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257" r:id="rId3"/>
    <p:sldId id="285" r:id="rId4"/>
    <p:sldId id="283" r:id="rId5"/>
    <p:sldId id="284" r:id="rId6"/>
    <p:sldId id="276" r:id="rId7"/>
    <p:sldId id="293" r:id="rId8"/>
    <p:sldId id="259" r:id="rId9"/>
    <p:sldId id="288" r:id="rId10"/>
    <p:sldId id="261" r:id="rId11"/>
    <p:sldId id="264" r:id="rId12"/>
    <p:sldId id="267" r:id="rId13"/>
    <p:sldId id="290" r:id="rId14"/>
    <p:sldId id="268" r:id="rId15"/>
    <p:sldId id="291" r:id="rId16"/>
    <p:sldId id="275" r:id="rId17"/>
    <p:sldId id="289" r:id="rId18"/>
    <p:sldId id="292" r:id="rId19"/>
    <p:sldId id="260" r:id="rId20"/>
    <p:sldId id="281" r:id="rId21"/>
    <p:sldId id="273" r:id="rId22"/>
    <p:sldId id="262" r:id="rId23"/>
    <p:sldId id="269" r:id="rId24"/>
    <p:sldId id="263" r:id="rId25"/>
    <p:sldId id="266" r:id="rId26"/>
    <p:sldId id="279" r:id="rId2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007174F6-CAFA-49D6-90DF-EBD4FAD94B5D}">
          <p14:sldIdLst>
            <p14:sldId id="256"/>
            <p14:sldId id="257"/>
            <p14:sldId id="285"/>
            <p14:sldId id="283"/>
            <p14:sldId id="284"/>
            <p14:sldId id="276"/>
            <p14:sldId id="293"/>
            <p14:sldId id="259"/>
            <p14:sldId id="288"/>
            <p14:sldId id="261"/>
            <p14:sldId id="264"/>
            <p14:sldId id="267"/>
            <p14:sldId id="290"/>
            <p14:sldId id="268"/>
            <p14:sldId id="291"/>
            <p14:sldId id="275"/>
            <p14:sldId id="289"/>
            <p14:sldId id="292"/>
            <p14:sldId id="260"/>
            <p14:sldId id="281"/>
            <p14:sldId id="273"/>
            <p14:sldId id="262"/>
            <p14:sldId id="269"/>
            <p14:sldId id="263"/>
            <p14:sldId id="266"/>
            <p14:sldId id="27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b" initials="L" lastIdx="1" clrIdx="0">
    <p:extLst>
      <p:ext uri="{19B8F6BF-5375-455C-9EA6-DF929625EA0E}">
        <p15:presenceInfo xmlns:p15="http://schemas.microsoft.com/office/powerpoint/2012/main" userId="La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374" autoAdjust="0"/>
  </p:normalViewPr>
  <p:slideViewPr>
    <p:cSldViewPr snapToGrid="0">
      <p:cViewPr varScale="1">
        <p:scale>
          <a:sx n="111" d="100"/>
          <a:sy n="111" d="100"/>
        </p:scale>
        <p:origin x="3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d:\R%20E%20S%20E%20A%20R%20C%20H\=%20C%20L%20I%20N%20O%20T%20R%20O%20N%20=\94%20GHz%20Clinotron\Simulation%20&amp;%20Study%20results\Dispersion%20-%2094%20GHz%20-%20Clinotr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01802_C300_B594\processed_spectra290\testC300_bwis_jun201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201802_C300_B594\processed_spectra290\testC300_bwis_jun201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7829209633316"/>
          <c:y val="3.9062773403324667E-2"/>
          <c:w val="0.84229360451282564"/>
          <c:h val="0.75781414041994755"/>
        </c:manualLayout>
      </c:layout>
      <c:scatterChart>
        <c:scatterStyle val="smoothMarker"/>
        <c:varyColors val="0"/>
        <c:ser>
          <c:idx val="0"/>
          <c:order val="0"/>
          <c:spPr>
            <a:ln w="25400">
              <a:solidFill>
                <a:srgbClr val="000080"/>
              </a:solidFill>
              <a:prstDash val="solid"/>
            </a:ln>
          </c:spPr>
          <c:marker>
            <c:symbol val="none"/>
          </c:marker>
          <c:xVal>
            <c:numRef>
              <c:f>Sheet1!$F$9:$F$89</c:f>
              <c:numCache>
                <c:formatCode>General</c:formatCode>
                <c:ptCount val="81"/>
                <c:pt idx="0">
                  <c:v>-2</c:v>
                </c:pt>
                <c:pt idx="1">
                  <c:v>-1.9500000000000013</c:v>
                </c:pt>
                <c:pt idx="2">
                  <c:v>-1.9000000000000001</c:v>
                </c:pt>
                <c:pt idx="3">
                  <c:v>-1.85</c:v>
                </c:pt>
                <c:pt idx="4">
                  <c:v>-1.8</c:v>
                </c:pt>
                <c:pt idx="5">
                  <c:v>-1.7500000000000007</c:v>
                </c:pt>
                <c:pt idx="6">
                  <c:v>-1.7000000000000006</c:v>
                </c:pt>
                <c:pt idx="7">
                  <c:v>-1.6500000000000001</c:v>
                </c:pt>
                <c:pt idx="8">
                  <c:v>-1.6</c:v>
                </c:pt>
                <c:pt idx="9">
                  <c:v>-1.55</c:v>
                </c:pt>
                <c:pt idx="10">
                  <c:v>-1.5</c:v>
                </c:pt>
                <c:pt idx="11">
                  <c:v>-1.45</c:v>
                </c:pt>
                <c:pt idx="12">
                  <c:v>-1.4</c:v>
                </c:pt>
                <c:pt idx="13">
                  <c:v>-1.35</c:v>
                </c:pt>
                <c:pt idx="14">
                  <c:v>-1.3</c:v>
                </c:pt>
                <c:pt idx="15">
                  <c:v>-1.25</c:v>
                </c:pt>
                <c:pt idx="16">
                  <c:v>-1.2</c:v>
                </c:pt>
                <c:pt idx="17">
                  <c:v>-1.1499999999999977</c:v>
                </c:pt>
                <c:pt idx="18">
                  <c:v>-1.1000000000000001</c:v>
                </c:pt>
                <c:pt idx="19">
                  <c:v>-1.05</c:v>
                </c:pt>
                <c:pt idx="20">
                  <c:v>-1</c:v>
                </c:pt>
                <c:pt idx="21">
                  <c:v>-0.95000000000000062</c:v>
                </c:pt>
                <c:pt idx="22">
                  <c:v>-0.9</c:v>
                </c:pt>
                <c:pt idx="23">
                  <c:v>-0.85000000000000064</c:v>
                </c:pt>
                <c:pt idx="24">
                  <c:v>-0.8</c:v>
                </c:pt>
                <c:pt idx="25">
                  <c:v>-0.75000000000000111</c:v>
                </c:pt>
                <c:pt idx="26">
                  <c:v>-0.70000000000000062</c:v>
                </c:pt>
                <c:pt idx="27">
                  <c:v>-0.65000000000000124</c:v>
                </c:pt>
                <c:pt idx="28">
                  <c:v>-0.60000000000000064</c:v>
                </c:pt>
                <c:pt idx="29">
                  <c:v>-0.55000000000000004</c:v>
                </c:pt>
                <c:pt idx="30">
                  <c:v>-0.5</c:v>
                </c:pt>
                <c:pt idx="31">
                  <c:v>-0.45</c:v>
                </c:pt>
                <c:pt idx="32">
                  <c:v>-0.4</c:v>
                </c:pt>
                <c:pt idx="33">
                  <c:v>-0.35000000000000031</c:v>
                </c:pt>
                <c:pt idx="34">
                  <c:v>-0.30000000000000032</c:v>
                </c:pt>
                <c:pt idx="35">
                  <c:v>-0.25</c:v>
                </c:pt>
                <c:pt idx="36">
                  <c:v>-0.2</c:v>
                </c:pt>
                <c:pt idx="37">
                  <c:v>-0.15000000000000024</c:v>
                </c:pt>
                <c:pt idx="38">
                  <c:v>-0.1</c:v>
                </c:pt>
                <c:pt idx="39">
                  <c:v>-5.0000000000000044E-2</c:v>
                </c:pt>
                <c:pt idx="40" formatCode="0.00">
                  <c:v>0</c:v>
                </c:pt>
                <c:pt idx="41" formatCode="0.00">
                  <c:v>5.0000000000000044E-2</c:v>
                </c:pt>
                <c:pt idx="42" formatCode="0.00">
                  <c:v>0.1</c:v>
                </c:pt>
                <c:pt idx="43" formatCode="0.00">
                  <c:v>0.15000000000000024</c:v>
                </c:pt>
                <c:pt idx="44" formatCode="0.00">
                  <c:v>0.2</c:v>
                </c:pt>
                <c:pt idx="45" formatCode="0.00">
                  <c:v>0.25</c:v>
                </c:pt>
                <c:pt idx="46" formatCode="0.00">
                  <c:v>0.30000000000000032</c:v>
                </c:pt>
                <c:pt idx="47" formatCode="0.00">
                  <c:v>0.35000000000000031</c:v>
                </c:pt>
                <c:pt idx="48" formatCode="0.00">
                  <c:v>0.4</c:v>
                </c:pt>
                <c:pt idx="49" formatCode="0.00">
                  <c:v>0.45</c:v>
                </c:pt>
                <c:pt idx="50" formatCode="0.00">
                  <c:v>0.5</c:v>
                </c:pt>
                <c:pt idx="51" formatCode="0.00">
                  <c:v>0.55000000000000004</c:v>
                </c:pt>
                <c:pt idx="52" formatCode="0.00">
                  <c:v>0.60000000000000064</c:v>
                </c:pt>
                <c:pt idx="53" formatCode="0.00">
                  <c:v>0.65000000000000124</c:v>
                </c:pt>
                <c:pt idx="54" formatCode="0.00">
                  <c:v>0.70000000000000062</c:v>
                </c:pt>
                <c:pt idx="55" formatCode="0.00">
                  <c:v>0.75000000000000111</c:v>
                </c:pt>
                <c:pt idx="56" formatCode="0.00">
                  <c:v>0.8</c:v>
                </c:pt>
                <c:pt idx="57" formatCode="0.00">
                  <c:v>0.85000000000000064</c:v>
                </c:pt>
                <c:pt idx="58" formatCode="0.00">
                  <c:v>0.9</c:v>
                </c:pt>
                <c:pt idx="59" formatCode="0.00">
                  <c:v>0.95000000000000062</c:v>
                </c:pt>
                <c:pt idx="60" formatCode="0.00">
                  <c:v>1</c:v>
                </c:pt>
                <c:pt idx="61" formatCode="0.00">
                  <c:v>1.05</c:v>
                </c:pt>
                <c:pt idx="62" formatCode="0.00">
                  <c:v>1.1000000000000001</c:v>
                </c:pt>
                <c:pt idx="63" formatCode="0.00">
                  <c:v>1.1499999999999977</c:v>
                </c:pt>
                <c:pt idx="64" formatCode="0.00">
                  <c:v>1.2</c:v>
                </c:pt>
                <c:pt idx="65" formatCode="0.00">
                  <c:v>1.25</c:v>
                </c:pt>
                <c:pt idx="66" formatCode="0.00">
                  <c:v>1.3</c:v>
                </c:pt>
                <c:pt idx="67" formatCode="0.00">
                  <c:v>1.35</c:v>
                </c:pt>
                <c:pt idx="68" formatCode="0.00">
                  <c:v>1.4</c:v>
                </c:pt>
                <c:pt idx="69" formatCode="0.00">
                  <c:v>1.45</c:v>
                </c:pt>
                <c:pt idx="70" formatCode="0.00">
                  <c:v>1.5</c:v>
                </c:pt>
                <c:pt idx="71" formatCode="0.00">
                  <c:v>1.55</c:v>
                </c:pt>
                <c:pt idx="72" formatCode="0.00">
                  <c:v>1.6</c:v>
                </c:pt>
                <c:pt idx="73" formatCode="0.00">
                  <c:v>1.6500000000000001</c:v>
                </c:pt>
                <c:pt idx="74" formatCode="0.00">
                  <c:v>1.7000000000000006</c:v>
                </c:pt>
                <c:pt idx="75" formatCode="0.00">
                  <c:v>1.7500000000000007</c:v>
                </c:pt>
                <c:pt idx="76" formatCode="0.00">
                  <c:v>1.8</c:v>
                </c:pt>
                <c:pt idx="77" formatCode="0.00">
                  <c:v>1.85</c:v>
                </c:pt>
                <c:pt idx="78" formatCode="0.00">
                  <c:v>1.9000000000000001</c:v>
                </c:pt>
                <c:pt idx="79" formatCode="0.00">
                  <c:v>1.9500000000000013</c:v>
                </c:pt>
                <c:pt idx="80" formatCode="0.00">
                  <c:v>2</c:v>
                </c:pt>
              </c:numCache>
            </c:numRef>
          </c:xVal>
          <c:yVal>
            <c:numRef>
              <c:f>Sheet1!$G$9:$G$89</c:f>
              <c:numCache>
                <c:formatCode>General</c:formatCode>
                <c:ptCount val="81"/>
                <c:pt idx="0">
                  <c:v>12.541289000000001</c:v>
                </c:pt>
                <c:pt idx="1">
                  <c:v>40.637256000000001</c:v>
                </c:pt>
                <c:pt idx="2">
                  <c:v>69.533416000000003</c:v>
                </c:pt>
                <c:pt idx="3">
                  <c:v>85.515833000000001</c:v>
                </c:pt>
                <c:pt idx="4">
                  <c:v>92.968406000000002</c:v>
                </c:pt>
                <c:pt idx="5">
                  <c:v>96.773369000000002</c:v>
                </c:pt>
                <c:pt idx="6">
                  <c:v>98.967933000000144</c:v>
                </c:pt>
                <c:pt idx="7">
                  <c:v>100.3206</c:v>
                </c:pt>
                <c:pt idx="8">
                  <c:v>101.15151</c:v>
                </c:pt>
                <c:pt idx="9">
                  <c:v>101.60668</c:v>
                </c:pt>
                <c:pt idx="10">
                  <c:v>101.75202999999999</c:v>
                </c:pt>
                <c:pt idx="11">
                  <c:v>101.60668</c:v>
                </c:pt>
                <c:pt idx="12">
                  <c:v>101.15151</c:v>
                </c:pt>
                <c:pt idx="13">
                  <c:v>100.3206</c:v>
                </c:pt>
                <c:pt idx="14">
                  <c:v>98.967933000000144</c:v>
                </c:pt>
                <c:pt idx="15">
                  <c:v>96.773369000000002</c:v>
                </c:pt>
                <c:pt idx="16">
                  <c:v>92.968406000000002</c:v>
                </c:pt>
                <c:pt idx="17">
                  <c:v>85.515833000000001</c:v>
                </c:pt>
                <c:pt idx="18">
                  <c:v>69.533416000000003</c:v>
                </c:pt>
                <c:pt idx="19">
                  <c:v>40.637256000000001</c:v>
                </c:pt>
                <c:pt idx="20">
                  <c:v>12.541289000000001</c:v>
                </c:pt>
                <c:pt idx="21">
                  <c:v>40.637256000000001</c:v>
                </c:pt>
                <c:pt idx="22">
                  <c:v>69.533416000000003</c:v>
                </c:pt>
                <c:pt idx="23">
                  <c:v>85.515833000000001</c:v>
                </c:pt>
                <c:pt idx="24">
                  <c:v>92.968406000000002</c:v>
                </c:pt>
                <c:pt idx="25">
                  <c:v>96.773369000000002</c:v>
                </c:pt>
                <c:pt idx="26">
                  <c:v>98.967933000000144</c:v>
                </c:pt>
                <c:pt idx="27">
                  <c:v>100.3206</c:v>
                </c:pt>
                <c:pt idx="28">
                  <c:v>101.15151</c:v>
                </c:pt>
                <c:pt idx="29">
                  <c:v>101.60668</c:v>
                </c:pt>
                <c:pt idx="30">
                  <c:v>101.75202999999999</c:v>
                </c:pt>
                <c:pt idx="31">
                  <c:v>101.60668</c:v>
                </c:pt>
                <c:pt idx="32">
                  <c:v>101.15151</c:v>
                </c:pt>
                <c:pt idx="33">
                  <c:v>100.3206</c:v>
                </c:pt>
                <c:pt idx="34">
                  <c:v>98.967933000000144</c:v>
                </c:pt>
                <c:pt idx="35">
                  <c:v>96.773369000000002</c:v>
                </c:pt>
                <c:pt idx="36">
                  <c:v>92.968406000000002</c:v>
                </c:pt>
                <c:pt idx="37">
                  <c:v>85.515833000000001</c:v>
                </c:pt>
                <c:pt idx="38">
                  <c:v>69.533416000000003</c:v>
                </c:pt>
                <c:pt idx="39">
                  <c:v>40.637256000000001</c:v>
                </c:pt>
                <c:pt idx="40">
                  <c:v>12.541289000000001</c:v>
                </c:pt>
                <c:pt idx="41">
                  <c:v>40.637256000000001</c:v>
                </c:pt>
                <c:pt idx="42">
                  <c:v>69.533416000000003</c:v>
                </c:pt>
                <c:pt idx="43">
                  <c:v>85.515833000000001</c:v>
                </c:pt>
                <c:pt idx="44">
                  <c:v>92.968406000000002</c:v>
                </c:pt>
                <c:pt idx="45">
                  <c:v>96.773369000000002</c:v>
                </c:pt>
                <c:pt idx="46">
                  <c:v>98.967933000000144</c:v>
                </c:pt>
                <c:pt idx="47">
                  <c:v>100.3206</c:v>
                </c:pt>
                <c:pt idx="48">
                  <c:v>101.15151</c:v>
                </c:pt>
                <c:pt idx="49">
                  <c:v>101.60668</c:v>
                </c:pt>
                <c:pt idx="50">
                  <c:v>101.75202999999999</c:v>
                </c:pt>
                <c:pt idx="51">
                  <c:v>101.60668</c:v>
                </c:pt>
                <c:pt idx="52">
                  <c:v>101.15151</c:v>
                </c:pt>
                <c:pt idx="53">
                  <c:v>100.3206</c:v>
                </c:pt>
                <c:pt idx="54">
                  <c:v>98.967933000000144</c:v>
                </c:pt>
                <c:pt idx="55">
                  <c:v>96.773369000000002</c:v>
                </c:pt>
                <c:pt idx="56">
                  <c:v>92.968406000000002</c:v>
                </c:pt>
                <c:pt idx="57">
                  <c:v>85.515833000000001</c:v>
                </c:pt>
                <c:pt idx="58">
                  <c:v>69.533416000000003</c:v>
                </c:pt>
                <c:pt idx="59">
                  <c:v>40.637256000000001</c:v>
                </c:pt>
                <c:pt idx="60">
                  <c:v>12.541289000000001</c:v>
                </c:pt>
                <c:pt idx="61">
                  <c:v>40.637256000000001</c:v>
                </c:pt>
                <c:pt idx="62">
                  <c:v>69.533416000000003</c:v>
                </c:pt>
                <c:pt idx="63">
                  <c:v>85.515833000000001</c:v>
                </c:pt>
                <c:pt idx="64">
                  <c:v>92.968406000000002</c:v>
                </c:pt>
                <c:pt idx="65">
                  <c:v>96.773369000000002</c:v>
                </c:pt>
                <c:pt idx="66">
                  <c:v>98.967933000000144</c:v>
                </c:pt>
                <c:pt idx="67">
                  <c:v>100.3206</c:v>
                </c:pt>
                <c:pt idx="68">
                  <c:v>101.15151</c:v>
                </c:pt>
                <c:pt idx="69">
                  <c:v>101.60668</c:v>
                </c:pt>
                <c:pt idx="70">
                  <c:v>101.75202999999999</c:v>
                </c:pt>
                <c:pt idx="71">
                  <c:v>101.60668</c:v>
                </c:pt>
                <c:pt idx="72">
                  <c:v>101.15151</c:v>
                </c:pt>
                <c:pt idx="73">
                  <c:v>100.3206</c:v>
                </c:pt>
                <c:pt idx="74">
                  <c:v>98.967933000000144</c:v>
                </c:pt>
                <c:pt idx="75">
                  <c:v>96.773369000000002</c:v>
                </c:pt>
                <c:pt idx="76">
                  <c:v>92.968406000000002</c:v>
                </c:pt>
                <c:pt idx="77">
                  <c:v>85.515833000000001</c:v>
                </c:pt>
                <c:pt idx="78">
                  <c:v>69.533416000000003</c:v>
                </c:pt>
                <c:pt idx="79">
                  <c:v>40.637256000000001</c:v>
                </c:pt>
                <c:pt idx="80">
                  <c:v>12.541289000000001</c:v>
                </c:pt>
              </c:numCache>
            </c:numRef>
          </c:yVal>
          <c:smooth val="1"/>
          <c:extLst>
            <c:ext xmlns:c16="http://schemas.microsoft.com/office/drawing/2014/chart" uri="{C3380CC4-5D6E-409C-BE32-E72D297353CC}">
              <c16:uniqueId val="{00000000-9B76-45B8-BDF3-2348710BB516}"/>
            </c:ext>
          </c:extLst>
        </c:ser>
        <c:dLbls>
          <c:showLegendKey val="0"/>
          <c:showVal val="0"/>
          <c:showCatName val="0"/>
          <c:showSerName val="0"/>
          <c:showPercent val="0"/>
          <c:showBubbleSize val="0"/>
        </c:dLbls>
        <c:axId val="70600192"/>
        <c:axId val="70602112"/>
      </c:scatterChart>
      <c:valAx>
        <c:axId val="70600192"/>
        <c:scaling>
          <c:orientation val="minMax"/>
          <c:max val="1.5"/>
          <c:min val="0"/>
        </c:scaling>
        <c:delete val="0"/>
        <c:axPos val="b"/>
        <c:majorGridlines>
          <c:spPr>
            <a:ln w="3175">
              <a:solidFill>
                <a:srgbClr val="C0C0C0"/>
              </a:solidFill>
              <a:prstDash val="sysDash"/>
            </a:ln>
          </c:spPr>
        </c:majorGridlines>
        <c:title>
          <c:tx>
            <c:rich>
              <a:bodyPr/>
              <a:lstStyle/>
              <a:p>
                <a:pPr>
                  <a:defRPr lang="en-US" sz="2400" b="0">
                    <a:latin typeface="+mn-lt"/>
                  </a:defRPr>
                </a:pPr>
                <a:r>
                  <a:rPr lang="en-US" sz="2400" b="0" i="0" dirty="0">
                    <a:effectLst/>
                    <a:latin typeface="+mn-lt"/>
                  </a:rPr>
                  <a:t>Normalized wavenumber </a:t>
                </a:r>
                <a:r>
                  <a:rPr lang="en-US" sz="2400" b="0" i="1" dirty="0" err="1">
                    <a:effectLst/>
                    <a:latin typeface="+mn-lt"/>
                  </a:rPr>
                  <a:t>k</a:t>
                </a:r>
                <a:r>
                  <a:rPr lang="en-US" sz="2400" b="0" i="1" baseline="-25000" dirty="0" err="1">
                    <a:effectLst/>
                    <a:latin typeface="+mn-lt"/>
                  </a:rPr>
                  <a:t>z</a:t>
                </a:r>
                <a:r>
                  <a:rPr lang="en-US" sz="2400" b="0" i="1" dirty="0" err="1">
                    <a:effectLst/>
                    <a:latin typeface="+mn-lt"/>
                  </a:rPr>
                  <a:t>p</a:t>
                </a:r>
                <a:r>
                  <a:rPr lang="en-US" sz="2400" b="0" dirty="0">
                    <a:effectLst/>
                    <a:latin typeface="+mn-lt"/>
                  </a:rPr>
                  <a:t>/2</a:t>
                </a:r>
                <a:r>
                  <a:rPr lang="el-GR" sz="2400" b="0" dirty="0">
                    <a:effectLst/>
                    <a:latin typeface="+mn-lt"/>
                  </a:rPr>
                  <a:t>π</a:t>
                </a:r>
                <a:endParaRPr lang="en-US" sz="2400" b="0" dirty="0">
                  <a:latin typeface="+mn-lt"/>
                </a:endParaRPr>
              </a:p>
            </c:rich>
          </c:tx>
          <c:layout>
            <c:manualLayout>
              <c:xMode val="edge"/>
              <c:yMode val="edge"/>
              <c:x val="0.29962352232806244"/>
              <c:y val="0.89924331829567039"/>
            </c:manualLayout>
          </c:layout>
          <c:overlay val="0"/>
          <c:spPr>
            <a:noFill/>
            <a:ln w="25400">
              <a:noFill/>
            </a:ln>
          </c:spPr>
        </c:title>
        <c:numFmt formatCode="General" sourceLinked="0"/>
        <c:majorTickMark val="cross"/>
        <c:minorTickMark val="none"/>
        <c:tickLblPos val="nextTo"/>
        <c:spPr>
          <a:noFill/>
          <a:ln w="3175">
            <a:solidFill>
              <a:srgbClr val="000000"/>
            </a:solidFill>
            <a:prstDash val="solid"/>
          </a:ln>
        </c:spPr>
        <c:txPr>
          <a:bodyPr rot="0" vert="horz"/>
          <a:lstStyle/>
          <a:p>
            <a:pPr>
              <a:defRPr lang="en-US" sz="2000" b="0">
                <a:latin typeface="+mn-lt"/>
              </a:defRPr>
            </a:pPr>
            <a:endParaRPr lang="uk-UA"/>
          </a:p>
        </c:txPr>
        <c:crossAx val="70602112"/>
        <c:crosses val="autoZero"/>
        <c:crossBetween val="midCat"/>
        <c:majorUnit val="0.5"/>
      </c:valAx>
      <c:valAx>
        <c:axId val="70602112"/>
        <c:scaling>
          <c:orientation val="minMax"/>
          <c:max val="150"/>
          <c:min val="0"/>
        </c:scaling>
        <c:delete val="1"/>
        <c:axPos val="l"/>
        <c:title>
          <c:tx>
            <c:rich>
              <a:bodyPr/>
              <a:lstStyle/>
              <a:p>
                <a:pPr>
                  <a:defRPr lang="en-US" sz="2400" b="0">
                    <a:latin typeface="+mn-lt"/>
                  </a:defRPr>
                </a:pPr>
                <a:r>
                  <a:rPr lang="en-US" sz="2400" b="0" dirty="0">
                    <a:latin typeface="+mn-lt"/>
                  </a:rPr>
                  <a:t>Frequency (</a:t>
                </a:r>
                <a:r>
                  <a:rPr lang="el-GR" sz="2400" b="0" i="0" dirty="0">
                    <a:latin typeface="+mn-lt"/>
                    <a:cs typeface="Times New Roman"/>
                  </a:rPr>
                  <a:t>ω</a:t>
                </a:r>
                <a:r>
                  <a:rPr lang="en-US" sz="2400" b="0" dirty="0">
                    <a:latin typeface="+mn-lt"/>
                  </a:rPr>
                  <a:t>)</a:t>
                </a:r>
              </a:p>
            </c:rich>
          </c:tx>
          <c:layout>
            <c:manualLayout>
              <c:xMode val="edge"/>
              <c:yMode val="edge"/>
              <c:x val="3.1377331512690336E-2"/>
              <c:y val="0.21587881890638097"/>
            </c:manualLayout>
          </c:layout>
          <c:overlay val="0"/>
          <c:spPr>
            <a:noFill/>
            <a:ln w="25400">
              <a:noFill/>
            </a:ln>
          </c:spPr>
        </c:title>
        <c:numFmt formatCode="0_ " sourceLinked="0"/>
        <c:majorTickMark val="out"/>
        <c:minorTickMark val="none"/>
        <c:tickLblPos val="none"/>
        <c:crossAx val="70600192"/>
        <c:crossesAt val="-2"/>
        <c:crossBetween val="midCat"/>
        <c:majorUnit val="20"/>
      </c:valAx>
      <c:spPr>
        <a:noFill/>
        <a:ln w="9525">
          <a:solidFill>
            <a:srgbClr val="000000"/>
          </a:solidFill>
        </a:ln>
      </c:spPr>
    </c:plotArea>
    <c:plotVisOnly val="1"/>
    <c:dispBlanksAs val="gap"/>
    <c:showDLblsOverMax val="0"/>
  </c:chart>
  <c:spPr>
    <a:noFill/>
    <a:ln w="3175">
      <a:noFill/>
      <a:prstDash val="solid"/>
    </a:ln>
  </c:spPr>
  <c:txPr>
    <a:bodyPr/>
    <a:lstStyle/>
    <a:p>
      <a:pPr>
        <a:defRPr sz="1400" b="1" i="0" u="none" strike="noStrike" baseline="0">
          <a:solidFill>
            <a:srgbClr val="000000"/>
          </a:solidFill>
          <a:latin typeface="Times New Roman" pitchFamily="18" charset="0"/>
          <a:ea typeface="Arial"/>
          <a:cs typeface="Times New Roman" pitchFamily="18" charset="0"/>
        </a:defRPr>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8879842312459"/>
          <c:y val="0.11502760363057922"/>
          <c:w val="0.70343618590915113"/>
          <c:h val="0.726054816701316"/>
        </c:manualLayout>
      </c:layout>
      <c:scatterChart>
        <c:scatterStyle val="lineMarker"/>
        <c:varyColors val="0"/>
        <c:ser>
          <c:idx val="0"/>
          <c:order val="0"/>
          <c:spPr>
            <a:ln w="19050"/>
          </c:spPr>
          <c:marker>
            <c:symbol val="circle"/>
            <c:size val="4"/>
            <c:spPr>
              <a:noFill/>
            </c:spPr>
          </c:marker>
          <c:xVal>
            <c:numRef>
              <c:f>Лист1!$G$14:$G$234</c:f>
              <c:numCache>
                <c:formatCode>General</c:formatCode>
                <c:ptCount val="221"/>
                <c:pt idx="0">
                  <c:v>309</c:v>
                </c:pt>
                <c:pt idx="1">
                  <c:v>308.89999999999969</c:v>
                </c:pt>
                <c:pt idx="2">
                  <c:v>308.79999999999956</c:v>
                </c:pt>
                <c:pt idx="3">
                  <c:v>308.69999999999993</c:v>
                </c:pt>
                <c:pt idx="4">
                  <c:v>308.59999999999957</c:v>
                </c:pt>
                <c:pt idx="5">
                  <c:v>308.49999999999949</c:v>
                </c:pt>
                <c:pt idx="6">
                  <c:v>308.39999999999969</c:v>
                </c:pt>
                <c:pt idx="7">
                  <c:v>308.29999999999944</c:v>
                </c:pt>
                <c:pt idx="8">
                  <c:v>308.19999999999965</c:v>
                </c:pt>
                <c:pt idx="9">
                  <c:v>308.09999999999945</c:v>
                </c:pt>
                <c:pt idx="10">
                  <c:v>307.99999999999937</c:v>
                </c:pt>
                <c:pt idx="11">
                  <c:v>307.89999999999969</c:v>
                </c:pt>
                <c:pt idx="12">
                  <c:v>307.79999999999939</c:v>
                </c:pt>
                <c:pt idx="13">
                  <c:v>307.69999999999965</c:v>
                </c:pt>
                <c:pt idx="14">
                  <c:v>307.59999999999934</c:v>
                </c:pt>
                <c:pt idx="15">
                  <c:v>307.49999999999926</c:v>
                </c:pt>
                <c:pt idx="16">
                  <c:v>307.39999999999964</c:v>
                </c:pt>
                <c:pt idx="17">
                  <c:v>307.29999999999927</c:v>
                </c:pt>
                <c:pt idx="18">
                  <c:v>307.19999999999959</c:v>
                </c:pt>
                <c:pt idx="19">
                  <c:v>307.09999999999923</c:v>
                </c:pt>
                <c:pt idx="20">
                  <c:v>306.99999999999915</c:v>
                </c:pt>
                <c:pt idx="21">
                  <c:v>306.89999999999924</c:v>
                </c:pt>
                <c:pt idx="22">
                  <c:v>306.79999999999916</c:v>
                </c:pt>
                <c:pt idx="23">
                  <c:v>306.69999999999925</c:v>
                </c:pt>
                <c:pt idx="24">
                  <c:v>306.59999999999923</c:v>
                </c:pt>
                <c:pt idx="25">
                  <c:v>306.49999999999903</c:v>
                </c:pt>
                <c:pt idx="26">
                  <c:v>306.39999999999924</c:v>
                </c:pt>
                <c:pt idx="27">
                  <c:v>306.29999999999905</c:v>
                </c:pt>
                <c:pt idx="28">
                  <c:v>306.19999999999925</c:v>
                </c:pt>
                <c:pt idx="29">
                  <c:v>306.09999999999923</c:v>
                </c:pt>
                <c:pt idx="30">
                  <c:v>305.99999999999892</c:v>
                </c:pt>
                <c:pt idx="31">
                  <c:v>305.89999999999924</c:v>
                </c:pt>
                <c:pt idx="32">
                  <c:v>305.79999999999899</c:v>
                </c:pt>
                <c:pt idx="33">
                  <c:v>305.69999999999925</c:v>
                </c:pt>
                <c:pt idx="34">
                  <c:v>305.59999999999923</c:v>
                </c:pt>
                <c:pt idx="35">
                  <c:v>305.49999999999886</c:v>
                </c:pt>
                <c:pt idx="36">
                  <c:v>305.39999999999895</c:v>
                </c:pt>
                <c:pt idx="37">
                  <c:v>305.29999999999899</c:v>
                </c:pt>
                <c:pt idx="38">
                  <c:v>305.19999999999914</c:v>
                </c:pt>
                <c:pt idx="39">
                  <c:v>305.09999999999894</c:v>
                </c:pt>
                <c:pt idx="40">
                  <c:v>304.99999999999875</c:v>
                </c:pt>
                <c:pt idx="41">
                  <c:v>304.89999999999895</c:v>
                </c:pt>
                <c:pt idx="42">
                  <c:v>304.79999999999899</c:v>
                </c:pt>
                <c:pt idx="43">
                  <c:v>304.69999999999897</c:v>
                </c:pt>
                <c:pt idx="44">
                  <c:v>304.59999999999894</c:v>
                </c:pt>
                <c:pt idx="45">
                  <c:v>304.49999999999869</c:v>
                </c:pt>
                <c:pt idx="46">
                  <c:v>304.39999999999895</c:v>
                </c:pt>
                <c:pt idx="47">
                  <c:v>304.29999999999893</c:v>
                </c:pt>
                <c:pt idx="48">
                  <c:v>304.19999999999891</c:v>
                </c:pt>
                <c:pt idx="49">
                  <c:v>304.09999999999889</c:v>
                </c:pt>
                <c:pt idx="50">
                  <c:v>303.99999999999869</c:v>
                </c:pt>
                <c:pt idx="51">
                  <c:v>303.89999999999884</c:v>
                </c:pt>
                <c:pt idx="52">
                  <c:v>303.79999999999865</c:v>
                </c:pt>
                <c:pt idx="53">
                  <c:v>303.69999999999879</c:v>
                </c:pt>
                <c:pt idx="54">
                  <c:v>303.59999999999866</c:v>
                </c:pt>
                <c:pt idx="55">
                  <c:v>303.49999999999869</c:v>
                </c:pt>
                <c:pt idx="56">
                  <c:v>303.39999999999873</c:v>
                </c:pt>
                <c:pt idx="57">
                  <c:v>303.29999999999865</c:v>
                </c:pt>
                <c:pt idx="58">
                  <c:v>303.19999999999868</c:v>
                </c:pt>
                <c:pt idx="59">
                  <c:v>303.09999999999866</c:v>
                </c:pt>
                <c:pt idx="60">
                  <c:v>302.99999999999864</c:v>
                </c:pt>
                <c:pt idx="61">
                  <c:v>302.89999999999861</c:v>
                </c:pt>
                <c:pt idx="62">
                  <c:v>302.79999999999859</c:v>
                </c:pt>
                <c:pt idx="63">
                  <c:v>302.69999999999857</c:v>
                </c:pt>
                <c:pt idx="64">
                  <c:v>302.59999999999854</c:v>
                </c:pt>
                <c:pt idx="65">
                  <c:v>302.49999999999829</c:v>
                </c:pt>
                <c:pt idx="66">
                  <c:v>302.3999999999985</c:v>
                </c:pt>
                <c:pt idx="67">
                  <c:v>302.29999999999825</c:v>
                </c:pt>
                <c:pt idx="68">
                  <c:v>302.19999999999845</c:v>
                </c:pt>
                <c:pt idx="69">
                  <c:v>302.09999999999843</c:v>
                </c:pt>
                <c:pt idx="70">
                  <c:v>301.99999999999829</c:v>
                </c:pt>
                <c:pt idx="71">
                  <c:v>301.89999999999839</c:v>
                </c:pt>
                <c:pt idx="72">
                  <c:v>301.79999999999825</c:v>
                </c:pt>
                <c:pt idx="73">
                  <c:v>301.69999999999834</c:v>
                </c:pt>
                <c:pt idx="74">
                  <c:v>301.59999999999826</c:v>
                </c:pt>
                <c:pt idx="75">
                  <c:v>301.49999999999829</c:v>
                </c:pt>
                <c:pt idx="76">
                  <c:v>301.39999999999827</c:v>
                </c:pt>
                <c:pt idx="77">
                  <c:v>301.29999999999825</c:v>
                </c:pt>
                <c:pt idx="78">
                  <c:v>301.19999999999828</c:v>
                </c:pt>
                <c:pt idx="79">
                  <c:v>301.0999999999982</c:v>
                </c:pt>
                <c:pt idx="80">
                  <c:v>300.99999999999784</c:v>
                </c:pt>
                <c:pt idx="81">
                  <c:v>300.89999999999816</c:v>
                </c:pt>
                <c:pt idx="82">
                  <c:v>300.79999999999814</c:v>
                </c:pt>
                <c:pt idx="83">
                  <c:v>300.69999999999811</c:v>
                </c:pt>
                <c:pt idx="84">
                  <c:v>300.59999999999809</c:v>
                </c:pt>
                <c:pt idx="85">
                  <c:v>300.49999999999767</c:v>
                </c:pt>
                <c:pt idx="86">
                  <c:v>300.39999999999804</c:v>
                </c:pt>
                <c:pt idx="87">
                  <c:v>300.29999999999768</c:v>
                </c:pt>
                <c:pt idx="88">
                  <c:v>300.199999999998</c:v>
                </c:pt>
                <c:pt idx="89">
                  <c:v>300.09999999999769</c:v>
                </c:pt>
                <c:pt idx="90">
                  <c:v>299.99999999999756</c:v>
                </c:pt>
                <c:pt idx="91">
                  <c:v>299.89999999999793</c:v>
                </c:pt>
                <c:pt idx="92">
                  <c:v>299.79999999999757</c:v>
                </c:pt>
                <c:pt idx="93">
                  <c:v>299.69999999999789</c:v>
                </c:pt>
                <c:pt idx="94">
                  <c:v>299.59999999999769</c:v>
                </c:pt>
                <c:pt idx="95">
                  <c:v>299.49999999999744</c:v>
                </c:pt>
                <c:pt idx="96">
                  <c:v>299.39999999999765</c:v>
                </c:pt>
                <c:pt idx="97">
                  <c:v>299.29999999999745</c:v>
                </c:pt>
                <c:pt idx="98">
                  <c:v>299.19999999999766</c:v>
                </c:pt>
                <c:pt idx="99">
                  <c:v>299.09999999999769</c:v>
                </c:pt>
                <c:pt idx="100">
                  <c:v>298.99999999999739</c:v>
                </c:pt>
                <c:pt idx="101">
                  <c:v>298.89999999999765</c:v>
                </c:pt>
                <c:pt idx="102">
                  <c:v>298.79999999999734</c:v>
                </c:pt>
                <c:pt idx="103">
                  <c:v>298.69999999999766</c:v>
                </c:pt>
                <c:pt idx="104">
                  <c:v>298.59999999999764</c:v>
                </c:pt>
                <c:pt idx="105">
                  <c:v>298.49999999999727</c:v>
                </c:pt>
                <c:pt idx="106">
                  <c:v>298.39999999999759</c:v>
                </c:pt>
                <c:pt idx="107">
                  <c:v>298.29999999999723</c:v>
                </c:pt>
                <c:pt idx="108">
                  <c:v>298.19999999999754</c:v>
                </c:pt>
                <c:pt idx="109">
                  <c:v>298.09999999999729</c:v>
                </c:pt>
                <c:pt idx="110">
                  <c:v>297.99999999999716</c:v>
                </c:pt>
                <c:pt idx="111">
                  <c:v>297.89999999999725</c:v>
                </c:pt>
                <c:pt idx="112">
                  <c:v>297.79999999999723</c:v>
                </c:pt>
                <c:pt idx="113">
                  <c:v>297.69999999999743</c:v>
                </c:pt>
                <c:pt idx="114">
                  <c:v>297.59999999999729</c:v>
                </c:pt>
                <c:pt idx="115">
                  <c:v>297.49999999999704</c:v>
                </c:pt>
                <c:pt idx="116">
                  <c:v>297.39999999999725</c:v>
                </c:pt>
                <c:pt idx="117">
                  <c:v>297.29999999999723</c:v>
                </c:pt>
                <c:pt idx="118">
                  <c:v>297.19999999999726</c:v>
                </c:pt>
                <c:pt idx="119">
                  <c:v>297.09999999999729</c:v>
                </c:pt>
                <c:pt idx="120">
                  <c:v>296.99999999999699</c:v>
                </c:pt>
                <c:pt idx="121">
                  <c:v>296.89999999999725</c:v>
                </c:pt>
                <c:pt idx="122">
                  <c:v>296.79999999999723</c:v>
                </c:pt>
                <c:pt idx="123">
                  <c:v>296.6999999999972</c:v>
                </c:pt>
                <c:pt idx="124">
                  <c:v>296.59999999999695</c:v>
                </c:pt>
                <c:pt idx="125">
                  <c:v>296.49999999999699</c:v>
                </c:pt>
                <c:pt idx="126">
                  <c:v>296.39999999999714</c:v>
                </c:pt>
                <c:pt idx="127">
                  <c:v>296.29999999999694</c:v>
                </c:pt>
                <c:pt idx="128">
                  <c:v>296.19999999999709</c:v>
                </c:pt>
                <c:pt idx="129">
                  <c:v>296.09999999999695</c:v>
                </c:pt>
                <c:pt idx="130">
                  <c:v>295.99999999999699</c:v>
                </c:pt>
                <c:pt idx="131">
                  <c:v>295.89999999999696</c:v>
                </c:pt>
                <c:pt idx="132">
                  <c:v>295.79999999999694</c:v>
                </c:pt>
                <c:pt idx="133">
                  <c:v>295.69999999999698</c:v>
                </c:pt>
                <c:pt idx="134">
                  <c:v>295.59999999999695</c:v>
                </c:pt>
                <c:pt idx="135">
                  <c:v>295.49999999999693</c:v>
                </c:pt>
                <c:pt idx="136">
                  <c:v>295.39999999999691</c:v>
                </c:pt>
                <c:pt idx="137">
                  <c:v>295.29999999999683</c:v>
                </c:pt>
                <c:pt idx="138">
                  <c:v>295.19999999999686</c:v>
                </c:pt>
                <c:pt idx="139">
                  <c:v>295.09999999999684</c:v>
                </c:pt>
                <c:pt idx="140">
                  <c:v>294.99999999999665</c:v>
                </c:pt>
                <c:pt idx="141">
                  <c:v>294.89999999999679</c:v>
                </c:pt>
                <c:pt idx="142">
                  <c:v>294.79999999999666</c:v>
                </c:pt>
                <c:pt idx="143">
                  <c:v>294.69999999999675</c:v>
                </c:pt>
                <c:pt idx="144">
                  <c:v>294.59999999999673</c:v>
                </c:pt>
                <c:pt idx="145">
                  <c:v>294.49999999999665</c:v>
                </c:pt>
                <c:pt idx="146">
                  <c:v>294.39999999999668</c:v>
                </c:pt>
                <c:pt idx="147">
                  <c:v>294.29999999999666</c:v>
                </c:pt>
                <c:pt idx="148">
                  <c:v>294.19999999999675</c:v>
                </c:pt>
                <c:pt idx="149">
                  <c:v>294.09999999999661</c:v>
                </c:pt>
                <c:pt idx="150">
                  <c:v>293.99999999999659</c:v>
                </c:pt>
                <c:pt idx="151">
                  <c:v>293.89999999999657</c:v>
                </c:pt>
                <c:pt idx="152">
                  <c:v>293.79999999999654</c:v>
                </c:pt>
                <c:pt idx="153">
                  <c:v>293.69999999999652</c:v>
                </c:pt>
                <c:pt idx="154">
                  <c:v>293.5999999999965</c:v>
                </c:pt>
                <c:pt idx="155">
                  <c:v>293.49999999999625</c:v>
                </c:pt>
                <c:pt idx="156">
                  <c:v>293.39999999999645</c:v>
                </c:pt>
                <c:pt idx="157">
                  <c:v>293.29999999999643</c:v>
                </c:pt>
                <c:pt idx="158">
                  <c:v>293.19999999999641</c:v>
                </c:pt>
                <c:pt idx="159">
                  <c:v>293.09999999999633</c:v>
                </c:pt>
                <c:pt idx="160">
                  <c:v>292.99999999999625</c:v>
                </c:pt>
                <c:pt idx="161">
                  <c:v>292.89999999999634</c:v>
                </c:pt>
                <c:pt idx="162">
                  <c:v>292.79999999999626</c:v>
                </c:pt>
                <c:pt idx="163">
                  <c:v>292.69999999999635</c:v>
                </c:pt>
                <c:pt idx="164">
                  <c:v>292.59999999999627</c:v>
                </c:pt>
                <c:pt idx="165">
                  <c:v>292.49999999999625</c:v>
                </c:pt>
                <c:pt idx="166">
                  <c:v>292.39999999999628</c:v>
                </c:pt>
                <c:pt idx="167">
                  <c:v>292.2999999999962</c:v>
                </c:pt>
                <c:pt idx="168">
                  <c:v>292.19999999999618</c:v>
                </c:pt>
                <c:pt idx="169">
                  <c:v>292.09999999999616</c:v>
                </c:pt>
                <c:pt idx="170">
                  <c:v>291.99999999999613</c:v>
                </c:pt>
                <c:pt idx="171">
                  <c:v>291.89999999999611</c:v>
                </c:pt>
                <c:pt idx="172">
                  <c:v>291.79999999999609</c:v>
                </c:pt>
                <c:pt idx="173">
                  <c:v>291.69999999999607</c:v>
                </c:pt>
                <c:pt idx="174">
                  <c:v>291.59999999999604</c:v>
                </c:pt>
                <c:pt idx="175">
                  <c:v>291.49999999999568</c:v>
                </c:pt>
                <c:pt idx="176">
                  <c:v>291.399999999996</c:v>
                </c:pt>
                <c:pt idx="177">
                  <c:v>291.29999999999569</c:v>
                </c:pt>
                <c:pt idx="178">
                  <c:v>291.19999999999595</c:v>
                </c:pt>
                <c:pt idx="179">
                  <c:v>291.09999999999593</c:v>
                </c:pt>
                <c:pt idx="180">
                  <c:v>290.99999999999557</c:v>
                </c:pt>
                <c:pt idx="181">
                  <c:v>290.89999999999583</c:v>
                </c:pt>
                <c:pt idx="182">
                  <c:v>290.79999999999569</c:v>
                </c:pt>
                <c:pt idx="183">
                  <c:v>290.69999999999584</c:v>
                </c:pt>
                <c:pt idx="184">
                  <c:v>290.59999999999565</c:v>
                </c:pt>
                <c:pt idx="185">
                  <c:v>290.49999999999545</c:v>
                </c:pt>
                <c:pt idx="186">
                  <c:v>290.39999999999566</c:v>
                </c:pt>
                <c:pt idx="187">
                  <c:v>290.29999999999569</c:v>
                </c:pt>
                <c:pt idx="188">
                  <c:v>290.19999999999573</c:v>
                </c:pt>
                <c:pt idx="189">
                  <c:v>290.09999999999565</c:v>
                </c:pt>
                <c:pt idx="190">
                  <c:v>289.99999999999534</c:v>
                </c:pt>
                <c:pt idx="191">
                  <c:v>289.89999999999566</c:v>
                </c:pt>
                <c:pt idx="192">
                  <c:v>289.79999999999563</c:v>
                </c:pt>
                <c:pt idx="193">
                  <c:v>289.69999999999561</c:v>
                </c:pt>
                <c:pt idx="194">
                  <c:v>289.59999999999559</c:v>
                </c:pt>
                <c:pt idx="195">
                  <c:v>289.49999999999523</c:v>
                </c:pt>
                <c:pt idx="196">
                  <c:v>289.39999999999554</c:v>
                </c:pt>
                <c:pt idx="197">
                  <c:v>289.29999999999529</c:v>
                </c:pt>
                <c:pt idx="198">
                  <c:v>289.1999999999955</c:v>
                </c:pt>
                <c:pt idx="199">
                  <c:v>289.09999999999525</c:v>
                </c:pt>
                <c:pt idx="200">
                  <c:v>288.99999999999523</c:v>
                </c:pt>
                <c:pt idx="201">
                  <c:v>288.89999999999543</c:v>
                </c:pt>
                <c:pt idx="202">
                  <c:v>288.79999999999529</c:v>
                </c:pt>
                <c:pt idx="203">
                  <c:v>288.69999999999533</c:v>
                </c:pt>
                <c:pt idx="204">
                  <c:v>288.59999999999525</c:v>
                </c:pt>
                <c:pt idx="205">
                  <c:v>288.49999999999523</c:v>
                </c:pt>
                <c:pt idx="206">
                  <c:v>288.39999999999526</c:v>
                </c:pt>
                <c:pt idx="207">
                  <c:v>288.29999999999529</c:v>
                </c:pt>
                <c:pt idx="208">
                  <c:v>288.19999999999527</c:v>
                </c:pt>
                <c:pt idx="209">
                  <c:v>288.09999999999525</c:v>
                </c:pt>
                <c:pt idx="210">
                  <c:v>287.99999999999523</c:v>
                </c:pt>
                <c:pt idx="211">
                  <c:v>287.8999999999952</c:v>
                </c:pt>
                <c:pt idx="212">
                  <c:v>287.79999999999484</c:v>
                </c:pt>
                <c:pt idx="213">
                  <c:v>287.69999999999516</c:v>
                </c:pt>
                <c:pt idx="214">
                  <c:v>287.59999999999513</c:v>
                </c:pt>
                <c:pt idx="215">
                  <c:v>287.49999999999466</c:v>
                </c:pt>
                <c:pt idx="216">
                  <c:v>287.39999999999509</c:v>
                </c:pt>
                <c:pt idx="217">
                  <c:v>287.29999999999467</c:v>
                </c:pt>
                <c:pt idx="218">
                  <c:v>287.19999999999504</c:v>
                </c:pt>
                <c:pt idx="219">
                  <c:v>287.09999999999468</c:v>
                </c:pt>
                <c:pt idx="220">
                  <c:v>286.99999999999454</c:v>
                </c:pt>
              </c:numCache>
            </c:numRef>
          </c:xVal>
          <c:yVal>
            <c:numRef>
              <c:f>Лист1!$I$14:$I$234</c:f>
              <c:numCache>
                <c:formatCode>0.000000</c:formatCode>
                <c:ptCount val="221"/>
                <c:pt idx="0">
                  <c:v>7.5870000000000021E-2</c:v>
                </c:pt>
                <c:pt idx="1">
                  <c:v>0</c:v>
                </c:pt>
                <c:pt idx="2">
                  <c:v>0</c:v>
                </c:pt>
                <c:pt idx="3">
                  <c:v>0.66555000000000064</c:v>
                </c:pt>
                <c:pt idx="4">
                  <c:v>0.74224570000000079</c:v>
                </c:pt>
                <c:pt idx="5">
                  <c:v>0.76375500000000096</c:v>
                </c:pt>
                <c:pt idx="6">
                  <c:v>0.73537240000000004</c:v>
                </c:pt>
                <c:pt idx="7">
                  <c:v>0.67596450000000063</c:v>
                </c:pt>
                <c:pt idx="8">
                  <c:v>0.62186370000000002</c:v>
                </c:pt>
                <c:pt idx="9">
                  <c:v>0.54751059999999907</c:v>
                </c:pt>
                <c:pt idx="10">
                  <c:v>0.4768021000000004</c:v>
                </c:pt>
                <c:pt idx="11">
                  <c:v>0.40089000000000002</c:v>
                </c:pt>
                <c:pt idx="12">
                  <c:v>0.3187971</c:v>
                </c:pt>
                <c:pt idx="13">
                  <c:v>0.25102920000000001</c:v>
                </c:pt>
                <c:pt idx="14">
                  <c:v>0.17122860000000001</c:v>
                </c:pt>
                <c:pt idx="15">
                  <c:v>9.1428000000000023E-2</c:v>
                </c:pt>
                <c:pt idx="16">
                  <c:v>6.5000000000000075E-3</c:v>
                </c:pt>
                <c:pt idx="17">
                  <c:v>0</c:v>
                </c:pt>
                <c:pt idx="18">
                  <c:v>8.9918382000000005E-2</c:v>
                </c:pt>
                <c:pt idx="19">
                  <c:v>0.49021000000000031</c:v>
                </c:pt>
                <c:pt idx="20">
                  <c:v>0.64580219999999999</c:v>
                </c:pt>
                <c:pt idx="21">
                  <c:v>0.80139439999999951</c:v>
                </c:pt>
                <c:pt idx="22">
                  <c:v>0.7964571999999992</c:v>
                </c:pt>
                <c:pt idx="23">
                  <c:v>0.79152</c:v>
                </c:pt>
                <c:pt idx="24">
                  <c:v>0.73892450000000065</c:v>
                </c:pt>
                <c:pt idx="25">
                  <c:v>0.68632899999999997</c:v>
                </c:pt>
                <c:pt idx="26">
                  <c:v>0.60755969999999992</c:v>
                </c:pt>
                <c:pt idx="27">
                  <c:v>0.52879039999999999</c:v>
                </c:pt>
                <c:pt idx="28">
                  <c:v>0.4489361</c:v>
                </c:pt>
                <c:pt idx="29">
                  <c:v>0.36908180000000046</c:v>
                </c:pt>
                <c:pt idx="30">
                  <c:v>0.2768259000000004</c:v>
                </c:pt>
                <c:pt idx="31">
                  <c:v>0.18457000000000001</c:v>
                </c:pt>
                <c:pt idx="32">
                  <c:v>8.3825722000000213E-2</c:v>
                </c:pt>
                <c:pt idx="33">
                  <c:v>1.8193520000000026E-3</c:v>
                </c:pt>
                <c:pt idx="34">
                  <c:v>0</c:v>
                </c:pt>
                <c:pt idx="35">
                  <c:v>0</c:v>
                </c:pt>
                <c:pt idx="36">
                  <c:v>0.48112490000000047</c:v>
                </c:pt>
                <c:pt idx="37">
                  <c:v>0.64491940000000092</c:v>
                </c:pt>
                <c:pt idx="38">
                  <c:v>0.66897255000000067</c:v>
                </c:pt>
                <c:pt idx="39">
                  <c:v>0.69302570000000063</c:v>
                </c:pt>
                <c:pt idx="40">
                  <c:v>0.65334555000000094</c:v>
                </c:pt>
                <c:pt idx="41">
                  <c:v>0.61366540000000092</c:v>
                </c:pt>
                <c:pt idx="42">
                  <c:v>0.56177060000000079</c:v>
                </c:pt>
                <c:pt idx="43">
                  <c:v>0.49229530000000005</c:v>
                </c:pt>
                <c:pt idx="44">
                  <c:v>0.42229655000000005</c:v>
                </c:pt>
                <c:pt idx="45">
                  <c:v>0.35229780000000005</c:v>
                </c:pt>
                <c:pt idx="46">
                  <c:v>0.28261835000000002</c:v>
                </c:pt>
                <c:pt idx="47">
                  <c:v>0.21293890000000024</c:v>
                </c:pt>
                <c:pt idx="48">
                  <c:v>0.14146525000000024</c:v>
                </c:pt>
                <c:pt idx="49">
                  <c:v>6.9991600000000084E-2</c:v>
                </c:pt>
                <c:pt idx="50">
                  <c:v>6.6071986000000001E-3</c:v>
                </c:pt>
                <c:pt idx="51">
                  <c:v>0</c:v>
                </c:pt>
                <c:pt idx="52">
                  <c:v>0</c:v>
                </c:pt>
                <c:pt idx="53">
                  <c:v>0.38882700000000053</c:v>
                </c:pt>
                <c:pt idx="54">
                  <c:v>0.46658600000000033</c:v>
                </c:pt>
                <c:pt idx="55">
                  <c:v>0.54434499999999997</c:v>
                </c:pt>
                <c:pt idx="56">
                  <c:v>0.53173599999999999</c:v>
                </c:pt>
                <c:pt idx="57">
                  <c:v>0.51912700000000001</c:v>
                </c:pt>
                <c:pt idx="58">
                  <c:v>0.48007270000000046</c:v>
                </c:pt>
                <c:pt idx="59">
                  <c:v>0.44101840000000031</c:v>
                </c:pt>
                <c:pt idx="60">
                  <c:v>0.3930192000000004</c:v>
                </c:pt>
                <c:pt idx="61">
                  <c:v>0.34502000000000038</c:v>
                </c:pt>
                <c:pt idx="62">
                  <c:v>0.29117685000000032</c:v>
                </c:pt>
                <c:pt idx="63">
                  <c:v>0.23733370000000001</c:v>
                </c:pt>
                <c:pt idx="64">
                  <c:v>0.18650685000000017</c:v>
                </c:pt>
                <c:pt idx="65">
                  <c:v>0.13568</c:v>
                </c:pt>
                <c:pt idx="66">
                  <c:v>8.8027350000000185E-2</c:v>
                </c:pt>
                <c:pt idx="67">
                  <c:v>4.0374700000000013E-2</c:v>
                </c:pt>
                <c:pt idx="68">
                  <c:v>0</c:v>
                </c:pt>
                <c:pt idx="69">
                  <c:v>0</c:v>
                </c:pt>
                <c:pt idx="70">
                  <c:v>0</c:v>
                </c:pt>
                <c:pt idx="71">
                  <c:v>0.27217200000000008</c:v>
                </c:pt>
                <c:pt idx="72">
                  <c:v>0.32674685000000031</c:v>
                </c:pt>
                <c:pt idx="73">
                  <c:v>0.38132170000000065</c:v>
                </c:pt>
                <c:pt idx="74">
                  <c:v>0.36649083500000046</c:v>
                </c:pt>
                <c:pt idx="75">
                  <c:v>0.35165997000000032</c:v>
                </c:pt>
                <c:pt idx="76">
                  <c:v>0.32041498500000093</c:v>
                </c:pt>
                <c:pt idx="77">
                  <c:v>0.28917000000000032</c:v>
                </c:pt>
                <c:pt idx="78">
                  <c:v>0.25379654999999995</c:v>
                </c:pt>
                <c:pt idx="79">
                  <c:v>0.21842310000000023</c:v>
                </c:pt>
                <c:pt idx="80">
                  <c:v>0.18745705000000026</c:v>
                </c:pt>
                <c:pt idx="81">
                  <c:v>0.15649100000000027</c:v>
                </c:pt>
                <c:pt idx="82">
                  <c:v>0.12285989999999988</c:v>
                </c:pt>
                <c:pt idx="83">
                  <c:v>8.922880000000015E-2</c:v>
                </c:pt>
                <c:pt idx="84">
                  <c:v>6.2704250000000031E-2</c:v>
                </c:pt>
                <c:pt idx="85">
                  <c:v>3.6179700000000002E-2</c:v>
                </c:pt>
                <c:pt idx="86">
                  <c:v>1.8089850000000001E-2</c:v>
                </c:pt>
                <c:pt idx="87">
                  <c:v>0</c:v>
                </c:pt>
                <c:pt idx="88">
                  <c:v>0</c:v>
                </c:pt>
                <c:pt idx="89">
                  <c:v>0</c:v>
                </c:pt>
                <c:pt idx="90">
                  <c:v>0.1203693</c:v>
                </c:pt>
                <c:pt idx="91">
                  <c:v>0.13431219999999999</c:v>
                </c:pt>
                <c:pt idx="92">
                  <c:v>0.1254567</c:v>
                </c:pt>
                <c:pt idx="93">
                  <c:v>0.11660120000000009</c:v>
                </c:pt>
                <c:pt idx="94">
                  <c:v>0.10363805000000002</c:v>
                </c:pt>
                <c:pt idx="95">
                  <c:v>9.0674900000000114E-2</c:v>
                </c:pt>
                <c:pt idx="96">
                  <c:v>7.7833135000000081E-2</c:v>
                </c:pt>
                <c:pt idx="97">
                  <c:v>6.4991370000000021E-2</c:v>
                </c:pt>
                <c:pt idx="98">
                  <c:v>5.3983185000000003E-2</c:v>
                </c:pt>
                <c:pt idx="99">
                  <c:v>4.2974999999999999E-2</c:v>
                </c:pt>
                <c:pt idx="100">
                  <c:v>3.3601300000000042E-2</c:v>
                </c:pt>
                <c:pt idx="101">
                  <c:v>2.4227599999999988E-2</c:v>
                </c:pt>
                <c:pt idx="102">
                  <c:v>1.8024943499999998E-2</c:v>
                </c:pt>
                <c:pt idx="103">
                  <c:v>1.1822287000000001E-2</c:v>
                </c:pt>
                <c:pt idx="104">
                  <c:v>7.07616850000001E-3</c:v>
                </c:pt>
                <c:pt idx="105">
                  <c:v>2.3300499999999976E-3</c:v>
                </c:pt>
                <c:pt idx="106">
                  <c:v>0</c:v>
                </c:pt>
                <c:pt idx="107">
                  <c:v>0</c:v>
                </c:pt>
                <c:pt idx="108">
                  <c:v>0</c:v>
                </c:pt>
                <c:pt idx="109">
                  <c:v>1.9178600000000001E-2</c:v>
                </c:pt>
                <c:pt idx="110">
                  <c:v>2.2324099999999993E-2</c:v>
                </c:pt>
                <c:pt idx="111">
                  <c:v>2.5469599999999998E-2</c:v>
                </c:pt>
                <c:pt idx="112">
                  <c:v>2.6141700000000021E-2</c:v>
                </c:pt>
                <c:pt idx="113">
                  <c:v>2.681380000000003E-2</c:v>
                </c:pt>
                <c:pt idx="114">
                  <c:v>2.8253100000000024E-2</c:v>
                </c:pt>
                <c:pt idx="115">
                  <c:v>2.9692400000000001E-2</c:v>
                </c:pt>
                <c:pt idx="116">
                  <c:v>3.1143127000000038E-2</c:v>
                </c:pt>
                <c:pt idx="117">
                  <c:v>3.2593853999999998E-2</c:v>
                </c:pt>
                <c:pt idx="118">
                  <c:v>3.2588336500000002E-2</c:v>
                </c:pt>
                <c:pt idx="119">
                  <c:v>3.2582819000000006E-2</c:v>
                </c:pt>
                <c:pt idx="120">
                  <c:v>3.1946839500000004E-2</c:v>
                </c:pt>
                <c:pt idx="121">
                  <c:v>3.1310860000000003E-2</c:v>
                </c:pt>
                <c:pt idx="122">
                  <c:v>2.694218000000001E-2</c:v>
                </c:pt>
                <c:pt idx="123">
                  <c:v>2.2573500000000028E-2</c:v>
                </c:pt>
                <c:pt idx="124">
                  <c:v>1.4128834999999999E-2</c:v>
                </c:pt>
                <c:pt idx="125">
                  <c:v>5.6841699999999997E-3</c:v>
                </c:pt>
                <c:pt idx="126">
                  <c:v>0</c:v>
                </c:pt>
                <c:pt idx="127">
                  <c:v>0</c:v>
                </c:pt>
                <c:pt idx="128">
                  <c:v>0</c:v>
                </c:pt>
                <c:pt idx="129">
                  <c:v>0</c:v>
                </c:pt>
                <c:pt idx="130">
                  <c:v>0.19802400000000001</c:v>
                </c:pt>
                <c:pt idx="131">
                  <c:v>0.26005300000000003</c:v>
                </c:pt>
                <c:pt idx="132">
                  <c:v>0.29377150000000002</c:v>
                </c:pt>
                <c:pt idx="133">
                  <c:v>0.32749000000000039</c:v>
                </c:pt>
                <c:pt idx="134">
                  <c:v>0.34437450000000053</c:v>
                </c:pt>
                <c:pt idx="135">
                  <c:v>0.361259</c:v>
                </c:pt>
                <c:pt idx="136">
                  <c:v>0.36031850000000065</c:v>
                </c:pt>
                <c:pt idx="137">
                  <c:v>0.35937800000000047</c:v>
                </c:pt>
                <c:pt idx="138">
                  <c:v>0.34391445000000032</c:v>
                </c:pt>
                <c:pt idx="139">
                  <c:v>0.32845090000000066</c:v>
                </c:pt>
                <c:pt idx="140">
                  <c:v>0.29989310000000002</c:v>
                </c:pt>
                <c:pt idx="141">
                  <c:v>0.2713353</c:v>
                </c:pt>
                <c:pt idx="142">
                  <c:v>0.22721360000000004</c:v>
                </c:pt>
                <c:pt idx="143">
                  <c:v>0.18309190000000017</c:v>
                </c:pt>
                <c:pt idx="144">
                  <c:v>0.1246489655</c:v>
                </c:pt>
                <c:pt idx="145">
                  <c:v>6.6206030999999999E-2</c:v>
                </c:pt>
                <c:pt idx="146">
                  <c:v>0</c:v>
                </c:pt>
                <c:pt idx="147">
                  <c:v>0</c:v>
                </c:pt>
                <c:pt idx="148">
                  <c:v>0</c:v>
                </c:pt>
                <c:pt idx="149">
                  <c:v>0</c:v>
                </c:pt>
                <c:pt idx="150">
                  <c:v>0</c:v>
                </c:pt>
                <c:pt idx="151">
                  <c:v>0</c:v>
                </c:pt>
                <c:pt idx="152">
                  <c:v>0</c:v>
                </c:pt>
                <c:pt idx="153">
                  <c:v>0.54164760000000078</c:v>
                </c:pt>
                <c:pt idx="154">
                  <c:v>0.67432410000000065</c:v>
                </c:pt>
                <c:pt idx="155">
                  <c:v>0.80700059999999996</c:v>
                </c:pt>
                <c:pt idx="156">
                  <c:v>0.79479339999999998</c:v>
                </c:pt>
                <c:pt idx="157">
                  <c:v>0.78258619999999879</c:v>
                </c:pt>
                <c:pt idx="158">
                  <c:v>0.73172180000000109</c:v>
                </c:pt>
                <c:pt idx="159">
                  <c:v>0.6808573999999995</c:v>
                </c:pt>
                <c:pt idx="160">
                  <c:v>0.60631299999999932</c:v>
                </c:pt>
                <c:pt idx="161">
                  <c:v>0.53176860000000004</c:v>
                </c:pt>
                <c:pt idx="162">
                  <c:v>0.45077650000000002</c:v>
                </c:pt>
                <c:pt idx="163">
                  <c:v>0.3697844000000004</c:v>
                </c:pt>
                <c:pt idx="164">
                  <c:v>0.29468320000000031</c:v>
                </c:pt>
                <c:pt idx="165">
                  <c:v>0.21958200000000017</c:v>
                </c:pt>
                <c:pt idx="166">
                  <c:v>0.15521749900000037</c:v>
                </c:pt>
                <c:pt idx="167">
                  <c:v>9.0852998000000129E-2</c:v>
                </c:pt>
                <c:pt idx="168">
                  <c:v>0</c:v>
                </c:pt>
                <c:pt idx="169">
                  <c:v>0</c:v>
                </c:pt>
                <c:pt idx="170">
                  <c:v>0</c:v>
                </c:pt>
                <c:pt idx="171">
                  <c:v>0</c:v>
                </c:pt>
                <c:pt idx="172">
                  <c:v>0</c:v>
                </c:pt>
                <c:pt idx="173">
                  <c:v>0</c:v>
                </c:pt>
                <c:pt idx="174">
                  <c:v>0.29023600000000005</c:v>
                </c:pt>
                <c:pt idx="175">
                  <c:v>0.44759590000000005</c:v>
                </c:pt>
                <c:pt idx="176">
                  <c:v>0.52629795000000001</c:v>
                </c:pt>
                <c:pt idx="177">
                  <c:v>0.60500000000000065</c:v>
                </c:pt>
                <c:pt idx="178">
                  <c:v>0.61654999999999993</c:v>
                </c:pt>
                <c:pt idx="179">
                  <c:v>0.62810000000000066</c:v>
                </c:pt>
                <c:pt idx="180">
                  <c:v>0.61297299999999999</c:v>
                </c:pt>
                <c:pt idx="181">
                  <c:v>0.59784599999999999</c:v>
                </c:pt>
                <c:pt idx="182">
                  <c:v>0.55941399999999919</c:v>
                </c:pt>
                <c:pt idx="183" formatCode="General">
                  <c:v>0.5209819999999995</c:v>
                </c:pt>
                <c:pt idx="184">
                  <c:v>0.46905950000000002</c:v>
                </c:pt>
                <c:pt idx="185">
                  <c:v>0.41713700000000004</c:v>
                </c:pt>
                <c:pt idx="186">
                  <c:v>0.34624700000000003</c:v>
                </c:pt>
                <c:pt idx="187">
                  <c:v>0.27535700000000002</c:v>
                </c:pt>
                <c:pt idx="188">
                  <c:v>0.19564350000000003</c:v>
                </c:pt>
                <c:pt idx="189">
                  <c:v>0.11593000000000002</c:v>
                </c:pt>
                <c:pt idx="190">
                  <c:v>5.7965000000000023E-2</c:v>
                </c:pt>
                <c:pt idx="191">
                  <c:v>0</c:v>
                </c:pt>
                <c:pt idx="192">
                  <c:v>0</c:v>
                </c:pt>
                <c:pt idx="193">
                  <c:v>0</c:v>
                </c:pt>
                <c:pt idx="194">
                  <c:v>0</c:v>
                </c:pt>
                <c:pt idx="195">
                  <c:v>0</c:v>
                </c:pt>
                <c:pt idx="196">
                  <c:v>0</c:v>
                </c:pt>
                <c:pt idx="197">
                  <c:v>0</c:v>
                </c:pt>
                <c:pt idx="198">
                  <c:v>0</c:v>
                </c:pt>
                <c:pt idx="199">
                  <c:v>0</c:v>
                </c:pt>
                <c:pt idx="200">
                  <c:v>0</c:v>
                </c:pt>
                <c:pt idx="201">
                  <c:v>0.25698930000000031</c:v>
                </c:pt>
                <c:pt idx="202">
                  <c:v>0.4573645000000004</c:v>
                </c:pt>
                <c:pt idx="203">
                  <c:v>0.65773970000000093</c:v>
                </c:pt>
                <c:pt idx="204">
                  <c:v>0.70539054999999951</c:v>
                </c:pt>
                <c:pt idx="205">
                  <c:v>0.75304140000000108</c:v>
                </c:pt>
                <c:pt idx="206">
                  <c:v>0.72660410000000064</c:v>
                </c:pt>
                <c:pt idx="207">
                  <c:v>0.7001667999999992</c:v>
                </c:pt>
                <c:pt idx="208">
                  <c:v>0.62710719999999998</c:v>
                </c:pt>
                <c:pt idx="209">
                  <c:v>0.55404759999999997</c:v>
                </c:pt>
                <c:pt idx="210">
                  <c:v>0.45269379999999998</c:v>
                </c:pt>
                <c:pt idx="211">
                  <c:v>0.35134000000000032</c:v>
                </c:pt>
                <c:pt idx="212">
                  <c:v>0.23449380000000017</c:v>
                </c:pt>
                <c:pt idx="213">
                  <c:v>0.1176476</c:v>
                </c:pt>
                <c:pt idx="214">
                  <c:v>2.250340000000001E-2</c:v>
                </c:pt>
                <c:pt idx="215">
                  <c:v>0</c:v>
                </c:pt>
                <c:pt idx="216">
                  <c:v>0</c:v>
                </c:pt>
                <c:pt idx="217">
                  <c:v>0</c:v>
                </c:pt>
                <c:pt idx="218">
                  <c:v>0</c:v>
                </c:pt>
                <c:pt idx="219">
                  <c:v>0</c:v>
                </c:pt>
                <c:pt idx="220">
                  <c:v>0</c:v>
                </c:pt>
              </c:numCache>
            </c:numRef>
          </c:yVal>
          <c:smooth val="0"/>
          <c:extLst>
            <c:ext xmlns:c16="http://schemas.microsoft.com/office/drawing/2014/chart" uri="{C3380CC4-5D6E-409C-BE32-E72D297353CC}">
              <c16:uniqueId val="{00000000-0B51-4D59-8463-08D152A08612}"/>
            </c:ext>
          </c:extLst>
        </c:ser>
        <c:ser>
          <c:idx val="1"/>
          <c:order val="1"/>
          <c:spPr>
            <a:ln w="19050">
              <a:solidFill>
                <a:srgbClr val="FF0000"/>
              </a:solidFill>
            </a:ln>
          </c:spPr>
          <c:marker>
            <c:symbol val="circle"/>
            <c:size val="4"/>
            <c:spPr>
              <a:solidFill>
                <a:srgbClr val="FF0000"/>
              </a:solidFill>
              <a:ln>
                <a:noFill/>
              </a:ln>
            </c:spPr>
          </c:marker>
          <c:xVal>
            <c:numRef>
              <c:f>Лист1!$G$14:$G$234</c:f>
              <c:numCache>
                <c:formatCode>General</c:formatCode>
                <c:ptCount val="221"/>
                <c:pt idx="0">
                  <c:v>309</c:v>
                </c:pt>
                <c:pt idx="1">
                  <c:v>308.89999999999969</c:v>
                </c:pt>
                <c:pt idx="2">
                  <c:v>308.79999999999956</c:v>
                </c:pt>
                <c:pt idx="3">
                  <c:v>308.69999999999993</c:v>
                </c:pt>
                <c:pt idx="4">
                  <c:v>308.59999999999957</c:v>
                </c:pt>
                <c:pt idx="5">
                  <c:v>308.49999999999949</c:v>
                </c:pt>
                <c:pt idx="6">
                  <c:v>308.39999999999969</c:v>
                </c:pt>
                <c:pt idx="7">
                  <c:v>308.29999999999944</c:v>
                </c:pt>
                <c:pt idx="8">
                  <c:v>308.19999999999965</c:v>
                </c:pt>
                <c:pt idx="9">
                  <c:v>308.09999999999945</c:v>
                </c:pt>
                <c:pt idx="10">
                  <c:v>307.99999999999937</c:v>
                </c:pt>
                <c:pt idx="11">
                  <c:v>307.89999999999969</c:v>
                </c:pt>
                <c:pt idx="12">
                  <c:v>307.79999999999939</c:v>
                </c:pt>
                <c:pt idx="13">
                  <c:v>307.69999999999965</c:v>
                </c:pt>
                <c:pt idx="14">
                  <c:v>307.59999999999934</c:v>
                </c:pt>
                <c:pt idx="15">
                  <c:v>307.49999999999926</c:v>
                </c:pt>
                <c:pt idx="16">
                  <c:v>307.39999999999964</c:v>
                </c:pt>
                <c:pt idx="17">
                  <c:v>307.29999999999927</c:v>
                </c:pt>
                <c:pt idx="18">
                  <c:v>307.19999999999959</c:v>
                </c:pt>
                <c:pt idx="19">
                  <c:v>307.09999999999923</c:v>
                </c:pt>
                <c:pt idx="20">
                  <c:v>306.99999999999915</c:v>
                </c:pt>
                <c:pt idx="21">
                  <c:v>306.89999999999924</c:v>
                </c:pt>
                <c:pt idx="22">
                  <c:v>306.79999999999916</c:v>
                </c:pt>
                <c:pt idx="23">
                  <c:v>306.69999999999925</c:v>
                </c:pt>
                <c:pt idx="24">
                  <c:v>306.59999999999923</c:v>
                </c:pt>
                <c:pt idx="25">
                  <c:v>306.49999999999903</c:v>
                </c:pt>
                <c:pt idx="26">
                  <c:v>306.39999999999924</c:v>
                </c:pt>
                <c:pt idx="27">
                  <c:v>306.29999999999905</c:v>
                </c:pt>
                <c:pt idx="28">
                  <c:v>306.19999999999925</c:v>
                </c:pt>
                <c:pt idx="29">
                  <c:v>306.09999999999923</c:v>
                </c:pt>
                <c:pt idx="30">
                  <c:v>305.99999999999892</c:v>
                </c:pt>
                <c:pt idx="31">
                  <c:v>305.89999999999924</c:v>
                </c:pt>
                <c:pt idx="32">
                  <c:v>305.79999999999899</c:v>
                </c:pt>
                <c:pt idx="33">
                  <c:v>305.69999999999925</c:v>
                </c:pt>
                <c:pt idx="34">
                  <c:v>305.59999999999923</c:v>
                </c:pt>
                <c:pt idx="35">
                  <c:v>305.49999999999886</c:v>
                </c:pt>
                <c:pt idx="36">
                  <c:v>305.39999999999895</c:v>
                </c:pt>
                <c:pt idx="37">
                  <c:v>305.29999999999899</c:v>
                </c:pt>
                <c:pt idx="38">
                  <c:v>305.19999999999914</c:v>
                </c:pt>
                <c:pt idx="39">
                  <c:v>305.09999999999894</c:v>
                </c:pt>
                <c:pt idx="40">
                  <c:v>304.99999999999875</c:v>
                </c:pt>
                <c:pt idx="41">
                  <c:v>304.89999999999895</c:v>
                </c:pt>
                <c:pt idx="42">
                  <c:v>304.79999999999899</c:v>
                </c:pt>
                <c:pt idx="43">
                  <c:v>304.69999999999897</c:v>
                </c:pt>
                <c:pt idx="44">
                  <c:v>304.59999999999894</c:v>
                </c:pt>
                <c:pt idx="45">
                  <c:v>304.49999999999869</c:v>
                </c:pt>
                <c:pt idx="46">
                  <c:v>304.39999999999895</c:v>
                </c:pt>
                <c:pt idx="47">
                  <c:v>304.29999999999893</c:v>
                </c:pt>
                <c:pt idx="48">
                  <c:v>304.19999999999891</c:v>
                </c:pt>
                <c:pt idx="49">
                  <c:v>304.09999999999889</c:v>
                </c:pt>
                <c:pt idx="50">
                  <c:v>303.99999999999869</c:v>
                </c:pt>
                <c:pt idx="51">
                  <c:v>303.89999999999884</c:v>
                </c:pt>
                <c:pt idx="52">
                  <c:v>303.79999999999865</c:v>
                </c:pt>
                <c:pt idx="53">
                  <c:v>303.69999999999879</c:v>
                </c:pt>
                <c:pt idx="54">
                  <c:v>303.59999999999866</c:v>
                </c:pt>
                <c:pt idx="55">
                  <c:v>303.49999999999869</c:v>
                </c:pt>
                <c:pt idx="56">
                  <c:v>303.39999999999873</c:v>
                </c:pt>
                <c:pt idx="57">
                  <c:v>303.29999999999865</c:v>
                </c:pt>
                <c:pt idx="58">
                  <c:v>303.19999999999868</c:v>
                </c:pt>
                <c:pt idx="59">
                  <c:v>303.09999999999866</c:v>
                </c:pt>
                <c:pt idx="60">
                  <c:v>302.99999999999864</c:v>
                </c:pt>
                <c:pt idx="61">
                  <c:v>302.89999999999861</c:v>
                </c:pt>
                <c:pt idx="62">
                  <c:v>302.79999999999859</c:v>
                </c:pt>
                <c:pt idx="63">
                  <c:v>302.69999999999857</c:v>
                </c:pt>
                <c:pt idx="64">
                  <c:v>302.59999999999854</c:v>
                </c:pt>
                <c:pt idx="65">
                  <c:v>302.49999999999829</c:v>
                </c:pt>
                <c:pt idx="66">
                  <c:v>302.3999999999985</c:v>
                </c:pt>
                <c:pt idx="67">
                  <c:v>302.29999999999825</c:v>
                </c:pt>
                <c:pt idx="68">
                  <c:v>302.19999999999845</c:v>
                </c:pt>
                <c:pt idx="69">
                  <c:v>302.09999999999843</c:v>
                </c:pt>
                <c:pt idx="70">
                  <c:v>301.99999999999829</c:v>
                </c:pt>
                <c:pt idx="71">
                  <c:v>301.89999999999839</c:v>
                </c:pt>
                <c:pt idx="72">
                  <c:v>301.79999999999825</c:v>
                </c:pt>
                <c:pt idx="73">
                  <c:v>301.69999999999834</c:v>
                </c:pt>
                <c:pt idx="74">
                  <c:v>301.59999999999826</c:v>
                </c:pt>
                <c:pt idx="75">
                  <c:v>301.49999999999829</c:v>
                </c:pt>
                <c:pt idx="76">
                  <c:v>301.39999999999827</c:v>
                </c:pt>
                <c:pt idx="77">
                  <c:v>301.29999999999825</c:v>
                </c:pt>
                <c:pt idx="78">
                  <c:v>301.19999999999828</c:v>
                </c:pt>
                <c:pt idx="79">
                  <c:v>301.0999999999982</c:v>
                </c:pt>
                <c:pt idx="80">
                  <c:v>300.99999999999784</c:v>
                </c:pt>
                <c:pt idx="81">
                  <c:v>300.89999999999816</c:v>
                </c:pt>
                <c:pt idx="82">
                  <c:v>300.79999999999814</c:v>
                </c:pt>
                <c:pt idx="83">
                  <c:v>300.69999999999811</c:v>
                </c:pt>
                <c:pt idx="84">
                  <c:v>300.59999999999809</c:v>
                </c:pt>
                <c:pt idx="85">
                  <c:v>300.49999999999767</c:v>
                </c:pt>
                <c:pt idx="86">
                  <c:v>300.39999999999804</c:v>
                </c:pt>
                <c:pt idx="87">
                  <c:v>300.29999999999768</c:v>
                </c:pt>
                <c:pt idx="88">
                  <c:v>300.199999999998</c:v>
                </c:pt>
                <c:pt idx="89">
                  <c:v>300.09999999999769</c:v>
                </c:pt>
                <c:pt idx="90">
                  <c:v>299.99999999999756</c:v>
                </c:pt>
                <c:pt idx="91">
                  <c:v>299.89999999999793</c:v>
                </c:pt>
                <c:pt idx="92">
                  <c:v>299.79999999999757</c:v>
                </c:pt>
                <c:pt idx="93">
                  <c:v>299.69999999999789</c:v>
                </c:pt>
                <c:pt idx="94">
                  <c:v>299.59999999999769</c:v>
                </c:pt>
                <c:pt idx="95">
                  <c:v>299.49999999999744</c:v>
                </c:pt>
                <c:pt idx="96">
                  <c:v>299.39999999999765</c:v>
                </c:pt>
                <c:pt idx="97">
                  <c:v>299.29999999999745</c:v>
                </c:pt>
                <c:pt idx="98">
                  <c:v>299.19999999999766</c:v>
                </c:pt>
                <c:pt idx="99">
                  <c:v>299.09999999999769</c:v>
                </c:pt>
                <c:pt idx="100">
                  <c:v>298.99999999999739</c:v>
                </c:pt>
                <c:pt idx="101">
                  <c:v>298.89999999999765</c:v>
                </c:pt>
                <c:pt idx="102">
                  <c:v>298.79999999999734</c:v>
                </c:pt>
                <c:pt idx="103">
                  <c:v>298.69999999999766</c:v>
                </c:pt>
                <c:pt idx="104">
                  <c:v>298.59999999999764</c:v>
                </c:pt>
                <c:pt idx="105">
                  <c:v>298.49999999999727</c:v>
                </c:pt>
                <c:pt idx="106">
                  <c:v>298.39999999999759</c:v>
                </c:pt>
                <c:pt idx="107">
                  <c:v>298.29999999999723</c:v>
                </c:pt>
                <c:pt idx="108">
                  <c:v>298.19999999999754</c:v>
                </c:pt>
                <c:pt idx="109">
                  <c:v>298.09999999999729</c:v>
                </c:pt>
                <c:pt idx="110">
                  <c:v>297.99999999999716</c:v>
                </c:pt>
                <c:pt idx="111">
                  <c:v>297.89999999999725</c:v>
                </c:pt>
                <c:pt idx="112">
                  <c:v>297.79999999999723</c:v>
                </c:pt>
                <c:pt idx="113">
                  <c:v>297.69999999999743</c:v>
                </c:pt>
                <c:pt idx="114">
                  <c:v>297.59999999999729</c:v>
                </c:pt>
                <c:pt idx="115">
                  <c:v>297.49999999999704</c:v>
                </c:pt>
                <c:pt idx="116">
                  <c:v>297.39999999999725</c:v>
                </c:pt>
                <c:pt idx="117">
                  <c:v>297.29999999999723</c:v>
                </c:pt>
                <c:pt idx="118">
                  <c:v>297.19999999999726</c:v>
                </c:pt>
                <c:pt idx="119">
                  <c:v>297.09999999999729</c:v>
                </c:pt>
                <c:pt idx="120">
                  <c:v>296.99999999999699</c:v>
                </c:pt>
                <c:pt idx="121">
                  <c:v>296.89999999999725</c:v>
                </c:pt>
                <c:pt idx="122">
                  <c:v>296.79999999999723</c:v>
                </c:pt>
                <c:pt idx="123">
                  <c:v>296.6999999999972</c:v>
                </c:pt>
                <c:pt idx="124">
                  <c:v>296.59999999999695</c:v>
                </c:pt>
                <c:pt idx="125">
                  <c:v>296.49999999999699</c:v>
                </c:pt>
                <c:pt idx="126">
                  <c:v>296.39999999999714</c:v>
                </c:pt>
                <c:pt idx="127">
                  <c:v>296.29999999999694</c:v>
                </c:pt>
                <c:pt idx="128">
                  <c:v>296.19999999999709</c:v>
                </c:pt>
                <c:pt idx="129">
                  <c:v>296.09999999999695</c:v>
                </c:pt>
                <c:pt idx="130">
                  <c:v>295.99999999999699</c:v>
                </c:pt>
                <c:pt idx="131">
                  <c:v>295.89999999999696</c:v>
                </c:pt>
                <c:pt idx="132">
                  <c:v>295.79999999999694</c:v>
                </c:pt>
                <c:pt idx="133">
                  <c:v>295.69999999999698</c:v>
                </c:pt>
                <c:pt idx="134">
                  <c:v>295.59999999999695</c:v>
                </c:pt>
                <c:pt idx="135">
                  <c:v>295.49999999999693</c:v>
                </c:pt>
                <c:pt idx="136">
                  <c:v>295.39999999999691</c:v>
                </c:pt>
                <c:pt idx="137">
                  <c:v>295.29999999999683</c:v>
                </c:pt>
                <c:pt idx="138">
                  <c:v>295.19999999999686</c:v>
                </c:pt>
                <c:pt idx="139">
                  <c:v>295.09999999999684</c:v>
                </c:pt>
                <c:pt idx="140">
                  <c:v>294.99999999999665</c:v>
                </c:pt>
                <c:pt idx="141">
                  <c:v>294.89999999999679</c:v>
                </c:pt>
                <c:pt idx="142">
                  <c:v>294.79999999999666</c:v>
                </c:pt>
                <c:pt idx="143">
                  <c:v>294.69999999999675</c:v>
                </c:pt>
                <c:pt idx="144">
                  <c:v>294.59999999999673</c:v>
                </c:pt>
                <c:pt idx="145">
                  <c:v>294.49999999999665</c:v>
                </c:pt>
                <c:pt idx="146">
                  <c:v>294.39999999999668</c:v>
                </c:pt>
                <c:pt idx="147">
                  <c:v>294.29999999999666</c:v>
                </c:pt>
                <c:pt idx="148">
                  <c:v>294.19999999999675</c:v>
                </c:pt>
                <c:pt idx="149">
                  <c:v>294.09999999999661</c:v>
                </c:pt>
                <c:pt idx="150">
                  <c:v>293.99999999999659</c:v>
                </c:pt>
                <c:pt idx="151">
                  <c:v>293.89999999999657</c:v>
                </c:pt>
                <c:pt idx="152">
                  <c:v>293.79999999999654</c:v>
                </c:pt>
                <c:pt idx="153">
                  <c:v>293.69999999999652</c:v>
                </c:pt>
                <c:pt idx="154">
                  <c:v>293.5999999999965</c:v>
                </c:pt>
                <c:pt idx="155">
                  <c:v>293.49999999999625</c:v>
                </c:pt>
                <c:pt idx="156">
                  <c:v>293.39999999999645</c:v>
                </c:pt>
                <c:pt idx="157">
                  <c:v>293.29999999999643</c:v>
                </c:pt>
                <c:pt idx="158">
                  <c:v>293.19999999999641</c:v>
                </c:pt>
                <c:pt idx="159">
                  <c:v>293.09999999999633</c:v>
                </c:pt>
                <c:pt idx="160">
                  <c:v>292.99999999999625</c:v>
                </c:pt>
                <c:pt idx="161">
                  <c:v>292.89999999999634</c:v>
                </c:pt>
                <c:pt idx="162">
                  <c:v>292.79999999999626</c:v>
                </c:pt>
                <c:pt idx="163">
                  <c:v>292.69999999999635</c:v>
                </c:pt>
                <c:pt idx="164">
                  <c:v>292.59999999999627</c:v>
                </c:pt>
                <c:pt idx="165">
                  <c:v>292.49999999999625</c:v>
                </c:pt>
                <c:pt idx="166">
                  <c:v>292.39999999999628</c:v>
                </c:pt>
                <c:pt idx="167">
                  <c:v>292.2999999999962</c:v>
                </c:pt>
                <c:pt idx="168">
                  <c:v>292.19999999999618</c:v>
                </c:pt>
                <c:pt idx="169">
                  <c:v>292.09999999999616</c:v>
                </c:pt>
                <c:pt idx="170">
                  <c:v>291.99999999999613</c:v>
                </c:pt>
                <c:pt idx="171">
                  <c:v>291.89999999999611</c:v>
                </c:pt>
                <c:pt idx="172">
                  <c:v>291.79999999999609</c:v>
                </c:pt>
                <c:pt idx="173">
                  <c:v>291.69999999999607</c:v>
                </c:pt>
                <c:pt idx="174">
                  <c:v>291.59999999999604</c:v>
                </c:pt>
                <c:pt idx="175">
                  <c:v>291.49999999999568</c:v>
                </c:pt>
                <c:pt idx="176">
                  <c:v>291.399999999996</c:v>
                </c:pt>
                <c:pt idx="177">
                  <c:v>291.29999999999569</c:v>
                </c:pt>
                <c:pt idx="178">
                  <c:v>291.19999999999595</c:v>
                </c:pt>
                <c:pt idx="179">
                  <c:v>291.09999999999593</c:v>
                </c:pt>
                <c:pt idx="180">
                  <c:v>290.99999999999557</c:v>
                </c:pt>
                <c:pt idx="181">
                  <c:v>290.89999999999583</c:v>
                </c:pt>
                <c:pt idx="182">
                  <c:v>290.79999999999569</c:v>
                </c:pt>
                <c:pt idx="183">
                  <c:v>290.69999999999584</c:v>
                </c:pt>
                <c:pt idx="184">
                  <c:v>290.59999999999565</c:v>
                </c:pt>
                <c:pt idx="185">
                  <c:v>290.49999999999545</c:v>
                </c:pt>
                <c:pt idx="186">
                  <c:v>290.39999999999566</c:v>
                </c:pt>
                <c:pt idx="187">
                  <c:v>290.29999999999569</c:v>
                </c:pt>
                <c:pt idx="188">
                  <c:v>290.19999999999573</c:v>
                </c:pt>
                <c:pt idx="189">
                  <c:v>290.09999999999565</c:v>
                </c:pt>
                <c:pt idx="190">
                  <c:v>289.99999999999534</c:v>
                </c:pt>
                <c:pt idx="191">
                  <c:v>289.89999999999566</c:v>
                </c:pt>
                <c:pt idx="192">
                  <c:v>289.79999999999563</c:v>
                </c:pt>
                <c:pt idx="193">
                  <c:v>289.69999999999561</c:v>
                </c:pt>
                <c:pt idx="194">
                  <c:v>289.59999999999559</c:v>
                </c:pt>
                <c:pt idx="195">
                  <c:v>289.49999999999523</c:v>
                </c:pt>
                <c:pt idx="196">
                  <c:v>289.39999999999554</c:v>
                </c:pt>
                <c:pt idx="197">
                  <c:v>289.29999999999529</c:v>
                </c:pt>
                <c:pt idx="198">
                  <c:v>289.1999999999955</c:v>
                </c:pt>
                <c:pt idx="199">
                  <c:v>289.09999999999525</c:v>
                </c:pt>
                <c:pt idx="200">
                  <c:v>288.99999999999523</c:v>
                </c:pt>
                <c:pt idx="201">
                  <c:v>288.89999999999543</c:v>
                </c:pt>
                <c:pt idx="202">
                  <c:v>288.79999999999529</c:v>
                </c:pt>
                <c:pt idx="203">
                  <c:v>288.69999999999533</c:v>
                </c:pt>
                <c:pt idx="204">
                  <c:v>288.59999999999525</c:v>
                </c:pt>
                <c:pt idx="205">
                  <c:v>288.49999999999523</c:v>
                </c:pt>
                <c:pt idx="206">
                  <c:v>288.39999999999526</c:v>
                </c:pt>
                <c:pt idx="207">
                  <c:v>288.29999999999529</c:v>
                </c:pt>
                <c:pt idx="208">
                  <c:v>288.19999999999527</c:v>
                </c:pt>
                <c:pt idx="209">
                  <c:v>288.09999999999525</c:v>
                </c:pt>
                <c:pt idx="210">
                  <c:v>287.99999999999523</c:v>
                </c:pt>
                <c:pt idx="211">
                  <c:v>287.8999999999952</c:v>
                </c:pt>
                <c:pt idx="212">
                  <c:v>287.79999999999484</c:v>
                </c:pt>
                <c:pt idx="213">
                  <c:v>287.69999999999516</c:v>
                </c:pt>
                <c:pt idx="214">
                  <c:v>287.59999999999513</c:v>
                </c:pt>
                <c:pt idx="215">
                  <c:v>287.49999999999466</c:v>
                </c:pt>
                <c:pt idx="216">
                  <c:v>287.39999999999509</c:v>
                </c:pt>
                <c:pt idx="217">
                  <c:v>287.29999999999467</c:v>
                </c:pt>
                <c:pt idx="218">
                  <c:v>287.19999999999504</c:v>
                </c:pt>
                <c:pt idx="219">
                  <c:v>287.09999999999468</c:v>
                </c:pt>
                <c:pt idx="220">
                  <c:v>286.99999999999454</c:v>
                </c:pt>
              </c:numCache>
            </c:numRef>
          </c:xVal>
          <c:yVal>
            <c:numRef>
              <c:f>Лист1!$N$14:$N$234</c:f>
              <c:numCache>
                <c:formatCode>0.000000</c:formatCode>
                <c:ptCount val="221"/>
                <c:pt idx="0">
                  <c:v>0</c:v>
                </c:pt>
                <c:pt idx="1">
                  <c:v>0</c:v>
                </c:pt>
                <c:pt idx="2">
                  <c:v>0</c:v>
                </c:pt>
                <c:pt idx="3">
                  <c:v>6.732345000000009E-2</c:v>
                </c:pt>
                <c:pt idx="4" formatCode="General">
                  <c:v>0.13464690000000001</c:v>
                </c:pt>
                <c:pt idx="5">
                  <c:v>0.18668115000000018</c:v>
                </c:pt>
                <c:pt idx="6" formatCode="General">
                  <c:v>0.23871540000000027</c:v>
                </c:pt>
                <c:pt idx="7">
                  <c:v>0.23703825000000023</c:v>
                </c:pt>
                <c:pt idx="8" formatCode="General">
                  <c:v>0.23536109999999999</c:v>
                </c:pt>
                <c:pt idx="9">
                  <c:v>0.21138989999999999</c:v>
                </c:pt>
                <c:pt idx="10" formatCode="General">
                  <c:v>0.18741870000000027</c:v>
                </c:pt>
                <c:pt idx="11">
                  <c:v>0.15296770000000023</c:v>
                </c:pt>
                <c:pt idx="12" formatCode="General">
                  <c:v>0.11851670000000009</c:v>
                </c:pt>
                <c:pt idx="13">
                  <c:v>7.9314406000000115E-2</c:v>
                </c:pt>
                <c:pt idx="14" formatCode="General">
                  <c:v>4.0112112000000012E-2</c:v>
                </c:pt>
                <c:pt idx="15">
                  <c:v>2.0056055999999999E-2</c:v>
                </c:pt>
                <c:pt idx="16">
                  <c:v>0</c:v>
                </c:pt>
                <c:pt idx="17">
                  <c:v>0</c:v>
                </c:pt>
                <c:pt idx="18">
                  <c:v>0</c:v>
                </c:pt>
                <c:pt idx="19">
                  <c:v>5.02557E-2</c:v>
                </c:pt>
                <c:pt idx="20" formatCode="General">
                  <c:v>0.1005114</c:v>
                </c:pt>
                <c:pt idx="21">
                  <c:v>0.16056520000000019</c:v>
                </c:pt>
                <c:pt idx="22" formatCode="General">
                  <c:v>0.22061900000000001</c:v>
                </c:pt>
                <c:pt idx="23">
                  <c:v>0.23806795000000017</c:v>
                </c:pt>
                <c:pt idx="24" formatCode="General">
                  <c:v>0.25551690000000032</c:v>
                </c:pt>
                <c:pt idx="25">
                  <c:v>0.24023910000000023</c:v>
                </c:pt>
                <c:pt idx="26" formatCode="General">
                  <c:v>0.22496130000000017</c:v>
                </c:pt>
                <c:pt idx="27">
                  <c:v>0.19119645000000018</c:v>
                </c:pt>
                <c:pt idx="28" formatCode="General">
                  <c:v>0.15743160000000023</c:v>
                </c:pt>
                <c:pt idx="29">
                  <c:v>0.11720396499999999</c:v>
                </c:pt>
                <c:pt idx="30" formatCode="General">
                  <c:v>7.6976329999999996E-2</c:v>
                </c:pt>
                <c:pt idx="31">
                  <c:v>3.8488164999999998E-2</c:v>
                </c:pt>
                <c:pt idx="32">
                  <c:v>0</c:v>
                </c:pt>
                <c:pt idx="33">
                  <c:v>0</c:v>
                </c:pt>
                <c:pt idx="34">
                  <c:v>0</c:v>
                </c:pt>
                <c:pt idx="35">
                  <c:v>0</c:v>
                </c:pt>
                <c:pt idx="36">
                  <c:v>0</c:v>
                </c:pt>
                <c:pt idx="37">
                  <c:v>4.8310771500000058E-2</c:v>
                </c:pt>
                <c:pt idx="38" formatCode="General">
                  <c:v>9.6621543000000115E-2</c:v>
                </c:pt>
                <c:pt idx="39">
                  <c:v>0.14757227150000019</c:v>
                </c:pt>
                <c:pt idx="40" formatCode="General">
                  <c:v>0.19852300000000001</c:v>
                </c:pt>
                <c:pt idx="41">
                  <c:v>0.19421090000000019</c:v>
                </c:pt>
                <c:pt idx="42" formatCode="General">
                  <c:v>0.18989880000000023</c:v>
                </c:pt>
                <c:pt idx="43">
                  <c:v>0.16834300000000019</c:v>
                </c:pt>
                <c:pt idx="44" formatCode="General">
                  <c:v>0.14678720000000023</c:v>
                </c:pt>
                <c:pt idx="45">
                  <c:v>0.11370229549999999</c:v>
                </c:pt>
                <c:pt idx="46" formatCode="General">
                  <c:v>8.0617391000000066E-2</c:v>
                </c:pt>
                <c:pt idx="47">
                  <c:v>4.6991022E-2</c:v>
                </c:pt>
                <c:pt idx="48" formatCode="General">
                  <c:v>1.3364653000000001E-2</c:v>
                </c:pt>
                <c:pt idx="49">
                  <c:v>0</c:v>
                </c:pt>
                <c:pt idx="50">
                  <c:v>0</c:v>
                </c:pt>
                <c:pt idx="51">
                  <c:v>0</c:v>
                </c:pt>
                <c:pt idx="52">
                  <c:v>0</c:v>
                </c:pt>
                <c:pt idx="53">
                  <c:v>0</c:v>
                </c:pt>
                <c:pt idx="54">
                  <c:v>0</c:v>
                </c:pt>
                <c:pt idx="55">
                  <c:v>5.6273549999999943E-2</c:v>
                </c:pt>
                <c:pt idx="56" formatCode="General">
                  <c:v>0.1125471</c:v>
                </c:pt>
                <c:pt idx="57">
                  <c:v>0.13355515000000001</c:v>
                </c:pt>
                <c:pt idx="58" formatCode="General">
                  <c:v>0.15456320000000026</c:v>
                </c:pt>
                <c:pt idx="59">
                  <c:v>0.14853920000000026</c:v>
                </c:pt>
                <c:pt idx="60" formatCode="General">
                  <c:v>0.14251520000000023</c:v>
                </c:pt>
                <c:pt idx="61">
                  <c:v>0.12177285000000009</c:v>
                </c:pt>
                <c:pt idx="62" formatCode="General">
                  <c:v>0.10103050000000002</c:v>
                </c:pt>
                <c:pt idx="63">
                  <c:v>7.5978829999999997E-2</c:v>
                </c:pt>
                <c:pt idx="64" formatCode="General">
                  <c:v>5.0927159999999957E-2</c:v>
                </c:pt>
                <c:pt idx="65">
                  <c:v>5.6124264999999986E-2</c:v>
                </c:pt>
                <c:pt idx="66" formatCode="General">
                  <c:v>6.132137E-2</c:v>
                </c:pt>
                <c:pt idx="67">
                  <c:v>3.0660685E-2</c:v>
                </c:pt>
                <c:pt idx="68">
                  <c:v>0</c:v>
                </c:pt>
                <c:pt idx="69">
                  <c:v>0</c:v>
                </c:pt>
                <c:pt idx="70">
                  <c:v>0</c:v>
                </c:pt>
                <c:pt idx="71">
                  <c:v>0</c:v>
                </c:pt>
                <c:pt idx="72">
                  <c:v>0</c:v>
                </c:pt>
                <c:pt idx="73">
                  <c:v>3.0271856000000031E-2</c:v>
                </c:pt>
                <c:pt idx="74" formatCode="General">
                  <c:v>6.0543712E-2</c:v>
                </c:pt>
                <c:pt idx="75">
                  <c:v>8.2198155999999994E-2</c:v>
                </c:pt>
                <c:pt idx="76" formatCode="General">
                  <c:v>0.1038526</c:v>
                </c:pt>
                <c:pt idx="77">
                  <c:v>9.9504247500000198E-2</c:v>
                </c:pt>
                <c:pt idx="78" formatCode="General">
                  <c:v>9.5155895000000226E-2</c:v>
                </c:pt>
                <c:pt idx="79">
                  <c:v>8.1617102000000025E-2</c:v>
                </c:pt>
                <c:pt idx="80" formatCode="General">
                  <c:v>6.8078309000000004E-2</c:v>
                </c:pt>
                <c:pt idx="81">
                  <c:v>5.3182767500000012E-2</c:v>
                </c:pt>
                <c:pt idx="82" formatCode="General">
                  <c:v>3.8287226000000001E-2</c:v>
                </c:pt>
                <c:pt idx="83">
                  <c:v>2.345660045E-2</c:v>
                </c:pt>
                <c:pt idx="84" formatCode="General">
                  <c:v>8.6259749000000066E-3</c:v>
                </c:pt>
                <c:pt idx="85">
                  <c:v>4.312987449999992E-3</c:v>
                </c:pt>
                <c:pt idx="86">
                  <c:v>0</c:v>
                </c:pt>
                <c:pt idx="87">
                  <c:v>0</c:v>
                </c:pt>
                <c:pt idx="88">
                  <c:v>0</c:v>
                </c:pt>
                <c:pt idx="89">
                  <c:v>0</c:v>
                </c:pt>
                <c:pt idx="90">
                  <c:v>0</c:v>
                </c:pt>
                <c:pt idx="91">
                  <c:v>0</c:v>
                </c:pt>
                <c:pt idx="92" formatCode="General">
                  <c:v>4.9893460000000117E-3</c:v>
                </c:pt>
                <c:pt idx="93">
                  <c:v>1.6915355500000003E-2</c:v>
                </c:pt>
                <c:pt idx="94" formatCode="General">
                  <c:v>2.8841365000000039E-2</c:v>
                </c:pt>
                <c:pt idx="95">
                  <c:v>2.8410167500000028E-2</c:v>
                </c:pt>
                <c:pt idx="96" formatCode="General">
                  <c:v>2.7978970000000027E-2</c:v>
                </c:pt>
                <c:pt idx="97">
                  <c:v>2.3979605500000011E-2</c:v>
                </c:pt>
                <c:pt idx="98" formatCode="General">
                  <c:v>1.9980240999999999E-2</c:v>
                </c:pt>
                <c:pt idx="99">
                  <c:v>1.575457050000002E-2</c:v>
                </c:pt>
                <c:pt idx="100" formatCode="General">
                  <c:v>1.1528900000000003E-2</c:v>
                </c:pt>
                <c:pt idx="101">
                  <c:v>8.0723400000000112E-3</c:v>
                </c:pt>
                <c:pt idx="102" formatCode="General">
                  <c:v>4.6157799999999999E-3</c:v>
                </c:pt>
                <c:pt idx="103">
                  <c:v>2.3078899999999999E-3</c:v>
                </c:pt>
                <c:pt idx="104">
                  <c:v>0</c:v>
                </c:pt>
                <c:pt idx="105">
                  <c:v>0</c:v>
                </c:pt>
                <c:pt idx="106">
                  <c:v>0</c:v>
                </c:pt>
                <c:pt idx="107">
                  <c:v>0</c:v>
                </c:pt>
                <c:pt idx="108">
                  <c:v>0</c:v>
                </c:pt>
                <c:pt idx="109">
                  <c:v>0</c:v>
                </c:pt>
                <c:pt idx="110">
                  <c:v>0</c:v>
                </c:pt>
                <c:pt idx="111">
                  <c:v>0</c:v>
                </c:pt>
                <c:pt idx="112" formatCode="General">
                  <c:v>2.9107099999999999E-3</c:v>
                </c:pt>
                <c:pt idx="113">
                  <c:v>6.1838005000000003E-3</c:v>
                </c:pt>
                <c:pt idx="114" formatCode="General">
                  <c:v>9.4568910000000124E-3</c:v>
                </c:pt>
                <c:pt idx="115">
                  <c:v>1.0756601999999999E-2</c:v>
                </c:pt>
                <c:pt idx="116" formatCode="General">
                  <c:v>1.2056312999999978E-2</c:v>
                </c:pt>
                <c:pt idx="117">
                  <c:v>1.2661133500000001E-2</c:v>
                </c:pt>
                <c:pt idx="118" formatCode="General">
                  <c:v>1.3265954000000003E-2</c:v>
                </c:pt>
                <c:pt idx="119">
                  <c:v>1.2543664499999999E-2</c:v>
                </c:pt>
                <c:pt idx="120" formatCode="General">
                  <c:v>1.1821375000000028E-2</c:v>
                </c:pt>
                <c:pt idx="121">
                  <c:v>9.3606045500000297E-3</c:v>
                </c:pt>
                <c:pt idx="122" formatCode="General">
                  <c:v>6.8998341000000062E-3</c:v>
                </c:pt>
                <c:pt idx="123">
                  <c:v>3.4499170500000057E-3</c:v>
                </c:pt>
                <c:pt idx="124">
                  <c:v>0</c:v>
                </c:pt>
                <c:pt idx="125">
                  <c:v>0</c:v>
                </c:pt>
                <c:pt idx="126">
                  <c:v>0</c:v>
                </c:pt>
                <c:pt idx="127">
                  <c:v>0</c:v>
                </c:pt>
                <c:pt idx="128">
                  <c:v>0</c:v>
                </c:pt>
                <c:pt idx="129">
                  <c:v>0</c:v>
                </c:pt>
                <c:pt idx="130">
                  <c:v>0</c:v>
                </c:pt>
                <c:pt idx="131">
                  <c:v>0</c:v>
                </c:pt>
                <c:pt idx="132">
                  <c:v>0</c:v>
                </c:pt>
                <c:pt idx="133">
                  <c:v>4.3520549999999936E-2</c:v>
                </c:pt>
                <c:pt idx="134" formatCode="General">
                  <c:v>8.704110000000001E-2</c:v>
                </c:pt>
                <c:pt idx="135">
                  <c:v>0.10645189999999995</c:v>
                </c:pt>
                <c:pt idx="136" formatCode="General">
                  <c:v>0.12586269999999997</c:v>
                </c:pt>
                <c:pt idx="137">
                  <c:v>0.12686494999999998</c:v>
                </c:pt>
                <c:pt idx="138" formatCode="General">
                  <c:v>0.12786719999999999</c:v>
                </c:pt>
                <c:pt idx="139">
                  <c:v>0.11759789999999998</c:v>
                </c:pt>
                <c:pt idx="140" formatCode="General">
                  <c:v>0.10732860000000002</c:v>
                </c:pt>
                <c:pt idx="141">
                  <c:v>8.3511702000000007E-2</c:v>
                </c:pt>
                <c:pt idx="142" formatCode="General">
                  <c:v>5.9694803999999997E-2</c:v>
                </c:pt>
                <c:pt idx="143">
                  <c:v>2.9847401999999999E-2</c:v>
                </c:pt>
                <c:pt idx="144">
                  <c:v>0</c:v>
                </c:pt>
                <c:pt idx="145">
                  <c:v>0</c:v>
                </c:pt>
                <c:pt idx="146">
                  <c:v>0</c:v>
                </c:pt>
                <c:pt idx="147">
                  <c:v>0</c:v>
                </c:pt>
                <c:pt idx="148">
                  <c:v>0</c:v>
                </c:pt>
                <c:pt idx="149">
                  <c:v>0</c:v>
                </c:pt>
                <c:pt idx="150">
                  <c:v>0</c:v>
                </c:pt>
                <c:pt idx="151">
                  <c:v>0</c:v>
                </c:pt>
                <c:pt idx="152">
                  <c:v>0</c:v>
                </c:pt>
                <c:pt idx="153">
                  <c:v>0</c:v>
                </c:pt>
                <c:pt idx="154">
                  <c:v>0</c:v>
                </c:pt>
                <c:pt idx="155">
                  <c:v>8.2807350000000043E-2</c:v>
                </c:pt>
                <c:pt idx="156" formatCode="General">
                  <c:v>0.1656147</c:v>
                </c:pt>
                <c:pt idx="157">
                  <c:v>0.20572479999999999</c:v>
                </c:pt>
                <c:pt idx="158">
                  <c:v>0.24583490000000016</c:v>
                </c:pt>
                <c:pt idx="159">
                  <c:v>0.23775294999999999</c:v>
                </c:pt>
                <c:pt idx="160" formatCode="General">
                  <c:v>0.22967099999999988</c:v>
                </c:pt>
                <c:pt idx="161">
                  <c:v>0.19801500000000016</c:v>
                </c:pt>
                <c:pt idx="162" formatCode="General">
                  <c:v>0.16635900000000001</c:v>
                </c:pt>
                <c:pt idx="163">
                  <c:v>0.12941184999999999</c:v>
                </c:pt>
                <c:pt idx="164">
                  <c:v>9.2464700000000011E-2</c:v>
                </c:pt>
                <c:pt idx="165">
                  <c:v>6.0116800000000033E-2</c:v>
                </c:pt>
                <c:pt idx="166">
                  <c:v>2.7768899999999989E-2</c:v>
                </c:pt>
                <c:pt idx="167">
                  <c:v>0</c:v>
                </c:pt>
                <c:pt idx="168">
                  <c:v>0</c:v>
                </c:pt>
                <c:pt idx="169">
                  <c:v>0</c:v>
                </c:pt>
                <c:pt idx="170">
                  <c:v>0</c:v>
                </c:pt>
                <c:pt idx="171">
                  <c:v>0</c:v>
                </c:pt>
                <c:pt idx="172">
                  <c:v>0</c:v>
                </c:pt>
                <c:pt idx="173">
                  <c:v>0</c:v>
                </c:pt>
                <c:pt idx="174">
                  <c:v>0</c:v>
                </c:pt>
                <c:pt idx="175">
                  <c:v>0</c:v>
                </c:pt>
                <c:pt idx="176">
                  <c:v>0</c:v>
                </c:pt>
                <c:pt idx="177">
                  <c:v>6.7669000000000007E-2</c:v>
                </c:pt>
                <c:pt idx="178" formatCode="General">
                  <c:v>0.13533800000000001</c:v>
                </c:pt>
                <c:pt idx="179">
                  <c:v>0.17403900000000017</c:v>
                </c:pt>
                <c:pt idx="180" formatCode="General">
                  <c:v>0.21274000000000026</c:v>
                </c:pt>
                <c:pt idx="181">
                  <c:v>0.21322550000000001</c:v>
                </c:pt>
                <c:pt idx="182" formatCode="General">
                  <c:v>0.21371100000000026</c:v>
                </c:pt>
                <c:pt idx="183">
                  <c:v>0.194521</c:v>
                </c:pt>
                <c:pt idx="184" formatCode="General">
                  <c:v>0.17533099999999999</c:v>
                </c:pt>
                <c:pt idx="185">
                  <c:v>0.13917199999999988</c:v>
                </c:pt>
                <c:pt idx="186" formatCode="General">
                  <c:v>0.10301299999999998</c:v>
                </c:pt>
                <c:pt idx="187">
                  <c:v>5.1506500000000004E-2</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1.4258647499999983E-2</c:v>
                </c:pt>
                <c:pt idx="204" formatCode="General">
                  <c:v>2.8517295000000002E-2</c:v>
                </c:pt>
                <c:pt idx="205">
                  <c:v>5.2927597500000013E-2</c:v>
                </c:pt>
                <c:pt idx="206" formatCode="General">
                  <c:v>7.7337900000000098E-2</c:v>
                </c:pt>
                <c:pt idx="207">
                  <c:v>7.6429200000000003E-2</c:v>
                </c:pt>
                <c:pt idx="208" formatCode="General">
                  <c:v>7.5520500000000004E-2</c:v>
                </c:pt>
                <c:pt idx="209">
                  <c:v>5.5702800000000066E-2</c:v>
                </c:pt>
                <c:pt idx="210" formatCode="General">
                  <c:v>3.5885100000000045E-2</c:v>
                </c:pt>
                <c:pt idx="211">
                  <c:v>1.7942550000000022E-2</c:v>
                </c:pt>
                <c:pt idx="212">
                  <c:v>0</c:v>
                </c:pt>
                <c:pt idx="213">
                  <c:v>0</c:v>
                </c:pt>
                <c:pt idx="214">
                  <c:v>0</c:v>
                </c:pt>
                <c:pt idx="215">
                  <c:v>0</c:v>
                </c:pt>
                <c:pt idx="216">
                  <c:v>0</c:v>
                </c:pt>
                <c:pt idx="217">
                  <c:v>0</c:v>
                </c:pt>
                <c:pt idx="218">
                  <c:v>0</c:v>
                </c:pt>
                <c:pt idx="219">
                  <c:v>0</c:v>
                </c:pt>
                <c:pt idx="220">
                  <c:v>0</c:v>
                </c:pt>
              </c:numCache>
            </c:numRef>
          </c:yVal>
          <c:smooth val="0"/>
          <c:extLst>
            <c:ext xmlns:c16="http://schemas.microsoft.com/office/drawing/2014/chart" uri="{C3380CC4-5D6E-409C-BE32-E72D297353CC}">
              <c16:uniqueId val="{00000001-0B51-4D59-8463-08D152A08612}"/>
            </c:ext>
          </c:extLst>
        </c:ser>
        <c:dLbls>
          <c:showLegendKey val="0"/>
          <c:showVal val="0"/>
          <c:showCatName val="0"/>
          <c:showSerName val="0"/>
          <c:showPercent val="0"/>
          <c:showBubbleSize val="0"/>
        </c:dLbls>
        <c:axId val="119778688"/>
        <c:axId val="126465536"/>
      </c:scatterChart>
      <c:valAx>
        <c:axId val="119778688"/>
        <c:scaling>
          <c:orientation val="minMax"/>
          <c:max val="310"/>
          <c:min val="285"/>
        </c:scaling>
        <c:delete val="0"/>
        <c:axPos val="b"/>
        <c:numFmt formatCode="General" sourceLinked="1"/>
        <c:majorTickMark val="out"/>
        <c:minorTickMark val="none"/>
        <c:tickLblPos val="nextTo"/>
        <c:txPr>
          <a:bodyPr/>
          <a:lstStyle/>
          <a:p>
            <a:pPr>
              <a:defRPr sz="1900"/>
            </a:pPr>
            <a:endParaRPr lang="uk-UA"/>
          </a:p>
        </c:txPr>
        <c:crossAx val="126465536"/>
        <c:crossesAt val="1.0000000000000036E-4"/>
        <c:crossBetween val="midCat"/>
        <c:majorUnit val="5"/>
      </c:valAx>
      <c:valAx>
        <c:axId val="126465536"/>
        <c:scaling>
          <c:orientation val="minMax"/>
          <c:max val="0.9"/>
          <c:min val="1.000000000000004E-4"/>
        </c:scaling>
        <c:delete val="0"/>
        <c:axPos val="l"/>
        <c:numFmt formatCode="0.0" sourceLinked="0"/>
        <c:majorTickMark val="out"/>
        <c:minorTickMark val="none"/>
        <c:tickLblPos val="nextTo"/>
        <c:txPr>
          <a:bodyPr/>
          <a:lstStyle/>
          <a:p>
            <a:pPr>
              <a:defRPr sz="1900"/>
            </a:pPr>
            <a:endParaRPr lang="uk-UA"/>
          </a:p>
        </c:txPr>
        <c:crossAx val="119778688"/>
        <c:crosses val="autoZero"/>
        <c:crossBetween val="midCat"/>
        <c:majorUnit val="0.2"/>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Gain dB</c:v>
          </c:tx>
          <c:spPr>
            <a:ln w="19050">
              <a:solidFill>
                <a:srgbClr val="2A6099"/>
              </a:solidFill>
            </a:ln>
          </c:spPr>
          <c:marker>
            <c:symbol val="none"/>
          </c:marker>
          <c:xVal>
            <c:numLit>
              <c:formatCode>General</c:formatCode>
              <c:ptCount val="61"/>
              <c:pt idx="0">
                <c:v>1E-4</c:v>
              </c:pt>
              <c:pt idx="1">
                <c:v>2.0000000000000001E-4</c:v>
              </c:pt>
              <c:pt idx="2">
                <c:v>4.0000000000000002E-4</c:v>
              </c:pt>
              <c:pt idx="3">
                <c:v>8.0000000000000004E-4</c:v>
              </c:pt>
              <c:pt idx="4">
                <c:v>1.6000000000000001E-3</c:v>
              </c:pt>
              <c:pt idx="5">
                <c:v>3.2000000000000002E-3</c:v>
              </c:pt>
              <c:pt idx="6">
                <c:v>6.4000000000000003E-3</c:v>
              </c:pt>
              <c:pt idx="7">
                <c:v>1.2800000000000001E-2</c:v>
              </c:pt>
              <c:pt idx="8">
                <c:v>2.5600000000000001E-2</c:v>
              </c:pt>
              <c:pt idx="9">
                <c:v>5.1200000000000002E-2</c:v>
              </c:pt>
              <c:pt idx="10">
                <c:v>0.1024</c:v>
              </c:pt>
              <c:pt idx="11">
                <c:v>0.20480000000000001</c:v>
              </c:pt>
              <c:pt idx="12">
                <c:v>0.40960000000000002</c:v>
              </c:pt>
              <c:pt idx="13">
                <c:v>0.81920000000000004</c:v>
              </c:pt>
              <c:pt idx="14">
                <c:v>1.64</c:v>
              </c:pt>
              <c:pt idx="15">
                <c:v>3.28</c:v>
              </c:pt>
              <c:pt idx="16">
                <c:v>6.55</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pt idx="42">
                <c:v>32</c:v>
              </c:pt>
              <c:pt idx="43">
                <c:v>33</c:v>
              </c:pt>
              <c:pt idx="44">
                <c:v>34</c:v>
              </c:pt>
              <c:pt idx="45">
                <c:v>35</c:v>
              </c:pt>
              <c:pt idx="46">
                <c:v>36</c:v>
              </c:pt>
              <c:pt idx="47">
                <c:v>37</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numLit>
          </c:xVal>
          <c:yVal>
            <c:numLit>
              <c:formatCode>General</c:formatCode>
              <c:ptCount val="61"/>
              <c:pt idx="0">
                <c:v>33.503799999999998</c:v>
              </c:pt>
              <c:pt idx="1">
                <c:v>33.02655</c:v>
              </c:pt>
              <c:pt idx="2">
                <c:v>32.674190000000003</c:v>
              </c:pt>
              <c:pt idx="3">
                <c:v>32.417059999999999</c:v>
              </c:pt>
              <c:pt idx="4">
                <c:v>32.231020000000001</c:v>
              </c:pt>
              <c:pt idx="5">
                <c:v>32.097189999999998</c:v>
              </c:pt>
              <c:pt idx="6">
                <c:v>32.001179999999998</c:v>
              </c:pt>
              <c:pt idx="7">
                <c:v>31.932189999999999</c:v>
              </c:pt>
              <c:pt idx="8">
                <c:v>31.882020000000001</c:v>
              </c:pt>
              <c:pt idx="9">
                <c:v>31.844169999999998</c:v>
              </c:pt>
              <c:pt idx="10">
                <c:v>31.812709999999999</c:v>
              </c:pt>
              <c:pt idx="11">
                <c:v>31.7806</c:v>
              </c:pt>
              <c:pt idx="12">
                <c:v>31.735859999999999</c:v>
              </c:pt>
              <c:pt idx="13">
                <c:v>31.651630000000001</c:v>
              </c:pt>
              <c:pt idx="14">
                <c:v>31.460070000000002</c:v>
              </c:pt>
              <c:pt idx="15">
                <c:v>31.023260000000001</c:v>
              </c:pt>
              <c:pt idx="16">
                <c:v>30.38917</c:v>
              </c:pt>
              <c:pt idx="17">
                <c:v>30.335180000000001</c:v>
              </c:pt>
              <c:pt idx="18">
                <c:v>30.207370000000001</c:v>
              </c:pt>
              <c:pt idx="19">
                <c:v>30.03312</c:v>
              </c:pt>
              <c:pt idx="20">
                <c:v>29.78378</c:v>
              </c:pt>
              <c:pt idx="21">
                <c:v>29.46078</c:v>
              </c:pt>
              <c:pt idx="22">
                <c:v>29.088200000000001</c:v>
              </c:pt>
              <c:pt idx="23">
                <c:v>28.69538</c:v>
              </c:pt>
              <c:pt idx="24">
                <c:v>28.305199999999999</c:v>
              </c:pt>
              <c:pt idx="25">
                <c:v>27.928999999999998</c:v>
              </c:pt>
              <c:pt idx="26">
                <c:v>27.573689999999999</c:v>
              </c:pt>
              <c:pt idx="27">
                <c:v>27.237729999999999</c:v>
              </c:pt>
              <c:pt idx="28">
                <c:v>26.914629999999999</c:v>
              </c:pt>
              <c:pt idx="29">
                <c:v>26.612439999999999</c:v>
              </c:pt>
              <c:pt idx="30">
                <c:v>26.324940000000002</c:v>
              </c:pt>
              <c:pt idx="31">
                <c:v>26.034400000000002</c:v>
              </c:pt>
              <c:pt idx="32">
                <c:v>25.749600000000001</c:v>
              </c:pt>
              <c:pt idx="33">
                <c:v>25.487169999999999</c:v>
              </c:pt>
              <c:pt idx="34">
                <c:v>25.23592</c:v>
              </c:pt>
              <c:pt idx="35">
                <c:v>24.97176</c:v>
              </c:pt>
              <c:pt idx="36">
                <c:v>24.69436</c:v>
              </c:pt>
              <c:pt idx="37">
                <c:v>24.42475</c:v>
              </c:pt>
              <c:pt idx="38">
                <c:v>24.17793</c:v>
              </c:pt>
              <c:pt idx="39">
                <c:v>23.9467</c:v>
              </c:pt>
              <c:pt idx="40">
                <c:v>23.708480000000002</c:v>
              </c:pt>
              <c:pt idx="41">
                <c:v>23.448630000000001</c:v>
              </c:pt>
              <c:pt idx="42">
                <c:v>23.1724</c:v>
              </c:pt>
              <c:pt idx="43">
                <c:v>22.89573</c:v>
              </c:pt>
              <c:pt idx="44">
                <c:v>22.632580000000001</c:v>
              </c:pt>
              <c:pt idx="45">
                <c:v>22.387599999999999</c:v>
              </c:pt>
              <c:pt idx="46">
                <c:v>22.153469999999999</c:v>
              </c:pt>
              <c:pt idx="47">
                <c:v>21.914819999999999</c:v>
              </c:pt>
              <c:pt idx="48">
                <c:v>21.65832</c:v>
              </c:pt>
              <c:pt idx="49">
                <c:v>21.380549999999999</c:v>
              </c:pt>
              <c:pt idx="50">
                <c:v>21.087219999999999</c:v>
              </c:pt>
              <c:pt idx="51">
                <c:v>20.787790000000001</c:v>
              </c:pt>
              <c:pt idx="52">
                <c:v>20.490970000000001</c:v>
              </c:pt>
              <c:pt idx="53">
                <c:v>20.202290000000001</c:v>
              </c:pt>
              <c:pt idx="54">
                <c:v>19.922709999999999</c:v>
              </c:pt>
              <c:pt idx="55">
                <c:v>19.648119999999999</c:v>
              </c:pt>
              <c:pt idx="56">
                <c:v>19.370809999999999</c:v>
              </c:pt>
              <c:pt idx="57">
                <c:v>19.082699999999999</c:v>
              </c:pt>
              <c:pt idx="58">
                <c:v>18.778580000000002</c:v>
              </c:pt>
              <c:pt idx="59">
                <c:v>18.45748</c:v>
              </c:pt>
              <c:pt idx="60">
                <c:v>18.121929999999999</c:v>
              </c:pt>
            </c:numLit>
          </c:yVal>
          <c:smooth val="0"/>
          <c:extLst>
            <c:ext xmlns:c16="http://schemas.microsoft.com/office/drawing/2014/chart" uri="{C3380CC4-5D6E-409C-BE32-E72D297353CC}">
              <c16:uniqueId val="{00000000-040B-4B3F-8E75-3F8642B334E6}"/>
            </c:ext>
          </c:extLst>
        </c:ser>
        <c:ser>
          <c:idx val="1"/>
          <c:order val="1"/>
          <c:tx>
            <c:v>Pout x3 W</c:v>
          </c:tx>
          <c:spPr>
            <a:ln w="19050">
              <a:solidFill>
                <a:srgbClr val="FF420E"/>
              </a:solidFill>
            </a:ln>
          </c:spPr>
          <c:marker>
            <c:symbol val="none"/>
          </c:marker>
          <c:xVal>
            <c:numLit>
              <c:formatCode>General</c:formatCode>
              <c:ptCount val="61"/>
              <c:pt idx="0">
                <c:v>1E-4</c:v>
              </c:pt>
              <c:pt idx="1">
                <c:v>2.0000000000000001E-4</c:v>
              </c:pt>
              <c:pt idx="2">
                <c:v>4.0000000000000002E-4</c:v>
              </c:pt>
              <c:pt idx="3">
                <c:v>8.0000000000000004E-4</c:v>
              </c:pt>
              <c:pt idx="4">
                <c:v>1.6000000000000001E-3</c:v>
              </c:pt>
              <c:pt idx="5">
                <c:v>3.2000000000000002E-3</c:v>
              </c:pt>
              <c:pt idx="6">
                <c:v>6.4000000000000003E-3</c:v>
              </c:pt>
              <c:pt idx="7">
                <c:v>1.2800000000000001E-2</c:v>
              </c:pt>
              <c:pt idx="8">
                <c:v>2.5600000000000001E-2</c:v>
              </c:pt>
              <c:pt idx="9">
                <c:v>5.1200000000000002E-2</c:v>
              </c:pt>
              <c:pt idx="10">
                <c:v>0.1024</c:v>
              </c:pt>
              <c:pt idx="11">
                <c:v>0.20480000000000001</c:v>
              </c:pt>
              <c:pt idx="12">
                <c:v>0.40960000000000002</c:v>
              </c:pt>
              <c:pt idx="13">
                <c:v>0.81920000000000004</c:v>
              </c:pt>
              <c:pt idx="14">
                <c:v>1.64</c:v>
              </c:pt>
              <c:pt idx="15">
                <c:v>3.28</c:v>
              </c:pt>
              <c:pt idx="16">
                <c:v>6.55</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pt idx="42">
                <c:v>32</c:v>
              </c:pt>
              <c:pt idx="43">
                <c:v>33</c:v>
              </c:pt>
              <c:pt idx="44">
                <c:v>34</c:v>
              </c:pt>
              <c:pt idx="45">
                <c:v>35</c:v>
              </c:pt>
              <c:pt idx="46">
                <c:v>36</c:v>
              </c:pt>
              <c:pt idx="47">
                <c:v>37</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numLit>
          </c:xVal>
          <c:yVal>
            <c:numLit>
              <c:formatCode>General</c:formatCode>
              <c:ptCount val="61"/>
              <c:pt idx="0">
                <c:v>6.7221000000000002E-4</c:v>
              </c:pt>
              <c:pt idx="1">
                <c:v>1.2045000000000001E-3</c:v>
              </c:pt>
              <c:pt idx="2">
                <c:v>2.2212600000000001E-3</c:v>
              </c:pt>
              <c:pt idx="3">
                <c:v>4.1999999999999997E-3</c:v>
              </c:pt>
              <c:pt idx="4">
                <c:v>8.0099999999999998E-3</c:v>
              </c:pt>
              <c:pt idx="5">
                <c:v>1.5570000000000001E-2</c:v>
              </c:pt>
              <c:pt idx="6">
                <c:v>3.0450000000000001E-2</c:v>
              </c:pt>
              <c:pt idx="7">
                <c:v>5.9909999999999998E-2</c:v>
              </c:pt>
              <c:pt idx="8">
                <c:v>0.11847000000000001</c:v>
              </c:pt>
              <c:pt idx="9">
                <c:v>0.23487</c:v>
              </c:pt>
              <c:pt idx="10">
                <c:v>0.46632000000000001</c:v>
              </c:pt>
              <c:pt idx="11">
                <c:v>0.92579999999999996</c:v>
              </c:pt>
              <c:pt idx="12">
                <c:v>1.8326100000000001</c:v>
              </c:pt>
              <c:pt idx="13">
                <c:v>3.5949</c:v>
              </c:pt>
              <c:pt idx="14">
                <c:v>6.8792999999999997</c:v>
              </c:pt>
              <c:pt idx="15">
                <c:v>12.4422</c:v>
              </c:pt>
              <c:pt idx="16">
                <c:v>21.504000000000001</c:v>
              </c:pt>
              <c:pt idx="17">
                <c:v>22.684799999999999</c:v>
              </c:pt>
              <c:pt idx="18">
                <c:v>25.1739</c:v>
              </c:pt>
              <c:pt idx="19">
                <c:v>27.206700000000001</c:v>
              </c:pt>
              <c:pt idx="20">
                <c:v>28.542899999999999</c:v>
              </c:pt>
              <c:pt idx="21">
                <c:v>29.146799999999999</c:v>
              </c:pt>
              <c:pt idx="22">
                <c:v>29.182500000000001</c:v>
              </c:pt>
              <c:pt idx="23">
                <c:v>28.880400000000002</c:v>
              </c:pt>
              <c:pt idx="24">
                <c:v>28.429500000000001</c:v>
              </c:pt>
              <c:pt idx="25">
                <c:v>27.932700000000001</c:v>
              </c:pt>
              <c:pt idx="26">
                <c:v>27.4542</c:v>
              </c:pt>
              <c:pt idx="27">
                <c:v>26.998799999999999</c:v>
              </c:pt>
              <c:pt idx="28">
                <c:v>26.537400000000002</c:v>
              </c:pt>
              <c:pt idx="29">
                <c:v>26.128799999999998</c:v>
              </c:pt>
              <c:pt idx="30">
                <c:v>25.742100000000001</c:v>
              </c:pt>
              <c:pt idx="31">
                <c:v>25.280100000000001</c:v>
              </c:pt>
              <c:pt idx="32">
                <c:v>24.803100000000001</c:v>
              </c:pt>
              <c:pt idx="33">
                <c:v>24.409800000000001</c:v>
              </c:pt>
              <c:pt idx="34">
                <c:v>24.039300000000001</c:v>
              </c:pt>
              <c:pt idx="35">
                <c:v>23.563500000000001</c:v>
              </c:pt>
              <c:pt idx="36">
                <c:v>22.989599999999999</c:v>
              </c:pt>
              <c:pt idx="37">
                <c:v>22.436699999999998</c:v>
              </c:pt>
              <c:pt idx="38">
                <c:v>21.982199999999999</c:v>
              </c:pt>
              <c:pt idx="39">
                <c:v>21.5868</c:v>
              </c:pt>
              <c:pt idx="40">
                <c:v>21.139199999999999</c:v>
              </c:pt>
              <c:pt idx="41">
                <c:v>20.575199999999999</c:v>
              </c:pt>
              <c:pt idx="42">
                <c:v>19.930199999999999</c:v>
              </c:pt>
              <c:pt idx="43">
                <c:v>19.284600000000001</c:v>
              </c:pt>
              <c:pt idx="44">
                <c:v>18.700800000000001</c:v>
              </c:pt>
              <c:pt idx="45">
                <c:v>18.195</c:v>
              </c:pt>
              <c:pt idx="46">
                <c:v>17.732700000000001</c:v>
              </c:pt>
              <c:pt idx="47">
                <c:v>17.250599999999999</c:v>
              </c:pt>
              <c:pt idx="48">
                <c:v>16.700700000000001</c:v>
              </c:pt>
              <c:pt idx="49">
                <c:v>16.078199999999999</c:v>
              </c:pt>
              <c:pt idx="50">
                <c:v>15.4137</c:v>
              </c:pt>
              <c:pt idx="51">
                <c:v>14.7462</c:v>
              </c:pt>
              <c:pt idx="52">
                <c:v>14.1081</c:v>
              </c:pt>
              <c:pt idx="53">
                <c:v>13.515000000000001</c:v>
              </c:pt>
              <c:pt idx="54">
                <c:v>12.9672</c:v>
              </c:pt>
              <c:pt idx="55">
                <c:v>12.449400000000001</c:v>
              </c:pt>
              <c:pt idx="56">
                <c:v>11.938800000000001</c:v>
              </c:pt>
              <c:pt idx="57">
                <c:v>11.4153</c:v>
              </c:pt>
              <c:pt idx="58">
                <c:v>10.869899999999999</c:v>
              </c:pt>
              <c:pt idx="59">
                <c:v>10.305300000000001</c:v>
              </c:pt>
              <c:pt idx="60">
                <c:v>9.7338000000000005</c:v>
              </c:pt>
            </c:numLit>
          </c:yVal>
          <c:smooth val="0"/>
          <c:extLst>
            <c:ext xmlns:c16="http://schemas.microsoft.com/office/drawing/2014/chart" uri="{C3380CC4-5D6E-409C-BE32-E72D297353CC}">
              <c16:uniqueId val="{00000001-040B-4B3F-8E75-3F8642B334E6}"/>
            </c:ext>
          </c:extLst>
        </c:ser>
        <c:ser>
          <c:idx val="2"/>
          <c:order val="2"/>
          <c:tx>
            <c:v>Eff %</c:v>
          </c:tx>
          <c:spPr>
            <a:ln w="25400">
              <a:solidFill>
                <a:srgbClr val="FFD320"/>
              </a:solidFill>
            </a:ln>
          </c:spPr>
          <c:marker>
            <c:symbol val="none"/>
          </c:marker>
          <c:xVal>
            <c:numLit>
              <c:formatCode>General</c:formatCode>
              <c:ptCount val="61"/>
              <c:pt idx="0">
                <c:v>1E-4</c:v>
              </c:pt>
              <c:pt idx="1">
                <c:v>2.0000000000000001E-4</c:v>
              </c:pt>
              <c:pt idx="2">
                <c:v>4.0000000000000002E-4</c:v>
              </c:pt>
              <c:pt idx="3">
                <c:v>8.0000000000000004E-4</c:v>
              </c:pt>
              <c:pt idx="4">
                <c:v>1.6000000000000001E-3</c:v>
              </c:pt>
              <c:pt idx="5">
                <c:v>3.2000000000000002E-3</c:v>
              </c:pt>
              <c:pt idx="6">
                <c:v>6.4000000000000003E-3</c:v>
              </c:pt>
              <c:pt idx="7">
                <c:v>1.2800000000000001E-2</c:v>
              </c:pt>
              <c:pt idx="8">
                <c:v>2.5600000000000001E-2</c:v>
              </c:pt>
              <c:pt idx="9">
                <c:v>5.1200000000000002E-2</c:v>
              </c:pt>
              <c:pt idx="10">
                <c:v>0.1024</c:v>
              </c:pt>
              <c:pt idx="11">
                <c:v>0.20480000000000001</c:v>
              </c:pt>
              <c:pt idx="12">
                <c:v>0.40960000000000002</c:v>
              </c:pt>
              <c:pt idx="13">
                <c:v>0.81920000000000004</c:v>
              </c:pt>
              <c:pt idx="14">
                <c:v>1.64</c:v>
              </c:pt>
              <c:pt idx="15">
                <c:v>3.28</c:v>
              </c:pt>
              <c:pt idx="16">
                <c:v>6.55</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pt idx="42">
                <c:v>32</c:v>
              </c:pt>
              <c:pt idx="43">
                <c:v>33</c:v>
              </c:pt>
              <c:pt idx="44">
                <c:v>34</c:v>
              </c:pt>
              <c:pt idx="45">
                <c:v>35</c:v>
              </c:pt>
              <c:pt idx="46">
                <c:v>36</c:v>
              </c:pt>
              <c:pt idx="47">
                <c:v>37</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numLit>
          </c:xVal>
          <c:yVal>
            <c:numLit>
              <c:formatCode>General</c:formatCode>
              <c:ptCount val="61"/>
              <c:pt idx="0">
                <c:v>9.8276315789473705E-5</c:v>
              </c:pt>
              <c:pt idx="1">
                <c:v>1.7609649122807001E-4</c:v>
              </c:pt>
              <c:pt idx="2">
                <c:v>3.24745614035088E-4</c:v>
              </c:pt>
              <c:pt idx="3">
                <c:v>6.1403508771929805E-4</c:v>
              </c:pt>
              <c:pt idx="4">
                <c:v>1.1710526315789501E-3</c:v>
              </c:pt>
              <c:pt idx="5">
                <c:v>2.2763157894736801E-3</c:v>
              </c:pt>
              <c:pt idx="6">
                <c:v>4.4517543859649098E-3</c:v>
              </c:pt>
              <c:pt idx="7">
                <c:v>8.7587719298245596E-3</c:v>
              </c:pt>
              <c:pt idx="8">
                <c:v>1.73201754385965E-2</c:v>
              </c:pt>
              <c:pt idx="9">
                <c:v>3.4337719298245598E-2</c:v>
              </c:pt>
              <c:pt idx="10">
                <c:v>6.8175438596491195E-2</c:v>
              </c:pt>
              <c:pt idx="11">
                <c:v>0.135350877192982</c:v>
              </c:pt>
              <c:pt idx="12">
                <c:v>0.26792543859649098</c:v>
              </c:pt>
              <c:pt idx="13">
                <c:v>0.52557017543859597</c:v>
              </c:pt>
              <c:pt idx="14">
                <c:v>1.00574561403509</c:v>
              </c:pt>
              <c:pt idx="15">
                <c:v>1.8190350877193</c:v>
              </c:pt>
              <c:pt idx="16">
                <c:v>3.1438596491228101</c:v>
              </c:pt>
              <c:pt idx="17">
                <c:v>3.3164912280701802</c:v>
              </c:pt>
              <c:pt idx="18">
                <c:v>3.6803947368420999</c:v>
              </c:pt>
              <c:pt idx="19">
                <c:v>3.9775877192982501</c:v>
              </c:pt>
              <c:pt idx="20">
                <c:v>4.17293859649123</c:v>
              </c:pt>
              <c:pt idx="21">
                <c:v>4.2612280701754397</c:v>
              </c:pt>
              <c:pt idx="22">
                <c:v>4.2664473684210504</c:v>
              </c:pt>
              <c:pt idx="23">
                <c:v>4.2222807017543902</c:v>
              </c:pt>
              <c:pt idx="24">
                <c:v>4.1563596491228099</c:v>
              </c:pt>
              <c:pt idx="25">
                <c:v>4.0837280701754404</c:v>
              </c:pt>
              <c:pt idx="26">
                <c:v>4.0137719298245598</c:v>
              </c:pt>
              <c:pt idx="27">
                <c:v>3.9471929824561398</c:v>
              </c:pt>
              <c:pt idx="28">
                <c:v>3.87973684210526</c:v>
              </c:pt>
              <c:pt idx="29">
                <c:v>3.82</c:v>
              </c:pt>
              <c:pt idx="30">
                <c:v>3.7634649122806998</c:v>
              </c:pt>
              <c:pt idx="31">
                <c:v>3.6959210526315802</c:v>
              </c:pt>
              <c:pt idx="32">
                <c:v>3.6261842105263198</c:v>
              </c:pt>
              <c:pt idx="33">
                <c:v>3.5686842105263201</c:v>
              </c:pt>
              <c:pt idx="34">
                <c:v>3.5145175438596499</c:v>
              </c:pt>
              <c:pt idx="35">
                <c:v>3.4449561403508802</c:v>
              </c:pt>
              <c:pt idx="36">
                <c:v>3.36105263157895</c:v>
              </c:pt>
              <c:pt idx="37">
                <c:v>3.2802192982456102</c:v>
              </c:pt>
              <c:pt idx="38">
                <c:v>3.2137719298245599</c:v>
              </c:pt>
              <c:pt idx="39">
                <c:v>3.1559649122806999</c:v>
              </c:pt>
              <c:pt idx="40">
                <c:v>3.0905263157894698</c:v>
              </c:pt>
              <c:pt idx="41">
                <c:v>3.0080701754386001</c:v>
              </c:pt>
              <c:pt idx="42">
                <c:v>2.9137719298245601</c:v>
              </c:pt>
              <c:pt idx="43">
                <c:v>2.8193859649122799</c:v>
              </c:pt>
              <c:pt idx="44">
                <c:v>2.7340350877192998</c:v>
              </c:pt>
              <c:pt idx="45">
                <c:v>2.6600877192982502</c:v>
              </c:pt>
              <c:pt idx="46">
                <c:v>2.5924999999999998</c:v>
              </c:pt>
              <c:pt idx="47">
                <c:v>2.5220175438596502</c:v>
              </c:pt>
              <c:pt idx="48">
                <c:v>2.4416228070175401</c:v>
              </c:pt>
              <c:pt idx="49">
                <c:v>2.35061403508772</c:v>
              </c:pt>
              <c:pt idx="50">
                <c:v>2.2534649122807</c:v>
              </c:pt>
              <c:pt idx="51">
                <c:v>2.1558771929824601</c:v>
              </c:pt>
              <c:pt idx="52">
                <c:v>2.06258771929825</c:v>
              </c:pt>
              <c:pt idx="53">
                <c:v>1.9758771929824599</c:v>
              </c:pt>
              <c:pt idx="54">
                <c:v>1.89578947368421</c:v>
              </c:pt>
              <c:pt idx="55">
                <c:v>1.8200877192982501</c:v>
              </c:pt>
              <c:pt idx="56">
                <c:v>1.74543859649123</c:v>
              </c:pt>
              <c:pt idx="57">
                <c:v>1.6689035087719299</c:v>
              </c:pt>
              <c:pt idx="58">
                <c:v>1.5891666666666699</c:v>
              </c:pt>
              <c:pt idx="59">
                <c:v>1.50662280701754</c:v>
              </c:pt>
              <c:pt idx="60">
                <c:v>1.4230701754385999</c:v>
              </c:pt>
            </c:numLit>
          </c:yVal>
          <c:smooth val="0"/>
          <c:extLst>
            <c:ext xmlns:c16="http://schemas.microsoft.com/office/drawing/2014/chart" uri="{C3380CC4-5D6E-409C-BE32-E72D297353CC}">
              <c16:uniqueId val="{00000002-040B-4B3F-8E75-3F8642B334E6}"/>
            </c:ext>
          </c:extLst>
        </c:ser>
        <c:dLbls>
          <c:showLegendKey val="0"/>
          <c:showVal val="0"/>
          <c:showCatName val="0"/>
          <c:showSerName val="0"/>
          <c:showPercent val="0"/>
          <c:showBubbleSize val="0"/>
        </c:dLbls>
        <c:axId val="284714368"/>
        <c:axId val="284723104"/>
      </c:scatterChart>
      <c:valAx>
        <c:axId val="284723104"/>
        <c:scaling>
          <c:orientation val="minMax"/>
        </c:scaling>
        <c:delete val="0"/>
        <c:axPos val="l"/>
        <c:title>
          <c:tx>
            <c:rich>
              <a:bodyPr/>
              <a:lstStyle/>
              <a:p>
                <a:pPr>
                  <a:defRPr sz="1800" b="0"/>
                </a:pPr>
                <a:r>
                  <a:rPr lang="uk-UA" sz="1800"/>
                  <a:t>G (dB) / Pout x3 (W) / Eff. (%)</a:t>
                </a:r>
              </a:p>
            </c:rich>
          </c:tx>
          <c:layout>
            <c:manualLayout>
              <c:xMode val="edge"/>
              <c:yMode val="edge"/>
              <c:x val="2.4803641779508286E-2"/>
              <c:y val="0.13859272942006756"/>
            </c:manualLayout>
          </c:layout>
          <c:overlay val="0"/>
        </c:title>
        <c:numFmt formatCode="General" sourceLinked="0"/>
        <c:majorTickMark val="none"/>
        <c:minorTickMark val="none"/>
        <c:tickLblPos val="nextTo"/>
        <c:spPr>
          <a:ln>
            <a:solidFill>
              <a:srgbClr val="B3B3B3"/>
            </a:solidFill>
          </a:ln>
        </c:spPr>
        <c:txPr>
          <a:bodyPr/>
          <a:lstStyle/>
          <a:p>
            <a:pPr>
              <a:defRPr sz="1800" b="0"/>
            </a:pPr>
            <a:endParaRPr lang="uk-UA"/>
          </a:p>
        </c:txPr>
        <c:crossAx val="284714368"/>
        <c:crossesAt val="0"/>
        <c:crossBetween val="midCat"/>
      </c:valAx>
      <c:valAx>
        <c:axId val="284714368"/>
        <c:scaling>
          <c:logBase val="10"/>
          <c:orientation val="minMax"/>
          <c:max val="50"/>
          <c:min val="5.000000000000001E-3"/>
        </c:scaling>
        <c:delete val="0"/>
        <c:axPos val="b"/>
        <c:title>
          <c:tx>
            <c:rich>
              <a:bodyPr/>
              <a:lstStyle/>
              <a:p>
                <a:pPr>
                  <a:defRPr sz="1800" b="0"/>
                </a:pPr>
                <a:r>
                  <a:rPr lang="uk-UA" sz="1800"/>
                  <a:t>Input Power (mW)</a:t>
                </a:r>
              </a:p>
            </c:rich>
          </c:tx>
          <c:layout>
            <c:manualLayout>
              <c:xMode val="edge"/>
              <c:yMode val="edge"/>
              <c:x val="0.3433029194441633"/>
              <c:y val="0.89965347541786389"/>
            </c:manualLayout>
          </c:layout>
          <c:overlay val="0"/>
        </c:title>
        <c:numFmt formatCode="General" sourceLinked="0"/>
        <c:majorTickMark val="none"/>
        <c:minorTickMark val="none"/>
        <c:tickLblPos val="nextTo"/>
        <c:spPr>
          <a:ln>
            <a:solidFill>
              <a:srgbClr val="B3B3B3"/>
            </a:solidFill>
          </a:ln>
        </c:spPr>
        <c:txPr>
          <a:bodyPr/>
          <a:lstStyle/>
          <a:p>
            <a:pPr>
              <a:defRPr sz="1800" b="0"/>
            </a:pPr>
            <a:endParaRPr lang="uk-UA"/>
          </a:p>
        </c:txPr>
        <c:crossAx val="284723104"/>
        <c:crosses val="autoZero"/>
        <c:crossBetween val="midCat"/>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7495763578238"/>
          <c:y val="4.2692430497244915E-2"/>
          <c:w val="0.93067195837508598"/>
          <c:h val="0.79838976688990948"/>
        </c:manualLayout>
      </c:layout>
      <c:scatterChart>
        <c:scatterStyle val="lineMarker"/>
        <c:varyColors val="0"/>
        <c:ser>
          <c:idx val="0"/>
          <c:order val="0"/>
          <c:tx>
            <c:v>Experiment</c:v>
          </c:tx>
          <c:spPr>
            <a:ln w="0">
              <a:noFill/>
            </a:ln>
          </c:spPr>
          <c:marker>
            <c:symbol val="diamond"/>
            <c:size val="3"/>
            <c:spPr>
              <a:solidFill>
                <a:schemeClr val="tx2"/>
              </a:solidFill>
            </c:spPr>
          </c:marker>
          <c:xVal>
            <c:numRef>
              <c:f>Лист1!$T$14:$T$234</c:f>
              <c:numCache>
                <c:formatCode>General</c:formatCode>
                <c:ptCount val="221"/>
                <c:pt idx="0">
                  <c:v>3860</c:v>
                </c:pt>
                <c:pt idx="1">
                  <c:v>3857</c:v>
                </c:pt>
                <c:pt idx="2">
                  <c:v>3863</c:v>
                </c:pt>
                <c:pt idx="3">
                  <c:v>3865</c:v>
                </c:pt>
                <c:pt idx="4">
                  <c:v>3867</c:v>
                </c:pt>
                <c:pt idx="6">
                  <c:v>4124</c:v>
                </c:pt>
                <c:pt idx="7">
                  <c:v>4126</c:v>
                </c:pt>
                <c:pt idx="8">
                  <c:v>4128</c:v>
                </c:pt>
                <c:pt idx="9">
                  <c:v>4130</c:v>
                </c:pt>
                <c:pt idx="10">
                  <c:v>4132</c:v>
                </c:pt>
                <c:pt idx="11">
                  <c:v>4134</c:v>
                </c:pt>
                <c:pt idx="12">
                  <c:v>4136</c:v>
                </c:pt>
                <c:pt idx="13">
                  <c:v>4138</c:v>
                </c:pt>
                <c:pt idx="14">
                  <c:v>4139</c:v>
                </c:pt>
                <c:pt idx="15">
                  <c:v>4141</c:v>
                </c:pt>
                <c:pt idx="16">
                  <c:v>4143</c:v>
                </c:pt>
                <c:pt idx="18">
                  <c:v>4159</c:v>
                </c:pt>
                <c:pt idx="19">
                  <c:v>4165</c:v>
                </c:pt>
                <c:pt idx="20">
                  <c:v>4170</c:v>
                </c:pt>
                <c:pt idx="21">
                  <c:v>4176</c:v>
                </c:pt>
                <c:pt idx="22">
                  <c:v>4180</c:v>
                </c:pt>
                <c:pt idx="23">
                  <c:v>4186</c:v>
                </c:pt>
                <c:pt idx="24">
                  <c:v>4191</c:v>
                </c:pt>
                <c:pt idx="25">
                  <c:v>4196</c:v>
                </c:pt>
                <c:pt idx="26">
                  <c:v>4200</c:v>
                </c:pt>
                <c:pt idx="28">
                  <c:v>4210</c:v>
                </c:pt>
                <c:pt idx="29">
                  <c:v>4214</c:v>
                </c:pt>
                <c:pt idx="30">
                  <c:v>4219</c:v>
                </c:pt>
                <c:pt idx="32">
                  <c:v>4240</c:v>
                </c:pt>
                <c:pt idx="35">
                  <c:v>4234</c:v>
                </c:pt>
                <c:pt idx="36">
                  <c:v>4286</c:v>
                </c:pt>
                <c:pt idx="37">
                  <c:v>4290</c:v>
                </c:pt>
                <c:pt idx="38">
                  <c:v>4295</c:v>
                </c:pt>
                <c:pt idx="39">
                  <c:v>4300</c:v>
                </c:pt>
                <c:pt idx="40">
                  <c:v>4305</c:v>
                </c:pt>
                <c:pt idx="41">
                  <c:v>4310</c:v>
                </c:pt>
                <c:pt idx="42">
                  <c:v>4315</c:v>
                </c:pt>
                <c:pt idx="43">
                  <c:v>4322</c:v>
                </c:pt>
                <c:pt idx="44">
                  <c:v>4327</c:v>
                </c:pt>
                <c:pt idx="45">
                  <c:v>4332</c:v>
                </c:pt>
                <c:pt idx="46">
                  <c:v>4338</c:v>
                </c:pt>
                <c:pt idx="47">
                  <c:v>4342</c:v>
                </c:pt>
                <c:pt idx="48">
                  <c:v>4347</c:v>
                </c:pt>
                <c:pt idx="49">
                  <c:v>4357</c:v>
                </c:pt>
                <c:pt idx="51">
                  <c:v>4367</c:v>
                </c:pt>
                <c:pt idx="52">
                  <c:v>4372</c:v>
                </c:pt>
                <c:pt idx="53">
                  <c:v>4377</c:v>
                </c:pt>
                <c:pt idx="54">
                  <c:v>4381</c:v>
                </c:pt>
                <c:pt idx="55">
                  <c:v>4386</c:v>
                </c:pt>
                <c:pt idx="56">
                  <c:v>4391</c:v>
                </c:pt>
                <c:pt idx="57">
                  <c:v>4398</c:v>
                </c:pt>
                <c:pt idx="58">
                  <c:v>4403</c:v>
                </c:pt>
                <c:pt idx="59">
                  <c:v>4408</c:v>
                </c:pt>
                <c:pt idx="60">
                  <c:v>4413</c:v>
                </c:pt>
                <c:pt idx="61">
                  <c:v>4418</c:v>
                </c:pt>
                <c:pt idx="62">
                  <c:v>4423</c:v>
                </c:pt>
                <c:pt idx="63">
                  <c:v>4428</c:v>
                </c:pt>
                <c:pt idx="64">
                  <c:v>4433</c:v>
                </c:pt>
                <c:pt idx="65">
                  <c:v>4438</c:v>
                </c:pt>
                <c:pt idx="66">
                  <c:v>4443</c:v>
                </c:pt>
                <c:pt idx="67">
                  <c:v>4448</c:v>
                </c:pt>
                <c:pt idx="68">
                  <c:v>4453</c:v>
                </c:pt>
                <c:pt idx="70">
                  <c:v>4473</c:v>
                </c:pt>
                <c:pt idx="71">
                  <c:v>4478</c:v>
                </c:pt>
                <c:pt idx="72">
                  <c:v>4485</c:v>
                </c:pt>
                <c:pt idx="73">
                  <c:v>4489</c:v>
                </c:pt>
                <c:pt idx="74">
                  <c:v>4493</c:v>
                </c:pt>
                <c:pt idx="75">
                  <c:v>4498</c:v>
                </c:pt>
                <c:pt idx="76">
                  <c:v>4505</c:v>
                </c:pt>
                <c:pt idx="77">
                  <c:v>4509</c:v>
                </c:pt>
                <c:pt idx="78">
                  <c:v>4514</c:v>
                </c:pt>
                <c:pt idx="79">
                  <c:v>4519</c:v>
                </c:pt>
                <c:pt idx="81">
                  <c:v>4524</c:v>
                </c:pt>
                <c:pt idx="83">
                  <c:v>4523</c:v>
                </c:pt>
                <c:pt idx="84">
                  <c:v>4540</c:v>
                </c:pt>
                <c:pt idx="85">
                  <c:v>4550</c:v>
                </c:pt>
                <c:pt idx="86">
                  <c:v>4560</c:v>
                </c:pt>
                <c:pt idx="87">
                  <c:v>4579</c:v>
                </c:pt>
                <c:pt idx="88">
                  <c:v>4620</c:v>
                </c:pt>
                <c:pt idx="89">
                  <c:v>4680</c:v>
                </c:pt>
                <c:pt idx="90">
                  <c:v>4685</c:v>
                </c:pt>
                <c:pt idx="91">
                  <c:v>4690</c:v>
                </c:pt>
                <c:pt idx="92">
                  <c:v>4700</c:v>
                </c:pt>
              </c:numCache>
            </c:numRef>
          </c:xVal>
          <c:yVal>
            <c:numRef>
              <c:f>Лист1!$S$14:$S$234</c:f>
              <c:numCache>
                <c:formatCode>General</c:formatCode>
                <c:ptCount val="221"/>
                <c:pt idx="0">
                  <c:v>288.95</c:v>
                </c:pt>
                <c:pt idx="1">
                  <c:v>288.89999999999969</c:v>
                </c:pt>
                <c:pt idx="2">
                  <c:v>289.10000000000002</c:v>
                </c:pt>
                <c:pt idx="3">
                  <c:v>289.12</c:v>
                </c:pt>
                <c:pt idx="4">
                  <c:v>289.16000000000008</c:v>
                </c:pt>
                <c:pt idx="6">
                  <c:v>295.2</c:v>
                </c:pt>
                <c:pt idx="7">
                  <c:v>295.3</c:v>
                </c:pt>
                <c:pt idx="8">
                  <c:v>295.35000000000002</c:v>
                </c:pt>
                <c:pt idx="9">
                  <c:v>295.39</c:v>
                </c:pt>
                <c:pt idx="10">
                  <c:v>295.42999999999961</c:v>
                </c:pt>
                <c:pt idx="11">
                  <c:v>295.47000000000003</c:v>
                </c:pt>
                <c:pt idx="12">
                  <c:v>295.51</c:v>
                </c:pt>
                <c:pt idx="13">
                  <c:v>295.55</c:v>
                </c:pt>
                <c:pt idx="14">
                  <c:v>295.58</c:v>
                </c:pt>
                <c:pt idx="15">
                  <c:v>295.62</c:v>
                </c:pt>
                <c:pt idx="16">
                  <c:v>295.67</c:v>
                </c:pt>
                <c:pt idx="18">
                  <c:v>296.14000000000033</c:v>
                </c:pt>
                <c:pt idx="19">
                  <c:v>296.22999999999968</c:v>
                </c:pt>
                <c:pt idx="20">
                  <c:v>296.33</c:v>
                </c:pt>
                <c:pt idx="21">
                  <c:v>296.42999999999961</c:v>
                </c:pt>
                <c:pt idx="22">
                  <c:v>296.52</c:v>
                </c:pt>
                <c:pt idx="23">
                  <c:v>296.61</c:v>
                </c:pt>
                <c:pt idx="24">
                  <c:v>296.74</c:v>
                </c:pt>
                <c:pt idx="25">
                  <c:v>296.83</c:v>
                </c:pt>
                <c:pt idx="26">
                  <c:v>296.94</c:v>
                </c:pt>
                <c:pt idx="28">
                  <c:v>297.2</c:v>
                </c:pt>
                <c:pt idx="29">
                  <c:v>297.3</c:v>
                </c:pt>
                <c:pt idx="36">
                  <c:v>298.89999999999969</c:v>
                </c:pt>
                <c:pt idx="37">
                  <c:v>298.98999999999961</c:v>
                </c:pt>
                <c:pt idx="38">
                  <c:v>299.07</c:v>
                </c:pt>
                <c:pt idx="39">
                  <c:v>299.17</c:v>
                </c:pt>
                <c:pt idx="40">
                  <c:v>299.25</c:v>
                </c:pt>
                <c:pt idx="41">
                  <c:v>299.35000000000002</c:v>
                </c:pt>
                <c:pt idx="42">
                  <c:v>299.45</c:v>
                </c:pt>
                <c:pt idx="43">
                  <c:v>299.5</c:v>
                </c:pt>
                <c:pt idx="44">
                  <c:v>299.63</c:v>
                </c:pt>
                <c:pt idx="45">
                  <c:v>299.77</c:v>
                </c:pt>
                <c:pt idx="46">
                  <c:v>299.86</c:v>
                </c:pt>
                <c:pt idx="47">
                  <c:v>299.95999999999964</c:v>
                </c:pt>
                <c:pt idx="48">
                  <c:v>300.07</c:v>
                </c:pt>
                <c:pt idx="51">
                  <c:v>300.58</c:v>
                </c:pt>
                <c:pt idx="52">
                  <c:v>300.7</c:v>
                </c:pt>
                <c:pt idx="53">
                  <c:v>300.8</c:v>
                </c:pt>
                <c:pt idx="54">
                  <c:v>300.89999999999969</c:v>
                </c:pt>
                <c:pt idx="55">
                  <c:v>300.97999999999968</c:v>
                </c:pt>
                <c:pt idx="56">
                  <c:v>301.13</c:v>
                </c:pt>
                <c:pt idx="57">
                  <c:v>301.22999999999968</c:v>
                </c:pt>
                <c:pt idx="58">
                  <c:v>301.33</c:v>
                </c:pt>
                <c:pt idx="59">
                  <c:v>301.41000000000003</c:v>
                </c:pt>
                <c:pt idx="60">
                  <c:v>301.5</c:v>
                </c:pt>
                <c:pt idx="61">
                  <c:v>301.60000000000002</c:v>
                </c:pt>
                <c:pt idx="62">
                  <c:v>301.7</c:v>
                </c:pt>
                <c:pt idx="63">
                  <c:v>301.8</c:v>
                </c:pt>
                <c:pt idx="64">
                  <c:v>301.94</c:v>
                </c:pt>
                <c:pt idx="65">
                  <c:v>302.02</c:v>
                </c:pt>
                <c:pt idx="66">
                  <c:v>302.14999999999998</c:v>
                </c:pt>
                <c:pt idx="67">
                  <c:v>302.26</c:v>
                </c:pt>
                <c:pt idx="68">
                  <c:v>302.38</c:v>
                </c:pt>
                <c:pt idx="70">
                  <c:v>302.72000000000003</c:v>
                </c:pt>
                <c:pt idx="71">
                  <c:v>302.8</c:v>
                </c:pt>
                <c:pt idx="72">
                  <c:v>302.89999999999969</c:v>
                </c:pt>
                <c:pt idx="73">
                  <c:v>302.95</c:v>
                </c:pt>
                <c:pt idx="74">
                  <c:v>303.04000000000002</c:v>
                </c:pt>
                <c:pt idx="75">
                  <c:v>303.14999999999998</c:v>
                </c:pt>
                <c:pt idx="76">
                  <c:v>303.26</c:v>
                </c:pt>
                <c:pt idx="77">
                  <c:v>303.39999999999969</c:v>
                </c:pt>
                <c:pt idx="78">
                  <c:v>303.5</c:v>
                </c:pt>
                <c:pt idx="81">
                  <c:v>303.64000000000033</c:v>
                </c:pt>
                <c:pt idx="83">
                  <c:v>303.74</c:v>
                </c:pt>
                <c:pt idx="84">
                  <c:v>303.88</c:v>
                </c:pt>
                <c:pt idx="85">
                  <c:v>304.12</c:v>
                </c:pt>
                <c:pt idx="86">
                  <c:v>304.33999999999969</c:v>
                </c:pt>
                <c:pt idx="89">
                  <c:v>306.60000000000002</c:v>
                </c:pt>
                <c:pt idx="90">
                  <c:v>306.7</c:v>
                </c:pt>
                <c:pt idx="91">
                  <c:v>306.8</c:v>
                </c:pt>
              </c:numCache>
            </c:numRef>
          </c:yVal>
          <c:smooth val="0"/>
          <c:extLst>
            <c:ext xmlns:c16="http://schemas.microsoft.com/office/drawing/2014/chart" uri="{C3380CC4-5D6E-409C-BE32-E72D297353CC}">
              <c16:uniqueId val="{00000000-7E30-4E4C-BB5B-2A6BF48CC99E}"/>
            </c:ext>
          </c:extLst>
        </c:ser>
        <c:ser>
          <c:idx val="1"/>
          <c:order val="1"/>
          <c:tx>
            <c:v>Dispersion</c:v>
          </c:tx>
          <c:spPr>
            <a:ln w="34925"/>
          </c:spPr>
          <c:marker>
            <c:symbol val="none"/>
          </c:marker>
          <c:xVal>
            <c:numRef>
              <c:f>Лист1!$F$14:$F$234</c:f>
              <c:numCache>
                <c:formatCode>General</c:formatCode>
                <c:ptCount val="221"/>
                <c:pt idx="0">
                  <c:v>4720.238503578119</c:v>
                </c:pt>
                <c:pt idx="1">
                  <c:v>4714.6183816930334</c:v>
                </c:pt>
                <c:pt idx="2">
                  <c:v>4709.0113962134346</c:v>
                </c:pt>
                <c:pt idx="3">
                  <c:v>4703.4174780202975</c:v>
                </c:pt>
                <c:pt idx="4">
                  <c:v>4697.8365584267303</c:v>
                </c:pt>
                <c:pt idx="5">
                  <c:v>4692.2685693269614</c:v>
                </c:pt>
                <c:pt idx="6">
                  <c:v>4686.7134428983491</c:v>
                </c:pt>
                <c:pt idx="7">
                  <c:v>4681.1711120037417</c:v>
                </c:pt>
                <c:pt idx="8">
                  <c:v>4675.6415097890485</c:v>
                </c:pt>
                <c:pt idx="9">
                  <c:v>4670.1245699850933</c:v>
                </c:pt>
                <c:pt idx="10">
                  <c:v>4664.6202267101135</c:v>
                </c:pt>
                <c:pt idx="11">
                  <c:v>4659.1284145852642</c:v>
                </c:pt>
                <c:pt idx="12">
                  <c:v>4653.6490686489324</c:v>
                </c:pt>
                <c:pt idx="13">
                  <c:v>4648.1821244163557</c:v>
                </c:pt>
                <c:pt idx="14">
                  <c:v>4642.7275178348591</c:v>
                </c:pt>
                <c:pt idx="15">
                  <c:v>4637.2851853286793</c:v>
                </c:pt>
                <c:pt idx="16">
                  <c:v>4631.8550637578701</c:v>
                </c:pt>
                <c:pt idx="17">
                  <c:v>4626.4370903400622</c:v>
                </c:pt>
                <c:pt idx="18">
                  <c:v>4621.0312028853223</c:v>
                </c:pt>
                <c:pt idx="19">
                  <c:v>4615.6373395016444</c:v>
                </c:pt>
                <c:pt idx="20">
                  <c:v>4610.2554388036951</c:v>
                </c:pt>
                <c:pt idx="21">
                  <c:v>4604.8854398233834</c:v>
                </c:pt>
                <c:pt idx="22">
                  <c:v>4599.5272819949314</c:v>
                </c:pt>
                <c:pt idx="23">
                  <c:v>4594.1809051996124</c:v>
                </c:pt>
                <c:pt idx="24">
                  <c:v>4588.8462497359224</c:v>
                </c:pt>
                <c:pt idx="25">
                  <c:v>4583.5232563829049</c:v>
                </c:pt>
                <c:pt idx="26">
                  <c:v>4578.2118662474704</c:v>
                </c:pt>
                <c:pt idx="27">
                  <c:v>4572.9120208649028</c:v>
                </c:pt>
                <c:pt idx="28">
                  <c:v>4567.6236622324213</c:v>
                </c:pt>
                <c:pt idx="29">
                  <c:v>4562.3467327198014</c:v>
                </c:pt>
                <c:pt idx="30">
                  <c:v>4557.0811751587344</c:v>
                </c:pt>
                <c:pt idx="31">
                  <c:v>4551.8269326640348</c:v>
                </c:pt>
                <c:pt idx="32">
                  <c:v>4546.5839488757774</c:v>
                </c:pt>
                <c:pt idx="33">
                  <c:v>4541.3521678214947</c:v>
                </c:pt>
                <c:pt idx="34">
                  <c:v>4536.1315338229815</c:v>
                </c:pt>
                <c:pt idx="35">
                  <c:v>4530.9219917683004</c:v>
                </c:pt>
                <c:pt idx="36">
                  <c:v>4525.7234867392108</c:v>
                </c:pt>
                <c:pt idx="37">
                  <c:v>4520.5359643986449</c:v>
                </c:pt>
                <c:pt idx="38">
                  <c:v>4515.3593706628344</c:v>
                </c:pt>
                <c:pt idx="39">
                  <c:v>4510.1936518950424</c:v>
                </c:pt>
                <c:pt idx="40">
                  <c:v>4505.0387548012604</c:v>
                </c:pt>
                <c:pt idx="41">
                  <c:v>4499.8946265233781</c:v>
                </c:pt>
                <c:pt idx="42">
                  <c:v>4494.76121456084</c:v>
                </c:pt>
                <c:pt idx="43">
                  <c:v>4489.6384667372331</c:v>
                </c:pt>
                <c:pt idx="44">
                  <c:v>4484.5263313530068</c:v>
                </c:pt>
                <c:pt idx="45">
                  <c:v>4479.4247569767704</c:v>
                </c:pt>
                <c:pt idx="46">
                  <c:v>4474.3336925795302</c:v>
                </c:pt>
                <c:pt idx="47">
                  <c:v>4469.2530875345665</c:v>
                </c:pt>
                <c:pt idx="48">
                  <c:v>4464.1828915616579</c:v>
                </c:pt>
                <c:pt idx="49">
                  <c:v>4459.1230547232553</c:v>
                </c:pt>
                <c:pt idx="50">
                  <c:v>4454.0735274059734</c:v>
                </c:pt>
                <c:pt idx="51">
                  <c:v>4449.0342605030219</c:v>
                </c:pt>
                <c:pt idx="52">
                  <c:v>4444.0052050268314</c:v>
                </c:pt>
                <c:pt idx="53">
                  <c:v>4438.9863126007795</c:v>
                </c:pt>
                <c:pt idx="54">
                  <c:v>4433.9775349823703</c:v>
                </c:pt>
                <c:pt idx="55">
                  <c:v>4428.9788244506344</c:v>
                </c:pt>
                <c:pt idx="56">
                  <c:v>4423.9901334336082</c:v>
                </c:pt>
                <c:pt idx="57">
                  <c:v>4419.0114149143919</c:v>
                </c:pt>
                <c:pt idx="58">
                  <c:v>4414.0426220549361</c:v>
                </c:pt>
                <c:pt idx="59">
                  <c:v>4409.0837084604427</c:v>
                </c:pt>
                <c:pt idx="60">
                  <c:v>4404.1346279596964</c:v>
                </c:pt>
                <c:pt idx="61">
                  <c:v>4399.1953348582665</c:v>
                </c:pt>
                <c:pt idx="62">
                  <c:v>4394.265783729963</c:v>
                </c:pt>
                <c:pt idx="63">
                  <c:v>4389.345929387031</c:v>
                </c:pt>
                <c:pt idx="64">
                  <c:v>4384.4357271371355</c:v>
                </c:pt>
                <c:pt idx="65">
                  <c:v>4379.5351324817229</c:v>
                </c:pt>
                <c:pt idx="66">
                  <c:v>4374.6441013058711</c:v>
                </c:pt>
                <c:pt idx="67">
                  <c:v>4369.7625897629259</c:v>
                </c:pt>
                <c:pt idx="68">
                  <c:v>4364.8905543936444</c:v>
                </c:pt>
                <c:pt idx="69">
                  <c:v>4360.0279520517224</c:v>
                </c:pt>
                <c:pt idx="70">
                  <c:v>4355.1747398143625</c:v>
                </c:pt>
                <c:pt idx="71">
                  <c:v>4350.3308751461973</c:v>
                </c:pt>
                <c:pt idx="72">
                  <c:v>4345.4963158546016</c:v>
                </c:pt>
                <c:pt idx="73">
                  <c:v>4340.6710199592644</c:v>
                </c:pt>
                <c:pt idx="74">
                  <c:v>4335.8549458524212</c:v>
                </c:pt>
                <c:pt idx="75">
                  <c:v>4331.0480521907975</c:v>
                </c:pt>
                <c:pt idx="76">
                  <c:v>4326.2502980036716</c:v>
                </c:pt>
                <c:pt idx="77">
                  <c:v>4321.4616425139893</c:v>
                </c:pt>
                <c:pt idx="78">
                  <c:v>4316.6820453023538</c:v>
                </c:pt>
                <c:pt idx="79">
                  <c:v>4311.9114662548554</c:v>
                </c:pt>
                <c:pt idx="80">
                  <c:v>4307.1498655220494</c:v>
                </c:pt>
                <c:pt idx="81">
                  <c:v>4302.3972035823444</c:v>
                </c:pt>
                <c:pt idx="82">
                  <c:v>4297.6534411190114</c:v>
                </c:pt>
                <c:pt idx="83">
                  <c:v>4292.9185392176732</c:v>
                </c:pt>
                <c:pt idx="84">
                  <c:v>4288.1924591427714</c:v>
                </c:pt>
                <c:pt idx="85">
                  <c:v>4283.4751625088984</c:v>
                </c:pt>
                <c:pt idx="86">
                  <c:v>4278.7666111840026</c:v>
                </c:pt>
                <c:pt idx="87">
                  <c:v>4274.0667672967538</c:v>
                </c:pt>
                <c:pt idx="88">
                  <c:v>4269.3755933260491</c:v>
                </c:pt>
                <c:pt idx="89">
                  <c:v>4264.6930519407615</c:v>
                </c:pt>
                <c:pt idx="90">
                  <c:v>4260.0191061003134</c:v>
                </c:pt>
                <c:pt idx="91">
                  <c:v>4255.3537190510015</c:v>
                </c:pt>
                <c:pt idx="92">
                  <c:v>4250.6968543371204</c:v>
                </c:pt>
                <c:pt idx="93">
                  <c:v>4246.0484756967035</c:v>
                </c:pt>
                <c:pt idx="94">
                  <c:v>4241.4085471732515</c:v>
                </c:pt>
                <c:pt idx="95">
                  <c:v>4236.777033100836</c:v>
                </c:pt>
                <c:pt idx="96">
                  <c:v>4232.1538980035111</c:v>
                </c:pt>
                <c:pt idx="97">
                  <c:v>4227.5391067406163</c:v>
                </c:pt>
                <c:pt idx="98">
                  <c:v>4222.9326243316809</c:v>
                </c:pt>
                <c:pt idx="99">
                  <c:v>4218.3344161687419</c:v>
                </c:pt>
                <c:pt idx="100">
                  <c:v>4213.7444478077805</c:v>
                </c:pt>
                <c:pt idx="101">
                  <c:v>4209.1626850431849</c:v>
                </c:pt>
                <c:pt idx="102">
                  <c:v>4204.5890940269455</c:v>
                </c:pt>
                <c:pt idx="103">
                  <c:v>4200.0236410303041</c:v>
                </c:pt>
                <c:pt idx="104">
                  <c:v>4195.4662926374003</c:v>
                </c:pt>
                <c:pt idx="105">
                  <c:v>4190.9170156819746</c:v>
                </c:pt>
                <c:pt idx="106">
                  <c:v>4186.3757772063782</c:v>
                </c:pt>
                <c:pt idx="107">
                  <c:v>4181.842544502586</c:v>
                </c:pt>
                <c:pt idx="108">
                  <c:v>4177.3172850785804</c:v>
                </c:pt>
                <c:pt idx="109">
                  <c:v>4172.7999667553304</c:v>
                </c:pt>
                <c:pt idx="110">
                  <c:v>4168.2905574729684</c:v>
                </c:pt>
                <c:pt idx="111">
                  <c:v>4163.7890254920349</c:v>
                </c:pt>
                <c:pt idx="112">
                  <c:v>4159.2953392481395</c:v>
                </c:pt>
                <c:pt idx="113">
                  <c:v>4154.8094674600334</c:v>
                </c:pt>
                <c:pt idx="114">
                  <c:v>4150.3313790215234</c:v>
                </c:pt>
                <c:pt idx="115">
                  <c:v>4145.8610430425033</c:v>
                </c:pt>
                <c:pt idx="116">
                  <c:v>4141.3984289607033</c:v>
                </c:pt>
                <c:pt idx="117">
                  <c:v>4136.9435062510893</c:v>
                </c:pt>
                <c:pt idx="118">
                  <c:v>4132.4962447611697</c:v>
                </c:pt>
                <c:pt idx="119">
                  <c:v>4128.0566144874429</c:v>
                </c:pt>
                <c:pt idx="120">
                  <c:v>4123.6245856871892</c:v>
                </c:pt>
                <c:pt idx="121">
                  <c:v>4119.2001288225874</c:v>
                </c:pt>
                <c:pt idx="122">
                  <c:v>4114.7832144377753</c:v>
                </c:pt>
                <c:pt idx="123">
                  <c:v>4110.3738135276362</c:v>
                </c:pt>
                <c:pt idx="124">
                  <c:v>4105.9718970497997</c:v>
                </c:pt>
                <c:pt idx="125">
                  <c:v>4101.5774363195515</c:v>
                </c:pt>
                <c:pt idx="126">
                  <c:v>4097.1904028682038</c:v>
                </c:pt>
                <c:pt idx="127">
                  <c:v>4092.8107682941509</c:v>
                </c:pt>
                <c:pt idx="128">
                  <c:v>4088.4385045571262</c:v>
                </c:pt>
                <c:pt idx="129">
                  <c:v>4084.0735837137327</c:v>
                </c:pt>
                <c:pt idx="130">
                  <c:v>4079.7159779733079</c:v>
                </c:pt>
                <c:pt idx="131">
                  <c:v>4075.3656599102542</c:v>
                </c:pt>
                <c:pt idx="132">
                  <c:v>4071.0226021660487</c:v>
                </c:pt>
                <c:pt idx="133">
                  <c:v>4066.6867775609717</c:v>
                </c:pt>
                <c:pt idx="134">
                  <c:v>4062.3581592058772</c:v>
                </c:pt>
                <c:pt idx="135">
                  <c:v>4058.0367202749476</c:v>
                </c:pt>
                <c:pt idx="136">
                  <c:v>4053.7224342627437</c:v>
                </c:pt>
                <c:pt idx="137">
                  <c:v>4049.4152747644112</c:v>
                </c:pt>
                <c:pt idx="138">
                  <c:v>4045.1152155390037</c:v>
                </c:pt>
                <c:pt idx="139">
                  <c:v>4040.8222306361422</c:v>
                </c:pt>
                <c:pt idx="140">
                  <c:v>4036.5362941725202</c:v>
                </c:pt>
                <c:pt idx="141">
                  <c:v>4032.2573804734275</c:v>
                </c:pt>
                <c:pt idx="142">
                  <c:v>4027.9854641025886</c:v>
                </c:pt>
                <c:pt idx="143">
                  <c:v>4023.7205197280246</c:v>
                </c:pt>
                <c:pt idx="144">
                  <c:v>4019.4625222226605</c:v>
                </c:pt>
                <c:pt idx="145">
                  <c:v>4015.2114466158673</c:v>
                </c:pt>
                <c:pt idx="146">
                  <c:v>4010.9672681493685</c:v>
                </c:pt>
                <c:pt idx="147">
                  <c:v>4006.7299621840939</c:v>
                </c:pt>
                <c:pt idx="148">
                  <c:v>4002.4995042821424</c:v>
                </c:pt>
                <c:pt idx="149">
                  <c:v>3998.27587013226</c:v>
                </c:pt>
                <c:pt idx="150">
                  <c:v>3994.0590356690809</c:v>
                </c:pt>
                <c:pt idx="151">
                  <c:v>3989.8489768905597</c:v>
                </c:pt>
                <c:pt idx="152">
                  <c:v>3985.6456700181589</c:v>
                </c:pt>
                <c:pt idx="153">
                  <c:v>3981.4490914708003</c:v>
                </c:pt>
                <c:pt idx="154">
                  <c:v>3977.2592176673952</c:v>
                </c:pt>
                <c:pt idx="155">
                  <c:v>3973.0760253993794</c:v>
                </c:pt>
                <c:pt idx="156">
                  <c:v>3968.8994913985962</c:v>
                </c:pt>
                <c:pt idx="157">
                  <c:v>3964.7295927694067</c:v>
                </c:pt>
                <c:pt idx="158">
                  <c:v>3960.5663066161796</c:v>
                </c:pt>
                <c:pt idx="159">
                  <c:v>3956.4096102071926</c:v>
                </c:pt>
                <c:pt idx="160">
                  <c:v>3952.259481023063</c:v>
                </c:pt>
                <c:pt idx="161">
                  <c:v>3948.1158966561779</c:v>
                </c:pt>
                <c:pt idx="162">
                  <c:v>3943.9788348441962</c:v>
                </c:pt>
                <c:pt idx="163">
                  <c:v>3939.8482734961435</c:v>
                </c:pt>
                <c:pt idx="164">
                  <c:v>3935.7241906253607</c:v>
                </c:pt>
                <c:pt idx="165">
                  <c:v>3931.6065644165487</c:v>
                </c:pt>
                <c:pt idx="166">
                  <c:v>3927.4953731885225</c:v>
                </c:pt>
                <c:pt idx="167">
                  <c:v>3923.3905953830122</c:v>
                </c:pt>
                <c:pt idx="168">
                  <c:v>3919.2922096056836</c:v>
                </c:pt>
                <c:pt idx="169">
                  <c:v>3915.20019462239</c:v>
                </c:pt>
                <c:pt idx="170">
                  <c:v>3911.1145292734755</c:v>
                </c:pt>
                <c:pt idx="171">
                  <c:v>3907.0351925706545</c:v>
                </c:pt>
                <c:pt idx="172">
                  <c:v>3902.9621636448428</c:v>
                </c:pt>
                <c:pt idx="173">
                  <c:v>3898.8954217387363</c:v>
                </c:pt>
                <c:pt idx="174">
                  <c:v>3894.8349463185323</c:v>
                </c:pt>
                <c:pt idx="175">
                  <c:v>3890.7807168951272</c:v>
                </c:pt>
                <c:pt idx="176">
                  <c:v>3886.7327130427602</c:v>
                </c:pt>
                <c:pt idx="177">
                  <c:v>3882.6909146262342</c:v>
                </c:pt>
                <c:pt idx="178">
                  <c:v>3878.6553015438867</c:v>
                </c:pt>
                <c:pt idx="179">
                  <c:v>3874.6258537909007</c:v>
                </c:pt>
                <c:pt idx="180">
                  <c:v>3870.6025515487418</c:v>
                </c:pt>
                <c:pt idx="181">
                  <c:v>3866.5853751255199</c:v>
                </c:pt>
                <c:pt idx="182">
                  <c:v>3862.5743048293516</c:v>
                </c:pt>
                <c:pt idx="183">
                  <c:v>3858.5693212328479</c:v>
                </c:pt>
                <c:pt idx="184">
                  <c:v>3854.570404975675</c:v>
                </c:pt>
                <c:pt idx="185">
                  <c:v>3850.5775367384826</c:v>
                </c:pt>
                <c:pt idx="186">
                  <c:v>3846.5906974626687</c:v>
                </c:pt>
                <c:pt idx="187">
                  <c:v>3842.609868067314</c:v>
                </c:pt>
                <c:pt idx="188">
                  <c:v>3838.6350296502942</c:v>
                </c:pt>
                <c:pt idx="189">
                  <c:v>3834.6661634286829</c:v>
                </c:pt>
                <c:pt idx="190">
                  <c:v>3830.7032506940886</c:v>
                </c:pt>
                <c:pt idx="191">
                  <c:v>3826.7462728424002</c:v>
                </c:pt>
                <c:pt idx="192">
                  <c:v>3822.7952114520594</c:v>
                </c:pt>
                <c:pt idx="193">
                  <c:v>3818.850048086606</c:v>
                </c:pt>
                <c:pt idx="194">
                  <c:v>3814.9107644921169</c:v>
                </c:pt>
                <c:pt idx="195">
                  <c:v>3810.977342586038</c:v>
                </c:pt>
                <c:pt idx="196">
                  <c:v>3807.0497642336413</c:v>
                </c:pt>
                <c:pt idx="197">
                  <c:v>3803.1280114417887</c:v>
                </c:pt>
                <c:pt idx="198">
                  <c:v>3799.2120664184913</c:v>
                </c:pt>
                <c:pt idx="199">
                  <c:v>3795.3019114276394</c:v>
                </c:pt>
                <c:pt idx="200">
                  <c:v>3791.3975287182261</c:v>
                </c:pt>
                <c:pt idx="201">
                  <c:v>3787.4989008484422</c:v>
                </c:pt>
                <c:pt idx="202">
                  <c:v>3783.6060102423662</c:v>
                </c:pt>
                <c:pt idx="203">
                  <c:v>3779.7188395401463</c:v>
                </c:pt>
                <c:pt idx="204">
                  <c:v>3775.8373715458474</c:v>
                </c:pt>
                <c:pt idx="205">
                  <c:v>3771.9615889741112</c:v>
                </c:pt>
                <c:pt idx="206">
                  <c:v>3768.0914747705719</c:v>
                </c:pt>
                <c:pt idx="207">
                  <c:v>3764.227011940442</c:v>
                </c:pt>
                <c:pt idx="208">
                  <c:v>3760.3681835448369</c:v>
                </c:pt>
                <c:pt idx="209">
                  <c:v>3756.5149727864218</c:v>
                </c:pt>
                <c:pt idx="210">
                  <c:v>3752.6673628864842</c:v>
                </c:pt>
                <c:pt idx="211">
                  <c:v>3748.825337185529</c:v>
                </c:pt>
                <c:pt idx="212">
                  <c:v>3744.98887917306</c:v>
                </c:pt>
                <c:pt idx="213">
                  <c:v>3741.1579722715601</c:v>
                </c:pt>
                <c:pt idx="214">
                  <c:v>3737.3326001940295</c:v>
                </c:pt>
                <c:pt idx="215">
                  <c:v>3733.5127464933321</c:v>
                </c:pt>
                <c:pt idx="216">
                  <c:v>3729.6983950203285</c:v>
                </c:pt>
                <c:pt idx="217">
                  <c:v>3725.8895295625562</c:v>
                </c:pt>
                <c:pt idx="218">
                  <c:v>3722.0861340789124</c:v>
                </c:pt>
                <c:pt idx="219">
                  <c:v>3718.2881925208494</c:v>
                </c:pt>
                <c:pt idx="220">
                  <c:v>3714.495688973926</c:v>
                </c:pt>
              </c:numCache>
            </c:numRef>
          </c:xVal>
          <c:yVal>
            <c:numRef>
              <c:f>Лист1!$G$14:$G$234</c:f>
              <c:numCache>
                <c:formatCode>General</c:formatCode>
                <c:ptCount val="221"/>
                <c:pt idx="0">
                  <c:v>309</c:v>
                </c:pt>
                <c:pt idx="1">
                  <c:v>308.89999999999969</c:v>
                </c:pt>
                <c:pt idx="2">
                  <c:v>308.79999999999956</c:v>
                </c:pt>
                <c:pt idx="3">
                  <c:v>308.69999999999993</c:v>
                </c:pt>
                <c:pt idx="4">
                  <c:v>308.59999999999957</c:v>
                </c:pt>
                <c:pt idx="5">
                  <c:v>308.49999999999949</c:v>
                </c:pt>
                <c:pt idx="6">
                  <c:v>308.39999999999969</c:v>
                </c:pt>
                <c:pt idx="7">
                  <c:v>308.29999999999944</c:v>
                </c:pt>
                <c:pt idx="8">
                  <c:v>308.19999999999965</c:v>
                </c:pt>
                <c:pt idx="9">
                  <c:v>308.09999999999945</c:v>
                </c:pt>
                <c:pt idx="10">
                  <c:v>307.99999999999937</c:v>
                </c:pt>
                <c:pt idx="11">
                  <c:v>307.89999999999969</c:v>
                </c:pt>
                <c:pt idx="12">
                  <c:v>307.79999999999939</c:v>
                </c:pt>
                <c:pt idx="13">
                  <c:v>307.69999999999965</c:v>
                </c:pt>
                <c:pt idx="14">
                  <c:v>307.59999999999934</c:v>
                </c:pt>
                <c:pt idx="15">
                  <c:v>307.49999999999926</c:v>
                </c:pt>
                <c:pt idx="16">
                  <c:v>307.39999999999964</c:v>
                </c:pt>
                <c:pt idx="17">
                  <c:v>307.29999999999927</c:v>
                </c:pt>
                <c:pt idx="18">
                  <c:v>307.19999999999959</c:v>
                </c:pt>
                <c:pt idx="19">
                  <c:v>307.09999999999923</c:v>
                </c:pt>
                <c:pt idx="20">
                  <c:v>306.99999999999915</c:v>
                </c:pt>
                <c:pt idx="21">
                  <c:v>306.89999999999924</c:v>
                </c:pt>
                <c:pt idx="22">
                  <c:v>306.79999999999916</c:v>
                </c:pt>
                <c:pt idx="23">
                  <c:v>306.69999999999925</c:v>
                </c:pt>
                <c:pt idx="24">
                  <c:v>306.59999999999923</c:v>
                </c:pt>
                <c:pt idx="25">
                  <c:v>306.49999999999903</c:v>
                </c:pt>
                <c:pt idx="26">
                  <c:v>306.39999999999924</c:v>
                </c:pt>
                <c:pt idx="27">
                  <c:v>306.29999999999905</c:v>
                </c:pt>
                <c:pt idx="28">
                  <c:v>306.19999999999925</c:v>
                </c:pt>
                <c:pt idx="29">
                  <c:v>306.09999999999923</c:v>
                </c:pt>
                <c:pt idx="30">
                  <c:v>305.99999999999892</c:v>
                </c:pt>
                <c:pt idx="31">
                  <c:v>305.89999999999924</c:v>
                </c:pt>
                <c:pt idx="32">
                  <c:v>305.79999999999899</c:v>
                </c:pt>
                <c:pt idx="33">
                  <c:v>305.69999999999925</c:v>
                </c:pt>
                <c:pt idx="34">
                  <c:v>305.59999999999923</c:v>
                </c:pt>
                <c:pt idx="35">
                  <c:v>305.49999999999886</c:v>
                </c:pt>
                <c:pt idx="36">
                  <c:v>305.39999999999895</c:v>
                </c:pt>
                <c:pt idx="37">
                  <c:v>305.29999999999899</c:v>
                </c:pt>
                <c:pt idx="38">
                  <c:v>305.19999999999914</c:v>
                </c:pt>
                <c:pt idx="39">
                  <c:v>305.09999999999894</c:v>
                </c:pt>
                <c:pt idx="40">
                  <c:v>304.99999999999875</c:v>
                </c:pt>
                <c:pt idx="41">
                  <c:v>304.89999999999895</c:v>
                </c:pt>
                <c:pt idx="42">
                  <c:v>304.79999999999899</c:v>
                </c:pt>
                <c:pt idx="43">
                  <c:v>304.69999999999897</c:v>
                </c:pt>
                <c:pt idx="44">
                  <c:v>304.59999999999894</c:v>
                </c:pt>
                <c:pt idx="45">
                  <c:v>304.49999999999869</c:v>
                </c:pt>
                <c:pt idx="46">
                  <c:v>304.39999999999895</c:v>
                </c:pt>
                <c:pt idx="47">
                  <c:v>304.29999999999893</c:v>
                </c:pt>
                <c:pt idx="48">
                  <c:v>304.19999999999891</c:v>
                </c:pt>
                <c:pt idx="49">
                  <c:v>304.09999999999889</c:v>
                </c:pt>
                <c:pt idx="50">
                  <c:v>303.99999999999869</c:v>
                </c:pt>
                <c:pt idx="51">
                  <c:v>303.89999999999884</c:v>
                </c:pt>
                <c:pt idx="52">
                  <c:v>303.79999999999865</c:v>
                </c:pt>
                <c:pt idx="53">
                  <c:v>303.69999999999879</c:v>
                </c:pt>
                <c:pt idx="54">
                  <c:v>303.59999999999866</c:v>
                </c:pt>
                <c:pt idx="55">
                  <c:v>303.49999999999869</c:v>
                </c:pt>
                <c:pt idx="56">
                  <c:v>303.39999999999873</c:v>
                </c:pt>
                <c:pt idx="57">
                  <c:v>303.29999999999865</c:v>
                </c:pt>
                <c:pt idx="58">
                  <c:v>303.19999999999868</c:v>
                </c:pt>
                <c:pt idx="59">
                  <c:v>303.09999999999866</c:v>
                </c:pt>
                <c:pt idx="60">
                  <c:v>302.99999999999864</c:v>
                </c:pt>
                <c:pt idx="61">
                  <c:v>302.89999999999861</c:v>
                </c:pt>
                <c:pt idx="62">
                  <c:v>302.79999999999859</c:v>
                </c:pt>
                <c:pt idx="63">
                  <c:v>302.69999999999857</c:v>
                </c:pt>
                <c:pt idx="64">
                  <c:v>302.59999999999854</c:v>
                </c:pt>
                <c:pt idx="65">
                  <c:v>302.49999999999829</c:v>
                </c:pt>
                <c:pt idx="66">
                  <c:v>302.3999999999985</c:v>
                </c:pt>
                <c:pt idx="67">
                  <c:v>302.29999999999825</c:v>
                </c:pt>
                <c:pt idx="68">
                  <c:v>302.19999999999845</c:v>
                </c:pt>
                <c:pt idx="69">
                  <c:v>302.09999999999843</c:v>
                </c:pt>
                <c:pt idx="70">
                  <c:v>301.99999999999829</c:v>
                </c:pt>
                <c:pt idx="71">
                  <c:v>301.89999999999839</c:v>
                </c:pt>
                <c:pt idx="72">
                  <c:v>301.79999999999825</c:v>
                </c:pt>
                <c:pt idx="73">
                  <c:v>301.69999999999834</c:v>
                </c:pt>
                <c:pt idx="74">
                  <c:v>301.59999999999826</c:v>
                </c:pt>
                <c:pt idx="75">
                  <c:v>301.49999999999829</c:v>
                </c:pt>
                <c:pt idx="76">
                  <c:v>301.39999999999827</c:v>
                </c:pt>
                <c:pt idx="77">
                  <c:v>301.29999999999825</c:v>
                </c:pt>
                <c:pt idx="78">
                  <c:v>301.19999999999828</c:v>
                </c:pt>
                <c:pt idx="79">
                  <c:v>301.0999999999982</c:v>
                </c:pt>
                <c:pt idx="80">
                  <c:v>300.99999999999784</c:v>
                </c:pt>
                <c:pt idx="81">
                  <c:v>300.89999999999816</c:v>
                </c:pt>
                <c:pt idx="82">
                  <c:v>300.79999999999814</c:v>
                </c:pt>
                <c:pt idx="83">
                  <c:v>300.69999999999811</c:v>
                </c:pt>
                <c:pt idx="84">
                  <c:v>300.59999999999809</c:v>
                </c:pt>
                <c:pt idx="85">
                  <c:v>300.49999999999767</c:v>
                </c:pt>
                <c:pt idx="86">
                  <c:v>300.39999999999804</c:v>
                </c:pt>
                <c:pt idx="87">
                  <c:v>300.29999999999768</c:v>
                </c:pt>
                <c:pt idx="88">
                  <c:v>300.199999999998</c:v>
                </c:pt>
                <c:pt idx="89">
                  <c:v>300.09999999999769</c:v>
                </c:pt>
                <c:pt idx="90">
                  <c:v>299.99999999999756</c:v>
                </c:pt>
                <c:pt idx="91">
                  <c:v>299.89999999999793</c:v>
                </c:pt>
                <c:pt idx="92">
                  <c:v>299.79999999999757</c:v>
                </c:pt>
                <c:pt idx="93">
                  <c:v>299.69999999999789</c:v>
                </c:pt>
                <c:pt idx="94">
                  <c:v>299.59999999999769</c:v>
                </c:pt>
                <c:pt idx="95">
                  <c:v>299.49999999999744</c:v>
                </c:pt>
                <c:pt idx="96">
                  <c:v>299.39999999999765</c:v>
                </c:pt>
                <c:pt idx="97">
                  <c:v>299.29999999999745</c:v>
                </c:pt>
                <c:pt idx="98">
                  <c:v>299.19999999999766</c:v>
                </c:pt>
                <c:pt idx="99">
                  <c:v>299.09999999999769</c:v>
                </c:pt>
                <c:pt idx="100">
                  <c:v>298.99999999999739</c:v>
                </c:pt>
                <c:pt idx="101">
                  <c:v>298.89999999999765</c:v>
                </c:pt>
                <c:pt idx="102">
                  <c:v>298.79999999999734</c:v>
                </c:pt>
                <c:pt idx="103">
                  <c:v>298.69999999999766</c:v>
                </c:pt>
                <c:pt idx="104">
                  <c:v>298.59999999999764</c:v>
                </c:pt>
                <c:pt idx="105">
                  <c:v>298.49999999999727</c:v>
                </c:pt>
                <c:pt idx="106">
                  <c:v>298.39999999999759</c:v>
                </c:pt>
                <c:pt idx="107">
                  <c:v>298.29999999999723</c:v>
                </c:pt>
                <c:pt idx="108">
                  <c:v>298.19999999999754</c:v>
                </c:pt>
                <c:pt idx="109">
                  <c:v>298.09999999999729</c:v>
                </c:pt>
                <c:pt idx="110">
                  <c:v>297.99999999999716</c:v>
                </c:pt>
                <c:pt idx="111">
                  <c:v>297.89999999999725</c:v>
                </c:pt>
                <c:pt idx="112">
                  <c:v>297.79999999999723</c:v>
                </c:pt>
                <c:pt idx="113">
                  <c:v>297.69999999999743</c:v>
                </c:pt>
                <c:pt idx="114">
                  <c:v>297.59999999999729</c:v>
                </c:pt>
                <c:pt idx="115">
                  <c:v>297.49999999999704</c:v>
                </c:pt>
                <c:pt idx="116">
                  <c:v>297.39999999999725</c:v>
                </c:pt>
                <c:pt idx="117">
                  <c:v>297.29999999999723</c:v>
                </c:pt>
                <c:pt idx="118">
                  <c:v>297.19999999999726</c:v>
                </c:pt>
                <c:pt idx="119">
                  <c:v>297.09999999999729</c:v>
                </c:pt>
                <c:pt idx="120">
                  <c:v>296.99999999999699</c:v>
                </c:pt>
                <c:pt idx="121">
                  <c:v>296.89999999999725</c:v>
                </c:pt>
                <c:pt idx="122">
                  <c:v>296.79999999999723</c:v>
                </c:pt>
                <c:pt idx="123">
                  <c:v>296.6999999999972</c:v>
                </c:pt>
                <c:pt idx="124">
                  <c:v>296.59999999999695</c:v>
                </c:pt>
                <c:pt idx="125">
                  <c:v>296.49999999999699</c:v>
                </c:pt>
                <c:pt idx="126">
                  <c:v>296.39999999999714</c:v>
                </c:pt>
                <c:pt idx="127">
                  <c:v>296.29999999999694</c:v>
                </c:pt>
                <c:pt idx="128">
                  <c:v>296.19999999999709</c:v>
                </c:pt>
                <c:pt idx="129">
                  <c:v>296.09999999999695</c:v>
                </c:pt>
                <c:pt idx="130">
                  <c:v>295.99999999999699</c:v>
                </c:pt>
                <c:pt idx="131">
                  <c:v>295.89999999999696</c:v>
                </c:pt>
                <c:pt idx="132">
                  <c:v>295.79999999999694</c:v>
                </c:pt>
                <c:pt idx="133">
                  <c:v>295.69999999999698</c:v>
                </c:pt>
                <c:pt idx="134">
                  <c:v>295.59999999999695</c:v>
                </c:pt>
                <c:pt idx="135">
                  <c:v>295.49999999999693</c:v>
                </c:pt>
                <c:pt idx="136">
                  <c:v>295.39999999999691</c:v>
                </c:pt>
                <c:pt idx="137">
                  <c:v>295.29999999999683</c:v>
                </c:pt>
                <c:pt idx="138">
                  <c:v>295.19999999999686</c:v>
                </c:pt>
                <c:pt idx="139">
                  <c:v>295.09999999999684</c:v>
                </c:pt>
                <c:pt idx="140">
                  <c:v>294.99999999999665</c:v>
                </c:pt>
                <c:pt idx="141">
                  <c:v>294.89999999999679</c:v>
                </c:pt>
                <c:pt idx="142">
                  <c:v>294.79999999999666</c:v>
                </c:pt>
                <c:pt idx="143">
                  <c:v>294.69999999999675</c:v>
                </c:pt>
                <c:pt idx="144">
                  <c:v>294.59999999999673</c:v>
                </c:pt>
                <c:pt idx="145">
                  <c:v>294.49999999999665</c:v>
                </c:pt>
                <c:pt idx="146">
                  <c:v>294.39999999999668</c:v>
                </c:pt>
                <c:pt idx="147">
                  <c:v>294.29999999999666</c:v>
                </c:pt>
                <c:pt idx="148">
                  <c:v>294.19999999999675</c:v>
                </c:pt>
                <c:pt idx="149">
                  <c:v>294.09999999999661</c:v>
                </c:pt>
                <c:pt idx="150">
                  <c:v>293.99999999999659</c:v>
                </c:pt>
                <c:pt idx="151">
                  <c:v>293.89999999999657</c:v>
                </c:pt>
                <c:pt idx="152">
                  <c:v>293.79999999999654</c:v>
                </c:pt>
                <c:pt idx="153">
                  <c:v>293.69999999999652</c:v>
                </c:pt>
                <c:pt idx="154">
                  <c:v>293.5999999999965</c:v>
                </c:pt>
                <c:pt idx="155">
                  <c:v>293.49999999999625</c:v>
                </c:pt>
                <c:pt idx="156">
                  <c:v>293.39999999999645</c:v>
                </c:pt>
                <c:pt idx="157">
                  <c:v>293.29999999999643</c:v>
                </c:pt>
                <c:pt idx="158">
                  <c:v>293.19999999999641</c:v>
                </c:pt>
                <c:pt idx="159">
                  <c:v>293.09999999999633</c:v>
                </c:pt>
                <c:pt idx="160">
                  <c:v>292.99999999999625</c:v>
                </c:pt>
                <c:pt idx="161">
                  <c:v>292.89999999999634</c:v>
                </c:pt>
                <c:pt idx="162">
                  <c:v>292.79999999999626</c:v>
                </c:pt>
                <c:pt idx="163">
                  <c:v>292.69999999999635</c:v>
                </c:pt>
                <c:pt idx="164">
                  <c:v>292.59999999999627</c:v>
                </c:pt>
                <c:pt idx="165">
                  <c:v>292.49999999999625</c:v>
                </c:pt>
                <c:pt idx="166">
                  <c:v>292.39999999999628</c:v>
                </c:pt>
                <c:pt idx="167">
                  <c:v>292.2999999999962</c:v>
                </c:pt>
                <c:pt idx="168">
                  <c:v>292.19999999999618</c:v>
                </c:pt>
                <c:pt idx="169">
                  <c:v>292.09999999999616</c:v>
                </c:pt>
                <c:pt idx="170">
                  <c:v>291.99999999999613</c:v>
                </c:pt>
                <c:pt idx="171">
                  <c:v>291.89999999999611</c:v>
                </c:pt>
                <c:pt idx="172">
                  <c:v>291.79999999999609</c:v>
                </c:pt>
                <c:pt idx="173">
                  <c:v>291.69999999999607</c:v>
                </c:pt>
                <c:pt idx="174">
                  <c:v>291.59999999999604</c:v>
                </c:pt>
                <c:pt idx="175">
                  <c:v>291.49999999999568</c:v>
                </c:pt>
                <c:pt idx="176">
                  <c:v>291.399999999996</c:v>
                </c:pt>
                <c:pt idx="177">
                  <c:v>291.29999999999569</c:v>
                </c:pt>
                <c:pt idx="178">
                  <c:v>291.19999999999595</c:v>
                </c:pt>
                <c:pt idx="179">
                  <c:v>291.09999999999593</c:v>
                </c:pt>
                <c:pt idx="180">
                  <c:v>290.99999999999557</c:v>
                </c:pt>
                <c:pt idx="181">
                  <c:v>290.89999999999583</c:v>
                </c:pt>
                <c:pt idx="182">
                  <c:v>290.79999999999569</c:v>
                </c:pt>
                <c:pt idx="183">
                  <c:v>290.69999999999584</c:v>
                </c:pt>
                <c:pt idx="184">
                  <c:v>290.59999999999565</c:v>
                </c:pt>
                <c:pt idx="185">
                  <c:v>290.49999999999545</c:v>
                </c:pt>
                <c:pt idx="186">
                  <c:v>290.39999999999566</c:v>
                </c:pt>
                <c:pt idx="187">
                  <c:v>290.29999999999569</c:v>
                </c:pt>
                <c:pt idx="188">
                  <c:v>290.19999999999573</c:v>
                </c:pt>
                <c:pt idx="189">
                  <c:v>290.09999999999565</c:v>
                </c:pt>
                <c:pt idx="190">
                  <c:v>289.99999999999534</c:v>
                </c:pt>
                <c:pt idx="191">
                  <c:v>289.89999999999566</c:v>
                </c:pt>
                <c:pt idx="192">
                  <c:v>289.79999999999563</c:v>
                </c:pt>
                <c:pt idx="193">
                  <c:v>289.69999999999561</c:v>
                </c:pt>
                <c:pt idx="194">
                  <c:v>289.59999999999559</c:v>
                </c:pt>
                <c:pt idx="195">
                  <c:v>289.49999999999523</c:v>
                </c:pt>
                <c:pt idx="196">
                  <c:v>289.39999999999554</c:v>
                </c:pt>
                <c:pt idx="197">
                  <c:v>289.29999999999529</c:v>
                </c:pt>
                <c:pt idx="198">
                  <c:v>289.1999999999955</c:v>
                </c:pt>
                <c:pt idx="199">
                  <c:v>289.09999999999525</c:v>
                </c:pt>
                <c:pt idx="200">
                  <c:v>288.99999999999523</c:v>
                </c:pt>
                <c:pt idx="201">
                  <c:v>288.89999999999543</c:v>
                </c:pt>
                <c:pt idx="202">
                  <c:v>288.79999999999529</c:v>
                </c:pt>
                <c:pt idx="203">
                  <c:v>288.69999999999533</c:v>
                </c:pt>
                <c:pt idx="204">
                  <c:v>288.59999999999525</c:v>
                </c:pt>
                <c:pt idx="205">
                  <c:v>288.49999999999523</c:v>
                </c:pt>
                <c:pt idx="206">
                  <c:v>288.39999999999526</c:v>
                </c:pt>
                <c:pt idx="207">
                  <c:v>288.29999999999529</c:v>
                </c:pt>
                <c:pt idx="208">
                  <c:v>288.19999999999527</c:v>
                </c:pt>
                <c:pt idx="209">
                  <c:v>288.09999999999525</c:v>
                </c:pt>
                <c:pt idx="210">
                  <c:v>287.99999999999523</c:v>
                </c:pt>
                <c:pt idx="211">
                  <c:v>287.8999999999952</c:v>
                </c:pt>
                <c:pt idx="212">
                  <c:v>287.79999999999484</c:v>
                </c:pt>
                <c:pt idx="213">
                  <c:v>287.69999999999516</c:v>
                </c:pt>
                <c:pt idx="214">
                  <c:v>287.59999999999513</c:v>
                </c:pt>
                <c:pt idx="215">
                  <c:v>287.49999999999466</c:v>
                </c:pt>
                <c:pt idx="216">
                  <c:v>287.39999999999509</c:v>
                </c:pt>
                <c:pt idx="217">
                  <c:v>287.29999999999467</c:v>
                </c:pt>
                <c:pt idx="218">
                  <c:v>287.19999999999504</c:v>
                </c:pt>
                <c:pt idx="219">
                  <c:v>287.09999999999468</c:v>
                </c:pt>
                <c:pt idx="220">
                  <c:v>286.99999999999454</c:v>
                </c:pt>
              </c:numCache>
            </c:numRef>
          </c:yVal>
          <c:smooth val="0"/>
          <c:extLst>
            <c:ext xmlns:c16="http://schemas.microsoft.com/office/drawing/2014/chart" uri="{C3380CC4-5D6E-409C-BE32-E72D297353CC}">
              <c16:uniqueId val="{00000001-7E30-4E4C-BB5B-2A6BF48CC99E}"/>
            </c:ext>
          </c:extLst>
        </c:ser>
        <c:ser>
          <c:idx val="2"/>
          <c:order val="2"/>
          <c:tx>
            <c:v>Simulation</c:v>
          </c:tx>
          <c:spPr>
            <a:ln>
              <a:noFill/>
            </a:ln>
          </c:spPr>
          <c:marker>
            <c:symbol val="circle"/>
            <c:size val="7"/>
            <c:spPr>
              <a:noFill/>
              <a:ln>
                <a:solidFill>
                  <a:srgbClr val="00B050">
                    <a:alpha val="65000"/>
                  </a:srgbClr>
                </a:solidFill>
              </a:ln>
            </c:spPr>
          </c:marker>
          <c:xVal>
            <c:numRef>
              <c:f>Лист1!$F$14:$F$234</c:f>
              <c:numCache>
                <c:formatCode>General</c:formatCode>
                <c:ptCount val="221"/>
                <c:pt idx="0">
                  <c:v>4720.238503578119</c:v>
                </c:pt>
                <c:pt idx="1">
                  <c:v>4714.6183816930334</c:v>
                </c:pt>
                <c:pt idx="2">
                  <c:v>4709.0113962134346</c:v>
                </c:pt>
                <c:pt idx="3">
                  <c:v>4703.4174780202975</c:v>
                </c:pt>
                <c:pt idx="4">
                  <c:v>4697.8365584267303</c:v>
                </c:pt>
                <c:pt idx="5">
                  <c:v>4692.2685693269614</c:v>
                </c:pt>
                <c:pt idx="6">
                  <c:v>4686.7134428983491</c:v>
                </c:pt>
                <c:pt idx="7">
                  <c:v>4681.1711120037417</c:v>
                </c:pt>
                <c:pt idx="8">
                  <c:v>4675.6415097890485</c:v>
                </c:pt>
                <c:pt idx="9">
                  <c:v>4670.1245699850933</c:v>
                </c:pt>
                <c:pt idx="10">
                  <c:v>4664.6202267101135</c:v>
                </c:pt>
                <c:pt idx="11">
                  <c:v>4659.1284145852642</c:v>
                </c:pt>
                <c:pt idx="12">
                  <c:v>4653.6490686489324</c:v>
                </c:pt>
                <c:pt idx="13">
                  <c:v>4648.1821244163557</c:v>
                </c:pt>
                <c:pt idx="14">
                  <c:v>4642.7275178348591</c:v>
                </c:pt>
                <c:pt idx="15">
                  <c:v>4637.2851853286793</c:v>
                </c:pt>
                <c:pt idx="16">
                  <c:v>4631.8550637578701</c:v>
                </c:pt>
                <c:pt idx="17">
                  <c:v>4626.4370903400622</c:v>
                </c:pt>
                <c:pt idx="18">
                  <c:v>4621.0312028853223</c:v>
                </c:pt>
                <c:pt idx="19">
                  <c:v>4615.6373395016444</c:v>
                </c:pt>
                <c:pt idx="20">
                  <c:v>4610.2554388036951</c:v>
                </c:pt>
                <c:pt idx="21">
                  <c:v>4604.8854398233834</c:v>
                </c:pt>
                <c:pt idx="22">
                  <c:v>4599.5272819949314</c:v>
                </c:pt>
                <c:pt idx="23">
                  <c:v>4594.1809051996124</c:v>
                </c:pt>
                <c:pt idx="24">
                  <c:v>4588.8462497359224</c:v>
                </c:pt>
                <c:pt idx="25">
                  <c:v>4583.5232563829049</c:v>
                </c:pt>
                <c:pt idx="26">
                  <c:v>4578.2118662474704</c:v>
                </c:pt>
                <c:pt idx="27">
                  <c:v>4572.9120208649028</c:v>
                </c:pt>
                <c:pt idx="28">
                  <c:v>4567.6236622324213</c:v>
                </c:pt>
                <c:pt idx="29">
                  <c:v>4562.3467327198014</c:v>
                </c:pt>
                <c:pt idx="30">
                  <c:v>4557.0811751587344</c:v>
                </c:pt>
                <c:pt idx="31">
                  <c:v>4551.8269326640348</c:v>
                </c:pt>
                <c:pt idx="32">
                  <c:v>4546.5839488757774</c:v>
                </c:pt>
                <c:pt idx="33">
                  <c:v>4541.3521678214947</c:v>
                </c:pt>
                <c:pt idx="34">
                  <c:v>4536.1315338229815</c:v>
                </c:pt>
                <c:pt idx="35">
                  <c:v>4530.9219917683004</c:v>
                </c:pt>
                <c:pt idx="36">
                  <c:v>4525.7234867392108</c:v>
                </c:pt>
                <c:pt idx="37">
                  <c:v>4520.5359643986449</c:v>
                </c:pt>
                <c:pt idx="38">
                  <c:v>4515.3593706628344</c:v>
                </c:pt>
                <c:pt idx="39">
                  <c:v>4510.1936518950424</c:v>
                </c:pt>
                <c:pt idx="40">
                  <c:v>4505.0387548012604</c:v>
                </c:pt>
                <c:pt idx="41">
                  <c:v>4499.8946265233781</c:v>
                </c:pt>
                <c:pt idx="42">
                  <c:v>4494.76121456084</c:v>
                </c:pt>
                <c:pt idx="43">
                  <c:v>4489.6384667372331</c:v>
                </c:pt>
                <c:pt idx="44">
                  <c:v>4484.5263313530068</c:v>
                </c:pt>
                <c:pt idx="45">
                  <c:v>4479.4247569767704</c:v>
                </c:pt>
                <c:pt idx="46">
                  <c:v>4474.3336925795302</c:v>
                </c:pt>
                <c:pt idx="47">
                  <c:v>4469.2530875345665</c:v>
                </c:pt>
                <c:pt idx="48">
                  <c:v>4464.1828915616579</c:v>
                </c:pt>
                <c:pt idx="49">
                  <c:v>4459.1230547232553</c:v>
                </c:pt>
                <c:pt idx="50">
                  <c:v>4454.0735274059734</c:v>
                </c:pt>
                <c:pt idx="51">
                  <c:v>4449.0342605030219</c:v>
                </c:pt>
                <c:pt idx="52">
                  <c:v>4444.0052050268314</c:v>
                </c:pt>
                <c:pt idx="53">
                  <c:v>4438.9863126007795</c:v>
                </c:pt>
                <c:pt idx="54">
                  <c:v>4433.9775349823703</c:v>
                </c:pt>
                <c:pt idx="55">
                  <c:v>4428.9788244506344</c:v>
                </c:pt>
                <c:pt idx="56">
                  <c:v>4423.9901334336082</c:v>
                </c:pt>
                <c:pt idx="57">
                  <c:v>4419.0114149143919</c:v>
                </c:pt>
                <c:pt idx="58">
                  <c:v>4414.0426220549361</c:v>
                </c:pt>
                <c:pt idx="59">
                  <c:v>4409.0837084604427</c:v>
                </c:pt>
                <c:pt idx="60">
                  <c:v>4404.1346279596964</c:v>
                </c:pt>
                <c:pt idx="61">
                  <c:v>4399.1953348582665</c:v>
                </c:pt>
                <c:pt idx="62">
                  <c:v>4394.265783729963</c:v>
                </c:pt>
                <c:pt idx="63">
                  <c:v>4389.345929387031</c:v>
                </c:pt>
                <c:pt idx="64">
                  <c:v>4384.4357271371355</c:v>
                </c:pt>
                <c:pt idx="65">
                  <c:v>4379.5351324817229</c:v>
                </c:pt>
                <c:pt idx="66">
                  <c:v>4374.6441013058711</c:v>
                </c:pt>
                <c:pt idx="67">
                  <c:v>4369.7625897629259</c:v>
                </c:pt>
                <c:pt idx="68">
                  <c:v>4364.8905543936444</c:v>
                </c:pt>
                <c:pt idx="69">
                  <c:v>4360.0279520517224</c:v>
                </c:pt>
                <c:pt idx="70">
                  <c:v>4355.1747398143625</c:v>
                </c:pt>
                <c:pt idx="71">
                  <c:v>4350.3308751461973</c:v>
                </c:pt>
                <c:pt idx="72">
                  <c:v>4345.4963158546016</c:v>
                </c:pt>
                <c:pt idx="73">
                  <c:v>4340.6710199592644</c:v>
                </c:pt>
                <c:pt idx="74">
                  <c:v>4335.8549458524212</c:v>
                </c:pt>
                <c:pt idx="75">
                  <c:v>4331.0480521907975</c:v>
                </c:pt>
                <c:pt idx="76">
                  <c:v>4326.2502980036716</c:v>
                </c:pt>
                <c:pt idx="77">
                  <c:v>4321.4616425139893</c:v>
                </c:pt>
                <c:pt idx="78">
                  <c:v>4316.6820453023538</c:v>
                </c:pt>
                <c:pt idx="79">
                  <c:v>4311.9114662548554</c:v>
                </c:pt>
                <c:pt idx="80">
                  <c:v>4307.1498655220494</c:v>
                </c:pt>
                <c:pt idx="81">
                  <c:v>4302.3972035823444</c:v>
                </c:pt>
                <c:pt idx="82">
                  <c:v>4297.6534411190114</c:v>
                </c:pt>
                <c:pt idx="83">
                  <c:v>4292.9185392176732</c:v>
                </c:pt>
                <c:pt idx="84">
                  <c:v>4288.1924591427714</c:v>
                </c:pt>
                <c:pt idx="85">
                  <c:v>4283.4751625088984</c:v>
                </c:pt>
                <c:pt idx="86">
                  <c:v>4278.7666111840026</c:v>
                </c:pt>
                <c:pt idx="87">
                  <c:v>4274.0667672967538</c:v>
                </c:pt>
                <c:pt idx="88">
                  <c:v>4269.3755933260491</c:v>
                </c:pt>
                <c:pt idx="89">
                  <c:v>4264.6930519407615</c:v>
                </c:pt>
                <c:pt idx="90">
                  <c:v>4260.0191061003134</c:v>
                </c:pt>
                <c:pt idx="91">
                  <c:v>4255.3537190510015</c:v>
                </c:pt>
                <c:pt idx="92">
                  <c:v>4250.6968543371204</c:v>
                </c:pt>
                <c:pt idx="93">
                  <c:v>4246.0484756967035</c:v>
                </c:pt>
                <c:pt idx="94">
                  <c:v>4241.4085471732515</c:v>
                </c:pt>
                <c:pt idx="95">
                  <c:v>4236.777033100836</c:v>
                </c:pt>
                <c:pt idx="96">
                  <c:v>4232.1538980035111</c:v>
                </c:pt>
                <c:pt idx="97">
                  <c:v>4227.5391067406163</c:v>
                </c:pt>
                <c:pt idx="98">
                  <c:v>4222.9326243316809</c:v>
                </c:pt>
                <c:pt idx="99">
                  <c:v>4218.3344161687419</c:v>
                </c:pt>
                <c:pt idx="100">
                  <c:v>4213.7444478077805</c:v>
                </c:pt>
                <c:pt idx="101">
                  <c:v>4209.1626850431849</c:v>
                </c:pt>
                <c:pt idx="102">
                  <c:v>4204.5890940269455</c:v>
                </c:pt>
                <c:pt idx="103">
                  <c:v>4200.0236410303041</c:v>
                </c:pt>
                <c:pt idx="104">
                  <c:v>4195.4662926374003</c:v>
                </c:pt>
                <c:pt idx="105">
                  <c:v>4190.9170156819746</c:v>
                </c:pt>
                <c:pt idx="106">
                  <c:v>4186.3757772063782</c:v>
                </c:pt>
                <c:pt idx="107">
                  <c:v>4181.842544502586</c:v>
                </c:pt>
                <c:pt idx="108">
                  <c:v>4177.3172850785804</c:v>
                </c:pt>
                <c:pt idx="109">
                  <c:v>4172.7999667553304</c:v>
                </c:pt>
                <c:pt idx="110">
                  <c:v>4168.2905574729684</c:v>
                </c:pt>
                <c:pt idx="111">
                  <c:v>4163.7890254920349</c:v>
                </c:pt>
                <c:pt idx="112">
                  <c:v>4159.2953392481395</c:v>
                </c:pt>
                <c:pt idx="113">
                  <c:v>4154.8094674600334</c:v>
                </c:pt>
                <c:pt idx="114">
                  <c:v>4150.3313790215234</c:v>
                </c:pt>
                <c:pt idx="115">
                  <c:v>4145.8610430425033</c:v>
                </c:pt>
                <c:pt idx="116">
                  <c:v>4141.3984289607033</c:v>
                </c:pt>
                <c:pt idx="117">
                  <c:v>4136.9435062510893</c:v>
                </c:pt>
                <c:pt idx="118">
                  <c:v>4132.4962447611697</c:v>
                </c:pt>
                <c:pt idx="119">
                  <c:v>4128.0566144874429</c:v>
                </c:pt>
                <c:pt idx="120">
                  <c:v>4123.6245856871892</c:v>
                </c:pt>
                <c:pt idx="121">
                  <c:v>4119.2001288225874</c:v>
                </c:pt>
                <c:pt idx="122">
                  <c:v>4114.7832144377753</c:v>
                </c:pt>
                <c:pt idx="123">
                  <c:v>4110.3738135276362</c:v>
                </c:pt>
                <c:pt idx="124">
                  <c:v>4105.9718970497997</c:v>
                </c:pt>
                <c:pt idx="125">
                  <c:v>4101.5774363195515</c:v>
                </c:pt>
                <c:pt idx="126">
                  <c:v>4097.1904028682038</c:v>
                </c:pt>
                <c:pt idx="127">
                  <c:v>4092.8107682941509</c:v>
                </c:pt>
                <c:pt idx="128">
                  <c:v>4088.4385045571262</c:v>
                </c:pt>
                <c:pt idx="129">
                  <c:v>4084.0735837137327</c:v>
                </c:pt>
                <c:pt idx="130">
                  <c:v>4079.7159779733079</c:v>
                </c:pt>
                <c:pt idx="131">
                  <c:v>4075.3656599102542</c:v>
                </c:pt>
                <c:pt idx="132">
                  <c:v>4071.0226021660487</c:v>
                </c:pt>
                <c:pt idx="133">
                  <c:v>4066.6867775609717</c:v>
                </c:pt>
                <c:pt idx="134">
                  <c:v>4062.3581592058772</c:v>
                </c:pt>
                <c:pt idx="135">
                  <c:v>4058.0367202749476</c:v>
                </c:pt>
                <c:pt idx="136">
                  <c:v>4053.7224342627437</c:v>
                </c:pt>
                <c:pt idx="137">
                  <c:v>4049.4152747644112</c:v>
                </c:pt>
                <c:pt idx="138">
                  <c:v>4045.1152155390037</c:v>
                </c:pt>
                <c:pt idx="139">
                  <c:v>4040.8222306361422</c:v>
                </c:pt>
                <c:pt idx="140">
                  <c:v>4036.5362941725202</c:v>
                </c:pt>
                <c:pt idx="141">
                  <c:v>4032.2573804734275</c:v>
                </c:pt>
                <c:pt idx="142">
                  <c:v>4027.9854641025886</c:v>
                </c:pt>
                <c:pt idx="143">
                  <c:v>4023.7205197280246</c:v>
                </c:pt>
                <c:pt idx="144">
                  <c:v>4019.4625222226605</c:v>
                </c:pt>
                <c:pt idx="145">
                  <c:v>4015.2114466158673</c:v>
                </c:pt>
                <c:pt idx="146">
                  <c:v>4010.9672681493685</c:v>
                </c:pt>
                <c:pt idx="147">
                  <c:v>4006.7299621840939</c:v>
                </c:pt>
                <c:pt idx="148">
                  <c:v>4002.4995042821424</c:v>
                </c:pt>
                <c:pt idx="149">
                  <c:v>3998.27587013226</c:v>
                </c:pt>
                <c:pt idx="150">
                  <c:v>3994.0590356690809</c:v>
                </c:pt>
                <c:pt idx="151">
                  <c:v>3989.8489768905597</c:v>
                </c:pt>
                <c:pt idx="152">
                  <c:v>3985.6456700181589</c:v>
                </c:pt>
                <c:pt idx="153">
                  <c:v>3981.4490914708003</c:v>
                </c:pt>
                <c:pt idx="154">
                  <c:v>3977.2592176673952</c:v>
                </c:pt>
                <c:pt idx="155">
                  <c:v>3973.0760253993794</c:v>
                </c:pt>
                <c:pt idx="156">
                  <c:v>3968.8994913985962</c:v>
                </c:pt>
                <c:pt idx="157">
                  <c:v>3964.7295927694067</c:v>
                </c:pt>
                <c:pt idx="158">
                  <c:v>3960.5663066161796</c:v>
                </c:pt>
                <c:pt idx="159">
                  <c:v>3956.4096102071926</c:v>
                </c:pt>
                <c:pt idx="160">
                  <c:v>3952.259481023063</c:v>
                </c:pt>
                <c:pt idx="161">
                  <c:v>3948.1158966561779</c:v>
                </c:pt>
                <c:pt idx="162">
                  <c:v>3943.9788348441962</c:v>
                </c:pt>
                <c:pt idx="163">
                  <c:v>3939.8482734961435</c:v>
                </c:pt>
                <c:pt idx="164">
                  <c:v>3935.7241906253607</c:v>
                </c:pt>
                <c:pt idx="165">
                  <c:v>3931.6065644165487</c:v>
                </c:pt>
                <c:pt idx="166">
                  <c:v>3927.4953731885225</c:v>
                </c:pt>
                <c:pt idx="167">
                  <c:v>3923.3905953830122</c:v>
                </c:pt>
                <c:pt idx="168">
                  <c:v>3919.2922096056836</c:v>
                </c:pt>
                <c:pt idx="169">
                  <c:v>3915.20019462239</c:v>
                </c:pt>
                <c:pt idx="170">
                  <c:v>3911.1145292734755</c:v>
                </c:pt>
                <c:pt idx="171">
                  <c:v>3907.0351925706545</c:v>
                </c:pt>
                <c:pt idx="172">
                  <c:v>3902.9621636448428</c:v>
                </c:pt>
                <c:pt idx="173">
                  <c:v>3898.8954217387363</c:v>
                </c:pt>
                <c:pt idx="174">
                  <c:v>3894.8349463185323</c:v>
                </c:pt>
                <c:pt idx="175">
                  <c:v>3890.7807168951272</c:v>
                </c:pt>
                <c:pt idx="176">
                  <c:v>3886.7327130427602</c:v>
                </c:pt>
                <c:pt idx="177">
                  <c:v>3882.6909146262342</c:v>
                </c:pt>
                <c:pt idx="178">
                  <c:v>3878.6553015438867</c:v>
                </c:pt>
                <c:pt idx="179">
                  <c:v>3874.6258537909007</c:v>
                </c:pt>
                <c:pt idx="180">
                  <c:v>3870.6025515487418</c:v>
                </c:pt>
                <c:pt idx="181">
                  <c:v>3866.5853751255199</c:v>
                </c:pt>
                <c:pt idx="182">
                  <c:v>3862.5743048293516</c:v>
                </c:pt>
                <c:pt idx="183">
                  <c:v>3858.5693212328479</c:v>
                </c:pt>
                <c:pt idx="184">
                  <c:v>3854.570404975675</c:v>
                </c:pt>
                <c:pt idx="185">
                  <c:v>3850.5775367384826</c:v>
                </c:pt>
                <c:pt idx="186">
                  <c:v>3846.5906974626687</c:v>
                </c:pt>
                <c:pt idx="187">
                  <c:v>3842.609868067314</c:v>
                </c:pt>
                <c:pt idx="188">
                  <c:v>3838.6350296502942</c:v>
                </c:pt>
                <c:pt idx="189">
                  <c:v>3834.6661634286829</c:v>
                </c:pt>
                <c:pt idx="190">
                  <c:v>3830.7032506940886</c:v>
                </c:pt>
                <c:pt idx="191">
                  <c:v>3826.7462728424002</c:v>
                </c:pt>
                <c:pt idx="192">
                  <c:v>3822.7952114520594</c:v>
                </c:pt>
                <c:pt idx="193">
                  <c:v>3818.850048086606</c:v>
                </c:pt>
                <c:pt idx="194">
                  <c:v>3814.9107644921169</c:v>
                </c:pt>
                <c:pt idx="195">
                  <c:v>3810.977342586038</c:v>
                </c:pt>
                <c:pt idx="196">
                  <c:v>3807.0497642336413</c:v>
                </c:pt>
                <c:pt idx="197">
                  <c:v>3803.1280114417887</c:v>
                </c:pt>
                <c:pt idx="198">
                  <c:v>3799.2120664184913</c:v>
                </c:pt>
                <c:pt idx="199">
                  <c:v>3795.3019114276394</c:v>
                </c:pt>
                <c:pt idx="200">
                  <c:v>3791.3975287182261</c:v>
                </c:pt>
                <c:pt idx="201">
                  <c:v>3787.4989008484422</c:v>
                </c:pt>
                <c:pt idx="202">
                  <c:v>3783.6060102423662</c:v>
                </c:pt>
                <c:pt idx="203">
                  <c:v>3779.7188395401463</c:v>
                </c:pt>
                <c:pt idx="204">
                  <c:v>3775.8373715458474</c:v>
                </c:pt>
                <c:pt idx="205">
                  <c:v>3771.9615889741112</c:v>
                </c:pt>
                <c:pt idx="206">
                  <c:v>3768.0914747705719</c:v>
                </c:pt>
                <c:pt idx="207">
                  <c:v>3764.227011940442</c:v>
                </c:pt>
                <c:pt idx="208">
                  <c:v>3760.3681835448369</c:v>
                </c:pt>
                <c:pt idx="209">
                  <c:v>3756.5149727864218</c:v>
                </c:pt>
                <c:pt idx="210">
                  <c:v>3752.6673628864842</c:v>
                </c:pt>
                <c:pt idx="211">
                  <c:v>3748.825337185529</c:v>
                </c:pt>
                <c:pt idx="212">
                  <c:v>3744.98887917306</c:v>
                </c:pt>
                <c:pt idx="213">
                  <c:v>3741.1579722715601</c:v>
                </c:pt>
                <c:pt idx="214">
                  <c:v>3737.3326001940295</c:v>
                </c:pt>
                <c:pt idx="215">
                  <c:v>3733.5127464933321</c:v>
                </c:pt>
                <c:pt idx="216">
                  <c:v>3729.6983950203285</c:v>
                </c:pt>
                <c:pt idx="217">
                  <c:v>3725.8895295625562</c:v>
                </c:pt>
                <c:pt idx="218">
                  <c:v>3722.0861340789124</c:v>
                </c:pt>
                <c:pt idx="219">
                  <c:v>3718.2881925208494</c:v>
                </c:pt>
                <c:pt idx="220">
                  <c:v>3714.495688973926</c:v>
                </c:pt>
              </c:numCache>
            </c:numRef>
          </c:xVal>
          <c:yVal>
            <c:numRef>
              <c:f>Лист1!$P$14:$P$234</c:f>
              <c:numCache>
                <c:formatCode>General</c:formatCode>
                <c:ptCount val="221"/>
                <c:pt idx="4">
                  <c:v>307.17344400000002</c:v>
                </c:pt>
                <c:pt idx="5" formatCode="0.000000">
                  <c:v>306.98254799999961</c:v>
                </c:pt>
                <c:pt idx="6">
                  <c:v>306.7916519999996</c:v>
                </c:pt>
                <c:pt idx="7" formatCode="0.000000">
                  <c:v>306.82260600000001</c:v>
                </c:pt>
                <c:pt idx="8">
                  <c:v>306.85356000000002</c:v>
                </c:pt>
                <c:pt idx="9" formatCode="0.000000">
                  <c:v>306.79102199999954</c:v>
                </c:pt>
                <c:pt idx="10">
                  <c:v>306.72848399999964</c:v>
                </c:pt>
                <c:pt idx="11" formatCode="0.000000">
                  <c:v>306.66234850000001</c:v>
                </c:pt>
                <c:pt idx="12">
                  <c:v>306.59621299999935</c:v>
                </c:pt>
                <c:pt idx="13" formatCode="0.000000">
                  <c:v>306.51262299999996</c:v>
                </c:pt>
                <c:pt idx="14">
                  <c:v>306.42903299999961</c:v>
                </c:pt>
                <c:pt idx="20">
                  <c:v>305.58427</c:v>
                </c:pt>
                <c:pt idx="21" formatCode="0.000000">
                  <c:v>305.49199599999935</c:v>
                </c:pt>
                <c:pt idx="22">
                  <c:v>305.399722</c:v>
                </c:pt>
                <c:pt idx="23" formatCode="0.000000">
                  <c:v>305.31936150000001</c:v>
                </c:pt>
                <c:pt idx="24">
                  <c:v>305.23900099999969</c:v>
                </c:pt>
                <c:pt idx="25" formatCode="0.000000">
                  <c:v>305.17030949999969</c:v>
                </c:pt>
                <c:pt idx="26">
                  <c:v>305.10161799999969</c:v>
                </c:pt>
                <c:pt idx="27" formatCode="0.000000">
                  <c:v>305.03519899999935</c:v>
                </c:pt>
                <c:pt idx="28">
                  <c:v>304.96877999999936</c:v>
                </c:pt>
                <c:pt idx="29" formatCode="0.000000">
                  <c:v>304.8916144999996</c:v>
                </c:pt>
                <c:pt idx="30">
                  <c:v>304.81444900000002</c:v>
                </c:pt>
                <c:pt idx="38">
                  <c:v>303.75788400000033</c:v>
                </c:pt>
                <c:pt idx="39" formatCode="0.000000">
                  <c:v>303.67407100000008</c:v>
                </c:pt>
                <c:pt idx="40">
                  <c:v>303.59025799999961</c:v>
                </c:pt>
                <c:pt idx="41" formatCode="0.000000">
                  <c:v>303.52573599999954</c:v>
                </c:pt>
                <c:pt idx="42">
                  <c:v>303.46121399999947</c:v>
                </c:pt>
                <c:pt idx="43" formatCode="0.000000">
                  <c:v>303.40087249999999</c:v>
                </c:pt>
                <c:pt idx="44">
                  <c:v>303.340531</c:v>
                </c:pt>
                <c:pt idx="45" formatCode="0.000000">
                  <c:v>303.27873249999953</c:v>
                </c:pt>
                <c:pt idx="46">
                  <c:v>303.21693399999936</c:v>
                </c:pt>
                <c:pt idx="47" formatCode="0.000000">
                  <c:v>303.14065749999997</c:v>
                </c:pt>
                <c:pt idx="48">
                  <c:v>303.06438100000008</c:v>
                </c:pt>
                <c:pt idx="56">
                  <c:v>301.92402600000003</c:v>
                </c:pt>
                <c:pt idx="57" formatCode="0.000000">
                  <c:v>301.85141050000004</c:v>
                </c:pt>
                <c:pt idx="58">
                  <c:v>301.7787949999996</c:v>
                </c:pt>
                <c:pt idx="59" formatCode="0.000000">
                  <c:v>301.72208649999999</c:v>
                </c:pt>
                <c:pt idx="60">
                  <c:v>301.66537799999969</c:v>
                </c:pt>
                <c:pt idx="61" formatCode="0.000000">
                  <c:v>301.60778100000033</c:v>
                </c:pt>
                <c:pt idx="62">
                  <c:v>301.550184</c:v>
                </c:pt>
                <c:pt idx="63" formatCode="0.000000">
                  <c:v>301.48865149999961</c:v>
                </c:pt>
                <c:pt idx="64">
                  <c:v>301.42711899999921</c:v>
                </c:pt>
                <c:pt idx="65" formatCode="0.000000">
                  <c:v>301.35355949999962</c:v>
                </c:pt>
                <c:pt idx="66">
                  <c:v>301.27999999999969</c:v>
                </c:pt>
                <c:pt idx="74">
                  <c:v>300.09801299999936</c:v>
                </c:pt>
                <c:pt idx="75" formatCode="0.000000">
                  <c:v>300.02664649999969</c:v>
                </c:pt>
                <c:pt idx="76">
                  <c:v>299.95528000000002</c:v>
                </c:pt>
                <c:pt idx="77" formatCode="0.000000">
                  <c:v>299.89825449999961</c:v>
                </c:pt>
                <c:pt idx="78">
                  <c:v>299.841229</c:v>
                </c:pt>
                <c:pt idx="79" formatCode="0.000000">
                  <c:v>299.78797050000003</c:v>
                </c:pt>
                <c:pt idx="80">
                  <c:v>299.7347119999996</c:v>
                </c:pt>
                <c:pt idx="81" formatCode="0.000000">
                  <c:v>299.6792365</c:v>
                </c:pt>
                <c:pt idx="82">
                  <c:v>299.623761</c:v>
                </c:pt>
                <c:pt idx="83" formatCode="0.000000">
                  <c:v>299.55344400000001</c:v>
                </c:pt>
                <c:pt idx="84">
                  <c:v>299.48312699999934</c:v>
                </c:pt>
                <c:pt idx="92">
                  <c:v>298.25333299999954</c:v>
                </c:pt>
                <c:pt idx="93" formatCode="0.000000">
                  <c:v>298.17301599999962</c:v>
                </c:pt>
                <c:pt idx="94">
                  <c:v>298.09269899999993</c:v>
                </c:pt>
                <c:pt idx="95" formatCode="0.000000">
                  <c:v>298.0334805</c:v>
                </c:pt>
                <c:pt idx="96">
                  <c:v>297.97426200000001</c:v>
                </c:pt>
                <c:pt idx="97" formatCode="0.000000">
                  <c:v>297.92455149999961</c:v>
                </c:pt>
                <c:pt idx="98">
                  <c:v>297.8748410000004</c:v>
                </c:pt>
                <c:pt idx="99" formatCode="0.000000">
                  <c:v>297.8259205</c:v>
                </c:pt>
                <c:pt idx="100">
                  <c:v>297.77699999999953</c:v>
                </c:pt>
                <c:pt idx="101" formatCode="0.000000">
                  <c:v>297.71849999999961</c:v>
                </c:pt>
                <c:pt idx="102">
                  <c:v>297.66000000000008</c:v>
                </c:pt>
                <c:pt idx="112">
                  <c:v>296.22699999999935</c:v>
                </c:pt>
                <c:pt idx="113" formatCode="0.000000">
                  <c:v>296.15135099999969</c:v>
                </c:pt>
                <c:pt idx="114">
                  <c:v>296.07570199999969</c:v>
                </c:pt>
                <c:pt idx="115" formatCode="0.000000">
                  <c:v>296.02376599999968</c:v>
                </c:pt>
                <c:pt idx="116">
                  <c:v>295.97182999999961</c:v>
                </c:pt>
                <c:pt idx="117" formatCode="0.000000">
                  <c:v>295.92312349999935</c:v>
                </c:pt>
                <c:pt idx="118">
                  <c:v>295.87441699999999</c:v>
                </c:pt>
                <c:pt idx="119" formatCode="0.000000">
                  <c:v>295.82576</c:v>
                </c:pt>
                <c:pt idx="120">
                  <c:v>295.77710299999961</c:v>
                </c:pt>
                <c:pt idx="121" formatCode="0.000000">
                  <c:v>295.72151499999927</c:v>
                </c:pt>
                <c:pt idx="122">
                  <c:v>295.66592700000001</c:v>
                </c:pt>
                <c:pt idx="134">
                  <c:v>294.06299999999999</c:v>
                </c:pt>
                <c:pt idx="135" formatCode="0.000000">
                  <c:v>294.00133599999936</c:v>
                </c:pt>
                <c:pt idx="136">
                  <c:v>293.93967199999969</c:v>
                </c:pt>
                <c:pt idx="137" formatCode="0.000000">
                  <c:v>293.8891169999996</c:v>
                </c:pt>
                <c:pt idx="138">
                  <c:v>293.83856199999968</c:v>
                </c:pt>
                <c:pt idx="139" formatCode="0.000000">
                  <c:v>293.78763149999969</c:v>
                </c:pt>
                <c:pt idx="140">
                  <c:v>293.73670099999936</c:v>
                </c:pt>
                <c:pt idx="141" formatCode="0.000000">
                  <c:v>293.68227249999995</c:v>
                </c:pt>
                <c:pt idx="142">
                  <c:v>293.62784399999998</c:v>
                </c:pt>
                <c:pt idx="156">
                  <c:v>291.87018899999993</c:v>
                </c:pt>
                <c:pt idx="157" formatCode="0.000000">
                  <c:v>291.80433149999999</c:v>
                </c:pt>
                <c:pt idx="158">
                  <c:v>291.73847399999954</c:v>
                </c:pt>
                <c:pt idx="159" formatCode="0.000000">
                  <c:v>291.67773699999969</c:v>
                </c:pt>
                <c:pt idx="160">
                  <c:v>291.61700000000002</c:v>
                </c:pt>
                <c:pt idx="161" formatCode="0.000000">
                  <c:v>291.56600000000003</c:v>
                </c:pt>
                <c:pt idx="162">
                  <c:v>291.51499999999999</c:v>
                </c:pt>
                <c:pt idx="163" formatCode="0.000000">
                  <c:v>291.464</c:v>
                </c:pt>
                <c:pt idx="164">
                  <c:v>291.41299999999961</c:v>
                </c:pt>
                <c:pt idx="165" formatCode="0.000000">
                  <c:v>291.34749999999997</c:v>
                </c:pt>
                <c:pt idx="166">
                  <c:v>291.28199999999936</c:v>
                </c:pt>
                <c:pt idx="178">
                  <c:v>289.65699999999993</c:v>
                </c:pt>
                <c:pt idx="179" formatCode="0.000000">
                  <c:v>289.59349999999955</c:v>
                </c:pt>
                <c:pt idx="180">
                  <c:v>289.52999999999969</c:v>
                </c:pt>
                <c:pt idx="181" formatCode="0.000000">
                  <c:v>289.47649999999953</c:v>
                </c:pt>
                <c:pt idx="182">
                  <c:v>289.4229999999996</c:v>
                </c:pt>
                <c:pt idx="183" formatCode="0.000000">
                  <c:v>289.37</c:v>
                </c:pt>
                <c:pt idx="184">
                  <c:v>289.31700000000001</c:v>
                </c:pt>
                <c:pt idx="185" formatCode="0.000000">
                  <c:v>289.25599999999969</c:v>
                </c:pt>
                <c:pt idx="186">
                  <c:v>289.19499999999999</c:v>
                </c:pt>
                <c:pt idx="204">
                  <c:v>287.18</c:v>
                </c:pt>
                <c:pt idx="205" formatCode="0.000000">
                  <c:v>287.11149999999969</c:v>
                </c:pt>
                <c:pt idx="206">
                  <c:v>287.04300000000001</c:v>
                </c:pt>
                <c:pt idx="207" formatCode="0.000000">
                  <c:v>286.97499999999968</c:v>
                </c:pt>
                <c:pt idx="208">
                  <c:v>286.90699999999936</c:v>
                </c:pt>
                <c:pt idx="209" formatCode="0.000000">
                  <c:v>286.83599999999967</c:v>
                </c:pt>
                <c:pt idx="210">
                  <c:v>286.76499999999999</c:v>
                </c:pt>
              </c:numCache>
            </c:numRef>
          </c:yVal>
          <c:smooth val="0"/>
          <c:extLst>
            <c:ext xmlns:c16="http://schemas.microsoft.com/office/drawing/2014/chart" uri="{C3380CC4-5D6E-409C-BE32-E72D297353CC}">
              <c16:uniqueId val="{00000002-7E30-4E4C-BB5B-2A6BF48CC99E}"/>
            </c:ext>
          </c:extLst>
        </c:ser>
        <c:dLbls>
          <c:showLegendKey val="0"/>
          <c:showVal val="0"/>
          <c:showCatName val="0"/>
          <c:showSerName val="0"/>
          <c:showPercent val="0"/>
          <c:showBubbleSize val="0"/>
        </c:dLbls>
        <c:axId val="126561280"/>
        <c:axId val="126567552"/>
      </c:scatterChart>
      <c:valAx>
        <c:axId val="126561280"/>
        <c:scaling>
          <c:orientation val="minMax"/>
          <c:max val="4800"/>
          <c:min val="3600"/>
        </c:scaling>
        <c:delete val="0"/>
        <c:axPos val="b"/>
        <c:numFmt formatCode="General" sourceLinked="1"/>
        <c:majorTickMark val="out"/>
        <c:minorTickMark val="none"/>
        <c:tickLblPos val="nextTo"/>
        <c:crossAx val="126567552"/>
        <c:crossesAt val="1.0000000000000047E-4"/>
        <c:crossBetween val="midCat"/>
        <c:majorUnit val="400"/>
      </c:valAx>
      <c:valAx>
        <c:axId val="126567552"/>
        <c:scaling>
          <c:orientation val="minMax"/>
          <c:max val="310"/>
          <c:min val="285"/>
        </c:scaling>
        <c:delete val="0"/>
        <c:axPos val="l"/>
        <c:numFmt formatCode="General" sourceLinked="1"/>
        <c:majorTickMark val="out"/>
        <c:minorTickMark val="none"/>
        <c:tickLblPos val="nextTo"/>
        <c:crossAx val="126561280"/>
        <c:crosses val="autoZero"/>
        <c:crossBetween val="midCat"/>
      </c:valAx>
    </c:plotArea>
    <c:legend>
      <c:legendPos val="r"/>
      <c:layout>
        <c:manualLayout>
          <c:xMode val="edge"/>
          <c:yMode val="edge"/>
          <c:x val="0.7030334883857553"/>
          <c:y val="0.61654638738509326"/>
          <c:w val="0.24784930331317023"/>
          <c:h val="0.18178151550740435"/>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Gain dB</c:v>
          </c:tx>
          <c:spPr>
            <a:ln w="10080">
              <a:solidFill>
                <a:srgbClr val="2A6099"/>
              </a:solidFill>
            </a:ln>
          </c:spPr>
          <c:marker>
            <c:symbol val="none"/>
          </c:marker>
          <c:xVal>
            <c:numLit>
              <c:formatCode>General</c:formatCode>
              <c:ptCount val="61"/>
              <c:pt idx="0">
                <c:v>1E-4</c:v>
              </c:pt>
              <c:pt idx="1">
                <c:v>2.0000000000000001E-4</c:v>
              </c:pt>
              <c:pt idx="2">
                <c:v>4.0000000000000002E-4</c:v>
              </c:pt>
              <c:pt idx="3">
                <c:v>8.0000000000000004E-4</c:v>
              </c:pt>
              <c:pt idx="4">
                <c:v>1.6000000000000001E-3</c:v>
              </c:pt>
              <c:pt idx="5">
                <c:v>3.2000000000000002E-3</c:v>
              </c:pt>
              <c:pt idx="6">
                <c:v>6.4000000000000003E-3</c:v>
              </c:pt>
              <c:pt idx="7">
                <c:v>1.2800000000000001E-2</c:v>
              </c:pt>
              <c:pt idx="8">
                <c:v>2.5600000000000001E-2</c:v>
              </c:pt>
              <c:pt idx="9">
                <c:v>5.1200000000000002E-2</c:v>
              </c:pt>
              <c:pt idx="10">
                <c:v>0.1024</c:v>
              </c:pt>
              <c:pt idx="11">
                <c:v>0.20480000000000001</c:v>
              </c:pt>
              <c:pt idx="12">
                <c:v>0.40960000000000002</c:v>
              </c:pt>
              <c:pt idx="13">
                <c:v>0.81920000000000004</c:v>
              </c:pt>
              <c:pt idx="14">
                <c:v>1.64</c:v>
              </c:pt>
              <c:pt idx="15">
                <c:v>3.28</c:v>
              </c:pt>
              <c:pt idx="16">
                <c:v>6.55</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pt idx="42">
                <c:v>32</c:v>
              </c:pt>
              <c:pt idx="43">
                <c:v>33</c:v>
              </c:pt>
              <c:pt idx="44">
                <c:v>34</c:v>
              </c:pt>
              <c:pt idx="45">
                <c:v>35</c:v>
              </c:pt>
              <c:pt idx="46">
                <c:v>36</c:v>
              </c:pt>
              <c:pt idx="47">
                <c:v>37</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numLit>
          </c:xVal>
          <c:yVal>
            <c:numLit>
              <c:formatCode>General</c:formatCode>
              <c:ptCount val="61"/>
              <c:pt idx="0">
                <c:v>33.503799999999998</c:v>
              </c:pt>
              <c:pt idx="1">
                <c:v>33.02655</c:v>
              </c:pt>
              <c:pt idx="2">
                <c:v>32.674190000000003</c:v>
              </c:pt>
              <c:pt idx="3">
                <c:v>32.417059999999999</c:v>
              </c:pt>
              <c:pt idx="4">
                <c:v>32.231020000000001</c:v>
              </c:pt>
              <c:pt idx="5">
                <c:v>32.097189999999998</c:v>
              </c:pt>
              <c:pt idx="6">
                <c:v>32.001179999999998</c:v>
              </c:pt>
              <c:pt idx="7">
                <c:v>31.932189999999999</c:v>
              </c:pt>
              <c:pt idx="8">
                <c:v>31.882020000000001</c:v>
              </c:pt>
              <c:pt idx="9">
                <c:v>31.844169999999998</c:v>
              </c:pt>
              <c:pt idx="10">
                <c:v>31.812709999999999</c:v>
              </c:pt>
              <c:pt idx="11">
                <c:v>31.7806</c:v>
              </c:pt>
              <c:pt idx="12">
                <c:v>31.735859999999999</c:v>
              </c:pt>
              <c:pt idx="13">
                <c:v>31.651630000000001</c:v>
              </c:pt>
              <c:pt idx="14">
                <c:v>31.460070000000002</c:v>
              </c:pt>
              <c:pt idx="15">
                <c:v>31.023260000000001</c:v>
              </c:pt>
              <c:pt idx="16">
                <c:v>30.38917</c:v>
              </c:pt>
              <c:pt idx="17">
                <c:v>30.335180000000001</c:v>
              </c:pt>
              <c:pt idx="18">
                <c:v>30.207370000000001</c:v>
              </c:pt>
              <c:pt idx="19">
                <c:v>30.03312</c:v>
              </c:pt>
              <c:pt idx="20">
                <c:v>29.78378</c:v>
              </c:pt>
              <c:pt idx="21">
                <c:v>29.46078</c:v>
              </c:pt>
              <c:pt idx="22">
                <c:v>29.088200000000001</c:v>
              </c:pt>
              <c:pt idx="23">
                <c:v>28.69538</c:v>
              </c:pt>
              <c:pt idx="24">
                <c:v>28.305199999999999</c:v>
              </c:pt>
              <c:pt idx="25">
                <c:v>27.928999999999998</c:v>
              </c:pt>
              <c:pt idx="26">
                <c:v>27.573689999999999</c:v>
              </c:pt>
              <c:pt idx="27">
                <c:v>27.237729999999999</c:v>
              </c:pt>
              <c:pt idx="28">
                <c:v>26.914629999999999</c:v>
              </c:pt>
              <c:pt idx="29">
                <c:v>26.612439999999999</c:v>
              </c:pt>
              <c:pt idx="30">
                <c:v>26.324940000000002</c:v>
              </c:pt>
              <c:pt idx="31">
                <c:v>26.034400000000002</c:v>
              </c:pt>
              <c:pt idx="32">
                <c:v>25.749600000000001</c:v>
              </c:pt>
              <c:pt idx="33">
                <c:v>25.487169999999999</c:v>
              </c:pt>
              <c:pt idx="34">
                <c:v>25.23592</c:v>
              </c:pt>
              <c:pt idx="35">
                <c:v>24.97176</c:v>
              </c:pt>
              <c:pt idx="36">
                <c:v>24.69436</c:v>
              </c:pt>
              <c:pt idx="37">
                <c:v>24.42475</c:v>
              </c:pt>
              <c:pt idx="38">
                <c:v>24.17793</c:v>
              </c:pt>
              <c:pt idx="39">
                <c:v>23.9467</c:v>
              </c:pt>
              <c:pt idx="40">
                <c:v>23.708480000000002</c:v>
              </c:pt>
              <c:pt idx="41">
                <c:v>23.448630000000001</c:v>
              </c:pt>
              <c:pt idx="42">
                <c:v>23.1724</c:v>
              </c:pt>
              <c:pt idx="43">
                <c:v>22.89573</c:v>
              </c:pt>
              <c:pt idx="44">
                <c:v>22.632580000000001</c:v>
              </c:pt>
              <c:pt idx="45">
                <c:v>22.387599999999999</c:v>
              </c:pt>
              <c:pt idx="46">
                <c:v>22.153469999999999</c:v>
              </c:pt>
              <c:pt idx="47">
                <c:v>21.914819999999999</c:v>
              </c:pt>
              <c:pt idx="48">
                <c:v>21.65832</c:v>
              </c:pt>
              <c:pt idx="49">
                <c:v>21.380549999999999</c:v>
              </c:pt>
              <c:pt idx="50">
                <c:v>21.087219999999999</c:v>
              </c:pt>
              <c:pt idx="51">
                <c:v>20.787790000000001</c:v>
              </c:pt>
              <c:pt idx="52">
                <c:v>20.490970000000001</c:v>
              </c:pt>
              <c:pt idx="53">
                <c:v>20.202290000000001</c:v>
              </c:pt>
              <c:pt idx="54">
                <c:v>19.922709999999999</c:v>
              </c:pt>
              <c:pt idx="55">
                <c:v>19.648119999999999</c:v>
              </c:pt>
              <c:pt idx="56">
                <c:v>19.370809999999999</c:v>
              </c:pt>
              <c:pt idx="57">
                <c:v>19.082699999999999</c:v>
              </c:pt>
              <c:pt idx="58">
                <c:v>18.778580000000002</c:v>
              </c:pt>
              <c:pt idx="59">
                <c:v>18.45748</c:v>
              </c:pt>
              <c:pt idx="60">
                <c:v>18.121929999999999</c:v>
              </c:pt>
            </c:numLit>
          </c:yVal>
          <c:smooth val="0"/>
          <c:extLst>
            <c:ext xmlns:c16="http://schemas.microsoft.com/office/drawing/2014/chart" uri="{C3380CC4-5D6E-409C-BE32-E72D297353CC}">
              <c16:uniqueId val="{00000000-040B-4B3F-8E75-3F8642B334E6}"/>
            </c:ext>
          </c:extLst>
        </c:ser>
        <c:ser>
          <c:idx val="1"/>
          <c:order val="1"/>
          <c:tx>
            <c:v>Pout x3 W</c:v>
          </c:tx>
          <c:spPr>
            <a:ln w="10080">
              <a:solidFill>
                <a:srgbClr val="FF420E"/>
              </a:solidFill>
            </a:ln>
          </c:spPr>
          <c:marker>
            <c:symbol val="none"/>
          </c:marker>
          <c:xVal>
            <c:numLit>
              <c:formatCode>General</c:formatCode>
              <c:ptCount val="61"/>
              <c:pt idx="0">
                <c:v>1E-4</c:v>
              </c:pt>
              <c:pt idx="1">
                <c:v>2.0000000000000001E-4</c:v>
              </c:pt>
              <c:pt idx="2">
                <c:v>4.0000000000000002E-4</c:v>
              </c:pt>
              <c:pt idx="3">
                <c:v>8.0000000000000004E-4</c:v>
              </c:pt>
              <c:pt idx="4">
                <c:v>1.6000000000000001E-3</c:v>
              </c:pt>
              <c:pt idx="5">
                <c:v>3.2000000000000002E-3</c:v>
              </c:pt>
              <c:pt idx="6">
                <c:v>6.4000000000000003E-3</c:v>
              </c:pt>
              <c:pt idx="7">
                <c:v>1.2800000000000001E-2</c:v>
              </c:pt>
              <c:pt idx="8">
                <c:v>2.5600000000000001E-2</c:v>
              </c:pt>
              <c:pt idx="9">
                <c:v>5.1200000000000002E-2</c:v>
              </c:pt>
              <c:pt idx="10">
                <c:v>0.1024</c:v>
              </c:pt>
              <c:pt idx="11">
                <c:v>0.20480000000000001</c:v>
              </c:pt>
              <c:pt idx="12">
                <c:v>0.40960000000000002</c:v>
              </c:pt>
              <c:pt idx="13">
                <c:v>0.81920000000000004</c:v>
              </c:pt>
              <c:pt idx="14">
                <c:v>1.64</c:v>
              </c:pt>
              <c:pt idx="15">
                <c:v>3.28</c:v>
              </c:pt>
              <c:pt idx="16">
                <c:v>6.55</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pt idx="42">
                <c:v>32</c:v>
              </c:pt>
              <c:pt idx="43">
                <c:v>33</c:v>
              </c:pt>
              <c:pt idx="44">
                <c:v>34</c:v>
              </c:pt>
              <c:pt idx="45">
                <c:v>35</c:v>
              </c:pt>
              <c:pt idx="46">
                <c:v>36</c:v>
              </c:pt>
              <c:pt idx="47">
                <c:v>37</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numLit>
          </c:xVal>
          <c:yVal>
            <c:numLit>
              <c:formatCode>General</c:formatCode>
              <c:ptCount val="61"/>
              <c:pt idx="0">
                <c:v>6.7221000000000002E-4</c:v>
              </c:pt>
              <c:pt idx="1">
                <c:v>1.2045000000000001E-3</c:v>
              </c:pt>
              <c:pt idx="2">
                <c:v>2.2212600000000001E-3</c:v>
              </c:pt>
              <c:pt idx="3">
                <c:v>4.1999999999999997E-3</c:v>
              </c:pt>
              <c:pt idx="4">
                <c:v>8.0099999999999998E-3</c:v>
              </c:pt>
              <c:pt idx="5">
                <c:v>1.5570000000000001E-2</c:v>
              </c:pt>
              <c:pt idx="6">
                <c:v>3.0450000000000001E-2</c:v>
              </c:pt>
              <c:pt idx="7">
                <c:v>5.9909999999999998E-2</c:v>
              </c:pt>
              <c:pt idx="8">
                <c:v>0.11847000000000001</c:v>
              </c:pt>
              <c:pt idx="9">
                <c:v>0.23487</c:v>
              </c:pt>
              <c:pt idx="10">
                <c:v>0.46632000000000001</c:v>
              </c:pt>
              <c:pt idx="11">
                <c:v>0.92579999999999996</c:v>
              </c:pt>
              <c:pt idx="12">
                <c:v>1.8326100000000001</c:v>
              </c:pt>
              <c:pt idx="13">
                <c:v>3.5949</c:v>
              </c:pt>
              <c:pt idx="14">
                <c:v>6.8792999999999997</c:v>
              </c:pt>
              <c:pt idx="15">
                <c:v>12.4422</c:v>
              </c:pt>
              <c:pt idx="16">
                <c:v>21.504000000000001</c:v>
              </c:pt>
              <c:pt idx="17">
                <c:v>22.684799999999999</c:v>
              </c:pt>
              <c:pt idx="18">
                <c:v>25.1739</c:v>
              </c:pt>
              <c:pt idx="19">
                <c:v>27.206700000000001</c:v>
              </c:pt>
              <c:pt idx="20">
                <c:v>28.542899999999999</c:v>
              </c:pt>
              <c:pt idx="21">
                <c:v>29.146799999999999</c:v>
              </c:pt>
              <c:pt idx="22">
                <c:v>29.182500000000001</c:v>
              </c:pt>
              <c:pt idx="23">
                <c:v>28.880400000000002</c:v>
              </c:pt>
              <c:pt idx="24">
                <c:v>28.429500000000001</c:v>
              </c:pt>
              <c:pt idx="25">
                <c:v>27.932700000000001</c:v>
              </c:pt>
              <c:pt idx="26">
                <c:v>27.4542</c:v>
              </c:pt>
              <c:pt idx="27">
                <c:v>26.998799999999999</c:v>
              </c:pt>
              <c:pt idx="28">
                <c:v>26.537400000000002</c:v>
              </c:pt>
              <c:pt idx="29">
                <c:v>26.128799999999998</c:v>
              </c:pt>
              <c:pt idx="30">
                <c:v>25.742100000000001</c:v>
              </c:pt>
              <c:pt idx="31">
                <c:v>25.280100000000001</c:v>
              </c:pt>
              <c:pt idx="32">
                <c:v>24.803100000000001</c:v>
              </c:pt>
              <c:pt idx="33">
                <c:v>24.409800000000001</c:v>
              </c:pt>
              <c:pt idx="34">
                <c:v>24.039300000000001</c:v>
              </c:pt>
              <c:pt idx="35">
                <c:v>23.563500000000001</c:v>
              </c:pt>
              <c:pt idx="36">
                <c:v>22.989599999999999</c:v>
              </c:pt>
              <c:pt idx="37">
                <c:v>22.436699999999998</c:v>
              </c:pt>
              <c:pt idx="38">
                <c:v>21.982199999999999</c:v>
              </c:pt>
              <c:pt idx="39">
                <c:v>21.5868</c:v>
              </c:pt>
              <c:pt idx="40">
                <c:v>21.139199999999999</c:v>
              </c:pt>
              <c:pt idx="41">
                <c:v>20.575199999999999</c:v>
              </c:pt>
              <c:pt idx="42">
                <c:v>19.930199999999999</c:v>
              </c:pt>
              <c:pt idx="43">
                <c:v>19.284600000000001</c:v>
              </c:pt>
              <c:pt idx="44">
                <c:v>18.700800000000001</c:v>
              </c:pt>
              <c:pt idx="45">
                <c:v>18.195</c:v>
              </c:pt>
              <c:pt idx="46">
                <c:v>17.732700000000001</c:v>
              </c:pt>
              <c:pt idx="47">
                <c:v>17.250599999999999</c:v>
              </c:pt>
              <c:pt idx="48">
                <c:v>16.700700000000001</c:v>
              </c:pt>
              <c:pt idx="49">
                <c:v>16.078199999999999</c:v>
              </c:pt>
              <c:pt idx="50">
                <c:v>15.4137</c:v>
              </c:pt>
              <c:pt idx="51">
                <c:v>14.7462</c:v>
              </c:pt>
              <c:pt idx="52">
                <c:v>14.1081</c:v>
              </c:pt>
              <c:pt idx="53">
                <c:v>13.515000000000001</c:v>
              </c:pt>
              <c:pt idx="54">
                <c:v>12.9672</c:v>
              </c:pt>
              <c:pt idx="55">
                <c:v>12.449400000000001</c:v>
              </c:pt>
              <c:pt idx="56">
                <c:v>11.938800000000001</c:v>
              </c:pt>
              <c:pt idx="57">
                <c:v>11.4153</c:v>
              </c:pt>
              <c:pt idx="58">
                <c:v>10.869899999999999</c:v>
              </c:pt>
              <c:pt idx="59">
                <c:v>10.305300000000001</c:v>
              </c:pt>
              <c:pt idx="60">
                <c:v>9.7338000000000005</c:v>
              </c:pt>
            </c:numLit>
          </c:yVal>
          <c:smooth val="0"/>
          <c:extLst>
            <c:ext xmlns:c16="http://schemas.microsoft.com/office/drawing/2014/chart" uri="{C3380CC4-5D6E-409C-BE32-E72D297353CC}">
              <c16:uniqueId val="{00000001-040B-4B3F-8E75-3F8642B334E6}"/>
            </c:ext>
          </c:extLst>
        </c:ser>
        <c:ser>
          <c:idx val="2"/>
          <c:order val="2"/>
          <c:tx>
            <c:v>Eff %</c:v>
          </c:tx>
          <c:spPr>
            <a:ln w="12600">
              <a:solidFill>
                <a:srgbClr val="FFD320"/>
              </a:solidFill>
            </a:ln>
          </c:spPr>
          <c:marker>
            <c:symbol val="none"/>
          </c:marker>
          <c:xVal>
            <c:numLit>
              <c:formatCode>General</c:formatCode>
              <c:ptCount val="61"/>
              <c:pt idx="0">
                <c:v>1E-4</c:v>
              </c:pt>
              <c:pt idx="1">
                <c:v>2.0000000000000001E-4</c:v>
              </c:pt>
              <c:pt idx="2">
                <c:v>4.0000000000000002E-4</c:v>
              </c:pt>
              <c:pt idx="3">
                <c:v>8.0000000000000004E-4</c:v>
              </c:pt>
              <c:pt idx="4">
                <c:v>1.6000000000000001E-3</c:v>
              </c:pt>
              <c:pt idx="5">
                <c:v>3.2000000000000002E-3</c:v>
              </c:pt>
              <c:pt idx="6">
                <c:v>6.4000000000000003E-3</c:v>
              </c:pt>
              <c:pt idx="7">
                <c:v>1.2800000000000001E-2</c:v>
              </c:pt>
              <c:pt idx="8">
                <c:v>2.5600000000000001E-2</c:v>
              </c:pt>
              <c:pt idx="9">
                <c:v>5.1200000000000002E-2</c:v>
              </c:pt>
              <c:pt idx="10">
                <c:v>0.1024</c:v>
              </c:pt>
              <c:pt idx="11">
                <c:v>0.20480000000000001</c:v>
              </c:pt>
              <c:pt idx="12">
                <c:v>0.40960000000000002</c:v>
              </c:pt>
              <c:pt idx="13">
                <c:v>0.81920000000000004</c:v>
              </c:pt>
              <c:pt idx="14">
                <c:v>1.64</c:v>
              </c:pt>
              <c:pt idx="15">
                <c:v>3.28</c:v>
              </c:pt>
              <c:pt idx="16">
                <c:v>6.55</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pt idx="42">
                <c:v>32</c:v>
              </c:pt>
              <c:pt idx="43">
                <c:v>33</c:v>
              </c:pt>
              <c:pt idx="44">
                <c:v>34</c:v>
              </c:pt>
              <c:pt idx="45">
                <c:v>35</c:v>
              </c:pt>
              <c:pt idx="46">
                <c:v>36</c:v>
              </c:pt>
              <c:pt idx="47">
                <c:v>37</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numLit>
          </c:xVal>
          <c:yVal>
            <c:numLit>
              <c:formatCode>General</c:formatCode>
              <c:ptCount val="61"/>
              <c:pt idx="0">
                <c:v>9.8276315789473705E-5</c:v>
              </c:pt>
              <c:pt idx="1">
                <c:v>1.7609649122807001E-4</c:v>
              </c:pt>
              <c:pt idx="2">
                <c:v>3.24745614035088E-4</c:v>
              </c:pt>
              <c:pt idx="3">
                <c:v>6.1403508771929805E-4</c:v>
              </c:pt>
              <c:pt idx="4">
                <c:v>1.1710526315789501E-3</c:v>
              </c:pt>
              <c:pt idx="5">
                <c:v>2.2763157894736801E-3</c:v>
              </c:pt>
              <c:pt idx="6">
                <c:v>4.4517543859649098E-3</c:v>
              </c:pt>
              <c:pt idx="7">
                <c:v>8.7587719298245596E-3</c:v>
              </c:pt>
              <c:pt idx="8">
                <c:v>1.73201754385965E-2</c:v>
              </c:pt>
              <c:pt idx="9">
                <c:v>3.4337719298245598E-2</c:v>
              </c:pt>
              <c:pt idx="10">
                <c:v>6.8175438596491195E-2</c:v>
              </c:pt>
              <c:pt idx="11">
                <c:v>0.135350877192982</c:v>
              </c:pt>
              <c:pt idx="12">
                <c:v>0.26792543859649098</c:v>
              </c:pt>
              <c:pt idx="13">
                <c:v>0.52557017543859597</c:v>
              </c:pt>
              <c:pt idx="14">
                <c:v>1.00574561403509</c:v>
              </c:pt>
              <c:pt idx="15">
                <c:v>1.8190350877193</c:v>
              </c:pt>
              <c:pt idx="16">
                <c:v>3.1438596491228101</c:v>
              </c:pt>
              <c:pt idx="17">
                <c:v>3.3164912280701802</c:v>
              </c:pt>
              <c:pt idx="18">
                <c:v>3.6803947368420999</c:v>
              </c:pt>
              <c:pt idx="19">
                <c:v>3.9775877192982501</c:v>
              </c:pt>
              <c:pt idx="20">
                <c:v>4.17293859649123</c:v>
              </c:pt>
              <c:pt idx="21">
                <c:v>4.2612280701754397</c:v>
              </c:pt>
              <c:pt idx="22">
                <c:v>4.2664473684210504</c:v>
              </c:pt>
              <c:pt idx="23">
                <c:v>4.2222807017543902</c:v>
              </c:pt>
              <c:pt idx="24">
                <c:v>4.1563596491228099</c:v>
              </c:pt>
              <c:pt idx="25">
                <c:v>4.0837280701754404</c:v>
              </c:pt>
              <c:pt idx="26">
                <c:v>4.0137719298245598</c:v>
              </c:pt>
              <c:pt idx="27">
                <c:v>3.9471929824561398</c:v>
              </c:pt>
              <c:pt idx="28">
                <c:v>3.87973684210526</c:v>
              </c:pt>
              <c:pt idx="29">
                <c:v>3.82</c:v>
              </c:pt>
              <c:pt idx="30">
                <c:v>3.7634649122806998</c:v>
              </c:pt>
              <c:pt idx="31">
                <c:v>3.6959210526315802</c:v>
              </c:pt>
              <c:pt idx="32">
                <c:v>3.6261842105263198</c:v>
              </c:pt>
              <c:pt idx="33">
                <c:v>3.5686842105263201</c:v>
              </c:pt>
              <c:pt idx="34">
                <c:v>3.5145175438596499</c:v>
              </c:pt>
              <c:pt idx="35">
                <c:v>3.4449561403508802</c:v>
              </c:pt>
              <c:pt idx="36">
                <c:v>3.36105263157895</c:v>
              </c:pt>
              <c:pt idx="37">
                <c:v>3.2802192982456102</c:v>
              </c:pt>
              <c:pt idx="38">
                <c:v>3.2137719298245599</c:v>
              </c:pt>
              <c:pt idx="39">
                <c:v>3.1559649122806999</c:v>
              </c:pt>
              <c:pt idx="40">
                <c:v>3.0905263157894698</c:v>
              </c:pt>
              <c:pt idx="41">
                <c:v>3.0080701754386001</c:v>
              </c:pt>
              <c:pt idx="42">
                <c:v>2.9137719298245601</c:v>
              </c:pt>
              <c:pt idx="43">
                <c:v>2.8193859649122799</c:v>
              </c:pt>
              <c:pt idx="44">
                <c:v>2.7340350877192998</c:v>
              </c:pt>
              <c:pt idx="45">
                <c:v>2.6600877192982502</c:v>
              </c:pt>
              <c:pt idx="46">
                <c:v>2.5924999999999998</c:v>
              </c:pt>
              <c:pt idx="47">
                <c:v>2.5220175438596502</c:v>
              </c:pt>
              <c:pt idx="48">
                <c:v>2.4416228070175401</c:v>
              </c:pt>
              <c:pt idx="49">
                <c:v>2.35061403508772</c:v>
              </c:pt>
              <c:pt idx="50">
                <c:v>2.2534649122807</c:v>
              </c:pt>
              <c:pt idx="51">
                <c:v>2.1558771929824601</c:v>
              </c:pt>
              <c:pt idx="52">
                <c:v>2.06258771929825</c:v>
              </c:pt>
              <c:pt idx="53">
                <c:v>1.9758771929824599</c:v>
              </c:pt>
              <c:pt idx="54">
                <c:v>1.89578947368421</c:v>
              </c:pt>
              <c:pt idx="55">
                <c:v>1.8200877192982501</c:v>
              </c:pt>
              <c:pt idx="56">
                <c:v>1.74543859649123</c:v>
              </c:pt>
              <c:pt idx="57">
                <c:v>1.6689035087719299</c:v>
              </c:pt>
              <c:pt idx="58">
                <c:v>1.5891666666666699</c:v>
              </c:pt>
              <c:pt idx="59">
                <c:v>1.50662280701754</c:v>
              </c:pt>
              <c:pt idx="60">
                <c:v>1.4230701754385999</c:v>
              </c:pt>
            </c:numLit>
          </c:yVal>
          <c:smooth val="0"/>
          <c:extLst>
            <c:ext xmlns:c16="http://schemas.microsoft.com/office/drawing/2014/chart" uri="{C3380CC4-5D6E-409C-BE32-E72D297353CC}">
              <c16:uniqueId val="{00000002-040B-4B3F-8E75-3F8642B334E6}"/>
            </c:ext>
          </c:extLst>
        </c:ser>
        <c:dLbls>
          <c:showLegendKey val="0"/>
          <c:showVal val="0"/>
          <c:showCatName val="0"/>
          <c:showSerName val="0"/>
          <c:showPercent val="0"/>
          <c:showBubbleSize val="0"/>
        </c:dLbls>
        <c:axId val="284714368"/>
        <c:axId val="284723104"/>
      </c:scatterChart>
      <c:valAx>
        <c:axId val="284723104"/>
        <c:scaling>
          <c:orientation val="minMax"/>
        </c:scaling>
        <c:delete val="0"/>
        <c:axPos val="l"/>
        <c:title>
          <c:tx>
            <c:rich>
              <a:bodyPr/>
              <a:lstStyle/>
              <a:p>
                <a:pPr>
                  <a:defRPr sz="900" b="0"/>
                </a:pPr>
                <a:r>
                  <a:rPr lang="uk-UA"/>
                  <a:t>G (dB) / Pout x3 (W) / Eff. (%)</a:t>
                </a:r>
              </a:p>
            </c:rich>
          </c:tx>
          <c:overlay val="0"/>
        </c:title>
        <c:numFmt formatCode="General" sourceLinked="0"/>
        <c:majorTickMark val="none"/>
        <c:minorTickMark val="none"/>
        <c:tickLblPos val="nextTo"/>
        <c:spPr>
          <a:ln>
            <a:solidFill>
              <a:srgbClr val="B3B3B3"/>
            </a:solidFill>
          </a:ln>
        </c:spPr>
        <c:txPr>
          <a:bodyPr/>
          <a:lstStyle/>
          <a:p>
            <a:pPr>
              <a:defRPr sz="1000" b="0"/>
            </a:pPr>
            <a:endParaRPr lang="uk-UA"/>
          </a:p>
        </c:txPr>
        <c:crossAx val="284714368"/>
        <c:crossesAt val="0"/>
        <c:crossBetween val="midCat"/>
      </c:valAx>
      <c:valAx>
        <c:axId val="284714368"/>
        <c:scaling>
          <c:logBase val="10"/>
          <c:orientation val="minMax"/>
          <c:max val="50"/>
          <c:min val="5.000000000000001E-3"/>
        </c:scaling>
        <c:delete val="0"/>
        <c:axPos val="b"/>
        <c:title>
          <c:tx>
            <c:rich>
              <a:bodyPr/>
              <a:lstStyle/>
              <a:p>
                <a:pPr>
                  <a:defRPr sz="900" b="0"/>
                </a:pPr>
                <a:r>
                  <a:rPr lang="uk-UA"/>
                  <a:t>Input Power (mW)</a:t>
                </a:r>
              </a:p>
            </c:rich>
          </c:tx>
          <c:overlay val="0"/>
        </c:title>
        <c:numFmt formatCode="General" sourceLinked="0"/>
        <c:majorTickMark val="none"/>
        <c:minorTickMark val="none"/>
        <c:tickLblPos val="nextTo"/>
        <c:spPr>
          <a:ln>
            <a:solidFill>
              <a:srgbClr val="B3B3B3"/>
            </a:solidFill>
          </a:ln>
        </c:spPr>
        <c:txPr>
          <a:bodyPr/>
          <a:lstStyle/>
          <a:p>
            <a:pPr>
              <a:defRPr sz="1000" b="0"/>
            </a:pPr>
            <a:endParaRPr lang="uk-UA"/>
          </a:p>
        </c:txPr>
        <c:crossAx val="284723104"/>
        <c:crosses val="autoZero"/>
        <c:crossBetween val="midCat"/>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0"/>
            </a:pPr>
            <a:r>
              <a:rPr lang="uk-UA" dirty="0"/>
              <a:t>3.9 </a:t>
            </a:r>
            <a:r>
              <a:rPr lang="uk-UA" dirty="0" err="1"/>
              <a:t>kV</a:t>
            </a:r>
            <a:r>
              <a:rPr lang="uk-UA" dirty="0"/>
              <a:t> </a:t>
            </a:r>
            <a:endParaRPr lang="en-US" dirty="0"/>
          </a:p>
          <a:p>
            <a:pPr>
              <a:defRPr sz="1300" b="0"/>
            </a:pPr>
            <a:r>
              <a:rPr lang="uk-UA" dirty="0"/>
              <a:t>60 mA</a:t>
            </a:r>
          </a:p>
        </c:rich>
      </c:tx>
      <c:layout>
        <c:manualLayout>
          <c:xMode val="edge"/>
          <c:yMode val="edge"/>
          <c:x val="0.1071506270266693"/>
          <c:y val="5.7844693259865583E-2"/>
        </c:manualLayout>
      </c:layout>
      <c:overlay val="0"/>
    </c:title>
    <c:autoTitleDeleted val="0"/>
    <c:plotArea>
      <c:layout>
        <c:manualLayout>
          <c:layoutTarget val="inner"/>
          <c:xMode val="edge"/>
          <c:yMode val="edge"/>
          <c:x val="9.7073944477532911E-2"/>
          <c:y val="2.2369430119559355E-2"/>
          <c:w val="0.57480953444510618"/>
          <c:h val="0.7765536322831903"/>
        </c:manualLayout>
      </c:layout>
      <c:scatterChart>
        <c:scatterStyle val="lineMarker"/>
        <c:varyColors val="0"/>
        <c:ser>
          <c:idx val="0"/>
          <c:order val="0"/>
          <c:tx>
            <c:v>MAGIC</c:v>
          </c:tx>
          <c:spPr>
            <a:ln w="10080">
              <a:solidFill>
                <a:srgbClr val="2A6099"/>
              </a:solidFill>
            </a:ln>
          </c:spPr>
          <c:marker>
            <c:symbol val="diamond"/>
            <c:size val="10"/>
          </c:marker>
          <c:xVal>
            <c:numLit>
              <c:formatCode>General</c:formatCode>
              <c:ptCount val="28"/>
              <c:pt idx="0">
                <c:v>92</c:v>
              </c:pt>
              <c:pt idx="1">
                <c:v>93</c:v>
              </c:pt>
              <c:pt idx="2">
                <c:v>94</c:v>
              </c:pt>
              <c:pt idx="3">
                <c:v>95</c:v>
              </c:pt>
              <c:pt idx="4">
                <c:v>96</c:v>
              </c:pt>
              <c:pt idx="5">
                <c:v>97</c:v>
              </c:pt>
              <c:pt idx="6">
                <c:v>98</c:v>
              </c:pt>
              <c:pt idx="7">
                <c:v>99</c:v>
              </c:pt>
              <c:pt idx="8">
                <c:v>100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Lit>
          </c:xVal>
          <c:yVal>
            <c:numLit>
              <c:formatCode>General</c:formatCode>
              <c:ptCount val="28"/>
              <c:pt idx="0">
                <c:v>0</c:v>
              </c:pt>
              <c:pt idx="1">
                <c:v>-26.494422564975501</c:v>
              </c:pt>
              <c:pt idx="2">
                <c:v>6.6048612637225901</c:v>
              </c:pt>
              <c:pt idx="3">
                <c:v>10.3693051637807</c:v>
              </c:pt>
              <c:pt idx="4">
                <c:v>3.8508899144089002</c:v>
              </c:pt>
              <c:pt idx="5">
                <c:v>-0.38461150532004101</c:v>
              </c:pt>
              <c:pt idx="6">
                <c:v>-6.5130577594738401</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Lit>
          </c:yVal>
          <c:smooth val="0"/>
          <c:extLst>
            <c:ext xmlns:c16="http://schemas.microsoft.com/office/drawing/2014/chart" uri="{C3380CC4-5D6E-409C-BE32-E72D297353CC}">
              <c16:uniqueId val="{00000000-FAB4-45F3-B8E3-AE957C1F7128}"/>
            </c:ext>
          </c:extLst>
        </c:ser>
        <c:ser>
          <c:idx val="1"/>
          <c:order val="1"/>
          <c:tx>
            <c:v>Theory</c:v>
          </c:tx>
          <c:spPr>
            <a:ln w="28800">
              <a:solidFill>
                <a:srgbClr val="2A6099"/>
              </a:solidFill>
              <a:custDash>
                <a:ds d="197000" sp="197000"/>
              </a:custDash>
            </a:ln>
          </c:spPr>
          <c:marker>
            <c:symbol val="none"/>
          </c:marker>
          <c:xVal>
            <c:numLit>
              <c:formatCode>General</c:formatCode>
              <c:ptCount val="28"/>
              <c:pt idx="0">
                <c:v>93.730999999999995</c:v>
              </c:pt>
              <c:pt idx="1">
                <c:v>93.881</c:v>
              </c:pt>
              <c:pt idx="2">
                <c:v>94.111000000000004</c:v>
              </c:pt>
              <c:pt idx="3">
                <c:v>94.421000000000006</c:v>
              </c:pt>
              <c:pt idx="4">
                <c:v>94.801000000000002</c:v>
              </c:pt>
              <c:pt idx="5">
                <c:v>95.251000000000005</c:v>
              </c:pt>
              <c:pt idx="6">
                <c:v>95.638999999999996</c:v>
              </c:pt>
              <c:pt idx="7">
                <c:v>95.760999999999996</c:v>
              </c:pt>
              <c:pt idx="8">
                <c:v>96.340999999999994</c:v>
              </c:pt>
              <c:pt idx="9">
                <c:v>96.971000000000004</c:v>
              </c:pt>
              <c:pt idx="10">
                <c:v>97.632000000000005</c:v>
              </c:pt>
              <c:pt idx="11">
                <c:v>98.302000000000007</c:v>
              </c:pt>
              <c:pt idx="12">
                <c:v>98.932000000000002</c:v>
              </c:pt>
              <c:pt idx="13">
                <c:v>99.481999999999999</c:v>
              </c:pt>
              <c:pt idx="14">
                <c:v>99.921999999999997</c:v>
              </c:pt>
              <c:pt idx="15">
                <c:v>100.212</c:v>
              </c:pt>
              <c:pt idx="16">
                <c:v>0</c:v>
              </c:pt>
              <c:pt idx="17">
                <c:v>0</c:v>
              </c:pt>
              <c:pt idx="18">
                <c:v>0</c:v>
              </c:pt>
              <c:pt idx="19">
                <c:v>0</c:v>
              </c:pt>
              <c:pt idx="20">
                <c:v>0</c:v>
              </c:pt>
              <c:pt idx="21">
                <c:v>0</c:v>
              </c:pt>
              <c:pt idx="22">
                <c:v>0</c:v>
              </c:pt>
              <c:pt idx="23">
                <c:v>0</c:v>
              </c:pt>
              <c:pt idx="24">
                <c:v>0</c:v>
              </c:pt>
              <c:pt idx="25">
                <c:v>0</c:v>
              </c:pt>
              <c:pt idx="26">
                <c:v>0</c:v>
              </c:pt>
              <c:pt idx="27">
                <c:v>0</c:v>
              </c:pt>
            </c:numLit>
          </c:xVal>
          <c:yVal>
            <c:numLit>
              <c:formatCode>General</c:formatCode>
              <c:ptCount val="28"/>
              <c:pt idx="0">
                <c:v>-3.5434000000000001</c:v>
              </c:pt>
              <c:pt idx="1">
                <c:v>-4.5117900000000004</c:v>
              </c:pt>
              <c:pt idx="2">
                <c:v>0.61646000000000001</c:v>
              </c:pt>
              <c:pt idx="3">
                <c:v>4.31128</c:v>
              </c:pt>
              <c:pt idx="4">
                <c:v>6.9146400000000003</c:v>
              </c:pt>
              <c:pt idx="5">
                <c:v>7.85318</c:v>
              </c:pt>
              <c:pt idx="6">
                <c:v>7.3839899999999998</c:v>
              </c:pt>
              <c:pt idx="7">
                <c:v>6.9687799999999998</c:v>
              </c:pt>
              <c:pt idx="8">
                <c:v>4.11151</c:v>
              </c:pt>
              <c:pt idx="9">
                <c:v>-1.31366</c:v>
              </c:pt>
              <c:pt idx="10">
                <c:v>-8.9631900000000009</c:v>
              </c:pt>
              <c:pt idx="11">
                <c:v>-7.1776900000000001</c:v>
              </c:pt>
              <c:pt idx="12">
                <c:v>-6.1857300000000004</c:v>
              </c:pt>
              <c:pt idx="13">
                <c:v>-9.7012800000000006</c:v>
              </c:pt>
              <c:pt idx="14">
                <c:v>-12.78041</c:v>
              </c:pt>
              <c:pt idx="15">
                <c:v>-17.51389</c:v>
              </c:pt>
              <c:pt idx="16">
                <c:v>0</c:v>
              </c:pt>
              <c:pt idx="17">
                <c:v>0</c:v>
              </c:pt>
              <c:pt idx="18">
                <c:v>0</c:v>
              </c:pt>
              <c:pt idx="19">
                <c:v>0</c:v>
              </c:pt>
              <c:pt idx="20">
                <c:v>0</c:v>
              </c:pt>
              <c:pt idx="21">
                <c:v>0</c:v>
              </c:pt>
              <c:pt idx="22">
                <c:v>0</c:v>
              </c:pt>
              <c:pt idx="23">
                <c:v>0</c:v>
              </c:pt>
              <c:pt idx="24">
                <c:v>0</c:v>
              </c:pt>
              <c:pt idx="25">
                <c:v>0</c:v>
              </c:pt>
              <c:pt idx="26">
                <c:v>0</c:v>
              </c:pt>
              <c:pt idx="27">
                <c:v>0</c:v>
              </c:pt>
            </c:numLit>
          </c:yVal>
          <c:smooth val="0"/>
          <c:extLst>
            <c:ext xmlns:c16="http://schemas.microsoft.com/office/drawing/2014/chart" uri="{C3380CC4-5D6E-409C-BE32-E72D297353CC}">
              <c16:uniqueId val="{00000001-FAB4-45F3-B8E3-AE957C1F7128}"/>
            </c:ext>
          </c:extLst>
        </c:ser>
        <c:ser>
          <c:idx val="2"/>
          <c:order val="2"/>
          <c:tx>
            <c:v>Experiment</c:v>
          </c:tx>
          <c:spPr>
            <a:ln>
              <a:noFill/>
            </a:ln>
          </c:spPr>
          <c:marker>
            <c:symbol val="star"/>
            <c:size val="7"/>
            <c:spPr>
              <a:solidFill>
                <a:srgbClr val="FF0000"/>
              </a:solidFill>
            </c:spPr>
          </c:marker>
          <c:xVal>
            <c:numLit>
              <c:formatCode>General</c:formatCode>
              <c:ptCount val="28"/>
              <c:pt idx="0">
                <c:v>94.216999999999999</c:v>
              </c:pt>
              <c:pt idx="1">
                <c:v>94.873999999999995</c:v>
              </c:pt>
              <c:pt idx="2">
                <c:v>95.058999999999997</c:v>
              </c:pt>
              <c:pt idx="3">
                <c:v>95.638999999999996</c:v>
              </c:pt>
              <c:pt idx="4">
                <c:v>96.384</c:v>
              </c:pt>
              <c:pt idx="5">
                <c:v>96.841999999999999</c:v>
              </c:pt>
              <c:pt idx="6">
                <c:v>97.593999999999994</c:v>
              </c:pt>
              <c:pt idx="7">
                <c:v>97.945999999999998</c:v>
              </c:pt>
              <c:pt idx="8">
                <c:v>98.188999999999993</c:v>
              </c:pt>
              <c:pt idx="9">
                <c:v>0</c:v>
              </c:pt>
              <c:pt idx="10">
                <c:v>94.217010000000002</c:v>
              </c:pt>
              <c:pt idx="11">
                <c:v>94.216999999999999</c:v>
              </c:pt>
              <c:pt idx="12">
                <c:v>94.873999999999995</c:v>
              </c:pt>
              <c:pt idx="13">
                <c:v>94.90249</c:v>
              </c:pt>
              <c:pt idx="14">
                <c:v>95.058999999999997</c:v>
              </c:pt>
              <c:pt idx="15">
                <c:v>95.059290000000004</c:v>
              </c:pt>
              <c:pt idx="16">
                <c:v>95.6387</c:v>
              </c:pt>
              <c:pt idx="17">
                <c:v>95.638999999999996</c:v>
              </c:pt>
              <c:pt idx="18">
                <c:v>96.383790000000005</c:v>
              </c:pt>
              <c:pt idx="19">
                <c:v>96.384</c:v>
              </c:pt>
              <c:pt idx="20">
                <c:v>96.841999999999999</c:v>
              </c:pt>
              <c:pt idx="21">
                <c:v>96.842219999999998</c:v>
              </c:pt>
              <c:pt idx="22">
                <c:v>97.562029999999993</c:v>
              </c:pt>
              <c:pt idx="23">
                <c:v>97.593999999999994</c:v>
              </c:pt>
              <c:pt idx="24">
                <c:v>97.945800000000006</c:v>
              </c:pt>
              <c:pt idx="25">
                <c:v>97.945999999999998</c:v>
              </c:pt>
              <c:pt idx="26">
                <c:v>98.188999999999993</c:v>
              </c:pt>
              <c:pt idx="27">
                <c:v>98.269940000000005</c:v>
              </c:pt>
            </c:numLit>
          </c:xVal>
          <c:yVal>
            <c:numLit>
              <c:formatCode>General</c:formatCode>
              <c:ptCount val="28"/>
              <c:pt idx="0">
                <c:v>5.7978399999999999</c:v>
              </c:pt>
              <c:pt idx="1">
                <c:v>2.32314</c:v>
              </c:pt>
              <c:pt idx="2">
                <c:v>6.8210199999999999</c:v>
              </c:pt>
              <c:pt idx="3">
                <c:v>7.4701399999999998</c:v>
              </c:pt>
              <c:pt idx="4">
                <c:v>3.0977600000000001</c:v>
              </c:pt>
              <c:pt idx="5">
                <c:v>1.76091</c:v>
              </c:pt>
              <c:pt idx="6">
                <c:v>1.00115</c:v>
              </c:pt>
              <c:pt idx="7">
                <c:v>-0.68457999999999997</c:v>
              </c:pt>
              <c:pt idx="8">
                <c:v>-2.9531499999999999</c:v>
              </c:pt>
              <c:pt idx="9">
                <c:v>0</c:v>
              </c:pt>
              <c:pt idx="10">
                <c:v>3.8021099999999999</c:v>
              </c:pt>
              <c:pt idx="11">
                <c:v>5.7978399999999999</c:v>
              </c:pt>
              <c:pt idx="12">
                <c:v>2.32314</c:v>
              </c:pt>
              <c:pt idx="13">
                <c:v>5.3334400000000004</c:v>
              </c:pt>
              <c:pt idx="14">
                <c:v>6.8210199999999999</c:v>
              </c:pt>
              <c:pt idx="15">
                <c:v>7.9172399999999996</c:v>
              </c:pt>
              <c:pt idx="16">
                <c:v>8.9834399999999999</c:v>
              </c:pt>
              <c:pt idx="17">
                <c:v>7.4701399999999998</c:v>
              </c:pt>
              <c:pt idx="18">
                <c:v>2.5854699999999999</c:v>
              </c:pt>
              <c:pt idx="19">
                <c:v>3.0977600000000001</c:v>
              </c:pt>
              <c:pt idx="20">
                <c:v>1.76091</c:v>
              </c:pt>
              <c:pt idx="21">
                <c:v>4.0866400000000001</c:v>
              </c:pt>
              <c:pt idx="22">
                <c:v>1.00115</c:v>
              </c:pt>
              <c:pt idx="23">
                <c:v>1.00115</c:v>
              </c:pt>
              <c:pt idx="24">
                <c:v>-1.4266700000000001</c:v>
              </c:pt>
              <c:pt idx="25">
                <c:v>-0.68457999999999997</c:v>
              </c:pt>
              <c:pt idx="26">
                <c:v>-2.9531499999999999</c:v>
              </c:pt>
              <c:pt idx="27">
                <c:v>-4.77121</c:v>
              </c:pt>
            </c:numLit>
          </c:yVal>
          <c:smooth val="0"/>
          <c:extLst>
            <c:ext xmlns:c16="http://schemas.microsoft.com/office/drawing/2014/chart" uri="{C3380CC4-5D6E-409C-BE32-E72D297353CC}">
              <c16:uniqueId val="{00000002-FAB4-45F3-B8E3-AE957C1F7128}"/>
            </c:ext>
          </c:extLst>
        </c:ser>
        <c:ser>
          <c:idx val="3"/>
          <c:order val="3"/>
          <c:tx>
            <c:v>2-section TWT</c:v>
          </c:tx>
          <c:spPr>
            <a:ln w="28800">
              <a:solidFill>
                <a:srgbClr val="2A6099"/>
              </a:solidFill>
            </a:ln>
          </c:spPr>
          <c:marker>
            <c:symbol val="none"/>
          </c:marker>
          <c:xVal>
            <c:numLit>
              <c:formatCode>General</c:formatCode>
              <c:ptCount val="28"/>
              <c:pt idx="0">
                <c:v>0</c:v>
              </c:pt>
              <c:pt idx="1">
                <c:v>93.881</c:v>
              </c:pt>
              <c:pt idx="2">
                <c:v>94.111000000000004</c:v>
              </c:pt>
              <c:pt idx="3">
                <c:v>94.421000000000006</c:v>
              </c:pt>
              <c:pt idx="4">
                <c:v>94.801000000000002</c:v>
              </c:pt>
              <c:pt idx="5">
                <c:v>95.251000000000005</c:v>
              </c:pt>
              <c:pt idx="6">
                <c:v>95.638999999999996</c:v>
              </c:pt>
              <c:pt idx="7">
                <c:v>95.760999999999996</c:v>
              </c:pt>
              <c:pt idx="8">
                <c:v>96.340999999999994</c:v>
              </c:pt>
              <c:pt idx="9">
                <c:v>96.971000000000004</c:v>
              </c:pt>
              <c:pt idx="10">
                <c:v>97.632000000000005</c:v>
              </c:pt>
              <c:pt idx="11">
                <c:v>98.302000000000007</c:v>
              </c:pt>
              <c:pt idx="12">
                <c:v>98.932000000000002</c:v>
              </c:pt>
              <c:pt idx="13">
                <c:v>99.481999999999999</c:v>
              </c:pt>
              <c:pt idx="14">
                <c:v>99.921999999999997</c:v>
              </c:pt>
              <c:pt idx="15">
                <c:v>100.212</c:v>
              </c:pt>
              <c:pt idx="16">
                <c:v>0</c:v>
              </c:pt>
              <c:pt idx="17">
                <c:v>0</c:v>
              </c:pt>
              <c:pt idx="18">
                <c:v>0</c:v>
              </c:pt>
              <c:pt idx="19">
                <c:v>0</c:v>
              </c:pt>
              <c:pt idx="20">
                <c:v>0</c:v>
              </c:pt>
              <c:pt idx="21">
                <c:v>0</c:v>
              </c:pt>
              <c:pt idx="22">
                <c:v>0</c:v>
              </c:pt>
              <c:pt idx="23">
                <c:v>0</c:v>
              </c:pt>
              <c:pt idx="24">
                <c:v>0</c:v>
              </c:pt>
              <c:pt idx="25">
                <c:v>0</c:v>
              </c:pt>
              <c:pt idx="26">
                <c:v>0</c:v>
              </c:pt>
              <c:pt idx="27">
                <c:v>0</c:v>
              </c:pt>
            </c:numLit>
          </c:xVal>
          <c:yVal>
            <c:numLit>
              <c:formatCode>General</c:formatCode>
              <c:ptCount val="28"/>
              <c:pt idx="0">
                <c:v>0</c:v>
              </c:pt>
              <c:pt idx="1">
                <c:v>6.4961500000000001</c:v>
              </c:pt>
              <c:pt idx="2">
                <c:v>12.436579999999999</c:v>
              </c:pt>
              <c:pt idx="3">
                <c:v>21.86375</c:v>
              </c:pt>
              <c:pt idx="4">
                <c:v>29.544709999999998</c:v>
              </c:pt>
              <c:pt idx="5">
                <c:v>32.264740000000003</c:v>
              </c:pt>
              <c:pt idx="6">
                <c:v>30.740500000000001</c:v>
              </c:pt>
              <c:pt idx="7">
                <c:v>29.392790000000002</c:v>
              </c:pt>
              <c:pt idx="8">
                <c:v>19.553719999999998</c:v>
              </c:pt>
              <c:pt idx="9">
                <c:v>0.57289999999999996</c:v>
              </c:pt>
              <c:pt idx="10">
                <c:v>-14.03173</c:v>
              </c:pt>
              <c:pt idx="11">
                <c:v>-19.639579999999999</c:v>
              </c:pt>
              <c:pt idx="12">
                <c:v>-17.625109999999999</c:v>
              </c:pt>
              <c:pt idx="13">
                <c:v>-28.195540000000001</c:v>
              </c:pt>
              <c:pt idx="14">
                <c:v>-26.130739999999999</c:v>
              </c:pt>
              <c:pt idx="15">
                <c:v>-26.563140000000001</c:v>
              </c:pt>
              <c:pt idx="16">
                <c:v>0</c:v>
              </c:pt>
              <c:pt idx="17">
                <c:v>0</c:v>
              </c:pt>
              <c:pt idx="18">
                <c:v>0</c:v>
              </c:pt>
              <c:pt idx="19">
                <c:v>0</c:v>
              </c:pt>
              <c:pt idx="20">
                <c:v>0</c:v>
              </c:pt>
              <c:pt idx="21">
                <c:v>0</c:v>
              </c:pt>
              <c:pt idx="22">
                <c:v>0</c:v>
              </c:pt>
              <c:pt idx="23">
                <c:v>0</c:v>
              </c:pt>
              <c:pt idx="24">
                <c:v>0</c:v>
              </c:pt>
              <c:pt idx="25">
                <c:v>0</c:v>
              </c:pt>
              <c:pt idx="26">
                <c:v>0</c:v>
              </c:pt>
              <c:pt idx="27">
                <c:v>0</c:v>
              </c:pt>
            </c:numLit>
          </c:yVal>
          <c:smooth val="0"/>
          <c:extLst>
            <c:ext xmlns:c16="http://schemas.microsoft.com/office/drawing/2014/chart" uri="{C3380CC4-5D6E-409C-BE32-E72D297353CC}">
              <c16:uniqueId val="{00000003-FAB4-45F3-B8E3-AE957C1F7128}"/>
            </c:ext>
          </c:extLst>
        </c:ser>
        <c:dLbls>
          <c:showLegendKey val="0"/>
          <c:showVal val="0"/>
          <c:showCatName val="0"/>
          <c:showSerName val="0"/>
          <c:showPercent val="0"/>
          <c:showBubbleSize val="0"/>
        </c:dLbls>
        <c:axId val="284727680"/>
        <c:axId val="284726016"/>
      </c:scatterChart>
      <c:valAx>
        <c:axId val="284726016"/>
        <c:scaling>
          <c:orientation val="minMax"/>
          <c:min val="-10"/>
        </c:scaling>
        <c:delete val="0"/>
        <c:axPos val="l"/>
        <c:majorGridlines>
          <c:spPr>
            <a:ln>
              <a:solidFill>
                <a:srgbClr val="B3B3B3"/>
              </a:solidFill>
            </a:ln>
          </c:spPr>
        </c:majorGridlines>
        <c:title>
          <c:tx>
            <c:rich>
              <a:bodyPr/>
              <a:lstStyle/>
              <a:p>
                <a:pPr>
                  <a:defRPr sz="900" b="0"/>
                </a:pPr>
                <a:r>
                  <a:rPr lang="uk-UA"/>
                  <a:t>Gain (dB)</a:t>
                </a:r>
              </a:p>
            </c:rich>
          </c:tx>
          <c:overlay val="0"/>
        </c:title>
        <c:numFmt formatCode="General" sourceLinked="0"/>
        <c:majorTickMark val="none"/>
        <c:minorTickMark val="none"/>
        <c:tickLblPos val="nextTo"/>
        <c:spPr>
          <a:ln>
            <a:solidFill>
              <a:srgbClr val="B3B3B3"/>
            </a:solidFill>
          </a:ln>
        </c:spPr>
        <c:txPr>
          <a:bodyPr/>
          <a:lstStyle/>
          <a:p>
            <a:pPr>
              <a:defRPr sz="1000" b="0"/>
            </a:pPr>
            <a:endParaRPr lang="uk-UA"/>
          </a:p>
        </c:txPr>
        <c:crossAx val="284727680"/>
        <c:crossesAt val="0"/>
        <c:crossBetween val="midCat"/>
      </c:valAx>
      <c:valAx>
        <c:axId val="284727680"/>
        <c:scaling>
          <c:orientation val="minMax"/>
          <c:max val="100"/>
          <c:min val="93"/>
        </c:scaling>
        <c:delete val="0"/>
        <c:axPos val="b"/>
        <c:majorGridlines>
          <c:spPr>
            <a:ln>
              <a:solidFill>
                <a:srgbClr val="B3B3B3"/>
              </a:solidFill>
            </a:ln>
          </c:spPr>
        </c:majorGridlines>
        <c:title>
          <c:tx>
            <c:rich>
              <a:bodyPr/>
              <a:lstStyle/>
              <a:p>
                <a:pPr>
                  <a:defRPr sz="900" b="0"/>
                </a:pPr>
                <a:r>
                  <a:rPr lang="uk-UA"/>
                  <a:t>Frequency (GHz)</a:t>
                </a:r>
              </a:p>
            </c:rich>
          </c:tx>
          <c:overlay val="0"/>
        </c:title>
        <c:numFmt formatCode="General" sourceLinked="0"/>
        <c:majorTickMark val="none"/>
        <c:minorTickMark val="none"/>
        <c:tickLblPos val="nextTo"/>
        <c:spPr>
          <a:ln>
            <a:solidFill>
              <a:srgbClr val="B3B3B3"/>
            </a:solidFill>
          </a:ln>
        </c:spPr>
        <c:txPr>
          <a:bodyPr/>
          <a:lstStyle/>
          <a:p>
            <a:pPr>
              <a:defRPr sz="1000" b="0"/>
            </a:pPr>
            <a:endParaRPr lang="uk-UA"/>
          </a:p>
        </c:txPr>
        <c:crossAx val="284726016"/>
        <c:crosses val="autoZero"/>
        <c:crossBetween val="midCat"/>
      </c:valAx>
      <c:spPr>
        <a:noFill/>
        <a:ln>
          <a:solidFill>
            <a:srgbClr val="B3B3B3"/>
          </a:solidFill>
          <a:prstDash val="solid"/>
        </a:ln>
      </c:spPr>
    </c:plotArea>
    <c:legend>
      <c:legendPos val="r"/>
      <c:layout>
        <c:manualLayout>
          <c:xMode val="edge"/>
          <c:yMode val="edge"/>
          <c:x val="0.47911889517569994"/>
          <c:y val="9.4104465140524035E-2"/>
          <c:w val="0.23197732612004501"/>
          <c:h val="0.26513931177245303"/>
        </c:manualLayout>
      </c:layout>
      <c:overlay val="0"/>
      <c:spPr>
        <a:noFill/>
        <a:ln>
          <a:noFill/>
        </a:ln>
      </c:spPr>
      <c:txPr>
        <a:bodyPr/>
        <a:lstStyle/>
        <a:p>
          <a:pPr>
            <a:defRPr sz="1000" b="0"/>
          </a:pPr>
          <a:endParaRPr lang="uk-UA"/>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C3ABC-64B9-4F8C-B574-81A68A4B5382}" type="datetimeFigureOut">
              <a:rPr lang="uk-UA" smtClean="0"/>
              <a:t>03.06.2022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1C499-FE92-4746-9F27-75ECA42FF7B7}" type="slidenum">
              <a:rPr lang="uk-UA" smtClean="0"/>
              <a:t>‹#›</a:t>
            </a:fld>
            <a:endParaRPr lang="uk-UA"/>
          </a:p>
        </p:txBody>
      </p:sp>
    </p:spTree>
    <p:extLst>
      <p:ext uri="{BB962C8B-B14F-4D97-AF65-F5344CB8AC3E}">
        <p14:creationId xmlns:p14="http://schemas.microsoft.com/office/powerpoint/2010/main" val="173750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dirty="0"/>
          </a:p>
        </p:txBody>
      </p:sp>
      <p:sp>
        <p:nvSpPr>
          <p:cNvPr id="4" name="Номер слайда 3"/>
          <p:cNvSpPr>
            <a:spLocks noGrp="1"/>
          </p:cNvSpPr>
          <p:nvPr>
            <p:ph type="sldNum" sz="quarter" idx="5"/>
          </p:nvPr>
        </p:nvSpPr>
        <p:spPr/>
        <p:txBody>
          <a:bodyPr/>
          <a:lstStyle/>
          <a:p>
            <a:fld id="{0741C499-FE92-4746-9F27-75ECA42FF7B7}" type="slidenum">
              <a:rPr lang="uk-UA" smtClean="0"/>
              <a:t>2</a:t>
            </a:fld>
            <a:endParaRPr lang="uk-UA"/>
          </a:p>
        </p:txBody>
      </p:sp>
    </p:spTree>
    <p:extLst>
      <p:ext uri="{BB962C8B-B14F-4D97-AF65-F5344CB8AC3E}">
        <p14:creationId xmlns:p14="http://schemas.microsoft.com/office/powerpoint/2010/main" val="141404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nSpc>
                <a:spcPct val="100000"/>
              </a:lnSpc>
              <a:spcBef>
                <a:spcPts val="1200"/>
              </a:spcBef>
              <a:buNone/>
            </a:pPr>
            <a:r>
              <a:rPr lang="en-US" sz="1200" dirty="0"/>
              <a:t>Specific feedback providing efficient beam-wave interaction which is less sensitive to ohmic losses comparably with traditional Cherenkov devices</a:t>
            </a:r>
          </a:p>
          <a:p>
            <a:pPr marL="0" indent="0">
              <a:lnSpc>
                <a:spcPct val="100000"/>
              </a:lnSpc>
              <a:spcBef>
                <a:spcPts val="1200"/>
              </a:spcBef>
              <a:buNone/>
            </a:pPr>
            <a:r>
              <a:rPr lang="en-US" sz="1200" dirty="0"/>
              <a:t>Efficient oversized radiation output in the cavity with slow-wave circuit</a:t>
            </a:r>
          </a:p>
          <a:p>
            <a:pPr marL="0" indent="0">
              <a:lnSpc>
                <a:spcPct val="100000"/>
              </a:lnSpc>
              <a:spcBef>
                <a:spcPts val="1200"/>
              </a:spcBef>
              <a:buNone/>
            </a:pPr>
            <a:r>
              <a:rPr lang="en-US" sz="1200" dirty="0"/>
              <a:t>Uniform RF field distribution across a grating allowing efficient interaction with wide sheet electron beams</a:t>
            </a:r>
          </a:p>
          <a:p>
            <a:pPr marL="0" indent="0">
              <a:lnSpc>
                <a:spcPct val="100000"/>
              </a:lnSpc>
              <a:spcBef>
                <a:spcPts val="1200"/>
              </a:spcBef>
              <a:buNone/>
            </a:pPr>
            <a:r>
              <a:rPr lang="en-US" sz="1200" dirty="0"/>
              <a:t>High mode selectivity because of diffraction losses of higher transverse modes</a:t>
            </a:r>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12</a:t>
            </a:fld>
            <a:endParaRPr lang="uk-UA"/>
          </a:p>
        </p:txBody>
      </p:sp>
    </p:spTree>
    <p:extLst>
      <p:ext uri="{BB962C8B-B14F-4D97-AF65-F5344CB8AC3E}">
        <p14:creationId xmlns:p14="http://schemas.microsoft.com/office/powerpoint/2010/main" val="81972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nSpc>
                <a:spcPct val="100000"/>
              </a:lnSpc>
              <a:spcBef>
                <a:spcPts val="1200"/>
              </a:spcBef>
              <a:buNone/>
            </a:pPr>
            <a:r>
              <a:rPr lang="en-US" sz="1200" dirty="0"/>
              <a:t>Specific feedback providing efficient beam-wave interaction which is less sensitive to ohmic losses comparably with traditional Cherenkov devices</a:t>
            </a:r>
          </a:p>
          <a:p>
            <a:pPr marL="0" indent="0">
              <a:lnSpc>
                <a:spcPct val="100000"/>
              </a:lnSpc>
              <a:spcBef>
                <a:spcPts val="1200"/>
              </a:spcBef>
              <a:buNone/>
            </a:pPr>
            <a:r>
              <a:rPr lang="en-US" sz="1200" dirty="0"/>
              <a:t>Efficient oversized radiation output in the cavity with slow-wave circuit</a:t>
            </a:r>
          </a:p>
          <a:p>
            <a:pPr marL="0" indent="0">
              <a:lnSpc>
                <a:spcPct val="100000"/>
              </a:lnSpc>
              <a:spcBef>
                <a:spcPts val="1200"/>
              </a:spcBef>
              <a:buNone/>
            </a:pPr>
            <a:r>
              <a:rPr lang="en-US" sz="1200" dirty="0"/>
              <a:t>Uniform RF field distribution across a grating allowing efficient interaction with wide sheet electron beams</a:t>
            </a:r>
          </a:p>
          <a:p>
            <a:pPr marL="0" indent="0">
              <a:lnSpc>
                <a:spcPct val="100000"/>
              </a:lnSpc>
              <a:spcBef>
                <a:spcPts val="1200"/>
              </a:spcBef>
              <a:buNone/>
            </a:pPr>
            <a:r>
              <a:rPr lang="en-US" sz="1200" dirty="0"/>
              <a:t>High mode selectivity because of diffraction losses of higher transverse modes</a:t>
            </a:r>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13</a:t>
            </a:fld>
            <a:endParaRPr lang="uk-UA"/>
          </a:p>
        </p:txBody>
      </p:sp>
    </p:spTree>
    <p:extLst>
      <p:ext uri="{BB962C8B-B14F-4D97-AF65-F5344CB8AC3E}">
        <p14:creationId xmlns:p14="http://schemas.microsoft.com/office/powerpoint/2010/main" val="383506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14</a:t>
            </a:fld>
            <a:endParaRPr lang="uk-UA"/>
          </a:p>
        </p:txBody>
      </p:sp>
    </p:spTree>
    <p:extLst>
      <p:ext uri="{BB962C8B-B14F-4D97-AF65-F5344CB8AC3E}">
        <p14:creationId xmlns:p14="http://schemas.microsoft.com/office/powerpoint/2010/main" val="3019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last problem that </a:t>
            </a:r>
            <a:r>
              <a:rPr lang="en-US" dirty="0" err="1"/>
              <a:t>i</a:t>
            </a:r>
            <a:r>
              <a:rPr lang="en-US" dirty="0"/>
              <a:t> have worked on was</a:t>
            </a:r>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15</a:t>
            </a:fld>
            <a:endParaRPr lang="uk-UA"/>
          </a:p>
        </p:txBody>
      </p:sp>
    </p:spTree>
    <p:extLst>
      <p:ext uri="{BB962C8B-B14F-4D97-AF65-F5344CB8AC3E}">
        <p14:creationId xmlns:p14="http://schemas.microsoft.com/office/powerpoint/2010/main" val="138601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a:t>дослідження нестабільності параметрів випромінювання електронно-вакуумних приладів та розроблення системи стабілізації за допомогою під контролю напруг, що живлять </a:t>
            </a:r>
            <a:r>
              <a:rPr lang="uk-UA" sz="1200" dirty="0" err="1"/>
              <a:t>еос</a:t>
            </a:r>
            <a:r>
              <a:rPr lang="uk-UA" sz="1200" dirty="0"/>
              <a:t>, у </a:t>
            </a:r>
            <a:r>
              <a:rPr lang="uk-UA" sz="1200" dirty="0" err="1"/>
              <a:t>зовнішних</a:t>
            </a:r>
            <a:r>
              <a:rPr lang="uk-UA" sz="1200" dirty="0"/>
              <a:t> контурах </a:t>
            </a:r>
            <a:r>
              <a:rPr lang="uk-UA" sz="1200" dirty="0" err="1"/>
              <a:t>зворотнього</a:t>
            </a:r>
            <a:r>
              <a:rPr lang="uk-UA" sz="1200" dirty="0"/>
              <a:t> </a:t>
            </a:r>
            <a:r>
              <a:rPr lang="uk-UA" sz="1200" dirty="0" err="1"/>
              <a:t>звязку</a:t>
            </a:r>
            <a:r>
              <a:rPr lang="uk-UA" sz="1200" dirty="0"/>
              <a:t>......</a:t>
            </a:r>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16</a:t>
            </a:fld>
            <a:endParaRPr lang="uk-UA"/>
          </a:p>
        </p:txBody>
      </p:sp>
    </p:spTree>
    <p:extLst>
      <p:ext uri="{BB962C8B-B14F-4D97-AF65-F5344CB8AC3E}">
        <p14:creationId xmlns:p14="http://schemas.microsoft.com/office/powerpoint/2010/main" val="427989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Resonant </a:t>
            </a:r>
            <a:r>
              <a:rPr lang="en-US" dirty="0" err="1"/>
              <a:t>bwo</a:t>
            </a:r>
            <a:endParaRPr lang="en-US" dirty="0"/>
          </a:p>
          <a:p>
            <a:r>
              <a:rPr lang="en-US" dirty="0"/>
              <a:t>Inclined thick beam (bunching in a high-amplitude RF field)</a:t>
            </a:r>
          </a:p>
          <a:p>
            <a:r>
              <a:rPr lang="en-US" dirty="0"/>
              <a:t>Wide oversized structure = sheet beam</a:t>
            </a:r>
            <a:endParaRPr lang="uk-UA"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a:t>знаходження профілю магнітного поля, що </a:t>
            </a:r>
            <a:r>
              <a:rPr lang="uk-UA" sz="1200" dirty="0" err="1"/>
              <a:t>фукусує</a:t>
            </a:r>
            <a:r>
              <a:rPr lang="uk-UA" sz="1200" dirty="0"/>
              <a:t>, та геометрії </a:t>
            </a:r>
            <a:r>
              <a:rPr lang="uk-UA" sz="1200" dirty="0" err="1"/>
              <a:t>еос</a:t>
            </a:r>
            <a:r>
              <a:rPr lang="uk-UA" sz="1200" dirty="0"/>
              <a:t> методом траєкторного аналізу руху електронних потоків, та на </a:t>
            </a:r>
            <a:r>
              <a:rPr lang="uk-UA" sz="1200" dirty="0" err="1"/>
              <a:t>снові</a:t>
            </a:r>
            <a:r>
              <a:rPr lang="uk-UA" sz="1200" dirty="0"/>
              <a:t> отриманих результатів створення компактних </a:t>
            </a:r>
            <a:r>
              <a:rPr lang="uk-UA" sz="1200" dirty="0" err="1"/>
              <a:t>мфс</a:t>
            </a:r>
            <a:r>
              <a:rPr lang="uk-UA" sz="1200" dirty="0"/>
              <a:t> та електронних гармат</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Software packages</a:t>
            </a:r>
            <a:endParaRPr lang="uk-UA" dirty="0"/>
          </a:p>
          <a:p>
            <a:r>
              <a:rPr lang="en-US" dirty="0"/>
              <a:t>Tech. </a:t>
            </a:r>
            <a:r>
              <a:rPr lang="en-US" dirty="0" err="1"/>
              <a:t>mfs</a:t>
            </a:r>
            <a:r>
              <a:rPr lang="en-US" dirty="0"/>
              <a:t>&gt;1T</a:t>
            </a:r>
            <a:endParaRPr lang="uk-UA" dirty="0"/>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18</a:t>
            </a:fld>
            <a:endParaRPr lang="uk-UA"/>
          </a:p>
        </p:txBody>
      </p:sp>
    </p:spTree>
    <p:extLst>
      <p:ext uri="{BB962C8B-B14F-4D97-AF65-F5344CB8AC3E}">
        <p14:creationId xmlns:p14="http://schemas.microsoft.com/office/powerpoint/2010/main" val="84067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19</a:t>
            </a:fld>
            <a:endParaRPr lang="uk-UA"/>
          </a:p>
        </p:txBody>
      </p:sp>
    </p:spTree>
    <p:extLst>
      <p:ext uri="{BB962C8B-B14F-4D97-AF65-F5344CB8AC3E}">
        <p14:creationId xmlns:p14="http://schemas.microsoft.com/office/powerpoint/2010/main" val="114213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21</a:t>
            </a:fld>
            <a:endParaRPr lang="uk-UA"/>
          </a:p>
        </p:txBody>
      </p:sp>
    </p:spTree>
    <p:extLst>
      <p:ext uri="{BB962C8B-B14F-4D97-AF65-F5344CB8AC3E}">
        <p14:creationId xmlns:p14="http://schemas.microsoft.com/office/powerpoint/2010/main" val="3699559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a:t>проведення чисельного моделювання електронно-хвильової взаємодії з урахуванням відбиття та трансформації хвиль у надрозмірних резонаторах клинотронів мм та </a:t>
            </a:r>
            <a:r>
              <a:rPr lang="uk-UA" sz="1200" dirty="0" err="1"/>
              <a:t>субмм</a:t>
            </a:r>
            <a:r>
              <a:rPr lang="uk-UA" sz="1200" dirty="0"/>
              <a:t> діапазонів</a:t>
            </a:r>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22</a:t>
            </a:fld>
            <a:endParaRPr lang="uk-UA"/>
          </a:p>
        </p:txBody>
      </p:sp>
    </p:spTree>
    <p:extLst>
      <p:ext uri="{BB962C8B-B14F-4D97-AF65-F5344CB8AC3E}">
        <p14:creationId xmlns:p14="http://schemas.microsoft.com/office/powerpoint/2010/main" val="188658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a:t>стабілізації та контроль вихідних характеристик електронно-вакуумних приладів з використанням зовнішніх багатоконтурних під регуляторів</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r>
              <a:rPr lang="uk-UA" sz="1200" dirty="0"/>
              <a:t>стабілізації та контроль вихідних характеристик електронно-вакуумних приладів з використанням зовнішніх багатоконтурних під регуляторів</a:t>
            </a:r>
            <a:r>
              <a:rPr lang="en-US" sz="1200" dirty="0"/>
              <a:t>)</a:t>
            </a:r>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24</a:t>
            </a:fld>
            <a:endParaRPr lang="uk-UA"/>
          </a:p>
        </p:txBody>
      </p:sp>
    </p:spTree>
    <p:extLst>
      <p:ext uri="{BB962C8B-B14F-4D97-AF65-F5344CB8AC3E}">
        <p14:creationId xmlns:p14="http://schemas.microsoft.com/office/powerpoint/2010/main" val="337267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Application of THz radiation and its importance.</a:t>
            </a:r>
          </a:p>
          <a:p>
            <a:r>
              <a:rPr lang="en-US" dirty="0"/>
              <a:t>Requirements to the sources (power, operating frequency range, ease of use, compact design).</a:t>
            </a:r>
          </a:p>
          <a:p>
            <a:r>
              <a:rPr lang="en-US" dirty="0"/>
              <a:t>Main problem of development of such devices in the THz frequency range.</a:t>
            </a:r>
          </a:p>
          <a:p>
            <a:r>
              <a:rPr lang="en-US" dirty="0"/>
              <a:t>Current stage and activity of our lab.</a:t>
            </a:r>
          </a:p>
          <a:p>
            <a:endParaRPr lang="en-US" dirty="0"/>
          </a:p>
          <a:p>
            <a:r>
              <a:rPr lang="en-US" dirty="0"/>
              <a:t>The main task is the research and development of the </a:t>
            </a:r>
            <a:r>
              <a:rPr lang="en-US" sz="1200" dirty="0"/>
              <a:t>beam-wave interaction mechanisms</a:t>
            </a:r>
            <a:r>
              <a:rPr lang="uk-UA" sz="1200" dirty="0"/>
              <a:t> </a:t>
            </a:r>
            <a:r>
              <a:rPr lang="en-US" sz="1200" dirty="0"/>
              <a:t>in Cherenkov-like vacuum electron devices for efficient generation in the THz frequency range.</a:t>
            </a:r>
          </a:p>
        </p:txBody>
      </p:sp>
      <p:sp>
        <p:nvSpPr>
          <p:cNvPr id="4" name="Номер слайда 3"/>
          <p:cNvSpPr>
            <a:spLocks noGrp="1"/>
          </p:cNvSpPr>
          <p:nvPr>
            <p:ph type="sldNum" sz="quarter" idx="5"/>
          </p:nvPr>
        </p:nvSpPr>
        <p:spPr/>
        <p:txBody>
          <a:bodyPr/>
          <a:lstStyle/>
          <a:p>
            <a:fld id="{0741C499-FE92-4746-9F27-75ECA42FF7B7}" type="slidenum">
              <a:rPr lang="uk-UA" smtClean="0"/>
              <a:t>3</a:t>
            </a:fld>
            <a:endParaRPr lang="uk-UA"/>
          </a:p>
        </p:txBody>
      </p:sp>
    </p:spTree>
    <p:extLst>
      <p:ext uri="{BB962C8B-B14F-4D97-AF65-F5344CB8AC3E}">
        <p14:creationId xmlns:p14="http://schemas.microsoft.com/office/powerpoint/2010/main" val="473681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last problem that </a:t>
            </a:r>
            <a:r>
              <a:rPr lang="en-US" dirty="0" err="1"/>
              <a:t>i</a:t>
            </a:r>
            <a:r>
              <a:rPr lang="en-US" dirty="0"/>
              <a:t> have worked on was</a:t>
            </a:r>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25</a:t>
            </a:fld>
            <a:endParaRPr lang="uk-UA"/>
          </a:p>
        </p:txBody>
      </p:sp>
    </p:spTree>
    <p:extLst>
      <p:ext uri="{BB962C8B-B14F-4D97-AF65-F5344CB8AC3E}">
        <p14:creationId xmlns:p14="http://schemas.microsoft.com/office/powerpoint/2010/main" val="2211007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26</a:t>
            </a:fld>
            <a:endParaRPr lang="uk-UA"/>
          </a:p>
        </p:txBody>
      </p:sp>
    </p:spTree>
    <p:extLst>
      <p:ext uri="{BB962C8B-B14F-4D97-AF65-F5344CB8AC3E}">
        <p14:creationId xmlns:p14="http://schemas.microsoft.com/office/powerpoint/2010/main" val="358799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Application of THz radiation and its importance.</a:t>
            </a:r>
          </a:p>
          <a:p>
            <a:r>
              <a:rPr lang="en-US" dirty="0"/>
              <a:t>Requirements to the sources (power, operating frequency range, ease of use, compact design).</a:t>
            </a:r>
          </a:p>
          <a:p>
            <a:r>
              <a:rPr lang="en-US" dirty="0"/>
              <a:t>Main problem of development of such devices in the THz frequency range.</a:t>
            </a:r>
          </a:p>
          <a:p>
            <a:r>
              <a:rPr lang="en-US" dirty="0"/>
              <a:t>Current stage and activity of our lab.</a:t>
            </a:r>
          </a:p>
          <a:p>
            <a:endParaRPr lang="en-US" dirty="0"/>
          </a:p>
          <a:p>
            <a:r>
              <a:rPr lang="en-US" dirty="0"/>
              <a:t>The main task is the research and development of the </a:t>
            </a:r>
            <a:r>
              <a:rPr lang="en-US" sz="1200" dirty="0"/>
              <a:t>beam-wave interaction mechanisms</a:t>
            </a:r>
            <a:r>
              <a:rPr lang="uk-UA" sz="1200" dirty="0"/>
              <a:t> </a:t>
            </a:r>
            <a:r>
              <a:rPr lang="en-US" sz="1200" dirty="0"/>
              <a:t>in Cherenkov-like vacuum electron devices for efficient generation in the THz frequency range.</a:t>
            </a:r>
          </a:p>
        </p:txBody>
      </p:sp>
      <p:sp>
        <p:nvSpPr>
          <p:cNvPr id="4" name="Номер слайда 3"/>
          <p:cNvSpPr>
            <a:spLocks noGrp="1"/>
          </p:cNvSpPr>
          <p:nvPr>
            <p:ph type="sldNum" sz="quarter" idx="5"/>
          </p:nvPr>
        </p:nvSpPr>
        <p:spPr/>
        <p:txBody>
          <a:bodyPr/>
          <a:lstStyle/>
          <a:p>
            <a:fld id="{0741C499-FE92-4746-9F27-75ECA42FF7B7}" type="slidenum">
              <a:rPr lang="uk-UA" smtClean="0"/>
              <a:t>5</a:t>
            </a:fld>
            <a:endParaRPr lang="uk-UA"/>
          </a:p>
        </p:txBody>
      </p:sp>
    </p:spTree>
    <p:extLst>
      <p:ext uri="{BB962C8B-B14F-4D97-AF65-F5344CB8AC3E}">
        <p14:creationId xmlns:p14="http://schemas.microsoft.com/office/powerpoint/2010/main" val="381125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charged particles move through an isolator of index of refraction 𝑛, the latter is polarized by the electromagnetic field of the flying particle. Usually these polarization superpose destructively and the perturbation can relax while the particle moves on. But if the speed of the particle </a:t>
            </a:r>
            <a:r>
              <a:rPr lang="en-US" dirty="0" err="1"/>
              <a:t>Ve</a:t>
            </a:r>
            <a:r>
              <a:rPr lang="en-US" dirty="0"/>
              <a:t> is higher than the phase velocity of light in the medium </a:t>
            </a:r>
            <a:r>
              <a:rPr lang="en-US" i="1" dirty="0"/>
              <a:t>C</a:t>
            </a:r>
            <a:r>
              <a:rPr lang="en-US" dirty="0"/>
              <a:t>𝑛 the perturbation can no longer decay since the reaction time of the medium is not high enough and the perturbation remains behind the particle. Due to the Huygens principle there occurs a wave front at </a:t>
            </a:r>
            <a:r>
              <a:rPr lang="en-US" dirty="0" err="1"/>
              <a:t>Ve</a:t>
            </a:r>
            <a:r>
              <a:rPr lang="en-US" dirty="0"/>
              <a:t> &gt; Cn but only single spherical waves at </a:t>
            </a:r>
            <a:r>
              <a:rPr lang="en-US" dirty="0" err="1"/>
              <a:t>Ve</a:t>
            </a:r>
            <a:r>
              <a:rPr lang="en-US" dirty="0"/>
              <a:t> &lt; Cn.</a:t>
            </a:r>
            <a:endParaRPr lang="uk-UA" dirty="0"/>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6</a:t>
            </a:fld>
            <a:endParaRPr lang="uk-UA"/>
          </a:p>
        </p:txBody>
      </p:sp>
    </p:spTree>
    <p:extLst>
      <p:ext uri="{BB962C8B-B14F-4D97-AF65-F5344CB8AC3E}">
        <p14:creationId xmlns:p14="http://schemas.microsoft.com/office/powerpoint/2010/main" val="147078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charged particles move through an isolator of index of refraction 𝑛, the latter is polarized by the electromagnetic field of the flying particle. Usually these polarization superpose destructively and the perturbation can relax while the particle moves on. But if the speed of the particle </a:t>
            </a:r>
            <a:r>
              <a:rPr lang="en-US" dirty="0" err="1"/>
              <a:t>Ve</a:t>
            </a:r>
            <a:r>
              <a:rPr lang="en-US" dirty="0"/>
              <a:t> is higher than the phase velocity of light in the medium </a:t>
            </a:r>
            <a:r>
              <a:rPr lang="en-US" i="1" dirty="0"/>
              <a:t>C</a:t>
            </a:r>
            <a:r>
              <a:rPr lang="en-US" dirty="0"/>
              <a:t>𝑛 the perturbation can no longer decay since the reaction time of the medium is not high enough and the perturbation remains behind the particle. Due to the Huygens principle there occurs a wave front at </a:t>
            </a:r>
            <a:r>
              <a:rPr lang="en-US" dirty="0" err="1"/>
              <a:t>Ve</a:t>
            </a:r>
            <a:r>
              <a:rPr lang="en-US" dirty="0"/>
              <a:t> &gt; Cn but only single spherical waves at </a:t>
            </a:r>
            <a:r>
              <a:rPr lang="en-US" dirty="0" err="1"/>
              <a:t>Ve</a:t>
            </a:r>
            <a:r>
              <a:rPr lang="en-US" dirty="0"/>
              <a:t> &lt; Cn.</a:t>
            </a:r>
            <a:endParaRPr lang="uk-UA" dirty="0"/>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7</a:t>
            </a:fld>
            <a:endParaRPr lang="uk-UA"/>
          </a:p>
        </p:txBody>
      </p:sp>
    </p:spTree>
    <p:extLst>
      <p:ext uri="{BB962C8B-B14F-4D97-AF65-F5344CB8AC3E}">
        <p14:creationId xmlns:p14="http://schemas.microsoft.com/office/powerpoint/2010/main" val="223400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Resonant </a:t>
            </a:r>
            <a:r>
              <a:rPr lang="en-US" dirty="0" err="1"/>
              <a:t>bwo</a:t>
            </a:r>
            <a:endParaRPr lang="en-US" dirty="0"/>
          </a:p>
          <a:p>
            <a:r>
              <a:rPr lang="en-US" dirty="0"/>
              <a:t>Inclined thick beam (bunching in a high-amplitude RF field)</a:t>
            </a:r>
          </a:p>
          <a:p>
            <a:r>
              <a:rPr lang="en-US" dirty="0"/>
              <a:t>Wide oversized structure = sheet beam</a:t>
            </a:r>
            <a:endParaRPr lang="uk-UA"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a:t>знаходження профілю магнітного поля, що </a:t>
            </a:r>
            <a:r>
              <a:rPr lang="uk-UA" sz="1200" dirty="0" err="1"/>
              <a:t>фукусує</a:t>
            </a:r>
            <a:r>
              <a:rPr lang="uk-UA" sz="1200" dirty="0"/>
              <a:t>, та геометрії </a:t>
            </a:r>
            <a:r>
              <a:rPr lang="uk-UA" sz="1200" dirty="0" err="1"/>
              <a:t>еос</a:t>
            </a:r>
            <a:r>
              <a:rPr lang="uk-UA" sz="1200" dirty="0"/>
              <a:t> методом траєкторного аналізу руху електронних потоків, та на </a:t>
            </a:r>
            <a:r>
              <a:rPr lang="uk-UA" sz="1200" dirty="0" err="1"/>
              <a:t>снові</a:t>
            </a:r>
            <a:r>
              <a:rPr lang="uk-UA" sz="1200" dirty="0"/>
              <a:t> отриманих результатів створення компактних </a:t>
            </a:r>
            <a:r>
              <a:rPr lang="uk-UA" sz="1200" dirty="0" err="1"/>
              <a:t>мфс</a:t>
            </a:r>
            <a:r>
              <a:rPr lang="uk-UA" sz="1200" dirty="0"/>
              <a:t> та електронних гармат</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Software packages</a:t>
            </a:r>
            <a:endParaRPr lang="uk-UA" dirty="0"/>
          </a:p>
          <a:p>
            <a:r>
              <a:rPr lang="en-US" dirty="0"/>
              <a:t>Tech. </a:t>
            </a:r>
            <a:r>
              <a:rPr lang="en-US" dirty="0" err="1"/>
              <a:t>mfs</a:t>
            </a:r>
            <a:r>
              <a:rPr lang="en-US" dirty="0"/>
              <a:t>&gt;1T</a:t>
            </a:r>
            <a:endParaRPr lang="uk-UA" dirty="0"/>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8</a:t>
            </a:fld>
            <a:endParaRPr lang="uk-UA"/>
          </a:p>
        </p:txBody>
      </p:sp>
    </p:spTree>
    <p:extLst>
      <p:ext uri="{BB962C8B-B14F-4D97-AF65-F5344CB8AC3E}">
        <p14:creationId xmlns:p14="http://schemas.microsoft.com/office/powerpoint/2010/main" val="23920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Resonant </a:t>
            </a:r>
            <a:r>
              <a:rPr lang="en-US" dirty="0" err="1"/>
              <a:t>bwo</a:t>
            </a:r>
            <a:endParaRPr lang="en-US" dirty="0"/>
          </a:p>
          <a:p>
            <a:r>
              <a:rPr lang="en-US" dirty="0"/>
              <a:t>Inclined thick beam (bunching in a high-amplitude RF field)</a:t>
            </a:r>
          </a:p>
          <a:p>
            <a:r>
              <a:rPr lang="en-US" dirty="0"/>
              <a:t>Wide oversized structure = sheet beam</a:t>
            </a:r>
            <a:endParaRPr lang="uk-UA"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a:t>знаходження профілю магнітного поля, що </a:t>
            </a:r>
            <a:r>
              <a:rPr lang="uk-UA" sz="1200" dirty="0" err="1"/>
              <a:t>фукусує</a:t>
            </a:r>
            <a:r>
              <a:rPr lang="uk-UA" sz="1200" dirty="0"/>
              <a:t>, та геометрії </a:t>
            </a:r>
            <a:r>
              <a:rPr lang="uk-UA" sz="1200" dirty="0" err="1"/>
              <a:t>еос</a:t>
            </a:r>
            <a:r>
              <a:rPr lang="uk-UA" sz="1200" dirty="0"/>
              <a:t> методом траєкторного аналізу руху електронних потоків, та на </a:t>
            </a:r>
            <a:r>
              <a:rPr lang="uk-UA" sz="1200" dirty="0" err="1"/>
              <a:t>снові</a:t>
            </a:r>
            <a:r>
              <a:rPr lang="uk-UA" sz="1200" dirty="0"/>
              <a:t> отриманих результатів створення компактних </a:t>
            </a:r>
            <a:r>
              <a:rPr lang="uk-UA" sz="1200" dirty="0" err="1"/>
              <a:t>мфс</a:t>
            </a:r>
            <a:r>
              <a:rPr lang="uk-UA" sz="1200" dirty="0"/>
              <a:t> та електронних гармат</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Software packages</a:t>
            </a:r>
            <a:endParaRPr lang="uk-UA" dirty="0"/>
          </a:p>
          <a:p>
            <a:r>
              <a:rPr lang="en-US" dirty="0"/>
              <a:t>Tech. </a:t>
            </a:r>
            <a:r>
              <a:rPr lang="en-US" dirty="0" err="1"/>
              <a:t>mfs</a:t>
            </a:r>
            <a:r>
              <a:rPr lang="en-US" dirty="0"/>
              <a:t>&gt;1T</a:t>
            </a:r>
            <a:endParaRPr lang="uk-UA" dirty="0"/>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9</a:t>
            </a:fld>
            <a:endParaRPr lang="uk-UA"/>
          </a:p>
        </p:txBody>
      </p:sp>
    </p:spTree>
    <p:extLst>
      <p:ext uri="{BB962C8B-B14F-4D97-AF65-F5344CB8AC3E}">
        <p14:creationId xmlns:p14="http://schemas.microsoft.com/office/powerpoint/2010/main" val="3561742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a:t>дослідження ефективності електроно-хвильової взаємодії у клинотронах мм та </a:t>
            </a:r>
            <a:r>
              <a:rPr lang="uk-UA" sz="1200" dirty="0" err="1"/>
              <a:t>субмм</a:t>
            </a:r>
            <a:r>
              <a:rPr lang="uk-UA" sz="1200" dirty="0"/>
              <a:t> діапазонів з урахуванням впливу омічних втрат, що викликані шорсткістю поверхонь та осіданням електронів пучка на електродинамічну систему;</a:t>
            </a:r>
          </a:p>
          <a:p>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10</a:t>
            </a:fld>
            <a:endParaRPr lang="uk-UA"/>
          </a:p>
        </p:txBody>
      </p:sp>
    </p:spTree>
    <p:extLst>
      <p:ext uri="{BB962C8B-B14F-4D97-AF65-F5344CB8AC3E}">
        <p14:creationId xmlns:p14="http://schemas.microsoft.com/office/powerpoint/2010/main" val="361929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Sub-THz Clinotron with Multistage Grating The grating with multiple stages was proposed and investigated in order to decrease the ohmic losses of </a:t>
            </a:r>
            <a:r>
              <a:rPr lang="en-US" dirty="0" err="1"/>
              <a:t>subTHz</a:t>
            </a:r>
            <a:r>
              <a:rPr lang="en-US" dirty="0"/>
              <a:t> Clinotron. Application of multistage grating allows us to provide the feedback using hybrid surface-volume modes as it is shown in fig. 2. Simulation results show that the application of 3-stage grating in 100 GHz Clinotron tube increases the efficiency of the interaction of the ribbon electron beam with electromagnetic wave and, hence, increases the tube output power. Simulation of dispersion characteristics of the 100 GHz Clinotron with the 3-stage grating was done in 2-D assumption using mode matching technique and also using 2-D simulations in Poisson </a:t>
            </a:r>
            <a:r>
              <a:rPr lang="en-US" dirty="0" err="1"/>
              <a:t>Superfish</a:t>
            </a:r>
            <a:r>
              <a:rPr lang="en-US" dirty="0"/>
              <a:t> RF Solver [5]. The electric field distribution of eigen modes of sub-THz Clinotron resonator with 3-stage grating shows the existence of three types of modes: surface (BWO-like) modes when the electric field energy exponentially decays with the distance from the grating surface; volume (orotron-like) modes when electric field energy is distributed in the resonator volume; and hybrid </a:t>
            </a:r>
            <a:r>
              <a:rPr lang="en-US" dirty="0" err="1"/>
              <a:t>surfacevolume</a:t>
            </a:r>
            <a:r>
              <a:rPr lang="en-US" dirty="0"/>
              <a:t> mode when the oscillation energy is accumulated in both surface and volume harmonics as it is shown in fig. 2. Clinotron operation on hybrid surface-volume mode allows choosing the optimal conditions for ohmic losses and coupling impedance.</a:t>
            </a:r>
          </a:p>
          <a:p>
            <a:endParaRPr lang="en-US" dirty="0"/>
          </a:p>
          <a:p>
            <a:endParaRPr lang="en-US" dirty="0"/>
          </a:p>
          <a:p>
            <a:r>
              <a:rPr lang="uk-UA" sz="1200" dirty="0"/>
              <a:t>чисельне моделювання та експериментальне дослідження збудження електронними потоками гібридних поверхнево-</a:t>
            </a:r>
            <a:r>
              <a:rPr lang="uk-UA" sz="1200" dirty="0" err="1"/>
              <a:t>обємних</a:t>
            </a:r>
            <a:r>
              <a:rPr lang="uk-UA" sz="1200" dirty="0"/>
              <a:t> хвиль в резонаторах клинотронів з багатоступеневими гребінками проведено обчислювальні експерименти</a:t>
            </a:r>
            <a:endParaRPr lang="uk-UA" dirty="0"/>
          </a:p>
        </p:txBody>
      </p:sp>
      <p:sp>
        <p:nvSpPr>
          <p:cNvPr id="4" name="Номер слайда 3"/>
          <p:cNvSpPr>
            <a:spLocks noGrp="1"/>
          </p:cNvSpPr>
          <p:nvPr>
            <p:ph type="sldNum" sz="quarter" idx="5"/>
          </p:nvPr>
        </p:nvSpPr>
        <p:spPr/>
        <p:txBody>
          <a:bodyPr/>
          <a:lstStyle/>
          <a:p>
            <a:fld id="{0741C499-FE92-4746-9F27-75ECA42FF7B7}" type="slidenum">
              <a:rPr lang="uk-UA" smtClean="0"/>
              <a:t>11</a:t>
            </a:fld>
            <a:endParaRPr lang="uk-UA"/>
          </a:p>
        </p:txBody>
      </p:sp>
    </p:spTree>
    <p:extLst>
      <p:ext uri="{BB962C8B-B14F-4D97-AF65-F5344CB8AC3E}">
        <p14:creationId xmlns:p14="http://schemas.microsoft.com/office/powerpoint/2010/main" val="147895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F4291B-AAAE-49D6-9B7B-7EB15491A34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153C85AC-6D84-44C9-89E5-289FAA863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7CF9CAFF-A2B8-4360-9D9A-C5C7371A93FC}"/>
              </a:ext>
            </a:extLst>
          </p:cNvPr>
          <p:cNvSpPr>
            <a:spLocks noGrp="1"/>
          </p:cNvSpPr>
          <p:nvPr>
            <p:ph type="dt" sz="half" idx="10"/>
          </p:nvPr>
        </p:nvSpPr>
        <p:spPr/>
        <p:txBody>
          <a:bodyPr/>
          <a:lstStyle/>
          <a:p>
            <a:fld id="{47094560-29AA-4285-AD41-671B0C090846}" type="datetime1">
              <a:rPr lang="uk-UA" smtClean="0"/>
              <a:t>03.06.2022</a:t>
            </a:fld>
            <a:endParaRPr lang="uk-UA"/>
          </a:p>
        </p:txBody>
      </p:sp>
      <p:sp>
        <p:nvSpPr>
          <p:cNvPr id="5" name="Нижний колонтитул 4">
            <a:extLst>
              <a:ext uri="{FF2B5EF4-FFF2-40B4-BE49-F238E27FC236}">
                <a16:creationId xmlns:a16="http://schemas.microsoft.com/office/drawing/2014/main" id="{BB216F89-B79B-4C3E-BE75-E0E2B7B00BC3}"/>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716FE203-8D01-413A-A708-05B39A078AE4}"/>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88734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4D7234-BA3D-45B5-99FF-72067B55959E}"/>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FE8CC7FA-512C-4BE4-B380-C85CDBA4993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E494E60C-153C-490F-B657-05204CB11CF3}"/>
              </a:ext>
            </a:extLst>
          </p:cNvPr>
          <p:cNvSpPr>
            <a:spLocks noGrp="1"/>
          </p:cNvSpPr>
          <p:nvPr>
            <p:ph type="dt" sz="half" idx="10"/>
          </p:nvPr>
        </p:nvSpPr>
        <p:spPr/>
        <p:txBody>
          <a:bodyPr/>
          <a:lstStyle/>
          <a:p>
            <a:fld id="{41948C1C-F987-466F-BC04-CBB697053F2B}" type="datetime1">
              <a:rPr lang="uk-UA" smtClean="0"/>
              <a:t>03.06.2022</a:t>
            </a:fld>
            <a:endParaRPr lang="uk-UA"/>
          </a:p>
        </p:txBody>
      </p:sp>
      <p:sp>
        <p:nvSpPr>
          <p:cNvPr id="5" name="Нижний колонтитул 4">
            <a:extLst>
              <a:ext uri="{FF2B5EF4-FFF2-40B4-BE49-F238E27FC236}">
                <a16:creationId xmlns:a16="http://schemas.microsoft.com/office/drawing/2014/main" id="{AB9A4FE8-85A8-4FFB-A439-2DDE7149372C}"/>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42605DD1-81FF-4764-8CD3-878AAB0AAF11}"/>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1839233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4C12F72-426F-488A-A944-F747851B9828}"/>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6572F81F-DDBB-42BD-946C-CC984380C7D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6C681511-581C-4227-8F22-B5184AD2999C}"/>
              </a:ext>
            </a:extLst>
          </p:cNvPr>
          <p:cNvSpPr>
            <a:spLocks noGrp="1"/>
          </p:cNvSpPr>
          <p:nvPr>
            <p:ph type="dt" sz="half" idx="10"/>
          </p:nvPr>
        </p:nvSpPr>
        <p:spPr/>
        <p:txBody>
          <a:bodyPr/>
          <a:lstStyle/>
          <a:p>
            <a:fld id="{02067EA7-BE20-4969-8D09-930901EA356B}" type="datetime1">
              <a:rPr lang="uk-UA" smtClean="0"/>
              <a:t>03.06.2022</a:t>
            </a:fld>
            <a:endParaRPr lang="uk-UA"/>
          </a:p>
        </p:txBody>
      </p:sp>
      <p:sp>
        <p:nvSpPr>
          <p:cNvPr id="5" name="Нижний колонтитул 4">
            <a:extLst>
              <a:ext uri="{FF2B5EF4-FFF2-40B4-BE49-F238E27FC236}">
                <a16:creationId xmlns:a16="http://schemas.microsoft.com/office/drawing/2014/main" id="{5923DEBE-94CF-41D3-A784-6E364D488C08}"/>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A29F4241-DBDD-4A87-8F3A-CC5747F5080F}"/>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244173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A11213-7D42-4DA5-8742-8E1DC54E5057}"/>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609847D0-9741-4921-98AA-7C940F9A2F0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7E573CE1-20A7-443E-8F01-EACF51E46503}"/>
              </a:ext>
            </a:extLst>
          </p:cNvPr>
          <p:cNvSpPr>
            <a:spLocks noGrp="1"/>
          </p:cNvSpPr>
          <p:nvPr>
            <p:ph type="dt" sz="half" idx="10"/>
          </p:nvPr>
        </p:nvSpPr>
        <p:spPr/>
        <p:txBody>
          <a:bodyPr/>
          <a:lstStyle/>
          <a:p>
            <a:fld id="{A8591FB9-DBA5-4AD8-86F3-4DDDCFAAC4C8}" type="datetime1">
              <a:rPr lang="uk-UA" smtClean="0"/>
              <a:t>03.06.2022</a:t>
            </a:fld>
            <a:endParaRPr lang="uk-UA"/>
          </a:p>
        </p:txBody>
      </p:sp>
      <p:sp>
        <p:nvSpPr>
          <p:cNvPr id="5" name="Нижний колонтитул 4">
            <a:extLst>
              <a:ext uri="{FF2B5EF4-FFF2-40B4-BE49-F238E27FC236}">
                <a16:creationId xmlns:a16="http://schemas.microsoft.com/office/drawing/2014/main" id="{EE14C00F-10F9-4D06-8225-261A3906AFEC}"/>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737312B5-594E-4F9A-A4B8-CD5476437323}"/>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3770181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5DD158-4320-4B07-A61F-77B1944037E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E04CD1E8-75E8-4EF6-A0ED-0DFF65F62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4E40EFE-7FF4-4CE7-91F8-EAC402ABD974}"/>
              </a:ext>
            </a:extLst>
          </p:cNvPr>
          <p:cNvSpPr>
            <a:spLocks noGrp="1"/>
          </p:cNvSpPr>
          <p:nvPr>
            <p:ph type="dt" sz="half" idx="10"/>
          </p:nvPr>
        </p:nvSpPr>
        <p:spPr/>
        <p:txBody>
          <a:bodyPr/>
          <a:lstStyle/>
          <a:p>
            <a:fld id="{AC4EBB1E-EFBD-42A4-A657-617311F503E8}" type="datetime1">
              <a:rPr lang="uk-UA" smtClean="0"/>
              <a:t>03.06.2022</a:t>
            </a:fld>
            <a:endParaRPr lang="uk-UA"/>
          </a:p>
        </p:txBody>
      </p:sp>
      <p:sp>
        <p:nvSpPr>
          <p:cNvPr id="5" name="Нижний колонтитул 4">
            <a:extLst>
              <a:ext uri="{FF2B5EF4-FFF2-40B4-BE49-F238E27FC236}">
                <a16:creationId xmlns:a16="http://schemas.microsoft.com/office/drawing/2014/main" id="{D8AE585A-0FCB-4EB5-94EF-376CA40B93FB}"/>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E7A9EE63-B6DF-40BF-B82F-647E93C930DC}"/>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97093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3E0950-053E-4F7E-B82F-E16DCC311BF2}"/>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28904DFD-90E2-48BA-9BFB-D3978B4580D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501E9450-151A-4CA4-B20A-0D33DA18B48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B9B308A9-16EA-488A-85C7-671BAC70F9CF}"/>
              </a:ext>
            </a:extLst>
          </p:cNvPr>
          <p:cNvSpPr>
            <a:spLocks noGrp="1"/>
          </p:cNvSpPr>
          <p:nvPr>
            <p:ph type="dt" sz="half" idx="10"/>
          </p:nvPr>
        </p:nvSpPr>
        <p:spPr/>
        <p:txBody>
          <a:bodyPr/>
          <a:lstStyle/>
          <a:p>
            <a:fld id="{7949F67B-9D1B-499E-B165-66BE01DC8F47}" type="datetime1">
              <a:rPr lang="uk-UA" smtClean="0"/>
              <a:t>03.06.2022</a:t>
            </a:fld>
            <a:endParaRPr lang="uk-UA"/>
          </a:p>
        </p:txBody>
      </p:sp>
      <p:sp>
        <p:nvSpPr>
          <p:cNvPr id="6" name="Нижний колонтитул 5">
            <a:extLst>
              <a:ext uri="{FF2B5EF4-FFF2-40B4-BE49-F238E27FC236}">
                <a16:creationId xmlns:a16="http://schemas.microsoft.com/office/drawing/2014/main" id="{A48E0CB7-5A79-475A-90D1-486A2DC3F870}"/>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40BADCC5-EF53-40AB-8C3C-654D7A3B485F}"/>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316622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EA7F0E-38D0-4704-8A9A-22CA7D4774AE}"/>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E5AA2FE1-F587-4D2B-8A2C-B450355475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84B2394-956B-4EAF-991F-8A7D53601BC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EF9469D1-8CEF-4BA8-9491-906CC6249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376DF00-5C33-484E-9F26-895EA8EEB42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5E13E35C-ADBF-4A21-84ED-C2857EF4A695}"/>
              </a:ext>
            </a:extLst>
          </p:cNvPr>
          <p:cNvSpPr>
            <a:spLocks noGrp="1"/>
          </p:cNvSpPr>
          <p:nvPr>
            <p:ph type="dt" sz="half" idx="10"/>
          </p:nvPr>
        </p:nvSpPr>
        <p:spPr/>
        <p:txBody>
          <a:bodyPr/>
          <a:lstStyle/>
          <a:p>
            <a:fld id="{8E343C45-47BF-4686-8943-43A084A70BD7}" type="datetime1">
              <a:rPr lang="uk-UA" smtClean="0"/>
              <a:t>03.06.2022</a:t>
            </a:fld>
            <a:endParaRPr lang="uk-UA"/>
          </a:p>
        </p:txBody>
      </p:sp>
      <p:sp>
        <p:nvSpPr>
          <p:cNvPr id="8" name="Нижний колонтитул 7">
            <a:extLst>
              <a:ext uri="{FF2B5EF4-FFF2-40B4-BE49-F238E27FC236}">
                <a16:creationId xmlns:a16="http://schemas.microsoft.com/office/drawing/2014/main" id="{71207C0F-7021-4520-B322-8076E02F28DB}"/>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3E893EED-7976-4C45-B00F-6627877A93C7}"/>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406187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F3CC68-7940-4040-BD0A-08FF8D201795}"/>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4AB6D5C1-3F05-4800-9B91-34E8D2F8A07E}"/>
              </a:ext>
            </a:extLst>
          </p:cNvPr>
          <p:cNvSpPr>
            <a:spLocks noGrp="1"/>
          </p:cNvSpPr>
          <p:nvPr>
            <p:ph type="dt" sz="half" idx="10"/>
          </p:nvPr>
        </p:nvSpPr>
        <p:spPr/>
        <p:txBody>
          <a:bodyPr/>
          <a:lstStyle/>
          <a:p>
            <a:fld id="{108786FA-1565-4642-99A9-492BE4E51AF8}" type="datetime1">
              <a:rPr lang="uk-UA" smtClean="0"/>
              <a:t>03.06.2022</a:t>
            </a:fld>
            <a:endParaRPr lang="uk-UA"/>
          </a:p>
        </p:txBody>
      </p:sp>
      <p:sp>
        <p:nvSpPr>
          <p:cNvPr id="4" name="Нижний колонтитул 3">
            <a:extLst>
              <a:ext uri="{FF2B5EF4-FFF2-40B4-BE49-F238E27FC236}">
                <a16:creationId xmlns:a16="http://schemas.microsoft.com/office/drawing/2014/main" id="{7B538E5E-6442-4C74-8EBE-ADC1ACB6B302}"/>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7C7D464B-368D-4D1A-9F16-D2504205ED26}"/>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16753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A251665-9C74-4C78-893E-63F00C5B74ED}"/>
              </a:ext>
            </a:extLst>
          </p:cNvPr>
          <p:cNvSpPr>
            <a:spLocks noGrp="1"/>
          </p:cNvSpPr>
          <p:nvPr>
            <p:ph type="dt" sz="half" idx="10"/>
          </p:nvPr>
        </p:nvSpPr>
        <p:spPr/>
        <p:txBody>
          <a:bodyPr/>
          <a:lstStyle/>
          <a:p>
            <a:fld id="{6BBEC4ED-4C10-4D3F-A0E0-78A5E8EF56D6}" type="datetime1">
              <a:rPr lang="uk-UA" smtClean="0"/>
              <a:t>03.06.2022</a:t>
            </a:fld>
            <a:endParaRPr lang="uk-UA"/>
          </a:p>
        </p:txBody>
      </p:sp>
      <p:sp>
        <p:nvSpPr>
          <p:cNvPr id="3" name="Нижний колонтитул 2">
            <a:extLst>
              <a:ext uri="{FF2B5EF4-FFF2-40B4-BE49-F238E27FC236}">
                <a16:creationId xmlns:a16="http://schemas.microsoft.com/office/drawing/2014/main" id="{E3CE12FF-DDFD-4E03-950E-8A6E0B2F8506}"/>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C8B013A8-89C3-43D9-817E-806955924FB5}"/>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286711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B7342D-D2F8-4B56-A5B9-699E8B5A6AF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D3E32818-C374-48BF-B66E-669F614153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2A2CF1E5-249E-4965-8E3D-B3D4EC20A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CD34C7A-9C45-4709-BE17-A17DCD25546C}"/>
              </a:ext>
            </a:extLst>
          </p:cNvPr>
          <p:cNvSpPr>
            <a:spLocks noGrp="1"/>
          </p:cNvSpPr>
          <p:nvPr>
            <p:ph type="dt" sz="half" idx="10"/>
          </p:nvPr>
        </p:nvSpPr>
        <p:spPr/>
        <p:txBody>
          <a:bodyPr/>
          <a:lstStyle/>
          <a:p>
            <a:fld id="{0309E5CF-9EA7-49F0-A6A9-131354BA6078}" type="datetime1">
              <a:rPr lang="uk-UA" smtClean="0"/>
              <a:t>03.06.2022</a:t>
            </a:fld>
            <a:endParaRPr lang="uk-UA"/>
          </a:p>
        </p:txBody>
      </p:sp>
      <p:sp>
        <p:nvSpPr>
          <p:cNvPr id="6" name="Нижний колонтитул 5">
            <a:extLst>
              <a:ext uri="{FF2B5EF4-FFF2-40B4-BE49-F238E27FC236}">
                <a16:creationId xmlns:a16="http://schemas.microsoft.com/office/drawing/2014/main" id="{E568874E-C541-47FA-BB57-342D5D137578}"/>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EE0685E8-0AA0-47A8-A2A8-6593CADAC9A9}"/>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41958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BEF03F-09EB-4348-B68B-5B5A0068661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0C0672F4-F59C-4749-B3C0-ED92EBC156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967506FB-F976-43CB-86C1-4C830A672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AB987F8-E8B9-4530-8FA7-8FE24990892C}"/>
              </a:ext>
            </a:extLst>
          </p:cNvPr>
          <p:cNvSpPr>
            <a:spLocks noGrp="1"/>
          </p:cNvSpPr>
          <p:nvPr>
            <p:ph type="dt" sz="half" idx="10"/>
          </p:nvPr>
        </p:nvSpPr>
        <p:spPr/>
        <p:txBody>
          <a:bodyPr/>
          <a:lstStyle/>
          <a:p>
            <a:fld id="{970A3D5B-E929-457F-9036-2F908D71A11E}" type="datetime1">
              <a:rPr lang="uk-UA" smtClean="0"/>
              <a:t>03.06.2022</a:t>
            </a:fld>
            <a:endParaRPr lang="uk-UA"/>
          </a:p>
        </p:txBody>
      </p:sp>
      <p:sp>
        <p:nvSpPr>
          <p:cNvPr id="6" name="Нижний колонтитул 5">
            <a:extLst>
              <a:ext uri="{FF2B5EF4-FFF2-40B4-BE49-F238E27FC236}">
                <a16:creationId xmlns:a16="http://schemas.microsoft.com/office/drawing/2014/main" id="{81F5CE98-EC18-4EB7-B100-655DEFE10BC4}"/>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C68577E9-6260-4C8A-A45F-8113AB8BC700}"/>
              </a:ext>
            </a:extLst>
          </p:cNvPr>
          <p:cNvSpPr>
            <a:spLocks noGrp="1"/>
          </p:cNvSpPr>
          <p:nvPr>
            <p:ph type="sldNum" sz="quarter" idx="12"/>
          </p:nvPr>
        </p:nvSpPr>
        <p:spPr/>
        <p:txBody>
          <a:bodyPr/>
          <a:lstStyle/>
          <a:p>
            <a:fld id="{01F8B406-7F99-4808-BA20-9A369F8986D9}" type="slidenum">
              <a:rPr lang="uk-UA" smtClean="0"/>
              <a:t>‹#›</a:t>
            </a:fld>
            <a:endParaRPr lang="uk-UA"/>
          </a:p>
        </p:txBody>
      </p:sp>
    </p:spTree>
    <p:extLst>
      <p:ext uri="{BB962C8B-B14F-4D97-AF65-F5344CB8AC3E}">
        <p14:creationId xmlns:p14="http://schemas.microsoft.com/office/powerpoint/2010/main" val="103293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0F14C5-949D-4235-8083-50B39D3D2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823EA64E-95F1-497A-96EE-76AB3B289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ABE94B2-A5B5-40EC-A7B7-F4C36FF43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9C8D8-FD6A-4B4D-9879-00C82F8F5CF5}" type="datetime1">
              <a:rPr lang="uk-UA" smtClean="0"/>
              <a:t>03.06.2022</a:t>
            </a:fld>
            <a:endParaRPr lang="uk-UA"/>
          </a:p>
        </p:txBody>
      </p:sp>
      <p:sp>
        <p:nvSpPr>
          <p:cNvPr id="5" name="Нижний колонтитул 4">
            <a:extLst>
              <a:ext uri="{FF2B5EF4-FFF2-40B4-BE49-F238E27FC236}">
                <a16:creationId xmlns:a16="http://schemas.microsoft.com/office/drawing/2014/main" id="{6D40DC25-20DA-4456-9C26-0D1D2CA5F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884620C1-71D6-4C6B-BCC3-8E1A95025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8B406-7F99-4808-BA20-9A369F8986D9}" type="slidenum">
              <a:rPr lang="uk-UA" smtClean="0"/>
              <a:t>‹#›</a:t>
            </a:fld>
            <a:endParaRPr lang="uk-UA"/>
          </a:p>
        </p:txBody>
      </p:sp>
    </p:spTree>
    <p:extLst>
      <p:ext uri="{BB962C8B-B14F-4D97-AF65-F5344CB8AC3E}">
        <p14:creationId xmlns:p14="http://schemas.microsoft.com/office/powerpoint/2010/main" val="2477618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60.png"/><Relationship Id="rId3" Type="http://schemas.openxmlformats.org/officeDocument/2006/relationships/notesSlide" Target="../notesSlides/notesSlide8.xml"/><Relationship Id="rId7" Type="http://schemas.microsoft.com/office/2007/relationships/hdphoto" Target="../media/hdphoto2.wdp"/><Relationship Id="rId12"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5.png"/><Relationship Id="rId11" Type="http://schemas.openxmlformats.org/officeDocument/2006/relationships/oleObject" Target="../embeddings/oleObject3.bin"/><Relationship Id="rId5" Type="http://schemas.openxmlformats.org/officeDocument/2006/relationships/image" Target="../media/image2.png"/><Relationship Id="rId10" Type="http://schemas.openxmlformats.org/officeDocument/2006/relationships/image" Target="../media/image42.wmf"/><Relationship Id="rId4" Type="http://schemas.openxmlformats.org/officeDocument/2006/relationships/chart" Target="../charts/chart2.xml"/><Relationship Id="rId9" Type="http://schemas.openxmlformats.org/officeDocument/2006/relationships/oleObject" Target="../embeddings/oleObject2.bin"/><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2.pn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12.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63.jp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8.jpe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6.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1.wmf"/><Relationship Id="rId5" Type="http://schemas.openxmlformats.org/officeDocument/2006/relationships/oleObject" Target="../embeddings/oleObject5.bin"/><Relationship Id="rId4" Type="http://schemas.openxmlformats.org/officeDocument/2006/relationships/image" Target="../media/image72.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74.png"/><Relationship Id="rId7" Type="http://schemas.openxmlformats.org/officeDocument/2006/relationships/image" Target="../media/image530.png"/><Relationship Id="rId12"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20.png"/><Relationship Id="rId11" Type="http://schemas.openxmlformats.org/officeDocument/2006/relationships/image" Target="../media/image510.png"/><Relationship Id="rId10" Type="http://schemas.openxmlformats.org/officeDocument/2006/relationships/image" Target="../media/image76.png"/><Relationship Id="rId4" Type="http://schemas.openxmlformats.org/officeDocument/2006/relationships/image" Target="../media/image75.TIF"/><Relationship Id="rId9" Type="http://schemas.openxmlformats.org/officeDocument/2006/relationships/image" Target="../media/image480.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tiff"/><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chart" Target="../charts/chart4.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image" Target="../media/image17.TI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7.TIF"/><Relationship Id="rId4" Type="http://schemas.openxmlformats.org/officeDocument/2006/relationships/image" Target="../media/image86.TIF"/></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8.jpe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chart" Target="../charts/chart6.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wmf"/><Relationship Id="rId10" Type="http://schemas.openxmlformats.org/officeDocument/2006/relationships/image" Target="../media/image12.png"/><Relationship Id="rId4" Type="http://schemas.openxmlformats.org/officeDocument/2006/relationships/oleObject" Target="../embeddings/oleObject1.bin"/><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7.T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1.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chart" Target="../charts/chart1.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30.png"/><Relationship Id="rId4" Type="http://schemas.openxmlformats.org/officeDocument/2006/relationships/image" Target="../media/image28.jpe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F6F960-0889-451B-9736-190C4102E92F}"/>
              </a:ext>
            </a:extLst>
          </p:cNvPr>
          <p:cNvSpPr>
            <a:spLocks noGrp="1"/>
          </p:cNvSpPr>
          <p:nvPr>
            <p:ph type="ctrTitle"/>
          </p:nvPr>
        </p:nvSpPr>
        <p:spPr>
          <a:xfrm>
            <a:off x="904335" y="713923"/>
            <a:ext cx="10383328" cy="2387600"/>
          </a:xfrm>
        </p:spPr>
        <p:txBody>
          <a:bodyPr>
            <a:noAutofit/>
          </a:bodyPr>
          <a:lstStyle/>
          <a:p>
            <a:r>
              <a:rPr lang="en-US" sz="4400" dirty="0">
                <a:cs typeface="Times New Roman" panose="02020603050405020304" pitchFamily="18" charset="0"/>
              </a:rPr>
              <a:t>Research and Development of Cherenkov Vacuum Electron Devices in the MM and THz Frequency Range</a:t>
            </a:r>
            <a:endParaRPr lang="uk-UA" sz="4400" dirty="0">
              <a:cs typeface="Times New Roman" panose="02020603050405020304" pitchFamily="18" charset="0"/>
            </a:endParaRPr>
          </a:p>
        </p:txBody>
      </p:sp>
      <p:sp>
        <p:nvSpPr>
          <p:cNvPr id="3" name="Подзаголовок 2">
            <a:extLst>
              <a:ext uri="{FF2B5EF4-FFF2-40B4-BE49-F238E27FC236}">
                <a16:creationId xmlns:a16="http://schemas.microsoft.com/office/drawing/2014/main" id="{A4F51DA1-BF46-456D-A2BF-03CBDF6C37B2}"/>
              </a:ext>
            </a:extLst>
          </p:cNvPr>
          <p:cNvSpPr>
            <a:spLocks noGrp="1"/>
          </p:cNvSpPr>
          <p:nvPr>
            <p:ph type="subTitle" idx="1"/>
          </p:nvPr>
        </p:nvSpPr>
        <p:spPr>
          <a:xfrm>
            <a:off x="569067" y="3358035"/>
            <a:ext cx="11053865" cy="1655762"/>
          </a:xfrm>
        </p:spPr>
        <p:txBody>
          <a:bodyPr>
            <a:normAutofit/>
          </a:bodyPr>
          <a:lstStyle/>
          <a:p>
            <a:endParaRPr lang="en-US" dirty="0">
              <a:latin typeface="+mj-lt"/>
              <a:cs typeface="Times New Roman" panose="02020603050405020304" pitchFamily="18" charset="0"/>
            </a:endParaRPr>
          </a:p>
          <a:p>
            <a:r>
              <a:rPr lang="en-US" sz="2800" b="1" dirty="0" err="1">
                <a:latin typeface="+mj-lt"/>
                <a:cs typeface="Times New Roman" panose="02020603050405020304" pitchFamily="18" charset="0"/>
              </a:rPr>
              <a:t>Sergiy</a:t>
            </a:r>
            <a:r>
              <a:rPr lang="en-US" sz="2800" b="1" dirty="0">
                <a:latin typeface="+mj-lt"/>
                <a:cs typeface="Times New Roman" panose="02020603050405020304" pitchFamily="18" charset="0"/>
              </a:rPr>
              <a:t> Ponomarenko</a:t>
            </a:r>
          </a:p>
          <a:p>
            <a:r>
              <a:rPr lang="en-US" dirty="0">
                <a:latin typeface="+mj-lt"/>
                <a:cs typeface="Times New Roman" panose="02020603050405020304" pitchFamily="18" charset="0"/>
              </a:rPr>
              <a:t>O. Ya. Usikov Institute for Radiophysics and Electronics of NAS of Ukraine</a:t>
            </a:r>
          </a:p>
          <a:p>
            <a:endParaRPr lang="en-US" dirty="0">
              <a:latin typeface="+mj-lt"/>
              <a:cs typeface="Times New Roman" panose="02020603050405020304" pitchFamily="18" charset="0"/>
            </a:endParaRPr>
          </a:p>
          <a:p>
            <a:endParaRPr lang="uk-UA" dirty="0">
              <a:latin typeface="+mj-lt"/>
              <a:cs typeface="Times New Roman" panose="02020603050405020304" pitchFamily="18" charset="0"/>
            </a:endParaRPr>
          </a:p>
        </p:txBody>
      </p:sp>
      <p:pic>
        <p:nvPicPr>
          <p:cNvPr id="4" name="Рисунок 3">
            <a:extLst>
              <a:ext uri="{FF2B5EF4-FFF2-40B4-BE49-F238E27FC236}">
                <a16:creationId xmlns:a16="http://schemas.microsoft.com/office/drawing/2014/main" id="{ADC94271-18B9-4CE3-BCF5-B955D865340B}"/>
              </a:ext>
            </a:extLst>
          </p:cNvPr>
          <p:cNvPicPr>
            <a:picLocks noChangeAspect="1"/>
          </p:cNvPicPr>
          <p:nvPr/>
        </p:nvPicPr>
        <p:blipFill>
          <a:blip r:embed="rId2"/>
          <a:stretch>
            <a:fillRect/>
          </a:stretch>
        </p:blipFill>
        <p:spPr>
          <a:xfrm>
            <a:off x="4822664" y="5067472"/>
            <a:ext cx="1080426" cy="1362520"/>
          </a:xfrm>
          <a:prstGeom prst="rect">
            <a:avLst/>
          </a:prstGeom>
        </p:spPr>
      </p:pic>
      <p:pic>
        <p:nvPicPr>
          <p:cNvPr id="5" name="Рисунок 4">
            <a:extLst>
              <a:ext uri="{FF2B5EF4-FFF2-40B4-BE49-F238E27FC236}">
                <a16:creationId xmlns:a16="http://schemas.microsoft.com/office/drawing/2014/main" id="{84BD6959-D1D4-4BC7-9535-094CB15C61E2}"/>
              </a:ext>
            </a:extLst>
          </p:cNvPr>
          <p:cNvPicPr>
            <a:picLocks noChangeAspect="1"/>
          </p:cNvPicPr>
          <p:nvPr/>
        </p:nvPicPr>
        <p:blipFill>
          <a:blip r:embed="rId3"/>
          <a:stretch>
            <a:fillRect/>
          </a:stretch>
        </p:blipFill>
        <p:spPr>
          <a:xfrm>
            <a:off x="6336632" y="5270309"/>
            <a:ext cx="1035175" cy="956845"/>
          </a:xfrm>
          <a:prstGeom prst="rect">
            <a:avLst/>
          </a:prstGeom>
        </p:spPr>
      </p:pic>
    </p:spTree>
    <p:extLst>
      <p:ext uri="{BB962C8B-B14F-4D97-AF65-F5344CB8AC3E}">
        <p14:creationId xmlns:p14="http://schemas.microsoft.com/office/powerpoint/2010/main" val="2697693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Reasons for RF Ohmic Losses</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a:xfrm>
            <a:off x="8610600" y="6356350"/>
            <a:ext cx="2743200" cy="365125"/>
          </a:xfrm>
        </p:spPr>
        <p:txBody>
          <a:bodyPr/>
          <a:lstStyle/>
          <a:p>
            <a:fld id="{01F8B406-7F99-4808-BA20-9A369F8986D9}" type="slidenum">
              <a:rPr lang="uk-UA" sz="1800" smtClean="0"/>
              <a:t>10</a:t>
            </a:fld>
            <a:endParaRPr lang="uk-UA" sz="1800" dirty="0"/>
          </a:p>
        </p:txBody>
      </p:sp>
      <p:grpSp>
        <p:nvGrpSpPr>
          <p:cNvPr id="37" name="Группа 36">
            <a:extLst>
              <a:ext uri="{FF2B5EF4-FFF2-40B4-BE49-F238E27FC236}">
                <a16:creationId xmlns:a16="http://schemas.microsoft.com/office/drawing/2014/main" id="{A1966849-8766-445D-8640-7485DDB3177B}"/>
              </a:ext>
            </a:extLst>
          </p:cNvPr>
          <p:cNvGrpSpPr/>
          <p:nvPr/>
        </p:nvGrpSpPr>
        <p:grpSpPr>
          <a:xfrm>
            <a:off x="6997638" y="1507684"/>
            <a:ext cx="5621624" cy="3647476"/>
            <a:chOff x="-5695189" y="1702090"/>
            <a:chExt cx="6550188" cy="2823943"/>
          </a:xfrm>
        </p:grpSpPr>
        <p:grpSp>
          <p:nvGrpSpPr>
            <p:cNvPr id="40" name="Группа 39">
              <a:extLst>
                <a:ext uri="{FF2B5EF4-FFF2-40B4-BE49-F238E27FC236}">
                  <a16:creationId xmlns:a16="http://schemas.microsoft.com/office/drawing/2014/main" id="{C7AC7229-3B9D-449E-B089-6D529D1E4916}"/>
                </a:ext>
              </a:extLst>
            </p:cNvPr>
            <p:cNvGrpSpPr/>
            <p:nvPr/>
          </p:nvGrpSpPr>
          <p:grpSpPr>
            <a:xfrm>
              <a:off x="-5695189" y="1702090"/>
              <a:ext cx="6550188" cy="2458010"/>
              <a:chOff x="-5695189" y="384370"/>
              <a:chExt cx="6550188" cy="2458010"/>
            </a:xfrm>
          </p:grpSpPr>
          <p:graphicFrame>
            <p:nvGraphicFramePr>
              <p:cNvPr id="42" name="Диаграмма 41">
                <a:extLst>
                  <a:ext uri="{FF2B5EF4-FFF2-40B4-BE49-F238E27FC236}">
                    <a16:creationId xmlns:a16="http://schemas.microsoft.com/office/drawing/2014/main" id="{1C699A11-7D13-4FA3-B3BE-71A94F29E559}"/>
                  </a:ext>
                </a:extLst>
              </p:cNvPr>
              <p:cNvGraphicFramePr/>
              <p:nvPr>
                <p:extLst>
                  <p:ext uri="{D42A27DB-BD31-4B8C-83A1-F6EECF244321}">
                    <p14:modId xmlns:p14="http://schemas.microsoft.com/office/powerpoint/2010/main" val="1989145489"/>
                  </p:ext>
                </p:extLst>
              </p:nvPr>
            </p:nvGraphicFramePr>
            <p:xfrm>
              <a:off x="-5147543" y="384370"/>
              <a:ext cx="6002542" cy="2458010"/>
            </p:xfrm>
            <a:graphic>
              <a:graphicData uri="http://schemas.openxmlformats.org/drawingml/2006/chart">
                <c:chart xmlns:c="http://schemas.openxmlformats.org/drawingml/2006/chart" xmlns:r="http://schemas.openxmlformats.org/officeDocument/2006/relationships" r:id="rId4"/>
              </a:graphicData>
            </a:graphic>
          </p:graphicFrame>
          <p:sp>
            <p:nvSpPr>
              <p:cNvPr id="43" name="Прямоугольник 42">
                <a:extLst>
                  <a:ext uri="{FF2B5EF4-FFF2-40B4-BE49-F238E27FC236}">
                    <a16:creationId xmlns:a16="http://schemas.microsoft.com/office/drawing/2014/main" id="{CAFE282F-EAAA-4F75-9016-5F21B2921E05}"/>
                  </a:ext>
                </a:extLst>
              </p:cNvPr>
              <p:cNvSpPr/>
              <p:nvPr/>
            </p:nvSpPr>
            <p:spPr>
              <a:xfrm rot="16200000">
                <a:off x="-6417162" y="1308775"/>
                <a:ext cx="1910145" cy="466199"/>
              </a:xfrm>
              <a:prstGeom prst="rect">
                <a:avLst/>
              </a:prstGeom>
              <a:noFill/>
            </p:spPr>
            <p:txBody>
              <a:bodyPr wrap="square">
                <a:spAutoFit/>
              </a:bodyPr>
              <a:lstStyle/>
              <a:p>
                <a:pPr algn="ctr"/>
                <a:r>
                  <a:rPr lang="en-US" sz="2000" dirty="0"/>
                  <a:t>Simulated Power  (W)</a:t>
                </a:r>
                <a:endParaRPr lang="ru-RU" sz="2000" dirty="0"/>
              </a:p>
            </p:txBody>
          </p:sp>
        </p:grpSp>
        <p:sp>
          <p:nvSpPr>
            <p:cNvPr id="41" name="Прямоугольник 40">
              <a:extLst>
                <a:ext uri="{FF2B5EF4-FFF2-40B4-BE49-F238E27FC236}">
                  <a16:creationId xmlns:a16="http://schemas.microsoft.com/office/drawing/2014/main" id="{66B0AFD1-09A1-4347-8559-21BD8AFE9A95}"/>
                </a:ext>
              </a:extLst>
            </p:cNvPr>
            <p:cNvSpPr/>
            <p:nvPr/>
          </p:nvSpPr>
          <p:spPr>
            <a:xfrm>
              <a:off x="-3541947" y="4082521"/>
              <a:ext cx="2553030" cy="443512"/>
            </a:xfrm>
            <a:prstGeom prst="rect">
              <a:avLst/>
            </a:prstGeom>
            <a:noFill/>
          </p:spPr>
          <p:txBody>
            <a:bodyPr wrap="square">
              <a:spAutoFit/>
            </a:bodyPr>
            <a:lstStyle/>
            <a:p>
              <a:pPr algn="ctr"/>
              <a:r>
                <a:rPr lang="en-US" sz="2000" dirty="0"/>
                <a:t>Frequency (GHz)</a:t>
              </a:r>
              <a:endParaRPr lang="ru-RU" sz="2000" dirty="0"/>
            </a:p>
          </p:txBody>
        </p:sp>
      </p:grpSp>
      <p:pic>
        <p:nvPicPr>
          <p:cNvPr id="44" name="Рисунок 43">
            <a:extLst>
              <a:ext uri="{FF2B5EF4-FFF2-40B4-BE49-F238E27FC236}">
                <a16:creationId xmlns:a16="http://schemas.microsoft.com/office/drawing/2014/main" id="{89D482F6-0911-445A-B775-C82913762EB9}"/>
              </a:ext>
            </a:extLst>
          </p:cNvPr>
          <p:cNvPicPr>
            <a:picLocks noChangeAspect="1"/>
          </p:cNvPicPr>
          <p:nvPr/>
        </p:nvPicPr>
        <p:blipFill>
          <a:blip r:embed="rId5"/>
          <a:stretch>
            <a:fillRect/>
          </a:stretch>
        </p:blipFill>
        <p:spPr>
          <a:xfrm>
            <a:off x="10496255" y="661606"/>
            <a:ext cx="789215" cy="729496"/>
          </a:xfrm>
          <a:prstGeom prst="rect">
            <a:avLst/>
          </a:prstGeom>
        </p:spPr>
      </p:pic>
      <p:sp>
        <p:nvSpPr>
          <p:cNvPr id="46" name="TextBox 45">
            <a:extLst>
              <a:ext uri="{FF2B5EF4-FFF2-40B4-BE49-F238E27FC236}">
                <a16:creationId xmlns:a16="http://schemas.microsoft.com/office/drawing/2014/main" id="{17BD0FD5-B584-49E6-B3CB-0841EA51F0B8}"/>
              </a:ext>
            </a:extLst>
          </p:cNvPr>
          <p:cNvSpPr txBox="1"/>
          <p:nvPr/>
        </p:nvSpPr>
        <p:spPr>
          <a:xfrm>
            <a:off x="883870" y="4328816"/>
            <a:ext cx="1455113" cy="338553"/>
          </a:xfrm>
          <a:prstGeom prst="rect">
            <a:avLst/>
          </a:prstGeom>
          <a:noFill/>
        </p:spPr>
        <p:txBody>
          <a:bodyPr wrap="square" rtlCol="0">
            <a:spAutoFit/>
          </a:bodyPr>
          <a:lstStyle/>
          <a:p>
            <a:r>
              <a:rPr lang="en-US" sz="1600" dirty="0"/>
              <a:t>R</a:t>
            </a:r>
            <a:r>
              <a:rPr lang="en-US" sz="1600" baseline="-25000" dirty="0"/>
              <a:t>a</a:t>
            </a:r>
            <a:r>
              <a:rPr lang="uk-UA" sz="1600" dirty="0"/>
              <a:t> = 2</a:t>
            </a:r>
            <a:r>
              <a:rPr lang="en-US" sz="1600" dirty="0"/>
              <a:t>.</a:t>
            </a:r>
            <a:r>
              <a:rPr lang="uk-UA" sz="1600" dirty="0"/>
              <a:t>63 µм</a:t>
            </a:r>
            <a:endParaRPr lang="ru-RU" sz="1600" dirty="0"/>
          </a:p>
        </p:txBody>
      </p:sp>
      <p:pic>
        <p:nvPicPr>
          <p:cNvPr id="47" name="Picture 1" descr="pano_1_scale">
            <a:extLst>
              <a:ext uri="{FF2B5EF4-FFF2-40B4-BE49-F238E27FC236}">
                <a16:creationId xmlns:a16="http://schemas.microsoft.com/office/drawing/2014/main" id="{41E8DB49-BBFD-47A2-AEC0-E113FB89828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Lst>
          </a:blip>
          <a:srcRect l="49820" r="-1078" b="54297"/>
          <a:stretch/>
        </p:blipFill>
        <p:spPr bwMode="auto">
          <a:xfrm>
            <a:off x="537020" y="4644109"/>
            <a:ext cx="1969267" cy="1681844"/>
          </a:xfrm>
          <a:prstGeom prst="rect">
            <a:avLst/>
          </a:prstGeom>
          <a:noFill/>
          <a:ln w="9525">
            <a:noFill/>
            <a:miter lim="800000"/>
            <a:headEnd/>
            <a:tailEnd/>
          </a:ln>
        </p:spPr>
      </p:pic>
      <p:sp>
        <p:nvSpPr>
          <p:cNvPr id="48" name="TextBox 47">
            <a:extLst>
              <a:ext uri="{FF2B5EF4-FFF2-40B4-BE49-F238E27FC236}">
                <a16:creationId xmlns:a16="http://schemas.microsoft.com/office/drawing/2014/main" id="{066D187D-52F6-4BAB-B83F-928AF0B49F34}"/>
              </a:ext>
            </a:extLst>
          </p:cNvPr>
          <p:cNvSpPr txBox="1"/>
          <p:nvPr/>
        </p:nvSpPr>
        <p:spPr>
          <a:xfrm>
            <a:off x="5473204" y="4110910"/>
            <a:ext cx="1522180" cy="1015663"/>
          </a:xfrm>
          <a:prstGeom prst="rect">
            <a:avLst/>
          </a:prstGeom>
          <a:solidFill>
            <a:schemeClr val="bg1"/>
          </a:solidFill>
        </p:spPr>
        <p:txBody>
          <a:bodyPr wrap="square" rtlCol="0">
            <a:spAutoFit/>
          </a:bodyPr>
          <a:lstStyle/>
          <a:p>
            <a:endParaRPr lang="en-US" sz="2000" dirty="0"/>
          </a:p>
          <a:p>
            <a:endParaRPr lang="en-US" sz="2000" dirty="0"/>
          </a:p>
          <a:p>
            <a:endParaRPr lang="en-US" sz="2000" dirty="0"/>
          </a:p>
        </p:txBody>
      </p:sp>
      <p:grpSp>
        <p:nvGrpSpPr>
          <p:cNvPr id="49" name="Группа 48">
            <a:extLst>
              <a:ext uri="{FF2B5EF4-FFF2-40B4-BE49-F238E27FC236}">
                <a16:creationId xmlns:a16="http://schemas.microsoft.com/office/drawing/2014/main" id="{A352362F-E8EC-4589-8069-209217EB9FAA}"/>
              </a:ext>
            </a:extLst>
          </p:cNvPr>
          <p:cNvGrpSpPr/>
          <p:nvPr/>
        </p:nvGrpSpPr>
        <p:grpSpPr>
          <a:xfrm>
            <a:off x="2728588" y="4250056"/>
            <a:ext cx="2525539" cy="2549678"/>
            <a:chOff x="6818637" y="202772"/>
            <a:chExt cx="2281932" cy="2361170"/>
          </a:xfrm>
        </p:grpSpPr>
        <p:grpSp>
          <p:nvGrpSpPr>
            <p:cNvPr id="50" name="Группа 49">
              <a:extLst>
                <a:ext uri="{FF2B5EF4-FFF2-40B4-BE49-F238E27FC236}">
                  <a16:creationId xmlns:a16="http://schemas.microsoft.com/office/drawing/2014/main" id="{A930FBAA-6F45-4306-8F3E-EDF200E7B972}"/>
                </a:ext>
              </a:extLst>
            </p:cNvPr>
            <p:cNvGrpSpPr/>
            <p:nvPr/>
          </p:nvGrpSpPr>
          <p:grpSpPr>
            <a:xfrm>
              <a:off x="6957682" y="202772"/>
              <a:ext cx="2142887" cy="2361170"/>
              <a:chOff x="6957682" y="202772"/>
              <a:chExt cx="2142887" cy="2361170"/>
            </a:xfrm>
          </p:grpSpPr>
          <p:pic>
            <p:nvPicPr>
              <p:cNvPr id="53" name="Picture 7">
                <a:extLst>
                  <a:ext uri="{FF2B5EF4-FFF2-40B4-BE49-F238E27FC236}">
                    <a16:creationId xmlns:a16="http://schemas.microsoft.com/office/drawing/2014/main" id="{3CBEB8E2-4D55-4911-8A70-1863E4BD68AF}"/>
                  </a:ext>
                </a:extLst>
              </p:cNvPr>
              <p:cNvPicPr>
                <a:picLocks noChangeAspect="1" noChangeArrowheads="1"/>
              </p:cNvPicPr>
              <p:nvPr/>
            </p:nvPicPr>
            <p:blipFill rotWithShape="1">
              <a:blip r:embed="rId8"/>
              <a:srcRect l="63541" r="7389"/>
              <a:stretch/>
            </p:blipFill>
            <p:spPr bwMode="auto">
              <a:xfrm>
                <a:off x="6957682" y="202772"/>
                <a:ext cx="1686282" cy="2276475"/>
              </a:xfrm>
              <a:prstGeom prst="rect">
                <a:avLst/>
              </a:prstGeom>
              <a:noFill/>
              <a:ln w="9525">
                <a:noFill/>
                <a:miter lim="800000"/>
                <a:headEnd/>
                <a:tailEnd/>
              </a:ln>
              <a:effectLst/>
            </p:spPr>
          </p:pic>
          <p:grpSp>
            <p:nvGrpSpPr>
              <p:cNvPr id="54" name="Группа 53">
                <a:extLst>
                  <a:ext uri="{FF2B5EF4-FFF2-40B4-BE49-F238E27FC236}">
                    <a16:creationId xmlns:a16="http://schemas.microsoft.com/office/drawing/2014/main" id="{4B454657-FE1D-4F40-BF63-074D903E62DD}"/>
                  </a:ext>
                </a:extLst>
              </p:cNvPr>
              <p:cNvGrpSpPr/>
              <p:nvPr/>
            </p:nvGrpSpPr>
            <p:grpSpPr>
              <a:xfrm>
                <a:off x="8643965" y="512590"/>
                <a:ext cx="456604" cy="2051352"/>
                <a:chOff x="8858279" y="441152"/>
                <a:chExt cx="456604" cy="2051352"/>
              </a:xfrm>
            </p:grpSpPr>
            <p:pic>
              <p:nvPicPr>
                <p:cNvPr id="56" name="Picture 7">
                  <a:extLst>
                    <a:ext uri="{FF2B5EF4-FFF2-40B4-BE49-F238E27FC236}">
                      <a16:creationId xmlns:a16="http://schemas.microsoft.com/office/drawing/2014/main" id="{801B3AC2-59A6-4E24-822A-D044AF360D0E}"/>
                    </a:ext>
                  </a:extLst>
                </p:cNvPr>
                <p:cNvPicPr>
                  <a:picLocks noChangeAspect="1" noChangeArrowheads="1"/>
                </p:cNvPicPr>
                <p:nvPr/>
              </p:nvPicPr>
              <p:blipFill>
                <a:blip r:embed="rId8"/>
                <a:srcRect l="94294" t="13310" r="4321" b="18828"/>
                <a:stretch>
                  <a:fillRect/>
                </a:stretch>
              </p:blipFill>
              <p:spPr bwMode="auto">
                <a:xfrm flipV="1">
                  <a:off x="8858280" y="500042"/>
                  <a:ext cx="81766" cy="1571636"/>
                </a:xfrm>
                <a:prstGeom prst="rect">
                  <a:avLst/>
                </a:prstGeom>
                <a:noFill/>
                <a:ln w="9525">
                  <a:noFill/>
                  <a:miter lim="800000"/>
                  <a:headEnd/>
                  <a:tailEnd/>
                </a:ln>
                <a:effectLst/>
              </p:spPr>
            </p:pic>
            <p:sp>
              <p:nvSpPr>
                <p:cNvPr id="57" name="TextBox 56">
                  <a:extLst>
                    <a:ext uri="{FF2B5EF4-FFF2-40B4-BE49-F238E27FC236}">
                      <a16:creationId xmlns:a16="http://schemas.microsoft.com/office/drawing/2014/main" id="{C6E8F60B-F046-4C4C-A915-56D9DFD44DDA}"/>
                    </a:ext>
                  </a:extLst>
                </p:cNvPr>
                <p:cNvSpPr txBox="1"/>
                <p:nvPr/>
              </p:nvSpPr>
              <p:spPr>
                <a:xfrm>
                  <a:off x="8858280" y="441152"/>
                  <a:ext cx="456603" cy="586561"/>
                </a:xfrm>
                <a:prstGeom prst="rect">
                  <a:avLst/>
                </a:prstGeom>
                <a:noFill/>
              </p:spPr>
              <p:txBody>
                <a:bodyPr wrap="square" rtlCol="0">
                  <a:spAutoFit/>
                </a:bodyPr>
                <a:lstStyle/>
                <a:p>
                  <a:r>
                    <a:rPr lang="ru-RU" sz="1400" dirty="0">
                      <a:latin typeface="Times New Roman" pitchFamily="18" charset="0"/>
                      <a:cs typeface="Times New Roman" pitchFamily="18" charset="0"/>
                    </a:rPr>
                    <a:t>420</a:t>
                  </a:r>
                </a:p>
              </p:txBody>
            </p:sp>
            <p:sp>
              <p:nvSpPr>
                <p:cNvPr id="58" name="TextBox 57">
                  <a:extLst>
                    <a:ext uri="{FF2B5EF4-FFF2-40B4-BE49-F238E27FC236}">
                      <a16:creationId xmlns:a16="http://schemas.microsoft.com/office/drawing/2014/main" id="{0C4C0D7E-24A6-4C83-BF85-10E1B9F3B76B}"/>
                    </a:ext>
                  </a:extLst>
                </p:cNvPr>
                <p:cNvSpPr txBox="1"/>
                <p:nvPr/>
              </p:nvSpPr>
              <p:spPr>
                <a:xfrm>
                  <a:off x="8858280" y="589578"/>
                  <a:ext cx="456603" cy="586561"/>
                </a:xfrm>
                <a:prstGeom prst="rect">
                  <a:avLst/>
                </a:prstGeom>
                <a:noFill/>
              </p:spPr>
              <p:txBody>
                <a:bodyPr wrap="square" rtlCol="0">
                  <a:spAutoFit/>
                </a:bodyPr>
                <a:lstStyle/>
                <a:p>
                  <a:r>
                    <a:rPr lang="ru-RU" sz="1400" dirty="0">
                      <a:latin typeface="Times New Roman" pitchFamily="18" charset="0"/>
                      <a:cs typeface="Times New Roman" pitchFamily="18" charset="0"/>
                    </a:rPr>
                    <a:t>412</a:t>
                  </a:r>
                </a:p>
              </p:txBody>
            </p:sp>
            <p:sp>
              <p:nvSpPr>
                <p:cNvPr id="59" name="TextBox 58">
                  <a:extLst>
                    <a:ext uri="{FF2B5EF4-FFF2-40B4-BE49-F238E27FC236}">
                      <a16:creationId xmlns:a16="http://schemas.microsoft.com/office/drawing/2014/main" id="{2300BDA4-7DC4-4BB4-BB7D-5BD9E982C1B0}"/>
                    </a:ext>
                  </a:extLst>
                </p:cNvPr>
                <p:cNvSpPr txBox="1"/>
                <p:nvPr/>
              </p:nvSpPr>
              <p:spPr>
                <a:xfrm>
                  <a:off x="8858280" y="811511"/>
                  <a:ext cx="456603" cy="586561"/>
                </a:xfrm>
                <a:prstGeom prst="rect">
                  <a:avLst/>
                </a:prstGeom>
                <a:noFill/>
              </p:spPr>
              <p:txBody>
                <a:bodyPr wrap="square" rtlCol="0">
                  <a:spAutoFit/>
                </a:bodyPr>
                <a:lstStyle/>
                <a:p>
                  <a:r>
                    <a:rPr lang="ru-RU" sz="1400" dirty="0">
                      <a:latin typeface="Times New Roman" pitchFamily="18" charset="0"/>
                      <a:cs typeface="Times New Roman" pitchFamily="18" charset="0"/>
                    </a:rPr>
                    <a:t>398</a:t>
                  </a:r>
                </a:p>
              </p:txBody>
            </p:sp>
            <p:sp>
              <p:nvSpPr>
                <p:cNvPr id="60" name="TextBox 59">
                  <a:extLst>
                    <a:ext uri="{FF2B5EF4-FFF2-40B4-BE49-F238E27FC236}">
                      <a16:creationId xmlns:a16="http://schemas.microsoft.com/office/drawing/2014/main" id="{BEFDB569-11D1-4F09-AEE3-E311DFB19606}"/>
                    </a:ext>
                  </a:extLst>
                </p:cNvPr>
                <p:cNvSpPr txBox="1"/>
                <p:nvPr/>
              </p:nvSpPr>
              <p:spPr>
                <a:xfrm>
                  <a:off x="8858279" y="1033447"/>
                  <a:ext cx="456604" cy="586561"/>
                </a:xfrm>
                <a:prstGeom prst="rect">
                  <a:avLst/>
                </a:prstGeom>
                <a:noFill/>
              </p:spPr>
              <p:txBody>
                <a:bodyPr wrap="square" rtlCol="0">
                  <a:spAutoFit/>
                </a:bodyPr>
                <a:lstStyle/>
                <a:p>
                  <a:r>
                    <a:rPr lang="ru-RU" sz="1400" dirty="0">
                      <a:latin typeface="Times New Roman" pitchFamily="18" charset="0"/>
                      <a:cs typeface="Times New Roman" pitchFamily="18" charset="0"/>
                    </a:rPr>
                    <a:t>385</a:t>
                  </a:r>
                </a:p>
              </p:txBody>
            </p:sp>
            <p:sp>
              <p:nvSpPr>
                <p:cNvPr id="61" name="TextBox 60">
                  <a:extLst>
                    <a:ext uri="{FF2B5EF4-FFF2-40B4-BE49-F238E27FC236}">
                      <a16:creationId xmlns:a16="http://schemas.microsoft.com/office/drawing/2014/main" id="{8FCBE24B-2FD0-40AA-95F5-880454F353F0}"/>
                    </a:ext>
                  </a:extLst>
                </p:cNvPr>
                <p:cNvSpPr txBox="1"/>
                <p:nvPr/>
              </p:nvSpPr>
              <p:spPr>
                <a:xfrm>
                  <a:off x="8858280" y="1255380"/>
                  <a:ext cx="456603" cy="586561"/>
                </a:xfrm>
                <a:prstGeom prst="rect">
                  <a:avLst/>
                </a:prstGeom>
                <a:noFill/>
              </p:spPr>
              <p:txBody>
                <a:bodyPr wrap="square" rtlCol="0">
                  <a:spAutoFit/>
                </a:bodyPr>
                <a:lstStyle/>
                <a:p>
                  <a:r>
                    <a:rPr lang="ru-RU" sz="1400" dirty="0">
                      <a:latin typeface="Times New Roman" pitchFamily="18" charset="0"/>
                      <a:cs typeface="Times New Roman" pitchFamily="18" charset="0"/>
                    </a:rPr>
                    <a:t>372</a:t>
                  </a:r>
                </a:p>
              </p:txBody>
            </p:sp>
            <p:sp>
              <p:nvSpPr>
                <p:cNvPr id="62" name="TextBox 61">
                  <a:extLst>
                    <a:ext uri="{FF2B5EF4-FFF2-40B4-BE49-F238E27FC236}">
                      <a16:creationId xmlns:a16="http://schemas.microsoft.com/office/drawing/2014/main" id="{9B68086E-DDF6-4FF6-9B8B-18313E5B4033}"/>
                    </a:ext>
                  </a:extLst>
                </p:cNvPr>
                <p:cNvSpPr txBox="1"/>
                <p:nvPr/>
              </p:nvSpPr>
              <p:spPr>
                <a:xfrm>
                  <a:off x="8858279" y="1477315"/>
                  <a:ext cx="456604" cy="586561"/>
                </a:xfrm>
                <a:prstGeom prst="rect">
                  <a:avLst/>
                </a:prstGeom>
                <a:noFill/>
              </p:spPr>
              <p:txBody>
                <a:bodyPr wrap="square" rtlCol="0">
                  <a:spAutoFit/>
                </a:bodyPr>
                <a:lstStyle/>
                <a:p>
                  <a:r>
                    <a:rPr lang="ru-RU" sz="1400" dirty="0">
                      <a:latin typeface="Times New Roman" pitchFamily="18" charset="0"/>
                      <a:cs typeface="Times New Roman" pitchFamily="18" charset="0"/>
                    </a:rPr>
                    <a:t>369</a:t>
                  </a:r>
                </a:p>
              </p:txBody>
            </p:sp>
            <p:sp>
              <p:nvSpPr>
                <p:cNvPr id="63" name="TextBox 62">
                  <a:extLst>
                    <a:ext uri="{FF2B5EF4-FFF2-40B4-BE49-F238E27FC236}">
                      <a16:creationId xmlns:a16="http://schemas.microsoft.com/office/drawing/2014/main" id="{51CE3848-B577-4527-B53C-407E08C05663}"/>
                    </a:ext>
                  </a:extLst>
                </p:cNvPr>
                <p:cNvSpPr txBox="1"/>
                <p:nvPr/>
              </p:nvSpPr>
              <p:spPr>
                <a:xfrm>
                  <a:off x="8858280" y="1699247"/>
                  <a:ext cx="456603" cy="586561"/>
                </a:xfrm>
                <a:prstGeom prst="rect">
                  <a:avLst/>
                </a:prstGeom>
                <a:noFill/>
              </p:spPr>
              <p:txBody>
                <a:bodyPr wrap="square" rtlCol="0">
                  <a:spAutoFit/>
                </a:bodyPr>
                <a:lstStyle/>
                <a:p>
                  <a:r>
                    <a:rPr lang="ru-RU" sz="1400" dirty="0">
                      <a:latin typeface="Times New Roman" pitchFamily="18" charset="0"/>
                      <a:cs typeface="Times New Roman" pitchFamily="18" charset="0"/>
                    </a:rPr>
                    <a:t>346</a:t>
                  </a:r>
                </a:p>
              </p:txBody>
            </p:sp>
            <p:sp>
              <p:nvSpPr>
                <p:cNvPr id="64" name="TextBox 63">
                  <a:extLst>
                    <a:ext uri="{FF2B5EF4-FFF2-40B4-BE49-F238E27FC236}">
                      <a16:creationId xmlns:a16="http://schemas.microsoft.com/office/drawing/2014/main" id="{7AF51805-E7D8-4E4F-9FD8-E225680BA0C0}"/>
                    </a:ext>
                  </a:extLst>
                </p:cNvPr>
                <p:cNvSpPr txBox="1"/>
                <p:nvPr/>
              </p:nvSpPr>
              <p:spPr>
                <a:xfrm>
                  <a:off x="8858280" y="1905943"/>
                  <a:ext cx="456603" cy="586561"/>
                </a:xfrm>
                <a:prstGeom prst="rect">
                  <a:avLst/>
                </a:prstGeom>
                <a:noFill/>
              </p:spPr>
              <p:txBody>
                <a:bodyPr wrap="square" rtlCol="0">
                  <a:spAutoFit/>
                </a:bodyPr>
                <a:lstStyle/>
                <a:p>
                  <a:r>
                    <a:rPr lang="ru-RU" sz="1400" dirty="0">
                      <a:latin typeface="Times New Roman" pitchFamily="18" charset="0"/>
                      <a:cs typeface="Times New Roman" pitchFamily="18" charset="0"/>
                    </a:rPr>
                    <a:t>333</a:t>
                  </a:r>
                </a:p>
              </p:txBody>
            </p:sp>
          </p:grpSp>
          <p:sp>
            <p:nvSpPr>
              <p:cNvPr id="55" name="TextBox 54">
                <a:extLst>
                  <a:ext uri="{FF2B5EF4-FFF2-40B4-BE49-F238E27FC236}">
                    <a16:creationId xmlns:a16="http://schemas.microsoft.com/office/drawing/2014/main" id="{C5814E71-3584-4402-8E71-70D9B17D4BDE}"/>
                  </a:ext>
                </a:extLst>
              </p:cNvPr>
              <p:cNvSpPr txBox="1"/>
              <p:nvPr/>
            </p:nvSpPr>
            <p:spPr>
              <a:xfrm>
                <a:off x="8368251" y="323743"/>
                <a:ext cx="714348" cy="345037"/>
              </a:xfrm>
              <a:prstGeom prst="rect">
                <a:avLst/>
              </a:prstGeom>
              <a:noFill/>
            </p:spPr>
            <p:txBody>
              <a:bodyPr wrap="square" rtlCol="0">
                <a:spAutoFit/>
              </a:bodyPr>
              <a:lstStyle/>
              <a:p>
                <a:r>
                  <a:rPr lang="en-US" sz="1400" dirty="0">
                    <a:latin typeface="Times New Roman" pitchFamily="18" charset="0"/>
                    <a:cs typeface="Times New Roman" pitchFamily="18" charset="0"/>
                  </a:rPr>
                  <a:t>T (K)</a:t>
                </a:r>
                <a:endParaRPr lang="ru-RU" sz="1400" dirty="0">
                  <a:latin typeface="Times New Roman" pitchFamily="18" charset="0"/>
                  <a:cs typeface="Times New Roman" pitchFamily="18" charset="0"/>
                </a:endParaRPr>
              </a:p>
            </p:txBody>
          </p:sp>
        </p:grpSp>
        <p:sp>
          <p:nvSpPr>
            <p:cNvPr id="51" name="TextBox 50">
              <a:extLst>
                <a:ext uri="{FF2B5EF4-FFF2-40B4-BE49-F238E27FC236}">
                  <a16:creationId xmlns:a16="http://schemas.microsoft.com/office/drawing/2014/main" id="{EDA6598F-4D9A-43EA-8D95-B6265DE65BED}"/>
                </a:ext>
              </a:extLst>
            </p:cNvPr>
            <p:cNvSpPr txBox="1"/>
            <p:nvPr/>
          </p:nvSpPr>
          <p:spPr>
            <a:xfrm>
              <a:off x="6997341" y="2129697"/>
              <a:ext cx="1686282" cy="345037"/>
            </a:xfrm>
            <a:prstGeom prst="rect">
              <a:avLst/>
            </a:prstGeom>
            <a:solidFill>
              <a:schemeClr val="bg1"/>
            </a:solidFill>
          </p:spPr>
          <p:txBody>
            <a:bodyPr wrap="square" rtlCol="0">
              <a:spAutoFit/>
            </a:bodyPr>
            <a:lstStyle/>
            <a:p>
              <a:pPr algn="ctr"/>
              <a:r>
                <a:rPr lang="en-US" sz="1400" dirty="0">
                  <a:latin typeface="Times New Roman" pitchFamily="18" charset="0"/>
                  <a:cs typeface="Times New Roman" pitchFamily="18" charset="0"/>
                </a:rPr>
                <a:t>Z (</a:t>
              </a:r>
              <a:r>
                <a:rPr lang="uk-UA" sz="1400" dirty="0">
                  <a:latin typeface="Times New Roman" pitchFamily="18" charset="0"/>
                  <a:cs typeface="Times New Roman" pitchFamily="18" charset="0"/>
                </a:rPr>
                <a:t>мм)</a:t>
              </a:r>
              <a:endParaRPr lang="ru-RU" sz="14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8AD922A5-D100-4B01-95F3-1AD736B470D5}"/>
                </a:ext>
              </a:extLst>
            </p:cNvPr>
            <p:cNvSpPr txBox="1"/>
            <p:nvPr/>
          </p:nvSpPr>
          <p:spPr>
            <a:xfrm rot="16200000">
              <a:off x="6044225" y="1183671"/>
              <a:ext cx="1826914" cy="278090"/>
            </a:xfrm>
            <a:prstGeom prst="rect">
              <a:avLst/>
            </a:prstGeom>
            <a:solidFill>
              <a:schemeClr val="bg1"/>
            </a:solidFill>
          </p:spPr>
          <p:txBody>
            <a:bodyPr wrap="square" rtlCol="0">
              <a:spAutoFit/>
            </a:bodyPr>
            <a:lstStyle/>
            <a:p>
              <a:pPr algn="ctr"/>
              <a:r>
                <a:rPr lang="en-US" sz="1400" dirty="0">
                  <a:latin typeface="Times New Roman" pitchFamily="18" charset="0"/>
                  <a:cs typeface="Times New Roman" pitchFamily="18" charset="0"/>
                </a:rPr>
                <a:t>Y (</a:t>
              </a:r>
              <a:r>
                <a:rPr lang="uk-UA" sz="1400" dirty="0">
                  <a:latin typeface="Times New Roman" pitchFamily="18" charset="0"/>
                  <a:cs typeface="Times New Roman" pitchFamily="18" charset="0"/>
                </a:rPr>
                <a:t>мм)</a:t>
              </a:r>
              <a:endParaRPr lang="ru-RU" sz="1400" dirty="0">
                <a:latin typeface="Times New Roman" pitchFamily="18" charset="0"/>
                <a:cs typeface="Times New Roman" pitchFamily="18" charset="0"/>
              </a:endParaRPr>
            </a:p>
          </p:txBody>
        </p:sp>
      </p:grpSp>
      <p:sp>
        <p:nvSpPr>
          <p:cNvPr id="65" name="Объект 2">
            <a:extLst>
              <a:ext uri="{FF2B5EF4-FFF2-40B4-BE49-F238E27FC236}">
                <a16:creationId xmlns:a16="http://schemas.microsoft.com/office/drawing/2014/main" id="{1CFBAAA6-950F-4F51-9F7C-49AFB6E64769}"/>
              </a:ext>
            </a:extLst>
          </p:cNvPr>
          <p:cNvSpPr txBox="1">
            <a:spLocks/>
          </p:cNvSpPr>
          <p:nvPr/>
        </p:nvSpPr>
        <p:spPr>
          <a:xfrm>
            <a:off x="5347250" y="4991299"/>
            <a:ext cx="6626087" cy="18223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t>Kovshov, Y.S., Ponomarenko, S.S., Kishko, S.A., Khutoryan, E.M., Kuleshov, A.N. Numerical Simulation and Experimental Study of Sub-THz and THz CW Clinotron Oscillators. </a:t>
            </a:r>
            <a:r>
              <a:rPr lang="en-US" sz="1200" i="1" dirty="0"/>
              <a:t>IEEE Transactions on Electron Devices</a:t>
            </a:r>
            <a:r>
              <a:rPr lang="en-US" sz="1200" dirty="0"/>
              <a:t> </a:t>
            </a:r>
            <a:r>
              <a:rPr lang="en-US" sz="1200" b="1" dirty="0"/>
              <a:t>65 (6)</a:t>
            </a:r>
            <a:r>
              <a:rPr lang="en-US" sz="1200" dirty="0"/>
              <a:t>, 2177-2182 (2018)</a:t>
            </a:r>
          </a:p>
          <a:p>
            <a:pPr marL="0" indent="0">
              <a:spcBef>
                <a:spcPts val="600"/>
              </a:spcBef>
              <a:buFont typeface="Arial" panose="020B0604020202020204" pitchFamily="34" charset="0"/>
              <a:buNone/>
            </a:pPr>
            <a:r>
              <a:rPr lang="en-US" sz="1200" dirty="0"/>
              <a:t>Ponomarenko, S., Kovshov, Y., Kishko, S., Kuleshov, A. Numerical simulation and experimental study of 130 GHz CW clinotron oscillator. </a:t>
            </a:r>
            <a:r>
              <a:rPr lang="en-US" sz="1200" i="1" dirty="0"/>
              <a:t>IEEE International Vacuum Electronics Conference  </a:t>
            </a:r>
            <a:r>
              <a:rPr lang="en-US" sz="1200" dirty="0"/>
              <a:t>(2016)</a:t>
            </a:r>
          </a:p>
          <a:p>
            <a:pPr marL="0" indent="0">
              <a:lnSpc>
                <a:spcPct val="100000"/>
              </a:lnSpc>
              <a:spcBef>
                <a:spcPts val="600"/>
              </a:spcBef>
              <a:buFont typeface="Arial" panose="020B0604020202020204" pitchFamily="34" charset="0"/>
              <a:buNone/>
            </a:pPr>
            <a:r>
              <a:rPr lang="en-US" sz="1200" dirty="0"/>
              <a:t>Likhachev, A., Kovshov, Yu., Ponomarenko, S., Kishko, S., Stoyanova, V., Khutoryan, E., Kuleshov, A. Effect of Grating Thermal Expansion on the THz Clinotron Operation. </a:t>
            </a:r>
            <a:r>
              <a:rPr lang="en-US" sz="1200" i="1" dirty="0"/>
              <a:t>International Conference on Infrared, Millimeter, and Terahertz Waves </a:t>
            </a:r>
            <a:r>
              <a:rPr lang="en-US" sz="1200" dirty="0"/>
              <a:t>(2021)</a:t>
            </a:r>
          </a:p>
        </p:txBody>
      </p:sp>
      <p:graphicFrame>
        <p:nvGraphicFramePr>
          <p:cNvPr id="66" name="Объект 65">
            <a:extLst>
              <a:ext uri="{FF2B5EF4-FFF2-40B4-BE49-F238E27FC236}">
                <a16:creationId xmlns:a16="http://schemas.microsoft.com/office/drawing/2014/main" id="{0A898E8D-BB09-4A6E-9406-41F8AD4EB8EE}"/>
              </a:ext>
            </a:extLst>
          </p:cNvPr>
          <p:cNvGraphicFramePr>
            <a:graphicFrameLocks noChangeAspect="1"/>
          </p:cNvGraphicFramePr>
          <p:nvPr>
            <p:extLst>
              <p:ext uri="{D42A27DB-BD31-4B8C-83A1-F6EECF244321}">
                <p14:modId xmlns:p14="http://schemas.microsoft.com/office/powerpoint/2010/main" val="4072881278"/>
              </p:ext>
            </p:extLst>
          </p:nvPr>
        </p:nvGraphicFramePr>
        <p:xfrm>
          <a:off x="-460375" y="1133475"/>
          <a:ext cx="7597775" cy="4830763"/>
        </p:xfrm>
        <a:graphic>
          <a:graphicData uri="http://schemas.openxmlformats.org/presentationml/2006/ole">
            <mc:AlternateContent xmlns:mc="http://schemas.openxmlformats.org/markup-compatibility/2006">
              <mc:Choice xmlns:v="urn:schemas-microsoft-com:vml" Requires="v">
                <p:oleObj spid="_x0000_s12560" r:id="rId9" imgW="5333760" imgH="3391200" progId="">
                  <p:embed/>
                </p:oleObj>
              </mc:Choice>
              <mc:Fallback>
                <p:oleObj r:id="rId9" imgW="5333760" imgH="3391200" progId="">
                  <p:embed/>
                  <p:pic>
                    <p:nvPicPr>
                      <p:cNvPr id="6" name="Объект 5">
                        <a:extLst>
                          <a:ext uri="{FF2B5EF4-FFF2-40B4-BE49-F238E27FC236}">
                            <a16:creationId xmlns:a16="http://schemas.microsoft.com/office/drawing/2014/main" id="{D98365B4-C178-4CF7-98CA-BF192866CFA0}"/>
                          </a:ext>
                        </a:extLst>
                      </p:cNvPr>
                      <p:cNvPicPr/>
                      <p:nvPr/>
                    </p:nvPicPr>
                    <p:blipFill>
                      <a:blip r:embed="rId10"/>
                      <a:stretch>
                        <a:fillRect/>
                      </a:stretch>
                    </p:blipFill>
                    <p:spPr>
                      <a:xfrm>
                        <a:off x="-460375" y="1133475"/>
                        <a:ext cx="7597775" cy="4830763"/>
                      </a:xfrm>
                      <a:prstGeom prst="rect">
                        <a:avLst/>
                      </a:prstGeom>
                    </p:spPr>
                  </p:pic>
                </p:oleObj>
              </mc:Fallback>
            </mc:AlternateContent>
          </a:graphicData>
        </a:graphic>
      </p:graphicFrame>
      <p:graphicFrame>
        <p:nvGraphicFramePr>
          <p:cNvPr id="15" name="Объект 14">
            <a:extLst>
              <a:ext uri="{FF2B5EF4-FFF2-40B4-BE49-F238E27FC236}">
                <a16:creationId xmlns:a16="http://schemas.microsoft.com/office/drawing/2014/main" id="{C84D3963-E9BF-4CD1-A3D0-8C2838209983}"/>
              </a:ext>
            </a:extLst>
          </p:cNvPr>
          <p:cNvGraphicFramePr>
            <a:graphicFrameLocks noChangeAspect="1"/>
          </p:cNvGraphicFramePr>
          <p:nvPr>
            <p:extLst>
              <p:ext uri="{D42A27DB-BD31-4B8C-83A1-F6EECF244321}">
                <p14:modId xmlns:p14="http://schemas.microsoft.com/office/powerpoint/2010/main" val="2340742627"/>
              </p:ext>
            </p:extLst>
          </p:nvPr>
        </p:nvGraphicFramePr>
        <p:xfrm>
          <a:off x="6045200" y="3357563"/>
          <a:ext cx="101600" cy="139700"/>
        </p:xfrm>
        <a:graphic>
          <a:graphicData uri="http://schemas.openxmlformats.org/presentationml/2006/ole">
            <mc:AlternateContent xmlns:mc="http://schemas.openxmlformats.org/markup-compatibility/2006">
              <mc:Choice xmlns:v="urn:schemas-microsoft-com:vml" Requires="v">
                <p:oleObj spid="_x0000_s12561" name="Equation" r:id="rId11" imgW="101520" imgH="139680" progId="Equation.DSMT4">
                  <p:embed/>
                </p:oleObj>
              </mc:Choice>
              <mc:Fallback>
                <p:oleObj name="Equation" r:id="rId11" imgW="101520" imgH="139680" progId="Equation.DSMT4">
                  <p:embed/>
                  <p:pic>
                    <p:nvPicPr>
                      <p:cNvPr id="0" name=""/>
                      <p:cNvPicPr/>
                      <p:nvPr/>
                    </p:nvPicPr>
                    <p:blipFill>
                      <a:blip r:embed="rId12"/>
                      <a:stretch>
                        <a:fillRect/>
                      </a:stretch>
                    </p:blipFill>
                    <p:spPr>
                      <a:xfrm>
                        <a:off x="6045200" y="3357563"/>
                        <a:ext cx="101600" cy="1397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7" name="Object 1363">
                <a:extLst>
                  <a:ext uri="{FF2B5EF4-FFF2-40B4-BE49-F238E27FC236}">
                    <a16:creationId xmlns:a16="http://schemas.microsoft.com/office/drawing/2014/main" id="{C1FE1362-1645-4267-B6C1-2FBD0129B5DD}"/>
                  </a:ext>
                </a:extLst>
              </p:cNvPr>
              <p:cNvSpPr txBox="1"/>
              <p:nvPr/>
            </p:nvSpPr>
            <p:spPr bwMode="auto">
              <a:xfrm>
                <a:off x="8085575" y="1769150"/>
                <a:ext cx="2052337" cy="338554"/>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000000"/>
                          </a:solidFill>
                          <a:latin typeface="Cambria Math" panose="02040503050406030204" pitchFamily="18" charset="0"/>
                          <a:ea typeface="Cambria Math" panose="02040503050406030204" pitchFamily="18" charset="0"/>
                        </a:rPr>
                        <m:t>5.7×</m:t>
                      </m:r>
                      <m:sSup>
                        <m:sSupPr>
                          <m:ctrlPr>
                            <a:rPr lang="en-US" sz="1600" b="0" i="1" smtClean="0">
                              <a:solidFill>
                                <a:srgbClr val="000000"/>
                              </a:solidFill>
                              <a:latin typeface="Cambria Math" panose="02040503050406030204" pitchFamily="18" charset="0"/>
                              <a:ea typeface="Cambria Math" panose="02040503050406030204" pitchFamily="18" charset="0"/>
                            </a:rPr>
                          </m:ctrlPr>
                        </m:sSupPr>
                        <m:e>
                          <m:r>
                            <a:rPr lang="en-US" sz="1600" b="0" i="1" smtClean="0">
                              <a:solidFill>
                                <a:srgbClr val="000000"/>
                              </a:solidFill>
                              <a:latin typeface="Cambria Math" panose="02040503050406030204" pitchFamily="18" charset="0"/>
                              <a:ea typeface="Cambria Math" panose="02040503050406030204" pitchFamily="18" charset="0"/>
                            </a:rPr>
                            <m:t>10</m:t>
                          </m:r>
                        </m:e>
                        <m:sup>
                          <m:r>
                            <a:rPr lang="en-US" sz="1600" b="0" i="1" smtClean="0">
                              <a:solidFill>
                                <a:srgbClr val="000000"/>
                              </a:solidFill>
                              <a:latin typeface="Cambria Math" panose="02040503050406030204" pitchFamily="18" charset="0"/>
                              <a:ea typeface="Cambria Math" panose="02040503050406030204" pitchFamily="18" charset="0"/>
                            </a:rPr>
                            <m:t>7</m:t>
                          </m:r>
                        </m:sup>
                      </m:sSup>
                      <m:r>
                        <a:rPr lang="en-US" sz="1600" b="0" i="1" smtClean="0">
                          <a:solidFill>
                            <a:srgbClr val="000000"/>
                          </a:solidFill>
                          <a:latin typeface="Cambria Math" panose="02040503050406030204" pitchFamily="18" charset="0"/>
                          <a:ea typeface="Cambria Math" panose="02040503050406030204" pitchFamily="18" charset="0"/>
                        </a:rPr>
                        <m:t> </m:t>
                      </m:r>
                      <m:r>
                        <m:rPr>
                          <m:sty m:val="p"/>
                        </m:rPr>
                        <a:rPr lang="en-US" sz="1600" b="0" i="0" smtClean="0">
                          <a:solidFill>
                            <a:srgbClr val="000000"/>
                          </a:solidFill>
                          <a:latin typeface="Cambria Math" panose="02040503050406030204" pitchFamily="18" charset="0"/>
                          <a:ea typeface="Cambria Math" panose="02040503050406030204" pitchFamily="18" charset="0"/>
                        </a:rPr>
                        <m:t>Sm</m:t>
                      </m:r>
                      <m:r>
                        <a:rPr lang="en-US" sz="1600" b="0" i="0" smtClean="0">
                          <a:solidFill>
                            <a:srgbClr val="000000"/>
                          </a:solidFill>
                          <a:latin typeface="Cambria Math" panose="02040503050406030204" pitchFamily="18" charset="0"/>
                          <a:ea typeface="Cambria Math" panose="02040503050406030204" pitchFamily="18" charset="0"/>
                        </a:rPr>
                        <m:t>/</m:t>
                      </m:r>
                      <m:r>
                        <m:rPr>
                          <m:sty m:val="p"/>
                        </m:rPr>
                        <a:rPr lang="en-US" sz="1600" b="0" i="0" smtClean="0">
                          <a:solidFill>
                            <a:srgbClr val="000000"/>
                          </a:solidFill>
                          <a:latin typeface="Cambria Math" panose="02040503050406030204" pitchFamily="18" charset="0"/>
                          <a:ea typeface="Cambria Math" panose="02040503050406030204" pitchFamily="18" charset="0"/>
                        </a:rPr>
                        <m:t>m</m:t>
                      </m:r>
                      <m:r>
                        <a:rPr lang="en-US" sz="1600" b="0" i="1" smtClean="0">
                          <a:solidFill>
                            <a:srgbClr val="000000"/>
                          </a:solidFill>
                          <a:latin typeface="Cambria Math" panose="02040503050406030204" pitchFamily="18" charset="0"/>
                          <a:ea typeface="Cambria Math" panose="02040503050406030204" pitchFamily="18" charset="0"/>
                        </a:rPr>
                        <m:t> </m:t>
                      </m:r>
                    </m:oMath>
                  </m:oMathPara>
                </a14:m>
                <a:endParaRPr lang="uk-UA" sz="1600" dirty="0"/>
              </a:p>
            </p:txBody>
          </p:sp>
        </mc:Choice>
        <mc:Fallback xmlns="">
          <p:sp>
            <p:nvSpPr>
              <p:cNvPr id="67" name="Object 1363">
                <a:extLst>
                  <a:ext uri="{FF2B5EF4-FFF2-40B4-BE49-F238E27FC236}">
                    <a16:creationId xmlns:a16="http://schemas.microsoft.com/office/drawing/2014/main" id="{C1FE1362-1645-4267-B6C1-2FBD0129B5DD}"/>
                  </a:ext>
                </a:extLst>
              </p:cNvPr>
              <p:cNvSpPr txBox="1">
                <a:spLocks noRot="1" noChangeAspect="1" noMove="1" noResize="1" noEditPoints="1" noAdjustHandles="1" noChangeArrowheads="1" noChangeShapeType="1" noTextEdit="1"/>
              </p:cNvSpPr>
              <p:nvPr/>
            </p:nvSpPr>
            <p:spPr bwMode="auto">
              <a:xfrm>
                <a:off x="8085575" y="1769150"/>
                <a:ext cx="2052337" cy="338554"/>
              </a:xfrm>
              <a:prstGeom prst="rect">
                <a:avLst/>
              </a:prstGeom>
              <a:blipFill>
                <a:blip r:embed="rId13"/>
                <a:stretch>
                  <a:fillRect b="-8929"/>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68" name="Object 1363">
                <a:extLst>
                  <a:ext uri="{FF2B5EF4-FFF2-40B4-BE49-F238E27FC236}">
                    <a16:creationId xmlns:a16="http://schemas.microsoft.com/office/drawing/2014/main" id="{ED489BDC-DD5E-46C2-BB4C-EF2E5951F7DA}"/>
                  </a:ext>
                </a:extLst>
              </p:cNvPr>
              <p:cNvSpPr txBox="1"/>
              <p:nvPr/>
            </p:nvSpPr>
            <p:spPr bwMode="auto">
              <a:xfrm>
                <a:off x="10719444" y="3095514"/>
                <a:ext cx="1662655" cy="338554"/>
              </a:xfrm>
              <a:prstGeom prst="rect">
                <a:avLst/>
              </a:prstGeom>
              <a:solidFill>
                <a:schemeClr val="bg1"/>
              </a:solid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000000"/>
                          </a:solidFill>
                          <a:latin typeface="Cambria Math" panose="02040503050406030204" pitchFamily="18" charset="0"/>
                          <a:ea typeface="Cambria Math" panose="02040503050406030204" pitchFamily="18" charset="0"/>
                        </a:rPr>
                        <m:t>2×</m:t>
                      </m:r>
                      <m:sSup>
                        <m:sSupPr>
                          <m:ctrlPr>
                            <a:rPr lang="en-US" sz="1600" b="0" i="1" smtClean="0">
                              <a:solidFill>
                                <a:srgbClr val="000000"/>
                              </a:solidFill>
                              <a:latin typeface="Cambria Math" panose="02040503050406030204" pitchFamily="18" charset="0"/>
                              <a:ea typeface="Cambria Math" panose="02040503050406030204" pitchFamily="18" charset="0"/>
                            </a:rPr>
                          </m:ctrlPr>
                        </m:sSupPr>
                        <m:e>
                          <m:r>
                            <a:rPr lang="en-US" sz="1600" b="0" i="1" smtClean="0">
                              <a:solidFill>
                                <a:srgbClr val="000000"/>
                              </a:solidFill>
                              <a:latin typeface="Cambria Math" panose="02040503050406030204" pitchFamily="18" charset="0"/>
                              <a:ea typeface="Cambria Math" panose="02040503050406030204" pitchFamily="18" charset="0"/>
                            </a:rPr>
                            <m:t>10</m:t>
                          </m:r>
                        </m:e>
                        <m:sup>
                          <m:r>
                            <a:rPr lang="en-US" sz="1600" b="0" i="1" smtClean="0">
                              <a:solidFill>
                                <a:srgbClr val="000000"/>
                              </a:solidFill>
                              <a:latin typeface="Cambria Math" panose="02040503050406030204" pitchFamily="18" charset="0"/>
                              <a:ea typeface="Cambria Math" panose="02040503050406030204" pitchFamily="18" charset="0"/>
                            </a:rPr>
                            <m:t>7</m:t>
                          </m:r>
                        </m:sup>
                      </m:sSup>
                      <m:r>
                        <a:rPr lang="en-US" sz="1600" b="0" i="1" smtClean="0">
                          <a:solidFill>
                            <a:srgbClr val="000000"/>
                          </a:solidFill>
                          <a:latin typeface="Cambria Math" panose="02040503050406030204" pitchFamily="18" charset="0"/>
                          <a:ea typeface="Cambria Math" panose="02040503050406030204" pitchFamily="18" charset="0"/>
                        </a:rPr>
                        <m:t> </m:t>
                      </m:r>
                      <m:r>
                        <m:rPr>
                          <m:sty m:val="p"/>
                        </m:rPr>
                        <a:rPr lang="en-US" sz="1600" b="0" i="0" smtClean="0">
                          <a:solidFill>
                            <a:srgbClr val="000000"/>
                          </a:solidFill>
                          <a:latin typeface="Cambria Math" panose="02040503050406030204" pitchFamily="18" charset="0"/>
                          <a:ea typeface="Cambria Math" panose="02040503050406030204" pitchFamily="18" charset="0"/>
                        </a:rPr>
                        <m:t>Sm</m:t>
                      </m:r>
                      <m:r>
                        <a:rPr lang="en-US" sz="1600" b="0" i="0" smtClean="0">
                          <a:solidFill>
                            <a:srgbClr val="000000"/>
                          </a:solidFill>
                          <a:latin typeface="Cambria Math" panose="02040503050406030204" pitchFamily="18" charset="0"/>
                          <a:ea typeface="Cambria Math" panose="02040503050406030204" pitchFamily="18" charset="0"/>
                        </a:rPr>
                        <m:t>/</m:t>
                      </m:r>
                      <m:r>
                        <m:rPr>
                          <m:sty m:val="p"/>
                        </m:rPr>
                        <a:rPr lang="en-US" sz="1600" b="0" i="0" smtClean="0">
                          <a:solidFill>
                            <a:srgbClr val="000000"/>
                          </a:solidFill>
                          <a:latin typeface="Cambria Math" panose="02040503050406030204" pitchFamily="18" charset="0"/>
                          <a:ea typeface="Cambria Math" panose="02040503050406030204" pitchFamily="18" charset="0"/>
                        </a:rPr>
                        <m:t>m</m:t>
                      </m:r>
                      <m:r>
                        <a:rPr lang="en-US" sz="1600" b="0" i="1" smtClean="0">
                          <a:solidFill>
                            <a:srgbClr val="000000"/>
                          </a:solidFill>
                          <a:latin typeface="Cambria Math" panose="02040503050406030204" pitchFamily="18" charset="0"/>
                          <a:ea typeface="Cambria Math" panose="02040503050406030204" pitchFamily="18" charset="0"/>
                        </a:rPr>
                        <m:t> </m:t>
                      </m:r>
                    </m:oMath>
                  </m:oMathPara>
                </a14:m>
                <a:endParaRPr lang="uk-UA" sz="1600" dirty="0"/>
              </a:p>
            </p:txBody>
          </p:sp>
        </mc:Choice>
        <mc:Fallback xmlns="">
          <p:sp>
            <p:nvSpPr>
              <p:cNvPr id="68" name="Object 1363">
                <a:extLst>
                  <a:ext uri="{FF2B5EF4-FFF2-40B4-BE49-F238E27FC236}">
                    <a16:creationId xmlns:a16="http://schemas.microsoft.com/office/drawing/2014/main" id="{ED489BDC-DD5E-46C2-BB4C-EF2E5951F7DA}"/>
                  </a:ext>
                </a:extLst>
              </p:cNvPr>
              <p:cNvSpPr txBox="1">
                <a:spLocks noRot="1" noChangeAspect="1" noMove="1" noResize="1" noEditPoints="1" noAdjustHandles="1" noChangeArrowheads="1" noChangeShapeType="1" noTextEdit="1"/>
              </p:cNvSpPr>
              <p:nvPr/>
            </p:nvSpPr>
            <p:spPr bwMode="auto">
              <a:xfrm>
                <a:off x="10719444" y="3095514"/>
                <a:ext cx="1662655" cy="338554"/>
              </a:xfrm>
              <a:prstGeom prst="rect">
                <a:avLst/>
              </a:prstGeom>
              <a:blipFill>
                <a:blip r:embed="rId14"/>
                <a:stretch>
                  <a:fillRect b="-10909"/>
                </a:stretch>
              </a:blipFill>
              <a:ln w="22225">
                <a:noFill/>
                <a:miter lim="800000"/>
                <a:headEnd/>
                <a:tailEnd/>
              </a:ln>
            </p:spPr>
            <p:txBody>
              <a:bodyPr/>
              <a:lstStyle/>
              <a:p>
                <a:r>
                  <a:rPr lang="uk-UA">
                    <a:noFill/>
                  </a:rPr>
                  <a:t> </a:t>
                </a:r>
              </a:p>
            </p:txBody>
          </p:sp>
        </mc:Fallback>
      </mc:AlternateContent>
      <p:cxnSp>
        <p:nvCxnSpPr>
          <p:cNvPr id="21" name="Прямая со стрелкой 20">
            <a:extLst>
              <a:ext uri="{FF2B5EF4-FFF2-40B4-BE49-F238E27FC236}">
                <a16:creationId xmlns:a16="http://schemas.microsoft.com/office/drawing/2014/main" id="{479978F3-2104-4141-8BDF-799FD6FFAE40}"/>
              </a:ext>
            </a:extLst>
          </p:cNvPr>
          <p:cNvCxnSpPr/>
          <p:nvPr/>
        </p:nvCxnSpPr>
        <p:spPr>
          <a:xfrm>
            <a:off x="8845633" y="2107704"/>
            <a:ext cx="358002" cy="22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a:extLst>
              <a:ext uri="{FF2B5EF4-FFF2-40B4-BE49-F238E27FC236}">
                <a16:creationId xmlns:a16="http://schemas.microsoft.com/office/drawing/2014/main" id="{43D852A2-26C2-45F4-9BF7-66FDAF71BEAE}"/>
              </a:ext>
            </a:extLst>
          </p:cNvPr>
          <p:cNvCxnSpPr>
            <a:cxnSpLocks/>
          </p:cNvCxnSpPr>
          <p:nvPr/>
        </p:nvCxnSpPr>
        <p:spPr>
          <a:xfrm flipH="1">
            <a:off x="11394744" y="3474465"/>
            <a:ext cx="353308" cy="41972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455C59D-E495-4393-8F09-D8830E08B851}"/>
              </a:ext>
            </a:extLst>
          </p:cNvPr>
          <p:cNvSpPr txBox="1"/>
          <p:nvPr/>
        </p:nvSpPr>
        <p:spPr>
          <a:xfrm>
            <a:off x="537020" y="3357563"/>
            <a:ext cx="636713" cy="369332"/>
          </a:xfrm>
          <a:prstGeom prst="rect">
            <a:avLst/>
          </a:prstGeom>
          <a:solidFill>
            <a:schemeClr val="bg1"/>
          </a:solidFill>
        </p:spPr>
        <p:txBody>
          <a:bodyPr wrap="none" rtlCol="0">
            <a:spAutoFit/>
          </a:bodyPr>
          <a:lstStyle/>
          <a:p>
            <a:r>
              <a:rPr lang="en-US" dirty="0"/>
              <a:t>EDM</a:t>
            </a:r>
            <a:endParaRPr lang="uk-UA" dirty="0"/>
          </a:p>
        </p:txBody>
      </p:sp>
      <p:sp>
        <p:nvSpPr>
          <p:cNvPr id="39" name="TextBox 38">
            <a:extLst>
              <a:ext uri="{FF2B5EF4-FFF2-40B4-BE49-F238E27FC236}">
                <a16:creationId xmlns:a16="http://schemas.microsoft.com/office/drawing/2014/main" id="{355EFE0D-42A0-48B7-9A09-2FEC2DA7C50E}"/>
              </a:ext>
            </a:extLst>
          </p:cNvPr>
          <p:cNvSpPr txBox="1"/>
          <p:nvPr/>
        </p:nvSpPr>
        <p:spPr>
          <a:xfrm>
            <a:off x="3617124" y="3419751"/>
            <a:ext cx="1702710" cy="369332"/>
          </a:xfrm>
          <a:prstGeom prst="rect">
            <a:avLst/>
          </a:prstGeom>
          <a:solidFill>
            <a:schemeClr val="bg1"/>
          </a:solidFill>
        </p:spPr>
        <p:txBody>
          <a:bodyPr wrap="none" rtlCol="0">
            <a:spAutoFit/>
          </a:bodyPr>
          <a:lstStyle/>
          <a:p>
            <a:r>
              <a:rPr lang="en-US" dirty="0"/>
              <a:t>EDM + polishing</a:t>
            </a:r>
            <a:endParaRPr lang="uk-UA" dirty="0"/>
          </a:p>
        </p:txBody>
      </p:sp>
    </p:spTree>
    <p:extLst>
      <p:ext uri="{BB962C8B-B14F-4D97-AF65-F5344CB8AC3E}">
        <p14:creationId xmlns:p14="http://schemas.microsoft.com/office/powerpoint/2010/main" val="1327465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Properties of Bi-Periodic Circuits</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11</a:t>
            </a:fld>
            <a:endParaRPr lang="uk-UA" sz="1800" dirty="0"/>
          </a:p>
        </p:txBody>
      </p:sp>
      <p:pic>
        <p:nvPicPr>
          <p:cNvPr id="14" name="Рисунок 13">
            <a:extLst>
              <a:ext uri="{FF2B5EF4-FFF2-40B4-BE49-F238E27FC236}">
                <a16:creationId xmlns:a16="http://schemas.microsoft.com/office/drawing/2014/main" id="{23654263-E446-44F4-B7DE-8BC7887E6C92}"/>
              </a:ext>
            </a:extLst>
          </p:cNvPr>
          <p:cNvPicPr>
            <a:picLocks noChangeAspect="1"/>
          </p:cNvPicPr>
          <p:nvPr/>
        </p:nvPicPr>
        <p:blipFill rotWithShape="1">
          <a:blip r:embed="rId3"/>
          <a:srcRect t="9252" b="22246"/>
          <a:stretch/>
        </p:blipFill>
        <p:spPr>
          <a:xfrm>
            <a:off x="857281" y="1785487"/>
            <a:ext cx="2184953" cy="1216942"/>
          </a:xfrm>
          <a:prstGeom prst="rect">
            <a:avLst/>
          </a:prstGeom>
        </p:spPr>
      </p:pic>
      <p:cxnSp>
        <p:nvCxnSpPr>
          <p:cNvPr id="10" name="Прямая со стрелкой 9">
            <a:extLst>
              <a:ext uri="{FF2B5EF4-FFF2-40B4-BE49-F238E27FC236}">
                <a16:creationId xmlns:a16="http://schemas.microsoft.com/office/drawing/2014/main" id="{0EB46C54-D005-474C-B383-DFBDBE166EA1}"/>
              </a:ext>
            </a:extLst>
          </p:cNvPr>
          <p:cNvCxnSpPr/>
          <p:nvPr/>
        </p:nvCxnSpPr>
        <p:spPr>
          <a:xfrm>
            <a:off x="1949757" y="2057400"/>
            <a:ext cx="814225"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BDC9B9D2-E3D5-4507-A487-2AE4A65D844D}"/>
              </a:ext>
            </a:extLst>
          </p:cNvPr>
          <p:cNvCxnSpPr>
            <a:cxnSpLocks/>
          </p:cNvCxnSpPr>
          <p:nvPr/>
        </p:nvCxnSpPr>
        <p:spPr>
          <a:xfrm>
            <a:off x="1430211" y="2057400"/>
            <a:ext cx="254712"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8906F-4D53-4BAC-BB0A-2D1D4AD8341A}"/>
              </a:ext>
            </a:extLst>
          </p:cNvPr>
          <p:cNvSpPr txBox="1"/>
          <p:nvPr/>
        </p:nvSpPr>
        <p:spPr>
          <a:xfrm>
            <a:off x="1430211" y="1674289"/>
            <a:ext cx="303288" cy="369332"/>
          </a:xfrm>
          <a:prstGeom prst="rect">
            <a:avLst/>
          </a:prstGeom>
          <a:noFill/>
        </p:spPr>
        <p:txBody>
          <a:bodyPr wrap="none" rtlCol="0">
            <a:spAutoFit/>
          </a:bodyPr>
          <a:lstStyle/>
          <a:p>
            <a:r>
              <a:rPr lang="en-US" i="1" dirty="0"/>
              <a:t>p</a:t>
            </a:r>
            <a:endParaRPr lang="uk-UA" i="1" dirty="0"/>
          </a:p>
        </p:txBody>
      </p:sp>
      <p:sp>
        <p:nvSpPr>
          <p:cNvPr id="17" name="TextBox 16">
            <a:extLst>
              <a:ext uri="{FF2B5EF4-FFF2-40B4-BE49-F238E27FC236}">
                <a16:creationId xmlns:a16="http://schemas.microsoft.com/office/drawing/2014/main" id="{6A6E4317-FD63-47FB-B253-D1EB30EC5A87}"/>
              </a:ext>
            </a:extLst>
          </p:cNvPr>
          <p:cNvSpPr txBox="1"/>
          <p:nvPr/>
        </p:nvSpPr>
        <p:spPr>
          <a:xfrm>
            <a:off x="2186978" y="1698032"/>
            <a:ext cx="2138727" cy="369332"/>
          </a:xfrm>
          <a:prstGeom prst="rect">
            <a:avLst/>
          </a:prstGeom>
          <a:noFill/>
        </p:spPr>
        <p:txBody>
          <a:bodyPr wrap="none" rtlCol="0">
            <a:spAutoFit/>
          </a:bodyPr>
          <a:lstStyle/>
          <a:p>
            <a:r>
              <a:rPr lang="en-US" i="1" dirty="0" err="1"/>
              <a:t>pN</a:t>
            </a:r>
            <a:r>
              <a:rPr lang="en-US" i="1" dirty="0"/>
              <a:t>            N </a:t>
            </a:r>
            <a:r>
              <a:rPr lang="en-US" dirty="0"/>
              <a:t>= 2, 3, ...</a:t>
            </a:r>
            <a:endParaRPr lang="uk-UA" dirty="0"/>
          </a:p>
        </p:txBody>
      </p:sp>
      <p:sp>
        <p:nvSpPr>
          <p:cNvPr id="27" name="Объект 2">
            <a:extLst>
              <a:ext uri="{FF2B5EF4-FFF2-40B4-BE49-F238E27FC236}">
                <a16:creationId xmlns:a16="http://schemas.microsoft.com/office/drawing/2014/main" id="{48373958-84E8-4EEA-AC09-81F3553D386C}"/>
              </a:ext>
            </a:extLst>
          </p:cNvPr>
          <p:cNvSpPr txBox="1">
            <a:spLocks/>
          </p:cNvSpPr>
          <p:nvPr/>
        </p:nvSpPr>
        <p:spPr>
          <a:xfrm>
            <a:off x="4858406" y="5201746"/>
            <a:ext cx="6386419" cy="847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Khutoryan, E.M., Kovshov, Y.S., Likhachev, A.S., Ponomarenko, S.S., Kishko, S.A., Lukin, K.A., Zavertanniy, V.V., Kudinova, T.V., Vlasenko, S.A., Kuleshov, A.N., Idehara, T. Excitation of Hybrid Space-Surface Waves in Clinotrons with Non-uniform Grating </a:t>
            </a:r>
            <a:r>
              <a:rPr lang="en-US" sz="1200" i="1" dirty="0"/>
              <a:t>Journal of Infrared, Millimeter, and Terahertz Waves</a:t>
            </a:r>
            <a:r>
              <a:rPr lang="en-US" sz="1200" dirty="0"/>
              <a:t> </a:t>
            </a:r>
            <a:r>
              <a:rPr lang="en-US" sz="1200" b="1" dirty="0"/>
              <a:t>39 (3)</a:t>
            </a:r>
            <a:r>
              <a:rPr lang="en-US" sz="1200" dirty="0"/>
              <a:t>,</a:t>
            </a:r>
            <a:r>
              <a:rPr lang="ru-RU" sz="1200" dirty="0"/>
              <a:t> </a:t>
            </a:r>
            <a:r>
              <a:rPr lang="en-US" sz="1200" dirty="0"/>
              <a:t>236-249</a:t>
            </a:r>
            <a:r>
              <a:rPr lang="ru-RU" sz="1200" dirty="0"/>
              <a:t> (2018) </a:t>
            </a:r>
            <a:endParaRPr lang="en-US" sz="1200" dirty="0"/>
          </a:p>
          <a:p>
            <a:pPr marL="0" indent="0">
              <a:buNone/>
            </a:pPr>
            <a:r>
              <a:rPr lang="en-US" sz="1200" dirty="0"/>
              <a:t>Ponomarenko, S.S., Kishko, S.A., Khutoryan, E.M., Kuleshov, A.N., Yefimov, B.P. On ohmic losses decrease in THz BWO-clinotron oscillators. </a:t>
            </a:r>
            <a:r>
              <a:rPr lang="en-US" sz="1200" i="1" dirty="0"/>
              <a:t>International Conference on Infrared, Millimeter, and Terahertz Waves </a:t>
            </a:r>
            <a:r>
              <a:rPr lang="en-US" sz="1200" dirty="0"/>
              <a:t>(2013)</a:t>
            </a:r>
            <a:endParaRPr lang="uk-UA" sz="1200" dirty="0"/>
          </a:p>
          <a:p>
            <a:endParaRPr lang="en-US" sz="1200" dirty="0"/>
          </a:p>
        </p:txBody>
      </p:sp>
      <p:pic>
        <p:nvPicPr>
          <p:cNvPr id="28" name="Рисунок 27">
            <a:extLst>
              <a:ext uri="{FF2B5EF4-FFF2-40B4-BE49-F238E27FC236}">
                <a16:creationId xmlns:a16="http://schemas.microsoft.com/office/drawing/2014/main" id="{29F79BA6-E66E-49D4-B9BD-21BD4AB037D7}"/>
              </a:ext>
            </a:extLst>
          </p:cNvPr>
          <p:cNvPicPr>
            <a:picLocks noChangeAspect="1"/>
          </p:cNvPicPr>
          <p:nvPr/>
        </p:nvPicPr>
        <p:blipFill rotWithShape="1">
          <a:blip r:embed="rId4"/>
          <a:srcRect b="4773"/>
          <a:stretch/>
        </p:blipFill>
        <p:spPr>
          <a:xfrm>
            <a:off x="4348914" y="2151904"/>
            <a:ext cx="4934031" cy="2743122"/>
          </a:xfrm>
          <a:prstGeom prst="rect">
            <a:avLst/>
          </a:prstGeom>
        </p:spPr>
      </p:pic>
      <p:sp>
        <p:nvSpPr>
          <p:cNvPr id="29" name="Прямоугольник 28">
            <a:extLst>
              <a:ext uri="{FF2B5EF4-FFF2-40B4-BE49-F238E27FC236}">
                <a16:creationId xmlns:a16="http://schemas.microsoft.com/office/drawing/2014/main" id="{454910BF-F639-437C-973D-55F5BE86D9A2}"/>
              </a:ext>
            </a:extLst>
          </p:cNvPr>
          <p:cNvSpPr/>
          <p:nvPr/>
        </p:nvSpPr>
        <p:spPr>
          <a:xfrm>
            <a:off x="4186062" y="1819376"/>
            <a:ext cx="5096883" cy="400110"/>
          </a:xfrm>
          <a:prstGeom prst="rect">
            <a:avLst/>
          </a:prstGeom>
        </p:spPr>
        <p:txBody>
          <a:bodyPr wrap="square">
            <a:spAutoFit/>
          </a:bodyPr>
          <a:lstStyle/>
          <a:p>
            <a:pPr marR="0" algn="ctr"/>
            <a:r>
              <a:rPr lang="en-US" sz="2000" b="1" dirty="0">
                <a:solidFill>
                  <a:prstClr val="black"/>
                </a:solidFill>
              </a:rPr>
              <a:t>Radiation pattern of open W-band circuit</a:t>
            </a:r>
          </a:p>
        </p:txBody>
      </p:sp>
      <p:pic>
        <p:nvPicPr>
          <p:cNvPr id="18" name="Рисунок 17">
            <a:extLst>
              <a:ext uri="{FF2B5EF4-FFF2-40B4-BE49-F238E27FC236}">
                <a16:creationId xmlns:a16="http://schemas.microsoft.com/office/drawing/2014/main" id="{EBBD1231-1DBF-46C1-A874-E3152FF764B4}"/>
              </a:ext>
            </a:extLst>
          </p:cNvPr>
          <p:cNvPicPr>
            <a:picLocks noChangeAspect="1"/>
          </p:cNvPicPr>
          <p:nvPr/>
        </p:nvPicPr>
        <p:blipFill>
          <a:blip r:embed="rId5"/>
          <a:stretch>
            <a:fillRect/>
          </a:stretch>
        </p:blipFill>
        <p:spPr>
          <a:xfrm>
            <a:off x="10496255" y="661606"/>
            <a:ext cx="789215" cy="729496"/>
          </a:xfrm>
          <a:prstGeom prst="rect">
            <a:avLst/>
          </a:prstGeom>
        </p:spPr>
      </p:pic>
      <p:pic>
        <p:nvPicPr>
          <p:cNvPr id="19" name="Рисунок 18">
            <a:extLst>
              <a:ext uri="{FF2B5EF4-FFF2-40B4-BE49-F238E27FC236}">
                <a16:creationId xmlns:a16="http://schemas.microsoft.com/office/drawing/2014/main" id="{3CD579E4-1F82-42D1-8B83-1E36B8EE1581}"/>
              </a:ext>
            </a:extLst>
          </p:cNvPr>
          <p:cNvPicPr>
            <a:picLocks noChangeAspect="1"/>
          </p:cNvPicPr>
          <p:nvPr/>
        </p:nvPicPr>
        <p:blipFill>
          <a:blip r:embed="rId6"/>
          <a:stretch>
            <a:fillRect/>
          </a:stretch>
        </p:blipFill>
        <p:spPr>
          <a:xfrm>
            <a:off x="9174268" y="2249303"/>
            <a:ext cx="3121052" cy="2115967"/>
          </a:xfrm>
          <a:prstGeom prst="rect">
            <a:avLst/>
          </a:prstGeom>
        </p:spPr>
      </p:pic>
      <p:grpSp>
        <p:nvGrpSpPr>
          <p:cNvPr id="6" name="Группа 5">
            <a:extLst>
              <a:ext uri="{FF2B5EF4-FFF2-40B4-BE49-F238E27FC236}">
                <a16:creationId xmlns:a16="http://schemas.microsoft.com/office/drawing/2014/main" id="{AABEE62E-6DF0-4E4E-A97B-951EA8DA5ED4}"/>
              </a:ext>
            </a:extLst>
          </p:cNvPr>
          <p:cNvGrpSpPr/>
          <p:nvPr/>
        </p:nvGrpSpPr>
        <p:grpSpPr>
          <a:xfrm>
            <a:off x="221526" y="3138234"/>
            <a:ext cx="4636880" cy="3632649"/>
            <a:chOff x="221526" y="3138234"/>
            <a:chExt cx="4636880" cy="3632649"/>
          </a:xfrm>
        </p:grpSpPr>
        <p:grpSp>
          <p:nvGrpSpPr>
            <p:cNvPr id="4" name="Группа 3">
              <a:extLst>
                <a:ext uri="{FF2B5EF4-FFF2-40B4-BE49-F238E27FC236}">
                  <a16:creationId xmlns:a16="http://schemas.microsoft.com/office/drawing/2014/main" id="{143708BF-3222-41B0-8726-CDCA4516E0DA}"/>
                </a:ext>
              </a:extLst>
            </p:cNvPr>
            <p:cNvGrpSpPr/>
            <p:nvPr/>
          </p:nvGrpSpPr>
          <p:grpSpPr>
            <a:xfrm>
              <a:off x="262509" y="3138234"/>
              <a:ext cx="4595897" cy="3583242"/>
              <a:chOff x="262509" y="3138234"/>
              <a:chExt cx="4595897" cy="3583242"/>
            </a:xfrm>
          </p:grpSpPr>
          <p:pic>
            <p:nvPicPr>
              <p:cNvPr id="24" name="Рисунок 23">
                <a:extLst>
                  <a:ext uri="{FF2B5EF4-FFF2-40B4-BE49-F238E27FC236}">
                    <a16:creationId xmlns:a16="http://schemas.microsoft.com/office/drawing/2014/main" id="{9EE1B652-66DD-4BEC-A315-541DDC0910E7}"/>
                  </a:ext>
                </a:extLst>
              </p:cNvPr>
              <p:cNvPicPr>
                <a:picLocks noChangeAspect="1"/>
              </p:cNvPicPr>
              <p:nvPr/>
            </p:nvPicPr>
            <p:blipFill>
              <a:blip r:embed="rId7"/>
              <a:stretch>
                <a:fillRect/>
              </a:stretch>
            </p:blipFill>
            <p:spPr>
              <a:xfrm>
                <a:off x="262509" y="3138234"/>
                <a:ext cx="4595897" cy="3583242"/>
              </a:xfrm>
              <a:prstGeom prst="rect">
                <a:avLst/>
              </a:prstGeom>
            </p:spPr>
          </p:pic>
          <p:sp>
            <p:nvSpPr>
              <p:cNvPr id="3" name="Прямоугольник 2">
                <a:extLst>
                  <a:ext uri="{FF2B5EF4-FFF2-40B4-BE49-F238E27FC236}">
                    <a16:creationId xmlns:a16="http://schemas.microsoft.com/office/drawing/2014/main" id="{D1AD353D-7114-4F79-A7E3-03D1D4C921D6}"/>
                  </a:ext>
                </a:extLst>
              </p:cNvPr>
              <p:cNvSpPr/>
              <p:nvPr/>
            </p:nvSpPr>
            <p:spPr>
              <a:xfrm>
                <a:off x="983411" y="3429000"/>
                <a:ext cx="446800" cy="23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Прямоугольник 19">
                <a:extLst>
                  <a:ext uri="{FF2B5EF4-FFF2-40B4-BE49-F238E27FC236}">
                    <a16:creationId xmlns:a16="http://schemas.microsoft.com/office/drawing/2014/main" id="{153F4E3A-15CB-4C91-BB15-1AA06F21AD4F}"/>
                  </a:ext>
                </a:extLst>
              </p:cNvPr>
              <p:cNvSpPr/>
              <p:nvPr/>
            </p:nvSpPr>
            <p:spPr>
              <a:xfrm>
                <a:off x="1905275" y="3429000"/>
                <a:ext cx="446800" cy="23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угольник 20">
                <a:extLst>
                  <a:ext uri="{FF2B5EF4-FFF2-40B4-BE49-F238E27FC236}">
                    <a16:creationId xmlns:a16="http://schemas.microsoft.com/office/drawing/2014/main" id="{422C8FE9-E24E-451A-BE36-6455CB5C62C0}"/>
                  </a:ext>
                </a:extLst>
              </p:cNvPr>
              <p:cNvSpPr/>
              <p:nvPr/>
            </p:nvSpPr>
            <p:spPr>
              <a:xfrm>
                <a:off x="3073921" y="3473602"/>
                <a:ext cx="446800" cy="23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9" name="Прямоугольник 8">
              <a:extLst>
                <a:ext uri="{FF2B5EF4-FFF2-40B4-BE49-F238E27FC236}">
                  <a16:creationId xmlns:a16="http://schemas.microsoft.com/office/drawing/2014/main" id="{4A129647-92C9-440E-931E-C094946373A3}"/>
                </a:ext>
              </a:extLst>
            </p:cNvPr>
            <p:cNvSpPr/>
            <p:nvPr/>
          </p:nvSpPr>
          <p:spPr>
            <a:xfrm>
              <a:off x="3230762" y="3166211"/>
              <a:ext cx="671979" cy="369332"/>
            </a:xfrm>
            <a:prstGeom prst="rect">
              <a:avLst/>
            </a:prstGeom>
          </p:spPr>
          <p:txBody>
            <a:bodyPr wrap="none">
              <a:spAutoFit/>
            </a:bodyPr>
            <a:lstStyle/>
            <a:p>
              <a:r>
                <a:rPr lang="en-US" i="1" dirty="0"/>
                <a:t>N </a:t>
              </a:r>
              <a:r>
                <a:rPr lang="en-US" dirty="0"/>
                <a:t>= 3</a:t>
              </a:r>
              <a:endParaRPr lang="uk-UA" dirty="0"/>
            </a:p>
          </p:txBody>
        </p:sp>
        <p:sp>
          <p:nvSpPr>
            <p:cNvPr id="23" name="TextBox 22">
              <a:extLst>
                <a:ext uri="{FF2B5EF4-FFF2-40B4-BE49-F238E27FC236}">
                  <a16:creationId xmlns:a16="http://schemas.microsoft.com/office/drawing/2014/main" id="{90A3DB5E-421E-44BF-B305-36FA9E848F82}"/>
                </a:ext>
              </a:extLst>
            </p:cNvPr>
            <p:cNvSpPr txBox="1"/>
            <p:nvPr/>
          </p:nvSpPr>
          <p:spPr>
            <a:xfrm>
              <a:off x="1430211" y="6401551"/>
              <a:ext cx="2414444" cy="369332"/>
            </a:xfrm>
            <a:prstGeom prst="rect">
              <a:avLst/>
            </a:prstGeom>
            <a:solidFill>
              <a:schemeClr val="bg1"/>
            </a:solidFill>
          </p:spPr>
          <p:txBody>
            <a:bodyPr wrap="none" rtlCol="0">
              <a:spAutoFit/>
            </a:bodyPr>
            <a:lstStyle/>
            <a:p>
              <a:r>
                <a:rPr lang="en-US" dirty="0"/>
                <a:t>Phase shift per period</a:t>
              </a:r>
              <a:r>
                <a:rPr lang="en-US" i="1" dirty="0"/>
                <a:t> p</a:t>
              </a:r>
              <a:endParaRPr lang="uk-UA" dirty="0"/>
            </a:p>
          </p:txBody>
        </p:sp>
        <p:sp>
          <p:nvSpPr>
            <p:cNvPr id="25" name="TextBox 24">
              <a:extLst>
                <a:ext uri="{FF2B5EF4-FFF2-40B4-BE49-F238E27FC236}">
                  <a16:creationId xmlns:a16="http://schemas.microsoft.com/office/drawing/2014/main" id="{7FB049BB-8288-4901-B7AA-DFCB71C555CF}"/>
                </a:ext>
              </a:extLst>
            </p:cNvPr>
            <p:cNvSpPr txBox="1"/>
            <p:nvPr/>
          </p:nvSpPr>
          <p:spPr>
            <a:xfrm rot="16200000">
              <a:off x="-447664" y="4570562"/>
              <a:ext cx="1707712" cy="369332"/>
            </a:xfrm>
            <a:prstGeom prst="rect">
              <a:avLst/>
            </a:prstGeom>
            <a:solidFill>
              <a:schemeClr val="bg1"/>
            </a:solidFill>
          </p:spPr>
          <p:txBody>
            <a:bodyPr wrap="none" rtlCol="0">
              <a:spAutoFit/>
            </a:bodyPr>
            <a:lstStyle/>
            <a:p>
              <a:r>
                <a:rPr lang="en-US" dirty="0"/>
                <a:t>Frequency (THz)</a:t>
              </a:r>
              <a:endParaRPr lang="uk-UA" dirty="0"/>
            </a:p>
          </p:txBody>
        </p:sp>
      </p:grpSp>
    </p:spTree>
    <p:extLst>
      <p:ext uri="{BB962C8B-B14F-4D97-AF65-F5344CB8AC3E}">
        <p14:creationId xmlns:p14="http://schemas.microsoft.com/office/powerpoint/2010/main" val="73406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49F7121-9A1F-4323-B09E-38AE3D87DAF0}"/>
              </a:ext>
            </a:extLst>
          </p:cNvPr>
          <p:cNvPicPr>
            <a:picLocks noChangeAspect="1"/>
          </p:cNvPicPr>
          <p:nvPr/>
        </p:nvPicPr>
        <p:blipFill>
          <a:blip r:embed="rId3"/>
          <a:stretch>
            <a:fillRect/>
          </a:stretch>
        </p:blipFill>
        <p:spPr>
          <a:xfrm>
            <a:off x="1029047" y="4238713"/>
            <a:ext cx="3060427" cy="2476022"/>
          </a:xfrm>
          <a:prstGeom prst="rect">
            <a:avLst/>
          </a:prstGeom>
        </p:spPr>
      </p:pic>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a:xfrm>
            <a:off x="739591" y="365125"/>
            <a:ext cx="10515600" cy="1325563"/>
          </a:xfrm>
        </p:spPr>
        <p:txBody>
          <a:bodyPr>
            <a:normAutofit/>
          </a:bodyPr>
          <a:lstStyle/>
          <a:p>
            <a:r>
              <a:rPr lang="en-US" sz="4100" dirty="0"/>
              <a:t>Development of 650 GHz Cherenkov Oscillator</a:t>
            </a:r>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12</a:t>
            </a:fld>
            <a:endParaRPr lang="uk-UA" sz="1800" dirty="0"/>
          </a:p>
        </p:txBody>
      </p:sp>
      <p:grpSp>
        <p:nvGrpSpPr>
          <p:cNvPr id="58" name="Группа 57">
            <a:extLst>
              <a:ext uri="{FF2B5EF4-FFF2-40B4-BE49-F238E27FC236}">
                <a16:creationId xmlns:a16="http://schemas.microsoft.com/office/drawing/2014/main" id="{589C86F4-201A-4634-B6A8-4DAB766C3DE1}"/>
              </a:ext>
            </a:extLst>
          </p:cNvPr>
          <p:cNvGrpSpPr/>
          <p:nvPr/>
        </p:nvGrpSpPr>
        <p:grpSpPr>
          <a:xfrm>
            <a:off x="8289839" y="1765600"/>
            <a:ext cx="3060427" cy="3581650"/>
            <a:chOff x="7418120" y="3027062"/>
            <a:chExt cx="2440215" cy="2847342"/>
          </a:xfrm>
        </p:grpSpPr>
        <p:pic>
          <p:nvPicPr>
            <p:cNvPr id="13" name="Рисунок 176" descr="PI401">
              <a:extLst>
                <a:ext uri="{FF2B5EF4-FFF2-40B4-BE49-F238E27FC236}">
                  <a16:creationId xmlns:a16="http://schemas.microsoft.com/office/drawing/2014/main" id="{C8D2D987-14B7-4CF2-A709-6A41644C7D46}"/>
                </a:ext>
              </a:extLst>
            </p:cNvPr>
            <p:cNvPicPr>
              <a:picLocks noChangeAspect="1" noChangeArrowheads="1"/>
            </p:cNvPicPr>
            <p:nvPr/>
          </p:nvPicPr>
          <p:blipFill>
            <a:blip r:embed="rId4">
              <a:biLevel thresh="75000"/>
            </a:blip>
            <a:srcRect/>
            <a:stretch>
              <a:fillRect/>
            </a:stretch>
          </p:blipFill>
          <p:spPr bwMode="auto">
            <a:xfrm>
              <a:off x="7686699" y="4287423"/>
              <a:ext cx="1862369" cy="1586981"/>
            </a:xfrm>
            <a:prstGeom prst="rect">
              <a:avLst/>
            </a:prstGeom>
            <a:noFill/>
            <a:ln w="9525">
              <a:noFill/>
              <a:miter lim="800000"/>
              <a:headEnd/>
              <a:tailEnd/>
            </a:ln>
          </p:spPr>
        </p:pic>
        <p:pic>
          <p:nvPicPr>
            <p:cNvPr id="18" name="Рисунок 17">
              <a:extLst>
                <a:ext uri="{FF2B5EF4-FFF2-40B4-BE49-F238E27FC236}">
                  <a16:creationId xmlns:a16="http://schemas.microsoft.com/office/drawing/2014/main" id="{B10DDBCB-0F9B-412A-9665-F5C4D16A3166}"/>
                </a:ext>
              </a:extLst>
            </p:cNvPr>
            <p:cNvPicPr>
              <a:picLocks noChangeAspect="1"/>
            </p:cNvPicPr>
            <p:nvPr/>
          </p:nvPicPr>
          <p:blipFill>
            <a:blip r:embed="rId5"/>
            <a:stretch>
              <a:fillRect/>
            </a:stretch>
          </p:blipFill>
          <p:spPr>
            <a:xfrm>
              <a:off x="7418120" y="3268895"/>
              <a:ext cx="2385279" cy="982290"/>
            </a:xfrm>
            <a:prstGeom prst="rect">
              <a:avLst/>
            </a:prstGeom>
          </p:spPr>
        </p:pic>
        <p:sp>
          <p:nvSpPr>
            <p:cNvPr id="22" name="Прямоугольник 21">
              <a:extLst>
                <a:ext uri="{FF2B5EF4-FFF2-40B4-BE49-F238E27FC236}">
                  <a16:creationId xmlns:a16="http://schemas.microsoft.com/office/drawing/2014/main" id="{D8393FCF-53AB-43A3-836E-45BAC863BC74}"/>
                </a:ext>
              </a:extLst>
            </p:cNvPr>
            <p:cNvSpPr/>
            <p:nvPr/>
          </p:nvSpPr>
          <p:spPr>
            <a:xfrm>
              <a:off x="7484422" y="3027062"/>
              <a:ext cx="2373913" cy="338734"/>
            </a:xfrm>
            <a:prstGeom prst="rect">
              <a:avLst/>
            </a:prstGeom>
          </p:spPr>
          <p:txBody>
            <a:bodyPr wrap="none">
              <a:spAutoFit/>
            </a:bodyPr>
            <a:lstStyle/>
            <a:p>
              <a:pPr marR="0" algn="ctr"/>
              <a:r>
                <a:rPr lang="en-US" sz="2000" dirty="0">
                  <a:solidFill>
                    <a:prstClr val="black"/>
                  </a:solidFill>
                </a:rPr>
                <a:t>Hybrid bulk-surface wave</a:t>
              </a:r>
            </a:p>
          </p:txBody>
        </p:sp>
        <p:grpSp>
          <p:nvGrpSpPr>
            <p:cNvPr id="35" name="Группа 34">
              <a:extLst>
                <a:ext uri="{FF2B5EF4-FFF2-40B4-BE49-F238E27FC236}">
                  <a16:creationId xmlns:a16="http://schemas.microsoft.com/office/drawing/2014/main" id="{5C18C2DC-4684-400A-9E45-28167925ED08}"/>
                </a:ext>
              </a:extLst>
            </p:cNvPr>
            <p:cNvGrpSpPr/>
            <p:nvPr/>
          </p:nvGrpSpPr>
          <p:grpSpPr>
            <a:xfrm>
              <a:off x="8610755" y="3630060"/>
              <a:ext cx="501450" cy="582812"/>
              <a:chOff x="4191012" y="2456428"/>
              <a:chExt cx="512071" cy="588049"/>
            </a:xfrm>
          </p:grpSpPr>
          <p:cxnSp>
            <p:nvCxnSpPr>
              <p:cNvPr id="36" name="Прямая со стрелкой 35">
                <a:extLst>
                  <a:ext uri="{FF2B5EF4-FFF2-40B4-BE49-F238E27FC236}">
                    <a16:creationId xmlns:a16="http://schemas.microsoft.com/office/drawing/2014/main" id="{F209F37E-451F-4C7C-94FE-6D5A0C4F07B8}"/>
                  </a:ext>
                </a:extLst>
              </p:cNvPr>
              <p:cNvCxnSpPr>
                <a:cxnSpLocks/>
              </p:cNvCxnSpPr>
              <p:nvPr/>
            </p:nvCxnSpPr>
            <p:spPr>
              <a:xfrm flipV="1">
                <a:off x="4198289" y="2603946"/>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2B063DB5-AD32-4B11-B2AC-29267F756833}"/>
                  </a:ext>
                </a:extLst>
              </p:cNvPr>
              <p:cNvCxnSpPr>
                <a:cxnSpLocks/>
              </p:cNvCxnSpPr>
              <p:nvPr/>
            </p:nvCxnSpPr>
            <p:spPr>
              <a:xfrm rot="5400000" flipH="1" flipV="1">
                <a:off x="4406443" y="2795219"/>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BD7C477-464C-4D4D-A005-2FF1891B1E52}"/>
                  </a:ext>
                </a:extLst>
              </p:cNvPr>
              <p:cNvSpPr txBox="1"/>
              <p:nvPr/>
            </p:nvSpPr>
            <p:spPr>
              <a:xfrm>
                <a:off x="4449092" y="2702699"/>
                <a:ext cx="253991" cy="341778"/>
              </a:xfrm>
              <a:prstGeom prst="rect">
                <a:avLst/>
              </a:prstGeom>
              <a:noFill/>
            </p:spPr>
            <p:txBody>
              <a:bodyPr wrap="none" rtlCol="0">
                <a:spAutoFit/>
              </a:bodyPr>
              <a:lstStyle/>
              <a:p>
                <a:r>
                  <a:rPr lang="en-US" sz="2000" dirty="0"/>
                  <a:t>x</a:t>
                </a:r>
                <a:endParaRPr lang="uk-UA" sz="2000" dirty="0"/>
              </a:p>
            </p:txBody>
          </p:sp>
          <p:sp>
            <p:nvSpPr>
              <p:cNvPr id="39" name="TextBox 38">
                <a:extLst>
                  <a:ext uri="{FF2B5EF4-FFF2-40B4-BE49-F238E27FC236}">
                    <a16:creationId xmlns:a16="http://schemas.microsoft.com/office/drawing/2014/main" id="{7D15DD6F-493C-445E-9F63-1E00802897FC}"/>
                  </a:ext>
                </a:extLst>
              </p:cNvPr>
              <p:cNvSpPr txBox="1"/>
              <p:nvPr/>
            </p:nvSpPr>
            <p:spPr>
              <a:xfrm>
                <a:off x="4191012" y="2456428"/>
                <a:ext cx="258127" cy="341778"/>
              </a:xfrm>
              <a:prstGeom prst="rect">
                <a:avLst/>
              </a:prstGeom>
              <a:noFill/>
            </p:spPr>
            <p:txBody>
              <a:bodyPr wrap="none" rtlCol="0">
                <a:spAutoFit/>
              </a:bodyPr>
              <a:lstStyle/>
              <a:p>
                <a:r>
                  <a:rPr lang="en-US" sz="2000" dirty="0"/>
                  <a:t>y</a:t>
                </a:r>
                <a:endParaRPr lang="uk-UA" sz="2000" dirty="0"/>
              </a:p>
            </p:txBody>
          </p:sp>
        </p:grpSp>
        <p:grpSp>
          <p:nvGrpSpPr>
            <p:cNvPr id="40" name="Группа 39">
              <a:extLst>
                <a:ext uri="{FF2B5EF4-FFF2-40B4-BE49-F238E27FC236}">
                  <a16:creationId xmlns:a16="http://schemas.microsoft.com/office/drawing/2014/main" id="{5E546730-B545-4B79-8B90-7F12BD656CCF}"/>
                </a:ext>
              </a:extLst>
            </p:cNvPr>
            <p:cNvGrpSpPr/>
            <p:nvPr/>
          </p:nvGrpSpPr>
          <p:grpSpPr>
            <a:xfrm>
              <a:off x="7686698" y="5102991"/>
              <a:ext cx="493349" cy="582812"/>
              <a:chOff x="4191012" y="2456428"/>
              <a:chExt cx="503798" cy="588049"/>
            </a:xfrm>
          </p:grpSpPr>
          <p:cxnSp>
            <p:nvCxnSpPr>
              <p:cNvPr id="41" name="Прямая со стрелкой 40">
                <a:extLst>
                  <a:ext uri="{FF2B5EF4-FFF2-40B4-BE49-F238E27FC236}">
                    <a16:creationId xmlns:a16="http://schemas.microsoft.com/office/drawing/2014/main" id="{64A09C0D-F0DB-48C1-8FF1-64DFCB0E3C95}"/>
                  </a:ext>
                </a:extLst>
              </p:cNvPr>
              <p:cNvCxnSpPr>
                <a:cxnSpLocks/>
              </p:cNvCxnSpPr>
              <p:nvPr/>
            </p:nvCxnSpPr>
            <p:spPr>
              <a:xfrm flipV="1">
                <a:off x="4198289" y="2603946"/>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4AE4D469-7A56-4192-BDA2-37E3EA8F857E}"/>
                  </a:ext>
                </a:extLst>
              </p:cNvPr>
              <p:cNvCxnSpPr>
                <a:cxnSpLocks/>
              </p:cNvCxnSpPr>
              <p:nvPr/>
            </p:nvCxnSpPr>
            <p:spPr>
              <a:xfrm rot="5400000" flipH="1" flipV="1">
                <a:off x="4406443" y="2795219"/>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ED9FF7C-BF19-4EBF-AB43-657409103E63}"/>
                  </a:ext>
                </a:extLst>
              </p:cNvPr>
              <p:cNvSpPr txBox="1"/>
              <p:nvPr/>
            </p:nvSpPr>
            <p:spPr>
              <a:xfrm>
                <a:off x="4449092" y="2702699"/>
                <a:ext cx="245718" cy="341778"/>
              </a:xfrm>
              <a:prstGeom prst="rect">
                <a:avLst/>
              </a:prstGeom>
              <a:noFill/>
            </p:spPr>
            <p:txBody>
              <a:bodyPr wrap="none" rtlCol="0">
                <a:spAutoFit/>
              </a:bodyPr>
              <a:lstStyle/>
              <a:p>
                <a:r>
                  <a:rPr lang="en-US" sz="2000" dirty="0"/>
                  <a:t>z</a:t>
                </a:r>
                <a:endParaRPr lang="uk-UA" sz="2000" dirty="0"/>
              </a:p>
            </p:txBody>
          </p:sp>
          <p:sp>
            <p:nvSpPr>
              <p:cNvPr id="44" name="TextBox 43">
                <a:extLst>
                  <a:ext uri="{FF2B5EF4-FFF2-40B4-BE49-F238E27FC236}">
                    <a16:creationId xmlns:a16="http://schemas.microsoft.com/office/drawing/2014/main" id="{5D90A60B-D662-4736-B936-138260DE8CE9}"/>
                  </a:ext>
                </a:extLst>
              </p:cNvPr>
              <p:cNvSpPr txBox="1"/>
              <p:nvPr/>
            </p:nvSpPr>
            <p:spPr>
              <a:xfrm>
                <a:off x="4191012" y="2456428"/>
                <a:ext cx="258127" cy="341778"/>
              </a:xfrm>
              <a:prstGeom prst="rect">
                <a:avLst/>
              </a:prstGeom>
              <a:noFill/>
            </p:spPr>
            <p:txBody>
              <a:bodyPr wrap="none" rtlCol="0">
                <a:spAutoFit/>
              </a:bodyPr>
              <a:lstStyle/>
              <a:p>
                <a:r>
                  <a:rPr lang="en-US" sz="2000" dirty="0"/>
                  <a:t>y</a:t>
                </a:r>
                <a:endParaRPr lang="uk-UA" sz="2000" dirty="0"/>
              </a:p>
            </p:txBody>
          </p:sp>
        </p:grpSp>
      </p:grpSp>
      <p:grpSp>
        <p:nvGrpSpPr>
          <p:cNvPr id="57" name="Группа 56">
            <a:extLst>
              <a:ext uri="{FF2B5EF4-FFF2-40B4-BE49-F238E27FC236}">
                <a16:creationId xmlns:a16="http://schemas.microsoft.com/office/drawing/2014/main" id="{525F39C3-C444-4551-B6A0-97049B4150A4}"/>
              </a:ext>
            </a:extLst>
          </p:cNvPr>
          <p:cNvGrpSpPr/>
          <p:nvPr/>
        </p:nvGrpSpPr>
        <p:grpSpPr>
          <a:xfrm>
            <a:off x="4615602" y="1775541"/>
            <a:ext cx="3586181" cy="3527431"/>
            <a:chOff x="4354659" y="2740369"/>
            <a:chExt cx="2859423" cy="2804239"/>
          </a:xfrm>
        </p:grpSpPr>
        <p:pic>
          <p:nvPicPr>
            <p:cNvPr id="17" name="Рисунок 16">
              <a:extLst>
                <a:ext uri="{FF2B5EF4-FFF2-40B4-BE49-F238E27FC236}">
                  <a16:creationId xmlns:a16="http://schemas.microsoft.com/office/drawing/2014/main" id="{7DEBA8E5-6AF0-43CA-9A6D-D5CF2509318D}"/>
                </a:ext>
              </a:extLst>
            </p:cNvPr>
            <p:cNvPicPr>
              <a:picLocks noChangeAspect="1"/>
            </p:cNvPicPr>
            <p:nvPr/>
          </p:nvPicPr>
          <p:blipFill>
            <a:blip r:embed="rId6"/>
            <a:stretch>
              <a:fillRect/>
            </a:stretch>
          </p:blipFill>
          <p:spPr>
            <a:xfrm>
              <a:off x="4523338" y="2992540"/>
              <a:ext cx="2408529" cy="971664"/>
            </a:xfrm>
            <a:prstGeom prst="rect">
              <a:avLst/>
            </a:prstGeom>
          </p:spPr>
        </p:pic>
        <p:sp>
          <p:nvSpPr>
            <p:cNvPr id="21" name="Прямоугольник 20">
              <a:extLst>
                <a:ext uri="{FF2B5EF4-FFF2-40B4-BE49-F238E27FC236}">
                  <a16:creationId xmlns:a16="http://schemas.microsoft.com/office/drawing/2014/main" id="{C3238E1F-F989-411B-B1F4-889D6942E910}"/>
                </a:ext>
              </a:extLst>
            </p:cNvPr>
            <p:cNvSpPr/>
            <p:nvPr/>
          </p:nvSpPr>
          <p:spPr>
            <a:xfrm>
              <a:off x="4354659" y="2740369"/>
              <a:ext cx="2859423" cy="338734"/>
            </a:xfrm>
            <a:prstGeom prst="rect">
              <a:avLst/>
            </a:prstGeom>
          </p:spPr>
          <p:txBody>
            <a:bodyPr wrap="none">
              <a:spAutoFit/>
            </a:bodyPr>
            <a:lstStyle/>
            <a:p>
              <a:pPr marR="0" algn="ctr"/>
              <a:r>
                <a:rPr lang="en-US" sz="2000" dirty="0">
                  <a:solidFill>
                    <a:prstClr val="black"/>
                  </a:solidFill>
                </a:rPr>
                <a:t>Pure bulk wave (DRO, Orotron)</a:t>
              </a:r>
            </a:p>
          </p:txBody>
        </p:sp>
        <p:grpSp>
          <p:nvGrpSpPr>
            <p:cNvPr id="30" name="Группа 29">
              <a:extLst>
                <a:ext uri="{FF2B5EF4-FFF2-40B4-BE49-F238E27FC236}">
                  <a16:creationId xmlns:a16="http://schemas.microsoft.com/office/drawing/2014/main" id="{A9A51D1F-5C80-4CE2-B3CA-FF2D28D08192}"/>
                </a:ext>
              </a:extLst>
            </p:cNvPr>
            <p:cNvGrpSpPr/>
            <p:nvPr/>
          </p:nvGrpSpPr>
          <p:grpSpPr>
            <a:xfrm>
              <a:off x="5659974" y="3348783"/>
              <a:ext cx="501450" cy="582812"/>
              <a:chOff x="4191012" y="2456428"/>
              <a:chExt cx="512071" cy="588049"/>
            </a:xfrm>
          </p:grpSpPr>
          <p:cxnSp>
            <p:nvCxnSpPr>
              <p:cNvPr id="31" name="Прямая со стрелкой 30">
                <a:extLst>
                  <a:ext uri="{FF2B5EF4-FFF2-40B4-BE49-F238E27FC236}">
                    <a16:creationId xmlns:a16="http://schemas.microsoft.com/office/drawing/2014/main" id="{F71F89BF-8154-45D0-97E5-9ABB79BB7433}"/>
                  </a:ext>
                </a:extLst>
              </p:cNvPr>
              <p:cNvCxnSpPr>
                <a:cxnSpLocks/>
              </p:cNvCxnSpPr>
              <p:nvPr/>
            </p:nvCxnSpPr>
            <p:spPr>
              <a:xfrm flipV="1">
                <a:off x="4198289" y="2603946"/>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D8C495FE-C92B-4AA1-A668-05C44896430D}"/>
                  </a:ext>
                </a:extLst>
              </p:cNvPr>
              <p:cNvCxnSpPr>
                <a:cxnSpLocks/>
              </p:cNvCxnSpPr>
              <p:nvPr/>
            </p:nvCxnSpPr>
            <p:spPr>
              <a:xfrm rot="5400000" flipH="1" flipV="1">
                <a:off x="4406443" y="2795219"/>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C0485B-D679-4D11-9578-A6BDBBC38B68}"/>
                  </a:ext>
                </a:extLst>
              </p:cNvPr>
              <p:cNvSpPr txBox="1"/>
              <p:nvPr/>
            </p:nvSpPr>
            <p:spPr>
              <a:xfrm>
                <a:off x="4449092" y="2702699"/>
                <a:ext cx="253991" cy="341778"/>
              </a:xfrm>
              <a:prstGeom prst="rect">
                <a:avLst/>
              </a:prstGeom>
              <a:noFill/>
            </p:spPr>
            <p:txBody>
              <a:bodyPr wrap="none" rtlCol="0">
                <a:spAutoFit/>
              </a:bodyPr>
              <a:lstStyle/>
              <a:p>
                <a:r>
                  <a:rPr lang="en-US" sz="2000" dirty="0"/>
                  <a:t>x</a:t>
                </a:r>
                <a:endParaRPr lang="uk-UA" sz="2000" dirty="0"/>
              </a:p>
            </p:txBody>
          </p:sp>
          <p:sp>
            <p:nvSpPr>
              <p:cNvPr id="34" name="TextBox 33">
                <a:extLst>
                  <a:ext uri="{FF2B5EF4-FFF2-40B4-BE49-F238E27FC236}">
                    <a16:creationId xmlns:a16="http://schemas.microsoft.com/office/drawing/2014/main" id="{6278EEB5-8F86-4DCA-8D6E-B705A85C3C9E}"/>
                  </a:ext>
                </a:extLst>
              </p:cNvPr>
              <p:cNvSpPr txBox="1"/>
              <p:nvPr/>
            </p:nvSpPr>
            <p:spPr>
              <a:xfrm>
                <a:off x="4191012" y="2456428"/>
                <a:ext cx="258127" cy="341778"/>
              </a:xfrm>
              <a:prstGeom prst="rect">
                <a:avLst/>
              </a:prstGeom>
              <a:noFill/>
            </p:spPr>
            <p:txBody>
              <a:bodyPr wrap="none" rtlCol="0">
                <a:spAutoFit/>
              </a:bodyPr>
              <a:lstStyle/>
              <a:p>
                <a:r>
                  <a:rPr lang="en-US" sz="2000" dirty="0"/>
                  <a:t>y</a:t>
                </a:r>
                <a:endParaRPr lang="uk-UA" sz="2000" dirty="0"/>
              </a:p>
            </p:txBody>
          </p:sp>
        </p:grpSp>
        <p:grpSp>
          <p:nvGrpSpPr>
            <p:cNvPr id="24" name="Группа 23">
              <a:extLst>
                <a:ext uri="{FF2B5EF4-FFF2-40B4-BE49-F238E27FC236}">
                  <a16:creationId xmlns:a16="http://schemas.microsoft.com/office/drawing/2014/main" id="{D8A60E13-6B94-477B-8315-8155543DCBD4}"/>
                </a:ext>
              </a:extLst>
            </p:cNvPr>
            <p:cNvGrpSpPr/>
            <p:nvPr/>
          </p:nvGrpSpPr>
          <p:grpSpPr>
            <a:xfrm>
              <a:off x="4754453" y="4001268"/>
              <a:ext cx="1871666" cy="1543340"/>
              <a:chOff x="6996453" y="2659092"/>
              <a:chExt cx="1871666" cy="1543340"/>
            </a:xfrm>
          </p:grpSpPr>
          <p:pic>
            <p:nvPicPr>
              <p:cNvPr id="15" name="Рисунок 178" descr="HOMOPI403">
                <a:extLst>
                  <a:ext uri="{FF2B5EF4-FFF2-40B4-BE49-F238E27FC236}">
                    <a16:creationId xmlns:a16="http://schemas.microsoft.com/office/drawing/2014/main" id="{CDDF5C16-BE97-4AF0-9A16-48F5BB6356C7}"/>
                  </a:ext>
                </a:extLst>
              </p:cNvPr>
              <p:cNvPicPr>
                <a:picLocks noChangeAspect="1" noChangeArrowheads="1"/>
              </p:cNvPicPr>
              <p:nvPr/>
            </p:nvPicPr>
            <p:blipFill>
              <a:blip r:embed="rId7">
                <a:biLevel thresh="75000"/>
              </a:blip>
              <a:srcRect/>
              <a:stretch>
                <a:fillRect/>
              </a:stretch>
            </p:blipFill>
            <p:spPr bwMode="auto">
              <a:xfrm>
                <a:off x="7005748" y="2659092"/>
                <a:ext cx="1862371" cy="1543340"/>
              </a:xfrm>
              <a:prstGeom prst="rect">
                <a:avLst/>
              </a:prstGeom>
              <a:noFill/>
              <a:ln w="9525">
                <a:noFill/>
                <a:miter lim="800000"/>
                <a:headEnd/>
                <a:tailEnd/>
              </a:ln>
            </p:spPr>
          </p:pic>
          <p:grpSp>
            <p:nvGrpSpPr>
              <p:cNvPr id="45" name="Группа 44">
                <a:extLst>
                  <a:ext uri="{FF2B5EF4-FFF2-40B4-BE49-F238E27FC236}">
                    <a16:creationId xmlns:a16="http://schemas.microsoft.com/office/drawing/2014/main" id="{79525A01-2828-44D3-9B99-02FAA2E71206}"/>
                  </a:ext>
                </a:extLst>
              </p:cNvPr>
              <p:cNvGrpSpPr/>
              <p:nvPr/>
            </p:nvGrpSpPr>
            <p:grpSpPr>
              <a:xfrm>
                <a:off x="6996453" y="3477128"/>
                <a:ext cx="493349" cy="582812"/>
                <a:chOff x="4191012" y="2456428"/>
                <a:chExt cx="503798" cy="588049"/>
              </a:xfrm>
            </p:grpSpPr>
            <p:cxnSp>
              <p:nvCxnSpPr>
                <p:cNvPr id="46" name="Прямая со стрелкой 45">
                  <a:extLst>
                    <a:ext uri="{FF2B5EF4-FFF2-40B4-BE49-F238E27FC236}">
                      <a16:creationId xmlns:a16="http://schemas.microsoft.com/office/drawing/2014/main" id="{6CB8B75C-9CA4-41A6-B8E1-8171C055E381}"/>
                    </a:ext>
                  </a:extLst>
                </p:cNvPr>
                <p:cNvCxnSpPr>
                  <a:cxnSpLocks/>
                </p:cNvCxnSpPr>
                <p:nvPr/>
              </p:nvCxnSpPr>
              <p:spPr>
                <a:xfrm flipV="1">
                  <a:off x="4198289" y="2603946"/>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B29D562A-31C0-4F19-A874-2752D5548FF0}"/>
                    </a:ext>
                  </a:extLst>
                </p:cNvPr>
                <p:cNvCxnSpPr>
                  <a:cxnSpLocks/>
                </p:cNvCxnSpPr>
                <p:nvPr/>
              </p:nvCxnSpPr>
              <p:spPr>
                <a:xfrm rot="5400000" flipH="1" flipV="1">
                  <a:off x="4406443" y="2795219"/>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DCDA352-D95D-4039-AF31-27AF68397662}"/>
                    </a:ext>
                  </a:extLst>
                </p:cNvPr>
                <p:cNvSpPr txBox="1"/>
                <p:nvPr/>
              </p:nvSpPr>
              <p:spPr>
                <a:xfrm>
                  <a:off x="4449092" y="2702699"/>
                  <a:ext cx="245718" cy="341778"/>
                </a:xfrm>
                <a:prstGeom prst="rect">
                  <a:avLst/>
                </a:prstGeom>
                <a:noFill/>
              </p:spPr>
              <p:txBody>
                <a:bodyPr wrap="none" rtlCol="0">
                  <a:spAutoFit/>
                </a:bodyPr>
                <a:lstStyle/>
                <a:p>
                  <a:r>
                    <a:rPr lang="en-US" sz="2000" dirty="0"/>
                    <a:t>z</a:t>
                  </a:r>
                  <a:endParaRPr lang="uk-UA" sz="2000" dirty="0"/>
                </a:p>
              </p:txBody>
            </p:sp>
            <p:sp>
              <p:nvSpPr>
                <p:cNvPr id="49" name="TextBox 48">
                  <a:extLst>
                    <a:ext uri="{FF2B5EF4-FFF2-40B4-BE49-F238E27FC236}">
                      <a16:creationId xmlns:a16="http://schemas.microsoft.com/office/drawing/2014/main" id="{DB291786-0281-4798-BD47-8C6A6843FE97}"/>
                    </a:ext>
                  </a:extLst>
                </p:cNvPr>
                <p:cNvSpPr txBox="1"/>
                <p:nvPr/>
              </p:nvSpPr>
              <p:spPr>
                <a:xfrm>
                  <a:off x="4191012" y="2456428"/>
                  <a:ext cx="258127" cy="341778"/>
                </a:xfrm>
                <a:prstGeom prst="rect">
                  <a:avLst/>
                </a:prstGeom>
                <a:noFill/>
              </p:spPr>
              <p:txBody>
                <a:bodyPr wrap="none" rtlCol="0">
                  <a:spAutoFit/>
                </a:bodyPr>
                <a:lstStyle/>
                <a:p>
                  <a:r>
                    <a:rPr lang="en-US" sz="2000" dirty="0"/>
                    <a:t>y</a:t>
                  </a:r>
                  <a:endParaRPr lang="uk-UA" sz="2000" dirty="0"/>
                </a:p>
              </p:txBody>
            </p:sp>
          </p:grpSp>
        </p:grpSp>
      </p:grpSp>
      <p:grpSp>
        <p:nvGrpSpPr>
          <p:cNvPr id="23" name="Группа 22">
            <a:extLst>
              <a:ext uri="{FF2B5EF4-FFF2-40B4-BE49-F238E27FC236}">
                <a16:creationId xmlns:a16="http://schemas.microsoft.com/office/drawing/2014/main" id="{22D32AAC-B4FE-42B6-8591-3568E4CE1A55}"/>
              </a:ext>
            </a:extLst>
          </p:cNvPr>
          <p:cNvGrpSpPr/>
          <p:nvPr/>
        </p:nvGrpSpPr>
        <p:grpSpPr>
          <a:xfrm>
            <a:off x="856414" y="1771382"/>
            <a:ext cx="3614903" cy="2181476"/>
            <a:chOff x="541213" y="3978561"/>
            <a:chExt cx="2882324" cy="1734230"/>
          </a:xfrm>
        </p:grpSpPr>
        <p:grpSp>
          <p:nvGrpSpPr>
            <p:cNvPr id="12" name="Группа 11">
              <a:extLst>
                <a:ext uri="{FF2B5EF4-FFF2-40B4-BE49-F238E27FC236}">
                  <a16:creationId xmlns:a16="http://schemas.microsoft.com/office/drawing/2014/main" id="{BBCFC4C7-DCC6-4048-8597-CCFBA279C2D5}"/>
                </a:ext>
              </a:extLst>
            </p:cNvPr>
            <p:cNvGrpSpPr/>
            <p:nvPr/>
          </p:nvGrpSpPr>
          <p:grpSpPr>
            <a:xfrm>
              <a:off x="541213" y="3978561"/>
              <a:ext cx="2882324" cy="904603"/>
              <a:chOff x="541213" y="3978561"/>
              <a:chExt cx="2882324" cy="904603"/>
            </a:xfrm>
          </p:grpSpPr>
          <p:pic>
            <p:nvPicPr>
              <p:cNvPr id="16" name="Рисунок 15">
                <a:extLst>
                  <a:ext uri="{FF2B5EF4-FFF2-40B4-BE49-F238E27FC236}">
                    <a16:creationId xmlns:a16="http://schemas.microsoft.com/office/drawing/2014/main" id="{3E9400EE-2BFE-46A9-906C-D9E0EB2EAA61}"/>
                  </a:ext>
                </a:extLst>
              </p:cNvPr>
              <p:cNvPicPr>
                <a:picLocks noChangeAspect="1"/>
              </p:cNvPicPr>
              <p:nvPr/>
            </p:nvPicPr>
            <p:blipFill>
              <a:blip r:embed="rId8"/>
              <a:stretch>
                <a:fillRect/>
              </a:stretch>
            </p:blipFill>
            <p:spPr>
              <a:xfrm>
                <a:off x="732742" y="4246151"/>
                <a:ext cx="2408390" cy="637013"/>
              </a:xfrm>
              <a:prstGeom prst="rect">
                <a:avLst/>
              </a:prstGeom>
            </p:spPr>
          </p:pic>
          <p:sp>
            <p:nvSpPr>
              <p:cNvPr id="20" name="Прямоугольник 19">
                <a:extLst>
                  <a:ext uri="{FF2B5EF4-FFF2-40B4-BE49-F238E27FC236}">
                    <a16:creationId xmlns:a16="http://schemas.microsoft.com/office/drawing/2014/main" id="{5923EA58-30A4-42DC-99DF-33AA8C535405}"/>
                  </a:ext>
                </a:extLst>
              </p:cNvPr>
              <p:cNvSpPr/>
              <p:nvPr/>
            </p:nvSpPr>
            <p:spPr>
              <a:xfrm>
                <a:off x="541213" y="3978561"/>
                <a:ext cx="2882324" cy="338734"/>
              </a:xfrm>
              <a:prstGeom prst="rect">
                <a:avLst/>
              </a:prstGeom>
            </p:spPr>
            <p:txBody>
              <a:bodyPr wrap="none">
                <a:spAutoFit/>
              </a:bodyPr>
              <a:lstStyle/>
              <a:p>
                <a:pPr marR="0" algn="ctr"/>
                <a:r>
                  <a:rPr lang="en-US" sz="2000" dirty="0">
                    <a:solidFill>
                      <a:prstClr val="black"/>
                    </a:solidFill>
                  </a:rPr>
                  <a:t>Pure surface wave (BWO, TWT)</a:t>
                </a:r>
              </a:p>
            </p:txBody>
          </p:sp>
          <p:grpSp>
            <p:nvGrpSpPr>
              <p:cNvPr id="29" name="Группа 28">
                <a:extLst>
                  <a:ext uri="{FF2B5EF4-FFF2-40B4-BE49-F238E27FC236}">
                    <a16:creationId xmlns:a16="http://schemas.microsoft.com/office/drawing/2014/main" id="{ECE425C9-F224-4686-84D3-2A2225A53C1B}"/>
                  </a:ext>
                </a:extLst>
              </p:cNvPr>
              <p:cNvGrpSpPr/>
              <p:nvPr/>
            </p:nvGrpSpPr>
            <p:grpSpPr>
              <a:xfrm>
                <a:off x="1839067" y="4283980"/>
                <a:ext cx="501450" cy="582812"/>
                <a:chOff x="4191012" y="2456428"/>
                <a:chExt cx="512071" cy="588049"/>
              </a:xfrm>
            </p:grpSpPr>
            <p:cxnSp>
              <p:nvCxnSpPr>
                <p:cNvPr id="25" name="Прямая со стрелкой 24">
                  <a:extLst>
                    <a:ext uri="{FF2B5EF4-FFF2-40B4-BE49-F238E27FC236}">
                      <a16:creationId xmlns:a16="http://schemas.microsoft.com/office/drawing/2014/main" id="{A5DA5293-11EF-43C2-A249-8C327BE2A3E2}"/>
                    </a:ext>
                  </a:extLst>
                </p:cNvPr>
                <p:cNvCxnSpPr>
                  <a:cxnSpLocks/>
                </p:cNvCxnSpPr>
                <p:nvPr/>
              </p:nvCxnSpPr>
              <p:spPr>
                <a:xfrm flipV="1">
                  <a:off x="4198289" y="2603946"/>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7C635B4D-4369-4A94-8FE1-9052DB996F0B}"/>
                    </a:ext>
                  </a:extLst>
                </p:cNvPr>
                <p:cNvCxnSpPr>
                  <a:cxnSpLocks/>
                </p:cNvCxnSpPr>
                <p:nvPr/>
              </p:nvCxnSpPr>
              <p:spPr>
                <a:xfrm rot="5400000" flipH="1" flipV="1">
                  <a:off x="4406443" y="2795219"/>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468E06-3269-4D25-B719-DA5964E1A17E}"/>
                    </a:ext>
                  </a:extLst>
                </p:cNvPr>
                <p:cNvSpPr txBox="1"/>
                <p:nvPr/>
              </p:nvSpPr>
              <p:spPr>
                <a:xfrm>
                  <a:off x="4449092" y="2702699"/>
                  <a:ext cx="253991" cy="341778"/>
                </a:xfrm>
                <a:prstGeom prst="rect">
                  <a:avLst/>
                </a:prstGeom>
                <a:noFill/>
              </p:spPr>
              <p:txBody>
                <a:bodyPr wrap="none" rtlCol="0">
                  <a:spAutoFit/>
                </a:bodyPr>
                <a:lstStyle/>
                <a:p>
                  <a:r>
                    <a:rPr lang="en-US" sz="2000" dirty="0"/>
                    <a:t>x</a:t>
                  </a:r>
                  <a:endParaRPr lang="uk-UA" sz="2000" dirty="0"/>
                </a:p>
              </p:txBody>
            </p:sp>
            <p:sp>
              <p:nvSpPr>
                <p:cNvPr id="28" name="TextBox 27">
                  <a:extLst>
                    <a:ext uri="{FF2B5EF4-FFF2-40B4-BE49-F238E27FC236}">
                      <a16:creationId xmlns:a16="http://schemas.microsoft.com/office/drawing/2014/main" id="{F53423D0-C8C4-458D-B4CA-00E6D5110E5B}"/>
                    </a:ext>
                  </a:extLst>
                </p:cNvPr>
                <p:cNvSpPr txBox="1"/>
                <p:nvPr/>
              </p:nvSpPr>
              <p:spPr>
                <a:xfrm>
                  <a:off x="4191012" y="2456428"/>
                  <a:ext cx="258127" cy="341778"/>
                </a:xfrm>
                <a:prstGeom prst="rect">
                  <a:avLst/>
                </a:prstGeom>
                <a:noFill/>
              </p:spPr>
              <p:txBody>
                <a:bodyPr wrap="none" rtlCol="0">
                  <a:spAutoFit/>
                </a:bodyPr>
                <a:lstStyle/>
                <a:p>
                  <a:r>
                    <a:rPr lang="en-US" sz="2000" dirty="0"/>
                    <a:t>y</a:t>
                  </a:r>
                  <a:endParaRPr lang="uk-UA" sz="2000" dirty="0"/>
                </a:p>
              </p:txBody>
            </p:sp>
          </p:grpSp>
        </p:grpSp>
        <p:grpSp>
          <p:nvGrpSpPr>
            <p:cNvPr id="11" name="Группа 10">
              <a:extLst>
                <a:ext uri="{FF2B5EF4-FFF2-40B4-BE49-F238E27FC236}">
                  <a16:creationId xmlns:a16="http://schemas.microsoft.com/office/drawing/2014/main" id="{6F4E9BF1-57C5-46F8-AAF6-159199C4097D}"/>
                </a:ext>
              </a:extLst>
            </p:cNvPr>
            <p:cNvGrpSpPr/>
            <p:nvPr/>
          </p:nvGrpSpPr>
          <p:grpSpPr>
            <a:xfrm>
              <a:off x="938193" y="4978773"/>
              <a:ext cx="1862372" cy="734018"/>
              <a:chOff x="3160643" y="4768491"/>
              <a:chExt cx="1862372" cy="734018"/>
            </a:xfrm>
          </p:grpSpPr>
          <p:pic>
            <p:nvPicPr>
              <p:cNvPr id="14" name="Рисунок 177" descr="HOMOPI402">
                <a:extLst>
                  <a:ext uri="{FF2B5EF4-FFF2-40B4-BE49-F238E27FC236}">
                    <a16:creationId xmlns:a16="http://schemas.microsoft.com/office/drawing/2014/main" id="{D5C6EDE7-7245-4FE3-9250-279B92F9A68E}"/>
                  </a:ext>
                </a:extLst>
              </p:cNvPr>
              <p:cNvPicPr>
                <a:picLocks noChangeAspect="1" noChangeArrowheads="1"/>
              </p:cNvPicPr>
              <p:nvPr/>
            </p:nvPicPr>
            <p:blipFill rotWithShape="1">
              <a:blip r:embed="rId9">
                <a:biLevel thresh="75000"/>
              </a:blip>
              <a:srcRect t="51963"/>
              <a:stretch/>
            </p:blipFill>
            <p:spPr bwMode="auto">
              <a:xfrm>
                <a:off x="3160644" y="4768491"/>
                <a:ext cx="1862371" cy="734018"/>
              </a:xfrm>
              <a:prstGeom prst="rect">
                <a:avLst/>
              </a:prstGeom>
              <a:noFill/>
              <a:ln w="9525">
                <a:noFill/>
                <a:miter lim="800000"/>
                <a:headEnd/>
                <a:tailEnd/>
              </a:ln>
            </p:spPr>
          </p:pic>
          <p:grpSp>
            <p:nvGrpSpPr>
              <p:cNvPr id="50" name="Группа 49">
                <a:extLst>
                  <a:ext uri="{FF2B5EF4-FFF2-40B4-BE49-F238E27FC236}">
                    <a16:creationId xmlns:a16="http://schemas.microsoft.com/office/drawing/2014/main" id="{F11B30A7-2552-4EF1-9BB9-06385934299E}"/>
                  </a:ext>
                </a:extLst>
              </p:cNvPr>
              <p:cNvGrpSpPr/>
              <p:nvPr/>
            </p:nvGrpSpPr>
            <p:grpSpPr>
              <a:xfrm>
                <a:off x="3160643" y="4783884"/>
                <a:ext cx="493349" cy="582812"/>
                <a:chOff x="4191012" y="2456428"/>
                <a:chExt cx="503798" cy="588049"/>
              </a:xfrm>
            </p:grpSpPr>
            <p:cxnSp>
              <p:nvCxnSpPr>
                <p:cNvPr id="51" name="Прямая со стрелкой 50">
                  <a:extLst>
                    <a:ext uri="{FF2B5EF4-FFF2-40B4-BE49-F238E27FC236}">
                      <a16:creationId xmlns:a16="http://schemas.microsoft.com/office/drawing/2014/main" id="{3EAFA5C1-2460-40D8-B6AB-5AB5BD9089E7}"/>
                    </a:ext>
                  </a:extLst>
                </p:cNvPr>
                <p:cNvCxnSpPr>
                  <a:cxnSpLocks/>
                </p:cNvCxnSpPr>
                <p:nvPr/>
              </p:nvCxnSpPr>
              <p:spPr>
                <a:xfrm flipV="1">
                  <a:off x="4198289" y="2603946"/>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D8F7DDA8-D89F-486E-B83F-7C9347BB9A69}"/>
                    </a:ext>
                  </a:extLst>
                </p:cNvPr>
                <p:cNvCxnSpPr>
                  <a:cxnSpLocks/>
                </p:cNvCxnSpPr>
                <p:nvPr/>
              </p:nvCxnSpPr>
              <p:spPr>
                <a:xfrm rot="5400000" flipH="1" flipV="1">
                  <a:off x="4406443" y="2795219"/>
                  <a:ext cx="0" cy="36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417EF49-C0D5-4BA5-A34C-F5FD38BF1FF0}"/>
                    </a:ext>
                  </a:extLst>
                </p:cNvPr>
                <p:cNvSpPr txBox="1"/>
                <p:nvPr/>
              </p:nvSpPr>
              <p:spPr>
                <a:xfrm>
                  <a:off x="4449092" y="2702699"/>
                  <a:ext cx="245718" cy="341778"/>
                </a:xfrm>
                <a:prstGeom prst="rect">
                  <a:avLst/>
                </a:prstGeom>
                <a:noFill/>
              </p:spPr>
              <p:txBody>
                <a:bodyPr wrap="none" rtlCol="0">
                  <a:spAutoFit/>
                </a:bodyPr>
                <a:lstStyle/>
                <a:p>
                  <a:r>
                    <a:rPr lang="en-US" sz="2000" dirty="0"/>
                    <a:t>z</a:t>
                  </a:r>
                  <a:endParaRPr lang="uk-UA" sz="2000" dirty="0"/>
                </a:p>
              </p:txBody>
            </p:sp>
            <p:sp>
              <p:nvSpPr>
                <p:cNvPr id="54" name="TextBox 53">
                  <a:extLst>
                    <a:ext uri="{FF2B5EF4-FFF2-40B4-BE49-F238E27FC236}">
                      <a16:creationId xmlns:a16="http://schemas.microsoft.com/office/drawing/2014/main" id="{65D57904-8F86-4284-BC9D-1151ACA05EEC}"/>
                    </a:ext>
                  </a:extLst>
                </p:cNvPr>
                <p:cNvSpPr txBox="1"/>
                <p:nvPr/>
              </p:nvSpPr>
              <p:spPr>
                <a:xfrm>
                  <a:off x="4191012" y="2456428"/>
                  <a:ext cx="258127" cy="341778"/>
                </a:xfrm>
                <a:prstGeom prst="rect">
                  <a:avLst/>
                </a:prstGeom>
                <a:noFill/>
              </p:spPr>
              <p:txBody>
                <a:bodyPr wrap="none" rtlCol="0">
                  <a:spAutoFit/>
                </a:bodyPr>
                <a:lstStyle/>
                <a:p>
                  <a:r>
                    <a:rPr lang="en-US" sz="2000" dirty="0"/>
                    <a:t>y</a:t>
                  </a:r>
                  <a:endParaRPr lang="uk-UA" sz="2000" dirty="0"/>
                </a:p>
              </p:txBody>
            </p:sp>
          </p:grpSp>
        </p:grpSp>
      </p:grpSp>
      <p:sp>
        <p:nvSpPr>
          <p:cNvPr id="59" name="Объект 2">
            <a:extLst>
              <a:ext uri="{FF2B5EF4-FFF2-40B4-BE49-F238E27FC236}">
                <a16:creationId xmlns:a16="http://schemas.microsoft.com/office/drawing/2014/main" id="{56F67E71-2DFA-461D-830B-38EE9C68A06D}"/>
              </a:ext>
            </a:extLst>
          </p:cNvPr>
          <p:cNvSpPr>
            <a:spLocks noGrp="1"/>
          </p:cNvSpPr>
          <p:nvPr>
            <p:ph idx="1"/>
          </p:nvPr>
        </p:nvSpPr>
        <p:spPr>
          <a:xfrm>
            <a:off x="5126921" y="5435315"/>
            <a:ext cx="6404105" cy="1123272"/>
          </a:xfrm>
        </p:spPr>
        <p:txBody>
          <a:bodyPr>
            <a:normAutofit lnSpcReduction="10000"/>
          </a:bodyPr>
          <a:lstStyle/>
          <a:p>
            <a:pPr marL="0" indent="0">
              <a:buNone/>
            </a:pPr>
            <a:r>
              <a:rPr lang="en-US" sz="1200" dirty="0"/>
              <a:t>Khutoryan E.M., Kuleshov A.N., Ponomarenko S.S., Lukin K.A., Tatematsu Y., Tani M., Hybrid Bulk-Surface Modes Excited by a Sheet Electron Beam in THz Cherenkov Oscillator</a:t>
            </a:r>
            <a:r>
              <a:rPr lang="ru-RU" sz="1200" dirty="0"/>
              <a:t> </a:t>
            </a:r>
            <a:r>
              <a:rPr lang="en-US" sz="1200" i="1" dirty="0"/>
              <a:t>IEEE Transactions on Electron Devices</a:t>
            </a:r>
            <a:r>
              <a:rPr lang="ru-RU" sz="1200" dirty="0"/>
              <a:t> </a:t>
            </a:r>
            <a:r>
              <a:rPr lang="en-US" sz="1200" b="1" dirty="0"/>
              <a:t>69</a:t>
            </a:r>
            <a:r>
              <a:rPr lang="ru-RU" sz="1200" b="1" dirty="0"/>
              <a:t> (</a:t>
            </a:r>
            <a:r>
              <a:rPr lang="en-US" sz="1200" b="1" dirty="0"/>
              <a:t>6</a:t>
            </a:r>
            <a:r>
              <a:rPr lang="ru-RU" sz="1200" b="1" dirty="0"/>
              <a:t>)</a:t>
            </a:r>
            <a:r>
              <a:rPr lang="en-US" sz="1200" dirty="0"/>
              <a:t>,</a:t>
            </a:r>
            <a:r>
              <a:rPr lang="ru-RU" sz="1200" dirty="0"/>
              <a:t> </a:t>
            </a:r>
            <a:r>
              <a:rPr lang="en-US" sz="1200" dirty="0"/>
              <a:t>3407-3412</a:t>
            </a:r>
            <a:r>
              <a:rPr lang="ru-RU" sz="1200" dirty="0"/>
              <a:t> (2022)</a:t>
            </a:r>
            <a:endParaRPr lang="en-US" sz="1200" dirty="0"/>
          </a:p>
          <a:p>
            <a:pPr marL="0" indent="0">
              <a:buNone/>
            </a:pPr>
            <a:r>
              <a:rPr lang="en-US" sz="1200" dirty="0"/>
              <a:t>Khutoryan E., Kuleshov A., Ponomarenko S., Lukin K., Tatematsu Y., Tani M. Efficient Excitation of Hybrid Modes in a THz Clinotron </a:t>
            </a:r>
            <a:r>
              <a:rPr lang="en-US" sz="1200" i="1" dirty="0"/>
              <a:t>Journal of Infrared, Millimeter, and Terahertz Waves</a:t>
            </a:r>
            <a:r>
              <a:rPr lang="en-US" sz="1200" dirty="0"/>
              <a:t> </a:t>
            </a:r>
            <a:r>
              <a:rPr lang="en-US" sz="1200" b="1" dirty="0"/>
              <a:t>42 (6)</a:t>
            </a:r>
            <a:r>
              <a:rPr lang="en-US" sz="1200" dirty="0"/>
              <a:t>, 671-683 (2021)</a:t>
            </a:r>
          </a:p>
        </p:txBody>
      </p:sp>
      <p:pic>
        <p:nvPicPr>
          <p:cNvPr id="55" name="Рисунок 54">
            <a:extLst>
              <a:ext uri="{FF2B5EF4-FFF2-40B4-BE49-F238E27FC236}">
                <a16:creationId xmlns:a16="http://schemas.microsoft.com/office/drawing/2014/main" id="{A2EB0093-2722-48EA-94A6-85672B1D1EC9}"/>
              </a:ext>
            </a:extLst>
          </p:cNvPr>
          <p:cNvPicPr>
            <a:picLocks noChangeAspect="1"/>
          </p:cNvPicPr>
          <p:nvPr/>
        </p:nvPicPr>
        <p:blipFill>
          <a:blip r:embed="rId10"/>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401984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normAutofit/>
          </a:bodyPr>
          <a:lstStyle/>
          <a:p>
            <a:r>
              <a:rPr lang="en-US" sz="4200" dirty="0"/>
              <a:t>Simulation of the Beam-Wave Interaction</a:t>
            </a:r>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1073904" y="5717891"/>
            <a:ext cx="9767047" cy="1123272"/>
          </a:xfrm>
        </p:spPr>
        <p:txBody>
          <a:bodyPr>
            <a:normAutofit/>
          </a:bodyPr>
          <a:lstStyle/>
          <a:p>
            <a:pPr marL="0" indent="0">
              <a:buNone/>
            </a:pPr>
            <a:r>
              <a:rPr lang="en-US" sz="1200" dirty="0"/>
              <a:t>Khutoryan E.M., Kuleshov A.N., Ponomarenko S.S., Lukin K.A., Tatematsu Y., Tani M., Hybrid Bulk-Surface Modes Excited by a Sheet Electron Beam in THz Cherenkov Oscillator</a:t>
            </a:r>
            <a:r>
              <a:rPr lang="ru-RU" sz="1200" dirty="0"/>
              <a:t> </a:t>
            </a:r>
            <a:r>
              <a:rPr lang="en-US" sz="1200" i="1" dirty="0"/>
              <a:t>IEEE Transactions on Electron Devices</a:t>
            </a:r>
            <a:r>
              <a:rPr lang="ru-RU" sz="1200" dirty="0"/>
              <a:t> </a:t>
            </a:r>
            <a:r>
              <a:rPr lang="en-US" sz="1200" b="1" dirty="0"/>
              <a:t>69</a:t>
            </a:r>
            <a:r>
              <a:rPr lang="ru-RU" sz="1200" b="1" dirty="0"/>
              <a:t> (</a:t>
            </a:r>
            <a:r>
              <a:rPr lang="en-US" sz="1200" b="1" dirty="0"/>
              <a:t>6</a:t>
            </a:r>
            <a:r>
              <a:rPr lang="ru-RU" sz="1200" b="1" dirty="0"/>
              <a:t>)</a:t>
            </a:r>
            <a:r>
              <a:rPr lang="en-US" sz="1200" dirty="0"/>
              <a:t>,</a:t>
            </a:r>
            <a:r>
              <a:rPr lang="ru-RU" sz="1200" dirty="0"/>
              <a:t> </a:t>
            </a:r>
            <a:r>
              <a:rPr lang="en-US" sz="1200" dirty="0"/>
              <a:t>3407-3412</a:t>
            </a:r>
            <a:r>
              <a:rPr lang="ru-RU" sz="1200" dirty="0"/>
              <a:t> (2022)</a:t>
            </a:r>
            <a:endParaRPr lang="en-US" sz="1200" dirty="0"/>
          </a:p>
          <a:p>
            <a:pPr marL="0" indent="0">
              <a:buNone/>
            </a:pPr>
            <a:r>
              <a:rPr lang="en-US" sz="1200" dirty="0"/>
              <a:t>Khutoryan E., Kuleshov A., Ponomarenko S., Lukin K., Tatematsu Y., Tani M. Efficient Excitation of Hybrid Modes in a THz Clinotron </a:t>
            </a:r>
            <a:r>
              <a:rPr lang="en-US" sz="1200" i="1" dirty="0"/>
              <a:t>Journal of Infrared, Millimeter, and Terahertz Waves</a:t>
            </a:r>
            <a:r>
              <a:rPr lang="en-US" sz="1200" dirty="0"/>
              <a:t> </a:t>
            </a:r>
            <a:r>
              <a:rPr lang="en-US" sz="1200" b="1" dirty="0"/>
              <a:t>42 (6)</a:t>
            </a:r>
            <a:r>
              <a:rPr lang="en-US" sz="1200" dirty="0"/>
              <a:t>, 671-683 (2021)</a:t>
            </a:r>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700" smtClean="0"/>
              <a:t>13</a:t>
            </a:fld>
            <a:endParaRPr lang="uk-UA" sz="1700" dirty="0"/>
          </a:p>
        </p:txBody>
      </p:sp>
      <p:grpSp>
        <p:nvGrpSpPr>
          <p:cNvPr id="11" name="Группа 10">
            <a:extLst>
              <a:ext uri="{FF2B5EF4-FFF2-40B4-BE49-F238E27FC236}">
                <a16:creationId xmlns:a16="http://schemas.microsoft.com/office/drawing/2014/main" id="{C2FEA479-5104-4BCF-BD37-98BADF7EAAA9}"/>
              </a:ext>
            </a:extLst>
          </p:cNvPr>
          <p:cNvGrpSpPr/>
          <p:nvPr/>
        </p:nvGrpSpPr>
        <p:grpSpPr>
          <a:xfrm>
            <a:off x="5050637" y="1772053"/>
            <a:ext cx="6862535" cy="3865899"/>
            <a:chOff x="4095946" y="2368582"/>
            <a:chExt cx="4514654" cy="2440794"/>
          </a:xfrm>
        </p:grpSpPr>
        <p:grpSp>
          <p:nvGrpSpPr>
            <p:cNvPr id="65" name="Группа 64">
              <a:extLst>
                <a:ext uri="{FF2B5EF4-FFF2-40B4-BE49-F238E27FC236}">
                  <a16:creationId xmlns:a16="http://schemas.microsoft.com/office/drawing/2014/main" id="{0C635174-94E7-4134-A706-CEEFFA9EF063}"/>
                </a:ext>
              </a:extLst>
            </p:cNvPr>
            <p:cNvGrpSpPr/>
            <p:nvPr/>
          </p:nvGrpSpPr>
          <p:grpSpPr>
            <a:xfrm>
              <a:off x="4095946" y="2770973"/>
              <a:ext cx="4514654" cy="2038403"/>
              <a:chOff x="824568" y="3806444"/>
              <a:chExt cx="4514654" cy="2038403"/>
            </a:xfrm>
          </p:grpSpPr>
          <p:pic>
            <p:nvPicPr>
              <p:cNvPr id="66" name="Рисунок 65">
                <a:extLst>
                  <a:ext uri="{FF2B5EF4-FFF2-40B4-BE49-F238E27FC236}">
                    <a16:creationId xmlns:a16="http://schemas.microsoft.com/office/drawing/2014/main" id="{CCAF14E8-487B-49A0-8ABA-B00486B90210}"/>
                  </a:ext>
                </a:extLst>
              </p:cNvPr>
              <p:cNvPicPr>
                <a:picLocks noChangeAspect="1"/>
              </p:cNvPicPr>
              <p:nvPr/>
            </p:nvPicPr>
            <p:blipFill rotWithShape="1">
              <a:blip r:embed="rId3"/>
              <a:srcRect b="47487"/>
              <a:stretch/>
            </p:blipFill>
            <p:spPr>
              <a:xfrm>
                <a:off x="824568" y="3806444"/>
                <a:ext cx="4514654" cy="2038403"/>
              </a:xfrm>
              <a:prstGeom prst="rect">
                <a:avLst/>
              </a:prstGeom>
            </p:spPr>
          </p:pic>
          <p:sp>
            <p:nvSpPr>
              <p:cNvPr id="67" name="Прямоугольник 66">
                <a:extLst>
                  <a:ext uri="{FF2B5EF4-FFF2-40B4-BE49-F238E27FC236}">
                    <a16:creationId xmlns:a16="http://schemas.microsoft.com/office/drawing/2014/main" id="{0A4A9BF6-8A56-48BF-8326-92603ABD163A}"/>
                  </a:ext>
                </a:extLst>
              </p:cNvPr>
              <p:cNvSpPr/>
              <p:nvPr/>
            </p:nvSpPr>
            <p:spPr>
              <a:xfrm>
                <a:off x="2254250" y="5509661"/>
                <a:ext cx="431800" cy="335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8" name="Прямоугольник 67">
                <a:extLst>
                  <a:ext uri="{FF2B5EF4-FFF2-40B4-BE49-F238E27FC236}">
                    <a16:creationId xmlns:a16="http://schemas.microsoft.com/office/drawing/2014/main" id="{B3D696D5-D8C0-4DF7-A226-9C951A3C0F3D}"/>
                  </a:ext>
                </a:extLst>
              </p:cNvPr>
              <p:cNvSpPr/>
              <p:nvPr/>
            </p:nvSpPr>
            <p:spPr>
              <a:xfrm>
                <a:off x="3854344" y="5479583"/>
                <a:ext cx="431800" cy="365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9" name="Прямоугольник 68">
                <a:extLst>
                  <a:ext uri="{FF2B5EF4-FFF2-40B4-BE49-F238E27FC236}">
                    <a16:creationId xmlns:a16="http://schemas.microsoft.com/office/drawing/2014/main" id="{5BC4B8AC-72CB-4720-B39D-57ED4FEC9872}"/>
                  </a:ext>
                </a:extLst>
              </p:cNvPr>
              <p:cNvSpPr/>
              <p:nvPr/>
            </p:nvSpPr>
            <p:spPr>
              <a:xfrm>
                <a:off x="4877036" y="5633497"/>
                <a:ext cx="431800" cy="21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9" name="Прямоугольник 8">
              <a:extLst>
                <a:ext uri="{FF2B5EF4-FFF2-40B4-BE49-F238E27FC236}">
                  <a16:creationId xmlns:a16="http://schemas.microsoft.com/office/drawing/2014/main" id="{D5415F8F-1610-4ACA-942B-0F79FFF01DD3}"/>
                </a:ext>
              </a:extLst>
            </p:cNvPr>
            <p:cNvSpPr/>
            <p:nvPr/>
          </p:nvSpPr>
          <p:spPr>
            <a:xfrm>
              <a:off x="4738254" y="2814296"/>
              <a:ext cx="1143190" cy="12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0" name="Стрелка: вниз 69">
              <a:extLst>
                <a:ext uri="{FF2B5EF4-FFF2-40B4-BE49-F238E27FC236}">
                  <a16:creationId xmlns:a16="http://schemas.microsoft.com/office/drawing/2014/main" id="{8AF97F1A-5CF6-4B72-ACE5-22D69FA7D879}"/>
                </a:ext>
              </a:extLst>
            </p:cNvPr>
            <p:cNvSpPr/>
            <p:nvPr/>
          </p:nvSpPr>
          <p:spPr>
            <a:xfrm rot="10800000">
              <a:off x="4807743" y="2625858"/>
              <a:ext cx="1042528" cy="250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DD709B0F-2CBD-4F10-A586-F6D2D905E781}"/>
                </a:ext>
              </a:extLst>
            </p:cNvPr>
            <p:cNvSpPr txBox="1"/>
            <p:nvPr/>
          </p:nvSpPr>
          <p:spPr>
            <a:xfrm>
              <a:off x="4808191" y="2368582"/>
              <a:ext cx="1061907" cy="252616"/>
            </a:xfrm>
            <a:prstGeom prst="rect">
              <a:avLst/>
            </a:prstGeom>
            <a:noFill/>
          </p:spPr>
          <p:txBody>
            <a:bodyPr wrap="none" rtlCol="0">
              <a:spAutoFit/>
            </a:bodyPr>
            <a:lstStyle/>
            <a:p>
              <a:r>
                <a:rPr lang="en-US" sz="2000" dirty="0"/>
                <a:t>Power output</a:t>
              </a:r>
              <a:endParaRPr lang="uk-UA" sz="2000" dirty="0"/>
            </a:p>
          </p:txBody>
        </p:sp>
      </p:grpSp>
      <p:pic>
        <p:nvPicPr>
          <p:cNvPr id="16" name="Рисунок 15">
            <a:extLst>
              <a:ext uri="{FF2B5EF4-FFF2-40B4-BE49-F238E27FC236}">
                <a16:creationId xmlns:a16="http://schemas.microsoft.com/office/drawing/2014/main" id="{A59EA631-4ACA-479F-912D-77482DFFF33A}"/>
              </a:ext>
            </a:extLst>
          </p:cNvPr>
          <p:cNvPicPr>
            <a:picLocks noChangeAspect="1"/>
          </p:cNvPicPr>
          <p:nvPr/>
        </p:nvPicPr>
        <p:blipFill>
          <a:blip r:embed="rId4"/>
          <a:stretch>
            <a:fillRect/>
          </a:stretch>
        </p:blipFill>
        <p:spPr>
          <a:xfrm>
            <a:off x="10496255" y="661606"/>
            <a:ext cx="789215" cy="729496"/>
          </a:xfrm>
          <a:prstGeom prst="rect">
            <a:avLst/>
          </a:prstGeom>
        </p:spPr>
      </p:pic>
      <p:grpSp>
        <p:nvGrpSpPr>
          <p:cNvPr id="4" name="Группа 3">
            <a:extLst>
              <a:ext uri="{FF2B5EF4-FFF2-40B4-BE49-F238E27FC236}">
                <a16:creationId xmlns:a16="http://schemas.microsoft.com/office/drawing/2014/main" id="{F650824D-7DEB-46D5-ABA7-DE5C58A6A69F}"/>
              </a:ext>
            </a:extLst>
          </p:cNvPr>
          <p:cNvGrpSpPr/>
          <p:nvPr/>
        </p:nvGrpSpPr>
        <p:grpSpPr>
          <a:xfrm>
            <a:off x="504036" y="2005506"/>
            <a:ext cx="4531574" cy="3516498"/>
            <a:chOff x="504036" y="2005506"/>
            <a:chExt cx="4531574" cy="3516498"/>
          </a:xfrm>
        </p:grpSpPr>
        <p:pic>
          <p:nvPicPr>
            <p:cNvPr id="6" name="Рисунок 5">
              <a:extLst>
                <a:ext uri="{FF2B5EF4-FFF2-40B4-BE49-F238E27FC236}">
                  <a16:creationId xmlns:a16="http://schemas.microsoft.com/office/drawing/2014/main" id="{BE1E018A-9B33-4060-8973-1430379393B2}"/>
                </a:ext>
              </a:extLst>
            </p:cNvPr>
            <p:cNvPicPr>
              <a:picLocks noChangeAspect="1"/>
            </p:cNvPicPr>
            <p:nvPr/>
          </p:nvPicPr>
          <p:blipFill>
            <a:blip r:embed="rId5"/>
            <a:stretch>
              <a:fillRect/>
            </a:stretch>
          </p:blipFill>
          <p:spPr>
            <a:xfrm>
              <a:off x="631840" y="2005506"/>
              <a:ext cx="4403770" cy="3273167"/>
            </a:xfrm>
            <a:prstGeom prst="rect">
              <a:avLst/>
            </a:prstGeom>
          </p:spPr>
        </p:pic>
        <p:sp>
          <p:nvSpPr>
            <p:cNvPr id="17" name="TextBox 16">
              <a:extLst>
                <a:ext uri="{FF2B5EF4-FFF2-40B4-BE49-F238E27FC236}">
                  <a16:creationId xmlns:a16="http://schemas.microsoft.com/office/drawing/2014/main" id="{1B33249C-3E28-49BE-BED8-1706745EC09B}"/>
                </a:ext>
              </a:extLst>
            </p:cNvPr>
            <p:cNvSpPr txBox="1"/>
            <p:nvPr/>
          </p:nvSpPr>
          <p:spPr>
            <a:xfrm>
              <a:off x="1863039" y="5152672"/>
              <a:ext cx="2414444" cy="369332"/>
            </a:xfrm>
            <a:prstGeom prst="rect">
              <a:avLst/>
            </a:prstGeom>
            <a:noFill/>
          </p:spPr>
          <p:txBody>
            <a:bodyPr wrap="none" rtlCol="0">
              <a:spAutoFit/>
            </a:bodyPr>
            <a:lstStyle/>
            <a:p>
              <a:r>
                <a:rPr lang="en-US" dirty="0"/>
                <a:t>Phase shift per period</a:t>
              </a:r>
              <a:r>
                <a:rPr lang="en-US" i="1" dirty="0"/>
                <a:t> p</a:t>
              </a:r>
              <a:endParaRPr lang="uk-UA" dirty="0"/>
            </a:p>
          </p:txBody>
        </p:sp>
        <p:sp>
          <p:nvSpPr>
            <p:cNvPr id="18" name="TextBox 17">
              <a:extLst>
                <a:ext uri="{FF2B5EF4-FFF2-40B4-BE49-F238E27FC236}">
                  <a16:creationId xmlns:a16="http://schemas.microsoft.com/office/drawing/2014/main" id="{6EC9D639-B54C-493D-80F3-998CE5135E33}"/>
                </a:ext>
              </a:extLst>
            </p:cNvPr>
            <p:cNvSpPr txBox="1"/>
            <p:nvPr/>
          </p:nvSpPr>
          <p:spPr>
            <a:xfrm>
              <a:off x="2613359" y="4553483"/>
              <a:ext cx="2414444" cy="369332"/>
            </a:xfrm>
            <a:prstGeom prst="rect">
              <a:avLst/>
            </a:prstGeom>
            <a:solidFill>
              <a:schemeClr val="bg1"/>
            </a:solidFill>
          </p:spPr>
          <p:txBody>
            <a:bodyPr wrap="none" rtlCol="0">
              <a:spAutoFit/>
            </a:bodyPr>
            <a:lstStyle/>
            <a:p>
              <a:r>
                <a:rPr lang="en-US" dirty="0">
                  <a:solidFill>
                    <a:schemeClr val="bg1"/>
                  </a:solidFill>
                </a:rPr>
                <a:t>Phase shift per period</a:t>
              </a:r>
              <a:r>
                <a:rPr lang="en-US" i="1" dirty="0">
                  <a:solidFill>
                    <a:schemeClr val="bg1"/>
                  </a:solidFill>
                </a:rPr>
                <a:t> p</a:t>
              </a:r>
              <a:endParaRPr lang="uk-UA" dirty="0">
                <a:solidFill>
                  <a:schemeClr val="bg1"/>
                </a:solidFill>
              </a:endParaRPr>
            </a:p>
          </p:txBody>
        </p:sp>
        <p:sp>
          <p:nvSpPr>
            <p:cNvPr id="19" name="TextBox 18">
              <a:extLst>
                <a:ext uri="{FF2B5EF4-FFF2-40B4-BE49-F238E27FC236}">
                  <a16:creationId xmlns:a16="http://schemas.microsoft.com/office/drawing/2014/main" id="{22C6B733-C8F0-44DF-96A9-C8EE9BD833C9}"/>
                </a:ext>
              </a:extLst>
            </p:cNvPr>
            <p:cNvSpPr txBox="1"/>
            <p:nvPr/>
          </p:nvSpPr>
          <p:spPr>
            <a:xfrm rot="16200000">
              <a:off x="-165154" y="3321571"/>
              <a:ext cx="1707712" cy="369332"/>
            </a:xfrm>
            <a:prstGeom prst="rect">
              <a:avLst/>
            </a:prstGeom>
            <a:solidFill>
              <a:schemeClr val="bg1"/>
            </a:solidFill>
          </p:spPr>
          <p:txBody>
            <a:bodyPr wrap="none" rtlCol="0">
              <a:spAutoFit/>
            </a:bodyPr>
            <a:lstStyle/>
            <a:p>
              <a:r>
                <a:rPr lang="en-US" dirty="0"/>
                <a:t>Frequency (THz)</a:t>
              </a:r>
              <a:endParaRPr lang="uk-UA" dirty="0"/>
            </a:p>
          </p:txBody>
        </p:sp>
      </p:grpSp>
    </p:spTree>
    <p:extLst>
      <p:ext uri="{BB962C8B-B14F-4D97-AF65-F5344CB8AC3E}">
        <p14:creationId xmlns:p14="http://schemas.microsoft.com/office/powerpoint/2010/main" val="290540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normAutofit/>
          </a:bodyPr>
          <a:lstStyle/>
          <a:p>
            <a:r>
              <a:rPr lang="en-US" dirty="0"/>
              <a:t>Experimental Test at 100 GHz</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14</a:t>
            </a:fld>
            <a:endParaRPr lang="uk-UA" sz="1800" dirty="0"/>
          </a:p>
        </p:txBody>
      </p:sp>
      <p:pic>
        <p:nvPicPr>
          <p:cNvPr id="9" name="Рисунок 8">
            <a:extLst>
              <a:ext uri="{FF2B5EF4-FFF2-40B4-BE49-F238E27FC236}">
                <a16:creationId xmlns:a16="http://schemas.microsoft.com/office/drawing/2014/main" id="{730D3799-E8B5-47F6-BFF6-666383CBA0DE}"/>
              </a:ext>
            </a:extLst>
          </p:cNvPr>
          <p:cNvPicPr>
            <a:picLocks noChangeAspect="1"/>
          </p:cNvPicPr>
          <p:nvPr/>
        </p:nvPicPr>
        <p:blipFill>
          <a:blip r:embed="rId4"/>
          <a:stretch>
            <a:fillRect/>
          </a:stretch>
        </p:blipFill>
        <p:spPr>
          <a:xfrm rot="16200000">
            <a:off x="3684292" y="2315110"/>
            <a:ext cx="3551905" cy="2694842"/>
          </a:xfrm>
          <a:prstGeom prst="rect">
            <a:avLst/>
          </a:prstGeom>
        </p:spPr>
      </p:pic>
      <p:sp>
        <p:nvSpPr>
          <p:cNvPr id="12" name="Объект 2">
            <a:extLst>
              <a:ext uri="{FF2B5EF4-FFF2-40B4-BE49-F238E27FC236}">
                <a16:creationId xmlns:a16="http://schemas.microsoft.com/office/drawing/2014/main" id="{A7B2FEA4-CCCD-4499-9ADF-1F198BBC9BBC}"/>
              </a:ext>
            </a:extLst>
          </p:cNvPr>
          <p:cNvSpPr txBox="1">
            <a:spLocks/>
          </p:cNvSpPr>
          <p:nvPr/>
        </p:nvSpPr>
        <p:spPr>
          <a:xfrm>
            <a:off x="890177" y="5965361"/>
            <a:ext cx="9814266" cy="468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Khutoryan, E.M., Kovshov, Y.S., Likhachev, A.S., Ponomarenko, S.S., Kishko, S.A., Lukin, K.A., Zavertanniy, V.V., Kudinova, T.V., Vlasenko, S.A., Kuleshov, A.N., Idehara, T. Excitation of Hybrid Space-Surface Waves in Clinotrons with Non-uniform Grating </a:t>
            </a:r>
            <a:r>
              <a:rPr lang="en-US" sz="1200" i="1" dirty="0"/>
              <a:t>Journal of Infrared, Millimeter, and Terahertz Waves</a:t>
            </a:r>
            <a:r>
              <a:rPr lang="en-US" sz="1200" dirty="0"/>
              <a:t> </a:t>
            </a:r>
            <a:r>
              <a:rPr lang="en-US" sz="1200" b="1" dirty="0"/>
              <a:t>39 (3)</a:t>
            </a:r>
            <a:r>
              <a:rPr lang="en-US" sz="1200" dirty="0"/>
              <a:t>,</a:t>
            </a:r>
            <a:r>
              <a:rPr lang="ru-RU" sz="1200" dirty="0"/>
              <a:t> </a:t>
            </a:r>
            <a:r>
              <a:rPr lang="en-US" sz="1200" dirty="0"/>
              <a:t>236-249</a:t>
            </a:r>
            <a:r>
              <a:rPr lang="ru-RU" sz="1200" dirty="0"/>
              <a:t> (2018)</a:t>
            </a:r>
            <a:endParaRPr lang="en-US" sz="1200" dirty="0"/>
          </a:p>
          <a:p>
            <a:pPr marL="0" indent="0">
              <a:buNone/>
            </a:pPr>
            <a:endParaRPr lang="en-US" sz="1200" dirty="0"/>
          </a:p>
          <a:p>
            <a:endParaRPr lang="en-US" sz="1200" dirty="0"/>
          </a:p>
          <a:p>
            <a:endParaRPr lang="uk-UA" sz="1200" dirty="0"/>
          </a:p>
        </p:txBody>
      </p:sp>
      <p:pic>
        <p:nvPicPr>
          <p:cNvPr id="13" name="Рисунок 12">
            <a:extLst>
              <a:ext uri="{FF2B5EF4-FFF2-40B4-BE49-F238E27FC236}">
                <a16:creationId xmlns:a16="http://schemas.microsoft.com/office/drawing/2014/main" id="{4DE6F923-EA6A-4897-970C-F6A2C0EC92AA}"/>
              </a:ext>
            </a:extLst>
          </p:cNvPr>
          <p:cNvPicPr>
            <a:picLocks noChangeAspect="1"/>
          </p:cNvPicPr>
          <p:nvPr/>
        </p:nvPicPr>
        <p:blipFill rotWithShape="1">
          <a:blip r:embed="rId5">
            <a:extLst>
              <a:ext uri="{28A0092B-C50C-407E-A947-70E740481C1C}">
                <a14:useLocalDpi xmlns:a14="http://schemas.microsoft.com/office/drawing/2010/main" val="0"/>
              </a:ext>
            </a:extLst>
          </a:blip>
          <a:srcRect l="4807" t="2520" r="9912" b="7875"/>
          <a:stretch/>
        </p:blipFill>
        <p:spPr>
          <a:xfrm>
            <a:off x="403289" y="2294053"/>
            <a:ext cx="3422424" cy="2696985"/>
          </a:xfrm>
          <a:prstGeom prst="rect">
            <a:avLst/>
          </a:prstGeom>
        </p:spPr>
      </p:pic>
      <p:pic>
        <p:nvPicPr>
          <p:cNvPr id="17" name="Рисунок 16">
            <a:extLst>
              <a:ext uri="{FF2B5EF4-FFF2-40B4-BE49-F238E27FC236}">
                <a16:creationId xmlns:a16="http://schemas.microsoft.com/office/drawing/2014/main" id="{CAF78EA6-F0CD-4705-A5D9-C44EBC6DF3B5}"/>
              </a:ext>
            </a:extLst>
          </p:cNvPr>
          <p:cNvPicPr>
            <a:picLocks noChangeAspect="1"/>
          </p:cNvPicPr>
          <p:nvPr/>
        </p:nvPicPr>
        <p:blipFill>
          <a:blip r:embed="rId6"/>
          <a:stretch>
            <a:fillRect/>
          </a:stretch>
        </p:blipFill>
        <p:spPr>
          <a:xfrm>
            <a:off x="10496255" y="661606"/>
            <a:ext cx="789215" cy="729496"/>
          </a:xfrm>
          <a:prstGeom prst="rect">
            <a:avLst/>
          </a:prstGeom>
        </p:spPr>
      </p:pic>
      <p:grpSp>
        <p:nvGrpSpPr>
          <p:cNvPr id="11" name="Группа 10">
            <a:extLst>
              <a:ext uri="{FF2B5EF4-FFF2-40B4-BE49-F238E27FC236}">
                <a16:creationId xmlns:a16="http://schemas.microsoft.com/office/drawing/2014/main" id="{7A79520C-48DE-4107-BDE9-E18CCB5F69BE}"/>
              </a:ext>
            </a:extLst>
          </p:cNvPr>
          <p:cNvGrpSpPr/>
          <p:nvPr/>
        </p:nvGrpSpPr>
        <p:grpSpPr>
          <a:xfrm>
            <a:off x="7072184" y="1860057"/>
            <a:ext cx="4750079" cy="3935933"/>
            <a:chOff x="7104128" y="1718968"/>
            <a:chExt cx="4750079" cy="3935933"/>
          </a:xfrm>
        </p:grpSpPr>
        <p:grpSp>
          <p:nvGrpSpPr>
            <p:cNvPr id="8" name="Группа 7">
              <a:extLst>
                <a:ext uri="{FF2B5EF4-FFF2-40B4-BE49-F238E27FC236}">
                  <a16:creationId xmlns:a16="http://schemas.microsoft.com/office/drawing/2014/main" id="{278EC7D6-32EE-4B9C-A5FA-12B2426AD374}"/>
                </a:ext>
              </a:extLst>
            </p:cNvPr>
            <p:cNvGrpSpPr/>
            <p:nvPr/>
          </p:nvGrpSpPr>
          <p:grpSpPr>
            <a:xfrm>
              <a:off x="7104128" y="1760841"/>
              <a:ext cx="4750079" cy="3823908"/>
              <a:chOff x="7680496" y="2081680"/>
              <a:chExt cx="4012485" cy="3201624"/>
            </a:xfrm>
          </p:grpSpPr>
          <p:graphicFrame>
            <p:nvGraphicFramePr>
              <p:cNvPr id="21" name="Object 4">
                <a:extLst>
                  <a:ext uri="{FF2B5EF4-FFF2-40B4-BE49-F238E27FC236}">
                    <a16:creationId xmlns:a16="http://schemas.microsoft.com/office/drawing/2014/main" id="{C3D5B4CD-DD5E-4E95-88F8-D2B4F28DB2F0}"/>
                  </a:ext>
                </a:extLst>
              </p:cNvPr>
              <p:cNvGraphicFramePr>
                <a:graphicFrameLocks noChangeAspect="1"/>
              </p:cNvGraphicFramePr>
              <p:nvPr>
                <p:extLst>
                  <p:ext uri="{D42A27DB-BD31-4B8C-83A1-F6EECF244321}">
                    <p14:modId xmlns:p14="http://schemas.microsoft.com/office/powerpoint/2010/main" val="4108855696"/>
                  </p:ext>
                </p:extLst>
              </p:nvPr>
            </p:nvGraphicFramePr>
            <p:xfrm>
              <a:off x="7877917" y="2081680"/>
              <a:ext cx="3634891" cy="3201624"/>
            </p:xfrm>
            <a:graphic>
              <a:graphicData uri="http://schemas.openxmlformats.org/presentationml/2006/ole">
                <mc:AlternateContent xmlns:mc="http://schemas.openxmlformats.org/markup-compatibility/2006">
                  <mc:Choice xmlns:v="urn:schemas-microsoft-com:vml" Requires="v">
                    <p:oleObj spid="_x0000_s16439" name="Graph" r:id="rId7" imgW="4106880" imgH="3022560" progId="Origin50.Graph">
                      <p:embed/>
                    </p:oleObj>
                  </mc:Choice>
                  <mc:Fallback>
                    <p:oleObj name="Graph" r:id="rId7" imgW="4106880" imgH="3022560" progId="Origin50.Graph">
                      <p:embed/>
                      <p:pic>
                        <p:nvPicPr>
                          <p:cNvPr id="2050" name="Object 4">
                            <a:extLst>
                              <a:ext uri="{FF2B5EF4-FFF2-40B4-BE49-F238E27FC236}">
                                <a16:creationId xmlns:a16="http://schemas.microsoft.com/office/drawing/2014/main" id="{64E7C533-382B-4789-9A66-B9EDE22D29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7917" y="2081680"/>
                            <a:ext cx="3634891" cy="3201624"/>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863C228C-6AD9-4B81-A5DC-38A6D5023DC4}"/>
                  </a:ext>
                </a:extLst>
              </p:cNvPr>
              <p:cNvSpPr txBox="1"/>
              <p:nvPr/>
            </p:nvSpPr>
            <p:spPr>
              <a:xfrm rot="16200000">
                <a:off x="6909566" y="3237484"/>
                <a:ext cx="2087830" cy="545969"/>
              </a:xfrm>
              <a:prstGeom prst="rect">
                <a:avLst/>
              </a:prstGeom>
              <a:solidFill>
                <a:schemeClr val="bg1"/>
              </a:solidFill>
            </p:spPr>
            <p:txBody>
              <a:bodyPr wrap="none" rtlCol="0">
                <a:spAutoFit/>
              </a:bodyPr>
              <a:lstStyle/>
              <a:p>
                <a:r>
                  <a:rPr lang="en-US" dirty="0"/>
                  <a:t>Simulated Output Power</a:t>
                </a:r>
              </a:p>
              <a:p>
                <a:endParaRPr lang="uk-UA" dirty="0"/>
              </a:p>
            </p:txBody>
          </p:sp>
          <p:sp>
            <p:nvSpPr>
              <p:cNvPr id="25" name="TextBox 24">
                <a:extLst>
                  <a:ext uri="{FF2B5EF4-FFF2-40B4-BE49-F238E27FC236}">
                    <a16:creationId xmlns:a16="http://schemas.microsoft.com/office/drawing/2014/main" id="{42A8AEBA-57A8-4E1A-88BE-DCEE99A0CE43}"/>
                  </a:ext>
                </a:extLst>
              </p:cNvPr>
              <p:cNvSpPr txBox="1"/>
              <p:nvPr/>
            </p:nvSpPr>
            <p:spPr>
              <a:xfrm rot="16200000">
                <a:off x="10392134" y="3213093"/>
                <a:ext cx="2055726" cy="545968"/>
              </a:xfrm>
              <a:prstGeom prst="rect">
                <a:avLst/>
              </a:prstGeom>
              <a:solidFill>
                <a:schemeClr val="bg1"/>
              </a:solidFill>
            </p:spPr>
            <p:txBody>
              <a:bodyPr wrap="none" rtlCol="0">
                <a:spAutoFit/>
              </a:bodyPr>
              <a:lstStyle/>
              <a:p>
                <a:endParaRPr lang="en-US" dirty="0">
                  <a:solidFill>
                    <a:srgbClr val="FF0000"/>
                  </a:solidFill>
                </a:endParaRPr>
              </a:p>
              <a:p>
                <a:r>
                  <a:rPr lang="en-US" dirty="0">
                    <a:solidFill>
                      <a:srgbClr val="FF0000"/>
                    </a:solidFill>
                  </a:rPr>
                  <a:t>Observed Output Power</a:t>
                </a:r>
                <a:endParaRPr lang="uk-UA" dirty="0">
                  <a:solidFill>
                    <a:srgbClr val="FF0000"/>
                  </a:solidFill>
                </a:endParaRPr>
              </a:p>
            </p:txBody>
          </p:sp>
        </p:grpSp>
        <p:sp>
          <p:nvSpPr>
            <p:cNvPr id="26" name="TextBox 25">
              <a:extLst>
                <a:ext uri="{FF2B5EF4-FFF2-40B4-BE49-F238E27FC236}">
                  <a16:creationId xmlns:a16="http://schemas.microsoft.com/office/drawing/2014/main" id="{B764B422-2229-4913-B78C-9A88A8B2C52C}"/>
                </a:ext>
              </a:extLst>
            </p:cNvPr>
            <p:cNvSpPr txBox="1"/>
            <p:nvPr/>
          </p:nvSpPr>
          <p:spPr>
            <a:xfrm>
              <a:off x="8589964" y="5285569"/>
              <a:ext cx="1906291" cy="369332"/>
            </a:xfrm>
            <a:prstGeom prst="rect">
              <a:avLst/>
            </a:prstGeom>
            <a:solidFill>
              <a:schemeClr val="bg1"/>
            </a:solidFill>
          </p:spPr>
          <p:txBody>
            <a:bodyPr wrap="none" rtlCol="0">
              <a:spAutoFit/>
            </a:bodyPr>
            <a:lstStyle/>
            <a:p>
              <a:r>
                <a:rPr lang="en-US" dirty="0"/>
                <a:t>Beam Voltage (kV)</a:t>
              </a:r>
              <a:endParaRPr lang="uk-UA" dirty="0"/>
            </a:p>
          </p:txBody>
        </p:sp>
        <p:sp>
          <p:nvSpPr>
            <p:cNvPr id="22" name="TextBox 21">
              <a:extLst>
                <a:ext uri="{FF2B5EF4-FFF2-40B4-BE49-F238E27FC236}">
                  <a16:creationId xmlns:a16="http://schemas.microsoft.com/office/drawing/2014/main" id="{0F38CC0C-C876-400C-90E4-E05423AC0D93}"/>
                </a:ext>
              </a:extLst>
            </p:cNvPr>
            <p:cNvSpPr txBox="1"/>
            <p:nvPr/>
          </p:nvSpPr>
          <p:spPr>
            <a:xfrm>
              <a:off x="7738599" y="4967257"/>
              <a:ext cx="3453749" cy="400110"/>
            </a:xfrm>
            <a:prstGeom prst="rect">
              <a:avLst/>
            </a:prstGeom>
            <a:solidFill>
              <a:schemeClr val="bg1"/>
            </a:solidFill>
          </p:spPr>
          <p:txBody>
            <a:bodyPr wrap="square" rtlCol="0">
              <a:spAutoFit/>
            </a:bodyPr>
            <a:lstStyle/>
            <a:p>
              <a:r>
                <a:rPr lang="en-US" sz="2000" dirty="0"/>
                <a:t>    </a:t>
              </a:r>
              <a:endParaRPr lang="uk-UA" sz="2000" dirty="0"/>
            </a:p>
          </p:txBody>
        </p:sp>
        <p:sp>
          <p:nvSpPr>
            <p:cNvPr id="23" name="TextBox 22">
              <a:extLst>
                <a:ext uri="{FF2B5EF4-FFF2-40B4-BE49-F238E27FC236}">
                  <a16:creationId xmlns:a16="http://schemas.microsoft.com/office/drawing/2014/main" id="{3F3E5B3B-DEEB-47F9-97F9-765DD126773E}"/>
                </a:ext>
              </a:extLst>
            </p:cNvPr>
            <p:cNvSpPr txBox="1"/>
            <p:nvPr/>
          </p:nvSpPr>
          <p:spPr>
            <a:xfrm>
              <a:off x="7744430" y="4949745"/>
              <a:ext cx="3786614" cy="369332"/>
            </a:xfrm>
            <a:prstGeom prst="rect">
              <a:avLst/>
            </a:prstGeom>
            <a:solidFill>
              <a:schemeClr val="bg1"/>
            </a:solidFill>
          </p:spPr>
          <p:txBody>
            <a:bodyPr wrap="none" rtlCol="0">
              <a:spAutoFit/>
            </a:bodyPr>
            <a:lstStyle/>
            <a:p>
              <a:r>
                <a:rPr lang="en-US" dirty="0"/>
                <a:t>1.5      2.0      2.5      3.0      3.5       4.0    </a:t>
              </a:r>
              <a:endParaRPr lang="uk-UA" dirty="0"/>
            </a:p>
          </p:txBody>
        </p:sp>
        <p:sp>
          <p:nvSpPr>
            <p:cNvPr id="10" name="TextBox 9">
              <a:extLst>
                <a:ext uri="{FF2B5EF4-FFF2-40B4-BE49-F238E27FC236}">
                  <a16:creationId xmlns:a16="http://schemas.microsoft.com/office/drawing/2014/main" id="{CC787697-5478-48D1-8DE0-39DDB33B5161}"/>
                </a:ext>
              </a:extLst>
            </p:cNvPr>
            <p:cNvSpPr txBox="1"/>
            <p:nvPr/>
          </p:nvSpPr>
          <p:spPr>
            <a:xfrm>
              <a:off x="7452935" y="1900640"/>
              <a:ext cx="508473" cy="400110"/>
            </a:xfrm>
            <a:prstGeom prst="rect">
              <a:avLst/>
            </a:prstGeom>
            <a:solidFill>
              <a:schemeClr val="bg1"/>
            </a:solidFill>
          </p:spPr>
          <p:txBody>
            <a:bodyPr wrap="none" rtlCol="0">
              <a:spAutoFit/>
            </a:bodyPr>
            <a:lstStyle/>
            <a:p>
              <a:r>
                <a:rPr lang="en-US" sz="2000" dirty="0"/>
                <a:t>1.0</a:t>
              </a:r>
              <a:endParaRPr lang="uk-UA" sz="2000" dirty="0"/>
            </a:p>
          </p:txBody>
        </p:sp>
        <p:sp>
          <p:nvSpPr>
            <p:cNvPr id="27" name="TextBox 26">
              <a:extLst>
                <a:ext uri="{FF2B5EF4-FFF2-40B4-BE49-F238E27FC236}">
                  <a16:creationId xmlns:a16="http://schemas.microsoft.com/office/drawing/2014/main" id="{9F4900C4-861D-4150-BB8B-57A16B050EA1}"/>
                </a:ext>
              </a:extLst>
            </p:cNvPr>
            <p:cNvSpPr txBox="1"/>
            <p:nvPr/>
          </p:nvSpPr>
          <p:spPr>
            <a:xfrm>
              <a:off x="7452934" y="3312187"/>
              <a:ext cx="508473" cy="400110"/>
            </a:xfrm>
            <a:prstGeom prst="rect">
              <a:avLst/>
            </a:prstGeom>
            <a:solidFill>
              <a:schemeClr val="bg1"/>
            </a:solidFill>
          </p:spPr>
          <p:txBody>
            <a:bodyPr wrap="none" rtlCol="0">
              <a:spAutoFit/>
            </a:bodyPr>
            <a:lstStyle/>
            <a:p>
              <a:r>
                <a:rPr lang="en-US" sz="2000" dirty="0"/>
                <a:t>0.5</a:t>
              </a:r>
              <a:endParaRPr lang="uk-UA" sz="2000" dirty="0"/>
            </a:p>
          </p:txBody>
        </p:sp>
        <p:sp>
          <p:nvSpPr>
            <p:cNvPr id="28" name="TextBox 27">
              <a:extLst>
                <a:ext uri="{FF2B5EF4-FFF2-40B4-BE49-F238E27FC236}">
                  <a16:creationId xmlns:a16="http://schemas.microsoft.com/office/drawing/2014/main" id="{F52C125D-5550-425F-BA9C-CDE898AF2702}"/>
                </a:ext>
              </a:extLst>
            </p:cNvPr>
            <p:cNvSpPr txBox="1"/>
            <p:nvPr/>
          </p:nvSpPr>
          <p:spPr>
            <a:xfrm>
              <a:off x="7451488" y="4665774"/>
              <a:ext cx="508473" cy="400110"/>
            </a:xfrm>
            <a:prstGeom prst="rect">
              <a:avLst/>
            </a:prstGeom>
            <a:solidFill>
              <a:schemeClr val="bg1"/>
            </a:solidFill>
          </p:spPr>
          <p:txBody>
            <a:bodyPr wrap="none" rtlCol="0">
              <a:spAutoFit/>
            </a:bodyPr>
            <a:lstStyle/>
            <a:p>
              <a:r>
                <a:rPr lang="en-US" sz="2000" dirty="0"/>
                <a:t>0.0</a:t>
              </a:r>
              <a:endParaRPr lang="uk-UA" sz="2000" dirty="0"/>
            </a:p>
          </p:txBody>
        </p:sp>
        <p:sp>
          <p:nvSpPr>
            <p:cNvPr id="29" name="TextBox 28">
              <a:extLst>
                <a:ext uri="{FF2B5EF4-FFF2-40B4-BE49-F238E27FC236}">
                  <a16:creationId xmlns:a16="http://schemas.microsoft.com/office/drawing/2014/main" id="{F7DA79A5-1088-4A8D-8454-EDCB67CEEC92}"/>
                </a:ext>
              </a:extLst>
            </p:cNvPr>
            <p:cNvSpPr txBox="1"/>
            <p:nvPr/>
          </p:nvSpPr>
          <p:spPr>
            <a:xfrm>
              <a:off x="11046831" y="1837780"/>
              <a:ext cx="508473" cy="400110"/>
            </a:xfrm>
            <a:prstGeom prst="rect">
              <a:avLst/>
            </a:prstGeom>
            <a:solidFill>
              <a:schemeClr val="bg1"/>
            </a:solidFill>
          </p:spPr>
          <p:txBody>
            <a:bodyPr wrap="none" rtlCol="0">
              <a:spAutoFit/>
            </a:bodyPr>
            <a:lstStyle/>
            <a:p>
              <a:r>
                <a:rPr lang="en-US" sz="2000" dirty="0">
                  <a:solidFill>
                    <a:srgbClr val="FF0000"/>
                  </a:solidFill>
                </a:rPr>
                <a:t>1.0</a:t>
              </a:r>
              <a:endParaRPr lang="uk-UA" sz="2000" dirty="0">
                <a:solidFill>
                  <a:srgbClr val="FF0000"/>
                </a:solidFill>
              </a:endParaRPr>
            </a:p>
          </p:txBody>
        </p:sp>
        <p:sp>
          <p:nvSpPr>
            <p:cNvPr id="30" name="TextBox 29">
              <a:extLst>
                <a:ext uri="{FF2B5EF4-FFF2-40B4-BE49-F238E27FC236}">
                  <a16:creationId xmlns:a16="http://schemas.microsoft.com/office/drawing/2014/main" id="{6B528023-5B2C-48FE-8B04-6714213CAD31}"/>
                </a:ext>
              </a:extLst>
            </p:cNvPr>
            <p:cNvSpPr txBox="1"/>
            <p:nvPr/>
          </p:nvSpPr>
          <p:spPr>
            <a:xfrm>
              <a:off x="11046830" y="3249327"/>
              <a:ext cx="508473" cy="400110"/>
            </a:xfrm>
            <a:prstGeom prst="rect">
              <a:avLst/>
            </a:prstGeom>
            <a:solidFill>
              <a:schemeClr val="bg1"/>
            </a:solidFill>
          </p:spPr>
          <p:txBody>
            <a:bodyPr wrap="none" rtlCol="0">
              <a:spAutoFit/>
            </a:bodyPr>
            <a:lstStyle/>
            <a:p>
              <a:r>
                <a:rPr lang="en-US" sz="2000" dirty="0">
                  <a:solidFill>
                    <a:srgbClr val="FF0000"/>
                  </a:solidFill>
                </a:rPr>
                <a:t>0.5</a:t>
              </a:r>
              <a:endParaRPr lang="uk-UA" sz="2000" dirty="0">
                <a:solidFill>
                  <a:srgbClr val="FF0000"/>
                </a:solidFill>
              </a:endParaRPr>
            </a:p>
          </p:txBody>
        </p:sp>
        <p:sp>
          <p:nvSpPr>
            <p:cNvPr id="31" name="TextBox 30">
              <a:extLst>
                <a:ext uri="{FF2B5EF4-FFF2-40B4-BE49-F238E27FC236}">
                  <a16:creationId xmlns:a16="http://schemas.microsoft.com/office/drawing/2014/main" id="{2C14840B-4A19-43C1-9E8D-C57D99DFD4A3}"/>
                </a:ext>
              </a:extLst>
            </p:cNvPr>
            <p:cNvSpPr txBox="1"/>
            <p:nvPr/>
          </p:nvSpPr>
          <p:spPr>
            <a:xfrm>
              <a:off x="11045384" y="4602914"/>
              <a:ext cx="508473" cy="400110"/>
            </a:xfrm>
            <a:prstGeom prst="rect">
              <a:avLst/>
            </a:prstGeom>
            <a:solidFill>
              <a:schemeClr val="bg1"/>
            </a:solidFill>
          </p:spPr>
          <p:txBody>
            <a:bodyPr wrap="none" rtlCol="0">
              <a:spAutoFit/>
            </a:bodyPr>
            <a:lstStyle/>
            <a:p>
              <a:r>
                <a:rPr lang="en-US" sz="2000" dirty="0">
                  <a:solidFill>
                    <a:srgbClr val="FF0000"/>
                  </a:solidFill>
                </a:rPr>
                <a:t>0.0</a:t>
              </a:r>
              <a:endParaRPr lang="uk-UA" sz="2000" dirty="0">
                <a:solidFill>
                  <a:srgbClr val="FF0000"/>
                </a:solidFill>
              </a:endParaRPr>
            </a:p>
          </p:txBody>
        </p:sp>
        <p:grpSp>
          <p:nvGrpSpPr>
            <p:cNvPr id="32" name="Группа 31">
              <a:extLst>
                <a:ext uri="{FF2B5EF4-FFF2-40B4-BE49-F238E27FC236}">
                  <a16:creationId xmlns:a16="http://schemas.microsoft.com/office/drawing/2014/main" id="{F1E49A61-30D5-470D-9146-04D6256E71AA}"/>
                </a:ext>
              </a:extLst>
            </p:cNvPr>
            <p:cNvGrpSpPr/>
            <p:nvPr/>
          </p:nvGrpSpPr>
          <p:grpSpPr>
            <a:xfrm>
              <a:off x="7535703" y="1718968"/>
              <a:ext cx="4014812" cy="369332"/>
              <a:chOff x="8285701" y="4911418"/>
              <a:chExt cx="4574599" cy="369332"/>
            </a:xfrm>
          </p:grpSpPr>
          <p:sp>
            <p:nvSpPr>
              <p:cNvPr id="33" name="Прямоугольник 6">
                <a:extLst>
                  <a:ext uri="{FF2B5EF4-FFF2-40B4-BE49-F238E27FC236}">
                    <a16:creationId xmlns:a16="http://schemas.microsoft.com/office/drawing/2014/main" id="{ADBBDADE-9CC6-4C71-AE77-B3A20A8A61D8}"/>
                  </a:ext>
                </a:extLst>
              </p:cNvPr>
              <p:cNvSpPr>
                <a:spLocks noChangeArrowheads="1"/>
              </p:cNvSpPr>
              <p:nvPr/>
            </p:nvSpPr>
            <p:spPr bwMode="auto">
              <a:xfrm>
                <a:off x="8285701" y="4911418"/>
                <a:ext cx="4574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dirty="0">
                    <a:latin typeface="+mn-lt"/>
                  </a:rPr>
                  <a:t>Simulation           </a:t>
                </a:r>
                <a:r>
                  <a:rPr lang="en-US" altLang="uk-UA" dirty="0">
                    <a:solidFill>
                      <a:srgbClr val="FF0000"/>
                    </a:solidFill>
                    <a:latin typeface="+mn-lt"/>
                  </a:rPr>
                  <a:t>Experiment</a:t>
                </a:r>
                <a:endParaRPr lang="ru-RU" altLang="uk-UA" dirty="0">
                  <a:solidFill>
                    <a:srgbClr val="FF0000"/>
                  </a:solidFill>
                  <a:latin typeface="+mn-lt"/>
                </a:endParaRPr>
              </a:p>
            </p:txBody>
          </p:sp>
          <p:sp>
            <p:nvSpPr>
              <p:cNvPr id="34" name="Line 30">
                <a:extLst>
                  <a:ext uri="{FF2B5EF4-FFF2-40B4-BE49-F238E27FC236}">
                    <a16:creationId xmlns:a16="http://schemas.microsoft.com/office/drawing/2014/main" id="{D8358CE2-07ED-4904-8834-EF0F2C5B6368}"/>
                  </a:ext>
                </a:extLst>
              </p:cNvPr>
              <p:cNvSpPr>
                <a:spLocks noChangeShapeType="1"/>
              </p:cNvSpPr>
              <p:nvPr/>
            </p:nvSpPr>
            <p:spPr bwMode="auto">
              <a:xfrm>
                <a:off x="8744500" y="5100729"/>
                <a:ext cx="2347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35" name="Line 31">
                <a:extLst>
                  <a:ext uri="{FF2B5EF4-FFF2-40B4-BE49-F238E27FC236}">
                    <a16:creationId xmlns:a16="http://schemas.microsoft.com/office/drawing/2014/main" id="{4A405259-C10C-485E-B9BA-A121BA93F43F}"/>
                  </a:ext>
                </a:extLst>
              </p:cNvPr>
              <p:cNvSpPr>
                <a:spLocks noChangeShapeType="1"/>
              </p:cNvSpPr>
              <p:nvPr/>
            </p:nvSpPr>
            <p:spPr bwMode="auto">
              <a:xfrm>
                <a:off x="10542814" y="5100729"/>
                <a:ext cx="23474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uk-UA"/>
              </a:p>
            </p:txBody>
          </p:sp>
        </p:grpSp>
      </p:grpSp>
    </p:spTree>
    <p:extLst>
      <p:ext uri="{BB962C8B-B14F-4D97-AF65-F5344CB8AC3E}">
        <p14:creationId xmlns:p14="http://schemas.microsoft.com/office/powerpoint/2010/main" val="11537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Traveling-Wave Amplification</a:t>
            </a:r>
            <a:endParaRPr lang="uk-UA" dirty="0"/>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1627535" y="5937063"/>
            <a:ext cx="9445335" cy="902370"/>
          </a:xfrm>
        </p:spPr>
        <p:txBody>
          <a:bodyPr>
            <a:noAutofit/>
          </a:bodyPr>
          <a:lstStyle/>
          <a:p>
            <a:pPr marL="0" indent="0">
              <a:buNone/>
            </a:pPr>
            <a:r>
              <a:rPr lang="en-US" sz="1200" dirty="0"/>
              <a:t>Ponomarenko, S.S., Likhachev, A.A., Vlasenko, S.A., Kovshov, Y.S., Stoyanova, V.V., Kishko, S.A., Khutoryan, E.M., Kuleshov, A.N., Lukin, K.A., Tatematsu, Y., Tani, M. Traveling-Wave Amplification in a Circuit with Nonuniform Grating </a:t>
            </a:r>
            <a:r>
              <a:rPr lang="en-US" sz="1200" i="1" dirty="0"/>
              <a:t>IEEE Transactions on Electron Devices</a:t>
            </a:r>
            <a:r>
              <a:rPr lang="en-US" sz="1200" dirty="0"/>
              <a:t> </a:t>
            </a:r>
            <a:r>
              <a:rPr lang="en-US" sz="1200" b="1" dirty="0"/>
              <a:t>68 (10)</a:t>
            </a:r>
            <a:r>
              <a:rPr lang="en-US" sz="1200" dirty="0"/>
              <a:t>, 5232-5237 (2021)</a:t>
            </a:r>
          </a:p>
          <a:p>
            <a:pPr marL="0" indent="0">
              <a:buNone/>
            </a:pPr>
            <a:r>
              <a:rPr lang="en-US" sz="1200" dirty="0"/>
              <a:t>Ponomarenko S.S., Likhachev A.A., Kovshov </a:t>
            </a:r>
            <a:r>
              <a:rPr lang="en-US" sz="1200" dirty="0" err="1"/>
              <a:t>Yu.S</a:t>
            </a:r>
            <a:r>
              <a:rPr lang="en-US" sz="1200" dirty="0"/>
              <a:t>., Stoyanova V.V., Kishko S.A., Khutoryan E.M., Lukin K.A., Kuleshov A.N., Tatematsu Y., Tani M. Mode Interaction in Clinotron with Periodically Modified Grating </a:t>
            </a:r>
            <a:r>
              <a:rPr lang="en-US" sz="1200" i="1" dirty="0"/>
              <a:t>International Conference on Infrared, Millimeter, and Terahertz Waves</a:t>
            </a:r>
            <a:r>
              <a:rPr lang="en-US" sz="1200" dirty="0"/>
              <a:t>, IRMMW-THz </a:t>
            </a:r>
            <a:r>
              <a:rPr lang="ru-RU" sz="1200" dirty="0"/>
              <a:t>(</a:t>
            </a:r>
            <a:r>
              <a:rPr lang="en-US" sz="1200" dirty="0"/>
              <a:t>2021</a:t>
            </a:r>
            <a:r>
              <a:rPr lang="ru-RU" sz="1200" dirty="0"/>
              <a:t>)</a:t>
            </a:r>
            <a:endParaRPr lang="en-US" sz="12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15</a:t>
            </a:fld>
            <a:endParaRPr lang="uk-UA" sz="1800" dirty="0"/>
          </a:p>
        </p:txBody>
      </p:sp>
      <p:grpSp>
        <p:nvGrpSpPr>
          <p:cNvPr id="15" name="Группа 14">
            <a:extLst>
              <a:ext uri="{FF2B5EF4-FFF2-40B4-BE49-F238E27FC236}">
                <a16:creationId xmlns:a16="http://schemas.microsoft.com/office/drawing/2014/main" id="{16A055CB-F822-4D99-845C-6091F104CF7D}"/>
              </a:ext>
            </a:extLst>
          </p:cNvPr>
          <p:cNvGrpSpPr/>
          <p:nvPr/>
        </p:nvGrpSpPr>
        <p:grpSpPr>
          <a:xfrm>
            <a:off x="7948115" y="1613210"/>
            <a:ext cx="3803635" cy="4288911"/>
            <a:chOff x="8234516" y="2839066"/>
            <a:chExt cx="3566160" cy="2418840"/>
          </a:xfrm>
        </p:grpSpPr>
        <p:graphicFrame>
          <p:nvGraphicFramePr>
            <p:cNvPr id="10" name="Диаграмма 9">
              <a:extLst>
                <a:ext uri="{FF2B5EF4-FFF2-40B4-BE49-F238E27FC236}">
                  <a16:creationId xmlns:a16="http://schemas.microsoft.com/office/drawing/2014/main" id="{B2819792-B219-45C0-9102-E265B3C76CA4}"/>
                </a:ext>
              </a:extLst>
            </p:cNvPr>
            <p:cNvGraphicFramePr/>
            <p:nvPr>
              <p:extLst>
                <p:ext uri="{D42A27DB-BD31-4B8C-83A1-F6EECF244321}">
                  <p14:modId xmlns:p14="http://schemas.microsoft.com/office/powerpoint/2010/main" val="1366796829"/>
                </p:ext>
              </p:extLst>
            </p:nvPr>
          </p:nvGraphicFramePr>
          <p:xfrm>
            <a:off x="8234516" y="2839066"/>
            <a:ext cx="3566160" cy="24188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E40DA8F-B79C-45AE-A14C-005B6AF2CBCB}"/>
                </a:ext>
              </a:extLst>
            </p:cNvPr>
            <p:cNvSpPr txBox="1"/>
            <p:nvPr/>
          </p:nvSpPr>
          <p:spPr>
            <a:xfrm>
              <a:off x="9225383" y="3474330"/>
              <a:ext cx="1090077" cy="43480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r>
                <a:rPr lang="ru-RU" sz="1600" b="0" i="0" u="none" strike="noStrike" kern="1200" cap="none" dirty="0">
                  <a:ln>
                    <a:noFill/>
                  </a:ln>
                  <a:latin typeface="Liberation Sans" pitchFamily="18"/>
                  <a:ea typeface="Microsoft YaHei" pitchFamily="2"/>
                  <a:cs typeface="Mangal" pitchFamily="2"/>
                </a:rPr>
                <a:t>3.8 </a:t>
              </a:r>
              <a:r>
                <a:rPr lang="ru-RU" sz="1600" b="0" i="0" u="none" strike="noStrike" kern="1200" cap="none" dirty="0" err="1">
                  <a:ln>
                    <a:noFill/>
                  </a:ln>
                  <a:latin typeface="Liberation Sans" pitchFamily="18"/>
                  <a:ea typeface="Microsoft YaHei" pitchFamily="2"/>
                  <a:cs typeface="Mangal" pitchFamily="2"/>
                </a:rPr>
                <a:t>kV</a:t>
              </a:r>
              <a:endParaRPr lang="ru-RU" sz="1600" b="0" i="0" u="none" strike="noStrike" kern="1200" cap="none" dirty="0">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None/>
                <a:tabLst/>
                <a:defRPr sz="1400"/>
              </a:pPr>
              <a:r>
                <a:rPr lang="ru-RU" sz="1600" b="0" i="0" u="none" strike="noStrike" kern="1200" cap="none" dirty="0">
                  <a:ln>
                    <a:noFill/>
                  </a:ln>
                  <a:latin typeface="Liberation Sans" pitchFamily="18"/>
                  <a:ea typeface="Microsoft YaHei" pitchFamily="2"/>
                  <a:cs typeface="Mangal" pitchFamily="2"/>
                </a:rPr>
                <a:t>60 mA</a:t>
              </a:r>
            </a:p>
            <a:p>
              <a:pPr marL="0" marR="0" lvl="0" indent="0" rtl="0" hangingPunct="0">
                <a:lnSpc>
                  <a:spcPct val="100000"/>
                </a:lnSpc>
                <a:spcBef>
                  <a:spcPts val="0"/>
                </a:spcBef>
                <a:spcAft>
                  <a:spcPts val="0"/>
                </a:spcAft>
                <a:buNone/>
                <a:tabLst/>
                <a:defRPr sz="1400"/>
              </a:pPr>
              <a:r>
                <a:rPr lang="ru-RU" sz="1600" b="0" i="0" u="none" strike="noStrike" kern="1200" cap="none" dirty="0">
                  <a:ln>
                    <a:noFill/>
                  </a:ln>
                  <a:latin typeface="Liberation Sans" pitchFamily="18"/>
                  <a:ea typeface="Microsoft YaHei" pitchFamily="2"/>
                  <a:cs typeface="Mangal" pitchFamily="2"/>
                </a:rPr>
                <a:t>96.34 </a:t>
              </a:r>
              <a:r>
                <a:rPr lang="ru-RU" sz="1600" b="0" i="0" u="none" strike="noStrike" kern="1200" cap="none" dirty="0" err="1">
                  <a:ln>
                    <a:noFill/>
                  </a:ln>
                  <a:latin typeface="Liberation Sans" pitchFamily="18"/>
                  <a:ea typeface="Microsoft YaHei" pitchFamily="2"/>
                  <a:cs typeface="Mangal" pitchFamily="2"/>
                </a:rPr>
                <a:t>GHz</a:t>
              </a:r>
              <a:endParaRPr lang="ru-RU" sz="1600" b="0" i="0" u="none" strike="noStrike" kern="1200" cap="none" dirty="0">
                <a:ln>
                  <a:noFill/>
                </a:ln>
                <a:latin typeface="Liberation Sans" pitchFamily="18"/>
                <a:ea typeface="Microsoft YaHei" pitchFamily="2"/>
                <a:cs typeface="Mangal" pitchFamily="2"/>
              </a:endParaRPr>
            </a:p>
          </p:txBody>
        </p:sp>
        <p:sp>
          <p:nvSpPr>
            <p:cNvPr id="12" name="TextBox 11">
              <a:extLst>
                <a:ext uri="{FF2B5EF4-FFF2-40B4-BE49-F238E27FC236}">
                  <a16:creationId xmlns:a16="http://schemas.microsoft.com/office/drawing/2014/main" id="{5C9EE71D-9345-4C28-88BD-10A6304FBC7A}"/>
                </a:ext>
              </a:extLst>
            </p:cNvPr>
            <p:cNvSpPr txBox="1"/>
            <p:nvPr/>
          </p:nvSpPr>
          <p:spPr>
            <a:xfrm>
              <a:off x="9770422" y="3126345"/>
              <a:ext cx="615210" cy="326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600" b="0" i="0" u="none" strike="noStrike" kern="1200" cap="none" dirty="0">
                  <a:ln>
                    <a:noFill/>
                  </a:ln>
                  <a:latin typeface="Liberation Sans" pitchFamily="18"/>
                  <a:ea typeface="Microsoft YaHei" pitchFamily="2"/>
                  <a:cs typeface="Mangal" pitchFamily="2"/>
                </a:rPr>
                <a:t>G</a:t>
              </a:r>
              <a:r>
                <a:rPr lang="en-US" sz="1600" dirty="0" err="1">
                  <a:latin typeface="Liberation Sans" pitchFamily="18"/>
                  <a:ea typeface="Microsoft YaHei" pitchFamily="2"/>
                  <a:cs typeface="Mangal" pitchFamily="2"/>
                </a:rPr>
                <a:t>ain</a:t>
              </a:r>
              <a:endParaRPr lang="ru-RU" sz="1600" b="0" i="0" u="none" strike="noStrike" kern="1200" cap="none" dirty="0">
                <a:ln>
                  <a:noFill/>
                </a:ln>
                <a:latin typeface="Liberation Sans" pitchFamily="18"/>
                <a:ea typeface="Microsoft YaHei" pitchFamily="2"/>
                <a:cs typeface="Mangal" pitchFamily="2"/>
              </a:endParaRPr>
            </a:p>
          </p:txBody>
        </p:sp>
        <p:sp>
          <p:nvSpPr>
            <p:cNvPr id="13" name="TextBox 12">
              <a:extLst>
                <a:ext uri="{FF2B5EF4-FFF2-40B4-BE49-F238E27FC236}">
                  <a16:creationId xmlns:a16="http://schemas.microsoft.com/office/drawing/2014/main" id="{B964D136-32F1-4812-8108-C905634808B9}"/>
                </a:ext>
              </a:extLst>
            </p:cNvPr>
            <p:cNvSpPr txBox="1"/>
            <p:nvPr/>
          </p:nvSpPr>
          <p:spPr>
            <a:xfrm>
              <a:off x="9885738" y="4222750"/>
              <a:ext cx="1037120" cy="326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600" b="0" i="0" u="none" strike="noStrike" kern="1200" cap="none" dirty="0">
                  <a:ln>
                    <a:noFill/>
                  </a:ln>
                  <a:latin typeface="Liberation Sans" pitchFamily="18"/>
                  <a:ea typeface="Microsoft YaHei" pitchFamily="2"/>
                  <a:cs typeface="Mangal" pitchFamily="2"/>
                </a:rPr>
                <a:t>P</a:t>
              </a:r>
              <a:r>
                <a:rPr lang="en-US" sz="1600" b="0" i="0" u="none" strike="noStrike" kern="1200" cap="none" dirty="0" err="1">
                  <a:ln>
                    <a:noFill/>
                  </a:ln>
                  <a:latin typeface="Liberation Sans" pitchFamily="18"/>
                  <a:ea typeface="Microsoft YaHei" pitchFamily="2"/>
                  <a:cs typeface="Mangal" pitchFamily="2"/>
                </a:rPr>
                <a:t>ower</a:t>
              </a:r>
              <a:r>
                <a:rPr lang="ru-RU" sz="1600" b="0" i="0" u="none" strike="noStrike" kern="1200" cap="none" dirty="0">
                  <a:ln>
                    <a:noFill/>
                  </a:ln>
                  <a:latin typeface="Liberation Sans" pitchFamily="18"/>
                  <a:ea typeface="Microsoft YaHei" pitchFamily="2"/>
                  <a:cs typeface="Mangal" pitchFamily="2"/>
                </a:rPr>
                <a:t> x3</a:t>
              </a:r>
            </a:p>
          </p:txBody>
        </p:sp>
        <p:sp>
          <p:nvSpPr>
            <p:cNvPr id="14" name="TextBox 13">
              <a:extLst>
                <a:ext uri="{FF2B5EF4-FFF2-40B4-BE49-F238E27FC236}">
                  <a16:creationId xmlns:a16="http://schemas.microsoft.com/office/drawing/2014/main" id="{3DA61FF1-EEE0-4FA4-AB91-8D966D89B2E8}"/>
                </a:ext>
              </a:extLst>
            </p:cNvPr>
            <p:cNvSpPr txBox="1"/>
            <p:nvPr/>
          </p:nvSpPr>
          <p:spPr>
            <a:xfrm>
              <a:off x="10636131" y="4419395"/>
              <a:ext cx="1056100" cy="326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600" b="0" i="0" u="none" strike="noStrike" kern="1200" cap="none" dirty="0" err="1">
                  <a:ln>
                    <a:noFill/>
                  </a:ln>
                  <a:latin typeface="Liberation Sans" pitchFamily="18"/>
                  <a:ea typeface="Microsoft YaHei" pitchFamily="2"/>
                  <a:cs typeface="Mangal" pitchFamily="2"/>
                </a:rPr>
                <a:t>Eff</a:t>
              </a:r>
              <a:r>
                <a:rPr lang="en-US" sz="1600" dirty="0" err="1">
                  <a:latin typeface="Liberation Sans" pitchFamily="18"/>
                  <a:ea typeface="Microsoft YaHei" pitchFamily="2"/>
                  <a:cs typeface="Mangal" pitchFamily="2"/>
                </a:rPr>
                <a:t>iciency</a:t>
              </a:r>
              <a:endParaRPr lang="ru-RU" sz="1600" b="0" i="0" u="none" strike="noStrike" kern="1200" cap="none" dirty="0">
                <a:ln>
                  <a:noFill/>
                </a:ln>
                <a:latin typeface="Liberation Sans" pitchFamily="18"/>
                <a:ea typeface="Microsoft YaHei" pitchFamily="2"/>
                <a:cs typeface="Mangal" pitchFamily="2"/>
              </a:endParaRPr>
            </a:p>
          </p:txBody>
        </p:sp>
      </p:grpSp>
      <p:grpSp>
        <p:nvGrpSpPr>
          <p:cNvPr id="25" name="Группа 24">
            <a:extLst>
              <a:ext uri="{FF2B5EF4-FFF2-40B4-BE49-F238E27FC236}">
                <a16:creationId xmlns:a16="http://schemas.microsoft.com/office/drawing/2014/main" id="{5ED7AC77-D2E9-4839-A37A-EE1A74DF3079}"/>
              </a:ext>
            </a:extLst>
          </p:cNvPr>
          <p:cNvGrpSpPr/>
          <p:nvPr/>
        </p:nvGrpSpPr>
        <p:grpSpPr>
          <a:xfrm>
            <a:off x="261441" y="3160634"/>
            <a:ext cx="6462567" cy="2996256"/>
            <a:chOff x="1319104" y="1921918"/>
            <a:chExt cx="3880156" cy="2526727"/>
          </a:xfrm>
        </p:grpSpPr>
        <p:grpSp>
          <p:nvGrpSpPr>
            <p:cNvPr id="4" name="Группа 3">
              <a:extLst>
                <a:ext uri="{FF2B5EF4-FFF2-40B4-BE49-F238E27FC236}">
                  <a16:creationId xmlns:a16="http://schemas.microsoft.com/office/drawing/2014/main" id="{2D504B61-0039-48BC-AC03-99C1CF76B989}"/>
                </a:ext>
              </a:extLst>
            </p:cNvPr>
            <p:cNvGrpSpPr/>
            <p:nvPr/>
          </p:nvGrpSpPr>
          <p:grpSpPr>
            <a:xfrm>
              <a:off x="1319104" y="1921918"/>
              <a:ext cx="3880156" cy="2526727"/>
              <a:chOff x="-4404468" y="3159401"/>
              <a:chExt cx="3880156" cy="2526727"/>
            </a:xfrm>
          </p:grpSpPr>
          <p:pic>
            <p:nvPicPr>
              <p:cNvPr id="16" name="Рисунок 15">
                <a:extLst>
                  <a:ext uri="{FF2B5EF4-FFF2-40B4-BE49-F238E27FC236}">
                    <a16:creationId xmlns:a16="http://schemas.microsoft.com/office/drawing/2014/main" id="{F8974198-B9EE-4182-8240-628C41D91F15}"/>
                  </a:ext>
                </a:extLst>
              </p:cNvPr>
              <p:cNvPicPr>
                <a:picLocks noChangeAspect="1"/>
              </p:cNvPicPr>
              <p:nvPr/>
            </p:nvPicPr>
            <p:blipFill>
              <a:blip r:embed="rId4">
                <a:lum/>
                <a:alphaModFix/>
              </a:blip>
              <a:srcRect l="85275" t="14555" b="11933"/>
              <a:stretch>
                <a:fillRect/>
              </a:stretch>
            </p:blipFill>
            <p:spPr>
              <a:xfrm>
                <a:off x="-3770745" y="3166711"/>
                <a:ext cx="1640880" cy="1756651"/>
              </a:xfrm>
              <a:prstGeom prst="rect">
                <a:avLst/>
              </a:prstGeom>
              <a:noFill/>
              <a:ln>
                <a:noFill/>
              </a:ln>
            </p:spPr>
          </p:pic>
          <p:pic>
            <p:nvPicPr>
              <p:cNvPr id="17" name="Рисунок 16">
                <a:extLst>
                  <a:ext uri="{FF2B5EF4-FFF2-40B4-BE49-F238E27FC236}">
                    <a16:creationId xmlns:a16="http://schemas.microsoft.com/office/drawing/2014/main" id="{D1D18B9E-1CD8-4BDE-9E6E-EA303237A497}"/>
                  </a:ext>
                </a:extLst>
              </p:cNvPr>
              <p:cNvPicPr>
                <a:picLocks noChangeAspect="1"/>
              </p:cNvPicPr>
              <p:nvPr/>
            </p:nvPicPr>
            <p:blipFill>
              <a:blip r:embed="rId4">
                <a:lum/>
                <a:alphaModFix/>
              </a:blip>
              <a:srcRect t="14555" r="86201" b="11933"/>
              <a:stretch>
                <a:fillRect/>
              </a:stretch>
            </p:blipFill>
            <p:spPr>
              <a:xfrm>
                <a:off x="-2061512" y="3159401"/>
                <a:ext cx="1537200" cy="1756651"/>
              </a:xfrm>
              <a:prstGeom prst="rect">
                <a:avLst/>
              </a:prstGeom>
              <a:noFill/>
              <a:ln>
                <a:noFill/>
              </a:ln>
            </p:spPr>
          </p:pic>
          <p:sp>
            <p:nvSpPr>
              <p:cNvPr id="18" name="Прямая соединительная линия 17">
                <a:extLst>
                  <a:ext uri="{FF2B5EF4-FFF2-40B4-BE49-F238E27FC236}">
                    <a16:creationId xmlns:a16="http://schemas.microsoft.com/office/drawing/2014/main" id="{5CBFF37A-8670-4902-99A6-A4424A848E58}"/>
                  </a:ext>
                </a:extLst>
              </p:cNvPr>
              <p:cNvSpPr/>
              <p:nvPr/>
            </p:nvSpPr>
            <p:spPr>
              <a:xfrm flipV="1">
                <a:off x="-3403185" y="4777729"/>
                <a:ext cx="0" cy="21251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sp>
            <p:nvSpPr>
              <p:cNvPr id="19" name="Прямая соединительная линия 18">
                <a:extLst>
                  <a:ext uri="{FF2B5EF4-FFF2-40B4-BE49-F238E27FC236}">
                    <a16:creationId xmlns:a16="http://schemas.microsoft.com/office/drawing/2014/main" id="{A2F7E9D2-5E62-47B9-ACF4-B2590DB9161D}"/>
                  </a:ext>
                </a:extLst>
              </p:cNvPr>
              <p:cNvSpPr/>
              <p:nvPr/>
            </p:nvSpPr>
            <p:spPr>
              <a:xfrm flipV="1">
                <a:off x="-3126345" y="4778089"/>
                <a:ext cx="0" cy="21251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sp>
            <p:nvSpPr>
              <p:cNvPr id="20" name="Прямая соединительная линия 19">
                <a:extLst>
                  <a:ext uri="{FF2B5EF4-FFF2-40B4-BE49-F238E27FC236}">
                    <a16:creationId xmlns:a16="http://schemas.microsoft.com/office/drawing/2014/main" id="{649678A6-453F-49C2-BF0A-76F4153372E0}"/>
                  </a:ext>
                </a:extLst>
              </p:cNvPr>
              <p:cNvSpPr/>
              <p:nvPr/>
            </p:nvSpPr>
            <p:spPr>
              <a:xfrm flipV="1">
                <a:off x="-2342265" y="4778809"/>
                <a:ext cx="0" cy="21251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sp>
            <p:nvSpPr>
              <p:cNvPr id="21" name="TextBox 20">
                <a:extLst>
                  <a:ext uri="{FF2B5EF4-FFF2-40B4-BE49-F238E27FC236}">
                    <a16:creationId xmlns:a16="http://schemas.microsoft.com/office/drawing/2014/main" id="{49900BE1-1622-4628-B87B-82420D1FE53A}"/>
                  </a:ext>
                </a:extLst>
              </p:cNvPr>
              <p:cNvSpPr txBox="1"/>
              <p:nvPr/>
            </p:nvSpPr>
            <p:spPr>
              <a:xfrm>
                <a:off x="-3624075" y="4943718"/>
                <a:ext cx="325637" cy="240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b="0" i="0" u="none" strike="noStrike" kern="1200" cap="none" dirty="0">
                    <a:ln>
                      <a:noFill/>
                    </a:ln>
                    <a:ea typeface="Microsoft YaHei" pitchFamily="2"/>
                    <a:cs typeface="Mangal" pitchFamily="2"/>
                  </a:rPr>
                  <a:t>2.</a:t>
                </a:r>
                <a:r>
                  <a:rPr lang="en-US" b="0" i="0" u="none" strike="noStrike" kern="1200" cap="none" dirty="0">
                    <a:ln>
                      <a:noFill/>
                    </a:ln>
                    <a:ea typeface="Microsoft YaHei" pitchFamily="2"/>
                    <a:cs typeface="Mangal" pitchFamily="2"/>
                  </a:rPr>
                  <a:t>0</a:t>
                </a:r>
                <a:endParaRPr lang="ru-RU" b="0" i="0" u="none" strike="noStrike" kern="1200" cap="none" dirty="0">
                  <a:ln>
                    <a:noFill/>
                  </a:ln>
                  <a:ea typeface="Microsoft YaHei" pitchFamily="2"/>
                  <a:cs typeface="Mangal" pitchFamily="2"/>
                </a:endParaRPr>
              </a:p>
            </p:txBody>
          </p:sp>
          <p:sp>
            <p:nvSpPr>
              <p:cNvPr id="22" name="TextBox 21">
                <a:extLst>
                  <a:ext uri="{FF2B5EF4-FFF2-40B4-BE49-F238E27FC236}">
                    <a16:creationId xmlns:a16="http://schemas.microsoft.com/office/drawing/2014/main" id="{C1D5A7C5-F81A-4DEE-A3EF-E705AC75E172}"/>
                  </a:ext>
                </a:extLst>
              </p:cNvPr>
              <p:cNvSpPr txBox="1"/>
              <p:nvPr/>
            </p:nvSpPr>
            <p:spPr>
              <a:xfrm>
                <a:off x="-3253995" y="4944078"/>
                <a:ext cx="325637" cy="240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b="0" i="0" u="none" strike="noStrike" kern="1200" cap="none" dirty="0">
                    <a:ln>
                      <a:noFill/>
                    </a:ln>
                    <a:ea typeface="Microsoft YaHei" pitchFamily="2"/>
                    <a:cs typeface="Mangal" pitchFamily="2"/>
                  </a:rPr>
                  <a:t>3.3</a:t>
                </a:r>
              </a:p>
            </p:txBody>
          </p:sp>
          <p:sp>
            <p:nvSpPr>
              <p:cNvPr id="23" name="TextBox 22">
                <a:extLst>
                  <a:ext uri="{FF2B5EF4-FFF2-40B4-BE49-F238E27FC236}">
                    <a16:creationId xmlns:a16="http://schemas.microsoft.com/office/drawing/2014/main" id="{C399C793-A257-4AE4-AC17-A57725E602A1}"/>
                  </a:ext>
                </a:extLst>
              </p:cNvPr>
              <p:cNvSpPr txBox="1"/>
              <p:nvPr/>
            </p:nvSpPr>
            <p:spPr>
              <a:xfrm>
                <a:off x="-2561715" y="4944438"/>
                <a:ext cx="325637" cy="240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b="0" i="0" u="none" strike="noStrike" kern="1200" cap="none" dirty="0">
                    <a:ln>
                      <a:noFill/>
                    </a:ln>
                    <a:ea typeface="Microsoft YaHei" pitchFamily="2"/>
                    <a:cs typeface="Mangal" pitchFamily="2"/>
                  </a:rPr>
                  <a:t>4.3</a:t>
                </a:r>
              </a:p>
            </p:txBody>
          </p:sp>
          <p:sp>
            <p:nvSpPr>
              <p:cNvPr id="30" name="Прямая соединительная линия 29">
                <a:extLst>
                  <a:ext uri="{FF2B5EF4-FFF2-40B4-BE49-F238E27FC236}">
                    <a16:creationId xmlns:a16="http://schemas.microsoft.com/office/drawing/2014/main" id="{9D1AB0AA-5296-4ACF-A8AE-20B6C4E62859}"/>
                  </a:ext>
                </a:extLst>
              </p:cNvPr>
              <p:cNvSpPr/>
              <p:nvPr/>
            </p:nvSpPr>
            <p:spPr>
              <a:xfrm flipV="1">
                <a:off x="-1812752" y="4771500"/>
                <a:ext cx="0" cy="21251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sp>
            <p:nvSpPr>
              <p:cNvPr id="31" name="Прямая соединительная линия 30">
                <a:extLst>
                  <a:ext uri="{FF2B5EF4-FFF2-40B4-BE49-F238E27FC236}">
                    <a16:creationId xmlns:a16="http://schemas.microsoft.com/office/drawing/2014/main" id="{42B5E08C-0071-4F2B-88A5-13DAC2CC21F3}"/>
                  </a:ext>
                </a:extLst>
              </p:cNvPr>
              <p:cNvSpPr/>
              <p:nvPr/>
            </p:nvSpPr>
            <p:spPr>
              <a:xfrm flipV="1">
                <a:off x="-1489832" y="4771860"/>
                <a:ext cx="0" cy="21251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sp>
            <p:nvSpPr>
              <p:cNvPr id="32" name="Прямая соединительная линия 31">
                <a:extLst>
                  <a:ext uri="{FF2B5EF4-FFF2-40B4-BE49-F238E27FC236}">
                    <a16:creationId xmlns:a16="http://schemas.microsoft.com/office/drawing/2014/main" id="{F0AD74A3-CBE9-424D-9BF2-96A8A167E89A}"/>
                  </a:ext>
                </a:extLst>
              </p:cNvPr>
              <p:cNvSpPr/>
              <p:nvPr/>
            </p:nvSpPr>
            <p:spPr>
              <a:xfrm flipV="1">
                <a:off x="-650312" y="4772219"/>
                <a:ext cx="0" cy="21251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sp>
            <p:nvSpPr>
              <p:cNvPr id="33" name="TextBox 32">
                <a:extLst>
                  <a:ext uri="{FF2B5EF4-FFF2-40B4-BE49-F238E27FC236}">
                    <a16:creationId xmlns:a16="http://schemas.microsoft.com/office/drawing/2014/main" id="{160CFA6B-DEFA-483A-8043-9BDC5E6AD4E4}"/>
                  </a:ext>
                </a:extLst>
              </p:cNvPr>
              <p:cNvSpPr txBox="1"/>
              <p:nvPr/>
            </p:nvSpPr>
            <p:spPr>
              <a:xfrm>
                <a:off x="-2023298" y="4937128"/>
                <a:ext cx="325637" cy="240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b="0" i="0" u="none" strike="noStrike" kern="1200" cap="none" dirty="0">
                    <a:ln>
                      <a:noFill/>
                    </a:ln>
                    <a:ea typeface="Microsoft YaHei" pitchFamily="2"/>
                    <a:cs typeface="Mangal" pitchFamily="2"/>
                  </a:rPr>
                  <a:t>2.</a:t>
                </a:r>
                <a:r>
                  <a:rPr lang="en-US" b="0" i="0" u="none" strike="noStrike" kern="1200" cap="none" dirty="0">
                    <a:ln>
                      <a:noFill/>
                    </a:ln>
                    <a:ea typeface="Microsoft YaHei" pitchFamily="2"/>
                    <a:cs typeface="Mangal" pitchFamily="2"/>
                  </a:rPr>
                  <a:t>0</a:t>
                </a:r>
                <a:endParaRPr lang="ru-RU" b="0" i="0" u="none" strike="noStrike" kern="1200" cap="none" dirty="0">
                  <a:ln>
                    <a:noFill/>
                  </a:ln>
                  <a:ea typeface="Microsoft YaHei" pitchFamily="2"/>
                  <a:cs typeface="Mangal" pitchFamily="2"/>
                </a:endParaRPr>
              </a:p>
            </p:txBody>
          </p:sp>
          <p:sp>
            <p:nvSpPr>
              <p:cNvPr id="34" name="TextBox 33">
                <a:extLst>
                  <a:ext uri="{FF2B5EF4-FFF2-40B4-BE49-F238E27FC236}">
                    <a16:creationId xmlns:a16="http://schemas.microsoft.com/office/drawing/2014/main" id="{2CAA2DD5-5908-461D-B328-E8AF7FE20FA3}"/>
                  </a:ext>
                </a:extLst>
              </p:cNvPr>
              <p:cNvSpPr txBox="1"/>
              <p:nvPr/>
            </p:nvSpPr>
            <p:spPr>
              <a:xfrm>
                <a:off x="-1607857" y="4937488"/>
                <a:ext cx="325637" cy="240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b="0" i="0" u="none" strike="noStrike" kern="1200" cap="none">
                    <a:ln>
                      <a:noFill/>
                    </a:ln>
                    <a:ea typeface="Microsoft YaHei" pitchFamily="2"/>
                    <a:cs typeface="Mangal" pitchFamily="2"/>
                  </a:rPr>
                  <a:t>3.3</a:t>
                </a:r>
              </a:p>
            </p:txBody>
          </p:sp>
          <p:sp>
            <p:nvSpPr>
              <p:cNvPr id="35" name="TextBox 34">
                <a:extLst>
                  <a:ext uri="{FF2B5EF4-FFF2-40B4-BE49-F238E27FC236}">
                    <a16:creationId xmlns:a16="http://schemas.microsoft.com/office/drawing/2014/main" id="{7E44E887-9401-4566-8988-C6B06131AEA2}"/>
                  </a:ext>
                </a:extLst>
              </p:cNvPr>
              <p:cNvSpPr txBox="1"/>
              <p:nvPr/>
            </p:nvSpPr>
            <p:spPr>
              <a:xfrm>
                <a:off x="-860497" y="4938208"/>
                <a:ext cx="325637" cy="240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b="0" i="0" u="none" strike="noStrike" kern="1200" cap="none" dirty="0">
                    <a:ln>
                      <a:noFill/>
                    </a:ln>
                    <a:ea typeface="Microsoft YaHei" pitchFamily="2"/>
                    <a:cs typeface="Mangal" pitchFamily="2"/>
                  </a:rPr>
                  <a:t>4.3</a:t>
                </a:r>
              </a:p>
            </p:txBody>
          </p:sp>
          <p:sp>
            <p:nvSpPr>
              <p:cNvPr id="37" name="TextBox 36">
                <a:extLst>
                  <a:ext uri="{FF2B5EF4-FFF2-40B4-BE49-F238E27FC236}">
                    <a16:creationId xmlns:a16="http://schemas.microsoft.com/office/drawing/2014/main" id="{BA3C363D-2A3B-477C-A2CE-C6D22CF6DF46}"/>
                  </a:ext>
                </a:extLst>
              </p:cNvPr>
              <p:cNvSpPr txBox="1"/>
              <p:nvPr/>
            </p:nvSpPr>
            <p:spPr>
              <a:xfrm>
                <a:off x="-1798638" y="3191350"/>
                <a:ext cx="1031926" cy="31428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b="1" u="none" strike="noStrike" kern="1200" cap="none" dirty="0">
                    <a:ln>
                      <a:noFill/>
                    </a:ln>
                    <a:solidFill>
                      <a:schemeClr val="bg1"/>
                    </a:solidFill>
                    <a:ea typeface="Microsoft YaHei" pitchFamily="2"/>
                    <a:cs typeface="Mangal" pitchFamily="2"/>
                  </a:rPr>
                  <a:t>Input Power ON</a:t>
                </a:r>
                <a:endParaRPr lang="ru-RU" b="1" u="none" strike="noStrike" kern="1200" cap="none" dirty="0">
                  <a:ln>
                    <a:noFill/>
                  </a:ln>
                  <a:solidFill>
                    <a:schemeClr val="bg1"/>
                  </a:solidFill>
                  <a:ea typeface="Microsoft YaHei" pitchFamily="2"/>
                  <a:cs typeface="Mangal" pitchFamily="2"/>
                </a:endParaRPr>
              </a:p>
            </p:txBody>
          </p:sp>
          <p:sp>
            <p:nvSpPr>
              <p:cNvPr id="38" name="TextBox 37">
                <a:extLst>
                  <a:ext uri="{FF2B5EF4-FFF2-40B4-BE49-F238E27FC236}">
                    <a16:creationId xmlns:a16="http://schemas.microsoft.com/office/drawing/2014/main" id="{A293687C-1CB5-4F2A-A5CD-8FB18B70C469}"/>
                  </a:ext>
                </a:extLst>
              </p:cNvPr>
              <p:cNvSpPr txBox="1"/>
              <p:nvPr/>
            </p:nvSpPr>
            <p:spPr>
              <a:xfrm>
                <a:off x="-4404468" y="4896549"/>
                <a:ext cx="737933" cy="789579"/>
              </a:xfrm>
              <a:prstGeom prst="rect">
                <a:avLst/>
              </a:prstGeom>
              <a:noFill/>
              <a:ln>
                <a:noFill/>
              </a:ln>
            </p:spPr>
            <p:txBody>
              <a:bodyPr vert="horz" wrap="square" lIns="90000" tIns="45000" rIns="90000" bIns="45000" anchorCtr="0" compatLnSpc="0">
                <a:spAutoFit/>
              </a:bodyPr>
              <a:lstStyle/>
              <a:p>
                <a:pPr lvl="0" algn="r" hangingPunct="0"/>
                <a:r>
                  <a:rPr lang="en-US" dirty="0">
                    <a:ea typeface="Microsoft YaHei" pitchFamily="2"/>
                    <a:cs typeface="Mangal" pitchFamily="2"/>
                  </a:rPr>
                  <a:t>sweeping of a beam voltage </a:t>
                </a:r>
                <a:endParaRPr lang="ru-RU" b="0" i="0" u="none" strike="noStrike" kern="1200" cap="none" dirty="0">
                  <a:ln>
                    <a:noFill/>
                  </a:ln>
                  <a:ea typeface="Microsoft YaHei" pitchFamily="2"/>
                  <a:cs typeface="Mangal" pitchFamily="2"/>
                </a:endParaRPr>
              </a:p>
            </p:txBody>
          </p:sp>
          <p:sp>
            <p:nvSpPr>
              <p:cNvPr id="41" name="Прямая соединительная линия 40">
                <a:extLst>
                  <a:ext uri="{FF2B5EF4-FFF2-40B4-BE49-F238E27FC236}">
                    <a16:creationId xmlns:a16="http://schemas.microsoft.com/office/drawing/2014/main" id="{A7D63FD9-0868-46E5-B2FD-66FEE49DC594}"/>
                  </a:ext>
                </a:extLst>
              </p:cNvPr>
              <p:cNvSpPr/>
              <p:nvPr/>
            </p:nvSpPr>
            <p:spPr>
              <a:xfrm flipV="1">
                <a:off x="-3698083" y="5291338"/>
                <a:ext cx="1426535" cy="1655"/>
              </a:xfrm>
              <a:prstGeom prst="line">
                <a:avLst/>
              </a:prstGeom>
              <a:noFill/>
              <a:ln w="22225">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b="0" i="0" u="none" strike="noStrike" kern="1200" cap="none">
                  <a:ln>
                    <a:noFill/>
                  </a:ln>
                  <a:ea typeface="Microsoft YaHei" pitchFamily="2"/>
                  <a:cs typeface="Mangal" pitchFamily="2"/>
                </a:endParaRPr>
              </a:p>
            </p:txBody>
          </p:sp>
        </p:grpSp>
        <p:sp>
          <p:nvSpPr>
            <p:cNvPr id="49" name="TextBox 48">
              <a:extLst>
                <a:ext uri="{FF2B5EF4-FFF2-40B4-BE49-F238E27FC236}">
                  <a16:creationId xmlns:a16="http://schemas.microsoft.com/office/drawing/2014/main" id="{B656AA4C-5415-479F-B541-192A753F3352}"/>
                </a:ext>
              </a:extLst>
            </p:cNvPr>
            <p:cNvSpPr txBox="1"/>
            <p:nvPr/>
          </p:nvSpPr>
          <p:spPr>
            <a:xfrm>
              <a:off x="2199948" y="1969559"/>
              <a:ext cx="1067845" cy="31428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b="1" u="none" strike="noStrike" kern="1200" cap="none" dirty="0">
                  <a:ln>
                    <a:noFill/>
                  </a:ln>
                  <a:solidFill>
                    <a:schemeClr val="bg1"/>
                  </a:solidFill>
                  <a:ea typeface="Microsoft YaHei" pitchFamily="2"/>
                  <a:cs typeface="Mangal" pitchFamily="2"/>
                </a:rPr>
                <a:t>Input Power OFF</a:t>
              </a:r>
              <a:endParaRPr lang="ru-RU" b="1" u="none" strike="noStrike" kern="1200" cap="none" dirty="0">
                <a:ln>
                  <a:noFill/>
                </a:ln>
                <a:solidFill>
                  <a:schemeClr val="bg1"/>
                </a:solidFill>
                <a:ea typeface="Microsoft YaHei" pitchFamily="2"/>
                <a:cs typeface="Mangal" pitchFamily="2"/>
              </a:endParaRPr>
            </a:p>
          </p:txBody>
        </p:sp>
      </p:grpSp>
      <p:grpSp>
        <p:nvGrpSpPr>
          <p:cNvPr id="24" name="Группа 23">
            <a:extLst>
              <a:ext uri="{FF2B5EF4-FFF2-40B4-BE49-F238E27FC236}">
                <a16:creationId xmlns:a16="http://schemas.microsoft.com/office/drawing/2014/main" id="{74E9006C-236B-4DA4-83DE-B9A6AD3C2AD0}"/>
              </a:ext>
            </a:extLst>
          </p:cNvPr>
          <p:cNvGrpSpPr/>
          <p:nvPr/>
        </p:nvGrpSpPr>
        <p:grpSpPr>
          <a:xfrm>
            <a:off x="206076" y="1679317"/>
            <a:ext cx="7911348" cy="1515384"/>
            <a:chOff x="821010" y="1569872"/>
            <a:chExt cx="10491382" cy="1515384"/>
          </a:xfrm>
        </p:grpSpPr>
        <p:grpSp>
          <p:nvGrpSpPr>
            <p:cNvPr id="8" name="Группа 7">
              <a:extLst>
                <a:ext uri="{FF2B5EF4-FFF2-40B4-BE49-F238E27FC236}">
                  <a16:creationId xmlns:a16="http://schemas.microsoft.com/office/drawing/2014/main" id="{3BE7A396-020F-4631-A433-3CCABBCDB7FF}"/>
                </a:ext>
              </a:extLst>
            </p:cNvPr>
            <p:cNvGrpSpPr/>
            <p:nvPr/>
          </p:nvGrpSpPr>
          <p:grpSpPr>
            <a:xfrm>
              <a:off x="821010" y="1569872"/>
              <a:ext cx="10491382" cy="1319700"/>
              <a:chOff x="821010" y="1490362"/>
              <a:chExt cx="10491382" cy="1319700"/>
            </a:xfrm>
          </p:grpSpPr>
          <p:pic>
            <p:nvPicPr>
              <p:cNvPr id="9" name="Рисунок 8">
                <a:extLst>
                  <a:ext uri="{FF2B5EF4-FFF2-40B4-BE49-F238E27FC236}">
                    <a16:creationId xmlns:a16="http://schemas.microsoft.com/office/drawing/2014/main" id="{1AB02D54-D5B7-4C83-941C-6FBACFAACD76}"/>
                  </a:ext>
                </a:extLst>
              </p:cNvPr>
              <p:cNvPicPr>
                <a:picLocks noChangeAspect="1"/>
              </p:cNvPicPr>
              <p:nvPr/>
            </p:nvPicPr>
            <p:blipFill>
              <a:blip r:embed="rId5">
                <a:lum/>
                <a:alphaModFix/>
              </a:blip>
              <a:srcRect l="8593" t="66752" r="12595" b="15798"/>
              <a:stretch>
                <a:fillRect/>
              </a:stretch>
            </p:blipFill>
            <p:spPr>
              <a:xfrm>
                <a:off x="1542643" y="2001142"/>
                <a:ext cx="8972640" cy="808920"/>
              </a:xfrm>
              <a:prstGeom prst="rect">
                <a:avLst/>
              </a:prstGeom>
              <a:noFill/>
              <a:ln>
                <a:noFill/>
              </a:ln>
            </p:spPr>
          </p:pic>
          <p:sp>
            <p:nvSpPr>
              <p:cNvPr id="6" name="Стрелка: вниз 5">
                <a:extLst>
                  <a:ext uri="{FF2B5EF4-FFF2-40B4-BE49-F238E27FC236}">
                    <a16:creationId xmlns:a16="http://schemas.microsoft.com/office/drawing/2014/main" id="{B6DFE89A-C6A1-41A3-BED3-B7023AD382D2}"/>
                  </a:ext>
                </a:extLst>
              </p:cNvPr>
              <p:cNvSpPr/>
              <p:nvPr/>
            </p:nvSpPr>
            <p:spPr>
              <a:xfrm>
                <a:off x="1623317" y="1895125"/>
                <a:ext cx="94496" cy="157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800"/>
              </a:p>
            </p:txBody>
          </p:sp>
          <p:sp>
            <p:nvSpPr>
              <p:cNvPr id="42" name="Стрелка: вниз 41">
                <a:extLst>
                  <a:ext uri="{FF2B5EF4-FFF2-40B4-BE49-F238E27FC236}">
                    <a16:creationId xmlns:a16="http://schemas.microsoft.com/office/drawing/2014/main" id="{E409ED88-A40D-4D1C-86CF-1247023B0E37}"/>
                  </a:ext>
                </a:extLst>
              </p:cNvPr>
              <p:cNvSpPr/>
              <p:nvPr/>
            </p:nvSpPr>
            <p:spPr>
              <a:xfrm rot="10800000">
                <a:off x="4758868" y="1889721"/>
                <a:ext cx="164386" cy="182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800"/>
              </a:p>
            </p:txBody>
          </p:sp>
          <p:sp>
            <p:nvSpPr>
              <p:cNvPr id="44" name="Стрелка: вниз 43">
                <a:extLst>
                  <a:ext uri="{FF2B5EF4-FFF2-40B4-BE49-F238E27FC236}">
                    <a16:creationId xmlns:a16="http://schemas.microsoft.com/office/drawing/2014/main" id="{38992140-5451-41D6-A5AB-CA0C876D8DE4}"/>
                  </a:ext>
                </a:extLst>
              </p:cNvPr>
              <p:cNvSpPr/>
              <p:nvPr/>
            </p:nvSpPr>
            <p:spPr>
              <a:xfrm rot="10800000">
                <a:off x="10193381" y="1769912"/>
                <a:ext cx="282835" cy="27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800"/>
              </a:p>
            </p:txBody>
          </p:sp>
          <p:sp>
            <p:nvSpPr>
              <p:cNvPr id="45" name="TextBox 44">
                <a:extLst>
                  <a:ext uri="{FF2B5EF4-FFF2-40B4-BE49-F238E27FC236}">
                    <a16:creationId xmlns:a16="http://schemas.microsoft.com/office/drawing/2014/main" id="{48189669-4BFF-4734-B888-42024D0B283E}"/>
                  </a:ext>
                </a:extLst>
              </p:cNvPr>
              <p:cNvSpPr txBox="1"/>
              <p:nvPr/>
            </p:nvSpPr>
            <p:spPr>
              <a:xfrm>
                <a:off x="821010" y="1553928"/>
                <a:ext cx="1759598"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dirty="0">
                    <a:ea typeface="Microsoft YaHei" pitchFamily="2"/>
                    <a:cs typeface="Mangal" pitchFamily="2"/>
                  </a:rPr>
                  <a:t>Input</a:t>
                </a:r>
                <a:r>
                  <a:rPr lang="en-US" b="0" i="0" u="none" strike="noStrike" kern="1200" cap="none" baseline="0" dirty="0">
                    <a:ln>
                      <a:noFill/>
                    </a:ln>
                    <a:ea typeface="Microsoft YaHei" pitchFamily="2"/>
                    <a:cs typeface="Mangal" pitchFamily="2"/>
                  </a:rPr>
                  <a:t> </a:t>
                </a:r>
                <a:r>
                  <a:rPr lang="en-US" dirty="0">
                    <a:ea typeface="Microsoft YaHei" pitchFamily="2"/>
                    <a:cs typeface="Mangal" pitchFamily="2"/>
                  </a:rPr>
                  <a:t>Power</a:t>
                </a:r>
                <a:endParaRPr lang="ru-RU" b="0" i="0" u="none" strike="noStrike" kern="1200" cap="none" baseline="0" dirty="0">
                  <a:ln>
                    <a:noFill/>
                  </a:ln>
                  <a:ea typeface="Microsoft YaHei" pitchFamily="2"/>
                  <a:cs typeface="Mangal" pitchFamily="2"/>
                </a:endParaRPr>
              </a:p>
            </p:txBody>
          </p:sp>
          <p:sp>
            <p:nvSpPr>
              <p:cNvPr id="46" name="TextBox 45">
                <a:extLst>
                  <a:ext uri="{FF2B5EF4-FFF2-40B4-BE49-F238E27FC236}">
                    <a16:creationId xmlns:a16="http://schemas.microsoft.com/office/drawing/2014/main" id="{93F5C330-56D7-4133-AA7A-B6329B229F52}"/>
                  </a:ext>
                </a:extLst>
              </p:cNvPr>
              <p:cNvSpPr txBox="1"/>
              <p:nvPr/>
            </p:nvSpPr>
            <p:spPr>
              <a:xfrm>
                <a:off x="9324656" y="1490362"/>
                <a:ext cx="1987736" cy="372687"/>
              </a:xfrm>
              <a:prstGeom prst="rect">
                <a:avLst/>
              </a:prstGeom>
              <a:noFill/>
              <a:ln>
                <a:noFill/>
              </a:ln>
            </p:spPr>
            <p:txBody>
              <a:bodyPr vert="horz" wrap="none" lIns="90000" tIns="45000" rIns="90000" bIns="45000" anchorCtr="0" compatLnSpc="0">
                <a:spAutoFit/>
              </a:bodyPr>
              <a:lstStyle/>
              <a:p>
                <a:pPr lvl="0" hangingPunct="0"/>
                <a:r>
                  <a:rPr lang="en-US" dirty="0">
                    <a:ea typeface="Microsoft YaHei" pitchFamily="2"/>
                    <a:cs typeface="Mangal" pitchFamily="2"/>
                  </a:rPr>
                  <a:t>Output Power</a:t>
                </a:r>
                <a:endParaRPr lang="ru-RU" dirty="0">
                  <a:ea typeface="Microsoft YaHei" pitchFamily="2"/>
                  <a:cs typeface="Mangal" pitchFamily="2"/>
                </a:endParaRPr>
              </a:p>
            </p:txBody>
          </p:sp>
          <p:sp>
            <p:nvSpPr>
              <p:cNvPr id="47" name="TextBox 46">
                <a:extLst>
                  <a:ext uri="{FF2B5EF4-FFF2-40B4-BE49-F238E27FC236}">
                    <a16:creationId xmlns:a16="http://schemas.microsoft.com/office/drawing/2014/main" id="{697F0853-52C8-432D-B30F-E65B5AAC66E8}"/>
                  </a:ext>
                </a:extLst>
              </p:cNvPr>
              <p:cNvSpPr txBox="1"/>
              <p:nvPr/>
            </p:nvSpPr>
            <p:spPr>
              <a:xfrm>
                <a:off x="4330024" y="1603930"/>
                <a:ext cx="1634720" cy="372687"/>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dirty="0">
                    <a:ea typeface="Microsoft YaHei" pitchFamily="2"/>
                    <a:cs typeface="Mangal" pitchFamily="2"/>
                  </a:rPr>
                  <a:t>Absorbing Load</a:t>
                </a:r>
                <a:endParaRPr lang="ru-RU" b="0" i="0" u="none" strike="noStrike" kern="1200" cap="none" baseline="0" dirty="0">
                  <a:ln>
                    <a:noFill/>
                  </a:ln>
                  <a:ea typeface="Microsoft YaHei" pitchFamily="2"/>
                  <a:cs typeface="Mangal" pitchFamily="2"/>
                </a:endParaRPr>
              </a:p>
            </p:txBody>
          </p:sp>
          <p:sp>
            <p:nvSpPr>
              <p:cNvPr id="48" name="Стрелка: вниз 47">
                <a:extLst>
                  <a:ext uri="{FF2B5EF4-FFF2-40B4-BE49-F238E27FC236}">
                    <a16:creationId xmlns:a16="http://schemas.microsoft.com/office/drawing/2014/main" id="{6BA12DA3-3BE9-4E95-9137-9F9F5401D085}"/>
                  </a:ext>
                </a:extLst>
              </p:cNvPr>
              <p:cNvSpPr/>
              <p:nvPr/>
            </p:nvSpPr>
            <p:spPr>
              <a:xfrm rot="10800000">
                <a:off x="5027232" y="1921918"/>
                <a:ext cx="109517" cy="146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800"/>
              </a:p>
            </p:txBody>
          </p:sp>
        </p:grpSp>
        <p:sp>
          <p:nvSpPr>
            <p:cNvPr id="50" name="TextBox 49">
              <a:extLst>
                <a:ext uri="{FF2B5EF4-FFF2-40B4-BE49-F238E27FC236}">
                  <a16:creationId xmlns:a16="http://schemas.microsoft.com/office/drawing/2014/main" id="{D9B6BC7C-2BF6-46E9-9152-2313DE36A31D}"/>
                </a:ext>
              </a:extLst>
            </p:cNvPr>
            <p:cNvSpPr txBox="1"/>
            <p:nvPr/>
          </p:nvSpPr>
          <p:spPr>
            <a:xfrm rot="16200000">
              <a:off x="974471" y="2438472"/>
              <a:ext cx="731206" cy="494227"/>
            </a:xfrm>
            <a:prstGeom prst="rect">
              <a:avLst/>
            </a:prstGeom>
            <a:noFill/>
            <a:ln>
              <a:noFill/>
            </a:ln>
          </p:spPr>
          <p:txBody>
            <a:bodyPr vert="horz" wrap="none" lIns="90000" tIns="45000" rIns="90000" bIns="45000" anchorCtr="0" compatLnSpc="0">
              <a:spAutoFit/>
            </a:bodyPr>
            <a:lstStyle/>
            <a:p>
              <a:pPr lvl="0" hangingPunct="0"/>
              <a:r>
                <a:rPr lang="en-US" dirty="0">
                  <a:ea typeface="Microsoft YaHei" pitchFamily="2"/>
                  <a:cs typeface="Mangal" pitchFamily="2"/>
                </a:rPr>
                <a:t>Cathode</a:t>
              </a:r>
              <a:endParaRPr lang="ru-RU" b="0" i="0" u="none" strike="noStrike" kern="1200" cap="none" dirty="0">
                <a:ln>
                  <a:noFill/>
                </a:ln>
                <a:ea typeface="Microsoft YaHei" pitchFamily="2"/>
                <a:cs typeface="Mangal" pitchFamily="2"/>
              </a:endParaRPr>
            </a:p>
          </p:txBody>
        </p:sp>
        <p:sp>
          <p:nvSpPr>
            <p:cNvPr id="51" name="TextBox 50">
              <a:extLst>
                <a:ext uri="{FF2B5EF4-FFF2-40B4-BE49-F238E27FC236}">
                  <a16:creationId xmlns:a16="http://schemas.microsoft.com/office/drawing/2014/main" id="{B5611692-C87B-4605-9678-86C440B00082}"/>
                </a:ext>
              </a:extLst>
            </p:cNvPr>
            <p:cNvSpPr txBox="1"/>
            <p:nvPr/>
          </p:nvSpPr>
          <p:spPr>
            <a:xfrm rot="16200000">
              <a:off x="10257647" y="2452739"/>
              <a:ext cx="770807" cy="494227"/>
            </a:xfrm>
            <a:prstGeom prst="rect">
              <a:avLst/>
            </a:prstGeom>
            <a:noFill/>
            <a:ln>
              <a:noFill/>
            </a:ln>
          </p:spPr>
          <p:txBody>
            <a:bodyPr vert="horz" wrap="none" lIns="90000" tIns="45000" rIns="90000" bIns="45000" anchorCtr="0" compatLnSpc="0">
              <a:spAutoFit/>
            </a:bodyPr>
            <a:lstStyle/>
            <a:p>
              <a:pPr lvl="0" hangingPunct="0"/>
              <a:r>
                <a:rPr lang="en-US" dirty="0">
                  <a:ea typeface="Microsoft YaHei" pitchFamily="2"/>
                  <a:cs typeface="Mangal" pitchFamily="2"/>
                </a:rPr>
                <a:t>Collector</a:t>
              </a:r>
              <a:endParaRPr lang="ru-RU" b="0" i="0" u="none" strike="noStrike" kern="1200" cap="none" dirty="0">
                <a:ln>
                  <a:noFill/>
                </a:ln>
                <a:ea typeface="Microsoft YaHei" pitchFamily="2"/>
                <a:cs typeface="Mangal" pitchFamily="2"/>
              </a:endParaRPr>
            </a:p>
          </p:txBody>
        </p:sp>
        <p:sp>
          <p:nvSpPr>
            <p:cNvPr id="52" name="TextBox 51">
              <a:extLst>
                <a:ext uri="{FF2B5EF4-FFF2-40B4-BE49-F238E27FC236}">
                  <a16:creationId xmlns:a16="http://schemas.microsoft.com/office/drawing/2014/main" id="{272DC925-EEF8-4644-AE8D-93EC8A8D032E}"/>
                </a:ext>
              </a:extLst>
            </p:cNvPr>
            <p:cNvSpPr txBox="1"/>
            <p:nvPr/>
          </p:nvSpPr>
          <p:spPr>
            <a:xfrm>
              <a:off x="2866902" y="1880518"/>
              <a:ext cx="1152729" cy="372687"/>
            </a:xfrm>
            <a:prstGeom prst="rect">
              <a:avLst/>
            </a:prstGeom>
            <a:noFill/>
            <a:ln>
              <a:noFill/>
            </a:ln>
          </p:spPr>
          <p:txBody>
            <a:bodyPr vert="horz" wrap="none" lIns="90000" tIns="45000" rIns="90000" bIns="45000" anchorCtr="0" compatLnSpc="0">
              <a:spAutoFit/>
            </a:bodyPr>
            <a:lstStyle/>
            <a:p>
              <a:pPr lvl="0" hangingPunct="0"/>
              <a:r>
                <a:rPr lang="en-US" dirty="0">
                  <a:ea typeface="Microsoft YaHei" pitchFamily="2"/>
                  <a:cs typeface="Mangal" pitchFamily="2"/>
                </a:rPr>
                <a:t>1</a:t>
              </a:r>
              <a:r>
                <a:rPr lang="en-US" baseline="30000" dirty="0">
                  <a:ea typeface="Microsoft YaHei" pitchFamily="2"/>
                  <a:cs typeface="Mangal" pitchFamily="2"/>
                </a:rPr>
                <a:t>st</a:t>
              </a:r>
              <a:r>
                <a:rPr lang="en-US" dirty="0">
                  <a:ea typeface="Microsoft YaHei" pitchFamily="2"/>
                  <a:cs typeface="Mangal" pitchFamily="2"/>
                </a:rPr>
                <a:t> Section</a:t>
              </a:r>
              <a:endParaRPr lang="ru-RU" b="0" i="0" u="none" strike="noStrike" kern="1200" cap="none" dirty="0">
                <a:ln>
                  <a:noFill/>
                </a:ln>
                <a:ea typeface="Microsoft YaHei" pitchFamily="2"/>
                <a:cs typeface="Mangal" pitchFamily="2"/>
              </a:endParaRPr>
            </a:p>
          </p:txBody>
        </p:sp>
        <p:sp>
          <p:nvSpPr>
            <p:cNvPr id="53" name="TextBox 52">
              <a:extLst>
                <a:ext uri="{FF2B5EF4-FFF2-40B4-BE49-F238E27FC236}">
                  <a16:creationId xmlns:a16="http://schemas.microsoft.com/office/drawing/2014/main" id="{F2A50CE6-A183-4A8D-A779-998AB33C0DF5}"/>
                </a:ext>
              </a:extLst>
            </p:cNvPr>
            <p:cNvSpPr txBox="1"/>
            <p:nvPr/>
          </p:nvSpPr>
          <p:spPr>
            <a:xfrm>
              <a:off x="7410150" y="1880518"/>
              <a:ext cx="1152729" cy="372687"/>
            </a:xfrm>
            <a:prstGeom prst="rect">
              <a:avLst/>
            </a:prstGeom>
            <a:noFill/>
            <a:ln>
              <a:noFill/>
            </a:ln>
          </p:spPr>
          <p:txBody>
            <a:bodyPr vert="horz" wrap="none" lIns="90000" tIns="45000" rIns="90000" bIns="45000" anchorCtr="0" compatLnSpc="0">
              <a:spAutoFit/>
            </a:bodyPr>
            <a:lstStyle/>
            <a:p>
              <a:pPr lvl="0" hangingPunct="0"/>
              <a:r>
                <a:rPr lang="en-US" dirty="0">
                  <a:ea typeface="Microsoft YaHei" pitchFamily="2"/>
                  <a:cs typeface="Mangal" pitchFamily="2"/>
                </a:rPr>
                <a:t>2</a:t>
              </a:r>
              <a:r>
                <a:rPr lang="en-US" baseline="30000" dirty="0">
                  <a:ea typeface="Microsoft YaHei" pitchFamily="2"/>
                  <a:cs typeface="Mangal" pitchFamily="2"/>
                </a:rPr>
                <a:t>st</a:t>
              </a:r>
              <a:r>
                <a:rPr lang="en-US" dirty="0">
                  <a:ea typeface="Microsoft YaHei" pitchFamily="2"/>
                  <a:cs typeface="Mangal" pitchFamily="2"/>
                </a:rPr>
                <a:t> Section</a:t>
              </a:r>
              <a:endParaRPr lang="ru-RU" b="0" i="0" u="none" strike="noStrike" kern="1200" cap="none" dirty="0">
                <a:ln>
                  <a:noFill/>
                </a:ln>
                <a:ea typeface="Microsoft YaHei" pitchFamily="2"/>
                <a:cs typeface="Mangal" pitchFamily="2"/>
              </a:endParaRPr>
            </a:p>
          </p:txBody>
        </p:sp>
      </p:grpSp>
      <p:pic>
        <p:nvPicPr>
          <p:cNvPr id="54" name="Рисунок 53">
            <a:extLst>
              <a:ext uri="{FF2B5EF4-FFF2-40B4-BE49-F238E27FC236}">
                <a16:creationId xmlns:a16="http://schemas.microsoft.com/office/drawing/2014/main" id="{A3BCAB53-FB1C-4A56-BD56-6FD63B035F8D}"/>
              </a:ext>
            </a:extLst>
          </p:cNvPr>
          <p:cNvPicPr>
            <a:picLocks noChangeAspect="1"/>
          </p:cNvPicPr>
          <p:nvPr/>
        </p:nvPicPr>
        <p:blipFill>
          <a:blip r:embed="rId6"/>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139698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Conclusions</a:t>
            </a:r>
            <a:endParaRPr lang="uk-UA" dirty="0"/>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738810" y="1756217"/>
            <a:ext cx="10899913" cy="2182141"/>
          </a:xfrm>
        </p:spPr>
        <p:txBody>
          <a:bodyPr>
            <a:noAutofit/>
          </a:bodyPr>
          <a:lstStyle/>
          <a:p>
            <a:pPr>
              <a:lnSpc>
                <a:spcPct val="100000"/>
              </a:lnSpc>
              <a:spcBef>
                <a:spcPts val="1200"/>
              </a:spcBef>
            </a:pPr>
            <a:r>
              <a:rPr lang="en-US" sz="1800" dirty="0"/>
              <a:t>The comprehensive studies of physical effects have been carried out and their results was implemented in the CW THz Clinotrons for optimization of the beam-wave interaction efficiency and frequency characteristics.</a:t>
            </a:r>
          </a:p>
          <a:p>
            <a:pPr>
              <a:lnSpc>
                <a:spcPct val="100000"/>
              </a:lnSpc>
              <a:spcBef>
                <a:spcPts val="1200"/>
              </a:spcBef>
            </a:pPr>
            <a:r>
              <a:rPr lang="en-US" sz="1800" dirty="0"/>
              <a:t>Both the theoretical study and 3-D simulations of the excitation of hybrid bulk-surface modes in the THz Cherenkov devices have demonstrated their high potential for a generation of the Watt level THz radiation.</a:t>
            </a:r>
          </a:p>
          <a:p>
            <a:pPr>
              <a:lnSpc>
                <a:spcPct val="100000"/>
              </a:lnSpc>
              <a:spcBef>
                <a:spcPts val="1200"/>
              </a:spcBef>
            </a:pPr>
            <a:r>
              <a:rPr lang="en-US" sz="1800" dirty="0"/>
              <a:t>The compact radiation modules based on CW Clinotron oscillators with improved operation parameters have been developed for the frequency range from 25 to 400 GHz in our laboratory.</a:t>
            </a:r>
          </a:p>
          <a:p>
            <a:pPr>
              <a:lnSpc>
                <a:spcPct val="100000"/>
              </a:lnSpc>
              <a:spcBef>
                <a:spcPts val="1200"/>
              </a:spcBef>
            </a:pPr>
            <a:endParaRPr lang="en-US" sz="18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16</a:t>
            </a:fld>
            <a:endParaRPr lang="uk-UA" sz="1800" dirty="0"/>
          </a:p>
        </p:txBody>
      </p:sp>
      <p:pic>
        <p:nvPicPr>
          <p:cNvPr id="6" name="Рисунок 1">
            <a:extLst>
              <a:ext uri="{FF2B5EF4-FFF2-40B4-BE49-F238E27FC236}">
                <a16:creationId xmlns:a16="http://schemas.microsoft.com/office/drawing/2014/main" id="{FF41B698-CC2D-4B81-98AC-768FC3ABC133}"/>
              </a:ext>
            </a:extLst>
          </p:cNvPr>
          <p:cNvPicPr>
            <a:picLocks noChangeAspect="1"/>
          </p:cNvPicPr>
          <p:nvPr/>
        </p:nvPicPr>
        <p:blipFill rotWithShape="1">
          <a:blip r:embed="rId3" cstate="print"/>
          <a:srcRect l="41510" t="6349" r="6349" b="25926"/>
          <a:stretch/>
        </p:blipFill>
        <p:spPr bwMode="auto">
          <a:xfrm>
            <a:off x="4348823" y="3923228"/>
            <a:ext cx="2925717" cy="2849523"/>
          </a:xfrm>
          <a:prstGeom prst="rect">
            <a:avLst/>
          </a:prstGeom>
          <a:noFill/>
          <a:ln w="9525">
            <a:noFill/>
            <a:miter lim="800000"/>
            <a:headEnd/>
            <a:tailEnd/>
          </a:ln>
        </p:spPr>
      </p:pic>
      <p:pic>
        <p:nvPicPr>
          <p:cNvPr id="8" name="Рисунок 7">
            <a:extLst>
              <a:ext uri="{FF2B5EF4-FFF2-40B4-BE49-F238E27FC236}">
                <a16:creationId xmlns:a16="http://schemas.microsoft.com/office/drawing/2014/main" id="{B01F975B-ECCB-4927-9228-4C98CA57B98B}"/>
              </a:ext>
            </a:extLst>
          </p:cNvPr>
          <p:cNvPicPr>
            <a:picLocks noChangeAspect="1"/>
          </p:cNvPicPr>
          <p:nvPr/>
        </p:nvPicPr>
        <p:blipFill rotWithShape="1">
          <a:blip r:embed="rId4"/>
          <a:srcRect l="38262" t="8813" r="18654" b="7445"/>
          <a:stretch/>
        </p:blipFill>
        <p:spPr>
          <a:xfrm>
            <a:off x="8167876" y="3917107"/>
            <a:ext cx="2617094" cy="2861382"/>
          </a:xfrm>
          <a:prstGeom prst="rect">
            <a:avLst/>
          </a:prstGeom>
        </p:spPr>
      </p:pic>
      <p:sp>
        <p:nvSpPr>
          <p:cNvPr id="10" name="Прямоугольник 9">
            <a:extLst>
              <a:ext uri="{FF2B5EF4-FFF2-40B4-BE49-F238E27FC236}">
                <a16:creationId xmlns:a16="http://schemas.microsoft.com/office/drawing/2014/main" id="{B57300EE-CB93-4474-9C96-4E17CF470501}"/>
              </a:ext>
            </a:extLst>
          </p:cNvPr>
          <p:cNvSpPr/>
          <p:nvPr/>
        </p:nvSpPr>
        <p:spPr>
          <a:xfrm>
            <a:off x="4676322" y="4211263"/>
            <a:ext cx="1068495" cy="400110"/>
          </a:xfrm>
          <a:prstGeom prst="rect">
            <a:avLst/>
          </a:prstGeom>
          <a:solidFill>
            <a:schemeClr val="bg1"/>
          </a:solidFill>
        </p:spPr>
        <p:txBody>
          <a:bodyPr wrap="square">
            <a:spAutoFit/>
          </a:bodyPr>
          <a:lstStyle/>
          <a:p>
            <a:pPr algn="ctr"/>
            <a:r>
              <a:rPr lang="en-US" sz="2000" dirty="0"/>
              <a:t>300 GHz</a:t>
            </a:r>
            <a:endParaRPr lang="ru-RU" sz="2000" dirty="0"/>
          </a:p>
        </p:txBody>
      </p:sp>
      <p:pic>
        <p:nvPicPr>
          <p:cNvPr id="12" name="Рисунок 11">
            <a:extLst>
              <a:ext uri="{FF2B5EF4-FFF2-40B4-BE49-F238E27FC236}">
                <a16:creationId xmlns:a16="http://schemas.microsoft.com/office/drawing/2014/main" id="{E7490A5C-9EEF-41C9-9A83-16C887707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783" y="3964324"/>
            <a:ext cx="2137143" cy="2849523"/>
          </a:xfrm>
          <a:prstGeom prst="rect">
            <a:avLst/>
          </a:prstGeom>
        </p:spPr>
      </p:pic>
      <p:pic>
        <p:nvPicPr>
          <p:cNvPr id="13" name="Рисунок 12">
            <a:extLst>
              <a:ext uri="{FF2B5EF4-FFF2-40B4-BE49-F238E27FC236}">
                <a16:creationId xmlns:a16="http://schemas.microsoft.com/office/drawing/2014/main" id="{ACE60319-83E3-4D89-A448-264A8BCC08C2}"/>
              </a:ext>
            </a:extLst>
          </p:cNvPr>
          <p:cNvPicPr>
            <a:picLocks noChangeAspect="1"/>
          </p:cNvPicPr>
          <p:nvPr/>
        </p:nvPicPr>
        <p:blipFill>
          <a:blip r:embed="rId6"/>
          <a:stretch>
            <a:fillRect/>
          </a:stretch>
        </p:blipFill>
        <p:spPr>
          <a:xfrm>
            <a:off x="10496255" y="661606"/>
            <a:ext cx="789215" cy="729496"/>
          </a:xfrm>
          <a:prstGeom prst="rect">
            <a:avLst/>
          </a:prstGeom>
        </p:spPr>
      </p:pic>
      <p:sp>
        <p:nvSpPr>
          <p:cNvPr id="14" name="Прямоугольник 13">
            <a:extLst>
              <a:ext uri="{FF2B5EF4-FFF2-40B4-BE49-F238E27FC236}">
                <a16:creationId xmlns:a16="http://schemas.microsoft.com/office/drawing/2014/main" id="{FD04400C-6201-4BFB-A8ED-9E8A5DB90EEB}"/>
              </a:ext>
            </a:extLst>
          </p:cNvPr>
          <p:cNvSpPr/>
          <p:nvPr/>
        </p:nvSpPr>
        <p:spPr>
          <a:xfrm>
            <a:off x="2771322" y="4234070"/>
            <a:ext cx="1068495" cy="400110"/>
          </a:xfrm>
          <a:prstGeom prst="rect">
            <a:avLst/>
          </a:prstGeom>
          <a:solidFill>
            <a:schemeClr val="bg1"/>
          </a:solidFill>
        </p:spPr>
        <p:txBody>
          <a:bodyPr wrap="square">
            <a:spAutoFit/>
          </a:bodyPr>
          <a:lstStyle/>
          <a:p>
            <a:pPr algn="ctr"/>
            <a:r>
              <a:rPr lang="en-US" sz="2000" dirty="0"/>
              <a:t>340 GHz</a:t>
            </a:r>
            <a:endParaRPr lang="ru-RU" sz="2000" dirty="0"/>
          </a:p>
        </p:txBody>
      </p:sp>
      <p:sp>
        <p:nvSpPr>
          <p:cNvPr id="15" name="Прямоугольник 14">
            <a:extLst>
              <a:ext uri="{FF2B5EF4-FFF2-40B4-BE49-F238E27FC236}">
                <a16:creationId xmlns:a16="http://schemas.microsoft.com/office/drawing/2014/main" id="{44288BA9-D6E9-4C8E-A498-8E9D28AD10C8}"/>
              </a:ext>
            </a:extLst>
          </p:cNvPr>
          <p:cNvSpPr/>
          <p:nvPr/>
        </p:nvSpPr>
        <p:spPr>
          <a:xfrm>
            <a:off x="8510417" y="4234070"/>
            <a:ext cx="1068495" cy="400110"/>
          </a:xfrm>
          <a:prstGeom prst="rect">
            <a:avLst/>
          </a:prstGeom>
          <a:solidFill>
            <a:schemeClr val="bg1"/>
          </a:solidFill>
        </p:spPr>
        <p:txBody>
          <a:bodyPr wrap="square">
            <a:spAutoFit/>
          </a:bodyPr>
          <a:lstStyle/>
          <a:p>
            <a:pPr algn="ctr"/>
            <a:r>
              <a:rPr lang="en-US" sz="2000" dirty="0"/>
              <a:t>175 GHz</a:t>
            </a:r>
            <a:endParaRPr lang="ru-RU" sz="2000" dirty="0"/>
          </a:p>
        </p:txBody>
      </p:sp>
    </p:spTree>
    <p:extLst>
      <p:ext uri="{BB962C8B-B14F-4D97-AF65-F5344CB8AC3E}">
        <p14:creationId xmlns:p14="http://schemas.microsoft.com/office/powerpoint/2010/main" val="197643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D9A58E6-54A5-45D5-A260-B9771E34C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345" y="467885"/>
            <a:ext cx="6210173" cy="4657629"/>
          </a:xfrm>
          <a:prstGeom prst="rect">
            <a:avLst/>
          </a:prstGeom>
        </p:spPr>
      </p:pic>
      <p:sp>
        <p:nvSpPr>
          <p:cNvPr id="6" name="Заголовок 1">
            <a:extLst>
              <a:ext uri="{FF2B5EF4-FFF2-40B4-BE49-F238E27FC236}">
                <a16:creationId xmlns:a16="http://schemas.microsoft.com/office/drawing/2014/main" id="{60547702-8071-42C1-9278-EC85BD434000}"/>
              </a:ext>
            </a:extLst>
          </p:cNvPr>
          <p:cNvSpPr>
            <a:spLocks noGrp="1"/>
          </p:cNvSpPr>
          <p:nvPr>
            <p:ph type="title"/>
          </p:nvPr>
        </p:nvSpPr>
        <p:spPr>
          <a:xfrm>
            <a:off x="838200" y="5064552"/>
            <a:ext cx="10515600" cy="1325563"/>
          </a:xfrm>
        </p:spPr>
        <p:txBody>
          <a:bodyPr/>
          <a:lstStyle/>
          <a:p>
            <a:pPr algn="ctr"/>
            <a:r>
              <a:rPr lang="en-US" dirty="0"/>
              <a:t>Thank You for Your Attention</a:t>
            </a:r>
            <a:endParaRPr lang="uk-UA" dirty="0"/>
          </a:p>
        </p:txBody>
      </p:sp>
      <p:sp>
        <p:nvSpPr>
          <p:cNvPr id="4" name="Заголовок 1">
            <a:extLst>
              <a:ext uri="{FF2B5EF4-FFF2-40B4-BE49-F238E27FC236}">
                <a16:creationId xmlns:a16="http://schemas.microsoft.com/office/drawing/2014/main" id="{89F38A37-94CE-4802-828B-F24D58F5E566}"/>
              </a:ext>
            </a:extLst>
          </p:cNvPr>
          <p:cNvSpPr txBox="1">
            <a:spLocks/>
          </p:cNvSpPr>
          <p:nvPr/>
        </p:nvSpPr>
        <p:spPr>
          <a:xfrm>
            <a:off x="7470518" y="506704"/>
            <a:ext cx="21910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The youngest part of the Lab in 2020</a:t>
            </a:r>
            <a:endParaRPr lang="uk-UA" sz="2400" dirty="0"/>
          </a:p>
        </p:txBody>
      </p:sp>
    </p:spTree>
    <p:extLst>
      <p:ext uri="{BB962C8B-B14F-4D97-AF65-F5344CB8AC3E}">
        <p14:creationId xmlns:p14="http://schemas.microsoft.com/office/powerpoint/2010/main" val="3196184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Sub-THz and THz Clinotrons</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18</a:t>
            </a:fld>
            <a:endParaRPr lang="uk-UA" sz="1800" dirty="0"/>
          </a:p>
        </p:txBody>
      </p:sp>
      <p:pic>
        <p:nvPicPr>
          <p:cNvPr id="20" name="Рисунок 19">
            <a:extLst>
              <a:ext uri="{FF2B5EF4-FFF2-40B4-BE49-F238E27FC236}">
                <a16:creationId xmlns:a16="http://schemas.microsoft.com/office/drawing/2014/main" id="{64A8B6C5-5915-40C1-A865-8BFB9B53F3EB}"/>
              </a:ext>
            </a:extLst>
          </p:cNvPr>
          <p:cNvPicPr>
            <a:picLocks noChangeAspect="1"/>
          </p:cNvPicPr>
          <p:nvPr/>
        </p:nvPicPr>
        <p:blipFill>
          <a:blip r:embed="rId3"/>
          <a:stretch>
            <a:fillRect/>
          </a:stretch>
        </p:blipFill>
        <p:spPr>
          <a:xfrm>
            <a:off x="10496255" y="661606"/>
            <a:ext cx="789215" cy="729496"/>
          </a:xfrm>
          <a:prstGeom prst="rect">
            <a:avLst/>
          </a:prstGeom>
        </p:spPr>
      </p:pic>
      <p:grpSp>
        <p:nvGrpSpPr>
          <p:cNvPr id="23" name="Группа 22">
            <a:extLst>
              <a:ext uri="{FF2B5EF4-FFF2-40B4-BE49-F238E27FC236}">
                <a16:creationId xmlns:a16="http://schemas.microsoft.com/office/drawing/2014/main" id="{AA298771-FEE3-471F-8256-96A1E2C03CF4}"/>
              </a:ext>
            </a:extLst>
          </p:cNvPr>
          <p:cNvGrpSpPr/>
          <p:nvPr/>
        </p:nvGrpSpPr>
        <p:grpSpPr>
          <a:xfrm>
            <a:off x="607368" y="1750714"/>
            <a:ext cx="10897149" cy="4593235"/>
            <a:chOff x="3020636" y="3841750"/>
            <a:chExt cx="5799805" cy="2100237"/>
          </a:xfrm>
        </p:grpSpPr>
        <p:pic>
          <p:nvPicPr>
            <p:cNvPr id="24" name="Picture 2" descr="Graph1">
              <a:extLst>
                <a:ext uri="{FF2B5EF4-FFF2-40B4-BE49-F238E27FC236}">
                  <a16:creationId xmlns:a16="http://schemas.microsoft.com/office/drawing/2014/main" id="{213A77F8-D03A-48BF-96CE-4C552D954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835" r="8525"/>
            <a:stretch>
              <a:fillRect/>
            </a:stretch>
          </p:blipFill>
          <p:spPr bwMode="auto">
            <a:xfrm>
              <a:off x="3094474" y="3841750"/>
              <a:ext cx="572596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CD3B7E40-30D2-4C76-A6B9-660A7DD264ED}"/>
                </a:ext>
              </a:extLst>
            </p:cNvPr>
            <p:cNvSpPr txBox="1"/>
            <p:nvPr/>
          </p:nvSpPr>
          <p:spPr>
            <a:xfrm>
              <a:off x="5606260" y="5730893"/>
              <a:ext cx="1200136" cy="211094"/>
            </a:xfrm>
            <a:prstGeom prst="rect">
              <a:avLst/>
            </a:prstGeom>
            <a:noFill/>
          </p:spPr>
          <p:txBody>
            <a:bodyPr wrap="none" rtlCol="0">
              <a:spAutoFit/>
            </a:bodyPr>
            <a:lstStyle/>
            <a:p>
              <a:r>
                <a:rPr lang="en-US" sz="2400" dirty="0"/>
                <a:t>Frequency (GHz)</a:t>
              </a:r>
              <a:endParaRPr lang="uk-UA" sz="2400" dirty="0"/>
            </a:p>
          </p:txBody>
        </p:sp>
        <p:sp>
          <p:nvSpPr>
            <p:cNvPr id="26" name="TextBox 25">
              <a:extLst>
                <a:ext uri="{FF2B5EF4-FFF2-40B4-BE49-F238E27FC236}">
                  <a16:creationId xmlns:a16="http://schemas.microsoft.com/office/drawing/2014/main" id="{29A11002-C1AD-4006-9DED-7E42B9292C3B}"/>
                </a:ext>
              </a:extLst>
            </p:cNvPr>
            <p:cNvSpPr txBox="1"/>
            <p:nvPr/>
          </p:nvSpPr>
          <p:spPr>
            <a:xfrm rot="16200000">
              <a:off x="2743322" y="4588400"/>
              <a:ext cx="800341" cy="245713"/>
            </a:xfrm>
            <a:prstGeom prst="rect">
              <a:avLst/>
            </a:prstGeom>
            <a:noFill/>
          </p:spPr>
          <p:txBody>
            <a:bodyPr wrap="none" rtlCol="0">
              <a:spAutoFit/>
            </a:bodyPr>
            <a:lstStyle/>
            <a:p>
              <a:r>
                <a:rPr lang="en-US" sz="2400" dirty="0"/>
                <a:t>Power (mW)</a:t>
              </a:r>
              <a:endParaRPr lang="uk-UA" sz="2400" dirty="0"/>
            </a:p>
          </p:txBody>
        </p:sp>
      </p:grpSp>
    </p:spTree>
    <p:extLst>
      <p:ext uri="{BB962C8B-B14F-4D97-AF65-F5344CB8AC3E}">
        <p14:creationId xmlns:p14="http://schemas.microsoft.com/office/powerpoint/2010/main" val="230380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Magnetic Focusing of Electron Beam</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19</a:t>
            </a:fld>
            <a:endParaRPr lang="uk-UA"/>
          </a:p>
        </p:txBody>
      </p:sp>
      <p:sp>
        <p:nvSpPr>
          <p:cNvPr id="4" name="Прямоугольник 3">
            <a:extLst>
              <a:ext uri="{FF2B5EF4-FFF2-40B4-BE49-F238E27FC236}">
                <a16:creationId xmlns:a16="http://schemas.microsoft.com/office/drawing/2014/main" id="{9B787FB3-AA8D-4E1D-BCCA-A9F77552DD1C}"/>
              </a:ext>
            </a:extLst>
          </p:cNvPr>
          <p:cNvSpPr/>
          <p:nvPr/>
        </p:nvSpPr>
        <p:spPr>
          <a:xfrm>
            <a:off x="838200" y="5811135"/>
            <a:ext cx="10515599" cy="1015663"/>
          </a:xfrm>
          <a:prstGeom prst="rect">
            <a:avLst/>
          </a:prstGeom>
        </p:spPr>
        <p:txBody>
          <a:bodyPr wrap="square">
            <a:spAutoFit/>
          </a:bodyPr>
          <a:lstStyle/>
          <a:p>
            <a:r>
              <a:rPr lang="en-US" sz="1200" dirty="0"/>
              <a:t>Kovshov, Y.S., Ponomarenko, S.S., Kishko, S.A., Khutoryan, E.M., Kuleshov, A.N. Numerical Simulation and Experimental Study of Sub-THz and THz CW Clinotron Oscillators (2018) IEEE Transactions on Electron Devices, 65 (6), pp. 2177-2182. DOI: 10.1109/TED.2018.2792258</a:t>
            </a:r>
          </a:p>
          <a:p>
            <a:endParaRPr lang="en-US" sz="1200" dirty="0"/>
          </a:p>
          <a:p>
            <a:r>
              <a:rPr lang="en-US" sz="1200" dirty="0"/>
              <a:t>Zavertanniy, V.V., Kishko, S.A., Ponomarenko, S.S., Yefimov, B.P., </a:t>
            </a:r>
            <a:r>
              <a:rPr lang="en-US" sz="1200" dirty="0" err="1"/>
              <a:t>Zabrodskiy</a:t>
            </a:r>
            <a:r>
              <a:rPr lang="en-US" sz="1200" dirty="0"/>
              <a:t>, A.F., </a:t>
            </a:r>
            <a:r>
              <a:rPr lang="en-US" sz="1200" dirty="0" err="1"/>
              <a:t>Kirichenko</a:t>
            </a:r>
            <a:r>
              <a:rPr lang="en-US" sz="1200" dirty="0"/>
              <a:t>, L.A., Kudinova, T.V., Kuleshov, A.N. Magnetic Focusing System For Intense Electron Beams Of Submillimeter Clinotrons (2012) </a:t>
            </a:r>
            <a:r>
              <a:rPr lang="en-US" sz="1200" dirty="0" err="1"/>
              <a:t>Izvestiya</a:t>
            </a:r>
            <a:r>
              <a:rPr lang="en-US" sz="1200" dirty="0"/>
              <a:t> </a:t>
            </a:r>
            <a:r>
              <a:rPr lang="en-US" sz="1200" dirty="0" err="1"/>
              <a:t>Vysshikh</a:t>
            </a:r>
            <a:r>
              <a:rPr lang="en-US" sz="1200" dirty="0"/>
              <a:t> </a:t>
            </a:r>
            <a:r>
              <a:rPr lang="en-US" sz="1200" dirty="0" err="1"/>
              <a:t>Uchebnykh</a:t>
            </a:r>
            <a:r>
              <a:rPr lang="en-US" sz="1200" dirty="0"/>
              <a:t> </a:t>
            </a:r>
            <a:r>
              <a:rPr lang="en-US" sz="1200" dirty="0" err="1"/>
              <a:t>Zavedeniy</a:t>
            </a:r>
            <a:r>
              <a:rPr lang="en-US" sz="1200" dirty="0"/>
              <a:t>. PND, 20 (5), pp. 112-120. DOI: 10.18500/0869-6632-2012-20-5-112-120</a:t>
            </a:r>
            <a:endParaRPr lang="uk-UA" sz="1200" dirty="0"/>
          </a:p>
        </p:txBody>
      </p:sp>
      <p:grpSp>
        <p:nvGrpSpPr>
          <p:cNvPr id="14" name="Группа 13">
            <a:extLst>
              <a:ext uri="{FF2B5EF4-FFF2-40B4-BE49-F238E27FC236}">
                <a16:creationId xmlns:a16="http://schemas.microsoft.com/office/drawing/2014/main" id="{D0315D79-0F96-4F32-A4B8-1A444BFCB480}"/>
              </a:ext>
            </a:extLst>
          </p:cNvPr>
          <p:cNvGrpSpPr/>
          <p:nvPr/>
        </p:nvGrpSpPr>
        <p:grpSpPr>
          <a:xfrm>
            <a:off x="6371962" y="2692091"/>
            <a:ext cx="4232598" cy="2569159"/>
            <a:chOff x="1103586" y="2648971"/>
            <a:chExt cx="4087184" cy="2398606"/>
          </a:xfrm>
        </p:grpSpPr>
        <p:pic>
          <p:nvPicPr>
            <p:cNvPr id="13" name="Рисунок 12">
              <a:extLst>
                <a:ext uri="{FF2B5EF4-FFF2-40B4-BE49-F238E27FC236}">
                  <a16:creationId xmlns:a16="http://schemas.microsoft.com/office/drawing/2014/main" id="{F4F435FA-0DA9-44A9-8904-41393266A25B}"/>
                </a:ext>
              </a:extLst>
            </p:cNvPr>
            <p:cNvPicPr>
              <a:picLocks noChangeAspect="1"/>
            </p:cNvPicPr>
            <p:nvPr/>
          </p:nvPicPr>
          <p:blipFill>
            <a:blip r:embed="rId4"/>
            <a:stretch>
              <a:fillRect/>
            </a:stretch>
          </p:blipFill>
          <p:spPr>
            <a:xfrm>
              <a:off x="1345461" y="2648971"/>
              <a:ext cx="3845309" cy="2210578"/>
            </a:xfrm>
            <a:prstGeom prst="rect">
              <a:avLst/>
            </a:prstGeom>
          </p:spPr>
        </p:pic>
        <p:sp>
          <p:nvSpPr>
            <p:cNvPr id="15" name="TextBox 14">
              <a:extLst>
                <a:ext uri="{FF2B5EF4-FFF2-40B4-BE49-F238E27FC236}">
                  <a16:creationId xmlns:a16="http://schemas.microsoft.com/office/drawing/2014/main" id="{21220ABB-8F84-4722-987B-0246825E7CC1}"/>
                </a:ext>
              </a:extLst>
            </p:cNvPr>
            <p:cNvSpPr txBox="1"/>
            <p:nvPr/>
          </p:nvSpPr>
          <p:spPr>
            <a:xfrm rot="16200000">
              <a:off x="612352" y="3590142"/>
              <a:ext cx="1249950" cy="267482"/>
            </a:xfrm>
            <a:prstGeom prst="rect">
              <a:avLst/>
            </a:prstGeom>
            <a:noFill/>
          </p:spPr>
          <p:txBody>
            <a:bodyPr wrap="none" rtlCol="0">
              <a:spAutoFit/>
            </a:bodyPr>
            <a:lstStyle/>
            <a:p>
              <a:r>
                <a:rPr lang="en-US" sz="1200" dirty="0"/>
                <a:t>Dimension Y (mm)</a:t>
              </a:r>
              <a:endParaRPr lang="uk-UA" sz="1200" dirty="0"/>
            </a:p>
          </p:txBody>
        </p:sp>
        <p:sp>
          <p:nvSpPr>
            <p:cNvPr id="16" name="TextBox 15">
              <a:extLst>
                <a:ext uri="{FF2B5EF4-FFF2-40B4-BE49-F238E27FC236}">
                  <a16:creationId xmlns:a16="http://schemas.microsoft.com/office/drawing/2014/main" id="{279C920B-9EB2-47FE-8C2E-903D4FAEAFBE}"/>
                </a:ext>
              </a:extLst>
            </p:cNvPr>
            <p:cNvSpPr txBox="1"/>
            <p:nvPr/>
          </p:nvSpPr>
          <p:spPr>
            <a:xfrm>
              <a:off x="2750931" y="4788967"/>
              <a:ext cx="1289736" cy="258610"/>
            </a:xfrm>
            <a:prstGeom prst="rect">
              <a:avLst/>
            </a:prstGeom>
            <a:noFill/>
          </p:spPr>
          <p:txBody>
            <a:bodyPr wrap="none" rtlCol="0">
              <a:spAutoFit/>
            </a:bodyPr>
            <a:lstStyle/>
            <a:p>
              <a:r>
                <a:rPr lang="en-US" sz="1200" dirty="0"/>
                <a:t>Dimension Z (mm)</a:t>
              </a:r>
              <a:endParaRPr lang="uk-UA" sz="1200" dirty="0"/>
            </a:p>
          </p:txBody>
        </p:sp>
      </p:grpSp>
      <p:grpSp>
        <p:nvGrpSpPr>
          <p:cNvPr id="3" name="Группа 2">
            <a:extLst>
              <a:ext uri="{FF2B5EF4-FFF2-40B4-BE49-F238E27FC236}">
                <a16:creationId xmlns:a16="http://schemas.microsoft.com/office/drawing/2014/main" id="{D7477EB5-31B1-496F-B30C-A058203243AF}"/>
              </a:ext>
            </a:extLst>
          </p:cNvPr>
          <p:cNvGrpSpPr/>
          <p:nvPr/>
        </p:nvGrpSpPr>
        <p:grpSpPr>
          <a:xfrm>
            <a:off x="1146884" y="3300782"/>
            <a:ext cx="3425864" cy="2468853"/>
            <a:chOff x="3516472" y="3300245"/>
            <a:chExt cx="3425864" cy="2468853"/>
          </a:xfrm>
        </p:grpSpPr>
        <p:grpSp>
          <p:nvGrpSpPr>
            <p:cNvPr id="7168" name="Группа 7167">
              <a:extLst>
                <a:ext uri="{FF2B5EF4-FFF2-40B4-BE49-F238E27FC236}">
                  <a16:creationId xmlns:a16="http://schemas.microsoft.com/office/drawing/2014/main" id="{A1FDC5BF-4BC6-4B86-872C-528BA3C8A783}"/>
                </a:ext>
              </a:extLst>
            </p:cNvPr>
            <p:cNvGrpSpPr/>
            <p:nvPr/>
          </p:nvGrpSpPr>
          <p:grpSpPr>
            <a:xfrm>
              <a:off x="3516472" y="3300245"/>
              <a:ext cx="3110119" cy="2468853"/>
              <a:chOff x="1041778" y="3290199"/>
              <a:chExt cx="3110119" cy="2468853"/>
            </a:xfrm>
          </p:grpSpPr>
          <p:graphicFrame>
            <p:nvGraphicFramePr>
              <p:cNvPr id="82" name="Object 44">
                <a:extLst>
                  <a:ext uri="{FF2B5EF4-FFF2-40B4-BE49-F238E27FC236}">
                    <a16:creationId xmlns:a16="http://schemas.microsoft.com/office/drawing/2014/main" id="{86864051-FDAB-422F-B43E-01BE227CCC56}"/>
                  </a:ext>
                </a:extLst>
              </p:cNvPr>
              <p:cNvGraphicFramePr>
                <a:graphicFrameLocks noChangeAspect="1"/>
              </p:cNvGraphicFramePr>
              <p:nvPr>
                <p:extLst/>
              </p:nvPr>
            </p:nvGraphicFramePr>
            <p:xfrm>
              <a:off x="1230709" y="3290199"/>
              <a:ext cx="2921188" cy="2361337"/>
            </p:xfrm>
            <a:graphic>
              <a:graphicData uri="http://schemas.openxmlformats.org/presentationml/2006/ole">
                <mc:AlternateContent xmlns:mc="http://schemas.openxmlformats.org/markup-compatibility/2006">
                  <mc:Choice xmlns:v="urn:schemas-microsoft-com:vml" Requires="v">
                    <p:oleObj spid="_x0000_s15410" name="Graph" r:id="rId5" imgW="4669920" imgH="3585600" progId="Origin50.Graph">
                      <p:embed/>
                    </p:oleObj>
                  </mc:Choice>
                  <mc:Fallback>
                    <p:oleObj name="Graph" r:id="rId5" imgW="4669920" imgH="3585600" progId="Origin50.Graph">
                      <p:embed/>
                      <p:pic>
                        <p:nvPicPr>
                          <p:cNvPr id="82" name="Object 44">
                            <a:extLst>
                              <a:ext uri="{FF2B5EF4-FFF2-40B4-BE49-F238E27FC236}">
                                <a16:creationId xmlns:a16="http://schemas.microsoft.com/office/drawing/2014/main" id="{86864051-FDAB-422F-B43E-01BE227CC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0709" y="3290199"/>
                            <a:ext cx="2921188" cy="2361337"/>
                          </a:xfrm>
                          <a:prstGeom prst="rect">
                            <a:avLst/>
                          </a:prstGeom>
                          <a:noFill/>
                        </p:spPr>
                      </p:pic>
                    </p:oleObj>
                  </mc:Fallback>
                </mc:AlternateContent>
              </a:graphicData>
            </a:graphic>
          </p:graphicFrame>
          <p:sp>
            <p:nvSpPr>
              <p:cNvPr id="83" name="TextBox 82">
                <a:extLst>
                  <a:ext uri="{FF2B5EF4-FFF2-40B4-BE49-F238E27FC236}">
                    <a16:creationId xmlns:a16="http://schemas.microsoft.com/office/drawing/2014/main" id="{CE6E2957-F56C-4619-97CD-56EB8CE204F5}"/>
                  </a:ext>
                </a:extLst>
              </p:cNvPr>
              <p:cNvSpPr txBox="1"/>
              <p:nvPr/>
            </p:nvSpPr>
            <p:spPr>
              <a:xfrm>
                <a:off x="2478430" y="5462357"/>
                <a:ext cx="654386" cy="296695"/>
              </a:xfrm>
              <a:prstGeom prst="rect">
                <a:avLst/>
              </a:prstGeom>
              <a:noFill/>
            </p:spPr>
            <p:txBody>
              <a:bodyPr wrap="none" rtlCol="0">
                <a:spAutoFit/>
              </a:bodyPr>
              <a:lstStyle/>
              <a:p>
                <a:r>
                  <a:rPr lang="en-US" sz="1200" dirty="0"/>
                  <a:t>Z (mm)</a:t>
                </a:r>
                <a:endParaRPr lang="uk-UA" sz="1200" dirty="0"/>
              </a:p>
            </p:txBody>
          </p:sp>
          <p:sp>
            <p:nvSpPr>
              <p:cNvPr id="84" name="TextBox 83">
                <a:extLst>
                  <a:ext uri="{FF2B5EF4-FFF2-40B4-BE49-F238E27FC236}">
                    <a16:creationId xmlns:a16="http://schemas.microsoft.com/office/drawing/2014/main" id="{BC663884-BC5C-4E95-9BE0-D7F3268AA8F9}"/>
                  </a:ext>
                </a:extLst>
              </p:cNvPr>
              <p:cNvSpPr txBox="1"/>
              <p:nvPr/>
            </p:nvSpPr>
            <p:spPr>
              <a:xfrm rot="16200000">
                <a:off x="924438" y="4257552"/>
                <a:ext cx="511679" cy="276999"/>
              </a:xfrm>
              <a:prstGeom prst="rect">
                <a:avLst/>
              </a:prstGeom>
              <a:noFill/>
            </p:spPr>
            <p:txBody>
              <a:bodyPr wrap="none" rtlCol="0">
                <a:spAutoFit/>
              </a:bodyPr>
              <a:lstStyle/>
              <a:p>
                <a:r>
                  <a:rPr lang="en-US" sz="1200" dirty="0" err="1"/>
                  <a:t>B</a:t>
                </a:r>
                <a:r>
                  <a:rPr lang="en-US" sz="1200" baseline="-25000" dirty="0" err="1"/>
                  <a:t>z</a:t>
                </a:r>
                <a:r>
                  <a:rPr lang="en-US" sz="1200" dirty="0"/>
                  <a:t> (T)</a:t>
                </a:r>
                <a:endParaRPr lang="uk-UA" sz="1200" dirty="0"/>
              </a:p>
            </p:txBody>
          </p:sp>
        </p:grpSp>
        <p:sp>
          <p:nvSpPr>
            <p:cNvPr id="6" name="TextBox 5">
              <a:extLst>
                <a:ext uri="{FF2B5EF4-FFF2-40B4-BE49-F238E27FC236}">
                  <a16:creationId xmlns:a16="http://schemas.microsoft.com/office/drawing/2014/main" id="{74350B96-0611-4711-8260-EEEAF9BD0D51}"/>
                </a:ext>
              </a:extLst>
            </p:cNvPr>
            <p:cNvSpPr txBox="1"/>
            <p:nvPr/>
          </p:nvSpPr>
          <p:spPr>
            <a:xfrm>
              <a:off x="5820362" y="4822131"/>
              <a:ext cx="1121974" cy="438582"/>
            </a:xfrm>
            <a:prstGeom prst="rect">
              <a:avLst/>
            </a:prstGeom>
            <a:noFill/>
          </p:spPr>
          <p:txBody>
            <a:bodyPr wrap="square" rtlCol="0">
              <a:spAutoFit/>
            </a:bodyPr>
            <a:lstStyle/>
            <a:p>
              <a:r>
                <a:rPr lang="en-US" sz="1050" dirty="0"/>
                <a:t>--, – Simulated</a:t>
              </a:r>
              <a:endParaRPr lang="uk-UA" sz="1050" dirty="0"/>
            </a:p>
            <a:p>
              <a:r>
                <a:rPr lang="en-US" sz="1200" dirty="0"/>
                <a:t>  ◦</a:t>
              </a:r>
              <a:r>
                <a:rPr lang="en-US" sz="1050" dirty="0"/>
                <a:t>    Measured</a:t>
              </a:r>
              <a:endParaRPr lang="uk-UA" sz="1050" dirty="0"/>
            </a:p>
          </p:txBody>
        </p:sp>
      </p:grpSp>
      <p:sp>
        <p:nvSpPr>
          <p:cNvPr id="85" name="TextBox 84">
            <a:extLst>
              <a:ext uri="{FF2B5EF4-FFF2-40B4-BE49-F238E27FC236}">
                <a16:creationId xmlns:a16="http://schemas.microsoft.com/office/drawing/2014/main" id="{4D408BFA-8B2A-4B88-98E2-D5BCF9B3F728}"/>
              </a:ext>
            </a:extLst>
          </p:cNvPr>
          <p:cNvSpPr txBox="1"/>
          <p:nvPr/>
        </p:nvSpPr>
        <p:spPr>
          <a:xfrm>
            <a:off x="4572749" y="3255320"/>
            <a:ext cx="545342" cy="276999"/>
          </a:xfrm>
          <a:prstGeom prst="rect">
            <a:avLst/>
          </a:prstGeom>
          <a:noFill/>
        </p:spPr>
        <p:txBody>
          <a:bodyPr wrap="none" rtlCol="0">
            <a:spAutoFit/>
          </a:bodyPr>
          <a:lstStyle/>
          <a:p>
            <a:r>
              <a:rPr lang="en-US" sz="1200" dirty="0"/>
              <a:t>Axis Z</a:t>
            </a:r>
            <a:endParaRPr lang="uk-UA" sz="1200" dirty="0"/>
          </a:p>
        </p:txBody>
      </p:sp>
      <p:pic>
        <p:nvPicPr>
          <p:cNvPr id="88" name="Picture 11" descr="SIMETRIAREBRAPICTURE01">
            <a:extLst>
              <a:ext uri="{FF2B5EF4-FFF2-40B4-BE49-F238E27FC236}">
                <a16:creationId xmlns:a16="http://schemas.microsoft.com/office/drawing/2014/main" id="{38018C4F-BD57-4E68-B213-142CA00C7D8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72000"/>
                    </a14:imgEffect>
                  </a14:imgLayer>
                </a14:imgProps>
              </a:ext>
              <a:ext uri="{28A0092B-C50C-407E-A947-70E740481C1C}">
                <a14:useLocalDpi xmlns:a14="http://schemas.microsoft.com/office/drawing/2010/main" val="0"/>
              </a:ext>
            </a:extLst>
          </a:blip>
          <a:srcRect l="20164" t="31856" r="14623" b="49840"/>
          <a:stretch/>
        </p:blipFill>
        <p:spPr bwMode="auto">
          <a:xfrm>
            <a:off x="1077986" y="1924077"/>
            <a:ext cx="3561853" cy="14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17">
            <a:extLst>
              <a:ext uri="{FF2B5EF4-FFF2-40B4-BE49-F238E27FC236}">
                <a16:creationId xmlns:a16="http://schemas.microsoft.com/office/drawing/2014/main" id="{BF97334E-95A6-4C5F-BFA0-FB78A077A968}"/>
              </a:ext>
            </a:extLst>
          </p:cNvPr>
          <p:cNvPicPr>
            <a:picLocks noChangeAspect="1"/>
          </p:cNvPicPr>
          <p:nvPr/>
        </p:nvPicPr>
        <p:blipFill>
          <a:blip r:embed="rId9"/>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127424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34463F3-50A6-4A87-B002-EB8BDE50F98A}"/>
              </a:ext>
            </a:extLst>
          </p:cNvPr>
          <p:cNvGrpSpPr/>
          <p:nvPr/>
        </p:nvGrpSpPr>
        <p:grpSpPr>
          <a:xfrm>
            <a:off x="6823756" y="1627147"/>
            <a:ext cx="4457474" cy="1764109"/>
            <a:chOff x="6823756" y="1627147"/>
            <a:chExt cx="4457474" cy="1764109"/>
          </a:xfrm>
        </p:grpSpPr>
        <p:grpSp>
          <p:nvGrpSpPr>
            <p:cNvPr id="10" name="Группа 9">
              <a:extLst>
                <a:ext uri="{FF2B5EF4-FFF2-40B4-BE49-F238E27FC236}">
                  <a16:creationId xmlns:a16="http://schemas.microsoft.com/office/drawing/2014/main" id="{803F1CEE-D3D6-4DFD-BACB-F9ED40B859D9}"/>
                </a:ext>
              </a:extLst>
            </p:cNvPr>
            <p:cNvGrpSpPr/>
            <p:nvPr/>
          </p:nvGrpSpPr>
          <p:grpSpPr>
            <a:xfrm>
              <a:off x="6823756" y="1627147"/>
              <a:ext cx="3368037" cy="1764109"/>
              <a:chOff x="6694418" y="1901614"/>
              <a:chExt cx="2840206" cy="1472020"/>
            </a:xfrm>
          </p:grpSpPr>
          <p:pic>
            <p:nvPicPr>
              <p:cNvPr id="3" name="Рисунок 2">
                <a:extLst>
                  <a:ext uri="{FF2B5EF4-FFF2-40B4-BE49-F238E27FC236}">
                    <a16:creationId xmlns:a16="http://schemas.microsoft.com/office/drawing/2014/main" id="{2E250B56-E2EA-417C-BBD5-DBBC53A11C5A}"/>
                  </a:ext>
                </a:extLst>
              </p:cNvPr>
              <p:cNvPicPr>
                <a:picLocks noChangeAspect="1"/>
              </p:cNvPicPr>
              <p:nvPr/>
            </p:nvPicPr>
            <p:blipFill>
              <a:blip r:embed="rId3"/>
              <a:stretch>
                <a:fillRect/>
              </a:stretch>
            </p:blipFill>
            <p:spPr>
              <a:xfrm>
                <a:off x="6694418" y="1901614"/>
                <a:ext cx="2840206" cy="1472020"/>
              </a:xfrm>
              <a:prstGeom prst="rect">
                <a:avLst/>
              </a:prstGeom>
            </p:spPr>
          </p:pic>
          <p:sp>
            <p:nvSpPr>
              <p:cNvPr id="8" name="Прямоугольник 7">
                <a:extLst>
                  <a:ext uri="{FF2B5EF4-FFF2-40B4-BE49-F238E27FC236}">
                    <a16:creationId xmlns:a16="http://schemas.microsoft.com/office/drawing/2014/main" id="{8A4B4B8C-AA49-422D-BA0B-0CA2C03577DD}"/>
                  </a:ext>
                </a:extLst>
              </p:cNvPr>
              <p:cNvSpPr/>
              <p:nvPr/>
            </p:nvSpPr>
            <p:spPr>
              <a:xfrm>
                <a:off x="8431731" y="1901614"/>
                <a:ext cx="924025" cy="42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12" name="Прямоугольник 11">
              <a:extLst>
                <a:ext uri="{FF2B5EF4-FFF2-40B4-BE49-F238E27FC236}">
                  <a16:creationId xmlns:a16="http://schemas.microsoft.com/office/drawing/2014/main" id="{F8FE0C08-E696-45BE-825E-4A7C46AA4D7B}"/>
                </a:ext>
              </a:extLst>
            </p:cNvPr>
            <p:cNvSpPr/>
            <p:nvPr/>
          </p:nvSpPr>
          <p:spPr>
            <a:xfrm>
              <a:off x="8538031" y="2119173"/>
              <a:ext cx="2743199" cy="276999"/>
            </a:xfrm>
            <a:prstGeom prst="rect">
              <a:avLst/>
            </a:prstGeom>
          </p:spPr>
          <p:txBody>
            <a:bodyPr wrap="square">
              <a:spAutoFit/>
            </a:bodyPr>
            <a:lstStyle/>
            <a:p>
              <a:r>
                <a:rPr lang="da-DK" sz="1200" dirty="0">
                  <a:solidFill>
                    <a:srgbClr val="000000"/>
                  </a:solidFill>
                </a:rPr>
                <a:t>Barnes et al. </a:t>
              </a:r>
              <a:r>
                <a:rPr lang="da-DK" sz="1200" i="1" dirty="0">
                  <a:solidFill>
                    <a:srgbClr val="000000"/>
                  </a:solidFill>
                </a:rPr>
                <a:t>JMR </a:t>
              </a:r>
              <a:r>
                <a:rPr lang="da-DK" sz="1200" b="1" dirty="0">
                  <a:solidFill>
                    <a:srgbClr val="000000"/>
                  </a:solidFill>
                </a:rPr>
                <a:t>224</a:t>
              </a:r>
              <a:r>
                <a:rPr lang="da-DK" sz="1200" dirty="0">
                  <a:solidFill>
                    <a:srgbClr val="000000"/>
                  </a:solidFill>
                </a:rPr>
                <a:t>, 1-7 (2012)</a:t>
              </a:r>
              <a:endParaRPr lang="uk-UA" sz="1200" dirty="0"/>
            </a:p>
          </p:txBody>
        </p:sp>
      </p:grpSp>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Applications of sub-THz and THz Radiation</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a:xfrm>
            <a:off x="8610600" y="6356350"/>
            <a:ext cx="2743200" cy="365125"/>
          </a:xfrm>
        </p:spPr>
        <p:txBody>
          <a:bodyPr/>
          <a:lstStyle/>
          <a:p>
            <a:fld id="{01F8B406-7F99-4808-BA20-9A369F8986D9}" type="slidenum">
              <a:rPr lang="uk-UA" sz="1800" smtClean="0"/>
              <a:t>2</a:t>
            </a:fld>
            <a:endParaRPr lang="uk-UA" sz="1800" dirty="0"/>
          </a:p>
        </p:txBody>
      </p:sp>
      <p:sp>
        <p:nvSpPr>
          <p:cNvPr id="6" name="Прямоугольник 5">
            <a:extLst>
              <a:ext uri="{FF2B5EF4-FFF2-40B4-BE49-F238E27FC236}">
                <a16:creationId xmlns:a16="http://schemas.microsoft.com/office/drawing/2014/main" id="{C5651654-F98C-49DF-B182-B3D27F9FC1B4}"/>
              </a:ext>
            </a:extLst>
          </p:cNvPr>
          <p:cNvSpPr/>
          <p:nvPr/>
        </p:nvSpPr>
        <p:spPr>
          <a:xfrm>
            <a:off x="910770" y="1926622"/>
            <a:ext cx="5114645" cy="3847207"/>
          </a:xfrm>
          <a:prstGeom prst="rect">
            <a:avLst/>
          </a:prstGeom>
        </p:spPr>
        <p:txBody>
          <a:bodyPr wrap="square">
            <a:spAutoFit/>
          </a:bodyPr>
          <a:lstStyle/>
          <a:p>
            <a:pPr marL="285750" indent="-285750">
              <a:spcAft>
                <a:spcPts val="2400"/>
              </a:spcAft>
              <a:buFont typeface="Arial" panose="020B0604020202020204" pitchFamily="34" charset="0"/>
              <a:buChar char="•"/>
            </a:pPr>
            <a:r>
              <a:rPr lang="en-US" sz="2400" dirty="0">
                <a:solidFill>
                  <a:srgbClr val="000000"/>
                </a:solidFill>
                <a:latin typeface="mentone-semibol"/>
              </a:rPr>
              <a:t>Radars and Communication</a:t>
            </a:r>
            <a:endParaRPr lang="ru-RU" sz="2400" dirty="0">
              <a:solidFill>
                <a:srgbClr val="000000"/>
              </a:solidFill>
              <a:latin typeface="mentone-semibol"/>
            </a:endParaRPr>
          </a:p>
          <a:p>
            <a:pPr marL="285750" indent="-285750">
              <a:spcAft>
                <a:spcPts val="2400"/>
              </a:spcAft>
              <a:buFont typeface="Arial" panose="020B0604020202020204" pitchFamily="34" charset="0"/>
              <a:buChar char="•"/>
            </a:pPr>
            <a:r>
              <a:rPr lang="en-US" sz="2400" dirty="0">
                <a:solidFill>
                  <a:srgbClr val="000000"/>
                </a:solidFill>
                <a:latin typeface="mentone-semibol"/>
              </a:rPr>
              <a:t>Plasma applications</a:t>
            </a:r>
          </a:p>
          <a:p>
            <a:pPr marL="285750" indent="-285750">
              <a:spcAft>
                <a:spcPts val="2400"/>
              </a:spcAft>
              <a:buFont typeface="Arial" panose="020B0604020202020204" pitchFamily="34" charset="0"/>
              <a:buChar char="•"/>
            </a:pPr>
            <a:r>
              <a:rPr lang="en-US" sz="2400" dirty="0">
                <a:solidFill>
                  <a:srgbClr val="000000"/>
                </a:solidFill>
                <a:latin typeface="mentone-semibol"/>
              </a:rPr>
              <a:t>Spectroscopy</a:t>
            </a:r>
          </a:p>
          <a:p>
            <a:pPr marL="285750" indent="-285750">
              <a:spcAft>
                <a:spcPts val="2400"/>
              </a:spcAft>
              <a:buFont typeface="Arial" panose="020B0604020202020204" pitchFamily="34" charset="0"/>
              <a:buChar char="•"/>
            </a:pPr>
            <a:r>
              <a:rPr lang="en-US" sz="2400" dirty="0"/>
              <a:t>Non-invasive </a:t>
            </a:r>
            <a:r>
              <a:rPr lang="en-US" sz="2400" dirty="0">
                <a:solidFill>
                  <a:srgbClr val="000000"/>
                </a:solidFill>
                <a:latin typeface="mentone-semibol"/>
              </a:rPr>
              <a:t>medical diagnostics</a:t>
            </a:r>
          </a:p>
          <a:p>
            <a:pPr marL="285750" indent="-285750">
              <a:spcAft>
                <a:spcPts val="2400"/>
              </a:spcAft>
              <a:buFont typeface="Arial" panose="020B0604020202020204" pitchFamily="34" charset="0"/>
              <a:buChar char="•"/>
            </a:pPr>
            <a:r>
              <a:rPr lang="en-US" sz="2400" dirty="0">
                <a:solidFill>
                  <a:srgbClr val="000000"/>
                </a:solidFill>
                <a:latin typeface="mentone-semibol"/>
              </a:rPr>
              <a:t>Security</a:t>
            </a:r>
          </a:p>
          <a:p>
            <a:pPr>
              <a:spcAft>
                <a:spcPts val="2400"/>
              </a:spcAft>
            </a:pPr>
            <a:r>
              <a:rPr lang="en-US" sz="2400" dirty="0">
                <a:solidFill>
                  <a:srgbClr val="000000"/>
                </a:solidFill>
                <a:latin typeface="mentone-semibol"/>
              </a:rPr>
              <a:t>and many others</a:t>
            </a:r>
            <a:endParaRPr lang="en-US" sz="2400" b="0" i="0" u="none" strike="noStrike" dirty="0">
              <a:solidFill>
                <a:srgbClr val="000000"/>
              </a:solidFill>
              <a:effectLst/>
              <a:latin typeface="mentone-semibol"/>
            </a:endParaRPr>
          </a:p>
        </p:txBody>
      </p:sp>
      <p:grpSp>
        <p:nvGrpSpPr>
          <p:cNvPr id="9" name="Группа 8">
            <a:extLst>
              <a:ext uri="{FF2B5EF4-FFF2-40B4-BE49-F238E27FC236}">
                <a16:creationId xmlns:a16="http://schemas.microsoft.com/office/drawing/2014/main" id="{EF192A4E-7D0F-42CF-BD0E-8812FF195803}"/>
              </a:ext>
            </a:extLst>
          </p:cNvPr>
          <p:cNvGrpSpPr/>
          <p:nvPr/>
        </p:nvGrpSpPr>
        <p:grpSpPr>
          <a:xfrm>
            <a:off x="5088996" y="5345747"/>
            <a:ext cx="4068970" cy="1503230"/>
            <a:chOff x="5235238" y="5147930"/>
            <a:chExt cx="3716851" cy="1352951"/>
          </a:xfrm>
        </p:grpSpPr>
        <p:pic>
          <p:nvPicPr>
            <p:cNvPr id="15362" name="Picture 2" descr="The first Terasense security screening system prototype based on terahertz  imaging | TeraSense">
              <a:extLst>
                <a:ext uri="{FF2B5EF4-FFF2-40B4-BE49-F238E27FC236}">
                  <a16:creationId xmlns:a16="http://schemas.microsoft.com/office/drawing/2014/main" id="{81B40287-8264-4F38-BA9F-5A73B90D9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238" y="5147930"/>
              <a:ext cx="3076575" cy="13000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1B693E4F-18C9-4368-9FD3-588A4EE26EDB}"/>
                </a:ext>
              </a:extLst>
            </p:cNvPr>
            <p:cNvSpPr/>
            <p:nvPr/>
          </p:nvSpPr>
          <p:spPr>
            <a:xfrm>
              <a:off x="7853390" y="6223882"/>
              <a:ext cx="1098699" cy="276999"/>
            </a:xfrm>
            <a:prstGeom prst="rect">
              <a:avLst/>
            </a:prstGeom>
          </p:spPr>
          <p:txBody>
            <a:bodyPr wrap="none">
              <a:spAutoFit/>
            </a:bodyPr>
            <a:lstStyle/>
            <a:p>
              <a:r>
                <a:rPr lang="uk-UA" sz="1200" dirty="0"/>
                <a:t>terasense.com</a:t>
              </a:r>
            </a:p>
          </p:txBody>
        </p:sp>
      </p:grpSp>
      <p:grpSp>
        <p:nvGrpSpPr>
          <p:cNvPr id="23" name="Группа 22">
            <a:extLst>
              <a:ext uri="{FF2B5EF4-FFF2-40B4-BE49-F238E27FC236}">
                <a16:creationId xmlns:a16="http://schemas.microsoft.com/office/drawing/2014/main" id="{00625E94-F638-42C0-8F0E-EB762D82699D}"/>
              </a:ext>
            </a:extLst>
          </p:cNvPr>
          <p:cNvGrpSpPr/>
          <p:nvPr/>
        </p:nvGrpSpPr>
        <p:grpSpPr>
          <a:xfrm>
            <a:off x="5671251" y="3525319"/>
            <a:ext cx="5764078" cy="1853958"/>
            <a:chOff x="5671251" y="3446189"/>
            <a:chExt cx="5764078" cy="1853958"/>
          </a:xfrm>
        </p:grpSpPr>
        <p:sp>
          <p:nvSpPr>
            <p:cNvPr id="19" name="Прямоугольник 18">
              <a:extLst>
                <a:ext uri="{FF2B5EF4-FFF2-40B4-BE49-F238E27FC236}">
                  <a16:creationId xmlns:a16="http://schemas.microsoft.com/office/drawing/2014/main" id="{780A27CF-76DF-4956-9C04-566CB84CA8D3}"/>
                </a:ext>
              </a:extLst>
            </p:cNvPr>
            <p:cNvSpPr/>
            <p:nvPr/>
          </p:nvSpPr>
          <p:spPr>
            <a:xfrm>
              <a:off x="8443548" y="5023148"/>
              <a:ext cx="2991781" cy="276999"/>
            </a:xfrm>
            <a:prstGeom prst="rect">
              <a:avLst/>
            </a:prstGeom>
          </p:spPr>
          <p:txBody>
            <a:bodyPr wrap="none">
              <a:spAutoFit/>
            </a:bodyPr>
            <a:lstStyle/>
            <a:p>
              <a:r>
                <a:rPr lang="en-US" sz="1200" dirty="0"/>
                <a:t>Wallace et al., </a:t>
              </a:r>
              <a:r>
                <a:rPr lang="en-US" sz="1200" i="1" dirty="0" err="1"/>
                <a:t>Br.J.Dermatol</a:t>
              </a:r>
              <a:r>
                <a:rPr lang="en-US" sz="1200" i="1" dirty="0"/>
                <a:t>. </a:t>
              </a:r>
              <a:r>
                <a:rPr lang="en-US" sz="1200" b="1" dirty="0"/>
                <a:t>151</a:t>
              </a:r>
              <a:r>
                <a:rPr lang="en-US" sz="1200" dirty="0"/>
                <a:t>, 424 (2004)</a:t>
              </a:r>
              <a:endParaRPr lang="uk-UA" sz="1200" dirty="0"/>
            </a:p>
          </p:txBody>
        </p:sp>
        <p:grpSp>
          <p:nvGrpSpPr>
            <p:cNvPr id="22" name="Группа 21">
              <a:extLst>
                <a:ext uri="{FF2B5EF4-FFF2-40B4-BE49-F238E27FC236}">
                  <a16:creationId xmlns:a16="http://schemas.microsoft.com/office/drawing/2014/main" id="{922D637A-5ADC-444B-BB22-AC5F8DC06E65}"/>
                </a:ext>
              </a:extLst>
            </p:cNvPr>
            <p:cNvGrpSpPr/>
            <p:nvPr/>
          </p:nvGrpSpPr>
          <p:grpSpPr>
            <a:xfrm>
              <a:off x="5671251" y="3446189"/>
              <a:ext cx="5582757" cy="1660796"/>
              <a:chOff x="5671251" y="3446189"/>
              <a:chExt cx="5582757" cy="1660796"/>
            </a:xfrm>
          </p:grpSpPr>
          <p:grpSp>
            <p:nvGrpSpPr>
              <p:cNvPr id="17" name="Группа 16">
                <a:extLst>
                  <a:ext uri="{FF2B5EF4-FFF2-40B4-BE49-F238E27FC236}">
                    <a16:creationId xmlns:a16="http://schemas.microsoft.com/office/drawing/2014/main" id="{76F5B140-9F5D-479D-8590-364A52F72926}"/>
                  </a:ext>
                </a:extLst>
              </p:cNvPr>
              <p:cNvGrpSpPr/>
              <p:nvPr/>
            </p:nvGrpSpPr>
            <p:grpSpPr>
              <a:xfrm>
                <a:off x="5671251" y="3446189"/>
                <a:ext cx="5582757" cy="1660796"/>
                <a:chOff x="6694418" y="3584559"/>
                <a:chExt cx="4081441" cy="1244541"/>
              </a:xfrm>
            </p:grpSpPr>
            <p:pic>
              <p:nvPicPr>
                <p:cNvPr id="13" name="Рисунок 12">
                  <a:extLst>
                    <a:ext uri="{FF2B5EF4-FFF2-40B4-BE49-F238E27FC236}">
                      <a16:creationId xmlns:a16="http://schemas.microsoft.com/office/drawing/2014/main" id="{687217EC-A3F8-4478-8CDA-22B8FE24167D}"/>
                    </a:ext>
                  </a:extLst>
                </p:cNvPr>
                <p:cNvPicPr>
                  <a:picLocks noChangeAspect="1"/>
                </p:cNvPicPr>
                <p:nvPr/>
              </p:nvPicPr>
              <p:blipFill>
                <a:blip r:embed="rId5"/>
                <a:stretch>
                  <a:fillRect/>
                </a:stretch>
              </p:blipFill>
              <p:spPr>
                <a:xfrm>
                  <a:off x="6694418" y="3648682"/>
                  <a:ext cx="1061696" cy="1115115"/>
                </a:xfrm>
                <a:prstGeom prst="rect">
                  <a:avLst/>
                </a:prstGeom>
              </p:spPr>
            </p:pic>
            <p:sp>
              <p:nvSpPr>
                <p:cNvPr id="14" name="Прямоугольник 13">
                  <a:extLst>
                    <a:ext uri="{FF2B5EF4-FFF2-40B4-BE49-F238E27FC236}">
                      <a16:creationId xmlns:a16="http://schemas.microsoft.com/office/drawing/2014/main" id="{05F35337-0DD0-4B0A-AD5A-246B66621785}"/>
                    </a:ext>
                  </a:extLst>
                </p:cNvPr>
                <p:cNvSpPr/>
                <p:nvPr/>
              </p:nvSpPr>
              <p:spPr>
                <a:xfrm>
                  <a:off x="6910326" y="4013744"/>
                  <a:ext cx="636494" cy="663389"/>
                </a:xfrm>
                <a:prstGeom prst="rect">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5" name="Рисунок 14">
                  <a:extLst>
                    <a:ext uri="{FF2B5EF4-FFF2-40B4-BE49-F238E27FC236}">
                      <a16:creationId xmlns:a16="http://schemas.microsoft.com/office/drawing/2014/main" id="{EEDB9A31-5EFA-4F4F-B7AA-4DD27F3B43DB}"/>
                    </a:ext>
                  </a:extLst>
                </p:cNvPr>
                <p:cNvPicPr>
                  <a:picLocks noChangeAspect="1"/>
                </p:cNvPicPr>
                <p:nvPr/>
              </p:nvPicPr>
              <p:blipFill>
                <a:blip r:embed="rId6"/>
                <a:stretch>
                  <a:fillRect/>
                </a:stretch>
              </p:blipFill>
              <p:spPr>
                <a:xfrm>
                  <a:off x="7935652" y="3584559"/>
                  <a:ext cx="2840207" cy="1244541"/>
                </a:xfrm>
                <a:prstGeom prst="rect">
                  <a:avLst/>
                </a:prstGeom>
              </p:spPr>
            </p:pic>
            <p:sp>
              <p:nvSpPr>
                <p:cNvPr id="16" name="Прямоугольник 15">
                  <a:extLst>
                    <a:ext uri="{FF2B5EF4-FFF2-40B4-BE49-F238E27FC236}">
                      <a16:creationId xmlns:a16="http://schemas.microsoft.com/office/drawing/2014/main" id="{C25E2C6B-C279-4025-9A01-3C3953BC39AD}"/>
                    </a:ext>
                  </a:extLst>
                </p:cNvPr>
                <p:cNvSpPr/>
                <p:nvPr/>
              </p:nvSpPr>
              <p:spPr>
                <a:xfrm>
                  <a:off x="7972021" y="3599273"/>
                  <a:ext cx="101743" cy="982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Прямоугольник 17">
                  <a:extLst>
                    <a:ext uri="{FF2B5EF4-FFF2-40B4-BE49-F238E27FC236}">
                      <a16:creationId xmlns:a16="http://schemas.microsoft.com/office/drawing/2014/main" id="{739E1641-74AE-4876-A01E-3866F706C02E}"/>
                    </a:ext>
                  </a:extLst>
                </p:cNvPr>
                <p:cNvSpPr/>
                <p:nvPr/>
              </p:nvSpPr>
              <p:spPr>
                <a:xfrm>
                  <a:off x="9355755" y="3594362"/>
                  <a:ext cx="138113"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21" name="Прямоугольник 20">
                <a:extLst>
                  <a:ext uri="{FF2B5EF4-FFF2-40B4-BE49-F238E27FC236}">
                    <a16:creationId xmlns:a16="http://schemas.microsoft.com/office/drawing/2014/main" id="{057124E1-856F-488C-AE95-DC8A5148F173}"/>
                  </a:ext>
                </a:extLst>
              </p:cNvPr>
              <p:cNvSpPr/>
              <p:nvPr/>
            </p:nvSpPr>
            <p:spPr>
              <a:xfrm>
                <a:off x="9311534" y="3716665"/>
                <a:ext cx="139168" cy="1187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grpSp>
    </p:spTree>
    <p:extLst>
      <p:ext uri="{BB962C8B-B14F-4D97-AF65-F5344CB8AC3E}">
        <p14:creationId xmlns:p14="http://schemas.microsoft.com/office/powerpoint/2010/main" val="3983625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Sheet Electron Beam for a Clinotron</a:t>
            </a:r>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838200" y="5412256"/>
            <a:ext cx="10490735" cy="1294810"/>
          </a:xfrm>
        </p:spPr>
        <p:txBody>
          <a:bodyPr>
            <a:normAutofit/>
          </a:bodyPr>
          <a:lstStyle/>
          <a:p>
            <a:pPr marL="0" indent="0">
              <a:buNone/>
            </a:pPr>
            <a:r>
              <a:rPr lang="en-US" sz="1200" dirty="0"/>
              <a:t>Kovshov, Y., Ponomarenko, S., Kishko, S., Likhachev, A., Danik, A., Zheltov, V., Khutoryan, E., </a:t>
            </a:r>
            <a:r>
              <a:rPr lang="en-US" sz="1200" dirty="0" err="1"/>
              <a:t>Zahrevskyi</a:t>
            </a:r>
            <a:r>
              <a:rPr lang="en-US" sz="1200" dirty="0"/>
              <a:t>, D., Kuleshov, A. Electron Beam Velocity Spread Effect on a Clinotron Operation (2018) International Conference on Mathematical Methods in Electromagnetic Theory, MMET, 2018-July, art. no. 8460245, pp. 326-329. DOI: 10.1109/MMET.2018.8460245</a:t>
            </a:r>
          </a:p>
          <a:p>
            <a:pPr marL="0" indent="0">
              <a:buNone/>
            </a:pPr>
            <a:r>
              <a:rPr lang="en-US" sz="1200" dirty="0"/>
              <a:t>Kovshov, Y., Ponomarenko, S., Kishko, S., Likhachev, A., Danik, A., Khutoryan, E., </a:t>
            </a:r>
            <a:r>
              <a:rPr lang="en-US" sz="1200" dirty="0" err="1"/>
              <a:t>Zahrevskyi</a:t>
            </a:r>
            <a:r>
              <a:rPr lang="en-US" sz="1200" dirty="0"/>
              <a:t>, D., Kuleshov, A. Tracking Analysis of a Sheet Electron Beam for Clinotron Tube (2018) International Conference on Mathematical Methods in Electromagnetic Theory, MMET, 2018-July, art. no. 8460387, pp. 330-333. DOI: 10.1109/MMET.2018.8460387</a:t>
            </a:r>
          </a:p>
          <a:p>
            <a:endParaRPr lang="uk-UA" sz="12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20</a:t>
            </a:fld>
            <a:endParaRPr lang="uk-UA"/>
          </a:p>
        </p:txBody>
      </p:sp>
      <p:grpSp>
        <p:nvGrpSpPr>
          <p:cNvPr id="6" name="Группа 5">
            <a:extLst>
              <a:ext uri="{FF2B5EF4-FFF2-40B4-BE49-F238E27FC236}">
                <a16:creationId xmlns:a16="http://schemas.microsoft.com/office/drawing/2014/main" id="{520B5618-1872-4233-8C77-8F517F1C9CE2}"/>
              </a:ext>
            </a:extLst>
          </p:cNvPr>
          <p:cNvGrpSpPr/>
          <p:nvPr/>
        </p:nvGrpSpPr>
        <p:grpSpPr>
          <a:xfrm>
            <a:off x="1247553" y="2350523"/>
            <a:ext cx="2559517" cy="2058121"/>
            <a:chOff x="-10951" y="857232"/>
            <a:chExt cx="2868471" cy="2786082"/>
          </a:xfrm>
        </p:grpSpPr>
        <p:grpSp>
          <p:nvGrpSpPr>
            <p:cNvPr id="8" name="Группа 38">
              <a:extLst>
                <a:ext uri="{FF2B5EF4-FFF2-40B4-BE49-F238E27FC236}">
                  <a16:creationId xmlns:a16="http://schemas.microsoft.com/office/drawing/2014/main" id="{DD72F291-D86D-4321-A485-D875F90EF7BF}"/>
                </a:ext>
              </a:extLst>
            </p:cNvPr>
            <p:cNvGrpSpPr/>
            <p:nvPr/>
          </p:nvGrpSpPr>
          <p:grpSpPr>
            <a:xfrm>
              <a:off x="0" y="857232"/>
              <a:ext cx="2857520" cy="2786082"/>
              <a:chOff x="-142908" y="1000108"/>
              <a:chExt cx="2857520" cy="2786082"/>
            </a:xfrm>
          </p:grpSpPr>
          <p:grpSp>
            <p:nvGrpSpPr>
              <p:cNvPr id="12" name="Группа 19">
                <a:extLst>
                  <a:ext uri="{FF2B5EF4-FFF2-40B4-BE49-F238E27FC236}">
                    <a16:creationId xmlns:a16="http://schemas.microsoft.com/office/drawing/2014/main" id="{851B5F3D-BC2B-4C1E-9A21-61DC23781A12}"/>
                  </a:ext>
                </a:extLst>
              </p:cNvPr>
              <p:cNvGrpSpPr/>
              <p:nvPr/>
            </p:nvGrpSpPr>
            <p:grpSpPr>
              <a:xfrm>
                <a:off x="-142908" y="1000108"/>
                <a:ext cx="2857520" cy="2786082"/>
                <a:chOff x="4921751" y="1428736"/>
                <a:chExt cx="3621147" cy="3263771"/>
              </a:xfrm>
            </p:grpSpPr>
            <p:pic>
              <p:nvPicPr>
                <p:cNvPr id="14" name="Picture 1">
                  <a:extLst>
                    <a:ext uri="{FF2B5EF4-FFF2-40B4-BE49-F238E27FC236}">
                      <a16:creationId xmlns:a16="http://schemas.microsoft.com/office/drawing/2014/main" id="{4677230C-964F-4581-BBB7-D463FF93DD41}"/>
                    </a:ext>
                  </a:extLst>
                </p:cNvPr>
                <p:cNvPicPr>
                  <a:picLocks noChangeAspect="1" noChangeArrowheads="1"/>
                </p:cNvPicPr>
                <p:nvPr/>
              </p:nvPicPr>
              <p:blipFill>
                <a:blip r:embed="rId2"/>
                <a:srcRect/>
                <a:stretch>
                  <a:fillRect/>
                </a:stretch>
              </p:blipFill>
              <p:spPr bwMode="auto">
                <a:xfrm>
                  <a:off x="5349751" y="1492107"/>
                  <a:ext cx="3086100" cy="3200400"/>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3BF2BF98-C54C-4E76-A437-606ACADE9596}"/>
                    </a:ext>
                  </a:extLst>
                </p:cNvPr>
                <p:cNvSpPr txBox="1"/>
                <p:nvPr/>
              </p:nvSpPr>
              <p:spPr>
                <a:xfrm>
                  <a:off x="4921751" y="2263966"/>
                  <a:ext cx="981214" cy="334439"/>
                </a:xfrm>
                <a:prstGeom prst="rect">
                  <a:avLst/>
                </a:prstGeom>
                <a:solidFill>
                  <a:schemeClr val="bg1"/>
                </a:solidFill>
              </p:spPr>
              <p:txBody>
                <a:bodyPr wrap="none" rtlCol="0">
                  <a:spAutoFit/>
                </a:bodyPr>
                <a:lstStyle/>
                <a:p>
                  <a:pPr algn="r"/>
                  <a:r>
                    <a:rPr lang="en-US" sz="1050" dirty="0"/>
                    <a:t>cathode</a:t>
                  </a:r>
                  <a:endParaRPr lang="ru-RU" sz="1050" dirty="0"/>
                </a:p>
              </p:txBody>
            </p:sp>
            <p:sp>
              <p:nvSpPr>
                <p:cNvPr id="16" name="TextBox 15">
                  <a:extLst>
                    <a:ext uri="{FF2B5EF4-FFF2-40B4-BE49-F238E27FC236}">
                      <a16:creationId xmlns:a16="http://schemas.microsoft.com/office/drawing/2014/main" id="{767A683D-E869-4235-A3F9-EB5607D5587D}"/>
                    </a:ext>
                  </a:extLst>
                </p:cNvPr>
                <p:cNvSpPr txBox="1"/>
                <p:nvPr/>
              </p:nvSpPr>
              <p:spPr>
                <a:xfrm>
                  <a:off x="7608676" y="3616938"/>
                  <a:ext cx="934222" cy="972912"/>
                </a:xfrm>
                <a:prstGeom prst="rect">
                  <a:avLst/>
                </a:prstGeom>
                <a:solidFill>
                  <a:schemeClr val="bg1"/>
                </a:solidFill>
              </p:spPr>
              <p:txBody>
                <a:bodyPr wrap="square" rtlCol="0">
                  <a:spAutoFit/>
                </a:bodyPr>
                <a:lstStyle/>
                <a:p>
                  <a:r>
                    <a:rPr lang="en-US" sz="1050" dirty="0"/>
                    <a:t>anode</a:t>
                  </a:r>
                </a:p>
                <a:p>
                  <a:endParaRPr lang="en-US" sz="1050" dirty="0"/>
                </a:p>
                <a:p>
                  <a:endParaRPr lang="en-US" sz="1050" dirty="0"/>
                </a:p>
                <a:p>
                  <a:endParaRPr lang="ru-RU" sz="1050" dirty="0"/>
                </a:p>
              </p:txBody>
            </p:sp>
            <p:sp>
              <p:nvSpPr>
                <p:cNvPr id="17" name="TextBox 16">
                  <a:extLst>
                    <a:ext uri="{FF2B5EF4-FFF2-40B4-BE49-F238E27FC236}">
                      <a16:creationId xmlns:a16="http://schemas.microsoft.com/office/drawing/2014/main" id="{B8326EDF-D862-40A4-AEB6-200AA0E8E3EE}"/>
                    </a:ext>
                  </a:extLst>
                </p:cNvPr>
                <p:cNvSpPr txBox="1"/>
                <p:nvPr/>
              </p:nvSpPr>
              <p:spPr>
                <a:xfrm>
                  <a:off x="5594004" y="1428736"/>
                  <a:ext cx="404585" cy="334439"/>
                </a:xfrm>
                <a:prstGeom prst="rect">
                  <a:avLst/>
                </a:prstGeom>
                <a:solidFill>
                  <a:schemeClr val="bg1"/>
                </a:solidFill>
              </p:spPr>
              <p:txBody>
                <a:bodyPr wrap="none" rtlCol="0">
                  <a:spAutoFit/>
                </a:bodyPr>
                <a:lstStyle/>
                <a:p>
                  <a:r>
                    <a:rPr lang="en-US" sz="1050" dirty="0"/>
                    <a:t>Y</a:t>
                  </a:r>
                  <a:endParaRPr lang="ru-RU" sz="1050" dirty="0"/>
                </a:p>
              </p:txBody>
            </p:sp>
            <p:sp>
              <p:nvSpPr>
                <p:cNvPr id="18" name="TextBox 17">
                  <a:extLst>
                    <a:ext uri="{FF2B5EF4-FFF2-40B4-BE49-F238E27FC236}">
                      <a16:creationId xmlns:a16="http://schemas.microsoft.com/office/drawing/2014/main" id="{0E996902-1562-486E-A62E-98A8A96263A5}"/>
                    </a:ext>
                  </a:extLst>
                </p:cNvPr>
                <p:cNvSpPr txBox="1"/>
                <p:nvPr/>
              </p:nvSpPr>
              <p:spPr>
                <a:xfrm>
                  <a:off x="8143911" y="3071809"/>
                  <a:ext cx="392770" cy="334439"/>
                </a:xfrm>
                <a:prstGeom prst="rect">
                  <a:avLst/>
                </a:prstGeom>
                <a:solidFill>
                  <a:schemeClr val="bg1"/>
                </a:solidFill>
              </p:spPr>
              <p:txBody>
                <a:bodyPr wrap="none" rtlCol="0">
                  <a:spAutoFit/>
                </a:bodyPr>
                <a:lstStyle/>
                <a:p>
                  <a:r>
                    <a:rPr lang="en-US" sz="1050" dirty="0"/>
                    <a:t>Z</a:t>
                  </a:r>
                  <a:endParaRPr lang="ru-RU" sz="1050" dirty="0"/>
                </a:p>
              </p:txBody>
            </p:sp>
          </p:grpSp>
          <p:sp>
            <p:nvSpPr>
              <p:cNvPr id="13" name="Прямоугольник 12">
                <a:extLst>
                  <a:ext uri="{FF2B5EF4-FFF2-40B4-BE49-F238E27FC236}">
                    <a16:creationId xmlns:a16="http://schemas.microsoft.com/office/drawing/2014/main" id="{B2F1396C-57E6-43CF-BF90-389AE0FDE765}"/>
                  </a:ext>
                </a:extLst>
              </p:cNvPr>
              <p:cNvSpPr/>
              <p:nvPr/>
            </p:nvSpPr>
            <p:spPr>
              <a:xfrm>
                <a:off x="1962132" y="1227122"/>
                <a:ext cx="428628"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46">
              <a:extLst>
                <a:ext uri="{FF2B5EF4-FFF2-40B4-BE49-F238E27FC236}">
                  <a16:creationId xmlns:a16="http://schemas.microsoft.com/office/drawing/2014/main" id="{70FB323B-E28A-4A87-A370-B3BB185C20E2}"/>
                </a:ext>
              </a:extLst>
            </p:cNvPr>
            <p:cNvGrpSpPr/>
            <p:nvPr/>
          </p:nvGrpSpPr>
          <p:grpSpPr>
            <a:xfrm>
              <a:off x="-10951" y="2500306"/>
              <a:ext cx="401071" cy="428628"/>
              <a:chOff x="-10951" y="2715414"/>
              <a:chExt cx="401071" cy="428628"/>
            </a:xfrm>
          </p:grpSpPr>
          <p:cxnSp>
            <p:nvCxnSpPr>
              <p:cNvPr id="10" name="Прямая со стрелкой 9">
                <a:extLst>
                  <a:ext uri="{FF2B5EF4-FFF2-40B4-BE49-F238E27FC236}">
                    <a16:creationId xmlns:a16="http://schemas.microsoft.com/office/drawing/2014/main" id="{EF1139A0-6152-49C8-A2AD-FF7AE0BD26F4}"/>
                  </a:ext>
                </a:extLst>
              </p:cNvPr>
              <p:cNvCxnSpPr/>
              <p:nvPr/>
            </p:nvCxnSpPr>
            <p:spPr>
              <a:xfrm rot="5400000">
                <a:off x="142844" y="2928934"/>
                <a:ext cx="428628" cy="1588"/>
              </a:xfrm>
              <a:prstGeom prst="straightConnector1">
                <a:avLst/>
              </a:prstGeom>
              <a:ln w="19050">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8382B3-4FDC-4A80-A2E1-B2A4C39A4D3A}"/>
                  </a:ext>
                </a:extLst>
              </p:cNvPr>
              <p:cNvSpPr txBox="1"/>
              <p:nvPr/>
            </p:nvSpPr>
            <p:spPr>
              <a:xfrm>
                <a:off x="-10951" y="2792494"/>
                <a:ext cx="401071" cy="253916"/>
              </a:xfrm>
              <a:prstGeom prst="rect">
                <a:avLst/>
              </a:prstGeom>
              <a:noFill/>
            </p:spPr>
            <p:txBody>
              <a:bodyPr wrap="none" rtlCol="0">
                <a:spAutoFit/>
              </a:bodyPr>
              <a:lstStyle/>
              <a:p>
                <a:pPr algn="r"/>
                <a:r>
                  <a:rPr lang="el-GR" sz="1050" dirty="0"/>
                  <a:t>Δ</a:t>
                </a:r>
                <a:r>
                  <a:rPr lang="en-US" sz="1050" dirty="0"/>
                  <a:t>Y </a:t>
                </a:r>
                <a:endParaRPr lang="ru-RU" sz="1050" dirty="0"/>
              </a:p>
            </p:txBody>
          </p:sp>
        </p:grpSp>
      </p:grpSp>
      <p:pic>
        <p:nvPicPr>
          <p:cNvPr id="4" name="Рисунок 3">
            <a:extLst>
              <a:ext uri="{FF2B5EF4-FFF2-40B4-BE49-F238E27FC236}">
                <a16:creationId xmlns:a16="http://schemas.microsoft.com/office/drawing/2014/main" id="{EBF91BFF-1DEA-4D1C-92C3-20852A18FD14}"/>
              </a:ext>
            </a:extLst>
          </p:cNvPr>
          <p:cNvPicPr>
            <a:picLocks noChangeAspect="1"/>
          </p:cNvPicPr>
          <p:nvPr/>
        </p:nvPicPr>
        <p:blipFill>
          <a:blip r:embed="rId3"/>
          <a:stretch>
            <a:fillRect/>
          </a:stretch>
        </p:blipFill>
        <p:spPr>
          <a:xfrm>
            <a:off x="4930108" y="1832305"/>
            <a:ext cx="2119830" cy="1871882"/>
          </a:xfrm>
          <a:prstGeom prst="rect">
            <a:avLst/>
          </a:prstGeom>
        </p:spPr>
      </p:pic>
      <p:pic>
        <p:nvPicPr>
          <p:cNvPr id="23" name="Рисунок 22">
            <a:extLst>
              <a:ext uri="{FF2B5EF4-FFF2-40B4-BE49-F238E27FC236}">
                <a16:creationId xmlns:a16="http://schemas.microsoft.com/office/drawing/2014/main" id="{52BD096E-FFD4-4E96-A995-5D86D4EE030E}"/>
              </a:ext>
            </a:extLst>
          </p:cNvPr>
          <p:cNvPicPr>
            <a:picLocks noChangeAspect="1"/>
          </p:cNvPicPr>
          <p:nvPr/>
        </p:nvPicPr>
        <p:blipFill rotWithShape="1">
          <a:blip r:embed="rId4">
            <a:extLst>
              <a:ext uri="{28A0092B-C50C-407E-A947-70E740481C1C}">
                <a14:useLocalDpi xmlns:a14="http://schemas.microsoft.com/office/drawing/2010/main" val="0"/>
              </a:ext>
            </a:extLst>
          </a:blip>
          <a:srcRect l="68617" t="4255" r="3097" b="7315"/>
          <a:stretch/>
        </p:blipFill>
        <p:spPr>
          <a:xfrm>
            <a:off x="9394732" y="1865306"/>
            <a:ext cx="1061147" cy="1804433"/>
          </a:xfrm>
          <a:prstGeom prst="rect">
            <a:avLst/>
          </a:prstGeom>
        </p:spPr>
      </p:pic>
      <p:pic>
        <p:nvPicPr>
          <p:cNvPr id="25" name="Рисунок 24">
            <a:extLst>
              <a:ext uri="{FF2B5EF4-FFF2-40B4-BE49-F238E27FC236}">
                <a16:creationId xmlns:a16="http://schemas.microsoft.com/office/drawing/2014/main" id="{4234208B-14BB-405C-AF2E-47FAB14F2672}"/>
              </a:ext>
            </a:extLst>
          </p:cNvPr>
          <p:cNvPicPr>
            <a:picLocks noChangeAspect="1"/>
          </p:cNvPicPr>
          <p:nvPr/>
        </p:nvPicPr>
        <p:blipFill rotWithShape="1">
          <a:blip r:embed="rId4">
            <a:extLst>
              <a:ext uri="{28A0092B-C50C-407E-A947-70E740481C1C}">
                <a14:useLocalDpi xmlns:a14="http://schemas.microsoft.com/office/drawing/2010/main" val="0"/>
              </a:ext>
            </a:extLst>
          </a:blip>
          <a:srcRect l="37415" t="8305" r="32210" b="7546"/>
          <a:stretch/>
        </p:blipFill>
        <p:spPr>
          <a:xfrm>
            <a:off x="7531459" y="1903784"/>
            <a:ext cx="1200914" cy="1809567"/>
          </a:xfrm>
          <a:prstGeom prst="rect">
            <a:avLst/>
          </a:prstGeom>
        </p:spPr>
      </p:pic>
      <mc:AlternateContent xmlns:mc="http://schemas.openxmlformats.org/markup-compatibility/2006" xmlns:a14="http://schemas.microsoft.com/office/drawing/2010/main">
        <mc:Choice Requires="a14">
          <p:sp>
            <p:nvSpPr>
              <p:cNvPr id="26" name="Object 1363">
                <a:extLst>
                  <a:ext uri="{FF2B5EF4-FFF2-40B4-BE49-F238E27FC236}">
                    <a16:creationId xmlns:a16="http://schemas.microsoft.com/office/drawing/2014/main" id="{F228558E-BACE-4ABE-91B8-71DDA6F47B28}"/>
                  </a:ext>
                </a:extLst>
              </p:cNvPr>
              <p:cNvSpPr txBox="1"/>
              <p:nvPr/>
            </p:nvSpPr>
            <p:spPr bwMode="auto">
              <a:xfrm>
                <a:off x="6675788" y="3266996"/>
                <a:ext cx="724577" cy="290155"/>
              </a:xfrm>
              <a:prstGeom prst="rect">
                <a:avLst/>
              </a:prstGeom>
              <a:noFill/>
              <a:ln w="22225">
                <a:noFill/>
                <a:miter lim="800000"/>
                <a:headEnd/>
                <a:tailEnd/>
              </a:ln>
            </p:spPr>
            <p:txBody>
              <a:bodyPr>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uk-UA" i="1" smtClean="0">
                              <a:solidFill>
                                <a:srgbClr val="000000"/>
                              </a:solidFill>
                              <a:latin typeface="Cambria Math" panose="02040503050406030204" pitchFamily="18" charset="0"/>
                            </a:rPr>
                          </m:ctrlPr>
                        </m:sSubPr>
                        <m:e>
                          <m:r>
                            <a:rPr lang="uk-UA" i="1">
                              <a:solidFill>
                                <a:srgbClr val="000000"/>
                              </a:solidFill>
                              <a:latin typeface="Cambria Math" panose="02040503050406030204" pitchFamily="18" charset="0"/>
                            </a:rPr>
                            <m:t>𝜐</m:t>
                          </m:r>
                        </m:e>
                        <m:sub>
                          <m:r>
                            <a:rPr lang="en-US" b="0" i="1" smtClean="0">
                              <a:solidFill>
                                <a:srgbClr val="000000"/>
                              </a:solidFill>
                              <a:latin typeface="Cambria Math" panose="02040503050406030204" pitchFamily="18" charset="0"/>
                            </a:rPr>
                            <m:t>𝑒</m:t>
                          </m:r>
                        </m:sub>
                      </m:sSub>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𝑐</m:t>
                      </m:r>
                    </m:oMath>
                  </m:oMathPara>
                </a14:m>
                <a:endParaRPr lang="uk-UA" dirty="0"/>
              </a:p>
            </p:txBody>
          </p:sp>
        </mc:Choice>
        <mc:Fallback xmlns="">
          <p:sp>
            <p:nvSpPr>
              <p:cNvPr id="26" name="Object 1363">
                <a:extLst>
                  <a:ext uri="{FF2B5EF4-FFF2-40B4-BE49-F238E27FC236}">
                    <a16:creationId xmlns:a16="http://schemas.microsoft.com/office/drawing/2014/main" id="{F228558E-BACE-4ABE-91B8-71DDA6F47B28}"/>
                  </a:ext>
                </a:extLst>
              </p:cNvPr>
              <p:cNvSpPr txBox="1">
                <a:spLocks noRot="1" noChangeAspect="1" noMove="1" noResize="1" noEditPoints="1" noAdjustHandles="1" noChangeArrowheads="1" noChangeShapeType="1" noTextEdit="1"/>
              </p:cNvSpPr>
              <p:nvPr/>
            </p:nvSpPr>
            <p:spPr bwMode="auto">
              <a:xfrm>
                <a:off x="6675788" y="3266996"/>
                <a:ext cx="724577" cy="290155"/>
              </a:xfrm>
              <a:prstGeom prst="rect">
                <a:avLst/>
              </a:prstGeom>
              <a:blipFill>
                <a:blip r:embed="rId6"/>
                <a:stretch>
                  <a:fillRect b="-6250"/>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27" name="Object 1363">
                <a:extLst>
                  <a:ext uri="{FF2B5EF4-FFF2-40B4-BE49-F238E27FC236}">
                    <a16:creationId xmlns:a16="http://schemas.microsoft.com/office/drawing/2014/main" id="{F2414A59-83FA-4450-BF1E-812A24D9D3D9}"/>
                  </a:ext>
                </a:extLst>
              </p:cNvPr>
              <p:cNvSpPr txBox="1"/>
              <p:nvPr/>
            </p:nvSpPr>
            <p:spPr bwMode="auto">
              <a:xfrm>
                <a:off x="8516150" y="3379584"/>
                <a:ext cx="724577" cy="290155"/>
              </a:xfrm>
              <a:prstGeom prst="rect">
                <a:avLst/>
              </a:prstGeom>
              <a:noFill/>
              <a:ln w="22225">
                <a:noFill/>
                <a:miter lim="800000"/>
                <a:headEnd/>
                <a:tailEnd/>
              </a:ln>
            </p:spPr>
            <p:txBody>
              <a:bodyPr>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uk-UA" i="1" smtClean="0">
                              <a:solidFill>
                                <a:srgbClr val="000000"/>
                              </a:solidFill>
                              <a:latin typeface="Cambria Math" panose="02040503050406030204" pitchFamily="18" charset="0"/>
                            </a:rPr>
                          </m:ctrlPr>
                        </m:sSubPr>
                        <m:e>
                          <m:r>
                            <a:rPr lang="uk-UA" i="1">
                              <a:solidFill>
                                <a:srgbClr val="000000"/>
                              </a:solidFill>
                              <a:latin typeface="Cambria Math" panose="02040503050406030204" pitchFamily="18" charset="0"/>
                            </a:rPr>
                            <m:t>𝜐</m:t>
                          </m:r>
                        </m:e>
                        <m:sub>
                          <m:r>
                            <a:rPr lang="en-US" b="0" i="1" smtClean="0">
                              <a:solidFill>
                                <a:srgbClr val="000000"/>
                              </a:solidFill>
                              <a:latin typeface="Cambria Math" panose="02040503050406030204" pitchFamily="18" charset="0"/>
                            </a:rPr>
                            <m:t>𝑒</m:t>
                          </m:r>
                        </m:sub>
                      </m:sSub>
                      <m:r>
                        <a:rPr lang="en-US" b="0" i="1" smtClean="0">
                          <a:solidFill>
                            <a:srgbClr val="000000"/>
                          </a:solidFill>
                          <a:latin typeface="Cambria Math" panose="02040503050406030204" pitchFamily="18" charset="0"/>
                        </a:rPr>
                        <m:t>/</m:t>
                      </m:r>
                      <m:sSub>
                        <m:sSubPr>
                          <m:ctrlPr>
                            <a:rPr lang="uk-UA" i="1">
                              <a:solidFill>
                                <a:srgbClr val="000000"/>
                              </a:solidFill>
                              <a:latin typeface="Cambria Math" panose="02040503050406030204" pitchFamily="18" charset="0"/>
                            </a:rPr>
                          </m:ctrlPr>
                        </m:sSubPr>
                        <m:e>
                          <m:r>
                            <a:rPr lang="uk-UA" i="1">
                              <a:solidFill>
                                <a:srgbClr val="000000"/>
                              </a:solidFill>
                              <a:latin typeface="Cambria Math" panose="02040503050406030204" pitchFamily="18" charset="0"/>
                            </a:rPr>
                            <m:t>𝜐</m:t>
                          </m:r>
                        </m:e>
                        <m:sub>
                          <m:r>
                            <a:rPr lang="en-US" b="0" i="1" smtClean="0">
                              <a:solidFill>
                                <a:srgbClr val="000000"/>
                              </a:solidFill>
                              <a:latin typeface="Cambria Math" panose="02040503050406030204" pitchFamily="18" charset="0"/>
                            </a:rPr>
                            <m:t>0</m:t>
                          </m:r>
                        </m:sub>
                      </m:sSub>
                    </m:oMath>
                  </m:oMathPara>
                </a14:m>
                <a:endParaRPr lang="uk-UA" dirty="0"/>
              </a:p>
            </p:txBody>
          </p:sp>
        </mc:Choice>
        <mc:Fallback xmlns="">
          <p:sp>
            <p:nvSpPr>
              <p:cNvPr id="27" name="Object 1363">
                <a:extLst>
                  <a:ext uri="{FF2B5EF4-FFF2-40B4-BE49-F238E27FC236}">
                    <a16:creationId xmlns:a16="http://schemas.microsoft.com/office/drawing/2014/main" id="{F2414A59-83FA-4450-BF1E-812A24D9D3D9}"/>
                  </a:ext>
                </a:extLst>
              </p:cNvPr>
              <p:cNvSpPr txBox="1">
                <a:spLocks noRot="1" noChangeAspect="1" noMove="1" noResize="1" noEditPoints="1" noAdjustHandles="1" noChangeArrowheads="1" noChangeShapeType="1" noTextEdit="1"/>
              </p:cNvSpPr>
              <p:nvPr/>
            </p:nvSpPr>
            <p:spPr bwMode="auto">
              <a:xfrm>
                <a:off x="8516150" y="3379584"/>
                <a:ext cx="724577" cy="290155"/>
              </a:xfrm>
              <a:prstGeom prst="rect">
                <a:avLst/>
              </a:prstGeom>
              <a:blipFill>
                <a:blip r:embed="rId7"/>
                <a:stretch>
                  <a:fillRect b="-8333"/>
                </a:stretch>
              </a:blipFill>
              <a:ln w="22225">
                <a:noFill/>
                <a:miter lim="800000"/>
                <a:headEnd/>
                <a:tailEnd/>
              </a:ln>
            </p:spPr>
            <p:txBody>
              <a:bodyPr/>
              <a:lstStyle/>
              <a:p>
                <a:r>
                  <a:rPr lang="uk-UA">
                    <a:noFill/>
                  </a:rPr>
                  <a:t> </a:t>
                </a:r>
              </a:p>
            </p:txBody>
          </p:sp>
        </mc:Fallback>
      </mc:AlternateContent>
      <p:sp>
        <p:nvSpPr>
          <p:cNvPr id="28" name="TextBox 27">
            <a:extLst>
              <a:ext uri="{FF2B5EF4-FFF2-40B4-BE49-F238E27FC236}">
                <a16:creationId xmlns:a16="http://schemas.microsoft.com/office/drawing/2014/main" id="{4EDEDD0E-931E-4E8B-872F-ECE5D42340EA}"/>
              </a:ext>
            </a:extLst>
          </p:cNvPr>
          <p:cNvSpPr txBox="1"/>
          <p:nvPr/>
        </p:nvSpPr>
        <p:spPr>
          <a:xfrm rot="16200000">
            <a:off x="4346829" y="2579916"/>
            <a:ext cx="680270" cy="286854"/>
          </a:xfrm>
          <a:prstGeom prst="rect">
            <a:avLst/>
          </a:prstGeom>
          <a:noFill/>
        </p:spPr>
        <p:txBody>
          <a:bodyPr wrap="square" rtlCol="0">
            <a:spAutoFit/>
          </a:bodyPr>
          <a:lstStyle/>
          <a:p>
            <a:r>
              <a:rPr lang="en-US" sz="1200" dirty="0"/>
              <a:t>Y (mm)</a:t>
            </a:r>
            <a:endParaRPr lang="uk-UA" sz="1200" dirty="0"/>
          </a:p>
        </p:txBody>
      </p:sp>
      <mc:AlternateContent xmlns:mc="http://schemas.openxmlformats.org/markup-compatibility/2006" xmlns:a14="http://schemas.microsoft.com/office/drawing/2010/main">
        <mc:Choice Requires="a14">
          <p:sp>
            <p:nvSpPr>
              <p:cNvPr id="29" name="Object 1363">
                <a:extLst>
                  <a:ext uri="{FF2B5EF4-FFF2-40B4-BE49-F238E27FC236}">
                    <a16:creationId xmlns:a16="http://schemas.microsoft.com/office/drawing/2014/main" id="{55FD9BD0-3B22-442B-A733-26D6652C1D8C}"/>
                  </a:ext>
                </a:extLst>
              </p:cNvPr>
              <p:cNvSpPr txBox="1"/>
              <p:nvPr/>
            </p:nvSpPr>
            <p:spPr bwMode="auto">
              <a:xfrm>
                <a:off x="10247595" y="3314881"/>
                <a:ext cx="724577" cy="290155"/>
              </a:xfrm>
              <a:prstGeom prst="rect">
                <a:avLst/>
              </a:prstGeom>
              <a:noFill/>
              <a:ln w="22225">
                <a:noFill/>
                <a:miter lim="800000"/>
                <a:headEnd/>
                <a:tailEnd/>
              </a:ln>
            </p:spPr>
            <p:txBody>
              <a:bodyPr>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uk-UA" i="1" smtClean="0">
                              <a:solidFill>
                                <a:srgbClr val="000000"/>
                              </a:solidFill>
                              <a:latin typeface="Cambria Math" panose="02040503050406030204" pitchFamily="18" charset="0"/>
                            </a:rPr>
                          </m:ctrlPr>
                        </m:sSubPr>
                        <m:e>
                          <m:r>
                            <a:rPr lang="uk-UA" i="1">
                              <a:solidFill>
                                <a:srgbClr val="000000"/>
                              </a:solidFill>
                              <a:latin typeface="Cambria Math" panose="02040503050406030204" pitchFamily="18" charset="0"/>
                            </a:rPr>
                            <m:t>𝜐</m:t>
                          </m:r>
                        </m:e>
                        <m:sub>
                          <m:r>
                            <a:rPr lang="en-US" b="0" i="1" smtClean="0">
                              <a:solidFill>
                                <a:srgbClr val="000000"/>
                              </a:solidFill>
                              <a:latin typeface="Cambria Math" panose="02040503050406030204" pitchFamily="18" charset="0"/>
                            </a:rPr>
                            <m:t>𝑒</m:t>
                          </m:r>
                        </m:sub>
                      </m:sSub>
                      <m:r>
                        <a:rPr lang="en-US" b="0" i="1" smtClean="0">
                          <a:solidFill>
                            <a:srgbClr val="000000"/>
                          </a:solidFill>
                          <a:latin typeface="Cambria Math" panose="02040503050406030204" pitchFamily="18" charset="0"/>
                        </a:rPr>
                        <m:t>/</m:t>
                      </m:r>
                      <m:sSub>
                        <m:sSubPr>
                          <m:ctrlPr>
                            <a:rPr lang="uk-UA" i="1">
                              <a:solidFill>
                                <a:srgbClr val="000000"/>
                              </a:solidFill>
                              <a:latin typeface="Cambria Math" panose="02040503050406030204" pitchFamily="18" charset="0"/>
                            </a:rPr>
                          </m:ctrlPr>
                        </m:sSubPr>
                        <m:e>
                          <m:r>
                            <a:rPr lang="uk-UA" i="1">
                              <a:solidFill>
                                <a:srgbClr val="000000"/>
                              </a:solidFill>
                              <a:latin typeface="Cambria Math" panose="02040503050406030204" pitchFamily="18" charset="0"/>
                            </a:rPr>
                            <m:t>𝜐</m:t>
                          </m:r>
                        </m:e>
                        <m:sub>
                          <m:r>
                            <a:rPr lang="en-US" b="0" i="1" smtClean="0">
                              <a:solidFill>
                                <a:srgbClr val="000000"/>
                              </a:solidFill>
                              <a:latin typeface="Cambria Math" panose="02040503050406030204" pitchFamily="18" charset="0"/>
                            </a:rPr>
                            <m:t>0</m:t>
                          </m:r>
                        </m:sub>
                      </m:sSub>
                    </m:oMath>
                  </m:oMathPara>
                </a14:m>
                <a:endParaRPr lang="uk-UA" dirty="0"/>
              </a:p>
            </p:txBody>
          </p:sp>
        </mc:Choice>
        <mc:Fallback xmlns="">
          <p:sp>
            <p:nvSpPr>
              <p:cNvPr id="29" name="Object 1363">
                <a:extLst>
                  <a:ext uri="{FF2B5EF4-FFF2-40B4-BE49-F238E27FC236}">
                    <a16:creationId xmlns:a16="http://schemas.microsoft.com/office/drawing/2014/main" id="{55FD9BD0-3B22-442B-A733-26D6652C1D8C}"/>
                  </a:ext>
                </a:extLst>
              </p:cNvPr>
              <p:cNvSpPr txBox="1">
                <a:spLocks noRot="1" noChangeAspect="1" noMove="1" noResize="1" noEditPoints="1" noAdjustHandles="1" noChangeArrowheads="1" noChangeShapeType="1" noTextEdit="1"/>
              </p:cNvSpPr>
              <p:nvPr/>
            </p:nvSpPr>
            <p:spPr bwMode="auto">
              <a:xfrm>
                <a:off x="10247595" y="3314881"/>
                <a:ext cx="724577" cy="290155"/>
              </a:xfrm>
              <a:prstGeom prst="rect">
                <a:avLst/>
              </a:prstGeom>
              <a:blipFill>
                <a:blip r:embed="rId8"/>
                <a:stretch>
                  <a:fillRect b="-8511"/>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33" name="Object 1363">
                <a:extLst>
                  <a:ext uri="{FF2B5EF4-FFF2-40B4-BE49-F238E27FC236}">
                    <a16:creationId xmlns:a16="http://schemas.microsoft.com/office/drawing/2014/main" id="{6A816CB6-0122-4B5A-A13A-F2B0CAB66F52}"/>
                  </a:ext>
                </a:extLst>
              </p:cNvPr>
              <p:cNvSpPr txBox="1"/>
              <p:nvPr/>
            </p:nvSpPr>
            <p:spPr bwMode="auto">
              <a:xfrm>
                <a:off x="2184425" y="4834193"/>
                <a:ext cx="978390" cy="339431"/>
              </a:xfrm>
              <a:prstGeom prst="rect">
                <a:avLst/>
              </a:prstGeom>
              <a:noFill/>
              <a:ln w="22225">
                <a:noFill/>
                <a:miter lim="800000"/>
                <a:headEnd/>
                <a:tailEnd/>
              </a:ln>
            </p:spPr>
            <p:txBody>
              <a:bodyPr>
                <a:normAutofit fontScale="77500" lnSpcReduction="20000"/>
              </a:bodyPr>
              <a:lstStyle/>
              <a:p>
                <a:pPr/>
                <a14:m>
                  <m:oMathPara xmlns:m="http://schemas.openxmlformats.org/officeDocument/2006/math">
                    <m:oMathParaPr>
                      <m:jc m:val="centerGroup"/>
                    </m:oMathParaPr>
                    <m:oMath xmlns:m="http://schemas.openxmlformats.org/officeDocument/2006/math">
                      <m:sSub>
                        <m:sSubPr>
                          <m:ctrlPr>
                            <a:rPr lang="uk-UA" i="1" smtClean="0">
                              <a:solidFill>
                                <a:srgbClr val="000000"/>
                              </a:solidFill>
                              <a:latin typeface="Cambria Math" panose="02040503050406030204" pitchFamily="18" charset="0"/>
                            </a:rPr>
                          </m:ctrlPr>
                        </m:sSubPr>
                        <m:e>
                          <m:sSub>
                            <m:sSubPr>
                              <m:ctrlPr>
                                <a:rPr lang="uk-UA" i="1" smtClean="0">
                                  <a:solidFill>
                                    <a:srgbClr val="000000"/>
                                  </a:solidFill>
                                  <a:latin typeface="Cambria Math" panose="02040503050406030204" pitchFamily="18" charset="0"/>
                                  <a:ea typeface="Cambria Math" panose="02040503050406030204" pitchFamily="18" charset="0"/>
                                </a:rPr>
                              </m:ctrlPr>
                            </m:sSubPr>
                            <m:e>
                              <m:r>
                                <a:rPr lang="uk-UA" i="1">
                                  <a:solidFill>
                                    <a:srgbClr val="000000"/>
                                  </a:solidFill>
                                  <a:latin typeface="Cambria Math" panose="02040503050406030204" pitchFamily="18" charset="0"/>
                                  <a:ea typeface="Cambria Math" panose="02040503050406030204" pitchFamily="18" charset="0"/>
                                </a:rPr>
                                <m:t>𝛽</m:t>
                              </m:r>
                            </m:e>
                            <m:sub>
                              <m:r>
                                <a:rPr lang="en-US" b="0" i="1" smtClean="0">
                                  <a:solidFill>
                                    <a:srgbClr val="000000"/>
                                  </a:solidFill>
                                  <a:latin typeface="Cambria Math" panose="02040503050406030204" pitchFamily="18" charset="0"/>
                                  <a:ea typeface="Cambria Math" panose="02040503050406030204" pitchFamily="18" charset="0"/>
                                </a:rPr>
                                <m:t>𝑧</m:t>
                              </m:r>
                            </m:sub>
                          </m:sSub>
                          <m:r>
                            <a:rPr lang="en-US" b="0" i="1" smtClean="0">
                              <a:solidFill>
                                <a:srgbClr val="000000"/>
                              </a:solidFill>
                              <a:latin typeface="Cambria Math" panose="02040503050406030204" pitchFamily="18" charset="0"/>
                              <a:ea typeface="Cambria Math" panose="02040503050406030204" pitchFamily="18" charset="0"/>
                            </a:rPr>
                            <m:t>=</m:t>
                          </m:r>
                          <m:r>
                            <a:rPr lang="uk-UA" i="1">
                              <a:solidFill>
                                <a:srgbClr val="000000"/>
                              </a:solidFill>
                              <a:latin typeface="Cambria Math" panose="02040503050406030204" pitchFamily="18" charset="0"/>
                            </a:rPr>
                            <m:t>𝜐</m:t>
                          </m:r>
                        </m:e>
                        <m:sub>
                          <m:r>
                            <a:rPr lang="en-US" b="0" i="1" smtClean="0">
                              <a:solidFill>
                                <a:srgbClr val="000000"/>
                              </a:solidFill>
                              <a:latin typeface="Cambria Math" panose="02040503050406030204" pitchFamily="18" charset="0"/>
                            </a:rPr>
                            <m:t>𝑒</m:t>
                          </m:r>
                        </m:sub>
                      </m:sSub>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𝑐</m:t>
                      </m:r>
                    </m:oMath>
                  </m:oMathPara>
                </a14:m>
                <a:endParaRPr lang="uk-UA" dirty="0"/>
              </a:p>
            </p:txBody>
          </p:sp>
        </mc:Choice>
        <mc:Fallback xmlns="">
          <p:sp>
            <p:nvSpPr>
              <p:cNvPr id="33" name="Object 1363">
                <a:extLst>
                  <a:ext uri="{FF2B5EF4-FFF2-40B4-BE49-F238E27FC236}">
                    <a16:creationId xmlns:a16="http://schemas.microsoft.com/office/drawing/2014/main" id="{6A816CB6-0122-4B5A-A13A-F2B0CAB66F52}"/>
                  </a:ext>
                </a:extLst>
              </p:cNvPr>
              <p:cNvSpPr txBox="1">
                <a:spLocks noRot="1" noChangeAspect="1" noMove="1" noResize="1" noEditPoints="1" noAdjustHandles="1" noChangeArrowheads="1" noChangeShapeType="1" noTextEdit="1"/>
              </p:cNvSpPr>
              <p:nvPr/>
            </p:nvSpPr>
            <p:spPr bwMode="auto">
              <a:xfrm>
                <a:off x="2184425" y="4834193"/>
                <a:ext cx="978390" cy="339431"/>
              </a:xfrm>
              <a:prstGeom prst="rect">
                <a:avLst/>
              </a:prstGeom>
              <a:blipFill>
                <a:blip r:embed="rId9"/>
                <a:stretch>
                  <a:fillRect/>
                </a:stretch>
              </a:blipFill>
              <a:ln w="22225">
                <a:noFill/>
                <a:miter lim="800000"/>
                <a:headEnd/>
                <a:tailEnd/>
              </a:ln>
            </p:spPr>
            <p:txBody>
              <a:bodyPr/>
              <a:lstStyle/>
              <a:p>
                <a:r>
                  <a:rPr lang="uk-UA">
                    <a:noFill/>
                  </a:rPr>
                  <a:t> </a:t>
                </a:r>
              </a:p>
            </p:txBody>
          </p:sp>
        </mc:Fallback>
      </mc:AlternateContent>
      <p:grpSp>
        <p:nvGrpSpPr>
          <p:cNvPr id="31" name="Группа 30">
            <a:extLst>
              <a:ext uri="{FF2B5EF4-FFF2-40B4-BE49-F238E27FC236}">
                <a16:creationId xmlns:a16="http://schemas.microsoft.com/office/drawing/2014/main" id="{726E07CE-C82A-4F0D-A51C-BC6B3C98C129}"/>
              </a:ext>
            </a:extLst>
          </p:cNvPr>
          <p:cNvGrpSpPr/>
          <p:nvPr/>
        </p:nvGrpSpPr>
        <p:grpSpPr>
          <a:xfrm>
            <a:off x="5152500" y="3885633"/>
            <a:ext cx="5914801" cy="1377490"/>
            <a:chOff x="5152500" y="3885633"/>
            <a:chExt cx="5914801" cy="1377490"/>
          </a:xfrm>
        </p:grpSpPr>
        <p:pic>
          <p:nvPicPr>
            <p:cNvPr id="20" name="Picture 2">
              <a:extLst>
                <a:ext uri="{FF2B5EF4-FFF2-40B4-BE49-F238E27FC236}">
                  <a16:creationId xmlns:a16="http://schemas.microsoft.com/office/drawing/2014/main" id="{E1C9A43C-C11B-49B0-8E03-83B843E3E308}"/>
                </a:ext>
              </a:extLst>
            </p:cNvPr>
            <p:cNvPicPr>
              <a:picLocks noChangeAspect="1" noChangeArrowheads="1"/>
            </p:cNvPicPr>
            <p:nvPr/>
          </p:nvPicPr>
          <p:blipFill>
            <a:blip r:embed="rId10"/>
            <a:srcRect l="4430" t="46400" r="74075" b="22911"/>
            <a:stretch>
              <a:fillRect/>
            </a:stretch>
          </p:blipFill>
          <p:spPr bwMode="auto">
            <a:xfrm>
              <a:off x="5152500" y="3885633"/>
              <a:ext cx="1768630" cy="1371144"/>
            </a:xfrm>
            <a:prstGeom prst="rect">
              <a:avLst/>
            </a:prstGeom>
            <a:noFill/>
            <a:ln w="9525">
              <a:noFill/>
              <a:miter lim="800000"/>
              <a:headEnd/>
              <a:tailEnd/>
            </a:ln>
          </p:spPr>
        </p:pic>
        <p:pic>
          <p:nvPicPr>
            <p:cNvPr id="21" name="Picture 2">
              <a:extLst>
                <a:ext uri="{FF2B5EF4-FFF2-40B4-BE49-F238E27FC236}">
                  <a16:creationId xmlns:a16="http://schemas.microsoft.com/office/drawing/2014/main" id="{86ADF669-5DD3-4C65-9425-6237BCDD7EAC}"/>
                </a:ext>
              </a:extLst>
            </p:cNvPr>
            <p:cNvPicPr>
              <a:picLocks noChangeAspect="1" noChangeArrowheads="1"/>
            </p:cNvPicPr>
            <p:nvPr/>
          </p:nvPicPr>
          <p:blipFill>
            <a:blip r:embed="rId10"/>
            <a:srcRect l="28148" t="46575" r="49615" b="22911"/>
            <a:stretch>
              <a:fillRect/>
            </a:stretch>
          </p:blipFill>
          <p:spPr bwMode="auto">
            <a:xfrm>
              <a:off x="7498733" y="3968113"/>
              <a:ext cx="1673028" cy="1246448"/>
            </a:xfrm>
            <a:prstGeom prst="rect">
              <a:avLst/>
            </a:prstGeom>
            <a:noFill/>
            <a:ln w="9525">
              <a:noFill/>
              <a:miter lim="800000"/>
              <a:headEnd/>
              <a:tailEnd/>
            </a:ln>
          </p:spPr>
        </p:pic>
        <p:pic>
          <p:nvPicPr>
            <p:cNvPr id="22" name="Picture 2">
              <a:extLst>
                <a:ext uri="{FF2B5EF4-FFF2-40B4-BE49-F238E27FC236}">
                  <a16:creationId xmlns:a16="http://schemas.microsoft.com/office/drawing/2014/main" id="{11575D51-A27B-4C29-A1AF-984FF40AD336}"/>
                </a:ext>
              </a:extLst>
            </p:cNvPr>
            <p:cNvPicPr>
              <a:picLocks noChangeAspect="1" noChangeArrowheads="1"/>
            </p:cNvPicPr>
            <p:nvPr/>
          </p:nvPicPr>
          <p:blipFill>
            <a:blip r:embed="rId10"/>
            <a:srcRect l="51126" t="47206" r="27379" b="22710"/>
            <a:stretch>
              <a:fillRect/>
            </a:stretch>
          </p:blipFill>
          <p:spPr bwMode="auto">
            <a:xfrm>
              <a:off x="9394732" y="4023330"/>
              <a:ext cx="1573099" cy="1196040"/>
            </a:xfrm>
            <a:prstGeom prst="rect">
              <a:avLst/>
            </a:prstGeom>
            <a:noFill/>
            <a:ln w="9525">
              <a:noFill/>
              <a:miter lim="800000"/>
              <a:headEnd/>
              <a:tailEnd/>
            </a:ln>
          </p:spPr>
        </p:pic>
        <p:sp>
          <p:nvSpPr>
            <p:cNvPr id="24" name="Прямоугольник 23">
              <a:extLst>
                <a:ext uri="{FF2B5EF4-FFF2-40B4-BE49-F238E27FC236}">
                  <a16:creationId xmlns:a16="http://schemas.microsoft.com/office/drawing/2014/main" id="{FD3822A9-ACE7-463B-A5BB-61B5B48FF7B9}"/>
                </a:ext>
              </a:extLst>
            </p:cNvPr>
            <p:cNvSpPr/>
            <p:nvPr/>
          </p:nvSpPr>
          <p:spPr>
            <a:xfrm>
              <a:off x="6675788" y="5003909"/>
              <a:ext cx="245342" cy="210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mc:AlternateContent xmlns:mc="http://schemas.openxmlformats.org/markup-compatibility/2006" xmlns:a14="http://schemas.microsoft.com/office/drawing/2010/main">
          <mc:Choice Requires="a14">
            <p:sp>
              <p:nvSpPr>
                <p:cNvPr id="32" name="Прямоугольник 31">
                  <a:extLst>
                    <a:ext uri="{FF2B5EF4-FFF2-40B4-BE49-F238E27FC236}">
                      <a16:creationId xmlns:a16="http://schemas.microsoft.com/office/drawing/2014/main" id="{CACFB804-4698-4289-B541-0A4576B020CA}"/>
                    </a:ext>
                  </a:extLst>
                </p:cNvPr>
                <p:cNvSpPr/>
                <p:nvPr/>
              </p:nvSpPr>
              <p:spPr>
                <a:xfrm>
                  <a:off x="6619016" y="4955346"/>
                  <a:ext cx="40158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uk-UA" sz="1400" i="1" smtClean="0">
                                <a:solidFill>
                                  <a:srgbClr val="000000"/>
                                </a:solidFill>
                                <a:latin typeface="Cambria Math" panose="02040503050406030204" pitchFamily="18" charset="0"/>
                                <a:ea typeface="Cambria Math" panose="02040503050406030204" pitchFamily="18" charset="0"/>
                              </a:rPr>
                            </m:ctrlPr>
                          </m:sSubPr>
                          <m:e>
                            <m:r>
                              <a:rPr lang="uk-UA" sz="1400" i="1">
                                <a:solidFill>
                                  <a:srgbClr val="000000"/>
                                </a:solidFill>
                                <a:latin typeface="Cambria Math" panose="02040503050406030204" pitchFamily="18" charset="0"/>
                                <a:ea typeface="Cambria Math" panose="02040503050406030204" pitchFamily="18" charset="0"/>
                              </a:rPr>
                              <m:t>𝛽</m:t>
                            </m:r>
                          </m:e>
                          <m:sub>
                            <m:r>
                              <a:rPr lang="en-US" sz="1400" i="1">
                                <a:solidFill>
                                  <a:srgbClr val="000000"/>
                                </a:solidFill>
                                <a:latin typeface="Cambria Math" panose="02040503050406030204" pitchFamily="18" charset="0"/>
                                <a:ea typeface="Cambria Math" panose="02040503050406030204" pitchFamily="18" charset="0"/>
                              </a:rPr>
                              <m:t>𝑧</m:t>
                            </m:r>
                          </m:sub>
                        </m:sSub>
                      </m:oMath>
                    </m:oMathPara>
                  </a14:m>
                  <a:endParaRPr lang="uk-UA" sz="1400" dirty="0"/>
                </a:p>
              </p:txBody>
            </p:sp>
          </mc:Choice>
          <mc:Fallback xmlns="">
            <p:sp>
              <p:nvSpPr>
                <p:cNvPr id="32" name="Прямоугольник 31">
                  <a:extLst>
                    <a:ext uri="{FF2B5EF4-FFF2-40B4-BE49-F238E27FC236}">
                      <a16:creationId xmlns:a16="http://schemas.microsoft.com/office/drawing/2014/main" id="{CACFB804-4698-4289-B541-0A4576B020CA}"/>
                    </a:ext>
                  </a:extLst>
                </p:cNvPr>
                <p:cNvSpPr>
                  <a:spLocks noRot="1" noChangeAspect="1" noMove="1" noResize="1" noEditPoints="1" noAdjustHandles="1" noChangeArrowheads="1" noChangeShapeType="1" noTextEdit="1"/>
                </p:cNvSpPr>
                <p:nvPr/>
              </p:nvSpPr>
              <p:spPr>
                <a:xfrm>
                  <a:off x="6619016" y="4955346"/>
                  <a:ext cx="401584" cy="307777"/>
                </a:xfrm>
                <a:prstGeom prst="rect">
                  <a:avLst/>
                </a:prstGeom>
                <a:blipFill>
                  <a:blip r:embed="rId11"/>
                  <a:stretch>
                    <a:fillRect b="-8000"/>
                  </a:stretch>
                </a:blipFill>
              </p:spPr>
              <p:txBody>
                <a:bodyPr/>
                <a:lstStyle/>
                <a:p>
                  <a:r>
                    <a:rPr lang="uk-UA">
                      <a:noFill/>
                    </a:rPr>
                    <a:t> </a:t>
                  </a:r>
                </a:p>
              </p:txBody>
            </p:sp>
          </mc:Fallback>
        </mc:AlternateContent>
        <p:sp>
          <p:nvSpPr>
            <p:cNvPr id="34" name="Прямоугольник 33">
              <a:extLst>
                <a:ext uri="{FF2B5EF4-FFF2-40B4-BE49-F238E27FC236}">
                  <a16:creationId xmlns:a16="http://schemas.microsoft.com/office/drawing/2014/main" id="{D78AB722-F0B0-46B8-AE99-9F02748AB82A}"/>
                </a:ext>
              </a:extLst>
            </p:cNvPr>
            <p:cNvSpPr/>
            <p:nvPr/>
          </p:nvSpPr>
          <p:spPr>
            <a:xfrm>
              <a:off x="8897928" y="4948868"/>
              <a:ext cx="245342" cy="210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mc:AlternateContent xmlns:mc="http://schemas.openxmlformats.org/markup-compatibility/2006" xmlns:a14="http://schemas.microsoft.com/office/drawing/2010/main">
          <mc:Choice Requires="a14">
            <p:sp>
              <p:nvSpPr>
                <p:cNvPr id="35" name="Прямоугольник 34">
                  <a:extLst>
                    <a:ext uri="{FF2B5EF4-FFF2-40B4-BE49-F238E27FC236}">
                      <a16:creationId xmlns:a16="http://schemas.microsoft.com/office/drawing/2014/main" id="{2898BF58-56B1-4E84-B7CF-29D78E87DBE0}"/>
                    </a:ext>
                  </a:extLst>
                </p:cNvPr>
                <p:cNvSpPr/>
                <p:nvPr/>
              </p:nvSpPr>
              <p:spPr>
                <a:xfrm>
                  <a:off x="8841156" y="4900305"/>
                  <a:ext cx="40158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uk-UA" sz="1400" i="1" smtClean="0">
                                <a:solidFill>
                                  <a:srgbClr val="000000"/>
                                </a:solidFill>
                                <a:latin typeface="Cambria Math" panose="02040503050406030204" pitchFamily="18" charset="0"/>
                                <a:ea typeface="Cambria Math" panose="02040503050406030204" pitchFamily="18" charset="0"/>
                              </a:rPr>
                            </m:ctrlPr>
                          </m:sSubPr>
                          <m:e>
                            <m:r>
                              <a:rPr lang="uk-UA" sz="1400" i="1">
                                <a:solidFill>
                                  <a:srgbClr val="000000"/>
                                </a:solidFill>
                                <a:latin typeface="Cambria Math" panose="02040503050406030204" pitchFamily="18" charset="0"/>
                                <a:ea typeface="Cambria Math" panose="02040503050406030204" pitchFamily="18" charset="0"/>
                              </a:rPr>
                              <m:t>𝛽</m:t>
                            </m:r>
                          </m:e>
                          <m:sub>
                            <m:r>
                              <a:rPr lang="en-US" sz="1400" i="1">
                                <a:solidFill>
                                  <a:srgbClr val="000000"/>
                                </a:solidFill>
                                <a:latin typeface="Cambria Math" panose="02040503050406030204" pitchFamily="18" charset="0"/>
                                <a:ea typeface="Cambria Math" panose="02040503050406030204" pitchFamily="18" charset="0"/>
                              </a:rPr>
                              <m:t>𝑧</m:t>
                            </m:r>
                          </m:sub>
                        </m:sSub>
                      </m:oMath>
                    </m:oMathPara>
                  </a14:m>
                  <a:endParaRPr lang="uk-UA" sz="1400" dirty="0"/>
                </a:p>
              </p:txBody>
            </p:sp>
          </mc:Choice>
          <mc:Fallback xmlns="">
            <p:sp>
              <p:nvSpPr>
                <p:cNvPr id="35" name="Прямоугольник 34">
                  <a:extLst>
                    <a:ext uri="{FF2B5EF4-FFF2-40B4-BE49-F238E27FC236}">
                      <a16:creationId xmlns:a16="http://schemas.microsoft.com/office/drawing/2014/main" id="{2898BF58-56B1-4E84-B7CF-29D78E87DBE0}"/>
                    </a:ext>
                  </a:extLst>
                </p:cNvPr>
                <p:cNvSpPr>
                  <a:spLocks noRot="1" noChangeAspect="1" noMove="1" noResize="1" noEditPoints="1" noAdjustHandles="1" noChangeArrowheads="1" noChangeShapeType="1" noTextEdit="1"/>
                </p:cNvSpPr>
                <p:nvPr/>
              </p:nvSpPr>
              <p:spPr>
                <a:xfrm>
                  <a:off x="8841156" y="4900305"/>
                  <a:ext cx="401584" cy="307777"/>
                </a:xfrm>
                <a:prstGeom prst="rect">
                  <a:avLst/>
                </a:prstGeom>
                <a:blipFill>
                  <a:blip r:embed="rId11"/>
                  <a:stretch>
                    <a:fillRect b="-8000"/>
                  </a:stretch>
                </a:blipFill>
              </p:spPr>
              <p:txBody>
                <a:bodyPr/>
                <a:lstStyle/>
                <a:p>
                  <a:r>
                    <a:rPr lang="uk-UA">
                      <a:noFill/>
                    </a:rPr>
                    <a:t> </a:t>
                  </a:r>
                </a:p>
              </p:txBody>
            </p:sp>
          </mc:Fallback>
        </mc:AlternateContent>
        <p:sp>
          <p:nvSpPr>
            <p:cNvPr id="36" name="Прямоугольник 35">
              <a:extLst>
                <a:ext uri="{FF2B5EF4-FFF2-40B4-BE49-F238E27FC236}">
                  <a16:creationId xmlns:a16="http://schemas.microsoft.com/office/drawing/2014/main" id="{F6B5D192-056B-4E22-9C0E-B25E54FF56AD}"/>
                </a:ext>
              </a:extLst>
            </p:cNvPr>
            <p:cNvSpPr/>
            <p:nvPr/>
          </p:nvSpPr>
          <p:spPr>
            <a:xfrm>
              <a:off x="10722489" y="4934771"/>
              <a:ext cx="245342" cy="210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mc:AlternateContent xmlns:mc="http://schemas.openxmlformats.org/markup-compatibility/2006" xmlns:a14="http://schemas.microsoft.com/office/drawing/2010/main">
          <mc:Choice Requires="a14">
            <p:sp>
              <p:nvSpPr>
                <p:cNvPr id="37" name="Прямоугольник 36">
                  <a:extLst>
                    <a:ext uri="{FF2B5EF4-FFF2-40B4-BE49-F238E27FC236}">
                      <a16:creationId xmlns:a16="http://schemas.microsoft.com/office/drawing/2014/main" id="{6A4933FC-8AEE-4078-88AB-EFD0B68DD98D}"/>
                    </a:ext>
                  </a:extLst>
                </p:cNvPr>
                <p:cNvSpPr/>
                <p:nvPr/>
              </p:nvSpPr>
              <p:spPr>
                <a:xfrm>
                  <a:off x="10665717" y="4886208"/>
                  <a:ext cx="40158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uk-UA" sz="1400" i="1" smtClean="0">
                                <a:solidFill>
                                  <a:srgbClr val="000000"/>
                                </a:solidFill>
                                <a:latin typeface="Cambria Math" panose="02040503050406030204" pitchFamily="18" charset="0"/>
                                <a:ea typeface="Cambria Math" panose="02040503050406030204" pitchFamily="18" charset="0"/>
                              </a:rPr>
                            </m:ctrlPr>
                          </m:sSubPr>
                          <m:e>
                            <m:r>
                              <a:rPr lang="uk-UA" sz="1400" i="1">
                                <a:solidFill>
                                  <a:srgbClr val="000000"/>
                                </a:solidFill>
                                <a:latin typeface="Cambria Math" panose="02040503050406030204" pitchFamily="18" charset="0"/>
                                <a:ea typeface="Cambria Math" panose="02040503050406030204" pitchFamily="18" charset="0"/>
                              </a:rPr>
                              <m:t>𝛽</m:t>
                            </m:r>
                          </m:e>
                          <m:sub>
                            <m:r>
                              <a:rPr lang="en-US" sz="1400" i="1">
                                <a:solidFill>
                                  <a:srgbClr val="000000"/>
                                </a:solidFill>
                                <a:latin typeface="Cambria Math" panose="02040503050406030204" pitchFamily="18" charset="0"/>
                                <a:ea typeface="Cambria Math" panose="02040503050406030204" pitchFamily="18" charset="0"/>
                              </a:rPr>
                              <m:t>𝑧</m:t>
                            </m:r>
                          </m:sub>
                        </m:sSub>
                      </m:oMath>
                    </m:oMathPara>
                  </a14:m>
                  <a:endParaRPr lang="uk-UA" sz="1400" dirty="0"/>
                </a:p>
              </p:txBody>
            </p:sp>
          </mc:Choice>
          <mc:Fallback xmlns="">
            <p:sp>
              <p:nvSpPr>
                <p:cNvPr id="37" name="Прямоугольник 36">
                  <a:extLst>
                    <a:ext uri="{FF2B5EF4-FFF2-40B4-BE49-F238E27FC236}">
                      <a16:creationId xmlns:a16="http://schemas.microsoft.com/office/drawing/2014/main" id="{6A4933FC-8AEE-4078-88AB-EFD0B68DD98D}"/>
                    </a:ext>
                  </a:extLst>
                </p:cNvPr>
                <p:cNvSpPr>
                  <a:spLocks noRot="1" noChangeAspect="1" noMove="1" noResize="1" noEditPoints="1" noAdjustHandles="1" noChangeArrowheads="1" noChangeShapeType="1" noTextEdit="1"/>
                </p:cNvSpPr>
                <p:nvPr/>
              </p:nvSpPr>
              <p:spPr>
                <a:xfrm>
                  <a:off x="10665717" y="4886208"/>
                  <a:ext cx="401584" cy="307777"/>
                </a:xfrm>
                <a:prstGeom prst="rect">
                  <a:avLst/>
                </a:prstGeom>
                <a:blipFill>
                  <a:blip r:embed="rId11"/>
                  <a:stretch>
                    <a:fillRect b="-8000"/>
                  </a:stretch>
                </a:blipFill>
              </p:spPr>
              <p:txBody>
                <a:bodyPr/>
                <a:lstStyle/>
                <a:p>
                  <a:r>
                    <a:rPr lang="uk-UA">
                      <a:noFill/>
                    </a:rPr>
                    <a:t> </a:t>
                  </a:r>
                </a:p>
              </p:txBody>
            </p:sp>
          </mc:Fallback>
        </mc:AlternateContent>
      </p:grpSp>
      <p:sp>
        <p:nvSpPr>
          <p:cNvPr id="38" name="TextBox 37">
            <a:extLst>
              <a:ext uri="{FF2B5EF4-FFF2-40B4-BE49-F238E27FC236}">
                <a16:creationId xmlns:a16="http://schemas.microsoft.com/office/drawing/2014/main" id="{67B3E1E9-00E5-41B6-8C73-E5F13D8FE035}"/>
              </a:ext>
            </a:extLst>
          </p:cNvPr>
          <p:cNvSpPr txBox="1"/>
          <p:nvPr/>
        </p:nvSpPr>
        <p:spPr>
          <a:xfrm>
            <a:off x="5926716" y="3829613"/>
            <a:ext cx="1217385" cy="276999"/>
          </a:xfrm>
          <a:prstGeom prst="rect">
            <a:avLst/>
          </a:prstGeom>
          <a:noFill/>
        </p:spPr>
        <p:txBody>
          <a:bodyPr wrap="none" rtlCol="0">
            <a:spAutoFit/>
          </a:bodyPr>
          <a:lstStyle/>
          <a:p>
            <a:r>
              <a:rPr lang="en-US" sz="1200" dirty="0"/>
              <a:t>fast central layer</a:t>
            </a:r>
            <a:endParaRPr lang="uk-UA" sz="1200" dirty="0"/>
          </a:p>
        </p:txBody>
      </p:sp>
      <p:sp>
        <p:nvSpPr>
          <p:cNvPr id="39" name="TextBox 38">
            <a:extLst>
              <a:ext uri="{FF2B5EF4-FFF2-40B4-BE49-F238E27FC236}">
                <a16:creationId xmlns:a16="http://schemas.microsoft.com/office/drawing/2014/main" id="{BA587E92-679E-44A5-8629-5CE5655FE730}"/>
              </a:ext>
            </a:extLst>
          </p:cNvPr>
          <p:cNvSpPr txBox="1"/>
          <p:nvPr/>
        </p:nvSpPr>
        <p:spPr>
          <a:xfrm>
            <a:off x="7918317" y="3831557"/>
            <a:ext cx="1012970" cy="276999"/>
          </a:xfrm>
          <a:prstGeom prst="rect">
            <a:avLst/>
          </a:prstGeom>
          <a:noFill/>
        </p:spPr>
        <p:txBody>
          <a:bodyPr wrap="none" rtlCol="0">
            <a:spAutoFit/>
          </a:bodyPr>
          <a:lstStyle/>
          <a:p>
            <a:r>
              <a:rPr lang="en-US" sz="1200" dirty="0"/>
              <a:t>fast low layer</a:t>
            </a:r>
            <a:endParaRPr lang="uk-UA" sz="1200" dirty="0"/>
          </a:p>
        </p:txBody>
      </p:sp>
      <p:sp>
        <p:nvSpPr>
          <p:cNvPr id="40" name="TextBox 39">
            <a:extLst>
              <a:ext uri="{FF2B5EF4-FFF2-40B4-BE49-F238E27FC236}">
                <a16:creationId xmlns:a16="http://schemas.microsoft.com/office/drawing/2014/main" id="{CA67DD80-DE5E-4885-8520-5691E01658F6}"/>
              </a:ext>
            </a:extLst>
          </p:cNvPr>
          <p:cNvSpPr txBox="1"/>
          <p:nvPr/>
        </p:nvSpPr>
        <p:spPr>
          <a:xfrm>
            <a:off x="9909918" y="3832920"/>
            <a:ext cx="1053622" cy="276999"/>
          </a:xfrm>
          <a:prstGeom prst="rect">
            <a:avLst/>
          </a:prstGeom>
          <a:noFill/>
        </p:spPr>
        <p:txBody>
          <a:bodyPr wrap="none" rtlCol="0">
            <a:spAutoFit/>
          </a:bodyPr>
          <a:lstStyle/>
          <a:p>
            <a:r>
              <a:rPr lang="en-US" sz="1200" dirty="0"/>
              <a:t>fast high layer</a:t>
            </a:r>
            <a:endParaRPr lang="uk-UA" sz="1200" dirty="0"/>
          </a:p>
        </p:txBody>
      </p:sp>
      <p:pic>
        <p:nvPicPr>
          <p:cNvPr id="41" name="Рисунок 40">
            <a:extLst>
              <a:ext uri="{FF2B5EF4-FFF2-40B4-BE49-F238E27FC236}">
                <a16:creationId xmlns:a16="http://schemas.microsoft.com/office/drawing/2014/main" id="{39DC67DA-A1BF-4496-9A18-3D3DD20ED288}"/>
              </a:ext>
            </a:extLst>
          </p:cNvPr>
          <p:cNvPicPr>
            <a:picLocks noChangeAspect="1"/>
          </p:cNvPicPr>
          <p:nvPr/>
        </p:nvPicPr>
        <p:blipFill>
          <a:blip r:embed="rId12"/>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1510777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Velocity Distributions in Electron Beam</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21</a:t>
            </a:fld>
            <a:endParaRPr lang="uk-UA"/>
          </a:p>
        </p:txBody>
      </p:sp>
      <p:grpSp>
        <p:nvGrpSpPr>
          <p:cNvPr id="54" name="Группа 53">
            <a:extLst>
              <a:ext uri="{FF2B5EF4-FFF2-40B4-BE49-F238E27FC236}">
                <a16:creationId xmlns:a16="http://schemas.microsoft.com/office/drawing/2014/main" id="{663F86C4-F70F-45D8-AB6A-058F39A37571}"/>
              </a:ext>
            </a:extLst>
          </p:cNvPr>
          <p:cNvGrpSpPr/>
          <p:nvPr/>
        </p:nvGrpSpPr>
        <p:grpSpPr>
          <a:xfrm>
            <a:off x="4578371" y="1810970"/>
            <a:ext cx="3217623" cy="2596461"/>
            <a:chOff x="5440392" y="4050646"/>
            <a:chExt cx="3217623" cy="2596461"/>
          </a:xfrm>
        </p:grpSpPr>
        <p:pic>
          <p:nvPicPr>
            <p:cNvPr id="6" name="Рисунок 1">
              <a:extLst>
                <a:ext uri="{FF2B5EF4-FFF2-40B4-BE49-F238E27FC236}">
                  <a16:creationId xmlns:a16="http://schemas.microsoft.com/office/drawing/2014/main" id="{096F8A0F-45C6-4526-80EC-B99D617C8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267" y="4050646"/>
              <a:ext cx="2876748" cy="257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AB8D24E-9BB7-40B8-8FC4-EBAF950544C8}"/>
                </a:ext>
              </a:extLst>
            </p:cNvPr>
            <p:cNvSpPr txBox="1"/>
            <p:nvPr/>
          </p:nvSpPr>
          <p:spPr>
            <a:xfrm rot="16200000">
              <a:off x="4862445" y="5139899"/>
              <a:ext cx="1432893" cy="276999"/>
            </a:xfrm>
            <a:prstGeom prst="rect">
              <a:avLst/>
            </a:prstGeom>
            <a:noFill/>
          </p:spPr>
          <p:txBody>
            <a:bodyPr wrap="none" rtlCol="0">
              <a:spAutoFit/>
            </a:bodyPr>
            <a:lstStyle/>
            <a:p>
              <a:r>
                <a:rPr lang="en-US" sz="1200" dirty="0"/>
                <a:t>Electronic efficiency</a:t>
              </a:r>
              <a:endParaRPr lang="uk-UA" sz="1200" dirty="0"/>
            </a:p>
          </p:txBody>
        </p:sp>
        <p:sp>
          <p:nvSpPr>
            <p:cNvPr id="9" name="TextBox 8">
              <a:extLst>
                <a:ext uri="{FF2B5EF4-FFF2-40B4-BE49-F238E27FC236}">
                  <a16:creationId xmlns:a16="http://schemas.microsoft.com/office/drawing/2014/main" id="{410F2B74-CD53-4AB0-BF1B-332136C1FD8A}"/>
                </a:ext>
              </a:extLst>
            </p:cNvPr>
            <p:cNvSpPr txBox="1"/>
            <p:nvPr/>
          </p:nvSpPr>
          <p:spPr>
            <a:xfrm>
              <a:off x="6766643" y="6370108"/>
              <a:ext cx="1324658" cy="276999"/>
            </a:xfrm>
            <a:prstGeom prst="rect">
              <a:avLst/>
            </a:prstGeom>
            <a:noFill/>
          </p:spPr>
          <p:txBody>
            <a:bodyPr wrap="none" rtlCol="0">
              <a:spAutoFit/>
            </a:bodyPr>
            <a:lstStyle/>
            <a:p>
              <a:r>
                <a:rPr lang="en-US" sz="1200" dirty="0"/>
                <a:t>Velocity mismatch</a:t>
              </a:r>
              <a:endParaRPr lang="uk-UA" sz="1200" dirty="0"/>
            </a:p>
          </p:txBody>
        </p:sp>
      </p:grpSp>
      <p:grpSp>
        <p:nvGrpSpPr>
          <p:cNvPr id="11" name="Группа 13">
            <a:extLst>
              <a:ext uri="{FF2B5EF4-FFF2-40B4-BE49-F238E27FC236}">
                <a16:creationId xmlns:a16="http://schemas.microsoft.com/office/drawing/2014/main" id="{C690B4B4-A1D1-4F43-81DD-6D3BF3EE4EC3}"/>
              </a:ext>
            </a:extLst>
          </p:cNvPr>
          <p:cNvGrpSpPr/>
          <p:nvPr/>
        </p:nvGrpSpPr>
        <p:grpSpPr>
          <a:xfrm>
            <a:off x="7977823" y="2092772"/>
            <a:ext cx="3538792" cy="3263091"/>
            <a:chOff x="67399" y="219055"/>
            <a:chExt cx="3410937" cy="3303043"/>
          </a:xfrm>
        </p:grpSpPr>
        <p:grpSp>
          <p:nvGrpSpPr>
            <p:cNvPr id="19" name="Группа 18">
              <a:extLst>
                <a:ext uri="{FF2B5EF4-FFF2-40B4-BE49-F238E27FC236}">
                  <a16:creationId xmlns:a16="http://schemas.microsoft.com/office/drawing/2014/main" id="{FE373B30-6FE6-4007-97C3-8962EA79A9BE}"/>
                </a:ext>
              </a:extLst>
            </p:cNvPr>
            <p:cNvGrpSpPr/>
            <p:nvPr/>
          </p:nvGrpSpPr>
          <p:grpSpPr>
            <a:xfrm>
              <a:off x="268539" y="219055"/>
              <a:ext cx="3209797" cy="3133475"/>
              <a:chOff x="268539" y="219055"/>
              <a:chExt cx="3209797" cy="3133475"/>
            </a:xfrm>
          </p:grpSpPr>
          <p:pic>
            <p:nvPicPr>
              <p:cNvPr id="22" name="Рисунок 21" descr="vjoyjcnm.png">
                <a:extLst>
                  <a:ext uri="{FF2B5EF4-FFF2-40B4-BE49-F238E27FC236}">
                    <a16:creationId xmlns:a16="http://schemas.microsoft.com/office/drawing/2014/main" id="{6D141C91-5F26-4242-BE04-B3C678AC9D30}"/>
                  </a:ext>
                </a:extLst>
              </p:cNvPr>
              <p:cNvPicPr>
                <a:picLocks noChangeAspect="1"/>
              </p:cNvPicPr>
              <p:nvPr/>
            </p:nvPicPr>
            <p:blipFill>
              <a:blip r:embed="rId4"/>
              <a:stretch>
                <a:fillRect/>
              </a:stretch>
            </p:blipFill>
            <p:spPr>
              <a:xfrm>
                <a:off x="500034" y="285728"/>
                <a:ext cx="2859647" cy="2880000"/>
              </a:xfrm>
              <a:prstGeom prst="rect">
                <a:avLst/>
              </a:prstGeom>
            </p:spPr>
          </p:pic>
          <p:sp>
            <p:nvSpPr>
              <p:cNvPr id="23" name="TextBox 2">
                <a:extLst>
                  <a:ext uri="{FF2B5EF4-FFF2-40B4-BE49-F238E27FC236}">
                    <a16:creationId xmlns:a16="http://schemas.microsoft.com/office/drawing/2014/main" id="{98737163-BA1C-4F5F-B313-FFFA80E5FA4F}"/>
                  </a:ext>
                </a:extLst>
              </p:cNvPr>
              <p:cNvSpPr txBox="1"/>
              <p:nvPr/>
            </p:nvSpPr>
            <p:spPr>
              <a:xfrm>
                <a:off x="2317119" y="3094670"/>
                <a:ext cx="265859" cy="257025"/>
              </a:xfrm>
              <a:prstGeom prst="rect">
                <a:avLst/>
              </a:prstGeom>
              <a:noFill/>
            </p:spPr>
            <p:txBody>
              <a:bodyPr wrap="none" rtlCol="0">
                <a:spAutoFit/>
              </a:bodyPr>
              <a:lstStyle/>
              <a:p>
                <a:r>
                  <a:rPr lang="uk-UA" sz="1050" dirty="0">
                    <a:cs typeface="Times New Roman" pitchFamily="18" charset="0"/>
                  </a:rPr>
                  <a:t>4</a:t>
                </a:r>
                <a:endParaRPr lang="ru-RU" sz="1050" dirty="0">
                  <a:cs typeface="Times New Roman" pitchFamily="18" charset="0"/>
                </a:endParaRPr>
              </a:p>
            </p:txBody>
          </p:sp>
          <p:sp>
            <p:nvSpPr>
              <p:cNvPr id="24" name="TextBox 3">
                <a:extLst>
                  <a:ext uri="{FF2B5EF4-FFF2-40B4-BE49-F238E27FC236}">
                    <a16:creationId xmlns:a16="http://schemas.microsoft.com/office/drawing/2014/main" id="{138E142A-78A3-4C68-B90D-D0425FA27429}"/>
                  </a:ext>
                </a:extLst>
              </p:cNvPr>
              <p:cNvSpPr txBox="1"/>
              <p:nvPr/>
            </p:nvSpPr>
            <p:spPr>
              <a:xfrm>
                <a:off x="1430224" y="3095505"/>
                <a:ext cx="265859" cy="257025"/>
              </a:xfrm>
              <a:prstGeom prst="rect">
                <a:avLst/>
              </a:prstGeom>
              <a:noFill/>
            </p:spPr>
            <p:txBody>
              <a:bodyPr wrap="none" rtlCol="0">
                <a:spAutoFit/>
              </a:bodyPr>
              <a:lstStyle/>
              <a:p>
                <a:r>
                  <a:rPr lang="uk-UA" sz="1050" dirty="0">
                    <a:cs typeface="Times New Roman" pitchFamily="18" charset="0"/>
                  </a:rPr>
                  <a:t>2</a:t>
                </a:r>
                <a:endParaRPr lang="ru-RU" sz="1050" dirty="0">
                  <a:cs typeface="Times New Roman" pitchFamily="18" charset="0"/>
                </a:endParaRPr>
              </a:p>
            </p:txBody>
          </p:sp>
          <p:sp>
            <p:nvSpPr>
              <p:cNvPr id="25" name="TextBox 4">
                <a:extLst>
                  <a:ext uri="{FF2B5EF4-FFF2-40B4-BE49-F238E27FC236}">
                    <a16:creationId xmlns:a16="http://schemas.microsoft.com/office/drawing/2014/main" id="{C20C283C-D5E9-4EF0-BD36-1755B0DECB67}"/>
                  </a:ext>
                </a:extLst>
              </p:cNvPr>
              <p:cNvSpPr txBox="1"/>
              <p:nvPr/>
            </p:nvSpPr>
            <p:spPr>
              <a:xfrm>
                <a:off x="534867" y="3095505"/>
                <a:ext cx="265859" cy="257025"/>
              </a:xfrm>
              <a:prstGeom prst="rect">
                <a:avLst/>
              </a:prstGeom>
              <a:noFill/>
            </p:spPr>
            <p:txBody>
              <a:bodyPr wrap="none" rtlCol="0">
                <a:spAutoFit/>
              </a:bodyPr>
              <a:lstStyle/>
              <a:p>
                <a:r>
                  <a:rPr lang="uk-UA" sz="1050" dirty="0">
                    <a:cs typeface="Times New Roman" pitchFamily="18" charset="0"/>
                  </a:rPr>
                  <a:t>0</a:t>
                </a:r>
                <a:endParaRPr lang="ru-RU" sz="1050" dirty="0">
                  <a:cs typeface="Times New Roman" pitchFamily="18" charset="0"/>
                </a:endParaRPr>
              </a:p>
            </p:txBody>
          </p:sp>
          <p:sp>
            <p:nvSpPr>
              <p:cNvPr id="26" name="TextBox 5">
                <a:extLst>
                  <a:ext uri="{FF2B5EF4-FFF2-40B4-BE49-F238E27FC236}">
                    <a16:creationId xmlns:a16="http://schemas.microsoft.com/office/drawing/2014/main" id="{CD0FDBC6-B99F-4C71-B5BB-4590B14EDDB5}"/>
                  </a:ext>
                </a:extLst>
              </p:cNvPr>
              <p:cNvSpPr txBox="1"/>
              <p:nvPr/>
            </p:nvSpPr>
            <p:spPr>
              <a:xfrm>
                <a:off x="3212477" y="3095505"/>
                <a:ext cx="265859" cy="257025"/>
              </a:xfrm>
              <a:prstGeom prst="rect">
                <a:avLst/>
              </a:prstGeom>
              <a:noFill/>
            </p:spPr>
            <p:txBody>
              <a:bodyPr wrap="none" rtlCol="0">
                <a:spAutoFit/>
              </a:bodyPr>
              <a:lstStyle/>
              <a:p>
                <a:r>
                  <a:rPr lang="uk-UA" sz="1050" dirty="0">
                    <a:cs typeface="Times New Roman" pitchFamily="18" charset="0"/>
                  </a:rPr>
                  <a:t>6</a:t>
                </a:r>
                <a:endParaRPr lang="ru-RU" sz="1050" dirty="0">
                  <a:cs typeface="Times New Roman" pitchFamily="18" charset="0"/>
                </a:endParaRPr>
              </a:p>
            </p:txBody>
          </p:sp>
          <p:sp>
            <p:nvSpPr>
              <p:cNvPr id="27" name="TextBox 6">
                <a:extLst>
                  <a:ext uri="{FF2B5EF4-FFF2-40B4-BE49-F238E27FC236}">
                    <a16:creationId xmlns:a16="http://schemas.microsoft.com/office/drawing/2014/main" id="{AFCE6954-0300-447B-981A-9D1C277233A8}"/>
                  </a:ext>
                </a:extLst>
              </p:cNvPr>
              <p:cNvSpPr txBox="1"/>
              <p:nvPr/>
            </p:nvSpPr>
            <p:spPr>
              <a:xfrm>
                <a:off x="268539" y="219055"/>
                <a:ext cx="373412" cy="257025"/>
              </a:xfrm>
              <a:prstGeom prst="rect">
                <a:avLst/>
              </a:prstGeom>
              <a:noFill/>
            </p:spPr>
            <p:txBody>
              <a:bodyPr wrap="none" rtlCol="0">
                <a:spAutoFit/>
              </a:bodyPr>
              <a:lstStyle/>
              <a:p>
                <a:r>
                  <a:rPr lang="uk-UA" sz="1050" dirty="0">
                    <a:cs typeface="Times New Roman" pitchFamily="18" charset="0"/>
                  </a:rPr>
                  <a:t>0</a:t>
                </a:r>
                <a:r>
                  <a:rPr lang="en-US" sz="1050" dirty="0">
                    <a:cs typeface="Times New Roman" pitchFamily="18" charset="0"/>
                  </a:rPr>
                  <a:t>.</a:t>
                </a:r>
                <a:r>
                  <a:rPr lang="uk-UA" sz="1050" dirty="0">
                    <a:cs typeface="Times New Roman" pitchFamily="18" charset="0"/>
                  </a:rPr>
                  <a:t>3</a:t>
                </a:r>
                <a:endParaRPr lang="ru-RU" sz="1050" dirty="0">
                  <a:cs typeface="Times New Roman" pitchFamily="18" charset="0"/>
                </a:endParaRPr>
              </a:p>
            </p:txBody>
          </p:sp>
          <p:sp>
            <p:nvSpPr>
              <p:cNvPr id="28" name="TextBox 7">
                <a:extLst>
                  <a:ext uri="{FF2B5EF4-FFF2-40B4-BE49-F238E27FC236}">
                    <a16:creationId xmlns:a16="http://schemas.microsoft.com/office/drawing/2014/main" id="{9F304FEB-FB8A-4588-9019-4A5C9E1E8944}"/>
                  </a:ext>
                </a:extLst>
              </p:cNvPr>
              <p:cNvSpPr txBox="1"/>
              <p:nvPr/>
            </p:nvSpPr>
            <p:spPr>
              <a:xfrm>
                <a:off x="268539" y="1125724"/>
                <a:ext cx="373412" cy="257025"/>
              </a:xfrm>
              <a:prstGeom prst="rect">
                <a:avLst/>
              </a:prstGeom>
              <a:noFill/>
            </p:spPr>
            <p:txBody>
              <a:bodyPr wrap="none" rtlCol="0">
                <a:spAutoFit/>
              </a:bodyPr>
              <a:lstStyle/>
              <a:p>
                <a:r>
                  <a:rPr lang="uk-UA" sz="1050" dirty="0">
                    <a:cs typeface="Times New Roman" pitchFamily="18" charset="0"/>
                  </a:rPr>
                  <a:t>0</a:t>
                </a:r>
                <a:r>
                  <a:rPr lang="en-US" sz="1050" dirty="0">
                    <a:cs typeface="Times New Roman" pitchFamily="18" charset="0"/>
                  </a:rPr>
                  <a:t>.</a:t>
                </a:r>
                <a:r>
                  <a:rPr lang="uk-UA" sz="1050" dirty="0">
                    <a:cs typeface="Times New Roman" pitchFamily="18" charset="0"/>
                  </a:rPr>
                  <a:t>2</a:t>
                </a:r>
                <a:endParaRPr lang="ru-RU" sz="1050" dirty="0">
                  <a:cs typeface="Times New Roman" pitchFamily="18" charset="0"/>
                </a:endParaRPr>
              </a:p>
            </p:txBody>
          </p:sp>
          <p:sp>
            <p:nvSpPr>
              <p:cNvPr id="29" name="TextBox 8">
                <a:extLst>
                  <a:ext uri="{FF2B5EF4-FFF2-40B4-BE49-F238E27FC236}">
                    <a16:creationId xmlns:a16="http://schemas.microsoft.com/office/drawing/2014/main" id="{5870C028-C02B-4618-9DDA-F827EBFA3DEA}"/>
                  </a:ext>
                </a:extLst>
              </p:cNvPr>
              <p:cNvSpPr txBox="1"/>
              <p:nvPr/>
            </p:nvSpPr>
            <p:spPr>
              <a:xfrm>
                <a:off x="268539" y="2046798"/>
                <a:ext cx="373412" cy="257025"/>
              </a:xfrm>
              <a:prstGeom prst="rect">
                <a:avLst/>
              </a:prstGeom>
              <a:noFill/>
            </p:spPr>
            <p:txBody>
              <a:bodyPr wrap="none" rtlCol="0">
                <a:spAutoFit/>
              </a:bodyPr>
              <a:lstStyle/>
              <a:p>
                <a:r>
                  <a:rPr lang="uk-UA" sz="1050" dirty="0">
                    <a:cs typeface="Times New Roman" pitchFamily="18" charset="0"/>
                  </a:rPr>
                  <a:t>0</a:t>
                </a:r>
                <a:r>
                  <a:rPr lang="en-US" sz="1050" dirty="0">
                    <a:cs typeface="Times New Roman" pitchFamily="18" charset="0"/>
                  </a:rPr>
                  <a:t>.</a:t>
                </a:r>
                <a:r>
                  <a:rPr lang="uk-UA" sz="1050" dirty="0">
                    <a:cs typeface="Times New Roman" pitchFamily="18" charset="0"/>
                  </a:rPr>
                  <a:t>1</a:t>
                </a:r>
                <a:endParaRPr lang="ru-RU" sz="1050" dirty="0">
                  <a:cs typeface="Times New Roman" pitchFamily="18" charset="0"/>
                </a:endParaRPr>
              </a:p>
            </p:txBody>
          </p:sp>
          <p:sp>
            <p:nvSpPr>
              <p:cNvPr id="30" name="TextBox 9">
                <a:extLst>
                  <a:ext uri="{FF2B5EF4-FFF2-40B4-BE49-F238E27FC236}">
                    <a16:creationId xmlns:a16="http://schemas.microsoft.com/office/drawing/2014/main" id="{465CE261-9BFB-45BE-99B9-E6946949705F}"/>
                  </a:ext>
                </a:extLst>
              </p:cNvPr>
              <p:cNvSpPr txBox="1"/>
              <p:nvPr/>
            </p:nvSpPr>
            <p:spPr>
              <a:xfrm>
                <a:off x="403795" y="2941319"/>
                <a:ext cx="265859" cy="257025"/>
              </a:xfrm>
              <a:prstGeom prst="rect">
                <a:avLst/>
              </a:prstGeom>
              <a:noFill/>
            </p:spPr>
            <p:txBody>
              <a:bodyPr wrap="none" rtlCol="0">
                <a:spAutoFit/>
              </a:bodyPr>
              <a:lstStyle/>
              <a:p>
                <a:r>
                  <a:rPr lang="uk-UA" sz="1050" dirty="0">
                    <a:cs typeface="Times New Roman" pitchFamily="18" charset="0"/>
                  </a:rPr>
                  <a:t>0</a:t>
                </a:r>
                <a:endParaRPr lang="ru-RU" sz="1050" dirty="0">
                  <a:cs typeface="Times New Roman" pitchFamily="18" charset="0"/>
                </a:endParaRPr>
              </a:p>
            </p:txBody>
          </p:sp>
        </p:grpSp>
        <p:sp>
          <p:nvSpPr>
            <p:cNvPr id="20" name="TextBox 19">
              <a:extLst>
                <a:ext uri="{FF2B5EF4-FFF2-40B4-BE49-F238E27FC236}">
                  <a16:creationId xmlns:a16="http://schemas.microsoft.com/office/drawing/2014/main" id="{3656027E-0680-4AD9-A2EA-EB19D1611AFF}"/>
                </a:ext>
              </a:extLst>
            </p:cNvPr>
            <p:cNvSpPr txBox="1"/>
            <p:nvPr/>
          </p:nvSpPr>
          <p:spPr>
            <a:xfrm rot="16200000">
              <a:off x="-460795" y="1551828"/>
              <a:ext cx="1346782" cy="290394"/>
            </a:xfrm>
            <a:prstGeom prst="rect">
              <a:avLst/>
            </a:prstGeom>
            <a:noFill/>
          </p:spPr>
          <p:txBody>
            <a:bodyPr wrap="none" rtlCol="0">
              <a:spAutoFit/>
            </a:bodyPr>
            <a:lstStyle/>
            <a:p>
              <a:r>
                <a:rPr lang="en-US" sz="1200" dirty="0">
                  <a:cs typeface="Times New Roman" pitchFamily="18" charset="0"/>
                </a:rPr>
                <a:t>Output power (W)</a:t>
              </a:r>
              <a:endParaRPr lang="ru-RU" sz="1200" dirty="0">
                <a:cs typeface="Times New Roman" pitchFamily="18" charset="0"/>
              </a:endParaRPr>
            </a:p>
          </p:txBody>
        </p:sp>
        <p:sp>
          <p:nvSpPr>
            <p:cNvPr id="21" name="TextBox 20">
              <a:extLst>
                <a:ext uri="{FF2B5EF4-FFF2-40B4-BE49-F238E27FC236}">
                  <a16:creationId xmlns:a16="http://schemas.microsoft.com/office/drawing/2014/main" id="{35B82222-8C32-4C45-84C7-342EFA0355A5}"/>
                </a:ext>
              </a:extLst>
            </p:cNvPr>
            <p:cNvSpPr txBox="1"/>
            <p:nvPr/>
          </p:nvSpPr>
          <p:spPr>
            <a:xfrm>
              <a:off x="1626440" y="3241707"/>
              <a:ext cx="801944" cy="280391"/>
            </a:xfrm>
            <a:prstGeom prst="rect">
              <a:avLst/>
            </a:prstGeom>
            <a:noFill/>
          </p:spPr>
          <p:txBody>
            <a:bodyPr wrap="none" rtlCol="0">
              <a:spAutoFit/>
            </a:bodyPr>
            <a:lstStyle/>
            <a:p>
              <a:r>
                <a:rPr lang="en-US" sz="1200" dirty="0">
                  <a:cs typeface="Times New Roman" pitchFamily="18" charset="0"/>
                </a:rPr>
                <a:t>Time (ns</a:t>
              </a:r>
              <a:r>
                <a:rPr lang="uk-UA" sz="1200" dirty="0">
                  <a:cs typeface="Times New Roman" pitchFamily="18" charset="0"/>
                </a:rPr>
                <a:t>)</a:t>
              </a:r>
              <a:endParaRPr lang="ru-RU" sz="1200" dirty="0">
                <a:cs typeface="Times New Roman" pitchFamily="18" charset="0"/>
              </a:endParaRPr>
            </a:p>
          </p:txBody>
        </p:sp>
      </p:grpSp>
      <p:pic>
        <p:nvPicPr>
          <p:cNvPr id="35" name="Рисунок 34">
            <a:extLst>
              <a:ext uri="{FF2B5EF4-FFF2-40B4-BE49-F238E27FC236}">
                <a16:creationId xmlns:a16="http://schemas.microsoft.com/office/drawing/2014/main" id="{4B8A64E6-7CD6-46DA-B9DA-6E6F0C354C7A}"/>
              </a:ext>
            </a:extLst>
          </p:cNvPr>
          <p:cNvPicPr>
            <a:picLocks noChangeAspect="1"/>
          </p:cNvPicPr>
          <p:nvPr/>
        </p:nvPicPr>
        <p:blipFill rotWithShape="1">
          <a:blip r:embed="rId5">
            <a:extLst>
              <a:ext uri="{28A0092B-C50C-407E-A947-70E740481C1C}">
                <a14:useLocalDpi xmlns:a14="http://schemas.microsoft.com/office/drawing/2010/main" val="0"/>
              </a:ext>
            </a:extLst>
          </a:blip>
          <a:srcRect l="3082" t="19088" r="893" b="11086"/>
          <a:stretch/>
        </p:blipFill>
        <p:spPr>
          <a:xfrm>
            <a:off x="750086" y="1909668"/>
            <a:ext cx="3634358" cy="1868853"/>
          </a:xfrm>
          <a:prstGeom prst="rect">
            <a:avLst/>
          </a:prstGeom>
        </p:spPr>
      </p:pic>
      <p:grpSp>
        <p:nvGrpSpPr>
          <p:cNvPr id="53" name="Группа 52">
            <a:extLst>
              <a:ext uri="{FF2B5EF4-FFF2-40B4-BE49-F238E27FC236}">
                <a16:creationId xmlns:a16="http://schemas.microsoft.com/office/drawing/2014/main" id="{74743BF9-0AA9-48AF-B14F-16F0ACE18A41}"/>
              </a:ext>
            </a:extLst>
          </p:cNvPr>
          <p:cNvGrpSpPr/>
          <p:nvPr/>
        </p:nvGrpSpPr>
        <p:grpSpPr>
          <a:xfrm>
            <a:off x="797582" y="3703076"/>
            <a:ext cx="3605079" cy="1861248"/>
            <a:chOff x="805794" y="3703076"/>
            <a:chExt cx="3605079" cy="1861248"/>
          </a:xfrm>
        </p:grpSpPr>
        <p:grpSp>
          <p:nvGrpSpPr>
            <p:cNvPr id="50" name="Группа 49">
              <a:extLst>
                <a:ext uri="{FF2B5EF4-FFF2-40B4-BE49-F238E27FC236}">
                  <a16:creationId xmlns:a16="http://schemas.microsoft.com/office/drawing/2014/main" id="{C2238A7D-72F2-4C50-87C1-1F9B5D951072}"/>
                </a:ext>
              </a:extLst>
            </p:cNvPr>
            <p:cNvGrpSpPr/>
            <p:nvPr/>
          </p:nvGrpSpPr>
          <p:grpSpPr>
            <a:xfrm>
              <a:off x="805794" y="3782421"/>
              <a:ext cx="3605079" cy="1781903"/>
              <a:chOff x="805794" y="3782421"/>
              <a:chExt cx="3605079" cy="1781903"/>
            </a:xfrm>
          </p:grpSpPr>
          <p:pic>
            <p:nvPicPr>
              <p:cNvPr id="37" name="Рисунок 36">
                <a:extLst>
                  <a:ext uri="{FF2B5EF4-FFF2-40B4-BE49-F238E27FC236}">
                    <a16:creationId xmlns:a16="http://schemas.microsoft.com/office/drawing/2014/main" id="{8FA994C5-3CBD-4DEF-86F0-AB566AFF25D9}"/>
                  </a:ext>
                </a:extLst>
              </p:cNvPr>
              <p:cNvPicPr>
                <a:picLocks noChangeAspect="1"/>
              </p:cNvPicPr>
              <p:nvPr/>
            </p:nvPicPr>
            <p:blipFill>
              <a:blip r:embed="rId6"/>
              <a:stretch>
                <a:fillRect/>
              </a:stretch>
            </p:blipFill>
            <p:spPr>
              <a:xfrm>
                <a:off x="1009210" y="3782421"/>
                <a:ext cx="3353398" cy="1513089"/>
              </a:xfrm>
              <a:prstGeom prst="rect">
                <a:avLst/>
              </a:prstGeom>
            </p:spPr>
          </p:pic>
          <p:sp>
            <p:nvSpPr>
              <p:cNvPr id="38" name="TextBox 37">
                <a:extLst>
                  <a:ext uri="{FF2B5EF4-FFF2-40B4-BE49-F238E27FC236}">
                    <a16:creationId xmlns:a16="http://schemas.microsoft.com/office/drawing/2014/main" id="{3451D66A-361F-4F24-B678-0B5CF3840B9F}"/>
                  </a:ext>
                </a:extLst>
              </p:cNvPr>
              <p:cNvSpPr txBox="1"/>
              <p:nvPr/>
            </p:nvSpPr>
            <p:spPr>
              <a:xfrm>
                <a:off x="2338143" y="5287325"/>
                <a:ext cx="920445" cy="276999"/>
              </a:xfrm>
              <a:prstGeom prst="rect">
                <a:avLst/>
              </a:prstGeom>
              <a:noFill/>
            </p:spPr>
            <p:txBody>
              <a:bodyPr wrap="none" rtlCol="0">
                <a:spAutoFit/>
              </a:bodyPr>
              <a:lstStyle/>
              <a:p>
                <a:r>
                  <a:rPr lang="en-US" sz="1200" dirty="0"/>
                  <a:t>Axis Z (mm)</a:t>
                </a:r>
                <a:endParaRPr lang="uk-UA" sz="1200" dirty="0"/>
              </a:p>
            </p:txBody>
          </p:sp>
          <p:sp>
            <p:nvSpPr>
              <p:cNvPr id="39" name="TextBox 38">
                <a:extLst>
                  <a:ext uri="{FF2B5EF4-FFF2-40B4-BE49-F238E27FC236}">
                    <a16:creationId xmlns:a16="http://schemas.microsoft.com/office/drawing/2014/main" id="{40D5B44D-580E-4600-9574-BDD271CAD585}"/>
                  </a:ext>
                </a:extLst>
              </p:cNvPr>
              <p:cNvSpPr txBox="1"/>
              <p:nvPr/>
            </p:nvSpPr>
            <p:spPr>
              <a:xfrm rot="16200000">
                <a:off x="502474" y="4280088"/>
                <a:ext cx="883640" cy="276999"/>
              </a:xfrm>
              <a:prstGeom prst="rect">
                <a:avLst/>
              </a:prstGeom>
              <a:noFill/>
            </p:spPr>
            <p:txBody>
              <a:bodyPr wrap="none" rtlCol="0">
                <a:spAutoFit/>
              </a:bodyPr>
              <a:lstStyle/>
              <a:p>
                <a:r>
                  <a:rPr lang="en-US" sz="1200" dirty="0" err="1"/>
                  <a:t>E</a:t>
                </a:r>
                <a:r>
                  <a:rPr lang="en-US" sz="1200" baseline="-25000" dirty="0" err="1"/>
                  <a:t>z</a:t>
                </a:r>
                <a:r>
                  <a:rPr lang="en-US" sz="1200" dirty="0"/>
                  <a:t> (kV/mm)</a:t>
                </a:r>
                <a:endParaRPr lang="uk-UA" sz="1200" dirty="0"/>
              </a:p>
            </p:txBody>
          </p:sp>
          <p:sp>
            <p:nvSpPr>
              <p:cNvPr id="40" name="TextBox 39">
                <a:extLst>
                  <a:ext uri="{FF2B5EF4-FFF2-40B4-BE49-F238E27FC236}">
                    <a16:creationId xmlns:a16="http://schemas.microsoft.com/office/drawing/2014/main" id="{DEECCC0D-B0E6-407F-856A-62C350E9BB43}"/>
                  </a:ext>
                </a:extLst>
              </p:cNvPr>
              <p:cNvSpPr txBox="1"/>
              <p:nvPr/>
            </p:nvSpPr>
            <p:spPr>
              <a:xfrm>
                <a:off x="1212902" y="5117243"/>
                <a:ext cx="256802" cy="261610"/>
              </a:xfrm>
              <a:prstGeom prst="rect">
                <a:avLst/>
              </a:prstGeom>
              <a:noFill/>
            </p:spPr>
            <p:txBody>
              <a:bodyPr wrap="none" rtlCol="0">
                <a:spAutoFit/>
              </a:bodyPr>
              <a:lstStyle/>
              <a:p>
                <a:r>
                  <a:rPr lang="en-US" sz="1050" dirty="0"/>
                  <a:t>0</a:t>
                </a:r>
                <a:endParaRPr lang="uk-UA" sz="1050" dirty="0"/>
              </a:p>
            </p:txBody>
          </p:sp>
          <p:sp>
            <p:nvSpPr>
              <p:cNvPr id="41" name="TextBox 40">
                <a:extLst>
                  <a:ext uri="{FF2B5EF4-FFF2-40B4-BE49-F238E27FC236}">
                    <a16:creationId xmlns:a16="http://schemas.microsoft.com/office/drawing/2014/main" id="{1F30F370-F345-4B65-831E-DE29404272F9}"/>
                  </a:ext>
                </a:extLst>
              </p:cNvPr>
              <p:cNvSpPr txBox="1"/>
              <p:nvPr/>
            </p:nvSpPr>
            <p:spPr>
              <a:xfrm>
                <a:off x="1948133" y="5127732"/>
                <a:ext cx="253596" cy="253916"/>
              </a:xfrm>
              <a:prstGeom prst="rect">
                <a:avLst/>
              </a:prstGeom>
              <a:noFill/>
            </p:spPr>
            <p:txBody>
              <a:bodyPr wrap="none" rtlCol="0">
                <a:spAutoFit/>
              </a:bodyPr>
              <a:lstStyle/>
              <a:p>
                <a:r>
                  <a:rPr lang="en-US" sz="1050" dirty="0"/>
                  <a:t>4</a:t>
                </a:r>
                <a:endParaRPr lang="uk-UA" sz="1050" dirty="0"/>
              </a:p>
            </p:txBody>
          </p:sp>
          <p:sp>
            <p:nvSpPr>
              <p:cNvPr id="42" name="TextBox 41">
                <a:extLst>
                  <a:ext uri="{FF2B5EF4-FFF2-40B4-BE49-F238E27FC236}">
                    <a16:creationId xmlns:a16="http://schemas.microsoft.com/office/drawing/2014/main" id="{4ED8EA29-0DB2-493D-A8DB-4AC27BD03567}"/>
                  </a:ext>
                </a:extLst>
              </p:cNvPr>
              <p:cNvSpPr txBox="1"/>
              <p:nvPr/>
            </p:nvSpPr>
            <p:spPr>
              <a:xfrm>
                <a:off x="2677950" y="5112954"/>
                <a:ext cx="253596" cy="253916"/>
              </a:xfrm>
              <a:prstGeom prst="rect">
                <a:avLst/>
              </a:prstGeom>
              <a:noFill/>
            </p:spPr>
            <p:txBody>
              <a:bodyPr wrap="none" rtlCol="0">
                <a:spAutoFit/>
              </a:bodyPr>
              <a:lstStyle/>
              <a:p>
                <a:r>
                  <a:rPr lang="en-US" sz="1050" dirty="0"/>
                  <a:t>8</a:t>
                </a:r>
                <a:endParaRPr lang="uk-UA" sz="1050" dirty="0"/>
              </a:p>
            </p:txBody>
          </p:sp>
          <p:sp>
            <p:nvSpPr>
              <p:cNvPr id="43" name="TextBox 42">
                <a:extLst>
                  <a:ext uri="{FF2B5EF4-FFF2-40B4-BE49-F238E27FC236}">
                    <a16:creationId xmlns:a16="http://schemas.microsoft.com/office/drawing/2014/main" id="{646C48E9-1933-44DB-935B-A74F3C3782A4}"/>
                  </a:ext>
                </a:extLst>
              </p:cNvPr>
              <p:cNvSpPr txBox="1"/>
              <p:nvPr/>
            </p:nvSpPr>
            <p:spPr>
              <a:xfrm>
                <a:off x="3359808" y="5127732"/>
                <a:ext cx="322524" cy="253916"/>
              </a:xfrm>
              <a:prstGeom prst="rect">
                <a:avLst/>
              </a:prstGeom>
              <a:noFill/>
            </p:spPr>
            <p:txBody>
              <a:bodyPr wrap="none" rtlCol="0">
                <a:spAutoFit/>
              </a:bodyPr>
              <a:lstStyle/>
              <a:p>
                <a:r>
                  <a:rPr lang="en-US" sz="1050" dirty="0"/>
                  <a:t>12</a:t>
                </a:r>
                <a:endParaRPr lang="uk-UA" sz="1050" dirty="0"/>
              </a:p>
            </p:txBody>
          </p:sp>
          <p:sp>
            <p:nvSpPr>
              <p:cNvPr id="44" name="TextBox 43">
                <a:extLst>
                  <a:ext uri="{FF2B5EF4-FFF2-40B4-BE49-F238E27FC236}">
                    <a16:creationId xmlns:a16="http://schemas.microsoft.com/office/drawing/2014/main" id="{DD6E37E4-BB39-401A-81F9-2A6BBB0207B8}"/>
                  </a:ext>
                </a:extLst>
              </p:cNvPr>
              <p:cNvSpPr txBox="1"/>
              <p:nvPr/>
            </p:nvSpPr>
            <p:spPr>
              <a:xfrm>
                <a:off x="4088349" y="5127732"/>
                <a:ext cx="322524" cy="253916"/>
              </a:xfrm>
              <a:prstGeom prst="rect">
                <a:avLst/>
              </a:prstGeom>
              <a:noFill/>
            </p:spPr>
            <p:txBody>
              <a:bodyPr wrap="none" rtlCol="0">
                <a:spAutoFit/>
              </a:bodyPr>
              <a:lstStyle/>
              <a:p>
                <a:r>
                  <a:rPr lang="en-US" sz="1050" dirty="0"/>
                  <a:t>16</a:t>
                </a:r>
                <a:endParaRPr lang="uk-UA" sz="1050" dirty="0"/>
              </a:p>
            </p:txBody>
          </p:sp>
          <p:sp>
            <p:nvSpPr>
              <p:cNvPr id="45" name="TextBox 44">
                <a:extLst>
                  <a:ext uri="{FF2B5EF4-FFF2-40B4-BE49-F238E27FC236}">
                    <a16:creationId xmlns:a16="http://schemas.microsoft.com/office/drawing/2014/main" id="{DDE21ECE-9E88-4666-BED6-564212597C2E}"/>
                  </a:ext>
                </a:extLst>
              </p:cNvPr>
              <p:cNvSpPr txBox="1"/>
              <p:nvPr/>
            </p:nvSpPr>
            <p:spPr>
              <a:xfrm>
                <a:off x="1060370" y="4359896"/>
                <a:ext cx="256802" cy="261610"/>
              </a:xfrm>
              <a:prstGeom prst="rect">
                <a:avLst/>
              </a:prstGeom>
              <a:noFill/>
            </p:spPr>
            <p:txBody>
              <a:bodyPr wrap="none" rtlCol="0">
                <a:spAutoFit/>
              </a:bodyPr>
              <a:lstStyle/>
              <a:p>
                <a:r>
                  <a:rPr lang="en-US" sz="1050" dirty="0"/>
                  <a:t>0</a:t>
                </a:r>
                <a:endParaRPr lang="uk-UA" sz="1050" dirty="0"/>
              </a:p>
            </p:txBody>
          </p:sp>
          <p:sp>
            <p:nvSpPr>
              <p:cNvPr id="46" name="TextBox 45">
                <a:extLst>
                  <a:ext uri="{FF2B5EF4-FFF2-40B4-BE49-F238E27FC236}">
                    <a16:creationId xmlns:a16="http://schemas.microsoft.com/office/drawing/2014/main" id="{9AC7820E-C943-4FAD-8A5F-3AA4D2493173}"/>
                  </a:ext>
                </a:extLst>
              </p:cNvPr>
              <p:cNvSpPr txBox="1"/>
              <p:nvPr/>
            </p:nvSpPr>
            <p:spPr>
              <a:xfrm>
                <a:off x="1060364" y="4140810"/>
                <a:ext cx="253596" cy="253916"/>
              </a:xfrm>
              <a:prstGeom prst="rect">
                <a:avLst/>
              </a:prstGeom>
              <a:noFill/>
            </p:spPr>
            <p:txBody>
              <a:bodyPr wrap="none" rtlCol="0">
                <a:spAutoFit/>
              </a:bodyPr>
              <a:lstStyle/>
              <a:p>
                <a:r>
                  <a:rPr lang="en-US" sz="1050" dirty="0"/>
                  <a:t>1</a:t>
                </a:r>
                <a:endParaRPr lang="uk-UA" sz="1050" dirty="0"/>
              </a:p>
            </p:txBody>
          </p:sp>
          <p:sp>
            <p:nvSpPr>
              <p:cNvPr id="47" name="TextBox 46">
                <a:extLst>
                  <a:ext uri="{FF2B5EF4-FFF2-40B4-BE49-F238E27FC236}">
                    <a16:creationId xmlns:a16="http://schemas.microsoft.com/office/drawing/2014/main" id="{1531E8E8-AF21-437D-B7F0-D352F15C60E5}"/>
                  </a:ext>
                </a:extLst>
              </p:cNvPr>
              <p:cNvSpPr txBox="1"/>
              <p:nvPr/>
            </p:nvSpPr>
            <p:spPr>
              <a:xfrm>
                <a:off x="1057905" y="3927984"/>
                <a:ext cx="253596" cy="253916"/>
              </a:xfrm>
              <a:prstGeom prst="rect">
                <a:avLst/>
              </a:prstGeom>
              <a:noFill/>
            </p:spPr>
            <p:txBody>
              <a:bodyPr wrap="none" rtlCol="0">
                <a:spAutoFit/>
              </a:bodyPr>
              <a:lstStyle/>
              <a:p>
                <a:r>
                  <a:rPr lang="en-US" sz="1050" dirty="0"/>
                  <a:t>2</a:t>
                </a:r>
                <a:endParaRPr lang="uk-UA" sz="1050" dirty="0"/>
              </a:p>
            </p:txBody>
          </p:sp>
          <p:sp>
            <p:nvSpPr>
              <p:cNvPr id="48" name="TextBox 47">
                <a:extLst>
                  <a:ext uri="{FF2B5EF4-FFF2-40B4-BE49-F238E27FC236}">
                    <a16:creationId xmlns:a16="http://schemas.microsoft.com/office/drawing/2014/main" id="{E80B029A-28A1-40B7-A98A-EAD9C2534DA0}"/>
                  </a:ext>
                </a:extLst>
              </p:cNvPr>
              <p:cNvSpPr txBox="1"/>
              <p:nvPr/>
            </p:nvSpPr>
            <p:spPr>
              <a:xfrm>
                <a:off x="1020959" y="4554971"/>
                <a:ext cx="295274" cy="253916"/>
              </a:xfrm>
              <a:prstGeom prst="rect">
                <a:avLst/>
              </a:prstGeom>
              <a:noFill/>
            </p:spPr>
            <p:txBody>
              <a:bodyPr wrap="none" rtlCol="0">
                <a:spAutoFit/>
              </a:bodyPr>
              <a:lstStyle/>
              <a:p>
                <a:r>
                  <a:rPr lang="en-US" sz="1050" dirty="0"/>
                  <a:t>-1</a:t>
                </a:r>
                <a:endParaRPr lang="uk-UA" sz="1050" dirty="0"/>
              </a:p>
            </p:txBody>
          </p:sp>
          <p:sp>
            <p:nvSpPr>
              <p:cNvPr id="49" name="TextBox 48">
                <a:extLst>
                  <a:ext uri="{FF2B5EF4-FFF2-40B4-BE49-F238E27FC236}">
                    <a16:creationId xmlns:a16="http://schemas.microsoft.com/office/drawing/2014/main" id="{14ADBD86-0320-4980-AB4C-E2FDAFEF7173}"/>
                  </a:ext>
                </a:extLst>
              </p:cNvPr>
              <p:cNvSpPr txBox="1"/>
              <p:nvPr/>
            </p:nvSpPr>
            <p:spPr>
              <a:xfrm>
                <a:off x="1025963" y="4785200"/>
                <a:ext cx="295274" cy="253916"/>
              </a:xfrm>
              <a:prstGeom prst="rect">
                <a:avLst/>
              </a:prstGeom>
              <a:noFill/>
            </p:spPr>
            <p:txBody>
              <a:bodyPr wrap="none" rtlCol="0">
                <a:spAutoFit/>
              </a:bodyPr>
              <a:lstStyle/>
              <a:p>
                <a:r>
                  <a:rPr lang="en-US" sz="1050" dirty="0"/>
                  <a:t>-2</a:t>
                </a:r>
                <a:endParaRPr lang="uk-UA" sz="1050" dirty="0"/>
              </a:p>
            </p:txBody>
          </p:sp>
        </p:grpSp>
        <p:sp>
          <p:nvSpPr>
            <p:cNvPr id="51" name="TextBox 50">
              <a:extLst>
                <a:ext uri="{FF2B5EF4-FFF2-40B4-BE49-F238E27FC236}">
                  <a16:creationId xmlns:a16="http://schemas.microsoft.com/office/drawing/2014/main" id="{723573B7-ED79-476B-AF55-91DE555DCDA5}"/>
                </a:ext>
              </a:extLst>
            </p:cNvPr>
            <p:cNvSpPr txBox="1"/>
            <p:nvPr/>
          </p:nvSpPr>
          <p:spPr>
            <a:xfrm>
              <a:off x="1028789" y="4993852"/>
              <a:ext cx="295274" cy="253916"/>
            </a:xfrm>
            <a:prstGeom prst="rect">
              <a:avLst/>
            </a:prstGeom>
            <a:noFill/>
          </p:spPr>
          <p:txBody>
            <a:bodyPr wrap="none" rtlCol="0">
              <a:spAutoFit/>
            </a:bodyPr>
            <a:lstStyle/>
            <a:p>
              <a:r>
                <a:rPr lang="en-US" sz="1050" dirty="0"/>
                <a:t>-3</a:t>
              </a:r>
              <a:endParaRPr lang="uk-UA" sz="1050" dirty="0"/>
            </a:p>
          </p:txBody>
        </p:sp>
        <p:sp>
          <p:nvSpPr>
            <p:cNvPr id="52" name="TextBox 51">
              <a:extLst>
                <a:ext uri="{FF2B5EF4-FFF2-40B4-BE49-F238E27FC236}">
                  <a16:creationId xmlns:a16="http://schemas.microsoft.com/office/drawing/2014/main" id="{3EAFD6BD-01CB-4467-87B3-4F8237D2D840}"/>
                </a:ext>
              </a:extLst>
            </p:cNvPr>
            <p:cNvSpPr txBox="1"/>
            <p:nvPr/>
          </p:nvSpPr>
          <p:spPr>
            <a:xfrm>
              <a:off x="1033625" y="3703076"/>
              <a:ext cx="284052" cy="253916"/>
            </a:xfrm>
            <a:prstGeom prst="rect">
              <a:avLst/>
            </a:prstGeom>
            <a:noFill/>
          </p:spPr>
          <p:txBody>
            <a:bodyPr wrap="none" rtlCol="0">
              <a:spAutoFit/>
            </a:bodyPr>
            <a:lstStyle/>
            <a:p>
              <a:r>
                <a:rPr lang="en-US" sz="1050" dirty="0"/>
                <a:t> 3</a:t>
              </a:r>
              <a:endParaRPr lang="uk-UA" sz="1050" dirty="0"/>
            </a:p>
          </p:txBody>
        </p:sp>
      </p:grpSp>
      <p:sp>
        <p:nvSpPr>
          <p:cNvPr id="55" name="Объект 2">
            <a:extLst>
              <a:ext uri="{FF2B5EF4-FFF2-40B4-BE49-F238E27FC236}">
                <a16:creationId xmlns:a16="http://schemas.microsoft.com/office/drawing/2014/main" id="{5974B6DE-2439-4701-9A33-D6BC823BCE0F}"/>
              </a:ext>
            </a:extLst>
          </p:cNvPr>
          <p:cNvSpPr>
            <a:spLocks noGrp="1"/>
          </p:cNvSpPr>
          <p:nvPr>
            <p:ph idx="1"/>
          </p:nvPr>
        </p:nvSpPr>
        <p:spPr>
          <a:xfrm>
            <a:off x="848006" y="6149674"/>
            <a:ext cx="10490735" cy="610307"/>
          </a:xfrm>
        </p:spPr>
        <p:txBody>
          <a:bodyPr>
            <a:normAutofit/>
          </a:bodyPr>
          <a:lstStyle/>
          <a:p>
            <a:pPr marL="0" indent="0">
              <a:buNone/>
            </a:pPr>
            <a:r>
              <a:rPr lang="en-US" sz="1200" dirty="0"/>
              <a:t>Likhachev, A.A., Danik, A.A., Kovshov, Y.S., Kishko, S.A., Ponomarenko, S.S., Zheltov, V.N., Khutoryan, E.M., Kuleshov, A.N. Effect of electron beam velocity spread in a clinotron (2019) IEEE Transactions on Electron Devices, 66 (3), art. no. 8624399, pp. 1540-1544. DOI: 10.1109/TED.2019.2891547</a:t>
            </a:r>
          </a:p>
          <a:p>
            <a:pPr marL="0" indent="0">
              <a:buNone/>
            </a:pPr>
            <a:endParaRPr lang="uk-UA" sz="1200" dirty="0"/>
          </a:p>
        </p:txBody>
      </p:sp>
      <p:sp>
        <p:nvSpPr>
          <p:cNvPr id="56" name="TextBox 55">
            <a:extLst>
              <a:ext uri="{FF2B5EF4-FFF2-40B4-BE49-F238E27FC236}">
                <a16:creationId xmlns:a16="http://schemas.microsoft.com/office/drawing/2014/main" id="{6E539DF7-5564-4D2D-8CD8-4FB15A0D7B04}"/>
              </a:ext>
            </a:extLst>
          </p:cNvPr>
          <p:cNvSpPr txBox="1"/>
          <p:nvPr/>
        </p:nvSpPr>
        <p:spPr>
          <a:xfrm>
            <a:off x="9301400" y="3425817"/>
            <a:ext cx="1217385" cy="276999"/>
          </a:xfrm>
          <a:prstGeom prst="rect">
            <a:avLst/>
          </a:prstGeom>
          <a:noFill/>
        </p:spPr>
        <p:txBody>
          <a:bodyPr wrap="none" rtlCol="0">
            <a:spAutoFit/>
          </a:bodyPr>
          <a:lstStyle/>
          <a:p>
            <a:r>
              <a:rPr lang="en-US" sz="1200" dirty="0"/>
              <a:t>fast central layer</a:t>
            </a:r>
            <a:endParaRPr lang="uk-UA" sz="1200" dirty="0"/>
          </a:p>
        </p:txBody>
      </p:sp>
      <p:sp>
        <p:nvSpPr>
          <p:cNvPr id="57" name="TextBox 56">
            <a:extLst>
              <a:ext uri="{FF2B5EF4-FFF2-40B4-BE49-F238E27FC236}">
                <a16:creationId xmlns:a16="http://schemas.microsoft.com/office/drawing/2014/main" id="{3559182D-856B-43BB-9622-E6F21B0360F7}"/>
              </a:ext>
            </a:extLst>
          </p:cNvPr>
          <p:cNvSpPr txBox="1"/>
          <p:nvPr/>
        </p:nvSpPr>
        <p:spPr>
          <a:xfrm>
            <a:off x="10179043" y="2265414"/>
            <a:ext cx="1012970" cy="276999"/>
          </a:xfrm>
          <a:prstGeom prst="rect">
            <a:avLst/>
          </a:prstGeom>
          <a:noFill/>
        </p:spPr>
        <p:txBody>
          <a:bodyPr wrap="none" rtlCol="0">
            <a:spAutoFit/>
          </a:bodyPr>
          <a:lstStyle/>
          <a:p>
            <a:r>
              <a:rPr lang="en-US" sz="1200" dirty="0"/>
              <a:t>fast low layer</a:t>
            </a:r>
            <a:endParaRPr lang="uk-UA" sz="1200" dirty="0"/>
          </a:p>
        </p:txBody>
      </p:sp>
      <p:sp>
        <p:nvSpPr>
          <p:cNvPr id="58" name="TextBox 57">
            <a:extLst>
              <a:ext uri="{FF2B5EF4-FFF2-40B4-BE49-F238E27FC236}">
                <a16:creationId xmlns:a16="http://schemas.microsoft.com/office/drawing/2014/main" id="{C45B59CD-6A71-469B-8B93-4F9F5B54B913}"/>
              </a:ext>
            </a:extLst>
          </p:cNvPr>
          <p:cNvSpPr txBox="1"/>
          <p:nvPr/>
        </p:nvSpPr>
        <p:spPr>
          <a:xfrm>
            <a:off x="10138391" y="4067829"/>
            <a:ext cx="1053622" cy="276999"/>
          </a:xfrm>
          <a:prstGeom prst="rect">
            <a:avLst/>
          </a:prstGeom>
          <a:noFill/>
        </p:spPr>
        <p:txBody>
          <a:bodyPr wrap="none" rtlCol="0">
            <a:spAutoFit/>
          </a:bodyPr>
          <a:lstStyle/>
          <a:p>
            <a:r>
              <a:rPr lang="en-US" sz="1200" dirty="0"/>
              <a:t>fast high layer</a:t>
            </a:r>
            <a:endParaRPr lang="uk-UA" sz="1200" dirty="0"/>
          </a:p>
        </p:txBody>
      </p:sp>
      <p:sp>
        <p:nvSpPr>
          <p:cNvPr id="62" name="TextBox 61">
            <a:extLst>
              <a:ext uri="{FF2B5EF4-FFF2-40B4-BE49-F238E27FC236}">
                <a16:creationId xmlns:a16="http://schemas.microsoft.com/office/drawing/2014/main" id="{3234E7A8-C2C8-4C80-B520-1F0E0A09ADD9}"/>
              </a:ext>
            </a:extLst>
          </p:cNvPr>
          <p:cNvSpPr txBox="1"/>
          <p:nvPr/>
        </p:nvSpPr>
        <p:spPr>
          <a:xfrm>
            <a:off x="9915268" y="3003277"/>
            <a:ext cx="1439689" cy="276999"/>
          </a:xfrm>
          <a:prstGeom prst="rect">
            <a:avLst/>
          </a:prstGeom>
          <a:noFill/>
        </p:spPr>
        <p:txBody>
          <a:bodyPr wrap="none" rtlCol="0">
            <a:spAutoFit/>
          </a:bodyPr>
          <a:lstStyle/>
          <a:p>
            <a:r>
              <a:rPr lang="en-US" sz="1200" dirty="0"/>
              <a:t>uniform distribution</a:t>
            </a:r>
            <a:endParaRPr lang="uk-UA" sz="1200" dirty="0"/>
          </a:p>
        </p:txBody>
      </p:sp>
      <p:sp>
        <p:nvSpPr>
          <p:cNvPr id="3" name="Овал 2">
            <a:extLst>
              <a:ext uri="{FF2B5EF4-FFF2-40B4-BE49-F238E27FC236}">
                <a16:creationId xmlns:a16="http://schemas.microsoft.com/office/drawing/2014/main" id="{C4A0FEBC-E0AF-4BD4-967A-5D4A8A48B544}"/>
              </a:ext>
            </a:extLst>
          </p:cNvPr>
          <p:cNvSpPr/>
          <p:nvPr/>
        </p:nvSpPr>
        <p:spPr>
          <a:xfrm>
            <a:off x="9910093" y="3830034"/>
            <a:ext cx="268950" cy="7914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64" name="Группа 63">
            <a:extLst>
              <a:ext uri="{FF2B5EF4-FFF2-40B4-BE49-F238E27FC236}">
                <a16:creationId xmlns:a16="http://schemas.microsoft.com/office/drawing/2014/main" id="{CB49129A-5396-45F9-96AA-C1C3E2B6F7E6}"/>
              </a:ext>
            </a:extLst>
          </p:cNvPr>
          <p:cNvGrpSpPr/>
          <p:nvPr/>
        </p:nvGrpSpPr>
        <p:grpSpPr>
          <a:xfrm>
            <a:off x="4886511" y="4542690"/>
            <a:ext cx="3147969" cy="1595207"/>
            <a:chOff x="8586286" y="2355390"/>
            <a:chExt cx="6486525" cy="3133725"/>
          </a:xfrm>
        </p:grpSpPr>
        <p:pic>
          <p:nvPicPr>
            <p:cNvPr id="67" name="Рисунок 66">
              <a:extLst>
                <a:ext uri="{FF2B5EF4-FFF2-40B4-BE49-F238E27FC236}">
                  <a16:creationId xmlns:a16="http://schemas.microsoft.com/office/drawing/2014/main" id="{171F4AE3-961B-4DFE-924A-A7991447D78C}"/>
                </a:ext>
              </a:extLst>
            </p:cNvPr>
            <p:cNvPicPr>
              <a:picLocks noChangeAspect="1"/>
            </p:cNvPicPr>
            <p:nvPr/>
          </p:nvPicPr>
          <p:blipFill>
            <a:blip r:embed="rId7"/>
            <a:stretch>
              <a:fillRect/>
            </a:stretch>
          </p:blipFill>
          <p:spPr>
            <a:xfrm>
              <a:off x="8586286" y="2355390"/>
              <a:ext cx="6486525" cy="3133725"/>
            </a:xfrm>
            <a:prstGeom prst="rect">
              <a:avLst/>
            </a:prstGeom>
          </p:spPr>
        </p:pic>
        <p:sp>
          <p:nvSpPr>
            <p:cNvPr id="68" name="Овал 67">
              <a:extLst>
                <a:ext uri="{FF2B5EF4-FFF2-40B4-BE49-F238E27FC236}">
                  <a16:creationId xmlns:a16="http://schemas.microsoft.com/office/drawing/2014/main" id="{A28809FF-A257-4F6B-AD64-C5C7735B30A0}"/>
                </a:ext>
              </a:extLst>
            </p:cNvPr>
            <p:cNvSpPr/>
            <p:nvPr/>
          </p:nvSpPr>
          <p:spPr>
            <a:xfrm>
              <a:off x="9973953" y="3516139"/>
              <a:ext cx="324000" cy="3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9" name="Овал 68">
              <a:extLst>
                <a:ext uri="{FF2B5EF4-FFF2-40B4-BE49-F238E27FC236}">
                  <a16:creationId xmlns:a16="http://schemas.microsoft.com/office/drawing/2014/main" id="{2FD9AAE2-AA6D-42C5-BF80-79AC185E0E0E}"/>
                </a:ext>
              </a:extLst>
            </p:cNvPr>
            <p:cNvSpPr/>
            <p:nvPr/>
          </p:nvSpPr>
          <p:spPr>
            <a:xfrm>
              <a:off x="9332534" y="3517816"/>
              <a:ext cx="324000" cy="3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0" name="Овал 69">
              <a:extLst>
                <a:ext uri="{FF2B5EF4-FFF2-40B4-BE49-F238E27FC236}">
                  <a16:creationId xmlns:a16="http://schemas.microsoft.com/office/drawing/2014/main" id="{B5EA4CC3-7F0B-4B7D-9B67-70E866FD5F7A}"/>
                </a:ext>
              </a:extLst>
            </p:cNvPr>
            <p:cNvSpPr/>
            <p:nvPr/>
          </p:nvSpPr>
          <p:spPr>
            <a:xfrm>
              <a:off x="10590250" y="3519491"/>
              <a:ext cx="324000" cy="3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71" name="Прямая со стрелкой 70">
              <a:extLst>
                <a:ext uri="{FF2B5EF4-FFF2-40B4-BE49-F238E27FC236}">
                  <a16:creationId xmlns:a16="http://schemas.microsoft.com/office/drawing/2014/main" id="{83C02168-5E93-4284-BD13-A326AB35EAF4}"/>
                </a:ext>
              </a:extLst>
            </p:cNvPr>
            <p:cNvCxnSpPr/>
            <p:nvPr/>
          </p:nvCxnSpPr>
          <p:spPr>
            <a:xfrm>
              <a:off x="9494534" y="3678139"/>
              <a:ext cx="37893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a:extLst>
                <a:ext uri="{FF2B5EF4-FFF2-40B4-BE49-F238E27FC236}">
                  <a16:creationId xmlns:a16="http://schemas.microsoft.com/office/drawing/2014/main" id="{26CCEBB2-8C38-4FF4-9854-C3EB0F69169F}"/>
                </a:ext>
              </a:extLst>
            </p:cNvPr>
            <p:cNvCxnSpPr/>
            <p:nvPr/>
          </p:nvCxnSpPr>
          <p:spPr>
            <a:xfrm>
              <a:off x="10313026" y="3681039"/>
              <a:ext cx="378936" cy="0"/>
            </a:xfrm>
            <a:prstGeom prst="straightConnector1">
              <a:avLst/>
            </a:prstGeom>
            <a:ln w="19050">
              <a:solidFill>
                <a:srgbClr val="FF0000"/>
              </a:solidFill>
              <a:tailEnd type="triangle"/>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73" name="Овал 72">
              <a:extLst>
                <a:ext uri="{FF2B5EF4-FFF2-40B4-BE49-F238E27FC236}">
                  <a16:creationId xmlns:a16="http://schemas.microsoft.com/office/drawing/2014/main" id="{07944C7E-AD2A-44B7-BB99-9F2EDD534E48}"/>
                </a:ext>
              </a:extLst>
            </p:cNvPr>
            <p:cNvSpPr/>
            <p:nvPr/>
          </p:nvSpPr>
          <p:spPr>
            <a:xfrm>
              <a:off x="13331003" y="3516139"/>
              <a:ext cx="324000" cy="3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4" name="Овал 73">
              <a:extLst>
                <a:ext uri="{FF2B5EF4-FFF2-40B4-BE49-F238E27FC236}">
                  <a16:creationId xmlns:a16="http://schemas.microsoft.com/office/drawing/2014/main" id="{AC33B28E-B291-47EC-BB03-3A6FBC328A1E}"/>
                </a:ext>
              </a:extLst>
            </p:cNvPr>
            <p:cNvSpPr/>
            <p:nvPr/>
          </p:nvSpPr>
          <p:spPr>
            <a:xfrm>
              <a:off x="13694419" y="3517814"/>
              <a:ext cx="324000" cy="3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5" name="Овал 74">
              <a:extLst>
                <a:ext uri="{FF2B5EF4-FFF2-40B4-BE49-F238E27FC236}">
                  <a16:creationId xmlns:a16="http://schemas.microsoft.com/office/drawing/2014/main" id="{AD001944-28C3-4B21-8BC9-76E88D9CD306}"/>
                </a:ext>
              </a:extLst>
            </p:cNvPr>
            <p:cNvSpPr/>
            <p:nvPr/>
          </p:nvSpPr>
          <p:spPr>
            <a:xfrm>
              <a:off x="12952517" y="3519491"/>
              <a:ext cx="324000" cy="3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76" name="Прямая со стрелкой 75">
              <a:extLst>
                <a:ext uri="{FF2B5EF4-FFF2-40B4-BE49-F238E27FC236}">
                  <a16:creationId xmlns:a16="http://schemas.microsoft.com/office/drawing/2014/main" id="{D8DDBBEA-BFED-4F81-AF85-41C73E8A12F0}"/>
                </a:ext>
              </a:extLst>
            </p:cNvPr>
            <p:cNvCxnSpPr>
              <a:cxnSpLocks/>
            </p:cNvCxnSpPr>
            <p:nvPr/>
          </p:nvCxnSpPr>
          <p:spPr>
            <a:xfrm>
              <a:off x="13114067" y="3682901"/>
              <a:ext cx="21693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a:extLst>
                <a:ext uri="{FF2B5EF4-FFF2-40B4-BE49-F238E27FC236}">
                  <a16:creationId xmlns:a16="http://schemas.microsoft.com/office/drawing/2014/main" id="{ED39E300-364E-4CDC-B365-6BA4866B70E4}"/>
                </a:ext>
              </a:extLst>
            </p:cNvPr>
            <p:cNvCxnSpPr>
              <a:cxnSpLocks/>
            </p:cNvCxnSpPr>
            <p:nvPr/>
          </p:nvCxnSpPr>
          <p:spPr>
            <a:xfrm>
              <a:off x="13551297" y="3685284"/>
              <a:ext cx="216936" cy="0"/>
            </a:xfrm>
            <a:prstGeom prst="straightConnector1">
              <a:avLst/>
            </a:prstGeom>
            <a:ln w="19050">
              <a:solidFill>
                <a:srgbClr val="FF0000"/>
              </a:solidFill>
              <a:tailEnd type="triangle"/>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78" name="Прямоугольник 77">
              <a:extLst>
                <a:ext uri="{FF2B5EF4-FFF2-40B4-BE49-F238E27FC236}">
                  <a16:creationId xmlns:a16="http://schemas.microsoft.com/office/drawing/2014/main" id="{953F4567-3587-4AA6-9733-3960D0068558}"/>
                </a:ext>
              </a:extLst>
            </p:cNvPr>
            <p:cNvSpPr/>
            <p:nvPr/>
          </p:nvSpPr>
          <p:spPr>
            <a:xfrm>
              <a:off x="8659433" y="4981495"/>
              <a:ext cx="6391947" cy="507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9" name="Прямоугольник 78">
              <a:extLst>
                <a:ext uri="{FF2B5EF4-FFF2-40B4-BE49-F238E27FC236}">
                  <a16:creationId xmlns:a16="http://schemas.microsoft.com/office/drawing/2014/main" id="{8D67F4F3-56C3-440F-AA95-356A07D75258}"/>
                </a:ext>
              </a:extLst>
            </p:cNvPr>
            <p:cNvSpPr/>
            <p:nvPr/>
          </p:nvSpPr>
          <p:spPr>
            <a:xfrm>
              <a:off x="13929811" y="4462383"/>
              <a:ext cx="844427" cy="585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0" name="Прямоугольник 79">
              <a:extLst>
                <a:ext uri="{FF2B5EF4-FFF2-40B4-BE49-F238E27FC236}">
                  <a16:creationId xmlns:a16="http://schemas.microsoft.com/office/drawing/2014/main" id="{6371F405-BE32-4B8F-AADC-F8CE6D4B5ABB}"/>
                </a:ext>
              </a:extLst>
            </p:cNvPr>
            <p:cNvSpPr/>
            <p:nvPr/>
          </p:nvSpPr>
          <p:spPr>
            <a:xfrm>
              <a:off x="8659434" y="4551304"/>
              <a:ext cx="1346200" cy="585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pic>
        <p:nvPicPr>
          <p:cNvPr id="61" name="Рисунок 60">
            <a:extLst>
              <a:ext uri="{FF2B5EF4-FFF2-40B4-BE49-F238E27FC236}">
                <a16:creationId xmlns:a16="http://schemas.microsoft.com/office/drawing/2014/main" id="{119DDCA7-E1B5-4D47-906A-17FA7D308628}"/>
              </a:ext>
            </a:extLst>
          </p:cNvPr>
          <p:cNvPicPr>
            <a:picLocks noChangeAspect="1"/>
          </p:cNvPicPr>
          <p:nvPr/>
        </p:nvPicPr>
        <p:blipFill>
          <a:blip r:embed="rId8"/>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2320074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Mode Transformation in a Clinotron</a:t>
            </a:r>
            <a:endParaRPr lang="uk-UA" dirty="0"/>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838200" y="5835306"/>
            <a:ext cx="10515600" cy="1071578"/>
          </a:xfrm>
        </p:spPr>
        <p:txBody>
          <a:bodyPr>
            <a:normAutofit/>
          </a:bodyPr>
          <a:lstStyle/>
          <a:p>
            <a:pPr marL="0" indent="0">
              <a:buNone/>
            </a:pPr>
            <a:r>
              <a:rPr lang="en-US" sz="1200" dirty="0"/>
              <a:t>Kovshov, Y.S., Ponomarenko, S.S., Kishko, S.S., Likhachev, A., Danik, A., Mospan, L., Steshenko, S., Khutoryan, E.M., Kuleshov, A.N. Effect of Mode Transformation in THz Clinotron (2018) Journal of Infrared, Millimeter, and Terahertz Waves, 39 (11), pp. 1055-1064. DOI: 10.1007/s10762-018-0534-y </a:t>
            </a:r>
          </a:p>
          <a:p>
            <a:pPr marL="0" indent="0">
              <a:buNone/>
            </a:pPr>
            <a:r>
              <a:rPr lang="en-US" sz="1200" dirty="0"/>
              <a:t>Kovshov, Y., Ponomarenko, S., Kishko, S., Likhachev, A., Danik, A., Mospan, L., Steshenko, S., Khutoryan, E., Kuleshov, A. Demonstration of a Mode Transformation Effect in 300-GHz CW Clinotron (2018) International Conference on Mathematical Methods in Electromagnetic Theory, MMET, 2018-July, art. no. 8460346, pp. 254-257. DOI: 10.1109/MMET.2018.8460346</a:t>
            </a:r>
          </a:p>
          <a:p>
            <a:endParaRPr lang="en-US" sz="1200" dirty="0"/>
          </a:p>
          <a:p>
            <a:endParaRPr lang="uk-UA" sz="12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22</a:t>
            </a:fld>
            <a:endParaRPr lang="uk-UA"/>
          </a:p>
        </p:txBody>
      </p:sp>
      <p:pic>
        <p:nvPicPr>
          <p:cNvPr id="6" name="Picture 2">
            <a:extLst>
              <a:ext uri="{FF2B5EF4-FFF2-40B4-BE49-F238E27FC236}">
                <a16:creationId xmlns:a16="http://schemas.microsoft.com/office/drawing/2014/main" id="{011E2058-00E3-4509-AECF-326534F54535}"/>
              </a:ext>
            </a:extLst>
          </p:cNvPr>
          <p:cNvPicPr>
            <a:picLocks noChangeAspect="1" noChangeArrowheads="1"/>
          </p:cNvPicPr>
          <p:nvPr/>
        </p:nvPicPr>
        <p:blipFill>
          <a:blip r:embed="rId3"/>
          <a:srcRect l="28551" t="19205" r="14897" b="16105"/>
          <a:stretch>
            <a:fillRect/>
          </a:stretch>
        </p:blipFill>
        <p:spPr bwMode="auto">
          <a:xfrm>
            <a:off x="1533883" y="3384700"/>
            <a:ext cx="3674128" cy="2282953"/>
          </a:xfrm>
          <a:prstGeom prst="rect">
            <a:avLst/>
          </a:prstGeom>
          <a:noFill/>
          <a:ln w="9525">
            <a:noFill/>
            <a:miter lim="800000"/>
            <a:headEnd/>
            <a:tailEnd/>
          </a:ln>
          <a:effectLst/>
        </p:spPr>
      </p:pic>
      <p:grpSp>
        <p:nvGrpSpPr>
          <p:cNvPr id="36" name="Группа 35">
            <a:extLst>
              <a:ext uri="{FF2B5EF4-FFF2-40B4-BE49-F238E27FC236}">
                <a16:creationId xmlns:a16="http://schemas.microsoft.com/office/drawing/2014/main" id="{FFB2B0CA-91C4-4DD6-9F53-43EBACF5455D}"/>
              </a:ext>
            </a:extLst>
          </p:cNvPr>
          <p:cNvGrpSpPr/>
          <p:nvPr/>
        </p:nvGrpSpPr>
        <p:grpSpPr>
          <a:xfrm>
            <a:off x="767553" y="1708909"/>
            <a:ext cx="5153093" cy="1602066"/>
            <a:chOff x="5062962" y="2305679"/>
            <a:chExt cx="5379817" cy="1752133"/>
          </a:xfrm>
        </p:grpSpPr>
        <p:grpSp>
          <p:nvGrpSpPr>
            <p:cNvPr id="13" name="Группа 12">
              <a:extLst>
                <a:ext uri="{FF2B5EF4-FFF2-40B4-BE49-F238E27FC236}">
                  <a16:creationId xmlns:a16="http://schemas.microsoft.com/office/drawing/2014/main" id="{8C6443B3-1278-4A8F-B577-9542649021C1}"/>
                </a:ext>
              </a:extLst>
            </p:cNvPr>
            <p:cNvGrpSpPr/>
            <p:nvPr/>
          </p:nvGrpSpPr>
          <p:grpSpPr>
            <a:xfrm>
              <a:off x="5062962" y="2305679"/>
              <a:ext cx="5198996" cy="1472173"/>
              <a:chOff x="1711073" y="1285860"/>
              <a:chExt cx="4861191" cy="1472173"/>
            </a:xfrm>
          </p:grpSpPr>
          <p:grpSp>
            <p:nvGrpSpPr>
              <p:cNvPr id="14" name="Группа 13">
                <a:extLst>
                  <a:ext uri="{FF2B5EF4-FFF2-40B4-BE49-F238E27FC236}">
                    <a16:creationId xmlns:a16="http://schemas.microsoft.com/office/drawing/2014/main" id="{5FD8BBC9-1E6F-4623-85B8-556CC945723F}"/>
                  </a:ext>
                </a:extLst>
              </p:cNvPr>
              <p:cNvGrpSpPr/>
              <p:nvPr/>
            </p:nvGrpSpPr>
            <p:grpSpPr>
              <a:xfrm>
                <a:off x="1857356" y="1285860"/>
                <a:ext cx="4714908" cy="1472173"/>
                <a:chOff x="-1" y="1142984"/>
                <a:chExt cx="6418739" cy="1757110"/>
              </a:xfrm>
            </p:grpSpPr>
            <p:pic>
              <p:nvPicPr>
                <p:cNvPr id="16" name="Рисунок 5">
                  <a:extLst>
                    <a:ext uri="{FF2B5EF4-FFF2-40B4-BE49-F238E27FC236}">
                      <a16:creationId xmlns:a16="http://schemas.microsoft.com/office/drawing/2014/main" id="{979DA8C5-18F1-4547-9A60-9322A78EA662}"/>
                    </a:ext>
                  </a:extLst>
                </p:cNvPr>
                <p:cNvPicPr>
                  <a:picLocks noChangeAspect="1" noChangeArrowheads="1"/>
                </p:cNvPicPr>
                <p:nvPr/>
              </p:nvPicPr>
              <p:blipFill rotWithShape="1">
                <a:blip r:embed="rId4"/>
                <a:srcRect b="33524"/>
                <a:stretch/>
              </p:blipFill>
              <p:spPr bwMode="auto">
                <a:xfrm>
                  <a:off x="-1" y="1142984"/>
                  <a:ext cx="6418739" cy="1757110"/>
                </a:xfrm>
                <a:prstGeom prst="rect">
                  <a:avLst/>
                </a:prstGeom>
                <a:noFill/>
                <a:ln w="9525">
                  <a:noFill/>
                  <a:miter lim="800000"/>
                  <a:headEnd/>
                  <a:tailEnd/>
                </a:ln>
              </p:spPr>
            </p:pic>
            <p:sp>
              <p:nvSpPr>
                <p:cNvPr id="17" name="Стрелка вправо 14">
                  <a:extLst>
                    <a:ext uri="{FF2B5EF4-FFF2-40B4-BE49-F238E27FC236}">
                      <a16:creationId xmlns:a16="http://schemas.microsoft.com/office/drawing/2014/main" id="{1C1E0334-8C4C-464C-9BF0-ABADB7C5FC93}"/>
                    </a:ext>
                  </a:extLst>
                </p:cNvPr>
                <p:cNvSpPr/>
                <p:nvPr/>
              </p:nvSpPr>
              <p:spPr>
                <a:xfrm>
                  <a:off x="1174520" y="1527827"/>
                  <a:ext cx="428628" cy="28575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5">
                  <a:extLst>
                    <a:ext uri="{FF2B5EF4-FFF2-40B4-BE49-F238E27FC236}">
                      <a16:creationId xmlns:a16="http://schemas.microsoft.com/office/drawing/2014/main" id="{5BD6030F-8A03-4107-8334-D0F5AD312FF2}"/>
                    </a:ext>
                  </a:extLst>
                </p:cNvPr>
                <p:cNvSpPr/>
                <p:nvPr/>
              </p:nvSpPr>
              <p:spPr>
                <a:xfrm rot="10800000">
                  <a:off x="290825" y="1709879"/>
                  <a:ext cx="428628" cy="28575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7">
                  <a:extLst>
                    <a:ext uri="{FF2B5EF4-FFF2-40B4-BE49-F238E27FC236}">
                      <a16:creationId xmlns:a16="http://schemas.microsoft.com/office/drawing/2014/main" id="{A1164F83-C1E3-454D-8DE9-F33C25DFAC38}"/>
                    </a:ext>
                  </a:extLst>
                </p:cNvPr>
                <p:cNvSpPr/>
                <p:nvPr/>
              </p:nvSpPr>
              <p:spPr>
                <a:xfrm rot="10800000">
                  <a:off x="3214678" y="1643050"/>
                  <a:ext cx="428628" cy="28575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8">
                  <a:extLst>
                    <a:ext uri="{FF2B5EF4-FFF2-40B4-BE49-F238E27FC236}">
                      <a16:creationId xmlns:a16="http://schemas.microsoft.com/office/drawing/2014/main" id="{10C12743-06DF-42E2-A107-C9ED54C50E65}"/>
                    </a:ext>
                  </a:extLst>
                </p:cNvPr>
                <p:cNvSpPr/>
                <p:nvPr/>
              </p:nvSpPr>
              <p:spPr>
                <a:xfrm rot="5400000">
                  <a:off x="1071539" y="2408129"/>
                  <a:ext cx="428628" cy="28575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19">
                  <a:extLst>
                    <a:ext uri="{FF2B5EF4-FFF2-40B4-BE49-F238E27FC236}">
                      <a16:creationId xmlns:a16="http://schemas.microsoft.com/office/drawing/2014/main" id="{B571D216-8A63-4195-8161-DB58C10AE59A}"/>
                    </a:ext>
                  </a:extLst>
                </p:cNvPr>
                <p:cNvSpPr/>
                <p:nvPr/>
              </p:nvSpPr>
              <p:spPr>
                <a:xfrm>
                  <a:off x="3857620" y="1643050"/>
                  <a:ext cx="428628" cy="28575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право 21">
                  <a:extLst>
                    <a:ext uri="{FF2B5EF4-FFF2-40B4-BE49-F238E27FC236}">
                      <a16:creationId xmlns:a16="http://schemas.microsoft.com/office/drawing/2014/main" id="{FE094539-A1D1-4018-9425-EE99D1FE2240}"/>
                    </a:ext>
                  </a:extLst>
                </p:cNvPr>
                <p:cNvSpPr/>
                <p:nvPr/>
              </p:nvSpPr>
              <p:spPr>
                <a:xfrm rot="10800000">
                  <a:off x="5799532" y="1526906"/>
                  <a:ext cx="428628" cy="28575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14A4B06B-BED2-4C18-AB52-9615E74E4E27}"/>
                    </a:ext>
                  </a:extLst>
                </p:cNvPr>
                <p:cNvSpPr txBox="1"/>
                <p:nvPr/>
              </p:nvSpPr>
              <p:spPr>
                <a:xfrm>
                  <a:off x="448045" y="1331116"/>
                  <a:ext cx="396264" cy="330612"/>
                </a:xfrm>
                <a:prstGeom prst="rect">
                  <a:avLst/>
                </a:prstGeom>
                <a:noFill/>
              </p:spPr>
              <p:txBody>
                <a:bodyPr wrap="none" rtlCol="0">
                  <a:spAutoFit/>
                </a:bodyPr>
                <a:lstStyle/>
                <a:p>
                  <a:r>
                    <a:rPr lang="en-US" sz="1200" dirty="0"/>
                    <a:t>T</a:t>
                  </a:r>
                  <a:r>
                    <a:rPr lang="en-US" sz="1200" baseline="-25000" dirty="0"/>
                    <a:t>1</a:t>
                  </a:r>
                  <a:endParaRPr lang="ru-RU" sz="1200" baseline="-25000" dirty="0"/>
                </a:p>
              </p:txBody>
            </p:sp>
            <p:sp>
              <p:nvSpPr>
                <p:cNvPr id="24" name="TextBox 23">
                  <a:extLst>
                    <a:ext uri="{FF2B5EF4-FFF2-40B4-BE49-F238E27FC236}">
                      <a16:creationId xmlns:a16="http://schemas.microsoft.com/office/drawing/2014/main" id="{744BC913-1405-473E-B8EC-6D03DC5C38BC}"/>
                    </a:ext>
                  </a:extLst>
                </p:cNvPr>
                <p:cNvSpPr txBox="1"/>
                <p:nvPr/>
              </p:nvSpPr>
              <p:spPr>
                <a:xfrm>
                  <a:off x="733979" y="2342286"/>
                  <a:ext cx="396264" cy="330612"/>
                </a:xfrm>
                <a:prstGeom prst="rect">
                  <a:avLst/>
                </a:prstGeom>
                <a:noFill/>
              </p:spPr>
              <p:txBody>
                <a:bodyPr wrap="none" rtlCol="0">
                  <a:spAutoFit/>
                </a:bodyPr>
                <a:lstStyle/>
                <a:p>
                  <a:r>
                    <a:rPr lang="en-US" sz="1200" dirty="0"/>
                    <a:t>T</a:t>
                  </a:r>
                  <a:r>
                    <a:rPr lang="en-US" sz="1200" baseline="-25000" dirty="0"/>
                    <a:t>0</a:t>
                  </a:r>
                  <a:endParaRPr lang="ru-RU" sz="1200" baseline="-25000" dirty="0"/>
                </a:p>
              </p:txBody>
            </p:sp>
            <p:sp>
              <p:nvSpPr>
                <p:cNvPr id="25" name="TextBox 24">
                  <a:extLst>
                    <a:ext uri="{FF2B5EF4-FFF2-40B4-BE49-F238E27FC236}">
                      <a16:creationId xmlns:a16="http://schemas.microsoft.com/office/drawing/2014/main" id="{DDB20BDF-2F0E-4492-AC85-3CC1C6EF712C}"/>
                    </a:ext>
                  </a:extLst>
                </p:cNvPr>
                <p:cNvSpPr txBox="1"/>
                <p:nvPr/>
              </p:nvSpPr>
              <p:spPr>
                <a:xfrm>
                  <a:off x="1568406" y="1494490"/>
                  <a:ext cx="406465" cy="330612"/>
                </a:xfrm>
                <a:prstGeom prst="rect">
                  <a:avLst/>
                </a:prstGeom>
                <a:noFill/>
              </p:spPr>
              <p:txBody>
                <a:bodyPr wrap="none" rtlCol="0">
                  <a:spAutoFit/>
                </a:bodyPr>
                <a:lstStyle/>
                <a:p>
                  <a:r>
                    <a:rPr lang="en-US" sz="1200" dirty="0"/>
                    <a:t>R</a:t>
                  </a:r>
                  <a:r>
                    <a:rPr lang="en-US" sz="1200" baseline="-25000" dirty="0"/>
                    <a:t>1</a:t>
                  </a:r>
                  <a:endParaRPr lang="ru-RU" sz="1200" baseline="-25000" dirty="0"/>
                </a:p>
              </p:txBody>
            </p:sp>
            <p:sp>
              <p:nvSpPr>
                <p:cNvPr id="26" name="TextBox 25">
                  <a:extLst>
                    <a:ext uri="{FF2B5EF4-FFF2-40B4-BE49-F238E27FC236}">
                      <a16:creationId xmlns:a16="http://schemas.microsoft.com/office/drawing/2014/main" id="{AF924ABE-4FF6-4AFB-865F-F94B24C7503C}"/>
                    </a:ext>
                  </a:extLst>
                </p:cNvPr>
                <p:cNvSpPr txBox="1"/>
                <p:nvPr/>
              </p:nvSpPr>
              <p:spPr>
                <a:xfrm>
                  <a:off x="5355569" y="1494490"/>
                  <a:ext cx="406465" cy="330612"/>
                </a:xfrm>
                <a:prstGeom prst="rect">
                  <a:avLst/>
                </a:prstGeom>
                <a:noFill/>
              </p:spPr>
              <p:txBody>
                <a:bodyPr wrap="none" rtlCol="0">
                  <a:spAutoFit/>
                </a:bodyPr>
                <a:lstStyle/>
                <a:p>
                  <a:r>
                    <a:rPr lang="en-US" sz="1200" dirty="0"/>
                    <a:t>R</a:t>
                  </a:r>
                  <a:r>
                    <a:rPr lang="en-US" sz="1200" baseline="-25000" dirty="0"/>
                    <a:t>2</a:t>
                  </a:r>
                  <a:endParaRPr lang="ru-RU" sz="1200" baseline="-25000" dirty="0"/>
                </a:p>
              </p:txBody>
            </p:sp>
            <p:sp>
              <p:nvSpPr>
                <p:cNvPr id="27" name="Прямоугольник 26">
                  <a:extLst>
                    <a:ext uri="{FF2B5EF4-FFF2-40B4-BE49-F238E27FC236}">
                      <a16:creationId xmlns:a16="http://schemas.microsoft.com/office/drawing/2014/main" id="{8075082B-85B2-4DC3-B4DF-1924C7446B3A}"/>
                    </a:ext>
                  </a:extLst>
                </p:cNvPr>
                <p:cNvSpPr/>
                <p:nvPr/>
              </p:nvSpPr>
              <p:spPr>
                <a:xfrm>
                  <a:off x="3313242" y="2251425"/>
                  <a:ext cx="1135307" cy="330612"/>
                </a:xfrm>
                <a:prstGeom prst="rect">
                  <a:avLst/>
                </a:prstGeom>
                <a:solidFill>
                  <a:schemeClr val="bg1"/>
                </a:solidFill>
                <a:ln>
                  <a:noFill/>
                </a:ln>
              </p:spPr>
              <p:txBody>
                <a:bodyPr wrap="square">
                  <a:spAutoFit/>
                </a:bodyPr>
                <a:lstStyle/>
                <a:p>
                  <a:pPr algn="ctr"/>
                  <a:r>
                    <a:rPr lang="en-US" sz="1200" dirty="0"/>
                    <a:t>Grating</a:t>
                  </a:r>
                  <a:endParaRPr lang="ru-RU" sz="1200" dirty="0"/>
                </a:p>
              </p:txBody>
            </p:sp>
          </p:grpSp>
          <p:sp>
            <p:nvSpPr>
              <p:cNvPr id="15" name="Прямоугольник 14">
                <a:extLst>
                  <a:ext uri="{FF2B5EF4-FFF2-40B4-BE49-F238E27FC236}">
                    <a16:creationId xmlns:a16="http://schemas.microsoft.com/office/drawing/2014/main" id="{02C44009-D2DC-4140-BDF7-386D92AD7233}"/>
                  </a:ext>
                </a:extLst>
              </p:cNvPr>
              <p:cNvSpPr/>
              <p:nvPr/>
            </p:nvSpPr>
            <p:spPr>
              <a:xfrm>
                <a:off x="1711073" y="1372046"/>
                <a:ext cx="554874" cy="461665"/>
              </a:xfrm>
              <a:prstGeom prst="rect">
                <a:avLst/>
              </a:prstGeom>
            </p:spPr>
            <p:txBody>
              <a:bodyPr wrap="none">
                <a:spAutoFit/>
              </a:bodyPr>
              <a:lstStyle/>
              <a:p>
                <a:r>
                  <a:rPr lang="en-US" sz="1200" dirty="0"/>
                  <a:t>Anode</a:t>
                </a:r>
              </a:p>
              <a:p>
                <a:r>
                  <a:rPr lang="en-US" sz="1200" dirty="0"/>
                  <a:t>port</a:t>
                </a:r>
                <a:endParaRPr lang="ru-RU" sz="1200" dirty="0"/>
              </a:p>
            </p:txBody>
          </p:sp>
        </p:grpSp>
        <p:sp>
          <p:nvSpPr>
            <p:cNvPr id="4" name="TextBox 3">
              <a:extLst>
                <a:ext uri="{FF2B5EF4-FFF2-40B4-BE49-F238E27FC236}">
                  <a16:creationId xmlns:a16="http://schemas.microsoft.com/office/drawing/2014/main" id="{19E40A53-6DFC-401A-BB4D-AE5774729134}"/>
                </a:ext>
              </a:extLst>
            </p:cNvPr>
            <p:cNvSpPr txBox="1"/>
            <p:nvPr/>
          </p:nvSpPr>
          <p:spPr>
            <a:xfrm>
              <a:off x="5863009" y="3703819"/>
              <a:ext cx="1334661" cy="276999"/>
            </a:xfrm>
            <a:prstGeom prst="rect">
              <a:avLst/>
            </a:prstGeom>
            <a:noFill/>
          </p:spPr>
          <p:txBody>
            <a:bodyPr wrap="none" rtlCol="0">
              <a:spAutoFit/>
            </a:bodyPr>
            <a:lstStyle/>
            <a:p>
              <a:r>
                <a:rPr lang="en-US" sz="1200" dirty="0"/>
                <a:t>Output waveguide</a:t>
              </a:r>
              <a:endParaRPr lang="uk-UA" sz="1200" dirty="0"/>
            </a:p>
          </p:txBody>
        </p:sp>
        <p:sp>
          <p:nvSpPr>
            <p:cNvPr id="28" name="TextBox 27">
              <a:extLst>
                <a:ext uri="{FF2B5EF4-FFF2-40B4-BE49-F238E27FC236}">
                  <a16:creationId xmlns:a16="http://schemas.microsoft.com/office/drawing/2014/main" id="{BB821AFC-9FBE-4752-A647-03E594DE6218}"/>
                </a:ext>
              </a:extLst>
            </p:cNvPr>
            <p:cNvSpPr txBox="1"/>
            <p:nvPr/>
          </p:nvSpPr>
          <p:spPr>
            <a:xfrm>
              <a:off x="9781701" y="3780813"/>
              <a:ext cx="661078" cy="276999"/>
            </a:xfrm>
            <a:prstGeom prst="rect">
              <a:avLst/>
            </a:prstGeom>
            <a:noFill/>
          </p:spPr>
          <p:txBody>
            <a:bodyPr wrap="none" rtlCol="0">
              <a:spAutoFit/>
            </a:bodyPr>
            <a:lstStyle/>
            <a:p>
              <a:r>
                <a:rPr lang="en-US" sz="1200" dirty="0"/>
                <a:t>Plunger</a:t>
              </a:r>
              <a:endParaRPr lang="uk-UA" sz="1200" dirty="0"/>
            </a:p>
          </p:txBody>
        </p:sp>
        <p:grpSp>
          <p:nvGrpSpPr>
            <p:cNvPr id="34" name="Группа 33">
              <a:extLst>
                <a:ext uri="{FF2B5EF4-FFF2-40B4-BE49-F238E27FC236}">
                  <a16:creationId xmlns:a16="http://schemas.microsoft.com/office/drawing/2014/main" id="{BA53029E-1478-4BD8-B20C-248789DEEAC4}"/>
                </a:ext>
              </a:extLst>
            </p:cNvPr>
            <p:cNvGrpSpPr/>
            <p:nvPr/>
          </p:nvGrpSpPr>
          <p:grpSpPr>
            <a:xfrm>
              <a:off x="10070472" y="3660520"/>
              <a:ext cx="91156" cy="194092"/>
              <a:chOff x="10066662" y="3683380"/>
              <a:chExt cx="91156" cy="194092"/>
            </a:xfrm>
          </p:grpSpPr>
          <p:sp>
            <p:nvSpPr>
              <p:cNvPr id="29" name="Прямоугольник 28">
                <a:extLst>
                  <a:ext uri="{FF2B5EF4-FFF2-40B4-BE49-F238E27FC236}">
                    <a16:creationId xmlns:a16="http://schemas.microsoft.com/office/drawing/2014/main" id="{B9CC5443-D15E-4D12-9553-5FA7B098BB01}"/>
                  </a:ext>
                </a:extLst>
              </p:cNvPr>
              <p:cNvSpPr/>
              <p:nvPr/>
            </p:nvSpPr>
            <p:spPr>
              <a:xfrm>
                <a:off x="10066662" y="3683380"/>
                <a:ext cx="91156" cy="64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Прямоугольник 32">
                <a:extLst>
                  <a:ext uri="{FF2B5EF4-FFF2-40B4-BE49-F238E27FC236}">
                    <a16:creationId xmlns:a16="http://schemas.microsoft.com/office/drawing/2014/main" id="{DFDED6F4-29E7-4441-B913-9C61CAFB52AD}"/>
                  </a:ext>
                </a:extLst>
              </p:cNvPr>
              <p:cNvSpPr/>
              <p:nvPr/>
            </p:nvSpPr>
            <p:spPr>
              <a:xfrm>
                <a:off x="10093190" y="3757671"/>
                <a:ext cx="45719" cy="119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35" name="Прямоугольник 34">
              <a:extLst>
                <a:ext uri="{FF2B5EF4-FFF2-40B4-BE49-F238E27FC236}">
                  <a16:creationId xmlns:a16="http://schemas.microsoft.com/office/drawing/2014/main" id="{4385A8CE-1FC3-450D-B04D-FACA89131E44}"/>
                </a:ext>
              </a:extLst>
            </p:cNvPr>
            <p:cNvSpPr/>
            <p:nvPr/>
          </p:nvSpPr>
          <p:spPr>
            <a:xfrm>
              <a:off x="6411196" y="3183254"/>
              <a:ext cx="119144" cy="59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grpSp>
        <p:nvGrpSpPr>
          <p:cNvPr id="56" name="Группа 55">
            <a:extLst>
              <a:ext uri="{FF2B5EF4-FFF2-40B4-BE49-F238E27FC236}">
                <a16:creationId xmlns:a16="http://schemas.microsoft.com/office/drawing/2014/main" id="{98EA24CB-EA59-4408-BD0D-8694CBD5BC09}"/>
              </a:ext>
            </a:extLst>
          </p:cNvPr>
          <p:cNvGrpSpPr/>
          <p:nvPr/>
        </p:nvGrpSpPr>
        <p:grpSpPr>
          <a:xfrm>
            <a:off x="6262585" y="1787304"/>
            <a:ext cx="5111070" cy="4212024"/>
            <a:chOff x="6262585" y="1787304"/>
            <a:chExt cx="5111070" cy="4212024"/>
          </a:xfrm>
        </p:grpSpPr>
        <p:graphicFrame>
          <p:nvGraphicFramePr>
            <p:cNvPr id="37" name="Диаграмма 36">
              <a:extLst>
                <a:ext uri="{FF2B5EF4-FFF2-40B4-BE49-F238E27FC236}">
                  <a16:creationId xmlns:a16="http://schemas.microsoft.com/office/drawing/2014/main" id="{394F11E8-AD17-4187-9812-DF18B21AEF66}"/>
                </a:ext>
              </a:extLst>
            </p:cNvPr>
            <p:cNvGraphicFramePr/>
            <p:nvPr>
              <p:extLst>
                <p:ext uri="{D42A27DB-BD31-4B8C-83A1-F6EECF244321}">
                  <p14:modId xmlns:p14="http://schemas.microsoft.com/office/powerpoint/2010/main" val="3089624196"/>
                </p:ext>
              </p:extLst>
            </p:nvPr>
          </p:nvGraphicFramePr>
          <p:xfrm>
            <a:off x="6607525" y="1787304"/>
            <a:ext cx="4766130" cy="4212024"/>
          </p:xfrm>
          <a:graphic>
            <a:graphicData uri="http://schemas.openxmlformats.org/drawingml/2006/chart">
              <c:chart xmlns:c="http://schemas.openxmlformats.org/drawingml/2006/chart" xmlns:r="http://schemas.openxmlformats.org/officeDocument/2006/relationships" r:id="rId5"/>
            </a:graphicData>
          </a:graphic>
        </p:graphicFrame>
        <p:sp>
          <p:nvSpPr>
            <p:cNvPr id="38" name="Прямоугольник 37">
              <a:extLst>
                <a:ext uri="{FF2B5EF4-FFF2-40B4-BE49-F238E27FC236}">
                  <a16:creationId xmlns:a16="http://schemas.microsoft.com/office/drawing/2014/main" id="{2CA0816F-D183-4E40-B07E-B1B417869230}"/>
                </a:ext>
              </a:extLst>
            </p:cNvPr>
            <p:cNvSpPr/>
            <p:nvPr/>
          </p:nvSpPr>
          <p:spPr>
            <a:xfrm>
              <a:off x="8489886" y="5521539"/>
              <a:ext cx="1260281" cy="276999"/>
            </a:xfrm>
            <a:prstGeom prst="rect">
              <a:avLst/>
            </a:prstGeom>
          </p:spPr>
          <p:txBody>
            <a:bodyPr wrap="none">
              <a:spAutoFit/>
            </a:bodyPr>
            <a:lstStyle/>
            <a:p>
              <a:r>
                <a:rPr lang="en-US" sz="1200" dirty="0"/>
                <a:t>Beam Voltage (V)</a:t>
              </a:r>
              <a:endParaRPr lang="ru-RU" sz="1200" dirty="0"/>
            </a:p>
          </p:txBody>
        </p:sp>
        <p:sp>
          <p:nvSpPr>
            <p:cNvPr id="46" name="Прямоугольник 45">
              <a:extLst>
                <a:ext uri="{FF2B5EF4-FFF2-40B4-BE49-F238E27FC236}">
                  <a16:creationId xmlns:a16="http://schemas.microsoft.com/office/drawing/2014/main" id="{18E846D0-5270-4724-B72E-9BCBF797F500}"/>
                </a:ext>
              </a:extLst>
            </p:cNvPr>
            <p:cNvSpPr/>
            <p:nvPr/>
          </p:nvSpPr>
          <p:spPr>
            <a:xfrm rot="16200000">
              <a:off x="5792008" y="3584515"/>
              <a:ext cx="1218154" cy="276999"/>
            </a:xfrm>
            <a:prstGeom prst="rect">
              <a:avLst/>
            </a:prstGeom>
          </p:spPr>
          <p:txBody>
            <a:bodyPr wrap="none">
              <a:spAutoFit/>
            </a:bodyPr>
            <a:lstStyle/>
            <a:p>
              <a:r>
                <a:rPr lang="en-US" sz="1200" dirty="0"/>
                <a:t>Frequency (GHz)</a:t>
              </a:r>
              <a:endParaRPr lang="ru-RU" sz="1200" dirty="0"/>
            </a:p>
          </p:txBody>
        </p:sp>
      </p:grpSp>
      <p:pic>
        <p:nvPicPr>
          <p:cNvPr id="39" name="Рисунок 38">
            <a:extLst>
              <a:ext uri="{FF2B5EF4-FFF2-40B4-BE49-F238E27FC236}">
                <a16:creationId xmlns:a16="http://schemas.microsoft.com/office/drawing/2014/main" id="{BE624494-5C21-409F-B9F0-4E9BAEA27A40}"/>
              </a:ext>
            </a:extLst>
          </p:cNvPr>
          <p:cNvPicPr>
            <a:picLocks noChangeAspect="1"/>
          </p:cNvPicPr>
          <p:nvPr/>
        </p:nvPicPr>
        <p:blipFill>
          <a:blip r:embed="rId6"/>
          <a:stretch>
            <a:fillRect/>
          </a:stretch>
        </p:blipFill>
        <p:spPr>
          <a:xfrm>
            <a:off x="7103551" y="1868123"/>
            <a:ext cx="2481809" cy="1079587"/>
          </a:xfrm>
          <a:prstGeom prst="rect">
            <a:avLst/>
          </a:prstGeom>
        </p:spPr>
      </p:pic>
      <p:pic>
        <p:nvPicPr>
          <p:cNvPr id="40" name="Рисунок 39">
            <a:extLst>
              <a:ext uri="{FF2B5EF4-FFF2-40B4-BE49-F238E27FC236}">
                <a16:creationId xmlns:a16="http://schemas.microsoft.com/office/drawing/2014/main" id="{4FC0F4FC-E68A-4BD6-8756-B84C488DE68F}"/>
              </a:ext>
            </a:extLst>
          </p:cNvPr>
          <p:cNvPicPr>
            <a:picLocks noChangeAspect="1"/>
          </p:cNvPicPr>
          <p:nvPr/>
        </p:nvPicPr>
        <p:blipFill>
          <a:blip r:embed="rId7"/>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514901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Spectral Characteristics</a:t>
            </a:r>
            <a:endParaRPr lang="uk-UA" dirty="0"/>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838200" y="6051567"/>
            <a:ext cx="10515600" cy="609563"/>
          </a:xfrm>
        </p:spPr>
        <p:txBody>
          <a:bodyPr>
            <a:normAutofit/>
          </a:bodyPr>
          <a:lstStyle/>
          <a:p>
            <a:pPr marL="0" indent="0">
              <a:buNone/>
            </a:pPr>
            <a:r>
              <a:rPr lang="en-US" sz="1200" dirty="0"/>
              <a:t>Ponomarenko, S.S., Likhachev, A.A., Stoyanova, V.V., Kovshov, Y.S., Vlasenko, S.A., Kishko, S.A., Khutoryan, E.M., Kuleshov, A.N. Spectral Characteristics of THz CW Clinotrons (2020) IEEE Transactions on Electron Devices, 67 (12), art. no. 9248643, pp. 5766-5770. DOI: 10.1109/TED.2020.3032940</a:t>
            </a:r>
          </a:p>
          <a:p>
            <a:endParaRPr lang="uk-UA" sz="12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23</a:t>
            </a:fld>
            <a:endParaRPr lang="uk-UA"/>
          </a:p>
        </p:txBody>
      </p:sp>
      <p:pic>
        <p:nvPicPr>
          <p:cNvPr id="6" name="Рисунок 5">
            <a:extLst>
              <a:ext uri="{FF2B5EF4-FFF2-40B4-BE49-F238E27FC236}">
                <a16:creationId xmlns:a16="http://schemas.microsoft.com/office/drawing/2014/main" id="{06766694-6D6F-44CD-8BB8-AC19F7C3FA6C}"/>
              </a:ext>
            </a:extLst>
          </p:cNvPr>
          <p:cNvPicPr>
            <a:picLocks noChangeAspect="1"/>
          </p:cNvPicPr>
          <p:nvPr/>
        </p:nvPicPr>
        <p:blipFill rotWithShape="1">
          <a:blip r:embed="rId2">
            <a:extLst>
              <a:ext uri="{28A0092B-C50C-407E-A947-70E740481C1C}">
                <a14:useLocalDpi xmlns:a14="http://schemas.microsoft.com/office/drawing/2010/main" val="0"/>
              </a:ext>
            </a:extLst>
          </a:blip>
          <a:srcRect l="5995" r="6525"/>
          <a:stretch/>
        </p:blipFill>
        <p:spPr>
          <a:xfrm>
            <a:off x="8352032" y="2772593"/>
            <a:ext cx="3238073" cy="2197067"/>
          </a:xfrm>
          <a:prstGeom prst="rect">
            <a:avLst/>
          </a:prstGeom>
        </p:spPr>
      </p:pic>
      <p:grpSp>
        <p:nvGrpSpPr>
          <p:cNvPr id="15" name="Группа 14">
            <a:extLst>
              <a:ext uri="{FF2B5EF4-FFF2-40B4-BE49-F238E27FC236}">
                <a16:creationId xmlns:a16="http://schemas.microsoft.com/office/drawing/2014/main" id="{160E5183-EFB9-468B-BB69-CE993FF2DD70}"/>
              </a:ext>
            </a:extLst>
          </p:cNvPr>
          <p:cNvGrpSpPr/>
          <p:nvPr/>
        </p:nvGrpSpPr>
        <p:grpSpPr>
          <a:xfrm>
            <a:off x="4221344" y="2421029"/>
            <a:ext cx="3885347" cy="2850883"/>
            <a:chOff x="-65926" y="2500174"/>
            <a:chExt cx="6051427" cy="4652220"/>
          </a:xfrm>
        </p:grpSpPr>
        <p:pic>
          <p:nvPicPr>
            <p:cNvPr id="13" name="Рисунок 12">
              <a:extLst>
                <a:ext uri="{FF2B5EF4-FFF2-40B4-BE49-F238E27FC236}">
                  <a16:creationId xmlns:a16="http://schemas.microsoft.com/office/drawing/2014/main" id="{7B9825DA-0EA3-4520-853B-74210354E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6" y="3025402"/>
              <a:ext cx="5745617" cy="4126992"/>
            </a:xfrm>
            <a:prstGeom prst="rect">
              <a:avLst/>
            </a:prstGeom>
          </p:spPr>
        </p:pic>
        <p:pic>
          <p:nvPicPr>
            <p:cNvPr id="14" name="Рисунок 13">
              <a:extLst>
                <a:ext uri="{FF2B5EF4-FFF2-40B4-BE49-F238E27FC236}">
                  <a16:creationId xmlns:a16="http://schemas.microsoft.com/office/drawing/2014/main" id="{7BA8AA24-DF7D-4776-A893-9157DAC53CF7}"/>
                </a:ext>
              </a:extLst>
            </p:cNvPr>
            <p:cNvPicPr>
              <a:picLocks noChangeAspect="1"/>
            </p:cNvPicPr>
            <p:nvPr/>
          </p:nvPicPr>
          <p:blipFill rotWithShape="1">
            <a:blip r:embed="rId4">
              <a:extLst>
                <a:ext uri="{28A0092B-C50C-407E-A947-70E740481C1C}">
                  <a14:useLocalDpi xmlns:a14="http://schemas.microsoft.com/office/drawing/2010/main" val="0"/>
                </a:ext>
              </a:extLst>
            </a:blip>
            <a:srcRect l="7350" r="6890"/>
            <a:stretch/>
          </p:blipFill>
          <p:spPr>
            <a:xfrm>
              <a:off x="3170194" y="2500174"/>
              <a:ext cx="2815307" cy="2170540"/>
            </a:xfrm>
            <a:prstGeom prst="rect">
              <a:avLst/>
            </a:prstGeom>
          </p:spPr>
        </p:pic>
      </p:grpSp>
      <p:sp>
        <p:nvSpPr>
          <p:cNvPr id="16" name="Прямоугольник 15">
            <a:extLst>
              <a:ext uri="{FF2B5EF4-FFF2-40B4-BE49-F238E27FC236}">
                <a16:creationId xmlns:a16="http://schemas.microsoft.com/office/drawing/2014/main" id="{C7318353-E942-4A6C-B94F-6C531B6BFE79}"/>
              </a:ext>
            </a:extLst>
          </p:cNvPr>
          <p:cNvSpPr/>
          <p:nvPr/>
        </p:nvSpPr>
        <p:spPr>
          <a:xfrm>
            <a:off x="1726728" y="2047835"/>
            <a:ext cx="1807582" cy="276999"/>
          </a:xfrm>
          <a:prstGeom prst="rect">
            <a:avLst/>
          </a:prstGeom>
          <a:noFill/>
        </p:spPr>
        <p:txBody>
          <a:bodyPr wrap="square">
            <a:spAutoFit/>
          </a:bodyPr>
          <a:lstStyle/>
          <a:p>
            <a:pPr algn="ctr"/>
            <a:r>
              <a:rPr lang="en-US" sz="1200" dirty="0"/>
              <a:t>Calculated operating zone</a:t>
            </a:r>
            <a:endParaRPr lang="ru-RU" sz="1200" dirty="0"/>
          </a:p>
        </p:txBody>
      </p:sp>
      <p:sp>
        <p:nvSpPr>
          <p:cNvPr id="17" name="Прямоугольник 16">
            <a:extLst>
              <a:ext uri="{FF2B5EF4-FFF2-40B4-BE49-F238E27FC236}">
                <a16:creationId xmlns:a16="http://schemas.microsoft.com/office/drawing/2014/main" id="{A67F8284-FC98-4B08-8B70-58370802E07C}"/>
              </a:ext>
            </a:extLst>
          </p:cNvPr>
          <p:cNvSpPr/>
          <p:nvPr/>
        </p:nvSpPr>
        <p:spPr>
          <a:xfrm>
            <a:off x="5320971" y="2048117"/>
            <a:ext cx="1807582" cy="276999"/>
          </a:xfrm>
          <a:prstGeom prst="rect">
            <a:avLst/>
          </a:prstGeom>
          <a:noFill/>
        </p:spPr>
        <p:txBody>
          <a:bodyPr wrap="square">
            <a:spAutoFit/>
          </a:bodyPr>
          <a:lstStyle/>
          <a:p>
            <a:pPr algn="ctr"/>
            <a:r>
              <a:rPr lang="en-US" sz="1200" dirty="0"/>
              <a:t>Calculated spectrum</a:t>
            </a:r>
            <a:endParaRPr lang="ru-RU" sz="1200" dirty="0"/>
          </a:p>
        </p:txBody>
      </p:sp>
      <p:sp>
        <p:nvSpPr>
          <p:cNvPr id="18" name="Прямоугольник 17">
            <a:extLst>
              <a:ext uri="{FF2B5EF4-FFF2-40B4-BE49-F238E27FC236}">
                <a16:creationId xmlns:a16="http://schemas.microsoft.com/office/drawing/2014/main" id="{006EB73F-22F1-42AB-A723-36A1A8886840}"/>
              </a:ext>
            </a:extLst>
          </p:cNvPr>
          <p:cNvSpPr/>
          <p:nvPr/>
        </p:nvSpPr>
        <p:spPr>
          <a:xfrm>
            <a:off x="8915214" y="2082585"/>
            <a:ext cx="1807582" cy="276999"/>
          </a:xfrm>
          <a:prstGeom prst="rect">
            <a:avLst/>
          </a:prstGeom>
          <a:noFill/>
        </p:spPr>
        <p:txBody>
          <a:bodyPr wrap="square">
            <a:spAutoFit/>
          </a:bodyPr>
          <a:lstStyle/>
          <a:p>
            <a:pPr algn="ctr"/>
            <a:r>
              <a:rPr lang="en-US" sz="1200" dirty="0"/>
              <a:t>Observed spectrum</a:t>
            </a:r>
            <a:endParaRPr lang="ru-RU" sz="1200" dirty="0"/>
          </a:p>
        </p:txBody>
      </p:sp>
      <p:grpSp>
        <p:nvGrpSpPr>
          <p:cNvPr id="11" name="Группа 10">
            <a:extLst>
              <a:ext uri="{FF2B5EF4-FFF2-40B4-BE49-F238E27FC236}">
                <a16:creationId xmlns:a16="http://schemas.microsoft.com/office/drawing/2014/main" id="{104B8FA4-DB6C-41DC-A787-9E23BFC592DC}"/>
              </a:ext>
            </a:extLst>
          </p:cNvPr>
          <p:cNvGrpSpPr/>
          <p:nvPr/>
        </p:nvGrpSpPr>
        <p:grpSpPr>
          <a:xfrm>
            <a:off x="601895" y="2370616"/>
            <a:ext cx="3483416" cy="2919984"/>
            <a:chOff x="601895" y="2370616"/>
            <a:chExt cx="3483416" cy="2919984"/>
          </a:xfrm>
        </p:grpSpPr>
        <p:grpSp>
          <p:nvGrpSpPr>
            <p:cNvPr id="8" name="Группа 7">
              <a:extLst>
                <a:ext uri="{FF2B5EF4-FFF2-40B4-BE49-F238E27FC236}">
                  <a16:creationId xmlns:a16="http://schemas.microsoft.com/office/drawing/2014/main" id="{D16DBB96-C6C5-437C-B2E1-F5D415305ECD}"/>
                </a:ext>
              </a:extLst>
            </p:cNvPr>
            <p:cNvGrpSpPr/>
            <p:nvPr/>
          </p:nvGrpSpPr>
          <p:grpSpPr>
            <a:xfrm>
              <a:off x="601895" y="2370616"/>
              <a:ext cx="3483416" cy="2919984"/>
              <a:chOff x="601895" y="2370616"/>
              <a:chExt cx="3483416" cy="2919984"/>
            </a:xfrm>
          </p:grpSpPr>
          <p:pic>
            <p:nvPicPr>
              <p:cNvPr id="9" name="Рисунок 8">
                <a:extLst>
                  <a:ext uri="{FF2B5EF4-FFF2-40B4-BE49-F238E27FC236}">
                    <a16:creationId xmlns:a16="http://schemas.microsoft.com/office/drawing/2014/main" id="{D95A6C6E-8FCB-4243-9CF8-6B94C2198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95" y="2370616"/>
                <a:ext cx="3483416" cy="2919984"/>
              </a:xfrm>
              <a:prstGeom prst="rect">
                <a:avLst/>
              </a:prstGeom>
            </p:spPr>
          </p:pic>
          <p:sp>
            <p:nvSpPr>
              <p:cNvPr id="4" name="Прямоугольник 3">
                <a:extLst>
                  <a:ext uri="{FF2B5EF4-FFF2-40B4-BE49-F238E27FC236}">
                    <a16:creationId xmlns:a16="http://schemas.microsoft.com/office/drawing/2014/main" id="{B6F4954A-4C70-4959-B82D-022772553E1B}"/>
                  </a:ext>
                </a:extLst>
              </p:cNvPr>
              <p:cNvSpPr/>
              <p:nvPr/>
            </p:nvSpPr>
            <p:spPr>
              <a:xfrm>
                <a:off x="1348652" y="3917950"/>
                <a:ext cx="378076"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Прямоугольник 18">
                <a:extLst>
                  <a:ext uri="{FF2B5EF4-FFF2-40B4-BE49-F238E27FC236}">
                    <a16:creationId xmlns:a16="http://schemas.microsoft.com/office/drawing/2014/main" id="{B86F254B-AAB8-4CE8-8769-C191822677BE}"/>
                  </a:ext>
                </a:extLst>
              </p:cNvPr>
              <p:cNvSpPr/>
              <p:nvPr/>
            </p:nvSpPr>
            <p:spPr>
              <a:xfrm>
                <a:off x="1392630" y="2470343"/>
                <a:ext cx="378076"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10" name="TextBox 9">
              <a:extLst>
                <a:ext uri="{FF2B5EF4-FFF2-40B4-BE49-F238E27FC236}">
                  <a16:creationId xmlns:a16="http://schemas.microsoft.com/office/drawing/2014/main" id="{9DE635BB-92E5-4AC9-8EBB-756166B07981}"/>
                </a:ext>
              </a:extLst>
            </p:cNvPr>
            <p:cNvSpPr txBox="1"/>
            <p:nvPr/>
          </p:nvSpPr>
          <p:spPr>
            <a:xfrm>
              <a:off x="2591886" y="2428318"/>
              <a:ext cx="1069524" cy="276999"/>
            </a:xfrm>
            <a:prstGeom prst="rect">
              <a:avLst/>
            </a:prstGeom>
            <a:noFill/>
          </p:spPr>
          <p:txBody>
            <a:bodyPr wrap="none" rtlCol="0">
              <a:spAutoFit/>
            </a:bodyPr>
            <a:lstStyle/>
            <a:p>
              <a:r>
                <a:rPr lang="en-US" sz="1200" dirty="0">
                  <a:solidFill>
                    <a:srgbClr val="FF0000"/>
                  </a:solidFill>
                </a:rPr>
                <a:t>High RF losses</a:t>
              </a:r>
              <a:endParaRPr lang="uk-UA" sz="1200" dirty="0">
                <a:solidFill>
                  <a:srgbClr val="FF0000"/>
                </a:solidFill>
              </a:endParaRPr>
            </a:p>
          </p:txBody>
        </p:sp>
        <p:sp>
          <p:nvSpPr>
            <p:cNvPr id="20" name="TextBox 19">
              <a:extLst>
                <a:ext uri="{FF2B5EF4-FFF2-40B4-BE49-F238E27FC236}">
                  <a16:creationId xmlns:a16="http://schemas.microsoft.com/office/drawing/2014/main" id="{8C2AD38F-A33E-48FA-B604-FF08973AB8DB}"/>
                </a:ext>
              </a:extLst>
            </p:cNvPr>
            <p:cNvSpPr txBox="1"/>
            <p:nvPr/>
          </p:nvSpPr>
          <p:spPr>
            <a:xfrm>
              <a:off x="2983302" y="3085801"/>
              <a:ext cx="1041695" cy="276999"/>
            </a:xfrm>
            <a:prstGeom prst="rect">
              <a:avLst/>
            </a:prstGeom>
            <a:noFill/>
          </p:spPr>
          <p:txBody>
            <a:bodyPr wrap="none" rtlCol="0">
              <a:spAutoFit/>
            </a:bodyPr>
            <a:lstStyle/>
            <a:p>
              <a:r>
                <a:rPr lang="en-US" sz="1200" dirty="0">
                  <a:solidFill>
                    <a:schemeClr val="accent1"/>
                  </a:solidFill>
                </a:rPr>
                <a:t>Low RF losses</a:t>
              </a:r>
              <a:endParaRPr lang="uk-UA" sz="1200" dirty="0">
                <a:solidFill>
                  <a:schemeClr val="accent1"/>
                </a:solidFill>
              </a:endParaRPr>
            </a:p>
          </p:txBody>
        </p:sp>
      </p:grpSp>
      <p:pic>
        <p:nvPicPr>
          <p:cNvPr id="21" name="Рисунок 20">
            <a:extLst>
              <a:ext uri="{FF2B5EF4-FFF2-40B4-BE49-F238E27FC236}">
                <a16:creationId xmlns:a16="http://schemas.microsoft.com/office/drawing/2014/main" id="{B8E4848F-52B1-4DEE-B90F-411917821380}"/>
              </a:ext>
            </a:extLst>
          </p:cNvPr>
          <p:cNvPicPr>
            <a:picLocks noChangeAspect="1"/>
          </p:cNvPicPr>
          <p:nvPr/>
        </p:nvPicPr>
        <p:blipFill>
          <a:blip r:embed="rId6"/>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1039534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Developed Compact Radiation Modules</a:t>
            </a:r>
            <a:endParaRPr lang="uk-UA" dirty="0"/>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838200" y="4889497"/>
            <a:ext cx="10515600" cy="1955260"/>
          </a:xfrm>
        </p:spPr>
        <p:txBody>
          <a:bodyPr>
            <a:normAutofit/>
          </a:bodyPr>
          <a:lstStyle/>
          <a:p>
            <a:pPr marL="0" indent="0">
              <a:buNone/>
            </a:pPr>
            <a:r>
              <a:rPr lang="en-US" sz="1200" dirty="0"/>
              <a:t>Likhachev, A., Kovshov, Y., Kishko, S., Ponomarenko, S., Vlasenko, S., Ivanov, A., Kuleshov, A. Supply voltage control for guaranteed performance of compact terahertz vacuum electron devices (2021) Review of Scientific Instruments, 92 (12), art. no. 124704, DOI: 10.1063/5.0070533</a:t>
            </a:r>
          </a:p>
          <a:p>
            <a:pPr marL="0" indent="0">
              <a:buNone/>
            </a:pPr>
            <a:r>
              <a:rPr lang="en-US" sz="1200" dirty="0"/>
              <a:t>Likhachev, A., Danik, A., Kovshov, Y., Kishko, S., Ponomarenko, S., Martseniak, O., Khutoryan, E., Ogawa, I., Idehara, T., Kuleshov, A. Compact radiation module for THz spectroscopy using 300 GHz continuous-wave clinotron (2019) Review of Scientific Instruments, 90 (3), art. no. 034703, . DOI: 10.1063/1.5064796</a:t>
            </a:r>
          </a:p>
          <a:p>
            <a:pPr marL="0" indent="0">
              <a:buNone/>
            </a:pPr>
            <a:r>
              <a:rPr lang="en-US" sz="1200" dirty="0"/>
              <a:t>Likhachev, A., Ponomarenko, S., Kishko, S., Kovshov, Y., Zheltov, V., Khutoryan, E., </a:t>
            </a:r>
            <a:r>
              <a:rPr lang="en-US" sz="1200" dirty="0" err="1"/>
              <a:t>Moseev</a:t>
            </a:r>
            <a:r>
              <a:rPr lang="en-US" sz="1200" dirty="0"/>
              <a:t>, D., </a:t>
            </a:r>
            <a:r>
              <a:rPr lang="en-US" sz="1200" dirty="0" err="1"/>
              <a:t>Stange</a:t>
            </a:r>
            <a:r>
              <a:rPr lang="en-US" sz="1200" dirty="0"/>
              <a:t>, T., Kuleshov, A. Development and Test of 175 GHz Clinotron Tube (2021) 2021 22nd International Vacuum Electronics Conference, IVEC 2021. DOI: 10.1109/IVEC51707.2021.9722552</a:t>
            </a:r>
          </a:p>
          <a:p>
            <a:pPr marL="0" indent="0">
              <a:buNone/>
            </a:pPr>
            <a:r>
              <a:rPr lang="en-US" sz="1200" dirty="0"/>
              <a:t>Danik, A.A., Likhachev, A.A., Ponomarenko, S.S., Kishko, S.A., Kovshov, K.Y., Zavertanniy, V.V., Vlasenko, S.A., Khutoryan, E.M., Kuleshov, A.N. Compact THz continuous-wave clinotron oscillators (2019) International Conference on Infrared, Millimeter, and Terahertz Waves, IRMMW-THz, 2019-September, art. no. 8874578. DOI: 10.1109/IRMMW-THz.2019.8874578</a:t>
            </a:r>
          </a:p>
          <a:p>
            <a:endParaRPr lang="uk-UA" sz="12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24</a:t>
            </a:fld>
            <a:endParaRPr lang="uk-UA"/>
          </a:p>
        </p:txBody>
      </p:sp>
      <p:pic>
        <p:nvPicPr>
          <p:cNvPr id="6" name="Рисунок 1">
            <a:extLst>
              <a:ext uri="{FF2B5EF4-FFF2-40B4-BE49-F238E27FC236}">
                <a16:creationId xmlns:a16="http://schemas.microsoft.com/office/drawing/2014/main" id="{C42EE4F6-CC9E-47DC-BF19-B7731F97892F}"/>
              </a:ext>
            </a:extLst>
          </p:cNvPr>
          <p:cNvPicPr>
            <a:picLocks noChangeAspect="1"/>
          </p:cNvPicPr>
          <p:nvPr/>
        </p:nvPicPr>
        <p:blipFill rotWithShape="1">
          <a:blip r:embed="rId3" cstate="print"/>
          <a:srcRect l="41510" t="6349" r="6349" b="25926"/>
          <a:stretch/>
        </p:blipFill>
        <p:spPr bwMode="auto">
          <a:xfrm>
            <a:off x="4629931" y="2140129"/>
            <a:ext cx="2562279" cy="2495550"/>
          </a:xfrm>
          <a:prstGeom prst="rect">
            <a:avLst/>
          </a:prstGeom>
          <a:noFill/>
          <a:ln w="9525">
            <a:noFill/>
            <a:miter lim="800000"/>
            <a:headEnd/>
            <a:tailEnd/>
          </a:ln>
        </p:spPr>
      </p:pic>
      <p:pic>
        <p:nvPicPr>
          <p:cNvPr id="9" name="Рисунок 8">
            <a:extLst>
              <a:ext uri="{FF2B5EF4-FFF2-40B4-BE49-F238E27FC236}">
                <a16:creationId xmlns:a16="http://schemas.microsoft.com/office/drawing/2014/main" id="{DFF3546C-4894-401C-9528-1D48BFC98CFE}"/>
              </a:ext>
            </a:extLst>
          </p:cNvPr>
          <p:cNvPicPr>
            <a:picLocks noChangeAspect="1"/>
          </p:cNvPicPr>
          <p:nvPr/>
        </p:nvPicPr>
        <p:blipFill rotWithShape="1">
          <a:blip r:embed="rId4"/>
          <a:srcRect l="38262" t="8813" r="18654" b="7445"/>
          <a:stretch/>
        </p:blipFill>
        <p:spPr>
          <a:xfrm>
            <a:off x="8424811" y="2134937"/>
            <a:ext cx="2291993" cy="2505935"/>
          </a:xfrm>
          <a:prstGeom prst="rect">
            <a:avLst/>
          </a:prstGeom>
        </p:spPr>
      </p:pic>
      <p:sp>
        <p:nvSpPr>
          <p:cNvPr id="10" name="Прямоугольник 9">
            <a:extLst>
              <a:ext uri="{FF2B5EF4-FFF2-40B4-BE49-F238E27FC236}">
                <a16:creationId xmlns:a16="http://schemas.microsoft.com/office/drawing/2014/main" id="{3C124CA7-758A-420F-99B7-BEA3CEACD42C}"/>
              </a:ext>
            </a:extLst>
          </p:cNvPr>
          <p:cNvSpPr/>
          <p:nvPr/>
        </p:nvSpPr>
        <p:spPr>
          <a:xfrm>
            <a:off x="1593168" y="1923296"/>
            <a:ext cx="1807582" cy="276999"/>
          </a:xfrm>
          <a:prstGeom prst="rect">
            <a:avLst/>
          </a:prstGeom>
          <a:noFill/>
        </p:spPr>
        <p:txBody>
          <a:bodyPr wrap="square">
            <a:spAutoFit/>
          </a:bodyPr>
          <a:lstStyle/>
          <a:p>
            <a:pPr algn="ctr"/>
            <a:r>
              <a:rPr lang="en-US" sz="1200" dirty="0"/>
              <a:t>340 GHz Module</a:t>
            </a:r>
            <a:endParaRPr lang="ru-RU" sz="1200" dirty="0"/>
          </a:p>
        </p:txBody>
      </p:sp>
      <p:sp>
        <p:nvSpPr>
          <p:cNvPr id="11" name="Прямоугольник 10">
            <a:extLst>
              <a:ext uri="{FF2B5EF4-FFF2-40B4-BE49-F238E27FC236}">
                <a16:creationId xmlns:a16="http://schemas.microsoft.com/office/drawing/2014/main" id="{A20051E8-4756-4B72-9B34-7B5A5F8EB374}"/>
              </a:ext>
            </a:extLst>
          </p:cNvPr>
          <p:cNvSpPr/>
          <p:nvPr/>
        </p:nvSpPr>
        <p:spPr>
          <a:xfrm>
            <a:off x="5007279" y="1884448"/>
            <a:ext cx="1807582" cy="276999"/>
          </a:xfrm>
          <a:prstGeom prst="rect">
            <a:avLst/>
          </a:prstGeom>
          <a:noFill/>
        </p:spPr>
        <p:txBody>
          <a:bodyPr wrap="square">
            <a:spAutoFit/>
          </a:bodyPr>
          <a:lstStyle/>
          <a:p>
            <a:pPr algn="ctr"/>
            <a:r>
              <a:rPr lang="en-US" sz="1200" dirty="0"/>
              <a:t>300 GHz Module</a:t>
            </a:r>
            <a:endParaRPr lang="ru-RU" sz="1200" dirty="0"/>
          </a:p>
        </p:txBody>
      </p:sp>
      <p:sp>
        <p:nvSpPr>
          <p:cNvPr id="12" name="Прямоугольник 11">
            <a:extLst>
              <a:ext uri="{FF2B5EF4-FFF2-40B4-BE49-F238E27FC236}">
                <a16:creationId xmlns:a16="http://schemas.microsoft.com/office/drawing/2014/main" id="{15CFD7D3-A458-4D36-B173-8D16605B3D0D}"/>
              </a:ext>
            </a:extLst>
          </p:cNvPr>
          <p:cNvSpPr/>
          <p:nvPr/>
        </p:nvSpPr>
        <p:spPr>
          <a:xfrm>
            <a:off x="8750160" y="1899901"/>
            <a:ext cx="1807582" cy="276999"/>
          </a:xfrm>
          <a:prstGeom prst="rect">
            <a:avLst/>
          </a:prstGeom>
          <a:noFill/>
        </p:spPr>
        <p:txBody>
          <a:bodyPr wrap="square">
            <a:spAutoFit/>
          </a:bodyPr>
          <a:lstStyle/>
          <a:p>
            <a:pPr algn="ctr"/>
            <a:r>
              <a:rPr lang="en-US" sz="1200" dirty="0"/>
              <a:t>175 GHz Module</a:t>
            </a:r>
            <a:endParaRPr lang="ru-RU" sz="1200" dirty="0"/>
          </a:p>
        </p:txBody>
      </p:sp>
      <p:pic>
        <p:nvPicPr>
          <p:cNvPr id="13" name="Рисунок 12">
            <a:extLst>
              <a:ext uri="{FF2B5EF4-FFF2-40B4-BE49-F238E27FC236}">
                <a16:creationId xmlns:a16="http://schemas.microsoft.com/office/drawing/2014/main" id="{92D34230-0CB9-4A5D-930B-C2DC11FE0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127" y="2181225"/>
            <a:ext cx="1871663" cy="2495550"/>
          </a:xfrm>
          <a:prstGeom prst="rect">
            <a:avLst/>
          </a:prstGeom>
        </p:spPr>
      </p:pic>
      <p:pic>
        <p:nvPicPr>
          <p:cNvPr id="14" name="Рисунок 13">
            <a:extLst>
              <a:ext uri="{FF2B5EF4-FFF2-40B4-BE49-F238E27FC236}">
                <a16:creationId xmlns:a16="http://schemas.microsoft.com/office/drawing/2014/main" id="{4793F9BE-F598-4B93-A59D-708AED9A2436}"/>
              </a:ext>
            </a:extLst>
          </p:cNvPr>
          <p:cNvPicPr>
            <a:picLocks noChangeAspect="1"/>
          </p:cNvPicPr>
          <p:nvPr/>
        </p:nvPicPr>
        <p:blipFill>
          <a:blip r:embed="rId6"/>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1921090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Traveling-Wave Amplification</a:t>
            </a:r>
            <a:endParaRPr lang="uk-UA" dirty="0"/>
          </a:p>
        </p:txBody>
      </p:sp>
      <p:sp>
        <p:nvSpPr>
          <p:cNvPr id="3" name="Объект 2">
            <a:extLst>
              <a:ext uri="{FF2B5EF4-FFF2-40B4-BE49-F238E27FC236}">
                <a16:creationId xmlns:a16="http://schemas.microsoft.com/office/drawing/2014/main" id="{A36CFE1B-A1DC-45D9-BDAF-A0487E48320B}"/>
              </a:ext>
            </a:extLst>
          </p:cNvPr>
          <p:cNvSpPr>
            <a:spLocks noGrp="1"/>
          </p:cNvSpPr>
          <p:nvPr>
            <p:ph idx="1"/>
          </p:nvPr>
        </p:nvSpPr>
        <p:spPr>
          <a:xfrm>
            <a:off x="838200" y="5369697"/>
            <a:ext cx="10515600" cy="1531456"/>
          </a:xfrm>
        </p:spPr>
        <p:txBody>
          <a:bodyPr>
            <a:noAutofit/>
          </a:bodyPr>
          <a:lstStyle/>
          <a:p>
            <a:pPr marL="0" indent="0">
              <a:buNone/>
            </a:pPr>
            <a:r>
              <a:rPr lang="en-US" sz="1200" dirty="0"/>
              <a:t>Ponomarenko, S.S., Likhachev, A.A., Vlasenko, S.A., Kovshov, Y.S., Stoyanova, V.V., Kishko, S.A., Khutoryan, E.M., Kuleshov, A.N., Lukin, K.A., Tatematsu, Y., Tani, M. Traveling-Wave Amplification in a Circuit with Nonuniform Grating (2021) IEEE Transactions on Electron Devices, 68 (10), pp. 5232-5237, 10.1109/TED.2021.3105951</a:t>
            </a:r>
          </a:p>
          <a:p>
            <a:pPr marL="0" indent="0">
              <a:buNone/>
            </a:pPr>
            <a:r>
              <a:rPr lang="en-US" sz="1200" dirty="0"/>
              <a:t>Ponomarenko S.S., Likhachev A.A., Kovshov </a:t>
            </a:r>
            <a:r>
              <a:rPr lang="en-US" sz="1200" dirty="0" err="1"/>
              <a:t>Yu.S</a:t>
            </a:r>
            <a:r>
              <a:rPr lang="en-US" sz="1200" dirty="0"/>
              <a:t>., Stoyanova V.V., Kishko S.A., Khutoryan E.M., Lukin K.A., Kuleshov A.N., Tatematsu Y., Tani M. Mode Interaction in Clinotron with Periodically Modified Grating (2021) International Conference on Infrared, Millimeter, and Terahertz Waves, IRMMW-THz, 2021-August, 10.1109/IRMMW-THz50926.2021.9567573</a:t>
            </a:r>
          </a:p>
          <a:p>
            <a:pPr marL="0" indent="0">
              <a:buNone/>
            </a:pPr>
            <a:r>
              <a:rPr lang="en-US" sz="1200" dirty="0"/>
              <a:t>Danik, A.A., Likhachev, A.A., Ponomarenko, S.S., Kishko, S.A., Kovshov, Y.S., Khutoryan, E.M., Kuleshov, A.N. Application of Clinotron Scheme for THz Traveling-Wave-Tubes (2019) International Conference on Infrared, Millimeter, and Terahertz Waves, IRMMW-THz, 2019-September, 10.1109/IRMMW-THz.2019.8873690</a:t>
            </a:r>
            <a:endParaRPr lang="uk-UA" sz="1200"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mtClean="0"/>
              <a:t>25</a:t>
            </a:fld>
            <a:endParaRPr lang="uk-UA" dirty="0"/>
          </a:p>
        </p:txBody>
      </p:sp>
      <p:grpSp>
        <p:nvGrpSpPr>
          <p:cNvPr id="15" name="Группа 14">
            <a:extLst>
              <a:ext uri="{FF2B5EF4-FFF2-40B4-BE49-F238E27FC236}">
                <a16:creationId xmlns:a16="http://schemas.microsoft.com/office/drawing/2014/main" id="{16A055CB-F822-4D99-845C-6091F104CF7D}"/>
              </a:ext>
            </a:extLst>
          </p:cNvPr>
          <p:cNvGrpSpPr/>
          <p:nvPr/>
        </p:nvGrpSpPr>
        <p:grpSpPr>
          <a:xfrm>
            <a:off x="8234516" y="2902674"/>
            <a:ext cx="3566160" cy="2418840"/>
            <a:chOff x="8234516" y="2839066"/>
            <a:chExt cx="3566160" cy="2418840"/>
          </a:xfrm>
        </p:grpSpPr>
        <p:graphicFrame>
          <p:nvGraphicFramePr>
            <p:cNvPr id="10" name="Диаграмма 9">
              <a:extLst>
                <a:ext uri="{FF2B5EF4-FFF2-40B4-BE49-F238E27FC236}">
                  <a16:creationId xmlns:a16="http://schemas.microsoft.com/office/drawing/2014/main" id="{B2819792-B219-45C0-9102-E265B3C76CA4}"/>
                </a:ext>
              </a:extLst>
            </p:cNvPr>
            <p:cNvGraphicFramePr/>
            <p:nvPr>
              <p:extLst>
                <p:ext uri="{D42A27DB-BD31-4B8C-83A1-F6EECF244321}">
                  <p14:modId xmlns:p14="http://schemas.microsoft.com/office/powerpoint/2010/main" val="4140129278"/>
                </p:ext>
              </p:extLst>
            </p:nvPr>
          </p:nvGraphicFramePr>
          <p:xfrm>
            <a:off x="8234516" y="2839066"/>
            <a:ext cx="3566160" cy="24188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E40DA8F-B79C-45AE-A14C-005B6AF2CBCB}"/>
                </a:ext>
              </a:extLst>
            </p:cNvPr>
            <p:cNvSpPr txBox="1"/>
            <p:nvPr/>
          </p:nvSpPr>
          <p:spPr>
            <a:xfrm>
              <a:off x="8947676" y="3417586"/>
              <a:ext cx="794746" cy="53330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r>
                <a:rPr lang="ru-RU" sz="1000" b="0" i="0" u="none" strike="noStrike" kern="1200" cap="none">
                  <a:ln>
                    <a:noFill/>
                  </a:ln>
                  <a:latin typeface="Liberation Sans" pitchFamily="18"/>
                  <a:ea typeface="Microsoft YaHei" pitchFamily="2"/>
                  <a:cs typeface="Mangal" pitchFamily="2"/>
                </a:rPr>
                <a:t>3.8 kV</a:t>
              </a:r>
            </a:p>
            <a:p>
              <a:pPr marL="0" marR="0" lvl="0" indent="0" rtl="0" hangingPunct="0">
                <a:lnSpc>
                  <a:spcPct val="100000"/>
                </a:lnSpc>
                <a:spcBef>
                  <a:spcPts val="0"/>
                </a:spcBef>
                <a:spcAft>
                  <a:spcPts val="0"/>
                </a:spcAft>
                <a:buNone/>
                <a:tabLst/>
                <a:defRPr sz="1400"/>
              </a:pPr>
              <a:r>
                <a:rPr lang="ru-RU" sz="1000" b="0" i="0" u="none" strike="noStrike" kern="1200" cap="none">
                  <a:ln>
                    <a:noFill/>
                  </a:ln>
                  <a:latin typeface="Liberation Sans" pitchFamily="18"/>
                  <a:ea typeface="Microsoft YaHei" pitchFamily="2"/>
                  <a:cs typeface="Mangal" pitchFamily="2"/>
                </a:rPr>
                <a:t>60 mA</a:t>
              </a:r>
            </a:p>
            <a:p>
              <a:pPr marL="0" marR="0" lvl="0" indent="0" rtl="0" hangingPunct="0">
                <a:lnSpc>
                  <a:spcPct val="100000"/>
                </a:lnSpc>
                <a:spcBef>
                  <a:spcPts val="0"/>
                </a:spcBef>
                <a:spcAft>
                  <a:spcPts val="0"/>
                </a:spcAft>
                <a:buNone/>
                <a:tabLst/>
                <a:defRPr sz="1400"/>
              </a:pPr>
              <a:r>
                <a:rPr lang="ru-RU" sz="1000" b="0" i="0" u="none" strike="noStrike" kern="1200" cap="none">
                  <a:ln>
                    <a:noFill/>
                  </a:ln>
                  <a:latin typeface="Liberation Sans" pitchFamily="18"/>
                  <a:ea typeface="Microsoft YaHei" pitchFamily="2"/>
                  <a:cs typeface="Mangal" pitchFamily="2"/>
                </a:rPr>
                <a:t>96.34 GHz</a:t>
              </a:r>
            </a:p>
          </p:txBody>
        </p:sp>
        <p:sp>
          <p:nvSpPr>
            <p:cNvPr id="12" name="TextBox 11">
              <a:extLst>
                <a:ext uri="{FF2B5EF4-FFF2-40B4-BE49-F238E27FC236}">
                  <a16:creationId xmlns:a16="http://schemas.microsoft.com/office/drawing/2014/main" id="{5C9EE71D-9345-4C28-88BD-10A6304FBC7A}"/>
                </a:ext>
              </a:extLst>
            </p:cNvPr>
            <p:cNvSpPr txBox="1"/>
            <p:nvPr/>
          </p:nvSpPr>
          <p:spPr>
            <a:xfrm>
              <a:off x="10288982" y="3071666"/>
              <a:ext cx="452601" cy="23835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000" b="0" i="0" u="none" strike="noStrike" kern="1200" cap="none" dirty="0">
                  <a:ln>
                    <a:noFill/>
                  </a:ln>
                  <a:latin typeface="Liberation Sans" pitchFamily="18"/>
                  <a:ea typeface="Microsoft YaHei" pitchFamily="2"/>
                  <a:cs typeface="Mangal" pitchFamily="2"/>
                </a:rPr>
                <a:t>G</a:t>
              </a:r>
              <a:r>
                <a:rPr lang="en-US" sz="1000" dirty="0" err="1">
                  <a:latin typeface="Liberation Sans" pitchFamily="18"/>
                  <a:ea typeface="Microsoft YaHei" pitchFamily="2"/>
                  <a:cs typeface="Mangal" pitchFamily="2"/>
                </a:rPr>
                <a:t>ain</a:t>
              </a:r>
              <a:endParaRPr lang="ru-RU" sz="1000" b="0" i="0" u="none" strike="noStrike" kern="1200" cap="none" dirty="0">
                <a:ln>
                  <a:noFill/>
                </a:ln>
                <a:latin typeface="Liberation Sans" pitchFamily="18"/>
                <a:ea typeface="Microsoft YaHei" pitchFamily="2"/>
                <a:cs typeface="Mangal" pitchFamily="2"/>
              </a:endParaRPr>
            </a:p>
          </p:txBody>
        </p:sp>
        <p:sp>
          <p:nvSpPr>
            <p:cNvPr id="13" name="TextBox 12">
              <a:extLst>
                <a:ext uri="{FF2B5EF4-FFF2-40B4-BE49-F238E27FC236}">
                  <a16:creationId xmlns:a16="http://schemas.microsoft.com/office/drawing/2014/main" id="{B964D136-32F1-4812-8108-C905634808B9}"/>
                </a:ext>
              </a:extLst>
            </p:cNvPr>
            <p:cNvSpPr txBox="1"/>
            <p:nvPr/>
          </p:nvSpPr>
          <p:spPr>
            <a:xfrm>
              <a:off x="10368041" y="3566819"/>
              <a:ext cx="716263" cy="23835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000" b="0" i="0" u="none" strike="noStrike" kern="1200" cap="none" dirty="0">
                  <a:ln>
                    <a:noFill/>
                  </a:ln>
                  <a:latin typeface="Liberation Sans" pitchFamily="18"/>
                  <a:ea typeface="Microsoft YaHei" pitchFamily="2"/>
                  <a:cs typeface="Mangal" pitchFamily="2"/>
                </a:rPr>
                <a:t>P</a:t>
              </a:r>
              <a:r>
                <a:rPr lang="en-US" sz="1000" b="0" i="0" u="none" strike="noStrike" kern="1200" cap="none" dirty="0" err="1">
                  <a:ln>
                    <a:noFill/>
                  </a:ln>
                  <a:latin typeface="Liberation Sans" pitchFamily="18"/>
                  <a:ea typeface="Microsoft YaHei" pitchFamily="2"/>
                  <a:cs typeface="Mangal" pitchFamily="2"/>
                </a:rPr>
                <a:t>ower</a:t>
              </a:r>
              <a:r>
                <a:rPr lang="ru-RU" sz="1000" b="0" i="0" u="none" strike="noStrike" kern="1200" cap="none" dirty="0">
                  <a:ln>
                    <a:noFill/>
                  </a:ln>
                  <a:latin typeface="Liberation Sans" pitchFamily="18"/>
                  <a:ea typeface="Microsoft YaHei" pitchFamily="2"/>
                  <a:cs typeface="Mangal" pitchFamily="2"/>
                </a:rPr>
                <a:t> x3</a:t>
              </a:r>
            </a:p>
          </p:txBody>
        </p:sp>
        <p:sp>
          <p:nvSpPr>
            <p:cNvPr id="14" name="TextBox 13">
              <a:extLst>
                <a:ext uri="{FF2B5EF4-FFF2-40B4-BE49-F238E27FC236}">
                  <a16:creationId xmlns:a16="http://schemas.microsoft.com/office/drawing/2014/main" id="{3DA61FF1-EEE0-4FA4-AB91-8D966D89B2E8}"/>
                </a:ext>
              </a:extLst>
            </p:cNvPr>
            <p:cNvSpPr txBox="1"/>
            <p:nvPr/>
          </p:nvSpPr>
          <p:spPr>
            <a:xfrm>
              <a:off x="10816958" y="4278351"/>
              <a:ext cx="730498" cy="23835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000" b="0" i="0" u="none" strike="noStrike" kern="1200" cap="none" dirty="0" err="1">
                  <a:ln>
                    <a:noFill/>
                  </a:ln>
                  <a:latin typeface="Liberation Sans" pitchFamily="18"/>
                  <a:ea typeface="Microsoft YaHei" pitchFamily="2"/>
                  <a:cs typeface="Mangal" pitchFamily="2"/>
                </a:rPr>
                <a:t>Eff</a:t>
              </a:r>
              <a:r>
                <a:rPr lang="en-US" sz="1000" dirty="0" err="1">
                  <a:latin typeface="Liberation Sans" pitchFamily="18"/>
                  <a:ea typeface="Microsoft YaHei" pitchFamily="2"/>
                  <a:cs typeface="Mangal" pitchFamily="2"/>
                </a:rPr>
                <a:t>iciency</a:t>
              </a:r>
              <a:endParaRPr lang="ru-RU" sz="1000" b="0" i="0" u="none" strike="noStrike" kern="1200" cap="none" dirty="0">
                <a:ln>
                  <a:noFill/>
                </a:ln>
                <a:latin typeface="Liberation Sans" pitchFamily="18"/>
                <a:ea typeface="Microsoft YaHei" pitchFamily="2"/>
                <a:cs typeface="Mangal" pitchFamily="2"/>
              </a:endParaRPr>
            </a:p>
          </p:txBody>
        </p:sp>
      </p:grpSp>
      <p:grpSp>
        <p:nvGrpSpPr>
          <p:cNvPr id="4" name="Группа 3">
            <a:extLst>
              <a:ext uri="{FF2B5EF4-FFF2-40B4-BE49-F238E27FC236}">
                <a16:creationId xmlns:a16="http://schemas.microsoft.com/office/drawing/2014/main" id="{2D504B61-0039-48BC-AC03-99C1CF76B989}"/>
              </a:ext>
            </a:extLst>
          </p:cNvPr>
          <p:cNvGrpSpPr/>
          <p:nvPr/>
        </p:nvGrpSpPr>
        <p:grpSpPr>
          <a:xfrm>
            <a:off x="970684" y="3026414"/>
            <a:ext cx="3325912" cy="2245284"/>
            <a:chOff x="-3809854" y="3159401"/>
            <a:chExt cx="3325912" cy="2245284"/>
          </a:xfrm>
        </p:grpSpPr>
        <p:pic>
          <p:nvPicPr>
            <p:cNvPr id="16" name="Рисунок 15">
              <a:extLst>
                <a:ext uri="{FF2B5EF4-FFF2-40B4-BE49-F238E27FC236}">
                  <a16:creationId xmlns:a16="http://schemas.microsoft.com/office/drawing/2014/main" id="{F8974198-B9EE-4182-8240-628C41D91F15}"/>
                </a:ext>
              </a:extLst>
            </p:cNvPr>
            <p:cNvPicPr>
              <a:picLocks noChangeAspect="1"/>
            </p:cNvPicPr>
            <p:nvPr/>
          </p:nvPicPr>
          <p:blipFill>
            <a:blip r:embed="rId4">
              <a:lum/>
              <a:alphaModFix/>
            </a:blip>
            <a:srcRect l="85275" t="14555" b="11933"/>
            <a:stretch>
              <a:fillRect/>
            </a:stretch>
          </p:blipFill>
          <p:spPr>
            <a:xfrm>
              <a:off x="-3770745" y="3166711"/>
              <a:ext cx="1640880" cy="1756651"/>
            </a:xfrm>
            <a:prstGeom prst="rect">
              <a:avLst/>
            </a:prstGeom>
            <a:noFill/>
            <a:ln>
              <a:noFill/>
            </a:ln>
          </p:spPr>
        </p:pic>
        <p:pic>
          <p:nvPicPr>
            <p:cNvPr id="17" name="Рисунок 16">
              <a:extLst>
                <a:ext uri="{FF2B5EF4-FFF2-40B4-BE49-F238E27FC236}">
                  <a16:creationId xmlns:a16="http://schemas.microsoft.com/office/drawing/2014/main" id="{D1D18B9E-1CD8-4BDE-9E6E-EA303237A497}"/>
                </a:ext>
              </a:extLst>
            </p:cNvPr>
            <p:cNvPicPr>
              <a:picLocks noChangeAspect="1"/>
            </p:cNvPicPr>
            <p:nvPr/>
          </p:nvPicPr>
          <p:blipFill>
            <a:blip r:embed="rId4">
              <a:lum/>
              <a:alphaModFix/>
            </a:blip>
            <a:srcRect t="14555" r="86201" b="11933"/>
            <a:stretch>
              <a:fillRect/>
            </a:stretch>
          </p:blipFill>
          <p:spPr>
            <a:xfrm>
              <a:off x="-2061512" y="3159401"/>
              <a:ext cx="1537200" cy="1756651"/>
            </a:xfrm>
            <a:prstGeom prst="rect">
              <a:avLst/>
            </a:prstGeom>
            <a:noFill/>
            <a:ln>
              <a:noFill/>
            </a:ln>
          </p:spPr>
        </p:pic>
        <p:sp>
          <p:nvSpPr>
            <p:cNvPr id="18" name="Прямая соединительная линия 17">
              <a:extLst>
                <a:ext uri="{FF2B5EF4-FFF2-40B4-BE49-F238E27FC236}">
                  <a16:creationId xmlns:a16="http://schemas.microsoft.com/office/drawing/2014/main" id="{5CBFF37A-8670-4902-99A6-A4424A848E58}"/>
                </a:ext>
              </a:extLst>
            </p:cNvPr>
            <p:cNvSpPr/>
            <p:nvPr/>
          </p:nvSpPr>
          <p:spPr>
            <a:xfrm flipV="1">
              <a:off x="-3403185" y="4601718"/>
              <a:ext cx="0" cy="36792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sp>
          <p:nvSpPr>
            <p:cNvPr id="19" name="Прямая соединительная линия 18">
              <a:extLst>
                <a:ext uri="{FF2B5EF4-FFF2-40B4-BE49-F238E27FC236}">
                  <a16:creationId xmlns:a16="http://schemas.microsoft.com/office/drawing/2014/main" id="{A2F7E9D2-5E62-47B9-ACF4-B2590DB9161D}"/>
                </a:ext>
              </a:extLst>
            </p:cNvPr>
            <p:cNvSpPr/>
            <p:nvPr/>
          </p:nvSpPr>
          <p:spPr>
            <a:xfrm flipV="1">
              <a:off x="-3126345" y="4602078"/>
              <a:ext cx="0" cy="36792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sp>
          <p:nvSpPr>
            <p:cNvPr id="20" name="Прямая соединительная линия 19">
              <a:extLst>
                <a:ext uri="{FF2B5EF4-FFF2-40B4-BE49-F238E27FC236}">
                  <a16:creationId xmlns:a16="http://schemas.microsoft.com/office/drawing/2014/main" id="{649678A6-453F-49C2-BF0A-76F4153372E0}"/>
                </a:ext>
              </a:extLst>
            </p:cNvPr>
            <p:cNvSpPr/>
            <p:nvPr/>
          </p:nvSpPr>
          <p:spPr>
            <a:xfrm flipV="1">
              <a:off x="-2342265" y="4602798"/>
              <a:ext cx="0" cy="36792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sp>
          <p:nvSpPr>
            <p:cNvPr id="21" name="TextBox 20">
              <a:extLst>
                <a:ext uri="{FF2B5EF4-FFF2-40B4-BE49-F238E27FC236}">
                  <a16:creationId xmlns:a16="http://schemas.microsoft.com/office/drawing/2014/main" id="{49900BE1-1622-4628-B87B-82420D1FE53A}"/>
                </a:ext>
              </a:extLst>
            </p:cNvPr>
            <p:cNvSpPr txBox="1"/>
            <p:nvPr/>
          </p:nvSpPr>
          <p:spPr>
            <a:xfrm>
              <a:off x="-3624075" y="4943718"/>
              <a:ext cx="376555"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200" b="0" i="0" u="none" strike="noStrike" kern="1200" cap="none" dirty="0">
                  <a:ln>
                    <a:noFill/>
                  </a:ln>
                  <a:ea typeface="Microsoft YaHei" pitchFamily="2"/>
                  <a:cs typeface="Mangal" pitchFamily="2"/>
                </a:rPr>
                <a:t>2.</a:t>
              </a:r>
              <a:r>
                <a:rPr lang="en-US" sz="1200" b="0" i="0" u="none" strike="noStrike" kern="1200" cap="none" dirty="0">
                  <a:ln>
                    <a:noFill/>
                  </a:ln>
                  <a:ea typeface="Microsoft YaHei" pitchFamily="2"/>
                  <a:cs typeface="Mangal" pitchFamily="2"/>
                </a:rPr>
                <a:t>0</a:t>
              </a:r>
              <a:endParaRPr lang="ru-RU" sz="1200" b="0" i="0" u="none" strike="noStrike" kern="1200" cap="none" dirty="0">
                <a:ln>
                  <a:noFill/>
                </a:ln>
                <a:ea typeface="Microsoft YaHei" pitchFamily="2"/>
                <a:cs typeface="Mangal" pitchFamily="2"/>
              </a:endParaRPr>
            </a:p>
          </p:txBody>
        </p:sp>
        <p:sp>
          <p:nvSpPr>
            <p:cNvPr id="22" name="TextBox 21">
              <a:extLst>
                <a:ext uri="{FF2B5EF4-FFF2-40B4-BE49-F238E27FC236}">
                  <a16:creationId xmlns:a16="http://schemas.microsoft.com/office/drawing/2014/main" id="{C1D5A7C5-F81A-4DEE-A3EF-E705AC75E172}"/>
                </a:ext>
              </a:extLst>
            </p:cNvPr>
            <p:cNvSpPr txBox="1"/>
            <p:nvPr/>
          </p:nvSpPr>
          <p:spPr>
            <a:xfrm>
              <a:off x="-3253995" y="4944078"/>
              <a:ext cx="376555"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200" b="0" i="0" u="none" strike="noStrike" kern="1200" cap="none" dirty="0">
                  <a:ln>
                    <a:noFill/>
                  </a:ln>
                  <a:ea typeface="Microsoft YaHei" pitchFamily="2"/>
                  <a:cs typeface="Mangal" pitchFamily="2"/>
                </a:rPr>
                <a:t>3.3</a:t>
              </a:r>
            </a:p>
          </p:txBody>
        </p:sp>
        <p:sp>
          <p:nvSpPr>
            <p:cNvPr id="23" name="TextBox 22">
              <a:extLst>
                <a:ext uri="{FF2B5EF4-FFF2-40B4-BE49-F238E27FC236}">
                  <a16:creationId xmlns:a16="http://schemas.microsoft.com/office/drawing/2014/main" id="{C399C793-A257-4AE4-AC17-A57725E602A1}"/>
                </a:ext>
              </a:extLst>
            </p:cNvPr>
            <p:cNvSpPr txBox="1"/>
            <p:nvPr/>
          </p:nvSpPr>
          <p:spPr>
            <a:xfrm>
              <a:off x="-2561715" y="4944438"/>
              <a:ext cx="376555"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200" b="0" i="0" u="none" strike="noStrike" kern="1200" cap="none" dirty="0">
                  <a:ln>
                    <a:noFill/>
                  </a:ln>
                  <a:ea typeface="Microsoft YaHei" pitchFamily="2"/>
                  <a:cs typeface="Mangal" pitchFamily="2"/>
                </a:rPr>
                <a:t>4.3</a:t>
              </a:r>
            </a:p>
          </p:txBody>
        </p:sp>
        <p:sp>
          <p:nvSpPr>
            <p:cNvPr id="30" name="Прямая соединительная линия 29">
              <a:extLst>
                <a:ext uri="{FF2B5EF4-FFF2-40B4-BE49-F238E27FC236}">
                  <a16:creationId xmlns:a16="http://schemas.microsoft.com/office/drawing/2014/main" id="{9D1AB0AA-5296-4ACF-A8AE-20B6C4E62859}"/>
                </a:ext>
              </a:extLst>
            </p:cNvPr>
            <p:cNvSpPr/>
            <p:nvPr/>
          </p:nvSpPr>
          <p:spPr>
            <a:xfrm flipV="1">
              <a:off x="-1812752" y="4595488"/>
              <a:ext cx="0" cy="36792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sp>
          <p:nvSpPr>
            <p:cNvPr id="31" name="Прямая соединительная линия 30">
              <a:extLst>
                <a:ext uri="{FF2B5EF4-FFF2-40B4-BE49-F238E27FC236}">
                  <a16:creationId xmlns:a16="http://schemas.microsoft.com/office/drawing/2014/main" id="{42B5E08C-0071-4F2B-88A5-13DAC2CC21F3}"/>
                </a:ext>
              </a:extLst>
            </p:cNvPr>
            <p:cNvSpPr/>
            <p:nvPr/>
          </p:nvSpPr>
          <p:spPr>
            <a:xfrm flipV="1">
              <a:off x="-1489832" y="4595848"/>
              <a:ext cx="0" cy="36792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sp>
          <p:nvSpPr>
            <p:cNvPr id="32" name="Прямая соединительная линия 31">
              <a:extLst>
                <a:ext uri="{FF2B5EF4-FFF2-40B4-BE49-F238E27FC236}">
                  <a16:creationId xmlns:a16="http://schemas.microsoft.com/office/drawing/2014/main" id="{F0AD74A3-CBE9-424D-9BF2-96A8A167E89A}"/>
                </a:ext>
              </a:extLst>
            </p:cNvPr>
            <p:cNvSpPr/>
            <p:nvPr/>
          </p:nvSpPr>
          <p:spPr>
            <a:xfrm flipV="1">
              <a:off x="-650312" y="4596208"/>
              <a:ext cx="0" cy="367920"/>
            </a:xfrm>
            <a:prstGeom prst="line">
              <a:avLst/>
            </a:prstGeom>
            <a:noFill/>
            <a:ln w="22225" cmpd="sng">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sp>
          <p:nvSpPr>
            <p:cNvPr id="33" name="TextBox 32">
              <a:extLst>
                <a:ext uri="{FF2B5EF4-FFF2-40B4-BE49-F238E27FC236}">
                  <a16:creationId xmlns:a16="http://schemas.microsoft.com/office/drawing/2014/main" id="{160CFA6B-DEFA-483A-8043-9BDC5E6AD4E4}"/>
                </a:ext>
              </a:extLst>
            </p:cNvPr>
            <p:cNvSpPr txBox="1"/>
            <p:nvPr/>
          </p:nvSpPr>
          <p:spPr>
            <a:xfrm>
              <a:off x="-2023298" y="4937128"/>
              <a:ext cx="376555"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200" b="0" i="0" u="none" strike="noStrike" kern="1200" cap="none" dirty="0">
                  <a:ln>
                    <a:noFill/>
                  </a:ln>
                  <a:ea typeface="Microsoft YaHei" pitchFamily="2"/>
                  <a:cs typeface="Mangal" pitchFamily="2"/>
                </a:rPr>
                <a:t>2.</a:t>
              </a:r>
              <a:r>
                <a:rPr lang="en-US" sz="1200" b="0" i="0" u="none" strike="noStrike" kern="1200" cap="none" dirty="0">
                  <a:ln>
                    <a:noFill/>
                  </a:ln>
                  <a:ea typeface="Microsoft YaHei" pitchFamily="2"/>
                  <a:cs typeface="Mangal" pitchFamily="2"/>
                </a:rPr>
                <a:t>0</a:t>
              </a:r>
              <a:endParaRPr lang="ru-RU" sz="1200" b="0" i="0" u="none" strike="noStrike" kern="1200" cap="none" dirty="0">
                <a:ln>
                  <a:noFill/>
                </a:ln>
                <a:ea typeface="Microsoft YaHei" pitchFamily="2"/>
                <a:cs typeface="Mangal" pitchFamily="2"/>
              </a:endParaRPr>
            </a:p>
          </p:txBody>
        </p:sp>
        <p:sp>
          <p:nvSpPr>
            <p:cNvPr id="34" name="TextBox 33">
              <a:extLst>
                <a:ext uri="{FF2B5EF4-FFF2-40B4-BE49-F238E27FC236}">
                  <a16:creationId xmlns:a16="http://schemas.microsoft.com/office/drawing/2014/main" id="{2CAA2DD5-5908-461D-B328-E8AF7FE20FA3}"/>
                </a:ext>
              </a:extLst>
            </p:cNvPr>
            <p:cNvSpPr txBox="1"/>
            <p:nvPr/>
          </p:nvSpPr>
          <p:spPr>
            <a:xfrm>
              <a:off x="-1607857" y="4937488"/>
              <a:ext cx="376555"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200" b="0" i="0" u="none" strike="noStrike" kern="1200" cap="none">
                  <a:ln>
                    <a:noFill/>
                  </a:ln>
                  <a:ea typeface="Microsoft YaHei" pitchFamily="2"/>
                  <a:cs typeface="Mangal" pitchFamily="2"/>
                </a:rPr>
                <a:t>3.3</a:t>
              </a:r>
            </a:p>
          </p:txBody>
        </p:sp>
        <p:sp>
          <p:nvSpPr>
            <p:cNvPr id="35" name="TextBox 34">
              <a:extLst>
                <a:ext uri="{FF2B5EF4-FFF2-40B4-BE49-F238E27FC236}">
                  <a16:creationId xmlns:a16="http://schemas.microsoft.com/office/drawing/2014/main" id="{7E44E887-9401-4566-8988-C6B06131AEA2}"/>
                </a:ext>
              </a:extLst>
            </p:cNvPr>
            <p:cNvSpPr txBox="1"/>
            <p:nvPr/>
          </p:nvSpPr>
          <p:spPr>
            <a:xfrm>
              <a:off x="-860497" y="4938208"/>
              <a:ext cx="376555"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ru-RU" sz="1200" b="0" i="0" u="none" strike="noStrike" kern="1200" cap="none" dirty="0">
                  <a:ln>
                    <a:noFill/>
                  </a:ln>
                  <a:ea typeface="Microsoft YaHei" pitchFamily="2"/>
                  <a:cs typeface="Mangal" pitchFamily="2"/>
                </a:rPr>
                <a:t>4.3</a:t>
              </a:r>
            </a:p>
          </p:txBody>
        </p:sp>
        <p:sp>
          <p:nvSpPr>
            <p:cNvPr id="37" name="TextBox 36">
              <a:extLst>
                <a:ext uri="{FF2B5EF4-FFF2-40B4-BE49-F238E27FC236}">
                  <a16:creationId xmlns:a16="http://schemas.microsoft.com/office/drawing/2014/main" id="{BA3C363D-2A3B-477C-A2CE-C6D22CF6DF46}"/>
                </a:ext>
              </a:extLst>
            </p:cNvPr>
            <p:cNvSpPr txBox="1"/>
            <p:nvPr/>
          </p:nvSpPr>
          <p:spPr>
            <a:xfrm>
              <a:off x="-1670865" y="3248061"/>
              <a:ext cx="1072964"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1" u="none" strike="noStrike" kern="1200" cap="none" dirty="0">
                  <a:ln>
                    <a:noFill/>
                  </a:ln>
                  <a:solidFill>
                    <a:schemeClr val="bg1"/>
                  </a:solidFill>
                  <a:ea typeface="Microsoft YaHei" pitchFamily="2"/>
                  <a:cs typeface="Mangal" pitchFamily="2"/>
                </a:rPr>
                <a:t>Input MW ON</a:t>
              </a:r>
              <a:endParaRPr lang="ru-RU" sz="1200" b="1" u="none" strike="noStrike" kern="1200" cap="none" dirty="0">
                <a:ln>
                  <a:noFill/>
                </a:ln>
                <a:solidFill>
                  <a:schemeClr val="bg1"/>
                </a:solidFill>
                <a:ea typeface="Microsoft YaHei" pitchFamily="2"/>
                <a:cs typeface="Mangal" pitchFamily="2"/>
              </a:endParaRPr>
            </a:p>
          </p:txBody>
        </p:sp>
        <p:sp>
          <p:nvSpPr>
            <p:cNvPr id="38" name="TextBox 37">
              <a:extLst>
                <a:ext uri="{FF2B5EF4-FFF2-40B4-BE49-F238E27FC236}">
                  <a16:creationId xmlns:a16="http://schemas.microsoft.com/office/drawing/2014/main" id="{A293687C-1CB5-4F2A-A5CD-8FB18B70C469}"/>
                </a:ext>
              </a:extLst>
            </p:cNvPr>
            <p:cNvSpPr txBox="1"/>
            <p:nvPr/>
          </p:nvSpPr>
          <p:spPr>
            <a:xfrm>
              <a:off x="-3809854" y="5125934"/>
              <a:ext cx="1958270" cy="278751"/>
            </a:xfrm>
            <a:prstGeom prst="rect">
              <a:avLst/>
            </a:prstGeom>
            <a:noFill/>
            <a:ln>
              <a:noFill/>
            </a:ln>
          </p:spPr>
          <p:txBody>
            <a:bodyPr vert="horz" wrap="none" lIns="90000" tIns="45000" rIns="90000" bIns="45000" anchorCtr="0" compatLnSpc="0">
              <a:spAutoFit/>
            </a:bodyPr>
            <a:lstStyle/>
            <a:p>
              <a:pPr lvl="0" hangingPunct="0"/>
              <a:r>
                <a:rPr lang="en-US" sz="1200" dirty="0">
                  <a:ea typeface="Microsoft YaHei" pitchFamily="2"/>
                  <a:cs typeface="Mangal" pitchFamily="2"/>
                </a:rPr>
                <a:t>sweeping of a beam voltage </a:t>
              </a:r>
              <a:endParaRPr lang="ru-RU" sz="1200" b="0" i="0" u="none" strike="noStrike" kern="1200" cap="none" dirty="0">
                <a:ln>
                  <a:noFill/>
                </a:ln>
                <a:ea typeface="Microsoft YaHei" pitchFamily="2"/>
                <a:cs typeface="Mangal" pitchFamily="2"/>
              </a:endParaRPr>
            </a:p>
          </p:txBody>
        </p:sp>
        <p:sp>
          <p:nvSpPr>
            <p:cNvPr id="41" name="Прямая соединительная линия 40">
              <a:extLst>
                <a:ext uri="{FF2B5EF4-FFF2-40B4-BE49-F238E27FC236}">
                  <a16:creationId xmlns:a16="http://schemas.microsoft.com/office/drawing/2014/main" id="{A7D63FD9-0868-46E5-B2FD-66FEE49DC594}"/>
                </a:ext>
              </a:extLst>
            </p:cNvPr>
            <p:cNvSpPr/>
            <p:nvPr/>
          </p:nvSpPr>
          <p:spPr>
            <a:xfrm>
              <a:off x="-1960156" y="5283466"/>
              <a:ext cx="1289160" cy="0"/>
            </a:xfrm>
            <a:prstGeom prst="line">
              <a:avLst/>
            </a:prstGeom>
            <a:noFill/>
            <a:ln w="22225">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200" b="0" i="0" u="none" strike="noStrike" kern="1200" cap="none">
                <a:ln>
                  <a:noFill/>
                </a:ln>
                <a:ea typeface="Microsoft YaHei" pitchFamily="2"/>
                <a:cs typeface="Mangal" pitchFamily="2"/>
              </a:endParaRPr>
            </a:p>
          </p:txBody>
        </p:sp>
      </p:grpSp>
      <p:graphicFrame>
        <p:nvGraphicFramePr>
          <p:cNvPr id="43" name="Диаграмма 42">
            <a:extLst>
              <a:ext uri="{FF2B5EF4-FFF2-40B4-BE49-F238E27FC236}">
                <a16:creationId xmlns:a16="http://schemas.microsoft.com/office/drawing/2014/main" id="{557BB4CD-F9A3-4145-AD47-CC44D0D6228E}"/>
              </a:ext>
            </a:extLst>
          </p:cNvPr>
          <p:cNvGraphicFramePr/>
          <p:nvPr>
            <p:extLst>
              <p:ext uri="{D42A27DB-BD31-4B8C-83A1-F6EECF244321}">
                <p14:modId xmlns:p14="http://schemas.microsoft.com/office/powerpoint/2010/main" val="1958435771"/>
              </p:ext>
            </p:extLst>
          </p:nvPr>
        </p:nvGraphicFramePr>
        <p:xfrm>
          <a:off x="4554603" y="3002558"/>
          <a:ext cx="4835520" cy="2418839"/>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Группа 7">
            <a:extLst>
              <a:ext uri="{FF2B5EF4-FFF2-40B4-BE49-F238E27FC236}">
                <a16:creationId xmlns:a16="http://schemas.microsoft.com/office/drawing/2014/main" id="{3BE7A396-020F-4631-A433-3CCABBCDB7FF}"/>
              </a:ext>
            </a:extLst>
          </p:cNvPr>
          <p:cNvGrpSpPr/>
          <p:nvPr/>
        </p:nvGrpSpPr>
        <p:grpSpPr>
          <a:xfrm>
            <a:off x="1369949" y="1730764"/>
            <a:ext cx="9145334" cy="1158808"/>
            <a:chOff x="1369949" y="1651254"/>
            <a:chExt cx="9145334" cy="1158808"/>
          </a:xfrm>
        </p:grpSpPr>
        <p:pic>
          <p:nvPicPr>
            <p:cNvPr id="9" name="Рисунок 8">
              <a:extLst>
                <a:ext uri="{FF2B5EF4-FFF2-40B4-BE49-F238E27FC236}">
                  <a16:creationId xmlns:a16="http://schemas.microsoft.com/office/drawing/2014/main" id="{1AB02D54-D5B7-4C83-941C-6FBACFAACD76}"/>
                </a:ext>
              </a:extLst>
            </p:cNvPr>
            <p:cNvPicPr>
              <a:picLocks noChangeAspect="1"/>
            </p:cNvPicPr>
            <p:nvPr/>
          </p:nvPicPr>
          <p:blipFill>
            <a:blip r:embed="rId6">
              <a:lum/>
              <a:alphaModFix/>
            </a:blip>
            <a:srcRect l="8593" t="66752" r="12595" b="15798"/>
            <a:stretch>
              <a:fillRect/>
            </a:stretch>
          </p:blipFill>
          <p:spPr>
            <a:xfrm>
              <a:off x="1542643" y="2001142"/>
              <a:ext cx="8972640" cy="808920"/>
            </a:xfrm>
            <a:prstGeom prst="rect">
              <a:avLst/>
            </a:prstGeom>
            <a:noFill/>
            <a:ln>
              <a:noFill/>
            </a:ln>
          </p:spPr>
        </p:pic>
        <p:sp>
          <p:nvSpPr>
            <p:cNvPr id="6" name="Стрелка: вниз 5">
              <a:extLst>
                <a:ext uri="{FF2B5EF4-FFF2-40B4-BE49-F238E27FC236}">
                  <a16:creationId xmlns:a16="http://schemas.microsoft.com/office/drawing/2014/main" id="{B6DFE89A-C6A1-41A3-BED3-B7023AD382D2}"/>
                </a:ext>
              </a:extLst>
            </p:cNvPr>
            <p:cNvSpPr/>
            <p:nvPr/>
          </p:nvSpPr>
          <p:spPr>
            <a:xfrm>
              <a:off x="1623317" y="1895125"/>
              <a:ext cx="94496" cy="157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2" name="Стрелка: вниз 41">
              <a:extLst>
                <a:ext uri="{FF2B5EF4-FFF2-40B4-BE49-F238E27FC236}">
                  <a16:creationId xmlns:a16="http://schemas.microsoft.com/office/drawing/2014/main" id="{E409ED88-A40D-4D1C-86CF-1247023B0E37}"/>
                </a:ext>
              </a:extLst>
            </p:cNvPr>
            <p:cNvSpPr/>
            <p:nvPr/>
          </p:nvSpPr>
          <p:spPr>
            <a:xfrm rot="10800000">
              <a:off x="4758868" y="1889721"/>
              <a:ext cx="164386" cy="182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4" name="Стрелка: вниз 43">
              <a:extLst>
                <a:ext uri="{FF2B5EF4-FFF2-40B4-BE49-F238E27FC236}">
                  <a16:creationId xmlns:a16="http://schemas.microsoft.com/office/drawing/2014/main" id="{38992140-5451-41D6-A5AB-CA0C876D8DE4}"/>
                </a:ext>
              </a:extLst>
            </p:cNvPr>
            <p:cNvSpPr/>
            <p:nvPr/>
          </p:nvSpPr>
          <p:spPr>
            <a:xfrm rot="10800000">
              <a:off x="10193381" y="1769912"/>
              <a:ext cx="282835" cy="27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5" name="TextBox 44">
              <a:extLst>
                <a:ext uri="{FF2B5EF4-FFF2-40B4-BE49-F238E27FC236}">
                  <a16:creationId xmlns:a16="http://schemas.microsoft.com/office/drawing/2014/main" id="{48189669-4BFF-4734-B888-42024D0B283E}"/>
                </a:ext>
              </a:extLst>
            </p:cNvPr>
            <p:cNvSpPr txBox="1"/>
            <p:nvPr/>
          </p:nvSpPr>
          <p:spPr>
            <a:xfrm>
              <a:off x="1369949" y="1651255"/>
              <a:ext cx="601232"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baseline="0" dirty="0">
                  <a:ln>
                    <a:noFill/>
                  </a:ln>
                  <a:ea typeface="Microsoft YaHei" pitchFamily="2"/>
                  <a:cs typeface="Mangal" pitchFamily="2"/>
                </a:rPr>
                <a:t>MW in</a:t>
              </a:r>
              <a:endParaRPr lang="ru-RU" sz="1200" b="0" i="0" u="none" strike="noStrike" kern="1200" cap="none" baseline="0" dirty="0">
                <a:ln>
                  <a:noFill/>
                </a:ln>
                <a:ea typeface="Microsoft YaHei" pitchFamily="2"/>
                <a:cs typeface="Mangal" pitchFamily="2"/>
              </a:endParaRPr>
            </a:p>
          </p:txBody>
        </p:sp>
        <p:sp>
          <p:nvSpPr>
            <p:cNvPr id="46" name="TextBox 45">
              <a:extLst>
                <a:ext uri="{FF2B5EF4-FFF2-40B4-BE49-F238E27FC236}">
                  <a16:creationId xmlns:a16="http://schemas.microsoft.com/office/drawing/2014/main" id="{93F5C330-56D7-4133-AA7A-B6329B229F52}"/>
                </a:ext>
              </a:extLst>
            </p:cNvPr>
            <p:cNvSpPr txBox="1"/>
            <p:nvPr/>
          </p:nvSpPr>
          <p:spPr>
            <a:xfrm>
              <a:off x="9618011" y="1651254"/>
              <a:ext cx="698631"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baseline="0" dirty="0">
                  <a:ln>
                    <a:noFill/>
                  </a:ln>
                  <a:ea typeface="Microsoft YaHei" pitchFamily="2"/>
                  <a:cs typeface="Mangal" pitchFamily="2"/>
                </a:rPr>
                <a:t>MW </a:t>
              </a:r>
              <a:r>
                <a:rPr lang="en-US" sz="1200" dirty="0">
                  <a:ea typeface="Microsoft YaHei" pitchFamily="2"/>
                  <a:cs typeface="Mangal" pitchFamily="2"/>
                </a:rPr>
                <a:t>out</a:t>
              </a:r>
              <a:endParaRPr lang="ru-RU" sz="1200" b="0" i="0" u="none" strike="noStrike" kern="1200" cap="none" baseline="0" dirty="0">
                <a:ln>
                  <a:noFill/>
                </a:ln>
                <a:ea typeface="Microsoft YaHei" pitchFamily="2"/>
                <a:cs typeface="Mangal" pitchFamily="2"/>
              </a:endParaRPr>
            </a:p>
          </p:txBody>
        </p:sp>
        <p:sp>
          <p:nvSpPr>
            <p:cNvPr id="47" name="TextBox 46">
              <a:extLst>
                <a:ext uri="{FF2B5EF4-FFF2-40B4-BE49-F238E27FC236}">
                  <a16:creationId xmlns:a16="http://schemas.microsoft.com/office/drawing/2014/main" id="{697F0853-52C8-432D-B30F-E65B5AAC66E8}"/>
                </a:ext>
              </a:extLst>
            </p:cNvPr>
            <p:cNvSpPr txBox="1"/>
            <p:nvPr/>
          </p:nvSpPr>
          <p:spPr>
            <a:xfrm>
              <a:off x="4347883" y="1653971"/>
              <a:ext cx="1150741"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dirty="0">
                  <a:ea typeface="Microsoft YaHei" pitchFamily="2"/>
                  <a:cs typeface="Mangal" pitchFamily="2"/>
                </a:rPr>
                <a:t>Absorbing Load</a:t>
              </a:r>
              <a:endParaRPr lang="ru-RU" sz="1200" b="0" i="0" u="none" strike="noStrike" kern="1200" cap="none" baseline="0" dirty="0">
                <a:ln>
                  <a:noFill/>
                </a:ln>
                <a:ea typeface="Microsoft YaHei" pitchFamily="2"/>
                <a:cs typeface="Mangal" pitchFamily="2"/>
              </a:endParaRPr>
            </a:p>
          </p:txBody>
        </p:sp>
        <p:sp>
          <p:nvSpPr>
            <p:cNvPr id="48" name="Стрелка: вниз 47">
              <a:extLst>
                <a:ext uri="{FF2B5EF4-FFF2-40B4-BE49-F238E27FC236}">
                  <a16:creationId xmlns:a16="http://schemas.microsoft.com/office/drawing/2014/main" id="{6BA12DA3-3BE9-4E95-9137-9F9F5401D085}"/>
                </a:ext>
              </a:extLst>
            </p:cNvPr>
            <p:cNvSpPr/>
            <p:nvPr/>
          </p:nvSpPr>
          <p:spPr>
            <a:xfrm rot="10800000">
              <a:off x="5027232" y="1921918"/>
              <a:ext cx="109517" cy="146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49" name="TextBox 48">
            <a:extLst>
              <a:ext uri="{FF2B5EF4-FFF2-40B4-BE49-F238E27FC236}">
                <a16:creationId xmlns:a16="http://schemas.microsoft.com/office/drawing/2014/main" id="{B656AA4C-5415-479F-B541-192A753F3352}"/>
              </a:ext>
            </a:extLst>
          </p:cNvPr>
          <p:cNvSpPr txBox="1"/>
          <p:nvPr/>
        </p:nvSpPr>
        <p:spPr>
          <a:xfrm>
            <a:off x="1456928" y="3115075"/>
            <a:ext cx="1112910" cy="2787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1" u="none" strike="noStrike" kern="1200" cap="none" dirty="0">
                <a:ln>
                  <a:noFill/>
                </a:ln>
                <a:solidFill>
                  <a:schemeClr val="bg1"/>
                </a:solidFill>
                <a:ea typeface="Microsoft YaHei" pitchFamily="2"/>
                <a:cs typeface="Mangal" pitchFamily="2"/>
              </a:rPr>
              <a:t>Input MW OFF</a:t>
            </a:r>
            <a:endParaRPr lang="ru-RU" sz="1200" b="1" u="none" strike="noStrike" kern="1200" cap="none" dirty="0">
              <a:ln>
                <a:noFill/>
              </a:ln>
              <a:solidFill>
                <a:schemeClr val="bg1"/>
              </a:solidFill>
              <a:ea typeface="Microsoft YaHei" pitchFamily="2"/>
              <a:cs typeface="Mangal" pitchFamily="2"/>
            </a:endParaRPr>
          </a:p>
        </p:txBody>
      </p:sp>
      <p:sp>
        <p:nvSpPr>
          <p:cNvPr id="50" name="TextBox 49">
            <a:extLst>
              <a:ext uri="{FF2B5EF4-FFF2-40B4-BE49-F238E27FC236}">
                <a16:creationId xmlns:a16="http://schemas.microsoft.com/office/drawing/2014/main" id="{D9B6BC7C-2BF6-46E9-9152-2313DE36A31D}"/>
              </a:ext>
            </a:extLst>
          </p:cNvPr>
          <p:cNvSpPr txBox="1"/>
          <p:nvPr/>
        </p:nvSpPr>
        <p:spPr>
          <a:xfrm>
            <a:off x="916159" y="2463624"/>
            <a:ext cx="707158" cy="278751"/>
          </a:xfrm>
          <a:prstGeom prst="rect">
            <a:avLst/>
          </a:prstGeom>
          <a:noFill/>
          <a:ln>
            <a:noFill/>
          </a:ln>
        </p:spPr>
        <p:txBody>
          <a:bodyPr vert="horz" wrap="none" lIns="90000" tIns="45000" rIns="90000" bIns="45000" anchorCtr="0" compatLnSpc="0">
            <a:spAutoFit/>
          </a:bodyPr>
          <a:lstStyle/>
          <a:p>
            <a:pPr lvl="0" hangingPunct="0"/>
            <a:r>
              <a:rPr lang="en-US" sz="1200" dirty="0">
                <a:ea typeface="Microsoft YaHei" pitchFamily="2"/>
                <a:cs typeface="Mangal" pitchFamily="2"/>
              </a:rPr>
              <a:t>Cathode</a:t>
            </a:r>
            <a:endParaRPr lang="ru-RU" sz="1200" b="0" i="0" u="none" strike="noStrike" kern="1200" cap="none" dirty="0">
              <a:ln>
                <a:noFill/>
              </a:ln>
              <a:ea typeface="Microsoft YaHei" pitchFamily="2"/>
              <a:cs typeface="Mangal" pitchFamily="2"/>
            </a:endParaRPr>
          </a:p>
        </p:txBody>
      </p:sp>
      <p:sp>
        <p:nvSpPr>
          <p:cNvPr id="51" name="TextBox 50">
            <a:extLst>
              <a:ext uri="{FF2B5EF4-FFF2-40B4-BE49-F238E27FC236}">
                <a16:creationId xmlns:a16="http://schemas.microsoft.com/office/drawing/2014/main" id="{B5611692-C87B-4605-9678-86C440B00082}"/>
              </a:ext>
            </a:extLst>
          </p:cNvPr>
          <p:cNvSpPr txBox="1"/>
          <p:nvPr/>
        </p:nvSpPr>
        <p:spPr>
          <a:xfrm>
            <a:off x="10399535" y="2463624"/>
            <a:ext cx="742232" cy="278751"/>
          </a:xfrm>
          <a:prstGeom prst="rect">
            <a:avLst/>
          </a:prstGeom>
          <a:noFill/>
          <a:ln>
            <a:noFill/>
          </a:ln>
        </p:spPr>
        <p:txBody>
          <a:bodyPr vert="horz" wrap="none" lIns="90000" tIns="45000" rIns="90000" bIns="45000" anchorCtr="0" compatLnSpc="0">
            <a:spAutoFit/>
          </a:bodyPr>
          <a:lstStyle/>
          <a:p>
            <a:pPr lvl="0" hangingPunct="0"/>
            <a:r>
              <a:rPr lang="en-US" sz="1200" dirty="0">
                <a:ea typeface="Microsoft YaHei" pitchFamily="2"/>
                <a:cs typeface="Mangal" pitchFamily="2"/>
              </a:rPr>
              <a:t>Collector</a:t>
            </a:r>
            <a:endParaRPr lang="ru-RU" sz="1200" b="0" i="0" u="none" strike="noStrike" kern="1200" cap="none" dirty="0">
              <a:ln>
                <a:noFill/>
              </a:ln>
              <a:ea typeface="Microsoft YaHei" pitchFamily="2"/>
              <a:cs typeface="Mangal" pitchFamily="2"/>
            </a:endParaRPr>
          </a:p>
        </p:txBody>
      </p:sp>
      <p:sp>
        <p:nvSpPr>
          <p:cNvPr id="52" name="TextBox 51">
            <a:extLst>
              <a:ext uri="{FF2B5EF4-FFF2-40B4-BE49-F238E27FC236}">
                <a16:creationId xmlns:a16="http://schemas.microsoft.com/office/drawing/2014/main" id="{272DC925-EEF8-4644-AE8D-93EC8A8D032E}"/>
              </a:ext>
            </a:extLst>
          </p:cNvPr>
          <p:cNvSpPr txBox="1"/>
          <p:nvPr/>
        </p:nvSpPr>
        <p:spPr>
          <a:xfrm>
            <a:off x="2884761" y="1930559"/>
            <a:ext cx="829179" cy="278751"/>
          </a:xfrm>
          <a:prstGeom prst="rect">
            <a:avLst/>
          </a:prstGeom>
          <a:noFill/>
          <a:ln>
            <a:noFill/>
          </a:ln>
        </p:spPr>
        <p:txBody>
          <a:bodyPr vert="horz" wrap="none" lIns="90000" tIns="45000" rIns="90000" bIns="45000" anchorCtr="0" compatLnSpc="0">
            <a:spAutoFit/>
          </a:bodyPr>
          <a:lstStyle/>
          <a:p>
            <a:pPr lvl="0" hangingPunct="0"/>
            <a:r>
              <a:rPr lang="en-US" sz="1200" dirty="0">
                <a:ea typeface="Microsoft YaHei" pitchFamily="2"/>
                <a:cs typeface="Mangal" pitchFamily="2"/>
              </a:rPr>
              <a:t>1</a:t>
            </a:r>
            <a:r>
              <a:rPr lang="en-US" sz="1200" baseline="30000" dirty="0">
                <a:ea typeface="Microsoft YaHei" pitchFamily="2"/>
                <a:cs typeface="Mangal" pitchFamily="2"/>
              </a:rPr>
              <a:t>st</a:t>
            </a:r>
            <a:r>
              <a:rPr lang="en-US" sz="1200" dirty="0">
                <a:ea typeface="Microsoft YaHei" pitchFamily="2"/>
                <a:cs typeface="Mangal" pitchFamily="2"/>
              </a:rPr>
              <a:t> Section</a:t>
            </a:r>
            <a:endParaRPr lang="ru-RU" sz="1200" b="0" i="0" u="none" strike="noStrike" kern="1200" cap="none" dirty="0">
              <a:ln>
                <a:noFill/>
              </a:ln>
              <a:ea typeface="Microsoft YaHei" pitchFamily="2"/>
              <a:cs typeface="Mangal" pitchFamily="2"/>
            </a:endParaRPr>
          </a:p>
        </p:txBody>
      </p:sp>
      <p:sp>
        <p:nvSpPr>
          <p:cNvPr id="53" name="TextBox 52">
            <a:extLst>
              <a:ext uri="{FF2B5EF4-FFF2-40B4-BE49-F238E27FC236}">
                <a16:creationId xmlns:a16="http://schemas.microsoft.com/office/drawing/2014/main" id="{F2A50CE6-A183-4A8D-A779-998AB33C0DF5}"/>
              </a:ext>
            </a:extLst>
          </p:cNvPr>
          <p:cNvSpPr txBox="1"/>
          <p:nvPr/>
        </p:nvSpPr>
        <p:spPr>
          <a:xfrm>
            <a:off x="7428009" y="1930559"/>
            <a:ext cx="829179" cy="278751"/>
          </a:xfrm>
          <a:prstGeom prst="rect">
            <a:avLst/>
          </a:prstGeom>
          <a:noFill/>
          <a:ln>
            <a:noFill/>
          </a:ln>
        </p:spPr>
        <p:txBody>
          <a:bodyPr vert="horz" wrap="none" lIns="90000" tIns="45000" rIns="90000" bIns="45000" anchorCtr="0" compatLnSpc="0">
            <a:spAutoFit/>
          </a:bodyPr>
          <a:lstStyle/>
          <a:p>
            <a:pPr lvl="0" hangingPunct="0"/>
            <a:r>
              <a:rPr lang="en-US" sz="1200" dirty="0">
                <a:ea typeface="Microsoft YaHei" pitchFamily="2"/>
                <a:cs typeface="Mangal" pitchFamily="2"/>
              </a:rPr>
              <a:t>2</a:t>
            </a:r>
            <a:r>
              <a:rPr lang="en-US" sz="1200" baseline="30000" dirty="0">
                <a:ea typeface="Microsoft YaHei" pitchFamily="2"/>
                <a:cs typeface="Mangal" pitchFamily="2"/>
              </a:rPr>
              <a:t>st</a:t>
            </a:r>
            <a:r>
              <a:rPr lang="en-US" sz="1200" dirty="0">
                <a:ea typeface="Microsoft YaHei" pitchFamily="2"/>
                <a:cs typeface="Mangal" pitchFamily="2"/>
              </a:rPr>
              <a:t> Section</a:t>
            </a:r>
            <a:endParaRPr lang="ru-RU" sz="1200" b="0" i="0" u="none" strike="noStrike" kern="1200" cap="none" dirty="0">
              <a:ln>
                <a:noFill/>
              </a:ln>
              <a:ea typeface="Microsoft YaHei" pitchFamily="2"/>
              <a:cs typeface="Mangal" pitchFamily="2"/>
            </a:endParaRPr>
          </a:p>
        </p:txBody>
      </p:sp>
      <p:pic>
        <p:nvPicPr>
          <p:cNvPr id="54" name="Рисунок 53">
            <a:extLst>
              <a:ext uri="{FF2B5EF4-FFF2-40B4-BE49-F238E27FC236}">
                <a16:creationId xmlns:a16="http://schemas.microsoft.com/office/drawing/2014/main" id="{3D82BD6A-0886-4606-AE56-2A8EB7015713}"/>
              </a:ext>
            </a:extLst>
          </p:cNvPr>
          <p:cNvPicPr>
            <a:picLocks noChangeAspect="1"/>
          </p:cNvPicPr>
          <p:nvPr/>
        </p:nvPicPr>
        <p:blipFill>
          <a:blip r:embed="rId7"/>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854764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Diffraction Radiation Oscillator</a:t>
            </a:r>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a:xfrm>
            <a:off x="8610600" y="6356350"/>
            <a:ext cx="2743200" cy="365125"/>
          </a:xfrm>
        </p:spPr>
        <p:txBody>
          <a:bodyPr/>
          <a:lstStyle/>
          <a:p>
            <a:fld id="{01F8B406-7F99-4808-BA20-9A369F8986D9}" type="slidenum">
              <a:rPr lang="uk-UA" smtClean="0"/>
              <a:t>26</a:t>
            </a:fld>
            <a:endParaRPr lang="uk-UA"/>
          </a:p>
        </p:txBody>
      </p:sp>
      <p:sp>
        <p:nvSpPr>
          <p:cNvPr id="11" name="Прямоугольник 10">
            <a:extLst>
              <a:ext uri="{FF2B5EF4-FFF2-40B4-BE49-F238E27FC236}">
                <a16:creationId xmlns:a16="http://schemas.microsoft.com/office/drawing/2014/main" id="{50101A2F-658B-490A-AD76-A36828203915}"/>
              </a:ext>
            </a:extLst>
          </p:cNvPr>
          <p:cNvSpPr/>
          <p:nvPr/>
        </p:nvSpPr>
        <p:spPr>
          <a:xfrm>
            <a:off x="5818909" y="3415097"/>
            <a:ext cx="1494633" cy="2883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4" name="Рисунок 103">
            <a:extLst>
              <a:ext uri="{FF2B5EF4-FFF2-40B4-BE49-F238E27FC236}">
                <a16:creationId xmlns:a16="http://schemas.microsoft.com/office/drawing/2014/main" id="{9AB5C59F-D80B-45F1-B6B6-5F2EC820B4D6}"/>
              </a:ext>
            </a:extLst>
          </p:cNvPr>
          <p:cNvPicPr>
            <a:picLocks noChangeAspect="1"/>
          </p:cNvPicPr>
          <p:nvPr/>
        </p:nvPicPr>
        <p:blipFill>
          <a:blip r:embed="rId3"/>
          <a:stretch>
            <a:fillRect/>
          </a:stretch>
        </p:blipFill>
        <p:spPr>
          <a:xfrm>
            <a:off x="4554513" y="1971457"/>
            <a:ext cx="4056087" cy="3224484"/>
          </a:xfrm>
          <a:prstGeom prst="rect">
            <a:avLst/>
          </a:prstGeom>
        </p:spPr>
      </p:pic>
      <p:cxnSp>
        <p:nvCxnSpPr>
          <p:cNvPr id="105" name="Прямая со стрелкой 104">
            <a:extLst>
              <a:ext uri="{FF2B5EF4-FFF2-40B4-BE49-F238E27FC236}">
                <a16:creationId xmlns:a16="http://schemas.microsoft.com/office/drawing/2014/main" id="{2CCC408E-0819-4617-85A2-1B1EDD522690}"/>
              </a:ext>
            </a:extLst>
          </p:cNvPr>
          <p:cNvCxnSpPr>
            <a:cxnSpLocks/>
          </p:cNvCxnSpPr>
          <p:nvPr/>
        </p:nvCxnSpPr>
        <p:spPr>
          <a:xfrm flipV="1">
            <a:off x="4160572" y="3742502"/>
            <a:ext cx="2359726" cy="8805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Прямая со стрелкой 105">
            <a:extLst>
              <a:ext uri="{FF2B5EF4-FFF2-40B4-BE49-F238E27FC236}">
                <a16:creationId xmlns:a16="http://schemas.microsoft.com/office/drawing/2014/main" id="{A4F1DFFA-BCDE-4549-9348-87A568E5CD47}"/>
              </a:ext>
            </a:extLst>
          </p:cNvPr>
          <p:cNvCxnSpPr>
            <a:cxnSpLocks/>
          </p:cNvCxnSpPr>
          <p:nvPr/>
        </p:nvCxnSpPr>
        <p:spPr>
          <a:xfrm>
            <a:off x="4236444" y="2225594"/>
            <a:ext cx="24640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Прямая со стрелкой 106">
            <a:extLst>
              <a:ext uri="{FF2B5EF4-FFF2-40B4-BE49-F238E27FC236}">
                <a16:creationId xmlns:a16="http://schemas.microsoft.com/office/drawing/2014/main" id="{720F2EFB-0F6B-47D6-A5A8-F23541983B1F}"/>
              </a:ext>
            </a:extLst>
          </p:cNvPr>
          <p:cNvCxnSpPr>
            <a:cxnSpLocks/>
          </p:cNvCxnSpPr>
          <p:nvPr/>
        </p:nvCxnSpPr>
        <p:spPr>
          <a:xfrm flipV="1">
            <a:off x="5292183" y="4245974"/>
            <a:ext cx="1478633" cy="1606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Прямая со стрелкой 107">
            <a:extLst>
              <a:ext uri="{FF2B5EF4-FFF2-40B4-BE49-F238E27FC236}">
                <a16:creationId xmlns:a16="http://schemas.microsoft.com/office/drawing/2014/main" id="{EC318EAB-30CD-4D25-B13B-3FB305D97196}"/>
              </a:ext>
            </a:extLst>
          </p:cNvPr>
          <p:cNvCxnSpPr>
            <a:cxnSpLocks/>
          </p:cNvCxnSpPr>
          <p:nvPr/>
        </p:nvCxnSpPr>
        <p:spPr>
          <a:xfrm flipV="1">
            <a:off x="3974722" y="3232553"/>
            <a:ext cx="2796094" cy="1907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Прямоугольник 110">
            <a:extLst>
              <a:ext uri="{FF2B5EF4-FFF2-40B4-BE49-F238E27FC236}">
                <a16:creationId xmlns:a16="http://schemas.microsoft.com/office/drawing/2014/main" id="{6FF1F24C-9381-4823-B325-7C0C1525B4AB}"/>
              </a:ext>
            </a:extLst>
          </p:cNvPr>
          <p:cNvSpPr/>
          <p:nvPr/>
        </p:nvSpPr>
        <p:spPr>
          <a:xfrm>
            <a:off x="4246390" y="5802352"/>
            <a:ext cx="1735603" cy="553998"/>
          </a:xfrm>
          <a:prstGeom prst="rect">
            <a:avLst/>
          </a:prstGeom>
        </p:spPr>
        <p:txBody>
          <a:bodyPr wrap="square">
            <a:spAutoFit/>
          </a:bodyPr>
          <a:lstStyle/>
          <a:p>
            <a:r>
              <a:rPr lang="en-US" sz="1500" dirty="0"/>
              <a:t>Bottom mirror with a grating</a:t>
            </a:r>
            <a:endParaRPr lang="uk-UA" sz="1500" dirty="0"/>
          </a:p>
        </p:txBody>
      </p:sp>
      <p:sp>
        <p:nvSpPr>
          <p:cNvPr id="112" name="Прямоугольник 111">
            <a:extLst>
              <a:ext uri="{FF2B5EF4-FFF2-40B4-BE49-F238E27FC236}">
                <a16:creationId xmlns:a16="http://schemas.microsoft.com/office/drawing/2014/main" id="{E5ED645C-CCFB-42C7-8EBD-D8FB0F0E9390}"/>
              </a:ext>
            </a:extLst>
          </p:cNvPr>
          <p:cNvSpPr/>
          <p:nvPr/>
        </p:nvSpPr>
        <p:spPr>
          <a:xfrm>
            <a:off x="2561742" y="4500890"/>
            <a:ext cx="1598830" cy="784830"/>
          </a:xfrm>
          <a:prstGeom prst="rect">
            <a:avLst/>
          </a:prstGeom>
        </p:spPr>
        <p:txBody>
          <a:bodyPr wrap="square">
            <a:spAutoFit/>
          </a:bodyPr>
          <a:lstStyle/>
          <a:p>
            <a:r>
              <a:rPr lang="en-US" sz="1500" dirty="0"/>
              <a:t>Upper mirror with a</a:t>
            </a:r>
            <a:r>
              <a:rPr lang="ru-RU" sz="1500" dirty="0"/>
              <a:t> </a:t>
            </a:r>
            <a:r>
              <a:rPr lang="en-US" sz="1500" dirty="0"/>
              <a:t>diffractional output</a:t>
            </a:r>
            <a:endParaRPr lang="uk-UA" sz="1500" dirty="0"/>
          </a:p>
        </p:txBody>
      </p:sp>
      <p:sp>
        <p:nvSpPr>
          <p:cNvPr id="113" name="Прямоугольник 112">
            <a:extLst>
              <a:ext uri="{FF2B5EF4-FFF2-40B4-BE49-F238E27FC236}">
                <a16:creationId xmlns:a16="http://schemas.microsoft.com/office/drawing/2014/main" id="{0E45F1AC-19B6-456F-B826-0EEDFCA1511B}"/>
              </a:ext>
            </a:extLst>
          </p:cNvPr>
          <p:cNvSpPr/>
          <p:nvPr/>
        </p:nvSpPr>
        <p:spPr>
          <a:xfrm>
            <a:off x="2578203" y="2054681"/>
            <a:ext cx="2049500" cy="323165"/>
          </a:xfrm>
          <a:prstGeom prst="rect">
            <a:avLst/>
          </a:prstGeom>
        </p:spPr>
        <p:txBody>
          <a:bodyPr wrap="square">
            <a:spAutoFit/>
          </a:bodyPr>
          <a:lstStyle/>
          <a:p>
            <a:r>
              <a:rPr lang="en-US" sz="1500" dirty="0"/>
              <a:t>Output waveguide</a:t>
            </a:r>
            <a:endParaRPr lang="uk-UA" sz="1500" dirty="0"/>
          </a:p>
        </p:txBody>
      </p:sp>
      <p:sp>
        <p:nvSpPr>
          <p:cNvPr id="114" name="Прямоугольник 113">
            <a:extLst>
              <a:ext uri="{FF2B5EF4-FFF2-40B4-BE49-F238E27FC236}">
                <a16:creationId xmlns:a16="http://schemas.microsoft.com/office/drawing/2014/main" id="{47862D18-73C0-4AF4-9F7E-C06A18CC8956}"/>
              </a:ext>
            </a:extLst>
          </p:cNvPr>
          <p:cNvSpPr/>
          <p:nvPr/>
        </p:nvSpPr>
        <p:spPr>
          <a:xfrm>
            <a:off x="2166625" y="3124936"/>
            <a:ext cx="2359726" cy="784830"/>
          </a:xfrm>
          <a:prstGeom prst="rect">
            <a:avLst/>
          </a:prstGeom>
        </p:spPr>
        <p:txBody>
          <a:bodyPr wrap="square">
            <a:spAutoFit/>
          </a:bodyPr>
          <a:lstStyle/>
          <a:p>
            <a:r>
              <a:rPr lang="en-US" sz="1500" dirty="0"/>
              <a:t>Vacuum bellows for mechanical tuning of frequency</a:t>
            </a:r>
            <a:endParaRPr lang="uk-UA" sz="1500" dirty="0"/>
          </a:p>
        </p:txBody>
      </p:sp>
      <p:pic>
        <p:nvPicPr>
          <p:cNvPr id="15" name="Рисунок 14">
            <a:extLst>
              <a:ext uri="{FF2B5EF4-FFF2-40B4-BE49-F238E27FC236}">
                <a16:creationId xmlns:a16="http://schemas.microsoft.com/office/drawing/2014/main" id="{56735091-AEB9-497D-AA07-8BE9AAFCF20C}"/>
              </a:ext>
            </a:extLst>
          </p:cNvPr>
          <p:cNvPicPr>
            <a:picLocks noChangeAspect="1"/>
          </p:cNvPicPr>
          <p:nvPr/>
        </p:nvPicPr>
        <p:blipFill>
          <a:blip r:embed="rId4"/>
          <a:stretch>
            <a:fillRect/>
          </a:stretch>
        </p:blipFill>
        <p:spPr>
          <a:xfrm>
            <a:off x="10496255" y="661606"/>
            <a:ext cx="789215" cy="729496"/>
          </a:xfrm>
          <a:prstGeom prst="rect">
            <a:avLst/>
          </a:prstGeom>
        </p:spPr>
      </p:pic>
    </p:spTree>
    <p:extLst>
      <p:ext uri="{BB962C8B-B14F-4D97-AF65-F5344CB8AC3E}">
        <p14:creationId xmlns:p14="http://schemas.microsoft.com/office/powerpoint/2010/main" val="60966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State-of-Art of the Radiation Sources</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3</a:t>
            </a:fld>
            <a:endParaRPr lang="uk-UA" sz="1800" dirty="0"/>
          </a:p>
        </p:txBody>
      </p:sp>
      <p:sp>
        <p:nvSpPr>
          <p:cNvPr id="16" name="Прямоугольник 15">
            <a:extLst>
              <a:ext uri="{FF2B5EF4-FFF2-40B4-BE49-F238E27FC236}">
                <a16:creationId xmlns:a16="http://schemas.microsoft.com/office/drawing/2014/main" id="{FDA99060-B946-4562-9145-F0A78C00ACEE}"/>
              </a:ext>
            </a:extLst>
          </p:cNvPr>
          <p:cNvSpPr/>
          <p:nvPr/>
        </p:nvSpPr>
        <p:spPr>
          <a:xfrm>
            <a:off x="0" y="6579767"/>
            <a:ext cx="5907207" cy="276999"/>
          </a:xfrm>
          <a:prstGeom prst="rect">
            <a:avLst/>
          </a:prstGeom>
        </p:spPr>
        <p:txBody>
          <a:bodyPr wrap="square">
            <a:spAutoFit/>
          </a:bodyPr>
          <a:lstStyle/>
          <a:p>
            <a:pPr algn="just"/>
            <a:r>
              <a:rPr lang="en-US" sz="1200" dirty="0">
                <a:cs typeface="Times New Roman" pitchFamily="18" charset="0"/>
              </a:rPr>
              <a:t>M. Blank &amp; K. L. </a:t>
            </a:r>
            <a:r>
              <a:rPr lang="en-US" sz="1200" dirty="0" err="1">
                <a:cs typeface="Times New Roman" pitchFamily="18" charset="0"/>
              </a:rPr>
              <a:t>Felch</a:t>
            </a:r>
            <a:r>
              <a:rPr lang="en-US" sz="1200" dirty="0">
                <a:cs typeface="Times New Roman" pitchFamily="18" charset="0"/>
              </a:rPr>
              <a:t>, Millimeter-wave Sources for DNP-NMR. </a:t>
            </a:r>
            <a:r>
              <a:rPr lang="en-US" sz="1200" i="1" dirty="0" err="1">
                <a:cs typeface="Times New Roman" pitchFamily="18" charset="0"/>
              </a:rPr>
              <a:t>eMagRes</a:t>
            </a:r>
            <a:r>
              <a:rPr lang="en-US" sz="1200" i="1" dirty="0">
                <a:cs typeface="Times New Roman" pitchFamily="18" charset="0"/>
              </a:rPr>
              <a:t> </a:t>
            </a:r>
            <a:r>
              <a:rPr lang="en-US" sz="1200" dirty="0">
                <a:cs typeface="Times New Roman" pitchFamily="18" charset="0"/>
              </a:rPr>
              <a:t> </a:t>
            </a:r>
            <a:r>
              <a:rPr lang="en-US" sz="1200" b="1" dirty="0">
                <a:cs typeface="Times New Roman" pitchFamily="18" charset="0"/>
              </a:rPr>
              <a:t>7</a:t>
            </a:r>
            <a:r>
              <a:rPr lang="en-US" sz="1200" dirty="0">
                <a:cs typeface="Times New Roman" pitchFamily="18" charset="0"/>
              </a:rPr>
              <a:t>, 155-166 (2018)</a:t>
            </a:r>
          </a:p>
        </p:txBody>
      </p:sp>
      <p:grpSp>
        <p:nvGrpSpPr>
          <p:cNvPr id="6" name="Группа 5">
            <a:extLst>
              <a:ext uri="{FF2B5EF4-FFF2-40B4-BE49-F238E27FC236}">
                <a16:creationId xmlns:a16="http://schemas.microsoft.com/office/drawing/2014/main" id="{A9378450-7B85-4E94-9EDC-E24957A9144A}"/>
              </a:ext>
            </a:extLst>
          </p:cNvPr>
          <p:cNvGrpSpPr/>
          <p:nvPr/>
        </p:nvGrpSpPr>
        <p:grpSpPr>
          <a:xfrm>
            <a:off x="1014097" y="1093425"/>
            <a:ext cx="10171045" cy="5658242"/>
            <a:chOff x="489226" y="1104872"/>
            <a:chExt cx="10171045" cy="5658242"/>
          </a:xfrm>
        </p:grpSpPr>
        <p:graphicFrame>
          <p:nvGraphicFramePr>
            <p:cNvPr id="18" name="Объект 17">
              <a:extLst>
                <a:ext uri="{FF2B5EF4-FFF2-40B4-BE49-F238E27FC236}">
                  <a16:creationId xmlns:a16="http://schemas.microsoft.com/office/drawing/2014/main" id="{6C82EE4A-2E26-4966-9E81-2DE140F749A7}"/>
                </a:ext>
              </a:extLst>
            </p:cNvPr>
            <p:cNvGraphicFramePr>
              <a:graphicFrameLocks noChangeAspect="1"/>
            </p:cNvGraphicFramePr>
            <p:nvPr>
              <p:extLst>
                <p:ext uri="{D42A27DB-BD31-4B8C-83A1-F6EECF244321}">
                  <p14:modId xmlns:p14="http://schemas.microsoft.com/office/powerpoint/2010/main" val="3553003480"/>
                </p:ext>
              </p:extLst>
            </p:nvPr>
          </p:nvGraphicFramePr>
          <p:xfrm>
            <a:off x="489226" y="1104872"/>
            <a:ext cx="10171045" cy="5658242"/>
          </p:xfrm>
          <a:graphic>
            <a:graphicData uri="http://schemas.openxmlformats.org/presentationml/2006/ole">
              <mc:AlternateContent xmlns:mc="http://schemas.openxmlformats.org/markup-compatibility/2006">
                <mc:Choice xmlns:v="urn:schemas-microsoft-com:vml" Requires="v">
                  <p:oleObj spid="_x0000_s14433" r:id="rId4" imgW="8429760" imgH="4690080" progId="">
                    <p:embed/>
                  </p:oleObj>
                </mc:Choice>
                <mc:Fallback>
                  <p:oleObj r:id="rId4" imgW="8429760" imgH="4690080" progId="">
                    <p:embed/>
                    <p:pic>
                      <p:nvPicPr>
                        <p:cNvPr id="0" name=""/>
                        <p:cNvPicPr/>
                        <p:nvPr/>
                      </p:nvPicPr>
                      <p:blipFill>
                        <a:blip r:embed="rId5"/>
                        <a:stretch>
                          <a:fillRect/>
                        </a:stretch>
                      </p:blipFill>
                      <p:spPr>
                        <a:xfrm>
                          <a:off x="489226" y="1104872"/>
                          <a:ext cx="10171045" cy="5658242"/>
                        </a:xfrm>
                        <a:prstGeom prst="rect">
                          <a:avLst/>
                        </a:prstGeom>
                      </p:spPr>
                    </p:pic>
                  </p:oleObj>
                </mc:Fallback>
              </mc:AlternateContent>
            </a:graphicData>
          </a:graphic>
        </p:graphicFrame>
        <p:pic>
          <p:nvPicPr>
            <p:cNvPr id="9" name="Picture 3">
              <a:extLst>
                <a:ext uri="{FF2B5EF4-FFF2-40B4-BE49-F238E27FC236}">
                  <a16:creationId xmlns:a16="http://schemas.microsoft.com/office/drawing/2014/main" id="{F151CD4E-BC11-47D9-B39D-BC9FD4EEB1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68" t="1895" r="23154" b="20504"/>
            <a:stretch/>
          </p:blipFill>
          <p:spPr bwMode="auto">
            <a:xfrm>
              <a:off x="7158355" y="1728788"/>
              <a:ext cx="1847850" cy="262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1" descr="IMG_20120420_181711.jpg">
              <a:extLst>
                <a:ext uri="{FF2B5EF4-FFF2-40B4-BE49-F238E27FC236}">
                  <a16:creationId xmlns:a16="http://schemas.microsoft.com/office/drawing/2014/main" id="{A5360E67-426E-41B5-8598-B8B77D6D13C7}"/>
                </a:ext>
              </a:extLst>
            </p:cNvPr>
            <p:cNvPicPr>
              <a:picLocks noChangeAspect="1"/>
            </p:cNvPicPr>
            <p:nvPr/>
          </p:nvPicPr>
          <p:blipFill rotWithShape="1">
            <a:blip r:embed="rId7">
              <a:extLst>
                <a:ext uri="{28A0092B-C50C-407E-A947-70E740481C1C}">
                  <a14:useLocalDpi xmlns:a14="http://schemas.microsoft.com/office/drawing/2010/main" val="0"/>
                </a:ext>
              </a:extLst>
            </a:blip>
            <a:srcRect l="12925" t="16663" b="17010"/>
            <a:stretch/>
          </p:blipFill>
          <p:spPr bwMode="auto">
            <a:xfrm>
              <a:off x="5772634" y="4370463"/>
              <a:ext cx="943892" cy="95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CDCD72A3-2AB5-495B-86A6-3EE50495318B}"/>
                </a:ext>
              </a:extLst>
            </p:cNvPr>
            <p:cNvPicPr>
              <a:picLocks noChangeAspect="1"/>
            </p:cNvPicPr>
            <p:nvPr/>
          </p:nvPicPr>
          <p:blipFill>
            <a:blip r:embed="rId8"/>
            <a:stretch>
              <a:fillRect/>
            </a:stretch>
          </p:blipFill>
          <p:spPr>
            <a:xfrm>
              <a:off x="4046381" y="2894213"/>
              <a:ext cx="875739" cy="1133450"/>
            </a:xfrm>
            <a:prstGeom prst="rect">
              <a:avLst/>
            </a:prstGeom>
          </p:spPr>
        </p:pic>
        <p:pic>
          <p:nvPicPr>
            <p:cNvPr id="4" name="Рисунок 3">
              <a:extLst>
                <a:ext uri="{FF2B5EF4-FFF2-40B4-BE49-F238E27FC236}">
                  <a16:creationId xmlns:a16="http://schemas.microsoft.com/office/drawing/2014/main" id="{94820455-C47D-4C36-B498-28B6C8716357}"/>
                </a:ext>
              </a:extLst>
            </p:cNvPr>
            <p:cNvPicPr>
              <a:picLocks noChangeAspect="1"/>
            </p:cNvPicPr>
            <p:nvPr/>
          </p:nvPicPr>
          <p:blipFill>
            <a:blip r:embed="rId9"/>
            <a:stretch>
              <a:fillRect/>
            </a:stretch>
          </p:blipFill>
          <p:spPr>
            <a:xfrm>
              <a:off x="8497251" y="4588610"/>
              <a:ext cx="912723" cy="1118260"/>
            </a:xfrm>
            <a:prstGeom prst="rect">
              <a:avLst/>
            </a:prstGeom>
          </p:spPr>
        </p:pic>
        <p:pic>
          <p:nvPicPr>
            <p:cNvPr id="14" name="Рисунок 13">
              <a:extLst>
                <a:ext uri="{FF2B5EF4-FFF2-40B4-BE49-F238E27FC236}">
                  <a16:creationId xmlns:a16="http://schemas.microsoft.com/office/drawing/2014/main" id="{6443DF67-6E44-4C96-9AFC-BBA0B58A115B}"/>
                </a:ext>
              </a:extLst>
            </p:cNvPr>
            <p:cNvPicPr>
              <a:picLocks noChangeAspect="1"/>
            </p:cNvPicPr>
            <p:nvPr/>
          </p:nvPicPr>
          <p:blipFill>
            <a:blip r:embed="rId10"/>
            <a:stretch>
              <a:fillRect/>
            </a:stretch>
          </p:blipFill>
          <p:spPr>
            <a:xfrm>
              <a:off x="3462364" y="4531935"/>
              <a:ext cx="1649699" cy="1190989"/>
            </a:xfrm>
            <a:prstGeom prst="rect">
              <a:avLst/>
            </a:prstGeom>
          </p:spPr>
        </p:pic>
        <p:sp>
          <p:nvSpPr>
            <p:cNvPr id="20" name="TextBox 19">
              <a:extLst>
                <a:ext uri="{FF2B5EF4-FFF2-40B4-BE49-F238E27FC236}">
                  <a16:creationId xmlns:a16="http://schemas.microsoft.com/office/drawing/2014/main" id="{19292379-4BA6-45FF-9FC2-8B92F2FBE1EE}"/>
                </a:ext>
              </a:extLst>
            </p:cNvPr>
            <p:cNvSpPr txBox="1"/>
            <p:nvPr/>
          </p:nvSpPr>
          <p:spPr>
            <a:xfrm>
              <a:off x="4322738" y="1964959"/>
              <a:ext cx="2326663" cy="461665"/>
            </a:xfrm>
            <a:prstGeom prst="rect">
              <a:avLst/>
            </a:prstGeom>
            <a:noFill/>
          </p:spPr>
          <p:txBody>
            <a:bodyPr wrap="none" rtlCol="0">
              <a:spAutoFit/>
            </a:bodyPr>
            <a:lstStyle/>
            <a:p>
              <a:r>
                <a:rPr lang="en-US" sz="2300" dirty="0"/>
                <a:t>Gyrotron sources</a:t>
              </a:r>
              <a:endParaRPr lang="uk-UA" sz="2300" dirty="0"/>
            </a:p>
          </p:txBody>
        </p:sp>
        <p:sp>
          <p:nvSpPr>
            <p:cNvPr id="21" name="TextBox 20">
              <a:extLst>
                <a:ext uri="{FF2B5EF4-FFF2-40B4-BE49-F238E27FC236}">
                  <a16:creationId xmlns:a16="http://schemas.microsoft.com/office/drawing/2014/main" id="{24747401-339D-4F77-B94E-B98D0157713C}"/>
                </a:ext>
              </a:extLst>
            </p:cNvPr>
            <p:cNvSpPr txBox="1"/>
            <p:nvPr/>
          </p:nvSpPr>
          <p:spPr>
            <a:xfrm>
              <a:off x="1806646" y="4849783"/>
              <a:ext cx="1498487" cy="830997"/>
            </a:xfrm>
            <a:prstGeom prst="rect">
              <a:avLst/>
            </a:prstGeom>
            <a:noFill/>
          </p:spPr>
          <p:txBody>
            <a:bodyPr wrap="none" rtlCol="0">
              <a:spAutoFit/>
            </a:bodyPr>
            <a:lstStyle/>
            <a:p>
              <a:r>
                <a:rPr lang="en-US" sz="2300" dirty="0"/>
                <a:t>Solid-state</a:t>
              </a:r>
            </a:p>
            <a:p>
              <a:r>
                <a:rPr lang="en-US" sz="2300" dirty="0"/>
                <a:t> sources</a:t>
              </a:r>
              <a:endParaRPr lang="uk-UA" sz="2300" dirty="0"/>
            </a:p>
          </p:txBody>
        </p:sp>
        <p:sp>
          <p:nvSpPr>
            <p:cNvPr id="22" name="TextBox 21">
              <a:extLst>
                <a:ext uri="{FF2B5EF4-FFF2-40B4-BE49-F238E27FC236}">
                  <a16:creationId xmlns:a16="http://schemas.microsoft.com/office/drawing/2014/main" id="{E4940B88-A10F-4F63-B694-E29A705E9548}"/>
                </a:ext>
              </a:extLst>
            </p:cNvPr>
            <p:cNvSpPr txBox="1"/>
            <p:nvPr/>
          </p:nvSpPr>
          <p:spPr>
            <a:xfrm>
              <a:off x="3523389" y="3975946"/>
              <a:ext cx="2047740" cy="446276"/>
            </a:xfrm>
            <a:prstGeom prst="rect">
              <a:avLst/>
            </a:prstGeom>
            <a:noFill/>
          </p:spPr>
          <p:txBody>
            <a:bodyPr wrap="none" rtlCol="0">
              <a:spAutoFit/>
            </a:bodyPr>
            <a:lstStyle/>
            <a:p>
              <a:r>
                <a:rPr lang="en-US" sz="2300" dirty="0"/>
                <a:t>Klystrons (EIOs)</a:t>
              </a:r>
              <a:endParaRPr lang="uk-UA" sz="2300" dirty="0"/>
            </a:p>
          </p:txBody>
        </p:sp>
        <p:sp>
          <p:nvSpPr>
            <p:cNvPr id="23" name="TextBox 22">
              <a:extLst>
                <a:ext uri="{FF2B5EF4-FFF2-40B4-BE49-F238E27FC236}">
                  <a16:creationId xmlns:a16="http://schemas.microsoft.com/office/drawing/2014/main" id="{09E0806E-02AF-4AA7-8D05-B9877D1C2C62}"/>
                </a:ext>
              </a:extLst>
            </p:cNvPr>
            <p:cNvSpPr txBox="1"/>
            <p:nvPr/>
          </p:nvSpPr>
          <p:spPr>
            <a:xfrm>
              <a:off x="7006234" y="4514899"/>
              <a:ext cx="1411027" cy="1154162"/>
            </a:xfrm>
            <a:prstGeom prst="rect">
              <a:avLst/>
            </a:prstGeom>
            <a:noFill/>
          </p:spPr>
          <p:txBody>
            <a:bodyPr wrap="none" rtlCol="0">
              <a:spAutoFit/>
            </a:bodyPr>
            <a:lstStyle/>
            <a:p>
              <a:r>
                <a:rPr lang="en-US" sz="2300" dirty="0"/>
                <a:t>TWTs</a:t>
              </a:r>
            </a:p>
            <a:p>
              <a:r>
                <a:rPr lang="en-US" sz="2300" dirty="0"/>
                <a:t>BWOs</a:t>
              </a:r>
            </a:p>
            <a:p>
              <a:r>
                <a:rPr lang="en-US" sz="2300" dirty="0"/>
                <a:t>Clinotrons</a:t>
              </a:r>
              <a:endParaRPr lang="uk-UA" sz="2300" dirty="0"/>
            </a:p>
          </p:txBody>
        </p:sp>
        <p:sp>
          <p:nvSpPr>
            <p:cNvPr id="29" name="TextBox 28">
              <a:extLst>
                <a:ext uri="{FF2B5EF4-FFF2-40B4-BE49-F238E27FC236}">
                  <a16:creationId xmlns:a16="http://schemas.microsoft.com/office/drawing/2014/main" id="{2AFBFE9A-B9A9-460E-A65A-3B0F67B560FC}"/>
                </a:ext>
              </a:extLst>
            </p:cNvPr>
            <p:cNvSpPr txBox="1"/>
            <p:nvPr/>
          </p:nvSpPr>
          <p:spPr>
            <a:xfrm rot="16200000">
              <a:off x="-478371" y="3500240"/>
              <a:ext cx="2382383" cy="446276"/>
            </a:xfrm>
            <a:prstGeom prst="rect">
              <a:avLst/>
            </a:prstGeom>
            <a:noFill/>
          </p:spPr>
          <p:txBody>
            <a:bodyPr wrap="none" rtlCol="0">
              <a:spAutoFit/>
            </a:bodyPr>
            <a:lstStyle/>
            <a:p>
              <a:r>
                <a:rPr lang="en-US" sz="2300" dirty="0"/>
                <a:t>Output Power (W)</a:t>
              </a:r>
              <a:endParaRPr lang="uk-UA" sz="2300" dirty="0"/>
            </a:p>
          </p:txBody>
        </p:sp>
        <p:sp>
          <p:nvSpPr>
            <p:cNvPr id="30" name="TextBox 29">
              <a:extLst>
                <a:ext uri="{FF2B5EF4-FFF2-40B4-BE49-F238E27FC236}">
                  <a16:creationId xmlns:a16="http://schemas.microsoft.com/office/drawing/2014/main" id="{B7A05EE0-2E6C-48A7-8B30-0A9CD88D748E}"/>
                </a:ext>
              </a:extLst>
            </p:cNvPr>
            <p:cNvSpPr txBox="1"/>
            <p:nvPr/>
          </p:nvSpPr>
          <p:spPr>
            <a:xfrm>
              <a:off x="1620308" y="2763788"/>
              <a:ext cx="2179594" cy="1154162"/>
            </a:xfrm>
            <a:prstGeom prst="rect">
              <a:avLst/>
            </a:prstGeom>
            <a:noFill/>
          </p:spPr>
          <p:txBody>
            <a:bodyPr wrap="square" rtlCol="0">
              <a:spAutoFit/>
            </a:bodyPr>
            <a:lstStyle/>
            <a:p>
              <a:r>
                <a:rPr lang="en-US" sz="2300" dirty="0"/>
                <a:t>Conventional vacuum electron devices</a:t>
              </a:r>
              <a:endParaRPr lang="uk-UA" sz="2300" dirty="0"/>
            </a:p>
          </p:txBody>
        </p:sp>
        <p:sp>
          <p:nvSpPr>
            <p:cNvPr id="24" name="TextBox 23">
              <a:extLst>
                <a:ext uri="{FF2B5EF4-FFF2-40B4-BE49-F238E27FC236}">
                  <a16:creationId xmlns:a16="http://schemas.microsoft.com/office/drawing/2014/main" id="{073A421B-CC48-4141-AA77-FA1EF4386B97}"/>
                </a:ext>
              </a:extLst>
            </p:cNvPr>
            <p:cNvSpPr txBox="1"/>
            <p:nvPr/>
          </p:nvSpPr>
          <p:spPr>
            <a:xfrm>
              <a:off x="1410384" y="5796812"/>
              <a:ext cx="396262" cy="2616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100</a:t>
              </a:r>
              <a:endParaRPr lang="uk-UA" sz="11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B68D663-ECAA-486A-9270-A2288B9B227F}"/>
                </a:ext>
              </a:extLst>
            </p:cNvPr>
            <p:cNvSpPr txBox="1"/>
            <p:nvPr/>
          </p:nvSpPr>
          <p:spPr>
            <a:xfrm>
              <a:off x="843304" y="1930805"/>
              <a:ext cx="631904" cy="446276"/>
            </a:xfrm>
            <a:prstGeom prst="rect">
              <a:avLst/>
            </a:prstGeom>
            <a:solidFill>
              <a:schemeClr val="bg1"/>
            </a:solidFill>
          </p:spPr>
          <p:txBody>
            <a:bodyPr wrap="none" rtlCol="0">
              <a:spAutoFit/>
            </a:bodyPr>
            <a:lstStyle/>
            <a:p>
              <a:r>
                <a:rPr lang="en-US" sz="2300" dirty="0"/>
                <a:t>100</a:t>
              </a:r>
              <a:endParaRPr lang="uk-UA" sz="2300" dirty="0"/>
            </a:p>
          </p:txBody>
        </p:sp>
        <p:sp>
          <p:nvSpPr>
            <p:cNvPr id="26" name="TextBox 25">
              <a:extLst>
                <a:ext uri="{FF2B5EF4-FFF2-40B4-BE49-F238E27FC236}">
                  <a16:creationId xmlns:a16="http://schemas.microsoft.com/office/drawing/2014/main" id="{EA1393BE-7102-4830-9599-F33203CC6440}"/>
                </a:ext>
              </a:extLst>
            </p:cNvPr>
            <p:cNvSpPr txBox="1"/>
            <p:nvPr/>
          </p:nvSpPr>
          <p:spPr>
            <a:xfrm>
              <a:off x="1002527" y="2805036"/>
              <a:ext cx="482824" cy="446276"/>
            </a:xfrm>
            <a:prstGeom prst="rect">
              <a:avLst/>
            </a:prstGeom>
            <a:solidFill>
              <a:schemeClr val="bg1"/>
            </a:solidFill>
          </p:spPr>
          <p:txBody>
            <a:bodyPr wrap="none" rtlCol="0">
              <a:spAutoFit/>
            </a:bodyPr>
            <a:lstStyle/>
            <a:p>
              <a:r>
                <a:rPr lang="en-US" sz="2300" dirty="0"/>
                <a:t>10</a:t>
              </a:r>
              <a:endParaRPr lang="uk-UA" sz="2300" dirty="0"/>
            </a:p>
          </p:txBody>
        </p:sp>
        <p:sp>
          <p:nvSpPr>
            <p:cNvPr id="27" name="TextBox 26">
              <a:extLst>
                <a:ext uri="{FF2B5EF4-FFF2-40B4-BE49-F238E27FC236}">
                  <a16:creationId xmlns:a16="http://schemas.microsoft.com/office/drawing/2014/main" id="{09C4D442-1423-4CC9-98D3-75CCCCCE281E}"/>
                </a:ext>
              </a:extLst>
            </p:cNvPr>
            <p:cNvSpPr txBox="1"/>
            <p:nvPr/>
          </p:nvSpPr>
          <p:spPr>
            <a:xfrm>
              <a:off x="1134901" y="3705494"/>
              <a:ext cx="333746" cy="446276"/>
            </a:xfrm>
            <a:prstGeom prst="rect">
              <a:avLst/>
            </a:prstGeom>
            <a:solidFill>
              <a:schemeClr val="bg1"/>
            </a:solidFill>
          </p:spPr>
          <p:txBody>
            <a:bodyPr wrap="none" rtlCol="0">
              <a:spAutoFit/>
            </a:bodyPr>
            <a:lstStyle/>
            <a:p>
              <a:r>
                <a:rPr lang="en-US" sz="2300" dirty="0"/>
                <a:t>1</a:t>
              </a:r>
              <a:endParaRPr lang="uk-UA" sz="2300" dirty="0"/>
            </a:p>
          </p:txBody>
        </p:sp>
        <p:sp>
          <p:nvSpPr>
            <p:cNvPr id="31" name="TextBox 30">
              <a:extLst>
                <a:ext uri="{FF2B5EF4-FFF2-40B4-BE49-F238E27FC236}">
                  <a16:creationId xmlns:a16="http://schemas.microsoft.com/office/drawing/2014/main" id="{615B808C-2713-405B-8BB8-974308330C18}"/>
                </a:ext>
              </a:extLst>
            </p:cNvPr>
            <p:cNvSpPr txBox="1"/>
            <p:nvPr/>
          </p:nvSpPr>
          <p:spPr>
            <a:xfrm>
              <a:off x="950963" y="4619568"/>
              <a:ext cx="556563" cy="446276"/>
            </a:xfrm>
            <a:prstGeom prst="rect">
              <a:avLst/>
            </a:prstGeom>
            <a:solidFill>
              <a:schemeClr val="bg1"/>
            </a:solidFill>
          </p:spPr>
          <p:txBody>
            <a:bodyPr wrap="none" rtlCol="0">
              <a:spAutoFit/>
            </a:bodyPr>
            <a:lstStyle/>
            <a:p>
              <a:r>
                <a:rPr lang="en-US" sz="2300" dirty="0"/>
                <a:t>0.1</a:t>
              </a:r>
              <a:endParaRPr lang="uk-UA" sz="2300" dirty="0"/>
            </a:p>
          </p:txBody>
        </p:sp>
        <p:sp>
          <p:nvSpPr>
            <p:cNvPr id="32" name="TextBox 31">
              <a:extLst>
                <a:ext uri="{FF2B5EF4-FFF2-40B4-BE49-F238E27FC236}">
                  <a16:creationId xmlns:a16="http://schemas.microsoft.com/office/drawing/2014/main" id="{AB384203-5DE6-4B5A-AB2B-AF0A614E51E1}"/>
                </a:ext>
              </a:extLst>
            </p:cNvPr>
            <p:cNvSpPr txBox="1"/>
            <p:nvPr/>
          </p:nvSpPr>
          <p:spPr>
            <a:xfrm>
              <a:off x="801884" y="5493799"/>
              <a:ext cx="705642" cy="446276"/>
            </a:xfrm>
            <a:prstGeom prst="rect">
              <a:avLst/>
            </a:prstGeom>
            <a:solidFill>
              <a:schemeClr val="bg1"/>
            </a:solidFill>
          </p:spPr>
          <p:txBody>
            <a:bodyPr wrap="none" rtlCol="0">
              <a:spAutoFit/>
            </a:bodyPr>
            <a:lstStyle/>
            <a:p>
              <a:r>
                <a:rPr lang="en-US" sz="2300" dirty="0"/>
                <a:t>0.01</a:t>
              </a:r>
              <a:endParaRPr lang="uk-UA" sz="2300" dirty="0"/>
            </a:p>
          </p:txBody>
        </p:sp>
        <p:sp>
          <p:nvSpPr>
            <p:cNvPr id="33" name="TextBox 32">
              <a:extLst>
                <a:ext uri="{FF2B5EF4-FFF2-40B4-BE49-F238E27FC236}">
                  <a16:creationId xmlns:a16="http://schemas.microsoft.com/office/drawing/2014/main" id="{53AB1A9C-55B2-41DF-A49A-0757D3F4E648}"/>
                </a:ext>
              </a:extLst>
            </p:cNvPr>
            <p:cNvSpPr txBox="1"/>
            <p:nvPr/>
          </p:nvSpPr>
          <p:spPr>
            <a:xfrm>
              <a:off x="1229244" y="5869105"/>
              <a:ext cx="631904" cy="446276"/>
            </a:xfrm>
            <a:prstGeom prst="rect">
              <a:avLst/>
            </a:prstGeom>
            <a:solidFill>
              <a:schemeClr val="bg1"/>
            </a:solidFill>
          </p:spPr>
          <p:txBody>
            <a:bodyPr wrap="none" rtlCol="0">
              <a:spAutoFit/>
            </a:bodyPr>
            <a:lstStyle/>
            <a:p>
              <a:r>
                <a:rPr lang="en-US" sz="2300" dirty="0"/>
                <a:t>100</a:t>
              </a:r>
              <a:endParaRPr lang="uk-UA" sz="2300" dirty="0"/>
            </a:p>
          </p:txBody>
        </p:sp>
        <p:sp>
          <p:nvSpPr>
            <p:cNvPr id="34" name="TextBox 33">
              <a:extLst>
                <a:ext uri="{FF2B5EF4-FFF2-40B4-BE49-F238E27FC236}">
                  <a16:creationId xmlns:a16="http://schemas.microsoft.com/office/drawing/2014/main" id="{5B1614A9-A5FE-48B7-83C1-9F6CD42B7FD9}"/>
                </a:ext>
              </a:extLst>
            </p:cNvPr>
            <p:cNvSpPr txBox="1"/>
            <p:nvPr/>
          </p:nvSpPr>
          <p:spPr>
            <a:xfrm>
              <a:off x="3818768" y="5865249"/>
              <a:ext cx="631904" cy="446276"/>
            </a:xfrm>
            <a:prstGeom prst="rect">
              <a:avLst/>
            </a:prstGeom>
            <a:solidFill>
              <a:schemeClr val="bg1"/>
            </a:solidFill>
          </p:spPr>
          <p:txBody>
            <a:bodyPr wrap="none" rtlCol="0">
              <a:spAutoFit/>
            </a:bodyPr>
            <a:lstStyle/>
            <a:p>
              <a:r>
                <a:rPr lang="en-US" sz="2300" dirty="0"/>
                <a:t>200</a:t>
              </a:r>
              <a:endParaRPr lang="uk-UA" sz="2300" dirty="0"/>
            </a:p>
          </p:txBody>
        </p:sp>
        <p:sp>
          <p:nvSpPr>
            <p:cNvPr id="35" name="TextBox 34">
              <a:extLst>
                <a:ext uri="{FF2B5EF4-FFF2-40B4-BE49-F238E27FC236}">
                  <a16:creationId xmlns:a16="http://schemas.microsoft.com/office/drawing/2014/main" id="{9CA1DF94-0CEA-4CC5-8288-D53B96469E40}"/>
                </a:ext>
              </a:extLst>
            </p:cNvPr>
            <p:cNvSpPr txBox="1"/>
            <p:nvPr/>
          </p:nvSpPr>
          <p:spPr>
            <a:xfrm>
              <a:off x="6333449" y="5834059"/>
              <a:ext cx="631904" cy="446276"/>
            </a:xfrm>
            <a:prstGeom prst="rect">
              <a:avLst/>
            </a:prstGeom>
            <a:solidFill>
              <a:schemeClr val="bg1"/>
            </a:solidFill>
          </p:spPr>
          <p:txBody>
            <a:bodyPr wrap="none" rtlCol="0">
              <a:spAutoFit/>
            </a:bodyPr>
            <a:lstStyle/>
            <a:p>
              <a:r>
                <a:rPr lang="en-US" sz="2300" dirty="0"/>
                <a:t>400</a:t>
              </a:r>
              <a:endParaRPr lang="uk-UA" sz="2300" dirty="0"/>
            </a:p>
          </p:txBody>
        </p:sp>
        <p:sp>
          <p:nvSpPr>
            <p:cNvPr id="36" name="TextBox 35">
              <a:extLst>
                <a:ext uri="{FF2B5EF4-FFF2-40B4-BE49-F238E27FC236}">
                  <a16:creationId xmlns:a16="http://schemas.microsoft.com/office/drawing/2014/main" id="{C6326C39-6578-412D-99F1-9CEFC774E81C}"/>
                </a:ext>
              </a:extLst>
            </p:cNvPr>
            <p:cNvSpPr txBox="1"/>
            <p:nvPr/>
          </p:nvSpPr>
          <p:spPr>
            <a:xfrm>
              <a:off x="7763535" y="5815187"/>
              <a:ext cx="631904" cy="446276"/>
            </a:xfrm>
            <a:prstGeom prst="rect">
              <a:avLst/>
            </a:prstGeom>
            <a:solidFill>
              <a:schemeClr val="bg1"/>
            </a:solidFill>
          </p:spPr>
          <p:txBody>
            <a:bodyPr wrap="none" rtlCol="0">
              <a:spAutoFit/>
            </a:bodyPr>
            <a:lstStyle/>
            <a:p>
              <a:r>
                <a:rPr lang="en-US" sz="2300" dirty="0"/>
                <a:t>600</a:t>
              </a:r>
              <a:endParaRPr lang="uk-UA" sz="2300" dirty="0"/>
            </a:p>
          </p:txBody>
        </p:sp>
        <p:sp>
          <p:nvSpPr>
            <p:cNvPr id="37" name="TextBox 36">
              <a:extLst>
                <a:ext uri="{FF2B5EF4-FFF2-40B4-BE49-F238E27FC236}">
                  <a16:creationId xmlns:a16="http://schemas.microsoft.com/office/drawing/2014/main" id="{88EF8572-72FB-4F39-B6CB-ACE4737BA1FE}"/>
                </a:ext>
              </a:extLst>
            </p:cNvPr>
            <p:cNvSpPr txBox="1"/>
            <p:nvPr/>
          </p:nvSpPr>
          <p:spPr>
            <a:xfrm>
              <a:off x="8819505" y="5834059"/>
              <a:ext cx="631904" cy="446276"/>
            </a:xfrm>
            <a:prstGeom prst="rect">
              <a:avLst/>
            </a:prstGeom>
            <a:solidFill>
              <a:schemeClr val="bg1"/>
            </a:solidFill>
          </p:spPr>
          <p:txBody>
            <a:bodyPr wrap="none" rtlCol="0">
              <a:spAutoFit/>
            </a:bodyPr>
            <a:lstStyle/>
            <a:p>
              <a:r>
                <a:rPr lang="en-US" sz="2300" dirty="0"/>
                <a:t>800</a:t>
              </a:r>
              <a:endParaRPr lang="uk-UA" sz="2300" dirty="0"/>
            </a:p>
          </p:txBody>
        </p:sp>
        <p:sp>
          <p:nvSpPr>
            <p:cNvPr id="38" name="TextBox 37">
              <a:extLst>
                <a:ext uri="{FF2B5EF4-FFF2-40B4-BE49-F238E27FC236}">
                  <a16:creationId xmlns:a16="http://schemas.microsoft.com/office/drawing/2014/main" id="{CF3CBFC9-4B1E-4D47-A778-3C23716A92D5}"/>
                </a:ext>
              </a:extLst>
            </p:cNvPr>
            <p:cNvSpPr txBox="1"/>
            <p:nvPr/>
          </p:nvSpPr>
          <p:spPr>
            <a:xfrm>
              <a:off x="9604294" y="5819321"/>
              <a:ext cx="780983" cy="446276"/>
            </a:xfrm>
            <a:prstGeom prst="rect">
              <a:avLst/>
            </a:prstGeom>
            <a:solidFill>
              <a:schemeClr val="bg1"/>
            </a:solidFill>
          </p:spPr>
          <p:txBody>
            <a:bodyPr wrap="none" rtlCol="0">
              <a:spAutoFit/>
            </a:bodyPr>
            <a:lstStyle/>
            <a:p>
              <a:r>
                <a:rPr lang="en-US" sz="2300" dirty="0"/>
                <a:t>1000</a:t>
              </a:r>
              <a:endParaRPr lang="uk-UA" sz="2300" dirty="0"/>
            </a:p>
          </p:txBody>
        </p:sp>
        <p:sp>
          <p:nvSpPr>
            <p:cNvPr id="39" name="TextBox 38">
              <a:extLst>
                <a:ext uri="{FF2B5EF4-FFF2-40B4-BE49-F238E27FC236}">
                  <a16:creationId xmlns:a16="http://schemas.microsoft.com/office/drawing/2014/main" id="{FE256921-28FB-4A8A-BC86-D6431650BA76}"/>
                </a:ext>
              </a:extLst>
            </p:cNvPr>
            <p:cNvSpPr txBox="1"/>
            <p:nvPr/>
          </p:nvSpPr>
          <p:spPr>
            <a:xfrm>
              <a:off x="4322738" y="6060059"/>
              <a:ext cx="2254913" cy="461665"/>
            </a:xfrm>
            <a:prstGeom prst="rect">
              <a:avLst/>
            </a:prstGeom>
            <a:noFill/>
          </p:spPr>
          <p:txBody>
            <a:bodyPr wrap="none" rtlCol="0">
              <a:spAutoFit/>
            </a:bodyPr>
            <a:lstStyle/>
            <a:p>
              <a:r>
                <a:rPr lang="en-US" sz="2300" dirty="0"/>
                <a:t>Frequency (GHz)</a:t>
              </a:r>
              <a:endParaRPr lang="uk-UA" sz="2300" dirty="0"/>
            </a:p>
          </p:txBody>
        </p:sp>
      </p:grpSp>
    </p:spTree>
    <p:extLst>
      <p:ext uri="{BB962C8B-B14F-4D97-AF65-F5344CB8AC3E}">
        <p14:creationId xmlns:p14="http://schemas.microsoft.com/office/powerpoint/2010/main" val="1064330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Our Laboratory Activity</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4</a:t>
            </a:fld>
            <a:endParaRPr lang="uk-UA" sz="1800" dirty="0"/>
          </a:p>
        </p:txBody>
      </p:sp>
      <p:sp>
        <p:nvSpPr>
          <p:cNvPr id="9" name="TextBox 8">
            <a:extLst>
              <a:ext uri="{FF2B5EF4-FFF2-40B4-BE49-F238E27FC236}">
                <a16:creationId xmlns:a16="http://schemas.microsoft.com/office/drawing/2014/main" id="{444D3675-ED3D-42FC-9C9F-29AB43C120D1}"/>
              </a:ext>
            </a:extLst>
          </p:cNvPr>
          <p:cNvSpPr txBox="1"/>
          <p:nvPr/>
        </p:nvSpPr>
        <p:spPr>
          <a:xfrm>
            <a:off x="952853" y="1745633"/>
            <a:ext cx="9109866" cy="3631763"/>
          </a:xfrm>
          <a:prstGeom prst="rect">
            <a:avLst/>
          </a:prstGeom>
          <a:noFill/>
        </p:spPr>
        <p:txBody>
          <a:bodyPr wrap="none" rtlCol="0">
            <a:spAutoFit/>
          </a:bodyPr>
          <a:lstStyle/>
          <a:p>
            <a:pPr marL="285750" indent="-285750">
              <a:buFont typeface="Arial" panose="020B0604020202020204" pitchFamily="34" charset="0"/>
              <a:buChar char="•"/>
            </a:pPr>
            <a:r>
              <a:rPr lang="en-US" sz="2300" dirty="0"/>
              <a:t>Research and Development of sub-THz and THz Clinotrons</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Research and Development of Low Voltage Cyclotron Resonance Masers</a:t>
            </a:r>
            <a:endParaRPr lang="uk-UA" sz="2300" dirty="0"/>
          </a:p>
        </p:txBody>
      </p:sp>
      <p:pic>
        <p:nvPicPr>
          <p:cNvPr id="10" name="Рисунок 4" descr="CIMG2180.JPG">
            <a:extLst>
              <a:ext uri="{FF2B5EF4-FFF2-40B4-BE49-F238E27FC236}">
                <a16:creationId xmlns:a16="http://schemas.microsoft.com/office/drawing/2014/main" id="{4A69EF46-6231-41F3-8BFE-E59566989F70}"/>
              </a:ext>
            </a:extLst>
          </p:cNvPr>
          <p:cNvPicPr>
            <a:picLocks noChangeAspect="1"/>
          </p:cNvPicPr>
          <p:nvPr/>
        </p:nvPicPr>
        <p:blipFill rotWithShape="1">
          <a:blip r:embed="rId2">
            <a:extLst>
              <a:ext uri="{28A0092B-C50C-407E-A947-70E740481C1C}">
                <a14:useLocalDpi xmlns:a14="http://schemas.microsoft.com/office/drawing/2010/main" val="0"/>
              </a:ext>
            </a:extLst>
          </a:blip>
          <a:srcRect l="3125" t="45833" r="11652" b="40129"/>
          <a:stretch/>
        </p:blipFill>
        <p:spPr bwMode="auto">
          <a:xfrm rot="10800000">
            <a:off x="1850486" y="5368831"/>
            <a:ext cx="7441731" cy="99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Рисунок 2">
            <a:extLst>
              <a:ext uri="{FF2B5EF4-FFF2-40B4-BE49-F238E27FC236}">
                <a16:creationId xmlns:a16="http://schemas.microsoft.com/office/drawing/2014/main" id="{EE6229AC-20C5-4769-A19B-A8A0C6CD1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00" t="21985" r="10464" b="13480"/>
          <a:stretch>
            <a:fillRect/>
          </a:stretch>
        </p:blipFill>
        <p:spPr bwMode="auto">
          <a:xfrm>
            <a:off x="1850486" y="2253162"/>
            <a:ext cx="2255905" cy="23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6AE7481-09B5-477D-A975-AA7C5A8D8500}"/>
              </a:ext>
            </a:extLst>
          </p:cNvPr>
          <p:cNvSpPr txBox="1"/>
          <p:nvPr/>
        </p:nvSpPr>
        <p:spPr>
          <a:xfrm>
            <a:off x="9486773" y="5577529"/>
            <a:ext cx="1406154" cy="400110"/>
          </a:xfrm>
          <a:prstGeom prst="rect">
            <a:avLst/>
          </a:prstGeom>
          <a:noFill/>
        </p:spPr>
        <p:txBody>
          <a:bodyPr wrap="square" rtlCol="0">
            <a:spAutoFit/>
          </a:bodyPr>
          <a:lstStyle/>
          <a:p>
            <a:r>
              <a:rPr lang="en-US" sz="2000" dirty="0"/>
              <a:t>8 GHz CRM </a:t>
            </a:r>
            <a:endParaRPr lang="uk-UA" sz="2000" dirty="0"/>
          </a:p>
        </p:txBody>
      </p:sp>
      <p:sp>
        <p:nvSpPr>
          <p:cNvPr id="12" name="TextBox 11">
            <a:extLst>
              <a:ext uri="{FF2B5EF4-FFF2-40B4-BE49-F238E27FC236}">
                <a16:creationId xmlns:a16="http://schemas.microsoft.com/office/drawing/2014/main" id="{1F0020D5-97A7-4151-A119-EB5B5FC618C4}"/>
              </a:ext>
            </a:extLst>
          </p:cNvPr>
          <p:cNvSpPr txBox="1"/>
          <p:nvPr/>
        </p:nvSpPr>
        <p:spPr>
          <a:xfrm>
            <a:off x="6096000" y="3228905"/>
            <a:ext cx="4941864" cy="400110"/>
          </a:xfrm>
          <a:prstGeom prst="rect">
            <a:avLst/>
          </a:prstGeom>
          <a:noFill/>
        </p:spPr>
        <p:txBody>
          <a:bodyPr wrap="square" rtlCol="0">
            <a:spAutoFit/>
          </a:bodyPr>
          <a:lstStyle/>
          <a:p>
            <a:r>
              <a:rPr lang="en-US" sz="2000" dirty="0"/>
              <a:t>Clinotrons for 100 – 400 GHz frequency range  </a:t>
            </a:r>
            <a:endParaRPr lang="uk-UA" sz="2000" dirty="0"/>
          </a:p>
        </p:txBody>
      </p:sp>
      <p:pic>
        <p:nvPicPr>
          <p:cNvPr id="13" name="Рисунок 12">
            <a:extLst>
              <a:ext uri="{FF2B5EF4-FFF2-40B4-BE49-F238E27FC236}">
                <a16:creationId xmlns:a16="http://schemas.microsoft.com/office/drawing/2014/main" id="{D4AEC5CD-0485-4B81-8DD5-AD96AEF179BB}"/>
              </a:ext>
            </a:extLst>
          </p:cNvPr>
          <p:cNvPicPr>
            <a:picLocks noChangeAspect="1"/>
          </p:cNvPicPr>
          <p:nvPr/>
        </p:nvPicPr>
        <p:blipFill>
          <a:blip r:embed="rId4"/>
          <a:stretch>
            <a:fillRect/>
          </a:stretch>
        </p:blipFill>
        <p:spPr>
          <a:xfrm>
            <a:off x="10496255" y="661606"/>
            <a:ext cx="789215" cy="729496"/>
          </a:xfrm>
          <a:prstGeom prst="rect">
            <a:avLst/>
          </a:prstGeom>
        </p:spPr>
      </p:pic>
      <p:pic>
        <p:nvPicPr>
          <p:cNvPr id="14" name="Рисунок 13">
            <a:extLst>
              <a:ext uri="{FF2B5EF4-FFF2-40B4-BE49-F238E27FC236}">
                <a16:creationId xmlns:a16="http://schemas.microsoft.com/office/drawing/2014/main" id="{7AEF4C36-6E9D-4FB6-A916-CC0D1326FA42}"/>
              </a:ext>
            </a:extLst>
          </p:cNvPr>
          <p:cNvPicPr>
            <a:picLocks noChangeAspect="1"/>
          </p:cNvPicPr>
          <p:nvPr/>
        </p:nvPicPr>
        <p:blipFill>
          <a:blip r:embed="rId5"/>
          <a:stretch>
            <a:fillRect/>
          </a:stretch>
        </p:blipFill>
        <p:spPr>
          <a:xfrm>
            <a:off x="4514280" y="2253084"/>
            <a:ext cx="1477597" cy="2351753"/>
          </a:xfrm>
          <a:prstGeom prst="rect">
            <a:avLst/>
          </a:prstGeom>
        </p:spPr>
      </p:pic>
    </p:spTree>
    <p:extLst>
      <p:ext uri="{BB962C8B-B14F-4D97-AF65-F5344CB8AC3E}">
        <p14:creationId xmlns:p14="http://schemas.microsoft.com/office/powerpoint/2010/main" val="284260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Clinotrons for Plasma Diagnostics</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5</a:t>
            </a:fld>
            <a:endParaRPr lang="uk-UA" sz="1800" dirty="0"/>
          </a:p>
        </p:txBody>
      </p:sp>
      <p:pic>
        <p:nvPicPr>
          <p:cNvPr id="9" name="Рисунок 8">
            <a:extLst>
              <a:ext uri="{FF2B5EF4-FFF2-40B4-BE49-F238E27FC236}">
                <a16:creationId xmlns:a16="http://schemas.microsoft.com/office/drawing/2014/main" id="{14D96B83-ECD9-4B70-8979-7B26482723B7}"/>
              </a:ext>
            </a:extLst>
          </p:cNvPr>
          <p:cNvPicPr>
            <a:picLocks noChangeAspect="1"/>
          </p:cNvPicPr>
          <p:nvPr/>
        </p:nvPicPr>
        <p:blipFill rotWithShape="1">
          <a:blip r:embed="rId3"/>
          <a:srcRect b="12526"/>
          <a:stretch/>
        </p:blipFill>
        <p:spPr>
          <a:xfrm>
            <a:off x="7510292" y="2544941"/>
            <a:ext cx="3561823" cy="4104336"/>
          </a:xfrm>
          <a:prstGeom prst="rect">
            <a:avLst/>
          </a:prstGeom>
        </p:spPr>
      </p:pic>
      <p:sp>
        <p:nvSpPr>
          <p:cNvPr id="11" name="Прямоугольник 10">
            <a:extLst>
              <a:ext uri="{FF2B5EF4-FFF2-40B4-BE49-F238E27FC236}">
                <a16:creationId xmlns:a16="http://schemas.microsoft.com/office/drawing/2014/main" id="{44C2458B-C3BA-4036-9672-497AFD01471E}"/>
              </a:ext>
            </a:extLst>
          </p:cNvPr>
          <p:cNvSpPr/>
          <p:nvPr/>
        </p:nvSpPr>
        <p:spPr>
          <a:xfrm>
            <a:off x="6305909" y="1744722"/>
            <a:ext cx="5296618" cy="800219"/>
          </a:xfrm>
          <a:prstGeom prst="rect">
            <a:avLst/>
          </a:prstGeom>
        </p:spPr>
        <p:txBody>
          <a:bodyPr wrap="square">
            <a:spAutoFit/>
          </a:bodyPr>
          <a:lstStyle/>
          <a:p>
            <a:r>
              <a:rPr lang="en-US" sz="2300" dirty="0"/>
              <a:t>9-channel quasioptic interferometer based on </a:t>
            </a:r>
            <a:r>
              <a:rPr lang="en-US" altLang="uk-UA" sz="2300" b="1" dirty="0">
                <a:solidFill>
                  <a:srgbClr val="0000FF"/>
                </a:solidFill>
                <a:cs typeface="Times New Roman" panose="02020603050405020304" pitchFamily="18" charset="0"/>
                <a:sym typeface="Wingdings" panose="05000000000000000000" pitchFamily="2" charset="2"/>
              </a:rPr>
              <a:t>545 GHz </a:t>
            </a:r>
            <a:r>
              <a:rPr lang="en-US" sz="2300" dirty="0"/>
              <a:t>Clinotron at the T-10 tokamak</a:t>
            </a:r>
            <a:endParaRPr lang="uk-UA" sz="2300" dirty="0"/>
          </a:p>
        </p:txBody>
      </p:sp>
      <p:pic>
        <p:nvPicPr>
          <p:cNvPr id="12" name="Рисунок 11">
            <a:extLst>
              <a:ext uri="{FF2B5EF4-FFF2-40B4-BE49-F238E27FC236}">
                <a16:creationId xmlns:a16="http://schemas.microsoft.com/office/drawing/2014/main" id="{C77E05D1-BEF1-4301-BE9D-3DB8CEBDA2F8}"/>
              </a:ext>
            </a:extLst>
          </p:cNvPr>
          <p:cNvPicPr>
            <a:picLocks noChangeAspect="1"/>
          </p:cNvPicPr>
          <p:nvPr/>
        </p:nvPicPr>
        <p:blipFill rotWithShape="1">
          <a:blip r:embed="rId4">
            <a:extLst>
              <a:ext uri="{28A0092B-C50C-407E-A947-70E740481C1C}">
                <a14:useLocalDpi xmlns:a14="http://schemas.microsoft.com/office/drawing/2010/main" val="0"/>
              </a:ext>
            </a:extLst>
          </a:blip>
          <a:srcRect l="5995" r="6525"/>
          <a:stretch/>
        </p:blipFill>
        <p:spPr>
          <a:xfrm>
            <a:off x="158557" y="1832420"/>
            <a:ext cx="4964266" cy="2861162"/>
          </a:xfrm>
          <a:prstGeom prst="rect">
            <a:avLst/>
          </a:prstGeom>
        </p:spPr>
      </p:pic>
      <p:pic>
        <p:nvPicPr>
          <p:cNvPr id="13" name="Рисунок 12">
            <a:extLst>
              <a:ext uri="{FF2B5EF4-FFF2-40B4-BE49-F238E27FC236}">
                <a16:creationId xmlns:a16="http://schemas.microsoft.com/office/drawing/2014/main" id="{D370F4CD-2DF7-44A4-B9B7-B832564659B7}"/>
              </a:ext>
            </a:extLst>
          </p:cNvPr>
          <p:cNvPicPr>
            <a:picLocks noChangeAspect="1"/>
          </p:cNvPicPr>
          <p:nvPr/>
        </p:nvPicPr>
        <p:blipFill>
          <a:blip r:embed="rId5"/>
          <a:stretch>
            <a:fillRect/>
          </a:stretch>
        </p:blipFill>
        <p:spPr>
          <a:xfrm>
            <a:off x="10496255" y="661606"/>
            <a:ext cx="789215" cy="729496"/>
          </a:xfrm>
          <a:prstGeom prst="rect">
            <a:avLst/>
          </a:prstGeom>
        </p:spPr>
      </p:pic>
      <p:grpSp>
        <p:nvGrpSpPr>
          <p:cNvPr id="19" name="Группа 18">
            <a:extLst>
              <a:ext uri="{FF2B5EF4-FFF2-40B4-BE49-F238E27FC236}">
                <a16:creationId xmlns:a16="http://schemas.microsoft.com/office/drawing/2014/main" id="{84426696-30CD-4AF5-9D44-B26CCFFE97E0}"/>
              </a:ext>
            </a:extLst>
          </p:cNvPr>
          <p:cNvGrpSpPr/>
          <p:nvPr/>
        </p:nvGrpSpPr>
        <p:grpSpPr>
          <a:xfrm>
            <a:off x="4592885" y="4594736"/>
            <a:ext cx="2847653" cy="1761614"/>
            <a:chOff x="4782523" y="3405698"/>
            <a:chExt cx="2847653" cy="1761614"/>
          </a:xfrm>
        </p:grpSpPr>
        <p:pic>
          <p:nvPicPr>
            <p:cNvPr id="20" name="Рисунок 8" descr="IMG_20130912_164034.jpg">
              <a:extLst>
                <a:ext uri="{FF2B5EF4-FFF2-40B4-BE49-F238E27FC236}">
                  <a16:creationId xmlns:a16="http://schemas.microsoft.com/office/drawing/2014/main" id="{40044C11-62CC-4597-ADBB-85325C1BE9A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2323" t="24935" r="4518" b="14057"/>
            <a:stretch/>
          </p:blipFill>
          <p:spPr bwMode="auto">
            <a:xfrm rot="10800000">
              <a:off x="4782523" y="3405698"/>
              <a:ext cx="2431499" cy="17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Прямая со стрелкой 20">
              <a:extLst>
                <a:ext uri="{FF2B5EF4-FFF2-40B4-BE49-F238E27FC236}">
                  <a16:creationId xmlns:a16="http://schemas.microsoft.com/office/drawing/2014/main" id="{FAE888B0-53F2-4A58-8603-03A8A939C8EA}"/>
                </a:ext>
              </a:extLst>
            </p:cNvPr>
            <p:cNvCxnSpPr>
              <a:cxnSpLocks/>
            </p:cNvCxnSpPr>
            <p:nvPr/>
          </p:nvCxnSpPr>
          <p:spPr>
            <a:xfrm>
              <a:off x="7214022" y="3538979"/>
              <a:ext cx="0" cy="811057"/>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C3D5246-68D5-4EC7-87D4-D1FF1869A6BF}"/>
                </a:ext>
              </a:extLst>
            </p:cNvPr>
            <p:cNvSpPr txBox="1"/>
            <p:nvPr/>
          </p:nvSpPr>
          <p:spPr>
            <a:xfrm>
              <a:off x="6789881" y="4300246"/>
              <a:ext cx="840295" cy="369332"/>
            </a:xfrm>
            <a:prstGeom prst="rect">
              <a:avLst/>
            </a:prstGeom>
            <a:noFill/>
            <a:ln>
              <a:noFill/>
            </a:ln>
          </p:spPr>
          <p:txBody>
            <a:bodyPr wrap="none" rtlCol="0">
              <a:spAutoFit/>
            </a:bodyPr>
            <a:lstStyle/>
            <a:p>
              <a:r>
                <a:rPr lang="en-US" dirty="0">
                  <a:solidFill>
                    <a:srgbClr val="FF0000"/>
                  </a:solidFill>
                </a:rPr>
                <a:t>36 mm</a:t>
              </a:r>
              <a:endParaRPr lang="uk-UA" dirty="0">
                <a:solidFill>
                  <a:srgbClr val="FF0000"/>
                </a:solidFill>
              </a:endParaRPr>
            </a:p>
          </p:txBody>
        </p:sp>
      </p:grpSp>
      <p:sp>
        <p:nvSpPr>
          <p:cNvPr id="4" name="Прямоугольник 3">
            <a:extLst>
              <a:ext uri="{FF2B5EF4-FFF2-40B4-BE49-F238E27FC236}">
                <a16:creationId xmlns:a16="http://schemas.microsoft.com/office/drawing/2014/main" id="{B06EB16C-F386-4F74-A287-A853A060A6E2}"/>
              </a:ext>
            </a:extLst>
          </p:cNvPr>
          <p:cNvSpPr/>
          <p:nvPr/>
        </p:nvSpPr>
        <p:spPr>
          <a:xfrm>
            <a:off x="190456" y="4835313"/>
            <a:ext cx="3724875" cy="1015663"/>
          </a:xfrm>
          <a:prstGeom prst="rect">
            <a:avLst/>
          </a:prstGeom>
        </p:spPr>
        <p:txBody>
          <a:bodyPr wrap="square">
            <a:spAutoFit/>
          </a:bodyPr>
          <a:lstStyle/>
          <a:p>
            <a:r>
              <a:rPr lang="en-US" sz="1200" dirty="0"/>
              <a:t>Ponomarenko S.S., Likhachev A.A., Stoyanova V.V., Kovshov Y.S., Vlasenko S.A., Kishko S.A., Khutoryan E.M., Kuleshov A.N. Spectral Characteristics of THz CW Clinotrons. </a:t>
            </a:r>
            <a:r>
              <a:rPr lang="en-US" sz="1200" i="1" dirty="0"/>
              <a:t>IEEE Transactions on Electron Devices</a:t>
            </a:r>
            <a:r>
              <a:rPr lang="en-US" sz="1200" dirty="0"/>
              <a:t> </a:t>
            </a:r>
            <a:r>
              <a:rPr lang="en-US" sz="1200" b="1" dirty="0"/>
              <a:t>67 (12)</a:t>
            </a:r>
            <a:r>
              <a:rPr lang="en-US" sz="1200" dirty="0"/>
              <a:t>, 5766-5770</a:t>
            </a:r>
            <a:r>
              <a:rPr lang="ru-RU" sz="1200" dirty="0"/>
              <a:t> </a:t>
            </a:r>
            <a:r>
              <a:rPr lang="en-US" sz="1200" dirty="0"/>
              <a:t>(2020)</a:t>
            </a:r>
            <a:endParaRPr lang="uk-UA" sz="1200" dirty="0"/>
          </a:p>
        </p:txBody>
      </p:sp>
    </p:spTree>
    <p:extLst>
      <p:ext uri="{BB962C8B-B14F-4D97-AF65-F5344CB8AC3E}">
        <p14:creationId xmlns:p14="http://schemas.microsoft.com/office/powerpoint/2010/main" val="3061759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Cherenkov Vacuum Electron Devices</a:t>
            </a:r>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6</a:t>
            </a:fld>
            <a:endParaRPr lang="uk-UA" sz="1800" dirty="0"/>
          </a:p>
        </p:txBody>
      </p:sp>
      <p:grpSp>
        <p:nvGrpSpPr>
          <p:cNvPr id="16" name="Group 352">
            <a:extLst>
              <a:ext uri="{FF2B5EF4-FFF2-40B4-BE49-F238E27FC236}">
                <a16:creationId xmlns:a16="http://schemas.microsoft.com/office/drawing/2014/main" id="{111C3EB8-1D8B-4EEB-889D-A614F49C0A47}"/>
              </a:ext>
            </a:extLst>
          </p:cNvPr>
          <p:cNvGrpSpPr>
            <a:grpSpLocks/>
          </p:cNvGrpSpPr>
          <p:nvPr/>
        </p:nvGrpSpPr>
        <p:grpSpPr bwMode="auto">
          <a:xfrm>
            <a:off x="696530" y="1584083"/>
            <a:ext cx="4418551" cy="1911872"/>
            <a:chOff x="494128" y="1065617"/>
            <a:chExt cx="4971825" cy="2365774"/>
          </a:xfrm>
        </p:grpSpPr>
        <p:grpSp>
          <p:nvGrpSpPr>
            <p:cNvPr id="21" name="Group 357">
              <a:extLst>
                <a:ext uri="{FF2B5EF4-FFF2-40B4-BE49-F238E27FC236}">
                  <a16:creationId xmlns:a16="http://schemas.microsoft.com/office/drawing/2014/main" id="{34AF3688-D65C-40F0-973A-1439CA1CE017}"/>
                </a:ext>
              </a:extLst>
            </p:cNvPr>
            <p:cNvGrpSpPr>
              <a:grpSpLocks/>
            </p:cNvGrpSpPr>
            <p:nvPr/>
          </p:nvGrpSpPr>
          <p:grpSpPr bwMode="auto">
            <a:xfrm>
              <a:off x="653731" y="1065617"/>
              <a:ext cx="4812222" cy="2365774"/>
              <a:chOff x="653731" y="1065617"/>
              <a:chExt cx="4812222" cy="2365774"/>
            </a:xfrm>
          </p:grpSpPr>
          <p:grpSp>
            <p:nvGrpSpPr>
              <p:cNvPr id="23" name="Group 359">
                <a:extLst>
                  <a:ext uri="{FF2B5EF4-FFF2-40B4-BE49-F238E27FC236}">
                    <a16:creationId xmlns:a16="http://schemas.microsoft.com/office/drawing/2014/main" id="{3E33B98E-9504-42D9-83D7-D6AB6CADC297}"/>
                  </a:ext>
                </a:extLst>
              </p:cNvPr>
              <p:cNvGrpSpPr>
                <a:grpSpLocks/>
              </p:cNvGrpSpPr>
              <p:nvPr/>
            </p:nvGrpSpPr>
            <p:grpSpPr bwMode="auto">
              <a:xfrm>
                <a:off x="823649" y="1065617"/>
                <a:ext cx="4642304" cy="2365774"/>
                <a:chOff x="823649" y="1065617"/>
                <a:chExt cx="4642304" cy="2365774"/>
              </a:xfrm>
            </p:grpSpPr>
            <p:grpSp>
              <p:nvGrpSpPr>
                <p:cNvPr id="28" name="Group 364">
                  <a:extLst>
                    <a:ext uri="{FF2B5EF4-FFF2-40B4-BE49-F238E27FC236}">
                      <a16:creationId xmlns:a16="http://schemas.microsoft.com/office/drawing/2014/main" id="{3E77A5F7-ABD6-49D9-9F8C-981007CCC333}"/>
                    </a:ext>
                  </a:extLst>
                </p:cNvPr>
                <p:cNvGrpSpPr>
                  <a:grpSpLocks/>
                </p:cNvGrpSpPr>
                <p:nvPr/>
              </p:nvGrpSpPr>
              <p:grpSpPr bwMode="auto">
                <a:xfrm>
                  <a:off x="823649" y="1065617"/>
                  <a:ext cx="4642304" cy="2365774"/>
                  <a:chOff x="31777" y="877448"/>
                  <a:chExt cx="4387286" cy="2153505"/>
                </a:xfrm>
              </p:grpSpPr>
              <p:grpSp>
                <p:nvGrpSpPr>
                  <p:cNvPr id="30" name="Group 366">
                    <a:extLst>
                      <a:ext uri="{FF2B5EF4-FFF2-40B4-BE49-F238E27FC236}">
                        <a16:creationId xmlns:a16="http://schemas.microsoft.com/office/drawing/2014/main" id="{E52F8795-CEAA-4FA5-B769-A182059E133F}"/>
                      </a:ext>
                    </a:extLst>
                  </p:cNvPr>
                  <p:cNvGrpSpPr>
                    <a:grpSpLocks/>
                  </p:cNvGrpSpPr>
                  <p:nvPr/>
                </p:nvGrpSpPr>
                <p:grpSpPr bwMode="auto">
                  <a:xfrm>
                    <a:off x="1780822" y="877448"/>
                    <a:ext cx="765826" cy="925573"/>
                    <a:chOff x="1777086" y="1273625"/>
                    <a:chExt cx="662508" cy="731233"/>
                  </a:xfrm>
                </p:grpSpPr>
                <p:pic>
                  <p:nvPicPr>
                    <p:cNvPr id="61" name="Picture 16">
                      <a:extLst>
                        <a:ext uri="{FF2B5EF4-FFF2-40B4-BE49-F238E27FC236}">
                          <a16:creationId xmlns:a16="http://schemas.microsoft.com/office/drawing/2014/main" id="{74901001-2F5F-447E-B607-C6DD63036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656" b="10449"/>
                    <a:stretch>
                      <a:fillRect/>
                    </a:stretch>
                  </p:blipFill>
                  <p:spPr bwMode="auto">
                    <a:xfrm>
                      <a:off x="1812163" y="1452097"/>
                      <a:ext cx="627431" cy="55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44">
                      <a:extLst>
                        <a:ext uri="{FF2B5EF4-FFF2-40B4-BE49-F238E27FC236}">
                          <a16:creationId xmlns:a16="http://schemas.microsoft.com/office/drawing/2014/main" id="{F9BF87D3-437C-424C-A57A-147AC600E65A}"/>
                        </a:ext>
                      </a:extLst>
                    </p:cNvPr>
                    <p:cNvSpPr txBox="1">
                      <a:spLocks noChangeArrowheads="1"/>
                    </p:cNvSpPr>
                    <p:nvPr/>
                  </p:nvSpPr>
                  <p:spPr bwMode="auto">
                    <a:xfrm>
                      <a:off x="1777086" y="1273625"/>
                      <a:ext cx="396988" cy="35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ko-KR" sz="2000" i="1" dirty="0">
                          <a:latin typeface="Times New Roman" panose="02020603050405020304" pitchFamily="18" charset="0"/>
                          <a:ea typeface="굴림" panose="020B0600000101010101" pitchFamily="34" charset="-127"/>
                          <a:cs typeface="Times New Roman" panose="02020603050405020304" pitchFamily="18" charset="0"/>
                        </a:rPr>
                        <a:t>y</a:t>
                      </a:r>
                      <a:endParaRPr kumimoji="1" lang="ko-KR" altLang="en-US" sz="2000" i="1" dirty="0">
                        <a:latin typeface="Times New Roman" panose="02020603050405020304" pitchFamily="18" charset="0"/>
                        <a:ea typeface="굴림" panose="020B0600000101010101" pitchFamily="34" charset="-127"/>
                        <a:cs typeface="Times New Roman" panose="02020603050405020304" pitchFamily="18" charset="0"/>
                      </a:endParaRPr>
                    </a:p>
                  </p:txBody>
                </p:sp>
              </p:grpSp>
              <p:grpSp>
                <p:nvGrpSpPr>
                  <p:cNvPr id="33" name="Group 369">
                    <a:extLst>
                      <a:ext uri="{FF2B5EF4-FFF2-40B4-BE49-F238E27FC236}">
                        <a16:creationId xmlns:a16="http://schemas.microsoft.com/office/drawing/2014/main" id="{DDB16B0F-1359-495F-8E26-4074D408114C}"/>
                      </a:ext>
                    </a:extLst>
                  </p:cNvPr>
                  <p:cNvGrpSpPr>
                    <a:grpSpLocks/>
                  </p:cNvGrpSpPr>
                  <p:nvPr/>
                </p:nvGrpSpPr>
                <p:grpSpPr bwMode="auto">
                  <a:xfrm>
                    <a:off x="31777" y="1372036"/>
                    <a:ext cx="4387286" cy="1658917"/>
                    <a:chOff x="535770" y="5444857"/>
                    <a:chExt cx="4461340" cy="1470667"/>
                  </a:xfrm>
                </p:grpSpPr>
                <p:grpSp>
                  <p:nvGrpSpPr>
                    <p:cNvPr id="34" name="Group 10">
                      <a:extLst>
                        <a:ext uri="{FF2B5EF4-FFF2-40B4-BE49-F238E27FC236}">
                          <a16:creationId xmlns:a16="http://schemas.microsoft.com/office/drawing/2014/main" id="{C5410A6B-6157-451B-84DD-45D2F8834FC3}"/>
                        </a:ext>
                      </a:extLst>
                    </p:cNvPr>
                    <p:cNvGrpSpPr>
                      <a:grpSpLocks/>
                    </p:cNvGrpSpPr>
                    <p:nvPr/>
                  </p:nvGrpSpPr>
                  <p:grpSpPr bwMode="auto">
                    <a:xfrm>
                      <a:off x="539552" y="5815191"/>
                      <a:ext cx="4425950" cy="1100333"/>
                      <a:chOff x="1018934" y="2270174"/>
                      <a:chExt cx="5065276" cy="1100142"/>
                    </a:xfrm>
                  </p:grpSpPr>
                  <p:grpSp>
                    <p:nvGrpSpPr>
                      <p:cNvPr id="38" name="Group 4">
                        <a:extLst>
                          <a:ext uri="{FF2B5EF4-FFF2-40B4-BE49-F238E27FC236}">
                            <a16:creationId xmlns:a16="http://schemas.microsoft.com/office/drawing/2014/main" id="{8A889C6C-F34E-4B90-BE26-96B994B11726}"/>
                          </a:ext>
                        </a:extLst>
                      </p:cNvPr>
                      <p:cNvGrpSpPr>
                        <a:grpSpLocks/>
                      </p:cNvGrpSpPr>
                      <p:nvPr/>
                    </p:nvGrpSpPr>
                    <p:grpSpPr bwMode="auto">
                      <a:xfrm>
                        <a:off x="1018934" y="2283567"/>
                        <a:ext cx="4597846" cy="1086749"/>
                        <a:chOff x="1985091" y="1550207"/>
                        <a:chExt cx="4597846" cy="1086749"/>
                      </a:xfrm>
                    </p:grpSpPr>
                    <p:grpSp>
                      <p:nvGrpSpPr>
                        <p:cNvPr id="44" name="Group 2">
                          <a:extLst>
                            <a:ext uri="{FF2B5EF4-FFF2-40B4-BE49-F238E27FC236}">
                              <a16:creationId xmlns:a16="http://schemas.microsoft.com/office/drawing/2014/main" id="{BC0C27C1-579C-409F-83EA-E177E8B4FE24}"/>
                            </a:ext>
                          </a:extLst>
                        </p:cNvPr>
                        <p:cNvGrpSpPr>
                          <a:grpSpLocks/>
                        </p:cNvGrpSpPr>
                        <p:nvPr/>
                      </p:nvGrpSpPr>
                      <p:grpSpPr bwMode="auto">
                        <a:xfrm>
                          <a:off x="1985091" y="1550207"/>
                          <a:ext cx="4597846" cy="654291"/>
                          <a:chOff x="2273131" y="3994150"/>
                          <a:chExt cx="4597846" cy="654291"/>
                        </a:xfrm>
                      </p:grpSpPr>
                      <p:grpSp>
                        <p:nvGrpSpPr>
                          <p:cNvPr id="50" name="Group 4">
                            <a:extLst>
                              <a:ext uri="{FF2B5EF4-FFF2-40B4-BE49-F238E27FC236}">
                                <a16:creationId xmlns:a16="http://schemas.microsoft.com/office/drawing/2014/main" id="{E1667ADB-7D36-4D79-9C68-F20518645B9B}"/>
                              </a:ext>
                            </a:extLst>
                          </p:cNvPr>
                          <p:cNvGrpSpPr>
                            <a:grpSpLocks/>
                          </p:cNvGrpSpPr>
                          <p:nvPr/>
                        </p:nvGrpSpPr>
                        <p:grpSpPr bwMode="auto">
                          <a:xfrm>
                            <a:off x="2273131" y="3994150"/>
                            <a:ext cx="4597846" cy="582613"/>
                            <a:chOff x="-1585" y="1570"/>
                            <a:chExt cx="7532" cy="1044"/>
                          </a:xfrm>
                        </p:grpSpPr>
                        <p:sp>
                          <p:nvSpPr>
                            <p:cNvPr id="52" name="Rectangle 5">
                              <a:extLst>
                                <a:ext uri="{FF2B5EF4-FFF2-40B4-BE49-F238E27FC236}">
                                  <a16:creationId xmlns:a16="http://schemas.microsoft.com/office/drawing/2014/main" id="{A1965702-0FFC-465F-BE89-22FD25733567}"/>
                                </a:ext>
                              </a:extLst>
                            </p:cNvPr>
                            <p:cNvSpPr>
                              <a:spLocks noChangeArrowheads="1"/>
                            </p:cNvSpPr>
                            <p:nvPr/>
                          </p:nvSpPr>
                          <p:spPr bwMode="auto">
                            <a:xfrm>
                              <a:off x="-1339"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3" name="Rectangle 6">
                              <a:extLst>
                                <a:ext uri="{FF2B5EF4-FFF2-40B4-BE49-F238E27FC236}">
                                  <a16:creationId xmlns:a16="http://schemas.microsoft.com/office/drawing/2014/main" id="{A5325A0D-B942-4A2E-AD1B-9FA8617E2381}"/>
                                </a:ext>
                              </a:extLst>
                            </p:cNvPr>
                            <p:cNvSpPr>
                              <a:spLocks noChangeArrowheads="1"/>
                            </p:cNvSpPr>
                            <p:nvPr/>
                          </p:nvSpPr>
                          <p:spPr bwMode="auto">
                            <a:xfrm>
                              <a:off x="-431"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4" name="Rectangle 7">
                              <a:extLst>
                                <a:ext uri="{FF2B5EF4-FFF2-40B4-BE49-F238E27FC236}">
                                  <a16:creationId xmlns:a16="http://schemas.microsoft.com/office/drawing/2014/main" id="{BEEE3A88-AE0F-4738-9AD9-D38B7DFE6338}"/>
                                </a:ext>
                              </a:extLst>
                            </p:cNvPr>
                            <p:cNvSpPr>
                              <a:spLocks noChangeArrowheads="1"/>
                            </p:cNvSpPr>
                            <p:nvPr/>
                          </p:nvSpPr>
                          <p:spPr bwMode="auto">
                            <a:xfrm>
                              <a:off x="476"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5" name="Rectangle 8">
                              <a:extLst>
                                <a:ext uri="{FF2B5EF4-FFF2-40B4-BE49-F238E27FC236}">
                                  <a16:creationId xmlns:a16="http://schemas.microsoft.com/office/drawing/2014/main" id="{F5FC74A4-36DC-444A-9BE7-6C1FC6EEA0E2}"/>
                                </a:ext>
                              </a:extLst>
                            </p:cNvPr>
                            <p:cNvSpPr>
                              <a:spLocks noChangeArrowheads="1"/>
                            </p:cNvSpPr>
                            <p:nvPr/>
                          </p:nvSpPr>
                          <p:spPr bwMode="auto">
                            <a:xfrm>
                              <a:off x="1383"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6" name="Rectangle 9">
                              <a:extLst>
                                <a:ext uri="{FF2B5EF4-FFF2-40B4-BE49-F238E27FC236}">
                                  <a16:creationId xmlns:a16="http://schemas.microsoft.com/office/drawing/2014/main" id="{7AED6AE8-42A5-4752-8A1F-9FD637522FED}"/>
                                </a:ext>
                              </a:extLst>
                            </p:cNvPr>
                            <p:cNvSpPr>
                              <a:spLocks noChangeArrowheads="1"/>
                            </p:cNvSpPr>
                            <p:nvPr/>
                          </p:nvSpPr>
                          <p:spPr bwMode="auto">
                            <a:xfrm>
                              <a:off x="2290"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7" name="Rectangle 10">
                              <a:extLst>
                                <a:ext uri="{FF2B5EF4-FFF2-40B4-BE49-F238E27FC236}">
                                  <a16:creationId xmlns:a16="http://schemas.microsoft.com/office/drawing/2014/main" id="{D7578A67-06B4-48A2-BB51-4BB644523D7D}"/>
                                </a:ext>
                              </a:extLst>
                            </p:cNvPr>
                            <p:cNvSpPr>
                              <a:spLocks noChangeArrowheads="1"/>
                            </p:cNvSpPr>
                            <p:nvPr/>
                          </p:nvSpPr>
                          <p:spPr bwMode="auto">
                            <a:xfrm>
                              <a:off x="3197"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8" name="Rectangle 11">
                              <a:extLst>
                                <a:ext uri="{FF2B5EF4-FFF2-40B4-BE49-F238E27FC236}">
                                  <a16:creationId xmlns:a16="http://schemas.microsoft.com/office/drawing/2014/main" id="{1D508704-8F4D-4BE7-B8DD-0F4ADD6192CF}"/>
                                </a:ext>
                              </a:extLst>
                            </p:cNvPr>
                            <p:cNvSpPr>
                              <a:spLocks noChangeArrowheads="1"/>
                            </p:cNvSpPr>
                            <p:nvPr/>
                          </p:nvSpPr>
                          <p:spPr bwMode="auto">
                            <a:xfrm>
                              <a:off x="4105"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59" name="Rectangle 12">
                              <a:extLst>
                                <a:ext uri="{FF2B5EF4-FFF2-40B4-BE49-F238E27FC236}">
                                  <a16:creationId xmlns:a16="http://schemas.microsoft.com/office/drawing/2014/main" id="{B44422EB-F99C-43D1-839F-BF8BC2DC9B87}"/>
                                </a:ext>
                              </a:extLst>
                            </p:cNvPr>
                            <p:cNvSpPr>
                              <a:spLocks noChangeArrowheads="1"/>
                            </p:cNvSpPr>
                            <p:nvPr/>
                          </p:nvSpPr>
                          <p:spPr bwMode="auto">
                            <a:xfrm>
                              <a:off x="5012" y="1570"/>
                              <a:ext cx="590" cy="5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sp>
                          <p:nvSpPr>
                            <p:cNvPr id="60" name="Rectangle 13">
                              <a:extLst>
                                <a:ext uri="{FF2B5EF4-FFF2-40B4-BE49-F238E27FC236}">
                                  <a16:creationId xmlns:a16="http://schemas.microsoft.com/office/drawing/2014/main" id="{51F00D68-5AFA-421C-A63D-EB7D4DF70B34}"/>
                                </a:ext>
                              </a:extLst>
                            </p:cNvPr>
                            <p:cNvSpPr>
                              <a:spLocks noChangeArrowheads="1"/>
                            </p:cNvSpPr>
                            <p:nvPr/>
                          </p:nvSpPr>
                          <p:spPr bwMode="auto">
                            <a:xfrm>
                              <a:off x="-1585" y="2160"/>
                              <a:ext cx="7532" cy="45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endParaRPr lang="en-US" altLang="uk-UA" sz="2000"/>
                            </a:p>
                          </p:txBody>
                        </p:sp>
                      </p:grpSp>
                      <p:sp>
                        <p:nvSpPr>
                          <p:cNvPr id="51" name="Text Box 14">
                            <a:extLst>
                              <a:ext uri="{FF2B5EF4-FFF2-40B4-BE49-F238E27FC236}">
                                <a16:creationId xmlns:a16="http://schemas.microsoft.com/office/drawing/2014/main" id="{007F8660-BEB1-46A4-A724-23C3461E3ECB}"/>
                              </a:ext>
                            </a:extLst>
                          </p:cNvPr>
                          <p:cNvSpPr txBox="1">
                            <a:spLocks noChangeArrowheads="1"/>
                          </p:cNvSpPr>
                          <p:nvPr/>
                        </p:nvSpPr>
                        <p:spPr bwMode="auto">
                          <a:xfrm>
                            <a:off x="2455925" y="4248973"/>
                            <a:ext cx="3690937"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ko-KR" sz="2000" dirty="0">
                                <a:solidFill>
                                  <a:schemeClr val="bg1"/>
                                </a:solidFill>
                                <a:latin typeface="+mn-lt"/>
                                <a:ea typeface="굴림" panose="020B0600000101010101" pitchFamily="34" charset="-127"/>
                                <a:cs typeface="Times New Roman" panose="02020603050405020304" pitchFamily="18" charset="0"/>
                              </a:rPr>
                              <a:t>Metal</a:t>
                            </a:r>
                          </a:p>
                        </p:txBody>
                      </p:sp>
                    </p:grpSp>
                    <p:grpSp>
                      <p:nvGrpSpPr>
                        <p:cNvPr id="45" name="Group 3">
                          <a:extLst>
                            <a:ext uri="{FF2B5EF4-FFF2-40B4-BE49-F238E27FC236}">
                              <a16:creationId xmlns:a16="http://schemas.microsoft.com/office/drawing/2014/main" id="{81F00FA5-8303-40DD-A4AB-B98E18AEAB48}"/>
                            </a:ext>
                          </a:extLst>
                        </p:cNvPr>
                        <p:cNvGrpSpPr>
                          <a:grpSpLocks/>
                        </p:cNvGrpSpPr>
                        <p:nvPr/>
                      </p:nvGrpSpPr>
                      <p:grpSpPr bwMode="auto">
                        <a:xfrm>
                          <a:off x="5807001" y="1887393"/>
                          <a:ext cx="549612" cy="749563"/>
                          <a:chOff x="2850872" y="4307267"/>
                          <a:chExt cx="635389" cy="749563"/>
                        </a:xfrm>
                      </p:grpSpPr>
                      <p:cxnSp>
                        <p:nvCxnSpPr>
                          <p:cNvPr id="46" name="Straight Connector 384">
                            <a:extLst>
                              <a:ext uri="{FF2B5EF4-FFF2-40B4-BE49-F238E27FC236}">
                                <a16:creationId xmlns:a16="http://schemas.microsoft.com/office/drawing/2014/main" id="{4FFF5D2B-6803-492C-B74B-76F00EFC017D}"/>
                              </a:ext>
                            </a:extLst>
                          </p:cNvPr>
                          <p:cNvCxnSpPr/>
                          <p:nvPr/>
                        </p:nvCxnSpPr>
                        <p:spPr>
                          <a:xfrm>
                            <a:off x="2864685" y="4307267"/>
                            <a:ext cx="0" cy="489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385">
                            <a:extLst>
                              <a:ext uri="{FF2B5EF4-FFF2-40B4-BE49-F238E27FC236}">
                                <a16:creationId xmlns:a16="http://schemas.microsoft.com/office/drawing/2014/main" id="{11E31122-BED2-47C7-AEAA-1435DE0AC9D9}"/>
                              </a:ext>
                            </a:extLst>
                          </p:cNvPr>
                          <p:cNvCxnSpPr/>
                          <p:nvPr/>
                        </p:nvCxnSpPr>
                        <p:spPr>
                          <a:xfrm>
                            <a:off x="3482314" y="4307267"/>
                            <a:ext cx="0" cy="489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386">
                            <a:extLst>
                              <a:ext uri="{FF2B5EF4-FFF2-40B4-BE49-F238E27FC236}">
                                <a16:creationId xmlns:a16="http://schemas.microsoft.com/office/drawing/2014/main" id="{120846C2-E179-491F-AAF8-D37574D11289}"/>
                              </a:ext>
                            </a:extLst>
                          </p:cNvPr>
                          <p:cNvCxnSpPr/>
                          <p:nvPr/>
                        </p:nvCxnSpPr>
                        <p:spPr>
                          <a:xfrm rot="5400000">
                            <a:off x="3168567" y="4348349"/>
                            <a:ext cx="0" cy="635389"/>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 Box 33">
                            <a:extLst>
                              <a:ext uri="{FF2B5EF4-FFF2-40B4-BE49-F238E27FC236}">
                                <a16:creationId xmlns:a16="http://schemas.microsoft.com/office/drawing/2014/main" id="{0F0863CD-BF5F-4B90-8185-4FA5FE4BBCE0}"/>
                              </a:ext>
                            </a:extLst>
                          </p:cNvPr>
                          <p:cNvSpPr txBox="1">
                            <a:spLocks noChangeArrowheads="1"/>
                          </p:cNvSpPr>
                          <p:nvPr/>
                        </p:nvSpPr>
                        <p:spPr bwMode="auto">
                          <a:xfrm>
                            <a:off x="3027133" y="4657362"/>
                            <a:ext cx="432058"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uk-UA" sz="2000" i="1" dirty="0">
                                <a:latin typeface="Times New Roman" panose="02020603050405020304" pitchFamily="18" charset="0"/>
                                <a:ea typeface="굴림" panose="020B0600000101010101" pitchFamily="34" charset="-127"/>
                                <a:cs typeface="Times New Roman" panose="02020603050405020304" pitchFamily="18" charset="0"/>
                                <a:sym typeface="Symbol" panose="05050102010706020507" pitchFamily="18" charset="2"/>
                              </a:rPr>
                              <a:t>p</a:t>
                            </a:r>
                          </a:p>
                        </p:txBody>
                      </p:sp>
                    </p:grpSp>
                  </p:grpSp>
                  <p:grpSp>
                    <p:nvGrpSpPr>
                      <p:cNvPr id="39" name="Group 9">
                        <a:extLst>
                          <a:ext uri="{FF2B5EF4-FFF2-40B4-BE49-F238E27FC236}">
                            <a16:creationId xmlns:a16="http://schemas.microsoft.com/office/drawing/2014/main" id="{DB74847E-B910-4E3C-B933-69511146E975}"/>
                          </a:ext>
                        </a:extLst>
                      </p:cNvPr>
                      <p:cNvGrpSpPr>
                        <a:grpSpLocks/>
                      </p:cNvGrpSpPr>
                      <p:nvPr/>
                    </p:nvGrpSpPr>
                    <p:grpSpPr bwMode="auto">
                      <a:xfrm>
                        <a:off x="1181316" y="2270174"/>
                        <a:ext cx="4902894" cy="399468"/>
                        <a:chOff x="1181316" y="2270174"/>
                        <a:chExt cx="4902894" cy="399468"/>
                      </a:xfrm>
                    </p:grpSpPr>
                    <p:cxnSp>
                      <p:nvCxnSpPr>
                        <p:cNvPr id="40" name="Straight Arrow Connector 378">
                          <a:extLst>
                            <a:ext uri="{FF2B5EF4-FFF2-40B4-BE49-F238E27FC236}">
                              <a16:creationId xmlns:a16="http://schemas.microsoft.com/office/drawing/2014/main" id="{236A9534-A318-4AD6-ACAE-8601351BF5CE}"/>
                            </a:ext>
                          </a:extLst>
                        </p:cNvPr>
                        <p:cNvCxnSpPr/>
                        <p:nvPr/>
                      </p:nvCxnSpPr>
                      <p:spPr>
                        <a:xfrm flipV="1">
                          <a:off x="1181316" y="2281197"/>
                          <a:ext cx="4570996"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1" name="TextBox 43">
                          <a:extLst>
                            <a:ext uri="{FF2B5EF4-FFF2-40B4-BE49-F238E27FC236}">
                              <a16:creationId xmlns:a16="http://schemas.microsoft.com/office/drawing/2014/main" id="{7180E62E-D19C-4D04-955E-1A05BC695706}"/>
                            </a:ext>
                          </a:extLst>
                        </p:cNvPr>
                        <p:cNvSpPr txBox="1">
                          <a:spLocks noChangeArrowheads="1"/>
                        </p:cNvSpPr>
                        <p:nvPr/>
                      </p:nvSpPr>
                      <p:spPr bwMode="auto">
                        <a:xfrm>
                          <a:off x="5622209" y="2270174"/>
                          <a:ext cx="462001"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ko-KR" sz="2000" i="1">
                              <a:latin typeface="Times New Roman" panose="02020603050405020304" pitchFamily="18" charset="0"/>
                              <a:ea typeface="굴림" panose="020B0600000101010101" pitchFamily="34" charset="-127"/>
                              <a:cs typeface="Times New Roman" panose="02020603050405020304" pitchFamily="18" charset="0"/>
                            </a:rPr>
                            <a:t>z</a:t>
                          </a:r>
                          <a:endParaRPr kumimoji="1" lang="ko-KR" altLang="en-US" sz="2000" i="1">
                            <a:latin typeface="Times New Roman" panose="02020603050405020304" pitchFamily="18" charset="0"/>
                            <a:ea typeface="굴림" panose="020B0600000101010101" pitchFamily="34" charset="-127"/>
                            <a:cs typeface="Times New Roman" panose="02020603050405020304" pitchFamily="18" charset="0"/>
                          </a:endParaRPr>
                        </a:p>
                      </p:txBody>
                    </p:sp>
                  </p:grpSp>
                </p:grpSp>
                <p:grpSp>
                  <p:nvGrpSpPr>
                    <p:cNvPr id="35" name="Group 1">
                      <a:extLst>
                        <a:ext uri="{FF2B5EF4-FFF2-40B4-BE49-F238E27FC236}">
                          <a16:creationId xmlns:a16="http://schemas.microsoft.com/office/drawing/2014/main" id="{A8A28889-3721-4554-A4A6-6759CD2C41CC}"/>
                        </a:ext>
                      </a:extLst>
                    </p:cNvPr>
                    <p:cNvGrpSpPr>
                      <a:grpSpLocks/>
                    </p:cNvGrpSpPr>
                    <p:nvPr/>
                  </p:nvGrpSpPr>
                  <p:grpSpPr bwMode="auto">
                    <a:xfrm>
                      <a:off x="535770" y="5444857"/>
                      <a:ext cx="4461340" cy="471616"/>
                      <a:chOff x="4568810" y="1712992"/>
                      <a:chExt cx="4460257" cy="471688"/>
                    </a:xfrm>
                  </p:grpSpPr>
                  <p:sp>
                    <p:nvSpPr>
                      <p:cNvPr id="36" name="Right Arrow 375">
                        <a:extLst>
                          <a:ext uri="{FF2B5EF4-FFF2-40B4-BE49-F238E27FC236}">
                            <a16:creationId xmlns:a16="http://schemas.microsoft.com/office/drawing/2014/main" id="{374F90CA-0443-44FE-A9BC-BFCA556F3A5E}"/>
                          </a:ext>
                        </a:extLst>
                      </p:cNvPr>
                      <p:cNvSpPr/>
                      <p:nvPr/>
                    </p:nvSpPr>
                    <p:spPr bwMode="auto">
                      <a:xfrm>
                        <a:off x="4648303" y="1712992"/>
                        <a:ext cx="4380764" cy="471688"/>
                      </a:xfrm>
                      <a:prstGeom prst="rightArrow">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sz="2000" dirty="0">
                          <a:solidFill>
                            <a:srgbClr val="FFFFFF"/>
                          </a:solidFill>
                          <a:ea typeface="굴림" pitchFamily="34" charset="-127"/>
                        </a:endParaRPr>
                      </a:p>
                    </p:txBody>
                  </p:sp>
                  <p:sp>
                    <p:nvSpPr>
                      <p:cNvPr id="37" name="TextBox 82">
                        <a:extLst>
                          <a:ext uri="{FF2B5EF4-FFF2-40B4-BE49-F238E27FC236}">
                            <a16:creationId xmlns:a16="http://schemas.microsoft.com/office/drawing/2014/main" id="{96769C0A-30F0-4D52-960F-4BDA7451C62F}"/>
                          </a:ext>
                        </a:extLst>
                      </p:cNvPr>
                      <p:cNvSpPr txBox="1">
                        <a:spLocks noChangeArrowheads="1"/>
                      </p:cNvSpPr>
                      <p:nvPr/>
                    </p:nvSpPr>
                    <p:spPr bwMode="auto">
                      <a:xfrm>
                        <a:off x="4568810" y="1727739"/>
                        <a:ext cx="2074908" cy="39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uk-UA" sz="2000" b="1" dirty="0">
                            <a:solidFill>
                              <a:srgbClr val="FF0000"/>
                            </a:solidFill>
                            <a:latin typeface="+mn-lt"/>
                            <a:ea typeface="굴림" panose="020B0600000101010101" pitchFamily="34" charset="-127"/>
                            <a:cs typeface="Times New Roman" panose="02020603050405020304" pitchFamily="18" charset="0"/>
                            <a:sym typeface="Wingdings" panose="05000000000000000000" pitchFamily="2" charset="2"/>
                          </a:rPr>
                          <a:t>Electron beam</a:t>
                        </a:r>
                      </a:p>
                    </p:txBody>
                  </p:sp>
                </p:grpSp>
              </p:grpSp>
            </p:grpSp>
            <p:sp>
              <p:nvSpPr>
                <p:cNvPr id="29" name="Text Box 14">
                  <a:extLst>
                    <a:ext uri="{FF2B5EF4-FFF2-40B4-BE49-F238E27FC236}">
                      <a16:creationId xmlns:a16="http://schemas.microsoft.com/office/drawing/2014/main" id="{B98AA2A5-D8B7-4EA0-B493-2D9433FD4FB9}"/>
                    </a:ext>
                  </a:extLst>
                </p:cNvPr>
                <p:cNvSpPr txBox="1">
                  <a:spLocks noChangeArrowheads="1"/>
                </p:cNvSpPr>
                <p:nvPr/>
              </p:nvSpPr>
              <p:spPr bwMode="auto">
                <a:xfrm>
                  <a:off x="1438146" y="2753216"/>
                  <a:ext cx="2449572" cy="49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latinLnBrk="1" hangingPunct="1"/>
                  <a:r>
                    <a:rPr kumimoji="1" lang="en-US" altLang="ko-KR" sz="2000" dirty="0">
                      <a:latin typeface="+mn-lt"/>
                      <a:ea typeface="굴림" panose="020B0600000101010101" pitchFamily="34" charset="-127"/>
                      <a:cs typeface="Times New Roman" panose="02020603050405020304" pitchFamily="18" charset="0"/>
                    </a:rPr>
                    <a:t>Grating Circuit</a:t>
                  </a:r>
                </a:p>
              </p:txBody>
            </p:sp>
          </p:grpSp>
          <p:grpSp>
            <p:nvGrpSpPr>
              <p:cNvPr id="24" name="Group 360">
                <a:extLst>
                  <a:ext uri="{FF2B5EF4-FFF2-40B4-BE49-F238E27FC236}">
                    <a16:creationId xmlns:a16="http://schemas.microsoft.com/office/drawing/2014/main" id="{DC2D8299-060B-4E82-9BA2-C426F2130F52}"/>
                  </a:ext>
                </a:extLst>
              </p:cNvPr>
              <p:cNvGrpSpPr>
                <a:grpSpLocks/>
              </p:cNvGrpSpPr>
              <p:nvPr/>
            </p:nvGrpSpPr>
            <p:grpSpPr bwMode="auto">
              <a:xfrm rot="5400000">
                <a:off x="738713" y="1986499"/>
                <a:ext cx="435937" cy="605901"/>
                <a:chOff x="6156404" y="2655291"/>
                <a:chExt cx="503828" cy="605901"/>
              </a:xfrm>
            </p:grpSpPr>
            <p:cxnSp>
              <p:nvCxnSpPr>
                <p:cNvPr id="25" name="Straight Connector 361">
                  <a:extLst>
                    <a:ext uri="{FF2B5EF4-FFF2-40B4-BE49-F238E27FC236}">
                      <a16:creationId xmlns:a16="http://schemas.microsoft.com/office/drawing/2014/main" id="{AAC040ED-7930-4DBF-81A9-19817C6E3639}"/>
                    </a:ext>
                  </a:extLst>
                </p:cNvPr>
                <p:cNvCxnSpPr/>
                <p:nvPr/>
              </p:nvCxnSpPr>
              <p:spPr bwMode="auto">
                <a:xfrm>
                  <a:off x="6168017" y="2655693"/>
                  <a:ext cx="0" cy="60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362">
                  <a:extLst>
                    <a:ext uri="{FF2B5EF4-FFF2-40B4-BE49-F238E27FC236}">
                      <a16:creationId xmlns:a16="http://schemas.microsoft.com/office/drawing/2014/main" id="{25F5476A-8206-45B6-8B20-E355AD113C4A}"/>
                    </a:ext>
                  </a:extLst>
                </p:cNvPr>
                <p:cNvCxnSpPr/>
                <p:nvPr/>
              </p:nvCxnSpPr>
              <p:spPr bwMode="auto">
                <a:xfrm>
                  <a:off x="6656241" y="2655693"/>
                  <a:ext cx="0" cy="60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363">
                  <a:extLst>
                    <a:ext uri="{FF2B5EF4-FFF2-40B4-BE49-F238E27FC236}">
                      <a16:creationId xmlns:a16="http://schemas.microsoft.com/office/drawing/2014/main" id="{6C695929-194A-4ACB-901E-38FB4F73E540}"/>
                    </a:ext>
                  </a:extLst>
                </p:cNvPr>
                <p:cNvCxnSpPr/>
                <p:nvPr/>
              </p:nvCxnSpPr>
              <p:spPr bwMode="auto">
                <a:xfrm rot="5400000">
                  <a:off x="6408459" y="2848091"/>
                  <a:ext cx="0" cy="502908"/>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22" name="Text Box 33">
              <a:extLst>
                <a:ext uri="{FF2B5EF4-FFF2-40B4-BE49-F238E27FC236}">
                  <a16:creationId xmlns:a16="http://schemas.microsoft.com/office/drawing/2014/main" id="{01A97092-C33E-42D4-8132-EB28BBA2383C}"/>
                </a:ext>
              </a:extLst>
            </p:cNvPr>
            <p:cNvSpPr txBox="1">
              <a:spLocks noChangeArrowheads="1"/>
            </p:cNvSpPr>
            <p:nvPr/>
          </p:nvSpPr>
          <p:spPr bwMode="auto">
            <a:xfrm>
              <a:off x="494128" y="2088674"/>
              <a:ext cx="339806" cy="49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uk-UA" sz="2000" i="1">
                  <a:latin typeface="Times New Roman" panose="02020603050405020304" pitchFamily="18" charset="0"/>
                  <a:ea typeface="굴림" panose="020B0600000101010101" pitchFamily="34" charset="-127"/>
                  <a:cs typeface="Times New Roman" panose="02020603050405020304" pitchFamily="18" charset="0"/>
                  <a:sym typeface="Symbol" panose="05050102010706020507" pitchFamily="18" charset="2"/>
                </a:rPr>
                <a:t>h</a:t>
              </a:r>
            </a:p>
          </p:txBody>
        </p:sp>
      </p:grpSp>
      <mc:AlternateContent xmlns:mc="http://schemas.openxmlformats.org/markup-compatibility/2006" xmlns:a14="http://schemas.microsoft.com/office/drawing/2010/main">
        <mc:Choice Requires="a14">
          <p:sp>
            <p:nvSpPr>
              <p:cNvPr id="11" name="Object 1364">
                <a:extLst>
                  <a:ext uri="{FF2B5EF4-FFF2-40B4-BE49-F238E27FC236}">
                    <a16:creationId xmlns:a16="http://schemas.microsoft.com/office/drawing/2014/main" id="{10F09FED-C708-4C4A-948C-7ED9667A7424}"/>
                  </a:ext>
                </a:extLst>
              </p:cNvPr>
              <p:cNvSpPr txBox="1"/>
              <p:nvPr/>
            </p:nvSpPr>
            <p:spPr bwMode="auto">
              <a:xfrm>
                <a:off x="4017595" y="2016570"/>
                <a:ext cx="311705" cy="323466"/>
              </a:xfrm>
              <a:prstGeom prst="rect">
                <a:avLst/>
              </a:prstGeom>
              <a:noFill/>
              <a:ln>
                <a:noFill/>
              </a:ln>
            </p:spPr>
            <p:txBody>
              <a:bodyPr>
                <a:noAutofit/>
              </a:bodyPr>
              <a:lstStyle/>
              <a:p>
                <a:pPr/>
                <a14:m>
                  <m:oMathPara xmlns:m="http://schemas.openxmlformats.org/officeDocument/2006/math">
                    <m:oMathParaPr>
                      <m:jc m:val="centerGroup"/>
                    </m:oMathParaPr>
                    <m:oMath xmlns:m="http://schemas.openxmlformats.org/officeDocument/2006/math">
                      <m:sSub>
                        <m:sSubPr>
                          <m:ctrlPr>
                            <a:rPr lang="uk-UA" sz="2000" b="1" i="1" smtClean="0">
                              <a:solidFill>
                                <a:srgbClr val="FF0000"/>
                              </a:solidFill>
                              <a:latin typeface="Cambria Math" panose="02040503050406030204" pitchFamily="18" charset="0"/>
                            </a:rPr>
                          </m:ctrlPr>
                        </m:sSubPr>
                        <m:e>
                          <m:r>
                            <a:rPr lang="uk-UA" sz="2000" b="1" i="1">
                              <a:solidFill>
                                <a:srgbClr val="FF0000"/>
                              </a:solidFill>
                              <a:latin typeface="Cambria Math" panose="02040503050406030204" pitchFamily="18" charset="0"/>
                            </a:rPr>
                            <m:t>𝝊</m:t>
                          </m:r>
                        </m:e>
                        <m:sub>
                          <m:r>
                            <a:rPr lang="uk-UA" sz="2000" b="1" i="1">
                              <a:solidFill>
                                <a:srgbClr val="FF0000"/>
                              </a:solidFill>
                              <a:latin typeface="Cambria Math" panose="02040503050406030204" pitchFamily="18" charset="0"/>
                            </a:rPr>
                            <m:t>𝒆</m:t>
                          </m:r>
                        </m:sub>
                      </m:sSub>
                    </m:oMath>
                  </m:oMathPara>
                </a14:m>
                <a:endParaRPr lang="uk-UA" sz="2000" b="1" dirty="0">
                  <a:solidFill>
                    <a:srgbClr val="FF0000"/>
                  </a:solidFill>
                </a:endParaRPr>
              </a:p>
            </p:txBody>
          </p:sp>
        </mc:Choice>
        <mc:Fallback xmlns="">
          <p:sp>
            <p:nvSpPr>
              <p:cNvPr id="11" name="Object 1364">
                <a:extLst>
                  <a:ext uri="{FF2B5EF4-FFF2-40B4-BE49-F238E27FC236}">
                    <a16:creationId xmlns:a16="http://schemas.microsoft.com/office/drawing/2014/main" id="{10F09FED-C708-4C4A-948C-7ED9667A7424}"/>
                  </a:ext>
                </a:extLst>
              </p:cNvPr>
              <p:cNvSpPr txBox="1">
                <a:spLocks noRot="1" noChangeAspect="1" noMove="1" noResize="1" noEditPoints="1" noAdjustHandles="1" noChangeArrowheads="1" noChangeShapeType="1" noTextEdit="1"/>
              </p:cNvSpPr>
              <p:nvPr/>
            </p:nvSpPr>
            <p:spPr bwMode="auto">
              <a:xfrm>
                <a:off x="4017595" y="2016570"/>
                <a:ext cx="311705" cy="323466"/>
              </a:xfrm>
              <a:prstGeom prst="rect">
                <a:avLst/>
              </a:prstGeom>
              <a:blipFill>
                <a:blip r:embed="rId4"/>
                <a:stretch>
                  <a:fillRect r="-25490" b="-18868"/>
                </a:stretch>
              </a:blipFill>
              <a:ln>
                <a:noFill/>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1" name="Rectangle 23">
                <a:extLst>
                  <a:ext uri="{FF2B5EF4-FFF2-40B4-BE49-F238E27FC236}">
                    <a16:creationId xmlns:a16="http://schemas.microsoft.com/office/drawing/2014/main" id="{CFA17ACE-D115-4F78-8D44-8C0D4ED01D9C}"/>
                  </a:ext>
                </a:extLst>
              </p:cNvPr>
              <p:cNvSpPr>
                <a:spLocks noChangeArrowheads="1"/>
              </p:cNvSpPr>
              <p:nvPr/>
            </p:nvSpPr>
            <p:spPr bwMode="auto">
              <a:xfrm>
                <a:off x="291191" y="5541315"/>
                <a:ext cx="8643133" cy="11340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14:m>
                  <m:oMath xmlns:m="http://schemas.openxmlformats.org/officeDocument/2006/math">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𝜐</m:t>
                        </m:r>
                      </m:e>
                      <m:sub>
                        <m:r>
                          <a:rPr lang="uk-UA" sz="2200" i="1">
                            <a:solidFill>
                              <a:srgbClr val="000000"/>
                            </a:solidFill>
                            <a:latin typeface="Cambria Math" panose="02040503050406030204" pitchFamily="18" charset="0"/>
                          </a:rPr>
                          <m:t>𝑝h</m:t>
                        </m:r>
                      </m:sub>
                    </m:sSub>
                    <m:r>
                      <a:rPr lang="en-US" sz="2200" i="1">
                        <a:solidFill>
                          <a:srgbClr val="000000"/>
                        </a:solidFill>
                        <a:latin typeface="Cambria Math" panose="02040503050406030204" pitchFamily="18" charset="0"/>
                      </a:rPr>
                      <m:t>&lt;</m:t>
                    </m:r>
                    <m:r>
                      <a:rPr lang="en-US" sz="2200" i="1">
                        <a:solidFill>
                          <a:srgbClr val="000000"/>
                        </a:solidFill>
                        <a:latin typeface="Cambria Math" panose="02040503050406030204" pitchFamily="18" charset="0"/>
                      </a:rPr>
                      <m:t>𝑐</m:t>
                    </m:r>
                  </m:oMath>
                </a14:m>
                <a:endParaRPr lang="de-DE" altLang="uk-UA" sz="2200" b="1" i="1" dirty="0">
                  <a:latin typeface="+mn-lt"/>
                  <a:cs typeface="Times New Roman" panose="02020603050405020304" pitchFamily="18" charset="0"/>
                  <a:sym typeface="Wingdings" panose="05000000000000000000" pitchFamily="2" charset="2"/>
                </a:endParaRPr>
              </a:p>
              <a:p>
                <a:pPr eaLnBrk="1" hangingPunct="1">
                  <a:buFont typeface="Arial" panose="020B0604020202020204" pitchFamily="34" charset="0"/>
                  <a:buChar char="•"/>
                </a:pPr>
                <a14:m>
                  <m:oMath xmlns:m="http://schemas.openxmlformats.org/officeDocument/2006/math">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ea typeface="Cambria Math" panose="02040503050406030204" pitchFamily="18" charset="0"/>
                          </a:rPr>
                          <m:t>𝛼</m:t>
                        </m:r>
                      </m:e>
                      <m:sub>
                        <m:r>
                          <a:rPr lang="en-US" sz="2200" i="1">
                            <a:solidFill>
                              <a:srgbClr val="000000"/>
                            </a:solidFill>
                            <a:latin typeface="Cambria Math" panose="02040503050406030204" pitchFamily="18" charset="0"/>
                          </a:rPr>
                          <m:t>𝑛</m:t>
                        </m:r>
                      </m:sub>
                    </m:sSub>
                    <m:r>
                      <a:rPr lang="en-US" sz="2200" i="1">
                        <a:solidFill>
                          <a:srgbClr val="000000"/>
                        </a:solidFill>
                        <a:latin typeface="Cambria Math" panose="02040503050406030204" pitchFamily="18" charset="0"/>
                      </a:rPr>
                      <m:t> </m:t>
                    </m:r>
                  </m:oMath>
                </a14:m>
                <a:r>
                  <a:rPr lang="en-US" altLang="uk-UA" sz="2200" dirty="0">
                    <a:latin typeface="+mn-lt"/>
                    <a:cs typeface="Times New Roman" panose="02020603050405020304" pitchFamily="18" charset="0"/>
                    <a:sym typeface="Wingdings" panose="05000000000000000000" pitchFamily="2" charset="2"/>
                  </a:rPr>
                  <a:t>is real number  the RF field </a:t>
                </a:r>
                <a:r>
                  <a:rPr lang="en-US" altLang="uk-UA" sz="2200" b="1" dirty="0">
                    <a:solidFill>
                      <a:srgbClr val="0000FF"/>
                    </a:solidFill>
                    <a:latin typeface="+mn-lt"/>
                    <a:cs typeface="Times New Roman" panose="02020603050405020304" pitchFamily="18" charset="0"/>
                    <a:sym typeface="Wingdings" panose="05000000000000000000" pitchFamily="2" charset="2"/>
                  </a:rPr>
                  <a:t>exponentially decays vertically</a:t>
                </a:r>
                <a:r>
                  <a:rPr lang="en-US" altLang="uk-UA" sz="2200" dirty="0">
                    <a:latin typeface="+mn-lt"/>
                    <a:cs typeface="Times New Roman" panose="02020603050405020304" pitchFamily="18" charset="0"/>
                    <a:sym typeface="Wingdings" panose="05000000000000000000" pitchFamily="2" charset="2"/>
                  </a:rPr>
                  <a:t> from the circuit</a:t>
                </a:r>
                <a:endParaRPr lang="de-DE" altLang="uk-UA" sz="2200" dirty="0">
                  <a:latin typeface="+mn-lt"/>
                </a:endParaRPr>
              </a:p>
            </p:txBody>
          </p:sp>
        </mc:Choice>
        <mc:Fallback xmlns="">
          <p:sp>
            <p:nvSpPr>
              <p:cNvPr id="81" name="Rectangle 23">
                <a:extLst>
                  <a:ext uri="{FF2B5EF4-FFF2-40B4-BE49-F238E27FC236}">
                    <a16:creationId xmlns:a16="http://schemas.microsoft.com/office/drawing/2014/main" id="{CFA17ACE-D115-4F78-8D44-8C0D4ED01D9C}"/>
                  </a:ext>
                </a:extLst>
              </p:cNvPr>
              <p:cNvSpPr>
                <a:spLocks noRot="1" noChangeAspect="1" noMove="1" noResize="1" noEditPoints="1" noAdjustHandles="1" noChangeArrowheads="1" noChangeShapeType="1" noTextEdit="1"/>
              </p:cNvSpPr>
              <p:nvPr/>
            </p:nvSpPr>
            <p:spPr bwMode="auto">
              <a:xfrm>
                <a:off x="291191" y="5541315"/>
                <a:ext cx="8643133" cy="1134093"/>
              </a:xfrm>
              <a:prstGeom prst="rect">
                <a:avLst/>
              </a:prstGeom>
              <a:blipFill>
                <a:blip r:embed="rId5"/>
                <a:stretch>
                  <a:fillRect l="-846" t="-2151" b="-102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4" name="Object 1363">
                <a:extLst>
                  <a:ext uri="{FF2B5EF4-FFF2-40B4-BE49-F238E27FC236}">
                    <a16:creationId xmlns:a16="http://schemas.microsoft.com/office/drawing/2014/main" id="{21F5B751-63A3-48C1-AB1A-F865A1D8B86F}"/>
                  </a:ext>
                </a:extLst>
              </p:cNvPr>
              <p:cNvSpPr txBox="1"/>
              <p:nvPr/>
            </p:nvSpPr>
            <p:spPr bwMode="auto">
              <a:xfrm>
                <a:off x="3467370" y="4437851"/>
                <a:ext cx="2686348" cy="1092671"/>
              </a:xfrm>
              <a:prstGeom prst="rect">
                <a:avLst/>
              </a:prstGeom>
              <a:solidFill>
                <a:schemeClr val="bg1"/>
              </a:solid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smtClean="0">
                              <a:solidFill>
                                <a:srgbClr val="000000"/>
                              </a:solidFill>
                              <a:latin typeface="Cambria Math" panose="02040503050406030204" pitchFamily="18" charset="0"/>
                            </a:rPr>
                          </m:ctrlPr>
                        </m:sSubPr>
                        <m:e>
                          <m:r>
                            <a:rPr lang="uk-UA" sz="2200" i="1" smtClean="0">
                              <a:solidFill>
                                <a:srgbClr val="000000"/>
                              </a:solidFill>
                              <a:latin typeface="Cambria Math" panose="02040503050406030204" pitchFamily="18" charset="0"/>
                              <a:ea typeface="Cambria Math" panose="02040503050406030204" pitchFamily="18" charset="0"/>
                            </a:rPr>
                            <m:t>𝛼</m:t>
                          </m:r>
                        </m:e>
                        <m:sub>
                          <m:r>
                            <a:rPr lang="en-US" sz="2200" b="0" i="1" smtClean="0">
                              <a:solidFill>
                                <a:srgbClr val="000000"/>
                              </a:solidFill>
                              <a:latin typeface="Cambria Math" panose="02040503050406030204" pitchFamily="18" charset="0"/>
                            </a:rPr>
                            <m:t>𝑛</m:t>
                          </m:r>
                        </m:sub>
                      </m:sSub>
                      <m:r>
                        <a:rPr lang="uk-UA" sz="2200" i="1">
                          <a:solidFill>
                            <a:srgbClr val="000000"/>
                          </a:solidFill>
                          <a:latin typeface="Cambria Math" panose="02040503050406030204" pitchFamily="18" charset="0"/>
                        </a:rPr>
                        <m:t>=</m:t>
                      </m:r>
                      <m:rad>
                        <m:radPr>
                          <m:degHide m:val="on"/>
                          <m:ctrlPr>
                            <a:rPr lang="uk-UA" sz="2200" i="1" smtClean="0">
                              <a:solidFill>
                                <a:srgbClr val="000000"/>
                              </a:solidFill>
                              <a:latin typeface="Cambria Math" panose="02040503050406030204" pitchFamily="18" charset="0"/>
                            </a:rPr>
                          </m:ctrlPr>
                        </m:radPr>
                        <m:deg/>
                        <m:e>
                          <m:sSup>
                            <m:sSupPr>
                              <m:ctrlPr>
                                <a:rPr lang="uk-UA" sz="2200" i="1" smtClean="0">
                                  <a:solidFill>
                                    <a:srgbClr val="000000"/>
                                  </a:solidFill>
                                  <a:latin typeface="Cambria Math" panose="02040503050406030204" pitchFamily="18" charset="0"/>
                                </a:rPr>
                              </m:ctrlPr>
                            </m:sSupPr>
                            <m:e>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𝑘</m:t>
                                  </m:r>
                                </m:e>
                                <m:sub>
                                  <m:r>
                                    <a:rPr lang="uk-UA" sz="2200" i="1">
                                      <a:solidFill>
                                        <a:srgbClr val="000000"/>
                                      </a:solidFill>
                                      <a:latin typeface="Cambria Math" panose="02040503050406030204" pitchFamily="18" charset="0"/>
                                    </a:rPr>
                                    <m:t>𝑧𝑛</m:t>
                                  </m:r>
                                </m:sub>
                              </m:sSub>
                            </m:e>
                            <m:sup>
                              <m:r>
                                <a:rPr lang="en-US" sz="2200" b="0" i="1" smtClean="0">
                                  <a:solidFill>
                                    <a:srgbClr val="000000"/>
                                  </a:solidFill>
                                  <a:latin typeface="Cambria Math" panose="02040503050406030204" pitchFamily="18" charset="0"/>
                                </a:rPr>
                                <m:t>2</m:t>
                              </m:r>
                            </m:sup>
                          </m:sSup>
                          <m:r>
                            <a:rPr lang="en-US" sz="2200" b="0" i="1" smtClean="0">
                              <a:solidFill>
                                <a:srgbClr val="000000"/>
                              </a:solidFill>
                              <a:latin typeface="Cambria Math" panose="02040503050406030204" pitchFamily="18" charset="0"/>
                            </a:rPr>
                            <m:t>−</m:t>
                          </m:r>
                          <m:sSup>
                            <m:sSupPr>
                              <m:ctrlPr>
                                <a:rPr lang="en-US" sz="2200" b="0" i="1" smtClean="0">
                                  <a:solidFill>
                                    <a:srgbClr val="000000"/>
                                  </a:solidFill>
                                  <a:latin typeface="Cambria Math" panose="02040503050406030204" pitchFamily="18" charset="0"/>
                                </a:rPr>
                              </m:ctrlPr>
                            </m:sSupPr>
                            <m:e>
                              <m:d>
                                <m:dPr>
                                  <m:ctrlPr>
                                    <a:rPr lang="en-US" sz="2200" i="1">
                                      <a:solidFill>
                                        <a:srgbClr val="000000"/>
                                      </a:solidFill>
                                      <a:latin typeface="Cambria Math" panose="02040503050406030204" pitchFamily="18" charset="0"/>
                                    </a:rPr>
                                  </m:ctrlPr>
                                </m:dPr>
                                <m:e>
                                  <m:f>
                                    <m:fPr>
                                      <m:ctrlPr>
                                        <a:rPr lang="uk-UA" sz="2200" i="1">
                                          <a:solidFill>
                                            <a:srgbClr val="000000"/>
                                          </a:solidFill>
                                          <a:latin typeface="Cambria Math" panose="02040503050406030204" pitchFamily="18" charset="0"/>
                                        </a:rPr>
                                      </m:ctrlPr>
                                    </m:fPr>
                                    <m:num>
                                      <m:r>
                                        <a:rPr lang="uk-UA" sz="2200" i="1">
                                          <a:solidFill>
                                            <a:srgbClr val="000000"/>
                                          </a:solidFill>
                                          <a:latin typeface="Cambria Math" panose="02040503050406030204" pitchFamily="18" charset="0"/>
                                          <a:ea typeface="Cambria Math" panose="02040503050406030204" pitchFamily="18" charset="0"/>
                                        </a:rPr>
                                        <m:t>𝜔</m:t>
                                      </m:r>
                                    </m:num>
                                    <m:den>
                                      <m:r>
                                        <a:rPr lang="en-US" sz="2200" i="1">
                                          <a:solidFill>
                                            <a:srgbClr val="000000"/>
                                          </a:solidFill>
                                          <a:latin typeface="Cambria Math" panose="02040503050406030204" pitchFamily="18" charset="0"/>
                                        </a:rPr>
                                        <m:t>𝑐</m:t>
                                      </m:r>
                                    </m:den>
                                  </m:f>
                                </m:e>
                              </m:d>
                            </m:e>
                            <m:sup>
                              <m:r>
                                <a:rPr lang="en-US" sz="2200" b="0" i="1" smtClean="0">
                                  <a:solidFill>
                                    <a:srgbClr val="000000"/>
                                  </a:solidFill>
                                  <a:latin typeface="Cambria Math" panose="02040503050406030204" pitchFamily="18" charset="0"/>
                                </a:rPr>
                                <m:t>2</m:t>
                              </m:r>
                            </m:sup>
                          </m:sSup>
                        </m:e>
                      </m:rad>
                    </m:oMath>
                  </m:oMathPara>
                </a14:m>
                <a:endParaRPr lang="uk-UA" sz="2200" dirty="0"/>
              </a:p>
            </p:txBody>
          </p:sp>
        </mc:Choice>
        <mc:Fallback xmlns="">
          <p:sp>
            <p:nvSpPr>
              <p:cNvPr id="84" name="Object 1363">
                <a:extLst>
                  <a:ext uri="{FF2B5EF4-FFF2-40B4-BE49-F238E27FC236}">
                    <a16:creationId xmlns:a16="http://schemas.microsoft.com/office/drawing/2014/main" id="{21F5B751-63A3-48C1-AB1A-F865A1D8B86F}"/>
                  </a:ext>
                </a:extLst>
              </p:cNvPr>
              <p:cNvSpPr txBox="1">
                <a:spLocks noRot="1" noChangeAspect="1" noMove="1" noResize="1" noEditPoints="1" noAdjustHandles="1" noChangeArrowheads="1" noChangeShapeType="1" noTextEdit="1"/>
              </p:cNvSpPr>
              <p:nvPr/>
            </p:nvSpPr>
            <p:spPr bwMode="auto">
              <a:xfrm>
                <a:off x="3467370" y="4437851"/>
                <a:ext cx="2686348" cy="1092671"/>
              </a:xfrm>
              <a:prstGeom prst="rect">
                <a:avLst/>
              </a:prstGeom>
              <a:blipFill>
                <a:blip r:embed="rId6"/>
                <a:stretch>
                  <a:fillRect/>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5" name="Прямоугольник 84">
                <a:extLst>
                  <a:ext uri="{FF2B5EF4-FFF2-40B4-BE49-F238E27FC236}">
                    <a16:creationId xmlns:a16="http://schemas.microsoft.com/office/drawing/2014/main" id="{27AF89A9-BD05-40E5-AF5A-083F55A49C8E}"/>
                  </a:ext>
                </a:extLst>
              </p:cNvPr>
              <p:cNvSpPr/>
              <p:nvPr/>
            </p:nvSpPr>
            <p:spPr>
              <a:xfrm>
                <a:off x="916251" y="4611099"/>
                <a:ext cx="2052400" cy="78540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smtClean="0">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𝑘</m:t>
                          </m:r>
                        </m:e>
                        <m:sub>
                          <m:r>
                            <a:rPr lang="uk-UA" sz="2200" i="1">
                              <a:solidFill>
                                <a:srgbClr val="000000"/>
                              </a:solidFill>
                              <a:latin typeface="Cambria Math" panose="02040503050406030204" pitchFamily="18" charset="0"/>
                            </a:rPr>
                            <m:t>𝑧𝑛</m:t>
                          </m:r>
                        </m:sub>
                      </m:sSub>
                      <m:r>
                        <a:rPr lang="uk-UA" sz="2200" i="1">
                          <a:solidFill>
                            <a:srgbClr val="000000"/>
                          </a:solidFill>
                          <a:latin typeface="Cambria Math" panose="02040503050406030204" pitchFamily="18" charset="0"/>
                        </a:rPr>
                        <m:t> </m:t>
                      </m:r>
                      <m:r>
                        <a:rPr lang="en-US" sz="2200" b="0" i="1" smtClean="0">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𝑘</m:t>
                      </m:r>
                      <m:r>
                        <a:rPr lang="en-US" sz="2200" i="1">
                          <a:solidFill>
                            <a:srgbClr val="000000"/>
                          </a:solidFill>
                          <a:latin typeface="Cambria Math" panose="02040503050406030204" pitchFamily="18" charset="0"/>
                        </a:rPr>
                        <m:t>+</m:t>
                      </m:r>
                      <m:f>
                        <m:fPr>
                          <m:ctrlPr>
                            <a:rPr lang="uk-UA" sz="2200" i="1">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ea typeface="Cambria Math" panose="02040503050406030204" pitchFamily="18" charset="0"/>
                            </a:rPr>
                            <m:t>𝜋</m:t>
                          </m:r>
                          <m:r>
                            <a:rPr lang="en-US" sz="2200" i="1">
                              <a:solidFill>
                                <a:srgbClr val="000000"/>
                              </a:solidFill>
                              <a:latin typeface="Cambria Math" panose="02040503050406030204" pitchFamily="18" charset="0"/>
                              <a:ea typeface="Cambria Math" panose="02040503050406030204" pitchFamily="18" charset="0"/>
                            </a:rPr>
                            <m:t>𝑛</m:t>
                          </m:r>
                        </m:num>
                        <m:den>
                          <m:r>
                            <a:rPr lang="en-US" sz="2200" i="1">
                              <a:solidFill>
                                <a:srgbClr val="000000"/>
                              </a:solidFill>
                              <a:latin typeface="Cambria Math" panose="02040503050406030204" pitchFamily="18" charset="0"/>
                            </a:rPr>
                            <m:t>𝑝</m:t>
                          </m:r>
                        </m:den>
                      </m:f>
                    </m:oMath>
                  </m:oMathPara>
                </a14:m>
                <a:endParaRPr lang="uk-UA" sz="2200" dirty="0"/>
              </a:p>
            </p:txBody>
          </p:sp>
        </mc:Choice>
        <mc:Fallback xmlns="">
          <p:sp>
            <p:nvSpPr>
              <p:cNvPr id="85" name="Прямоугольник 84">
                <a:extLst>
                  <a:ext uri="{FF2B5EF4-FFF2-40B4-BE49-F238E27FC236}">
                    <a16:creationId xmlns:a16="http://schemas.microsoft.com/office/drawing/2014/main" id="{27AF89A9-BD05-40E5-AF5A-083F55A49C8E}"/>
                  </a:ext>
                </a:extLst>
              </p:cNvPr>
              <p:cNvSpPr>
                <a:spLocks noRot="1" noChangeAspect="1" noMove="1" noResize="1" noEditPoints="1" noAdjustHandles="1" noChangeArrowheads="1" noChangeShapeType="1" noTextEdit="1"/>
              </p:cNvSpPr>
              <p:nvPr/>
            </p:nvSpPr>
            <p:spPr>
              <a:xfrm>
                <a:off x="916251" y="4611099"/>
                <a:ext cx="2052400" cy="785408"/>
              </a:xfrm>
              <a:prstGeom prst="rect">
                <a:avLst/>
              </a:prstGeom>
              <a:blipFill>
                <a:blip r:embed="rId7"/>
                <a:stretch>
                  <a:fillRect/>
                </a:stretch>
              </a:blipFill>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7" name="Прямоугольник 86">
                <a:extLst>
                  <a:ext uri="{FF2B5EF4-FFF2-40B4-BE49-F238E27FC236}">
                    <a16:creationId xmlns:a16="http://schemas.microsoft.com/office/drawing/2014/main" id="{B08DDF87-C38D-491F-B7DA-D24102917CA0}"/>
                  </a:ext>
                </a:extLst>
              </p:cNvPr>
              <p:cNvSpPr/>
              <p:nvPr/>
            </p:nvSpPr>
            <p:spPr>
              <a:xfrm>
                <a:off x="989381" y="3408691"/>
                <a:ext cx="4022717" cy="101547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𝐸</m:t>
                          </m:r>
                        </m:e>
                        <m:sub>
                          <m:r>
                            <a:rPr lang="uk-UA" sz="2200" i="1">
                              <a:solidFill>
                                <a:srgbClr val="000000"/>
                              </a:solidFill>
                              <a:latin typeface="Cambria Math" panose="02040503050406030204" pitchFamily="18" charset="0"/>
                            </a:rPr>
                            <m:t>𝑧</m:t>
                          </m:r>
                        </m:sub>
                      </m:sSub>
                      <m:r>
                        <a:rPr lang="uk-UA" sz="2200" i="1">
                          <a:solidFill>
                            <a:srgbClr val="000000"/>
                          </a:solidFill>
                          <a:latin typeface="Cambria Math" panose="02040503050406030204" pitchFamily="18" charset="0"/>
                        </a:rPr>
                        <m:t> </m:t>
                      </m:r>
                      <m:r>
                        <a:rPr lang="en-US" sz="2200" b="0" i="1" smtClean="0">
                          <a:solidFill>
                            <a:srgbClr val="000000"/>
                          </a:solidFill>
                          <a:latin typeface="Cambria Math" panose="02040503050406030204" pitchFamily="18" charset="0"/>
                        </a:rPr>
                        <m:t>=</m:t>
                      </m:r>
                      <m:nary>
                        <m:naryPr>
                          <m:chr m:val="∑"/>
                          <m:ctrlPr>
                            <a:rPr lang="en-US" sz="2200" b="0" i="1" smtClean="0">
                              <a:solidFill>
                                <a:srgbClr val="000000"/>
                              </a:solidFill>
                              <a:latin typeface="Cambria Math" panose="02040503050406030204" pitchFamily="18" charset="0"/>
                            </a:rPr>
                          </m:ctrlPr>
                        </m:naryPr>
                        <m:sub>
                          <m:r>
                            <m:rPr>
                              <m:brk m:alnAt="23"/>
                            </m:rPr>
                            <a:rPr lang="en-US" sz="2200" b="0" i="1" smtClean="0">
                              <a:solidFill>
                                <a:srgbClr val="000000"/>
                              </a:solidFill>
                              <a:latin typeface="Cambria Math" panose="02040503050406030204" pitchFamily="18" charset="0"/>
                            </a:rPr>
                            <m:t>𝑛</m:t>
                          </m:r>
                          <m:r>
                            <a:rPr lang="en-US" sz="2200" b="0" i="1" smtClean="0">
                              <a:solidFill>
                                <a:srgbClr val="000000"/>
                              </a:solidFill>
                              <a:latin typeface="Cambria Math" panose="02040503050406030204" pitchFamily="18" charset="0"/>
                            </a:rPr>
                            <m:t>=−∞</m:t>
                          </m:r>
                        </m:sub>
                        <m:sup>
                          <m:r>
                            <a:rPr lang="en-US" sz="2200" b="0" i="1" smtClean="0">
                              <a:solidFill>
                                <a:srgbClr val="000000"/>
                              </a:solidFill>
                              <a:latin typeface="Cambria Math" panose="02040503050406030204" pitchFamily="18" charset="0"/>
                              <a:ea typeface="Cambria Math" panose="02040503050406030204" pitchFamily="18" charset="0"/>
                            </a:rPr>
                            <m:t>∞</m:t>
                          </m:r>
                        </m:sup>
                        <m:e>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𝐴</m:t>
                              </m:r>
                            </m:e>
                            <m:sub>
                              <m:r>
                                <a:rPr lang="en-US" sz="2200" b="0" i="1" smtClean="0">
                                  <a:solidFill>
                                    <a:srgbClr val="000000"/>
                                  </a:solidFill>
                                  <a:latin typeface="Cambria Math" panose="02040503050406030204" pitchFamily="18" charset="0"/>
                                </a:rPr>
                                <m:t>𝑛</m:t>
                              </m:r>
                            </m:sub>
                          </m:sSub>
                        </m:e>
                      </m:nary>
                      <m:sSup>
                        <m:sSupPr>
                          <m:ctrlPr>
                            <a:rPr lang="en-US" sz="2200" b="0" i="1" smtClean="0">
                              <a:solidFill>
                                <a:srgbClr val="000000"/>
                              </a:solidFill>
                              <a:latin typeface="Cambria Math" panose="02040503050406030204" pitchFamily="18" charset="0"/>
                            </a:rPr>
                          </m:ctrlPr>
                        </m:sSupPr>
                        <m:e>
                          <m:r>
                            <a:rPr lang="en-US" sz="2200" b="0" i="1" smtClean="0">
                              <a:solidFill>
                                <a:srgbClr val="000000"/>
                              </a:solidFill>
                              <a:latin typeface="Cambria Math" panose="02040503050406030204" pitchFamily="18" charset="0"/>
                            </a:rPr>
                            <m:t>𝑒</m:t>
                          </m:r>
                        </m:e>
                        <m:sup>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ea typeface="Cambria Math" panose="02040503050406030204" pitchFamily="18" charset="0"/>
                                </a:rPr>
                                <m:t>𝛼</m:t>
                              </m:r>
                            </m:e>
                            <m:sub>
                              <m:r>
                                <a:rPr lang="en-US" sz="2200" b="0" i="1" smtClean="0">
                                  <a:solidFill>
                                    <a:srgbClr val="000000"/>
                                  </a:solidFill>
                                  <a:latin typeface="Cambria Math" panose="02040503050406030204" pitchFamily="18" charset="0"/>
                                </a:rPr>
                                <m:t>𝑛</m:t>
                              </m:r>
                            </m:sub>
                          </m:sSub>
                          <m:r>
                            <a:rPr lang="en-US" sz="2200" b="0" i="1" smtClean="0">
                              <a:solidFill>
                                <a:srgbClr val="000000"/>
                              </a:solidFill>
                              <a:latin typeface="Cambria Math" panose="02040503050406030204" pitchFamily="18" charset="0"/>
                            </a:rPr>
                            <m:t>𝑦</m:t>
                          </m:r>
                        </m:sup>
                      </m:sSup>
                      <m:sSup>
                        <m:sSupPr>
                          <m:ctrlPr>
                            <a:rPr lang="en-US" sz="2200" b="0" i="1" smtClean="0">
                              <a:solidFill>
                                <a:srgbClr val="000000"/>
                              </a:solidFill>
                              <a:latin typeface="Cambria Math" panose="02040503050406030204" pitchFamily="18" charset="0"/>
                            </a:rPr>
                          </m:ctrlPr>
                        </m:sSupPr>
                        <m:e>
                          <m:r>
                            <a:rPr lang="en-US" sz="2200" b="0" i="1" smtClean="0">
                              <a:solidFill>
                                <a:srgbClr val="000000"/>
                              </a:solidFill>
                              <a:latin typeface="Cambria Math" panose="02040503050406030204" pitchFamily="18" charset="0"/>
                            </a:rPr>
                            <m:t>𝑒</m:t>
                          </m:r>
                        </m:e>
                        <m:sup>
                          <m:r>
                            <a:rPr lang="en-US" sz="2200" b="0" i="1" smtClean="0">
                              <a:solidFill>
                                <a:srgbClr val="000000"/>
                              </a:solidFill>
                              <a:latin typeface="Cambria Math" panose="02040503050406030204" pitchFamily="18" charset="0"/>
                            </a:rPr>
                            <m:t>𝑖</m:t>
                          </m:r>
                          <m:d>
                            <m:dPr>
                              <m:ctrlPr>
                                <a:rPr lang="en-US" sz="2200" b="0" i="1" smtClean="0">
                                  <a:solidFill>
                                    <a:srgbClr val="000000"/>
                                  </a:solidFill>
                                  <a:latin typeface="Cambria Math" panose="02040503050406030204" pitchFamily="18" charset="0"/>
                                </a:rPr>
                              </m:ctrlPr>
                            </m:dPr>
                            <m:e>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𝑘</m:t>
                                  </m:r>
                                </m:e>
                                <m:sub>
                                  <m:r>
                                    <a:rPr lang="uk-UA" sz="2200" i="1">
                                      <a:solidFill>
                                        <a:srgbClr val="000000"/>
                                      </a:solidFill>
                                      <a:latin typeface="Cambria Math" panose="02040503050406030204" pitchFamily="18" charset="0"/>
                                    </a:rPr>
                                    <m:t>𝑧𝑛</m:t>
                                  </m:r>
                                </m:sub>
                              </m:sSub>
                              <m:r>
                                <a:rPr lang="en-US" sz="2200" b="0" i="1" smtClean="0">
                                  <a:solidFill>
                                    <a:srgbClr val="000000"/>
                                  </a:solidFill>
                                  <a:latin typeface="Cambria Math" panose="02040503050406030204" pitchFamily="18" charset="0"/>
                                </a:rPr>
                                <m:t>𝑧</m:t>
                              </m:r>
                              <m:r>
                                <a:rPr lang="en-US" sz="2200" b="0" i="1" smtClean="0">
                                  <a:solidFill>
                                    <a:srgbClr val="000000"/>
                                  </a:solidFill>
                                  <a:latin typeface="Cambria Math" panose="02040503050406030204" pitchFamily="18" charset="0"/>
                                </a:rPr>
                                <m:t>−</m:t>
                              </m:r>
                              <m:r>
                                <a:rPr lang="el-GR" sz="2200" i="1">
                                  <a:solidFill>
                                    <a:srgbClr val="000000"/>
                                  </a:solidFill>
                                  <a:latin typeface="Cambria Math" panose="02040503050406030204" pitchFamily="18" charset="0"/>
                                </a:rPr>
                                <m:t>𝜔</m:t>
                              </m:r>
                              <m:r>
                                <a:rPr lang="en-US" sz="2200" i="1">
                                  <a:solidFill>
                                    <a:srgbClr val="000000"/>
                                  </a:solidFill>
                                  <a:latin typeface="Cambria Math" panose="02040503050406030204" pitchFamily="18" charset="0"/>
                                </a:rPr>
                                <m:t>𝑡</m:t>
                              </m:r>
                            </m:e>
                          </m:d>
                        </m:sup>
                      </m:sSup>
                    </m:oMath>
                  </m:oMathPara>
                </a14:m>
                <a:endParaRPr lang="uk-UA" sz="2200" dirty="0"/>
              </a:p>
            </p:txBody>
          </p:sp>
        </mc:Choice>
        <mc:Fallback xmlns="">
          <p:sp>
            <p:nvSpPr>
              <p:cNvPr id="87" name="Прямоугольник 86">
                <a:extLst>
                  <a:ext uri="{FF2B5EF4-FFF2-40B4-BE49-F238E27FC236}">
                    <a16:creationId xmlns:a16="http://schemas.microsoft.com/office/drawing/2014/main" id="{B08DDF87-C38D-491F-B7DA-D24102917CA0}"/>
                  </a:ext>
                </a:extLst>
              </p:cNvPr>
              <p:cNvSpPr>
                <a:spLocks noRot="1" noChangeAspect="1" noMove="1" noResize="1" noEditPoints="1" noAdjustHandles="1" noChangeArrowheads="1" noChangeShapeType="1" noTextEdit="1"/>
              </p:cNvSpPr>
              <p:nvPr/>
            </p:nvSpPr>
            <p:spPr>
              <a:xfrm>
                <a:off x="989381" y="3408691"/>
                <a:ext cx="4022717" cy="1015471"/>
              </a:xfrm>
              <a:prstGeom prst="rect">
                <a:avLst/>
              </a:prstGeom>
              <a:blipFill>
                <a:blip r:embed="rId8"/>
                <a:stretch>
                  <a:fillRect/>
                </a:stretch>
              </a:blipFill>
            </p:spPr>
            <p:txBody>
              <a:bodyPr/>
              <a:lstStyle/>
              <a:p>
                <a:r>
                  <a:rPr lang="uk-UA">
                    <a:noFill/>
                  </a:rPr>
                  <a:t> </a:t>
                </a:r>
              </a:p>
            </p:txBody>
          </p:sp>
        </mc:Fallback>
      </mc:AlternateContent>
      <p:grpSp>
        <p:nvGrpSpPr>
          <p:cNvPr id="8" name="Группа 7">
            <a:extLst>
              <a:ext uri="{FF2B5EF4-FFF2-40B4-BE49-F238E27FC236}">
                <a16:creationId xmlns:a16="http://schemas.microsoft.com/office/drawing/2014/main" id="{60AFD454-A7F2-4290-810B-7F87B322043F}"/>
              </a:ext>
            </a:extLst>
          </p:cNvPr>
          <p:cNvGrpSpPr/>
          <p:nvPr/>
        </p:nvGrpSpPr>
        <p:grpSpPr>
          <a:xfrm>
            <a:off x="6191136" y="1784136"/>
            <a:ext cx="5129189" cy="4676276"/>
            <a:chOff x="7182554" y="132867"/>
            <a:chExt cx="3773856" cy="3333059"/>
          </a:xfrm>
        </p:grpSpPr>
        <p:pic>
          <p:nvPicPr>
            <p:cNvPr id="117" name="Рисунок 116">
              <a:extLst>
                <a:ext uri="{FF2B5EF4-FFF2-40B4-BE49-F238E27FC236}">
                  <a16:creationId xmlns:a16="http://schemas.microsoft.com/office/drawing/2014/main" id="{B70A86C0-C40C-4520-9A0E-3B9C81CBCC54}"/>
                </a:ext>
              </a:extLst>
            </p:cNvPr>
            <p:cNvPicPr>
              <a:picLocks noChangeAspect="1"/>
            </p:cNvPicPr>
            <p:nvPr/>
          </p:nvPicPr>
          <p:blipFill>
            <a:blip r:embed="rId9"/>
            <a:stretch>
              <a:fillRect/>
            </a:stretch>
          </p:blipFill>
          <p:spPr>
            <a:xfrm>
              <a:off x="7182554" y="132867"/>
              <a:ext cx="1563233" cy="1714888"/>
            </a:xfrm>
            <a:prstGeom prst="rect">
              <a:avLst/>
            </a:prstGeom>
          </p:spPr>
        </p:pic>
        <p:pic>
          <p:nvPicPr>
            <p:cNvPr id="120" name="Picture 32" descr="C:\Documents and Settings\Admin\Рабочий стол\C263_J.jpg">
              <a:extLst>
                <a:ext uri="{FF2B5EF4-FFF2-40B4-BE49-F238E27FC236}">
                  <a16:creationId xmlns:a16="http://schemas.microsoft.com/office/drawing/2014/main" id="{FA0AA425-350D-404C-B2F9-11A669641C7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2604" y="1751034"/>
              <a:ext cx="1763806" cy="171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29" descr="D:\Sergey\clinotron130_jap_homo\комплект_3\Photo-0030.jpg">
              <a:extLst>
                <a:ext uri="{FF2B5EF4-FFF2-40B4-BE49-F238E27FC236}">
                  <a16:creationId xmlns:a16="http://schemas.microsoft.com/office/drawing/2014/main" id="{12EBD9DC-A33A-452F-8776-62E34B13B6F0}"/>
                </a:ext>
              </a:extLst>
            </p:cNvPr>
            <p:cNvPicPr>
              <a:picLocks noChangeArrowheads="1"/>
            </p:cNvPicPr>
            <p:nvPr/>
          </p:nvPicPr>
          <p:blipFill>
            <a:blip r:embed="rId11">
              <a:extLst>
                <a:ext uri="{28A0092B-C50C-407E-A947-70E740481C1C}">
                  <a14:useLocalDpi xmlns:a14="http://schemas.microsoft.com/office/drawing/2010/main" val="0"/>
                </a:ext>
              </a:extLst>
            </a:blip>
            <a:srcRect l="5058" r="3879"/>
            <a:stretch>
              <a:fillRect/>
            </a:stretch>
          </p:blipFill>
          <p:spPr bwMode="auto">
            <a:xfrm>
              <a:off x="9177625" y="135741"/>
              <a:ext cx="177878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Прямоугольник 121">
              <a:extLst>
                <a:ext uri="{FF2B5EF4-FFF2-40B4-BE49-F238E27FC236}">
                  <a16:creationId xmlns:a16="http://schemas.microsoft.com/office/drawing/2014/main" id="{AA3CDD27-9967-46C8-9EA9-ACDF5E102B16}"/>
                </a:ext>
              </a:extLst>
            </p:cNvPr>
            <p:cNvSpPr/>
            <p:nvPr/>
          </p:nvSpPr>
          <p:spPr>
            <a:xfrm>
              <a:off x="9401037" y="583905"/>
              <a:ext cx="1023546" cy="307119"/>
            </a:xfrm>
            <a:prstGeom prst="rect">
              <a:avLst/>
            </a:prstGeom>
          </p:spPr>
          <p:txBody>
            <a:bodyPr wrap="square">
              <a:spAutoFit/>
            </a:bodyPr>
            <a:lstStyle/>
            <a:p>
              <a:r>
                <a:rPr lang="en-US" sz="2200" dirty="0">
                  <a:solidFill>
                    <a:schemeClr val="bg1"/>
                  </a:solidFill>
                </a:rPr>
                <a:t>130 GHz</a:t>
              </a:r>
              <a:endParaRPr lang="uk-UA" sz="2200" dirty="0">
                <a:solidFill>
                  <a:schemeClr val="bg1"/>
                </a:solidFill>
              </a:endParaRPr>
            </a:p>
          </p:txBody>
        </p:sp>
        <p:sp>
          <p:nvSpPr>
            <p:cNvPr id="123" name="Прямоугольник 122">
              <a:extLst>
                <a:ext uri="{FF2B5EF4-FFF2-40B4-BE49-F238E27FC236}">
                  <a16:creationId xmlns:a16="http://schemas.microsoft.com/office/drawing/2014/main" id="{D560AF1B-7DCA-48EC-8AF3-3BD1F38D4FE1}"/>
                </a:ext>
              </a:extLst>
            </p:cNvPr>
            <p:cNvSpPr/>
            <p:nvPr/>
          </p:nvSpPr>
          <p:spPr>
            <a:xfrm>
              <a:off x="9712154" y="2281893"/>
              <a:ext cx="1023546" cy="307119"/>
            </a:xfrm>
            <a:prstGeom prst="rect">
              <a:avLst/>
            </a:prstGeom>
          </p:spPr>
          <p:txBody>
            <a:bodyPr wrap="square">
              <a:spAutoFit/>
            </a:bodyPr>
            <a:lstStyle/>
            <a:p>
              <a:r>
                <a:rPr lang="en-US" sz="2200" dirty="0"/>
                <a:t>263 GHz</a:t>
              </a:r>
              <a:endParaRPr lang="uk-UA" sz="2200" dirty="0"/>
            </a:p>
          </p:txBody>
        </p:sp>
        <p:sp>
          <p:nvSpPr>
            <p:cNvPr id="125" name="Прямоугольник 124">
              <a:extLst>
                <a:ext uri="{FF2B5EF4-FFF2-40B4-BE49-F238E27FC236}">
                  <a16:creationId xmlns:a16="http://schemas.microsoft.com/office/drawing/2014/main" id="{C7CE617D-CE94-4C85-9776-50D83B67AAC8}"/>
                </a:ext>
              </a:extLst>
            </p:cNvPr>
            <p:cNvSpPr/>
            <p:nvPr/>
          </p:nvSpPr>
          <p:spPr>
            <a:xfrm>
              <a:off x="9190704" y="1381031"/>
              <a:ext cx="1023546" cy="307119"/>
            </a:xfrm>
            <a:prstGeom prst="rect">
              <a:avLst/>
            </a:prstGeom>
          </p:spPr>
          <p:txBody>
            <a:bodyPr wrap="square">
              <a:spAutoFit/>
            </a:bodyPr>
            <a:lstStyle/>
            <a:p>
              <a:r>
                <a:rPr lang="en-US" sz="2200" dirty="0">
                  <a:solidFill>
                    <a:schemeClr val="bg1"/>
                  </a:solidFill>
                </a:rPr>
                <a:t>x 45</a:t>
              </a:r>
              <a:endParaRPr lang="uk-UA" sz="2200" dirty="0">
                <a:solidFill>
                  <a:schemeClr val="bg1"/>
                </a:solidFill>
              </a:endParaRPr>
            </a:p>
          </p:txBody>
        </p:sp>
        <p:sp>
          <p:nvSpPr>
            <p:cNvPr id="126" name="Прямоугольник 125">
              <a:extLst>
                <a:ext uri="{FF2B5EF4-FFF2-40B4-BE49-F238E27FC236}">
                  <a16:creationId xmlns:a16="http://schemas.microsoft.com/office/drawing/2014/main" id="{DDBF2049-D0AE-4032-95CA-A0459E388831}"/>
                </a:ext>
              </a:extLst>
            </p:cNvPr>
            <p:cNvSpPr/>
            <p:nvPr/>
          </p:nvSpPr>
          <p:spPr>
            <a:xfrm>
              <a:off x="9200884" y="3153462"/>
              <a:ext cx="1023546" cy="307119"/>
            </a:xfrm>
            <a:prstGeom prst="rect">
              <a:avLst/>
            </a:prstGeom>
          </p:spPr>
          <p:txBody>
            <a:bodyPr wrap="square">
              <a:spAutoFit/>
            </a:bodyPr>
            <a:lstStyle/>
            <a:p>
              <a:r>
                <a:rPr lang="en-US" sz="2200" dirty="0">
                  <a:solidFill>
                    <a:schemeClr val="bg1"/>
                  </a:solidFill>
                </a:rPr>
                <a:t>x 45</a:t>
              </a:r>
              <a:endParaRPr lang="uk-UA" sz="2200" dirty="0">
                <a:solidFill>
                  <a:schemeClr val="bg1"/>
                </a:solidFill>
              </a:endParaRPr>
            </a:p>
          </p:txBody>
        </p:sp>
      </p:grpSp>
      <p:sp>
        <p:nvSpPr>
          <p:cNvPr id="118" name="TextBox 44">
            <a:extLst>
              <a:ext uri="{FF2B5EF4-FFF2-40B4-BE49-F238E27FC236}">
                <a16:creationId xmlns:a16="http://schemas.microsoft.com/office/drawing/2014/main" id="{177CFC3A-04B7-4BED-92FC-C3D34B584E3C}"/>
              </a:ext>
            </a:extLst>
          </p:cNvPr>
          <p:cNvSpPr txBox="1">
            <a:spLocks noChangeArrowheads="1"/>
          </p:cNvSpPr>
          <p:nvPr/>
        </p:nvSpPr>
        <p:spPr bwMode="auto">
          <a:xfrm>
            <a:off x="3198596" y="2040623"/>
            <a:ext cx="616188"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latinLnBrk="1" hangingPunct="1"/>
            <a:r>
              <a:rPr kumimoji="1" lang="en-US" altLang="ko-KR" sz="2000" i="1" dirty="0">
                <a:latin typeface="Times New Roman" panose="02020603050405020304" pitchFamily="18" charset="0"/>
                <a:ea typeface="굴림" panose="020B0600000101010101" pitchFamily="34" charset="-127"/>
                <a:cs typeface="Times New Roman" panose="02020603050405020304" pitchFamily="18" charset="0"/>
              </a:rPr>
              <a:t>E</a:t>
            </a:r>
            <a:r>
              <a:rPr kumimoji="1" lang="de-DE" altLang="ko-KR" sz="2000" i="1" baseline="-25000" dirty="0">
                <a:latin typeface="Times New Roman" panose="02020603050405020304" pitchFamily="18" charset="0"/>
                <a:ea typeface="굴림" panose="020B0600000101010101" pitchFamily="34" charset="-127"/>
                <a:cs typeface="Times New Roman" panose="02020603050405020304" pitchFamily="18" charset="0"/>
              </a:rPr>
              <a:t>z</a:t>
            </a:r>
            <a:endParaRPr kumimoji="1" lang="ko-KR" altLang="en-US" sz="2000" i="1" baseline="-25000" dirty="0">
              <a:latin typeface="Times New Roman" panose="02020603050405020304" pitchFamily="18" charset="0"/>
              <a:ea typeface="굴림" panose="020B0600000101010101" pitchFamily="34"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3" name="Object 1363">
                <a:extLst>
                  <a:ext uri="{FF2B5EF4-FFF2-40B4-BE49-F238E27FC236}">
                    <a16:creationId xmlns:a16="http://schemas.microsoft.com/office/drawing/2014/main" id="{01298159-E71E-4432-9443-C5F3E9181ACE}"/>
                  </a:ext>
                </a:extLst>
              </p:cNvPr>
              <p:cNvSpPr txBox="1"/>
              <p:nvPr/>
            </p:nvSpPr>
            <p:spPr bwMode="auto">
              <a:xfrm>
                <a:off x="6430154" y="4683937"/>
                <a:ext cx="1478392" cy="729367"/>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𝜐</m:t>
                          </m:r>
                        </m:e>
                        <m:sub>
                          <m:r>
                            <a:rPr lang="uk-UA" sz="2200" i="1">
                              <a:solidFill>
                                <a:srgbClr val="000000"/>
                              </a:solidFill>
                              <a:latin typeface="Cambria Math" panose="02040503050406030204" pitchFamily="18" charset="0"/>
                            </a:rPr>
                            <m:t>𝑝h</m:t>
                          </m:r>
                        </m:sub>
                      </m:sSub>
                      <m:r>
                        <a:rPr lang="uk-UA" sz="2200" i="1">
                          <a:solidFill>
                            <a:srgbClr val="000000"/>
                          </a:solidFill>
                          <a:latin typeface="Cambria Math" panose="02040503050406030204" pitchFamily="18" charset="0"/>
                        </a:rPr>
                        <m:t>=</m:t>
                      </m:r>
                      <m:f>
                        <m:fPr>
                          <m:ctrlPr>
                            <a:rPr lang="uk-UA" sz="2200" i="1">
                              <a:solidFill>
                                <a:srgbClr val="000000"/>
                              </a:solidFill>
                              <a:latin typeface="Cambria Math" panose="02040503050406030204" pitchFamily="18" charset="0"/>
                            </a:rPr>
                          </m:ctrlPr>
                        </m:fPr>
                        <m:num>
                          <m:r>
                            <a:rPr lang="uk-UA" sz="2200" i="1">
                              <a:solidFill>
                                <a:srgbClr val="000000"/>
                              </a:solidFill>
                              <a:latin typeface="Cambria Math" panose="02040503050406030204" pitchFamily="18" charset="0"/>
                            </a:rPr>
                            <m:t>𝜔</m:t>
                          </m:r>
                        </m:num>
                        <m:den>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𝑘</m:t>
                              </m:r>
                            </m:e>
                            <m:sub>
                              <m:r>
                                <a:rPr lang="uk-UA" sz="2200" i="1">
                                  <a:solidFill>
                                    <a:srgbClr val="000000"/>
                                  </a:solidFill>
                                  <a:latin typeface="Cambria Math" panose="02040503050406030204" pitchFamily="18" charset="0"/>
                                </a:rPr>
                                <m:t>𝑧𝑛</m:t>
                              </m:r>
                            </m:sub>
                          </m:sSub>
                        </m:den>
                      </m:f>
                    </m:oMath>
                  </m:oMathPara>
                </a14:m>
                <a:endParaRPr lang="uk-UA" sz="2200" dirty="0"/>
              </a:p>
            </p:txBody>
          </p:sp>
        </mc:Choice>
        <mc:Fallback xmlns="">
          <p:sp>
            <p:nvSpPr>
              <p:cNvPr id="63" name="Object 1363">
                <a:extLst>
                  <a:ext uri="{FF2B5EF4-FFF2-40B4-BE49-F238E27FC236}">
                    <a16:creationId xmlns:a16="http://schemas.microsoft.com/office/drawing/2014/main" id="{01298159-E71E-4432-9443-C5F3E9181ACE}"/>
                  </a:ext>
                </a:extLst>
              </p:cNvPr>
              <p:cNvSpPr txBox="1">
                <a:spLocks noRot="1" noChangeAspect="1" noMove="1" noResize="1" noEditPoints="1" noAdjustHandles="1" noChangeArrowheads="1" noChangeShapeType="1" noTextEdit="1"/>
              </p:cNvSpPr>
              <p:nvPr/>
            </p:nvSpPr>
            <p:spPr bwMode="auto">
              <a:xfrm>
                <a:off x="6430154" y="4683937"/>
                <a:ext cx="1478392" cy="729367"/>
              </a:xfrm>
              <a:prstGeom prst="rect">
                <a:avLst/>
              </a:prstGeom>
              <a:blipFill>
                <a:blip r:embed="rId12"/>
                <a:stretch>
                  <a:fillRect/>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64" name="Object 1363">
                <a:extLst>
                  <a:ext uri="{FF2B5EF4-FFF2-40B4-BE49-F238E27FC236}">
                    <a16:creationId xmlns:a16="http://schemas.microsoft.com/office/drawing/2014/main" id="{AA05913D-EE05-4D15-AFBC-82812AFDBC4F}"/>
                  </a:ext>
                </a:extLst>
              </p:cNvPr>
              <p:cNvSpPr txBox="1"/>
              <p:nvPr/>
            </p:nvSpPr>
            <p:spPr bwMode="auto">
              <a:xfrm>
                <a:off x="437273" y="1671451"/>
                <a:ext cx="1478392" cy="423770"/>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000" i="1" smtClean="0">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rPr>
                            <m:t>𝜐</m:t>
                          </m:r>
                        </m:e>
                        <m:sub>
                          <m:r>
                            <a:rPr lang="uk-UA" sz="2000" i="1">
                              <a:solidFill>
                                <a:srgbClr val="000000"/>
                              </a:solidFill>
                              <a:latin typeface="Cambria Math" panose="02040503050406030204" pitchFamily="18" charset="0"/>
                            </a:rPr>
                            <m:t>𝑝h</m:t>
                          </m:r>
                        </m:sub>
                      </m:sSub>
                      <m:r>
                        <a:rPr lang="uk-UA" sz="2000" i="1">
                          <a:solidFill>
                            <a:srgbClr val="000000"/>
                          </a:solidFill>
                          <a:latin typeface="Cambria Math" panose="02040503050406030204" pitchFamily="18" charset="0"/>
                          <a:ea typeface="Cambria Math" panose="02040503050406030204" pitchFamily="18" charset="0"/>
                        </a:rPr>
                        <m:t>≅</m:t>
                      </m:r>
                      <m:sSub>
                        <m:sSubPr>
                          <m:ctrlPr>
                            <a:rPr lang="uk-UA" sz="2000" i="1">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rPr>
                            <m:t>𝜐</m:t>
                          </m:r>
                        </m:e>
                        <m:sub>
                          <m:r>
                            <a:rPr lang="en-US" sz="2000" b="0" i="1" smtClean="0">
                              <a:solidFill>
                                <a:srgbClr val="000000"/>
                              </a:solidFill>
                              <a:latin typeface="Cambria Math" panose="02040503050406030204" pitchFamily="18" charset="0"/>
                            </a:rPr>
                            <m:t>𝑒</m:t>
                          </m:r>
                        </m:sub>
                      </m:sSub>
                    </m:oMath>
                  </m:oMathPara>
                </a14:m>
                <a:endParaRPr lang="uk-UA" sz="2000" dirty="0"/>
              </a:p>
            </p:txBody>
          </p:sp>
        </mc:Choice>
        <mc:Fallback xmlns="">
          <p:sp>
            <p:nvSpPr>
              <p:cNvPr id="64" name="Object 1363">
                <a:extLst>
                  <a:ext uri="{FF2B5EF4-FFF2-40B4-BE49-F238E27FC236}">
                    <a16:creationId xmlns:a16="http://schemas.microsoft.com/office/drawing/2014/main" id="{AA05913D-EE05-4D15-AFBC-82812AFDBC4F}"/>
                  </a:ext>
                </a:extLst>
              </p:cNvPr>
              <p:cNvSpPr txBox="1">
                <a:spLocks noRot="1" noChangeAspect="1" noMove="1" noResize="1" noEditPoints="1" noAdjustHandles="1" noChangeArrowheads="1" noChangeShapeType="1" noTextEdit="1"/>
              </p:cNvSpPr>
              <p:nvPr/>
            </p:nvSpPr>
            <p:spPr bwMode="auto">
              <a:xfrm>
                <a:off x="437273" y="1671451"/>
                <a:ext cx="1478392" cy="423770"/>
              </a:xfrm>
              <a:prstGeom prst="rect">
                <a:avLst/>
              </a:prstGeom>
              <a:blipFill>
                <a:blip r:embed="rId13"/>
                <a:stretch>
                  <a:fillRect b="-10000"/>
                </a:stretch>
              </a:blipFill>
              <a:ln w="22225">
                <a:noFill/>
                <a:miter lim="800000"/>
                <a:headEnd/>
                <a:tailEnd/>
              </a:ln>
            </p:spPr>
            <p:txBody>
              <a:bodyPr/>
              <a:lstStyle/>
              <a:p>
                <a:r>
                  <a:rPr lang="uk-UA">
                    <a:noFill/>
                  </a:rPr>
                  <a:t> </a:t>
                </a:r>
              </a:p>
            </p:txBody>
          </p:sp>
        </mc:Fallback>
      </mc:AlternateContent>
    </p:spTree>
    <p:extLst>
      <p:ext uri="{BB962C8B-B14F-4D97-AF65-F5344CB8AC3E}">
        <p14:creationId xmlns:p14="http://schemas.microsoft.com/office/powerpoint/2010/main" val="2187553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E1B22367-3E1A-4BBC-B05E-CE83E46A985F}"/>
              </a:ext>
            </a:extLst>
          </p:cNvPr>
          <p:cNvGrpSpPr/>
          <p:nvPr/>
        </p:nvGrpSpPr>
        <p:grpSpPr>
          <a:xfrm>
            <a:off x="1122326" y="2426525"/>
            <a:ext cx="1158425" cy="3121876"/>
            <a:chOff x="11110421" y="-397565"/>
            <a:chExt cx="1158425" cy="3121876"/>
          </a:xfrm>
        </p:grpSpPr>
        <p:sp>
          <p:nvSpPr>
            <p:cNvPr id="51" name="Isosceles Triangle 139">
              <a:extLst>
                <a:ext uri="{FF2B5EF4-FFF2-40B4-BE49-F238E27FC236}">
                  <a16:creationId xmlns:a16="http://schemas.microsoft.com/office/drawing/2014/main" id="{05683187-7365-48A8-9D0B-C57D407048AE}"/>
                </a:ext>
              </a:extLst>
            </p:cNvPr>
            <p:cNvSpPr/>
            <p:nvPr/>
          </p:nvSpPr>
          <p:spPr bwMode="auto">
            <a:xfrm rot="10800000">
              <a:off x="11133705" y="-354512"/>
              <a:ext cx="1135141" cy="3059964"/>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sz="3200" dirty="0">
                <a:solidFill>
                  <a:srgbClr val="FFFFFF"/>
                </a:solidFill>
                <a:ea typeface="굴림" pitchFamily="34" charset="-127"/>
              </a:endParaRPr>
            </a:p>
          </p:txBody>
        </p:sp>
        <p:sp>
          <p:nvSpPr>
            <p:cNvPr id="54" name="Полилиния: фигура 53">
              <a:extLst>
                <a:ext uri="{FF2B5EF4-FFF2-40B4-BE49-F238E27FC236}">
                  <a16:creationId xmlns:a16="http://schemas.microsoft.com/office/drawing/2014/main" id="{B15D5D7A-9E03-41C4-8C0F-D037ACBEA974}"/>
                </a:ext>
              </a:extLst>
            </p:cNvPr>
            <p:cNvSpPr/>
            <p:nvPr/>
          </p:nvSpPr>
          <p:spPr>
            <a:xfrm>
              <a:off x="11153583" y="-355497"/>
              <a:ext cx="1113504" cy="1141006"/>
            </a:xfrm>
            <a:custGeom>
              <a:avLst/>
              <a:gdLst>
                <a:gd name="connsiteX0" fmla="*/ 0 w 723900"/>
                <a:gd name="connsiteY0" fmla="*/ 0 h 966789"/>
                <a:gd name="connsiteX1" fmla="*/ 357187 w 723900"/>
                <a:gd name="connsiteY1" fmla="*/ 966787 h 966789"/>
                <a:gd name="connsiteX2" fmla="*/ 723900 w 723900"/>
                <a:gd name="connsiteY2" fmla="*/ 9525 h 966789"/>
              </a:gdLst>
              <a:ahLst/>
              <a:cxnLst>
                <a:cxn ang="0">
                  <a:pos x="connsiteX0" y="connsiteY0"/>
                </a:cxn>
                <a:cxn ang="0">
                  <a:pos x="connsiteX1" y="connsiteY1"/>
                </a:cxn>
                <a:cxn ang="0">
                  <a:pos x="connsiteX2" y="connsiteY2"/>
                </a:cxn>
              </a:cxnLst>
              <a:rect l="l" t="t" r="r" b="b"/>
              <a:pathLst>
                <a:path w="723900" h="966789">
                  <a:moveTo>
                    <a:pt x="0" y="0"/>
                  </a:moveTo>
                  <a:cubicBezTo>
                    <a:pt x="118268" y="482600"/>
                    <a:pt x="236537" y="965200"/>
                    <a:pt x="357187" y="966787"/>
                  </a:cubicBezTo>
                  <a:cubicBezTo>
                    <a:pt x="477837" y="968375"/>
                    <a:pt x="665956" y="155575"/>
                    <a:pt x="723900" y="9525"/>
                  </a:cubicBezTo>
                </a:path>
              </a:pathLst>
            </a:cu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a:p>
          </p:txBody>
        </p:sp>
        <p:sp>
          <p:nvSpPr>
            <p:cNvPr id="55" name="Прямоугольник 54">
              <a:extLst>
                <a:ext uri="{FF2B5EF4-FFF2-40B4-BE49-F238E27FC236}">
                  <a16:creationId xmlns:a16="http://schemas.microsoft.com/office/drawing/2014/main" id="{D39C4B5E-A5B4-4D06-A00E-22521E5D0A0A}"/>
                </a:ext>
              </a:extLst>
            </p:cNvPr>
            <p:cNvSpPr/>
            <p:nvPr/>
          </p:nvSpPr>
          <p:spPr>
            <a:xfrm>
              <a:off x="11110421" y="-397565"/>
              <a:ext cx="568909" cy="3121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Dispersion of a Grating Structure</a:t>
            </a:r>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643E1963-2E5D-4AC4-BACE-898BD2460812}"/>
              </a:ext>
            </a:extLst>
          </p:cNvPr>
          <p:cNvGrpSpPr/>
          <p:nvPr/>
        </p:nvGrpSpPr>
        <p:grpSpPr>
          <a:xfrm>
            <a:off x="457585" y="1928279"/>
            <a:ext cx="10257182" cy="4452643"/>
            <a:chOff x="1941532" y="2010712"/>
            <a:chExt cx="6668294" cy="3491721"/>
          </a:xfrm>
        </p:grpSpPr>
        <p:grpSp>
          <p:nvGrpSpPr>
            <p:cNvPr id="69" name="Группа 68">
              <a:extLst>
                <a:ext uri="{FF2B5EF4-FFF2-40B4-BE49-F238E27FC236}">
                  <a16:creationId xmlns:a16="http://schemas.microsoft.com/office/drawing/2014/main" id="{C42E529A-FC2E-4863-8257-D83EBE889D8A}"/>
                </a:ext>
              </a:extLst>
            </p:cNvPr>
            <p:cNvGrpSpPr/>
            <p:nvPr/>
          </p:nvGrpSpPr>
          <p:grpSpPr>
            <a:xfrm>
              <a:off x="1941532" y="2010712"/>
              <a:ext cx="6668294" cy="3491721"/>
              <a:chOff x="547386" y="1711143"/>
              <a:chExt cx="6668294" cy="3734179"/>
            </a:xfrm>
          </p:grpSpPr>
          <p:grpSp>
            <p:nvGrpSpPr>
              <p:cNvPr id="70" name="Group 78">
                <a:extLst>
                  <a:ext uri="{FF2B5EF4-FFF2-40B4-BE49-F238E27FC236}">
                    <a16:creationId xmlns:a16="http://schemas.microsoft.com/office/drawing/2014/main" id="{AAAD7491-C993-442C-B321-50C587F45479}"/>
                  </a:ext>
                </a:extLst>
              </p:cNvPr>
              <p:cNvGrpSpPr>
                <a:grpSpLocks/>
              </p:cNvGrpSpPr>
              <p:nvPr/>
            </p:nvGrpSpPr>
            <p:grpSpPr bwMode="auto">
              <a:xfrm>
                <a:off x="547386" y="1711143"/>
                <a:ext cx="6668294" cy="3734179"/>
                <a:chOff x="250825" y="1818562"/>
                <a:chExt cx="6829427" cy="3003477"/>
              </a:xfrm>
            </p:grpSpPr>
            <p:grpSp>
              <p:nvGrpSpPr>
                <p:cNvPr id="83" name="Group 21">
                  <a:extLst>
                    <a:ext uri="{FF2B5EF4-FFF2-40B4-BE49-F238E27FC236}">
                      <a16:creationId xmlns:a16="http://schemas.microsoft.com/office/drawing/2014/main" id="{EA7CE3C6-DF79-49EE-B2C4-479F141BA8BC}"/>
                    </a:ext>
                  </a:extLst>
                </p:cNvPr>
                <p:cNvGrpSpPr>
                  <a:grpSpLocks/>
                </p:cNvGrpSpPr>
                <p:nvPr/>
              </p:nvGrpSpPr>
              <p:grpSpPr bwMode="auto">
                <a:xfrm>
                  <a:off x="250825" y="1818562"/>
                  <a:ext cx="6829427" cy="3003477"/>
                  <a:chOff x="1157287" y="1478389"/>
                  <a:chExt cx="6829425" cy="3698668"/>
                </a:xfrm>
              </p:grpSpPr>
              <p:grpSp>
                <p:nvGrpSpPr>
                  <p:cNvPr id="103" name="Group 22">
                    <a:extLst>
                      <a:ext uri="{FF2B5EF4-FFF2-40B4-BE49-F238E27FC236}">
                        <a16:creationId xmlns:a16="http://schemas.microsoft.com/office/drawing/2014/main" id="{D74E95F9-11A0-42BF-9489-1D2282AED913}"/>
                      </a:ext>
                    </a:extLst>
                  </p:cNvPr>
                  <p:cNvGrpSpPr>
                    <a:grpSpLocks/>
                  </p:cNvGrpSpPr>
                  <p:nvPr/>
                </p:nvGrpSpPr>
                <p:grpSpPr bwMode="auto">
                  <a:xfrm>
                    <a:off x="1157287" y="1478389"/>
                    <a:ext cx="6829425" cy="3698668"/>
                    <a:chOff x="1157287" y="1478389"/>
                    <a:chExt cx="6829425" cy="3698668"/>
                  </a:xfrm>
                </p:grpSpPr>
                <p:sp>
                  <p:nvSpPr>
                    <p:cNvPr id="106" name="Isosceles Triangle 140">
                      <a:extLst>
                        <a:ext uri="{FF2B5EF4-FFF2-40B4-BE49-F238E27FC236}">
                          <a16:creationId xmlns:a16="http://schemas.microsoft.com/office/drawing/2014/main" id="{9305927C-EDFB-4AB9-8979-00D91C31F71D}"/>
                        </a:ext>
                      </a:extLst>
                    </p:cNvPr>
                    <p:cNvSpPr/>
                    <p:nvPr/>
                  </p:nvSpPr>
                  <p:spPr>
                    <a:xfrm rot="10800000">
                      <a:off x="5434160" y="1926236"/>
                      <a:ext cx="755797" cy="2541815"/>
                    </a:xfrm>
                    <a:prstGeom prst="triangl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sz="3200" dirty="0">
                        <a:solidFill>
                          <a:srgbClr val="FFFFFF"/>
                        </a:solidFill>
                        <a:ea typeface="굴림" pitchFamily="34" charset="-127"/>
                      </a:endParaRPr>
                    </a:p>
                  </p:txBody>
                </p:sp>
                <mc:AlternateContent xmlns:mc="http://schemas.openxmlformats.org/markup-compatibility/2006" xmlns:a14="http://schemas.microsoft.com/office/drawing/2010/main">
                  <mc:Choice Requires="a14">
                    <p:graphicFrame>
                      <p:nvGraphicFramePr>
                        <p:cNvPr id="107" name="Chart 142">
                          <a:extLst>
                            <a:ext uri="{FF2B5EF4-FFF2-40B4-BE49-F238E27FC236}">
                              <a16:creationId xmlns:a16="http://schemas.microsoft.com/office/drawing/2014/main" id="{333D0CF5-7CAA-45A4-85B3-3D24A9C68F2D}"/>
                            </a:ext>
                          </a:extLst>
                        </p:cNvPr>
                        <p:cNvGraphicFramePr>
                          <a:graphicFrameLocks/>
                        </p:cNvGraphicFramePr>
                        <p:nvPr>
                          <p:extLst>
                            <p:ext uri="{D42A27DB-BD31-4B8C-83A1-F6EECF244321}">
                              <p14:modId xmlns:p14="http://schemas.microsoft.com/office/powerpoint/2010/main" val="2789026807"/>
                            </p:ext>
                          </p:extLst>
                        </p:nvPr>
                      </p:nvGraphicFramePr>
                      <p:xfrm>
                        <a:off x="1157287" y="1795683"/>
                        <a:ext cx="6829425" cy="3381374"/>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107" name="Chart 142">
                          <a:extLst>
                            <a:ext uri="{FF2B5EF4-FFF2-40B4-BE49-F238E27FC236}">
                              <a16:creationId xmlns:a16="http://schemas.microsoft.com/office/drawing/2014/main" id="{333D0CF5-7CAA-45A4-85B3-3D24A9C68F2D}"/>
                            </a:ext>
                          </a:extLst>
                        </p:cNvPr>
                        <p:cNvGraphicFramePr>
                          <a:graphicFrameLocks/>
                        </p:cNvGraphicFramePr>
                        <p:nvPr>
                          <p:extLst>
                            <p:ext uri="{D42A27DB-BD31-4B8C-83A1-F6EECF244321}">
                              <p14:modId xmlns:p14="http://schemas.microsoft.com/office/powerpoint/2010/main" val="2789026807"/>
                            </p:ext>
                          </p:extLst>
                        </p:nvPr>
                      </p:nvGraphicFramePr>
                      <p:xfrm>
                        <a:off x="1157287" y="1795683"/>
                        <a:ext cx="6829425" cy="3381374"/>
                      </p:xfrm>
                      <a:graphic>
                        <a:graphicData uri="http://schemas.openxmlformats.org/drawingml/2006/chart">
                          <c:chart xmlns:c="http://schemas.openxmlformats.org/drawingml/2006/chart" xmlns:r="http://schemas.openxmlformats.org/officeDocument/2006/relationships" r:id="rId4"/>
                        </a:graphicData>
                      </a:graphic>
                    </p:graphicFrame>
                  </mc:Fallback>
                </mc:AlternateContent>
                <p:sp>
                  <p:nvSpPr>
                    <p:cNvPr id="108" name="Rectangle 28">
                      <a:extLst>
                        <a:ext uri="{FF2B5EF4-FFF2-40B4-BE49-F238E27FC236}">
                          <a16:creationId xmlns:a16="http://schemas.microsoft.com/office/drawing/2014/main" id="{0E644903-BCD0-4C90-B45A-A32529ACA07E}"/>
                        </a:ext>
                      </a:extLst>
                    </p:cNvPr>
                    <p:cNvSpPr>
                      <a:spLocks noChangeArrowheads="1"/>
                    </p:cNvSpPr>
                    <p:nvPr/>
                  </p:nvSpPr>
                  <p:spPr bwMode="auto">
                    <a:xfrm>
                      <a:off x="6385189" y="1479371"/>
                      <a:ext cx="732236" cy="38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sz="2400" i="1" dirty="0">
                          <a:latin typeface="+mn-lt"/>
                          <a:cs typeface="Times New Roman" panose="02020603050405020304" pitchFamily="18" charset="0"/>
                        </a:rPr>
                        <a:t>n</a:t>
                      </a:r>
                      <a:r>
                        <a:rPr lang="en-US" altLang="uk-UA" sz="2400" dirty="0">
                          <a:latin typeface="+mn-lt"/>
                          <a:cs typeface="Times New Roman" panose="02020603050405020304" pitchFamily="18" charset="0"/>
                        </a:rPr>
                        <a:t> = 1</a:t>
                      </a:r>
                    </a:p>
                  </p:txBody>
                </p:sp>
                <p:sp>
                  <p:nvSpPr>
                    <p:cNvPr id="109" name="Rectangle 29">
                      <a:extLst>
                        <a:ext uri="{FF2B5EF4-FFF2-40B4-BE49-F238E27FC236}">
                          <a16:creationId xmlns:a16="http://schemas.microsoft.com/office/drawing/2014/main" id="{FA46FE43-9B73-44A3-BCA1-387367198CF8}"/>
                        </a:ext>
                      </a:extLst>
                    </p:cNvPr>
                    <p:cNvSpPr>
                      <a:spLocks noChangeArrowheads="1"/>
                    </p:cNvSpPr>
                    <p:nvPr/>
                  </p:nvSpPr>
                  <p:spPr bwMode="auto">
                    <a:xfrm>
                      <a:off x="2599963" y="1491006"/>
                      <a:ext cx="732236" cy="38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sz="2400" i="1" dirty="0">
                          <a:latin typeface="+mn-lt"/>
                          <a:cs typeface="Times New Roman" panose="02020603050405020304" pitchFamily="18" charset="0"/>
                        </a:rPr>
                        <a:t>n</a:t>
                      </a:r>
                      <a:r>
                        <a:rPr lang="en-US" altLang="uk-UA" sz="2400" dirty="0">
                          <a:latin typeface="+mn-lt"/>
                          <a:cs typeface="Times New Roman" panose="02020603050405020304" pitchFamily="18" charset="0"/>
                        </a:rPr>
                        <a:t> = 0</a:t>
                      </a:r>
                    </a:p>
                  </p:txBody>
                </p:sp>
                <p:cxnSp>
                  <p:nvCxnSpPr>
                    <p:cNvPr id="110" name="Straight Connector 145">
                      <a:extLst>
                        <a:ext uri="{FF2B5EF4-FFF2-40B4-BE49-F238E27FC236}">
                          <a16:creationId xmlns:a16="http://schemas.microsoft.com/office/drawing/2014/main" id="{2D0A045A-6632-4E30-88C4-7AA1B29507EB}"/>
                        </a:ext>
                      </a:extLst>
                    </p:cNvPr>
                    <p:cNvCxnSpPr>
                      <a:cxnSpLocks/>
                    </p:cNvCxnSpPr>
                    <p:nvPr/>
                  </p:nvCxnSpPr>
                  <p:spPr>
                    <a:xfrm flipV="1">
                      <a:off x="2012005" y="1799950"/>
                      <a:ext cx="1908153" cy="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Connector 148">
                      <a:extLst>
                        <a:ext uri="{FF2B5EF4-FFF2-40B4-BE49-F238E27FC236}">
                          <a16:creationId xmlns:a16="http://schemas.microsoft.com/office/drawing/2014/main" id="{B9DDF759-C5D6-4A0A-99D6-4BD6BD20D30A}"/>
                        </a:ext>
                      </a:extLst>
                    </p:cNvPr>
                    <p:cNvCxnSpPr>
                      <a:cxnSpLocks/>
                    </p:cNvCxnSpPr>
                    <p:nvPr/>
                  </p:nvCxnSpPr>
                  <p:spPr>
                    <a:xfrm>
                      <a:off x="3905526" y="1801159"/>
                      <a:ext cx="1921336" cy="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49">
                      <a:extLst>
                        <a:ext uri="{FF2B5EF4-FFF2-40B4-BE49-F238E27FC236}">
                          <a16:creationId xmlns:a16="http://schemas.microsoft.com/office/drawing/2014/main" id="{49A63FCC-7E60-4E8F-A9C0-38A6DD786B1A}"/>
                        </a:ext>
                      </a:extLst>
                    </p:cNvPr>
                    <p:cNvCxnSpPr>
                      <a:cxnSpLocks/>
                    </p:cNvCxnSpPr>
                    <p:nvPr/>
                  </p:nvCxnSpPr>
                  <p:spPr>
                    <a:xfrm flipV="1">
                      <a:off x="5813627" y="1796629"/>
                      <a:ext cx="1899593" cy="0"/>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Rectangle 35">
                      <a:extLst>
                        <a:ext uri="{FF2B5EF4-FFF2-40B4-BE49-F238E27FC236}">
                          <a16:creationId xmlns:a16="http://schemas.microsoft.com/office/drawing/2014/main" id="{E85E775B-A788-4A32-8124-5FF4A48D689F}"/>
                        </a:ext>
                      </a:extLst>
                    </p:cNvPr>
                    <p:cNvSpPr>
                      <a:spLocks noChangeArrowheads="1"/>
                    </p:cNvSpPr>
                    <p:nvPr/>
                  </p:nvSpPr>
                  <p:spPr bwMode="auto">
                    <a:xfrm>
                      <a:off x="4498683" y="1478389"/>
                      <a:ext cx="732236" cy="69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sz="2400" i="1" dirty="0">
                          <a:latin typeface="+mn-lt"/>
                          <a:cs typeface="Times New Roman" panose="02020603050405020304" pitchFamily="18" charset="0"/>
                        </a:rPr>
                        <a:t>n</a:t>
                      </a:r>
                      <a:r>
                        <a:rPr lang="en-US" altLang="uk-UA" sz="2400" dirty="0">
                          <a:latin typeface="+mn-lt"/>
                          <a:cs typeface="Times New Roman" panose="02020603050405020304" pitchFamily="18" charset="0"/>
                        </a:rPr>
                        <a:t> = -1</a:t>
                      </a:r>
                    </a:p>
                  </p:txBody>
                </p:sp>
              </p:grpSp>
              <p:sp>
                <p:nvSpPr>
                  <p:cNvPr id="104" name="Rectangle 23">
                    <a:extLst>
                      <a:ext uri="{FF2B5EF4-FFF2-40B4-BE49-F238E27FC236}">
                        <a16:creationId xmlns:a16="http://schemas.microsoft.com/office/drawing/2014/main" id="{0283E75A-2D87-400C-A60F-1C390C4D58EE}"/>
                      </a:ext>
                    </a:extLst>
                  </p:cNvPr>
                  <p:cNvSpPr>
                    <a:spLocks noChangeArrowheads="1"/>
                  </p:cNvSpPr>
                  <p:nvPr/>
                </p:nvSpPr>
                <p:spPr bwMode="auto">
                  <a:xfrm>
                    <a:off x="4637796" y="2445969"/>
                    <a:ext cx="732236" cy="38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sz="2400" b="1" i="1" dirty="0">
                        <a:solidFill>
                          <a:srgbClr val="FF0000"/>
                        </a:solidFill>
                        <a:latin typeface="+mn-lt"/>
                        <a:ea typeface="Times New Roman" panose="02020603050405020304" pitchFamily="18" charset="0"/>
                        <a:cs typeface="Arial" panose="020B0604020202020204" pitchFamily="34" charset="0"/>
                      </a:rPr>
                      <a:t>BWO</a:t>
                    </a:r>
                  </a:p>
                </p:txBody>
              </p:sp>
            </p:grpSp>
            <p:grpSp>
              <p:nvGrpSpPr>
                <p:cNvPr id="86" name="Group 113">
                  <a:extLst>
                    <a:ext uri="{FF2B5EF4-FFF2-40B4-BE49-F238E27FC236}">
                      <a16:creationId xmlns:a16="http://schemas.microsoft.com/office/drawing/2014/main" id="{B841A430-5C0C-41B1-A065-9CE43740F063}"/>
                    </a:ext>
                  </a:extLst>
                </p:cNvPr>
                <p:cNvGrpSpPr>
                  <a:grpSpLocks/>
                </p:cNvGrpSpPr>
                <p:nvPr/>
              </p:nvGrpSpPr>
              <p:grpSpPr bwMode="auto">
                <a:xfrm>
                  <a:off x="1071462" y="2387623"/>
                  <a:ext cx="4330516" cy="1873513"/>
                  <a:chOff x="814753" y="2630114"/>
                  <a:chExt cx="4330516" cy="1873513"/>
                </a:xfrm>
              </p:grpSpPr>
              <p:grpSp>
                <p:nvGrpSpPr>
                  <p:cNvPr id="88" name="Group 38">
                    <a:extLst>
                      <a:ext uri="{FF2B5EF4-FFF2-40B4-BE49-F238E27FC236}">
                        <a16:creationId xmlns:a16="http://schemas.microsoft.com/office/drawing/2014/main" id="{1DB6870F-F9F6-46F1-AF2C-3403A2E583C0}"/>
                      </a:ext>
                    </a:extLst>
                  </p:cNvPr>
                  <p:cNvGrpSpPr>
                    <a:grpSpLocks/>
                  </p:cNvGrpSpPr>
                  <p:nvPr/>
                </p:nvGrpSpPr>
                <p:grpSpPr bwMode="auto">
                  <a:xfrm>
                    <a:off x="814753" y="2630114"/>
                    <a:ext cx="4330516" cy="1873513"/>
                    <a:chOff x="2018092" y="2353250"/>
                    <a:chExt cx="4331712" cy="2431156"/>
                  </a:xfrm>
                </p:grpSpPr>
                <p:cxnSp>
                  <p:nvCxnSpPr>
                    <p:cNvPr id="91" name="Straight Connector 117">
                      <a:extLst>
                        <a:ext uri="{FF2B5EF4-FFF2-40B4-BE49-F238E27FC236}">
                          <a16:creationId xmlns:a16="http://schemas.microsoft.com/office/drawing/2014/main" id="{A412B5D1-C84E-4065-9CDC-680922B1585B}"/>
                        </a:ext>
                      </a:extLst>
                    </p:cNvPr>
                    <p:cNvCxnSpPr>
                      <a:cxnSpLocks/>
                    </p:cNvCxnSpPr>
                    <p:nvPr/>
                  </p:nvCxnSpPr>
                  <p:spPr>
                    <a:xfrm flipV="1">
                      <a:off x="2018092" y="2472573"/>
                      <a:ext cx="1105975" cy="231097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5" name="Group 44">
                      <a:extLst>
                        <a:ext uri="{FF2B5EF4-FFF2-40B4-BE49-F238E27FC236}">
                          <a16:creationId xmlns:a16="http://schemas.microsoft.com/office/drawing/2014/main" id="{B664018F-18E9-401D-8D02-40DA650564CF}"/>
                        </a:ext>
                      </a:extLst>
                    </p:cNvPr>
                    <p:cNvGrpSpPr>
                      <a:grpSpLocks/>
                    </p:cNvGrpSpPr>
                    <p:nvPr/>
                  </p:nvGrpSpPr>
                  <p:grpSpPr bwMode="auto">
                    <a:xfrm>
                      <a:off x="2847993" y="3132840"/>
                      <a:ext cx="1083914" cy="559366"/>
                      <a:chOff x="2847993" y="3132840"/>
                      <a:chExt cx="1083914" cy="559366"/>
                    </a:xfrm>
                  </p:grpSpPr>
                  <p:sp>
                    <p:nvSpPr>
                      <p:cNvPr id="101" name="TextBox 51">
                        <a:extLst>
                          <a:ext uri="{FF2B5EF4-FFF2-40B4-BE49-F238E27FC236}">
                            <a16:creationId xmlns:a16="http://schemas.microsoft.com/office/drawing/2014/main" id="{41401193-03E5-4C3D-9128-7E142F54B0CD}"/>
                          </a:ext>
                        </a:extLst>
                      </p:cNvPr>
                      <p:cNvSpPr txBox="1">
                        <a:spLocks noChangeArrowheads="1"/>
                      </p:cNvSpPr>
                      <p:nvPr/>
                    </p:nvSpPr>
                    <p:spPr bwMode="auto">
                      <a:xfrm>
                        <a:off x="2847993" y="3422805"/>
                        <a:ext cx="1083914" cy="2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en-US" altLang="uk-UA" sz="2000" b="1" dirty="0">
                            <a:solidFill>
                              <a:srgbClr val="FF0000"/>
                            </a:solidFill>
                            <a:latin typeface="+mn-lt"/>
                            <a:ea typeface="굴림" panose="020B0600000101010101" pitchFamily="34" charset="-127"/>
                            <a:cs typeface="Arial" panose="020B0604020202020204" pitchFamily="34" charset="0"/>
                          </a:rPr>
                          <a:t>Forward wave</a:t>
                        </a:r>
                        <a:endParaRPr kumimoji="1" lang="en-US" altLang="uk-UA" sz="2000" b="1" baseline="30000" dirty="0">
                          <a:solidFill>
                            <a:srgbClr val="FF0000"/>
                          </a:solidFill>
                          <a:latin typeface="+mn-lt"/>
                          <a:ea typeface="굴림" panose="020B0600000101010101" pitchFamily="34" charset="-127"/>
                          <a:cs typeface="Arial" panose="020B0604020202020204" pitchFamily="34" charset="0"/>
                        </a:endParaRPr>
                      </a:p>
                    </p:txBody>
                  </p:sp>
                  <p:cxnSp>
                    <p:nvCxnSpPr>
                      <p:cNvPr id="102" name="Straight Connector 136">
                        <a:extLst>
                          <a:ext uri="{FF2B5EF4-FFF2-40B4-BE49-F238E27FC236}">
                            <a16:creationId xmlns:a16="http://schemas.microsoft.com/office/drawing/2014/main" id="{A4256990-0B42-49EF-92AA-51C3B88D2AFD}"/>
                          </a:ext>
                        </a:extLst>
                      </p:cNvPr>
                      <p:cNvCxnSpPr>
                        <a:cxnSpLocks/>
                      </p:cNvCxnSpPr>
                      <p:nvPr/>
                    </p:nvCxnSpPr>
                    <p:spPr>
                      <a:xfrm flipH="1" flipV="1">
                        <a:off x="2888944" y="3132840"/>
                        <a:ext cx="416250" cy="350102"/>
                      </a:xfrm>
                      <a:prstGeom prst="line">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96" name="Group 45">
                      <a:extLst>
                        <a:ext uri="{FF2B5EF4-FFF2-40B4-BE49-F238E27FC236}">
                          <a16:creationId xmlns:a16="http://schemas.microsoft.com/office/drawing/2014/main" id="{84C15978-6E48-4466-8AD7-DBF1C33368A9}"/>
                        </a:ext>
                      </a:extLst>
                    </p:cNvPr>
                    <p:cNvGrpSpPr>
                      <a:grpSpLocks/>
                    </p:cNvGrpSpPr>
                    <p:nvPr/>
                  </p:nvGrpSpPr>
                  <p:grpSpPr bwMode="auto">
                    <a:xfrm>
                      <a:off x="4403502" y="3058307"/>
                      <a:ext cx="1221030" cy="952633"/>
                      <a:chOff x="4403502" y="3058307"/>
                      <a:chExt cx="1221030" cy="952633"/>
                    </a:xfrm>
                  </p:grpSpPr>
                  <p:sp>
                    <p:nvSpPr>
                      <p:cNvPr id="98" name="TextBox 48">
                        <a:extLst>
                          <a:ext uri="{FF2B5EF4-FFF2-40B4-BE49-F238E27FC236}">
                            <a16:creationId xmlns:a16="http://schemas.microsoft.com/office/drawing/2014/main" id="{32EE246A-A4BC-4C4F-B6C5-9841E2932EED}"/>
                          </a:ext>
                        </a:extLst>
                      </p:cNvPr>
                      <p:cNvSpPr txBox="1">
                        <a:spLocks noChangeArrowheads="1"/>
                      </p:cNvSpPr>
                      <p:nvPr/>
                    </p:nvSpPr>
                    <p:spPr bwMode="auto">
                      <a:xfrm>
                        <a:off x="4403502" y="3741539"/>
                        <a:ext cx="1221030" cy="2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en-US" altLang="uk-UA" sz="2000" b="1" dirty="0">
                            <a:solidFill>
                              <a:srgbClr val="FF0000"/>
                            </a:solidFill>
                            <a:latin typeface="+mn-lt"/>
                            <a:ea typeface="굴림" panose="020B0600000101010101" pitchFamily="34" charset="-127"/>
                            <a:cs typeface="Arial" panose="020B0604020202020204" pitchFamily="34" charset="0"/>
                          </a:rPr>
                          <a:t>Backward wave</a:t>
                        </a:r>
                      </a:p>
                    </p:txBody>
                  </p:sp>
                  <p:cxnSp>
                    <p:nvCxnSpPr>
                      <p:cNvPr id="99" name="Straight Connector 134">
                        <a:extLst>
                          <a:ext uri="{FF2B5EF4-FFF2-40B4-BE49-F238E27FC236}">
                            <a16:creationId xmlns:a16="http://schemas.microsoft.com/office/drawing/2014/main" id="{1C4455AD-7A29-4AFD-924E-41AD8DF157F9}"/>
                          </a:ext>
                        </a:extLst>
                      </p:cNvPr>
                      <p:cNvCxnSpPr>
                        <a:cxnSpLocks/>
                      </p:cNvCxnSpPr>
                      <p:nvPr/>
                    </p:nvCxnSpPr>
                    <p:spPr>
                      <a:xfrm flipV="1">
                        <a:off x="4930436" y="3152211"/>
                        <a:ext cx="116417" cy="602611"/>
                      </a:xfrm>
                      <a:prstGeom prst="line">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0" name="Oval 132">
                        <a:extLst>
                          <a:ext uri="{FF2B5EF4-FFF2-40B4-BE49-F238E27FC236}">
                            <a16:creationId xmlns:a16="http://schemas.microsoft.com/office/drawing/2014/main" id="{875E34EB-125B-4097-8568-DD83D00FE6B7}"/>
                          </a:ext>
                        </a:extLst>
                      </p:cNvPr>
                      <p:cNvSpPr/>
                      <p:nvPr/>
                    </p:nvSpPr>
                    <p:spPr>
                      <a:xfrm>
                        <a:off x="5009055" y="3058307"/>
                        <a:ext cx="71727" cy="71153"/>
                      </a:xfrm>
                      <a:prstGeom prst="ellipse">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sz="3200" dirty="0">
                          <a:solidFill>
                            <a:srgbClr val="FFFFFF"/>
                          </a:solidFill>
                          <a:ea typeface="굴림" pitchFamily="34" charset="-127"/>
                        </a:endParaRPr>
                      </a:p>
                    </p:txBody>
                  </p:sp>
                </p:grpSp>
                <p:cxnSp>
                  <p:nvCxnSpPr>
                    <p:cNvPr id="97" name="Straight Connector 127">
                      <a:extLst>
                        <a:ext uri="{FF2B5EF4-FFF2-40B4-BE49-F238E27FC236}">
                          <a16:creationId xmlns:a16="http://schemas.microsoft.com/office/drawing/2014/main" id="{E055A421-7297-4721-897F-78260BC8F1C7}"/>
                        </a:ext>
                      </a:extLst>
                    </p:cNvPr>
                    <p:cNvCxnSpPr>
                      <a:cxnSpLocks/>
                    </p:cNvCxnSpPr>
                    <p:nvPr/>
                  </p:nvCxnSpPr>
                  <p:spPr>
                    <a:xfrm flipV="1">
                      <a:off x="2018843" y="2353250"/>
                      <a:ext cx="4330961" cy="24311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89" name="TextBox 40">
                    <a:extLst>
                      <a:ext uri="{FF2B5EF4-FFF2-40B4-BE49-F238E27FC236}">
                        <a16:creationId xmlns:a16="http://schemas.microsoft.com/office/drawing/2014/main" id="{F31FF16B-E1F0-4BE4-B9E2-AF57B8AFB3B6}"/>
                      </a:ext>
                    </a:extLst>
                  </p:cNvPr>
                  <p:cNvSpPr txBox="1">
                    <a:spLocks noChangeArrowheads="1"/>
                  </p:cNvSpPr>
                  <p:nvPr/>
                </p:nvSpPr>
                <p:spPr bwMode="auto">
                  <a:xfrm>
                    <a:off x="1187055" y="3803770"/>
                    <a:ext cx="467585" cy="41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latinLnBrk="1" hangingPunct="1"/>
                    <a:r>
                      <a:rPr kumimoji="1" lang="en-US" altLang="uk-UA" sz="2000" b="1" dirty="0">
                        <a:latin typeface="+mn-lt"/>
                        <a:ea typeface="굴림" panose="020B0600000101010101" pitchFamily="34" charset="-127"/>
                        <a:cs typeface="Arial" panose="020B0604020202020204" pitchFamily="34" charset="0"/>
                      </a:rPr>
                      <a:t>Beam lines</a:t>
                    </a:r>
                    <a:endParaRPr kumimoji="1" lang="en-US" altLang="uk-UA" sz="2000" b="1" baseline="30000" dirty="0">
                      <a:latin typeface="+mn-lt"/>
                      <a:ea typeface="굴림" panose="020B0600000101010101" pitchFamily="34" charset="-127"/>
                      <a:cs typeface="Arial" panose="020B0604020202020204" pitchFamily="34" charset="0"/>
                    </a:endParaRPr>
                  </a:p>
                </p:txBody>
              </p:sp>
            </p:grpSp>
          </p:grpSp>
          <p:sp>
            <p:nvSpPr>
              <p:cNvPr id="71" name="Rectangle 23">
                <a:extLst>
                  <a:ext uri="{FF2B5EF4-FFF2-40B4-BE49-F238E27FC236}">
                    <a16:creationId xmlns:a16="http://schemas.microsoft.com/office/drawing/2014/main" id="{0E57722F-DCC1-4237-83EF-0693AA9EDC52}"/>
                  </a:ext>
                </a:extLst>
              </p:cNvPr>
              <p:cNvSpPr>
                <a:spLocks noChangeArrowheads="1"/>
              </p:cNvSpPr>
              <p:nvPr/>
            </p:nvSpPr>
            <p:spPr bwMode="auto">
              <a:xfrm>
                <a:off x="2097995" y="2679337"/>
                <a:ext cx="811212" cy="38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sz="2400" b="1" i="1" dirty="0">
                    <a:solidFill>
                      <a:srgbClr val="FF0000"/>
                    </a:solidFill>
                    <a:latin typeface="+mn-lt"/>
                    <a:ea typeface="Times New Roman" panose="02020603050405020304" pitchFamily="18" charset="0"/>
                    <a:cs typeface="Arial" panose="020B0604020202020204" pitchFamily="34" charset="0"/>
                  </a:rPr>
                  <a:t>TWT</a:t>
                </a:r>
              </a:p>
            </p:txBody>
          </p:sp>
          <mc:AlternateContent xmlns:mc="http://schemas.openxmlformats.org/markup-compatibility/2006" xmlns:a14="http://schemas.microsoft.com/office/drawing/2010/main">
            <mc:Choice Requires="a14">
              <p:sp>
                <p:nvSpPr>
                  <p:cNvPr id="72" name="Object 1268">
                    <a:extLst>
                      <a:ext uri="{FF2B5EF4-FFF2-40B4-BE49-F238E27FC236}">
                        <a16:creationId xmlns:a16="http://schemas.microsoft.com/office/drawing/2014/main" id="{69DBCBAB-0116-477C-A3EE-7C7C2B6900C5}"/>
                      </a:ext>
                    </a:extLst>
                  </p:cNvPr>
                  <p:cNvSpPr txBox="1"/>
                  <p:nvPr/>
                </p:nvSpPr>
                <p:spPr bwMode="auto">
                  <a:xfrm>
                    <a:off x="1050100" y="2972216"/>
                    <a:ext cx="236537" cy="311150"/>
                  </a:xfrm>
                  <a:prstGeom prst="rect">
                    <a:avLst/>
                  </a:prstGeom>
                  <a:noFill/>
                  <a:ln>
                    <a:noFill/>
                  </a:ln>
                </p:spPr>
                <p:txBody>
                  <a:bodyPr>
                    <a:noAutofit/>
                  </a:bodyPr>
                  <a:lstStyle/>
                  <a:p>
                    <a:pPr/>
                    <a14:m>
                      <m:oMathPara xmlns:m="http://schemas.openxmlformats.org/officeDocument/2006/math">
                        <m:oMathParaPr>
                          <m:jc m:val="centerGroup"/>
                        </m:oMathParaPr>
                        <m:oMath xmlns:m="http://schemas.openxmlformats.org/officeDocument/2006/math">
                          <m:sSub>
                            <m:sSubPr>
                              <m:ctrlPr>
                                <a:rPr lang="uk-UA" sz="2000" i="1" smtClean="0">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rPr>
                                <m:t>𝜔</m:t>
                              </m:r>
                            </m:e>
                            <m:sub>
                              <m:r>
                                <a:rPr lang="en-US" sz="2000" b="0" i="1" smtClean="0">
                                  <a:solidFill>
                                    <a:srgbClr val="000000"/>
                                  </a:solidFill>
                                  <a:latin typeface="Cambria Math" panose="02040503050406030204" pitchFamily="18" charset="0"/>
                                </a:rPr>
                                <m:t>0</m:t>
                              </m:r>
                            </m:sub>
                          </m:sSub>
                        </m:oMath>
                      </m:oMathPara>
                    </a14:m>
                    <a:endParaRPr lang="uk-UA" sz="2000" dirty="0"/>
                  </a:p>
                </p:txBody>
              </p:sp>
            </mc:Choice>
            <mc:Fallback xmlns="">
              <p:sp>
                <p:nvSpPr>
                  <p:cNvPr id="72" name="Object 1268">
                    <a:extLst>
                      <a:ext uri="{FF2B5EF4-FFF2-40B4-BE49-F238E27FC236}">
                        <a16:creationId xmlns:a16="http://schemas.microsoft.com/office/drawing/2014/main" id="{69DBCBAB-0116-477C-A3EE-7C7C2B6900C5}"/>
                      </a:ext>
                    </a:extLst>
                  </p:cNvPr>
                  <p:cNvSpPr txBox="1">
                    <a:spLocks noRot="1" noChangeAspect="1" noMove="1" noResize="1" noEditPoints="1" noAdjustHandles="1" noChangeArrowheads="1" noChangeShapeType="1" noTextEdit="1"/>
                  </p:cNvSpPr>
                  <p:nvPr/>
                </p:nvSpPr>
                <p:spPr bwMode="auto">
                  <a:xfrm>
                    <a:off x="1050100" y="2972216"/>
                    <a:ext cx="236537" cy="311150"/>
                  </a:xfrm>
                  <a:prstGeom prst="rect">
                    <a:avLst/>
                  </a:prstGeom>
                  <a:blipFill>
                    <a:blip r:embed="rId5"/>
                    <a:stretch>
                      <a:fillRect r="-23333" b="-8197"/>
                    </a:stretch>
                  </a:blipFill>
                  <a:ln>
                    <a:noFill/>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73" name="Прямоугольник 72">
                    <a:extLst>
                      <a:ext uri="{FF2B5EF4-FFF2-40B4-BE49-F238E27FC236}">
                        <a16:creationId xmlns:a16="http://schemas.microsoft.com/office/drawing/2014/main" id="{B5B3BAC5-04CF-43A0-BEE5-65F2681F0F9A}"/>
                      </a:ext>
                    </a:extLst>
                  </p:cNvPr>
                  <p:cNvSpPr/>
                  <p:nvPr/>
                </p:nvSpPr>
                <p:spPr>
                  <a:xfrm>
                    <a:off x="2886609" y="2176043"/>
                    <a:ext cx="702019" cy="3553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uk-UA" sz="2000" i="1">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rPr>
                                <m:t>𝜐</m:t>
                              </m:r>
                            </m:e>
                            <m:sub>
                              <m:r>
                                <a:rPr lang="uk-UA" sz="2000" i="1">
                                  <a:solidFill>
                                    <a:srgbClr val="000000"/>
                                  </a:solidFill>
                                  <a:latin typeface="Cambria Math" panose="02040503050406030204" pitchFamily="18" charset="0"/>
                                </a:rPr>
                                <m:t>𝑝h</m:t>
                              </m:r>
                            </m:sub>
                          </m:sSub>
                          <m:r>
                            <a:rPr lang="en-US" sz="2000" i="1">
                              <a:solidFill>
                                <a:srgbClr val="000000"/>
                              </a:solidFill>
                              <a:latin typeface="Cambria Math" panose="02040503050406030204" pitchFamily="18" charset="0"/>
                            </a:rPr>
                            <m:t>&lt;</m:t>
                          </m:r>
                          <m:r>
                            <a:rPr lang="en-US" sz="2000" i="1">
                              <a:solidFill>
                                <a:srgbClr val="000000"/>
                              </a:solidFill>
                              <a:latin typeface="Cambria Math" panose="02040503050406030204" pitchFamily="18" charset="0"/>
                            </a:rPr>
                            <m:t>𝑐</m:t>
                          </m:r>
                        </m:oMath>
                      </m:oMathPara>
                    </a14:m>
                    <a:endParaRPr lang="de-DE" altLang="uk-UA" sz="2000" b="1" i="1" dirty="0">
                      <a:cs typeface="Times New Roman" panose="02020603050405020304" pitchFamily="18" charset="0"/>
                      <a:sym typeface="Wingdings" panose="05000000000000000000" pitchFamily="2" charset="2"/>
                    </a:endParaRPr>
                  </a:p>
                </p:txBody>
              </p:sp>
            </mc:Choice>
            <mc:Fallback xmlns="">
              <p:sp>
                <p:nvSpPr>
                  <p:cNvPr id="73" name="Прямоугольник 72">
                    <a:extLst>
                      <a:ext uri="{FF2B5EF4-FFF2-40B4-BE49-F238E27FC236}">
                        <a16:creationId xmlns:a16="http://schemas.microsoft.com/office/drawing/2014/main" id="{B5B3BAC5-04CF-43A0-BEE5-65F2681F0F9A}"/>
                      </a:ext>
                    </a:extLst>
                  </p:cNvPr>
                  <p:cNvSpPr>
                    <a:spLocks noRot="1" noChangeAspect="1" noMove="1" noResize="1" noEditPoints="1" noAdjustHandles="1" noChangeArrowheads="1" noChangeShapeType="1" noTextEdit="1"/>
                  </p:cNvSpPr>
                  <p:nvPr/>
                </p:nvSpPr>
                <p:spPr>
                  <a:xfrm>
                    <a:off x="2886609" y="2176043"/>
                    <a:ext cx="702019" cy="355392"/>
                  </a:xfrm>
                  <a:prstGeom prst="rect">
                    <a:avLst/>
                  </a:prstGeom>
                  <a:blipFill>
                    <a:blip r:embed="rId6"/>
                    <a:stretch>
                      <a:fillRect b="-10000"/>
                    </a:stretch>
                  </a:blipFill>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74" name="Прямоугольник 73">
                    <a:extLst>
                      <a:ext uri="{FF2B5EF4-FFF2-40B4-BE49-F238E27FC236}">
                        <a16:creationId xmlns:a16="http://schemas.microsoft.com/office/drawing/2014/main" id="{96C5C882-942E-435F-A01A-B5053F376872}"/>
                      </a:ext>
                    </a:extLst>
                  </p:cNvPr>
                  <p:cNvSpPr/>
                  <p:nvPr/>
                </p:nvSpPr>
                <p:spPr>
                  <a:xfrm>
                    <a:off x="801951" y="2220938"/>
                    <a:ext cx="988412" cy="3553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uk-UA" sz="2000" i="1" smtClean="0">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rPr>
                                <m:t>𝜐</m:t>
                              </m:r>
                            </m:e>
                            <m:sub>
                              <m:r>
                                <a:rPr lang="uk-UA" sz="2000" i="1">
                                  <a:solidFill>
                                    <a:srgbClr val="000000"/>
                                  </a:solidFill>
                                  <a:latin typeface="Cambria Math" panose="02040503050406030204" pitchFamily="18" charset="0"/>
                                </a:rPr>
                                <m:t>𝑝h</m:t>
                              </m:r>
                            </m:sub>
                          </m:sSub>
                          <m:r>
                            <a:rPr lang="en-US" sz="2000" b="0" i="1" smtClean="0">
                              <a:solidFill>
                                <a:srgbClr val="000000"/>
                              </a:solidFill>
                              <a:latin typeface="Cambria Math" panose="02040503050406030204" pitchFamily="18" charset="0"/>
                            </a:rPr>
                            <m:t>&gt;</m:t>
                          </m:r>
                          <m:r>
                            <a:rPr lang="en-US" sz="2000" i="1">
                              <a:solidFill>
                                <a:srgbClr val="000000"/>
                              </a:solidFill>
                              <a:latin typeface="Cambria Math" panose="02040503050406030204" pitchFamily="18" charset="0"/>
                            </a:rPr>
                            <m:t>𝑐</m:t>
                          </m:r>
                        </m:oMath>
                      </m:oMathPara>
                    </a14:m>
                    <a:endParaRPr lang="de-DE" altLang="uk-UA" b="1" i="1" dirty="0">
                      <a:cs typeface="Times New Roman" panose="02020603050405020304" pitchFamily="18" charset="0"/>
                      <a:sym typeface="Wingdings" panose="05000000000000000000" pitchFamily="2" charset="2"/>
                    </a:endParaRPr>
                  </a:p>
                </p:txBody>
              </p:sp>
            </mc:Choice>
            <mc:Fallback xmlns="">
              <p:sp>
                <p:nvSpPr>
                  <p:cNvPr id="74" name="Прямоугольник 73">
                    <a:extLst>
                      <a:ext uri="{FF2B5EF4-FFF2-40B4-BE49-F238E27FC236}">
                        <a16:creationId xmlns:a16="http://schemas.microsoft.com/office/drawing/2014/main" id="{96C5C882-942E-435F-A01A-B5053F376872}"/>
                      </a:ext>
                    </a:extLst>
                  </p:cNvPr>
                  <p:cNvSpPr>
                    <a:spLocks noRot="1" noChangeAspect="1" noMove="1" noResize="1" noEditPoints="1" noAdjustHandles="1" noChangeArrowheads="1" noChangeShapeType="1" noTextEdit="1"/>
                  </p:cNvSpPr>
                  <p:nvPr/>
                </p:nvSpPr>
                <p:spPr>
                  <a:xfrm>
                    <a:off x="801951" y="2220938"/>
                    <a:ext cx="988412" cy="355392"/>
                  </a:xfrm>
                  <a:prstGeom prst="rect">
                    <a:avLst/>
                  </a:prstGeom>
                  <a:blipFill>
                    <a:blip r:embed="rId7"/>
                    <a:stretch>
                      <a:fillRect b="-10000"/>
                    </a:stretch>
                  </a:blipFill>
                </p:spPr>
                <p:txBody>
                  <a:bodyPr/>
                  <a:lstStyle/>
                  <a:p>
                    <a:r>
                      <a:rPr lang="uk-UA">
                        <a:noFill/>
                      </a:rPr>
                      <a:t> </a:t>
                    </a:r>
                  </a:p>
                </p:txBody>
              </p:sp>
            </mc:Fallback>
          </mc:AlternateContent>
          <p:sp>
            <p:nvSpPr>
              <p:cNvPr id="75" name="Полилиния: фигура 74">
                <a:extLst>
                  <a:ext uri="{FF2B5EF4-FFF2-40B4-BE49-F238E27FC236}">
                    <a16:creationId xmlns:a16="http://schemas.microsoft.com/office/drawing/2014/main" id="{B38A0AEE-2444-4645-99D4-BE74679DBA48}"/>
                  </a:ext>
                </a:extLst>
              </p:cNvPr>
              <p:cNvSpPr/>
              <p:nvPr/>
            </p:nvSpPr>
            <p:spPr>
              <a:xfrm>
                <a:off x="4733720" y="2166939"/>
                <a:ext cx="723900" cy="956897"/>
              </a:xfrm>
              <a:custGeom>
                <a:avLst/>
                <a:gdLst>
                  <a:gd name="connsiteX0" fmla="*/ 0 w 723900"/>
                  <a:gd name="connsiteY0" fmla="*/ 0 h 966789"/>
                  <a:gd name="connsiteX1" fmla="*/ 357187 w 723900"/>
                  <a:gd name="connsiteY1" fmla="*/ 966787 h 966789"/>
                  <a:gd name="connsiteX2" fmla="*/ 723900 w 723900"/>
                  <a:gd name="connsiteY2" fmla="*/ 9525 h 966789"/>
                </a:gdLst>
                <a:ahLst/>
                <a:cxnLst>
                  <a:cxn ang="0">
                    <a:pos x="connsiteX0" y="connsiteY0"/>
                  </a:cxn>
                  <a:cxn ang="0">
                    <a:pos x="connsiteX1" y="connsiteY1"/>
                  </a:cxn>
                  <a:cxn ang="0">
                    <a:pos x="connsiteX2" y="connsiteY2"/>
                  </a:cxn>
                </a:cxnLst>
                <a:rect l="l" t="t" r="r" b="b"/>
                <a:pathLst>
                  <a:path w="723900" h="966789">
                    <a:moveTo>
                      <a:pt x="0" y="0"/>
                    </a:moveTo>
                    <a:cubicBezTo>
                      <a:pt x="118268" y="482600"/>
                      <a:pt x="236537" y="965200"/>
                      <a:pt x="357187" y="966787"/>
                    </a:cubicBezTo>
                    <a:cubicBezTo>
                      <a:pt x="477837" y="968375"/>
                      <a:pt x="665956" y="155575"/>
                      <a:pt x="723900" y="9525"/>
                    </a:cubicBezTo>
                  </a:path>
                </a:pathLst>
              </a:cu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a:p>
            </p:txBody>
          </p:sp>
          <p:cxnSp>
            <p:nvCxnSpPr>
              <p:cNvPr id="77" name="Straight Connector 4">
                <a:extLst>
                  <a:ext uri="{FF2B5EF4-FFF2-40B4-BE49-F238E27FC236}">
                    <a16:creationId xmlns:a16="http://schemas.microsoft.com/office/drawing/2014/main" id="{9A33E2E3-4324-499C-AAF9-39DEC667F5BD}"/>
                  </a:ext>
                </a:extLst>
              </p:cNvPr>
              <p:cNvCxnSpPr>
                <a:cxnSpLocks/>
              </p:cNvCxnSpPr>
              <p:nvPr/>
            </p:nvCxnSpPr>
            <p:spPr>
              <a:xfrm flipH="1">
                <a:off x="1306211" y="3132138"/>
                <a:ext cx="5222876"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79" name="Oval 132">
                <a:extLst>
                  <a:ext uri="{FF2B5EF4-FFF2-40B4-BE49-F238E27FC236}">
                    <a16:creationId xmlns:a16="http://schemas.microsoft.com/office/drawing/2014/main" id="{6968081F-46EB-45C8-8565-27A1DB3EB8D5}"/>
                  </a:ext>
                </a:extLst>
              </p:cNvPr>
              <p:cNvSpPr/>
              <p:nvPr/>
            </p:nvSpPr>
            <p:spPr bwMode="auto">
              <a:xfrm>
                <a:off x="5071781" y="3087833"/>
                <a:ext cx="70015" cy="66675"/>
              </a:xfrm>
              <a:prstGeom prst="ellipse">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sz="3200" dirty="0">
                  <a:solidFill>
                    <a:srgbClr val="FFFFFF"/>
                  </a:solidFill>
                  <a:ea typeface="굴림" pitchFamily="34" charset="-127"/>
                </a:endParaRPr>
              </a:p>
            </p:txBody>
          </p:sp>
        </p:grpSp>
        <p:cxnSp>
          <p:nvCxnSpPr>
            <p:cNvPr id="127" name="Straight Connector 127">
              <a:extLst>
                <a:ext uri="{FF2B5EF4-FFF2-40B4-BE49-F238E27FC236}">
                  <a16:creationId xmlns:a16="http://schemas.microsoft.com/office/drawing/2014/main" id="{DB1F2D6B-71CF-4164-89DB-B54F22DD517A}"/>
                </a:ext>
              </a:extLst>
            </p:cNvPr>
            <p:cNvCxnSpPr>
              <a:cxnSpLocks/>
            </p:cNvCxnSpPr>
            <p:nvPr/>
          </p:nvCxnSpPr>
          <p:spPr bwMode="auto">
            <a:xfrm flipV="1">
              <a:off x="2736206" y="2730528"/>
              <a:ext cx="5254348" cy="211982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8" name="Rectangle 23">
              <a:extLst>
                <a:ext uri="{FF2B5EF4-FFF2-40B4-BE49-F238E27FC236}">
                  <a16:creationId xmlns:a16="http://schemas.microsoft.com/office/drawing/2014/main" id="{3668D4DA-AB5F-45FA-AAEE-17FB9E245398}"/>
                </a:ext>
              </a:extLst>
            </p:cNvPr>
            <p:cNvSpPr>
              <a:spLocks noChangeArrowheads="1"/>
            </p:cNvSpPr>
            <p:nvPr/>
          </p:nvSpPr>
          <p:spPr bwMode="auto">
            <a:xfrm>
              <a:off x="6147838" y="3376077"/>
              <a:ext cx="714960" cy="3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sz="2400" b="1" i="1" dirty="0">
                  <a:solidFill>
                    <a:srgbClr val="FF0000"/>
                  </a:solidFill>
                  <a:latin typeface="+mn-lt"/>
                  <a:ea typeface="Times New Roman" panose="02020603050405020304" pitchFamily="18" charset="0"/>
                  <a:cs typeface="Arial" panose="020B0604020202020204" pitchFamily="34" charset="0"/>
                </a:rPr>
                <a:t>DRO</a:t>
              </a:r>
            </a:p>
          </p:txBody>
        </p:sp>
      </p:grpSp>
      <p:sp>
        <p:nvSpPr>
          <p:cNvPr id="119" name="Номер слайда 6">
            <a:extLst>
              <a:ext uri="{FF2B5EF4-FFF2-40B4-BE49-F238E27FC236}">
                <a16:creationId xmlns:a16="http://schemas.microsoft.com/office/drawing/2014/main" id="{23977CA7-40AF-419F-B021-DA767DD625C8}"/>
              </a:ext>
            </a:extLst>
          </p:cNvPr>
          <p:cNvSpPr>
            <a:spLocks noGrp="1"/>
          </p:cNvSpPr>
          <p:nvPr>
            <p:ph type="sldNum" sz="quarter" idx="12"/>
          </p:nvPr>
        </p:nvSpPr>
        <p:spPr>
          <a:xfrm>
            <a:off x="8610600" y="6356350"/>
            <a:ext cx="2743200" cy="365125"/>
          </a:xfrm>
        </p:spPr>
        <p:txBody>
          <a:bodyPr/>
          <a:lstStyle/>
          <a:p>
            <a:fld id="{01F8B406-7F99-4808-BA20-9A369F8986D9}" type="slidenum">
              <a:rPr lang="uk-UA" sz="1800" smtClean="0"/>
              <a:t>7</a:t>
            </a:fld>
            <a:endParaRPr lang="uk-UA" sz="1800" dirty="0"/>
          </a:p>
        </p:txBody>
      </p:sp>
      <mc:AlternateContent xmlns:mc="http://schemas.openxmlformats.org/markup-compatibility/2006" xmlns:a14="http://schemas.microsoft.com/office/drawing/2010/main">
        <mc:Choice Requires="a14">
          <p:sp>
            <p:nvSpPr>
              <p:cNvPr id="45" name="Object 1363">
                <a:extLst>
                  <a:ext uri="{FF2B5EF4-FFF2-40B4-BE49-F238E27FC236}">
                    <a16:creationId xmlns:a16="http://schemas.microsoft.com/office/drawing/2014/main" id="{2AC4CC27-B261-42B3-8B1F-D67F1EDF2461}"/>
                  </a:ext>
                </a:extLst>
              </p:cNvPr>
              <p:cNvSpPr txBox="1"/>
              <p:nvPr/>
            </p:nvSpPr>
            <p:spPr bwMode="auto">
              <a:xfrm>
                <a:off x="10401234" y="2808557"/>
                <a:ext cx="1535901" cy="729367"/>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𝜐</m:t>
                          </m:r>
                        </m:e>
                        <m:sub>
                          <m:r>
                            <a:rPr lang="uk-UA" sz="2200" i="1">
                              <a:solidFill>
                                <a:srgbClr val="000000"/>
                              </a:solidFill>
                              <a:latin typeface="Cambria Math" panose="02040503050406030204" pitchFamily="18" charset="0"/>
                            </a:rPr>
                            <m:t>𝑝h</m:t>
                          </m:r>
                        </m:sub>
                      </m:sSub>
                      <m:r>
                        <a:rPr lang="uk-UA" sz="2200" i="1">
                          <a:solidFill>
                            <a:srgbClr val="000000"/>
                          </a:solidFill>
                          <a:latin typeface="Cambria Math" panose="02040503050406030204" pitchFamily="18" charset="0"/>
                        </a:rPr>
                        <m:t>=</m:t>
                      </m:r>
                      <m:f>
                        <m:fPr>
                          <m:ctrlPr>
                            <a:rPr lang="uk-UA" sz="2200" i="1">
                              <a:solidFill>
                                <a:srgbClr val="000000"/>
                              </a:solidFill>
                              <a:latin typeface="Cambria Math" panose="02040503050406030204" pitchFamily="18" charset="0"/>
                            </a:rPr>
                          </m:ctrlPr>
                        </m:fPr>
                        <m:num>
                          <m:r>
                            <a:rPr lang="uk-UA" sz="2200" i="1">
                              <a:solidFill>
                                <a:srgbClr val="000000"/>
                              </a:solidFill>
                              <a:latin typeface="Cambria Math" panose="02040503050406030204" pitchFamily="18" charset="0"/>
                            </a:rPr>
                            <m:t>𝜔</m:t>
                          </m:r>
                        </m:num>
                        <m:den>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𝑘</m:t>
                              </m:r>
                            </m:e>
                            <m:sub>
                              <m:r>
                                <a:rPr lang="uk-UA" sz="2200" i="1">
                                  <a:solidFill>
                                    <a:srgbClr val="000000"/>
                                  </a:solidFill>
                                  <a:latin typeface="Cambria Math" panose="02040503050406030204" pitchFamily="18" charset="0"/>
                                </a:rPr>
                                <m:t>𝑧𝑛</m:t>
                              </m:r>
                            </m:sub>
                          </m:sSub>
                        </m:den>
                      </m:f>
                    </m:oMath>
                  </m:oMathPara>
                </a14:m>
                <a:endParaRPr lang="uk-UA" sz="2200" dirty="0"/>
              </a:p>
            </p:txBody>
          </p:sp>
        </mc:Choice>
        <mc:Fallback xmlns="">
          <p:sp>
            <p:nvSpPr>
              <p:cNvPr id="45" name="Object 1363">
                <a:extLst>
                  <a:ext uri="{FF2B5EF4-FFF2-40B4-BE49-F238E27FC236}">
                    <a16:creationId xmlns:a16="http://schemas.microsoft.com/office/drawing/2014/main" id="{2AC4CC27-B261-42B3-8B1F-D67F1EDF2461}"/>
                  </a:ext>
                </a:extLst>
              </p:cNvPr>
              <p:cNvSpPr txBox="1">
                <a:spLocks noRot="1" noChangeAspect="1" noMove="1" noResize="1" noEditPoints="1" noAdjustHandles="1" noChangeArrowheads="1" noChangeShapeType="1" noTextEdit="1"/>
              </p:cNvSpPr>
              <p:nvPr/>
            </p:nvSpPr>
            <p:spPr bwMode="auto">
              <a:xfrm>
                <a:off x="10401234" y="2808557"/>
                <a:ext cx="1535901" cy="729367"/>
              </a:xfrm>
              <a:prstGeom prst="rect">
                <a:avLst/>
              </a:prstGeom>
              <a:blipFill>
                <a:blip r:embed="rId8"/>
                <a:stretch>
                  <a:fillRect/>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46" name="Object 1363">
                <a:extLst>
                  <a:ext uri="{FF2B5EF4-FFF2-40B4-BE49-F238E27FC236}">
                    <a16:creationId xmlns:a16="http://schemas.microsoft.com/office/drawing/2014/main" id="{C4AB5DAA-4BE7-4360-98FF-DA33F3048CB8}"/>
                  </a:ext>
                </a:extLst>
              </p:cNvPr>
              <p:cNvSpPr txBox="1"/>
              <p:nvPr/>
            </p:nvSpPr>
            <p:spPr bwMode="auto">
              <a:xfrm>
                <a:off x="10401234" y="3786772"/>
                <a:ext cx="1535901" cy="792333"/>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smtClean="0">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𝜐</m:t>
                          </m:r>
                        </m:e>
                        <m:sub>
                          <m:r>
                            <a:rPr lang="en-US" sz="2200" b="0" i="1" smtClean="0">
                              <a:solidFill>
                                <a:srgbClr val="000000"/>
                              </a:solidFill>
                              <a:latin typeface="Cambria Math" panose="02040503050406030204" pitchFamily="18" charset="0"/>
                            </a:rPr>
                            <m:t>𝑔𝑟</m:t>
                          </m:r>
                        </m:sub>
                      </m:sSub>
                      <m:r>
                        <a:rPr lang="uk-UA" sz="2200" i="1">
                          <a:solidFill>
                            <a:srgbClr val="000000"/>
                          </a:solidFill>
                          <a:latin typeface="Cambria Math" panose="02040503050406030204" pitchFamily="18" charset="0"/>
                        </a:rPr>
                        <m:t>=</m:t>
                      </m:r>
                      <m:f>
                        <m:fPr>
                          <m:ctrlPr>
                            <a:rPr lang="uk-UA" sz="2200" i="1">
                              <a:solidFill>
                                <a:srgbClr val="000000"/>
                              </a:solidFill>
                              <a:latin typeface="Cambria Math" panose="02040503050406030204" pitchFamily="18" charset="0"/>
                            </a:rPr>
                          </m:ctrlPr>
                        </m:fPr>
                        <m:num>
                          <m:r>
                            <a:rPr lang="en-US" sz="2200" b="0" i="1" smtClean="0">
                              <a:solidFill>
                                <a:srgbClr val="000000"/>
                              </a:solidFill>
                              <a:latin typeface="Cambria Math" panose="02040503050406030204" pitchFamily="18" charset="0"/>
                            </a:rPr>
                            <m:t>𝑑</m:t>
                          </m:r>
                          <m:r>
                            <a:rPr lang="uk-UA" sz="2200" i="1">
                              <a:solidFill>
                                <a:srgbClr val="000000"/>
                              </a:solidFill>
                              <a:latin typeface="Cambria Math" panose="02040503050406030204" pitchFamily="18" charset="0"/>
                            </a:rPr>
                            <m:t>𝜔</m:t>
                          </m:r>
                        </m:num>
                        <m:den>
                          <m:sSub>
                            <m:sSubPr>
                              <m:ctrlPr>
                                <a:rPr lang="uk-UA" sz="2200" i="1">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𝑑</m:t>
                              </m:r>
                              <m:r>
                                <a:rPr lang="uk-UA" sz="2200" i="1">
                                  <a:solidFill>
                                    <a:srgbClr val="000000"/>
                                  </a:solidFill>
                                  <a:latin typeface="Cambria Math" panose="02040503050406030204" pitchFamily="18" charset="0"/>
                                </a:rPr>
                                <m:t>𝑘</m:t>
                              </m:r>
                            </m:e>
                            <m:sub>
                              <m:r>
                                <a:rPr lang="uk-UA" sz="2200" i="1">
                                  <a:solidFill>
                                    <a:srgbClr val="000000"/>
                                  </a:solidFill>
                                  <a:latin typeface="Cambria Math" panose="02040503050406030204" pitchFamily="18" charset="0"/>
                                </a:rPr>
                                <m:t>𝑧𝑛</m:t>
                              </m:r>
                            </m:sub>
                          </m:sSub>
                        </m:den>
                      </m:f>
                    </m:oMath>
                  </m:oMathPara>
                </a14:m>
                <a:endParaRPr lang="uk-UA" sz="2200" dirty="0"/>
              </a:p>
            </p:txBody>
          </p:sp>
        </mc:Choice>
        <mc:Fallback xmlns="">
          <p:sp>
            <p:nvSpPr>
              <p:cNvPr id="46" name="Object 1363">
                <a:extLst>
                  <a:ext uri="{FF2B5EF4-FFF2-40B4-BE49-F238E27FC236}">
                    <a16:creationId xmlns:a16="http://schemas.microsoft.com/office/drawing/2014/main" id="{C4AB5DAA-4BE7-4360-98FF-DA33F3048CB8}"/>
                  </a:ext>
                </a:extLst>
              </p:cNvPr>
              <p:cNvSpPr txBox="1">
                <a:spLocks noRot="1" noChangeAspect="1" noMove="1" noResize="1" noEditPoints="1" noAdjustHandles="1" noChangeArrowheads="1" noChangeShapeType="1" noTextEdit="1"/>
              </p:cNvSpPr>
              <p:nvPr/>
            </p:nvSpPr>
            <p:spPr bwMode="auto">
              <a:xfrm>
                <a:off x="10401234" y="3786772"/>
                <a:ext cx="1535901" cy="792333"/>
              </a:xfrm>
              <a:prstGeom prst="rect">
                <a:avLst/>
              </a:prstGeom>
              <a:blipFill>
                <a:blip r:embed="rId9"/>
                <a:stretch>
                  <a:fillRect/>
                </a:stretch>
              </a:blipFill>
              <a:ln w="22225">
                <a:noFill/>
                <a:miter lim="800000"/>
                <a:headEnd/>
                <a:tailEnd/>
              </a:ln>
            </p:spPr>
            <p:txBody>
              <a:bodyPr/>
              <a:lstStyle/>
              <a:p>
                <a:r>
                  <a:rPr lang="uk-UA">
                    <a:noFill/>
                  </a:rPr>
                  <a:t> </a:t>
                </a:r>
              </a:p>
            </p:txBody>
          </p:sp>
        </mc:Fallback>
      </mc:AlternateContent>
      <p:sp>
        <p:nvSpPr>
          <p:cNvPr id="78" name="Oval 47">
            <a:extLst>
              <a:ext uri="{FF2B5EF4-FFF2-40B4-BE49-F238E27FC236}">
                <a16:creationId xmlns:a16="http://schemas.microsoft.com/office/drawing/2014/main" id="{02A579D5-8218-4DF0-B253-15FA2CE6E2E8}"/>
              </a:ext>
            </a:extLst>
          </p:cNvPr>
          <p:cNvSpPr/>
          <p:nvPr/>
        </p:nvSpPr>
        <p:spPr bwMode="auto">
          <a:xfrm>
            <a:off x="2872003" y="3577403"/>
            <a:ext cx="107699" cy="83224"/>
          </a:xfrm>
          <a:prstGeom prst="ellipse">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sz="3200" dirty="0">
              <a:solidFill>
                <a:srgbClr val="FFFFFF"/>
              </a:solidFill>
              <a:ea typeface="굴림" pitchFamily="34" charset="-127"/>
            </a:endParaRPr>
          </a:p>
        </p:txBody>
      </p:sp>
      <mc:AlternateContent xmlns:mc="http://schemas.openxmlformats.org/markup-compatibility/2006" xmlns:a14="http://schemas.microsoft.com/office/drawing/2010/main">
        <mc:Choice Requires="a14">
          <p:sp>
            <p:nvSpPr>
              <p:cNvPr id="80" name="Прямоугольник 79">
                <a:extLst>
                  <a:ext uri="{FF2B5EF4-FFF2-40B4-BE49-F238E27FC236}">
                    <a16:creationId xmlns:a16="http://schemas.microsoft.com/office/drawing/2014/main" id="{8BCF727E-0483-4F03-A768-47E76DAC526F}"/>
                  </a:ext>
                </a:extLst>
              </p:cNvPr>
              <p:cNvSpPr/>
              <p:nvPr/>
            </p:nvSpPr>
            <p:spPr>
              <a:xfrm rot="20553696">
                <a:off x="2963920" y="4873383"/>
                <a:ext cx="152037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ea typeface="Cambria Math" panose="02040503050406030204" pitchFamily="18" charset="0"/>
                        </a:rPr>
                        <m:t>𝜔</m:t>
                      </m:r>
                      <m:r>
                        <a:rPr lang="en-US" sz="2000" b="0" i="1" smtClean="0">
                          <a:solidFill>
                            <a:srgbClr val="000000"/>
                          </a:solidFill>
                          <a:latin typeface="Cambria Math" panose="02040503050406030204" pitchFamily="18" charset="0"/>
                        </a:rPr>
                        <m:t>=</m:t>
                      </m:r>
                      <m:sSub>
                        <m:sSubPr>
                          <m:ctrlPr>
                            <a:rPr lang="uk-UA" sz="2000" i="1">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rPr>
                            <m:t>𝜐</m:t>
                          </m:r>
                        </m:e>
                        <m:sub>
                          <m:r>
                            <a:rPr lang="en-US" sz="2000" i="1">
                              <a:solidFill>
                                <a:srgbClr val="000000"/>
                              </a:solidFill>
                              <a:latin typeface="Cambria Math" panose="02040503050406030204" pitchFamily="18" charset="0"/>
                            </a:rPr>
                            <m:t>𝑒</m:t>
                          </m:r>
                        </m:sub>
                      </m:sSub>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𝑘</m:t>
                          </m:r>
                        </m:e>
                        <m:sub>
                          <m:r>
                            <a:rPr lang="en-US" sz="2000" b="0" i="1" smtClean="0">
                              <a:solidFill>
                                <a:srgbClr val="000000"/>
                              </a:solidFill>
                              <a:latin typeface="Cambria Math" panose="02040503050406030204" pitchFamily="18" charset="0"/>
                            </a:rPr>
                            <m:t>𝑧</m:t>
                          </m:r>
                        </m:sub>
                      </m:sSub>
                    </m:oMath>
                  </m:oMathPara>
                </a14:m>
                <a:endParaRPr lang="de-DE" altLang="uk-UA" b="1" i="1" dirty="0">
                  <a:cs typeface="Times New Roman" panose="02020603050405020304" pitchFamily="18" charset="0"/>
                  <a:sym typeface="Wingdings" panose="05000000000000000000" pitchFamily="2" charset="2"/>
                </a:endParaRPr>
              </a:p>
            </p:txBody>
          </p:sp>
        </mc:Choice>
        <mc:Fallback xmlns="">
          <p:sp>
            <p:nvSpPr>
              <p:cNvPr id="80" name="Прямоугольник 79">
                <a:extLst>
                  <a:ext uri="{FF2B5EF4-FFF2-40B4-BE49-F238E27FC236}">
                    <a16:creationId xmlns:a16="http://schemas.microsoft.com/office/drawing/2014/main" id="{8BCF727E-0483-4F03-A768-47E76DAC526F}"/>
                  </a:ext>
                </a:extLst>
              </p:cNvPr>
              <p:cNvSpPr>
                <a:spLocks noRot="1" noChangeAspect="1" noMove="1" noResize="1" noEditPoints="1" noAdjustHandles="1" noChangeArrowheads="1" noChangeShapeType="1" noTextEdit="1"/>
              </p:cNvSpPr>
              <p:nvPr/>
            </p:nvSpPr>
            <p:spPr>
              <a:xfrm rot="20553696">
                <a:off x="2963920" y="4873383"/>
                <a:ext cx="1520377" cy="400110"/>
              </a:xfrm>
              <a:prstGeom prst="rect">
                <a:avLst/>
              </a:prstGeom>
              <a:blipFill>
                <a:blip r:embed="rId10"/>
                <a:stretch>
                  <a:fillRect/>
                </a:stretch>
              </a:blipFill>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1" name="Прямоугольник 80">
                <a:extLst>
                  <a:ext uri="{FF2B5EF4-FFF2-40B4-BE49-F238E27FC236}">
                    <a16:creationId xmlns:a16="http://schemas.microsoft.com/office/drawing/2014/main" id="{82B76920-D5EF-4A60-9C51-229B5A103CCE}"/>
                  </a:ext>
                </a:extLst>
              </p:cNvPr>
              <p:cNvSpPr/>
              <p:nvPr/>
            </p:nvSpPr>
            <p:spPr>
              <a:xfrm rot="16827979">
                <a:off x="1106083" y="3932001"/>
                <a:ext cx="152037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ea typeface="Cambria Math" panose="02040503050406030204" pitchFamily="18" charset="0"/>
                        </a:rPr>
                        <m:t>𝜔</m:t>
                      </m:r>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𝑐𝑘</m:t>
                      </m:r>
                    </m:oMath>
                  </m:oMathPara>
                </a14:m>
                <a:endParaRPr lang="de-DE" altLang="uk-UA" b="1" i="1" dirty="0">
                  <a:cs typeface="Times New Roman" panose="02020603050405020304" pitchFamily="18" charset="0"/>
                  <a:sym typeface="Wingdings" panose="05000000000000000000" pitchFamily="2" charset="2"/>
                </a:endParaRPr>
              </a:p>
            </p:txBody>
          </p:sp>
        </mc:Choice>
        <mc:Fallback xmlns="">
          <p:sp>
            <p:nvSpPr>
              <p:cNvPr id="81" name="Прямоугольник 80">
                <a:extLst>
                  <a:ext uri="{FF2B5EF4-FFF2-40B4-BE49-F238E27FC236}">
                    <a16:creationId xmlns:a16="http://schemas.microsoft.com/office/drawing/2014/main" id="{82B76920-D5EF-4A60-9C51-229B5A103CCE}"/>
                  </a:ext>
                </a:extLst>
              </p:cNvPr>
              <p:cNvSpPr>
                <a:spLocks noRot="1" noChangeAspect="1" noMove="1" noResize="1" noEditPoints="1" noAdjustHandles="1" noChangeArrowheads="1" noChangeShapeType="1" noTextEdit="1"/>
              </p:cNvSpPr>
              <p:nvPr/>
            </p:nvSpPr>
            <p:spPr>
              <a:xfrm rot="16827979">
                <a:off x="1106083" y="3932001"/>
                <a:ext cx="1520377" cy="400110"/>
              </a:xfrm>
              <a:prstGeom prst="rect">
                <a:avLst/>
              </a:prstGeom>
              <a:blipFill>
                <a:blip r:embed="rId11"/>
                <a:stretch>
                  <a:fillRect/>
                </a:stretch>
              </a:blipFill>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2" name="Object 1363">
                <a:extLst>
                  <a:ext uri="{FF2B5EF4-FFF2-40B4-BE49-F238E27FC236}">
                    <a16:creationId xmlns:a16="http://schemas.microsoft.com/office/drawing/2014/main" id="{E711D1BB-22DA-42A9-81CE-E323BED2DFEA}"/>
                  </a:ext>
                </a:extLst>
              </p:cNvPr>
              <p:cNvSpPr txBox="1"/>
              <p:nvPr/>
            </p:nvSpPr>
            <p:spPr bwMode="auto">
              <a:xfrm>
                <a:off x="10432260" y="1969701"/>
                <a:ext cx="1535901" cy="456985"/>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200" i="1" smtClean="0">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𝜐</m:t>
                          </m:r>
                        </m:e>
                        <m:sub>
                          <m:r>
                            <a:rPr lang="uk-UA" sz="2200" i="1">
                              <a:solidFill>
                                <a:srgbClr val="000000"/>
                              </a:solidFill>
                              <a:latin typeface="Cambria Math" panose="02040503050406030204" pitchFamily="18" charset="0"/>
                            </a:rPr>
                            <m:t>𝑝h</m:t>
                          </m:r>
                        </m:sub>
                      </m:sSub>
                      <m:r>
                        <a:rPr lang="uk-UA" sz="2200" i="1">
                          <a:solidFill>
                            <a:srgbClr val="000000"/>
                          </a:solidFill>
                          <a:latin typeface="Cambria Math" panose="02040503050406030204" pitchFamily="18" charset="0"/>
                          <a:ea typeface="Cambria Math" panose="02040503050406030204" pitchFamily="18" charset="0"/>
                        </a:rPr>
                        <m:t>≅</m:t>
                      </m:r>
                      <m:sSub>
                        <m:sSubPr>
                          <m:ctrlPr>
                            <a:rPr lang="uk-UA" sz="2200" i="1">
                              <a:solidFill>
                                <a:srgbClr val="000000"/>
                              </a:solidFill>
                              <a:latin typeface="Cambria Math" panose="02040503050406030204" pitchFamily="18" charset="0"/>
                            </a:rPr>
                          </m:ctrlPr>
                        </m:sSubPr>
                        <m:e>
                          <m:r>
                            <a:rPr lang="uk-UA" sz="2200" i="1">
                              <a:solidFill>
                                <a:srgbClr val="000000"/>
                              </a:solidFill>
                              <a:latin typeface="Cambria Math" panose="02040503050406030204" pitchFamily="18" charset="0"/>
                            </a:rPr>
                            <m:t>𝜐</m:t>
                          </m:r>
                        </m:e>
                        <m:sub>
                          <m:r>
                            <a:rPr lang="en-US" sz="2200" b="0" i="1" smtClean="0">
                              <a:solidFill>
                                <a:srgbClr val="000000"/>
                              </a:solidFill>
                              <a:latin typeface="Cambria Math" panose="02040503050406030204" pitchFamily="18" charset="0"/>
                            </a:rPr>
                            <m:t>𝑒</m:t>
                          </m:r>
                        </m:sub>
                      </m:sSub>
                    </m:oMath>
                  </m:oMathPara>
                </a14:m>
                <a:endParaRPr lang="uk-UA" sz="2200" dirty="0"/>
              </a:p>
            </p:txBody>
          </p:sp>
        </mc:Choice>
        <mc:Fallback xmlns="">
          <p:sp>
            <p:nvSpPr>
              <p:cNvPr id="82" name="Object 1363">
                <a:extLst>
                  <a:ext uri="{FF2B5EF4-FFF2-40B4-BE49-F238E27FC236}">
                    <a16:creationId xmlns:a16="http://schemas.microsoft.com/office/drawing/2014/main" id="{E711D1BB-22DA-42A9-81CE-E323BED2DFEA}"/>
                  </a:ext>
                </a:extLst>
              </p:cNvPr>
              <p:cNvSpPr txBox="1">
                <a:spLocks noRot="1" noChangeAspect="1" noMove="1" noResize="1" noEditPoints="1" noAdjustHandles="1" noChangeArrowheads="1" noChangeShapeType="1" noTextEdit="1"/>
              </p:cNvSpPr>
              <p:nvPr/>
            </p:nvSpPr>
            <p:spPr bwMode="auto">
              <a:xfrm>
                <a:off x="10432260" y="1969701"/>
                <a:ext cx="1535901" cy="456985"/>
              </a:xfrm>
              <a:prstGeom prst="rect">
                <a:avLst/>
              </a:prstGeom>
              <a:blipFill>
                <a:blip r:embed="rId12"/>
                <a:stretch>
                  <a:fillRect b="-9333"/>
                </a:stretch>
              </a:blipFill>
              <a:ln w="22225">
                <a:noFill/>
                <a:miter lim="800000"/>
                <a:headEnd/>
                <a:tailEnd/>
              </a:ln>
            </p:spPr>
            <p:txBody>
              <a:bodyPr/>
              <a:lstStyle/>
              <a:p>
                <a:r>
                  <a:rPr lang="uk-UA">
                    <a:noFill/>
                  </a:rPr>
                  <a:t> </a:t>
                </a:r>
              </a:p>
            </p:txBody>
          </p:sp>
        </mc:Fallback>
      </mc:AlternateContent>
    </p:spTree>
    <p:extLst>
      <p:ext uri="{BB962C8B-B14F-4D97-AF65-F5344CB8AC3E}">
        <p14:creationId xmlns:p14="http://schemas.microsoft.com/office/powerpoint/2010/main" val="2952137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16">
            <a:extLst>
              <a:ext uri="{FF2B5EF4-FFF2-40B4-BE49-F238E27FC236}">
                <a16:creationId xmlns:a16="http://schemas.microsoft.com/office/drawing/2014/main" id="{D8786F8F-33DD-44AE-B6B6-1F71E226C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656" b="10449"/>
          <a:stretch>
            <a:fillRect/>
          </a:stretch>
        </p:blipFill>
        <p:spPr bwMode="auto">
          <a:xfrm>
            <a:off x="6683938" y="2655894"/>
            <a:ext cx="682035" cy="6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3">
            <a:extLst>
              <a:ext uri="{FF2B5EF4-FFF2-40B4-BE49-F238E27FC236}">
                <a16:creationId xmlns:a16="http://schemas.microsoft.com/office/drawing/2014/main" id="{62440092-1D59-4923-955B-A04CA8686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045" y="4451408"/>
            <a:ext cx="2064003" cy="237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Physics of Clinotron</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8</a:t>
            </a:fld>
            <a:endParaRPr lang="uk-UA" sz="1800" dirty="0"/>
          </a:p>
        </p:txBody>
      </p:sp>
      <p:sp>
        <p:nvSpPr>
          <p:cNvPr id="4" name="Прямоугольник 3">
            <a:extLst>
              <a:ext uri="{FF2B5EF4-FFF2-40B4-BE49-F238E27FC236}">
                <a16:creationId xmlns:a16="http://schemas.microsoft.com/office/drawing/2014/main" id="{9B2CF669-549C-4879-AABB-98FB97FAB3AD}"/>
              </a:ext>
            </a:extLst>
          </p:cNvPr>
          <p:cNvSpPr/>
          <p:nvPr/>
        </p:nvSpPr>
        <p:spPr>
          <a:xfrm>
            <a:off x="6684633" y="5215093"/>
            <a:ext cx="4864249" cy="1123384"/>
          </a:xfrm>
          <a:prstGeom prst="rect">
            <a:avLst/>
          </a:prstGeom>
        </p:spPr>
        <p:txBody>
          <a:bodyPr wrap="square">
            <a:spAutoFit/>
          </a:bodyPr>
          <a:lstStyle/>
          <a:p>
            <a:r>
              <a:rPr lang="en-US" sz="1200" dirty="0"/>
              <a:t>G. Ya. Levin, A. Ya. </a:t>
            </a:r>
            <a:r>
              <a:rPr lang="en-US" sz="1200" dirty="0" err="1"/>
              <a:t>Kirichenko</a:t>
            </a:r>
            <a:r>
              <a:rPr lang="en-US" sz="1200" dirty="0"/>
              <a:t>, A. I. </a:t>
            </a:r>
            <a:r>
              <a:rPr lang="en-US" sz="1200" dirty="0" err="1"/>
              <a:t>Borodkin</a:t>
            </a:r>
            <a:r>
              <a:rPr lang="en-US" sz="1200" dirty="0"/>
              <a:t>, S. A. </a:t>
            </a:r>
            <a:r>
              <a:rPr lang="en-US" sz="1200" dirty="0" err="1"/>
              <a:t>Churilova</a:t>
            </a:r>
            <a:r>
              <a:rPr lang="en-US" sz="1200" dirty="0"/>
              <a:t>, A. Ya. Usikov, The Clinotron</a:t>
            </a:r>
            <a:r>
              <a:rPr lang="en-US" sz="1200" i="1" dirty="0"/>
              <a:t>, </a:t>
            </a:r>
            <a:r>
              <a:rPr lang="en-US" sz="1200" i="1" dirty="0" err="1"/>
              <a:t>Naukova</a:t>
            </a:r>
            <a:r>
              <a:rPr lang="en-US" sz="1200" i="1" dirty="0"/>
              <a:t> Dumka</a:t>
            </a:r>
            <a:r>
              <a:rPr lang="en-US" sz="1200" dirty="0"/>
              <a:t>, Kiev </a:t>
            </a:r>
            <a:r>
              <a:rPr lang="ru-RU" sz="1200" dirty="0"/>
              <a:t>(</a:t>
            </a:r>
            <a:r>
              <a:rPr lang="en-US" sz="1200" dirty="0"/>
              <a:t>1992)</a:t>
            </a:r>
          </a:p>
          <a:p>
            <a:endParaRPr lang="en-US" sz="700" dirty="0"/>
          </a:p>
          <a:p>
            <a:r>
              <a:rPr lang="en-US" sz="1200" dirty="0"/>
              <a:t>Ponomarenko, S.S., Kishko, S.A., Zavertanniy, V.V., Khutoryan, E.M., Lopatin, I.V., Yefimov, B.P., Kuleshov, A.N. 400-GHz continuous-wave clinotron oscillator. </a:t>
            </a:r>
            <a:r>
              <a:rPr lang="en-US" sz="1200" i="1" dirty="0"/>
              <a:t>IEEE Transactions on Plasma Science</a:t>
            </a:r>
            <a:r>
              <a:rPr lang="en-US" sz="1200" dirty="0"/>
              <a:t> </a:t>
            </a:r>
            <a:r>
              <a:rPr lang="en-US" sz="1200" b="1" dirty="0"/>
              <a:t>41 (1)</a:t>
            </a:r>
            <a:r>
              <a:rPr lang="en-US" sz="1200" dirty="0"/>
              <a:t>, 82-86 (2013)</a:t>
            </a:r>
          </a:p>
        </p:txBody>
      </p:sp>
      <p:grpSp>
        <p:nvGrpSpPr>
          <p:cNvPr id="3" name="Группа 2">
            <a:extLst>
              <a:ext uri="{FF2B5EF4-FFF2-40B4-BE49-F238E27FC236}">
                <a16:creationId xmlns:a16="http://schemas.microsoft.com/office/drawing/2014/main" id="{541A3FEB-FAA6-4752-88FC-E557CC39BFA0}"/>
              </a:ext>
            </a:extLst>
          </p:cNvPr>
          <p:cNvGrpSpPr/>
          <p:nvPr/>
        </p:nvGrpSpPr>
        <p:grpSpPr>
          <a:xfrm>
            <a:off x="6280024" y="2081206"/>
            <a:ext cx="5451452" cy="2136638"/>
            <a:chOff x="6685843" y="4060440"/>
            <a:chExt cx="3865815" cy="1445613"/>
          </a:xfrm>
        </p:grpSpPr>
        <p:grpSp>
          <p:nvGrpSpPr>
            <p:cNvPr id="21" name="Группа 20">
              <a:extLst>
                <a:ext uri="{FF2B5EF4-FFF2-40B4-BE49-F238E27FC236}">
                  <a16:creationId xmlns:a16="http://schemas.microsoft.com/office/drawing/2014/main" id="{A2E52DD0-0D99-41C2-B92D-BCBB248FC5A4}"/>
                </a:ext>
              </a:extLst>
            </p:cNvPr>
            <p:cNvGrpSpPr/>
            <p:nvPr/>
          </p:nvGrpSpPr>
          <p:grpSpPr>
            <a:xfrm>
              <a:off x="6685843" y="4072692"/>
              <a:ext cx="2139202" cy="1433361"/>
              <a:chOff x="891764" y="1712079"/>
              <a:chExt cx="2139202" cy="1433361"/>
            </a:xfrm>
          </p:grpSpPr>
          <p:grpSp>
            <p:nvGrpSpPr>
              <p:cNvPr id="22" name="Группа 95">
                <a:extLst>
                  <a:ext uri="{FF2B5EF4-FFF2-40B4-BE49-F238E27FC236}">
                    <a16:creationId xmlns:a16="http://schemas.microsoft.com/office/drawing/2014/main" id="{95A2B1CF-C974-4180-A270-BD443D7829D2}"/>
                  </a:ext>
                </a:extLst>
              </p:cNvPr>
              <p:cNvGrpSpPr>
                <a:grpSpLocks/>
              </p:cNvGrpSpPr>
              <p:nvPr/>
            </p:nvGrpSpPr>
            <p:grpSpPr bwMode="auto">
              <a:xfrm>
                <a:off x="891764" y="1813640"/>
                <a:ext cx="2139202" cy="1331800"/>
                <a:chOff x="703659" y="2786057"/>
                <a:chExt cx="2733250" cy="1642883"/>
              </a:xfrm>
            </p:grpSpPr>
            <p:grpSp>
              <p:nvGrpSpPr>
                <p:cNvPr id="24" name="Группа 120">
                  <a:extLst>
                    <a:ext uri="{FF2B5EF4-FFF2-40B4-BE49-F238E27FC236}">
                      <a16:creationId xmlns:a16="http://schemas.microsoft.com/office/drawing/2014/main" id="{AFBD0061-DCAC-41CC-A616-3F01B9D7445D}"/>
                    </a:ext>
                  </a:extLst>
                </p:cNvPr>
                <p:cNvGrpSpPr>
                  <a:grpSpLocks/>
                </p:cNvGrpSpPr>
                <p:nvPr/>
              </p:nvGrpSpPr>
              <p:grpSpPr bwMode="auto">
                <a:xfrm>
                  <a:off x="1007183" y="2786057"/>
                  <a:ext cx="2429726" cy="1642883"/>
                  <a:chOff x="1213838" y="1857364"/>
                  <a:chExt cx="2429467" cy="1642894"/>
                </a:xfrm>
              </p:grpSpPr>
              <p:grpSp>
                <p:nvGrpSpPr>
                  <p:cNvPr id="28" name="Группа 88">
                    <a:extLst>
                      <a:ext uri="{FF2B5EF4-FFF2-40B4-BE49-F238E27FC236}">
                        <a16:creationId xmlns:a16="http://schemas.microsoft.com/office/drawing/2014/main" id="{FA7BAD1B-9A8A-4A09-9C6C-CB0082CF5778}"/>
                      </a:ext>
                    </a:extLst>
                  </p:cNvPr>
                  <p:cNvGrpSpPr>
                    <a:grpSpLocks/>
                  </p:cNvGrpSpPr>
                  <p:nvPr/>
                </p:nvGrpSpPr>
                <p:grpSpPr bwMode="auto">
                  <a:xfrm>
                    <a:off x="1213838" y="1857364"/>
                    <a:ext cx="2429467" cy="1642894"/>
                    <a:chOff x="927730" y="1571612"/>
                    <a:chExt cx="3930020" cy="2428626"/>
                  </a:xfrm>
                </p:grpSpPr>
                <p:grpSp>
                  <p:nvGrpSpPr>
                    <p:cNvPr id="38" name="Группа 84">
                      <a:extLst>
                        <a:ext uri="{FF2B5EF4-FFF2-40B4-BE49-F238E27FC236}">
                          <a16:creationId xmlns:a16="http://schemas.microsoft.com/office/drawing/2014/main" id="{BF4C0D12-4424-4395-90E9-CA55701819B5}"/>
                        </a:ext>
                      </a:extLst>
                    </p:cNvPr>
                    <p:cNvGrpSpPr>
                      <a:grpSpLocks/>
                    </p:cNvGrpSpPr>
                    <p:nvPr/>
                  </p:nvGrpSpPr>
                  <p:grpSpPr bwMode="auto">
                    <a:xfrm>
                      <a:off x="927730" y="1571612"/>
                      <a:ext cx="3930020" cy="2428626"/>
                      <a:chOff x="927730" y="1571612"/>
                      <a:chExt cx="3930020" cy="2428626"/>
                    </a:xfrm>
                  </p:grpSpPr>
                  <p:grpSp>
                    <p:nvGrpSpPr>
                      <p:cNvPr id="40" name="Группа 59">
                        <a:extLst>
                          <a:ext uri="{FF2B5EF4-FFF2-40B4-BE49-F238E27FC236}">
                            <a16:creationId xmlns:a16="http://schemas.microsoft.com/office/drawing/2014/main" id="{234E4089-49F0-4388-8F0C-54E996E4FE36}"/>
                          </a:ext>
                        </a:extLst>
                      </p:cNvPr>
                      <p:cNvGrpSpPr>
                        <a:grpSpLocks/>
                      </p:cNvGrpSpPr>
                      <p:nvPr/>
                    </p:nvGrpSpPr>
                    <p:grpSpPr bwMode="auto">
                      <a:xfrm>
                        <a:off x="927730" y="1571612"/>
                        <a:ext cx="3930020" cy="2428626"/>
                        <a:chOff x="427664" y="1571612"/>
                        <a:chExt cx="3930020" cy="2428626"/>
                      </a:xfrm>
                    </p:grpSpPr>
                    <p:cxnSp>
                      <p:nvCxnSpPr>
                        <p:cNvPr id="49" name="Прямая соединительная линия 48">
                          <a:extLst>
                            <a:ext uri="{FF2B5EF4-FFF2-40B4-BE49-F238E27FC236}">
                              <a16:creationId xmlns:a16="http://schemas.microsoft.com/office/drawing/2014/main" id="{358B30C4-3459-46A9-BE4F-A1F666180497}"/>
                            </a:ext>
                          </a:extLst>
                        </p:cNvPr>
                        <p:cNvCxnSpPr/>
                        <p:nvPr/>
                      </p:nvCxnSpPr>
                      <p:spPr>
                        <a:xfrm>
                          <a:off x="427664" y="1571612"/>
                          <a:ext cx="3737346" cy="1577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E1FE0246-4832-405D-9D69-3D2E296A7325}"/>
                            </a:ext>
                          </a:extLst>
                        </p:cNvPr>
                        <p:cNvCxnSpPr/>
                        <p:nvPr/>
                      </p:nvCxnSpPr>
                      <p:spPr>
                        <a:xfrm>
                          <a:off x="427664" y="1856783"/>
                          <a:ext cx="3737346" cy="1577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69F4FEBC-5CE7-42A8-8FED-C84A9C3DA2CB}"/>
                            </a:ext>
                          </a:extLst>
                        </p:cNvPr>
                        <p:cNvCxnSpPr/>
                        <p:nvPr/>
                      </p:nvCxnSpPr>
                      <p:spPr>
                        <a:xfrm>
                          <a:off x="427664" y="2137278"/>
                          <a:ext cx="3737346" cy="1577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id="{1A3791A1-0678-468D-876D-D765272EBB73}"/>
                            </a:ext>
                          </a:extLst>
                        </p:cNvPr>
                        <p:cNvCxnSpPr/>
                        <p:nvPr/>
                      </p:nvCxnSpPr>
                      <p:spPr>
                        <a:xfrm>
                          <a:off x="427664" y="2422449"/>
                          <a:ext cx="3737346" cy="1577789"/>
                        </a:xfrm>
                        <a:prstGeom prst="line">
                          <a:avLst/>
                        </a:prstGeom>
                      </p:spPr>
                      <p:style>
                        <a:lnRef idx="1">
                          <a:schemeClr val="accent1"/>
                        </a:lnRef>
                        <a:fillRef idx="0">
                          <a:schemeClr val="accent1"/>
                        </a:fillRef>
                        <a:effectRef idx="0">
                          <a:schemeClr val="accent1"/>
                        </a:effectRef>
                        <a:fontRef idx="minor">
                          <a:schemeClr val="tx1"/>
                        </a:fontRef>
                      </p:style>
                    </p:cxnSp>
                    <p:sp>
                      <p:nvSpPr>
                        <p:cNvPr id="53" name="Прямоугольник 52">
                          <a:extLst>
                            <a:ext uri="{FF2B5EF4-FFF2-40B4-BE49-F238E27FC236}">
                              <a16:creationId xmlns:a16="http://schemas.microsoft.com/office/drawing/2014/main" id="{73A01FDF-2CC3-4B99-97AC-B9F348F40C30}"/>
                            </a:ext>
                          </a:extLst>
                        </p:cNvPr>
                        <p:cNvSpPr/>
                        <p:nvPr/>
                      </p:nvSpPr>
                      <p:spPr>
                        <a:xfrm>
                          <a:off x="3357470" y="2644509"/>
                          <a:ext cx="1000214" cy="1355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grpSp>
                  <p:grpSp>
                    <p:nvGrpSpPr>
                      <p:cNvPr id="41" name="Группа 60">
                        <a:extLst>
                          <a:ext uri="{FF2B5EF4-FFF2-40B4-BE49-F238E27FC236}">
                            <a16:creationId xmlns:a16="http://schemas.microsoft.com/office/drawing/2014/main" id="{02989894-9D6C-4EAA-BA02-D0C41CA76BED}"/>
                          </a:ext>
                        </a:extLst>
                      </p:cNvPr>
                      <p:cNvGrpSpPr/>
                      <p:nvPr/>
                    </p:nvGrpSpPr>
                    <p:grpSpPr>
                      <a:xfrm>
                        <a:off x="928662" y="2800344"/>
                        <a:ext cx="3143272" cy="985846"/>
                        <a:chOff x="928662" y="2586030"/>
                        <a:chExt cx="3143272" cy="985846"/>
                      </a:xfrm>
                      <a:solidFill>
                        <a:schemeClr val="bg1">
                          <a:lumMod val="50000"/>
                        </a:schemeClr>
                      </a:solidFill>
                    </p:grpSpPr>
                    <p:sp>
                      <p:nvSpPr>
                        <p:cNvPr id="42" name="Прямоугольник 41">
                          <a:extLst>
                            <a:ext uri="{FF2B5EF4-FFF2-40B4-BE49-F238E27FC236}">
                              <a16:creationId xmlns:a16="http://schemas.microsoft.com/office/drawing/2014/main" id="{06A506DC-9B37-4EE8-AF1E-A0C5ECCF3813}"/>
                            </a:ext>
                          </a:extLst>
                        </p:cNvPr>
                        <p:cNvSpPr/>
                        <p:nvPr/>
                      </p:nvSpPr>
                      <p:spPr>
                        <a:xfrm>
                          <a:off x="931043" y="2586030"/>
                          <a:ext cx="285753"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43" name="Прямоугольник 42">
                          <a:extLst>
                            <a:ext uri="{FF2B5EF4-FFF2-40B4-BE49-F238E27FC236}">
                              <a16:creationId xmlns:a16="http://schemas.microsoft.com/office/drawing/2014/main" id="{BB4C2781-D056-408D-B37A-361F47FE9B91}"/>
                            </a:ext>
                          </a:extLst>
                        </p:cNvPr>
                        <p:cNvSpPr/>
                        <p:nvPr/>
                      </p:nvSpPr>
                      <p:spPr>
                        <a:xfrm>
                          <a:off x="1500166"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44" name="Прямоугольник 43">
                          <a:extLst>
                            <a:ext uri="{FF2B5EF4-FFF2-40B4-BE49-F238E27FC236}">
                              <a16:creationId xmlns:a16="http://schemas.microsoft.com/office/drawing/2014/main" id="{289719F2-0BC4-47ED-A619-6A01D0BC090F}"/>
                            </a:ext>
                          </a:extLst>
                        </p:cNvPr>
                        <p:cNvSpPr/>
                        <p:nvPr/>
                      </p:nvSpPr>
                      <p:spPr>
                        <a:xfrm flipV="1">
                          <a:off x="928662" y="3371848"/>
                          <a:ext cx="3143272" cy="20002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45" name="Прямоугольник 44">
                          <a:extLst>
                            <a:ext uri="{FF2B5EF4-FFF2-40B4-BE49-F238E27FC236}">
                              <a16:creationId xmlns:a16="http://schemas.microsoft.com/office/drawing/2014/main" id="{F197E5B0-84B3-465A-94D0-8B86B260F7A9}"/>
                            </a:ext>
                          </a:extLst>
                        </p:cNvPr>
                        <p:cNvSpPr/>
                        <p:nvPr/>
                      </p:nvSpPr>
                      <p:spPr>
                        <a:xfrm>
                          <a:off x="2071670"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46" name="Прямоугольник 45">
                          <a:extLst>
                            <a:ext uri="{FF2B5EF4-FFF2-40B4-BE49-F238E27FC236}">
                              <a16:creationId xmlns:a16="http://schemas.microsoft.com/office/drawing/2014/main" id="{8AD2CABB-2250-45DC-A29D-8BC913EC709B}"/>
                            </a:ext>
                          </a:extLst>
                        </p:cNvPr>
                        <p:cNvSpPr/>
                        <p:nvPr/>
                      </p:nvSpPr>
                      <p:spPr>
                        <a:xfrm>
                          <a:off x="2640793"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47" name="Прямоугольник 46">
                          <a:extLst>
                            <a:ext uri="{FF2B5EF4-FFF2-40B4-BE49-F238E27FC236}">
                              <a16:creationId xmlns:a16="http://schemas.microsoft.com/office/drawing/2014/main" id="{B662E3D6-99C2-4B15-83EC-2336357CCB27}"/>
                            </a:ext>
                          </a:extLst>
                        </p:cNvPr>
                        <p:cNvSpPr/>
                        <p:nvPr/>
                      </p:nvSpPr>
                      <p:spPr>
                        <a:xfrm>
                          <a:off x="3214678"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48" name="Прямоугольник 47">
                          <a:extLst>
                            <a:ext uri="{FF2B5EF4-FFF2-40B4-BE49-F238E27FC236}">
                              <a16:creationId xmlns:a16="http://schemas.microsoft.com/office/drawing/2014/main" id="{4FBF0224-853E-418E-A990-C5CBFC77485E}"/>
                            </a:ext>
                          </a:extLst>
                        </p:cNvPr>
                        <p:cNvSpPr/>
                        <p:nvPr/>
                      </p:nvSpPr>
                      <p:spPr>
                        <a:xfrm>
                          <a:off x="3783801"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grpSp>
                </p:grpSp>
                <p:cxnSp>
                  <p:nvCxnSpPr>
                    <p:cNvPr id="39" name="Прямая соединительная линия 38">
                      <a:extLst>
                        <a:ext uri="{FF2B5EF4-FFF2-40B4-BE49-F238E27FC236}">
                          <a16:creationId xmlns:a16="http://schemas.microsoft.com/office/drawing/2014/main" id="{C0B6EA79-D874-4B8D-9897-D721B83173DF}"/>
                        </a:ext>
                      </a:extLst>
                    </p:cNvPr>
                    <p:cNvCxnSpPr/>
                    <p:nvPr/>
                  </p:nvCxnSpPr>
                  <p:spPr>
                    <a:xfrm>
                      <a:off x="927730" y="2346214"/>
                      <a:ext cx="3071480" cy="233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Группа 95">
                    <a:extLst>
                      <a:ext uri="{FF2B5EF4-FFF2-40B4-BE49-F238E27FC236}">
                        <a16:creationId xmlns:a16="http://schemas.microsoft.com/office/drawing/2014/main" id="{192A1A3F-6CAF-45DA-86CC-A8965C996406}"/>
                      </a:ext>
                    </a:extLst>
                  </p:cNvPr>
                  <p:cNvGrpSpPr>
                    <a:grpSpLocks/>
                  </p:cNvGrpSpPr>
                  <p:nvPr/>
                </p:nvGrpSpPr>
                <p:grpSpPr bwMode="auto">
                  <a:xfrm>
                    <a:off x="1955963" y="1982142"/>
                    <a:ext cx="981449" cy="744897"/>
                    <a:chOff x="1955963" y="1982142"/>
                    <a:chExt cx="981449" cy="744897"/>
                  </a:xfrm>
                </p:grpSpPr>
                <p:cxnSp>
                  <p:nvCxnSpPr>
                    <p:cNvPr id="35" name="Прямая со стрелкой 34">
                      <a:extLst>
                        <a:ext uri="{FF2B5EF4-FFF2-40B4-BE49-F238E27FC236}">
                          <a16:creationId xmlns:a16="http://schemas.microsoft.com/office/drawing/2014/main" id="{D4051240-CA68-43FC-91FF-8BF1A6B7A442}"/>
                        </a:ext>
                      </a:extLst>
                    </p:cNvPr>
                    <p:cNvCxnSpPr>
                      <a:cxnSpLocks/>
                    </p:cNvCxnSpPr>
                    <p:nvPr/>
                  </p:nvCxnSpPr>
                  <p:spPr>
                    <a:xfrm>
                      <a:off x="2271731" y="2009172"/>
                      <a:ext cx="637137" cy="346553"/>
                    </a:xfrm>
                    <a:prstGeom prst="straightConnector1">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80C2F8B4-3193-4682-BCE4-73F4C6936BC6}"/>
                        </a:ext>
                      </a:extLst>
                    </p:cNvPr>
                    <p:cNvCxnSpPr/>
                    <p:nvPr/>
                  </p:nvCxnSpPr>
                  <p:spPr>
                    <a:xfrm rot="5400000" flipH="1" flipV="1">
                      <a:off x="1884461" y="2053644"/>
                      <a:ext cx="428513" cy="285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6E35E20C-EEC5-4B99-9A47-DFE8CC230E6D}"/>
                        </a:ext>
                      </a:extLst>
                    </p:cNvPr>
                    <p:cNvCxnSpPr/>
                    <p:nvPr/>
                  </p:nvCxnSpPr>
                  <p:spPr>
                    <a:xfrm rot="5400000" flipH="1" flipV="1">
                      <a:off x="2580401" y="2370027"/>
                      <a:ext cx="428512" cy="285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100">
                    <a:extLst>
                      <a:ext uri="{FF2B5EF4-FFF2-40B4-BE49-F238E27FC236}">
                        <a16:creationId xmlns:a16="http://schemas.microsoft.com/office/drawing/2014/main" id="{675E77E6-6FC4-4DE4-B740-819932A1ADAB}"/>
                      </a:ext>
                    </a:extLst>
                  </p:cNvPr>
                  <p:cNvSpPr txBox="1">
                    <a:spLocks noChangeArrowheads="1"/>
                  </p:cNvSpPr>
                  <p:nvPr/>
                </p:nvSpPr>
                <p:spPr bwMode="auto">
                  <a:xfrm>
                    <a:off x="2524275" y="1873664"/>
                    <a:ext cx="374974" cy="38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sz="2400" i="1" dirty="0">
                        <a:latin typeface="Times New Roman" panose="02020603050405020304" pitchFamily="18" charset="0"/>
                        <a:cs typeface="Times New Roman" panose="02020603050405020304" pitchFamily="18" charset="0"/>
                      </a:rPr>
                      <a:t>L</a:t>
                    </a:r>
                    <a:r>
                      <a:rPr lang="en-US" altLang="uk-UA" sz="2400" baseline="-25000" dirty="0">
                        <a:latin typeface="Times New Roman" panose="02020603050405020304" pitchFamily="18" charset="0"/>
                        <a:cs typeface="Times New Roman" panose="02020603050405020304" pitchFamily="18" charset="0"/>
                      </a:rPr>
                      <a:t>i</a:t>
                    </a:r>
                    <a:endParaRPr lang="ru-RU" altLang="uk-UA" sz="2400" baseline="-25000" dirty="0">
                      <a:latin typeface="Times New Roman" panose="02020603050405020304" pitchFamily="18" charset="0"/>
                      <a:cs typeface="Times New Roman" panose="02020603050405020304" pitchFamily="18" charset="0"/>
                    </a:endParaRPr>
                  </a:p>
                </p:txBody>
              </p:sp>
            </p:grpSp>
            <p:sp>
              <p:nvSpPr>
                <p:cNvPr id="25" name="TextBox 108">
                  <a:extLst>
                    <a:ext uri="{FF2B5EF4-FFF2-40B4-BE49-F238E27FC236}">
                      <a16:creationId xmlns:a16="http://schemas.microsoft.com/office/drawing/2014/main" id="{042D0903-3A5C-433A-BC69-655F70D56AFD}"/>
                    </a:ext>
                  </a:extLst>
                </p:cNvPr>
                <p:cNvSpPr txBox="1">
                  <a:spLocks noChangeArrowheads="1"/>
                </p:cNvSpPr>
                <p:nvPr/>
              </p:nvSpPr>
              <p:spPr bwMode="auto">
                <a:xfrm>
                  <a:off x="703659" y="3257666"/>
                  <a:ext cx="306750" cy="38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sz="2400" i="1" dirty="0">
                      <a:latin typeface="Times New Roman" panose="02020603050405020304" pitchFamily="18" charset="0"/>
                      <a:cs typeface="Times New Roman" panose="02020603050405020304" pitchFamily="18" charset="0"/>
                    </a:rPr>
                    <a:t>d</a:t>
                  </a:r>
                  <a:endParaRPr lang="ru-RU" altLang="uk-UA" sz="2400" baseline="-25000" dirty="0">
                    <a:latin typeface="Times New Roman" panose="02020603050405020304" pitchFamily="18" charset="0"/>
                    <a:cs typeface="Times New Roman" panose="02020603050405020304" pitchFamily="18" charset="0"/>
                  </a:endParaRPr>
                </a:p>
              </p:txBody>
            </p:sp>
            <p:cxnSp>
              <p:nvCxnSpPr>
                <p:cNvPr id="26" name="Прямая со стрелкой 25">
                  <a:extLst>
                    <a:ext uri="{FF2B5EF4-FFF2-40B4-BE49-F238E27FC236}">
                      <a16:creationId xmlns:a16="http://schemas.microsoft.com/office/drawing/2014/main" id="{77DF6FE0-898C-44A2-84D9-C1473B67A2D3}"/>
                    </a:ext>
                  </a:extLst>
                </p:cNvPr>
                <p:cNvCxnSpPr/>
                <p:nvPr/>
              </p:nvCxnSpPr>
              <p:spPr bwMode="auto">
                <a:xfrm rot="5400000">
                  <a:off x="893072" y="3756925"/>
                  <a:ext cx="287781" cy="0"/>
                </a:xfrm>
                <a:prstGeom prst="straightConnector1">
                  <a:avLst/>
                </a:prstGeom>
                <a:ln>
                  <a:solidFill>
                    <a:schemeClr val="tx1"/>
                  </a:solidFill>
                  <a:headEnd type="triangle" w="sm" len="lg"/>
                  <a:tailEnd type="none" w="sm" len="lg"/>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D4E885D9-E445-49E1-9929-3DB08005B3D2}"/>
                    </a:ext>
                  </a:extLst>
                </p:cNvPr>
                <p:cNvCxnSpPr/>
                <p:nvPr/>
              </p:nvCxnSpPr>
              <p:spPr bwMode="auto">
                <a:xfrm rot="16200000" flipV="1">
                  <a:off x="900079" y="3161416"/>
                  <a:ext cx="287781" cy="0"/>
                </a:xfrm>
                <a:prstGeom prst="straightConnector1">
                  <a:avLst/>
                </a:prstGeom>
                <a:ln>
                  <a:solidFill>
                    <a:schemeClr val="tx1"/>
                  </a:solidFill>
                  <a:headEnd type="triangle" w="sm" len="lg"/>
                  <a:tailEnd type="none" w="sm" len="lg"/>
                </a:ln>
              </p:spPr>
              <p:style>
                <a:lnRef idx="1">
                  <a:schemeClr val="accent1"/>
                </a:lnRef>
                <a:fillRef idx="0">
                  <a:schemeClr val="accent1"/>
                </a:fillRef>
                <a:effectRef idx="0">
                  <a:schemeClr val="accent1"/>
                </a:effectRef>
                <a:fontRef idx="minor">
                  <a:schemeClr val="tx1"/>
                </a:fontRef>
              </p:style>
            </p:cxnSp>
          </p:grpSp>
          <p:sp>
            <p:nvSpPr>
              <p:cNvPr id="23" name="Прямоугольник 22">
                <a:extLst>
                  <a:ext uri="{FF2B5EF4-FFF2-40B4-BE49-F238E27FC236}">
                    <a16:creationId xmlns:a16="http://schemas.microsoft.com/office/drawing/2014/main" id="{94FB6033-D382-4B7C-9762-D4556625EB24}"/>
                  </a:ext>
                </a:extLst>
              </p:cNvPr>
              <p:cNvSpPr/>
              <p:nvPr/>
            </p:nvSpPr>
            <p:spPr>
              <a:xfrm>
                <a:off x="1401777" y="1712079"/>
                <a:ext cx="269636" cy="354002"/>
              </a:xfrm>
              <a:prstGeom prst="rect">
                <a:avLst/>
              </a:prstGeom>
            </p:spPr>
            <p:txBody>
              <a:bodyPr wrap="none">
                <a:spAutoFit/>
              </a:bodyPr>
              <a:lstStyle/>
              <a:p>
                <a:r>
                  <a:rPr lang="en-US" sz="2800" dirty="0">
                    <a:solidFill>
                      <a:schemeClr val="accent1"/>
                    </a:solidFill>
                  </a:rPr>
                  <a:t>B</a:t>
                </a:r>
                <a:endParaRPr lang="uk-UA" sz="3600" dirty="0">
                  <a:solidFill>
                    <a:schemeClr val="accent1"/>
                  </a:solidFill>
                </a:endParaRPr>
              </a:p>
            </p:txBody>
          </p:sp>
        </p:grpSp>
        <p:grpSp>
          <p:nvGrpSpPr>
            <p:cNvPr id="54" name="Группа 53">
              <a:extLst>
                <a:ext uri="{FF2B5EF4-FFF2-40B4-BE49-F238E27FC236}">
                  <a16:creationId xmlns:a16="http://schemas.microsoft.com/office/drawing/2014/main" id="{58E65ED9-4072-49BC-B068-E4EB219DA75A}"/>
                </a:ext>
              </a:extLst>
            </p:cNvPr>
            <p:cNvGrpSpPr/>
            <p:nvPr/>
          </p:nvGrpSpPr>
          <p:grpSpPr>
            <a:xfrm>
              <a:off x="8515648" y="4060440"/>
              <a:ext cx="2036010" cy="1302054"/>
              <a:chOff x="803111" y="3229557"/>
              <a:chExt cx="2036010" cy="1302054"/>
            </a:xfrm>
          </p:grpSpPr>
          <p:grpSp>
            <p:nvGrpSpPr>
              <p:cNvPr id="55" name="Группа 70">
                <a:extLst>
                  <a:ext uri="{FF2B5EF4-FFF2-40B4-BE49-F238E27FC236}">
                    <a16:creationId xmlns:a16="http://schemas.microsoft.com/office/drawing/2014/main" id="{D0B747F2-DFDA-4B5C-B698-CAC8DE6597B4}"/>
                  </a:ext>
                </a:extLst>
              </p:cNvPr>
              <p:cNvGrpSpPr>
                <a:grpSpLocks/>
              </p:cNvGrpSpPr>
              <p:nvPr/>
            </p:nvGrpSpPr>
            <p:grpSpPr bwMode="auto">
              <a:xfrm>
                <a:off x="803111" y="3242116"/>
                <a:ext cx="2036010" cy="1289495"/>
                <a:chOff x="12390473" y="2816430"/>
                <a:chExt cx="2601647" cy="1590477"/>
              </a:xfrm>
            </p:grpSpPr>
            <p:grpSp>
              <p:nvGrpSpPr>
                <p:cNvPr id="57" name="Группа 121">
                  <a:extLst>
                    <a:ext uri="{FF2B5EF4-FFF2-40B4-BE49-F238E27FC236}">
                      <a16:creationId xmlns:a16="http://schemas.microsoft.com/office/drawing/2014/main" id="{0304479C-7CE3-4DBA-A80D-1358120564AA}"/>
                    </a:ext>
                  </a:extLst>
                </p:cNvPr>
                <p:cNvGrpSpPr>
                  <a:grpSpLocks/>
                </p:cNvGrpSpPr>
                <p:nvPr/>
              </p:nvGrpSpPr>
              <p:grpSpPr bwMode="auto">
                <a:xfrm>
                  <a:off x="12390473" y="2816430"/>
                  <a:ext cx="2601647" cy="1590477"/>
                  <a:chOff x="5286034" y="1766793"/>
                  <a:chExt cx="2602007" cy="1590763"/>
                </a:xfrm>
              </p:grpSpPr>
              <p:grpSp>
                <p:nvGrpSpPr>
                  <p:cNvPr id="61" name="Группа 89">
                    <a:extLst>
                      <a:ext uri="{FF2B5EF4-FFF2-40B4-BE49-F238E27FC236}">
                        <a16:creationId xmlns:a16="http://schemas.microsoft.com/office/drawing/2014/main" id="{7F8BDC1C-00AC-4EC4-A6BE-406611380285}"/>
                      </a:ext>
                    </a:extLst>
                  </p:cNvPr>
                  <p:cNvGrpSpPr>
                    <a:grpSpLocks/>
                  </p:cNvGrpSpPr>
                  <p:nvPr/>
                </p:nvGrpSpPr>
                <p:grpSpPr bwMode="auto">
                  <a:xfrm>
                    <a:off x="5286034" y="1766793"/>
                    <a:ext cx="2602007" cy="1590763"/>
                    <a:chOff x="4010440" y="1434616"/>
                    <a:chExt cx="4209129" cy="2351556"/>
                  </a:xfrm>
                </p:grpSpPr>
                <p:grpSp>
                  <p:nvGrpSpPr>
                    <p:cNvPr id="67" name="Группа 83">
                      <a:extLst>
                        <a:ext uri="{FF2B5EF4-FFF2-40B4-BE49-F238E27FC236}">
                          <a16:creationId xmlns:a16="http://schemas.microsoft.com/office/drawing/2014/main" id="{84562631-4A1F-457F-B460-8FADDC6711C4}"/>
                        </a:ext>
                      </a:extLst>
                    </p:cNvPr>
                    <p:cNvGrpSpPr>
                      <a:grpSpLocks/>
                    </p:cNvGrpSpPr>
                    <p:nvPr/>
                  </p:nvGrpSpPr>
                  <p:grpSpPr bwMode="auto">
                    <a:xfrm>
                      <a:off x="4010440" y="1434616"/>
                      <a:ext cx="4209129" cy="2351556"/>
                      <a:chOff x="4010440" y="1434616"/>
                      <a:chExt cx="4209129" cy="2351556"/>
                    </a:xfrm>
                  </p:grpSpPr>
                  <p:grpSp>
                    <p:nvGrpSpPr>
                      <p:cNvPr id="69" name="Группа 68">
                        <a:extLst>
                          <a:ext uri="{FF2B5EF4-FFF2-40B4-BE49-F238E27FC236}">
                            <a16:creationId xmlns:a16="http://schemas.microsoft.com/office/drawing/2014/main" id="{42A54AA7-57C2-41B0-874D-26E297E6E927}"/>
                          </a:ext>
                        </a:extLst>
                      </p:cNvPr>
                      <p:cNvGrpSpPr/>
                      <p:nvPr/>
                    </p:nvGrpSpPr>
                    <p:grpSpPr>
                      <a:xfrm>
                        <a:off x="4706224" y="2800344"/>
                        <a:ext cx="3143272" cy="985828"/>
                        <a:chOff x="928662" y="2586030"/>
                        <a:chExt cx="3143272" cy="985828"/>
                      </a:xfrm>
                      <a:solidFill>
                        <a:schemeClr val="bg1">
                          <a:lumMod val="50000"/>
                        </a:schemeClr>
                      </a:solidFill>
                    </p:grpSpPr>
                    <p:sp>
                      <p:nvSpPr>
                        <p:cNvPr id="77" name="Прямоугольник 76">
                          <a:extLst>
                            <a:ext uri="{FF2B5EF4-FFF2-40B4-BE49-F238E27FC236}">
                              <a16:creationId xmlns:a16="http://schemas.microsoft.com/office/drawing/2014/main" id="{CA1CE32C-B5E2-4865-9140-1C91FA8B60DE}"/>
                            </a:ext>
                          </a:extLst>
                        </p:cNvPr>
                        <p:cNvSpPr/>
                        <p:nvPr/>
                      </p:nvSpPr>
                      <p:spPr>
                        <a:xfrm>
                          <a:off x="931043"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78" name="Прямоугольник 77">
                          <a:extLst>
                            <a:ext uri="{FF2B5EF4-FFF2-40B4-BE49-F238E27FC236}">
                              <a16:creationId xmlns:a16="http://schemas.microsoft.com/office/drawing/2014/main" id="{6B45A9BF-8B87-4B79-A924-ECBB15D391E7}"/>
                            </a:ext>
                          </a:extLst>
                        </p:cNvPr>
                        <p:cNvSpPr/>
                        <p:nvPr/>
                      </p:nvSpPr>
                      <p:spPr>
                        <a:xfrm>
                          <a:off x="1500166"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79" name="Прямоугольник 78">
                          <a:extLst>
                            <a:ext uri="{FF2B5EF4-FFF2-40B4-BE49-F238E27FC236}">
                              <a16:creationId xmlns:a16="http://schemas.microsoft.com/office/drawing/2014/main" id="{E5905C38-78BC-43D1-BDD9-1E7FB2AF0B8F}"/>
                            </a:ext>
                          </a:extLst>
                        </p:cNvPr>
                        <p:cNvSpPr/>
                        <p:nvPr/>
                      </p:nvSpPr>
                      <p:spPr>
                        <a:xfrm flipV="1">
                          <a:off x="928662" y="3371831"/>
                          <a:ext cx="3143272" cy="200027"/>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80" name="Прямоугольник 79">
                          <a:extLst>
                            <a:ext uri="{FF2B5EF4-FFF2-40B4-BE49-F238E27FC236}">
                              <a16:creationId xmlns:a16="http://schemas.microsoft.com/office/drawing/2014/main" id="{7DA605D3-989F-4C25-BCAE-2BF728EF4BB9}"/>
                            </a:ext>
                          </a:extLst>
                        </p:cNvPr>
                        <p:cNvSpPr/>
                        <p:nvPr/>
                      </p:nvSpPr>
                      <p:spPr>
                        <a:xfrm>
                          <a:off x="2071670" y="2586030"/>
                          <a:ext cx="285752" cy="785819"/>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81" name="Прямоугольник 80">
                          <a:extLst>
                            <a:ext uri="{FF2B5EF4-FFF2-40B4-BE49-F238E27FC236}">
                              <a16:creationId xmlns:a16="http://schemas.microsoft.com/office/drawing/2014/main" id="{ACD7E73B-8A98-4739-82AD-AFC2495E2854}"/>
                            </a:ext>
                          </a:extLst>
                        </p:cNvPr>
                        <p:cNvSpPr/>
                        <p:nvPr/>
                      </p:nvSpPr>
                      <p:spPr>
                        <a:xfrm>
                          <a:off x="2640794" y="2586030"/>
                          <a:ext cx="285752" cy="785819"/>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82" name="Прямоугольник 81">
                          <a:extLst>
                            <a:ext uri="{FF2B5EF4-FFF2-40B4-BE49-F238E27FC236}">
                              <a16:creationId xmlns:a16="http://schemas.microsoft.com/office/drawing/2014/main" id="{3DA9EE6C-F044-41D9-A30E-B0896073C637}"/>
                            </a:ext>
                          </a:extLst>
                        </p:cNvPr>
                        <p:cNvSpPr/>
                        <p:nvPr/>
                      </p:nvSpPr>
                      <p:spPr>
                        <a:xfrm>
                          <a:off x="3214678" y="2586030"/>
                          <a:ext cx="285752" cy="785818"/>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sp>
                      <p:nvSpPr>
                        <p:cNvPr id="83" name="Прямоугольник 82">
                          <a:extLst>
                            <a:ext uri="{FF2B5EF4-FFF2-40B4-BE49-F238E27FC236}">
                              <a16:creationId xmlns:a16="http://schemas.microsoft.com/office/drawing/2014/main" id="{7769E188-8FA6-4ED8-AFB3-3E93F587DF5A}"/>
                            </a:ext>
                          </a:extLst>
                        </p:cNvPr>
                        <p:cNvSpPr/>
                        <p:nvPr/>
                      </p:nvSpPr>
                      <p:spPr>
                        <a:xfrm>
                          <a:off x="3783928" y="2586030"/>
                          <a:ext cx="285752" cy="785819"/>
                        </a:xfrm>
                        <a:prstGeom prst="rect">
                          <a:avLst/>
                        </a:prstGeom>
                        <a:grp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grpSp>
                  <p:grpSp>
                    <p:nvGrpSpPr>
                      <p:cNvPr id="70" name="Группа 76">
                        <a:extLst>
                          <a:ext uri="{FF2B5EF4-FFF2-40B4-BE49-F238E27FC236}">
                            <a16:creationId xmlns:a16="http://schemas.microsoft.com/office/drawing/2014/main" id="{E55C7BC8-297F-48D5-A896-9042915E4757}"/>
                          </a:ext>
                        </a:extLst>
                      </p:cNvPr>
                      <p:cNvGrpSpPr>
                        <a:grpSpLocks/>
                      </p:cNvGrpSpPr>
                      <p:nvPr/>
                    </p:nvGrpSpPr>
                    <p:grpSpPr bwMode="auto">
                      <a:xfrm>
                        <a:off x="4010440" y="1434616"/>
                        <a:ext cx="4209129" cy="2224827"/>
                        <a:chOff x="-267156" y="1434616"/>
                        <a:chExt cx="4209129" cy="2224827"/>
                      </a:xfrm>
                    </p:grpSpPr>
                    <p:grpSp>
                      <p:nvGrpSpPr>
                        <p:cNvPr id="71" name="Группа 33">
                          <a:extLst>
                            <a:ext uri="{FF2B5EF4-FFF2-40B4-BE49-F238E27FC236}">
                              <a16:creationId xmlns:a16="http://schemas.microsoft.com/office/drawing/2014/main" id="{D55FE332-7BD9-48C7-83D5-93837D465265}"/>
                            </a:ext>
                          </a:extLst>
                        </p:cNvPr>
                        <p:cNvGrpSpPr>
                          <a:grpSpLocks/>
                        </p:cNvGrpSpPr>
                        <p:nvPr/>
                      </p:nvGrpSpPr>
                      <p:grpSpPr bwMode="auto">
                        <a:xfrm>
                          <a:off x="-45" y="1434616"/>
                          <a:ext cx="3942018" cy="2224827"/>
                          <a:chOff x="843324" y="948405"/>
                          <a:chExt cx="3942018" cy="2224827"/>
                        </a:xfrm>
                      </p:grpSpPr>
                      <p:sp>
                        <p:nvSpPr>
                          <p:cNvPr id="73" name="Полилиния 113">
                            <a:extLst>
                              <a:ext uri="{FF2B5EF4-FFF2-40B4-BE49-F238E27FC236}">
                                <a16:creationId xmlns:a16="http://schemas.microsoft.com/office/drawing/2014/main" id="{9148823B-B5B2-4E61-9EDD-E8F41DEF5766}"/>
                              </a:ext>
                            </a:extLst>
                          </p:cNvPr>
                          <p:cNvSpPr/>
                          <p:nvPr/>
                        </p:nvSpPr>
                        <p:spPr>
                          <a:xfrm rot="21043943">
                            <a:off x="1114754" y="948405"/>
                            <a:ext cx="3670588" cy="1584858"/>
                          </a:xfrm>
                          <a:custGeom>
                            <a:avLst/>
                            <a:gdLst>
                              <a:gd name="connsiteX0" fmla="*/ 0 w 2022763"/>
                              <a:gd name="connsiteY0" fmla="*/ 0 h 655782"/>
                              <a:gd name="connsiteX1" fmla="*/ 540327 w 2022763"/>
                              <a:gd name="connsiteY1" fmla="*/ 318655 h 655782"/>
                              <a:gd name="connsiteX2" fmla="*/ 1136072 w 2022763"/>
                              <a:gd name="connsiteY2" fmla="*/ 540328 h 655782"/>
                              <a:gd name="connsiteX3" fmla="*/ 1634836 w 2022763"/>
                              <a:gd name="connsiteY3" fmla="*/ 637309 h 655782"/>
                              <a:gd name="connsiteX4" fmla="*/ 2022763 w 2022763"/>
                              <a:gd name="connsiteY4" fmla="*/ 651164 h 655782"/>
                              <a:gd name="connsiteX5" fmla="*/ 2022763 w 2022763"/>
                              <a:gd name="connsiteY5" fmla="*/ 651164 h 65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763" h="655782">
                                <a:moveTo>
                                  <a:pt x="0" y="0"/>
                                </a:moveTo>
                                <a:cubicBezTo>
                                  <a:pt x="175491" y="114300"/>
                                  <a:pt x="350982" y="228600"/>
                                  <a:pt x="540327" y="318655"/>
                                </a:cubicBezTo>
                                <a:cubicBezTo>
                                  <a:pt x="729672" y="408710"/>
                                  <a:pt x="953654" y="487219"/>
                                  <a:pt x="1136072" y="540328"/>
                                </a:cubicBezTo>
                                <a:cubicBezTo>
                                  <a:pt x="1318490" y="593437"/>
                                  <a:pt x="1487054" y="618836"/>
                                  <a:pt x="1634836" y="637309"/>
                                </a:cubicBezTo>
                                <a:cubicBezTo>
                                  <a:pt x="1782618" y="655782"/>
                                  <a:pt x="2022763" y="651164"/>
                                  <a:pt x="2022763" y="651164"/>
                                </a:cubicBezTo>
                                <a:lnTo>
                                  <a:pt x="2022763" y="651164"/>
                                </a:lnTo>
                              </a:path>
                            </a:pathLst>
                          </a:custGeom>
                          <a:ln>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sz="2400"/>
                          </a:p>
                        </p:txBody>
                      </p:sp>
                      <p:sp>
                        <p:nvSpPr>
                          <p:cNvPr id="74" name="Полилиния 114">
                            <a:extLst>
                              <a:ext uri="{FF2B5EF4-FFF2-40B4-BE49-F238E27FC236}">
                                <a16:creationId xmlns:a16="http://schemas.microsoft.com/office/drawing/2014/main" id="{FC6DB04D-646F-49AE-8578-5A306919F59B}"/>
                              </a:ext>
                            </a:extLst>
                          </p:cNvPr>
                          <p:cNvSpPr/>
                          <p:nvPr/>
                        </p:nvSpPr>
                        <p:spPr>
                          <a:xfrm rot="21043943">
                            <a:off x="1049563" y="1177485"/>
                            <a:ext cx="3667752" cy="1582522"/>
                          </a:xfrm>
                          <a:custGeom>
                            <a:avLst/>
                            <a:gdLst>
                              <a:gd name="connsiteX0" fmla="*/ 0 w 2022763"/>
                              <a:gd name="connsiteY0" fmla="*/ 0 h 655782"/>
                              <a:gd name="connsiteX1" fmla="*/ 540327 w 2022763"/>
                              <a:gd name="connsiteY1" fmla="*/ 318655 h 655782"/>
                              <a:gd name="connsiteX2" fmla="*/ 1136072 w 2022763"/>
                              <a:gd name="connsiteY2" fmla="*/ 540328 h 655782"/>
                              <a:gd name="connsiteX3" fmla="*/ 1634836 w 2022763"/>
                              <a:gd name="connsiteY3" fmla="*/ 637309 h 655782"/>
                              <a:gd name="connsiteX4" fmla="*/ 2022763 w 2022763"/>
                              <a:gd name="connsiteY4" fmla="*/ 651164 h 655782"/>
                              <a:gd name="connsiteX5" fmla="*/ 2022763 w 2022763"/>
                              <a:gd name="connsiteY5" fmla="*/ 651164 h 65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763" h="655782">
                                <a:moveTo>
                                  <a:pt x="0" y="0"/>
                                </a:moveTo>
                                <a:cubicBezTo>
                                  <a:pt x="175491" y="114300"/>
                                  <a:pt x="350982" y="228600"/>
                                  <a:pt x="540327" y="318655"/>
                                </a:cubicBezTo>
                                <a:cubicBezTo>
                                  <a:pt x="729672" y="408710"/>
                                  <a:pt x="953654" y="487219"/>
                                  <a:pt x="1136072" y="540328"/>
                                </a:cubicBezTo>
                                <a:cubicBezTo>
                                  <a:pt x="1318490" y="593437"/>
                                  <a:pt x="1487054" y="618836"/>
                                  <a:pt x="1634836" y="637309"/>
                                </a:cubicBezTo>
                                <a:cubicBezTo>
                                  <a:pt x="1782618" y="655782"/>
                                  <a:pt x="2022763" y="651164"/>
                                  <a:pt x="2022763" y="651164"/>
                                </a:cubicBezTo>
                                <a:lnTo>
                                  <a:pt x="2022763" y="651164"/>
                                </a:lnTo>
                              </a:path>
                            </a:pathLst>
                          </a:custGeom>
                          <a:ln>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sz="2400"/>
                          </a:p>
                        </p:txBody>
                      </p:sp>
                      <p:sp>
                        <p:nvSpPr>
                          <p:cNvPr id="75" name="Полилиния 115">
                            <a:extLst>
                              <a:ext uri="{FF2B5EF4-FFF2-40B4-BE49-F238E27FC236}">
                                <a16:creationId xmlns:a16="http://schemas.microsoft.com/office/drawing/2014/main" id="{0FFBC505-DB8E-43CA-9C10-08B4A283E1ED}"/>
                              </a:ext>
                            </a:extLst>
                          </p:cNvPr>
                          <p:cNvSpPr/>
                          <p:nvPr/>
                        </p:nvSpPr>
                        <p:spPr>
                          <a:xfrm rot="21043943">
                            <a:off x="905007" y="1345788"/>
                            <a:ext cx="3738614" cy="1584858"/>
                          </a:xfrm>
                          <a:custGeom>
                            <a:avLst/>
                            <a:gdLst>
                              <a:gd name="connsiteX0" fmla="*/ 0 w 2022763"/>
                              <a:gd name="connsiteY0" fmla="*/ 0 h 655782"/>
                              <a:gd name="connsiteX1" fmla="*/ 540327 w 2022763"/>
                              <a:gd name="connsiteY1" fmla="*/ 318655 h 655782"/>
                              <a:gd name="connsiteX2" fmla="*/ 1136072 w 2022763"/>
                              <a:gd name="connsiteY2" fmla="*/ 540328 h 655782"/>
                              <a:gd name="connsiteX3" fmla="*/ 1634836 w 2022763"/>
                              <a:gd name="connsiteY3" fmla="*/ 637309 h 655782"/>
                              <a:gd name="connsiteX4" fmla="*/ 2022763 w 2022763"/>
                              <a:gd name="connsiteY4" fmla="*/ 651164 h 655782"/>
                              <a:gd name="connsiteX5" fmla="*/ 2022763 w 2022763"/>
                              <a:gd name="connsiteY5" fmla="*/ 651164 h 65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763" h="655782">
                                <a:moveTo>
                                  <a:pt x="0" y="0"/>
                                </a:moveTo>
                                <a:cubicBezTo>
                                  <a:pt x="175491" y="114300"/>
                                  <a:pt x="350982" y="228600"/>
                                  <a:pt x="540327" y="318655"/>
                                </a:cubicBezTo>
                                <a:cubicBezTo>
                                  <a:pt x="729672" y="408710"/>
                                  <a:pt x="953654" y="487219"/>
                                  <a:pt x="1136072" y="540328"/>
                                </a:cubicBezTo>
                                <a:cubicBezTo>
                                  <a:pt x="1318490" y="593437"/>
                                  <a:pt x="1487054" y="618836"/>
                                  <a:pt x="1634836" y="637309"/>
                                </a:cubicBezTo>
                                <a:cubicBezTo>
                                  <a:pt x="1782618" y="655782"/>
                                  <a:pt x="2022763" y="651164"/>
                                  <a:pt x="2022763" y="651164"/>
                                </a:cubicBezTo>
                                <a:lnTo>
                                  <a:pt x="2022763" y="651164"/>
                                </a:lnTo>
                              </a:path>
                            </a:pathLst>
                          </a:custGeom>
                          <a:ln>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sz="2400"/>
                          </a:p>
                        </p:txBody>
                      </p:sp>
                      <p:sp>
                        <p:nvSpPr>
                          <p:cNvPr id="76" name="Полилиния 116">
                            <a:extLst>
                              <a:ext uri="{FF2B5EF4-FFF2-40B4-BE49-F238E27FC236}">
                                <a16:creationId xmlns:a16="http://schemas.microsoft.com/office/drawing/2014/main" id="{E082FBEF-4F23-496F-ACB1-D54042EFF023}"/>
                              </a:ext>
                            </a:extLst>
                          </p:cNvPr>
                          <p:cNvSpPr/>
                          <p:nvPr/>
                        </p:nvSpPr>
                        <p:spPr>
                          <a:xfrm rot="21043943">
                            <a:off x="842649" y="1588893"/>
                            <a:ext cx="3738614" cy="1584858"/>
                          </a:xfrm>
                          <a:custGeom>
                            <a:avLst/>
                            <a:gdLst>
                              <a:gd name="connsiteX0" fmla="*/ 0 w 2022763"/>
                              <a:gd name="connsiteY0" fmla="*/ 0 h 655782"/>
                              <a:gd name="connsiteX1" fmla="*/ 540327 w 2022763"/>
                              <a:gd name="connsiteY1" fmla="*/ 318655 h 655782"/>
                              <a:gd name="connsiteX2" fmla="*/ 1136072 w 2022763"/>
                              <a:gd name="connsiteY2" fmla="*/ 540328 h 655782"/>
                              <a:gd name="connsiteX3" fmla="*/ 1634836 w 2022763"/>
                              <a:gd name="connsiteY3" fmla="*/ 637309 h 655782"/>
                              <a:gd name="connsiteX4" fmla="*/ 2022763 w 2022763"/>
                              <a:gd name="connsiteY4" fmla="*/ 651164 h 655782"/>
                              <a:gd name="connsiteX5" fmla="*/ 2022763 w 2022763"/>
                              <a:gd name="connsiteY5" fmla="*/ 651164 h 65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763" h="655782">
                                <a:moveTo>
                                  <a:pt x="0" y="0"/>
                                </a:moveTo>
                                <a:cubicBezTo>
                                  <a:pt x="175491" y="114300"/>
                                  <a:pt x="350982" y="228600"/>
                                  <a:pt x="540327" y="318655"/>
                                </a:cubicBezTo>
                                <a:cubicBezTo>
                                  <a:pt x="729672" y="408710"/>
                                  <a:pt x="953654" y="487219"/>
                                  <a:pt x="1136072" y="540328"/>
                                </a:cubicBezTo>
                                <a:cubicBezTo>
                                  <a:pt x="1318490" y="593437"/>
                                  <a:pt x="1487054" y="618836"/>
                                  <a:pt x="1634836" y="637309"/>
                                </a:cubicBezTo>
                                <a:cubicBezTo>
                                  <a:pt x="1782618" y="655782"/>
                                  <a:pt x="2022763" y="651164"/>
                                  <a:pt x="2022763" y="651164"/>
                                </a:cubicBezTo>
                                <a:lnTo>
                                  <a:pt x="2022763" y="651164"/>
                                </a:lnTo>
                              </a:path>
                            </a:pathLst>
                          </a:custGeom>
                          <a:ln>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sz="2400"/>
                          </a:p>
                        </p:txBody>
                      </p:sp>
                    </p:grpSp>
                    <p:sp>
                      <p:nvSpPr>
                        <p:cNvPr id="72" name="Прямоугольник 71">
                          <a:extLst>
                            <a:ext uri="{FF2B5EF4-FFF2-40B4-BE49-F238E27FC236}">
                              <a16:creationId xmlns:a16="http://schemas.microsoft.com/office/drawing/2014/main" id="{B7E3D66F-3B30-48E1-BABF-593D3E6F96FE}"/>
                            </a:ext>
                          </a:extLst>
                        </p:cNvPr>
                        <p:cNvSpPr/>
                        <p:nvPr/>
                      </p:nvSpPr>
                      <p:spPr>
                        <a:xfrm>
                          <a:off x="-267156" y="1600583"/>
                          <a:ext cx="428000" cy="1112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p>
                      </p:txBody>
                    </p:sp>
                  </p:grpSp>
                </p:grpSp>
                <p:cxnSp>
                  <p:nvCxnSpPr>
                    <p:cNvPr id="68" name="Прямая соединительная линия 67">
                      <a:extLst>
                        <a:ext uri="{FF2B5EF4-FFF2-40B4-BE49-F238E27FC236}">
                          <a16:creationId xmlns:a16="http://schemas.microsoft.com/office/drawing/2014/main" id="{BC0B8AD8-8F43-46B0-B675-873650804164}"/>
                        </a:ext>
                      </a:extLst>
                    </p:cNvPr>
                    <p:cNvCxnSpPr/>
                    <p:nvPr/>
                  </p:nvCxnSpPr>
                  <p:spPr>
                    <a:xfrm>
                      <a:off x="4713380" y="2349498"/>
                      <a:ext cx="307252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62" name="Группа 96">
                    <a:extLst>
                      <a:ext uri="{FF2B5EF4-FFF2-40B4-BE49-F238E27FC236}">
                        <a16:creationId xmlns:a16="http://schemas.microsoft.com/office/drawing/2014/main" id="{6CF0FD39-DA67-4B3C-BB5D-2429DBF2B26B}"/>
                      </a:ext>
                    </a:extLst>
                  </p:cNvPr>
                  <p:cNvGrpSpPr>
                    <a:grpSpLocks/>
                  </p:cNvGrpSpPr>
                  <p:nvPr/>
                </p:nvGrpSpPr>
                <p:grpSpPr bwMode="auto">
                  <a:xfrm>
                    <a:off x="6463709" y="2093144"/>
                    <a:ext cx="1180777" cy="620840"/>
                    <a:chOff x="1996453" y="2093144"/>
                    <a:chExt cx="1180777" cy="620840"/>
                  </a:xfrm>
                </p:grpSpPr>
                <p:cxnSp>
                  <p:nvCxnSpPr>
                    <p:cNvPr id="65" name="Прямая со стрелкой 64">
                      <a:extLst>
                        <a:ext uri="{FF2B5EF4-FFF2-40B4-BE49-F238E27FC236}">
                          <a16:creationId xmlns:a16="http://schemas.microsoft.com/office/drawing/2014/main" id="{3A7A4D9A-4959-4323-BDD2-96DE4540C565}"/>
                        </a:ext>
                      </a:extLst>
                    </p:cNvPr>
                    <p:cNvCxnSpPr>
                      <a:cxnSpLocks/>
                    </p:cNvCxnSpPr>
                    <p:nvPr/>
                  </p:nvCxnSpPr>
                  <p:spPr>
                    <a:xfrm>
                      <a:off x="1996453" y="2093144"/>
                      <a:ext cx="1108937" cy="336208"/>
                    </a:xfrm>
                    <a:prstGeom prst="straightConnector1">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814B4A01-48DF-40DD-ACE8-F1C62805ACED}"/>
                        </a:ext>
                      </a:extLst>
                    </p:cNvPr>
                    <p:cNvCxnSpPr/>
                    <p:nvPr/>
                  </p:nvCxnSpPr>
                  <p:spPr>
                    <a:xfrm rot="5400000" flipH="1" flipV="1">
                      <a:off x="2891125" y="2427880"/>
                      <a:ext cx="428529" cy="143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Box 101">
                    <a:extLst>
                      <a:ext uri="{FF2B5EF4-FFF2-40B4-BE49-F238E27FC236}">
                        <a16:creationId xmlns:a16="http://schemas.microsoft.com/office/drawing/2014/main" id="{3C561891-AC29-4022-9816-D0E6E3F03808}"/>
                      </a:ext>
                    </a:extLst>
                  </p:cNvPr>
                  <p:cNvSpPr txBox="1">
                    <a:spLocks noChangeArrowheads="1"/>
                  </p:cNvSpPr>
                  <p:nvPr/>
                </p:nvSpPr>
                <p:spPr bwMode="auto">
                  <a:xfrm>
                    <a:off x="6862546" y="1908961"/>
                    <a:ext cx="375101" cy="38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sz="2400" i="1" dirty="0">
                        <a:latin typeface="Times New Roman" panose="02020603050405020304" pitchFamily="18" charset="0"/>
                        <a:cs typeface="Times New Roman" panose="02020603050405020304" pitchFamily="18" charset="0"/>
                      </a:rPr>
                      <a:t>L</a:t>
                    </a:r>
                    <a:r>
                      <a:rPr lang="en-US" altLang="uk-UA" sz="2400" baseline="-25000" dirty="0">
                        <a:latin typeface="Times New Roman" panose="02020603050405020304" pitchFamily="18" charset="0"/>
                        <a:cs typeface="Times New Roman" panose="02020603050405020304" pitchFamily="18" charset="0"/>
                      </a:rPr>
                      <a:t>i</a:t>
                    </a:r>
                    <a:endParaRPr lang="ru-RU" altLang="uk-UA" sz="2400" baseline="-25000" dirty="0">
                      <a:latin typeface="Times New Roman" panose="02020603050405020304" pitchFamily="18" charset="0"/>
                      <a:cs typeface="Times New Roman" panose="02020603050405020304" pitchFamily="18" charset="0"/>
                    </a:endParaRPr>
                  </a:p>
                </p:txBody>
              </p:sp>
              <p:sp>
                <p:nvSpPr>
                  <p:cNvPr id="64" name="TextBox 108">
                    <a:extLst>
                      <a:ext uri="{FF2B5EF4-FFF2-40B4-BE49-F238E27FC236}">
                        <a16:creationId xmlns:a16="http://schemas.microsoft.com/office/drawing/2014/main" id="{5B7C435C-FF63-4113-BC4C-0C54FF38D1C5}"/>
                      </a:ext>
                    </a:extLst>
                  </p:cNvPr>
                  <p:cNvSpPr txBox="1">
                    <a:spLocks noChangeArrowheads="1"/>
                  </p:cNvSpPr>
                  <p:nvPr/>
                </p:nvSpPr>
                <p:spPr bwMode="auto">
                  <a:xfrm>
                    <a:off x="5420486" y="2333296"/>
                    <a:ext cx="306821" cy="38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sz="2400" i="1" dirty="0">
                        <a:latin typeface="Times New Roman" panose="02020603050405020304" pitchFamily="18" charset="0"/>
                        <a:cs typeface="Times New Roman" panose="02020603050405020304" pitchFamily="18" charset="0"/>
                      </a:rPr>
                      <a:t>d</a:t>
                    </a:r>
                    <a:endParaRPr lang="ru-RU" altLang="uk-UA" sz="2400" baseline="-25000" dirty="0">
                      <a:latin typeface="Times New Roman" panose="02020603050405020304" pitchFamily="18" charset="0"/>
                      <a:cs typeface="Times New Roman" panose="02020603050405020304" pitchFamily="18" charset="0"/>
                    </a:endParaRPr>
                  </a:p>
                </p:txBody>
              </p:sp>
            </p:grpSp>
            <p:cxnSp>
              <p:nvCxnSpPr>
                <p:cNvPr id="58" name="Прямая соединительная линия 57">
                  <a:extLst>
                    <a:ext uri="{FF2B5EF4-FFF2-40B4-BE49-F238E27FC236}">
                      <a16:creationId xmlns:a16="http://schemas.microsoft.com/office/drawing/2014/main" id="{C73C34D0-2AD3-47C7-B4C9-60E5C494E12E}"/>
                    </a:ext>
                  </a:extLst>
                </p:cNvPr>
                <p:cNvCxnSpPr/>
                <p:nvPr/>
              </p:nvCxnSpPr>
              <p:spPr bwMode="auto">
                <a:xfrm rot="5400000" flipH="1" flipV="1">
                  <a:off x="13269638" y="3158523"/>
                  <a:ext cx="428452" cy="141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a:extLst>
                    <a:ext uri="{FF2B5EF4-FFF2-40B4-BE49-F238E27FC236}">
                      <a16:creationId xmlns:a16="http://schemas.microsoft.com/office/drawing/2014/main" id="{94A37F66-CBC9-4D59-8466-37ADEDD6AE75}"/>
                    </a:ext>
                  </a:extLst>
                </p:cNvPr>
                <p:cNvCxnSpPr/>
                <p:nvPr/>
              </p:nvCxnSpPr>
              <p:spPr bwMode="auto">
                <a:xfrm rot="5400000">
                  <a:off x="12714373" y="3882026"/>
                  <a:ext cx="287742" cy="0"/>
                </a:xfrm>
                <a:prstGeom prst="straightConnector1">
                  <a:avLst/>
                </a:prstGeom>
                <a:ln>
                  <a:solidFill>
                    <a:schemeClr val="tx1"/>
                  </a:solidFill>
                  <a:headEnd type="triangle" w="sm" len="lg"/>
                  <a:tailEnd type="none" w="sm" len="lg"/>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a:extLst>
                    <a:ext uri="{FF2B5EF4-FFF2-40B4-BE49-F238E27FC236}">
                      <a16:creationId xmlns:a16="http://schemas.microsoft.com/office/drawing/2014/main" id="{7198BBAB-05EE-4CED-81BC-02F5E2C2DE80}"/>
                    </a:ext>
                  </a:extLst>
                </p:cNvPr>
                <p:cNvCxnSpPr/>
                <p:nvPr/>
              </p:nvCxnSpPr>
              <p:spPr bwMode="auto">
                <a:xfrm rot="16200000" flipV="1">
                  <a:off x="12721380" y="3286594"/>
                  <a:ext cx="287742" cy="0"/>
                </a:xfrm>
                <a:prstGeom prst="straightConnector1">
                  <a:avLst/>
                </a:prstGeom>
                <a:ln>
                  <a:solidFill>
                    <a:schemeClr val="tx1"/>
                  </a:solidFill>
                  <a:headEnd type="triangle" w="sm" len="lg"/>
                  <a:tailEnd type="none" w="sm" len="lg"/>
                </a:ln>
              </p:spPr>
              <p:style>
                <a:lnRef idx="1">
                  <a:schemeClr val="accent1"/>
                </a:lnRef>
                <a:fillRef idx="0">
                  <a:schemeClr val="accent1"/>
                </a:fillRef>
                <a:effectRef idx="0">
                  <a:schemeClr val="accent1"/>
                </a:effectRef>
                <a:fontRef idx="minor">
                  <a:schemeClr val="tx1"/>
                </a:fontRef>
              </p:style>
            </p:cxnSp>
          </p:grpSp>
          <p:sp>
            <p:nvSpPr>
              <p:cNvPr id="56" name="Прямоугольник 55">
                <a:extLst>
                  <a:ext uri="{FF2B5EF4-FFF2-40B4-BE49-F238E27FC236}">
                    <a16:creationId xmlns:a16="http://schemas.microsoft.com/office/drawing/2014/main" id="{99F56114-E18D-4E4A-848F-41D663DFE796}"/>
                  </a:ext>
                </a:extLst>
              </p:cNvPr>
              <p:cNvSpPr/>
              <p:nvPr/>
            </p:nvSpPr>
            <p:spPr>
              <a:xfrm>
                <a:off x="1184724" y="3229557"/>
                <a:ext cx="269636" cy="354002"/>
              </a:xfrm>
              <a:prstGeom prst="rect">
                <a:avLst/>
              </a:prstGeom>
            </p:spPr>
            <p:txBody>
              <a:bodyPr wrap="none">
                <a:spAutoFit/>
              </a:bodyPr>
              <a:lstStyle/>
              <a:p>
                <a:r>
                  <a:rPr lang="en-US" sz="2800" dirty="0">
                    <a:solidFill>
                      <a:schemeClr val="accent1"/>
                    </a:solidFill>
                  </a:rPr>
                  <a:t>B</a:t>
                </a:r>
                <a:endParaRPr lang="uk-UA" sz="3600" dirty="0">
                  <a:solidFill>
                    <a:schemeClr val="accent1"/>
                  </a:solidFill>
                </a:endParaRPr>
              </a:p>
            </p:txBody>
          </p:sp>
        </p:grpSp>
      </p:grpSp>
      <mc:AlternateContent xmlns:mc="http://schemas.openxmlformats.org/markup-compatibility/2006" xmlns:a14="http://schemas.microsoft.com/office/drawing/2010/main">
        <mc:Choice Requires="a14">
          <p:sp>
            <p:nvSpPr>
              <p:cNvPr id="84" name="Object 1363">
                <a:extLst>
                  <a:ext uri="{FF2B5EF4-FFF2-40B4-BE49-F238E27FC236}">
                    <a16:creationId xmlns:a16="http://schemas.microsoft.com/office/drawing/2014/main" id="{46D4B2EA-0AC2-4D37-BD89-01FFFC631B3F}"/>
                  </a:ext>
                </a:extLst>
              </p:cNvPr>
              <p:cNvSpPr txBox="1"/>
              <p:nvPr/>
            </p:nvSpPr>
            <p:spPr bwMode="auto">
              <a:xfrm>
                <a:off x="7210394" y="4410858"/>
                <a:ext cx="1447963" cy="418641"/>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𝐼</m:t>
                          </m:r>
                        </m:e>
                        <m:sub>
                          <m:r>
                            <a:rPr lang="en-US" sz="2000" b="0" i="1" smtClean="0">
                              <a:solidFill>
                                <a:srgbClr val="000000"/>
                              </a:solidFill>
                              <a:latin typeface="Cambria Math" panose="02040503050406030204" pitchFamily="18" charset="0"/>
                            </a:rPr>
                            <m:t>𝑠𝑡</m:t>
                          </m:r>
                        </m:sub>
                      </m:sSub>
                      <m:r>
                        <a:rPr lang="uk-UA" sz="2000" i="1" smtClean="0">
                          <a:solidFill>
                            <a:srgbClr val="000000"/>
                          </a:solidFill>
                          <a:latin typeface="Cambria Math" panose="02040503050406030204" pitchFamily="18" charset="0"/>
                          <a:ea typeface="Cambria Math" panose="02040503050406030204" pitchFamily="18" charset="0"/>
                        </a:rPr>
                        <m:t>≅</m:t>
                      </m:r>
                      <m:sSup>
                        <m:sSupPr>
                          <m:ctrlPr>
                            <a:rPr lang="en-US" sz="2000" b="0" i="1" smtClean="0">
                              <a:solidFill>
                                <a:srgbClr val="000000"/>
                              </a:solidFill>
                              <a:latin typeface="Cambria Math" panose="02040503050406030204" pitchFamily="18" charset="0"/>
                            </a:rPr>
                          </m:ctrlPr>
                        </m:sSupPr>
                        <m:e>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𝐿</m:t>
                              </m:r>
                            </m:e>
                            <m:sub>
                              <m:r>
                                <a:rPr lang="en-US" sz="2000" b="0" i="1" smtClean="0">
                                  <a:solidFill>
                                    <a:srgbClr val="000000"/>
                                  </a:solidFill>
                                  <a:latin typeface="Cambria Math" panose="02040503050406030204" pitchFamily="18" charset="0"/>
                                </a:rPr>
                                <m:t>𝑖</m:t>
                              </m:r>
                            </m:sub>
                          </m:sSub>
                        </m:e>
                        <m:sup>
                          <m:r>
                            <a:rPr lang="en-US" sz="2000" b="0" i="1" smtClean="0">
                              <a:solidFill>
                                <a:srgbClr val="000000"/>
                              </a:solidFill>
                              <a:latin typeface="Cambria Math" panose="02040503050406030204" pitchFamily="18" charset="0"/>
                            </a:rPr>
                            <m:t>−3</m:t>
                          </m:r>
                        </m:sup>
                      </m:sSup>
                    </m:oMath>
                  </m:oMathPara>
                </a14:m>
                <a:endParaRPr lang="uk-UA" sz="2000" dirty="0"/>
              </a:p>
            </p:txBody>
          </p:sp>
        </mc:Choice>
        <mc:Fallback xmlns="">
          <p:sp>
            <p:nvSpPr>
              <p:cNvPr id="84" name="Object 1363">
                <a:extLst>
                  <a:ext uri="{FF2B5EF4-FFF2-40B4-BE49-F238E27FC236}">
                    <a16:creationId xmlns:a16="http://schemas.microsoft.com/office/drawing/2014/main" id="{46D4B2EA-0AC2-4D37-BD89-01FFFC631B3F}"/>
                  </a:ext>
                </a:extLst>
              </p:cNvPr>
              <p:cNvSpPr txBox="1">
                <a:spLocks noRot="1" noChangeAspect="1" noMove="1" noResize="1" noEditPoints="1" noAdjustHandles="1" noChangeArrowheads="1" noChangeShapeType="1" noTextEdit="1"/>
              </p:cNvSpPr>
              <p:nvPr/>
            </p:nvSpPr>
            <p:spPr bwMode="auto">
              <a:xfrm>
                <a:off x="7210394" y="4410858"/>
                <a:ext cx="1447963" cy="418641"/>
              </a:xfrm>
              <a:prstGeom prst="rect">
                <a:avLst/>
              </a:prstGeom>
              <a:blipFill>
                <a:blip r:embed="rId5"/>
                <a:stretch>
                  <a:fillRect b="-1471"/>
                </a:stretch>
              </a:blipFill>
              <a:ln w="22225">
                <a:noFill/>
                <a:miter lim="800000"/>
                <a:headEnd/>
                <a:tailEnd/>
              </a:ln>
            </p:spPr>
            <p:txBody>
              <a:bodyPr/>
              <a:lstStyle/>
              <a:p>
                <a:r>
                  <a:rPr lang="uk-UA">
                    <a:noFill/>
                  </a:rPr>
                  <a:t> </a:t>
                </a:r>
              </a:p>
            </p:txBody>
          </p:sp>
        </mc:Fallback>
      </mc:AlternateContent>
      <mc:AlternateContent xmlns:mc="http://schemas.openxmlformats.org/markup-compatibility/2006" xmlns:a14="http://schemas.microsoft.com/office/drawing/2010/main">
        <mc:Choice Requires="a14">
          <p:sp>
            <p:nvSpPr>
              <p:cNvPr id="85" name="Object 1363">
                <a:extLst>
                  <a:ext uri="{FF2B5EF4-FFF2-40B4-BE49-F238E27FC236}">
                    <a16:creationId xmlns:a16="http://schemas.microsoft.com/office/drawing/2014/main" id="{1C6E1A6F-3CFB-431A-960A-282EAAC58EA7}"/>
                  </a:ext>
                </a:extLst>
              </p:cNvPr>
              <p:cNvSpPr txBox="1"/>
              <p:nvPr/>
            </p:nvSpPr>
            <p:spPr bwMode="auto">
              <a:xfrm>
                <a:off x="8709908" y="4393322"/>
                <a:ext cx="2620645" cy="400110"/>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uk-UA"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𝑃</m:t>
                          </m:r>
                        </m:e>
                        <m:sub>
                          <m:r>
                            <a:rPr lang="en-US" sz="2000" b="0" i="1" smtClean="0">
                              <a:solidFill>
                                <a:srgbClr val="000000"/>
                              </a:solidFill>
                              <a:latin typeface="Cambria Math" panose="02040503050406030204" pitchFamily="18" charset="0"/>
                            </a:rPr>
                            <m:t>𝑜𝑢𝑡</m:t>
                          </m:r>
                        </m:sub>
                      </m:sSub>
                      <m:r>
                        <a:rPr lang="uk-UA" sz="2000" i="1" smtClean="0">
                          <a:solidFill>
                            <a:srgbClr val="000000"/>
                          </a:solidFill>
                          <a:latin typeface="Cambria Math" panose="02040503050406030204" pitchFamily="18" charset="0"/>
                          <a:ea typeface="Cambria Math" panose="02040503050406030204" pitchFamily="18" charset="0"/>
                        </a:rPr>
                        <m:t>≅</m:t>
                      </m:r>
                      <m:sSub>
                        <m:sSubPr>
                          <m:ctrlPr>
                            <a:rPr lang="uk-UA" sz="2000" i="1" smtClean="0">
                              <a:solidFill>
                                <a:srgbClr val="000000"/>
                              </a:solidFill>
                              <a:latin typeface="Cambria Math" panose="02040503050406030204" pitchFamily="18" charset="0"/>
                              <a:ea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0</m:t>
                          </m:r>
                        </m:sub>
                      </m:sSub>
                      <m:d>
                        <m:dPr>
                          <m:ctrlPr>
                            <a:rPr lang="uk-UA" sz="2000" i="1" smtClean="0">
                              <a:solidFill>
                                <a:srgbClr val="000000"/>
                              </a:solidFill>
                              <a:latin typeface="Cambria Math" panose="02040503050406030204" pitchFamily="18" charset="0"/>
                              <a:ea typeface="Cambria Math" panose="02040503050406030204" pitchFamily="18" charset="0"/>
                            </a:rPr>
                          </m:ctrlPr>
                        </m:dPr>
                        <m:e>
                          <m:sSub>
                            <m:sSubPr>
                              <m:ctrlPr>
                                <a:rPr lang="uk-UA" sz="2000" i="1" smtClean="0">
                                  <a:solidFill>
                                    <a:srgbClr val="000000"/>
                                  </a:solidFill>
                                  <a:latin typeface="Cambria Math" panose="02040503050406030204" pitchFamily="18" charset="0"/>
                                  <a:ea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𝐼</m:t>
                              </m:r>
                            </m:e>
                            <m:sub>
                              <m:r>
                                <a:rPr lang="en-US" sz="2000" b="0" i="1" smtClean="0">
                                  <a:solidFill>
                                    <a:srgbClr val="000000"/>
                                  </a:solidFill>
                                  <a:latin typeface="Cambria Math" panose="02040503050406030204" pitchFamily="18" charset="0"/>
                                  <a:ea typeface="Cambria Math" panose="02040503050406030204" pitchFamily="18" charset="0"/>
                                </a:rPr>
                                <m:t>0</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b="0" i="1" smtClean="0">
                                  <a:solidFill>
                                    <a:srgbClr val="000000"/>
                                  </a:solidFill>
                                  <a:latin typeface="Cambria Math" panose="02040503050406030204" pitchFamily="18" charset="0"/>
                                  <a:ea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𝐼</m:t>
                              </m:r>
                            </m:e>
                            <m:sub>
                              <m:r>
                                <a:rPr lang="en-US" sz="2000" b="0" i="1" smtClean="0">
                                  <a:solidFill>
                                    <a:srgbClr val="000000"/>
                                  </a:solidFill>
                                  <a:latin typeface="Cambria Math" panose="02040503050406030204" pitchFamily="18" charset="0"/>
                                  <a:ea typeface="Cambria Math" panose="02040503050406030204" pitchFamily="18" charset="0"/>
                                </a:rPr>
                                <m:t>𝑠𝑡</m:t>
                              </m:r>
                            </m:sub>
                          </m:sSub>
                        </m:e>
                      </m:d>
                    </m:oMath>
                  </m:oMathPara>
                </a14:m>
                <a:endParaRPr lang="uk-UA" sz="2000" dirty="0"/>
              </a:p>
            </p:txBody>
          </p:sp>
        </mc:Choice>
        <mc:Fallback xmlns="">
          <p:sp>
            <p:nvSpPr>
              <p:cNvPr id="85" name="Object 1363">
                <a:extLst>
                  <a:ext uri="{FF2B5EF4-FFF2-40B4-BE49-F238E27FC236}">
                    <a16:creationId xmlns:a16="http://schemas.microsoft.com/office/drawing/2014/main" id="{1C6E1A6F-3CFB-431A-960A-282EAAC58EA7}"/>
                  </a:ext>
                </a:extLst>
              </p:cNvPr>
              <p:cNvSpPr txBox="1">
                <a:spLocks noRot="1" noChangeAspect="1" noMove="1" noResize="1" noEditPoints="1" noAdjustHandles="1" noChangeArrowheads="1" noChangeShapeType="1" noTextEdit="1"/>
              </p:cNvSpPr>
              <p:nvPr/>
            </p:nvSpPr>
            <p:spPr bwMode="auto">
              <a:xfrm>
                <a:off x="8709908" y="4393322"/>
                <a:ext cx="2620645" cy="400110"/>
              </a:xfrm>
              <a:prstGeom prst="rect">
                <a:avLst/>
              </a:prstGeom>
              <a:blipFill>
                <a:blip r:embed="rId6"/>
                <a:stretch>
                  <a:fillRect b="-1538"/>
                </a:stretch>
              </a:blipFill>
              <a:ln w="22225">
                <a:noFill/>
                <a:miter lim="800000"/>
                <a:headEnd/>
                <a:tailEnd/>
              </a:ln>
            </p:spPr>
            <p:txBody>
              <a:bodyPr/>
              <a:lstStyle/>
              <a:p>
                <a:r>
                  <a:rPr lang="uk-UA">
                    <a:noFill/>
                  </a:rPr>
                  <a:t> </a:t>
                </a:r>
              </a:p>
            </p:txBody>
          </p:sp>
        </mc:Fallback>
      </mc:AlternateContent>
      <p:pic>
        <p:nvPicPr>
          <p:cNvPr id="86" name="Рисунок 85">
            <a:extLst>
              <a:ext uri="{FF2B5EF4-FFF2-40B4-BE49-F238E27FC236}">
                <a16:creationId xmlns:a16="http://schemas.microsoft.com/office/drawing/2014/main" id="{99F464A6-BDE9-4A0C-BFC9-DE912083D222}"/>
              </a:ext>
            </a:extLst>
          </p:cNvPr>
          <p:cNvPicPr>
            <a:picLocks noChangeAspect="1"/>
          </p:cNvPicPr>
          <p:nvPr/>
        </p:nvPicPr>
        <p:blipFill>
          <a:blip r:embed="rId7"/>
          <a:stretch>
            <a:fillRect/>
          </a:stretch>
        </p:blipFill>
        <p:spPr>
          <a:xfrm>
            <a:off x="10496255" y="661606"/>
            <a:ext cx="789215" cy="729496"/>
          </a:xfrm>
          <a:prstGeom prst="rect">
            <a:avLst/>
          </a:prstGeom>
        </p:spPr>
      </p:pic>
      <p:pic>
        <p:nvPicPr>
          <p:cNvPr id="91" name="Рисунок 3">
            <a:extLst>
              <a:ext uri="{FF2B5EF4-FFF2-40B4-BE49-F238E27FC236}">
                <a16:creationId xmlns:a16="http://schemas.microsoft.com/office/drawing/2014/main" id="{0B848980-88FA-48F1-A766-363980D7BA98}"/>
              </a:ext>
            </a:extLst>
          </p:cNvPr>
          <p:cNvPicPr>
            <a:picLocks noChangeAspect="1" noChangeArrowheads="1"/>
          </p:cNvPicPr>
          <p:nvPr/>
        </p:nvPicPr>
        <p:blipFill>
          <a:blip r:embed="rId8"/>
          <a:srcRect l="4585" r="1680"/>
          <a:stretch>
            <a:fillRect/>
          </a:stretch>
        </p:blipFill>
        <p:spPr bwMode="auto">
          <a:xfrm>
            <a:off x="1064719" y="4399948"/>
            <a:ext cx="2139340" cy="2321527"/>
          </a:xfrm>
          <a:prstGeom prst="rect">
            <a:avLst/>
          </a:prstGeom>
          <a:noFill/>
          <a:ln w="9525">
            <a:noFill/>
            <a:miter lim="800000"/>
            <a:headEnd/>
            <a:tailEnd/>
          </a:ln>
        </p:spPr>
      </p:pic>
      <p:sp>
        <p:nvSpPr>
          <p:cNvPr id="94" name="Прямоугольник 6">
            <a:extLst>
              <a:ext uri="{FF2B5EF4-FFF2-40B4-BE49-F238E27FC236}">
                <a16:creationId xmlns:a16="http://schemas.microsoft.com/office/drawing/2014/main" id="{56AF38AB-EAEB-43F3-A635-62763DF8A909}"/>
              </a:ext>
            </a:extLst>
          </p:cNvPr>
          <p:cNvSpPr>
            <a:spLocks noChangeArrowheads="1"/>
          </p:cNvSpPr>
          <p:nvPr/>
        </p:nvSpPr>
        <p:spPr bwMode="auto">
          <a:xfrm>
            <a:off x="2025444" y="6274352"/>
            <a:ext cx="1079082" cy="437043"/>
          </a:xfrm>
          <a:prstGeom prst="rect">
            <a:avLst/>
          </a:prstGeom>
          <a:solidFill>
            <a:schemeClr val="bg1"/>
          </a:solidFill>
          <a:ln w="9525">
            <a:noFill/>
            <a:miter lim="800000"/>
            <a:headEnd/>
            <a:tailEnd/>
          </a:ln>
        </p:spPr>
        <p:txBody>
          <a:bodyPr wrap="square">
            <a:spAutoFit/>
          </a:bodyPr>
          <a:lstStyle/>
          <a:p>
            <a:pPr algn="ctr">
              <a:lnSpc>
                <a:spcPct val="120000"/>
              </a:lnSpc>
              <a:tabLst>
                <a:tab pos="901700" algn="l"/>
                <a:tab pos="1878013" algn="l"/>
                <a:tab pos="2595563" algn="l"/>
                <a:tab pos="3409950" algn="l"/>
              </a:tabLst>
            </a:pPr>
            <a:r>
              <a:rPr lang="en-US" sz="2000" dirty="0"/>
              <a:t>100 GHz</a:t>
            </a:r>
          </a:p>
        </p:txBody>
      </p:sp>
      <p:sp>
        <p:nvSpPr>
          <p:cNvPr id="96" name="Прямоугольник 6">
            <a:extLst>
              <a:ext uri="{FF2B5EF4-FFF2-40B4-BE49-F238E27FC236}">
                <a16:creationId xmlns:a16="http://schemas.microsoft.com/office/drawing/2014/main" id="{DC68DB06-CBF1-4D7B-8A2A-F90E9945EC58}"/>
              </a:ext>
            </a:extLst>
          </p:cNvPr>
          <p:cNvSpPr>
            <a:spLocks noChangeArrowheads="1"/>
          </p:cNvSpPr>
          <p:nvPr/>
        </p:nvSpPr>
        <p:spPr bwMode="auto">
          <a:xfrm>
            <a:off x="5103664" y="6274351"/>
            <a:ext cx="1078191" cy="437043"/>
          </a:xfrm>
          <a:prstGeom prst="rect">
            <a:avLst/>
          </a:prstGeom>
          <a:solidFill>
            <a:schemeClr val="bg1"/>
          </a:solidFill>
          <a:ln w="9525">
            <a:noFill/>
            <a:miter lim="800000"/>
            <a:headEnd/>
            <a:tailEnd/>
          </a:ln>
        </p:spPr>
        <p:txBody>
          <a:bodyPr wrap="square">
            <a:spAutoFit/>
          </a:bodyPr>
          <a:lstStyle/>
          <a:p>
            <a:pPr algn="ctr">
              <a:lnSpc>
                <a:spcPct val="120000"/>
              </a:lnSpc>
              <a:tabLst>
                <a:tab pos="901700" algn="l"/>
                <a:tab pos="1878013" algn="l"/>
                <a:tab pos="2595563" algn="l"/>
                <a:tab pos="3409950" algn="l"/>
              </a:tabLst>
            </a:pPr>
            <a:r>
              <a:rPr lang="en-US" sz="2000" dirty="0"/>
              <a:t>400 GHz</a:t>
            </a:r>
          </a:p>
        </p:txBody>
      </p:sp>
      <mc:AlternateContent xmlns:mc="http://schemas.openxmlformats.org/markup-compatibility/2006" xmlns:a14="http://schemas.microsoft.com/office/drawing/2010/main">
        <mc:Choice Requires="a14">
          <p:sp>
            <p:nvSpPr>
              <p:cNvPr id="88" name="Object 1363">
                <a:extLst>
                  <a:ext uri="{FF2B5EF4-FFF2-40B4-BE49-F238E27FC236}">
                    <a16:creationId xmlns:a16="http://schemas.microsoft.com/office/drawing/2014/main" id="{FD1B6F38-E76E-4E25-9FC7-994C9048C14C}"/>
                  </a:ext>
                </a:extLst>
              </p:cNvPr>
              <p:cNvSpPr txBox="1"/>
              <p:nvPr/>
            </p:nvSpPr>
            <p:spPr bwMode="auto">
              <a:xfrm>
                <a:off x="8236857" y="1858569"/>
                <a:ext cx="1218584" cy="400110"/>
              </a:xfrm>
              <a:prstGeom prst="rect">
                <a:avLst/>
              </a:prstGeom>
              <a:no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r>
                        <a:rPr lang="en-US" sz="2000" b="0" i="1" smtClean="0">
                          <a:solidFill>
                            <a:srgbClr val="000000"/>
                          </a:solidFill>
                          <a:latin typeface="Cambria Math" panose="02040503050406030204" pitchFamily="18" charset="0"/>
                        </a:rPr>
                        <m:t>𝑑</m:t>
                      </m:r>
                      <m:r>
                        <a:rPr lang="uk-UA" sz="2000" i="1">
                          <a:solidFill>
                            <a:srgbClr val="000000"/>
                          </a:solidFill>
                          <a:latin typeface="Cambria Math" panose="02040503050406030204" pitchFamily="18" charset="0"/>
                        </a:rPr>
                        <m:t>=</m:t>
                      </m:r>
                      <m:sSup>
                        <m:sSupPr>
                          <m:ctrlPr>
                            <a:rPr lang="uk-UA" sz="2000" i="1" smtClean="0">
                              <a:solidFill>
                                <a:srgbClr val="000000"/>
                              </a:solidFill>
                              <a:latin typeface="Cambria Math" panose="02040503050406030204" pitchFamily="18" charset="0"/>
                            </a:rPr>
                          </m:ctrlPr>
                        </m:sSupPr>
                        <m:e>
                          <m:sSub>
                            <m:sSubPr>
                              <m:ctrlPr>
                                <a:rPr lang="uk-UA" sz="2000" i="1">
                                  <a:solidFill>
                                    <a:srgbClr val="000000"/>
                                  </a:solidFill>
                                  <a:latin typeface="Cambria Math" panose="02040503050406030204" pitchFamily="18" charset="0"/>
                                </a:rPr>
                              </m:ctrlPr>
                            </m:sSubPr>
                            <m:e>
                              <m:r>
                                <a:rPr lang="uk-UA" sz="2000" i="1">
                                  <a:solidFill>
                                    <a:srgbClr val="000000"/>
                                  </a:solidFill>
                                  <a:latin typeface="Cambria Math" panose="02040503050406030204" pitchFamily="18" charset="0"/>
                                  <a:ea typeface="Cambria Math" panose="02040503050406030204" pitchFamily="18" charset="0"/>
                                </a:rPr>
                                <m:t>𝛼</m:t>
                              </m:r>
                            </m:e>
                            <m:sub>
                              <m:r>
                                <a:rPr lang="en-US" sz="2000" i="1">
                                  <a:solidFill>
                                    <a:srgbClr val="000000"/>
                                  </a:solidFill>
                                  <a:latin typeface="Cambria Math" panose="02040503050406030204" pitchFamily="18" charset="0"/>
                                </a:rPr>
                                <m:t>𝑛</m:t>
                              </m:r>
                            </m:sub>
                          </m:sSub>
                        </m:e>
                        <m:sup>
                          <m:r>
                            <a:rPr lang="en-US" sz="2000" b="0" i="1" smtClean="0">
                              <a:solidFill>
                                <a:srgbClr val="000000"/>
                              </a:solidFill>
                              <a:latin typeface="Cambria Math" panose="02040503050406030204" pitchFamily="18" charset="0"/>
                            </a:rPr>
                            <m:t>−1</m:t>
                          </m:r>
                        </m:sup>
                      </m:sSup>
                    </m:oMath>
                  </m:oMathPara>
                </a14:m>
                <a:endParaRPr lang="uk-UA" sz="2000" dirty="0"/>
              </a:p>
            </p:txBody>
          </p:sp>
        </mc:Choice>
        <mc:Fallback xmlns="">
          <p:sp>
            <p:nvSpPr>
              <p:cNvPr id="88" name="Object 1363">
                <a:extLst>
                  <a:ext uri="{FF2B5EF4-FFF2-40B4-BE49-F238E27FC236}">
                    <a16:creationId xmlns:a16="http://schemas.microsoft.com/office/drawing/2014/main" id="{FD1B6F38-E76E-4E25-9FC7-994C9048C14C}"/>
                  </a:ext>
                </a:extLst>
              </p:cNvPr>
              <p:cNvSpPr txBox="1">
                <a:spLocks noRot="1" noChangeAspect="1" noMove="1" noResize="1" noEditPoints="1" noAdjustHandles="1" noChangeArrowheads="1" noChangeShapeType="1" noTextEdit="1"/>
              </p:cNvSpPr>
              <p:nvPr/>
            </p:nvSpPr>
            <p:spPr bwMode="auto">
              <a:xfrm>
                <a:off x="8236857" y="1858569"/>
                <a:ext cx="1218584" cy="400110"/>
              </a:xfrm>
              <a:prstGeom prst="rect">
                <a:avLst/>
              </a:prstGeom>
              <a:blipFill>
                <a:blip r:embed="rId9"/>
                <a:stretch>
                  <a:fillRect/>
                </a:stretch>
              </a:blipFill>
              <a:ln w="22225">
                <a:noFill/>
                <a:miter lim="800000"/>
                <a:headEnd/>
                <a:tailEnd/>
              </a:ln>
            </p:spPr>
            <p:txBody>
              <a:bodyPr/>
              <a:lstStyle/>
              <a:p>
                <a:r>
                  <a:rPr lang="uk-UA">
                    <a:noFill/>
                  </a:rPr>
                  <a:t> </a:t>
                </a:r>
              </a:p>
            </p:txBody>
          </p:sp>
        </mc:Fallback>
      </mc:AlternateContent>
      <p:grpSp>
        <p:nvGrpSpPr>
          <p:cNvPr id="6" name="Группа 5">
            <a:extLst>
              <a:ext uri="{FF2B5EF4-FFF2-40B4-BE49-F238E27FC236}">
                <a16:creationId xmlns:a16="http://schemas.microsoft.com/office/drawing/2014/main" id="{7F759901-7D3B-486F-AA35-EC56D86F1785}"/>
              </a:ext>
            </a:extLst>
          </p:cNvPr>
          <p:cNvGrpSpPr/>
          <p:nvPr/>
        </p:nvGrpSpPr>
        <p:grpSpPr>
          <a:xfrm>
            <a:off x="226984" y="1767407"/>
            <a:ext cx="6053040" cy="2684001"/>
            <a:chOff x="226984" y="1767407"/>
            <a:chExt cx="6053040" cy="2684001"/>
          </a:xfrm>
        </p:grpSpPr>
        <p:pic>
          <p:nvPicPr>
            <p:cNvPr id="87" name="Рисунок 86">
              <a:extLst>
                <a:ext uri="{FF2B5EF4-FFF2-40B4-BE49-F238E27FC236}">
                  <a16:creationId xmlns:a16="http://schemas.microsoft.com/office/drawing/2014/main" id="{0B4432F9-365B-4C79-B618-C93BD7840C42}"/>
                </a:ext>
              </a:extLst>
            </p:cNvPr>
            <p:cNvPicPr>
              <a:picLocks noChangeAspect="1"/>
            </p:cNvPicPr>
            <p:nvPr/>
          </p:nvPicPr>
          <p:blipFill>
            <a:blip r:embed="rId10"/>
            <a:stretch>
              <a:fillRect/>
            </a:stretch>
          </p:blipFill>
          <p:spPr>
            <a:xfrm>
              <a:off x="226984" y="1767407"/>
              <a:ext cx="6053040" cy="2684001"/>
            </a:xfrm>
            <a:prstGeom prst="rect">
              <a:avLst/>
            </a:prstGeom>
          </p:spPr>
        </p:pic>
        <mc:AlternateContent xmlns:mc="http://schemas.openxmlformats.org/markup-compatibility/2006" xmlns:a14="http://schemas.microsoft.com/office/drawing/2010/main">
          <mc:Choice Requires="a14">
            <p:sp>
              <p:nvSpPr>
                <p:cNvPr id="89" name="Object 1363">
                  <a:extLst>
                    <a:ext uri="{FF2B5EF4-FFF2-40B4-BE49-F238E27FC236}">
                      <a16:creationId xmlns:a16="http://schemas.microsoft.com/office/drawing/2014/main" id="{A6C590FB-A4F9-4535-BECA-8F6514A91D49}"/>
                    </a:ext>
                  </a:extLst>
                </p:cNvPr>
                <p:cNvSpPr txBox="1"/>
                <p:nvPr/>
              </p:nvSpPr>
              <p:spPr bwMode="auto">
                <a:xfrm>
                  <a:off x="2733788" y="1903987"/>
                  <a:ext cx="219758" cy="307777"/>
                </a:xfrm>
                <a:prstGeom prst="rect">
                  <a:avLst/>
                </a:prstGeom>
                <a:solidFill>
                  <a:schemeClr val="bg1"/>
                </a:solidFill>
                <a:ln w="222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r>
                          <a:rPr lang="en-US" sz="1400" b="0" i="1" smtClean="0">
                            <a:solidFill>
                              <a:srgbClr val="000000"/>
                            </a:solidFill>
                            <a:latin typeface="Cambria Math" panose="02040503050406030204" pitchFamily="18" charset="0"/>
                            <a:ea typeface="Cambria Math" panose="02040503050406030204" pitchFamily="18" charset="0"/>
                          </a:rPr>
                          <m:t>𝜃</m:t>
                        </m:r>
                      </m:oMath>
                    </m:oMathPara>
                  </a14:m>
                  <a:endParaRPr lang="uk-UA" sz="1400" dirty="0"/>
                </a:p>
              </p:txBody>
            </p:sp>
          </mc:Choice>
          <mc:Fallback xmlns="">
            <p:sp>
              <p:nvSpPr>
                <p:cNvPr id="89" name="Object 1363">
                  <a:extLst>
                    <a:ext uri="{FF2B5EF4-FFF2-40B4-BE49-F238E27FC236}">
                      <a16:creationId xmlns:a16="http://schemas.microsoft.com/office/drawing/2014/main" id="{A6C590FB-A4F9-4535-BECA-8F6514A91D49}"/>
                    </a:ext>
                  </a:extLst>
                </p:cNvPr>
                <p:cNvSpPr txBox="1">
                  <a:spLocks noRot="1" noChangeAspect="1" noMove="1" noResize="1" noEditPoints="1" noAdjustHandles="1" noChangeArrowheads="1" noChangeShapeType="1" noTextEdit="1"/>
                </p:cNvSpPr>
                <p:nvPr/>
              </p:nvSpPr>
              <p:spPr bwMode="auto">
                <a:xfrm>
                  <a:off x="2733788" y="1903987"/>
                  <a:ext cx="219758" cy="307777"/>
                </a:xfrm>
                <a:prstGeom prst="rect">
                  <a:avLst/>
                </a:prstGeom>
                <a:blipFill>
                  <a:blip r:embed="rId11"/>
                  <a:stretch>
                    <a:fillRect r="-13514"/>
                  </a:stretch>
                </a:blipFill>
                <a:ln w="22225">
                  <a:noFill/>
                  <a:miter lim="800000"/>
                  <a:headEnd/>
                  <a:tailEnd/>
                </a:ln>
              </p:spPr>
              <p:txBody>
                <a:bodyPr/>
                <a:lstStyle/>
                <a:p>
                  <a:r>
                    <a:rPr lang="uk-UA">
                      <a:noFill/>
                    </a:rPr>
                    <a:t> </a:t>
                  </a:r>
                </a:p>
              </p:txBody>
            </p:sp>
          </mc:Fallback>
        </mc:AlternateContent>
      </p:grpSp>
    </p:spTree>
    <p:extLst>
      <p:ext uri="{BB962C8B-B14F-4D97-AF65-F5344CB8AC3E}">
        <p14:creationId xmlns:p14="http://schemas.microsoft.com/office/powerpoint/2010/main" val="3996335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4AFB9-8F5B-45F8-A07D-1111F7A98102}"/>
              </a:ext>
            </a:extLst>
          </p:cNvPr>
          <p:cNvSpPr>
            <a:spLocks noGrp="1"/>
          </p:cNvSpPr>
          <p:nvPr>
            <p:ph type="title"/>
          </p:nvPr>
        </p:nvSpPr>
        <p:spPr/>
        <p:txBody>
          <a:bodyPr/>
          <a:lstStyle/>
          <a:p>
            <a:r>
              <a:rPr lang="en-US" dirty="0"/>
              <a:t>The Effects in Clinotron</a:t>
            </a:r>
            <a:endParaRPr lang="uk-UA" dirty="0"/>
          </a:p>
        </p:txBody>
      </p:sp>
      <p:cxnSp>
        <p:nvCxnSpPr>
          <p:cNvPr id="5" name="Прямая соединительная линия 4">
            <a:extLst>
              <a:ext uri="{FF2B5EF4-FFF2-40B4-BE49-F238E27FC236}">
                <a16:creationId xmlns:a16="http://schemas.microsoft.com/office/drawing/2014/main" id="{44503BC4-7D3B-4459-B840-1DBD65ADAD05}"/>
              </a:ext>
            </a:extLst>
          </p:cNvPr>
          <p:cNvCxnSpPr>
            <a:cxnSpLocks/>
          </p:cNvCxnSpPr>
          <p:nvPr/>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43D557C3-C68D-45B0-8802-81EF50732FFC}"/>
              </a:ext>
            </a:extLst>
          </p:cNvPr>
          <p:cNvSpPr>
            <a:spLocks noGrp="1"/>
          </p:cNvSpPr>
          <p:nvPr>
            <p:ph type="sldNum" sz="quarter" idx="12"/>
          </p:nvPr>
        </p:nvSpPr>
        <p:spPr/>
        <p:txBody>
          <a:bodyPr/>
          <a:lstStyle/>
          <a:p>
            <a:fld id="{01F8B406-7F99-4808-BA20-9A369F8986D9}" type="slidenum">
              <a:rPr lang="uk-UA" sz="1800" smtClean="0"/>
              <a:t>9</a:t>
            </a:fld>
            <a:endParaRPr lang="uk-UA" sz="1800" dirty="0"/>
          </a:p>
        </p:txBody>
      </p:sp>
      <p:pic>
        <p:nvPicPr>
          <p:cNvPr id="8" name="Рисунок 7">
            <a:extLst>
              <a:ext uri="{FF2B5EF4-FFF2-40B4-BE49-F238E27FC236}">
                <a16:creationId xmlns:a16="http://schemas.microsoft.com/office/drawing/2014/main" id="{404A1538-E84F-4C05-84F9-EC85085822EF}"/>
              </a:ext>
            </a:extLst>
          </p:cNvPr>
          <p:cNvPicPr>
            <a:picLocks noChangeAspect="1"/>
          </p:cNvPicPr>
          <p:nvPr/>
        </p:nvPicPr>
        <p:blipFill>
          <a:blip r:embed="rId3"/>
          <a:stretch>
            <a:fillRect/>
          </a:stretch>
        </p:blipFill>
        <p:spPr>
          <a:xfrm>
            <a:off x="226984" y="1767407"/>
            <a:ext cx="6053040" cy="2684001"/>
          </a:xfrm>
          <a:prstGeom prst="rect">
            <a:avLst/>
          </a:prstGeom>
        </p:spPr>
      </p:pic>
      <p:sp>
        <p:nvSpPr>
          <p:cNvPr id="86" name="Объект 2">
            <a:extLst>
              <a:ext uri="{FF2B5EF4-FFF2-40B4-BE49-F238E27FC236}">
                <a16:creationId xmlns:a16="http://schemas.microsoft.com/office/drawing/2014/main" id="{5963714E-AD46-4D43-9A64-B2227E66B5D7}"/>
              </a:ext>
            </a:extLst>
          </p:cNvPr>
          <p:cNvSpPr>
            <a:spLocks noGrp="1"/>
          </p:cNvSpPr>
          <p:nvPr>
            <p:ph idx="1"/>
          </p:nvPr>
        </p:nvSpPr>
        <p:spPr>
          <a:xfrm>
            <a:off x="6055237" y="2106174"/>
            <a:ext cx="5961170" cy="1779981"/>
          </a:xfrm>
        </p:spPr>
        <p:txBody>
          <a:bodyPr>
            <a:noAutofit/>
          </a:bodyPr>
          <a:lstStyle/>
          <a:p>
            <a:pPr marL="542925" lvl="0">
              <a:buFont typeface="Wingdings" panose="05000000000000000000" pitchFamily="2" charset="2"/>
              <a:buChar char="§"/>
            </a:pPr>
            <a:r>
              <a:rPr lang="en-US" sz="2400" dirty="0">
                <a:solidFill>
                  <a:prstClr val="black"/>
                </a:solidFill>
              </a:rPr>
              <a:t>Electron beam velocity distribution</a:t>
            </a:r>
            <a:endParaRPr lang="uk-UA" sz="2400" dirty="0">
              <a:solidFill>
                <a:prstClr val="black"/>
              </a:solidFill>
            </a:endParaRPr>
          </a:p>
          <a:p>
            <a:pPr marL="542925" lvl="0">
              <a:buFont typeface="Wingdings" panose="05000000000000000000" pitchFamily="2" charset="2"/>
              <a:buChar char="§"/>
            </a:pPr>
            <a:r>
              <a:rPr lang="en-US" sz="2400" dirty="0">
                <a:solidFill>
                  <a:prstClr val="black"/>
                </a:solidFill>
              </a:rPr>
              <a:t>Mode transformation in an oversized cavity of THz Clinotron</a:t>
            </a:r>
          </a:p>
          <a:p>
            <a:pPr marL="542925">
              <a:buFont typeface="Wingdings" panose="05000000000000000000" pitchFamily="2" charset="2"/>
              <a:buChar char="§"/>
            </a:pPr>
            <a:r>
              <a:rPr lang="en-US" sz="2400" dirty="0">
                <a:solidFill>
                  <a:prstClr val="black"/>
                </a:solidFill>
              </a:rPr>
              <a:t>RF ohmic losses</a:t>
            </a:r>
            <a:r>
              <a:rPr lang="uk-UA" sz="2400" dirty="0">
                <a:solidFill>
                  <a:prstClr val="black"/>
                </a:solidFill>
              </a:rPr>
              <a:t> </a:t>
            </a:r>
            <a:endParaRPr lang="en-US" sz="2400" dirty="0">
              <a:solidFill>
                <a:prstClr val="black"/>
              </a:solidFill>
            </a:endParaRPr>
          </a:p>
          <a:p>
            <a:pPr marL="542925" lvl="0">
              <a:buFont typeface="Wingdings" panose="05000000000000000000" pitchFamily="2" charset="2"/>
              <a:buChar char="§"/>
            </a:pPr>
            <a:endParaRPr lang="uk-UA" sz="2400" dirty="0">
              <a:solidFill>
                <a:prstClr val="black"/>
              </a:solidFill>
            </a:endParaRPr>
          </a:p>
        </p:txBody>
      </p:sp>
      <p:grpSp>
        <p:nvGrpSpPr>
          <p:cNvPr id="87" name="Группа 86">
            <a:extLst>
              <a:ext uri="{FF2B5EF4-FFF2-40B4-BE49-F238E27FC236}">
                <a16:creationId xmlns:a16="http://schemas.microsoft.com/office/drawing/2014/main" id="{81A9929A-9F4B-4B5A-A5D9-1F67CB2FDD89}"/>
              </a:ext>
            </a:extLst>
          </p:cNvPr>
          <p:cNvGrpSpPr/>
          <p:nvPr/>
        </p:nvGrpSpPr>
        <p:grpSpPr>
          <a:xfrm>
            <a:off x="1619616" y="4430772"/>
            <a:ext cx="3014138" cy="2308662"/>
            <a:chOff x="-97847" y="857232"/>
            <a:chExt cx="3066599" cy="2786081"/>
          </a:xfrm>
        </p:grpSpPr>
        <p:grpSp>
          <p:nvGrpSpPr>
            <p:cNvPr id="88" name="Группа 38">
              <a:extLst>
                <a:ext uri="{FF2B5EF4-FFF2-40B4-BE49-F238E27FC236}">
                  <a16:creationId xmlns:a16="http://schemas.microsoft.com/office/drawing/2014/main" id="{585FB935-AF38-4E4A-A59F-BA0AB54EF4CC}"/>
                </a:ext>
              </a:extLst>
            </p:cNvPr>
            <p:cNvGrpSpPr/>
            <p:nvPr/>
          </p:nvGrpSpPr>
          <p:grpSpPr>
            <a:xfrm>
              <a:off x="337744" y="857232"/>
              <a:ext cx="2631008" cy="2786081"/>
              <a:chOff x="194836" y="1000108"/>
              <a:chExt cx="2631008" cy="2786081"/>
            </a:xfrm>
          </p:grpSpPr>
          <p:grpSp>
            <p:nvGrpSpPr>
              <p:cNvPr id="92" name="Группа 19">
                <a:extLst>
                  <a:ext uri="{FF2B5EF4-FFF2-40B4-BE49-F238E27FC236}">
                    <a16:creationId xmlns:a16="http://schemas.microsoft.com/office/drawing/2014/main" id="{DD9F5981-8B04-40F5-B011-06FDD9608F39}"/>
                  </a:ext>
                </a:extLst>
              </p:cNvPr>
              <p:cNvGrpSpPr/>
              <p:nvPr/>
            </p:nvGrpSpPr>
            <p:grpSpPr>
              <a:xfrm>
                <a:off x="194836" y="1000108"/>
                <a:ext cx="2631008" cy="2786081"/>
                <a:chOff x="5349751" y="1428736"/>
                <a:chExt cx="3334103" cy="3263771"/>
              </a:xfrm>
            </p:grpSpPr>
            <p:pic>
              <p:nvPicPr>
                <p:cNvPr id="94" name="Picture 1">
                  <a:extLst>
                    <a:ext uri="{FF2B5EF4-FFF2-40B4-BE49-F238E27FC236}">
                      <a16:creationId xmlns:a16="http://schemas.microsoft.com/office/drawing/2014/main" id="{26207120-65D5-40E7-9412-425A171F4904}"/>
                    </a:ext>
                  </a:extLst>
                </p:cNvPr>
                <p:cNvPicPr>
                  <a:picLocks noChangeAspect="1" noChangeArrowheads="1"/>
                </p:cNvPicPr>
                <p:nvPr/>
              </p:nvPicPr>
              <p:blipFill>
                <a:blip r:embed="rId4"/>
                <a:srcRect/>
                <a:stretch>
                  <a:fillRect/>
                </a:stretch>
              </p:blipFill>
              <p:spPr bwMode="auto">
                <a:xfrm>
                  <a:off x="5349751" y="1492107"/>
                  <a:ext cx="3086100" cy="3200400"/>
                </a:xfrm>
                <a:prstGeom prst="rect">
                  <a:avLst/>
                </a:prstGeom>
                <a:noFill/>
                <a:ln w="9525">
                  <a:noFill/>
                  <a:miter lim="800000"/>
                  <a:headEnd/>
                  <a:tailEnd/>
                </a:ln>
                <a:effectLst/>
              </p:spPr>
            </p:pic>
            <p:sp>
              <p:nvSpPr>
                <p:cNvPr id="96" name="TextBox 95">
                  <a:extLst>
                    <a:ext uri="{FF2B5EF4-FFF2-40B4-BE49-F238E27FC236}">
                      <a16:creationId xmlns:a16="http://schemas.microsoft.com/office/drawing/2014/main" id="{19A0F60B-BDA0-4CCE-B1DE-82C260B7A505}"/>
                    </a:ext>
                  </a:extLst>
                </p:cNvPr>
                <p:cNvSpPr txBox="1"/>
                <p:nvPr/>
              </p:nvSpPr>
              <p:spPr>
                <a:xfrm>
                  <a:off x="7608675" y="3616939"/>
                  <a:ext cx="1075179" cy="522127"/>
                </a:xfrm>
                <a:prstGeom prst="rect">
                  <a:avLst/>
                </a:prstGeom>
                <a:solidFill>
                  <a:schemeClr val="bg1"/>
                </a:solidFill>
              </p:spPr>
              <p:txBody>
                <a:bodyPr wrap="square" rtlCol="0">
                  <a:spAutoFit/>
                </a:bodyPr>
                <a:lstStyle/>
                <a:p>
                  <a:r>
                    <a:rPr lang="en-US" dirty="0"/>
                    <a:t>anode</a:t>
                  </a:r>
                  <a:endParaRPr lang="ru-RU" dirty="0"/>
                </a:p>
              </p:txBody>
            </p:sp>
            <p:sp>
              <p:nvSpPr>
                <p:cNvPr id="97" name="TextBox 96">
                  <a:extLst>
                    <a:ext uri="{FF2B5EF4-FFF2-40B4-BE49-F238E27FC236}">
                      <a16:creationId xmlns:a16="http://schemas.microsoft.com/office/drawing/2014/main" id="{BDFDC70B-F326-48AC-BCC9-D7953F0FA650}"/>
                    </a:ext>
                  </a:extLst>
                </p:cNvPr>
                <p:cNvSpPr txBox="1"/>
                <p:nvPr/>
              </p:nvSpPr>
              <p:spPr>
                <a:xfrm>
                  <a:off x="5594006" y="1428736"/>
                  <a:ext cx="382759" cy="522127"/>
                </a:xfrm>
                <a:prstGeom prst="rect">
                  <a:avLst/>
                </a:prstGeom>
                <a:solidFill>
                  <a:schemeClr val="bg1"/>
                </a:solidFill>
              </p:spPr>
              <p:txBody>
                <a:bodyPr wrap="none" rtlCol="0">
                  <a:spAutoFit/>
                </a:bodyPr>
                <a:lstStyle/>
                <a:p>
                  <a:r>
                    <a:rPr lang="en-US" dirty="0"/>
                    <a:t>Y</a:t>
                  </a:r>
                  <a:endParaRPr lang="ru-RU" dirty="0"/>
                </a:p>
              </p:txBody>
            </p:sp>
            <p:sp>
              <p:nvSpPr>
                <p:cNvPr id="98" name="TextBox 97">
                  <a:extLst>
                    <a:ext uri="{FF2B5EF4-FFF2-40B4-BE49-F238E27FC236}">
                      <a16:creationId xmlns:a16="http://schemas.microsoft.com/office/drawing/2014/main" id="{C4E46E6E-1132-4697-A93E-FC313364EF22}"/>
                    </a:ext>
                  </a:extLst>
                </p:cNvPr>
                <p:cNvSpPr txBox="1"/>
                <p:nvPr/>
              </p:nvSpPr>
              <p:spPr>
                <a:xfrm>
                  <a:off x="8183292" y="3040818"/>
                  <a:ext cx="376560" cy="522127"/>
                </a:xfrm>
                <a:prstGeom prst="rect">
                  <a:avLst/>
                </a:prstGeom>
                <a:solidFill>
                  <a:schemeClr val="bg1"/>
                </a:solidFill>
              </p:spPr>
              <p:txBody>
                <a:bodyPr wrap="none" rtlCol="0">
                  <a:spAutoFit/>
                </a:bodyPr>
                <a:lstStyle/>
                <a:p>
                  <a:r>
                    <a:rPr lang="en-US" dirty="0"/>
                    <a:t>Z</a:t>
                  </a:r>
                  <a:endParaRPr lang="ru-RU" dirty="0"/>
                </a:p>
              </p:txBody>
            </p:sp>
          </p:grpSp>
          <p:sp>
            <p:nvSpPr>
              <p:cNvPr id="93" name="Прямоугольник 92">
                <a:extLst>
                  <a:ext uri="{FF2B5EF4-FFF2-40B4-BE49-F238E27FC236}">
                    <a16:creationId xmlns:a16="http://schemas.microsoft.com/office/drawing/2014/main" id="{2E182361-7110-4FFA-BCA6-62ECE7DB48DD}"/>
                  </a:ext>
                </a:extLst>
              </p:cNvPr>
              <p:cNvSpPr/>
              <p:nvPr/>
            </p:nvSpPr>
            <p:spPr>
              <a:xfrm>
                <a:off x="1962132" y="1227122"/>
                <a:ext cx="428628"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a:p>
            </p:txBody>
          </p:sp>
        </p:grpSp>
        <p:grpSp>
          <p:nvGrpSpPr>
            <p:cNvPr id="89" name="Группа 46">
              <a:extLst>
                <a:ext uri="{FF2B5EF4-FFF2-40B4-BE49-F238E27FC236}">
                  <a16:creationId xmlns:a16="http://schemas.microsoft.com/office/drawing/2014/main" id="{7A06BFFE-E918-4EE2-8E2A-16FC2E45C20F}"/>
                </a:ext>
              </a:extLst>
            </p:cNvPr>
            <p:cNvGrpSpPr/>
            <p:nvPr/>
          </p:nvGrpSpPr>
          <p:grpSpPr>
            <a:xfrm>
              <a:off x="-97847" y="2500306"/>
              <a:ext cx="487967" cy="522788"/>
              <a:chOff x="-97847" y="2715414"/>
              <a:chExt cx="487967" cy="522788"/>
            </a:xfrm>
          </p:grpSpPr>
          <p:cxnSp>
            <p:nvCxnSpPr>
              <p:cNvPr id="90" name="Прямая со стрелкой 89">
                <a:extLst>
                  <a:ext uri="{FF2B5EF4-FFF2-40B4-BE49-F238E27FC236}">
                    <a16:creationId xmlns:a16="http://schemas.microsoft.com/office/drawing/2014/main" id="{705BA489-70D9-4952-904E-8111735B3208}"/>
                  </a:ext>
                </a:extLst>
              </p:cNvPr>
              <p:cNvCxnSpPr/>
              <p:nvPr/>
            </p:nvCxnSpPr>
            <p:spPr>
              <a:xfrm rot="5400000">
                <a:off x="142844" y="2928934"/>
                <a:ext cx="428628" cy="1588"/>
              </a:xfrm>
              <a:prstGeom prst="straightConnector1">
                <a:avLst/>
              </a:prstGeom>
              <a:ln w="19050">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C3D38F66-93D2-4F49-A57D-447594F63A4E}"/>
                  </a:ext>
                </a:extLst>
              </p:cNvPr>
              <p:cNvSpPr txBox="1"/>
              <p:nvPr/>
            </p:nvSpPr>
            <p:spPr>
              <a:xfrm>
                <a:off x="-97847" y="2792494"/>
                <a:ext cx="487967" cy="445708"/>
              </a:xfrm>
              <a:prstGeom prst="rect">
                <a:avLst/>
              </a:prstGeom>
              <a:noFill/>
            </p:spPr>
            <p:txBody>
              <a:bodyPr wrap="none" rtlCol="0">
                <a:spAutoFit/>
              </a:bodyPr>
              <a:lstStyle/>
              <a:p>
                <a:pPr algn="r"/>
                <a:r>
                  <a:rPr lang="el-GR" dirty="0"/>
                  <a:t>Δ</a:t>
                </a:r>
                <a:r>
                  <a:rPr lang="en-US" dirty="0"/>
                  <a:t>Y </a:t>
                </a:r>
                <a:endParaRPr lang="ru-RU" dirty="0"/>
              </a:p>
            </p:txBody>
          </p:sp>
        </p:grpSp>
      </p:grpSp>
      <p:sp>
        <p:nvSpPr>
          <p:cNvPr id="99" name="Прямоугольник 98">
            <a:extLst>
              <a:ext uri="{FF2B5EF4-FFF2-40B4-BE49-F238E27FC236}">
                <a16:creationId xmlns:a16="http://schemas.microsoft.com/office/drawing/2014/main" id="{9AD8A542-9A6A-4DB2-B598-30B531138BEB}"/>
              </a:ext>
            </a:extLst>
          </p:cNvPr>
          <p:cNvSpPr/>
          <p:nvPr/>
        </p:nvSpPr>
        <p:spPr>
          <a:xfrm>
            <a:off x="4818624" y="4430772"/>
            <a:ext cx="7167307" cy="2062103"/>
          </a:xfrm>
          <a:prstGeom prst="rect">
            <a:avLst/>
          </a:prstGeom>
        </p:spPr>
        <p:txBody>
          <a:bodyPr wrap="square">
            <a:spAutoFit/>
          </a:bodyPr>
          <a:lstStyle/>
          <a:p>
            <a:pPr>
              <a:spcAft>
                <a:spcPts val="1200"/>
              </a:spcAft>
            </a:pPr>
            <a:r>
              <a:rPr lang="en-US" sz="1200" dirty="0"/>
              <a:t>Likhachev, A.A., Danik, A.A., Kovshov, Y.S., Kishko, S.A., Ponomarenko, S.S., Zheltov, V.N., Khutoryan, E.M., Kuleshov, A.N. Effect of electron beam velocity spread in a clinotron. </a:t>
            </a:r>
            <a:r>
              <a:rPr lang="en-US" sz="1200" i="1" dirty="0"/>
              <a:t>IEEE Transactions on Electron Devices</a:t>
            </a:r>
            <a:r>
              <a:rPr lang="en-US" sz="1200" dirty="0"/>
              <a:t> </a:t>
            </a:r>
            <a:r>
              <a:rPr lang="en-US" sz="1200" b="1" dirty="0"/>
              <a:t>66 (3)</a:t>
            </a:r>
            <a:r>
              <a:rPr lang="en-US" sz="1200" dirty="0"/>
              <a:t>, 1540-1544 (2019)</a:t>
            </a:r>
          </a:p>
          <a:p>
            <a:pPr>
              <a:spcAft>
                <a:spcPts val="1200"/>
              </a:spcAft>
            </a:pPr>
            <a:r>
              <a:rPr lang="en-US" sz="1200" dirty="0"/>
              <a:t>Kovshov, Y.S., Ponomarenko, S.S., Kishko, S.S., Likhachev, A., Danik, A., Mospan, L., Steshenko, S., Khutoryan, E.M., Kuleshov, A.N. Effect of Mode Transformation in THz Clinotron. </a:t>
            </a:r>
            <a:r>
              <a:rPr lang="en-US" sz="1200" i="1" dirty="0"/>
              <a:t>Journal of Infrared, Millimeter, and Terahertz Waves</a:t>
            </a:r>
            <a:r>
              <a:rPr lang="en-US" sz="1200" dirty="0"/>
              <a:t> </a:t>
            </a:r>
            <a:r>
              <a:rPr lang="en-US" sz="1200" b="1" dirty="0"/>
              <a:t>39 (11)</a:t>
            </a:r>
            <a:r>
              <a:rPr lang="en-US" sz="1200" dirty="0"/>
              <a:t>, 1055-1064 (2018) </a:t>
            </a:r>
          </a:p>
          <a:p>
            <a:pPr>
              <a:spcAft>
                <a:spcPts val="1200"/>
              </a:spcAft>
            </a:pPr>
            <a:r>
              <a:rPr lang="en-US" sz="1200" dirty="0"/>
              <a:t>Ponomarenko, S.S., Likhachev, A.A., Stoyanova, V.V., Kovshov, Y.S., Vlasenko, S.A., Kishko, S.A., Khutoryan, E.M., Kuleshov, A.N. Spectral Characteristics of THz CW Clinotrons. </a:t>
            </a:r>
            <a:r>
              <a:rPr lang="en-US" sz="1200" i="1" dirty="0"/>
              <a:t>IEEE Transactions on Electron Devices</a:t>
            </a:r>
            <a:r>
              <a:rPr lang="en-US" sz="1200" dirty="0"/>
              <a:t> </a:t>
            </a:r>
            <a:r>
              <a:rPr lang="en-US" sz="1200" b="1" dirty="0"/>
              <a:t>67 (12)</a:t>
            </a:r>
            <a:r>
              <a:rPr lang="en-US" sz="1200" dirty="0"/>
              <a:t>, 5766-5770 (2020)</a:t>
            </a:r>
            <a:endParaRPr lang="uk-UA" sz="1200" dirty="0"/>
          </a:p>
        </p:txBody>
      </p:sp>
      <p:pic>
        <p:nvPicPr>
          <p:cNvPr id="20" name="Рисунок 19">
            <a:extLst>
              <a:ext uri="{FF2B5EF4-FFF2-40B4-BE49-F238E27FC236}">
                <a16:creationId xmlns:a16="http://schemas.microsoft.com/office/drawing/2014/main" id="{64A8B6C5-5915-40C1-A865-8BFB9B53F3EB}"/>
              </a:ext>
            </a:extLst>
          </p:cNvPr>
          <p:cNvPicPr>
            <a:picLocks noChangeAspect="1"/>
          </p:cNvPicPr>
          <p:nvPr/>
        </p:nvPicPr>
        <p:blipFill>
          <a:blip r:embed="rId5"/>
          <a:stretch>
            <a:fillRect/>
          </a:stretch>
        </p:blipFill>
        <p:spPr>
          <a:xfrm>
            <a:off x="10496255" y="661606"/>
            <a:ext cx="789215" cy="729496"/>
          </a:xfrm>
          <a:prstGeom prst="rect">
            <a:avLst/>
          </a:prstGeom>
        </p:spPr>
      </p:pic>
      <p:sp>
        <p:nvSpPr>
          <p:cNvPr id="22" name="TextBox 21">
            <a:extLst>
              <a:ext uri="{FF2B5EF4-FFF2-40B4-BE49-F238E27FC236}">
                <a16:creationId xmlns:a16="http://schemas.microsoft.com/office/drawing/2014/main" id="{3F45942B-9FCD-45B5-8A2B-661E86CDE8CA}"/>
              </a:ext>
            </a:extLst>
          </p:cNvPr>
          <p:cNvSpPr txBox="1"/>
          <p:nvPr/>
        </p:nvSpPr>
        <p:spPr>
          <a:xfrm>
            <a:off x="1402978" y="4981215"/>
            <a:ext cx="1064736" cy="369332"/>
          </a:xfrm>
          <a:prstGeom prst="rect">
            <a:avLst/>
          </a:prstGeom>
          <a:solidFill>
            <a:schemeClr val="bg1"/>
          </a:solidFill>
        </p:spPr>
        <p:txBody>
          <a:bodyPr wrap="square" rtlCol="0">
            <a:spAutoFit/>
          </a:bodyPr>
          <a:lstStyle/>
          <a:p>
            <a:pPr algn="r"/>
            <a:r>
              <a:rPr lang="en-US" dirty="0"/>
              <a:t>cathode</a:t>
            </a:r>
            <a:endParaRPr lang="ru-RU" dirty="0"/>
          </a:p>
        </p:txBody>
      </p:sp>
      <p:pic>
        <p:nvPicPr>
          <p:cNvPr id="23" name="Рисунок 22">
            <a:extLst>
              <a:ext uri="{FF2B5EF4-FFF2-40B4-BE49-F238E27FC236}">
                <a16:creationId xmlns:a16="http://schemas.microsoft.com/office/drawing/2014/main" id="{F334A66D-6478-4DA5-B49F-E8A201948E5B}"/>
              </a:ext>
            </a:extLst>
          </p:cNvPr>
          <p:cNvPicPr>
            <a:picLocks noChangeAspect="1"/>
          </p:cNvPicPr>
          <p:nvPr/>
        </p:nvPicPr>
        <p:blipFill rotWithShape="1">
          <a:blip r:embed="rId6"/>
          <a:srcRect l="69487" t="15787" r="3407" b="25299"/>
          <a:stretch/>
        </p:blipFill>
        <p:spPr>
          <a:xfrm>
            <a:off x="92371" y="5092457"/>
            <a:ext cx="1495627" cy="1585505"/>
          </a:xfrm>
          <a:prstGeom prst="rect">
            <a:avLst/>
          </a:prstGeom>
        </p:spPr>
      </p:pic>
    </p:spTree>
    <p:extLst>
      <p:ext uri="{BB962C8B-B14F-4D97-AF65-F5344CB8AC3E}">
        <p14:creationId xmlns:p14="http://schemas.microsoft.com/office/powerpoint/2010/main" val="67939417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5522</TotalTime>
  <Words>4318</Words>
  <Application>Microsoft Office PowerPoint</Application>
  <PresentationFormat>Широкоэкранный</PresentationFormat>
  <Paragraphs>464</Paragraphs>
  <Slides>26</Slides>
  <Notes>21</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2</vt:i4>
      </vt:variant>
      <vt:variant>
        <vt:lpstr>Заголовки слайдов</vt:lpstr>
      </vt:variant>
      <vt:variant>
        <vt:i4>26</vt:i4>
      </vt:variant>
    </vt:vector>
  </HeadingPairs>
  <TitlesOfParts>
    <vt:vector size="41" baseType="lpstr">
      <vt:lpstr>굴림</vt:lpstr>
      <vt:lpstr>Microsoft YaHei</vt:lpstr>
      <vt:lpstr>Arial</vt:lpstr>
      <vt:lpstr>Calibri</vt:lpstr>
      <vt:lpstr>Calibri Light</vt:lpstr>
      <vt:lpstr>Cambria Math</vt:lpstr>
      <vt:lpstr>Liberation Sans</vt:lpstr>
      <vt:lpstr>Mangal</vt:lpstr>
      <vt:lpstr>mentone-semibol</vt:lpstr>
      <vt:lpstr>Symbol</vt:lpstr>
      <vt:lpstr>Times New Roman</vt:lpstr>
      <vt:lpstr>Wingdings</vt:lpstr>
      <vt:lpstr>Тема Office</vt:lpstr>
      <vt:lpstr>Equation</vt:lpstr>
      <vt:lpstr>Graph</vt:lpstr>
      <vt:lpstr>Research and Development of Cherenkov Vacuum Electron Devices in the MM and THz Frequency Range</vt:lpstr>
      <vt:lpstr>Applications of sub-THz and THz Radiation</vt:lpstr>
      <vt:lpstr>State-of-Art of the Radiation Sources</vt:lpstr>
      <vt:lpstr>Our Laboratory Activity</vt:lpstr>
      <vt:lpstr>Clinotrons for Plasma Diagnostics</vt:lpstr>
      <vt:lpstr>Cherenkov Vacuum Electron Devices</vt:lpstr>
      <vt:lpstr>Dispersion of a Grating Structure</vt:lpstr>
      <vt:lpstr>Physics of Clinotron</vt:lpstr>
      <vt:lpstr>The Effects in Clinotron</vt:lpstr>
      <vt:lpstr>Reasons for RF Ohmic Losses</vt:lpstr>
      <vt:lpstr>Properties of Bi-Periodic Circuits</vt:lpstr>
      <vt:lpstr>Development of 650 GHz Cherenkov Oscillator</vt:lpstr>
      <vt:lpstr>Simulation of the Beam-Wave Interaction</vt:lpstr>
      <vt:lpstr>Experimental Test at 100 GHz</vt:lpstr>
      <vt:lpstr>Traveling-Wave Amplification</vt:lpstr>
      <vt:lpstr>Conclusions</vt:lpstr>
      <vt:lpstr>Thank You for Your Attention</vt:lpstr>
      <vt:lpstr>Sub-THz and THz Clinotrons</vt:lpstr>
      <vt:lpstr>Magnetic Focusing of Electron Beam</vt:lpstr>
      <vt:lpstr>Sheet Electron Beam for a Clinotron</vt:lpstr>
      <vt:lpstr>Velocity Distributions in Electron Beam</vt:lpstr>
      <vt:lpstr>Mode Transformation in a Clinotron</vt:lpstr>
      <vt:lpstr>Spectral Characteristics</vt:lpstr>
      <vt:lpstr>Developed Compact Radiation Modules</vt:lpstr>
      <vt:lpstr>Traveling-Wave Amplification</vt:lpstr>
      <vt:lpstr>Diffraction Radiation Oscillator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and Development of Cherenkov Vacuum Electron Devices in the Microwave and THz Frequency Ranges</dc:title>
  <dc:creator>Lab</dc:creator>
  <cp:lastModifiedBy>Lab</cp:lastModifiedBy>
  <cp:revision>254</cp:revision>
  <dcterms:created xsi:type="dcterms:W3CDTF">2022-05-25T20:33:33Z</dcterms:created>
  <dcterms:modified xsi:type="dcterms:W3CDTF">2022-06-03T09:27:20Z</dcterms:modified>
</cp:coreProperties>
</file>