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88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6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76036" y="1483520"/>
            <a:ext cx="7772400" cy="477628"/>
          </a:xfrm>
          <a:prstGeom prst="rect">
            <a:avLst/>
          </a:prstGeom>
        </p:spPr>
        <p:txBody>
          <a:bodyPr/>
          <a:lstStyle>
            <a:lvl1pPr>
              <a:defRPr sz="2100" b="0"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Mastertitelformat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89647" y="2156661"/>
            <a:ext cx="6400800" cy="3459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Master-</a:t>
            </a:r>
            <a:r>
              <a:rPr lang="en-US" dirty="0" err="1"/>
              <a:t>Untertitelformat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67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41885"/>
            <a:ext cx="8229600" cy="33240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rPr lang="en-US" dirty="0" err="1"/>
              <a:t>Mastertitelformat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15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 err="1"/>
              <a:t>Mastertextformat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  <a:p>
            <a:pPr lvl="1"/>
            <a:r>
              <a:rPr lang="en-US" dirty="0" err="1"/>
              <a:t>Zweite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2"/>
            <a:r>
              <a:rPr lang="en-US" dirty="0" err="1"/>
              <a:t>Dritte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3"/>
            <a:r>
              <a:rPr lang="en-US" dirty="0" err="1"/>
              <a:t>Vierte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4"/>
            <a:r>
              <a:rPr lang="en-US" dirty="0" err="1"/>
              <a:t>Fünfte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447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/>
              <a:t>Mastertextformat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  <a:p>
            <a:pPr lvl="1"/>
            <a:r>
              <a:rPr lang="en-US" dirty="0" err="1"/>
              <a:t>Zweite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2"/>
            <a:r>
              <a:rPr lang="en-US" dirty="0" err="1"/>
              <a:t>Dritte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3"/>
            <a:r>
              <a:rPr lang="en-US" dirty="0" err="1"/>
              <a:t>Vierte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4"/>
            <a:r>
              <a:rPr lang="en-US" dirty="0" err="1"/>
              <a:t>Fünfte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de-DE" dirty="0"/>
          </a:p>
        </p:txBody>
      </p:sp>
      <p:sp>
        <p:nvSpPr>
          <p:cNvPr id="7" name="Rechteck 5"/>
          <p:cNvSpPr/>
          <p:nvPr userDrawn="1"/>
        </p:nvSpPr>
        <p:spPr>
          <a:xfrm rot="5400000">
            <a:off x="4271963" y="-4271963"/>
            <a:ext cx="600075" cy="9144000"/>
          </a:xfrm>
          <a:prstGeom prst="rect">
            <a:avLst/>
          </a:prstGeom>
          <a:solidFill>
            <a:srgbClr val="AE2439">
              <a:alpha val="93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9" name="TextBox 8"/>
          <p:cNvSpPr txBox="1"/>
          <p:nvPr userDrawn="1"/>
        </p:nvSpPr>
        <p:spPr>
          <a:xfrm>
            <a:off x="66174" y="4866774"/>
            <a:ext cx="90176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73DF405E-3751-477B-B3AE-CC9C8A6DA135}" type="datetime1">
              <a:rPr lang="en-US" sz="900" smtClean="0"/>
              <a:pPr algn="ctr"/>
              <a:t>6/23/2022</a:t>
            </a:fld>
            <a:r>
              <a:rPr lang="en-US" sz="900" dirty="0"/>
              <a:t>			Benedikt Geiger – ISHW 2022				</a:t>
            </a:r>
            <a:r>
              <a:rPr lang="en-US" sz="900" baseline="0" dirty="0"/>
              <a:t>                 </a:t>
            </a:r>
            <a:fld id="{36EF580E-D3E6-4B08-A19F-19EC1A1590CE}" type="slidenum">
              <a:rPr lang="en-US" sz="900" smtClean="0"/>
              <a:pPr algn="ctr"/>
              <a:t>‹#›</a:t>
            </a:fld>
            <a:r>
              <a:rPr lang="en-US" sz="900" dirty="0"/>
              <a:t>/17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5D6B5EB-325A-47A5-B864-C6B4E67975F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C5050C"/>
              </a:clrFrom>
              <a:clrTo>
                <a:srgbClr val="C5050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691515" y="7792"/>
            <a:ext cx="412901" cy="58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52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hdr="0"/>
  <p:txStyles>
    <p:titleStyle>
      <a:lvl1pPr algn="ctr" defTabSz="342900" rtl="0" eaLnBrk="1" latinLnBrk="0" hangingPunct="1">
        <a:spcBef>
          <a:spcPct val="0"/>
        </a:spcBef>
        <a:buNone/>
        <a:defRPr sz="15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D3467-95A7-4A30-A79C-774C62BDA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Extend/validate the database towards fusion reactor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137CD-889B-4713-BD20-F5A916C70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47" y="1009236"/>
            <a:ext cx="5882641" cy="339447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Wishlist:</a:t>
            </a:r>
          </a:p>
          <a:p>
            <a:r>
              <a:rPr lang="en-US" dirty="0"/>
              <a:t>Revisit the </a:t>
            </a:r>
            <a:r>
              <a:rPr lang="en-US" dirty="0" err="1"/>
              <a:t>Sudo</a:t>
            </a:r>
            <a:r>
              <a:rPr lang="en-US" dirty="0"/>
              <a:t>-Density limit in all stellarators, as done previously by G. </a:t>
            </a:r>
            <a:r>
              <a:rPr lang="en-US" dirty="0" err="1"/>
              <a:t>Fuchert</a:t>
            </a:r>
            <a:r>
              <a:rPr lang="en-US" dirty="0"/>
              <a:t> in W7-X</a:t>
            </a:r>
          </a:p>
          <a:p>
            <a:pPr lvl="1"/>
            <a:r>
              <a:rPr lang="en-US" dirty="0"/>
              <a:t>Operation at high density is very beneficial for burning plasma operation (increased confinement, reduced alpha particle slowing down, reduced temperatures)</a:t>
            </a:r>
          </a:p>
          <a:p>
            <a:pPr marL="3429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 Better explore the density limit</a:t>
            </a:r>
            <a:endParaRPr lang="en-US" dirty="0"/>
          </a:p>
          <a:p>
            <a:r>
              <a:rPr lang="en-US" dirty="0"/>
              <a:t>Perform experiments with different aspect ratios:</a:t>
            </a:r>
          </a:p>
          <a:p>
            <a:pPr lvl="1"/>
            <a:r>
              <a:rPr lang="en-US" dirty="0" err="1"/>
              <a:t>Laspect</a:t>
            </a:r>
            <a:r>
              <a:rPr lang="en-US" dirty="0"/>
              <a:t> ratio operation could be one possibility towards a burning stellarator fusion power plant, as this eases coil shaping and the constructability.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Perform “small plasma” experiments in similar to those at W7-X</a:t>
            </a:r>
          </a:p>
          <a:p>
            <a:r>
              <a:rPr lang="en-US" dirty="0">
                <a:sym typeface="Wingdings" panose="05000000000000000000" pitchFamily="2" charset="2"/>
              </a:rPr>
              <a:t>Build database for high confinement scenarios – “what would be an optimistic ISS04 scaling?” or “Is there hope reaching renormalization factors of two?”</a:t>
            </a:r>
            <a:endParaRPr lang="en-US" dirty="0"/>
          </a:p>
        </p:txBody>
      </p:sp>
      <p:pic>
        <p:nvPicPr>
          <p:cNvPr id="4" name="Google Shape;156;p17">
            <a:extLst>
              <a:ext uri="{FF2B5EF4-FFF2-40B4-BE49-F238E27FC236}">
                <a16:creationId xmlns:a16="http://schemas.microsoft.com/office/drawing/2014/main" id="{6093EB19-447F-4877-9BCD-9DC16F10544E}"/>
              </a:ext>
            </a:extLst>
          </p:cNvPr>
          <p:cNvPicPr preferRelativeResize="0"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6339841" y="1109184"/>
            <a:ext cx="2420112" cy="14625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1285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128</Words>
  <Application>Microsoft Office PowerPoint</Application>
  <PresentationFormat>On-screen Show (16:9)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Office-Design</vt:lpstr>
      <vt:lpstr>Extend/validate the database towards fusion reactor operation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Prospects of a Compact High Aspect Ratio Stellarator for Fusion Energy Production</dc:title>
  <dc:creator>bgeiger3</dc:creator>
  <cp:lastModifiedBy>BENEDIKT GEIGER</cp:lastModifiedBy>
  <cp:revision>27</cp:revision>
  <dcterms:modified xsi:type="dcterms:W3CDTF">2022-06-23T09:46:10Z</dcterms:modified>
</cp:coreProperties>
</file>