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9" r:id="rId3"/>
    <p:sldId id="263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7EAE9-CD22-4919-B9F6-1A82D6CE1B33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5E968-FCE0-431C-99B4-EC8EA971DF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65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CBE7-1545-4E8E-9750-1FCBFC400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69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1148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DF20C0-9653-44CB-B680-DA847CB0A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29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877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41C9CA6-6D1C-4ADA-8260-CCE7AD3CBD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70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70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1A4F4E8-41E6-43E5-86D4-144034C85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33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8058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7601A5-58AC-4B70-8384-E8B22377E0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34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8285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DCA4C6-2ACE-4627-BE54-8F5B288E0D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956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9419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80CF2E0-C9F7-41B0-A531-2C79A57C56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625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0395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6E9F9AB-CADF-4A81-A991-F3A1A18062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82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90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2097088"/>
            <a:ext cx="66421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E745B2-7FBE-4F51-89F3-B7B820B784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644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566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2097088"/>
            <a:ext cx="3037093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2097088"/>
            <a:ext cx="66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02DFC1-1B36-4B69-A65A-1E64FEF5C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567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6591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811C7B-97C7-436D-82F8-E55AB3AC8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71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EE6E5-DB8B-472C-8377-0C6AA874D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759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5"/>
            <a:r>
              <a:rPr lang="en-US" dirty="0" err="1"/>
              <a:t>Sechste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6"/>
            <a:r>
              <a:rPr lang="en-US" dirty="0" err="1"/>
              <a:t>Siebte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7"/>
            <a:r>
              <a:rPr lang="en-US" dirty="0" err="1"/>
              <a:t>Achte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8FC9C2-A520-4EFC-B13F-6FAAFCBD54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973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898B50-3A96-4348-B1B1-76B8EAE74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67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875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DF20C0-9653-44CB-B680-DA847CB0A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634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8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D5D59-E9B2-42BF-A061-8A51677792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54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DB118-779A-465C-8A6D-0925A1A8E7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1544B-68F0-4475-A9C7-4C5B075C02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40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D9F8A-C438-4962-8518-060144F57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4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973028-3882-4980-B8C8-2E29C1E4BD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1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017DF-16E5-4F68-B2C1-0378C00DD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78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331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4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949532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think-cell Folie" r:id="rId28" imgW="384" imgH="385" progId="TCLayout.ActiveDocument.1">
                  <p:embed/>
                </p:oleObj>
              </mc:Choice>
              <mc:Fallback>
                <p:oleObj name="think-cell Folie" r:id="rId28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</a:t>
            </a:r>
            <a:r>
              <a:rPr lang="de-DE" dirty="0" err="1"/>
              <a:t>Physics</a:t>
            </a:r>
            <a:r>
              <a:rPr lang="de-DE" dirty="0"/>
              <a:t> | Vorname Nachname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685329-B96E-4C87-8A85-F6C433C9098D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67323" t="-9202" r="-2804" b="-9202"/>
          <a:stretch/>
        </p:blipFill>
        <p:spPr>
          <a:xfrm>
            <a:off x="10879457" y="173311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74" r:id="rId4"/>
    <p:sldLayoutId id="2147483677" r:id="rId5"/>
    <p:sldLayoutId id="2147483678" r:id="rId6"/>
    <p:sldLayoutId id="2147483695" r:id="rId7"/>
    <p:sldLayoutId id="2147483697" r:id="rId8"/>
    <p:sldLayoutId id="2147483662" r:id="rId9"/>
    <p:sldLayoutId id="2147483669" r:id="rId10"/>
    <p:sldLayoutId id="2147483664" r:id="rId11"/>
    <p:sldLayoutId id="2147483668" r:id="rId12"/>
    <p:sldLayoutId id="2147483698" r:id="rId13"/>
    <p:sldLayoutId id="2147483671" r:id="rId14"/>
    <p:sldLayoutId id="2147483699" r:id="rId15"/>
    <p:sldLayoutId id="2147483692" r:id="rId16"/>
    <p:sldLayoutId id="2147483672" r:id="rId17"/>
    <p:sldLayoutId id="2147483673" r:id="rId18"/>
    <p:sldLayoutId id="2147483694" r:id="rId19"/>
    <p:sldLayoutId id="2147483696" r:id="rId20"/>
    <p:sldLayoutId id="2147483667" r:id="rId21"/>
    <p:sldLayoutId id="2147483700" r:id="rId22"/>
    <p:sldLayoutId id="2147483663" r:id="rId23"/>
  </p:sldLayoutIdLst>
  <p:hf sldNum="0"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ctrTitle"/>
          </p:nvPr>
        </p:nvSpPr>
        <p:spPr>
          <a:xfrm>
            <a:off x="1216024" y="1831195"/>
            <a:ext cx="10308325" cy="2831421"/>
          </a:xfrm>
          <a:gradFill flip="none" rotWithShape="1">
            <a:gsLst>
              <a:gs pos="0">
                <a:srgbClr val="006C66">
                  <a:shade val="30000"/>
                  <a:satMod val="115000"/>
                  <a:lumMod val="100000"/>
                </a:srgbClr>
              </a:gs>
              <a:gs pos="50000">
                <a:srgbClr val="006C66">
                  <a:shade val="67500"/>
                  <a:satMod val="115000"/>
                </a:srgbClr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marL="180000">
              <a:lnSpc>
                <a:spcPct val="100000"/>
              </a:lnSpc>
              <a:spcBef>
                <a:spcPts val="1200"/>
              </a:spcBef>
            </a:pPr>
            <a:r>
              <a:rPr lang="de-DE" sz="600" cap="none" dirty="0"/>
              <a:t/>
            </a:r>
            <a:br>
              <a:rPr lang="de-DE" sz="600" cap="none" dirty="0"/>
            </a:br>
            <a:r>
              <a:rPr lang="de-DE" sz="2400" cap="none" dirty="0"/>
              <a:t>Multi-</a:t>
            </a:r>
            <a:r>
              <a:rPr lang="de-DE" sz="2400" cap="none" dirty="0" err="1"/>
              <a:t>Species</a:t>
            </a:r>
            <a:r>
              <a:rPr lang="de-DE" sz="2400" cap="none" dirty="0"/>
              <a:t> </a:t>
            </a:r>
            <a:r>
              <a:rPr lang="de-DE" sz="2400" cap="none" dirty="0" err="1"/>
              <a:t>Impurity</a:t>
            </a:r>
            <a:r>
              <a:rPr lang="de-DE" sz="2400" cap="none" dirty="0"/>
              <a:t> Transport Studies in Stellarators: Status </a:t>
            </a:r>
            <a:r>
              <a:rPr lang="de-DE" sz="2400" cap="none" dirty="0" err="1"/>
              <a:t>and</a:t>
            </a:r>
            <a:r>
              <a:rPr lang="de-DE" sz="2400" cap="none" dirty="0"/>
              <a:t> </a:t>
            </a:r>
            <a:r>
              <a:rPr lang="de-DE" sz="2400" cap="none" dirty="0" err="1"/>
              <a:t>Prospects</a:t>
            </a:r>
            <a:r>
              <a:rPr lang="de-DE" sz="2400" cap="none" dirty="0"/>
              <a:t/>
            </a:r>
            <a:br>
              <a:rPr lang="de-DE" sz="2400" cap="none" dirty="0"/>
            </a:br>
            <a:r>
              <a:rPr lang="de-DE" sz="3200" cap="none" dirty="0"/>
              <a:t/>
            </a:r>
            <a:br>
              <a:rPr lang="de-DE" sz="3200" cap="none" dirty="0"/>
            </a:br>
            <a:r>
              <a:rPr lang="de-DE" sz="1200" b="0" u="sng" cap="none" dirty="0">
                <a:latin typeface="Arial Narrow" panose="020B0606020202030204" pitchFamily="34" charset="0"/>
              </a:rPr>
              <a:t>A. Langenberg</a:t>
            </a:r>
            <a:r>
              <a:rPr lang="de-DE" sz="1200" b="0" u="sng" cap="none" baseline="30000" dirty="0">
                <a:latin typeface="Arial Narrow" panose="020B0606020202030204" pitchFamily="34" charset="0"/>
              </a:rPr>
              <a:t>1</a:t>
            </a:r>
            <a:r>
              <a:rPr lang="de-DE" sz="1200" b="0" cap="none" dirty="0" smtClean="0">
                <a:latin typeface="Arial Narrow" panose="020B0606020202030204" pitchFamily="34" charset="0"/>
              </a:rPr>
              <a:t>, M.J. García-Regana</a:t>
            </a:r>
            <a:r>
              <a:rPr lang="de-DE" sz="1200" b="0" cap="none" baseline="30000" dirty="0" smtClean="0">
                <a:latin typeface="Arial Narrow" panose="020B0606020202030204" pitchFamily="34" charset="0"/>
              </a:rPr>
              <a:t>2</a:t>
            </a:r>
            <a:r>
              <a:rPr lang="de-DE" sz="1200" b="0" cap="none" dirty="0" smtClean="0">
                <a:latin typeface="Arial Narrow" panose="020B0606020202030204" pitchFamily="34" charset="0"/>
              </a:rPr>
              <a:t>, </a:t>
            </a:r>
            <a:r>
              <a:rPr lang="de-DE" sz="1200" b="0" cap="none" dirty="0">
                <a:latin typeface="Arial Narrow" panose="020B0606020202030204" pitchFamily="34" charset="0"/>
              </a:rPr>
              <a:t>A. Dinklage</a:t>
            </a:r>
            <a:r>
              <a:rPr lang="de-DE" sz="1200" b="0" cap="none" baseline="30000" dirty="0">
                <a:latin typeface="Arial Narrow" panose="020B0606020202030204" pitchFamily="34" charset="0"/>
              </a:rPr>
              <a:t>1</a:t>
            </a:r>
            <a:r>
              <a:rPr lang="de-DE" sz="1200" b="0" cap="none" dirty="0">
                <a:latin typeface="Arial Narrow" panose="020B0606020202030204" pitchFamily="34" charset="0"/>
              </a:rPr>
              <a:t>, M. </a:t>
            </a:r>
            <a:r>
              <a:rPr lang="de-DE" sz="1200" b="0" cap="none" dirty="0" smtClean="0">
                <a:latin typeface="Arial Narrow" panose="020B0606020202030204" pitchFamily="34" charset="0"/>
              </a:rPr>
              <a:t>Kubkowska</a:t>
            </a:r>
            <a:r>
              <a:rPr lang="de-DE" sz="1200" b="0" cap="none" baseline="30000" dirty="0" smtClean="0">
                <a:latin typeface="Arial Narrow" panose="020B0606020202030204" pitchFamily="34" charset="0"/>
              </a:rPr>
              <a:t>3</a:t>
            </a:r>
            <a:r>
              <a:rPr lang="de-DE" sz="1200" b="0" cap="none" dirty="0" smtClean="0">
                <a:latin typeface="Arial Narrow" panose="020B0606020202030204" pitchFamily="34" charset="0"/>
              </a:rPr>
              <a:t>, </a:t>
            </a:r>
            <a:r>
              <a:rPr lang="de-DE" sz="1200" b="0" cap="none" dirty="0" err="1">
                <a:latin typeface="Arial Narrow" panose="020B0606020202030204" pitchFamily="34" charset="0"/>
              </a:rPr>
              <a:t>Th</a:t>
            </a:r>
            <a:r>
              <a:rPr lang="de-DE" sz="1200" b="0" cap="none" dirty="0">
                <a:latin typeface="Arial Narrow" panose="020B0606020202030204" pitchFamily="34" charset="0"/>
              </a:rPr>
              <a:t>. Wegner</a:t>
            </a:r>
            <a:r>
              <a:rPr lang="de-DE" sz="1200" b="0" cap="none" baseline="30000" dirty="0">
                <a:latin typeface="Arial Narrow" panose="020B0606020202030204" pitchFamily="34" charset="0"/>
              </a:rPr>
              <a:t>1</a:t>
            </a:r>
            <a:r>
              <a:rPr lang="de-DE" sz="1200" b="0" cap="none" dirty="0">
                <a:latin typeface="Arial Narrow" panose="020B0606020202030204" pitchFamily="34" charset="0"/>
              </a:rPr>
              <a:t>, B. Buttenschön</a:t>
            </a:r>
            <a:r>
              <a:rPr lang="de-DE" sz="1200" b="0" cap="none" baseline="30000" dirty="0">
                <a:latin typeface="Arial Narrow" panose="020B0606020202030204" pitchFamily="34" charset="0"/>
              </a:rPr>
              <a:t>1</a:t>
            </a:r>
            <a:r>
              <a:rPr lang="de-DE" sz="1200" b="0" cap="none" dirty="0">
                <a:latin typeface="Arial Narrow" panose="020B0606020202030204" pitchFamily="34" charset="0"/>
              </a:rPr>
              <a:t>, N. </a:t>
            </a:r>
            <a:r>
              <a:rPr lang="de-DE" sz="1200" b="0" cap="none" dirty="0" smtClean="0">
                <a:latin typeface="Arial Narrow" panose="020B0606020202030204" pitchFamily="34" charset="0"/>
              </a:rPr>
              <a:t>Pablant</a:t>
            </a:r>
            <a:r>
              <a:rPr lang="de-DE" sz="1200" b="0" cap="none" baseline="30000" dirty="0" smtClean="0">
                <a:latin typeface="Arial Narrow" panose="020B0606020202030204" pitchFamily="34" charset="0"/>
              </a:rPr>
              <a:t>4</a:t>
            </a:r>
            <a:r>
              <a:rPr lang="de-DE" sz="1200" b="0" cap="none" dirty="0" smtClean="0">
                <a:latin typeface="Arial Narrow" panose="020B0606020202030204" pitchFamily="34" charset="0"/>
              </a:rPr>
              <a:t>, </a:t>
            </a:r>
            <a:r>
              <a:rPr lang="de-DE" sz="1200" b="0" cap="none" dirty="0">
                <a:latin typeface="Arial Narrow" panose="020B0606020202030204" pitchFamily="34" charset="0"/>
              </a:rPr>
              <a:t>F. </a:t>
            </a:r>
            <a:r>
              <a:rPr lang="de-DE" sz="1200" b="0" cap="none" dirty="0" smtClean="0">
                <a:latin typeface="Arial Narrow" panose="020B0606020202030204" pitchFamily="34" charset="0"/>
              </a:rPr>
              <a:t>Reimold</a:t>
            </a:r>
            <a:r>
              <a:rPr lang="de-DE" sz="1200" b="0" cap="none" baseline="30000" dirty="0" smtClean="0">
                <a:latin typeface="Arial Narrow" panose="020B0606020202030204" pitchFamily="34" charset="0"/>
              </a:rPr>
              <a:t>1</a:t>
            </a:r>
            <a:r>
              <a:rPr lang="de-DE" sz="1200" b="0" cap="none" dirty="0">
                <a:latin typeface="Arial Narrow" panose="020B0606020202030204" pitchFamily="34" charset="0"/>
              </a:rPr>
              <a:t/>
            </a:r>
            <a:br>
              <a:rPr lang="de-DE" sz="1200" b="0" cap="none" dirty="0">
                <a:latin typeface="Arial Narrow" panose="020B0606020202030204" pitchFamily="34" charset="0"/>
              </a:rPr>
            </a:br>
            <a:r>
              <a:rPr lang="de-DE" sz="1200" b="0" cap="none" dirty="0">
                <a:latin typeface="Arial Narrow" panose="020B0606020202030204" pitchFamily="34" charset="0"/>
              </a:rPr>
              <a:t/>
            </a:r>
            <a:br>
              <a:rPr lang="de-DE" sz="1200" b="0" cap="none" dirty="0">
                <a:latin typeface="Arial Narrow" panose="020B0606020202030204" pitchFamily="34" charset="0"/>
              </a:rPr>
            </a:br>
            <a:r>
              <a:rPr lang="de-DE" sz="1200" b="0" i="1" cap="none" baseline="30000" dirty="0">
                <a:latin typeface="Arial Narrow" panose="020B0606020202030204" pitchFamily="34" charset="0"/>
              </a:rPr>
              <a:t>1</a:t>
            </a:r>
            <a:r>
              <a:rPr lang="de-DE" sz="1200" b="0" i="1" cap="none" dirty="0">
                <a:latin typeface="Arial Narrow" panose="020B0606020202030204" pitchFamily="34" charset="0"/>
              </a:rPr>
              <a:t> Max-Planck Institute </a:t>
            </a:r>
            <a:r>
              <a:rPr lang="de-DE" sz="1200" b="0" i="1" cap="none" dirty="0" err="1">
                <a:latin typeface="Arial Narrow" panose="020B0606020202030204" pitchFamily="34" charset="0"/>
              </a:rPr>
              <a:t>for</a:t>
            </a:r>
            <a:r>
              <a:rPr lang="de-DE" sz="1200" b="0" i="1" cap="none" dirty="0">
                <a:latin typeface="Arial Narrow" panose="020B0606020202030204" pitchFamily="34" charset="0"/>
              </a:rPr>
              <a:t> Plasma Physics, Greifswald, </a:t>
            </a:r>
            <a:r>
              <a:rPr lang="de-DE" sz="1200" b="0" i="1" cap="none" dirty="0" smtClean="0">
                <a:latin typeface="Arial Narrow" panose="020B0606020202030204" pitchFamily="34" charset="0"/>
              </a:rPr>
              <a:t>Germany</a:t>
            </a:r>
            <a:br>
              <a:rPr lang="de-DE" sz="1200" b="0" i="1" cap="none" dirty="0" smtClean="0">
                <a:latin typeface="Arial Narrow" panose="020B0606020202030204" pitchFamily="34" charset="0"/>
              </a:rPr>
            </a:br>
            <a:r>
              <a:rPr lang="de-DE" sz="1200" b="0" i="1" cap="none" baseline="30000" dirty="0" smtClean="0">
                <a:latin typeface="Arial Narrow" panose="020B0606020202030204" pitchFamily="34" charset="0"/>
              </a:rPr>
              <a:t>2</a:t>
            </a:r>
            <a:r>
              <a:rPr lang="de-DE" sz="1200" b="0" i="1" cap="none" dirty="0" smtClean="0">
                <a:latin typeface="Arial Narrow" panose="020B0606020202030204" pitchFamily="34" charset="0"/>
              </a:rPr>
              <a:t> </a:t>
            </a:r>
            <a:r>
              <a:rPr lang="es-ES" sz="1200" b="0" i="1" cap="none" dirty="0">
                <a:latin typeface="Arial Narrow" panose="020B0606020202030204" pitchFamily="34" charset="0"/>
              </a:rPr>
              <a:t>Laboratorio Nacional de Fusión </a:t>
            </a:r>
            <a:r>
              <a:rPr lang="es-ES" sz="1200" b="0" i="1" cap="none" dirty="0" err="1">
                <a:latin typeface="Arial Narrow" panose="020B0606020202030204" pitchFamily="34" charset="0"/>
              </a:rPr>
              <a:t>Ciemat</a:t>
            </a:r>
            <a:r>
              <a:rPr lang="es-ES" sz="1200" b="0" i="1" cap="none" dirty="0" smtClean="0">
                <a:latin typeface="Arial Narrow" panose="020B0606020202030204" pitchFamily="34" charset="0"/>
              </a:rPr>
              <a:t>, </a:t>
            </a:r>
            <a:r>
              <a:rPr lang="es-ES" sz="1200" b="0" i="1" cap="none" dirty="0">
                <a:latin typeface="Arial Narrow" panose="020B0606020202030204" pitchFamily="34" charset="0"/>
              </a:rPr>
              <a:t>Madrid, </a:t>
            </a:r>
            <a:r>
              <a:rPr lang="es-ES" sz="1200" b="0" i="1" cap="none" dirty="0" err="1">
                <a:latin typeface="Arial Narrow" panose="020B0606020202030204" pitchFamily="34" charset="0"/>
              </a:rPr>
              <a:t>Spain</a:t>
            </a:r>
            <a:r>
              <a:rPr lang="de-DE" sz="1200" b="0" i="1" cap="none" dirty="0">
                <a:latin typeface="Arial Narrow" panose="020B0606020202030204" pitchFamily="34" charset="0"/>
              </a:rPr>
              <a:t/>
            </a:r>
            <a:br>
              <a:rPr lang="de-DE" sz="1200" b="0" i="1" cap="none" dirty="0">
                <a:latin typeface="Arial Narrow" panose="020B0606020202030204" pitchFamily="34" charset="0"/>
              </a:rPr>
            </a:br>
            <a:r>
              <a:rPr lang="de-DE" sz="1200" b="0" i="1" cap="none" baseline="30000" dirty="0" smtClean="0">
                <a:latin typeface="Arial Narrow" panose="020B0606020202030204" pitchFamily="34" charset="0"/>
              </a:rPr>
              <a:t>3</a:t>
            </a:r>
            <a:r>
              <a:rPr lang="de-DE" sz="1200" b="0" i="1" cap="none" dirty="0" smtClean="0">
                <a:latin typeface="Arial Narrow" panose="020B0606020202030204" pitchFamily="34" charset="0"/>
              </a:rPr>
              <a:t> </a:t>
            </a:r>
            <a:r>
              <a:rPr lang="en-US" sz="1200" b="0" i="1" cap="none" dirty="0">
                <a:latin typeface="Arial Narrow" panose="020B0606020202030204" pitchFamily="34" charset="0"/>
              </a:rPr>
              <a:t>Institute of Plasma Physics and Laser </a:t>
            </a:r>
            <a:r>
              <a:rPr lang="en-US" sz="1200" b="0" i="1" cap="none" dirty="0" err="1">
                <a:latin typeface="Arial Narrow" panose="020B0606020202030204" pitchFamily="34" charset="0"/>
              </a:rPr>
              <a:t>Microfusion</a:t>
            </a:r>
            <a:r>
              <a:rPr lang="en-US" sz="1200" b="0" i="1" cap="none" dirty="0">
                <a:latin typeface="Arial Narrow" panose="020B0606020202030204" pitchFamily="34" charset="0"/>
              </a:rPr>
              <a:t>, Warsaw, Poland</a:t>
            </a:r>
            <a:r>
              <a:rPr lang="de-DE" sz="1200" b="0" i="1" cap="none" dirty="0">
                <a:latin typeface="Arial Narrow" panose="020B0606020202030204" pitchFamily="34" charset="0"/>
              </a:rPr>
              <a:t/>
            </a:r>
            <a:br>
              <a:rPr lang="de-DE" sz="1200" b="0" i="1" cap="none" dirty="0">
                <a:latin typeface="Arial Narrow" panose="020B0606020202030204" pitchFamily="34" charset="0"/>
              </a:rPr>
            </a:br>
            <a:r>
              <a:rPr lang="de-DE" sz="1200" b="0" i="1" cap="none" baseline="30000" dirty="0" smtClean="0">
                <a:latin typeface="Arial Narrow" panose="020B0606020202030204" pitchFamily="34" charset="0"/>
              </a:rPr>
              <a:t>4</a:t>
            </a:r>
            <a:r>
              <a:rPr lang="de-DE" sz="1200" b="0" i="1" cap="none" dirty="0" smtClean="0">
                <a:latin typeface="Arial Narrow" panose="020B0606020202030204" pitchFamily="34" charset="0"/>
              </a:rPr>
              <a:t> </a:t>
            </a:r>
            <a:r>
              <a:rPr lang="de-DE" sz="1200" b="0" i="1" cap="none" dirty="0">
                <a:latin typeface="Arial Narrow" panose="020B0606020202030204" pitchFamily="34" charset="0"/>
              </a:rPr>
              <a:t>Princeton Plasma Physics Laboratory, Princeton, USA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1227825" y="6453188"/>
            <a:ext cx="10296524" cy="180000"/>
          </a:xfrm>
        </p:spPr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Physics | </a:t>
            </a:r>
            <a:r>
              <a:rPr lang="de-DE" cap="none" dirty="0"/>
              <a:t>Andreas Langenberg</a:t>
            </a:r>
            <a:r>
              <a:rPr lang="de-DE" dirty="0"/>
              <a:t> 	</a:t>
            </a:r>
            <a:r>
              <a:rPr lang="de-DE" cap="none" dirty="0"/>
              <a:t> CWGM </a:t>
            </a:r>
            <a:r>
              <a:rPr lang="de-DE" cap="none" dirty="0" err="1"/>
              <a:t>Warsaw</a:t>
            </a:r>
            <a:r>
              <a:rPr lang="de-DE" cap="none" dirty="0"/>
              <a:t>, </a:t>
            </a:r>
            <a:r>
              <a:rPr lang="de-DE" cap="none" dirty="0" err="1"/>
              <a:t>Poland</a:t>
            </a:r>
            <a:r>
              <a:rPr lang="de-DE" dirty="0"/>
              <a:t> | 24.06.2022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t="10753"/>
          <a:stretch/>
        </p:blipFill>
        <p:spPr>
          <a:xfrm>
            <a:off x="1886018" y="5915371"/>
            <a:ext cx="2134047" cy="595088"/>
          </a:xfrm>
          <a:prstGeom prst="rect">
            <a:avLst/>
          </a:prstGeom>
        </p:spPr>
      </p:pic>
      <p:pic>
        <p:nvPicPr>
          <p:cNvPr id="8" name="Inhalts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4" y="5948850"/>
            <a:ext cx="585472" cy="520419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425491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8223" y="864967"/>
            <a:ext cx="10988891" cy="5165124"/>
          </a:xfrm>
        </p:spPr>
        <p:txBody>
          <a:bodyPr/>
          <a:lstStyle/>
          <a:p>
            <a:r>
              <a:rPr lang="de-DE" sz="1500" dirty="0" err="1">
                <a:solidFill>
                  <a:srgbClr val="006C66"/>
                </a:solidFill>
              </a:rPr>
              <a:t>Theoretic</a:t>
            </a:r>
            <a:r>
              <a:rPr lang="de-DE" sz="1500" dirty="0">
                <a:solidFill>
                  <a:srgbClr val="006C66"/>
                </a:solidFill>
              </a:rPr>
              <a:t> </a:t>
            </a:r>
            <a:r>
              <a:rPr lang="de-DE" sz="1500" dirty="0" err="1">
                <a:solidFill>
                  <a:srgbClr val="006C66"/>
                </a:solidFill>
              </a:rPr>
              <a:t>predictions</a:t>
            </a:r>
            <a:r>
              <a:rPr lang="de-DE" sz="1500" dirty="0">
                <a:solidFill>
                  <a:srgbClr val="006C66"/>
                </a:solidFill>
              </a:rPr>
              <a:t> </a:t>
            </a:r>
            <a:r>
              <a:rPr lang="de-DE" sz="1500" dirty="0" err="1">
                <a:solidFill>
                  <a:srgbClr val="006C66"/>
                </a:solidFill>
              </a:rPr>
              <a:t>for</a:t>
            </a:r>
            <a:r>
              <a:rPr lang="de-DE" sz="1500" dirty="0">
                <a:solidFill>
                  <a:srgbClr val="006C66"/>
                </a:solidFill>
              </a:rPr>
              <a:t> </a:t>
            </a:r>
            <a:r>
              <a:rPr lang="de-DE" sz="1500" dirty="0" err="1">
                <a:solidFill>
                  <a:srgbClr val="006C66"/>
                </a:solidFill>
              </a:rPr>
              <a:t>impurity</a:t>
            </a:r>
            <a:r>
              <a:rPr lang="de-DE" sz="1500" dirty="0">
                <a:solidFill>
                  <a:srgbClr val="006C66"/>
                </a:solidFill>
              </a:rPr>
              <a:t> </a:t>
            </a:r>
            <a:r>
              <a:rPr lang="de-DE" sz="1500" dirty="0" err="1">
                <a:solidFill>
                  <a:srgbClr val="006C66"/>
                </a:solidFill>
              </a:rPr>
              <a:t>transport</a:t>
            </a:r>
            <a:endParaRPr lang="de-DE" sz="1500" dirty="0">
              <a:solidFill>
                <a:srgbClr val="006C66"/>
              </a:solidFill>
            </a:endParaRPr>
          </a:p>
          <a:p>
            <a:pPr>
              <a:buClr>
                <a:srgbClr val="006C66"/>
              </a:buClr>
            </a:pPr>
            <a:r>
              <a:rPr lang="de-DE" sz="1500" b="0" dirty="0" err="1">
                <a:solidFill>
                  <a:schemeClr val="tx1"/>
                </a:solidFill>
              </a:rPr>
              <a:t>Neoclassical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theory</a:t>
            </a:r>
            <a:r>
              <a:rPr lang="de-DE" sz="1500" b="0" dirty="0">
                <a:solidFill>
                  <a:schemeClr val="tx1"/>
                </a:solidFill>
              </a:rPr>
              <a:t>: </a:t>
            </a:r>
          </a:p>
          <a:p>
            <a:pPr marL="642938" lvl="4" indent="-285750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b="0" dirty="0" err="1">
                <a:solidFill>
                  <a:schemeClr val="tx1"/>
                </a:solidFill>
              </a:rPr>
              <a:t>Significant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variation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of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transport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times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1" i="1" dirty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de-DE" sz="1500" b="1" i="1" baseline="-25000" dirty="0">
                <a:solidFill>
                  <a:schemeClr val="tx1"/>
                </a:solidFill>
              </a:rPr>
              <a:t> I </a:t>
            </a:r>
            <a:r>
              <a:rPr lang="de-DE" sz="1500" b="1" i="1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for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1" i="1" dirty="0">
                <a:solidFill>
                  <a:schemeClr val="tx1"/>
                </a:solidFill>
              </a:rPr>
              <a:t>Si</a:t>
            </a:r>
            <a:r>
              <a:rPr lang="de-DE" sz="1500" b="1" i="1" baseline="30000" dirty="0">
                <a:solidFill>
                  <a:schemeClr val="tx1"/>
                </a:solidFill>
              </a:rPr>
              <a:t>12+</a:t>
            </a:r>
            <a:r>
              <a:rPr lang="de-DE" sz="1500" b="1" i="1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de-DE" sz="1500" b="1" i="1" dirty="0">
                <a:solidFill>
                  <a:schemeClr val="tx1"/>
                </a:solidFill>
              </a:rPr>
              <a:t> W</a:t>
            </a:r>
            <a:r>
              <a:rPr lang="de-DE" sz="1500" b="1" i="1" baseline="30000" dirty="0">
                <a:solidFill>
                  <a:schemeClr val="tx1"/>
                </a:solidFill>
              </a:rPr>
              <a:t>44+</a:t>
            </a:r>
            <a:r>
              <a:rPr lang="de-DE" sz="1500" b="1" i="1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impurities</a:t>
            </a:r>
            <a:endParaRPr lang="de-DE" sz="1500" b="0" dirty="0">
              <a:solidFill>
                <a:schemeClr val="tx1"/>
              </a:solidFill>
            </a:endParaRPr>
          </a:p>
          <a:p>
            <a:pPr marL="642938" lvl="4" indent="-285750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b="0" dirty="0">
                <a:solidFill>
                  <a:schemeClr val="tx1"/>
                </a:solidFill>
              </a:rPr>
              <a:t>Absolute </a:t>
            </a:r>
            <a:r>
              <a:rPr lang="de-DE" sz="1500" b="0" dirty="0" err="1">
                <a:solidFill>
                  <a:schemeClr val="tx1"/>
                </a:solidFill>
              </a:rPr>
              <a:t>values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of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1" i="1" dirty="0">
                <a:latin typeface="Symbol" panose="05050102010706020507" pitchFamily="18" charset="2"/>
              </a:rPr>
              <a:t>t</a:t>
            </a:r>
            <a:r>
              <a:rPr lang="de-DE" sz="1500" b="1" i="1" baseline="-25000" dirty="0"/>
              <a:t> I</a:t>
            </a:r>
            <a:r>
              <a:rPr lang="de-DE" sz="1500" i="1" baseline="-25000" dirty="0"/>
              <a:t> </a:t>
            </a:r>
            <a:r>
              <a:rPr lang="de-DE" sz="1500" dirty="0"/>
              <a:t> in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order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several</a:t>
            </a:r>
            <a:r>
              <a:rPr lang="de-DE" sz="1500" dirty="0"/>
              <a:t> </a:t>
            </a:r>
            <a:r>
              <a:rPr lang="de-DE" sz="1500" dirty="0" err="1"/>
              <a:t>seconds</a:t>
            </a:r>
            <a:endParaRPr lang="de-DE" sz="1500" b="0" dirty="0">
              <a:solidFill>
                <a:schemeClr val="tx1"/>
              </a:solidFill>
            </a:endParaRPr>
          </a:p>
          <a:p>
            <a:pPr>
              <a:buClr>
                <a:srgbClr val="006C66"/>
              </a:buClr>
            </a:pPr>
            <a:r>
              <a:rPr lang="de-DE" sz="1500" b="0" dirty="0">
                <a:solidFill>
                  <a:schemeClr val="tx1"/>
                </a:solidFill>
              </a:rPr>
              <a:t>Turbulent </a:t>
            </a:r>
            <a:r>
              <a:rPr lang="de-DE" sz="1500" b="0" dirty="0" err="1">
                <a:solidFill>
                  <a:schemeClr val="tx1"/>
                </a:solidFill>
              </a:rPr>
              <a:t>transport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simulations</a:t>
            </a:r>
            <a:r>
              <a:rPr lang="de-DE" sz="1500" b="0" dirty="0">
                <a:solidFill>
                  <a:schemeClr val="tx1"/>
                </a:solidFill>
              </a:rPr>
              <a:t>:</a:t>
            </a:r>
          </a:p>
          <a:p>
            <a:pPr marL="642938" lvl="4" indent="-285750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 err="1"/>
              <a:t>No</a:t>
            </a:r>
            <a:r>
              <a:rPr lang="de-DE" sz="1500" dirty="0"/>
              <a:t> Z </a:t>
            </a:r>
            <a:r>
              <a:rPr lang="de-DE" sz="1500" dirty="0" err="1"/>
              <a:t>or</a:t>
            </a:r>
            <a:r>
              <a:rPr lang="de-DE" sz="1500" dirty="0"/>
              <a:t> M </a:t>
            </a:r>
            <a:r>
              <a:rPr lang="de-DE" sz="1500" dirty="0" err="1"/>
              <a:t>dependence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impurity</a:t>
            </a:r>
            <a:r>
              <a:rPr lang="de-DE" sz="1500" dirty="0"/>
              <a:t> </a:t>
            </a:r>
            <a:r>
              <a:rPr lang="de-DE" sz="1500" dirty="0" err="1"/>
              <a:t>transport</a:t>
            </a:r>
            <a:r>
              <a:rPr lang="de-DE" sz="1500" dirty="0"/>
              <a:t> </a:t>
            </a:r>
            <a:r>
              <a:rPr lang="de-DE" sz="1500" dirty="0" err="1" smtClean="0"/>
              <a:t>predicted</a:t>
            </a:r>
            <a:r>
              <a:rPr lang="de-DE" sz="1500" dirty="0" smtClean="0"/>
              <a:t> </a:t>
            </a:r>
            <a:r>
              <a:rPr lang="de-DE" sz="1500" baseline="30000" dirty="0" smtClean="0"/>
              <a:t>[1]</a:t>
            </a:r>
            <a:endParaRPr lang="de-DE" sz="800" dirty="0"/>
          </a:p>
          <a:p>
            <a:pPr lvl="1">
              <a:spcBef>
                <a:spcPts val="1800"/>
              </a:spcBef>
              <a:buClr>
                <a:srgbClr val="006C66"/>
              </a:buClr>
            </a:pPr>
            <a:r>
              <a:rPr lang="de-DE" sz="1500" b="1" dirty="0">
                <a:solidFill>
                  <a:srgbClr val="006C66"/>
                </a:solidFill>
              </a:rPr>
              <a:t>Experimental </a:t>
            </a:r>
            <a:r>
              <a:rPr lang="de-DE" sz="1500" b="1" dirty="0" err="1">
                <a:solidFill>
                  <a:srgbClr val="006C66"/>
                </a:solidFill>
              </a:rPr>
              <a:t>Observations</a:t>
            </a:r>
            <a:r>
              <a:rPr lang="de-DE" sz="1500" b="1" dirty="0">
                <a:solidFill>
                  <a:srgbClr val="006C66"/>
                </a:solidFill>
              </a:rPr>
              <a:t> in </a:t>
            </a:r>
            <a:r>
              <a:rPr lang="de-DE" sz="1500" b="1" dirty="0" smtClean="0">
                <a:solidFill>
                  <a:srgbClr val="006C66"/>
                </a:solidFill>
              </a:rPr>
              <a:t>W7-X </a:t>
            </a:r>
            <a:r>
              <a:rPr lang="de-DE" sz="1500" b="1" baseline="30000" dirty="0" smtClean="0">
                <a:solidFill>
                  <a:srgbClr val="006C66"/>
                </a:solidFill>
              </a:rPr>
              <a:t>[2,3]</a:t>
            </a:r>
            <a:r>
              <a:rPr lang="de-DE" sz="1500" b="1" dirty="0" smtClean="0">
                <a:solidFill>
                  <a:srgbClr val="006C66"/>
                </a:solidFill>
              </a:rPr>
              <a:t> </a:t>
            </a:r>
            <a:r>
              <a:rPr lang="de-DE" sz="1500" b="1" dirty="0" err="1">
                <a:solidFill>
                  <a:srgbClr val="006C66"/>
                </a:solidFill>
              </a:rPr>
              <a:t>and</a:t>
            </a:r>
            <a:r>
              <a:rPr lang="de-DE" sz="1500" b="1" dirty="0">
                <a:solidFill>
                  <a:srgbClr val="006C66"/>
                </a:solidFill>
              </a:rPr>
              <a:t> </a:t>
            </a:r>
            <a:r>
              <a:rPr lang="de-DE" sz="1500" b="1" dirty="0" smtClean="0">
                <a:solidFill>
                  <a:srgbClr val="006C66"/>
                </a:solidFill>
              </a:rPr>
              <a:t>LHD </a:t>
            </a:r>
            <a:r>
              <a:rPr lang="de-DE" sz="1500" b="1" baseline="30000" dirty="0" smtClean="0">
                <a:solidFill>
                  <a:srgbClr val="006C66"/>
                </a:solidFill>
              </a:rPr>
              <a:t>[4]</a:t>
            </a:r>
            <a:endParaRPr lang="de-DE" sz="1500" b="1" baseline="30000" dirty="0">
              <a:solidFill>
                <a:srgbClr val="006C66"/>
              </a:solidFill>
            </a:endParaRPr>
          </a:p>
          <a:p>
            <a:pPr marL="642938" lvl="4" indent="-285750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 err="1"/>
              <a:t>No</a:t>
            </a:r>
            <a:r>
              <a:rPr lang="de-DE" sz="1500" dirty="0"/>
              <a:t> / </a:t>
            </a:r>
            <a:r>
              <a:rPr lang="de-DE" sz="1500" dirty="0" err="1"/>
              <a:t>weak</a:t>
            </a:r>
            <a:r>
              <a:rPr lang="de-DE" sz="1500" dirty="0"/>
              <a:t> Z </a:t>
            </a:r>
            <a:r>
              <a:rPr lang="de-DE" sz="1500" dirty="0" err="1"/>
              <a:t>or</a:t>
            </a:r>
            <a:r>
              <a:rPr lang="de-DE" sz="1500" dirty="0"/>
              <a:t> M </a:t>
            </a:r>
            <a:r>
              <a:rPr lang="de-DE" sz="1500" dirty="0" err="1"/>
              <a:t>dependence</a:t>
            </a:r>
            <a:endParaRPr lang="de-DE" sz="1500" dirty="0"/>
          </a:p>
          <a:p>
            <a:pPr marL="642938" lvl="4" indent="-285750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Absolute </a:t>
            </a:r>
            <a:r>
              <a:rPr lang="de-DE" sz="1500" b="1" i="1" dirty="0">
                <a:latin typeface="Symbol" panose="05050102010706020507" pitchFamily="18" charset="2"/>
              </a:rPr>
              <a:t>t</a:t>
            </a:r>
            <a:r>
              <a:rPr lang="de-DE" sz="1500" b="1" i="1" baseline="-25000" dirty="0"/>
              <a:t> I </a:t>
            </a:r>
            <a:r>
              <a:rPr lang="de-DE" sz="1500" b="1" i="1" dirty="0"/>
              <a:t>~ 100 – 500 </a:t>
            </a:r>
            <a:r>
              <a:rPr lang="de-DE" sz="1500" b="1" i="1" dirty="0" err="1"/>
              <a:t>ms</a:t>
            </a:r>
            <a:endParaRPr lang="de-DE" sz="1500" b="1" i="1" dirty="0"/>
          </a:p>
          <a:p>
            <a:pPr marL="642938" lvl="4" indent="-285750">
              <a:lnSpc>
                <a:spcPct val="150000"/>
              </a:lnSpc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 err="1"/>
              <a:t>Turbulence</a:t>
            </a:r>
            <a:r>
              <a:rPr lang="de-DE" sz="1500" dirty="0"/>
              <a:t> </a:t>
            </a:r>
            <a:r>
              <a:rPr lang="de-DE" sz="1500" dirty="0" err="1"/>
              <a:t>reduced</a:t>
            </a:r>
            <a:r>
              <a:rPr lang="de-DE" sz="1500" dirty="0"/>
              <a:t> </a:t>
            </a:r>
            <a:r>
              <a:rPr lang="de-DE" sz="1500" dirty="0" err="1"/>
              <a:t>scenarios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W7-X: </a:t>
            </a:r>
            <a:endParaRPr lang="de-DE" sz="1500" dirty="0">
              <a:solidFill>
                <a:schemeClr val="tx1"/>
              </a:solidFill>
            </a:endParaRPr>
          </a:p>
          <a:p>
            <a:pPr marL="931500" lvl="5">
              <a:lnSpc>
                <a:spcPct val="150000"/>
              </a:lnSpc>
              <a:buClr>
                <a:srgbClr val="006C66"/>
              </a:buClr>
              <a:buFont typeface="Wingdings" panose="05000000000000000000" pitchFamily="2" charset="2"/>
              <a:buChar char="Ø"/>
            </a:pPr>
            <a:r>
              <a:rPr lang="de-DE" sz="1500" dirty="0" err="1">
                <a:solidFill>
                  <a:schemeClr val="tx1"/>
                </a:solidFill>
              </a:rPr>
              <a:t>Significantly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higher</a:t>
            </a:r>
            <a:r>
              <a:rPr lang="de-DE" sz="1500" dirty="0"/>
              <a:t> </a:t>
            </a:r>
            <a:r>
              <a:rPr lang="de-DE" sz="1500" b="1" i="1" dirty="0">
                <a:latin typeface="Symbol" panose="05050102010706020507" pitchFamily="18" charset="2"/>
              </a:rPr>
              <a:t>t</a:t>
            </a:r>
            <a:r>
              <a:rPr lang="de-DE" sz="1500" b="1" i="1" baseline="-25000" dirty="0"/>
              <a:t> I  </a:t>
            </a:r>
            <a:r>
              <a:rPr lang="de-DE" sz="1500" dirty="0"/>
              <a:t>in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order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seconds</a:t>
            </a:r>
            <a:r>
              <a:rPr lang="de-DE" sz="1500" dirty="0"/>
              <a:t> (initial </a:t>
            </a:r>
            <a:r>
              <a:rPr lang="de-DE" sz="1500" dirty="0" err="1"/>
              <a:t>results</a:t>
            </a:r>
            <a:r>
              <a:rPr lang="de-DE" sz="1500" dirty="0"/>
              <a:t> </a:t>
            </a:r>
            <a:r>
              <a:rPr lang="de-DE" sz="1500" dirty="0" err="1"/>
              <a:t>available</a:t>
            </a:r>
            <a:r>
              <a:rPr lang="de-DE" sz="1500" dirty="0"/>
              <a:t>, </a:t>
            </a:r>
            <a:r>
              <a:rPr lang="de-DE" sz="1500" b="1" dirty="0" err="1"/>
              <a:t>to</a:t>
            </a:r>
            <a:r>
              <a:rPr lang="de-DE" sz="1500" b="1" dirty="0"/>
              <a:t> </a:t>
            </a:r>
            <a:r>
              <a:rPr lang="de-DE" sz="1500" b="1" dirty="0" err="1"/>
              <a:t>be</a:t>
            </a:r>
            <a:r>
              <a:rPr lang="de-DE" sz="1500" b="1" dirty="0"/>
              <a:t> </a:t>
            </a:r>
            <a:r>
              <a:rPr lang="de-DE" sz="1500" b="1" dirty="0" err="1"/>
              <a:t>verified</a:t>
            </a:r>
            <a:r>
              <a:rPr lang="de-DE" sz="1500" dirty="0"/>
              <a:t>)</a:t>
            </a:r>
          </a:p>
          <a:p>
            <a:pPr marL="931500" lvl="5">
              <a:lnSpc>
                <a:spcPct val="150000"/>
              </a:lnSpc>
              <a:buClr>
                <a:srgbClr val="006C66"/>
              </a:buClr>
              <a:buFont typeface="Wingdings" panose="05000000000000000000" pitchFamily="2" charset="2"/>
              <a:buChar char="Ø"/>
            </a:pPr>
            <a:r>
              <a:rPr lang="de-DE" sz="1500" dirty="0">
                <a:solidFill>
                  <a:schemeClr val="tx1"/>
                </a:solidFill>
              </a:rPr>
              <a:t>Z </a:t>
            </a:r>
            <a:r>
              <a:rPr lang="de-DE" sz="1500" dirty="0" err="1">
                <a:solidFill>
                  <a:schemeClr val="tx1"/>
                </a:solidFill>
              </a:rPr>
              <a:t>dependence</a:t>
            </a:r>
            <a:r>
              <a:rPr lang="de-DE" sz="1500" dirty="0">
                <a:solidFill>
                  <a:schemeClr val="tx1"/>
                </a:solidFill>
              </a:rPr>
              <a:t> in </a:t>
            </a:r>
            <a:r>
              <a:rPr lang="de-DE" sz="1500" dirty="0" err="1">
                <a:solidFill>
                  <a:schemeClr val="tx1"/>
                </a:solidFill>
              </a:rPr>
              <a:t>turbulence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reduced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scenarios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unexplored</a:t>
            </a:r>
            <a:endParaRPr lang="de-DE" sz="1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8224" y="415154"/>
            <a:ext cx="9509672" cy="337580"/>
          </a:xfrm>
        </p:spPr>
        <p:txBody>
          <a:bodyPr/>
          <a:lstStyle/>
          <a:p>
            <a:r>
              <a:rPr lang="de-DE" cap="none" dirty="0"/>
              <a:t>Motivation / Status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18224" y="6409039"/>
            <a:ext cx="10988890" cy="224150"/>
          </a:xfrm>
        </p:spPr>
        <p:txBody>
          <a:bodyPr/>
          <a:lstStyle/>
          <a:p>
            <a:pPr algn="l">
              <a:spcBef>
                <a:spcPts val="1200"/>
              </a:spcBef>
              <a:tabLst>
                <a:tab pos="9777600" algn="r"/>
                <a:tab pos="10227600" algn="r"/>
                <a:tab pos="10620000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Physics | </a:t>
            </a:r>
            <a:r>
              <a:rPr lang="de-DE" cap="none" dirty="0"/>
              <a:t>Dr</a:t>
            </a:r>
            <a:r>
              <a:rPr lang="de-DE" dirty="0"/>
              <a:t>. </a:t>
            </a:r>
            <a:r>
              <a:rPr lang="de-DE" cap="none" dirty="0"/>
              <a:t>Andreas Langenberg </a:t>
            </a:r>
            <a:r>
              <a:rPr lang="de-DE" dirty="0"/>
              <a:t>                                                                                                                                                                                   </a:t>
            </a:r>
            <a:r>
              <a:rPr lang="de-DE" cap="none" dirty="0"/>
              <a:t>CWGM </a:t>
            </a:r>
            <a:r>
              <a:rPr lang="de-DE" cap="none" dirty="0" err="1"/>
              <a:t>Warsaw</a:t>
            </a:r>
            <a:r>
              <a:rPr lang="de-DE" cap="none" dirty="0"/>
              <a:t>, </a:t>
            </a:r>
            <a:r>
              <a:rPr lang="de-DE" cap="none" dirty="0" err="1"/>
              <a:t>Poland</a:t>
            </a:r>
            <a:r>
              <a:rPr lang="de-DE" dirty="0"/>
              <a:t> | 24.06.2022	</a:t>
            </a:r>
            <a:fld id="{4BB1897F-A1AE-4EDF-9F2D-8730C9693DB7}" type="slidenum">
              <a:rPr lang="de-DE" smtClean="0"/>
              <a:pPr algn="l">
                <a:spcBef>
                  <a:spcPts val="1200"/>
                </a:spcBef>
                <a:tabLst>
                  <a:tab pos="9777600" algn="r"/>
                  <a:tab pos="10227600" algn="r"/>
                  <a:tab pos="10620000" algn="r"/>
                </a:tabLst>
              </a:pPr>
              <a:t>2</a:t>
            </a:fld>
            <a:endParaRPr lang="de-DE" dirty="0"/>
          </a:p>
        </p:txBody>
      </p:sp>
      <p:pic>
        <p:nvPicPr>
          <p:cNvPr id="5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00" y="230774"/>
            <a:ext cx="713099" cy="6338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8223" y="5865332"/>
            <a:ext cx="4493218" cy="76944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de-DE" sz="1000" dirty="0" smtClean="0"/>
              <a:t>[1] </a:t>
            </a:r>
            <a:r>
              <a:rPr lang="de-DE" sz="1000" dirty="0"/>
              <a:t>P. </a:t>
            </a:r>
            <a:r>
              <a:rPr lang="de-DE" sz="1000" dirty="0" err="1"/>
              <a:t>Helander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A. Zocco </a:t>
            </a:r>
            <a:r>
              <a:rPr lang="de-DE" sz="1000" i="1" dirty="0"/>
              <a:t>Plasma Phys. </a:t>
            </a:r>
            <a:r>
              <a:rPr lang="de-DE" sz="1000" i="1" dirty="0" smtClean="0"/>
              <a:t>Control. </a:t>
            </a:r>
            <a:r>
              <a:rPr lang="de-DE" sz="1000" i="1" dirty="0"/>
              <a:t>Fusion</a:t>
            </a:r>
            <a:r>
              <a:rPr lang="de-DE" sz="1000" dirty="0"/>
              <a:t> (2018</a:t>
            </a:r>
            <a:r>
              <a:rPr lang="de-DE" sz="1000" dirty="0" smtClean="0"/>
              <a:t>)</a:t>
            </a:r>
          </a:p>
          <a:p>
            <a:r>
              <a:rPr lang="de-DE" sz="1000" dirty="0" smtClean="0"/>
              <a:t>[2] </a:t>
            </a:r>
            <a:r>
              <a:rPr lang="de-DE" sz="1000" dirty="0"/>
              <a:t>A. Langenberg, </a:t>
            </a:r>
            <a:r>
              <a:rPr lang="de-DE" sz="1000" dirty="0" err="1"/>
              <a:t>Th</a:t>
            </a:r>
            <a:r>
              <a:rPr lang="de-DE" sz="1000" dirty="0"/>
              <a:t>. Wegner, N. Pablant et al. </a:t>
            </a:r>
            <a:r>
              <a:rPr lang="de-DE" sz="1000" i="1" dirty="0"/>
              <a:t>Phys. </a:t>
            </a:r>
            <a:r>
              <a:rPr lang="de-DE" sz="1000" i="1" dirty="0" smtClean="0"/>
              <a:t>Plasmas</a:t>
            </a:r>
            <a:r>
              <a:rPr lang="de-DE" sz="1000" dirty="0" smtClean="0"/>
              <a:t> </a:t>
            </a:r>
            <a:r>
              <a:rPr lang="de-DE" sz="1000" dirty="0"/>
              <a:t>(2020</a:t>
            </a:r>
            <a:r>
              <a:rPr lang="de-DE" sz="1000" dirty="0" smtClean="0"/>
              <a:t>)</a:t>
            </a:r>
          </a:p>
          <a:p>
            <a:r>
              <a:rPr lang="de-DE" sz="1000" dirty="0" smtClean="0"/>
              <a:t>[3] M. Kubkowska</a:t>
            </a:r>
            <a:r>
              <a:rPr lang="de-DE" sz="1000" dirty="0"/>
              <a:t>, A. </a:t>
            </a:r>
            <a:r>
              <a:rPr lang="de-DE" sz="1000" dirty="0" err="1" smtClean="0"/>
              <a:t>Czarnecka</a:t>
            </a:r>
            <a:r>
              <a:rPr lang="de-DE" sz="1000" dirty="0" smtClean="0"/>
              <a:t>, </a:t>
            </a:r>
            <a:r>
              <a:rPr lang="de-DE" sz="1000" dirty="0"/>
              <a:t>T. </a:t>
            </a:r>
            <a:r>
              <a:rPr lang="de-DE" sz="1000" dirty="0" smtClean="0"/>
              <a:t>Fornal et al. </a:t>
            </a:r>
            <a:r>
              <a:rPr lang="de-DE" sz="1000" i="1" dirty="0" err="1" smtClean="0"/>
              <a:t>Rev</a:t>
            </a:r>
            <a:r>
              <a:rPr lang="de-DE" sz="1000" i="1" dirty="0" smtClean="0"/>
              <a:t>. </a:t>
            </a:r>
            <a:r>
              <a:rPr lang="de-DE" sz="1000" i="1" dirty="0" err="1" smtClean="0"/>
              <a:t>Scien</a:t>
            </a:r>
            <a:r>
              <a:rPr lang="de-DE" sz="1000" i="1" dirty="0" smtClean="0"/>
              <a:t>. </a:t>
            </a:r>
            <a:r>
              <a:rPr lang="de-DE" sz="1000" i="1" dirty="0" err="1" smtClean="0"/>
              <a:t>Instrum</a:t>
            </a:r>
            <a:r>
              <a:rPr lang="de-DE" sz="1000" i="1" dirty="0" smtClean="0"/>
              <a:t>. </a:t>
            </a:r>
            <a:r>
              <a:rPr lang="de-DE" sz="1000" dirty="0" smtClean="0"/>
              <a:t>(2018)</a:t>
            </a:r>
          </a:p>
          <a:p>
            <a:r>
              <a:rPr lang="de-DE" sz="1000" dirty="0" smtClean="0"/>
              <a:t>[4] </a:t>
            </a:r>
            <a:r>
              <a:rPr lang="de-DE" sz="1000" dirty="0"/>
              <a:t>N. Tamura, M. </a:t>
            </a:r>
            <a:r>
              <a:rPr lang="de-DE" sz="1000" dirty="0" err="1"/>
              <a:t>Yoshinuma</a:t>
            </a:r>
            <a:r>
              <a:rPr lang="de-DE" sz="1000" dirty="0"/>
              <a:t>, K. Ida et al. </a:t>
            </a:r>
            <a:r>
              <a:rPr lang="de-DE" sz="1000" i="1" dirty="0"/>
              <a:t>Plasma </a:t>
            </a:r>
            <a:r>
              <a:rPr lang="de-DE" sz="1000" i="1" dirty="0" err="1"/>
              <a:t>and</a:t>
            </a:r>
            <a:r>
              <a:rPr lang="de-DE" sz="1000" i="1" dirty="0"/>
              <a:t> Fusion Research </a:t>
            </a:r>
            <a:r>
              <a:rPr lang="de-DE" sz="1000" dirty="0"/>
              <a:t>(2021)</a:t>
            </a:r>
          </a:p>
          <a:p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395037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8224" y="937115"/>
            <a:ext cx="5860397" cy="4743838"/>
          </a:xfrm>
        </p:spPr>
        <p:txBody>
          <a:bodyPr/>
          <a:lstStyle/>
          <a:p>
            <a:pPr algn="just"/>
            <a:r>
              <a:rPr lang="de-DE" sz="1500" dirty="0" err="1">
                <a:solidFill>
                  <a:srgbClr val="006C66"/>
                </a:solidFill>
              </a:rPr>
              <a:t>Recent</a:t>
            </a:r>
            <a:r>
              <a:rPr lang="de-DE" sz="1500" dirty="0">
                <a:solidFill>
                  <a:srgbClr val="006C66"/>
                </a:solidFill>
              </a:rPr>
              <a:t> </a:t>
            </a:r>
            <a:r>
              <a:rPr lang="de-DE" sz="1500" dirty="0" err="1">
                <a:solidFill>
                  <a:srgbClr val="006C66"/>
                </a:solidFill>
              </a:rPr>
              <a:t>theoretical</a:t>
            </a:r>
            <a:r>
              <a:rPr lang="de-DE" sz="1500" dirty="0">
                <a:solidFill>
                  <a:srgbClr val="006C66"/>
                </a:solidFill>
              </a:rPr>
              <a:t> </a:t>
            </a:r>
            <a:r>
              <a:rPr lang="de-DE" sz="1500" dirty="0" err="1">
                <a:solidFill>
                  <a:srgbClr val="006C66"/>
                </a:solidFill>
              </a:rPr>
              <a:t>findings</a:t>
            </a:r>
            <a:r>
              <a:rPr lang="de-DE" sz="1500" dirty="0">
                <a:solidFill>
                  <a:srgbClr val="006C66"/>
                </a:solidFill>
              </a:rPr>
              <a:t> </a:t>
            </a:r>
            <a:r>
              <a:rPr lang="de-DE" sz="1500" dirty="0" err="1">
                <a:solidFill>
                  <a:srgbClr val="006C66"/>
                </a:solidFill>
              </a:rPr>
              <a:t>with</a:t>
            </a:r>
            <a:r>
              <a:rPr lang="de-DE" sz="1500" dirty="0">
                <a:solidFill>
                  <a:srgbClr val="006C66"/>
                </a:solidFill>
              </a:rPr>
              <a:t> </a:t>
            </a:r>
            <a:r>
              <a:rPr lang="de-DE" sz="1500" dirty="0" err="1">
                <a:solidFill>
                  <a:srgbClr val="006C66"/>
                </a:solidFill>
              </a:rPr>
              <a:t>the</a:t>
            </a:r>
            <a:r>
              <a:rPr lang="de-DE" sz="1500" dirty="0">
                <a:solidFill>
                  <a:srgbClr val="006C66"/>
                </a:solidFill>
              </a:rPr>
              <a:t> GK </a:t>
            </a:r>
            <a:r>
              <a:rPr lang="de-DE" sz="1500" dirty="0" err="1">
                <a:solidFill>
                  <a:srgbClr val="006C66"/>
                </a:solidFill>
              </a:rPr>
              <a:t>code</a:t>
            </a:r>
            <a:r>
              <a:rPr lang="de-DE" sz="1500" dirty="0">
                <a:solidFill>
                  <a:srgbClr val="006C66"/>
                </a:solidFill>
              </a:rPr>
              <a:t> </a:t>
            </a:r>
            <a:r>
              <a:rPr lang="de-DE" sz="1500" dirty="0" err="1" smtClean="0">
                <a:solidFill>
                  <a:srgbClr val="006C66"/>
                </a:solidFill>
                <a:latin typeface="Courier" pitchFamily="2" charset="0"/>
                <a:cs typeface="Calibri" panose="020F0502020204030204" pitchFamily="34" charset="0"/>
              </a:rPr>
              <a:t>stella</a:t>
            </a:r>
            <a:r>
              <a:rPr lang="de-DE" sz="1500" dirty="0" smtClean="0">
                <a:solidFill>
                  <a:srgbClr val="006C66"/>
                </a:solidFill>
                <a:latin typeface="Courier" pitchFamily="2" charset="0"/>
                <a:cs typeface="Calibri" panose="020F0502020204030204" pitchFamily="34" charset="0"/>
              </a:rPr>
              <a:t> </a:t>
            </a:r>
            <a:r>
              <a:rPr lang="de-DE" sz="1500" baseline="30000" dirty="0" smtClean="0">
                <a:solidFill>
                  <a:srgbClr val="006C66"/>
                </a:solidFill>
                <a:latin typeface="Courier" pitchFamily="2" charset="0"/>
                <a:cs typeface="Calibri" panose="020F0502020204030204" pitchFamily="34" charset="0"/>
              </a:rPr>
              <a:t>[4]</a:t>
            </a:r>
            <a:endParaRPr lang="de-DE" sz="1500" baseline="30000" dirty="0"/>
          </a:p>
          <a:p>
            <a:pPr marL="642938" lvl="4" indent="-285750" algn="just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b="0" dirty="0" err="1">
                <a:solidFill>
                  <a:schemeClr val="tx1"/>
                </a:solidFill>
              </a:rPr>
              <a:t>Except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for</a:t>
            </a:r>
            <a:r>
              <a:rPr lang="de-DE" sz="1500" b="0" dirty="0">
                <a:solidFill>
                  <a:schemeClr val="tx1"/>
                </a:solidFill>
              </a:rPr>
              <a:t> LHD</a:t>
            </a:r>
            <a:r>
              <a:rPr lang="de-DE" sz="1500" dirty="0"/>
              <a:t>, ITG-</a:t>
            </a:r>
            <a:r>
              <a:rPr lang="de-DE" sz="1500" dirty="0" err="1"/>
              <a:t>driven</a:t>
            </a:r>
            <a:r>
              <a:rPr lang="de-DE" sz="1500" dirty="0"/>
              <a:t> </a:t>
            </a:r>
            <a:r>
              <a:rPr lang="de-DE" sz="1500" dirty="0" err="1"/>
              <a:t>transport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impurities</a:t>
            </a:r>
            <a:r>
              <a:rPr lang="de-DE" sz="1500" dirty="0"/>
              <a:t> in W7-X </a:t>
            </a:r>
            <a:r>
              <a:rPr lang="de-DE" sz="1500" dirty="0" err="1"/>
              <a:t>is</a:t>
            </a:r>
            <a:r>
              <a:rPr lang="de-DE" sz="1500" dirty="0"/>
              <a:t> not </a:t>
            </a:r>
            <a:r>
              <a:rPr lang="de-DE" sz="1500" dirty="0" err="1"/>
              <a:t>p</a:t>
            </a:r>
            <a:r>
              <a:rPr lang="de-DE" sz="1500" b="0" dirty="0" err="1">
                <a:solidFill>
                  <a:schemeClr val="tx1"/>
                </a:solidFill>
              </a:rPr>
              <a:t>articularly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higher</a:t>
            </a:r>
            <a:r>
              <a:rPr lang="de-DE" sz="1500" dirty="0"/>
              <a:t> </a:t>
            </a:r>
            <a:r>
              <a:rPr lang="de-DE" sz="1500" dirty="0" err="1"/>
              <a:t>w.r.t</a:t>
            </a:r>
            <a:r>
              <a:rPr lang="de-DE" sz="1500" dirty="0"/>
              <a:t>. </a:t>
            </a:r>
            <a:r>
              <a:rPr lang="de-DE" sz="1500" dirty="0" err="1"/>
              <a:t>other</a:t>
            </a:r>
            <a:r>
              <a:rPr lang="de-DE" sz="1500" dirty="0"/>
              <a:t> </a:t>
            </a:r>
            <a:r>
              <a:rPr lang="de-DE" sz="1500" dirty="0" err="1"/>
              <a:t>machines</a:t>
            </a:r>
            <a:r>
              <a:rPr lang="de-DE" sz="1500" dirty="0"/>
              <a:t>. </a:t>
            </a:r>
            <a:endParaRPr lang="de-DE" sz="1500" b="0" dirty="0">
              <a:solidFill>
                <a:schemeClr val="tx1"/>
              </a:solidFill>
            </a:endParaRPr>
          </a:p>
          <a:p>
            <a:pPr marL="642938" lvl="4" indent="-285750" algn="just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 err="1"/>
              <a:t>Increasing</a:t>
            </a:r>
            <a:r>
              <a:rPr lang="de-DE" sz="1500" dirty="0"/>
              <a:t> </a:t>
            </a:r>
            <a:r>
              <a:rPr lang="de-DE" sz="1500" dirty="0" err="1"/>
              <a:t>main</a:t>
            </a:r>
            <a:r>
              <a:rPr lang="de-DE" sz="1500" dirty="0"/>
              <a:t> </a:t>
            </a:r>
            <a:r>
              <a:rPr lang="de-DE" sz="1500" dirty="0" err="1"/>
              <a:t>ion</a:t>
            </a:r>
            <a:r>
              <a:rPr lang="de-DE" sz="1500" dirty="0"/>
              <a:t> </a:t>
            </a:r>
            <a:r>
              <a:rPr lang="de-DE" sz="1500" dirty="0" err="1"/>
              <a:t>density</a:t>
            </a:r>
            <a:r>
              <a:rPr lang="de-DE" sz="1500" dirty="0"/>
              <a:t> </a:t>
            </a:r>
            <a:r>
              <a:rPr lang="de-DE" sz="1500" dirty="0" err="1"/>
              <a:t>gradient</a:t>
            </a:r>
            <a:r>
              <a:rPr lang="de-DE" sz="1500" dirty="0"/>
              <a:t> </a:t>
            </a:r>
            <a:r>
              <a:rPr lang="de-DE" sz="1500" dirty="0">
                <a:sym typeface="Wingdings" pitchFamily="2" charset="2"/>
              </a:rPr>
              <a:t> </a:t>
            </a:r>
            <a:r>
              <a:rPr lang="de-DE" sz="1500" dirty="0"/>
              <a:t>turbulent </a:t>
            </a:r>
            <a:r>
              <a:rPr lang="de-DE" sz="1500" dirty="0" err="1"/>
              <a:t>transport</a:t>
            </a:r>
            <a:r>
              <a:rPr lang="de-DE" sz="1500" dirty="0"/>
              <a:t> </a:t>
            </a:r>
            <a:r>
              <a:rPr lang="de-DE" sz="1500" dirty="0" err="1"/>
              <a:t>coefficients</a:t>
            </a:r>
            <a:r>
              <a:rPr lang="de-DE" sz="1500" dirty="0"/>
              <a:t> in W7-X </a:t>
            </a:r>
            <a:r>
              <a:rPr lang="de-DE" sz="1500" dirty="0" err="1"/>
              <a:t>drop</a:t>
            </a:r>
            <a:r>
              <a:rPr lang="de-DE" sz="1500" dirty="0"/>
              <a:t> </a:t>
            </a:r>
            <a:r>
              <a:rPr lang="de-DE" sz="1500" dirty="0" err="1"/>
              <a:t>up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factor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~8.</a:t>
            </a:r>
            <a:endParaRPr lang="de-DE" sz="1500" b="0" dirty="0">
              <a:solidFill>
                <a:schemeClr val="tx1"/>
              </a:solidFill>
            </a:endParaRPr>
          </a:p>
          <a:p>
            <a:pPr marL="642938" lvl="4" indent="-285750" algn="just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 err="1"/>
              <a:t>Including</a:t>
            </a:r>
            <a:r>
              <a:rPr lang="de-DE" sz="1500" dirty="0"/>
              <a:t> non-trace </a:t>
            </a:r>
            <a:r>
              <a:rPr lang="de-DE" sz="1500" dirty="0" err="1"/>
              <a:t>impurities</a:t>
            </a:r>
            <a:r>
              <a:rPr lang="de-DE" sz="1500" dirty="0"/>
              <a:t> </a:t>
            </a:r>
            <a:r>
              <a:rPr lang="de-DE" sz="1500" dirty="0" err="1"/>
              <a:t>can</a:t>
            </a:r>
            <a:r>
              <a:rPr lang="de-DE" sz="1500" dirty="0"/>
              <a:t> </a:t>
            </a:r>
            <a:r>
              <a:rPr lang="de-DE" sz="1500" dirty="0" err="1"/>
              <a:t>strongly</a:t>
            </a:r>
            <a:r>
              <a:rPr lang="de-DE" sz="1500" dirty="0"/>
              <a:t> </a:t>
            </a:r>
            <a:r>
              <a:rPr lang="de-DE" sz="1500" dirty="0" err="1"/>
              <a:t>impact</a:t>
            </a:r>
            <a:r>
              <a:rPr lang="de-DE" sz="1500" dirty="0"/>
              <a:t> turbulent </a:t>
            </a:r>
            <a:r>
              <a:rPr lang="de-DE" sz="1500" dirty="0" err="1"/>
              <a:t>heat</a:t>
            </a:r>
            <a:r>
              <a:rPr lang="de-DE" sz="1500" dirty="0"/>
              <a:t> </a:t>
            </a:r>
            <a:r>
              <a:rPr lang="de-DE" sz="1500" dirty="0" err="1"/>
              <a:t>fluxes</a:t>
            </a:r>
            <a:r>
              <a:rPr lang="de-DE" sz="1500" dirty="0"/>
              <a:t> in W7-X</a:t>
            </a:r>
          </a:p>
          <a:p>
            <a:pPr marL="642938" lvl="4" indent="-285750" algn="just">
              <a:buClr>
                <a:srgbClr val="006C66"/>
              </a:buClr>
              <a:buFont typeface="Wingdings" panose="05000000000000000000" pitchFamily="2" charset="2"/>
              <a:buChar char="§"/>
            </a:pPr>
            <a:endParaRPr lang="de-DE" sz="1500" dirty="0" smtClean="0"/>
          </a:p>
          <a:p>
            <a:pPr marL="642938" lvl="4" indent="-285750" algn="just">
              <a:buClr>
                <a:srgbClr val="006C66"/>
              </a:buClr>
              <a:buFont typeface="Wingdings" panose="05000000000000000000" pitchFamily="2" charset="2"/>
              <a:buChar char="§"/>
            </a:pPr>
            <a:endParaRPr lang="de-DE" sz="1500" dirty="0"/>
          </a:p>
          <a:p>
            <a:pPr marL="931500" lvl="5" algn="just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Non-trace </a:t>
            </a:r>
            <a:r>
              <a:rPr lang="de-DE" sz="1500" dirty="0" err="1"/>
              <a:t>impurities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r>
              <a:rPr lang="de-DE" sz="1500" dirty="0"/>
              <a:t> </a:t>
            </a:r>
            <a:r>
              <a:rPr lang="de-DE" sz="1500" b="1" dirty="0"/>
              <a:t>same</a:t>
            </a:r>
            <a:r>
              <a:rPr lang="de-DE" sz="1500" dirty="0"/>
              <a:t> </a:t>
            </a:r>
            <a:r>
              <a:rPr lang="de-DE" sz="1500" b="1" dirty="0" err="1"/>
              <a:t>sign</a:t>
            </a:r>
            <a:r>
              <a:rPr lang="de-DE" sz="1500" b="1" dirty="0"/>
              <a:t> </a:t>
            </a:r>
            <a:r>
              <a:rPr lang="de-DE" sz="1500" b="1" dirty="0" err="1"/>
              <a:t>of</a:t>
            </a:r>
            <a:r>
              <a:rPr lang="de-DE" sz="1500" b="1" dirty="0"/>
              <a:t> </a:t>
            </a:r>
            <a:r>
              <a:rPr lang="de-DE" sz="1500" b="1" dirty="0" err="1"/>
              <a:t>density</a:t>
            </a:r>
            <a:r>
              <a:rPr lang="de-DE" sz="1500" b="1" dirty="0"/>
              <a:t> </a:t>
            </a:r>
            <a:r>
              <a:rPr lang="de-DE" sz="1500" b="1" dirty="0" err="1"/>
              <a:t>gradient</a:t>
            </a:r>
            <a:r>
              <a:rPr lang="de-DE" sz="1500" dirty="0"/>
              <a:t> </a:t>
            </a:r>
            <a:r>
              <a:rPr lang="de-DE" sz="1500" dirty="0" err="1"/>
              <a:t>as</a:t>
            </a:r>
            <a:r>
              <a:rPr lang="de-DE" sz="1500" dirty="0"/>
              <a:t> </a:t>
            </a:r>
            <a:r>
              <a:rPr lang="de-DE" sz="1500" dirty="0" err="1"/>
              <a:t>main</a:t>
            </a:r>
            <a:r>
              <a:rPr lang="de-DE" sz="1500" dirty="0"/>
              <a:t> </a:t>
            </a:r>
            <a:r>
              <a:rPr lang="de-DE" sz="1500" dirty="0" err="1"/>
              <a:t>ions</a:t>
            </a:r>
            <a:r>
              <a:rPr lang="de-DE" sz="1500" dirty="0"/>
              <a:t> </a:t>
            </a:r>
            <a:r>
              <a:rPr lang="de-DE" sz="1500" dirty="0">
                <a:sym typeface="Wingdings" pitchFamily="2" charset="2"/>
              </a:rPr>
              <a:t> </a:t>
            </a:r>
            <a:r>
              <a:rPr lang="de-DE" sz="1500" dirty="0" err="1">
                <a:sym typeface="Wingdings" pitchFamily="2" charset="2"/>
              </a:rPr>
              <a:t>turbulence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suppresion</a:t>
            </a:r>
            <a:r>
              <a:rPr lang="de-DE" sz="1500" dirty="0">
                <a:sym typeface="Wingdings" pitchFamily="2" charset="2"/>
              </a:rPr>
              <a:t>.</a:t>
            </a:r>
          </a:p>
          <a:p>
            <a:pPr marL="931500" lvl="5" algn="just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Non-trace </a:t>
            </a:r>
            <a:r>
              <a:rPr lang="de-DE" sz="1500" dirty="0" err="1"/>
              <a:t>impurities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r>
              <a:rPr lang="de-DE" sz="1500" dirty="0"/>
              <a:t> </a:t>
            </a:r>
            <a:r>
              <a:rPr lang="de-DE" sz="1500" b="1" dirty="0" err="1"/>
              <a:t>opposite</a:t>
            </a:r>
            <a:r>
              <a:rPr lang="de-DE" sz="1500" b="1" dirty="0"/>
              <a:t> </a:t>
            </a:r>
            <a:r>
              <a:rPr lang="de-DE" sz="1500" b="1" dirty="0" err="1"/>
              <a:t>sign</a:t>
            </a:r>
            <a:r>
              <a:rPr lang="de-DE" sz="1500" b="1" dirty="0"/>
              <a:t> </a:t>
            </a:r>
            <a:r>
              <a:rPr lang="de-DE" sz="1500" b="1" dirty="0" err="1"/>
              <a:t>of</a:t>
            </a:r>
            <a:r>
              <a:rPr lang="de-DE" sz="1500" b="1" dirty="0"/>
              <a:t> </a:t>
            </a:r>
            <a:r>
              <a:rPr lang="de-DE" sz="1500" b="1" dirty="0" err="1"/>
              <a:t>density</a:t>
            </a:r>
            <a:r>
              <a:rPr lang="de-DE" sz="1500" b="1" dirty="0"/>
              <a:t> </a:t>
            </a:r>
            <a:r>
              <a:rPr lang="de-DE" sz="1500" b="1" dirty="0" err="1"/>
              <a:t>gradient</a:t>
            </a:r>
            <a:r>
              <a:rPr lang="de-DE" sz="1500" b="1" dirty="0"/>
              <a:t> </a:t>
            </a:r>
            <a:r>
              <a:rPr lang="de-DE" sz="1500" dirty="0" err="1"/>
              <a:t>as</a:t>
            </a:r>
            <a:r>
              <a:rPr lang="de-DE" sz="1500" dirty="0"/>
              <a:t> </a:t>
            </a:r>
            <a:r>
              <a:rPr lang="de-DE" sz="1500" dirty="0" err="1"/>
              <a:t>main</a:t>
            </a:r>
            <a:r>
              <a:rPr lang="de-DE" sz="1500" dirty="0"/>
              <a:t> </a:t>
            </a:r>
            <a:r>
              <a:rPr lang="de-DE" sz="1500" dirty="0" err="1"/>
              <a:t>ions</a:t>
            </a:r>
            <a:r>
              <a:rPr lang="de-DE" sz="1500" dirty="0"/>
              <a:t> </a:t>
            </a:r>
            <a:r>
              <a:rPr lang="de-DE" sz="1500" dirty="0">
                <a:sym typeface="Wingdings" pitchFamily="2" charset="2"/>
              </a:rPr>
              <a:t> </a:t>
            </a:r>
            <a:r>
              <a:rPr lang="de-DE" sz="1500" dirty="0" err="1">
                <a:sym typeface="Wingdings" pitchFamily="2" charset="2"/>
              </a:rPr>
              <a:t>turbulence</a:t>
            </a:r>
            <a:r>
              <a:rPr lang="de-DE" sz="1500" dirty="0">
                <a:sym typeface="Wingdings" pitchFamily="2" charset="2"/>
              </a:rPr>
              <a:t> </a:t>
            </a:r>
            <a:r>
              <a:rPr lang="de-DE" sz="1500" dirty="0" err="1">
                <a:sym typeface="Wingdings" pitchFamily="2" charset="2"/>
              </a:rPr>
              <a:t>enhancement</a:t>
            </a:r>
            <a:r>
              <a:rPr lang="de-DE" sz="1500" dirty="0">
                <a:sym typeface="Wingdings" pitchFamily="2" charset="2"/>
              </a:rPr>
              <a:t>.</a:t>
            </a:r>
          </a:p>
          <a:p>
            <a:pPr marL="642938" lvl="4" indent="-285750" algn="just">
              <a:buClr>
                <a:srgbClr val="006C66"/>
              </a:buClr>
              <a:buFont typeface="Wingdings" panose="05000000000000000000" pitchFamily="2" charset="2"/>
              <a:buChar char="§"/>
            </a:pPr>
            <a:endParaRPr lang="de-DE" sz="15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8224" y="415154"/>
            <a:ext cx="9509672" cy="337580"/>
          </a:xfrm>
        </p:spPr>
        <p:txBody>
          <a:bodyPr/>
          <a:lstStyle/>
          <a:p>
            <a:r>
              <a:rPr lang="de-DE" cap="none" dirty="0"/>
              <a:t>Motivation / Status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18224" y="6409039"/>
            <a:ext cx="10988890" cy="224150"/>
          </a:xfrm>
        </p:spPr>
        <p:txBody>
          <a:bodyPr/>
          <a:lstStyle/>
          <a:p>
            <a:pPr algn="l">
              <a:spcBef>
                <a:spcPts val="1200"/>
              </a:spcBef>
              <a:tabLst>
                <a:tab pos="9777600" algn="r"/>
                <a:tab pos="10227600" algn="r"/>
                <a:tab pos="10620000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Physics | </a:t>
            </a:r>
            <a:r>
              <a:rPr lang="de-DE" cap="none" dirty="0"/>
              <a:t>Dr</a:t>
            </a:r>
            <a:r>
              <a:rPr lang="de-DE" dirty="0"/>
              <a:t>. </a:t>
            </a:r>
            <a:r>
              <a:rPr lang="de-DE" cap="none" dirty="0"/>
              <a:t>Andreas Langenberg </a:t>
            </a:r>
            <a:r>
              <a:rPr lang="de-DE" dirty="0"/>
              <a:t>                                                                                                                                                                                   </a:t>
            </a:r>
            <a:r>
              <a:rPr lang="de-DE" cap="none" dirty="0"/>
              <a:t>CWGM </a:t>
            </a:r>
            <a:r>
              <a:rPr lang="de-DE" cap="none" dirty="0" err="1"/>
              <a:t>Warsaw</a:t>
            </a:r>
            <a:r>
              <a:rPr lang="de-DE" cap="none" dirty="0"/>
              <a:t>, </a:t>
            </a:r>
            <a:r>
              <a:rPr lang="de-DE" cap="none" dirty="0" err="1"/>
              <a:t>Poland</a:t>
            </a:r>
            <a:r>
              <a:rPr lang="de-DE" dirty="0"/>
              <a:t> | 24.06.2022	</a:t>
            </a:r>
            <a:fld id="{4BB1897F-A1AE-4EDF-9F2D-8730C9693DB7}" type="slidenum">
              <a:rPr lang="de-DE" smtClean="0"/>
              <a:pPr algn="l">
                <a:spcBef>
                  <a:spcPts val="1200"/>
                </a:spcBef>
                <a:tabLst>
                  <a:tab pos="9777600" algn="r"/>
                  <a:tab pos="10227600" algn="r"/>
                  <a:tab pos="10620000" algn="r"/>
                </a:tabLst>
              </a:pPr>
              <a:t>3</a:t>
            </a:fld>
            <a:endParaRPr lang="de-DE" dirty="0"/>
          </a:p>
        </p:txBody>
      </p:sp>
      <p:pic>
        <p:nvPicPr>
          <p:cNvPr id="5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00" y="230774"/>
            <a:ext cx="713099" cy="6338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0308BB-4CF0-A0A0-9533-A7940D895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940" y="933897"/>
            <a:ext cx="3334681" cy="28623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C7CE9D-6EE2-8FFB-3341-3B8F0E7D1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217" y="3865517"/>
            <a:ext cx="3449968" cy="230333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5578FD5-78AD-C1A3-7F58-915758A548CE}"/>
              </a:ext>
            </a:extLst>
          </p:cNvPr>
          <p:cNvSpPr txBox="1"/>
          <p:nvPr/>
        </p:nvSpPr>
        <p:spPr>
          <a:xfrm>
            <a:off x="7308606" y="6136582"/>
            <a:ext cx="34144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lvl="4" algn="just">
              <a:buClr>
                <a:srgbClr val="006C66"/>
              </a:buClr>
            </a:pPr>
            <a:r>
              <a:rPr lang="de-DE" sz="1400" dirty="0"/>
              <a:t>[García-</a:t>
            </a:r>
            <a:r>
              <a:rPr lang="de-DE" sz="1400" dirty="0" err="1"/>
              <a:t>Regaña</a:t>
            </a:r>
            <a:r>
              <a:rPr lang="de-DE" sz="1400" dirty="0"/>
              <a:t> EPS´22]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8224" y="6255151"/>
            <a:ext cx="4090863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de-DE" sz="1000" dirty="0" smtClean="0"/>
              <a:t>[4] J.M. García-</a:t>
            </a:r>
            <a:r>
              <a:rPr lang="de-DE" sz="1000" dirty="0" err="1" smtClean="0"/>
              <a:t>Regana</a:t>
            </a:r>
            <a:r>
              <a:rPr lang="de-DE" sz="1000" dirty="0" smtClean="0"/>
              <a:t>, M. Barnes, I. </a:t>
            </a:r>
            <a:r>
              <a:rPr lang="de-DE" sz="1000" dirty="0" err="1" smtClean="0"/>
              <a:t>Calvo</a:t>
            </a:r>
            <a:r>
              <a:rPr lang="de-DE" sz="1000" dirty="0" smtClean="0"/>
              <a:t> et al. </a:t>
            </a:r>
            <a:r>
              <a:rPr lang="de-DE" sz="1000" i="1" dirty="0" err="1" smtClean="0"/>
              <a:t>Nuclear</a:t>
            </a:r>
            <a:r>
              <a:rPr lang="de-DE" sz="1000" i="1" dirty="0" smtClean="0"/>
              <a:t> Fusion </a:t>
            </a:r>
            <a:r>
              <a:rPr lang="de-DE" sz="1000" dirty="0" smtClean="0"/>
              <a:t>(2021)</a:t>
            </a:r>
          </a:p>
        </p:txBody>
      </p:sp>
    </p:spTree>
    <p:extLst>
      <p:ext uri="{BB962C8B-B14F-4D97-AF65-F5344CB8AC3E}">
        <p14:creationId xmlns:p14="http://schemas.microsoft.com/office/powerpoint/2010/main" val="82053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8223" y="1054441"/>
            <a:ext cx="10988891" cy="5165124"/>
          </a:xfrm>
        </p:spPr>
        <p:txBody>
          <a:bodyPr/>
          <a:lstStyle/>
          <a:p>
            <a:pPr>
              <a:buClr>
                <a:srgbClr val="006C66"/>
              </a:buClr>
            </a:pPr>
            <a:r>
              <a:rPr lang="de-DE" sz="1500" dirty="0">
                <a:solidFill>
                  <a:srgbClr val="006C66"/>
                </a:solidFill>
              </a:rPr>
              <a:t>Z </a:t>
            </a:r>
            <a:r>
              <a:rPr lang="de-DE" sz="1500" dirty="0" err="1">
                <a:solidFill>
                  <a:srgbClr val="006C66"/>
                </a:solidFill>
              </a:rPr>
              <a:t>dependence</a:t>
            </a:r>
            <a:r>
              <a:rPr lang="de-DE" sz="1500" dirty="0">
                <a:solidFill>
                  <a:srgbClr val="006C66"/>
                </a:solidFill>
              </a:rPr>
              <a:t> </a:t>
            </a:r>
            <a:r>
              <a:rPr lang="de-DE" sz="1500" dirty="0" err="1">
                <a:solidFill>
                  <a:srgbClr val="006C66"/>
                </a:solidFill>
              </a:rPr>
              <a:t>cross</a:t>
            </a:r>
            <a:r>
              <a:rPr lang="de-DE" sz="1500" dirty="0">
                <a:solidFill>
                  <a:srgbClr val="006C66"/>
                </a:solidFill>
              </a:rPr>
              <a:t> </a:t>
            </a:r>
            <a:r>
              <a:rPr lang="de-DE" sz="1500" dirty="0" err="1">
                <a:solidFill>
                  <a:srgbClr val="006C66"/>
                </a:solidFill>
              </a:rPr>
              <a:t>comparison</a:t>
            </a:r>
            <a:r>
              <a:rPr lang="de-DE" sz="1500" dirty="0">
                <a:solidFill>
                  <a:srgbClr val="006C66"/>
                </a:solidFill>
              </a:rPr>
              <a:t>: </a:t>
            </a:r>
          </a:p>
          <a:p>
            <a:pPr marL="642938" lvl="4" indent="-285750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 err="1"/>
              <a:t>m</a:t>
            </a:r>
            <a:r>
              <a:rPr lang="de-DE" sz="1500" b="0" dirty="0" err="1">
                <a:solidFill>
                  <a:schemeClr val="tx1"/>
                </a:solidFill>
              </a:rPr>
              <a:t>easure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1" i="1" dirty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de-DE" sz="1500" b="1" i="1" baseline="-25000" dirty="0">
                <a:solidFill>
                  <a:schemeClr val="tx1"/>
                </a:solidFill>
              </a:rPr>
              <a:t> I </a:t>
            </a:r>
            <a:r>
              <a:rPr lang="de-DE" sz="1500" b="1" i="1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for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1" i="1" dirty="0">
                <a:solidFill>
                  <a:schemeClr val="tx1"/>
                </a:solidFill>
              </a:rPr>
              <a:t>Si</a:t>
            </a:r>
            <a:r>
              <a:rPr lang="de-DE" sz="1500" b="1" i="1" baseline="30000" dirty="0">
                <a:solidFill>
                  <a:schemeClr val="tx1"/>
                </a:solidFill>
              </a:rPr>
              <a:t>12+</a:t>
            </a:r>
            <a:r>
              <a:rPr lang="de-DE" sz="1500" b="1" i="1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de-DE" sz="1500" b="1" i="1" dirty="0">
                <a:solidFill>
                  <a:schemeClr val="tx1"/>
                </a:solidFill>
              </a:rPr>
              <a:t> W</a:t>
            </a:r>
            <a:r>
              <a:rPr lang="de-DE" sz="1500" b="1" i="1" baseline="30000" dirty="0">
                <a:solidFill>
                  <a:schemeClr val="tx1"/>
                </a:solidFill>
              </a:rPr>
              <a:t>44+</a:t>
            </a:r>
            <a:r>
              <a:rPr lang="de-DE" sz="1500" b="1" i="1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impurities</a:t>
            </a:r>
            <a:r>
              <a:rPr lang="de-DE" sz="1500" b="0" dirty="0">
                <a:solidFill>
                  <a:schemeClr val="tx1"/>
                </a:solidFill>
              </a:rPr>
              <a:t> in </a:t>
            </a:r>
            <a:r>
              <a:rPr lang="de-DE" sz="1500" b="1" dirty="0">
                <a:solidFill>
                  <a:schemeClr val="tx1"/>
                </a:solidFill>
              </a:rPr>
              <a:t>W7-X, LHD, …? </a:t>
            </a:r>
            <a:r>
              <a:rPr lang="de-DE" sz="1500" dirty="0"/>
              <a:t>m</a:t>
            </a:r>
            <a:r>
              <a:rPr lang="de-DE" sz="1500" dirty="0">
                <a:solidFill>
                  <a:schemeClr val="tx1"/>
                </a:solidFill>
              </a:rPr>
              <a:t>edium </a:t>
            </a:r>
            <a:r>
              <a:rPr lang="de-DE" sz="1500" dirty="0" err="1">
                <a:solidFill>
                  <a:schemeClr val="tx1"/>
                </a:solidFill>
              </a:rPr>
              <a:t>density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plasmas</a:t>
            </a:r>
            <a:endParaRPr lang="de-DE" sz="1500" dirty="0">
              <a:solidFill>
                <a:schemeClr val="tx1"/>
              </a:solidFill>
            </a:endParaRPr>
          </a:p>
          <a:p>
            <a:pPr marL="642938" lvl="4" indent="-285750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 err="1"/>
              <a:t>status</a:t>
            </a:r>
            <a:r>
              <a:rPr lang="de-DE" sz="1500" dirty="0"/>
              <a:t> W7-X: </a:t>
            </a:r>
          </a:p>
          <a:p>
            <a:pPr marL="931500" lvl="5">
              <a:buClr>
                <a:srgbClr val="006C66"/>
              </a:buClr>
              <a:buFont typeface="Symbol" panose="05050102010706020507" pitchFamily="18" charset="2"/>
              <a:buChar char="-"/>
            </a:pPr>
            <a:r>
              <a:rPr lang="de-DE" sz="1500" dirty="0" err="1"/>
              <a:t>turbulence</a:t>
            </a:r>
            <a:r>
              <a:rPr lang="de-DE" sz="1500" dirty="0"/>
              <a:t> </a:t>
            </a:r>
            <a:r>
              <a:rPr lang="de-DE" sz="1500" dirty="0" err="1"/>
              <a:t>dominated</a:t>
            </a:r>
            <a:r>
              <a:rPr lang="de-DE" sz="1500" dirty="0"/>
              <a:t> ECRH </a:t>
            </a:r>
            <a:r>
              <a:rPr lang="de-DE" sz="1500" dirty="0" err="1"/>
              <a:t>plasmas</a:t>
            </a:r>
            <a:r>
              <a:rPr lang="de-DE" sz="1500" dirty="0"/>
              <a:t> </a:t>
            </a:r>
            <a:r>
              <a:rPr lang="de-DE" sz="1500" b="1" i="1" dirty="0">
                <a:latin typeface="Symbol" panose="05050102010706020507" pitchFamily="18" charset="2"/>
              </a:rPr>
              <a:t>t</a:t>
            </a:r>
            <a:r>
              <a:rPr lang="de-DE" sz="1500" b="1" i="1" baseline="-25000" dirty="0"/>
              <a:t> I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available</a:t>
            </a:r>
            <a:endParaRPr lang="de-DE" sz="1500" dirty="0"/>
          </a:p>
          <a:p>
            <a:pPr marL="931500" lvl="5">
              <a:buClr>
                <a:srgbClr val="006C66"/>
              </a:buClr>
              <a:buFont typeface="Symbol" panose="05050102010706020507" pitchFamily="18" charset="2"/>
              <a:buChar char="-"/>
            </a:pPr>
            <a:r>
              <a:rPr lang="de-DE" sz="1500" dirty="0" err="1">
                <a:solidFill>
                  <a:schemeClr val="tx1"/>
                </a:solidFill>
              </a:rPr>
              <a:t>no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data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for</a:t>
            </a:r>
            <a:r>
              <a:rPr lang="de-DE" sz="1500" dirty="0">
                <a:solidFill>
                  <a:schemeClr val="tx1"/>
                </a:solidFill>
              </a:rPr>
              <a:t> high </a:t>
            </a:r>
            <a:r>
              <a:rPr lang="de-DE" sz="1500" dirty="0" err="1">
                <a:solidFill>
                  <a:schemeClr val="tx1"/>
                </a:solidFill>
              </a:rPr>
              <a:t>performance</a:t>
            </a:r>
            <a:r>
              <a:rPr lang="de-DE" sz="1500" dirty="0">
                <a:solidFill>
                  <a:schemeClr val="tx1"/>
                </a:solidFill>
              </a:rPr>
              <a:t> NBI </a:t>
            </a:r>
            <a:r>
              <a:rPr lang="de-DE" sz="1500" dirty="0" err="1">
                <a:solidFill>
                  <a:schemeClr val="tx1"/>
                </a:solidFill>
              </a:rPr>
              <a:t>plasmas</a:t>
            </a:r>
            <a:r>
              <a:rPr lang="de-DE" sz="1500" dirty="0">
                <a:solidFill>
                  <a:schemeClr val="tx1"/>
                </a:solidFill>
              </a:rPr>
              <a:t> (</a:t>
            </a:r>
            <a:r>
              <a:rPr lang="de-DE" sz="1500" dirty="0" err="1">
                <a:solidFill>
                  <a:schemeClr val="tx1"/>
                </a:solidFill>
              </a:rPr>
              <a:t>experiments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for</a:t>
            </a:r>
            <a:r>
              <a:rPr lang="de-DE" sz="1500" dirty="0">
                <a:solidFill>
                  <a:schemeClr val="tx1"/>
                </a:solidFill>
              </a:rPr>
              <a:t> OP2.1 </a:t>
            </a:r>
            <a:r>
              <a:rPr lang="de-DE" sz="1500" dirty="0" err="1">
                <a:solidFill>
                  <a:schemeClr val="tx1"/>
                </a:solidFill>
              </a:rPr>
              <a:t>planned</a:t>
            </a:r>
            <a:r>
              <a:rPr lang="de-DE" sz="1500" dirty="0">
                <a:solidFill>
                  <a:schemeClr val="tx1"/>
                </a:solidFill>
              </a:rPr>
              <a:t>)</a:t>
            </a:r>
          </a:p>
          <a:p>
            <a:pPr marL="642938" lvl="4" indent="-285750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 err="1"/>
              <a:t>status</a:t>
            </a:r>
            <a:r>
              <a:rPr lang="de-DE" sz="1500" dirty="0"/>
              <a:t> LHD:</a:t>
            </a:r>
          </a:p>
          <a:p>
            <a:pPr marL="931500" lvl="5">
              <a:buClr>
                <a:srgbClr val="006C66"/>
              </a:buClr>
              <a:buFont typeface="Symbol" panose="05050102010706020507" pitchFamily="18" charset="2"/>
              <a:buChar char="-"/>
            </a:pPr>
            <a:r>
              <a:rPr lang="de-DE" sz="1500" dirty="0" err="1"/>
              <a:t>signs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weak</a:t>
            </a:r>
            <a:r>
              <a:rPr lang="de-DE" sz="1500" dirty="0"/>
              <a:t> Z </a:t>
            </a:r>
            <a:r>
              <a:rPr lang="de-DE" sz="1500" dirty="0" err="1"/>
              <a:t>dependence</a:t>
            </a:r>
            <a:r>
              <a:rPr lang="de-DE" sz="1500" dirty="0"/>
              <a:t> in </a:t>
            </a:r>
            <a:r>
              <a:rPr lang="de-DE" sz="1500" dirty="0" err="1"/>
              <a:t>med</a:t>
            </a:r>
            <a:r>
              <a:rPr lang="de-DE" sz="1500" dirty="0"/>
              <a:t> </a:t>
            </a:r>
            <a:r>
              <a:rPr lang="de-DE" sz="1500" i="1" dirty="0"/>
              <a:t>n</a:t>
            </a:r>
            <a:r>
              <a:rPr lang="de-DE" sz="1500" i="1" baseline="-25000" dirty="0"/>
              <a:t>e</a:t>
            </a:r>
            <a:r>
              <a:rPr lang="de-DE" sz="1500" dirty="0"/>
              <a:t> LHD </a:t>
            </a:r>
            <a:r>
              <a:rPr lang="de-DE" sz="1500" dirty="0" err="1"/>
              <a:t>plasmas</a:t>
            </a:r>
            <a:endParaRPr lang="de-DE" sz="1500" dirty="0"/>
          </a:p>
          <a:p>
            <a:pPr marL="931500" lvl="5">
              <a:buClr>
                <a:srgbClr val="006C66"/>
              </a:buClr>
              <a:buFont typeface="Symbol" panose="05050102010706020507" pitchFamily="18" charset="2"/>
              <a:buChar char="-"/>
            </a:pPr>
            <a:r>
              <a:rPr lang="de-DE" sz="1500" dirty="0" err="1"/>
              <a:t>t</a:t>
            </a:r>
            <a:r>
              <a:rPr lang="de-DE" sz="1500" dirty="0" err="1">
                <a:solidFill>
                  <a:schemeClr val="tx1"/>
                </a:solidFill>
              </a:rPr>
              <a:t>o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be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repeated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with</a:t>
            </a:r>
            <a:r>
              <a:rPr lang="de-DE" sz="1500" dirty="0">
                <a:solidFill>
                  <a:schemeClr val="tx1"/>
                </a:solidFill>
              </a:rPr>
              <a:t> wider </a:t>
            </a:r>
            <a:r>
              <a:rPr lang="de-DE" sz="1500" dirty="0" err="1">
                <a:solidFill>
                  <a:schemeClr val="tx1"/>
                </a:solidFill>
              </a:rPr>
              <a:t>variation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of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impurities</a:t>
            </a:r>
            <a:r>
              <a:rPr lang="de-DE" sz="1500" dirty="0">
                <a:solidFill>
                  <a:schemeClr val="tx1"/>
                </a:solidFill>
              </a:rPr>
              <a:t> incl. W?</a:t>
            </a:r>
          </a:p>
          <a:p>
            <a:pPr lvl="1">
              <a:buClr>
                <a:srgbClr val="006C66"/>
              </a:buClr>
            </a:pPr>
            <a:r>
              <a:rPr lang="de-DE" sz="1500" b="1" dirty="0" err="1">
                <a:solidFill>
                  <a:srgbClr val="006C66"/>
                </a:solidFill>
              </a:rPr>
              <a:t>Matching</a:t>
            </a:r>
            <a:r>
              <a:rPr lang="de-DE" sz="1500" b="1" dirty="0">
                <a:solidFill>
                  <a:srgbClr val="006C66"/>
                </a:solidFill>
              </a:rPr>
              <a:t> </a:t>
            </a:r>
            <a:r>
              <a:rPr lang="de-DE" sz="1500" b="1" dirty="0" err="1">
                <a:solidFill>
                  <a:srgbClr val="006C66"/>
                </a:solidFill>
              </a:rPr>
              <a:t>experiments</a:t>
            </a:r>
            <a:r>
              <a:rPr lang="de-DE" sz="1500" b="1" dirty="0">
                <a:solidFill>
                  <a:srgbClr val="006C66"/>
                </a:solidFill>
              </a:rPr>
              <a:t> in NBI </a:t>
            </a:r>
            <a:r>
              <a:rPr lang="de-DE" sz="1500" b="1" dirty="0" err="1">
                <a:solidFill>
                  <a:srgbClr val="006C66"/>
                </a:solidFill>
              </a:rPr>
              <a:t>plasmas</a:t>
            </a:r>
            <a:r>
              <a:rPr lang="de-DE" sz="1500" b="1" dirty="0">
                <a:solidFill>
                  <a:srgbClr val="006C66"/>
                </a:solidFill>
              </a:rPr>
              <a:t>:</a:t>
            </a:r>
          </a:p>
          <a:p>
            <a:pPr marL="642938" lvl="4" indent="-285750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 err="1"/>
              <a:t>m</a:t>
            </a:r>
            <a:r>
              <a:rPr lang="de-DE" sz="1500" b="0" dirty="0" err="1">
                <a:solidFill>
                  <a:schemeClr val="tx1"/>
                </a:solidFill>
              </a:rPr>
              <a:t>atch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0" i="1" dirty="0" err="1">
                <a:solidFill>
                  <a:schemeClr val="tx1"/>
                </a:solidFill>
              </a:rPr>
              <a:t>T</a:t>
            </a:r>
            <a:r>
              <a:rPr lang="de-DE" sz="1500" b="0" i="1" baseline="-25000" dirty="0" err="1">
                <a:solidFill>
                  <a:schemeClr val="tx1"/>
                </a:solidFill>
              </a:rPr>
              <a:t>e</a:t>
            </a:r>
            <a:r>
              <a:rPr lang="de-DE" sz="1500" b="0" i="1" dirty="0">
                <a:solidFill>
                  <a:schemeClr val="tx1"/>
                </a:solidFill>
              </a:rPr>
              <a:t>, n</a:t>
            </a:r>
            <a:r>
              <a:rPr lang="de-DE" sz="1500" b="0" i="1" baseline="-25000" dirty="0">
                <a:solidFill>
                  <a:schemeClr val="tx1"/>
                </a:solidFill>
              </a:rPr>
              <a:t>e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profiles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0" dirty="0" err="1">
                <a:solidFill>
                  <a:schemeClr val="tx1"/>
                </a:solidFill>
              </a:rPr>
              <a:t>of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1" dirty="0"/>
              <a:t>W7-X </a:t>
            </a:r>
            <a:r>
              <a:rPr lang="de-DE" sz="1500" b="1" dirty="0" err="1"/>
              <a:t>and</a:t>
            </a:r>
            <a:r>
              <a:rPr lang="de-DE" sz="1500" b="1" dirty="0"/>
              <a:t> LHD </a:t>
            </a:r>
            <a:r>
              <a:rPr lang="de-DE" sz="1500" dirty="0"/>
              <a:t>in medium </a:t>
            </a:r>
            <a:r>
              <a:rPr lang="de-DE" sz="1500" dirty="0" err="1"/>
              <a:t>density</a:t>
            </a:r>
            <a:r>
              <a:rPr lang="de-DE" sz="1500" dirty="0"/>
              <a:t> NBI </a:t>
            </a:r>
            <a:r>
              <a:rPr lang="de-DE" sz="1500" dirty="0" err="1"/>
              <a:t>plasmas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a </a:t>
            </a:r>
            <a:r>
              <a:rPr lang="de-DE" sz="1500" dirty="0" err="1"/>
              <a:t>direct</a:t>
            </a:r>
            <a:r>
              <a:rPr lang="de-DE" sz="1500" b="0" dirty="0">
                <a:solidFill>
                  <a:schemeClr val="tx1"/>
                </a:solidFill>
              </a:rPr>
              <a:t> </a:t>
            </a:r>
            <a:r>
              <a:rPr lang="de-DE" sz="1500" b="1" i="1" dirty="0">
                <a:latin typeface="Symbol" panose="05050102010706020507" pitchFamily="18" charset="2"/>
              </a:rPr>
              <a:t>t</a:t>
            </a:r>
            <a:r>
              <a:rPr lang="de-DE" sz="1500" b="1" i="1" baseline="-25000" dirty="0"/>
              <a:t> I</a:t>
            </a:r>
            <a:r>
              <a:rPr lang="de-DE" sz="1500" i="1" baseline="-25000" dirty="0"/>
              <a:t>  </a:t>
            </a:r>
            <a:r>
              <a:rPr lang="de-DE" sz="1500" dirty="0" err="1"/>
              <a:t>comparison</a:t>
            </a:r>
            <a:endParaRPr lang="de-DE" sz="1500" dirty="0"/>
          </a:p>
          <a:p>
            <a:pPr marL="642938" lvl="4" indent="-285750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 err="1"/>
              <a:t>varying</a:t>
            </a:r>
            <a:r>
              <a:rPr lang="de-DE" sz="1500" dirty="0"/>
              <a:t> </a:t>
            </a:r>
            <a:r>
              <a:rPr lang="de-DE" sz="1500" b="1" dirty="0"/>
              <a:t>Z</a:t>
            </a:r>
            <a:r>
              <a:rPr lang="de-DE" sz="1500" dirty="0"/>
              <a:t> </a:t>
            </a:r>
            <a:r>
              <a:rPr lang="de-DE" sz="1500" dirty="0" err="1"/>
              <a:t>if</a:t>
            </a:r>
            <a:r>
              <a:rPr lang="de-DE" sz="1500" dirty="0"/>
              <a:t> </a:t>
            </a:r>
            <a:r>
              <a:rPr lang="de-DE" sz="1500" dirty="0" err="1"/>
              <a:t>possible</a:t>
            </a:r>
            <a:endParaRPr lang="de-DE" sz="1500" dirty="0"/>
          </a:p>
          <a:p>
            <a:pPr lvl="1">
              <a:buClr>
                <a:srgbClr val="006C66"/>
              </a:buClr>
            </a:pPr>
            <a:r>
              <a:rPr lang="de-DE" sz="1500" b="1" dirty="0" err="1">
                <a:solidFill>
                  <a:srgbClr val="006C66"/>
                </a:solidFill>
              </a:rPr>
              <a:t>Questions</a:t>
            </a:r>
            <a:r>
              <a:rPr lang="de-DE" sz="1500" b="1" dirty="0">
                <a:solidFill>
                  <a:srgbClr val="006C66"/>
                </a:solidFill>
              </a:rPr>
              <a:t>:</a:t>
            </a:r>
          </a:p>
          <a:p>
            <a:pPr marL="642938" lvl="4" indent="-285750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/>
              <a:t>observable </a:t>
            </a:r>
            <a:r>
              <a:rPr lang="de-DE" sz="1500" dirty="0" err="1"/>
              <a:t>impurity</a:t>
            </a:r>
            <a:r>
              <a:rPr lang="de-DE" sz="1500" dirty="0"/>
              <a:t> </a:t>
            </a:r>
            <a:r>
              <a:rPr lang="de-DE" sz="1500" dirty="0" err="1"/>
              <a:t>species</a:t>
            </a:r>
            <a:r>
              <a:rPr lang="de-DE" sz="1500" dirty="0"/>
              <a:t> in LHD, W?</a:t>
            </a:r>
          </a:p>
          <a:p>
            <a:pPr marL="642938" lvl="4" indent="-285750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 err="1"/>
              <a:t>m</a:t>
            </a:r>
            <a:r>
              <a:rPr lang="de-DE" sz="1500" dirty="0" err="1">
                <a:solidFill>
                  <a:schemeClr val="tx1"/>
                </a:solidFill>
              </a:rPr>
              <a:t>atching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i="1" dirty="0" err="1"/>
              <a:t>T</a:t>
            </a:r>
            <a:r>
              <a:rPr lang="de-DE" sz="1500" i="1" baseline="-25000" dirty="0" err="1"/>
              <a:t>e</a:t>
            </a:r>
            <a:r>
              <a:rPr lang="de-DE" sz="1500" i="1" dirty="0"/>
              <a:t>, n</a:t>
            </a:r>
            <a:r>
              <a:rPr lang="de-DE" sz="1500" i="1" baseline="-25000" dirty="0"/>
              <a:t>e</a:t>
            </a:r>
            <a:r>
              <a:rPr lang="de-DE" sz="1500" dirty="0"/>
              <a:t> </a:t>
            </a:r>
            <a:r>
              <a:rPr lang="de-DE" sz="1500" dirty="0" err="1"/>
              <a:t>profiles</a:t>
            </a:r>
            <a:r>
              <a:rPr lang="de-DE" sz="1500" dirty="0"/>
              <a:t> in </a:t>
            </a:r>
            <a:r>
              <a:rPr lang="de-DE" sz="1500" b="1" dirty="0"/>
              <a:t>W7-X </a:t>
            </a:r>
            <a:r>
              <a:rPr lang="de-DE" sz="1500" b="1" dirty="0" err="1"/>
              <a:t>and</a:t>
            </a:r>
            <a:r>
              <a:rPr lang="de-DE" sz="1500" b="1" dirty="0"/>
              <a:t> LHD </a:t>
            </a:r>
            <a:r>
              <a:rPr lang="de-DE" sz="1500" dirty="0"/>
              <a:t>NBI </a:t>
            </a:r>
            <a:r>
              <a:rPr lang="de-DE" sz="1500" dirty="0" err="1"/>
              <a:t>plasmas</a:t>
            </a:r>
            <a:r>
              <a:rPr lang="de-DE" sz="1500" dirty="0"/>
              <a:t> </a:t>
            </a:r>
            <a:r>
              <a:rPr lang="de-DE" sz="1500" dirty="0" err="1"/>
              <a:t>traight</a:t>
            </a:r>
            <a:r>
              <a:rPr lang="de-DE" sz="1500" dirty="0"/>
              <a:t> </a:t>
            </a:r>
            <a:r>
              <a:rPr lang="de-DE" sz="1500" dirty="0" err="1"/>
              <a:t>forward</a:t>
            </a:r>
            <a:r>
              <a:rPr lang="de-DE" sz="1500" dirty="0"/>
              <a:t>?</a:t>
            </a:r>
          </a:p>
          <a:p>
            <a:pPr marL="642938" lvl="4" indent="-285750">
              <a:buClr>
                <a:srgbClr val="006C66"/>
              </a:buClr>
              <a:buFont typeface="Wingdings" panose="05000000000000000000" pitchFamily="2" charset="2"/>
              <a:buChar char="§"/>
            </a:pPr>
            <a:r>
              <a:rPr lang="de-DE" sz="1500" dirty="0" err="1">
                <a:solidFill>
                  <a:schemeClr val="tx1"/>
                </a:solidFill>
              </a:rPr>
              <a:t>other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machines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to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be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included</a:t>
            </a:r>
            <a:r>
              <a:rPr lang="de-DE" sz="1500" dirty="0">
                <a:solidFill>
                  <a:schemeClr val="tx1"/>
                </a:solidFill>
              </a:rPr>
              <a:t> (TJ-II)?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8224" y="415154"/>
            <a:ext cx="9509672" cy="337580"/>
          </a:xfrm>
        </p:spPr>
        <p:txBody>
          <a:bodyPr/>
          <a:lstStyle/>
          <a:p>
            <a:r>
              <a:rPr lang="de-DE" cap="none" dirty="0" err="1" smtClean="0"/>
              <a:t>Ideas</a:t>
            </a:r>
            <a:r>
              <a:rPr lang="de-DE" cap="none" dirty="0" smtClean="0"/>
              <a:t> </a:t>
            </a:r>
            <a:r>
              <a:rPr lang="de-DE" cap="none" dirty="0" err="1" smtClean="0"/>
              <a:t>for</a:t>
            </a:r>
            <a:r>
              <a:rPr lang="de-DE" cap="none" dirty="0" smtClean="0"/>
              <a:t> </a:t>
            </a:r>
            <a:r>
              <a:rPr lang="de-DE" cap="none" dirty="0"/>
              <a:t>Cross </a:t>
            </a:r>
            <a:r>
              <a:rPr lang="de-DE" cap="none" dirty="0" err="1"/>
              <a:t>Machine</a:t>
            </a:r>
            <a:r>
              <a:rPr lang="de-DE" cap="none" dirty="0"/>
              <a:t> Experiments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18224" y="6409039"/>
            <a:ext cx="10988890" cy="224150"/>
          </a:xfrm>
        </p:spPr>
        <p:txBody>
          <a:bodyPr/>
          <a:lstStyle/>
          <a:p>
            <a:pPr algn="l">
              <a:spcBef>
                <a:spcPts val="1200"/>
              </a:spcBef>
              <a:tabLst>
                <a:tab pos="9777600" algn="r"/>
                <a:tab pos="10227600" algn="r"/>
                <a:tab pos="10620000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Physics | </a:t>
            </a:r>
            <a:r>
              <a:rPr lang="de-DE" cap="none" dirty="0"/>
              <a:t>Dr</a:t>
            </a:r>
            <a:r>
              <a:rPr lang="de-DE" dirty="0"/>
              <a:t>. </a:t>
            </a:r>
            <a:r>
              <a:rPr lang="de-DE" cap="none" dirty="0"/>
              <a:t>Andreas Langenberg </a:t>
            </a:r>
            <a:r>
              <a:rPr lang="de-DE" dirty="0"/>
              <a:t>                                                                                                                                                                                   </a:t>
            </a:r>
            <a:r>
              <a:rPr lang="de-DE" cap="none" dirty="0"/>
              <a:t>CWGM </a:t>
            </a:r>
            <a:r>
              <a:rPr lang="de-DE" cap="none" dirty="0" err="1"/>
              <a:t>Warsaw</a:t>
            </a:r>
            <a:r>
              <a:rPr lang="de-DE" cap="none" dirty="0"/>
              <a:t>, </a:t>
            </a:r>
            <a:r>
              <a:rPr lang="de-DE" cap="none" dirty="0" err="1"/>
              <a:t>Poland</a:t>
            </a:r>
            <a:r>
              <a:rPr lang="de-DE" dirty="0"/>
              <a:t> | 24.06.2022	</a:t>
            </a:r>
            <a:fld id="{4BB1897F-A1AE-4EDF-9F2D-8730C9693DB7}" type="slidenum">
              <a:rPr lang="de-DE" smtClean="0"/>
              <a:pPr algn="l">
                <a:spcBef>
                  <a:spcPts val="1200"/>
                </a:spcBef>
                <a:tabLst>
                  <a:tab pos="9777600" algn="r"/>
                  <a:tab pos="10227600" algn="r"/>
                  <a:tab pos="10620000" algn="r"/>
                </a:tabLst>
              </a:pPr>
              <a:t>4</a:t>
            </a:fld>
            <a:endParaRPr lang="de-DE" dirty="0"/>
          </a:p>
        </p:txBody>
      </p:sp>
      <p:pic>
        <p:nvPicPr>
          <p:cNvPr id="5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00" y="230774"/>
            <a:ext cx="713099" cy="6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0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8224" y="415154"/>
            <a:ext cx="9509672" cy="337580"/>
          </a:xfrm>
        </p:spPr>
        <p:txBody>
          <a:bodyPr/>
          <a:lstStyle/>
          <a:p>
            <a:r>
              <a:rPr lang="de-DE" cap="none" dirty="0" err="1"/>
              <a:t>Impurity</a:t>
            </a:r>
            <a:r>
              <a:rPr lang="de-DE" cap="none" dirty="0"/>
              <a:t> </a:t>
            </a:r>
            <a:r>
              <a:rPr lang="de-DE" cap="none" dirty="0" err="1"/>
              <a:t>Diagnostics</a:t>
            </a:r>
            <a:r>
              <a:rPr lang="de-DE" cap="none" dirty="0"/>
              <a:t> / Transport Parameter Access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18224" y="6409039"/>
            <a:ext cx="10988890" cy="224150"/>
          </a:xfrm>
        </p:spPr>
        <p:txBody>
          <a:bodyPr/>
          <a:lstStyle/>
          <a:p>
            <a:pPr algn="l">
              <a:spcBef>
                <a:spcPts val="1200"/>
              </a:spcBef>
              <a:tabLst>
                <a:tab pos="9777600" algn="r"/>
                <a:tab pos="10227600" algn="r"/>
                <a:tab pos="10620000" algn="r"/>
              </a:tabLst>
            </a:pPr>
            <a:r>
              <a:rPr lang="de-DE" dirty="0"/>
              <a:t>Max Planck Institute </a:t>
            </a:r>
            <a:r>
              <a:rPr lang="de-DE" dirty="0" err="1"/>
              <a:t>for</a:t>
            </a:r>
            <a:r>
              <a:rPr lang="de-DE" dirty="0"/>
              <a:t> Plasma Physics | </a:t>
            </a:r>
            <a:r>
              <a:rPr lang="de-DE" cap="none" dirty="0"/>
              <a:t>Dr</a:t>
            </a:r>
            <a:r>
              <a:rPr lang="de-DE" dirty="0"/>
              <a:t>. </a:t>
            </a:r>
            <a:r>
              <a:rPr lang="de-DE" cap="none" dirty="0"/>
              <a:t>Andreas Langenberg </a:t>
            </a:r>
            <a:r>
              <a:rPr lang="de-DE" dirty="0"/>
              <a:t>                                                                                                                                                                                   </a:t>
            </a:r>
            <a:r>
              <a:rPr lang="de-DE" cap="none" dirty="0"/>
              <a:t>CWGM </a:t>
            </a:r>
            <a:r>
              <a:rPr lang="de-DE" cap="none" dirty="0" err="1"/>
              <a:t>Warsaw</a:t>
            </a:r>
            <a:r>
              <a:rPr lang="de-DE" cap="none" dirty="0"/>
              <a:t>, </a:t>
            </a:r>
            <a:r>
              <a:rPr lang="de-DE" cap="none" dirty="0" err="1"/>
              <a:t>Poland</a:t>
            </a:r>
            <a:r>
              <a:rPr lang="de-DE" dirty="0"/>
              <a:t> | 24.06.2022	</a:t>
            </a:r>
            <a:fld id="{4BB1897F-A1AE-4EDF-9F2D-8730C9693DB7}" type="slidenum">
              <a:rPr lang="de-DE" smtClean="0"/>
              <a:pPr algn="l">
                <a:spcBef>
                  <a:spcPts val="1200"/>
                </a:spcBef>
                <a:tabLst>
                  <a:tab pos="9777600" algn="r"/>
                  <a:tab pos="10227600" algn="r"/>
                  <a:tab pos="10620000" algn="r"/>
                </a:tabLst>
              </a:pPr>
              <a:t>5</a:t>
            </a:fld>
            <a:endParaRPr lang="de-DE" dirty="0"/>
          </a:p>
        </p:txBody>
      </p:sp>
      <p:pic>
        <p:nvPicPr>
          <p:cNvPr id="5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00" y="230774"/>
            <a:ext cx="713099" cy="633866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73829"/>
              </p:ext>
            </p:extLst>
          </p:nvPr>
        </p:nvGraphicFramePr>
        <p:xfrm>
          <a:off x="618213" y="1049020"/>
          <a:ext cx="10988901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843">
                  <a:extLst>
                    <a:ext uri="{9D8B030D-6E8A-4147-A177-3AD203B41FA5}">
                      <a16:colId xmlns:a16="http://schemas.microsoft.com/office/drawing/2014/main" val="4160855794"/>
                    </a:ext>
                  </a:extLst>
                </a:gridCol>
                <a:gridCol w="1569843">
                  <a:extLst>
                    <a:ext uri="{9D8B030D-6E8A-4147-A177-3AD203B41FA5}">
                      <a16:colId xmlns:a16="http://schemas.microsoft.com/office/drawing/2014/main" val="56100762"/>
                    </a:ext>
                  </a:extLst>
                </a:gridCol>
                <a:gridCol w="1569843">
                  <a:extLst>
                    <a:ext uri="{9D8B030D-6E8A-4147-A177-3AD203B41FA5}">
                      <a16:colId xmlns:a16="http://schemas.microsoft.com/office/drawing/2014/main" val="1051357487"/>
                    </a:ext>
                  </a:extLst>
                </a:gridCol>
                <a:gridCol w="1569843">
                  <a:extLst>
                    <a:ext uri="{9D8B030D-6E8A-4147-A177-3AD203B41FA5}">
                      <a16:colId xmlns:a16="http://schemas.microsoft.com/office/drawing/2014/main" val="1207776443"/>
                    </a:ext>
                  </a:extLst>
                </a:gridCol>
                <a:gridCol w="1569843">
                  <a:extLst>
                    <a:ext uri="{9D8B030D-6E8A-4147-A177-3AD203B41FA5}">
                      <a16:colId xmlns:a16="http://schemas.microsoft.com/office/drawing/2014/main" val="1766787162"/>
                    </a:ext>
                  </a:extLst>
                </a:gridCol>
                <a:gridCol w="1569843">
                  <a:extLst>
                    <a:ext uri="{9D8B030D-6E8A-4147-A177-3AD203B41FA5}">
                      <a16:colId xmlns:a16="http://schemas.microsoft.com/office/drawing/2014/main" val="595967022"/>
                    </a:ext>
                  </a:extLst>
                </a:gridCol>
                <a:gridCol w="1569843">
                  <a:extLst>
                    <a:ext uri="{9D8B030D-6E8A-4147-A177-3AD203B41FA5}">
                      <a16:colId xmlns:a16="http://schemas.microsoft.com/office/drawing/2014/main" val="1035362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LHD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W7-X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TJ-II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H-J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HSX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AUG/TE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other</a:t>
                      </a:r>
                      <a:endParaRPr 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61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i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de-DE" sz="1200" b="1" i="1" baseline="-25000" dirty="0">
                          <a:solidFill>
                            <a:schemeClr val="tx1"/>
                          </a:solidFill>
                        </a:rPr>
                        <a:t> I</a:t>
                      </a:r>
                      <a:r>
                        <a:rPr lang="de-DE" sz="1200" b="1" i="1" baseline="0" dirty="0">
                          <a:solidFill>
                            <a:schemeClr val="tx1"/>
                          </a:solidFill>
                        </a:rPr>
                        <a:t> (Z)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de-DE" sz="1200" b="1" i="1" baseline="-25000" dirty="0">
                          <a:solidFill>
                            <a:schemeClr val="tx1"/>
                          </a:solidFill>
                        </a:rPr>
                        <a:t> I</a:t>
                      </a:r>
                      <a:r>
                        <a:rPr lang="de-DE" sz="1200" b="1" i="1" baseline="0" dirty="0">
                          <a:solidFill>
                            <a:schemeClr val="tx1"/>
                          </a:solidFill>
                        </a:rPr>
                        <a:t> (Z)</a:t>
                      </a:r>
                      <a:endParaRPr lang="de-DE" sz="1200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210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∫ </a:t>
                      </a:r>
                      <a:r>
                        <a:rPr lang="de-DE" sz="1200" b="1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de-DE" sz="1200" b="1" i="1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de-DE" sz="1200" b="1" i="1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dl, </a:t>
                      </a:r>
                      <a:r>
                        <a:rPr lang="de-DE" sz="1200" b="1" i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de-DE" sz="1200" b="1" i="1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de-DE" sz="1200" b="1" i="1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200" b="1" i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de-DE" sz="12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de-DE" sz="1200" b="1" i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B,C, Si, W</a:t>
                      </a:r>
                      <a:r>
                        <a:rPr lang="de-DE" sz="12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2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∫ </a:t>
                      </a:r>
                      <a:r>
                        <a:rPr lang="de-DE" sz="1200" b="1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de-DE" sz="1200" b="1" i="1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de-DE" sz="1200" b="1" i="1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dl, </a:t>
                      </a:r>
                      <a:r>
                        <a:rPr lang="de-DE" sz="1200" b="1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de-DE" sz="1200" b="1" i="1" kern="1200" baseline="-25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de-DE" sz="1200" b="1" i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1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200" b="1" i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de-DE" sz="1200" b="1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de-DE" sz="1200" b="1" i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C, Ar, </a:t>
                      </a:r>
                      <a:r>
                        <a:rPr lang="de-DE" sz="1200" b="1" i="1" kern="1200" baseline="300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endParaRPr lang="de-DE" sz="1200" b="1" i="1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08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1" dirty="0" err="1"/>
                        <a:t>D+v</a:t>
                      </a:r>
                      <a:r>
                        <a:rPr lang="de-DE" sz="1200" b="1" i="1" dirty="0"/>
                        <a:t> (</a:t>
                      </a:r>
                      <a:r>
                        <a:rPr lang="de-DE" sz="1200" b="1" i="1" dirty="0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de-DE" sz="1200" b="1" i="1" dirty="0"/>
                        <a:t>) </a:t>
                      </a:r>
                      <a:r>
                        <a:rPr lang="de-DE" sz="1200" b="1" i="1" baseline="30000" dirty="0"/>
                        <a:t>C</a:t>
                      </a:r>
                      <a:endParaRPr lang="de-DE" sz="1200" baseline="30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1" dirty="0" err="1"/>
                        <a:t>D+v</a:t>
                      </a:r>
                      <a:r>
                        <a:rPr lang="de-DE" sz="1200" b="1" i="1" dirty="0"/>
                        <a:t> (</a:t>
                      </a:r>
                      <a:r>
                        <a:rPr lang="de-DE" sz="1200" b="1" i="1" dirty="0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de-DE" sz="1200" b="1" i="1" dirty="0"/>
                        <a:t>) </a:t>
                      </a:r>
                      <a:r>
                        <a:rPr lang="de-DE" sz="1200" b="1" i="1" baseline="30000" dirty="0"/>
                        <a:t>C, Ar, </a:t>
                      </a:r>
                      <a:r>
                        <a:rPr lang="de-DE" sz="1200" b="1" i="1" baseline="30000" dirty="0" err="1"/>
                        <a:t>Fe</a:t>
                      </a:r>
                      <a:endParaRPr lang="de-DE" sz="1200" baseline="30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895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1" dirty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de-DE" sz="1200" b="1" i="1" dirty="0"/>
                        <a:t> (</a:t>
                      </a:r>
                      <a:r>
                        <a:rPr lang="de-DE" sz="1200" b="1" i="1" dirty="0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de-DE" sz="1200" b="1" i="1" dirty="0"/>
                        <a:t>)</a:t>
                      </a:r>
                      <a:r>
                        <a:rPr lang="de-DE" sz="1200" b="1" i="1" baseline="30000" dirty="0"/>
                        <a:t> Ar, </a:t>
                      </a:r>
                      <a:r>
                        <a:rPr lang="de-DE" sz="1200" b="1" i="1" baseline="30000" dirty="0" err="1"/>
                        <a:t>Fe</a:t>
                      </a:r>
                      <a:endParaRPr lang="de-DE" sz="1200" baseline="30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469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i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7031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2xTESPEL, IPD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LBO,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dirty="0"/>
                        <a:t>TESPEL, IPD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9906531"/>
                  </a:ext>
                </a:extLst>
              </a:tr>
              <a:tr h="380254">
                <a:tc>
                  <a:txBody>
                    <a:bodyPr/>
                    <a:lstStyle/>
                    <a:p>
                      <a:r>
                        <a:rPr lang="de-DE" sz="1000" dirty="0"/>
                        <a:t>E/VUV-</a:t>
                      </a:r>
                      <a:r>
                        <a:rPr lang="de-DE" sz="1000" dirty="0" err="1"/>
                        <a:t>Spec</a:t>
                      </a:r>
                      <a:r>
                        <a:rPr lang="de-DE" sz="1000" dirty="0"/>
                        <a:t>, CXS, </a:t>
                      </a:r>
                      <a:r>
                        <a:rPr lang="de-DE" sz="1000" b="1" dirty="0" err="1"/>
                        <a:t>Tomography</a:t>
                      </a:r>
                      <a:r>
                        <a:rPr lang="de-DE" sz="1000" b="1" dirty="0"/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XICS, PHA, CXRS, VUV-</a:t>
                      </a:r>
                      <a:r>
                        <a:rPr lang="de-DE" sz="1000" dirty="0" err="1"/>
                        <a:t>Spec</a:t>
                      </a:r>
                      <a:r>
                        <a:rPr lang="de-DE" sz="1000" dirty="0"/>
                        <a:t>, </a:t>
                      </a:r>
                      <a:r>
                        <a:rPr lang="de-DE" sz="1000" dirty="0" err="1"/>
                        <a:t>Tomography</a:t>
                      </a:r>
                      <a:endParaRPr lang="de-D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353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23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PG_2020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MPIPP_E" id="{81E1F8AE-00C6-CE45-8106-4CD12AC05CF4}" vid="{4E4DE13B-232B-6841-A6DA-001C153ACD8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PPT_MPIPP_E</Template>
  <TotalTime>0</TotalTime>
  <Words>739</Words>
  <Application>Microsoft Office PowerPoint</Application>
  <PresentationFormat>Breitbild</PresentationFormat>
  <Paragraphs>69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5" baseType="lpstr">
      <vt:lpstr>.SF NS Symbols Regular</vt:lpstr>
      <vt:lpstr>Arial</vt:lpstr>
      <vt:lpstr>Arial Narrow</vt:lpstr>
      <vt:lpstr>Calibri</vt:lpstr>
      <vt:lpstr>Courier</vt:lpstr>
      <vt:lpstr>Symbol</vt:lpstr>
      <vt:lpstr>Wingdings</vt:lpstr>
      <vt:lpstr>Wingdings 3</vt:lpstr>
      <vt:lpstr>MPG_2020</vt:lpstr>
      <vt:lpstr>think-cell Folie</vt:lpstr>
      <vt:lpstr> Multi-Species Impurity Transport Studies in Stellarators: Status and Prospects  A. Langenberg1, M.J. García-Regana2, A. Dinklage1, M. Kubkowska3, Th. Wegner1, B. Buttenschön1, N. Pablant4, F. Reimold1  1 Max-Planck Institute for Plasma Physics, Greifswald, Germany 2 Laboratorio Nacional de Fusión Ciemat, Madrid, Spain 3 Institute of Plasma Physics and Laser Microfusion, Warsaw, Poland 4 Princeton Plasma Physics Laboratory, Princeton, USA</vt:lpstr>
      <vt:lpstr>Motivation / Status</vt:lpstr>
      <vt:lpstr>Motivation / Status</vt:lpstr>
      <vt:lpstr>Ideas for Cross Machine Experiments</vt:lpstr>
      <vt:lpstr>Impurity Diagnostics / Transport Parameter Access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Kian Rahbarnia</dc:creator>
  <cp:lastModifiedBy>Dinklage, Andreas</cp:lastModifiedBy>
  <cp:revision>110</cp:revision>
  <dcterms:created xsi:type="dcterms:W3CDTF">2022-05-16T09:15:21Z</dcterms:created>
  <dcterms:modified xsi:type="dcterms:W3CDTF">2022-06-23T15:54:17Z</dcterms:modified>
</cp:coreProperties>
</file>