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335" r:id="rId2"/>
    <p:sldId id="337" r:id="rId3"/>
    <p:sldId id="338" r:id="rId4"/>
  </p:sldIdLst>
  <p:sldSz cx="12192000" cy="6858000"/>
  <p:notesSz cx="6742113" cy="9799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D397B97D-24C8-4ABA-978E-177473894E19}">
          <p14:sldIdLst/>
        </p14:section>
        <p14:section name="Abschnitt ohne Titel" id="{61AD998D-7C0B-47A2-8583-C78E481BF5F8}">
          <p14:sldIdLst>
            <p14:sldId id="335"/>
            <p14:sldId id="337"/>
            <p14:sldId id="33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C3E5"/>
    <a:srgbClr val="0066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642" autoAdjust="0"/>
    <p:restoredTop sz="91656" autoAdjust="0"/>
  </p:normalViewPr>
  <p:slideViewPr>
    <p:cSldViewPr snapToGrid="0">
      <p:cViewPr varScale="1">
        <p:scale>
          <a:sx n="79" d="100"/>
          <a:sy n="79" d="100"/>
        </p:scale>
        <p:origin x="96" y="4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624"/>
    </p:cViewPr>
  </p:sorterViewPr>
  <p:notesViewPr>
    <p:cSldViewPr snapToGrid="0">
      <p:cViewPr varScale="1">
        <p:scale>
          <a:sx n="83" d="100"/>
          <a:sy n="83" d="100"/>
        </p:scale>
        <p:origin x="307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1582" cy="491684"/>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18971" y="0"/>
            <a:ext cx="2921582" cy="491684"/>
          </a:xfrm>
          <a:prstGeom prst="rect">
            <a:avLst/>
          </a:prstGeom>
        </p:spPr>
        <p:txBody>
          <a:bodyPr vert="horz" lIns="91440" tIns="45720" rIns="91440" bIns="45720" rtlCol="0"/>
          <a:lstStyle>
            <a:lvl1pPr algn="r">
              <a:defRPr sz="1200"/>
            </a:lvl1pPr>
          </a:lstStyle>
          <a:p>
            <a:fld id="{43E7EAE9-CD22-4919-B9F6-1A82D6CE1B33}" type="datetimeFigureOut">
              <a:rPr lang="de-DE" smtClean="0"/>
              <a:t>03.09.2024</a:t>
            </a:fld>
            <a:endParaRPr lang="de-DE"/>
          </a:p>
        </p:txBody>
      </p:sp>
      <p:sp>
        <p:nvSpPr>
          <p:cNvPr id="4" name="Folienbildplatzhalter 3"/>
          <p:cNvSpPr>
            <a:spLocks noGrp="1" noRot="1" noChangeAspect="1"/>
          </p:cNvSpPr>
          <p:nvPr>
            <p:ph type="sldImg" idx="2"/>
          </p:nvPr>
        </p:nvSpPr>
        <p:spPr>
          <a:xfrm>
            <a:off x="431800" y="1225550"/>
            <a:ext cx="5878513" cy="33067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4212" y="4716076"/>
            <a:ext cx="5393690" cy="3858607"/>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07956"/>
            <a:ext cx="2921582" cy="491683"/>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18971" y="9307956"/>
            <a:ext cx="2921582" cy="491683"/>
          </a:xfrm>
          <a:prstGeom prst="rect">
            <a:avLst/>
          </a:prstGeom>
        </p:spPr>
        <p:txBody>
          <a:bodyPr vert="horz" lIns="91440" tIns="45720" rIns="91440" bIns="45720" rtlCol="0" anchor="b"/>
          <a:lstStyle>
            <a:lvl1pPr algn="r">
              <a:defRPr sz="1200"/>
            </a:lvl1pPr>
          </a:lstStyle>
          <a:p>
            <a:fld id="{CC85E968-FCE0-431C-99B4-EC8EA971DFFE}" type="slidenum">
              <a:rPr lang="de-DE" smtClean="0"/>
              <a:t>‹Nr.›</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9.emf"/><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jpe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 name="Grafik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pic>
        <p:nvPicPr>
          <p:cNvPr id="13" name="Grafik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790251" y="2196000"/>
            <a:ext cx="1223837" cy="1087884"/>
          </a:xfrm>
          <a:prstGeom prst="rect">
            <a:avLst/>
          </a:prstGeom>
        </p:spPr>
      </p:pic>
      <p:pic>
        <p:nvPicPr>
          <p:cNvPr id="16" name="Grafik 15"/>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682864"/>
            <a:ext cx="5560809" cy="1280552"/>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72201" y="4787844"/>
            <a:ext cx="5361443" cy="110193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de-DE" smtClean="0"/>
              <a:t>Titelmasterformat durch Klicken bearbeiten</a:t>
            </a:r>
            <a:endParaRPr lang="de-DE" dirty="0"/>
          </a:p>
        </p:txBody>
      </p:sp>
      <p:pic>
        <p:nvPicPr>
          <p:cNvPr id="24" name="Grafik 2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pic>
        <p:nvPicPr>
          <p:cNvPr id="32" name="Grafik 3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grpSp>
        <p:nvGrpSpPr>
          <p:cNvPr id="21" name="Gruppieren 20"/>
          <p:cNvGrpSpPr/>
          <p:nvPr userDrawn="1"/>
        </p:nvGrpSpPr>
        <p:grpSpPr>
          <a:xfrm>
            <a:off x="1053497" y="6022938"/>
            <a:ext cx="10113930" cy="566770"/>
            <a:chOff x="515946" y="5792918"/>
            <a:chExt cx="9461977" cy="566770"/>
          </a:xfrm>
        </p:grpSpPr>
        <p:pic>
          <p:nvPicPr>
            <p:cNvPr id="22" name="Grafik 2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15946" y="5834863"/>
              <a:ext cx="442885" cy="315747"/>
            </a:xfrm>
            <a:prstGeom prst="rect">
              <a:avLst/>
            </a:prstGeom>
          </p:spPr>
        </p:pic>
        <p:sp>
          <p:nvSpPr>
            <p:cNvPr id="23"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8" name="Datumsplatzhalter 7"/>
          <p:cNvSpPr>
            <a:spLocks noGrp="1"/>
          </p:cNvSpPr>
          <p:nvPr>
            <p:ph type="dt" sz="half" idx="10"/>
          </p:nvPr>
        </p:nvSpPr>
        <p:spPr/>
        <p:txBody>
          <a:bodyPr/>
          <a:lstStyle/>
          <a:p>
            <a:r>
              <a:rPr lang="en-US" smtClean="0"/>
              <a:t>03.09.2024</a:t>
            </a:r>
            <a:endParaRPr lang="de-DE" dirty="0"/>
          </a:p>
        </p:txBody>
      </p:sp>
      <p:sp>
        <p:nvSpPr>
          <p:cNvPr id="9" name="Fußzeilenplatzhalter 8"/>
          <p:cNvSpPr>
            <a:spLocks noGrp="1"/>
          </p:cNvSpPr>
          <p:nvPr>
            <p:ph type="ftr" sz="quarter" idx="11"/>
          </p:nvPr>
        </p:nvSpPr>
        <p:spPr/>
        <p:txBody>
          <a:bodyPr/>
          <a:lstStyle/>
          <a:p>
            <a:r>
              <a:rPr lang="de-DE" smtClean="0"/>
              <a:t>general GL meeting </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15928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600"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199786" y="345526"/>
            <a:ext cx="10072012" cy="388551"/>
          </a:xfrm>
        </p:spPr>
        <p:txBody>
          <a:bodyPr/>
          <a:lstStyle>
            <a:lvl1pPr>
              <a:defRPr/>
            </a:lvl1pPr>
          </a:lstStyle>
          <a:p>
            <a:r>
              <a:rPr lang="de-DE" dirty="0" smtClean="0"/>
              <a:t>Titelmasterformat durch Klicken bearbeiten</a:t>
            </a:r>
            <a:endParaRPr lang="de-DE" dirty="0"/>
          </a:p>
        </p:txBody>
      </p:sp>
      <p:sp>
        <p:nvSpPr>
          <p:cNvPr id="15" name="Datumsplatzhalter 14"/>
          <p:cNvSpPr>
            <a:spLocks noGrp="1"/>
          </p:cNvSpPr>
          <p:nvPr>
            <p:ph type="dt" sz="half" idx="14"/>
          </p:nvPr>
        </p:nvSpPr>
        <p:spPr>
          <a:xfrm>
            <a:off x="4122419" y="6490799"/>
            <a:ext cx="7564996" cy="144000"/>
          </a:xfrm>
        </p:spPr>
        <p:txBody>
          <a:bodyPr/>
          <a:lstStyle/>
          <a:p>
            <a:r>
              <a:rPr lang="en-US" smtClean="0"/>
              <a:t>03.09.2024</a:t>
            </a:r>
            <a:endParaRPr lang="de-DE" dirty="0"/>
          </a:p>
        </p:txBody>
      </p:sp>
      <p:sp>
        <p:nvSpPr>
          <p:cNvPr id="16" name="Fußzeilenplatzhalter 15"/>
          <p:cNvSpPr>
            <a:spLocks noGrp="1"/>
          </p:cNvSpPr>
          <p:nvPr>
            <p:ph type="ftr" sz="quarter" idx="15"/>
          </p:nvPr>
        </p:nvSpPr>
        <p:spPr>
          <a:xfrm>
            <a:off x="199786" y="6490800"/>
            <a:ext cx="6582013" cy="144000"/>
          </a:xfrm>
        </p:spPr>
        <p:txBody>
          <a:bodyPr/>
          <a:lstStyle/>
          <a:p>
            <a:r>
              <a:rPr lang="de-DE" smtClean="0"/>
              <a:t>general GL meeting </a:t>
            </a:r>
            <a:endParaRPr lang="de-DE" dirty="0"/>
          </a:p>
        </p:txBody>
      </p:sp>
      <p:sp>
        <p:nvSpPr>
          <p:cNvPr id="17" name="Foliennummernplatzhalter 16"/>
          <p:cNvSpPr>
            <a:spLocks noGrp="1"/>
          </p:cNvSpPr>
          <p:nvPr>
            <p:ph type="sldNum" sz="quarter" idx="16"/>
          </p:nvPr>
        </p:nvSpPr>
        <p:spPr>
          <a:xfrm>
            <a:off x="11687415" y="6490799"/>
            <a:ext cx="338098" cy="144000"/>
          </a:xfrm>
        </p:spPr>
        <p:txBody>
          <a:bodyPr/>
          <a:lstStyle/>
          <a:p>
            <a:fld id="{ECE691D0-CC49-4FC7-9C4D-6112B0CB3A76}" type="slidenum">
              <a:rPr lang="de-DE" smtClean="0"/>
              <a:pPr/>
              <a:t>‹Nr.›</a:t>
            </a:fld>
            <a:endParaRPr lang="de-DE" dirty="0"/>
          </a:p>
        </p:txBody>
      </p:sp>
      <p:sp>
        <p:nvSpPr>
          <p:cNvPr id="9" name="Inhaltsplatzhalter 2"/>
          <p:cNvSpPr>
            <a:spLocks noGrp="1"/>
          </p:cNvSpPr>
          <p:nvPr>
            <p:ph idx="1"/>
          </p:nvPr>
        </p:nvSpPr>
        <p:spPr>
          <a:xfrm>
            <a:off x="199785" y="879566"/>
            <a:ext cx="11825727" cy="5486400"/>
          </a:xfrm>
          <a:prstGeom prst="rect">
            <a:avLst/>
          </a:prstGeom>
        </p:spPr>
        <p:txBody>
          <a:bodyPr lIns="0"/>
          <a:lstStyle>
            <a:lvl1pPr>
              <a:defRPr lang="de-DE" sz="2400" b="1" kern="1200" smtClean="0">
                <a:solidFill>
                  <a:srgbClr val="005555"/>
                </a:solidFill>
                <a:latin typeface="Arial" panose="020B0604020202020204" pitchFamily="34" charset="0"/>
                <a:ea typeface="+mn-ea"/>
                <a:cs typeface="Arial" panose="020B0604020202020204" pitchFamily="34" charset="0"/>
              </a:defRPr>
            </a:lvl1pPr>
            <a:lvl2pPr>
              <a:defRPr lang="de-DE" sz="2000" b="0" kern="1200" dirty="0" smtClean="0">
                <a:solidFill>
                  <a:schemeClr val="tx1"/>
                </a:solidFill>
                <a:latin typeface="Arial" panose="020B0604020202020204" pitchFamily="34" charset="0"/>
                <a:ea typeface="+mn-ea"/>
                <a:cs typeface="Arial" panose="020B0604020202020204" pitchFamily="34" charset="0"/>
              </a:defRPr>
            </a:lvl2pPr>
            <a:lvl3pPr>
              <a:defRPr lang="de-DE" sz="1800" kern="1200" dirty="0" smtClean="0">
                <a:solidFill>
                  <a:schemeClr val="tx1"/>
                </a:solidFill>
                <a:latin typeface="Arial" panose="020B0604020202020204" pitchFamily="34" charset="0"/>
                <a:ea typeface="+mn-ea"/>
                <a:cs typeface="Arial" panose="020B0604020202020204" pitchFamily="34" charset="0"/>
              </a:defRPr>
            </a:lvl3pPr>
            <a:lvl4pPr>
              <a:defRPr>
                <a:latin typeface="Arial" panose="020B0604020202020204" pitchFamily="34" charset="0"/>
                <a:cs typeface="Arial" panose="020B0604020202020204" pitchFamily="34" charset="0"/>
              </a:defRPr>
            </a:lvl4pPr>
            <a:lvl5pPr>
              <a:defRPr lang="de-DE" sz="1600" kern="1200" dirty="0" smtClean="0">
                <a:solidFill>
                  <a:schemeClr val="tx1"/>
                </a:solidFill>
                <a:latin typeface="Arial" panose="020B0604020202020204" pitchFamily="34" charset="0"/>
                <a:ea typeface="+mn-ea"/>
                <a:cs typeface="Arial" panose="020B0604020202020204" pitchFamily="34" charset="0"/>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07429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heme" Target="../theme/theme1.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10" Type="http://schemas.openxmlformats.org/officeDocument/2006/relationships/image" Target="../media/image3.emf"/><Relationship Id="rId4" Type="http://schemas.openxmlformats.org/officeDocument/2006/relationships/vmlDrawing" Target="../drawings/vmlDrawing1.v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5"/>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79" name="think-cell Folie" r:id="rId8" imgW="384" imgH="385" progId="TCLayout.ActiveDocument.1">
                  <p:embed/>
                </p:oleObj>
              </mc:Choice>
              <mc:Fallback>
                <p:oleObj name="think-cell Folie" r:id="rId8" imgW="384" imgH="385" progId="TCLayout.ActiveDocument.1">
                  <p:embed/>
                  <p:pic>
                    <p:nvPicPr>
                      <p:cNvPr id="0" name=""/>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lvl="0"/>
            <a:r>
              <a:rPr lang="de-DE" dirty="0"/>
              <a:t>Ebene 1: Headlines</a:t>
            </a:r>
          </a:p>
          <a:p>
            <a:pPr lvl="1"/>
            <a:r>
              <a:rPr lang="de-DE" dirty="0"/>
              <a:t>Ebene 2: Fließtext</a:t>
            </a:r>
          </a:p>
          <a:p>
            <a:pPr lvl="2"/>
            <a:r>
              <a:rPr lang="de-DE" dirty="0"/>
              <a:t>Ebene 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pic>
        <p:nvPicPr>
          <p:cNvPr id="8" name="Grafik 7"/>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10591799" y="240771"/>
            <a:ext cx="581025" cy="516467"/>
          </a:xfrm>
          <a:prstGeom prst="rect">
            <a:avLst/>
          </a:prstGeom>
        </p:spPr>
      </p:pic>
      <p:sp>
        <p:nvSpPr>
          <p:cNvPr id="3" name="Datumsplatzhalter 2"/>
          <p:cNvSpPr>
            <a:spLocks noGrp="1"/>
          </p:cNvSpPr>
          <p:nvPr>
            <p:ph type="dt" sz="half" idx="2"/>
          </p:nvPr>
        </p:nvSpPr>
        <p:spPr>
          <a:xfrm>
            <a:off x="4122419" y="6490799"/>
            <a:ext cx="7044781"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en-US" smtClean="0"/>
              <a:t>03.09.2024</a:t>
            </a:r>
            <a:endParaRPr lang="de-DE" dirty="0"/>
          </a:p>
        </p:txBody>
      </p:sp>
      <p:sp>
        <p:nvSpPr>
          <p:cNvPr id="9" name="Fußzeilenplatzhalter 8"/>
          <p:cNvSpPr>
            <a:spLocks noGrp="1"/>
          </p:cNvSpPr>
          <p:nvPr>
            <p:ph type="ftr" sz="quarter" idx="3"/>
          </p:nvPr>
        </p:nvSpPr>
        <p:spPr>
          <a:xfrm>
            <a:off x="695324" y="6490800"/>
            <a:ext cx="6086475" cy="144000"/>
          </a:xfrm>
          <a:prstGeom prst="rect">
            <a:avLst/>
          </a:prstGeom>
        </p:spPr>
        <p:txBody>
          <a:bodyPr vert="horz" wrap="none" lIns="0" tIns="0" rIns="0" bIns="0" rtlCol="0" anchor="b" anchorCtr="0"/>
          <a:lstStyle>
            <a:lvl1pPr algn="l">
              <a:defRPr lang="de-DE" sz="600" kern="600" cap="all" spc="90" baseline="0">
                <a:solidFill>
                  <a:schemeClr val="tx1">
                    <a:tint val="75000"/>
                  </a:schemeClr>
                </a:solidFill>
                <a:latin typeface="+mn-lt"/>
                <a:ea typeface="+mn-ea"/>
                <a:cs typeface="+mn-cs"/>
              </a:defRPr>
            </a:lvl1pPr>
          </a:lstStyle>
          <a:p>
            <a:r>
              <a:rPr lang="de-DE" smtClean="0"/>
              <a:t>general GL meeting </a:t>
            </a:r>
            <a:endParaRPr lang="de-DE" dirty="0"/>
          </a:p>
        </p:txBody>
      </p:sp>
      <p:sp>
        <p:nvSpPr>
          <p:cNvPr id="10" name="Foliennummernplatzhalter 9"/>
          <p:cNvSpPr>
            <a:spLocks noGrp="1"/>
          </p:cNvSpPr>
          <p:nvPr>
            <p:ph type="sldNum" sz="quarter" idx="4"/>
          </p:nvPr>
        </p:nvSpPr>
        <p:spPr>
          <a:xfrm>
            <a:off x="11167200" y="6490799"/>
            <a:ext cx="329475"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08" r:id="rId1"/>
    <p:sldLayoutId id="2147483669" r:id="rId2"/>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userDrawn="1">
          <p15:clr>
            <a:srgbClr val="F26B43"/>
          </p15:clr>
        </p15:guide>
        <p15:guide id="3" pos="7038" userDrawn="1">
          <p15:clr>
            <a:srgbClr val="F26B43"/>
          </p15:clr>
        </p15:guide>
        <p15:guide id="4" orient="horz" pos="4020" userDrawn="1">
          <p15:clr>
            <a:srgbClr val="F26B43"/>
          </p15:clr>
        </p15:guide>
        <p15:guide id="6" orient="horz" pos="1014" userDrawn="1">
          <p15:clr>
            <a:srgbClr val="F26B43"/>
          </p15:clr>
        </p15:guide>
        <p15:guide id="7" orient="horz" pos="4088" userDrawn="1">
          <p15:clr>
            <a:srgbClr val="F26B43"/>
          </p15:clr>
        </p15:guide>
        <p15:guide id="8" orient="horz" pos="4178">
          <p15:clr>
            <a:srgbClr val="F26B43"/>
          </p15:clr>
        </p15:guide>
        <p15:guide id="9" pos="143" userDrawn="1">
          <p15:clr>
            <a:srgbClr val="F26B43"/>
          </p15:clr>
        </p15:guide>
        <p15:guide id="11" orient="horz" pos="503">
          <p15:clr>
            <a:srgbClr val="F26B43"/>
          </p15:clr>
        </p15:guide>
        <p15:guide id="12" pos="7537" userDrawn="1">
          <p15:clr>
            <a:srgbClr val="F26B43"/>
          </p15:clr>
        </p15:guide>
        <p15:guide id="14" orient="horz" pos="459" userDrawn="1">
          <p15:clr>
            <a:srgbClr val="F26B43"/>
          </p15:clr>
        </p15:guide>
        <p15:guide id="15" orient="horz" pos="153" userDrawn="1">
          <p15:clr>
            <a:srgbClr val="F26B43"/>
          </p15:clr>
        </p15:guide>
        <p15:guide id="16" orient="horz" pos="278" userDrawn="1">
          <p15:clr>
            <a:srgbClr val="F26B43"/>
          </p15:clr>
        </p15:guide>
        <p15:guide id="18" pos="7242" userDrawn="1">
          <p15:clr>
            <a:srgbClr val="F26B43"/>
          </p15:clr>
        </p15:guide>
        <p15:guide id="19"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Status plasma preparation</a:t>
            </a:r>
            <a:r>
              <a:rPr lang="en-US" dirty="0" smtClean="0"/>
              <a:t>	</a:t>
            </a:r>
            <a:endParaRPr lang="en-US" dirty="0"/>
          </a:p>
        </p:txBody>
      </p:sp>
      <p:sp>
        <p:nvSpPr>
          <p:cNvPr id="3" name="Datumsplatzhalter 2"/>
          <p:cNvSpPr>
            <a:spLocks noGrp="1"/>
          </p:cNvSpPr>
          <p:nvPr>
            <p:ph type="dt" sz="half" idx="14"/>
          </p:nvPr>
        </p:nvSpPr>
        <p:spPr/>
        <p:txBody>
          <a:bodyPr/>
          <a:lstStyle/>
          <a:p>
            <a:r>
              <a:rPr lang="en-US" smtClean="0"/>
              <a:t>03.09.2024</a:t>
            </a:r>
            <a:endParaRPr lang="de-DE" dirty="0"/>
          </a:p>
        </p:txBody>
      </p:sp>
      <p:sp>
        <p:nvSpPr>
          <p:cNvPr id="4" name="Fußzeilenplatzhalter 3"/>
          <p:cNvSpPr>
            <a:spLocks noGrp="1"/>
          </p:cNvSpPr>
          <p:nvPr>
            <p:ph type="ftr" sz="quarter" idx="15"/>
          </p:nvPr>
        </p:nvSpPr>
        <p:spPr/>
        <p:txBody>
          <a:bodyPr/>
          <a:lstStyle/>
          <a:p>
            <a:r>
              <a:rPr lang="de-DE" smtClean="0"/>
              <a:t>general GL meeting </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1</a:t>
            </a:fld>
            <a:endParaRPr lang="de-DE" dirty="0"/>
          </a:p>
        </p:txBody>
      </p:sp>
      <p:sp>
        <p:nvSpPr>
          <p:cNvPr id="6" name="Inhaltsplatzhalter 5"/>
          <p:cNvSpPr>
            <a:spLocks noGrp="1"/>
          </p:cNvSpPr>
          <p:nvPr>
            <p:ph idx="1"/>
          </p:nvPr>
        </p:nvSpPr>
        <p:spPr/>
        <p:txBody>
          <a:bodyPr/>
          <a:lstStyle/>
          <a:p>
            <a:pPr marL="342900" lvl="1" indent="-342900">
              <a:buFont typeface="Arial" panose="020B0604020202020204" pitchFamily="34" charset="0"/>
              <a:buChar char="•"/>
            </a:pPr>
            <a:r>
              <a:rPr lang="en-US" dirty="0" smtClean="0"/>
              <a:t>transformer re-installation w/ connections and approval (high voltage tests) finished</a:t>
            </a:r>
          </a:p>
          <a:p>
            <a:pPr marL="342900" lvl="1" indent="-342900">
              <a:buFont typeface="Arial" panose="020B0604020202020204" pitchFamily="34" charset="0"/>
              <a:buChar char="•"/>
            </a:pPr>
            <a:r>
              <a:rPr lang="en-US" dirty="0" smtClean="0"/>
              <a:t>issues in local (short-circuited) commissioning last week due to failure in secondary winding cables</a:t>
            </a:r>
            <a:endParaRPr lang="en-US" dirty="0" smtClean="0"/>
          </a:p>
          <a:p>
            <a:pPr marL="988650" lvl="5" indent="-342900">
              <a:buFont typeface="Wingdings" panose="05000000000000000000" pitchFamily="2" charset="2"/>
              <a:buChar char="Ø"/>
            </a:pPr>
            <a:r>
              <a:rPr lang="en-US" dirty="0" smtClean="0"/>
              <a:t>finding and fixing the issue took last week</a:t>
            </a:r>
          </a:p>
          <a:p>
            <a:pPr marL="988650" lvl="5" indent="-342900">
              <a:buFont typeface="Wingdings" panose="05000000000000000000" pitchFamily="2" charset="2"/>
              <a:buChar char="Ø"/>
            </a:pPr>
            <a:r>
              <a:rPr lang="en-US" dirty="0" smtClean="0"/>
              <a:t>local commissioning finished yesterday, currently connection to magnet system ongoing</a:t>
            </a:r>
          </a:p>
          <a:p>
            <a:pPr marL="988650" lvl="5" indent="-342900">
              <a:buFont typeface="Wingdings" panose="05000000000000000000" pitchFamily="2" charset="2"/>
              <a:buChar char="Ø"/>
            </a:pPr>
            <a:r>
              <a:rPr lang="en-US" dirty="0" err="1" smtClean="0"/>
              <a:t>cSS</a:t>
            </a:r>
            <a:r>
              <a:rPr lang="en-US" dirty="0" smtClean="0"/>
              <a:t> validation and integral commissioning Wed.-Fri. this week</a:t>
            </a:r>
          </a:p>
          <a:p>
            <a:pPr marL="342900" lvl="1" indent="-342900">
              <a:buFont typeface="Arial" panose="020B0604020202020204" pitchFamily="34" charset="0"/>
              <a:buChar char="•"/>
            </a:pPr>
            <a:r>
              <a:rPr lang="en-US" dirty="0" smtClean="0"/>
              <a:t>we don’t expect further delays of plasma operation  </a:t>
            </a:r>
            <a:endParaRPr lang="en-US" dirty="0" smtClean="0"/>
          </a:p>
          <a:p>
            <a:pPr lvl="5" indent="0">
              <a:buNone/>
            </a:pPr>
            <a:endParaRPr lang="en-US" dirty="0" smtClean="0"/>
          </a:p>
          <a:p>
            <a:pPr marL="342900" lvl="1" indent="-342900">
              <a:buFont typeface="Arial" panose="020B0604020202020204" pitchFamily="34" charset="0"/>
              <a:buChar char="•"/>
            </a:pPr>
            <a:r>
              <a:rPr lang="en-US" dirty="0" smtClean="0"/>
              <a:t>Mo. glow discharge cleaning and every morning next week (TH access restricted to ~7:30-8:00)</a:t>
            </a:r>
          </a:p>
          <a:p>
            <a:pPr marL="342900" lvl="1" indent="-342900">
              <a:buFont typeface="Arial" panose="020B0604020202020204" pitchFamily="34" charset="0"/>
              <a:buChar char="•"/>
            </a:pPr>
            <a:r>
              <a:rPr lang="en-US" dirty="0" smtClean="0"/>
              <a:t>SO-I planning on logbook</a:t>
            </a:r>
          </a:p>
          <a:p>
            <a:pPr marL="988650" lvl="5" indent="-342900">
              <a:buFont typeface="Wingdings" panose="05000000000000000000" pitchFamily="2" charset="2"/>
              <a:buChar char="Ø"/>
            </a:pPr>
            <a:r>
              <a:rPr lang="en-US" dirty="0" smtClean="0"/>
              <a:t>1</a:t>
            </a:r>
            <a:r>
              <a:rPr lang="en-US" baseline="30000" dirty="0" smtClean="0"/>
              <a:t>st</a:t>
            </a:r>
            <a:r>
              <a:rPr lang="en-US" dirty="0" smtClean="0"/>
              <a:t> week centric on establishment of plasma discharge in He, no NBI</a:t>
            </a:r>
          </a:p>
          <a:p>
            <a:pPr marL="988650" lvl="5" indent="-342900">
              <a:buFont typeface="Wingdings" panose="05000000000000000000" pitchFamily="2" charset="2"/>
              <a:buChar char="Ø"/>
            </a:pPr>
            <a:r>
              <a:rPr lang="en-US" dirty="0" smtClean="0"/>
              <a:t>first </a:t>
            </a:r>
            <a:r>
              <a:rPr lang="en-US" dirty="0" err="1" smtClean="0"/>
              <a:t>boronization</a:t>
            </a:r>
            <a:r>
              <a:rPr lang="en-US" dirty="0" smtClean="0"/>
              <a:t> Fri. next week (only affects radiation protection area)</a:t>
            </a:r>
          </a:p>
          <a:p>
            <a:pPr marL="988650" lvl="5" indent="-342900">
              <a:buFont typeface="Wingdings" panose="05000000000000000000" pitchFamily="2" charset="2"/>
              <a:buChar char="Ø"/>
            </a:pPr>
            <a:r>
              <a:rPr lang="en-US" dirty="0" smtClean="0"/>
              <a:t>2</a:t>
            </a:r>
            <a:r>
              <a:rPr lang="en-US" baseline="30000" dirty="0" smtClean="0"/>
              <a:t>nd</a:t>
            </a:r>
            <a:r>
              <a:rPr lang="en-US" dirty="0" smtClean="0"/>
              <a:t> week start of NBI; CCB this week to clarify validation of HST protection system</a:t>
            </a:r>
            <a:endParaRPr lang="en-US" dirty="0"/>
          </a:p>
        </p:txBody>
      </p:sp>
    </p:spTree>
    <p:extLst>
      <p:ext uri="{BB962C8B-B14F-4D97-AF65-F5344CB8AC3E}">
        <p14:creationId xmlns:p14="http://schemas.microsoft.com/office/powerpoint/2010/main" val="651565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SO-I phase</a:t>
            </a:r>
            <a:endParaRPr lang="en-US" dirty="0"/>
          </a:p>
        </p:txBody>
      </p:sp>
      <p:sp>
        <p:nvSpPr>
          <p:cNvPr id="3" name="Datumsplatzhalter 2"/>
          <p:cNvSpPr>
            <a:spLocks noGrp="1"/>
          </p:cNvSpPr>
          <p:nvPr>
            <p:ph type="dt" sz="half" idx="14"/>
          </p:nvPr>
        </p:nvSpPr>
        <p:spPr/>
        <p:txBody>
          <a:bodyPr/>
          <a:lstStyle/>
          <a:p>
            <a:r>
              <a:rPr lang="en-US" smtClean="0"/>
              <a:t>03.09.2024</a:t>
            </a:r>
            <a:endParaRPr lang="de-DE" dirty="0"/>
          </a:p>
        </p:txBody>
      </p:sp>
      <p:sp>
        <p:nvSpPr>
          <p:cNvPr id="4" name="Fußzeilenplatzhalter 3"/>
          <p:cNvSpPr>
            <a:spLocks noGrp="1"/>
          </p:cNvSpPr>
          <p:nvPr>
            <p:ph type="ftr" sz="quarter" idx="15"/>
          </p:nvPr>
        </p:nvSpPr>
        <p:spPr/>
        <p:txBody>
          <a:bodyPr/>
          <a:lstStyle/>
          <a:p>
            <a:r>
              <a:rPr lang="de-DE" smtClean="0"/>
              <a:t>general GL meeting </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2</a:t>
            </a:fld>
            <a:endParaRPr lang="de-DE" dirty="0"/>
          </a:p>
        </p:txBody>
      </p:sp>
      <p:sp>
        <p:nvSpPr>
          <p:cNvPr id="6" name="Inhaltsplatzhalter 5"/>
          <p:cNvSpPr>
            <a:spLocks noGrp="1"/>
          </p:cNvSpPr>
          <p:nvPr>
            <p:ph idx="1"/>
          </p:nvPr>
        </p:nvSpPr>
        <p:spPr/>
        <p:txBody>
          <a:bodyPr/>
          <a:lstStyle/>
          <a:p>
            <a:pPr marL="342900" lvl="1" indent="-342900">
              <a:buFont typeface="Arial" panose="020B0604020202020204" pitchFamily="34" charset="0"/>
              <a:buChar char="•"/>
            </a:pPr>
            <a:r>
              <a:rPr lang="en-US" dirty="0" smtClean="0"/>
              <a:t>goal is to test all heating and diagnostics systems</a:t>
            </a:r>
          </a:p>
          <a:p>
            <a:pPr marL="988650" lvl="5" indent="-342900">
              <a:buFont typeface="Wingdings" panose="05000000000000000000" pitchFamily="2" charset="2"/>
              <a:buChar char="Ø"/>
            </a:pPr>
            <a:r>
              <a:rPr lang="en-US" dirty="0" smtClean="0"/>
              <a:t>monitoring of important systems (as per board DP) by T. Wegner and presentation in weekly CCG meeting (Mo. 9:00)</a:t>
            </a:r>
          </a:p>
          <a:p>
            <a:pPr marL="988650" lvl="5" indent="-342900">
              <a:buFont typeface="Wingdings" panose="05000000000000000000" pitchFamily="2" charset="2"/>
              <a:buChar char="Ø"/>
            </a:pPr>
            <a:r>
              <a:rPr lang="en-US" dirty="0" smtClean="0"/>
              <a:t>first low-B startup tests in 3</a:t>
            </a:r>
            <a:r>
              <a:rPr lang="en-US" baseline="30000" dirty="0" smtClean="0"/>
              <a:t>rd</a:t>
            </a:r>
            <a:r>
              <a:rPr lang="en-US" dirty="0" smtClean="0"/>
              <a:t> week </a:t>
            </a:r>
            <a:r>
              <a:rPr lang="en-DE" dirty="0" smtClean="0"/>
              <a:t>–</a:t>
            </a:r>
            <a:r>
              <a:rPr lang="en-US" dirty="0" smtClean="0"/>
              <a:t> ICRH and ECRH (likely assisted by NBI)</a:t>
            </a:r>
          </a:p>
          <a:p>
            <a:pPr marL="988650" lvl="5" indent="-342900">
              <a:buFont typeface="Wingdings" panose="05000000000000000000" pitchFamily="2" charset="2"/>
              <a:buChar char="Ø"/>
            </a:pPr>
            <a:endParaRPr lang="en-US" dirty="0"/>
          </a:p>
          <a:p>
            <a:pPr marL="342900" lvl="1" indent="-342900">
              <a:buFont typeface="Arial" panose="020B0604020202020204" pitchFamily="34" charset="0"/>
              <a:buChar char="•"/>
            </a:pPr>
            <a:r>
              <a:rPr lang="en-US" dirty="0" smtClean="0"/>
              <a:t>tests of ECRH power stabilization and parallel gyrotron operation on single PSM</a:t>
            </a:r>
            <a:endParaRPr lang="en-US" dirty="0"/>
          </a:p>
        </p:txBody>
      </p:sp>
      <p:pic>
        <p:nvPicPr>
          <p:cNvPr id="7" name="Grafi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3870" y="3040846"/>
            <a:ext cx="6170802" cy="3470609"/>
          </a:xfrm>
          <a:prstGeom prst="rect">
            <a:avLst/>
          </a:prstGeom>
        </p:spPr>
      </p:pic>
    </p:spTree>
    <p:extLst>
      <p:ext uri="{BB962C8B-B14F-4D97-AF65-F5344CB8AC3E}">
        <p14:creationId xmlns:p14="http://schemas.microsoft.com/office/powerpoint/2010/main" val="3955779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Towards OP 2.4</a:t>
            </a:r>
            <a:endParaRPr lang="en-US" dirty="0"/>
          </a:p>
        </p:txBody>
      </p:sp>
      <p:sp>
        <p:nvSpPr>
          <p:cNvPr id="3" name="Datumsplatzhalter 2"/>
          <p:cNvSpPr>
            <a:spLocks noGrp="1"/>
          </p:cNvSpPr>
          <p:nvPr>
            <p:ph type="dt" sz="half" idx="14"/>
          </p:nvPr>
        </p:nvSpPr>
        <p:spPr/>
        <p:txBody>
          <a:bodyPr/>
          <a:lstStyle/>
          <a:p>
            <a:r>
              <a:rPr lang="en-US" smtClean="0"/>
              <a:t>03.09.2024</a:t>
            </a:r>
            <a:endParaRPr lang="de-DE" dirty="0"/>
          </a:p>
        </p:txBody>
      </p:sp>
      <p:sp>
        <p:nvSpPr>
          <p:cNvPr id="4" name="Fußzeilenplatzhalter 3"/>
          <p:cNvSpPr>
            <a:spLocks noGrp="1"/>
          </p:cNvSpPr>
          <p:nvPr>
            <p:ph type="ftr" sz="quarter" idx="15"/>
          </p:nvPr>
        </p:nvSpPr>
        <p:spPr/>
        <p:txBody>
          <a:bodyPr/>
          <a:lstStyle/>
          <a:p>
            <a:r>
              <a:rPr lang="de-DE" smtClean="0"/>
              <a:t>general GL meeting </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3</a:t>
            </a:fld>
            <a:endParaRPr lang="de-DE" dirty="0"/>
          </a:p>
        </p:txBody>
      </p:sp>
      <p:sp>
        <p:nvSpPr>
          <p:cNvPr id="6" name="Inhaltsplatzhalter 5"/>
          <p:cNvSpPr>
            <a:spLocks noGrp="1"/>
          </p:cNvSpPr>
          <p:nvPr>
            <p:ph idx="1"/>
          </p:nvPr>
        </p:nvSpPr>
        <p:spPr/>
        <p:txBody>
          <a:bodyPr/>
          <a:lstStyle/>
          <a:p>
            <a:pPr marL="342900" lvl="1" indent="-342900">
              <a:buFont typeface="Arial" panose="020B0604020202020204" pitchFamily="34" charset="0"/>
              <a:buChar char="•"/>
            </a:pPr>
            <a:r>
              <a:rPr lang="en-US" dirty="0" smtClean="0"/>
              <a:t>board DP to prioritize </a:t>
            </a:r>
            <a:r>
              <a:rPr lang="en-US" dirty="0" err="1" smtClean="0"/>
              <a:t>CoDaC</a:t>
            </a:r>
            <a:r>
              <a:rPr lang="en-US" dirty="0" smtClean="0"/>
              <a:t> work packages</a:t>
            </a:r>
          </a:p>
          <a:p>
            <a:pPr marL="342900" lvl="1" indent="-342900">
              <a:buFont typeface="Arial" panose="020B0604020202020204" pitchFamily="34" charset="0"/>
              <a:buChar char="•"/>
            </a:pPr>
            <a:r>
              <a:rPr lang="en-US" dirty="0" smtClean="0"/>
              <a:t>discussions on how to reduce/handle work load during MP 2.4</a:t>
            </a:r>
          </a:p>
          <a:p>
            <a:pPr marL="342900" lvl="1" indent="-342900">
              <a:buFont typeface="Arial" panose="020B0604020202020204" pitchFamily="34" charset="0"/>
              <a:buChar char="•"/>
            </a:pPr>
            <a:r>
              <a:rPr lang="en-US" dirty="0" smtClean="0"/>
              <a:t>after OP2.3 discussion on CAT format and how to improve efficiency</a:t>
            </a:r>
          </a:p>
          <a:p>
            <a:pPr marL="342900" lvl="1" indent="-342900">
              <a:buFont typeface="Arial" panose="020B0604020202020204" pitchFamily="34" charset="0"/>
              <a:buChar char="•"/>
            </a:pPr>
            <a:endParaRPr lang="en-US" dirty="0"/>
          </a:p>
          <a:p>
            <a:pPr marL="342900" lvl="1" indent="-342900">
              <a:buFont typeface="Arial" panose="020B0604020202020204" pitchFamily="34" charset="0"/>
              <a:buChar char="•"/>
            </a:pPr>
            <a:r>
              <a:rPr lang="en-US" dirty="0" smtClean="0"/>
              <a:t>ongoing: how to handle reduction of DoE funding for W7-X</a:t>
            </a:r>
          </a:p>
          <a:p>
            <a:pPr marL="988650" lvl="5" indent="-342900">
              <a:buFont typeface="Wingdings" panose="05000000000000000000" pitchFamily="2" charset="2"/>
              <a:buChar char="Ø"/>
            </a:pPr>
            <a:r>
              <a:rPr lang="en-US" dirty="0" smtClean="0"/>
              <a:t>current issues with manning of diagnostics systems?</a:t>
            </a:r>
          </a:p>
          <a:p>
            <a:pPr marL="988650" lvl="5" indent="-342900">
              <a:buFont typeface="Wingdings" panose="05000000000000000000" pitchFamily="2" charset="2"/>
              <a:buChar char="Ø"/>
            </a:pPr>
            <a:r>
              <a:rPr lang="en-US" dirty="0" smtClean="0"/>
              <a:t>other implications for the upcoming 3 years?</a:t>
            </a:r>
            <a:endParaRPr lang="en-US" dirty="0"/>
          </a:p>
        </p:txBody>
      </p:sp>
    </p:spTree>
    <p:extLst>
      <p:ext uri="{BB962C8B-B14F-4D97-AF65-F5344CB8AC3E}">
        <p14:creationId xmlns:p14="http://schemas.microsoft.com/office/powerpoint/2010/main" val="41358833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_green_dark">
      <a:srgbClr val="005555"/>
    </a:custClr>
    <a:custClr name="MPG_green_light">
      <a:srgbClr val="C6D325"/>
    </a:custClr>
    <a:custClr name="MPG_logo_green">
      <a:srgbClr val="006C66"/>
    </a:custClr>
    <a:custClr name="MPG_blue_dark">
      <a:srgbClr val="29485D"/>
    </a:custClr>
    <a:custClr name="MPG_blue_light">
      <a:srgbClr val="00B1EA"/>
    </a:custClr>
    <a:custClr name="MPG_orange">
      <a:srgbClr val="EF7C00"/>
    </a:custClr>
    <a:custClr name="MPG_grey_dark">
      <a:srgbClr val="777777"/>
    </a:custClr>
    <a:custClr name="MPG_grey">
      <a:srgbClr val="A7A7A8"/>
    </a:custClr>
    <a:custClr name="MPG_grey_light">
      <a:srgbClr val="EEEEEE"/>
    </a:custClr>
    <a:custClr name="white">
      <a:srgbClr val="FFFFFF"/>
    </a:custClr>
    <a:custClr name="MPG_green_dark_80">
      <a:srgbClr val="337777"/>
    </a:custClr>
    <a:custClr name="MPG_green_light_80">
      <a:srgbClr val="D1DC51"/>
    </a:custClr>
    <a:custClr name="MPG_logo_green_80">
      <a:srgbClr val="338985"/>
    </a:custClr>
    <a:custClr name="MPG_blue_dark_80">
      <a:srgbClr val="546D7D"/>
    </a:custClr>
    <a:custClr name="MPG_blue_light_80">
      <a:srgbClr val="33C1EE"/>
    </a:custClr>
    <a:custClr name="MPG_orange_80">
      <a:srgbClr val="F29633"/>
    </a:custClr>
    <a:custClr name="MPG_grey_dark#">
      <a:srgbClr val="777777"/>
    </a:custClr>
    <a:custClr name="MPG_grey#">
      <a:srgbClr val="A7A7A8"/>
    </a:custClr>
    <a:custClr name="MPG_grey_light#">
      <a:srgbClr val="EEEEEE"/>
    </a:custClr>
    <a:custClr name="white#">
      <a:srgbClr val="FFFFFF"/>
    </a:custClr>
    <a:custClr name="MPG_green_dark_60">
      <a:srgbClr val="669999"/>
    </a:custClr>
    <a:custClr name="MPG_green_light_60">
      <a:srgbClr val="DDE57C"/>
    </a:custClr>
    <a:custClr name="MPG_logo_green_60">
      <a:srgbClr val="66A7A3"/>
    </a:custClr>
    <a:custClr name="MPG_blue_dark_60">
      <a:srgbClr val="7F919E"/>
    </a:custClr>
    <a:custClr name="MPG_blue_light_60">
      <a:srgbClr val="66D0F2"/>
    </a:custClr>
    <a:custClr name="MPG_orange_60">
      <a:srgbClr val="F5B066"/>
    </a:custClr>
    <a:custClr name="MPG_grey_dark##">
      <a:srgbClr val="777777"/>
    </a:custClr>
    <a:custClr name="MPG_grey##">
      <a:srgbClr val="A7A7A8"/>
    </a:custClr>
    <a:custClr name="MPG_grey_light##">
      <a:srgbClr val="EEEEEE"/>
    </a:custClr>
    <a:custClr name="white##">
      <a:srgbClr val="FFFFFF"/>
    </a:custClr>
    <a:custClr name="MPG_green_dark_40">
      <a:srgbClr val="99BBBB"/>
    </a:custClr>
    <a:custClr name="MPG_green_light_40">
      <a:srgbClr val="E8EDA8"/>
    </a:custClr>
    <a:custClr name="MPG_logo_green_40">
      <a:srgbClr val="99C4C2"/>
    </a:custClr>
    <a:custClr name="MPG_blue_dark_40">
      <a:srgbClr val="A9B6BE"/>
    </a:custClr>
    <a:custClr name="MPG_blue_light_40">
      <a:srgbClr val="99E0F7"/>
    </a:custClr>
    <a:custClr name="MPG_orange_40">
      <a:srgbClr val="F9CB99"/>
    </a:custClr>
    <a:custClr name="MPG_grey_dark###">
      <a:srgbClr val="777777"/>
    </a:custClr>
    <a:custClr name="MPG_grey###">
      <a:srgbClr val="A7A7A8"/>
    </a:custClr>
    <a:custClr name="MPG_grey_light###">
      <a:srgbClr val="EEEEEE"/>
    </a:custClr>
    <a:custClr name="white###">
      <a:srgbClr val="FFFFFF"/>
    </a:custClr>
  </a:custClrLst>
  <a:extLst>
    <a:ext uri="{05A4C25C-085E-4340-85A3-A5531E510DB2}">
      <thm15:themeFamily xmlns:thm15="http://schemas.microsoft.com/office/thememl/2012/main" name="Slide Template W7X 2022_Final_v10.potx" id="{0C06C033-BB48-411D-ADC9-0FFA6D12E424}" vid="{52904270-0A41-4934-AEDA-C1249BFB6227}"/>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Template W7X 2022_Final_v9</Template>
  <TotalTime>0</TotalTime>
  <Words>273</Words>
  <Application>Microsoft Office PowerPoint</Application>
  <PresentationFormat>Breitbild</PresentationFormat>
  <Paragraphs>36</Paragraphs>
  <Slides>3</Slides>
  <Notes>0</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3</vt:i4>
      </vt:variant>
    </vt:vector>
  </HeadingPairs>
  <TitlesOfParts>
    <vt:vector size="12" baseType="lpstr">
      <vt:lpstr>.SF NS Symbols Regular</vt:lpstr>
      <vt:lpstr>Arial</vt:lpstr>
      <vt:lpstr>Arial Narrow</vt:lpstr>
      <vt:lpstr>Calibri</vt:lpstr>
      <vt:lpstr>Symbol</vt:lpstr>
      <vt:lpstr>Wingdings</vt:lpstr>
      <vt:lpstr>Wingdings 3</vt:lpstr>
      <vt:lpstr>W7X</vt:lpstr>
      <vt:lpstr>think-cell Folie</vt:lpstr>
      <vt:lpstr>Status plasma preparation </vt:lpstr>
      <vt:lpstr>SO-I phase</vt:lpstr>
      <vt:lpstr>Towards OP 2.4</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 please read before first use (1/2)</dc:title>
  <dc:creator>Olaf Grulke</dc:creator>
  <cp:lastModifiedBy>Olaf Grulke</cp:lastModifiedBy>
  <cp:revision>534</cp:revision>
  <cp:lastPrinted>2024-05-07T06:42:54Z</cp:lastPrinted>
  <dcterms:created xsi:type="dcterms:W3CDTF">2022-08-12T08:39:11Z</dcterms:created>
  <dcterms:modified xsi:type="dcterms:W3CDTF">2024-09-03T06:37:32Z</dcterms:modified>
</cp:coreProperties>
</file>