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9"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485D"/>
    <a:srgbClr val="006E68"/>
    <a:srgbClr val="F29633"/>
    <a:srgbClr val="C2A252"/>
    <a:srgbClr val="92D050"/>
    <a:srgbClr val="FF0000"/>
    <a:srgbClr val="E7F2FB"/>
    <a:srgbClr val="00B1EA"/>
    <a:srgbClr val="CBE4F7"/>
    <a:srgbClr val="549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8" autoAdjust="0"/>
    <p:restoredTop sz="88714" autoAdjust="0"/>
  </p:normalViewPr>
  <p:slideViewPr>
    <p:cSldViewPr snapToGrid="0">
      <p:cViewPr varScale="1">
        <p:scale>
          <a:sx n="115" d="100"/>
          <a:sy n="115" d="100"/>
        </p:scale>
        <p:origin x="132" y="504"/>
      </p:cViewPr>
      <p:guideLst>
        <p:guide orient="horz" pos="2160"/>
        <p:guide pos="3840"/>
      </p:guideLst>
    </p:cSldViewPr>
  </p:slideViewPr>
  <p:notesTextViewPr>
    <p:cViewPr>
      <p:scale>
        <a:sx n="3" d="2"/>
        <a:sy n="3" d="2"/>
      </p:scale>
      <p:origin x="0" y="0"/>
    </p:cViewPr>
  </p:notesTextViewPr>
  <p:notesViewPr>
    <p:cSldViewPr snapToGrid="0">
      <p:cViewPr varScale="1">
        <p:scale>
          <a:sx n="95" d="100"/>
          <a:sy n="95" d="100"/>
        </p:scale>
        <p:origin x="3582" y="72"/>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02.09.2024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9.jpeg"/><Relationship Id="rId2" Type="http://schemas.openxmlformats.org/officeDocument/2006/relationships/image" Target="../media/image5.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jpe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486441" y="1528796"/>
            <a:ext cx="11074804" cy="3843321"/>
          </a:xfrm>
          <a:prstGeom prst="rect">
            <a:avLst/>
          </a:prstGeom>
        </p:spPr>
      </p:pic>
      <p:sp>
        <p:nvSpPr>
          <p:cNvPr id="17" name="Title 1"/>
          <p:cNvSpPr txBox="1">
            <a:spLocks/>
          </p:cNvSpPr>
          <p:nvPr userDrawn="1"/>
        </p:nvSpPr>
        <p:spPr>
          <a:xfrm>
            <a:off x="320559" y="102714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5690586" y="3997485"/>
            <a:ext cx="6249879" cy="1965931"/>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5791553" y="4056019"/>
            <a:ext cx="5715560" cy="1101934"/>
          </a:xfrm>
          <a:prstGeom prst="rect">
            <a:avLst/>
          </a:prstGeo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20" name="Titel 6"/>
          <p:cNvSpPr>
            <a:spLocks noGrp="1"/>
          </p:cNvSpPr>
          <p:nvPr>
            <p:ph type="title"/>
          </p:nvPr>
        </p:nvSpPr>
        <p:spPr>
          <a:xfrm>
            <a:off x="440890" y="1075166"/>
            <a:ext cx="5350662" cy="1766455"/>
          </a:xfrm>
          <a:prstGeom prst="rect">
            <a:avLst/>
          </a:prstGeom>
        </p:spPr>
        <p:txBody>
          <a:bodyPr anchor="ctr"/>
          <a:lstStyle>
            <a:lvl1pPr>
              <a:defRPr sz="2300">
                <a:solidFill>
                  <a:schemeClr val="bg1"/>
                </a:solidFill>
              </a:defRPr>
            </a:lvl1pPr>
          </a:lstStyle>
          <a:p>
            <a:r>
              <a:rPr lang="en-US" smtClean="0"/>
              <a:t>Click to edit Master title style</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62172" y="4307063"/>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901391" y="4491715"/>
            <a:ext cx="2158155" cy="666238"/>
          </a:xfrm>
          <a:prstGeom prst="rect">
            <a:avLst/>
          </a:prstGeom>
        </p:spPr>
      </p:pic>
      <p:grpSp>
        <p:nvGrpSpPr>
          <p:cNvPr id="21" name="Gruppieren 20"/>
          <p:cNvGrpSpPr/>
          <p:nvPr userDrawn="1"/>
        </p:nvGrpSpPr>
        <p:grpSpPr>
          <a:xfrm>
            <a:off x="989010" y="6206472"/>
            <a:ext cx="10113954" cy="566770"/>
            <a:chOff x="515924" y="5792918"/>
            <a:chExt cx="9461999" cy="566770"/>
          </a:xfrm>
        </p:grpSpPr>
        <p:pic>
          <p:nvPicPr>
            <p:cNvPr id="22" name="Grafik 21"/>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4" name="Foliennummernplatzhalter 3"/>
          <p:cNvSpPr>
            <a:spLocks noGrp="1"/>
          </p:cNvSpPr>
          <p:nvPr>
            <p:ph type="sldNum" sz="quarter" idx="12"/>
          </p:nvPr>
        </p:nvSpPr>
        <p:spPr/>
        <p:txBody>
          <a:bodyPr/>
          <a:lstStyle/>
          <a:p>
            <a:fld id="{3B1A4699-952B-42DA-8DC4-38A59B49610C}" type="slidenum">
              <a:rPr lang="de-DE" smtClean="0"/>
              <a:pPr/>
              <a:t>‹#›</a:t>
            </a:fld>
            <a:endParaRPr lang="de-DE" dirty="0"/>
          </a:p>
        </p:txBody>
      </p:sp>
    </p:spTree>
    <p:extLst>
      <p:ext uri="{BB962C8B-B14F-4D97-AF65-F5344CB8AC3E}">
        <p14:creationId xmlns:p14="http://schemas.microsoft.com/office/powerpoint/2010/main" val="11592890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45"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363984" y="896645"/>
            <a:ext cx="11514338" cy="5485105"/>
          </a:xfrm>
          <a:prstGeom prst="rect">
            <a:avLst/>
          </a:prstGeom>
        </p:spPr>
        <p:txBody>
          <a:bodyPr/>
          <a:lstStyle>
            <a:lvl1pPr marL="230188" indent="-230188">
              <a:lnSpc>
                <a:spcPct val="120000"/>
              </a:lnSpc>
              <a:spcBef>
                <a:spcPts val="0"/>
              </a:spcBef>
              <a:buFont typeface="Wingdings" panose="05000000000000000000" pitchFamily="2" charset="2"/>
              <a:buChar char="§"/>
              <a:defRPr/>
            </a:lvl1pPr>
            <a:lvl2pPr marL="461963" indent="-231775">
              <a:lnSpc>
                <a:spcPct val="120000"/>
              </a:lnSpc>
              <a:spcBef>
                <a:spcPts val="0"/>
              </a:spcBef>
              <a:buFont typeface="Arial" panose="020B0604020202020204" pitchFamily="34" charset="0"/>
              <a:buChar char="•"/>
              <a:defRPr/>
            </a:lvl2pPr>
            <a:lvl3pPr marL="684213" indent="-222250">
              <a:lnSpc>
                <a:spcPct val="100000"/>
              </a:lnSpc>
              <a:spcBef>
                <a:spcPts val="0"/>
              </a:spcBef>
              <a:buFont typeface="Arial" panose="020B0604020202020204" pitchFamily="34" charset="0"/>
              <a:buChar char="•"/>
              <a:defRPr sz="1600" b="0">
                <a:solidFill>
                  <a:schemeClr val="tx1"/>
                </a:solidFill>
              </a:defRPr>
            </a:lvl3pPr>
            <a:lvl4pPr marL="969962" indent="-285750">
              <a:spcBef>
                <a:spcPts val="0"/>
              </a:spcBef>
              <a:buFont typeface="Arial" panose="020B0604020202020204" pitchFamily="34" charset="0"/>
              <a:buChar char="•"/>
              <a:defRPr sz="1400"/>
            </a:lvl4pPr>
            <a:lvl5pPr marL="177800" indent="0">
              <a:buNone/>
              <a:defRPr/>
            </a:lvl5pPr>
            <a:lvl6pPr marL="360000" indent="0">
              <a:spcBef>
                <a:spcPts val="0"/>
              </a:spcBef>
              <a:buFont typeface="Arial" panose="020B0604020202020204" pitchFamily="34" charset="0"/>
              <a:buNone/>
              <a:defRPr sz="1600"/>
            </a:lvl6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itel 10"/>
          <p:cNvSpPr>
            <a:spLocks noGrp="1"/>
          </p:cNvSpPr>
          <p:nvPr>
            <p:ph type="title"/>
          </p:nvPr>
        </p:nvSpPr>
        <p:spPr>
          <a:xfrm>
            <a:off x="363984" y="290404"/>
            <a:ext cx="9907813" cy="464197"/>
          </a:xfrm>
          <a:prstGeom prst="rect">
            <a:avLst/>
          </a:prstGeom>
        </p:spPr>
        <p:txBody>
          <a:bodyPr/>
          <a:lstStyle>
            <a:lvl1pPr>
              <a:defRPr sz="3200"/>
            </a:lvl1pPr>
          </a:lstStyle>
          <a:p>
            <a:r>
              <a:rPr lang="en-US" dirty="0" smtClean="0"/>
              <a:t>Click to edit Master title style</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a:t>
            </a:fld>
            <a:endParaRPr lang="de-DE" dirty="0"/>
          </a:p>
        </p:txBody>
      </p:sp>
    </p:spTree>
    <p:extLst>
      <p:ext uri="{BB962C8B-B14F-4D97-AF65-F5344CB8AC3E}">
        <p14:creationId xmlns:p14="http://schemas.microsoft.com/office/powerpoint/2010/main" val="10742970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65"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itel 13"/>
          <p:cNvSpPr>
            <a:spLocks noGrp="1"/>
          </p:cNvSpPr>
          <p:nvPr>
            <p:ph type="title"/>
          </p:nvPr>
        </p:nvSpPr>
        <p:spPr>
          <a:xfrm>
            <a:off x="695325" y="441325"/>
            <a:ext cx="9576472" cy="782638"/>
          </a:xfrm>
          <a:prstGeom prst="rect">
            <a:avLst/>
          </a:prstGeom>
        </p:spPr>
        <p:txBody>
          <a:bodyPr/>
          <a:lstStyle/>
          <a:p>
            <a:r>
              <a:rPr lang="en-US" smtClean="0"/>
              <a:t>Click to edit Master title style</a:t>
            </a:r>
            <a:endParaRPr lang="de-DE"/>
          </a:p>
        </p:txBody>
      </p:sp>
      <p:sp>
        <p:nvSpPr>
          <p:cNvPr id="8" name="Foliennummernplatzhalter 7"/>
          <p:cNvSpPr>
            <a:spLocks noGrp="1"/>
          </p:cNvSpPr>
          <p:nvPr>
            <p:ph type="sldNum" sz="quarter" idx="12"/>
          </p:nvPr>
        </p:nvSpPr>
        <p:spPr/>
        <p:txBody>
          <a:bodyPr/>
          <a:lstStyle/>
          <a:p>
            <a:fld id="{3B1A4699-952B-42DA-8DC4-38A59B49610C}" type="slidenum">
              <a:rPr lang="de-DE" smtClean="0"/>
              <a:pPr/>
              <a:t>‹#›</a:t>
            </a:fld>
            <a:endParaRPr lang="de-DE" dirty="0"/>
          </a:p>
        </p:txBody>
      </p:sp>
    </p:spTree>
    <p:extLst>
      <p:ext uri="{BB962C8B-B14F-4D97-AF65-F5344CB8AC3E}">
        <p14:creationId xmlns:p14="http://schemas.microsoft.com/office/powerpoint/2010/main" val="240470266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tags" Target="../tags/tag2.xml"/><Relationship Id="rId12"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11" Type="http://schemas.openxmlformats.org/officeDocument/2006/relationships/image" Target="../media/image3.emf"/><Relationship Id="rId5" Type="http://schemas.openxmlformats.org/officeDocument/2006/relationships/vmlDrawing" Target="../drawings/vmlDrawing1.vml"/><Relationship Id="rId10" Type="http://schemas.openxmlformats.org/officeDocument/2006/relationships/image" Target="../media/image1.emf"/><Relationship Id="rId4" Type="http://schemas.openxmlformats.org/officeDocument/2006/relationships/theme" Target="../theme/theme1.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6"/>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2" name="think-cell Folie" r:id="rId9" imgW="384" imgH="385" progId="TCLayout.ActiveDocument.1">
                  <p:embed/>
                </p:oleObj>
              </mc:Choice>
              <mc:Fallback>
                <p:oleObj name="think-cell Folie" r:id="rId9" imgW="384" imgH="385" progId="TCLayout.ActiveDocument.1">
                  <p:embed/>
                  <p:pic>
                    <p:nvPicPr>
                      <p:cNvPr id="0" name=""/>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7"/>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14" name="Foliennummernplatzhalter 13"/>
          <p:cNvSpPr>
            <a:spLocks noGrp="1"/>
          </p:cNvSpPr>
          <p:nvPr>
            <p:ph type="sldNum" sz="quarter" idx="4"/>
          </p:nvPr>
        </p:nvSpPr>
        <p:spPr>
          <a:xfrm>
            <a:off x="11681999" y="6534087"/>
            <a:ext cx="329248" cy="142876"/>
          </a:xfrm>
          <a:prstGeom prst="rect">
            <a:avLst/>
          </a:prstGeom>
        </p:spPr>
        <p:txBody>
          <a:bodyPr vert="horz" lIns="0" tIns="0" rIns="0" bIns="0" rtlCol="0" anchor="b" anchorCtr="0"/>
          <a:lstStyle>
            <a:lvl1pPr algn="r">
              <a:defRPr lang="de-DE" sz="1100" kern="600" cap="all" spc="90" baseline="0" smtClean="0">
                <a:solidFill>
                  <a:schemeClr val="tx1">
                    <a:tint val="75000"/>
                  </a:schemeClr>
                </a:solidFill>
                <a:latin typeface="+mn-lt"/>
                <a:ea typeface="+mn-ea"/>
                <a:cs typeface="+mn-cs"/>
              </a:defRPr>
            </a:lvl1pPr>
          </a:lstStyle>
          <a:p>
            <a:fld id="{3B1A4699-952B-42DA-8DC4-38A59B49610C}" type="slidenum">
              <a:rPr lang="de-DE" smtClean="0"/>
              <a:pPr/>
              <a:t>‹#›</a:t>
            </a:fld>
            <a:endParaRPr lang="de-DE" dirty="0"/>
          </a:p>
        </p:txBody>
      </p:sp>
      <p:pic>
        <p:nvPicPr>
          <p:cNvPr id="8" name="Grafik 7">
            <a:hlinkClick r:id="" action="ppaction://noaction"/>
          </p:cNvPr>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10687496" y="240771"/>
            <a:ext cx="581025" cy="516467"/>
          </a:xfrm>
          <a:prstGeom prst="rect">
            <a:avLst/>
          </a:prstGeom>
        </p:spPr>
      </p:pic>
      <p:pic>
        <p:nvPicPr>
          <p:cNvPr id="7" name="Grafik 32"/>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888821" y="239017"/>
            <a:ext cx="1725933" cy="532808"/>
          </a:xfrm>
          <a:prstGeom prst="rect">
            <a:avLst/>
          </a:prstGeom>
          <a:solidFill>
            <a:srgbClr val="006E68"/>
          </a:solidFill>
        </p:spPr>
      </p:pic>
      <p:sp>
        <p:nvSpPr>
          <p:cNvPr id="9" name="Fußzeilenplatzhalter 4"/>
          <p:cNvSpPr>
            <a:spLocks noGrp="1"/>
          </p:cNvSpPr>
          <p:nvPr>
            <p:ph type="ftr" sz="quarter" idx="3"/>
          </p:nvPr>
        </p:nvSpPr>
        <p:spPr>
          <a:xfrm>
            <a:off x="695325" y="6489699"/>
            <a:ext cx="7223557" cy="187264"/>
          </a:xfrm>
          <a:prstGeom prst="rect">
            <a:avLst/>
          </a:prstGeom>
        </p:spPr>
        <p:txBody>
          <a:bodyPr/>
          <a:lstStyle>
            <a:lvl1pPr>
              <a:defRPr sz="600" b="1">
                <a:solidFill>
                  <a:schemeClr val="bg1">
                    <a:lumMod val="65000"/>
                  </a:schemeClr>
                </a:solidFill>
              </a:defRPr>
            </a:lvl1pPr>
          </a:lstStyle>
          <a:p>
            <a:pPr>
              <a:tabLst>
                <a:tab pos="9775825" algn="r"/>
                <a:tab pos="10226675" algn="r"/>
              </a:tabLst>
            </a:pPr>
            <a:r>
              <a:rPr lang="de-DE" dirty="0" smtClean="0"/>
              <a:t>MAX PLANCK INSTITUTE FOR PLASMA PHYSICS | JORIS FELLINGER | </a:t>
            </a:r>
            <a:r>
              <a:rPr lang="en-US" dirty="0" smtClean="0"/>
              <a:t>19</a:t>
            </a:r>
            <a:r>
              <a:rPr lang="en-US" baseline="30000" dirty="0" smtClean="0"/>
              <a:t>th</a:t>
            </a:r>
            <a:r>
              <a:rPr lang="en-US" dirty="0" smtClean="0"/>
              <a:t> INTERNATIONAL CONFERENCE ON PLASMA-FACING MATERIALS AND COMPONENTS FOR FUSION APPLICATIONS</a:t>
            </a:r>
            <a:endParaRPr lang="de-DE" dirty="0"/>
          </a:p>
        </p:txBody>
      </p:sp>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8" r:id="rId1"/>
    <p:sldLayoutId id="2147483669" r:id="rId2"/>
    <p:sldLayoutId id="2147483664" r:id="rId3"/>
  </p:sldLayoutIdLst>
  <p:timing>
    <p:tnLst>
      <p:par>
        <p:cTn id="1" dur="indefinite" restart="never" nodeType="tmRoot"/>
      </p:par>
    </p:tnLst>
  </p:timing>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EMC-lite</a:t>
            </a:r>
          </a:p>
          <a:p>
            <a:pPr lvl="1"/>
            <a:r>
              <a:rPr lang="en-US" dirty="0"/>
              <a:t>Speed up using </a:t>
            </a:r>
            <a:r>
              <a:rPr lang="en-US" dirty="0" smtClean="0"/>
              <a:t>trajectory recording schemes</a:t>
            </a:r>
            <a:endParaRPr lang="en-US" dirty="0"/>
          </a:p>
          <a:p>
            <a:pPr lvl="1"/>
            <a:r>
              <a:rPr lang="en-US" dirty="0" smtClean="0"/>
              <a:t>Understanding </a:t>
            </a:r>
            <a:r>
              <a:rPr lang="en-US" dirty="0" smtClean="0"/>
              <a:t>of lost particles (</a:t>
            </a:r>
            <a:r>
              <a:rPr lang="en-US" dirty="0" err="1" smtClean="0"/>
              <a:t>visualising</a:t>
            </a:r>
            <a:r>
              <a:rPr lang="en-US" dirty="0" smtClean="0"/>
              <a:t> path</a:t>
            </a:r>
            <a:r>
              <a:rPr lang="en-US" dirty="0" smtClean="0"/>
              <a:t>)</a:t>
            </a:r>
          </a:p>
          <a:p>
            <a:pPr lvl="1"/>
            <a:r>
              <a:rPr lang="en-US" dirty="0" smtClean="0"/>
              <a:t>Robust </a:t>
            </a:r>
            <a:r>
              <a:rPr lang="en-US" dirty="0" smtClean="0"/>
              <a:t>inclusion of arbitrary closed </a:t>
            </a:r>
            <a:r>
              <a:rPr lang="en-US" dirty="0" smtClean="0"/>
              <a:t>targets</a:t>
            </a:r>
          </a:p>
          <a:p>
            <a:pPr lvl="1"/>
            <a:r>
              <a:rPr lang="en-US" dirty="0" smtClean="0"/>
              <a:t>Validation of shadowing / transport mechanisms with relevant experiments</a:t>
            </a:r>
            <a:endParaRPr lang="en-US" dirty="0" smtClean="0"/>
          </a:p>
          <a:p>
            <a:r>
              <a:rPr lang="en-US" dirty="0" err="1" smtClean="0"/>
              <a:t>Smolid</a:t>
            </a:r>
            <a:r>
              <a:rPr lang="en-US" dirty="0" smtClean="0"/>
              <a:t> including scaling laws from experiments</a:t>
            </a:r>
            <a:endParaRPr lang="en-US" dirty="0" smtClean="0"/>
          </a:p>
          <a:p>
            <a:r>
              <a:rPr lang="en-US" dirty="0" smtClean="0"/>
              <a:t>Magnetic topology </a:t>
            </a:r>
            <a:r>
              <a:rPr lang="en-US" dirty="0"/>
              <a:t>toolbox (Target plate </a:t>
            </a:r>
            <a:r>
              <a:rPr lang="en-US" dirty="0" smtClean="0"/>
              <a:t>independent)</a:t>
            </a:r>
            <a:endParaRPr lang="en-US" dirty="0" smtClean="0"/>
          </a:p>
          <a:p>
            <a:pPr lvl="1"/>
            <a:r>
              <a:rPr lang="en-US" dirty="0" err="1" smtClean="0"/>
              <a:t>Automised</a:t>
            </a:r>
            <a:r>
              <a:rPr lang="en-US" dirty="0" smtClean="0"/>
              <a:t> </a:t>
            </a:r>
            <a:r>
              <a:rPr lang="en-US" dirty="0" smtClean="0"/>
              <a:t>determination of X- and O-points, separatrix, divertor stagnation front, local island iota</a:t>
            </a:r>
          </a:p>
          <a:p>
            <a:r>
              <a:rPr lang="en-US" dirty="0" smtClean="0"/>
              <a:t>Including targets</a:t>
            </a:r>
          </a:p>
          <a:p>
            <a:pPr lvl="1"/>
            <a:r>
              <a:rPr lang="en-US" dirty="0" smtClean="0"/>
              <a:t>Understanding heat loads from magnetic topology (quantify effect of perpendicular diffusion)</a:t>
            </a:r>
          </a:p>
          <a:p>
            <a:pPr lvl="1"/>
            <a:r>
              <a:rPr lang="en-US" dirty="0" err="1" smtClean="0"/>
              <a:t>Automised</a:t>
            </a:r>
            <a:r>
              <a:rPr lang="en-US" dirty="0" smtClean="0"/>
              <a:t> target </a:t>
            </a:r>
            <a:r>
              <a:rPr lang="en-US" dirty="0" smtClean="0"/>
              <a:t>shape design </a:t>
            </a:r>
            <a:r>
              <a:rPr lang="en-US" dirty="0" smtClean="0"/>
              <a:t>tools </a:t>
            </a:r>
            <a:r>
              <a:rPr lang="en-US" dirty="0" smtClean="0"/>
              <a:t>from magnetic </a:t>
            </a:r>
            <a:r>
              <a:rPr lang="en-US" dirty="0" smtClean="0"/>
              <a:t>topology</a:t>
            </a:r>
          </a:p>
          <a:p>
            <a:pPr lvl="2"/>
            <a:r>
              <a:rPr lang="en-US" dirty="0" smtClean="0"/>
              <a:t>2-step approach: catch load on perpendicular plate </a:t>
            </a:r>
            <a:r>
              <a:rPr lang="en-US" dirty="0" smtClean="0">
                <a:sym typeface="Wingdings" panose="05000000000000000000" pitchFamily="2" charset="2"/>
              </a:rPr>
              <a:t> spread load by plate inclination</a:t>
            </a:r>
          </a:p>
          <a:p>
            <a:pPr lvl="2"/>
            <a:r>
              <a:rPr lang="en-US" dirty="0" smtClean="0">
                <a:sym typeface="Wingdings" panose="05000000000000000000" pitchFamily="2" charset="2"/>
              </a:rPr>
              <a:t>Tracing approach: Defining shape in single toroidal section  deviate from traced contour in subsequent sections. Use shaded area for target shapes of other configurations.</a:t>
            </a:r>
          </a:p>
          <a:p>
            <a:pPr lvl="2"/>
            <a:r>
              <a:rPr lang="en-US" dirty="0" smtClean="0">
                <a:sym typeface="Wingdings" panose="05000000000000000000" pitchFamily="2" charset="2"/>
              </a:rPr>
              <a:t>Develop pre- and </a:t>
            </a:r>
            <a:r>
              <a:rPr lang="en-US" dirty="0" err="1" smtClean="0">
                <a:sym typeface="Wingdings" panose="05000000000000000000" pitchFamily="2" charset="2"/>
              </a:rPr>
              <a:t>postprocessing</a:t>
            </a:r>
            <a:r>
              <a:rPr lang="en-US" dirty="0" smtClean="0">
                <a:sym typeface="Wingdings" panose="05000000000000000000" pitchFamily="2" charset="2"/>
              </a:rPr>
              <a:t> tools to quickly evaluate designs</a:t>
            </a:r>
            <a:endParaRPr lang="en-US" dirty="0"/>
          </a:p>
          <a:p>
            <a:pPr lvl="1"/>
            <a:r>
              <a:rPr lang="en-US" dirty="0" smtClean="0"/>
              <a:t>First-flight </a:t>
            </a:r>
            <a:r>
              <a:rPr lang="en-US" dirty="0" smtClean="0"/>
              <a:t>neutral model (cosine law starting from target surface)</a:t>
            </a:r>
          </a:p>
          <a:p>
            <a:pPr lvl="2"/>
            <a:r>
              <a:rPr lang="en-US" dirty="0" smtClean="0"/>
              <a:t>Ion density in the steady state SOL </a:t>
            </a:r>
            <a:r>
              <a:rPr lang="en-US" dirty="0" smtClean="0">
                <a:sym typeface="Wingdings" panose="05000000000000000000" pitchFamily="2" charset="2"/>
              </a:rPr>
              <a:t> re-</a:t>
            </a:r>
            <a:r>
              <a:rPr lang="en-US" dirty="0" err="1" smtClean="0">
                <a:sym typeface="Wingdings" panose="05000000000000000000" pitchFamily="2" charset="2"/>
              </a:rPr>
              <a:t>ionisation</a:t>
            </a:r>
            <a:r>
              <a:rPr lang="en-US" dirty="0" smtClean="0">
                <a:sym typeface="Wingdings" panose="05000000000000000000" pitchFamily="2" charset="2"/>
              </a:rPr>
              <a:t> path </a:t>
            </a:r>
            <a:r>
              <a:rPr lang="en-US" dirty="0" smtClean="0">
                <a:sym typeface="Wingdings" panose="05000000000000000000" pitchFamily="2" charset="2"/>
              </a:rPr>
              <a:t>of </a:t>
            </a:r>
            <a:r>
              <a:rPr lang="en-US" dirty="0" smtClean="0">
                <a:sym typeface="Wingdings" panose="05000000000000000000" pitchFamily="2" charset="2"/>
              </a:rPr>
              <a:t>neutrals  </a:t>
            </a:r>
            <a:r>
              <a:rPr lang="en-US" dirty="0" smtClean="0">
                <a:sym typeface="Wingdings" panose="05000000000000000000" pitchFamily="2" charset="2"/>
              </a:rPr>
              <a:t>neutral </a:t>
            </a:r>
            <a:r>
              <a:rPr lang="en-US" dirty="0" smtClean="0">
                <a:sym typeface="Wingdings" panose="05000000000000000000" pitchFamily="2" charset="2"/>
              </a:rPr>
              <a:t>density  updated ion density </a:t>
            </a:r>
            <a:r>
              <a:rPr lang="en-US" dirty="0" smtClean="0">
                <a:sym typeface="Wingdings" panose="05000000000000000000" pitchFamily="2" charset="2"/>
              </a:rPr>
              <a:t>?</a:t>
            </a:r>
          </a:p>
          <a:p>
            <a:pPr lvl="1"/>
            <a:r>
              <a:rPr lang="en-US" dirty="0" smtClean="0">
                <a:sym typeface="Wingdings" panose="05000000000000000000" pitchFamily="2" charset="2"/>
              </a:rPr>
              <a:t>Collaboration with Nassim for simple particle exhaust modelling</a:t>
            </a:r>
            <a:endParaRPr lang="en-US" dirty="0" smtClean="0">
              <a:sym typeface="Wingdings" panose="05000000000000000000" pitchFamily="2" charset="2"/>
            </a:endParaRPr>
          </a:p>
          <a:p>
            <a:pPr lvl="1"/>
            <a:endParaRPr lang="en-US" dirty="0" smtClean="0"/>
          </a:p>
          <a:p>
            <a:endParaRPr lang="en-US" dirty="0"/>
          </a:p>
        </p:txBody>
      </p:sp>
      <p:sp>
        <p:nvSpPr>
          <p:cNvPr id="3" name="Title 2"/>
          <p:cNvSpPr>
            <a:spLocks noGrp="1"/>
          </p:cNvSpPr>
          <p:nvPr>
            <p:ph type="title"/>
          </p:nvPr>
        </p:nvSpPr>
        <p:spPr/>
        <p:txBody>
          <a:bodyPr/>
          <a:lstStyle/>
          <a:p>
            <a:r>
              <a:rPr lang="en-US" dirty="0" smtClean="0"/>
              <a:t>Tools required for divertor design</a:t>
            </a:r>
            <a:endParaRPr lang="en-US" dirty="0"/>
          </a:p>
        </p:txBody>
      </p:sp>
      <p:sp>
        <p:nvSpPr>
          <p:cNvPr id="4" name="Slide Number Placeholder 3"/>
          <p:cNvSpPr>
            <a:spLocks noGrp="1"/>
          </p:cNvSpPr>
          <p:nvPr>
            <p:ph type="sldNum" sz="quarter" idx="16"/>
          </p:nvPr>
        </p:nvSpPr>
        <p:spPr/>
        <p:txBody>
          <a:bodyPr/>
          <a:lstStyle/>
          <a:p>
            <a:fld id="{3B1A4699-952B-42DA-8DC4-38A59B49610C}" type="slidenum">
              <a:rPr lang="de-DE" smtClean="0"/>
              <a:pPr/>
              <a:t>1</a:t>
            </a:fld>
            <a:endParaRPr lang="de-DE" dirty="0"/>
          </a:p>
        </p:txBody>
      </p:sp>
    </p:spTree>
    <p:extLst>
      <p:ext uri="{BB962C8B-B14F-4D97-AF65-F5344CB8AC3E}">
        <p14:creationId xmlns:p14="http://schemas.microsoft.com/office/powerpoint/2010/main" val="34011305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84D73EFA-8736-4355-BF7C-D0635A96761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2022_Final_v8</Template>
  <TotalTime>0</TotalTime>
  <Words>179</Words>
  <Application>Microsoft Office PowerPoint</Application>
  <PresentationFormat>Widescreen</PresentationFormat>
  <Paragraphs>19</Paragraphs>
  <Slides>1</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0" baseType="lpstr">
      <vt:lpstr>.SF NS Symbols Regular</vt:lpstr>
      <vt:lpstr>Arial</vt:lpstr>
      <vt:lpstr>Arial Narrow</vt:lpstr>
      <vt:lpstr>Calibri</vt:lpstr>
      <vt:lpstr>Symbol</vt:lpstr>
      <vt:lpstr>Wingdings</vt:lpstr>
      <vt:lpstr>Wingdings 3</vt:lpstr>
      <vt:lpstr>W7X</vt:lpstr>
      <vt:lpstr>think-cell Folie</vt:lpstr>
      <vt:lpstr>Tools required for divertor design</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Joris Fellinger</dc:creator>
  <cp:lastModifiedBy>Joris Fellinger</cp:lastModifiedBy>
  <cp:revision>419</cp:revision>
  <dcterms:created xsi:type="dcterms:W3CDTF">2022-05-23T07:12:36Z</dcterms:created>
  <dcterms:modified xsi:type="dcterms:W3CDTF">2024-09-02T12:01:06Z</dcterms:modified>
</cp:coreProperties>
</file>