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0"/>
  </p:notesMasterIdLst>
  <p:sldIdLst>
    <p:sldId id="335" r:id="rId2"/>
    <p:sldId id="329" r:id="rId3"/>
    <p:sldId id="331" r:id="rId4"/>
    <p:sldId id="337" r:id="rId5"/>
    <p:sldId id="332" r:id="rId6"/>
    <p:sldId id="334" r:id="rId7"/>
    <p:sldId id="336" r:id="rId8"/>
    <p:sldId id="333" r:id="rId9"/>
  </p:sldIdLst>
  <p:sldSz cx="12192000" cy="6858000"/>
  <p:notesSz cx="6742113" cy="9799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abschnitt" id="{D397B97D-24C8-4ABA-978E-177473894E19}">
          <p14:sldIdLst/>
        </p14:section>
        <p14:section name="Abschnitt ohne Titel" id="{61AD998D-7C0B-47A2-8583-C78E481BF5F8}">
          <p14:sldIdLst>
            <p14:sldId id="335"/>
            <p14:sldId id="329"/>
            <p14:sldId id="331"/>
            <p14:sldId id="337"/>
            <p14:sldId id="332"/>
            <p14:sldId id="334"/>
            <p14:sldId id="336"/>
            <p14:sldId id="333"/>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CC3E5"/>
    <a:srgbClr val="0066FF"/>
    <a:srgbClr val="FF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6642" autoAdjust="0"/>
    <p:restoredTop sz="91656" autoAdjust="0"/>
  </p:normalViewPr>
  <p:slideViewPr>
    <p:cSldViewPr snapToGrid="0">
      <p:cViewPr varScale="1">
        <p:scale>
          <a:sx n="79" d="100"/>
          <a:sy n="79" d="100"/>
        </p:scale>
        <p:origin x="96" y="46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3624"/>
    </p:cViewPr>
  </p:sorterViewPr>
  <p:notesViewPr>
    <p:cSldViewPr snapToGrid="0">
      <p:cViewPr varScale="1">
        <p:scale>
          <a:sx n="83" d="100"/>
          <a:sy n="83" d="100"/>
        </p:scale>
        <p:origin x="307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21582" cy="491684"/>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18971" y="0"/>
            <a:ext cx="2921582" cy="491684"/>
          </a:xfrm>
          <a:prstGeom prst="rect">
            <a:avLst/>
          </a:prstGeom>
        </p:spPr>
        <p:txBody>
          <a:bodyPr vert="horz" lIns="91440" tIns="45720" rIns="91440" bIns="45720" rtlCol="0"/>
          <a:lstStyle>
            <a:lvl1pPr algn="r">
              <a:defRPr sz="1200"/>
            </a:lvl1pPr>
          </a:lstStyle>
          <a:p>
            <a:fld id="{43E7EAE9-CD22-4919-B9F6-1A82D6CE1B33}" type="datetimeFigureOut">
              <a:rPr lang="de-DE" smtClean="0"/>
              <a:t>20.06.2024</a:t>
            </a:fld>
            <a:endParaRPr lang="de-DE"/>
          </a:p>
        </p:txBody>
      </p:sp>
      <p:sp>
        <p:nvSpPr>
          <p:cNvPr id="4" name="Folienbildplatzhalter 3"/>
          <p:cNvSpPr>
            <a:spLocks noGrp="1" noRot="1" noChangeAspect="1"/>
          </p:cNvSpPr>
          <p:nvPr>
            <p:ph type="sldImg" idx="2"/>
          </p:nvPr>
        </p:nvSpPr>
        <p:spPr>
          <a:xfrm>
            <a:off x="431800" y="1225550"/>
            <a:ext cx="5878513" cy="3306763"/>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74212" y="4716076"/>
            <a:ext cx="5393690" cy="3858607"/>
          </a:xfrm>
          <a:prstGeom prst="rect">
            <a:avLst/>
          </a:prstGeom>
        </p:spPr>
        <p:txBody>
          <a:bodyPr vert="horz" lIns="91440" tIns="45720" rIns="91440" bIns="45720" rtlCol="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307956"/>
            <a:ext cx="2921582" cy="491683"/>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18971" y="9307956"/>
            <a:ext cx="2921582" cy="491683"/>
          </a:xfrm>
          <a:prstGeom prst="rect">
            <a:avLst/>
          </a:prstGeom>
        </p:spPr>
        <p:txBody>
          <a:bodyPr vert="horz" lIns="91440" tIns="45720" rIns="91440" bIns="45720" rtlCol="0" anchor="b"/>
          <a:lstStyle>
            <a:lvl1pPr algn="r">
              <a:defRPr sz="1200"/>
            </a:lvl1pPr>
          </a:lstStyle>
          <a:p>
            <a:fld id="{CC85E968-FCE0-431C-99B4-EC8EA971DFFE}" type="slidenum">
              <a:rPr lang="de-DE" smtClean="0"/>
              <a:t>‹Nr.›</a:t>
            </a:fld>
            <a:endParaRPr lang="de-DE"/>
          </a:p>
        </p:txBody>
      </p:sp>
    </p:spTree>
    <p:extLst>
      <p:ext uri="{BB962C8B-B14F-4D97-AF65-F5344CB8AC3E}">
        <p14:creationId xmlns:p14="http://schemas.microsoft.com/office/powerpoint/2010/main" val="24736590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5.emf"/><Relationship Id="rId7" Type="http://schemas.openxmlformats.org/officeDocument/2006/relationships/image" Target="../media/image9.emf"/><Relationship Id="rId2" Type="http://schemas.openxmlformats.org/officeDocument/2006/relationships/image" Target="../media/image4.jpg"/><Relationship Id="rId1" Type="http://schemas.openxmlformats.org/officeDocument/2006/relationships/slideMaster" Target="../slideMasters/slideMaster1.xml"/><Relationship Id="rId6" Type="http://schemas.openxmlformats.org/officeDocument/2006/relationships/image" Target="../media/image8.emf"/><Relationship Id="rId5" Type="http://schemas.openxmlformats.org/officeDocument/2006/relationships/image" Target="../media/image7.jpeg"/><Relationship Id="rId4" Type="http://schemas.openxmlformats.org/officeDocument/2006/relationships/image" Target="../media/image6.png"/></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4.xml"/><Relationship Id="rId2" Type="http://schemas.openxmlformats.org/officeDocument/2006/relationships/tags" Target="../tags/tag3.xml"/><Relationship Id="rId1" Type="http://schemas.openxmlformats.org/officeDocument/2006/relationships/vmlDrawing" Target="../drawings/vmlDrawing2.vml"/><Relationship Id="rId6" Type="http://schemas.openxmlformats.org/officeDocument/2006/relationships/image" Target="../media/image1.emf"/><Relationship Id="rId5" Type="http://schemas.openxmlformats.org/officeDocument/2006/relationships/oleObject" Target="../embeddings/oleObject2.bin"/><Relationship Id="rId4"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W7-X Image EUROfus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12" name="Grafik 11"/>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9061473" y="5372117"/>
            <a:ext cx="2036761" cy="628763"/>
          </a:xfrm>
          <a:prstGeom prst="rect">
            <a:avLst/>
          </a:prstGeom>
        </p:spPr>
      </p:pic>
      <p:pic>
        <p:nvPicPr>
          <p:cNvPr id="13" name="Grafik 12"/>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9790251" y="2196000"/>
            <a:ext cx="1223837" cy="1087884"/>
          </a:xfrm>
          <a:prstGeom prst="rect">
            <a:avLst/>
          </a:prstGeom>
        </p:spPr>
      </p:pic>
      <p:pic>
        <p:nvPicPr>
          <p:cNvPr id="16" name="Grafik 15"/>
          <p:cNvPicPr>
            <a:picLocks noChangeAspect="1"/>
          </p:cNvPicPr>
          <p:nvPr userDrawn="1"/>
        </p:nvPicPr>
        <p:blipFill rotWithShape="1">
          <a:blip r:embed="rId5" cstate="screen">
            <a:extLst>
              <a:ext uri="{28A0092B-C50C-407E-A947-70E740481C1C}">
                <a14:useLocalDpi xmlns:a14="http://schemas.microsoft.com/office/drawing/2010/main"/>
              </a:ext>
            </a:extLst>
          </a:blip>
          <a:srcRect/>
          <a:stretch/>
        </p:blipFill>
        <p:spPr>
          <a:xfrm>
            <a:off x="1054650" y="2313782"/>
            <a:ext cx="10055310" cy="3489523"/>
          </a:xfrm>
          <a:prstGeom prst="rect">
            <a:avLst/>
          </a:prstGeom>
        </p:spPr>
      </p:pic>
      <p:sp>
        <p:nvSpPr>
          <p:cNvPr id="17" name="Title 1"/>
          <p:cNvSpPr txBox="1">
            <a:spLocks/>
          </p:cNvSpPr>
          <p:nvPr userDrawn="1"/>
        </p:nvSpPr>
        <p:spPr>
          <a:xfrm>
            <a:off x="550719" y="1807154"/>
            <a:ext cx="5621482" cy="1923184"/>
          </a:xfrm>
          <a:prstGeom prst="rect">
            <a:avLst/>
          </a:prstGeom>
          <a:solidFill>
            <a:srgbClr val="29485D"/>
          </a:solidFill>
        </p:spPr>
        <p:txBody>
          <a:bodyPr vert="horz" wrap="square" lIns="198000" tIns="158400" rIns="108000" bIns="108000" rtlCol="0" anchor="t" anchorCtr="0">
            <a:noAutofit/>
          </a:bodyPr>
          <a:lstStyle>
            <a:lvl1pPr algn="l" defTabSz="914400" rtl="0" eaLnBrk="1" latinLnBrk="0" hangingPunct="1">
              <a:lnSpc>
                <a:spcPts val="2600"/>
              </a:lnSpc>
              <a:spcBef>
                <a:spcPct val="0"/>
              </a:spcBef>
              <a:spcAft>
                <a:spcPts val="1800"/>
              </a:spcAft>
              <a:buNone/>
              <a:defRPr sz="2300" b="1" kern="600" cap="none" spc="0" baseline="0">
                <a:solidFill>
                  <a:schemeClr val="bg1"/>
                </a:solidFill>
                <a:latin typeface="+mj-lt"/>
                <a:ea typeface="+mj-ea"/>
                <a:cs typeface="+mj-cs"/>
              </a:defRPr>
            </a:lvl1pPr>
          </a:lstStyle>
          <a:p>
            <a:endParaRPr lang="en-US" dirty="0"/>
          </a:p>
        </p:txBody>
      </p:sp>
      <p:sp>
        <p:nvSpPr>
          <p:cNvPr id="18" name="Subtitle 2"/>
          <p:cNvSpPr txBox="1">
            <a:spLocks/>
          </p:cNvSpPr>
          <p:nvPr userDrawn="1"/>
        </p:nvSpPr>
        <p:spPr>
          <a:xfrm>
            <a:off x="6045987" y="4682864"/>
            <a:ext cx="5560809" cy="1280552"/>
          </a:xfrm>
          <a:prstGeom prst="rect">
            <a:avLst/>
          </a:prstGeom>
          <a:solidFill>
            <a:srgbClr val="29485D"/>
          </a:solidFill>
        </p:spPr>
        <p:txBody>
          <a:bodyPr vert="horz" lIns="187200" tIns="158400" rIns="108000" bIns="172800" rtlCol="0" anchor="b" anchorCtr="0">
            <a:noAutofit/>
          </a:bodyPr>
          <a:lstStyle>
            <a:lvl1pPr marL="0" marR="0" indent="0" algn="l" defTabSz="914400" rtl="0" eaLnBrk="1" fontAlgn="auto" latinLnBrk="0" hangingPunct="1">
              <a:lnSpc>
                <a:spcPts val="2300"/>
              </a:lnSpc>
              <a:spcBef>
                <a:spcPts val="2300"/>
              </a:spcBef>
              <a:spcAft>
                <a:spcPts val="0"/>
              </a:spcAft>
              <a:buClrTx/>
              <a:buSzTx/>
              <a:buFont typeface="Arial" panose="020B0604020202020204" pitchFamily="34" charset="0"/>
              <a:buNone/>
              <a:tabLst/>
              <a:defRPr sz="1900" b="1" i="0" kern="600" spc="190" baseline="0">
                <a:solidFill>
                  <a:schemeClr val="bg1"/>
                </a:solidFill>
                <a:latin typeface="+mn-lt"/>
                <a:ea typeface="+mn-ea"/>
                <a:cs typeface="+mn-cs"/>
              </a:defRPr>
            </a:lvl1pPr>
            <a:lvl2pPr marL="0" indent="252000" algn="l" defTabSz="914400" rtl="0" eaLnBrk="1" latinLnBrk="0" hangingPunct="1">
              <a:lnSpc>
                <a:spcPts val="1600"/>
              </a:lnSpc>
              <a:spcBef>
                <a:spcPts val="300"/>
              </a:spcBef>
              <a:spcAft>
                <a:spcPts val="0"/>
              </a:spcAft>
              <a:buSzPct val="110000"/>
              <a:buFont typeface=".SF NS Symbols Regular"/>
              <a:buChar char="↘"/>
              <a:defRPr sz="1300" i="1" kern="600" spc="40" baseline="0">
                <a:solidFill>
                  <a:schemeClr val="bg1"/>
                </a:solidFill>
                <a:latin typeface="+mn-lt"/>
                <a:ea typeface="+mn-ea"/>
                <a:cs typeface="+mn-cs"/>
              </a:defRPr>
            </a:lvl2pPr>
            <a:lvl3pPr marL="914400" indent="0" algn="ctr" defTabSz="914400" rtl="0" eaLnBrk="1" latinLnBrk="0" hangingPunct="1">
              <a:lnSpc>
                <a:spcPts val="2300"/>
              </a:lnSpc>
              <a:spcBef>
                <a:spcPts val="1150"/>
              </a:spcBef>
              <a:buFont typeface="Arial" panose="020B0604020202020204" pitchFamily="34" charset="0"/>
              <a:buNone/>
              <a:defRPr sz="1800" b="1" kern="400" spc="40" baseline="0">
                <a:solidFill>
                  <a:schemeClr val="accent3"/>
                </a:solidFill>
                <a:latin typeface="+mn-lt"/>
                <a:ea typeface="+mn-ea"/>
                <a:cs typeface="+mn-cs"/>
              </a:defRPr>
            </a:lvl3pPr>
            <a:lvl4pPr marL="1371600" indent="0" algn="ctr" defTabSz="914400" rtl="0" eaLnBrk="1" latinLnBrk="0" hangingPunct="1">
              <a:lnSpc>
                <a:spcPts val="2300"/>
              </a:lnSpc>
              <a:spcBef>
                <a:spcPts val="1150"/>
              </a:spcBef>
              <a:buFont typeface="Arial" panose="020B0604020202020204" pitchFamily="34" charset="0"/>
              <a:buNone/>
              <a:defRPr sz="1600" kern="600" spc="40" baseline="0">
                <a:solidFill>
                  <a:schemeClr val="tx1"/>
                </a:solidFill>
                <a:latin typeface="+mn-lt"/>
                <a:ea typeface="+mn-ea"/>
                <a:cs typeface="+mn-cs"/>
              </a:defRPr>
            </a:lvl4pPr>
            <a:lvl5pPr marL="1828800" indent="0" algn="ctr" defTabSz="914400" rtl="0" eaLnBrk="1" latinLnBrk="0" hangingPunct="1">
              <a:lnSpc>
                <a:spcPts val="2300"/>
              </a:lnSpc>
              <a:spcBef>
                <a:spcPts val="525"/>
              </a:spcBef>
              <a:buFont typeface="Arial" panose="020B0604020202020204" pitchFamily="34" charset="0"/>
              <a:buNone/>
              <a:defRPr sz="1600" kern="600" spc="40" baseline="0">
                <a:solidFill>
                  <a:schemeClr val="tx1"/>
                </a:solidFill>
                <a:latin typeface="+mn-lt"/>
                <a:ea typeface="+mn-ea"/>
                <a:cs typeface="+mn-cs"/>
              </a:defRPr>
            </a:lvl5pPr>
            <a:lvl6pPr marL="2286000" indent="0" algn="ctr" defTabSz="914400" rtl="0" eaLnBrk="1" latinLnBrk="0" hangingPunct="1">
              <a:lnSpc>
                <a:spcPts val="2300"/>
              </a:lnSpc>
              <a:spcBef>
                <a:spcPts val="0"/>
              </a:spcBef>
              <a:spcAft>
                <a:spcPts val="0"/>
              </a:spcAft>
              <a:buClr>
                <a:schemeClr val="tx1"/>
              </a:buClr>
              <a:buSzPct val="110000"/>
              <a:buFont typeface="Symbol" panose="05050102010706020507" pitchFamily="18" charset="2"/>
              <a:buNone/>
              <a:defRPr sz="1600" b="0" i="0" kern="600" spc="40" baseline="0">
                <a:solidFill>
                  <a:schemeClr val="tx1"/>
                </a:solidFill>
                <a:latin typeface="+mn-lt"/>
                <a:ea typeface="+mn-ea"/>
                <a:cs typeface="+mn-cs"/>
              </a:defRPr>
            </a:lvl6pPr>
            <a:lvl7pPr marL="2743200" indent="0" algn="ctr" defTabSz="914400" rtl="0" eaLnBrk="1" latinLnBrk="0" hangingPunct="1">
              <a:lnSpc>
                <a:spcPts val="2300"/>
              </a:lnSpc>
              <a:spcBef>
                <a:spcPts val="525"/>
              </a:spcBef>
              <a:spcAft>
                <a:spcPts val="0"/>
              </a:spcAft>
              <a:buClr>
                <a:schemeClr val="tx2"/>
              </a:buClr>
              <a:buFont typeface="Wingdings 3" panose="05040102010807070707" pitchFamily="18" charset="2"/>
              <a:buNone/>
              <a:defRPr sz="1600" b="0" i="1" kern="600" spc="40" baseline="0">
                <a:solidFill>
                  <a:schemeClr val="tx2"/>
                </a:solidFill>
                <a:latin typeface="+mn-lt"/>
                <a:ea typeface="+mn-ea"/>
                <a:cs typeface="+mn-cs"/>
              </a:defRPr>
            </a:lvl7pPr>
            <a:lvl8pPr marL="3200400" indent="0" algn="ctr" defTabSz="914400" rtl="0" eaLnBrk="1" latinLnBrk="0" hangingPunct="1">
              <a:lnSpc>
                <a:spcPts val="1100"/>
              </a:lnSpc>
              <a:spcBef>
                <a:spcPts val="525"/>
              </a:spcBef>
              <a:spcAft>
                <a:spcPts val="0"/>
              </a:spcAft>
              <a:buSzPct val="110000"/>
              <a:buFont typeface=".SF NS Symbols Regular"/>
              <a:buNone/>
              <a:defRPr sz="1600" b="0" i="1" kern="600" spc="120" baseline="0">
                <a:solidFill>
                  <a:schemeClr val="tx1">
                    <a:lumMod val="50000"/>
                    <a:lumOff val="50000"/>
                  </a:schemeClr>
                </a:solidFill>
                <a:latin typeface="+mn-lt"/>
                <a:ea typeface="+mn-ea"/>
                <a:cs typeface="+mn-cs"/>
              </a:defRPr>
            </a:lvl8pPr>
            <a:lvl9pPr marL="3657600" indent="0" algn="ctr" defTabSz="914400" rtl="0" eaLnBrk="1" latinLnBrk="0" hangingPunct="1">
              <a:lnSpc>
                <a:spcPts val="1100"/>
              </a:lnSpc>
              <a:spcBef>
                <a:spcPts val="525"/>
              </a:spcBef>
              <a:buFont typeface="Arial" panose="020B0604020202020204" pitchFamily="34" charset="0"/>
              <a:buNone/>
              <a:defRPr sz="1600" b="0" i="1" kern="600" spc="120" baseline="0">
                <a:solidFill>
                  <a:schemeClr val="tx1">
                    <a:lumMod val="50000"/>
                    <a:lumOff val="50000"/>
                  </a:schemeClr>
                </a:solidFill>
                <a:latin typeface="+mn-lt"/>
                <a:ea typeface="+mn-ea"/>
                <a:cs typeface="+mn-cs"/>
              </a:defRPr>
            </a:lvl9pPr>
          </a:lstStyle>
          <a:p>
            <a:endParaRPr lang="en-US" dirty="0"/>
          </a:p>
        </p:txBody>
      </p:sp>
      <p:sp>
        <p:nvSpPr>
          <p:cNvPr id="19" name="Subtitle 2"/>
          <p:cNvSpPr>
            <a:spLocks noGrp="1"/>
          </p:cNvSpPr>
          <p:nvPr>
            <p:ph type="subTitle" idx="1"/>
          </p:nvPr>
        </p:nvSpPr>
        <p:spPr>
          <a:xfrm>
            <a:off x="6172201" y="4787844"/>
            <a:ext cx="5361443" cy="1101934"/>
          </a:xfrm>
        </p:spPr>
        <p:txBody>
          <a:bodyPr anchor="ctr" anchorCtr="0"/>
          <a:lstStyle>
            <a:lvl1pPr marL="0" indent="0" algn="l">
              <a:spcBef>
                <a:spcPts val="2300"/>
              </a:spcBef>
              <a:buNone/>
              <a:defRPr sz="1900" b="0" spc="0" baseline="0">
                <a:solidFill>
                  <a:schemeClr val="bg1"/>
                </a:solidFill>
              </a:defRPr>
            </a:lvl1pPr>
            <a:lvl2pPr marL="0" indent="252000" algn="l">
              <a:lnSpc>
                <a:spcPts val="1600"/>
              </a:lnSpc>
              <a:spcBef>
                <a:spcPts val="300"/>
              </a:spcBef>
              <a:buSzPct val="110000"/>
              <a:buFont typeface=".SF NS Symbols Regular"/>
              <a:buChar char="↘"/>
              <a:defRPr sz="1300" i="1" baseline="0">
                <a:solidFill>
                  <a:schemeClr val="bg1"/>
                </a:solidFill>
              </a:defRPr>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en-US" dirty="0"/>
          </a:p>
        </p:txBody>
      </p:sp>
      <p:sp>
        <p:nvSpPr>
          <p:cNvPr id="20" name="Titel 6"/>
          <p:cNvSpPr>
            <a:spLocks noGrp="1"/>
          </p:cNvSpPr>
          <p:nvPr>
            <p:ph type="title"/>
          </p:nvPr>
        </p:nvSpPr>
        <p:spPr>
          <a:xfrm>
            <a:off x="695326" y="1891147"/>
            <a:ext cx="5350662" cy="1766455"/>
          </a:xfrm>
        </p:spPr>
        <p:txBody>
          <a:bodyPr anchor="ctr"/>
          <a:lstStyle>
            <a:lvl1pPr>
              <a:defRPr sz="2300">
                <a:solidFill>
                  <a:schemeClr val="bg1"/>
                </a:solidFill>
              </a:defRPr>
            </a:lvl1pPr>
          </a:lstStyle>
          <a:p>
            <a:r>
              <a:rPr lang="de-DE" smtClean="0"/>
              <a:t>Titelmasterformat durch Klicken bearbeiten</a:t>
            </a:r>
            <a:endParaRPr lang="de-DE" dirty="0"/>
          </a:p>
        </p:txBody>
      </p:sp>
      <p:pic>
        <p:nvPicPr>
          <p:cNvPr id="24" name="Grafik 23"/>
          <p:cNvPicPr>
            <a:picLocks noChangeAspect="1"/>
          </p:cNvPicPr>
          <p:nvPr userDrawn="1"/>
        </p:nvPicPr>
        <p:blipFill>
          <a:blip r:embed="rId6" cstate="screen">
            <a:extLst>
              <a:ext uri="{28A0092B-C50C-407E-A947-70E740481C1C}">
                <a14:useLocalDpi xmlns:a14="http://schemas.microsoft.com/office/drawing/2010/main"/>
              </a:ext>
            </a:extLst>
          </a:blip>
          <a:stretch>
            <a:fillRect/>
          </a:stretch>
        </p:blipFill>
        <p:spPr>
          <a:xfrm>
            <a:off x="7592156" y="489668"/>
            <a:ext cx="3888000" cy="899494"/>
          </a:xfrm>
          <a:prstGeom prst="rect">
            <a:avLst/>
          </a:prstGeom>
        </p:spPr>
      </p:pic>
      <p:pic>
        <p:nvPicPr>
          <p:cNvPr id="32" name="Grafik 31"/>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160395" y="4765992"/>
            <a:ext cx="1058550" cy="940958"/>
          </a:xfrm>
          <a:prstGeom prst="rect">
            <a:avLst/>
          </a:prstGeom>
        </p:spPr>
      </p:pic>
      <p:pic>
        <p:nvPicPr>
          <p:cNvPr id="33" name="Grafik 32"/>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483322" y="5232310"/>
            <a:ext cx="1851764" cy="571653"/>
          </a:xfrm>
          <a:prstGeom prst="rect">
            <a:avLst/>
          </a:prstGeom>
        </p:spPr>
      </p:pic>
      <p:grpSp>
        <p:nvGrpSpPr>
          <p:cNvPr id="21" name="Gruppieren 20"/>
          <p:cNvGrpSpPr/>
          <p:nvPr userDrawn="1"/>
        </p:nvGrpSpPr>
        <p:grpSpPr>
          <a:xfrm>
            <a:off x="1053497" y="6022938"/>
            <a:ext cx="10113930" cy="566770"/>
            <a:chOff x="515946" y="5792918"/>
            <a:chExt cx="9461977" cy="566770"/>
          </a:xfrm>
        </p:grpSpPr>
        <p:pic>
          <p:nvPicPr>
            <p:cNvPr id="22" name="Grafik 21"/>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515946" y="5834863"/>
              <a:ext cx="442885" cy="315747"/>
            </a:xfrm>
            <a:prstGeom prst="rect">
              <a:avLst/>
            </a:prstGeom>
          </p:spPr>
        </p:pic>
        <p:sp>
          <p:nvSpPr>
            <p:cNvPr id="23" name="Subtitle 2"/>
            <p:cNvSpPr txBox="1">
              <a:spLocks/>
            </p:cNvSpPr>
            <p:nvPr userDrawn="1"/>
          </p:nvSpPr>
          <p:spPr>
            <a:xfrm>
              <a:off x="1036319" y="5792918"/>
              <a:ext cx="8941604" cy="566770"/>
            </a:xfrm>
            <a:prstGeom prst="rect">
              <a:avLst/>
            </a:prstGeom>
          </p:spPr>
          <p:txBody>
            <a:bodyPr lIns="0" rIns="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US" sz="800" dirty="0"/>
                <a:t>This work has been carried out within the framework of the EUROfusion Consortium, funded by the European Union via the </a:t>
              </a:r>
              <a:r>
                <a:rPr lang="en-US" sz="800" dirty="0" err="1"/>
                <a:t>Euratom</a:t>
              </a:r>
              <a:r>
                <a:rPr lang="en-US" sz="800" dirty="0"/>
                <a:t> Research and Training </a:t>
              </a:r>
              <a:r>
                <a:rPr lang="en-US" sz="800" dirty="0" err="1"/>
                <a:t>Programme</a:t>
              </a:r>
              <a:r>
                <a:rPr lang="en-US" sz="800" dirty="0"/>
                <a:t> (Grant Agreement No 101052200 — EUROfusion). Views and opinions expressed are however those of the author(s) only and do not necessarily reflect those of the European Union or the European Commission. Neither the European Union nor the European Commission can be held responsible for them.</a:t>
              </a:r>
              <a:endParaRPr lang="en-US" sz="800" dirty="0">
                <a:latin typeface="Arial Narrow" panose="020B0606020202030204" pitchFamily="34" charset="0"/>
              </a:endParaRPr>
            </a:p>
          </p:txBody>
        </p:sp>
      </p:grpSp>
      <p:sp>
        <p:nvSpPr>
          <p:cNvPr id="8" name="Datumsplatzhalter 7"/>
          <p:cNvSpPr>
            <a:spLocks noGrp="1"/>
          </p:cNvSpPr>
          <p:nvPr>
            <p:ph type="dt" sz="half" idx="10"/>
          </p:nvPr>
        </p:nvSpPr>
        <p:spPr/>
        <p:txBody>
          <a:bodyPr/>
          <a:lstStyle/>
          <a:p>
            <a:r>
              <a:rPr lang="en-US" smtClean="0"/>
              <a:t>07.05.2024</a:t>
            </a:r>
            <a:endParaRPr lang="de-DE" dirty="0"/>
          </a:p>
        </p:txBody>
      </p:sp>
      <p:sp>
        <p:nvSpPr>
          <p:cNvPr id="9" name="Fußzeilenplatzhalter 8"/>
          <p:cNvSpPr>
            <a:spLocks noGrp="1"/>
          </p:cNvSpPr>
          <p:nvPr>
            <p:ph type="ftr" sz="quarter" idx="11"/>
          </p:nvPr>
        </p:nvSpPr>
        <p:spPr/>
        <p:txBody>
          <a:bodyPr/>
          <a:lstStyle/>
          <a:p>
            <a:r>
              <a:rPr lang="de-DE" smtClean="0"/>
              <a:t>general GL meeting </a:t>
            </a:r>
            <a:endParaRPr lang="de-DE" dirty="0"/>
          </a:p>
        </p:txBody>
      </p:sp>
      <p:sp>
        <p:nvSpPr>
          <p:cNvPr id="10" name="Foliennummernplatzhalter 9"/>
          <p:cNvSpPr>
            <a:spLocks noGrp="1"/>
          </p:cNvSpPr>
          <p:nvPr>
            <p:ph type="sldNum" sz="quarter" idx="12"/>
          </p:nvPr>
        </p:nvSpPr>
        <p:spPr/>
        <p:txBody>
          <a:bodyPr/>
          <a:lstStyle/>
          <a:p>
            <a:fld id="{ECE691D0-CC49-4FC7-9C4D-6112B0CB3A76}" type="slidenum">
              <a:rPr lang="de-DE" smtClean="0"/>
              <a:pPr/>
              <a:t>‹Nr.›</a:t>
            </a:fld>
            <a:endParaRPr lang="de-DE" dirty="0"/>
          </a:p>
        </p:txBody>
      </p:sp>
    </p:spTree>
    <p:extLst>
      <p:ext uri="{BB962C8B-B14F-4D97-AF65-F5344CB8AC3E}">
        <p14:creationId xmlns:p14="http://schemas.microsoft.com/office/powerpoint/2010/main" val="11592890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E3E053EA-A9E0-4FC3-87BC-5CADB14D4D06}"/>
              </a:ext>
            </a:extLst>
          </p:cNvPr>
          <p:cNvGraphicFramePr>
            <a:graphicFrameLocks noChangeAspect="1"/>
          </p:cNvGraphicFramePr>
          <p:nvPr>
            <p:custDataLst>
              <p:tags r:id="rId2"/>
            </p:custDataLst>
            <p:extLst>
              <p:ext uri="{D42A27DB-BD31-4B8C-83A1-F6EECF244321}">
                <p14:modId xmlns:p14="http://schemas.microsoft.com/office/powerpoint/2010/main" val="194114805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597" name="think-cell Folie" r:id="rId5" imgW="384" imgH="385" progId="TCLayout.ActiveDocument.1">
                  <p:embed/>
                </p:oleObj>
              </mc:Choice>
              <mc:Fallback>
                <p:oleObj name="think-cell Folie" r:id="rId5" imgW="384" imgH="385"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0336F15A-9D0F-40C1-A205-2471F1ECE4E2}"/>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300" b="1" i="0" baseline="0" dirty="0">
              <a:latin typeface="Arial" panose="020B0604020202020204" pitchFamily="34" charset="0"/>
              <a:ea typeface="+mj-ea"/>
              <a:cs typeface="+mj-cs"/>
              <a:sym typeface="Arial" panose="020B0604020202020204" pitchFamily="34" charset="0"/>
            </a:endParaRPr>
          </a:p>
        </p:txBody>
      </p:sp>
      <p:sp>
        <p:nvSpPr>
          <p:cNvPr id="11" name="Titel 10"/>
          <p:cNvSpPr>
            <a:spLocks noGrp="1"/>
          </p:cNvSpPr>
          <p:nvPr>
            <p:ph type="title"/>
          </p:nvPr>
        </p:nvSpPr>
        <p:spPr>
          <a:xfrm>
            <a:off x="199786" y="345526"/>
            <a:ext cx="10072012" cy="388551"/>
          </a:xfrm>
        </p:spPr>
        <p:txBody>
          <a:bodyPr/>
          <a:lstStyle>
            <a:lvl1pPr>
              <a:defRPr/>
            </a:lvl1pPr>
          </a:lstStyle>
          <a:p>
            <a:r>
              <a:rPr lang="de-DE" dirty="0" smtClean="0"/>
              <a:t>Titelmasterformat durch Klicken bearbeiten</a:t>
            </a:r>
            <a:endParaRPr lang="de-DE" dirty="0"/>
          </a:p>
        </p:txBody>
      </p:sp>
      <p:sp>
        <p:nvSpPr>
          <p:cNvPr id="15" name="Datumsplatzhalter 14"/>
          <p:cNvSpPr>
            <a:spLocks noGrp="1"/>
          </p:cNvSpPr>
          <p:nvPr>
            <p:ph type="dt" sz="half" idx="14"/>
          </p:nvPr>
        </p:nvSpPr>
        <p:spPr>
          <a:xfrm>
            <a:off x="4122419" y="6490799"/>
            <a:ext cx="7564996" cy="144000"/>
          </a:xfrm>
        </p:spPr>
        <p:txBody>
          <a:bodyPr/>
          <a:lstStyle/>
          <a:p>
            <a:r>
              <a:rPr lang="en-US" smtClean="0"/>
              <a:t>07.05.2024</a:t>
            </a:r>
            <a:endParaRPr lang="de-DE" dirty="0"/>
          </a:p>
        </p:txBody>
      </p:sp>
      <p:sp>
        <p:nvSpPr>
          <p:cNvPr id="16" name="Fußzeilenplatzhalter 15"/>
          <p:cNvSpPr>
            <a:spLocks noGrp="1"/>
          </p:cNvSpPr>
          <p:nvPr>
            <p:ph type="ftr" sz="quarter" idx="15"/>
          </p:nvPr>
        </p:nvSpPr>
        <p:spPr>
          <a:xfrm>
            <a:off x="199786" y="6490800"/>
            <a:ext cx="6582013" cy="144000"/>
          </a:xfrm>
        </p:spPr>
        <p:txBody>
          <a:bodyPr/>
          <a:lstStyle/>
          <a:p>
            <a:r>
              <a:rPr lang="de-DE" smtClean="0"/>
              <a:t>general GL meeting </a:t>
            </a:r>
            <a:endParaRPr lang="de-DE" dirty="0"/>
          </a:p>
        </p:txBody>
      </p:sp>
      <p:sp>
        <p:nvSpPr>
          <p:cNvPr id="17" name="Foliennummernplatzhalter 16"/>
          <p:cNvSpPr>
            <a:spLocks noGrp="1"/>
          </p:cNvSpPr>
          <p:nvPr>
            <p:ph type="sldNum" sz="quarter" idx="16"/>
          </p:nvPr>
        </p:nvSpPr>
        <p:spPr>
          <a:xfrm>
            <a:off x="11687415" y="6490799"/>
            <a:ext cx="338098" cy="144000"/>
          </a:xfrm>
        </p:spPr>
        <p:txBody>
          <a:bodyPr/>
          <a:lstStyle/>
          <a:p>
            <a:fld id="{ECE691D0-CC49-4FC7-9C4D-6112B0CB3A76}" type="slidenum">
              <a:rPr lang="de-DE" smtClean="0"/>
              <a:pPr/>
              <a:t>‹Nr.›</a:t>
            </a:fld>
            <a:endParaRPr lang="de-DE" dirty="0"/>
          </a:p>
        </p:txBody>
      </p:sp>
      <p:sp>
        <p:nvSpPr>
          <p:cNvPr id="9" name="Inhaltsplatzhalter 2"/>
          <p:cNvSpPr>
            <a:spLocks noGrp="1"/>
          </p:cNvSpPr>
          <p:nvPr>
            <p:ph idx="1"/>
          </p:nvPr>
        </p:nvSpPr>
        <p:spPr>
          <a:xfrm>
            <a:off x="199785" y="879566"/>
            <a:ext cx="11825727" cy="5486400"/>
          </a:xfrm>
          <a:prstGeom prst="rect">
            <a:avLst/>
          </a:prstGeom>
        </p:spPr>
        <p:txBody>
          <a:bodyPr lIns="0"/>
          <a:lstStyle>
            <a:lvl1pPr>
              <a:defRPr lang="de-DE" sz="2400" b="1" kern="1200" smtClean="0">
                <a:solidFill>
                  <a:srgbClr val="005555"/>
                </a:solidFill>
                <a:latin typeface="Arial" panose="020B0604020202020204" pitchFamily="34" charset="0"/>
                <a:ea typeface="+mn-ea"/>
                <a:cs typeface="Arial" panose="020B0604020202020204" pitchFamily="34" charset="0"/>
              </a:defRPr>
            </a:lvl1pPr>
            <a:lvl2pPr>
              <a:defRPr lang="de-DE" sz="2000" b="0" kern="1200" dirty="0" smtClean="0">
                <a:solidFill>
                  <a:schemeClr val="tx1"/>
                </a:solidFill>
                <a:latin typeface="Arial" panose="020B0604020202020204" pitchFamily="34" charset="0"/>
                <a:ea typeface="+mn-ea"/>
                <a:cs typeface="Arial" panose="020B0604020202020204" pitchFamily="34" charset="0"/>
              </a:defRPr>
            </a:lvl2pPr>
            <a:lvl3pPr>
              <a:defRPr lang="de-DE" sz="1800" kern="1200" dirty="0" smtClean="0">
                <a:solidFill>
                  <a:schemeClr val="tx1"/>
                </a:solidFill>
                <a:latin typeface="Arial" panose="020B0604020202020204" pitchFamily="34" charset="0"/>
                <a:ea typeface="+mn-ea"/>
                <a:cs typeface="Arial" panose="020B0604020202020204" pitchFamily="34" charset="0"/>
              </a:defRPr>
            </a:lvl3pPr>
            <a:lvl4pPr>
              <a:defRPr>
                <a:latin typeface="Arial" panose="020B0604020202020204" pitchFamily="34" charset="0"/>
                <a:cs typeface="Arial" panose="020B0604020202020204" pitchFamily="34" charset="0"/>
              </a:defRPr>
            </a:lvl4pPr>
            <a:lvl5pPr>
              <a:defRPr lang="de-DE" sz="1600" kern="1200" dirty="0" smtClean="0">
                <a:solidFill>
                  <a:schemeClr val="tx1"/>
                </a:solidFill>
                <a:latin typeface="Arial" panose="020B0604020202020204" pitchFamily="34" charset="0"/>
                <a:ea typeface="+mn-ea"/>
                <a:cs typeface="Arial" panose="020B0604020202020204" pitchFamily="34" charset="0"/>
              </a:defRPr>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Tree>
    <p:extLst>
      <p:ext uri="{BB962C8B-B14F-4D97-AF65-F5344CB8AC3E}">
        <p14:creationId xmlns:p14="http://schemas.microsoft.com/office/powerpoint/2010/main" val="10742970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oleObject" Target="../embeddings/oleObject1.bin"/><Relationship Id="rId3" Type="http://schemas.openxmlformats.org/officeDocument/2006/relationships/theme" Target="../theme/theme1.xml"/><Relationship Id="rId7" Type="http://schemas.openxmlformats.org/officeDocument/2006/relationships/image" Target="../media/image2.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ags" Target="../tags/tag2.xml"/><Relationship Id="rId5" Type="http://schemas.openxmlformats.org/officeDocument/2006/relationships/tags" Target="../tags/tag1.xml"/><Relationship Id="rId10" Type="http://schemas.openxmlformats.org/officeDocument/2006/relationships/image" Target="../media/image3.emf"/><Relationship Id="rId4" Type="http://schemas.openxmlformats.org/officeDocument/2006/relationships/vmlDrawing" Target="../drawings/vmlDrawing1.vml"/><Relationship Id="rId9"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1" name="Grafik 10"/>
          <p:cNvPicPr>
            <a:picLocks noChangeAspect="1"/>
          </p:cNvPicPr>
          <p:nvPr userDrawn="1"/>
        </p:nvPicPr>
        <p:blipFill>
          <a:blip r:embed="rId7" cstate="screen">
            <a:extLst>
              <a:ext uri="{28A0092B-C50C-407E-A947-70E740481C1C}">
                <a14:useLocalDpi xmlns:a14="http://schemas.microsoft.com/office/drawing/2010/main"/>
              </a:ext>
            </a:extLst>
          </a:blip>
          <a:stretch>
            <a:fillRect/>
          </a:stretch>
        </p:blipFill>
        <p:spPr>
          <a:xfrm>
            <a:off x="11366923" y="170923"/>
            <a:ext cx="630153" cy="630153"/>
          </a:xfrm>
          <a:prstGeom prst="rect">
            <a:avLst/>
          </a:prstGeom>
        </p:spPr>
      </p:pic>
      <p:graphicFrame>
        <p:nvGraphicFramePr>
          <p:cNvPr id="6" name="Object 5" hidden="1">
            <a:extLst>
              <a:ext uri="{FF2B5EF4-FFF2-40B4-BE49-F238E27FC236}">
                <a16:creationId xmlns:a16="http://schemas.microsoft.com/office/drawing/2014/main" id="{E3FBFD33-14B0-4B26-8D25-D9E05002D480}"/>
              </a:ext>
            </a:extLst>
          </p:cNvPr>
          <p:cNvGraphicFramePr>
            <a:graphicFrameLocks noChangeAspect="1"/>
          </p:cNvGraphicFramePr>
          <p:nvPr>
            <p:custDataLst>
              <p:tags r:id="rId5"/>
            </p:custDataLst>
            <p:extLst>
              <p:ext uri="{D42A27DB-BD31-4B8C-83A1-F6EECF244321}">
                <p14:modId xmlns:p14="http://schemas.microsoft.com/office/powerpoint/2010/main" val="394953215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576" name="think-cell Folie" r:id="rId8" imgW="384" imgH="385" progId="TCLayout.ActiveDocument.1">
                  <p:embed/>
                </p:oleObj>
              </mc:Choice>
              <mc:Fallback>
                <p:oleObj name="think-cell Folie" r:id="rId8" imgW="384" imgH="385" progId="TCLayout.ActiveDocument.1">
                  <p:embed/>
                  <p:pic>
                    <p:nvPicPr>
                      <p:cNvPr id="0" name=""/>
                      <p:cNvPicPr/>
                      <p:nvPr/>
                    </p:nvPicPr>
                    <p:blipFill>
                      <a:blip r:embed="rId9"/>
                      <a:stretch>
                        <a:fillRect/>
                      </a:stretch>
                    </p:blipFill>
                    <p:spPr>
                      <a:xfrm>
                        <a:off x="1588" y="1588"/>
                        <a:ext cx="1588" cy="1588"/>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658354E6-9E0E-44B9-83E8-1963A1EC88F1}"/>
              </a:ext>
            </a:extLst>
          </p:cNvPr>
          <p:cNvSpPr/>
          <p:nvPr>
            <p:custDataLst>
              <p:tags r:id="rId6"/>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de-DE" sz="2300" b="1" i="0" baseline="0" dirty="0">
              <a:latin typeface="Arial" panose="020B0604020202020204" pitchFamily="34" charset="0"/>
              <a:ea typeface="+mj-ea"/>
              <a:cs typeface="+mj-cs"/>
              <a:sym typeface="Arial" panose="020B0604020202020204" pitchFamily="34" charset="0"/>
            </a:endParaRPr>
          </a:p>
        </p:txBody>
      </p:sp>
      <p:sp>
        <p:nvSpPr>
          <p:cNvPr id="2" name="Title Placeholder 1"/>
          <p:cNvSpPr>
            <a:spLocks noGrp="1"/>
          </p:cNvSpPr>
          <p:nvPr>
            <p:ph type="title"/>
          </p:nvPr>
        </p:nvSpPr>
        <p:spPr>
          <a:xfrm>
            <a:off x="695325" y="441325"/>
            <a:ext cx="9576472" cy="782638"/>
          </a:xfrm>
          <a:prstGeom prst="rect">
            <a:avLst/>
          </a:prstGeom>
        </p:spPr>
        <p:txBody>
          <a:bodyPr vert="horz" lIns="0" tIns="0" rIns="0" bIns="0" rtlCol="0" anchor="t" anchorCtr="0">
            <a:noAutofit/>
          </a:bodyPr>
          <a:lstStyle/>
          <a:p>
            <a:r>
              <a:rPr lang="de-DE" dirty="0"/>
              <a:t>Headline Arial </a:t>
            </a:r>
            <a:r>
              <a:rPr lang="de-DE" dirty="0" err="1"/>
              <a:t>MPG_green_dark</a:t>
            </a:r>
            <a:r>
              <a:rPr lang="de-DE" dirty="0"/>
              <a:t>, 25 </a:t>
            </a:r>
            <a:r>
              <a:rPr lang="de-DE" dirty="0" err="1"/>
              <a:t>pt</a:t>
            </a:r>
            <a:r>
              <a:rPr lang="de-DE" dirty="0"/>
              <a:t>, ZAB 28 </a:t>
            </a:r>
            <a:r>
              <a:rPr lang="de-DE" dirty="0" err="1"/>
              <a:t>pt</a:t>
            </a:r>
            <a:r>
              <a:rPr lang="de-DE" dirty="0"/>
              <a:t/>
            </a:r>
            <a:br>
              <a:rPr lang="de-DE" dirty="0"/>
            </a:br>
            <a:endParaRPr lang="en-US" dirty="0"/>
          </a:p>
        </p:txBody>
      </p:sp>
      <p:sp>
        <p:nvSpPr>
          <p:cNvPr id="7" name="Textplatzhalter 6"/>
          <p:cNvSpPr>
            <a:spLocks noGrp="1"/>
          </p:cNvSpPr>
          <p:nvPr>
            <p:ph type="body" idx="1"/>
          </p:nvPr>
        </p:nvSpPr>
        <p:spPr>
          <a:xfrm>
            <a:off x="695326" y="1609725"/>
            <a:ext cx="10801350" cy="4567237"/>
          </a:xfrm>
          <a:prstGeom prst="rect">
            <a:avLst/>
          </a:prstGeom>
        </p:spPr>
        <p:txBody>
          <a:bodyPr vert="horz" lIns="0" tIns="45720" rIns="0" bIns="45720" rtlCol="0">
            <a:normAutofit/>
          </a:bodyPr>
          <a:lstStyle/>
          <a:p>
            <a:pPr lvl="0"/>
            <a:r>
              <a:rPr lang="de-DE" dirty="0"/>
              <a:t>Ebene 1: Headlines</a:t>
            </a:r>
          </a:p>
          <a:p>
            <a:pPr lvl="1"/>
            <a:r>
              <a:rPr lang="de-DE" dirty="0"/>
              <a:t>Ebene 2: Fließtext</a:t>
            </a:r>
          </a:p>
          <a:p>
            <a:pPr lvl="2"/>
            <a:r>
              <a:rPr lang="de-DE" dirty="0"/>
              <a:t>Ebene 3: </a:t>
            </a:r>
            <a:r>
              <a:rPr lang="de-DE" dirty="0" smtClean="0"/>
              <a:t>Stichpunkte</a:t>
            </a:r>
            <a:endParaRPr lang="de-DE" dirty="0"/>
          </a:p>
          <a:p>
            <a:pPr lvl="3"/>
            <a:r>
              <a:rPr lang="de-DE" dirty="0"/>
              <a:t>Ebene 4: Stichpunkte hervorgehoben</a:t>
            </a:r>
          </a:p>
          <a:p>
            <a:pPr lvl="4"/>
            <a:r>
              <a:rPr lang="de-DE" dirty="0"/>
              <a:t>Ebene 5: Stichpunkte eingerückt</a:t>
            </a:r>
          </a:p>
          <a:p>
            <a:pPr lvl="5"/>
            <a:r>
              <a:rPr lang="de-DE" dirty="0"/>
              <a:t>Ebene 6: Stichpunkte weiter eingerückt</a:t>
            </a:r>
          </a:p>
          <a:p>
            <a:pPr lvl="6"/>
            <a:r>
              <a:rPr lang="de-DE" dirty="0"/>
              <a:t>Ebene 7: Zusatzinfo</a:t>
            </a:r>
          </a:p>
          <a:p>
            <a:pPr lvl="7"/>
            <a:r>
              <a:rPr lang="de-DE" dirty="0"/>
              <a:t>Ebene 8: Bildunterschrift</a:t>
            </a:r>
          </a:p>
        </p:txBody>
      </p:sp>
      <p:pic>
        <p:nvPicPr>
          <p:cNvPr id="8" name="Grafik 7"/>
          <p:cNvPicPr>
            <a:picLocks noChangeAspect="1"/>
          </p:cNvPicPr>
          <p:nvPr userDrawn="1"/>
        </p:nvPicPr>
        <p:blipFill>
          <a:blip r:embed="rId10" cstate="screen">
            <a:extLst>
              <a:ext uri="{28A0092B-C50C-407E-A947-70E740481C1C}">
                <a14:useLocalDpi xmlns:a14="http://schemas.microsoft.com/office/drawing/2010/main"/>
              </a:ext>
            </a:extLst>
          </a:blip>
          <a:stretch>
            <a:fillRect/>
          </a:stretch>
        </p:blipFill>
        <p:spPr>
          <a:xfrm>
            <a:off x="10591799" y="240771"/>
            <a:ext cx="581025" cy="516467"/>
          </a:xfrm>
          <a:prstGeom prst="rect">
            <a:avLst/>
          </a:prstGeom>
        </p:spPr>
      </p:pic>
      <p:sp>
        <p:nvSpPr>
          <p:cNvPr id="3" name="Datumsplatzhalter 2"/>
          <p:cNvSpPr>
            <a:spLocks noGrp="1"/>
          </p:cNvSpPr>
          <p:nvPr>
            <p:ph type="dt" sz="half" idx="2"/>
          </p:nvPr>
        </p:nvSpPr>
        <p:spPr>
          <a:xfrm>
            <a:off x="4122419" y="6490799"/>
            <a:ext cx="7044781" cy="144000"/>
          </a:xfrm>
          <a:prstGeom prst="rect">
            <a:avLst/>
          </a:prstGeom>
        </p:spPr>
        <p:txBody>
          <a:bodyPr vert="horz" wrap="none" lIns="0" tIns="0" rIns="0" bIns="0" rtlCol="0" anchor="b" anchorCtr="0"/>
          <a:lstStyle>
            <a:lvl1pPr algn="r">
              <a:defRPr lang="de-DE" sz="600" kern="600" cap="all" spc="90" baseline="0" smtClean="0">
                <a:solidFill>
                  <a:schemeClr val="tx1">
                    <a:tint val="75000"/>
                  </a:schemeClr>
                </a:solidFill>
                <a:latin typeface="+mn-lt"/>
                <a:ea typeface="+mn-ea"/>
                <a:cs typeface="+mn-cs"/>
              </a:defRPr>
            </a:lvl1pPr>
          </a:lstStyle>
          <a:p>
            <a:r>
              <a:rPr lang="en-US" smtClean="0"/>
              <a:t>07.05.2024</a:t>
            </a:r>
            <a:endParaRPr lang="de-DE" dirty="0"/>
          </a:p>
        </p:txBody>
      </p:sp>
      <p:sp>
        <p:nvSpPr>
          <p:cNvPr id="9" name="Fußzeilenplatzhalter 8"/>
          <p:cNvSpPr>
            <a:spLocks noGrp="1"/>
          </p:cNvSpPr>
          <p:nvPr>
            <p:ph type="ftr" sz="quarter" idx="3"/>
          </p:nvPr>
        </p:nvSpPr>
        <p:spPr>
          <a:xfrm>
            <a:off x="695324" y="6490800"/>
            <a:ext cx="6086475" cy="144000"/>
          </a:xfrm>
          <a:prstGeom prst="rect">
            <a:avLst/>
          </a:prstGeom>
        </p:spPr>
        <p:txBody>
          <a:bodyPr vert="horz" wrap="none" lIns="0" tIns="0" rIns="0" bIns="0" rtlCol="0" anchor="b" anchorCtr="0"/>
          <a:lstStyle>
            <a:lvl1pPr algn="l">
              <a:defRPr lang="de-DE" sz="600" kern="600" cap="all" spc="90" baseline="0">
                <a:solidFill>
                  <a:schemeClr val="tx1">
                    <a:tint val="75000"/>
                  </a:schemeClr>
                </a:solidFill>
                <a:latin typeface="+mn-lt"/>
                <a:ea typeface="+mn-ea"/>
                <a:cs typeface="+mn-cs"/>
              </a:defRPr>
            </a:lvl1pPr>
          </a:lstStyle>
          <a:p>
            <a:r>
              <a:rPr lang="de-DE" smtClean="0"/>
              <a:t>general GL meeting </a:t>
            </a:r>
            <a:endParaRPr lang="de-DE" dirty="0"/>
          </a:p>
        </p:txBody>
      </p:sp>
      <p:sp>
        <p:nvSpPr>
          <p:cNvPr id="10" name="Foliennummernplatzhalter 9"/>
          <p:cNvSpPr>
            <a:spLocks noGrp="1"/>
          </p:cNvSpPr>
          <p:nvPr>
            <p:ph type="sldNum" sz="quarter" idx="4"/>
          </p:nvPr>
        </p:nvSpPr>
        <p:spPr>
          <a:xfrm>
            <a:off x="11167200" y="6490799"/>
            <a:ext cx="329475" cy="144000"/>
          </a:xfrm>
          <a:prstGeom prst="rect">
            <a:avLst/>
          </a:prstGeom>
        </p:spPr>
        <p:txBody>
          <a:bodyPr vert="horz" wrap="none" lIns="0" tIns="0" rIns="0" bIns="0" rtlCol="0" anchor="b" anchorCtr="0"/>
          <a:lstStyle>
            <a:lvl1pPr algn="r">
              <a:defRPr lang="de-DE" sz="600" kern="600" cap="all" spc="90" baseline="0" smtClean="0">
                <a:solidFill>
                  <a:schemeClr val="tx1">
                    <a:tint val="75000"/>
                  </a:schemeClr>
                </a:solidFill>
                <a:latin typeface="+mn-lt"/>
                <a:ea typeface="+mn-ea"/>
                <a:cs typeface="+mn-cs"/>
              </a:defRPr>
            </a:lvl1pPr>
          </a:lstStyle>
          <a:p>
            <a:fld id="{ECE691D0-CC49-4FC7-9C4D-6112B0CB3A76}" type="slidenum">
              <a:rPr lang="de-DE" smtClean="0"/>
              <a:pPr/>
              <a:t>‹Nr.›</a:t>
            </a:fld>
            <a:endParaRPr lang="de-DE" dirty="0"/>
          </a:p>
        </p:txBody>
      </p:sp>
    </p:spTree>
    <p:extLst>
      <p:ext uri="{BB962C8B-B14F-4D97-AF65-F5344CB8AC3E}">
        <p14:creationId xmlns:p14="http://schemas.microsoft.com/office/powerpoint/2010/main" val="2120465908"/>
      </p:ext>
    </p:extLst>
  </p:cSld>
  <p:clrMap bg1="lt1" tx1="dk1" bg2="lt2" tx2="dk2" accent1="accent1" accent2="accent2" accent3="accent3" accent4="accent4" accent5="accent5" accent6="accent6" hlink="hlink" folHlink="folHlink"/>
  <p:sldLayoutIdLst>
    <p:sldLayoutId id="2147483708" r:id="rId1"/>
    <p:sldLayoutId id="2147483669" r:id="rId2"/>
  </p:sldLayoutIdLst>
  <p:hf hdr="0"/>
  <p:txStyles>
    <p:titleStyle>
      <a:lvl1pPr algn="l" defTabSz="914400" rtl="0" eaLnBrk="1" latinLnBrk="0" hangingPunct="1">
        <a:lnSpc>
          <a:spcPts val="2800"/>
        </a:lnSpc>
        <a:spcBef>
          <a:spcPct val="0"/>
        </a:spcBef>
        <a:spcAft>
          <a:spcPts val="1800"/>
        </a:spcAft>
        <a:buNone/>
        <a:defRPr sz="2500" b="1" kern="600" cap="none" spc="0" baseline="0">
          <a:solidFill>
            <a:srgbClr val="005555"/>
          </a:solidFill>
          <a:latin typeface="+mj-lt"/>
          <a:ea typeface="+mj-ea"/>
          <a:cs typeface="+mj-cs"/>
        </a:defRPr>
      </a:lvl1pPr>
    </p:titleStyle>
    <p:bodyStyle>
      <a:lvl1pPr marL="0" marR="0" indent="0" algn="l" defTabSz="914400" rtl="0" eaLnBrk="1" fontAlgn="auto" latinLnBrk="0" hangingPunct="1">
        <a:lnSpc>
          <a:spcPct val="120000"/>
        </a:lnSpc>
        <a:spcBef>
          <a:spcPts val="600"/>
        </a:spcBef>
        <a:spcAft>
          <a:spcPts val="0"/>
        </a:spcAft>
        <a:buClrTx/>
        <a:buSzTx/>
        <a:buFont typeface="Arial" panose="020B0604020202020204" pitchFamily="34" charset="0"/>
        <a:buNone/>
        <a:tabLst/>
        <a:defRPr lang="de-DE" sz="1800" b="1" i="0" kern="600" spc="40" baseline="0" dirty="0" smtClean="0">
          <a:solidFill>
            <a:srgbClr val="005555"/>
          </a:solidFill>
          <a:latin typeface="+mn-lt"/>
          <a:ea typeface="+mn-ea"/>
          <a:cs typeface="+mn-cs"/>
        </a:defRPr>
      </a:lvl1pPr>
      <a:lvl2pPr marL="0" indent="0" algn="l" defTabSz="914400" rtl="0" eaLnBrk="1" latinLnBrk="0" hangingPunct="1">
        <a:lnSpc>
          <a:spcPct val="120000"/>
        </a:lnSpc>
        <a:spcBef>
          <a:spcPts val="600"/>
        </a:spcBef>
        <a:spcAft>
          <a:spcPts val="0"/>
        </a:spcAft>
        <a:buFont typeface="Arial" panose="020B0604020202020204" pitchFamily="34" charset="0"/>
        <a:buNone/>
        <a:defRPr sz="1800" kern="600" spc="40" baseline="0">
          <a:solidFill>
            <a:schemeClr val="tx1"/>
          </a:solidFill>
          <a:latin typeface="+mn-lt"/>
          <a:ea typeface="+mn-ea"/>
          <a:cs typeface="+mn-cs"/>
        </a:defRPr>
      </a:lvl2pPr>
      <a:lvl3pPr marL="179388" indent="-179388" algn="l" defTabSz="914400" rtl="0" eaLnBrk="1" latinLnBrk="0" hangingPunct="1">
        <a:lnSpc>
          <a:spcPct val="120000"/>
        </a:lnSpc>
        <a:spcBef>
          <a:spcPts val="600"/>
        </a:spcBef>
        <a:buFont typeface="Arial" panose="020B0604020202020204" pitchFamily="34" charset="0"/>
        <a:buChar char="•"/>
        <a:defRPr sz="1800" b="1" kern="400" spc="40" baseline="0">
          <a:solidFill>
            <a:schemeClr val="accent3"/>
          </a:solidFill>
          <a:latin typeface="+mn-lt"/>
          <a:ea typeface="+mn-ea"/>
          <a:cs typeface="+mn-cs"/>
        </a:defRPr>
      </a:lvl3pPr>
      <a:lvl4pPr marL="179388" indent="-179388" algn="l" defTabSz="914400" rtl="0" eaLnBrk="1" latinLnBrk="0" hangingPunct="1">
        <a:lnSpc>
          <a:spcPct val="120000"/>
        </a:lnSpc>
        <a:spcBef>
          <a:spcPts val="600"/>
        </a:spcBef>
        <a:buFont typeface="Arial" panose="020B0604020202020204" pitchFamily="34" charset="0"/>
        <a:buChar char="•"/>
        <a:defRPr sz="1800" kern="600" spc="40" baseline="0">
          <a:solidFill>
            <a:schemeClr val="tx1"/>
          </a:solidFill>
          <a:latin typeface="+mn-lt"/>
          <a:ea typeface="+mn-ea"/>
          <a:cs typeface="+mn-cs"/>
        </a:defRPr>
      </a:lvl4pPr>
      <a:lvl5pPr marL="357188" indent="-179388" algn="l" defTabSz="914400" rtl="0" eaLnBrk="1" latinLnBrk="0" hangingPunct="1">
        <a:lnSpc>
          <a:spcPct val="120000"/>
        </a:lnSpc>
        <a:spcBef>
          <a:spcPts val="600"/>
        </a:spcBef>
        <a:buFont typeface="Arial" panose="020B0604020202020204" pitchFamily="34" charset="0"/>
        <a:buChar char="•"/>
        <a:defRPr lang="de-DE" sz="1800" b="0" i="0" kern="600" spc="40" baseline="0" dirty="0" smtClean="0">
          <a:solidFill>
            <a:schemeClr val="tx1"/>
          </a:solidFill>
          <a:latin typeface="+mn-lt"/>
          <a:ea typeface="+mn-ea"/>
          <a:cs typeface="+mn-cs"/>
        </a:defRPr>
      </a:lvl5pPr>
      <a:lvl6pPr marL="645750" indent="-285750" algn="l" defTabSz="914400" rtl="0" eaLnBrk="1" latinLnBrk="0" hangingPunct="1">
        <a:lnSpc>
          <a:spcPct val="100000"/>
        </a:lnSpc>
        <a:spcBef>
          <a:spcPts val="300"/>
        </a:spcBef>
        <a:spcAft>
          <a:spcPts val="0"/>
        </a:spcAft>
        <a:buClr>
          <a:schemeClr val="tx1"/>
        </a:buClr>
        <a:buSzPct val="110000"/>
        <a:buFont typeface="Symbol" panose="05050102010706020507" pitchFamily="18" charset="2"/>
        <a:buChar char=""/>
        <a:defRPr sz="1800" b="0" i="0" kern="600" spc="40" baseline="0">
          <a:solidFill>
            <a:schemeClr val="tx1"/>
          </a:solidFill>
          <a:latin typeface="+mn-lt"/>
          <a:ea typeface="+mn-ea"/>
          <a:cs typeface="+mn-cs"/>
        </a:defRPr>
      </a:lvl6pPr>
      <a:lvl7pPr marL="0" indent="215900" algn="l" defTabSz="914400" rtl="0" eaLnBrk="1" latinLnBrk="0" hangingPunct="1">
        <a:lnSpc>
          <a:spcPct val="100000"/>
        </a:lnSpc>
        <a:spcBef>
          <a:spcPts val="600"/>
        </a:spcBef>
        <a:spcAft>
          <a:spcPts val="0"/>
        </a:spcAft>
        <a:buClr>
          <a:schemeClr val="tx2"/>
        </a:buClr>
        <a:buFont typeface="Wingdings 3" panose="05040102010807070707" pitchFamily="18" charset="2"/>
        <a:buChar char=""/>
        <a:defRPr sz="1500" b="0" i="1" kern="600" spc="40" baseline="0">
          <a:solidFill>
            <a:schemeClr val="tx2"/>
          </a:solidFill>
          <a:latin typeface="+mn-lt"/>
          <a:ea typeface="+mn-ea"/>
          <a:cs typeface="+mn-cs"/>
        </a:defRPr>
      </a:lvl7pPr>
      <a:lvl8pPr marL="0" indent="0" algn="l" defTabSz="914400" rtl="0" eaLnBrk="1" latinLnBrk="0" hangingPunct="1">
        <a:lnSpc>
          <a:spcPct val="100000"/>
        </a:lnSpc>
        <a:spcBef>
          <a:spcPts val="525"/>
        </a:spcBef>
        <a:spcAft>
          <a:spcPts val="0"/>
        </a:spcAft>
        <a:buSzPct val="110000"/>
        <a:buFont typeface=".SF NS Symbols Regular"/>
        <a:buNone/>
        <a:defRPr sz="1000" b="0" i="1" kern="600" spc="120" baseline="0">
          <a:solidFill>
            <a:schemeClr val="tx1">
              <a:lumMod val="50000"/>
              <a:lumOff val="50000"/>
            </a:schemeClr>
          </a:solidFill>
          <a:latin typeface="+mn-lt"/>
          <a:ea typeface="+mn-ea"/>
          <a:cs typeface="+mn-cs"/>
        </a:defRPr>
      </a:lvl8pPr>
      <a:lvl9pPr marL="0" indent="0" algn="l" defTabSz="914400" rtl="0" eaLnBrk="1" latinLnBrk="0" hangingPunct="1">
        <a:lnSpc>
          <a:spcPts val="1100"/>
        </a:lnSpc>
        <a:spcBef>
          <a:spcPts val="525"/>
        </a:spcBef>
        <a:buFont typeface="Arial" panose="020B0604020202020204" pitchFamily="34" charset="0"/>
        <a:buNone/>
        <a:defRPr sz="800" b="0" i="1" kern="600" spc="120" baseline="0">
          <a:solidFill>
            <a:schemeClr val="tx1">
              <a:lumMod val="50000"/>
              <a:lumOff val="50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2" orient="horz" pos="777" userDrawn="1">
          <p15:clr>
            <a:srgbClr val="F26B43"/>
          </p15:clr>
        </p15:guide>
        <p15:guide id="3" pos="7038" userDrawn="1">
          <p15:clr>
            <a:srgbClr val="F26B43"/>
          </p15:clr>
        </p15:guide>
        <p15:guide id="4" orient="horz" pos="4020" userDrawn="1">
          <p15:clr>
            <a:srgbClr val="F26B43"/>
          </p15:clr>
        </p15:guide>
        <p15:guide id="6" orient="horz" pos="1014" userDrawn="1">
          <p15:clr>
            <a:srgbClr val="F26B43"/>
          </p15:clr>
        </p15:guide>
        <p15:guide id="7" orient="horz" pos="4088" userDrawn="1">
          <p15:clr>
            <a:srgbClr val="F26B43"/>
          </p15:clr>
        </p15:guide>
        <p15:guide id="8" orient="horz" pos="4178">
          <p15:clr>
            <a:srgbClr val="F26B43"/>
          </p15:clr>
        </p15:guide>
        <p15:guide id="9" pos="143" userDrawn="1">
          <p15:clr>
            <a:srgbClr val="F26B43"/>
          </p15:clr>
        </p15:guide>
        <p15:guide id="11" orient="horz" pos="503">
          <p15:clr>
            <a:srgbClr val="F26B43"/>
          </p15:clr>
        </p15:guide>
        <p15:guide id="12" pos="7537" userDrawn="1">
          <p15:clr>
            <a:srgbClr val="F26B43"/>
          </p15:clr>
        </p15:guide>
        <p15:guide id="14" orient="horz" pos="459" userDrawn="1">
          <p15:clr>
            <a:srgbClr val="F26B43"/>
          </p15:clr>
        </p15:guide>
        <p15:guide id="15" orient="horz" pos="153" userDrawn="1">
          <p15:clr>
            <a:srgbClr val="F26B43"/>
          </p15:clr>
        </p15:guide>
        <p15:guide id="16" orient="horz" pos="278" userDrawn="1">
          <p15:clr>
            <a:srgbClr val="F26B43"/>
          </p15:clr>
        </p15:guide>
        <p15:guide id="18" pos="7242" userDrawn="1">
          <p15:clr>
            <a:srgbClr val="F26B43"/>
          </p15:clr>
        </p15:guide>
        <p15:guide id="19"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General	</a:t>
            </a:r>
            <a:endParaRPr lang="en-US" dirty="0"/>
          </a:p>
        </p:txBody>
      </p:sp>
      <p:sp>
        <p:nvSpPr>
          <p:cNvPr id="3" name="Datumsplatzhalter 2"/>
          <p:cNvSpPr>
            <a:spLocks noGrp="1"/>
          </p:cNvSpPr>
          <p:nvPr>
            <p:ph type="dt" sz="half" idx="14"/>
          </p:nvPr>
        </p:nvSpPr>
        <p:spPr/>
        <p:txBody>
          <a:bodyPr/>
          <a:lstStyle/>
          <a:p>
            <a:r>
              <a:rPr lang="en-US" smtClean="0"/>
              <a:t>07.05.2024</a:t>
            </a:r>
            <a:endParaRPr lang="de-DE" dirty="0"/>
          </a:p>
        </p:txBody>
      </p:sp>
      <p:sp>
        <p:nvSpPr>
          <p:cNvPr id="4" name="Fußzeilenplatzhalter 3"/>
          <p:cNvSpPr>
            <a:spLocks noGrp="1"/>
          </p:cNvSpPr>
          <p:nvPr>
            <p:ph type="ftr" sz="quarter" idx="15"/>
          </p:nvPr>
        </p:nvSpPr>
        <p:spPr/>
        <p:txBody>
          <a:bodyPr/>
          <a:lstStyle/>
          <a:p>
            <a:r>
              <a:rPr lang="de-DE" smtClean="0"/>
              <a:t>general GL meeting </a:t>
            </a:r>
            <a:endParaRPr lang="de-DE" dirty="0"/>
          </a:p>
        </p:txBody>
      </p:sp>
      <p:sp>
        <p:nvSpPr>
          <p:cNvPr id="5" name="Foliennummernplatzhalter 4"/>
          <p:cNvSpPr>
            <a:spLocks noGrp="1"/>
          </p:cNvSpPr>
          <p:nvPr>
            <p:ph type="sldNum" sz="quarter" idx="16"/>
          </p:nvPr>
        </p:nvSpPr>
        <p:spPr/>
        <p:txBody>
          <a:bodyPr/>
          <a:lstStyle/>
          <a:p>
            <a:fld id="{ECE691D0-CC49-4FC7-9C4D-6112B0CB3A76}" type="slidenum">
              <a:rPr lang="de-DE" smtClean="0"/>
              <a:pPr/>
              <a:t>1</a:t>
            </a:fld>
            <a:endParaRPr lang="de-DE" dirty="0"/>
          </a:p>
        </p:txBody>
      </p:sp>
      <p:sp>
        <p:nvSpPr>
          <p:cNvPr id="6" name="Inhaltsplatzhalter 5"/>
          <p:cNvSpPr>
            <a:spLocks noGrp="1"/>
          </p:cNvSpPr>
          <p:nvPr>
            <p:ph idx="1"/>
          </p:nvPr>
        </p:nvSpPr>
        <p:spPr/>
        <p:txBody>
          <a:bodyPr/>
          <a:lstStyle/>
          <a:p>
            <a:pPr marL="342900" lvl="1" indent="-342900">
              <a:buFont typeface="Arial" panose="020B0604020202020204" pitchFamily="34" charset="0"/>
              <a:buChar char="•"/>
            </a:pPr>
            <a:r>
              <a:rPr lang="en-US" dirty="0" smtClean="0">
                <a:solidFill>
                  <a:srgbClr val="FF0000"/>
                </a:solidFill>
              </a:rPr>
              <a:t>new transformers</a:t>
            </a:r>
          </a:p>
          <a:p>
            <a:pPr marL="988650" lvl="5" indent="-342900">
              <a:buFont typeface="Wingdings" panose="05000000000000000000" pitchFamily="2" charset="2"/>
              <a:buChar char="Ø"/>
            </a:pPr>
            <a:r>
              <a:rPr lang="en-US" dirty="0" smtClean="0">
                <a:solidFill>
                  <a:srgbClr val="FF0000"/>
                </a:solidFill>
              </a:rPr>
              <a:t>6 high voltage coils are manufactured and tested, 3 low voltage coils are ready</a:t>
            </a:r>
          </a:p>
          <a:p>
            <a:pPr marL="988650" lvl="5" indent="-342900">
              <a:buFont typeface="Wingdings" panose="05000000000000000000" pitchFamily="2" charset="2"/>
              <a:buChar char="Ø"/>
            </a:pPr>
            <a:r>
              <a:rPr lang="en-US" dirty="0" smtClean="0">
                <a:solidFill>
                  <a:srgbClr val="FF0000"/>
                </a:solidFill>
              </a:rPr>
              <a:t>delivery delayed by ~1 week (early July)</a:t>
            </a:r>
          </a:p>
          <a:p>
            <a:pPr marL="988650" lvl="5" indent="-342900">
              <a:buFont typeface="Wingdings" panose="05000000000000000000" pitchFamily="2" charset="2"/>
              <a:buChar char="Ø"/>
            </a:pPr>
            <a:r>
              <a:rPr lang="en-US" dirty="0" smtClean="0">
                <a:solidFill>
                  <a:srgbClr val="FF0000"/>
                </a:solidFill>
              </a:rPr>
              <a:t>due to personnel shortage, commissioning in last week of August</a:t>
            </a:r>
          </a:p>
          <a:p>
            <a:pPr lvl="5" indent="0">
              <a:buNone/>
            </a:pPr>
            <a:endParaRPr lang="en-US" dirty="0" smtClean="0">
              <a:solidFill>
                <a:srgbClr val="FF0000"/>
              </a:solidFill>
            </a:endParaRPr>
          </a:p>
          <a:p>
            <a:pPr marL="342900" lvl="1" indent="-342900">
              <a:buFont typeface="Arial" panose="020B0604020202020204" pitchFamily="34" charset="0"/>
              <a:buChar char="•"/>
            </a:pPr>
            <a:r>
              <a:rPr lang="en-US" dirty="0" smtClean="0">
                <a:solidFill>
                  <a:srgbClr val="FF0000"/>
                </a:solidFill>
              </a:rPr>
              <a:t>repair of cooling circuits</a:t>
            </a:r>
          </a:p>
          <a:p>
            <a:pPr marL="988650" lvl="5" indent="-342900">
              <a:buFont typeface="Wingdings" panose="05000000000000000000" pitchFamily="2" charset="2"/>
              <a:buChar char="Ø"/>
            </a:pPr>
            <a:r>
              <a:rPr lang="en-US" dirty="0" smtClean="0">
                <a:solidFill>
                  <a:srgbClr val="FF0000"/>
                </a:solidFill>
              </a:rPr>
              <a:t>after last glow discharge tests, circuits are drained and repair begins</a:t>
            </a:r>
          </a:p>
          <a:p>
            <a:pPr marL="988650" lvl="5" indent="-342900">
              <a:buFont typeface="Wingdings" panose="05000000000000000000" pitchFamily="2" charset="2"/>
              <a:buChar char="Ø"/>
            </a:pPr>
            <a:r>
              <a:rPr lang="en-US" dirty="0" smtClean="0">
                <a:solidFill>
                  <a:srgbClr val="FF0000"/>
                </a:solidFill>
              </a:rPr>
              <a:t>repair and hydraulic balancing envisaged to be finished end of August</a:t>
            </a:r>
            <a:endParaRPr lang="en-US" dirty="0">
              <a:solidFill>
                <a:srgbClr val="FF0000"/>
              </a:solidFill>
            </a:endParaRPr>
          </a:p>
        </p:txBody>
      </p:sp>
    </p:spTree>
    <p:extLst>
      <p:ext uri="{BB962C8B-B14F-4D97-AF65-F5344CB8AC3E}">
        <p14:creationId xmlns:p14="http://schemas.microsoft.com/office/powerpoint/2010/main" val="6515659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New general activities</a:t>
            </a:r>
            <a:endParaRPr lang="en-US" dirty="0"/>
          </a:p>
        </p:txBody>
      </p:sp>
      <p:sp>
        <p:nvSpPr>
          <p:cNvPr id="3" name="Datumsplatzhalter 2"/>
          <p:cNvSpPr>
            <a:spLocks noGrp="1"/>
          </p:cNvSpPr>
          <p:nvPr>
            <p:ph type="dt" sz="half" idx="14"/>
          </p:nvPr>
        </p:nvSpPr>
        <p:spPr/>
        <p:txBody>
          <a:bodyPr/>
          <a:lstStyle/>
          <a:p>
            <a:r>
              <a:rPr lang="en-US" smtClean="0"/>
              <a:t>07.05.2024</a:t>
            </a:r>
            <a:endParaRPr lang="de-DE" dirty="0"/>
          </a:p>
        </p:txBody>
      </p:sp>
      <p:sp>
        <p:nvSpPr>
          <p:cNvPr id="4" name="Fußzeilenplatzhalter 3"/>
          <p:cNvSpPr>
            <a:spLocks noGrp="1"/>
          </p:cNvSpPr>
          <p:nvPr>
            <p:ph type="ftr" sz="quarter" idx="15"/>
          </p:nvPr>
        </p:nvSpPr>
        <p:spPr/>
        <p:txBody>
          <a:bodyPr/>
          <a:lstStyle/>
          <a:p>
            <a:r>
              <a:rPr lang="de-DE" smtClean="0"/>
              <a:t>general GL meeting </a:t>
            </a:r>
            <a:endParaRPr lang="de-DE" dirty="0"/>
          </a:p>
        </p:txBody>
      </p:sp>
      <p:sp>
        <p:nvSpPr>
          <p:cNvPr id="5" name="Foliennummernplatzhalter 4"/>
          <p:cNvSpPr>
            <a:spLocks noGrp="1"/>
          </p:cNvSpPr>
          <p:nvPr>
            <p:ph type="sldNum" sz="quarter" idx="16"/>
          </p:nvPr>
        </p:nvSpPr>
        <p:spPr/>
        <p:txBody>
          <a:bodyPr/>
          <a:lstStyle/>
          <a:p>
            <a:fld id="{ECE691D0-CC49-4FC7-9C4D-6112B0CB3A76}" type="slidenum">
              <a:rPr lang="de-DE" smtClean="0"/>
              <a:pPr/>
              <a:t>2</a:t>
            </a:fld>
            <a:endParaRPr lang="de-DE" dirty="0"/>
          </a:p>
        </p:txBody>
      </p:sp>
      <p:graphicFrame>
        <p:nvGraphicFramePr>
          <p:cNvPr id="6" name="Tabelle 5"/>
          <p:cNvGraphicFramePr>
            <a:graphicFrameLocks noGrp="1"/>
          </p:cNvGraphicFramePr>
          <p:nvPr>
            <p:extLst>
              <p:ext uri="{D42A27DB-BD31-4B8C-83A1-F6EECF244321}">
                <p14:modId xmlns:p14="http://schemas.microsoft.com/office/powerpoint/2010/main" val="2157984105"/>
              </p:ext>
            </p:extLst>
          </p:nvPr>
        </p:nvGraphicFramePr>
        <p:xfrm>
          <a:off x="199784" y="914399"/>
          <a:ext cx="11825728" cy="3378200"/>
        </p:xfrm>
        <a:graphic>
          <a:graphicData uri="http://schemas.openxmlformats.org/drawingml/2006/table">
            <a:tbl>
              <a:tblPr firstRow="1" bandRow="1">
                <a:tableStyleId>{5C22544A-7EE6-4342-B048-85BDC9FD1C3A}</a:tableStyleId>
              </a:tblPr>
              <a:tblGrid>
                <a:gridCol w="5912864">
                  <a:extLst>
                    <a:ext uri="{9D8B030D-6E8A-4147-A177-3AD203B41FA5}">
                      <a16:colId xmlns:a16="http://schemas.microsoft.com/office/drawing/2014/main" val="1064495390"/>
                    </a:ext>
                  </a:extLst>
                </a:gridCol>
                <a:gridCol w="5912864">
                  <a:extLst>
                    <a:ext uri="{9D8B030D-6E8A-4147-A177-3AD203B41FA5}">
                      <a16:colId xmlns:a16="http://schemas.microsoft.com/office/drawing/2014/main" val="2705275465"/>
                    </a:ext>
                  </a:extLst>
                </a:gridCol>
              </a:tblGrid>
              <a:tr h="176106">
                <a:tc>
                  <a:txBody>
                    <a:bodyPr/>
                    <a:lstStyle/>
                    <a:p>
                      <a:r>
                        <a:rPr lang="en-US" dirty="0" smtClean="0"/>
                        <a:t>topic</a:t>
                      </a:r>
                      <a:endParaRPr lang="en-US" dirty="0"/>
                    </a:p>
                  </a:txBody>
                  <a:tcPr/>
                </a:tc>
                <a:tc>
                  <a:txBody>
                    <a:bodyPr/>
                    <a:lstStyle/>
                    <a:p>
                      <a:r>
                        <a:rPr lang="en-US" dirty="0" smtClean="0"/>
                        <a:t>discussion lead by</a:t>
                      </a:r>
                      <a:endParaRPr lang="en-US" dirty="0"/>
                    </a:p>
                  </a:txBody>
                  <a:tcPr/>
                </a:tc>
                <a:extLst>
                  <a:ext uri="{0D108BD9-81ED-4DB2-BD59-A6C34878D82A}">
                    <a16:rowId xmlns:a16="http://schemas.microsoft.com/office/drawing/2014/main" val="1440831546"/>
                  </a:ext>
                </a:extLst>
              </a:tr>
              <a:tr h="370840">
                <a:tc>
                  <a:txBody>
                    <a:bodyPr/>
                    <a:lstStyle/>
                    <a:p>
                      <a:r>
                        <a:rPr lang="en-GB" sz="1600" kern="1200" dirty="0" smtClean="0">
                          <a:solidFill>
                            <a:schemeClr val="dk1"/>
                          </a:solidFill>
                          <a:latin typeface="+mn-lt"/>
                          <a:ea typeface="+mn-ea"/>
                          <a:cs typeface="+mn-cs"/>
                          <a:sym typeface="Symbol"/>
                        </a:rPr>
                        <a:t>technical assessment to specify HE4 (18GJ energy turnaround) for OP 2.4</a:t>
                      </a:r>
                      <a:endParaRPr lang="en-US" sz="1600" dirty="0"/>
                    </a:p>
                  </a:txBody>
                  <a:tcPr/>
                </a:tc>
                <a:tc>
                  <a:txBody>
                    <a:bodyPr/>
                    <a:lstStyle/>
                    <a:p>
                      <a:r>
                        <a:rPr lang="en-US" sz="1600" dirty="0" smtClean="0"/>
                        <a:t>E5-Eng (A. Lorenz)</a:t>
                      </a:r>
                      <a:endParaRPr lang="en-US" sz="1600" dirty="0"/>
                    </a:p>
                  </a:txBody>
                  <a:tcPr/>
                </a:tc>
                <a:extLst>
                  <a:ext uri="{0D108BD9-81ED-4DB2-BD59-A6C34878D82A}">
                    <a16:rowId xmlns:a16="http://schemas.microsoft.com/office/drawing/2014/main" val="123141246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dk1"/>
                          </a:solidFill>
                          <a:latin typeface="+mn-lt"/>
                          <a:ea typeface="+mn-ea"/>
                          <a:cs typeface="+mn-cs"/>
                          <a:sym typeface="Symbol"/>
                        </a:rPr>
                        <a:t>discussion on future W7-X database</a:t>
                      </a:r>
                    </a:p>
                  </a:txBody>
                  <a:tcPr/>
                </a:tc>
                <a:tc>
                  <a:txBody>
                    <a:bodyPr/>
                    <a:lstStyle/>
                    <a:p>
                      <a:r>
                        <a:rPr lang="en-US" sz="1600" dirty="0" smtClean="0"/>
                        <a:t>E5-Dev (T. Wegner)</a:t>
                      </a:r>
                      <a:endParaRPr lang="en-US" sz="1600" dirty="0"/>
                    </a:p>
                  </a:txBody>
                  <a:tcPr/>
                </a:tc>
                <a:extLst>
                  <a:ext uri="{0D108BD9-81ED-4DB2-BD59-A6C34878D82A}">
                    <a16:rowId xmlns:a16="http://schemas.microsoft.com/office/drawing/2014/main" val="54952343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dk1"/>
                          </a:solidFill>
                          <a:latin typeface="+mn-lt"/>
                          <a:ea typeface="+mn-ea"/>
                          <a:cs typeface="+mn-cs"/>
                          <a:sym typeface="Symbol"/>
                        </a:rPr>
                        <a:t>discussions to prioritize development of feedback systems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E5-Dev (T. Wegner)</a:t>
                      </a:r>
                    </a:p>
                  </a:txBody>
                  <a:tcPr/>
                </a:tc>
                <a:extLst>
                  <a:ext uri="{0D108BD9-81ED-4DB2-BD59-A6C34878D82A}">
                    <a16:rowId xmlns:a16="http://schemas.microsoft.com/office/drawing/2014/main" val="2740599131"/>
                  </a:ext>
                </a:extLst>
              </a:tr>
              <a:tr h="370840">
                <a:tc>
                  <a:txBody>
                    <a:bodyPr/>
                    <a:lstStyle/>
                    <a:p>
                      <a:r>
                        <a:rPr lang="en-US" sz="1600" dirty="0" smtClean="0"/>
                        <a:t>assessment of segment</a:t>
                      </a:r>
                      <a:r>
                        <a:rPr lang="en-US" sz="1600" baseline="0" dirty="0" smtClean="0"/>
                        <a:t> control of P/NP coil currents</a:t>
                      </a:r>
                      <a:endParaRPr lang="en-US" sz="1600" dirty="0"/>
                    </a:p>
                  </a:txBody>
                  <a:tcPr/>
                </a:tc>
                <a:tc>
                  <a:txBody>
                    <a:bodyPr/>
                    <a:lstStyle/>
                    <a:p>
                      <a:r>
                        <a:rPr lang="en-US" sz="1600" dirty="0" smtClean="0"/>
                        <a:t>E5-Eng/EA</a:t>
                      </a:r>
                      <a:r>
                        <a:rPr lang="en-US" sz="1600" baseline="0" dirty="0" smtClean="0"/>
                        <a:t> (A. Lorenz)</a:t>
                      </a:r>
                      <a:endParaRPr lang="en-US" sz="1600" dirty="0"/>
                    </a:p>
                  </a:txBody>
                  <a:tcPr/>
                </a:tc>
                <a:extLst>
                  <a:ext uri="{0D108BD9-81ED-4DB2-BD59-A6C34878D82A}">
                    <a16:rowId xmlns:a16="http://schemas.microsoft.com/office/drawing/2014/main" val="68700316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assessment of technical</a:t>
                      </a:r>
                      <a:r>
                        <a:rPr lang="en-US" sz="1600" baseline="0" dirty="0" smtClean="0"/>
                        <a:t> possibilities to speed up changes of polarities</a:t>
                      </a:r>
                      <a:endParaRPr lang="en-US" sz="1600" dirty="0" smtClean="0"/>
                    </a:p>
                  </a:txBody>
                  <a:tcPr/>
                </a:tc>
                <a:tc>
                  <a:txBody>
                    <a:bodyPr/>
                    <a:lstStyle/>
                    <a:p>
                      <a:r>
                        <a:rPr lang="en-US" sz="1600" dirty="0" smtClean="0"/>
                        <a:t>E5-Dev (T. Rummel)</a:t>
                      </a:r>
                      <a:endParaRPr lang="en-US" sz="1600" dirty="0"/>
                    </a:p>
                  </a:txBody>
                  <a:tcPr/>
                </a:tc>
                <a:extLst>
                  <a:ext uri="{0D108BD9-81ED-4DB2-BD59-A6C34878D82A}">
                    <a16:rowId xmlns:a16="http://schemas.microsoft.com/office/drawing/2014/main" val="446466854"/>
                  </a:ext>
                </a:extLst>
              </a:tr>
              <a:tr h="370840">
                <a:tc>
                  <a:txBody>
                    <a:bodyPr/>
                    <a:lstStyle/>
                    <a:p>
                      <a:r>
                        <a:rPr lang="en-US" sz="1600" dirty="0" smtClean="0">
                          <a:solidFill>
                            <a:srgbClr val="FF0000"/>
                          </a:solidFill>
                        </a:rPr>
                        <a:t>assessment of edge magnetic topology</a:t>
                      </a:r>
                      <a:r>
                        <a:rPr lang="en-US" sz="1600" baseline="0" dirty="0" smtClean="0">
                          <a:solidFill>
                            <a:srgbClr val="FF0000"/>
                          </a:solidFill>
                        </a:rPr>
                        <a:t> under error fields</a:t>
                      </a:r>
                      <a:endParaRPr lang="en-US" sz="1600" dirty="0">
                        <a:solidFill>
                          <a:srgbClr val="FF0000"/>
                        </a:solidFill>
                      </a:endParaRPr>
                    </a:p>
                  </a:txBody>
                  <a:tcPr/>
                </a:tc>
                <a:tc>
                  <a:txBody>
                    <a:bodyPr/>
                    <a:lstStyle/>
                    <a:p>
                      <a:r>
                        <a:rPr lang="en-US" sz="1600" dirty="0" smtClean="0">
                          <a:solidFill>
                            <a:srgbClr val="FF0000"/>
                          </a:solidFill>
                        </a:rPr>
                        <a:t>E3-Dia3</a:t>
                      </a:r>
                      <a:endParaRPr lang="en-US" sz="1600" dirty="0">
                        <a:solidFill>
                          <a:srgbClr val="FF0000"/>
                        </a:solidFill>
                      </a:endParaRPr>
                    </a:p>
                  </a:txBody>
                  <a:tcPr/>
                </a:tc>
                <a:extLst>
                  <a:ext uri="{0D108BD9-81ED-4DB2-BD59-A6C34878D82A}">
                    <a16:rowId xmlns:a16="http://schemas.microsoft.com/office/drawing/2014/main" val="2887123151"/>
                  </a:ext>
                </a:extLst>
              </a:tr>
              <a:tr h="370840">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2035752960"/>
                  </a:ext>
                </a:extLst>
              </a:tr>
            </a:tbl>
          </a:graphicData>
        </a:graphic>
      </p:graphicFrame>
    </p:spTree>
    <p:extLst>
      <p:ext uri="{BB962C8B-B14F-4D97-AF65-F5344CB8AC3E}">
        <p14:creationId xmlns:p14="http://schemas.microsoft.com/office/powerpoint/2010/main" val="5905540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elle 7"/>
          <p:cNvGraphicFramePr>
            <a:graphicFrameLocks noGrp="1"/>
          </p:cNvGraphicFramePr>
          <p:nvPr>
            <p:extLst>
              <p:ext uri="{D42A27DB-BD31-4B8C-83A1-F6EECF244321}">
                <p14:modId xmlns:p14="http://schemas.microsoft.com/office/powerpoint/2010/main" val="1473798050"/>
              </p:ext>
            </p:extLst>
          </p:nvPr>
        </p:nvGraphicFramePr>
        <p:xfrm>
          <a:off x="199784" y="914399"/>
          <a:ext cx="11825728" cy="4490720"/>
        </p:xfrm>
        <a:graphic>
          <a:graphicData uri="http://schemas.openxmlformats.org/drawingml/2006/table">
            <a:tbl>
              <a:tblPr firstRow="1" bandRow="1">
                <a:tableStyleId>{5C22544A-7EE6-4342-B048-85BDC9FD1C3A}</a:tableStyleId>
              </a:tblPr>
              <a:tblGrid>
                <a:gridCol w="5912864">
                  <a:extLst>
                    <a:ext uri="{9D8B030D-6E8A-4147-A177-3AD203B41FA5}">
                      <a16:colId xmlns:a16="http://schemas.microsoft.com/office/drawing/2014/main" val="1064495390"/>
                    </a:ext>
                  </a:extLst>
                </a:gridCol>
                <a:gridCol w="5912864">
                  <a:extLst>
                    <a:ext uri="{9D8B030D-6E8A-4147-A177-3AD203B41FA5}">
                      <a16:colId xmlns:a16="http://schemas.microsoft.com/office/drawing/2014/main" val="2705275465"/>
                    </a:ext>
                  </a:extLst>
                </a:gridCol>
              </a:tblGrid>
              <a:tr h="176106">
                <a:tc>
                  <a:txBody>
                    <a:bodyPr/>
                    <a:lstStyle/>
                    <a:p>
                      <a:r>
                        <a:rPr lang="en-US" dirty="0" smtClean="0"/>
                        <a:t>topic</a:t>
                      </a:r>
                      <a:endParaRPr lang="en-US" dirty="0"/>
                    </a:p>
                  </a:txBody>
                  <a:tcPr/>
                </a:tc>
                <a:tc>
                  <a:txBody>
                    <a:bodyPr/>
                    <a:lstStyle/>
                    <a:p>
                      <a:r>
                        <a:rPr lang="en-US" dirty="0" smtClean="0"/>
                        <a:t>group</a:t>
                      </a:r>
                      <a:endParaRPr lang="en-US" dirty="0"/>
                    </a:p>
                  </a:txBody>
                  <a:tcPr/>
                </a:tc>
                <a:extLst>
                  <a:ext uri="{0D108BD9-81ED-4DB2-BD59-A6C34878D82A}">
                    <a16:rowId xmlns:a16="http://schemas.microsoft.com/office/drawing/2014/main" val="1440831546"/>
                  </a:ext>
                </a:extLst>
              </a:tr>
              <a:tr h="370840">
                <a:tc>
                  <a:txBody>
                    <a:bodyPr/>
                    <a:lstStyle/>
                    <a:p>
                      <a:r>
                        <a:rPr lang="en-US" sz="1600" dirty="0" smtClean="0"/>
                        <a:t>continuation of DDR</a:t>
                      </a:r>
                      <a:r>
                        <a:rPr lang="en-US" sz="1600" baseline="0" dirty="0" smtClean="0"/>
                        <a:t> of heavy ion beam probe with (partial) installation for OP 2.4</a:t>
                      </a:r>
                      <a:endParaRPr lang="en-US" sz="1600" dirty="0"/>
                    </a:p>
                  </a:txBody>
                  <a:tcPr/>
                </a:tc>
                <a:tc>
                  <a:txBody>
                    <a:bodyPr/>
                    <a:lstStyle/>
                    <a:p>
                      <a:r>
                        <a:rPr lang="en-US" sz="1600" dirty="0" smtClean="0"/>
                        <a:t>E5-Dyn (turbulence)</a:t>
                      </a:r>
                      <a:endParaRPr lang="en-US" sz="1600" dirty="0"/>
                    </a:p>
                  </a:txBody>
                  <a:tcPr/>
                </a:tc>
                <a:extLst>
                  <a:ext uri="{0D108BD9-81ED-4DB2-BD59-A6C34878D82A}">
                    <a16:rowId xmlns:a16="http://schemas.microsoft.com/office/drawing/2014/main" val="2887123151"/>
                  </a:ext>
                </a:extLst>
              </a:tr>
              <a:tr h="370840">
                <a:tc>
                  <a:txBody>
                    <a:bodyPr/>
                    <a:lstStyle/>
                    <a:p>
                      <a:r>
                        <a:rPr lang="en-US" sz="1600" dirty="0" smtClean="0"/>
                        <a:t>feasibility study for an imaging CECE system</a:t>
                      </a:r>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E5-Dyn (turbulence)</a:t>
                      </a:r>
                    </a:p>
                  </a:txBody>
                  <a:tcPr/>
                </a:tc>
                <a:extLst>
                  <a:ext uri="{0D108BD9-81ED-4DB2-BD59-A6C34878D82A}">
                    <a16:rowId xmlns:a16="http://schemas.microsoft.com/office/drawing/2014/main" val="2035752960"/>
                  </a:ext>
                </a:extLst>
              </a:tr>
              <a:tr h="370840">
                <a:tc>
                  <a:txBody>
                    <a:bodyPr/>
                    <a:lstStyle/>
                    <a:p>
                      <a:r>
                        <a:rPr lang="en-US" sz="1600" dirty="0" smtClean="0"/>
                        <a:t>IR 3D video bolometer</a:t>
                      </a:r>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E5-Dyn (ITPR)</a:t>
                      </a:r>
                    </a:p>
                  </a:txBody>
                  <a:tcPr/>
                </a:tc>
                <a:extLst>
                  <a:ext uri="{0D108BD9-81ED-4DB2-BD59-A6C34878D82A}">
                    <a16:rowId xmlns:a16="http://schemas.microsoft.com/office/drawing/2014/main" val="3511824650"/>
                  </a:ext>
                </a:extLst>
              </a:tr>
              <a:tr h="370840">
                <a:tc>
                  <a:txBody>
                    <a:bodyPr/>
                    <a:lstStyle/>
                    <a:p>
                      <a:r>
                        <a:rPr lang="en-US" sz="1600" dirty="0" smtClean="0"/>
                        <a:t>13. short-pulse</a:t>
                      </a:r>
                      <a:r>
                        <a:rPr lang="en-US" sz="1600" baseline="0" dirty="0" smtClean="0"/>
                        <a:t> gyrotron for CTS and startup for OP 2.4</a:t>
                      </a:r>
                    </a:p>
                    <a:p>
                      <a:r>
                        <a:rPr lang="en-US" sz="1600" baseline="0" dirty="0" smtClean="0">
                          <a:solidFill>
                            <a:srgbClr val="FF0000"/>
                          </a:solidFill>
                        </a:rPr>
                        <a:t>- see TKT presentation</a:t>
                      </a:r>
                      <a:endParaRPr lang="en-US" sz="1600" dirty="0">
                        <a:solidFill>
                          <a:srgbClr val="FF000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E3</a:t>
                      </a:r>
                      <a:r>
                        <a:rPr lang="en-US" sz="1600" baseline="0" dirty="0" smtClean="0"/>
                        <a:t>-ECRH</a:t>
                      </a:r>
                      <a:endParaRPr lang="en-US" sz="1600" dirty="0" smtClean="0"/>
                    </a:p>
                  </a:txBody>
                  <a:tcPr/>
                </a:tc>
                <a:extLst>
                  <a:ext uri="{0D108BD9-81ED-4DB2-BD59-A6C34878D82A}">
                    <a16:rowId xmlns:a16="http://schemas.microsoft.com/office/drawing/2014/main" val="3665303926"/>
                  </a:ext>
                </a:extLst>
              </a:tr>
              <a:tr h="370840">
                <a:tc>
                  <a:txBody>
                    <a:bodyPr/>
                    <a:lstStyle/>
                    <a:p>
                      <a:r>
                        <a:rPr lang="en-US" sz="1600" dirty="0" smtClean="0"/>
                        <a:t>decision after</a:t>
                      </a:r>
                      <a:r>
                        <a:rPr lang="en-US" sz="1600" baseline="0" dirty="0" smtClean="0"/>
                        <a:t> OP 2.3 to add 4 NBI sources</a:t>
                      </a:r>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E3-NBI</a:t>
                      </a:r>
                    </a:p>
                  </a:txBody>
                  <a:tcPr/>
                </a:tc>
                <a:extLst>
                  <a:ext uri="{0D108BD9-81ED-4DB2-BD59-A6C34878D82A}">
                    <a16:rowId xmlns:a16="http://schemas.microsoft.com/office/drawing/2014/main" val="4234930166"/>
                  </a:ext>
                </a:extLst>
              </a:tr>
              <a:tr h="370840">
                <a:tc>
                  <a:txBody>
                    <a:bodyPr/>
                    <a:lstStyle/>
                    <a:p>
                      <a:r>
                        <a:rPr lang="en-US" sz="1600" dirty="0" smtClean="0"/>
                        <a:t>MATEO (staged</a:t>
                      </a:r>
                      <a:r>
                        <a:rPr lang="en-US" sz="1600" baseline="0" dirty="0" smtClean="0"/>
                        <a:t> approach, manipulator intended for OP2.4)</a:t>
                      </a:r>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E3-Dia3</a:t>
                      </a:r>
                    </a:p>
                  </a:txBody>
                  <a:tcPr/>
                </a:tc>
                <a:extLst>
                  <a:ext uri="{0D108BD9-81ED-4DB2-BD59-A6C34878D82A}">
                    <a16:rowId xmlns:a16="http://schemas.microsoft.com/office/drawing/2014/main" val="2533147942"/>
                  </a:ext>
                </a:extLst>
              </a:tr>
              <a:tr h="370840">
                <a:tc>
                  <a:txBody>
                    <a:bodyPr/>
                    <a:lstStyle/>
                    <a:p>
                      <a:r>
                        <a:rPr lang="en-US" sz="1600" dirty="0" smtClean="0"/>
                        <a:t>Impurity powder dropper</a:t>
                      </a:r>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E3-Dia3</a:t>
                      </a:r>
                    </a:p>
                  </a:txBody>
                  <a:tcPr/>
                </a:tc>
                <a:extLst>
                  <a:ext uri="{0D108BD9-81ED-4DB2-BD59-A6C34878D82A}">
                    <a16:rowId xmlns:a16="http://schemas.microsoft.com/office/drawing/2014/main" val="4290706412"/>
                  </a:ext>
                </a:extLst>
              </a:tr>
              <a:tr h="370840">
                <a:tc>
                  <a:txBody>
                    <a:bodyPr/>
                    <a:lstStyle/>
                    <a:p>
                      <a:r>
                        <a:rPr lang="en-US" sz="1600" dirty="0" smtClean="0"/>
                        <a:t>Dust</a:t>
                      </a:r>
                      <a:r>
                        <a:rPr lang="en-US" sz="1600" baseline="0" dirty="0" smtClean="0"/>
                        <a:t> collection boxes (in vessel)</a:t>
                      </a:r>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E3-Dia3</a:t>
                      </a:r>
                    </a:p>
                  </a:txBody>
                  <a:tcPr/>
                </a:tc>
                <a:extLst>
                  <a:ext uri="{0D108BD9-81ED-4DB2-BD59-A6C34878D82A}">
                    <a16:rowId xmlns:a16="http://schemas.microsoft.com/office/drawing/2014/main" val="2070849604"/>
                  </a:ext>
                </a:extLst>
              </a:tr>
              <a:tr h="370840">
                <a:tc>
                  <a:txBody>
                    <a:bodyPr/>
                    <a:lstStyle/>
                    <a:p>
                      <a:r>
                        <a:rPr lang="en-US" sz="1600" dirty="0" smtClean="0"/>
                        <a:t>H</a:t>
                      </a:r>
                      <a:r>
                        <a:rPr lang="en-US" sz="1600" baseline="0" dirty="0" smtClean="0"/>
                        <a:t> </a:t>
                      </a:r>
                      <a:r>
                        <a:rPr lang="en-US" sz="1600" dirty="0" smtClean="0"/>
                        <a:t>alpha observation inner/outer wall</a:t>
                      </a:r>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E3-Dia3</a:t>
                      </a:r>
                    </a:p>
                  </a:txBody>
                  <a:tcPr/>
                </a:tc>
                <a:extLst>
                  <a:ext uri="{0D108BD9-81ED-4DB2-BD59-A6C34878D82A}">
                    <a16:rowId xmlns:a16="http://schemas.microsoft.com/office/drawing/2014/main" val="2348359539"/>
                  </a:ext>
                </a:extLst>
              </a:tr>
              <a:tr h="370840">
                <a:tc>
                  <a:txBody>
                    <a:bodyPr/>
                    <a:lstStyle/>
                    <a:p>
                      <a:r>
                        <a:rPr lang="en-US" sz="1600" dirty="0" smtClean="0"/>
                        <a:t>High resolution IR observation of divertor</a:t>
                      </a:r>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E3-Dia3</a:t>
                      </a:r>
                      <a:r>
                        <a:rPr lang="en-US" sz="1600" baseline="0" dirty="0" smtClean="0"/>
                        <a:t> (to be realized by E5-Dev/DT)</a:t>
                      </a:r>
                      <a:endParaRPr lang="en-US" sz="1600" dirty="0" smtClean="0"/>
                    </a:p>
                  </a:txBody>
                  <a:tcPr/>
                </a:tc>
                <a:extLst>
                  <a:ext uri="{0D108BD9-81ED-4DB2-BD59-A6C34878D82A}">
                    <a16:rowId xmlns:a16="http://schemas.microsoft.com/office/drawing/2014/main" val="922512654"/>
                  </a:ext>
                </a:extLst>
              </a:tr>
            </a:tbl>
          </a:graphicData>
        </a:graphic>
      </p:graphicFrame>
      <p:sp>
        <p:nvSpPr>
          <p:cNvPr id="9" name="Textfeld 8">
            <a:extLst>
              <a:ext uri="{FF2B5EF4-FFF2-40B4-BE49-F238E27FC236}">
                <a16:creationId xmlns:a16="http://schemas.microsoft.com/office/drawing/2014/main" id="{50C0EB7A-D2C7-4D67-804E-8CB3D2A6D66A}"/>
              </a:ext>
            </a:extLst>
          </p:cNvPr>
          <p:cNvSpPr txBox="1"/>
          <p:nvPr/>
        </p:nvSpPr>
        <p:spPr>
          <a:xfrm>
            <a:off x="199784" y="5499873"/>
            <a:ext cx="10899138" cy="1062926"/>
          </a:xfrm>
          <a:prstGeom prst="rect">
            <a:avLst/>
          </a:prstGeom>
          <a:noFill/>
        </p:spPr>
        <p:txBody>
          <a:bodyPr wrap="square" lIns="100145" tIns="50073" rIns="100145" bIns="50073" rtlCol="0">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indent="-285750">
              <a:lnSpc>
                <a:spcPct val="150000"/>
              </a:lnSpc>
              <a:spcBef>
                <a:spcPts val="329"/>
              </a:spcBef>
              <a:buClr>
                <a:srgbClr val="006C66"/>
              </a:buClr>
              <a:buFont typeface="Wingdings" panose="05000000000000000000" pitchFamily="2" charset="2"/>
              <a:buChar char="§"/>
            </a:pPr>
            <a:r>
              <a:rPr lang="en-GB" sz="2000" dirty="0" smtClean="0">
                <a:latin typeface="+mj-lt"/>
                <a:sym typeface="Symbol"/>
              </a:rPr>
              <a:t>please add specific projects envisaged for the next ~ 5 years</a:t>
            </a:r>
          </a:p>
          <a:p>
            <a:pPr marL="285750" indent="-285750">
              <a:lnSpc>
                <a:spcPct val="150000"/>
              </a:lnSpc>
              <a:spcBef>
                <a:spcPts val="329"/>
              </a:spcBef>
              <a:buClr>
                <a:srgbClr val="006C66"/>
              </a:buClr>
              <a:buFont typeface="Wingdings" panose="05000000000000000000" pitchFamily="2" charset="2"/>
              <a:buChar char="§"/>
            </a:pPr>
            <a:endParaRPr lang="en-GB" sz="2000" dirty="0">
              <a:latin typeface="+mj-lt"/>
              <a:sym typeface="Symbol"/>
            </a:endParaRPr>
          </a:p>
        </p:txBody>
      </p:sp>
      <p:sp>
        <p:nvSpPr>
          <p:cNvPr id="2" name="Titel 1"/>
          <p:cNvSpPr>
            <a:spLocks noGrp="1"/>
          </p:cNvSpPr>
          <p:nvPr>
            <p:ph type="title"/>
          </p:nvPr>
        </p:nvSpPr>
        <p:spPr/>
        <p:txBody>
          <a:bodyPr/>
          <a:lstStyle/>
          <a:p>
            <a:r>
              <a:rPr lang="en-US" dirty="0" smtClean="0"/>
              <a:t>Update diagnostics projects </a:t>
            </a:r>
            <a:endParaRPr lang="en-US" dirty="0"/>
          </a:p>
        </p:txBody>
      </p:sp>
      <p:sp>
        <p:nvSpPr>
          <p:cNvPr id="3" name="Datumsplatzhalter 2"/>
          <p:cNvSpPr>
            <a:spLocks noGrp="1"/>
          </p:cNvSpPr>
          <p:nvPr>
            <p:ph type="dt" sz="half" idx="14"/>
          </p:nvPr>
        </p:nvSpPr>
        <p:spPr/>
        <p:txBody>
          <a:bodyPr/>
          <a:lstStyle/>
          <a:p>
            <a:r>
              <a:rPr lang="en-US" smtClean="0"/>
              <a:t>07.05.2024</a:t>
            </a:r>
            <a:endParaRPr lang="de-DE" dirty="0"/>
          </a:p>
        </p:txBody>
      </p:sp>
      <p:sp>
        <p:nvSpPr>
          <p:cNvPr id="4" name="Fußzeilenplatzhalter 3"/>
          <p:cNvSpPr>
            <a:spLocks noGrp="1"/>
          </p:cNvSpPr>
          <p:nvPr>
            <p:ph type="ftr" sz="quarter" idx="15"/>
          </p:nvPr>
        </p:nvSpPr>
        <p:spPr/>
        <p:txBody>
          <a:bodyPr/>
          <a:lstStyle/>
          <a:p>
            <a:r>
              <a:rPr lang="de-DE" smtClean="0"/>
              <a:t>general GL meeting </a:t>
            </a:r>
            <a:endParaRPr lang="de-DE" dirty="0"/>
          </a:p>
        </p:txBody>
      </p:sp>
      <p:sp>
        <p:nvSpPr>
          <p:cNvPr id="5" name="Foliennummernplatzhalter 4"/>
          <p:cNvSpPr>
            <a:spLocks noGrp="1"/>
          </p:cNvSpPr>
          <p:nvPr>
            <p:ph type="sldNum" sz="quarter" idx="16"/>
          </p:nvPr>
        </p:nvSpPr>
        <p:spPr/>
        <p:txBody>
          <a:bodyPr/>
          <a:lstStyle/>
          <a:p>
            <a:fld id="{ECE691D0-CC49-4FC7-9C4D-6112B0CB3A76}" type="slidenum">
              <a:rPr lang="de-DE" smtClean="0"/>
              <a:pPr/>
              <a:t>3</a:t>
            </a:fld>
            <a:endParaRPr lang="de-DE" dirty="0"/>
          </a:p>
        </p:txBody>
      </p:sp>
    </p:spTree>
    <p:extLst>
      <p:ext uri="{BB962C8B-B14F-4D97-AF65-F5344CB8AC3E}">
        <p14:creationId xmlns:p14="http://schemas.microsoft.com/office/powerpoint/2010/main" val="25004381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elle 7"/>
          <p:cNvGraphicFramePr>
            <a:graphicFrameLocks noGrp="1"/>
          </p:cNvGraphicFramePr>
          <p:nvPr>
            <p:extLst>
              <p:ext uri="{D42A27DB-BD31-4B8C-83A1-F6EECF244321}">
                <p14:modId xmlns:p14="http://schemas.microsoft.com/office/powerpoint/2010/main" val="1810894106"/>
              </p:ext>
            </p:extLst>
          </p:nvPr>
        </p:nvGraphicFramePr>
        <p:xfrm>
          <a:off x="199784" y="914399"/>
          <a:ext cx="11825728" cy="1107440"/>
        </p:xfrm>
        <a:graphic>
          <a:graphicData uri="http://schemas.openxmlformats.org/drawingml/2006/table">
            <a:tbl>
              <a:tblPr firstRow="1" bandRow="1">
                <a:tableStyleId>{5C22544A-7EE6-4342-B048-85BDC9FD1C3A}</a:tableStyleId>
              </a:tblPr>
              <a:tblGrid>
                <a:gridCol w="5912864">
                  <a:extLst>
                    <a:ext uri="{9D8B030D-6E8A-4147-A177-3AD203B41FA5}">
                      <a16:colId xmlns:a16="http://schemas.microsoft.com/office/drawing/2014/main" val="1064495390"/>
                    </a:ext>
                  </a:extLst>
                </a:gridCol>
                <a:gridCol w="5912864">
                  <a:extLst>
                    <a:ext uri="{9D8B030D-6E8A-4147-A177-3AD203B41FA5}">
                      <a16:colId xmlns:a16="http://schemas.microsoft.com/office/drawing/2014/main" val="2705275465"/>
                    </a:ext>
                  </a:extLst>
                </a:gridCol>
              </a:tblGrid>
              <a:tr h="176106">
                <a:tc>
                  <a:txBody>
                    <a:bodyPr/>
                    <a:lstStyle/>
                    <a:p>
                      <a:r>
                        <a:rPr lang="en-US" dirty="0" smtClean="0"/>
                        <a:t>topic</a:t>
                      </a:r>
                      <a:endParaRPr lang="en-US" dirty="0"/>
                    </a:p>
                  </a:txBody>
                  <a:tcPr/>
                </a:tc>
                <a:tc>
                  <a:txBody>
                    <a:bodyPr/>
                    <a:lstStyle/>
                    <a:p>
                      <a:r>
                        <a:rPr lang="en-US" dirty="0" smtClean="0"/>
                        <a:t>group</a:t>
                      </a:r>
                      <a:endParaRPr lang="en-US" dirty="0"/>
                    </a:p>
                  </a:txBody>
                  <a:tcPr/>
                </a:tc>
                <a:extLst>
                  <a:ext uri="{0D108BD9-81ED-4DB2-BD59-A6C34878D82A}">
                    <a16:rowId xmlns:a16="http://schemas.microsoft.com/office/drawing/2014/main" val="1440831546"/>
                  </a:ext>
                </a:extLst>
              </a:tr>
              <a:tr h="370840">
                <a:tc>
                  <a:txBody>
                    <a:bodyPr/>
                    <a:lstStyle/>
                    <a:p>
                      <a:r>
                        <a:rPr lang="en-US" sz="1600" dirty="0" smtClean="0"/>
                        <a:t>MANTIS</a:t>
                      </a:r>
                      <a:endParaRPr lang="en-US" sz="1600" dirty="0"/>
                    </a:p>
                  </a:txBody>
                  <a:tcPr/>
                </a:tc>
                <a:tc>
                  <a:txBody>
                    <a:bodyPr/>
                    <a:lstStyle/>
                    <a:p>
                      <a:r>
                        <a:rPr lang="en-US" sz="1600" dirty="0" smtClean="0"/>
                        <a:t>E5-Dyn (ITRP)</a:t>
                      </a:r>
                      <a:endParaRPr lang="en-US" sz="1600" dirty="0"/>
                    </a:p>
                  </a:txBody>
                  <a:tcPr/>
                </a:tc>
                <a:extLst>
                  <a:ext uri="{0D108BD9-81ED-4DB2-BD59-A6C34878D82A}">
                    <a16:rowId xmlns:a16="http://schemas.microsoft.com/office/drawing/2014/main" val="2887123151"/>
                  </a:ext>
                </a:extLst>
              </a:tr>
              <a:tr h="370840">
                <a:tc>
                  <a:txBody>
                    <a:bodyPr/>
                    <a:lstStyle/>
                    <a:p>
                      <a:r>
                        <a:rPr lang="en-US" sz="1600" dirty="0" smtClean="0"/>
                        <a:t>turbulence BES</a:t>
                      </a:r>
                      <a:endParaRPr lang="en-US" sz="1600" dirty="0"/>
                    </a:p>
                  </a:txBody>
                  <a:tcPr/>
                </a:tc>
                <a:tc>
                  <a:txBody>
                    <a:bodyPr/>
                    <a:lstStyle/>
                    <a:p>
                      <a:r>
                        <a:rPr lang="en-US" sz="1600" dirty="0" smtClean="0"/>
                        <a:t>E5-Dyn </a:t>
                      </a:r>
                      <a:r>
                        <a:rPr lang="en-US" sz="1600" smtClean="0"/>
                        <a:t>(turbulence)</a:t>
                      </a:r>
                    </a:p>
                  </a:txBody>
                  <a:tcPr/>
                </a:tc>
                <a:extLst>
                  <a:ext uri="{0D108BD9-81ED-4DB2-BD59-A6C34878D82A}">
                    <a16:rowId xmlns:a16="http://schemas.microsoft.com/office/drawing/2014/main" val="3993627182"/>
                  </a:ext>
                </a:extLst>
              </a:tr>
            </a:tbl>
          </a:graphicData>
        </a:graphic>
      </p:graphicFrame>
      <p:sp>
        <p:nvSpPr>
          <p:cNvPr id="9" name="Textfeld 8">
            <a:extLst>
              <a:ext uri="{FF2B5EF4-FFF2-40B4-BE49-F238E27FC236}">
                <a16:creationId xmlns:a16="http://schemas.microsoft.com/office/drawing/2014/main" id="{50C0EB7A-D2C7-4D67-804E-8CB3D2A6D66A}"/>
              </a:ext>
            </a:extLst>
          </p:cNvPr>
          <p:cNvSpPr txBox="1"/>
          <p:nvPr/>
        </p:nvSpPr>
        <p:spPr>
          <a:xfrm>
            <a:off x="199784" y="5499873"/>
            <a:ext cx="10899138" cy="1062926"/>
          </a:xfrm>
          <a:prstGeom prst="rect">
            <a:avLst/>
          </a:prstGeom>
          <a:noFill/>
        </p:spPr>
        <p:txBody>
          <a:bodyPr wrap="square" lIns="100145" tIns="50073" rIns="100145" bIns="50073" rtlCol="0">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indent="-285750">
              <a:lnSpc>
                <a:spcPct val="150000"/>
              </a:lnSpc>
              <a:spcBef>
                <a:spcPts val="329"/>
              </a:spcBef>
              <a:buClr>
                <a:srgbClr val="006C66"/>
              </a:buClr>
              <a:buFont typeface="Wingdings" panose="05000000000000000000" pitchFamily="2" charset="2"/>
              <a:buChar char="§"/>
            </a:pPr>
            <a:r>
              <a:rPr lang="en-GB" sz="2000" dirty="0" smtClean="0">
                <a:latin typeface="+mj-lt"/>
                <a:sym typeface="Symbol"/>
              </a:rPr>
              <a:t>please add specific projects envisaged for the next ~ 5 years</a:t>
            </a:r>
          </a:p>
          <a:p>
            <a:pPr marL="285750" indent="-285750">
              <a:lnSpc>
                <a:spcPct val="150000"/>
              </a:lnSpc>
              <a:spcBef>
                <a:spcPts val="329"/>
              </a:spcBef>
              <a:buClr>
                <a:srgbClr val="006C66"/>
              </a:buClr>
              <a:buFont typeface="Wingdings" panose="05000000000000000000" pitchFamily="2" charset="2"/>
              <a:buChar char="§"/>
            </a:pPr>
            <a:endParaRPr lang="en-GB" sz="2000" dirty="0">
              <a:latin typeface="+mj-lt"/>
              <a:sym typeface="Symbol"/>
            </a:endParaRPr>
          </a:p>
        </p:txBody>
      </p:sp>
      <p:sp>
        <p:nvSpPr>
          <p:cNvPr id="2" name="Titel 1"/>
          <p:cNvSpPr>
            <a:spLocks noGrp="1"/>
          </p:cNvSpPr>
          <p:nvPr>
            <p:ph type="title"/>
          </p:nvPr>
        </p:nvSpPr>
        <p:spPr/>
        <p:txBody>
          <a:bodyPr/>
          <a:lstStyle/>
          <a:p>
            <a:r>
              <a:rPr lang="en-US" dirty="0" smtClean="0"/>
              <a:t>Update diagnostics projects </a:t>
            </a:r>
            <a:endParaRPr lang="en-US" dirty="0"/>
          </a:p>
        </p:txBody>
      </p:sp>
      <p:sp>
        <p:nvSpPr>
          <p:cNvPr id="3" name="Datumsplatzhalter 2"/>
          <p:cNvSpPr>
            <a:spLocks noGrp="1"/>
          </p:cNvSpPr>
          <p:nvPr>
            <p:ph type="dt" sz="half" idx="14"/>
          </p:nvPr>
        </p:nvSpPr>
        <p:spPr/>
        <p:txBody>
          <a:bodyPr/>
          <a:lstStyle/>
          <a:p>
            <a:r>
              <a:rPr lang="en-US" smtClean="0"/>
              <a:t>07.05.2024</a:t>
            </a:r>
            <a:endParaRPr lang="de-DE" dirty="0"/>
          </a:p>
        </p:txBody>
      </p:sp>
      <p:sp>
        <p:nvSpPr>
          <p:cNvPr id="4" name="Fußzeilenplatzhalter 3"/>
          <p:cNvSpPr>
            <a:spLocks noGrp="1"/>
          </p:cNvSpPr>
          <p:nvPr>
            <p:ph type="ftr" sz="quarter" idx="15"/>
          </p:nvPr>
        </p:nvSpPr>
        <p:spPr/>
        <p:txBody>
          <a:bodyPr/>
          <a:lstStyle/>
          <a:p>
            <a:r>
              <a:rPr lang="de-DE" smtClean="0"/>
              <a:t>general GL meeting </a:t>
            </a:r>
            <a:endParaRPr lang="de-DE" dirty="0"/>
          </a:p>
        </p:txBody>
      </p:sp>
      <p:sp>
        <p:nvSpPr>
          <p:cNvPr id="5" name="Foliennummernplatzhalter 4"/>
          <p:cNvSpPr>
            <a:spLocks noGrp="1"/>
          </p:cNvSpPr>
          <p:nvPr>
            <p:ph type="sldNum" sz="quarter" idx="16"/>
          </p:nvPr>
        </p:nvSpPr>
        <p:spPr/>
        <p:txBody>
          <a:bodyPr/>
          <a:lstStyle/>
          <a:p>
            <a:fld id="{ECE691D0-CC49-4FC7-9C4D-6112B0CB3A76}" type="slidenum">
              <a:rPr lang="de-DE" smtClean="0"/>
              <a:pPr/>
              <a:t>4</a:t>
            </a:fld>
            <a:endParaRPr lang="de-DE" dirty="0"/>
          </a:p>
        </p:txBody>
      </p:sp>
    </p:spTree>
    <p:extLst>
      <p:ext uri="{BB962C8B-B14F-4D97-AF65-F5344CB8AC3E}">
        <p14:creationId xmlns:p14="http://schemas.microsoft.com/office/powerpoint/2010/main" val="34240873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New PhD/</a:t>
            </a:r>
            <a:r>
              <a:rPr lang="en-US" dirty="0" err="1" smtClean="0"/>
              <a:t>PostDoc</a:t>
            </a:r>
            <a:r>
              <a:rPr lang="en-US" dirty="0" smtClean="0"/>
              <a:t> projects</a:t>
            </a:r>
            <a:endParaRPr lang="en-US" dirty="0"/>
          </a:p>
        </p:txBody>
      </p:sp>
      <p:sp>
        <p:nvSpPr>
          <p:cNvPr id="3" name="Datumsplatzhalter 2"/>
          <p:cNvSpPr>
            <a:spLocks noGrp="1"/>
          </p:cNvSpPr>
          <p:nvPr>
            <p:ph type="dt" sz="half" idx="14"/>
          </p:nvPr>
        </p:nvSpPr>
        <p:spPr/>
        <p:txBody>
          <a:bodyPr/>
          <a:lstStyle/>
          <a:p>
            <a:r>
              <a:rPr lang="en-US" smtClean="0"/>
              <a:t>07.05.2024</a:t>
            </a:r>
            <a:endParaRPr lang="de-DE" dirty="0"/>
          </a:p>
        </p:txBody>
      </p:sp>
      <p:sp>
        <p:nvSpPr>
          <p:cNvPr id="4" name="Fußzeilenplatzhalter 3"/>
          <p:cNvSpPr>
            <a:spLocks noGrp="1"/>
          </p:cNvSpPr>
          <p:nvPr>
            <p:ph type="ftr" sz="quarter" idx="15"/>
          </p:nvPr>
        </p:nvSpPr>
        <p:spPr/>
        <p:txBody>
          <a:bodyPr/>
          <a:lstStyle/>
          <a:p>
            <a:r>
              <a:rPr lang="de-DE" smtClean="0"/>
              <a:t>general GL meeting </a:t>
            </a:r>
            <a:endParaRPr lang="de-DE" dirty="0"/>
          </a:p>
        </p:txBody>
      </p:sp>
      <p:sp>
        <p:nvSpPr>
          <p:cNvPr id="5" name="Foliennummernplatzhalter 4"/>
          <p:cNvSpPr>
            <a:spLocks noGrp="1"/>
          </p:cNvSpPr>
          <p:nvPr>
            <p:ph type="sldNum" sz="quarter" idx="16"/>
          </p:nvPr>
        </p:nvSpPr>
        <p:spPr/>
        <p:txBody>
          <a:bodyPr/>
          <a:lstStyle/>
          <a:p>
            <a:fld id="{ECE691D0-CC49-4FC7-9C4D-6112B0CB3A76}" type="slidenum">
              <a:rPr lang="de-DE" smtClean="0"/>
              <a:pPr/>
              <a:t>5</a:t>
            </a:fld>
            <a:endParaRPr lang="de-DE" dirty="0"/>
          </a:p>
        </p:txBody>
      </p:sp>
      <p:graphicFrame>
        <p:nvGraphicFramePr>
          <p:cNvPr id="8" name="Tabelle 7"/>
          <p:cNvGraphicFramePr>
            <a:graphicFrameLocks noGrp="1"/>
          </p:cNvGraphicFramePr>
          <p:nvPr>
            <p:extLst>
              <p:ext uri="{D42A27DB-BD31-4B8C-83A1-F6EECF244321}">
                <p14:modId xmlns:p14="http://schemas.microsoft.com/office/powerpoint/2010/main" val="924585841"/>
              </p:ext>
            </p:extLst>
          </p:nvPr>
        </p:nvGraphicFramePr>
        <p:xfrm>
          <a:off x="199784" y="914399"/>
          <a:ext cx="11825728" cy="4861560"/>
        </p:xfrm>
        <a:graphic>
          <a:graphicData uri="http://schemas.openxmlformats.org/drawingml/2006/table">
            <a:tbl>
              <a:tblPr firstRow="1" bandRow="1">
                <a:tableStyleId>{5C22544A-7EE6-4342-B048-85BDC9FD1C3A}</a:tableStyleId>
              </a:tblPr>
              <a:tblGrid>
                <a:gridCol w="5912864">
                  <a:extLst>
                    <a:ext uri="{9D8B030D-6E8A-4147-A177-3AD203B41FA5}">
                      <a16:colId xmlns:a16="http://schemas.microsoft.com/office/drawing/2014/main" val="1064495390"/>
                    </a:ext>
                  </a:extLst>
                </a:gridCol>
                <a:gridCol w="5912864">
                  <a:extLst>
                    <a:ext uri="{9D8B030D-6E8A-4147-A177-3AD203B41FA5}">
                      <a16:colId xmlns:a16="http://schemas.microsoft.com/office/drawing/2014/main" val="2705275465"/>
                    </a:ext>
                  </a:extLst>
                </a:gridCol>
              </a:tblGrid>
              <a:tr h="176106">
                <a:tc>
                  <a:txBody>
                    <a:bodyPr/>
                    <a:lstStyle/>
                    <a:p>
                      <a:r>
                        <a:rPr lang="en-US" dirty="0" smtClean="0"/>
                        <a:t>topic</a:t>
                      </a:r>
                      <a:endParaRPr lang="en-US" dirty="0"/>
                    </a:p>
                  </a:txBody>
                  <a:tcPr/>
                </a:tc>
                <a:tc>
                  <a:txBody>
                    <a:bodyPr/>
                    <a:lstStyle/>
                    <a:p>
                      <a:r>
                        <a:rPr lang="en-US" dirty="0" smtClean="0"/>
                        <a:t>group</a:t>
                      </a:r>
                      <a:endParaRPr lang="en-US" dirty="0"/>
                    </a:p>
                  </a:txBody>
                  <a:tcPr/>
                </a:tc>
                <a:extLst>
                  <a:ext uri="{0D108BD9-81ED-4DB2-BD59-A6C34878D82A}">
                    <a16:rowId xmlns:a16="http://schemas.microsoft.com/office/drawing/2014/main" val="1440831546"/>
                  </a:ext>
                </a:extLst>
              </a:tr>
              <a:tr h="370840">
                <a:tc>
                  <a:txBody>
                    <a:bodyPr/>
                    <a:lstStyle/>
                    <a:p>
                      <a:r>
                        <a:rPr lang="en-US" dirty="0" smtClean="0"/>
                        <a:t>PhD GPI (SOL</a:t>
                      </a:r>
                      <a:r>
                        <a:rPr lang="en-US" baseline="0" dirty="0" smtClean="0"/>
                        <a:t> dynamics/turbulence)</a:t>
                      </a:r>
                      <a:endParaRPr lang="en-US" dirty="0"/>
                    </a:p>
                  </a:txBody>
                  <a:tcPr/>
                </a:tc>
                <a:tc>
                  <a:txBody>
                    <a:bodyPr/>
                    <a:lstStyle/>
                    <a:p>
                      <a:r>
                        <a:rPr lang="en-US" dirty="0" smtClean="0"/>
                        <a:t>E5-Dyn (turbulence)</a:t>
                      </a:r>
                      <a:endParaRPr lang="en-US" dirty="0"/>
                    </a:p>
                  </a:txBody>
                  <a:tcPr/>
                </a:tc>
                <a:extLst>
                  <a:ext uri="{0D108BD9-81ED-4DB2-BD59-A6C34878D82A}">
                    <a16:rowId xmlns:a16="http://schemas.microsoft.com/office/drawing/2014/main" val="2887123151"/>
                  </a:ext>
                </a:extLst>
              </a:tr>
              <a:tr h="370840">
                <a:tc>
                  <a:txBody>
                    <a:bodyPr/>
                    <a:lstStyle/>
                    <a:p>
                      <a:r>
                        <a:rPr lang="en-US" dirty="0" smtClean="0"/>
                        <a:t>PhD CECE (electron heat transport);</a:t>
                      </a:r>
                      <a:r>
                        <a:rPr lang="en-US" baseline="0" dirty="0" smtClean="0"/>
                        <a:t> feasibility CECE-I</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E5-Dyn (turbulence)</a:t>
                      </a:r>
                    </a:p>
                  </a:txBody>
                  <a:tcPr/>
                </a:tc>
                <a:extLst>
                  <a:ext uri="{0D108BD9-81ED-4DB2-BD59-A6C34878D82A}">
                    <a16:rowId xmlns:a16="http://schemas.microsoft.com/office/drawing/2014/main" val="2035752960"/>
                  </a:ext>
                </a:extLst>
              </a:tr>
              <a:tr h="370840">
                <a:tc>
                  <a:txBody>
                    <a:bodyPr/>
                    <a:lstStyle/>
                    <a:p>
                      <a:r>
                        <a:rPr lang="en-US" dirty="0" smtClean="0"/>
                        <a:t>PD (turbulence</a:t>
                      </a:r>
                      <a:r>
                        <a:rPr lang="en-US" baseline="0" dirty="0" smtClean="0"/>
                        <a:t> simulations)</a:t>
                      </a:r>
                      <a:endParaRPr lang="en-US" dirty="0"/>
                    </a:p>
                  </a:txBody>
                  <a:tcPr/>
                </a:tc>
                <a:tc>
                  <a:txBody>
                    <a:bodyPr/>
                    <a:lstStyle/>
                    <a:p>
                      <a:r>
                        <a:rPr lang="en-US" dirty="0" smtClean="0"/>
                        <a:t>E5-Dyn (turbulence</a:t>
                      </a:r>
                      <a:r>
                        <a:rPr lang="en-US" baseline="0" dirty="0" smtClean="0"/>
                        <a:t> &amp; ITRP)</a:t>
                      </a:r>
                      <a:endParaRPr lang="en-US" dirty="0"/>
                    </a:p>
                  </a:txBody>
                  <a:tcPr/>
                </a:tc>
                <a:extLst>
                  <a:ext uri="{0D108BD9-81ED-4DB2-BD59-A6C34878D82A}">
                    <a16:rowId xmlns:a16="http://schemas.microsoft.com/office/drawing/2014/main" val="3511824650"/>
                  </a:ext>
                </a:extLst>
              </a:tr>
              <a:tr h="0">
                <a:tc>
                  <a:txBody>
                    <a:bodyPr/>
                    <a:lstStyle/>
                    <a:p>
                      <a:r>
                        <a:rPr lang="en-US" dirty="0" smtClean="0"/>
                        <a:t>PhD Magnetics (equilibrium reconstruction)</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E5-Dyn (MHD)</a:t>
                      </a:r>
                    </a:p>
                  </a:txBody>
                  <a:tcPr/>
                </a:tc>
                <a:extLst>
                  <a:ext uri="{0D108BD9-81ED-4DB2-BD59-A6C34878D82A}">
                    <a16:rowId xmlns:a16="http://schemas.microsoft.com/office/drawing/2014/main" val="4234930166"/>
                  </a:ext>
                </a:extLst>
              </a:tr>
              <a:tr h="312783">
                <a:tc>
                  <a:txBody>
                    <a:bodyPr/>
                    <a:lstStyle/>
                    <a:p>
                      <a:r>
                        <a:rPr lang="en-US" dirty="0" smtClean="0"/>
                        <a:t>PD (</a:t>
                      </a:r>
                      <a:r>
                        <a:rPr lang="en-US" dirty="0" err="1" smtClean="0"/>
                        <a:t>Alfvén</a:t>
                      </a:r>
                      <a:r>
                        <a:rPr lang="en-US" baseline="0" dirty="0" smtClean="0"/>
                        <a:t> modes and turbulence drive</a:t>
                      </a:r>
                      <a:r>
                        <a:rPr lang="en-US" dirty="0" smtClean="0"/>
                        <a:t>)</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E5-Dyn (MHD)</a:t>
                      </a:r>
                    </a:p>
                  </a:txBody>
                  <a:tcPr/>
                </a:tc>
                <a:extLst>
                  <a:ext uri="{0D108BD9-81ED-4DB2-BD59-A6C34878D82A}">
                    <a16:rowId xmlns:a16="http://schemas.microsoft.com/office/drawing/2014/main" val="4047294651"/>
                  </a:ext>
                </a:extLst>
              </a:tr>
              <a:tr h="259806">
                <a:tc>
                  <a:txBody>
                    <a:bodyPr/>
                    <a:lstStyle/>
                    <a:p>
                      <a:r>
                        <a:rPr lang="en-US" dirty="0" smtClean="0"/>
                        <a:t>PhD</a:t>
                      </a:r>
                      <a:r>
                        <a:rPr lang="en-US" baseline="0" dirty="0" smtClean="0"/>
                        <a:t> Boundary Turbulence Modeling</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E5-Dyn (ITRP)</a:t>
                      </a:r>
                    </a:p>
                  </a:txBody>
                  <a:tcPr/>
                </a:tc>
                <a:extLst>
                  <a:ext uri="{0D108BD9-81ED-4DB2-BD59-A6C34878D82A}">
                    <a16:rowId xmlns:a16="http://schemas.microsoft.com/office/drawing/2014/main" val="3214829040"/>
                  </a:ext>
                </a:extLst>
              </a:tr>
              <a:tr h="206829">
                <a:tc>
                  <a:txBody>
                    <a:bodyPr/>
                    <a:lstStyle/>
                    <a:p>
                      <a:r>
                        <a:rPr lang="en-US" dirty="0" smtClean="0"/>
                        <a:t>PhD Mantis</a:t>
                      </a:r>
                      <a:r>
                        <a:rPr lang="en-US" baseline="0" dirty="0" smtClean="0"/>
                        <a:t> Implementation</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E5-Dyn (ITRP)</a:t>
                      </a:r>
                    </a:p>
                  </a:txBody>
                  <a:tcPr/>
                </a:tc>
                <a:extLst>
                  <a:ext uri="{0D108BD9-81ED-4DB2-BD59-A6C34878D82A}">
                    <a16:rowId xmlns:a16="http://schemas.microsoft.com/office/drawing/2014/main" val="513953354"/>
                  </a:ext>
                </a:extLst>
              </a:tr>
              <a:tr h="153851">
                <a:tc>
                  <a:txBody>
                    <a:bodyPr/>
                    <a:lstStyle/>
                    <a:p>
                      <a:r>
                        <a:rPr lang="de-DE" dirty="0" smtClean="0"/>
                        <a:t>PD (</a:t>
                      </a:r>
                      <a:r>
                        <a:rPr lang="de-DE" dirty="0" err="1" smtClean="0"/>
                        <a:t>n.n</a:t>
                      </a:r>
                      <a:r>
                        <a:rPr lang="de-DE" dirty="0" smtClean="0"/>
                        <a:t>)</a:t>
                      </a:r>
                      <a:r>
                        <a:rPr lang="de-DE" baseline="0" dirty="0" smtClean="0"/>
                        <a:t>: </a:t>
                      </a:r>
                      <a:r>
                        <a:rPr lang="en-US" baseline="0" dirty="0" smtClean="0"/>
                        <a:t>Modeling of neutral gas pressure (ANSYS, DIVGAS) + code development</a:t>
                      </a:r>
                      <a:endParaRPr lang="de-D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dirty="0" smtClean="0"/>
                        <a:t>E3-Dia3</a:t>
                      </a:r>
                      <a:endParaRPr lang="de-DE" dirty="0"/>
                    </a:p>
                  </a:txBody>
                  <a:tcPr/>
                </a:tc>
                <a:extLst>
                  <a:ext uri="{0D108BD9-81ED-4DB2-BD59-A6C34878D82A}">
                    <a16:rowId xmlns:a16="http://schemas.microsoft.com/office/drawing/2014/main" val="2580996921"/>
                  </a:ext>
                </a:extLst>
              </a:tr>
              <a:tr h="0">
                <a:tc>
                  <a:txBody>
                    <a:bodyPr/>
                    <a:lstStyle/>
                    <a:p>
                      <a:pPr marL="0" algn="l" defTabSz="914400" rtl="0" eaLnBrk="1" latinLnBrk="0" hangingPunct="1"/>
                      <a:r>
                        <a:rPr lang="en-US" sz="1800" kern="1200" noProof="0" dirty="0" smtClean="0">
                          <a:solidFill>
                            <a:schemeClr val="dk1"/>
                          </a:solidFill>
                          <a:latin typeface="+mn-lt"/>
                          <a:ea typeface="+mn-ea"/>
                          <a:cs typeface="+mn-cs"/>
                        </a:rPr>
                        <a:t>PhD (S. </a:t>
                      </a:r>
                      <a:r>
                        <a:rPr lang="en-US" sz="1800" kern="1200" noProof="0" dirty="0" err="1" smtClean="0">
                          <a:solidFill>
                            <a:schemeClr val="dk1"/>
                          </a:solidFill>
                          <a:latin typeface="+mn-lt"/>
                          <a:ea typeface="+mn-ea"/>
                          <a:cs typeface="+mn-cs"/>
                        </a:rPr>
                        <a:t>Dräger</a:t>
                      </a:r>
                      <a:r>
                        <a:rPr lang="en-US" sz="1800" kern="1200" noProof="0" dirty="0" smtClean="0">
                          <a:solidFill>
                            <a:schemeClr val="dk1"/>
                          </a:solidFill>
                          <a:latin typeface="+mn-lt"/>
                          <a:ea typeface="+mn-ea"/>
                          <a:cs typeface="+mn-cs"/>
                        </a:rPr>
                        <a:t>): Neutral gas physics modeling for new divertor (COMSOL)</a:t>
                      </a:r>
                      <a:endParaRPr lang="en-US" sz="1800" kern="1200" noProof="0" dirty="0">
                        <a:solidFill>
                          <a:schemeClr val="dk1"/>
                        </a:solidFill>
                        <a:latin typeface="+mn-lt"/>
                        <a:ea typeface="+mn-ea"/>
                        <a:cs typeface="+mn-cs"/>
                      </a:endParaRPr>
                    </a:p>
                  </a:txBody>
                  <a:tcPr/>
                </a:tc>
                <a:tc>
                  <a:txBody>
                    <a:bodyPr/>
                    <a:lstStyle/>
                    <a:p>
                      <a:r>
                        <a:rPr lang="de-DE" dirty="0" smtClean="0"/>
                        <a:t>E3-Dia3</a:t>
                      </a:r>
                      <a:endParaRPr lang="de-DE" dirty="0"/>
                    </a:p>
                  </a:txBody>
                  <a:tcPr/>
                </a:tc>
                <a:extLst>
                  <a:ext uri="{0D108BD9-81ED-4DB2-BD59-A6C34878D82A}">
                    <a16:rowId xmlns:a16="http://schemas.microsoft.com/office/drawing/2014/main" val="61178426"/>
                  </a:ext>
                </a:extLst>
              </a:tr>
              <a:tr h="0">
                <a:tc>
                  <a:txBody>
                    <a:bodyPr/>
                    <a:lstStyle/>
                    <a:p>
                      <a:r>
                        <a:rPr lang="de-DE" dirty="0" smtClean="0"/>
                        <a:t>PD (</a:t>
                      </a:r>
                      <a:r>
                        <a:rPr lang="de-DE" dirty="0" err="1" smtClean="0"/>
                        <a:t>n.n.</a:t>
                      </a:r>
                      <a:r>
                        <a:rPr lang="de-DE" dirty="0" smtClean="0"/>
                        <a:t>): </a:t>
                      </a:r>
                      <a:r>
                        <a:rPr lang="en-US" dirty="0" smtClean="0"/>
                        <a:t>Develop AI models on generating synthetic thermography images</a:t>
                      </a:r>
                      <a:endParaRPr lang="de-DE" dirty="0"/>
                    </a:p>
                  </a:txBody>
                  <a:tcPr/>
                </a:tc>
                <a:tc>
                  <a:txBody>
                    <a:bodyPr/>
                    <a:lstStyle/>
                    <a:p>
                      <a:r>
                        <a:rPr lang="de-DE" dirty="0" smtClean="0"/>
                        <a:t>E3-Dia3</a:t>
                      </a:r>
                      <a:endParaRPr lang="de-DE" dirty="0"/>
                    </a:p>
                  </a:txBody>
                  <a:tcPr/>
                </a:tc>
                <a:extLst>
                  <a:ext uri="{0D108BD9-81ED-4DB2-BD59-A6C34878D82A}">
                    <a16:rowId xmlns:a16="http://schemas.microsoft.com/office/drawing/2014/main" val="403168984"/>
                  </a:ext>
                </a:extLst>
              </a:tr>
            </a:tbl>
          </a:graphicData>
        </a:graphic>
      </p:graphicFrame>
    </p:spTree>
    <p:extLst>
      <p:ext uri="{BB962C8B-B14F-4D97-AF65-F5344CB8AC3E}">
        <p14:creationId xmlns:p14="http://schemas.microsoft.com/office/powerpoint/2010/main" val="34556009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elle 5"/>
          <p:cNvGraphicFramePr>
            <a:graphicFrameLocks noGrp="1"/>
          </p:cNvGraphicFramePr>
          <p:nvPr>
            <p:extLst>
              <p:ext uri="{D42A27DB-BD31-4B8C-83A1-F6EECF244321}">
                <p14:modId xmlns:p14="http://schemas.microsoft.com/office/powerpoint/2010/main" val="1100246934"/>
              </p:ext>
            </p:extLst>
          </p:nvPr>
        </p:nvGraphicFramePr>
        <p:xfrm>
          <a:off x="199784" y="886259"/>
          <a:ext cx="11825728" cy="2966720"/>
        </p:xfrm>
        <a:graphic>
          <a:graphicData uri="http://schemas.openxmlformats.org/drawingml/2006/table">
            <a:tbl>
              <a:tblPr firstRow="1" bandRow="1">
                <a:tableStyleId>{5C22544A-7EE6-4342-B048-85BDC9FD1C3A}</a:tableStyleId>
              </a:tblPr>
              <a:tblGrid>
                <a:gridCol w="5912864">
                  <a:extLst>
                    <a:ext uri="{9D8B030D-6E8A-4147-A177-3AD203B41FA5}">
                      <a16:colId xmlns:a16="http://schemas.microsoft.com/office/drawing/2014/main" val="3771901588"/>
                    </a:ext>
                  </a:extLst>
                </a:gridCol>
                <a:gridCol w="5912864">
                  <a:extLst>
                    <a:ext uri="{9D8B030D-6E8A-4147-A177-3AD203B41FA5}">
                      <a16:colId xmlns:a16="http://schemas.microsoft.com/office/drawing/2014/main" val="2730329289"/>
                    </a:ext>
                  </a:extLst>
                </a:gridCol>
              </a:tblGrid>
              <a:tr h="370840">
                <a:tc>
                  <a:txBody>
                    <a:bodyPr/>
                    <a:lstStyle/>
                    <a:p>
                      <a:r>
                        <a:rPr lang="de-DE" dirty="0" smtClean="0"/>
                        <a:t>Topic</a:t>
                      </a:r>
                      <a:endParaRPr lang="de-DE" dirty="0"/>
                    </a:p>
                  </a:txBody>
                  <a:tcPr/>
                </a:tc>
                <a:tc>
                  <a:txBody>
                    <a:bodyPr/>
                    <a:lstStyle/>
                    <a:p>
                      <a:r>
                        <a:rPr lang="de-DE" dirty="0" err="1" smtClean="0"/>
                        <a:t>group</a:t>
                      </a:r>
                      <a:endParaRPr lang="de-DE" dirty="0"/>
                    </a:p>
                  </a:txBody>
                  <a:tcPr/>
                </a:tc>
                <a:extLst>
                  <a:ext uri="{0D108BD9-81ED-4DB2-BD59-A6C34878D82A}">
                    <a16:rowId xmlns:a16="http://schemas.microsoft.com/office/drawing/2014/main" val="3608879379"/>
                  </a:ext>
                </a:extLst>
              </a:tr>
              <a:tr h="370840">
                <a:tc>
                  <a:txBody>
                    <a:bodyPr/>
                    <a:lstStyle/>
                    <a:p>
                      <a:endParaRPr lang="de-DE" dirty="0"/>
                    </a:p>
                  </a:txBody>
                  <a:tcPr/>
                </a:tc>
                <a:tc>
                  <a:txBody>
                    <a:bodyPr/>
                    <a:lstStyle/>
                    <a:p>
                      <a:endParaRPr lang="de-DE"/>
                    </a:p>
                  </a:txBody>
                  <a:tcPr/>
                </a:tc>
                <a:extLst>
                  <a:ext uri="{0D108BD9-81ED-4DB2-BD59-A6C34878D82A}">
                    <a16:rowId xmlns:a16="http://schemas.microsoft.com/office/drawing/2014/main" val="2348893369"/>
                  </a:ext>
                </a:extLst>
              </a:tr>
              <a:tr h="370840">
                <a:tc>
                  <a:txBody>
                    <a:bodyPr/>
                    <a:lstStyle/>
                    <a:p>
                      <a:endParaRPr lang="de-DE" dirty="0"/>
                    </a:p>
                  </a:txBody>
                  <a:tcPr/>
                </a:tc>
                <a:tc>
                  <a:txBody>
                    <a:bodyPr/>
                    <a:lstStyle/>
                    <a:p>
                      <a:endParaRPr lang="de-DE"/>
                    </a:p>
                  </a:txBody>
                  <a:tcPr/>
                </a:tc>
                <a:extLst>
                  <a:ext uri="{0D108BD9-81ED-4DB2-BD59-A6C34878D82A}">
                    <a16:rowId xmlns:a16="http://schemas.microsoft.com/office/drawing/2014/main" val="1042315637"/>
                  </a:ext>
                </a:extLst>
              </a:tr>
              <a:tr h="370840">
                <a:tc>
                  <a:txBody>
                    <a:bodyPr/>
                    <a:lstStyle/>
                    <a:p>
                      <a:endParaRPr lang="de-DE"/>
                    </a:p>
                  </a:txBody>
                  <a:tcPr/>
                </a:tc>
                <a:tc>
                  <a:txBody>
                    <a:bodyPr/>
                    <a:lstStyle/>
                    <a:p>
                      <a:endParaRPr lang="de-DE"/>
                    </a:p>
                  </a:txBody>
                  <a:tcPr/>
                </a:tc>
                <a:extLst>
                  <a:ext uri="{0D108BD9-81ED-4DB2-BD59-A6C34878D82A}">
                    <a16:rowId xmlns:a16="http://schemas.microsoft.com/office/drawing/2014/main" val="2106254572"/>
                  </a:ext>
                </a:extLst>
              </a:tr>
              <a:tr h="370840">
                <a:tc>
                  <a:txBody>
                    <a:bodyPr/>
                    <a:lstStyle/>
                    <a:p>
                      <a:endParaRPr lang="de-DE"/>
                    </a:p>
                  </a:txBody>
                  <a:tcPr/>
                </a:tc>
                <a:tc>
                  <a:txBody>
                    <a:bodyPr/>
                    <a:lstStyle/>
                    <a:p>
                      <a:endParaRPr lang="de-DE"/>
                    </a:p>
                  </a:txBody>
                  <a:tcPr/>
                </a:tc>
                <a:extLst>
                  <a:ext uri="{0D108BD9-81ED-4DB2-BD59-A6C34878D82A}">
                    <a16:rowId xmlns:a16="http://schemas.microsoft.com/office/drawing/2014/main" val="3280663845"/>
                  </a:ext>
                </a:extLst>
              </a:tr>
              <a:tr h="370840">
                <a:tc>
                  <a:txBody>
                    <a:bodyPr/>
                    <a:lstStyle/>
                    <a:p>
                      <a:endParaRPr lang="de-DE"/>
                    </a:p>
                  </a:txBody>
                  <a:tcPr/>
                </a:tc>
                <a:tc>
                  <a:txBody>
                    <a:bodyPr/>
                    <a:lstStyle/>
                    <a:p>
                      <a:endParaRPr lang="de-DE"/>
                    </a:p>
                  </a:txBody>
                  <a:tcPr/>
                </a:tc>
                <a:extLst>
                  <a:ext uri="{0D108BD9-81ED-4DB2-BD59-A6C34878D82A}">
                    <a16:rowId xmlns:a16="http://schemas.microsoft.com/office/drawing/2014/main" val="2224969818"/>
                  </a:ext>
                </a:extLst>
              </a:tr>
              <a:tr h="370840">
                <a:tc>
                  <a:txBody>
                    <a:bodyPr/>
                    <a:lstStyle/>
                    <a:p>
                      <a:endParaRPr lang="de-DE"/>
                    </a:p>
                  </a:txBody>
                  <a:tcPr/>
                </a:tc>
                <a:tc>
                  <a:txBody>
                    <a:bodyPr/>
                    <a:lstStyle/>
                    <a:p>
                      <a:endParaRPr lang="de-DE"/>
                    </a:p>
                  </a:txBody>
                  <a:tcPr/>
                </a:tc>
                <a:extLst>
                  <a:ext uri="{0D108BD9-81ED-4DB2-BD59-A6C34878D82A}">
                    <a16:rowId xmlns:a16="http://schemas.microsoft.com/office/drawing/2014/main" val="3879979858"/>
                  </a:ext>
                </a:extLst>
              </a:tr>
              <a:tr h="370840">
                <a:tc>
                  <a:txBody>
                    <a:bodyPr/>
                    <a:lstStyle/>
                    <a:p>
                      <a:endParaRPr lang="de-DE"/>
                    </a:p>
                  </a:txBody>
                  <a:tcPr/>
                </a:tc>
                <a:tc>
                  <a:txBody>
                    <a:bodyPr/>
                    <a:lstStyle/>
                    <a:p>
                      <a:endParaRPr lang="de-DE" dirty="0"/>
                    </a:p>
                  </a:txBody>
                  <a:tcPr/>
                </a:tc>
                <a:extLst>
                  <a:ext uri="{0D108BD9-81ED-4DB2-BD59-A6C34878D82A}">
                    <a16:rowId xmlns:a16="http://schemas.microsoft.com/office/drawing/2014/main" val="630322661"/>
                  </a:ext>
                </a:extLst>
              </a:tr>
            </a:tbl>
          </a:graphicData>
        </a:graphic>
      </p:graphicFrame>
      <p:sp>
        <p:nvSpPr>
          <p:cNvPr id="2" name="Titel 1"/>
          <p:cNvSpPr>
            <a:spLocks noGrp="1"/>
          </p:cNvSpPr>
          <p:nvPr>
            <p:ph type="title"/>
          </p:nvPr>
        </p:nvSpPr>
        <p:spPr/>
        <p:txBody>
          <a:bodyPr/>
          <a:lstStyle/>
          <a:p>
            <a:r>
              <a:rPr lang="en-US" dirty="0" smtClean="0"/>
              <a:t>New PhD/</a:t>
            </a:r>
            <a:r>
              <a:rPr lang="en-US" dirty="0" err="1" smtClean="0"/>
              <a:t>PostDoc</a:t>
            </a:r>
            <a:r>
              <a:rPr lang="en-US" dirty="0" smtClean="0"/>
              <a:t> projects</a:t>
            </a:r>
            <a:endParaRPr lang="en-US" dirty="0"/>
          </a:p>
        </p:txBody>
      </p:sp>
      <p:sp>
        <p:nvSpPr>
          <p:cNvPr id="3" name="Datumsplatzhalter 2"/>
          <p:cNvSpPr>
            <a:spLocks noGrp="1"/>
          </p:cNvSpPr>
          <p:nvPr>
            <p:ph type="dt" sz="half" idx="14"/>
          </p:nvPr>
        </p:nvSpPr>
        <p:spPr/>
        <p:txBody>
          <a:bodyPr/>
          <a:lstStyle/>
          <a:p>
            <a:r>
              <a:rPr lang="en-US" smtClean="0"/>
              <a:t>07.05.2024</a:t>
            </a:r>
            <a:endParaRPr lang="de-DE" dirty="0"/>
          </a:p>
        </p:txBody>
      </p:sp>
      <p:sp>
        <p:nvSpPr>
          <p:cNvPr id="4" name="Fußzeilenplatzhalter 3"/>
          <p:cNvSpPr>
            <a:spLocks noGrp="1"/>
          </p:cNvSpPr>
          <p:nvPr>
            <p:ph type="ftr" sz="quarter" idx="15"/>
          </p:nvPr>
        </p:nvSpPr>
        <p:spPr/>
        <p:txBody>
          <a:bodyPr/>
          <a:lstStyle/>
          <a:p>
            <a:r>
              <a:rPr lang="de-DE" smtClean="0"/>
              <a:t>general GL meeting </a:t>
            </a:r>
            <a:endParaRPr lang="de-DE" dirty="0"/>
          </a:p>
        </p:txBody>
      </p:sp>
      <p:sp>
        <p:nvSpPr>
          <p:cNvPr id="5" name="Foliennummernplatzhalter 4"/>
          <p:cNvSpPr>
            <a:spLocks noGrp="1"/>
          </p:cNvSpPr>
          <p:nvPr>
            <p:ph type="sldNum" sz="quarter" idx="16"/>
          </p:nvPr>
        </p:nvSpPr>
        <p:spPr/>
        <p:txBody>
          <a:bodyPr/>
          <a:lstStyle/>
          <a:p>
            <a:fld id="{ECE691D0-CC49-4FC7-9C4D-6112B0CB3A76}" type="slidenum">
              <a:rPr lang="de-DE" smtClean="0"/>
              <a:pPr/>
              <a:t>6</a:t>
            </a:fld>
            <a:endParaRPr lang="de-DE" dirty="0"/>
          </a:p>
        </p:txBody>
      </p:sp>
      <p:sp>
        <p:nvSpPr>
          <p:cNvPr id="7" name="Textfeld 6">
            <a:extLst>
              <a:ext uri="{FF2B5EF4-FFF2-40B4-BE49-F238E27FC236}">
                <a16:creationId xmlns:a16="http://schemas.microsoft.com/office/drawing/2014/main" id="{50C0EB7A-D2C7-4D67-804E-8CB3D2A6D66A}"/>
              </a:ext>
            </a:extLst>
          </p:cNvPr>
          <p:cNvSpPr txBox="1"/>
          <p:nvPr/>
        </p:nvSpPr>
        <p:spPr>
          <a:xfrm>
            <a:off x="199786" y="4571599"/>
            <a:ext cx="10899138" cy="1062926"/>
          </a:xfrm>
          <a:prstGeom prst="rect">
            <a:avLst/>
          </a:prstGeom>
          <a:noFill/>
        </p:spPr>
        <p:txBody>
          <a:bodyPr wrap="square" lIns="100145" tIns="50073" rIns="100145" bIns="50073" rtlCol="0">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indent="-285750">
              <a:lnSpc>
                <a:spcPct val="150000"/>
              </a:lnSpc>
              <a:spcBef>
                <a:spcPts val="329"/>
              </a:spcBef>
              <a:buClr>
                <a:srgbClr val="006C66"/>
              </a:buClr>
              <a:buFont typeface="Wingdings" panose="05000000000000000000" pitchFamily="2" charset="2"/>
              <a:buChar char="§"/>
            </a:pPr>
            <a:r>
              <a:rPr lang="en-GB" sz="2000" dirty="0" smtClean="0">
                <a:latin typeface="+mj-lt"/>
                <a:sym typeface="Symbol"/>
              </a:rPr>
              <a:t>please add specific projects envisaged to start within next 9 months</a:t>
            </a:r>
          </a:p>
          <a:p>
            <a:pPr marL="285750" indent="-285750">
              <a:lnSpc>
                <a:spcPct val="150000"/>
              </a:lnSpc>
              <a:spcBef>
                <a:spcPts val="329"/>
              </a:spcBef>
              <a:buClr>
                <a:srgbClr val="006C66"/>
              </a:buClr>
              <a:buFont typeface="Wingdings" panose="05000000000000000000" pitchFamily="2" charset="2"/>
              <a:buChar char="§"/>
            </a:pPr>
            <a:endParaRPr lang="en-GB" sz="2000" dirty="0">
              <a:latin typeface="+mj-lt"/>
              <a:sym typeface="Symbol"/>
            </a:endParaRPr>
          </a:p>
        </p:txBody>
      </p:sp>
    </p:spTree>
    <p:extLst>
      <p:ext uri="{BB962C8B-B14F-4D97-AF65-F5344CB8AC3E}">
        <p14:creationId xmlns:p14="http://schemas.microsoft.com/office/powerpoint/2010/main" val="8051258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Deuterium operation</a:t>
            </a:r>
            <a:endParaRPr lang="en-US" dirty="0"/>
          </a:p>
        </p:txBody>
      </p:sp>
      <p:sp>
        <p:nvSpPr>
          <p:cNvPr id="3" name="Datumsplatzhalter 2"/>
          <p:cNvSpPr>
            <a:spLocks noGrp="1"/>
          </p:cNvSpPr>
          <p:nvPr>
            <p:ph type="dt" sz="half" idx="14"/>
          </p:nvPr>
        </p:nvSpPr>
        <p:spPr/>
        <p:txBody>
          <a:bodyPr/>
          <a:lstStyle/>
          <a:p>
            <a:r>
              <a:rPr lang="en-US" smtClean="0"/>
              <a:t>07.05.2024</a:t>
            </a:r>
            <a:endParaRPr lang="de-DE" dirty="0"/>
          </a:p>
        </p:txBody>
      </p:sp>
      <p:sp>
        <p:nvSpPr>
          <p:cNvPr id="4" name="Fußzeilenplatzhalter 3"/>
          <p:cNvSpPr>
            <a:spLocks noGrp="1"/>
          </p:cNvSpPr>
          <p:nvPr>
            <p:ph type="ftr" sz="quarter" idx="15"/>
          </p:nvPr>
        </p:nvSpPr>
        <p:spPr/>
        <p:txBody>
          <a:bodyPr/>
          <a:lstStyle/>
          <a:p>
            <a:r>
              <a:rPr lang="de-DE" smtClean="0"/>
              <a:t>general GL meeting </a:t>
            </a:r>
            <a:endParaRPr lang="de-DE" dirty="0"/>
          </a:p>
        </p:txBody>
      </p:sp>
      <p:sp>
        <p:nvSpPr>
          <p:cNvPr id="5" name="Foliennummernplatzhalter 4"/>
          <p:cNvSpPr>
            <a:spLocks noGrp="1"/>
          </p:cNvSpPr>
          <p:nvPr>
            <p:ph type="sldNum" sz="quarter" idx="16"/>
          </p:nvPr>
        </p:nvSpPr>
        <p:spPr/>
        <p:txBody>
          <a:bodyPr/>
          <a:lstStyle/>
          <a:p>
            <a:fld id="{ECE691D0-CC49-4FC7-9C4D-6112B0CB3A76}" type="slidenum">
              <a:rPr lang="de-DE" smtClean="0"/>
              <a:pPr/>
              <a:t>7</a:t>
            </a:fld>
            <a:endParaRPr lang="de-DE" dirty="0"/>
          </a:p>
        </p:txBody>
      </p:sp>
      <p:sp>
        <p:nvSpPr>
          <p:cNvPr id="6" name="Inhaltsplatzhalter 5"/>
          <p:cNvSpPr>
            <a:spLocks noGrp="1"/>
          </p:cNvSpPr>
          <p:nvPr>
            <p:ph idx="1"/>
          </p:nvPr>
        </p:nvSpPr>
        <p:spPr/>
        <p:txBody>
          <a:bodyPr/>
          <a:lstStyle/>
          <a:p>
            <a:pPr marL="342900" lvl="1" indent="-342900">
              <a:buFont typeface="Arial" panose="020B0604020202020204" pitchFamily="34" charset="0"/>
              <a:buChar char="•"/>
            </a:pPr>
            <a:r>
              <a:rPr lang="en-US" dirty="0" smtClean="0">
                <a:solidFill>
                  <a:srgbClr val="FF0000"/>
                </a:solidFill>
              </a:rPr>
              <a:t>technical preparation for Deuterium operation progressing</a:t>
            </a:r>
          </a:p>
          <a:p>
            <a:pPr marL="700088" lvl="4" indent="-342900">
              <a:buFont typeface="Wingdings" panose="05000000000000000000" pitchFamily="2" charset="2"/>
              <a:buChar char="Ø"/>
            </a:pPr>
            <a:r>
              <a:rPr lang="en-US" sz="1800" dirty="0" smtClean="0">
                <a:solidFill>
                  <a:srgbClr val="FF0000"/>
                </a:solidFill>
              </a:rPr>
              <a:t>DDR for TH access control and person dosimetry system finished; installation envisaged for OP 2.4</a:t>
            </a:r>
          </a:p>
          <a:p>
            <a:pPr marL="700088" lvl="4" indent="-342900">
              <a:buFont typeface="Wingdings" panose="05000000000000000000" pitchFamily="2" charset="2"/>
              <a:buChar char="Ø"/>
            </a:pPr>
            <a:r>
              <a:rPr lang="en-US" sz="1800" dirty="0" smtClean="0">
                <a:solidFill>
                  <a:srgbClr val="FF0000"/>
                </a:solidFill>
              </a:rPr>
              <a:t>strict separation of laboratory space required (work on contaminated components only in designated laboratories allowed)</a:t>
            </a:r>
          </a:p>
          <a:p>
            <a:pPr marL="700088" lvl="4" indent="-342900">
              <a:buFont typeface="Wingdings" panose="05000000000000000000" pitchFamily="2" charset="2"/>
              <a:buChar char="Ø"/>
            </a:pPr>
            <a:r>
              <a:rPr lang="en-US" sz="1800" dirty="0" smtClean="0">
                <a:solidFill>
                  <a:srgbClr val="FF0000"/>
                </a:solidFill>
              </a:rPr>
              <a:t>OP 2.4 and MP 2.4 serves for a dry run to handle all relevant procedures, however without actual Deuterium operation; goal is to get operation permit </a:t>
            </a:r>
          </a:p>
          <a:p>
            <a:pPr marL="700088" lvl="4" indent="-342900">
              <a:buFont typeface="Wingdings" panose="05000000000000000000" pitchFamily="2" charset="2"/>
              <a:buChar char="Ø"/>
            </a:pPr>
            <a:endParaRPr lang="en-US" sz="1800" dirty="0" smtClean="0">
              <a:solidFill>
                <a:srgbClr val="FF0000"/>
              </a:solidFill>
            </a:endParaRPr>
          </a:p>
          <a:p>
            <a:pPr marL="342900" lvl="1" indent="-342900">
              <a:buFont typeface="Arial" panose="020B0604020202020204" pitchFamily="34" charset="0"/>
              <a:buChar char="•"/>
            </a:pPr>
            <a:r>
              <a:rPr lang="en-US" dirty="0" smtClean="0">
                <a:solidFill>
                  <a:srgbClr val="FF0000"/>
                </a:solidFill>
              </a:rPr>
              <a:t> when </a:t>
            </a:r>
            <a:r>
              <a:rPr lang="en-US" dirty="0" err="1" smtClean="0">
                <a:solidFill>
                  <a:srgbClr val="FF0000"/>
                </a:solidFill>
              </a:rPr>
              <a:t>Deutrium</a:t>
            </a:r>
            <a:r>
              <a:rPr lang="en-US" dirty="0" smtClean="0">
                <a:solidFill>
                  <a:srgbClr val="FF0000"/>
                </a:solidFill>
              </a:rPr>
              <a:t> operation will be conducted is subject to a separate decision; first possible operation campaign OP 2.6</a:t>
            </a:r>
            <a:endParaRPr lang="en-US" dirty="0">
              <a:solidFill>
                <a:srgbClr val="FF0000"/>
              </a:solidFill>
            </a:endParaRPr>
          </a:p>
        </p:txBody>
      </p:sp>
    </p:spTree>
    <p:extLst>
      <p:ext uri="{BB962C8B-B14F-4D97-AF65-F5344CB8AC3E}">
        <p14:creationId xmlns:p14="http://schemas.microsoft.com/office/powerpoint/2010/main" val="41295730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Discussion points</a:t>
            </a:r>
            <a:endParaRPr lang="en-US" dirty="0"/>
          </a:p>
        </p:txBody>
      </p:sp>
      <p:sp>
        <p:nvSpPr>
          <p:cNvPr id="3" name="Datumsplatzhalter 2"/>
          <p:cNvSpPr>
            <a:spLocks noGrp="1"/>
          </p:cNvSpPr>
          <p:nvPr>
            <p:ph type="dt" sz="half" idx="14"/>
          </p:nvPr>
        </p:nvSpPr>
        <p:spPr/>
        <p:txBody>
          <a:bodyPr/>
          <a:lstStyle/>
          <a:p>
            <a:r>
              <a:rPr lang="en-US" smtClean="0"/>
              <a:t>07.05.2024</a:t>
            </a:r>
            <a:endParaRPr lang="de-DE" dirty="0"/>
          </a:p>
        </p:txBody>
      </p:sp>
      <p:sp>
        <p:nvSpPr>
          <p:cNvPr id="4" name="Fußzeilenplatzhalter 3"/>
          <p:cNvSpPr>
            <a:spLocks noGrp="1"/>
          </p:cNvSpPr>
          <p:nvPr>
            <p:ph type="ftr" sz="quarter" idx="15"/>
          </p:nvPr>
        </p:nvSpPr>
        <p:spPr/>
        <p:txBody>
          <a:bodyPr/>
          <a:lstStyle/>
          <a:p>
            <a:r>
              <a:rPr lang="de-DE" smtClean="0"/>
              <a:t>general GL meeting </a:t>
            </a:r>
            <a:endParaRPr lang="de-DE" dirty="0"/>
          </a:p>
        </p:txBody>
      </p:sp>
      <p:sp>
        <p:nvSpPr>
          <p:cNvPr id="5" name="Foliennummernplatzhalter 4"/>
          <p:cNvSpPr>
            <a:spLocks noGrp="1"/>
          </p:cNvSpPr>
          <p:nvPr>
            <p:ph type="sldNum" sz="quarter" idx="16"/>
          </p:nvPr>
        </p:nvSpPr>
        <p:spPr/>
        <p:txBody>
          <a:bodyPr/>
          <a:lstStyle/>
          <a:p>
            <a:fld id="{ECE691D0-CC49-4FC7-9C4D-6112B0CB3A76}" type="slidenum">
              <a:rPr lang="de-DE" smtClean="0"/>
              <a:pPr/>
              <a:t>8</a:t>
            </a:fld>
            <a:endParaRPr lang="de-DE" dirty="0"/>
          </a:p>
        </p:txBody>
      </p:sp>
      <p:sp>
        <p:nvSpPr>
          <p:cNvPr id="6" name="Inhaltsplatzhalter 5"/>
          <p:cNvSpPr>
            <a:spLocks noGrp="1"/>
          </p:cNvSpPr>
          <p:nvPr>
            <p:ph idx="1"/>
          </p:nvPr>
        </p:nvSpPr>
        <p:spPr/>
        <p:txBody>
          <a:bodyPr>
            <a:normAutofit/>
          </a:bodyPr>
          <a:lstStyle/>
          <a:p>
            <a:pPr marL="285750" indent="-285750">
              <a:lnSpc>
                <a:spcPct val="150000"/>
              </a:lnSpc>
              <a:spcBef>
                <a:spcPts val="329"/>
              </a:spcBef>
              <a:buClr>
                <a:srgbClr val="006C66"/>
              </a:buClr>
              <a:buFont typeface="Wingdings" panose="05000000000000000000" pitchFamily="2" charset="2"/>
              <a:buChar char="§"/>
            </a:pPr>
            <a:r>
              <a:rPr lang="en-US" sz="2000" b="0" dirty="0" smtClean="0">
                <a:solidFill>
                  <a:schemeClr val="tx1"/>
                </a:solidFill>
                <a:latin typeface="+mj-lt"/>
                <a:cs typeface="+mn-cs"/>
              </a:rPr>
              <a:t>E5-Eng/</a:t>
            </a:r>
            <a:r>
              <a:rPr lang="en-US" sz="2000" b="0" dirty="0" err="1" smtClean="0">
                <a:solidFill>
                  <a:schemeClr val="tx1"/>
                </a:solidFill>
                <a:latin typeface="+mj-lt"/>
                <a:cs typeface="+mn-cs"/>
              </a:rPr>
              <a:t>CoDaC</a:t>
            </a:r>
            <a:r>
              <a:rPr lang="en-US" sz="2000" b="0" dirty="0" smtClean="0">
                <a:solidFill>
                  <a:schemeClr val="tx1"/>
                </a:solidFill>
                <a:latin typeface="+mj-lt"/>
                <a:cs typeface="+mn-cs"/>
              </a:rPr>
              <a:t> </a:t>
            </a:r>
            <a:r>
              <a:rPr lang="en-US" sz="2000" b="0" dirty="0">
                <a:solidFill>
                  <a:schemeClr val="tx1"/>
                </a:solidFill>
                <a:latin typeface="+mj-lt"/>
                <a:cs typeface="+mn-cs"/>
              </a:rPr>
              <a:t>will present the detailed status of registered WP + estimated working </a:t>
            </a:r>
            <a:r>
              <a:rPr lang="en-US" sz="2000" b="0" dirty="0" smtClean="0">
                <a:solidFill>
                  <a:schemeClr val="tx1"/>
                </a:solidFill>
                <a:latin typeface="+mj-lt"/>
                <a:cs typeface="+mn-cs"/>
              </a:rPr>
              <a:t>hours </a:t>
            </a:r>
            <a:r>
              <a:rPr lang="en-US" sz="2000" b="0" dirty="0">
                <a:solidFill>
                  <a:schemeClr val="tx1"/>
                </a:solidFill>
                <a:latin typeface="+mj-lt"/>
                <a:cs typeface="+mn-cs"/>
              </a:rPr>
              <a:t>for OP 2.4 </a:t>
            </a:r>
            <a:r>
              <a:rPr lang="en-US" sz="2000" b="0" dirty="0">
                <a:solidFill>
                  <a:srgbClr val="FF0000"/>
                </a:solidFill>
                <a:latin typeface="+mj-lt"/>
                <a:cs typeface="+mn-cs"/>
              </a:rPr>
              <a:t>in </a:t>
            </a:r>
            <a:r>
              <a:rPr lang="en-US" sz="2000" b="0" dirty="0" smtClean="0">
                <a:solidFill>
                  <a:srgbClr val="FF0000"/>
                </a:solidFill>
                <a:latin typeface="+mj-lt"/>
                <a:cs typeface="+mn-cs"/>
              </a:rPr>
              <a:t>two </a:t>
            </a:r>
            <a:r>
              <a:rPr lang="en-US" sz="2000" b="0" dirty="0">
                <a:solidFill>
                  <a:srgbClr val="FF0000"/>
                </a:solidFill>
                <a:latin typeface="+mj-lt"/>
                <a:cs typeface="+mn-cs"/>
              </a:rPr>
              <a:t>TKT </a:t>
            </a:r>
            <a:r>
              <a:rPr lang="en-US" sz="2000" b="0" dirty="0" smtClean="0">
                <a:solidFill>
                  <a:srgbClr val="FF0000"/>
                </a:solidFill>
                <a:latin typeface="+mj-lt"/>
                <a:cs typeface="+mn-cs"/>
              </a:rPr>
              <a:t>meetings 04.&amp;11. July</a:t>
            </a:r>
            <a:endParaRPr lang="en-US" sz="2000" b="0" dirty="0">
              <a:solidFill>
                <a:srgbClr val="FF0000"/>
              </a:solidFill>
              <a:latin typeface="+mj-lt"/>
              <a:cs typeface="+mn-cs"/>
            </a:endParaRPr>
          </a:p>
          <a:p>
            <a:endParaRPr lang="en-US" sz="2000" dirty="0">
              <a:solidFill>
                <a:schemeClr val="tx1"/>
              </a:solidFill>
              <a:latin typeface="+mj-lt"/>
              <a:cs typeface="+mn-cs"/>
            </a:endParaRPr>
          </a:p>
        </p:txBody>
      </p:sp>
    </p:spTree>
    <p:extLst>
      <p:ext uri="{BB962C8B-B14F-4D97-AF65-F5344CB8AC3E}">
        <p14:creationId xmlns:p14="http://schemas.microsoft.com/office/powerpoint/2010/main" val="108089658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lOwljrLqbAKeirqT9tDIjg"/>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AvLHmIlg6ixrRaGTEjx9Lw"/>
</p:tagLst>
</file>

<file path=ppt/theme/theme1.xml><?xml version="1.0" encoding="utf-8"?>
<a:theme xmlns:a="http://schemas.openxmlformats.org/drawingml/2006/main" name="W7X">
  <a:themeElements>
    <a:clrScheme name="MPG Color Scheme">
      <a:dk1>
        <a:srgbClr val="000000"/>
      </a:dk1>
      <a:lt1>
        <a:srgbClr val="FFFFFF"/>
      </a:lt1>
      <a:dk2>
        <a:srgbClr val="005555"/>
      </a:dk2>
      <a:lt2>
        <a:srgbClr val="C6D325"/>
      </a:lt2>
      <a:accent1>
        <a:srgbClr val="006C66"/>
      </a:accent1>
      <a:accent2>
        <a:srgbClr val="C6D325"/>
      </a:accent2>
      <a:accent3>
        <a:srgbClr val="29485D"/>
      </a:accent3>
      <a:accent4>
        <a:srgbClr val="00B1EA"/>
      </a:accent4>
      <a:accent5>
        <a:srgbClr val="EF7C00"/>
      </a:accent5>
      <a:accent6>
        <a:srgbClr val="EEEEEE"/>
      </a:accent6>
      <a:hlink>
        <a:srgbClr val="005555"/>
      </a:hlink>
      <a:folHlink>
        <a:srgbClr val="A7A7A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w="19050" cmpd="sng">
          <a:noFill/>
          <a:prstDash val="dash"/>
          <a:tailEnd type="triangle" w="lg" len="med"/>
        </a:ln>
      </a:spPr>
      <a:bodyPr wrap="square" lIns="144000" tIns="108000" rIns="144000" bIns="144000" rtlCol="0" anchor="t" anchorCtr="0"/>
      <a:lstStyle>
        <a:defPPr algn="l">
          <a:spcBef>
            <a:spcPts val="1150"/>
          </a:spcBef>
          <a:buClr>
            <a:srgbClr val="116656"/>
          </a:buClr>
          <a:buSzPct val="120000"/>
          <a:defRPr sz="1300" b="1" dirty="0" smtClean="0">
            <a:solidFill>
              <a:schemeClr val="bg1"/>
            </a:solidFill>
          </a:defRPr>
        </a:defPPr>
      </a:lstStyle>
      <a:style>
        <a:lnRef idx="1">
          <a:schemeClr val="accent1"/>
        </a:lnRef>
        <a:fillRef idx="0">
          <a:schemeClr val="accent1"/>
        </a:fillRef>
        <a:effectRef idx="0">
          <a:schemeClr val="accent1"/>
        </a:effectRef>
        <a:fontRef idx="minor">
          <a:schemeClr val="tx1"/>
        </a:fontRef>
      </a:style>
    </a:spDef>
    <a:lnDef>
      <a:spPr>
        <a:ln w="19050" cmpd="sng">
          <a:prstDash val="dash"/>
          <a:headEnd type="none" w="med" len="med"/>
          <a:tailEnd type="none" w="med" len="med"/>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chor="t" anchorCtr="0">
        <a:spAutoFit/>
      </a:bodyPr>
      <a:lstStyle>
        <a:defPPr marL="180000" indent="-180000" algn="l">
          <a:lnSpc>
            <a:spcPts val="2300"/>
          </a:lnSpc>
          <a:spcBef>
            <a:spcPts val="1150"/>
          </a:spcBef>
          <a:buFont typeface="Arial" panose="020B0604020202020204" pitchFamily="34" charset="0"/>
          <a:buChar char="•"/>
          <a:defRPr sz="1600" dirty="0" err="1" smtClean="0"/>
        </a:defPPr>
      </a:lstStyle>
    </a:txDef>
  </a:objectDefaults>
  <a:extraClrSchemeLst/>
  <a:custClrLst>
    <a:custClr name="MPG_green_dark">
      <a:srgbClr val="005555"/>
    </a:custClr>
    <a:custClr name="MPG_green_light">
      <a:srgbClr val="C6D325"/>
    </a:custClr>
    <a:custClr name="MPG_logo_green">
      <a:srgbClr val="006C66"/>
    </a:custClr>
    <a:custClr name="MPG_blue_dark">
      <a:srgbClr val="29485D"/>
    </a:custClr>
    <a:custClr name="MPG_blue_light">
      <a:srgbClr val="00B1EA"/>
    </a:custClr>
    <a:custClr name="MPG_orange">
      <a:srgbClr val="EF7C00"/>
    </a:custClr>
    <a:custClr name="MPG_grey_dark">
      <a:srgbClr val="777777"/>
    </a:custClr>
    <a:custClr name="MPG_grey">
      <a:srgbClr val="A7A7A8"/>
    </a:custClr>
    <a:custClr name="MPG_grey_light">
      <a:srgbClr val="EEEEEE"/>
    </a:custClr>
    <a:custClr name="white">
      <a:srgbClr val="FFFFFF"/>
    </a:custClr>
    <a:custClr name="MPG_green_dark_80">
      <a:srgbClr val="337777"/>
    </a:custClr>
    <a:custClr name="MPG_green_light_80">
      <a:srgbClr val="D1DC51"/>
    </a:custClr>
    <a:custClr name="MPG_logo_green_80">
      <a:srgbClr val="338985"/>
    </a:custClr>
    <a:custClr name="MPG_blue_dark_80">
      <a:srgbClr val="546D7D"/>
    </a:custClr>
    <a:custClr name="MPG_blue_light_80">
      <a:srgbClr val="33C1EE"/>
    </a:custClr>
    <a:custClr name="MPG_orange_80">
      <a:srgbClr val="F29633"/>
    </a:custClr>
    <a:custClr name="MPG_grey_dark#">
      <a:srgbClr val="777777"/>
    </a:custClr>
    <a:custClr name="MPG_grey#">
      <a:srgbClr val="A7A7A8"/>
    </a:custClr>
    <a:custClr name="MPG_grey_light#">
      <a:srgbClr val="EEEEEE"/>
    </a:custClr>
    <a:custClr name="white#">
      <a:srgbClr val="FFFFFF"/>
    </a:custClr>
    <a:custClr name="MPG_green_dark_60">
      <a:srgbClr val="669999"/>
    </a:custClr>
    <a:custClr name="MPG_green_light_60">
      <a:srgbClr val="DDE57C"/>
    </a:custClr>
    <a:custClr name="MPG_logo_green_60">
      <a:srgbClr val="66A7A3"/>
    </a:custClr>
    <a:custClr name="MPG_blue_dark_60">
      <a:srgbClr val="7F919E"/>
    </a:custClr>
    <a:custClr name="MPG_blue_light_60">
      <a:srgbClr val="66D0F2"/>
    </a:custClr>
    <a:custClr name="MPG_orange_60">
      <a:srgbClr val="F5B066"/>
    </a:custClr>
    <a:custClr name="MPG_grey_dark##">
      <a:srgbClr val="777777"/>
    </a:custClr>
    <a:custClr name="MPG_grey##">
      <a:srgbClr val="A7A7A8"/>
    </a:custClr>
    <a:custClr name="MPG_grey_light##">
      <a:srgbClr val="EEEEEE"/>
    </a:custClr>
    <a:custClr name="white##">
      <a:srgbClr val="FFFFFF"/>
    </a:custClr>
    <a:custClr name="MPG_green_dark_40">
      <a:srgbClr val="99BBBB"/>
    </a:custClr>
    <a:custClr name="MPG_green_light_40">
      <a:srgbClr val="E8EDA8"/>
    </a:custClr>
    <a:custClr name="MPG_logo_green_40">
      <a:srgbClr val="99C4C2"/>
    </a:custClr>
    <a:custClr name="MPG_blue_dark_40">
      <a:srgbClr val="A9B6BE"/>
    </a:custClr>
    <a:custClr name="MPG_blue_light_40">
      <a:srgbClr val="99E0F7"/>
    </a:custClr>
    <a:custClr name="MPG_orange_40">
      <a:srgbClr val="F9CB99"/>
    </a:custClr>
    <a:custClr name="MPG_grey_dark###">
      <a:srgbClr val="777777"/>
    </a:custClr>
    <a:custClr name="MPG_grey###">
      <a:srgbClr val="A7A7A8"/>
    </a:custClr>
    <a:custClr name="MPG_grey_light###">
      <a:srgbClr val="EEEEEE"/>
    </a:custClr>
    <a:custClr name="white###">
      <a:srgbClr val="FFFFFF"/>
    </a:custClr>
  </a:custClrLst>
  <a:extLst>
    <a:ext uri="{05A4C25C-085E-4340-85A3-A5531E510DB2}">
      <thm15:themeFamily xmlns:thm15="http://schemas.microsoft.com/office/thememl/2012/main" name="Slide Template W7X 2022_Final_v10.potx" id="{0C06C033-BB48-411D-ADC9-0FFA6D12E424}" vid="{52904270-0A41-4934-AEDA-C1249BFB6227}"/>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Slide Template W7X 2022_Final_v9</Template>
  <TotalTime>0</TotalTime>
  <Words>603</Words>
  <Application>Microsoft Office PowerPoint</Application>
  <PresentationFormat>Breitbild</PresentationFormat>
  <Paragraphs>117</Paragraphs>
  <Slides>8</Slides>
  <Notes>0</Notes>
  <HiddenSlides>0</HiddenSlides>
  <MMClips>0</MMClips>
  <ScaleCrop>false</ScaleCrop>
  <HeadingPairs>
    <vt:vector size="8" baseType="variant">
      <vt:variant>
        <vt:lpstr>Verwendete Schriftarten</vt:lpstr>
      </vt:variant>
      <vt:variant>
        <vt:i4>7</vt:i4>
      </vt:variant>
      <vt:variant>
        <vt:lpstr>Design</vt:lpstr>
      </vt:variant>
      <vt:variant>
        <vt:i4>1</vt:i4>
      </vt:variant>
      <vt:variant>
        <vt:lpstr>Eingebettete OLE-Server</vt:lpstr>
      </vt:variant>
      <vt:variant>
        <vt:i4>1</vt:i4>
      </vt:variant>
      <vt:variant>
        <vt:lpstr>Folientitel</vt:lpstr>
      </vt:variant>
      <vt:variant>
        <vt:i4>8</vt:i4>
      </vt:variant>
    </vt:vector>
  </HeadingPairs>
  <TitlesOfParts>
    <vt:vector size="17" baseType="lpstr">
      <vt:lpstr>.SF NS Symbols Regular</vt:lpstr>
      <vt:lpstr>Arial</vt:lpstr>
      <vt:lpstr>Arial Narrow</vt:lpstr>
      <vt:lpstr>Calibri</vt:lpstr>
      <vt:lpstr>Symbol</vt:lpstr>
      <vt:lpstr>Wingdings</vt:lpstr>
      <vt:lpstr>Wingdings 3</vt:lpstr>
      <vt:lpstr>W7X</vt:lpstr>
      <vt:lpstr>think-cell Folie</vt:lpstr>
      <vt:lpstr>General </vt:lpstr>
      <vt:lpstr>New general activities</vt:lpstr>
      <vt:lpstr>Update diagnostics projects </vt:lpstr>
      <vt:lpstr>Update diagnostics projects </vt:lpstr>
      <vt:lpstr>New PhD/PostDoc projects</vt:lpstr>
      <vt:lpstr>New PhD/PostDoc projects</vt:lpstr>
      <vt:lpstr>Deuterium operation</vt:lpstr>
      <vt:lpstr>Discussion points</vt:lpstr>
    </vt:vector>
  </TitlesOfParts>
  <Company>Max-Planck-Institut f. Plasmaphysik, Greifswald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Information – please read before first use (1/2)</dc:title>
  <dc:creator>Olaf Grulke</dc:creator>
  <cp:lastModifiedBy>Olaf Grulke</cp:lastModifiedBy>
  <cp:revision>532</cp:revision>
  <cp:lastPrinted>2024-05-07T06:42:54Z</cp:lastPrinted>
  <dcterms:created xsi:type="dcterms:W3CDTF">2022-08-12T08:39:11Z</dcterms:created>
  <dcterms:modified xsi:type="dcterms:W3CDTF">2024-06-20T14:12:32Z</dcterms:modified>
</cp:coreProperties>
</file>