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335" r:id="rId2"/>
    <p:sldId id="329" r:id="rId3"/>
    <p:sldId id="331" r:id="rId4"/>
    <p:sldId id="337" r:id="rId5"/>
    <p:sldId id="332" r:id="rId6"/>
    <p:sldId id="334" r:id="rId7"/>
    <p:sldId id="336" r:id="rId8"/>
    <p:sldId id="333" r:id="rId9"/>
  </p:sldIdLst>
  <p:sldSz cx="12192000" cy="6858000"/>
  <p:notesSz cx="6742113" cy="9799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D397B97D-24C8-4ABA-978E-177473894E19}">
          <p14:sldIdLst/>
        </p14:section>
        <p14:section name="Abschnitt ohne Titel" id="{61AD998D-7C0B-47A2-8583-C78E481BF5F8}">
          <p14:sldIdLst>
            <p14:sldId id="335"/>
            <p14:sldId id="329"/>
            <p14:sldId id="331"/>
            <p14:sldId id="337"/>
            <p14:sldId id="332"/>
            <p14:sldId id="334"/>
            <p14:sldId id="336"/>
            <p14:sldId id="33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3E5"/>
    <a:srgbClr val="0066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42" autoAdjust="0"/>
    <p:restoredTop sz="91656" autoAdjust="0"/>
  </p:normalViewPr>
  <p:slideViewPr>
    <p:cSldViewPr snapToGrid="0">
      <p:cViewPr varScale="1">
        <p:scale>
          <a:sx n="79" d="100"/>
          <a:sy n="79" d="100"/>
        </p:scale>
        <p:origin x="96" y="4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624"/>
    </p:cViewPr>
  </p:sorterViewPr>
  <p:notesViewPr>
    <p:cSldViewPr snapToGrid="0">
      <p:cViewPr varScale="1">
        <p:scale>
          <a:sx n="83" d="100"/>
          <a:sy n="83" d="100"/>
        </p:scale>
        <p:origin x="307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582" cy="4916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18971" y="0"/>
            <a:ext cx="2921582" cy="491684"/>
          </a:xfrm>
          <a:prstGeom prst="rect">
            <a:avLst/>
          </a:prstGeom>
        </p:spPr>
        <p:txBody>
          <a:bodyPr vert="horz" lIns="91440" tIns="45720" rIns="91440" bIns="45720" rtlCol="0"/>
          <a:lstStyle>
            <a:lvl1pPr algn="r">
              <a:defRPr sz="1200"/>
            </a:lvl1pPr>
          </a:lstStyle>
          <a:p>
            <a:fld id="{43E7EAE9-CD22-4919-B9F6-1A82D6CE1B33}" type="datetimeFigureOut">
              <a:rPr lang="de-DE" smtClean="0"/>
              <a:t>20.06.2024</a:t>
            </a:fld>
            <a:endParaRPr lang="de-DE"/>
          </a:p>
        </p:txBody>
      </p:sp>
      <p:sp>
        <p:nvSpPr>
          <p:cNvPr id="4" name="Folienbildplatzhalter 3"/>
          <p:cNvSpPr>
            <a:spLocks noGrp="1" noRot="1" noChangeAspect="1"/>
          </p:cNvSpPr>
          <p:nvPr>
            <p:ph type="sldImg" idx="2"/>
          </p:nvPr>
        </p:nvSpPr>
        <p:spPr>
          <a:xfrm>
            <a:off x="431800" y="1225550"/>
            <a:ext cx="5878513" cy="33067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4212" y="4716076"/>
            <a:ext cx="5393690" cy="3858607"/>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07956"/>
            <a:ext cx="2921582" cy="49168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18971" y="9307956"/>
            <a:ext cx="2921582" cy="491683"/>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jpe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de-DE" smtClean="0"/>
              <a:t>Titelmasterformat durch Klicken bearbeiten</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97" y="6022938"/>
            <a:ext cx="10113930" cy="566770"/>
            <a:chOff x="515946" y="5792918"/>
            <a:chExt cx="9461977" cy="566770"/>
          </a:xfrm>
        </p:grpSpPr>
        <p:pic>
          <p:nvPicPr>
            <p:cNvPr id="22" name="Grafik 2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15946" y="5834863"/>
              <a:ext cx="442885"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8" name="Datumsplatzhalter 7"/>
          <p:cNvSpPr>
            <a:spLocks noGrp="1"/>
          </p:cNvSpPr>
          <p:nvPr>
            <p:ph type="dt" sz="half" idx="10"/>
          </p:nvPr>
        </p:nvSpPr>
        <p:spPr/>
        <p:txBody>
          <a:bodyPr/>
          <a:lstStyle/>
          <a:p>
            <a:r>
              <a:rPr lang="en-US" smtClean="0"/>
              <a:t>07.05.2024</a:t>
            </a:r>
            <a:endParaRPr lang="de-DE" dirty="0"/>
          </a:p>
        </p:txBody>
      </p:sp>
      <p:sp>
        <p:nvSpPr>
          <p:cNvPr id="9" name="Fußzeilenplatzhalter 8"/>
          <p:cNvSpPr>
            <a:spLocks noGrp="1"/>
          </p:cNvSpPr>
          <p:nvPr>
            <p:ph type="ftr" sz="quarter" idx="11"/>
          </p:nvPr>
        </p:nvSpPr>
        <p:spPr/>
        <p:txBody>
          <a:bodyPr/>
          <a:lstStyle/>
          <a:p>
            <a:r>
              <a:rPr lang="de-DE" smtClean="0"/>
              <a:t>general GL meeting </a:t>
            </a:r>
            <a:endParaRPr lang="de-DE" dirty="0"/>
          </a:p>
        </p:txBody>
      </p:sp>
      <p:sp>
        <p:nvSpPr>
          <p:cNvPr id="10" name="Foliennummernplatzhalter 9"/>
          <p:cNvSpPr>
            <a:spLocks noGrp="1"/>
          </p:cNvSpPr>
          <p:nvPr>
            <p:ph type="sldNum" sz="quarter" idx="12"/>
          </p:nvPr>
        </p:nvSpPr>
        <p:spPr/>
        <p:txBody>
          <a:body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597"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199786" y="345526"/>
            <a:ext cx="10072012" cy="388551"/>
          </a:xfrm>
        </p:spPr>
        <p:txBody>
          <a:bodyPr/>
          <a:lstStyle>
            <a:lvl1pPr>
              <a:defRPr/>
            </a:lvl1pPr>
          </a:lstStyle>
          <a:p>
            <a:r>
              <a:rPr lang="de-DE" dirty="0" smtClean="0"/>
              <a:t>Titelmasterformat durch Klicken bearbeiten</a:t>
            </a:r>
            <a:endParaRPr lang="de-DE" dirty="0"/>
          </a:p>
        </p:txBody>
      </p:sp>
      <p:sp>
        <p:nvSpPr>
          <p:cNvPr id="15" name="Datumsplatzhalter 14"/>
          <p:cNvSpPr>
            <a:spLocks noGrp="1"/>
          </p:cNvSpPr>
          <p:nvPr>
            <p:ph type="dt" sz="half" idx="14"/>
          </p:nvPr>
        </p:nvSpPr>
        <p:spPr>
          <a:xfrm>
            <a:off x="4122419" y="6490799"/>
            <a:ext cx="7564996" cy="144000"/>
          </a:xfrm>
        </p:spPr>
        <p:txBody>
          <a:bodyPr/>
          <a:lstStyle/>
          <a:p>
            <a:r>
              <a:rPr lang="en-US" smtClean="0"/>
              <a:t>07.05.2024</a:t>
            </a:r>
            <a:endParaRPr lang="de-DE" dirty="0"/>
          </a:p>
        </p:txBody>
      </p:sp>
      <p:sp>
        <p:nvSpPr>
          <p:cNvPr id="16" name="Fußzeilenplatzhalter 15"/>
          <p:cNvSpPr>
            <a:spLocks noGrp="1"/>
          </p:cNvSpPr>
          <p:nvPr>
            <p:ph type="ftr" sz="quarter" idx="15"/>
          </p:nvPr>
        </p:nvSpPr>
        <p:spPr>
          <a:xfrm>
            <a:off x="199786" y="6490800"/>
            <a:ext cx="6582013" cy="144000"/>
          </a:xfrm>
        </p:spPr>
        <p:txBody>
          <a:bodyPr/>
          <a:lstStyle/>
          <a:p>
            <a:r>
              <a:rPr lang="de-DE" smtClean="0"/>
              <a:t>general GL meeting </a:t>
            </a:r>
            <a:endParaRPr lang="de-DE" dirty="0"/>
          </a:p>
        </p:txBody>
      </p:sp>
      <p:sp>
        <p:nvSpPr>
          <p:cNvPr id="17" name="Foliennummernplatzhalter 16"/>
          <p:cNvSpPr>
            <a:spLocks noGrp="1"/>
          </p:cNvSpPr>
          <p:nvPr>
            <p:ph type="sldNum" sz="quarter" idx="16"/>
          </p:nvPr>
        </p:nvSpPr>
        <p:spPr>
          <a:xfrm>
            <a:off x="11687415" y="6490799"/>
            <a:ext cx="338098" cy="144000"/>
          </a:xfrm>
        </p:spPr>
        <p:txBody>
          <a:bodyPr/>
          <a:lstStyle/>
          <a:p>
            <a:fld id="{ECE691D0-CC49-4FC7-9C4D-6112B0CB3A76}" type="slidenum">
              <a:rPr lang="de-DE" smtClean="0"/>
              <a:pPr/>
              <a:t>‹Nr.›</a:t>
            </a:fld>
            <a:endParaRPr lang="de-DE" dirty="0"/>
          </a:p>
        </p:txBody>
      </p:sp>
      <p:sp>
        <p:nvSpPr>
          <p:cNvPr id="9" name="Inhaltsplatzhalter 2"/>
          <p:cNvSpPr>
            <a:spLocks noGrp="1"/>
          </p:cNvSpPr>
          <p:nvPr>
            <p:ph idx="1"/>
          </p:nvPr>
        </p:nvSpPr>
        <p:spPr>
          <a:xfrm>
            <a:off x="199785" y="879566"/>
            <a:ext cx="11825727" cy="5486400"/>
          </a:xfrm>
          <a:prstGeom prst="rect">
            <a:avLst/>
          </a:prstGeom>
        </p:spPr>
        <p:txBody>
          <a:bodyPr lIns="0"/>
          <a:lstStyle>
            <a:lvl1pPr>
              <a:defRPr lang="de-DE" sz="2400" b="1" kern="1200" smtClean="0">
                <a:solidFill>
                  <a:srgbClr val="005555"/>
                </a:solidFill>
                <a:latin typeface="Arial" panose="020B0604020202020204" pitchFamily="34" charset="0"/>
                <a:ea typeface="+mn-ea"/>
                <a:cs typeface="Arial" panose="020B0604020202020204" pitchFamily="34" charset="0"/>
              </a:defRPr>
            </a:lvl1pPr>
            <a:lvl2pPr>
              <a:defRPr lang="de-DE" sz="2000" b="0" kern="1200" dirty="0" smtClean="0">
                <a:solidFill>
                  <a:schemeClr val="tx1"/>
                </a:solidFill>
                <a:latin typeface="Arial" panose="020B0604020202020204" pitchFamily="34" charset="0"/>
                <a:ea typeface="+mn-ea"/>
                <a:cs typeface="Arial" panose="020B0604020202020204" pitchFamily="34" charset="0"/>
              </a:defRPr>
            </a:lvl2pPr>
            <a:lvl3pPr>
              <a:defRPr lang="de-DE" sz="1800" kern="1200" dirty="0" smtClean="0">
                <a:solidFill>
                  <a:schemeClr val="tx1"/>
                </a:solidFill>
                <a:latin typeface="Arial" panose="020B0604020202020204" pitchFamily="34" charset="0"/>
                <a:ea typeface="+mn-ea"/>
                <a:cs typeface="Arial" panose="020B0604020202020204" pitchFamily="34" charset="0"/>
              </a:defRPr>
            </a:lvl3pPr>
            <a:lvl4pPr>
              <a:defRPr>
                <a:latin typeface="Arial" panose="020B0604020202020204" pitchFamily="34" charset="0"/>
                <a:cs typeface="Arial" panose="020B0604020202020204" pitchFamily="34" charset="0"/>
              </a:defRPr>
            </a:lvl4pPr>
            <a:lvl5pPr>
              <a:defRPr lang="de-DE" sz="1600" kern="1200" dirty="0" smtClean="0">
                <a:solidFill>
                  <a:schemeClr val="tx1"/>
                </a:solidFill>
                <a:latin typeface="Arial" panose="020B0604020202020204" pitchFamily="34" charset="0"/>
                <a:ea typeface="+mn-ea"/>
                <a:cs typeface="Arial" panose="020B0604020202020204" pitchFamily="34" charset="0"/>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07429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heme" Target="../theme/theme1.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10" Type="http://schemas.openxmlformats.org/officeDocument/2006/relationships/image" Target="../media/image3.emf"/><Relationship Id="rId4" Type="http://schemas.openxmlformats.org/officeDocument/2006/relationships/vmlDrawing" Target="../drawings/vmlDrawing1.v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5"/>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76" name="think-cell Folie" r:id="rId8" imgW="384" imgH="385" progId="TCLayout.ActiveDocument.1">
                  <p:embed/>
                </p:oleObj>
              </mc:Choice>
              <mc:Fallback>
                <p:oleObj name="think-cell Folie" r:id="rId8" imgW="384" imgH="385" progId="TCLayout.ActiveDocument.1">
                  <p:embed/>
                  <p:pic>
                    <p:nvPicPr>
                      <p:cNvPr id="0" nam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6"/>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Ebene 1: Headlines</a:t>
            </a:r>
          </a:p>
          <a:p>
            <a:pPr lvl="1"/>
            <a:r>
              <a:rPr lang="de-DE" dirty="0"/>
              <a:t>Ebene 2: Fließtext</a:t>
            </a:r>
          </a:p>
          <a:p>
            <a:pPr lvl="2"/>
            <a:r>
              <a:rPr lang="de-DE" dirty="0"/>
              <a:t>Ebene 3: </a:t>
            </a:r>
            <a:r>
              <a:rPr lang="de-DE" dirty="0" smtClean="0"/>
              <a:t>Stichpunkte</a:t>
            </a:r>
            <a:endParaRPr lang="de-DE" dirty="0"/>
          </a:p>
          <a:p>
            <a:pPr lvl="3"/>
            <a:r>
              <a:rPr lang="de-DE" dirty="0"/>
              <a:t>Ebene 4: Stichpunkte hervorgehoben</a:t>
            </a:r>
          </a:p>
          <a:p>
            <a:pPr lvl="4"/>
            <a:r>
              <a:rPr lang="de-DE" dirty="0"/>
              <a:t>Ebene 5: Stichpunkte eingerückt</a:t>
            </a:r>
          </a:p>
          <a:p>
            <a:pPr lvl="5"/>
            <a:r>
              <a:rPr lang="de-DE" dirty="0"/>
              <a:t>Ebene 6: Stichpunkte weiter eingerückt</a:t>
            </a:r>
          </a:p>
          <a:p>
            <a:pPr lvl="6"/>
            <a:r>
              <a:rPr lang="de-DE" dirty="0"/>
              <a:t>Ebene 7: Zusatzinfo</a:t>
            </a:r>
          </a:p>
          <a:p>
            <a:pPr lvl="7"/>
            <a:r>
              <a:rPr lang="de-DE" dirty="0"/>
              <a:t>Ebene 8: Bildunterschrift</a:t>
            </a:r>
          </a:p>
        </p:txBody>
      </p:sp>
      <p:pic>
        <p:nvPicPr>
          <p:cNvPr id="8" name="Grafik 7"/>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
        <p:nvSpPr>
          <p:cNvPr id="3" name="Datumsplatzhalter 2"/>
          <p:cNvSpPr>
            <a:spLocks noGrp="1"/>
          </p:cNvSpPr>
          <p:nvPr>
            <p:ph type="dt" sz="half" idx="2"/>
          </p:nvPr>
        </p:nvSpPr>
        <p:spPr>
          <a:xfrm>
            <a:off x="4122419" y="6490799"/>
            <a:ext cx="7044781"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en-US" smtClean="0"/>
              <a:t>07.05.2024</a:t>
            </a:r>
            <a:endParaRPr lang="de-DE" dirty="0"/>
          </a:p>
        </p:txBody>
      </p:sp>
      <p:sp>
        <p:nvSpPr>
          <p:cNvPr id="9" name="Fußzeilenplatzhalter 8"/>
          <p:cNvSpPr>
            <a:spLocks noGrp="1"/>
          </p:cNvSpPr>
          <p:nvPr>
            <p:ph type="ftr" sz="quarter" idx="3"/>
          </p:nvPr>
        </p:nvSpPr>
        <p:spPr>
          <a:xfrm>
            <a:off x="695324" y="6490800"/>
            <a:ext cx="6086475" cy="144000"/>
          </a:xfrm>
          <a:prstGeom prst="rect">
            <a:avLst/>
          </a:prstGeom>
        </p:spPr>
        <p:txBody>
          <a:bodyPr vert="horz" wrap="none" lIns="0" tIns="0" rIns="0" bIns="0" rtlCol="0" anchor="b" anchorCtr="0"/>
          <a:lstStyle>
            <a:lvl1pPr algn="l">
              <a:defRPr lang="de-DE" sz="600" kern="600" cap="all" spc="90" baseline="0">
                <a:solidFill>
                  <a:schemeClr val="tx1">
                    <a:tint val="75000"/>
                  </a:schemeClr>
                </a:solidFill>
                <a:latin typeface="+mn-lt"/>
                <a:ea typeface="+mn-ea"/>
                <a:cs typeface="+mn-cs"/>
              </a:defRPr>
            </a:lvl1pPr>
          </a:lstStyle>
          <a:p>
            <a:r>
              <a:rPr lang="de-DE" smtClean="0"/>
              <a:t>general GL meeting </a:t>
            </a:r>
            <a:endParaRPr lang="de-DE" dirty="0"/>
          </a:p>
        </p:txBody>
      </p:sp>
      <p:sp>
        <p:nvSpPr>
          <p:cNvPr id="10" name="Foliennummernplatzhalter 9"/>
          <p:cNvSpPr>
            <a:spLocks noGrp="1"/>
          </p:cNvSpPr>
          <p:nvPr>
            <p:ph type="sldNum" sz="quarter" idx="4"/>
          </p:nvPr>
        </p:nvSpPr>
        <p:spPr>
          <a:xfrm>
            <a:off x="11167200" y="6490799"/>
            <a:ext cx="329475" cy="144000"/>
          </a:xfrm>
          <a:prstGeom prst="rect">
            <a:avLst/>
          </a:prstGeom>
        </p:spPr>
        <p:txBody>
          <a:bodyPr vert="horz" wrap="none"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ECE691D0-CC49-4FC7-9C4D-6112B0CB3A76}" type="slidenum">
              <a:rPr lang="de-DE" smtClean="0"/>
              <a:pPr/>
              <a:t>‹Nr.›</a:t>
            </a:fld>
            <a:endParaRPr lang="de-DE" dirty="0"/>
          </a:p>
        </p:txBody>
      </p:sp>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8" r:id="rId1"/>
    <p:sldLayoutId id="2147483669" r:id="rId2"/>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General	</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1</a:t>
            </a:fld>
            <a:endParaRPr lang="de-DE" dirty="0"/>
          </a:p>
        </p:txBody>
      </p:sp>
      <p:sp>
        <p:nvSpPr>
          <p:cNvPr id="6" name="Inhaltsplatzhalter 5"/>
          <p:cNvSpPr>
            <a:spLocks noGrp="1"/>
          </p:cNvSpPr>
          <p:nvPr>
            <p:ph idx="1"/>
          </p:nvPr>
        </p:nvSpPr>
        <p:spPr/>
        <p:txBody>
          <a:bodyPr/>
          <a:lstStyle/>
          <a:p>
            <a:pPr marL="342900" lvl="1" indent="-342900">
              <a:buFont typeface="Arial" panose="020B0604020202020204" pitchFamily="34" charset="0"/>
              <a:buChar char="•"/>
            </a:pPr>
            <a:r>
              <a:rPr lang="en-US" dirty="0" smtClean="0">
                <a:solidFill>
                  <a:srgbClr val="FF0000"/>
                </a:solidFill>
              </a:rPr>
              <a:t>new transformers</a:t>
            </a:r>
          </a:p>
          <a:p>
            <a:pPr marL="988650" lvl="5" indent="-342900">
              <a:buFont typeface="Wingdings" panose="05000000000000000000" pitchFamily="2" charset="2"/>
              <a:buChar char="Ø"/>
            </a:pPr>
            <a:r>
              <a:rPr lang="en-US" dirty="0" smtClean="0">
                <a:solidFill>
                  <a:srgbClr val="FF0000"/>
                </a:solidFill>
              </a:rPr>
              <a:t>6 high voltage coils are manufactured and tested, 3 low voltage coils are ready</a:t>
            </a:r>
          </a:p>
          <a:p>
            <a:pPr marL="988650" lvl="5" indent="-342900">
              <a:buFont typeface="Wingdings" panose="05000000000000000000" pitchFamily="2" charset="2"/>
              <a:buChar char="Ø"/>
            </a:pPr>
            <a:r>
              <a:rPr lang="en-US" dirty="0" smtClean="0">
                <a:solidFill>
                  <a:srgbClr val="FF0000"/>
                </a:solidFill>
              </a:rPr>
              <a:t>delivery delayed by ~1 week (early July)</a:t>
            </a:r>
          </a:p>
          <a:p>
            <a:pPr marL="988650" lvl="5" indent="-342900">
              <a:buFont typeface="Wingdings" panose="05000000000000000000" pitchFamily="2" charset="2"/>
              <a:buChar char="Ø"/>
            </a:pPr>
            <a:r>
              <a:rPr lang="en-US" dirty="0" smtClean="0">
                <a:solidFill>
                  <a:srgbClr val="FF0000"/>
                </a:solidFill>
              </a:rPr>
              <a:t>due to personnel shortage, commissioning in last week of August</a:t>
            </a:r>
          </a:p>
          <a:p>
            <a:pPr lvl="5" indent="0">
              <a:buNone/>
            </a:pPr>
            <a:endParaRPr lang="en-US" dirty="0" smtClean="0">
              <a:solidFill>
                <a:srgbClr val="FF0000"/>
              </a:solidFill>
            </a:endParaRPr>
          </a:p>
          <a:p>
            <a:pPr marL="342900" lvl="1" indent="-342900">
              <a:buFont typeface="Arial" panose="020B0604020202020204" pitchFamily="34" charset="0"/>
              <a:buChar char="•"/>
            </a:pPr>
            <a:r>
              <a:rPr lang="en-US" dirty="0" smtClean="0">
                <a:solidFill>
                  <a:srgbClr val="FF0000"/>
                </a:solidFill>
              </a:rPr>
              <a:t>repair of cooling circuits</a:t>
            </a:r>
          </a:p>
          <a:p>
            <a:pPr marL="988650" lvl="5" indent="-342900">
              <a:buFont typeface="Wingdings" panose="05000000000000000000" pitchFamily="2" charset="2"/>
              <a:buChar char="Ø"/>
            </a:pPr>
            <a:r>
              <a:rPr lang="en-US" dirty="0" smtClean="0">
                <a:solidFill>
                  <a:srgbClr val="FF0000"/>
                </a:solidFill>
              </a:rPr>
              <a:t>after last glow discharge tests, circuits are drained and repair begins</a:t>
            </a:r>
          </a:p>
          <a:p>
            <a:pPr marL="988650" lvl="5" indent="-342900">
              <a:buFont typeface="Wingdings" panose="05000000000000000000" pitchFamily="2" charset="2"/>
              <a:buChar char="Ø"/>
            </a:pPr>
            <a:r>
              <a:rPr lang="en-US" dirty="0" smtClean="0">
                <a:solidFill>
                  <a:srgbClr val="FF0000"/>
                </a:solidFill>
              </a:rPr>
              <a:t>repair and hydraulic balancing envisaged to be finished end of August</a:t>
            </a:r>
            <a:endParaRPr lang="en-US" dirty="0">
              <a:solidFill>
                <a:srgbClr val="FF0000"/>
              </a:solidFill>
            </a:endParaRPr>
          </a:p>
        </p:txBody>
      </p:sp>
    </p:spTree>
    <p:extLst>
      <p:ext uri="{BB962C8B-B14F-4D97-AF65-F5344CB8AC3E}">
        <p14:creationId xmlns:p14="http://schemas.microsoft.com/office/powerpoint/2010/main" val="65156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general activities</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2</a:t>
            </a:fld>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2157984105"/>
              </p:ext>
            </p:extLst>
          </p:nvPr>
        </p:nvGraphicFramePr>
        <p:xfrm>
          <a:off x="199784" y="914399"/>
          <a:ext cx="11825728" cy="3378200"/>
        </p:xfrm>
        <a:graphic>
          <a:graphicData uri="http://schemas.openxmlformats.org/drawingml/2006/table">
            <a:tbl>
              <a:tblPr firstRow="1" bandRow="1">
                <a:tableStyleId>{5C22544A-7EE6-4342-B048-85BDC9FD1C3A}</a:tableStyleId>
              </a:tblPr>
              <a:tblGrid>
                <a:gridCol w="5912864">
                  <a:extLst>
                    <a:ext uri="{9D8B030D-6E8A-4147-A177-3AD203B41FA5}">
                      <a16:colId xmlns:a16="http://schemas.microsoft.com/office/drawing/2014/main" val="1064495390"/>
                    </a:ext>
                  </a:extLst>
                </a:gridCol>
                <a:gridCol w="5912864">
                  <a:extLst>
                    <a:ext uri="{9D8B030D-6E8A-4147-A177-3AD203B41FA5}">
                      <a16:colId xmlns:a16="http://schemas.microsoft.com/office/drawing/2014/main" val="2705275465"/>
                    </a:ext>
                  </a:extLst>
                </a:gridCol>
              </a:tblGrid>
              <a:tr h="176106">
                <a:tc>
                  <a:txBody>
                    <a:bodyPr/>
                    <a:lstStyle/>
                    <a:p>
                      <a:r>
                        <a:rPr lang="en-US" dirty="0" smtClean="0"/>
                        <a:t>topic</a:t>
                      </a:r>
                      <a:endParaRPr lang="en-US" dirty="0"/>
                    </a:p>
                  </a:txBody>
                  <a:tcPr/>
                </a:tc>
                <a:tc>
                  <a:txBody>
                    <a:bodyPr/>
                    <a:lstStyle/>
                    <a:p>
                      <a:r>
                        <a:rPr lang="en-US" dirty="0" smtClean="0"/>
                        <a:t>discussion lead by</a:t>
                      </a:r>
                      <a:endParaRPr lang="en-US" dirty="0"/>
                    </a:p>
                  </a:txBody>
                  <a:tcPr/>
                </a:tc>
                <a:extLst>
                  <a:ext uri="{0D108BD9-81ED-4DB2-BD59-A6C34878D82A}">
                    <a16:rowId xmlns:a16="http://schemas.microsoft.com/office/drawing/2014/main" val="1440831546"/>
                  </a:ext>
                </a:extLst>
              </a:tr>
              <a:tr h="370840">
                <a:tc>
                  <a:txBody>
                    <a:bodyPr/>
                    <a:lstStyle/>
                    <a:p>
                      <a:r>
                        <a:rPr lang="en-GB" sz="1600" kern="1200" dirty="0" smtClean="0">
                          <a:solidFill>
                            <a:schemeClr val="dk1"/>
                          </a:solidFill>
                          <a:latin typeface="+mn-lt"/>
                          <a:ea typeface="+mn-ea"/>
                          <a:cs typeface="+mn-cs"/>
                          <a:sym typeface="Symbol"/>
                        </a:rPr>
                        <a:t>technical assessment to specify HE4 (18GJ energy turnaround) for OP 2.4</a:t>
                      </a:r>
                      <a:endParaRPr lang="en-US" sz="1600" dirty="0"/>
                    </a:p>
                  </a:txBody>
                  <a:tcPr/>
                </a:tc>
                <a:tc>
                  <a:txBody>
                    <a:bodyPr/>
                    <a:lstStyle/>
                    <a:p>
                      <a:r>
                        <a:rPr lang="en-US" sz="1600" dirty="0" smtClean="0"/>
                        <a:t>E5-Eng (A. Lorenz)</a:t>
                      </a:r>
                      <a:endParaRPr lang="en-US" sz="1600" dirty="0"/>
                    </a:p>
                  </a:txBody>
                  <a:tcPr/>
                </a:tc>
                <a:extLst>
                  <a:ext uri="{0D108BD9-81ED-4DB2-BD59-A6C34878D82A}">
                    <a16:rowId xmlns:a16="http://schemas.microsoft.com/office/drawing/2014/main" val="12314124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latin typeface="+mn-lt"/>
                          <a:ea typeface="+mn-ea"/>
                          <a:cs typeface="+mn-cs"/>
                          <a:sym typeface="Symbol"/>
                        </a:rPr>
                        <a:t>discussion on future W7-X database</a:t>
                      </a:r>
                    </a:p>
                  </a:txBody>
                  <a:tcPr/>
                </a:tc>
                <a:tc>
                  <a:txBody>
                    <a:bodyPr/>
                    <a:lstStyle/>
                    <a:p>
                      <a:r>
                        <a:rPr lang="en-US" sz="1600" dirty="0" smtClean="0"/>
                        <a:t>E5-Dev (T. Wegner)</a:t>
                      </a:r>
                      <a:endParaRPr lang="en-US" sz="1600" dirty="0"/>
                    </a:p>
                  </a:txBody>
                  <a:tcPr/>
                </a:tc>
                <a:extLst>
                  <a:ext uri="{0D108BD9-81ED-4DB2-BD59-A6C34878D82A}">
                    <a16:rowId xmlns:a16="http://schemas.microsoft.com/office/drawing/2014/main" val="5495234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latin typeface="+mn-lt"/>
                          <a:ea typeface="+mn-ea"/>
                          <a:cs typeface="+mn-cs"/>
                          <a:sym typeface="Symbol"/>
                        </a:rPr>
                        <a:t>discussions to prioritize development of feedback systems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E5-Dev (T. Wegner)</a:t>
                      </a:r>
                    </a:p>
                  </a:txBody>
                  <a:tcPr/>
                </a:tc>
                <a:extLst>
                  <a:ext uri="{0D108BD9-81ED-4DB2-BD59-A6C34878D82A}">
                    <a16:rowId xmlns:a16="http://schemas.microsoft.com/office/drawing/2014/main" val="2740599131"/>
                  </a:ext>
                </a:extLst>
              </a:tr>
              <a:tr h="370840">
                <a:tc>
                  <a:txBody>
                    <a:bodyPr/>
                    <a:lstStyle/>
                    <a:p>
                      <a:r>
                        <a:rPr lang="en-US" sz="1600" dirty="0" smtClean="0"/>
                        <a:t>assessment of segment</a:t>
                      </a:r>
                      <a:r>
                        <a:rPr lang="en-US" sz="1600" baseline="0" dirty="0" smtClean="0"/>
                        <a:t> control of P/NP coil currents</a:t>
                      </a:r>
                      <a:endParaRPr lang="en-US" sz="1600" dirty="0"/>
                    </a:p>
                  </a:txBody>
                  <a:tcPr/>
                </a:tc>
                <a:tc>
                  <a:txBody>
                    <a:bodyPr/>
                    <a:lstStyle/>
                    <a:p>
                      <a:r>
                        <a:rPr lang="en-US" sz="1600" dirty="0" smtClean="0"/>
                        <a:t>E5-Eng/EA</a:t>
                      </a:r>
                      <a:r>
                        <a:rPr lang="en-US" sz="1600" baseline="0" dirty="0" smtClean="0"/>
                        <a:t> (A. Lorenz)</a:t>
                      </a:r>
                      <a:endParaRPr lang="en-US" sz="1600" dirty="0"/>
                    </a:p>
                  </a:txBody>
                  <a:tcPr/>
                </a:tc>
                <a:extLst>
                  <a:ext uri="{0D108BD9-81ED-4DB2-BD59-A6C34878D82A}">
                    <a16:rowId xmlns:a16="http://schemas.microsoft.com/office/drawing/2014/main" val="6870031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assessment of technical</a:t>
                      </a:r>
                      <a:r>
                        <a:rPr lang="en-US" sz="1600" baseline="0" dirty="0" smtClean="0"/>
                        <a:t> possibilities to speed up changes of polarities</a:t>
                      </a:r>
                      <a:endParaRPr lang="en-US" sz="1600" dirty="0" smtClean="0"/>
                    </a:p>
                  </a:txBody>
                  <a:tcPr/>
                </a:tc>
                <a:tc>
                  <a:txBody>
                    <a:bodyPr/>
                    <a:lstStyle/>
                    <a:p>
                      <a:r>
                        <a:rPr lang="en-US" sz="1600" dirty="0" smtClean="0"/>
                        <a:t>E5-Dev (T. Rummel)</a:t>
                      </a:r>
                      <a:endParaRPr lang="en-US" sz="1600" dirty="0"/>
                    </a:p>
                  </a:txBody>
                  <a:tcPr/>
                </a:tc>
                <a:extLst>
                  <a:ext uri="{0D108BD9-81ED-4DB2-BD59-A6C34878D82A}">
                    <a16:rowId xmlns:a16="http://schemas.microsoft.com/office/drawing/2014/main" val="446466854"/>
                  </a:ext>
                </a:extLst>
              </a:tr>
              <a:tr h="370840">
                <a:tc>
                  <a:txBody>
                    <a:bodyPr/>
                    <a:lstStyle/>
                    <a:p>
                      <a:r>
                        <a:rPr lang="en-US" sz="1600" dirty="0" smtClean="0">
                          <a:solidFill>
                            <a:srgbClr val="FF0000"/>
                          </a:solidFill>
                        </a:rPr>
                        <a:t>assessment of edge magnetic topology</a:t>
                      </a:r>
                      <a:r>
                        <a:rPr lang="en-US" sz="1600" baseline="0" dirty="0" smtClean="0">
                          <a:solidFill>
                            <a:srgbClr val="FF0000"/>
                          </a:solidFill>
                        </a:rPr>
                        <a:t> under error fields</a:t>
                      </a:r>
                      <a:endParaRPr lang="en-US" sz="1600" dirty="0">
                        <a:solidFill>
                          <a:srgbClr val="FF0000"/>
                        </a:solidFill>
                      </a:endParaRPr>
                    </a:p>
                  </a:txBody>
                  <a:tcPr/>
                </a:tc>
                <a:tc>
                  <a:txBody>
                    <a:bodyPr/>
                    <a:lstStyle/>
                    <a:p>
                      <a:r>
                        <a:rPr lang="en-US" sz="1600" dirty="0" smtClean="0">
                          <a:solidFill>
                            <a:srgbClr val="FF0000"/>
                          </a:solidFill>
                        </a:rPr>
                        <a:t>E3-Dia3</a:t>
                      </a:r>
                      <a:endParaRPr lang="en-US" sz="1600" dirty="0">
                        <a:solidFill>
                          <a:srgbClr val="FF0000"/>
                        </a:solidFill>
                      </a:endParaRPr>
                    </a:p>
                  </a:txBody>
                  <a:tcPr/>
                </a:tc>
                <a:extLst>
                  <a:ext uri="{0D108BD9-81ED-4DB2-BD59-A6C34878D82A}">
                    <a16:rowId xmlns:a16="http://schemas.microsoft.com/office/drawing/2014/main" val="2887123151"/>
                  </a:ext>
                </a:extLst>
              </a:tr>
              <a:tr h="370840">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035752960"/>
                  </a:ext>
                </a:extLst>
              </a:tr>
            </a:tbl>
          </a:graphicData>
        </a:graphic>
      </p:graphicFrame>
    </p:spTree>
    <p:extLst>
      <p:ext uri="{BB962C8B-B14F-4D97-AF65-F5344CB8AC3E}">
        <p14:creationId xmlns:p14="http://schemas.microsoft.com/office/powerpoint/2010/main" val="590554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p:cNvGraphicFramePr>
            <a:graphicFrameLocks noGrp="1"/>
          </p:cNvGraphicFramePr>
          <p:nvPr>
            <p:extLst>
              <p:ext uri="{D42A27DB-BD31-4B8C-83A1-F6EECF244321}">
                <p14:modId xmlns:p14="http://schemas.microsoft.com/office/powerpoint/2010/main" val="1473798050"/>
              </p:ext>
            </p:extLst>
          </p:nvPr>
        </p:nvGraphicFramePr>
        <p:xfrm>
          <a:off x="199784" y="914399"/>
          <a:ext cx="11825728" cy="4490720"/>
        </p:xfrm>
        <a:graphic>
          <a:graphicData uri="http://schemas.openxmlformats.org/drawingml/2006/table">
            <a:tbl>
              <a:tblPr firstRow="1" bandRow="1">
                <a:tableStyleId>{5C22544A-7EE6-4342-B048-85BDC9FD1C3A}</a:tableStyleId>
              </a:tblPr>
              <a:tblGrid>
                <a:gridCol w="5912864">
                  <a:extLst>
                    <a:ext uri="{9D8B030D-6E8A-4147-A177-3AD203B41FA5}">
                      <a16:colId xmlns:a16="http://schemas.microsoft.com/office/drawing/2014/main" val="1064495390"/>
                    </a:ext>
                  </a:extLst>
                </a:gridCol>
                <a:gridCol w="5912864">
                  <a:extLst>
                    <a:ext uri="{9D8B030D-6E8A-4147-A177-3AD203B41FA5}">
                      <a16:colId xmlns:a16="http://schemas.microsoft.com/office/drawing/2014/main" val="2705275465"/>
                    </a:ext>
                  </a:extLst>
                </a:gridCol>
              </a:tblGrid>
              <a:tr h="176106">
                <a:tc>
                  <a:txBody>
                    <a:bodyPr/>
                    <a:lstStyle/>
                    <a:p>
                      <a:r>
                        <a:rPr lang="en-US" dirty="0" smtClean="0"/>
                        <a:t>topic</a:t>
                      </a:r>
                      <a:endParaRPr lang="en-US" dirty="0"/>
                    </a:p>
                  </a:txBody>
                  <a:tcPr/>
                </a:tc>
                <a:tc>
                  <a:txBody>
                    <a:bodyPr/>
                    <a:lstStyle/>
                    <a:p>
                      <a:r>
                        <a:rPr lang="en-US" dirty="0" smtClean="0"/>
                        <a:t>group</a:t>
                      </a:r>
                      <a:endParaRPr lang="en-US" dirty="0"/>
                    </a:p>
                  </a:txBody>
                  <a:tcPr/>
                </a:tc>
                <a:extLst>
                  <a:ext uri="{0D108BD9-81ED-4DB2-BD59-A6C34878D82A}">
                    <a16:rowId xmlns:a16="http://schemas.microsoft.com/office/drawing/2014/main" val="1440831546"/>
                  </a:ext>
                </a:extLst>
              </a:tr>
              <a:tr h="370840">
                <a:tc>
                  <a:txBody>
                    <a:bodyPr/>
                    <a:lstStyle/>
                    <a:p>
                      <a:r>
                        <a:rPr lang="en-US" sz="1600" dirty="0" smtClean="0"/>
                        <a:t>continuation of DDR</a:t>
                      </a:r>
                      <a:r>
                        <a:rPr lang="en-US" sz="1600" baseline="0" dirty="0" smtClean="0"/>
                        <a:t> of heavy ion beam probe with (partial) installation for OP 2.4</a:t>
                      </a:r>
                      <a:endParaRPr lang="en-US" sz="1600" dirty="0"/>
                    </a:p>
                  </a:txBody>
                  <a:tcPr/>
                </a:tc>
                <a:tc>
                  <a:txBody>
                    <a:bodyPr/>
                    <a:lstStyle/>
                    <a:p>
                      <a:r>
                        <a:rPr lang="en-US" sz="1600" dirty="0" smtClean="0"/>
                        <a:t>E5-Dyn (turbulence)</a:t>
                      </a:r>
                      <a:endParaRPr lang="en-US" sz="1600" dirty="0"/>
                    </a:p>
                  </a:txBody>
                  <a:tcPr/>
                </a:tc>
                <a:extLst>
                  <a:ext uri="{0D108BD9-81ED-4DB2-BD59-A6C34878D82A}">
                    <a16:rowId xmlns:a16="http://schemas.microsoft.com/office/drawing/2014/main" val="2887123151"/>
                  </a:ext>
                </a:extLst>
              </a:tr>
              <a:tr h="370840">
                <a:tc>
                  <a:txBody>
                    <a:bodyPr/>
                    <a:lstStyle/>
                    <a:p>
                      <a:r>
                        <a:rPr lang="en-US" sz="1600" dirty="0" smtClean="0"/>
                        <a:t>feasibility study for an imaging CECE system</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E5-Dyn (turbulence)</a:t>
                      </a:r>
                    </a:p>
                  </a:txBody>
                  <a:tcPr/>
                </a:tc>
                <a:extLst>
                  <a:ext uri="{0D108BD9-81ED-4DB2-BD59-A6C34878D82A}">
                    <a16:rowId xmlns:a16="http://schemas.microsoft.com/office/drawing/2014/main" val="2035752960"/>
                  </a:ext>
                </a:extLst>
              </a:tr>
              <a:tr h="370840">
                <a:tc>
                  <a:txBody>
                    <a:bodyPr/>
                    <a:lstStyle/>
                    <a:p>
                      <a:r>
                        <a:rPr lang="en-US" sz="1600" dirty="0" smtClean="0"/>
                        <a:t>IR 3D video bolometer</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E5-Dyn (ITPR)</a:t>
                      </a:r>
                    </a:p>
                  </a:txBody>
                  <a:tcPr/>
                </a:tc>
                <a:extLst>
                  <a:ext uri="{0D108BD9-81ED-4DB2-BD59-A6C34878D82A}">
                    <a16:rowId xmlns:a16="http://schemas.microsoft.com/office/drawing/2014/main" val="3511824650"/>
                  </a:ext>
                </a:extLst>
              </a:tr>
              <a:tr h="370840">
                <a:tc>
                  <a:txBody>
                    <a:bodyPr/>
                    <a:lstStyle/>
                    <a:p>
                      <a:r>
                        <a:rPr lang="en-US" sz="1600" dirty="0" smtClean="0"/>
                        <a:t>13. short-pulse</a:t>
                      </a:r>
                      <a:r>
                        <a:rPr lang="en-US" sz="1600" baseline="0" dirty="0" smtClean="0"/>
                        <a:t> gyrotron for CTS and startup for OP 2.4</a:t>
                      </a:r>
                    </a:p>
                    <a:p>
                      <a:r>
                        <a:rPr lang="en-US" sz="1600" baseline="0" dirty="0" smtClean="0">
                          <a:solidFill>
                            <a:srgbClr val="FF0000"/>
                          </a:solidFill>
                        </a:rPr>
                        <a:t>- see TKT presentation</a:t>
                      </a:r>
                      <a:endParaRPr lang="en-US" sz="16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E3</a:t>
                      </a:r>
                      <a:r>
                        <a:rPr lang="en-US" sz="1600" baseline="0" dirty="0" smtClean="0"/>
                        <a:t>-ECRH</a:t>
                      </a:r>
                      <a:endParaRPr lang="en-US" sz="1600" dirty="0" smtClean="0"/>
                    </a:p>
                  </a:txBody>
                  <a:tcPr/>
                </a:tc>
                <a:extLst>
                  <a:ext uri="{0D108BD9-81ED-4DB2-BD59-A6C34878D82A}">
                    <a16:rowId xmlns:a16="http://schemas.microsoft.com/office/drawing/2014/main" val="3665303926"/>
                  </a:ext>
                </a:extLst>
              </a:tr>
              <a:tr h="370840">
                <a:tc>
                  <a:txBody>
                    <a:bodyPr/>
                    <a:lstStyle/>
                    <a:p>
                      <a:r>
                        <a:rPr lang="en-US" sz="1600" dirty="0" smtClean="0"/>
                        <a:t>decision after</a:t>
                      </a:r>
                      <a:r>
                        <a:rPr lang="en-US" sz="1600" baseline="0" dirty="0" smtClean="0"/>
                        <a:t> OP 2.3 to add 4 NBI sources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E3-NBI</a:t>
                      </a:r>
                    </a:p>
                  </a:txBody>
                  <a:tcPr/>
                </a:tc>
                <a:extLst>
                  <a:ext uri="{0D108BD9-81ED-4DB2-BD59-A6C34878D82A}">
                    <a16:rowId xmlns:a16="http://schemas.microsoft.com/office/drawing/2014/main" val="4234930166"/>
                  </a:ext>
                </a:extLst>
              </a:tr>
              <a:tr h="370840">
                <a:tc>
                  <a:txBody>
                    <a:bodyPr/>
                    <a:lstStyle/>
                    <a:p>
                      <a:r>
                        <a:rPr lang="en-US" sz="1600" dirty="0" smtClean="0"/>
                        <a:t>MATEO (staged</a:t>
                      </a:r>
                      <a:r>
                        <a:rPr lang="en-US" sz="1600" baseline="0" dirty="0" smtClean="0"/>
                        <a:t> approach, manipulator intended for OP2.4)</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E3-Dia3</a:t>
                      </a:r>
                    </a:p>
                  </a:txBody>
                  <a:tcPr/>
                </a:tc>
                <a:extLst>
                  <a:ext uri="{0D108BD9-81ED-4DB2-BD59-A6C34878D82A}">
                    <a16:rowId xmlns:a16="http://schemas.microsoft.com/office/drawing/2014/main" val="2533147942"/>
                  </a:ext>
                </a:extLst>
              </a:tr>
              <a:tr h="370840">
                <a:tc>
                  <a:txBody>
                    <a:bodyPr/>
                    <a:lstStyle/>
                    <a:p>
                      <a:r>
                        <a:rPr lang="en-US" sz="1600" dirty="0" smtClean="0"/>
                        <a:t>Impurity powder dropper</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E3-Dia3</a:t>
                      </a:r>
                    </a:p>
                  </a:txBody>
                  <a:tcPr/>
                </a:tc>
                <a:extLst>
                  <a:ext uri="{0D108BD9-81ED-4DB2-BD59-A6C34878D82A}">
                    <a16:rowId xmlns:a16="http://schemas.microsoft.com/office/drawing/2014/main" val="4290706412"/>
                  </a:ext>
                </a:extLst>
              </a:tr>
              <a:tr h="370840">
                <a:tc>
                  <a:txBody>
                    <a:bodyPr/>
                    <a:lstStyle/>
                    <a:p>
                      <a:r>
                        <a:rPr lang="en-US" sz="1600" dirty="0" smtClean="0"/>
                        <a:t>Dust</a:t>
                      </a:r>
                      <a:r>
                        <a:rPr lang="en-US" sz="1600" baseline="0" dirty="0" smtClean="0"/>
                        <a:t> collection boxes (in vessel)</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E3-Dia3</a:t>
                      </a:r>
                    </a:p>
                  </a:txBody>
                  <a:tcPr/>
                </a:tc>
                <a:extLst>
                  <a:ext uri="{0D108BD9-81ED-4DB2-BD59-A6C34878D82A}">
                    <a16:rowId xmlns:a16="http://schemas.microsoft.com/office/drawing/2014/main" val="2070849604"/>
                  </a:ext>
                </a:extLst>
              </a:tr>
              <a:tr h="370840">
                <a:tc>
                  <a:txBody>
                    <a:bodyPr/>
                    <a:lstStyle/>
                    <a:p>
                      <a:r>
                        <a:rPr lang="en-US" sz="1600" dirty="0" smtClean="0"/>
                        <a:t>H</a:t>
                      </a:r>
                      <a:r>
                        <a:rPr lang="en-US" sz="1600" baseline="0" dirty="0" smtClean="0"/>
                        <a:t> </a:t>
                      </a:r>
                      <a:r>
                        <a:rPr lang="en-US" sz="1600" dirty="0" smtClean="0"/>
                        <a:t>alpha observation inner/outer wall</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E3-Dia3</a:t>
                      </a:r>
                    </a:p>
                  </a:txBody>
                  <a:tcPr/>
                </a:tc>
                <a:extLst>
                  <a:ext uri="{0D108BD9-81ED-4DB2-BD59-A6C34878D82A}">
                    <a16:rowId xmlns:a16="http://schemas.microsoft.com/office/drawing/2014/main" val="2348359539"/>
                  </a:ext>
                </a:extLst>
              </a:tr>
              <a:tr h="370840">
                <a:tc>
                  <a:txBody>
                    <a:bodyPr/>
                    <a:lstStyle/>
                    <a:p>
                      <a:r>
                        <a:rPr lang="en-US" sz="1600" dirty="0" smtClean="0"/>
                        <a:t>High resolution IR observation of divertor</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E3-Dia3</a:t>
                      </a:r>
                      <a:r>
                        <a:rPr lang="en-US" sz="1600" baseline="0" dirty="0" smtClean="0"/>
                        <a:t> (to be realized by E5-Dev/DT)</a:t>
                      </a:r>
                      <a:endParaRPr lang="en-US" sz="1600" dirty="0" smtClean="0"/>
                    </a:p>
                  </a:txBody>
                  <a:tcPr/>
                </a:tc>
                <a:extLst>
                  <a:ext uri="{0D108BD9-81ED-4DB2-BD59-A6C34878D82A}">
                    <a16:rowId xmlns:a16="http://schemas.microsoft.com/office/drawing/2014/main" val="922512654"/>
                  </a:ext>
                </a:extLst>
              </a:tr>
            </a:tbl>
          </a:graphicData>
        </a:graphic>
      </p:graphicFrame>
      <p:sp>
        <p:nvSpPr>
          <p:cNvPr id="9" name="Textfeld 8">
            <a:extLst>
              <a:ext uri="{FF2B5EF4-FFF2-40B4-BE49-F238E27FC236}">
                <a16:creationId xmlns:a16="http://schemas.microsoft.com/office/drawing/2014/main" id="{50C0EB7A-D2C7-4D67-804E-8CB3D2A6D66A}"/>
              </a:ext>
            </a:extLst>
          </p:cNvPr>
          <p:cNvSpPr txBox="1"/>
          <p:nvPr/>
        </p:nvSpPr>
        <p:spPr>
          <a:xfrm>
            <a:off x="199784" y="5499873"/>
            <a:ext cx="10899138" cy="1062926"/>
          </a:xfrm>
          <a:prstGeom prst="rect">
            <a:avLst/>
          </a:prstGeom>
          <a:noFill/>
        </p:spPr>
        <p:txBody>
          <a:bodyPr wrap="square" lIns="100145" tIns="50073" rIns="100145" bIns="50073"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50000"/>
              </a:lnSpc>
              <a:spcBef>
                <a:spcPts val="329"/>
              </a:spcBef>
              <a:buClr>
                <a:srgbClr val="006C66"/>
              </a:buClr>
              <a:buFont typeface="Wingdings" panose="05000000000000000000" pitchFamily="2" charset="2"/>
              <a:buChar char="§"/>
            </a:pPr>
            <a:r>
              <a:rPr lang="en-GB" sz="2000" dirty="0" smtClean="0">
                <a:latin typeface="+mj-lt"/>
                <a:sym typeface="Symbol"/>
              </a:rPr>
              <a:t>please add specific projects envisaged for the next ~ 5 years</a:t>
            </a:r>
          </a:p>
          <a:p>
            <a:pPr marL="285750" indent="-285750">
              <a:lnSpc>
                <a:spcPct val="150000"/>
              </a:lnSpc>
              <a:spcBef>
                <a:spcPts val="329"/>
              </a:spcBef>
              <a:buClr>
                <a:srgbClr val="006C66"/>
              </a:buClr>
              <a:buFont typeface="Wingdings" panose="05000000000000000000" pitchFamily="2" charset="2"/>
              <a:buChar char="§"/>
            </a:pPr>
            <a:endParaRPr lang="en-GB" sz="2000" dirty="0">
              <a:latin typeface="+mj-lt"/>
              <a:sym typeface="Symbol"/>
            </a:endParaRPr>
          </a:p>
        </p:txBody>
      </p:sp>
      <p:sp>
        <p:nvSpPr>
          <p:cNvPr id="2" name="Titel 1"/>
          <p:cNvSpPr>
            <a:spLocks noGrp="1"/>
          </p:cNvSpPr>
          <p:nvPr>
            <p:ph type="title"/>
          </p:nvPr>
        </p:nvSpPr>
        <p:spPr/>
        <p:txBody>
          <a:bodyPr/>
          <a:lstStyle/>
          <a:p>
            <a:r>
              <a:rPr lang="en-US" dirty="0" smtClean="0"/>
              <a:t>Update diagnostics projects </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3</a:t>
            </a:fld>
            <a:endParaRPr lang="de-DE" dirty="0"/>
          </a:p>
        </p:txBody>
      </p:sp>
    </p:spTree>
    <p:extLst>
      <p:ext uri="{BB962C8B-B14F-4D97-AF65-F5344CB8AC3E}">
        <p14:creationId xmlns:p14="http://schemas.microsoft.com/office/powerpoint/2010/main" val="2500438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p:cNvGraphicFramePr>
            <a:graphicFrameLocks noGrp="1"/>
          </p:cNvGraphicFramePr>
          <p:nvPr>
            <p:extLst>
              <p:ext uri="{D42A27DB-BD31-4B8C-83A1-F6EECF244321}">
                <p14:modId xmlns:p14="http://schemas.microsoft.com/office/powerpoint/2010/main" val="1810894106"/>
              </p:ext>
            </p:extLst>
          </p:nvPr>
        </p:nvGraphicFramePr>
        <p:xfrm>
          <a:off x="199784" y="914399"/>
          <a:ext cx="11825728" cy="1107440"/>
        </p:xfrm>
        <a:graphic>
          <a:graphicData uri="http://schemas.openxmlformats.org/drawingml/2006/table">
            <a:tbl>
              <a:tblPr firstRow="1" bandRow="1">
                <a:tableStyleId>{5C22544A-7EE6-4342-B048-85BDC9FD1C3A}</a:tableStyleId>
              </a:tblPr>
              <a:tblGrid>
                <a:gridCol w="5912864">
                  <a:extLst>
                    <a:ext uri="{9D8B030D-6E8A-4147-A177-3AD203B41FA5}">
                      <a16:colId xmlns:a16="http://schemas.microsoft.com/office/drawing/2014/main" val="1064495390"/>
                    </a:ext>
                  </a:extLst>
                </a:gridCol>
                <a:gridCol w="5912864">
                  <a:extLst>
                    <a:ext uri="{9D8B030D-6E8A-4147-A177-3AD203B41FA5}">
                      <a16:colId xmlns:a16="http://schemas.microsoft.com/office/drawing/2014/main" val="2705275465"/>
                    </a:ext>
                  </a:extLst>
                </a:gridCol>
              </a:tblGrid>
              <a:tr h="176106">
                <a:tc>
                  <a:txBody>
                    <a:bodyPr/>
                    <a:lstStyle/>
                    <a:p>
                      <a:r>
                        <a:rPr lang="en-US" dirty="0" smtClean="0"/>
                        <a:t>topic</a:t>
                      </a:r>
                      <a:endParaRPr lang="en-US" dirty="0"/>
                    </a:p>
                  </a:txBody>
                  <a:tcPr/>
                </a:tc>
                <a:tc>
                  <a:txBody>
                    <a:bodyPr/>
                    <a:lstStyle/>
                    <a:p>
                      <a:r>
                        <a:rPr lang="en-US" dirty="0" smtClean="0"/>
                        <a:t>group</a:t>
                      </a:r>
                      <a:endParaRPr lang="en-US" dirty="0"/>
                    </a:p>
                  </a:txBody>
                  <a:tcPr/>
                </a:tc>
                <a:extLst>
                  <a:ext uri="{0D108BD9-81ED-4DB2-BD59-A6C34878D82A}">
                    <a16:rowId xmlns:a16="http://schemas.microsoft.com/office/drawing/2014/main" val="1440831546"/>
                  </a:ext>
                </a:extLst>
              </a:tr>
              <a:tr h="370840">
                <a:tc>
                  <a:txBody>
                    <a:bodyPr/>
                    <a:lstStyle/>
                    <a:p>
                      <a:r>
                        <a:rPr lang="en-US" sz="1600" dirty="0" smtClean="0"/>
                        <a:t>MANTIS</a:t>
                      </a:r>
                      <a:endParaRPr lang="en-US" sz="1600" dirty="0"/>
                    </a:p>
                  </a:txBody>
                  <a:tcPr/>
                </a:tc>
                <a:tc>
                  <a:txBody>
                    <a:bodyPr/>
                    <a:lstStyle/>
                    <a:p>
                      <a:r>
                        <a:rPr lang="en-US" sz="1600" dirty="0" smtClean="0"/>
                        <a:t>E5-Dyn (ITRP)</a:t>
                      </a:r>
                      <a:endParaRPr lang="en-US" sz="1600" dirty="0"/>
                    </a:p>
                  </a:txBody>
                  <a:tcPr/>
                </a:tc>
                <a:extLst>
                  <a:ext uri="{0D108BD9-81ED-4DB2-BD59-A6C34878D82A}">
                    <a16:rowId xmlns:a16="http://schemas.microsoft.com/office/drawing/2014/main" val="2887123151"/>
                  </a:ext>
                </a:extLst>
              </a:tr>
              <a:tr h="370840">
                <a:tc>
                  <a:txBody>
                    <a:bodyPr/>
                    <a:lstStyle/>
                    <a:p>
                      <a:r>
                        <a:rPr lang="en-US" sz="1600" dirty="0" smtClean="0"/>
                        <a:t>turbulence BES</a:t>
                      </a:r>
                      <a:endParaRPr lang="en-US" sz="1600" dirty="0"/>
                    </a:p>
                  </a:txBody>
                  <a:tcPr/>
                </a:tc>
                <a:tc>
                  <a:txBody>
                    <a:bodyPr/>
                    <a:lstStyle/>
                    <a:p>
                      <a:r>
                        <a:rPr lang="en-US" sz="1600" dirty="0" smtClean="0"/>
                        <a:t>E5-Dyn </a:t>
                      </a:r>
                      <a:r>
                        <a:rPr lang="en-US" sz="1600" smtClean="0"/>
                        <a:t>(turbulence)</a:t>
                      </a:r>
                    </a:p>
                  </a:txBody>
                  <a:tcPr/>
                </a:tc>
                <a:extLst>
                  <a:ext uri="{0D108BD9-81ED-4DB2-BD59-A6C34878D82A}">
                    <a16:rowId xmlns:a16="http://schemas.microsoft.com/office/drawing/2014/main" val="3993627182"/>
                  </a:ext>
                </a:extLst>
              </a:tr>
            </a:tbl>
          </a:graphicData>
        </a:graphic>
      </p:graphicFrame>
      <p:sp>
        <p:nvSpPr>
          <p:cNvPr id="9" name="Textfeld 8">
            <a:extLst>
              <a:ext uri="{FF2B5EF4-FFF2-40B4-BE49-F238E27FC236}">
                <a16:creationId xmlns:a16="http://schemas.microsoft.com/office/drawing/2014/main" id="{50C0EB7A-D2C7-4D67-804E-8CB3D2A6D66A}"/>
              </a:ext>
            </a:extLst>
          </p:cNvPr>
          <p:cNvSpPr txBox="1"/>
          <p:nvPr/>
        </p:nvSpPr>
        <p:spPr>
          <a:xfrm>
            <a:off x="199784" y="5499873"/>
            <a:ext cx="10899138" cy="1062926"/>
          </a:xfrm>
          <a:prstGeom prst="rect">
            <a:avLst/>
          </a:prstGeom>
          <a:noFill/>
        </p:spPr>
        <p:txBody>
          <a:bodyPr wrap="square" lIns="100145" tIns="50073" rIns="100145" bIns="50073"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50000"/>
              </a:lnSpc>
              <a:spcBef>
                <a:spcPts val="329"/>
              </a:spcBef>
              <a:buClr>
                <a:srgbClr val="006C66"/>
              </a:buClr>
              <a:buFont typeface="Wingdings" panose="05000000000000000000" pitchFamily="2" charset="2"/>
              <a:buChar char="§"/>
            </a:pPr>
            <a:r>
              <a:rPr lang="en-GB" sz="2000" dirty="0" smtClean="0">
                <a:latin typeface="+mj-lt"/>
                <a:sym typeface="Symbol"/>
              </a:rPr>
              <a:t>please add specific projects envisaged for the next ~ 5 years</a:t>
            </a:r>
          </a:p>
          <a:p>
            <a:pPr marL="285750" indent="-285750">
              <a:lnSpc>
                <a:spcPct val="150000"/>
              </a:lnSpc>
              <a:spcBef>
                <a:spcPts val="329"/>
              </a:spcBef>
              <a:buClr>
                <a:srgbClr val="006C66"/>
              </a:buClr>
              <a:buFont typeface="Wingdings" panose="05000000000000000000" pitchFamily="2" charset="2"/>
              <a:buChar char="§"/>
            </a:pPr>
            <a:endParaRPr lang="en-GB" sz="2000" dirty="0">
              <a:latin typeface="+mj-lt"/>
              <a:sym typeface="Symbol"/>
            </a:endParaRPr>
          </a:p>
        </p:txBody>
      </p:sp>
      <p:sp>
        <p:nvSpPr>
          <p:cNvPr id="2" name="Titel 1"/>
          <p:cNvSpPr>
            <a:spLocks noGrp="1"/>
          </p:cNvSpPr>
          <p:nvPr>
            <p:ph type="title"/>
          </p:nvPr>
        </p:nvSpPr>
        <p:spPr/>
        <p:txBody>
          <a:bodyPr/>
          <a:lstStyle/>
          <a:p>
            <a:r>
              <a:rPr lang="en-US" dirty="0" smtClean="0"/>
              <a:t>Update diagnostics projects </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4</a:t>
            </a:fld>
            <a:endParaRPr lang="de-DE" dirty="0"/>
          </a:p>
        </p:txBody>
      </p:sp>
    </p:spTree>
    <p:extLst>
      <p:ext uri="{BB962C8B-B14F-4D97-AF65-F5344CB8AC3E}">
        <p14:creationId xmlns:p14="http://schemas.microsoft.com/office/powerpoint/2010/main" val="3424087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PhD/</a:t>
            </a:r>
            <a:r>
              <a:rPr lang="en-US" dirty="0" err="1" smtClean="0"/>
              <a:t>PostDoc</a:t>
            </a:r>
            <a:r>
              <a:rPr lang="en-US" dirty="0" smtClean="0"/>
              <a:t> projects</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5</a:t>
            </a:fld>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924585841"/>
              </p:ext>
            </p:extLst>
          </p:nvPr>
        </p:nvGraphicFramePr>
        <p:xfrm>
          <a:off x="199784" y="914399"/>
          <a:ext cx="11825728" cy="4861560"/>
        </p:xfrm>
        <a:graphic>
          <a:graphicData uri="http://schemas.openxmlformats.org/drawingml/2006/table">
            <a:tbl>
              <a:tblPr firstRow="1" bandRow="1">
                <a:tableStyleId>{5C22544A-7EE6-4342-B048-85BDC9FD1C3A}</a:tableStyleId>
              </a:tblPr>
              <a:tblGrid>
                <a:gridCol w="5912864">
                  <a:extLst>
                    <a:ext uri="{9D8B030D-6E8A-4147-A177-3AD203B41FA5}">
                      <a16:colId xmlns:a16="http://schemas.microsoft.com/office/drawing/2014/main" val="1064495390"/>
                    </a:ext>
                  </a:extLst>
                </a:gridCol>
                <a:gridCol w="5912864">
                  <a:extLst>
                    <a:ext uri="{9D8B030D-6E8A-4147-A177-3AD203B41FA5}">
                      <a16:colId xmlns:a16="http://schemas.microsoft.com/office/drawing/2014/main" val="2705275465"/>
                    </a:ext>
                  </a:extLst>
                </a:gridCol>
              </a:tblGrid>
              <a:tr h="176106">
                <a:tc>
                  <a:txBody>
                    <a:bodyPr/>
                    <a:lstStyle/>
                    <a:p>
                      <a:r>
                        <a:rPr lang="en-US" dirty="0" smtClean="0"/>
                        <a:t>topic</a:t>
                      </a:r>
                      <a:endParaRPr lang="en-US" dirty="0"/>
                    </a:p>
                  </a:txBody>
                  <a:tcPr/>
                </a:tc>
                <a:tc>
                  <a:txBody>
                    <a:bodyPr/>
                    <a:lstStyle/>
                    <a:p>
                      <a:r>
                        <a:rPr lang="en-US" dirty="0" smtClean="0"/>
                        <a:t>group</a:t>
                      </a:r>
                      <a:endParaRPr lang="en-US" dirty="0"/>
                    </a:p>
                  </a:txBody>
                  <a:tcPr/>
                </a:tc>
                <a:extLst>
                  <a:ext uri="{0D108BD9-81ED-4DB2-BD59-A6C34878D82A}">
                    <a16:rowId xmlns:a16="http://schemas.microsoft.com/office/drawing/2014/main" val="1440831546"/>
                  </a:ext>
                </a:extLst>
              </a:tr>
              <a:tr h="370840">
                <a:tc>
                  <a:txBody>
                    <a:bodyPr/>
                    <a:lstStyle/>
                    <a:p>
                      <a:r>
                        <a:rPr lang="en-US" dirty="0" smtClean="0"/>
                        <a:t>PhD GPI (SOL</a:t>
                      </a:r>
                      <a:r>
                        <a:rPr lang="en-US" baseline="0" dirty="0" smtClean="0"/>
                        <a:t> dynamics/turbulence)</a:t>
                      </a:r>
                      <a:endParaRPr lang="en-US" dirty="0"/>
                    </a:p>
                  </a:txBody>
                  <a:tcPr/>
                </a:tc>
                <a:tc>
                  <a:txBody>
                    <a:bodyPr/>
                    <a:lstStyle/>
                    <a:p>
                      <a:r>
                        <a:rPr lang="en-US" dirty="0" smtClean="0"/>
                        <a:t>E5-Dyn (turbulence)</a:t>
                      </a:r>
                      <a:endParaRPr lang="en-US" dirty="0"/>
                    </a:p>
                  </a:txBody>
                  <a:tcPr/>
                </a:tc>
                <a:extLst>
                  <a:ext uri="{0D108BD9-81ED-4DB2-BD59-A6C34878D82A}">
                    <a16:rowId xmlns:a16="http://schemas.microsoft.com/office/drawing/2014/main" val="2887123151"/>
                  </a:ext>
                </a:extLst>
              </a:tr>
              <a:tr h="370840">
                <a:tc>
                  <a:txBody>
                    <a:bodyPr/>
                    <a:lstStyle/>
                    <a:p>
                      <a:r>
                        <a:rPr lang="en-US" dirty="0" smtClean="0"/>
                        <a:t>PhD CECE (electron heat transport);</a:t>
                      </a:r>
                      <a:r>
                        <a:rPr lang="en-US" baseline="0" dirty="0" smtClean="0"/>
                        <a:t> feasibility CECE-I</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E5-Dyn (turbulence)</a:t>
                      </a:r>
                    </a:p>
                  </a:txBody>
                  <a:tcPr/>
                </a:tc>
                <a:extLst>
                  <a:ext uri="{0D108BD9-81ED-4DB2-BD59-A6C34878D82A}">
                    <a16:rowId xmlns:a16="http://schemas.microsoft.com/office/drawing/2014/main" val="2035752960"/>
                  </a:ext>
                </a:extLst>
              </a:tr>
              <a:tr h="370840">
                <a:tc>
                  <a:txBody>
                    <a:bodyPr/>
                    <a:lstStyle/>
                    <a:p>
                      <a:r>
                        <a:rPr lang="en-US" dirty="0" smtClean="0"/>
                        <a:t>PD (turbulence</a:t>
                      </a:r>
                      <a:r>
                        <a:rPr lang="en-US" baseline="0" dirty="0" smtClean="0"/>
                        <a:t> simulations)</a:t>
                      </a:r>
                      <a:endParaRPr lang="en-US" dirty="0"/>
                    </a:p>
                  </a:txBody>
                  <a:tcPr/>
                </a:tc>
                <a:tc>
                  <a:txBody>
                    <a:bodyPr/>
                    <a:lstStyle/>
                    <a:p>
                      <a:r>
                        <a:rPr lang="en-US" dirty="0" smtClean="0"/>
                        <a:t>E5-Dyn (turbulence</a:t>
                      </a:r>
                      <a:r>
                        <a:rPr lang="en-US" baseline="0" dirty="0" smtClean="0"/>
                        <a:t> &amp; ITRP)</a:t>
                      </a:r>
                      <a:endParaRPr lang="en-US" dirty="0"/>
                    </a:p>
                  </a:txBody>
                  <a:tcPr/>
                </a:tc>
                <a:extLst>
                  <a:ext uri="{0D108BD9-81ED-4DB2-BD59-A6C34878D82A}">
                    <a16:rowId xmlns:a16="http://schemas.microsoft.com/office/drawing/2014/main" val="3511824650"/>
                  </a:ext>
                </a:extLst>
              </a:tr>
              <a:tr h="0">
                <a:tc>
                  <a:txBody>
                    <a:bodyPr/>
                    <a:lstStyle/>
                    <a:p>
                      <a:r>
                        <a:rPr lang="en-US" dirty="0" smtClean="0"/>
                        <a:t>PhD Magnetics (equilibrium reconstruction)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E5-Dyn (MHD)</a:t>
                      </a:r>
                    </a:p>
                  </a:txBody>
                  <a:tcPr/>
                </a:tc>
                <a:extLst>
                  <a:ext uri="{0D108BD9-81ED-4DB2-BD59-A6C34878D82A}">
                    <a16:rowId xmlns:a16="http://schemas.microsoft.com/office/drawing/2014/main" val="4234930166"/>
                  </a:ext>
                </a:extLst>
              </a:tr>
              <a:tr h="312783">
                <a:tc>
                  <a:txBody>
                    <a:bodyPr/>
                    <a:lstStyle/>
                    <a:p>
                      <a:r>
                        <a:rPr lang="en-US" dirty="0" smtClean="0"/>
                        <a:t>PD (</a:t>
                      </a:r>
                      <a:r>
                        <a:rPr lang="en-US" dirty="0" err="1" smtClean="0"/>
                        <a:t>Alfvén</a:t>
                      </a:r>
                      <a:r>
                        <a:rPr lang="en-US" baseline="0" dirty="0" smtClean="0"/>
                        <a:t> modes and turbulence drive</a:t>
                      </a:r>
                      <a:r>
                        <a:rPr lang="en-US" dirty="0" smtClean="0"/>
                        <a:t>)</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E5-Dyn (MHD)</a:t>
                      </a:r>
                    </a:p>
                  </a:txBody>
                  <a:tcPr/>
                </a:tc>
                <a:extLst>
                  <a:ext uri="{0D108BD9-81ED-4DB2-BD59-A6C34878D82A}">
                    <a16:rowId xmlns:a16="http://schemas.microsoft.com/office/drawing/2014/main" val="4047294651"/>
                  </a:ext>
                </a:extLst>
              </a:tr>
              <a:tr h="259806">
                <a:tc>
                  <a:txBody>
                    <a:bodyPr/>
                    <a:lstStyle/>
                    <a:p>
                      <a:r>
                        <a:rPr lang="en-US" dirty="0" smtClean="0"/>
                        <a:t>PhD</a:t>
                      </a:r>
                      <a:r>
                        <a:rPr lang="en-US" baseline="0" dirty="0" smtClean="0"/>
                        <a:t> Boundary Turbulence Modeling</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E5-Dyn (ITRP)</a:t>
                      </a:r>
                    </a:p>
                  </a:txBody>
                  <a:tcPr/>
                </a:tc>
                <a:extLst>
                  <a:ext uri="{0D108BD9-81ED-4DB2-BD59-A6C34878D82A}">
                    <a16:rowId xmlns:a16="http://schemas.microsoft.com/office/drawing/2014/main" val="3214829040"/>
                  </a:ext>
                </a:extLst>
              </a:tr>
              <a:tr h="206829">
                <a:tc>
                  <a:txBody>
                    <a:bodyPr/>
                    <a:lstStyle/>
                    <a:p>
                      <a:r>
                        <a:rPr lang="en-US" dirty="0" smtClean="0"/>
                        <a:t>PhD Mantis</a:t>
                      </a:r>
                      <a:r>
                        <a:rPr lang="en-US" baseline="0" dirty="0" smtClean="0"/>
                        <a:t> Implementation</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E5-Dyn (ITRP)</a:t>
                      </a:r>
                    </a:p>
                  </a:txBody>
                  <a:tcPr/>
                </a:tc>
                <a:extLst>
                  <a:ext uri="{0D108BD9-81ED-4DB2-BD59-A6C34878D82A}">
                    <a16:rowId xmlns:a16="http://schemas.microsoft.com/office/drawing/2014/main" val="513953354"/>
                  </a:ext>
                </a:extLst>
              </a:tr>
              <a:tr h="153851">
                <a:tc>
                  <a:txBody>
                    <a:bodyPr/>
                    <a:lstStyle/>
                    <a:p>
                      <a:r>
                        <a:rPr lang="de-DE" dirty="0" smtClean="0"/>
                        <a:t>PD (</a:t>
                      </a:r>
                      <a:r>
                        <a:rPr lang="de-DE" dirty="0" err="1" smtClean="0"/>
                        <a:t>n.n</a:t>
                      </a:r>
                      <a:r>
                        <a:rPr lang="de-DE" dirty="0" smtClean="0"/>
                        <a:t>)</a:t>
                      </a:r>
                      <a:r>
                        <a:rPr lang="de-DE" baseline="0" dirty="0" smtClean="0"/>
                        <a:t>: </a:t>
                      </a:r>
                      <a:r>
                        <a:rPr lang="en-US" baseline="0" dirty="0" smtClean="0"/>
                        <a:t>Modeling of neutral gas pressure (ANSYS, DIVGAS) + code development</a:t>
                      </a:r>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E3-Dia3</a:t>
                      </a:r>
                      <a:endParaRPr lang="de-DE" dirty="0"/>
                    </a:p>
                  </a:txBody>
                  <a:tcPr/>
                </a:tc>
                <a:extLst>
                  <a:ext uri="{0D108BD9-81ED-4DB2-BD59-A6C34878D82A}">
                    <a16:rowId xmlns:a16="http://schemas.microsoft.com/office/drawing/2014/main" val="2580996921"/>
                  </a:ext>
                </a:extLst>
              </a:tr>
              <a:tr h="0">
                <a:tc>
                  <a:txBody>
                    <a:bodyPr/>
                    <a:lstStyle/>
                    <a:p>
                      <a:pPr marL="0" algn="l" defTabSz="914400" rtl="0" eaLnBrk="1" latinLnBrk="0" hangingPunct="1"/>
                      <a:r>
                        <a:rPr lang="en-US" sz="1800" kern="1200" noProof="0" dirty="0" smtClean="0">
                          <a:solidFill>
                            <a:schemeClr val="dk1"/>
                          </a:solidFill>
                          <a:latin typeface="+mn-lt"/>
                          <a:ea typeface="+mn-ea"/>
                          <a:cs typeface="+mn-cs"/>
                        </a:rPr>
                        <a:t>PhD (S. </a:t>
                      </a:r>
                      <a:r>
                        <a:rPr lang="en-US" sz="1800" kern="1200" noProof="0" dirty="0" err="1" smtClean="0">
                          <a:solidFill>
                            <a:schemeClr val="dk1"/>
                          </a:solidFill>
                          <a:latin typeface="+mn-lt"/>
                          <a:ea typeface="+mn-ea"/>
                          <a:cs typeface="+mn-cs"/>
                        </a:rPr>
                        <a:t>Dräger</a:t>
                      </a:r>
                      <a:r>
                        <a:rPr lang="en-US" sz="1800" kern="1200" noProof="0" dirty="0" smtClean="0">
                          <a:solidFill>
                            <a:schemeClr val="dk1"/>
                          </a:solidFill>
                          <a:latin typeface="+mn-lt"/>
                          <a:ea typeface="+mn-ea"/>
                          <a:cs typeface="+mn-cs"/>
                        </a:rPr>
                        <a:t>): Neutral gas physics modeling for new divertor (COMSOL)</a:t>
                      </a:r>
                      <a:endParaRPr lang="en-US" sz="1800" kern="1200" noProof="0" dirty="0">
                        <a:solidFill>
                          <a:schemeClr val="dk1"/>
                        </a:solidFill>
                        <a:latin typeface="+mn-lt"/>
                        <a:ea typeface="+mn-ea"/>
                        <a:cs typeface="+mn-cs"/>
                      </a:endParaRPr>
                    </a:p>
                  </a:txBody>
                  <a:tcPr/>
                </a:tc>
                <a:tc>
                  <a:txBody>
                    <a:bodyPr/>
                    <a:lstStyle/>
                    <a:p>
                      <a:r>
                        <a:rPr lang="de-DE" dirty="0" smtClean="0"/>
                        <a:t>E3-Dia3</a:t>
                      </a:r>
                      <a:endParaRPr lang="de-DE" dirty="0"/>
                    </a:p>
                  </a:txBody>
                  <a:tcPr/>
                </a:tc>
                <a:extLst>
                  <a:ext uri="{0D108BD9-81ED-4DB2-BD59-A6C34878D82A}">
                    <a16:rowId xmlns:a16="http://schemas.microsoft.com/office/drawing/2014/main" val="61178426"/>
                  </a:ext>
                </a:extLst>
              </a:tr>
              <a:tr h="0">
                <a:tc>
                  <a:txBody>
                    <a:bodyPr/>
                    <a:lstStyle/>
                    <a:p>
                      <a:r>
                        <a:rPr lang="de-DE" dirty="0" smtClean="0"/>
                        <a:t>PD (</a:t>
                      </a:r>
                      <a:r>
                        <a:rPr lang="de-DE" dirty="0" err="1" smtClean="0"/>
                        <a:t>n.n.</a:t>
                      </a:r>
                      <a:r>
                        <a:rPr lang="de-DE" dirty="0" smtClean="0"/>
                        <a:t>): </a:t>
                      </a:r>
                      <a:r>
                        <a:rPr lang="en-US" dirty="0" smtClean="0"/>
                        <a:t>Develop AI models on generating synthetic thermography images</a:t>
                      </a:r>
                      <a:endParaRPr lang="de-DE" dirty="0"/>
                    </a:p>
                  </a:txBody>
                  <a:tcPr/>
                </a:tc>
                <a:tc>
                  <a:txBody>
                    <a:bodyPr/>
                    <a:lstStyle/>
                    <a:p>
                      <a:r>
                        <a:rPr lang="de-DE" dirty="0" smtClean="0"/>
                        <a:t>E3-Dia3</a:t>
                      </a:r>
                      <a:endParaRPr lang="de-DE" dirty="0"/>
                    </a:p>
                  </a:txBody>
                  <a:tcPr/>
                </a:tc>
                <a:extLst>
                  <a:ext uri="{0D108BD9-81ED-4DB2-BD59-A6C34878D82A}">
                    <a16:rowId xmlns:a16="http://schemas.microsoft.com/office/drawing/2014/main" val="403168984"/>
                  </a:ext>
                </a:extLst>
              </a:tr>
            </a:tbl>
          </a:graphicData>
        </a:graphic>
      </p:graphicFrame>
    </p:spTree>
    <p:extLst>
      <p:ext uri="{BB962C8B-B14F-4D97-AF65-F5344CB8AC3E}">
        <p14:creationId xmlns:p14="http://schemas.microsoft.com/office/powerpoint/2010/main" val="3455600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1100246934"/>
              </p:ext>
            </p:extLst>
          </p:nvPr>
        </p:nvGraphicFramePr>
        <p:xfrm>
          <a:off x="199784" y="886259"/>
          <a:ext cx="11825728" cy="2966720"/>
        </p:xfrm>
        <a:graphic>
          <a:graphicData uri="http://schemas.openxmlformats.org/drawingml/2006/table">
            <a:tbl>
              <a:tblPr firstRow="1" bandRow="1">
                <a:tableStyleId>{5C22544A-7EE6-4342-B048-85BDC9FD1C3A}</a:tableStyleId>
              </a:tblPr>
              <a:tblGrid>
                <a:gridCol w="5912864">
                  <a:extLst>
                    <a:ext uri="{9D8B030D-6E8A-4147-A177-3AD203B41FA5}">
                      <a16:colId xmlns:a16="http://schemas.microsoft.com/office/drawing/2014/main" val="3771901588"/>
                    </a:ext>
                  </a:extLst>
                </a:gridCol>
                <a:gridCol w="5912864">
                  <a:extLst>
                    <a:ext uri="{9D8B030D-6E8A-4147-A177-3AD203B41FA5}">
                      <a16:colId xmlns:a16="http://schemas.microsoft.com/office/drawing/2014/main" val="2730329289"/>
                    </a:ext>
                  </a:extLst>
                </a:gridCol>
              </a:tblGrid>
              <a:tr h="370840">
                <a:tc>
                  <a:txBody>
                    <a:bodyPr/>
                    <a:lstStyle/>
                    <a:p>
                      <a:r>
                        <a:rPr lang="de-DE" dirty="0" smtClean="0"/>
                        <a:t>Topic</a:t>
                      </a:r>
                      <a:endParaRPr lang="de-DE" dirty="0"/>
                    </a:p>
                  </a:txBody>
                  <a:tcPr/>
                </a:tc>
                <a:tc>
                  <a:txBody>
                    <a:bodyPr/>
                    <a:lstStyle/>
                    <a:p>
                      <a:r>
                        <a:rPr lang="de-DE" dirty="0" err="1" smtClean="0"/>
                        <a:t>group</a:t>
                      </a:r>
                      <a:endParaRPr lang="de-DE" dirty="0"/>
                    </a:p>
                  </a:txBody>
                  <a:tcPr/>
                </a:tc>
                <a:extLst>
                  <a:ext uri="{0D108BD9-81ED-4DB2-BD59-A6C34878D82A}">
                    <a16:rowId xmlns:a16="http://schemas.microsoft.com/office/drawing/2014/main" val="3608879379"/>
                  </a:ext>
                </a:extLst>
              </a:tr>
              <a:tr h="370840">
                <a:tc>
                  <a:txBody>
                    <a:bodyPr/>
                    <a:lstStyle/>
                    <a:p>
                      <a:endParaRPr lang="de-DE" dirty="0"/>
                    </a:p>
                  </a:txBody>
                  <a:tcPr/>
                </a:tc>
                <a:tc>
                  <a:txBody>
                    <a:bodyPr/>
                    <a:lstStyle/>
                    <a:p>
                      <a:endParaRPr lang="de-DE"/>
                    </a:p>
                  </a:txBody>
                  <a:tcPr/>
                </a:tc>
                <a:extLst>
                  <a:ext uri="{0D108BD9-81ED-4DB2-BD59-A6C34878D82A}">
                    <a16:rowId xmlns:a16="http://schemas.microsoft.com/office/drawing/2014/main" val="2348893369"/>
                  </a:ext>
                </a:extLst>
              </a:tr>
              <a:tr h="370840">
                <a:tc>
                  <a:txBody>
                    <a:bodyPr/>
                    <a:lstStyle/>
                    <a:p>
                      <a:endParaRPr lang="de-DE" dirty="0"/>
                    </a:p>
                  </a:txBody>
                  <a:tcPr/>
                </a:tc>
                <a:tc>
                  <a:txBody>
                    <a:bodyPr/>
                    <a:lstStyle/>
                    <a:p>
                      <a:endParaRPr lang="de-DE"/>
                    </a:p>
                  </a:txBody>
                  <a:tcPr/>
                </a:tc>
                <a:extLst>
                  <a:ext uri="{0D108BD9-81ED-4DB2-BD59-A6C34878D82A}">
                    <a16:rowId xmlns:a16="http://schemas.microsoft.com/office/drawing/2014/main" val="1042315637"/>
                  </a:ext>
                </a:extLst>
              </a:tr>
              <a:tr h="370840">
                <a:tc>
                  <a:txBody>
                    <a:bodyPr/>
                    <a:lstStyle/>
                    <a:p>
                      <a:endParaRPr lang="de-DE"/>
                    </a:p>
                  </a:txBody>
                  <a:tcPr/>
                </a:tc>
                <a:tc>
                  <a:txBody>
                    <a:bodyPr/>
                    <a:lstStyle/>
                    <a:p>
                      <a:endParaRPr lang="de-DE"/>
                    </a:p>
                  </a:txBody>
                  <a:tcPr/>
                </a:tc>
                <a:extLst>
                  <a:ext uri="{0D108BD9-81ED-4DB2-BD59-A6C34878D82A}">
                    <a16:rowId xmlns:a16="http://schemas.microsoft.com/office/drawing/2014/main" val="2106254572"/>
                  </a:ext>
                </a:extLst>
              </a:tr>
              <a:tr h="370840">
                <a:tc>
                  <a:txBody>
                    <a:bodyPr/>
                    <a:lstStyle/>
                    <a:p>
                      <a:endParaRPr lang="de-DE"/>
                    </a:p>
                  </a:txBody>
                  <a:tcPr/>
                </a:tc>
                <a:tc>
                  <a:txBody>
                    <a:bodyPr/>
                    <a:lstStyle/>
                    <a:p>
                      <a:endParaRPr lang="de-DE"/>
                    </a:p>
                  </a:txBody>
                  <a:tcPr/>
                </a:tc>
                <a:extLst>
                  <a:ext uri="{0D108BD9-81ED-4DB2-BD59-A6C34878D82A}">
                    <a16:rowId xmlns:a16="http://schemas.microsoft.com/office/drawing/2014/main" val="3280663845"/>
                  </a:ext>
                </a:extLst>
              </a:tr>
              <a:tr h="370840">
                <a:tc>
                  <a:txBody>
                    <a:bodyPr/>
                    <a:lstStyle/>
                    <a:p>
                      <a:endParaRPr lang="de-DE"/>
                    </a:p>
                  </a:txBody>
                  <a:tcPr/>
                </a:tc>
                <a:tc>
                  <a:txBody>
                    <a:bodyPr/>
                    <a:lstStyle/>
                    <a:p>
                      <a:endParaRPr lang="de-DE"/>
                    </a:p>
                  </a:txBody>
                  <a:tcPr/>
                </a:tc>
                <a:extLst>
                  <a:ext uri="{0D108BD9-81ED-4DB2-BD59-A6C34878D82A}">
                    <a16:rowId xmlns:a16="http://schemas.microsoft.com/office/drawing/2014/main" val="2224969818"/>
                  </a:ext>
                </a:extLst>
              </a:tr>
              <a:tr h="370840">
                <a:tc>
                  <a:txBody>
                    <a:bodyPr/>
                    <a:lstStyle/>
                    <a:p>
                      <a:endParaRPr lang="de-DE"/>
                    </a:p>
                  </a:txBody>
                  <a:tcPr/>
                </a:tc>
                <a:tc>
                  <a:txBody>
                    <a:bodyPr/>
                    <a:lstStyle/>
                    <a:p>
                      <a:endParaRPr lang="de-DE"/>
                    </a:p>
                  </a:txBody>
                  <a:tcPr/>
                </a:tc>
                <a:extLst>
                  <a:ext uri="{0D108BD9-81ED-4DB2-BD59-A6C34878D82A}">
                    <a16:rowId xmlns:a16="http://schemas.microsoft.com/office/drawing/2014/main" val="3879979858"/>
                  </a:ext>
                </a:extLst>
              </a:tr>
              <a:tr h="370840">
                <a:tc>
                  <a:txBody>
                    <a:bodyPr/>
                    <a:lstStyle/>
                    <a:p>
                      <a:endParaRPr lang="de-DE"/>
                    </a:p>
                  </a:txBody>
                  <a:tcPr/>
                </a:tc>
                <a:tc>
                  <a:txBody>
                    <a:bodyPr/>
                    <a:lstStyle/>
                    <a:p>
                      <a:endParaRPr lang="de-DE" dirty="0"/>
                    </a:p>
                  </a:txBody>
                  <a:tcPr/>
                </a:tc>
                <a:extLst>
                  <a:ext uri="{0D108BD9-81ED-4DB2-BD59-A6C34878D82A}">
                    <a16:rowId xmlns:a16="http://schemas.microsoft.com/office/drawing/2014/main" val="630322661"/>
                  </a:ext>
                </a:extLst>
              </a:tr>
            </a:tbl>
          </a:graphicData>
        </a:graphic>
      </p:graphicFrame>
      <p:sp>
        <p:nvSpPr>
          <p:cNvPr id="2" name="Titel 1"/>
          <p:cNvSpPr>
            <a:spLocks noGrp="1"/>
          </p:cNvSpPr>
          <p:nvPr>
            <p:ph type="title"/>
          </p:nvPr>
        </p:nvSpPr>
        <p:spPr/>
        <p:txBody>
          <a:bodyPr/>
          <a:lstStyle/>
          <a:p>
            <a:r>
              <a:rPr lang="en-US" dirty="0" smtClean="0"/>
              <a:t>New PhD/</a:t>
            </a:r>
            <a:r>
              <a:rPr lang="en-US" dirty="0" err="1" smtClean="0"/>
              <a:t>PostDoc</a:t>
            </a:r>
            <a:r>
              <a:rPr lang="en-US" dirty="0" smtClean="0"/>
              <a:t> projects</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6</a:t>
            </a:fld>
            <a:endParaRPr lang="de-DE" dirty="0"/>
          </a:p>
        </p:txBody>
      </p:sp>
      <p:sp>
        <p:nvSpPr>
          <p:cNvPr id="7" name="Textfeld 6">
            <a:extLst>
              <a:ext uri="{FF2B5EF4-FFF2-40B4-BE49-F238E27FC236}">
                <a16:creationId xmlns:a16="http://schemas.microsoft.com/office/drawing/2014/main" id="{50C0EB7A-D2C7-4D67-804E-8CB3D2A6D66A}"/>
              </a:ext>
            </a:extLst>
          </p:cNvPr>
          <p:cNvSpPr txBox="1"/>
          <p:nvPr/>
        </p:nvSpPr>
        <p:spPr>
          <a:xfrm>
            <a:off x="199786" y="4571599"/>
            <a:ext cx="10899138" cy="1062926"/>
          </a:xfrm>
          <a:prstGeom prst="rect">
            <a:avLst/>
          </a:prstGeom>
          <a:noFill/>
        </p:spPr>
        <p:txBody>
          <a:bodyPr wrap="square" lIns="100145" tIns="50073" rIns="100145" bIns="50073"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lnSpc>
                <a:spcPct val="150000"/>
              </a:lnSpc>
              <a:spcBef>
                <a:spcPts val="329"/>
              </a:spcBef>
              <a:buClr>
                <a:srgbClr val="006C66"/>
              </a:buClr>
              <a:buFont typeface="Wingdings" panose="05000000000000000000" pitchFamily="2" charset="2"/>
              <a:buChar char="§"/>
            </a:pPr>
            <a:r>
              <a:rPr lang="en-GB" sz="2000" dirty="0" smtClean="0">
                <a:latin typeface="+mj-lt"/>
                <a:sym typeface="Symbol"/>
              </a:rPr>
              <a:t>please add specific projects envisaged to start within next 9 months</a:t>
            </a:r>
          </a:p>
          <a:p>
            <a:pPr marL="285750" indent="-285750">
              <a:lnSpc>
                <a:spcPct val="150000"/>
              </a:lnSpc>
              <a:spcBef>
                <a:spcPts val="329"/>
              </a:spcBef>
              <a:buClr>
                <a:srgbClr val="006C66"/>
              </a:buClr>
              <a:buFont typeface="Wingdings" panose="05000000000000000000" pitchFamily="2" charset="2"/>
              <a:buChar char="§"/>
            </a:pPr>
            <a:endParaRPr lang="en-GB" sz="2000" dirty="0">
              <a:latin typeface="+mj-lt"/>
              <a:sym typeface="Symbol"/>
            </a:endParaRPr>
          </a:p>
        </p:txBody>
      </p:sp>
    </p:spTree>
    <p:extLst>
      <p:ext uri="{BB962C8B-B14F-4D97-AF65-F5344CB8AC3E}">
        <p14:creationId xmlns:p14="http://schemas.microsoft.com/office/powerpoint/2010/main" val="80512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Deuterium operation</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7</a:t>
            </a:fld>
            <a:endParaRPr lang="de-DE" dirty="0"/>
          </a:p>
        </p:txBody>
      </p:sp>
      <p:sp>
        <p:nvSpPr>
          <p:cNvPr id="6" name="Inhaltsplatzhalter 5"/>
          <p:cNvSpPr>
            <a:spLocks noGrp="1"/>
          </p:cNvSpPr>
          <p:nvPr>
            <p:ph idx="1"/>
          </p:nvPr>
        </p:nvSpPr>
        <p:spPr/>
        <p:txBody>
          <a:bodyPr/>
          <a:lstStyle/>
          <a:p>
            <a:pPr marL="342900" lvl="1" indent="-342900">
              <a:buFont typeface="Arial" panose="020B0604020202020204" pitchFamily="34" charset="0"/>
              <a:buChar char="•"/>
            </a:pPr>
            <a:r>
              <a:rPr lang="en-US" dirty="0" smtClean="0">
                <a:solidFill>
                  <a:srgbClr val="FF0000"/>
                </a:solidFill>
              </a:rPr>
              <a:t>technical preparation for Deuterium operation progressing</a:t>
            </a:r>
          </a:p>
          <a:p>
            <a:pPr marL="700088" lvl="4" indent="-342900">
              <a:buFont typeface="Wingdings" panose="05000000000000000000" pitchFamily="2" charset="2"/>
              <a:buChar char="Ø"/>
            </a:pPr>
            <a:r>
              <a:rPr lang="en-US" sz="1800" dirty="0" smtClean="0">
                <a:solidFill>
                  <a:srgbClr val="FF0000"/>
                </a:solidFill>
              </a:rPr>
              <a:t>DDR for TH access control and person dosimetry system finished; installation envisaged for OP 2.4</a:t>
            </a:r>
          </a:p>
          <a:p>
            <a:pPr marL="700088" lvl="4" indent="-342900">
              <a:buFont typeface="Wingdings" panose="05000000000000000000" pitchFamily="2" charset="2"/>
              <a:buChar char="Ø"/>
            </a:pPr>
            <a:r>
              <a:rPr lang="en-US" sz="1800" dirty="0" smtClean="0">
                <a:solidFill>
                  <a:srgbClr val="FF0000"/>
                </a:solidFill>
              </a:rPr>
              <a:t>strict separation of laboratory space required (work on contaminated components only in designated laboratories allowed)</a:t>
            </a:r>
          </a:p>
          <a:p>
            <a:pPr marL="700088" lvl="4" indent="-342900">
              <a:buFont typeface="Wingdings" panose="05000000000000000000" pitchFamily="2" charset="2"/>
              <a:buChar char="Ø"/>
            </a:pPr>
            <a:r>
              <a:rPr lang="en-US" sz="1800" dirty="0" smtClean="0">
                <a:solidFill>
                  <a:srgbClr val="FF0000"/>
                </a:solidFill>
              </a:rPr>
              <a:t>OP 2.4 and MP 2.4 serves for a dry run to handle all relevant procedures, however without actual Deuterium operation; goal is to get operation permit </a:t>
            </a:r>
          </a:p>
          <a:p>
            <a:pPr marL="700088" lvl="4" indent="-342900">
              <a:buFont typeface="Wingdings" panose="05000000000000000000" pitchFamily="2" charset="2"/>
              <a:buChar char="Ø"/>
            </a:pPr>
            <a:endParaRPr lang="en-US" sz="1800" dirty="0" smtClean="0">
              <a:solidFill>
                <a:srgbClr val="FF0000"/>
              </a:solidFill>
            </a:endParaRPr>
          </a:p>
          <a:p>
            <a:pPr marL="342900" lvl="1" indent="-342900">
              <a:buFont typeface="Arial" panose="020B0604020202020204" pitchFamily="34" charset="0"/>
              <a:buChar char="•"/>
            </a:pPr>
            <a:r>
              <a:rPr lang="en-US" dirty="0" smtClean="0">
                <a:solidFill>
                  <a:srgbClr val="FF0000"/>
                </a:solidFill>
              </a:rPr>
              <a:t> when </a:t>
            </a:r>
            <a:r>
              <a:rPr lang="en-US" dirty="0" err="1" smtClean="0">
                <a:solidFill>
                  <a:srgbClr val="FF0000"/>
                </a:solidFill>
              </a:rPr>
              <a:t>Deutrium</a:t>
            </a:r>
            <a:r>
              <a:rPr lang="en-US" dirty="0" smtClean="0">
                <a:solidFill>
                  <a:srgbClr val="FF0000"/>
                </a:solidFill>
              </a:rPr>
              <a:t> operation will be conducted is subject to a separate decision; first possible operation campaign OP 2.6</a:t>
            </a:r>
            <a:endParaRPr lang="en-US" dirty="0">
              <a:solidFill>
                <a:srgbClr val="FF0000"/>
              </a:solidFill>
            </a:endParaRPr>
          </a:p>
        </p:txBody>
      </p:sp>
    </p:spTree>
    <p:extLst>
      <p:ext uri="{BB962C8B-B14F-4D97-AF65-F5344CB8AC3E}">
        <p14:creationId xmlns:p14="http://schemas.microsoft.com/office/powerpoint/2010/main" val="412957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points</a:t>
            </a:r>
            <a:endParaRPr lang="en-US" dirty="0"/>
          </a:p>
        </p:txBody>
      </p:sp>
      <p:sp>
        <p:nvSpPr>
          <p:cNvPr id="3" name="Datumsplatzhalter 2"/>
          <p:cNvSpPr>
            <a:spLocks noGrp="1"/>
          </p:cNvSpPr>
          <p:nvPr>
            <p:ph type="dt" sz="half" idx="14"/>
          </p:nvPr>
        </p:nvSpPr>
        <p:spPr/>
        <p:txBody>
          <a:bodyPr/>
          <a:lstStyle/>
          <a:p>
            <a:r>
              <a:rPr lang="en-US" smtClean="0"/>
              <a:t>07.05.2024</a:t>
            </a:r>
            <a:endParaRPr lang="de-DE" dirty="0"/>
          </a:p>
        </p:txBody>
      </p:sp>
      <p:sp>
        <p:nvSpPr>
          <p:cNvPr id="4" name="Fußzeilenplatzhalter 3"/>
          <p:cNvSpPr>
            <a:spLocks noGrp="1"/>
          </p:cNvSpPr>
          <p:nvPr>
            <p:ph type="ftr" sz="quarter" idx="15"/>
          </p:nvPr>
        </p:nvSpPr>
        <p:spPr/>
        <p:txBody>
          <a:bodyPr/>
          <a:lstStyle/>
          <a:p>
            <a:r>
              <a:rPr lang="de-DE" smtClean="0"/>
              <a:t>general GL meeting </a:t>
            </a:r>
            <a:endParaRPr lang="de-DE" dirty="0"/>
          </a:p>
        </p:txBody>
      </p:sp>
      <p:sp>
        <p:nvSpPr>
          <p:cNvPr id="5" name="Foliennummernplatzhalter 4"/>
          <p:cNvSpPr>
            <a:spLocks noGrp="1"/>
          </p:cNvSpPr>
          <p:nvPr>
            <p:ph type="sldNum" sz="quarter" idx="16"/>
          </p:nvPr>
        </p:nvSpPr>
        <p:spPr/>
        <p:txBody>
          <a:bodyPr/>
          <a:lstStyle/>
          <a:p>
            <a:fld id="{ECE691D0-CC49-4FC7-9C4D-6112B0CB3A76}" type="slidenum">
              <a:rPr lang="de-DE" smtClean="0"/>
              <a:pPr/>
              <a:t>8</a:t>
            </a:fld>
            <a:endParaRPr lang="de-DE" dirty="0"/>
          </a:p>
        </p:txBody>
      </p:sp>
      <p:sp>
        <p:nvSpPr>
          <p:cNvPr id="6" name="Inhaltsplatzhalter 5"/>
          <p:cNvSpPr>
            <a:spLocks noGrp="1"/>
          </p:cNvSpPr>
          <p:nvPr>
            <p:ph idx="1"/>
          </p:nvPr>
        </p:nvSpPr>
        <p:spPr/>
        <p:txBody>
          <a:bodyPr>
            <a:normAutofit/>
          </a:bodyPr>
          <a:lstStyle/>
          <a:p>
            <a:pPr marL="285750" indent="-285750">
              <a:lnSpc>
                <a:spcPct val="150000"/>
              </a:lnSpc>
              <a:spcBef>
                <a:spcPts val="329"/>
              </a:spcBef>
              <a:buClr>
                <a:srgbClr val="006C66"/>
              </a:buClr>
              <a:buFont typeface="Wingdings" panose="05000000000000000000" pitchFamily="2" charset="2"/>
              <a:buChar char="§"/>
            </a:pPr>
            <a:r>
              <a:rPr lang="en-US" sz="2000" b="0" dirty="0" smtClean="0">
                <a:solidFill>
                  <a:schemeClr val="tx1"/>
                </a:solidFill>
                <a:latin typeface="+mj-lt"/>
                <a:cs typeface="+mn-cs"/>
              </a:rPr>
              <a:t>E5-Eng/</a:t>
            </a:r>
            <a:r>
              <a:rPr lang="en-US" sz="2000" b="0" dirty="0" err="1" smtClean="0">
                <a:solidFill>
                  <a:schemeClr val="tx1"/>
                </a:solidFill>
                <a:latin typeface="+mj-lt"/>
                <a:cs typeface="+mn-cs"/>
              </a:rPr>
              <a:t>CoDaC</a:t>
            </a:r>
            <a:r>
              <a:rPr lang="en-US" sz="2000" b="0" dirty="0" smtClean="0">
                <a:solidFill>
                  <a:schemeClr val="tx1"/>
                </a:solidFill>
                <a:latin typeface="+mj-lt"/>
                <a:cs typeface="+mn-cs"/>
              </a:rPr>
              <a:t> </a:t>
            </a:r>
            <a:r>
              <a:rPr lang="en-US" sz="2000" b="0" dirty="0">
                <a:solidFill>
                  <a:schemeClr val="tx1"/>
                </a:solidFill>
                <a:latin typeface="+mj-lt"/>
                <a:cs typeface="+mn-cs"/>
              </a:rPr>
              <a:t>will present the detailed status of registered WP + estimated working </a:t>
            </a:r>
            <a:r>
              <a:rPr lang="en-US" sz="2000" b="0" dirty="0" smtClean="0">
                <a:solidFill>
                  <a:schemeClr val="tx1"/>
                </a:solidFill>
                <a:latin typeface="+mj-lt"/>
                <a:cs typeface="+mn-cs"/>
              </a:rPr>
              <a:t>hours </a:t>
            </a:r>
            <a:r>
              <a:rPr lang="en-US" sz="2000" b="0" dirty="0">
                <a:solidFill>
                  <a:schemeClr val="tx1"/>
                </a:solidFill>
                <a:latin typeface="+mj-lt"/>
                <a:cs typeface="+mn-cs"/>
              </a:rPr>
              <a:t>for OP 2.4 </a:t>
            </a:r>
            <a:r>
              <a:rPr lang="en-US" sz="2000" b="0" dirty="0">
                <a:solidFill>
                  <a:srgbClr val="FF0000"/>
                </a:solidFill>
                <a:latin typeface="+mj-lt"/>
                <a:cs typeface="+mn-cs"/>
              </a:rPr>
              <a:t>in </a:t>
            </a:r>
            <a:r>
              <a:rPr lang="en-US" sz="2000" b="0" dirty="0" smtClean="0">
                <a:solidFill>
                  <a:srgbClr val="FF0000"/>
                </a:solidFill>
                <a:latin typeface="+mj-lt"/>
                <a:cs typeface="+mn-cs"/>
              </a:rPr>
              <a:t>two </a:t>
            </a:r>
            <a:r>
              <a:rPr lang="en-US" sz="2000" b="0" dirty="0">
                <a:solidFill>
                  <a:srgbClr val="FF0000"/>
                </a:solidFill>
                <a:latin typeface="+mj-lt"/>
                <a:cs typeface="+mn-cs"/>
              </a:rPr>
              <a:t>TKT </a:t>
            </a:r>
            <a:r>
              <a:rPr lang="en-US" sz="2000" b="0" dirty="0" smtClean="0">
                <a:solidFill>
                  <a:srgbClr val="FF0000"/>
                </a:solidFill>
                <a:latin typeface="+mj-lt"/>
                <a:cs typeface="+mn-cs"/>
              </a:rPr>
              <a:t>meetings 04.&amp;11. July</a:t>
            </a:r>
            <a:endParaRPr lang="en-US" sz="2000" b="0" dirty="0">
              <a:solidFill>
                <a:srgbClr val="FF0000"/>
              </a:solidFill>
              <a:latin typeface="+mj-lt"/>
              <a:cs typeface="+mn-cs"/>
            </a:endParaRPr>
          </a:p>
          <a:p>
            <a:endParaRPr lang="en-US" sz="2000" dirty="0">
              <a:solidFill>
                <a:schemeClr val="tx1"/>
              </a:solidFill>
              <a:latin typeface="+mj-lt"/>
              <a:cs typeface="+mn-cs"/>
            </a:endParaRPr>
          </a:p>
        </p:txBody>
      </p:sp>
    </p:spTree>
    <p:extLst>
      <p:ext uri="{BB962C8B-B14F-4D97-AF65-F5344CB8AC3E}">
        <p14:creationId xmlns:p14="http://schemas.microsoft.com/office/powerpoint/2010/main" val="10808965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_green_dark">
      <a:srgbClr val="005555"/>
    </a:custClr>
    <a:custClr name="MPG_green_light">
      <a:srgbClr val="C6D325"/>
    </a:custClr>
    <a:custClr name="MPG_logo_green">
      <a:srgbClr val="006C66"/>
    </a:custClr>
    <a:custClr name="MPG_blue_dark">
      <a:srgbClr val="29485D"/>
    </a:custClr>
    <a:custClr name="MPG_blue_light">
      <a:srgbClr val="00B1EA"/>
    </a:custClr>
    <a:custClr name="MPG_orange">
      <a:srgbClr val="EF7C00"/>
    </a:custClr>
    <a:custClr name="MPG_grey_dark">
      <a:srgbClr val="777777"/>
    </a:custClr>
    <a:custClr name="MPG_grey">
      <a:srgbClr val="A7A7A8"/>
    </a:custClr>
    <a:custClr name="MPG_grey_light">
      <a:srgbClr val="EEEEEE"/>
    </a:custClr>
    <a:custClr name="white">
      <a:srgbClr val="FFFFFF"/>
    </a:custClr>
    <a:custClr name="MPG_green_dark_80">
      <a:srgbClr val="337777"/>
    </a:custClr>
    <a:custClr name="MPG_green_light_80">
      <a:srgbClr val="D1DC51"/>
    </a:custClr>
    <a:custClr name="MPG_logo_green_80">
      <a:srgbClr val="338985"/>
    </a:custClr>
    <a:custClr name="MPG_blue_dark_80">
      <a:srgbClr val="546D7D"/>
    </a:custClr>
    <a:custClr name="MPG_blue_light_80">
      <a:srgbClr val="33C1EE"/>
    </a:custClr>
    <a:custClr name="MPG_orange_80">
      <a:srgbClr val="F29633"/>
    </a:custClr>
    <a:custClr name="MPG_grey_dark#">
      <a:srgbClr val="777777"/>
    </a:custClr>
    <a:custClr name="MPG_grey#">
      <a:srgbClr val="A7A7A8"/>
    </a:custClr>
    <a:custClr name="MPG_grey_light#">
      <a:srgbClr val="EEEEEE"/>
    </a:custClr>
    <a:custClr name="white#">
      <a:srgbClr val="FFFFFF"/>
    </a:custClr>
    <a:custClr name="MPG_green_dark_60">
      <a:srgbClr val="669999"/>
    </a:custClr>
    <a:custClr name="MPG_green_light_60">
      <a:srgbClr val="DDE57C"/>
    </a:custClr>
    <a:custClr name="MPG_logo_green_60">
      <a:srgbClr val="66A7A3"/>
    </a:custClr>
    <a:custClr name="MPG_blue_dark_60">
      <a:srgbClr val="7F919E"/>
    </a:custClr>
    <a:custClr name="MPG_blue_light_60">
      <a:srgbClr val="66D0F2"/>
    </a:custClr>
    <a:custClr name="MPG_orange_60">
      <a:srgbClr val="F5B066"/>
    </a:custClr>
    <a:custClr name="MPG_grey_dark##">
      <a:srgbClr val="777777"/>
    </a:custClr>
    <a:custClr name="MPG_grey##">
      <a:srgbClr val="A7A7A8"/>
    </a:custClr>
    <a:custClr name="MPG_grey_light##">
      <a:srgbClr val="EEEEEE"/>
    </a:custClr>
    <a:custClr name="white##">
      <a:srgbClr val="FFFFFF"/>
    </a:custClr>
    <a:custClr name="MPG_green_dark_40">
      <a:srgbClr val="99BBBB"/>
    </a:custClr>
    <a:custClr name="MPG_green_light_40">
      <a:srgbClr val="E8EDA8"/>
    </a:custClr>
    <a:custClr name="MPG_logo_green_40">
      <a:srgbClr val="99C4C2"/>
    </a:custClr>
    <a:custClr name="MPG_blue_dark_40">
      <a:srgbClr val="A9B6BE"/>
    </a:custClr>
    <a:custClr name="MPG_blue_light_40">
      <a:srgbClr val="99E0F7"/>
    </a:custClr>
    <a:custClr name="MPG_orange_40">
      <a:srgbClr val="F9CB99"/>
    </a:custClr>
    <a:custClr name="MPG_grey_dark###">
      <a:srgbClr val="777777"/>
    </a:custClr>
    <a:custClr name="MPG_grey###">
      <a:srgbClr val="A7A7A8"/>
    </a:custClr>
    <a:custClr name="MPG_grey_light###">
      <a:srgbClr val="EEEEEE"/>
    </a:custClr>
    <a:custClr name="white###">
      <a:srgbClr val="FFFFFF"/>
    </a:custClr>
  </a:custClrLst>
  <a:extLst>
    <a:ext uri="{05A4C25C-085E-4340-85A3-A5531E510DB2}">
      <thm15:themeFamily xmlns:thm15="http://schemas.microsoft.com/office/thememl/2012/main" name="Slide Template W7X 2022_Final_v10.potx" id="{0C06C033-BB48-411D-ADC9-0FFA6D12E424}" vid="{52904270-0A41-4934-AEDA-C1249BFB622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2022_Final_v9</Template>
  <TotalTime>0</TotalTime>
  <Words>603</Words>
  <Application>Microsoft Office PowerPoint</Application>
  <PresentationFormat>Breitbild</PresentationFormat>
  <Paragraphs>117</Paragraphs>
  <Slides>8</Slides>
  <Notes>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7" baseType="lpstr">
      <vt:lpstr>.SF NS Symbols Regular</vt:lpstr>
      <vt:lpstr>Arial</vt:lpstr>
      <vt:lpstr>Arial Narrow</vt:lpstr>
      <vt:lpstr>Calibri</vt:lpstr>
      <vt:lpstr>Symbol</vt:lpstr>
      <vt:lpstr>Wingdings</vt:lpstr>
      <vt:lpstr>Wingdings 3</vt:lpstr>
      <vt:lpstr>W7X</vt:lpstr>
      <vt:lpstr>think-cell Folie</vt:lpstr>
      <vt:lpstr>General </vt:lpstr>
      <vt:lpstr>New general activities</vt:lpstr>
      <vt:lpstr>Update diagnostics projects </vt:lpstr>
      <vt:lpstr>Update diagnostics projects </vt:lpstr>
      <vt:lpstr>New PhD/PostDoc projects</vt:lpstr>
      <vt:lpstr>New PhD/PostDoc projects</vt:lpstr>
      <vt:lpstr>Deuterium operation</vt:lpstr>
      <vt:lpstr>Discussion points</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Olaf Grulke</dc:creator>
  <cp:lastModifiedBy>Olaf Grulke</cp:lastModifiedBy>
  <cp:revision>532</cp:revision>
  <cp:lastPrinted>2024-05-07T06:42:54Z</cp:lastPrinted>
  <dcterms:created xsi:type="dcterms:W3CDTF">2022-08-12T08:39:11Z</dcterms:created>
  <dcterms:modified xsi:type="dcterms:W3CDTF">2024-06-20T14:12:32Z</dcterms:modified>
</cp:coreProperties>
</file>