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258" r:id="rId2"/>
    <p:sldId id="292" r:id="rId3"/>
    <p:sldId id="260" r:id="rId4"/>
    <p:sldId id="298" r:id="rId5"/>
    <p:sldId id="297" r:id="rId6"/>
    <p:sldId id="316" r:id="rId7"/>
    <p:sldId id="325" r:id="rId8"/>
    <p:sldId id="331" r:id="rId9"/>
    <p:sldId id="327" r:id="rId10"/>
    <p:sldId id="348" r:id="rId11"/>
    <p:sldId id="266" r:id="rId12"/>
    <p:sldId id="324" r:id="rId13"/>
    <p:sldId id="326" r:id="rId14"/>
    <p:sldId id="336" r:id="rId15"/>
    <p:sldId id="278" r:id="rId16"/>
    <p:sldId id="312" r:id="rId17"/>
    <p:sldId id="296" r:id="rId18"/>
    <p:sldId id="313" r:id="rId19"/>
    <p:sldId id="315" r:id="rId20"/>
    <p:sldId id="343" r:id="rId21"/>
    <p:sldId id="344" r:id="rId22"/>
    <p:sldId id="322" r:id="rId23"/>
    <p:sldId id="302" r:id="rId24"/>
    <p:sldId id="345" r:id="rId25"/>
    <p:sldId id="346" r:id="rId26"/>
    <p:sldId id="301" r:id="rId27"/>
    <p:sldId id="317" r:id="rId28"/>
    <p:sldId id="356" r:id="rId29"/>
    <p:sldId id="347" r:id="rId30"/>
    <p:sldId id="270" r:id="rId31"/>
    <p:sldId id="351" r:id="rId32"/>
    <p:sldId id="349" r:id="rId33"/>
    <p:sldId id="350" r:id="rId34"/>
    <p:sldId id="319" r:id="rId35"/>
    <p:sldId id="320" r:id="rId36"/>
    <p:sldId id="271" r:id="rId37"/>
    <p:sldId id="269" r:id="rId38"/>
    <p:sldId id="293" r:id="rId39"/>
    <p:sldId id="264" r:id="rId40"/>
    <p:sldId id="299" r:id="rId41"/>
    <p:sldId id="300" r:id="rId42"/>
    <p:sldId id="287" r:id="rId43"/>
    <p:sldId id="290" r:id="rId44"/>
    <p:sldId id="289" r:id="rId45"/>
    <p:sldId id="303" r:id="rId46"/>
    <p:sldId id="291" r:id="rId47"/>
    <p:sldId id="305" r:id="rId48"/>
    <p:sldId id="357" r:id="rId49"/>
    <p:sldId id="304" r:id="rId50"/>
    <p:sldId id="335" r:id="rId51"/>
    <p:sldId id="295" r:id="rId52"/>
    <p:sldId id="306" r:id="rId53"/>
    <p:sldId id="307" r:id="rId54"/>
    <p:sldId id="310" r:id="rId55"/>
    <p:sldId id="354" r:id="rId56"/>
    <p:sldId id="355" r:id="rId57"/>
    <p:sldId id="353" r:id="rId58"/>
    <p:sldId id="329" r:id="rId59"/>
    <p:sldId id="332" r:id="rId60"/>
    <p:sldId id="333" r:id="rId61"/>
    <p:sldId id="334" r:id="rId62"/>
    <p:sldId id="338" r:id="rId63"/>
    <p:sldId id="339" r:id="rId64"/>
    <p:sldId id="340" r:id="rId65"/>
    <p:sldId id="34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85D"/>
    <a:srgbClr val="006E68"/>
    <a:srgbClr val="F29633"/>
    <a:srgbClr val="C2A252"/>
    <a:srgbClr val="92D050"/>
    <a:srgbClr val="FF0000"/>
    <a:srgbClr val="E7F2FB"/>
    <a:srgbClr val="00B1EA"/>
    <a:srgbClr val="CBE4F7"/>
    <a:srgbClr val="549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8" autoAdjust="0"/>
    <p:restoredTop sz="88714" autoAdjust="0"/>
  </p:normalViewPr>
  <p:slideViewPr>
    <p:cSldViewPr snapToGrid="0">
      <p:cViewPr varScale="1">
        <p:scale>
          <a:sx n="115" d="100"/>
          <a:sy n="115" d="100"/>
        </p:scale>
        <p:origin x="132" y="504"/>
      </p:cViewPr>
      <p:guideLst>
        <p:guide orient="horz" pos="2160"/>
        <p:guide pos="3840"/>
      </p:guideLst>
    </p:cSldViewPr>
  </p:slideViewPr>
  <p:notesTextViewPr>
    <p:cViewPr>
      <p:scale>
        <a:sx n="3" d="2"/>
        <a:sy n="3" d="2"/>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image" Target="../media/image1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18.07.2024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Logos</a:t>
            </a:r>
            <a:r>
              <a:rPr lang="de-DE" baseline="0" dirty="0" smtClean="0"/>
              <a:t> !</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a:t>
            </a:fld>
            <a:endParaRPr lang="de-DE"/>
          </a:p>
        </p:txBody>
      </p:sp>
    </p:spTree>
    <p:extLst>
      <p:ext uri="{BB962C8B-B14F-4D97-AF65-F5344CB8AC3E}">
        <p14:creationId xmlns:p14="http://schemas.microsoft.com/office/powerpoint/2010/main" val="261565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16</a:t>
            </a:fld>
            <a:endParaRPr lang="de-DE"/>
          </a:p>
        </p:txBody>
      </p:sp>
    </p:spTree>
    <p:extLst>
      <p:ext uri="{BB962C8B-B14F-4D97-AF65-F5344CB8AC3E}">
        <p14:creationId xmlns:p14="http://schemas.microsoft.com/office/powerpoint/2010/main" val="111407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Modify </a:t>
            </a:r>
            <a:r>
              <a:rPr lang="de-DE" dirty="0" err="1" smtClean="0"/>
              <a:t>to</a:t>
            </a:r>
            <a:r>
              <a:rPr lang="de-DE" dirty="0" smtClean="0"/>
              <a:t> </a:t>
            </a:r>
            <a:r>
              <a:rPr lang="de-DE" dirty="0" err="1" smtClean="0"/>
              <a:t>english</a:t>
            </a:r>
            <a:endParaRPr lang="de-DE" dirty="0" smtClean="0"/>
          </a:p>
          <a:p>
            <a:r>
              <a:rPr lang="de-DE" dirty="0" smtClean="0"/>
              <a:t>Add </a:t>
            </a:r>
            <a:r>
              <a:rPr lang="de-DE" dirty="0" err="1" smtClean="0"/>
              <a:t>scale</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17</a:t>
            </a:fld>
            <a:endParaRPr lang="de-DE"/>
          </a:p>
        </p:txBody>
      </p:sp>
    </p:spTree>
    <p:extLst>
      <p:ext uri="{BB962C8B-B14F-4D97-AF65-F5344CB8AC3E}">
        <p14:creationId xmlns:p14="http://schemas.microsoft.com/office/powerpoint/2010/main" val="624823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18</a:t>
            </a:fld>
            <a:endParaRPr lang="de-DE"/>
          </a:p>
        </p:txBody>
      </p:sp>
    </p:spTree>
    <p:extLst>
      <p:ext uri="{BB962C8B-B14F-4D97-AF65-F5344CB8AC3E}">
        <p14:creationId xmlns:p14="http://schemas.microsoft.com/office/powerpoint/2010/main" val="372401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19</a:t>
            </a:fld>
            <a:endParaRPr lang="de-DE"/>
          </a:p>
        </p:txBody>
      </p:sp>
    </p:spTree>
    <p:extLst>
      <p:ext uri="{BB962C8B-B14F-4D97-AF65-F5344CB8AC3E}">
        <p14:creationId xmlns:p14="http://schemas.microsoft.com/office/powerpoint/2010/main" val="13157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Alternatively, plastic water channel </a:t>
            </a:r>
            <a:r>
              <a:rPr lang="en-US" dirty="0" err="1" smtClean="0"/>
              <a:t>counterform</a:t>
            </a:r>
            <a:r>
              <a:rPr lang="en-US" dirty="0" smtClean="0"/>
              <a:t> is </a:t>
            </a:r>
            <a:r>
              <a:rPr lang="en-US" dirty="0" err="1" smtClean="0"/>
              <a:t>galvanised</a:t>
            </a:r>
            <a:r>
              <a:rPr lang="en-US" dirty="0" smtClean="0"/>
              <a:t> are dissolved afterwards</a:t>
            </a:r>
          </a:p>
          <a:p>
            <a:pPr lvl="1"/>
            <a:r>
              <a:rPr lang="en-US" dirty="0" smtClean="0"/>
              <a:t>Stainless steel transition part leak tight integrated in </a:t>
            </a:r>
            <a:r>
              <a:rPr lang="en-US" dirty="0" err="1" smtClean="0"/>
              <a:t>galvanisation</a:t>
            </a:r>
            <a:r>
              <a:rPr lang="en-US" dirty="0" smtClean="0"/>
              <a:t> process</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26</a:t>
            </a:fld>
            <a:endParaRPr lang="de-DE"/>
          </a:p>
        </p:txBody>
      </p:sp>
    </p:spTree>
    <p:extLst>
      <p:ext uri="{BB962C8B-B14F-4D97-AF65-F5344CB8AC3E}">
        <p14:creationId xmlns:p14="http://schemas.microsoft.com/office/powerpoint/2010/main" val="1139745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33</a:t>
            </a:fld>
            <a:endParaRPr lang="de-DE"/>
          </a:p>
        </p:txBody>
      </p:sp>
    </p:spTree>
    <p:extLst>
      <p:ext uri="{BB962C8B-B14F-4D97-AF65-F5344CB8AC3E}">
        <p14:creationId xmlns:p14="http://schemas.microsoft.com/office/powerpoint/2010/main" val="3418994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de-DE" sz="1200" b="0" dirty="0" err="1" smtClean="0">
                <a:solidFill>
                  <a:schemeClr val="tx1"/>
                </a:solidFill>
              </a:rPr>
              <a:t>Heat</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energetic</a:t>
            </a:r>
            <a:r>
              <a:rPr lang="de-DE" sz="1200" b="0" baseline="0" dirty="0" smtClean="0">
                <a:solidFill>
                  <a:schemeClr val="tx1"/>
                </a:solidFill>
              </a:rPr>
              <a:t> </a:t>
            </a:r>
            <a:r>
              <a:rPr lang="de-DE" sz="1200" b="0" baseline="0" dirty="0" err="1" smtClean="0">
                <a:solidFill>
                  <a:schemeClr val="tx1"/>
                </a:solidFill>
              </a:rPr>
              <a:t>particles</a:t>
            </a:r>
            <a:r>
              <a:rPr lang="de-DE" sz="1200" b="0" baseline="0" dirty="0" smtClean="0">
                <a:solidFill>
                  <a:schemeClr val="tx1"/>
                </a:solidFill>
              </a:rPr>
              <a:t> jump </a:t>
            </a:r>
            <a:r>
              <a:rPr lang="de-DE" sz="1200" b="0" baseline="0" dirty="0" err="1" smtClean="0">
                <a:solidFill>
                  <a:schemeClr val="tx1"/>
                </a:solidFill>
              </a:rPr>
              <a:t>from</a:t>
            </a:r>
            <a:r>
              <a:rPr lang="de-DE" sz="1200" b="0" baseline="0" dirty="0" smtClean="0">
                <a:solidFill>
                  <a:schemeClr val="tx1"/>
                </a:solidFill>
              </a:rPr>
              <a:t> </a:t>
            </a:r>
            <a:r>
              <a:rPr lang="de-DE" sz="1200" b="0" baseline="0" dirty="0" err="1" smtClean="0">
                <a:solidFill>
                  <a:schemeClr val="tx1"/>
                </a:solidFill>
              </a:rPr>
              <a:t>over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separatrix</a:t>
            </a:r>
            <a:r>
              <a:rPr lang="de-DE" sz="1200" b="0" baseline="0" dirty="0" smtClean="0">
                <a:solidFill>
                  <a:schemeClr val="tx1"/>
                </a:solidFill>
              </a:rPr>
              <a:t> </a:t>
            </a:r>
            <a:r>
              <a:rPr lang="de-DE" sz="1200" b="0" baseline="0" dirty="0" err="1" smtClean="0">
                <a:solidFill>
                  <a:schemeClr val="tx1"/>
                </a:solidFill>
              </a:rPr>
              <a:t>from</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core</a:t>
            </a:r>
            <a:r>
              <a:rPr lang="de-DE" sz="1200" b="0" baseline="0" dirty="0" smtClean="0">
                <a:solidFill>
                  <a:schemeClr val="tx1"/>
                </a:solidFill>
              </a:rPr>
              <a:t> </a:t>
            </a:r>
            <a:r>
              <a:rPr lang="de-DE" sz="1200" b="0" baseline="0" dirty="0" err="1" smtClean="0">
                <a:solidFill>
                  <a:schemeClr val="tx1"/>
                </a:solidFill>
              </a:rPr>
              <a:t>into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outermost</a:t>
            </a:r>
            <a:r>
              <a:rPr lang="de-DE" sz="1200" b="0" baseline="0" dirty="0" smtClean="0">
                <a:solidFill>
                  <a:schemeClr val="tx1"/>
                </a:solidFill>
              </a:rPr>
              <a:t> </a:t>
            </a:r>
            <a:r>
              <a:rPr lang="de-DE" sz="1200" b="0" baseline="0" dirty="0" err="1" smtClean="0">
                <a:solidFill>
                  <a:schemeClr val="tx1"/>
                </a:solidFill>
              </a:rPr>
              <a:t>flux</a:t>
            </a:r>
            <a:r>
              <a:rPr lang="de-DE" sz="1200" b="0" baseline="0" dirty="0" smtClean="0">
                <a:solidFill>
                  <a:schemeClr val="tx1"/>
                </a:solidFill>
              </a:rPr>
              <a:t> </a:t>
            </a:r>
            <a:r>
              <a:rPr lang="de-DE" sz="1200" b="0" baseline="0" dirty="0" err="1" smtClean="0">
                <a:solidFill>
                  <a:schemeClr val="tx1"/>
                </a:solidFill>
              </a:rPr>
              <a:t>surface</a:t>
            </a:r>
            <a:r>
              <a:rPr lang="de-DE" sz="1200" b="0" baseline="0" dirty="0" smtClean="0">
                <a:solidFill>
                  <a:schemeClr val="tx1"/>
                </a:solidFill>
              </a:rPr>
              <a:t>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island</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hit</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r>
              <a:rPr lang="de-DE" sz="1200" b="0" baseline="0" dirty="0" err="1" smtClean="0">
                <a:solidFill>
                  <a:schemeClr val="tx1"/>
                </a:solidFill>
              </a:rPr>
              <a:t>under</a:t>
            </a:r>
            <a:r>
              <a:rPr lang="de-DE" sz="1200" b="0" baseline="0" dirty="0" smtClean="0">
                <a:solidFill>
                  <a:schemeClr val="tx1"/>
                </a:solidFill>
              </a:rPr>
              <a:t> </a:t>
            </a:r>
            <a:r>
              <a:rPr lang="de-DE" sz="1200" b="0" baseline="0" dirty="0" err="1" smtClean="0">
                <a:solidFill>
                  <a:schemeClr val="tx1"/>
                </a:solidFill>
              </a:rPr>
              <a:t>shallow</a:t>
            </a:r>
            <a:r>
              <a:rPr lang="de-DE" sz="1200" b="0" baseline="0" dirty="0" smtClean="0">
                <a:solidFill>
                  <a:schemeClr val="tx1"/>
                </a:solidFill>
              </a:rPr>
              <a:t> </a:t>
            </a:r>
            <a:r>
              <a:rPr lang="de-DE" sz="1200" b="0" baseline="0" dirty="0" err="1" smtClean="0">
                <a:solidFill>
                  <a:schemeClr val="tx1"/>
                </a:solidFill>
              </a:rPr>
              <a:t>incident</a:t>
            </a:r>
            <a:r>
              <a:rPr lang="de-DE" sz="1200" b="0" baseline="0" dirty="0" smtClean="0">
                <a:solidFill>
                  <a:schemeClr val="tx1"/>
                </a:solidFill>
              </a:rPr>
              <a:t> </a:t>
            </a:r>
            <a:r>
              <a:rPr lang="de-DE" sz="1200" b="0" baseline="0" dirty="0" err="1" smtClean="0">
                <a:solidFill>
                  <a:schemeClr val="tx1"/>
                </a:solidFill>
              </a:rPr>
              <a:t>angles</a:t>
            </a:r>
            <a:r>
              <a:rPr lang="de-DE" sz="1200" b="0" baseline="0" dirty="0" smtClean="0">
                <a:solidFill>
                  <a:schemeClr val="tx1"/>
                </a:solidFill>
              </a:rPr>
              <a:t> </a:t>
            </a:r>
            <a:r>
              <a:rPr lang="de-DE" sz="1200" b="0" baseline="0" dirty="0" err="1" smtClean="0">
                <a:solidFill>
                  <a:schemeClr val="tx1"/>
                </a:solidFill>
              </a:rPr>
              <a:t>between</a:t>
            </a:r>
            <a:r>
              <a:rPr lang="de-DE" sz="1200" b="0" baseline="0" dirty="0" smtClean="0">
                <a:solidFill>
                  <a:schemeClr val="tx1"/>
                </a:solidFill>
              </a:rPr>
              <a:t> 1-5°.  </a:t>
            </a:r>
            <a:r>
              <a:rPr lang="de-DE" sz="1200" b="0" baseline="0" dirty="0" err="1" smtClean="0">
                <a:solidFill>
                  <a:schemeClr val="tx1"/>
                </a:solidFill>
              </a:rPr>
              <a:t>Neutrals</a:t>
            </a:r>
            <a:r>
              <a:rPr lang="de-DE" sz="1200" b="0" baseline="0" dirty="0" smtClean="0">
                <a:solidFill>
                  <a:schemeClr val="tx1"/>
                </a:solidFill>
              </a:rPr>
              <a:t> </a:t>
            </a:r>
            <a:r>
              <a:rPr lang="de-DE" sz="1200" b="0" baseline="0" dirty="0" err="1" smtClean="0">
                <a:solidFill>
                  <a:schemeClr val="tx1"/>
                </a:solidFill>
              </a:rPr>
              <a:t>are</a:t>
            </a:r>
            <a:r>
              <a:rPr lang="de-DE" sz="1200" b="0" baseline="0" dirty="0" smtClean="0">
                <a:solidFill>
                  <a:schemeClr val="tx1"/>
                </a:solidFill>
              </a:rPr>
              <a:t> </a:t>
            </a:r>
            <a:r>
              <a:rPr lang="de-DE" sz="1200" b="0" baseline="0" dirty="0" err="1" smtClean="0">
                <a:solidFill>
                  <a:schemeClr val="tx1"/>
                </a:solidFill>
              </a:rPr>
              <a:t>generated</a:t>
            </a:r>
            <a:r>
              <a:rPr lang="de-DE" sz="1200" b="0" baseline="0" dirty="0" smtClean="0">
                <a:solidFill>
                  <a:schemeClr val="tx1"/>
                </a:solidFill>
              </a:rPr>
              <a:t> on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strike</a:t>
            </a:r>
            <a:r>
              <a:rPr lang="de-DE" sz="1200" b="0" baseline="0" dirty="0" smtClean="0">
                <a:solidFill>
                  <a:schemeClr val="tx1"/>
                </a:solidFill>
              </a:rPr>
              <a:t> </a:t>
            </a:r>
            <a:r>
              <a:rPr lang="de-DE" sz="1200" b="0" baseline="0" dirty="0" err="1" smtClean="0">
                <a:solidFill>
                  <a:schemeClr val="tx1"/>
                </a:solidFill>
              </a:rPr>
              <a:t>line</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we</a:t>
            </a:r>
            <a:r>
              <a:rPr lang="de-DE" sz="1200" b="0" baseline="0" dirty="0" smtClean="0">
                <a:solidFill>
                  <a:schemeClr val="tx1"/>
                </a:solidFill>
              </a:rPr>
              <a:t> </a:t>
            </a:r>
            <a:r>
              <a:rPr lang="de-DE" sz="1200" b="0" baseline="0" dirty="0" err="1" smtClean="0">
                <a:solidFill>
                  <a:schemeClr val="tx1"/>
                </a:solidFill>
              </a:rPr>
              <a:t>try</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guide</a:t>
            </a:r>
            <a:r>
              <a:rPr lang="de-DE" sz="1200" b="0" baseline="0" dirty="0" smtClean="0">
                <a:solidFill>
                  <a:schemeClr val="tx1"/>
                </a:solidFill>
              </a:rPr>
              <a:t> </a:t>
            </a:r>
            <a:r>
              <a:rPr lang="de-DE" sz="1200" b="0" baseline="0" dirty="0" err="1" smtClean="0">
                <a:solidFill>
                  <a:schemeClr val="tx1"/>
                </a:solidFill>
              </a:rPr>
              <a:t>them</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pumping</a:t>
            </a:r>
            <a:r>
              <a:rPr lang="de-DE" sz="1200" b="0" baseline="0" dirty="0" smtClean="0">
                <a:solidFill>
                  <a:schemeClr val="tx1"/>
                </a:solidFill>
              </a:rPr>
              <a:t> </a:t>
            </a:r>
            <a:r>
              <a:rPr lang="de-DE" sz="1200" b="0" baseline="0" dirty="0" err="1" smtClean="0">
                <a:solidFill>
                  <a:schemeClr val="tx1"/>
                </a:solidFill>
              </a:rPr>
              <a:t>gap</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pump </a:t>
            </a:r>
            <a:r>
              <a:rPr lang="de-DE" sz="1200" b="0" baseline="0" dirty="0" err="1" smtClean="0">
                <a:solidFill>
                  <a:schemeClr val="tx1"/>
                </a:solidFill>
              </a:rPr>
              <a:t>them</a:t>
            </a:r>
            <a:r>
              <a:rPr lang="de-DE" sz="1200" b="0" baseline="0" dirty="0" smtClean="0">
                <a:solidFill>
                  <a:schemeClr val="tx1"/>
                </a:solidFill>
              </a:rPr>
              <a:t> out </a:t>
            </a:r>
            <a:r>
              <a:rPr lang="de-DE" sz="1200" b="0" baseline="0" dirty="0" err="1" smtClean="0">
                <a:solidFill>
                  <a:schemeClr val="tx1"/>
                </a:solidFill>
              </a:rPr>
              <a:t>them</a:t>
            </a:r>
            <a:r>
              <a:rPr lang="de-DE" sz="1200" b="0" baseline="0" dirty="0" smtClean="0">
                <a:solidFill>
                  <a:schemeClr val="tx1"/>
                </a:solidFill>
              </a:rPr>
              <a:t> </a:t>
            </a:r>
            <a:r>
              <a:rPr lang="de-DE" sz="1200" b="0" baseline="0" dirty="0" err="1" smtClean="0">
                <a:solidFill>
                  <a:schemeClr val="tx1"/>
                </a:solidFill>
              </a:rPr>
              <a:t>by</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pumps</a:t>
            </a:r>
            <a:r>
              <a:rPr lang="de-DE" sz="1200" b="0" baseline="0" dirty="0" smtClean="0">
                <a:solidFill>
                  <a:schemeClr val="tx1"/>
                </a:solidFill>
              </a:rPr>
              <a:t> </a:t>
            </a:r>
            <a:r>
              <a:rPr lang="de-DE" sz="1200" b="0" baseline="0" dirty="0" err="1" smtClean="0">
                <a:solidFill>
                  <a:schemeClr val="tx1"/>
                </a:solidFill>
              </a:rPr>
              <a:t>underneath</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p>
          <a:p>
            <a:pPr>
              <a:defRPr/>
            </a:pPr>
            <a:r>
              <a:rPr lang="de-DE" sz="1200" b="0" baseline="0" dirty="0" err="1" smtClean="0">
                <a:solidFill>
                  <a:schemeClr val="tx1"/>
                </a:solidFill>
              </a:rPr>
              <a:t>Magnetic</a:t>
            </a:r>
            <a:r>
              <a:rPr lang="de-DE" sz="1200" b="0" baseline="0" dirty="0" smtClean="0">
                <a:solidFill>
                  <a:schemeClr val="tx1"/>
                </a:solidFill>
              </a:rPr>
              <a:t> </a:t>
            </a:r>
            <a:r>
              <a:rPr lang="de-DE" sz="1200" b="0" baseline="0" dirty="0" err="1" smtClean="0">
                <a:solidFill>
                  <a:schemeClr val="tx1"/>
                </a:solidFill>
              </a:rPr>
              <a:t>flexibility</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plasma</a:t>
            </a:r>
            <a:r>
              <a:rPr lang="de-DE" sz="1200" b="0" baseline="0" dirty="0" smtClean="0">
                <a:solidFill>
                  <a:schemeClr val="tx1"/>
                </a:solidFill>
              </a:rPr>
              <a:t> </a:t>
            </a:r>
            <a:r>
              <a:rPr lang="de-DE" sz="1200" b="0" baseline="0" dirty="0" err="1" smtClean="0">
                <a:solidFill>
                  <a:schemeClr val="tx1"/>
                </a:solidFill>
              </a:rPr>
              <a:t>currents</a:t>
            </a:r>
            <a:r>
              <a:rPr lang="de-DE" sz="1200" b="0" baseline="0" dirty="0" smtClean="0">
                <a:solidFill>
                  <a:schemeClr val="tx1"/>
                </a:solidFill>
              </a:rPr>
              <a:t> </a:t>
            </a:r>
            <a:r>
              <a:rPr lang="de-DE" sz="1200" b="0" baseline="0" dirty="0" err="1" smtClean="0">
                <a:solidFill>
                  <a:schemeClr val="tx1"/>
                </a:solidFill>
              </a:rPr>
              <a:t>enables</a:t>
            </a:r>
            <a:r>
              <a:rPr lang="de-DE" sz="1200" b="0" baseline="0" dirty="0" smtClean="0">
                <a:solidFill>
                  <a:schemeClr val="tx1"/>
                </a:solidFill>
              </a:rPr>
              <a:t> </a:t>
            </a:r>
            <a:r>
              <a:rPr lang="de-DE" sz="1200" b="0" baseline="0" dirty="0" err="1" smtClean="0">
                <a:solidFill>
                  <a:schemeClr val="tx1"/>
                </a:solidFill>
              </a:rPr>
              <a:t>us</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steer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strike</a:t>
            </a:r>
            <a:r>
              <a:rPr lang="de-DE" sz="1200" b="0" baseline="0" dirty="0" smtClean="0">
                <a:solidFill>
                  <a:schemeClr val="tx1"/>
                </a:solidFill>
              </a:rPr>
              <a:t> </a:t>
            </a:r>
            <a:r>
              <a:rPr lang="de-DE" sz="1200" b="0" baseline="0" dirty="0" err="1" smtClean="0">
                <a:solidFill>
                  <a:schemeClr val="tx1"/>
                </a:solidFill>
              </a:rPr>
              <a:t>line</a:t>
            </a:r>
            <a:r>
              <a:rPr lang="de-DE" sz="1200" b="0" baseline="0" dirty="0" smtClean="0">
                <a:solidFill>
                  <a:schemeClr val="tx1"/>
                </a:solidFill>
              </a:rPr>
              <a:t> </a:t>
            </a:r>
            <a:r>
              <a:rPr lang="de-DE" sz="1200" b="0" baseline="0" dirty="0" err="1" smtClean="0">
                <a:solidFill>
                  <a:schemeClr val="tx1"/>
                </a:solidFill>
              </a:rPr>
              <a:t>as</a:t>
            </a:r>
            <a:r>
              <a:rPr lang="de-DE" sz="1200" b="0" baseline="0" dirty="0" smtClean="0">
                <a:solidFill>
                  <a:schemeClr val="tx1"/>
                </a:solidFill>
              </a:rPr>
              <a:t> </a:t>
            </a:r>
            <a:r>
              <a:rPr lang="de-DE" sz="1200" b="0" baseline="0" dirty="0" err="1" smtClean="0">
                <a:solidFill>
                  <a:schemeClr val="tx1"/>
                </a:solidFill>
              </a:rPr>
              <a:t>close</a:t>
            </a:r>
            <a:r>
              <a:rPr lang="de-DE" sz="1200" b="0" baseline="0" dirty="0" smtClean="0">
                <a:solidFill>
                  <a:schemeClr val="tx1"/>
                </a:solidFill>
              </a:rPr>
              <a:t> </a:t>
            </a:r>
            <a:r>
              <a:rPr lang="de-DE" sz="1200" b="0" baseline="0" dirty="0" err="1" smtClean="0">
                <a:solidFill>
                  <a:schemeClr val="tx1"/>
                </a:solidFill>
              </a:rPr>
              <a:t>as</a:t>
            </a:r>
            <a:r>
              <a:rPr lang="de-DE" sz="1200" b="0" baseline="0" dirty="0" smtClean="0">
                <a:solidFill>
                  <a:schemeClr val="tx1"/>
                </a:solidFill>
              </a:rPr>
              <a:t> </a:t>
            </a:r>
            <a:r>
              <a:rPr lang="de-DE" sz="1200" b="0" baseline="0" dirty="0" err="1" smtClean="0">
                <a:solidFill>
                  <a:schemeClr val="tx1"/>
                </a:solidFill>
              </a:rPr>
              <a:t>possible</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pumping</a:t>
            </a:r>
            <a:r>
              <a:rPr lang="de-DE" sz="1200" b="0" baseline="0" dirty="0" smtClean="0">
                <a:solidFill>
                  <a:schemeClr val="tx1"/>
                </a:solidFill>
              </a:rPr>
              <a:t> </a:t>
            </a:r>
            <a:r>
              <a:rPr lang="de-DE" sz="1200" b="0" baseline="0" dirty="0" err="1" smtClean="0">
                <a:solidFill>
                  <a:schemeClr val="tx1"/>
                </a:solidFill>
              </a:rPr>
              <a:t>gap</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maximize</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pumped</a:t>
            </a:r>
            <a:r>
              <a:rPr lang="de-DE" sz="1200" b="0" baseline="0" dirty="0" smtClean="0">
                <a:solidFill>
                  <a:schemeClr val="tx1"/>
                </a:solidFill>
              </a:rPr>
              <a:t> </a:t>
            </a:r>
            <a:r>
              <a:rPr lang="de-DE" sz="1200" b="0" baseline="0" dirty="0" err="1" smtClean="0">
                <a:solidFill>
                  <a:schemeClr val="tx1"/>
                </a:solidFill>
              </a:rPr>
              <a:t>fraction</a:t>
            </a:r>
            <a:r>
              <a:rPr lang="de-DE" sz="1200" b="0" baseline="0" dirty="0" smtClean="0">
                <a:solidFill>
                  <a:schemeClr val="tx1"/>
                </a:solidFill>
              </a:rPr>
              <a:t>.</a:t>
            </a:r>
          </a:p>
          <a:p>
            <a:pPr>
              <a:defRPr/>
            </a:pPr>
            <a:r>
              <a:rPr lang="de-DE" sz="1200" b="0" baseline="0" dirty="0" err="1" smtClean="0">
                <a:solidFill>
                  <a:schemeClr val="tx1"/>
                </a:solidFill>
              </a:rPr>
              <a:t>However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heat</a:t>
            </a:r>
            <a:r>
              <a:rPr lang="de-DE" sz="1200" b="0" baseline="0" dirty="0" smtClean="0">
                <a:solidFill>
                  <a:schemeClr val="tx1"/>
                </a:solidFill>
              </a:rPr>
              <a:t> </a:t>
            </a:r>
            <a:r>
              <a:rPr lang="de-DE" sz="1200" b="0" baseline="0" dirty="0" err="1" smtClean="0">
                <a:solidFill>
                  <a:schemeClr val="tx1"/>
                </a:solidFill>
              </a:rPr>
              <a:t>load</a:t>
            </a:r>
            <a:r>
              <a:rPr lang="de-DE" sz="1200" b="0" baseline="0" dirty="0" smtClean="0">
                <a:solidFill>
                  <a:schemeClr val="tx1"/>
                </a:solidFill>
              </a:rPr>
              <a:t> </a:t>
            </a:r>
            <a:r>
              <a:rPr lang="de-DE" sz="1200" b="0" baseline="0" dirty="0" err="1" smtClean="0">
                <a:solidFill>
                  <a:schemeClr val="tx1"/>
                </a:solidFill>
              </a:rPr>
              <a:t>resistance</a:t>
            </a:r>
            <a:r>
              <a:rPr lang="de-DE" sz="1200" b="0" baseline="0" dirty="0" smtClean="0">
                <a:solidFill>
                  <a:schemeClr val="tx1"/>
                </a:solidFill>
              </a:rPr>
              <a:t>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r>
              <a:rPr lang="de-DE" sz="1200" b="0" baseline="0" dirty="0" err="1" smtClean="0">
                <a:solidFill>
                  <a:schemeClr val="tx1"/>
                </a:solidFill>
              </a:rPr>
              <a:t>is</a:t>
            </a:r>
            <a:r>
              <a:rPr lang="de-DE" sz="1200" b="0" baseline="0" dirty="0" smtClean="0">
                <a:solidFill>
                  <a:schemeClr val="tx1"/>
                </a:solidFill>
              </a:rPr>
              <a:t> limited, </a:t>
            </a:r>
            <a:r>
              <a:rPr lang="de-DE" sz="1200" b="0" baseline="0" dirty="0" err="1" smtClean="0">
                <a:solidFill>
                  <a:schemeClr val="tx1"/>
                </a:solidFill>
              </a:rPr>
              <a:t>especially</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edge</a:t>
            </a:r>
            <a:r>
              <a:rPr lang="de-DE" sz="1200" b="0" baseline="0" dirty="0" smtClean="0">
                <a:solidFill>
                  <a:schemeClr val="tx1"/>
                </a:solidFill>
              </a:rPr>
              <a:t> </a:t>
            </a:r>
            <a:r>
              <a:rPr lang="de-DE" sz="1200" b="0" baseline="0" dirty="0" err="1" smtClean="0">
                <a:solidFill>
                  <a:schemeClr val="tx1"/>
                </a:solidFill>
              </a:rPr>
              <a:t>tile</a:t>
            </a:r>
            <a:r>
              <a:rPr lang="de-DE" sz="1200" b="0" baseline="0" dirty="0" smtClean="0">
                <a:solidFill>
                  <a:schemeClr val="tx1"/>
                </a:solidFill>
              </a:rPr>
              <a:t>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pumping</a:t>
            </a:r>
            <a:r>
              <a:rPr lang="de-DE" sz="1200" b="0" baseline="0" dirty="0" smtClean="0">
                <a:solidFill>
                  <a:schemeClr val="tx1"/>
                </a:solidFill>
              </a:rPr>
              <a:t> </a:t>
            </a:r>
            <a:r>
              <a:rPr lang="de-DE" sz="1200" b="0" baseline="0" dirty="0" err="1" smtClean="0">
                <a:solidFill>
                  <a:schemeClr val="tx1"/>
                </a:solidFill>
              </a:rPr>
              <a:t>gap</a:t>
            </a:r>
            <a:r>
              <a:rPr lang="de-DE" sz="1200" b="0" baseline="0" dirty="0" smtClean="0">
                <a:solidFill>
                  <a:schemeClr val="tx1"/>
                </a:solidFill>
              </a:rPr>
              <a:t> </a:t>
            </a:r>
            <a:r>
              <a:rPr lang="de-DE" sz="1200" b="0" baseline="0" dirty="0" err="1" smtClean="0">
                <a:solidFill>
                  <a:schemeClr val="tx1"/>
                </a:solidFill>
              </a:rPr>
              <a:t>is</a:t>
            </a:r>
            <a:r>
              <a:rPr lang="de-DE" sz="1200" b="0" baseline="0" dirty="0" smtClean="0">
                <a:solidFill>
                  <a:schemeClr val="tx1"/>
                </a:solidFill>
              </a:rPr>
              <a:t> limited design due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U-turn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water</a:t>
            </a:r>
            <a:r>
              <a:rPr lang="de-DE" sz="1200" b="0" baseline="0" dirty="0" smtClean="0">
                <a:solidFill>
                  <a:schemeClr val="tx1"/>
                </a:solidFill>
              </a:rPr>
              <a:t> </a:t>
            </a:r>
            <a:r>
              <a:rPr lang="de-DE" sz="1200" b="0" baseline="0" dirty="0" err="1" smtClean="0">
                <a:solidFill>
                  <a:schemeClr val="tx1"/>
                </a:solidFill>
              </a:rPr>
              <a:t>channel</a:t>
            </a:r>
            <a:r>
              <a:rPr lang="de-DE" sz="1200" b="0" baseline="0" dirty="0" smtClean="0">
                <a:solidFill>
                  <a:schemeClr val="tx1"/>
                </a:solidFill>
              </a:rPr>
              <a:t>. </a:t>
            </a:r>
            <a:r>
              <a:rPr lang="de-DE" sz="1200" b="0" baseline="0" dirty="0" err="1" smtClean="0">
                <a:solidFill>
                  <a:schemeClr val="tx1"/>
                </a:solidFill>
              </a:rPr>
              <a:t>Moreover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baffles</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middle</a:t>
            </a:r>
            <a:r>
              <a:rPr lang="de-DE" sz="1200" b="0" baseline="0" dirty="0" smtClean="0">
                <a:solidFill>
                  <a:schemeClr val="tx1"/>
                </a:solidFill>
              </a:rPr>
              <a:t> </a:t>
            </a:r>
            <a:r>
              <a:rPr lang="de-DE" sz="1200" b="0" baseline="0" dirty="0" err="1" smtClean="0">
                <a:solidFill>
                  <a:schemeClr val="tx1"/>
                </a:solidFill>
              </a:rPr>
              <a:t>part</a:t>
            </a:r>
            <a:r>
              <a:rPr lang="de-DE" sz="1200" b="0" baseline="0" dirty="0" smtClean="0">
                <a:solidFill>
                  <a:schemeClr val="tx1"/>
                </a:solidFill>
              </a:rPr>
              <a:t>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r>
              <a:rPr lang="de-DE" sz="1200" b="0" baseline="0" dirty="0" err="1" smtClean="0">
                <a:solidFill>
                  <a:schemeClr val="tx1"/>
                </a:solidFill>
              </a:rPr>
              <a:t>use</a:t>
            </a:r>
            <a:r>
              <a:rPr lang="de-DE" sz="1200" b="0" baseline="0" dirty="0" smtClean="0">
                <a:solidFill>
                  <a:schemeClr val="tx1"/>
                </a:solidFill>
              </a:rPr>
              <a:t> a simpler </a:t>
            </a:r>
            <a:r>
              <a:rPr lang="de-DE" sz="1200" b="0" baseline="0" dirty="0" err="1" smtClean="0">
                <a:solidFill>
                  <a:schemeClr val="tx1"/>
                </a:solidFill>
              </a:rPr>
              <a:t>technology</a:t>
            </a:r>
            <a:r>
              <a:rPr lang="de-DE" sz="1200" b="0" baseline="0" dirty="0" smtClean="0">
                <a:solidFill>
                  <a:schemeClr val="tx1"/>
                </a:solidFill>
              </a:rPr>
              <a:t> </a:t>
            </a:r>
            <a:r>
              <a:rPr lang="de-DE" sz="1200" b="0" baseline="0" dirty="0" err="1" smtClean="0">
                <a:solidFill>
                  <a:schemeClr val="tx1"/>
                </a:solidFill>
              </a:rPr>
              <a:t>significantly</a:t>
            </a:r>
            <a:r>
              <a:rPr lang="de-DE" sz="1200" b="0" baseline="0" dirty="0" smtClean="0">
                <a:solidFill>
                  <a:schemeClr val="tx1"/>
                </a:solidFill>
              </a:rPr>
              <a:t> </a:t>
            </a:r>
            <a:r>
              <a:rPr lang="de-DE" sz="1200" b="0" baseline="0" dirty="0" err="1" smtClean="0">
                <a:solidFill>
                  <a:schemeClr val="tx1"/>
                </a:solidFill>
              </a:rPr>
              <a:t>reducing</a:t>
            </a:r>
            <a:r>
              <a:rPr lang="de-DE" sz="1200" b="0" baseline="0" dirty="0" smtClean="0">
                <a:solidFill>
                  <a:schemeClr val="tx1"/>
                </a:solidFill>
              </a:rPr>
              <a:t> </a:t>
            </a:r>
            <a:r>
              <a:rPr lang="de-DE" sz="1200" b="0" baseline="0" dirty="0" err="1" smtClean="0">
                <a:solidFill>
                  <a:schemeClr val="tx1"/>
                </a:solidFill>
              </a:rPr>
              <a:t>their</a:t>
            </a:r>
            <a:r>
              <a:rPr lang="de-DE" sz="1200" b="0" baseline="0" dirty="0" smtClean="0">
                <a:solidFill>
                  <a:schemeClr val="tx1"/>
                </a:solidFill>
              </a:rPr>
              <a:t> </a:t>
            </a:r>
            <a:r>
              <a:rPr lang="de-DE" sz="1200" b="0" baseline="0" dirty="0" err="1" smtClean="0">
                <a:solidFill>
                  <a:schemeClr val="tx1"/>
                </a:solidFill>
              </a:rPr>
              <a:t>heat</a:t>
            </a:r>
            <a:r>
              <a:rPr lang="de-DE" sz="1200" b="0" baseline="0" dirty="0" smtClean="0">
                <a:solidFill>
                  <a:schemeClr val="tx1"/>
                </a:solidFill>
              </a:rPr>
              <a:t> </a:t>
            </a:r>
            <a:r>
              <a:rPr lang="de-DE" sz="1200" b="0" baseline="0" dirty="0" err="1" smtClean="0">
                <a:solidFill>
                  <a:schemeClr val="tx1"/>
                </a:solidFill>
              </a:rPr>
              <a:t>load</a:t>
            </a:r>
            <a:r>
              <a:rPr lang="de-DE" sz="1200" b="0" baseline="0" dirty="0" smtClean="0">
                <a:solidFill>
                  <a:schemeClr val="tx1"/>
                </a:solidFill>
              </a:rPr>
              <a:t> </a:t>
            </a:r>
            <a:r>
              <a:rPr lang="de-DE" sz="1200" b="0" baseline="0" dirty="0" err="1" smtClean="0">
                <a:solidFill>
                  <a:schemeClr val="tx1"/>
                </a:solidFill>
              </a:rPr>
              <a:t>resistance</a:t>
            </a:r>
            <a:r>
              <a:rPr lang="de-DE" sz="1200" b="0" baseline="0" dirty="0" smtClean="0">
                <a:solidFill>
                  <a:schemeClr val="tx1"/>
                </a:solidFill>
              </a:rPr>
              <a:t>.</a:t>
            </a:r>
            <a:endParaRPr dirty="0"/>
          </a:p>
          <a:p>
            <a:pPr>
              <a:defRPr/>
            </a:pPr>
            <a:endParaRPr lang="de-DE" sz="1200" dirty="0"/>
          </a:p>
          <a:p>
            <a:pPr marL="171450" indent="-171450">
              <a:buFontTx/>
              <a:buChar char="-"/>
              <a:defRPr/>
            </a:pPr>
            <a:r>
              <a:rPr lang="de-DE" sz="1200" dirty="0"/>
              <a:t>Limit </a:t>
            </a:r>
            <a:r>
              <a:rPr lang="de-DE" sz="1200" dirty="0" err="1"/>
              <a:t>heat</a:t>
            </a:r>
            <a:r>
              <a:rPr lang="de-DE" sz="1200" dirty="0"/>
              <a:t> </a:t>
            </a:r>
            <a:r>
              <a:rPr lang="de-DE" sz="1200" dirty="0" err="1"/>
              <a:t>loads</a:t>
            </a:r>
            <a:r>
              <a:rPr lang="de-DE" sz="1200" dirty="0"/>
              <a:t> on </a:t>
            </a:r>
            <a:r>
              <a:rPr lang="de-DE" sz="1200" dirty="0" err="1"/>
              <a:t>the</a:t>
            </a:r>
            <a:r>
              <a:rPr lang="de-DE" sz="1200" dirty="0"/>
              <a:t> </a:t>
            </a:r>
            <a:r>
              <a:rPr lang="de-DE" sz="1200" dirty="0" err="1"/>
              <a:t>first</a:t>
            </a:r>
            <a:r>
              <a:rPr lang="de-DE" sz="1200" dirty="0"/>
              <a:t> wall </a:t>
            </a:r>
            <a:r>
              <a:rPr lang="de-DE" sz="1200" dirty="0" err="1"/>
              <a:t>to</a:t>
            </a:r>
            <a:r>
              <a:rPr lang="de-DE" sz="1200" dirty="0"/>
              <a:t> </a:t>
            </a:r>
            <a:r>
              <a:rPr lang="de-DE" sz="1200" dirty="0" err="1"/>
              <a:t>acceptable</a:t>
            </a:r>
            <a:r>
              <a:rPr lang="de-DE" sz="1200" dirty="0"/>
              <a:t> </a:t>
            </a:r>
            <a:r>
              <a:rPr lang="de-DE" sz="1200" dirty="0" err="1"/>
              <a:t>levels</a:t>
            </a:r>
            <a:endParaRPr lang="de-DE" sz="1200" dirty="0"/>
          </a:p>
          <a:p>
            <a:pPr marL="171450" indent="-171450">
              <a:buFontTx/>
              <a:buChar char="-"/>
              <a:defRPr/>
            </a:pPr>
            <a:r>
              <a:rPr lang="de-DE" sz="1200" dirty="0"/>
              <a:t>Neutral </a:t>
            </a:r>
            <a:r>
              <a:rPr lang="de-DE" sz="1200" dirty="0" err="1"/>
              <a:t>pressure</a:t>
            </a:r>
            <a:r>
              <a:rPr lang="de-DE" sz="1200" dirty="0"/>
              <a:t> </a:t>
            </a:r>
            <a:r>
              <a:rPr lang="de-DE" sz="1200" dirty="0" err="1"/>
              <a:t>for</a:t>
            </a:r>
            <a:r>
              <a:rPr lang="de-DE" sz="1200" dirty="0"/>
              <a:t> </a:t>
            </a:r>
            <a:r>
              <a:rPr lang="de-DE" sz="1200" dirty="0" err="1"/>
              <a:t>pumping</a:t>
            </a:r>
            <a:r>
              <a:rPr lang="de-DE" sz="1200" dirty="0"/>
              <a:t> out </a:t>
            </a:r>
            <a:r>
              <a:rPr lang="de-DE" sz="1200" dirty="0" err="1"/>
              <a:t>the</a:t>
            </a:r>
            <a:r>
              <a:rPr lang="de-DE" sz="1200" dirty="0"/>
              <a:t> </a:t>
            </a:r>
            <a:r>
              <a:rPr lang="de-DE" sz="1200" dirty="0" err="1"/>
              <a:t>ashes</a:t>
            </a:r>
            <a:endParaRPr lang="de-DE" sz="1200" dirty="0"/>
          </a:p>
          <a:p>
            <a:pPr marL="171450" indent="-171450">
              <a:buFontTx/>
              <a:buChar char="-"/>
              <a:defRPr/>
            </a:pPr>
            <a:r>
              <a:rPr lang="de-DE" sz="1200" dirty="0" err="1"/>
              <a:t>Prevent</a:t>
            </a:r>
            <a:r>
              <a:rPr lang="de-DE" sz="1200" dirty="0"/>
              <a:t> </a:t>
            </a:r>
            <a:r>
              <a:rPr lang="de-DE" sz="1200" dirty="0" err="1"/>
              <a:t>the</a:t>
            </a:r>
            <a:r>
              <a:rPr lang="de-DE" sz="1200" dirty="0"/>
              <a:t> </a:t>
            </a:r>
            <a:r>
              <a:rPr lang="de-DE" sz="1200" dirty="0" err="1"/>
              <a:t>influx</a:t>
            </a:r>
            <a:r>
              <a:rPr lang="de-DE" sz="1200" dirty="0"/>
              <a:t> </a:t>
            </a:r>
            <a:r>
              <a:rPr lang="de-DE" sz="1200" dirty="0" err="1"/>
              <a:t>of</a:t>
            </a:r>
            <a:r>
              <a:rPr lang="de-DE" sz="1200" dirty="0"/>
              <a:t> </a:t>
            </a:r>
            <a:r>
              <a:rPr lang="de-DE" sz="1200" dirty="0" err="1"/>
              <a:t>impurities</a:t>
            </a:r>
            <a:r>
              <a:rPr lang="de-DE" sz="1200" dirty="0"/>
              <a:t> </a:t>
            </a:r>
            <a:r>
              <a:rPr lang="de-DE" sz="1200" dirty="0" err="1"/>
              <a:t>into</a:t>
            </a:r>
            <a:r>
              <a:rPr lang="de-DE" sz="1200" dirty="0"/>
              <a:t> </a:t>
            </a:r>
            <a:r>
              <a:rPr lang="de-DE" sz="1200" dirty="0" err="1"/>
              <a:t>the</a:t>
            </a:r>
            <a:r>
              <a:rPr lang="de-DE" sz="1200" dirty="0"/>
              <a:t> </a:t>
            </a:r>
            <a:r>
              <a:rPr lang="de-DE" sz="1200" dirty="0" err="1"/>
              <a:t>main</a:t>
            </a:r>
            <a:r>
              <a:rPr lang="de-DE" sz="1200" dirty="0"/>
              <a:t> </a:t>
            </a:r>
            <a:r>
              <a:rPr lang="de-DE" sz="1200" dirty="0" err="1"/>
              <a:t>plasma</a:t>
            </a:r>
            <a:endParaRPr lang="de-DE" sz="1200" dirty="0"/>
          </a:p>
          <a:p>
            <a:pPr marL="171450" indent="-171450">
              <a:buFontTx/>
              <a:buChar char="-"/>
              <a:defRPr/>
            </a:pPr>
            <a:endParaRPr lang="de-DE" sz="1200" dirty="0"/>
          </a:p>
          <a:p>
            <a:pPr marL="0" indent="0">
              <a:buFontTx/>
              <a:buNone/>
              <a:defRPr/>
            </a:pPr>
            <a:r>
              <a:rPr lang="en-US" dirty="0"/>
              <a:t>The basic idea of a </a:t>
            </a:r>
            <a:r>
              <a:rPr lang="en-US" dirty="0" err="1"/>
              <a:t>divertor</a:t>
            </a:r>
            <a:r>
              <a:rPr lang="en-US" dirty="0"/>
              <a:t> concept in any confinement scheme is to move the region where the hot plasma interacts with the solid vessel away from the last closed flux surface.</a:t>
            </a:r>
            <a:endParaRPr dirty="0"/>
          </a:p>
          <a:p>
            <a:pPr marL="0" indent="0">
              <a:buFontTx/>
              <a:buNone/>
              <a:defRPr/>
            </a:pPr>
            <a:endParaRPr lang="de-DE" dirty="0"/>
          </a:p>
          <a:p>
            <a:pPr marL="0" indent="0">
              <a:buFontTx/>
              <a:buNone/>
              <a:defRPr/>
            </a:pPr>
            <a:r>
              <a:rPr lang="de-DE" dirty="0"/>
              <a:t>Auslass -&gt; </a:t>
            </a:r>
            <a:r>
              <a:rPr lang="de-DE" dirty="0" err="1"/>
              <a:t>abfüha</a:t>
            </a:r>
            <a:endParaRPr lang="en-US" dirty="0"/>
          </a:p>
        </p:txBody>
      </p:sp>
      <p:sp>
        <p:nvSpPr>
          <p:cNvPr id="4" name="Slide Number Placeholder 3"/>
          <p:cNvSpPr>
            <a:spLocks noGrp="1"/>
          </p:cNvSpPr>
          <p:nvPr>
            <p:ph type="sldNum" sz="quarter" idx="10"/>
          </p:nvPr>
        </p:nvSpPr>
        <p:spPr bwMode="auto"/>
        <p:txBody>
          <a:bodyPr/>
          <a:lstStyle/>
          <a:p>
            <a:pPr>
              <a:defRPr/>
            </a:pPr>
            <a:fld id="{CC85E968-FCE0-431C-99B4-EC8EA971DFFE}" type="slidenum">
              <a:rPr lang="de-DE"/>
              <a:t>34</a:t>
            </a:fld>
            <a:endParaRPr lang="de-DE"/>
          </a:p>
        </p:txBody>
      </p:sp>
    </p:spTree>
    <p:extLst>
      <p:ext uri="{BB962C8B-B14F-4D97-AF65-F5344CB8AC3E}">
        <p14:creationId xmlns:p14="http://schemas.microsoft.com/office/powerpoint/2010/main" val="534927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Particles in low iota pumping gap are reflected back from pumping gap panels into plasma again</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35</a:t>
            </a:fld>
            <a:endParaRPr lang="de-DE"/>
          </a:p>
        </p:txBody>
      </p:sp>
    </p:spTree>
    <p:extLst>
      <p:ext uri="{BB962C8B-B14F-4D97-AF65-F5344CB8AC3E}">
        <p14:creationId xmlns:p14="http://schemas.microsoft.com/office/powerpoint/2010/main" val="4246114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Why</a:t>
            </a:r>
            <a:r>
              <a:rPr lang="de-DE" dirty="0" smtClean="0"/>
              <a:t> do </a:t>
            </a:r>
            <a:r>
              <a:rPr lang="de-DE" dirty="0" err="1" smtClean="0"/>
              <a:t>we</a:t>
            </a:r>
            <a:r>
              <a:rPr lang="de-DE" dirty="0" smtClean="0"/>
              <a:t> </a:t>
            </a:r>
            <a:r>
              <a:rPr lang="de-DE" dirty="0" err="1" smtClean="0"/>
              <a:t>need</a:t>
            </a:r>
            <a:r>
              <a:rPr lang="de-DE" dirty="0" smtClean="0"/>
              <a:t> a divertor?</a:t>
            </a:r>
          </a:p>
          <a:p>
            <a:pPr marL="171450" indent="-171450">
              <a:buFont typeface="Arial" panose="020B0604020202020204" pitchFamily="34" charset="0"/>
              <a:buChar char="•"/>
            </a:pPr>
            <a:r>
              <a:rPr lang="de-DE" dirty="0" err="1" smtClean="0"/>
              <a:t>Yesterday</a:t>
            </a:r>
            <a:r>
              <a:rPr lang="de-DE" dirty="0" smtClean="0"/>
              <a:t> a </a:t>
            </a:r>
            <a:r>
              <a:rPr lang="de-DE" dirty="0" err="1" smtClean="0"/>
              <a:t>lot</a:t>
            </a:r>
            <a:r>
              <a:rPr lang="de-DE" dirty="0" smtClean="0"/>
              <a:t> </a:t>
            </a:r>
            <a:r>
              <a:rPr lang="de-DE" dirty="0" err="1" smtClean="0"/>
              <a:t>about</a:t>
            </a:r>
            <a:r>
              <a:rPr lang="de-DE" dirty="0" smtClean="0"/>
              <a:t> Power </a:t>
            </a:r>
            <a:r>
              <a:rPr lang="de-DE" dirty="0" err="1" smtClean="0"/>
              <a:t>exhaust</a:t>
            </a:r>
            <a:r>
              <a:rPr lang="de-DE" dirty="0" smtClean="0"/>
              <a:t>,</a:t>
            </a:r>
            <a:r>
              <a:rPr lang="de-DE" baseline="0" dirty="0" smtClean="0"/>
              <a:t> </a:t>
            </a:r>
            <a:endParaRPr lang="de-DE" dirty="0" smtClean="0"/>
          </a:p>
          <a:p>
            <a:pPr marL="171450" indent="-171450">
              <a:buFont typeface="Arial" panose="020B0604020202020204" pitchFamily="34" charset="0"/>
              <a:buChar char="•"/>
            </a:pPr>
            <a:r>
              <a:rPr lang="de-DE" dirty="0" err="1" smtClean="0"/>
              <a:t>Necessary</a:t>
            </a:r>
            <a:r>
              <a:rPr lang="de-DE" dirty="0" smtClean="0"/>
              <a:t>: In a</a:t>
            </a:r>
            <a:r>
              <a:rPr lang="de-DE" baseline="0" dirty="0" smtClean="0"/>
              <a:t> </a:t>
            </a:r>
            <a:r>
              <a:rPr lang="de-DE" baseline="0" dirty="0" err="1" smtClean="0"/>
              <a:t>reactor</a:t>
            </a:r>
            <a:r>
              <a:rPr lang="de-DE" baseline="0" dirty="0" smtClean="0"/>
              <a:t>, </a:t>
            </a:r>
            <a:r>
              <a:rPr lang="de-DE" baseline="0" dirty="0" err="1" smtClean="0"/>
              <a:t>the</a:t>
            </a:r>
            <a:r>
              <a:rPr lang="de-DE" baseline="0" dirty="0" smtClean="0"/>
              <a:t> </a:t>
            </a:r>
            <a:r>
              <a:rPr lang="de-DE" baseline="0" dirty="0" err="1" smtClean="0"/>
              <a:t>produced</a:t>
            </a:r>
            <a:r>
              <a:rPr lang="de-DE" baseline="0" dirty="0" smtClean="0"/>
              <a:t> He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removed</a:t>
            </a:r>
            <a:r>
              <a:rPr lang="de-DE" baseline="0" dirty="0" smtClean="0"/>
              <a:t>, </a:t>
            </a:r>
            <a:r>
              <a:rPr lang="de-DE" baseline="0" dirty="0" err="1" smtClean="0"/>
              <a:t>as</a:t>
            </a:r>
            <a:r>
              <a:rPr lang="de-DE" baseline="0" dirty="0" smtClean="0"/>
              <a:t> an </a:t>
            </a:r>
            <a:r>
              <a:rPr lang="de-DE" baseline="0" dirty="0" err="1" smtClean="0"/>
              <a:t>increasing</a:t>
            </a:r>
            <a:r>
              <a:rPr lang="de-DE" baseline="0" dirty="0" smtClean="0"/>
              <a:t> He </a:t>
            </a:r>
            <a:r>
              <a:rPr lang="de-DE" baseline="0" dirty="0" err="1" smtClean="0"/>
              <a:t>concentration</a:t>
            </a:r>
            <a:r>
              <a:rPr lang="de-DE" baseline="0" dirty="0" smtClean="0"/>
              <a:t> </a:t>
            </a:r>
            <a:r>
              <a:rPr lang="de-DE" baseline="0" dirty="0" err="1" smtClean="0"/>
              <a:t>shrinks</a:t>
            </a:r>
            <a:r>
              <a:rPr lang="de-DE" baseline="0" dirty="0" smtClean="0"/>
              <a:t> </a:t>
            </a:r>
            <a:r>
              <a:rPr lang="de-DE" baseline="0" dirty="0" err="1" smtClean="0"/>
              <a:t>our</a:t>
            </a:r>
            <a:r>
              <a:rPr lang="de-DE" baseline="0" dirty="0" smtClean="0"/>
              <a:t> operational </a:t>
            </a:r>
            <a:r>
              <a:rPr lang="de-DE" baseline="0" dirty="0" err="1" smtClean="0"/>
              <a:t>space</a:t>
            </a:r>
            <a:r>
              <a:rPr lang="de-DE" baseline="0" dirty="0" smtClean="0"/>
              <a:t>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point</a:t>
            </a:r>
            <a:r>
              <a:rPr lang="de-DE" baseline="0" dirty="0" smtClean="0"/>
              <a:t> </a:t>
            </a:r>
            <a:r>
              <a:rPr lang="de-DE" baseline="0" dirty="0" err="1" smtClean="0"/>
              <a:t>where</a:t>
            </a:r>
            <a:r>
              <a:rPr lang="de-DE" baseline="0" dirty="0" smtClean="0"/>
              <a:t> </a:t>
            </a:r>
            <a:r>
              <a:rPr lang="de-DE" baseline="0" dirty="0" err="1" smtClean="0"/>
              <a:t>no</a:t>
            </a:r>
            <a:r>
              <a:rPr lang="de-DE" baseline="0" dirty="0" smtClean="0"/>
              <a:t> </a:t>
            </a:r>
            <a:r>
              <a:rPr lang="de-DE" baseline="0" dirty="0" err="1" smtClean="0"/>
              <a:t>operation</a:t>
            </a:r>
            <a:r>
              <a:rPr lang="de-DE" baseline="0" dirty="0" smtClean="0"/>
              <a:t> </a:t>
            </a:r>
            <a:r>
              <a:rPr lang="de-DE" baseline="0" dirty="0" err="1" smtClean="0"/>
              <a:t>is</a:t>
            </a:r>
            <a:r>
              <a:rPr lang="de-DE" baseline="0" dirty="0" smtClean="0"/>
              <a:t> </a:t>
            </a:r>
            <a:r>
              <a:rPr lang="de-DE" baseline="0" dirty="0" err="1" smtClean="0"/>
              <a:t>possible</a:t>
            </a:r>
            <a:r>
              <a:rPr lang="de-DE" baseline="0" dirty="0" smtClean="0"/>
              <a:t>.</a:t>
            </a:r>
            <a:endParaRPr lang="de-DE" dirty="0" smtClean="0"/>
          </a:p>
          <a:p>
            <a:pPr marL="171450" indent="-171450">
              <a:buFont typeface="Arial" panose="020B0604020202020204" pitchFamily="34" charset="0"/>
              <a:buChar char="•"/>
            </a:pPr>
            <a:r>
              <a:rPr lang="de-DE" dirty="0" err="1" smtClean="0"/>
              <a:t>Rho</a:t>
            </a:r>
            <a:r>
              <a:rPr lang="de-DE" dirty="0" smtClean="0"/>
              <a:t> </a:t>
            </a:r>
            <a:r>
              <a:rPr lang="de-DE" dirty="0" err="1" smtClean="0"/>
              <a:t>central</a:t>
            </a:r>
            <a:r>
              <a:rPr lang="de-DE" dirty="0" smtClean="0"/>
              <a:t> </a:t>
            </a:r>
            <a:r>
              <a:rPr lang="de-DE" dirty="0" err="1" smtClean="0"/>
              <a:t>metric</a:t>
            </a:r>
            <a:r>
              <a:rPr lang="de-DE" dirty="0" smtClean="0"/>
              <a:t>, </a:t>
            </a:r>
            <a:r>
              <a:rPr lang="de-DE" dirty="0" err="1" smtClean="0"/>
              <a:t>effective</a:t>
            </a:r>
            <a:r>
              <a:rPr lang="de-DE" dirty="0" smtClean="0"/>
              <a:t> He </a:t>
            </a:r>
            <a:r>
              <a:rPr lang="de-DE" dirty="0" err="1" smtClean="0"/>
              <a:t>core</a:t>
            </a:r>
            <a:r>
              <a:rPr lang="de-DE" dirty="0" smtClean="0"/>
              <a:t> </a:t>
            </a:r>
            <a:r>
              <a:rPr lang="de-DE" dirty="0" err="1" smtClean="0"/>
              <a:t>confinement</a:t>
            </a:r>
            <a:r>
              <a:rPr lang="de-DE" dirty="0" smtClean="0"/>
              <a:t> time </a:t>
            </a:r>
            <a:r>
              <a:rPr lang="de-DE" dirty="0" err="1" smtClean="0"/>
              <a:t>over</a:t>
            </a:r>
            <a:r>
              <a:rPr lang="de-DE" dirty="0" smtClean="0"/>
              <a:t> </a:t>
            </a:r>
            <a:r>
              <a:rPr lang="de-DE" dirty="0" err="1" smtClean="0"/>
              <a:t>energy</a:t>
            </a:r>
            <a:r>
              <a:rPr lang="de-DE" dirty="0" smtClean="0"/>
              <a:t> </a:t>
            </a:r>
            <a:r>
              <a:rPr lang="de-DE" dirty="0" err="1" smtClean="0"/>
              <a:t>confinement</a:t>
            </a:r>
            <a:r>
              <a:rPr lang="de-DE" dirty="0" smtClean="0"/>
              <a:t> time.</a:t>
            </a:r>
          </a:p>
          <a:p>
            <a:pPr marL="171450" indent="-171450">
              <a:buFont typeface="Arial" panose="020B0604020202020204" pitchFamily="34" charset="0"/>
              <a:buChar char="•"/>
            </a:pPr>
            <a:r>
              <a:rPr lang="de-DE" dirty="0" smtClean="0"/>
              <a:t>Also </a:t>
            </a:r>
            <a:r>
              <a:rPr lang="de-DE" dirty="0" err="1" smtClean="0"/>
              <a:t>be</a:t>
            </a:r>
            <a:r>
              <a:rPr lang="de-DE" dirty="0" smtClean="0"/>
              <a:t> </a:t>
            </a:r>
            <a:r>
              <a:rPr lang="de-DE" dirty="0" err="1" smtClean="0"/>
              <a:t>translated</a:t>
            </a:r>
            <a:r>
              <a:rPr lang="de-DE" dirty="0" smtClean="0"/>
              <a:t> </a:t>
            </a:r>
            <a:r>
              <a:rPr lang="de-DE" dirty="0" err="1" smtClean="0"/>
              <a:t>into</a:t>
            </a:r>
            <a:r>
              <a:rPr lang="de-DE" dirty="0" smtClean="0"/>
              <a:t> He </a:t>
            </a:r>
            <a:r>
              <a:rPr lang="de-DE" dirty="0" err="1" smtClean="0"/>
              <a:t>concentration</a:t>
            </a:r>
            <a:r>
              <a:rPr lang="de-DE" dirty="0" smtClean="0"/>
              <a:t>. </a:t>
            </a:r>
            <a:r>
              <a:rPr lang="de-DE" dirty="0" err="1" smtClean="0"/>
              <a:t>To</a:t>
            </a:r>
            <a:r>
              <a:rPr lang="de-DE" dirty="0" smtClean="0"/>
              <a:t> </a:t>
            </a:r>
            <a:r>
              <a:rPr lang="de-DE" dirty="0" err="1" smtClean="0"/>
              <a:t>much</a:t>
            </a:r>
            <a:r>
              <a:rPr lang="de-DE" baseline="0" dirty="0" smtClean="0"/>
              <a:t> He </a:t>
            </a:r>
            <a:r>
              <a:rPr lang="de-DE" baseline="0" dirty="0" err="1" smtClean="0"/>
              <a:t>radiates</a:t>
            </a:r>
            <a:r>
              <a:rPr lang="de-DE" baseline="0" dirty="0" smtClean="0"/>
              <a:t> power </a:t>
            </a:r>
            <a:r>
              <a:rPr lang="de-DE" baseline="0" dirty="0" err="1" smtClean="0"/>
              <a:t>away</a:t>
            </a:r>
            <a:endParaRPr lang="de-DE" baseline="0" dirty="0" smtClean="0"/>
          </a:p>
          <a:p>
            <a:pPr marL="171450" indent="-171450">
              <a:buFont typeface="Arial" panose="020B0604020202020204" pitchFamily="34" charset="0"/>
              <a:buChar char="•"/>
            </a:pPr>
            <a:r>
              <a:rPr lang="de-DE" dirty="0" err="1" smtClean="0"/>
              <a:t>Recent</a:t>
            </a:r>
            <a:r>
              <a:rPr lang="de-DE" baseline="0" dirty="0" smtClean="0"/>
              <a:t> </a:t>
            </a:r>
            <a:r>
              <a:rPr lang="de-DE" baseline="0" dirty="0" err="1" smtClean="0"/>
              <a:t>research</a:t>
            </a:r>
            <a:r>
              <a:rPr lang="de-DE" baseline="0" dirty="0" smtClean="0"/>
              <a:t> </a:t>
            </a:r>
            <a:r>
              <a:rPr lang="de-DE" baseline="0" dirty="0" err="1" smtClean="0"/>
              <a:t>suggests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have</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more</a:t>
            </a:r>
            <a:r>
              <a:rPr lang="de-DE" baseline="0" dirty="0" smtClean="0"/>
              <a:t> on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side</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the</a:t>
            </a:r>
            <a:r>
              <a:rPr lang="de-DE" baseline="0" dirty="0" smtClean="0"/>
              <a:t> </a:t>
            </a:r>
            <a:r>
              <a:rPr lang="de-DE" baseline="0" dirty="0" err="1" smtClean="0"/>
              <a:t>better</a:t>
            </a:r>
            <a:endParaRPr lang="de-DE" baseline="0" dirty="0" smtClean="0"/>
          </a:p>
          <a:p>
            <a:endParaRPr lang="de-DE" baseline="0" dirty="0" smtClean="0"/>
          </a:p>
          <a:p>
            <a:r>
              <a:rPr lang="de-DE" baseline="0" dirty="0" smtClean="0"/>
              <a:t>BUT also operational </a:t>
            </a:r>
            <a:r>
              <a:rPr lang="de-DE" baseline="0" dirty="0" err="1" smtClean="0"/>
              <a:t>important</a:t>
            </a:r>
            <a:r>
              <a:rPr lang="de-DE" baseline="0" dirty="0" smtClean="0"/>
              <a:t> </a:t>
            </a:r>
            <a:r>
              <a:rPr lang="de-DE" baseline="0" dirty="0" err="1" smtClean="0"/>
              <a:t>for</a:t>
            </a:r>
            <a:r>
              <a:rPr lang="de-DE" baseline="0" dirty="0" smtClean="0"/>
              <a:t> </a:t>
            </a:r>
            <a:r>
              <a:rPr lang="de-DE" baseline="0" dirty="0" err="1" smtClean="0"/>
              <a:t>density</a:t>
            </a:r>
            <a:r>
              <a:rPr lang="de-DE" baseline="0" dirty="0" smtClean="0"/>
              <a:t> </a:t>
            </a:r>
            <a:r>
              <a:rPr lang="de-DE" baseline="0" dirty="0" err="1" smtClean="0"/>
              <a:t>control</a:t>
            </a:r>
            <a:r>
              <a:rPr lang="de-DE" baseline="0" dirty="0" smtClean="0"/>
              <a:t>.</a:t>
            </a:r>
          </a:p>
          <a:p>
            <a:pPr marL="171450" indent="-171450">
              <a:buFont typeface="Arial" panose="020B0604020202020204" pitchFamily="34" charset="0"/>
              <a:buChar char="•"/>
            </a:pPr>
            <a:r>
              <a:rPr lang="de-DE" baseline="0" dirty="0" smtClean="0"/>
              <a:t>Ideal </a:t>
            </a:r>
            <a:r>
              <a:rPr lang="de-DE" baseline="0" dirty="0" err="1" smtClean="0"/>
              <a:t>world</a:t>
            </a:r>
            <a:r>
              <a:rPr lang="de-DE" baseline="0" dirty="0" smtClean="0"/>
              <a:t>: </a:t>
            </a:r>
            <a:r>
              <a:rPr lang="de-DE" baseline="0" dirty="0" err="1" smtClean="0"/>
              <a:t>No</a:t>
            </a:r>
            <a:r>
              <a:rPr lang="de-DE" baseline="0" dirty="0" smtClean="0"/>
              <a:t> </a:t>
            </a:r>
            <a:r>
              <a:rPr lang="de-DE" baseline="0" dirty="0" err="1" smtClean="0"/>
              <a:t>source</a:t>
            </a:r>
            <a:r>
              <a:rPr lang="de-DE" baseline="0" dirty="0" smtClean="0"/>
              <a:t>, </a:t>
            </a:r>
            <a:r>
              <a:rPr lang="de-DE" baseline="0" dirty="0" err="1" smtClean="0"/>
              <a:t>nor</a:t>
            </a:r>
            <a:r>
              <a:rPr lang="de-DE" baseline="0" dirty="0" smtClean="0"/>
              <a:t> sink, </a:t>
            </a:r>
            <a:r>
              <a:rPr lang="de-DE" baseline="0" dirty="0" err="1" smtClean="0"/>
              <a:t>purely</a:t>
            </a:r>
            <a:r>
              <a:rPr lang="de-DE" baseline="0" dirty="0" smtClean="0"/>
              <a:t> </a:t>
            </a:r>
            <a:r>
              <a:rPr lang="de-DE" baseline="0" dirty="0" err="1" smtClean="0"/>
              <a:t>fueled</a:t>
            </a:r>
            <a:r>
              <a:rPr lang="de-DE" baseline="0" dirty="0" smtClean="0"/>
              <a:t> </a:t>
            </a:r>
            <a:r>
              <a:rPr lang="de-DE" baseline="0" dirty="0" err="1" smtClean="0"/>
              <a:t>by</a:t>
            </a:r>
            <a:r>
              <a:rPr lang="de-DE" baseline="0" dirty="0" smtClean="0"/>
              <a:t> </a:t>
            </a:r>
            <a:r>
              <a:rPr lang="de-DE" baseline="0" dirty="0" err="1" smtClean="0"/>
              <a:t>recycling</a:t>
            </a:r>
            <a:r>
              <a:rPr lang="de-DE" baseline="0" dirty="0" smtClean="0"/>
              <a:t> (not </a:t>
            </a:r>
            <a:r>
              <a:rPr lang="de-DE" baseline="0" dirty="0" err="1" smtClean="0"/>
              <a:t>too</a:t>
            </a:r>
            <a:r>
              <a:rPr lang="de-DE" baseline="0" dirty="0" smtClean="0"/>
              <a:t> </a:t>
            </a:r>
            <a:r>
              <a:rPr lang="de-DE" baseline="0" dirty="0" err="1" smtClean="0"/>
              <a:t>far</a:t>
            </a:r>
            <a:r>
              <a:rPr lang="de-DE" baseline="0" dirty="0" smtClean="0"/>
              <a:t> </a:t>
            </a:r>
            <a:r>
              <a:rPr lang="de-DE" baseline="0" dirty="0" err="1" smtClean="0"/>
              <a:t>from</a:t>
            </a:r>
            <a:r>
              <a:rPr lang="de-DE" baseline="0" dirty="0" smtClean="0"/>
              <a:t> W7-X)</a:t>
            </a:r>
          </a:p>
          <a:p>
            <a:pPr marL="171450" indent="-171450">
              <a:buFont typeface="Arial" panose="020B0604020202020204" pitchFamily="34" charset="0"/>
              <a:buChar char="•"/>
            </a:pPr>
            <a:r>
              <a:rPr lang="de-DE" baseline="0" dirty="0" smtClean="0"/>
              <a:t>But Wall </a:t>
            </a:r>
            <a:r>
              <a:rPr lang="de-DE" baseline="0" dirty="0" err="1" smtClean="0"/>
              <a:t>source</a:t>
            </a:r>
            <a:r>
              <a:rPr lang="de-DE" baseline="0" dirty="0" smtClean="0"/>
              <a:t> </a:t>
            </a:r>
            <a:r>
              <a:rPr lang="de-DE" baseline="0" dirty="0" err="1" smtClean="0"/>
              <a:t>and</a:t>
            </a:r>
            <a:r>
              <a:rPr lang="de-DE" baseline="0" dirty="0" smtClean="0"/>
              <a:t> sink. Sink </a:t>
            </a:r>
            <a:r>
              <a:rPr lang="de-DE" baseline="0" dirty="0" err="1" smtClean="0"/>
              <a:t>no</a:t>
            </a:r>
            <a:r>
              <a:rPr lang="de-DE" baseline="0" dirty="0" smtClean="0"/>
              <a:t> </a:t>
            </a:r>
            <a:r>
              <a:rPr lang="de-DE" baseline="0" dirty="0" err="1" smtClean="0"/>
              <a:t>issue</a:t>
            </a:r>
            <a:r>
              <a:rPr lang="de-DE" baseline="0" dirty="0" smtClean="0"/>
              <a:t>, just </a:t>
            </a:r>
            <a:r>
              <a:rPr lang="de-DE" baseline="0" dirty="0" err="1" smtClean="0"/>
              <a:t>fuel</a:t>
            </a:r>
            <a:r>
              <a:rPr lang="de-DE" baseline="0" dirty="0" smtClean="0"/>
              <a:t> </a:t>
            </a:r>
            <a:r>
              <a:rPr lang="de-DE" baseline="0" dirty="0" err="1" smtClean="0"/>
              <a:t>more</a:t>
            </a:r>
            <a:r>
              <a:rPr lang="de-DE" baseline="0" dirty="0" smtClean="0"/>
              <a:t>, </a:t>
            </a:r>
            <a:r>
              <a:rPr lang="de-DE" baseline="0" dirty="0" err="1" smtClean="0"/>
              <a:t>outgasing</a:t>
            </a:r>
            <a:r>
              <a:rPr lang="de-DE" baseline="0" dirty="0" smtClean="0"/>
              <a:t> </a:t>
            </a:r>
            <a:r>
              <a:rPr lang="de-DE" baseline="0" dirty="0" err="1" smtClean="0"/>
              <a:t>source</a:t>
            </a:r>
            <a:r>
              <a:rPr lang="de-DE" baseline="0" dirty="0" smtClean="0"/>
              <a:t>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exhausted</a:t>
            </a:r>
            <a:r>
              <a:rPr lang="de-DE" baseline="0" dirty="0" smtClean="0"/>
              <a:t>.</a:t>
            </a:r>
          </a:p>
          <a:p>
            <a:pPr marL="171450" indent="-171450">
              <a:buFont typeface="Arial" panose="020B0604020202020204" pitchFamily="34" charset="0"/>
              <a:buChar char="•"/>
            </a:pPr>
            <a:r>
              <a:rPr lang="de-DE" baseline="0" dirty="0" smtClean="0"/>
              <a:t>Equilibrium: </a:t>
            </a:r>
            <a:r>
              <a:rPr lang="de-DE" baseline="0" dirty="0" err="1" smtClean="0"/>
              <a:t>what</a:t>
            </a:r>
            <a:r>
              <a:rPr lang="de-DE" baseline="0" dirty="0" smtClean="0"/>
              <a:t> </a:t>
            </a:r>
            <a:r>
              <a:rPr lang="de-DE" baseline="0" dirty="0" err="1" smtClean="0"/>
              <a:t>goes</a:t>
            </a:r>
            <a:r>
              <a:rPr lang="de-DE" baseline="0" dirty="0" smtClean="0"/>
              <a:t> in, must </a:t>
            </a:r>
            <a:r>
              <a:rPr lang="de-DE" baseline="0" dirty="0" err="1" smtClean="0"/>
              <a:t>come</a:t>
            </a:r>
            <a:r>
              <a:rPr lang="de-DE" baseline="0" dirty="0" smtClean="0"/>
              <a:t> out.</a:t>
            </a:r>
          </a:p>
          <a:p>
            <a:pPr marL="171450" indent="-171450">
              <a:buFont typeface="Arial" panose="020B0604020202020204" pitchFamily="34" charset="0"/>
              <a:buChar char="•"/>
            </a:pPr>
            <a:endParaRPr lang="de-DE" baseline="0" dirty="0" smtClean="0"/>
          </a:p>
          <a:p>
            <a:pPr marL="0" indent="0">
              <a:buFont typeface="Arial" panose="020B0604020202020204" pitchFamily="34" charset="0"/>
              <a:buNone/>
            </a:pP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exhaust</a:t>
            </a:r>
            <a:r>
              <a:rPr lang="de-DE" baseline="0" dirty="0" smtClean="0"/>
              <a:t> </a:t>
            </a:r>
            <a:r>
              <a:rPr lang="de-DE" baseline="0" dirty="0" err="1" smtClean="0"/>
              <a:t>particles</a:t>
            </a:r>
            <a:r>
              <a:rPr lang="de-DE" baseline="0" dirty="0" smtClean="0"/>
              <a:t>, </a:t>
            </a:r>
            <a:r>
              <a:rPr lang="de-DE" baseline="0" dirty="0" err="1" smtClean="0"/>
              <a:t>and</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remove</a:t>
            </a:r>
            <a:r>
              <a:rPr lang="de-DE" baseline="0" dirty="0" smtClean="0"/>
              <a:t> neutral </a:t>
            </a:r>
            <a:r>
              <a:rPr lang="de-DE" baseline="0" dirty="0" err="1" smtClean="0"/>
              <a:t>particles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36</a:t>
            </a:fld>
            <a:endParaRPr lang="de-DE"/>
          </a:p>
        </p:txBody>
      </p:sp>
    </p:spTree>
    <p:extLst>
      <p:ext uri="{BB962C8B-B14F-4D97-AF65-F5344CB8AC3E}">
        <p14:creationId xmlns:p14="http://schemas.microsoft.com/office/powerpoint/2010/main" val="3671952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Depending</a:t>
            </a:r>
            <a:r>
              <a:rPr lang="de-DE" dirty="0" smtClean="0"/>
              <a:t> on </a:t>
            </a:r>
            <a:r>
              <a:rPr lang="de-DE" dirty="0" err="1" smtClean="0"/>
              <a:t>density</a:t>
            </a:r>
            <a:r>
              <a:rPr lang="de-DE" dirty="0" smtClean="0"/>
              <a:t>, </a:t>
            </a:r>
            <a:r>
              <a:rPr lang="de-DE" dirty="0" err="1" smtClean="0"/>
              <a:t>exhaust</a:t>
            </a:r>
            <a:r>
              <a:rPr lang="de-DE" dirty="0" smtClean="0"/>
              <a:t> </a:t>
            </a:r>
            <a:r>
              <a:rPr lang="de-DE" dirty="0" err="1" smtClean="0"/>
              <a:t>rates</a:t>
            </a:r>
            <a:endParaRPr lang="de-DE" dirty="0" smtClean="0"/>
          </a:p>
          <a:p>
            <a:r>
              <a:rPr lang="de-DE" dirty="0" smtClean="0"/>
              <a:t>CVP at </a:t>
            </a:r>
            <a:r>
              <a:rPr lang="de-DE" dirty="0" err="1" smtClean="0"/>
              <a:t>higher</a:t>
            </a:r>
            <a:r>
              <a:rPr lang="de-DE" dirty="0" smtClean="0"/>
              <a:t> </a:t>
            </a:r>
            <a:r>
              <a:rPr lang="de-DE" dirty="0" err="1" smtClean="0"/>
              <a:t>densities</a:t>
            </a:r>
            <a:r>
              <a:rPr lang="de-DE" dirty="0" smtClean="0"/>
              <a:t> will </a:t>
            </a:r>
            <a:r>
              <a:rPr lang="de-DE" dirty="0" err="1" smtClean="0"/>
              <a:t>grant</a:t>
            </a:r>
            <a:r>
              <a:rPr lang="de-DE" dirty="0" smtClean="0"/>
              <a:t> </a:t>
            </a:r>
            <a:r>
              <a:rPr lang="de-DE" dirty="0" err="1" smtClean="0"/>
              <a:t>us</a:t>
            </a:r>
            <a:r>
              <a:rPr lang="de-DE" dirty="0" smtClean="0"/>
              <a:t> wall </a:t>
            </a:r>
            <a:r>
              <a:rPr lang="de-DE" dirty="0" err="1" smtClean="0"/>
              <a:t>independent</a:t>
            </a:r>
            <a:r>
              <a:rPr lang="de-DE" dirty="0" smtClean="0"/>
              <a:t> </a:t>
            </a:r>
            <a:r>
              <a:rPr lang="de-DE" dirty="0" err="1" smtClean="0"/>
              <a:t>density</a:t>
            </a:r>
            <a:r>
              <a:rPr lang="de-DE" dirty="0" smtClean="0"/>
              <a:t> </a:t>
            </a:r>
            <a:r>
              <a:rPr lang="de-DE" dirty="0" err="1" smtClean="0"/>
              <a:t>control</a:t>
            </a:r>
            <a:r>
              <a:rPr lang="de-DE" dirty="0" smtClean="0"/>
              <a:t>.</a:t>
            </a:r>
          </a:p>
          <a:p>
            <a:r>
              <a:rPr lang="de-DE" dirty="0" err="1" smtClean="0"/>
              <a:t>If</a:t>
            </a:r>
            <a:r>
              <a:rPr lang="de-DE" dirty="0" smtClean="0"/>
              <a:t> wall </a:t>
            </a:r>
            <a:r>
              <a:rPr lang="de-DE" dirty="0" err="1" smtClean="0"/>
              <a:t>source</a:t>
            </a:r>
            <a:r>
              <a:rPr lang="de-DE" baseline="0" dirty="0" smtClean="0"/>
              <a:t> </a:t>
            </a:r>
            <a:r>
              <a:rPr lang="de-DE" baseline="0" dirty="0" err="1" smtClean="0"/>
              <a:t>is</a:t>
            </a:r>
            <a:r>
              <a:rPr lang="de-DE" baseline="0" dirty="0" smtClean="0"/>
              <a:t> </a:t>
            </a:r>
            <a:r>
              <a:rPr lang="de-DE" baseline="0" dirty="0" err="1" smtClean="0"/>
              <a:t>low</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even</a:t>
            </a:r>
            <a:r>
              <a:rPr lang="de-DE" baseline="0" dirty="0" smtClean="0"/>
              <a:t> pump all 4 NBI </a:t>
            </a:r>
            <a:r>
              <a:rPr lang="de-DE" baseline="0" dirty="0" err="1" smtClean="0"/>
              <a:t>sources</a:t>
            </a:r>
            <a:endParaRPr lang="de-DE" baseline="0" dirty="0" smtClean="0"/>
          </a:p>
          <a:p>
            <a:r>
              <a:rPr lang="de-DE" baseline="0" dirty="0" err="1" smtClean="0"/>
              <a:t>Without</a:t>
            </a:r>
            <a:r>
              <a:rPr lang="de-DE" baseline="0" dirty="0" smtClean="0"/>
              <a:t> CVP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exhaust</a:t>
            </a:r>
            <a:r>
              <a:rPr lang="de-DE" baseline="0" dirty="0" smtClean="0"/>
              <a:t> </a:t>
            </a:r>
            <a:r>
              <a:rPr lang="de-DE" baseline="0" dirty="0" err="1" smtClean="0"/>
              <a:t>the</a:t>
            </a:r>
            <a:r>
              <a:rPr lang="de-DE" baseline="0" dirty="0" smtClean="0"/>
              <a:t> </a:t>
            </a:r>
            <a:r>
              <a:rPr lang="de-DE" baseline="0" dirty="0" err="1" smtClean="0"/>
              <a:t>smallest</a:t>
            </a:r>
            <a:r>
              <a:rPr lang="de-DE" baseline="0" dirty="0" smtClean="0"/>
              <a:t> Pellet at 1 Hz.</a:t>
            </a:r>
          </a:p>
          <a:p>
            <a:r>
              <a:rPr lang="de-DE" baseline="0" dirty="0" err="1" smtClean="0"/>
              <a:t>Above</a:t>
            </a:r>
            <a:r>
              <a:rPr lang="de-DE" baseline="0" dirty="0" smtClean="0"/>
              <a:t> </a:t>
            </a:r>
            <a:r>
              <a:rPr lang="de-DE" baseline="0" dirty="0" err="1" smtClean="0"/>
              <a:t>only</a:t>
            </a:r>
            <a:r>
              <a:rPr lang="de-DE" baseline="0" dirty="0" smtClean="0"/>
              <a:t> t</a:t>
            </a:r>
            <a:r>
              <a:rPr lang="de-DE" dirty="0" smtClean="0"/>
              <a:t>ransient </a:t>
            </a:r>
            <a:r>
              <a:rPr lang="de-DE" dirty="0" err="1" smtClean="0"/>
              <a:t>peaked</a:t>
            </a:r>
            <a:r>
              <a:rPr lang="de-DE" dirty="0" smtClean="0"/>
              <a:t> </a:t>
            </a:r>
            <a:r>
              <a:rPr lang="de-DE" dirty="0" err="1" smtClean="0"/>
              <a:t>profiles</a:t>
            </a:r>
            <a:r>
              <a:rPr lang="de-DE" dirty="0" smtClean="0"/>
              <a:t> </a:t>
            </a:r>
            <a:r>
              <a:rPr lang="de-DE" dirty="0" err="1" smtClean="0"/>
              <a:t>possible</a:t>
            </a:r>
            <a:endParaRPr lang="de-DE" dirty="0" smtClean="0"/>
          </a:p>
          <a:p>
            <a:r>
              <a:rPr lang="de-DE" dirty="0" err="1" smtClean="0"/>
              <a:t>Peaked</a:t>
            </a:r>
            <a:r>
              <a:rPr lang="de-DE" dirty="0" smtClean="0"/>
              <a:t> </a:t>
            </a:r>
            <a:r>
              <a:rPr lang="de-DE" dirty="0" err="1" smtClean="0"/>
              <a:t>profiles</a:t>
            </a:r>
            <a:r>
              <a:rPr lang="de-DE" dirty="0" smtClean="0"/>
              <a:t> in </a:t>
            </a:r>
            <a:r>
              <a:rPr lang="de-DE" dirty="0" err="1" smtClean="0"/>
              <a:t>equilibrium</a:t>
            </a:r>
            <a:r>
              <a:rPr lang="de-DE" dirty="0" smtClean="0"/>
              <a:t> </a:t>
            </a:r>
            <a:r>
              <a:rPr lang="de-DE" dirty="0" err="1" smtClean="0"/>
              <a:t>source</a:t>
            </a:r>
            <a:r>
              <a:rPr lang="de-DE" dirty="0" smtClean="0"/>
              <a:t>=sink, </a:t>
            </a:r>
            <a:r>
              <a:rPr lang="de-DE" dirty="0" err="1" smtClean="0"/>
              <a:t>what</a:t>
            </a:r>
            <a:r>
              <a:rPr lang="de-DE" dirty="0" smtClean="0"/>
              <a:t> </a:t>
            </a:r>
            <a:r>
              <a:rPr lang="de-DE" dirty="0" err="1" smtClean="0"/>
              <a:t>goes</a:t>
            </a:r>
            <a:r>
              <a:rPr lang="de-DE" dirty="0" smtClean="0"/>
              <a:t> in, must </a:t>
            </a:r>
            <a:r>
              <a:rPr lang="de-DE" dirty="0" err="1" smtClean="0"/>
              <a:t>come</a:t>
            </a:r>
            <a:r>
              <a:rPr lang="de-DE" dirty="0" smtClean="0"/>
              <a:t> out.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37</a:t>
            </a:fld>
            <a:endParaRPr lang="de-DE"/>
          </a:p>
        </p:txBody>
      </p:sp>
    </p:spTree>
    <p:extLst>
      <p:ext uri="{BB962C8B-B14F-4D97-AF65-F5344CB8AC3E}">
        <p14:creationId xmlns:p14="http://schemas.microsoft.com/office/powerpoint/2010/main" val="252797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WNiFe  improved machinability</a:t>
            </a:r>
            <a:r>
              <a:rPr lang="en-US" baseline="0" dirty="0" smtClean="0">
                <a:sym typeface="Wingdings" panose="05000000000000000000" pitchFamily="2" charset="2"/>
              </a:rPr>
              <a:t> and ductility</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2</a:t>
            </a:fld>
            <a:endParaRPr lang="de-DE"/>
          </a:p>
        </p:txBody>
      </p:sp>
    </p:spTree>
    <p:extLst>
      <p:ext uri="{BB962C8B-B14F-4D97-AF65-F5344CB8AC3E}">
        <p14:creationId xmlns:p14="http://schemas.microsoft.com/office/powerpoint/2010/main" val="1562726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Or</a:t>
            </a:r>
            <a:r>
              <a:rPr lang="de-DE" dirty="0" smtClean="0"/>
              <a:t> </a:t>
            </a:r>
            <a:r>
              <a:rPr lang="de-DE" dirty="0" err="1" smtClean="0"/>
              <a:t>castellated</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45</a:t>
            </a:fld>
            <a:endParaRPr lang="de-DE"/>
          </a:p>
        </p:txBody>
      </p:sp>
    </p:spTree>
    <p:extLst>
      <p:ext uri="{BB962C8B-B14F-4D97-AF65-F5344CB8AC3E}">
        <p14:creationId xmlns:p14="http://schemas.microsoft.com/office/powerpoint/2010/main" val="579654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47</a:t>
            </a:fld>
            <a:endParaRPr lang="de-DE"/>
          </a:p>
        </p:txBody>
      </p:sp>
    </p:spTree>
    <p:extLst>
      <p:ext uri="{BB962C8B-B14F-4D97-AF65-F5344CB8AC3E}">
        <p14:creationId xmlns:p14="http://schemas.microsoft.com/office/powerpoint/2010/main" val="229808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Include</a:t>
            </a:r>
            <a:r>
              <a:rPr lang="de-DE" dirty="0" smtClean="0"/>
              <a:t> simple </a:t>
            </a:r>
            <a:r>
              <a:rPr lang="de-DE" dirty="0" err="1" smtClean="0"/>
              <a:t>heat</a:t>
            </a:r>
            <a:r>
              <a:rPr lang="de-DE" dirty="0" smtClean="0"/>
              <a:t> </a:t>
            </a:r>
            <a:r>
              <a:rPr lang="de-DE" dirty="0" err="1" smtClean="0"/>
              <a:t>prediction</a:t>
            </a:r>
            <a:r>
              <a:rPr lang="de-DE" dirty="0" smtClean="0"/>
              <a:t> </a:t>
            </a:r>
            <a:r>
              <a:rPr lang="de-DE" dirty="0" err="1" smtClean="0"/>
              <a:t>model</a:t>
            </a:r>
            <a:r>
              <a:rPr lang="de-DE" dirty="0" smtClean="0"/>
              <a:t> </a:t>
            </a:r>
            <a:r>
              <a:rPr lang="de-DE" dirty="0" err="1" smtClean="0"/>
              <a:t>of</a:t>
            </a:r>
            <a:r>
              <a:rPr lang="de-DE" dirty="0" smtClean="0"/>
              <a:t> Amit</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48</a:t>
            </a:fld>
            <a:endParaRPr lang="de-DE"/>
          </a:p>
        </p:txBody>
      </p:sp>
    </p:spTree>
    <p:extLst>
      <p:ext uri="{BB962C8B-B14F-4D97-AF65-F5344CB8AC3E}">
        <p14:creationId xmlns:p14="http://schemas.microsoft.com/office/powerpoint/2010/main" val="3832852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EMC3-Lite: Diffusion based heat unit tracing using Monte Carlo approach</a:t>
            </a:r>
          </a:p>
          <a:p>
            <a:pPr lvl="2"/>
            <a:r>
              <a:rPr lang="en-US" dirty="0" smtClean="0"/>
              <a:t>Reversal of particles included </a:t>
            </a:r>
            <a:r>
              <a:rPr lang="en-US" dirty="0" smtClean="0">
                <a:sym typeface="Wingdings" panose="05000000000000000000" pitchFamily="2" charset="2"/>
              </a:rPr>
              <a:t> allows for loads in shaded areas</a:t>
            </a:r>
            <a:endParaRPr lang="en-US" dirty="0" smtClean="0"/>
          </a:p>
          <a:p>
            <a:pPr lvl="2"/>
            <a:r>
              <a:rPr lang="en-US" dirty="0" smtClean="0"/>
              <a:t>Can be called from CATIA for any </a:t>
            </a:r>
            <a:r>
              <a:rPr lang="en-US" dirty="0" err="1" smtClean="0"/>
              <a:t>divertor</a:t>
            </a:r>
            <a:r>
              <a:rPr lang="en-US" dirty="0" smtClean="0"/>
              <a:t> geometry</a:t>
            </a:r>
          </a:p>
          <a:p>
            <a:pPr lvl="2"/>
            <a:r>
              <a:rPr lang="en-US" dirty="0" smtClean="0"/>
              <a:t>Very fast: &lt; 1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Eirene:</a:t>
            </a:r>
            <a:r>
              <a:rPr lang="en-US" baseline="0" dirty="0" smtClean="0"/>
              <a:t> </a:t>
            </a:r>
            <a:r>
              <a:rPr lang="en-US" dirty="0" smtClean="0"/>
              <a:t>(extension of heat balance with neutral gas balance)</a:t>
            </a:r>
          </a:p>
          <a:p>
            <a:endParaRPr lang="de-DE" dirty="0" smtClean="0"/>
          </a:p>
          <a:p>
            <a:r>
              <a:rPr lang="en-US" dirty="0" smtClean="0">
                <a:sym typeface="Wingdings" panose="05000000000000000000" pitchFamily="2" charset="2"/>
              </a:rPr>
              <a:t>Considers opposite incident</a:t>
            </a:r>
            <a:r>
              <a:rPr lang="en-US" baseline="0" dirty="0" smtClean="0">
                <a:sym typeface="Wingdings" panose="05000000000000000000" pitchFamily="2" charset="2"/>
              </a:rPr>
              <a:t> angles from different magnetic configurations</a:t>
            </a:r>
          </a:p>
          <a:p>
            <a:r>
              <a:rPr lang="en-US" baseline="0" dirty="0" smtClean="0">
                <a:sym typeface="Wingdings" panose="05000000000000000000" pitchFamily="2" charset="2"/>
              </a:rPr>
              <a:t>Calculates allowable step based on FEM database with temperatures W, Cu, CuCrZr and cooling channel for parameter set of heat loads, incident angles and leading edges</a:t>
            </a:r>
          </a:p>
          <a:p>
            <a:endParaRPr lang="en-US"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C85E968-FCE0-431C-99B4-EC8EA971DFFE}" type="slidenum">
              <a:rPr lang="de-DE" smtClean="0"/>
              <a:t>49</a:t>
            </a:fld>
            <a:endParaRPr lang="de-DE"/>
          </a:p>
        </p:txBody>
      </p:sp>
    </p:spTree>
    <p:extLst>
      <p:ext uri="{BB962C8B-B14F-4D97-AF65-F5344CB8AC3E}">
        <p14:creationId xmlns:p14="http://schemas.microsoft.com/office/powerpoint/2010/main" val="1111214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51</a:t>
            </a:fld>
            <a:endParaRPr lang="de-DE"/>
          </a:p>
        </p:txBody>
      </p:sp>
    </p:spTree>
    <p:extLst>
      <p:ext uri="{BB962C8B-B14F-4D97-AF65-F5344CB8AC3E}">
        <p14:creationId xmlns:p14="http://schemas.microsoft.com/office/powerpoint/2010/main" val="4038965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52</a:t>
            </a:fld>
            <a:endParaRPr lang="de-DE"/>
          </a:p>
        </p:txBody>
      </p:sp>
    </p:spTree>
    <p:extLst>
      <p:ext uri="{BB962C8B-B14F-4D97-AF65-F5344CB8AC3E}">
        <p14:creationId xmlns:p14="http://schemas.microsoft.com/office/powerpoint/2010/main" val="456246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53</a:t>
            </a:fld>
            <a:endParaRPr lang="de-DE"/>
          </a:p>
        </p:txBody>
      </p:sp>
    </p:spTree>
    <p:extLst>
      <p:ext uri="{BB962C8B-B14F-4D97-AF65-F5344CB8AC3E}">
        <p14:creationId xmlns:p14="http://schemas.microsoft.com/office/powerpoint/2010/main" val="274578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56</a:t>
            </a:fld>
            <a:endParaRPr lang="de-DE"/>
          </a:p>
        </p:txBody>
      </p:sp>
    </p:spTree>
    <p:extLst>
      <p:ext uri="{BB962C8B-B14F-4D97-AF65-F5344CB8AC3E}">
        <p14:creationId xmlns:p14="http://schemas.microsoft.com/office/powerpoint/2010/main" val="335997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15 MW/m² in cyclic HHF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Current critical heat flux of CFC </a:t>
            </a:r>
            <a:r>
              <a:rPr lang="en-US" dirty="0" err="1" smtClean="0"/>
              <a:t>divertor</a:t>
            </a:r>
            <a:r>
              <a:rPr lang="en-US" dirty="0" smtClean="0"/>
              <a:t> &gt; 30 MW/m², water remains in single phase flow at 10 MW/m²</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mm W instead of 7 mm CFC increases weight by ~10 kg per module</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3</a:t>
            </a:fld>
            <a:endParaRPr lang="de-DE"/>
          </a:p>
        </p:txBody>
      </p:sp>
    </p:spTree>
    <p:extLst>
      <p:ext uri="{BB962C8B-B14F-4D97-AF65-F5344CB8AC3E}">
        <p14:creationId xmlns:p14="http://schemas.microsoft.com/office/powerpoint/2010/main" val="303270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322898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6</a:t>
            </a:fld>
            <a:endParaRPr lang="de-DE"/>
          </a:p>
        </p:txBody>
      </p:sp>
    </p:spTree>
    <p:extLst>
      <p:ext uri="{BB962C8B-B14F-4D97-AF65-F5344CB8AC3E}">
        <p14:creationId xmlns:p14="http://schemas.microsoft.com/office/powerpoint/2010/main" val="302490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recipes</a:t>
            </a:r>
          </a:p>
          <a:p>
            <a:pPr lvl="1"/>
            <a:r>
              <a:rPr lang="en-US" dirty="0" smtClean="0"/>
              <a:t>	in preparation of call for tender of series production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	even for existing technologies</a:t>
            </a:r>
          </a:p>
          <a:p>
            <a:pPr lvl="1"/>
            <a:r>
              <a:rPr lang="en-US" dirty="0" smtClean="0"/>
              <a:t>	Incoming inspections, pre-treatment, process parameters, post-treatment, required tests, handling, …</a:t>
            </a:r>
          </a:p>
          <a:p>
            <a:pPr lvl="1"/>
            <a:r>
              <a:rPr lang="en-US" dirty="0" smtClean="0"/>
              <a:t>HHF</a:t>
            </a:r>
          </a:p>
          <a:p>
            <a:pPr lvl="2"/>
            <a:r>
              <a:rPr lang="en-US" dirty="0" smtClean="0"/>
              <a:t>No fatigue crack growth due to strain singularity at free end of W-Cu interface</a:t>
            </a:r>
          </a:p>
          <a:p>
            <a:pPr lvl="2"/>
            <a:r>
              <a:rPr lang="en-US" dirty="0" smtClean="0"/>
              <a:t>Confirmation of FEM predictions of deformation and temperature</a:t>
            </a:r>
          </a:p>
          <a:p>
            <a:pPr lvl="2"/>
            <a:r>
              <a:rPr lang="en-US" dirty="0" smtClean="0"/>
              <a:t>Demonstration of critical heat flux</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7</a:t>
            </a:fld>
            <a:endParaRPr lang="de-DE"/>
          </a:p>
        </p:txBody>
      </p:sp>
    </p:spTree>
    <p:extLst>
      <p:ext uri="{BB962C8B-B14F-4D97-AF65-F5344CB8AC3E}">
        <p14:creationId xmlns:p14="http://schemas.microsoft.com/office/powerpoint/2010/main" val="375506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recipes</a:t>
            </a:r>
          </a:p>
          <a:p>
            <a:pPr lvl="1"/>
            <a:r>
              <a:rPr lang="en-US" dirty="0" smtClean="0"/>
              <a:t>	in preparation of call for tender of series production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	even for existing technologies</a:t>
            </a:r>
          </a:p>
          <a:p>
            <a:pPr lvl="1"/>
            <a:r>
              <a:rPr lang="en-US" dirty="0" smtClean="0"/>
              <a:t>	Incoming inspections, pre-treatment, process parameters, post-treatment, required tests, handling, …</a:t>
            </a:r>
          </a:p>
          <a:p>
            <a:pPr lvl="1"/>
            <a:r>
              <a:rPr lang="en-US" dirty="0" smtClean="0"/>
              <a:t>HHF</a:t>
            </a:r>
          </a:p>
          <a:p>
            <a:pPr lvl="2"/>
            <a:r>
              <a:rPr lang="en-US" dirty="0" smtClean="0"/>
              <a:t>No fatigue crack growth due to strain singularity at free end of W-Cu interface</a:t>
            </a:r>
          </a:p>
          <a:p>
            <a:pPr lvl="2"/>
            <a:r>
              <a:rPr lang="en-US" dirty="0" smtClean="0"/>
              <a:t>Confirmation of FEM predictions of deformation and temperature</a:t>
            </a:r>
          </a:p>
          <a:p>
            <a:pPr lvl="2"/>
            <a:r>
              <a:rPr lang="en-US" dirty="0" smtClean="0"/>
              <a:t>Demonstration of critical heat flux</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11</a:t>
            </a:fld>
            <a:endParaRPr lang="de-DE"/>
          </a:p>
        </p:txBody>
      </p:sp>
    </p:spTree>
    <p:extLst>
      <p:ext uri="{BB962C8B-B14F-4D97-AF65-F5344CB8AC3E}">
        <p14:creationId xmlns:p14="http://schemas.microsoft.com/office/powerpoint/2010/main" val="151681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13</a:t>
            </a:fld>
            <a:endParaRPr lang="de-DE"/>
          </a:p>
        </p:txBody>
      </p:sp>
    </p:spTree>
    <p:extLst>
      <p:ext uri="{BB962C8B-B14F-4D97-AF65-F5344CB8AC3E}">
        <p14:creationId xmlns:p14="http://schemas.microsoft.com/office/powerpoint/2010/main" val="427088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How</a:t>
            </a:r>
            <a:r>
              <a:rPr lang="de-DE" dirty="0" smtClean="0"/>
              <a:t> </a:t>
            </a:r>
            <a:r>
              <a:rPr lang="de-DE" dirty="0" err="1" smtClean="0"/>
              <a:t>accurate</a:t>
            </a:r>
            <a:r>
              <a:rPr lang="de-DE" dirty="0" smtClean="0"/>
              <a:t> Gunnar ?</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15</a:t>
            </a:fld>
            <a:endParaRPr lang="de-DE"/>
          </a:p>
        </p:txBody>
      </p:sp>
    </p:spTree>
    <p:extLst>
      <p:ext uri="{BB962C8B-B14F-4D97-AF65-F5344CB8AC3E}">
        <p14:creationId xmlns:p14="http://schemas.microsoft.com/office/powerpoint/2010/main" val="3996423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6441" y="1528796"/>
            <a:ext cx="11074804" cy="3843321"/>
          </a:xfrm>
          <a:prstGeom prst="rect">
            <a:avLst/>
          </a:prstGeom>
        </p:spPr>
      </p:pic>
      <p:sp>
        <p:nvSpPr>
          <p:cNvPr id="17" name="Title 1"/>
          <p:cNvSpPr txBox="1">
            <a:spLocks/>
          </p:cNvSpPr>
          <p:nvPr userDrawn="1"/>
        </p:nvSpPr>
        <p:spPr>
          <a:xfrm>
            <a:off x="320559" y="102714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5690586" y="3997485"/>
            <a:ext cx="6249879" cy="1965931"/>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5791553" y="4056019"/>
            <a:ext cx="5715560" cy="1101934"/>
          </a:xfrm>
          <a:prstGeom prst="rect">
            <a:avLst/>
          </a:prstGeo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0" name="Titel 6"/>
          <p:cNvSpPr>
            <a:spLocks noGrp="1"/>
          </p:cNvSpPr>
          <p:nvPr>
            <p:ph type="title"/>
          </p:nvPr>
        </p:nvSpPr>
        <p:spPr>
          <a:xfrm>
            <a:off x="440890" y="1075166"/>
            <a:ext cx="5350662" cy="1766455"/>
          </a:xfrm>
          <a:prstGeom prst="rect">
            <a:avLst/>
          </a:prstGeom>
        </p:spPr>
        <p:txBody>
          <a:bodyPr anchor="ctr"/>
          <a:lstStyle>
            <a:lvl1pPr>
              <a:defRPr sz="2300">
                <a:solidFill>
                  <a:schemeClr val="bg1"/>
                </a:solidFill>
              </a:defRPr>
            </a:lvl1pPr>
          </a:lstStyle>
          <a:p>
            <a:r>
              <a:rPr lang="en-US" smtClean="0"/>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2172" y="4307063"/>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01391" y="4491715"/>
            <a:ext cx="2158155" cy="666238"/>
          </a:xfrm>
          <a:prstGeom prst="rect">
            <a:avLst/>
          </a:prstGeom>
        </p:spPr>
      </p:pic>
      <p:grpSp>
        <p:nvGrpSpPr>
          <p:cNvPr id="21" name="Gruppieren 20"/>
          <p:cNvGrpSpPr/>
          <p:nvPr userDrawn="1"/>
        </p:nvGrpSpPr>
        <p:grpSpPr>
          <a:xfrm>
            <a:off x="989010" y="6206472"/>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11592890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363984" y="896645"/>
            <a:ext cx="11514338" cy="5485105"/>
          </a:xfrm>
          <a:prstGeom prst="rect">
            <a:avLst/>
          </a:prstGeom>
        </p:spPr>
        <p:txBody>
          <a:bodyPr/>
          <a:lstStyle>
            <a:lvl1pPr marL="230188" indent="-230188">
              <a:lnSpc>
                <a:spcPct val="120000"/>
              </a:lnSpc>
              <a:spcBef>
                <a:spcPts val="0"/>
              </a:spcBef>
              <a:buFont typeface="Wingdings" panose="05000000000000000000" pitchFamily="2" charset="2"/>
              <a:buChar char="§"/>
              <a:defRPr/>
            </a:lvl1pPr>
            <a:lvl2pPr marL="461963" indent="-231775">
              <a:lnSpc>
                <a:spcPct val="120000"/>
              </a:lnSpc>
              <a:spcBef>
                <a:spcPts val="0"/>
              </a:spcBef>
              <a:buFont typeface="Arial" panose="020B0604020202020204" pitchFamily="34" charset="0"/>
              <a:buChar char="•"/>
              <a:defRPr/>
            </a:lvl2pPr>
            <a:lvl3pPr marL="684213" indent="-222250">
              <a:lnSpc>
                <a:spcPct val="100000"/>
              </a:lnSpc>
              <a:spcBef>
                <a:spcPts val="0"/>
              </a:spcBef>
              <a:buFont typeface="Arial" panose="020B0604020202020204" pitchFamily="34" charset="0"/>
              <a:buChar char="•"/>
              <a:defRPr sz="1600" b="0">
                <a:solidFill>
                  <a:schemeClr val="tx1"/>
                </a:solidFill>
              </a:defRPr>
            </a:lvl3pPr>
            <a:lvl4pPr marL="969962" indent="-285750">
              <a:spcBef>
                <a:spcPts val="0"/>
              </a:spcBef>
              <a:buFont typeface="Arial" panose="020B0604020202020204" pitchFamily="34" charset="0"/>
              <a:buChar char="•"/>
              <a:defRPr sz="1400"/>
            </a:lvl4pPr>
            <a:lvl5pPr marL="177800" indent="0">
              <a:buNone/>
              <a:defRPr/>
            </a:lvl5pPr>
            <a:lvl6pPr marL="360000" indent="0">
              <a:spcBef>
                <a:spcPts val="0"/>
              </a:spcBef>
              <a:buFont typeface="Arial" panose="020B0604020202020204" pitchFamily="34" charset="0"/>
              <a:buNone/>
              <a:defRPr sz="1600"/>
            </a:lvl6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el 10"/>
          <p:cNvSpPr>
            <a:spLocks noGrp="1"/>
          </p:cNvSpPr>
          <p:nvPr>
            <p:ph type="title"/>
          </p:nvPr>
        </p:nvSpPr>
        <p:spPr>
          <a:xfrm>
            <a:off x="363984" y="290404"/>
            <a:ext cx="9907813" cy="464197"/>
          </a:xfrm>
          <a:prstGeom prst="rect">
            <a:avLst/>
          </a:prstGeom>
        </p:spPr>
        <p:txBody>
          <a:bodyPr/>
          <a:lstStyle>
            <a:lvl1pPr>
              <a:defRPr sz="3200"/>
            </a:lvl1pPr>
          </a:lstStyle>
          <a:p>
            <a:r>
              <a:rPr lang="en-US" dirty="0" smtClean="0"/>
              <a:t>Click to edit Master title style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10742970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5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el 13"/>
          <p:cNvSpPr>
            <a:spLocks noGrp="1"/>
          </p:cNvSpPr>
          <p:nvPr>
            <p:ph type="title"/>
          </p:nvPr>
        </p:nvSpPr>
        <p:spPr>
          <a:xfrm>
            <a:off x="695325" y="441325"/>
            <a:ext cx="9576472" cy="782638"/>
          </a:xfrm>
          <a:prstGeom prst="rect">
            <a:avLst/>
          </a:prstGeom>
        </p:spPr>
        <p:txBody>
          <a:bodyPr/>
          <a:lstStyle/>
          <a:p>
            <a:r>
              <a:rPr lang="en-US" smtClean="0"/>
              <a:t>Click to edit Master title style</a:t>
            </a:r>
            <a:endParaRPr lang="de-DE"/>
          </a:p>
        </p:txBody>
      </p:sp>
      <p:sp>
        <p:nvSpPr>
          <p:cNvPr id="8" name="Foliennummernplatzhalter 7"/>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24047026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smtClean="0"/>
              <a:t>Doc.-Nr.</a:t>
            </a:r>
            <a:endParaRPr lang="de-DE" dirty="0"/>
          </a:p>
        </p:txBody>
      </p:sp>
      <p:sp>
        <p:nvSpPr>
          <p:cNvPr id="3" name="Fußzeilenplatzhalter 2"/>
          <p:cNvSpPr>
            <a:spLocks noGrp="1"/>
          </p:cNvSpPr>
          <p:nvPr>
            <p:ph type="ftr" sz="quarter" idx="15"/>
          </p:nvPr>
        </p:nvSpPr>
        <p:spPr/>
        <p:txBody>
          <a:bodyPr/>
          <a:lstStyle/>
          <a:p>
            <a:r>
              <a:rPr lang="de-DE" smtClean="0"/>
              <a:t>Author</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6282562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smtClean="0"/>
              <a:t>Doc.-Nr.</a:t>
            </a:r>
            <a:endParaRPr lang="de-DE" dirty="0"/>
          </a:p>
        </p:txBody>
      </p:sp>
      <p:sp>
        <p:nvSpPr>
          <p:cNvPr id="3" name="Fußzeilenplatzhalter 2"/>
          <p:cNvSpPr>
            <a:spLocks noGrp="1"/>
          </p:cNvSpPr>
          <p:nvPr>
            <p:ph type="ftr" sz="quarter" idx="15"/>
          </p:nvPr>
        </p:nvSpPr>
        <p:spPr/>
        <p:txBody>
          <a:bodyPr/>
          <a:lstStyle/>
          <a:p>
            <a:r>
              <a:rPr lang="de-DE" smtClean="0"/>
              <a:t>Author</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31861230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slide" Target="../slides/slide30.xml"/><Relationship Id="rId3" Type="http://schemas.openxmlformats.org/officeDocument/2006/relationships/slideLayout" Target="../slideLayouts/slideLayout3.xml"/><Relationship Id="rId7" Type="http://schemas.openxmlformats.org/officeDocument/2006/relationships/vmlDrawing" Target="../drawings/vmlDrawing1.v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image" Target="../media/image4.emf"/><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8"/>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3" name="think-cell Folie" r:id="rId11" imgW="384" imgH="385" progId="TCLayout.ActiveDocument.1">
                  <p:embed/>
                </p:oleObj>
              </mc:Choice>
              <mc:Fallback>
                <p:oleObj name="think-cell Folie" r:id="rId11" imgW="384" imgH="385" progId="TCLayout.ActiveDocument.1">
                  <p:embed/>
                  <p:pic>
                    <p:nvPicPr>
                      <p:cNvPr id="0" name=""/>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14" name="Foliennummernplatzhalter 13"/>
          <p:cNvSpPr>
            <a:spLocks noGrp="1"/>
          </p:cNvSpPr>
          <p:nvPr>
            <p:ph type="sldNum" sz="quarter" idx="4"/>
          </p:nvPr>
        </p:nvSpPr>
        <p:spPr>
          <a:xfrm>
            <a:off x="11681999" y="6534087"/>
            <a:ext cx="329248" cy="142876"/>
          </a:xfrm>
          <a:prstGeom prst="rect">
            <a:avLst/>
          </a:prstGeom>
        </p:spPr>
        <p:txBody>
          <a:bodyPr vert="horz" lIns="0" tIns="0" rIns="0" bIns="0" rtlCol="0" anchor="b" anchorCtr="0"/>
          <a:lstStyle>
            <a:lvl1pPr algn="r">
              <a:defRPr lang="de-DE" sz="1100" kern="600" cap="all" spc="90" baseline="0" smtClean="0">
                <a:solidFill>
                  <a:schemeClr val="tx1">
                    <a:tint val="75000"/>
                  </a:schemeClr>
                </a:solidFill>
                <a:latin typeface="+mn-lt"/>
                <a:ea typeface="+mn-ea"/>
                <a:cs typeface="+mn-cs"/>
              </a:defRPr>
            </a:lvl1pPr>
          </a:lstStyle>
          <a:p>
            <a:fld id="{3B1A4699-952B-42DA-8DC4-38A59B49610C}" type="slidenum">
              <a:rPr lang="de-DE" smtClean="0"/>
              <a:pPr/>
              <a:t>‹#›</a:t>
            </a:fld>
            <a:endParaRPr lang="de-DE" dirty="0"/>
          </a:p>
        </p:txBody>
      </p:sp>
      <p:pic>
        <p:nvPicPr>
          <p:cNvPr id="8" name="Grafik 7">
            <a:hlinkClick r:id="rId13" action="ppaction://hlinksldjump"/>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687496" y="240771"/>
            <a:ext cx="581025" cy="516467"/>
          </a:xfrm>
          <a:prstGeom prst="rect">
            <a:avLst/>
          </a:prstGeom>
        </p:spPr>
      </p:pic>
      <p:pic>
        <p:nvPicPr>
          <p:cNvPr id="7" name="Grafik 32"/>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888821" y="239017"/>
            <a:ext cx="1725933" cy="532808"/>
          </a:xfrm>
          <a:prstGeom prst="rect">
            <a:avLst/>
          </a:prstGeom>
          <a:solidFill>
            <a:srgbClr val="006E68"/>
          </a:solidFill>
        </p:spPr>
      </p:pic>
      <p:sp>
        <p:nvSpPr>
          <p:cNvPr id="9" name="Fußzeilenplatzhalter 4"/>
          <p:cNvSpPr>
            <a:spLocks noGrp="1"/>
          </p:cNvSpPr>
          <p:nvPr>
            <p:ph type="ftr" sz="quarter" idx="3"/>
          </p:nvPr>
        </p:nvSpPr>
        <p:spPr>
          <a:xfrm>
            <a:off x="695325" y="6489699"/>
            <a:ext cx="7223557" cy="187264"/>
          </a:xfrm>
          <a:prstGeom prst="rect">
            <a:avLst/>
          </a:prstGeom>
        </p:spPr>
        <p:txBody>
          <a:bodyPr/>
          <a:lstStyle>
            <a:lvl1pPr>
              <a:defRPr sz="600" b="1">
                <a:solidFill>
                  <a:schemeClr val="bg1">
                    <a:lumMod val="65000"/>
                  </a:schemeClr>
                </a:solidFill>
              </a:defRPr>
            </a:lvl1pPr>
          </a:lstStyle>
          <a:p>
            <a:pPr>
              <a:tabLst>
                <a:tab pos="9775825" algn="r"/>
                <a:tab pos="10226675" algn="r"/>
              </a:tabLst>
            </a:pPr>
            <a:r>
              <a:rPr lang="de-DE" dirty="0" smtClean="0"/>
              <a:t>MAX PLANCK INSTITUTE FOR PLASMA PHYSICS | JORIS FELLINGER | </a:t>
            </a:r>
            <a:r>
              <a:rPr lang="en-US" dirty="0" smtClean="0"/>
              <a:t>19</a:t>
            </a:r>
            <a:r>
              <a:rPr lang="en-US" baseline="30000" dirty="0" smtClean="0"/>
              <a:t>th</a:t>
            </a:r>
            <a:r>
              <a:rPr lang="en-US" dirty="0" smtClean="0"/>
              <a:t> INTERNATIONAL CONFERENCE ON PLASMA-FACING MATERIALS AND COMPONENTS FOR FUSION APPLICATIONS</a:t>
            </a:r>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8" r:id="rId1"/>
    <p:sldLayoutId id="2147483669" r:id="rId2"/>
    <p:sldLayoutId id="2147483664" r:id="rId3"/>
    <p:sldLayoutId id="2147483710" r:id="rId4"/>
    <p:sldLayoutId id="2147483711" r:id="rId5"/>
  </p:sldLayoutIdLst>
  <p:timing>
    <p:tnLst>
      <p:par>
        <p:cTn id="1" dur="indefinite" restart="never" nodeType="tmRoot"/>
      </p:par>
    </p:tnLst>
  </p:timing>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output_video_ST_more_closed.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56.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451.png"/><Relationship Id="rId1" Type="http://schemas.openxmlformats.org/officeDocument/2006/relationships/slideLayout" Target="../slideLayouts/slideLayout2.xml"/><Relationship Id="rId6" Type="http://schemas.openxmlformats.org/officeDocument/2006/relationships/hyperlink" Target="https://idm.euro-fusion.org/default.aspx?uid=2R8NF5" TargetMode="External"/><Relationship Id="rId5" Type="http://schemas.openxmlformats.org/officeDocument/2006/relationships/image" Target="../media/image55.emf"/><Relationship Id="rId4" Type="http://schemas.openxmlformats.org/officeDocument/2006/relationships/image" Target="../media/image54.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8.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1.png"/><Relationship Id="rId5" Type="http://schemas.openxmlformats.org/officeDocument/2006/relationships/image" Target="../media/image62.png"/><Relationship Id="rId10" Type="http://schemas.openxmlformats.org/officeDocument/2006/relationships/image" Target="../media/image64.jpeg"/><Relationship Id="rId4" Type="http://schemas.openxmlformats.org/officeDocument/2006/relationships/image" Target="../media/image60.png"/><Relationship Id="rId9" Type="http://schemas.openxmlformats.org/officeDocument/2006/relationships/image" Target="../media/image59.wmf"/></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94.tif"/><Relationship Id="rId3" Type="http://schemas.openxmlformats.org/officeDocument/2006/relationships/image" Target="../media/image89.png"/><Relationship Id="rId7" Type="http://schemas.openxmlformats.org/officeDocument/2006/relationships/image" Target="../media/image93.tif"/><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tif"/><Relationship Id="rId5" Type="http://schemas.openxmlformats.org/officeDocument/2006/relationships/image" Target="../media/image91.tif"/><Relationship Id="rId4" Type="http://schemas.openxmlformats.org/officeDocument/2006/relationships/image" Target="../media/image90.tif"/><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16/j.msea.2018.12.017" TargetMode="Externa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3.xml"/><Relationship Id="rId18" Type="http://schemas.openxmlformats.org/officeDocument/2006/relationships/slide" Target="slide26.xml"/><Relationship Id="rId3" Type="http://schemas.openxmlformats.org/officeDocument/2006/relationships/slide" Target="slide37.xml"/><Relationship Id="rId7" Type="http://schemas.openxmlformats.org/officeDocument/2006/relationships/slide" Target="slide47.xml"/><Relationship Id="rId12" Type="http://schemas.openxmlformats.org/officeDocument/2006/relationships/slide" Target="slide2.xml"/><Relationship Id="rId17" Type="http://schemas.openxmlformats.org/officeDocument/2006/relationships/slide" Target="slide17.xml"/><Relationship Id="rId2" Type="http://schemas.openxmlformats.org/officeDocument/2006/relationships/slide" Target="slide36.xml"/><Relationship Id="rId16" Type="http://schemas.openxmlformats.org/officeDocument/2006/relationships/slide" Target="slide15.xml"/><Relationship Id="rId1" Type="http://schemas.openxmlformats.org/officeDocument/2006/relationships/slideLayout" Target="../slideLayouts/slideLayout3.xml"/><Relationship Id="rId6" Type="http://schemas.openxmlformats.org/officeDocument/2006/relationships/slide" Target="slide42.xml"/><Relationship Id="rId11" Type="http://schemas.openxmlformats.org/officeDocument/2006/relationships/slide" Target="slide1.xml"/><Relationship Id="rId5" Type="http://schemas.openxmlformats.org/officeDocument/2006/relationships/slide" Target="slide40.xml"/><Relationship Id="rId15" Type="http://schemas.openxmlformats.org/officeDocument/2006/relationships/slide" Target="slide29.xml"/><Relationship Id="rId10" Type="http://schemas.openxmlformats.org/officeDocument/2006/relationships/slide" Target="slide54.xml"/><Relationship Id="rId19" Type="http://schemas.openxmlformats.org/officeDocument/2006/relationships/slide" Target="slide23.xml"/><Relationship Id="rId4" Type="http://schemas.openxmlformats.org/officeDocument/2006/relationships/slide" Target="slide38.xml"/><Relationship Id="rId9" Type="http://schemas.openxmlformats.org/officeDocument/2006/relationships/slide" Target="slide51.xml"/><Relationship Id="rId14" Type="http://schemas.openxmlformats.org/officeDocument/2006/relationships/slide" Target="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onferences.iaea.org/event/286/contributions/25129/" TargetMode="External"/><Relationship Id="rId7"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2.emf"/><Relationship Id="rId4" Type="http://schemas.openxmlformats.org/officeDocument/2006/relationships/hyperlink" Target="https://users.euro-fusion.org/repository/pinboard/EFDA-JET/conference/106863_naujoks_pfmc_2023_tungsten_pfcs_in_w7-x.pdf" TargetMode="External"/></Relationships>
</file>

<file path=ppt/slides/_rels/slide34.xml.rels><?xml version="1.0" encoding="UTF-8" standalone="yes"?>
<Relationships xmlns="http://schemas.openxmlformats.org/package/2006/relationships"><Relationship Id="rId18" Type="http://schemas.openxmlformats.org/officeDocument/2006/relationships/image" Target="../media/image530.png"/><Relationship Id="rId3" Type="http://schemas.openxmlformats.org/officeDocument/2006/relationships/image" Target="../media/image113.png"/><Relationship Id="rId7" Type="http://schemas.openxmlformats.org/officeDocument/2006/relationships/image" Target="../media/image11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15" Type="http://schemas.openxmlformats.org/officeDocument/2006/relationships/image" Target="../media/image500.png"/><Relationship Id="rId19" Type="http://schemas.openxmlformats.org/officeDocument/2006/relationships/image" Target="../media/image118.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10.png"/><Relationship Id="rId7"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124.png"/><Relationship Id="rId9" Type="http://schemas.openxmlformats.org/officeDocument/2006/relationships/image" Target="../media/image480.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20.jpg"/><Relationship Id="rId4" Type="http://schemas.openxmlformats.org/officeDocument/2006/relationships/image" Target="../media/image150.png"/></Relationships>
</file>

<file path=ppt/slides/_rels/slide48.xml.rels><?xml version="1.0" encoding="UTF-8" standalone="yes"?>
<Relationships xmlns="http://schemas.openxmlformats.org/package/2006/relationships"><Relationship Id="rId3" Type="http://schemas.openxmlformats.org/officeDocument/2006/relationships/image" Target="../media/image152.emf"/><Relationship Id="rId7" Type="http://schemas.openxmlformats.org/officeDocument/2006/relationships/slide" Target="slide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5.emf"/><Relationship Id="rId5" Type="http://schemas.openxmlformats.org/officeDocument/2006/relationships/image" Target="../media/image154.emf"/><Relationship Id="rId4" Type="http://schemas.openxmlformats.org/officeDocument/2006/relationships/image" Target="../media/image153.emf"/></Relationships>
</file>

<file path=ppt/slides/_rels/slide4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9.jpg"/><Relationship Id="rId5" Type="http://schemas.openxmlformats.org/officeDocument/2006/relationships/image" Target="../media/image158.jpg"/><Relationship Id="rId4" Type="http://schemas.openxmlformats.org/officeDocument/2006/relationships/image" Target="../media/image15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hyperlink" Target="https://doi.org/10.1016/j.fusengdes.2017.01.043" TargetMode="External"/><Relationship Id="rId4" Type="http://schemas.openxmlformats.org/officeDocument/2006/relationships/image" Target="../media/image29.pn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hyperlink" Target="https://fmp.ornl.gov/semiannual-progress-reports/fusion-materials-semiannual-progress-report-65.pdf" TargetMode="External"/><Relationship Id="rId2" Type="http://schemas.openxmlformats.org/officeDocument/2006/relationships/hyperlink" Target="https://doi.org/10.1016/j.fusengdes.2017.01.043" TargetMode="External"/><Relationship Id="rId1" Type="http://schemas.openxmlformats.org/officeDocument/2006/relationships/slideLayout" Target="../slideLayouts/slideLayout5.xml"/><Relationship Id="rId6" Type="http://schemas.openxmlformats.org/officeDocument/2006/relationships/image" Target="../media/image161.jpeg"/><Relationship Id="rId5" Type="http://schemas.openxmlformats.org/officeDocument/2006/relationships/hyperlink" Target="https://www.plansee.com/download/?DOKNR=HPM-070-TD-024&amp;DOKAR=QM1&amp;DOKTL=100" TargetMode="External"/><Relationship Id="rId4" Type="http://schemas.openxmlformats.org/officeDocument/2006/relationships/hyperlink" Target="https://doi.org/10.2172/1562913"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62.png"/><Relationship Id="rId7" Type="http://schemas.openxmlformats.org/officeDocument/2006/relationships/image" Target="../media/image16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56.png"/><Relationship Id="rId9"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jpeg"/></Relationships>
</file>

<file path=ppt/slides/_rels/slide5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5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3.jfif"/><Relationship Id="rId2" Type="http://schemas.openxmlformats.org/officeDocument/2006/relationships/image" Target="../media/image172.jpeg"/><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174.jpeg"/></Relationships>
</file>

<file path=ppt/slides/_rels/slide5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emf"/><Relationship Id="rId7" Type="http://schemas.openxmlformats.org/officeDocument/2006/relationships/image" Target="../media/image17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8.emf"/><Relationship Id="rId5" Type="http://schemas.openxmlformats.org/officeDocument/2006/relationships/image" Target="../media/image177.emf"/><Relationship Id="rId10" Type="http://schemas.openxmlformats.org/officeDocument/2006/relationships/slide" Target="slide11.xml"/><Relationship Id="rId4" Type="http://schemas.openxmlformats.org/officeDocument/2006/relationships/image" Target="../media/image176.emf"/><Relationship Id="rId9" Type="http://schemas.openxmlformats.org/officeDocument/2006/relationships/image" Target="../media/image181.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Physics/EMC3_lite_universal/emc3_lite_universal-main/PROCESS/OUTPUT/Comparison/highiota_betaVariation_Itor=0_allreduced_.avi" TargetMode="External"/><Relationship Id="rId13" Type="http://schemas.openxmlformats.org/officeDocument/2006/relationships/slide" Target="slide8.xml"/><Relationship Id="rId3" Type="http://schemas.openxmlformats.org/officeDocument/2006/relationships/hyperlink" Target="../../Physics/EMC3_lite_universal/emc3_lite_universal-main/PROCESS/OUTPUT/Comparison/standard_beta=0_ItorVariation_allreduced_.avi" TargetMode="External"/><Relationship Id="rId7" Type="http://schemas.openxmlformats.org/officeDocument/2006/relationships/hyperlink" Target="../../Physics/EMC3_lite_universal/emc3_lite_universal-main/PROCESS/OUTPUT/Comparison/highmirror_beta=4.0_ItorVariation_allreduced_.avi" TargetMode="External"/><Relationship Id="rId12" Type="http://schemas.openxmlformats.org/officeDocument/2006/relationships/hyperlink" Target="../../Physics/EMC3_lite_universal/emc3_lite_universal-main/PROCESS/OUTPUT/Comparison/standard-highiota-highmirror_beta=2.7-3_Itor=0_allreduced_.avi" TargetMode="External"/><Relationship Id="rId2" Type="http://schemas.openxmlformats.org/officeDocument/2006/relationships/hyperlink" Target="../../Physics/EMC3_lite_universal/emc3_lite_universal-main/PROCESS/OUTPUT/Comparison/standard_betaVariation_Itor=0_allreduced_.avi" TargetMode="External"/><Relationship Id="rId1" Type="http://schemas.openxmlformats.org/officeDocument/2006/relationships/slideLayout" Target="../slideLayouts/slideLayout2.xml"/><Relationship Id="rId6" Type="http://schemas.openxmlformats.org/officeDocument/2006/relationships/hyperlink" Target="../../Physics/EMC3_lite_universal/emc3_lite_universal-main/PROCESS/OUTPUT/Comparison/highmirror_beta=0_ItorVariation_allreduced_.avi" TargetMode="External"/><Relationship Id="rId11" Type="http://schemas.openxmlformats.org/officeDocument/2006/relationships/hyperlink" Target="../../Physics/EMC3_lite_universal/emc3_lite_universal-main/PROCESS/OUTPUT/Comparison/standard-highiota-highmirror_beta=0_Itor=0_allreduced_.avi" TargetMode="External"/><Relationship Id="rId5" Type="http://schemas.openxmlformats.org/officeDocument/2006/relationships/hyperlink" Target="../../Physics/EMC3_lite_universal/emc3_lite_universal-main/PROCESS/OUTPUT/Comparison/highmirror_betaVariation_Itor=0_allreduced_.avi" TargetMode="External"/><Relationship Id="rId10" Type="http://schemas.openxmlformats.org/officeDocument/2006/relationships/hyperlink" Target="../../Physics/EMC3_lite_universal/emc3_lite_universal-main/PROCESS/OUTPUT/Comparison/highiota_beta=2.8_ItorVariation_allreduced_.avi" TargetMode="External"/><Relationship Id="rId4" Type="http://schemas.openxmlformats.org/officeDocument/2006/relationships/hyperlink" Target="../../Physics/EMC3_lite_universal/emc3_lite_universal-main/PROCESS/OUTPUT/Comparison/standard_beta=3.4_ItorVariation_allreduced_.avi" TargetMode="External"/><Relationship Id="rId9" Type="http://schemas.openxmlformats.org/officeDocument/2006/relationships/hyperlink" Target="../../Physics/EMC3_lite_universal/emc3_lite_universal-main/PROCESS/OUTPUT/Comparison/highiota_beta=0_ItorVariation_allreduced_.av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idm.euro-fusion.org/default.aspx?uid=2R8N3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idm.euro-fusion.org/default.aspx?uid=2R8N6H"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60.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2.xml"/><Relationship Id="rId4" Type="http://schemas.openxmlformats.org/officeDocument/2006/relationships/slide" Target="slide8.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90.png"/><Relationship Id="rId5" Type="http://schemas.openxmlformats.org/officeDocument/2006/relationships/image" Target="../media/image187.wmf"/><Relationship Id="rId10" Type="http://schemas.openxmlformats.org/officeDocument/2006/relationships/slide" Target="slide8.xml"/><Relationship Id="rId4" Type="http://schemas.openxmlformats.org/officeDocument/2006/relationships/oleObject" Target="../embeddings/oleObject6.bin"/><Relationship Id="rId9" Type="http://schemas.openxmlformats.org/officeDocument/2006/relationships/image" Target="../media/image188.emf"/></Relationships>
</file>

<file path=ppt/slides/_rels/slide6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201.png"/><Relationship Id="rId1" Type="http://schemas.openxmlformats.org/officeDocument/2006/relationships/slideLayout" Target="../slideLayouts/slideLayout4.xml"/><Relationship Id="rId6" Type="http://schemas.openxmlformats.org/officeDocument/2006/relationships/slide" Target="slide9.xml"/><Relationship Id="rId5" Type="http://schemas.openxmlformats.org/officeDocument/2006/relationships/image" Target="../media/image204.png"/><Relationship Id="rId4" Type="http://schemas.openxmlformats.org/officeDocument/2006/relationships/image" Target="../media/image203.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3.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sciencedirect.com/science/article/pii/S235217912300145X"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wmf"/><Relationship Id="rId5" Type="http://schemas.openxmlformats.org/officeDocument/2006/relationships/oleObject" Target="../embeddings/oleObject4.bin"/><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event.ipp-hgw.mpg.de/event/1302/" TargetMode="External"/><Relationship Id="rId7" Type="http://schemas.openxmlformats.org/officeDocument/2006/relationships/image" Target="../media/image42.png"/><Relationship Id="rId2" Type="http://schemas.openxmlformats.org/officeDocument/2006/relationships/hyperlink" Target="https://event.ipp-hgw.mpg.de/event/571/" TargetMode="Externa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slide" Target="slide59.xml"/><Relationship Id="rId5" Type="http://schemas.openxmlformats.org/officeDocument/2006/relationships/hyperlink" Target="../../Physics/EMC3_lite_universal/emc3_lite_universal-main/PROCESS/OUTPUT/Comparison/highmirror_beta=4.0_ItorVariation_allreduced_.avi" TargetMode="External"/><Relationship Id="rId10" Type="http://schemas.openxmlformats.org/officeDocument/2006/relationships/image" Target="../media/image45.png"/><Relationship Id="rId4" Type="http://schemas.openxmlformats.org/officeDocument/2006/relationships/slide" Target="slide60.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slide" Target="slide62.xml"/><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5717219" y="4044077"/>
            <a:ext cx="6294028" cy="939905"/>
          </a:xfrm>
        </p:spPr>
        <p:txBody>
          <a:bodyPr anchor="t"/>
          <a:lstStyle/>
          <a:p>
            <a:r>
              <a:rPr lang="en-GB" sz="1400" u="sng" dirty="0" smtClean="0"/>
              <a:t>Joris Fellinger</a:t>
            </a:r>
            <a:r>
              <a:rPr lang="en-GB" sz="1400" u="sng" baseline="30000" dirty="0" smtClean="0"/>
              <a:t>1</a:t>
            </a:r>
            <a:r>
              <a:rPr lang="en-GB" sz="1400" dirty="0" smtClean="0"/>
              <a:t>, </a:t>
            </a:r>
            <a:r>
              <a:rPr lang="en-GB" sz="1200" dirty="0" smtClean="0"/>
              <a:t>G. Ehrke</a:t>
            </a:r>
            <a:r>
              <a:rPr lang="en-GB" sz="1200" baseline="30000" dirty="0"/>
              <a:t>1</a:t>
            </a:r>
            <a:r>
              <a:rPr lang="en-GB" sz="1200" dirty="0" smtClean="0"/>
              <a:t>, F. Kunkel</a:t>
            </a:r>
            <a:r>
              <a:rPr lang="en-GB" sz="1200" baseline="30000" dirty="0"/>
              <a:t>1</a:t>
            </a:r>
            <a:r>
              <a:rPr lang="en-GB" sz="1200" dirty="0" smtClean="0"/>
              <a:t>, D. Naujoks</a:t>
            </a:r>
            <a:r>
              <a:rPr lang="en-GB" sz="1200" baseline="30000" dirty="0"/>
              <a:t>1</a:t>
            </a:r>
            <a:r>
              <a:rPr lang="en-GB" sz="1200" dirty="0" smtClean="0"/>
              <a:t>, Th. Kremeyer</a:t>
            </a:r>
            <a:r>
              <a:rPr lang="en-GB" sz="1200" baseline="30000" dirty="0"/>
              <a:t>1</a:t>
            </a:r>
            <a:r>
              <a:rPr lang="en-GB" sz="1200" dirty="0" smtClean="0"/>
              <a:t>, A. Kharwandikar</a:t>
            </a:r>
            <a:r>
              <a:rPr lang="en-GB" sz="1200" baseline="30000" dirty="0" smtClean="0"/>
              <a:t>1</a:t>
            </a:r>
            <a:r>
              <a:rPr lang="en-GB" sz="1200" dirty="0" smtClean="0"/>
              <a:t>, A. Menzel</a:t>
            </a:r>
            <a:r>
              <a:rPr lang="en-GB" sz="1200" baseline="30000" dirty="0"/>
              <a:t>1</a:t>
            </a:r>
            <a:r>
              <a:rPr lang="en-GB" sz="1200" dirty="0" smtClean="0"/>
              <a:t>, F. Reimold</a:t>
            </a:r>
            <a:r>
              <a:rPr lang="en-GB" sz="1200" baseline="30000" dirty="0" smtClean="0"/>
              <a:t>1</a:t>
            </a:r>
            <a:r>
              <a:rPr lang="en-GB" sz="1200" baseline="-25000" dirty="0" smtClean="0"/>
              <a:t>,</a:t>
            </a:r>
            <a:r>
              <a:rPr lang="en-GB" sz="1200" baseline="30000" dirty="0" smtClean="0"/>
              <a:t> </a:t>
            </a:r>
            <a:r>
              <a:rPr lang="en-GB" sz="1200" dirty="0" smtClean="0"/>
              <a:t>Th. Sieber</a:t>
            </a:r>
            <a:r>
              <a:rPr lang="en-GB" sz="1200" baseline="30000" dirty="0" smtClean="0"/>
              <a:t>1</a:t>
            </a:r>
            <a:r>
              <a:rPr lang="en-GB" sz="1200" dirty="0" smtClean="0"/>
              <a:t>, M. Endler</a:t>
            </a:r>
            <a:r>
              <a:rPr lang="en-GB" sz="1200" baseline="30000" dirty="0" smtClean="0"/>
              <a:t>1</a:t>
            </a:r>
            <a:r>
              <a:rPr lang="en-GB" sz="1200" dirty="0" smtClean="0"/>
              <a:t>, C.P. Dhard</a:t>
            </a:r>
            <a:r>
              <a:rPr lang="en-GB" sz="1200" baseline="30000" dirty="0" smtClean="0"/>
              <a:t>1</a:t>
            </a:r>
            <a:r>
              <a:rPr lang="en-GB" sz="1200" dirty="0" smtClean="0"/>
              <a:t>, R</a:t>
            </a:r>
            <a:r>
              <a:rPr lang="en-GB" sz="1200" dirty="0"/>
              <a:t>. </a:t>
            </a:r>
            <a:r>
              <a:rPr lang="en-GB" sz="1200" dirty="0" smtClean="0"/>
              <a:t>Neu</a:t>
            </a:r>
            <a:r>
              <a:rPr lang="en-GB" sz="1200" baseline="30000" dirty="0" smtClean="0"/>
              <a:t>1</a:t>
            </a:r>
            <a:r>
              <a:rPr lang="en-GB" sz="1200" dirty="0" smtClean="0"/>
              <a:t>, </a:t>
            </a:r>
            <a:r>
              <a:rPr lang="en-GB" sz="1200" dirty="0"/>
              <a:t>J</a:t>
            </a:r>
            <a:r>
              <a:rPr lang="en-GB" sz="1200" dirty="0" smtClean="0"/>
              <a:t>. Tretter</a:t>
            </a:r>
            <a:r>
              <a:rPr lang="en-GB" sz="1200" baseline="30000" dirty="0"/>
              <a:t>1</a:t>
            </a:r>
            <a:r>
              <a:rPr lang="en-GB" sz="1200" dirty="0" smtClean="0"/>
              <a:t>, Z. Wang</a:t>
            </a:r>
            <a:r>
              <a:rPr lang="en-GB" sz="1200" baseline="30000" dirty="0"/>
              <a:t>1</a:t>
            </a:r>
            <a:r>
              <a:rPr lang="en-GB" sz="1200" dirty="0" smtClean="0"/>
              <a:t>, J-H. You</a:t>
            </a:r>
            <a:r>
              <a:rPr lang="en-GB" sz="1200" baseline="30000" dirty="0"/>
              <a:t>1</a:t>
            </a:r>
            <a:r>
              <a:rPr lang="en-GB" sz="1200" dirty="0" smtClean="0"/>
              <a:t>, K. Hunger</a:t>
            </a:r>
            <a:r>
              <a:rPr lang="en-GB" sz="1200" baseline="30000" dirty="0"/>
              <a:t>1</a:t>
            </a:r>
            <a:r>
              <a:rPr lang="en-GB" sz="1200" dirty="0" smtClean="0"/>
              <a:t>, </a:t>
            </a:r>
            <a:r>
              <a:rPr lang="en-GB" sz="1200" dirty="0"/>
              <a:t>M. Richou</a:t>
            </a:r>
            <a:r>
              <a:rPr lang="en-GB" sz="1200" baseline="30000" dirty="0"/>
              <a:t>2</a:t>
            </a:r>
            <a:r>
              <a:rPr lang="en-GB" sz="1200" dirty="0"/>
              <a:t>, </a:t>
            </a:r>
            <a:r>
              <a:rPr lang="en-GB" sz="1200" dirty="0" smtClean="0"/>
              <a:t>A. Knieps</a:t>
            </a:r>
            <a:r>
              <a:rPr lang="en-GB" sz="1200" baseline="30000" dirty="0" smtClean="0"/>
              <a:t>3</a:t>
            </a:r>
            <a:r>
              <a:rPr lang="en-GB" sz="1200" dirty="0" smtClean="0"/>
              <a:t>, A. Houben</a:t>
            </a:r>
            <a:r>
              <a:rPr lang="en-GB" sz="1200" baseline="30000" dirty="0"/>
              <a:t>3</a:t>
            </a:r>
            <a:r>
              <a:rPr lang="en-GB" sz="1200" dirty="0" smtClean="0"/>
              <a:t>, O. Widlund</a:t>
            </a:r>
            <a:r>
              <a:rPr lang="en-GB" sz="1200" baseline="30000" dirty="0" smtClean="0"/>
              <a:t>5</a:t>
            </a:r>
            <a:r>
              <a:rPr lang="en-GB" sz="1200" dirty="0" smtClean="0"/>
              <a:t>, B</a:t>
            </a:r>
            <a:r>
              <a:rPr lang="en-GB" sz="1200" dirty="0"/>
              <a:t>. </a:t>
            </a:r>
            <a:r>
              <a:rPr lang="en-GB" sz="1200" dirty="0" smtClean="0"/>
              <a:t>Končar</a:t>
            </a:r>
            <a:r>
              <a:rPr lang="en-GB" sz="1200" baseline="30000" dirty="0" smtClean="0"/>
              <a:t>6</a:t>
            </a:r>
            <a:r>
              <a:rPr lang="en-GB" sz="1200" dirty="0" smtClean="0"/>
              <a:t>, M</a:t>
            </a:r>
            <a:r>
              <a:rPr lang="en-GB" sz="1200" dirty="0"/>
              <a:t>. </a:t>
            </a:r>
            <a:r>
              <a:rPr lang="en-GB" sz="1200" dirty="0" smtClean="0"/>
              <a:t>Tekavčič</a:t>
            </a:r>
            <a:r>
              <a:rPr lang="en-GB" sz="1200" baseline="30000" dirty="0" smtClean="0"/>
              <a:t>6</a:t>
            </a:r>
            <a:r>
              <a:rPr lang="en-GB" sz="1200" dirty="0" smtClean="0"/>
              <a:t>, E. Tijado</a:t>
            </a:r>
            <a:r>
              <a:rPr lang="en-GB" sz="1200" baseline="30000" dirty="0" smtClean="0"/>
              <a:t>7</a:t>
            </a:r>
            <a:r>
              <a:rPr lang="en-GB" sz="1200" dirty="0" smtClean="0"/>
              <a:t>, J. Klecka</a:t>
            </a:r>
            <a:r>
              <a:rPr lang="en-GB" sz="1200" baseline="30000" dirty="0" smtClean="0"/>
              <a:t>8</a:t>
            </a:r>
            <a:r>
              <a:rPr lang="en-GB" sz="1200" dirty="0" smtClean="0"/>
              <a:t> , Th. Fornal</a:t>
            </a:r>
            <a:r>
              <a:rPr lang="en-GB" sz="1200" baseline="30000" dirty="0" smtClean="0"/>
              <a:t>9</a:t>
            </a:r>
            <a:r>
              <a:rPr lang="en-GB" sz="1200" dirty="0" smtClean="0"/>
              <a:t>  and the W7-X Team</a:t>
            </a:r>
          </a:p>
          <a:p>
            <a:pPr>
              <a:spcBef>
                <a:spcPts val="0"/>
              </a:spcBef>
            </a:pPr>
            <a:endParaRPr lang="en-GB" sz="1000" dirty="0" smtClean="0"/>
          </a:p>
          <a:p>
            <a:endParaRPr lang="en-GB" sz="1200" dirty="0" smtClean="0"/>
          </a:p>
          <a:p>
            <a:endParaRPr lang="en-GB" sz="1200" dirty="0" smtClean="0"/>
          </a:p>
        </p:txBody>
      </p:sp>
      <p:sp>
        <p:nvSpPr>
          <p:cNvPr id="7" name="Titel 6"/>
          <p:cNvSpPr>
            <a:spLocks noGrp="1"/>
          </p:cNvSpPr>
          <p:nvPr>
            <p:ph type="title"/>
          </p:nvPr>
        </p:nvSpPr>
        <p:spPr>
          <a:xfrm>
            <a:off x="440890" y="1075166"/>
            <a:ext cx="6874310" cy="1766455"/>
          </a:xfrm>
        </p:spPr>
        <p:txBody>
          <a:bodyPr/>
          <a:lstStyle/>
          <a:p>
            <a:r>
              <a:rPr lang="en-GB" dirty="0" smtClean="0"/>
              <a:t>TKT </a:t>
            </a:r>
            <a:br>
              <a:rPr lang="en-GB" dirty="0" smtClean="0"/>
            </a:br>
            <a:r>
              <a:rPr lang="en-GB" sz="1800" dirty="0" smtClean="0">
                <a:solidFill>
                  <a:schemeClr val="bg1">
                    <a:lumMod val="75000"/>
                  </a:schemeClr>
                </a:solidFill>
              </a:rPr>
              <a:t>PART I: Definition of the plasma facing surface</a:t>
            </a:r>
            <a:r>
              <a:rPr lang="en-GB" dirty="0" smtClean="0"/>
              <a:t/>
            </a:r>
            <a:br>
              <a:rPr lang="en-GB" dirty="0" smtClean="0"/>
            </a:br>
            <a:r>
              <a:rPr lang="en-GB" sz="1800" dirty="0" smtClean="0"/>
              <a:t>PART </a:t>
            </a:r>
            <a:r>
              <a:rPr lang="en-GB" sz="1800" dirty="0"/>
              <a:t>II: Technology development &amp; qualification</a:t>
            </a:r>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2003" b="37905"/>
          <a:stretch/>
        </p:blipFill>
        <p:spPr bwMode="auto">
          <a:xfrm>
            <a:off x="2402147" y="5623131"/>
            <a:ext cx="882581" cy="27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130" y="5536039"/>
            <a:ext cx="692816" cy="48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
          <p:cNvPicPr/>
          <p:nvPr/>
        </p:nvPicPr>
        <p:blipFill>
          <a:blip r:embed="rId5"/>
          <a:stretch>
            <a:fillRect/>
          </a:stretch>
        </p:blipFill>
        <p:spPr bwMode="auto">
          <a:xfrm>
            <a:off x="1254302" y="5536040"/>
            <a:ext cx="465798" cy="486919"/>
          </a:xfrm>
          <a:prstGeom prst="rect">
            <a:avLst/>
          </a:prstGeom>
          <a:noFill/>
          <a:ln>
            <a:noFill/>
          </a:ln>
        </p:spPr>
      </p:pic>
      <p:pic>
        <p:nvPicPr>
          <p:cNvPr id="13" name="Image 7"/>
          <p:cNvPicPr>
            <a:picLocks noChangeAspect="1"/>
          </p:cNvPicPr>
          <p:nvPr/>
        </p:nvPicPr>
        <p:blipFill>
          <a:blip r:embed="rId6"/>
          <a:stretch>
            <a:fillRect/>
          </a:stretch>
        </p:blipFill>
        <p:spPr>
          <a:xfrm>
            <a:off x="3203763" y="5497377"/>
            <a:ext cx="1000397" cy="486919"/>
          </a:xfrm>
          <a:prstGeom prst="rect">
            <a:avLst/>
          </a:prstGeom>
        </p:spPr>
      </p:pic>
      <p:pic>
        <p:nvPicPr>
          <p:cNvPr id="14" name="Picture 13"/>
          <p:cNvPicPr>
            <a:picLocks noChangeAspect="1"/>
          </p:cNvPicPr>
          <p:nvPr/>
        </p:nvPicPr>
        <p:blipFill>
          <a:blip r:embed="rId7"/>
          <a:stretch>
            <a:fillRect/>
          </a:stretch>
        </p:blipFill>
        <p:spPr>
          <a:xfrm>
            <a:off x="1779457" y="5536040"/>
            <a:ext cx="435363" cy="48691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217711841"/>
              </p:ext>
            </p:extLst>
          </p:nvPr>
        </p:nvGraphicFramePr>
        <p:xfrm>
          <a:off x="5692280" y="5042277"/>
          <a:ext cx="6236484" cy="1077840"/>
        </p:xfrm>
        <a:graphic>
          <a:graphicData uri="http://schemas.openxmlformats.org/drawingml/2006/table">
            <a:tbl>
              <a:tblPr firstRow="1" bandRow="1">
                <a:tableStyleId>{5C22544A-7EE6-4342-B048-85BDC9FD1C3A}</a:tableStyleId>
              </a:tblPr>
              <a:tblGrid>
                <a:gridCol w="3070249">
                  <a:extLst>
                    <a:ext uri="{9D8B030D-6E8A-4147-A177-3AD203B41FA5}">
                      <a16:colId xmlns:a16="http://schemas.microsoft.com/office/drawing/2014/main" val="3531995208"/>
                    </a:ext>
                  </a:extLst>
                </a:gridCol>
                <a:gridCol w="3166235">
                  <a:extLst>
                    <a:ext uri="{9D8B030D-6E8A-4147-A177-3AD203B41FA5}">
                      <a16:colId xmlns:a16="http://schemas.microsoft.com/office/drawing/2014/main" val="660124651"/>
                    </a:ext>
                  </a:extLst>
                </a:gridCol>
              </a:tblGrid>
              <a:tr h="888108">
                <a:tc>
                  <a:txBody>
                    <a:bodyPr/>
                    <a:lstStyle/>
                    <a:p>
                      <a:pPr marL="228600" indent="-228600">
                        <a:spcBef>
                          <a:spcPts val="0"/>
                        </a:spcBef>
                        <a:buFont typeface="+mj-lt"/>
                        <a:buAutoNum type="arabicParenR"/>
                      </a:pPr>
                      <a:r>
                        <a:rPr lang="en-GB" sz="1100" b="0" i="0" kern="600" spc="0" baseline="0" dirty="0" smtClean="0">
                          <a:solidFill>
                            <a:schemeClr val="bg1"/>
                          </a:solidFill>
                          <a:latin typeface="+mn-lt"/>
                          <a:ea typeface="+mn-ea"/>
                          <a:cs typeface="+mn-cs"/>
                        </a:rPr>
                        <a:t>Max Planck </a:t>
                      </a:r>
                      <a:r>
                        <a:rPr lang="en-GB" sz="1100" b="0" i="0" kern="600" spc="0" baseline="0" dirty="0" err="1" smtClean="0">
                          <a:solidFill>
                            <a:schemeClr val="bg1"/>
                          </a:solidFill>
                          <a:latin typeface="+mn-lt"/>
                          <a:ea typeface="+mn-ea"/>
                          <a:cs typeface="+mn-cs"/>
                        </a:rPr>
                        <a:t>Institut</a:t>
                      </a:r>
                      <a:r>
                        <a:rPr lang="en-GB" sz="1100" b="0" i="0" kern="600" spc="0" baseline="0" dirty="0" smtClean="0">
                          <a:solidFill>
                            <a:schemeClr val="bg1"/>
                          </a:solidFill>
                          <a:latin typeface="+mn-lt"/>
                          <a:ea typeface="+mn-ea"/>
                          <a:cs typeface="+mn-cs"/>
                        </a:rPr>
                        <a:t> </a:t>
                      </a:r>
                      <a:r>
                        <a:rPr lang="en-GB" sz="1100" b="0" i="0" kern="600" spc="0" baseline="0" dirty="0" err="1" smtClean="0">
                          <a:solidFill>
                            <a:schemeClr val="bg1"/>
                          </a:solidFill>
                          <a:latin typeface="+mn-lt"/>
                          <a:ea typeface="+mn-ea"/>
                          <a:cs typeface="+mn-cs"/>
                        </a:rPr>
                        <a:t>für</a:t>
                      </a:r>
                      <a:r>
                        <a:rPr lang="en-GB" sz="1100" b="0" i="0" kern="600" spc="0" baseline="0" dirty="0" smtClean="0">
                          <a:solidFill>
                            <a:schemeClr val="bg1"/>
                          </a:solidFill>
                          <a:latin typeface="+mn-lt"/>
                          <a:ea typeface="+mn-ea"/>
                          <a:cs typeface="+mn-cs"/>
                        </a:rPr>
                        <a:t> </a:t>
                      </a:r>
                      <a:r>
                        <a:rPr lang="en-GB" sz="1100" b="0" i="0" kern="600" spc="0" baseline="0" dirty="0" err="1" smtClean="0">
                          <a:solidFill>
                            <a:schemeClr val="bg1"/>
                          </a:solidFill>
                          <a:latin typeface="+mn-lt"/>
                          <a:ea typeface="+mn-ea"/>
                          <a:cs typeface="+mn-cs"/>
                        </a:rPr>
                        <a:t>Plasmaphysik</a:t>
                      </a:r>
                      <a:endParaRPr lang="en-GB" sz="1100" b="0" i="0" kern="600" spc="0" baseline="0" dirty="0" smtClean="0">
                        <a:solidFill>
                          <a:schemeClr val="bg1"/>
                        </a:solidFill>
                        <a:latin typeface="+mn-lt"/>
                        <a:ea typeface="+mn-ea"/>
                        <a:cs typeface="+mn-cs"/>
                      </a:endParaRPr>
                    </a:p>
                    <a:p>
                      <a:pPr marL="228600" indent="-228600">
                        <a:spcBef>
                          <a:spcPts val="0"/>
                        </a:spcBef>
                        <a:buFont typeface="+mj-lt"/>
                        <a:buAutoNum type="arabicParenR"/>
                      </a:pPr>
                      <a:r>
                        <a:rPr lang="de-DE" sz="1100" b="0" i="0" kern="600" spc="0" baseline="0" dirty="0" err="1" smtClean="0">
                          <a:solidFill>
                            <a:schemeClr val="bg1"/>
                          </a:solidFill>
                          <a:latin typeface="+mn-lt"/>
                          <a:ea typeface="+mn-ea"/>
                          <a:cs typeface="+mn-cs"/>
                        </a:rPr>
                        <a:t>Commissariat</a:t>
                      </a:r>
                      <a:r>
                        <a:rPr lang="de-DE" sz="1100" b="0" i="0" kern="600" spc="0" baseline="0" dirty="0" smtClean="0">
                          <a:solidFill>
                            <a:schemeClr val="bg1"/>
                          </a:solidFill>
                          <a:latin typeface="+mn-lt"/>
                          <a:ea typeface="+mn-ea"/>
                          <a:cs typeface="+mn-cs"/>
                        </a:rPr>
                        <a:t> à </a:t>
                      </a:r>
                      <a:r>
                        <a:rPr lang="de-DE" sz="1100" b="0" i="0" kern="600" spc="0" baseline="0" dirty="0" err="1" smtClean="0">
                          <a:solidFill>
                            <a:schemeClr val="bg1"/>
                          </a:solidFill>
                          <a:latin typeface="+mn-lt"/>
                          <a:ea typeface="+mn-ea"/>
                          <a:cs typeface="+mn-cs"/>
                        </a:rPr>
                        <a:t>l’énergie</a:t>
                      </a: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atomique</a:t>
                      </a:r>
                      <a:r>
                        <a:rPr lang="en-GB" sz="1100" b="0" i="0" kern="600" spc="0" baseline="0" dirty="0" smtClean="0">
                          <a:solidFill>
                            <a:schemeClr val="bg1"/>
                          </a:solidFill>
                          <a:latin typeface="+mn-lt"/>
                          <a:ea typeface="+mn-ea"/>
                          <a:cs typeface="+mn-cs"/>
                        </a:rPr>
                        <a:t>, France</a:t>
                      </a:r>
                    </a:p>
                    <a:p>
                      <a:pPr marL="228600" indent="-228600">
                        <a:spcBef>
                          <a:spcPts val="0"/>
                        </a:spcBef>
                        <a:buFont typeface="+mj-lt"/>
                        <a:buAutoNum type="arabicParenR"/>
                      </a:pPr>
                      <a:r>
                        <a:rPr lang="en-GB" sz="1100" b="0" i="0" kern="600" spc="0" baseline="0" dirty="0" err="1" smtClean="0">
                          <a:solidFill>
                            <a:schemeClr val="bg1"/>
                          </a:solidFill>
                          <a:latin typeface="+mn-lt"/>
                          <a:ea typeface="+mn-ea"/>
                          <a:cs typeface="+mn-cs"/>
                        </a:rPr>
                        <a:t>Forschungszentrum</a:t>
                      </a:r>
                      <a:r>
                        <a:rPr lang="en-GB" sz="1100" b="0" i="0" kern="600" spc="0" baseline="0" dirty="0" smtClean="0">
                          <a:solidFill>
                            <a:schemeClr val="bg1"/>
                          </a:solidFill>
                          <a:latin typeface="+mn-lt"/>
                          <a:ea typeface="+mn-ea"/>
                          <a:cs typeface="+mn-cs"/>
                        </a:rPr>
                        <a:t> </a:t>
                      </a:r>
                      <a:r>
                        <a:rPr lang="en-GB" sz="1100" b="0" i="0" kern="600" spc="0" baseline="0" dirty="0" err="1" smtClean="0">
                          <a:solidFill>
                            <a:schemeClr val="bg1"/>
                          </a:solidFill>
                          <a:latin typeface="+mn-lt"/>
                          <a:ea typeface="+mn-ea"/>
                          <a:cs typeface="+mn-cs"/>
                        </a:rPr>
                        <a:t>Jülich</a:t>
                      </a:r>
                      <a:endParaRPr lang="en-GB" sz="1100" b="0" i="0" kern="600" spc="0" baseline="0" dirty="0" smtClean="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de-DE" sz="1100" b="0" i="0" kern="600" spc="0" baseline="0" dirty="0" smtClean="0">
                          <a:solidFill>
                            <a:schemeClr val="bg1"/>
                          </a:solidFill>
                          <a:latin typeface="+mn-lt"/>
                          <a:ea typeface="+mn-ea"/>
                          <a:cs typeface="+mn-cs"/>
                        </a:rPr>
                        <a:t>ENEA - </a:t>
                      </a:r>
                      <a:r>
                        <a:rPr lang="de-DE" sz="1100" b="0" i="0" kern="600" spc="0" baseline="0" dirty="0" err="1" smtClean="0">
                          <a:solidFill>
                            <a:schemeClr val="bg1"/>
                          </a:solidFill>
                          <a:latin typeface="+mn-lt"/>
                          <a:ea typeface="+mn-ea"/>
                          <a:cs typeface="+mn-cs"/>
                        </a:rPr>
                        <a:t>Centro</a:t>
                      </a: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Ricerche</a:t>
                      </a: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Frascati</a:t>
                      </a: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Italy</a:t>
                      </a:r>
                      <a:endParaRPr lang="de-DE" sz="1100" b="0" i="0" kern="600" spc="0" baseline="0" dirty="0" smtClean="0">
                        <a:solidFill>
                          <a:schemeClr val="bg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de-DE" sz="1100" b="0" i="0" kern="600" spc="0" baseline="0" dirty="0" smtClean="0">
                          <a:solidFill>
                            <a:schemeClr val="bg1"/>
                          </a:solidFill>
                          <a:latin typeface="+mn-lt"/>
                          <a:ea typeface="+mn-ea"/>
                          <a:cs typeface="+mn-cs"/>
                        </a:rPr>
                        <a:t>Research Institutes </a:t>
                      </a:r>
                      <a:r>
                        <a:rPr lang="de-DE" sz="1100" b="0" i="0" kern="600" spc="0" baseline="0" dirty="0" err="1" smtClean="0">
                          <a:solidFill>
                            <a:schemeClr val="bg1"/>
                          </a:solidFill>
                          <a:latin typeface="+mn-lt"/>
                          <a:ea typeface="+mn-ea"/>
                          <a:cs typeface="+mn-cs"/>
                        </a:rPr>
                        <a:t>of</a:t>
                      </a: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Sweden</a:t>
                      </a: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Sweden</a:t>
                      </a:r>
                      <a:endParaRPr lang="de-DE" sz="1100" b="0" i="0" kern="600" spc="0" baseline="0" dirty="0" smtClean="0">
                        <a:solidFill>
                          <a:schemeClr val="bg1"/>
                        </a:solidFill>
                        <a:latin typeface="+mn-lt"/>
                        <a:ea typeface="+mn-ea"/>
                        <a:cs typeface="+mn-cs"/>
                      </a:endParaRPr>
                    </a:p>
                    <a:p>
                      <a:pPr marL="228600" indent="-228600">
                        <a:spcBef>
                          <a:spcPts val="0"/>
                        </a:spcBef>
                        <a:buFont typeface="+mj-lt"/>
                        <a:buAutoNum type="arabicParenR"/>
                      </a:pPr>
                      <a:endParaRPr lang="en-GB" sz="1100" b="0" i="0" kern="600" spc="0" baseline="0" dirty="0" smtClean="0">
                        <a:solidFill>
                          <a:schemeClr val="bg1"/>
                        </a:solidFill>
                        <a:latin typeface="+mn-lt"/>
                        <a:ea typeface="+mn-ea"/>
                        <a:cs typeface="+mn-cs"/>
                      </a:endParaRP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9485D"/>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arenR" startAt="6"/>
                        <a:tabLst/>
                        <a:defRPr/>
                      </a:pPr>
                      <a:r>
                        <a:rPr lang="de-DE" sz="1100" b="0" i="0" kern="600" spc="0" baseline="0" dirty="0" smtClean="0">
                          <a:solidFill>
                            <a:schemeClr val="bg1"/>
                          </a:solidFill>
                          <a:latin typeface="+mn-lt"/>
                          <a:ea typeface="+mn-ea"/>
                          <a:cs typeface="+mn-cs"/>
                        </a:rPr>
                        <a:t>The </a:t>
                      </a:r>
                      <a:r>
                        <a:rPr lang="de-DE" sz="1100" b="0" i="0" kern="600" spc="0" baseline="0" dirty="0" err="1" smtClean="0">
                          <a:solidFill>
                            <a:schemeClr val="bg1"/>
                          </a:solidFill>
                          <a:latin typeface="+mn-lt"/>
                          <a:ea typeface="+mn-ea"/>
                          <a:cs typeface="+mn-cs"/>
                        </a:rPr>
                        <a:t>Jožef</a:t>
                      </a:r>
                      <a:r>
                        <a:rPr lang="de-DE" sz="1100" b="0" i="0" kern="600" spc="0" baseline="0" dirty="0" smtClean="0">
                          <a:solidFill>
                            <a:schemeClr val="bg1"/>
                          </a:solidFill>
                          <a:latin typeface="+mn-lt"/>
                          <a:ea typeface="+mn-ea"/>
                          <a:cs typeface="+mn-cs"/>
                        </a:rPr>
                        <a:t> Stefan Institute, </a:t>
                      </a:r>
                      <a:r>
                        <a:rPr lang="de-DE" sz="1100" b="0" i="0" kern="600" spc="0" baseline="0" dirty="0" err="1" smtClean="0">
                          <a:solidFill>
                            <a:schemeClr val="bg1"/>
                          </a:solidFill>
                          <a:latin typeface="+mn-lt"/>
                          <a:ea typeface="+mn-ea"/>
                          <a:cs typeface="+mn-cs"/>
                        </a:rPr>
                        <a:t>Slovenia</a:t>
                      </a:r>
                      <a:endParaRPr lang="de-DE" sz="1100" b="0" i="0" kern="600" spc="0" baseline="0" dirty="0" smtClean="0">
                        <a:solidFill>
                          <a:schemeClr val="bg1"/>
                        </a:solidFill>
                        <a:latin typeface="+mn-lt"/>
                        <a:ea typeface="+mn-ea"/>
                        <a:cs typeface="+mn-cs"/>
                      </a:endParaRPr>
                    </a:p>
                    <a:p>
                      <a:pPr marL="177800" marR="0" lvl="0" indent="-177800" algn="l" defTabSz="914400" rtl="0" eaLnBrk="1" fontAlgn="auto" latinLnBrk="0" hangingPunct="1">
                        <a:lnSpc>
                          <a:spcPct val="100000"/>
                        </a:lnSpc>
                        <a:spcBef>
                          <a:spcPts val="0"/>
                        </a:spcBef>
                        <a:spcAft>
                          <a:spcPts val="0"/>
                        </a:spcAft>
                        <a:buClrTx/>
                        <a:buSzTx/>
                        <a:buFont typeface="+mj-lt"/>
                        <a:buAutoNum type="arabicParenR" startAt="6"/>
                        <a:tabLst/>
                        <a:defRPr/>
                      </a:pP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Universidad</a:t>
                      </a:r>
                      <a:r>
                        <a:rPr lang="de-DE" sz="1100" b="0" i="0" kern="600" spc="0" baseline="0" dirty="0" smtClean="0">
                          <a:solidFill>
                            <a:schemeClr val="bg1"/>
                          </a:solidFill>
                          <a:latin typeface="+mn-lt"/>
                          <a:ea typeface="+mn-ea"/>
                          <a:cs typeface="+mn-cs"/>
                        </a:rPr>
                        <a:t> </a:t>
                      </a:r>
                      <a:r>
                        <a:rPr lang="de-DE" sz="1100" b="0" i="0" kern="600" spc="0" baseline="0" dirty="0" err="1" smtClean="0">
                          <a:solidFill>
                            <a:schemeClr val="bg1"/>
                          </a:solidFill>
                          <a:latin typeface="+mn-lt"/>
                          <a:ea typeface="+mn-ea"/>
                          <a:cs typeface="+mn-cs"/>
                        </a:rPr>
                        <a:t>Politecnica</a:t>
                      </a:r>
                      <a:r>
                        <a:rPr lang="de-DE" sz="1100" b="0" i="0" kern="600" spc="0" baseline="0" dirty="0" smtClean="0">
                          <a:solidFill>
                            <a:schemeClr val="bg1"/>
                          </a:solidFill>
                          <a:latin typeface="+mn-lt"/>
                          <a:ea typeface="+mn-ea"/>
                          <a:cs typeface="+mn-cs"/>
                        </a:rPr>
                        <a:t> de Madrid, Spain</a:t>
                      </a:r>
                    </a:p>
                    <a:p>
                      <a:pPr marL="177800" marR="0" lvl="0" indent="-177800" algn="l" defTabSz="914400" rtl="0" eaLnBrk="1" fontAlgn="auto" latinLnBrk="0" hangingPunct="1">
                        <a:lnSpc>
                          <a:spcPct val="100000"/>
                        </a:lnSpc>
                        <a:spcBef>
                          <a:spcPts val="0"/>
                        </a:spcBef>
                        <a:spcAft>
                          <a:spcPts val="0"/>
                        </a:spcAft>
                        <a:buClrTx/>
                        <a:buSzTx/>
                        <a:buFont typeface="+mj-lt"/>
                        <a:buAutoNum type="arabicParenR" startAt="6"/>
                        <a:tabLst/>
                        <a:defRPr/>
                      </a:pPr>
                      <a:r>
                        <a:rPr lang="de-DE" sz="1100" b="0" i="0" kern="600" spc="0" baseline="0" dirty="0" smtClean="0">
                          <a:solidFill>
                            <a:schemeClr val="bg1"/>
                          </a:solidFill>
                          <a:latin typeface="+mn-lt"/>
                          <a:ea typeface="+mn-ea"/>
                          <a:cs typeface="+mn-cs"/>
                        </a:rPr>
                        <a:t> Czech Academy </a:t>
                      </a:r>
                      <a:r>
                        <a:rPr lang="de-DE" sz="1100" b="0" i="0" kern="600" spc="0" baseline="0" dirty="0" err="1" smtClean="0">
                          <a:solidFill>
                            <a:schemeClr val="bg1"/>
                          </a:solidFill>
                          <a:latin typeface="+mn-lt"/>
                          <a:ea typeface="+mn-ea"/>
                          <a:cs typeface="+mn-cs"/>
                        </a:rPr>
                        <a:t>of</a:t>
                      </a:r>
                      <a:r>
                        <a:rPr lang="de-DE" sz="1100" b="0" i="0" kern="600" spc="0" baseline="0" dirty="0" smtClean="0">
                          <a:solidFill>
                            <a:schemeClr val="bg1"/>
                          </a:solidFill>
                          <a:latin typeface="+mn-lt"/>
                          <a:ea typeface="+mn-ea"/>
                          <a:cs typeface="+mn-cs"/>
                        </a:rPr>
                        <a:t> Science, Czech</a:t>
                      </a:r>
                    </a:p>
                    <a:p>
                      <a:pPr marL="177800" marR="0" lvl="0" indent="-177800" algn="l" defTabSz="914400" rtl="0" eaLnBrk="1" fontAlgn="auto" latinLnBrk="0" hangingPunct="1">
                        <a:lnSpc>
                          <a:spcPct val="100000"/>
                        </a:lnSpc>
                        <a:spcBef>
                          <a:spcPts val="0"/>
                        </a:spcBef>
                        <a:spcAft>
                          <a:spcPts val="0"/>
                        </a:spcAft>
                        <a:buClrTx/>
                        <a:buSzTx/>
                        <a:buFont typeface="+mj-lt"/>
                        <a:buAutoNum type="arabicParenR" startAt="6"/>
                        <a:tabLst/>
                        <a:defRPr/>
                      </a:pPr>
                      <a:r>
                        <a:rPr lang="en-US" sz="1100" b="0" i="0" kern="600" spc="0" baseline="0" dirty="0" smtClean="0">
                          <a:solidFill>
                            <a:schemeClr val="bg1"/>
                          </a:solidFill>
                          <a:latin typeface="+mn-lt"/>
                          <a:ea typeface="+mn-ea"/>
                          <a:cs typeface="+mn-cs"/>
                        </a:rPr>
                        <a:t>Institute of Plasma Physics and Laser </a:t>
                      </a:r>
                      <a:r>
                        <a:rPr lang="en-US" sz="1100" b="0" i="0" kern="600" spc="0" baseline="0" dirty="0" err="1" smtClean="0">
                          <a:solidFill>
                            <a:schemeClr val="bg1"/>
                          </a:solidFill>
                          <a:latin typeface="+mn-lt"/>
                          <a:ea typeface="+mn-ea"/>
                          <a:cs typeface="+mn-cs"/>
                        </a:rPr>
                        <a:t>Microfusion</a:t>
                      </a:r>
                      <a:r>
                        <a:rPr lang="en-US" sz="1100" b="0" i="0" kern="600" spc="0" baseline="0" dirty="0" smtClean="0">
                          <a:solidFill>
                            <a:schemeClr val="bg1"/>
                          </a:solidFill>
                          <a:latin typeface="+mn-lt"/>
                          <a:ea typeface="+mn-ea"/>
                          <a:cs typeface="+mn-cs"/>
                        </a:rPr>
                        <a:t>, Poland</a:t>
                      </a:r>
                      <a:endParaRPr lang="de-DE" sz="1100" b="0" i="0" kern="600" spc="0" baseline="0" dirty="0" smtClean="0">
                        <a:solidFill>
                          <a:schemeClr val="bg1"/>
                        </a:solidFill>
                        <a:latin typeface="+mn-lt"/>
                        <a:ea typeface="+mn-ea"/>
                        <a:cs typeface="+mn-cs"/>
                      </a:endParaRP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9485D"/>
                    </a:solidFill>
                  </a:tcPr>
                </a:tc>
                <a:extLst>
                  <a:ext uri="{0D108BD9-81ED-4DB2-BD59-A6C34878D82A}">
                    <a16:rowId xmlns:a16="http://schemas.microsoft.com/office/drawing/2014/main" val="3417186272"/>
                  </a:ext>
                </a:extLst>
              </a:tr>
            </a:tbl>
          </a:graphicData>
        </a:graphic>
      </p:graphicFrame>
      <p:pic>
        <p:nvPicPr>
          <p:cNvPr id="11" name="Picture 11"/>
          <p:cNvPicPr/>
          <p:nvPr/>
        </p:nvPicPr>
        <p:blipFill>
          <a:blip r:embed="rId8"/>
          <a:stretch/>
        </p:blipFill>
        <p:spPr>
          <a:xfrm>
            <a:off x="4161216" y="5536039"/>
            <a:ext cx="844560" cy="650160"/>
          </a:xfrm>
          <a:prstGeom prst="rect">
            <a:avLst/>
          </a:prstGeom>
          <a:ln w="0">
            <a:noFill/>
          </a:ln>
        </p:spPr>
      </p:pic>
      <p:pic>
        <p:nvPicPr>
          <p:cNvPr id="15" name="Picture 12"/>
          <p:cNvPicPr/>
          <p:nvPr/>
        </p:nvPicPr>
        <p:blipFill>
          <a:blip r:embed="rId9"/>
          <a:stretch/>
        </p:blipFill>
        <p:spPr>
          <a:xfrm>
            <a:off x="2809471" y="5042277"/>
            <a:ext cx="1888200" cy="244800"/>
          </a:xfrm>
          <a:prstGeom prst="rect">
            <a:avLst/>
          </a:prstGeom>
          <a:ln w="0">
            <a:noFill/>
          </a:ln>
        </p:spPr>
      </p:pic>
      <p:pic>
        <p:nvPicPr>
          <p:cNvPr id="3" name="Picture 2"/>
          <p:cNvPicPr>
            <a:picLocks noChangeAspect="1"/>
          </p:cNvPicPr>
          <p:nvPr/>
        </p:nvPicPr>
        <p:blipFill>
          <a:blip r:embed="rId10"/>
          <a:stretch>
            <a:fillRect/>
          </a:stretch>
        </p:blipFill>
        <p:spPr>
          <a:xfrm>
            <a:off x="5029109" y="5566774"/>
            <a:ext cx="588689" cy="588689"/>
          </a:xfrm>
          <a:prstGeom prst="rect">
            <a:avLst/>
          </a:prstGeom>
        </p:spPr>
      </p:pic>
    </p:spTree>
    <p:extLst>
      <p:ext uri="{BB962C8B-B14F-4D97-AF65-F5344CB8AC3E}">
        <p14:creationId xmlns:p14="http://schemas.microsoft.com/office/powerpoint/2010/main" val="88411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ontent Placeholder 90"/>
          <p:cNvSpPr>
            <a:spLocks noGrp="1"/>
          </p:cNvSpPr>
          <p:nvPr>
            <p:ph sz="quarter" idx="13"/>
          </p:nvPr>
        </p:nvSpPr>
        <p:spPr/>
        <p:txBody>
          <a:bodyPr/>
          <a:lstStyle/>
          <a:p>
            <a:r>
              <a:rPr lang="en-US" sz="1600" dirty="0" smtClean="0"/>
              <a:t>Unfold power shell of one island with global toroidal and local poloidal procession</a:t>
            </a:r>
          </a:p>
          <a:p>
            <a:r>
              <a:rPr lang="en-US" sz="1600" dirty="0" smtClean="0"/>
              <a:t>Choose a starting section of divertor in toroidal section </a:t>
            </a:r>
            <a:r>
              <a:rPr lang="en-US" sz="1600" dirty="0" smtClean="0">
                <a:latin typeface="Symbol" panose="05050102010706020507" pitchFamily="18" charset="2"/>
              </a:rPr>
              <a:t>f</a:t>
            </a:r>
            <a:r>
              <a:rPr lang="en-US" sz="1600" baseline="-25000" dirty="0" smtClean="0">
                <a:latin typeface="+mj-lt"/>
              </a:rPr>
              <a:t>0</a:t>
            </a:r>
          </a:p>
          <a:p>
            <a:r>
              <a:rPr lang="en-US" sz="1600" dirty="0" smtClean="0"/>
              <a:t>Trace section for </a:t>
            </a:r>
            <a:r>
              <a:rPr lang="en-US" sz="1600" dirty="0" err="1" smtClean="0"/>
              <a:t>d</a:t>
            </a:r>
            <a:r>
              <a:rPr lang="en-US" sz="1600" dirty="0" err="1" smtClean="0">
                <a:latin typeface="Symbol" panose="05050102010706020507" pitchFamily="18" charset="2"/>
              </a:rPr>
              <a:t>f</a:t>
            </a:r>
            <a:r>
              <a:rPr lang="en-US" sz="1600" dirty="0" smtClean="0"/>
              <a:t> </a:t>
            </a:r>
          </a:p>
          <a:p>
            <a:r>
              <a:rPr lang="en-US" sz="1600" dirty="0" smtClean="0"/>
              <a:t>Trace section for </a:t>
            </a:r>
            <a:r>
              <a:rPr lang="en-US" sz="1600" dirty="0" smtClean="0">
                <a:latin typeface="+mj-lt"/>
              </a:rPr>
              <a:t>2</a:t>
            </a:r>
            <a:r>
              <a:rPr lang="en-US" sz="1600" dirty="0" smtClean="0">
                <a:latin typeface="Symbol" panose="05050102010706020507" pitchFamily="18" charset="2"/>
              </a:rPr>
              <a:t>p</a:t>
            </a:r>
            <a:r>
              <a:rPr lang="en-US" sz="1600" dirty="0" smtClean="0">
                <a:latin typeface="+mj-lt"/>
              </a:rPr>
              <a:t> to find local poloidal procession </a:t>
            </a:r>
            <a:r>
              <a:rPr lang="en-US" sz="1600" dirty="0" err="1" smtClean="0">
                <a:latin typeface="+mj-lt"/>
              </a:rPr>
              <a:t>d</a:t>
            </a:r>
            <a:r>
              <a:rPr lang="en-US" sz="1600" dirty="0" err="1" smtClean="0">
                <a:latin typeface="Symbol" panose="05050102010706020507" pitchFamily="18" charset="2"/>
              </a:rPr>
              <a:t>q</a:t>
            </a:r>
            <a:r>
              <a:rPr lang="en-US" sz="1600" baseline="30000" dirty="0" smtClean="0">
                <a:latin typeface="Symbol" panose="05050102010706020507" pitchFamily="18" charset="2"/>
              </a:rPr>
              <a:t>*</a:t>
            </a:r>
          </a:p>
          <a:p>
            <a:r>
              <a:rPr lang="en-US" sz="1600" dirty="0" smtClean="0">
                <a:latin typeface="+mj-lt"/>
              </a:rPr>
              <a:t>Create new divertor section in </a:t>
            </a:r>
            <a:r>
              <a:rPr lang="en-US" sz="1600" dirty="0" smtClean="0">
                <a:latin typeface="Symbol" panose="05050102010706020507" pitchFamily="18" charset="2"/>
              </a:rPr>
              <a:t>f</a:t>
            </a:r>
            <a:r>
              <a:rPr lang="en-US" sz="1600" baseline="-25000" dirty="0" smtClean="0">
                <a:latin typeface="+mj-lt"/>
              </a:rPr>
              <a:t>0</a:t>
            </a:r>
            <a:r>
              <a:rPr lang="en-US" sz="1600" dirty="0" smtClean="0">
                <a:latin typeface="+mj-lt"/>
              </a:rPr>
              <a:t>+d</a:t>
            </a:r>
            <a:r>
              <a:rPr lang="en-US" sz="1600" dirty="0" smtClean="0">
                <a:latin typeface="Symbol" panose="05050102010706020507" pitchFamily="18" charset="2"/>
              </a:rPr>
              <a:t>f </a:t>
            </a:r>
          </a:p>
          <a:p>
            <a:pPr lvl="1"/>
            <a:r>
              <a:rPr lang="en-US" sz="1600" dirty="0" smtClean="0">
                <a:latin typeface="+mj-lt"/>
              </a:rPr>
              <a:t>using shift in opposite direction </a:t>
            </a:r>
            <a:r>
              <a:rPr lang="en-US" sz="1600" dirty="0" err="1" smtClean="0">
                <a:latin typeface="+mj-lt"/>
              </a:rPr>
              <a:t>s</a:t>
            </a:r>
            <a:r>
              <a:rPr lang="en-US" sz="1600" dirty="0" err="1" smtClean="0">
                <a:latin typeface="Arial" panose="020B0604020202020204" pitchFamily="34" charset="0"/>
                <a:cs typeface="Arial" panose="020B0604020202020204" pitchFamily="34" charset="0"/>
              </a:rPr>
              <a:t>∙</a:t>
            </a:r>
            <a:r>
              <a:rPr lang="en-US" sz="1600" dirty="0" err="1" smtClean="0"/>
              <a:t>d</a:t>
            </a:r>
            <a:r>
              <a:rPr lang="en-US" sz="1600" dirty="0" err="1" smtClean="0">
                <a:latin typeface="Symbol" panose="05050102010706020507" pitchFamily="18" charset="2"/>
              </a:rPr>
              <a:t>q</a:t>
            </a:r>
            <a:r>
              <a:rPr lang="en-US" sz="1600" baseline="30000" dirty="0" smtClean="0">
                <a:latin typeface="Symbol" panose="05050102010706020507" pitchFamily="18" charset="2"/>
              </a:rPr>
              <a:t>*</a:t>
            </a:r>
          </a:p>
          <a:p>
            <a:pPr lvl="1"/>
            <a:r>
              <a:rPr lang="en-US" sz="1600" dirty="0" smtClean="0">
                <a:latin typeface="+mj-lt"/>
              </a:rPr>
              <a:t>s is chosen to tune incident angle and heat load</a:t>
            </a:r>
          </a:p>
          <a:p>
            <a:r>
              <a:rPr lang="en-US" sz="1600" dirty="0" smtClean="0">
                <a:latin typeface="+mj-lt"/>
              </a:rPr>
              <a:t>All heat load can be designed to arrive from one side only</a:t>
            </a:r>
          </a:p>
          <a:p>
            <a:r>
              <a:rPr lang="en-US" sz="1600" dirty="0"/>
              <a:t>Front edge is in </a:t>
            </a:r>
            <a:r>
              <a:rPr lang="en-US" sz="1600" dirty="0" smtClean="0"/>
              <a:t>shade</a:t>
            </a:r>
          </a:p>
          <a:p>
            <a:r>
              <a:rPr lang="en-US" sz="1600" dirty="0" smtClean="0">
                <a:latin typeface="+mj-lt"/>
                <a:hlinkClick r:id="rId2" action="ppaction://hlinkfile"/>
              </a:rPr>
              <a:t>Closed divertor for standard configuration</a:t>
            </a:r>
            <a:endParaRPr lang="en-US" sz="1600" dirty="0">
              <a:latin typeface="+mj-lt"/>
            </a:endParaRPr>
          </a:p>
        </p:txBody>
      </p:sp>
      <p:sp>
        <p:nvSpPr>
          <p:cNvPr id="3" name="Title 2"/>
          <p:cNvSpPr>
            <a:spLocks noGrp="1"/>
          </p:cNvSpPr>
          <p:nvPr>
            <p:ph type="title"/>
          </p:nvPr>
        </p:nvSpPr>
        <p:spPr/>
        <p:txBody>
          <a:bodyPr/>
          <a:lstStyle/>
          <a:p>
            <a:r>
              <a:rPr lang="en-US" dirty="0" smtClean="0"/>
              <a:t>Robust leading edge free design [Menzel]</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10</a:t>
            </a:fld>
            <a:endParaRPr lang="de-DE" dirty="0"/>
          </a:p>
        </p:txBody>
      </p:sp>
      <p:grpSp>
        <p:nvGrpSpPr>
          <p:cNvPr id="6" name="Group 5"/>
          <p:cNvGrpSpPr/>
          <p:nvPr/>
        </p:nvGrpSpPr>
        <p:grpSpPr>
          <a:xfrm>
            <a:off x="2140560" y="1812898"/>
            <a:ext cx="10045879" cy="4265826"/>
            <a:chOff x="-6322726" y="1071034"/>
            <a:chExt cx="17939953" cy="4993416"/>
          </a:xfrm>
        </p:grpSpPr>
        <p:cxnSp>
          <p:nvCxnSpPr>
            <p:cNvPr id="7" name="Straight Arrow Connector 6"/>
            <p:cNvCxnSpPr/>
            <p:nvPr/>
          </p:nvCxnSpPr>
          <p:spPr>
            <a:xfrm flipV="1">
              <a:off x="8979277" y="1363898"/>
              <a:ext cx="380159" cy="2132636"/>
            </a:xfrm>
            <a:prstGeom prst="straightConnector1">
              <a:avLst/>
            </a:prstGeom>
            <a:ln w="19050" cmpd="sng">
              <a:prstDash val="lgDashDot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907682" y="1275863"/>
              <a:ext cx="28575" cy="4581526"/>
            </a:xfrm>
            <a:prstGeom prst="straightConnector1">
              <a:avLst/>
            </a:prstGeom>
            <a:ln w="762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881342" y="5836294"/>
              <a:ext cx="4735885" cy="1"/>
            </a:xfrm>
            <a:prstGeom prst="straightConnector1">
              <a:avLst/>
            </a:prstGeom>
            <a:ln w="762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932388" y="1369952"/>
              <a:ext cx="820962" cy="448743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753350" y="1320701"/>
              <a:ext cx="820962" cy="448743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570443" y="3214688"/>
              <a:ext cx="456688" cy="260399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9391405" y="1369952"/>
              <a:ext cx="820962" cy="4487436"/>
            </a:xfrm>
            <a:prstGeom prst="straightConnector1">
              <a:avLst/>
            </a:prstGeom>
            <a:ln w="19050" cmpd="sng">
              <a:prstDash val="lgDashDot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724616" y="1226265"/>
              <a:ext cx="142875" cy="4600991"/>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22726" y="4338288"/>
              <a:ext cx="2736088" cy="540408"/>
            </a:xfrm>
            <a:prstGeom prst="rect">
              <a:avLst/>
            </a:prstGeom>
            <a:noFill/>
          </p:spPr>
          <p:txBody>
            <a:bodyPr wrap="square" rtlCol="0">
              <a:spAutoFit/>
            </a:bodyPr>
            <a:lstStyle/>
            <a:p>
              <a:endParaRPr lang="en-US" sz="2400" b="1" dirty="0"/>
            </a:p>
          </p:txBody>
        </p:sp>
        <p:sp>
          <p:nvSpPr>
            <p:cNvPr id="16" name="Parallelogram 15"/>
            <p:cNvSpPr/>
            <p:nvPr/>
          </p:nvSpPr>
          <p:spPr>
            <a:xfrm rot="20173535">
              <a:off x="9242363" y="3052236"/>
              <a:ext cx="240139" cy="2309274"/>
            </a:xfrm>
            <a:prstGeom prst="parallelogram">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18" name="Rounded Rectangle 17"/>
            <p:cNvSpPr/>
            <p:nvPr/>
          </p:nvSpPr>
          <p:spPr>
            <a:xfrm>
              <a:off x="1943099" y="1171576"/>
              <a:ext cx="1628775" cy="4581526"/>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19" name="Oval 18"/>
            <p:cNvSpPr/>
            <p:nvPr/>
          </p:nvSpPr>
          <p:spPr>
            <a:xfrm>
              <a:off x="1943098" y="5264315"/>
              <a:ext cx="1628775" cy="597836"/>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0" name="Oval 19"/>
            <p:cNvSpPr/>
            <p:nvPr/>
          </p:nvSpPr>
          <p:spPr>
            <a:xfrm>
              <a:off x="1943097" y="1071034"/>
              <a:ext cx="1628775" cy="597836"/>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1" name="Oval 20"/>
            <p:cNvSpPr/>
            <p:nvPr/>
          </p:nvSpPr>
          <p:spPr>
            <a:xfrm>
              <a:off x="2019297" y="5315441"/>
              <a:ext cx="1476374" cy="501323"/>
            </a:xfrm>
            <a:prstGeom prst="ellipse">
              <a:avLst/>
            </a:prstGeom>
            <a:solidFill>
              <a:srgbClr val="99C4C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2" name="Oval 21"/>
            <p:cNvSpPr/>
            <p:nvPr/>
          </p:nvSpPr>
          <p:spPr>
            <a:xfrm>
              <a:off x="2112164" y="5369476"/>
              <a:ext cx="1290640" cy="387513"/>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3" name="Oval 22"/>
            <p:cNvSpPr/>
            <p:nvPr/>
          </p:nvSpPr>
          <p:spPr>
            <a:xfrm>
              <a:off x="2205033" y="5430758"/>
              <a:ext cx="1104902" cy="264948"/>
            </a:xfrm>
            <a:prstGeom prst="ellipse">
              <a:avLst/>
            </a:prstGeom>
            <a:solidFill>
              <a:srgbClr val="99C4C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4" name="Oval 23"/>
            <p:cNvSpPr/>
            <p:nvPr/>
          </p:nvSpPr>
          <p:spPr>
            <a:xfrm>
              <a:off x="2264564" y="5459966"/>
              <a:ext cx="985840" cy="193510"/>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5" name="Oval 24"/>
            <p:cNvSpPr/>
            <p:nvPr/>
          </p:nvSpPr>
          <p:spPr>
            <a:xfrm>
              <a:off x="2375890" y="5518365"/>
              <a:ext cx="763187" cy="76712"/>
            </a:xfrm>
            <a:prstGeom prst="ellipse">
              <a:avLst/>
            </a:prstGeom>
            <a:solidFill>
              <a:srgbClr val="99C4C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6" name="Oval 25"/>
            <p:cNvSpPr/>
            <p:nvPr/>
          </p:nvSpPr>
          <p:spPr>
            <a:xfrm>
              <a:off x="2719084" y="5522020"/>
              <a:ext cx="76798" cy="69402"/>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7" name="Straight Connector 26"/>
            <p:cNvCxnSpPr/>
            <p:nvPr/>
          </p:nvCxnSpPr>
          <p:spPr>
            <a:xfrm flipH="1">
              <a:off x="1720450" y="5430758"/>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02287" y="5441826"/>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654620" y="5432057"/>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36457" y="5443125"/>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795458" y="1335741"/>
              <a:ext cx="14882" cy="418262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745699" y="1346809"/>
              <a:ext cx="14882" cy="418262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720450" y="1196078"/>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02287" y="1207146"/>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654620" y="1197377"/>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636457" y="1208445"/>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2029422" y="5312430"/>
              <a:ext cx="1476374" cy="501323"/>
            </a:xfrm>
            <a:prstGeom prst="ellipse">
              <a:avLst/>
            </a:prstGeom>
            <a:solidFill>
              <a:schemeClr val="bg1">
                <a:alpha val="6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pic>
          <p:nvPicPr>
            <p:cNvPr id="38" name="Picture 37"/>
            <p:cNvPicPr>
              <a:picLocks noChangeAspect="1"/>
            </p:cNvPicPr>
            <p:nvPr/>
          </p:nvPicPr>
          <p:blipFill>
            <a:blip r:embed="rId3">
              <a:clrChange>
                <a:clrFrom>
                  <a:srgbClr val="FFFFFF"/>
                </a:clrFrom>
                <a:clrTo>
                  <a:srgbClr val="FFFFFF">
                    <a:alpha val="0"/>
                  </a:srgbClr>
                </a:clrTo>
              </a:clrChange>
            </a:blip>
            <a:stretch>
              <a:fillRect/>
            </a:stretch>
          </p:blipFill>
          <p:spPr>
            <a:xfrm rot="15602725">
              <a:off x="2246264" y="5581329"/>
              <a:ext cx="640997" cy="325246"/>
            </a:xfrm>
            <a:prstGeom prst="rect">
              <a:avLst/>
            </a:prstGeom>
          </p:spPr>
        </p:pic>
        <p:cxnSp>
          <p:nvCxnSpPr>
            <p:cNvPr id="39" name="Straight Connector 38"/>
            <p:cNvCxnSpPr/>
            <p:nvPr/>
          </p:nvCxnSpPr>
          <p:spPr>
            <a:xfrm flipH="1" flipV="1">
              <a:off x="2091965" y="2934333"/>
              <a:ext cx="346437" cy="2614296"/>
            </a:xfrm>
            <a:prstGeom prst="line">
              <a:avLst/>
            </a:prstGeom>
            <a:ln w="19050" cmpd="sng">
              <a:solidFill>
                <a:schemeClr val="accent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2205033" y="2857500"/>
              <a:ext cx="394061" cy="2647226"/>
            </a:xfrm>
            <a:prstGeom prst="line">
              <a:avLst/>
            </a:prstGeom>
            <a:ln w="19050" cmpd="sng">
              <a:solidFill>
                <a:schemeClr val="accent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2329150" y="3267874"/>
              <a:ext cx="366174" cy="2758932"/>
            </a:xfrm>
            <a:prstGeom prst="line">
              <a:avLst/>
            </a:prstGeom>
            <a:ln w="19050" cmpd="sng">
              <a:solidFill>
                <a:schemeClr val="accent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097706" y="2857501"/>
              <a:ext cx="107327" cy="47624"/>
            </a:xfrm>
            <a:prstGeom prst="line">
              <a:avLst/>
            </a:prstGeom>
            <a:ln w="19050" cmpd="sng">
              <a:solidFill>
                <a:schemeClr val="accent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2240241" y="2843861"/>
              <a:ext cx="97551" cy="449549"/>
            </a:xfrm>
            <a:prstGeom prst="line">
              <a:avLst/>
            </a:prstGeom>
            <a:ln w="19050" cmpd="sng">
              <a:solidFill>
                <a:schemeClr val="accent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632942" y="1685932"/>
            <a:ext cx="5541923" cy="5226928"/>
            <a:chOff x="1702287" y="933519"/>
            <a:chExt cx="9914940" cy="6132179"/>
          </a:xfrm>
        </p:grpSpPr>
        <p:sp>
          <p:nvSpPr>
            <p:cNvPr id="44" name="Rectangle 43"/>
            <p:cNvSpPr/>
            <p:nvPr/>
          </p:nvSpPr>
          <p:spPr>
            <a:xfrm>
              <a:off x="1958283" y="4681538"/>
              <a:ext cx="1618651" cy="1238519"/>
            </a:xfrm>
            <a:prstGeom prst="rect">
              <a:avLst/>
            </a:prstGeom>
            <a:solidFill>
              <a:srgbClr val="66A7A3">
                <a:alpha val="3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5" name="Rounded Rectangle 44"/>
            <p:cNvSpPr/>
            <p:nvPr/>
          </p:nvSpPr>
          <p:spPr>
            <a:xfrm>
              <a:off x="1943099" y="1171576"/>
              <a:ext cx="1628775" cy="4581526"/>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6" name="Oval 45"/>
            <p:cNvSpPr/>
            <p:nvPr/>
          </p:nvSpPr>
          <p:spPr>
            <a:xfrm>
              <a:off x="1943098" y="5264315"/>
              <a:ext cx="1628775" cy="597836"/>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7" name="Oval 46"/>
            <p:cNvSpPr/>
            <p:nvPr/>
          </p:nvSpPr>
          <p:spPr>
            <a:xfrm>
              <a:off x="1943097" y="1071034"/>
              <a:ext cx="1628775" cy="597836"/>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8" name="Oval 47"/>
            <p:cNvSpPr/>
            <p:nvPr/>
          </p:nvSpPr>
          <p:spPr>
            <a:xfrm>
              <a:off x="2019297" y="5315441"/>
              <a:ext cx="1476374" cy="501323"/>
            </a:xfrm>
            <a:prstGeom prst="ellipse">
              <a:avLst/>
            </a:prstGeom>
            <a:solidFill>
              <a:srgbClr val="99C4C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9" name="Oval 48"/>
            <p:cNvSpPr/>
            <p:nvPr/>
          </p:nvSpPr>
          <p:spPr>
            <a:xfrm>
              <a:off x="2112164" y="5369476"/>
              <a:ext cx="1290640" cy="387513"/>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50" name="Oval 49"/>
            <p:cNvSpPr/>
            <p:nvPr/>
          </p:nvSpPr>
          <p:spPr>
            <a:xfrm>
              <a:off x="2205033" y="5430758"/>
              <a:ext cx="1104902" cy="264948"/>
            </a:xfrm>
            <a:prstGeom prst="ellipse">
              <a:avLst/>
            </a:prstGeom>
            <a:solidFill>
              <a:srgbClr val="99C4C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51" name="Oval 50"/>
            <p:cNvSpPr/>
            <p:nvPr/>
          </p:nvSpPr>
          <p:spPr>
            <a:xfrm>
              <a:off x="2264564" y="5459966"/>
              <a:ext cx="985840" cy="193510"/>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52" name="Oval 51"/>
            <p:cNvSpPr/>
            <p:nvPr/>
          </p:nvSpPr>
          <p:spPr>
            <a:xfrm>
              <a:off x="2375890" y="5518365"/>
              <a:ext cx="763187" cy="76712"/>
            </a:xfrm>
            <a:prstGeom prst="ellipse">
              <a:avLst/>
            </a:prstGeom>
            <a:solidFill>
              <a:srgbClr val="99C4C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53" name="Oval 52"/>
            <p:cNvSpPr/>
            <p:nvPr/>
          </p:nvSpPr>
          <p:spPr>
            <a:xfrm>
              <a:off x="2719084" y="5522020"/>
              <a:ext cx="76798" cy="69402"/>
            </a:xfrm>
            <a:prstGeom prst="ellipse">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54" name="Straight Connector 53"/>
            <p:cNvCxnSpPr/>
            <p:nvPr/>
          </p:nvCxnSpPr>
          <p:spPr>
            <a:xfrm flipH="1">
              <a:off x="1720450" y="5430758"/>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702287" y="5441826"/>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654620" y="5432057"/>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636457" y="5443125"/>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795458" y="1335741"/>
              <a:ext cx="14882" cy="418262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745699" y="1346809"/>
              <a:ext cx="14882" cy="418262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720450" y="1196078"/>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702287" y="1207146"/>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54620" y="1197377"/>
              <a:ext cx="176213" cy="23574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36457" y="1208445"/>
              <a:ext cx="219082" cy="229789"/>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029422" y="5312430"/>
              <a:ext cx="1476374" cy="501323"/>
            </a:xfrm>
            <a:prstGeom prst="ellipse">
              <a:avLst/>
            </a:prstGeom>
            <a:solidFill>
              <a:schemeClr val="bg1">
                <a:alpha val="6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65" name="Rectangle 64"/>
            <p:cNvSpPr/>
            <p:nvPr/>
          </p:nvSpPr>
          <p:spPr>
            <a:xfrm>
              <a:off x="1887724" y="933519"/>
              <a:ext cx="1826117" cy="4615109"/>
            </a:xfrm>
            <a:prstGeom prst="rect">
              <a:avLst/>
            </a:prstGeom>
            <a:solidFill>
              <a:schemeClr val="bg1">
                <a:alpha val="69000"/>
              </a:schemeClr>
            </a:solid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66" name="Straight Connector 65"/>
            <p:cNvCxnSpPr>
              <a:stCxn id="46" idx="2"/>
            </p:cNvCxnSpPr>
            <p:nvPr/>
          </p:nvCxnSpPr>
          <p:spPr>
            <a:xfrm flipV="1">
              <a:off x="1943098" y="5556720"/>
              <a:ext cx="1628774" cy="6513"/>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958283" y="5924306"/>
              <a:ext cx="1618651" cy="57396"/>
            </a:xfrm>
            <a:prstGeom prst="rect">
              <a:avLst/>
            </a:prstGeom>
            <a:solidFill>
              <a:srgbClr val="66A7A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68" name="Down Arrow 67"/>
            <p:cNvSpPr/>
            <p:nvPr/>
          </p:nvSpPr>
          <p:spPr>
            <a:xfrm>
              <a:off x="1972862" y="5729892"/>
              <a:ext cx="92867" cy="166445"/>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69" name="Down Arrow 68"/>
            <p:cNvSpPr/>
            <p:nvPr/>
          </p:nvSpPr>
          <p:spPr>
            <a:xfrm>
              <a:off x="3449238" y="5724915"/>
              <a:ext cx="92867" cy="166445"/>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70" name="Down Arrow 69"/>
            <p:cNvSpPr/>
            <p:nvPr/>
          </p:nvSpPr>
          <p:spPr>
            <a:xfrm>
              <a:off x="2264564" y="5829595"/>
              <a:ext cx="111326" cy="100205"/>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71" name="Down Arrow 70"/>
            <p:cNvSpPr/>
            <p:nvPr/>
          </p:nvSpPr>
          <p:spPr>
            <a:xfrm>
              <a:off x="3217360" y="5827256"/>
              <a:ext cx="111326" cy="100205"/>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72" name="Rectangle 71"/>
            <p:cNvSpPr/>
            <p:nvPr/>
          </p:nvSpPr>
          <p:spPr>
            <a:xfrm>
              <a:off x="1947421" y="1071034"/>
              <a:ext cx="1620124" cy="4910668"/>
            </a:xfrm>
            <a:prstGeom prst="rect">
              <a:avLst/>
            </a:prstGeom>
            <a:solidFill>
              <a:srgbClr val="99C4C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73" name="Straight Arrow Connector 72"/>
            <p:cNvCxnSpPr/>
            <p:nvPr/>
          </p:nvCxnSpPr>
          <p:spPr>
            <a:xfrm flipV="1">
              <a:off x="1943097" y="1071034"/>
              <a:ext cx="278608" cy="4910668"/>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2165784" y="1062526"/>
              <a:ext cx="268704" cy="4902663"/>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2375131" y="1046013"/>
              <a:ext cx="277720" cy="492082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2553977" y="1052141"/>
              <a:ext cx="323769" cy="4930771"/>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2753329" y="1103589"/>
              <a:ext cx="359580" cy="4885744"/>
            </a:xfrm>
            <a:prstGeom prst="straightConnector1">
              <a:avLst/>
            </a:prstGeom>
            <a:ln w="19050" cmpd="sng">
              <a:solidFill>
                <a:schemeClr val="accent5">
                  <a:lumMod val="75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2929617" y="1103589"/>
              <a:ext cx="359580" cy="4885744"/>
            </a:xfrm>
            <a:prstGeom prst="straightConnector1">
              <a:avLst/>
            </a:prstGeom>
            <a:ln w="19050" cmpd="sng">
              <a:solidFill>
                <a:schemeClr val="accent5">
                  <a:lumMod val="75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3129840" y="1103589"/>
              <a:ext cx="359580" cy="4885744"/>
            </a:xfrm>
            <a:prstGeom prst="straightConnector1">
              <a:avLst/>
            </a:prstGeom>
            <a:ln w="19050" cmpd="sng">
              <a:solidFill>
                <a:schemeClr val="accent5">
                  <a:lumMod val="75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3348654" y="2586038"/>
              <a:ext cx="217689" cy="3395664"/>
            </a:xfrm>
            <a:prstGeom prst="straightConnector1">
              <a:avLst/>
            </a:prstGeom>
            <a:ln w="19050" cmpd="sng">
              <a:solidFill>
                <a:schemeClr val="accent5">
                  <a:lumMod val="75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6907682" y="1275863"/>
              <a:ext cx="28575" cy="4581526"/>
            </a:xfrm>
            <a:prstGeom prst="straightConnector1">
              <a:avLst/>
            </a:prstGeom>
            <a:ln w="762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6881342" y="5836294"/>
              <a:ext cx="4735885" cy="1"/>
            </a:xfrm>
            <a:prstGeom prst="straightConnector1">
              <a:avLst/>
            </a:prstGeom>
            <a:ln w="762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6932388" y="1369952"/>
              <a:ext cx="820962" cy="448743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7753350" y="1320701"/>
              <a:ext cx="820962" cy="448743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8570443" y="1331248"/>
              <a:ext cx="820962" cy="448743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9391405" y="1369952"/>
              <a:ext cx="820962" cy="448743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0724616" y="1226265"/>
              <a:ext cx="142875" cy="4600991"/>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191569" y="5946349"/>
              <a:ext cx="4425658" cy="1119349"/>
            </a:xfrm>
            <a:prstGeom prst="rect">
              <a:avLst/>
            </a:prstGeom>
            <a:noFill/>
          </p:spPr>
          <p:txBody>
            <a:bodyPr wrap="square" rtlCol="0">
              <a:spAutoFit/>
            </a:bodyPr>
            <a:lstStyle/>
            <a:p>
              <a:r>
                <a:rPr lang="de-DE" dirty="0" err="1" smtClean="0"/>
                <a:t>Measure</a:t>
              </a:r>
              <a:r>
                <a:rPr lang="de-DE" dirty="0" smtClean="0"/>
                <a:t> </a:t>
              </a:r>
              <a:r>
                <a:rPr lang="de-DE" dirty="0" err="1" smtClean="0"/>
                <a:t>of</a:t>
              </a:r>
              <a:r>
                <a:rPr lang="de-DE" dirty="0" smtClean="0"/>
                <a:t> </a:t>
              </a:r>
              <a:r>
                <a:rPr lang="de-DE" dirty="0" err="1" smtClean="0"/>
                <a:t>poloidal</a:t>
              </a:r>
              <a:r>
                <a:rPr lang="de-DE" dirty="0" smtClean="0"/>
                <a:t> </a:t>
              </a:r>
              <a:r>
                <a:rPr lang="de-DE" dirty="0" err="1" smtClean="0"/>
                <a:t>procession</a:t>
              </a:r>
              <a:r>
                <a:rPr lang="de-DE" dirty="0" smtClean="0"/>
                <a:t> </a:t>
              </a:r>
              <a:r>
                <a:rPr lang="de-DE" dirty="0"/>
                <a:t> </a:t>
              </a:r>
              <a:r>
                <a:rPr lang="el-GR" sz="2000" b="1" dirty="0" smtClean="0"/>
                <a:t>θ</a:t>
              </a:r>
              <a:r>
                <a:rPr lang="de-DE" sz="2000" b="1" baseline="30000" dirty="0" smtClean="0"/>
                <a:t>*</a:t>
              </a:r>
              <a:endParaRPr lang="en-US" b="1" dirty="0"/>
            </a:p>
            <a:p>
              <a:endParaRPr lang="en-US" dirty="0"/>
            </a:p>
          </p:txBody>
        </p:sp>
        <p:sp>
          <p:nvSpPr>
            <p:cNvPr id="90" name="Oval 89"/>
            <p:cNvSpPr/>
            <p:nvPr/>
          </p:nvSpPr>
          <p:spPr>
            <a:xfrm>
              <a:off x="8784834" y="4096750"/>
              <a:ext cx="188644" cy="199061"/>
            </a:xfrm>
            <a:prstGeom prst="ellipse">
              <a:avLst/>
            </a:prstGeom>
            <a:solidFill>
              <a:srgbClr val="F2963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grpSp>
        <p:nvGrpSpPr>
          <p:cNvPr id="109" name="Group 108"/>
          <p:cNvGrpSpPr/>
          <p:nvPr/>
        </p:nvGrpSpPr>
        <p:grpSpPr>
          <a:xfrm>
            <a:off x="10687722" y="3562019"/>
            <a:ext cx="526806" cy="589571"/>
            <a:chOff x="10687722" y="3562019"/>
            <a:chExt cx="526806" cy="589571"/>
          </a:xfrm>
        </p:grpSpPr>
        <p:sp>
          <p:nvSpPr>
            <p:cNvPr id="93" name="Oval 92"/>
            <p:cNvSpPr/>
            <p:nvPr/>
          </p:nvSpPr>
          <p:spPr>
            <a:xfrm>
              <a:off x="11096916" y="4024671"/>
              <a:ext cx="117612" cy="126919"/>
            </a:xfrm>
            <a:prstGeom prst="ellipse">
              <a:avLst/>
            </a:prstGeom>
            <a:solidFill>
              <a:srgbClr val="F2963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6" name="Straight Arrow Connector 95"/>
            <p:cNvCxnSpPr/>
            <p:nvPr/>
          </p:nvCxnSpPr>
          <p:spPr>
            <a:xfrm>
              <a:off x="10687722" y="3910800"/>
              <a:ext cx="468000" cy="0"/>
            </a:xfrm>
            <a:prstGeom prst="straightConnector1">
              <a:avLst/>
            </a:prstGeom>
            <a:ln w="19050" cmpd="sng">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0815699" y="3562019"/>
              <a:ext cx="320282" cy="294953"/>
            </a:xfrm>
            <a:prstGeom prst="rect">
              <a:avLst/>
            </a:prstGeom>
            <a:noFill/>
          </p:spPr>
          <p:txBody>
            <a:bodyPr wrap="square" lIns="0" tIns="0" rIns="0" bIns="0" rtlCol="0" anchor="t" anchorCtr="0">
              <a:spAutoFit/>
            </a:bodyPr>
            <a:lstStyle/>
            <a:p>
              <a:pPr algn="l">
                <a:lnSpc>
                  <a:spcPts val="2300"/>
                </a:lnSpc>
                <a:spcBef>
                  <a:spcPts val="1150"/>
                </a:spcBef>
              </a:pPr>
              <a:r>
                <a:rPr lang="de-DE" sz="1600" dirty="0" err="1" smtClean="0"/>
                <a:t>d</a:t>
              </a:r>
              <a:r>
                <a:rPr lang="de-DE" sz="1600" dirty="0" err="1" smtClean="0">
                  <a:latin typeface="Symbol" panose="05050102010706020507" pitchFamily="18" charset="2"/>
                </a:rPr>
                <a:t>q</a:t>
              </a:r>
              <a:r>
                <a:rPr lang="de-DE" sz="1600" baseline="30000" dirty="0" smtClean="0">
                  <a:latin typeface="Symbol" panose="05050102010706020507" pitchFamily="18" charset="2"/>
                </a:rPr>
                <a:t>*</a:t>
              </a:r>
            </a:p>
          </p:txBody>
        </p:sp>
      </p:grpSp>
      <p:grpSp>
        <p:nvGrpSpPr>
          <p:cNvPr id="108" name="Group 107"/>
          <p:cNvGrpSpPr/>
          <p:nvPr/>
        </p:nvGrpSpPr>
        <p:grpSpPr>
          <a:xfrm>
            <a:off x="9881416" y="4024671"/>
            <a:ext cx="865112" cy="478199"/>
            <a:chOff x="9881416" y="4024671"/>
            <a:chExt cx="865112" cy="478199"/>
          </a:xfrm>
        </p:grpSpPr>
        <p:sp>
          <p:nvSpPr>
            <p:cNvPr id="92" name="Oval 91"/>
            <p:cNvSpPr/>
            <p:nvPr/>
          </p:nvSpPr>
          <p:spPr>
            <a:xfrm>
              <a:off x="10628916" y="4024671"/>
              <a:ext cx="117612" cy="126919"/>
            </a:xfrm>
            <a:prstGeom prst="ellipse">
              <a:avLst/>
            </a:prstGeom>
            <a:solidFill>
              <a:srgbClr val="F2963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Straight Arrow Connector 98"/>
            <p:cNvCxnSpPr/>
            <p:nvPr/>
          </p:nvCxnSpPr>
          <p:spPr>
            <a:xfrm>
              <a:off x="10294070" y="4084948"/>
              <a:ext cx="3142" cy="417922"/>
            </a:xfrm>
            <a:prstGeom prst="straightConnector1">
              <a:avLst/>
            </a:prstGeom>
            <a:ln w="19050" cmpd="sng">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9881416" y="4151589"/>
              <a:ext cx="320282" cy="267446"/>
            </a:xfrm>
            <a:prstGeom prst="rect">
              <a:avLst/>
            </a:prstGeom>
            <a:noFill/>
          </p:spPr>
          <p:txBody>
            <a:bodyPr wrap="square" lIns="0" tIns="0" rIns="0" bIns="0" rtlCol="0" anchor="t" anchorCtr="0">
              <a:spAutoFit/>
            </a:bodyPr>
            <a:lstStyle/>
            <a:p>
              <a:pPr algn="l">
                <a:lnSpc>
                  <a:spcPts val="2300"/>
                </a:lnSpc>
                <a:spcBef>
                  <a:spcPts val="1150"/>
                </a:spcBef>
              </a:pPr>
              <a:r>
                <a:rPr lang="de-DE" sz="1600" dirty="0" err="1" smtClean="0"/>
                <a:t>d</a:t>
              </a:r>
              <a:r>
                <a:rPr lang="de-DE" sz="1600" dirty="0" err="1" smtClean="0">
                  <a:latin typeface="Symbol" panose="05050102010706020507" pitchFamily="18" charset="2"/>
                </a:rPr>
                <a:t>f</a:t>
              </a:r>
              <a:endParaRPr lang="de-DE" sz="1600" baseline="30000" dirty="0" smtClean="0">
                <a:latin typeface="Symbol" panose="05050102010706020507" pitchFamily="18" charset="2"/>
              </a:endParaRPr>
            </a:p>
          </p:txBody>
        </p:sp>
      </p:grpSp>
      <p:grpSp>
        <p:nvGrpSpPr>
          <p:cNvPr id="110" name="Group 109"/>
          <p:cNvGrpSpPr/>
          <p:nvPr/>
        </p:nvGrpSpPr>
        <p:grpSpPr>
          <a:xfrm>
            <a:off x="10406783" y="4024670"/>
            <a:ext cx="690133" cy="431675"/>
            <a:chOff x="10406783" y="4024670"/>
            <a:chExt cx="690133" cy="431675"/>
          </a:xfrm>
        </p:grpSpPr>
        <p:sp>
          <p:nvSpPr>
            <p:cNvPr id="94" name="Oval 93"/>
            <p:cNvSpPr/>
            <p:nvPr/>
          </p:nvSpPr>
          <p:spPr>
            <a:xfrm>
              <a:off x="10406783" y="4024670"/>
              <a:ext cx="117612" cy="126919"/>
            </a:xfrm>
            <a:prstGeom prst="ellipse">
              <a:avLst/>
            </a:prstGeom>
            <a:solidFill>
              <a:srgbClr val="F2963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2" name="Straight Connector 101"/>
            <p:cNvCxnSpPr>
              <a:stCxn id="94" idx="6"/>
              <a:endCxn id="93" idx="2"/>
            </p:cNvCxnSpPr>
            <p:nvPr/>
          </p:nvCxnSpPr>
          <p:spPr>
            <a:xfrm>
              <a:off x="10524395" y="4088130"/>
              <a:ext cx="572521" cy="1"/>
            </a:xfrm>
            <a:prstGeom prst="line">
              <a:avLst/>
            </a:prstGeom>
            <a:ln w="19050" cmpd="sng">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flipV="1">
              <a:off x="10463666" y="4077440"/>
              <a:ext cx="184925" cy="378905"/>
            </a:xfrm>
            <a:prstGeom prst="line">
              <a:avLst/>
            </a:prstGeom>
            <a:ln w="571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1" name="Rectangle 110"/>
          <p:cNvSpPr/>
          <p:nvPr/>
        </p:nvSpPr>
        <p:spPr>
          <a:xfrm>
            <a:off x="7997454" y="3222061"/>
            <a:ext cx="1973209" cy="1015663"/>
          </a:xfrm>
          <a:prstGeom prst="rect">
            <a:avLst/>
          </a:prstGeom>
        </p:spPr>
        <p:txBody>
          <a:bodyPr wrap="square">
            <a:spAutoFit/>
          </a:bodyPr>
          <a:lstStyle/>
          <a:p>
            <a:r>
              <a:rPr lang="de-DE" dirty="0" err="1"/>
              <a:t>Measure</a:t>
            </a:r>
            <a:r>
              <a:rPr lang="de-DE" dirty="0"/>
              <a:t> </a:t>
            </a:r>
            <a:r>
              <a:rPr lang="de-DE" dirty="0" err="1"/>
              <a:t>of</a:t>
            </a:r>
            <a:r>
              <a:rPr lang="de-DE" dirty="0"/>
              <a:t> </a:t>
            </a:r>
            <a:r>
              <a:rPr lang="de-DE" dirty="0" err="1"/>
              <a:t>toroidal</a:t>
            </a:r>
            <a:r>
              <a:rPr lang="de-DE" dirty="0"/>
              <a:t> </a:t>
            </a:r>
            <a:r>
              <a:rPr lang="de-DE" dirty="0" err="1"/>
              <a:t>procession</a:t>
            </a:r>
            <a:r>
              <a:rPr lang="de-DE" dirty="0"/>
              <a:t> </a:t>
            </a:r>
            <a:r>
              <a:rPr lang="de-DE" sz="2400" dirty="0">
                <a:latin typeface="Symbol" panose="05050102010706020507" pitchFamily="18" charset="2"/>
              </a:rPr>
              <a:t>f</a:t>
            </a:r>
            <a:endParaRPr lang="en-US" sz="2400" b="1" dirty="0"/>
          </a:p>
        </p:txBody>
      </p:sp>
      <p:sp>
        <p:nvSpPr>
          <p:cNvPr id="112" name="Oval 111"/>
          <p:cNvSpPr/>
          <p:nvPr/>
        </p:nvSpPr>
        <p:spPr>
          <a:xfrm>
            <a:off x="10896272" y="4927674"/>
            <a:ext cx="695540" cy="735790"/>
          </a:xfrm>
          <a:prstGeom prst="ellipse">
            <a:avLst/>
          </a:pr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Tree>
    <p:extLst>
      <p:ext uri="{BB962C8B-B14F-4D97-AF65-F5344CB8AC3E}">
        <p14:creationId xmlns:p14="http://schemas.microsoft.com/office/powerpoint/2010/main" val="12401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1">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1">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Measurement of properties of W, W heavy alloys, AM CuCrZr, and OFE Cu (cast/galvanic/plate)</a:t>
            </a:r>
          </a:p>
          <a:p>
            <a:pPr lvl="1"/>
            <a:r>
              <a:rPr lang="en-US" dirty="0" smtClean="0"/>
              <a:t>Porosity, stress-strain relation, magnetization, machinability </a:t>
            </a:r>
          </a:p>
          <a:p>
            <a:pPr lvl="1"/>
            <a:r>
              <a:rPr lang="en-US" dirty="0" smtClean="0">
                <a:hlinkClick r:id="rId3" action="ppaction://hlinksldjump"/>
              </a:rPr>
              <a:t>Cast Cu is very soft, galvanic copper needs annealing</a:t>
            </a:r>
            <a:endParaRPr lang="en-US" dirty="0" smtClean="0"/>
          </a:p>
          <a:p>
            <a:pPr lvl="1"/>
            <a:r>
              <a:rPr lang="en-US" dirty="0" smtClean="0">
                <a:hlinkClick r:id="rId4" action="ppaction://hlinksldjump"/>
              </a:rPr>
              <a:t>LPBF CuCrZr needs age hardening to increase thermal conductivity – overaging must be avoided</a:t>
            </a:r>
            <a:endParaRPr lang="en-US" dirty="0" smtClean="0"/>
          </a:p>
          <a:p>
            <a:r>
              <a:rPr lang="en-US" dirty="0" smtClean="0"/>
              <a:t>Cooking recipes for manufacturing processes </a:t>
            </a:r>
          </a:p>
          <a:p>
            <a:pPr lvl="1"/>
            <a:r>
              <a:rPr lang="en-US" dirty="0" smtClean="0"/>
              <a:t>Additive manufacturing of CuCrZr heat sinks (LPBF)</a:t>
            </a:r>
          </a:p>
          <a:p>
            <a:pPr lvl="1"/>
            <a:r>
              <a:rPr lang="en-US" dirty="0" smtClean="0"/>
              <a:t>Coating W or WNiFe onto heat sink</a:t>
            </a:r>
          </a:p>
          <a:p>
            <a:pPr lvl="2"/>
            <a:r>
              <a:rPr lang="en-US" dirty="0" smtClean="0"/>
              <a:t>Low pressure plasma spraying or cold gas spraying</a:t>
            </a:r>
          </a:p>
          <a:p>
            <a:pPr lvl="2"/>
            <a:r>
              <a:rPr lang="en-US" dirty="0" smtClean="0"/>
              <a:t>Pure W(</a:t>
            </a:r>
            <a:r>
              <a:rPr lang="en-US" dirty="0" err="1" smtClean="0"/>
              <a:t>NiFe</a:t>
            </a:r>
            <a:r>
              <a:rPr lang="en-US" dirty="0" smtClean="0"/>
              <a:t>) onto soft copper interlayer or functionally graded W(</a:t>
            </a:r>
            <a:r>
              <a:rPr lang="en-US" dirty="0" err="1" smtClean="0"/>
              <a:t>NiFe</a:t>
            </a:r>
            <a:r>
              <a:rPr lang="en-US" dirty="0" smtClean="0"/>
              <a:t>) + Cu coating directly onto heat sink</a:t>
            </a:r>
          </a:p>
          <a:p>
            <a:pPr lvl="1"/>
            <a:r>
              <a:rPr lang="en-US" dirty="0" smtClean="0"/>
              <a:t>Manufacturing of sandwich tiles of W or WNiFe with soft OFE Cu interlayer</a:t>
            </a:r>
          </a:p>
          <a:p>
            <a:pPr lvl="2"/>
            <a:r>
              <a:rPr lang="en-US" dirty="0" smtClean="0"/>
              <a:t>Bonding </a:t>
            </a:r>
            <a:r>
              <a:rPr lang="en-US" dirty="0"/>
              <a:t>W and WNiFe to OFE Cu by diffusion welding (DW), cast Cu or galvanic Cu</a:t>
            </a:r>
          </a:p>
          <a:p>
            <a:pPr lvl="1"/>
            <a:r>
              <a:rPr lang="en-US" dirty="0"/>
              <a:t>B</a:t>
            </a:r>
            <a:r>
              <a:rPr lang="en-US" dirty="0" smtClean="0"/>
              <a:t>onding sandwich tiles </a:t>
            </a:r>
            <a:r>
              <a:rPr lang="en-US" dirty="0"/>
              <a:t>onto </a:t>
            </a:r>
            <a:r>
              <a:rPr lang="en-US" dirty="0" smtClean="0"/>
              <a:t>heat sink</a:t>
            </a:r>
          </a:p>
          <a:p>
            <a:pPr lvl="1"/>
            <a:r>
              <a:rPr lang="en-US" dirty="0" smtClean="0"/>
              <a:t>Galvanic connection of stainless steel connectors to CuCrZr heat sink</a:t>
            </a:r>
            <a:endParaRPr lang="en-US" dirty="0"/>
          </a:p>
          <a:p>
            <a:r>
              <a:rPr lang="en-US" dirty="0" smtClean="0"/>
              <a:t>Demonstration of robust and reliable performance</a:t>
            </a:r>
          </a:p>
          <a:p>
            <a:pPr lvl="1"/>
            <a:r>
              <a:rPr lang="en-US" dirty="0" smtClean="0"/>
              <a:t>He leak tightness of heat sinks </a:t>
            </a:r>
          </a:p>
          <a:p>
            <a:pPr lvl="1"/>
            <a:r>
              <a:rPr lang="en-US" dirty="0" smtClean="0"/>
              <a:t>Cyclic HHF resistance </a:t>
            </a:r>
          </a:p>
          <a:p>
            <a:pPr lvl="1"/>
            <a:endParaRPr lang="en-US" dirty="0" smtClean="0"/>
          </a:p>
          <a:p>
            <a:pPr lvl="1"/>
            <a:endParaRPr lang="de-DE" dirty="0"/>
          </a:p>
        </p:txBody>
      </p:sp>
      <p:sp>
        <p:nvSpPr>
          <p:cNvPr id="3" name="Title 2"/>
          <p:cNvSpPr>
            <a:spLocks noGrp="1"/>
          </p:cNvSpPr>
          <p:nvPr>
            <p:ph type="title"/>
          </p:nvPr>
        </p:nvSpPr>
        <p:spPr/>
        <p:txBody>
          <a:bodyPr/>
          <a:lstStyle/>
          <a:p>
            <a:r>
              <a:rPr lang="en-US" dirty="0" smtClean="0"/>
              <a:t>Qualification tasks target element</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11</a:t>
            </a:fld>
            <a:endParaRPr lang="de-DE" dirty="0"/>
          </a:p>
        </p:txBody>
      </p:sp>
    </p:spTree>
    <p:extLst>
      <p:ext uri="{BB962C8B-B14F-4D97-AF65-F5344CB8AC3E}">
        <p14:creationId xmlns:p14="http://schemas.microsoft.com/office/powerpoint/2010/main" val="226241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lstStyle/>
              <a:p>
                <a:r>
                  <a:rPr lang="en-US" dirty="0" smtClean="0"/>
                  <a:t>Magnetic permeability: </a:t>
                </a:r>
                <a14:m>
                  <m:oMath xmlns:m="http://schemas.openxmlformats.org/officeDocument/2006/math">
                    <m:r>
                      <a:rPr lang="en-US" b="0" i="1" smtClean="0">
                        <a:latin typeface="Cambria Math" panose="02040503050406030204" pitchFamily="18" charset="0"/>
                      </a:rPr>
                      <m:t>µ</m:t>
                    </m:r>
                    <m:r>
                      <a:rPr lang="en-US" i="1" smtClean="0">
                        <a:latin typeface="Cambria Math" panose="02040503050406030204" pitchFamily="18" charset="0"/>
                      </a:rPr>
                      <m:t>=</m:t>
                    </m:r>
                    <m:r>
                      <a:rPr lang="en-US" b="0" i="1" smtClean="0">
                        <a:latin typeface="Cambria Math" panose="02040503050406030204" pitchFamily="18" charset="0"/>
                      </a:rPr>
                      <m:t>1+</m:t>
                    </m:r>
                    <m:f>
                      <m:fPr>
                        <m:ctrlPr>
                          <a:rPr lang="en-US" i="1" smtClean="0">
                            <a:latin typeface="Cambria Math" panose="02040503050406030204" pitchFamily="18" charset="0"/>
                          </a:rPr>
                        </m:ctrlPr>
                      </m:fPr>
                      <m:num>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𝑟h𝑜</m:t>
                        </m:r>
                      </m:num>
                      <m:den>
                        <m:r>
                          <a:rPr lang="en-US" b="0" i="1" smtClean="0">
                            <a:latin typeface="Cambria Math" panose="02040503050406030204" pitchFamily="18" charset="0"/>
                          </a:rPr>
                          <m:t>𝐻</m:t>
                        </m:r>
                      </m:den>
                    </m:f>
                    <m:r>
                      <a:rPr lang="en-US" i="1">
                        <a:latin typeface="Cambria Math" panose="02040503050406030204" pitchFamily="18" charset="0"/>
                      </a:rPr>
                      <m:t>=</m:t>
                    </m:r>
                    <m:r>
                      <a:rPr lang="en-US" b="0" i="1">
                        <a:latin typeface="Cambria Math" panose="02040503050406030204" pitchFamily="18" charset="0"/>
                      </a:rPr>
                      <m:t>1+</m:t>
                    </m:r>
                    <m:f>
                      <m:fPr>
                        <m:ctrlPr>
                          <a:rPr lang="en-US" i="1">
                            <a:latin typeface="Cambria Math" panose="02040503050406030204" pitchFamily="18" charset="0"/>
                          </a:rPr>
                        </m:ctrlPr>
                      </m:fPr>
                      <m:num>
                        <m:r>
                          <a:rPr lang="en-US" b="0" i="1">
                            <a:latin typeface="Cambria Math" panose="02040503050406030204" pitchFamily="18" charset="0"/>
                          </a:rPr>
                          <m:t>𝐽</m:t>
                        </m:r>
                        <m:r>
                          <a:rPr lang="en-US" b="0" i="1">
                            <a:latin typeface="Cambria Math" panose="02040503050406030204" pitchFamily="18" charset="0"/>
                          </a:rPr>
                          <m:t>∗</m:t>
                        </m:r>
                        <m:r>
                          <a:rPr lang="en-US" b="0" i="1">
                            <a:latin typeface="Cambria Math" panose="02040503050406030204" pitchFamily="18" charset="0"/>
                          </a:rPr>
                          <m:t>𝑟h𝑜</m:t>
                        </m:r>
                        <m:r>
                          <a:rPr lang="en-US" b="0" i="1" smtClean="0">
                            <a:latin typeface="Cambria Math" panose="02040503050406030204" pitchFamily="18" charset="0"/>
                          </a:rPr>
                          <m:t>∗4</m:t>
                        </m:r>
                        <m:r>
                          <m:rPr>
                            <m:sty m:val="p"/>
                          </m:rPr>
                          <a:rPr lang="el-GR" b="0" i="1" smtClean="0">
                            <a:latin typeface="Cambria Math" panose="02040503050406030204" pitchFamily="18" charset="0"/>
                          </a:rPr>
                          <m:t>π</m:t>
                        </m:r>
                      </m:num>
                      <m:den>
                        <m:r>
                          <a:rPr lang="en-US" b="0" i="1" smtClean="0">
                            <a:latin typeface="Cambria Math" panose="02040503050406030204" pitchFamily="18" charset="0"/>
                          </a:rPr>
                          <m:t>𝐵</m:t>
                        </m:r>
                        <m:r>
                          <a:rPr lang="en-US" b="0" i="1" smtClean="0">
                            <a:latin typeface="Cambria Math" panose="02040503050406030204" pitchFamily="18" charset="0"/>
                          </a:rPr>
                          <m:t>∗1000</m:t>
                        </m:r>
                      </m:den>
                    </m:f>
                  </m:oMath>
                </a14:m>
                <a:endParaRPr lang="en-US" dirty="0" smtClean="0"/>
              </a:p>
              <a:p>
                <a:endParaRPr lang="en-US" dirty="0" smtClean="0"/>
              </a:p>
              <a:p>
                <a:endParaRPr lang="en-US" dirty="0"/>
              </a:p>
              <a:p>
                <a:endParaRPr lang="en-US" dirty="0" smtClean="0"/>
              </a:p>
              <a:p>
                <a:endParaRPr lang="en-US" dirty="0" smtClean="0"/>
              </a:p>
              <a:p>
                <a:r>
                  <a:rPr lang="en-US" dirty="0" smtClean="0"/>
                  <a:t>Saturation at elevated temperature </a:t>
                </a:r>
                <a:r>
                  <a:rPr lang="en-US" dirty="0" smtClean="0">
                    <a:sym typeface="Wingdings" panose="05000000000000000000" pitchFamily="2" charset="2"/>
                  </a:rPr>
                  <a:t> µ</a:t>
                </a:r>
                <a:r>
                  <a:rPr lang="en-US" baseline="-25000" dirty="0" smtClean="0">
                    <a:sym typeface="Wingdings" panose="05000000000000000000" pitchFamily="2" charset="2"/>
                  </a:rPr>
                  <a:t>R</a:t>
                </a:r>
                <a:r>
                  <a:rPr lang="en-US" dirty="0" smtClean="0">
                    <a:sym typeface="Wingdings" panose="05000000000000000000" pitchFamily="2" charset="2"/>
                  </a:rPr>
                  <a:t> = 1 at 500°C</a:t>
                </a:r>
                <a:endParaRPr lang="en-US" dirty="0" smtClean="0"/>
              </a:p>
              <a:p>
                <a:pPr lvl="1"/>
                <a:r>
                  <a:rPr lang="en-US" dirty="0" smtClean="0">
                    <a:sym typeface="Wingdings" panose="05000000000000000000" pitchFamily="2" charset="2"/>
                  </a:rPr>
                  <a:t>Risk of amplification of initial asymmetric heat loads</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2"/>
                <a:stretch>
                  <a:fillRect l="-371"/>
                </a:stretch>
              </a:blipFill>
            </p:spPr>
            <p:txBody>
              <a:bodyPr/>
              <a:lstStyle/>
              <a:p>
                <a:r>
                  <a:rPr lang="de-DE">
                    <a:noFill/>
                  </a:rPr>
                  <a:t> </a:t>
                </a:r>
              </a:p>
            </p:txBody>
          </p:sp>
        </mc:Fallback>
      </mc:AlternateContent>
      <p:sp>
        <p:nvSpPr>
          <p:cNvPr id="3" name="Title 2"/>
          <p:cNvSpPr>
            <a:spLocks noGrp="1"/>
          </p:cNvSpPr>
          <p:nvPr>
            <p:ph type="title"/>
          </p:nvPr>
        </p:nvSpPr>
        <p:spPr/>
        <p:txBody>
          <a:bodyPr/>
          <a:lstStyle/>
          <a:p>
            <a:r>
              <a:rPr lang="en-US" dirty="0" smtClean="0"/>
              <a:t>W</a:t>
            </a:r>
            <a:r>
              <a:rPr lang="en-US" baseline="-25000" dirty="0" smtClean="0"/>
              <a:t>95</a:t>
            </a:r>
            <a:r>
              <a:rPr lang="en-US" dirty="0" smtClean="0"/>
              <a:t>Ni</a:t>
            </a:r>
            <a:r>
              <a:rPr lang="en-US" baseline="-25000" dirty="0" smtClean="0"/>
              <a:t>3.5</a:t>
            </a:r>
            <a:r>
              <a:rPr lang="en-US" dirty="0" smtClean="0"/>
              <a:t>Fe</a:t>
            </a:r>
            <a:r>
              <a:rPr lang="en-US" baseline="-25000" dirty="0" smtClean="0"/>
              <a:t>1.5</a:t>
            </a:r>
            <a:r>
              <a:rPr lang="en-US" dirty="0" smtClean="0"/>
              <a:t> properties</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12</a:t>
            </a:fld>
            <a:endParaRPr lang="de-DE" dirty="0"/>
          </a:p>
        </p:txBody>
      </p:sp>
      <p:pic>
        <p:nvPicPr>
          <p:cNvPr id="5" name="Grafik 1"/>
          <p:cNvPicPr/>
          <p:nvPr/>
        </p:nvPicPr>
        <p:blipFill>
          <a:blip r:embed="rId3" cstate="print">
            <a:extLst>
              <a:ext uri="{28A0092B-C50C-407E-A947-70E740481C1C}">
                <a14:useLocalDpi xmlns:a14="http://schemas.microsoft.com/office/drawing/2010/main" val="0"/>
              </a:ext>
            </a:extLst>
          </a:blip>
          <a:stretch>
            <a:fillRect/>
          </a:stretch>
        </p:blipFill>
        <p:spPr>
          <a:xfrm rot="5400000">
            <a:off x="8626168" y="806610"/>
            <a:ext cx="2670175" cy="3815080"/>
          </a:xfrm>
          <a:prstGeom prst="rect">
            <a:avLst/>
          </a:prstGeom>
        </p:spPr>
      </p:pic>
      <p:pic>
        <p:nvPicPr>
          <p:cNvPr id="6" name="Grafik 8"/>
          <p:cNvPicPr/>
          <p:nvPr/>
        </p:nvPicPr>
        <p:blipFill>
          <a:blip r:embed="rId4" cstate="print">
            <a:extLst>
              <a:ext uri="{28A0092B-C50C-407E-A947-70E740481C1C}">
                <a14:useLocalDpi xmlns:a14="http://schemas.microsoft.com/office/drawing/2010/main" val="0"/>
              </a:ext>
            </a:extLst>
          </a:blip>
          <a:stretch>
            <a:fillRect/>
          </a:stretch>
        </p:blipFill>
        <p:spPr>
          <a:xfrm rot="5400000">
            <a:off x="8533591" y="3398097"/>
            <a:ext cx="2668390" cy="4002021"/>
          </a:xfrm>
          <a:prstGeom prst="rect">
            <a:avLst/>
          </a:prstGeom>
        </p:spPr>
      </p:pic>
      <p:pic>
        <p:nvPicPr>
          <p:cNvPr id="11" name="Picture 10"/>
          <p:cNvPicPr>
            <a:picLocks noChangeAspect="1"/>
          </p:cNvPicPr>
          <p:nvPr/>
        </p:nvPicPr>
        <p:blipFill>
          <a:blip r:embed="rId5"/>
          <a:stretch>
            <a:fillRect/>
          </a:stretch>
        </p:blipFill>
        <p:spPr>
          <a:xfrm>
            <a:off x="401148" y="1541893"/>
            <a:ext cx="7275557" cy="1172257"/>
          </a:xfrm>
          <a:prstGeom prst="rect">
            <a:avLst/>
          </a:prstGeom>
        </p:spPr>
      </p:pic>
      <p:sp>
        <p:nvSpPr>
          <p:cNvPr id="13" name="TextBox 12"/>
          <p:cNvSpPr txBox="1"/>
          <p:nvPr/>
        </p:nvSpPr>
        <p:spPr>
          <a:xfrm>
            <a:off x="10201776" y="3070428"/>
            <a:ext cx="128721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hlinkClick r:id="rId6"/>
              </a:rPr>
              <a:t>Houben: 2023</a:t>
            </a:r>
            <a:endParaRPr lang="de-DE" sz="1600" dirty="0" smtClean="0"/>
          </a:p>
        </p:txBody>
      </p:sp>
      <p:sp>
        <p:nvSpPr>
          <p:cNvPr id="14" name="TextBox 13"/>
          <p:cNvSpPr txBox="1"/>
          <p:nvPr/>
        </p:nvSpPr>
        <p:spPr>
          <a:xfrm>
            <a:off x="8804465" y="1174093"/>
            <a:ext cx="127599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006E68"/>
                </a:solidFill>
              </a:rPr>
              <a:t>Magnetisation</a:t>
            </a:r>
            <a:endParaRPr lang="de-DE" sz="1600" dirty="0" smtClean="0">
              <a:solidFill>
                <a:srgbClr val="006E68"/>
              </a:solidFill>
            </a:endParaRPr>
          </a:p>
        </p:txBody>
      </p:sp>
      <p:pic>
        <p:nvPicPr>
          <p:cNvPr id="15" name="Picture 14"/>
          <p:cNvPicPr>
            <a:picLocks noChangeAspect="1"/>
          </p:cNvPicPr>
          <p:nvPr/>
        </p:nvPicPr>
        <p:blipFill>
          <a:blip r:embed="rId7"/>
          <a:stretch>
            <a:fillRect/>
          </a:stretch>
        </p:blipFill>
        <p:spPr>
          <a:xfrm>
            <a:off x="631736" y="4898175"/>
            <a:ext cx="2208107" cy="1559743"/>
          </a:xfrm>
          <a:prstGeom prst="rect">
            <a:avLst/>
          </a:prstGeom>
        </p:spPr>
      </p:pic>
      <p:pic>
        <p:nvPicPr>
          <p:cNvPr id="16" name="Picture 15"/>
          <p:cNvPicPr>
            <a:picLocks noChangeAspect="1"/>
          </p:cNvPicPr>
          <p:nvPr/>
        </p:nvPicPr>
        <p:blipFill rotWithShape="1">
          <a:blip r:embed="rId8"/>
          <a:srcRect t="53148"/>
          <a:stretch/>
        </p:blipFill>
        <p:spPr>
          <a:xfrm>
            <a:off x="130516" y="3397185"/>
            <a:ext cx="4886828" cy="1423581"/>
          </a:xfrm>
          <a:prstGeom prst="rect">
            <a:avLst/>
          </a:prstGeom>
        </p:spPr>
      </p:pic>
      <p:sp>
        <p:nvSpPr>
          <p:cNvPr id="17" name="TextBox 16"/>
          <p:cNvSpPr txBox="1"/>
          <p:nvPr/>
        </p:nvSpPr>
        <p:spPr>
          <a:xfrm>
            <a:off x="1500187" y="3756312"/>
            <a:ext cx="924933"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t>ε</a:t>
            </a:r>
            <a:r>
              <a:rPr lang="de-DE" sz="1600" baseline="-25000" dirty="0" smtClean="0"/>
              <a:t>u</a:t>
            </a:r>
            <a:r>
              <a:rPr lang="de-DE" sz="1600" dirty="0" smtClean="0"/>
              <a:t> = 7±1%</a:t>
            </a:r>
          </a:p>
        </p:txBody>
      </p:sp>
      <p:pic>
        <p:nvPicPr>
          <p:cNvPr id="18" name="Picture 17"/>
          <p:cNvPicPr>
            <a:picLocks noChangeAspect="1"/>
          </p:cNvPicPr>
          <p:nvPr/>
        </p:nvPicPr>
        <p:blipFill>
          <a:blip r:embed="rId9"/>
          <a:stretch>
            <a:fillRect/>
          </a:stretch>
        </p:blipFill>
        <p:spPr>
          <a:xfrm>
            <a:off x="3856672" y="4112330"/>
            <a:ext cx="3820033" cy="2421757"/>
          </a:xfrm>
          <a:prstGeom prst="rect">
            <a:avLst/>
          </a:prstGeom>
        </p:spPr>
      </p:pic>
      <p:sp>
        <p:nvSpPr>
          <p:cNvPr id="10" name="TextBox 9"/>
          <p:cNvSpPr txBox="1"/>
          <p:nvPr/>
        </p:nvSpPr>
        <p:spPr>
          <a:xfrm>
            <a:off x="4826526" y="4257919"/>
            <a:ext cx="1880323"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Thermal conductivity</a:t>
            </a:r>
          </a:p>
        </p:txBody>
      </p:sp>
      <p:sp>
        <p:nvSpPr>
          <p:cNvPr id="19" name="TextBox 18"/>
          <p:cNvSpPr txBox="1"/>
          <p:nvPr/>
        </p:nvSpPr>
        <p:spPr>
          <a:xfrm>
            <a:off x="4904112" y="4630281"/>
            <a:ext cx="509584" cy="267894"/>
          </a:xfrm>
          <a:prstGeom prst="rect">
            <a:avLst/>
          </a:prstGeom>
          <a:noFill/>
        </p:spPr>
        <p:txBody>
          <a:bodyPr wrap="square" lIns="0" tIns="0" rIns="0" bIns="0" rtlCol="0" anchor="t" anchorCtr="0">
            <a:spAutoFit/>
          </a:bodyPr>
          <a:lstStyle/>
          <a:p>
            <a:pPr>
              <a:lnSpc>
                <a:spcPts val="2300"/>
              </a:lnSpc>
              <a:spcBef>
                <a:spcPts val="1150"/>
              </a:spcBef>
            </a:pPr>
            <a:r>
              <a:rPr lang="de-DE" sz="1600" dirty="0">
                <a:solidFill>
                  <a:srgbClr val="0070C0"/>
                </a:solidFill>
              </a:rPr>
              <a:t>W</a:t>
            </a:r>
            <a:endParaRPr lang="de-DE" sz="1600" dirty="0" smtClean="0">
              <a:solidFill>
                <a:srgbClr val="0070C0"/>
              </a:solidFill>
            </a:endParaRPr>
          </a:p>
        </p:txBody>
      </p:sp>
      <p:sp>
        <p:nvSpPr>
          <p:cNvPr id="20" name="TextBox 19"/>
          <p:cNvSpPr txBox="1"/>
          <p:nvPr/>
        </p:nvSpPr>
        <p:spPr>
          <a:xfrm>
            <a:off x="4631932" y="5410152"/>
            <a:ext cx="916113" cy="294953"/>
          </a:xfrm>
          <a:prstGeom prst="rect">
            <a:avLst/>
          </a:prstGeom>
          <a:noFill/>
        </p:spPr>
        <p:txBody>
          <a:bodyPr wrap="square" lIns="0" tIns="0" rIns="0" bIns="0" rtlCol="0" anchor="t" anchorCtr="0">
            <a:spAutoFit/>
          </a:bodyPr>
          <a:lstStyle/>
          <a:p>
            <a:pPr>
              <a:lnSpc>
                <a:spcPts val="2300"/>
              </a:lnSpc>
              <a:spcBef>
                <a:spcPts val="1150"/>
              </a:spcBef>
            </a:pPr>
            <a:r>
              <a:rPr lang="de-DE" sz="1600" dirty="0" smtClean="0">
                <a:solidFill>
                  <a:srgbClr val="FF0000"/>
                </a:solidFill>
              </a:rPr>
              <a:t>W</a:t>
            </a:r>
            <a:r>
              <a:rPr lang="de-DE" sz="1600" baseline="-25000" dirty="0" smtClean="0">
                <a:solidFill>
                  <a:srgbClr val="FF0000"/>
                </a:solidFill>
              </a:rPr>
              <a:t>97</a:t>
            </a:r>
            <a:r>
              <a:rPr lang="de-DE" sz="1600" dirty="0" smtClean="0">
                <a:solidFill>
                  <a:srgbClr val="FF0000"/>
                </a:solidFill>
              </a:rPr>
              <a:t>NiFe</a:t>
            </a:r>
          </a:p>
        </p:txBody>
      </p:sp>
      <p:sp>
        <p:nvSpPr>
          <p:cNvPr id="21" name="TextBox 20"/>
          <p:cNvSpPr txBox="1"/>
          <p:nvPr/>
        </p:nvSpPr>
        <p:spPr>
          <a:xfrm>
            <a:off x="3268688" y="3611995"/>
            <a:ext cx="924933"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Crack test</a:t>
            </a:r>
          </a:p>
        </p:txBody>
      </p:sp>
      <p:sp>
        <p:nvSpPr>
          <p:cNvPr id="22" name="TextBox 21"/>
          <p:cNvSpPr txBox="1"/>
          <p:nvPr/>
        </p:nvSpPr>
        <p:spPr>
          <a:xfrm>
            <a:off x="426223" y="6471578"/>
            <a:ext cx="345062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Two-phase: W-grains in WNiFe matrix</a:t>
            </a:r>
          </a:p>
        </p:txBody>
      </p:sp>
    </p:spTree>
    <p:extLst>
      <p:ext uri="{BB962C8B-B14F-4D97-AF65-F5344CB8AC3E}">
        <p14:creationId xmlns:p14="http://schemas.microsoft.com/office/powerpoint/2010/main" val="249986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4"/>
          <a:srcRect b="4058"/>
          <a:stretch/>
        </p:blipFill>
        <p:spPr>
          <a:xfrm>
            <a:off x="8218519" y="3254239"/>
            <a:ext cx="3792729" cy="3603761"/>
          </a:xfrm>
          <a:prstGeom prst="rect">
            <a:avLst/>
          </a:prstGeom>
          <a:ln w="0">
            <a:noFill/>
          </a:ln>
        </p:spPr>
      </p:pic>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363984" y="896645"/>
                <a:ext cx="9650028" cy="5485105"/>
              </a:xfrm>
            </p:spPr>
            <p:txBody>
              <a:bodyPr/>
              <a:lstStyle/>
              <a:p>
                <a:r>
                  <a:rPr lang="en-US" dirty="0" smtClean="0"/>
                  <a:t>µ</a:t>
                </a:r>
                <a:r>
                  <a:rPr lang="en-US" baseline="-25000" dirty="0" smtClean="0"/>
                  <a:t>R</a:t>
                </a:r>
                <a:r>
                  <a:rPr lang="en-US" dirty="0" smtClean="0"/>
                  <a:t> &gt; 1.01 </a:t>
                </a:r>
                <a:r>
                  <a:rPr lang="en-US" dirty="0" smtClean="0">
                    <a:sym typeface="Wingdings" panose="05000000000000000000" pitchFamily="2" charset="2"/>
                  </a:rPr>
                  <a:t> MATLAB tool of M. </a:t>
                </a:r>
                <a:r>
                  <a:rPr lang="en-US" dirty="0" err="1" smtClean="0">
                    <a:sym typeface="Wingdings" panose="05000000000000000000" pitchFamily="2" charset="2"/>
                  </a:rPr>
                  <a:t>Köppen</a:t>
                </a:r>
                <a:r>
                  <a:rPr lang="en-US" dirty="0" smtClean="0">
                    <a:sym typeface="Wingdings" panose="05000000000000000000" pitchFamily="2" charset="2"/>
                  </a:rPr>
                  <a:t> </a:t>
                </a:r>
              </a:p>
              <a:p>
                <a:pPr lvl="1"/>
                <a:r>
                  <a:rPr lang="en-US" dirty="0" smtClean="0">
                    <a:sym typeface="Wingdings" panose="05000000000000000000" pitchFamily="2" charset="2"/>
                  </a:rPr>
                  <a:t>4 mm thick WNiFe surface modelled with spheres with same volume and same µ</a:t>
                </a:r>
                <a:r>
                  <a:rPr lang="en-US" baseline="-25000" dirty="0" smtClean="0">
                    <a:sym typeface="Wingdings" panose="05000000000000000000" pitchFamily="2" charset="2"/>
                  </a:rPr>
                  <a:t>R</a:t>
                </a:r>
              </a:p>
              <a:p>
                <a:pPr lvl="1"/>
                <a:r>
                  <a:rPr lang="en-US" dirty="0" smtClean="0">
                    <a:sym typeface="Wingdings" panose="05000000000000000000" pitchFamily="2" charset="2"/>
                  </a:rPr>
                  <a:t>Calculation of LCFS with VMEC </a:t>
                </a:r>
              </a:p>
              <a:p>
                <a:pPr lvl="2"/>
                <a:r>
                  <a:rPr lang="en-US" dirty="0" smtClean="0">
                    <a:sym typeface="Wingdings" panose="05000000000000000000" pitchFamily="2" charset="2"/>
                  </a:rPr>
                  <a:t>720 x120 points as function of toroidal and poloidal angle</a:t>
                </a:r>
              </a:p>
              <a:p>
                <a:pPr lvl="1"/>
                <a:r>
                  <a:rPr lang="en-US" dirty="0" smtClean="0">
                    <a:sym typeface="Wingdings" panose="05000000000000000000" pitchFamily="2" charset="2"/>
                  </a:rPr>
                  <a:t>Calculation of disturbed and undisturbed error field at LCFS</a:t>
                </a:r>
              </a:p>
              <a:p>
                <a:pPr lvl="1"/>
                <a:r>
                  <a:rPr lang="en-US" dirty="0" smtClean="0">
                    <a:sym typeface="Wingdings" panose="05000000000000000000" pitchFamily="2" charset="2"/>
                  </a:rPr>
                  <a:t>Calculation of relative error projected onto normal of LCFS</a:t>
                </a:r>
              </a:p>
              <a:p>
                <a:pPr lvl="1"/>
                <a:r>
                  <a:rPr lang="en-US" dirty="0" smtClean="0">
                    <a:sym typeface="Wingdings" panose="05000000000000000000" pitchFamily="2" charset="2"/>
                  </a:rPr>
                  <a:t>Calculation </a:t>
                </a:r>
                <a:r>
                  <a:rPr lang="en-US" dirty="0">
                    <a:sym typeface="Wingdings" panose="05000000000000000000" pitchFamily="2" charset="2"/>
                  </a:rPr>
                  <a:t>F</a:t>
                </a:r>
                <a:r>
                  <a:rPr lang="en-US" dirty="0" smtClean="0">
                    <a:sym typeface="Wingdings" panose="05000000000000000000" pitchFamily="2" charset="2"/>
                  </a:rPr>
                  <a:t>ourier components: </a:t>
                </a:r>
                <a:r>
                  <a:rPr lang="en-US" dirty="0" err="1" smtClean="0">
                    <a:sym typeface="Wingdings" panose="05000000000000000000" pitchFamily="2" charset="2"/>
                  </a:rPr>
                  <a:t>B</a:t>
                </a:r>
                <a:r>
                  <a:rPr lang="en-US" baseline="-25000" dirty="0" err="1" smtClean="0">
                    <a:sym typeface="Wingdings" panose="05000000000000000000" pitchFamily="2" charset="2"/>
                  </a:rPr>
                  <a:t>err</a:t>
                </a:r>
                <a:r>
                  <a:rPr lang="en-US" dirty="0" smtClean="0">
                    <a:sym typeface="Wingdings" panose="05000000000000000000" pitchFamily="2" charset="2"/>
                  </a:rPr>
                  <a:t> = </a:t>
                </a:r>
                <a14:m>
                  <m:oMath xmlns:m="http://schemas.openxmlformats.org/officeDocument/2006/math">
                    <m:rad>
                      <m:radPr>
                        <m:degHide m:val="on"/>
                        <m:ctrlPr>
                          <a:rPr lang="en-US" i="1" smtClean="0">
                            <a:latin typeface="Cambria Math" panose="02040503050406030204" pitchFamily="18" charset="0"/>
                            <a:sym typeface="Wingdings" panose="05000000000000000000" pitchFamily="2" charset="2"/>
                          </a:rPr>
                        </m:ctrlPr>
                      </m:radPr>
                      <m:deg/>
                      <m:e>
                        <m:r>
                          <m:rPr>
                            <m:nor/>
                          </m:rPr>
                          <a:rPr lang="en-US" dirty="0">
                            <a:sym typeface="Wingdings" panose="05000000000000000000" pitchFamily="2" charset="2"/>
                          </a:rPr>
                          <m:t>B</m:t>
                        </m:r>
                        <m:r>
                          <m:rPr>
                            <m:nor/>
                          </m:rPr>
                          <a:rPr lang="en-US" baseline="-25000" dirty="0">
                            <a:sym typeface="Wingdings" panose="05000000000000000000" pitchFamily="2" charset="2"/>
                          </a:rPr>
                          <m:t>11</m:t>
                        </m:r>
                        <m:r>
                          <m:rPr>
                            <m:nor/>
                          </m:rPr>
                          <a:rPr lang="en-US" dirty="0">
                            <a:sym typeface="Wingdings" panose="05000000000000000000" pitchFamily="2" charset="2"/>
                          </a:rPr>
                          <m:t>²+</m:t>
                        </m:r>
                        <m:r>
                          <m:rPr>
                            <m:nor/>
                          </m:rPr>
                          <a:rPr lang="en-US" dirty="0">
                            <a:sym typeface="Wingdings" panose="05000000000000000000" pitchFamily="2" charset="2"/>
                          </a:rPr>
                          <m:t>B</m:t>
                        </m:r>
                        <m:r>
                          <m:rPr>
                            <m:nor/>
                          </m:rPr>
                          <a:rPr lang="en-US" baseline="-25000" dirty="0">
                            <a:sym typeface="Wingdings" panose="05000000000000000000" pitchFamily="2" charset="2"/>
                          </a:rPr>
                          <m:t>22</m:t>
                        </m:r>
                        <m:r>
                          <m:rPr>
                            <m:nor/>
                          </m:rPr>
                          <a:rPr lang="en-US" dirty="0">
                            <a:sym typeface="Wingdings" panose="05000000000000000000" pitchFamily="2" charset="2"/>
                          </a:rPr>
                          <m:t>²+</m:t>
                        </m:r>
                        <m:r>
                          <m:rPr>
                            <m:nor/>
                          </m:rPr>
                          <a:rPr lang="en-US" dirty="0">
                            <a:sym typeface="Wingdings" panose="05000000000000000000" pitchFamily="2" charset="2"/>
                          </a:rPr>
                          <m:t>B</m:t>
                        </m:r>
                        <m:r>
                          <m:rPr>
                            <m:nor/>
                          </m:rPr>
                          <a:rPr lang="en-US" baseline="-25000" dirty="0">
                            <a:sym typeface="Wingdings" panose="05000000000000000000" pitchFamily="2" charset="2"/>
                          </a:rPr>
                          <m:t>33</m:t>
                        </m:r>
                        <m:r>
                          <m:rPr>
                            <m:nor/>
                          </m:rPr>
                          <a:rPr lang="en-US" dirty="0">
                            <a:sym typeface="Wingdings" panose="05000000000000000000" pitchFamily="2" charset="2"/>
                          </a:rPr>
                          <m:t>²+</m:t>
                        </m:r>
                        <m:r>
                          <m:rPr>
                            <m:nor/>
                          </m:rPr>
                          <a:rPr lang="en-US" dirty="0">
                            <a:sym typeface="Wingdings" panose="05000000000000000000" pitchFamily="2" charset="2"/>
                          </a:rPr>
                          <m:t>B</m:t>
                        </m:r>
                        <m:r>
                          <m:rPr>
                            <m:nor/>
                          </m:rPr>
                          <a:rPr lang="en-US" baseline="-25000" dirty="0">
                            <a:sym typeface="Wingdings" panose="05000000000000000000" pitchFamily="2" charset="2"/>
                          </a:rPr>
                          <m:t>44</m:t>
                        </m:r>
                        <m:r>
                          <m:rPr>
                            <m:nor/>
                          </m:rPr>
                          <a:rPr lang="en-US" dirty="0">
                            <a:sym typeface="Wingdings" panose="05000000000000000000" pitchFamily="2" charset="2"/>
                          </a:rPr>
                          <m:t>²</m:t>
                        </m:r>
                      </m:e>
                    </m:rad>
                  </m:oMath>
                </a14:m>
                <a:r>
                  <a:rPr lang="en-US" dirty="0" smtClean="0">
                    <a:sym typeface="Wingdings" panose="05000000000000000000" pitchFamily="2" charset="2"/>
                  </a:rPr>
                  <a:t> = 1.1</a:t>
                </a:r>
                <a:r>
                  <a:rPr lang="de-DE" dirty="0"/>
                  <a:t>∙</a:t>
                </a:r>
                <a:r>
                  <a:rPr lang="de-DE" dirty="0" smtClean="0"/>
                  <a:t>10</a:t>
                </a:r>
                <a:r>
                  <a:rPr lang="de-DE" baseline="30000" dirty="0" smtClean="0"/>
                  <a:t>-6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smtClean="0"/>
                  <a:t> 2∙10</a:t>
                </a:r>
                <a:r>
                  <a:rPr lang="de-DE" baseline="30000" dirty="0" smtClean="0"/>
                  <a:t>-4</a:t>
                </a:r>
                <a:endParaRPr lang="en-US" dirty="0" smtClean="0">
                  <a:sym typeface="Wingdings" panose="05000000000000000000" pitchFamily="2" charset="2"/>
                </a:endParaRPr>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363984" y="896645"/>
                <a:ext cx="9650028" cy="5485105"/>
              </a:xfrm>
              <a:blipFill>
                <a:blip r:embed="rId5"/>
                <a:stretch>
                  <a:fillRect l="-442"/>
                </a:stretch>
              </a:blipFill>
            </p:spPr>
            <p:txBody>
              <a:bodyPr/>
              <a:lstStyle/>
              <a:p>
                <a:r>
                  <a:rPr lang="de-DE">
                    <a:noFill/>
                  </a:rPr>
                  <a:t> </a:t>
                </a:r>
              </a:p>
            </p:txBody>
          </p:sp>
        </mc:Fallback>
      </mc:AlternateContent>
      <p:sp>
        <p:nvSpPr>
          <p:cNvPr id="3" name="Title 2"/>
          <p:cNvSpPr>
            <a:spLocks noGrp="1"/>
          </p:cNvSpPr>
          <p:nvPr>
            <p:ph type="title"/>
          </p:nvPr>
        </p:nvSpPr>
        <p:spPr/>
        <p:txBody>
          <a:bodyPr/>
          <a:lstStyle/>
          <a:p>
            <a:r>
              <a:rPr lang="en-US" dirty="0" smtClean="0"/>
              <a:t>Error field calculations </a:t>
            </a:r>
            <a:r>
              <a:rPr lang="en-US" dirty="0"/>
              <a:t>[</a:t>
            </a:r>
            <a:r>
              <a:rPr lang="en-US" dirty="0" smtClean="0"/>
              <a:t>Thomas Fornal]</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13</a:t>
            </a:fld>
            <a:endParaRPr lang="de-DE" dirty="0"/>
          </a:p>
        </p:txBody>
      </p:sp>
      <p:pic>
        <p:nvPicPr>
          <p:cNvPr id="5" name="Picture 4"/>
          <p:cNvPicPr/>
          <p:nvPr/>
        </p:nvPicPr>
        <p:blipFill rotWithShape="1">
          <a:blip r:embed="rId6"/>
          <a:srcRect r="31154"/>
          <a:stretch/>
        </p:blipFill>
        <p:spPr>
          <a:xfrm>
            <a:off x="363983" y="3370739"/>
            <a:ext cx="4336370" cy="3350734"/>
          </a:xfrm>
          <a:prstGeom prst="rect">
            <a:avLst/>
          </a:prstGeom>
          <a:ln w="0">
            <a:noFill/>
          </a:ln>
        </p:spPr>
      </p:pic>
      <p:pic>
        <p:nvPicPr>
          <p:cNvPr id="6" name="Picture 5"/>
          <p:cNvPicPr/>
          <p:nvPr/>
        </p:nvPicPr>
        <p:blipFill rotWithShape="1">
          <a:blip r:embed="rId7"/>
          <a:srcRect l="8015" t="7496" r="52701" b="4941"/>
          <a:stretch/>
        </p:blipFill>
        <p:spPr>
          <a:xfrm>
            <a:off x="4700355" y="3213980"/>
            <a:ext cx="3518164" cy="3644019"/>
          </a:xfrm>
          <a:prstGeom prst="rect">
            <a:avLst/>
          </a:prstGeom>
          <a:ln w="0">
            <a:noFill/>
          </a:ln>
        </p:spPr>
      </p:pic>
      <p:graphicFrame>
        <p:nvGraphicFramePr>
          <p:cNvPr id="8" name="Table 7"/>
          <p:cNvGraphicFramePr>
            <a:graphicFrameLocks noGrp="1"/>
          </p:cNvGraphicFramePr>
          <p:nvPr>
            <p:extLst>
              <p:ext uri="{D42A27DB-BD31-4B8C-83A1-F6EECF244321}">
                <p14:modId xmlns:p14="http://schemas.microsoft.com/office/powerpoint/2010/main" val="124158551"/>
              </p:ext>
            </p:extLst>
          </p:nvPr>
        </p:nvGraphicFramePr>
        <p:xfrm>
          <a:off x="9934113" y="861710"/>
          <a:ext cx="2077134" cy="2225040"/>
        </p:xfrm>
        <a:graphic>
          <a:graphicData uri="http://schemas.openxmlformats.org/drawingml/2006/table">
            <a:tbl>
              <a:tblPr firstRow="1" bandRow="1">
                <a:tableStyleId>{5C22544A-7EE6-4342-B048-85BDC9FD1C3A}</a:tableStyleId>
              </a:tblPr>
              <a:tblGrid>
                <a:gridCol w="961996">
                  <a:extLst>
                    <a:ext uri="{9D8B030D-6E8A-4147-A177-3AD203B41FA5}">
                      <a16:colId xmlns:a16="http://schemas.microsoft.com/office/drawing/2014/main" val="2982822401"/>
                    </a:ext>
                  </a:extLst>
                </a:gridCol>
                <a:gridCol w="1115138">
                  <a:extLst>
                    <a:ext uri="{9D8B030D-6E8A-4147-A177-3AD203B41FA5}">
                      <a16:colId xmlns:a16="http://schemas.microsoft.com/office/drawing/2014/main" val="2955805442"/>
                    </a:ext>
                  </a:extLst>
                </a:gridCol>
              </a:tblGrid>
              <a:tr h="370840">
                <a:tc gridSpan="2">
                  <a:txBody>
                    <a:bodyPr/>
                    <a:lstStyle/>
                    <a:p>
                      <a:pPr algn="ctr"/>
                      <a:r>
                        <a:rPr lang="de-DE" dirty="0" smtClean="0"/>
                        <a:t>Rel. </a:t>
                      </a:r>
                      <a:r>
                        <a:rPr lang="de-DE" dirty="0" err="1" smtClean="0"/>
                        <a:t>field</a:t>
                      </a:r>
                      <a:r>
                        <a:rPr lang="de-DE" dirty="0" smtClean="0"/>
                        <a:t> </a:t>
                      </a:r>
                      <a:r>
                        <a:rPr lang="de-DE" dirty="0" err="1" smtClean="0"/>
                        <a:t>error</a:t>
                      </a:r>
                      <a:endParaRPr lang="de-DE" dirty="0"/>
                    </a:p>
                  </a:txBody>
                  <a:tcPr/>
                </a:tc>
                <a:tc hMerge="1">
                  <a:txBody>
                    <a:bodyPr/>
                    <a:lstStyle/>
                    <a:p>
                      <a:endParaRPr lang="de-DE" dirty="0"/>
                    </a:p>
                  </a:txBody>
                  <a:tcPr/>
                </a:tc>
                <a:extLst>
                  <a:ext uri="{0D108BD9-81ED-4DB2-BD59-A6C34878D82A}">
                    <a16:rowId xmlns:a16="http://schemas.microsoft.com/office/drawing/2014/main" val="2776952153"/>
                  </a:ext>
                </a:extLst>
              </a:tr>
              <a:tr h="370840">
                <a:tc>
                  <a:txBody>
                    <a:bodyPr/>
                    <a:lstStyle/>
                    <a:p>
                      <a:pPr algn="ctr"/>
                      <a:r>
                        <a:rPr lang="de-DE" dirty="0" smtClean="0"/>
                        <a:t>B</a:t>
                      </a:r>
                      <a:r>
                        <a:rPr lang="de-DE" baseline="-25000" dirty="0" smtClean="0"/>
                        <a:t>11</a:t>
                      </a:r>
                      <a:endParaRPr lang="de-DE" baseline="-25000" dirty="0"/>
                    </a:p>
                  </a:txBody>
                  <a:tcPr/>
                </a:tc>
                <a:tc>
                  <a:txBody>
                    <a:bodyPr/>
                    <a:lstStyle/>
                    <a:p>
                      <a:pPr algn="ctr"/>
                      <a:r>
                        <a:rPr lang="de-DE" dirty="0" smtClean="0"/>
                        <a:t>4.0∙10</a:t>
                      </a:r>
                      <a:r>
                        <a:rPr lang="de-DE" baseline="30000" dirty="0" smtClean="0"/>
                        <a:t>-7</a:t>
                      </a:r>
                      <a:endParaRPr lang="de-DE" baseline="30000" dirty="0"/>
                    </a:p>
                  </a:txBody>
                  <a:tcPr/>
                </a:tc>
                <a:extLst>
                  <a:ext uri="{0D108BD9-81ED-4DB2-BD59-A6C34878D82A}">
                    <a16:rowId xmlns:a16="http://schemas.microsoft.com/office/drawing/2014/main" val="33110761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b="0" strike="noStrike" spc="-1" dirty="0" smtClean="0">
                          <a:solidFill>
                            <a:srgbClr val="000000"/>
                          </a:solidFill>
                          <a:latin typeface="+mn-lt"/>
                        </a:rPr>
                        <a:t>5.7</a:t>
                      </a:r>
                      <a:r>
                        <a:rPr lang="de-DE" dirty="0" smtClean="0"/>
                        <a:t>∙10</a:t>
                      </a:r>
                      <a:r>
                        <a:rPr lang="de-DE" baseline="30000" dirty="0" smtClean="0"/>
                        <a:t>-7</a:t>
                      </a:r>
                      <a:endParaRPr lang="pl-PL" sz="1800" b="0" strike="noStrike" spc="-1" dirty="0" smtClean="0">
                        <a:solidFill>
                          <a:srgbClr val="000000"/>
                        </a:solidFill>
                        <a:latin typeface="+mn-lt"/>
                      </a:endParaRPr>
                    </a:p>
                  </a:txBody>
                  <a:tcPr/>
                </a:tc>
                <a:extLst>
                  <a:ext uri="{0D108BD9-81ED-4DB2-BD59-A6C34878D82A}">
                    <a16:rowId xmlns:a16="http://schemas.microsoft.com/office/drawing/2014/main" val="32125336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33</a:t>
                      </a:r>
                    </a:p>
                  </a:txBody>
                  <a:tcPr/>
                </a:tc>
                <a:tc>
                  <a:txBody>
                    <a:bodyPr/>
                    <a:lstStyle/>
                    <a:p>
                      <a:pPr algn="ctr"/>
                      <a:r>
                        <a:rPr lang="de-DE" dirty="0" smtClean="0"/>
                        <a:t>7.2∙10</a:t>
                      </a:r>
                      <a:r>
                        <a:rPr lang="de-DE" baseline="30000" dirty="0" smtClean="0"/>
                        <a:t>-7</a:t>
                      </a:r>
                      <a:endParaRPr lang="de-DE" dirty="0"/>
                    </a:p>
                  </a:txBody>
                  <a:tcPr/>
                </a:tc>
                <a:extLst>
                  <a:ext uri="{0D108BD9-81ED-4DB2-BD59-A6C34878D82A}">
                    <a16:rowId xmlns:a16="http://schemas.microsoft.com/office/drawing/2014/main" val="114066943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44</a:t>
                      </a:r>
                    </a:p>
                  </a:txBody>
                  <a:tcPr/>
                </a:tc>
                <a:tc>
                  <a:txBody>
                    <a:bodyPr/>
                    <a:lstStyle/>
                    <a:p>
                      <a:pPr algn="ctr"/>
                      <a:r>
                        <a:rPr lang="de-DE" dirty="0" smtClean="0"/>
                        <a:t>4.0∙10</a:t>
                      </a:r>
                      <a:r>
                        <a:rPr lang="de-DE" baseline="30000" dirty="0" smtClean="0"/>
                        <a:t>-7</a:t>
                      </a:r>
                      <a:endParaRPr lang="de-DE" dirty="0"/>
                    </a:p>
                  </a:txBody>
                  <a:tcPr/>
                </a:tc>
                <a:extLst>
                  <a:ext uri="{0D108BD9-81ED-4DB2-BD59-A6C34878D82A}">
                    <a16:rowId xmlns:a16="http://schemas.microsoft.com/office/drawing/2014/main" val="10122817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55</a:t>
                      </a:r>
                    </a:p>
                  </a:txBody>
                  <a:tcPr/>
                </a:tc>
                <a:tc>
                  <a:txBody>
                    <a:bodyPr/>
                    <a:lstStyle/>
                    <a:p>
                      <a:pPr algn="ctr"/>
                      <a:r>
                        <a:rPr lang="de-DE" dirty="0" smtClean="0"/>
                        <a:t>3.6∙10</a:t>
                      </a:r>
                      <a:r>
                        <a:rPr lang="de-DE" baseline="30000" dirty="0" smtClean="0"/>
                        <a:t>-4</a:t>
                      </a:r>
                      <a:endParaRPr lang="de-DE" dirty="0"/>
                    </a:p>
                  </a:txBody>
                  <a:tcPr/>
                </a:tc>
                <a:extLst>
                  <a:ext uri="{0D108BD9-81ED-4DB2-BD59-A6C34878D82A}">
                    <a16:rowId xmlns:a16="http://schemas.microsoft.com/office/drawing/2014/main" val="2354412440"/>
                  </a:ext>
                </a:extLst>
              </a:tr>
            </a:tbl>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0142211"/>
              </p:ext>
            </p:extLst>
          </p:nvPr>
        </p:nvGraphicFramePr>
        <p:xfrm>
          <a:off x="5880100" y="3860800"/>
          <a:ext cx="914400" cy="198438"/>
        </p:xfrm>
        <a:graphic>
          <a:graphicData uri="http://schemas.openxmlformats.org/presentationml/2006/ole">
            <mc:AlternateContent xmlns:mc="http://schemas.openxmlformats.org/markup-compatibility/2006">
              <mc:Choice xmlns:v="urn:schemas-microsoft-com:vml" Requires="v">
                <p:oleObj spid="_x0000_s7219" name="Equation" r:id="rId8" imgW="914400" imgH="198720" progId="Equation.DSMT4">
                  <p:embed/>
                </p:oleObj>
              </mc:Choice>
              <mc:Fallback>
                <p:oleObj name="Equation" r:id="rId8" imgW="914400" imgH="198720" progId="Equation.DSMT4">
                  <p:embed/>
                  <p:pic>
                    <p:nvPicPr>
                      <p:cNvPr id="0" name=""/>
                      <p:cNvPicPr/>
                      <p:nvPr/>
                    </p:nvPicPr>
                    <p:blipFill>
                      <a:blip r:embed="rId9"/>
                      <a:stretch>
                        <a:fillRect/>
                      </a:stretch>
                    </p:blipFill>
                    <p:spPr>
                      <a:xfrm>
                        <a:off x="5880100" y="3860800"/>
                        <a:ext cx="914400" cy="198438"/>
                      </a:xfrm>
                      <a:prstGeom prst="rect">
                        <a:avLst/>
                      </a:prstGeom>
                    </p:spPr>
                  </p:pic>
                </p:oleObj>
              </mc:Fallback>
            </mc:AlternateContent>
          </a:graphicData>
        </a:graphic>
      </p:graphicFrame>
      <p:pic>
        <p:nvPicPr>
          <p:cNvPr id="10" name="Grafik 5" descr="C:\Users\mgamradt\AppData\Local\Microsoft\Windows\INetCache\Content.MSO\578C3492.tmp"/>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35539" y="2869638"/>
            <a:ext cx="210820" cy="200025"/>
          </a:xfrm>
          <a:prstGeom prst="rect">
            <a:avLst/>
          </a:prstGeom>
          <a:noFill/>
          <a:ln>
            <a:noFill/>
          </a:ln>
        </p:spPr>
      </p:pic>
    </p:spTree>
    <p:extLst>
      <p:ext uri="{BB962C8B-B14F-4D97-AF65-F5344CB8AC3E}">
        <p14:creationId xmlns:p14="http://schemas.microsoft.com/office/powerpoint/2010/main" val="320956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p:txBody>
              <a:bodyPr/>
              <a:lstStyle/>
              <a:p>
                <a:r>
                  <a:rPr lang="en-US" dirty="0" smtClean="0"/>
                  <a:t>Background: saturation of WNiFe at elevated temperature may increase asymmetry</a:t>
                </a:r>
              </a:p>
              <a:p>
                <a:r>
                  <a:rPr lang="en-US" dirty="0"/>
                  <a:t>V</a:t>
                </a:r>
                <a:r>
                  <a:rPr lang="en-US" dirty="0" smtClean="0"/>
                  <a:t>irtual plasma facing surface of WNiFe at 50 mm from LCFS with 4 mm WNiFe</a:t>
                </a:r>
              </a:p>
              <a:p>
                <a:r>
                  <a:rPr lang="en-US" dirty="0" smtClean="0"/>
                  <a:t>Apply 1-1 variation of µ</a:t>
                </a:r>
                <a:r>
                  <a:rPr lang="en-US" baseline="-25000" dirty="0" smtClean="0"/>
                  <a:t>R</a:t>
                </a:r>
                <a:r>
                  <a:rPr lang="en-US" dirty="0" smtClean="0"/>
                  <a:t> over the plasma facing surface: µ</a:t>
                </a:r>
                <a:r>
                  <a:rPr lang="en-US" baseline="-25000" dirty="0" smtClean="0"/>
                  <a:t>R</a:t>
                </a:r>
                <a:r>
                  <a:rPr lang="en-US" dirty="0" smtClean="0"/>
                  <a:t> = 1.025 + 0.25∙cos(α</a:t>
                </a:r>
                <a:r>
                  <a:rPr lang="en-US" baseline="-25000" dirty="0" smtClean="0"/>
                  <a:t>tor</a:t>
                </a:r>
                <a:r>
                  <a:rPr lang="en-US" dirty="0" smtClean="0"/>
                  <a:t> – α</a:t>
                </a:r>
                <a:r>
                  <a:rPr lang="en-US" baseline="-25000" dirty="0" smtClean="0"/>
                  <a:t>pol</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err="1">
                    <a:sym typeface="Wingdings" panose="05000000000000000000" pitchFamily="2" charset="2"/>
                  </a:rPr>
                  <a:t>B</a:t>
                </a:r>
                <a:r>
                  <a:rPr lang="en-US" baseline="-25000" dirty="0" err="1">
                    <a:sym typeface="Wingdings" panose="05000000000000000000" pitchFamily="2" charset="2"/>
                  </a:rPr>
                  <a:t>err</a:t>
                </a:r>
                <a:r>
                  <a:rPr lang="en-US" dirty="0">
                    <a:sym typeface="Wingdings" panose="05000000000000000000" pitchFamily="2" charset="2"/>
                  </a:rPr>
                  <a:t> = </a:t>
                </a:r>
                <a14:m>
                  <m:oMath xmlns:m="http://schemas.openxmlformats.org/officeDocument/2006/math">
                    <m:rad>
                      <m:radPr>
                        <m:degHide m:val="on"/>
                        <m:ctrlPr>
                          <a:rPr lang="en-US" i="1">
                            <a:latin typeface="Cambria Math" panose="02040503050406030204" pitchFamily="18" charset="0"/>
                            <a:sym typeface="Wingdings" panose="05000000000000000000" pitchFamily="2" charset="2"/>
                          </a:rPr>
                        </m:ctrlPr>
                      </m:radPr>
                      <m:deg/>
                      <m:e>
                        <m:r>
                          <m:rPr>
                            <m:nor/>
                          </m:rPr>
                          <a:rPr lang="en-US">
                            <a:sym typeface="Wingdings" panose="05000000000000000000" pitchFamily="2" charset="2"/>
                          </a:rPr>
                          <m:t>B</m:t>
                        </m:r>
                        <m:r>
                          <m:rPr>
                            <m:nor/>
                          </m:rPr>
                          <a:rPr lang="en-US" baseline="-25000">
                            <a:sym typeface="Wingdings" panose="05000000000000000000" pitchFamily="2" charset="2"/>
                          </a:rPr>
                          <m:t>11</m:t>
                        </m:r>
                        <m:r>
                          <m:rPr>
                            <m:nor/>
                          </m:rPr>
                          <a:rPr lang="en-US">
                            <a:sym typeface="Wingdings" panose="05000000000000000000" pitchFamily="2" charset="2"/>
                          </a:rPr>
                          <m:t>²+</m:t>
                        </m:r>
                        <m:r>
                          <m:rPr>
                            <m:nor/>
                          </m:rPr>
                          <a:rPr lang="en-US">
                            <a:sym typeface="Wingdings" panose="05000000000000000000" pitchFamily="2" charset="2"/>
                          </a:rPr>
                          <m:t>B</m:t>
                        </m:r>
                        <m:r>
                          <m:rPr>
                            <m:nor/>
                          </m:rPr>
                          <a:rPr lang="en-US" baseline="-25000">
                            <a:sym typeface="Wingdings" panose="05000000000000000000" pitchFamily="2" charset="2"/>
                          </a:rPr>
                          <m:t>22</m:t>
                        </m:r>
                        <m:r>
                          <m:rPr>
                            <m:nor/>
                          </m:rPr>
                          <a:rPr lang="en-US">
                            <a:sym typeface="Wingdings" panose="05000000000000000000" pitchFamily="2" charset="2"/>
                          </a:rPr>
                          <m:t>²+</m:t>
                        </m:r>
                        <m:r>
                          <m:rPr>
                            <m:nor/>
                          </m:rPr>
                          <a:rPr lang="en-US">
                            <a:sym typeface="Wingdings" panose="05000000000000000000" pitchFamily="2" charset="2"/>
                          </a:rPr>
                          <m:t>B</m:t>
                        </m:r>
                        <m:r>
                          <m:rPr>
                            <m:nor/>
                          </m:rPr>
                          <a:rPr lang="en-US" baseline="-25000">
                            <a:sym typeface="Wingdings" panose="05000000000000000000" pitchFamily="2" charset="2"/>
                          </a:rPr>
                          <m:t>33</m:t>
                        </m:r>
                        <m:r>
                          <m:rPr>
                            <m:nor/>
                          </m:rPr>
                          <a:rPr lang="en-US">
                            <a:sym typeface="Wingdings" panose="05000000000000000000" pitchFamily="2" charset="2"/>
                          </a:rPr>
                          <m:t>²+</m:t>
                        </m:r>
                        <m:r>
                          <m:rPr>
                            <m:nor/>
                          </m:rPr>
                          <a:rPr lang="en-US">
                            <a:sym typeface="Wingdings" panose="05000000000000000000" pitchFamily="2" charset="2"/>
                          </a:rPr>
                          <m:t>B</m:t>
                        </m:r>
                        <m:r>
                          <m:rPr>
                            <m:nor/>
                          </m:rPr>
                          <a:rPr lang="en-US" baseline="-25000">
                            <a:sym typeface="Wingdings" panose="05000000000000000000" pitchFamily="2" charset="2"/>
                          </a:rPr>
                          <m:t>44</m:t>
                        </m:r>
                        <m:r>
                          <m:rPr>
                            <m:nor/>
                          </m:rPr>
                          <a:rPr lang="en-US">
                            <a:sym typeface="Wingdings" panose="05000000000000000000" pitchFamily="2" charset="2"/>
                          </a:rPr>
                          <m:t>²</m:t>
                        </m:r>
                      </m:e>
                    </m:rad>
                  </m:oMath>
                </a14:m>
                <a:r>
                  <a:rPr lang="en-US" dirty="0">
                    <a:sym typeface="Wingdings" panose="05000000000000000000" pitchFamily="2" charset="2"/>
                  </a:rPr>
                  <a:t> = </a:t>
                </a:r>
                <a:r>
                  <a:rPr lang="en-US" dirty="0" smtClean="0">
                    <a:sym typeface="Wingdings" panose="05000000000000000000" pitchFamily="2" charset="2"/>
                  </a:rPr>
                  <a:t>1.7</a:t>
                </a:r>
                <a:r>
                  <a:rPr lang="en-US" dirty="0" smtClean="0"/>
                  <a:t>∙10</a:t>
                </a:r>
                <a:r>
                  <a:rPr lang="en-US" baseline="30000" dirty="0" smtClean="0"/>
                  <a:t>-4 </a:t>
                </a:r>
                <a:r>
                  <a:rPr lang="en-US" dirty="0" smtClean="0"/>
                  <a:t>&lt; 2</a:t>
                </a:r>
                <a:r>
                  <a:rPr lang="en-US" dirty="0"/>
                  <a:t>∙</a:t>
                </a:r>
                <a:r>
                  <a:rPr lang="en-US" dirty="0" smtClean="0"/>
                  <a:t>10</a:t>
                </a:r>
                <a:r>
                  <a:rPr lang="en-US" baseline="30000" dirty="0" smtClean="0"/>
                  <a:t>-4</a:t>
                </a:r>
                <a:r>
                  <a:rPr lang="en-US" dirty="0" smtClean="0"/>
                  <a:t> </a:t>
                </a:r>
                <a:r>
                  <a:rPr lang="en-US" dirty="0" smtClean="0">
                    <a:sym typeface="Wingdings" panose="05000000000000000000" pitchFamily="2" charset="2"/>
                  </a:rPr>
                  <a:t> OK even for extreme </a:t>
                </a:r>
                <a:r>
                  <a:rPr lang="en-US" dirty="0" err="1" smtClean="0">
                    <a:sym typeface="Wingdings" panose="05000000000000000000" pitchFamily="2" charset="2"/>
                  </a:rPr>
                  <a:t>unfavourable</a:t>
                </a:r>
                <a:r>
                  <a:rPr lang="en-US" dirty="0" smtClean="0">
                    <a:sym typeface="Wingdings" panose="05000000000000000000" pitchFamily="2" charset="2"/>
                  </a:rPr>
                  <a:t> µ</a:t>
                </a:r>
                <a:r>
                  <a:rPr lang="en-US" baseline="-25000" dirty="0" smtClean="0">
                    <a:sym typeface="Wingdings" panose="05000000000000000000" pitchFamily="2" charset="2"/>
                  </a:rPr>
                  <a:t>R</a:t>
                </a:r>
                <a:r>
                  <a:rPr lang="en-US" dirty="0" smtClean="0">
                    <a:sym typeface="Wingdings" panose="05000000000000000000" pitchFamily="2" charset="2"/>
                  </a:rPr>
                  <a:t> distribution</a:t>
                </a:r>
                <a:endParaRPr lang="en-US" dirty="0" smtClean="0"/>
              </a:p>
              <a:p>
                <a:r>
                  <a:rPr lang="en-US" dirty="0" smtClean="0"/>
                  <a:t>Conservative approach: In reality saturation at elevated temperature will reduce attraction of field by surface material and thus reduce heat load</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blipFill>
                <a:blip r:embed="rId2"/>
                <a:stretch>
                  <a:fillRect l="-371" r="-794"/>
                </a:stretch>
              </a:blipFill>
            </p:spPr>
            <p:txBody>
              <a:bodyPr/>
              <a:lstStyle/>
              <a:p>
                <a:r>
                  <a:rPr lang="de-DE">
                    <a:noFill/>
                  </a:rPr>
                  <a:t> </a:t>
                </a:r>
              </a:p>
            </p:txBody>
          </p:sp>
        </mc:Fallback>
      </mc:AlternateContent>
      <p:sp>
        <p:nvSpPr>
          <p:cNvPr id="3" name="Title 2"/>
          <p:cNvSpPr>
            <a:spLocks noGrp="1"/>
          </p:cNvSpPr>
          <p:nvPr>
            <p:ph type="title"/>
          </p:nvPr>
        </p:nvSpPr>
        <p:spPr/>
        <p:txBody>
          <a:bodyPr/>
          <a:lstStyle/>
          <a:p>
            <a:r>
              <a:rPr lang="en-US" dirty="0" smtClean="0"/>
              <a:t>Validation for arbitrary divertor geometry</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14</a:t>
            </a:fld>
            <a:endParaRPr lang="de-DE" dirty="0"/>
          </a:p>
        </p:txBody>
      </p:sp>
      <p:pic>
        <p:nvPicPr>
          <p:cNvPr id="8194" name="Picture 1"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06" y="1942190"/>
            <a:ext cx="3812635" cy="318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15837" y="4082386"/>
            <a:ext cx="134536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B</a:t>
            </a:r>
            <a:r>
              <a:rPr lang="de-DE" sz="1600" baseline="-25000" dirty="0" err="1" smtClean="0"/>
              <a:t>err,max</a:t>
            </a:r>
            <a:r>
              <a:rPr lang="de-DE" sz="1600" dirty="0" smtClean="0"/>
              <a:t> = 4∙10</a:t>
            </a:r>
            <a:r>
              <a:rPr lang="de-DE" sz="1600" baseline="30000" dirty="0" smtClean="0"/>
              <a:t>-4</a:t>
            </a:r>
          </a:p>
        </p:txBody>
      </p:sp>
      <p:pic>
        <p:nvPicPr>
          <p:cNvPr id="8" name="Picture 7"/>
          <p:cNvPicPr/>
          <p:nvPr/>
        </p:nvPicPr>
        <p:blipFill rotWithShape="1">
          <a:blip r:embed="rId4"/>
          <a:srcRect l="8394" t="4829" r="53358" b="734"/>
          <a:stretch/>
        </p:blipFill>
        <p:spPr>
          <a:xfrm>
            <a:off x="4503767" y="1942190"/>
            <a:ext cx="3678864" cy="3181404"/>
          </a:xfrm>
          <a:prstGeom prst="rect">
            <a:avLst/>
          </a:prstGeom>
          <a:ln w="0">
            <a:noFill/>
          </a:ln>
        </p:spPr>
      </p:pic>
      <p:graphicFrame>
        <p:nvGraphicFramePr>
          <p:cNvPr id="10" name="Table 9"/>
          <p:cNvGraphicFramePr>
            <a:graphicFrameLocks noGrp="1"/>
          </p:cNvGraphicFramePr>
          <p:nvPr>
            <p:extLst>
              <p:ext uri="{D42A27DB-BD31-4B8C-83A1-F6EECF244321}">
                <p14:modId xmlns:p14="http://schemas.microsoft.com/office/powerpoint/2010/main" val="2894928611"/>
              </p:ext>
            </p:extLst>
          </p:nvPr>
        </p:nvGraphicFramePr>
        <p:xfrm>
          <a:off x="8477453" y="2234952"/>
          <a:ext cx="2077134" cy="2595880"/>
        </p:xfrm>
        <a:graphic>
          <a:graphicData uri="http://schemas.openxmlformats.org/drawingml/2006/table">
            <a:tbl>
              <a:tblPr firstRow="1" bandRow="1">
                <a:tableStyleId>{5C22544A-7EE6-4342-B048-85BDC9FD1C3A}</a:tableStyleId>
              </a:tblPr>
              <a:tblGrid>
                <a:gridCol w="961996">
                  <a:extLst>
                    <a:ext uri="{9D8B030D-6E8A-4147-A177-3AD203B41FA5}">
                      <a16:colId xmlns:a16="http://schemas.microsoft.com/office/drawing/2014/main" val="2982822401"/>
                    </a:ext>
                  </a:extLst>
                </a:gridCol>
                <a:gridCol w="1115138">
                  <a:extLst>
                    <a:ext uri="{9D8B030D-6E8A-4147-A177-3AD203B41FA5}">
                      <a16:colId xmlns:a16="http://schemas.microsoft.com/office/drawing/2014/main" val="2955805442"/>
                    </a:ext>
                  </a:extLst>
                </a:gridCol>
              </a:tblGrid>
              <a:tr h="370840">
                <a:tc gridSpan="2">
                  <a:txBody>
                    <a:bodyPr/>
                    <a:lstStyle/>
                    <a:p>
                      <a:pPr algn="ctr"/>
                      <a:r>
                        <a:rPr lang="de-DE" dirty="0" smtClean="0"/>
                        <a:t>Rel. </a:t>
                      </a:r>
                      <a:r>
                        <a:rPr lang="de-DE" dirty="0" err="1" smtClean="0"/>
                        <a:t>field</a:t>
                      </a:r>
                      <a:r>
                        <a:rPr lang="de-DE" dirty="0" smtClean="0"/>
                        <a:t> </a:t>
                      </a:r>
                      <a:r>
                        <a:rPr lang="de-DE" dirty="0" err="1" smtClean="0"/>
                        <a:t>error</a:t>
                      </a:r>
                      <a:endParaRPr lang="de-DE" dirty="0"/>
                    </a:p>
                  </a:txBody>
                  <a:tcPr/>
                </a:tc>
                <a:tc hMerge="1">
                  <a:txBody>
                    <a:bodyPr/>
                    <a:lstStyle/>
                    <a:p>
                      <a:endParaRPr lang="de-DE" dirty="0"/>
                    </a:p>
                  </a:txBody>
                  <a:tcPr/>
                </a:tc>
                <a:extLst>
                  <a:ext uri="{0D108BD9-81ED-4DB2-BD59-A6C34878D82A}">
                    <a16:rowId xmlns:a16="http://schemas.microsoft.com/office/drawing/2014/main" val="2776952153"/>
                  </a:ext>
                </a:extLst>
              </a:tr>
              <a:tr h="370840">
                <a:tc>
                  <a:txBody>
                    <a:bodyPr/>
                    <a:lstStyle/>
                    <a:p>
                      <a:pPr algn="ctr"/>
                      <a:r>
                        <a:rPr lang="de-DE" dirty="0" smtClean="0"/>
                        <a:t>B</a:t>
                      </a:r>
                      <a:r>
                        <a:rPr lang="de-DE" baseline="-25000" dirty="0" smtClean="0"/>
                        <a:t>11</a:t>
                      </a:r>
                      <a:endParaRPr lang="de-DE" baseline="-25000" dirty="0"/>
                    </a:p>
                  </a:txBody>
                  <a:tcPr/>
                </a:tc>
                <a:tc>
                  <a:txBody>
                    <a:bodyPr/>
                    <a:lstStyle/>
                    <a:p>
                      <a:pPr algn="ctr"/>
                      <a:r>
                        <a:rPr lang="de-DE" dirty="0" smtClean="0"/>
                        <a:t>1.7∙10</a:t>
                      </a:r>
                      <a:r>
                        <a:rPr lang="de-DE" baseline="30000" dirty="0" smtClean="0"/>
                        <a:t>-4</a:t>
                      </a:r>
                      <a:endParaRPr lang="de-DE" baseline="30000" dirty="0"/>
                    </a:p>
                  </a:txBody>
                  <a:tcPr/>
                </a:tc>
                <a:extLst>
                  <a:ext uri="{0D108BD9-81ED-4DB2-BD59-A6C34878D82A}">
                    <a16:rowId xmlns:a16="http://schemas.microsoft.com/office/drawing/2014/main" val="33110761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strike="noStrike" spc="-1" dirty="0" smtClean="0">
                          <a:solidFill>
                            <a:srgbClr val="000000"/>
                          </a:solidFill>
                          <a:latin typeface="+mn-lt"/>
                        </a:rPr>
                        <a:t>1</a:t>
                      </a:r>
                      <a:r>
                        <a:rPr lang="pl-PL" sz="1800" b="0" strike="noStrike" spc="-1" dirty="0" smtClean="0">
                          <a:solidFill>
                            <a:srgbClr val="000000"/>
                          </a:solidFill>
                          <a:latin typeface="+mn-lt"/>
                        </a:rPr>
                        <a:t>.7</a:t>
                      </a:r>
                      <a:r>
                        <a:rPr lang="de-DE" dirty="0" smtClean="0"/>
                        <a:t>∙10</a:t>
                      </a:r>
                      <a:r>
                        <a:rPr lang="de-DE" baseline="30000" dirty="0" smtClean="0"/>
                        <a:t>-7</a:t>
                      </a:r>
                      <a:endParaRPr lang="pl-PL" sz="1800" b="0" strike="noStrike" spc="-1" dirty="0" smtClean="0">
                        <a:solidFill>
                          <a:srgbClr val="000000"/>
                        </a:solidFill>
                        <a:latin typeface="+mn-lt"/>
                      </a:endParaRPr>
                    </a:p>
                  </a:txBody>
                  <a:tcPr/>
                </a:tc>
                <a:extLst>
                  <a:ext uri="{0D108BD9-81ED-4DB2-BD59-A6C34878D82A}">
                    <a16:rowId xmlns:a16="http://schemas.microsoft.com/office/drawing/2014/main" val="32125336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33</a:t>
                      </a:r>
                    </a:p>
                  </a:txBody>
                  <a:tcPr/>
                </a:tc>
                <a:tc>
                  <a:txBody>
                    <a:bodyPr/>
                    <a:lstStyle/>
                    <a:p>
                      <a:pPr algn="ctr"/>
                      <a:r>
                        <a:rPr lang="de-DE" dirty="0" smtClean="0"/>
                        <a:t>8.5∙10</a:t>
                      </a:r>
                      <a:r>
                        <a:rPr lang="de-DE" baseline="30000" dirty="0" smtClean="0"/>
                        <a:t>-8</a:t>
                      </a:r>
                      <a:endParaRPr lang="de-DE" dirty="0"/>
                    </a:p>
                  </a:txBody>
                  <a:tcPr/>
                </a:tc>
                <a:extLst>
                  <a:ext uri="{0D108BD9-81ED-4DB2-BD59-A6C34878D82A}">
                    <a16:rowId xmlns:a16="http://schemas.microsoft.com/office/drawing/2014/main" val="114066943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44</a:t>
                      </a:r>
                    </a:p>
                  </a:txBody>
                  <a:tcPr/>
                </a:tc>
                <a:tc>
                  <a:txBody>
                    <a:bodyPr/>
                    <a:lstStyle/>
                    <a:p>
                      <a:pPr algn="ctr"/>
                      <a:r>
                        <a:rPr lang="de-DE" dirty="0" smtClean="0"/>
                        <a:t>2.0∙10</a:t>
                      </a:r>
                      <a:r>
                        <a:rPr lang="de-DE" baseline="30000" dirty="0" smtClean="0"/>
                        <a:t>-5</a:t>
                      </a:r>
                      <a:endParaRPr lang="de-DE" dirty="0"/>
                    </a:p>
                  </a:txBody>
                  <a:tcPr/>
                </a:tc>
                <a:extLst>
                  <a:ext uri="{0D108BD9-81ED-4DB2-BD59-A6C34878D82A}">
                    <a16:rowId xmlns:a16="http://schemas.microsoft.com/office/drawing/2014/main" val="10122817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55</a:t>
                      </a:r>
                    </a:p>
                  </a:txBody>
                  <a:tcPr/>
                </a:tc>
                <a:tc>
                  <a:txBody>
                    <a:bodyPr/>
                    <a:lstStyle/>
                    <a:p>
                      <a:pPr algn="ctr"/>
                      <a:r>
                        <a:rPr lang="de-DE" dirty="0" smtClean="0"/>
                        <a:t>1.3∙10</a:t>
                      </a:r>
                      <a:r>
                        <a:rPr lang="de-DE" baseline="30000" dirty="0" smtClean="0"/>
                        <a:t>-5</a:t>
                      </a:r>
                      <a:endParaRPr lang="de-DE" dirty="0"/>
                    </a:p>
                  </a:txBody>
                  <a:tcPr/>
                </a:tc>
                <a:extLst>
                  <a:ext uri="{0D108BD9-81ED-4DB2-BD59-A6C34878D82A}">
                    <a16:rowId xmlns:a16="http://schemas.microsoft.com/office/drawing/2014/main" val="235441244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B</a:t>
                      </a:r>
                      <a:r>
                        <a:rPr lang="de-DE" baseline="-25000" dirty="0" smtClean="0"/>
                        <a:t>66</a:t>
                      </a:r>
                    </a:p>
                  </a:txBody>
                  <a:tcPr/>
                </a:tc>
                <a:tc>
                  <a:txBody>
                    <a:bodyPr/>
                    <a:lstStyle/>
                    <a:p>
                      <a:pPr algn="ctr"/>
                      <a:r>
                        <a:rPr lang="de-DE" dirty="0" smtClean="0"/>
                        <a:t>1.1∙10</a:t>
                      </a:r>
                      <a:r>
                        <a:rPr lang="de-DE" baseline="30000" dirty="0" smtClean="0"/>
                        <a:t>-6</a:t>
                      </a:r>
                      <a:endParaRPr lang="de-DE" dirty="0"/>
                    </a:p>
                  </a:txBody>
                  <a:tcPr/>
                </a:tc>
                <a:extLst>
                  <a:ext uri="{0D108BD9-81ED-4DB2-BD59-A6C34878D82A}">
                    <a16:rowId xmlns:a16="http://schemas.microsoft.com/office/drawing/2014/main" val="3593183272"/>
                  </a:ext>
                </a:extLst>
              </a:tr>
            </a:tbl>
          </a:graphicData>
        </a:graphic>
      </p:graphicFrame>
    </p:spTree>
    <p:extLst>
      <p:ext uri="{BB962C8B-B14F-4D97-AF65-F5344CB8AC3E}">
        <p14:creationId xmlns:p14="http://schemas.microsoft.com/office/powerpoint/2010/main" val="8381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Diffusion welding of CuCrZr</a:t>
            </a:r>
          </a:p>
          <a:p>
            <a:pPr lvl="1"/>
            <a:r>
              <a:rPr lang="en-US" i="1" dirty="0" smtClean="0"/>
              <a:t>Rationale: No added constituents, no liquid phase transformations</a:t>
            </a:r>
          </a:p>
          <a:p>
            <a:pPr lvl="1"/>
            <a:r>
              <a:rPr lang="en-US" dirty="0">
                <a:sym typeface="Wingdings" panose="05000000000000000000" pitchFamily="2" charset="2"/>
              </a:rPr>
              <a:t>800-950°C @ 4-17 N/mm² for 30-60 minutes</a:t>
            </a:r>
            <a:endParaRPr lang="en-US" dirty="0"/>
          </a:p>
          <a:p>
            <a:pPr lvl="1"/>
            <a:r>
              <a:rPr lang="en-US" dirty="0" smtClean="0"/>
              <a:t>100% bonding</a:t>
            </a:r>
          </a:p>
          <a:p>
            <a:pPr lvl="1"/>
            <a:r>
              <a:rPr lang="en-US" dirty="0" smtClean="0"/>
              <a:t>residual deformation </a:t>
            </a:r>
            <a:r>
              <a:rPr lang="en-US" dirty="0" smtClean="0">
                <a:sym typeface="Wingdings" panose="05000000000000000000" pitchFamily="2" charset="2"/>
              </a:rPr>
              <a:t> initial tolerance requirements</a:t>
            </a:r>
          </a:p>
          <a:p>
            <a:pPr lvl="2"/>
            <a:r>
              <a:rPr lang="en-US" dirty="0" smtClean="0">
                <a:sym typeface="Wingdings" panose="05000000000000000000" pitchFamily="2" charset="2"/>
              </a:rPr>
              <a:t>Initial flatness &lt; 15 µm, </a:t>
            </a:r>
            <a:r>
              <a:rPr lang="en-US" dirty="0" err="1" smtClean="0">
                <a:sym typeface="Wingdings" panose="05000000000000000000" pitchFamily="2" charset="2"/>
              </a:rPr>
              <a:t>R</a:t>
            </a:r>
            <a:r>
              <a:rPr lang="en-US" baseline="-25000" dirty="0" err="1" smtClean="0">
                <a:sym typeface="Wingdings" panose="05000000000000000000" pitchFamily="2" charset="2"/>
              </a:rPr>
              <a:t>z</a:t>
            </a:r>
            <a:r>
              <a:rPr lang="en-US" dirty="0" smtClean="0">
                <a:sym typeface="Wingdings" panose="05000000000000000000" pitchFamily="2" charset="2"/>
              </a:rPr>
              <a:t> &lt; 15 µm, no scratches</a:t>
            </a:r>
          </a:p>
          <a:p>
            <a:pPr lvl="2"/>
            <a:r>
              <a:rPr lang="en-US" dirty="0" smtClean="0">
                <a:sym typeface="Wingdings" panose="05000000000000000000" pitchFamily="2" charset="2"/>
              </a:rPr>
              <a:t>&lt; 5% reduction of height feasible</a:t>
            </a:r>
          </a:p>
          <a:p>
            <a:pPr lvl="1"/>
            <a:r>
              <a:rPr lang="en-US" dirty="0" smtClean="0">
                <a:sym typeface="Wingdings" panose="05000000000000000000" pitchFamily="2" charset="2"/>
              </a:rPr>
              <a:t>He tightness achieved at 160°C / 30 bar</a:t>
            </a:r>
          </a:p>
          <a:p>
            <a:pPr lvl="2"/>
            <a:r>
              <a:rPr lang="en-US" dirty="0" smtClean="0">
                <a:sym typeface="Wingdings" panose="05000000000000000000" pitchFamily="2" charset="2"/>
              </a:rPr>
              <a:t>for diffusion welded flat plates with half-pipe cut out channels at both sides</a:t>
            </a:r>
          </a:p>
          <a:p>
            <a:pPr lvl="2"/>
            <a:r>
              <a:rPr lang="en-US" dirty="0" smtClean="0">
                <a:solidFill>
                  <a:srgbClr val="00B050"/>
                </a:solidFill>
                <a:sym typeface="Wingdings" panose="05000000000000000000" pitchFamily="2" charset="2"/>
              </a:rPr>
              <a:t>8/10 samples OK at residual deformation of &gt;= 0.1 mm</a:t>
            </a:r>
          </a:p>
          <a:p>
            <a:pPr lvl="2"/>
            <a:r>
              <a:rPr lang="en-US" dirty="0" smtClean="0">
                <a:sym typeface="Wingdings" panose="05000000000000000000" pitchFamily="2" charset="2"/>
              </a:rPr>
              <a:t>2/10 samples not ok at residual deformation 0.05 mm</a:t>
            </a:r>
          </a:p>
          <a:p>
            <a:pPr lvl="2"/>
            <a:endParaRPr lang="en-US" dirty="0" smtClean="0">
              <a:sym typeface="Wingdings" panose="05000000000000000000" pitchFamily="2" charset="2"/>
            </a:endParaRPr>
          </a:p>
          <a:p>
            <a:endParaRPr lang="en-US" dirty="0" smtClean="0"/>
          </a:p>
          <a:p>
            <a:endParaRPr lang="en-US" dirty="0"/>
          </a:p>
          <a:p>
            <a:endParaRPr lang="en-US" dirty="0" smtClean="0"/>
          </a:p>
          <a:p>
            <a:endParaRPr lang="en-US" dirty="0"/>
          </a:p>
        </p:txBody>
      </p:sp>
      <p:sp>
        <p:nvSpPr>
          <p:cNvPr id="3" name="Title 2"/>
          <p:cNvSpPr>
            <a:spLocks noGrp="1"/>
          </p:cNvSpPr>
          <p:nvPr>
            <p:ph type="title"/>
          </p:nvPr>
        </p:nvSpPr>
        <p:spPr/>
        <p:txBody>
          <a:bodyPr/>
          <a:lstStyle/>
          <a:p>
            <a:r>
              <a:rPr lang="en-US" dirty="0" smtClean="0"/>
              <a:t>Diffusion welding</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15</a:t>
            </a:fld>
            <a:endParaRPr lang="de-DE" dirty="0"/>
          </a:p>
        </p:txBody>
      </p:sp>
      <p:pic>
        <p:nvPicPr>
          <p:cNvPr id="8" name="Picture 7"/>
          <p:cNvPicPr>
            <a:picLocks noChangeAspect="1"/>
          </p:cNvPicPr>
          <p:nvPr/>
        </p:nvPicPr>
        <p:blipFill>
          <a:blip r:embed="rId3"/>
          <a:stretch>
            <a:fillRect/>
          </a:stretch>
        </p:blipFill>
        <p:spPr>
          <a:xfrm>
            <a:off x="9209567" y="1148748"/>
            <a:ext cx="2982433" cy="1738073"/>
          </a:xfrm>
          <a:prstGeom prst="rect">
            <a:avLst/>
          </a:prstGeom>
        </p:spPr>
      </p:pic>
      <p:grpSp>
        <p:nvGrpSpPr>
          <p:cNvPr id="20" name="Group 19"/>
          <p:cNvGrpSpPr/>
          <p:nvPr/>
        </p:nvGrpSpPr>
        <p:grpSpPr>
          <a:xfrm>
            <a:off x="8588791" y="974200"/>
            <a:ext cx="3584532" cy="4820499"/>
            <a:chOff x="8324295" y="1847001"/>
            <a:chExt cx="3584532" cy="4820499"/>
          </a:xfrm>
        </p:grpSpPr>
        <p:grpSp>
          <p:nvGrpSpPr>
            <p:cNvPr id="19" name="Group 18"/>
            <p:cNvGrpSpPr/>
            <p:nvPr/>
          </p:nvGrpSpPr>
          <p:grpSpPr>
            <a:xfrm>
              <a:off x="8324295" y="1847001"/>
              <a:ext cx="3584532" cy="2428457"/>
              <a:chOff x="8171895" y="1040508"/>
              <a:chExt cx="3584532" cy="2428457"/>
            </a:xfrm>
          </p:grpSpPr>
          <p:pic>
            <p:nvPicPr>
              <p:cNvPr id="9" name="Picture 8"/>
              <p:cNvPicPr>
                <a:picLocks noChangeAspect="1"/>
              </p:cNvPicPr>
              <p:nvPr/>
            </p:nvPicPr>
            <p:blipFill rotWithShape="1">
              <a:blip r:embed="rId4"/>
              <a:srcRect b="56916"/>
              <a:stretch/>
            </p:blipFill>
            <p:spPr>
              <a:xfrm>
                <a:off x="8171895" y="1040508"/>
                <a:ext cx="3584532" cy="2428457"/>
              </a:xfrm>
              <a:prstGeom prst="rect">
                <a:avLst/>
              </a:prstGeom>
            </p:spPr>
          </p:pic>
          <p:cxnSp>
            <p:nvCxnSpPr>
              <p:cNvPr id="12" name="Straight Connector 11"/>
              <p:cNvCxnSpPr/>
              <p:nvPr/>
            </p:nvCxnSpPr>
            <p:spPr>
              <a:xfrm>
                <a:off x="11081505" y="3323220"/>
                <a:ext cx="527538" cy="0"/>
              </a:xfrm>
              <a:prstGeom prst="line">
                <a:avLst/>
              </a:prstGeom>
              <a:ln w="1905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012700" y="3028865"/>
                <a:ext cx="689291"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200 µm</a:t>
                </a:r>
                <a:endParaRPr lang="de-DE" sz="1600" dirty="0" err="1" smtClean="0">
                  <a:solidFill>
                    <a:schemeClr val="bg1"/>
                  </a:solidFill>
                </a:endParaRPr>
              </a:p>
            </p:txBody>
          </p:sp>
        </p:grpSp>
        <p:grpSp>
          <p:nvGrpSpPr>
            <p:cNvPr id="18" name="Group 17"/>
            <p:cNvGrpSpPr/>
            <p:nvPr/>
          </p:nvGrpSpPr>
          <p:grpSpPr>
            <a:xfrm>
              <a:off x="8324295" y="4284921"/>
              <a:ext cx="3584532" cy="2382579"/>
              <a:chOff x="8324295" y="4284921"/>
              <a:chExt cx="3584532" cy="2382579"/>
            </a:xfrm>
          </p:grpSpPr>
          <p:pic>
            <p:nvPicPr>
              <p:cNvPr id="10" name="Picture 9"/>
              <p:cNvPicPr>
                <a:picLocks noChangeAspect="1"/>
              </p:cNvPicPr>
              <p:nvPr/>
            </p:nvPicPr>
            <p:blipFill rotWithShape="1">
              <a:blip r:embed="rId4"/>
              <a:srcRect t="54857" b="2872"/>
              <a:stretch/>
            </p:blipFill>
            <p:spPr>
              <a:xfrm>
                <a:off x="8324295" y="4284921"/>
                <a:ext cx="3584532" cy="2382579"/>
              </a:xfrm>
              <a:prstGeom prst="rect">
                <a:avLst/>
              </a:prstGeom>
            </p:spPr>
          </p:pic>
          <p:cxnSp>
            <p:nvCxnSpPr>
              <p:cNvPr id="16" name="Straight Connector 15"/>
              <p:cNvCxnSpPr/>
              <p:nvPr/>
            </p:nvCxnSpPr>
            <p:spPr>
              <a:xfrm>
                <a:off x="11257836" y="6608033"/>
                <a:ext cx="527538" cy="0"/>
              </a:xfrm>
              <a:prstGeom prst="line">
                <a:avLst/>
              </a:prstGeom>
              <a:ln w="1905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189031" y="6313678"/>
                <a:ext cx="596343" cy="267894"/>
              </a:xfrm>
              <a:prstGeom prst="rect">
                <a:avLst/>
              </a:prstGeom>
              <a:solidFill>
                <a:schemeClr val="bg1">
                  <a:lumMod val="65000"/>
                </a:schemeClr>
              </a:solidFill>
            </p:spPr>
            <p:txBody>
              <a:bodyPr wrap="square" lIns="0" tIns="0" rIns="0" bIns="0" rtlCol="0" anchor="t" anchorCtr="0">
                <a:spAutoFit/>
              </a:bodyPr>
              <a:lstStyle/>
              <a:p>
                <a:pPr algn="ctr">
                  <a:lnSpc>
                    <a:spcPts val="2300"/>
                  </a:lnSpc>
                  <a:spcBef>
                    <a:spcPts val="1150"/>
                  </a:spcBef>
                </a:pPr>
                <a:r>
                  <a:rPr lang="en-US" sz="1600" dirty="0" smtClean="0">
                    <a:solidFill>
                      <a:schemeClr val="bg1"/>
                    </a:solidFill>
                  </a:rPr>
                  <a:t>5 µm</a:t>
                </a:r>
                <a:endParaRPr lang="de-DE" sz="1600" dirty="0" err="1" smtClean="0">
                  <a:solidFill>
                    <a:schemeClr val="bg1"/>
                  </a:solidFill>
                </a:endParaRPr>
              </a:p>
            </p:txBody>
          </p:sp>
        </p:grpSp>
      </p:grpSp>
      <p:pic>
        <p:nvPicPr>
          <p:cNvPr id="26" name="Grafik 4"/>
          <p:cNvPicPr>
            <a:picLocks noChangeAspect="1"/>
          </p:cNvPicPr>
          <p:nvPr/>
        </p:nvPicPr>
        <p:blipFill rotWithShape="1">
          <a:blip r:embed="rId5" cstate="print">
            <a:extLst>
              <a:ext uri="{28A0092B-C50C-407E-A947-70E740481C1C}">
                <a14:useLocalDpi xmlns:a14="http://schemas.microsoft.com/office/drawing/2010/main" val="0"/>
              </a:ext>
            </a:extLst>
          </a:blip>
          <a:srcRect t="8370" b="5106"/>
          <a:stretch/>
        </p:blipFill>
        <p:spPr>
          <a:xfrm>
            <a:off x="8569691" y="974199"/>
            <a:ext cx="3609692" cy="4608695"/>
          </a:xfrm>
          <a:prstGeom prst="rect">
            <a:avLst/>
          </a:prstGeom>
        </p:spPr>
      </p:pic>
    </p:spTree>
    <p:extLst>
      <p:ext uri="{BB962C8B-B14F-4D97-AF65-F5344CB8AC3E}">
        <p14:creationId xmlns:p14="http://schemas.microsoft.com/office/powerpoint/2010/main" val="37859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2124022963"/>
              </p:ext>
            </p:extLst>
          </p:nvPr>
        </p:nvGraphicFramePr>
        <p:xfrm>
          <a:off x="363538" y="896937"/>
          <a:ext cx="11514138" cy="5374328"/>
        </p:xfrm>
        <a:graphic>
          <a:graphicData uri="http://schemas.openxmlformats.org/drawingml/2006/table">
            <a:tbl>
              <a:tblPr firstRow="1" bandRow="1">
                <a:tableStyleId>{5C22544A-7EE6-4342-B048-85BDC9FD1C3A}</a:tableStyleId>
              </a:tblPr>
              <a:tblGrid>
                <a:gridCol w="961880">
                  <a:extLst>
                    <a:ext uri="{9D8B030D-6E8A-4147-A177-3AD203B41FA5}">
                      <a16:colId xmlns:a16="http://schemas.microsoft.com/office/drawing/2014/main" val="3604768882"/>
                    </a:ext>
                  </a:extLst>
                </a:gridCol>
                <a:gridCol w="5403273">
                  <a:extLst>
                    <a:ext uri="{9D8B030D-6E8A-4147-A177-3AD203B41FA5}">
                      <a16:colId xmlns:a16="http://schemas.microsoft.com/office/drawing/2014/main" val="1788621998"/>
                    </a:ext>
                  </a:extLst>
                </a:gridCol>
                <a:gridCol w="5148985">
                  <a:extLst>
                    <a:ext uri="{9D8B030D-6E8A-4147-A177-3AD203B41FA5}">
                      <a16:colId xmlns:a16="http://schemas.microsoft.com/office/drawing/2014/main" val="1605546200"/>
                    </a:ext>
                  </a:extLst>
                </a:gridCol>
              </a:tblGrid>
              <a:tr h="340736">
                <a:tc>
                  <a:txBody>
                    <a:bodyPr/>
                    <a:lstStyle/>
                    <a:p>
                      <a:endParaRPr lang="de-DE" dirty="0"/>
                    </a:p>
                  </a:txBody>
                  <a:tcPr/>
                </a:tc>
                <a:tc>
                  <a:txBody>
                    <a:bodyPr/>
                    <a:lstStyle/>
                    <a:p>
                      <a:pPr algn="ctr"/>
                      <a:r>
                        <a:rPr lang="de-DE" dirty="0" err="1" smtClean="0"/>
                        <a:t>Galvanised</a:t>
                      </a:r>
                      <a:r>
                        <a:rPr lang="de-DE" dirty="0" smtClean="0"/>
                        <a:t> </a:t>
                      </a:r>
                      <a:r>
                        <a:rPr lang="de-DE" dirty="0" err="1" smtClean="0"/>
                        <a:t>copper</a:t>
                      </a:r>
                      <a:endParaRPr lang="de-DE" dirty="0"/>
                    </a:p>
                  </a:txBody>
                  <a:tcPr/>
                </a:tc>
                <a:tc>
                  <a:txBody>
                    <a:bodyPr/>
                    <a:lstStyle/>
                    <a:p>
                      <a:pPr algn="ctr"/>
                      <a:r>
                        <a:rPr lang="de-DE" dirty="0" smtClean="0"/>
                        <a:t>Cast </a:t>
                      </a:r>
                      <a:r>
                        <a:rPr lang="de-DE" dirty="0" err="1" smtClean="0"/>
                        <a:t>copper</a:t>
                      </a:r>
                      <a:endParaRPr lang="de-DE" dirty="0"/>
                    </a:p>
                  </a:txBody>
                  <a:tcPr/>
                </a:tc>
                <a:extLst>
                  <a:ext uri="{0D108BD9-81ED-4DB2-BD59-A6C34878D82A}">
                    <a16:rowId xmlns:a16="http://schemas.microsoft.com/office/drawing/2014/main" val="2215512280"/>
                  </a:ext>
                </a:extLst>
              </a:tr>
              <a:tr h="2448248">
                <a:tc>
                  <a:txBody>
                    <a:bodyPr/>
                    <a:lstStyle/>
                    <a:p>
                      <a:pPr algn="ctr"/>
                      <a:r>
                        <a:rPr lang="de-DE" dirty="0" smtClean="0"/>
                        <a:t>W100</a:t>
                      </a:r>
                      <a:endParaRPr lang="de-DE" dirty="0"/>
                    </a:p>
                  </a:txBody>
                  <a:tcPr anchor="ctr"/>
                </a:tc>
                <a:tc>
                  <a:txBody>
                    <a:bodyPr/>
                    <a:lstStyle/>
                    <a:p>
                      <a:endParaRPr lang="de-DE" dirty="0" smtClean="0"/>
                    </a:p>
                    <a:p>
                      <a:endParaRPr lang="de-DE" dirty="0" smtClean="0"/>
                    </a:p>
                    <a:p>
                      <a:endParaRPr lang="de-DE" dirty="0" smtClean="0"/>
                    </a:p>
                    <a:p>
                      <a:endParaRPr lang="de-DE" dirty="0" smtClean="0"/>
                    </a:p>
                    <a:p>
                      <a:endParaRPr lang="de-DE" dirty="0" smtClean="0"/>
                    </a:p>
                    <a:p>
                      <a:r>
                        <a:rPr lang="en-US" noProof="0" dirty="0" smtClean="0"/>
                        <a:t>Initial issue</a:t>
                      </a:r>
                      <a:endParaRPr lang="en-US" baseline="0" noProof="0" dirty="0" smtClean="0"/>
                    </a:p>
                    <a:p>
                      <a:r>
                        <a:rPr lang="en-US" baseline="0" noProof="0" dirty="0" smtClean="0"/>
                        <a:t>Local lack of bonding</a:t>
                      </a:r>
                    </a:p>
                    <a:p>
                      <a:r>
                        <a:rPr lang="en-US" baseline="0" noProof="0" dirty="0" smtClean="0"/>
                        <a:t>Resolved for series</a:t>
                      </a:r>
                      <a:endParaRPr lang="en-US" noProof="0" dirty="0"/>
                    </a:p>
                  </a:txBody>
                  <a:tcPr/>
                </a:tc>
                <a:tc>
                  <a:txBody>
                    <a:bodyPr/>
                    <a:lstStyle/>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r>
                        <a:rPr lang="en-US" noProof="0" dirty="0" smtClean="0"/>
                        <a:t>Cracking of W limits tile size to 40 mm</a:t>
                      </a:r>
                      <a:endParaRPr lang="en-US" noProof="0" dirty="0"/>
                    </a:p>
                  </a:txBody>
                  <a:tcPr/>
                </a:tc>
                <a:extLst>
                  <a:ext uri="{0D108BD9-81ED-4DB2-BD59-A6C34878D82A}">
                    <a16:rowId xmlns:a16="http://schemas.microsoft.com/office/drawing/2014/main" val="197009567"/>
                  </a:ext>
                </a:extLst>
              </a:tr>
              <a:tr h="2448248">
                <a:tc>
                  <a:txBody>
                    <a:bodyPr/>
                    <a:lstStyle/>
                    <a:p>
                      <a:pPr algn="ctr"/>
                      <a:r>
                        <a:rPr lang="de-DE" dirty="0" err="1" smtClean="0"/>
                        <a:t>WNiFe</a:t>
                      </a:r>
                      <a:endParaRPr lang="de-DE" dirty="0"/>
                    </a:p>
                  </a:txBody>
                  <a:tcPr anchor="ctr"/>
                </a:tc>
                <a:tc>
                  <a:txBody>
                    <a:bodyPr/>
                    <a:lstStyle/>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r>
                        <a:rPr lang="en-US" noProof="0" dirty="0" smtClean="0"/>
                        <a:t>No diffusion of Cu in WNiFe matrix</a:t>
                      </a:r>
                      <a:endParaRPr lang="en-US" noProof="0" dirty="0"/>
                    </a:p>
                  </a:txBody>
                  <a:tcPr/>
                </a:tc>
                <a:tc>
                  <a:txBody>
                    <a:bodyPr/>
                    <a:lstStyle/>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r>
                        <a:rPr lang="en-US" noProof="0" dirty="0" smtClean="0"/>
                        <a:t>Diffusion of Cu in WNiFe matrix</a:t>
                      </a:r>
                      <a:endParaRPr lang="en-US" noProof="0" dirty="0"/>
                    </a:p>
                  </a:txBody>
                  <a:tcPr/>
                </a:tc>
                <a:extLst>
                  <a:ext uri="{0D108BD9-81ED-4DB2-BD59-A6C34878D82A}">
                    <a16:rowId xmlns:a16="http://schemas.microsoft.com/office/drawing/2014/main" val="792320763"/>
                  </a:ext>
                </a:extLst>
              </a:tr>
            </a:tbl>
          </a:graphicData>
        </a:graphic>
      </p:graphicFrame>
      <p:sp>
        <p:nvSpPr>
          <p:cNvPr id="3" name="Title 2"/>
          <p:cNvSpPr>
            <a:spLocks noGrp="1"/>
          </p:cNvSpPr>
          <p:nvPr>
            <p:ph type="title"/>
          </p:nvPr>
        </p:nvSpPr>
        <p:spPr>
          <a:xfrm>
            <a:off x="363984" y="239604"/>
            <a:ext cx="9907813" cy="464197"/>
          </a:xfrm>
        </p:spPr>
        <p:txBody>
          <a:bodyPr/>
          <a:lstStyle/>
          <a:p>
            <a:r>
              <a:rPr lang="de-DE" dirty="0" err="1" smtClean="0"/>
              <a:t>Bonding</a:t>
            </a:r>
            <a:r>
              <a:rPr lang="de-DE" dirty="0" smtClean="0"/>
              <a:t> </a:t>
            </a:r>
            <a:r>
              <a:rPr lang="de-DE" dirty="0" err="1" smtClean="0"/>
              <a:t>Cu</a:t>
            </a:r>
            <a:r>
              <a:rPr lang="de-DE" dirty="0" smtClean="0"/>
              <a:t> </a:t>
            </a:r>
            <a:r>
              <a:rPr lang="de-DE" dirty="0" err="1" smtClean="0"/>
              <a:t>to</a:t>
            </a:r>
            <a:r>
              <a:rPr lang="de-DE" dirty="0" smtClean="0"/>
              <a:t> W </a:t>
            </a:r>
            <a:r>
              <a:rPr lang="de-DE" dirty="0" err="1" smtClean="0"/>
              <a:t>and</a:t>
            </a:r>
            <a:r>
              <a:rPr lang="de-DE" dirty="0" smtClean="0"/>
              <a:t> </a:t>
            </a:r>
            <a:r>
              <a:rPr lang="de-DE" dirty="0" err="1" smtClean="0"/>
              <a:t>WNiFe</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16</a:t>
            </a:fld>
            <a:endParaRPr lang="de-DE" dirty="0"/>
          </a:p>
        </p:txBody>
      </p:sp>
      <p:pic>
        <p:nvPicPr>
          <p:cNvPr id="6" name="Grafik 12"/>
          <p:cNvPicPr>
            <a:picLocks noChangeAspect="1"/>
          </p:cNvPicPr>
          <p:nvPr/>
        </p:nvPicPr>
        <p:blipFill>
          <a:blip r:embed="rId3"/>
          <a:stretch>
            <a:fillRect/>
          </a:stretch>
        </p:blipFill>
        <p:spPr>
          <a:xfrm>
            <a:off x="1374439" y="1298472"/>
            <a:ext cx="2255452" cy="1342458"/>
          </a:xfrm>
          <a:prstGeom prst="rect">
            <a:avLst/>
          </a:prstGeom>
        </p:spPr>
      </p:pic>
      <p:pic>
        <p:nvPicPr>
          <p:cNvPr id="7" name="Grafik 16"/>
          <p:cNvPicPr>
            <a:picLocks noChangeAspect="1"/>
          </p:cNvPicPr>
          <p:nvPr/>
        </p:nvPicPr>
        <p:blipFill>
          <a:blip r:embed="rId4"/>
          <a:stretch>
            <a:fillRect/>
          </a:stretch>
        </p:blipFill>
        <p:spPr>
          <a:xfrm>
            <a:off x="3847995" y="1341578"/>
            <a:ext cx="2733110" cy="2186487"/>
          </a:xfrm>
          <a:prstGeom prst="rect">
            <a:avLst/>
          </a:prstGeom>
        </p:spPr>
      </p:pic>
      <p:grpSp>
        <p:nvGrpSpPr>
          <p:cNvPr id="9" name="Group 8"/>
          <p:cNvGrpSpPr/>
          <p:nvPr/>
        </p:nvGrpSpPr>
        <p:grpSpPr>
          <a:xfrm>
            <a:off x="3958640" y="2310888"/>
            <a:ext cx="1364303" cy="1017115"/>
            <a:chOff x="8375515" y="2929724"/>
            <a:chExt cx="1364303" cy="1017115"/>
          </a:xfrm>
        </p:grpSpPr>
        <p:pic>
          <p:nvPicPr>
            <p:cNvPr id="10" name="Grafik 26"/>
            <p:cNvPicPr>
              <a:picLocks noChangeAspect="1"/>
            </p:cNvPicPr>
            <p:nvPr/>
          </p:nvPicPr>
          <p:blipFill>
            <a:blip r:embed="rId5"/>
            <a:stretch>
              <a:fillRect/>
            </a:stretch>
          </p:blipFill>
          <p:spPr>
            <a:xfrm>
              <a:off x="8375515" y="2929724"/>
              <a:ext cx="1364303" cy="1017115"/>
            </a:xfrm>
            <a:prstGeom prst="rect">
              <a:avLst/>
            </a:prstGeom>
          </p:spPr>
        </p:pic>
        <p:sp>
          <p:nvSpPr>
            <p:cNvPr id="11" name="Textfeld 28"/>
            <p:cNvSpPr txBox="1"/>
            <p:nvPr/>
          </p:nvSpPr>
          <p:spPr>
            <a:xfrm>
              <a:off x="8453336" y="3003384"/>
              <a:ext cx="437745" cy="369332"/>
            </a:xfrm>
            <a:prstGeom prst="rect">
              <a:avLst/>
            </a:prstGeom>
            <a:noFill/>
          </p:spPr>
          <p:txBody>
            <a:bodyPr wrap="square" rtlCol="0">
              <a:spAutoFit/>
            </a:bodyPr>
            <a:lstStyle/>
            <a:p>
              <a:r>
                <a:rPr lang="de-DE" dirty="0" smtClean="0">
                  <a:solidFill>
                    <a:schemeClr val="bg1"/>
                  </a:solidFill>
                </a:rPr>
                <a:t>W</a:t>
              </a:r>
              <a:endParaRPr lang="de-DE" dirty="0">
                <a:solidFill>
                  <a:schemeClr val="bg1"/>
                </a:solidFill>
              </a:endParaRPr>
            </a:p>
          </p:txBody>
        </p:sp>
        <p:sp>
          <p:nvSpPr>
            <p:cNvPr id="12" name="Textfeld 34"/>
            <p:cNvSpPr txBox="1"/>
            <p:nvPr/>
          </p:nvSpPr>
          <p:spPr>
            <a:xfrm>
              <a:off x="9192638" y="2978945"/>
              <a:ext cx="484762" cy="369332"/>
            </a:xfrm>
            <a:prstGeom prst="rect">
              <a:avLst/>
            </a:prstGeom>
            <a:noFill/>
          </p:spPr>
          <p:txBody>
            <a:bodyPr wrap="square" rtlCol="0">
              <a:spAutoFit/>
            </a:bodyPr>
            <a:lstStyle/>
            <a:p>
              <a:r>
                <a:rPr lang="de-DE" dirty="0" smtClean="0">
                  <a:solidFill>
                    <a:schemeClr val="bg1"/>
                  </a:solidFill>
                </a:rPr>
                <a:t>Cu</a:t>
              </a:r>
              <a:endParaRPr lang="de-DE" dirty="0">
                <a:solidFill>
                  <a:schemeClr val="bg1"/>
                </a:solidFill>
              </a:endParaRPr>
            </a:p>
          </p:txBody>
        </p:sp>
      </p:grpSp>
      <p:pic>
        <p:nvPicPr>
          <p:cNvPr id="13" name="Grafik 17"/>
          <p:cNvPicPr>
            <a:picLocks noChangeAspect="1"/>
          </p:cNvPicPr>
          <p:nvPr/>
        </p:nvPicPr>
        <p:blipFill>
          <a:blip r:embed="rId6"/>
          <a:stretch>
            <a:fillRect/>
          </a:stretch>
        </p:blipFill>
        <p:spPr>
          <a:xfrm>
            <a:off x="1522084" y="4053054"/>
            <a:ext cx="2156479" cy="1589242"/>
          </a:xfrm>
          <a:prstGeom prst="rect">
            <a:avLst/>
          </a:prstGeom>
        </p:spPr>
      </p:pic>
      <p:grpSp>
        <p:nvGrpSpPr>
          <p:cNvPr id="15" name="Group 14"/>
          <p:cNvGrpSpPr/>
          <p:nvPr/>
        </p:nvGrpSpPr>
        <p:grpSpPr>
          <a:xfrm>
            <a:off x="3958640" y="4148025"/>
            <a:ext cx="2219518" cy="1532153"/>
            <a:chOff x="6778567" y="4586966"/>
            <a:chExt cx="2219518" cy="1532153"/>
          </a:xfrm>
        </p:grpSpPr>
        <p:pic>
          <p:nvPicPr>
            <p:cNvPr id="16" name="Grafik 31"/>
            <p:cNvPicPr>
              <a:picLocks noChangeAspect="1"/>
            </p:cNvPicPr>
            <p:nvPr/>
          </p:nvPicPr>
          <p:blipFill>
            <a:blip r:embed="rId7"/>
            <a:stretch>
              <a:fillRect/>
            </a:stretch>
          </p:blipFill>
          <p:spPr>
            <a:xfrm>
              <a:off x="6778567" y="4586966"/>
              <a:ext cx="2112514" cy="1532153"/>
            </a:xfrm>
            <a:prstGeom prst="rect">
              <a:avLst/>
            </a:prstGeom>
          </p:spPr>
        </p:pic>
        <p:sp>
          <p:nvSpPr>
            <p:cNvPr id="17" name="Textfeld 36"/>
            <p:cNvSpPr txBox="1"/>
            <p:nvPr/>
          </p:nvSpPr>
          <p:spPr>
            <a:xfrm>
              <a:off x="6868939" y="5485325"/>
              <a:ext cx="437745" cy="369332"/>
            </a:xfrm>
            <a:prstGeom prst="rect">
              <a:avLst/>
            </a:prstGeom>
            <a:noFill/>
          </p:spPr>
          <p:txBody>
            <a:bodyPr wrap="square" rtlCol="0">
              <a:spAutoFit/>
            </a:bodyPr>
            <a:lstStyle/>
            <a:p>
              <a:r>
                <a:rPr lang="de-DE" dirty="0" smtClean="0">
                  <a:solidFill>
                    <a:schemeClr val="bg1"/>
                  </a:solidFill>
                </a:rPr>
                <a:t>W</a:t>
              </a:r>
              <a:endParaRPr lang="de-DE" dirty="0">
                <a:solidFill>
                  <a:schemeClr val="bg1"/>
                </a:solidFill>
              </a:endParaRPr>
            </a:p>
          </p:txBody>
        </p:sp>
        <p:sp>
          <p:nvSpPr>
            <p:cNvPr id="18" name="Textfeld 37"/>
            <p:cNvSpPr txBox="1"/>
            <p:nvPr/>
          </p:nvSpPr>
          <p:spPr>
            <a:xfrm>
              <a:off x="6782445" y="5195480"/>
              <a:ext cx="1175778" cy="276999"/>
            </a:xfrm>
            <a:prstGeom prst="rect">
              <a:avLst/>
            </a:prstGeom>
            <a:noFill/>
          </p:spPr>
          <p:txBody>
            <a:bodyPr wrap="square" rtlCol="0">
              <a:spAutoFit/>
            </a:bodyPr>
            <a:lstStyle/>
            <a:p>
              <a:r>
                <a:rPr lang="de-DE" sz="1200" dirty="0" err="1" smtClean="0">
                  <a:solidFill>
                    <a:schemeClr val="bg1"/>
                  </a:solidFill>
                </a:rPr>
                <a:t>NiFe</a:t>
              </a:r>
              <a:r>
                <a:rPr lang="de-DE" sz="1200" dirty="0" smtClean="0">
                  <a:solidFill>
                    <a:schemeClr val="bg1"/>
                  </a:solidFill>
                </a:rPr>
                <a:t>/W-Matrix</a:t>
              </a:r>
              <a:endParaRPr lang="de-DE" sz="1200" dirty="0">
                <a:solidFill>
                  <a:schemeClr val="bg1"/>
                </a:solidFill>
              </a:endParaRPr>
            </a:p>
          </p:txBody>
        </p:sp>
        <p:cxnSp>
          <p:nvCxnSpPr>
            <p:cNvPr id="19" name="Gerade Verbindung mit Pfeil 38"/>
            <p:cNvCxnSpPr>
              <a:stCxn id="22" idx="1"/>
            </p:cNvCxnSpPr>
            <p:nvPr/>
          </p:nvCxnSpPr>
          <p:spPr>
            <a:xfrm flipH="1">
              <a:off x="7955881" y="5326544"/>
              <a:ext cx="313092" cy="81895"/>
            </a:xfrm>
            <a:prstGeom prst="straightConnector1">
              <a:avLst/>
            </a:prstGeom>
            <a:ln w="254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40"/>
            <p:cNvCxnSpPr/>
            <p:nvPr/>
          </p:nvCxnSpPr>
          <p:spPr>
            <a:xfrm flipV="1">
              <a:off x="7087811" y="4963914"/>
              <a:ext cx="107425" cy="265042"/>
            </a:xfrm>
            <a:prstGeom prst="straightConnector1">
              <a:avLst/>
            </a:prstGeom>
            <a:ln w="254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Textfeld 43"/>
            <p:cNvSpPr txBox="1"/>
            <p:nvPr/>
          </p:nvSpPr>
          <p:spPr>
            <a:xfrm>
              <a:off x="8094437" y="4702839"/>
              <a:ext cx="437745" cy="369332"/>
            </a:xfrm>
            <a:prstGeom prst="rect">
              <a:avLst/>
            </a:prstGeom>
            <a:noFill/>
          </p:spPr>
          <p:txBody>
            <a:bodyPr wrap="square" rtlCol="0">
              <a:spAutoFit/>
            </a:bodyPr>
            <a:lstStyle/>
            <a:p>
              <a:r>
                <a:rPr lang="de-DE" dirty="0" smtClean="0">
                  <a:solidFill>
                    <a:schemeClr val="bg1"/>
                  </a:solidFill>
                </a:rPr>
                <a:t>Cu</a:t>
              </a:r>
              <a:endParaRPr lang="de-DE" dirty="0">
                <a:solidFill>
                  <a:schemeClr val="bg1"/>
                </a:solidFill>
              </a:endParaRPr>
            </a:p>
          </p:txBody>
        </p:sp>
        <p:sp>
          <p:nvSpPr>
            <p:cNvPr id="22" name="Textfeld 44"/>
            <p:cNvSpPr txBox="1"/>
            <p:nvPr/>
          </p:nvSpPr>
          <p:spPr>
            <a:xfrm>
              <a:off x="8268973" y="5188044"/>
              <a:ext cx="729112" cy="276999"/>
            </a:xfrm>
            <a:prstGeom prst="rect">
              <a:avLst/>
            </a:prstGeom>
            <a:noFill/>
          </p:spPr>
          <p:txBody>
            <a:bodyPr wrap="square" rtlCol="0">
              <a:spAutoFit/>
            </a:bodyPr>
            <a:lstStyle/>
            <a:p>
              <a:r>
                <a:rPr lang="de-DE" sz="1200" dirty="0" err="1" smtClean="0">
                  <a:solidFill>
                    <a:schemeClr val="bg1"/>
                  </a:solidFill>
                </a:rPr>
                <a:t>Ni-layer</a:t>
              </a:r>
              <a:endParaRPr lang="de-DE" sz="1200" dirty="0">
                <a:solidFill>
                  <a:schemeClr val="bg1"/>
                </a:solidFill>
              </a:endParaRPr>
            </a:p>
          </p:txBody>
        </p:sp>
        <p:cxnSp>
          <p:nvCxnSpPr>
            <p:cNvPr id="23" name="Gerade Verbindung mit Pfeil 45"/>
            <p:cNvCxnSpPr/>
            <p:nvPr/>
          </p:nvCxnSpPr>
          <p:spPr>
            <a:xfrm>
              <a:off x="7419109" y="5493933"/>
              <a:ext cx="872895" cy="317037"/>
            </a:xfrm>
            <a:prstGeom prst="straightConnector1">
              <a:avLst/>
            </a:prstGeom>
            <a:ln w="254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pic>
        <p:nvPicPr>
          <p:cNvPr id="24" name="Grafik 6"/>
          <p:cNvPicPr>
            <a:picLocks noChangeAspect="1"/>
          </p:cNvPicPr>
          <p:nvPr/>
        </p:nvPicPr>
        <p:blipFill>
          <a:blip r:embed="rId8"/>
          <a:stretch>
            <a:fillRect/>
          </a:stretch>
        </p:blipFill>
        <p:spPr>
          <a:xfrm>
            <a:off x="6799209" y="1399357"/>
            <a:ext cx="1973329" cy="1354523"/>
          </a:xfrm>
          <a:prstGeom prst="rect">
            <a:avLst/>
          </a:prstGeom>
        </p:spPr>
      </p:pic>
      <p:pic>
        <p:nvPicPr>
          <p:cNvPr id="25" name="Grafik 7"/>
          <p:cNvPicPr>
            <a:picLocks noChangeAspect="1"/>
          </p:cNvPicPr>
          <p:nvPr/>
        </p:nvPicPr>
        <p:blipFill>
          <a:blip r:embed="rId9"/>
          <a:stretch>
            <a:fillRect/>
          </a:stretch>
        </p:blipFill>
        <p:spPr>
          <a:xfrm>
            <a:off x="9048359" y="1609497"/>
            <a:ext cx="2694377" cy="1501223"/>
          </a:xfrm>
          <a:prstGeom prst="rect">
            <a:avLst/>
          </a:prstGeom>
        </p:spPr>
      </p:pic>
      <p:grpSp>
        <p:nvGrpSpPr>
          <p:cNvPr id="26" name="Group 25"/>
          <p:cNvGrpSpPr/>
          <p:nvPr/>
        </p:nvGrpSpPr>
        <p:grpSpPr>
          <a:xfrm>
            <a:off x="6799209" y="3814757"/>
            <a:ext cx="2160063" cy="1950516"/>
            <a:chOff x="500505" y="3854106"/>
            <a:chExt cx="2160063" cy="1950516"/>
          </a:xfrm>
        </p:grpSpPr>
        <p:pic>
          <p:nvPicPr>
            <p:cNvPr id="27" name="Grafik 10"/>
            <p:cNvPicPr>
              <a:picLocks noChangeAspect="1"/>
            </p:cNvPicPr>
            <p:nvPr/>
          </p:nvPicPr>
          <p:blipFill>
            <a:blip r:embed="rId10"/>
            <a:stretch>
              <a:fillRect/>
            </a:stretch>
          </p:blipFill>
          <p:spPr>
            <a:xfrm>
              <a:off x="500505" y="3854106"/>
              <a:ext cx="2057959" cy="1950516"/>
            </a:xfrm>
            <a:prstGeom prst="rect">
              <a:avLst/>
            </a:prstGeom>
          </p:spPr>
        </p:pic>
        <p:sp>
          <p:nvSpPr>
            <p:cNvPr id="28" name="Textfeld 46"/>
            <p:cNvSpPr txBox="1"/>
            <p:nvPr/>
          </p:nvSpPr>
          <p:spPr>
            <a:xfrm>
              <a:off x="1524226" y="5240126"/>
              <a:ext cx="605252" cy="369332"/>
            </a:xfrm>
            <a:prstGeom prst="rect">
              <a:avLst/>
            </a:prstGeom>
            <a:noFill/>
          </p:spPr>
          <p:txBody>
            <a:bodyPr wrap="square" rtlCol="0">
              <a:spAutoFit/>
            </a:bodyPr>
            <a:lstStyle/>
            <a:p>
              <a:r>
                <a:rPr lang="de-DE" dirty="0" smtClean="0">
                  <a:solidFill>
                    <a:schemeClr val="bg1"/>
                  </a:solidFill>
                </a:rPr>
                <a:t>Cu</a:t>
              </a:r>
              <a:endParaRPr lang="de-DE" dirty="0">
                <a:solidFill>
                  <a:schemeClr val="bg1"/>
                </a:solidFill>
              </a:endParaRPr>
            </a:p>
          </p:txBody>
        </p:sp>
        <p:sp>
          <p:nvSpPr>
            <p:cNvPr id="29" name="Textfeld 47"/>
            <p:cNvSpPr txBox="1"/>
            <p:nvPr/>
          </p:nvSpPr>
          <p:spPr>
            <a:xfrm>
              <a:off x="1339441" y="4433945"/>
              <a:ext cx="1321127" cy="369332"/>
            </a:xfrm>
            <a:prstGeom prst="rect">
              <a:avLst/>
            </a:prstGeom>
            <a:noFill/>
          </p:spPr>
          <p:txBody>
            <a:bodyPr wrap="square" rtlCol="0">
              <a:spAutoFit/>
            </a:bodyPr>
            <a:lstStyle/>
            <a:p>
              <a:r>
                <a:rPr lang="de-DE" dirty="0" smtClean="0">
                  <a:solidFill>
                    <a:schemeClr val="bg1"/>
                  </a:solidFill>
                </a:rPr>
                <a:t>W97NiFe</a:t>
              </a:r>
              <a:endParaRPr lang="de-DE" dirty="0">
                <a:solidFill>
                  <a:schemeClr val="bg1"/>
                </a:solidFill>
              </a:endParaRPr>
            </a:p>
          </p:txBody>
        </p:sp>
      </p:grpSp>
      <p:grpSp>
        <p:nvGrpSpPr>
          <p:cNvPr id="30" name="Group 29"/>
          <p:cNvGrpSpPr/>
          <p:nvPr/>
        </p:nvGrpSpPr>
        <p:grpSpPr>
          <a:xfrm>
            <a:off x="9023822" y="3827328"/>
            <a:ext cx="2853854" cy="1925374"/>
            <a:chOff x="7009298" y="4093550"/>
            <a:chExt cx="2853854" cy="1925374"/>
          </a:xfrm>
        </p:grpSpPr>
        <p:pic>
          <p:nvPicPr>
            <p:cNvPr id="31" name="Grafik 15"/>
            <p:cNvPicPr>
              <a:picLocks noChangeAspect="1"/>
            </p:cNvPicPr>
            <p:nvPr/>
          </p:nvPicPr>
          <p:blipFill>
            <a:blip r:embed="rId11"/>
            <a:stretch>
              <a:fillRect/>
            </a:stretch>
          </p:blipFill>
          <p:spPr>
            <a:xfrm>
              <a:off x="7009298" y="4093550"/>
              <a:ext cx="2853854" cy="1925374"/>
            </a:xfrm>
            <a:prstGeom prst="rect">
              <a:avLst/>
            </a:prstGeom>
          </p:spPr>
        </p:pic>
        <p:cxnSp>
          <p:nvCxnSpPr>
            <p:cNvPr id="32" name="Gerade Verbindung mit Pfeil 40"/>
            <p:cNvCxnSpPr/>
            <p:nvPr/>
          </p:nvCxnSpPr>
          <p:spPr>
            <a:xfrm flipV="1">
              <a:off x="7385952" y="5386291"/>
              <a:ext cx="477331" cy="311661"/>
            </a:xfrm>
            <a:prstGeom prst="straightConnector1">
              <a:avLst/>
            </a:prstGeom>
            <a:ln w="254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33" name="Textfeld 50"/>
            <p:cNvSpPr txBox="1"/>
            <p:nvPr/>
          </p:nvSpPr>
          <p:spPr>
            <a:xfrm>
              <a:off x="8730871" y="4750936"/>
              <a:ext cx="1132281" cy="369332"/>
            </a:xfrm>
            <a:prstGeom prst="rect">
              <a:avLst/>
            </a:prstGeom>
            <a:noFill/>
          </p:spPr>
          <p:txBody>
            <a:bodyPr wrap="square" rtlCol="0">
              <a:spAutoFit/>
            </a:bodyPr>
            <a:lstStyle/>
            <a:p>
              <a:r>
                <a:rPr lang="de-DE" dirty="0" err="1" smtClean="0">
                  <a:solidFill>
                    <a:schemeClr val="bg1"/>
                  </a:solidFill>
                </a:rPr>
                <a:t>WNiFe</a:t>
              </a:r>
              <a:endParaRPr lang="de-DE" dirty="0">
                <a:solidFill>
                  <a:schemeClr val="bg1"/>
                </a:solidFill>
              </a:endParaRPr>
            </a:p>
          </p:txBody>
        </p:sp>
      </p:grpSp>
      <p:sp>
        <p:nvSpPr>
          <p:cNvPr id="34" name="TextBox 33"/>
          <p:cNvSpPr txBox="1"/>
          <p:nvPr/>
        </p:nvSpPr>
        <p:spPr>
          <a:xfrm>
            <a:off x="6178158" y="582607"/>
            <a:ext cx="2634183"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t>Courtesy</a:t>
            </a:r>
            <a:r>
              <a:rPr lang="de-DE" sz="1200" dirty="0" smtClean="0"/>
              <a:t> Katja Hunger – IPP Garching</a:t>
            </a:r>
          </a:p>
        </p:txBody>
      </p:sp>
      <p:sp>
        <p:nvSpPr>
          <p:cNvPr id="35" name="Slide Number Placeholder 3"/>
          <p:cNvSpPr txBox="1">
            <a:spLocks/>
          </p:cNvSpPr>
          <p:nvPr/>
        </p:nvSpPr>
        <p:spPr>
          <a:xfrm>
            <a:off x="11681999" y="6534087"/>
            <a:ext cx="329248" cy="142876"/>
          </a:xfrm>
          <a:prstGeom prst="rect">
            <a:avLst/>
          </a:prstGeom>
        </p:spPr>
        <p:txBody>
          <a:bodyPr vert="horz" lIns="0" tIns="0" rIns="0" bIns="0" rtlCol="0" anchor="b" anchorCtr="0"/>
          <a:lstStyle>
            <a:defPPr>
              <a:defRPr lang="en-US"/>
            </a:defPPr>
            <a:lvl1pPr marL="0" algn="r" defTabSz="457200" rtl="0" eaLnBrk="1" latinLnBrk="0" hangingPunct="1">
              <a:defRPr lang="de-DE" sz="11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B1A4699-952B-42DA-8DC4-38A59B49610C}" type="slidenum">
              <a:rPr lang="de-DE" smtClean="0"/>
              <a:pPr/>
              <a:t>16</a:t>
            </a:fld>
            <a:endParaRPr lang="de-DE" dirty="0"/>
          </a:p>
        </p:txBody>
      </p:sp>
    </p:spTree>
    <p:extLst>
      <p:ext uri="{BB962C8B-B14F-4D97-AF65-F5344CB8AC3E}">
        <p14:creationId xmlns:p14="http://schemas.microsoft.com/office/powerpoint/2010/main" val="4249176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Additive manufacturing CuCrZr</a:t>
            </a:r>
          </a:p>
          <a:p>
            <a:pPr lvl="1"/>
            <a:r>
              <a:rPr lang="en-US" i="1" dirty="0"/>
              <a:t>Rationale: Increased geometric design space, single manufacturing process </a:t>
            </a:r>
          </a:p>
          <a:p>
            <a:pPr lvl="1"/>
            <a:r>
              <a:rPr lang="en-US" dirty="0" smtClean="0"/>
              <a:t>4 commonly available powders compared </a:t>
            </a:r>
            <a:r>
              <a:rPr lang="en-US" dirty="0" smtClean="0">
                <a:sym typeface="Wingdings" panose="05000000000000000000" pitchFamily="2" charset="2"/>
              </a:rPr>
              <a:t> all four applicable</a:t>
            </a:r>
            <a:endParaRPr lang="en-US" dirty="0" smtClean="0"/>
          </a:p>
          <a:p>
            <a:pPr lvl="1"/>
            <a:r>
              <a:rPr lang="en-US" dirty="0" smtClean="0"/>
              <a:t>Integrated </a:t>
            </a:r>
            <a:r>
              <a:rPr lang="en-US" dirty="0"/>
              <a:t>swirl tape </a:t>
            </a:r>
            <a:r>
              <a:rPr lang="en-US" dirty="0" smtClean="0"/>
              <a:t>feasible</a:t>
            </a:r>
          </a:p>
          <a:p>
            <a:pPr lvl="1"/>
            <a:r>
              <a:rPr lang="en-US" dirty="0"/>
              <a:t>Density </a:t>
            </a:r>
            <a:r>
              <a:rPr lang="en-US" dirty="0" smtClean="0"/>
              <a:t>99.8 </a:t>
            </a:r>
            <a:r>
              <a:rPr lang="en-US" dirty="0"/>
              <a:t>%</a:t>
            </a:r>
          </a:p>
          <a:p>
            <a:pPr lvl="1"/>
            <a:r>
              <a:rPr lang="en-US" dirty="0" smtClean="0"/>
              <a:t>He </a:t>
            </a:r>
            <a:r>
              <a:rPr lang="en-US" dirty="0"/>
              <a:t>leak tightness 10</a:t>
            </a:r>
            <a:r>
              <a:rPr lang="en-US" baseline="30000" dirty="0"/>
              <a:t>-9</a:t>
            </a:r>
            <a:r>
              <a:rPr lang="en-US" dirty="0"/>
              <a:t> </a:t>
            </a:r>
            <a:r>
              <a:rPr lang="en-US" dirty="0" err="1"/>
              <a:t>mbar∙l</a:t>
            </a:r>
            <a:r>
              <a:rPr lang="en-US" dirty="0"/>
              <a:t>/s for wall thickness of 1-3 </a:t>
            </a:r>
            <a:r>
              <a:rPr lang="en-US" dirty="0" smtClean="0"/>
              <a:t>mm</a:t>
            </a:r>
          </a:p>
          <a:p>
            <a:pPr lvl="2"/>
            <a:r>
              <a:rPr lang="en-US" dirty="0" smtClean="0">
                <a:solidFill>
                  <a:srgbClr val="00B050"/>
                </a:solidFill>
              </a:rPr>
              <a:t>First 28/28 samples successful with and without heat treatment </a:t>
            </a:r>
            <a:endParaRPr lang="en-US" dirty="0">
              <a:solidFill>
                <a:srgbClr val="00B050"/>
              </a:solidFill>
            </a:endParaRPr>
          </a:p>
          <a:p>
            <a:pPr lvl="1"/>
            <a:endParaRPr lang="en-US" dirty="0"/>
          </a:p>
          <a:p>
            <a:endParaRPr lang="de-DE" dirty="0"/>
          </a:p>
        </p:txBody>
      </p:sp>
      <p:sp>
        <p:nvSpPr>
          <p:cNvPr id="3" name="Title 2"/>
          <p:cNvSpPr>
            <a:spLocks noGrp="1"/>
          </p:cNvSpPr>
          <p:nvPr>
            <p:ph type="title"/>
          </p:nvPr>
        </p:nvSpPr>
        <p:spPr/>
        <p:txBody>
          <a:bodyPr/>
          <a:lstStyle/>
          <a:p>
            <a:r>
              <a:rPr lang="en-US" dirty="0" smtClean="0"/>
              <a:t>Additive manufactured CuCrZr</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17</a:t>
            </a:fld>
            <a:endParaRPr lang="de-DE" dirty="0"/>
          </a:p>
        </p:txBody>
      </p:sp>
      <p:pic>
        <p:nvPicPr>
          <p:cNvPr id="5" name="Picture 4"/>
          <p:cNvPicPr>
            <a:picLocks noChangeAspect="1"/>
          </p:cNvPicPr>
          <p:nvPr/>
        </p:nvPicPr>
        <p:blipFill>
          <a:blip r:embed="rId3"/>
          <a:stretch>
            <a:fillRect/>
          </a:stretch>
        </p:blipFill>
        <p:spPr>
          <a:xfrm>
            <a:off x="7212938" y="2208178"/>
            <a:ext cx="4979062" cy="4054611"/>
          </a:xfrm>
          <a:prstGeom prst="rect">
            <a:avLst/>
          </a:prstGeom>
        </p:spPr>
      </p:pic>
      <p:pic>
        <p:nvPicPr>
          <p:cNvPr id="6" name="Picture 5"/>
          <p:cNvPicPr>
            <a:picLocks noChangeAspect="1"/>
          </p:cNvPicPr>
          <p:nvPr/>
        </p:nvPicPr>
        <p:blipFill>
          <a:blip r:embed="rId4"/>
          <a:stretch>
            <a:fillRect/>
          </a:stretch>
        </p:blipFill>
        <p:spPr>
          <a:xfrm>
            <a:off x="200107" y="3524187"/>
            <a:ext cx="6496050" cy="3009900"/>
          </a:xfrm>
          <a:prstGeom prst="rect">
            <a:avLst/>
          </a:prstGeom>
        </p:spPr>
      </p:pic>
      <p:pic>
        <p:nvPicPr>
          <p:cNvPr id="7" name="Picture 6"/>
          <p:cNvPicPr>
            <a:picLocks noChangeAspect="1"/>
          </p:cNvPicPr>
          <p:nvPr/>
        </p:nvPicPr>
        <p:blipFill>
          <a:blip r:embed="rId5"/>
          <a:stretch>
            <a:fillRect/>
          </a:stretch>
        </p:blipFill>
        <p:spPr>
          <a:xfrm>
            <a:off x="4675863" y="3195961"/>
            <a:ext cx="7516136" cy="3540752"/>
          </a:xfrm>
          <a:prstGeom prst="rect">
            <a:avLst/>
          </a:prstGeom>
        </p:spPr>
      </p:pic>
      <p:pic>
        <p:nvPicPr>
          <p:cNvPr id="8" name="Picture 7"/>
          <p:cNvPicPr>
            <a:picLocks noChangeAspect="1"/>
          </p:cNvPicPr>
          <p:nvPr/>
        </p:nvPicPr>
        <p:blipFill>
          <a:blip r:embed="rId6"/>
          <a:stretch>
            <a:fillRect/>
          </a:stretch>
        </p:blipFill>
        <p:spPr>
          <a:xfrm>
            <a:off x="885152" y="3284723"/>
            <a:ext cx="3939445" cy="3421097"/>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343353445"/>
              </p:ext>
            </p:extLst>
          </p:nvPr>
        </p:nvGraphicFramePr>
        <p:xfrm>
          <a:off x="8763765" y="4132895"/>
          <a:ext cx="3309991" cy="1854200"/>
        </p:xfrm>
        <a:graphic>
          <a:graphicData uri="http://schemas.openxmlformats.org/drawingml/2006/table">
            <a:tbl>
              <a:tblPr firstRow="1" bandRow="1">
                <a:tableStyleId>{5C22544A-7EE6-4342-B048-85BDC9FD1C3A}</a:tableStyleId>
              </a:tblPr>
              <a:tblGrid>
                <a:gridCol w="2143593">
                  <a:extLst>
                    <a:ext uri="{9D8B030D-6E8A-4147-A177-3AD203B41FA5}">
                      <a16:colId xmlns:a16="http://schemas.microsoft.com/office/drawing/2014/main" val="2097511504"/>
                    </a:ext>
                  </a:extLst>
                </a:gridCol>
                <a:gridCol w="1166398">
                  <a:extLst>
                    <a:ext uri="{9D8B030D-6E8A-4147-A177-3AD203B41FA5}">
                      <a16:colId xmlns:a16="http://schemas.microsoft.com/office/drawing/2014/main" val="2030567009"/>
                    </a:ext>
                  </a:extLst>
                </a:gridCol>
              </a:tblGrid>
              <a:tr h="370840">
                <a:tc gridSpan="2">
                  <a:txBody>
                    <a:bodyPr/>
                    <a:lstStyle/>
                    <a:p>
                      <a:r>
                        <a:rPr lang="en-US" sz="1400" noProof="0" dirty="0" smtClean="0"/>
                        <a:t>Process parameters</a:t>
                      </a:r>
                      <a:endParaRPr lang="en-US" sz="1400" noProof="0" dirty="0"/>
                    </a:p>
                  </a:txBody>
                  <a:tcPr/>
                </a:tc>
                <a:tc hMerge="1">
                  <a:txBody>
                    <a:bodyPr/>
                    <a:lstStyle/>
                    <a:p>
                      <a:endParaRPr lang="de-DE" dirty="0"/>
                    </a:p>
                  </a:txBody>
                  <a:tcPr/>
                </a:tc>
                <a:extLst>
                  <a:ext uri="{0D108BD9-81ED-4DB2-BD59-A6C34878D82A}">
                    <a16:rowId xmlns:a16="http://schemas.microsoft.com/office/drawing/2014/main" val="1572464687"/>
                  </a:ext>
                </a:extLst>
              </a:tr>
              <a:tr h="370840">
                <a:tc>
                  <a:txBody>
                    <a:bodyPr/>
                    <a:lstStyle/>
                    <a:p>
                      <a:r>
                        <a:rPr lang="en-US" sz="1400" noProof="0" dirty="0" smtClean="0"/>
                        <a:t>Laser</a:t>
                      </a:r>
                      <a:r>
                        <a:rPr lang="en-US" sz="1400" baseline="0" noProof="0" dirty="0" smtClean="0"/>
                        <a:t> power</a:t>
                      </a:r>
                      <a:endParaRPr lang="en-US" sz="1400" noProof="0" dirty="0"/>
                    </a:p>
                  </a:txBody>
                  <a:tcPr/>
                </a:tc>
                <a:tc>
                  <a:txBody>
                    <a:bodyPr/>
                    <a:lstStyle/>
                    <a:p>
                      <a:r>
                        <a:rPr lang="en-US" sz="1400" noProof="0" dirty="0" smtClean="0"/>
                        <a:t>450 W</a:t>
                      </a:r>
                      <a:endParaRPr lang="en-US" sz="1400" noProof="0" dirty="0"/>
                    </a:p>
                  </a:txBody>
                  <a:tcPr/>
                </a:tc>
                <a:extLst>
                  <a:ext uri="{0D108BD9-81ED-4DB2-BD59-A6C34878D82A}">
                    <a16:rowId xmlns:a16="http://schemas.microsoft.com/office/drawing/2014/main" val="4167633753"/>
                  </a:ext>
                </a:extLst>
              </a:tr>
              <a:tr h="370840">
                <a:tc>
                  <a:txBody>
                    <a:bodyPr/>
                    <a:lstStyle/>
                    <a:p>
                      <a:r>
                        <a:rPr lang="en-US" sz="1400" noProof="0" dirty="0" smtClean="0"/>
                        <a:t>Head speed</a:t>
                      </a:r>
                      <a:endParaRPr lang="en-US" sz="1400" noProof="0" dirty="0"/>
                    </a:p>
                  </a:txBody>
                  <a:tcPr/>
                </a:tc>
                <a:tc>
                  <a:txBody>
                    <a:bodyPr/>
                    <a:lstStyle/>
                    <a:p>
                      <a:r>
                        <a:rPr lang="en-US" sz="1400" noProof="0" dirty="0" smtClean="0"/>
                        <a:t>800 mm/s</a:t>
                      </a:r>
                      <a:endParaRPr lang="en-US" sz="1400" noProof="0" dirty="0"/>
                    </a:p>
                  </a:txBody>
                  <a:tcPr/>
                </a:tc>
                <a:extLst>
                  <a:ext uri="{0D108BD9-81ED-4DB2-BD59-A6C34878D82A}">
                    <a16:rowId xmlns:a16="http://schemas.microsoft.com/office/drawing/2014/main" val="1604530321"/>
                  </a:ext>
                </a:extLst>
              </a:tr>
              <a:tr h="370840">
                <a:tc>
                  <a:txBody>
                    <a:bodyPr/>
                    <a:lstStyle/>
                    <a:p>
                      <a:r>
                        <a:rPr lang="en-US" sz="1400" noProof="0" dirty="0" smtClean="0"/>
                        <a:t>Hatch distance</a:t>
                      </a:r>
                      <a:endParaRPr lang="en-US" sz="1400" noProof="0" dirty="0"/>
                    </a:p>
                  </a:txBody>
                  <a:tcPr/>
                </a:tc>
                <a:tc>
                  <a:txBody>
                    <a:bodyPr/>
                    <a:lstStyle/>
                    <a:p>
                      <a:r>
                        <a:rPr lang="en-US" sz="1400" noProof="0" dirty="0" smtClean="0"/>
                        <a:t>130 µm</a:t>
                      </a:r>
                      <a:endParaRPr lang="en-US" sz="1400" noProof="0" dirty="0"/>
                    </a:p>
                  </a:txBody>
                  <a:tcPr/>
                </a:tc>
                <a:extLst>
                  <a:ext uri="{0D108BD9-81ED-4DB2-BD59-A6C34878D82A}">
                    <a16:rowId xmlns:a16="http://schemas.microsoft.com/office/drawing/2014/main" val="3030114604"/>
                  </a:ext>
                </a:extLst>
              </a:tr>
              <a:tr h="370840">
                <a:tc>
                  <a:txBody>
                    <a:bodyPr/>
                    <a:lstStyle/>
                    <a:p>
                      <a:r>
                        <a:rPr lang="en-US" sz="1400" noProof="0" dirty="0" smtClean="0"/>
                        <a:t>Layer thickness</a:t>
                      </a:r>
                      <a:endParaRPr lang="en-US" sz="1400" noProof="0" dirty="0"/>
                    </a:p>
                  </a:txBody>
                  <a:tcPr/>
                </a:tc>
                <a:tc>
                  <a:txBody>
                    <a:bodyPr/>
                    <a:lstStyle/>
                    <a:p>
                      <a:r>
                        <a:rPr lang="en-US" sz="1400" noProof="0" dirty="0" smtClean="0"/>
                        <a:t>30 µm</a:t>
                      </a:r>
                      <a:endParaRPr lang="en-US" sz="1400" noProof="0" dirty="0"/>
                    </a:p>
                  </a:txBody>
                  <a:tcPr/>
                </a:tc>
                <a:extLst>
                  <a:ext uri="{0D108BD9-81ED-4DB2-BD59-A6C34878D82A}">
                    <a16:rowId xmlns:a16="http://schemas.microsoft.com/office/drawing/2014/main" val="4151911637"/>
                  </a:ext>
                </a:extLst>
              </a:tr>
            </a:tbl>
          </a:graphicData>
        </a:graphic>
      </p:graphicFrame>
      <p:sp>
        <p:nvSpPr>
          <p:cNvPr id="11" name="TextBox 10"/>
          <p:cNvSpPr txBox="1"/>
          <p:nvPr/>
        </p:nvSpPr>
        <p:spPr>
          <a:xfrm>
            <a:off x="2971800" y="6165259"/>
            <a:ext cx="2108275" cy="273793"/>
          </a:xfrm>
          <a:prstGeom prst="rect">
            <a:avLst/>
          </a:prstGeom>
          <a:solidFill>
            <a:schemeClr val="bg1"/>
          </a:solidFill>
        </p:spPr>
        <p:txBody>
          <a:bodyPr wrap="square" lIns="0" tIns="0" rIns="0" bIns="0" rtlCol="0" anchor="t" anchorCtr="0">
            <a:spAutoFit/>
          </a:bodyPr>
          <a:lstStyle/>
          <a:p>
            <a:pPr algn="l">
              <a:lnSpc>
                <a:spcPts val="2300"/>
              </a:lnSpc>
              <a:spcBef>
                <a:spcPts val="1150"/>
              </a:spcBef>
            </a:pPr>
            <a:r>
              <a:rPr lang="de-DE" dirty="0" err="1" smtClean="0"/>
              <a:t>Particle</a:t>
            </a:r>
            <a:r>
              <a:rPr lang="de-DE" dirty="0" smtClean="0"/>
              <a:t> </a:t>
            </a:r>
            <a:r>
              <a:rPr lang="de-DE" dirty="0" err="1" smtClean="0"/>
              <a:t>size</a:t>
            </a:r>
            <a:r>
              <a:rPr lang="de-DE" dirty="0" smtClean="0"/>
              <a:t> [µm]</a:t>
            </a:r>
          </a:p>
        </p:txBody>
      </p:sp>
      <p:sp>
        <p:nvSpPr>
          <p:cNvPr id="12" name="TextBox 11"/>
          <p:cNvSpPr txBox="1"/>
          <p:nvPr/>
        </p:nvSpPr>
        <p:spPr>
          <a:xfrm rot="16200000">
            <a:off x="-559316" y="4496194"/>
            <a:ext cx="1987788" cy="273793"/>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dirty="0" smtClean="0"/>
              <a:t>Volume </a:t>
            </a:r>
            <a:r>
              <a:rPr lang="de-DE" dirty="0" err="1" smtClean="0"/>
              <a:t>fraction</a:t>
            </a:r>
            <a:r>
              <a:rPr lang="de-DE" dirty="0" smtClean="0"/>
              <a:t> [%]</a:t>
            </a:r>
          </a:p>
        </p:txBody>
      </p:sp>
      <p:pic>
        <p:nvPicPr>
          <p:cNvPr id="9" name="Picture 8"/>
          <p:cNvPicPr>
            <a:picLocks noChangeAspect="1"/>
          </p:cNvPicPr>
          <p:nvPr/>
        </p:nvPicPr>
        <p:blipFill rotWithShape="1">
          <a:blip r:embed="rId7"/>
          <a:srcRect l="40171" b="32105"/>
          <a:stretch/>
        </p:blipFill>
        <p:spPr>
          <a:xfrm>
            <a:off x="7017504" y="4711690"/>
            <a:ext cx="4631343" cy="1830590"/>
          </a:xfrm>
          <a:prstGeom prst="rect">
            <a:avLst/>
          </a:prstGeom>
        </p:spPr>
      </p:pic>
    </p:spTree>
    <p:extLst>
      <p:ext uri="{BB962C8B-B14F-4D97-AF65-F5344CB8AC3E}">
        <p14:creationId xmlns:p14="http://schemas.microsoft.com/office/powerpoint/2010/main" val="18603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
          <p:cNvPicPr>
            <a:picLocks noChangeAspect="1"/>
          </p:cNvPicPr>
          <p:nvPr/>
        </p:nvPicPr>
        <p:blipFill rotWithShape="1">
          <a:blip r:embed="rId3"/>
          <a:srcRect l="-2445" t="327" r="5201" b="-327"/>
          <a:stretch/>
        </p:blipFill>
        <p:spPr>
          <a:xfrm>
            <a:off x="3162640" y="3870664"/>
            <a:ext cx="4652290" cy="2987336"/>
          </a:xfrm>
          <a:prstGeom prst="rect">
            <a:avLst/>
          </a:prstGeom>
        </p:spPr>
      </p:pic>
      <p:sp>
        <p:nvSpPr>
          <p:cNvPr id="2" name="Content Placeholder 1"/>
          <p:cNvSpPr>
            <a:spLocks noGrp="1"/>
          </p:cNvSpPr>
          <p:nvPr>
            <p:ph sz="quarter" idx="13"/>
          </p:nvPr>
        </p:nvSpPr>
        <p:spPr/>
        <p:txBody>
          <a:bodyPr/>
          <a:lstStyle/>
          <a:p>
            <a:r>
              <a:rPr lang="en-US" dirty="0" smtClean="0"/>
              <a:t>Issues with de-powdering</a:t>
            </a:r>
          </a:p>
          <a:p>
            <a:pPr lvl="1"/>
            <a:r>
              <a:rPr lang="en-US" dirty="0"/>
              <a:t>Mechanical </a:t>
            </a:r>
            <a:r>
              <a:rPr lang="en-US" dirty="0" smtClean="0"/>
              <a:t>shaking / Cyclic nucleation</a:t>
            </a:r>
            <a:endParaRPr lang="en-US" dirty="0"/>
          </a:p>
          <a:p>
            <a:pPr lvl="1"/>
            <a:r>
              <a:rPr lang="en-US" dirty="0" smtClean="0"/>
              <a:t>Pressurized liquid flow through channels</a:t>
            </a:r>
          </a:p>
          <a:p>
            <a:pPr lvl="2"/>
            <a:r>
              <a:rPr lang="en-US" dirty="0" smtClean="0"/>
              <a:t>Measuring powder rests in the liquid</a:t>
            </a:r>
          </a:p>
          <a:p>
            <a:pPr lvl="2"/>
            <a:r>
              <a:rPr lang="en-US" dirty="0" smtClean="0">
                <a:solidFill>
                  <a:srgbClr val="FF0000"/>
                </a:solidFill>
              </a:rPr>
              <a:t>First 2 heat sinks of interrupted print job fully blocked</a:t>
            </a:r>
          </a:p>
          <a:p>
            <a:pPr lvl="3"/>
            <a:r>
              <a:rPr lang="en-US" dirty="0" err="1" smtClean="0">
                <a:solidFill>
                  <a:srgbClr val="FF0000"/>
                </a:solidFill>
              </a:rPr>
              <a:t>Hirtisation</a:t>
            </a:r>
            <a:r>
              <a:rPr lang="en-US" dirty="0" smtClean="0">
                <a:solidFill>
                  <a:srgbClr val="FF0000"/>
                </a:solidFill>
              </a:rPr>
              <a:t> not applicable if flow is fully obstructed</a:t>
            </a:r>
          </a:p>
          <a:p>
            <a:pPr lvl="2"/>
            <a:r>
              <a:rPr lang="en-US" dirty="0" smtClean="0">
                <a:solidFill>
                  <a:srgbClr val="00B050"/>
                </a:solidFill>
              </a:rPr>
              <a:t>Next 2 heat sinks cleaned without issues</a:t>
            </a:r>
          </a:p>
          <a:p>
            <a:r>
              <a:rPr lang="en-US" dirty="0" smtClean="0"/>
              <a:t>CT-scan mandatory</a:t>
            </a:r>
          </a:p>
          <a:p>
            <a:r>
              <a:rPr lang="en-US" dirty="0" smtClean="0"/>
              <a:t>He leak test mandatory</a:t>
            </a:r>
          </a:p>
          <a:p>
            <a:pPr lvl="1"/>
            <a:r>
              <a:rPr lang="en-US" dirty="0" smtClean="0">
                <a:solidFill>
                  <a:srgbClr val="FF0000"/>
                </a:solidFill>
              </a:rPr>
              <a:t>1 leak found near base plate </a:t>
            </a:r>
            <a:r>
              <a:rPr lang="en-US" dirty="0" smtClean="0">
                <a:sym typeface="Wingdings" panose="05000000000000000000" pitchFamily="2" charset="2"/>
              </a:rPr>
              <a:t> design &amp; process improvements</a:t>
            </a:r>
            <a:r>
              <a:rPr lang="en-US" dirty="0" smtClean="0"/>
              <a:t>  </a:t>
            </a:r>
          </a:p>
          <a:p>
            <a:pPr lvl="1"/>
            <a:r>
              <a:rPr lang="en-US" dirty="0" smtClean="0">
                <a:solidFill>
                  <a:srgbClr val="00B050"/>
                </a:solidFill>
              </a:rPr>
              <a:t>1 heat sink leak tight</a:t>
            </a:r>
          </a:p>
          <a:p>
            <a:pPr lvl="1"/>
            <a:endParaRPr lang="en-US" dirty="0"/>
          </a:p>
        </p:txBody>
      </p:sp>
      <p:sp>
        <p:nvSpPr>
          <p:cNvPr id="3" name="Title 2"/>
          <p:cNvSpPr>
            <a:spLocks noGrp="1"/>
          </p:cNvSpPr>
          <p:nvPr>
            <p:ph type="title"/>
          </p:nvPr>
        </p:nvSpPr>
        <p:spPr/>
        <p:txBody>
          <a:bodyPr/>
          <a:lstStyle/>
          <a:p>
            <a:r>
              <a:rPr lang="en-US" dirty="0" smtClean="0"/>
              <a:t>Small scale heat sinks with cooling channels</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18</a:t>
            </a:fld>
            <a:endParaRPr lang="de-DE" dirty="0"/>
          </a:p>
        </p:txBody>
      </p:sp>
      <p:pic>
        <p:nvPicPr>
          <p:cNvPr id="10" name="Grafik 14"/>
          <p:cNvPicPr>
            <a:picLocks noChangeAspect="1"/>
          </p:cNvPicPr>
          <p:nvPr/>
        </p:nvPicPr>
        <p:blipFill rotWithShape="1">
          <a:blip r:embed="rId4"/>
          <a:srcRect r="5355"/>
          <a:stretch/>
        </p:blipFill>
        <p:spPr>
          <a:xfrm>
            <a:off x="7822556" y="877467"/>
            <a:ext cx="4260101" cy="5466680"/>
          </a:xfrm>
          <a:prstGeom prst="rect">
            <a:avLst/>
          </a:prstGeom>
        </p:spPr>
      </p:pic>
      <p:sp>
        <p:nvSpPr>
          <p:cNvPr id="11" name="Textfeld 15"/>
          <p:cNvSpPr txBox="1"/>
          <p:nvPr/>
        </p:nvSpPr>
        <p:spPr>
          <a:xfrm>
            <a:off x="7953693" y="5993617"/>
            <a:ext cx="1998913" cy="246221"/>
          </a:xfrm>
          <a:prstGeom prst="rect">
            <a:avLst/>
          </a:prstGeom>
          <a:solidFill>
            <a:schemeClr val="bg1"/>
          </a:solidFill>
        </p:spPr>
        <p:txBody>
          <a:bodyPr wrap="square" rtlCol="0">
            <a:spAutoFit/>
          </a:bodyPr>
          <a:lstStyle/>
          <a:p>
            <a:r>
              <a:rPr lang="de-DE" sz="1000" dirty="0" smtClean="0"/>
              <a:t>Fraunhofer IGCV: Job </a:t>
            </a:r>
            <a:r>
              <a:rPr lang="de-DE" sz="1000" dirty="0" err="1" smtClean="0"/>
              <a:t>no</a:t>
            </a:r>
            <a:r>
              <a:rPr lang="de-DE" sz="1000" dirty="0" smtClean="0"/>
              <a:t>. 4</a:t>
            </a:r>
            <a:endParaRPr lang="de-DE" sz="1000" dirty="0"/>
          </a:p>
        </p:txBody>
      </p:sp>
    </p:spTree>
    <p:extLst>
      <p:ext uri="{BB962C8B-B14F-4D97-AF65-F5344CB8AC3E}">
        <p14:creationId xmlns:p14="http://schemas.microsoft.com/office/powerpoint/2010/main" val="3074986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363984" y="896645"/>
            <a:ext cx="4831960" cy="5485105"/>
          </a:xfrm>
        </p:spPr>
        <p:txBody>
          <a:bodyPr/>
          <a:lstStyle/>
          <a:p>
            <a:pPr marL="0" indent="0">
              <a:buNone/>
            </a:pPr>
            <a:r>
              <a:rPr lang="en-US" dirty="0" smtClean="0"/>
              <a:t>General</a:t>
            </a:r>
          </a:p>
          <a:p>
            <a:r>
              <a:rPr lang="en-US" dirty="0" smtClean="0"/>
              <a:t>80 µm resolution</a:t>
            </a:r>
          </a:p>
          <a:p>
            <a:r>
              <a:rPr lang="en-US" dirty="0" smtClean="0"/>
              <a:t>Max size: ~900 x Ø600 mm</a:t>
            </a:r>
          </a:p>
          <a:p>
            <a:r>
              <a:rPr lang="en-US" dirty="0" smtClean="0"/>
              <a:t>Boundaries suffer from reflections</a:t>
            </a:r>
          </a:p>
          <a:p>
            <a:pPr lvl="1"/>
            <a:r>
              <a:rPr lang="en-US" dirty="0" smtClean="0"/>
              <a:t>Line scan with higher contrast at boundaries possible</a:t>
            </a:r>
          </a:p>
          <a:p>
            <a:r>
              <a:rPr lang="en-US" dirty="0" smtClean="0"/>
              <a:t>Cost depends on resolution</a:t>
            </a:r>
          </a:p>
          <a:p>
            <a:pPr marL="0" indent="0">
              <a:buNone/>
            </a:pPr>
            <a:r>
              <a:rPr lang="en-US" dirty="0" smtClean="0"/>
              <a:t>Objective</a:t>
            </a:r>
          </a:p>
          <a:p>
            <a:r>
              <a:rPr lang="en-US" dirty="0" smtClean="0"/>
              <a:t>Detection of remaining powder</a:t>
            </a:r>
          </a:p>
          <a:p>
            <a:endParaRPr lang="en-US" dirty="0" smtClean="0"/>
          </a:p>
          <a:p>
            <a:pPr marL="0" indent="0">
              <a:buNone/>
            </a:pPr>
            <a:endParaRPr lang="en-US" dirty="0" smtClean="0"/>
          </a:p>
          <a:p>
            <a:pPr marL="0" indent="0">
              <a:buNone/>
            </a:pPr>
            <a:r>
              <a:rPr lang="en-US" dirty="0" smtClean="0"/>
              <a:t>Interrupted print job</a:t>
            </a:r>
          </a:p>
          <a:p>
            <a:r>
              <a:rPr lang="en-US" dirty="0" smtClean="0"/>
              <a:t>Powder remains clearly visible</a:t>
            </a:r>
          </a:p>
          <a:p>
            <a:pPr marL="0" indent="0">
              <a:buNone/>
            </a:pPr>
            <a:r>
              <a:rPr lang="en-US" dirty="0" smtClean="0"/>
              <a:t>Smoothly run print job</a:t>
            </a:r>
          </a:p>
          <a:p>
            <a:r>
              <a:rPr lang="en-US" dirty="0" smtClean="0"/>
              <a:t>No powder remaining</a:t>
            </a:r>
          </a:p>
          <a:p>
            <a:endParaRPr lang="en-US" dirty="0" smtClean="0"/>
          </a:p>
          <a:p>
            <a:endParaRPr lang="en-US" dirty="0" smtClean="0"/>
          </a:p>
        </p:txBody>
      </p:sp>
      <p:sp>
        <p:nvSpPr>
          <p:cNvPr id="3" name="Title 2"/>
          <p:cNvSpPr>
            <a:spLocks noGrp="1"/>
          </p:cNvSpPr>
          <p:nvPr>
            <p:ph type="title"/>
          </p:nvPr>
        </p:nvSpPr>
        <p:spPr/>
        <p:txBody>
          <a:bodyPr/>
          <a:lstStyle/>
          <a:p>
            <a:r>
              <a:rPr lang="en-US" smtClean="0"/>
              <a:t>CT scan of heat sinks</a:t>
            </a:r>
            <a:endParaRPr lang="en-US"/>
          </a:p>
        </p:txBody>
      </p:sp>
      <p:sp>
        <p:nvSpPr>
          <p:cNvPr id="4" name="Slide Number Placeholder 3"/>
          <p:cNvSpPr>
            <a:spLocks noGrp="1"/>
          </p:cNvSpPr>
          <p:nvPr>
            <p:ph type="sldNum" sz="quarter" idx="16"/>
          </p:nvPr>
        </p:nvSpPr>
        <p:spPr/>
        <p:txBody>
          <a:bodyPr/>
          <a:lstStyle/>
          <a:p>
            <a:fld id="{3B1A4699-952B-42DA-8DC4-38A59B49610C}" type="slidenum">
              <a:rPr lang="de-DE" smtClean="0"/>
              <a:pPr/>
              <a:t>19</a:t>
            </a:fld>
            <a:endParaRPr lang="de-DE" dirty="0"/>
          </a:p>
        </p:txBody>
      </p:sp>
      <p:pic>
        <p:nvPicPr>
          <p:cNvPr id="2" name="Picture 1"/>
          <p:cNvPicPr>
            <a:picLocks noChangeAspect="1"/>
          </p:cNvPicPr>
          <p:nvPr/>
        </p:nvPicPr>
        <p:blipFill>
          <a:blip r:embed="rId3"/>
          <a:stretch>
            <a:fillRect/>
          </a:stretch>
        </p:blipFill>
        <p:spPr>
          <a:xfrm>
            <a:off x="6045959" y="847472"/>
            <a:ext cx="5832364" cy="5534278"/>
          </a:xfrm>
          <a:prstGeom prst="rect">
            <a:avLst/>
          </a:prstGeom>
        </p:spPr>
      </p:pic>
      <p:pic>
        <p:nvPicPr>
          <p:cNvPr id="9" name="Picture 8"/>
          <p:cNvPicPr>
            <a:picLocks noChangeAspect="1"/>
          </p:cNvPicPr>
          <p:nvPr/>
        </p:nvPicPr>
        <p:blipFill>
          <a:blip r:embed="rId4"/>
          <a:stretch>
            <a:fillRect/>
          </a:stretch>
        </p:blipFill>
        <p:spPr>
          <a:xfrm>
            <a:off x="4811247" y="1672718"/>
            <a:ext cx="7200000" cy="4709032"/>
          </a:xfrm>
          <a:prstGeom prst="rect">
            <a:avLst/>
          </a:prstGeom>
        </p:spPr>
      </p:pic>
    </p:spTree>
    <p:extLst>
      <p:ext uri="{BB962C8B-B14F-4D97-AF65-F5344CB8AC3E}">
        <p14:creationId xmlns:p14="http://schemas.microsoft.com/office/powerpoint/2010/main" val="208686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Fundamental differences </a:t>
            </a:r>
            <a:r>
              <a:rPr lang="en-US" sz="3200" dirty="0" err="1" smtClean="0"/>
              <a:t>divertor</a:t>
            </a:r>
            <a:r>
              <a:rPr lang="en-US" sz="3200" dirty="0" smtClean="0"/>
              <a:t> </a:t>
            </a:r>
            <a:r>
              <a:rPr lang="en-US" sz="3200" dirty="0" smtClean="0">
                <a:sym typeface="Wingdings" panose="05000000000000000000" pitchFamily="2" charset="2"/>
              </a:rPr>
              <a:t> baffle</a:t>
            </a:r>
            <a:endParaRPr lang="de-DE" sz="3200"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a:t>
            </a:fld>
            <a:endParaRPr lang="de-DE" dirty="0"/>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3849988459"/>
              </p:ext>
            </p:extLst>
          </p:nvPr>
        </p:nvGraphicFramePr>
        <p:xfrm>
          <a:off x="363538" y="896938"/>
          <a:ext cx="11514138" cy="5197200"/>
        </p:xfrm>
        <a:graphic>
          <a:graphicData uri="http://schemas.openxmlformats.org/drawingml/2006/table">
            <a:tbl>
              <a:tblPr firstRow="1" bandRow="1">
                <a:tableStyleId>{5C22544A-7EE6-4342-B048-85BDC9FD1C3A}</a:tableStyleId>
              </a:tblPr>
              <a:tblGrid>
                <a:gridCol w="3838046">
                  <a:extLst>
                    <a:ext uri="{9D8B030D-6E8A-4147-A177-3AD203B41FA5}">
                      <a16:colId xmlns:a16="http://schemas.microsoft.com/office/drawing/2014/main" val="312780750"/>
                    </a:ext>
                  </a:extLst>
                </a:gridCol>
                <a:gridCol w="3838046">
                  <a:extLst>
                    <a:ext uri="{9D8B030D-6E8A-4147-A177-3AD203B41FA5}">
                      <a16:colId xmlns:a16="http://schemas.microsoft.com/office/drawing/2014/main" val="826799614"/>
                    </a:ext>
                  </a:extLst>
                </a:gridCol>
                <a:gridCol w="3838046">
                  <a:extLst>
                    <a:ext uri="{9D8B030D-6E8A-4147-A177-3AD203B41FA5}">
                      <a16:colId xmlns:a16="http://schemas.microsoft.com/office/drawing/2014/main" val="4034815434"/>
                    </a:ext>
                  </a:extLst>
                </a:gridCol>
              </a:tblGrid>
              <a:tr h="370840">
                <a:tc>
                  <a:txBody>
                    <a:bodyPr/>
                    <a:lstStyle/>
                    <a:p>
                      <a:endParaRPr lang="de-DE" dirty="0"/>
                    </a:p>
                  </a:txBody>
                  <a:tcPr/>
                </a:tc>
                <a:tc>
                  <a:txBody>
                    <a:bodyPr/>
                    <a:lstStyle/>
                    <a:p>
                      <a:pPr algn="ctr"/>
                      <a:r>
                        <a:rPr lang="en-US" dirty="0" smtClean="0"/>
                        <a:t>Divertor</a:t>
                      </a:r>
                      <a:endParaRPr lang="de-DE" dirty="0"/>
                    </a:p>
                  </a:txBody>
                  <a:tcPr/>
                </a:tc>
                <a:tc>
                  <a:txBody>
                    <a:bodyPr/>
                    <a:lstStyle/>
                    <a:p>
                      <a:pPr algn="ctr"/>
                      <a:r>
                        <a:rPr lang="en-US" dirty="0" smtClean="0"/>
                        <a:t>Baffle</a:t>
                      </a:r>
                      <a:endParaRPr lang="de-DE" dirty="0"/>
                    </a:p>
                  </a:txBody>
                  <a:tcPr/>
                </a:tc>
                <a:extLst>
                  <a:ext uri="{0D108BD9-81ED-4DB2-BD59-A6C34878D82A}">
                    <a16:rowId xmlns:a16="http://schemas.microsoft.com/office/drawing/2014/main" val="3825223715"/>
                  </a:ext>
                </a:extLst>
              </a:tr>
              <a:tr h="370840">
                <a:tc>
                  <a:txBody>
                    <a:bodyPr/>
                    <a:lstStyle/>
                    <a:p>
                      <a:r>
                        <a:rPr lang="en-US" dirty="0" smtClean="0"/>
                        <a:t>Plasma facing material</a:t>
                      </a:r>
                      <a:endParaRPr lang="de-DE" dirty="0"/>
                    </a:p>
                  </a:txBody>
                  <a:tcPr/>
                </a:tc>
                <a:tc gridSpan="2">
                  <a:txBody>
                    <a:bodyPr/>
                    <a:lstStyle/>
                    <a:p>
                      <a:pPr algn="ctr"/>
                      <a:r>
                        <a:rPr lang="en-US" dirty="0" smtClean="0"/>
                        <a:t>W or W</a:t>
                      </a:r>
                      <a:r>
                        <a:rPr lang="en-US" baseline="-25000" dirty="0" smtClean="0"/>
                        <a:t>95</a:t>
                      </a:r>
                      <a:r>
                        <a:rPr lang="en-US" dirty="0" smtClean="0"/>
                        <a:t>NiFe</a:t>
                      </a:r>
                      <a:endParaRPr lang="de-DE" dirty="0"/>
                    </a:p>
                  </a:txBody>
                  <a:tcPr/>
                </a:tc>
                <a:tc hMerge="1">
                  <a:txBody>
                    <a:bodyPr/>
                    <a:lstStyle/>
                    <a:p>
                      <a:pPr algn="ctr"/>
                      <a:endParaRPr lang="de-DE" dirty="0"/>
                    </a:p>
                  </a:txBody>
                  <a:tcPr/>
                </a:tc>
                <a:extLst>
                  <a:ext uri="{0D108BD9-81ED-4DB2-BD59-A6C34878D82A}">
                    <a16:rowId xmlns:a16="http://schemas.microsoft.com/office/drawing/2014/main" val="1905059077"/>
                  </a:ext>
                </a:extLst>
              </a:tr>
              <a:tr h="370840">
                <a:tc>
                  <a:txBody>
                    <a:bodyPr/>
                    <a:lstStyle/>
                    <a:p>
                      <a:r>
                        <a:rPr lang="en-US" dirty="0" smtClean="0"/>
                        <a:t>Heat sink material</a:t>
                      </a:r>
                      <a:endParaRPr lang="de-DE" dirty="0"/>
                    </a:p>
                  </a:txBody>
                  <a:tcPr/>
                </a:tc>
                <a:tc gridSpan="2">
                  <a:txBody>
                    <a:bodyPr/>
                    <a:lstStyle/>
                    <a:p>
                      <a:pPr algn="ctr"/>
                      <a:r>
                        <a:rPr lang="en-US" dirty="0" smtClean="0"/>
                        <a:t>Cu or CuCrZr</a:t>
                      </a:r>
                      <a:endParaRPr lang="de-DE" dirty="0"/>
                    </a:p>
                  </a:txBody>
                  <a:tcPr/>
                </a:tc>
                <a:tc hMerge="1">
                  <a:txBody>
                    <a:bodyPr/>
                    <a:lstStyle/>
                    <a:p>
                      <a:pPr algn="ctr"/>
                      <a:endParaRPr lang="de-DE" dirty="0"/>
                    </a:p>
                  </a:txBody>
                  <a:tcPr/>
                </a:tc>
                <a:extLst>
                  <a:ext uri="{0D108BD9-81ED-4DB2-BD59-A6C34878D82A}">
                    <a16:rowId xmlns:a16="http://schemas.microsoft.com/office/drawing/2014/main" val="2908327907"/>
                  </a:ext>
                </a:extLst>
              </a:tr>
              <a:tr h="370840">
                <a:tc>
                  <a:txBody>
                    <a:bodyPr/>
                    <a:lstStyle/>
                    <a:p>
                      <a:r>
                        <a:rPr lang="en-US" dirty="0" smtClean="0"/>
                        <a:t>Heat load requirement</a:t>
                      </a:r>
                      <a:endParaRPr lang="de-DE" dirty="0"/>
                    </a:p>
                  </a:txBody>
                  <a:tcPr/>
                </a:tc>
                <a:tc>
                  <a:txBody>
                    <a:bodyPr/>
                    <a:lstStyle/>
                    <a:p>
                      <a:pPr algn="ctr"/>
                      <a:r>
                        <a:rPr lang="en-US" dirty="0" smtClean="0"/>
                        <a:t>10 MW/m²</a:t>
                      </a:r>
                      <a:endParaRPr lang="de-DE" dirty="0"/>
                    </a:p>
                  </a:txBody>
                  <a:tcPr/>
                </a:tc>
                <a:tc>
                  <a:txBody>
                    <a:bodyPr/>
                    <a:lstStyle/>
                    <a:p>
                      <a:pPr algn="ctr"/>
                      <a:r>
                        <a:rPr lang="en-US" dirty="0" smtClean="0"/>
                        <a:t>&lt;</a:t>
                      </a:r>
                      <a:r>
                        <a:rPr lang="en-US" baseline="0" dirty="0" smtClean="0"/>
                        <a:t> 1-2 MW/m²</a:t>
                      </a:r>
                      <a:endParaRPr lang="de-DE" dirty="0"/>
                    </a:p>
                  </a:txBody>
                  <a:tcPr/>
                </a:tc>
                <a:extLst>
                  <a:ext uri="{0D108BD9-81ED-4DB2-BD59-A6C34878D82A}">
                    <a16:rowId xmlns:a16="http://schemas.microsoft.com/office/drawing/2014/main" val="1481622150"/>
                  </a:ext>
                </a:extLst>
              </a:tr>
              <a:tr h="370840">
                <a:tc>
                  <a:txBody>
                    <a:bodyPr/>
                    <a:lstStyle/>
                    <a:p>
                      <a:r>
                        <a:rPr lang="en-US" dirty="0" smtClean="0"/>
                        <a:t>W-Cu Interface</a:t>
                      </a:r>
                      <a:endParaRPr lang="de-DE" dirty="0"/>
                    </a:p>
                  </a:txBody>
                  <a:tcPr/>
                </a:tc>
                <a:tc>
                  <a:txBody>
                    <a:bodyPr/>
                    <a:lstStyle/>
                    <a:p>
                      <a:pPr algn="ctr"/>
                      <a:r>
                        <a:rPr lang="en-US" dirty="0" smtClean="0"/>
                        <a:t>Perfect thermal bond required</a:t>
                      </a:r>
                      <a:endParaRPr lang="de-DE" dirty="0"/>
                    </a:p>
                  </a:txBody>
                  <a:tcPr/>
                </a:tc>
                <a:tc>
                  <a:txBody>
                    <a:bodyPr/>
                    <a:lstStyle/>
                    <a:p>
                      <a:pPr algn="ctr"/>
                      <a:r>
                        <a:rPr lang="en-US" dirty="0" smtClean="0"/>
                        <a:t>Cold contact sufficient</a:t>
                      </a:r>
                      <a:endParaRPr lang="de-DE" dirty="0"/>
                    </a:p>
                  </a:txBody>
                  <a:tcPr/>
                </a:tc>
                <a:extLst>
                  <a:ext uri="{0D108BD9-81ED-4DB2-BD59-A6C34878D82A}">
                    <a16:rowId xmlns:a16="http://schemas.microsoft.com/office/drawing/2014/main" val="4176969755"/>
                  </a:ext>
                </a:extLst>
              </a:tr>
              <a:tr h="370840">
                <a:tc>
                  <a:txBody>
                    <a:bodyPr/>
                    <a:lstStyle/>
                    <a:p>
                      <a:r>
                        <a:rPr lang="en-US" dirty="0" smtClean="0"/>
                        <a:t>Connection</a:t>
                      </a:r>
                      <a:r>
                        <a:rPr lang="en-US" baseline="0" dirty="0" smtClean="0"/>
                        <a:t> type</a:t>
                      </a:r>
                      <a:endParaRPr lang="de-DE" dirty="0"/>
                    </a:p>
                  </a:txBody>
                  <a:tcPr/>
                </a:tc>
                <a:tc>
                  <a:txBody>
                    <a:bodyPr/>
                    <a:lstStyle/>
                    <a:p>
                      <a:pPr algn="ctr"/>
                      <a:r>
                        <a:rPr lang="de-DE" dirty="0" err="1" smtClean="0"/>
                        <a:t>continuous</a:t>
                      </a:r>
                      <a:endParaRPr lang="de-DE" dirty="0"/>
                    </a:p>
                  </a:txBody>
                  <a:tcPr/>
                </a:tc>
                <a:tc>
                  <a:txBody>
                    <a:bodyPr/>
                    <a:lstStyle/>
                    <a:p>
                      <a:pPr algn="ctr"/>
                      <a:r>
                        <a:rPr lang="en-US" dirty="0" smtClean="0"/>
                        <a:t>Loose bolted connection allowed</a:t>
                      </a:r>
                      <a:endParaRPr lang="de-DE" dirty="0"/>
                    </a:p>
                  </a:txBody>
                  <a:tcPr/>
                </a:tc>
                <a:extLst>
                  <a:ext uri="{0D108BD9-81ED-4DB2-BD59-A6C34878D82A}">
                    <a16:rowId xmlns:a16="http://schemas.microsoft.com/office/drawing/2014/main" val="2981664596"/>
                  </a:ext>
                </a:extLst>
              </a:tr>
              <a:tr h="370840">
                <a:tc>
                  <a:txBody>
                    <a:bodyPr/>
                    <a:lstStyle/>
                    <a:p>
                      <a:r>
                        <a:rPr lang="en-US" dirty="0" smtClean="0"/>
                        <a:t>Interlayer</a:t>
                      </a:r>
                      <a:endParaRPr lang="de-DE" dirty="0"/>
                    </a:p>
                  </a:txBody>
                  <a:tcPr/>
                </a:tc>
                <a:tc>
                  <a:txBody>
                    <a:bodyPr/>
                    <a:lstStyle/>
                    <a:p>
                      <a:pPr algn="ctr"/>
                      <a:r>
                        <a:rPr lang="en-US" dirty="0" smtClean="0"/>
                        <a:t>1 mm OFE-Cu </a:t>
                      </a:r>
                    </a:p>
                    <a:p>
                      <a:pPr algn="ctr"/>
                      <a:r>
                        <a:rPr lang="el-GR" dirty="0" smtClean="0"/>
                        <a:t>Δ</a:t>
                      </a:r>
                      <a:r>
                        <a:rPr lang="en-US" dirty="0" smtClean="0"/>
                        <a:t>T @ 10 MW/m² = ~25 K</a:t>
                      </a:r>
                      <a:endParaRPr lang="de-DE" dirty="0"/>
                    </a:p>
                  </a:txBody>
                  <a:tcPr/>
                </a:tc>
                <a:tc>
                  <a:txBody>
                    <a:bodyPr/>
                    <a:lstStyle/>
                    <a:p>
                      <a:pPr algn="ctr"/>
                      <a:r>
                        <a:rPr lang="en-US" dirty="0" smtClean="0"/>
                        <a:t>Graphite foil</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smtClean="0"/>
                        <a:t>Δ</a:t>
                      </a:r>
                      <a:r>
                        <a:rPr lang="en-US" dirty="0" smtClean="0"/>
                        <a:t>T @ 1 MW/m² = 500 K</a:t>
                      </a:r>
                      <a:endParaRPr lang="de-DE" dirty="0" smtClean="0"/>
                    </a:p>
                  </a:txBody>
                  <a:tcPr/>
                </a:tc>
                <a:extLst>
                  <a:ext uri="{0D108BD9-81ED-4DB2-BD59-A6C34878D82A}">
                    <a16:rowId xmlns:a16="http://schemas.microsoft.com/office/drawing/2014/main" val="3011051736"/>
                  </a:ext>
                </a:extLst>
              </a:tr>
              <a:tr h="370840">
                <a:tc>
                  <a:txBody>
                    <a:bodyPr/>
                    <a:lstStyle/>
                    <a:p>
                      <a:r>
                        <a:rPr lang="en-US" dirty="0" smtClean="0"/>
                        <a:t>Key design concern</a:t>
                      </a:r>
                      <a:endParaRPr lang="de-DE" dirty="0"/>
                    </a:p>
                  </a:txBody>
                  <a:tcPr/>
                </a:tc>
                <a:tc>
                  <a:txBody>
                    <a:bodyPr/>
                    <a:lstStyle/>
                    <a:p>
                      <a:pPr algn="ctr"/>
                      <a:r>
                        <a:rPr lang="en-US" dirty="0" smtClean="0"/>
                        <a:t>Thermal</a:t>
                      </a:r>
                      <a:r>
                        <a:rPr lang="en-US" baseline="0" dirty="0" smtClean="0"/>
                        <a:t> expansion mismatch</a:t>
                      </a:r>
                      <a:endParaRPr lang="en-US" dirty="0" smtClean="0"/>
                    </a:p>
                    <a:p>
                      <a:pPr algn="ctr"/>
                      <a:r>
                        <a:rPr lang="en-US" dirty="0" smtClean="0">
                          <a:hlinkClick r:id="rId3" action="ppaction://hlinksldjump"/>
                        </a:rPr>
                        <a:t>Interface</a:t>
                      </a:r>
                      <a:r>
                        <a:rPr lang="en-US" baseline="0" dirty="0" smtClean="0">
                          <a:hlinkClick r:id="rId3" action="ppaction://hlinksldjump"/>
                        </a:rPr>
                        <a:t> stress singularity</a:t>
                      </a:r>
                      <a:endParaRPr lang="de-DE" dirty="0"/>
                    </a:p>
                  </a:txBody>
                  <a:tcPr/>
                </a:tc>
                <a:tc>
                  <a:txBody>
                    <a:bodyPr/>
                    <a:lstStyle/>
                    <a:p>
                      <a:pPr algn="ctr"/>
                      <a:r>
                        <a:rPr lang="en-US" baseline="0" dirty="0" smtClean="0"/>
                        <a:t>Maximum W temperature </a:t>
                      </a:r>
                    </a:p>
                    <a:p>
                      <a:pPr algn="ctr"/>
                      <a:r>
                        <a:rPr lang="en-US" dirty="0" smtClean="0"/>
                        <a:t>Bolt</a:t>
                      </a:r>
                      <a:r>
                        <a:rPr lang="en-US" baseline="0" dirty="0" smtClean="0"/>
                        <a:t> design</a:t>
                      </a:r>
                      <a:endParaRPr lang="de-DE" dirty="0"/>
                    </a:p>
                  </a:txBody>
                  <a:tcPr/>
                </a:tc>
                <a:extLst>
                  <a:ext uri="{0D108BD9-81ED-4DB2-BD59-A6C34878D82A}">
                    <a16:rowId xmlns:a16="http://schemas.microsoft.com/office/drawing/2014/main" val="2174033115"/>
                  </a:ext>
                </a:extLst>
              </a:tr>
              <a:tr h="1692000">
                <a:tc>
                  <a:txBody>
                    <a:bodyPr/>
                    <a:lstStyle/>
                    <a:p>
                      <a:endParaRPr lang="de-DE" dirty="0"/>
                    </a:p>
                  </a:txBody>
                  <a:tcPr/>
                </a:tc>
                <a:tc>
                  <a:txBody>
                    <a:bodyPr/>
                    <a:lstStyle/>
                    <a:p>
                      <a:pPr algn="ctr"/>
                      <a:endParaRPr lang="de-DE" dirty="0"/>
                    </a:p>
                  </a:txBody>
                  <a:tcPr/>
                </a:tc>
                <a:tc>
                  <a:txBody>
                    <a:bodyPr/>
                    <a:lstStyle/>
                    <a:p>
                      <a:pPr algn="ctr"/>
                      <a:endParaRPr lang="de-DE" dirty="0"/>
                    </a:p>
                  </a:txBody>
                  <a:tcPr/>
                </a:tc>
                <a:extLst>
                  <a:ext uri="{0D108BD9-81ED-4DB2-BD59-A6C34878D82A}">
                    <a16:rowId xmlns:a16="http://schemas.microsoft.com/office/drawing/2014/main" val="2144785445"/>
                  </a:ext>
                </a:extLst>
              </a:tr>
            </a:tbl>
          </a:graphicData>
        </a:graphic>
      </p:graphicFrame>
      <p:pic>
        <p:nvPicPr>
          <p:cNvPr id="11" name="Picture 10"/>
          <p:cNvPicPr>
            <a:picLocks noChangeAspect="1"/>
          </p:cNvPicPr>
          <p:nvPr/>
        </p:nvPicPr>
        <p:blipFill rotWithShape="1">
          <a:blip r:embed="rId4"/>
          <a:srcRect t="11459"/>
          <a:stretch/>
        </p:blipFill>
        <p:spPr>
          <a:xfrm>
            <a:off x="8681604" y="4532896"/>
            <a:ext cx="2762019" cy="1561242"/>
          </a:xfrm>
          <a:prstGeom prst="rect">
            <a:avLst/>
          </a:prstGeom>
        </p:spPr>
      </p:pic>
      <p:pic>
        <p:nvPicPr>
          <p:cNvPr id="12" name="Picture 11"/>
          <p:cNvPicPr>
            <a:picLocks noChangeAspect="1"/>
          </p:cNvPicPr>
          <p:nvPr/>
        </p:nvPicPr>
        <p:blipFill>
          <a:blip r:embed="rId5"/>
          <a:stretch>
            <a:fillRect/>
          </a:stretch>
        </p:blipFill>
        <p:spPr>
          <a:xfrm>
            <a:off x="4266942" y="4472227"/>
            <a:ext cx="3749859" cy="1621911"/>
          </a:xfrm>
          <a:prstGeom prst="rect">
            <a:avLst/>
          </a:prstGeom>
        </p:spPr>
      </p:pic>
      <p:sp>
        <p:nvSpPr>
          <p:cNvPr id="2" name="Oval 1"/>
          <p:cNvSpPr/>
          <p:nvPr/>
        </p:nvSpPr>
        <p:spPr>
          <a:xfrm>
            <a:off x="4368097" y="5008814"/>
            <a:ext cx="186431" cy="177639"/>
          </a:xfrm>
          <a:prstGeom prst="ellipse">
            <a:avLst/>
          </a:prstGeom>
          <a:noFill/>
          <a:ln w="3810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 name="Elbow Connector 5"/>
          <p:cNvCxnSpPr>
            <a:endCxn id="2" idx="0"/>
          </p:cNvCxnSpPr>
          <p:nvPr/>
        </p:nvCxnSpPr>
        <p:spPr>
          <a:xfrm rot="5400000">
            <a:off x="4197240" y="4495831"/>
            <a:ext cx="777056" cy="248910"/>
          </a:xfrm>
          <a:prstGeom prst="bentConnector3">
            <a:avLst>
              <a:gd name="adj1" fmla="val -627"/>
            </a:avLst>
          </a:prstGeom>
          <a:ln w="28575" cmpd="sng">
            <a:solidFill>
              <a:schemeClr val="bg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5954" t="13851" b="12933"/>
          <a:stretch/>
        </p:blipFill>
        <p:spPr>
          <a:xfrm>
            <a:off x="2190750" y="4495800"/>
            <a:ext cx="1836509" cy="1552575"/>
          </a:xfrm>
          <a:prstGeom prst="rect">
            <a:avLst/>
          </a:prstGeom>
          <a:ln w="28575">
            <a:solidFill>
              <a:srgbClr val="FF0000"/>
            </a:solidFill>
          </a:ln>
        </p:spPr>
      </p:pic>
      <p:cxnSp>
        <p:nvCxnSpPr>
          <p:cNvPr id="15" name="Straight Connector 14"/>
          <p:cNvCxnSpPr/>
          <p:nvPr/>
        </p:nvCxnSpPr>
        <p:spPr>
          <a:xfrm flipH="1" flipV="1">
            <a:off x="4027259" y="4495800"/>
            <a:ext cx="340838" cy="513016"/>
          </a:xfrm>
          <a:prstGeom prst="line">
            <a:avLst/>
          </a:prstGeom>
          <a:ln w="1905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 idx="3"/>
          </p:cNvCxnSpPr>
          <p:nvPr/>
        </p:nvCxnSpPr>
        <p:spPr>
          <a:xfrm flipH="1">
            <a:off x="4027259" y="5160438"/>
            <a:ext cx="368140" cy="887937"/>
          </a:xfrm>
          <a:prstGeom prst="line">
            <a:avLst/>
          </a:prstGeom>
          <a:ln w="285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2181225" y="4876800"/>
            <a:ext cx="981075" cy="1181100"/>
          </a:xfrm>
          <a:custGeom>
            <a:avLst/>
            <a:gdLst>
              <a:gd name="connsiteX0" fmla="*/ 771525 w 981075"/>
              <a:gd name="connsiteY0" fmla="*/ 1152525 h 1181100"/>
              <a:gd name="connsiteX1" fmla="*/ 771525 w 981075"/>
              <a:gd name="connsiteY1" fmla="*/ 352425 h 1181100"/>
              <a:gd name="connsiteX2" fmla="*/ 981075 w 981075"/>
              <a:gd name="connsiteY2" fmla="*/ 352425 h 1181100"/>
              <a:gd name="connsiteX3" fmla="*/ 981075 w 981075"/>
              <a:gd name="connsiteY3" fmla="*/ 0 h 1181100"/>
              <a:gd name="connsiteX4" fmla="*/ 0 w 981075"/>
              <a:gd name="connsiteY4" fmla="*/ 0 h 1181100"/>
              <a:gd name="connsiteX5" fmla="*/ 0 w 981075"/>
              <a:gd name="connsiteY5" fmla="*/ 276225 h 1181100"/>
              <a:gd name="connsiteX6" fmla="*/ 333375 w 981075"/>
              <a:gd name="connsiteY6" fmla="*/ 276225 h 1181100"/>
              <a:gd name="connsiteX7" fmla="*/ 333375 w 981075"/>
              <a:gd name="connsiteY7" fmla="*/ 1181100 h 1181100"/>
              <a:gd name="connsiteX8" fmla="*/ 685800 w 981075"/>
              <a:gd name="connsiteY8"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75" h="1181100">
                <a:moveTo>
                  <a:pt x="771525" y="1152525"/>
                </a:moveTo>
                <a:lnTo>
                  <a:pt x="771525" y="352425"/>
                </a:lnTo>
                <a:lnTo>
                  <a:pt x="981075" y="352425"/>
                </a:lnTo>
                <a:lnTo>
                  <a:pt x="981075" y="0"/>
                </a:lnTo>
                <a:lnTo>
                  <a:pt x="0" y="0"/>
                </a:lnTo>
                <a:lnTo>
                  <a:pt x="0" y="276225"/>
                </a:lnTo>
                <a:lnTo>
                  <a:pt x="333375" y="276225"/>
                </a:lnTo>
                <a:lnTo>
                  <a:pt x="333375" y="1181100"/>
                </a:lnTo>
                <a:lnTo>
                  <a:pt x="685800" y="1181100"/>
                </a:lnTo>
              </a:path>
            </a:pathLst>
          </a:custGeom>
          <a:solidFill>
            <a:srgbClr val="FFC000">
              <a:alpha val="19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 name="Rectangle 21"/>
          <p:cNvSpPr/>
          <p:nvPr/>
        </p:nvSpPr>
        <p:spPr>
          <a:xfrm>
            <a:off x="2581274" y="4686300"/>
            <a:ext cx="781181" cy="322514"/>
          </a:xfrm>
          <a:prstGeom prst="rect">
            <a:avLst/>
          </a:prstGeom>
          <a:noFill/>
          <a:ln w="3810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Freeform 23"/>
          <p:cNvSpPr/>
          <p:nvPr/>
        </p:nvSpPr>
        <p:spPr>
          <a:xfrm>
            <a:off x="2766561" y="4764724"/>
            <a:ext cx="390455" cy="39853"/>
          </a:xfrm>
          <a:custGeom>
            <a:avLst/>
            <a:gdLst>
              <a:gd name="connsiteX0" fmla="*/ 390455 w 390455"/>
              <a:gd name="connsiteY0" fmla="*/ 27533 h 39853"/>
              <a:gd name="connsiteX1" fmla="*/ 327048 w 390455"/>
              <a:gd name="connsiteY1" fmla="*/ 34207 h 39853"/>
              <a:gd name="connsiteX2" fmla="*/ 313699 w 390455"/>
              <a:gd name="connsiteY2" fmla="*/ 20858 h 39853"/>
              <a:gd name="connsiteX3" fmla="*/ 293675 w 390455"/>
              <a:gd name="connsiteY3" fmla="*/ 10847 h 39853"/>
              <a:gd name="connsiteX4" fmla="*/ 290338 w 390455"/>
              <a:gd name="connsiteY4" fmla="*/ 835 h 39853"/>
              <a:gd name="connsiteX5" fmla="*/ 260303 w 390455"/>
              <a:gd name="connsiteY5" fmla="*/ 4172 h 39853"/>
              <a:gd name="connsiteX6" fmla="*/ 246954 w 390455"/>
              <a:gd name="connsiteY6" fmla="*/ 17521 h 39853"/>
              <a:gd name="connsiteX7" fmla="*/ 236943 w 390455"/>
              <a:gd name="connsiteY7" fmla="*/ 20858 h 39853"/>
              <a:gd name="connsiteX8" fmla="*/ 200233 w 390455"/>
              <a:gd name="connsiteY8" fmla="*/ 17521 h 39853"/>
              <a:gd name="connsiteX9" fmla="*/ 196896 w 390455"/>
              <a:gd name="connsiteY9" fmla="*/ 7510 h 39853"/>
              <a:gd name="connsiteX10" fmla="*/ 110128 w 390455"/>
              <a:gd name="connsiteY10" fmla="*/ 14184 h 39853"/>
              <a:gd name="connsiteX11" fmla="*/ 100116 w 390455"/>
              <a:gd name="connsiteY11" fmla="*/ 20858 h 39853"/>
              <a:gd name="connsiteX12" fmla="*/ 90105 w 390455"/>
              <a:gd name="connsiteY12" fmla="*/ 24196 h 39853"/>
              <a:gd name="connsiteX13" fmla="*/ 0 w 390455"/>
              <a:gd name="connsiteY13" fmla="*/ 30870 h 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455" h="39853">
                <a:moveTo>
                  <a:pt x="390455" y="27533"/>
                </a:moveTo>
                <a:cubicBezTo>
                  <a:pt x="369319" y="29758"/>
                  <a:pt x="342076" y="49235"/>
                  <a:pt x="327048" y="34207"/>
                </a:cubicBezTo>
                <a:cubicBezTo>
                  <a:pt x="322598" y="29757"/>
                  <a:pt x="319669" y="22848"/>
                  <a:pt x="313699" y="20858"/>
                </a:cubicBezTo>
                <a:cubicBezTo>
                  <a:pt x="299882" y="16253"/>
                  <a:pt x="306614" y="19472"/>
                  <a:pt x="293675" y="10847"/>
                </a:cubicBezTo>
                <a:cubicBezTo>
                  <a:pt x="292563" y="7510"/>
                  <a:pt x="293787" y="1525"/>
                  <a:pt x="290338" y="835"/>
                </a:cubicBezTo>
                <a:cubicBezTo>
                  <a:pt x="280460" y="-1141"/>
                  <a:pt x="269705" y="556"/>
                  <a:pt x="260303" y="4172"/>
                </a:cubicBezTo>
                <a:cubicBezTo>
                  <a:pt x="254430" y="6431"/>
                  <a:pt x="252924" y="15531"/>
                  <a:pt x="246954" y="17521"/>
                </a:cubicBezTo>
                <a:lnTo>
                  <a:pt x="236943" y="20858"/>
                </a:lnTo>
                <a:cubicBezTo>
                  <a:pt x="224706" y="19746"/>
                  <a:pt x="211890" y="21406"/>
                  <a:pt x="200233" y="17521"/>
                </a:cubicBezTo>
                <a:cubicBezTo>
                  <a:pt x="196896" y="16409"/>
                  <a:pt x="200411" y="7640"/>
                  <a:pt x="196896" y="7510"/>
                </a:cubicBezTo>
                <a:cubicBezTo>
                  <a:pt x="167908" y="6436"/>
                  <a:pt x="139051" y="11959"/>
                  <a:pt x="110128" y="14184"/>
                </a:cubicBezTo>
                <a:cubicBezTo>
                  <a:pt x="106791" y="16409"/>
                  <a:pt x="103703" y="19064"/>
                  <a:pt x="100116" y="20858"/>
                </a:cubicBezTo>
                <a:cubicBezTo>
                  <a:pt x="96970" y="22431"/>
                  <a:pt x="93499" y="23270"/>
                  <a:pt x="90105" y="24196"/>
                </a:cubicBezTo>
                <a:cubicBezTo>
                  <a:pt x="46841" y="35996"/>
                  <a:pt x="63505" y="30870"/>
                  <a:pt x="0" y="30870"/>
                </a:cubicBezTo>
              </a:path>
            </a:pathLst>
          </a:custGeom>
          <a:noFill/>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TextBox 4"/>
          <p:cNvSpPr txBox="1"/>
          <p:nvPr/>
        </p:nvSpPr>
        <p:spPr>
          <a:xfrm>
            <a:off x="513333" y="4581847"/>
            <a:ext cx="1557576" cy="589905"/>
          </a:xfrm>
          <a:prstGeom prst="rect">
            <a:avLst/>
          </a:prstGeom>
          <a:noFill/>
        </p:spPr>
        <p:txBody>
          <a:bodyPr wrap="square" lIns="0" tIns="0" rIns="0" bIns="0" rtlCol="0" anchor="t" anchorCtr="0">
            <a:spAutoFit/>
          </a:bodyPr>
          <a:lstStyle/>
          <a:p>
            <a:pPr algn="r">
              <a:lnSpc>
                <a:spcPts val="2300"/>
              </a:lnSpc>
              <a:spcBef>
                <a:spcPts val="1150"/>
              </a:spcBef>
            </a:pPr>
            <a:r>
              <a:rPr lang="de-DE" sz="1600" dirty="0" smtClean="0"/>
              <a:t>CFC – OFE </a:t>
            </a:r>
            <a:r>
              <a:rPr lang="de-DE" sz="1600" dirty="0" err="1" smtClean="0"/>
              <a:t>Cu</a:t>
            </a:r>
            <a:r>
              <a:rPr lang="de-DE" sz="1600" dirty="0" smtClean="0"/>
              <a:t> crack </a:t>
            </a:r>
            <a:r>
              <a:rPr lang="de-DE" sz="1600" dirty="0" err="1" smtClean="0"/>
              <a:t>example</a:t>
            </a:r>
            <a:endParaRPr lang="de-DE" sz="1600" dirty="0" smtClean="0"/>
          </a:p>
        </p:txBody>
      </p:sp>
    </p:spTree>
    <p:extLst>
      <p:ext uri="{BB962C8B-B14F-4D97-AF65-F5344CB8AC3E}">
        <p14:creationId xmlns:p14="http://schemas.microsoft.com/office/powerpoint/2010/main" val="2465472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22"/>
          <p:cNvGrpSpPr/>
          <p:nvPr/>
        </p:nvGrpSpPr>
        <p:grpSpPr>
          <a:xfrm>
            <a:off x="4609556" y="936900"/>
            <a:ext cx="1896163" cy="3496588"/>
            <a:chOff x="2121473" y="1256446"/>
            <a:chExt cx="2222319" cy="3671887"/>
          </a:xfrm>
        </p:grpSpPr>
        <p:pic>
          <p:nvPicPr>
            <p:cNvPr id="7" name="Picture 8" descr="Photo 4 ICP"/>
            <p:cNvPicPr>
              <a:picLocks noChangeAspect="1" noChangeArrowheads="1"/>
            </p:cNvPicPr>
            <p:nvPr/>
          </p:nvPicPr>
          <p:blipFill>
            <a:blip r:embed="rId2" cstate="print"/>
            <a:srcRect l="19289" t="29004" r="57083" b="17455"/>
            <a:stretch>
              <a:fillRect/>
            </a:stretch>
          </p:blipFill>
          <p:spPr bwMode="auto">
            <a:xfrm>
              <a:off x="2121473" y="1256446"/>
              <a:ext cx="2160410" cy="3671887"/>
            </a:xfrm>
            <a:prstGeom prst="rect">
              <a:avLst/>
            </a:prstGeom>
            <a:noFill/>
            <a:ln w="9525">
              <a:noFill/>
              <a:miter lim="800000"/>
              <a:headEnd/>
              <a:tailEnd/>
            </a:ln>
          </p:spPr>
        </p:pic>
        <p:grpSp>
          <p:nvGrpSpPr>
            <p:cNvPr id="8" name="Group 7"/>
            <p:cNvGrpSpPr>
              <a:grpSpLocks/>
            </p:cNvGrpSpPr>
            <p:nvPr/>
          </p:nvGrpSpPr>
          <p:grpSpPr bwMode="auto">
            <a:xfrm>
              <a:off x="2626257" y="2335946"/>
              <a:ext cx="782573" cy="1435100"/>
              <a:chOff x="1728" y="1632"/>
              <a:chExt cx="528" cy="960"/>
            </a:xfrm>
          </p:grpSpPr>
          <p:sp>
            <p:nvSpPr>
              <p:cNvPr id="13" name="Oval 8"/>
              <p:cNvSpPr>
                <a:spLocks noChangeArrowheads="1"/>
              </p:cNvSpPr>
              <p:nvPr/>
            </p:nvSpPr>
            <p:spPr bwMode="auto">
              <a:xfrm>
                <a:off x="1824" y="1776"/>
                <a:ext cx="336" cy="624"/>
              </a:xfrm>
              <a:prstGeom prst="ellipse">
                <a:avLst/>
              </a:prstGeom>
              <a:noFill/>
              <a:ln w="19050">
                <a:solidFill>
                  <a:srgbClr val="CC0000"/>
                </a:solidFill>
                <a:prstDash val="lgDash"/>
                <a:round/>
                <a:headEnd/>
                <a:tailEnd/>
              </a:ln>
            </p:spPr>
            <p:txBody>
              <a:bodyPr wrap="none" anchor="ctr"/>
              <a:lstStyle/>
              <a:p>
                <a:endParaRPr lang="fr-CA" b="1">
                  <a:latin typeface="Calibri" pitchFamily="34" charset="0"/>
                </a:endParaRPr>
              </a:p>
            </p:txBody>
          </p:sp>
          <p:sp>
            <p:nvSpPr>
              <p:cNvPr id="14" name="Oval 9"/>
              <p:cNvSpPr>
                <a:spLocks noChangeArrowheads="1"/>
              </p:cNvSpPr>
              <p:nvPr/>
            </p:nvSpPr>
            <p:spPr bwMode="auto">
              <a:xfrm>
                <a:off x="1776" y="1680"/>
                <a:ext cx="432" cy="816"/>
              </a:xfrm>
              <a:prstGeom prst="ellipse">
                <a:avLst/>
              </a:prstGeom>
              <a:noFill/>
              <a:ln w="19050">
                <a:solidFill>
                  <a:srgbClr val="CC0000"/>
                </a:solidFill>
                <a:prstDash val="lgDash"/>
                <a:round/>
                <a:headEnd/>
                <a:tailEnd/>
              </a:ln>
            </p:spPr>
            <p:txBody>
              <a:bodyPr wrap="none" anchor="ctr"/>
              <a:lstStyle/>
              <a:p>
                <a:endParaRPr lang="fr-CA" b="1">
                  <a:latin typeface="Calibri" pitchFamily="34" charset="0"/>
                </a:endParaRPr>
              </a:p>
            </p:txBody>
          </p:sp>
          <p:sp>
            <p:nvSpPr>
              <p:cNvPr id="15" name="Oval 10"/>
              <p:cNvSpPr>
                <a:spLocks noChangeArrowheads="1"/>
              </p:cNvSpPr>
              <p:nvPr/>
            </p:nvSpPr>
            <p:spPr bwMode="auto">
              <a:xfrm>
                <a:off x="1728" y="1632"/>
                <a:ext cx="528" cy="960"/>
              </a:xfrm>
              <a:prstGeom prst="ellipse">
                <a:avLst/>
              </a:prstGeom>
              <a:noFill/>
              <a:ln w="19050">
                <a:solidFill>
                  <a:srgbClr val="CC0000"/>
                </a:solidFill>
                <a:prstDash val="lgDash"/>
                <a:round/>
                <a:headEnd/>
                <a:tailEnd/>
              </a:ln>
            </p:spPr>
            <p:txBody>
              <a:bodyPr wrap="none" anchor="ctr"/>
              <a:lstStyle/>
              <a:p>
                <a:endParaRPr lang="fr-CA" b="1">
                  <a:latin typeface="Calibri" pitchFamily="34" charset="0"/>
                </a:endParaRPr>
              </a:p>
            </p:txBody>
          </p:sp>
        </p:grpSp>
        <p:grpSp>
          <p:nvGrpSpPr>
            <p:cNvPr id="9" name="Group 11"/>
            <p:cNvGrpSpPr>
              <a:grpSpLocks/>
            </p:cNvGrpSpPr>
            <p:nvPr/>
          </p:nvGrpSpPr>
          <p:grpSpPr bwMode="auto">
            <a:xfrm>
              <a:off x="3561218" y="2335946"/>
              <a:ext cx="782574" cy="1435100"/>
              <a:chOff x="1728" y="1632"/>
              <a:chExt cx="528" cy="960"/>
            </a:xfrm>
          </p:grpSpPr>
          <p:sp>
            <p:nvSpPr>
              <p:cNvPr id="10" name="Oval 12"/>
              <p:cNvSpPr>
                <a:spLocks noChangeArrowheads="1"/>
              </p:cNvSpPr>
              <p:nvPr/>
            </p:nvSpPr>
            <p:spPr bwMode="auto">
              <a:xfrm>
                <a:off x="1824" y="1776"/>
                <a:ext cx="336" cy="624"/>
              </a:xfrm>
              <a:prstGeom prst="ellipse">
                <a:avLst/>
              </a:prstGeom>
              <a:noFill/>
              <a:ln w="19050">
                <a:solidFill>
                  <a:srgbClr val="CC0000"/>
                </a:solidFill>
                <a:prstDash val="lgDash"/>
                <a:round/>
                <a:headEnd/>
                <a:tailEnd/>
              </a:ln>
            </p:spPr>
            <p:txBody>
              <a:bodyPr wrap="none" anchor="ctr"/>
              <a:lstStyle/>
              <a:p>
                <a:endParaRPr lang="fr-CA" b="1">
                  <a:latin typeface="Calibri" pitchFamily="34" charset="0"/>
                </a:endParaRPr>
              </a:p>
            </p:txBody>
          </p:sp>
          <p:sp>
            <p:nvSpPr>
              <p:cNvPr id="11" name="Oval 13"/>
              <p:cNvSpPr>
                <a:spLocks noChangeArrowheads="1"/>
              </p:cNvSpPr>
              <p:nvPr/>
            </p:nvSpPr>
            <p:spPr bwMode="auto">
              <a:xfrm>
                <a:off x="1776" y="1680"/>
                <a:ext cx="432" cy="816"/>
              </a:xfrm>
              <a:prstGeom prst="ellipse">
                <a:avLst/>
              </a:prstGeom>
              <a:noFill/>
              <a:ln w="19050">
                <a:solidFill>
                  <a:srgbClr val="CC0000"/>
                </a:solidFill>
                <a:prstDash val="lgDash"/>
                <a:round/>
                <a:headEnd/>
                <a:tailEnd/>
              </a:ln>
            </p:spPr>
            <p:txBody>
              <a:bodyPr wrap="none" anchor="ctr"/>
              <a:lstStyle/>
              <a:p>
                <a:endParaRPr lang="fr-CA" b="1">
                  <a:latin typeface="Calibri" pitchFamily="34" charset="0"/>
                </a:endParaRPr>
              </a:p>
            </p:txBody>
          </p:sp>
          <p:sp>
            <p:nvSpPr>
              <p:cNvPr id="12" name="Oval 14"/>
              <p:cNvSpPr>
                <a:spLocks noChangeArrowheads="1"/>
              </p:cNvSpPr>
              <p:nvPr/>
            </p:nvSpPr>
            <p:spPr bwMode="auto">
              <a:xfrm>
                <a:off x="1728" y="1632"/>
                <a:ext cx="528" cy="960"/>
              </a:xfrm>
              <a:prstGeom prst="ellipse">
                <a:avLst/>
              </a:prstGeom>
              <a:noFill/>
              <a:ln w="19050">
                <a:solidFill>
                  <a:srgbClr val="CC0000"/>
                </a:solidFill>
                <a:prstDash val="lgDash"/>
                <a:round/>
                <a:headEnd/>
                <a:tailEnd/>
              </a:ln>
            </p:spPr>
            <p:txBody>
              <a:bodyPr wrap="none" anchor="ctr"/>
              <a:lstStyle/>
              <a:p>
                <a:endParaRPr lang="fr-CA" b="1">
                  <a:latin typeface="Calibri" pitchFamily="34" charset="0"/>
                </a:endParaRPr>
              </a:p>
            </p:txBody>
          </p:sp>
        </p:grpSp>
      </p:grpSp>
      <p:sp>
        <p:nvSpPr>
          <p:cNvPr id="2" name="Content Placeholder 1"/>
          <p:cNvSpPr>
            <a:spLocks noGrp="1"/>
          </p:cNvSpPr>
          <p:nvPr>
            <p:ph sz="quarter" idx="13"/>
          </p:nvPr>
        </p:nvSpPr>
        <p:spPr/>
        <p:txBody>
          <a:bodyPr/>
          <a:lstStyle/>
          <a:p>
            <a:r>
              <a:rPr lang="en-US" dirty="0" smtClean="0"/>
              <a:t>Low pressure plasma spraying</a:t>
            </a:r>
          </a:p>
          <a:p>
            <a:pPr lvl="1"/>
            <a:r>
              <a:rPr lang="en-US" dirty="0" smtClean="0"/>
              <a:t>Small scale: substrate of 73x20x10 mm</a:t>
            </a:r>
          </a:p>
          <a:p>
            <a:pPr lvl="1"/>
            <a:r>
              <a:rPr lang="en-US" dirty="0" smtClean="0"/>
              <a:t>W or WNiFe on OFE Cu</a:t>
            </a:r>
          </a:p>
          <a:p>
            <a:pPr lvl="2"/>
            <a:r>
              <a:rPr lang="en-US" dirty="0" smtClean="0">
                <a:solidFill>
                  <a:srgbClr val="00B050"/>
                </a:solidFill>
              </a:rPr>
              <a:t>Very low porosity</a:t>
            </a:r>
          </a:p>
          <a:p>
            <a:pPr lvl="1"/>
            <a:r>
              <a:rPr lang="en-US" dirty="0" smtClean="0"/>
              <a:t>FGM W/Cu or WNiFe/Cu on CuCrZr</a:t>
            </a:r>
          </a:p>
          <a:p>
            <a:pPr lvl="2"/>
            <a:r>
              <a:rPr lang="en-US" dirty="0" smtClean="0">
                <a:solidFill>
                  <a:srgbClr val="FF0000"/>
                </a:solidFill>
              </a:rPr>
              <a:t>Cu particles too small: Cu vapor</a:t>
            </a:r>
          </a:p>
          <a:p>
            <a:r>
              <a:rPr lang="en-US" dirty="0" smtClean="0">
                <a:solidFill>
                  <a:schemeClr val="bg1">
                    <a:lumMod val="65000"/>
                  </a:schemeClr>
                </a:solidFill>
              </a:rPr>
              <a:t>Cold gas spray trials ordered</a:t>
            </a:r>
            <a:endParaRPr lang="en-US" dirty="0">
              <a:solidFill>
                <a:schemeClr val="bg1">
                  <a:lumMod val="65000"/>
                </a:schemeClr>
              </a:solidFill>
            </a:endParaRPr>
          </a:p>
        </p:txBody>
      </p:sp>
      <p:sp>
        <p:nvSpPr>
          <p:cNvPr id="3" name="Title 2"/>
          <p:cNvSpPr>
            <a:spLocks noGrp="1"/>
          </p:cNvSpPr>
          <p:nvPr>
            <p:ph type="title"/>
          </p:nvPr>
        </p:nvSpPr>
        <p:spPr/>
        <p:txBody>
          <a:bodyPr/>
          <a:lstStyle/>
          <a:p>
            <a:r>
              <a:rPr lang="de-DE" dirty="0" err="1" smtClean="0"/>
              <a:t>Coating</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20</a:t>
            </a:fld>
            <a:endParaRPr lang="de-DE" dirty="0"/>
          </a:p>
        </p:txBody>
      </p:sp>
      <p:graphicFrame>
        <p:nvGraphicFramePr>
          <p:cNvPr id="5" name="Tabulka 15">
            <a:extLst>
              <a:ext uri="{FF2B5EF4-FFF2-40B4-BE49-F238E27FC236}">
                <a16:creationId xmlns:a16="http://schemas.microsoft.com/office/drawing/2014/main" id="{457018AE-BFD1-A027-6C3F-B514F442EC17}"/>
              </a:ext>
            </a:extLst>
          </p:cNvPr>
          <p:cNvGraphicFramePr>
            <a:graphicFrameLocks noGrp="1"/>
          </p:cNvGraphicFramePr>
          <p:nvPr>
            <p:extLst>
              <p:ext uri="{D42A27DB-BD31-4B8C-83A1-F6EECF244321}">
                <p14:modId xmlns:p14="http://schemas.microsoft.com/office/powerpoint/2010/main" val="3453892439"/>
              </p:ext>
            </p:extLst>
          </p:nvPr>
        </p:nvGraphicFramePr>
        <p:xfrm>
          <a:off x="8048847" y="917230"/>
          <a:ext cx="4070697" cy="3280320"/>
        </p:xfrm>
        <a:graphic>
          <a:graphicData uri="http://schemas.openxmlformats.org/drawingml/2006/table">
            <a:tbl>
              <a:tblPr firstRow="1" firstCol="1" bandRow="1">
                <a:tableStyleId>{00A15C55-8517-42AA-B614-E9B94910E393}</a:tableStyleId>
              </a:tblPr>
              <a:tblGrid>
                <a:gridCol w="925032">
                  <a:extLst>
                    <a:ext uri="{9D8B030D-6E8A-4147-A177-3AD203B41FA5}">
                      <a16:colId xmlns:a16="http://schemas.microsoft.com/office/drawing/2014/main" val="2260652382"/>
                    </a:ext>
                  </a:extLst>
                </a:gridCol>
                <a:gridCol w="1616149">
                  <a:extLst>
                    <a:ext uri="{9D8B030D-6E8A-4147-A177-3AD203B41FA5}">
                      <a16:colId xmlns:a16="http://schemas.microsoft.com/office/drawing/2014/main" val="348434162"/>
                    </a:ext>
                  </a:extLst>
                </a:gridCol>
                <a:gridCol w="659219">
                  <a:extLst>
                    <a:ext uri="{9D8B030D-6E8A-4147-A177-3AD203B41FA5}">
                      <a16:colId xmlns:a16="http://schemas.microsoft.com/office/drawing/2014/main" val="3598430895"/>
                    </a:ext>
                  </a:extLst>
                </a:gridCol>
                <a:gridCol w="870297">
                  <a:extLst>
                    <a:ext uri="{9D8B030D-6E8A-4147-A177-3AD203B41FA5}">
                      <a16:colId xmlns:a16="http://schemas.microsoft.com/office/drawing/2014/main" val="2143375246"/>
                    </a:ext>
                  </a:extLst>
                </a:gridCol>
              </a:tblGrid>
              <a:tr h="271348">
                <a:tc rowSpan="2">
                  <a:txBody>
                    <a:bodyPr/>
                    <a:lstStyle/>
                    <a:p>
                      <a:pPr algn="ctr">
                        <a:lnSpc>
                          <a:spcPct val="100000"/>
                        </a:lnSpc>
                        <a:spcAft>
                          <a:spcPts val="0"/>
                        </a:spcAft>
                      </a:pPr>
                      <a:r>
                        <a:rPr lang="en-US" sz="1400" kern="100" dirty="0" smtClean="0">
                          <a:effectLst/>
                          <a:latin typeface="+mj-lt"/>
                          <a:ea typeface="Calibri" panose="020F0502020204030204" pitchFamily="34" charset="0"/>
                          <a:cs typeface="Times New Roman" panose="02020603050405020304" pitchFamily="18" charset="0"/>
                        </a:rPr>
                        <a:t>Material</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ctr"/>
                </a:tc>
                <a:tc rowSpan="2">
                  <a:txBody>
                    <a:bodyPr/>
                    <a:lstStyle/>
                    <a:p>
                      <a:pPr algn="ctr">
                        <a:lnSpc>
                          <a:spcPct val="100000"/>
                        </a:lnSpc>
                        <a:spcAft>
                          <a:spcPts val="0"/>
                        </a:spcAft>
                      </a:pPr>
                      <a:r>
                        <a:rPr lang="en-US" sz="1400" kern="100" dirty="0" smtClean="0">
                          <a:effectLst/>
                          <a:latin typeface="+mj-lt"/>
                          <a:ea typeface="Calibri" panose="020F0502020204030204" pitchFamily="34" charset="0"/>
                          <a:cs typeface="Times New Roman" panose="02020603050405020304" pitchFamily="18" charset="0"/>
                        </a:rPr>
                        <a:t>Spraying</a:t>
                      </a:r>
                      <a:r>
                        <a:rPr lang="en-US" sz="1400" kern="100" baseline="0" dirty="0" smtClean="0">
                          <a:effectLst/>
                          <a:latin typeface="+mj-lt"/>
                          <a:ea typeface="Calibri" panose="020F0502020204030204" pitchFamily="34" charset="0"/>
                          <a:cs typeface="Times New Roman" panose="02020603050405020304" pitchFamily="18" charset="0"/>
                        </a:rPr>
                        <a:t> process</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ctr"/>
                </a:tc>
                <a:tc gridSpan="2">
                  <a:txBody>
                    <a:bodyPr/>
                    <a:lstStyle/>
                    <a:p>
                      <a:pPr marL="0" algn="ctr" defTabSz="914217" rtl="0" eaLnBrk="1" latinLnBrk="0" hangingPunct="1">
                        <a:lnSpc>
                          <a:spcPct val="100000"/>
                        </a:lnSpc>
                        <a:spcAft>
                          <a:spcPts val="800"/>
                        </a:spcAft>
                      </a:pPr>
                      <a:r>
                        <a:rPr lang="en-US" sz="1400" b="1" kern="100" baseline="0" dirty="0" smtClean="0">
                          <a:solidFill>
                            <a:schemeClr val="lt1"/>
                          </a:solidFill>
                          <a:effectLst/>
                          <a:latin typeface="+mj-lt"/>
                          <a:ea typeface="Calibri" panose="020F0502020204030204" pitchFamily="34" charset="0"/>
                          <a:cs typeface="Times New Roman" panose="02020603050405020304" pitchFamily="18" charset="0"/>
                        </a:rPr>
                        <a:t>Porosity [%]</a:t>
                      </a:r>
                      <a:endParaRPr lang="en-US" sz="1400" b="1" kern="100" baseline="0" dirty="0">
                        <a:solidFill>
                          <a:schemeClr val="lt1"/>
                        </a:solidFill>
                        <a:effectLst/>
                        <a:latin typeface="+mj-lt"/>
                        <a:ea typeface="Calibri" panose="020F0502020204030204" pitchFamily="34" charset="0"/>
                        <a:cs typeface="Times New Roman" panose="02020603050405020304" pitchFamily="18" charset="0"/>
                      </a:endParaRPr>
                    </a:p>
                  </a:txBody>
                  <a:tcPr marL="28575" marR="28575" marT="72000" marB="72000" anchor="b"/>
                </a:tc>
                <a:tc hMerge="1">
                  <a:txBody>
                    <a:bodyPr/>
                    <a:lstStyle/>
                    <a:p>
                      <a:pPr marL="0" algn="ctr" defTabSz="914217" rtl="0" eaLnBrk="1" latinLnBrk="0" hangingPunct="1">
                        <a:lnSpc>
                          <a:spcPct val="100000"/>
                        </a:lnSpc>
                        <a:spcAft>
                          <a:spcPts val="800"/>
                        </a:spcAft>
                      </a:pPr>
                      <a:endParaRPr lang="en-US" sz="1400" b="1" kern="100" baseline="0" dirty="0">
                        <a:solidFill>
                          <a:schemeClr val="lt1"/>
                        </a:solidFill>
                        <a:effectLst/>
                        <a:latin typeface="+mj-lt"/>
                        <a:ea typeface="Calibri" panose="020F0502020204030204" pitchFamily="34" charset="0"/>
                        <a:cs typeface="Times New Roman" panose="02020603050405020304" pitchFamily="18" charset="0"/>
                      </a:endParaRPr>
                    </a:p>
                  </a:txBody>
                  <a:tcPr marL="28575" marR="28575" marT="72000" marB="72000" anchor="b"/>
                </a:tc>
                <a:extLst>
                  <a:ext uri="{0D108BD9-81ED-4DB2-BD59-A6C34878D82A}">
                    <a16:rowId xmlns:a16="http://schemas.microsoft.com/office/drawing/2014/main" val="2494810178"/>
                  </a:ext>
                </a:extLst>
              </a:tr>
              <a:tr h="271348">
                <a:tc vMerge="1">
                  <a:txBody>
                    <a:bodyPr/>
                    <a:lstStyle/>
                    <a:p>
                      <a:pPr>
                        <a:lnSpc>
                          <a:spcPct val="100000"/>
                        </a:lnSpc>
                        <a:spcAft>
                          <a:spcPts val="800"/>
                        </a:spcAft>
                      </a:pPr>
                      <a:endParaRPr lang="en-US" sz="1400" kern="100" dirty="0">
                        <a:effectLst/>
                        <a:latin typeface="+mj-lt"/>
                        <a:ea typeface="Calibri" panose="020F0502020204030204" pitchFamily="34" charset="0"/>
                        <a:cs typeface="Times New Roman" panose="02020603050405020304" pitchFamily="18" charset="0"/>
                      </a:endParaRPr>
                    </a:p>
                  </a:txBody>
                  <a:tcPr marL="28575" marR="28575" marT="72000" marB="72000" anchor="b"/>
                </a:tc>
                <a:tc vMerge="1">
                  <a:txBody>
                    <a:bodyPr/>
                    <a:lstStyle/>
                    <a:p>
                      <a:pPr>
                        <a:lnSpc>
                          <a:spcPct val="100000"/>
                        </a:lnSpc>
                        <a:spcAft>
                          <a:spcPts val="800"/>
                        </a:spcAft>
                      </a:pPr>
                      <a:endParaRPr lang="en-US" sz="1400" kern="100" dirty="0">
                        <a:effectLst/>
                        <a:latin typeface="+mj-lt"/>
                        <a:ea typeface="Calibri" panose="020F0502020204030204" pitchFamily="34" charset="0"/>
                        <a:cs typeface="Times New Roman" panose="02020603050405020304" pitchFamily="18" charset="0"/>
                      </a:endParaRPr>
                    </a:p>
                  </a:txBody>
                  <a:tcPr marL="28575" marR="28575" marT="72000" marB="72000" anchor="b"/>
                </a:tc>
                <a:tc>
                  <a:txBody>
                    <a:bodyPr/>
                    <a:lstStyle/>
                    <a:p>
                      <a:pPr marL="0" algn="ctr" defTabSz="914217" rtl="0" eaLnBrk="1" latinLnBrk="0" hangingPunct="1">
                        <a:lnSpc>
                          <a:spcPct val="100000"/>
                        </a:lnSpc>
                        <a:spcAft>
                          <a:spcPts val="0"/>
                        </a:spcAft>
                      </a:pPr>
                      <a:r>
                        <a:rPr lang="en-US" sz="1400" b="1" kern="100" baseline="0" dirty="0" smtClean="0">
                          <a:solidFill>
                            <a:schemeClr val="bg1"/>
                          </a:solidFill>
                          <a:effectLst/>
                          <a:latin typeface="+mj-lt"/>
                          <a:ea typeface="Calibri" panose="020F0502020204030204" pitchFamily="34" charset="0"/>
                          <a:cs typeface="Times New Roman" panose="02020603050405020304" pitchFamily="18" charset="0"/>
                        </a:rPr>
                        <a:t>Single pass</a:t>
                      </a:r>
                      <a:endParaRPr lang="en-US" sz="1400" b="1" kern="100" baseline="0" dirty="0">
                        <a:solidFill>
                          <a:schemeClr val="bg1"/>
                        </a:solidFill>
                        <a:effectLst/>
                        <a:latin typeface="+mj-lt"/>
                        <a:ea typeface="Calibri" panose="020F0502020204030204" pitchFamily="34" charset="0"/>
                        <a:cs typeface="Times New Roman" panose="02020603050405020304" pitchFamily="18" charset="0"/>
                      </a:endParaRPr>
                    </a:p>
                  </a:txBody>
                  <a:tcPr marL="28575" marR="28575" marT="36000" marB="36000" anchor="b">
                    <a:solidFill>
                      <a:srgbClr val="00B1EA"/>
                    </a:solidFill>
                  </a:tcPr>
                </a:tc>
                <a:tc>
                  <a:txBody>
                    <a:bodyPr/>
                    <a:lstStyle/>
                    <a:p>
                      <a:pPr marL="0" algn="ctr" defTabSz="914217" rtl="0" eaLnBrk="1" latinLnBrk="0" hangingPunct="1">
                        <a:lnSpc>
                          <a:spcPct val="100000"/>
                        </a:lnSpc>
                        <a:spcAft>
                          <a:spcPts val="0"/>
                        </a:spcAft>
                      </a:pPr>
                      <a:r>
                        <a:rPr lang="en-US" sz="1400" b="1" kern="100" baseline="0" dirty="0" err="1" smtClean="0">
                          <a:solidFill>
                            <a:schemeClr val="bg1"/>
                          </a:solidFill>
                          <a:effectLst/>
                          <a:latin typeface="+mj-lt"/>
                          <a:ea typeface="Calibri" panose="020F0502020204030204" pitchFamily="34" charset="0"/>
                          <a:cs typeface="Times New Roman" panose="02020603050405020304" pitchFamily="18" charset="0"/>
                        </a:rPr>
                        <a:t>Multipass</a:t>
                      </a:r>
                      <a:r>
                        <a:rPr lang="en-US" sz="1400" b="1" kern="100" baseline="0" dirty="0" smtClean="0">
                          <a:solidFill>
                            <a:schemeClr val="bg1"/>
                          </a:solidFill>
                          <a:effectLst/>
                          <a:latin typeface="+mj-lt"/>
                          <a:ea typeface="Calibri" panose="020F0502020204030204" pitchFamily="34" charset="0"/>
                          <a:cs typeface="Times New Roman" panose="02020603050405020304" pitchFamily="18" charset="0"/>
                        </a:rPr>
                        <a:t> 400 µm</a:t>
                      </a:r>
                      <a:endParaRPr lang="en-US" sz="1400" b="1" kern="100" baseline="0" dirty="0">
                        <a:solidFill>
                          <a:schemeClr val="bg1"/>
                        </a:solidFill>
                        <a:effectLst/>
                        <a:latin typeface="+mj-lt"/>
                        <a:ea typeface="Calibri" panose="020F0502020204030204" pitchFamily="34" charset="0"/>
                        <a:cs typeface="Times New Roman" panose="02020603050405020304" pitchFamily="18" charset="0"/>
                      </a:endParaRPr>
                    </a:p>
                  </a:txBody>
                  <a:tcPr marL="28575" marR="28575" marT="36000" marB="36000" anchor="b">
                    <a:solidFill>
                      <a:srgbClr val="00B1EA"/>
                    </a:solidFill>
                  </a:tcPr>
                </a:tc>
                <a:extLst>
                  <a:ext uri="{0D108BD9-81ED-4DB2-BD59-A6C34878D82A}">
                    <a16:rowId xmlns:a16="http://schemas.microsoft.com/office/drawing/2014/main" val="551819249"/>
                  </a:ext>
                </a:extLst>
              </a:tr>
              <a:tr h="192013">
                <a:tc rowSpan="2">
                  <a:txBody>
                    <a:bodyPr/>
                    <a:lstStyle/>
                    <a:p>
                      <a:pPr algn="ctr">
                        <a:lnSpc>
                          <a:spcPct val="100000"/>
                        </a:lnSpc>
                        <a:spcAft>
                          <a:spcPts val="0"/>
                        </a:spcAft>
                      </a:pPr>
                      <a:r>
                        <a:rPr lang="en-US" sz="1400" kern="0" dirty="0" smtClean="0">
                          <a:solidFill>
                            <a:schemeClr val="tx1"/>
                          </a:solidFill>
                          <a:effectLst/>
                          <a:latin typeface="+mj-lt"/>
                        </a:rPr>
                        <a:t>W </a:t>
                      </a:r>
                    </a:p>
                    <a:p>
                      <a:pPr algn="ctr">
                        <a:lnSpc>
                          <a:spcPct val="100000"/>
                        </a:lnSpc>
                        <a:spcAft>
                          <a:spcPts val="0"/>
                        </a:spcAft>
                      </a:pPr>
                      <a:r>
                        <a:rPr lang="en-US" sz="1400" kern="0" dirty="0" smtClean="0">
                          <a:solidFill>
                            <a:schemeClr val="tx1"/>
                          </a:solidFill>
                          <a:effectLst/>
                          <a:latin typeface="+mj-lt"/>
                        </a:rPr>
                        <a:t>on Cu</a:t>
                      </a:r>
                      <a:endParaRPr lang="en-US" sz="1400" kern="100" dirty="0">
                        <a:solidFill>
                          <a:schemeClr val="tx1"/>
                        </a:solidFill>
                        <a:effectLst/>
                        <a:latin typeface="+mj-lt"/>
                        <a:ea typeface="Calibri" panose="020F0502020204030204" pitchFamily="34" charset="0"/>
                        <a:cs typeface="Times New Roman" panose="02020603050405020304" pitchFamily="18" charset="0"/>
                      </a:endParaRPr>
                    </a:p>
                  </a:txBody>
                  <a:tcPr marL="28575" marR="28575" marT="36000" marB="36000" anchor="ctr">
                    <a:solidFill>
                      <a:srgbClr val="E7F2FB"/>
                    </a:solidFill>
                  </a:tcPr>
                </a:tc>
                <a:tc>
                  <a:txBody>
                    <a:bodyPr/>
                    <a:lstStyle/>
                    <a:p>
                      <a:pPr algn="ctr">
                        <a:lnSpc>
                          <a:spcPct val="100000"/>
                        </a:lnSpc>
                        <a:spcAft>
                          <a:spcPts val="0"/>
                        </a:spcAft>
                      </a:pPr>
                      <a:r>
                        <a:rPr lang="en-US" sz="1400" kern="0" dirty="0">
                          <a:effectLst/>
                          <a:latin typeface="+mj-lt"/>
                        </a:rPr>
                        <a:t>"standard"</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solidFill>
                      <a:srgbClr val="E7F2FB"/>
                    </a:solidFill>
                  </a:tcPr>
                </a:tc>
                <a:tc>
                  <a:txBody>
                    <a:bodyPr/>
                    <a:lstStyle/>
                    <a:p>
                      <a:pPr marL="0" algn="ctr" defTabSz="914217" rtl="0" eaLnBrk="1" latinLnBrk="0" hangingPunct="1">
                        <a:lnSpc>
                          <a:spcPct val="100000"/>
                        </a:lnSpc>
                        <a:spcAft>
                          <a:spcPts val="0"/>
                        </a:spcAft>
                      </a:pPr>
                      <a:r>
                        <a:rPr lang="en-US" sz="1400" kern="0" dirty="0">
                          <a:effectLst/>
                          <a:latin typeface="+mj-lt"/>
                        </a:rPr>
                        <a:t>7.2</a:t>
                      </a:r>
                      <a:endParaRPr lang="en-US" sz="1400" b="0" kern="0" dirty="0">
                        <a:solidFill>
                          <a:schemeClr val="dk1"/>
                        </a:solidFill>
                        <a:effectLst/>
                        <a:latin typeface="+mj-lt"/>
                        <a:ea typeface="+mn-ea"/>
                        <a:cs typeface="+mn-cs"/>
                      </a:endParaRPr>
                    </a:p>
                  </a:txBody>
                  <a:tcPr marL="28575" marR="28575" marT="36000" marB="36000" anchor="b"/>
                </a:tc>
                <a:tc>
                  <a:txBody>
                    <a:bodyPr/>
                    <a:lstStyle/>
                    <a:p>
                      <a:pPr marL="0" algn="ctr" defTabSz="914217" rtl="0" eaLnBrk="1" latinLnBrk="0" hangingPunct="1">
                        <a:lnSpc>
                          <a:spcPct val="100000"/>
                        </a:lnSpc>
                        <a:spcAft>
                          <a:spcPts val="0"/>
                        </a:spcAft>
                      </a:pPr>
                      <a:endParaRPr lang="en-US" sz="1400" b="0" kern="0" dirty="0">
                        <a:solidFill>
                          <a:schemeClr val="dk1"/>
                        </a:solidFill>
                        <a:effectLst/>
                        <a:latin typeface="+mj-lt"/>
                        <a:ea typeface="+mn-ea"/>
                        <a:cs typeface="+mn-cs"/>
                      </a:endParaRPr>
                    </a:p>
                  </a:txBody>
                  <a:tcPr marL="28575" marR="28575" marT="36000" marB="36000" anchor="b"/>
                </a:tc>
                <a:extLst>
                  <a:ext uri="{0D108BD9-81ED-4DB2-BD59-A6C34878D82A}">
                    <a16:rowId xmlns:a16="http://schemas.microsoft.com/office/drawing/2014/main" val="1111104857"/>
                  </a:ext>
                </a:extLst>
              </a:tr>
              <a:tr h="192013">
                <a:tc vMerge="1">
                  <a:txBody>
                    <a:bodyPr/>
                    <a:lstStyle/>
                    <a:p>
                      <a:pPr>
                        <a:lnSpc>
                          <a:spcPct val="100000"/>
                        </a:lnSpc>
                        <a:spcAft>
                          <a:spcPts val="800"/>
                        </a:spcAft>
                      </a:pPr>
                      <a:endParaRPr lang="en-US" sz="1400" kern="100" dirty="0">
                        <a:effectLst/>
                        <a:latin typeface="+mj-lt"/>
                        <a:ea typeface="Calibri" panose="020F0502020204030204" pitchFamily="34" charset="0"/>
                        <a:cs typeface="Times New Roman" panose="02020603050405020304" pitchFamily="18" charset="0"/>
                      </a:endParaRPr>
                    </a:p>
                  </a:txBody>
                  <a:tcPr marL="28575" marR="28575" marT="72000" marB="72000" anchor="b"/>
                </a:tc>
                <a:tc>
                  <a:txBody>
                    <a:bodyPr/>
                    <a:lstStyle/>
                    <a:p>
                      <a:pPr algn="ctr">
                        <a:lnSpc>
                          <a:spcPct val="100000"/>
                        </a:lnSpc>
                        <a:spcAft>
                          <a:spcPts val="0"/>
                        </a:spcAft>
                      </a:pPr>
                      <a:r>
                        <a:rPr lang="en-US" sz="1400" kern="100" dirty="0" smtClean="0">
                          <a:effectLst/>
                          <a:latin typeface="+mj-lt"/>
                        </a:rPr>
                        <a:t>Lower pressure </a:t>
                      </a:r>
                    </a:p>
                    <a:p>
                      <a:pPr algn="ctr">
                        <a:lnSpc>
                          <a:spcPct val="100000"/>
                        </a:lnSpc>
                        <a:spcAft>
                          <a:spcPts val="0"/>
                        </a:spcAft>
                      </a:pPr>
                      <a:r>
                        <a:rPr lang="en-US" sz="1400" kern="100" dirty="0" smtClean="0">
                          <a:effectLst/>
                          <a:latin typeface="+mj-lt"/>
                        </a:rPr>
                        <a:t>+ lower feed rate</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tc>
                  <a:txBody>
                    <a:bodyPr/>
                    <a:lstStyle/>
                    <a:p>
                      <a:pPr marL="0" algn="ctr" defTabSz="914217" rtl="0" eaLnBrk="1" latinLnBrk="0" hangingPunct="1">
                        <a:lnSpc>
                          <a:spcPct val="100000"/>
                        </a:lnSpc>
                        <a:spcAft>
                          <a:spcPts val="0"/>
                        </a:spcAft>
                      </a:pPr>
                      <a:endParaRPr lang="en-US" sz="1400" b="0" kern="0" dirty="0">
                        <a:solidFill>
                          <a:schemeClr val="dk1"/>
                        </a:solidFill>
                        <a:effectLst/>
                        <a:latin typeface="+mj-lt"/>
                        <a:ea typeface="+mn-ea"/>
                        <a:cs typeface="+mn-cs"/>
                      </a:endParaRPr>
                    </a:p>
                  </a:txBody>
                  <a:tcPr marL="28575" marR="28575" marT="36000" marB="36000" anchor="b"/>
                </a:tc>
                <a:tc>
                  <a: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1400" b="0" kern="0" dirty="0" smtClean="0">
                          <a:solidFill>
                            <a:schemeClr val="dk1"/>
                          </a:solidFill>
                          <a:effectLst/>
                          <a:latin typeface="+mn-lt"/>
                          <a:ea typeface="+mn-ea"/>
                          <a:cs typeface="+mn-cs"/>
                        </a:rPr>
                        <a:t>3.5</a:t>
                      </a:r>
                    </a:p>
                  </a:txBody>
                  <a:tcPr marL="28575" marR="28575" marT="36000" marB="36000" anchor="b"/>
                </a:tc>
                <a:extLst>
                  <a:ext uri="{0D108BD9-81ED-4DB2-BD59-A6C34878D82A}">
                    <a16:rowId xmlns:a16="http://schemas.microsoft.com/office/drawing/2014/main" val="1772330937"/>
                  </a:ext>
                </a:extLst>
              </a:tr>
              <a:tr h="192126">
                <a:tc rowSpan="5">
                  <a:txBody>
                    <a:bodyPr/>
                    <a:lstStyle/>
                    <a:p>
                      <a:pPr algn="ctr">
                        <a:lnSpc>
                          <a:spcPct val="100000"/>
                        </a:lnSpc>
                        <a:spcAft>
                          <a:spcPts val="0"/>
                        </a:spcAft>
                      </a:pPr>
                      <a:r>
                        <a:rPr lang="en-US" sz="1400" kern="0" dirty="0" smtClean="0">
                          <a:solidFill>
                            <a:schemeClr val="tx1"/>
                          </a:solidFill>
                          <a:effectLst/>
                          <a:latin typeface="+mj-lt"/>
                        </a:rPr>
                        <a:t>WHA </a:t>
                      </a:r>
                    </a:p>
                    <a:p>
                      <a:pPr algn="ctr">
                        <a:lnSpc>
                          <a:spcPct val="100000"/>
                        </a:lnSpc>
                        <a:spcAft>
                          <a:spcPts val="0"/>
                        </a:spcAft>
                      </a:pPr>
                      <a:r>
                        <a:rPr lang="en-US" sz="1400" kern="0" dirty="0" smtClean="0">
                          <a:solidFill>
                            <a:schemeClr val="tx1"/>
                          </a:solidFill>
                          <a:effectLst/>
                          <a:latin typeface="+mj-lt"/>
                        </a:rPr>
                        <a:t>on Cu</a:t>
                      </a:r>
                      <a:endParaRPr lang="en-US" sz="1400" kern="100" dirty="0">
                        <a:solidFill>
                          <a:schemeClr val="tx1"/>
                        </a:solidFill>
                        <a:effectLst/>
                        <a:latin typeface="+mj-lt"/>
                        <a:ea typeface="Calibri" panose="020F0502020204030204" pitchFamily="34" charset="0"/>
                        <a:cs typeface="Times New Roman" panose="02020603050405020304" pitchFamily="18" charset="0"/>
                      </a:endParaRPr>
                    </a:p>
                  </a:txBody>
                  <a:tcPr marL="28575" marR="28575" marT="36000" marB="36000" anchor="ctr">
                    <a:solidFill>
                      <a:srgbClr val="CBE4F7"/>
                    </a:solidFill>
                  </a:tcPr>
                </a:tc>
                <a:tc>
                  <a:txBody>
                    <a:bodyPr/>
                    <a:lstStyle/>
                    <a:p>
                      <a:pPr marL="0" algn="ctr" defTabSz="914217" rtl="0" eaLnBrk="1" latinLnBrk="0" hangingPunct="1">
                        <a:lnSpc>
                          <a:spcPct val="100000"/>
                        </a:lnSpc>
                        <a:spcAft>
                          <a:spcPts val="0"/>
                        </a:spcAft>
                      </a:pPr>
                      <a:r>
                        <a:rPr lang="en-US" sz="1400" kern="0" dirty="0">
                          <a:effectLst/>
                          <a:latin typeface="+mj-lt"/>
                        </a:rPr>
                        <a:t>"standard"</a:t>
                      </a:r>
                      <a:endParaRPr lang="en-US" sz="1400" b="1" kern="0" dirty="0">
                        <a:solidFill>
                          <a:schemeClr val="lt1"/>
                        </a:solidFill>
                        <a:effectLst/>
                        <a:latin typeface="+mj-lt"/>
                        <a:ea typeface="+mn-ea"/>
                        <a:cs typeface="+mn-cs"/>
                      </a:endParaRPr>
                    </a:p>
                  </a:txBody>
                  <a:tcPr marL="28575" marR="28575" marT="36000" marB="36000" anchor="b">
                    <a:solidFill>
                      <a:srgbClr val="CBE4F7"/>
                    </a:solidFill>
                  </a:tcPr>
                </a:tc>
                <a:tc>
                  <a:txBody>
                    <a:bodyPr/>
                    <a:lstStyle/>
                    <a:p>
                      <a:pPr algn="ctr">
                        <a:lnSpc>
                          <a:spcPct val="100000"/>
                        </a:lnSpc>
                        <a:spcAft>
                          <a:spcPts val="0"/>
                        </a:spcAft>
                      </a:pPr>
                      <a:r>
                        <a:rPr lang="en-US" sz="1400" kern="0" dirty="0">
                          <a:effectLst/>
                          <a:latin typeface="+mj-lt"/>
                        </a:rPr>
                        <a:t>12.8</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tc>
                  <a:txBody>
                    <a:bodyPr/>
                    <a:lstStyle/>
                    <a:p>
                      <a:pPr algn="ctr">
                        <a:lnSpc>
                          <a:spcPct val="100000"/>
                        </a:lnSpc>
                        <a:spcAft>
                          <a:spcPts val="0"/>
                        </a:spcAft>
                      </a:pP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extLst>
                  <a:ext uri="{0D108BD9-81ED-4DB2-BD59-A6C34878D82A}">
                    <a16:rowId xmlns:a16="http://schemas.microsoft.com/office/drawing/2014/main" val="4108948769"/>
                  </a:ext>
                </a:extLst>
              </a:tr>
              <a:tr h="192126">
                <a:tc vMerge="1">
                  <a:txBody>
                    <a:bodyPr/>
                    <a:lstStyle/>
                    <a:p>
                      <a:endParaRPr lang="en-US"/>
                    </a:p>
                  </a:txBody>
                  <a:tcPr/>
                </a:tc>
                <a:tc>
                  <a:txBody>
                    <a:bodyPr/>
                    <a:lstStyle/>
                    <a:p>
                      <a:pPr marL="0" algn="ctr" defTabSz="914217" rtl="0" eaLnBrk="1" latinLnBrk="0" hangingPunct="1">
                        <a:lnSpc>
                          <a:spcPct val="100000"/>
                        </a:lnSpc>
                        <a:spcAft>
                          <a:spcPts val="0"/>
                        </a:spcAft>
                      </a:pPr>
                      <a:r>
                        <a:rPr lang="en-US" sz="1400" kern="0" dirty="0">
                          <a:effectLst/>
                          <a:latin typeface="+mj-lt"/>
                        </a:rPr>
                        <a:t>Lower pressure</a:t>
                      </a:r>
                      <a:endParaRPr lang="en-US" sz="1400" b="1" kern="0" dirty="0">
                        <a:solidFill>
                          <a:schemeClr val="lt1"/>
                        </a:solidFill>
                        <a:effectLst/>
                        <a:latin typeface="+mj-lt"/>
                        <a:ea typeface="+mn-ea"/>
                        <a:cs typeface="+mn-cs"/>
                      </a:endParaRPr>
                    </a:p>
                  </a:txBody>
                  <a:tcPr marL="28575" marR="28575" marT="36000" marB="36000" anchor="b"/>
                </a:tc>
                <a:tc>
                  <a:txBody>
                    <a:bodyPr/>
                    <a:lstStyle/>
                    <a:p>
                      <a:pPr algn="ctr">
                        <a:lnSpc>
                          <a:spcPct val="100000"/>
                        </a:lnSpc>
                        <a:spcAft>
                          <a:spcPts val="0"/>
                        </a:spcAft>
                      </a:pPr>
                      <a:r>
                        <a:rPr lang="en-US" sz="1400" kern="0" dirty="0">
                          <a:effectLst/>
                          <a:latin typeface="+mj-lt"/>
                        </a:rPr>
                        <a:t>9.1</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tc>
                  <a:txBody>
                    <a:bodyPr/>
                    <a:lstStyle/>
                    <a:p>
                      <a:pPr algn="ctr">
                        <a:lnSpc>
                          <a:spcPct val="100000"/>
                        </a:lnSpc>
                        <a:spcAft>
                          <a:spcPts val="0"/>
                        </a:spcAft>
                      </a:pP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extLst>
                  <a:ext uri="{0D108BD9-81ED-4DB2-BD59-A6C34878D82A}">
                    <a16:rowId xmlns:a16="http://schemas.microsoft.com/office/drawing/2014/main" val="2218873717"/>
                  </a:ext>
                </a:extLst>
              </a:tr>
              <a:tr h="192126">
                <a:tc vMerge="1">
                  <a:txBody>
                    <a:bodyPr/>
                    <a:lstStyle/>
                    <a:p>
                      <a:endParaRPr lang="en-US"/>
                    </a:p>
                  </a:txBody>
                  <a:tcPr/>
                </a:tc>
                <a:tc>
                  <a:txBody>
                    <a:bodyPr/>
                    <a:lstStyle/>
                    <a:p>
                      <a:pPr marL="0" algn="ctr" defTabSz="914217" rtl="0" eaLnBrk="1" latinLnBrk="0" hangingPunct="1">
                        <a:lnSpc>
                          <a:spcPct val="100000"/>
                        </a:lnSpc>
                        <a:spcAft>
                          <a:spcPts val="0"/>
                        </a:spcAft>
                      </a:pPr>
                      <a:r>
                        <a:rPr lang="en-US" sz="1400" kern="0" dirty="0">
                          <a:effectLst/>
                          <a:latin typeface="+mj-lt"/>
                        </a:rPr>
                        <a:t>Double feedrate</a:t>
                      </a:r>
                      <a:endParaRPr lang="en-US" sz="1400" b="1" kern="0" dirty="0">
                        <a:solidFill>
                          <a:schemeClr val="lt1"/>
                        </a:solidFill>
                        <a:effectLst/>
                        <a:latin typeface="+mj-lt"/>
                        <a:ea typeface="+mn-ea"/>
                        <a:cs typeface="+mn-cs"/>
                      </a:endParaRPr>
                    </a:p>
                  </a:txBody>
                  <a:tcPr marL="28575" marR="28575" marT="36000" marB="36000" anchor="b"/>
                </a:tc>
                <a:tc>
                  <a:txBody>
                    <a:bodyPr/>
                    <a:lstStyle/>
                    <a:p>
                      <a:pPr algn="ctr">
                        <a:lnSpc>
                          <a:spcPct val="100000"/>
                        </a:lnSpc>
                        <a:spcAft>
                          <a:spcPts val="0"/>
                        </a:spcAft>
                      </a:pPr>
                      <a:r>
                        <a:rPr lang="en-US" sz="1400" kern="0" dirty="0">
                          <a:effectLst/>
                          <a:latin typeface="+mj-lt"/>
                        </a:rPr>
                        <a:t>10.7</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tc>
                  <a:txBody>
                    <a:bodyPr/>
                    <a:lstStyle/>
                    <a:p>
                      <a:pPr algn="ctr">
                        <a:lnSpc>
                          <a:spcPct val="100000"/>
                        </a:lnSpc>
                        <a:spcAft>
                          <a:spcPts val="0"/>
                        </a:spcAft>
                      </a:pP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extLst>
                  <a:ext uri="{0D108BD9-81ED-4DB2-BD59-A6C34878D82A}">
                    <a16:rowId xmlns:a16="http://schemas.microsoft.com/office/drawing/2014/main" val="421922429"/>
                  </a:ext>
                </a:extLst>
              </a:tr>
              <a:tr h="192126">
                <a:tc vMerge="1">
                  <a:txBody>
                    <a:bodyPr/>
                    <a:lstStyle/>
                    <a:p>
                      <a:endParaRPr lang="en-US"/>
                    </a:p>
                  </a:txBody>
                  <a:tcPr/>
                </a:tc>
                <a:tc>
                  <a:txBody>
                    <a:bodyPr/>
                    <a:lstStyle/>
                    <a:p>
                      <a:pPr marL="0" algn="ctr" defTabSz="914217" rtl="0" eaLnBrk="1" latinLnBrk="0" hangingPunct="1">
                        <a:lnSpc>
                          <a:spcPct val="100000"/>
                        </a:lnSpc>
                        <a:spcAft>
                          <a:spcPts val="0"/>
                        </a:spcAft>
                      </a:pPr>
                      <a:r>
                        <a:rPr lang="en-US" sz="1400" kern="0" dirty="0">
                          <a:effectLst/>
                          <a:latin typeface="+mj-lt"/>
                        </a:rPr>
                        <a:t>Lower power</a:t>
                      </a:r>
                      <a:endParaRPr lang="en-US" sz="1400" b="1" kern="0" dirty="0">
                        <a:solidFill>
                          <a:schemeClr val="lt1"/>
                        </a:solidFill>
                        <a:effectLst/>
                        <a:latin typeface="+mj-lt"/>
                        <a:ea typeface="+mn-ea"/>
                        <a:cs typeface="+mn-cs"/>
                      </a:endParaRPr>
                    </a:p>
                  </a:txBody>
                  <a:tcPr marL="28575" marR="28575" marT="36000" marB="36000" anchor="b"/>
                </a:tc>
                <a:tc>
                  <a:txBody>
                    <a:bodyPr/>
                    <a:lstStyle/>
                    <a:p>
                      <a:pPr algn="ctr">
                        <a:lnSpc>
                          <a:spcPct val="100000"/>
                        </a:lnSpc>
                        <a:spcAft>
                          <a:spcPts val="0"/>
                        </a:spcAft>
                      </a:pPr>
                      <a:r>
                        <a:rPr lang="en-US" sz="1400" kern="0" dirty="0">
                          <a:effectLst/>
                          <a:latin typeface="+mj-lt"/>
                        </a:rPr>
                        <a:t>30.3</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tc>
                  <a:txBody>
                    <a:bodyPr/>
                    <a:lstStyle/>
                    <a:p>
                      <a:pPr algn="ctr">
                        <a:lnSpc>
                          <a:spcPct val="100000"/>
                        </a:lnSpc>
                        <a:spcAft>
                          <a:spcPts val="0"/>
                        </a:spcAft>
                      </a:pP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extLst>
                  <a:ext uri="{0D108BD9-81ED-4DB2-BD59-A6C34878D82A}">
                    <a16:rowId xmlns:a16="http://schemas.microsoft.com/office/drawing/2014/main" val="1688479053"/>
                  </a:ext>
                </a:extLst>
              </a:tr>
              <a:tr h="454310">
                <a:tc vMerge="1">
                  <a:txBody>
                    <a:bodyPr/>
                    <a:lstStyle/>
                    <a:p>
                      <a:endParaRPr lang="en-US"/>
                    </a:p>
                  </a:txBody>
                  <a:tcPr/>
                </a:tc>
                <a:tc>
                  <a:txBody>
                    <a:bodyPr/>
                    <a:lstStyle/>
                    <a:p>
                      <a:pPr marL="0" algn="ctr" defTabSz="914217" rtl="0" eaLnBrk="1" latinLnBrk="0" hangingPunct="1">
                        <a:lnSpc>
                          <a:spcPct val="100000"/>
                        </a:lnSpc>
                        <a:spcAft>
                          <a:spcPts val="0"/>
                        </a:spcAft>
                      </a:pPr>
                      <a:r>
                        <a:rPr lang="en-US" sz="1400" kern="0" dirty="0">
                          <a:effectLst/>
                          <a:latin typeface="+mj-lt"/>
                        </a:rPr>
                        <a:t>Lower pressure</a:t>
                      </a:r>
                      <a:r>
                        <a:rPr lang="cs-CZ" sz="1400" kern="0" dirty="0">
                          <a:effectLst/>
                          <a:latin typeface="+mj-lt"/>
                        </a:rPr>
                        <a:t> </a:t>
                      </a:r>
                      <a:endParaRPr lang="de-DE" sz="1400" kern="0" dirty="0" smtClean="0">
                        <a:effectLst/>
                        <a:latin typeface="+mj-lt"/>
                      </a:endParaRPr>
                    </a:p>
                    <a:p>
                      <a:pPr marL="0" algn="ctr" defTabSz="914217" rtl="0" eaLnBrk="1" latinLnBrk="0" hangingPunct="1">
                        <a:lnSpc>
                          <a:spcPct val="100000"/>
                        </a:lnSpc>
                        <a:spcAft>
                          <a:spcPts val="0"/>
                        </a:spcAft>
                      </a:pPr>
                      <a:r>
                        <a:rPr lang="en-US" sz="1400" kern="0" dirty="0" smtClean="0">
                          <a:effectLst/>
                          <a:latin typeface="+mj-lt"/>
                        </a:rPr>
                        <a:t>+ lower </a:t>
                      </a:r>
                      <a:r>
                        <a:rPr lang="en-US" sz="1400" kern="0" dirty="0">
                          <a:effectLst/>
                          <a:latin typeface="+mj-lt"/>
                        </a:rPr>
                        <a:t>feedrate</a:t>
                      </a:r>
                      <a:endParaRPr lang="en-US" sz="1400" b="1" kern="0" dirty="0">
                        <a:solidFill>
                          <a:schemeClr val="lt1"/>
                        </a:solidFill>
                        <a:effectLst/>
                        <a:latin typeface="+mj-lt"/>
                        <a:ea typeface="+mn-ea"/>
                        <a:cs typeface="+mn-cs"/>
                      </a:endParaRPr>
                    </a:p>
                  </a:txBody>
                  <a:tcPr marL="28575" marR="28575" marT="36000" marB="36000" anchor="b"/>
                </a:tc>
                <a:tc>
                  <a:txBody>
                    <a:bodyPr/>
                    <a:lstStyle/>
                    <a:p>
                      <a:pPr algn="ctr">
                        <a:lnSpc>
                          <a:spcPct val="100000"/>
                        </a:lnSpc>
                        <a:spcAft>
                          <a:spcPts val="0"/>
                        </a:spcAft>
                      </a:pPr>
                      <a:r>
                        <a:rPr lang="en-US" sz="1400" kern="0" dirty="0">
                          <a:effectLst/>
                          <a:latin typeface="+mj-lt"/>
                        </a:rPr>
                        <a:t>2.4</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tc>
                  <a:txBody>
                    <a:bodyPr/>
                    <a:lstStyle/>
                    <a:p>
                      <a:pPr algn="ctr">
                        <a:lnSpc>
                          <a:spcPct val="100000"/>
                        </a:lnSpc>
                        <a:spcAft>
                          <a:spcPts val="0"/>
                        </a:spcAft>
                      </a:pPr>
                      <a:r>
                        <a:rPr lang="en-US" sz="1400" kern="100" dirty="0" smtClean="0">
                          <a:effectLst/>
                          <a:latin typeface="+mj-lt"/>
                          <a:ea typeface="Calibri" panose="020F0502020204030204" pitchFamily="34" charset="0"/>
                          <a:cs typeface="Times New Roman" panose="02020603050405020304" pitchFamily="18" charset="0"/>
                        </a:rPr>
                        <a:t>5.7</a:t>
                      </a:r>
                      <a:endParaRPr lang="en-US" sz="1400" kern="100" dirty="0">
                        <a:effectLst/>
                        <a:latin typeface="+mj-lt"/>
                        <a:ea typeface="Calibri" panose="020F0502020204030204" pitchFamily="34" charset="0"/>
                        <a:cs typeface="Times New Roman" panose="02020603050405020304" pitchFamily="18" charset="0"/>
                      </a:endParaRPr>
                    </a:p>
                  </a:txBody>
                  <a:tcPr marL="28575" marR="28575" marT="36000" marB="36000" anchor="b"/>
                </a:tc>
                <a:extLst>
                  <a:ext uri="{0D108BD9-81ED-4DB2-BD59-A6C34878D82A}">
                    <a16:rowId xmlns:a16="http://schemas.microsoft.com/office/drawing/2014/main" val="56408969"/>
                  </a:ext>
                </a:extLst>
              </a:tr>
            </a:tbl>
          </a:graphicData>
        </a:graphic>
      </p:graphicFrame>
      <p:grpSp>
        <p:nvGrpSpPr>
          <p:cNvPr id="20" name="Group 19"/>
          <p:cNvGrpSpPr/>
          <p:nvPr/>
        </p:nvGrpSpPr>
        <p:grpSpPr>
          <a:xfrm>
            <a:off x="4708810" y="4442232"/>
            <a:ext cx="1609725" cy="1238250"/>
            <a:chOff x="4731293" y="4467276"/>
            <a:chExt cx="1609725" cy="1238250"/>
          </a:xfrm>
        </p:grpSpPr>
        <p:pic>
          <p:nvPicPr>
            <p:cNvPr id="16" name="Obrázek 36"/>
            <p:cNvPicPr>
              <a:picLocks noChangeAspect="1"/>
            </p:cNvPicPr>
            <p:nvPr/>
          </p:nvPicPr>
          <p:blipFill>
            <a:blip r:embed="rId3"/>
            <a:stretch>
              <a:fillRect/>
            </a:stretch>
          </p:blipFill>
          <p:spPr>
            <a:xfrm>
              <a:off x="4731293" y="4467276"/>
              <a:ext cx="1609725" cy="1238250"/>
            </a:xfrm>
            <a:prstGeom prst="rect">
              <a:avLst/>
            </a:prstGeom>
          </p:spPr>
        </p:pic>
        <p:sp>
          <p:nvSpPr>
            <p:cNvPr id="18" name="Trapezoid 17"/>
            <p:cNvSpPr/>
            <p:nvPr/>
          </p:nvSpPr>
          <p:spPr>
            <a:xfrm>
              <a:off x="5122068" y="4757739"/>
              <a:ext cx="677535" cy="278605"/>
            </a:xfrm>
            <a:prstGeom prst="trapezoid">
              <a:avLst>
                <a:gd name="adj" fmla="val 0"/>
              </a:avLst>
            </a:prstGeom>
            <a:noFill/>
            <a:ln w="19050" cmpd="sng">
              <a:solidFill>
                <a:srgbClr val="FF0000"/>
              </a:solidFill>
              <a:prstDash val="solid"/>
              <a:tailEnd type="triangle" w="lg" len="med"/>
            </a:ln>
            <a:scene3d>
              <a:camera prst="orthographicFront">
                <a:rot lat="0" lon="0" rev="20280000"/>
              </a:camera>
              <a:lightRig rig="threePt" dir="t"/>
            </a:scene3d>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
        <p:nvSpPr>
          <p:cNvPr id="19" name="Rectangle 18"/>
          <p:cNvSpPr/>
          <p:nvPr/>
        </p:nvSpPr>
        <p:spPr>
          <a:xfrm>
            <a:off x="4731292" y="5935980"/>
            <a:ext cx="857475" cy="368790"/>
          </a:xfrm>
          <a:prstGeom prst="rect">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36000" tIns="108000" rIns="36000" bIns="144000" rtlCol="0" anchor="t" anchorCtr="0"/>
          <a:lstStyle/>
          <a:p>
            <a:pPr algn="ctr">
              <a:spcBef>
                <a:spcPts val="1150"/>
              </a:spcBef>
              <a:buClr>
                <a:srgbClr val="116656"/>
              </a:buClr>
              <a:buSzPct val="120000"/>
            </a:pPr>
            <a:r>
              <a:rPr lang="de-DE" sz="1200" b="1" dirty="0" err="1" smtClean="0">
                <a:solidFill>
                  <a:srgbClr val="FF0000"/>
                </a:solidFill>
              </a:rPr>
              <a:t>substrate</a:t>
            </a:r>
            <a:endParaRPr lang="de-DE" sz="1200" b="1" dirty="0" smtClean="0">
              <a:solidFill>
                <a:srgbClr val="FF0000"/>
              </a:solidFill>
            </a:endParaRPr>
          </a:p>
        </p:txBody>
      </p:sp>
      <p:pic>
        <p:nvPicPr>
          <p:cNvPr id="21" name="Obrázek 8" descr="Obsah obrázku text&#10;&#10;Popis byl vytvořen automaticky">
            <a:extLst>
              <a:ext uri="{FF2B5EF4-FFF2-40B4-BE49-F238E27FC236}">
                <a16:creationId xmlns:a16="http://schemas.microsoft.com/office/drawing/2014/main" id="{699B5C48-FA6B-10AA-67AD-5FC32C111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000" y="4713627"/>
            <a:ext cx="2880000" cy="2160000"/>
          </a:xfrm>
          <a:prstGeom prst="rect">
            <a:avLst/>
          </a:prstGeom>
        </p:spPr>
      </p:pic>
      <p:pic>
        <p:nvPicPr>
          <p:cNvPr id="24" name="Obrázek 7" descr="Obsah obrázku text, černobílá, mapa&#10;&#10;Popis byl vytvořen automaticky">
            <a:extLst>
              <a:ext uri="{FF2B5EF4-FFF2-40B4-BE49-F238E27FC236}">
                <a16:creationId xmlns:a16="http://schemas.microsoft.com/office/drawing/2014/main" id="{11A40D0A-D452-99AE-6988-004ADCD0A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175" y="4713627"/>
            <a:ext cx="2879999" cy="2160000"/>
          </a:xfrm>
          <a:prstGeom prst="rect">
            <a:avLst/>
          </a:prstGeom>
        </p:spPr>
      </p:pic>
      <p:sp>
        <p:nvSpPr>
          <p:cNvPr id="28" name="Oval 27"/>
          <p:cNvSpPr/>
          <p:nvPr/>
        </p:nvSpPr>
        <p:spPr>
          <a:xfrm>
            <a:off x="10717969" y="1754191"/>
            <a:ext cx="425794" cy="284292"/>
          </a:xfrm>
          <a:prstGeom prst="ellipse">
            <a:avLst/>
          </a:prstGeom>
          <a:noFill/>
          <a:ln w="6350" cmpd="sng">
            <a:solidFill>
              <a:srgbClr val="0070C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1" name="Straight Arrow Connector 30"/>
          <p:cNvCxnSpPr>
            <a:stCxn id="28" idx="3"/>
            <a:endCxn id="24" idx="0"/>
          </p:cNvCxnSpPr>
          <p:nvPr/>
        </p:nvCxnSpPr>
        <p:spPr>
          <a:xfrm flipH="1">
            <a:off x="7846175" y="1996849"/>
            <a:ext cx="2934150" cy="2716778"/>
          </a:xfrm>
          <a:prstGeom prst="straightConnector1">
            <a:avLst/>
          </a:prstGeom>
          <a:ln w="6350" cmpd="sng">
            <a:solidFill>
              <a:srgbClr val="0070C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10717969" y="3911595"/>
            <a:ext cx="425794" cy="284292"/>
          </a:xfrm>
          <a:prstGeom prst="ellipse">
            <a:avLst/>
          </a:prstGeom>
          <a:noFill/>
          <a:ln w="6350" cmpd="sng">
            <a:solidFill>
              <a:srgbClr val="0070C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9" name="Straight Arrow Connector 38"/>
          <p:cNvCxnSpPr>
            <a:stCxn id="38" idx="4"/>
            <a:endCxn id="21" idx="0"/>
          </p:cNvCxnSpPr>
          <p:nvPr/>
        </p:nvCxnSpPr>
        <p:spPr>
          <a:xfrm flipH="1">
            <a:off x="10752000" y="4195887"/>
            <a:ext cx="178866" cy="517740"/>
          </a:xfrm>
          <a:prstGeom prst="straightConnector1">
            <a:avLst/>
          </a:prstGeom>
          <a:ln w="6350" cmpd="sng">
            <a:solidFill>
              <a:srgbClr val="0070C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t="10926"/>
          <a:stretch/>
        </p:blipFill>
        <p:spPr>
          <a:xfrm>
            <a:off x="1865086" y="3140670"/>
            <a:ext cx="2640000" cy="1763656"/>
          </a:xfrm>
          <a:prstGeom prst="rect">
            <a:avLst/>
          </a:prstGeom>
        </p:spPr>
      </p:pic>
      <p:pic>
        <p:nvPicPr>
          <p:cNvPr id="44" name="Picture 43"/>
          <p:cNvPicPr>
            <a:picLocks noChangeAspect="1"/>
          </p:cNvPicPr>
          <p:nvPr/>
        </p:nvPicPr>
        <p:blipFill rotWithShape="1">
          <a:blip r:embed="rId7">
            <a:extLst>
              <a:ext uri="{28A0092B-C50C-407E-A947-70E740481C1C}">
                <a14:useLocalDpi xmlns:a14="http://schemas.microsoft.com/office/drawing/2010/main" val="0"/>
              </a:ext>
            </a:extLst>
          </a:blip>
          <a:srcRect t="12610"/>
          <a:stretch/>
        </p:blipFill>
        <p:spPr>
          <a:xfrm>
            <a:off x="1865086" y="4975348"/>
            <a:ext cx="2640000" cy="1730328"/>
          </a:xfrm>
          <a:prstGeom prst="rect">
            <a:avLst/>
          </a:prstGeom>
        </p:spPr>
      </p:pic>
      <p:sp>
        <p:nvSpPr>
          <p:cNvPr id="46" name="Oval 45"/>
          <p:cNvSpPr/>
          <p:nvPr/>
        </p:nvSpPr>
        <p:spPr>
          <a:xfrm>
            <a:off x="11452528" y="2273886"/>
            <a:ext cx="425794" cy="284292"/>
          </a:xfrm>
          <a:prstGeom prst="ellipse">
            <a:avLst/>
          </a:prstGeom>
          <a:noFill/>
          <a:ln w="63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47" name="Straight Arrow Connector 46"/>
          <p:cNvCxnSpPr>
            <a:stCxn id="46" idx="3"/>
            <a:endCxn id="43" idx="3"/>
          </p:cNvCxnSpPr>
          <p:nvPr/>
        </p:nvCxnSpPr>
        <p:spPr>
          <a:xfrm flipH="1">
            <a:off x="4505086" y="2516544"/>
            <a:ext cx="7009798" cy="1505954"/>
          </a:xfrm>
          <a:prstGeom prst="straightConnector1">
            <a:avLst/>
          </a:prstGeom>
          <a:ln w="6350" cmpd="sng">
            <a:solidFill>
              <a:srgbClr val="0070C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11466621" y="3911595"/>
            <a:ext cx="425794" cy="284292"/>
          </a:xfrm>
          <a:prstGeom prst="ellipse">
            <a:avLst/>
          </a:prstGeom>
          <a:noFill/>
          <a:ln w="63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0" name="Straight Arrow Connector 49"/>
          <p:cNvCxnSpPr>
            <a:stCxn id="49" idx="3"/>
            <a:endCxn id="44" idx="3"/>
          </p:cNvCxnSpPr>
          <p:nvPr/>
        </p:nvCxnSpPr>
        <p:spPr>
          <a:xfrm flipH="1">
            <a:off x="4505086" y="4154253"/>
            <a:ext cx="7023891" cy="1686259"/>
          </a:xfrm>
          <a:prstGeom prst="straightConnector1">
            <a:avLst/>
          </a:prstGeom>
          <a:ln w="6350" cmpd="sng">
            <a:solidFill>
              <a:srgbClr val="0070C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8905" y="925203"/>
            <a:ext cx="7037825" cy="5278370"/>
          </a:xfrm>
          <a:prstGeom prst="rect">
            <a:avLst/>
          </a:prstGeom>
        </p:spPr>
      </p:pic>
      <p:pic>
        <p:nvPicPr>
          <p:cNvPr id="58" name="Picture 57"/>
          <p:cNvPicPr>
            <a:picLocks noChangeAspect="1"/>
          </p:cNvPicPr>
          <p:nvPr/>
        </p:nvPicPr>
        <p:blipFill rotWithShape="1">
          <a:blip r:embed="rId6">
            <a:extLst>
              <a:ext uri="{28A0092B-C50C-407E-A947-70E740481C1C}">
                <a14:useLocalDpi xmlns:a14="http://schemas.microsoft.com/office/drawing/2010/main" val="0"/>
              </a:ext>
            </a:extLst>
          </a:blip>
          <a:srcRect t="10926"/>
          <a:stretch/>
        </p:blipFill>
        <p:spPr>
          <a:xfrm>
            <a:off x="627564" y="2240649"/>
            <a:ext cx="7069722" cy="4645581"/>
          </a:xfrm>
          <a:prstGeom prst="rect">
            <a:avLst/>
          </a:prstGeom>
        </p:spPr>
      </p:pic>
      <p:pic>
        <p:nvPicPr>
          <p:cNvPr id="59" name="Picture 58"/>
          <p:cNvPicPr>
            <a:picLocks noChangeAspect="1"/>
          </p:cNvPicPr>
          <p:nvPr/>
        </p:nvPicPr>
        <p:blipFill rotWithShape="1">
          <a:blip r:embed="rId7">
            <a:extLst>
              <a:ext uri="{28A0092B-C50C-407E-A947-70E740481C1C}">
                <a14:useLocalDpi xmlns:a14="http://schemas.microsoft.com/office/drawing/2010/main" val="0"/>
              </a:ext>
            </a:extLst>
          </a:blip>
          <a:srcRect t="12610"/>
          <a:stretch/>
        </p:blipFill>
        <p:spPr>
          <a:xfrm>
            <a:off x="625524" y="2253254"/>
            <a:ext cx="7049406" cy="4620373"/>
          </a:xfrm>
          <a:prstGeom prst="rect">
            <a:avLst/>
          </a:prstGeom>
        </p:spPr>
      </p:pic>
      <p:pic>
        <p:nvPicPr>
          <p:cNvPr id="72" name="Picture 71"/>
          <p:cNvPicPr>
            <a:picLocks noChangeAspect="1"/>
          </p:cNvPicPr>
          <p:nvPr/>
        </p:nvPicPr>
        <p:blipFill>
          <a:blip r:embed="rId9"/>
          <a:stretch>
            <a:fillRect/>
          </a:stretch>
        </p:blipFill>
        <p:spPr>
          <a:xfrm>
            <a:off x="235708" y="3079894"/>
            <a:ext cx="4850067" cy="3544514"/>
          </a:xfrm>
          <a:prstGeom prst="rect">
            <a:avLst/>
          </a:prstGeom>
        </p:spPr>
      </p:pic>
    </p:spTree>
    <p:extLst>
      <p:ext uri="{BB962C8B-B14F-4D97-AF65-F5344CB8AC3E}">
        <p14:creationId xmlns:p14="http://schemas.microsoft.com/office/powerpoint/2010/main" val="309859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7" presetClass="emph" presetSubtype="2" fill="hold" nodeType="withEffect">
                                  <p:stCondLst>
                                    <p:cond delay="0"/>
                                  </p:stCondLst>
                                  <p:childTnLst>
                                    <p:animClr clrSpc="rgb" dir="cw">
                                      <p:cBhvr>
                                        <p:cTn id="34" dur="2000" fill="hold"/>
                                        <p:tgtEl>
                                          <p:spTgt spid="46"/>
                                        </p:tgtEl>
                                        <p:attrNameLst>
                                          <p:attrName>stroke.color</p:attrName>
                                        </p:attrNameLst>
                                      </p:cBhvr>
                                      <p:to>
                                        <a:srgbClr val="0099FF"/>
                                      </p:to>
                                    </p:animClr>
                                    <p:set>
                                      <p:cBhvr>
                                        <p:cTn id="35" dur="2000" fill="hold"/>
                                        <p:tgtEl>
                                          <p:spTgt spid="46"/>
                                        </p:tgtEl>
                                        <p:attrNameLst>
                                          <p:attrName>stroke.on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par>
                                <p:cTn id="42" presetID="55" presetClass="exit" presetSubtype="0" fill="hold" nodeType="withEffect">
                                  <p:stCondLst>
                                    <p:cond delay="0"/>
                                  </p:stCondLst>
                                  <p:childTnLst>
                                    <p:anim calcmode="lin" valueType="num">
                                      <p:cBhvr>
                                        <p:cTn id="43" dur="1000"/>
                                        <p:tgtEl>
                                          <p:spTgt spid="58"/>
                                        </p:tgtEl>
                                        <p:attrNameLst>
                                          <p:attrName>ppt_w</p:attrName>
                                        </p:attrNameLst>
                                      </p:cBhvr>
                                      <p:tavLst>
                                        <p:tav tm="0">
                                          <p:val>
                                            <p:strVal val="ppt_w"/>
                                          </p:val>
                                        </p:tav>
                                        <p:tav tm="100000">
                                          <p:val>
                                            <p:strVal val="ppt_w*0.70"/>
                                          </p:val>
                                        </p:tav>
                                      </p:tavLst>
                                    </p:anim>
                                    <p:anim calcmode="lin" valueType="num">
                                      <p:cBhvr>
                                        <p:cTn id="44" dur="1000"/>
                                        <p:tgtEl>
                                          <p:spTgt spid="58"/>
                                        </p:tgtEl>
                                        <p:attrNameLst>
                                          <p:attrName>ppt_h</p:attrName>
                                        </p:attrNameLst>
                                      </p:cBhvr>
                                      <p:tavLst>
                                        <p:tav tm="0">
                                          <p:val>
                                            <p:strVal val="ppt_h"/>
                                          </p:val>
                                        </p:tav>
                                        <p:tav tm="100000">
                                          <p:val>
                                            <p:strVal val="ppt_h"/>
                                          </p:val>
                                        </p:tav>
                                      </p:tavLst>
                                    </p:anim>
                                    <p:animEffect transition="out" filter="fade">
                                      <p:cBhvr>
                                        <p:cTn id="45" dur="1000"/>
                                        <p:tgtEl>
                                          <p:spTgt spid="58"/>
                                        </p:tgtEl>
                                      </p:cBhvr>
                                    </p:animEffect>
                                    <p:set>
                                      <p:cBhvr>
                                        <p:cTn id="46" dur="1" fill="hold">
                                          <p:stCondLst>
                                            <p:cond delay="999"/>
                                          </p:stCondLst>
                                        </p:cTn>
                                        <p:tgtEl>
                                          <p:spTgt spid="5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7" presetClass="emph" presetSubtype="2" fill="hold" nodeType="withEffect">
                                  <p:stCondLst>
                                    <p:cond delay="0"/>
                                  </p:stCondLst>
                                  <p:childTnLst>
                                    <p:animClr clrSpc="rgb" dir="cw">
                                      <p:cBhvr>
                                        <p:cTn id="54" dur="2000" fill="hold"/>
                                        <p:tgtEl>
                                          <p:spTgt spid="49"/>
                                        </p:tgtEl>
                                        <p:attrNameLst>
                                          <p:attrName>stroke.color</p:attrName>
                                        </p:attrNameLst>
                                      </p:cBhvr>
                                      <p:to>
                                        <a:srgbClr val="0099FF"/>
                                      </p:to>
                                    </p:animClr>
                                    <p:set>
                                      <p:cBhvr>
                                        <p:cTn id="55" dur="2000" fill="hold"/>
                                        <p:tgtEl>
                                          <p:spTgt spid="49"/>
                                        </p:tgtEl>
                                        <p:attrNameLst>
                                          <p:attrName>stroke.on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childTnLst>
                                </p:cTn>
                              </p:par>
                              <p:par>
                                <p:cTn id="62" presetID="55" presetClass="exit" presetSubtype="0" fill="hold" nodeType="withEffect">
                                  <p:stCondLst>
                                    <p:cond delay="0"/>
                                  </p:stCondLst>
                                  <p:childTnLst>
                                    <p:anim calcmode="lin" valueType="num">
                                      <p:cBhvr>
                                        <p:cTn id="63" dur="1000"/>
                                        <p:tgtEl>
                                          <p:spTgt spid="59"/>
                                        </p:tgtEl>
                                        <p:attrNameLst>
                                          <p:attrName>ppt_w</p:attrName>
                                        </p:attrNameLst>
                                      </p:cBhvr>
                                      <p:tavLst>
                                        <p:tav tm="0">
                                          <p:val>
                                            <p:strVal val="ppt_w"/>
                                          </p:val>
                                        </p:tav>
                                        <p:tav tm="100000">
                                          <p:val>
                                            <p:strVal val="ppt_w*0.70"/>
                                          </p:val>
                                        </p:tav>
                                      </p:tavLst>
                                    </p:anim>
                                    <p:anim calcmode="lin" valueType="num">
                                      <p:cBhvr>
                                        <p:cTn id="64" dur="1000"/>
                                        <p:tgtEl>
                                          <p:spTgt spid="59"/>
                                        </p:tgtEl>
                                        <p:attrNameLst>
                                          <p:attrName>ppt_h</p:attrName>
                                        </p:attrNameLst>
                                      </p:cBhvr>
                                      <p:tavLst>
                                        <p:tav tm="0">
                                          <p:val>
                                            <p:strVal val="ppt_h"/>
                                          </p:val>
                                        </p:tav>
                                        <p:tav tm="100000">
                                          <p:val>
                                            <p:strVal val="ppt_h"/>
                                          </p:val>
                                        </p:tav>
                                      </p:tavLst>
                                    </p:anim>
                                    <p:animEffect transition="out" filter="fade">
                                      <p:cBhvr>
                                        <p:cTn id="65" dur="1000"/>
                                        <p:tgtEl>
                                          <p:spTgt spid="59"/>
                                        </p:tgtEl>
                                      </p:cBhvr>
                                    </p:animEffect>
                                    <p:set>
                                      <p:cBhvr>
                                        <p:cTn id="66" dur="1" fill="hold">
                                          <p:stCondLst>
                                            <p:cond delay="999"/>
                                          </p:stCondLst>
                                        </p:cTn>
                                        <p:tgtEl>
                                          <p:spTgt spid="5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4" end="4"/>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43"/>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6"/>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50"/>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28"/>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1"/>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9"/>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49"/>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
                                            <p:txEl>
                                              <p:pRg st="6" end="6"/>
                                            </p:txEl>
                                          </p:spTgt>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5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8" grpId="1" animBg="1"/>
      <p:bldP spid="38" grpId="0" animBg="1"/>
      <p:bldP spid="38" grpId="1" animBg="1"/>
      <p:bldP spid="46" grpId="0" animBg="1"/>
      <p:bldP spid="46" grpId="1" animBg="1"/>
      <p:bldP spid="49" grpId="0" animBg="1"/>
      <p:bldP spid="4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3322" r="1002"/>
          <a:stretch/>
        </p:blipFill>
        <p:spPr>
          <a:xfrm>
            <a:off x="8910085" y="4059525"/>
            <a:ext cx="3232298" cy="2655117"/>
          </a:xfrm>
          <a:prstGeom prst="rect">
            <a:avLst/>
          </a:prstGeom>
        </p:spPr>
      </p:pic>
      <p:pic>
        <p:nvPicPr>
          <p:cNvPr id="6" name="Picture 5"/>
          <p:cNvPicPr>
            <a:picLocks noChangeAspect="1"/>
          </p:cNvPicPr>
          <p:nvPr/>
        </p:nvPicPr>
        <p:blipFill rotWithShape="1">
          <a:blip r:embed="rId2"/>
          <a:srcRect l="3640" r="50034"/>
          <a:stretch/>
        </p:blipFill>
        <p:spPr>
          <a:xfrm>
            <a:off x="8910084" y="1374835"/>
            <a:ext cx="3278372" cy="2655117"/>
          </a:xfrm>
          <a:prstGeom prst="rect">
            <a:avLst/>
          </a:prstGeom>
        </p:spPr>
      </p:pic>
      <p:sp>
        <p:nvSpPr>
          <p:cNvPr id="2" name="Content Placeholder 1"/>
          <p:cNvSpPr>
            <a:spLocks noGrp="1"/>
          </p:cNvSpPr>
          <p:nvPr>
            <p:ph sz="quarter" idx="13"/>
          </p:nvPr>
        </p:nvSpPr>
        <p:spPr>
          <a:xfrm>
            <a:off x="363984" y="896645"/>
            <a:ext cx="8801281" cy="5485105"/>
          </a:xfrm>
        </p:spPr>
        <p:txBody>
          <a:bodyPr/>
          <a:lstStyle/>
          <a:p>
            <a:r>
              <a:rPr lang="en-US" dirty="0" smtClean="0"/>
              <a:t>Aim</a:t>
            </a:r>
          </a:p>
          <a:p>
            <a:pPr lvl="1"/>
            <a:r>
              <a:rPr lang="en-US" dirty="0" smtClean="0"/>
              <a:t>Bond OFE Cu to CuCrZr with reduced diffusion welding parameters:</a:t>
            </a:r>
          </a:p>
          <a:p>
            <a:pPr lvl="2"/>
            <a:r>
              <a:rPr lang="en-US" dirty="0" smtClean="0"/>
              <a:t>low pressure (~ 0.5 MPa) to avoid need for external contact pressure</a:t>
            </a:r>
          </a:p>
          <a:p>
            <a:pPr lvl="2"/>
            <a:r>
              <a:rPr lang="en-US" dirty="0" smtClean="0"/>
              <a:t>low temperature (&lt; 580 °C) for short time (&lt; 30 min.) to ensure CuCrZr properties</a:t>
            </a:r>
          </a:p>
          <a:p>
            <a:pPr lvl="1"/>
            <a:r>
              <a:rPr lang="en-US" dirty="0" smtClean="0"/>
              <a:t>Moderate tolerances: 50 </a:t>
            </a:r>
            <a:r>
              <a:rPr lang="en-US" dirty="0"/>
              <a:t>µm planarity / parallelism / Rz5</a:t>
            </a:r>
            <a:endParaRPr lang="en-US" dirty="0" smtClean="0"/>
          </a:p>
          <a:p>
            <a:pPr lvl="1"/>
            <a:r>
              <a:rPr lang="en-US" dirty="0" smtClean="0"/>
              <a:t>High thermal conductance</a:t>
            </a:r>
          </a:p>
          <a:p>
            <a:pPr lvl="1"/>
            <a:r>
              <a:rPr lang="en-US" dirty="0" smtClean="0"/>
              <a:t>Sufficient strength to survive thermal stress from nearby W-Cu interface</a:t>
            </a:r>
          </a:p>
          <a:p>
            <a:r>
              <a:rPr lang="en-US" dirty="0" smtClean="0"/>
              <a:t>3 types of paste with µm or nm Cu particles under investigation</a:t>
            </a:r>
          </a:p>
          <a:p>
            <a:pPr lvl="1"/>
            <a:r>
              <a:rPr lang="en-US" dirty="0" smtClean="0"/>
              <a:t>1x µm particles</a:t>
            </a:r>
            <a:endParaRPr lang="en-US" dirty="0" smtClean="0">
              <a:sym typeface="Wingdings" panose="05000000000000000000" pitchFamily="2" charset="2"/>
            </a:endParaRPr>
          </a:p>
          <a:p>
            <a:pPr lvl="2"/>
            <a:r>
              <a:rPr lang="en-US" dirty="0" smtClean="0">
                <a:sym typeface="Wingdings" panose="05000000000000000000" pitchFamily="2" charset="2"/>
              </a:rPr>
              <a:t>2 MPa, 650°C, 100 µm thickness shows promising result</a:t>
            </a:r>
          </a:p>
          <a:p>
            <a:pPr lvl="2"/>
            <a:r>
              <a:rPr lang="en-US" dirty="0" smtClean="0">
                <a:sym typeface="Wingdings" panose="05000000000000000000" pitchFamily="2" charset="2"/>
              </a:rPr>
              <a:t>No compression or 450°C or 250 µm thickness not satisfactory</a:t>
            </a:r>
          </a:p>
          <a:p>
            <a:pPr lvl="2"/>
            <a:r>
              <a:rPr lang="en-US" dirty="0"/>
              <a:t>including Ag </a:t>
            </a:r>
            <a:r>
              <a:rPr lang="en-US" dirty="0">
                <a:sym typeface="Wingdings" panose="05000000000000000000" pitchFamily="2" charset="2"/>
              </a:rPr>
              <a:t> </a:t>
            </a:r>
            <a:r>
              <a:rPr lang="en-US" dirty="0" smtClean="0">
                <a:sym typeface="Wingdings" panose="05000000000000000000" pitchFamily="2" charset="2"/>
              </a:rPr>
              <a:t>not compatible with W7X</a:t>
            </a:r>
          </a:p>
          <a:p>
            <a:pPr lvl="1"/>
            <a:r>
              <a:rPr lang="en-US" dirty="0" smtClean="0">
                <a:sym typeface="Wingdings" panose="05000000000000000000" pitchFamily="2" charset="2"/>
              </a:rPr>
              <a:t>1x µm particles but poor viscosity  only feasible with preprint process</a:t>
            </a:r>
          </a:p>
          <a:p>
            <a:pPr lvl="1"/>
            <a:r>
              <a:rPr lang="en-US" dirty="0" smtClean="0">
                <a:sym typeface="Wingdings" panose="05000000000000000000" pitchFamily="2" charset="2"/>
              </a:rPr>
              <a:t>1x nm particles with better viscosity and no Ag  next test</a:t>
            </a:r>
            <a:endParaRPr lang="en-US" dirty="0" smtClean="0"/>
          </a:p>
          <a:p>
            <a:endParaRPr lang="en-US" dirty="0"/>
          </a:p>
        </p:txBody>
      </p:sp>
      <p:sp>
        <p:nvSpPr>
          <p:cNvPr id="3" name="Title 2"/>
          <p:cNvSpPr>
            <a:spLocks noGrp="1"/>
          </p:cNvSpPr>
          <p:nvPr>
            <p:ph type="title"/>
          </p:nvPr>
        </p:nvSpPr>
        <p:spPr/>
        <p:txBody>
          <a:bodyPr/>
          <a:lstStyle/>
          <a:p>
            <a:r>
              <a:rPr lang="en-US" dirty="0" smtClean="0"/>
              <a:t>Brazing sandwich tiles onto heat sink</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21</a:t>
            </a:fld>
            <a:endParaRPr lang="de-DE" dirty="0"/>
          </a:p>
        </p:txBody>
      </p:sp>
      <p:sp>
        <p:nvSpPr>
          <p:cNvPr id="7" name="TextBox 6"/>
          <p:cNvSpPr txBox="1"/>
          <p:nvPr/>
        </p:nvSpPr>
        <p:spPr>
          <a:xfrm>
            <a:off x="9529249" y="1528659"/>
            <a:ext cx="161140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hlinkClick r:id="rId3"/>
              </a:rPr>
              <a:t>Wallis et al.: 2019</a:t>
            </a:r>
            <a:endParaRPr lang="de-DE" sz="1600" dirty="0" smtClean="0"/>
          </a:p>
        </p:txBody>
      </p:sp>
      <p:pic>
        <p:nvPicPr>
          <p:cNvPr id="10" name="Picture 19"/>
          <p:cNvPicPr/>
          <p:nvPr/>
        </p:nvPicPr>
        <p:blipFill>
          <a:blip r:embed="rId4"/>
          <a:stretch/>
        </p:blipFill>
        <p:spPr>
          <a:xfrm>
            <a:off x="0" y="5455002"/>
            <a:ext cx="2878560" cy="1259640"/>
          </a:xfrm>
          <a:prstGeom prst="rect">
            <a:avLst/>
          </a:prstGeom>
          <a:ln w="0">
            <a:noFill/>
          </a:ln>
        </p:spPr>
      </p:pic>
      <p:pic>
        <p:nvPicPr>
          <p:cNvPr id="11" name="Grafik 49"/>
          <p:cNvPicPr/>
          <p:nvPr/>
        </p:nvPicPr>
        <p:blipFill>
          <a:blip r:embed="rId5" cstate="print">
            <a:extLst>
              <a:ext uri="{28A0092B-C50C-407E-A947-70E740481C1C}">
                <a14:useLocalDpi xmlns:a14="http://schemas.microsoft.com/office/drawing/2010/main" val="0"/>
              </a:ext>
            </a:extLst>
          </a:blip>
          <a:stretch>
            <a:fillRect/>
          </a:stretch>
        </p:blipFill>
        <p:spPr>
          <a:xfrm>
            <a:off x="6021483" y="5186862"/>
            <a:ext cx="2194955" cy="1527780"/>
          </a:xfrm>
          <a:prstGeom prst="rect">
            <a:avLst/>
          </a:prstGeom>
        </p:spPr>
      </p:pic>
      <p:sp>
        <p:nvSpPr>
          <p:cNvPr id="9" name="TextBox 8"/>
          <p:cNvSpPr txBox="1"/>
          <p:nvPr/>
        </p:nvSpPr>
        <p:spPr>
          <a:xfrm>
            <a:off x="6154539" y="5262010"/>
            <a:ext cx="1907903" cy="294953"/>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en-US" sz="1400" dirty="0">
                <a:sym typeface="Wingdings" panose="05000000000000000000" pitchFamily="2" charset="2"/>
              </a:rPr>
              <a:t>2 MPa, 650°C, 100 </a:t>
            </a:r>
            <a:r>
              <a:rPr lang="en-US" sz="1400" dirty="0" smtClean="0">
                <a:sym typeface="Wingdings" panose="05000000000000000000" pitchFamily="2" charset="2"/>
              </a:rPr>
              <a:t>µm</a:t>
            </a:r>
            <a:endParaRPr lang="de-DE" sz="1400" dirty="0" err="1" smtClean="0"/>
          </a:p>
        </p:txBody>
      </p:sp>
      <p:pic>
        <p:nvPicPr>
          <p:cNvPr id="12" name="Grafik 61"/>
          <p:cNvPicPr/>
          <p:nvPr/>
        </p:nvPicPr>
        <p:blipFill>
          <a:blip r:embed="rId6" cstate="print">
            <a:extLst>
              <a:ext uri="{28A0092B-C50C-407E-A947-70E740481C1C}">
                <a14:useLocalDpi xmlns:a14="http://schemas.microsoft.com/office/drawing/2010/main" val="0"/>
              </a:ext>
            </a:extLst>
          </a:blip>
          <a:stretch>
            <a:fillRect/>
          </a:stretch>
        </p:blipFill>
        <p:spPr>
          <a:xfrm>
            <a:off x="3759846" y="5186862"/>
            <a:ext cx="2162499" cy="1540127"/>
          </a:xfrm>
          <a:prstGeom prst="rect">
            <a:avLst/>
          </a:prstGeom>
        </p:spPr>
      </p:pic>
      <p:sp>
        <p:nvSpPr>
          <p:cNvPr id="14" name="TextBox 13"/>
          <p:cNvSpPr txBox="1"/>
          <p:nvPr/>
        </p:nvSpPr>
        <p:spPr>
          <a:xfrm>
            <a:off x="3821924" y="5262010"/>
            <a:ext cx="1907903" cy="294953"/>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en-US" sz="1400" dirty="0">
                <a:sym typeface="Wingdings" panose="05000000000000000000" pitchFamily="2" charset="2"/>
              </a:rPr>
              <a:t>2 MPa, </a:t>
            </a:r>
            <a:r>
              <a:rPr lang="en-US" sz="1400" dirty="0" smtClean="0">
                <a:sym typeface="Wingdings" panose="05000000000000000000" pitchFamily="2" charset="2"/>
              </a:rPr>
              <a:t>450°C</a:t>
            </a:r>
            <a:r>
              <a:rPr lang="en-US" sz="1400" dirty="0">
                <a:sym typeface="Wingdings" panose="05000000000000000000" pitchFamily="2" charset="2"/>
              </a:rPr>
              <a:t>, 100 </a:t>
            </a:r>
            <a:r>
              <a:rPr lang="en-US" sz="1400" dirty="0" smtClean="0">
                <a:sym typeface="Wingdings" panose="05000000000000000000" pitchFamily="2" charset="2"/>
              </a:rPr>
              <a:t>µm</a:t>
            </a:r>
            <a:endParaRPr lang="de-DE" sz="1400" dirty="0" err="1" smtClean="0"/>
          </a:p>
        </p:txBody>
      </p:sp>
    </p:spTree>
    <p:extLst>
      <p:ext uri="{BB962C8B-B14F-4D97-AF65-F5344CB8AC3E}">
        <p14:creationId xmlns:p14="http://schemas.microsoft.com/office/powerpoint/2010/main" val="3456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Machining by wire erosion and milling</a:t>
            </a:r>
          </a:p>
          <a:p>
            <a:pPr lvl="1"/>
            <a:r>
              <a:rPr lang="en-US" dirty="0" smtClean="0"/>
              <a:t>Trials with same surface shape as most complex CFC target elements successful</a:t>
            </a:r>
            <a:endParaRPr lang="en-US" dirty="0"/>
          </a:p>
          <a:p>
            <a:pPr lvl="1"/>
            <a:r>
              <a:rPr lang="en-US" dirty="0"/>
              <a:t>WNiFe easier to </a:t>
            </a:r>
            <a:r>
              <a:rPr lang="en-US" dirty="0" smtClean="0"/>
              <a:t>machine than </a:t>
            </a:r>
            <a:r>
              <a:rPr lang="en-US" dirty="0"/>
              <a:t>pure W</a:t>
            </a:r>
          </a:p>
          <a:p>
            <a:pPr lvl="1"/>
            <a:r>
              <a:rPr lang="en-US" dirty="0"/>
              <a:t>Machined surface gets contaminated by wire constituents: requires </a:t>
            </a:r>
            <a:r>
              <a:rPr lang="en-US" dirty="0" smtClean="0"/>
              <a:t>cleaning</a:t>
            </a:r>
          </a:p>
          <a:p>
            <a:r>
              <a:rPr lang="en-US" dirty="0" smtClean="0"/>
              <a:t>Straight wire used for wire erosion limits surface shape</a:t>
            </a:r>
          </a:p>
          <a:p>
            <a:pPr lvl="1"/>
            <a:r>
              <a:rPr lang="en-US" dirty="0" smtClean="0"/>
              <a:t>Toroidal curvature will be both convex and concave</a:t>
            </a:r>
          </a:p>
          <a:p>
            <a:pPr lvl="1"/>
            <a:r>
              <a:rPr lang="en-US" dirty="0" smtClean="0"/>
              <a:t>Poloidal curvature must be flat or convex</a:t>
            </a:r>
            <a:endParaRPr lang="en-US" dirty="0"/>
          </a:p>
          <a:p>
            <a:endParaRPr lang="de-DE" dirty="0"/>
          </a:p>
        </p:txBody>
      </p:sp>
      <p:sp>
        <p:nvSpPr>
          <p:cNvPr id="3" name="Title 2"/>
          <p:cNvSpPr>
            <a:spLocks noGrp="1"/>
          </p:cNvSpPr>
          <p:nvPr>
            <p:ph type="title"/>
          </p:nvPr>
        </p:nvSpPr>
        <p:spPr/>
        <p:txBody>
          <a:bodyPr/>
          <a:lstStyle/>
          <a:p>
            <a:r>
              <a:rPr lang="en-US" dirty="0" smtClean="0"/>
              <a:t>Machining the plasma facing surface</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22</a:t>
            </a:fld>
            <a:endParaRPr lang="de-DE" dirty="0"/>
          </a:p>
        </p:txBody>
      </p:sp>
      <p:grpSp>
        <p:nvGrpSpPr>
          <p:cNvPr id="17" name="Group 16"/>
          <p:cNvGrpSpPr/>
          <p:nvPr/>
        </p:nvGrpSpPr>
        <p:grpSpPr>
          <a:xfrm>
            <a:off x="7676608" y="2216671"/>
            <a:ext cx="3141330" cy="1725425"/>
            <a:chOff x="6592087" y="2227304"/>
            <a:chExt cx="3141330" cy="1725425"/>
          </a:xfrm>
        </p:grpSpPr>
        <p:sp>
          <p:nvSpPr>
            <p:cNvPr id="6" name="Freeform 5"/>
            <p:cNvSpPr/>
            <p:nvPr/>
          </p:nvSpPr>
          <p:spPr>
            <a:xfrm>
              <a:off x="6592087" y="2432273"/>
              <a:ext cx="3141330" cy="1520456"/>
            </a:xfrm>
            <a:custGeom>
              <a:avLst/>
              <a:gdLst>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98037"/>
                <a:gd name="connsiteY0" fmla="*/ 421856 h 1591438"/>
                <a:gd name="connsiteX1" fmla="*/ 552893 w 3198037"/>
                <a:gd name="connsiteY1" fmla="*/ 145410 h 1591438"/>
                <a:gd name="connsiteX2" fmla="*/ 1414130 w 3198037"/>
                <a:gd name="connsiteY2" fmla="*/ 389959 h 1591438"/>
                <a:gd name="connsiteX3" fmla="*/ 2392326 w 3198037"/>
                <a:gd name="connsiteY3" fmla="*/ 358061 h 1591438"/>
                <a:gd name="connsiteX4" fmla="*/ 2307265 w 3198037"/>
                <a:gd name="connsiteY4" fmla="*/ 273001 h 1591438"/>
                <a:gd name="connsiteX5" fmla="*/ 3136605 w 3198037"/>
                <a:gd name="connsiteY5" fmla="*/ 70982 h 1591438"/>
                <a:gd name="connsiteX6" fmla="*/ 3136605 w 3198037"/>
                <a:gd name="connsiteY6" fmla="*/ 1591438 h 1591438"/>
                <a:gd name="connsiteX7" fmla="*/ 0 w 3198037"/>
                <a:gd name="connsiteY7" fmla="*/ 1591438 h 1591438"/>
                <a:gd name="connsiteX8" fmla="*/ 10633 w 3198037"/>
                <a:gd name="connsiteY8" fmla="*/ 421856 h 1591438"/>
                <a:gd name="connsiteX0" fmla="*/ 10633 w 3146056"/>
                <a:gd name="connsiteY0" fmla="*/ 438058 h 1607640"/>
                <a:gd name="connsiteX1" fmla="*/ 552893 w 3146056"/>
                <a:gd name="connsiteY1" fmla="*/ 161612 h 1607640"/>
                <a:gd name="connsiteX2" fmla="*/ 1414130 w 3146056"/>
                <a:gd name="connsiteY2" fmla="*/ 406161 h 1607640"/>
                <a:gd name="connsiteX3" fmla="*/ 2392326 w 3146056"/>
                <a:gd name="connsiteY3" fmla="*/ 374263 h 1607640"/>
                <a:gd name="connsiteX4" fmla="*/ 2307265 w 3146056"/>
                <a:gd name="connsiteY4" fmla="*/ 289203 h 1607640"/>
                <a:gd name="connsiteX5" fmla="*/ 3136605 w 3146056"/>
                <a:gd name="connsiteY5" fmla="*/ 87184 h 1607640"/>
                <a:gd name="connsiteX6" fmla="*/ 3136605 w 3146056"/>
                <a:gd name="connsiteY6" fmla="*/ 1607640 h 1607640"/>
                <a:gd name="connsiteX7" fmla="*/ 0 w 3146056"/>
                <a:gd name="connsiteY7" fmla="*/ 1607640 h 1607640"/>
                <a:gd name="connsiteX8" fmla="*/ 10633 w 3146056"/>
                <a:gd name="connsiteY8" fmla="*/ 438058 h 1607640"/>
                <a:gd name="connsiteX0" fmla="*/ 10633 w 3141330"/>
                <a:gd name="connsiteY0" fmla="*/ 438296 h 1607878"/>
                <a:gd name="connsiteX1" fmla="*/ 552893 w 3141330"/>
                <a:gd name="connsiteY1" fmla="*/ 161850 h 1607878"/>
                <a:gd name="connsiteX2" fmla="*/ 1414130 w 3141330"/>
                <a:gd name="connsiteY2" fmla="*/ 406399 h 1607878"/>
                <a:gd name="connsiteX3" fmla="*/ 2392326 w 3141330"/>
                <a:gd name="connsiteY3" fmla="*/ 374501 h 1607878"/>
                <a:gd name="connsiteX4" fmla="*/ 2307265 w 3141330"/>
                <a:gd name="connsiteY4" fmla="*/ 289441 h 1607878"/>
                <a:gd name="connsiteX5" fmla="*/ 3136605 w 3141330"/>
                <a:gd name="connsiteY5" fmla="*/ 87422 h 1607878"/>
                <a:gd name="connsiteX6" fmla="*/ 3136605 w 3141330"/>
                <a:gd name="connsiteY6" fmla="*/ 1607878 h 1607878"/>
                <a:gd name="connsiteX7" fmla="*/ 0 w 3141330"/>
                <a:gd name="connsiteY7" fmla="*/ 1607878 h 1607878"/>
                <a:gd name="connsiteX8" fmla="*/ 10633 w 3141330"/>
                <a:gd name="connsiteY8" fmla="*/ 438296 h 1607878"/>
                <a:gd name="connsiteX0" fmla="*/ 10633 w 3141330"/>
                <a:gd name="connsiteY0" fmla="*/ 438296 h 1607878"/>
                <a:gd name="connsiteX1" fmla="*/ 552893 w 3141330"/>
                <a:gd name="connsiteY1" fmla="*/ 161850 h 1607878"/>
                <a:gd name="connsiteX2" fmla="*/ 1414130 w 3141330"/>
                <a:gd name="connsiteY2" fmla="*/ 406399 h 1607878"/>
                <a:gd name="connsiteX3" fmla="*/ 2392326 w 3141330"/>
                <a:gd name="connsiteY3" fmla="*/ 374501 h 1607878"/>
                <a:gd name="connsiteX4" fmla="*/ 2307265 w 3141330"/>
                <a:gd name="connsiteY4" fmla="*/ 289441 h 1607878"/>
                <a:gd name="connsiteX5" fmla="*/ 3136605 w 3141330"/>
                <a:gd name="connsiteY5" fmla="*/ 87422 h 1607878"/>
                <a:gd name="connsiteX6" fmla="*/ 3136605 w 3141330"/>
                <a:gd name="connsiteY6" fmla="*/ 1607878 h 1607878"/>
                <a:gd name="connsiteX7" fmla="*/ 0 w 3141330"/>
                <a:gd name="connsiteY7" fmla="*/ 1607878 h 1607878"/>
                <a:gd name="connsiteX8" fmla="*/ 10633 w 3141330"/>
                <a:gd name="connsiteY8" fmla="*/ 438296 h 1607878"/>
                <a:gd name="connsiteX0" fmla="*/ 10633 w 3141330"/>
                <a:gd name="connsiteY0" fmla="*/ 350970 h 1520552"/>
                <a:gd name="connsiteX1" fmla="*/ 552893 w 3141330"/>
                <a:gd name="connsiteY1" fmla="*/ 74524 h 1520552"/>
                <a:gd name="connsiteX2" fmla="*/ 1414130 w 3141330"/>
                <a:gd name="connsiteY2" fmla="*/ 319073 h 1520552"/>
                <a:gd name="connsiteX3" fmla="*/ 2392326 w 3141330"/>
                <a:gd name="connsiteY3" fmla="*/ 287175 h 1520552"/>
                <a:gd name="connsiteX4" fmla="*/ 2307265 w 3141330"/>
                <a:gd name="connsiteY4" fmla="*/ 202115 h 1520552"/>
                <a:gd name="connsiteX5" fmla="*/ 3136605 w 3141330"/>
                <a:gd name="connsiteY5" fmla="*/ 96 h 1520552"/>
                <a:gd name="connsiteX6" fmla="*/ 3136605 w 3141330"/>
                <a:gd name="connsiteY6" fmla="*/ 1520552 h 1520552"/>
                <a:gd name="connsiteX7" fmla="*/ 0 w 3141330"/>
                <a:gd name="connsiteY7" fmla="*/ 1520552 h 1520552"/>
                <a:gd name="connsiteX8" fmla="*/ 10633 w 3141330"/>
                <a:gd name="connsiteY8" fmla="*/ 350970 h 1520552"/>
                <a:gd name="connsiteX0" fmla="*/ 10633 w 3141330"/>
                <a:gd name="connsiteY0" fmla="*/ 351110 h 1520692"/>
                <a:gd name="connsiteX1" fmla="*/ 552893 w 3141330"/>
                <a:gd name="connsiteY1" fmla="*/ 74664 h 1520692"/>
                <a:gd name="connsiteX2" fmla="*/ 1414130 w 3141330"/>
                <a:gd name="connsiteY2" fmla="*/ 319213 h 1520692"/>
                <a:gd name="connsiteX3" fmla="*/ 2392326 w 3141330"/>
                <a:gd name="connsiteY3" fmla="*/ 287315 h 1520692"/>
                <a:gd name="connsiteX4" fmla="*/ 2636875 w 3141330"/>
                <a:gd name="connsiteY4" fmla="*/ 117194 h 1520692"/>
                <a:gd name="connsiteX5" fmla="*/ 3136605 w 3141330"/>
                <a:gd name="connsiteY5" fmla="*/ 236 h 1520692"/>
                <a:gd name="connsiteX6" fmla="*/ 3136605 w 3141330"/>
                <a:gd name="connsiteY6" fmla="*/ 1520692 h 1520692"/>
                <a:gd name="connsiteX7" fmla="*/ 0 w 3141330"/>
                <a:gd name="connsiteY7" fmla="*/ 1520692 h 1520692"/>
                <a:gd name="connsiteX8" fmla="*/ 10633 w 3141330"/>
                <a:gd name="connsiteY8" fmla="*/ 351110 h 1520692"/>
                <a:gd name="connsiteX0" fmla="*/ 10633 w 3141330"/>
                <a:gd name="connsiteY0" fmla="*/ 351257 h 1520839"/>
                <a:gd name="connsiteX1" fmla="*/ 552893 w 3141330"/>
                <a:gd name="connsiteY1" fmla="*/ 74811 h 1520839"/>
                <a:gd name="connsiteX2" fmla="*/ 1414130 w 3141330"/>
                <a:gd name="connsiteY2" fmla="*/ 319360 h 1520839"/>
                <a:gd name="connsiteX3" fmla="*/ 2392326 w 3141330"/>
                <a:gd name="connsiteY3" fmla="*/ 287462 h 1520839"/>
                <a:gd name="connsiteX4" fmla="*/ 2636875 w 3141330"/>
                <a:gd name="connsiteY4" fmla="*/ 117341 h 1520839"/>
                <a:gd name="connsiteX5" fmla="*/ 3136605 w 3141330"/>
                <a:gd name="connsiteY5" fmla="*/ 383 h 1520839"/>
                <a:gd name="connsiteX6" fmla="*/ 3136605 w 3141330"/>
                <a:gd name="connsiteY6" fmla="*/ 1520839 h 1520839"/>
                <a:gd name="connsiteX7" fmla="*/ 0 w 3141330"/>
                <a:gd name="connsiteY7" fmla="*/ 1520839 h 1520839"/>
                <a:gd name="connsiteX8" fmla="*/ 10633 w 3141330"/>
                <a:gd name="connsiteY8" fmla="*/ 351257 h 1520839"/>
                <a:gd name="connsiteX0" fmla="*/ 10633 w 3141330"/>
                <a:gd name="connsiteY0" fmla="*/ 350874 h 1520456"/>
                <a:gd name="connsiteX1" fmla="*/ 552893 w 3141330"/>
                <a:gd name="connsiteY1" fmla="*/ 74428 h 1520456"/>
                <a:gd name="connsiteX2" fmla="*/ 1414130 w 3141330"/>
                <a:gd name="connsiteY2" fmla="*/ 318977 h 1520456"/>
                <a:gd name="connsiteX3" fmla="*/ 2392326 w 3141330"/>
                <a:gd name="connsiteY3" fmla="*/ 287079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 name="connsiteX0" fmla="*/ 10633 w 3141330"/>
                <a:gd name="connsiteY0" fmla="*/ 350874 h 1520456"/>
                <a:gd name="connsiteX1" fmla="*/ 552893 w 3141330"/>
                <a:gd name="connsiteY1" fmla="*/ 74428 h 1520456"/>
                <a:gd name="connsiteX2" fmla="*/ 1414130 w 3141330"/>
                <a:gd name="connsiteY2" fmla="*/ 318977 h 1520456"/>
                <a:gd name="connsiteX3" fmla="*/ 2392326 w 3141330"/>
                <a:gd name="connsiteY3" fmla="*/ 287079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 name="connsiteX0" fmla="*/ 10633 w 3141330"/>
                <a:gd name="connsiteY0" fmla="*/ 350874 h 1520456"/>
                <a:gd name="connsiteX1" fmla="*/ 552893 w 3141330"/>
                <a:gd name="connsiteY1" fmla="*/ 74428 h 1520456"/>
                <a:gd name="connsiteX2" fmla="*/ 1414130 w 3141330"/>
                <a:gd name="connsiteY2" fmla="*/ 318977 h 1520456"/>
                <a:gd name="connsiteX3" fmla="*/ 2392326 w 3141330"/>
                <a:gd name="connsiteY3" fmla="*/ 287079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330" h="1520456">
                  <a:moveTo>
                    <a:pt x="10633" y="350874"/>
                  </a:moveTo>
                  <a:cubicBezTo>
                    <a:pt x="102782" y="109869"/>
                    <a:pt x="318977" y="79744"/>
                    <a:pt x="552893" y="74428"/>
                  </a:cubicBezTo>
                  <a:cubicBezTo>
                    <a:pt x="786809" y="69112"/>
                    <a:pt x="1057769" y="280034"/>
                    <a:pt x="1414130" y="318977"/>
                  </a:cubicBezTo>
                  <a:cubicBezTo>
                    <a:pt x="1770491" y="357920"/>
                    <a:pt x="2284932" y="329011"/>
                    <a:pt x="2392326" y="287079"/>
                  </a:cubicBezTo>
                  <a:cubicBezTo>
                    <a:pt x="2499720" y="245147"/>
                    <a:pt x="2523867" y="207464"/>
                    <a:pt x="2636875" y="116958"/>
                  </a:cubicBezTo>
                  <a:cubicBezTo>
                    <a:pt x="2749883" y="26452"/>
                    <a:pt x="2866994" y="17776"/>
                    <a:pt x="3136605" y="0"/>
                  </a:cubicBezTo>
                  <a:cubicBezTo>
                    <a:pt x="3147237" y="304799"/>
                    <a:pt x="3136605" y="1013637"/>
                    <a:pt x="3136605" y="1520456"/>
                  </a:cubicBezTo>
                  <a:lnTo>
                    <a:pt x="0" y="1520456"/>
                  </a:lnTo>
                  <a:cubicBezTo>
                    <a:pt x="3544" y="1130595"/>
                    <a:pt x="7089" y="740735"/>
                    <a:pt x="10633" y="350874"/>
                  </a:cubicBezTo>
                  <a:close/>
                </a:path>
              </a:pathLst>
            </a:cu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a:p>
              <a:pPr algn="l">
                <a:spcBef>
                  <a:spcPts val="1150"/>
                </a:spcBef>
                <a:buClr>
                  <a:srgbClr val="116656"/>
                </a:buClr>
                <a:buSzPct val="120000"/>
              </a:pPr>
              <a:endParaRPr lang="de-DE" sz="1300" b="1" dirty="0">
                <a:solidFill>
                  <a:schemeClr val="bg1"/>
                </a:solidFill>
              </a:endParaRPr>
            </a:p>
            <a:p>
              <a:pPr algn="ctr">
                <a:spcBef>
                  <a:spcPts val="1150"/>
                </a:spcBef>
                <a:buClr>
                  <a:srgbClr val="116656"/>
                </a:buClr>
                <a:buSzPct val="120000"/>
              </a:pPr>
              <a:r>
                <a:rPr lang="de-DE" sz="1300" b="1" dirty="0" err="1" smtClean="0">
                  <a:solidFill>
                    <a:schemeClr val="bg1"/>
                  </a:solidFill>
                </a:rPr>
                <a:t>Toroidal</a:t>
              </a:r>
              <a:r>
                <a:rPr lang="de-DE" sz="1300" b="1" dirty="0" smtClean="0">
                  <a:solidFill>
                    <a:schemeClr val="bg1"/>
                  </a:solidFill>
                </a:rPr>
                <a:t> </a:t>
              </a:r>
              <a:r>
                <a:rPr lang="de-DE" sz="1300" b="1" dirty="0" err="1" smtClean="0">
                  <a:solidFill>
                    <a:schemeClr val="bg1"/>
                  </a:solidFill>
                </a:rPr>
                <a:t>direction</a:t>
              </a:r>
              <a:r>
                <a:rPr lang="de-DE" sz="1300" b="1" dirty="0" smtClean="0">
                  <a:solidFill>
                    <a:schemeClr val="bg1"/>
                  </a:solidFill>
                  <a:sym typeface="Wingdings" panose="05000000000000000000" pitchFamily="2" charset="2"/>
                </a:rPr>
                <a:t></a:t>
              </a:r>
              <a:endParaRPr lang="de-DE" sz="1300" b="1" dirty="0" smtClean="0">
                <a:solidFill>
                  <a:schemeClr val="bg1"/>
                </a:solidFill>
              </a:endParaRPr>
            </a:p>
          </p:txBody>
        </p:sp>
        <p:sp>
          <p:nvSpPr>
            <p:cNvPr id="7" name="TextBox 6"/>
            <p:cNvSpPr txBox="1"/>
            <p:nvPr/>
          </p:nvSpPr>
          <p:spPr>
            <a:xfrm>
              <a:off x="6836636" y="2794474"/>
              <a:ext cx="64921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92D050"/>
                  </a:solidFill>
                </a:rPr>
                <a:t>convex</a:t>
              </a:r>
              <a:endParaRPr lang="de-DE" sz="1600" dirty="0" smtClean="0">
                <a:solidFill>
                  <a:srgbClr val="92D050"/>
                </a:solidFill>
              </a:endParaRPr>
            </a:p>
          </p:txBody>
        </p:sp>
        <p:cxnSp>
          <p:nvCxnSpPr>
            <p:cNvPr id="9" name="Straight Arrow Connector 8"/>
            <p:cNvCxnSpPr/>
            <p:nvPr/>
          </p:nvCxnSpPr>
          <p:spPr>
            <a:xfrm flipH="1" flipV="1">
              <a:off x="6947731" y="2529556"/>
              <a:ext cx="59820" cy="264918"/>
            </a:xfrm>
            <a:prstGeom prst="straightConnector1">
              <a:avLst/>
            </a:prstGeom>
            <a:ln w="19050" cmpd="sng">
              <a:solidFill>
                <a:srgbClr val="92D05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2849" y="2227304"/>
              <a:ext cx="76302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FF0000"/>
                  </a:solidFill>
                </a:rPr>
                <a:t>concave</a:t>
              </a:r>
              <a:endParaRPr lang="de-DE" sz="1600" dirty="0" smtClean="0">
                <a:solidFill>
                  <a:srgbClr val="FF0000"/>
                </a:solidFill>
              </a:endParaRPr>
            </a:p>
          </p:txBody>
        </p:sp>
        <p:cxnSp>
          <p:nvCxnSpPr>
            <p:cNvPr id="13" name="Straight Arrow Connector 12"/>
            <p:cNvCxnSpPr/>
            <p:nvPr/>
          </p:nvCxnSpPr>
          <p:spPr>
            <a:xfrm flipH="1">
              <a:off x="7995778" y="2500335"/>
              <a:ext cx="17169" cy="257875"/>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05377" y="3320414"/>
            <a:ext cx="5128732" cy="3061336"/>
            <a:chOff x="471460" y="896645"/>
            <a:chExt cx="6673620" cy="4121082"/>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14477" t="19418" r="25785" b="480"/>
            <a:stretch/>
          </p:blipFill>
          <p:spPr>
            <a:xfrm>
              <a:off x="471460" y="896645"/>
              <a:ext cx="6673620" cy="4121082"/>
            </a:xfrm>
            <a:prstGeom prst="rect">
              <a:avLst/>
            </a:prstGeom>
          </p:spPr>
        </p:pic>
        <p:sp>
          <p:nvSpPr>
            <p:cNvPr id="20" name="TextBox 19"/>
            <p:cNvSpPr txBox="1"/>
            <p:nvPr/>
          </p:nvSpPr>
          <p:spPr>
            <a:xfrm>
              <a:off x="1190847" y="4358308"/>
              <a:ext cx="660437"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316 LN</a:t>
              </a:r>
              <a:endParaRPr lang="de-DE" sz="1600" dirty="0" err="1" smtClean="0"/>
            </a:p>
          </p:txBody>
        </p:sp>
        <p:sp>
          <p:nvSpPr>
            <p:cNvPr id="21" name="TextBox 20"/>
            <p:cNvSpPr txBox="1"/>
            <p:nvPr/>
          </p:nvSpPr>
          <p:spPr>
            <a:xfrm>
              <a:off x="3557467" y="4305143"/>
              <a:ext cx="852798"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W95NiFe</a:t>
              </a:r>
              <a:endParaRPr lang="de-DE" sz="1600" dirty="0" err="1" smtClean="0"/>
            </a:p>
          </p:txBody>
        </p:sp>
        <p:sp>
          <p:nvSpPr>
            <p:cNvPr id="22" name="TextBox 21"/>
            <p:cNvSpPr txBox="1"/>
            <p:nvPr/>
          </p:nvSpPr>
          <p:spPr>
            <a:xfrm>
              <a:off x="5973781" y="4305143"/>
              <a:ext cx="535403"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W100</a:t>
              </a:r>
              <a:endParaRPr lang="de-DE" sz="1600" dirty="0" err="1" smtClean="0"/>
            </a:p>
          </p:txBody>
        </p:sp>
      </p:grpSp>
      <p:sp>
        <p:nvSpPr>
          <p:cNvPr id="23" name="Oval 22"/>
          <p:cNvSpPr/>
          <p:nvPr/>
        </p:nvSpPr>
        <p:spPr>
          <a:xfrm>
            <a:off x="9753817" y="2566823"/>
            <a:ext cx="180754" cy="180754"/>
          </a:xfrm>
          <a:prstGeom prst="ellipse">
            <a:avLst/>
          </a:prstGeom>
          <a:solidFill>
            <a:schemeClr val="bg1"/>
          </a:solidFill>
          <a:ln w="19050" cmpd="sng">
            <a:solidFill>
              <a:srgbClr val="C2A25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Oval 23"/>
          <p:cNvSpPr/>
          <p:nvPr/>
        </p:nvSpPr>
        <p:spPr>
          <a:xfrm>
            <a:off x="9811678" y="2621486"/>
            <a:ext cx="70272" cy="70272"/>
          </a:xfrm>
          <a:prstGeom prst="ellipse">
            <a:avLst/>
          </a:prstGeom>
          <a:solidFill>
            <a:srgbClr val="C2A252"/>
          </a:solidFill>
          <a:ln w="19050" cmpd="sng">
            <a:solidFill>
              <a:srgbClr val="C2A25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 name="TextBox 24"/>
          <p:cNvSpPr txBox="1"/>
          <p:nvPr/>
        </p:nvSpPr>
        <p:spPr>
          <a:xfrm>
            <a:off x="9710592" y="2317827"/>
            <a:ext cx="37510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C2A252"/>
                </a:solidFill>
              </a:rPr>
              <a:t>wire</a:t>
            </a:r>
            <a:endParaRPr lang="de-DE" sz="1600" dirty="0" smtClean="0">
              <a:solidFill>
                <a:srgbClr val="C2A252"/>
              </a:solidFill>
            </a:endParaRPr>
          </a:p>
        </p:txBody>
      </p:sp>
      <p:grpSp>
        <p:nvGrpSpPr>
          <p:cNvPr id="26" name="Group 25"/>
          <p:cNvGrpSpPr/>
          <p:nvPr/>
        </p:nvGrpSpPr>
        <p:grpSpPr>
          <a:xfrm>
            <a:off x="7676608" y="4445354"/>
            <a:ext cx="3141330" cy="1595679"/>
            <a:chOff x="6592087" y="2357049"/>
            <a:chExt cx="3141330" cy="1595679"/>
          </a:xfrm>
        </p:grpSpPr>
        <p:sp>
          <p:nvSpPr>
            <p:cNvPr id="27" name="Freeform 26"/>
            <p:cNvSpPr/>
            <p:nvPr/>
          </p:nvSpPr>
          <p:spPr>
            <a:xfrm>
              <a:off x="6592087" y="2357049"/>
              <a:ext cx="3141330" cy="1595679"/>
            </a:xfrm>
            <a:custGeom>
              <a:avLst/>
              <a:gdLst>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36605"/>
                <a:gd name="connsiteY0" fmla="*/ 350874 h 1520456"/>
                <a:gd name="connsiteX1" fmla="*/ 552893 w 3136605"/>
                <a:gd name="connsiteY1" fmla="*/ 74428 h 1520456"/>
                <a:gd name="connsiteX2" fmla="*/ 1414130 w 3136605"/>
                <a:gd name="connsiteY2" fmla="*/ 318977 h 1520456"/>
                <a:gd name="connsiteX3" fmla="*/ 2392326 w 3136605"/>
                <a:gd name="connsiteY3" fmla="*/ 287079 h 1520456"/>
                <a:gd name="connsiteX4" fmla="*/ 2838893 w 3136605"/>
                <a:gd name="connsiteY4" fmla="*/ 31898 h 1520456"/>
                <a:gd name="connsiteX5" fmla="*/ 3136605 w 3136605"/>
                <a:gd name="connsiteY5" fmla="*/ 0 h 1520456"/>
                <a:gd name="connsiteX6" fmla="*/ 3136605 w 3136605"/>
                <a:gd name="connsiteY6" fmla="*/ 1520456 h 1520456"/>
                <a:gd name="connsiteX7" fmla="*/ 0 w 3136605"/>
                <a:gd name="connsiteY7" fmla="*/ 1520456 h 1520456"/>
                <a:gd name="connsiteX8" fmla="*/ 10633 w 3136605"/>
                <a:gd name="connsiteY8" fmla="*/ 350874 h 1520456"/>
                <a:gd name="connsiteX0" fmla="*/ 10633 w 3198037"/>
                <a:gd name="connsiteY0" fmla="*/ 421856 h 1591438"/>
                <a:gd name="connsiteX1" fmla="*/ 552893 w 3198037"/>
                <a:gd name="connsiteY1" fmla="*/ 145410 h 1591438"/>
                <a:gd name="connsiteX2" fmla="*/ 1414130 w 3198037"/>
                <a:gd name="connsiteY2" fmla="*/ 389959 h 1591438"/>
                <a:gd name="connsiteX3" fmla="*/ 2392326 w 3198037"/>
                <a:gd name="connsiteY3" fmla="*/ 358061 h 1591438"/>
                <a:gd name="connsiteX4" fmla="*/ 2307265 w 3198037"/>
                <a:gd name="connsiteY4" fmla="*/ 273001 h 1591438"/>
                <a:gd name="connsiteX5" fmla="*/ 3136605 w 3198037"/>
                <a:gd name="connsiteY5" fmla="*/ 70982 h 1591438"/>
                <a:gd name="connsiteX6" fmla="*/ 3136605 w 3198037"/>
                <a:gd name="connsiteY6" fmla="*/ 1591438 h 1591438"/>
                <a:gd name="connsiteX7" fmla="*/ 0 w 3198037"/>
                <a:gd name="connsiteY7" fmla="*/ 1591438 h 1591438"/>
                <a:gd name="connsiteX8" fmla="*/ 10633 w 3198037"/>
                <a:gd name="connsiteY8" fmla="*/ 421856 h 1591438"/>
                <a:gd name="connsiteX0" fmla="*/ 10633 w 3146056"/>
                <a:gd name="connsiteY0" fmla="*/ 438058 h 1607640"/>
                <a:gd name="connsiteX1" fmla="*/ 552893 w 3146056"/>
                <a:gd name="connsiteY1" fmla="*/ 161612 h 1607640"/>
                <a:gd name="connsiteX2" fmla="*/ 1414130 w 3146056"/>
                <a:gd name="connsiteY2" fmla="*/ 406161 h 1607640"/>
                <a:gd name="connsiteX3" fmla="*/ 2392326 w 3146056"/>
                <a:gd name="connsiteY3" fmla="*/ 374263 h 1607640"/>
                <a:gd name="connsiteX4" fmla="*/ 2307265 w 3146056"/>
                <a:gd name="connsiteY4" fmla="*/ 289203 h 1607640"/>
                <a:gd name="connsiteX5" fmla="*/ 3136605 w 3146056"/>
                <a:gd name="connsiteY5" fmla="*/ 87184 h 1607640"/>
                <a:gd name="connsiteX6" fmla="*/ 3136605 w 3146056"/>
                <a:gd name="connsiteY6" fmla="*/ 1607640 h 1607640"/>
                <a:gd name="connsiteX7" fmla="*/ 0 w 3146056"/>
                <a:gd name="connsiteY7" fmla="*/ 1607640 h 1607640"/>
                <a:gd name="connsiteX8" fmla="*/ 10633 w 3146056"/>
                <a:gd name="connsiteY8" fmla="*/ 438058 h 1607640"/>
                <a:gd name="connsiteX0" fmla="*/ 10633 w 3141330"/>
                <a:gd name="connsiteY0" fmla="*/ 438296 h 1607878"/>
                <a:gd name="connsiteX1" fmla="*/ 552893 w 3141330"/>
                <a:gd name="connsiteY1" fmla="*/ 161850 h 1607878"/>
                <a:gd name="connsiteX2" fmla="*/ 1414130 w 3141330"/>
                <a:gd name="connsiteY2" fmla="*/ 406399 h 1607878"/>
                <a:gd name="connsiteX3" fmla="*/ 2392326 w 3141330"/>
                <a:gd name="connsiteY3" fmla="*/ 374501 h 1607878"/>
                <a:gd name="connsiteX4" fmla="*/ 2307265 w 3141330"/>
                <a:gd name="connsiteY4" fmla="*/ 289441 h 1607878"/>
                <a:gd name="connsiteX5" fmla="*/ 3136605 w 3141330"/>
                <a:gd name="connsiteY5" fmla="*/ 87422 h 1607878"/>
                <a:gd name="connsiteX6" fmla="*/ 3136605 w 3141330"/>
                <a:gd name="connsiteY6" fmla="*/ 1607878 h 1607878"/>
                <a:gd name="connsiteX7" fmla="*/ 0 w 3141330"/>
                <a:gd name="connsiteY7" fmla="*/ 1607878 h 1607878"/>
                <a:gd name="connsiteX8" fmla="*/ 10633 w 3141330"/>
                <a:gd name="connsiteY8" fmla="*/ 438296 h 1607878"/>
                <a:gd name="connsiteX0" fmla="*/ 10633 w 3141330"/>
                <a:gd name="connsiteY0" fmla="*/ 438296 h 1607878"/>
                <a:gd name="connsiteX1" fmla="*/ 552893 w 3141330"/>
                <a:gd name="connsiteY1" fmla="*/ 161850 h 1607878"/>
                <a:gd name="connsiteX2" fmla="*/ 1414130 w 3141330"/>
                <a:gd name="connsiteY2" fmla="*/ 406399 h 1607878"/>
                <a:gd name="connsiteX3" fmla="*/ 2392326 w 3141330"/>
                <a:gd name="connsiteY3" fmla="*/ 374501 h 1607878"/>
                <a:gd name="connsiteX4" fmla="*/ 2307265 w 3141330"/>
                <a:gd name="connsiteY4" fmla="*/ 289441 h 1607878"/>
                <a:gd name="connsiteX5" fmla="*/ 3136605 w 3141330"/>
                <a:gd name="connsiteY5" fmla="*/ 87422 h 1607878"/>
                <a:gd name="connsiteX6" fmla="*/ 3136605 w 3141330"/>
                <a:gd name="connsiteY6" fmla="*/ 1607878 h 1607878"/>
                <a:gd name="connsiteX7" fmla="*/ 0 w 3141330"/>
                <a:gd name="connsiteY7" fmla="*/ 1607878 h 1607878"/>
                <a:gd name="connsiteX8" fmla="*/ 10633 w 3141330"/>
                <a:gd name="connsiteY8" fmla="*/ 438296 h 1607878"/>
                <a:gd name="connsiteX0" fmla="*/ 10633 w 3141330"/>
                <a:gd name="connsiteY0" fmla="*/ 350970 h 1520552"/>
                <a:gd name="connsiteX1" fmla="*/ 552893 w 3141330"/>
                <a:gd name="connsiteY1" fmla="*/ 74524 h 1520552"/>
                <a:gd name="connsiteX2" fmla="*/ 1414130 w 3141330"/>
                <a:gd name="connsiteY2" fmla="*/ 319073 h 1520552"/>
                <a:gd name="connsiteX3" fmla="*/ 2392326 w 3141330"/>
                <a:gd name="connsiteY3" fmla="*/ 287175 h 1520552"/>
                <a:gd name="connsiteX4" fmla="*/ 2307265 w 3141330"/>
                <a:gd name="connsiteY4" fmla="*/ 202115 h 1520552"/>
                <a:gd name="connsiteX5" fmla="*/ 3136605 w 3141330"/>
                <a:gd name="connsiteY5" fmla="*/ 96 h 1520552"/>
                <a:gd name="connsiteX6" fmla="*/ 3136605 w 3141330"/>
                <a:gd name="connsiteY6" fmla="*/ 1520552 h 1520552"/>
                <a:gd name="connsiteX7" fmla="*/ 0 w 3141330"/>
                <a:gd name="connsiteY7" fmla="*/ 1520552 h 1520552"/>
                <a:gd name="connsiteX8" fmla="*/ 10633 w 3141330"/>
                <a:gd name="connsiteY8" fmla="*/ 350970 h 1520552"/>
                <a:gd name="connsiteX0" fmla="*/ 10633 w 3141330"/>
                <a:gd name="connsiteY0" fmla="*/ 351110 h 1520692"/>
                <a:gd name="connsiteX1" fmla="*/ 552893 w 3141330"/>
                <a:gd name="connsiteY1" fmla="*/ 74664 h 1520692"/>
                <a:gd name="connsiteX2" fmla="*/ 1414130 w 3141330"/>
                <a:gd name="connsiteY2" fmla="*/ 319213 h 1520692"/>
                <a:gd name="connsiteX3" fmla="*/ 2392326 w 3141330"/>
                <a:gd name="connsiteY3" fmla="*/ 287315 h 1520692"/>
                <a:gd name="connsiteX4" fmla="*/ 2636875 w 3141330"/>
                <a:gd name="connsiteY4" fmla="*/ 117194 h 1520692"/>
                <a:gd name="connsiteX5" fmla="*/ 3136605 w 3141330"/>
                <a:gd name="connsiteY5" fmla="*/ 236 h 1520692"/>
                <a:gd name="connsiteX6" fmla="*/ 3136605 w 3141330"/>
                <a:gd name="connsiteY6" fmla="*/ 1520692 h 1520692"/>
                <a:gd name="connsiteX7" fmla="*/ 0 w 3141330"/>
                <a:gd name="connsiteY7" fmla="*/ 1520692 h 1520692"/>
                <a:gd name="connsiteX8" fmla="*/ 10633 w 3141330"/>
                <a:gd name="connsiteY8" fmla="*/ 351110 h 1520692"/>
                <a:gd name="connsiteX0" fmla="*/ 10633 w 3141330"/>
                <a:gd name="connsiteY0" fmla="*/ 351257 h 1520839"/>
                <a:gd name="connsiteX1" fmla="*/ 552893 w 3141330"/>
                <a:gd name="connsiteY1" fmla="*/ 74811 h 1520839"/>
                <a:gd name="connsiteX2" fmla="*/ 1414130 w 3141330"/>
                <a:gd name="connsiteY2" fmla="*/ 319360 h 1520839"/>
                <a:gd name="connsiteX3" fmla="*/ 2392326 w 3141330"/>
                <a:gd name="connsiteY3" fmla="*/ 287462 h 1520839"/>
                <a:gd name="connsiteX4" fmla="*/ 2636875 w 3141330"/>
                <a:gd name="connsiteY4" fmla="*/ 117341 h 1520839"/>
                <a:gd name="connsiteX5" fmla="*/ 3136605 w 3141330"/>
                <a:gd name="connsiteY5" fmla="*/ 383 h 1520839"/>
                <a:gd name="connsiteX6" fmla="*/ 3136605 w 3141330"/>
                <a:gd name="connsiteY6" fmla="*/ 1520839 h 1520839"/>
                <a:gd name="connsiteX7" fmla="*/ 0 w 3141330"/>
                <a:gd name="connsiteY7" fmla="*/ 1520839 h 1520839"/>
                <a:gd name="connsiteX8" fmla="*/ 10633 w 3141330"/>
                <a:gd name="connsiteY8" fmla="*/ 351257 h 1520839"/>
                <a:gd name="connsiteX0" fmla="*/ 10633 w 3141330"/>
                <a:gd name="connsiteY0" fmla="*/ 350874 h 1520456"/>
                <a:gd name="connsiteX1" fmla="*/ 552893 w 3141330"/>
                <a:gd name="connsiteY1" fmla="*/ 74428 h 1520456"/>
                <a:gd name="connsiteX2" fmla="*/ 1414130 w 3141330"/>
                <a:gd name="connsiteY2" fmla="*/ 318977 h 1520456"/>
                <a:gd name="connsiteX3" fmla="*/ 2392326 w 3141330"/>
                <a:gd name="connsiteY3" fmla="*/ 287079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 name="connsiteX0" fmla="*/ 10633 w 3141330"/>
                <a:gd name="connsiteY0" fmla="*/ 350874 h 1520456"/>
                <a:gd name="connsiteX1" fmla="*/ 552893 w 3141330"/>
                <a:gd name="connsiteY1" fmla="*/ 74428 h 1520456"/>
                <a:gd name="connsiteX2" fmla="*/ 1414130 w 3141330"/>
                <a:gd name="connsiteY2" fmla="*/ 318977 h 1520456"/>
                <a:gd name="connsiteX3" fmla="*/ 2392326 w 3141330"/>
                <a:gd name="connsiteY3" fmla="*/ 287079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 name="connsiteX0" fmla="*/ 10633 w 3141330"/>
                <a:gd name="connsiteY0" fmla="*/ 350874 h 1520456"/>
                <a:gd name="connsiteX1" fmla="*/ 552893 w 3141330"/>
                <a:gd name="connsiteY1" fmla="*/ 74428 h 1520456"/>
                <a:gd name="connsiteX2" fmla="*/ 1414130 w 3141330"/>
                <a:gd name="connsiteY2" fmla="*/ 318977 h 1520456"/>
                <a:gd name="connsiteX3" fmla="*/ 2392326 w 3141330"/>
                <a:gd name="connsiteY3" fmla="*/ 287079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 name="connsiteX0" fmla="*/ 10633 w 3141330"/>
                <a:gd name="connsiteY0" fmla="*/ 350874 h 1520456"/>
                <a:gd name="connsiteX1" fmla="*/ 552893 w 3141330"/>
                <a:gd name="connsiteY1" fmla="*/ 74428 h 1520456"/>
                <a:gd name="connsiteX2" fmla="*/ 1743739 w 3141330"/>
                <a:gd name="connsiteY2" fmla="*/ 63796 h 1520456"/>
                <a:gd name="connsiteX3" fmla="*/ 2392326 w 3141330"/>
                <a:gd name="connsiteY3" fmla="*/ 287079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 name="connsiteX0" fmla="*/ 10633 w 3141330"/>
                <a:gd name="connsiteY0" fmla="*/ 350874 h 1520456"/>
                <a:gd name="connsiteX1" fmla="*/ 552893 w 3141330"/>
                <a:gd name="connsiteY1" fmla="*/ 74428 h 1520456"/>
                <a:gd name="connsiteX2" fmla="*/ 1743739 w 3141330"/>
                <a:gd name="connsiteY2" fmla="*/ 63796 h 1520456"/>
                <a:gd name="connsiteX3" fmla="*/ 2498652 w 3141330"/>
                <a:gd name="connsiteY3" fmla="*/ 21265 h 1520456"/>
                <a:gd name="connsiteX4" fmla="*/ 2636875 w 3141330"/>
                <a:gd name="connsiteY4" fmla="*/ 116958 h 1520456"/>
                <a:gd name="connsiteX5" fmla="*/ 3136605 w 3141330"/>
                <a:gd name="connsiteY5" fmla="*/ 0 h 1520456"/>
                <a:gd name="connsiteX6" fmla="*/ 3136605 w 3141330"/>
                <a:gd name="connsiteY6" fmla="*/ 1520456 h 1520456"/>
                <a:gd name="connsiteX7" fmla="*/ 0 w 3141330"/>
                <a:gd name="connsiteY7" fmla="*/ 1520456 h 1520456"/>
                <a:gd name="connsiteX8" fmla="*/ 10633 w 3141330"/>
                <a:gd name="connsiteY8" fmla="*/ 350874 h 1520456"/>
                <a:gd name="connsiteX0" fmla="*/ 10633 w 3141330"/>
                <a:gd name="connsiteY0" fmla="*/ 458875 h 1628457"/>
                <a:gd name="connsiteX1" fmla="*/ 552893 w 3141330"/>
                <a:gd name="connsiteY1" fmla="*/ 182429 h 1628457"/>
                <a:gd name="connsiteX2" fmla="*/ 1743739 w 3141330"/>
                <a:gd name="connsiteY2" fmla="*/ 171797 h 1628457"/>
                <a:gd name="connsiteX3" fmla="*/ 2498652 w 3141330"/>
                <a:gd name="connsiteY3" fmla="*/ 129266 h 1628457"/>
                <a:gd name="connsiteX4" fmla="*/ 3136605 w 3141330"/>
                <a:gd name="connsiteY4" fmla="*/ 108001 h 1628457"/>
                <a:gd name="connsiteX5" fmla="*/ 3136605 w 3141330"/>
                <a:gd name="connsiteY5" fmla="*/ 1628457 h 1628457"/>
                <a:gd name="connsiteX6" fmla="*/ 0 w 3141330"/>
                <a:gd name="connsiteY6" fmla="*/ 1628457 h 1628457"/>
                <a:gd name="connsiteX7" fmla="*/ 10633 w 3141330"/>
                <a:gd name="connsiteY7" fmla="*/ 458875 h 1628457"/>
                <a:gd name="connsiteX0" fmla="*/ 10633 w 3141330"/>
                <a:gd name="connsiteY0" fmla="*/ 446587 h 1616169"/>
                <a:gd name="connsiteX1" fmla="*/ 552893 w 3141330"/>
                <a:gd name="connsiteY1" fmla="*/ 170141 h 1616169"/>
                <a:gd name="connsiteX2" fmla="*/ 1743739 w 3141330"/>
                <a:gd name="connsiteY2" fmla="*/ 159509 h 1616169"/>
                <a:gd name="connsiteX3" fmla="*/ 3136605 w 3141330"/>
                <a:gd name="connsiteY3" fmla="*/ 95713 h 1616169"/>
                <a:gd name="connsiteX4" fmla="*/ 3136605 w 3141330"/>
                <a:gd name="connsiteY4" fmla="*/ 1616169 h 1616169"/>
                <a:gd name="connsiteX5" fmla="*/ 0 w 3141330"/>
                <a:gd name="connsiteY5" fmla="*/ 1616169 h 1616169"/>
                <a:gd name="connsiteX6" fmla="*/ 10633 w 3141330"/>
                <a:gd name="connsiteY6" fmla="*/ 446587 h 1616169"/>
                <a:gd name="connsiteX0" fmla="*/ 10633 w 3141330"/>
                <a:gd name="connsiteY0" fmla="*/ 464538 h 1634120"/>
                <a:gd name="connsiteX1" fmla="*/ 552893 w 3141330"/>
                <a:gd name="connsiteY1" fmla="*/ 188092 h 1634120"/>
                <a:gd name="connsiteX2" fmla="*/ 1414129 w 3141330"/>
                <a:gd name="connsiteY2" fmla="*/ 103032 h 1634120"/>
                <a:gd name="connsiteX3" fmla="*/ 3136605 w 3141330"/>
                <a:gd name="connsiteY3" fmla="*/ 113664 h 1634120"/>
                <a:gd name="connsiteX4" fmla="*/ 3136605 w 3141330"/>
                <a:gd name="connsiteY4" fmla="*/ 1634120 h 1634120"/>
                <a:gd name="connsiteX5" fmla="*/ 0 w 3141330"/>
                <a:gd name="connsiteY5" fmla="*/ 1634120 h 1634120"/>
                <a:gd name="connsiteX6" fmla="*/ 10633 w 3141330"/>
                <a:gd name="connsiteY6" fmla="*/ 464538 h 1634120"/>
                <a:gd name="connsiteX0" fmla="*/ 10633 w 3141330"/>
                <a:gd name="connsiteY0" fmla="*/ 408128 h 1577710"/>
                <a:gd name="connsiteX1" fmla="*/ 552893 w 3141330"/>
                <a:gd name="connsiteY1" fmla="*/ 131682 h 1577710"/>
                <a:gd name="connsiteX2" fmla="*/ 1414129 w 3141330"/>
                <a:gd name="connsiteY2" fmla="*/ 46622 h 1577710"/>
                <a:gd name="connsiteX3" fmla="*/ 3136605 w 3141330"/>
                <a:gd name="connsiteY3" fmla="*/ 57254 h 1577710"/>
                <a:gd name="connsiteX4" fmla="*/ 3136605 w 3141330"/>
                <a:gd name="connsiteY4" fmla="*/ 1577710 h 1577710"/>
                <a:gd name="connsiteX5" fmla="*/ 0 w 3141330"/>
                <a:gd name="connsiteY5" fmla="*/ 1577710 h 1577710"/>
                <a:gd name="connsiteX6" fmla="*/ 10633 w 3141330"/>
                <a:gd name="connsiteY6" fmla="*/ 408128 h 1577710"/>
                <a:gd name="connsiteX0" fmla="*/ 10633 w 3141330"/>
                <a:gd name="connsiteY0" fmla="*/ 431093 h 1600675"/>
                <a:gd name="connsiteX1" fmla="*/ 552893 w 3141330"/>
                <a:gd name="connsiteY1" fmla="*/ 154647 h 1600675"/>
                <a:gd name="connsiteX2" fmla="*/ 1392864 w 3141330"/>
                <a:gd name="connsiteY2" fmla="*/ 16424 h 1600675"/>
                <a:gd name="connsiteX3" fmla="*/ 3136605 w 3141330"/>
                <a:gd name="connsiteY3" fmla="*/ 80219 h 1600675"/>
                <a:gd name="connsiteX4" fmla="*/ 3136605 w 3141330"/>
                <a:gd name="connsiteY4" fmla="*/ 1600675 h 1600675"/>
                <a:gd name="connsiteX5" fmla="*/ 0 w 3141330"/>
                <a:gd name="connsiteY5" fmla="*/ 1600675 h 1600675"/>
                <a:gd name="connsiteX6" fmla="*/ 10633 w 3141330"/>
                <a:gd name="connsiteY6" fmla="*/ 431093 h 1600675"/>
                <a:gd name="connsiteX0" fmla="*/ 10633 w 3141330"/>
                <a:gd name="connsiteY0" fmla="*/ 428930 h 1598512"/>
                <a:gd name="connsiteX1" fmla="*/ 552893 w 3141330"/>
                <a:gd name="connsiteY1" fmla="*/ 120586 h 1598512"/>
                <a:gd name="connsiteX2" fmla="*/ 1392864 w 3141330"/>
                <a:gd name="connsiteY2" fmla="*/ 14261 h 1598512"/>
                <a:gd name="connsiteX3" fmla="*/ 3136605 w 3141330"/>
                <a:gd name="connsiteY3" fmla="*/ 78056 h 1598512"/>
                <a:gd name="connsiteX4" fmla="*/ 3136605 w 3141330"/>
                <a:gd name="connsiteY4" fmla="*/ 1598512 h 1598512"/>
                <a:gd name="connsiteX5" fmla="*/ 0 w 3141330"/>
                <a:gd name="connsiteY5" fmla="*/ 1598512 h 1598512"/>
                <a:gd name="connsiteX6" fmla="*/ 10633 w 3141330"/>
                <a:gd name="connsiteY6" fmla="*/ 428930 h 1598512"/>
                <a:gd name="connsiteX0" fmla="*/ 10633 w 3141330"/>
                <a:gd name="connsiteY0" fmla="*/ 426097 h 1595679"/>
                <a:gd name="connsiteX1" fmla="*/ 552893 w 3141330"/>
                <a:gd name="connsiteY1" fmla="*/ 75223 h 1595679"/>
                <a:gd name="connsiteX2" fmla="*/ 1392864 w 3141330"/>
                <a:gd name="connsiteY2" fmla="*/ 11428 h 1595679"/>
                <a:gd name="connsiteX3" fmla="*/ 3136605 w 3141330"/>
                <a:gd name="connsiteY3" fmla="*/ 75223 h 1595679"/>
                <a:gd name="connsiteX4" fmla="*/ 3136605 w 3141330"/>
                <a:gd name="connsiteY4" fmla="*/ 1595679 h 1595679"/>
                <a:gd name="connsiteX5" fmla="*/ 0 w 3141330"/>
                <a:gd name="connsiteY5" fmla="*/ 1595679 h 1595679"/>
                <a:gd name="connsiteX6" fmla="*/ 10633 w 3141330"/>
                <a:gd name="connsiteY6" fmla="*/ 426097 h 159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1330" h="1595679">
                  <a:moveTo>
                    <a:pt x="10633" y="426097"/>
                  </a:moveTo>
                  <a:cubicBezTo>
                    <a:pt x="102782" y="185092"/>
                    <a:pt x="322521" y="144335"/>
                    <a:pt x="552893" y="75223"/>
                  </a:cubicBezTo>
                  <a:cubicBezTo>
                    <a:pt x="783265" y="6111"/>
                    <a:pt x="962245" y="11428"/>
                    <a:pt x="1392864" y="11428"/>
                  </a:cubicBezTo>
                  <a:cubicBezTo>
                    <a:pt x="1823483" y="11428"/>
                    <a:pt x="2394098" y="-39963"/>
                    <a:pt x="3136605" y="75223"/>
                  </a:cubicBezTo>
                  <a:cubicBezTo>
                    <a:pt x="3147237" y="380022"/>
                    <a:pt x="3136605" y="1088860"/>
                    <a:pt x="3136605" y="1595679"/>
                  </a:cubicBezTo>
                  <a:lnTo>
                    <a:pt x="0" y="1595679"/>
                  </a:lnTo>
                  <a:cubicBezTo>
                    <a:pt x="3544" y="1205818"/>
                    <a:pt x="7089" y="815958"/>
                    <a:pt x="10633" y="426097"/>
                  </a:cubicBezTo>
                  <a:close/>
                </a:path>
              </a:pathLst>
            </a:cu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a:p>
              <a:pPr algn="l">
                <a:spcBef>
                  <a:spcPts val="1150"/>
                </a:spcBef>
                <a:buClr>
                  <a:srgbClr val="116656"/>
                </a:buClr>
                <a:buSzPct val="120000"/>
              </a:pPr>
              <a:endParaRPr lang="de-DE" sz="1300" b="1" dirty="0">
                <a:solidFill>
                  <a:schemeClr val="bg1"/>
                </a:solidFill>
              </a:endParaRPr>
            </a:p>
            <a:p>
              <a:pPr algn="ctr">
                <a:spcBef>
                  <a:spcPts val="1150"/>
                </a:spcBef>
                <a:buClr>
                  <a:srgbClr val="116656"/>
                </a:buClr>
                <a:buSzPct val="120000"/>
              </a:pPr>
              <a:r>
                <a:rPr lang="de-DE" sz="1300" b="1" dirty="0" err="1" smtClean="0">
                  <a:solidFill>
                    <a:schemeClr val="bg1"/>
                  </a:solidFill>
                </a:rPr>
                <a:t>Poloidal</a:t>
              </a:r>
              <a:r>
                <a:rPr lang="de-DE" sz="1300" b="1" dirty="0" smtClean="0">
                  <a:solidFill>
                    <a:schemeClr val="bg1"/>
                  </a:solidFill>
                </a:rPr>
                <a:t> </a:t>
              </a:r>
              <a:r>
                <a:rPr lang="de-DE" sz="1300" b="1" dirty="0" err="1" smtClean="0">
                  <a:solidFill>
                    <a:schemeClr val="bg1"/>
                  </a:solidFill>
                </a:rPr>
                <a:t>direction</a:t>
              </a:r>
              <a:r>
                <a:rPr lang="de-DE" sz="1300" b="1" dirty="0" smtClean="0">
                  <a:solidFill>
                    <a:schemeClr val="bg1"/>
                  </a:solidFill>
                  <a:sym typeface="Wingdings" panose="05000000000000000000" pitchFamily="2" charset="2"/>
                </a:rPr>
                <a:t></a:t>
              </a:r>
              <a:endParaRPr lang="de-DE" sz="1300" b="1" dirty="0" smtClean="0">
                <a:solidFill>
                  <a:schemeClr val="bg1"/>
                </a:solidFill>
              </a:endParaRPr>
            </a:p>
          </p:txBody>
        </p:sp>
        <p:sp>
          <p:nvSpPr>
            <p:cNvPr id="28" name="TextBox 27"/>
            <p:cNvSpPr txBox="1"/>
            <p:nvPr/>
          </p:nvSpPr>
          <p:spPr>
            <a:xfrm>
              <a:off x="6836636" y="2794474"/>
              <a:ext cx="64921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92D050"/>
                  </a:solidFill>
                </a:rPr>
                <a:t>convex</a:t>
              </a:r>
              <a:endParaRPr lang="de-DE" sz="1600" dirty="0" smtClean="0">
                <a:solidFill>
                  <a:srgbClr val="92D050"/>
                </a:solidFill>
              </a:endParaRPr>
            </a:p>
          </p:txBody>
        </p:sp>
        <p:cxnSp>
          <p:nvCxnSpPr>
            <p:cNvPr id="29" name="Straight Arrow Connector 28"/>
            <p:cNvCxnSpPr/>
            <p:nvPr/>
          </p:nvCxnSpPr>
          <p:spPr>
            <a:xfrm flipH="1" flipV="1">
              <a:off x="6947731" y="2529556"/>
              <a:ext cx="59820" cy="264918"/>
            </a:xfrm>
            <a:prstGeom prst="straightConnector1">
              <a:avLst/>
            </a:prstGeom>
            <a:ln w="19050" cmpd="sng">
              <a:solidFill>
                <a:srgbClr val="92D05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124605" y="4073067"/>
            <a:ext cx="37510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C2A252"/>
                </a:solidFill>
              </a:rPr>
              <a:t>wire</a:t>
            </a:r>
            <a:endParaRPr lang="de-DE" sz="1600" dirty="0" smtClean="0">
              <a:solidFill>
                <a:srgbClr val="C2A252"/>
              </a:solidFill>
            </a:endParaRPr>
          </a:p>
        </p:txBody>
      </p:sp>
      <p:cxnSp>
        <p:nvCxnSpPr>
          <p:cNvPr id="8" name="Straight Connector 7"/>
          <p:cNvCxnSpPr/>
          <p:nvPr/>
        </p:nvCxnSpPr>
        <p:spPr>
          <a:xfrm flipV="1">
            <a:off x="7187609" y="4073067"/>
            <a:ext cx="2413591" cy="720589"/>
          </a:xfrm>
          <a:prstGeom prst="line">
            <a:avLst/>
          </a:prstGeom>
          <a:ln w="38100" cmpd="sng">
            <a:solidFill>
              <a:srgbClr val="C2A25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4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dirty="0" smtClean="0"/>
              <a:t>Technology qualification for divertor</a:t>
            </a:r>
          </a:p>
          <a:p>
            <a:pPr lvl="1"/>
            <a:r>
              <a:rPr lang="en-US" dirty="0" smtClean="0"/>
              <a:t>Focus on simplifying and minimizing manufacturing and inspection steps</a:t>
            </a:r>
          </a:p>
          <a:p>
            <a:pPr lvl="2"/>
            <a:r>
              <a:rPr lang="en-US" dirty="0" smtClean="0"/>
              <a:t>Additive manufactured CuCrZr heat sink</a:t>
            </a:r>
          </a:p>
          <a:p>
            <a:pPr lvl="2"/>
            <a:r>
              <a:rPr lang="en-US" dirty="0" smtClean="0"/>
              <a:t>Plasma facing surface </a:t>
            </a:r>
          </a:p>
          <a:p>
            <a:pPr lvl="3"/>
            <a:r>
              <a:rPr lang="en-US" dirty="0"/>
              <a:t>W-based </a:t>
            </a:r>
            <a:r>
              <a:rPr lang="en-US" dirty="0" smtClean="0"/>
              <a:t>coating or </a:t>
            </a:r>
            <a:endParaRPr lang="en-US" dirty="0"/>
          </a:p>
          <a:p>
            <a:pPr lvl="3"/>
            <a:r>
              <a:rPr lang="en-US" dirty="0" smtClean="0"/>
              <a:t>Mosaic of W-based sandwich tiles brazed onto CuCrZr</a:t>
            </a:r>
          </a:p>
          <a:p>
            <a:pPr lvl="1"/>
            <a:r>
              <a:rPr lang="en-US" dirty="0" smtClean="0"/>
              <a:t>First qualification results very promising</a:t>
            </a:r>
          </a:p>
          <a:p>
            <a:pPr lvl="2"/>
            <a:r>
              <a:rPr lang="en-US" dirty="0" smtClean="0"/>
              <a:t>Leak tightness of heat sink / low porosity of coating / high quality bond W/Cu and WNiFe/Cu</a:t>
            </a:r>
          </a:p>
          <a:p>
            <a:pPr lvl="2"/>
            <a:r>
              <a:rPr lang="en-US" dirty="0" smtClean="0">
                <a:solidFill>
                  <a:schemeClr val="bg1">
                    <a:lumMod val="65000"/>
                  </a:schemeClr>
                </a:solidFill>
              </a:rPr>
              <a:t>HHF tests pending</a:t>
            </a:r>
          </a:p>
          <a:p>
            <a:pPr lvl="1"/>
            <a:r>
              <a:rPr lang="en-US" dirty="0" smtClean="0"/>
              <a:t>Pursued heat load on </a:t>
            </a:r>
            <a:r>
              <a:rPr lang="en-US" dirty="0" err="1" smtClean="0"/>
              <a:t>divertor</a:t>
            </a:r>
            <a:r>
              <a:rPr lang="en-US" dirty="0" smtClean="0"/>
              <a:t> edge tile and baffles seems feasible</a:t>
            </a:r>
          </a:p>
          <a:p>
            <a:pPr lvl="3">
              <a:spcAft>
                <a:spcPts val="300"/>
              </a:spcAft>
            </a:pPr>
            <a:endParaRPr lang="en-US" dirty="0" smtClean="0"/>
          </a:p>
          <a:p>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Resume</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23</a:t>
            </a:fld>
            <a:endParaRPr lang="de-DE" dirty="0"/>
          </a:p>
        </p:txBody>
      </p:sp>
      <p:pic>
        <p:nvPicPr>
          <p:cNvPr id="5" name="Picture 4"/>
          <p:cNvPicPr>
            <a:picLocks noChangeAspect="1"/>
          </p:cNvPicPr>
          <p:nvPr/>
        </p:nvPicPr>
        <p:blipFill rotWithShape="1">
          <a:blip r:embed="rId2"/>
          <a:srcRect l="17470" t="9173" r="11057" b="25758"/>
          <a:stretch/>
        </p:blipFill>
        <p:spPr>
          <a:xfrm>
            <a:off x="8313570" y="4388547"/>
            <a:ext cx="3697677" cy="2069371"/>
          </a:xfrm>
          <a:prstGeom prst="rect">
            <a:avLst/>
          </a:prstGeom>
        </p:spPr>
      </p:pic>
      <p:pic>
        <p:nvPicPr>
          <p:cNvPr id="6" name="Picture 5"/>
          <p:cNvPicPr>
            <a:picLocks noChangeAspect="1"/>
          </p:cNvPicPr>
          <p:nvPr/>
        </p:nvPicPr>
        <p:blipFill rotWithShape="1">
          <a:blip r:embed="rId3"/>
          <a:srcRect l="18208" t="9173" r="12091" b="25758"/>
          <a:stretch/>
        </p:blipFill>
        <p:spPr>
          <a:xfrm>
            <a:off x="4574646" y="4388547"/>
            <a:ext cx="3605999" cy="2069371"/>
          </a:xfrm>
          <a:prstGeom prst="rect">
            <a:avLst/>
          </a:prstGeom>
        </p:spPr>
      </p:pic>
      <p:pic>
        <p:nvPicPr>
          <p:cNvPr id="7" name="Content Placeholder 4"/>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75711" y="4240122"/>
            <a:ext cx="4398935" cy="2366220"/>
          </a:xfrm>
          <a:prstGeom prst="rect">
            <a:avLst/>
          </a:prstGeom>
          <a:noFill/>
        </p:spPr>
      </p:pic>
    </p:spTree>
    <p:extLst>
      <p:ext uri="{BB962C8B-B14F-4D97-AF65-F5344CB8AC3E}">
        <p14:creationId xmlns:p14="http://schemas.microsoft.com/office/powerpoint/2010/main" val="407982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2024</a:t>
            </a:r>
            <a:endParaRPr lang="en-US" dirty="0"/>
          </a:p>
          <a:p>
            <a:pPr lvl="2">
              <a:spcAft>
                <a:spcPts val="300"/>
              </a:spcAft>
            </a:pPr>
            <a:r>
              <a:rPr lang="en-US" dirty="0"/>
              <a:t>Manufacturing sandwich tiles 40x20x(4+10) </a:t>
            </a:r>
            <a:r>
              <a:rPr lang="en-US" dirty="0" smtClean="0"/>
              <a:t>mm</a:t>
            </a:r>
            <a:endParaRPr lang="en-US" dirty="0"/>
          </a:p>
          <a:p>
            <a:pPr lvl="3">
              <a:spcAft>
                <a:spcPts val="300"/>
              </a:spcAft>
            </a:pPr>
            <a:r>
              <a:rPr lang="en-US" dirty="0"/>
              <a:t>W/Cu and WNiFe/Cu: galvanic, cast, diffusion </a:t>
            </a:r>
            <a:r>
              <a:rPr lang="en-US" dirty="0" smtClean="0"/>
              <a:t>welded</a:t>
            </a:r>
          </a:p>
          <a:p>
            <a:pPr lvl="3">
              <a:spcAft>
                <a:spcPts val="300"/>
              </a:spcAft>
            </a:pPr>
            <a:r>
              <a:rPr lang="en-US" dirty="0" smtClean="0"/>
              <a:t>Cyclic HHF tests to determine best bond between W/Cu and WNiFe/Cu</a:t>
            </a:r>
            <a:endParaRPr lang="en-US" dirty="0"/>
          </a:p>
          <a:p>
            <a:pPr lvl="2">
              <a:spcAft>
                <a:spcPts val="300"/>
              </a:spcAft>
            </a:pPr>
            <a:r>
              <a:rPr lang="en-US" dirty="0" smtClean="0"/>
              <a:t>Triple </a:t>
            </a:r>
            <a:r>
              <a:rPr lang="en-US" dirty="0"/>
              <a:t>product HHF samples 40x20x(4+1+10) mm</a:t>
            </a:r>
          </a:p>
          <a:p>
            <a:pPr lvl="3">
              <a:spcAft>
                <a:spcPts val="300"/>
              </a:spcAft>
            </a:pPr>
            <a:r>
              <a:rPr lang="en-US" dirty="0"/>
              <a:t>Brazing trials Cu on CuCrZr</a:t>
            </a:r>
          </a:p>
          <a:p>
            <a:pPr lvl="3">
              <a:spcAft>
                <a:spcPts val="300"/>
              </a:spcAft>
            </a:pPr>
            <a:r>
              <a:rPr lang="en-US" dirty="0" smtClean="0"/>
              <a:t>Best sandwich </a:t>
            </a:r>
            <a:r>
              <a:rPr lang="en-US" dirty="0"/>
              <a:t>tiles brazed on CuCrZr</a:t>
            </a:r>
          </a:p>
          <a:p>
            <a:pPr lvl="2">
              <a:spcAft>
                <a:spcPts val="300"/>
              </a:spcAft>
            </a:pPr>
            <a:r>
              <a:rPr lang="en-US" dirty="0"/>
              <a:t>Additive manufacturing small series of A4 size CuCrZr heat </a:t>
            </a:r>
            <a:r>
              <a:rPr lang="en-US" dirty="0" smtClean="0"/>
              <a:t>sinks by 3 loan manufacturers</a:t>
            </a:r>
            <a:endParaRPr lang="en-US" dirty="0"/>
          </a:p>
          <a:p>
            <a:pPr lvl="3">
              <a:spcAft>
                <a:spcPts val="300"/>
              </a:spcAft>
            </a:pPr>
            <a:r>
              <a:rPr lang="en-US" dirty="0" smtClean="0"/>
              <a:t>Optimization of cooling channel geometry (by CFD)</a:t>
            </a:r>
          </a:p>
          <a:p>
            <a:pPr lvl="3">
              <a:spcAft>
                <a:spcPts val="300"/>
              </a:spcAft>
            </a:pPr>
            <a:r>
              <a:rPr lang="en-US" dirty="0" smtClean="0"/>
              <a:t>Improvement of technology of galvanic connection to stainless steel pipe</a:t>
            </a:r>
          </a:p>
          <a:p>
            <a:pPr lvl="3">
              <a:spcAft>
                <a:spcPts val="300"/>
              </a:spcAft>
            </a:pPr>
            <a:r>
              <a:rPr lang="en-US" dirty="0" smtClean="0"/>
              <a:t>He </a:t>
            </a:r>
            <a:r>
              <a:rPr lang="en-US" dirty="0"/>
              <a:t>leak tests, hydraulic test, critical HHF test</a:t>
            </a:r>
          </a:p>
          <a:p>
            <a:pPr lvl="2">
              <a:spcAft>
                <a:spcPts val="300"/>
              </a:spcAft>
            </a:pPr>
            <a:r>
              <a:rPr lang="en-US" dirty="0"/>
              <a:t>Coated HHF samples 40x20 mm</a:t>
            </a:r>
          </a:p>
          <a:p>
            <a:pPr lvl="3">
              <a:spcAft>
                <a:spcPts val="300"/>
              </a:spcAft>
            </a:pPr>
            <a:r>
              <a:rPr lang="en-US" dirty="0"/>
              <a:t>Low pressure plasma coating 0.3 mm W or WNiFe on 10 mm Cu </a:t>
            </a:r>
          </a:p>
          <a:p>
            <a:pPr lvl="3">
              <a:spcAft>
                <a:spcPts val="300"/>
              </a:spcAft>
            </a:pPr>
            <a:r>
              <a:rPr lang="en-US" dirty="0"/>
              <a:t>Low pressure plasma coating 0.3 mm W or WNiFe + 1.2 mm FGM on 10 mm CuCrZr</a:t>
            </a:r>
          </a:p>
          <a:p>
            <a:pPr lvl="3">
              <a:spcAft>
                <a:spcPts val="300"/>
              </a:spcAft>
            </a:pPr>
            <a:r>
              <a:rPr lang="en-US" dirty="0"/>
              <a:t>Cold gas coating 0.3 mm W or WNiFe + 1.2 mm FGM on 10 mm CuCrZr </a:t>
            </a:r>
            <a:endParaRPr lang="en-US" dirty="0" smtClean="0"/>
          </a:p>
          <a:p>
            <a:endParaRPr lang="de-DE" dirty="0"/>
          </a:p>
        </p:txBody>
      </p:sp>
      <p:sp>
        <p:nvSpPr>
          <p:cNvPr id="3" name="Title 2"/>
          <p:cNvSpPr>
            <a:spLocks noGrp="1"/>
          </p:cNvSpPr>
          <p:nvPr>
            <p:ph type="title"/>
          </p:nvPr>
        </p:nvSpPr>
        <p:spPr/>
        <p:txBody>
          <a:bodyPr/>
          <a:lstStyle/>
          <a:p>
            <a:r>
              <a:rPr lang="de-DE" dirty="0" smtClean="0"/>
              <a:t>Outlook</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24</a:t>
            </a:fld>
            <a:endParaRPr lang="de-DE" dirty="0"/>
          </a:p>
        </p:txBody>
      </p:sp>
    </p:spTree>
    <p:extLst>
      <p:ext uri="{BB962C8B-B14F-4D97-AF65-F5344CB8AC3E}">
        <p14:creationId xmlns:p14="http://schemas.microsoft.com/office/powerpoint/2010/main" val="3587988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de-DE" dirty="0" smtClean="0"/>
              <a:t>2025</a:t>
            </a:r>
          </a:p>
          <a:p>
            <a:pPr lvl="1"/>
            <a:r>
              <a:rPr lang="en-US" dirty="0" smtClean="0"/>
              <a:t>Brazing mosaic of sandwich tiles onto heat sinks</a:t>
            </a:r>
          </a:p>
          <a:p>
            <a:pPr lvl="1"/>
            <a:r>
              <a:rPr lang="en-US" dirty="0" smtClean="0"/>
              <a:t>Coating of heat sinks</a:t>
            </a:r>
          </a:p>
          <a:p>
            <a:pPr lvl="1"/>
            <a:r>
              <a:rPr lang="en-US" dirty="0" smtClean="0"/>
              <a:t>HHF testing of brazed and coated heat sinks</a:t>
            </a:r>
          </a:p>
          <a:p>
            <a:r>
              <a:rPr lang="en-US" dirty="0" smtClean="0"/>
              <a:t>2026</a:t>
            </a:r>
          </a:p>
          <a:p>
            <a:pPr lvl="1"/>
            <a:r>
              <a:rPr lang="en-US" dirty="0" smtClean="0"/>
              <a:t>Upscaling qualification to full size (A2 format)</a:t>
            </a:r>
          </a:p>
          <a:p>
            <a:endParaRPr lang="en-US" dirty="0"/>
          </a:p>
          <a:p>
            <a:endParaRPr lang="de-DE" dirty="0"/>
          </a:p>
        </p:txBody>
      </p:sp>
      <p:sp>
        <p:nvSpPr>
          <p:cNvPr id="3" name="Title 2"/>
          <p:cNvSpPr>
            <a:spLocks noGrp="1"/>
          </p:cNvSpPr>
          <p:nvPr>
            <p:ph type="title"/>
          </p:nvPr>
        </p:nvSpPr>
        <p:spPr/>
        <p:txBody>
          <a:bodyPr/>
          <a:lstStyle/>
          <a:p>
            <a:r>
              <a:rPr lang="de-DE" dirty="0" smtClean="0"/>
              <a:t>Outlook</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25</a:t>
            </a:fld>
            <a:endParaRPr lang="de-DE" dirty="0"/>
          </a:p>
        </p:txBody>
      </p:sp>
    </p:spTree>
    <p:extLst>
      <p:ext uri="{BB962C8B-B14F-4D97-AF65-F5344CB8AC3E}">
        <p14:creationId xmlns:p14="http://schemas.microsoft.com/office/powerpoint/2010/main" val="735282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S</a:t>
            </a:r>
            <a:r>
              <a:rPr lang="en-US" dirty="0" smtClean="0"/>
              <a:t>tainless steel meander with partially brazed CuCrZr heat sinks replaced by single CuCrZr block</a:t>
            </a:r>
          </a:p>
          <a:p>
            <a:pPr lvl="1"/>
            <a:r>
              <a:rPr lang="en-US" dirty="0" smtClean="0"/>
              <a:t>Water channels machined and sealed by </a:t>
            </a:r>
            <a:r>
              <a:rPr lang="en-US" dirty="0" err="1" smtClean="0"/>
              <a:t>galvanisation</a:t>
            </a:r>
            <a:endParaRPr lang="en-US" dirty="0" smtClean="0"/>
          </a:p>
          <a:p>
            <a:pPr lvl="1"/>
            <a:r>
              <a:rPr lang="en-US" dirty="0" smtClean="0"/>
              <a:t>First 3 samples He leak tight</a:t>
            </a:r>
          </a:p>
          <a:p>
            <a:r>
              <a:rPr lang="en-US" dirty="0" smtClean="0"/>
              <a:t>6x larger cooling area than in current design</a:t>
            </a:r>
          </a:p>
          <a:p>
            <a:pPr lvl="1"/>
            <a:r>
              <a:rPr lang="en-US" dirty="0" smtClean="0"/>
              <a:t>No need for steel support structure</a:t>
            </a:r>
          </a:p>
          <a:p>
            <a:pPr lvl="1"/>
            <a:r>
              <a:rPr lang="en-US" dirty="0" smtClean="0"/>
              <a:t>Braze with high thermal stress avoided</a:t>
            </a:r>
          </a:p>
          <a:p>
            <a:pPr lvl="1"/>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Baffle reinforcement and simplification</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26</a:t>
            </a:fld>
            <a:endParaRPr lang="de-DE" dirty="0"/>
          </a:p>
        </p:txBody>
      </p:sp>
      <p:pic>
        <p:nvPicPr>
          <p:cNvPr id="5" name="Picture 4"/>
          <p:cNvPicPr>
            <a:picLocks noChangeAspect="1"/>
          </p:cNvPicPr>
          <p:nvPr/>
        </p:nvPicPr>
        <p:blipFill rotWithShape="1">
          <a:blip r:embed="rId3"/>
          <a:srcRect l="16601" r="12634"/>
          <a:stretch/>
        </p:blipFill>
        <p:spPr>
          <a:xfrm>
            <a:off x="6074221" y="2349794"/>
            <a:ext cx="6063737" cy="4412511"/>
          </a:xfrm>
          <a:prstGeom prst="rect">
            <a:avLst/>
          </a:prstGeom>
        </p:spPr>
      </p:pic>
      <p:sp>
        <p:nvSpPr>
          <p:cNvPr id="6" name="TextBox 5"/>
          <p:cNvSpPr txBox="1"/>
          <p:nvPr/>
        </p:nvSpPr>
        <p:spPr>
          <a:xfrm>
            <a:off x="9728791" y="5847907"/>
            <a:ext cx="1289392"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t>Courtesy</a:t>
            </a:r>
            <a:r>
              <a:rPr lang="de-DE" sz="1200" dirty="0" smtClean="0"/>
              <a:t> F. Kunkel</a:t>
            </a:r>
          </a:p>
        </p:txBody>
      </p:sp>
      <p:pic>
        <p:nvPicPr>
          <p:cNvPr id="7" name="Picture 6"/>
          <p:cNvPicPr>
            <a:picLocks noChangeAspect="1"/>
          </p:cNvPicPr>
          <p:nvPr/>
        </p:nvPicPr>
        <p:blipFill>
          <a:blip r:embed="rId4"/>
          <a:stretch>
            <a:fillRect/>
          </a:stretch>
        </p:blipFill>
        <p:spPr>
          <a:xfrm>
            <a:off x="154616" y="3711173"/>
            <a:ext cx="3089282" cy="2460773"/>
          </a:xfrm>
          <a:prstGeom prst="rect">
            <a:avLst/>
          </a:prstGeom>
        </p:spPr>
      </p:pic>
      <p:pic>
        <p:nvPicPr>
          <p:cNvPr id="8" name="Picture 7"/>
          <p:cNvPicPr>
            <a:picLocks noChangeAspect="1"/>
          </p:cNvPicPr>
          <p:nvPr/>
        </p:nvPicPr>
        <p:blipFill>
          <a:blip r:embed="rId5"/>
          <a:stretch>
            <a:fillRect/>
          </a:stretch>
        </p:blipFill>
        <p:spPr>
          <a:xfrm>
            <a:off x="3384594" y="3136414"/>
            <a:ext cx="2689627" cy="3288007"/>
          </a:xfrm>
          <a:prstGeom prst="rect">
            <a:avLst/>
          </a:prstGeom>
        </p:spPr>
      </p:pic>
      <p:sp>
        <p:nvSpPr>
          <p:cNvPr id="9" name="TextBox 8"/>
          <p:cNvSpPr txBox="1"/>
          <p:nvPr/>
        </p:nvSpPr>
        <p:spPr>
          <a:xfrm>
            <a:off x="10030906" y="2106622"/>
            <a:ext cx="1651093"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Size  ~0.4 x 0.8 m</a:t>
            </a:r>
          </a:p>
        </p:txBody>
      </p:sp>
    </p:spTree>
    <p:extLst>
      <p:ext uri="{BB962C8B-B14F-4D97-AF65-F5344CB8AC3E}">
        <p14:creationId xmlns:p14="http://schemas.microsoft.com/office/powerpoint/2010/main" val="16435838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rotWithShape="1">
          <a:blip r:embed="rId2"/>
          <a:srcRect r="4175"/>
          <a:stretch/>
        </p:blipFill>
        <p:spPr>
          <a:xfrm>
            <a:off x="363985" y="994805"/>
            <a:ext cx="7222820" cy="5484812"/>
          </a:xfrm>
          <a:prstGeom prst="rect">
            <a:avLst/>
          </a:prstGeom>
        </p:spPr>
      </p:pic>
      <p:sp>
        <p:nvSpPr>
          <p:cNvPr id="3" name="Title 2"/>
          <p:cNvSpPr>
            <a:spLocks noGrp="1"/>
          </p:cNvSpPr>
          <p:nvPr>
            <p:ph type="title"/>
          </p:nvPr>
        </p:nvSpPr>
        <p:spPr/>
        <p:txBody>
          <a:bodyPr/>
          <a:lstStyle/>
          <a:p>
            <a:r>
              <a:rPr lang="en-US" dirty="0" smtClean="0"/>
              <a:t>Thermal results new baffle design</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27</a:t>
            </a:fld>
            <a:endParaRPr lang="de-DE" dirty="0"/>
          </a:p>
        </p:txBody>
      </p:sp>
      <p:pic>
        <p:nvPicPr>
          <p:cNvPr id="7" name="Picture 6"/>
          <p:cNvPicPr>
            <a:picLocks noChangeAspect="1"/>
          </p:cNvPicPr>
          <p:nvPr/>
        </p:nvPicPr>
        <p:blipFill>
          <a:blip r:embed="rId3"/>
          <a:stretch>
            <a:fillRect/>
          </a:stretch>
        </p:blipFill>
        <p:spPr>
          <a:xfrm>
            <a:off x="7946721" y="3777938"/>
            <a:ext cx="3712786" cy="2701679"/>
          </a:xfrm>
          <a:prstGeom prst="rect">
            <a:avLst/>
          </a:prstGeom>
        </p:spPr>
      </p:pic>
      <p:pic>
        <p:nvPicPr>
          <p:cNvPr id="9" name="Picture 8"/>
          <p:cNvPicPr>
            <a:picLocks noChangeAspect="1"/>
          </p:cNvPicPr>
          <p:nvPr/>
        </p:nvPicPr>
        <p:blipFill>
          <a:blip r:embed="rId4"/>
          <a:stretch>
            <a:fillRect/>
          </a:stretch>
        </p:blipFill>
        <p:spPr>
          <a:xfrm>
            <a:off x="7946721" y="994805"/>
            <a:ext cx="3712786" cy="2755631"/>
          </a:xfrm>
          <a:prstGeom prst="rect">
            <a:avLst/>
          </a:prstGeom>
        </p:spPr>
      </p:pic>
      <p:sp>
        <p:nvSpPr>
          <p:cNvPr id="10" name="TextBox 9"/>
          <p:cNvSpPr txBox="1"/>
          <p:nvPr/>
        </p:nvSpPr>
        <p:spPr>
          <a:xfrm>
            <a:off x="2037030" y="1231271"/>
            <a:ext cx="283410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err="1" smtClean="0">
                <a:solidFill>
                  <a:schemeClr val="bg1"/>
                </a:solidFill>
              </a:rPr>
              <a:t>T</a:t>
            </a:r>
            <a:r>
              <a:rPr lang="en-US" sz="1600" baseline="-25000" dirty="0" err="1" smtClean="0">
                <a:solidFill>
                  <a:schemeClr val="bg1"/>
                </a:solidFill>
              </a:rPr>
              <a:t>max,CuCrZr</a:t>
            </a:r>
            <a:r>
              <a:rPr lang="en-US" sz="1600" dirty="0" smtClean="0">
                <a:solidFill>
                  <a:schemeClr val="bg1"/>
                </a:solidFill>
              </a:rPr>
              <a:t> &lt; 350°C @ 1 MW/m²</a:t>
            </a:r>
            <a:endParaRPr lang="de-DE" sz="1600" dirty="0" err="1" smtClean="0">
              <a:solidFill>
                <a:schemeClr val="bg1"/>
              </a:solidFill>
            </a:endParaRPr>
          </a:p>
        </p:txBody>
      </p:sp>
      <p:sp>
        <p:nvSpPr>
          <p:cNvPr id="11" name="TextBox 10"/>
          <p:cNvSpPr txBox="1"/>
          <p:nvPr/>
        </p:nvSpPr>
        <p:spPr>
          <a:xfrm>
            <a:off x="8564578" y="3856693"/>
            <a:ext cx="3114635"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err="1" smtClean="0">
                <a:solidFill>
                  <a:schemeClr val="bg1"/>
                </a:solidFill>
              </a:rPr>
              <a:t>dT</a:t>
            </a:r>
            <a:r>
              <a:rPr lang="en-US" sz="1600" baseline="-25000" dirty="0" err="1" smtClean="0">
                <a:solidFill>
                  <a:schemeClr val="bg1"/>
                </a:solidFill>
              </a:rPr>
              <a:t>max,wall</a:t>
            </a:r>
            <a:r>
              <a:rPr lang="en-US" sz="1600" baseline="-25000" dirty="0" smtClean="0">
                <a:solidFill>
                  <a:schemeClr val="bg1"/>
                </a:solidFill>
              </a:rPr>
              <a:t>-water</a:t>
            </a:r>
            <a:r>
              <a:rPr lang="en-US" sz="1600" dirty="0" smtClean="0">
                <a:solidFill>
                  <a:schemeClr val="bg1"/>
                </a:solidFill>
              </a:rPr>
              <a:t> &lt; 110°C @ 1 MW/m²</a:t>
            </a:r>
            <a:endParaRPr lang="de-DE" sz="1600" dirty="0" err="1" smtClean="0">
              <a:solidFill>
                <a:schemeClr val="bg1"/>
              </a:solidFill>
            </a:endParaRPr>
          </a:p>
        </p:txBody>
      </p:sp>
    </p:spTree>
    <p:extLst>
      <p:ext uri="{BB962C8B-B14F-4D97-AF65-F5344CB8AC3E}">
        <p14:creationId xmlns:p14="http://schemas.microsoft.com/office/powerpoint/2010/main" val="2532405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Manufacturing of 1/3 module</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28</a:t>
            </a:fld>
            <a:endParaRPr lang="de-DE" dirty="0"/>
          </a:p>
        </p:txBody>
      </p:sp>
      <p:sp>
        <p:nvSpPr>
          <p:cNvPr id="9" name="Content Placeholder 8"/>
          <p:cNvSpPr>
            <a:spLocks noGrp="1"/>
          </p:cNvSpPr>
          <p:nvPr>
            <p:ph sz="quarter" idx="13"/>
          </p:nvPr>
        </p:nvSpPr>
        <p:spPr/>
        <p:txBody>
          <a:bodyPr/>
          <a:lstStyle/>
          <a:p>
            <a:r>
              <a:rPr lang="en-US" dirty="0"/>
              <a:t>L</a:t>
            </a:r>
            <a:r>
              <a:rPr lang="en-US" dirty="0" smtClean="0"/>
              <a:t>eak tightness shown</a:t>
            </a:r>
          </a:p>
          <a:p>
            <a:r>
              <a:rPr lang="en-US" dirty="0" smtClean="0"/>
              <a:t>160°C /30 bar test pending</a:t>
            </a:r>
          </a:p>
          <a:p>
            <a:r>
              <a:rPr lang="en-US" dirty="0" smtClean="0"/>
              <a:t>Hydraulic test pending</a:t>
            </a:r>
          </a:p>
          <a:p>
            <a:r>
              <a:rPr lang="en-US" dirty="0" smtClean="0"/>
              <a:t>HHF test pending</a:t>
            </a:r>
          </a:p>
        </p:txBody>
      </p:sp>
      <p:pic>
        <p:nvPicPr>
          <p:cNvPr id="10" name="Content Placeholder 4"/>
          <p:cNvPicPr>
            <a:picLocks noChangeAspect="1"/>
          </p:cNvPicPr>
          <p:nvPr/>
        </p:nvPicPr>
        <p:blipFill rotWithShape="1">
          <a:blip r:embed="rId2">
            <a:extLst>
              <a:ext uri="{28A0092B-C50C-407E-A947-70E740481C1C}">
                <a14:useLocalDpi xmlns:a14="http://schemas.microsoft.com/office/drawing/2010/main" val="0"/>
              </a:ext>
            </a:extLst>
          </a:blip>
          <a:srcRect r="24375"/>
          <a:stretch/>
        </p:blipFill>
        <p:spPr>
          <a:xfrm rot="5400000">
            <a:off x="3742581" y="1067224"/>
            <a:ext cx="2112594" cy="2095131"/>
          </a:xfrm>
          <a:prstGeom prst="rect">
            <a:avLst/>
          </a:prstGeom>
        </p:spPr>
      </p:pic>
      <p:pic>
        <p:nvPicPr>
          <p:cNvPr id="11" name="Grafik 55"/>
          <p:cNvPicPr>
            <a:picLocks noChangeAspect="1"/>
          </p:cNvPicPr>
          <p:nvPr/>
        </p:nvPicPr>
        <p:blipFill>
          <a:blip r:embed="rId3"/>
          <a:stretch>
            <a:fillRect/>
          </a:stretch>
        </p:blipFill>
        <p:spPr>
          <a:xfrm>
            <a:off x="1200705" y="3299195"/>
            <a:ext cx="4645739" cy="3484304"/>
          </a:xfrm>
          <a:prstGeom prst="rect">
            <a:avLst/>
          </a:prstGeom>
        </p:spPr>
      </p:pic>
      <p:pic>
        <p:nvPicPr>
          <p:cNvPr id="12" name="Grafik 60"/>
          <p:cNvPicPr>
            <a:picLocks noChangeAspect="1"/>
          </p:cNvPicPr>
          <p:nvPr/>
        </p:nvPicPr>
        <p:blipFill rotWithShape="1">
          <a:blip r:embed="rId4"/>
          <a:srcRect t="13273" b="14980"/>
          <a:stretch/>
        </p:blipFill>
        <p:spPr>
          <a:xfrm>
            <a:off x="5914219" y="1058493"/>
            <a:ext cx="5854086" cy="3151987"/>
          </a:xfrm>
          <a:prstGeom prst="rect">
            <a:avLst/>
          </a:prstGeom>
        </p:spPr>
      </p:pic>
      <p:pic>
        <p:nvPicPr>
          <p:cNvPr id="13"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219" y="4325693"/>
            <a:ext cx="5854086" cy="2466483"/>
          </a:xfrm>
          <a:prstGeom prst="rect">
            <a:avLst/>
          </a:prstGeom>
        </p:spPr>
      </p:pic>
    </p:spTree>
    <p:extLst>
      <p:ext uri="{BB962C8B-B14F-4D97-AF65-F5344CB8AC3E}">
        <p14:creationId xmlns:p14="http://schemas.microsoft.com/office/powerpoint/2010/main" val="3205554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0" indent="0">
              <a:buNone/>
            </a:pPr>
            <a:r>
              <a:rPr lang="en-US" dirty="0" smtClean="0"/>
              <a:t>Resume</a:t>
            </a:r>
          </a:p>
          <a:p>
            <a:r>
              <a:rPr lang="en-US" dirty="0" smtClean="0"/>
              <a:t>1 MW/m² over entire plasma facing surface feasible</a:t>
            </a:r>
          </a:p>
          <a:p>
            <a:pPr lvl="1"/>
            <a:r>
              <a:rPr lang="en-US" dirty="0" smtClean="0"/>
              <a:t>Locally (2 tiles) 2MW/m² acceptable, limited by water temperature rise</a:t>
            </a:r>
          </a:p>
          <a:p>
            <a:pPr lvl="1"/>
            <a:r>
              <a:rPr lang="en-US" dirty="0" smtClean="0"/>
              <a:t>Also suitable to improve heat load capacity of TM56h</a:t>
            </a:r>
          </a:p>
          <a:p>
            <a:r>
              <a:rPr lang="en-US" dirty="0" smtClean="0"/>
              <a:t>Cost of 14 k€ for manufacturing and material</a:t>
            </a:r>
          </a:p>
          <a:p>
            <a:r>
              <a:rPr lang="en-US" dirty="0" smtClean="0"/>
              <a:t>Robust </a:t>
            </a:r>
            <a:r>
              <a:rPr lang="en-US" dirty="0"/>
              <a:t>cooling plate allows for in vessel mounting onto support </a:t>
            </a:r>
            <a:r>
              <a:rPr lang="en-US" dirty="0" smtClean="0"/>
              <a:t>structure</a:t>
            </a:r>
          </a:p>
          <a:p>
            <a:endParaRPr lang="en-US" dirty="0" smtClean="0"/>
          </a:p>
          <a:p>
            <a:pPr marL="0" indent="0">
              <a:buNone/>
            </a:pPr>
            <a:r>
              <a:rPr lang="en-US" dirty="0" smtClean="0"/>
              <a:t>Outlook</a:t>
            </a:r>
            <a:endParaRPr lang="en-US" dirty="0"/>
          </a:p>
          <a:p>
            <a:r>
              <a:rPr lang="en-US" dirty="0" smtClean="0"/>
              <a:t>Technology for galvanic connection to stainless steel to be improved</a:t>
            </a:r>
          </a:p>
          <a:p>
            <a:r>
              <a:rPr lang="en-US" dirty="0" smtClean="0"/>
              <a:t>Hydraulic and thermal test</a:t>
            </a:r>
          </a:p>
          <a:p>
            <a:r>
              <a:rPr lang="en-US" dirty="0" smtClean="0"/>
              <a:t>Improvement of bolting technology of tiles open to avoid galling (“</a:t>
            </a:r>
            <a:r>
              <a:rPr lang="en-US" dirty="0" err="1" smtClean="0"/>
              <a:t>fressen</a:t>
            </a:r>
            <a:r>
              <a:rPr lang="en-US" dirty="0" smtClean="0"/>
              <a:t>”)</a:t>
            </a:r>
          </a:p>
          <a:p>
            <a:pPr lvl="1"/>
            <a:r>
              <a:rPr lang="en-US" dirty="0" smtClean="0"/>
              <a:t>W-coated graphite tiles</a:t>
            </a:r>
          </a:p>
          <a:p>
            <a:pPr lvl="1"/>
            <a:r>
              <a:rPr lang="en-US" dirty="0" smtClean="0"/>
              <a:t>W-coated heat sink if coating process for divertor will be successfully qualified</a:t>
            </a:r>
          </a:p>
          <a:p>
            <a:pPr lvl="2"/>
            <a:r>
              <a:rPr lang="en-US" dirty="0" smtClean="0"/>
              <a:t>W-coated Cu plates could also be used to replace graphite tiles of heat shields</a:t>
            </a:r>
          </a:p>
          <a:p>
            <a:r>
              <a:rPr lang="en-US" dirty="0" smtClean="0"/>
              <a:t>Further channel geometry enhancement </a:t>
            </a:r>
            <a:r>
              <a:rPr lang="en-US" dirty="0"/>
              <a:t>possible if bolt pattern is </a:t>
            </a:r>
            <a:r>
              <a:rPr lang="en-US" dirty="0" smtClean="0"/>
              <a:t>changed</a:t>
            </a:r>
          </a:p>
          <a:p>
            <a:endParaRPr lang="en-US" dirty="0"/>
          </a:p>
          <a:p>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Resume and outlook baffle technology</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29</a:t>
            </a:fld>
            <a:endParaRPr lang="de-DE" dirty="0"/>
          </a:p>
        </p:txBody>
      </p:sp>
    </p:spTree>
    <p:extLst>
      <p:ext uri="{BB962C8B-B14F-4D97-AF65-F5344CB8AC3E}">
        <p14:creationId xmlns:p14="http://schemas.microsoft.com/office/powerpoint/2010/main" val="2288546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984" y="896645"/>
            <a:ext cx="11828016" cy="5485105"/>
          </a:xfrm>
        </p:spPr>
        <p:txBody>
          <a:bodyPr/>
          <a:lstStyle/>
          <a:p>
            <a:r>
              <a:rPr lang="en-US" dirty="0" smtClean="0"/>
              <a:t>Assumptions</a:t>
            </a:r>
          </a:p>
          <a:p>
            <a:pPr lvl="1"/>
            <a:r>
              <a:rPr lang="en-US" dirty="0" smtClean="0"/>
              <a:t>Similar plasma facing geometry as CFC </a:t>
            </a:r>
            <a:r>
              <a:rPr lang="en-US" dirty="0" err="1" smtClean="0"/>
              <a:t>divertor</a:t>
            </a:r>
            <a:r>
              <a:rPr lang="en-US" dirty="0" smtClean="0"/>
              <a:t>: 10 MW/m² design heat load </a:t>
            </a:r>
          </a:p>
          <a:p>
            <a:pPr lvl="1"/>
            <a:r>
              <a:rPr lang="en-US" dirty="0" smtClean="0"/>
              <a:t>Use existing cooling water infrastructure: 5 l/s per target module, </a:t>
            </a:r>
            <a:r>
              <a:rPr lang="el-GR" dirty="0" smtClean="0"/>
              <a:t>Δ</a:t>
            </a:r>
            <a:r>
              <a:rPr lang="de-DE" dirty="0" smtClean="0"/>
              <a:t>p &lt; </a:t>
            </a:r>
            <a:r>
              <a:rPr lang="en-US" dirty="0" smtClean="0"/>
              <a:t>15 bar, max 13 modules per unit</a:t>
            </a:r>
          </a:p>
          <a:p>
            <a:pPr lvl="1"/>
            <a:r>
              <a:rPr lang="en-US" dirty="0" smtClean="0"/>
              <a:t>Limiting target module weight ~50 kg </a:t>
            </a:r>
          </a:p>
          <a:p>
            <a:pPr lvl="1"/>
            <a:r>
              <a:rPr lang="en-US" dirty="0" smtClean="0"/>
              <a:t>Preferably increased design heat load for edge tile near pumping gap from 2-5 to 10 MW/m²</a:t>
            </a:r>
          </a:p>
          <a:p>
            <a:pPr lvl="1"/>
            <a:r>
              <a:rPr lang="en-US" dirty="0" smtClean="0"/>
              <a:t>Accessible filter required in supply line outside UHV to prevent flow obstruction in cooling channels </a:t>
            </a:r>
          </a:p>
          <a:p>
            <a:r>
              <a:rPr lang="en-US" dirty="0" smtClean="0"/>
              <a:t>Objectives</a:t>
            </a:r>
          </a:p>
          <a:p>
            <a:pPr lvl="1"/>
            <a:r>
              <a:rPr lang="en-US" dirty="0" smtClean="0"/>
              <a:t>Simplify manufacturing and inspection and installation</a:t>
            </a:r>
          </a:p>
          <a:p>
            <a:pPr lvl="2"/>
            <a:r>
              <a:rPr lang="en-US" dirty="0" smtClean="0"/>
              <a:t>Minimize pipe work and number of weld seams</a:t>
            </a:r>
          </a:p>
          <a:p>
            <a:pPr lvl="2"/>
            <a:r>
              <a:rPr lang="en-US" dirty="0" smtClean="0">
                <a:sym typeface="Wingdings" panose="05000000000000000000" pitchFamily="2" charset="2"/>
              </a:rPr>
              <a:t>Minimize number of target elements per module (aim = 1)</a:t>
            </a:r>
          </a:p>
          <a:p>
            <a:pPr lvl="2"/>
            <a:r>
              <a:rPr lang="en-US" dirty="0" smtClean="0">
                <a:sym typeface="Wingdings" panose="05000000000000000000" pitchFamily="2" charset="2"/>
              </a:rPr>
              <a:t>Minimize number of manufacturing and inspection steps</a:t>
            </a:r>
          </a:p>
          <a:p>
            <a:pPr lvl="2"/>
            <a:r>
              <a:rPr lang="en-US" dirty="0">
                <a:sym typeface="Wingdings" panose="05000000000000000000" pitchFamily="2" charset="2"/>
              </a:rPr>
              <a:t>Relax tolerance requirements</a:t>
            </a:r>
            <a:endParaRPr lang="en-US" dirty="0" smtClean="0">
              <a:sym typeface="Wingdings" panose="05000000000000000000" pitchFamily="2" charset="2"/>
            </a:endParaRPr>
          </a:p>
          <a:p>
            <a:r>
              <a:rPr lang="en-US" dirty="0" smtClean="0">
                <a:sym typeface="Wingdings" panose="05000000000000000000" pitchFamily="2" charset="2"/>
              </a:rPr>
              <a:t>Design rules</a:t>
            </a:r>
          </a:p>
          <a:p>
            <a:pPr lvl="2"/>
            <a:r>
              <a:rPr lang="en-US" dirty="0" smtClean="0">
                <a:sym typeface="Wingdings" panose="05000000000000000000" pitchFamily="2" charset="2"/>
              </a:rPr>
              <a:t>Hydraulic loss  heat removal: high velocity only where heat is removed</a:t>
            </a:r>
          </a:p>
          <a:p>
            <a:pPr lvl="2"/>
            <a:r>
              <a:rPr lang="en-US" dirty="0" smtClean="0">
                <a:sym typeface="Wingdings" panose="05000000000000000000" pitchFamily="2" charset="2"/>
              </a:rPr>
              <a:t>Heat sink deforms as result of competition between hot and cold side</a:t>
            </a:r>
          </a:p>
          <a:p>
            <a:pPr lvl="3"/>
            <a:r>
              <a:rPr lang="en-US" dirty="0" smtClean="0">
                <a:sym typeface="Wingdings" panose="05000000000000000000" pitchFamily="2" charset="2"/>
              </a:rPr>
              <a:t>Make cold side far more rigid than hot side</a:t>
            </a:r>
          </a:p>
          <a:p>
            <a:pPr lvl="2"/>
            <a:r>
              <a:rPr lang="en-US" dirty="0" smtClean="0">
                <a:sym typeface="Wingdings" panose="05000000000000000000" pitchFamily="2" charset="2"/>
              </a:rPr>
              <a:t>W-Cu interface closest to water to minimize temperature &amp; stress</a:t>
            </a:r>
          </a:p>
          <a:p>
            <a:pPr lvl="3"/>
            <a:r>
              <a:rPr lang="en-US" dirty="0" smtClean="0">
                <a:sym typeface="Wingdings" panose="05000000000000000000" pitchFamily="2" charset="2"/>
              </a:rPr>
              <a:t>Including soft Cu interlayer to accommodate thermal expansion mismatch</a:t>
            </a:r>
          </a:p>
          <a:p>
            <a:pPr lvl="2"/>
            <a:r>
              <a:rPr lang="en-US" dirty="0" smtClean="0">
                <a:sym typeface="Wingdings" panose="05000000000000000000" pitchFamily="2" charset="2"/>
              </a:rPr>
              <a:t>Statically determined support system, free of thermal restraint forces</a:t>
            </a:r>
          </a:p>
        </p:txBody>
      </p:sp>
      <p:sp>
        <p:nvSpPr>
          <p:cNvPr id="3" name="Title 2"/>
          <p:cNvSpPr>
            <a:spLocks noGrp="1"/>
          </p:cNvSpPr>
          <p:nvPr>
            <p:ph type="title"/>
          </p:nvPr>
        </p:nvSpPr>
        <p:spPr/>
        <p:txBody>
          <a:bodyPr/>
          <a:lstStyle/>
          <a:p>
            <a:r>
              <a:rPr lang="en-US" dirty="0" smtClean="0"/>
              <a:t>Technology qualification for target modules</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3</a:t>
            </a:fld>
            <a:endParaRPr lang="de-DE" dirty="0"/>
          </a:p>
        </p:txBody>
      </p:sp>
      <p:pic>
        <p:nvPicPr>
          <p:cNvPr id="5" name="Content Placeholder 6"/>
          <p:cNvPicPr>
            <a:picLocks noChangeAspect="1"/>
          </p:cNvPicPr>
          <p:nvPr/>
        </p:nvPicPr>
        <p:blipFill>
          <a:blip r:embed="rId3"/>
          <a:stretch>
            <a:fillRect/>
          </a:stretch>
        </p:blipFill>
        <p:spPr>
          <a:xfrm>
            <a:off x="8050430" y="3328731"/>
            <a:ext cx="4141570" cy="3129188"/>
          </a:xfrm>
          <a:prstGeom prst="rect">
            <a:avLst/>
          </a:prstGeom>
        </p:spPr>
      </p:pic>
    </p:spTree>
    <p:extLst>
      <p:ext uri="{BB962C8B-B14F-4D97-AF65-F5344CB8AC3E}">
        <p14:creationId xmlns:p14="http://schemas.microsoft.com/office/powerpoint/2010/main" val="2612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6" end="1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550025" y="1201738"/>
            <a:ext cx="5112414" cy="5148262"/>
          </a:xfrm>
        </p:spPr>
        <p:txBody>
          <a:bodyPr/>
          <a:lstStyle/>
          <a:p>
            <a:r>
              <a:rPr lang="en-US" dirty="0"/>
              <a:t>Backup slides</a:t>
            </a:r>
          </a:p>
          <a:p>
            <a:pPr lvl="1"/>
            <a:r>
              <a:rPr lang="en-US" dirty="0">
                <a:hlinkClick r:id="rId2" action="ppaction://hlinksldjump"/>
              </a:rPr>
              <a:t>Particle exhaust need</a:t>
            </a:r>
            <a:endParaRPr lang="en-US" dirty="0"/>
          </a:p>
          <a:p>
            <a:pPr lvl="1"/>
            <a:r>
              <a:rPr lang="en-US" dirty="0">
                <a:hlinkClick r:id="rId3" action="ppaction://hlinksldjump"/>
              </a:rPr>
              <a:t>Wall source and sink vs pumping</a:t>
            </a:r>
            <a:endParaRPr lang="en-US" dirty="0"/>
          </a:p>
          <a:p>
            <a:pPr lvl="1"/>
            <a:r>
              <a:rPr lang="en-US" dirty="0">
                <a:hlinkClick r:id="rId4" action="ppaction://hlinksldjump"/>
              </a:rPr>
              <a:t>Thermal stress</a:t>
            </a:r>
            <a:endParaRPr lang="en-US" dirty="0"/>
          </a:p>
          <a:p>
            <a:pPr lvl="1"/>
            <a:r>
              <a:rPr lang="en-US" dirty="0" smtClean="0">
                <a:hlinkClick r:id="rId5" action="ppaction://hlinksldjump"/>
              </a:rPr>
              <a:t>Thermal </a:t>
            </a:r>
            <a:r>
              <a:rPr lang="en-US" dirty="0">
                <a:hlinkClick r:id="rId5" action="ppaction://hlinksldjump"/>
              </a:rPr>
              <a:t>and deformation FEM results TM1h</a:t>
            </a:r>
            <a:endParaRPr lang="en-US" dirty="0"/>
          </a:p>
          <a:p>
            <a:pPr lvl="1"/>
            <a:r>
              <a:rPr lang="en-US" dirty="0">
                <a:hlinkClick r:id="rId6" action="ppaction://hlinksldjump"/>
              </a:rPr>
              <a:t>Parametric FEM thermo-mechanical results</a:t>
            </a:r>
            <a:endParaRPr lang="en-US" dirty="0"/>
          </a:p>
          <a:p>
            <a:pPr lvl="1"/>
            <a:r>
              <a:rPr lang="en-US" dirty="0">
                <a:hlinkClick r:id="rId7" action="ppaction://hlinksldjump"/>
              </a:rPr>
              <a:t>Current thermal overload issues </a:t>
            </a:r>
            <a:endParaRPr lang="en-US" dirty="0"/>
          </a:p>
          <a:p>
            <a:pPr lvl="1"/>
            <a:r>
              <a:rPr lang="en-US" dirty="0">
                <a:hlinkClick r:id="rId8" action="ppaction://hlinksldjump"/>
              </a:rPr>
              <a:t>Leading edges</a:t>
            </a:r>
            <a:endParaRPr lang="en-US" dirty="0"/>
          </a:p>
          <a:p>
            <a:pPr lvl="1"/>
            <a:r>
              <a:rPr lang="en-US" dirty="0">
                <a:hlinkClick r:id="rId9" action="ppaction://hlinksldjump"/>
              </a:rPr>
              <a:t>W and WNiFe</a:t>
            </a:r>
            <a:endParaRPr lang="en-US" dirty="0"/>
          </a:p>
          <a:p>
            <a:r>
              <a:rPr lang="en-US" b="0" dirty="0" smtClean="0">
                <a:hlinkClick r:id="rId10" action="ppaction://hlinksldjump"/>
              </a:rPr>
              <a:t>G</a:t>
            </a:r>
            <a:r>
              <a:rPr lang="en-US" b="0" dirty="0" smtClean="0">
                <a:hlinkClick r:id="rId10" action="ppaction://hlinksldjump"/>
              </a:rPr>
              <a:t>alvanic heat sink</a:t>
            </a:r>
            <a:endParaRPr lang="en-US" b="0" dirty="0" smtClean="0"/>
          </a:p>
          <a:p>
            <a:endParaRPr lang="de-DE" dirty="0"/>
          </a:p>
        </p:txBody>
      </p:sp>
      <p:sp>
        <p:nvSpPr>
          <p:cNvPr id="7" name="Content Placeholder 6"/>
          <p:cNvSpPr>
            <a:spLocks noGrp="1"/>
          </p:cNvSpPr>
          <p:nvPr>
            <p:ph sz="half" idx="2"/>
          </p:nvPr>
        </p:nvSpPr>
        <p:spPr>
          <a:xfrm>
            <a:off x="695325" y="1201738"/>
            <a:ext cx="5112412" cy="5148262"/>
          </a:xfrm>
        </p:spPr>
        <p:txBody>
          <a:bodyPr/>
          <a:lstStyle/>
          <a:p>
            <a:r>
              <a:rPr lang="en-US" dirty="0">
                <a:hlinkClick r:id="rId11" action="ppaction://hlinksldjump"/>
              </a:rPr>
              <a:t>Main slides</a:t>
            </a:r>
            <a:endParaRPr lang="en-US" dirty="0"/>
          </a:p>
          <a:p>
            <a:pPr lvl="1"/>
            <a:r>
              <a:rPr lang="en-US" dirty="0">
                <a:hlinkClick r:id="rId12" action="ppaction://hlinksldjump"/>
              </a:rPr>
              <a:t>Divertor concept </a:t>
            </a:r>
            <a:r>
              <a:rPr lang="en-US" dirty="0" smtClean="0">
                <a:hlinkClick r:id="rId12" action="ppaction://hlinksldjump"/>
              </a:rPr>
              <a:t>W7-X</a:t>
            </a:r>
            <a:endParaRPr lang="en-US" dirty="0"/>
          </a:p>
          <a:p>
            <a:pPr lvl="1"/>
            <a:r>
              <a:rPr lang="en-US" dirty="0">
                <a:hlinkClick r:id="rId13" action="ppaction://hlinksldjump"/>
              </a:rPr>
              <a:t>Outline</a:t>
            </a:r>
            <a:endParaRPr lang="en-US" dirty="0"/>
          </a:p>
          <a:p>
            <a:pPr lvl="1"/>
            <a:r>
              <a:rPr lang="en-US" dirty="0">
                <a:hlinkClick r:id="rId12" action="ppaction://hlinksldjump"/>
              </a:rPr>
              <a:t>Divertor </a:t>
            </a:r>
            <a:r>
              <a:rPr lang="en-US" dirty="0">
                <a:sym typeface="Wingdings" panose="05000000000000000000" pitchFamily="2" charset="2"/>
                <a:hlinkClick r:id="rId12" action="ppaction://hlinksldjump"/>
              </a:rPr>
              <a:t> baffle</a:t>
            </a:r>
            <a:endParaRPr lang="en-US" dirty="0">
              <a:sym typeface="Wingdings" panose="05000000000000000000" pitchFamily="2" charset="2"/>
            </a:endParaRPr>
          </a:p>
          <a:p>
            <a:pPr lvl="1"/>
            <a:r>
              <a:rPr lang="en-US" dirty="0">
                <a:hlinkClick r:id="rId14" action="ppaction://hlinksldjump"/>
              </a:rPr>
              <a:t>Particle exhaust issues</a:t>
            </a:r>
            <a:endParaRPr lang="en-US" dirty="0"/>
          </a:p>
          <a:p>
            <a:pPr lvl="1"/>
            <a:r>
              <a:rPr lang="en-US" dirty="0">
                <a:hlinkClick r:id="rId15" action="ppaction://hlinksldjump"/>
              </a:rPr>
              <a:t>Tools</a:t>
            </a:r>
            <a:endParaRPr lang="en-US" dirty="0"/>
          </a:p>
          <a:p>
            <a:pPr lvl="1"/>
            <a:r>
              <a:rPr lang="en-US" dirty="0">
                <a:hlinkClick r:id="rId13" action="ppaction://hlinksldjump"/>
              </a:rPr>
              <a:t>Technology qualification</a:t>
            </a:r>
            <a:endParaRPr lang="en-US" dirty="0"/>
          </a:p>
          <a:p>
            <a:pPr lvl="1"/>
            <a:r>
              <a:rPr lang="en-US" dirty="0">
                <a:hlinkClick r:id="rId14" action="ppaction://hlinksldjump"/>
              </a:rPr>
              <a:t>Target module </a:t>
            </a:r>
            <a:r>
              <a:rPr lang="en-US" dirty="0" smtClean="0">
                <a:hlinkClick r:id="rId14" action="ppaction://hlinksldjump"/>
              </a:rPr>
              <a:t>concept</a:t>
            </a:r>
            <a:endParaRPr lang="en-US" dirty="0" smtClean="0"/>
          </a:p>
          <a:p>
            <a:pPr lvl="1"/>
            <a:r>
              <a:rPr lang="en-US" dirty="0" smtClean="0">
                <a:hlinkClick r:id="rId16" action="ppaction://hlinksldjump"/>
              </a:rPr>
              <a:t>Diffusion welding / machining</a:t>
            </a:r>
            <a:endParaRPr lang="en-US" dirty="0" smtClean="0"/>
          </a:p>
          <a:p>
            <a:pPr lvl="1"/>
            <a:r>
              <a:rPr lang="en-US" dirty="0" smtClean="0">
                <a:hlinkClick r:id="rId17" action="ppaction://hlinksldjump"/>
              </a:rPr>
              <a:t>Additive manufacturing</a:t>
            </a:r>
            <a:endParaRPr lang="en-US" dirty="0" smtClean="0"/>
          </a:p>
          <a:p>
            <a:pPr lvl="1"/>
            <a:r>
              <a:rPr lang="en-US" dirty="0" smtClean="0">
                <a:hlinkClick r:id="rId18" action="ppaction://hlinksldjump"/>
              </a:rPr>
              <a:t>Baffle concept</a:t>
            </a:r>
            <a:endParaRPr lang="en-US" dirty="0" smtClean="0"/>
          </a:p>
          <a:p>
            <a:pPr lvl="1"/>
            <a:r>
              <a:rPr lang="en-US" dirty="0" smtClean="0">
                <a:hlinkClick r:id="rId19" action="ppaction://hlinksldjump"/>
              </a:rPr>
              <a:t>Outlook</a:t>
            </a:r>
            <a:endParaRPr lang="en-US" dirty="0"/>
          </a:p>
          <a:p>
            <a:endParaRPr lang="de-DE" dirty="0"/>
          </a:p>
        </p:txBody>
      </p:sp>
      <p:sp>
        <p:nvSpPr>
          <p:cNvPr id="3" name="Title 2"/>
          <p:cNvSpPr>
            <a:spLocks noGrp="1"/>
          </p:cNvSpPr>
          <p:nvPr>
            <p:ph type="title"/>
          </p:nvPr>
        </p:nvSpPr>
        <p:spPr/>
        <p:txBody>
          <a:bodyPr/>
          <a:lstStyle/>
          <a:p>
            <a:r>
              <a:rPr lang="en-US" dirty="0" smtClean="0"/>
              <a:t>Back up slides navigator</a:t>
            </a:r>
            <a:endParaRPr lang="de-DE" dirty="0"/>
          </a:p>
        </p:txBody>
      </p:sp>
      <p:sp>
        <p:nvSpPr>
          <p:cNvPr id="4" name="Slide Number Placeholder 3"/>
          <p:cNvSpPr>
            <a:spLocks noGrp="1"/>
          </p:cNvSpPr>
          <p:nvPr>
            <p:ph type="sldNum" sz="quarter" idx="4294967295"/>
          </p:nvPr>
        </p:nvSpPr>
        <p:spPr>
          <a:xfrm>
            <a:off x="11863388" y="6534150"/>
            <a:ext cx="328612" cy="142875"/>
          </a:xfrm>
        </p:spPr>
        <p:txBody>
          <a:bodyPr/>
          <a:lstStyle/>
          <a:p>
            <a:fld id="{3B1A4699-952B-42DA-8DC4-38A59B49610C}" type="slidenum">
              <a:rPr lang="de-DE" smtClean="0"/>
              <a:pPr/>
              <a:t>30</a:t>
            </a:fld>
            <a:endParaRPr lang="de-DE" dirty="0"/>
          </a:p>
        </p:txBody>
      </p:sp>
    </p:spTree>
    <p:extLst>
      <p:ext uri="{BB962C8B-B14F-4D97-AF65-F5344CB8AC3E}">
        <p14:creationId xmlns:p14="http://schemas.microsoft.com/office/powerpoint/2010/main" val="19773198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95324" y="1881188"/>
            <a:ext cx="8523103" cy="4500562"/>
          </a:xfrm>
        </p:spPr>
        <p:txBody>
          <a:bodyPr/>
          <a:lstStyle/>
          <a:p>
            <a:pPr marL="285750" indent="-285750">
              <a:buFont typeface="Wingdings" panose="05000000000000000000" pitchFamily="2" charset="2"/>
              <a:buChar char="§"/>
            </a:pPr>
            <a:r>
              <a:rPr lang="en-US" dirty="0" smtClean="0"/>
              <a:t>Current divertor: CFC-based – cooled – open – well diagnosed</a:t>
            </a:r>
          </a:p>
          <a:p>
            <a:endParaRPr lang="en-US" dirty="0" smtClean="0"/>
          </a:p>
          <a:p>
            <a:pPr marL="285750" indent="-285750">
              <a:buFont typeface="Wingdings" panose="05000000000000000000" pitchFamily="2" charset="2"/>
              <a:buChar char="§"/>
            </a:pPr>
            <a:r>
              <a:rPr lang="en-US" dirty="0" smtClean="0"/>
              <a:t>W-based – cooled – open – well diagnosed			</a:t>
            </a:r>
            <a:endParaRPr lang="en-US" b="1" dirty="0" smtClean="0">
              <a:solidFill>
                <a:srgbClr val="005555"/>
              </a:solidFill>
            </a:endParaRPr>
          </a:p>
          <a:p>
            <a:endParaRPr lang="en-US" dirty="0" smtClean="0"/>
          </a:p>
          <a:p>
            <a:endParaRPr lang="en-US" dirty="0" smtClean="0"/>
          </a:p>
          <a:p>
            <a:endParaRPr lang="en-US" dirty="0" smtClean="0"/>
          </a:p>
          <a:p>
            <a:endParaRPr lang="en-US" dirty="0" smtClean="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Reactor relevant divertor: W-based – cooled – closed – well diagnosed</a:t>
            </a:r>
          </a:p>
          <a:p>
            <a:endParaRPr lang="en-US" dirty="0"/>
          </a:p>
        </p:txBody>
      </p:sp>
      <p:sp>
        <p:nvSpPr>
          <p:cNvPr id="7" name="Content Placeholder 6"/>
          <p:cNvSpPr>
            <a:spLocks noGrp="1"/>
          </p:cNvSpPr>
          <p:nvPr>
            <p:ph sz="half" idx="2"/>
          </p:nvPr>
        </p:nvSpPr>
        <p:spPr>
          <a:xfrm>
            <a:off x="4678326" y="1881188"/>
            <a:ext cx="7513674" cy="4500562"/>
          </a:xfrm>
        </p:spPr>
        <p:txBody>
          <a:bodyPr/>
          <a:lstStyle/>
          <a:p>
            <a:endParaRPr lang="en-US" dirty="0" smtClean="0"/>
          </a:p>
          <a:p>
            <a:endParaRPr lang="en-US" dirty="0" smtClean="0"/>
          </a:p>
          <a:p>
            <a:endParaRPr lang="en-US" dirty="0" smtClean="0"/>
          </a:p>
          <a:p>
            <a:endParaRPr lang="en-US" dirty="0" smtClean="0"/>
          </a:p>
          <a:p>
            <a:pPr marL="465138" lvl="2" indent="-285750"/>
            <a:endParaRPr lang="en-US" b="0" kern="400" dirty="0" smtClean="0">
              <a:solidFill>
                <a:schemeClr val="tx1"/>
              </a:solidFill>
            </a:endParaRPr>
          </a:p>
          <a:p>
            <a:pPr marL="285750" indent="-285750">
              <a:buFont typeface="Wingdings" panose="05000000000000000000" pitchFamily="2" charset="2"/>
              <a:buChar char="§"/>
            </a:pPr>
            <a:r>
              <a:rPr lang="en-US" dirty="0" smtClean="0"/>
              <a:t>C- or W-based – (un)cooled – closed – limited diagnosed</a:t>
            </a:r>
          </a:p>
        </p:txBody>
      </p:sp>
      <p:sp>
        <p:nvSpPr>
          <p:cNvPr id="5" name="Title 4"/>
          <p:cNvSpPr>
            <a:spLocks noGrp="1"/>
          </p:cNvSpPr>
          <p:nvPr>
            <p:ph type="title"/>
          </p:nvPr>
        </p:nvSpPr>
        <p:spPr/>
        <p:txBody>
          <a:bodyPr/>
          <a:lstStyle/>
          <a:p>
            <a:r>
              <a:rPr lang="en-US" dirty="0" smtClean="0"/>
              <a:t>Divertor type strategy</a:t>
            </a:r>
            <a:endParaRPr lang="en-US" dirty="0"/>
          </a:p>
        </p:txBody>
      </p:sp>
      <p:sp>
        <p:nvSpPr>
          <p:cNvPr id="4" name="Slide Number Placeholder 3"/>
          <p:cNvSpPr>
            <a:spLocks noGrp="1"/>
          </p:cNvSpPr>
          <p:nvPr>
            <p:ph type="sldNum" sz="quarter" idx="4294967295"/>
          </p:nvPr>
        </p:nvSpPr>
        <p:spPr>
          <a:xfrm>
            <a:off x="11863388" y="6534150"/>
            <a:ext cx="328612" cy="142875"/>
          </a:xfrm>
        </p:spPr>
        <p:txBody>
          <a:bodyPr/>
          <a:lstStyle/>
          <a:p>
            <a:fld id="{3B1A4699-952B-42DA-8DC4-38A59B49610C}" type="slidenum">
              <a:rPr lang="de-DE" smtClean="0"/>
              <a:pPr/>
              <a:t>31</a:t>
            </a:fld>
            <a:endParaRPr lang="de-DE" dirty="0"/>
          </a:p>
        </p:txBody>
      </p:sp>
      <p:sp>
        <p:nvSpPr>
          <p:cNvPr id="8" name="Down Arrow 7"/>
          <p:cNvSpPr/>
          <p:nvPr/>
        </p:nvSpPr>
        <p:spPr>
          <a:xfrm>
            <a:off x="3799366" y="2275366"/>
            <a:ext cx="393405" cy="446568"/>
          </a:xfrm>
          <a:prstGeom prst="downArrow">
            <a:avLst/>
          </a:prstGeom>
          <a:noFill/>
          <a:ln w="28575" cmpd="sng">
            <a:solidFill>
              <a:srgbClr val="006E68"/>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 name="Down Arrow 8"/>
          <p:cNvSpPr/>
          <p:nvPr/>
        </p:nvSpPr>
        <p:spPr>
          <a:xfrm>
            <a:off x="7166344" y="2275366"/>
            <a:ext cx="393405" cy="1701210"/>
          </a:xfrm>
          <a:prstGeom prst="downArrow">
            <a:avLst/>
          </a:prstGeom>
          <a:noFill/>
          <a:ln w="28575" cmpd="sng">
            <a:solidFill>
              <a:srgbClr val="006E68"/>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 name="Down Arrow 9"/>
          <p:cNvSpPr/>
          <p:nvPr/>
        </p:nvSpPr>
        <p:spPr>
          <a:xfrm>
            <a:off x="5286858" y="3083439"/>
            <a:ext cx="393405" cy="893137"/>
          </a:xfrm>
          <a:prstGeom prst="downArrow">
            <a:avLst/>
          </a:prstGeom>
          <a:noFill/>
          <a:ln w="28575" cmpd="sng">
            <a:solidFill>
              <a:srgbClr val="006E68"/>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Down Arrow 10"/>
          <p:cNvSpPr/>
          <p:nvPr/>
        </p:nvSpPr>
        <p:spPr>
          <a:xfrm>
            <a:off x="6296287" y="4284922"/>
            <a:ext cx="393405" cy="882500"/>
          </a:xfrm>
          <a:prstGeom prst="downArrow">
            <a:avLst/>
          </a:prstGeom>
          <a:noFill/>
          <a:ln w="28575" cmpd="sng">
            <a:solidFill>
              <a:srgbClr val="006E68"/>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Down Arrow 11"/>
          <p:cNvSpPr/>
          <p:nvPr/>
        </p:nvSpPr>
        <p:spPr>
          <a:xfrm>
            <a:off x="2313285" y="3083439"/>
            <a:ext cx="393405" cy="2083983"/>
          </a:xfrm>
          <a:prstGeom prst="downArrow">
            <a:avLst/>
          </a:prstGeom>
          <a:noFill/>
          <a:ln w="28575" cmpd="sng">
            <a:solidFill>
              <a:srgbClr val="006E68"/>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9180881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2020 TWG W7-X strategy 2030 identified need for transition to all metallic PFC in W7X</a:t>
            </a:r>
          </a:p>
          <a:p>
            <a:pPr lvl="1"/>
            <a:r>
              <a:rPr lang="en-US" dirty="0" smtClean="0"/>
              <a:t>New design of W-based cooled divertor required</a:t>
            </a:r>
          </a:p>
          <a:p>
            <a:pPr lvl="2"/>
            <a:r>
              <a:rPr lang="en-US" dirty="0" smtClean="0"/>
              <a:t>Keep current cooling water supply</a:t>
            </a:r>
          </a:p>
          <a:p>
            <a:pPr lvl="2"/>
            <a:r>
              <a:rPr lang="en-US" dirty="0" smtClean="0"/>
              <a:t>Respect weight and space restriction </a:t>
            </a:r>
          </a:p>
          <a:p>
            <a:pPr lvl="1"/>
            <a:r>
              <a:rPr lang="en-US" dirty="0" smtClean="0"/>
              <a:t>Option of uncooled divertor was rejected</a:t>
            </a:r>
          </a:p>
          <a:p>
            <a:pPr lvl="1"/>
            <a:r>
              <a:rPr lang="en-US" dirty="0" smtClean="0"/>
              <a:t>Option of in-situ coating of CFC divertor was shifted as parallel research program to FZJ</a:t>
            </a:r>
          </a:p>
          <a:p>
            <a:r>
              <a:rPr lang="en-US" dirty="0" smtClean="0"/>
              <a:t>2021 EUROfusion funded project was awarded for W-based target element development</a:t>
            </a:r>
          </a:p>
          <a:p>
            <a:r>
              <a:rPr lang="en-US" dirty="0" smtClean="0"/>
              <a:t>2022 W-Based divertor project was approved in RSR</a:t>
            </a:r>
          </a:p>
        </p:txBody>
      </p:sp>
      <p:sp>
        <p:nvSpPr>
          <p:cNvPr id="3" name="Title 2"/>
          <p:cNvSpPr>
            <a:spLocks noGrp="1"/>
          </p:cNvSpPr>
          <p:nvPr>
            <p:ph type="title"/>
          </p:nvPr>
        </p:nvSpPr>
        <p:spPr/>
        <p:txBody>
          <a:bodyPr/>
          <a:lstStyle/>
          <a:p>
            <a:r>
              <a:rPr lang="de-DE" dirty="0" smtClean="0"/>
              <a:t>Background</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32</a:t>
            </a:fld>
            <a:endParaRPr lang="de-DE" dirty="0"/>
          </a:p>
        </p:txBody>
      </p:sp>
    </p:spTree>
    <p:extLst>
      <p:ext uri="{BB962C8B-B14F-4D97-AF65-F5344CB8AC3E}">
        <p14:creationId xmlns:p14="http://schemas.microsoft.com/office/powerpoint/2010/main" val="230305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983" y="896645"/>
            <a:ext cx="11746228" cy="5485105"/>
          </a:xfrm>
        </p:spPr>
        <p:txBody>
          <a:bodyPr/>
          <a:lstStyle/>
          <a:p>
            <a:r>
              <a:rPr lang="en-US" dirty="0" smtClean="0"/>
              <a:t>Goal</a:t>
            </a:r>
          </a:p>
          <a:p>
            <a:pPr lvl="1"/>
            <a:r>
              <a:rPr lang="en-US" dirty="0"/>
              <a:t>Transition of W7-X to reactor relevant plasma facing materials</a:t>
            </a:r>
          </a:p>
          <a:p>
            <a:pPr lvl="2"/>
            <a:r>
              <a:rPr lang="en-US" dirty="0"/>
              <a:t>To prove that the stellarator concept can meet the requirements of a future carbon-free fusion reactor</a:t>
            </a:r>
          </a:p>
          <a:p>
            <a:pPr lvl="2"/>
            <a:r>
              <a:rPr lang="en-US" dirty="0"/>
              <a:t>By demonstrating high-performance, steady-state HELIAS operation</a:t>
            </a:r>
          </a:p>
          <a:p>
            <a:pPr lvl="1"/>
            <a:r>
              <a:rPr lang="en-US" dirty="0" smtClean="0"/>
              <a:t>Include lessons learnt from manufacturing, installation and operation</a:t>
            </a:r>
          </a:p>
          <a:p>
            <a:r>
              <a:rPr lang="en-US" dirty="0" smtClean="0"/>
              <a:t>Outline</a:t>
            </a:r>
          </a:p>
          <a:p>
            <a:pPr lvl="1"/>
            <a:r>
              <a:rPr lang="en-US" dirty="0" smtClean="0"/>
              <a:t>Physics based optimization of plasma facing geometry using EMC3-Lite and EMC3-EIRENE</a:t>
            </a:r>
          </a:p>
          <a:p>
            <a:pPr lvl="2"/>
            <a:r>
              <a:rPr lang="en-US" dirty="0"/>
              <a:t>Impurity control</a:t>
            </a:r>
          </a:p>
          <a:p>
            <a:pPr lvl="2"/>
            <a:r>
              <a:rPr lang="en-US" dirty="0" smtClean="0"/>
              <a:t>Maximize input power while avoiding </a:t>
            </a:r>
            <a:r>
              <a:rPr lang="en-US" dirty="0"/>
              <a:t>power overload</a:t>
            </a:r>
          </a:p>
          <a:p>
            <a:pPr lvl="2"/>
            <a:r>
              <a:rPr lang="en-US" dirty="0" smtClean="0"/>
              <a:t>Improve particle exhaust</a:t>
            </a:r>
          </a:p>
          <a:p>
            <a:pPr marL="461963" lvl="2" indent="0">
              <a:buNone/>
            </a:pPr>
            <a:r>
              <a:rPr lang="en-US" sz="1000" u="sng" dirty="0" smtClean="0">
                <a:solidFill>
                  <a:srgbClr val="006E68"/>
                </a:solidFill>
              </a:rPr>
              <a:t>Naujoks: 2022 </a:t>
            </a:r>
            <a:r>
              <a:rPr lang="en-US" sz="1200" dirty="0" smtClean="0">
                <a:solidFill>
                  <a:srgbClr val="006E68"/>
                </a:solidFill>
                <a:hlinkClick r:id="rId3"/>
              </a:rPr>
              <a:t>https</a:t>
            </a:r>
            <a:r>
              <a:rPr lang="en-US" sz="1200" dirty="0">
                <a:solidFill>
                  <a:srgbClr val="006E68"/>
                </a:solidFill>
                <a:hlinkClick r:id="rId3"/>
              </a:rPr>
              <a:t>://conferences.iaea.org/event/286/contributions/25129</a:t>
            </a:r>
            <a:r>
              <a:rPr lang="en-US" sz="1200" dirty="0" smtClean="0">
                <a:solidFill>
                  <a:srgbClr val="006E68"/>
                </a:solidFill>
                <a:hlinkClick r:id="rId3"/>
              </a:rPr>
              <a:t>/</a:t>
            </a:r>
            <a:endParaRPr lang="en-US" sz="1200" dirty="0" smtClean="0">
              <a:solidFill>
                <a:srgbClr val="006E68"/>
              </a:solidFill>
            </a:endParaRPr>
          </a:p>
          <a:p>
            <a:pPr lvl="1"/>
            <a:r>
              <a:rPr lang="en-US" dirty="0" smtClean="0"/>
              <a:t>Manufacturing and installation technology qualification</a:t>
            </a:r>
          </a:p>
          <a:p>
            <a:pPr lvl="2"/>
            <a:r>
              <a:rPr lang="en-US" dirty="0" smtClean="0">
                <a:solidFill>
                  <a:srgbClr val="006C66"/>
                </a:solidFill>
              </a:rPr>
              <a:t>Targets (EURO</a:t>
            </a:r>
            <a:r>
              <a:rPr lang="en-US" i="1" dirty="0" smtClean="0">
                <a:solidFill>
                  <a:srgbClr val="006C66"/>
                </a:solidFill>
              </a:rPr>
              <a:t>fusion</a:t>
            </a:r>
            <a:r>
              <a:rPr lang="en-US" dirty="0" smtClean="0">
                <a:solidFill>
                  <a:srgbClr val="006C66"/>
                </a:solidFill>
              </a:rPr>
              <a:t> WPDIV-W7X) </a:t>
            </a:r>
          </a:p>
          <a:p>
            <a:pPr lvl="2"/>
            <a:r>
              <a:rPr lang="en-US" dirty="0" smtClean="0"/>
              <a:t>Baffles</a:t>
            </a:r>
          </a:p>
          <a:p>
            <a:pPr lvl="1"/>
            <a:r>
              <a:rPr lang="en-US" dirty="0" smtClean="0"/>
              <a:t>Gradual transition to W-based tiles on WSZ and baffles</a:t>
            </a:r>
          </a:p>
          <a:p>
            <a:pPr lvl="2"/>
            <a:r>
              <a:rPr lang="en-US" dirty="0" smtClean="0"/>
              <a:t>W coating on graphite tiles ECRH beam dump</a:t>
            </a:r>
          </a:p>
          <a:p>
            <a:pPr lvl="2"/>
            <a:r>
              <a:rPr lang="en-US" dirty="0" smtClean="0"/>
              <a:t>W tiles in NBI beam dump</a:t>
            </a:r>
          </a:p>
          <a:p>
            <a:pPr lvl="2"/>
            <a:r>
              <a:rPr lang="en-US" dirty="0" smtClean="0"/>
              <a:t>Thin </a:t>
            </a:r>
            <a:r>
              <a:rPr lang="en-US" dirty="0" err="1" smtClean="0"/>
              <a:t>WNiCu</a:t>
            </a:r>
            <a:r>
              <a:rPr lang="en-US" dirty="0" smtClean="0"/>
              <a:t> tiles in baffle module to reduce convective load</a:t>
            </a:r>
          </a:p>
          <a:p>
            <a:pPr marL="452438" lvl="2" indent="0">
              <a:buNone/>
            </a:pPr>
            <a:r>
              <a:rPr lang="en-US" sz="1000" u="sng" dirty="0" smtClean="0">
                <a:solidFill>
                  <a:srgbClr val="006E68"/>
                </a:solidFill>
              </a:rPr>
              <a:t>Naujoks </a:t>
            </a:r>
            <a:r>
              <a:rPr lang="en-US" sz="1000" u="sng" dirty="0">
                <a:solidFill>
                  <a:srgbClr val="006E68"/>
                </a:solidFill>
              </a:rPr>
              <a:t>2023</a:t>
            </a:r>
            <a:r>
              <a:rPr lang="en-US" sz="1000" dirty="0">
                <a:solidFill>
                  <a:srgbClr val="006E68"/>
                </a:solidFill>
              </a:rPr>
              <a:t>: </a:t>
            </a:r>
            <a:r>
              <a:rPr lang="en-US" sz="1000" dirty="0">
                <a:solidFill>
                  <a:srgbClr val="006E68"/>
                </a:solidFill>
                <a:hlinkClick r:id="rId4"/>
              </a:rPr>
              <a:t>https://</a:t>
            </a:r>
            <a:r>
              <a:rPr lang="en-US" sz="1000" dirty="0" smtClean="0">
                <a:solidFill>
                  <a:srgbClr val="006E68"/>
                </a:solidFill>
                <a:hlinkClick r:id="rId4"/>
              </a:rPr>
              <a:t>users.euro-fusion.org/repository/pinboard/EFDA-JET/</a:t>
            </a:r>
          </a:p>
          <a:p>
            <a:pPr marL="452438" lvl="2" indent="0">
              <a:buNone/>
            </a:pPr>
            <a:r>
              <a:rPr lang="en-US" sz="1000" dirty="0" smtClean="0">
                <a:solidFill>
                  <a:srgbClr val="006E68"/>
                </a:solidFill>
                <a:hlinkClick r:id="rId4"/>
              </a:rPr>
              <a:t>conference/106863_naujoks_pfmc_2023_tungsten_pfcs_in_w7-x.pdf</a:t>
            </a:r>
            <a:endParaRPr lang="en-US" sz="1000" dirty="0" smtClean="0">
              <a:solidFill>
                <a:srgbClr val="006E68"/>
              </a:solidFill>
            </a:endParaRPr>
          </a:p>
          <a:p>
            <a:pPr lvl="1"/>
            <a:endParaRPr lang="de-DE" sz="1200" dirty="0"/>
          </a:p>
        </p:txBody>
      </p:sp>
      <p:sp>
        <p:nvSpPr>
          <p:cNvPr id="7" name="Title 6"/>
          <p:cNvSpPr>
            <a:spLocks noGrp="1"/>
          </p:cNvSpPr>
          <p:nvPr>
            <p:ph type="title"/>
          </p:nvPr>
        </p:nvSpPr>
        <p:spPr/>
        <p:txBody>
          <a:bodyPr/>
          <a:lstStyle/>
          <a:p>
            <a:r>
              <a:rPr lang="en-US" dirty="0" smtClean="0"/>
              <a:t>W based </a:t>
            </a:r>
            <a:r>
              <a:rPr lang="en-US" dirty="0" err="1" smtClean="0"/>
              <a:t>divertor</a:t>
            </a:r>
            <a:r>
              <a:rPr lang="en-US" dirty="0" smtClean="0"/>
              <a:t> project</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33</a:t>
            </a:fld>
            <a:endParaRPr lang="de-DE" dirty="0"/>
          </a:p>
        </p:txBody>
      </p:sp>
      <p:pic>
        <p:nvPicPr>
          <p:cNvPr id="13"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pic>
        <p:nvPicPr>
          <p:cNvPr id="3" name="Picture 2"/>
          <p:cNvPicPr>
            <a:picLocks noChangeAspect="1"/>
          </p:cNvPicPr>
          <p:nvPr/>
        </p:nvPicPr>
        <p:blipFill>
          <a:blip r:embed="rId6"/>
          <a:stretch>
            <a:fillRect/>
          </a:stretch>
        </p:blipFill>
        <p:spPr>
          <a:xfrm>
            <a:off x="6929225" y="3204839"/>
            <a:ext cx="5180986" cy="3272480"/>
          </a:xfrm>
          <a:prstGeom prst="rect">
            <a:avLst/>
          </a:prstGeom>
        </p:spPr>
      </p:pic>
      <p:sp>
        <p:nvSpPr>
          <p:cNvPr id="9" name="TextBox 8"/>
          <p:cNvSpPr txBox="1"/>
          <p:nvPr/>
        </p:nvSpPr>
        <p:spPr>
          <a:xfrm>
            <a:off x="9677400" y="3305175"/>
            <a:ext cx="34144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chemeClr val="bg1"/>
                </a:solidFill>
              </a:rPr>
              <a:t>100</a:t>
            </a:r>
          </a:p>
        </p:txBody>
      </p:sp>
      <p:cxnSp>
        <p:nvCxnSpPr>
          <p:cNvPr id="8" name="Straight Arrow Connector 7"/>
          <p:cNvCxnSpPr/>
          <p:nvPr/>
        </p:nvCxnSpPr>
        <p:spPr>
          <a:xfrm>
            <a:off x="9614572" y="3562350"/>
            <a:ext cx="571500" cy="0"/>
          </a:xfrm>
          <a:prstGeom prst="straightConnector1">
            <a:avLst/>
          </a:prstGeom>
          <a:ln w="28575" cmpd="sng">
            <a:solidFill>
              <a:schemeClr val="bg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120922" y="2456121"/>
            <a:ext cx="11989290" cy="4401879"/>
          </a:xfrm>
          <a:prstGeom prst="rect">
            <a:avLst/>
          </a:prstGeom>
        </p:spPr>
      </p:pic>
    </p:spTree>
    <p:extLst>
      <p:ext uri="{BB962C8B-B14F-4D97-AF65-F5344CB8AC3E}">
        <p14:creationId xmlns:p14="http://schemas.microsoft.com/office/powerpoint/2010/main" val="30940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7" end="1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8" end="1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12" name="Divertor"/>
          <p:cNvGrpSpPr/>
          <p:nvPr/>
        </p:nvGrpSpPr>
        <p:grpSpPr bwMode="auto">
          <a:xfrm>
            <a:off x="2146481" y="937657"/>
            <a:ext cx="8205784" cy="5611455"/>
            <a:chOff x="2146481" y="937657"/>
            <a:chExt cx="8205784" cy="5611455"/>
          </a:xfrm>
        </p:grpSpPr>
        <p:grpSp>
          <p:nvGrpSpPr>
            <p:cNvPr id="113" name="Divertor Red"/>
            <p:cNvGrpSpPr/>
            <p:nvPr/>
          </p:nvGrpSpPr>
          <p:grpSpPr bwMode="auto">
            <a:xfrm>
              <a:off x="2146481" y="937657"/>
              <a:ext cx="8205784" cy="5611455"/>
              <a:chOff x="2485757" y="958862"/>
              <a:chExt cx="6992434" cy="4699862"/>
            </a:xfrm>
          </p:grpSpPr>
          <p:sp>
            <p:nvSpPr>
              <p:cNvPr id="115" name="Freihandform 63"/>
              <p:cNvSpPr/>
              <p:nvPr/>
            </p:nvSpPr>
            <p:spPr bwMode="auto">
              <a:xfrm>
                <a:off x="3332927" y="3067438"/>
                <a:ext cx="6145264" cy="2591286"/>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221" h="2272696" extrusionOk="0">
                    <a:moveTo>
                      <a:pt x="573758" y="586244"/>
                    </a:moveTo>
                    <a:cubicBezTo>
                      <a:pt x="421367" y="631445"/>
                      <a:pt x="187694" y="708078"/>
                      <a:pt x="0" y="734942"/>
                    </a:cubicBezTo>
                    <a:cubicBezTo>
                      <a:pt x="9347" y="835273"/>
                      <a:pt x="30302" y="1042077"/>
                      <a:pt x="76698" y="1181228"/>
                    </a:cubicBezTo>
                    <a:cubicBezTo>
                      <a:pt x="123094" y="1320379"/>
                      <a:pt x="163544" y="1441451"/>
                      <a:pt x="278379" y="1569848"/>
                    </a:cubicBezTo>
                    <a:cubicBezTo>
                      <a:pt x="393214" y="1698245"/>
                      <a:pt x="613700" y="1860421"/>
                      <a:pt x="765710" y="1951613"/>
                    </a:cubicBezTo>
                    <a:cubicBezTo>
                      <a:pt x="917720" y="2042805"/>
                      <a:pt x="1000685" y="2066057"/>
                      <a:pt x="1190438" y="2117001"/>
                    </a:cubicBezTo>
                    <a:cubicBezTo>
                      <a:pt x="1380191" y="2167945"/>
                      <a:pt x="1664364" y="2233002"/>
                      <a:pt x="1904228" y="2257276"/>
                    </a:cubicBezTo>
                    <a:cubicBezTo>
                      <a:pt x="2144092" y="2281550"/>
                      <a:pt x="2372048" y="2272220"/>
                      <a:pt x="2629622" y="2262644"/>
                    </a:cubicBezTo>
                    <a:cubicBezTo>
                      <a:pt x="2887196" y="2253068"/>
                      <a:pt x="3161088" y="2213010"/>
                      <a:pt x="3364205" y="2178824"/>
                    </a:cubicBezTo>
                    <a:cubicBezTo>
                      <a:pt x="3567322" y="2144638"/>
                      <a:pt x="3670869" y="2128920"/>
                      <a:pt x="3848324" y="2057528"/>
                    </a:cubicBezTo>
                    <a:cubicBezTo>
                      <a:pt x="4025780" y="1986137"/>
                      <a:pt x="4243531" y="1901709"/>
                      <a:pt x="4428938" y="1750475"/>
                    </a:cubicBezTo>
                    <a:cubicBezTo>
                      <a:pt x="4614345" y="1599241"/>
                      <a:pt x="4818028" y="1329055"/>
                      <a:pt x="4960769" y="1150124"/>
                    </a:cubicBezTo>
                    <a:cubicBezTo>
                      <a:pt x="5103510" y="971193"/>
                      <a:pt x="5214436" y="830194"/>
                      <a:pt x="5285382" y="676888"/>
                    </a:cubicBezTo>
                    <a:cubicBezTo>
                      <a:pt x="5356328" y="523582"/>
                      <a:pt x="5372219" y="342914"/>
                      <a:pt x="5386448" y="230288"/>
                    </a:cubicBezTo>
                    <a:cubicBezTo>
                      <a:pt x="5400677" y="117662"/>
                      <a:pt x="5385975" y="39222"/>
                      <a:pt x="5370755" y="1133"/>
                    </a:cubicBezTo>
                    <a:cubicBezTo>
                      <a:pt x="5344847" y="-3947"/>
                      <a:pt x="5292469" y="10188"/>
                      <a:pt x="5220348" y="1757"/>
                    </a:cubicBezTo>
                    <a:cubicBezTo>
                      <a:pt x="5230131" y="56298"/>
                      <a:pt x="5215590" y="188371"/>
                      <a:pt x="5194425" y="265408"/>
                    </a:cubicBezTo>
                    <a:cubicBezTo>
                      <a:pt x="5173260" y="342445"/>
                      <a:pt x="5176922" y="370346"/>
                      <a:pt x="5093358" y="463979"/>
                    </a:cubicBezTo>
                    <a:cubicBezTo>
                      <a:pt x="5009794" y="557613"/>
                      <a:pt x="4811648" y="723115"/>
                      <a:pt x="4693043" y="827209"/>
                    </a:cubicBezTo>
                    <a:cubicBezTo>
                      <a:pt x="4574438" y="931303"/>
                      <a:pt x="4546297" y="997205"/>
                      <a:pt x="4381725" y="1088541"/>
                    </a:cubicBezTo>
                    <a:cubicBezTo>
                      <a:pt x="4217153" y="1179877"/>
                      <a:pt x="3961047" y="1301087"/>
                      <a:pt x="3705611" y="1375226"/>
                    </a:cubicBezTo>
                    <a:cubicBezTo>
                      <a:pt x="3450175" y="1449365"/>
                      <a:pt x="3150077" y="1535045"/>
                      <a:pt x="2849108" y="1533376"/>
                    </a:cubicBezTo>
                    <a:cubicBezTo>
                      <a:pt x="2548139" y="1531707"/>
                      <a:pt x="2508176" y="1538585"/>
                      <a:pt x="2184674" y="1533135"/>
                    </a:cubicBezTo>
                    <a:cubicBezTo>
                      <a:pt x="1861172" y="1527685"/>
                      <a:pt x="1768521" y="1461347"/>
                      <a:pt x="1591808" y="1399925"/>
                    </a:cubicBezTo>
                    <a:cubicBezTo>
                      <a:pt x="1415095" y="1338503"/>
                      <a:pt x="1259263" y="1245808"/>
                      <a:pt x="1124394" y="1164604"/>
                    </a:cubicBezTo>
                    <a:cubicBezTo>
                      <a:pt x="989525" y="1083400"/>
                      <a:pt x="874367" y="1009094"/>
                      <a:pt x="782594" y="912701"/>
                    </a:cubicBezTo>
                    <a:cubicBezTo>
                      <a:pt x="690821" y="816308"/>
                      <a:pt x="573758" y="586244"/>
                      <a:pt x="573758" y="586244"/>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6" name="Freihandform 64"/>
              <p:cNvSpPr/>
              <p:nvPr/>
            </p:nvSpPr>
            <p:spPr bwMode="auto">
              <a:xfrm>
                <a:off x="4063570" y="3365001"/>
                <a:ext cx="1535135" cy="1367806"/>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5951" h="1200579" extrusionOk="0">
                    <a:moveTo>
                      <a:pt x="52778" y="406389"/>
                    </a:moveTo>
                    <a:cubicBezTo>
                      <a:pt x="105239" y="471000"/>
                      <a:pt x="199582" y="577200"/>
                      <a:pt x="303775" y="665322"/>
                    </a:cubicBezTo>
                    <a:cubicBezTo>
                      <a:pt x="407968" y="753444"/>
                      <a:pt x="575660" y="870197"/>
                      <a:pt x="677934" y="935121"/>
                    </a:cubicBezTo>
                    <a:cubicBezTo>
                      <a:pt x="780208" y="1000045"/>
                      <a:pt x="822844" y="1015599"/>
                      <a:pt x="917420" y="1054864"/>
                    </a:cubicBezTo>
                    <a:cubicBezTo>
                      <a:pt x="1011996" y="1094129"/>
                      <a:pt x="1175539" y="1148942"/>
                      <a:pt x="1245389" y="1170713"/>
                    </a:cubicBezTo>
                    <a:cubicBezTo>
                      <a:pt x="1315239" y="1192484"/>
                      <a:pt x="1322239" y="1184843"/>
                      <a:pt x="1336520" y="1185492"/>
                    </a:cubicBezTo>
                    <a:cubicBezTo>
                      <a:pt x="1350801" y="1186141"/>
                      <a:pt x="1348766" y="1225407"/>
                      <a:pt x="1331077" y="1174607"/>
                    </a:cubicBezTo>
                    <a:cubicBezTo>
                      <a:pt x="1313388" y="1123807"/>
                      <a:pt x="1250762" y="942443"/>
                      <a:pt x="1230385" y="880693"/>
                    </a:cubicBezTo>
                    <a:cubicBezTo>
                      <a:pt x="1210008" y="818943"/>
                      <a:pt x="1223441" y="854536"/>
                      <a:pt x="1208816" y="804104"/>
                    </a:cubicBezTo>
                    <a:cubicBezTo>
                      <a:pt x="1118284" y="772345"/>
                      <a:pt x="868922" y="683777"/>
                      <a:pt x="726920" y="608549"/>
                    </a:cubicBezTo>
                    <a:cubicBezTo>
                      <a:pt x="584918" y="533321"/>
                      <a:pt x="458406" y="433017"/>
                      <a:pt x="356806" y="352735"/>
                    </a:cubicBezTo>
                    <a:cubicBezTo>
                      <a:pt x="255206" y="272453"/>
                      <a:pt x="176772" y="185564"/>
                      <a:pt x="117320" y="126856"/>
                    </a:cubicBezTo>
                    <a:cubicBezTo>
                      <a:pt x="57868" y="68148"/>
                      <a:pt x="1909" y="-6768"/>
                      <a:pt x="95" y="489"/>
                    </a:cubicBezTo>
                    <a:cubicBezTo>
                      <a:pt x="-1719" y="7746"/>
                      <a:pt x="22925" y="210006"/>
                      <a:pt x="31705" y="277656"/>
                    </a:cubicBezTo>
                    <a:cubicBezTo>
                      <a:pt x="40485" y="345306"/>
                      <a:pt x="38271" y="334776"/>
                      <a:pt x="52778" y="406389"/>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7" name="Freihandform 66"/>
              <p:cNvSpPr/>
              <p:nvPr/>
            </p:nvSpPr>
            <p:spPr bwMode="auto">
              <a:xfrm>
                <a:off x="2485757" y="958862"/>
                <a:ext cx="1452562" cy="1414461"/>
              </a:xfrm>
              <a:custGeom>
                <a:avLst/>
                <a:gdLst>
                  <a:gd name="connsiteX0" fmla="*/ 448642 w 1274669"/>
                  <a:gd name="connsiteY0" fmla="*/ 10479 h 1252526"/>
                  <a:gd name="connsiteX1" fmla="*/ 1215722 w 1274669"/>
                  <a:gd name="connsiteY1" fmla="*/ 15559 h 1252526"/>
                  <a:gd name="connsiteX2" fmla="*/ 1215722 w 1274669"/>
                  <a:gd name="connsiteY2" fmla="*/ 25719 h 1252526"/>
                  <a:gd name="connsiteX3" fmla="*/ 1159842 w 1274669"/>
                  <a:gd name="connsiteY3" fmla="*/ 46039 h 1252526"/>
                  <a:gd name="connsiteX4" fmla="*/ 900762 w 1274669"/>
                  <a:gd name="connsiteY4" fmla="*/ 178119 h 1252526"/>
                  <a:gd name="connsiteX5" fmla="*/ 672162 w 1274669"/>
                  <a:gd name="connsiteY5" fmla="*/ 371159 h 1252526"/>
                  <a:gd name="connsiteX6" fmla="*/ 438482 w 1274669"/>
                  <a:gd name="connsiteY6" fmla="*/ 543879 h 1252526"/>
                  <a:gd name="connsiteX7" fmla="*/ 306402 w 1274669"/>
                  <a:gd name="connsiteY7" fmla="*/ 721679 h 1252526"/>
                  <a:gd name="connsiteX8" fmla="*/ 194642 w 1274669"/>
                  <a:gd name="connsiteY8" fmla="*/ 935039 h 1252526"/>
                  <a:gd name="connsiteX9" fmla="*/ 159082 w 1274669"/>
                  <a:gd name="connsiteY9" fmla="*/ 1194119 h 1252526"/>
                  <a:gd name="connsiteX10" fmla="*/ 174322 w 1274669"/>
                  <a:gd name="connsiteY10" fmla="*/ 1244919 h 1252526"/>
                  <a:gd name="connsiteX11" fmla="*/ 143842 w 1274669"/>
                  <a:gd name="connsiteY11" fmla="*/ 1244919 h 1252526"/>
                  <a:gd name="connsiteX12" fmla="*/ 16842 w 1274669"/>
                  <a:gd name="connsiteY12" fmla="*/ 1249999 h 1252526"/>
                  <a:gd name="connsiteX13" fmla="*/ 1602 w 1274669"/>
                  <a:gd name="connsiteY13" fmla="*/ 1239839 h 1252526"/>
                  <a:gd name="connsiteX14" fmla="*/ 1602 w 1274669"/>
                  <a:gd name="connsiteY14" fmla="*/ 1224599 h 1252526"/>
                  <a:gd name="connsiteX15" fmla="*/ 11762 w 1274669"/>
                  <a:gd name="connsiteY15" fmla="*/ 909639 h 1252526"/>
                  <a:gd name="connsiteX16" fmla="*/ 32082 w 1274669"/>
                  <a:gd name="connsiteY16" fmla="*/ 686119 h 1252526"/>
                  <a:gd name="connsiteX17" fmla="*/ 143842 w 1274669"/>
                  <a:gd name="connsiteY17" fmla="*/ 421959 h 1252526"/>
                  <a:gd name="connsiteX18" fmla="*/ 326722 w 1274669"/>
                  <a:gd name="connsiteY18" fmla="*/ 173039 h 1252526"/>
                  <a:gd name="connsiteX19" fmla="*/ 448642 w 1274669"/>
                  <a:gd name="connsiteY19" fmla="*/ 10479 h 1252526"/>
                  <a:gd name="connsiteX0" fmla="*/ 448642 w 1274669"/>
                  <a:gd name="connsiteY0" fmla="*/ 8741 h 1250788"/>
                  <a:gd name="connsiteX1" fmla="*/ 1215722 w 1274669"/>
                  <a:gd name="connsiteY1" fmla="*/ 13821 h 1250788"/>
                  <a:gd name="connsiteX2" fmla="*/ 1215722 w 1274669"/>
                  <a:gd name="connsiteY2" fmla="*/ 23981 h 1250788"/>
                  <a:gd name="connsiteX3" fmla="*/ 1159842 w 1274669"/>
                  <a:gd name="connsiteY3" fmla="*/ 44301 h 1250788"/>
                  <a:gd name="connsiteX4" fmla="*/ 900762 w 1274669"/>
                  <a:gd name="connsiteY4" fmla="*/ 176381 h 1250788"/>
                  <a:gd name="connsiteX5" fmla="*/ 672162 w 1274669"/>
                  <a:gd name="connsiteY5" fmla="*/ 369421 h 1250788"/>
                  <a:gd name="connsiteX6" fmla="*/ 438482 w 1274669"/>
                  <a:gd name="connsiteY6" fmla="*/ 542141 h 1250788"/>
                  <a:gd name="connsiteX7" fmla="*/ 306402 w 1274669"/>
                  <a:gd name="connsiteY7" fmla="*/ 719941 h 1250788"/>
                  <a:gd name="connsiteX8" fmla="*/ 194642 w 1274669"/>
                  <a:gd name="connsiteY8" fmla="*/ 933301 h 1250788"/>
                  <a:gd name="connsiteX9" fmla="*/ 159082 w 1274669"/>
                  <a:gd name="connsiteY9" fmla="*/ 1192381 h 1250788"/>
                  <a:gd name="connsiteX10" fmla="*/ 174322 w 1274669"/>
                  <a:gd name="connsiteY10" fmla="*/ 1243181 h 1250788"/>
                  <a:gd name="connsiteX11" fmla="*/ 143842 w 1274669"/>
                  <a:gd name="connsiteY11" fmla="*/ 1243181 h 1250788"/>
                  <a:gd name="connsiteX12" fmla="*/ 16842 w 1274669"/>
                  <a:gd name="connsiteY12" fmla="*/ 1248261 h 1250788"/>
                  <a:gd name="connsiteX13" fmla="*/ 1602 w 1274669"/>
                  <a:gd name="connsiteY13" fmla="*/ 1238101 h 1250788"/>
                  <a:gd name="connsiteX14" fmla="*/ 1602 w 1274669"/>
                  <a:gd name="connsiteY14" fmla="*/ 1222861 h 1250788"/>
                  <a:gd name="connsiteX15" fmla="*/ 11762 w 1274669"/>
                  <a:gd name="connsiteY15" fmla="*/ 907901 h 1250788"/>
                  <a:gd name="connsiteX16" fmla="*/ 32082 w 1274669"/>
                  <a:gd name="connsiteY16" fmla="*/ 684381 h 1250788"/>
                  <a:gd name="connsiteX17" fmla="*/ 143842 w 1274669"/>
                  <a:gd name="connsiteY17" fmla="*/ 420221 h 1250788"/>
                  <a:gd name="connsiteX18" fmla="*/ 397842 w 1274669"/>
                  <a:gd name="connsiteY18" fmla="*/ 39221 h 1250788"/>
                  <a:gd name="connsiteX19" fmla="*/ 448642 w 1274669"/>
                  <a:gd name="connsiteY19" fmla="*/ 8741 h 1250788"/>
                  <a:gd name="connsiteX0" fmla="*/ 448642 w 1274669"/>
                  <a:gd name="connsiteY0" fmla="*/ 9566 h 1251613"/>
                  <a:gd name="connsiteX1" fmla="*/ 1215722 w 1274669"/>
                  <a:gd name="connsiteY1" fmla="*/ 14646 h 1251613"/>
                  <a:gd name="connsiteX2" fmla="*/ 1215722 w 1274669"/>
                  <a:gd name="connsiteY2" fmla="*/ 24806 h 1251613"/>
                  <a:gd name="connsiteX3" fmla="*/ 1159842 w 1274669"/>
                  <a:gd name="connsiteY3" fmla="*/ 45126 h 1251613"/>
                  <a:gd name="connsiteX4" fmla="*/ 900762 w 1274669"/>
                  <a:gd name="connsiteY4" fmla="*/ 177206 h 1251613"/>
                  <a:gd name="connsiteX5" fmla="*/ 672162 w 1274669"/>
                  <a:gd name="connsiteY5" fmla="*/ 370246 h 1251613"/>
                  <a:gd name="connsiteX6" fmla="*/ 438482 w 1274669"/>
                  <a:gd name="connsiteY6" fmla="*/ 542966 h 1251613"/>
                  <a:gd name="connsiteX7" fmla="*/ 306402 w 1274669"/>
                  <a:gd name="connsiteY7" fmla="*/ 720766 h 1251613"/>
                  <a:gd name="connsiteX8" fmla="*/ 194642 w 1274669"/>
                  <a:gd name="connsiteY8" fmla="*/ 934126 h 1251613"/>
                  <a:gd name="connsiteX9" fmla="*/ 159082 w 1274669"/>
                  <a:gd name="connsiteY9" fmla="*/ 1193206 h 1251613"/>
                  <a:gd name="connsiteX10" fmla="*/ 174322 w 1274669"/>
                  <a:gd name="connsiteY10" fmla="*/ 1244006 h 1251613"/>
                  <a:gd name="connsiteX11" fmla="*/ 143842 w 1274669"/>
                  <a:gd name="connsiteY11" fmla="*/ 1244006 h 1251613"/>
                  <a:gd name="connsiteX12" fmla="*/ 16842 w 1274669"/>
                  <a:gd name="connsiteY12" fmla="*/ 1249086 h 1251613"/>
                  <a:gd name="connsiteX13" fmla="*/ 1602 w 1274669"/>
                  <a:gd name="connsiteY13" fmla="*/ 1238926 h 1251613"/>
                  <a:gd name="connsiteX14" fmla="*/ 1602 w 1274669"/>
                  <a:gd name="connsiteY14" fmla="*/ 1223686 h 1251613"/>
                  <a:gd name="connsiteX15" fmla="*/ 11762 w 1274669"/>
                  <a:gd name="connsiteY15" fmla="*/ 908726 h 1251613"/>
                  <a:gd name="connsiteX16" fmla="*/ 32082 w 1274669"/>
                  <a:gd name="connsiteY16" fmla="*/ 685206 h 1251613"/>
                  <a:gd name="connsiteX17" fmla="*/ 143842 w 1274669"/>
                  <a:gd name="connsiteY17" fmla="*/ 421046 h 1251613"/>
                  <a:gd name="connsiteX18" fmla="*/ 397842 w 1274669"/>
                  <a:gd name="connsiteY18" fmla="*/ 40046 h 1251613"/>
                  <a:gd name="connsiteX19" fmla="*/ 448642 w 1274669"/>
                  <a:gd name="connsiteY19" fmla="*/ 9566 h 1251613"/>
                  <a:gd name="connsiteX0" fmla="*/ 448642 w 1274669"/>
                  <a:gd name="connsiteY0" fmla="*/ 315 h 1242362"/>
                  <a:gd name="connsiteX1" fmla="*/ 1215722 w 1274669"/>
                  <a:gd name="connsiteY1" fmla="*/ 5395 h 1242362"/>
                  <a:gd name="connsiteX2" fmla="*/ 1215722 w 1274669"/>
                  <a:gd name="connsiteY2" fmla="*/ 15555 h 1242362"/>
                  <a:gd name="connsiteX3" fmla="*/ 1159842 w 1274669"/>
                  <a:gd name="connsiteY3" fmla="*/ 35875 h 1242362"/>
                  <a:gd name="connsiteX4" fmla="*/ 900762 w 1274669"/>
                  <a:gd name="connsiteY4" fmla="*/ 167955 h 1242362"/>
                  <a:gd name="connsiteX5" fmla="*/ 672162 w 1274669"/>
                  <a:gd name="connsiteY5" fmla="*/ 360995 h 1242362"/>
                  <a:gd name="connsiteX6" fmla="*/ 438482 w 1274669"/>
                  <a:gd name="connsiteY6" fmla="*/ 533715 h 1242362"/>
                  <a:gd name="connsiteX7" fmla="*/ 306402 w 1274669"/>
                  <a:gd name="connsiteY7" fmla="*/ 711515 h 1242362"/>
                  <a:gd name="connsiteX8" fmla="*/ 194642 w 1274669"/>
                  <a:gd name="connsiteY8" fmla="*/ 924875 h 1242362"/>
                  <a:gd name="connsiteX9" fmla="*/ 159082 w 1274669"/>
                  <a:gd name="connsiteY9" fmla="*/ 1183955 h 1242362"/>
                  <a:gd name="connsiteX10" fmla="*/ 174322 w 1274669"/>
                  <a:gd name="connsiteY10" fmla="*/ 1234755 h 1242362"/>
                  <a:gd name="connsiteX11" fmla="*/ 143842 w 1274669"/>
                  <a:gd name="connsiteY11" fmla="*/ 1234755 h 1242362"/>
                  <a:gd name="connsiteX12" fmla="*/ 16842 w 1274669"/>
                  <a:gd name="connsiteY12" fmla="*/ 1239835 h 1242362"/>
                  <a:gd name="connsiteX13" fmla="*/ 1602 w 1274669"/>
                  <a:gd name="connsiteY13" fmla="*/ 1229675 h 1242362"/>
                  <a:gd name="connsiteX14" fmla="*/ 1602 w 1274669"/>
                  <a:gd name="connsiteY14" fmla="*/ 1214435 h 1242362"/>
                  <a:gd name="connsiteX15" fmla="*/ 11762 w 1274669"/>
                  <a:gd name="connsiteY15" fmla="*/ 899475 h 1242362"/>
                  <a:gd name="connsiteX16" fmla="*/ 32082 w 1274669"/>
                  <a:gd name="connsiteY16" fmla="*/ 675955 h 1242362"/>
                  <a:gd name="connsiteX17" fmla="*/ 143842 w 1274669"/>
                  <a:gd name="connsiteY17" fmla="*/ 411795 h 1242362"/>
                  <a:gd name="connsiteX18" fmla="*/ 397842 w 1274669"/>
                  <a:gd name="connsiteY18" fmla="*/ 30795 h 1242362"/>
                  <a:gd name="connsiteX19" fmla="*/ 448642 w 1274669"/>
                  <a:gd name="connsiteY19" fmla="*/ 315 h 1242362"/>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72162 w 1274669"/>
                  <a:gd name="connsiteY5" fmla="*/ 360680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0730 w 1274669"/>
                  <a:gd name="connsiteY5" fmla="*/ 324961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5493 w 1274669"/>
                  <a:gd name="connsiteY5" fmla="*/ 374967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669" h="1242047" extrusionOk="0">
                    <a:moveTo>
                      <a:pt x="448642" y="0"/>
                    </a:moveTo>
                    <a:lnTo>
                      <a:pt x="1215722" y="5080"/>
                    </a:lnTo>
                    <a:cubicBezTo>
                      <a:pt x="1343569" y="7620"/>
                      <a:pt x="1225035" y="10160"/>
                      <a:pt x="1215722" y="15240"/>
                    </a:cubicBezTo>
                    <a:cubicBezTo>
                      <a:pt x="1206409" y="20320"/>
                      <a:pt x="1212335" y="10160"/>
                      <a:pt x="1159842" y="35560"/>
                    </a:cubicBezTo>
                    <a:cubicBezTo>
                      <a:pt x="1107349" y="60960"/>
                      <a:pt x="984820" y="111072"/>
                      <a:pt x="900762" y="167640"/>
                    </a:cubicBezTo>
                    <a:cubicBezTo>
                      <a:pt x="816704" y="224208"/>
                      <a:pt x="732540" y="314007"/>
                      <a:pt x="655493" y="374967"/>
                    </a:cubicBezTo>
                    <a:cubicBezTo>
                      <a:pt x="578446" y="435927"/>
                      <a:pt x="496664" y="477361"/>
                      <a:pt x="438482" y="533400"/>
                    </a:cubicBezTo>
                    <a:cubicBezTo>
                      <a:pt x="380300" y="589439"/>
                      <a:pt x="347042" y="646007"/>
                      <a:pt x="306402" y="711200"/>
                    </a:cubicBezTo>
                    <a:cubicBezTo>
                      <a:pt x="265762" y="776393"/>
                      <a:pt x="219195" y="845820"/>
                      <a:pt x="194642" y="924560"/>
                    </a:cubicBezTo>
                    <a:cubicBezTo>
                      <a:pt x="170089" y="1003300"/>
                      <a:pt x="162469" y="1131993"/>
                      <a:pt x="159082" y="1183640"/>
                    </a:cubicBezTo>
                    <a:cubicBezTo>
                      <a:pt x="155695" y="1235287"/>
                      <a:pt x="176862" y="1225973"/>
                      <a:pt x="174322" y="1234440"/>
                    </a:cubicBezTo>
                    <a:cubicBezTo>
                      <a:pt x="171782" y="1242907"/>
                      <a:pt x="143842" y="1234440"/>
                      <a:pt x="143842" y="1234440"/>
                    </a:cubicBezTo>
                    <a:lnTo>
                      <a:pt x="16842" y="1239520"/>
                    </a:lnTo>
                    <a:cubicBezTo>
                      <a:pt x="-6865" y="1238673"/>
                      <a:pt x="4142" y="1233593"/>
                      <a:pt x="1602" y="1229360"/>
                    </a:cubicBezTo>
                    <a:cubicBezTo>
                      <a:pt x="-938" y="1225127"/>
                      <a:pt x="-91" y="1269153"/>
                      <a:pt x="1602" y="1214120"/>
                    </a:cubicBezTo>
                    <a:cubicBezTo>
                      <a:pt x="3295" y="1159087"/>
                      <a:pt x="6682" y="988907"/>
                      <a:pt x="11762" y="899160"/>
                    </a:cubicBezTo>
                    <a:cubicBezTo>
                      <a:pt x="16842" y="809413"/>
                      <a:pt x="10069" y="756920"/>
                      <a:pt x="32082" y="675640"/>
                    </a:cubicBezTo>
                    <a:cubicBezTo>
                      <a:pt x="54095" y="594360"/>
                      <a:pt x="94735" y="496993"/>
                      <a:pt x="143842" y="411480"/>
                    </a:cubicBezTo>
                    <a:cubicBezTo>
                      <a:pt x="192949" y="325967"/>
                      <a:pt x="363022" y="76782"/>
                      <a:pt x="381173" y="51911"/>
                    </a:cubicBezTo>
                    <a:cubicBezTo>
                      <a:pt x="399324" y="27040"/>
                      <a:pt x="404801" y="661"/>
                      <a:pt x="448642" y="0"/>
                    </a:cubicBez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8" name="Freihandform 67"/>
              <p:cNvSpPr/>
              <p:nvPr/>
            </p:nvSpPr>
            <p:spPr bwMode="auto">
              <a:xfrm>
                <a:off x="6474746" y="963925"/>
                <a:ext cx="1274763" cy="847725"/>
              </a:xfrm>
              <a:custGeom>
                <a:avLst/>
                <a:gdLst>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9525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4763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3868 w 1117417"/>
                  <a:gd name="connsiteY16" fmla="*/ 7144 h 743366"/>
                  <a:gd name="connsiteX17" fmla="*/ 421481 w 1117417"/>
                  <a:gd name="connsiteY17" fmla="*/ 4763 h 743366"/>
                  <a:gd name="connsiteX18" fmla="*/ 123825 w 1117417"/>
                  <a:gd name="connsiteY18" fmla="*/ 4763 h 743366"/>
                  <a:gd name="connsiteX19" fmla="*/ 0 w 1117417"/>
                  <a:gd name="connsiteY19" fmla="*/ 0 h 7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17" h="743366" extrusionOk="0">
                    <a:moveTo>
                      <a:pt x="0" y="0"/>
                    </a:moveTo>
                    <a:cubicBezTo>
                      <a:pt x="46633" y="15677"/>
                      <a:pt x="93266" y="31354"/>
                      <a:pt x="176213" y="69057"/>
                    </a:cubicBezTo>
                    <a:cubicBezTo>
                      <a:pt x="259160" y="106760"/>
                      <a:pt x="407987" y="177006"/>
                      <a:pt x="497681" y="226219"/>
                    </a:cubicBezTo>
                    <a:cubicBezTo>
                      <a:pt x="587375" y="275432"/>
                      <a:pt x="644922" y="311945"/>
                      <a:pt x="714375" y="364332"/>
                    </a:cubicBezTo>
                    <a:cubicBezTo>
                      <a:pt x="783828" y="416719"/>
                      <a:pt x="858044" y="487760"/>
                      <a:pt x="914400" y="540544"/>
                    </a:cubicBezTo>
                    <a:cubicBezTo>
                      <a:pt x="970756" y="593328"/>
                      <a:pt x="1021557" y="649288"/>
                      <a:pt x="1052513" y="681038"/>
                    </a:cubicBezTo>
                    <a:cubicBezTo>
                      <a:pt x="1083469" y="712788"/>
                      <a:pt x="1089423" y="721122"/>
                      <a:pt x="1100138" y="731044"/>
                    </a:cubicBezTo>
                    <a:cubicBezTo>
                      <a:pt x="1110853" y="740966"/>
                      <a:pt x="1114822" y="747316"/>
                      <a:pt x="1116806" y="740569"/>
                    </a:cubicBezTo>
                    <a:cubicBezTo>
                      <a:pt x="1118790" y="733822"/>
                      <a:pt x="1115616" y="715169"/>
                      <a:pt x="1112044" y="690563"/>
                    </a:cubicBezTo>
                    <a:cubicBezTo>
                      <a:pt x="1108472" y="665957"/>
                      <a:pt x="1098550" y="611188"/>
                      <a:pt x="1095375" y="592932"/>
                    </a:cubicBezTo>
                    <a:cubicBezTo>
                      <a:pt x="1092200" y="574676"/>
                      <a:pt x="1104503" y="594916"/>
                      <a:pt x="1092994" y="581025"/>
                    </a:cubicBezTo>
                    <a:cubicBezTo>
                      <a:pt x="1081485" y="567134"/>
                      <a:pt x="1064419" y="554832"/>
                      <a:pt x="1026319" y="509588"/>
                    </a:cubicBezTo>
                    <a:cubicBezTo>
                      <a:pt x="988219" y="464344"/>
                      <a:pt x="919163" y="368697"/>
                      <a:pt x="864394" y="309563"/>
                    </a:cubicBezTo>
                    <a:cubicBezTo>
                      <a:pt x="809625" y="250429"/>
                      <a:pt x="746522" y="194866"/>
                      <a:pt x="697706" y="154782"/>
                    </a:cubicBezTo>
                    <a:cubicBezTo>
                      <a:pt x="648890" y="114698"/>
                      <a:pt x="606028" y="91679"/>
                      <a:pt x="571500" y="69057"/>
                    </a:cubicBezTo>
                    <a:cubicBezTo>
                      <a:pt x="536972" y="46435"/>
                      <a:pt x="506810" y="29369"/>
                      <a:pt x="490538" y="19050"/>
                    </a:cubicBezTo>
                    <a:cubicBezTo>
                      <a:pt x="474266" y="8731"/>
                      <a:pt x="485377" y="9525"/>
                      <a:pt x="473868" y="7144"/>
                    </a:cubicBezTo>
                    <a:cubicBezTo>
                      <a:pt x="462359" y="4763"/>
                      <a:pt x="421481" y="4763"/>
                      <a:pt x="421481" y="4763"/>
                    </a:cubicBezTo>
                    <a:lnTo>
                      <a:pt x="123825" y="4763"/>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9" name="Freihandform 68"/>
              <p:cNvSpPr/>
              <p:nvPr/>
            </p:nvSpPr>
            <p:spPr bwMode="auto">
              <a:xfrm>
                <a:off x="7197554" y="967707"/>
                <a:ext cx="1284288" cy="782500"/>
              </a:xfrm>
              <a:custGeom>
                <a:avLst/>
                <a:gdLst>
                  <a:gd name="connsiteX0" fmla="*/ 0 w 1127096"/>
                  <a:gd name="connsiteY0" fmla="*/ 0 h 681116"/>
                  <a:gd name="connsiteX1" fmla="*/ 128587 w 1127096"/>
                  <a:gd name="connsiteY1" fmla="*/ 85725 h 681116"/>
                  <a:gd name="connsiteX2" fmla="*/ 330994 w 1127096"/>
                  <a:gd name="connsiteY2" fmla="*/ 261937 h 681116"/>
                  <a:gd name="connsiteX3" fmla="*/ 511969 w 1127096"/>
                  <a:gd name="connsiteY3" fmla="*/ 454818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71550 w 1127096"/>
                  <a:gd name="connsiteY15" fmla="*/ 11906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76354"/>
                  <a:gd name="connsiteX1" fmla="*/ 128587 w 1127096"/>
                  <a:gd name="connsiteY1" fmla="*/ 80963 h 676354"/>
                  <a:gd name="connsiteX2" fmla="*/ 330994 w 1127096"/>
                  <a:gd name="connsiteY2" fmla="*/ 257175 h 676354"/>
                  <a:gd name="connsiteX3" fmla="*/ 504826 w 1127096"/>
                  <a:gd name="connsiteY3" fmla="*/ 454819 h 676354"/>
                  <a:gd name="connsiteX4" fmla="*/ 507207 w 1127096"/>
                  <a:gd name="connsiteY4" fmla="*/ 535781 h 676354"/>
                  <a:gd name="connsiteX5" fmla="*/ 554831 w 1127096"/>
                  <a:gd name="connsiteY5" fmla="*/ 631031 h 676354"/>
                  <a:gd name="connsiteX6" fmla="*/ 583406 w 1127096"/>
                  <a:gd name="connsiteY6" fmla="*/ 666750 h 676354"/>
                  <a:gd name="connsiteX7" fmla="*/ 604837 w 1127096"/>
                  <a:gd name="connsiteY7" fmla="*/ 666750 h 676354"/>
                  <a:gd name="connsiteX8" fmla="*/ 897731 w 1127096"/>
                  <a:gd name="connsiteY8" fmla="*/ 557213 h 676354"/>
                  <a:gd name="connsiteX9" fmla="*/ 1107281 w 1127096"/>
                  <a:gd name="connsiteY9" fmla="*/ 492919 h 676354"/>
                  <a:gd name="connsiteX10" fmla="*/ 1119187 w 1127096"/>
                  <a:gd name="connsiteY10" fmla="*/ 488156 h 676354"/>
                  <a:gd name="connsiteX11" fmla="*/ 1114425 w 1127096"/>
                  <a:gd name="connsiteY11" fmla="*/ 411956 h 676354"/>
                  <a:gd name="connsiteX12" fmla="*/ 1064419 w 1127096"/>
                  <a:gd name="connsiteY12" fmla="*/ 180975 h 676354"/>
                  <a:gd name="connsiteX13" fmla="*/ 1007269 w 1127096"/>
                  <a:gd name="connsiteY13" fmla="*/ 33338 h 676354"/>
                  <a:gd name="connsiteX14" fmla="*/ 990600 w 1127096"/>
                  <a:gd name="connsiteY14" fmla="*/ 19050 h 676354"/>
                  <a:gd name="connsiteX15" fmla="*/ 971550 w 1127096"/>
                  <a:gd name="connsiteY15" fmla="*/ 7144 h 676354"/>
                  <a:gd name="connsiteX16" fmla="*/ 688181 w 1127096"/>
                  <a:gd name="connsiteY16" fmla="*/ 7144 h 676354"/>
                  <a:gd name="connsiteX17" fmla="*/ 311944 w 1127096"/>
                  <a:gd name="connsiteY17" fmla="*/ 9525 h 676354"/>
                  <a:gd name="connsiteX18" fmla="*/ 140494 w 1127096"/>
                  <a:gd name="connsiteY18" fmla="*/ 9525 h 676354"/>
                  <a:gd name="connsiteX19" fmla="*/ 0 w 1127096"/>
                  <a:gd name="connsiteY19" fmla="*/ 0 h 676354"/>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507207 w 1127096"/>
                  <a:gd name="connsiteY4" fmla="*/ 535781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478708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85976"/>
                  <a:gd name="connsiteX1" fmla="*/ 128587 w 1127096"/>
                  <a:gd name="connsiteY1" fmla="*/ 80963 h 685976"/>
                  <a:gd name="connsiteX2" fmla="*/ 330994 w 1127096"/>
                  <a:gd name="connsiteY2" fmla="*/ 257175 h 685976"/>
                  <a:gd name="connsiteX3" fmla="*/ 478708 w 1127096"/>
                  <a:gd name="connsiteY3" fmla="*/ 454819 h 685976"/>
                  <a:gd name="connsiteX4" fmla="*/ 488212 w 1127096"/>
                  <a:gd name="connsiteY4" fmla="*/ 549768 h 685976"/>
                  <a:gd name="connsiteX5" fmla="*/ 540585 w 1127096"/>
                  <a:gd name="connsiteY5" fmla="*/ 633362 h 685976"/>
                  <a:gd name="connsiteX6" fmla="*/ 576283 w 1127096"/>
                  <a:gd name="connsiteY6" fmla="*/ 683068 h 685976"/>
                  <a:gd name="connsiteX7" fmla="*/ 604837 w 1127096"/>
                  <a:gd name="connsiteY7" fmla="*/ 666750 h 685976"/>
                  <a:gd name="connsiteX8" fmla="*/ 897731 w 1127096"/>
                  <a:gd name="connsiteY8" fmla="*/ 557213 h 685976"/>
                  <a:gd name="connsiteX9" fmla="*/ 1107281 w 1127096"/>
                  <a:gd name="connsiteY9" fmla="*/ 492919 h 685976"/>
                  <a:gd name="connsiteX10" fmla="*/ 1119187 w 1127096"/>
                  <a:gd name="connsiteY10" fmla="*/ 488156 h 685976"/>
                  <a:gd name="connsiteX11" fmla="*/ 1114425 w 1127096"/>
                  <a:gd name="connsiteY11" fmla="*/ 411956 h 685976"/>
                  <a:gd name="connsiteX12" fmla="*/ 1064419 w 1127096"/>
                  <a:gd name="connsiteY12" fmla="*/ 180975 h 685976"/>
                  <a:gd name="connsiteX13" fmla="*/ 1007269 w 1127096"/>
                  <a:gd name="connsiteY13" fmla="*/ 33338 h 685976"/>
                  <a:gd name="connsiteX14" fmla="*/ 990600 w 1127096"/>
                  <a:gd name="connsiteY14" fmla="*/ 19050 h 685976"/>
                  <a:gd name="connsiteX15" fmla="*/ 971550 w 1127096"/>
                  <a:gd name="connsiteY15" fmla="*/ 7144 h 685976"/>
                  <a:gd name="connsiteX16" fmla="*/ 688181 w 1127096"/>
                  <a:gd name="connsiteY16" fmla="*/ 7144 h 685976"/>
                  <a:gd name="connsiteX17" fmla="*/ 311944 w 1127096"/>
                  <a:gd name="connsiteY17" fmla="*/ 9525 h 685976"/>
                  <a:gd name="connsiteX18" fmla="*/ 140494 w 1127096"/>
                  <a:gd name="connsiteY18" fmla="*/ 9525 h 685976"/>
                  <a:gd name="connsiteX19" fmla="*/ 0 w 1127096"/>
                  <a:gd name="connsiteY19" fmla="*/ 0 h 6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096" h="685976" extrusionOk="0">
                    <a:moveTo>
                      <a:pt x="0" y="0"/>
                    </a:moveTo>
                    <a:cubicBezTo>
                      <a:pt x="36710" y="21034"/>
                      <a:pt x="73421" y="38101"/>
                      <a:pt x="128587" y="80963"/>
                    </a:cubicBezTo>
                    <a:cubicBezTo>
                      <a:pt x="183753" y="123825"/>
                      <a:pt x="272641" y="194866"/>
                      <a:pt x="330994" y="257175"/>
                    </a:cubicBezTo>
                    <a:cubicBezTo>
                      <a:pt x="389348" y="319484"/>
                      <a:pt x="452505" y="406054"/>
                      <a:pt x="478708" y="454819"/>
                    </a:cubicBezTo>
                    <a:cubicBezTo>
                      <a:pt x="504911" y="503585"/>
                      <a:pt x="477899" y="520011"/>
                      <a:pt x="488212" y="549768"/>
                    </a:cubicBezTo>
                    <a:cubicBezTo>
                      <a:pt x="498525" y="579525"/>
                      <a:pt x="525907" y="611145"/>
                      <a:pt x="540585" y="633362"/>
                    </a:cubicBezTo>
                    <a:cubicBezTo>
                      <a:pt x="555263" y="655579"/>
                      <a:pt x="565574" y="677503"/>
                      <a:pt x="576283" y="683068"/>
                    </a:cubicBezTo>
                    <a:cubicBezTo>
                      <a:pt x="586992" y="688633"/>
                      <a:pt x="551262" y="687726"/>
                      <a:pt x="604837" y="666750"/>
                    </a:cubicBezTo>
                    <a:cubicBezTo>
                      <a:pt x="658412" y="645774"/>
                      <a:pt x="813990" y="586185"/>
                      <a:pt x="897731" y="557213"/>
                    </a:cubicBezTo>
                    <a:cubicBezTo>
                      <a:pt x="981472" y="528241"/>
                      <a:pt x="1070372" y="504429"/>
                      <a:pt x="1107281" y="492919"/>
                    </a:cubicBezTo>
                    <a:cubicBezTo>
                      <a:pt x="1144190" y="481410"/>
                      <a:pt x="1117996" y="501650"/>
                      <a:pt x="1119187" y="488156"/>
                    </a:cubicBezTo>
                    <a:cubicBezTo>
                      <a:pt x="1120378" y="474662"/>
                      <a:pt x="1123553" y="463153"/>
                      <a:pt x="1114425" y="411956"/>
                    </a:cubicBezTo>
                    <a:cubicBezTo>
                      <a:pt x="1105297" y="360759"/>
                      <a:pt x="1082278" y="244078"/>
                      <a:pt x="1064419" y="180975"/>
                    </a:cubicBezTo>
                    <a:cubicBezTo>
                      <a:pt x="1046560" y="117872"/>
                      <a:pt x="1019572" y="60326"/>
                      <a:pt x="1007269" y="33338"/>
                    </a:cubicBezTo>
                    <a:cubicBezTo>
                      <a:pt x="994966" y="6351"/>
                      <a:pt x="996553" y="23416"/>
                      <a:pt x="990600" y="19050"/>
                    </a:cubicBezTo>
                    <a:cubicBezTo>
                      <a:pt x="984647" y="14684"/>
                      <a:pt x="1021953" y="9128"/>
                      <a:pt x="971550" y="7144"/>
                    </a:cubicBezTo>
                    <a:cubicBezTo>
                      <a:pt x="921147" y="5160"/>
                      <a:pt x="798115" y="6747"/>
                      <a:pt x="688181" y="7144"/>
                    </a:cubicBezTo>
                    <a:lnTo>
                      <a:pt x="311944" y="9525"/>
                    </a:lnTo>
                    <a:lnTo>
                      <a:pt x="140494" y="9525"/>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grpSp>
        <p:sp>
          <p:nvSpPr>
            <p:cNvPr id="114" name="Divertor (graphite)"/>
            <p:cNvSpPr/>
            <p:nvPr/>
          </p:nvSpPr>
          <p:spPr bwMode="auto">
            <a:xfrm flipH="1">
              <a:off x="5895946" y="6110129"/>
              <a:ext cx="841440" cy="246221"/>
            </a:xfrm>
            <a:prstGeom prst="rect">
              <a:avLst/>
            </a:prstGeom>
            <a:solidFill>
              <a:schemeClr val="bg2">
                <a:alpha val="79000"/>
              </a:schemeClr>
            </a:solidFill>
          </p:spPr>
          <p:txBody>
            <a:bodyPr wrap="none" lIns="36000" tIns="0" rIns="36000" bIns="0" rtlCol="0">
              <a:spAutoFit/>
            </a:bodyPr>
            <a:lstStyle/>
            <a:p>
              <a:pPr algn="ctr">
                <a:defRPr/>
              </a:pPr>
              <a:r>
                <a:rPr lang="de-DE" sz="1600" b="1"/>
                <a:t>Divertor)</a:t>
              </a:r>
              <a:endParaRPr/>
            </a:p>
          </p:txBody>
        </p:sp>
      </p:grpSp>
      <p:sp>
        <p:nvSpPr>
          <p:cNvPr id="6" name="Title 5"/>
          <p:cNvSpPr>
            <a:spLocks noGrp="1"/>
          </p:cNvSpPr>
          <p:nvPr>
            <p:ph type="title"/>
          </p:nvPr>
        </p:nvSpPr>
        <p:spPr/>
        <p:txBody>
          <a:bodyPr/>
          <a:lstStyle/>
          <a:p>
            <a:r>
              <a:rPr lang="de-DE" dirty="0" err="1" smtClean="0"/>
              <a:t>Current</a:t>
            </a:r>
            <a:r>
              <a:rPr lang="de-DE" dirty="0" smtClean="0"/>
              <a:t> divertor </a:t>
            </a:r>
            <a:r>
              <a:rPr lang="de-DE" dirty="0" err="1" smtClean="0"/>
              <a:t>layout</a:t>
            </a:r>
            <a:r>
              <a:rPr lang="de-DE" dirty="0" smtClean="0"/>
              <a:t> Wendelstein 7-X</a:t>
            </a:r>
            <a:endParaRPr lang="en-US" dirty="0"/>
          </a:p>
        </p:txBody>
      </p:sp>
      <p:sp>
        <p:nvSpPr>
          <p:cNvPr id="5" name="Slide Number Placeholder 4"/>
          <p:cNvSpPr>
            <a:spLocks noGrp="1"/>
          </p:cNvSpPr>
          <p:nvPr>
            <p:ph type="sldNum" sz="quarter" idx="16"/>
          </p:nvPr>
        </p:nvSpPr>
        <p:spPr/>
        <p:txBody>
          <a:bodyPr/>
          <a:lstStyle/>
          <a:p>
            <a:fld id="{ECE691D0-CC49-4FC7-9C4D-6112B0CB3A76}" type="slidenum">
              <a:rPr lang="de-DE" smtClean="0"/>
              <a:pPr/>
              <a:t>34</a:t>
            </a:fld>
            <a:endParaRPr lang="de-DE"/>
          </a:p>
        </p:txBody>
      </p:sp>
      <p:pic>
        <p:nvPicPr>
          <p:cNvPr id="7" name="Picture 1"/>
          <p:cNvPicPr>
            <a:picLocks noChangeAspect="1" noChangeArrowheads="1"/>
          </p:cNvPicPr>
          <p:nvPr/>
        </p:nvPicPr>
        <p:blipFill>
          <a:blip r:embed="rId3"/>
          <a:stretch/>
        </p:blipFill>
        <p:spPr bwMode="auto">
          <a:xfrm>
            <a:off x="911424" y="945141"/>
            <a:ext cx="10403926" cy="5892575"/>
          </a:xfrm>
          <a:prstGeom prst="rect">
            <a:avLst/>
          </a:prstGeom>
          <a:noFill/>
          <a:ln>
            <a:noFill/>
          </a:ln>
        </p:spPr>
      </p:pic>
      <p:pic>
        <p:nvPicPr>
          <p:cNvPr id="9" name="Strikeline Overload 22 kA"/>
          <p:cNvPicPr>
            <a:picLocks noChangeAspect="1"/>
          </p:cNvPicPr>
          <p:nvPr/>
        </p:nvPicPr>
        <p:blipFill>
          <a:blip r:embed="rId4"/>
          <a:stretch/>
        </p:blipFill>
        <p:spPr bwMode="auto">
          <a:xfrm>
            <a:off x="907975" y="943702"/>
            <a:ext cx="10407376" cy="5895087"/>
          </a:xfrm>
          <a:prstGeom prst="rect">
            <a:avLst/>
          </a:prstGeom>
        </p:spPr>
      </p:pic>
      <p:pic>
        <p:nvPicPr>
          <p:cNvPr id="8" name="Strikeline"/>
          <p:cNvPicPr>
            <a:picLocks noChangeAspect="1"/>
          </p:cNvPicPr>
          <p:nvPr/>
        </p:nvPicPr>
        <p:blipFill>
          <a:blip r:embed="rId5"/>
          <a:stretch/>
        </p:blipFill>
        <p:spPr bwMode="auto">
          <a:xfrm>
            <a:off x="907974" y="937657"/>
            <a:ext cx="10407376" cy="5895087"/>
          </a:xfrm>
          <a:prstGeom prst="rect">
            <a:avLst/>
          </a:prstGeom>
        </p:spPr>
      </p:pic>
      <p:sp>
        <p:nvSpPr>
          <p:cNvPr id="30" name="Black"/>
          <p:cNvSpPr/>
          <p:nvPr/>
        </p:nvSpPr>
        <p:spPr bwMode="auto">
          <a:xfrm>
            <a:off x="1547627" y="1666167"/>
            <a:ext cx="2574363" cy="3071517"/>
          </a:xfrm>
          <a:custGeom>
            <a:avLst/>
            <a:gdLst>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34501 h 2034773"/>
              <a:gd name="connsiteX1" fmla="*/ 1870075 w 2006123"/>
              <a:gd name="connsiteY1" fmla="*/ 1885276 h 2034773"/>
              <a:gd name="connsiteX2" fmla="*/ 1952625 w 2006123"/>
              <a:gd name="connsiteY2" fmla="*/ 1739226 h 2034773"/>
              <a:gd name="connsiteX3" fmla="*/ 1908175 w 2006123"/>
              <a:gd name="connsiteY3" fmla="*/ 1348701 h 2034773"/>
              <a:gd name="connsiteX4" fmla="*/ 835025 w 2006123"/>
              <a:gd name="connsiteY4" fmla="*/ 31076 h 2034773"/>
              <a:gd name="connsiteX5" fmla="*/ 257175 w 2006123"/>
              <a:gd name="connsiteY5" fmla="*/ 532726 h 2034773"/>
              <a:gd name="connsiteX6" fmla="*/ 0 w 2006123"/>
              <a:gd name="connsiteY6" fmla="*/ 447001 h 2034773"/>
              <a:gd name="connsiteX7" fmla="*/ 717550 w 2006123"/>
              <a:gd name="connsiteY7" fmla="*/ 1955126 h 2034773"/>
              <a:gd name="connsiteX8" fmla="*/ 898525 w 2006123"/>
              <a:gd name="connsiteY8" fmla="*/ 1847176 h 2034773"/>
              <a:gd name="connsiteX9" fmla="*/ 1260475 w 2006123"/>
              <a:gd name="connsiteY9" fmla="*/ 2034501 h 2034773"/>
              <a:gd name="connsiteX0" fmla="*/ 1260475 w 2006123"/>
              <a:gd name="connsiteY0" fmla="*/ 2090398 h 2090670"/>
              <a:gd name="connsiteX1" fmla="*/ 1870075 w 2006123"/>
              <a:gd name="connsiteY1" fmla="*/ 1941173 h 2090670"/>
              <a:gd name="connsiteX2" fmla="*/ 1952625 w 2006123"/>
              <a:gd name="connsiteY2" fmla="*/ 1795123 h 2090670"/>
              <a:gd name="connsiteX3" fmla="*/ 1908175 w 2006123"/>
              <a:gd name="connsiteY3" fmla="*/ 1404598 h 2090670"/>
              <a:gd name="connsiteX4" fmla="*/ 835025 w 2006123"/>
              <a:gd name="connsiteY4" fmla="*/ 86973 h 2090670"/>
              <a:gd name="connsiteX5" fmla="*/ 466725 w 2006123"/>
              <a:gd name="connsiteY5" fmla="*/ 175873 h 2090670"/>
              <a:gd name="connsiteX6" fmla="*/ 257175 w 2006123"/>
              <a:gd name="connsiteY6" fmla="*/ 588623 h 2090670"/>
              <a:gd name="connsiteX7" fmla="*/ 0 w 2006123"/>
              <a:gd name="connsiteY7" fmla="*/ 502898 h 2090670"/>
              <a:gd name="connsiteX8" fmla="*/ 717550 w 2006123"/>
              <a:gd name="connsiteY8" fmla="*/ 2011023 h 2090670"/>
              <a:gd name="connsiteX9" fmla="*/ 898525 w 2006123"/>
              <a:gd name="connsiteY9" fmla="*/ 1903073 h 2090670"/>
              <a:gd name="connsiteX10" fmla="*/ 1260475 w 2006123"/>
              <a:gd name="connsiteY10" fmla="*/ 2090398 h 2090670"/>
              <a:gd name="connsiteX0" fmla="*/ 1260475 w 2006123"/>
              <a:gd name="connsiteY0" fmla="*/ 2149563 h 2149835"/>
              <a:gd name="connsiteX1" fmla="*/ 1870075 w 2006123"/>
              <a:gd name="connsiteY1" fmla="*/ 2000338 h 2149835"/>
              <a:gd name="connsiteX2" fmla="*/ 1952625 w 2006123"/>
              <a:gd name="connsiteY2" fmla="*/ 1854288 h 2149835"/>
              <a:gd name="connsiteX3" fmla="*/ 1908175 w 2006123"/>
              <a:gd name="connsiteY3" fmla="*/ 1463763 h 2149835"/>
              <a:gd name="connsiteX4" fmla="*/ 835025 w 2006123"/>
              <a:gd name="connsiteY4" fmla="*/ 146138 h 2149835"/>
              <a:gd name="connsiteX5" fmla="*/ 428625 w 2006123"/>
              <a:gd name="connsiteY5" fmla="*/ 88988 h 2149835"/>
              <a:gd name="connsiteX6" fmla="*/ 257175 w 2006123"/>
              <a:gd name="connsiteY6" fmla="*/ 647788 h 2149835"/>
              <a:gd name="connsiteX7" fmla="*/ 0 w 2006123"/>
              <a:gd name="connsiteY7" fmla="*/ 562063 h 2149835"/>
              <a:gd name="connsiteX8" fmla="*/ 717550 w 2006123"/>
              <a:gd name="connsiteY8" fmla="*/ 2070188 h 2149835"/>
              <a:gd name="connsiteX9" fmla="*/ 898525 w 2006123"/>
              <a:gd name="connsiteY9" fmla="*/ 1962238 h 2149835"/>
              <a:gd name="connsiteX10" fmla="*/ 1260475 w 2006123"/>
              <a:gd name="connsiteY10" fmla="*/ 2149563 h 2149835"/>
              <a:gd name="connsiteX0" fmla="*/ 1260475 w 2006123"/>
              <a:gd name="connsiteY0" fmla="*/ 2114113 h 2114385"/>
              <a:gd name="connsiteX1" fmla="*/ 1870075 w 2006123"/>
              <a:gd name="connsiteY1" fmla="*/ 1964888 h 2114385"/>
              <a:gd name="connsiteX2" fmla="*/ 1952625 w 2006123"/>
              <a:gd name="connsiteY2" fmla="*/ 1818838 h 2114385"/>
              <a:gd name="connsiteX3" fmla="*/ 1908175 w 2006123"/>
              <a:gd name="connsiteY3" fmla="*/ 1428313 h 2114385"/>
              <a:gd name="connsiteX4" fmla="*/ 835025 w 2006123"/>
              <a:gd name="connsiteY4" fmla="*/ 110688 h 2114385"/>
              <a:gd name="connsiteX5" fmla="*/ 428625 w 2006123"/>
              <a:gd name="connsiteY5" fmla="*/ 53538 h 2114385"/>
              <a:gd name="connsiteX6" fmla="*/ 257175 w 2006123"/>
              <a:gd name="connsiteY6" fmla="*/ 612338 h 2114385"/>
              <a:gd name="connsiteX7" fmla="*/ 0 w 2006123"/>
              <a:gd name="connsiteY7" fmla="*/ 526613 h 2114385"/>
              <a:gd name="connsiteX8" fmla="*/ 717550 w 2006123"/>
              <a:gd name="connsiteY8" fmla="*/ 2034738 h 2114385"/>
              <a:gd name="connsiteX9" fmla="*/ 898525 w 2006123"/>
              <a:gd name="connsiteY9" fmla="*/ 1926788 h 2114385"/>
              <a:gd name="connsiteX10" fmla="*/ 1260475 w 2006123"/>
              <a:gd name="connsiteY10" fmla="*/ 2114113 h 2114385"/>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1498"/>
              <a:gd name="connsiteY0" fmla="*/ 2118865 h 2118865"/>
              <a:gd name="connsiteX1" fmla="*/ 1828800 w 1981498"/>
              <a:gd name="connsiteY1" fmla="*/ 1934715 h 2118865"/>
              <a:gd name="connsiteX2" fmla="*/ 1927225 w 1981498"/>
              <a:gd name="connsiteY2" fmla="*/ 1823590 h 2118865"/>
              <a:gd name="connsiteX3" fmla="*/ 1882775 w 1981498"/>
              <a:gd name="connsiteY3" fmla="*/ 1433065 h 2118865"/>
              <a:gd name="connsiteX4" fmla="*/ 809625 w 1981498"/>
              <a:gd name="connsiteY4" fmla="*/ 115440 h 2118865"/>
              <a:gd name="connsiteX5" fmla="*/ 377825 w 1981498"/>
              <a:gd name="connsiteY5" fmla="*/ 67815 h 2118865"/>
              <a:gd name="connsiteX6" fmla="*/ 219075 w 1981498"/>
              <a:gd name="connsiteY6" fmla="*/ 594865 h 2118865"/>
              <a:gd name="connsiteX7" fmla="*/ 0 w 1981498"/>
              <a:gd name="connsiteY7" fmla="*/ 566290 h 2118865"/>
              <a:gd name="connsiteX8" fmla="*/ 692150 w 1981498"/>
              <a:gd name="connsiteY8" fmla="*/ 2039490 h 2118865"/>
              <a:gd name="connsiteX9" fmla="*/ 873125 w 1981498"/>
              <a:gd name="connsiteY9" fmla="*/ 1931540 h 2118865"/>
              <a:gd name="connsiteX10" fmla="*/ 1235075 w 1981498"/>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1810"/>
              <a:gd name="connsiteY0" fmla="*/ 2118865 h 2118865"/>
              <a:gd name="connsiteX1" fmla="*/ 1841500 w 1981810"/>
              <a:gd name="connsiteY1" fmla="*/ 1966465 h 2118865"/>
              <a:gd name="connsiteX2" fmla="*/ 1927225 w 1981810"/>
              <a:gd name="connsiteY2" fmla="*/ 1823590 h 2118865"/>
              <a:gd name="connsiteX3" fmla="*/ 1882775 w 1981810"/>
              <a:gd name="connsiteY3" fmla="*/ 1433065 h 2118865"/>
              <a:gd name="connsiteX4" fmla="*/ 809625 w 1981810"/>
              <a:gd name="connsiteY4" fmla="*/ 115440 h 2118865"/>
              <a:gd name="connsiteX5" fmla="*/ 377825 w 1981810"/>
              <a:gd name="connsiteY5" fmla="*/ 67815 h 2118865"/>
              <a:gd name="connsiteX6" fmla="*/ 219075 w 1981810"/>
              <a:gd name="connsiteY6" fmla="*/ 594865 h 2118865"/>
              <a:gd name="connsiteX7" fmla="*/ 0 w 1981810"/>
              <a:gd name="connsiteY7" fmla="*/ 566290 h 2118865"/>
              <a:gd name="connsiteX8" fmla="*/ 692150 w 1981810"/>
              <a:gd name="connsiteY8" fmla="*/ 2039490 h 2118865"/>
              <a:gd name="connsiteX9" fmla="*/ 873125 w 1981810"/>
              <a:gd name="connsiteY9" fmla="*/ 1931540 h 2118865"/>
              <a:gd name="connsiteX10" fmla="*/ 1235075 w 1981810"/>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809625 w 1927225"/>
              <a:gd name="connsiteY4" fmla="*/ 52991 h 2056416"/>
              <a:gd name="connsiteX5" fmla="*/ 377825 w 1927225"/>
              <a:gd name="connsiteY5" fmla="*/ 5366 h 2056416"/>
              <a:gd name="connsiteX6" fmla="*/ 219075 w 1927225"/>
              <a:gd name="connsiteY6" fmla="*/ 532416 h 2056416"/>
              <a:gd name="connsiteX7" fmla="*/ 0 w 1927225"/>
              <a:gd name="connsiteY7" fmla="*/ 503841 h 2056416"/>
              <a:gd name="connsiteX8" fmla="*/ 692150 w 1927225"/>
              <a:gd name="connsiteY8" fmla="*/ 1977041 h 2056416"/>
              <a:gd name="connsiteX9" fmla="*/ 873125 w 1927225"/>
              <a:gd name="connsiteY9" fmla="*/ 1869091 h 2056416"/>
              <a:gd name="connsiteX10" fmla="*/ 1235075 w 1927225"/>
              <a:gd name="connsiteY10"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44575 w 1927225"/>
              <a:gd name="connsiteY4" fmla="*/ 310166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4586 h 2054586"/>
              <a:gd name="connsiteX1" fmla="*/ 1841500 w 1927225"/>
              <a:gd name="connsiteY1" fmla="*/ 1902186 h 2054586"/>
              <a:gd name="connsiteX2" fmla="*/ 1927225 w 1927225"/>
              <a:gd name="connsiteY2" fmla="*/ 1759311 h 2054586"/>
              <a:gd name="connsiteX3" fmla="*/ 1882775 w 1927225"/>
              <a:gd name="connsiteY3" fmla="*/ 1368786 h 2054586"/>
              <a:gd name="connsiteX4" fmla="*/ 1025525 w 1927225"/>
              <a:gd name="connsiteY4" fmla="*/ 324211 h 2054586"/>
              <a:gd name="connsiteX5" fmla="*/ 809625 w 1927225"/>
              <a:gd name="connsiteY5" fmla="*/ 51161 h 2054586"/>
              <a:gd name="connsiteX6" fmla="*/ 377825 w 1927225"/>
              <a:gd name="connsiteY6" fmla="*/ 3536 h 2054586"/>
              <a:gd name="connsiteX7" fmla="*/ 219075 w 1927225"/>
              <a:gd name="connsiteY7" fmla="*/ 530586 h 2054586"/>
              <a:gd name="connsiteX8" fmla="*/ 0 w 1927225"/>
              <a:gd name="connsiteY8" fmla="*/ 502011 h 2054586"/>
              <a:gd name="connsiteX9" fmla="*/ 692150 w 1927225"/>
              <a:gd name="connsiteY9" fmla="*/ 1975211 h 2054586"/>
              <a:gd name="connsiteX10" fmla="*/ 873125 w 1927225"/>
              <a:gd name="connsiteY10" fmla="*/ 1867261 h 2054586"/>
              <a:gd name="connsiteX11" fmla="*/ 1235075 w 1927225"/>
              <a:gd name="connsiteY11" fmla="*/ 2054586 h 2054586"/>
              <a:gd name="connsiteX0" fmla="*/ 1235075 w 1927225"/>
              <a:gd name="connsiteY0" fmla="*/ 2052861 h 2052861"/>
              <a:gd name="connsiteX1" fmla="*/ 1841500 w 1927225"/>
              <a:gd name="connsiteY1" fmla="*/ 1900461 h 2052861"/>
              <a:gd name="connsiteX2" fmla="*/ 1927225 w 1927225"/>
              <a:gd name="connsiteY2" fmla="*/ 1757586 h 2052861"/>
              <a:gd name="connsiteX3" fmla="*/ 1882775 w 1927225"/>
              <a:gd name="connsiteY3" fmla="*/ 1367061 h 2052861"/>
              <a:gd name="connsiteX4" fmla="*/ 1025525 w 1927225"/>
              <a:gd name="connsiteY4" fmla="*/ 322486 h 2052861"/>
              <a:gd name="connsiteX5" fmla="*/ 825500 w 1927225"/>
              <a:gd name="connsiteY5" fmla="*/ 55786 h 2052861"/>
              <a:gd name="connsiteX6" fmla="*/ 377825 w 1927225"/>
              <a:gd name="connsiteY6" fmla="*/ 1811 h 2052861"/>
              <a:gd name="connsiteX7" fmla="*/ 219075 w 1927225"/>
              <a:gd name="connsiteY7" fmla="*/ 528861 h 2052861"/>
              <a:gd name="connsiteX8" fmla="*/ 0 w 1927225"/>
              <a:gd name="connsiteY8" fmla="*/ 500286 h 2052861"/>
              <a:gd name="connsiteX9" fmla="*/ 692150 w 1927225"/>
              <a:gd name="connsiteY9" fmla="*/ 1973486 h 2052861"/>
              <a:gd name="connsiteX10" fmla="*/ 873125 w 1927225"/>
              <a:gd name="connsiteY10" fmla="*/ 1865536 h 2052861"/>
              <a:gd name="connsiteX11" fmla="*/ 1235075 w 1927225"/>
              <a:gd name="connsiteY11" fmla="*/ 2052861 h 2052861"/>
              <a:gd name="connsiteX0" fmla="*/ 1235075 w 1927225"/>
              <a:gd name="connsiteY0" fmla="*/ 2055089 h 2055089"/>
              <a:gd name="connsiteX1" fmla="*/ 1841500 w 1927225"/>
              <a:gd name="connsiteY1" fmla="*/ 1902689 h 2055089"/>
              <a:gd name="connsiteX2" fmla="*/ 1927225 w 1927225"/>
              <a:gd name="connsiteY2" fmla="*/ 1759814 h 2055089"/>
              <a:gd name="connsiteX3" fmla="*/ 1882775 w 1927225"/>
              <a:gd name="connsiteY3" fmla="*/ 1369289 h 2055089"/>
              <a:gd name="connsiteX4" fmla="*/ 1025525 w 1927225"/>
              <a:gd name="connsiteY4" fmla="*/ 324714 h 2055089"/>
              <a:gd name="connsiteX5" fmla="*/ 825500 w 1927225"/>
              <a:gd name="connsiteY5" fmla="*/ 58014 h 2055089"/>
              <a:gd name="connsiteX6" fmla="*/ 377825 w 1927225"/>
              <a:gd name="connsiteY6" fmla="*/ 4039 h 2055089"/>
              <a:gd name="connsiteX7" fmla="*/ 219075 w 1927225"/>
              <a:gd name="connsiteY7" fmla="*/ 531089 h 2055089"/>
              <a:gd name="connsiteX8" fmla="*/ 0 w 1927225"/>
              <a:gd name="connsiteY8" fmla="*/ 502514 h 2055089"/>
              <a:gd name="connsiteX9" fmla="*/ 692150 w 1927225"/>
              <a:gd name="connsiteY9" fmla="*/ 1975714 h 2055089"/>
              <a:gd name="connsiteX10" fmla="*/ 873125 w 1927225"/>
              <a:gd name="connsiteY10" fmla="*/ 1867764 h 2055089"/>
              <a:gd name="connsiteX11" fmla="*/ 1235075 w 1927225"/>
              <a:gd name="connsiteY11" fmla="*/ 2055089 h 2055089"/>
              <a:gd name="connsiteX0" fmla="*/ 1235075 w 1927225"/>
              <a:gd name="connsiteY0" fmla="*/ 2087914 h 2087914"/>
              <a:gd name="connsiteX1" fmla="*/ 1841500 w 1927225"/>
              <a:gd name="connsiteY1" fmla="*/ 1935514 h 2087914"/>
              <a:gd name="connsiteX2" fmla="*/ 1927225 w 1927225"/>
              <a:gd name="connsiteY2" fmla="*/ 1792639 h 2087914"/>
              <a:gd name="connsiteX3" fmla="*/ 1882775 w 1927225"/>
              <a:gd name="connsiteY3" fmla="*/ 1402114 h 2087914"/>
              <a:gd name="connsiteX4" fmla="*/ 1025525 w 1927225"/>
              <a:gd name="connsiteY4" fmla="*/ 357539 h 2087914"/>
              <a:gd name="connsiteX5" fmla="*/ 825500 w 1927225"/>
              <a:gd name="connsiteY5" fmla="*/ 90839 h 2087914"/>
              <a:gd name="connsiteX6" fmla="*/ 717550 w 1927225"/>
              <a:gd name="connsiteY6" fmla="*/ 49564 h 2087914"/>
              <a:gd name="connsiteX7" fmla="*/ 377825 w 1927225"/>
              <a:gd name="connsiteY7" fmla="*/ 36864 h 2087914"/>
              <a:gd name="connsiteX8" fmla="*/ 219075 w 1927225"/>
              <a:gd name="connsiteY8" fmla="*/ 563914 h 2087914"/>
              <a:gd name="connsiteX9" fmla="*/ 0 w 1927225"/>
              <a:gd name="connsiteY9" fmla="*/ 535339 h 2087914"/>
              <a:gd name="connsiteX10" fmla="*/ 692150 w 1927225"/>
              <a:gd name="connsiteY10" fmla="*/ 2008539 h 2087914"/>
              <a:gd name="connsiteX11" fmla="*/ 873125 w 1927225"/>
              <a:gd name="connsiteY11" fmla="*/ 1900589 h 2087914"/>
              <a:gd name="connsiteX12" fmla="*/ 1235075 w 1927225"/>
              <a:gd name="connsiteY12" fmla="*/ 2087914 h 2087914"/>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09675 w 1927225"/>
              <a:gd name="connsiteY0" fmla="*/ 2298700 h 2298700"/>
              <a:gd name="connsiteX1" fmla="*/ 1841500 w 1927225"/>
              <a:gd name="connsiteY1" fmla="*/ 1898650 h 2298700"/>
              <a:gd name="connsiteX2" fmla="*/ 1927225 w 1927225"/>
              <a:gd name="connsiteY2" fmla="*/ 1755775 h 2298700"/>
              <a:gd name="connsiteX3" fmla="*/ 1882775 w 1927225"/>
              <a:gd name="connsiteY3" fmla="*/ 1365250 h 2298700"/>
              <a:gd name="connsiteX4" fmla="*/ 1025525 w 1927225"/>
              <a:gd name="connsiteY4" fmla="*/ 320675 h 2298700"/>
              <a:gd name="connsiteX5" fmla="*/ 828675 w 1927225"/>
              <a:gd name="connsiteY5" fmla="*/ 69850 h 2298700"/>
              <a:gd name="connsiteX6" fmla="*/ 641350 w 1927225"/>
              <a:gd name="connsiteY6" fmla="*/ 3175 h 2298700"/>
              <a:gd name="connsiteX7" fmla="*/ 377825 w 1927225"/>
              <a:gd name="connsiteY7" fmla="*/ 0 h 2298700"/>
              <a:gd name="connsiteX8" fmla="*/ 219075 w 1927225"/>
              <a:gd name="connsiteY8" fmla="*/ 527050 h 2298700"/>
              <a:gd name="connsiteX9" fmla="*/ 0 w 1927225"/>
              <a:gd name="connsiteY9" fmla="*/ 498475 h 2298700"/>
              <a:gd name="connsiteX10" fmla="*/ 692150 w 1927225"/>
              <a:gd name="connsiteY10" fmla="*/ 1971675 h 2298700"/>
              <a:gd name="connsiteX11" fmla="*/ 873125 w 1927225"/>
              <a:gd name="connsiteY11" fmla="*/ 1863725 h 2298700"/>
              <a:gd name="connsiteX12" fmla="*/ 1209675 w 1927225"/>
              <a:gd name="connsiteY12" fmla="*/ 2298700 h 2298700"/>
              <a:gd name="connsiteX0" fmla="*/ 1209675 w 1951014"/>
              <a:gd name="connsiteY0" fmla="*/ 2298700 h 2298700"/>
              <a:gd name="connsiteX1" fmla="*/ 1933575 w 1951014"/>
              <a:gd name="connsiteY1" fmla="*/ 2057400 h 2298700"/>
              <a:gd name="connsiteX2" fmla="*/ 1927225 w 1951014"/>
              <a:gd name="connsiteY2" fmla="*/ 1755775 h 2298700"/>
              <a:gd name="connsiteX3" fmla="*/ 1882775 w 1951014"/>
              <a:gd name="connsiteY3" fmla="*/ 1365250 h 2298700"/>
              <a:gd name="connsiteX4" fmla="*/ 1025525 w 1951014"/>
              <a:gd name="connsiteY4" fmla="*/ 320675 h 2298700"/>
              <a:gd name="connsiteX5" fmla="*/ 828675 w 1951014"/>
              <a:gd name="connsiteY5" fmla="*/ 69850 h 2298700"/>
              <a:gd name="connsiteX6" fmla="*/ 641350 w 1951014"/>
              <a:gd name="connsiteY6" fmla="*/ 3175 h 2298700"/>
              <a:gd name="connsiteX7" fmla="*/ 377825 w 1951014"/>
              <a:gd name="connsiteY7" fmla="*/ 0 h 2298700"/>
              <a:gd name="connsiteX8" fmla="*/ 219075 w 1951014"/>
              <a:gd name="connsiteY8" fmla="*/ 527050 h 2298700"/>
              <a:gd name="connsiteX9" fmla="*/ 0 w 1951014"/>
              <a:gd name="connsiteY9" fmla="*/ 498475 h 2298700"/>
              <a:gd name="connsiteX10" fmla="*/ 692150 w 1951014"/>
              <a:gd name="connsiteY10" fmla="*/ 1971675 h 2298700"/>
              <a:gd name="connsiteX11" fmla="*/ 873125 w 1951014"/>
              <a:gd name="connsiteY11" fmla="*/ 1863725 h 2298700"/>
              <a:gd name="connsiteX12" fmla="*/ 1209675 w 1951014"/>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2775 w 1981200"/>
              <a:gd name="connsiteY3" fmla="*/ 1365250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39812 w 1981200"/>
              <a:gd name="connsiteY4" fmla="*/ 26352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641350 w 1981200"/>
              <a:gd name="connsiteY6" fmla="*/ 277018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25524 w 1981200"/>
              <a:gd name="connsiteY4" fmla="*/ 489743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273968 w 1981200"/>
              <a:gd name="connsiteY4" fmla="*/ 794544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08956 w 1981200"/>
              <a:gd name="connsiteY3" fmla="*/ 1674812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18493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97631 w 1981200"/>
              <a:gd name="connsiteY9" fmla="*/ 441324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364456 w 2135981"/>
              <a:gd name="connsiteY0" fmla="*/ 2572543 h 2572543"/>
              <a:gd name="connsiteX1" fmla="*/ 2088356 w 2135981"/>
              <a:gd name="connsiteY1" fmla="*/ 2331243 h 2572543"/>
              <a:gd name="connsiteX2" fmla="*/ 2135981 w 2135981"/>
              <a:gd name="connsiteY2" fmla="*/ 2235993 h 2572543"/>
              <a:gd name="connsiteX3" fmla="*/ 2080418 w 2135981"/>
              <a:gd name="connsiteY3" fmla="*/ 1822449 h 2572543"/>
              <a:gd name="connsiteX4" fmla="*/ 1228724 w 2135981"/>
              <a:gd name="connsiteY4" fmla="*/ 494506 h 2572543"/>
              <a:gd name="connsiteX5" fmla="*/ 1180305 w 2135981"/>
              <a:gd name="connsiteY5" fmla="*/ 489743 h 2572543"/>
              <a:gd name="connsiteX6" fmla="*/ 1128713 w 2135981"/>
              <a:gd name="connsiteY6" fmla="*/ 117474 h 2572543"/>
              <a:gd name="connsiteX7" fmla="*/ 981868 w 2135981"/>
              <a:gd name="connsiteY7" fmla="*/ 15080 h 2572543"/>
              <a:gd name="connsiteX8" fmla="*/ 604043 w 2135981"/>
              <a:gd name="connsiteY8" fmla="*/ 0 h 2572543"/>
              <a:gd name="connsiteX9" fmla="*/ 252412 w 2135981"/>
              <a:gd name="connsiteY9" fmla="*/ 441324 h 2572543"/>
              <a:gd name="connsiteX10" fmla="*/ 0 w 2135981"/>
              <a:gd name="connsiteY10" fmla="*/ 443705 h 2572543"/>
              <a:gd name="connsiteX11" fmla="*/ 727868 w 2135981"/>
              <a:gd name="connsiteY11" fmla="*/ 2469356 h 2572543"/>
              <a:gd name="connsiteX12" fmla="*/ 956468 w 2135981"/>
              <a:gd name="connsiteY12" fmla="*/ 2342355 h 2572543"/>
              <a:gd name="connsiteX13" fmla="*/ 1364456 w 2135981"/>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47649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60336 w 2131861"/>
              <a:gd name="connsiteY0" fmla="*/ 2572543 h 2572543"/>
              <a:gd name="connsiteX1" fmla="*/ 2084236 w 2131861"/>
              <a:gd name="connsiteY1" fmla="*/ 2331243 h 2572543"/>
              <a:gd name="connsiteX2" fmla="*/ 2131861 w 2131861"/>
              <a:gd name="connsiteY2" fmla="*/ 2235993 h 2572543"/>
              <a:gd name="connsiteX3" fmla="*/ 2076298 w 2131861"/>
              <a:gd name="connsiteY3" fmla="*/ 1822449 h 2572543"/>
              <a:gd name="connsiteX4" fmla="*/ 1224604 w 2131861"/>
              <a:gd name="connsiteY4" fmla="*/ 494506 h 2572543"/>
              <a:gd name="connsiteX5" fmla="*/ 1176185 w 2131861"/>
              <a:gd name="connsiteY5" fmla="*/ 489743 h 2572543"/>
              <a:gd name="connsiteX6" fmla="*/ 1124593 w 2131861"/>
              <a:gd name="connsiteY6" fmla="*/ 117474 h 2572543"/>
              <a:gd name="connsiteX7" fmla="*/ 977748 w 2131861"/>
              <a:gd name="connsiteY7" fmla="*/ 15080 h 2572543"/>
              <a:gd name="connsiteX8" fmla="*/ 599923 w 2131861"/>
              <a:gd name="connsiteY8" fmla="*/ 0 h 2572543"/>
              <a:gd name="connsiteX9" fmla="*/ 295917 w 2131861"/>
              <a:gd name="connsiteY9" fmla="*/ 441324 h 2572543"/>
              <a:gd name="connsiteX10" fmla="*/ 643 w 2131861"/>
              <a:gd name="connsiteY10" fmla="*/ 477043 h 2572543"/>
              <a:gd name="connsiteX11" fmla="*/ 723748 w 2131861"/>
              <a:gd name="connsiteY11" fmla="*/ 2469356 h 2572543"/>
              <a:gd name="connsiteX12" fmla="*/ 952348 w 2131861"/>
              <a:gd name="connsiteY12" fmla="*/ 2342355 h 2572543"/>
              <a:gd name="connsiteX13" fmla="*/ 1360336 w 2131861"/>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1231680 w 2138937"/>
              <a:gd name="connsiteY4" fmla="*/ 494506 h 2572543"/>
              <a:gd name="connsiteX5" fmla="*/ 1183261 w 2138937"/>
              <a:gd name="connsiteY5" fmla="*/ 489743 h 2572543"/>
              <a:gd name="connsiteX6" fmla="*/ 1131669 w 2138937"/>
              <a:gd name="connsiteY6" fmla="*/ 117474 h 2572543"/>
              <a:gd name="connsiteX7" fmla="*/ 984824 w 2138937"/>
              <a:gd name="connsiteY7" fmla="*/ 15080 h 2572543"/>
              <a:gd name="connsiteX8" fmla="*/ 606999 w 2138937"/>
              <a:gd name="connsiteY8" fmla="*/ 0 h 2572543"/>
              <a:gd name="connsiteX9" fmla="*/ 302993 w 2138937"/>
              <a:gd name="connsiteY9" fmla="*/ 441324 h 2572543"/>
              <a:gd name="connsiteX10" fmla="*/ 7719 w 2138937"/>
              <a:gd name="connsiteY10" fmla="*/ 477043 h 2572543"/>
              <a:gd name="connsiteX11" fmla="*/ 730824 w 2138937"/>
              <a:gd name="connsiteY11" fmla="*/ 2469356 h 2572543"/>
              <a:gd name="connsiteX12" fmla="*/ 959424 w 2138937"/>
              <a:gd name="connsiteY12" fmla="*/ 2342355 h 2572543"/>
              <a:gd name="connsiteX13" fmla="*/ 1367412 w 2138937"/>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07968 w 2138937"/>
              <a:gd name="connsiteY4" fmla="*/ 1597025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8449 w 2138937"/>
              <a:gd name="connsiteY4" fmla="*/ 1685132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54333"/>
              <a:gd name="connsiteY0" fmla="*/ 2572543 h 2572543"/>
              <a:gd name="connsiteX1" fmla="*/ 2091312 w 2154333"/>
              <a:gd name="connsiteY1" fmla="*/ 2331243 h 2572543"/>
              <a:gd name="connsiteX2" fmla="*/ 2122268 w 2154333"/>
              <a:gd name="connsiteY2" fmla="*/ 2285207 h 2572543"/>
              <a:gd name="connsiteX3" fmla="*/ 2138937 w 2154333"/>
              <a:gd name="connsiteY3" fmla="*/ 2235993 h 2572543"/>
              <a:gd name="connsiteX4" fmla="*/ 2083374 w 2154333"/>
              <a:gd name="connsiteY4" fmla="*/ 1822449 h 2572543"/>
              <a:gd name="connsiteX5" fmla="*/ 2041305 w 2154333"/>
              <a:gd name="connsiteY5" fmla="*/ 1644651 h 2572543"/>
              <a:gd name="connsiteX6" fmla="*/ 1231680 w 2154333"/>
              <a:gd name="connsiteY6" fmla="*/ 494506 h 2572543"/>
              <a:gd name="connsiteX7" fmla="*/ 1183261 w 2154333"/>
              <a:gd name="connsiteY7" fmla="*/ 489743 h 2572543"/>
              <a:gd name="connsiteX8" fmla="*/ 1131669 w 2154333"/>
              <a:gd name="connsiteY8" fmla="*/ 117474 h 2572543"/>
              <a:gd name="connsiteX9" fmla="*/ 984824 w 2154333"/>
              <a:gd name="connsiteY9" fmla="*/ 15080 h 2572543"/>
              <a:gd name="connsiteX10" fmla="*/ 606999 w 2154333"/>
              <a:gd name="connsiteY10" fmla="*/ 0 h 2572543"/>
              <a:gd name="connsiteX11" fmla="*/ 302993 w 2154333"/>
              <a:gd name="connsiteY11" fmla="*/ 441324 h 2572543"/>
              <a:gd name="connsiteX12" fmla="*/ 7719 w 2154333"/>
              <a:gd name="connsiteY12" fmla="*/ 477043 h 2572543"/>
              <a:gd name="connsiteX13" fmla="*/ 730824 w 2154333"/>
              <a:gd name="connsiteY13" fmla="*/ 2469356 h 2572543"/>
              <a:gd name="connsiteX14" fmla="*/ 959424 w 2154333"/>
              <a:gd name="connsiteY14" fmla="*/ 2342355 h 2572543"/>
              <a:gd name="connsiteX15" fmla="*/ 1367412 w 2154333"/>
              <a:gd name="connsiteY15" fmla="*/ 2572543 h 2572543"/>
              <a:gd name="connsiteX0" fmla="*/ 1367412 w 2155131"/>
              <a:gd name="connsiteY0" fmla="*/ 2572543 h 2572543"/>
              <a:gd name="connsiteX1" fmla="*/ 2091312 w 2155131"/>
              <a:gd name="connsiteY1" fmla="*/ 2331243 h 2572543"/>
              <a:gd name="connsiteX2" fmla="*/ 2124649 w 2155131"/>
              <a:gd name="connsiteY2" fmla="*/ 2361407 h 2572543"/>
              <a:gd name="connsiteX3" fmla="*/ 2138937 w 2155131"/>
              <a:gd name="connsiteY3" fmla="*/ 2235993 h 2572543"/>
              <a:gd name="connsiteX4" fmla="*/ 2083374 w 2155131"/>
              <a:gd name="connsiteY4" fmla="*/ 1822449 h 2572543"/>
              <a:gd name="connsiteX5" fmla="*/ 2041305 w 2155131"/>
              <a:gd name="connsiteY5" fmla="*/ 1644651 h 2572543"/>
              <a:gd name="connsiteX6" fmla="*/ 1231680 w 2155131"/>
              <a:gd name="connsiteY6" fmla="*/ 494506 h 2572543"/>
              <a:gd name="connsiteX7" fmla="*/ 1183261 w 2155131"/>
              <a:gd name="connsiteY7" fmla="*/ 489743 h 2572543"/>
              <a:gd name="connsiteX8" fmla="*/ 1131669 w 2155131"/>
              <a:gd name="connsiteY8" fmla="*/ 117474 h 2572543"/>
              <a:gd name="connsiteX9" fmla="*/ 984824 w 2155131"/>
              <a:gd name="connsiteY9" fmla="*/ 15080 h 2572543"/>
              <a:gd name="connsiteX10" fmla="*/ 606999 w 2155131"/>
              <a:gd name="connsiteY10" fmla="*/ 0 h 2572543"/>
              <a:gd name="connsiteX11" fmla="*/ 302993 w 2155131"/>
              <a:gd name="connsiteY11" fmla="*/ 441324 h 2572543"/>
              <a:gd name="connsiteX12" fmla="*/ 7719 w 2155131"/>
              <a:gd name="connsiteY12" fmla="*/ 477043 h 2572543"/>
              <a:gd name="connsiteX13" fmla="*/ 730824 w 2155131"/>
              <a:gd name="connsiteY13" fmla="*/ 2469356 h 2572543"/>
              <a:gd name="connsiteX14" fmla="*/ 959424 w 2155131"/>
              <a:gd name="connsiteY14" fmla="*/ 2342355 h 2572543"/>
              <a:gd name="connsiteX15" fmla="*/ 1367412 w 2155131"/>
              <a:gd name="connsiteY15" fmla="*/ 2572543 h 2572543"/>
              <a:gd name="connsiteX0" fmla="*/ 1367412 w 2192120"/>
              <a:gd name="connsiteY0" fmla="*/ 2572543 h 2572543"/>
              <a:gd name="connsiteX1" fmla="*/ 2091312 w 2192120"/>
              <a:gd name="connsiteY1" fmla="*/ 2331243 h 2572543"/>
              <a:gd name="connsiteX2" fmla="*/ 2191324 w 2192120"/>
              <a:gd name="connsiteY2" fmla="*/ 2359026 h 2572543"/>
              <a:gd name="connsiteX3" fmla="*/ 2138937 w 2192120"/>
              <a:gd name="connsiteY3" fmla="*/ 2235993 h 2572543"/>
              <a:gd name="connsiteX4" fmla="*/ 2083374 w 2192120"/>
              <a:gd name="connsiteY4" fmla="*/ 1822449 h 2572543"/>
              <a:gd name="connsiteX5" fmla="*/ 2041305 w 2192120"/>
              <a:gd name="connsiteY5" fmla="*/ 1644651 h 2572543"/>
              <a:gd name="connsiteX6" fmla="*/ 1231680 w 2192120"/>
              <a:gd name="connsiteY6" fmla="*/ 494506 h 2572543"/>
              <a:gd name="connsiteX7" fmla="*/ 1183261 w 2192120"/>
              <a:gd name="connsiteY7" fmla="*/ 489743 h 2572543"/>
              <a:gd name="connsiteX8" fmla="*/ 1131669 w 2192120"/>
              <a:gd name="connsiteY8" fmla="*/ 117474 h 2572543"/>
              <a:gd name="connsiteX9" fmla="*/ 984824 w 2192120"/>
              <a:gd name="connsiteY9" fmla="*/ 15080 h 2572543"/>
              <a:gd name="connsiteX10" fmla="*/ 606999 w 2192120"/>
              <a:gd name="connsiteY10" fmla="*/ 0 h 2572543"/>
              <a:gd name="connsiteX11" fmla="*/ 302993 w 2192120"/>
              <a:gd name="connsiteY11" fmla="*/ 441324 h 2572543"/>
              <a:gd name="connsiteX12" fmla="*/ 7719 w 2192120"/>
              <a:gd name="connsiteY12" fmla="*/ 477043 h 2572543"/>
              <a:gd name="connsiteX13" fmla="*/ 730824 w 2192120"/>
              <a:gd name="connsiteY13" fmla="*/ 2469356 h 2572543"/>
              <a:gd name="connsiteX14" fmla="*/ 959424 w 2192120"/>
              <a:gd name="connsiteY14" fmla="*/ 2342355 h 2572543"/>
              <a:gd name="connsiteX15" fmla="*/ 1367412 w 2192120"/>
              <a:gd name="connsiteY15" fmla="*/ 2572543 h 2572543"/>
              <a:gd name="connsiteX0" fmla="*/ 1367412 w 2191324"/>
              <a:gd name="connsiteY0" fmla="*/ 2572543 h 2572543"/>
              <a:gd name="connsiteX1" fmla="*/ 2091312 w 2191324"/>
              <a:gd name="connsiteY1" fmla="*/ 2331243 h 2572543"/>
              <a:gd name="connsiteX2" fmla="*/ 2191324 w 2191324"/>
              <a:gd name="connsiteY2" fmla="*/ 2359026 h 2572543"/>
              <a:gd name="connsiteX3" fmla="*/ 2138937 w 2191324"/>
              <a:gd name="connsiteY3" fmla="*/ 2235993 h 2572543"/>
              <a:gd name="connsiteX4" fmla="*/ 2083374 w 2191324"/>
              <a:gd name="connsiteY4" fmla="*/ 1822449 h 2572543"/>
              <a:gd name="connsiteX5" fmla="*/ 2041305 w 2191324"/>
              <a:gd name="connsiteY5" fmla="*/ 1644651 h 2572543"/>
              <a:gd name="connsiteX6" fmla="*/ 1231680 w 2191324"/>
              <a:gd name="connsiteY6" fmla="*/ 494506 h 2572543"/>
              <a:gd name="connsiteX7" fmla="*/ 1183261 w 2191324"/>
              <a:gd name="connsiteY7" fmla="*/ 489743 h 2572543"/>
              <a:gd name="connsiteX8" fmla="*/ 1131669 w 2191324"/>
              <a:gd name="connsiteY8" fmla="*/ 117474 h 2572543"/>
              <a:gd name="connsiteX9" fmla="*/ 984824 w 2191324"/>
              <a:gd name="connsiteY9" fmla="*/ 15080 h 2572543"/>
              <a:gd name="connsiteX10" fmla="*/ 606999 w 2191324"/>
              <a:gd name="connsiteY10" fmla="*/ 0 h 2572543"/>
              <a:gd name="connsiteX11" fmla="*/ 302993 w 2191324"/>
              <a:gd name="connsiteY11" fmla="*/ 441324 h 2572543"/>
              <a:gd name="connsiteX12" fmla="*/ 7719 w 2191324"/>
              <a:gd name="connsiteY12" fmla="*/ 477043 h 2572543"/>
              <a:gd name="connsiteX13" fmla="*/ 730824 w 2191324"/>
              <a:gd name="connsiteY13" fmla="*/ 2469356 h 2572543"/>
              <a:gd name="connsiteX14" fmla="*/ 959424 w 2191324"/>
              <a:gd name="connsiteY14" fmla="*/ 2342355 h 2572543"/>
              <a:gd name="connsiteX15" fmla="*/ 1367412 w 2191324"/>
              <a:gd name="connsiteY15" fmla="*/ 2572543 h 2572543"/>
              <a:gd name="connsiteX0" fmla="*/ 1367412 w 2196514"/>
              <a:gd name="connsiteY0" fmla="*/ 2572543 h 2572543"/>
              <a:gd name="connsiteX1" fmla="*/ 2091312 w 2196514"/>
              <a:gd name="connsiteY1" fmla="*/ 2331243 h 2572543"/>
              <a:gd name="connsiteX2" fmla="*/ 2191324 w 2196514"/>
              <a:gd name="connsiteY2" fmla="*/ 2359026 h 2572543"/>
              <a:gd name="connsiteX3" fmla="*/ 2138937 w 2196514"/>
              <a:gd name="connsiteY3" fmla="*/ 2235993 h 2572543"/>
              <a:gd name="connsiteX4" fmla="*/ 2083374 w 2196514"/>
              <a:gd name="connsiteY4" fmla="*/ 1822449 h 2572543"/>
              <a:gd name="connsiteX5" fmla="*/ 2041305 w 2196514"/>
              <a:gd name="connsiteY5" fmla="*/ 1644651 h 2572543"/>
              <a:gd name="connsiteX6" fmla="*/ 1231680 w 2196514"/>
              <a:gd name="connsiteY6" fmla="*/ 494506 h 2572543"/>
              <a:gd name="connsiteX7" fmla="*/ 1183261 w 2196514"/>
              <a:gd name="connsiteY7" fmla="*/ 489743 h 2572543"/>
              <a:gd name="connsiteX8" fmla="*/ 1131669 w 2196514"/>
              <a:gd name="connsiteY8" fmla="*/ 117474 h 2572543"/>
              <a:gd name="connsiteX9" fmla="*/ 984824 w 2196514"/>
              <a:gd name="connsiteY9" fmla="*/ 15080 h 2572543"/>
              <a:gd name="connsiteX10" fmla="*/ 606999 w 2196514"/>
              <a:gd name="connsiteY10" fmla="*/ 0 h 2572543"/>
              <a:gd name="connsiteX11" fmla="*/ 302993 w 2196514"/>
              <a:gd name="connsiteY11" fmla="*/ 441324 h 2572543"/>
              <a:gd name="connsiteX12" fmla="*/ 7719 w 2196514"/>
              <a:gd name="connsiteY12" fmla="*/ 477043 h 2572543"/>
              <a:gd name="connsiteX13" fmla="*/ 730824 w 2196514"/>
              <a:gd name="connsiteY13" fmla="*/ 2469356 h 2572543"/>
              <a:gd name="connsiteX14" fmla="*/ 959424 w 2196514"/>
              <a:gd name="connsiteY14" fmla="*/ 2342355 h 2572543"/>
              <a:gd name="connsiteX15" fmla="*/ 1367412 w 2196514"/>
              <a:gd name="connsiteY15" fmla="*/ 2572543 h 2572543"/>
              <a:gd name="connsiteX0" fmla="*/ 1367412 w 2196514"/>
              <a:gd name="connsiteY0" fmla="*/ 2572543 h 2572543"/>
              <a:gd name="connsiteX1" fmla="*/ 2091312 w 2196514"/>
              <a:gd name="connsiteY1" fmla="*/ 2331243 h 2572543"/>
              <a:gd name="connsiteX2" fmla="*/ 2148461 w 2196514"/>
              <a:gd name="connsiteY2" fmla="*/ 2320925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34173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193704"/>
              <a:gd name="connsiteY0" fmla="*/ 2572543 h 2572543"/>
              <a:gd name="connsiteX1" fmla="*/ 2091312 w 2193704"/>
              <a:gd name="connsiteY1" fmla="*/ 2331243 h 2572543"/>
              <a:gd name="connsiteX2" fmla="*/ 2127029 w 2193704"/>
              <a:gd name="connsiteY2" fmla="*/ 2363787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704" h="2572543" extrusionOk="0">
                <a:moveTo>
                  <a:pt x="1367412" y="2572543"/>
                </a:moveTo>
                <a:cubicBezTo>
                  <a:pt x="1545212" y="2521743"/>
                  <a:pt x="1931504" y="2370930"/>
                  <a:pt x="2091312" y="2331243"/>
                </a:cubicBezTo>
                <a:cubicBezTo>
                  <a:pt x="2102425" y="2344076"/>
                  <a:pt x="2103216" y="2340107"/>
                  <a:pt x="2117504" y="2359025"/>
                </a:cubicBezTo>
                <a:cubicBezTo>
                  <a:pt x="2134173" y="2363655"/>
                  <a:pt x="2164334" y="2332701"/>
                  <a:pt x="2193704" y="2311402"/>
                </a:cubicBezTo>
                <a:cubicBezTo>
                  <a:pt x="2177828" y="2278858"/>
                  <a:pt x="2169232" y="2272639"/>
                  <a:pt x="2138937" y="2235993"/>
                </a:cubicBezTo>
                <a:cubicBezTo>
                  <a:pt x="2120416" y="2121693"/>
                  <a:pt x="2120416" y="1986491"/>
                  <a:pt x="2083374" y="1822449"/>
                </a:cubicBezTo>
                <a:cubicBezTo>
                  <a:pt x="2061546" y="1715954"/>
                  <a:pt x="2066573" y="1751675"/>
                  <a:pt x="2041305" y="1644651"/>
                </a:cubicBezTo>
                <a:cubicBezTo>
                  <a:pt x="1863638" y="1449521"/>
                  <a:pt x="1314362" y="686197"/>
                  <a:pt x="1231680" y="494506"/>
                </a:cubicBezTo>
                <a:cubicBezTo>
                  <a:pt x="1224139" y="488289"/>
                  <a:pt x="1207073" y="488288"/>
                  <a:pt x="1183261" y="489743"/>
                </a:cubicBezTo>
                <a:cubicBezTo>
                  <a:pt x="1132991" y="317764"/>
                  <a:pt x="1137754" y="325965"/>
                  <a:pt x="1131669" y="117474"/>
                </a:cubicBezTo>
                <a:cubicBezTo>
                  <a:pt x="1051765" y="88370"/>
                  <a:pt x="1053086" y="49476"/>
                  <a:pt x="984824" y="15080"/>
                </a:cubicBezTo>
                <a:cubicBezTo>
                  <a:pt x="903862" y="12434"/>
                  <a:pt x="725003" y="0"/>
                  <a:pt x="606999" y="0"/>
                </a:cubicBezTo>
                <a:cubicBezTo>
                  <a:pt x="373372" y="233626"/>
                  <a:pt x="391893" y="188382"/>
                  <a:pt x="302993" y="441324"/>
                </a:cubicBezTo>
                <a:cubicBezTo>
                  <a:pt x="206684" y="446351"/>
                  <a:pt x="179433" y="457463"/>
                  <a:pt x="7719" y="477043"/>
                </a:cubicBezTo>
                <a:cubicBezTo>
                  <a:pt x="6661" y="590285"/>
                  <a:pt x="-123780" y="1719263"/>
                  <a:pt x="730824" y="2469356"/>
                </a:cubicBezTo>
                <a:cubicBezTo>
                  <a:pt x="801203" y="2420143"/>
                  <a:pt x="896453" y="2371988"/>
                  <a:pt x="959424" y="2342355"/>
                </a:cubicBezTo>
                <a:cubicBezTo>
                  <a:pt x="1104945" y="2433372"/>
                  <a:pt x="1215012" y="2480468"/>
                  <a:pt x="1367412" y="25725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2" name="Poincare22kA"/>
          <p:cNvPicPr>
            <a:picLocks noChangeAspect="1"/>
          </p:cNvPicPr>
          <p:nvPr/>
        </p:nvPicPr>
        <p:blipFill>
          <a:blip r:embed="rId6"/>
          <a:stretch/>
        </p:blipFill>
        <p:spPr bwMode="auto">
          <a:xfrm>
            <a:off x="911070" y="976847"/>
            <a:ext cx="10407377" cy="5895088"/>
          </a:xfrm>
          <a:prstGeom prst="rect">
            <a:avLst/>
          </a:prstGeom>
        </p:spPr>
      </p:pic>
      <p:grpSp>
        <p:nvGrpSpPr>
          <p:cNvPr id="35" name="Exhaust"/>
          <p:cNvGrpSpPr/>
          <p:nvPr/>
        </p:nvGrpSpPr>
        <p:grpSpPr bwMode="auto">
          <a:xfrm>
            <a:off x="2403677" y="3218337"/>
            <a:ext cx="1623215" cy="1298136"/>
            <a:chOff x="3774005" y="2929325"/>
            <a:chExt cx="1440950" cy="1104009"/>
          </a:xfrm>
        </p:grpSpPr>
        <p:grpSp>
          <p:nvGrpSpPr>
            <p:cNvPr id="36" name="Gruppieren 37"/>
            <p:cNvGrpSpPr/>
            <p:nvPr/>
          </p:nvGrpSpPr>
          <p:grpSpPr bwMode="auto">
            <a:xfrm>
              <a:off x="3774005" y="2929325"/>
              <a:ext cx="1440950" cy="1104009"/>
              <a:chOff x="3774005" y="2929325"/>
              <a:chExt cx="1440950" cy="1104009"/>
            </a:xfrm>
          </p:grpSpPr>
          <p:sp>
            <p:nvSpPr>
              <p:cNvPr id="44" name="Freihandform 51"/>
              <p:cNvSpPr/>
              <p:nvPr/>
            </p:nvSpPr>
            <p:spPr bwMode="auto">
              <a:xfrm flipH="1">
                <a:off x="3774005" y="3451732"/>
                <a:ext cx="1274579" cy="581602"/>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1079321 w 1079321"/>
                  <a:gd name="connsiteY0" fmla="*/ 0 h 435012"/>
                  <a:gd name="connsiteX1" fmla="*/ 180338 w 1079321"/>
                  <a:gd name="connsiteY1" fmla="*/ 374740 h 435012"/>
                  <a:gd name="connsiteX2" fmla="*/ 40332 w 1079321"/>
                  <a:gd name="connsiteY2" fmla="*/ 435012 h 435012"/>
                  <a:gd name="connsiteX0" fmla="*/ 1079321 w 1079321"/>
                  <a:gd name="connsiteY0" fmla="*/ 0 h 435012"/>
                  <a:gd name="connsiteX1" fmla="*/ 180338 w 1079321"/>
                  <a:gd name="connsiteY1" fmla="*/ 374740 h 435012"/>
                  <a:gd name="connsiteX2" fmla="*/ 40332 w 1079321"/>
                  <a:gd name="connsiteY2" fmla="*/ 435012 h 435012"/>
                  <a:gd name="connsiteX0" fmla="*/ 1081282 w 1081282"/>
                  <a:gd name="connsiteY0" fmla="*/ 0 h 435012"/>
                  <a:gd name="connsiteX1" fmla="*/ 182299 w 1081282"/>
                  <a:gd name="connsiteY1" fmla="*/ 374740 h 435012"/>
                  <a:gd name="connsiteX2" fmla="*/ 42293 w 1081282"/>
                  <a:gd name="connsiteY2" fmla="*/ 435012 h 435012"/>
                  <a:gd name="connsiteX0" fmla="*/ 1076590 w 1076590"/>
                  <a:gd name="connsiteY0" fmla="*/ 0 h 439611"/>
                  <a:gd name="connsiteX1" fmla="*/ 177607 w 1076590"/>
                  <a:gd name="connsiteY1" fmla="*/ 374740 h 439611"/>
                  <a:gd name="connsiteX2" fmla="*/ 37601 w 1076590"/>
                  <a:gd name="connsiteY2" fmla="*/ 435012 h 439611"/>
                  <a:gd name="connsiteX0" fmla="*/ 1077321 w 1077321"/>
                  <a:gd name="connsiteY0" fmla="*/ 0 h 435012"/>
                  <a:gd name="connsiteX1" fmla="*/ 178338 w 1077321"/>
                  <a:gd name="connsiteY1" fmla="*/ 374740 h 435012"/>
                  <a:gd name="connsiteX2" fmla="*/ 38332 w 1077321"/>
                  <a:gd name="connsiteY2" fmla="*/ 435012 h 435012"/>
                  <a:gd name="connsiteX0" fmla="*/ 1074525 w 1074525"/>
                  <a:gd name="connsiteY0" fmla="*/ 0 h 442197"/>
                  <a:gd name="connsiteX1" fmla="*/ 180180 w 1074525"/>
                  <a:gd name="connsiteY1" fmla="*/ 381925 h 442197"/>
                  <a:gd name="connsiteX2" fmla="*/ 40174 w 1074525"/>
                  <a:gd name="connsiteY2" fmla="*/ 442197 h 442197"/>
                  <a:gd name="connsiteX0" fmla="*/ 1076397 w 1076397"/>
                  <a:gd name="connsiteY0" fmla="*/ 0 h 442197"/>
                  <a:gd name="connsiteX1" fmla="*/ 182052 w 1076397"/>
                  <a:gd name="connsiteY1" fmla="*/ 381925 h 442197"/>
                  <a:gd name="connsiteX2" fmla="*/ 42046 w 1076397"/>
                  <a:gd name="connsiteY2" fmla="*/ 442197 h 442197"/>
                  <a:gd name="connsiteX0" fmla="*/ 1070058 w 1070058"/>
                  <a:gd name="connsiteY0" fmla="*/ 0 h 442197"/>
                  <a:gd name="connsiteX1" fmla="*/ 175713 w 1070058"/>
                  <a:gd name="connsiteY1" fmla="*/ 381925 h 442197"/>
                  <a:gd name="connsiteX2" fmla="*/ 35707 w 1070058"/>
                  <a:gd name="connsiteY2" fmla="*/ 442197 h 442197"/>
                  <a:gd name="connsiteX0" fmla="*/ 1068099 w 1068099"/>
                  <a:gd name="connsiteY0" fmla="*/ 0 h 442197"/>
                  <a:gd name="connsiteX1" fmla="*/ 173754 w 1068099"/>
                  <a:gd name="connsiteY1" fmla="*/ 381925 h 442197"/>
                  <a:gd name="connsiteX2" fmla="*/ 33748 w 1068099"/>
                  <a:gd name="connsiteY2" fmla="*/ 442197 h 442197"/>
                  <a:gd name="connsiteX0" fmla="*/ 1066996 w 1066996"/>
                  <a:gd name="connsiteY0" fmla="*/ 0 h 442197"/>
                  <a:gd name="connsiteX1" fmla="*/ 172651 w 1066996"/>
                  <a:gd name="connsiteY1" fmla="*/ 381925 h 442197"/>
                  <a:gd name="connsiteX2" fmla="*/ 32645 w 1066996"/>
                  <a:gd name="connsiteY2" fmla="*/ 442197 h 442197"/>
                  <a:gd name="connsiteX0" fmla="*/ 1057118 w 1057118"/>
                  <a:gd name="connsiteY0" fmla="*/ 0 h 442197"/>
                  <a:gd name="connsiteX1" fmla="*/ 162773 w 1057118"/>
                  <a:gd name="connsiteY1" fmla="*/ 381925 h 442197"/>
                  <a:gd name="connsiteX2" fmla="*/ 22767 w 1057118"/>
                  <a:gd name="connsiteY2" fmla="*/ 442197 h 442197"/>
                  <a:gd name="connsiteX0" fmla="*/ 1071498 w 1071498"/>
                  <a:gd name="connsiteY0" fmla="*/ 0 h 489967"/>
                  <a:gd name="connsiteX1" fmla="*/ 170136 w 1071498"/>
                  <a:gd name="connsiteY1" fmla="*/ 429695 h 489967"/>
                  <a:gd name="connsiteX2" fmla="*/ 30130 w 1071498"/>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61749 w 1061749"/>
                  <a:gd name="connsiteY0" fmla="*/ 0 h 489967"/>
                  <a:gd name="connsiteX1" fmla="*/ 160387 w 1061749"/>
                  <a:gd name="connsiteY1" fmla="*/ 429695 h 489967"/>
                  <a:gd name="connsiteX2" fmla="*/ 20381 w 1061749"/>
                  <a:gd name="connsiteY2" fmla="*/ 489967 h 489967"/>
                  <a:gd name="connsiteX0" fmla="*/ 1064080 w 1064080"/>
                  <a:gd name="connsiteY0" fmla="*/ 0 h 489967"/>
                  <a:gd name="connsiteX1" fmla="*/ 153362 w 1064080"/>
                  <a:gd name="connsiteY1" fmla="*/ 431970 h 489967"/>
                  <a:gd name="connsiteX2" fmla="*/ 22712 w 1064080"/>
                  <a:gd name="connsiteY2" fmla="*/ 489967 h 489967"/>
                  <a:gd name="connsiteX0" fmla="*/ 1057740 w 1057740"/>
                  <a:gd name="connsiteY0" fmla="*/ 0 h 489967"/>
                  <a:gd name="connsiteX1" fmla="*/ 147022 w 1057740"/>
                  <a:gd name="connsiteY1" fmla="*/ 431970 h 489967"/>
                  <a:gd name="connsiteX2" fmla="*/ 16372 w 1057740"/>
                  <a:gd name="connsiteY2" fmla="*/ 489967 h 489967"/>
                </a:gdLst>
                <a:ahLst/>
                <a:cxnLst>
                  <a:cxn ang="0">
                    <a:pos x="connsiteX0" y="connsiteY0"/>
                  </a:cxn>
                  <a:cxn ang="0">
                    <a:pos x="connsiteX1" y="connsiteY1"/>
                  </a:cxn>
                  <a:cxn ang="0">
                    <a:pos x="connsiteX2" y="connsiteY2"/>
                  </a:cxn>
                </a:cxnLst>
                <a:rect l="l" t="t" r="r" b="b"/>
                <a:pathLst>
                  <a:path w="1057740" h="489967" extrusionOk="0">
                    <a:moveTo>
                      <a:pt x="1057740" y="0"/>
                    </a:moveTo>
                    <a:cubicBezTo>
                      <a:pt x="683353" y="612140"/>
                      <a:pt x="292433" y="493813"/>
                      <a:pt x="147022" y="431970"/>
                    </a:cubicBezTo>
                    <a:cubicBezTo>
                      <a:pt x="3156" y="370784"/>
                      <a:pt x="-22625" y="378004"/>
                      <a:pt x="16372" y="48996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sp>
            <p:nvSpPr>
              <p:cNvPr id="45" name="Freihandform 52"/>
              <p:cNvSpPr/>
              <p:nvPr/>
            </p:nvSpPr>
            <p:spPr bwMode="auto">
              <a:xfrm flipH="1">
                <a:off x="4607316" y="2929325"/>
                <a:ext cx="607639" cy="841655"/>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439341 w 439340"/>
                  <a:gd name="connsiteY0" fmla="*/ 0 h 1197762"/>
                  <a:gd name="connsiteX1" fmla="*/ 164954 w 439340"/>
                  <a:gd name="connsiteY1" fmla="*/ 1128419 h 1197762"/>
                  <a:gd name="connsiteX2" fmla="*/ 24948 w 439340"/>
                  <a:gd name="connsiteY2" fmla="*/ 1188691 h 1197762"/>
                  <a:gd name="connsiteX0" fmla="*/ 443219 w 443219"/>
                  <a:gd name="connsiteY0" fmla="*/ 0 h 1188691"/>
                  <a:gd name="connsiteX1" fmla="*/ 137912 w 443219"/>
                  <a:gd name="connsiteY1" fmla="*/ 454578 h 1188691"/>
                  <a:gd name="connsiteX2" fmla="*/ 28826 w 443219"/>
                  <a:gd name="connsiteY2" fmla="*/ 1188691 h 1188691"/>
                  <a:gd name="connsiteX0" fmla="*/ 444134 w 444134"/>
                  <a:gd name="connsiteY0" fmla="*/ 0 h 1188691"/>
                  <a:gd name="connsiteX1" fmla="*/ 132643 w 444134"/>
                  <a:gd name="connsiteY1" fmla="*/ 451385 h 1188691"/>
                  <a:gd name="connsiteX2" fmla="*/ 29741 w 444134"/>
                  <a:gd name="connsiteY2" fmla="*/ 1188691 h 1188691"/>
                  <a:gd name="connsiteX0" fmla="*/ 440804 w 440804"/>
                  <a:gd name="connsiteY0" fmla="*/ 0 h 1188691"/>
                  <a:gd name="connsiteX1" fmla="*/ 129313 w 440804"/>
                  <a:gd name="connsiteY1" fmla="*/ 451385 h 1188691"/>
                  <a:gd name="connsiteX2" fmla="*/ 26411 w 440804"/>
                  <a:gd name="connsiteY2" fmla="*/ 1188691 h 1188691"/>
                  <a:gd name="connsiteX0" fmla="*/ 441795 w 441795"/>
                  <a:gd name="connsiteY0" fmla="*/ 0 h 1188691"/>
                  <a:gd name="connsiteX1" fmla="*/ 130304 w 441795"/>
                  <a:gd name="connsiteY1" fmla="*/ 451385 h 1188691"/>
                  <a:gd name="connsiteX2" fmla="*/ 27402 w 441795"/>
                  <a:gd name="connsiteY2" fmla="*/ 1188691 h 1188691"/>
                  <a:gd name="connsiteX0" fmla="*/ 414393 w 414393"/>
                  <a:gd name="connsiteY0" fmla="*/ 0 h 1229564"/>
                  <a:gd name="connsiteX1" fmla="*/ 102902 w 414393"/>
                  <a:gd name="connsiteY1" fmla="*/ 451385 h 1229564"/>
                  <a:gd name="connsiteX2" fmla="*/ 0 w 414393"/>
                  <a:gd name="connsiteY2" fmla="*/ 1188691 h 1229564"/>
                  <a:gd name="connsiteX0" fmla="*/ 451498 w 451498"/>
                  <a:gd name="connsiteY0" fmla="*/ 0 h 775230"/>
                  <a:gd name="connsiteX1" fmla="*/ 140007 w 451498"/>
                  <a:gd name="connsiteY1" fmla="*/ 451385 h 775230"/>
                  <a:gd name="connsiteX2" fmla="*/ 0 w 451498"/>
                  <a:gd name="connsiteY2" fmla="*/ 703271 h 775230"/>
                  <a:gd name="connsiteX0" fmla="*/ 451498 w 451498"/>
                  <a:gd name="connsiteY0" fmla="*/ 0 h 776419"/>
                  <a:gd name="connsiteX1" fmla="*/ 140007 w 451498"/>
                  <a:gd name="connsiteY1" fmla="*/ 451385 h 776419"/>
                  <a:gd name="connsiteX2" fmla="*/ 0 w 451498"/>
                  <a:gd name="connsiteY2" fmla="*/ 703271 h 776419"/>
                  <a:gd name="connsiteX0" fmla="*/ 451498 w 451498"/>
                  <a:gd name="connsiteY0" fmla="*/ 0 h 777375"/>
                  <a:gd name="connsiteX1" fmla="*/ 140007 w 451498"/>
                  <a:gd name="connsiteY1" fmla="*/ 451385 h 777375"/>
                  <a:gd name="connsiteX2" fmla="*/ 0 w 451498"/>
                  <a:gd name="connsiteY2" fmla="*/ 703271 h 777375"/>
                  <a:gd name="connsiteX0" fmla="*/ 451498 w 451498"/>
                  <a:gd name="connsiteY0" fmla="*/ 0 h 777375"/>
                  <a:gd name="connsiteX1" fmla="*/ 140007 w 451498"/>
                  <a:gd name="connsiteY1" fmla="*/ 451385 h 777375"/>
                  <a:gd name="connsiteX2" fmla="*/ 0 w 451498"/>
                  <a:gd name="connsiteY2" fmla="*/ 703271 h 777375"/>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70599"/>
                  <a:gd name="connsiteX1" fmla="*/ 140007 w 457682"/>
                  <a:gd name="connsiteY1" fmla="*/ 444998 h 770599"/>
                  <a:gd name="connsiteX2" fmla="*/ 0 w 457682"/>
                  <a:gd name="connsiteY2" fmla="*/ 696884 h 770599"/>
                  <a:gd name="connsiteX0" fmla="*/ 480873 w 480873"/>
                  <a:gd name="connsiteY0" fmla="*/ 0 h 780932"/>
                  <a:gd name="connsiteX1" fmla="*/ 140007 w 480873"/>
                  <a:gd name="connsiteY1" fmla="*/ 456974 h 780932"/>
                  <a:gd name="connsiteX2" fmla="*/ 0 w 480873"/>
                  <a:gd name="connsiteY2" fmla="*/ 708860 h 780932"/>
                  <a:gd name="connsiteX0" fmla="*/ 480873 w 480873"/>
                  <a:gd name="connsiteY0" fmla="*/ 0 h 782639"/>
                  <a:gd name="connsiteX1" fmla="*/ 140007 w 480873"/>
                  <a:gd name="connsiteY1" fmla="*/ 456974 h 782639"/>
                  <a:gd name="connsiteX2" fmla="*/ 0 w 480873"/>
                  <a:gd name="connsiteY2" fmla="*/ 708860 h 782639"/>
                  <a:gd name="connsiteX0" fmla="*/ 480873 w 480873"/>
                  <a:gd name="connsiteY0" fmla="*/ 0 h 783559"/>
                  <a:gd name="connsiteX1" fmla="*/ 140007 w 480873"/>
                  <a:gd name="connsiteY1" fmla="*/ 456974 h 783559"/>
                  <a:gd name="connsiteX2" fmla="*/ 0 w 480873"/>
                  <a:gd name="connsiteY2" fmla="*/ 708860 h 783559"/>
                  <a:gd name="connsiteX0" fmla="*/ 480873 w 480873"/>
                  <a:gd name="connsiteY0" fmla="*/ 0 h 780854"/>
                  <a:gd name="connsiteX1" fmla="*/ 140007 w 480873"/>
                  <a:gd name="connsiteY1" fmla="*/ 456974 h 780854"/>
                  <a:gd name="connsiteX2" fmla="*/ 0 w 480873"/>
                  <a:gd name="connsiteY2" fmla="*/ 708860 h 780854"/>
                  <a:gd name="connsiteX0" fmla="*/ 480873 w 480873"/>
                  <a:gd name="connsiteY0" fmla="*/ 0 h 774034"/>
                  <a:gd name="connsiteX1" fmla="*/ 140007 w 480873"/>
                  <a:gd name="connsiteY1" fmla="*/ 456974 h 774034"/>
                  <a:gd name="connsiteX2" fmla="*/ 0 w 480873"/>
                  <a:gd name="connsiteY2" fmla="*/ 708860 h 774034"/>
                  <a:gd name="connsiteX0" fmla="*/ 473856 w 473856"/>
                  <a:gd name="connsiteY0" fmla="*/ 0 h 739932"/>
                  <a:gd name="connsiteX1" fmla="*/ 132990 w 473856"/>
                  <a:gd name="connsiteY1" fmla="*/ 456974 h 739932"/>
                  <a:gd name="connsiteX2" fmla="*/ 0 w 473856"/>
                  <a:gd name="connsiteY2" fmla="*/ 670189 h 739932"/>
                  <a:gd name="connsiteX0" fmla="*/ 473856 w 473856"/>
                  <a:gd name="connsiteY0" fmla="*/ 0 h 718472"/>
                  <a:gd name="connsiteX1" fmla="*/ 132990 w 473856"/>
                  <a:gd name="connsiteY1" fmla="*/ 456974 h 718472"/>
                  <a:gd name="connsiteX2" fmla="*/ 0 w 473856"/>
                  <a:gd name="connsiteY2" fmla="*/ 670189 h 718472"/>
                  <a:gd name="connsiteX0" fmla="*/ 473856 w 473856"/>
                  <a:gd name="connsiteY0" fmla="*/ 0 h 720077"/>
                  <a:gd name="connsiteX1" fmla="*/ 132990 w 473856"/>
                  <a:gd name="connsiteY1" fmla="*/ 456974 h 720077"/>
                  <a:gd name="connsiteX2" fmla="*/ 0 w 473856"/>
                  <a:gd name="connsiteY2" fmla="*/ 670189 h 720077"/>
                  <a:gd name="connsiteX0" fmla="*/ 473856 w 473856"/>
                  <a:gd name="connsiteY0" fmla="*/ 0 h 721952"/>
                  <a:gd name="connsiteX1" fmla="*/ 135329 w 473856"/>
                  <a:gd name="connsiteY1" fmla="*/ 470623 h 721952"/>
                  <a:gd name="connsiteX2" fmla="*/ 0 w 473856"/>
                  <a:gd name="connsiteY2" fmla="*/ 670189 h 721952"/>
                  <a:gd name="connsiteX0" fmla="*/ 473856 w 473856"/>
                  <a:gd name="connsiteY0" fmla="*/ 0 h 722607"/>
                  <a:gd name="connsiteX1" fmla="*/ 125973 w 473856"/>
                  <a:gd name="connsiteY1" fmla="*/ 475172 h 722607"/>
                  <a:gd name="connsiteX2" fmla="*/ 0 w 473856"/>
                  <a:gd name="connsiteY2" fmla="*/ 670189 h 722607"/>
                  <a:gd name="connsiteX0" fmla="*/ 473856 w 473856"/>
                  <a:gd name="connsiteY0" fmla="*/ 0 h 721661"/>
                  <a:gd name="connsiteX1" fmla="*/ 125973 w 473856"/>
                  <a:gd name="connsiteY1" fmla="*/ 475172 h 721661"/>
                  <a:gd name="connsiteX2" fmla="*/ 0 w 473856"/>
                  <a:gd name="connsiteY2" fmla="*/ 670189 h 721661"/>
                  <a:gd name="connsiteX0" fmla="*/ 487890 w 487890"/>
                  <a:gd name="connsiteY0" fmla="*/ 0 h 715279"/>
                  <a:gd name="connsiteX1" fmla="*/ 125973 w 487890"/>
                  <a:gd name="connsiteY1" fmla="*/ 470622 h 715279"/>
                  <a:gd name="connsiteX2" fmla="*/ 0 w 487890"/>
                  <a:gd name="connsiteY2" fmla="*/ 665639 h 715279"/>
                  <a:gd name="connsiteX0" fmla="*/ 487890 w 487890"/>
                  <a:gd name="connsiteY0" fmla="*/ 0 h 717992"/>
                  <a:gd name="connsiteX1" fmla="*/ 125973 w 487890"/>
                  <a:gd name="connsiteY1" fmla="*/ 470622 h 717992"/>
                  <a:gd name="connsiteX2" fmla="*/ 0 w 487890"/>
                  <a:gd name="connsiteY2" fmla="*/ 665639 h 717992"/>
                  <a:gd name="connsiteX0" fmla="*/ 494907 w 494907"/>
                  <a:gd name="connsiteY0" fmla="*/ 0 h 712958"/>
                  <a:gd name="connsiteX1" fmla="*/ 125973 w 494907"/>
                  <a:gd name="connsiteY1" fmla="*/ 468347 h 712958"/>
                  <a:gd name="connsiteX2" fmla="*/ 0 w 494907"/>
                  <a:gd name="connsiteY2" fmla="*/ 663364 h 712958"/>
                  <a:gd name="connsiteX0" fmla="*/ 494907 w 494907"/>
                  <a:gd name="connsiteY0" fmla="*/ 0 h 716076"/>
                  <a:gd name="connsiteX1" fmla="*/ 125973 w 494907"/>
                  <a:gd name="connsiteY1" fmla="*/ 468347 h 716076"/>
                  <a:gd name="connsiteX2" fmla="*/ 0 w 494907"/>
                  <a:gd name="connsiteY2" fmla="*/ 663364 h 716076"/>
                  <a:gd name="connsiteX0" fmla="*/ 504263 w 504263"/>
                  <a:gd name="connsiteY0" fmla="*/ 0 h 705994"/>
                  <a:gd name="connsiteX1" fmla="*/ 125973 w 504263"/>
                  <a:gd name="connsiteY1" fmla="*/ 461523 h 705994"/>
                  <a:gd name="connsiteX2" fmla="*/ 0 w 504263"/>
                  <a:gd name="connsiteY2" fmla="*/ 656540 h 705994"/>
                  <a:gd name="connsiteX0" fmla="*/ 504263 w 504263"/>
                  <a:gd name="connsiteY0" fmla="*/ 0 h 708998"/>
                  <a:gd name="connsiteX1" fmla="*/ 125973 w 504263"/>
                  <a:gd name="connsiteY1" fmla="*/ 461523 h 708998"/>
                  <a:gd name="connsiteX2" fmla="*/ 0 w 504263"/>
                  <a:gd name="connsiteY2" fmla="*/ 656540 h 708998"/>
                  <a:gd name="connsiteX0" fmla="*/ 504263 w 504263"/>
                  <a:gd name="connsiteY0" fmla="*/ 0 h 708880"/>
                  <a:gd name="connsiteX1" fmla="*/ 125973 w 504263"/>
                  <a:gd name="connsiteY1" fmla="*/ 461523 h 708880"/>
                  <a:gd name="connsiteX2" fmla="*/ 0 w 504263"/>
                  <a:gd name="connsiteY2" fmla="*/ 656540 h 708880"/>
                  <a:gd name="connsiteX0" fmla="*/ 504263 w 504263"/>
                  <a:gd name="connsiteY0" fmla="*/ 0 h 709043"/>
                  <a:gd name="connsiteX1" fmla="*/ 125973 w 504263"/>
                  <a:gd name="connsiteY1" fmla="*/ 461523 h 709043"/>
                  <a:gd name="connsiteX2" fmla="*/ 0 w 504263"/>
                  <a:gd name="connsiteY2" fmla="*/ 656540 h 709043"/>
                </a:gdLst>
                <a:ahLst/>
                <a:cxnLst>
                  <a:cxn ang="0">
                    <a:pos x="connsiteX0" y="connsiteY0"/>
                  </a:cxn>
                  <a:cxn ang="0">
                    <a:pos x="connsiteX1" y="connsiteY1"/>
                  </a:cxn>
                  <a:cxn ang="0">
                    <a:pos x="connsiteX2" y="connsiteY2"/>
                  </a:cxn>
                </a:cxnLst>
                <a:rect l="l" t="t" r="r" b="b"/>
                <a:pathLst>
                  <a:path w="504263" h="709043" extrusionOk="0">
                    <a:moveTo>
                      <a:pt x="504263" y="0"/>
                    </a:moveTo>
                    <a:cubicBezTo>
                      <a:pt x="242737" y="170688"/>
                      <a:pt x="181949" y="256560"/>
                      <a:pt x="125973" y="461523"/>
                    </a:cubicBezTo>
                    <a:cubicBezTo>
                      <a:pt x="89623" y="594623"/>
                      <a:pt x="116097" y="808793"/>
                      <a:pt x="0" y="656540"/>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grpSp>
        <p:grpSp>
          <p:nvGrpSpPr>
            <p:cNvPr id="37" name="Gruppieren 38"/>
            <p:cNvGrpSpPr/>
            <p:nvPr/>
          </p:nvGrpSpPr>
          <p:grpSpPr bwMode="auto">
            <a:xfrm>
              <a:off x="4092243" y="3063099"/>
              <a:ext cx="741690" cy="814682"/>
              <a:chOff x="4092243" y="3063099"/>
              <a:chExt cx="741690" cy="814682"/>
            </a:xfrm>
          </p:grpSpPr>
          <p:cxnSp>
            <p:nvCxnSpPr>
              <p:cNvPr id="38" name="Gerade Verbindung mit Pfeil 39"/>
              <p:cNvCxnSpPr>
                <a:cxnSpLocks/>
              </p:cNvCxnSpPr>
              <p:nvPr/>
            </p:nvCxnSpPr>
            <p:spPr bwMode="auto">
              <a:xfrm flipV="1">
                <a:off x="4482899" y="3063099"/>
                <a:ext cx="144147" cy="10467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39" name="Gerade Verbindung mit Pfeil 40"/>
              <p:cNvCxnSpPr>
                <a:cxnSpLocks/>
              </p:cNvCxnSpPr>
              <p:nvPr/>
            </p:nvCxnSpPr>
            <p:spPr bwMode="auto">
              <a:xfrm flipV="1">
                <a:off x="4610093" y="3323272"/>
                <a:ext cx="223840" cy="66968"/>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0" name="Gerade Verbindung mit Pfeil 41"/>
              <p:cNvCxnSpPr>
                <a:cxnSpLocks/>
              </p:cNvCxnSpPr>
              <p:nvPr/>
            </p:nvCxnSpPr>
            <p:spPr bwMode="auto">
              <a:xfrm flipV="1">
                <a:off x="4555894" y="3183282"/>
                <a:ext cx="197785" cy="9355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1" name="Gerade Verbindung mit Pfeil 42"/>
              <p:cNvCxnSpPr>
                <a:cxnSpLocks/>
              </p:cNvCxnSpPr>
              <p:nvPr/>
            </p:nvCxnSpPr>
            <p:spPr bwMode="auto">
              <a:xfrm flipH="1">
                <a:off x="4092243" y="3530101"/>
                <a:ext cx="112558" cy="12954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2" name="Gerade Verbindung mit Pfeil 49"/>
              <p:cNvCxnSpPr>
                <a:cxnSpLocks/>
              </p:cNvCxnSpPr>
              <p:nvPr/>
            </p:nvCxnSpPr>
            <p:spPr bwMode="auto">
              <a:xfrm>
                <a:off x="4482899" y="3613571"/>
                <a:ext cx="27179" cy="264210"/>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3" name="Gerade Verbindung mit Pfeil 50"/>
              <p:cNvCxnSpPr>
                <a:cxnSpLocks/>
              </p:cNvCxnSpPr>
              <p:nvPr/>
            </p:nvCxnSpPr>
            <p:spPr bwMode="auto">
              <a:xfrm flipH="1">
                <a:off x="4258735" y="3596745"/>
                <a:ext cx="83851" cy="199989"/>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grpSp>
      </p:grpSp>
      <p:grpSp>
        <p:nvGrpSpPr>
          <p:cNvPr id="59" name="Gruppieren 4"/>
          <p:cNvGrpSpPr/>
          <p:nvPr/>
        </p:nvGrpSpPr>
        <p:grpSpPr bwMode="auto">
          <a:xfrm>
            <a:off x="11438766" y="3565012"/>
            <a:ext cx="645579" cy="2808572"/>
            <a:chOff x="11438766" y="3565012"/>
            <a:chExt cx="645579" cy="2506726"/>
          </a:xfrm>
        </p:grpSpPr>
        <p:pic>
          <p:nvPicPr>
            <p:cNvPr id="60" name="Grafik 3"/>
            <p:cNvPicPr>
              <a:picLocks noChangeAspect="1"/>
            </p:cNvPicPr>
            <p:nvPr/>
          </p:nvPicPr>
          <p:blipFill>
            <a:blip r:embed="rId7"/>
            <a:stretch/>
          </p:blipFill>
          <p:spPr bwMode="auto">
            <a:xfrm rot="16199998">
              <a:off x="10473092" y="4611328"/>
              <a:ext cx="2202266" cy="270917"/>
            </a:xfrm>
            <a:prstGeom prst="rect">
              <a:avLst/>
            </a:prstGeom>
          </p:spPr>
        </p:pic>
        <p:sp>
          <p:nvSpPr>
            <p:cNvPr id="61" name="Rechteck 90"/>
            <p:cNvSpPr/>
            <p:nvPr/>
          </p:nvSpPr>
          <p:spPr bwMode="auto">
            <a:xfrm rot="5400000">
              <a:off x="10646316" y="4633709"/>
              <a:ext cx="2506726" cy="369332"/>
            </a:xfrm>
            <a:prstGeom prst="rect">
              <a:avLst/>
            </a:prstGeom>
            <a:solidFill>
              <a:schemeClr val="bg1"/>
            </a:solidFill>
          </p:spPr>
          <p:txBody>
            <a:bodyPr wrap="square">
              <a:spAutoFit/>
            </a:bodyPr>
            <a:lstStyle/>
            <a:p>
              <a:pPr>
                <a:defRPr/>
              </a:pPr>
              <a:r>
                <a:rPr lang="en-US" dirty="0"/>
                <a:t>Divertor heat load (</a:t>
              </a:r>
              <a:r>
                <a:rPr lang="en-US" dirty="0" err="1"/>
                <a:t>a.u</a:t>
              </a:r>
              <a:r>
                <a:rPr lang="en-US" dirty="0"/>
                <a:t>.)</a:t>
              </a:r>
              <a:endParaRPr dirty="0"/>
            </a:p>
          </p:txBody>
        </p:sp>
      </p:grpSp>
      <p:grpSp>
        <p:nvGrpSpPr>
          <p:cNvPr id="48" name="Exhaust22kA"/>
          <p:cNvGrpSpPr/>
          <p:nvPr/>
        </p:nvGrpSpPr>
        <p:grpSpPr bwMode="auto">
          <a:xfrm>
            <a:off x="2441775" y="3155432"/>
            <a:ext cx="1574269" cy="1501524"/>
            <a:chOff x="3807824" y="2875826"/>
            <a:chExt cx="1397500" cy="1276981"/>
          </a:xfrm>
        </p:grpSpPr>
        <p:grpSp>
          <p:nvGrpSpPr>
            <p:cNvPr id="49" name="Gruppieren 70"/>
            <p:cNvGrpSpPr/>
            <p:nvPr/>
          </p:nvGrpSpPr>
          <p:grpSpPr bwMode="auto">
            <a:xfrm>
              <a:off x="3807824" y="2875826"/>
              <a:ext cx="1397500" cy="1276981"/>
              <a:chOff x="3807824" y="2875826"/>
              <a:chExt cx="1397500" cy="1276981"/>
            </a:xfrm>
          </p:grpSpPr>
          <p:sp>
            <p:nvSpPr>
              <p:cNvPr id="57" name="Freihandform 78"/>
              <p:cNvSpPr/>
              <p:nvPr/>
            </p:nvSpPr>
            <p:spPr bwMode="auto">
              <a:xfrm flipH="1">
                <a:off x="3807824" y="3440931"/>
                <a:ext cx="922268" cy="711876"/>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1079321 w 1079321"/>
                  <a:gd name="connsiteY0" fmla="*/ 0 h 435012"/>
                  <a:gd name="connsiteX1" fmla="*/ 180338 w 1079321"/>
                  <a:gd name="connsiteY1" fmla="*/ 374740 h 435012"/>
                  <a:gd name="connsiteX2" fmla="*/ 40332 w 1079321"/>
                  <a:gd name="connsiteY2" fmla="*/ 435012 h 435012"/>
                  <a:gd name="connsiteX0" fmla="*/ 1079321 w 1079321"/>
                  <a:gd name="connsiteY0" fmla="*/ 0 h 435012"/>
                  <a:gd name="connsiteX1" fmla="*/ 180338 w 1079321"/>
                  <a:gd name="connsiteY1" fmla="*/ 374740 h 435012"/>
                  <a:gd name="connsiteX2" fmla="*/ 40332 w 1079321"/>
                  <a:gd name="connsiteY2" fmla="*/ 435012 h 435012"/>
                  <a:gd name="connsiteX0" fmla="*/ 1081282 w 1081282"/>
                  <a:gd name="connsiteY0" fmla="*/ 0 h 435012"/>
                  <a:gd name="connsiteX1" fmla="*/ 182299 w 1081282"/>
                  <a:gd name="connsiteY1" fmla="*/ 374740 h 435012"/>
                  <a:gd name="connsiteX2" fmla="*/ 42293 w 1081282"/>
                  <a:gd name="connsiteY2" fmla="*/ 435012 h 435012"/>
                  <a:gd name="connsiteX0" fmla="*/ 1076590 w 1076590"/>
                  <a:gd name="connsiteY0" fmla="*/ 0 h 439611"/>
                  <a:gd name="connsiteX1" fmla="*/ 177607 w 1076590"/>
                  <a:gd name="connsiteY1" fmla="*/ 374740 h 439611"/>
                  <a:gd name="connsiteX2" fmla="*/ 37601 w 1076590"/>
                  <a:gd name="connsiteY2" fmla="*/ 435012 h 439611"/>
                  <a:gd name="connsiteX0" fmla="*/ 1077321 w 1077321"/>
                  <a:gd name="connsiteY0" fmla="*/ 0 h 435012"/>
                  <a:gd name="connsiteX1" fmla="*/ 178338 w 1077321"/>
                  <a:gd name="connsiteY1" fmla="*/ 374740 h 435012"/>
                  <a:gd name="connsiteX2" fmla="*/ 38332 w 1077321"/>
                  <a:gd name="connsiteY2" fmla="*/ 435012 h 435012"/>
                  <a:gd name="connsiteX0" fmla="*/ 1074525 w 1074525"/>
                  <a:gd name="connsiteY0" fmla="*/ 0 h 442197"/>
                  <a:gd name="connsiteX1" fmla="*/ 180180 w 1074525"/>
                  <a:gd name="connsiteY1" fmla="*/ 381925 h 442197"/>
                  <a:gd name="connsiteX2" fmla="*/ 40174 w 1074525"/>
                  <a:gd name="connsiteY2" fmla="*/ 442197 h 442197"/>
                  <a:gd name="connsiteX0" fmla="*/ 1076397 w 1076397"/>
                  <a:gd name="connsiteY0" fmla="*/ 0 h 442197"/>
                  <a:gd name="connsiteX1" fmla="*/ 182052 w 1076397"/>
                  <a:gd name="connsiteY1" fmla="*/ 381925 h 442197"/>
                  <a:gd name="connsiteX2" fmla="*/ 42046 w 1076397"/>
                  <a:gd name="connsiteY2" fmla="*/ 442197 h 442197"/>
                  <a:gd name="connsiteX0" fmla="*/ 1070058 w 1070058"/>
                  <a:gd name="connsiteY0" fmla="*/ 0 h 442197"/>
                  <a:gd name="connsiteX1" fmla="*/ 175713 w 1070058"/>
                  <a:gd name="connsiteY1" fmla="*/ 381925 h 442197"/>
                  <a:gd name="connsiteX2" fmla="*/ 35707 w 1070058"/>
                  <a:gd name="connsiteY2" fmla="*/ 442197 h 442197"/>
                  <a:gd name="connsiteX0" fmla="*/ 1068099 w 1068099"/>
                  <a:gd name="connsiteY0" fmla="*/ 0 h 442197"/>
                  <a:gd name="connsiteX1" fmla="*/ 173754 w 1068099"/>
                  <a:gd name="connsiteY1" fmla="*/ 381925 h 442197"/>
                  <a:gd name="connsiteX2" fmla="*/ 33748 w 1068099"/>
                  <a:gd name="connsiteY2" fmla="*/ 442197 h 442197"/>
                  <a:gd name="connsiteX0" fmla="*/ 1066996 w 1066996"/>
                  <a:gd name="connsiteY0" fmla="*/ 0 h 442197"/>
                  <a:gd name="connsiteX1" fmla="*/ 172651 w 1066996"/>
                  <a:gd name="connsiteY1" fmla="*/ 381925 h 442197"/>
                  <a:gd name="connsiteX2" fmla="*/ 32645 w 1066996"/>
                  <a:gd name="connsiteY2" fmla="*/ 442197 h 442197"/>
                  <a:gd name="connsiteX0" fmla="*/ 1057118 w 1057118"/>
                  <a:gd name="connsiteY0" fmla="*/ 0 h 442197"/>
                  <a:gd name="connsiteX1" fmla="*/ 162773 w 1057118"/>
                  <a:gd name="connsiteY1" fmla="*/ 381925 h 442197"/>
                  <a:gd name="connsiteX2" fmla="*/ 22767 w 1057118"/>
                  <a:gd name="connsiteY2" fmla="*/ 442197 h 442197"/>
                  <a:gd name="connsiteX0" fmla="*/ 1071498 w 1071498"/>
                  <a:gd name="connsiteY0" fmla="*/ 0 h 489967"/>
                  <a:gd name="connsiteX1" fmla="*/ 170136 w 1071498"/>
                  <a:gd name="connsiteY1" fmla="*/ 429695 h 489967"/>
                  <a:gd name="connsiteX2" fmla="*/ 30130 w 1071498"/>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61749 w 1061749"/>
                  <a:gd name="connsiteY0" fmla="*/ 0 h 489967"/>
                  <a:gd name="connsiteX1" fmla="*/ 160387 w 1061749"/>
                  <a:gd name="connsiteY1" fmla="*/ 429695 h 489967"/>
                  <a:gd name="connsiteX2" fmla="*/ 20381 w 1061749"/>
                  <a:gd name="connsiteY2" fmla="*/ 489967 h 489967"/>
                  <a:gd name="connsiteX0" fmla="*/ 1064080 w 1064080"/>
                  <a:gd name="connsiteY0" fmla="*/ 0 h 489967"/>
                  <a:gd name="connsiteX1" fmla="*/ 153362 w 1064080"/>
                  <a:gd name="connsiteY1" fmla="*/ 431970 h 489967"/>
                  <a:gd name="connsiteX2" fmla="*/ 22712 w 1064080"/>
                  <a:gd name="connsiteY2" fmla="*/ 489967 h 489967"/>
                  <a:gd name="connsiteX0" fmla="*/ 1057740 w 1057740"/>
                  <a:gd name="connsiteY0" fmla="*/ 0 h 489967"/>
                  <a:gd name="connsiteX1" fmla="*/ 147022 w 1057740"/>
                  <a:gd name="connsiteY1" fmla="*/ 431970 h 489967"/>
                  <a:gd name="connsiteX2" fmla="*/ 16372 w 1057740"/>
                  <a:gd name="connsiteY2" fmla="*/ 489967 h 489967"/>
                  <a:gd name="connsiteX0" fmla="*/ 1029672 w 1029672"/>
                  <a:gd name="connsiteY0" fmla="*/ 0 h 499066"/>
                  <a:gd name="connsiteX1" fmla="*/ 147022 w 1029672"/>
                  <a:gd name="connsiteY1" fmla="*/ 441069 h 499066"/>
                  <a:gd name="connsiteX2" fmla="*/ 16372 w 1029672"/>
                  <a:gd name="connsiteY2" fmla="*/ 499066 h 499066"/>
                  <a:gd name="connsiteX0" fmla="*/ 1016564 w 1016564"/>
                  <a:gd name="connsiteY0" fmla="*/ 0 h 612247"/>
                  <a:gd name="connsiteX1" fmla="*/ 428627 w 1016564"/>
                  <a:gd name="connsiteY1" fmla="*/ 591204 h 612247"/>
                  <a:gd name="connsiteX2" fmla="*/ 3264 w 1016564"/>
                  <a:gd name="connsiteY2" fmla="*/ 499066 h 612247"/>
                  <a:gd name="connsiteX0" fmla="*/ 1016564 w 1016564"/>
                  <a:gd name="connsiteY0" fmla="*/ 0 h 591204"/>
                  <a:gd name="connsiteX1" fmla="*/ 428627 w 1016564"/>
                  <a:gd name="connsiteY1" fmla="*/ 591204 h 591204"/>
                  <a:gd name="connsiteX2" fmla="*/ 3264 w 1016564"/>
                  <a:gd name="connsiteY2" fmla="*/ 499066 h 591204"/>
                  <a:gd name="connsiteX0" fmla="*/ 1016564 w 1016564"/>
                  <a:gd name="connsiteY0" fmla="*/ 0 h 591204"/>
                  <a:gd name="connsiteX1" fmla="*/ 428627 w 1016564"/>
                  <a:gd name="connsiteY1" fmla="*/ 591204 h 591204"/>
                  <a:gd name="connsiteX2" fmla="*/ 3264 w 1016564"/>
                  <a:gd name="connsiteY2" fmla="*/ 499066 h 591204"/>
                  <a:gd name="connsiteX0" fmla="*/ 1016523 w 1016523"/>
                  <a:gd name="connsiteY0" fmla="*/ 0 h 591204"/>
                  <a:gd name="connsiteX1" fmla="*/ 428586 w 1016523"/>
                  <a:gd name="connsiteY1" fmla="*/ 591204 h 591204"/>
                  <a:gd name="connsiteX2" fmla="*/ 3223 w 1016523"/>
                  <a:gd name="connsiteY2" fmla="*/ 499066 h 591204"/>
                  <a:gd name="connsiteX0" fmla="*/ 1013300 w 1013300"/>
                  <a:gd name="connsiteY0" fmla="*/ 0 h 499066"/>
                  <a:gd name="connsiteX1" fmla="*/ 0 w 1013300"/>
                  <a:gd name="connsiteY1" fmla="*/ 499066 h 499066"/>
                  <a:gd name="connsiteX0" fmla="*/ 765367 w 765367"/>
                  <a:gd name="connsiteY0" fmla="*/ 0 h 590057"/>
                  <a:gd name="connsiteX1" fmla="*/ 0 w 765367"/>
                  <a:gd name="connsiteY1" fmla="*/ 590057 h 590057"/>
                  <a:gd name="connsiteX0" fmla="*/ 765367 w 765367"/>
                  <a:gd name="connsiteY0" fmla="*/ 0 h 598355"/>
                  <a:gd name="connsiteX1" fmla="*/ 0 w 765367"/>
                  <a:gd name="connsiteY1" fmla="*/ 590057 h 598355"/>
                  <a:gd name="connsiteX0" fmla="*/ 765367 w 765367"/>
                  <a:gd name="connsiteY0" fmla="*/ 0 h 599714"/>
                  <a:gd name="connsiteX1" fmla="*/ 0 w 765367"/>
                  <a:gd name="connsiteY1" fmla="*/ 590057 h 599714"/>
                  <a:gd name="connsiteX0" fmla="*/ 765367 w 765367"/>
                  <a:gd name="connsiteY0" fmla="*/ 0 h 599714"/>
                  <a:gd name="connsiteX1" fmla="*/ 0 w 765367"/>
                  <a:gd name="connsiteY1" fmla="*/ 590057 h 599714"/>
                </a:gdLst>
                <a:ahLst/>
                <a:cxnLst>
                  <a:cxn ang="0">
                    <a:pos x="connsiteX0" y="connsiteY0"/>
                  </a:cxn>
                  <a:cxn ang="0">
                    <a:pos x="connsiteX1" y="connsiteY1"/>
                  </a:cxn>
                </a:cxnLst>
                <a:rect l="l" t="t" r="r" b="b"/>
                <a:pathLst>
                  <a:path w="765367" h="599714" extrusionOk="0">
                    <a:moveTo>
                      <a:pt x="765367" y="0"/>
                    </a:moveTo>
                    <a:cubicBezTo>
                      <a:pt x="552347" y="274028"/>
                      <a:pt x="465632" y="666343"/>
                      <a:pt x="0" y="59005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sp>
            <p:nvSpPr>
              <p:cNvPr id="58" name="Freihandform 79"/>
              <p:cNvSpPr/>
              <p:nvPr/>
            </p:nvSpPr>
            <p:spPr bwMode="auto">
              <a:xfrm flipH="1">
                <a:off x="4618884" y="2875826"/>
                <a:ext cx="586441" cy="1249167"/>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439341 w 439340"/>
                  <a:gd name="connsiteY0" fmla="*/ 0 h 1197762"/>
                  <a:gd name="connsiteX1" fmla="*/ 164954 w 439340"/>
                  <a:gd name="connsiteY1" fmla="*/ 1128419 h 1197762"/>
                  <a:gd name="connsiteX2" fmla="*/ 24948 w 439340"/>
                  <a:gd name="connsiteY2" fmla="*/ 1188691 h 1197762"/>
                  <a:gd name="connsiteX0" fmla="*/ 443219 w 443219"/>
                  <a:gd name="connsiteY0" fmla="*/ 0 h 1188691"/>
                  <a:gd name="connsiteX1" fmla="*/ 137912 w 443219"/>
                  <a:gd name="connsiteY1" fmla="*/ 454578 h 1188691"/>
                  <a:gd name="connsiteX2" fmla="*/ 28826 w 443219"/>
                  <a:gd name="connsiteY2" fmla="*/ 1188691 h 1188691"/>
                  <a:gd name="connsiteX0" fmla="*/ 444134 w 444134"/>
                  <a:gd name="connsiteY0" fmla="*/ 0 h 1188691"/>
                  <a:gd name="connsiteX1" fmla="*/ 132643 w 444134"/>
                  <a:gd name="connsiteY1" fmla="*/ 451385 h 1188691"/>
                  <a:gd name="connsiteX2" fmla="*/ 29741 w 444134"/>
                  <a:gd name="connsiteY2" fmla="*/ 1188691 h 1188691"/>
                  <a:gd name="connsiteX0" fmla="*/ 440804 w 440804"/>
                  <a:gd name="connsiteY0" fmla="*/ 0 h 1188691"/>
                  <a:gd name="connsiteX1" fmla="*/ 129313 w 440804"/>
                  <a:gd name="connsiteY1" fmla="*/ 451385 h 1188691"/>
                  <a:gd name="connsiteX2" fmla="*/ 26411 w 440804"/>
                  <a:gd name="connsiteY2" fmla="*/ 1188691 h 1188691"/>
                  <a:gd name="connsiteX0" fmla="*/ 441795 w 441795"/>
                  <a:gd name="connsiteY0" fmla="*/ 0 h 1188691"/>
                  <a:gd name="connsiteX1" fmla="*/ 130304 w 441795"/>
                  <a:gd name="connsiteY1" fmla="*/ 451385 h 1188691"/>
                  <a:gd name="connsiteX2" fmla="*/ 27402 w 441795"/>
                  <a:gd name="connsiteY2" fmla="*/ 1188691 h 1188691"/>
                  <a:gd name="connsiteX0" fmla="*/ 414393 w 414393"/>
                  <a:gd name="connsiteY0" fmla="*/ 0 h 1229564"/>
                  <a:gd name="connsiteX1" fmla="*/ 102902 w 414393"/>
                  <a:gd name="connsiteY1" fmla="*/ 451385 h 1229564"/>
                  <a:gd name="connsiteX2" fmla="*/ 0 w 414393"/>
                  <a:gd name="connsiteY2" fmla="*/ 1188691 h 1229564"/>
                  <a:gd name="connsiteX0" fmla="*/ 451498 w 451498"/>
                  <a:gd name="connsiteY0" fmla="*/ 0 h 775230"/>
                  <a:gd name="connsiteX1" fmla="*/ 140007 w 451498"/>
                  <a:gd name="connsiteY1" fmla="*/ 451385 h 775230"/>
                  <a:gd name="connsiteX2" fmla="*/ 0 w 451498"/>
                  <a:gd name="connsiteY2" fmla="*/ 703271 h 775230"/>
                  <a:gd name="connsiteX0" fmla="*/ 451498 w 451498"/>
                  <a:gd name="connsiteY0" fmla="*/ 0 h 776419"/>
                  <a:gd name="connsiteX1" fmla="*/ 140007 w 451498"/>
                  <a:gd name="connsiteY1" fmla="*/ 451385 h 776419"/>
                  <a:gd name="connsiteX2" fmla="*/ 0 w 451498"/>
                  <a:gd name="connsiteY2" fmla="*/ 703271 h 776419"/>
                  <a:gd name="connsiteX0" fmla="*/ 451498 w 451498"/>
                  <a:gd name="connsiteY0" fmla="*/ 0 h 777375"/>
                  <a:gd name="connsiteX1" fmla="*/ 140007 w 451498"/>
                  <a:gd name="connsiteY1" fmla="*/ 451385 h 777375"/>
                  <a:gd name="connsiteX2" fmla="*/ 0 w 451498"/>
                  <a:gd name="connsiteY2" fmla="*/ 703271 h 777375"/>
                  <a:gd name="connsiteX0" fmla="*/ 451498 w 451498"/>
                  <a:gd name="connsiteY0" fmla="*/ 0 h 777375"/>
                  <a:gd name="connsiteX1" fmla="*/ 140007 w 451498"/>
                  <a:gd name="connsiteY1" fmla="*/ 451385 h 777375"/>
                  <a:gd name="connsiteX2" fmla="*/ 0 w 451498"/>
                  <a:gd name="connsiteY2" fmla="*/ 703271 h 777375"/>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70599"/>
                  <a:gd name="connsiteX1" fmla="*/ 140007 w 457682"/>
                  <a:gd name="connsiteY1" fmla="*/ 444998 h 770599"/>
                  <a:gd name="connsiteX2" fmla="*/ 0 w 457682"/>
                  <a:gd name="connsiteY2" fmla="*/ 696884 h 770599"/>
                  <a:gd name="connsiteX0" fmla="*/ 480873 w 480873"/>
                  <a:gd name="connsiteY0" fmla="*/ 0 h 780932"/>
                  <a:gd name="connsiteX1" fmla="*/ 140007 w 480873"/>
                  <a:gd name="connsiteY1" fmla="*/ 456974 h 780932"/>
                  <a:gd name="connsiteX2" fmla="*/ 0 w 480873"/>
                  <a:gd name="connsiteY2" fmla="*/ 708860 h 780932"/>
                  <a:gd name="connsiteX0" fmla="*/ 480873 w 480873"/>
                  <a:gd name="connsiteY0" fmla="*/ 0 h 782639"/>
                  <a:gd name="connsiteX1" fmla="*/ 140007 w 480873"/>
                  <a:gd name="connsiteY1" fmla="*/ 456974 h 782639"/>
                  <a:gd name="connsiteX2" fmla="*/ 0 w 480873"/>
                  <a:gd name="connsiteY2" fmla="*/ 708860 h 782639"/>
                  <a:gd name="connsiteX0" fmla="*/ 480873 w 480873"/>
                  <a:gd name="connsiteY0" fmla="*/ 0 h 783559"/>
                  <a:gd name="connsiteX1" fmla="*/ 140007 w 480873"/>
                  <a:gd name="connsiteY1" fmla="*/ 456974 h 783559"/>
                  <a:gd name="connsiteX2" fmla="*/ 0 w 480873"/>
                  <a:gd name="connsiteY2" fmla="*/ 708860 h 783559"/>
                  <a:gd name="connsiteX0" fmla="*/ 480873 w 480873"/>
                  <a:gd name="connsiteY0" fmla="*/ 0 h 780854"/>
                  <a:gd name="connsiteX1" fmla="*/ 140007 w 480873"/>
                  <a:gd name="connsiteY1" fmla="*/ 456974 h 780854"/>
                  <a:gd name="connsiteX2" fmla="*/ 0 w 480873"/>
                  <a:gd name="connsiteY2" fmla="*/ 708860 h 780854"/>
                  <a:gd name="connsiteX0" fmla="*/ 480873 w 480873"/>
                  <a:gd name="connsiteY0" fmla="*/ 0 h 774034"/>
                  <a:gd name="connsiteX1" fmla="*/ 140007 w 480873"/>
                  <a:gd name="connsiteY1" fmla="*/ 456974 h 774034"/>
                  <a:gd name="connsiteX2" fmla="*/ 0 w 480873"/>
                  <a:gd name="connsiteY2" fmla="*/ 708860 h 774034"/>
                  <a:gd name="connsiteX0" fmla="*/ 473856 w 473856"/>
                  <a:gd name="connsiteY0" fmla="*/ 0 h 739932"/>
                  <a:gd name="connsiteX1" fmla="*/ 132990 w 473856"/>
                  <a:gd name="connsiteY1" fmla="*/ 456974 h 739932"/>
                  <a:gd name="connsiteX2" fmla="*/ 0 w 473856"/>
                  <a:gd name="connsiteY2" fmla="*/ 670189 h 739932"/>
                  <a:gd name="connsiteX0" fmla="*/ 473856 w 473856"/>
                  <a:gd name="connsiteY0" fmla="*/ 0 h 718472"/>
                  <a:gd name="connsiteX1" fmla="*/ 132990 w 473856"/>
                  <a:gd name="connsiteY1" fmla="*/ 456974 h 718472"/>
                  <a:gd name="connsiteX2" fmla="*/ 0 w 473856"/>
                  <a:gd name="connsiteY2" fmla="*/ 670189 h 718472"/>
                  <a:gd name="connsiteX0" fmla="*/ 473856 w 473856"/>
                  <a:gd name="connsiteY0" fmla="*/ 0 h 720077"/>
                  <a:gd name="connsiteX1" fmla="*/ 132990 w 473856"/>
                  <a:gd name="connsiteY1" fmla="*/ 456974 h 720077"/>
                  <a:gd name="connsiteX2" fmla="*/ 0 w 473856"/>
                  <a:gd name="connsiteY2" fmla="*/ 670189 h 720077"/>
                  <a:gd name="connsiteX0" fmla="*/ 473856 w 473856"/>
                  <a:gd name="connsiteY0" fmla="*/ 0 h 721952"/>
                  <a:gd name="connsiteX1" fmla="*/ 135329 w 473856"/>
                  <a:gd name="connsiteY1" fmla="*/ 470623 h 721952"/>
                  <a:gd name="connsiteX2" fmla="*/ 0 w 473856"/>
                  <a:gd name="connsiteY2" fmla="*/ 670189 h 721952"/>
                  <a:gd name="connsiteX0" fmla="*/ 473856 w 473856"/>
                  <a:gd name="connsiteY0" fmla="*/ 0 h 722607"/>
                  <a:gd name="connsiteX1" fmla="*/ 125973 w 473856"/>
                  <a:gd name="connsiteY1" fmla="*/ 475172 h 722607"/>
                  <a:gd name="connsiteX2" fmla="*/ 0 w 473856"/>
                  <a:gd name="connsiteY2" fmla="*/ 670189 h 722607"/>
                  <a:gd name="connsiteX0" fmla="*/ 473856 w 473856"/>
                  <a:gd name="connsiteY0" fmla="*/ 0 h 721661"/>
                  <a:gd name="connsiteX1" fmla="*/ 125973 w 473856"/>
                  <a:gd name="connsiteY1" fmla="*/ 475172 h 721661"/>
                  <a:gd name="connsiteX2" fmla="*/ 0 w 473856"/>
                  <a:gd name="connsiteY2" fmla="*/ 670189 h 721661"/>
                  <a:gd name="connsiteX0" fmla="*/ 487890 w 487890"/>
                  <a:gd name="connsiteY0" fmla="*/ 0 h 715279"/>
                  <a:gd name="connsiteX1" fmla="*/ 125973 w 487890"/>
                  <a:gd name="connsiteY1" fmla="*/ 470622 h 715279"/>
                  <a:gd name="connsiteX2" fmla="*/ 0 w 487890"/>
                  <a:gd name="connsiteY2" fmla="*/ 665639 h 715279"/>
                  <a:gd name="connsiteX0" fmla="*/ 487890 w 487890"/>
                  <a:gd name="connsiteY0" fmla="*/ 0 h 717992"/>
                  <a:gd name="connsiteX1" fmla="*/ 125973 w 487890"/>
                  <a:gd name="connsiteY1" fmla="*/ 470622 h 717992"/>
                  <a:gd name="connsiteX2" fmla="*/ 0 w 487890"/>
                  <a:gd name="connsiteY2" fmla="*/ 665639 h 717992"/>
                  <a:gd name="connsiteX0" fmla="*/ 494907 w 494907"/>
                  <a:gd name="connsiteY0" fmla="*/ 0 h 712958"/>
                  <a:gd name="connsiteX1" fmla="*/ 125973 w 494907"/>
                  <a:gd name="connsiteY1" fmla="*/ 468347 h 712958"/>
                  <a:gd name="connsiteX2" fmla="*/ 0 w 494907"/>
                  <a:gd name="connsiteY2" fmla="*/ 663364 h 712958"/>
                  <a:gd name="connsiteX0" fmla="*/ 494907 w 494907"/>
                  <a:gd name="connsiteY0" fmla="*/ 0 h 716076"/>
                  <a:gd name="connsiteX1" fmla="*/ 125973 w 494907"/>
                  <a:gd name="connsiteY1" fmla="*/ 468347 h 716076"/>
                  <a:gd name="connsiteX2" fmla="*/ 0 w 494907"/>
                  <a:gd name="connsiteY2" fmla="*/ 663364 h 716076"/>
                  <a:gd name="connsiteX0" fmla="*/ 504263 w 504263"/>
                  <a:gd name="connsiteY0" fmla="*/ 0 h 705994"/>
                  <a:gd name="connsiteX1" fmla="*/ 125973 w 504263"/>
                  <a:gd name="connsiteY1" fmla="*/ 461523 h 705994"/>
                  <a:gd name="connsiteX2" fmla="*/ 0 w 504263"/>
                  <a:gd name="connsiteY2" fmla="*/ 656540 h 705994"/>
                  <a:gd name="connsiteX0" fmla="*/ 504263 w 504263"/>
                  <a:gd name="connsiteY0" fmla="*/ 0 h 708998"/>
                  <a:gd name="connsiteX1" fmla="*/ 125973 w 504263"/>
                  <a:gd name="connsiteY1" fmla="*/ 461523 h 708998"/>
                  <a:gd name="connsiteX2" fmla="*/ 0 w 504263"/>
                  <a:gd name="connsiteY2" fmla="*/ 656540 h 708998"/>
                  <a:gd name="connsiteX0" fmla="*/ 504263 w 504263"/>
                  <a:gd name="connsiteY0" fmla="*/ 0 h 708880"/>
                  <a:gd name="connsiteX1" fmla="*/ 125973 w 504263"/>
                  <a:gd name="connsiteY1" fmla="*/ 461523 h 708880"/>
                  <a:gd name="connsiteX2" fmla="*/ 0 w 504263"/>
                  <a:gd name="connsiteY2" fmla="*/ 656540 h 708880"/>
                  <a:gd name="connsiteX0" fmla="*/ 504263 w 504263"/>
                  <a:gd name="connsiteY0" fmla="*/ 0 h 709043"/>
                  <a:gd name="connsiteX1" fmla="*/ 125973 w 504263"/>
                  <a:gd name="connsiteY1" fmla="*/ 461523 h 709043"/>
                  <a:gd name="connsiteX2" fmla="*/ 0 w 504263"/>
                  <a:gd name="connsiteY2" fmla="*/ 656540 h 709043"/>
                  <a:gd name="connsiteX0" fmla="*/ 504263 w 504263"/>
                  <a:gd name="connsiteY0" fmla="*/ 0 h 695247"/>
                  <a:gd name="connsiteX1" fmla="*/ 130651 w 504263"/>
                  <a:gd name="connsiteY1" fmla="*/ 338687 h 695247"/>
                  <a:gd name="connsiteX2" fmla="*/ 0 w 504263"/>
                  <a:gd name="connsiteY2" fmla="*/ 656540 h 695247"/>
                  <a:gd name="connsiteX0" fmla="*/ 504263 w 504263"/>
                  <a:gd name="connsiteY0" fmla="*/ 0 h 695247"/>
                  <a:gd name="connsiteX1" fmla="*/ 130651 w 504263"/>
                  <a:gd name="connsiteY1" fmla="*/ 338687 h 695247"/>
                  <a:gd name="connsiteX2" fmla="*/ 0 w 504263"/>
                  <a:gd name="connsiteY2" fmla="*/ 656540 h 695247"/>
                  <a:gd name="connsiteX0" fmla="*/ 504263 w 504263"/>
                  <a:gd name="connsiteY0" fmla="*/ 0 h 656540"/>
                  <a:gd name="connsiteX1" fmla="*/ 130651 w 504263"/>
                  <a:gd name="connsiteY1" fmla="*/ 338687 h 656540"/>
                  <a:gd name="connsiteX2" fmla="*/ 0 w 504263"/>
                  <a:gd name="connsiteY2" fmla="*/ 656540 h 656540"/>
                  <a:gd name="connsiteX0" fmla="*/ 376939 w 376939"/>
                  <a:gd name="connsiteY0" fmla="*/ 0 h 1052347"/>
                  <a:gd name="connsiteX1" fmla="*/ 3327 w 376939"/>
                  <a:gd name="connsiteY1" fmla="*/ 338687 h 1052347"/>
                  <a:gd name="connsiteX2" fmla="*/ 200134 w 376939"/>
                  <a:gd name="connsiteY2" fmla="*/ 1052347 h 1052347"/>
                  <a:gd name="connsiteX0" fmla="*/ 425408 w 425408"/>
                  <a:gd name="connsiteY0" fmla="*/ 0 h 1052347"/>
                  <a:gd name="connsiteX1" fmla="*/ 51796 w 425408"/>
                  <a:gd name="connsiteY1" fmla="*/ 338687 h 1052347"/>
                  <a:gd name="connsiteX2" fmla="*/ 248603 w 425408"/>
                  <a:gd name="connsiteY2" fmla="*/ 1052347 h 1052347"/>
                  <a:gd name="connsiteX0" fmla="*/ 486672 w 486672"/>
                  <a:gd name="connsiteY0" fmla="*/ 0 h 1052347"/>
                  <a:gd name="connsiteX1" fmla="*/ 113060 w 486672"/>
                  <a:gd name="connsiteY1" fmla="*/ 338687 h 1052347"/>
                  <a:gd name="connsiteX2" fmla="*/ 309867 w 486672"/>
                  <a:gd name="connsiteY2" fmla="*/ 1052347 h 1052347"/>
                </a:gdLst>
                <a:ahLst/>
                <a:cxnLst>
                  <a:cxn ang="0">
                    <a:pos x="connsiteX0" y="connsiteY0"/>
                  </a:cxn>
                  <a:cxn ang="0">
                    <a:pos x="connsiteX1" y="connsiteY1"/>
                  </a:cxn>
                  <a:cxn ang="0">
                    <a:pos x="connsiteX2" y="connsiteY2"/>
                  </a:cxn>
                </a:cxnLst>
                <a:rect l="l" t="t" r="r" b="b"/>
                <a:pathLst>
                  <a:path w="486672" h="1052347" extrusionOk="0">
                    <a:moveTo>
                      <a:pt x="486672" y="0"/>
                    </a:moveTo>
                    <a:cubicBezTo>
                      <a:pt x="225146" y="170688"/>
                      <a:pt x="173714" y="120075"/>
                      <a:pt x="113060" y="338687"/>
                    </a:cubicBezTo>
                    <a:cubicBezTo>
                      <a:pt x="-68307" y="963134"/>
                      <a:pt x="-51190" y="886134"/>
                      <a:pt x="309867" y="105234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grpSp>
        <p:grpSp>
          <p:nvGrpSpPr>
            <p:cNvPr id="50" name="Gruppieren 71"/>
            <p:cNvGrpSpPr/>
            <p:nvPr/>
          </p:nvGrpSpPr>
          <p:grpSpPr bwMode="auto">
            <a:xfrm>
              <a:off x="4131411" y="3057198"/>
              <a:ext cx="741690" cy="814682"/>
              <a:chOff x="4131411" y="3057198"/>
              <a:chExt cx="741690" cy="814682"/>
            </a:xfrm>
          </p:grpSpPr>
          <p:cxnSp>
            <p:nvCxnSpPr>
              <p:cNvPr id="51" name="Gerade Verbindung mit Pfeil 72"/>
              <p:cNvCxnSpPr>
                <a:cxnSpLocks/>
              </p:cNvCxnSpPr>
              <p:nvPr/>
            </p:nvCxnSpPr>
            <p:spPr bwMode="auto">
              <a:xfrm flipV="1">
                <a:off x="4522067" y="3057198"/>
                <a:ext cx="144147" cy="10467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2" name="Gerade Verbindung mit Pfeil 73"/>
              <p:cNvCxnSpPr>
                <a:cxnSpLocks/>
              </p:cNvCxnSpPr>
              <p:nvPr/>
            </p:nvCxnSpPr>
            <p:spPr bwMode="auto">
              <a:xfrm flipV="1">
                <a:off x="4649261" y="3317371"/>
                <a:ext cx="223840" cy="66968"/>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3" name="Gerade Verbindung mit Pfeil 74"/>
              <p:cNvCxnSpPr>
                <a:cxnSpLocks/>
              </p:cNvCxnSpPr>
              <p:nvPr/>
            </p:nvCxnSpPr>
            <p:spPr bwMode="auto">
              <a:xfrm flipV="1">
                <a:off x="4595062" y="3177380"/>
                <a:ext cx="197785" cy="9355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4" name="Gerade Verbindung mit Pfeil 75"/>
              <p:cNvCxnSpPr>
                <a:cxnSpLocks/>
              </p:cNvCxnSpPr>
              <p:nvPr/>
            </p:nvCxnSpPr>
            <p:spPr bwMode="auto">
              <a:xfrm flipH="1">
                <a:off x="4131411" y="3524199"/>
                <a:ext cx="112558" cy="12954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5" name="Gerade Verbindung mit Pfeil 76"/>
              <p:cNvCxnSpPr>
                <a:cxnSpLocks/>
              </p:cNvCxnSpPr>
              <p:nvPr/>
            </p:nvCxnSpPr>
            <p:spPr bwMode="auto">
              <a:xfrm>
                <a:off x="4522067" y="3607670"/>
                <a:ext cx="27179" cy="264210"/>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6" name="Gerade Verbindung mit Pfeil 77"/>
              <p:cNvCxnSpPr>
                <a:cxnSpLocks/>
              </p:cNvCxnSpPr>
              <p:nvPr/>
            </p:nvCxnSpPr>
            <p:spPr bwMode="auto">
              <a:xfrm flipH="1">
                <a:off x="4297902" y="3590844"/>
                <a:ext cx="83851" cy="199989"/>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grpSp>
      </p:grpSp>
      <p:grpSp>
        <p:nvGrpSpPr>
          <p:cNvPr id="92" name="q_max"/>
          <p:cNvGrpSpPr/>
          <p:nvPr/>
        </p:nvGrpSpPr>
        <p:grpSpPr bwMode="auto">
          <a:xfrm>
            <a:off x="2156212" y="937653"/>
            <a:ext cx="8878722" cy="5615547"/>
            <a:chOff x="2146481" y="937653"/>
            <a:chExt cx="8878722" cy="5615547"/>
          </a:xfrm>
        </p:grpSpPr>
        <p:grpSp>
          <p:nvGrpSpPr>
            <p:cNvPr id="93" name="Heat Load Limits"/>
            <p:cNvGrpSpPr/>
            <p:nvPr/>
          </p:nvGrpSpPr>
          <p:grpSpPr bwMode="auto">
            <a:xfrm>
              <a:off x="2146481" y="937653"/>
              <a:ext cx="8204173" cy="5615547"/>
              <a:chOff x="2146481" y="937653"/>
              <a:chExt cx="8204173" cy="5615547"/>
            </a:xfrm>
          </p:grpSpPr>
          <p:grpSp>
            <p:nvGrpSpPr>
              <p:cNvPr id="100" name="Lower Divertor"/>
              <p:cNvGrpSpPr/>
              <p:nvPr/>
            </p:nvGrpSpPr>
            <p:grpSpPr bwMode="auto">
              <a:xfrm>
                <a:off x="3140652" y="3455215"/>
                <a:ext cx="7210001" cy="3097985"/>
                <a:chOff x="3140652" y="3455215"/>
                <a:chExt cx="7210001" cy="3097985"/>
              </a:xfrm>
            </p:grpSpPr>
            <p:sp>
              <p:nvSpPr>
                <p:cNvPr id="106" name="horizontal"/>
                <p:cNvSpPr/>
                <p:nvPr/>
              </p:nvSpPr>
              <p:spPr bwMode="auto">
                <a:xfrm>
                  <a:off x="3140652" y="4280276"/>
                  <a:ext cx="2645783" cy="2193542"/>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285382 w 5392221"/>
                    <a:gd name="connsiteY12" fmla="*/ 675755 h 2271563"/>
                    <a:gd name="connsiteX13" fmla="*/ 5386448 w 5392221"/>
                    <a:gd name="connsiteY13" fmla="*/ 229155 h 2271563"/>
                    <a:gd name="connsiteX14" fmla="*/ 5370755 w 5392221"/>
                    <a:gd name="connsiteY14" fmla="*/ 0 h 2271563"/>
                    <a:gd name="connsiteX15" fmla="*/ 5194425 w 5392221"/>
                    <a:gd name="connsiteY15" fmla="*/ 264275 h 2271563"/>
                    <a:gd name="connsiteX16" fmla="*/ 5093358 w 5392221"/>
                    <a:gd name="connsiteY16" fmla="*/ 462846 h 2271563"/>
                    <a:gd name="connsiteX17" fmla="*/ 4693043 w 5392221"/>
                    <a:gd name="connsiteY17" fmla="*/ 826076 h 2271563"/>
                    <a:gd name="connsiteX18" fmla="*/ 4381725 w 5392221"/>
                    <a:gd name="connsiteY18" fmla="*/ 1087408 h 2271563"/>
                    <a:gd name="connsiteX19" fmla="*/ 3705611 w 5392221"/>
                    <a:gd name="connsiteY19" fmla="*/ 1374093 h 2271563"/>
                    <a:gd name="connsiteX20" fmla="*/ 2849108 w 5392221"/>
                    <a:gd name="connsiteY20" fmla="*/ 1532243 h 2271563"/>
                    <a:gd name="connsiteX21" fmla="*/ 2184674 w 5392221"/>
                    <a:gd name="connsiteY21" fmla="*/ 1532002 h 2271563"/>
                    <a:gd name="connsiteX22" fmla="*/ 1983517 w 5392221"/>
                    <a:gd name="connsiteY22" fmla="*/ 1520070 h 2271563"/>
                    <a:gd name="connsiteX23" fmla="*/ 1980663 w 5392221"/>
                    <a:gd name="connsiteY23" fmla="*/ 1534070 h 2271563"/>
                    <a:gd name="connsiteX24" fmla="*/ 1120239 w 5392221"/>
                    <a:gd name="connsiteY24" fmla="*/ 1190293 h 2271563"/>
                    <a:gd name="connsiteX25" fmla="*/ 765976 w 5392221"/>
                    <a:gd name="connsiteY25" fmla="*/ 913900 h 2271563"/>
                    <a:gd name="connsiteX26" fmla="*/ 538742 w 5392221"/>
                    <a:gd name="connsiteY26" fmla="*/ 602602 h 2271563"/>
                    <a:gd name="connsiteX0" fmla="*/ 538742 w 5389372"/>
                    <a:gd name="connsiteY0" fmla="*/ 403541 h 2072502"/>
                    <a:gd name="connsiteX1" fmla="*/ 0 w 5389372"/>
                    <a:gd name="connsiteY1" fmla="*/ 534748 h 2072502"/>
                    <a:gd name="connsiteX2" fmla="*/ 76698 w 5389372"/>
                    <a:gd name="connsiteY2" fmla="*/ 981034 h 2072502"/>
                    <a:gd name="connsiteX3" fmla="*/ 278379 w 5389372"/>
                    <a:gd name="connsiteY3" fmla="*/ 1369654 h 2072502"/>
                    <a:gd name="connsiteX4" fmla="*/ 765710 w 5389372"/>
                    <a:gd name="connsiteY4" fmla="*/ 1751419 h 2072502"/>
                    <a:gd name="connsiteX5" fmla="*/ 1190438 w 5389372"/>
                    <a:gd name="connsiteY5" fmla="*/ 1916807 h 2072502"/>
                    <a:gd name="connsiteX6" fmla="*/ 1904228 w 5389372"/>
                    <a:gd name="connsiteY6" fmla="*/ 2057082 h 2072502"/>
                    <a:gd name="connsiteX7" fmla="*/ 2629622 w 5389372"/>
                    <a:gd name="connsiteY7" fmla="*/ 2062450 h 2072502"/>
                    <a:gd name="connsiteX8" fmla="*/ 3364205 w 5389372"/>
                    <a:gd name="connsiteY8" fmla="*/ 1978630 h 2072502"/>
                    <a:gd name="connsiteX9" fmla="*/ 3848324 w 5389372"/>
                    <a:gd name="connsiteY9" fmla="*/ 1857334 h 2072502"/>
                    <a:gd name="connsiteX10" fmla="*/ 4428938 w 5389372"/>
                    <a:gd name="connsiteY10" fmla="*/ 1550281 h 2072502"/>
                    <a:gd name="connsiteX11" fmla="*/ 4960769 w 5389372"/>
                    <a:gd name="connsiteY11" fmla="*/ 949930 h 2072502"/>
                    <a:gd name="connsiteX12" fmla="*/ 5285382 w 5389372"/>
                    <a:gd name="connsiteY12" fmla="*/ 476694 h 2072502"/>
                    <a:gd name="connsiteX13" fmla="*/ 5386448 w 5389372"/>
                    <a:gd name="connsiteY13" fmla="*/ 30094 h 2072502"/>
                    <a:gd name="connsiteX14" fmla="*/ 5194425 w 5389372"/>
                    <a:gd name="connsiteY14" fmla="*/ 65214 h 2072502"/>
                    <a:gd name="connsiteX15" fmla="*/ 5093358 w 5389372"/>
                    <a:gd name="connsiteY15" fmla="*/ 263785 h 2072502"/>
                    <a:gd name="connsiteX16" fmla="*/ 4693043 w 5389372"/>
                    <a:gd name="connsiteY16" fmla="*/ 627015 h 2072502"/>
                    <a:gd name="connsiteX17" fmla="*/ 4381725 w 5389372"/>
                    <a:gd name="connsiteY17" fmla="*/ 888347 h 2072502"/>
                    <a:gd name="connsiteX18" fmla="*/ 3705611 w 5389372"/>
                    <a:gd name="connsiteY18" fmla="*/ 1175032 h 2072502"/>
                    <a:gd name="connsiteX19" fmla="*/ 2849108 w 5389372"/>
                    <a:gd name="connsiteY19" fmla="*/ 1333182 h 2072502"/>
                    <a:gd name="connsiteX20" fmla="*/ 2184674 w 5389372"/>
                    <a:gd name="connsiteY20" fmla="*/ 1332941 h 2072502"/>
                    <a:gd name="connsiteX21" fmla="*/ 1983517 w 5389372"/>
                    <a:gd name="connsiteY21" fmla="*/ 1321009 h 2072502"/>
                    <a:gd name="connsiteX22" fmla="*/ 1980663 w 5389372"/>
                    <a:gd name="connsiteY22" fmla="*/ 1335009 h 2072502"/>
                    <a:gd name="connsiteX23" fmla="*/ 1120239 w 5389372"/>
                    <a:gd name="connsiteY23" fmla="*/ 991232 h 2072502"/>
                    <a:gd name="connsiteX24" fmla="*/ 765976 w 5389372"/>
                    <a:gd name="connsiteY24" fmla="*/ 714839 h 2072502"/>
                    <a:gd name="connsiteX25" fmla="*/ 538742 w 5389372"/>
                    <a:gd name="connsiteY25" fmla="*/ 403541 h 2072502"/>
                    <a:gd name="connsiteX0" fmla="*/ 538742 w 5395085"/>
                    <a:gd name="connsiteY0" fmla="*/ 378246 h 2047207"/>
                    <a:gd name="connsiteX1" fmla="*/ 0 w 5395085"/>
                    <a:gd name="connsiteY1" fmla="*/ 509453 h 2047207"/>
                    <a:gd name="connsiteX2" fmla="*/ 76698 w 5395085"/>
                    <a:gd name="connsiteY2" fmla="*/ 955739 h 2047207"/>
                    <a:gd name="connsiteX3" fmla="*/ 278379 w 5395085"/>
                    <a:gd name="connsiteY3" fmla="*/ 1344359 h 2047207"/>
                    <a:gd name="connsiteX4" fmla="*/ 765710 w 5395085"/>
                    <a:gd name="connsiteY4" fmla="*/ 1726124 h 2047207"/>
                    <a:gd name="connsiteX5" fmla="*/ 1190438 w 5395085"/>
                    <a:gd name="connsiteY5" fmla="*/ 1891512 h 2047207"/>
                    <a:gd name="connsiteX6" fmla="*/ 1904228 w 5395085"/>
                    <a:gd name="connsiteY6" fmla="*/ 2031787 h 2047207"/>
                    <a:gd name="connsiteX7" fmla="*/ 2629622 w 5395085"/>
                    <a:gd name="connsiteY7" fmla="*/ 2037155 h 2047207"/>
                    <a:gd name="connsiteX8" fmla="*/ 3364205 w 5395085"/>
                    <a:gd name="connsiteY8" fmla="*/ 1953335 h 2047207"/>
                    <a:gd name="connsiteX9" fmla="*/ 3848324 w 5395085"/>
                    <a:gd name="connsiteY9" fmla="*/ 1832039 h 2047207"/>
                    <a:gd name="connsiteX10" fmla="*/ 4428938 w 5395085"/>
                    <a:gd name="connsiteY10" fmla="*/ 1524986 h 2047207"/>
                    <a:gd name="connsiteX11" fmla="*/ 4960769 w 5395085"/>
                    <a:gd name="connsiteY11" fmla="*/ 924635 h 2047207"/>
                    <a:gd name="connsiteX12" fmla="*/ 5285382 w 5395085"/>
                    <a:gd name="connsiteY12" fmla="*/ 451399 h 2047207"/>
                    <a:gd name="connsiteX13" fmla="*/ 5386448 w 5395085"/>
                    <a:gd name="connsiteY13" fmla="*/ 4799 h 2047207"/>
                    <a:gd name="connsiteX14" fmla="*/ 5093358 w 5395085"/>
                    <a:gd name="connsiteY14" fmla="*/ 238490 h 2047207"/>
                    <a:gd name="connsiteX15" fmla="*/ 4693043 w 5395085"/>
                    <a:gd name="connsiteY15" fmla="*/ 601720 h 2047207"/>
                    <a:gd name="connsiteX16" fmla="*/ 4381725 w 5395085"/>
                    <a:gd name="connsiteY16" fmla="*/ 863052 h 2047207"/>
                    <a:gd name="connsiteX17" fmla="*/ 3705611 w 5395085"/>
                    <a:gd name="connsiteY17" fmla="*/ 1149737 h 2047207"/>
                    <a:gd name="connsiteX18" fmla="*/ 2849108 w 5395085"/>
                    <a:gd name="connsiteY18" fmla="*/ 1307887 h 2047207"/>
                    <a:gd name="connsiteX19" fmla="*/ 2184674 w 5395085"/>
                    <a:gd name="connsiteY19" fmla="*/ 1307646 h 2047207"/>
                    <a:gd name="connsiteX20" fmla="*/ 1983517 w 5395085"/>
                    <a:gd name="connsiteY20" fmla="*/ 1295714 h 2047207"/>
                    <a:gd name="connsiteX21" fmla="*/ 1980663 w 5395085"/>
                    <a:gd name="connsiteY21" fmla="*/ 1309714 h 2047207"/>
                    <a:gd name="connsiteX22" fmla="*/ 1120239 w 5395085"/>
                    <a:gd name="connsiteY22" fmla="*/ 965937 h 2047207"/>
                    <a:gd name="connsiteX23" fmla="*/ 765976 w 5395085"/>
                    <a:gd name="connsiteY23" fmla="*/ 689544 h 2047207"/>
                    <a:gd name="connsiteX24" fmla="*/ 538742 w 5395085"/>
                    <a:gd name="connsiteY24" fmla="*/ 378246 h 2047207"/>
                    <a:gd name="connsiteX0" fmla="*/ 538742 w 5288131"/>
                    <a:gd name="connsiteY0" fmla="*/ 143025 h 1811986"/>
                    <a:gd name="connsiteX1" fmla="*/ 0 w 5288131"/>
                    <a:gd name="connsiteY1" fmla="*/ 274232 h 1811986"/>
                    <a:gd name="connsiteX2" fmla="*/ 76698 w 5288131"/>
                    <a:gd name="connsiteY2" fmla="*/ 720518 h 1811986"/>
                    <a:gd name="connsiteX3" fmla="*/ 278379 w 5288131"/>
                    <a:gd name="connsiteY3" fmla="*/ 1109138 h 1811986"/>
                    <a:gd name="connsiteX4" fmla="*/ 765710 w 5288131"/>
                    <a:gd name="connsiteY4" fmla="*/ 1490903 h 1811986"/>
                    <a:gd name="connsiteX5" fmla="*/ 1190438 w 5288131"/>
                    <a:gd name="connsiteY5" fmla="*/ 1656291 h 1811986"/>
                    <a:gd name="connsiteX6" fmla="*/ 1904228 w 5288131"/>
                    <a:gd name="connsiteY6" fmla="*/ 1796566 h 1811986"/>
                    <a:gd name="connsiteX7" fmla="*/ 2629622 w 5288131"/>
                    <a:gd name="connsiteY7" fmla="*/ 1801934 h 1811986"/>
                    <a:gd name="connsiteX8" fmla="*/ 3364205 w 5288131"/>
                    <a:gd name="connsiteY8" fmla="*/ 1718114 h 1811986"/>
                    <a:gd name="connsiteX9" fmla="*/ 3848324 w 5288131"/>
                    <a:gd name="connsiteY9" fmla="*/ 1596818 h 1811986"/>
                    <a:gd name="connsiteX10" fmla="*/ 4428938 w 5288131"/>
                    <a:gd name="connsiteY10" fmla="*/ 1289765 h 1811986"/>
                    <a:gd name="connsiteX11" fmla="*/ 4960769 w 5288131"/>
                    <a:gd name="connsiteY11" fmla="*/ 689414 h 1811986"/>
                    <a:gd name="connsiteX12" fmla="*/ 5285382 w 5288131"/>
                    <a:gd name="connsiteY12" fmla="*/ 216178 h 1811986"/>
                    <a:gd name="connsiteX13" fmla="*/ 5093358 w 5288131"/>
                    <a:gd name="connsiteY13" fmla="*/ 3269 h 1811986"/>
                    <a:gd name="connsiteX14" fmla="*/ 4693043 w 5288131"/>
                    <a:gd name="connsiteY14" fmla="*/ 366499 h 1811986"/>
                    <a:gd name="connsiteX15" fmla="*/ 4381725 w 5288131"/>
                    <a:gd name="connsiteY15" fmla="*/ 627831 h 1811986"/>
                    <a:gd name="connsiteX16" fmla="*/ 3705611 w 5288131"/>
                    <a:gd name="connsiteY16" fmla="*/ 914516 h 1811986"/>
                    <a:gd name="connsiteX17" fmla="*/ 2849108 w 5288131"/>
                    <a:gd name="connsiteY17" fmla="*/ 1072666 h 1811986"/>
                    <a:gd name="connsiteX18" fmla="*/ 2184674 w 5288131"/>
                    <a:gd name="connsiteY18" fmla="*/ 1072425 h 1811986"/>
                    <a:gd name="connsiteX19" fmla="*/ 1983517 w 5288131"/>
                    <a:gd name="connsiteY19" fmla="*/ 1060493 h 1811986"/>
                    <a:gd name="connsiteX20" fmla="*/ 1980663 w 5288131"/>
                    <a:gd name="connsiteY20" fmla="*/ 1074493 h 1811986"/>
                    <a:gd name="connsiteX21" fmla="*/ 1120239 w 5288131"/>
                    <a:gd name="connsiteY21" fmla="*/ 730716 h 1811986"/>
                    <a:gd name="connsiteX22" fmla="*/ 765976 w 5288131"/>
                    <a:gd name="connsiteY22" fmla="*/ 454323 h 1811986"/>
                    <a:gd name="connsiteX23" fmla="*/ 538742 w 5288131"/>
                    <a:gd name="connsiteY23" fmla="*/ 143025 h 1811986"/>
                    <a:gd name="connsiteX0" fmla="*/ 538742 w 5107396"/>
                    <a:gd name="connsiteY0" fmla="*/ 145928 h 1814889"/>
                    <a:gd name="connsiteX1" fmla="*/ 0 w 5107396"/>
                    <a:gd name="connsiteY1" fmla="*/ 277135 h 1814889"/>
                    <a:gd name="connsiteX2" fmla="*/ 76698 w 5107396"/>
                    <a:gd name="connsiteY2" fmla="*/ 723421 h 1814889"/>
                    <a:gd name="connsiteX3" fmla="*/ 278379 w 5107396"/>
                    <a:gd name="connsiteY3" fmla="*/ 1112041 h 1814889"/>
                    <a:gd name="connsiteX4" fmla="*/ 765710 w 5107396"/>
                    <a:gd name="connsiteY4" fmla="*/ 1493806 h 1814889"/>
                    <a:gd name="connsiteX5" fmla="*/ 1190438 w 5107396"/>
                    <a:gd name="connsiteY5" fmla="*/ 1659194 h 1814889"/>
                    <a:gd name="connsiteX6" fmla="*/ 1904228 w 5107396"/>
                    <a:gd name="connsiteY6" fmla="*/ 1799469 h 1814889"/>
                    <a:gd name="connsiteX7" fmla="*/ 2629622 w 5107396"/>
                    <a:gd name="connsiteY7" fmla="*/ 1804837 h 1814889"/>
                    <a:gd name="connsiteX8" fmla="*/ 3364205 w 5107396"/>
                    <a:gd name="connsiteY8" fmla="*/ 1721017 h 1814889"/>
                    <a:gd name="connsiteX9" fmla="*/ 3848324 w 5107396"/>
                    <a:gd name="connsiteY9" fmla="*/ 1599721 h 1814889"/>
                    <a:gd name="connsiteX10" fmla="*/ 4428938 w 5107396"/>
                    <a:gd name="connsiteY10" fmla="*/ 1292668 h 1814889"/>
                    <a:gd name="connsiteX11" fmla="*/ 4960769 w 5107396"/>
                    <a:gd name="connsiteY11" fmla="*/ 692317 h 1814889"/>
                    <a:gd name="connsiteX12" fmla="*/ 5093358 w 5107396"/>
                    <a:gd name="connsiteY12" fmla="*/ 6172 h 1814889"/>
                    <a:gd name="connsiteX13" fmla="*/ 4693043 w 5107396"/>
                    <a:gd name="connsiteY13" fmla="*/ 369402 h 1814889"/>
                    <a:gd name="connsiteX14" fmla="*/ 4381725 w 5107396"/>
                    <a:gd name="connsiteY14" fmla="*/ 630734 h 1814889"/>
                    <a:gd name="connsiteX15" fmla="*/ 3705611 w 5107396"/>
                    <a:gd name="connsiteY15" fmla="*/ 917419 h 1814889"/>
                    <a:gd name="connsiteX16" fmla="*/ 2849108 w 5107396"/>
                    <a:gd name="connsiteY16" fmla="*/ 1075569 h 1814889"/>
                    <a:gd name="connsiteX17" fmla="*/ 2184674 w 5107396"/>
                    <a:gd name="connsiteY17" fmla="*/ 1075328 h 1814889"/>
                    <a:gd name="connsiteX18" fmla="*/ 1983517 w 5107396"/>
                    <a:gd name="connsiteY18" fmla="*/ 1063396 h 1814889"/>
                    <a:gd name="connsiteX19" fmla="*/ 1980663 w 5107396"/>
                    <a:gd name="connsiteY19" fmla="*/ 1077396 h 1814889"/>
                    <a:gd name="connsiteX20" fmla="*/ 1120239 w 5107396"/>
                    <a:gd name="connsiteY20" fmla="*/ 733619 h 1814889"/>
                    <a:gd name="connsiteX21" fmla="*/ 765976 w 5107396"/>
                    <a:gd name="connsiteY21" fmla="*/ 457226 h 1814889"/>
                    <a:gd name="connsiteX22" fmla="*/ 538742 w 5107396"/>
                    <a:gd name="connsiteY22" fmla="*/ 145928 h 1814889"/>
                    <a:gd name="connsiteX0" fmla="*/ 538742 w 4966629"/>
                    <a:gd name="connsiteY0" fmla="*/ 0 h 1668961"/>
                    <a:gd name="connsiteX1" fmla="*/ 0 w 4966629"/>
                    <a:gd name="connsiteY1" fmla="*/ 131207 h 1668961"/>
                    <a:gd name="connsiteX2" fmla="*/ 76698 w 4966629"/>
                    <a:gd name="connsiteY2" fmla="*/ 577493 h 1668961"/>
                    <a:gd name="connsiteX3" fmla="*/ 278379 w 4966629"/>
                    <a:gd name="connsiteY3" fmla="*/ 966113 h 1668961"/>
                    <a:gd name="connsiteX4" fmla="*/ 765710 w 4966629"/>
                    <a:gd name="connsiteY4" fmla="*/ 1347878 h 1668961"/>
                    <a:gd name="connsiteX5" fmla="*/ 1190438 w 4966629"/>
                    <a:gd name="connsiteY5" fmla="*/ 1513266 h 1668961"/>
                    <a:gd name="connsiteX6" fmla="*/ 1904228 w 4966629"/>
                    <a:gd name="connsiteY6" fmla="*/ 1653541 h 1668961"/>
                    <a:gd name="connsiteX7" fmla="*/ 2629622 w 4966629"/>
                    <a:gd name="connsiteY7" fmla="*/ 1658909 h 1668961"/>
                    <a:gd name="connsiteX8" fmla="*/ 3364205 w 4966629"/>
                    <a:gd name="connsiteY8" fmla="*/ 1575089 h 1668961"/>
                    <a:gd name="connsiteX9" fmla="*/ 3848324 w 4966629"/>
                    <a:gd name="connsiteY9" fmla="*/ 1453793 h 1668961"/>
                    <a:gd name="connsiteX10" fmla="*/ 4428938 w 4966629"/>
                    <a:gd name="connsiteY10" fmla="*/ 1146740 h 1668961"/>
                    <a:gd name="connsiteX11" fmla="*/ 4960769 w 4966629"/>
                    <a:gd name="connsiteY11" fmla="*/ 546389 h 1668961"/>
                    <a:gd name="connsiteX12" fmla="*/ 4693043 w 4966629"/>
                    <a:gd name="connsiteY12" fmla="*/ 223474 h 1668961"/>
                    <a:gd name="connsiteX13" fmla="*/ 4381725 w 4966629"/>
                    <a:gd name="connsiteY13" fmla="*/ 484806 h 1668961"/>
                    <a:gd name="connsiteX14" fmla="*/ 3705611 w 4966629"/>
                    <a:gd name="connsiteY14" fmla="*/ 771491 h 1668961"/>
                    <a:gd name="connsiteX15" fmla="*/ 2849108 w 4966629"/>
                    <a:gd name="connsiteY15" fmla="*/ 929641 h 1668961"/>
                    <a:gd name="connsiteX16" fmla="*/ 2184674 w 4966629"/>
                    <a:gd name="connsiteY16" fmla="*/ 929400 h 1668961"/>
                    <a:gd name="connsiteX17" fmla="*/ 1983517 w 4966629"/>
                    <a:gd name="connsiteY17" fmla="*/ 917468 h 1668961"/>
                    <a:gd name="connsiteX18" fmla="*/ 1980663 w 4966629"/>
                    <a:gd name="connsiteY18" fmla="*/ 931468 h 1668961"/>
                    <a:gd name="connsiteX19" fmla="*/ 1120239 w 4966629"/>
                    <a:gd name="connsiteY19" fmla="*/ 587691 h 1668961"/>
                    <a:gd name="connsiteX20" fmla="*/ 765976 w 4966629"/>
                    <a:gd name="connsiteY20" fmla="*/ 311298 h 1668961"/>
                    <a:gd name="connsiteX21" fmla="*/ 538742 w 4966629"/>
                    <a:gd name="connsiteY21" fmla="*/ 0 h 1668961"/>
                    <a:gd name="connsiteX0" fmla="*/ 538742 w 4960897"/>
                    <a:gd name="connsiteY0" fmla="*/ 0 h 1668961"/>
                    <a:gd name="connsiteX1" fmla="*/ 0 w 4960897"/>
                    <a:gd name="connsiteY1" fmla="*/ 131207 h 1668961"/>
                    <a:gd name="connsiteX2" fmla="*/ 76698 w 4960897"/>
                    <a:gd name="connsiteY2" fmla="*/ 577493 h 1668961"/>
                    <a:gd name="connsiteX3" fmla="*/ 278379 w 4960897"/>
                    <a:gd name="connsiteY3" fmla="*/ 966113 h 1668961"/>
                    <a:gd name="connsiteX4" fmla="*/ 765710 w 4960897"/>
                    <a:gd name="connsiteY4" fmla="*/ 1347878 h 1668961"/>
                    <a:gd name="connsiteX5" fmla="*/ 1190438 w 4960897"/>
                    <a:gd name="connsiteY5" fmla="*/ 1513266 h 1668961"/>
                    <a:gd name="connsiteX6" fmla="*/ 1904228 w 4960897"/>
                    <a:gd name="connsiteY6" fmla="*/ 1653541 h 1668961"/>
                    <a:gd name="connsiteX7" fmla="*/ 2629622 w 4960897"/>
                    <a:gd name="connsiteY7" fmla="*/ 1658909 h 1668961"/>
                    <a:gd name="connsiteX8" fmla="*/ 3364205 w 4960897"/>
                    <a:gd name="connsiteY8" fmla="*/ 1575089 h 1668961"/>
                    <a:gd name="connsiteX9" fmla="*/ 3848324 w 4960897"/>
                    <a:gd name="connsiteY9" fmla="*/ 1453793 h 1668961"/>
                    <a:gd name="connsiteX10" fmla="*/ 4428938 w 4960897"/>
                    <a:gd name="connsiteY10" fmla="*/ 1146740 h 1668961"/>
                    <a:gd name="connsiteX11" fmla="*/ 4960769 w 4960897"/>
                    <a:gd name="connsiteY11" fmla="*/ 546389 h 1668961"/>
                    <a:gd name="connsiteX12" fmla="*/ 4381725 w 4960897"/>
                    <a:gd name="connsiteY12" fmla="*/ 484806 h 1668961"/>
                    <a:gd name="connsiteX13" fmla="*/ 3705611 w 4960897"/>
                    <a:gd name="connsiteY13" fmla="*/ 771491 h 1668961"/>
                    <a:gd name="connsiteX14" fmla="*/ 2849108 w 4960897"/>
                    <a:gd name="connsiteY14" fmla="*/ 929641 h 1668961"/>
                    <a:gd name="connsiteX15" fmla="*/ 2184674 w 4960897"/>
                    <a:gd name="connsiteY15" fmla="*/ 929400 h 1668961"/>
                    <a:gd name="connsiteX16" fmla="*/ 1983517 w 4960897"/>
                    <a:gd name="connsiteY16" fmla="*/ 917468 h 1668961"/>
                    <a:gd name="connsiteX17" fmla="*/ 1980663 w 4960897"/>
                    <a:gd name="connsiteY17" fmla="*/ 931468 h 1668961"/>
                    <a:gd name="connsiteX18" fmla="*/ 1120239 w 4960897"/>
                    <a:gd name="connsiteY18" fmla="*/ 587691 h 1668961"/>
                    <a:gd name="connsiteX19" fmla="*/ 765976 w 4960897"/>
                    <a:gd name="connsiteY19" fmla="*/ 311298 h 1668961"/>
                    <a:gd name="connsiteX20" fmla="*/ 538742 w 4960897"/>
                    <a:gd name="connsiteY20" fmla="*/ 0 h 1668961"/>
                    <a:gd name="connsiteX0" fmla="*/ 538742 w 4485640"/>
                    <a:gd name="connsiteY0" fmla="*/ 0 h 1668961"/>
                    <a:gd name="connsiteX1" fmla="*/ 0 w 4485640"/>
                    <a:gd name="connsiteY1" fmla="*/ 131207 h 1668961"/>
                    <a:gd name="connsiteX2" fmla="*/ 76698 w 4485640"/>
                    <a:gd name="connsiteY2" fmla="*/ 577493 h 1668961"/>
                    <a:gd name="connsiteX3" fmla="*/ 278379 w 4485640"/>
                    <a:gd name="connsiteY3" fmla="*/ 966113 h 1668961"/>
                    <a:gd name="connsiteX4" fmla="*/ 765710 w 4485640"/>
                    <a:gd name="connsiteY4" fmla="*/ 1347878 h 1668961"/>
                    <a:gd name="connsiteX5" fmla="*/ 1190438 w 4485640"/>
                    <a:gd name="connsiteY5" fmla="*/ 1513266 h 1668961"/>
                    <a:gd name="connsiteX6" fmla="*/ 1904228 w 4485640"/>
                    <a:gd name="connsiteY6" fmla="*/ 1653541 h 1668961"/>
                    <a:gd name="connsiteX7" fmla="*/ 2629622 w 4485640"/>
                    <a:gd name="connsiteY7" fmla="*/ 1658909 h 1668961"/>
                    <a:gd name="connsiteX8" fmla="*/ 3364205 w 4485640"/>
                    <a:gd name="connsiteY8" fmla="*/ 1575089 h 1668961"/>
                    <a:gd name="connsiteX9" fmla="*/ 3848324 w 4485640"/>
                    <a:gd name="connsiteY9" fmla="*/ 1453793 h 1668961"/>
                    <a:gd name="connsiteX10" fmla="*/ 4428938 w 4485640"/>
                    <a:gd name="connsiteY10" fmla="*/ 1146740 h 1668961"/>
                    <a:gd name="connsiteX11" fmla="*/ 4381725 w 4485640"/>
                    <a:gd name="connsiteY11" fmla="*/ 484806 h 1668961"/>
                    <a:gd name="connsiteX12" fmla="*/ 3705611 w 4485640"/>
                    <a:gd name="connsiteY12" fmla="*/ 771491 h 1668961"/>
                    <a:gd name="connsiteX13" fmla="*/ 2849108 w 4485640"/>
                    <a:gd name="connsiteY13" fmla="*/ 929641 h 1668961"/>
                    <a:gd name="connsiteX14" fmla="*/ 2184674 w 4485640"/>
                    <a:gd name="connsiteY14" fmla="*/ 929400 h 1668961"/>
                    <a:gd name="connsiteX15" fmla="*/ 1983517 w 4485640"/>
                    <a:gd name="connsiteY15" fmla="*/ 917468 h 1668961"/>
                    <a:gd name="connsiteX16" fmla="*/ 1980663 w 4485640"/>
                    <a:gd name="connsiteY16" fmla="*/ 931468 h 1668961"/>
                    <a:gd name="connsiteX17" fmla="*/ 1120239 w 4485640"/>
                    <a:gd name="connsiteY17" fmla="*/ 587691 h 1668961"/>
                    <a:gd name="connsiteX18" fmla="*/ 765976 w 4485640"/>
                    <a:gd name="connsiteY18" fmla="*/ 311298 h 1668961"/>
                    <a:gd name="connsiteX19" fmla="*/ 538742 w 4485640"/>
                    <a:gd name="connsiteY19" fmla="*/ 0 h 1668961"/>
                    <a:gd name="connsiteX0" fmla="*/ 538742 w 4429892"/>
                    <a:gd name="connsiteY0" fmla="*/ 0 h 1668961"/>
                    <a:gd name="connsiteX1" fmla="*/ 0 w 4429892"/>
                    <a:gd name="connsiteY1" fmla="*/ 131207 h 1668961"/>
                    <a:gd name="connsiteX2" fmla="*/ 76698 w 4429892"/>
                    <a:gd name="connsiteY2" fmla="*/ 577493 h 1668961"/>
                    <a:gd name="connsiteX3" fmla="*/ 278379 w 4429892"/>
                    <a:gd name="connsiteY3" fmla="*/ 966113 h 1668961"/>
                    <a:gd name="connsiteX4" fmla="*/ 765710 w 4429892"/>
                    <a:gd name="connsiteY4" fmla="*/ 1347878 h 1668961"/>
                    <a:gd name="connsiteX5" fmla="*/ 1190438 w 4429892"/>
                    <a:gd name="connsiteY5" fmla="*/ 1513266 h 1668961"/>
                    <a:gd name="connsiteX6" fmla="*/ 1904228 w 4429892"/>
                    <a:gd name="connsiteY6" fmla="*/ 1653541 h 1668961"/>
                    <a:gd name="connsiteX7" fmla="*/ 2629622 w 4429892"/>
                    <a:gd name="connsiteY7" fmla="*/ 1658909 h 1668961"/>
                    <a:gd name="connsiteX8" fmla="*/ 3364205 w 4429892"/>
                    <a:gd name="connsiteY8" fmla="*/ 1575089 h 1668961"/>
                    <a:gd name="connsiteX9" fmla="*/ 3848324 w 4429892"/>
                    <a:gd name="connsiteY9" fmla="*/ 1453793 h 1668961"/>
                    <a:gd name="connsiteX10" fmla="*/ 4428938 w 4429892"/>
                    <a:gd name="connsiteY10" fmla="*/ 1146740 h 1668961"/>
                    <a:gd name="connsiteX11" fmla="*/ 3705611 w 4429892"/>
                    <a:gd name="connsiteY11" fmla="*/ 771491 h 1668961"/>
                    <a:gd name="connsiteX12" fmla="*/ 2849108 w 4429892"/>
                    <a:gd name="connsiteY12" fmla="*/ 929641 h 1668961"/>
                    <a:gd name="connsiteX13" fmla="*/ 2184674 w 4429892"/>
                    <a:gd name="connsiteY13" fmla="*/ 929400 h 1668961"/>
                    <a:gd name="connsiteX14" fmla="*/ 1983517 w 4429892"/>
                    <a:gd name="connsiteY14" fmla="*/ 917468 h 1668961"/>
                    <a:gd name="connsiteX15" fmla="*/ 1980663 w 4429892"/>
                    <a:gd name="connsiteY15" fmla="*/ 931468 h 1668961"/>
                    <a:gd name="connsiteX16" fmla="*/ 1120239 w 4429892"/>
                    <a:gd name="connsiteY16" fmla="*/ 587691 h 1668961"/>
                    <a:gd name="connsiteX17" fmla="*/ 765976 w 4429892"/>
                    <a:gd name="connsiteY17" fmla="*/ 311298 h 1668961"/>
                    <a:gd name="connsiteX18" fmla="*/ 538742 w 4429892"/>
                    <a:gd name="connsiteY18" fmla="*/ 0 h 1668961"/>
                    <a:gd name="connsiteX0" fmla="*/ 538742 w 4459082"/>
                    <a:gd name="connsiteY0" fmla="*/ 0 h 1668961"/>
                    <a:gd name="connsiteX1" fmla="*/ 0 w 4459082"/>
                    <a:gd name="connsiteY1" fmla="*/ 131207 h 1668961"/>
                    <a:gd name="connsiteX2" fmla="*/ 76698 w 4459082"/>
                    <a:gd name="connsiteY2" fmla="*/ 577493 h 1668961"/>
                    <a:gd name="connsiteX3" fmla="*/ 278379 w 4459082"/>
                    <a:gd name="connsiteY3" fmla="*/ 966113 h 1668961"/>
                    <a:gd name="connsiteX4" fmla="*/ 765710 w 4459082"/>
                    <a:gd name="connsiteY4" fmla="*/ 1347878 h 1668961"/>
                    <a:gd name="connsiteX5" fmla="*/ 1190438 w 4459082"/>
                    <a:gd name="connsiteY5" fmla="*/ 1513266 h 1668961"/>
                    <a:gd name="connsiteX6" fmla="*/ 1904228 w 4459082"/>
                    <a:gd name="connsiteY6" fmla="*/ 1653541 h 1668961"/>
                    <a:gd name="connsiteX7" fmla="*/ 2629622 w 4459082"/>
                    <a:gd name="connsiteY7" fmla="*/ 1658909 h 1668961"/>
                    <a:gd name="connsiteX8" fmla="*/ 3364205 w 4459082"/>
                    <a:gd name="connsiteY8" fmla="*/ 1575089 h 1668961"/>
                    <a:gd name="connsiteX9" fmla="*/ 3848324 w 4459082"/>
                    <a:gd name="connsiteY9" fmla="*/ 1453793 h 1668961"/>
                    <a:gd name="connsiteX10" fmla="*/ 4428938 w 4459082"/>
                    <a:gd name="connsiteY10" fmla="*/ 1146740 h 1668961"/>
                    <a:gd name="connsiteX11" fmla="*/ 2849108 w 4459082"/>
                    <a:gd name="connsiteY11" fmla="*/ 929641 h 1668961"/>
                    <a:gd name="connsiteX12" fmla="*/ 2184674 w 4459082"/>
                    <a:gd name="connsiteY12" fmla="*/ 929400 h 1668961"/>
                    <a:gd name="connsiteX13" fmla="*/ 1983517 w 4459082"/>
                    <a:gd name="connsiteY13" fmla="*/ 917468 h 1668961"/>
                    <a:gd name="connsiteX14" fmla="*/ 1980663 w 4459082"/>
                    <a:gd name="connsiteY14" fmla="*/ 931468 h 1668961"/>
                    <a:gd name="connsiteX15" fmla="*/ 1120239 w 4459082"/>
                    <a:gd name="connsiteY15" fmla="*/ 587691 h 1668961"/>
                    <a:gd name="connsiteX16" fmla="*/ 765976 w 4459082"/>
                    <a:gd name="connsiteY16" fmla="*/ 311298 h 1668961"/>
                    <a:gd name="connsiteX17" fmla="*/ 538742 w 4459082"/>
                    <a:gd name="connsiteY17" fmla="*/ 0 h 1668961"/>
                    <a:gd name="connsiteX0" fmla="*/ 538742 w 3861118"/>
                    <a:gd name="connsiteY0" fmla="*/ 0 h 1668961"/>
                    <a:gd name="connsiteX1" fmla="*/ 0 w 3861118"/>
                    <a:gd name="connsiteY1" fmla="*/ 131207 h 1668961"/>
                    <a:gd name="connsiteX2" fmla="*/ 76698 w 3861118"/>
                    <a:gd name="connsiteY2" fmla="*/ 577493 h 1668961"/>
                    <a:gd name="connsiteX3" fmla="*/ 278379 w 3861118"/>
                    <a:gd name="connsiteY3" fmla="*/ 966113 h 1668961"/>
                    <a:gd name="connsiteX4" fmla="*/ 765710 w 3861118"/>
                    <a:gd name="connsiteY4" fmla="*/ 1347878 h 1668961"/>
                    <a:gd name="connsiteX5" fmla="*/ 1190438 w 3861118"/>
                    <a:gd name="connsiteY5" fmla="*/ 1513266 h 1668961"/>
                    <a:gd name="connsiteX6" fmla="*/ 1904228 w 3861118"/>
                    <a:gd name="connsiteY6" fmla="*/ 1653541 h 1668961"/>
                    <a:gd name="connsiteX7" fmla="*/ 2629622 w 3861118"/>
                    <a:gd name="connsiteY7" fmla="*/ 1658909 h 1668961"/>
                    <a:gd name="connsiteX8" fmla="*/ 3364205 w 3861118"/>
                    <a:gd name="connsiteY8" fmla="*/ 1575089 h 1668961"/>
                    <a:gd name="connsiteX9" fmla="*/ 3848324 w 3861118"/>
                    <a:gd name="connsiteY9" fmla="*/ 1453793 h 1668961"/>
                    <a:gd name="connsiteX10" fmla="*/ 2849108 w 3861118"/>
                    <a:gd name="connsiteY10" fmla="*/ 929641 h 1668961"/>
                    <a:gd name="connsiteX11" fmla="*/ 2184674 w 3861118"/>
                    <a:gd name="connsiteY11" fmla="*/ 929400 h 1668961"/>
                    <a:gd name="connsiteX12" fmla="*/ 1983517 w 3861118"/>
                    <a:gd name="connsiteY12" fmla="*/ 917468 h 1668961"/>
                    <a:gd name="connsiteX13" fmla="*/ 1980663 w 3861118"/>
                    <a:gd name="connsiteY13" fmla="*/ 931468 h 1668961"/>
                    <a:gd name="connsiteX14" fmla="*/ 1120239 w 3861118"/>
                    <a:gd name="connsiteY14" fmla="*/ 587691 h 1668961"/>
                    <a:gd name="connsiteX15" fmla="*/ 765976 w 3861118"/>
                    <a:gd name="connsiteY15" fmla="*/ 311298 h 1668961"/>
                    <a:gd name="connsiteX16" fmla="*/ 538742 w 3861118"/>
                    <a:gd name="connsiteY16" fmla="*/ 0 h 1668961"/>
                    <a:gd name="connsiteX0" fmla="*/ 538742 w 3366826"/>
                    <a:gd name="connsiteY0" fmla="*/ 0 h 1668961"/>
                    <a:gd name="connsiteX1" fmla="*/ 0 w 3366826"/>
                    <a:gd name="connsiteY1" fmla="*/ 131207 h 1668961"/>
                    <a:gd name="connsiteX2" fmla="*/ 76698 w 3366826"/>
                    <a:gd name="connsiteY2" fmla="*/ 577493 h 1668961"/>
                    <a:gd name="connsiteX3" fmla="*/ 278379 w 3366826"/>
                    <a:gd name="connsiteY3" fmla="*/ 966113 h 1668961"/>
                    <a:gd name="connsiteX4" fmla="*/ 765710 w 3366826"/>
                    <a:gd name="connsiteY4" fmla="*/ 1347878 h 1668961"/>
                    <a:gd name="connsiteX5" fmla="*/ 1190438 w 3366826"/>
                    <a:gd name="connsiteY5" fmla="*/ 1513266 h 1668961"/>
                    <a:gd name="connsiteX6" fmla="*/ 1904228 w 3366826"/>
                    <a:gd name="connsiteY6" fmla="*/ 1653541 h 1668961"/>
                    <a:gd name="connsiteX7" fmla="*/ 2629622 w 3366826"/>
                    <a:gd name="connsiteY7" fmla="*/ 1658909 h 1668961"/>
                    <a:gd name="connsiteX8" fmla="*/ 3364205 w 3366826"/>
                    <a:gd name="connsiteY8" fmla="*/ 1575089 h 1668961"/>
                    <a:gd name="connsiteX9" fmla="*/ 2849108 w 3366826"/>
                    <a:gd name="connsiteY9" fmla="*/ 929641 h 1668961"/>
                    <a:gd name="connsiteX10" fmla="*/ 2184674 w 3366826"/>
                    <a:gd name="connsiteY10" fmla="*/ 929400 h 1668961"/>
                    <a:gd name="connsiteX11" fmla="*/ 1983517 w 3366826"/>
                    <a:gd name="connsiteY11" fmla="*/ 917468 h 1668961"/>
                    <a:gd name="connsiteX12" fmla="*/ 1980663 w 3366826"/>
                    <a:gd name="connsiteY12" fmla="*/ 931468 h 1668961"/>
                    <a:gd name="connsiteX13" fmla="*/ 1120239 w 3366826"/>
                    <a:gd name="connsiteY13" fmla="*/ 587691 h 1668961"/>
                    <a:gd name="connsiteX14" fmla="*/ 765976 w 3366826"/>
                    <a:gd name="connsiteY14" fmla="*/ 311298 h 1668961"/>
                    <a:gd name="connsiteX15" fmla="*/ 538742 w 3366826"/>
                    <a:gd name="connsiteY15" fmla="*/ 0 h 1668961"/>
                    <a:gd name="connsiteX0" fmla="*/ 538742 w 2869901"/>
                    <a:gd name="connsiteY0" fmla="*/ 0 h 1716737"/>
                    <a:gd name="connsiteX1" fmla="*/ 0 w 2869901"/>
                    <a:gd name="connsiteY1" fmla="*/ 131207 h 1716737"/>
                    <a:gd name="connsiteX2" fmla="*/ 76698 w 2869901"/>
                    <a:gd name="connsiteY2" fmla="*/ 577493 h 1716737"/>
                    <a:gd name="connsiteX3" fmla="*/ 278379 w 2869901"/>
                    <a:gd name="connsiteY3" fmla="*/ 966113 h 1716737"/>
                    <a:gd name="connsiteX4" fmla="*/ 765710 w 2869901"/>
                    <a:gd name="connsiteY4" fmla="*/ 1347878 h 1716737"/>
                    <a:gd name="connsiteX5" fmla="*/ 1190438 w 2869901"/>
                    <a:gd name="connsiteY5" fmla="*/ 1513266 h 1716737"/>
                    <a:gd name="connsiteX6" fmla="*/ 1904228 w 2869901"/>
                    <a:gd name="connsiteY6" fmla="*/ 1653541 h 1716737"/>
                    <a:gd name="connsiteX7" fmla="*/ 2629622 w 2869901"/>
                    <a:gd name="connsiteY7" fmla="*/ 1658909 h 1716737"/>
                    <a:gd name="connsiteX8" fmla="*/ 2849108 w 2869901"/>
                    <a:gd name="connsiteY8" fmla="*/ 929641 h 1716737"/>
                    <a:gd name="connsiteX9" fmla="*/ 2184674 w 2869901"/>
                    <a:gd name="connsiteY9" fmla="*/ 929400 h 1716737"/>
                    <a:gd name="connsiteX10" fmla="*/ 1983517 w 2869901"/>
                    <a:gd name="connsiteY10" fmla="*/ 917468 h 1716737"/>
                    <a:gd name="connsiteX11" fmla="*/ 1980663 w 2869901"/>
                    <a:gd name="connsiteY11" fmla="*/ 931468 h 1716737"/>
                    <a:gd name="connsiteX12" fmla="*/ 1120239 w 2869901"/>
                    <a:gd name="connsiteY12" fmla="*/ 587691 h 1716737"/>
                    <a:gd name="connsiteX13" fmla="*/ 765976 w 2869901"/>
                    <a:gd name="connsiteY13" fmla="*/ 311298 h 1716737"/>
                    <a:gd name="connsiteX14" fmla="*/ 538742 w 2869901"/>
                    <a:gd name="connsiteY14" fmla="*/ 0 h 1716737"/>
                    <a:gd name="connsiteX0" fmla="*/ 538742 w 2849108"/>
                    <a:gd name="connsiteY0" fmla="*/ 0 h 1681196"/>
                    <a:gd name="connsiteX1" fmla="*/ 0 w 2849108"/>
                    <a:gd name="connsiteY1" fmla="*/ 131207 h 1681196"/>
                    <a:gd name="connsiteX2" fmla="*/ 76698 w 2849108"/>
                    <a:gd name="connsiteY2" fmla="*/ 577493 h 1681196"/>
                    <a:gd name="connsiteX3" fmla="*/ 278379 w 2849108"/>
                    <a:gd name="connsiteY3" fmla="*/ 966113 h 1681196"/>
                    <a:gd name="connsiteX4" fmla="*/ 765710 w 2849108"/>
                    <a:gd name="connsiteY4" fmla="*/ 1347878 h 1681196"/>
                    <a:gd name="connsiteX5" fmla="*/ 1190438 w 2849108"/>
                    <a:gd name="connsiteY5" fmla="*/ 1513266 h 1681196"/>
                    <a:gd name="connsiteX6" fmla="*/ 1904228 w 2849108"/>
                    <a:gd name="connsiteY6" fmla="*/ 1653541 h 1681196"/>
                    <a:gd name="connsiteX7" fmla="*/ 2849108 w 2849108"/>
                    <a:gd name="connsiteY7" fmla="*/ 929641 h 1681196"/>
                    <a:gd name="connsiteX8" fmla="*/ 2184674 w 2849108"/>
                    <a:gd name="connsiteY8" fmla="*/ 929400 h 1681196"/>
                    <a:gd name="connsiteX9" fmla="*/ 1983517 w 2849108"/>
                    <a:gd name="connsiteY9" fmla="*/ 917468 h 1681196"/>
                    <a:gd name="connsiteX10" fmla="*/ 1980663 w 2849108"/>
                    <a:gd name="connsiteY10" fmla="*/ 931468 h 1681196"/>
                    <a:gd name="connsiteX11" fmla="*/ 1120239 w 2849108"/>
                    <a:gd name="connsiteY11" fmla="*/ 587691 h 1681196"/>
                    <a:gd name="connsiteX12" fmla="*/ 765976 w 2849108"/>
                    <a:gd name="connsiteY12" fmla="*/ 311298 h 1681196"/>
                    <a:gd name="connsiteX13" fmla="*/ 538742 w 2849108"/>
                    <a:gd name="connsiteY13" fmla="*/ 0 h 1681196"/>
                    <a:gd name="connsiteX0" fmla="*/ 538742 w 2184674"/>
                    <a:gd name="connsiteY0" fmla="*/ 0 h 1681211"/>
                    <a:gd name="connsiteX1" fmla="*/ 0 w 2184674"/>
                    <a:gd name="connsiteY1" fmla="*/ 131207 h 1681211"/>
                    <a:gd name="connsiteX2" fmla="*/ 76698 w 2184674"/>
                    <a:gd name="connsiteY2" fmla="*/ 577493 h 1681211"/>
                    <a:gd name="connsiteX3" fmla="*/ 278379 w 2184674"/>
                    <a:gd name="connsiteY3" fmla="*/ 966113 h 1681211"/>
                    <a:gd name="connsiteX4" fmla="*/ 765710 w 2184674"/>
                    <a:gd name="connsiteY4" fmla="*/ 1347878 h 1681211"/>
                    <a:gd name="connsiteX5" fmla="*/ 1190438 w 2184674"/>
                    <a:gd name="connsiteY5" fmla="*/ 1513266 h 1681211"/>
                    <a:gd name="connsiteX6" fmla="*/ 1904228 w 2184674"/>
                    <a:gd name="connsiteY6" fmla="*/ 1653541 h 1681211"/>
                    <a:gd name="connsiteX7" fmla="*/ 2184674 w 2184674"/>
                    <a:gd name="connsiteY7" fmla="*/ 929400 h 1681211"/>
                    <a:gd name="connsiteX8" fmla="*/ 1983517 w 2184674"/>
                    <a:gd name="connsiteY8" fmla="*/ 917468 h 1681211"/>
                    <a:gd name="connsiteX9" fmla="*/ 1980663 w 2184674"/>
                    <a:gd name="connsiteY9" fmla="*/ 931468 h 1681211"/>
                    <a:gd name="connsiteX10" fmla="*/ 1120239 w 2184674"/>
                    <a:gd name="connsiteY10" fmla="*/ 587691 h 1681211"/>
                    <a:gd name="connsiteX11" fmla="*/ 765976 w 2184674"/>
                    <a:gd name="connsiteY11" fmla="*/ 311298 h 1681211"/>
                    <a:gd name="connsiteX12" fmla="*/ 538742 w 2184674"/>
                    <a:gd name="connsiteY12" fmla="*/ 0 h 1681211"/>
                    <a:gd name="connsiteX0" fmla="*/ 538742 w 1988816"/>
                    <a:gd name="connsiteY0" fmla="*/ 0 h 1681979"/>
                    <a:gd name="connsiteX1" fmla="*/ 0 w 1988816"/>
                    <a:gd name="connsiteY1" fmla="*/ 131207 h 1681979"/>
                    <a:gd name="connsiteX2" fmla="*/ 76698 w 1988816"/>
                    <a:gd name="connsiteY2" fmla="*/ 577493 h 1681979"/>
                    <a:gd name="connsiteX3" fmla="*/ 278379 w 1988816"/>
                    <a:gd name="connsiteY3" fmla="*/ 966113 h 1681979"/>
                    <a:gd name="connsiteX4" fmla="*/ 765710 w 1988816"/>
                    <a:gd name="connsiteY4" fmla="*/ 1347878 h 1681979"/>
                    <a:gd name="connsiteX5" fmla="*/ 1190438 w 1988816"/>
                    <a:gd name="connsiteY5" fmla="*/ 1513266 h 1681979"/>
                    <a:gd name="connsiteX6" fmla="*/ 1904228 w 1988816"/>
                    <a:gd name="connsiteY6" fmla="*/ 1653541 h 1681979"/>
                    <a:gd name="connsiteX7" fmla="*/ 1983517 w 1988816"/>
                    <a:gd name="connsiteY7" fmla="*/ 917468 h 1681979"/>
                    <a:gd name="connsiteX8" fmla="*/ 1980663 w 1988816"/>
                    <a:gd name="connsiteY8" fmla="*/ 931468 h 1681979"/>
                    <a:gd name="connsiteX9" fmla="*/ 1120239 w 1988816"/>
                    <a:gd name="connsiteY9" fmla="*/ 587691 h 1681979"/>
                    <a:gd name="connsiteX10" fmla="*/ 765976 w 1988816"/>
                    <a:gd name="connsiteY10" fmla="*/ 311298 h 1681979"/>
                    <a:gd name="connsiteX11" fmla="*/ 538742 w 1988816"/>
                    <a:gd name="connsiteY11" fmla="*/ 0 h 1681979"/>
                    <a:gd name="connsiteX0" fmla="*/ 538742 w 1980664"/>
                    <a:gd name="connsiteY0" fmla="*/ 0 h 1676162"/>
                    <a:gd name="connsiteX1" fmla="*/ 0 w 1980664"/>
                    <a:gd name="connsiteY1" fmla="*/ 131207 h 1676162"/>
                    <a:gd name="connsiteX2" fmla="*/ 76698 w 1980664"/>
                    <a:gd name="connsiteY2" fmla="*/ 577493 h 1676162"/>
                    <a:gd name="connsiteX3" fmla="*/ 278379 w 1980664"/>
                    <a:gd name="connsiteY3" fmla="*/ 966113 h 1676162"/>
                    <a:gd name="connsiteX4" fmla="*/ 765710 w 1980664"/>
                    <a:gd name="connsiteY4" fmla="*/ 1347878 h 1676162"/>
                    <a:gd name="connsiteX5" fmla="*/ 1190438 w 1980664"/>
                    <a:gd name="connsiteY5" fmla="*/ 1513266 h 1676162"/>
                    <a:gd name="connsiteX6" fmla="*/ 1904228 w 1980664"/>
                    <a:gd name="connsiteY6" fmla="*/ 1653541 h 1676162"/>
                    <a:gd name="connsiteX7" fmla="*/ 1670150 w 1980664"/>
                    <a:gd name="connsiteY7" fmla="*/ 1597908 h 1676162"/>
                    <a:gd name="connsiteX8" fmla="*/ 1980663 w 1980664"/>
                    <a:gd name="connsiteY8" fmla="*/ 931468 h 1676162"/>
                    <a:gd name="connsiteX9" fmla="*/ 1120239 w 1980664"/>
                    <a:gd name="connsiteY9" fmla="*/ 587691 h 1676162"/>
                    <a:gd name="connsiteX10" fmla="*/ 765976 w 1980664"/>
                    <a:gd name="connsiteY10" fmla="*/ 311298 h 1676162"/>
                    <a:gd name="connsiteX11" fmla="*/ 538742 w 1980664"/>
                    <a:gd name="connsiteY11" fmla="*/ 0 h 1676162"/>
                    <a:gd name="connsiteX0" fmla="*/ 538742 w 1980664"/>
                    <a:gd name="connsiteY0" fmla="*/ 0 h 1645670"/>
                    <a:gd name="connsiteX1" fmla="*/ 0 w 1980664"/>
                    <a:gd name="connsiteY1" fmla="*/ 131207 h 1645670"/>
                    <a:gd name="connsiteX2" fmla="*/ 76698 w 1980664"/>
                    <a:gd name="connsiteY2" fmla="*/ 577493 h 1645670"/>
                    <a:gd name="connsiteX3" fmla="*/ 278379 w 1980664"/>
                    <a:gd name="connsiteY3" fmla="*/ 966113 h 1645670"/>
                    <a:gd name="connsiteX4" fmla="*/ 765710 w 1980664"/>
                    <a:gd name="connsiteY4" fmla="*/ 1347878 h 1645670"/>
                    <a:gd name="connsiteX5" fmla="*/ 1190438 w 1980664"/>
                    <a:gd name="connsiteY5" fmla="*/ 1513266 h 1645670"/>
                    <a:gd name="connsiteX6" fmla="*/ 1405690 w 1980664"/>
                    <a:gd name="connsiteY6" fmla="*/ 1560832 h 1645670"/>
                    <a:gd name="connsiteX7" fmla="*/ 1670150 w 1980664"/>
                    <a:gd name="connsiteY7" fmla="*/ 1597908 h 1645670"/>
                    <a:gd name="connsiteX8" fmla="*/ 1980663 w 1980664"/>
                    <a:gd name="connsiteY8" fmla="*/ 931468 h 1645670"/>
                    <a:gd name="connsiteX9" fmla="*/ 1120239 w 1980664"/>
                    <a:gd name="connsiteY9" fmla="*/ 587691 h 1645670"/>
                    <a:gd name="connsiteX10" fmla="*/ 765976 w 1980664"/>
                    <a:gd name="connsiteY10" fmla="*/ 311298 h 1645670"/>
                    <a:gd name="connsiteX11" fmla="*/ 538742 w 1980664"/>
                    <a:gd name="connsiteY11" fmla="*/ 0 h 1645670"/>
                    <a:gd name="connsiteX0" fmla="*/ 538742 w 1980664"/>
                    <a:gd name="connsiteY0" fmla="*/ 0 h 1658804"/>
                    <a:gd name="connsiteX1" fmla="*/ 0 w 1980664"/>
                    <a:gd name="connsiteY1" fmla="*/ 131207 h 1658804"/>
                    <a:gd name="connsiteX2" fmla="*/ 76698 w 1980664"/>
                    <a:gd name="connsiteY2" fmla="*/ 577493 h 1658804"/>
                    <a:gd name="connsiteX3" fmla="*/ 278379 w 1980664"/>
                    <a:gd name="connsiteY3" fmla="*/ 966113 h 1658804"/>
                    <a:gd name="connsiteX4" fmla="*/ 765710 w 1980664"/>
                    <a:gd name="connsiteY4" fmla="*/ 1347878 h 1658804"/>
                    <a:gd name="connsiteX5" fmla="*/ 1190438 w 1980664"/>
                    <a:gd name="connsiteY5" fmla="*/ 1513266 h 1658804"/>
                    <a:gd name="connsiteX6" fmla="*/ 1405690 w 1980664"/>
                    <a:gd name="connsiteY6" fmla="*/ 1560832 h 1658804"/>
                    <a:gd name="connsiteX7" fmla="*/ 1664809 w 1980664"/>
                    <a:gd name="connsiteY7" fmla="*/ 1613651 h 1658804"/>
                    <a:gd name="connsiteX8" fmla="*/ 1980663 w 1980664"/>
                    <a:gd name="connsiteY8" fmla="*/ 931468 h 1658804"/>
                    <a:gd name="connsiteX9" fmla="*/ 1120239 w 1980664"/>
                    <a:gd name="connsiteY9" fmla="*/ 587691 h 1658804"/>
                    <a:gd name="connsiteX10" fmla="*/ 765976 w 1980664"/>
                    <a:gd name="connsiteY10" fmla="*/ 311298 h 1658804"/>
                    <a:gd name="connsiteX11" fmla="*/ 538742 w 1980664"/>
                    <a:gd name="connsiteY11" fmla="*/ 0 h 1658804"/>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190438 w 1980664"/>
                    <a:gd name="connsiteY5" fmla="*/ 1513266 h 1613845"/>
                    <a:gd name="connsiteX6" fmla="*/ 1405690 w 1980664"/>
                    <a:gd name="connsiteY6" fmla="*/ 1560832 h 1613845"/>
                    <a:gd name="connsiteX7" fmla="*/ 1664809 w 1980664"/>
                    <a:gd name="connsiteY7" fmla="*/ 1613651 h 1613845"/>
                    <a:gd name="connsiteX8" fmla="*/ 1980663 w 1980664"/>
                    <a:gd name="connsiteY8" fmla="*/ 931468 h 1613845"/>
                    <a:gd name="connsiteX9" fmla="*/ 1120239 w 1980664"/>
                    <a:gd name="connsiteY9" fmla="*/ 587691 h 1613845"/>
                    <a:gd name="connsiteX10" fmla="*/ 765976 w 1980664"/>
                    <a:gd name="connsiteY10" fmla="*/ 311298 h 1613845"/>
                    <a:gd name="connsiteX11" fmla="*/ 538742 w 1980664"/>
                    <a:gd name="connsiteY11"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190438 w 1980664"/>
                    <a:gd name="connsiteY5" fmla="*/ 1513266 h 1613845"/>
                    <a:gd name="connsiteX6" fmla="*/ 1405690 w 1980664"/>
                    <a:gd name="connsiteY6" fmla="*/ 1560832 h 1613845"/>
                    <a:gd name="connsiteX7" fmla="*/ 1664809 w 1980664"/>
                    <a:gd name="connsiteY7" fmla="*/ 1613651 h 1613845"/>
                    <a:gd name="connsiteX8" fmla="*/ 1980663 w 1980664"/>
                    <a:gd name="connsiteY8" fmla="*/ 931468 h 1613845"/>
                    <a:gd name="connsiteX9" fmla="*/ 1120239 w 1980664"/>
                    <a:gd name="connsiteY9" fmla="*/ 587691 h 1613845"/>
                    <a:gd name="connsiteX10" fmla="*/ 765976 w 1980664"/>
                    <a:gd name="connsiteY10" fmla="*/ 311298 h 1613845"/>
                    <a:gd name="connsiteX11" fmla="*/ 538742 w 1980664"/>
                    <a:gd name="connsiteY11"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405690 w 1980664"/>
                    <a:gd name="connsiteY5" fmla="*/ 1560832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405690 w 1980664"/>
                    <a:gd name="connsiteY5" fmla="*/ 1560832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5"/>
                    <a:gd name="connsiteY0" fmla="*/ 0 h 1613651"/>
                    <a:gd name="connsiteX1" fmla="*/ 0 w 1980665"/>
                    <a:gd name="connsiteY1" fmla="*/ 131207 h 1613651"/>
                    <a:gd name="connsiteX2" fmla="*/ 76698 w 1980665"/>
                    <a:gd name="connsiteY2" fmla="*/ 577493 h 1613651"/>
                    <a:gd name="connsiteX3" fmla="*/ 278379 w 1980665"/>
                    <a:gd name="connsiteY3" fmla="*/ 966113 h 1613651"/>
                    <a:gd name="connsiteX4" fmla="*/ 765710 w 1980665"/>
                    <a:gd name="connsiteY4" fmla="*/ 1347878 h 1613651"/>
                    <a:gd name="connsiteX5" fmla="*/ 1341592 w 1980665"/>
                    <a:gd name="connsiteY5" fmla="*/ 1549171 h 1613651"/>
                    <a:gd name="connsiteX6" fmla="*/ 1664809 w 1980665"/>
                    <a:gd name="connsiteY6" fmla="*/ 1613651 h 1613651"/>
                    <a:gd name="connsiteX7" fmla="*/ 1980663 w 1980665"/>
                    <a:gd name="connsiteY7" fmla="*/ 931468 h 1613651"/>
                    <a:gd name="connsiteX8" fmla="*/ 1120239 w 1980665"/>
                    <a:gd name="connsiteY8" fmla="*/ 587691 h 1613651"/>
                    <a:gd name="connsiteX9" fmla="*/ 765976 w 1980665"/>
                    <a:gd name="connsiteY9" fmla="*/ 311298 h 1613651"/>
                    <a:gd name="connsiteX10" fmla="*/ 538742 w 1980665"/>
                    <a:gd name="connsiteY10" fmla="*/ 0 h 1613651"/>
                    <a:gd name="connsiteX0" fmla="*/ 538742 w 1973543"/>
                    <a:gd name="connsiteY0" fmla="*/ 0 h 1613651"/>
                    <a:gd name="connsiteX1" fmla="*/ 0 w 1973543"/>
                    <a:gd name="connsiteY1" fmla="*/ 131207 h 1613651"/>
                    <a:gd name="connsiteX2" fmla="*/ 76698 w 1973543"/>
                    <a:gd name="connsiteY2" fmla="*/ 577493 h 1613651"/>
                    <a:gd name="connsiteX3" fmla="*/ 278379 w 1973543"/>
                    <a:gd name="connsiteY3" fmla="*/ 966113 h 1613651"/>
                    <a:gd name="connsiteX4" fmla="*/ 765710 w 1973543"/>
                    <a:gd name="connsiteY4" fmla="*/ 1347878 h 1613651"/>
                    <a:gd name="connsiteX5" fmla="*/ 1341592 w 1973543"/>
                    <a:gd name="connsiteY5" fmla="*/ 1549171 h 1613651"/>
                    <a:gd name="connsiteX6" fmla="*/ 1664809 w 1973543"/>
                    <a:gd name="connsiteY6" fmla="*/ 1613651 h 1613651"/>
                    <a:gd name="connsiteX7" fmla="*/ 1973541 w 1973543"/>
                    <a:gd name="connsiteY7" fmla="*/ 945462 h 1613651"/>
                    <a:gd name="connsiteX8" fmla="*/ 1120239 w 1973543"/>
                    <a:gd name="connsiteY8" fmla="*/ 587691 h 1613651"/>
                    <a:gd name="connsiteX9" fmla="*/ 765976 w 1973543"/>
                    <a:gd name="connsiteY9" fmla="*/ 311298 h 1613651"/>
                    <a:gd name="connsiteX10" fmla="*/ 538742 w 1973543"/>
                    <a:gd name="connsiteY10" fmla="*/ 0 h 1613651"/>
                    <a:gd name="connsiteX0" fmla="*/ 538742 w 1994070"/>
                    <a:gd name="connsiteY0" fmla="*/ 0 h 1613651"/>
                    <a:gd name="connsiteX1" fmla="*/ 0 w 1994070"/>
                    <a:gd name="connsiteY1" fmla="*/ 131207 h 1613651"/>
                    <a:gd name="connsiteX2" fmla="*/ 76698 w 1994070"/>
                    <a:gd name="connsiteY2" fmla="*/ 577493 h 1613651"/>
                    <a:gd name="connsiteX3" fmla="*/ 278379 w 1994070"/>
                    <a:gd name="connsiteY3" fmla="*/ 966113 h 1613651"/>
                    <a:gd name="connsiteX4" fmla="*/ 765710 w 1994070"/>
                    <a:gd name="connsiteY4" fmla="*/ 1347878 h 1613651"/>
                    <a:gd name="connsiteX5" fmla="*/ 1341592 w 1994070"/>
                    <a:gd name="connsiteY5" fmla="*/ 1549171 h 1613651"/>
                    <a:gd name="connsiteX6" fmla="*/ 1664809 w 1994070"/>
                    <a:gd name="connsiteY6" fmla="*/ 1613651 h 1613651"/>
                    <a:gd name="connsiteX7" fmla="*/ 1973541 w 1994070"/>
                    <a:gd name="connsiteY7" fmla="*/ 945462 h 1613651"/>
                    <a:gd name="connsiteX8" fmla="*/ 1087003 w 1994070"/>
                    <a:gd name="connsiteY8" fmla="*/ 601684 h 1613651"/>
                    <a:gd name="connsiteX9" fmla="*/ 765976 w 1994070"/>
                    <a:gd name="connsiteY9" fmla="*/ 311298 h 1613651"/>
                    <a:gd name="connsiteX10" fmla="*/ 538742 w 1994070"/>
                    <a:gd name="connsiteY10" fmla="*/ 0 h 1613651"/>
                    <a:gd name="connsiteX0" fmla="*/ 538742 w 1994070"/>
                    <a:gd name="connsiteY0" fmla="*/ 0 h 1613651"/>
                    <a:gd name="connsiteX1" fmla="*/ 0 w 1994070"/>
                    <a:gd name="connsiteY1" fmla="*/ 131207 h 1613651"/>
                    <a:gd name="connsiteX2" fmla="*/ 76698 w 1994070"/>
                    <a:gd name="connsiteY2" fmla="*/ 577493 h 1613651"/>
                    <a:gd name="connsiteX3" fmla="*/ 278379 w 1994070"/>
                    <a:gd name="connsiteY3" fmla="*/ 966113 h 1613651"/>
                    <a:gd name="connsiteX4" fmla="*/ 765710 w 1994070"/>
                    <a:gd name="connsiteY4" fmla="*/ 1347878 h 1613651"/>
                    <a:gd name="connsiteX5" fmla="*/ 1341592 w 1994070"/>
                    <a:gd name="connsiteY5" fmla="*/ 1549171 h 1613651"/>
                    <a:gd name="connsiteX6" fmla="*/ 1664809 w 1994070"/>
                    <a:gd name="connsiteY6" fmla="*/ 1613651 h 1613651"/>
                    <a:gd name="connsiteX7" fmla="*/ 1973541 w 1994070"/>
                    <a:gd name="connsiteY7" fmla="*/ 945462 h 1613651"/>
                    <a:gd name="connsiteX8" fmla="*/ 1087003 w 1994070"/>
                    <a:gd name="connsiteY8" fmla="*/ 601684 h 1613651"/>
                    <a:gd name="connsiteX9" fmla="*/ 732740 w 1994070"/>
                    <a:gd name="connsiteY9" fmla="*/ 315962 h 1613651"/>
                    <a:gd name="connsiteX10" fmla="*/ 538742 w 1994070"/>
                    <a:gd name="connsiteY10" fmla="*/ 0 h 1613651"/>
                    <a:gd name="connsiteX0" fmla="*/ 515002 w 1994070"/>
                    <a:gd name="connsiteY0" fmla="*/ 0 h 1611319"/>
                    <a:gd name="connsiteX1" fmla="*/ 0 w 1994070"/>
                    <a:gd name="connsiteY1" fmla="*/ 128875 h 1611319"/>
                    <a:gd name="connsiteX2" fmla="*/ 76698 w 1994070"/>
                    <a:gd name="connsiteY2" fmla="*/ 575161 h 1611319"/>
                    <a:gd name="connsiteX3" fmla="*/ 278379 w 1994070"/>
                    <a:gd name="connsiteY3" fmla="*/ 963781 h 1611319"/>
                    <a:gd name="connsiteX4" fmla="*/ 765710 w 1994070"/>
                    <a:gd name="connsiteY4" fmla="*/ 1345546 h 1611319"/>
                    <a:gd name="connsiteX5" fmla="*/ 1341592 w 1994070"/>
                    <a:gd name="connsiteY5" fmla="*/ 1546839 h 1611319"/>
                    <a:gd name="connsiteX6" fmla="*/ 1664809 w 1994070"/>
                    <a:gd name="connsiteY6" fmla="*/ 1611319 h 1611319"/>
                    <a:gd name="connsiteX7" fmla="*/ 1973541 w 1994070"/>
                    <a:gd name="connsiteY7" fmla="*/ 943130 h 1611319"/>
                    <a:gd name="connsiteX8" fmla="*/ 1087003 w 1994070"/>
                    <a:gd name="connsiteY8" fmla="*/ 599352 h 1611319"/>
                    <a:gd name="connsiteX9" fmla="*/ 732740 w 1994070"/>
                    <a:gd name="connsiteY9" fmla="*/ 313630 h 1611319"/>
                    <a:gd name="connsiteX10" fmla="*/ 515002 w 1994070"/>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9352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9352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8082 w 1978289"/>
                    <a:gd name="connsiteY9" fmla="*/ 308383 h 1611319"/>
                    <a:gd name="connsiteX10" fmla="*/ 515002 w 1978289"/>
                    <a:gd name="connsiteY10" fmla="*/ 0 h 161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289" h="1611319" extrusionOk="0">
                      <a:moveTo>
                        <a:pt x="515002" y="0"/>
                      </a:moveTo>
                      <a:cubicBezTo>
                        <a:pt x="362611" y="45201"/>
                        <a:pt x="187694" y="102011"/>
                        <a:pt x="0" y="128875"/>
                      </a:cubicBezTo>
                      <a:cubicBezTo>
                        <a:pt x="9347" y="229206"/>
                        <a:pt x="30302" y="436010"/>
                        <a:pt x="76698" y="575161"/>
                      </a:cubicBezTo>
                      <a:cubicBezTo>
                        <a:pt x="123094" y="714312"/>
                        <a:pt x="163544" y="835384"/>
                        <a:pt x="278379" y="963781"/>
                      </a:cubicBezTo>
                      <a:cubicBezTo>
                        <a:pt x="393214" y="1092178"/>
                        <a:pt x="588508" y="1248370"/>
                        <a:pt x="765710" y="1345546"/>
                      </a:cubicBezTo>
                      <a:cubicBezTo>
                        <a:pt x="942912" y="1442722"/>
                        <a:pt x="1205554" y="1518446"/>
                        <a:pt x="1341592" y="1546839"/>
                      </a:cubicBezTo>
                      <a:lnTo>
                        <a:pt x="1664809" y="1611319"/>
                      </a:lnTo>
                      <a:cubicBezTo>
                        <a:pt x="1803714" y="1452291"/>
                        <a:pt x="1914135" y="1109299"/>
                        <a:pt x="1978289" y="945462"/>
                      </a:cubicBezTo>
                      <a:cubicBezTo>
                        <a:pt x="1656459" y="874756"/>
                        <a:pt x="1481546" y="830599"/>
                        <a:pt x="1087003" y="594688"/>
                      </a:cubicBezTo>
                      <a:cubicBezTo>
                        <a:pt x="973184" y="524367"/>
                        <a:pt x="833415" y="407498"/>
                        <a:pt x="738082" y="308383"/>
                      </a:cubicBezTo>
                      <a:cubicBezTo>
                        <a:pt x="642749" y="209268"/>
                        <a:pt x="515002" y="0"/>
                        <a:pt x="515002" y="0"/>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7" name="vertical"/>
                <p:cNvSpPr/>
                <p:nvPr/>
              </p:nvSpPr>
              <p:spPr bwMode="auto">
                <a:xfrm>
                  <a:off x="3998090" y="3810495"/>
                  <a:ext cx="1764931" cy="1571586"/>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5951"/>
                    <a:gd name="connsiteY0" fmla="*/ 406389 h 1200579"/>
                    <a:gd name="connsiteX1" fmla="*/ 303775 w 1345951"/>
                    <a:gd name="connsiteY1" fmla="*/ 665322 h 1200579"/>
                    <a:gd name="connsiteX2" fmla="*/ 683271 w 1345951"/>
                    <a:gd name="connsiteY2" fmla="*/ 922867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5951"/>
                    <a:gd name="connsiteY0" fmla="*/ 406389 h 1200579"/>
                    <a:gd name="connsiteX1" fmla="*/ 303775 w 1345951"/>
                    <a:gd name="connsiteY1" fmla="*/ 665322 h 1200579"/>
                    <a:gd name="connsiteX2" fmla="*/ 683271 w 1345951"/>
                    <a:gd name="connsiteY2" fmla="*/ 922867 h 1200579"/>
                    <a:gd name="connsiteX3" fmla="*/ 919199 w 1345951"/>
                    <a:gd name="connsiteY3" fmla="*/ 1037359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6319"/>
                    <a:gd name="connsiteY0" fmla="*/ 406389 h 1201159"/>
                    <a:gd name="connsiteX1" fmla="*/ 303775 w 1346319"/>
                    <a:gd name="connsiteY1" fmla="*/ 665322 h 1201159"/>
                    <a:gd name="connsiteX2" fmla="*/ 683271 w 1346319"/>
                    <a:gd name="connsiteY2" fmla="*/ 922867 h 1201159"/>
                    <a:gd name="connsiteX3" fmla="*/ 919199 w 1346319"/>
                    <a:gd name="connsiteY3" fmla="*/ 1037359 h 1201159"/>
                    <a:gd name="connsiteX4" fmla="*/ 1240052 w 1346319"/>
                    <a:gd name="connsiteY4" fmla="*/ 1158459 h 1201159"/>
                    <a:gd name="connsiteX5" fmla="*/ 1336520 w 1346319"/>
                    <a:gd name="connsiteY5" fmla="*/ 1185492 h 1201159"/>
                    <a:gd name="connsiteX6" fmla="*/ 1331077 w 1346319"/>
                    <a:gd name="connsiteY6" fmla="*/ 1174607 h 1201159"/>
                    <a:gd name="connsiteX7" fmla="*/ 1230385 w 1346319"/>
                    <a:gd name="connsiteY7" fmla="*/ 880693 h 1201159"/>
                    <a:gd name="connsiteX8" fmla="*/ 1208816 w 1346319"/>
                    <a:gd name="connsiteY8" fmla="*/ 804104 h 1201159"/>
                    <a:gd name="connsiteX9" fmla="*/ 726920 w 1346319"/>
                    <a:gd name="connsiteY9" fmla="*/ 608549 h 1201159"/>
                    <a:gd name="connsiteX10" fmla="*/ 356806 w 1346319"/>
                    <a:gd name="connsiteY10" fmla="*/ 352735 h 1201159"/>
                    <a:gd name="connsiteX11" fmla="*/ 117320 w 1346319"/>
                    <a:gd name="connsiteY11" fmla="*/ 126856 h 1201159"/>
                    <a:gd name="connsiteX12" fmla="*/ 95 w 1346319"/>
                    <a:gd name="connsiteY12" fmla="*/ 489 h 1201159"/>
                    <a:gd name="connsiteX13" fmla="*/ 31705 w 1346319"/>
                    <a:gd name="connsiteY13" fmla="*/ 277656 h 1201159"/>
                    <a:gd name="connsiteX14" fmla="*/ 52778 w 1346319"/>
                    <a:gd name="connsiteY14" fmla="*/ 406389 h 1201159"/>
                    <a:gd name="connsiteX0" fmla="*/ 52778 w 1331152"/>
                    <a:gd name="connsiteY0" fmla="*/ 406389 h 1196081"/>
                    <a:gd name="connsiteX1" fmla="*/ 303775 w 1331152"/>
                    <a:gd name="connsiteY1" fmla="*/ 665322 h 1196081"/>
                    <a:gd name="connsiteX2" fmla="*/ 683271 w 1331152"/>
                    <a:gd name="connsiteY2" fmla="*/ 922867 h 1196081"/>
                    <a:gd name="connsiteX3" fmla="*/ 919199 w 1331152"/>
                    <a:gd name="connsiteY3" fmla="*/ 1037359 h 1196081"/>
                    <a:gd name="connsiteX4" fmla="*/ 1240052 w 1331152"/>
                    <a:gd name="connsiteY4" fmla="*/ 1158459 h 1196081"/>
                    <a:gd name="connsiteX5" fmla="*/ 1331077 w 1331152"/>
                    <a:gd name="connsiteY5" fmla="*/ 1174607 h 1196081"/>
                    <a:gd name="connsiteX6" fmla="*/ 1230385 w 1331152"/>
                    <a:gd name="connsiteY6" fmla="*/ 880693 h 1196081"/>
                    <a:gd name="connsiteX7" fmla="*/ 1208816 w 1331152"/>
                    <a:gd name="connsiteY7" fmla="*/ 804104 h 1196081"/>
                    <a:gd name="connsiteX8" fmla="*/ 726920 w 1331152"/>
                    <a:gd name="connsiteY8" fmla="*/ 608549 h 1196081"/>
                    <a:gd name="connsiteX9" fmla="*/ 356806 w 1331152"/>
                    <a:gd name="connsiteY9" fmla="*/ 352735 h 1196081"/>
                    <a:gd name="connsiteX10" fmla="*/ 117320 w 1331152"/>
                    <a:gd name="connsiteY10" fmla="*/ 126856 h 1196081"/>
                    <a:gd name="connsiteX11" fmla="*/ 95 w 1331152"/>
                    <a:gd name="connsiteY11" fmla="*/ 489 h 1196081"/>
                    <a:gd name="connsiteX12" fmla="*/ 31705 w 1331152"/>
                    <a:gd name="connsiteY12" fmla="*/ 277656 h 1196081"/>
                    <a:gd name="connsiteX13" fmla="*/ 52778 w 1331152"/>
                    <a:gd name="connsiteY13" fmla="*/ 406389 h 1196081"/>
                    <a:gd name="connsiteX0" fmla="*/ 52778 w 1331152"/>
                    <a:gd name="connsiteY0" fmla="*/ 406389 h 1196081"/>
                    <a:gd name="connsiteX1" fmla="*/ 303775 w 1331152"/>
                    <a:gd name="connsiteY1" fmla="*/ 665322 h 1196081"/>
                    <a:gd name="connsiteX2" fmla="*/ 683271 w 1331152"/>
                    <a:gd name="connsiteY2" fmla="*/ 922867 h 1196081"/>
                    <a:gd name="connsiteX3" fmla="*/ 919199 w 1331152"/>
                    <a:gd name="connsiteY3" fmla="*/ 1037359 h 1196081"/>
                    <a:gd name="connsiteX4" fmla="*/ 1240052 w 1331152"/>
                    <a:gd name="connsiteY4" fmla="*/ 1158459 h 1196081"/>
                    <a:gd name="connsiteX5" fmla="*/ 1331077 w 1331152"/>
                    <a:gd name="connsiteY5" fmla="*/ 1174607 h 1196081"/>
                    <a:gd name="connsiteX6" fmla="*/ 1230385 w 1331152"/>
                    <a:gd name="connsiteY6" fmla="*/ 880693 h 1196081"/>
                    <a:gd name="connsiteX7" fmla="*/ 1208816 w 1331152"/>
                    <a:gd name="connsiteY7" fmla="*/ 804104 h 1196081"/>
                    <a:gd name="connsiteX8" fmla="*/ 726920 w 1331152"/>
                    <a:gd name="connsiteY8" fmla="*/ 608549 h 1196081"/>
                    <a:gd name="connsiteX9" fmla="*/ 356806 w 1331152"/>
                    <a:gd name="connsiteY9" fmla="*/ 352735 h 1196081"/>
                    <a:gd name="connsiteX10" fmla="*/ 117320 w 1331152"/>
                    <a:gd name="connsiteY10" fmla="*/ 126856 h 1196081"/>
                    <a:gd name="connsiteX11" fmla="*/ 95 w 1331152"/>
                    <a:gd name="connsiteY11" fmla="*/ 489 h 1196081"/>
                    <a:gd name="connsiteX12" fmla="*/ 31705 w 1331152"/>
                    <a:gd name="connsiteY12" fmla="*/ 277656 h 1196081"/>
                    <a:gd name="connsiteX13" fmla="*/ 52778 w 1331152"/>
                    <a:gd name="connsiteY13" fmla="*/ 406389 h 1196081"/>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83360"/>
                    <a:gd name="connsiteX1" fmla="*/ 303775 w 1331077"/>
                    <a:gd name="connsiteY1" fmla="*/ 665322 h 1183360"/>
                    <a:gd name="connsiteX2" fmla="*/ 683271 w 1331077"/>
                    <a:gd name="connsiteY2" fmla="*/ 922867 h 1183360"/>
                    <a:gd name="connsiteX3" fmla="*/ 919199 w 1331077"/>
                    <a:gd name="connsiteY3" fmla="*/ 1037359 h 1183360"/>
                    <a:gd name="connsiteX4" fmla="*/ 1240052 w 1331077"/>
                    <a:gd name="connsiteY4" fmla="*/ 1158459 h 1183360"/>
                    <a:gd name="connsiteX5" fmla="*/ 1331077 w 1331077"/>
                    <a:gd name="connsiteY5" fmla="*/ 1183360 h 1183360"/>
                    <a:gd name="connsiteX6" fmla="*/ 1230385 w 1331077"/>
                    <a:gd name="connsiteY6" fmla="*/ 880693 h 1183360"/>
                    <a:gd name="connsiteX7" fmla="*/ 1208816 w 1331077"/>
                    <a:gd name="connsiteY7" fmla="*/ 804104 h 1183360"/>
                    <a:gd name="connsiteX8" fmla="*/ 726920 w 1331077"/>
                    <a:gd name="connsiteY8" fmla="*/ 608549 h 1183360"/>
                    <a:gd name="connsiteX9" fmla="*/ 356806 w 1331077"/>
                    <a:gd name="connsiteY9" fmla="*/ 352735 h 1183360"/>
                    <a:gd name="connsiteX10" fmla="*/ 117320 w 1331077"/>
                    <a:gd name="connsiteY10" fmla="*/ 126856 h 1183360"/>
                    <a:gd name="connsiteX11" fmla="*/ 95 w 1331077"/>
                    <a:gd name="connsiteY11" fmla="*/ 489 h 1183360"/>
                    <a:gd name="connsiteX12" fmla="*/ 31705 w 1331077"/>
                    <a:gd name="connsiteY12" fmla="*/ 277656 h 1183360"/>
                    <a:gd name="connsiteX13" fmla="*/ 52778 w 1331077"/>
                    <a:gd name="connsiteY13" fmla="*/ 406389 h 1183360"/>
                    <a:gd name="connsiteX0" fmla="*/ 52778 w 1331077"/>
                    <a:gd name="connsiteY0" fmla="*/ 406389 h 1183360"/>
                    <a:gd name="connsiteX1" fmla="*/ 314450 w 1331077"/>
                    <a:gd name="connsiteY1" fmla="*/ 653068 h 1183360"/>
                    <a:gd name="connsiteX2" fmla="*/ 683271 w 1331077"/>
                    <a:gd name="connsiteY2" fmla="*/ 922867 h 1183360"/>
                    <a:gd name="connsiteX3" fmla="*/ 919199 w 1331077"/>
                    <a:gd name="connsiteY3" fmla="*/ 1037359 h 1183360"/>
                    <a:gd name="connsiteX4" fmla="*/ 1240052 w 1331077"/>
                    <a:gd name="connsiteY4" fmla="*/ 1158459 h 1183360"/>
                    <a:gd name="connsiteX5" fmla="*/ 1331077 w 1331077"/>
                    <a:gd name="connsiteY5" fmla="*/ 1183360 h 1183360"/>
                    <a:gd name="connsiteX6" fmla="*/ 1230385 w 1331077"/>
                    <a:gd name="connsiteY6" fmla="*/ 880693 h 1183360"/>
                    <a:gd name="connsiteX7" fmla="*/ 1208816 w 1331077"/>
                    <a:gd name="connsiteY7" fmla="*/ 804104 h 1183360"/>
                    <a:gd name="connsiteX8" fmla="*/ 726920 w 1331077"/>
                    <a:gd name="connsiteY8" fmla="*/ 608549 h 1183360"/>
                    <a:gd name="connsiteX9" fmla="*/ 356806 w 1331077"/>
                    <a:gd name="connsiteY9" fmla="*/ 352735 h 1183360"/>
                    <a:gd name="connsiteX10" fmla="*/ 117320 w 1331077"/>
                    <a:gd name="connsiteY10" fmla="*/ 126856 h 1183360"/>
                    <a:gd name="connsiteX11" fmla="*/ 95 w 1331077"/>
                    <a:gd name="connsiteY11" fmla="*/ 489 h 1183360"/>
                    <a:gd name="connsiteX12" fmla="*/ 31705 w 1331077"/>
                    <a:gd name="connsiteY12" fmla="*/ 277656 h 1183360"/>
                    <a:gd name="connsiteX13" fmla="*/ 52778 w 1331077"/>
                    <a:gd name="connsiteY13" fmla="*/ 406389 h 1183360"/>
                    <a:gd name="connsiteX0" fmla="*/ 47438 w 1331074"/>
                    <a:gd name="connsiteY0" fmla="*/ 387133 h 1183360"/>
                    <a:gd name="connsiteX1" fmla="*/ 314447 w 1331074"/>
                    <a:gd name="connsiteY1" fmla="*/ 653068 h 1183360"/>
                    <a:gd name="connsiteX2" fmla="*/ 683268 w 1331074"/>
                    <a:gd name="connsiteY2" fmla="*/ 922867 h 1183360"/>
                    <a:gd name="connsiteX3" fmla="*/ 919196 w 1331074"/>
                    <a:gd name="connsiteY3" fmla="*/ 1037359 h 1183360"/>
                    <a:gd name="connsiteX4" fmla="*/ 1240049 w 1331074"/>
                    <a:gd name="connsiteY4" fmla="*/ 1158459 h 1183360"/>
                    <a:gd name="connsiteX5" fmla="*/ 1331074 w 1331074"/>
                    <a:gd name="connsiteY5" fmla="*/ 1183360 h 1183360"/>
                    <a:gd name="connsiteX6" fmla="*/ 1230382 w 1331074"/>
                    <a:gd name="connsiteY6" fmla="*/ 880693 h 1183360"/>
                    <a:gd name="connsiteX7" fmla="*/ 1208813 w 1331074"/>
                    <a:gd name="connsiteY7" fmla="*/ 804104 h 1183360"/>
                    <a:gd name="connsiteX8" fmla="*/ 726917 w 1331074"/>
                    <a:gd name="connsiteY8" fmla="*/ 608549 h 1183360"/>
                    <a:gd name="connsiteX9" fmla="*/ 356803 w 1331074"/>
                    <a:gd name="connsiteY9" fmla="*/ 352735 h 1183360"/>
                    <a:gd name="connsiteX10" fmla="*/ 117317 w 1331074"/>
                    <a:gd name="connsiteY10" fmla="*/ 126856 h 1183360"/>
                    <a:gd name="connsiteX11" fmla="*/ 92 w 1331074"/>
                    <a:gd name="connsiteY11" fmla="*/ 489 h 1183360"/>
                    <a:gd name="connsiteX12" fmla="*/ 31702 w 1331074"/>
                    <a:gd name="connsiteY12" fmla="*/ 277656 h 1183360"/>
                    <a:gd name="connsiteX13" fmla="*/ 47438 w 1331074"/>
                    <a:gd name="connsiteY13" fmla="*/ 387133 h 1183360"/>
                    <a:gd name="connsiteX0" fmla="*/ 47438 w 1318620"/>
                    <a:gd name="connsiteY0" fmla="*/ 387133 h 1164089"/>
                    <a:gd name="connsiteX1" fmla="*/ 314447 w 1318620"/>
                    <a:gd name="connsiteY1" fmla="*/ 653068 h 1164089"/>
                    <a:gd name="connsiteX2" fmla="*/ 683268 w 1318620"/>
                    <a:gd name="connsiteY2" fmla="*/ 922867 h 1164089"/>
                    <a:gd name="connsiteX3" fmla="*/ 919196 w 1318620"/>
                    <a:gd name="connsiteY3" fmla="*/ 1037359 h 1164089"/>
                    <a:gd name="connsiteX4" fmla="*/ 1240049 w 1318620"/>
                    <a:gd name="connsiteY4" fmla="*/ 1158459 h 1164089"/>
                    <a:gd name="connsiteX5" fmla="*/ 1318620 w 1318620"/>
                    <a:gd name="connsiteY5" fmla="*/ 1155351 h 1164089"/>
                    <a:gd name="connsiteX6" fmla="*/ 1230382 w 1318620"/>
                    <a:gd name="connsiteY6" fmla="*/ 880693 h 1164089"/>
                    <a:gd name="connsiteX7" fmla="*/ 1208813 w 1318620"/>
                    <a:gd name="connsiteY7" fmla="*/ 804104 h 1164089"/>
                    <a:gd name="connsiteX8" fmla="*/ 726917 w 1318620"/>
                    <a:gd name="connsiteY8" fmla="*/ 608549 h 1164089"/>
                    <a:gd name="connsiteX9" fmla="*/ 356803 w 1318620"/>
                    <a:gd name="connsiteY9" fmla="*/ 352735 h 1164089"/>
                    <a:gd name="connsiteX10" fmla="*/ 117317 w 1318620"/>
                    <a:gd name="connsiteY10" fmla="*/ 126856 h 1164089"/>
                    <a:gd name="connsiteX11" fmla="*/ 92 w 1318620"/>
                    <a:gd name="connsiteY11" fmla="*/ 489 h 1164089"/>
                    <a:gd name="connsiteX12" fmla="*/ 31702 w 1318620"/>
                    <a:gd name="connsiteY12" fmla="*/ 277656 h 1164089"/>
                    <a:gd name="connsiteX13" fmla="*/ 47438 w 1318620"/>
                    <a:gd name="connsiteY13" fmla="*/ 387133 h 1164089"/>
                    <a:gd name="connsiteX0" fmla="*/ 47438 w 1318620"/>
                    <a:gd name="connsiteY0" fmla="*/ 387133 h 1155351"/>
                    <a:gd name="connsiteX1" fmla="*/ 314447 w 1318620"/>
                    <a:gd name="connsiteY1" fmla="*/ 653068 h 1155351"/>
                    <a:gd name="connsiteX2" fmla="*/ 683268 w 1318620"/>
                    <a:gd name="connsiteY2" fmla="*/ 922867 h 1155351"/>
                    <a:gd name="connsiteX3" fmla="*/ 919196 w 1318620"/>
                    <a:gd name="connsiteY3" fmla="*/ 1037359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4447 w 1318620"/>
                    <a:gd name="connsiteY1" fmla="*/ 653068 h 1155351"/>
                    <a:gd name="connsiteX2" fmla="*/ 683268 w 1318620"/>
                    <a:gd name="connsiteY2" fmla="*/ 922867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4447 w 1318620"/>
                    <a:gd name="connsiteY1" fmla="*/ 653068 h 1155351"/>
                    <a:gd name="connsiteX2" fmla="*/ 683268 w 1318620"/>
                    <a:gd name="connsiteY2" fmla="*/ 900110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9784 w 1318620"/>
                    <a:gd name="connsiteY1" fmla="*/ 625059 h 1155351"/>
                    <a:gd name="connsiteX2" fmla="*/ 683268 w 1318620"/>
                    <a:gd name="connsiteY2" fmla="*/ 900110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3877 w 1318618"/>
                    <a:gd name="connsiteY0" fmla="*/ 362625 h 1155351"/>
                    <a:gd name="connsiteX1" fmla="*/ 319782 w 1318618"/>
                    <a:gd name="connsiteY1" fmla="*/ 625059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16224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14444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8618" h="1155351" extrusionOk="0">
                      <a:moveTo>
                        <a:pt x="43877" y="362625"/>
                      </a:moveTo>
                      <a:cubicBezTo>
                        <a:pt x="96338" y="427236"/>
                        <a:pt x="193646" y="540730"/>
                        <a:pt x="305549" y="630311"/>
                      </a:cubicBezTo>
                      <a:cubicBezTo>
                        <a:pt x="417452" y="719892"/>
                        <a:pt x="570020" y="834603"/>
                        <a:pt x="683266" y="900110"/>
                      </a:cubicBezTo>
                      <a:cubicBezTo>
                        <a:pt x="796512" y="965617"/>
                        <a:pt x="827880" y="984089"/>
                        <a:pt x="920973" y="1023354"/>
                      </a:cubicBezTo>
                      <a:cubicBezTo>
                        <a:pt x="1014066" y="1062619"/>
                        <a:pt x="1175552" y="1113702"/>
                        <a:pt x="1241826" y="1135701"/>
                      </a:cubicBezTo>
                      <a:cubicBezTo>
                        <a:pt x="1308100" y="1157701"/>
                        <a:pt x="1266856" y="1138625"/>
                        <a:pt x="1318618" y="1155351"/>
                      </a:cubicBezTo>
                      <a:cubicBezTo>
                        <a:pt x="1302775" y="1105556"/>
                        <a:pt x="1248681" y="939234"/>
                        <a:pt x="1230380" y="880693"/>
                      </a:cubicBezTo>
                      <a:cubicBezTo>
                        <a:pt x="1212079" y="822152"/>
                        <a:pt x="1223436" y="854536"/>
                        <a:pt x="1208811" y="804104"/>
                      </a:cubicBezTo>
                      <a:cubicBezTo>
                        <a:pt x="1118279" y="772345"/>
                        <a:pt x="868917" y="683777"/>
                        <a:pt x="726915" y="608549"/>
                      </a:cubicBezTo>
                      <a:cubicBezTo>
                        <a:pt x="584913" y="533321"/>
                        <a:pt x="458401" y="433017"/>
                        <a:pt x="356801" y="352735"/>
                      </a:cubicBezTo>
                      <a:cubicBezTo>
                        <a:pt x="255201" y="272453"/>
                        <a:pt x="176767" y="185564"/>
                        <a:pt x="117315" y="126856"/>
                      </a:cubicBezTo>
                      <a:cubicBezTo>
                        <a:pt x="57863" y="68148"/>
                        <a:pt x="1904" y="-6768"/>
                        <a:pt x="90" y="489"/>
                      </a:cubicBezTo>
                      <a:cubicBezTo>
                        <a:pt x="-1724" y="7746"/>
                        <a:pt x="24402" y="217300"/>
                        <a:pt x="31700" y="277656"/>
                      </a:cubicBezTo>
                      <a:cubicBezTo>
                        <a:pt x="38998" y="338012"/>
                        <a:pt x="29370" y="291012"/>
                        <a:pt x="43877" y="362625"/>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8" name="2-5MW verti"/>
                <p:cNvSpPr/>
                <p:nvPr/>
              </p:nvSpPr>
              <p:spPr bwMode="auto">
                <a:xfrm>
                  <a:off x="4062296" y="4296933"/>
                  <a:ext cx="1719919" cy="1147580"/>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7175"/>
                    <a:gd name="connsiteY0" fmla="*/ 406389 h 1206157"/>
                    <a:gd name="connsiteX1" fmla="*/ 303775 w 1347175"/>
                    <a:gd name="connsiteY1" fmla="*/ 665322 h 1206157"/>
                    <a:gd name="connsiteX2" fmla="*/ 677934 w 1347175"/>
                    <a:gd name="connsiteY2" fmla="*/ 935121 h 1206157"/>
                    <a:gd name="connsiteX3" fmla="*/ 917420 w 1347175"/>
                    <a:gd name="connsiteY3" fmla="*/ 1054864 h 1206157"/>
                    <a:gd name="connsiteX4" fmla="*/ 1245389 w 1347175"/>
                    <a:gd name="connsiteY4" fmla="*/ 1170713 h 1206157"/>
                    <a:gd name="connsiteX5" fmla="*/ 1336520 w 1347175"/>
                    <a:gd name="connsiteY5" fmla="*/ 1185492 h 1206157"/>
                    <a:gd name="connsiteX6" fmla="*/ 1331077 w 1347175"/>
                    <a:gd name="connsiteY6" fmla="*/ 1174607 h 1206157"/>
                    <a:gd name="connsiteX7" fmla="*/ 1208816 w 1347175"/>
                    <a:gd name="connsiteY7" fmla="*/ 804104 h 1206157"/>
                    <a:gd name="connsiteX8" fmla="*/ 726920 w 1347175"/>
                    <a:gd name="connsiteY8" fmla="*/ 608549 h 1206157"/>
                    <a:gd name="connsiteX9" fmla="*/ 356806 w 1347175"/>
                    <a:gd name="connsiteY9" fmla="*/ 352735 h 1206157"/>
                    <a:gd name="connsiteX10" fmla="*/ 117320 w 1347175"/>
                    <a:gd name="connsiteY10" fmla="*/ 126856 h 1206157"/>
                    <a:gd name="connsiteX11" fmla="*/ 95 w 1347175"/>
                    <a:gd name="connsiteY11" fmla="*/ 489 h 1206157"/>
                    <a:gd name="connsiteX12" fmla="*/ 31705 w 1347175"/>
                    <a:gd name="connsiteY12" fmla="*/ 277656 h 1206157"/>
                    <a:gd name="connsiteX13" fmla="*/ 52778 w 1347175"/>
                    <a:gd name="connsiteY13" fmla="*/ 406389 h 1206157"/>
                    <a:gd name="connsiteX0" fmla="*/ 52778 w 1371880"/>
                    <a:gd name="connsiteY0" fmla="*/ 406389 h 1213893"/>
                    <a:gd name="connsiteX1" fmla="*/ 303775 w 1371880"/>
                    <a:gd name="connsiteY1" fmla="*/ 665322 h 1213893"/>
                    <a:gd name="connsiteX2" fmla="*/ 677934 w 1371880"/>
                    <a:gd name="connsiteY2" fmla="*/ 935121 h 1213893"/>
                    <a:gd name="connsiteX3" fmla="*/ 917420 w 1371880"/>
                    <a:gd name="connsiteY3" fmla="*/ 1054864 h 1213893"/>
                    <a:gd name="connsiteX4" fmla="*/ 1245389 w 1371880"/>
                    <a:gd name="connsiteY4" fmla="*/ 1170713 h 1213893"/>
                    <a:gd name="connsiteX5" fmla="*/ 1336520 w 1371880"/>
                    <a:gd name="connsiteY5" fmla="*/ 1185492 h 1213893"/>
                    <a:gd name="connsiteX6" fmla="*/ 1331077 w 1371880"/>
                    <a:gd name="connsiteY6" fmla="*/ 1174607 h 1213893"/>
                    <a:gd name="connsiteX7" fmla="*/ 1326235 w 1371880"/>
                    <a:gd name="connsiteY7" fmla="*/ 1171724 h 1213893"/>
                    <a:gd name="connsiteX8" fmla="*/ 726920 w 1371880"/>
                    <a:gd name="connsiteY8" fmla="*/ 608549 h 1213893"/>
                    <a:gd name="connsiteX9" fmla="*/ 356806 w 1371880"/>
                    <a:gd name="connsiteY9" fmla="*/ 352735 h 1213893"/>
                    <a:gd name="connsiteX10" fmla="*/ 117320 w 1371880"/>
                    <a:gd name="connsiteY10" fmla="*/ 126856 h 1213893"/>
                    <a:gd name="connsiteX11" fmla="*/ 95 w 1371880"/>
                    <a:gd name="connsiteY11" fmla="*/ 489 h 1213893"/>
                    <a:gd name="connsiteX12" fmla="*/ 31705 w 1371880"/>
                    <a:gd name="connsiteY12" fmla="*/ 277656 h 1213893"/>
                    <a:gd name="connsiteX13" fmla="*/ 52778 w 1371880"/>
                    <a:gd name="connsiteY13" fmla="*/ 406389 h 1213893"/>
                    <a:gd name="connsiteX0" fmla="*/ 52778 w 1371880"/>
                    <a:gd name="connsiteY0" fmla="*/ 406389 h 1213893"/>
                    <a:gd name="connsiteX1" fmla="*/ 303775 w 1371880"/>
                    <a:gd name="connsiteY1" fmla="*/ 665322 h 1213893"/>
                    <a:gd name="connsiteX2" fmla="*/ 677934 w 1371880"/>
                    <a:gd name="connsiteY2" fmla="*/ 935121 h 1213893"/>
                    <a:gd name="connsiteX3" fmla="*/ 917420 w 1371880"/>
                    <a:gd name="connsiteY3" fmla="*/ 1054864 h 1213893"/>
                    <a:gd name="connsiteX4" fmla="*/ 1245389 w 1371880"/>
                    <a:gd name="connsiteY4" fmla="*/ 1170713 h 1213893"/>
                    <a:gd name="connsiteX5" fmla="*/ 1336520 w 1371880"/>
                    <a:gd name="connsiteY5" fmla="*/ 1185492 h 1213893"/>
                    <a:gd name="connsiteX6" fmla="*/ 1331077 w 1371880"/>
                    <a:gd name="connsiteY6" fmla="*/ 1174607 h 1213893"/>
                    <a:gd name="connsiteX7" fmla="*/ 1326235 w 1371880"/>
                    <a:gd name="connsiteY7" fmla="*/ 1171724 h 1213893"/>
                    <a:gd name="connsiteX8" fmla="*/ 687780 w 1371880"/>
                    <a:gd name="connsiteY8" fmla="*/ 923652 h 1213893"/>
                    <a:gd name="connsiteX9" fmla="*/ 356806 w 1371880"/>
                    <a:gd name="connsiteY9" fmla="*/ 352735 h 1213893"/>
                    <a:gd name="connsiteX10" fmla="*/ 117320 w 1371880"/>
                    <a:gd name="connsiteY10" fmla="*/ 126856 h 1213893"/>
                    <a:gd name="connsiteX11" fmla="*/ 95 w 1371880"/>
                    <a:gd name="connsiteY11" fmla="*/ 489 h 1213893"/>
                    <a:gd name="connsiteX12" fmla="*/ 31705 w 1371880"/>
                    <a:gd name="connsiteY12" fmla="*/ 277656 h 1213893"/>
                    <a:gd name="connsiteX13" fmla="*/ 52778 w 1371880"/>
                    <a:gd name="connsiteY13" fmla="*/ 406389 h 1213893"/>
                    <a:gd name="connsiteX0" fmla="*/ 52778 w 1371880"/>
                    <a:gd name="connsiteY0" fmla="*/ 406664 h 1214168"/>
                    <a:gd name="connsiteX1" fmla="*/ 303775 w 1371880"/>
                    <a:gd name="connsiteY1" fmla="*/ 665597 h 1214168"/>
                    <a:gd name="connsiteX2" fmla="*/ 677934 w 1371880"/>
                    <a:gd name="connsiteY2" fmla="*/ 935396 h 1214168"/>
                    <a:gd name="connsiteX3" fmla="*/ 917420 w 1371880"/>
                    <a:gd name="connsiteY3" fmla="*/ 1055139 h 1214168"/>
                    <a:gd name="connsiteX4" fmla="*/ 1245389 w 1371880"/>
                    <a:gd name="connsiteY4" fmla="*/ 1170988 h 1214168"/>
                    <a:gd name="connsiteX5" fmla="*/ 1336520 w 1371880"/>
                    <a:gd name="connsiteY5" fmla="*/ 1185767 h 1214168"/>
                    <a:gd name="connsiteX6" fmla="*/ 1331077 w 1371880"/>
                    <a:gd name="connsiteY6" fmla="*/ 1174882 h 1214168"/>
                    <a:gd name="connsiteX7" fmla="*/ 1326235 w 1371880"/>
                    <a:gd name="connsiteY7" fmla="*/ 1171999 h 1214168"/>
                    <a:gd name="connsiteX8" fmla="*/ 687780 w 1371880"/>
                    <a:gd name="connsiteY8" fmla="*/ 923927 h 1214168"/>
                    <a:gd name="connsiteX9" fmla="*/ 191352 w 1371880"/>
                    <a:gd name="connsiteY9" fmla="*/ 535070 h 1214168"/>
                    <a:gd name="connsiteX10" fmla="*/ 117320 w 1371880"/>
                    <a:gd name="connsiteY10" fmla="*/ 127131 h 1214168"/>
                    <a:gd name="connsiteX11" fmla="*/ 95 w 1371880"/>
                    <a:gd name="connsiteY11" fmla="*/ 764 h 1214168"/>
                    <a:gd name="connsiteX12" fmla="*/ 31705 w 1371880"/>
                    <a:gd name="connsiteY12" fmla="*/ 277931 h 1214168"/>
                    <a:gd name="connsiteX13" fmla="*/ 52778 w 1371880"/>
                    <a:gd name="connsiteY13" fmla="*/ 406664 h 1214168"/>
                    <a:gd name="connsiteX0" fmla="*/ 52778 w 1371880"/>
                    <a:gd name="connsiteY0" fmla="*/ 406014 h 1213518"/>
                    <a:gd name="connsiteX1" fmla="*/ 303775 w 1371880"/>
                    <a:gd name="connsiteY1" fmla="*/ 664947 h 1213518"/>
                    <a:gd name="connsiteX2" fmla="*/ 677934 w 1371880"/>
                    <a:gd name="connsiteY2" fmla="*/ 934746 h 1213518"/>
                    <a:gd name="connsiteX3" fmla="*/ 917420 w 1371880"/>
                    <a:gd name="connsiteY3" fmla="*/ 1054489 h 1213518"/>
                    <a:gd name="connsiteX4" fmla="*/ 1245389 w 1371880"/>
                    <a:gd name="connsiteY4" fmla="*/ 1170338 h 1213518"/>
                    <a:gd name="connsiteX5" fmla="*/ 1336520 w 1371880"/>
                    <a:gd name="connsiteY5" fmla="*/ 1185117 h 1213518"/>
                    <a:gd name="connsiteX6" fmla="*/ 1331077 w 1371880"/>
                    <a:gd name="connsiteY6" fmla="*/ 1174232 h 1213518"/>
                    <a:gd name="connsiteX7" fmla="*/ 1326235 w 1371880"/>
                    <a:gd name="connsiteY7" fmla="*/ 1171349 h 1213518"/>
                    <a:gd name="connsiteX8" fmla="*/ 687780 w 1371880"/>
                    <a:gd name="connsiteY8" fmla="*/ 923277 h 1213518"/>
                    <a:gd name="connsiteX9" fmla="*/ 191352 w 1371880"/>
                    <a:gd name="connsiteY9" fmla="*/ 534420 h 1213518"/>
                    <a:gd name="connsiteX10" fmla="*/ 94192 w 1371880"/>
                    <a:gd name="connsiteY10" fmla="*/ 424079 h 1213518"/>
                    <a:gd name="connsiteX11" fmla="*/ 95 w 1371880"/>
                    <a:gd name="connsiteY11" fmla="*/ 114 h 1213518"/>
                    <a:gd name="connsiteX12" fmla="*/ 31705 w 1371880"/>
                    <a:gd name="connsiteY12" fmla="*/ 277281 h 1213518"/>
                    <a:gd name="connsiteX13" fmla="*/ 52778 w 1371880"/>
                    <a:gd name="connsiteY13" fmla="*/ 406014 h 1213518"/>
                    <a:gd name="connsiteX0" fmla="*/ 21083 w 1340185"/>
                    <a:gd name="connsiteY0" fmla="*/ 128822 h 936326"/>
                    <a:gd name="connsiteX1" fmla="*/ 272080 w 1340185"/>
                    <a:gd name="connsiteY1" fmla="*/ 387755 h 936326"/>
                    <a:gd name="connsiteX2" fmla="*/ 646239 w 1340185"/>
                    <a:gd name="connsiteY2" fmla="*/ 657554 h 936326"/>
                    <a:gd name="connsiteX3" fmla="*/ 885725 w 1340185"/>
                    <a:gd name="connsiteY3" fmla="*/ 777297 h 936326"/>
                    <a:gd name="connsiteX4" fmla="*/ 1213694 w 1340185"/>
                    <a:gd name="connsiteY4" fmla="*/ 893146 h 936326"/>
                    <a:gd name="connsiteX5" fmla="*/ 1304825 w 1340185"/>
                    <a:gd name="connsiteY5" fmla="*/ 907925 h 936326"/>
                    <a:gd name="connsiteX6" fmla="*/ 1299382 w 1340185"/>
                    <a:gd name="connsiteY6" fmla="*/ 897040 h 936326"/>
                    <a:gd name="connsiteX7" fmla="*/ 1294540 w 1340185"/>
                    <a:gd name="connsiteY7" fmla="*/ 894157 h 936326"/>
                    <a:gd name="connsiteX8" fmla="*/ 656085 w 1340185"/>
                    <a:gd name="connsiteY8" fmla="*/ 646085 h 936326"/>
                    <a:gd name="connsiteX9" fmla="*/ 159657 w 1340185"/>
                    <a:gd name="connsiteY9" fmla="*/ 257228 h 936326"/>
                    <a:gd name="connsiteX10" fmla="*/ 62497 w 1340185"/>
                    <a:gd name="connsiteY10" fmla="*/ 146887 h 936326"/>
                    <a:gd name="connsiteX11" fmla="*/ 18214 w 1340185"/>
                    <a:gd name="connsiteY11" fmla="*/ 106297 h 936326"/>
                    <a:gd name="connsiteX12" fmla="*/ 10 w 1340185"/>
                    <a:gd name="connsiteY12" fmla="*/ 89 h 936326"/>
                    <a:gd name="connsiteX13" fmla="*/ 21083 w 1340185"/>
                    <a:gd name="connsiteY13" fmla="*/ 128822 h 936326"/>
                    <a:gd name="connsiteX0" fmla="*/ 21323 w 1340425"/>
                    <a:gd name="connsiteY0" fmla="*/ 29986 h 837490"/>
                    <a:gd name="connsiteX1" fmla="*/ 272320 w 1340425"/>
                    <a:gd name="connsiteY1" fmla="*/ 288919 h 837490"/>
                    <a:gd name="connsiteX2" fmla="*/ 646479 w 1340425"/>
                    <a:gd name="connsiteY2" fmla="*/ 558718 h 837490"/>
                    <a:gd name="connsiteX3" fmla="*/ 885965 w 1340425"/>
                    <a:gd name="connsiteY3" fmla="*/ 678461 h 837490"/>
                    <a:gd name="connsiteX4" fmla="*/ 1213934 w 1340425"/>
                    <a:gd name="connsiteY4" fmla="*/ 794310 h 837490"/>
                    <a:gd name="connsiteX5" fmla="*/ 1305065 w 1340425"/>
                    <a:gd name="connsiteY5" fmla="*/ 809089 h 837490"/>
                    <a:gd name="connsiteX6" fmla="*/ 1299622 w 1340425"/>
                    <a:gd name="connsiteY6" fmla="*/ 798204 h 837490"/>
                    <a:gd name="connsiteX7" fmla="*/ 1294780 w 1340425"/>
                    <a:gd name="connsiteY7" fmla="*/ 795321 h 837490"/>
                    <a:gd name="connsiteX8" fmla="*/ 656325 w 1340425"/>
                    <a:gd name="connsiteY8" fmla="*/ 547249 h 837490"/>
                    <a:gd name="connsiteX9" fmla="*/ 159897 w 1340425"/>
                    <a:gd name="connsiteY9" fmla="*/ 158392 h 837490"/>
                    <a:gd name="connsiteX10" fmla="*/ 62737 w 1340425"/>
                    <a:gd name="connsiteY10" fmla="*/ 48051 h 837490"/>
                    <a:gd name="connsiteX11" fmla="*/ 18454 w 1340425"/>
                    <a:gd name="connsiteY11" fmla="*/ 7461 h 837490"/>
                    <a:gd name="connsiteX12" fmla="*/ 21323 w 1340425"/>
                    <a:gd name="connsiteY12" fmla="*/ 29986 h 837490"/>
                    <a:gd name="connsiteX0" fmla="*/ 21323 w 1340631"/>
                    <a:gd name="connsiteY0" fmla="*/ 29986 h 837490"/>
                    <a:gd name="connsiteX1" fmla="*/ 272320 w 1340631"/>
                    <a:gd name="connsiteY1" fmla="*/ 288919 h 837490"/>
                    <a:gd name="connsiteX2" fmla="*/ 646479 w 1340631"/>
                    <a:gd name="connsiteY2" fmla="*/ 558718 h 837490"/>
                    <a:gd name="connsiteX3" fmla="*/ 885965 w 1340631"/>
                    <a:gd name="connsiteY3" fmla="*/ 678461 h 837490"/>
                    <a:gd name="connsiteX4" fmla="*/ 1213934 w 1340631"/>
                    <a:gd name="connsiteY4" fmla="*/ 794310 h 837490"/>
                    <a:gd name="connsiteX5" fmla="*/ 1299728 w 1340631"/>
                    <a:gd name="connsiteY5" fmla="*/ 809089 h 837490"/>
                    <a:gd name="connsiteX6" fmla="*/ 1299622 w 1340631"/>
                    <a:gd name="connsiteY6" fmla="*/ 798204 h 837490"/>
                    <a:gd name="connsiteX7" fmla="*/ 1294780 w 1340631"/>
                    <a:gd name="connsiteY7" fmla="*/ 795321 h 837490"/>
                    <a:gd name="connsiteX8" fmla="*/ 656325 w 1340631"/>
                    <a:gd name="connsiteY8" fmla="*/ 547249 h 837490"/>
                    <a:gd name="connsiteX9" fmla="*/ 159897 w 1340631"/>
                    <a:gd name="connsiteY9" fmla="*/ 158392 h 837490"/>
                    <a:gd name="connsiteX10" fmla="*/ 62737 w 1340631"/>
                    <a:gd name="connsiteY10" fmla="*/ 48051 h 837490"/>
                    <a:gd name="connsiteX11" fmla="*/ 18454 w 1340631"/>
                    <a:gd name="connsiteY11" fmla="*/ 7461 h 837490"/>
                    <a:gd name="connsiteX12" fmla="*/ 21323 w 1340631"/>
                    <a:gd name="connsiteY12" fmla="*/ 29986 h 837490"/>
                    <a:gd name="connsiteX0" fmla="*/ 21323 w 1344755"/>
                    <a:gd name="connsiteY0" fmla="*/ 29986 h 832130"/>
                    <a:gd name="connsiteX1" fmla="*/ 272320 w 1344755"/>
                    <a:gd name="connsiteY1" fmla="*/ 288919 h 832130"/>
                    <a:gd name="connsiteX2" fmla="*/ 646479 w 1344755"/>
                    <a:gd name="connsiteY2" fmla="*/ 558718 h 832130"/>
                    <a:gd name="connsiteX3" fmla="*/ 885965 w 1344755"/>
                    <a:gd name="connsiteY3" fmla="*/ 678461 h 832130"/>
                    <a:gd name="connsiteX4" fmla="*/ 1213934 w 1344755"/>
                    <a:gd name="connsiteY4" fmla="*/ 794310 h 832130"/>
                    <a:gd name="connsiteX5" fmla="*/ 1299728 w 1344755"/>
                    <a:gd name="connsiteY5" fmla="*/ 809089 h 832130"/>
                    <a:gd name="connsiteX6" fmla="*/ 1299622 w 1344755"/>
                    <a:gd name="connsiteY6" fmla="*/ 798204 h 832130"/>
                    <a:gd name="connsiteX7" fmla="*/ 1300117 w 1344755"/>
                    <a:gd name="connsiteY7" fmla="*/ 788319 h 832130"/>
                    <a:gd name="connsiteX8" fmla="*/ 656325 w 1344755"/>
                    <a:gd name="connsiteY8" fmla="*/ 547249 h 832130"/>
                    <a:gd name="connsiteX9" fmla="*/ 159897 w 1344755"/>
                    <a:gd name="connsiteY9" fmla="*/ 158392 h 832130"/>
                    <a:gd name="connsiteX10" fmla="*/ 62737 w 1344755"/>
                    <a:gd name="connsiteY10" fmla="*/ 48051 h 832130"/>
                    <a:gd name="connsiteX11" fmla="*/ 18454 w 1344755"/>
                    <a:gd name="connsiteY11" fmla="*/ 7461 h 832130"/>
                    <a:gd name="connsiteX12" fmla="*/ 21323 w 1344755"/>
                    <a:gd name="connsiteY12" fmla="*/ 29986 h 832130"/>
                    <a:gd name="connsiteX0" fmla="*/ 21323 w 1344755"/>
                    <a:gd name="connsiteY0" fmla="*/ 29986 h 832130"/>
                    <a:gd name="connsiteX1" fmla="*/ 272320 w 1344755"/>
                    <a:gd name="connsiteY1" fmla="*/ 288919 h 832130"/>
                    <a:gd name="connsiteX2" fmla="*/ 646479 w 1344755"/>
                    <a:gd name="connsiteY2" fmla="*/ 558718 h 832130"/>
                    <a:gd name="connsiteX3" fmla="*/ 885965 w 1344755"/>
                    <a:gd name="connsiteY3" fmla="*/ 678461 h 832130"/>
                    <a:gd name="connsiteX4" fmla="*/ 1213934 w 1344755"/>
                    <a:gd name="connsiteY4" fmla="*/ 794310 h 832130"/>
                    <a:gd name="connsiteX5" fmla="*/ 1299728 w 1344755"/>
                    <a:gd name="connsiteY5" fmla="*/ 809089 h 832130"/>
                    <a:gd name="connsiteX6" fmla="*/ 1299622 w 1344755"/>
                    <a:gd name="connsiteY6" fmla="*/ 798204 h 832130"/>
                    <a:gd name="connsiteX7" fmla="*/ 1300117 w 1344755"/>
                    <a:gd name="connsiteY7" fmla="*/ 788319 h 832130"/>
                    <a:gd name="connsiteX8" fmla="*/ 656325 w 1344755"/>
                    <a:gd name="connsiteY8" fmla="*/ 547249 h 832130"/>
                    <a:gd name="connsiteX9" fmla="*/ 159897 w 1344755"/>
                    <a:gd name="connsiteY9" fmla="*/ 158392 h 832130"/>
                    <a:gd name="connsiteX10" fmla="*/ 62737 w 1344755"/>
                    <a:gd name="connsiteY10" fmla="*/ 48051 h 832130"/>
                    <a:gd name="connsiteX11" fmla="*/ 18454 w 1344755"/>
                    <a:gd name="connsiteY11" fmla="*/ 7461 h 832130"/>
                    <a:gd name="connsiteX12" fmla="*/ 21323 w 1344755"/>
                    <a:gd name="connsiteY12" fmla="*/ 29986 h 832130"/>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06662"/>
                    <a:gd name="connsiteY0" fmla="*/ 29986 h 809876"/>
                    <a:gd name="connsiteX1" fmla="*/ 272320 w 1306662"/>
                    <a:gd name="connsiteY1" fmla="*/ 288919 h 809876"/>
                    <a:gd name="connsiteX2" fmla="*/ 646479 w 1306662"/>
                    <a:gd name="connsiteY2" fmla="*/ 558718 h 809876"/>
                    <a:gd name="connsiteX3" fmla="*/ 885965 w 1306662"/>
                    <a:gd name="connsiteY3" fmla="*/ 678461 h 809876"/>
                    <a:gd name="connsiteX4" fmla="*/ 1213934 w 1306662"/>
                    <a:gd name="connsiteY4" fmla="*/ 794310 h 809876"/>
                    <a:gd name="connsiteX5" fmla="*/ 1299728 w 1306662"/>
                    <a:gd name="connsiteY5" fmla="*/ 809089 h 809876"/>
                    <a:gd name="connsiteX6" fmla="*/ 1299622 w 1306662"/>
                    <a:gd name="connsiteY6" fmla="*/ 798204 h 809876"/>
                    <a:gd name="connsiteX7" fmla="*/ 1284105 w 1306662"/>
                    <a:gd name="connsiteY7" fmla="*/ 742804 h 809876"/>
                    <a:gd name="connsiteX8" fmla="*/ 656325 w 1306662"/>
                    <a:gd name="connsiteY8" fmla="*/ 547249 h 809876"/>
                    <a:gd name="connsiteX9" fmla="*/ 159897 w 1306662"/>
                    <a:gd name="connsiteY9" fmla="*/ 158392 h 809876"/>
                    <a:gd name="connsiteX10" fmla="*/ 62737 w 1306662"/>
                    <a:gd name="connsiteY10" fmla="*/ 48051 h 809876"/>
                    <a:gd name="connsiteX11" fmla="*/ 18454 w 1306662"/>
                    <a:gd name="connsiteY11" fmla="*/ 7461 h 809876"/>
                    <a:gd name="connsiteX12" fmla="*/ 21323 w 1306662"/>
                    <a:gd name="connsiteY12" fmla="*/ 29986 h 809876"/>
                    <a:gd name="connsiteX0" fmla="*/ 21323 w 1306033"/>
                    <a:gd name="connsiteY0" fmla="*/ 29986 h 809876"/>
                    <a:gd name="connsiteX1" fmla="*/ 272320 w 1306033"/>
                    <a:gd name="connsiteY1" fmla="*/ 288919 h 809876"/>
                    <a:gd name="connsiteX2" fmla="*/ 646479 w 1306033"/>
                    <a:gd name="connsiteY2" fmla="*/ 558718 h 809876"/>
                    <a:gd name="connsiteX3" fmla="*/ 885965 w 1306033"/>
                    <a:gd name="connsiteY3" fmla="*/ 678461 h 809876"/>
                    <a:gd name="connsiteX4" fmla="*/ 1213934 w 1306033"/>
                    <a:gd name="connsiteY4" fmla="*/ 794310 h 809876"/>
                    <a:gd name="connsiteX5" fmla="*/ 1299728 w 1306033"/>
                    <a:gd name="connsiteY5" fmla="*/ 809089 h 809876"/>
                    <a:gd name="connsiteX6" fmla="*/ 1299622 w 1306033"/>
                    <a:gd name="connsiteY6" fmla="*/ 798204 h 809876"/>
                    <a:gd name="connsiteX7" fmla="*/ 1300116 w 1306033"/>
                    <a:gd name="connsiteY7" fmla="*/ 798822 h 809876"/>
                    <a:gd name="connsiteX8" fmla="*/ 656325 w 1306033"/>
                    <a:gd name="connsiteY8" fmla="*/ 547249 h 809876"/>
                    <a:gd name="connsiteX9" fmla="*/ 159897 w 1306033"/>
                    <a:gd name="connsiteY9" fmla="*/ 158392 h 809876"/>
                    <a:gd name="connsiteX10" fmla="*/ 62737 w 1306033"/>
                    <a:gd name="connsiteY10" fmla="*/ 48051 h 809876"/>
                    <a:gd name="connsiteX11" fmla="*/ 18454 w 1306033"/>
                    <a:gd name="connsiteY11" fmla="*/ 7461 h 809876"/>
                    <a:gd name="connsiteX12" fmla="*/ 21323 w 1306033"/>
                    <a:gd name="connsiteY12" fmla="*/ 29986 h 809876"/>
                    <a:gd name="connsiteX0" fmla="*/ 21323 w 1307445"/>
                    <a:gd name="connsiteY0" fmla="*/ 29986 h 824857"/>
                    <a:gd name="connsiteX1" fmla="*/ 272320 w 1307445"/>
                    <a:gd name="connsiteY1" fmla="*/ 288919 h 824857"/>
                    <a:gd name="connsiteX2" fmla="*/ 646479 w 1307445"/>
                    <a:gd name="connsiteY2" fmla="*/ 558718 h 824857"/>
                    <a:gd name="connsiteX3" fmla="*/ 885965 w 1307445"/>
                    <a:gd name="connsiteY3" fmla="*/ 678461 h 824857"/>
                    <a:gd name="connsiteX4" fmla="*/ 1213934 w 1307445"/>
                    <a:gd name="connsiteY4" fmla="*/ 794310 h 824857"/>
                    <a:gd name="connsiteX5" fmla="*/ 1301507 w 1307445"/>
                    <a:gd name="connsiteY5" fmla="*/ 824844 h 824857"/>
                    <a:gd name="connsiteX6" fmla="*/ 1299622 w 1307445"/>
                    <a:gd name="connsiteY6" fmla="*/ 798204 h 824857"/>
                    <a:gd name="connsiteX7" fmla="*/ 1300116 w 1307445"/>
                    <a:gd name="connsiteY7" fmla="*/ 798822 h 824857"/>
                    <a:gd name="connsiteX8" fmla="*/ 656325 w 1307445"/>
                    <a:gd name="connsiteY8" fmla="*/ 547249 h 824857"/>
                    <a:gd name="connsiteX9" fmla="*/ 159897 w 1307445"/>
                    <a:gd name="connsiteY9" fmla="*/ 158392 h 824857"/>
                    <a:gd name="connsiteX10" fmla="*/ 62737 w 1307445"/>
                    <a:gd name="connsiteY10" fmla="*/ 48051 h 824857"/>
                    <a:gd name="connsiteX11" fmla="*/ 18454 w 1307445"/>
                    <a:gd name="connsiteY11" fmla="*/ 7461 h 824857"/>
                    <a:gd name="connsiteX12" fmla="*/ 21323 w 1307445"/>
                    <a:gd name="connsiteY12" fmla="*/ 29986 h 824857"/>
                    <a:gd name="connsiteX0" fmla="*/ 21323 w 1308010"/>
                    <a:gd name="connsiteY0" fmla="*/ 29986 h 824862"/>
                    <a:gd name="connsiteX1" fmla="*/ 272320 w 1308010"/>
                    <a:gd name="connsiteY1" fmla="*/ 288919 h 824862"/>
                    <a:gd name="connsiteX2" fmla="*/ 646479 w 1308010"/>
                    <a:gd name="connsiteY2" fmla="*/ 558718 h 824862"/>
                    <a:gd name="connsiteX3" fmla="*/ 885965 w 1308010"/>
                    <a:gd name="connsiteY3" fmla="*/ 678461 h 824862"/>
                    <a:gd name="connsiteX4" fmla="*/ 1213934 w 1308010"/>
                    <a:gd name="connsiteY4" fmla="*/ 794310 h 824862"/>
                    <a:gd name="connsiteX5" fmla="*/ 1301507 w 1308010"/>
                    <a:gd name="connsiteY5" fmla="*/ 824844 h 824862"/>
                    <a:gd name="connsiteX6" fmla="*/ 1299622 w 1308010"/>
                    <a:gd name="connsiteY6" fmla="*/ 798204 h 824862"/>
                    <a:gd name="connsiteX7" fmla="*/ 1284104 w 1308010"/>
                    <a:gd name="connsiteY7" fmla="*/ 760309 h 824862"/>
                    <a:gd name="connsiteX8" fmla="*/ 656325 w 1308010"/>
                    <a:gd name="connsiteY8" fmla="*/ 547249 h 824862"/>
                    <a:gd name="connsiteX9" fmla="*/ 159897 w 1308010"/>
                    <a:gd name="connsiteY9" fmla="*/ 158392 h 824862"/>
                    <a:gd name="connsiteX10" fmla="*/ 62737 w 1308010"/>
                    <a:gd name="connsiteY10" fmla="*/ 48051 h 824862"/>
                    <a:gd name="connsiteX11" fmla="*/ 18454 w 1308010"/>
                    <a:gd name="connsiteY11" fmla="*/ 7461 h 824862"/>
                    <a:gd name="connsiteX12" fmla="*/ 21323 w 1308010"/>
                    <a:gd name="connsiteY12" fmla="*/ 29986 h 824862"/>
                    <a:gd name="connsiteX0" fmla="*/ 21323 w 1340056"/>
                    <a:gd name="connsiteY0" fmla="*/ 29986 h 826244"/>
                    <a:gd name="connsiteX1" fmla="*/ 272320 w 1340056"/>
                    <a:gd name="connsiteY1" fmla="*/ 288919 h 826244"/>
                    <a:gd name="connsiteX2" fmla="*/ 646479 w 1340056"/>
                    <a:gd name="connsiteY2" fmla="*/ 558718 h 826244"/>
                    <a:gd name="connsiteX3" fmla="*/ 885965 w 1340056"/>
                    <a:gd name="connsiteY3" fmla="*/ 678461 h 826244"/>
                    <a:gd name="connsiteX4" fmla="*/ 1213934 w 1340056"/>
                    <a:gd name="connsiteY4" fmla="*/ 794310 h 826244"/>
                    <a:gd name="connsiteX5" fmla="*/ 1301507 w 1340056"/>
                    <a:gd name="connsiteY5" fmla="*/ 824844 h 826244"/>
                    <a:gd name="connsiteX6" fmla="*/ 1284104 w 1340056"/>
                    <a:gd name="connsiteY6" fmla="*/ 760309 h 826244"/>
                    <a:gd name="connsiteX7" fmla="*/ 656325 w 1340056"/>
                    <a:gd name="connsiteY7" fmla="*/ 547249 h 826244"/>
                    <a:gd name="connsiteX8" fmla="*/ 159897 w 1340056"/>
                    <a:gd name="connsiteY8" fmla="*/ 158392 h 826244"/>
                    <a:gd name="connsiteX9" fmla="*/ 62737 w 1340056"/>
                    <a:gd name="connsiteY9" fmla="*/ 48051 h 826244"/>
                    <a:gd name="connsiteX10" fmla="*/ 18454 w 1340056"/>
                    <a:gd name="connsiteY10" fmla="*/ 7461 h 826244"/>
                    <a:gd name="connsiteX11" fmla="*/ 21323 w 1340056"/>
                    <a:gd name="connsiteY11" fmla="*/ 29986 h 826244"/>
                    <a:gd name="connsiteX0" fmla="*/ 21323 w 1340056"/>
                    <a:gd name="connsiteY0" fmla="*/ 29986 h 826244"/>
                    <a:gd name="connsiteX1" fmla="*/ 272320 w 1340056"/>
                    <a:gd name="connsiteY1" fmla="*/ 288919 h 826244"/>
                    <a:gd name="connsiteX2" fmla="*/ 646479 w 1340056"/>
                    <a:gd name="connsiteY2" fmla="*/ 558718 h 826244"/>
                    <a:gd name="connsiteX3" fmla="*/ 885965 w 1340056"/>
                    <a:gd name="connsiteY3" fmla="*/ 678461 h 826244"/>
                    <a:gd name="connsiteX4" fmla="*/ 1213934 w 1340056"/>
                    <a:gd name="connsiteY4" fmla="*/ 794310 h 826244"/>
                    <a:gd name="connsiteX5" fmla="*/ 1301507 w 1340056"/>
                    <a:gd name="connsiteY5" fmla="*/ 824844 h 826244"/>
                    <a:gd name="connsiteX6" fmla="*/ 1284104 w 1340056"/>
                    <a:gd name="connsiteY6" fmla="*/ 760309 h 826244"/>
                    <a:gd name="connsiteX7" fmla="*/ 656325 w 1340056"/>
                    <a:gd name="connsiteY7" fmla="*/ 547249 h 826244"/>
                    <a:gd name="connsiteX8" fmla="*/ 159897 w 1340056"/>
                    <a:gd name="connsiteY8" fmla="*/ 158392 h 826244"/>
                    <a:gd name="connsiteX9" fmla="*/ 62737 w 1340056"/>
                    <a:gd name="connsiteY9" fmla="*/ 48051 h 826244"/>
                    <a:gd name="connsiteX10" fmla="*/ 18454 w 1340056"/>
                    <a:gd name="connsiteY10" fmla="*/ 7461 h 826244"/>
                    <a:gd name="connsiteX11" fmla="*/ 21323 w 1340056"/>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1507"/>
                    <a:gd name="connsiteY0" fmla="*/ 29986 h 826244"/>
                    <a:gd name="connsiteX1" fmla="*/ 272320 w 1301507"/>
                    <a:gd name="connsiteY1" fmla="*/ 288919 h 826244"/>
                    <a:gd name="connsiteX2" fmla="*/ 646479 w 1301507"/>
                    <a:gd name="connsiteY2" fmla="*/ 558718 h 826244"/>
                    <a:gd name="connsiteX3" fmla="*/ 885965 w 1301507"/>
                    <a:gd name="connsiteY3" fmla="*/ 678461 h 826244"/>
                    <a:gd name="connsiteX4" fmla="*/ 1213934 w 1301507"/>
                    <a:gd name="connsiteY4" fmla="*/ 794310 h 826244"/>
                    <a:gd name="connsiteX5" fmla="*/ 1301507 w 1301507"/>
                    <a:gd name="connsiteY5" fmla="*/ 824844 h 826244"/>
                    <a:gd name="connsiteX6" fmla="*/ 1284104 w 1301507"/>
                    <a:gd name="connsiteY6" fmla="*/ 760309 h 826244"/>
                    <a:gd name="connsiteX7" fmla="*/ 656325 w 1301507"/>
                    <a:gd name="connsiteY7" fmla="*/ 547249 h 826244"/>
                    <a:gd name="connsiteX8" fmla="*/ 159897 w 1301507"/>
                    <a:gd name="connsiteY8" fmla="*/ 158392 h 826244"/>
                    <a:gd name="connsiteX9" fmla="*/ 62737 w 1301507"/>
                    <a:gd name="connsiteY9" fmla="*/ 48051 h 826244"/>
                    <a:gd name="connsiteX10" fmla="*/ 18454 w 1301507"/>
                    <a:gd name="connsiteY10" fmla="*/ 7461 h 826244"/>
                    <a:gd name="connsiteX11" fmla="*/ 21323 w 1301507"/>
                    <a:gd name="connsiteY11" fmla="*/ 29986 h 826244"/>
                    <a:gd name="connsiteX0" fmla="*/ 21323 w 1301507"/>
                    <a:gd name="connsiteY0" fmla="*/ 29986 h 824844"/>
                    <a:gd name="connsiteX1" fmla="*/ 272320 w 1301507"/>
                    <a:gd name="connsiteY1" fmla="*/ 288919 h 824844"/>
                    <a:gd name="connsiteX2" fmla="*/ 646479 w 1301507"/>
                    <a:gd name="connsiteY2" fmla="*/ 558718 h 824844"/>
                    <a:gd name="connsiteX3" fmla="*/ 885965 w 1301507"/>
                    <a:gd name="connsiteY3" fmla="*/ 678461 h 824844"/>
                    <a:gd name="connsiteX4" fmla="*/ 1213934 w 1301507"/>
                    <a:gd name="connsiteY4" fmla="*/ 794310 h 824844"/>
                    <a:gd name="connsiteX5" fmla="*/ 1301507 w 1301507"/>
                    <a:gd name="connsiteY5" fmla="*/ 824844 h 824844"/>
                    <a:gd name="connsiteX6" fmla="*/ 1284104 w 1301507"/>
                    <a:gd name="connsiteY6" fmla="*/ 760309 h 824844"/>
                    <a:gd name="connsiteX7" fmla="*/ 656325 w 1301507"/>
                    <a:gd name="connsiteY7" fmla="*/ 547249 h 824844"/>
                    <a:gd name="connsiteX8" fmla="*/ 159897 w 1301507"/>
                    <a:gd name="connsiteY8" fmla="*/ 158392 h 824844"/>
                    <a:gd name="connsiteX9" fmla="*/ 62737 w 1301507"/>
                    <a:gd name="connsiteY9" fmla="*/ 48051 h 824844"/>
                    <a:gd name="connsiteX10" fmla="*/ 18454 w 1301507"/>
                    <a:gd name="connsiteY10" fmla="*/ 7461 h 824844"/>
                    <a:gd name="connsiteX11" fmla="*/ 21323 w 1301507"/>
                    <a:gd name="connsiteY11" fmla="*/ 29986 h 824844"/>
                    <a:gd name="connsiteX0" fmla="*/ 21323 w 1301955"/>
                    <a:gd name="connsiteY0" fmla="*/ 29986 h 824844"/>
                    <a:gd name="connsiteX1" fmla="*/ 272320 w 1301955"/>
                    <a:gd name="connsiteY1" fmla="*/ 288919 h 824844"/>
                    <a:gd name="connsiteX2" fmla="*/ 646479 w 1301955"/>
                    <a:gd name="connsiteY2" fmla="*/ 558718 h 824844"/>
                    <a:gd name="connsiteX3" fmla="*/ 885965 w 1301955"/>
                    <a:gd name="connsiteY3" fmla="*/ 678461 h 824844"/>
                    <a:gd name="connsiteX4" fmla="*/ 1213934 w 1301955"/>
                    <a:gd name="connsiteY4" fmla="*/ 794310 h 824844"/>
                    <a:gd name="connsiteX5" fmla="*/ 1301507 w 1301955"/>
                    <a:gd name="connsiteY5" fmla="*/ 824844 h 824844"/>
                    <a:gd name="connsiteX6" fmla="*/ 1301895 w 1301955"/>
                    <a:gd name="connsiteY6" fmla="*/ 797071 h 824844"/>
                    <a:gd name="connsiteX7" fmla="*/ 656325 w 1301955"/>
                    <a:gd name="connsiteY7" fmla="*/ 547249 h 824844"/>
                    <a:gd name="connsiteX8" fmla="*/ 159897 w 1301955"/>
                    <a:gd name="connsiteY8" fmla="*/ 158392 h 824844"/>
                    <a:gd name="connsiteX9" fmla="*/ 62737 w 1301955"/>
                    <a:gd name="connsiteY9" fmla="*/ 48051 h 824844"/>
                    <a:gd name="connsiteX10" fmla="*/ 18454 w 1301955"/>
                    <a:gd name="connsiteY10" fmla="*/ 7461 h 824844"/>
                    <a:gd name="connsiteX11" fmla="*/ 21323 w 1301955"/>
                    <a:gd name="connsiteY11" fmla="*/ 29986 h 824844"/>
                    <a:gd name="connsiteX0" fmla="*/ 26215 w 1306847"/>
                    <a:gd name="connsiteY0" fmla="*/ 37415 h 832273"/>
                    <a:gd name="connsiteX1" fmla="*/ 277212 w 1306847"/>
                    <a:gd name="connsiteY1" fmla="*/ 296348 h 832273"/>
                    <a:gd name="connsiteX2" fmla="*/ 651371 w 1306847"/>
                    <a:gd name="connsiteY2" fmla="*/ 566147 h 832273"/>
                    <a:gd name="connsiteX3" fmla="*/ 890857 w 1306847"/>
                    <a:gd name="connsiteY3" fmla="*/ 685890 h 832273"/>
                    <a:gd name="connsiteX4" fmla="*/ 1218826 w 1306847"/>
                    <a:gd name="connsiteY4" fmla="*/ 801739 h 832273"/>
                    <a:gd name="connsiteX5" fmla="*/ 1306399 w 1306847"/>
                    <a:gd name="connsiteY5" fmla="*/ 832273 h 832273"/>
                    <a:gd name="connsiteX6" fmla="*/ 1306787 w 1306847"/>
                    <a:gd name="connsiteY6" fmla="*/ 804500 h 832273"/>
                    <a:gd name="connsiteX7" fmla="*/ 661217 w 1306847"/>
                    <a:gd name="connsiteY7" fmla="*/ 554678 h 832273"/>
                    <a:gd name="connsiteX8" fmla="*/ 164789 w 1306847"/>
                    <a:gd name="connsiteY8" fmla="*/ 165821 h 832273"/>
                    <a:gd name="connsiteX9" fmla="*/ 23346 w 1306847"/>
                    <a:gd name="connsiteY9" fmla="*/ 14890 h 832273"/>
                    <a:gd name="connsiteX10" fmla="*/ 26215 w 1306847"/>
                    <a:gd name="connsiteY10" fmla="*/ 37415 h 832273"/>
                    <a:gd name="connsiteX0" fmla="*/ 24086 w 1304718"/>
                    <a:gd name="connsiteY0" fmla="*/ 36365 h 831223"/>
                    <a:gd name="connsiteX1" fmla="*/ 275083 w 1304718"/>
                    <a:gd name="connsiteY1" fmla="*/ 295298 h 831223"/>
                    <a:gd name="connsiteX2" fmla="*/ 649242 w 1304718"/>
                    <a:gd name="connsiteY2" fmla="*/ 565097 h 831223"/>
                    <a:gd name="connsiteX3" fmla="*/ 888728 w 1304718"/>
                    <a:gd name="connsiteY3" fmla="*/ 684840 h 831223"/>
                    <a:gd name="connsiteX4" fmla="*/ 1216697 w 1304718"/>
                    <a:gd name="connsiteY4" fmla="*/ 800689 h 831223"/>
                    <a:gd name="connsiteX5" fmla="*/ 1304270 w 1304718"/>
                    <a:gd name="connsiteY5" fmla="*/ 831223 h 831223"/>
                    <a:gd name="connsiteX6" fmla="*/ 1304658 w 1304718"/>
                    <a:gd name="connsiteY6" fmla="*/ 803450 h 831223"/>
                    <a:gd name="connsiteX7" fmla="*/ 659088 w 1304718"/>
                    <a:gd name="connsiteY7" fmla="*/ 553628 h 831223"/>
                    <a:gd name="connsiteX8" fmla="*/ 162660 w 1304718"/>
                    <a:gd name="connsiteY8" fmla="*/ 164771 h 831223"/>
                    <a:gd name="connsiteX9" fmla="*/ 26554 w 1304718"/>
                    <a:gd name="connsiteY9" fmla="*/ 15590 h 831223"/>
                    <a:gd name="connsiteX10" fmla="*/ 24086 w 1304718"/>
                    <a:gd name="connsiteY10" fmla="*/ 36365 h 831223"/>
                    <a:gd name="connsiteX0" fmla="*/ 24086 w 1304718"/>
                    <a:gd name="connsiteY0" fmla="*/ 36365 h 831223"/>
                    <a:gd name="connsiteX1" fmla="*/ 275083 w 1304718"/>
                    <a:gd name="connsiteY1" fmla="*/ 295298 h 831223"/>
                    <a:gd name="connsiteX2" fmla="*/ 649242 w 1304718"/>
                    <a:gd name="connsiteY2" fmla="*/ 565097 h 831223"/>
                    <a:gd name="connsiteX3" fmla="*/ 888728 w 1304718"/>
                    <a:gd name="connsiteY3" fmla="*/ 684840 h 831223"/>
                    <a:gd name="connsiteX4" fmla="*/ 1216697 w 1304718"/>
                    <a:gd name="connsiteY4" fmla="*/ 800689 h 831223"/>
                    <a:gd name="connsiteX5" fmla="*/ 1304270 w 1304718"/>
                    <a:gd name="connsiteY5" fmla="*/ 831223 h 831223"/>
                    <a:gd name="connsiteX6" fmla="*/ 1304658 w 1304718"/>
                    <a:gd name="connsiteY6" fmla="*/ 803450 h 831223"/>
                    <a:gd name="connsiteX7" fmla="*/ 659088 w 1304718"/>
                    <a:gd name="connsiteY7" fmla="*/ 553628 h 831223"/>
                    <a:gd name="connsiteX8" fmla="*/ 162660 w 1304718"/>
                    <a:gd name="connsiteY8" fmla="*/ 164771 h 831223"/>
                    <a:gd name="connsiteX9" fmla="*/ 26554 w 1304718"/>
                    <a:gd name="connsiteY9" fmla="*/ 15590 h 831223"/>
                    <a:gd name="connsiteX10" fmla="*/ 24086 w 1304718"/>
                    <a:gd name="connsiteY10" fmla="*/ 36365 h 831223"/>
                    <a:gd name="connsiteX0" fmla="*/ 18949 w 1299581"/>
                    <a:gd name="connsiteY0" fmla="*/ 20775 h 815633"/>
                    <a:gd name="connsiteX1" fmla="*/ 269946 w 1299581"/>
                    <a:gd name="connsiteY1" fmla="*/ 279708 h 815633"/>
                    <a:gd name="connsiteX2" fmla="*/ 644105 w 1299581"/>
                    <a:gd name="connsiteY2" fmla="*/ 549507 h 815633"/>
                    <a:gd name="connsiteX3" fmla="*/ 883591 w 1299581"/>
                    <a:gd name="connsiteY3" fmla="*/ 669250 h 815633"/>
                    <a:gd name="connsiteX4" fmla="*/ 1211560 w 1299581"/>
                    <a:gd name="connsiteY4" fmla="*/ 785099 h 815633"/>
                    <a:gd name="connsiteX5" fmla="*/ 1299133 w 1299581"/>
                    <a:gd name="connsiteY5" fmla="*/ 815633 h 815633"/>
                    <a:gd name="connsiteX6" fmla="*/ 1299521 w 1299581"/>
                    <a:gd name="connsiteY6" fmla="*/ 787860 h 815633"/>
                    <a:gd name="connsiteX7" fmla="*/ 653951 w 1299581"/>
                    <a:gd name="connsiteY7" fmla="*/ 538038 h 815633"/>
                    <a:gd name="connsiteX8" fmla="*/ 157523 w 1299581"/>
                    <a:gd name="connsiteY8" fmla="*/ 149181 h 815633"/>
                    <a:gd name="connsiteX9" fmla="*/ 21417 w 1299581"/>
                    <a:gd name="connsiteY9" fmla="*/ 0 h 815633"/>
                    <a:gd name="connsiteX10" fmla="*/ 18949 w 1299581"/>
                    <a:gd name="connsiteY10" fmla="*/ 20775 h 815633"/>
                    <a:gd name="connsiteX0" fmla="*/ 18949 w 1299581"/>
                    <a:gd name="connsiteY0" fmla="*/ 20775 h 815633"/>
                    <a:gd name="connsiteX1" fmla="*/ 269946 w 1299581"/>
                    <a:gd name="connsiteY1" fmla="*/ 279708 h 815633"/>
                    <a:gd name="connsiteX2" fmla="*/ 644105 w 1299581"/>
                    <a:gd name="connsiteY2" fmla="*/ 549507 h 815633"/>
                    <a:gd name="connsiteX3" fmla="*/ 883591 w 1299581"/>
                    <a:gd name="connsiteY3" fmla="*/ 669250 h 815633"/>
                    <a:gd name="connsiteX4" fmla="*/ 1211560 w 1299581"/>
                    <a:gd name="connsiteY4" fmla="*/ 785099 h 815633"/>
                    <a:gd name="connsiteX5" fmla="*/ 1299133 w 1299581"/>
                    <a:gd name="connsiteY5" fmla="*/ 815633 h 815633"/>
                    <a:gd name="connsiteX6" fmla="*/ 1299521 w 1299581"/>
                    <a:gd name="connsiteY6" fmla="*/ 787860 h 815633"/>
                    <a:gd name="connsiteX7" fmla="*/ 653951 w 1299581"/>
                    <a:gd name="connsiteY7" fmla="*/ 538038 h 815633"/>
                    <a:gd name="connsiteX8" fmla="*/ 157523 w 1299581"/>
                    <a:gd name="connsiteY8" fmla="*/ 149181 h 815633"/>
                    <a:gd name="connsiteX9" fmla="*/ 21417 w 1299581"/>
                    <a:gd name="connsiteY9" fmla="*/ 0 h 815633"/>
                    <a:gd name="connsiteX10" fmla="*/ 18949 w 1299581"/>
                    <a:gd name="connsiteY10" fmla="*/ 20775 h 815633"/>
                    <a:gd name="connsiteX0" fmla="*/ 22825 w 1303457"/>
                    <a:gd name="connsiteY0" fmla="*/ 27777 h 822635"/>
                    <a:gd name="connsiteX1" fmla="*/ 273822 w 1303457"/>
                    <a:gd name="connsiteY1" fmla="*/ 286710 h 822635"/>
                    <a:gd name="connsiteX2" fmla="*/ 647981 w 1303457"/>
                    <a:gd name="connsiteY2" fmla="*/ 556509 h 822635"/>
                    <a:gd name="connsiteX3" fmla="*/ 887467 w 1303457"/>
                    <a:gd name="connsiteY3" fmla="*/ 676252 h 822635"/>
                    <a:gd name="connsiteX4" fmla="*/ 1215436 w 1303457"/>
                    <a:gd name="connsiteY4" fmla="*/ 792101 h 822635"/>
                    <a:gd name="connsiteX5" fmla="*/ 1303009 w 1303457"/>
                    <a:gd name="connsiteY5" fmla="*/ 822635 h 822635"/>
                    <a:gd name="connsiteX6" fmla="*/ 1303397 w 1303457"/>
                    <a:gd name="connsiteY6" fmla="*/ 794862 h 822635"/>
                    <a:gd name="connsiteX7" fmla="*/ 657827 w 1303457"/>
                    <a:gd name="connsiteY7" fmla="*/ 545040 h 822635"/>
                    <a:gd name="connsiteX8" fmla="*/ 161399 w 1303457"/>
                    <a:gd name="connsiteY8" fmla="*/ 156183 h 822635"/>
                    <a:gd name="connsiteX9" fmla="*/ 12840 w 1303457"/>
                    <a:gd name="connsiteY9" fmla="*/ 0 h 822635"/>
                    <a:gd name="connsiteX10" fmla="*/ 22825 w 1303457"/>
                    <a:gd name="connsiteY10" fmla="*/ 27777 h 822635"/>
                    <a:gd name="connsiteX0" fmla="*/ 22825 w 1303457"/>
                    <a:gd name="connsiteY0" fmla="*/ 27777 h 822635"/>
                    <a:gd name="connsiteX1" fmla="*/ 273822 w 1303457"/>
                    <a:gd name="connsiteY1" fmla="*/ 286710 h 822635"/>
                    <a:gd name="connsiteX2" fmla="*/ 647981 w 1303457"/>
                    <a:gd name="connsiteY2" fmla="*/ 556509 h 822635"/>
                    <a:gd name="connsiteX3" fmla="*/ 887467 w 1303457"/>
                    <a:gd name="connsiteY3" fmla="*/ 676252 h 822635"/>
                    <a:gd name="connsiteX4" fmla="*/ 1215436 w 1303457"/>
                    <a:gd name="connsiteY4" fmla="*/ 792101 h 822635"/>
                    <a:gd name="connsiteX5" fmla="*/ 1303009 w 1303457"/>
                    <a:gd name="connsiteY5" fmla="*/ 822635 h 822635"/>
                    <a:gd name="connsiteX6" fmla="*/ 1303397 w 1303457"/>
                    <a:gd name="connsiteY6" fmla="*/ 794862 h 822635"/>
                    <a:gd name="connsiteX7" fmla="*/ 657827 w 1303457"/>
                    <a:gd name="connsiteY7" fmla="*/ 545040 h 822635"/>
                    <a:gd name="connsiteX8" fmla="*/ 161399 w 1303457"/>
                    <a:gd name="connsiteY8" fmla="*/ 156183 h 822635"/>
                    <a:gd name="connsiteX9" fmla="*/ 12840 w 1303457"/>
                    <a:gd name="connsiteY9" fmla="*/ 0 h 822635"/>
                    <a:gd name="connsiteX10" fmla="*/ 22825 w 1303457"/>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9283 w 1291341"/>
                    <a:gd name="connsiteY8" fmla="*/ 15618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9283 w 1291341"/>
                    <a:gd name="connsiteY8" fmla="*/ 15618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88409 w 1291341"/>
                    <a:gd name="connsiteY7" fmla="*/ 57830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88409 w 1291341"/>
                    <a:gd name="connsiteY7" fmla="*/ 57830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700862 w 1291341"/>
                    <a:gd name="connsiteY7" fmla="*/ 581802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700862 w 1291341"/>
                    <a:gd name="connsiteY7" fmla="*/ 581802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21854 w 1291341"/>
                    <a:gd name="connsiteY8" fmla="*/ 318985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553 w 1294639"/>
                    <a:gd name="connsiteY0" fmla="*/ 45283 h 822635"/>
                    <a:gd name="connsiteX1" fmla="*/ 265004 w 1294639"/>
                    <a:gd name="connsiteY1" fmla="*/ 286710 h 822635"/>
                    <a:gd name="connsiteX2" fmla="*/ 639163 w 1294639"/>
                    <a:gd name="connsiteY2" fmla="*/ 556509 h 822635"/>
                    <a:gd name="connsiteX3" fmla="*/ 878649 w 1294639"/>
                    <a:gd name="connsiteY3" fmla="*/ 676252 h 822635"/>
                    <a:gd name="connsiteX4" fmla="*/ 1206618 w 1294639"/>
                    <a:gd name="connsiteY4" fmla="*/ 792101 h 822635"/>
                    <a:gd name="connsiteX5" fmla="*/ 1294191 w 1294639"/>
                    <a:gd name="connsiteY5" fmla="*/ 822635 h 822635"/>
                    <a:gd name="connsiteX6" fmla="*/ 1294579 w 1294639"/>
                    <a:gd name="connsiteY6" fmla="*/ 794862 h 822635"/>
                    <a:gd name="connsiteX7" fmla="*/ 860719 w 1294639"/>
                    <a:gd name="connsiteY7" fmla="*/ 655326 h 822635"/>
                    <a:gd name="connsiteX8" fmla="*/ 383862 w 1294639"/>
                    <a:gd name="connsiteY8" fmla="*/ 364500 h 822635"/>
                    <a:gd name="connsiteX9" fmla="*/ 4022 w 1294639"/>
                    <a:gd name="connsiteY9" fmla="*/ 0 h 822635"/>
                    <a:gd name="connsiteX10" fmla="*/ 1553 w 1294639"/>
                    <a:gd name="connsiteY10" fmla="*/ 45283 h 822635"/>
                    <a:gd name="connsiteX0" fmla="*/ 1553 w 1294639"/>
                    <a:gd name="connsiteY0" fmla="*/ 45283 h 822635"/>
                    <a:gd name="connsiteX1" fmla="*/ 265004 w 1294639"/>
                    <a:gd name="connsiteY1" fmla="*/ 286710 h 822635"/>
                    <a:gd name="connsiteX2" fmla="*/ 639163 w 1294639"/>
                    <a:gd name="connsiteY2" fmla="*/ 556509 h 822635"/>
                    <a:gd name="connsiteX3" fmla="*/ 878649 w 1294639"/>
                    <a:gd name="connsiteY3" fmla="*/ 676252 h 822635"/>
                    <a:gd name="connsiteX4" fmla="*/ 1206618 w 1294639"/>
                    <a:gd name="connsiteY4" fmla="*/ 792101 h 822635"/>
                    <a:gd name="connsiteX5" fmla="*/ 1294191 w 1294639"/>
                    <a:gd name="connsiteY5" fmla="*/ 822635 h 822635"/>
                    <a:gd name="connsiteX6" fmla="*/ 1294579 w 1294639"/>
                    <a:gd name="connsiteY6" fmla="*/ 794862 h 822635"/>
                    <a:gd name="connsiteX7" fmla="*/ 860719 w 1294639"/>
                    <a:gd name="connsiteY7" fmla="*/ 655326 h 822635"/>
                    <a:gd name="connsiteX8" fmla="*/ 383862 w 1294639"/>
                    <a:gd name="connsiteY8" fmla="*/ 364500 h 822635"/>
                    <a:gd name="connsiteX9" fmla="*/ 4022 w 1294639"/>
                    <a:gd name="connsiteY9" fmla="*/ 0 h 822635"/>
                    <a:gd name="connsiteX10" fmla="*/ 1553 w 1294639"/>
                    <a:gd name="connsiteY10" fmla="*/ 45283 h 822635"/>
                    <a:gd name="connsiteX0" fmla="*/ 964 w 1294050"/>
                    <a:gd name="connsiteY0" fmla="*/ 45283 h 822635"/>
                    <a:gd name="connsiteX1" fmla="*/ 264415 w 1294050"/>
                    <a:gd name="connsiteY1" fmla="*/ 286710 h 822635"/>
                    <a:gd name="connsiteX2" fmla="*/ 638574 w 1294050"/>
                    <a:gd name="connsiteY2" fmla="*/ 556509 h 822635"/>
                    <a:gd name="connsiteX3" fmla="*/ 878060 w 1294050"/>
                    <a:gd name="connsiteY3" fmla="*/ 676252 h 822635"/>
                    <a:gd name="connsiteX4" fmla="*/ 1206029 w 1294050"/>
                    <a:gd name="connsiteY4" fmla="*/ 792101 h 822635"/>
                    <a:gd name="connsiteX5" fmla="*/ 1293602 w 1294050"/>
                    <a:gd name="connsiteY5" fmla="*/ 822635 h 822635"/>
                    <a:gd name="connsiteX6" fmla="*/ 1293990 w 1294050"/>
                    <a:gd name="connsiteY6" fmla="*/ 794862 h 822635"/>
                    <a:gd name="connsiteX7" fmla="*/ 860130 w 1294050"/>
                    <a:gd name="connsiteY7" fmla="*/ 655326 h 822635"/>
                    <a:gd name="connsiteX8" fmla="*/ 383273 w 1294050"/>
                    <a:gd name="connsiteY8" fmla="*/ 364500 h 822635"/>
                    <a:gd name="connsiteX9" fmla="*/ 3433 w 1294050"/>
                    <a:gd name="connsiteY9" fmla="*/ 0 h 822635"/>
                    <a:gd name="connsiteX10" fmla="*/ 964 w 1294050"/>
                    <a:gd name="connsiteY10" fmla="*/ 45283 h 822635"/>
                    <a:gd name="connsiteX0" fmla="*/ 4647 w 1290617"/>
                    <a:gd name="connsiteY0" fmla="*/ 2952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4647 w 1290617"/>
                    <a:gd name="connsiteY10" fmla="*/ 29527 h 822635"/>
                    <a:gd name="connsiteX0" fmla="*/ 4647 w 1290617"/>
                    <a:gd name="connsiteY0" fmla="*/ 2952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4647 w 1290617"/>
                    <a:gd name="connsiteY10" fmla="*/ 29527 h 822635"/>
                    <a:gd name="connsiteX0" fmla="*/ 6426 w 1290617"/>
                    <a:gd name="connsiteY0" fmla="*/ 2777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6426 w 1290617"/>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56697 w 1290169"/>
                    <a:gd name="connsiteY7" fmla="*/ 655326 h 822635"/>
                    <a:gd name="connsiteX8" fmla="*/ 379840 w 1290169"/>
                    <a:gd name="connsiteY8" fmla="*/ 364500 h 822635"/>
                    <a:gd name="connsiteX9" fmla="*/ 0 w 1290169"/>
                    <a:gd name="connsiteY9" fmla="*/ 0 h 822635"/>
                    <a:gd name="connsiteX10" fmla="*/ 6426 w 1290169"/>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60255 w 1290169"/>
                    <a:gd name="connsiteY7" fmla="*/ 636070 h 822635"/>
                    <a:gd name="connsiteX8" fmla="*/ 379840 w 1290169"/>
                    <a:gd name="connsiteY8" fmla="*/ 364500 h 822635"/>
                    <a:gd name="connsiteX9" fmla="*/ 0 w 1290169"/>
                    <a:gd name="connsiteY9" fmla="*/ 0 h 822635"/>
                    <a:gd name="connsiteX10" fmla="*/ 6426 w 1290169"/>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60255 w 1290169"/>
                    <a:gd name="connsiteY7" fmla="*/ 636070 h 822635"/>
                    <a:gd name="connsiteX8" fmla="*/ 383398 w 1290169"/>
                    <a:gd name="connsiteY8" fmla="*/ 350495 h 822635"/>
                    <a:gd name="connsiteX9" fmla="*/ 0 w 1290169"/>
                    <a:gd name="connsiteY9" fmla="*/ 0 h 822635"/>
                    <a:gd name="connsiteX10" fmla="*/ 6426 w 1290169"/>
                    <a:gd name="connsiteY10" fmla="*/ 27777 h 822635"/>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988" h="843642" extrusionOk="0">
                      <a:moveTo>
                        <a:pt x="1245" y="48784"/>
                      </a:moveTo>
                      <a:cubicBezTo>
                        <a:pt x="41777" y="107948"/>
                        <a:pt x="151015" y="219595"/>
                        <a:pt x="255801" y="307717"/>
                      </a:cubicBezTo>
                      <a:cubicBezTo>
                        <a:pt x="360587" y="395839"/>
                        <a:pt x="527686" y="512592"/>
                        <a:pt x="629960" y="577516"/>
                      </a:cubicBezTo>
                      <a:cubicBezTo>
                        <a:pt x="732234" y="642440"/>
                        <a:pt x="774870" y="657994"/>
                        <a:pt x="869446" y="697259"/>
                      </a:cubicBezTo>
                      <a:cubicBezTo>
                        <a:pt x="964022" y="736524"/>
                        <a:pt x="1128158" y="788711"/>
                        <a:pt x="1197415" y="813108"/>
                      </a:cubicBezTo>
                      <a:cubicBezTo>
                        <a:pt x="1266672" y="837505"/>
                        <a:pt x="1260840" y="833553"/>
                        <a:pt x="1284988" y="843642"/>
                      </a:cubicBezTo>
                      <a:cubicBezTo>
                        <a:pt x="1278893" y="809966"/>
                        <a:pt x="1277266" y="816619"/>
                        <a:pt x="1276481" y="801864"/>
                      </a:cubicBezTo>
                      <a:cubicBezTo>
                        <a:pt x="1249010" y="801113"/>
                        <a:pt x="1004785" y="728804"/>
                        <a:pt x="855074" y="657077"/>
                      </a:cubicBezTo>
                      <a:cubicBezTo>
                        <a:pt x="705363" y="585350"/>
                        <a:pt x="663327" y="582256"/>
                        <a:pt x="378217" y="371502"/>
                      </a:cubicBezTo>
                      <a:cubicBezTo>
                        <a:pt x="61083" y="130988"/>
                        <a:pt x="19693" y="21402"/>
                        <a:pt x="1935" y="0"/>
                      </a:cubicBezTo>
                      <a:cubicBezTo>
                        <a:pt x="1967" y="17112"/>
                        <a:pt x="-1925" y="40387"/>
                        <a:pt x="1245" y="48784"/>
                      </a:cubicBezTo>
                      <a:close/>
                    </a:path>
                  </a:pathLst>
                </a:cu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9" name="2-5MW"/>
                <p:cNvSpPr/>
                <p:nvPr/>
              </p:nvSpPr>
              <p:spPr bwMode="auto">
                <a:xfrm>
                  <a:off x="3830218" y="4265855"/>
                  <a:ext cx="1960830" cy="1306164"/>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1983517 w 5392221"/>
                    <a:gd name="connsiteY22" fmla="*/ 1521203 h 2272696"/>
                    <a:gd name="connsiteX23" fmla="*/ 1980663 w 5392221"/>
                    <a:gd name="connsiteY23" fmla="*/ 1535203 h 2272696"/>
                    <a:gd name="connsiteX24" fmla="*/ 1120239 w 5392221"/>
                    <a:gd name="connsiteY24" fmla="*/ 1191426 h 2272696"/>
                    <a:gd name="connsiteX25" fmla="*/ 765976 w 5392221"/>
                    <a:gd name="connsiteY25" fmla="*/ 915033 h 2272696"/>
                    <a:gd name="connsiteX26" fmla="*/ 538742 w 5392221"/>
                    <a:gd name="connsiteY26"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1983517 w 5392221"/>
                    <a:gd name="connsiteY21" fmla="*/ 1521203 h 2272696"/>
                    <a:gd name="connsiteX22" fmla="*/ 1980663 w 5392221"/>
                    <a:gd name="connsiteY22" fmla="*/ 1535203 h 2272696"/>
                    <a:gd name="connsiteX23" fmla="*/ 1120239 w 5392221"/>
                    <a:gd name="connsiteY23" fmla="*/ 1191426 h 2272696"/>
                    <a:gd name="connsiteX24" fmla="*/ 765976 w 5392221"/>
                    <a:gd name="connsiteY24" fmla="*/ 915033 h 2272696"/>
                    <a:gd name="connsiteX25" fmla="*/ 538742 w 5392221"/>
                    <a:gd name="connsiteY25"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1983517 w 5392221"/>
                    <a:gd name="connsiteY20" fmla="*/ 1521203 h 2272696"/>
                    <a:gd name="connsiteX21" fmla="*/ 1980663 w 5392221"/>
                    <a:gd name="connsiteY21" fmla="*/ 1535203 h 2272696"/>
                    <a:gd name="connsiteX22" fmla="*/ 1120239 w 5392221"/>
                    <a:gd name="connsiteY22" fmla="*/ 1191426 h 2272696"/>
                    <a:gd name="connsiteX23" fmla="*/ 765976 w 5392221"/>
                    <a:gd name="connsiteY23" fmla="*/ 915033 h 2272696"/>
                    <a:gd name="connsiteX24" fmla="*/ 538742 w 5392221"/>
                    <a:gd name="connsiteY24"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1983517 w 5392221"/>
                    <a:gd name="connsiteY19" fmla="*/ 1521203 h 2272696"/>
                    <a:gd name="connsiteX20" fmla="*/ 1980663 w 5392221"/>
                    <a:gd name="connsiteY20" fmla="*/ 1535203 h 2272696"/>
                    <a:gd name="connsiteX21" fmla="*/ 1120239 w 5392221"/>
                    <a:gd name="connsiteY21" fmla="*/ 1191426 h 2272696"/>
                    <a:gd name="connsiteX22" fmla="*/ 765976 w 5392221"/>
                    <a:gd name="connsiteY22" fmla="*/ 915033 h 2272696"/>
                    <a:gd name="connsiteX23" fmla="*/ 538742 w 5392221"/>
                    <a:gd name="connsiteY23"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1983517 w 5392221"/>
                    <a:gd name="connsiteY18" fmla="*/ 1521203 h 2272696"/>
                    <a:gd name="connsiteX19" fmla="*/ 1980663 w 5392221"/>
                    <a:gd name="connsiteY19" fmla="*/ 1535203 h 2272696"/>
                    <a:gd name="connsiteX20" fmla="*/ 1120239 w 5392221"/>
                    <a:gd name="connsiteY20" fmla="*/ 1191426 h 2272696"/>
                    <a:gd name="connsiteX21" fmla="*/ 765976 w 5392221"/>
                    <a:gd name="connsiteY21" fmla="*/ 915033 h 2272696"/>
                    <a:gd name="connsiteX22" fmla="*/ 538742 w 5392221"/>
                    <a:gd name="connsiteY22" fmla="*/ 603735 h 2272696"/>
                    <a:gd name="connsiteX0" fmla="*/ 538742 w 5443398"/>
                    <a:gd name="connsiteY0" fmla="*/ 603735 h 2272696"/>
                    <a:gd name="connsiteX1" fmla="*/ 0 w 5443398"/>
                    <a:gd name="connsiteY1" fmla="*/ 734942 h 2272696"/>
                    <a:gd name="connsiteX2" fmla="*/ 76698 w 5443398"/>
                    <a:gd name="connsiteY2" fmla="*/ 1181228 h 2272696"/>
                    <a:gd name="connsiteX3" fmla="*/ 278379 w 5443398"/>
                    <a:gd name="connsiteY3" fmla="*/ 1569848 h 2272696"/>
                    <a:gd name="connsiteX4" fmla="*/ 765710 w 5443398"/>
                    <a:gd name="connsiteY4" fmla="*/ 1951613 h 2272696"/>
                    <a:gd name="connsiteX5" fmla="*/ 1190438 w 5443398"/>
                    <a:gd name="connsiteY5" fmla="*/ 2117001 h 2272696"/>
                    <a:gd name="connsiteX6" fmla="*/ 1904228 w 5443398"/>
                    <a:gd name="connsiteY6" fmla="*/ 2257276 h 2272696"/>
                    <a:gd name="connsiteX7" fmla="*/ 2629622 w 5443398"/>
                    <a:gd name="connsiteY7" fmla="*/ 2262644 h 2272696"/>
                    <a:gd name="connsiteX8" fmla="*/ 3364205 w 5443398"/>
                    <a:gd name="connsiteY8" fmla="*/ 2178824 h 2272696"/>
                    <a:gd name="connsiteX9" fmla="*/ 3848324 w 5443398"/>
                    <a:gd name="connsiteY9" fmla="*/ 2057528 h 2272696"/>
                    <a:gd name="connsiteX10" fmla="*/ 4428938 w 5443398"/>
                    <a:gd name="connsiteY10" fmla="*/ 1750475 h 2272696"/>
                    <a:gd name="connsiteX11" fmla="*/ 4960769 w 5443398"/>
                    <a:gd name="connsiteY11" fmla="*/ 1150124 h 2272696"/>
                    <a:gd name="connsiteX12" fmla="*/ 5285382 w 5443398"/>
                    <a:gd name="connsiteY12" fmla="*/ 676888 h 2272696"/>
                    <a:gd name="connsiteX13" fmla="*/ 5386448 w 5443398"/>
                    <a:gd name="connsiteY13" fmla="*/ 230288 h 2272696"/>
                    <a:gd name="connsiteX14" fmla="*/ 5370755 w 5443398"/>
                    <a:gd name="connsiteY14" fmla="*/ 1133 h 2272696"/>
                    <a:gd name="connsiteX15" fmla="*/ 5220348 w 5443398"/>
                    <a:gd name="connsiteY15" fmla="*/ 1757 h 2272696"/>
                    <a:gd name="connsiteX16" fmla="*/ 5194425 w 5443398"/>
                    <a:gd name="connsiteY16" fmla="*/ 265408 h 2272696"/>
                    <a:gd name="connsiteX17" fmla="*/ 1983517 w 5443398"/>
                    <a:gd name="connsiteY17" fmla="*/ 1521203 h 2272696"/>
                    <a:gd name="connsiteX18" fmla="*/ 1980663 w 5443398"/>
                    <a:gd name="connsiteY18" fmla="*/ 1535203 h 2272696"/>
                    <a:gd name="connsiteX19" fmla="*/ 1120239 w 5443398"/>
                    <a:gd name="connsiteY19" fmla="*/ 1191426 h 2272696"/>
                    <a:gd name="connsiteX20" fmla="*/ 765976 w 5443398"/>
                    <a:gd name="connsiteY20" fmla="*/ 915033 h 2272696"/>
                    <a:gd name="connsiteX21" fmla="*/ 538742 w 5443398"/>
                    <a:gd name="connsiteY21"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1983517 w 5392221"/>
                    <a:gd name="connsiteY16" fmla="*/ 1521203 h 2272696"/>
                    <a:gd name="connsiteX17" fmla="*/ 1980663 w 5392221"/>
                    <a:gd name="connsiteY17" fmla="*/ 1535203 h 2272696"/>
                    <a:gd name="connsiteX18" fmla="*/ 1120239 w 5392221"/>
                    <a:gd name="connsiteY18" fmla="*/ 1191426 h 2272696"/>
                    <a:gd name="connsiteX19" fmla="*/ 765976 w 5392221"/>
                    <a:gd name="connsiteY19" fmla="*/ 915033 h 2272696"/>
                    <a:gd name="connsiteX20" fmla="*/ 538742 w 5392221"/>
                    <a:gd name="connsiteY20" fmla="*/ 603735 h 2272696"/>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285382 w 5392221"/>
                    <a:gd name="connsiteY12" fmla="*/ 675755 h 2271563"/>
                    <a:gd name="connsiteX13" fmla="*/ 5386448 w 5392221"/>
                    <a:gd name="connsiteY13" fmla="*/ 229155 h 2271563"/>
                    <a:gd name="connsiteX14" fmla="*/ 5370755 w 5392221"/>
                    <a:gd name="connsiteY14" fmla="*/ 0 h 2271563"/>
                    <a:gd name="connsiteX15" fmla="*/ 1983517 w 5392221"/>
                    <a:gd name="connsiteY15" fmla="*/ 1520070 h 2271563"/>
                    <a:gd name="connsiteX16" fmla="*/ 1980663 w 5392221"/>
                    <a:gd name="connsiteY16" fmla="*/ 1534070 h 2271563"/>
                    <a:gd name="connsiteX17" fmla="*/ 1120239 w 5392221"/>
                    <a:gd name="connsiteY17" fmla="*/ 1190293 h 2271563"/>
                    <a:gd name="connsiteX18" fmla="*/ 765976 w 5392221"/>
                    <a:gd name="connsiteY18" fmla="*/ 913900 h 2271563"/>
                    <a:gd name="connsiteX19" fmla="*/ 538742 w 5392221"/>
                    <a:gd name="connsiteY19"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386448 w 5392221"/>
                    <a:gd name="connsiteY12" fmla="*/ 229155 h 2271563"/>
                    <a:gd name="connsiteX13" fmla="*/ 5370755 w 5392221"/>
                    <a:gd name="connsiteY13" fmla="*/ 0 h 2271563"/>
                    <a:gd name="connsiteX14" fmla="*/ 1983517 w 5392221"/>
                    <a:gd name="connsiteY14" fmla="*/ 1520070 h 2271563"/>
                    <a:gd name="connsiteX15" fmla="*/ 1980663 w 5392221"/>
                    <a:gd name="connsiteY15" fmla="*/ 1534070 h 2271563"/>
                    <a:gd name="connsiteX16" fmla="*/ 1120239 w 5392221"/>
                    <a:gd name="connsiteY16" fmla="*/ 1190293 h 2271563"/>
                    <a:gd name="connsiteX17" fmla="*/ 765976 w 5392221"/>
                    <a:gd name="connsiteY17" fmla="*/ 913900 h 2271563"/>
                    <a:gd name="connsiteX18" fmla="*/ 538742 w 5392221"/>
                    <a:gd name="connsiteY18"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5386448 w 5392221"/>
                    <a:gd name="connsiteY11" fmla="*/ 229155 h 2271563"/>
                    <a:gd name="connsiteX12" fmla="*/ 5370755 w 5392221"/>
                    <a:gd name="connsiteY12" fmla="*/ 0 h 2271563"/>
                    <a:gd name="connsiteX13" fmla="*/ 1983517 w 5392221"/>
                    <a:gd name="connsiteY13" fmla="*/ 1520070 h 2271563"/>
                    <a:gd name="connsiteX14" fmla="*/ 1980663 w 5392221"/>
                    <a:gd name="connsiteY14" fmla="*/ 1534070 h 2271563"/>
                    <a:gd name="connsiteX15" fmla="*/ 1120239 w 5392221"/>
                    <a:gd name="connsiteY15" fmla="*/ 1190293 h 2271563"/>
                    <a:gd name="connsiteX16" fmla="*/ 765976 w 5392221"/>
                    <a:gd name="connsiteY16" fmla="*/ 913900 h 2271563"/>
                    <a:gd name="connsiteX17" fmla="*/ 538742 w 5392221"/>
                    <a:gd name="connsiteY17"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5386448 w 5392221"/>
                    <a:gd name="connsiteY10" fmla="*/ 229155 h 2271563"/>
                    <a:gd name="connsiteX11" fmla="*/ 5370755 w 5392221"/>
                    <a:gd name="connsiteY11" fmla="*/ 0 h 2271563"/>
                    <a:gd name="connsiteX12" fmla="*/ 1983517 w 5392221"/>
                    <a:gd name="connsiteY12" fmla="*/ 1520070 h 2271563"/>
                    <a:gd name="connsiteX13" fmla="*/ 1980663 w 5392221"/>
                    <a:gd name="connsiteY13" fmla="*/ 1534070 h 2271563"/>
                    <a:gd name="connsiteX14" fmla="*/ 1120239 w 5392221"/>
                    <a:gd name="connsiteY14" fmla="*/ 1190293 h 2271563"/>
                    <a:gd name="connsiteX15" fmla="*/ 765976 w 5392221"/>
                    <a:gd name="connsiteY15" fmla="*/ 913900 h 2271563"/>
                    <a:gd name="connsiteX16" fmla="*/ 538742 w 5392221"/>
                    <a:gd name="connsiteY16" fmla="*/ 602602 h 2271563"/>
                    <a:gd name="connsiteX0" fmla="*/ 538742 w 5392221"/>
                    <a:gd name="connsiteY0" fmla="*/ 602602 h 2350803"/>
                    <a:gd name="connsiteX1" fmla="*/ 0 w 5392221"/>
                    <a:gd name="connsiteY1" fmla="*/ 733809 h 2350803"/>
                    <a:gd name="connsiteX2" fmla="*/ 76698 w 5392221"/>
                    <a:gd name="connsiteY2" fmla="*/ 1180095 h 2350803"/>
                    <a:gd name="connsiteX3" fmla="*/ 278379 w 5392221"/>
                    <a:gd name="connsiteY3" fmla="*/ 1568715 h 2350803"/>
                    <a:gd name="connsiteX4" fmla="*/ 765710 w 5392221"/>
                    <a:gd name="connsiteY4" fmla="*/ 1950480 h 2350803"/>
                    <a:gd name="connsiteX5" fmla="*/ 1190438 w 5392221"/>
                    <a:gd name="connsiteY5" fmla="*/ 2115868 h 2350803"/>
                    <a:gd name="connsiteX6" fmla="*/ 1904228 w 5392221"/>
                    <a:gd name="connsiteY6" fmla="*/ 2256143 h 2350803"/>
                    <a:gd name="connsiteX7" fmla="*/ 2629622 w 5392221"/>
                    <a:gd name="connsiteY7" fmla="*/ 2261511 h 2350803"/>
                    <a:gd name="connsiteX8" fmla="*/ 3364205 w 5392221"/>
                    <a:gd name="connsiteY8" fmla="*/ 2177691 h 2350803"/>
                    <a:gd name="connsiteX9" fmla="*/ 5386448 w 5392221"/>
                    <a:gd name="connsiteY9" fmla="*/ 229155 h 2350803"/>
                    <a:gd name="connsiteX10" fmla="*/ 5370755 w 5392221"/>
                    <a:gd name="connsiteY10" fmla="*/ 0 h 2350803"/>
                    <a:gd name="connsiteX11" fmla="*/ 1983517 w 5392221"/>
                    <a:gd name="connsiteY11" fmla="*/ 1520070 h 2350803"/>
                    <a:gd name="connsiteX12" fmla="*/ 1980663 w 5392221"/>
                    <a:gd name="connsiteY12" fmla="*/ 1534070 h 2350803"/>
                    <a:gd name="connsiteX13" fmla="*/ 1120239 w 5392221"/>
                    <a:gd name="connsiteY13" fmla="*/ 1190293 h 2350803"/>
                    <a:gd name="connsiteX14" fmla="*/ 765976 w 5392221"/>
                    <a:gd name="connsiteY14" fmla="*/ 913900 h 2350803"/>
                    <a:gd name="connsiteX15" fmla="*/ 538742 w 5392221"/>
                    <a:gd name="connsiteY15" fmla="*/ 602602 h 2350803"/>
                    <a:gd name="connsiteX0" fmla="*/ 538742 w 5392221"/>
                    <a:gd name="connsiteY0" fmla="*/ 602602 h 2415733"/>
                    <a:gd name="connsiteX1" fmla="*/ 0 w 5392221"/>
                    <a:gd name="connsiteY1" fmla="*/ 733809 h 2415733"/>
                    <a:gd name="connsiteX2" fmla="*/ 76698 w 5392221"/>
                    <a:gd name="connsiteY2" fmla="*/ 1180095 h 2415733"/>
                    <a:gd name="connsiteX3" fmla="*/ 278379 w 5392221"/>
                    <a:gd name="connsiteY3" fmla="*/ 1568715 h 2415733"/>
                    <a:gd name="connsiteX4" fmla="*/ 765710 w 5392221"/>
                    <a:gd name="connsiteY4" fmla="*/ 1950480 h 2415733"/>
                    <a:gd name="connsiteX5" fmla="*/ 1190438 w 5392221"/>
                    <a:gd name="connsiteY5" fmla="*/ 2115868 h 2415733"/>
                    <a:gd name="connsiteX6" fmla="*/ 1904228 w 5392221"/>
                    <a:gd name="connsiteY6" fmla="*/ 2256143 h 2415733"/>
                    <a:gd name="connsiteX7" fmla="*/ 2629622 w 5392221"/>
                    <a:gd name="connsiteY7" fmla="*/ 2261511 h 2415733"/>
                    <a:gd name="connsiteX8" fmla="*/ 5386448 w 5392221"/>
                    <a:gd name="connsiteY8" fmla="*/ 229155 h 2415733"/>
                    <a:gd name="connsiteX9" fmla="*/ 5370755 w 5392221"/>
                    <a:gd name="connsiteY9" fmla="*/ 0 h 2415733"/>
                    <a:gd name="connsiteX10" fmla="*/ 1983517 w 5392221"/>
                    <a:gd name="connsiteY10" fmla="*/ 1520070 h 2415733"/>
                    <a:gd name="connsiteX11" fmla="*/ 1980663 w 5392221"/>
                    <a:gd name="connsiteY11" fmla="*/ 1534070 h 2415733"/>
                    <a:gd name="connsiteX12" fmla="*/ 1120239 w 5392221"/>
                    <a:gd name="connsiteY12" fmla="*/ 1190293 h 2415733"/>
                    <a:gd name="connsiteX13" fmla="*/ 765976 w 5392221"/>
                    <a:gd name="connsiteY13" fmla="*/ 913900 h 2415733"/>
                    <a:gd name="connsiteX14" fmla="*/ 538742 w 5392221"/>
                    <a:gd name="connsiteY14" fmla="*/ 602602 h 2415733"/>
                    <a:gd name="connsiteX0" fmla="*/ 538742 w 5392221"/>
                    <a:gd name="connsiteY0" fmla="*/ 602602 h 2374891"/>
                    <a:gd name="connsiteX1" fmla="*/ 0 w 5392221"/>
                    <a:gd name="connsiteY1" fmla="*/ 733809 h 2374891"/>
                    <a:gd name="connsiteX2" fmla="*/ 76698 w 5392221"/>
                    <a:gd name="connsiteY2" fmla="*/ 1180095 h 2374891"/>
                    <a:gd name="connsiteX3" fmla="*/ 278379 w 5392221"/>
                    <a:gd name="connsiteY3" fmla="*/ 1568715 h 2374891"/>
                    <a:gd name="connsiteX4" fmla="*/ 765710 w 5392221"/>
                    <a:gd name="connsiteY4" fmla="*/ 1950480 h 2374891"/>
                    <a:gd name="connsiteX5" fmla="*/ 1190438 w 5392221"/>
                    <a:gd name="connsiteY5" fmla="*/ 2115868 h 2374891"/>
                    <a:gd name="connsiteX6" fmla="*/ 1904228 w 5392221"/>
                    <a:gd name="connsiteY6" fmla="*/ 2256143 h 2374891"/>
                    <a:gd name="connsiteX7" fmla="*/ 5386448 w 5392221"/>
                    <a:gd name="connsiteY7" fmla="*/ 229155 h 2374891"/>
                    <a:gd name="connsiteX8" fmla="*/ 5370755 w 5392221"/>
                    <a:gd name="connsiteY8" fmla="*/ 0 h 2374891"/>
                    <a:gd name="connsiteX9" fmla="*/ 1983517 w 5392221"/>
                    <a:gd name="connsiteY9" fmla="*/ 1520070 h 2374891"/>
                    <a:gd name="connsiteX10" fmla="*/ 1980663 w 5392221"/>
                    <a:gd name="connsiteY10" fmla="*/ 1534070 h 2374891"/>
                    <a:gd name="connsiteX11" fmla="*/ 1120239 w 5392221"/>
                    <a:gd name="connsiteY11" fmla="*/ 1190293 h 2374891"/>
                    <a:gd name="connsiteX12" fmla="*/ 765976 w 5392221"/>
                    <a:gd name="connsiteY12" fmla="*/ 913900 h 2374891"/>
                    <a:gd name="connsiteX13" fmla="*/ 538742 w 5392221"/>
                    <a:gd name="connsiteY13" fmla="*/ 602602 h 2374891"/>
                    <a:gd name="connsiteX0" fmla="*/ 538742 w 5392221"/>
                    <a:gd name="connsiteY0" fmla="*/ 602602 h 2224630"/>
                    <a:gd name="connsiteX1" fmla="*/ 0 w 5392221"/>
                    <a:gd name="connsiteY1" fmla="*/ 733809 h 2224630"/>
                    <a:gd name="connsiteX2" fmla="*/ 76698 w 5392221"/>
                    <a:gd name="connsiteY2" fmla="*/ 1180095 h 2224630"/>
                    <a:gd name="connsiteX3" fmla="*/ 278379 w 5392221"/>
                    <a:gd name="connsiteY3" fmla="*/ 1568715 h 2224630"/>
                    <a:gd name="connsiteX4" fmla="*/ 765710 w 5392221"/>
                    <a:gd name="connsiteY4" fmla="*/ 1950480 h 2224630"/>
                    <a:gd name="connsiteX5" fmla="*/ 1190438 w 5392221"/>
                    <a:gd name="connsiteY5" fmla="*/ 2115868 h 2224630"/>
                    <a:gd name="connsiteX6" fmla="*/ 5386448 w 5392221"/>
                    <a:gd name="connsiteY6" fmla="*/ 229155 h 2224630"/>
                    <a:gd name="connsiteX7" fmla="*/ 5370755 w 5392221"/>
                    <a:gd name="connsiteY7" fmla="*/ 0 h 2224630"/>
                    <a:gd name="connsiteX8" fmla="*/ 1983517 w 5392221"/>
                    <a:gd name="connsiteY8" fmla="*/ 1520070 h 2224630"/>
                    <a:gd name="connsiteX9" fmla="*/ 1980663 w 5392221"/>
                    <a:gd name="connsiteY9" fmla="*/ 1534070 h 2224630"/>
                    <a:gd name="connsiteX10" fmla="*/ 1120239 w 5392221"/>
                    <a:gd name="connsiteY10" fmla="*/ 1190293 h 2224630"/>
                    <a:gd name="connsiteX11" fmla="*/ 765976 w 5392221"/>
                    <a:gd name="connsiteY11" fmla="*/ 913900 h 2224630"/>
                    <a:gd name="connsiteX12" fmla="*/ 538742 w 5392221"/>
                    <a:gd name="connsiteY12" fmla="*/ 602602 h 2224630"/>
                    <a:gd name="connsiteX0" fmla="*/ 538742 w 5392221"/>
                    <a:gd name="connsiteY0" fmla="*/ 602602 h 2009164"/>
                    <a:gd name="connsiteX1" fmla="*/ 0 w 5392221"/>
                    <a:gd name="connsiteY1" fmla="*/ 733809 h 2009164"/>
                    <a:gd name="connsiteX2" fmla="*/ 76698 w 5392221"/>
                    <a:gd name="connsiteY2" fmla="*/ 1180095 h 2009164"/>
                    <a:gd name="connsiteX3" fmla="*/ 278379 w 5392221"/>
                    <a:gd name="connsiteY3" fmla="*/ 1568715 h 2009164"/>
                    <a:gd name="connsiteX4" fmla="*/ 765710 w 5392221"/>
                    <a:gd name="connsiteY4" fmla="*/ 1950480 h 2009164"/>
                    <a:gd name="connsiteX5" fmla="*/ 5386448 w 5392221"/>
                    <a:gd name="connsiteY5" fmla="*/ 229155 h 2009164"/>
                    <a:gd name="connsiteX6" fmla="*/ 5370755 w 5392221"/>
                    <a:gd name="connsiteY6" fmla="*/ 0 h 2009164"/>
                    <a:gd name="connsiteX7" fmla="*/ 1983517 w 5392221"/>
                    <a:gd name="connsiteY7" fmla="*/ 1520070 h 2009164"/>
                    <a:gd name="connsiteX8" fmla="*/ 1980663 w 5392221"/>
                    <a:gd name="connsiteY8" fmla="*/ 1534070 h 2009164"/>
                    <a:gd name="connsiteX9" fmla="*/ 1120239 w 5392221"/>
                    <a:gd name="connsiteY9" fmla="*/ 1190293 h 2009164"/>
                    <a:gd name="connsiteX10" fmla="*/ 765976 w 5392221"/>
                    <a:gd name="connsiteY10" fmla="*/ 913900 h 2009164"/>
                    <a:gd name="connsiteX11" fmla="*/ 538742 w 5392221"/>
                    <a:gd name="connsiteY11" fmla="*/ 602602 h 2009164"/>
                    <a:gd name="connsiteX0" fmla="*/ 700949 w 5554428"/>
                    <a:gd name="connsiteY0" fmla="*/ 602602 h 1604711"/>
                    <a:gd name="connsiteX1" fmla="*/ 162207 w 5554428"/>
                    <a:gd name="connsiteY1" fmla="*/ 733809 h 1604711"/>
                    <a:gd name="connsiteX2" fmla="*/ 238905 w 5554428"/>
                    <a:gd name="connsiteY2" fmla="*/ 1180095 h 1604711"/>
                    <a:gd name="connsiteX3" fmla="*/ 440586 w 5554428"/>
                    <a:gd name="connsiteY3" fmla="*/ 1568715 h 1604711"/>
                    <a:gd name="connsiteX4" fmla="*/ 5548655 w 5554428"/>
                    <a:gd name="connsiteY4" fmla="*/ 229155 h 1604711"/>
                    <a:gd name="connsiteX5" fmla="*/ 5532962 w 5554428"/>
                    <a:gd name="connsiteY5" fmla="*/ 0 h 1604711"/>
                    <a:gd name="connsiteX6" fmla="*/ 2145724 w 5554428"/>
                    <a:gd name="connsiteY6" fmla="*/ 1520070 h 1604711"/>
                    <a:gd name="connsiteX7" fmla="*/ 2142870 w 5554428"/>
                    <a:gd name="connsiteY7" fmla="*/ 1534070 h 1604711"/>
                    <a:gd name="connsiteX8" fmla="*/ 1282446 w 5554428"/>
                    <a:gd name="connsiteY8" fmla="*/ 1190293 h 1604711"/>
                    <a:gd name="connsiteX9" fmla="*/ 928183 w 5554428"/>
                    <a:gd name="connsiteY9" fmla="*/ 913900 h 1604711"/>
                    <a:gd name="connsiteX10" fmla="*/ 700949 w 5554428"/>
                    <a:gd name="connsiteY10" fmla="*/ 602602 h 1604711"/>
                    <a:gd name="connsiteX0" fmla="*/ 879687 w 5733166"/>
                    <a:gd name="connsiteY0" fmla="*/ 602602 h 1534070"/>
                    <a:gd name="connsiteX1" fmla="*/ 340945 w 5733166"/>
                    <a:gd name="connsiteY1" fmla="*/ 733809 h 1534070"/>
                    <a:gd name="connsiteX2" fmla="*/ 417643 w 5733166"/>
                    <a:gd name="connsiteY2" fmla="*/ 1180095 h 1534070"/>
                    <a:gd name="connsiteX3" fmla="*/ 5727393 w 5733166"/>
                    <a:gd name="connsiteY3" fmla="*/ 229155 h 1534070"/>
                    <a:gd name="connsiteX4" fmla="*/ 5711700 w 5733166"/>
                    <a:gd name="connsiteY4" fmla="*/ 0 h 1534070"/>
                    <a:gd name="connsiteX5" fmla="*/ 2324462 w 5733166"/>
                    <a:gd name="connsiteY5" fmla="*/ 1520070 h 1534070"/>
                    <a:gd name="connsiteX6" fmla="*/ 2321608 w 5733166"/>
                    <a:gd name="connsiteY6" fmla="*/ 1534070 h 1534070"/>
                    <a:gd name="connsiteX7" fmla="*/ 1461184 w 5733166"/>
                    <a:gd name="connsiteY7" fmla="*/ 1190293 h 1534070"/>
                    <a:gd name="connsiteX8" fmla="*/ 1106921 w 5733166"/>
                    <a:gd name="connsiteY8" fmla="*/ 913900 h 1534070"/>
                    <a:gd name="connsiteX9" fmla="*/ 879687 w 5733166"/>
                    <a:gd name="connsiteY9" fmla="*/ 602602 h 1534070"/>
                    <a:gd name="connsiteX0" fmla="*/ 570893 w 5402947"/>
                    <a:gd name="connsiteY0" fmla="*/ 602602 h 1534070"/>
                    <a:gd name="connsiteX1" fmla="*/ 32151 w 5402947"/>
                    <a:gd name="connsiteY1" fmla="*/ 733809 h 1534070"/>
                    <a:gd name="connsiteX2" fmla="*/ 108849 w 5402947"/>
                    <a:gd name="connsiteY2" fmla="*/ 1180095 h 1534070"/>
                    <a:gd name="connsiteX3" fmla="*/ 1197642 w 5402947"/>
                    <a:gd name="connsiteY3" fmla="*/ 1162064 h 1534070"/>
                    <a:gd name="connsiteX4" fmla="*/ 5402906 w 5402947"/>
                    <a:gd name="connsiteY4" fmla="*/ 0 h 1534070"/>
                    <a:gd name="connsiteX5" fmla="*/ 2015668 w 5402947"/>
                    <a:gd name="connsiteY5" fmla="*/ 1520070 h 1534070"/>
                    <a:gd name="connsiteX6" fmla="*/ 2012814 w 5402947"/>
                    <a:gd name="connsiteY6" fmla="*/ 1534070 h 1534070"/>
                    <a:gd name="connsiteX7" fmla="*/ 1152390 w 5402947"/>
                    <a:gd name="connsiteY7" fmla="*/ 1190293 h 1534070"/>
                    <a:gd name="connsiteX8" fmla="*/ 798127 w 5402947"/>
                    <a:gd name="connsiteY8" fmla="*/ 913900 h 1534070"/>
                    <a:gd name="connsiteX9" fmla="*/ 570893 w 5402947"/>
                    <a:gd name="connsiteY9" fmla="*/ 602602 h 1534070"/>
                    <a:gd name="connsiteX0" fmla="*/ 570893 w 2130783"/>
                    <a:gd name="connsiteY0" fmla="*/ 0 h 931468"/>
                    <a:gd name="connsiteX1" fmla="*/ 32151 w 2130783"/>
                    <a:gd name="connsiteY1" fmla="*/ 131207 h 931468"/>
                    <a:gd name="connsiteX2" fmla="*/ 108849 w 2130783"/>
                    <a:gd name="connsiteY2" fmla="*/ 577493 h 931468"/>
                    <a:gd name="connsiteX3" fmla="*/ 1197642 w 2130783"/>
                    <a:gd name="connsiteY3" fmla="*/ 559462 h 931468"/>
                    <a:gd name="connsiteX4" fmla="*/ 1419348 w 2130783"/>
                    <a:gd name="connsiteY4" fmla="*/ 670819 h 931468"/>
                    <a:gd name="connsiteX5" fmla="*/ 2015668 w 2130783"/>
                    <a:gd name="connsiteY5" fmla="*/ 917468 h 931468"/>
                    <a:gd name="connsiteX6" fmla="*/ 2012814 w 2130783"/>
                    <a:gd name="connsiteY6" fmla="*/ 931468 h 931468"/>
                    <a:gd name="connsiteX7" fmla="*/ 1152390 w 2130783"/>
                    <a:gd name="connsiteY7" fmla="*/ 587691 h 931468"/>
                    <a:gd name="connsiteX8" fmla="*/ 798127 w 2130783"/>
                    <a:gd name="connsiteY8" fmla="*/ 311298 h 931468"/>
                    <a:gd name="connsiteX9" fmla="*/ 570893 w 2130783"/>
                    <a:gd name="connsiteY9" fmla="*/ 0 h 931468"/>
                    <a:gd name="connsiteX0" fmla="*/ 538742 w 2098632"/>
                    <a:gd name="connsiteY0" fmla="*/ 0 h 931468"/>
                    <a:gd name="connsiteX1" fmla="*/ 0 w 2098632"/>
                    <a:gd name="connsiteY1" fmla="*/ 131207 h 931468"/>
                    <a:gd name="connsiteX2" fmla="*/ 822132 w 2098632"/>
                    <a:gd name="connsiteY2" fmla="*/ 316278 h 931468"/>
                    <a:gd name="connsiteX3" fmla="*/ 1165491 w 2098632"/>
                    <a:gd name="connsiteY3" fmla="*/ 559462 h 931468"/>
                    <a:gd name="connsiteX4" fmla="*/ 1387197 w 2098632"/>
                    <a:gd name="connsiteY4" fmla="*/ 670819 h 931468"/>
                    <a:gd name="connsiteX5" fmla="*/ 1983517 w 2098632"/>
                    <a:gd name="connsiteY5" fmla="*/ 917468 h 931468"/>
                    <a:gd name="connsiteX6" fmla="*/ 1980663 w 2098632"/>
                    <a:gd name="connsiteY6" fmla="*/ 931468 h 931468"/>
                    <a:gd name="connsiteX7" fmla="*/ 1120239 w 2098632"/>
                    <a:gd name="connsiteY7" fmla="*/ 587691 h 931468"/>
                    <a:gd name="connsiteX8" fmla="*/ 765976 w 2098632"/>
                    <a:gd name="connsiteY8" fmla="*/ 311298 h 931468"/>
                    <a:gd name="connsiteX9" fmla="*/ 538742 w 2098632"/>
                    <a:gd name="connsiteY9" fmla="*/ 0 h 931468"/>
                    <a:gd name="connsiteX0" fmla="*/ 34782 w 1594672"/>
                    <a:gd name="connsiteY0" fmla="*/ 27608 h 959076"/>
                    <a:gd name="connsiteX1" fmla="*/ 103782 w 1594672"/>
                    <a:gd name="connsiteY1" fmla="*/ 4885 h 959076"/>
                    <a:gd name="connsiteX2" fmla="*/ 318172 w 1594672"/>
                    <a:gd name="connsiteY2" fmla="*/ 343886 h 959076"/>
                    <a:gd name="connsiteX3" fmla="*/ 661531 w 1594672"/>
                    <a:gd name="connsiteY3" fmla="*/ 587070 h 959076"/>
                    <a:gd name="connsiteX4" fmla="*/ 883237 w 1594672"/>
                    <a:gd name="connsiteY4" fmla="*/ 698427 h 959076"/>
                    <a:gd name="connsiteX5" fmla="*/ 1479557 w 1594672"/>
                    <a:gd name="connsiteY5" fmla="*/ 945076 h 959076"/>
                    <a:gd name="connsiteX6" fmla="*/ 1476703 w 1594672"/>
                    <a:gd name="connsiteY6" fmla="*/ 959076 h 959076"/>
                    <a:gd name="connsiteX7" fmla="*/ 616279 w 1594672"/>
                    <a:gd name="connsiteY7" fmla="*/ 615299 h 959076"/>
                    <a:gd name="connsiteX8" fmla="*/ 262016 w 1594672"/>
                    <a:gd name="connsiteY8" fmla="*/ 338906 h 959076"/>
                    <a:gd name="connsiteX9" fmla="*/ 34782 w 1594672"/>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9069 w 1483844"/>
                    <a:gd name="connsiteY0" fmla="*/ 14340 h 945808"/>
                    <a:gd name="connsiteX1" fmla="*/ 54654 w 1483844"/>
                    <a:gd name="connsiteY1" fmla="*/ 5611 h 945808"/>
                    <a:gd name="connsiteX2" fmla="*/ 322459 w 1483844"/>
                    <a:gd name="connsiteY2" fmla="*/ 330618 h 945808"/>
                    <a:gd name="connsiteX3" fmla="*/ 665818 w 1483844"/>
                    <a:gd name="connsiteY3" fmla="*/ 573802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65818 w 1483844"/>
                    <a:gd name="connsiteY3" fmla="*/ 573802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734137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734137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2183 w 1483844"/>
                    <a:gd name="connsiteY4" fmla="*/ 735886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2064"/>
                    <a:gd name="connsiteY0" fmla="*/ 14340 h 946141"/>
                    <a:gd name="connsiteX1" fmla="*/ 54654 w 1482064"/>
                    <a:gd name="connsiteY1" fmla="*/ 5611 h 946141"/>
                    <a:gd name="connsiteX2" fmla="*/ 285069 w 1482064"/>
                    <a:gd name="connsiteY2" fmla="*/ 328869 h 946141"/>
                    <a:gd name="connsiteX3" fmla="*/ 642672 w 1482064"/>
                    <a:gd name="connsiteY3" fmla="*/ 603538 h 946141"/>
                    <a:gd name="connsiteX4" fmla="*/ 882183 w 1482064"/>
                    <a:gd name="connsiteY4" fmla="*/ 735886 h 946141"/>
                    <a:gd name="connsiteX5" fmla="*/ 1482064 w 1482064"/>
                    <a:gd name="connsiteY5" fmla="*/ 938805 h 946141"/>
                    <a:gd name="connsiteX6" fmla="*/ 1480990 w 1482064"/>
                    <a:gd name="connsiteY6" fmla="*/ 945808 h 946141"/>
                    <a:gd name="connsiteX7" fmla="*/ 620566 w 1482064"/>
                    <a:gd name="connsiteY7" fmla="*/ 602031 h 946141"/>
                    <a:gd name="connsiteX8" fmla="*/ 266303 w 1482064"/>
                    <a:gd name="connsiteY8" fmla="*/ 325638 h 946141"/>
                    <a:gd name="connsiteX9" fmla="*/ 39069 w 1482064"/>
                    <a:gd name="connsiteY9" fmla="*/ 14340 h 946141"/>
                    <a:gd name="connsiteX0" fmla="*/ 39069 w 1482064"/>
                    <a:gd name="connsiteY0" fmla="*/ 14340 h 946141"/>
                    <a:gd name="connsiteX1" fmla="*/ 54654 w 1482064"/>
                    <a:gd name="connsiteY1" fmla="*/ 5611 h 946141"/>
                    <a:gd name="connsiteX2" fmla="*/ 285069 w 1482064"/>
                    <a:gd name="connsiteY2" fmla="*/ 328869 h 946141"/>
                    <a:gd name="connsiteX3" fmla="*/ 642672 w 1482064"/>
                    <a:gd name="connsiteY3" fmla="*/ 603538 h 946141"/>
                    <a:gd name="connsiteX4" fmla="*/ 882183 w 1482064"/>
                    <a:gd name="connsiteY4" fmla="*/ 735886 h 946141"/>
                    <a:gd name="connsiteX5" fmla="*/ 1482064 w 1482064"/>
                    <a:gd name="connsiteY5" fmla="*/ 938805 h 946141"/>
                    <a:gd name="connsiteX6" fmla="*/ 1480990 w 1482064"/>
                    <a:gd name="connsiteY6" fmla="*/ 945808 h 946141"/>
                    <a:gd name="connsiteX7" fmla="*/ 620566 w 1482064"/>
                    <a:gd name="connsiteY7" fmla="*/ 602031 h 946141"/>
                    <a:gd name="connsiteX8" fmla="*/ 266303 w 1482064"/>
                    <a:gd name="connsiteY8" fmla="*/ 325638 h 946141"/>
                    <a:gd name="connsiteX9" fmla="*/ 39069 w 1482064"/>
                    <a:gd name="connsiteY9" fmla="*/ 14340 h 946141"/>
                    <a:gd name="connsiteX0" fmla="*/ 71543 w 1514538"/>
                    <a:gd name="connsiteY0" fmla="*/ 24578 h 956379"/>
                    <a:gd name="connsiteX1" fmla="*/ 87128 w 1514538"/>
                    <a:gd name="connsiteY1" fmla="*/ 15849 h 956379"/>
                    <a:gd name="connsiteX2" fmla="*/ 317543 w 1514538"/>
                    <a:gd name="connsiteY2" fmla="*/ 339107 h 956379"/>
                    <a:gd name="connsiteX3" fmla="*/ 675146 w 1514538"/>
                    <a:gd name="connsiteY3" fmla="*/ 613776 h 956379"/>
                    <a:gd name="connsiteX4" fmla="*/ 914657 w 1514538"/>
                    <a:gd name="connsiteY4" fmla="*/ 746124 h 956379"/>
                    <a:gd name="connsiteX5" fmla="*/ 1514538 w 1514538"/>
                    <a:gd name="connsiteY5" fmla="*/ 949043 h 956379"/>
                    <a:gd name="connsiteX6" fmla="*/ 1513464 w 1514538"/>
                    <a:gd name="connsiteY6" fmla="*/ 956046 h 956379"/>
                    <a:gd name="connsiteX7" fmla="*/ 653040 w 1514538"/>
                    <a:gd name="connsiteY7" fmla="*/ 612269 h 956379"/>
                    <a:gd name="connsiteX8" fmla="*/ 298777 w 1514538"/>
                    <a:gd name="connsiteY8" fmla="*/ 335876 h 956379"/>
                    <a:gd name="connsiteX9" fmla="*/ 71543 w 1514538"/>
                    <a:gd name="connsiteY9" fmla="*/ 24578 h 956379"/>
                    <a:gd name="connsiteX0" fmla="*/ 71543 w 1514538"/>
                    <a:gd name="connsiteY0" fmla="*/ 24578 h 956379"/>
                    <a:gd name="connsiteX1" fmla="*/ 87128 w 1514538"/>
                    <a:gd name="connsiteY1" fmla="*/ 15849 h 956379"/>
                    <a:gd name="connsiteX2" fmla="*/ 317543 w 1514538"/>
                    <a:gd name="connsiteY2" fmla="*/ 339107 h 956379"/>
                    <a:gd name="connsiteX3" fmla="*/ 675146 w 1514538"/>
                    <a:gd name="connsiteY3" fmla="*/ 613776 h 956379"/>
                    <a:gd name="connsiteX4" fmla="*/ 914657 w 1514538"/>
                    <a:gd name="connsiteY4" fmla="*/ 746124 h 956379"/>
                    <a:gd name="connsiteX5" fmla="*/ 1514538 w 1514538"/>
                    <a:gd name="connsiteY5" fmla="*/ 949043 h 956379"/>
                    <a:gd name="connsiteX6" fmla="*/ 1513464 w 1514538"/>
                    <a:gd name="connsiteY6" fmla="*/ 956046 h 956379"/>
                    <a:gd name="connsiteX7" fmla="*/ 653040 w 1514538"/>
                    <a:gd name="connsiteY7" fmla="*/ 612269 h 956379"/>
                    <a:gd name="connsiteX8" fmla="*/ 298777 w 1514538"/>
                    <a:gd name="connsiteY8" fmla="*/ 335876 h 956379"/>
                    <a:gd name="connsiteX9" fmla="*/ 71543 w 1514538"/>
                    <a:gd name="connsiteY9" fmla="*/ 24578 h 956379"/>
                    <a:gd name="connsiteX0" fmla="*/ 73588 w 1516583"/>
                    <a:gd name="connsiteY0" fmla="*/ 19956 h 951757"/>
                    <a:gd name="connsiteX1" fmla="*/ 82051 w 1516583"/>
                    <a:gd name="connsiteY1" fmla="*/ 16475 h 951757"/>
                    <a:gd name="connsiteX2" fmla="*/ 319588 w 1516583"/>
                    <a:gd name="connsiteY2" fmla="*/ 334485 h 951757"/>
                    <a:gd name="connsiteX3" fmla="*/ 677191 w 1516583"/>
                    <a:gd name="connsiteY3" fmla="*/ 609154 h 951757"/>
                    <a:gd name="connsiteX4" fmla="*/ 916702 w 1516583"/>
                    <a:gd name="connsiteY4" fmla="*/ 741502 h 951757"/>
                    <a:gd name="connsiteX5" fmla="*/ 1516583 w 1516583"/>
                    <a:gd name="connsiteY5" fmla="*/ 944421 h 951757"/>
                    <a:gd name="connsiteX6" fmla="*/ 1515509 w 1516583"/>
                    <a:gd name="connsiteY6" fmla="*/ 951424 h 951757"/>
                    <a:gd name="connsiteX7" fmla="*/ 655085 w 1516583"/>
                    <a:gd name="connsiteY7" fmla="*/ 607647 h 951757"/>
                    <a:gd name="connsiteX8" fmla="*/ 300822 w 1516583"/>
                    <a:gd name="connsiteY8" fmla="*/ 331254 h 951757"/>
                    <a:gd name="connsiteX9" fmla="*/ 73588 w 1516583"/>
                    <a:gd name="connsiteY9" fmla="*/ 19956 h 951757"/>
                    <a:gd name="connsiteX0" fmla="*/ 7515 w 1450510"/>
                    <a:gd name="connsiteY0" fmla="*/ 27046 h 958847"/>
                    <a:gd name="connsiteX1" fmla="*/ 15978 w 1450510"/>
                    <a:gd name="connsiteY1" fmla="*/ 23565 h 958847"/>
                    <a:gd name="connsiteX2" fmla="*/ 253515 w 1450510"/>
                    <a:gd name="connsiteY2" fmla="*/ 341575 h 958847"/>
                    <a:gd name="connsiteX3" fmla="*/ 611118 w 1450510"/>
                    <a:gd name="connsiteY3" fmla="*/ 616244 h 958847"/>
                    <a:gd name="connsiteX4" fmla="*/ 850629 w 1450510"/>
                    <a:gd name="connsiteY4" fmla="*/ 748592 h 958847"/>
                    <a:gd name="connsiteX5" fmla="*/ 1450510 w 1450510"/>
                    <a:gd name="connsiteY5" fmla="*/ 951511 h 958847"/>
                    <a:gd name="connsiteX6" fmla="*/ 1449436 w 1450510"/>
                    <a:gd name="connsiteY6" fmla="*/ 958514 h 958847"/>
                    <a:gd name="connsiteX7" fmla="*/ 589012 w 1450510"/>
                    <a:gd name="connsiteY7" fmla="*/ 614737 h 958847"/>
                    <a:gd name="connsiteX8" fmla="*/ 234749 w 1450510"/>
                    <a:gd name="connsiteY8" fmla="*/ 338344 h 958847"/>
                    <a:gd name="connsiteX9" fmla="*/ 7515 w 1450510"/>
                    <a:gd name="connsiteY9" fmla="*/ 27046 h 958847"/>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54260"/>
                    <a:gd name="connsiteX1" fmla="*/ 8463 w 1442995"/>
                    <a:gd name="connsiteY1" fmla="*/ 70 h 954260"/>
                    <a:gd name="connsiteX2" fmla="*/ 246000 w 1442995"/>
                    <a:gd name="connsiteY2" fmla="*/ 318080 h 954260"/>
                    <a:gd name="connsiteX3" fmla="*/ 603603 w 1442995"/>
                    <a:gd name="connsiteY3" fmla="*/ 592749 h 954260"/>
                    <a:gd name="connsiteX4" fmla="*/ 843114 w 1442995"/>
                    <a:gd name="connsiteY4" fmla="*/ 725097 h 954260"/>
                    <a:gd name="connsiteX5" fmla="*/ 1442995 w 1442995"/>
                    <a:gd name="connsiteY5" fmla="*/ 928016 h 954260"/>
                    <a:gd name="connsiteX6" fmla="*/ 1441921 w 1442995"/>
                    <a:gd name="connsiteY6" fmla="*/ 954260 h 954260"/>
                    <a:gd name="connsiteX7" fmla="*/ 581497 w 1442995"/>
                    <a:gd name="connsiteY7" fmla="*/ 591242 h 954260"/>
                    <a:gd name="connsiteX8" fmla="*/ 227234 w 1442995"/>
                    <a:gd name="connsiteY8" fmla="*/ 314849 h 954260"/>
                    <a:gd name="connsiteX9" fmla="*/ 0 w 1442995"/>
                    <a:gd name="connsiteY9" fmla="*/ 3551 h 954260"/>
                    <a:gd name="connsiteX0" fmla="*/ 0 w 1507481"/>
                    <a:gd name="connsiteY0" fmla="*/ 3551 h 975342"/>
                    <a:gd name="connsiteX1" fmla="*/ 8463 w 1507481"/>
                    <a:gd name="connsiteY1" fmla="*/ 70 h 975342"/>
                    <a:gd name="connsiteX2" fmla="*/ 246000 w 1507481"/>
                    <a:gd name="connsiteY2" fmla="*/ 318080 h 975342"/>
                    <a:gd name="connsiteX3" fmla="*/ 603603 w 1507481"/>
                    <a:gd name="connsiteY3" fmla="*/ 592749 h 975342"/>
                    <a:gd name="connsiteX4" fmla="*/ 843114 w 1507481"/>
                    <a:gd name="connsiteY4" fmla="*/ 725097 h 975342"/>
                    <a:gd name="connsiteX5" fmla="*/ 1442995 w 1507481"/>
                    <a:gd name="connsiteY5" fmla="*/ 928016 h 975342"/>
                    <a:gd name="connsiteX6" fmla="*/ 1441921 w 1507481"/>
                    <a:gd name="connsiteY6" fmla="*/ 954260 h 975342"/>
                    <a:gd name="connsiteX7" fmla="*/ 544107 w 1507481"/>
                    <a:gd name="connsiteY7" fmla="*/ 599989 h 975342"/>
                    <a:gd name="connsiteX8" fmla="*/ 227234 w 1507481"/>
                    <a:gd name="connsiteY8" fmla="*/ 314849 h 975342"/>
                    <a:gd name="connsiteX9" fmla="*/ 0 w 1507481"/>
                    <a:gd name="connsiteY9" fmla="*/ 3551 h 975342"/>
                    <a:gd name="connsiteX0" fmla="*/ 0 w 1507481"/>
                    <a:gd name="connsiteY0" fmla="*/ 3551 h 975342"/>
                    <a:gd name="connsiteX1" fmla="*/ 8463 w 1507481"/>
                    <a:gd name="connsiteY1" fmla="*/ 70 h 975342"/>
                    <a:gd name="connsiteX2" fmla="*/ 246000 w 1507481"/>
                    <a:gd name="connsiteY2" fmla="*/ 318080 h 975342"/>
                    <a:gd name="connsiteX3" fmla="*/ 603603 w 1507481"/>
                    <a:gd name="connsiteY3" fmla="*/ 592749 h 975342"/>
                    <a:gd name="connsiteX4" fmla="*/ 843114 w 1507481"/>
                    <a:gd name="connsiteY4" fmla="*/ 725097 h 975342"/>
                    <a:gd name="connsiteX5" fmla="*/ 1442995 w 1507481"/>
                    <a:gd name="connsiteY5" fmla="*/ 928016 h 975342"/>
                    <a:gd name="connsiteX6" fmla="*/ 1441921 w 1507481"/>
                    <a:gd name="connsiteY6" fmla="*/ 954260 h 975342"/>
                    <a:gd name="connsiteX7" fmla="*/ 544107 w 1507481"/>
                    <a:gd name="connsiteY7" fmla="*/ 599989 h 975342"/>
                    <a:gd name="connsiteX8" fmla="*/ 180941 w 1507481"/>
                    <a:gd name="connsiteY8" fmla="*/ 311351 h 975342"/>
                    <a:gd name="connsiteX9" fmla="*/ 0 w 1507481"/>
                    <a:gd name="connsiteY9" fmla="*/ 3551 h 975342"/>
                    <a:gd name="connsiteX0" fmla="*/ 0 w 1530627"/>
                    <a:gd name="connsiteY0" fmla="*/ 7017 h 975310"/>
                    <a:gd name="connsiteX1" fmla="*/ 31609 w 1530627"/>
                    <a:gd name="connsiteY1" fmla="*/ 38 h 975310"/>
                    <a:gd name="connsiteX2" fmla="*/ 269146 w 1530627"/>
                    <a:gd name="connsiteY2" fmla="*/ 318048 h 975310"/>
                    <a:gd name="connsiteX3" fmla="*/ 626749 w 1530627"/>
                    <a:gd name="connsiteY3" fmla="*/ 592717 h 975310"/>
                    <a:gd name="connsiteX4" fmla="*/ 866260 w 1530627"/>
                    <a:gd name="connsiteY4" fmla="*/ 725065 h 975310"/>
                    <a:gd name="connsiteX5" fmla="*/ 1466141 w 1530627"/>
                    <a:gd name="connsiteY5" fmla="*/ 927984 h 975310"/>
                    <a:gd name="connsiteX6" fmla="*/ 1465067 w 1530627"/>
                    <a:gd name="connsiteY6" fmla="*/ 954228 h 975310"/>
                    <a:gd name="connsiteX7" fmla="*/ 567253 w 1530627"/>
                    <a:gd name="connsiteY7" fmla="*/ 599957 h 975310"/>
                    <a:gd name="connsiteX8" fmla="*/ 204087 w 1530627"/>
                    <a:gd name="connsiteY8" fmla="*/ 311319 h 975310"/>
                    <a:gd name="connsiteX9" fmla="*/ 0 w 1530627"/>
                    <a:gd name="connsiteY9" fmla="*/ 7017 h 975310"/>
                    <a:gd name="connsiteX0" fmla="*/ 0 w 1530627"/>
                    <a:gd name="connsiteY0" fmla="*/ 7017 h 975310"/>
                    <a:gd name="connsiteX1" fmla="*/ 31609 w 1530627"/>
                    <a:gd name="connsiteY1" fmla="*/ 38 h 975310"/>
                    <a:gd name="connsiteX2" fmla="*/ 269146 w 1530627"/>
                    <a:gd name="connsiteY2" fmla="*/ 318048 h 975310"/>
                    <a:gd name="connsiteX3" fmla="*/ 626749 w 1530627"/>
                    <a:gd name="connsiteY3" fmla="*/ 592717 h 975310"/>
                    <a:gd name="connsiteX4" fmla="*/ 866260 w 1530627"/>
                    <a:gd name="connsiteY4" fmla="*/ 725065 h 975310"/>
                    <a:gd name="connsiteX5" fmla="*/ 1466141 w 1530627"/>
                    <a:gd name="connsiteY5" fmla="*/ 927984 h 975310"/>
                    <a:gd name="connsiteX6" fmla="*/ 1465067 w 1530627"/>
                    <a:gd name="connsiteY6" fmla="*/ 954228 h 975310"/>
                    <a:gd name="connsiteX7" fmla="*/ 567253 w 1530627"/>
                    <a:gd name="connsiteY7" fmla="*/ 599957 h 975310"/>
                    <a:gd name="connsiteX8" fmla="*/ 204087 w 1530627"/>
                    <a:gd name="connsiteY8" fmla="*/ 311319 h 975310"/>
                    <a:gd name="connsiteX9" fmla="*/ 0 w 1530627"/>
                    <a:gd name="connsiteY9" fmla="*/ 7017 h 975310"/>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567253 w 1466141"/>
                    <a:gd name="connsiteY7" fmla="*/ 599957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567253 w 1466141"/>
                    <a:gd name="connsiteY7" fmla="*/ 599957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4087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4087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11209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9429 w 1466141"/>
                    <a:gd name="connsiteY8" fmla="*/ 300824 h 959475"/>
                    <a:gd name="connsiteX9" fmla="*/ 0 w 1466141"/>
                    <a:gd name="connsiteY9" fmla="*/ 7017 h 95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141" h="959475" extrusionOk="0">
                      <a:moveTo>
                        <a:pt x="0" y="7017"/>
                      </a:moveTo>
                      <a:cubicBezTo>
                        <a:pt x="7854" y="6738"/>
                        <a:pt x="25228" y="-588"/>
                        <a:pt x="31609" y="38"/>
                      </a:cubicBezTo>
                      <a:cubicBezTo>
                        <a:pt x="58761" y="46144"/>
                        <a:pt x="169956" y="219268"/>
                        <a:pt x="269146" y="318048"/>
                      </a:cubicBezTo>
                      <a:cubicBezTo>
                        <a:pt x="368336" y="416828"/>
                        <a:pt x="516547" y="528379"/>
                        <a:pt x="626749" y="592717"/>
                      </a:cubicBezTo>
                      <a:cubicBezTo>
                        <a:pt x="736951" y="657055"/>
                        <a:pt x="753069" y="667437"/>
                        <a:pt x="866260" y="725065"/>
                      </a:cubicBezTo>
                      <a:cubicBezTo>
                        <a:pt x="979451" y="782693"/>
                        <a:pt x="1185421" y="859470"/>
                        <a:pt x="1466141" y="927984"/>
                      </a:cubicBezTo>
                      <a:cubicBezTo>
                        <a:pt x="1460232" y="941544"/>
                        <a:pt x="1459980" y="942429"/>
                        <a:pt x="1459726" y="959475"/>
                      </a:cubicBezTo>
                      <a:cubicBezTo>
                        <a:pt x="1190619" y="889062"/>
                        <a:pt x="913129" y="809631"/>
                        <a:pt x="650936" y="650684"/>
                      </a:cubicBezTo>
                      <a:cubicBezTo>
                        <a:pt x="505068" y="569868"/>
                        <a:pt x="339285" y="450083"/>
                        <a:pt x="209429" y="300824"/>
                      </a:cubicBezTo>
                      <a:cubicBezTo>
                        <a:pt x="79573" y="151565"/>
                        <a:pt x="0" y="7017"/>
                        <a:pt x="0" y="7017"/>
                      </a:cubicBezTo>
                      <a:close/>
                    </a:path>
                  </a:pathLst>
                </a:cu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0" name="high_iota"/>
                <p:cNvSpPr/>
                <p:nvPr/>
              </p:nvSpPr>
              <p:spPr bwMode="auto">
                <a:xfrm>
                  <a:off x="9456519" y="3455215"/>
                  <a:ext cx="894135" cy="1127961"/>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809218 w 5435463"/>
                    <a:gd name="connsiteY0" fmla="*/ 915033 h 2272696"/>
                    <a:gd name="connsiteX1" fmla="*/ 43242 w 5435463"/>
                    <a:gd name="connsiteY1" fmla="*/ 734942 h 2272696"/>
                    <a:gd name="connsiteX2" fmla="*/ 119940 w 5435463"/>
                    <a:gd name="connsiteY2" fmla="*/ 1181228 h 2272696"/>
                    <a:gd name="connsiteX3" fmla="*/ 321621 w 5435463"/>
                    <a:gd name="connsiteY3" fmla="*/ 1569848 h 2272696"/>
                    <a:gd name="connsiteX4" fmla="*/ 808952 w 5435463"/>
                    <a:gd name="connsiteY4" fmla="*/ 1951613 h 2272696"/>
                    <a:gd name="connsiteX5" fmla="*/ 1233680 w 5435463"/>
                    <a:gd name="connsiteY5" fmla="*/ 2117001 h 2272696"/>
                    <a:gd name="connsiteX6" fmla="*/ 1947470 w 5435463"/>
                    <a:gd name="connsiteY6" fmla="*/ 2257276 h 2272696"/>
                    <a:gd name="connsiteX7" fmla="*/ 2672864 w 5435463"/>
                    <a:gd name="connsiteY7" fmla="*/ 2262644 h 2272696"/>
                    <a:gd name="connsiteX8" fmla="*/ 3407447 w 5435463"/>
                    <a:gd name="connsiteY8" fmla="*/ 2178824 h 2272696"/>
                    <a:gd name="connsiteX9" fmla="*/ 3891566 w 5435463"/>
                    <a:gd name="connsiteY9" fmla="*/ 2057528 h 2272696"/>
                    <a:gd name="connsiteX10" fmla="*/ 4472180 w 5435463"/>
                    <a:gd name="connsiteY10" fmla="*/ 1750475 h 2272696"/>
                    <a:gd name="connsiteX11" fmla="*/ 5004011 w 5435463"/>
                    <a:gd name="connsiteY11" fmla="*/ 1150124 h 2272696"/>
                    <a:gd name="connsiteX12" fmla="*/ 5328624 w 5435463"/>
                    <a:gd name="connsiteY12" fmla="*/ 676888 h 2272696"/>
                    <a:gd name="connsiteX13" fmla="*/ 5429690 w 5435463"/>
                    <a:gd name="connsiteY13" fmla="*/ 230288 h 2272696"/>
                    <a:gd name="connsiteX14" fmla="*/ 5413997 w 5435463"/>
                    <a:gd name="connsiteY14" fmla="*/ 1133 h 2272696"/>
                    <a:gd name="connsiteX15" fmla="*/ 5263590 w 5435463"/>
                    <a:gd name="connsiteY15" fmla="*/ 1757 h 2272696"/>
                    <a:gd name="connsiteX16" fmla="*/ 5237667 w 5435463"/>
                    <a:gd name="connsiteY16" fmla="*/ 265408 h 2272696"/>
                    <a:gd name="connsiteX17" fmla="*/ 5136600 w 5435463"/>
                    <a:gd name="connsiteY17" fmla="*/ 463979 h 2272696"/>
                    <a:gd name="connsiteX18" fmla="*/ 4736285 w 5435463"/>
                    <a:gd name="connsiteY18" fmla="*/ 827209 h 2272696"/>
                    <a:gd name="connsiteX19" fmla="*/ 4424967 w 5435463"/>
                    <a:gd name="connsiteY19" fmla="*/ 1088541 h 2272696"/>
                    <a:gd name="connsiteX20" fmla="*/ 3748853 w 5435463"/>
                    <a:gd name="connsiteY20" fmla="*/ 1375226 h 2272696"/>
                    <a:gd name="connsiteX21" fmla="*/ 2892350 w 5435463"/>
                    <a:gd name="connsiteY21" fmla="*/ 1533376 h 2272696"/>
                    <a:gd name="connsiteX22" fmla="*/ 2227916 w 5435463"/>
                    <a:gd name="connsiteY22" fmla="*/ 1533135 h 2272696"/>
                    <a:gd name="connsiteX23" fmla="*/ 2026759 w 5435463"/>
                    <a:gd name="connsiteY23" fmla="*/ 1521203 h 2272696"/>
                    <a:gd name="connsiteX24" fmla="*/ 2023905 w 5435463"/>
                    <a:gd name="connsiteY24" fmla="*/ 1535203 h 2272696"/>
                    <a:gd name="connsiteX25" fmla="*/ 1163481 w 5435463"/>
                    <a:gd name="connsiteY25" fmla="*/ 1191426 h 2272696"/>
                    <a:gd name="connsiteX26" fmla="*/ 809218 w 5435463"/>
                    <a:gd name="connsiteY26" fmla="*/ 915033 h 2272696"/>
                    <a:gd name="connsiteX0" fmla="*/ 710694 w 5336939"/>
                    <a:gd name="connsiteY0" fmla="*/ 915033 h 2272696"/>
                    <a:gd name="connsiteX1" fmla="*/ 21416 w 5336939"/>
                    <a:gd name="connsiteY1" fmla="*/ 1181228 h 2272696"/>
                    <a:gd name="connsiteX2" fmla="*/ 223097 w 5336939"/>
                    <a:gd name="connsiteY2" fmla="*/ 1569848 h 2272696"/>
                    <a:gd name="connsiteX3" fmla="*/ 710428 w 5336939"/>
                    <a:gd name="connsiteY3" fmla="*/ 1951613 h 2272696"/>
                    <a:gd name="connsiteX4" fmla="*/ 1135156 w 5336939"/>
                    <a:gd name="connsiteY4" fmla="*/ 2117001 h 2272696"/>
                    <a:gd name="connsiteX5" fmla="*/ 1848946 w 5336939"/>
                    <a:gd name="connsiteY5" fmla="*/ 2257276 h 2272696"/>
                    <a:gd name="connsiteX6" fmla="*/ 2574340 w 5336939"/>
                    <a:gd name="connsiteY6" fmla="*/ 2262644 h 2272696"/>
                    <a:gd name="connsiteX7" fmla="*/ 3308923 w 5336939"/>
                    <a:gd name="connsiteY7" fmla="*/ 2178824 h 2272696"/>
                    <a:gd name="connsiteX8" fmla="*/ 3793042 w 5336939"/>
                    <a:gd name="connsiteY8" fmla="*/ 2057528 h 2272696"/>
                    <a:gd name="connsiteX9" fmla="*/ 4373656 w 5336939"/>
                    <a:gd name="connsiteY9" fmla="*/ 1750475 h 2272696"/>
                    <a:gd name="connsiteX10" fmla="*/ 4905487 w 5336939"/>
                    <a:gd name="connsiteY10" fmla="*/ 1150124 h 2272696"/>
                    <a:gd name="connsiteX11" fmla="*/ 5230100 w 5336939"/>
                    <a:gd name="connsiteY11" fmla="*/ 676888 h 2272696"/>
                    <a:gd name="connsiteX12" fmla="*/ 5331166 w 5336939"/>
                    <a:gd name="connsiteY12" fmla="*/ 230288 h 2272696"/>
                    <a:gd name="connsiteX13" fmla="*/ 5315473 w 5336939"/>
                    <a:gd name="connsiteY13" fmla="*/ 1133 h 2272696"/>
                    <a:gd name="connsiteX14" fmla="*/ 5165066 w 5336939"/>
                    <a:gd name="connsiteY14" fmla="*/ 1757 h 2272696"/>
                    <a:gd name="connsiteX15" fmla="*/ 5139143 w 5336939"/>
                    <a:gd name="connsiteY15" fmla="*/ 265408 h 2272696"/>
                    <a:gd name="connsiteX16" fmla="*/ 5038076 w 5336939"/>
                    <a:gd name="connsiteY16" fmla="*/ 463979 h 2272696"/>
                    <a:gd name="connsiteX17" fmla="*/ 4637761 w 5336939"/>
                    <a:gd name="connsiteY17" fmla="*/ 827209 h 2272696"/>
                    <a:gd name="connsiteX18" fmla="*/ 4326443 w 5336939"/>
                    <a:gd name="connsiteY18" fmla="*/ 1088541 h 2272696"/>
                    <a:gd name="connsiteX19" fmla="*/ 3650329 w 5336939"/>
                    <a:gd name="connsiteY19" fmla="*/ 1375226 h 2272696"/>
                    <a:gd name="connsiteX20" fmla="*/ 2793826 w 5336939"/>
                    <a:gd name="connsiteY20" fmla="*/ 1533376 h 2272696"/>
                    <a:gd name="connsiteX21" fmla="*/ 2129392 w 5336939"/>
                    <a:gd name="connsiteY21" fmla="*/ 1533135 h 2272696"/>
                    <a:gd name="connsiteX22" fmla="*/ 1928235 w 5336939"/>
                    <a:gd name="connsiteY22" fmla="*/ 1521203 h 2272696"/>
                    <a:gd name="connsiteX23" fmla="*/ 1925381 w 5336939"/>
                    <a:gd name="connsiteY23" fmla="*/ 1535203 h 2272696"/>
                    <a:gd name="connsiteX24" fmla="*/ 1064957 w 5336939"/>
                    <a:gd name="connsiteY24" fmla="*/ 1191426 h 2272696"/>
                    <a:gd name="connsiteX25" fmla="*/ 710694 w 5336939"/>
                    <a:gd name="connsiteY25" fmla="*/ 915033 h 2272696"/>
                    <a:gd name="connsiteX0" fmla="*/ 487598 w 5113843"/>
                    <a:gd name="connsiteY0" fmla="*/ 915033 h 2272696"/>
                    <a:gd name="connsiteX1" fmla="*/ 1 w 5113843"/>
                    <a:gd name="connsiteY1" fmla="*/ 1569848 h 2272696"/>
                    <a:gd name="connsiteX2" fmla="*/ 487332 w 5113843"/>
                    <a:gd name="connsiteY2" fmla="*/ 1951613 h 2272696"/>
                    <a:gd name="connsiteX3" fmla="*/ 912060 w 5113843"/>
                    <a:gd name="connsiteY3" fmla="*/ 2117001 h 2272696"/>
                    <a:gd name="connsiteX4" fmla="*/ 1625850 w 5113843"/>
                    <a:gd name="connsiteY4" fmla="*/ 2257276 h 2272696"/>
                    <a:gd name="connsiteX5" fmla="*/ 2351244 w 5113843"/>
                    <a:gd name="connsiteY5" fmla="*/ 2262644 h 2272696"/>
                    <a:gd name="connsiteX6" fmla="*/ 3085827 w 5113843"/>
                    <a:gd name="connsiteY6" fmla="*/ 2178824 h 2272696"/>
                    <a:gd name="connsiteX7" fmla="*/ 3569946 w 5113843"/>
                    <a:gd name="connsiteY7" fmla="*/ 2057528 h 2272696"/>
                    <a:gd name="connsiteX8" fmla="*/ 4150560 w 5113843"/>
                    <a:gd name="connsiteY8" fmla="*/ 1750475 h 2272696"/>
                    <a:gd name="connsiteX9" fmla="*/ 4682391 w 5113843"/>
                    <a:gd name="connsiteY9" fmla="*/ 1150124 h 2272696"/>
                    <a:gd name="connsiteX10" fmla="*/ 5007004 w 5113843"/>
                    <a:gd name="connsiteY10" fmla="*/ 676888 h 2272696"/>
                    <a:gd name="connsiteX11" fmla="*/ 5108070 w 5113843"/>
                    <a:gd name="connsiteY11" fmla="*/ 230288 h 2272696"/>
                    <a:gd name="connsiteX12" fmla="*/ 5092377 w 5113843"/>
                    <a:gd name="connsiteY12" fmla="*/ 1133 h 2272696"/>
                    <a:gd name="connsiteX13" fmla="*/ 4941970 w 5113843"/>
                    <a:gd name="connsiteY13" fmla="*/ 1757 h 2272696"/>
                    <a:gd name="connsiteX14" fmla="*/ 4916047 w 5113843"/>
                    <a:gd name="connsiteY14" fmla="*/ 265408 h 2272696"/>
                    <a:gd name="connsiteX15" fmla="*/ 4814980 w 5113843"/>
                    <a:gd name="connsiteY15" fmla="*/ 463979 h 2272696"/>
                    <a:gd name="connsiteX16" fmla="*/ 4414665 w 5113843"/>
                    <a:gd name="connsiteY16" fmla="*/ 827209 h 2272696"/>
                    <a:gd name="connsiteX17" fmla="*/ 4103347 w 5113843"/>
                    <a:gd name="connsiteY17" fmla="*/ 1088541 h 2272696"/>
                    <a:gd name="connsiteX18" fmla="*/ 3427233 w 5113843"/>
                    <a:gd name="connsiteY18" fmla="*/ 1375226 h 2272696"/>
                    <a:gd name="connsiteX19" fmla="*/ 2570730 w 5113843"/>
                    <a:gd name="connsiteY19" fmla="*/ 1533376 h 2272696"/>
                    <a:gd name="connsiteX20" fmla="*/ 1906296 w 5113843"/>
                    <a:gd name="connsiteY20" fmla="*/ 1533135 h 2272696"/>
                    <a:gd name="connsiteX21" fmla="*/ 1705139 w 5113843"/>
                    <a:gd name="connsiteY21" fmla="*/ 1521203 h 2272696"/>
                    <a:gd name="connsiteX22" fmla="*/ 1702285 w 5113843"/>
                    <a:gd name="connsiteY22" fmla="*/ 1535203 h 2272696"/>
                    <a:gd name="connsiteX23" fmla="*/ 841861 w 5113843"/>
                    <a:gd name="connsiteY23" fmla="*/ 1191426 h 2272696"/>
                    <a:gd name="connsiteX24" fmla="*/ 487598 w 5113843"/>
                    <a:gd name="connsiteY24" fmla="*/ 915033 h 2272696"/>
                    <a:gd name="connsiteX0" fmla="*/ 847842 w 5119824"/>
                    <a:gd name="connsiteY0" fmla="*/ 1191426 h 2272696"/>
                    <a:gd name="connsiteX1" fmla="*/ 5982 w 5119824"/>
                    <a:gd name="connsiteY1" fmla="*/ 1569848 h 2272696"/>
                    <a:gd name="connsiteX2" fmla="*/ 493313 w 5119824"/>
                    <a:gd name="connsiteY2" fmla="*/ 1951613 h 2272696"/>
                    <a:gd name="connsiteX3" fmla="*/ 918041 w 5119824"/>
                    <a:gd name="connsiteY3" fmla="*/ 2117001 h 2272696"/>
                    <a:gd name="connsiteX4" fmla="*/ 1631831 w 5119824"/>
                    <a:gd name="connsiteY4" fmla="*/ 2257276 h 2272696"/>
                    <a:gd name="connsiteX5" fmla="*/ 2357225 w 5119824"/>
                    <a:gd name="connsiteY5" fmla="*/ 2262644 h 2272696"/>
                    <a:gd name="connsiteX6" fmla="*/ 3091808 w 5119824"/>
                    <a:gd name="connsiteY6" fmla="*/ 2178824 h 2272696"/>
                    <a:gd name="connsiteX7" fmla="*/ 3575927 w 5119824"/>
                    <a:gd name="connsiteY7" fmla="*/ 2057528 h 2272696"/>
                    <a:gd name="connsiteX8" fmla="*/ 4156541 w 5119824"/>
                    <a:gd name="connsiteY8" fmla="*/ 1750475 h 2272696"/>
                    <a:gd name="connsiteX9" fmla="*/ 4688372 w 5119824"/>
                    <a:gd name="connsiteY9" fmla="*/ 1150124 h 2272696"/>
                    <a:gd name="connsiteX10" fmla="*/ 5012985 w 5119824"/>
                    <a:gd name="connsiteY10" fmla="*/ 676888 h 2272696"/>
                    <a:gd name="connsiteX11" fmla="*/ 5114051 w 5119824"/>
                    <a:gd name="connsiteY11" fmla="*/ 230288 h 2272696"/>
                    <a:gd name="connsiteX12" fmla="*/ 5098358 w 5119824"/>
                    <a:gd name="connsiteY12" fmla="*/ 1133 h 2272696"/>
                    <a:gd name="connsiteX13" fmla="*/ 4947951 w 5119824"/>
                    <a:gd name="connsiteY13" fmla="*/ 1757 h 2272696"/>
                    <a:gd name="connsiteX14" fmla="*/ 4922028 w 5119824"/>
                    <a:gd name="connsiteY14" fmla="*/ 265408 h 2272696"/>
                    <a:gd name="connsiteX15" fmla="*/ 4820961 w 5119824"/>
                    <a:gd name="connsiteY15" fmla="*/ 463979 h 2272696"/>
                    <a:gd name="connsiteX16" fmla="*/ 4420646 w 5119824"/>
                    <a:gd name="connsiteY16" fmla="*/ 827209 h 2272696"/>
                    <a:gd name="connsiteX17" fmla="*/ 4109328 w 5119824"/>
                    <a:gd name="connsiteY17" fmla="*/ 1088541 h 2272696"/>
                    <a:gd name="connsiteX18" fmla="*/ 3433214 w 5119824"/>
                    <a:gd name="connsiteY18" fmla="*/ 1375226 h 2272696"/>
                    <a:gd name="connsiteX19" fmla="*/ 2576711 w 5119824"/>
                    <a:gd name="connsiteY19" fmla="*/ 1533376 h 2272696"/>
                    <a:gd name="connsiteX20" fmla="*/ 1912277 w 5119824"/>
                    <a:gd name="connsiteY20" fmla="*/ 1533135 h 2272696"/>
                    <a:gd name="connsiteX21" fmla="*/ 1711120 w 5119824"/>
                    <a:gd name="connsiteY21" fmla="*/ 1521203 h 2272696"/>
                    <a:gd name="connsiteX22" fmla="*/ 1708266 w 5119824"/>
                    <a:gd name="connsiteY22" fmla="*/ 1535203 h 2272696"/>
                    <a:gd name="connsiteX23" fmla="*/ 847842 w 5119824"/>
                    <a:gd name="connsiteY23" fmla="*/ 1191426 h 2272696"/>
                    <a:gd name="connsiteX0" fmla="*/ 1747278 w 5158836"/>
                    <a:gd name="connsiteY0" fmla="*/ 1535203 h 2272696"/>
                    <a:gd name="connsiteX1" fmla="*/ 44994 w 5158836"/>
                    <a:gd name="connsiteY1" fmla="*/ 1569848 h 2272696"/>
                    <a:gd name="connsiteX2" fmla="*/ 532325 w 5158836"/>
                    <a:gd name="connsiteY2" fmla="*/ 1951613 h 2272696"/>
                    <a:gd name="connsiteX3" fmla="*/ 957053 w 5158836"/>
                    <a:gd name="connsiteY3" fmla="*/ 2117001 h 2272696"/>
                    <a:gd name="connsiteX4" fmla="*/ 1670843 w 5158836"/>
                    <a:gd name="connsiteY4" fmla="*/ 2257276 h 2272696"/>
                    <a:gd name="connsiteX5" fmla="*/ 2396237 w 5158836"/>
                    <a:gd name="connsiteY5" fmla="*/ 2262644 h 2272696"/>
                    <a:gd name="connsiteX6" fmla="*/ 3130820 w 5158836"/>
                    <a:gd name="connsiteY6" fmla="*/ 2178824 h 2272696"/>
                    <a:gd name="connsiteX7" fmla="*/ 3614939 w 5158836"/>
                    <a:gd name="connsiteY7" fmla="*/ 2057528 h 2272696"/>
                    <a:gd name="connsiteX8" fmla="*/ 4195553 w 5158836"/>
                    <a:gd name="connsiteY8" fmla="*/ 1750475 h 2272696"/>
                    <a:gd name="connsiteX9" fmla="*/ 4727384 w 5158836"/>
                    <a:gd name="connsiteY9" fmla="*/ 1150124 h 2272696"/>
                    <a:gd name="connsiteX10" fmla="*/ 5051997 w 5158836"/>
                    <a:gd name="connsiteY10" fmla="*/ 676888 h 2272696"/>
                    <a:gd name="connsiteX11" fmla="*/ 5153063 w 5158836"/>
                    <a:gd name="connsiteY11" fmla="*/ 230288 h 2272696"/>
                    <a:gd name="connsiteX12" fmla="*/ 5137370 w 5158836"/>
                    <a:gd name="connsiteY12" fmla="*/ 1133 h 2272696"/>
                    <a:gd name="connsiteX13" fmla="*/ 4986963 w 5158836"/>
                    <a:gd name="connsiteY13" fmla="*/ 1757 h 2272696"/>
                    <a:gd name="connsiteX14" fmla="*/ 4961040 w 5158836"/>
                    <a:gd name="connsiteY14" fmla="*/ 265408 h 2272696"/>
                    <a:gd name="connsiteX15" fmla="*/ 4859973 w 5158836"/>
                    <a:gd name="connsiteY15" fmla="*/ 463979 h 2272696"/>
                    <a:gd name="connsiteX16" fmla="*/ 4459658 w 5158836"/>
                    <a:gd name="connsiteY16" fmla="*/ 827209 h 2272696"/>
                    <a:gd name="connsiteX17" fmla="*/ 4148340 w 5158836"/>
                    <a:gd name="connsiteY17" fmla="*/ 1088541 h 2272696"/>
                    <a:gd name="connsiteX18" fmla="*/ 3472226 w 5158836"/>
                    <a:gd name="connsiteY18" fmla="*/ 1375226 h 2272696"/>
                    <a:gd name="connsiteX19" fmla="*/ 2615723 w 5158836"/>
                    <a:gd name="connsiteY19" fmla="*/ 1533376 h 2272696"/>
                    <a:gd name="connsiteX20" fmla="*/ 1951289 w 5158836"/>
                    <a:gd name="connsiteY20" fmla="*/ 1533135 h 2272696"/>
                    <a:gd name="connsiteX21" fmla="*/ 1750132 w 5158836"/>
                    <a:gd name="connsiteY21" fmla="*/ 1521203 h 2272696"/>
                    <a:gd name="connsiteX22" fmla="*/ 1747278 w 5158836"/>
                    <a:gd name="connsiteY22" fmla="*/ 1535203 h 2272696"/>
                    <a:gd name="connsiteX0" fmla="*/ 1214953 w 4626511"/>
                    <a:gd name="connsiteY0" fmla="*/ 1535203 h 2272696"/>
                    <a:gd name="connsiteX1" fmla="*/ 0 w 4626511"/>
                    <a:gd name="connsiteY1" fmla="*/ 1951613 h 2272696"/>
                    <a:gd name="connsiteX2" fmla="*/ 424728 w 4626511"/>
                    <a:gd name="connsiteY2" fmla="*/ 2117001 h 2272696"/>
                    <a:gd name="connsiteX3" fmla="*/ 1138518 w 4626511"/>
                    <a:gd name="connsiteY3" fmla="*/ 2257276 h 2272696"/>
                    <a:gd name="connsiteX4" fmla="*/ 1863912 w 4626511"/>
                    <a:gd name="connsiteY4" fmla="*/ 2262644 h 2272696"/>
                    <a:gd name="connsiteX5" fmla="*/ 2598495 w 4626511"/>
                    <a:gd name="connsiteY5" fmla="*/ 2178824 h 2272696"/>
                    <a:gd name="connsiteX6" fmla="*/ 3082614 w 4626511"/>
                    <a:gd name="connsiteY6" fmla="*/ 2057528 h 2272696"/>
                    <a:gd name="connsiteX7" fmla="*/ 3663228 w 4626511"/>
                    <a:gd name="connsiteY7" fmla="*/ 1750475 h 2272696"/>
                    <a:gd name="connsiteX8" fmla="*/ 4195059 w 4626511"/>
                    <a:gd name="connsiteY8" fmla="*/ 1150124 h 2272696"/>
                    <a:gd name="connsiteX9" fmla="*/ 4519672 w 4626511"/>
                    <a:gd name="connsiteY9" fmla="*/ 676888 h 2272696"/>
                    <a:gd name="connsiteX10" fmla="*/ 4620738 w 4626511"/>
                    <a:gd name="connsiteY10" fmla="*/ 230288 h 2272696"/>
                    <a:gd name="connsiteX11" fmla="*/ 4605045 w 4626511"/>
                    <a:gd name="connsiteY11" fmla="*/ 1133 h 2272696"/>
                    <a:gd name="connsiteX12" fmla="*/ 4454638 w 4626511"/>
                    <a:gd name="connsiteY12" fmla="*/ 1757 h 2272696"/>
                    <a:gd name="connsiteX13" fmla="*/ 4428715 w 4626511"/>
                    <a:gd name="connsiteY13" fmla="*/ 265408 h 2272696"/>
                    <a:gd name="connsiteX14" fmla="*/ 4327648 w 4626511"/>
                    <a:gd name="connsiteY14" fmla="*/ 463979 h 2272696"/>
                    <a:gd name="connsiteX15" fmla="*/ 3927333 w 4626511"/>
                    <a:gd name="connsiteY15" fmla="*/ 827209 h 2272696"/>
                    <a:gd name="connsiteX16" fmla="*/ 3616015 w 4626511"/>
                    <a:gd name="connsiteY16" fmla="*/ 1088541 h 2272696"/>
                    <a:gd name="connsiteX17" fmla="*/ 2939901 w 4626511"/>
                    <a:gd name="connsiteY17" fmla="*/ 1375226 h 2272696"/>
                    <a:gd name="connsiteX18" fmla="*/ 2083398 w 4626511"/>
                    <a:gd name="connsiteY18" fmla="*/ 1533376 h 2272696"/>
                    <a:gd name="connsiteX19" fmla="*/ 1418964 w 4626511"/>
                    <a:gd name="connsiteY19" fmla="*/ 1533135 h 2272696"/>
                    <a:gd name="connsiteX20" fmla="*/ 1217807 w 4626511"/>
                    <a:gd name="connsiteY20" fmla="*/ 1521203 h 2272696"/>
                    <a:gd name="connsiteX21" fmla="*/ 1214953 w 4626511"/>
                    <a:gd name="connsiteY21" fmla="*/ 1535203 h 2272696"/>
                    <a:gd name="connsiteX0" fmla="*/ 790225 w 4201783"/>
                    <a:gd name="connsiteY0" fmla="*/ 1535203 h 2272696"/>
                    <a:gd name="connsiteX1" fmla="*/ 0 w 4201783"/>
                    <a:gd name="connsiteY1" fmla="*/ 2117001 h 2272696"/>
                    <a:gd name="connsiteX2" fmla="*/ 713790 w 4201783"/>
                    <a:gd name="connsiteY2" fmla="*/ 2257276 h 2272696"/>
                    <a:gd name="connsiteX3" fmla="*/ 1439184 w 4201783"/>
                    <a:gd name="connsiteY3" fmla="*/ 2262644 h 2272696"/>
                    <a:gd name="connsiteX4" fmla="*/ 2173767 w 4201783"/>
                    <a:gd name="connsiteY4" fmla="*/ 2178824 h 2272696"/>
                    <a:gd name="connsiteX5" fmla="*/ 2657886 w 4201783"/>
                    <a:gd name="connsiteY5" fmla="*/ 2057528 h 2272696"/>
                    <a:gd name="connsiteX6" fmla="*/ 3238500 w 4201783"/>
                    <a:gd name="connsiteY6" fmla="*/ 1750475 h 2272696"/>
                    <a:gd name="connsiteX7" fmla="*/ 3770331 w 4201783"/>
                    <a:gd name="connsiteY7" fmla="*/ 1150124 h 2272696"/>
                    <a:gd name="connsiteX8" fmla="*/ 4094944 w 4201783"/>
                    <a:gd name="connsiteY8" fmla="*/ 676888 h 2272696"/>
                    <a:gd name="connsiteX9" fmla="*/ 4196010 w 4201783"/>
                    <a:gd name="connsiteY9" fmla="*/ 230288 h 2272696"/>
                    <a:gd name="connsiteX10" fmla="*/ 4180317 w 4201783"/>
                    <a:gd name="connsiteY10" fmla="*/ 1133 h 2272696"/>
                    <a:gd name="connsiteX11" fmla="*/ 4029910 w 4201783"/>
                    <a:gd name="connsiteY11" fmla="*/ 1757 h 2272696"/>
                    <a:gd name="connsiteX12" fmla="*/ 4003987 w 4201783"/>
                    <a:gd name="connsiteY12" fmla="*/ 265408 h 2272696"/>
                    <a:gd name="connsiteX13" fmla="*/ 3902920 w 4201783"/>
                    <a:gd name="connsiteY13" fmla="*/ 463979 h 2272696"/>
                    <a:gd name="connsiteX14" fmla="*/ 3502605 w 4201783"/>
                    <a:gd name="connsiteY14" fmla="*/ 827209 h 2272696"/>
                    <a:gd name="connsiteX15" fmla="*/ 3191287 w 4201783"/>
                    <a:gd name="connsiteY15" fmla="*/ 1088541 h 2272696"/>
                    <a:gd name="connsiteX16" fmla="*/ 2515173 w 4201783"/>
                    <a:gd name="connsiteY16" fmla="*/ 1375226 h 2272696"/>
                    <a:gd name="connsiteX17" fmla="*/ 1658670 w 4201783"/>
                    <a:gd name="connsiteY17" fmla="*/ 1533376 h 2272696"/>
                    <a:gd name="connsiteX18" fmla="*/ 994236 w 4201783"/>
                    <a:gd name="connsiteY18" fmla="*/ 1533135 h 2272696"/>
                    <a:gd name="connsiteX19" fmla="*/ 793079 w 4201783"/>
                    <a:gd name="connsiteY19" fmla="*/ 1521203 h 2272696"/>
                    <a:gd name="connsiteX20" fmla="*/ 790225 w 4201783"/>
                    <a:gd name="connsiteY20" fmla="*/ 1535203 h 2272696"/>
                    <a:gd name="connsiteX0" fmla="*/ 76435 w 3487993"/>
                    <a:gd name="connsiteY0" fmla="*/ 1535203 h 2272696"/>
                    <a:gd name="connsiteX1" fmla="*/ 0 w 3487993"/>
                    <a:gd name="connsiteY1" fmla="*/ 2257276 h 2272696"/>
                    <a:gd name="connsiteX2" fmla="*/ 725394 w 3487993"/>
                    <a:gd name="connsiteY2" fmla="*/ 2262644 h 2272696"/>
                    <a:gd name="connsiteX3" fmla="*/ 1459977 w 3487993"/>
                    <a:gd name="connsiteY3" fmla="*/ 2178824 h 2272696"/>
                    <a:gd name="connsiteX4" fmla="*/ 1944096 w 3487993"/>
                    <a:gd name="connsiteY4" fmla="*/ 2057528 h 2272696"/>
                    <a:gd name="connsiteX5" fmla="*/ 2524710 w 3487993"/>
                    <a:gd name="connsiteY5" fmla="*/ 1750475 h 2272696"/>
                    <a:gd name="connsiteX6" fmla="*/ 3056541 w 3487993"/>
                    <a:gd name="connsiteY6" fmla="*/ 1150124 h 2272696"/>
                    <a:gd name="connsiteX7" fmla="*/ 3381154 w 3487993"/>
                    <a:gd name="connsiteY7" fmla="*/ 676888 h 2272696"/>
                    <a:gd name="connsiteX8" fmla="*/ 3482220 w 3487993"/>
                    <a:gd name="connsiteY8" fmla="*/ 230288 h 2272696"/>
                    <a:gd name="connsiteX9" fmla="*/ 3466527 w 3487993"/>
                    <a:gd name="connsiteY9" fmla="*/ 1133 h 2272696"/>
                    <a:gd name="connsiteX10" fmla="*/ 3316120 w 3487993"/>
                    <a:gd name="connsiteY10" fmla="*/ 1757 h 2272696"/>
                    <a:gd name="connsiteX11" fmla="*/ 3290197 w 3487993"/>
                    <a:gd name="connsiteY11" fmla="*/ 265408 h 2272696"/>
                    <a:gd name="connsiteX12" fmla="*/ 3189130 w 3487993"/>
                    <a:gd name="connsiteY12" fmla="*/ 463979 h 2272696"/>
                    <a:gd name="connsiteX13" fmla="*/ 2788815 w 3487993"/>
                    <a:gd name="connsiteY13" fmla="*/ 827209 h 2272696"/>
                    <a:gd name="connsiteX14" fmla="*/ 2477497 w 3487993"/>
                    <a:gd name="connsiteY14" fmla="*/ 1088541 h 2272696"/>
                    <a:gd name="connsiteX15" fmla="*/ 1801383 w 3487993"/>
                    <a:gd name="connsiteY15" fmla="*/ 1375226 h 2272696"/>
                    <a:gd name="connsiteX16" fmla="*/ 944880 w 3487993"/>
                    <a:gd name="connsiteY16" fmla="*/ 1533376 h 2272696"/>
                    <a:gd name="connsiteX17" fmla="*/ 280446 w 3487993"/>
                    <a:gd name="connsiteY17" fmla="*/ 1533135 h 2272696"/>
                    <a:gd name="connsiteX18" fmla="*/ 79289 w 3487993"/>
                    <a:gd name="connsiteY18" fmla="*/ 1521203 h 2272696"/>
                    <a:gd name="connsiteX19" fmla="*/ 76435 w 3487993"/>
                    <a:gd name="connsiteY19" fmla="*/ 1535203 h 2272696"/>
                    <a:gd name="connsiteX0" fmla="*/ 119021 w 3527725"/>
                    <a:gd name="connsiteY0" fmla="*/ 1521203 h 2315912"/>
                    <a:gd name="connsiteX1" fmla="*/ 39732 w 3527725"/>
                    <a:gd name="connsiteY1" fmla="*/ 2257276 h 2315912"/>
                    <a:gd name="connsiteX2" fmla="*/ 765126 w 3527725"/>
                    <a:gd name="connsiteY2" fmla="*/ 2262644 h 2315912"/>
                    <a:gd name="connsiteX3" fmla="*/ 1499709 w 3527725"/>
                    <a:gd name="connsiteY3" fmla="*/ 2178824 h 2315912"/>
                    <a:gd name="connsiteX4" fmla="*/ 1983828 w 3527725"/>
                    <a:gd name="connsiteY4" fmla="*/ 2057528 h 2315912"/>
                    <a:gd name="connsiteX5" fmla="*/ 2564442 w 3527725"/>
                    <a:gd name="connsiteY5" fmla="*/ 1750475 h 2315912"/>
                    <a:gd name="connsiteX6" fmla="*/ 3096273 w 3527725"/>
                    <a:gd name="connsiteY6" fmla="*/ 1150124 h 2315912"/>
                    <a:gd name="connsiteX7" fmla="*/ 3420886 w 3527725"/>
                    <a:gd name="connsiteY7" fmla="*/ 676888 h 2315912"/>
                    <a:gd name="connsiteX8" fmla="*/ 3521952 w 3527725"/>
                    <a:gd name="connsiteY8" fmla="*/ 230288 h 2315912"/>
                    <a:gd name="connsiteX9" fmla="*/ 3506259 w 3527725"/>
                    <a:gd name="connsiteY9" fmla="*/ 1133 h 2315912"/>
                    <a:gd name="connsiteX10" fmla="*/ 3355852 w 3527725"/>
                    <a:gd name="connsiteY10" fmla="*/ 1757 h 2315912"/>
                    <a:gd name="connsiteX11" fmla="*/ 3329929 w 3527725"/>
                    <a:gd name="connsiteY11" fmla="*/ 265408 h 2315912"/>
                    <a:gd name="connsiteX12" fmla="*/ 3228862 w 3527725"/>
                    <a:gd name="connsiteY12" fmla="*/ 463979 h 2315912"/>
                    <a:gd name="connsiteX13" fmla="*/ 2828547 w 3527725"/>
                    <a:gd name="connsiteY13" fmla="*/ 827209 h 2315912"/>
                    <a:gd name="connsiteX14" fmla="*/ 2517229 w 3527725"/>
                    <a:gd name="connsiteY14" fmla="*/ 1088541 h 2315912"/>
                    <a:gd name="connsiteX15" fmla="*/ 1841115 w 3527725"/>
                    <a:gd name="connsiteY15" fmla="*/ 1375226 h 2315912"/>
                    <a:gd name="connsiteX16" fmla="*/ 984612 w 3527725"/>
                    <a:gd name="connsiteY16" fmla="*/ 1533376 h 2315912"/>
                    <a:gd name="connsiteX17" fmla="*/ 320178 w 3527725"/>
                    <a:gd name="connsiteY17" fmla="*/ 1533135 h 2315912"/>
                    <a:gd name="connsiteX18" fmla="*/ 119021 w 3527725"/>
                    <a:gd name="connsiteY18" fmla="*/ 1521203 h 2315912"/>
                    <a:gd name="connsiteX0" fmla="*/ 119021 w 3527725"/>
                    <a:gd name="connsiteY0" fmla="*/ 1521203 h 2315912"/>
                    <a:gd name="connsiteX1" fmla="*/ 39732 w 3527725"/>
                    <a:gd name="connsiteY1" fmla="*/ 2257276 h 2315912"/>
                    <a:gd name="connsiteX2" fmla="*/ 765126 w 3527725"/>
                    <a:gd name="connsiteY2" fmla="*/ 2262644 h 2315912"/>
                    <a:gd name="connsiteX3" fmla="*/ 1499709 w 3527725"/>
                    <a:gd name="connsiteY3" fmla="*/ 2178824 h 2315912"/>
                    <a:gd name="connsiteX4" fmla="*/ 1983828 w 3527725"/>
                    <a:gd name="connsiteY4" fmla="*/ 2057528 h 2315912"/>
                    <a:gd name="connsiteX5" fmla="*/ 2564442 w 3527725"/>
                    <a:gd name="connsiteY5" fmla="*/ 1750475 h 2315912"/>
                    <a:gd name="connsiteX6" fmla="*/ 3096273 w 3527725"/>
                    <a:gd name="connsiteY6" fmla="*/ 1150124 h 2315912"/>
                    <a:gd name="connsiteX7" fmla="*/ 3420886 w 3527725"/>
                    <a:gd name="connsiteY7" fmla="*/ 676888 h 2315912"/>
                    <a:gd name="connsiteX8" fmla="*/ 3521952 w 3527725"/>
                    <a:gd name="connsiteY8" fmla="*/ 230288 h 2315912"/>
                    <a:gd name="connsiteX9" fmla="*/ 3506259 w 3527725"/>
                    <a:gd name="connsiteY9" fmla="*/ 1133 h 2315912"/>
                    <a:gd name="connsiteX10" fmla="*/ 3355852 w 3527725"/>
                    <a:gd name="connsiteY10" fmla="*/ 1757 h 2315912"/>
                    <a:gd name="connsiteX11" fmla="*/ 3329929 w 3527725"/>
                    <a:gd name="connsiteY11" fmla="*/ 265408 h 2315912"/>
                    <a:gd name="connsiteX12" fmla="*/ 3228862 w 3527725"/>
                    <a:gd name="connsiteY12" fmla="*/ 463979 h 2315912"/>
                    <a:gd name="connsiteX13" fmla="*/ 2828547 w 3527725"/>
                    <a:gd name="connsiteY13" fmla="*/ 827209 h 2315912"/>
                    <a:gd name="connsiteX14" fmla="*/ 2517229 w 3527725"/>
                    <a:gd name="connsiteY14" fmla="*/ 1088541 h 2315912"/>
                    <a:gd name="connsiteX15" fmla="*/ 1841115 w 3527725"/>
                    <a:gd name="connsiteY15" fmla="*/ 1375226 h 2315912"/>
                    <a:gd name="connsiteX16" fmla="*/ 984612 w 3527725"/>
                    <a:gd name="connsiteY16" fmla="*/ 1533376 h 2315912"/>
                    <a:gd name="connsiteX17" fmla="*/ 119021 w 3527725"/>
                    <a:gd name="connsiteY17" fmla="*/ 1521203 h 2315912"/>
                    <a:gd name="connsiteX0" fmla="*/ 944880 w 3487993"/>
                    <a:gd name="connsiteY0" fmla="*/ 1533376 h 2315912"/>
                    <a:gd name="connsiteX1" fmla="*/ 0 w 3487993"/>
                    <a:gd name="connsiteY1" fmla="*/ 2257276 h 2315912"/>
                    <a:gd name="connsiteX2" fmla="*/ 725394 w 3487993"/>
                    <a:gd name="connsiteY2" fmla="*/ 2262644 h 2315912"/>
                    <a:gd name="connsiteX3" fmla="*/ 1459977 w 3487993"/>
                    <a:gd name="connsiteY3" fmla="*/ 2178824 h 2315912"/>
                    <a:gd name="connsiteX4" fmla="*/ 1944096 w 3487993"/>
                    <a:gd name="connsiteY4" fmla="*/ 2057528 h 2315912"/>
                    <a:gd name="connsiteX5" fmla="*/ 2524710 w 3487993"/>
                    <a:gd name="connsiteY5" fmla="*/ 1750475 h 2315912"/>
                    <a:gd name="connsiteX6" fmla="*/ 3056541 w 3487993"/>
                    <a:gd name="connsiteY6" fmla="*/ 1150124 h 2315912"/>
                    <a:gd name="connsiteX7" fmla="*/ 3381154 w 3487993"/>
                    <a:gd name="connsiteY7" fmla="*/ 676888 h 2315912"/>
                    <a:gd name="connsiteX8" fmla="*/ 3482220 w 3487993"/>
                    <a:gd name="connsiteY8" fmla="*/ 230288 h 2315912"/>
                    <a:gd name="connsiteX9" fmla="*/ 3466527 w 3487993"/>
                    <a:gd name="connsiteY9" fmla="*/ 1133 h 2315912"/>
                    <a:gd name="connsiteX10" fmla="*/ 3316120 w 3487993"/>
                    <a:gd name="connsiteY10" fmla="*/ 1757 h 2315912"/>
                    <a:gd name="connsiteX11" fmla="*/ 3290197 w 3487993"/>
                    <a:gd name="connsiteY11" fmla="*/ 265408 h 2315912"/>
                    <a:gd name="connsiteX12" fmla="*/ 3189130 w 3487993"/>
                    <a:gd name="connsiteY12" fmla="*/ 463979 h 2315912"/>
                    <a:gd name="connsiteX13" fmla="*/ 2788815 w 3487993"/>
                    <a:gd name="connsiteY13" fmla="*/ 827209 h 2315912"/>
                    <a:gd name="connsiteX14" fmla="*/ 2477497 w 3487993"/>
                    <a:gd name="connsiteY14" fmla="*/ 1088541 h 2315912"/>
                    <a:gd name="connsiteX15" fmla="*/ 1801383 w 3487993"/>
                    <a:gd name="connsiteY15" fmla="*/ 1375226 h 2315912"/>
                    <a:gd name="connsiteX16" fmla="*/ 944880 w 3487993"/>
                    <a:gd name="connsiteY16" fmla="*/ 1533376 h 2315912"/>
                    <a:gd name="connsiteX0" fmla="*/ 219486 w 2762599"/>
                    <a:gd name="connsiteY0" fmla="*/ 1533376 h 2262644"/>
                    <a:gd name="connsiteX1" fmla="*/ 0 w 2762599"/>
                    <a:gd name="connsiteY1" fmla="*/ 2262644 h 2262644"/>
                    <a:gd name="connsiteX2" fmla="*/ 734583 w 2762599"/>
                    <a:gd name="connsiteY2" fmla="*/ 2178824 h 2262644"/>
                    <a:gd name="connsiteX3" fmla="*/ 1218702 w 2762599"/>
                    <a:gd name="connsiteY3" fmla="*/ 2057528 h 2262644"/>
                    <a:gd name="connsiteX4" fmla="*/ 1799316 w 2762599"/>
                    <a:gd name="connsiteY4" fmla="*/ 1750475 h 2262644"/>
                    <a:gd name="connsiteX5" fmla="*/ 2331147 w 2762599"/>
                    <a:gd name="connsiteY5" fmla="*/ 1150124 h 2262644"/>
                    <a:gd name="connsiteX6" fmla="*/ 2655760 w 2762599"/>
                    <a:gd name="connsiteY6" fmla="*/ 676888 h 2262644"/>
                    <a:gd name="connsiteX7" fmla="*/ 2756826 w 2762599"/>
                    <a:gd name="connsiteY7" fmla="*/ 230288 h 2262644"/>
                    <a:gd name="connsiteX8" fmla="*/ 2741133 w 2762599"/>
                    <a:gd name="connsiteY8" fmla="*/ 1133 h 2262644"/>
                    <a:gd name="connsiteX9" fmla="*/ 2590726 w 2762599"/>
                    <a:gd name="connsiteY9" fmla="*/ 1757 h 2262644"/>
                    <a:gd name="connsiteX10" fmla="*/ 2564803 w 2762599"/>
                    <a:gd name="connsiteY10" fmla="*/ 265408 h 2262644"/>
                    <a:gd name="connsiteX11" fmla="*/ 2463736 w 2762599"/>
                    <a:gd name="connsiteY11" fmla="*/ 463979 h 2262644"/>
                    <a:gd name="connsiteX12" fmla="*/ 2063421 w 2762599"/>
                    <a:gd name="connsiteY12" fmla="*/ 827209 h 2262644"/>
                    <a:gd name="connsiteX13" fmla="*/ 1752103 w 2762599"/>
                    <a:gd name="connsiteY13" fmla="*/ 1088541 h 2262644"/>
                    <a:gd name="connsiteX14" fmla="*/ 1075989 w 2762599"/>
                    <a:gd name="connsiteY14" fmla="*/ 1375226 h 2262644"/>
                    <a:gd name="connsiteX15" fmla="*/ 219486 w 2762599"/>
                    <a:gd name="connsiteY15" fmla="*/ 1533376 h 2262644"/>
                    <a:gd name="connsiteX0" fmla="*/ 0 w 2543113"/>
                    <a:gd name="connsiteY0" fmla="*/ 1533376 h 2178824"/>
                    <a:gd name="connsiteX1" fmla="*/ 515097 w 2543113"/>
                    <a:gd name="connsiteY1" fmla="*/ 2178824 h 2178824"/>
                    <a:gd name="connsiteX2" fmla="*/ 999216 w 2543113"/>
                    <a:gd name="connsiteY2" fmla="*/ 2057528 h 2178824"/>
                    <a:gd name="connsiteX3" fmla="*/ 1579830 w 2543113"/>
                    <a:gd name="connsiteY3" fmla="*/ 1750475 h 2178824"/>
                    <a:gd name="connsiteX4" fmla="*/ 2111661 w 2543113"/>
                    <a:gd name="connsiteY4" fmla="*/ 1150124 h 2178824"/>
                    <a:gd name="connsiteX5" fmla="*/ 2436274 w 2543113"/>
                    <a:gd name="connsiteY5" fmla="*/ 676888 h 2178824"/>
                    <a:gd name="connsiteX6" fmla="*/ 2537340 w 2543113"/>
                    <a:gd name="connsiteY6" fmla="*/ 230288 h 2178824"/>
                    <a:gd name="connsiteX7" fmla="*/ 2521647 w 2543113"/>
                    <a:gd name="connsiteY7" fmla="*/ 1133 h 2178824"/>
                    <a:gd name="connsiteX8" fmla="*/ 2371240 w 2543113"/>
                    <a:gd name="connsiteY8" fmla="*/ 1757 h 2178824"/>
                    <a:gd name="connsiteX9" fmla="*/ 2345317 w 2543113"/>
                    <a:gd name="connsiteY9" fmla="*/ 265408 h 2178824"/>
                    <a:gd name="connsiteX10" fmla="*/ 2244250 w 2543113"/>
                    <a:gd name="connsiteY10" fmla="*/ 463979 h 2178824"/>
                    <a:gd name="connsiteX11" fmla="*/ 1843935 w 2543113"/>
                    <a:gd name="connsiteY11" fmla="*/ 827209 h 2178824"/>
                    <a:gd name="connsiteX12" fmla="*/ 1532617 w 2543113"/>
                    <a:gd name="connsiteY12" fmla="*/ 1088541 h 2178824"/>
                    <a:gd name="connsiteX13" fmla="*/ 856503 w 2543113"/>
                    <a:gd name="connsiteY13" fmla="*/ 1375226 h 2178824"/>
                    <a:gd name="connsiteX14" fmla="*/ 0 w 2543113"/>
                    <a:gd name="connsiteY14" fmla="*/ 1533376 h 2178824"/>
                    <a:gd name="connsiteX0" fmla="*/ 343381 w 2029991"/>
                    <a:gd name="connsiteY0" fmla="*/ 1375226 h 2217899"/>
                    <a:gd name="connsiteX1" fmla="*/ 1975 w 2029991"/>
                    <a:gd name="connsiteY1" fmla="*/ 2178824 h 2217899"/>
                    <a:gd name="connsiteX2" fmla="*/ 486094 w 2029991"/>
                    <a:gd name="connsiteY2" fmla="*/ 2057528 h 2217899"/>
                    <a:gd name="connsiteX3" fmla="*/ 1066708 w 2029991"/>
                    <a:gd name="connsiteY3" fmla="*/ 1750475 h 2217899"/>
                    <a:gd name="connsiteX4" fmla="*/ 1598539 w 2029991"/>
                    <a:gd name="connsiteY4" fmla="*/ 1150124 h 2217899"/>
                    <a:gd name="connsiteX5" fmla="*/ 1923152 w 2029991"/>
                    <a:gd name="connsiteY5" fmla="*/ 676888 h 2217899"/>
                    <a:gd name="connsiteX6" fmla="*/ 2024218 w 2029991"/>
                    <a:gd name="connsiteY6" fmla="*/ 230288 h 2217899"/>
                    <a:gd name="connsiteX7" fmla="*/ 2008525 w 2029991"/>
                    <a:gd name="connsiteY7" fmla="*/ 1133 h 2217899"/>
                    <a:gd name="connsiteX8" fmla="*/ 1858118 w 2029991"/>
                    <a:gd name="connsiteY8" fmla="*/ 1757 h 2217899"/>
                    <a:gd name="connsiteX9" fmla="*/ 1832195 w 2029991"/>
                    <a:gd name="connsiteY9" fmla="*/ 265408 h 2217899"/>
                    <a:gd name="connsiteX10" fmla="*/ 1731128 w 2029991"/>
                    <a:gd name="connsiteY10" fmla="*/ 463979 h 2217899"/>
                    <a:gd name="connsiteX11" fmla="*/ 1330813 w 2029991"/>
                    <a:gd name="connsiteY11" fmla="*/ 827209 h 2217899"/>
                    <a:gd name="connsiteX12" fmla="*/ 1019495 w 2029991"/>
                    <a:gd name="connsiteY12" fmla="*/ 1088541 h 2217899"/>
                    <a:gd name="connsiteX13" fmla="*/ 343381 w 2029991"/>
                    <a:gd name="connsiteY13" fmla="*/ 1375226 h 2217899"/>
                    <a:gd name="connsiteX0" fmla="*/ 32163 w 1718773"/>
                    <a:gd name="connsiteY0" fmla="*/ 1375226 h 2068509"/>
                    <a:gd name="connsiteX1" fmla="*/ 174876 w 1718773"/>
                    <a:gd name="connsiteY1" fmla="*/ 2057528 h 2068509"/>
                    <a:gd name="connsiteX2" fmla="*/ 755490 w 1718773"/>
                    <a:gd name="connsiteY2" fmla="*/ 1750475 h 2068509"/>
                    <a:gd name="connsiteX3" fmla="*/ 1287321 w 1718773"/>
                    <a:gd name="connsiteY3" fmla="*/ 1150124 h 2068509"/>
                    <a:gd name="connsiteX4" fmla="*/ 1611934 w 1718773"/>
                    <a:gd name="connsiteY4" fmla="*/ 676888 h 2068509"/>
                    <a:gd name="connsiteX5" fmla="*/ 1713000 w 1718773"/>
                    <a:gd name="connsiteY5" fmla="*/ 230288 h 2068509"/>
                    <a:gd name="connsiteX6" fmla="*/ 1697307 w 1718773"/>
                    <a:gd name="connsiteY6" fmla="*/ 1133 h 2068509"/>
                    <a:gd name="connsiteX7" fmla="*/ 1546900 w 1718773"/>
                    <a:gd name="connsiteY7" fmla="*/ 1757 h 2068509"/>
                    <a:gd name="connsiteX8" fmla="*/ 1520977 w 1718773"/>
                    <a:gd name="connsiteY8" fmla="*/ 265408 h 2068509"/>
                    <a:gd name="connsiteX9" fmla="*/ 1419910 w 1718773"/>
                    <a:gd name="connsiteY9" fmla="*/ 463979 h 2068509"/>
                    <a:gd name="connsiteX10" fmla="*/ 1019595 w 1718773"/>
                    <a:gd name="connsiteY10" fmla="*/ 827209 h 2068509"/>
                    <a:gd name="connsiteX11" fmla="*/ 708277 w 1718773"/>
                    <a:gd name="connsiteY11" fmla="*/ 1088541 h 2068509"/>
                    <a:gd name="connsiteX12" fmla="*/ 32163 w 1718773"/>
                    <a:gd name="connsiteY12" fmla="*/ 1375226 h 2068509"/>
                    <a:gd name="connsiteX0" fmla="*/ 0 w 1686610"/>
                    <a:gd name="connsiteY0" fmla="*/ 1375226 h 1753675"/>
                    <a:gd name="connsiteX1" fmla="*/ 723327 w 1686610"/>
                    <a:gd name="connsiteY1" fmla="*/ 1750475 h 1753675"/>
                    <a:gd name="connsiteX2" fmla="*/ 1255158 w 1686610"/>
                    <a:gd name="connsiteY2" fmla="*/ 1150124 h 1753675"/>
                    <a:gd name="connsiteX3" fmla="*/ 1579771 w 1686610"/>
                    <a:gd name="connsiteY3" fmla="*/ 676888 h 1753675"/>
                    <a:gd name="connsiteX4" fmla="*/ 1680837 w 1686610"/>
                    <a:gd name="connsiteY4" fmla="*/ 230288 h 1753675"/>
                    <a:gd name="connsiteX5" fmla="*/ 1665144 w 1686610"/>
                    <a:gd name="connsiteY5" fmla="*/ 1133 h 1753675"/>
                    <a:gd name="connsiteX6" fmla="*/ 1514737 w 1686610"/>
                    <a:gd name="connsiteY6" fmla="*/ 1757 h 1753675"/>
                    <a:gd name="connsiteX7" fmla="*/ 1488814 w 1686610"/>
                    <a:gd name="connsiteY7" fmla="*/ 265408 h 1753675"/>
                    <a:gd name="connsiteX8" fmla="*/ 1387747 w 1686610"/>
                    <a:gd name="connsiteY8" fmla="*/ 463979 h 1753675"/>
                    <a:gd name="connsiteX9" fmla="*/ 987432 w 1686610"/>
                    <a:gd name="connsiteY9" fmla="*/ 827209 h 1753675"/>
                    <a:gd name="connsiteX10" fmla="*/ 676114 w 1686610"/>
                    <a:gd name="connsiteY10" fmla="*/ 1088541 h 1753675"/>
                    <a:gd name="connsiteX11" fmla="*/ 0 w 1686610"/>
                    <a:gd name="connsiteY11" fmla="*/ 1375226 h 1753675"/>
                    <a:gd name="connsiteX0" fmla="*/ 0 w 1686610"/>
                    <a:gd name="connsiteY0" fmla="*/ 1375226 h 1375845"/>
                    <a:gd name="connsiteX1" fmla="*/ 1255158 w 1686610"/>
                    <a:gd name="connsiteY1" fmla="*/ 1150124 h 1375845"/>
                    <a:gd name="connsiteX2" fmla="*/ 1579771 w 1686610"/>
                    <a:gd name="connsiteY2" fmla="*/ 676888 h 1375845"/>
                    <a:gd name="connsiteX3" fmla="*/ 1680837 w 1686610"/>
                    <a:gd name="connsiteY3" fmla="*/ 230288 h 1375845"/>
                    <a:gd name="connsiteX4" fmla="*/ 1665144 w 1686610"/>
                    <a:gd name="connsiteY4" fmla="*/ 1133 h 1375845"/>
                    <a:gd name="connsiteX5" fmla="*/ 1514737 w 1686610"/>
                    <a:gd name="connsiteY5" fmla="*/ 1757 h 1375845"/>
                    <a:gd name="connsiteX6" fmla="*/ 1488814 w 1686610"/>
                    <a:gd name="connsiteY6" fmla="*/ 265408 h 1375845"/>
                    <a:gd name="connsiteX7" fmla="*/ 1387747 w 1686610"/>
                    <a:gd name="connsiteY7" fmla="*/ 463979 h 1375845"/>
                    <a:gd name="connsiteX8" fmla="*/ 987432 w 1686610"/>
                    <a:gd name="connsiteY8" fmla="*/ 827209 h 1375845"/>
                    <a:gd name="connsiteX9" fmla="*/ 676114 w 1686610"/>
                    <a:gd name="connsiteY9" fmla="*/ 1088541 h 1375845"/>
                    <a:gd name="connsiteX10" fmla="*/ 0 w 1686610"/>
                    <a:gd name="connsiteY10" fmla="*/ 1375226 h 1375845"/>
                    <a:gd name="connsiteX0" fmla="*/ 5514 w 1016010"/>
                    <a:gd name="connsiteY0" fmla="*/ 1088541 h 1177335"/>
                    <a:gd name="connsiteX1" fmla="*/ 584558 w 1016010"/>
                    <a:gd name="connsiteY1" fmla="*/ 1150124 h 1177335"/>
                    <a:gd name="connsiteX2" fmla="*/ 909171 w 1016010"/>
                    <a:gd name="connsiteY2" fmla="*/ 676888 h 1177335"/>
                    <a:gd name="connsiteX3" fmla="*/ 1010237 w 1016010"/>
                    <a:gd name="connsiteY3" fmla="*/ 230288 h 1177335"/>
                    <a:gd name="connsiteX4" fmla="*/ 994544 w 1016010"/>
                    <a:gd name="connsiteY4" fmla="*/ 1133 h 1177335"/>
                    <a:gd name="connsiteX5" fmla="*/ 844137 w 1016010"/>
                    <a:gd name="connsiteY5" fmla="*/ 1757 h 1177335"/>
                    <a:gd name="connsiteX6" fmla="*/ 818214 w 1016010"/>
                    <a:gd name="connsiteY6" fmla="*/ 265408 h 1177335"/>
                    <a:gd name="connsiteX7" fmla="*/ 717147 w 1016010"/>
                    <a:gd name="connsiteY7" fmla="*/ 463979 h 1177335"/>
                    <a:gd name="connsiteX8" fmla="*/ 316832 w 1016010"/>
                    <a:gd name="connsiteY8" fmla="*/ 827209 h 1177335"/>
                    <a:gd name="connsiteX9" fmla="*/ 5514 w 1016010"/>
                    <a:gd name="connsiteY9" fmla="*/ 1088541 h 1177335"/>
                    <a:gd name="connsiteX0" fmla="*/ 1763 w 700941"/>
                    <a:gd name="connsiteY0" fmla="*/ 827209 h 1151989"/>
                    <a:gd name="connsiteX1" fmla="*/ 269489 w 700941"/>
                    <a:gd name="connsiteY1" fmla="*/ 1150124 h 1151989"/>
                    <a:gd name="connsiteX2" fmla="*/ 594102 w 700941"/>
                    <a:gd name="connsiteY2" fmla="*/ 676888 h 1151989"/>
                    <a:gd name="connsiteX3" fmla="*/ 695168 w 700941"/>
                    <a:gd name="connsiteY3" fmla="*/ 230288 h 1151989"/>
                    <a:gd name="connsiteX4" fmla="*/ 679475 w 700941"/>
                    <a:gd name="connsiteY4" fmla="*/ 1133 h 1151989"/>
                    <a:gd name="connsiteX5" fmla="*/ 529068 w 700941"/>
                    <a:gd name="connsiteY5" fmla="*/ 1757 h 1151989"/>
                    <a:gd name="connsiteX6" fmla="*/ 503145 w 700941"/>
                    <a:gd name="connsiteY6" fmla="*/ 265408 h 1151989"/>
                    <a:gd name="connsiteX7" fmla="*/ 402078 w 700941"/>
                    <a:gd name="connsiteY7" fmla="*/ 463979 h 1151989"/>
                    <a:gd name="connsiteX8" fmla="*/ 1763 w 700941"/>
                    <a:gd name="connsiteY8" fmla="*/ 827209 h 1151989"/>
                    <a:gd name="connsiteX0" fmla="*/ 0 w 699178"/>
                    <a:gd name="connsiteY0" fmla="*/ 827209 h 835335"/>
                    <a:gd name="connsiteX1" fmla="*/ 592339 w 699178"/>
                    <a:gd name="connsiteY1" fmla="*/ 676888 h 835335"/>
                    <a:gd name="connsiteX2" fmla="*/ 693405 w 699178"/>
                    <a:gd name="connsiteY2" fmla="*/ 230288 h 835335"/>
                    <a:gd name="connsiteX3" fmla="*/ 677712 w 699178"/>
                    <a:gd name="connsiteY3" fmla="*/ 1133 h 835335"/>
                    <a:gd name="connsiteX4" fmla="*/ 527305 w 699178"/>
                    <a:gd name="connsiteY4" fmla="*/ 1757 h 835335"/>
                    <a:gd name="connsiteX5" fmla="*/ 501382 w 699178"/>
                    <a:gd name="connsiteY5" fmla="*/ 265408 h 835335"/>
                    <a:gd name="connsiteX6" fmla="*/ 400315 w 699178"/>
                    <a:gd name="connsiteY6" fmla="*/ 463979 h 835335"/>
                    <a:gd name="connsiteX7" fmla="*/ 0 w 699178"/>
                    <a:gd name="connsiteY7" fmla="*/ 827209 h 835335"/>
                    <a:gd name="connsiteX0" fmla="*/ 569 w 706721"/>
                    <a:gd name="connsiteY0" fmla="*/ 827209 h 887407"/>
                    <a:gd name="connsiteX1" fmla="*/ 497948 w 706721"/>
                    <a:gd name="connsiteY1" fmla="*/ 826154 h 887407"/>
                    <a:gd name="connsiteX2" fmla="*/ 693974 w 706721"/>
                    <a:gd name="connsiteY2" fmla="*/ 230288 h 887407"/>
                    <a:gd name="connsiteX3" fmla="*/ 678281 w 706721"/>
                    <a:gd name="connsiteY3" fmla="*/ 1133 h 887407"/>
                    <a:gd name="connsiteX4" fmla="*/ 527874 w 706721"/>
                    <a:gd name="connsiteY4" fmla="*/ 1757 h 887407"/>
                    <a:gd name="connsiteX5" fmla="*/ 501951 w 706721"/>
                    <a:gd name="connsiteY5" fmla="*/ 265408 h 887407"/>
                    <a:gd name="connsiteX6" fmla="*/ 400884 w 706721"/>
                    <a:gd name="connsiteY6" fmla="*/ 463979 h 887407"/>
                    <a:gd name="connsiteX7" fmla="*/ 569 w 706721"/>
                    <a:gd name="connsiteY7" fmla="*/ 827209 h 887407"/>
                    <a:gd name="connsiteX0" fmla="*/ 569 w 706721"/>
                    <a:gd name="connsiteY0" fmla="*/ 827209 h 887407"/>
                    <a:gd name="connsiteX1" fmla="*/ 497948 w 706721"/>
                    <a:gd name="connsiteY1" fmla="*/ 826154 h 887407"/>
                    <a:gd name="connsiteX2" fmla="*/ 693974 w 706721"/>
                    <a:gd name="connsiteY2" fmla="*/ 230288 h 887407"/>
                    <a:gd name="connsiteX3" fmla="*/ 678281 w 706721"/>
                    <a:gd name="connsiteY3" fmla="*/ 1133 h 887407"/>
                    <a:gd name="connsiteX4" fmla="*/ 527874 w 706721"/>
                    <a:gd name="connsiteY4" fmla="*/ 1757 h 887407"/>
                    <a:gd name="connsiteX5" fmla="*/ 501951 w 706721"/>
                    <a:gd name="connsiteY5" fmla="*/ 265408 h 887407"/>
                    <a:gd name="connsiteX6" fmla="*/ 400884 w 706721"/>
                    <a:gd name="connsiteY6" fmla="*/ 463979 h 887407"/>
                    <a:gd name="connsiteX7" fmla="*/ 569 w 706721"/>
                    <a:gd name="connsiteY7" fmla="*/ 827209 h 887407"/>
                    <a:gd name="connsiteX0" fmla="*/ 569 w 706721"/>
                    <a:gd name="connsiteY0" fmla="*/ 827209 h 854103"/>
                    <a:gd name="connsiteX1" fmla="*/ 497948 w 706721"/>
                    <a:gd name="connsiteY1" fmla="*/ 826154 h 854103"/>
                    <a:gd name="connsiteX2" fmla="*/ 693974 w 706721"/>
                    <a:gd name="connsiteY2" fmla="*/ 230288 h 854103"/>
                    <a:gd name="connsiteX3" fmla="*/ 678281 w 706721"/>
                    <a:gd name="connsiteY3" fmla="*/ 1133 h 854103"/>
                    <a:gd name="connsiteX4" fmla="*/ 527874 w 706721"/>
                    <a:gd name="connsiteY4" fmla="*/ 1757 h 854103"/>
                    <a:gd name="connsiteX5" fmla="*/ 501951 w 706721"/>
                    <a:gd name="connsiteY5" fmla="*/ 265408 h 854103"/>
                    <a:gd name="connsiteX6" fmla="*/ 400884 w 706721"/>
                    <a:gd name="connsiteY6" fmla="*/ 463979 h 854103"/>
                    <a:gd name="connsiteX7" fmla="*/ 569 w 706721"/>
                    <a:gd name="connsiteY7" fmla="*/ 827209 h 854103"/>
                    <a:gd name="connsiteX0" fmla="*/ 493 w 707169"/>
                    <a:gd name="connsiteY0" fmla="*/ 827209 h 855715"/>
                    <a:gd name="connsiteX1" fmla="*/ 490750 w 707169"/>
                    <a:gd name="connsiteY1" fmla="*/ 830818 h 855715"/>
                    <a:gd name="connsiteX2" fmla="*/ 693898 w 707169"/>
                    <a:gd name="connsiteY2" fmla="*/ 230288 h 855715"/>
                    <a:gd name="connsiteX3" fmla="*/ 678205 w 707169"/>
                    <a:gd name="connsiteY3" fmla="*/ 1133 h 855715"/>
                    <a:gd name="connsiteX4" fmla="*/ 527798 w 707169"/>
                    <a:gd name="connsiteY4" fmla="*/ 1757 h 855715"/>
                    <a:gd name="connsiteX5" fmla="*/ 501875 w 707169"/>
                    <a:gd name="connsiteY5" fmla="*/ 265408 h 855715"/>
                    <a:gd name="connsiteX6" fmla="*/ 400808 w 707169"/>
                    <a:gd name="connsiteY6" fmla="*/ 463979 h 855715"/>
                    <a:gd name="connsiteX7" fmla="*/ 493 w 707169"/>
                    <a:gd name="connsiteY7" fmla="*/ 827209 h 855715"/>
                    <a:gd name="connsiteX0" fmla="*/ 493 w 707169"/>
                    <a:gd name="connsiteY0" fmla="*/ 827209 h 855715"/>
                    <a:gd name="connsiteX1" fmla="*/ 490750 w 707169"/>
                    <a:gd name="connsiteY1" fmla="*/ 830818 h 855715"/>
                    <a:gd name="connsiteX2" fmla="*/ 693898 w 707169"/>
                    <a:gd name="connsiteY2" fmla="*/ 230288 h 855715"/>
                    <a:gd name="connsiteX3" fmla="*/ 678205 w 707169"/>
                    <a:gd name="connsiteY3" fmla="*/ 1133 h 855715"/>
                    <a:gd name="connsiteX4" fmla="*/ 527798 w 707169"/>
                    <a:gd name="connsiteY4" fmla="*/ 1757 h 855715"/>
                    <a:gd name="connsiteX5" fmla="*/ 501875 w 707169"/>
                    <a:gd name="connsiteY5" fmla="*/ 265408 h 855715"/>
                    <a:gd name="connsiteX6" fmla="*/ 400808 w 707169"/>
                    <a:gd name="connsiteY6" fmla="*/ 463979 h 855715"/>
                    <a:gd name="connsiteX7" fmla="*/ 493 w 707169"/>
                    <a:gd name="connsiteY7" fmla="*/ 827209 h 855715"/>
                    <a:gd name="connsiteX0" fmla="*/ 493 w 698807"/>
                    <a:gd name="connsiteY0" fmla="*/ 827209 h 855715"/>
                    <a:gd name="connsiteX1" fmla="*/ 490750 w 698807"/>
                    <a:gd name="connsiteY1" fmla="*/ 830818 h 855715"/>
                    <a:gd name="connsiteX2" fmla="*/ 693898 w 698807"/>
                    <a:gd name="connsiteY2" fmla="*/ 230288 h 855715"/>
                    <a:gd name="connsiteX3" fmla="*/ 678205 w 698807"/>
                    <a:gd name="connsiteY3" fmla="*/ 1133 h 855715"/>
                    <a:gd name="connsiteX4" fmla="*/ 527798 w 698807"/>
                    <a:gd name="connsiteY4" fmla="*/ 1757 h 855715"/>
                    <a:gd name="connsiteX5" fmla="*/ 501875 w 698807"/>
                    <a:gd name="connsiteY5" fmla="*/ 265408 h 855715"/>
                    <a:gd name="connsiteX6" fmla="*/ 400808 w 698807"/>
                    <a:gd name="connsiteY6" fmla="*/ 463979 h 855715"/>
                    <a:gd name="connsiteX7" fmla="*/ 493 w 698807"/>
                    <a:gd name="connsiteY7" fmla="*/ 827209 h 85571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649 w 656946"/>
                    <a:gd name="connsiteY0" fmla="*/ 771234 h 828995"/>
                    <a:gd name="connsiteX1" fmla="*/ 448174 w 656946"/>
                    <a:gd name="connsiteY1" fmla="*/ 828486 h 828995"/>
                    <a:gd name="connsiteX2" fmla="*/ 644200 w 656946"/>
                    <a:gd name="connsiteY2" fmla="*/ 230288 h 828995"/>
                    <a:gd name="connsiteX3" fmla="*/ 628507 w 656946"/>
                    <a:gd name="connsiteY3" fmla="*/ 1133 h 828995"/>
                    <a:gd name="connsiteX4" fmla="*/ 478100 w 656946"/>
                    <a:gd name="connsiteY4" fmla="*/ 1757 h 828995"/>
                    <a:gd name="connsiteX5" fmla="*/ 452177 w 656946"/>
                    <a:gd name="connsiteY5" fmla="*/ 265408 h 828995"/>
                    <a:gd name="connsiteX6" fmla="*/ 351110 w 656946"/>
                    <a:gd name="connsiteY6" fmla="*/ 463979 h 828995"/>
                    <a:gd name="connsiteX7" fmla="*/ 649 w 656946"/>
                    <a:gd name="connsiteY7" fmla="*/ 771234 h 828995"/>
                    <a:gd name="connsiteX0" fmla="*/ 5983 w 662280"/>
                    <a:gd name="connsiteY0" fmla="*/ 771234 h 828581"/>
                    <a:gd name="connsiteX1" fmla="*/ 453508 w 662280"/>
                    <a:gd name="connsiteY1" fmla="*/ 828486 h 828581"/>
                    <a:gd name="connsiteX2" fmla="*/ 649534 w 662280"/>
                    <a:gd name="connsiteY2" fmla="*/ 230288 h 828581"/>
                    <a:gd name="connsiteX3" fmla="*/ 633841 w 662280"/>
                    <a:gd name="connsiteY3" fmla="*/ 1133 h 828581"/>
                    <a:gd name="connsiteX4" fmla="*/ 483434 w 662280"/>
                    <a:gd name="connsiteY4" fmla="*/ 1757 h 828581"/>
                    <a:gd name="connsiteX5" fmla="*/ 457511 w 662280"/>
                    <a:gd name="connsiteY5" fmla="*/ 265408 h 828581"/>
                    <a:gd name="connsiteX6" fmla="*/ 356444 w 662280"/>
                    <a:gd name="connsiteY6" fmla="*/ 463979 h 828581"/>
                    <a:gd name="connsiteX7" fmla="*/ 5983 w 662280"/>
                    <a:gd name="connsiteY7" fmla="*/ 771234 h 828581"/>
                    <a:gd name="connsiteX0" fmla="*/ 5983 w 662280"/>
                    <a:gd name="connsiteY0" fmla="*/ 771234 h 828581"/>
                    <a:gd name="connsiteX1" fmla="*/ 453508 w 662280"/>
                    <a:gd name="connsiteY1" fmla="*/ 828486 h 828581"/>
                    <a:gd name="connsiteX2" fmla="*/ 649534 w 662280"/>
                    <a:gd name="connsiteY2" fmla="*/ 230288 h 828581"/>
                    <a:gd name="connsiteX3" fmla="*/ 633841 w 662280"/>
                    <a:gd name="connsiteY3" fmla="*/ 1133 h 828581"/>
                    <a:gd name="connsiteX4" fmla="*/ 483434 w 662280"/>
                    <a:gd name="connsiteY4" fmla="*/ 1757 h 828581"/>
                    <a:gd name="connsiteX5" fmla="*/ 457511 w 662280"/>
                    <a:gd name="connsiteY5" fmla="*/ 265408 h 828581"/>
                    <a:gd name="connsiteX6" fmla="*/ 356444 w 662280"/>
                    <a:gd name="connsiteY6" fmla="*/ 463979 h 828581"/>
                    <a:gd name="connsiteX7" fmla="*/ 5983 w 662280"/>
                    <a:gd name="connsiteY7" fmla="*/ 771234 h 828581"/>
                    <a:gd name="connsiteX0" fmla="*/ 0 w 656297"/>
                    <a:gd name="connsiteY0" fmla="*/ 771234 h 828581"/>
                    <a:gd name="connsiteX1" fmla="*/ 447525 w 656297"/>
                    <a:gd name="connsiteY1" fmla="*/ 828486 h 828581"/>
                    <a:gd name="connsiteX2" fmla="*/ 643551 w 656297"/>
                    <a:gd name="connsiteY2" fmla="*/ 230288 h 828581"/>
                    <a:gd name="connsiteX3" fmla="*/ 627858 w 656297"/>
                    <a:gd name="connsiteY3" fmla="*/ 1133 h 828581"/>
                    <a:gd name="connsiteX4" fmla="*/ 477451 w 656297"/>
                    <a:gd name="connsiteY4" fmla="*/ 1757 h 828581"/>
                    <a:gd name="connsiteX5" fmla="*/ 451528 w 656297"/>
                    <a:gd name="connsiteY5" fmla="*/ 265408 h 828581"/>
                    <a:gd name="connsiteX6" fmla="*/ 350461 w 656297"/>
                    <a:gd name="connsiteY6" fmla="*/ 463979 h 828581"/>
                    <a:gd name="connsiteX7" fmla="*/ 0 w 656297"/>
                    <a:gd name="connsiteY7" fmla="*/ 771234 h 828581"/>
                    <a:gd name="connsiteX0" fmla="*/ 0 w 656297"/>
                    <a:gd name="connsiteY0" fmla="*/ 771234 h 828563"/>
                    <a:gd name="connsiteX1" fmla="*/ 447525 w 656297"/>
                    <a:gd name="connsiteY1" fmla="*/ 828486 h 828563"/>
                    <a:gd name="connsiteX2" fmla="*/ 643551 w 656297"/>
                    <a:gd name="connsiteY2" fmla="*/ 230288 h 828563"/>
                    <a:gd name="connsiteX3" fmla="*/ 627858 w 656297"/>
                    <a:gd name="connsiteY3" fmla="*/ 1133 h 828563"/>
                    <a:gd name="connsiteX4" fmla="*/ 477451 w 656297"/>
                    <a:gd name="connsiteY4" fmla="*/ 1757 h 828563"/>
                    <a:gd name="connsiteX5" fmla="*/ 451528 w 656297"/>
                    <a:gd name="connsiteY5" fmla="*/ 265408 h 828563"/>
                    <a:gd name="connsiteX6" fmla="*/ 350461 w 656297"/>
                    <a:gd name="connsiteY6" fmla="*/ 463979 h 828563"/>
                    <a:gd name="connsiteX7" fmla="*/ 0 w 656297"/>
                    <a:gd name="connsiteY7" fmla="*/ 771234 h 828563"/>
                    <a:gd name="connsiteX0" fmla="*/ 0 w 677663"/>
                    <a:gd name="connsiteY0" fmla="*/ 792224 h 828931"/>
                    <a:gd name="connsiteX1" fmla="*/ 468891 w 677663"/>
                    <a:gd name="connsiteY1" fmla="*/ 828486 h 828931"/>
                    <a:gd name="connsiteX2" fmla="*/ 664917 w 677663"/>
                    <a:gd name="connsiteY2" fmla="*/ 230288 h 828931"/>
                    <a:gd name="connsiteX3" fmla="*/ 649224 w 677663"/>
                    <a:gd name="connsiteY3" fmla="*/ 1133 h 828931"/>
                    <a:gd name="connsiteX4" fmla="*/ 498817 w 677663"/>
                    <a:gd name="connsiteY4" fmla="*/ 1757 h 828931"/>
                    <a:gd name="connsiteX5" fmla="*/ 472894 w 677663"/>
                    <a:gd name="connsiteY5" fmla="*/ 265408 h 828931"/>
                    <a:gd name="connsiteX6" fmla="*/ 371827 w 677663"/>
                    <a:gd name="connsiteY6" fmla="*/ 463979 h 828931"/>
                    <a:gd name="connsiteX7" fmla="*/ 0 w 677663"/>
                    <a:gd name="connsiteY7" fmla="*/ 792224 h 828931"/>
                    <a:gd name="connsiteX0" fmla="*/ 0 w 677663"/>
                    <a:gd name="connsiteY0" fmla="*/ 792224 h 828556"/>
                    <a:gd name="connsiteX1" fmla="*/ 468891 w 677663"/>
                    <a:gd name="connsiteY1" fmla="*/ 828486 h 828556"/>
                    <a:gd name="connsiteX2" fmla="*/ 664917 w 677663"/>
                    <a:gd name="connsiteY2" fmla="*/ 230288 h 828556"/>
                    <a:gd name="connsiteX3" fmla="*/ 649224 w 677663"/>
                    <a:gd name="connsiteY3" fmla="*/ 1133 h 828556"/>
                    <a:gd name="connsiteX4" fmla="*/ 498817 w 677663"/>
                    <a:gd name="connsiteY4" fmla="*/ 1757 h 828556"/>
                    <a:gd name="connsiteX5" fmla="*/ 472894 w 677663"/>
                    <a:gd name="connsiteY5" fmla="*/ 265408 h 828556"/>
                    <a:gd name="connsiteX6" fmla="*/ 371827 w 677663"/>
                    <a:gd name="connsiteY6" fmla="*/ 463979 h 828556"/>
                    <a:gd name="connsiteX7" fmla="*/ 0 w 677663"/>
                    <a:gd name="connsiteY7" fmla="*/ 792224 h 828556"/>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64562"/>
                    <a:gd name="connsiteY0" fmla="*/ 796888 h 828572"/>
                    <a:gd name="connsiteX1" fmla="*/ 464143 w 664562"/>
                    <a:gd name="connsiteY1" fmla="*/ 828486 h 828572"/>
                    <a:gd name="connsiteX2" fmla="*/ 660169 w 664562"/>
                    <a:gd name="connsiteY2" fmla="*/ 230288 h 828572"/>
                    <a:gd name="connsiteX3" fmla="*/ 644476 w 664562"/>
                    <a:gd name="connsiteY3" fmla="*/ 1133 h 828572"/>
                    <a:gd name="connsiteX4" fmla="*/ 494069 w 664562"/>
                    <a:gd name="connsiteY4" fmla="*/ 1757 h 828572"/>
                    <a:gd name="connsiteX5" fmla="*/ 468146 w 664562"/>
                    <a:gd name="connsiteY5" fmla="*/ 265408 h 828572"/>
                    <a:gd name="connsiteX6" fmla="*/ 367079 w 664562"/>
                    <a:gd name="connsiteY6" fmla="*/ 463979 h 828572"/>
                    <a:gd name="connsiteX7" fmla="*/ 0 w 664562"/>
                    <a:gd name="connsiteY7" fmla="*/ 796888 h 828572"/>
                    <a:gd name="connsiteX0" fmla="*/ 0 w 668556"/>
                    <a:gd name="connsiteY0" fmla="*/ 796888 h 828572"/>
                    <a:gd name="connsiteX1" fmla="*/ 464143 w 668556"/>
                    <a:gd name="connsiteY1" fmla="*/ 828486 h 828572"/>
                    <a:gd name="connsiteX2" fmla="*/ 664917 w 668556"/>
                    <a:gd name="connsiteY2" fmla="*/ 234952 h 828572"/>
                    <a:gd name="connsiteX3" fmla="*/ 644476 w 668556"/>
                    <a:gd name="connsiteY3" fmla="*/ 1133 h 828572"/>
                    <a:gd name="connsiteX4" fmla="*/ 494069 w 668556"/>
                    <a:gd name="connsiteY4" fmla="*/ 1757 h 828572"/>
                    <a:gd name="connsiteX5" fmla="*/ 468146 w 668556"/>
                    <a:gd name="connsiteY5" fmla="*/ 265408 h 828572"/>
                    <a:gd name="connsiteX6" fmla="*/ 367079 w 668556"/>
                    <a:gd name="connsiteY6" fmla="*/ 463979 h 828572"/>
                    <a:gd name="connsiteX7" fmla="*/ 0 w 668556"/>
                    <a:gd name="connsiteY7" fmla="*/ 796888 h 8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56" h="828572" extrusionOk="0">
                      <a:moveTo>
                        <a:pt x="0" y="796888"/>
                      </a:moveTo>
                      <a:cubicBezTo>
                        <a:pt x="170487" y="810994"/>
                        <a:pt x="284478" y="830017"/>
                        <a:pt x="464143" y="828486"/>
                      </a:cubicBezTo>
                      <a:cubicBezTo>
                        <a:pt x="610573" y="647369"/>
                        <a:pt x="653854" y="377508"/>
                        <a:pt x="664917" y="234952"/>
                      </a:cubicBezTo>
                      <a:cubicBezTo>
                        <a:pt x="675980" y="92396"/>
                        <a:pt x="659696" y="39222"/>
                        <a:pt x="644476" y="1133"/>
                      </a:cubicBezTo>
                      <a:cubicBezTo>
                        <a:pt x="618568" y="-3947"/>
                        <a:pt x="566190" y="10188"/>
                        <a:pt x="494069" y="1757"/>
                      </a:cubicBezTo>
                      <a:cubicBezTo>
                        <a:pt x="503852" y="56298"/>
                        <a:pt x="496433" y="158051"/>
                        <a:pt x="468146" y="265408"/>
                      </a:cubicBezTo>
                      <a:cubicBezTo>
                        <a:pt x="439859" y="372765"/>
                        <a:pt x="421363" y="394057"/>
                        <a:pt x="367079" y="463979"/>
                      </a:cubicBezTo>
                      <a:cubicBezTo>
                        <a:pt x="312795" y="533901"/>
                        <a:pt x="199856" y="654507"/>
                        <a:pt x="0" y="796888"/>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1" name="sagged"/>
                <p:cNvSpPr/>
                <p:nvPr/>
              </p:nvSpPr>
              <p:spPr bwMode="auto">
                <a:xfrm>
                  <a:off x="5365750" y="4559300"/>
                  <a:ext cx="4711700" cy="1993900"/>
                </a:xfrm>
                <a:custGeom>
                  <a:avLst/>
                  <a:gdLst>
                    <a:gd name="connsiteX0" fmla="*/ 425450 w 4711700"/>
                    <a:gd name="connsiteY0" fmla="*/ 946150 h 1993900"/>
                    <a:gd name="connsiteX1" fmla="*/ 844550 w 4711700"/>
                    <a:gd name="connsiteY1" fmla="*/ 1009650 h 1993900"/>
                    <a:gd name="connsiteX2" fmla="*/ 1200150 w 4711700"/>
                    <a:gd name="connsiteY2" fmla="*/ 971550 h 1993900"/>
                    <a:gd name="connsiteX3" fmla="*/ 1797050 w 4711700"/>
                    <a:gd name="connsiteY3" fmla="*/ 971550 h 1993900"/>
                    <a:gd name="connsiteX4" fmla="*/ 2349500 w 4711700"/>
                    <a:gd name="connsiteY4" fmla="*/ 889000 h 1993900"/>
                    <a:gd name="connsiteX5" fmla="*/ 3086100 w 4711700"/>
                    <a:gd name="connsiteY5" fmla="*/ 641350 h 1993900"/>
                    <a:gd name="connsiteX6" fmla="*/ 3638550 w 4711700"/>
                    <a:gd name="connsiteY6" fmla="*/ 355600 h 1993900"/>
                    <a:gd name="connsiteX7" fmla="*/ 4089400 w 4711700"/>
                    <a:gd name="connsiteY7" fmla="*/ 0 h 1993900"/>
                    <a:gd name="connsiteX8" fmla="*/ 4711700 w 4711700"/>
                    <a:gd name="connsiteY8" fmla="*/ 31750 h 1993900"/>
                    <a:gd name="connsiteX9" fmla="*/ 4432300 w 4711700"/>
                    <a:gd name="connsiteY9" fmla="*/ 425450 h 1993900"/>
                    <a:gd name="connsiteX10" fmla="*/ 3962400 w 4711700"/>
                    <a:gd name="connsiteY10" fmla="*/ 990600 h 1993900"/>
                    <a:gd name="connsiteX11" fmla="*/ 3708400 w 4711700"/>
                    <a:gd name="connsiteY11" fmla="*/ 1244600 h 1993900"/>
                    <a:gd name="connsiteX12" fmla="*/ 3536950 w 4711700"/>
                    <a:gd name="connsiteY12" fmla="*/ 1390650 h 1993900"/>
                    <a:gd name="connsiteX13" fmla="*/ 3238500 w 4711700"/>
                    <a:gd name="connsiteY13" fmla="*/ 1562100 h 1993900"/>
                    <a:gd name="connsiteX14" fmla="*/ 2882900 w 4711700"/>
                    <a:gd name="connsiteY14" fmla="*/ 1714500 h 1993900"/>
                    <a:gd name="connsiteX15" fmla="*/ 2247900 w 4711700"/>
                    <a:gd name="connsiteY15" fmla="*/ 1873250 h 1993900"/>
                    <a:gd name="connsiteX16" fmla="*/ 1746250 w 4711700"/>
                    <a:gd name="connsiteY16" fmla="*/ 1936750 h 1993900"/>
                    <a:gd name="connsiteX17" fmla="*/ 1060450 w 4711700"/>
                    <a:gd name="connsiteY17" fmla="*/ 1993900 h 1993900"/>
                    <a:gd name="connsiteX18" fmla="*/ 501650 w 4711700"/>
                    <a:gd name="connsiteY18" fmla="*/ 1981200 h 1993900"/>
                    <a:gd name="connsiteX19" fmla="*/ 0 w 4711700"/>
                    <a:gd name="connsiteY19" fmla="*/ 1924050 h 1993900"/>
                    <a:gd name="connsiteX20" fmla="*/ 152400 w 4711700"/>
                    <a:gd name="connsiteY20" fmla="*/ 1657350 h 1993900"/>
                    <a:gd name="connsiteX21" fmla="*/ 285750 w 4711700"/>
                    <a:gd name="connsiteY21" fmla="*/ 1390650 h 1993900"/>
                    <a:gd name="connsiteX22" fmla="*/ 355600 w 4711700"/>
                    <a:gd name="connsiteY22" fmla="*/ 1200150 h 1993900"/>
                    <a:gd name="connsiteX23" fmla="*/ 425450 w 4711700"/>
                    <a:gd name="connsiteY23" fmla="*/ 1028700 h 1993900"/>
                    <a:gd name="connsiteX24" fmla="*/ 425450 w 4711700"/>
                    <a:gd name="connsiteY24" fmla="*/ 946150 h 19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1700" h="1993900" extrusionOk="0">
                      <a:moveTo>
                        <a:pt x="425450" y="946150"/>
                      </a:moveTo>
                      <a:lnTo>
                        <a:pt x="844550" y="1009650"/>
                      </a:lnTo>
                      <a:lnTo>
                        <a:pt x="1200150" y="971550"/>
                      </a:lnTo>
                      <a:lnTo>
                        <a:pt x="1797050" y="971550"/>
                      </a:lnTo>
                      <a:lnTo>
                        <a:pt x="2349500" y="889000"/>
                      </a:lnTo>
                      <a:lnTo>
                        <a:pt x="3086100" y="641350"/>
                      </a:lnTo>
                      <a:lnTo>
                        <a:pt x="3638550" y="355600"/>
                      </a:lnTo>
                      <a:lnTo>
                        <a:pt x="4089400" y="0"/>
                      </a:lnTo>
                      <a:lnTo>
                        <a:pt x="4711700" y="31750"/>
                      </a:lnTo>
                      <a:lnTo>
                        <a:pt x="4432300" y="425450"/>
                      </a:lnTo>
                      <a:lnTo>
                        <a:pt x="3962400" y="990600"/>
                      </a:lnTo>
                      <a:lnTo>
                        <a:pt x="3708400" y="1244600"/>
                      </a:lnTo>
                      <a:lnTo>
                        <a:pt x="3536950" y="1390650"/>
                      </a:lnTo>
                      <a:lnTo>
                        <a:pt x="3238500" y="1562100"/>
                      </a:lnTo>
                      <a:lnTo>
                        <a:pt x="2882900" y="1714500"/>
                      </a:lnTo>
                      <a:lnTo>
                        <a:pt x="2247900" y="1873250"/>
                      </a:lnTo>
                      <a:lnTo>
                        <a:pt x="1746250" y="1936750"/>
                      </a:lnTo>
                      <a:lnTo>
                        <a:pt x="1060450" y="1993900"/>
                      </a:lnTo>
                      <a:lnTo>
                        <a:pt x="501650" y="1981200"/>
                      </a:lnTo>
                      <a:lnTo>
                        <a:pt x="0" y="1924050"/>
                      </a:lnTo>
                      <a:lnTo>
                        <a:pt x="152400" y="1657350"/>
                      </a:lnTo>
                      <a:lnTo>
                        <a:pt x="285750" y="1390650"/>
                      </a:lnTo>
                      <a:lnTo>
                        <a:pt x="355600" y="1200150"/>
                      </a:lnTo>
                      <a:lnTo>
                        <a:pt x="425450" y="1028700"/>
                      </a:lnTo>
                      <a:lnTo>
                        <a:pt x="425450" y="946150"/>
                      </a:lnTo>
                      <a:close/>
                    </a:path>
                  </a:pathLst>
                </a:custGeom>
                <a:solidFill>
                  <a:srgbClr val="FFFF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grpSp>
          <p:nvGrpSpPr>
            <p:cNvPr id="94" name="Island Divertor Folder"/>
            <p:cNvGrpSpPr/>
            <p:nvPr/>
          </p:nvGrpSpPr>
          <p:grpSpPr bwMode="auto">
            <a:xfrm>
              <a:off x="7993292" y="1183264"/>
              <a:ext cx="3031911" cy="1405051"/>
              <a:chOff x="11758711" y="648239"/>
              <a:chExt cx="3031911" cy="1405051"/>
            </a:xfrm>
          </p:grpSpPr>
          <mc:AlternateContent xmlns:mc="http://schemas.openxmlformats.org/markup-compatibility/2006" xmlns:a14="http://schemas.microsoft.com/office/drawing/2010/main">
            <mc:Choice Requires="a14">
              <p:sp>
                <p:nvSpPr>
                  <p:cNvPr id="98" name="Anmerkung"/>
                  <p:cNvSpPr/>
                  <p:nvPr/>
                </p:nvSpPr>
                <p:spPr bwMode="auto">
                  <a:xfrm>
                    <a:off x="11758711" y="648239"/>
                    <a:ext cx="3031911" cy="307777"/>
                  </a:xfrm>
                  <a:prstGeom prst="rect">
                    <a:avLst/>
                  </a:prstGeom>
                  <a:solidFill>
                    <a:schemeClr val="tx1"/>
                  </a:solidFill>
                  <a:ln w="12700">
                    <a:solidFill>
                      <a:schemeClr val="accent1"/>
                    </a:solidFill>
                  </a:ln>
                  <a:effectLst>
                    <a:outerShdw blurRad="50800" dist="38100" dir="2700000" algn="tl" rotWithShape="0">
                      <a:prstClr val="black">
                        <a:alpha val="40000"/>
                      </a:prstClr>
                    </a:outerShdw>
                  </a:effectLst>
                </p:spPr>
                <p:txBody>
                  <a:bodyPr wrap="square" rIns="0" rtlCol="0">
                    <a:spAutoFit/>
                  </a:bodyPr>
                  <a:lstStyle/>
                  <a:p>
                    <a:pPr>
                      <a:defRPr/>
                    </a:pPr>
                    <a:r>
                      <a:rPr lang="en-GB" sz="1400" b="1" dirty="0" smtClean="0">
                        <a:solidFill>
                          <a:schemeClr val="bg1"/>
                        </a:solidFill>
                      </a:rPr>
                      <a:t>Heat load limit </a:t>
                    </a:r>
                    <a14:m>
                      <m:oMath xmlns:m="http://schemas.openxmlformats.org/officeDocument/2006/math">
                        <m:sSub>
                          <m:sSubPr>
                            <m:ctrlPr>
                              <a:rPr lang="ar-AE" sz="1400" b="1" i="1">
                                <a:solidFill>
                                  <a:schemeClr val="bg1"/>
                                </a:solidFill>
                                <a:latin typeface="Cambria Math" panose="02040503050406030204" pitchFamily="18" charset="0"/>
                                <a:ea typeface="Cambria Math"/>
                                <a:cs typeface="Cambria Math"/>
                              </a:rPr>
                            </m:ctrlPr>
                          </m:sSubPr>
                          <m:e>
                            <m:r>
                              <a:rPr lang="ar-AE" sz="1400" b="1" i="1">
                                <a:solidFill>
                                  <a:schemeClr val="bg1"/>
                                </a:solidFill>
                                <a:latin typeface="Cambria Math"/>
                              </a:rPr>
                              <m:t>𝒒</m:t>
                            </m:r>
                          </m:e>
                          <m:sub>
                            <m:r>
                              <a:rPr lang="ar-AE" sz="1400" b="1" i="0">
                                <a:solidFill>
                                  <a:schemeClr val="bg1"/>
                                </a:solidFill>
                                <a:latin typeface="Cambria Math"/>
                              </a:rPr>
                              <m:t>𝐦𝐚𝐱</m:t>
                            </m:r>
                            <m:r>
                              <a:rPr lang="ar-AE" sz="1400" b="1" i="1">
                                <a:solidFill>
                                  <a:schemeClr val="bg1"/>
                                </a:solidFill>
                                <a:latin typeface="Cambria Math"/>
                              </a:rPr>
                              <m:t> </m:t>
                            </m:r>
                          </m:sub>
                        </m:sSub>
                      </m:oMath>
                    </a14:m>
                    <a:r>
                      <a:rPr lang="en-GB" sz="1400" b="1" dirty="0" smtClean="0">
                        <a:solidFill>
                          <a:schemeClr val="bg1"/>
                        </a:solidFill>
                      </a:rPr>
                      <a:t>in MW/m²</a:t>
                    </a:r>
                    <a:endParaRPr lang="en-GB" b="1" dirty="0">
                      <a:solidFill>
                        <a:schemeClr val="bg1"/>
                      </a:solidFill>
                    </a:endParaRPr>
                  </a:p>
                </p:txBody>
              </p:sp>
            </mc:Choice>
            <mc:Fallback xmlns="">
              <p:sp>
                <p:nvSpPr>
                  <p:cNvPr id="98" name="Anmerkung"/>
                  <p:cNvSpPr>
                    <a:spLocks noRot="1" noChangeAspect="1" noMove="1" noResize="1" noEditPoints="1" noAdjustHandles="1" noChangeArrowheads="1" noChangeShapeType="1" noTextEdit="1"/>
                  </p:cNvSpPr>
                  <p:nvPr/>
                </p:nvSpPr>
                <p:spPr bwMode="auto">
                  <a:xfrm>
                    <a:off x="11758711" y="648239"/>
                    <a:ext cx="3031911" cy="307777"/>
                  </a:xfrm>
                  <a:prstGeom prst="rect">
                    <a:avLst/>
                  </a:prstGeom>
                  <a:blipFill>
                    <a:blip r:embed="rId15"/>
                    <a:stretch>
                      <a:fillRect/>
                    </a:stretch>
                  </a:blipFill>
                  <a:ln w="12700">
                    <a:solidFill>
                      <a:schemeClr val="accent1"/>
                    </a:solidFill>
                  </a:ln>
                  <a:effectLst>
                    <a:outerShdw blurRad="50800" dist="38100" dir="2700000" algn="tl" rotWithShape="0">
                      <a:prstClr val="black">
                        <a:alpha val="40000"/>
                      </a:prstClr>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Anmerkung"/>
                  <p:cNvSpPr>
                    <a:spLocks noChangeAspect="1"/>
                  </p:cNvSpPr>
                  <p:nvPr/>
                </p:nvSpPr>
                <p:spPr bwMode="auto">
                  <a:xfrm>
                    <a:off x="11758711" y="967962"/>
                    <a:ext cx="3031911" cy="1085328"/>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wrap="square" rtlCol="0">
                    <a:noAutofit/>
                  </a:bodyPr>
                  <a:lstStyle/>
                  <a:p>
                    <a:pPr>
                      <a:defRPr/>
                    </a:pPr>
                    <a:r>
                      <a:rPr lang="de-DE" sz="1600" b="1" dirty="0" smtClean="0"/>
                      <a:t>Divertor                  </a:t>
                    </a:r>
                    <a14:m>
                      <m:oMath xmlns:m="http://schemas.openxmlformats.org/officeDocument/2006/math">
                        <m:r>
                          <a:rPr lang="de-DE" sz="1600" b="1" i="0">
                            <a:latin typeface="Cambria Math"/>
                          </a:rPr>
                          <m:t>    </m:t>
                        </m:r>
                        <m:r>
                          <a:rPr lang="en-US" sz="1600" b="0" i="1" smtClean="0">
                            <a:latin typeface="Cambria Math" panose="02040503050406030204" pitchFamily="18" charset="0"/>
                          </a:rPr>
                          <m:t>  </m:t>
                        </m:r>
                        <m:r>
                          <a:rPr lang="en-US" sz="1600" b="0" i="1" smtClean="0">
                            <a:latin typeface="Cambria Math" panose="02040503050406030204" pitchFamily="18" charset="0"/>
                          </a:rPr>
                          <m:t>10</m:t>
                        </m:r>
                      </m:oMath>
                    </a14:m>
                    <a:endParaRPr lang="de-DE" sz="1600" dirty="0"/>
                  </a:p>
                  <a:p>
                    <a:pPr>
                      <a:defRPr/>
                    </a:pPr>
                    <a:r>
                      <a:rPr lang="de-DE" sz="1600" b="1" dirty="0"/>
                      <a:t>	                 </a:t>
                    </a:r>
                    <a14:m>
                      <m:oMath xmlns:m="http://schemas.openxmlformats.org/officeDocument/2006/math">
                        <m:r>
                          <a:rPr lang="de-DE" sz="1600" b="1" i="0">
                            <a:latin typeface="Cambria Math"/>
                          </a:rPr>
                          <m:t>       </m:t>
                        </m:r>
                        <m:r>
                          <a:rPr lang="en-US" sz="1600" b="0" i="1" smtClean="0">
                            <a:latin typeface="Cambria Math" panose="02040503050406030204" pitchFamily="18" charset="0"/>
                          </a:rPr>
                          <m:t>       </m:t>
                        </m:r>
                        <m:r>
                          <a:rPr lang="de-DE" sz="1600" i="1">
                            <a:latin typeface="Cambria Math"/>
                          </a:rPr>
                          <m:t>2</m:t>
                        </m:r>
                        <m:r>
                          <a:rPr lang="de-DE" sz="1600" b="0" i="1">
                            <a:latin typeface="Cambria Math"/>
                          </a:rPr>
                          <m:t>.</m:t>
                        </m:r>
                        <m:r>
                          <a:rPr lang="de-DE" sz="1600" b="0" i="1">
                            <a:latin typeface="Cambria Math"/>
                          </a:rPr>
                          <m:t>0</m:t>
                        </m:r>
                        <m:r>
                          <a:rPr lang="de-DE" sz="1600" b="0" i="1">
                            <a:latin typeface="Cambria Math"/>
                          </a:rPr>
                          <m:t>−</m:t>
                        </m:r>
                        <m:r>
                          <a:rPr lang="de-DE" sz="1600" b="0" i="1">
                            <a:latin typeface="Cambria Math"/>
                          </a:rPr>
                          <m:t>5</m:t>
                        </m:r>
                        <m:r>
                          <a:rPr lang="de-DE" sz="1600" b="0" i="1">
                            <a:latin typeface="Cambria Math"/>
                          </a:rPr>
                          <m:t>.</m:t>
                        </m:r>
                        <m:r>
                          <a:rPr lang="de-DE" sz="1600" b="0" i="1">
                            <a:latin typeface="Cambria Math"/>
                          </a:rPr>
                          <m:t>0</m:t>
                        </m:r>
                      </m:oMath>
                    </a14:m>
                    <a:endParaRPr lang="de-DE" sz="1600" dirty="0"/>
                  </a:p>
                  <a:p>
                    <a:pPr>
                      <a:defRPr/>
                    </a:pPr>
                    <a:r>
                      <a:rPr lang="de-DE" sz="1600" b="1" dirty="0"/>
                      <a:t>	             </a:t>
                    </a:r>
                    <a14:m>
                      <m:oMath xmlns:m="http://schemas.openxmlformats.org/officeDocument/2006/math">
                        <m:r>
                          <a:rPr lang="de-DE" sz="1600" b="1" i="0">
                            <a:latin typeface="Cambria Math"/>
                          </a:rPr>
                          <m:t>    </m:t>
                        </m:r>
                        <m:r>
                          <a:rPr lang="de-DE" sz="1600" b="0" i="1">
                            <a:latin typeface="Cambria Math"/>
                          </a:rPr>
                          <m:t>             </m:t>
                        </m:r>
                        <m:r>
                          <a:rPr lang="en-US" sz="1600" b="0" i="1" smtClean="0">
                            <a:latin typeface="Cambria Math" panose="02040503050406030204" pitchFamily="18" charset="0"/>
                          </a:rPr>
                          <m:t>  </m:t>
                        </m:r>
                        <m:r>
                          <a:rPr lang="de-DE" sz="1600" b="0" i="1">
                            <a:latin typeface="Cambria Math"/>
                          </a:rPr>
                          <m:t>0</m:t>
                        </m:r>
                        <m:r>
                          <a:rPr lang="de-DE" sz="1600" b="0" i="1">
                            <a:latin typeface="Cambria Math"/>
                          </a:rPr>
                          <m:t>.</m:t>
                        </m:r>
                      </m:oMath>
                    </a14:m>
                    <a:r>
                      <a:rPr lang="de-DE" sz="1600" dirty="0" smtClean="0"/>
                      <a:t>5</a:t>
                    </a:r>
                    <a:endParaRPr lang="de-DE" sz="1600" dirty="0"/>
                  </a:p>
                  <a:p>
                    <a:pPr>
                      <a:defRPr/>
                    </a:pPr>
                    <a:r>
                      <a:rPr lang="de-DE" sz="1600" b="1" dirty="0" smtClean="0"/>
                      <a:t>Baffle</a:t>
                    </a:r>
                    <a:r>
                      <a:rPr lang="de-DE" sz="1600" b="1" dirty="0"/>
                      <a:t>	                 </a:t>
                    </a:r>
                    <a14:m>
                      <m:oMath xmlns:m="http://schemas.openxmlformats.org/officeDocument/2006/math">
                        <m:r>
                          <a:rPr lang="en-US" sz="1600" b="1" i="0" smtClean="0">
                            <a:latin typeface="Cambria Math" panose="02040503050406030204" pitchFamily="18" charset="0"/>
                          </a:rPr>
                          <m:t>  </m:t>
                        </m:r>
                        <m:r>
                          <a:rPr lang="en-US" sz="1600" b="0" i="1" smtClean="0">
                            <a:latin typeface="Cambria Math" panose="02040503050406030204" pitchFamily="18" charset="0"/>
                          </a:rPr>
                          <m:t>  </m:t>
                        </m:r>
                        <m:r>
                          <a:rPr lang="de-DE" sz="1600" b="0" i="1">
                            <a:latin typeface="Cambria Math"/>
                          </a:rPr>
                          <m:t>≤</m:t>
                        </m:r>
                        <m:r>
                          <a:rPr lang="de-DE" sz="1600" b="0" i="1">
                            <a:latin typeface="Cambria Math"/>
                          </a:rPr>
                          <m:t>0</m:t>
                        </m:r>
                        <m:r>
                          <a:rPr lang="de-DE" sz="1600" b="0" i="1">
                            <a:latin typeface="Cambria Math"/>
                          </a:rPr>
                          <m:t>.</m:t>
                        </m:r>
                        <m:r>
                          <a:rPr lang="en-US" sz="1600" b="0" i="1" smtClean="0">
                            <a:latin typeface="Cambria Math" panose="02040503050406030204" pitchFamily="18" charset="0"/>
                          </a:rPr>
                          <m:t>2</m:t>
                        </m:r>
                        <m:r>
                          <a:rPr lang="de-DE" sz="1600" b="0" i="1">
                            <a:latin typeface="Cambria Math"/>
                          </a:rPr>
                          <m:t>5</m:t>
                        </m:r>
                      </m:oMath>
                    </a14:m>
                    <a:endParaRPr lang="de-DE" sz="1600" dirty="0"/>
                  </a:p>
                </p:txBody>
              </p:sp>
            </mc:Choice>
            <mc:Fallback xmlns="">
              <p:sp>
                <p:nvSpPr>
                  <p:cNvPr id="99" name="Anmerkung"/>
                  <p:cNvSpPr>
                    <a:spLocks noRot="1" noChangeAspect="1" noMove="1" noResize="1" noEditPoints="1" noAdjustHandles="1" noChangeArrowheads="1" noChangeShapeType="1" noTextEdit="1"/>
                  </p:cNvSpPr>
                  <p:nvPr/>
                </p:nvSpPr>
                <p:spPr bwMode="auto">
                  <a:xfrm>
                    <a:off x="11758711" y="967962"/>
                    <a:ext cx="3031911" cy="1085328"/>
                  </a:xfrm>
                  <a:prstGeom prst="rect">
                    <a:avLst/>
                  </a:prstGeom>
                  <a:blipFill>
                    <a:blip r:embed="rId18"/>
                    <a:stretch>
                      <a:fillRect/>
                    </a:stretch>
                  </a:blipFill>
                  <a:ln w="12700">
                    <a:solidFill>
                      <a:schemeClr val="accent1"/>
                    </a:solidFill>
                  </a:ln>
                  <a:effectLst>
                    <a:outerShdw blurRad="50800" dist="38100" dir="2700000" algn="tl" rotWithShape="0">
                      <a:prstClr val="black">
                        <a:alpha val="40000"/>
                      </a:prstClr>
                    </a:outerShdw>
                  </a:effectLst>
                </p:spPr>
                <p:txBody>
                  <a:bodyPr/>
                  <a:lstStyle/>
                  <a:p>
                    <a:r>
                      <a:rPr lang="de-DE">
                        <a:noFill/>
                      </a:rPr>
                      <a:t> </a:t>
                    </a:r>
                  </a:p>
                </p:txBody>
              </p:sp>
            </mc:Fallback>
          </mc:AlternateContent>
        </p:grpSp>
        <p:sp>
          <p:nvSpPr>
            <p:cNvPr id="95" name="Rechteck 99"/>
            <p:cNvSpPr/>
            <p:nvPr/>
          </p:nvSpPr>
          <p:spPr bwMode="auto">
            <a:xfrm>
              <a:off x="8895661" y="1570564"/>
              <a:ext cx="1181789" cy="197482"/>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CFC</a:t>
              </a:r>
              <a:endParaRPr lang="en-GB" sz="1400" dirty="0">
                <a:solidFill>
                  <a:schemeClr val="tx1"/>
                </a:solidFill>
              </a:endParaRPr>
            </a:p>
          </p:txBody>
        </p:sp>
        <p:sp>
          <p:nvSpPr>
            <p:cNvPr id="96" name="Rechteck 100"/>
            <p:cNvSpPr/>
            <p:nvPr/>
          </p:nvSpPr>
          <p:spPr bwMode="auto">
            <a:xfrm>
              <a:off x="8895660" y="1820401"/>
              <a:ext cx="1181789" cy="197482"/>
            </a:xfrm>
            <a:prstGeom prst="rect">
              <a:avLst/>
            </a:prstGeom>
            <a:solidFill>
              <a:srgbClr val="EF7C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Edge (CFC)</a:t>
              </a:r>
              <a:endParaRPr lang="en-GB" sz="1400" dirty="0">
                <a:solidFill>
                  <a:schemeClr val="tx1"/>
                </a:solidFill>
              </a:endParaRPr>
            </a:p>
          </p:txBody>
        </p:sp>
        <p:sp>
          <p:nvSpPr>
            <p:cNvPr id="97" name="Rechteck 101"/>
            <p:cNvSpPr/>
            <p:nvPr/>
          </p:nvSpPr>
          <p:spPr bwMode="auto">
            <a:xfrm>
              <a:off x="8895660" y="2072565"/>
              <a:ext cx="1181789" cy="19748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Baffle like</a:t>
              </a:r>
              <a:endParaRPr lang="en-GB" sz="1400" dirty="0">
                <a:solidFill>
                  <a:schemeClr val="tx1"/>
                </a:solidFill>
              </a:endParaRPr>
            </a:p>
          </p:txBody>
        </p:sp>
        <p:sp>
          <p:nvSpPr>
            <p:cNvPr id="68" name="Rechteck 101"/>
            <p:cNvSpPr/>
            <p:nvPr/>
          </p:nvSpPr>
          <p:spPr bwMode="auto">
            <a:xfrm>
              <a:off x="8895660" y="2324729"/>
              <a:ext cx="1181789" cy="19748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a:solidFill>
                    <a:schemeClr val="tx1"/>
                  </a:solidFill>
                </a:rPr>
                <a:t>G</a:t>
              </a:r>
              <a:r>
                <a:rPr lang="en-GB" sz="1400" dirty="0" smtClean="0">
                  <a:solidFill>
                    <a:schemeClr val="tx1"/>
                  </a:solidFill>
                </a:rPr>
                <a:t>raphite</a:t>
              </a:r>
              <a:endParaRPr lang="en-GB" sz="1400" dirty="0">
                <a:solidFill>
                  <a:schemeClr val="tx1"/>
                </a:solidFill>
              </a:endParaRPr>
            </a:p>
          </p:txBody>
        </p:sp>
      </p:grpSp>
      <p:pic>
        <p:nvPicPr>
          <p:cNvPr id="31" name="Poincare"/>
          <p:cNvPicPr>
            <a:picLocks noChangeAspect="1"/>
          </p:cNvPicPr>
          <p:nvPr/>
        </p:nvPicPr>
        <p:blipFill>
          <a:blip r:embed="rId19"/>
          <a:stretch/>
        </p:blipFill>
        <p:spPr bwMode="auto">
          <a:xfrm>
            <a:off x="1923748" y="1632068"/>
            <a:ext cx="2581768" cy="3109555"/>
          </a:xfrm>
          <a:prstGeom prst="rect">
            <a:avLst/>
          </a:prstGeom>
        </p:spPr>
      </p:pic>
      <p:sp>
        <p:nvSpPr>
          <p:cNvPr id="12" name="Freeform 11"/>
          <p:cNvSpPr/>
          <p:nvPr/>
        </p:nvSpPr>
        <p:spPr>
          <a:xfrm>
            <a:off x="2600325" y="3067050"/>
            <a:ext cx="8267700" cy="3762375"/>
          </a:xfrm>
          <a:custGeom>
            <a:avLst/>
            <a:gdLst>
              <a:gd name="connsiteX0" fmla="*/ 571500 w 8267700"/>
              <a:gd name="connsiteY0" fmla="*/ 1676400 h 3762375"/>
              <a:gd name="connsiteX1" fmla="*/ 76200 w 8267700"/>
              <a:gd name="connsiteY1" fmla="*/ 1400175 h 3762375"/>
              <a:gd name="connsiteX2" fmla="*/ 38100 w 8267700"/>
              <a:gd name="connsiteY2" fmla="*/ 1419225 h 3762375"/>
              <a:gd name="connsiteX3" fmla="*/ 0 w 8267700"/>
              <a:gd name="connsiteY3" fmla="*/ 1885950 h 3762375"/>
              <a:gd name="connsiteX4" fmla="*/ 19050 w 8267700"/>
              <a:gd name="connsiteY4" fmla="*/ 2352675 h 3762375"/>
              <a:gd name="connsiteX5" fmla="*/ 57150 w 8267700"/>
              <a:gd name="connsiteY5" fmla="*/ 2390775 h 3762375"/>
              <a:gd name="connsiteX6" fmla="*/ 133350 w 8267700"/>
              <a:gd name="connsiteY6" fmla="*/ 2762250 h 3762375"/>
              <a:gd name="connsiteX7" fmla="*/ 57150 w 8267700"/>
              <a:gd name="connsiteY7" fmla="*/ 2828925 h 3762375"/>
              <a:gd name="connsiteX8" fmla="*/ 257175 w 8267700"/>
              <a:gd name="connsiteY8" fmla="*/ 3209925 h 3762375"/>
              <a:gd name="connsiteX9" fmla="*/ 323850 w 8267700"/>
              <a:gd name="connsiteY9" fmla="*/ 3352800 h 3762375"/>
              <a:gd name="connsiteX10" fmla="*/ 457200 w 8267700"/>
              <a:gd name="connsiteY10" fmla="*/ 3486150 h 3762375"/>
              <a:gd name="connsiteX11" fmla="*/ 666750 w 8267700"/>
              <a:gd name="connsiteY11" fmla="*/ 3686175 h 3762375"/>
              <a:gd name="connsiteX12" fmla="*/ 800100 w 8267700"/>
              <a:gd name="connsiteY12" fmla="*/ 3762375 h 3762375"/>
              <a:gd name="connsiteX13" fmla="*/ 6810375 w 8267700"/>
              <a:gd name="connsiteY13" fmla="*/ 3762375 h 3762375"/>
              <a:gd name="connsiteX14" fmla="*/ 7029450 w 8267700"/>
              <a:gd name="connsiteY14" fmla="*/ 3638550 h 3762375"/>
              <a:gd name="connsiteX15" fmla="*/ 7553325 w 8267700"/>
              <a:gd name="connsiteY15" fmla="*/ 3257550 h 3762375"/>
              <a:gd name="connsiteX16" fmla="*/ 7534275 w 8267700"/>
              <a:gd name="connsiteY16" fmla="*/ 3190875 h 3762375"/>
              <a:gd name="connsiteX17" fmla="*/ 7943850 w 8267700"/>
              <a:gd name="connsiteY17" fmla="*/ 2533650 h 3762375"/>
              <a:gd name="connsiteX18" fmla="*/ 7991475 w 8267700"/>
              <a:gd name="connsiteY18" fmla="*/ 2505075 h 3762375"/>
              <a:gd name="connsiteX19" fmla="*/ 8191500 w 8267700"/>
              <a:gd name="connsiteY19" fmla="*/ 1914525 h 3762375"/>
              <a:gd name="connsiteX20" fmla="*/ 8248650 w 8267700"/>
              <a:gd name="connsiteY20" fmla="*/ 1733550 h 3762375"/>
              <a:gd name="connsiteX21" fmla="*/ 8239125 w 8267700"/>
              <a:gd name="connsiteY21" fmla="*/ 1047750 h 3762375"/>
              <a:gd name="connsiteX22" fmla="*/ 8267700 w 8267700"/>
              <a:gd name="connsiteY22" fmla="*/ 1019175 h 3762375"/>
              <a:gd name="connsiteX23" fmla="*/ 8172450 w 8267700"/>
              <a:gd name="connsiteY23" fmla="*/ 600075 h 3762375"/>
              <a:gd name="connsiteX24" fmla="*/ 7991475 w 8267700"/>
              <a:gd name="connsiteY24" fmla="*/ 266700 h 3762375"/>
              <a:gd name="connsiteX25" fmla="*/ 7800975 w 8267700"/>
              <a:gd name="connsiteY25" fmla="*/ 0 h 3762375"/>
              <a:gd name="connsiteX26" fmla="*/ 7753350 w 8267700"/>
              <a:gd name="connsiteY26" fmla="*/ 381000 h 3762375"/>
              <a:gd name="connsiteX27" fmla="*/ 7753350 w 8267700"/>
              <a:gd name="connsiteY27" fmla="*/ 733425 h 3762375"/>
              <a:gd name="connsiteX28" fmla="*/ 7743825 w 8267700"/>
              <a:gd name="connsiteY28" fmla="*/ 981075 h 3762375"/>
              <a:gd name="connsiteX29" fmla="*/ 7629525 w 8267700"/>
              <a:gd name="connsiteY29" fmla="*/ 1285875 h 3762375"/>
              <a:gd name="connsiteX30" fmla="*/ 7477125 w 8267700"/>
              <a:gd name="connsiteY30" fmla="*/ 1524000 h 3762375"/>
              <a:gd name="connsiteX31" fmla="*/ 7181850 w 8267700"/>
              <a:gd name="connsiteY31" fmla="*/ 1981200 h 3762375"/>
              <a:gd name="connsiteX32" fmla="*/ 6800850 w 8267700"/>
              <a:gd name="connsiteY32" fmla="*/ 2419350 h 3762375"/>
              <a:gd name="connsiteX33" fmla="*/ 6524625 w 8267700"/>
              <a:gd name="connsiteY33" fmla="*/ 2676525 h 3762375"/>
              <a:gd name="connsiteX34" fmla="*/ 6305550 w 8267700"/>
              <a:gd name="connsiteY34" fmla="*/ 2905125 h 3762375"/>
              <a:gd name="connsiteX35" fmla="*/ 5934075 w 8267700"/>
              <a:gd name="connsiteY35" fmla="*/ 3105150 h 3762375"/>
              <a:gd name="connsiteX36" fmla="*/ 5486400 w 8267700"/>
              <a:gd name="connsiteY36" fmla="*/ 3267075 h 3762375"/>
              <a:gd name="connsiteX37" fmla="*/ 4953000 w 8267700"/>
              <a:gd name="connsiteY37" fmla="*/ 3381375 h 3762375"/>
              <a:gd name="connsiteX38" fmla="*/ 4248150 w 8267700"/>
              <a:gd name="connsiteY38" fmla="*/ 3438525 h 3762375"/>
              <a:gd name="connsiteX39" fmla="*/ 3857625 w 8267700"/>
              <a:gd name="connsiteY39" fmla="*/ 3476625 h 3762375"/>
              <a:gd name="connsiteX40" fmla="*/ 3276600 w 8267700"/>
              <a:gd name="connsiteY40" fmla="*/ 3476625 h 3762375"/>
              <a:gd name="connsiteX41" fmla="*/ 2800350 w 8267700"/>
              <a:gd name="connsiteY41" fmla="*/ 3400425 h 3762375"/>
              <a:gd name="connsiteX42" fmla="*/ 1962150 w 8267700"/>
              <a:gd name="connsiteY42" fmla="*/ 3219450 h 3762375"/>
              <a:gd name="connsiteX43" fmla="*/ 1533525 w 8267700"/>
              <a:gd name="connsiteY43" fmla="*/ 3009900 h 3762375"/>
              <a:gd name="connsiteX44" fmla="*/ 1209675 w 8267700"/>
              <a:gd name="connsiteY44" fmla="*/ 2762250 h 3762375"/>
              <a:gd name="connsiteX45" fmla="*/ 933450 w 8267700"/>
              <a:gd name="connsiteY45" fmla="*/ 2524125 h 3762375"/>
              <a:gd name="connsiteX46" fmla="*/ 742950 w 8267700"/>
              <a:gd name="connsiteY46" fmla="*/ 2247900 h 3762375"/>
              <a:gd name="connsiteX47" fmla="*/ 628650 w 8267700"/>
              <a:gd name="connsiteY47" fmla="*/ 1933575 h 3762375"/>
              <a:gd name="connsiteX48" fmla="*/ 571500 w 8267700"/>
              <a:gd name="connsiteY48" fmla="*/ 1676400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267700" h="3762375">
                <a:moveTo>
                  <a:pt x="571500" y="1676400"/>
                </a:moveTo>
                <a:lnTo>
                  <a:pt x="76200" y="1400175"/>
                </a:lnTo>
                <a:lnTo>
                  <a:pt x="38100" y="1419225"/>
                </a:lnTo>
                <a:lnTo>
                  <a:pt x="0" y="1885950"/>
                </a:lnTo>
                <a:lnTo>
                  <a:pt x="19050" y="2352675"/>
                </a:lnTo>
                <a:lnTo>
                  <a:pt x="57150" y="2390775"/>
                </a:lnTo>
                <a:lnTo>
                  <a:pt x="133350" y="2762250"/>
                </a:lnTo>
                <a:lnTo>
                  <a:pt x="57150" y="2828925"/>
                </a:lnTo>
                <a:lnTo>
                  <a:pt x="257175" y="3209925"/>
                </a:lnTo>
                <a:lnTo>
                  <a:pt x="323850" y="3352800"/>
                </a:lnTo>
                <a:lnTo>
                  <a:pt x="457200" y="3486150"/>
                </a:lnTo>
                <a:lnTo>
                  <a:pt x="666750" y="3686175"/>
                </a:lnTo>
                <a:lnTo>
                  <a:pt x="800100" y="3762375"/>
                </a:lnTo>
                <a:lnTo>
                  <a:pt x="6810375" y="3762375"/>
                </a:lnTo>
                <a:lnTo>
                  <a:pt x="7029450" y="3638550"/>
                </a:lnTo>
                <a:lnTo>
                  <a:pt x="7553325" y="3257550"/>
                </a:lnTo>
                <a:lnTo>
                  <a:pt x="7534275" y="3190875"/>
                </a:lnTo>
                <a:lnTo>
                  <a:pt x="7943850" y="2533650"/>
                </a:lnTo>
                <a:lnTo>
                  <a:pt x="7991475" y="2505075"/>
                </a:lnTo>
                <a:lnTo>
                  <a:pt x="8191500" y="1914525"/>
                </a:lnTo>
                <a:lnTo>
                  <a:pt x="8248650" y="1733550"/>
                </a:lnTo>
                <a:lnTo>
                  <a:pt x="8239125" y="1047750"/>
                </a:lnTo>
                <a:lnTo>
                  <a:pt x="8267700" y="1019175"/>
                </a:lnTo>
                <a:lnTo>
                  <a:pt x="8172450" y="600075"/>
                </a:lnTo>
                <a:lnTo>
                  <a:pt x="7991475" y="266700"/>
                </a:lnTo>
                <a:lnTo>
                  <a:pt x="7800975" y="0"/>
                </a:lnTo>
                <a:lnTo>
                  <a:pt x="7753350" y="381000"/>
                </a:lnTo>
                <a:lnTo>
                  <a:pt x="7753350" y="733425"/>
                </a:lnTo>
                <a:lnTo>
                  <a:pt x="7743825" y="981075"/>
                </a:lnTo>
                <a:lnTo>
                  <a:pt x="7629525" y="1285875"/>
                </a:lnTo>
                <a:lnTo>
                  <a:pt x="7477125" y="1524000"/>
                </a:lnTo>
                <a:lnTo>
                  <a:pt x="7181850" y="1981200"/>
                </a:lnTo>
                <a:lnTo>
                  <a:pt x="6800850" y="2419350"/>
                </a:lnTo>
                <a:lnTo>
                  <a:pt x="6524625" y="2676525"/>
                </a:lnTo>
                <a:lnTo>
                  <a:pt x="6305550" y="2905125"/>
                </a:lnTo>
                <a:lnTo>
                  <a:pt x="5934075" y="3105150"/>
                </a:lnTo>
                <a:lnTo>
                  <a:pt x="5486400" y="3267075"/>
                </a:lnTo>
                <a:lnTo>
                  <a:pt x="4953000" y="3381375"/>
                </a:lnTo>
                <a:lnTo>
                  <a:pt x="4248150" y="3438525"/>
                </a:lnTo>
                <a:lnTo>
                  <a:pt x="3857625" y="3476625"/>
                </a:lnTo>
                <a:lnTo>
                  <a:pt x="3276600" y="3476625"/>
                </a:lnTo>
                <a:lnTo>
                  <a:pt x="2800350" y="3400425"/>
                </a:lnTo>
                <a:lnTo>
                  <a:pt x="1962150" y="3219450"/>
                </a:lnTo>
                <a:lnTo>
                  <a:pt x="1533525" y="3009900"/>
                </a:lnTo>
                <a:lnTo>
                  <a:pt x="1209675" y="2762250"/>
                </a:lnTo>
                <a:lnTo>
                  <a:pt x="933450" y="2524125"/>
                </a:lnTo>
                <a:lnTo>
                  <a:pt x="742950" y="2247900"/>
                </a:lnTo>
                <a:lnTo>
                  <a:pt x="628650" y="1933575"/>
                </a:lnTo>
                <a:lnTo>
                  <a:pt x="571500" y="1676400"/>
                </a:lnTo>
                <a:close/>
              </a:path>
            </a:pathLst>
          </a:custGeom>
          <a:solidFill>
            <a:srgbClr val="92D050">
              <a:alpha val="2588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Freeform 12"/>
          <p:cNvSpPr/>
          <p:nvPr/>
        </p:nvSpPr>
        <p:spPr>
          <a:xfrm>
            <a:off x="4008120" y="3185160"/>
            <a:ext cx="6118860" cy="2346960"/>
          </a:xfrm>
          <a:custGeom>
            <a:avLst/>
            <a:gdLst>
              <a:gd name="connsiteX0" fmla="*/ 68580 w 6118860"/>
              <a:gd name="connsiteY0" fmla="*/ 746760 h 2346960"/>
              <a:gd name="connsiteX1" fmla="*/ 0 w 6118860"/>
              <a:gd name="connsiteY1" fmla="*/ 548640 h 2346960"/>
              <a:gd name="connsiteX2" fmla="*/ 7620 w 6118860"/>
              <a:gd name="connsiteY2" fmla="*/ 533400 h 2346960"/>
              <a:gd name="connsiteX3" fmla="*/ 228600 w 6118860"/>
              <a:gd name="connsiteY3" fmla="*/ 678180 h 2346960"/>
              <a:gd name="connsiteX4" fmla="*/ 419100 w 6118860"/>
              <a:gd name="connsiteY4" fmla="*/ 784860 h 2346960"/>
              <a:gd name="connsiteX5" fmla="*/ 868680 w 6118860"/>
              <a:gd name="connsiteY5" fmla="*/ 937260 h 2346960"/>
              <a:gd name="connsiteX6" fmla="*/ 1158240 w 6118860"/>
              <a:gd name="connsiteY6" fmla="*/ 1043940 h 2346960"/>
              <a:gd name="connsiteX7" fmla="*/ 1546860 w 6118860"/>
              <a:gd name="connsiteY7" fmla="*/ 1135380 h 2346960"/>
              <a:gd name="connsiteX8" fmla="*/ 1973580 w 6118860"/>
              <a:gd name="connsiteY8" fmla="*/ 1203960 h 2346960"/>
              <a:gd name="connsiteX9" fmla="*/ 2423160 w 6118860"/>
              <a:gd name="connsiteY9" fmla="*/ 1249680 h 2346960"/>
              <a:gd name="connsiteX10" fmla="*/ 2903220 w 6118860"/>
              <a:gd name="connsiteY10" fmla="*/ 1211580 h 2346960"/>
              <a:gd name="connsiteX11" fmla="*/ 3383280 w 6118860"/>
              <a:gd name="connsiteY11" fmla="*/ 1165860 h 2346960"/>
              <a:gd name="connsiteX12" fmla="*/ 3832860 w 6118860"/>
              <a:gd name="connsiteY12" fmla="*/ 1066800 h 2346960"/>
              <a:gd name="connsiteX13" fmla="*/ 4221480 w 6118860"/>
              <a:gd name="connsiteY13" fmla="*/ 960120 h 2346960"/>
              <a:gd name="connsiteX14" fmla="*/ 5036820 w 6118860"/>
              <a:gd name="connsiteY14" fmla="*/ 960120 h 2346960"/>
              <a:gd name="connsiteX15" fmla="*/ 5273040 w 6118860"/>
              <a:gd name="connsiteY15" fmla="*/ 762000 h 2346960"/>
              <a:gd name="connsiteX16" fmla="*/ 5471160 w 6118860"/>
              <a:gd name="connsiteY16" fmla="*/ 541020 h 2346960"/>
              <a:gd name="connsiteX17" fmla="*/ 5562600 w 6118860"/>
              <a:gd name="connsiteY17" fmla="*/ 373380 h 2346960"/>
              <a:gd name="connsiteX18" fmla="*/ 5600700 w 6118860"/>
              <a:gd name="connsiteY18" fmla="*/ 236220 h 2346960"/>
              <a:gd name="connsiteX19" fmla="*/ 5631180 w 6118860"/>
              <a:gd name="connsiteY19" fmla="*/ 144780 h 2346960"/>
              <a:gd name="connsiteX20" fmla="*/ 5684520 w 6118860"/>
              <a:gd name="connsiteY20" fmla="*/ 0 h 2346960"/>
              <a:gd name="connsiteX21" fmla="*/ 6118860 w 6118860"/>
              <a:gd name="connsiteY21" fmla="*/ 213360 h 2346960"/>
              <a:gd name="connsiteX22" fmla="*/ 6118860 w 6118860"/>
              <a:gd name="connsiteY22" fmla="*/ 449580 h 2346960"/>
              <a:gd name="connsiteX23" fmla="*/ 6073140 w 6118860"/>
              <a:gd name="connsiteY23" fmla="*/ 670560 h 2346960"/>
              <a:gd name="connsiteX24" fmla="*/ 5951220 w 6118860"/>
              <a:gd name="connsiteY24" fmla="*/ 929640 h 2346960"/>
              <a:gd name="connsiteX25" fmla="*/ 5486400 w 6118860"/>
              <a:gd name="connsiteY25" fmla="*/ 1341120 h 2346960"/>
              <a:gd name="connsiteX26" fmla="*/ 4846320 w 6118860"/>
              <a:gd name="connsiteY26" fmla="*/ 1805940 h 2346960"/>
              <a:gd name="connsiteX27" fmla="*/ 4335780 w 6118860"/>
              <a:gd name="connsiteY27" fmla="*/ 2042160 h 2346960"/>
              <a:gd name="connsiteX28" fmla="*/ 3703320 w 6118860"/>
              <a:gd name="connsiteY28" fmla="*/ 2240280 h 2346960"/>
              <a:gd name="connsiteX29" fmla="*/ 3314700 w 6118860"/>
              <a:gd name="connsiteY29" fmla="*/ 2324100 h 2346960"/>
              <a:gd name="connsiteX30" fmla="*/ 2545080 w 6118860"/>
              <a:gd name="connsiteY30" fmla="*/ 2346960 h 2346960"/>
              <a:gd name="connsiteX31" fmla="*/ 1775460 w 6118860"/>
              <a:gd name="connsiteY31" fmla="*/ 2255520 h 2346960"/>
              <a:gd name="connsiteX32" fmla="*/ 1653540 w 6118860"/>
              <a:gd name="connsiteY32" fmla="*/ 1706880 h 2346960"/>
              <a:gd name="connsiteX33" fmla="*/ 1089660 w 6118860"/>
              <a:gd name="connsiteY33" fmla="*/ 1516380 h 2346960"/>
              <a:gd name="connsiteX34" fmla="*/ 746760 w 6118860"/>
              <a:gd name="connsiteY34" fmla="*/ 1333500 h 2346960"/>
              <a:gd name="connsiteX35" fmla="*/ 373380 w 6118860"/>
              <a:gd name="connsiteY35" fmla="*/ 1043940 h 2346960"/>
              <a:gd name="connsiteX36" fmla="*/ 68580 w 6118860"/>
              <a:gd name="connsiteY36" fmla="*/ 74676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18860" h="2346960">
                <a:moveTo>
                  <a:pt x="68580" y="746760"/>
                </a:moveTo>
                <a:lnTo>
                  <a:pt x="0" y="548640"/>
                </a:lnTo>
                <a:lnTo>
                  <a:pt x="7620" y="533400"/>
                </a:lnTo>
                <a:lnTo>
                  <a:pt x="228600" y="678180"/>
                </a:lnTo>
                <a:lnTo>
                  <a:pt x="419100" y="784860"/>
                </a:lnTo>
                <a:lnTo>
                  <a:pt x="868680" y="937260"/>
                </a:lnTo>
                <a:lnTo>
                  <a:pt x="1158240" y="1043940"/>
                </a:lnTo>
                <a:lnTo>
                  <a:pt x="1546860" y="1135380"/>
                </a:lnTo>
                <a:lnTo>
                  <a:pt x="1973580" y="1203960"/>
                </a:lnTo>
                <a:lnTo>
                  <a:pt x="2423160" y="1249680"/>
                </a:lnTo>
                <a:lnTo>
                  <a:pt x="2903220" y="1211580"/>
                </a:lnTo>
                <a:lnTo>
                  <a:pt x="3383280" y="1165860"/>
                </a:lnTo>
                <a:lnTo>
                  <a:pt x="3832860" y="1066800"/>
                </a:lnTo>
                <a:lnTo>
                  <a:pt x="4221480" y="960120"/>
                </a:lnTo>
                <a:lnTo>
                  <a:pt x="5036820" y="960120"/>
                </a:lnTo>
                <a:lnTo>
                  <a:pt x="5273040" y="762000"/>
                </a:lnTo>
                <a:lnTo>
                  <a:pt x="5471160" y="541020"/>
                </a:lnTo>
                <a:lnTo>
                  <a:pt x="5562600" y="373380"/>
                </a:lnTo>
                <a:lnTo>
                  <a:pt x="5600700" y="236220"/>
                </a:lnTo>
                <a:lnTo>
                  <a:pt x="5631180" y="144780"/>
                </a:lnTo>
                <a:lnTo>
                  <a:pt x="5684520" y="0"/>
                </a:lnTo>
                <a:lnTo>
                  <a:pt x="6118860" y="213360"/>
                </a:lnTo>
                <a:lnTo>
                  <a:pt x="6118860" y="449580"/>
                </a:lnTo>
                <a:lnTo>
                  <a:pt x="6073140" y="670560"/>
                </a:lnTo>
                <a:lnTo>
                  <a:pt x="5951220" y="929640"/>
                </a:lnTo>
                <a:lnTo>
                  <a:pt x="5486400" y="1341120"/>
                </a:lnTo>
                <a:lnTo>
                  <a:pt x="4846320" y="1805940"/>
                </a:lnTo>
                <a:lnTo>
                  <a:pt x="4335780" y="2042160"/>
                </a:lnTo>
                <a:lnTo>
                  <a:pt x="3703320" y="2240280"/>
                </a:lnTo>
                <a:lnTo>
                  <a:pt x="3314700" y="2324100"/>
                </a:lnTo>
                <a:lnTo>
                  <a:pt x="2545080" y="2346960"/>
                </a:lnTo>
                <a:lnTo>
                  <a:pt x="1775460" y="2255520"/>
                </a:lnTo>
                <a:lnTo>
                  <a:pt x="1653540" y="1706880"/>
                </a:lnTo>
                <a:lnTo>
                  <a:pt x="1089660" y="1516380"/>
                </a:lnTo>
                <a:lnTo>
                  <a:pt x="746760" y="1333500"/>
                </a:lnTo>
                <a:lnTo>
                  <a:pt x="373380" y="1043940"/>
                </a:lnTo>
                <a:lnTo>
                  <a:pt x="68580" y="746760"/>
                </a:lnTo>
                <a:close/>
              </a:path>
            </a:pathLst>
          </a:custGeom>
          <a:solidFill>
            <a:srgbClr val="92D050">
              <a:alpha val="2588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5" name="Rectangle 14"/>
          <p:cNvSpPr/>
          <p:nvPr/>
        </p:nvSpPr>
        <p:spPr>
          <a:xfrm>
            <a:off x="5295907" y="3031281"/>
            <a:ext cx="3723017" cy="991619"/>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600"/>
              </a:spcBef>
              <a:buClr>
                <a:srgbClr val="116656"/>
              </a:buClr>
              <a:buSzPct val="120000"/>
            </a:pPr>
            <a:r>
              <a:rPr lang="en-US" sz="1300" b="1" dirty="0" smtClean="0">
                <a:solidFill>
                  <a:schemeClr val="bg1"/>
                </a:solidFill>
              </a:rPr>
              <a:t>Strike line position affected by</a:t>
            </a:r>
          </a:p>
          <a:p>
            <a:pPr marL="285750" indent="-285750" algn="l">
              <a:spcBef>
                <a:spcPts val="600"/>
              </a:spcBef>
              <a:buClr>
                <a:srgbClr val="116656"/>
              </a:buClr>
              <a:buSzPct val="120000"/>
              <a:buFont typeface="Arial" panose="020B0604020202020204" pitchFamily="34" charset="0"/>
              <a:buChar char="•"/>
            </a:pPr>
            <a:r>
              <a:rPr lang="en-US" sz="1300" b="1" dirty="0" smtClean="0">
                <a:solidFill>
                  <a:schemeClr val="bg1"/>
                </a:solidFill>
              </a:rPr>
              <a:t>Broad magnetic configuration flexibility</a:t>
            </a:r>
          </a:p>
          <a:p>
            <a:pPr marL="285750" indent="-285750" algn="l">
              <a:spcBef>
                <a:spcPts val="600"/>
              </a:spcBef>
              <a:buClr>
                <a:srgbClr val="116656"/>
              </a:buClr>
              <a:buSzPct val="120000"/>
              <a:buFont typeface="Arial" panose="020B0604020202020204" pitchFamily="34" charset="0"/>
              <a:buChar char="•"/>
            </a:pPr>
            <a:r>
              <a:rPr lang="en-US" sz="1300" b="1" dirty="0" smtClean="0">
                <a:solidFill>
                  <a:schemeClr val="bg1"/>
                </a:solidFill>
              </a:rPr>
              <a:t>Plasma currents</a:t>
            </a:r>
            <a:endParaRPr lang="de-DE" sz="1300" b="1" dirty="0" smtClean="0">
              <a:solidFill>
                <a:schemeClr val="bg1"/>
              </a:solidFill>
            </a:endParaRPr>
          </a:p>
        </p:txBody>
      </p:sp>
      <p:sp>
        <p:nvSpPr>
          <p:cNvPr id="16" name="TextBox 15"/>
          <p:cNvSpPr txBox="1"/>
          <p:nvPr/>
        </p:nvSpPr>
        <p:spPr>
          <a:xfrm>
            <a:off x="9758311" y="6148967"/>
            <a:ext cx="1438584" cy="551241"/>
          </a:xfrm>
          <a:prstGeom prst="rect">
            <a:avLst/>
          </a:prstGeom>
          <a:noFill/>
        </p:spPr>
        <p:txBody>
          <a:bodyPr wrap="square" lIns="0" tIns="0" rIns="0" bIns="0" rtlCol="0" anchor="t" anchorCtr="0">
            <a:spAutoFit/>
          </a:bodyPr>
          <a:lstStyle/>
          <a:p>
            <a:pPr algn="r">
              <a:lnSpc>
                <a:spcPts val="2300"/>
              </a:lnSpc>
            </a:pPr>
            <a:r>
              <a:rPr lang="en-US" sz="1200" b="1" dirty="0" smtClean="0"/>
              <a:t>Courtesy  </a:t>
            </a:r>
          </a:p>
          <a:p>
            <a:pPr algn="r">
              <a:lnSpc>
                <a:spcPts val="2300"/>
              </a:lnSpc>
            </a:pPr>
            <a:r>
              <a:rPr lang="en-US" sz="1200" b="1" dirty="0" smtClean="0"/>
              <a:t>D. Boeckenhoff</a:t>
            </a:r>
            <a:endParaRPr lang="de-DE" sz="1200" b="1" dirty="0" err="1" smtClean="0"/>
          </a:p>
        </p:txBody>
      </p:sp>
      <p:cxnSp>
        <p:nvCxnSpPr>
          <p:cNvPr id="18" name="Straight Arrow Connector 17"/>
          <p:cNvCxnSpPr/>
          <p:nvPr/>
        </p:nvCxnSpPr>
        <p:spPr>
          <a:xfrm flipH="1" flipV="1">
            <a:off x="3641798" y="3878839"/>
            <a:ext cx="430229" cy="548550"/>
          </a:xfrm>
          <a:prstGeom prst="straightConnector1">
            <a:avLst/>
          </a:prstGeom>
          <a:ln w="76200" cmpd="sng">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21706" y="3670506"/>
            <a:ext cx="1333699" cy="294953"/>
          </a:xfrm>
          <a:prstGeom prst="rect">
            <a:avLst/>
          </a:prstGeom>
          <a:solidFill>
            <a:schemeClr val="tx1"/>
          </a:solidFill>
        </p:spPr>
        <p:txBody>
          <a:bodyPr wrap="square" lIns="0" tIns="0" rIns="0" bIns="0" rtlCol="0" anchor="t" anchorCtr="0">
            <a:spAutoFit/>
          </a:bodyPr>
          <a:lstStyle/>
          <a:p>
            <a:pPr algn="ctr">
              <a:lnSpc>
                <a:spcPts val="2300"/>
              </a:lnSpc>
              <a:spcBef>
                <a:spcPts val="1150"/>
              </a:spcBef>
            </a:pPr>
            <a:r>
              <a:rPr lang="en-US" sz="1200" b="1" dirty="0" smtClean="0">
                <a:solidFill>
                  <a:schemeClr val="bg1"/>
                </a:solidFill>
              </a:rPr>
              <a:t>Pumping gap</a:t>
            </a:r>
            <a:endParaRPr lang="de-DE" sz="1200" b="1" dirty="0" err="1" smtClean="0">
              <a:solidFill>
                <a:schemeClr val="bg1"/>
              </a:solidFill>
            </a:endParaRPr>
          </a:p>
        </p:txBody>
      </p:sp>
    </p:spTree>
    <p:extLst>
      <p:ext uri="{BB962C8B-B14F-4D97-AF65-F5344CB8AC3E}">
        <p14:creationId xmlns:p14="http://schemas.microsoft.com/office/powerpoint/2010/main" val="974374339"/>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subTnLst>
                                    <p:set>
                                      <p:cBhvr override="childStyle">
                                        <p:cTn dur="1" fill="hold" display="0" masterRel="nextClick" afterEffect="1"/>
                                        <p:tgtEl>
                                          <p:spTgt spid="1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p:txBody>
          <a:bodyPr/>
          <a:lstStyle/>
          <a:p>
            <a:r>
              <a:rPr lang="en-US" dirty="0"/>
              <a:t>Large pumping gap (Standard) less </a:t>
            </a:r>
            <a:r>
              <a:rPr lang="en-US" dirty="0" smtClean="0"/>
              <a:t>efficient than </a:t>
            </a:r>
            <a:r>
              <a:rPr lang="en-US" dirty="0"/>
              <a:t>small gap (High iota</a:t>
            </a:r>
            <a:r>
              <a:rPr lang="en-US" dirty="0" smtClean="0"/>
              <a:t>) in OP1.2</a:t>
            </a:r>
            <a:endParaRPr lang="en-US" dirty="0"/>
          </a:p>
          <a:p>
            <a:pPr lvl="1"/>
            <a:r>
              <a:rPr lang="en-US" dirty="0"/>
              <a:t>Standard configuration: </a:t>
            </a:r>
            <a:r>
              <a:rPr lang="en-US" dirty="0" err="1"/>
              <a:t>p</a:t>
            </a:r>
            <a:r>
              <a:rPr lang="en-US" baseline="-25000" dirty="0" err="1"/>
              <a:t>AEH</a:t>
            </a:r>
            <a:r>
              <a:rPr lang="en-US" dirty="0"/>
              <a:t> = 0.4∙10</a:t>
            </a:r>
            <a:r>
              <a:rPr lang="en-US" baseline="30000" dirty="0"/>
              <a:t>-3</a:t>
            </a:r>
            <a:r>
              <a:rPr lang="en-US" dirty="0"/>
              <a:t> mbar. Ratio </a:t>
            </a:r>
            <a:r>
              <a:rPr lang="en-US" dirty="0" err="1"/>
              <a:t>p</a:t>
            </a:r>
            <a:r>
              <a:rPr lang="en-US" baseline="-25000" dirty="0" err="1"/>
              <a:t>AEH</a:t>
            </a:r>
            <a:r>
              <a:rPr lang="en-US" dirty="0"/>
              <a:t>/</a:t>
            </a:r>
            <a:r>
              <a:rPr lang="en-US" dirty="0" err="1"/>
              <a:t>p</a:t>
            </a:r>
            <a:r>
              <a:rPr lang="en-US" baseline="-25000" dirty="0" err="1"/>
              <a:t>AEP</a:t>
            </a:r>
            <a:r>
              <a:rPr lang="en-US" dirty="0"/>
              <a:t> = 1-3</a:t>
            </a:r>
          </a:p>
          <a:p>
            <a:pPr lvl="1"/>
            <a:r>
              <a:rPr lang="en-US" dirty="0"/>
              <a:t>High iota configuration: </a:t>
            </a:r>
            <a:r>
              <a:rPr lang="en-US" dirty="0" err="1"/>
              <a:t>p</a:t>
            </a:r>
            <a:r>
              <a:rPr lang="en-US" baseline="-25000" dirty="0" err="1"/>
              <a:t>AEP</a:t>
            </a:r>
            <a:r>
              <a:rPr lang="en-US" dirty="0"/>
              <a:t> = 1.0∙10</a:t>
            </a:r>
            <a:r>
              <a:rPr lang="en-US" baseline="30000" dirty="0"/>
              <a:t>-3</a:t>
            </a:r>
            <a:r>
              <a:rPr lang="en-US" dirty="0"/>
              <a:t> mbar. Ratio </a:t>
            </a:r>
            <a:r>
              <a:rPr lang="en-US" dirty="0" err="1"/>
              <a:t>p</a:t>
            </a:r>
            <a:r>
              <a:rPr lang="en-US" baseline="-25000" dirty="0" err="1"/>
              <a:t>AEP</a:t>
            </a:r>
            <a:r>
              <a:rPr lang="en-US" dirty="0"/>
              <a:t>/</a:t>
            </a:r>
            <a:r>
              <a:rPr lang="en-US" dirty="0" err="1"/>
              <a:t>p</a:t>
            </a:r>
            <a:r>
              <a:rPr lang="en-US" baseline="-25000" dirty="0" err="1"/>
              <a:t>AEH</a:t>
            </a:r>
            <a:r>
              <a:rPr lang="en-US" dirty="0"/>
              <a:t> = 13-20</a:t>
            </a:r>
          </a:p>
          <a:p>
            <a:r>
              <a:rPr lang="en-US" dirty="0" smtClean="0"/>
              <a:t>Need </a:t>
            </a:r>
            <a:r>
              <a:rPr lang="en-US" dirty="0"/>
              <a:t>to change geometry of large pumping gap and orientation of pumping gap panels</a:t>
            </a:r>
          </a:p>
          <a:p>
            <a:r>
              <a:rPr lang="en-US" dirty="0"/>
              <a:t>Demand to improve heat load capacity of edge tiles to allow strike line (recycling zone) close to pumping gap</a:t>
            </a:r>
            <a:endParaRPr lang="de-DE" dirty="0"/>
          </a:p>
        </p:txBody>
      </p:sp>
      <p:sp>
        <p:nvSpPr>
          <p:cNvPr id="2" name="Title 1"/>
          <p:cNvSpPr>
            <a:spLocks noGrp="1"/>
          </p:cNvSpPr>
          <p:nvPr>
            <p:ph type="title"/>
          </p:nvPr>
        </p:nvSpPr>
        <p:spPr/>
        <p:txBody>
          <a:bodyPr/>
          <a:lstStyle/>
          <a:p>
            <a:r>
              <a:rPr lang="en-US" dirty="0" smtClean="0"/>
              <a:t>Particle exhaust issues</a:t>
            </a:r>
            <a:endParaRPr lang="de-DE" dirty="0"/>
          </a:p>
        </p:txBody>
      </p:sp>
      <p:sp>
        <p:nvSpPr>
          <p:cNvPr id="5" name="Slide Number Placeholder 4"/>
          <p:cNvSpPr>
            <a:spLocks noGrp="1"/>
          </p:cNvSpPr>
          <p:nvPr>
            <p:ph type="sldNum" sz="quarter" idx="16"/>
          </p:nvPr>
        </p:nvSpPr>
        <p:spPr/>
        <p:txBody>
          <a:bodyPr/>
          <a:lstStyle/>
          <a:p>
            <a:fld id="{31AA536C-85F5-4A1B-A111-7CE00A08BCBC}" type="slidenum">
              <a:rPr lang="de-DE" smtClean="0"/>
              <a:pPr/>
              <a:t>35</a:t>
            </a:fld>
            <a:endParaRPr lang="de-DE" dirty="0"/>
          </a:p>
        </p:txBody>
      </p:sp>
      <p:pic>
        <p:nvPicPr>
          <p:cNvPr id="9" name="Picture 8"/>
          <p:cNvPicPr>
            <a:picLocks noChangeAspect="1"/>
          </p:cNvPicPr>
          <p:nvPr/>
        </p:nvPicPr>
        <p:blipFill rotWithShape="1">
          <a:blip r:embed="rId3"/>
          <a:srcRect b="10237"/>
          <a:stretch/>
        </p:blipFill>
        <p:spPr>
          <a:xfrm>
            <a:off x="1533549" y="3189036"/>
            <a:ext cx="5956549" cy="1244070"/>
          </a:xfrm>
          <a:prstGeom prst="rect">
            <a:avLst/>
          </a:prstGeom>
        </p:spPr>
      </p:pic>
      <p:grpSp>
        <p:nvGrpSpPr>
          <p:cNvPr id="8" name="Group 7"/>
          <p:cNvGrpSpPr/>
          <p:nvPr/>
        </p:nvGrpSpPr>
        <p:grpSpPr>
          <a:xfrm>
            <a:off x="7662556" y="4409307"/>
            <a:ext cx="4019442" cy="2375605"/>
            <a:chOff x="7662556" y="4409307"/>
            <a:chExt cx="4019442" cy="2375605"/>
          </a:xfrm>
        </p:grpSpPr>
        <p:pic>
          <p:nvPicPr>
            <p:cNvPr id="20" name="Picture 19"/>
            <p:cNvPicPr>
              <a:picLocks noChangeAspect="1"/>
            </p:cNvPicPr>
            <p:nvPr/>
          </p:nvPicPr>
          <p:blipFill>
            <a:blip r:embed="rId4"/>
            <a:stretch>
              <a:fillRect/>
            </a:stretch>
          </p:blipFill>
          <p:spPr>
            <a:xfrm>
              <a:off x="7662557" y="4409307"/>
              <a:ext cx="4019441" cy="2347991"/>
            </a:xfrm>
            <a:prstGeom prst="rect">
              <a:avLst/>
            </a:prstGeom>
          </p:spPr>
        </p:pic>
        <p:sp>
          <p:nvSpPr>
            <p:cNvPr id="3" name="TextBox 2"/>
            <p:cNvSpPr txBox="1"/>
            <p:nvPr/>
          </p:nvSpPr>
          <p:spPr>
            <a:xfrm>
              <a:off x="7662556" y="6507913"/>
              <a:ext cx="1632344" cy="276999"/>
            </a:xfrm>
            <a:prstGeom prst="rect">
              <a:avLst/>
            </a:prstGeom>
            <a:noFill/>
          </p:spPr>
          <p:txBody>
            <a:bodyPr wrap="square" rtlCol="0">
              <a:spAutoFit/>
            </a:bodyPr>
            <a:lstStyle/>
            <a:p>
              <a:r>
                <a:rPr lang="en-US" sz="1200" dirty="0" smtClean="0"/>
                <a:t> Courtesy V. Haak</a:t>
              </a:r>
              <a:endParaRPr lang="de-DE" sz="1200" dirty="0"/>
            </a:p>
          </p:txBody>
        </p:sp>
      </p:grpSp>
      <p:pic>
        <p:nvPicPr>
          <p:cNvPr id="4" name="Picture 3"/>
          <p:cNvPicPr>
            <a:picLocks noChangeAspect="1"/>
          </p:cNvPicPr>
          <p:nvPr/>
        </p:nvPicPr>
        <p:blipFill>
          <a:blip r:embed="rId5"/>
          <a:stretch>
            <a:fillRect/>
          </a:stretch>
        </p:blipFill>
        <p:spPr>
          <a:xfrm>
            <a:off x="1533549" y="4407795"/>
            <a:ext cx="2877561" cy="1652159"/>
          </a:xfrm>
          <a:prstGeom prst="rect">
            <a:avLst/>
          </a:prstGeom>
        </p:spPr>
      </p:pic>
      <p:pic>
        <p:nvPicPr>
          <p:cNvPr id="6" name="Picture 5"/>
          <p:cNvPicPr>
            <a:picLocks noChangeAspect="1"/>
          </p:cNvPicPr>
          <p:nvPr/>
        </p:nvPicPr>
        <p:blipFill>
          <a:blip r:embed="rId6"/>
          <a:stretch>
            <a:fillRect/>
          </a:stretch>
        </p:blipFill>
        <p:spPr>
          <a:xfrm>
            <a:off x="4580495" y="4388933"/>
            <a:ext cx="2883658" cy="1652159"/>
          </a:xfrm>
          <a:prstGeom prst="rect">
            <a:avLst/>
          </a:prstGeom>
        </p:spPr>
      </p:pic>
      <p:pic>
        <p:nvPicPr>
          <p:cNvPr id="7" name="Picture 6"/>
          <p:cNvPicPr>
            <a:picLocks noChangeAspect="1"/>
          </p:cNvPicPr>
          <p:nvPr/>
        </p:nvPicPr>
        <p:blipFill>
          <a:blip r:embed="rId7"/>
          <a:stretch>
            <a:fillRect/>
          </a:stretch>
        </p:blipFill>
        <p:spPr>
          <a:xfrm>
            <a:off x="7662558" y="2680149"/>
            <a:ext cx="3176291" cy="1646063"/>
          </a:xfrm>
          <a:prstGeom prst="rect">
            <a:avLst/>
          </a:prstGeom>
        </p:spPr>
      </p:pic>
    </p:spTree>
    <p:extLst>
      <p:ext uri="{BB962C8B-B14F-4D97-AF65-F5344CB8AC3E}">
        <p14:creationId xmlns:p14="http://schemas.microsoft.com/office/powerpoint/2010/main" val="301722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Inhaltsplatzhalter 2"/>
              <p:cNvSpPr>
                <a:spLocks noGrp="1"/>
              </p:cNvSpPr>
              <p:nvPr>
                <p:ph sz="quarter" idx="13"/>
              </p:nvPr>
            </p:nvSpPr>
            <p:spPr/>
            <p:txBody>
              <a:bodyPr>
                <a:normAutofit/>
              </a:bodyPr>
              <a:lstStyle/>
              <a:p>
                <a:r>
                  <a:rPr lang="en-US" dirty="0" smtClean="0"/>
                  <a:t>Reactor perspective – He concentration shrinks operational space</a:t>
                </a:r>
              </a:p>
              <a:p>
                <a:pPr marL="285750" indent="-285750">
                  <a:buFont typeface="Arial" panose="020B0604020202020204" pitchFamily="34" charset="0"/>
                  <a:buChar char="•"/>
                </a:pPr>
                <a:r>
                  <a:rPr lang="en-US" b="0" dirty="0" smtClean="0"/>
                  <a:t>The global He particle confinement time </a:t>
                </a:r>
                <a14:m>
                  <m:oMath xmlns:m="http://schemas.openxmlformats.org/officeDocument/2006/math">
                    <m:sSubSup>
                      <m:sSubSupPr>
                        <m:ctrlPr>
                          <a:rPr lang="de-DE" i="1">
                            <a:latin typeface="Cambria Math" panose="02040503050406030204" pitchFamily="18" charset="0"/>
                          </a:rPr>
                        </m:ctrlPr>
                      </m:sSubSupPr>
                      <m:e>
                        <m:r>
                          <a:rPr lang="el-GR" i="1">
                            <a:latin typeface="Cambria Math" panose="02040503050406030204" pitchFamily="18" charset="0"/>
                          </a:rPr>
                          <m:t>𝝉</m:t>
                        </m:r>
                      </m:e>
                      <m:sub>
                        <m:r>
                          <a:rPr lang="el-GR" i="1">
                            <a:latin typeface="Cambria Math" panose="02040503050406030204" pitchFamily="18" charset="0"/>
                          </a:rPr>
                          <m:t>𝜶</m:t>
                        </m:r>
                      </m:sub>
                      <m:sup>
                        <m:r>
                          <a:rPr lang="de-DE" i="1">
                            <a:latin typeface="Cambria Math" panose="02040503050406030204" pitchFamily="18" charset="0"/>
                          </a:rPr>
                          <m:t>∗</m:t>
                        </m:r>
                      </m:sup>
                    </m:sSubSup>
                  </m:oMath>
                </a14:m>
                <a:r>
                  <a:rPr lang="en-US" b="0" dirty="0" smtClean="0"/>
                  <a:t> must be small relative to the energy confinement time </a:t>
                </a:r>
                <a14:m>
                  <m:oMath xmlns:m="http://schemas.openxmlformats.org/officeDocument/2006/math">
                    <m:sSub>
                      <m:sSubPr>
                        <m:ctrlPr>
                          <a:rPr lang="de-DE" i="1">
                            <a:latin typeface="Cambria Math" panose="02040503050406030204" pitchFamily="18" charset="0"/>
                          </a:rPr>
                        </m:ctrlPr>
                      </m:sSubPr>
                      <m:e>
                        <m:r>
                          <a:rPr lang="el-GR" i="1">
                            <a:latin typeface="Cambria Math" panose="02040503050406030204" pitchFamily="18" charset="0"/>
                          </a:rPr>
                          <m:t>𝝉</m:t>
                        </m:r>
                      </m:e>
                      <m:sub>
                        <m:r>
                          <a:rPr lang="de-DE" i="1">
                            <a:latin typeface="Cambria Math" panose="02040503050406030204" pitchFamily="18" charset="0"/>
                          </a:rPr>
                          <m:t>𝑬</m:t>
                        </m:r>
                      </m:sub>
                    </m:sSub>
                  </m:oMath>
                </a14:m>
                <a:endParaRPr lang="en-US" b="0" dirty="0" smtClean="0"/>
              </a:p>
              <a:p>
                <a:pPr marL="517525" lvl="1" indent="-285750">
                  <a:lnSpc>
                    <a:spcPct val="100000"/>
                  </a:lnSpc>
                </a:pPr>
                <a:endParaRPr lang="en-US" dirty="0" smtClean="0"/>
              </a:p>
              <a:p>
                <a:pPr marL="517525" lvl="1" indent="-285750">
                  <a:lnSpc>
                    <a:spcPct val="100000"/>
                  </a:lnSpc>
                </a:pPr>
                <a:endParaRPr lang="en-US" dirty="0" smtClean="0"/>
              </a:p>
              <a:p>
                <a:r>
                  <a:rPr lang="en-US" dirty="0" smtClean="0"/>
                  <a:t>Operational perspective – Density control</a:t>
                </a:r>
              </a:p>
              <a:p>
                <a:pPr lvl="1"/>
                <a:r>
                  <a:rPr lang="en-US" dirty="0" smtClean="0">
                    <a:solidFill>
                      <a:srgbClr val="005555"/>
                    </a:solidFill>
                  </a:rPr>
                  <a:t>Only neutrals can be removed</a:t>
                </a:r>
              </a:p>
              <a:p>
                <a:pPr lvl="1"/>
                <a:r>
                  <a:rPr lang="en-US" dirty="0" smtClean="0">
                    <a:solidFill>
                      <a:srgbClr val="005555"/>
                    </a:solidFill>
                  </a:rPr>
                  <a:t>Role of target is to </a:t>
                </a:r>
                <a:r>
                  <a:rPr lang="en-US" dirty="0">
                    <a:solidFill>
                      <a:srgbClr val="005555"/>
                    </a:solidFill>
                  </a:rPr>
                  <a:t>intercept</a:t>
                </a:r>
                <a:r>
                  <a:rPr lang="en-US" dirty="0" smtClean="0">
                    <a:solidFill>
                      <a:srgbClr val="005555"/>
                    </a:solidFill>
                  </a:rPr>
                  <a:t>, neutralize </a:t>
                </a:r>
                <a:r>
                  <a:rPr lang="en-US" dirty="0">
                    <a:solidFill>
                      <a:srgbClr val="005555"/>
                    </a:solidFill>
                  </a:rPr>
                  <a:t>and exhaust </a:t>
                </a:r>
                <a:r>
                  <a:rPr lang="en-US" dirty="0" smtClean="0">
                    <a:solidFill>
                      <a:srgbClr val="005555"/>
                    </a:solidFill>
                  </a:rPr>
                  <a:t>particles	</a:t>
                </a:r>
                <a:endParaRPr lang="en-US" dirty="0">
                  <a:solidFill>
                    <a:srgbClr val="005555"/>
                  </a:solidFill>
                </a:endParaRPr>
              </a:p>
              <a:p>
                <a:pPr lvl="2"/>
                <a:r>
                  <a:rPr lang="en-US" b="0" dirty="0" smtClean="0">
                    <a:solidFill>
                      <a:srgbClr val="005555"/>
                    </a:solidFill>
                  </a:rPr>
                  <a:t>Large exhaust relative to wall source/sink improves control</a:t>
                </a:r>
                <a:endParaRPr lang="en-US" b="0" dirty="0">
                  <a:solidFill>
                    <a:srgbClr val="005555"/>
                  </a:solidFill>
                </a:endParaRPr>
              </a:p>
            </p:txBody>
          </p:sp>
        </mc:Choice>
        <mc:Fallback xmlns="">
          <p:sp>
            <p:nvSpPr>
              <p:cNvPr id="3" name="Inhaltsplatzhalter 2"/>
              <p:cNvSpPr>
                <a:spLocks noGrp="1" noRot="1" noChangeAspect="1" noMove="1" noResize="1" noEditPoints="1" noAdjustHandles="1" noChangeArrowheads="1" noChangeShapeType="1" noTextEdit="1"/>
              </p:cNvSpPr>
              <p:nvPr>
                <p:ph sz="quarter" idx="13"/>
              </p:nvPr>
            </p:nvSpPr>
            <p:spPr>
              <a:blipFill>
                <a:blip r:embed="rId3"/>
                <a:stretch>
                  <a:fillRect l="-371"/>
                </a:stretch>
              </a:blipFill>
            </p:spPr>
            <p:txBody>
              <a:bodyPr/>
              <a:lstStyle/>
              <a:p>
                <a:r>
                  <a:rPr lang="de-DE">
                    <a:noFill/>
                  </a:rPr>
                  <a:t> </a:t>
                </a:r>
              </a:p>
            </p:txBody>
          </p:sp>
        </mc:Fallback>
      </mc:AlternateContent>
      <p:sp>
        <p:nvSpPr>
          <p:cNvPr id="7" name="Titel 6"/>
          <p:cNvSpPr>
            <a:spLocks noGrp="1"/>
          </p:cNvSpPr>
          <p:nvPr>
            <p:ph type="title"/>
          </p:nvPr>
        </p:nvSpPr>
        <p:spPr/>
        <p:txBody>
          <a:bodyPr/>
          <a:lstStyle/>
          <a:p>
            <a:r>
              <a:rPr lang="en-US" dirty="0" smtClean="0"/>
              <a:t>Exhaust challenge</a:t>
            </a:r>
            <a:endParaRPr lang="en-US"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36</a:t>
            </a:fld>
            <a:endParaRPr lang="de-DE" dirty="0"/>
          </a:p>
        </p:txBody>
      </p:sp>
      <p:pic>
        <p:nvPicPr>
          <p:cNvPr id="5" name="Grafik 4"/>
          <p:cNvPicPr>
            <a:picLocks noChangeAspect="1"/>
          </p:cNvPicPr>
          <p:nvPr/>
        </p:nvPicPr>
        <p:blipFill>
          <a:blip r:embed="rId4"/>
          <a:stretch>
            <a:fillRect/>
          </a:stretch>
        </p:blipFill>
        <p:spPr>
          <a:xfrm>
            <a:off x="7663186" y="1873189"/>
            <a:ext cx="4018813" cy="4660898"/>
          </a:xfrm>
          <a:prstGeom prst="rect">
            <a:avLst/>
          </a:prstGeom>
        </p:spPr>
      </p:pic>
      <mc:AlternateContent xmlns:mc="http://schemas.openxmlformats.org/markup-compatibility/2006" xmlns:a14="http://schemas.microsoft.com/office/drawing/2010/main">
        <mc:Choice Requires="a14">
          <p:sp>
            <p:nvSpPr>
              <p:cNvPr id="8" name="Textfeld 7"/>
              <p:cNvSpPr txBox="1"/>
              <p:nvPr/>
            </p:nvSpPr>
            <p:spPr>
              <a:xfrm>
                <a:off x="8694746" y="2566392"/>
                <a:ext cx="623376"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el-GR" sz="1400" b="1" i="1" smtClean="0">
                          <a:solidFill>
                            <a:srgbClr val="005555"/>
                          </a:solidFill>
                          <a:latin typeface="Cambria Math" panose="02040503050406030204" pitchFamily="18" charset="0"/>
                        </a:rPr>
                        <m:t>𝝆</m:t>
                      </m:r>
                      <m:r>
                        <a:rPr lang="de-DE" sz="1400" b="1" i="1" smtClean="0">
                          <a:solidFill>
                            <a:srgbClr val="005555"/>
                          </a:solidFill>
                          <a:latin typeface="Cambria Math" panose="02040503050406030204" pitchFamily="18" charset="0"/>
                        </a:rPr>
                        <m:t>=</m:t>
                      </m:r>
                      <m:f>
                        <m:fPr>
                          <m:ctrlPr>
                            <a:rPr lang="de-DE" sz="1400" b="1" i="1" smtClean="0">
                              <a:solidFill>
                                <a:srgbClr val="005555"/>
                              </a:solidFill>
                              <a:latin typeface="Cambria Math" panose="02040503050406030204" pitchFamily="18" charset="0"/>
                            </a:rPr>
                          </m:ctrlPr>
                        </m:fPr>
                        <m:num>
                          <m:sSubSup>
                            <m:sSubSupPr>
                              <m:ctrlPr>
                                <a:rPr lang="de-DE" sz="1400" b="1" i="1" smtClean="0">
                                  <a:solidFill>
                                    <a:srgbClr val="005555"/>
                                  </a:solidFill>
                                  <a:latin typeface="Cambria Math" panose="02040503050406030204" pitchFamily="18" charset="0"/>
                                </a:rPr>
                              </m:ctrlPr>
                            </m:sSubSupPr>
                            <m:e>
                              <m:r>
                                <a:rPr lang="el-GR" sz="1400" b="1" i="1" smtClean="0">
                                  <a:solidFill>
                                    <a:srgbClr val="005555"/>
                                  </a:solidFill>
                                  <a:latin typeface="Cambria Math" panose="02040503050406030204" pitchFamily="18" charset="0"/>
                                </a:rPr>
                                <m:t>𝝉</m:t>
                              </m:r>
                            </m:e>
                            <m:sub>
                              <m:r>
                                <a:rPr lang="el-GR" sz="1400" b="1" i="1" smtClean="0">
                                  <a:solidFill>
                                    <a:srgbClr val="005555"/>
                                  </a:solidFill>
                                  <a:latin typeface="Cambria Math" panose="02040503050406030204" pitchFamily="18" charset="0"/>
                                </a:rPr>
                                <m:t>𝜶</m:t>
                              </m:r>
                            </m:sub>
                            <m:sup>
                              <m:r>
                                <a:rPr lang="de-DE" sz="1400" b="1" i="1" smtClean="0">
                                  <a:solidFill>
                                    <a:srgbClr val="005555"/>
                                  </a:solidFill>
                                  <a:latin typeface="Cambria Math" panose="02040503050406030204" pitchFamily="18" charset="0"/>
                                </a:rPr>
                                <m:t>∗</m:t>
                              </m:r>
                            </m:sup>
                          </m:sSubSup>
                        </m:num>
                        <m:den>
                          <m:sSub>
                            <m:sSubPr>
                              <m:ctrlPr>
                                <a:rPr lang="de-DE" sz="1400" b="1" i="1" smtClean="0">
                                  <a:solidFill>
                                    <a:srgbClr val="005555"/>
                                  </a:solidFill>
                                  <a:latin typeface="Cambria Math" panose="02040503050406030204" pitchFamily="18" charset="0"/>
                                </a:rPr>
                              </m:ctrlPr>
                            </m:sSubPr>
                            <m:e>
                              <m:r>
                                <a:rPr lang="el-GR" sz="1400" b="1" i="1" smtClean="0">
                                  <a:solidFill>
                                    <a:srgbClr val="005555"/>
                                  </a:solidFill>
                                  <a:latin typeface="Cambria Math" panose="02040503050406030204" pitchFamily="18" charset="0"/>
                                </a:rPr>
                                <m:t>𝝉</m:t>
                              </m:r>
                            </m:e>
                            <m:sub>
                              <m:r>
                                <a:rPr lang="de-DE" sz="1400" b="1" i="1" smtClean="0">
                                  <a:solidFill>
                                    <a:srgbClr val="005555"/>
                                  </a:solidFill>
                                  <a:latin typeface="Cambria Math" panose="02040503050406030204" pitchFamily="18" charset="0"/>
                                </a:rPr>
                                <m:t>𝑬</m:t>
                              </m:r>
                            </m:sub>
                          </m:sSub>
                        </m:den>
                      </m:f>
                      <m:r>
                        <a:rPr lang="de-DE" sz="1400" b="1" i="1" smtClean="0">
                          <a:solidFill>
                            <a:srgbClr val="005555"/>
                          </a:solidFill>
                          <a:latin typeface="Cambria Math" panose="02040503050406030204" pitchFamily="18" charset="0"/>
                        </a:rPr>
                        <m:t> </m:t>
                      </m:r>
                    </m:oMath>
                  </m:oMathPara>
                </a14:m>
                <a:endParaRPr lang="de-DE" sz="1400" b="1" dirty="0" err="1" smtClean="0">
                  <a:solidFill>
                    <a:srgbClr val="005555"/>
                  </a:solidFill>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8694746" y="2566392"/>
                <a:ext cx="623376" cy="294953"/>
              </a:xfrm>
              <a:prstGeom prst="rect">
                <a:avLst/>
              </a:prstGeom>
              <a:blipFill>
                <a:blip r:embed="rId5"/>
                <a:stretch>
                  <a:fillRect l="-5825" t="-35417" b="-27083"/>
                </a:stretch>
              </a:blipFill>
            </p:spPr>
            <p:txBody>
              <a:bodyPr/>
              <a:lstStyle/>
              <a:p>
                <a:r>
                  <a:rPr lang="de-DE">
                    <a:noFill/>
                  </a:rPr>
                  <a:t> </a:t>
                </a:r>
              </a:p>
            </p:txBody>
          </p:sp>
        </mc:Fallback>
      </mc:AlternateContent>
      <p:sp>
        <p:nvSpPr>
          <p:cNvPr id="9" name="Textfeld 8"/>
          <p:cNvSpPr txBox="1"/>
          <p:nvPr/>
        </p:nvSpPr>
        <p:spPr>
          <a:xfrm>
            <a:off x="7827361" y="6274254"/>
            <a:ext cx="1734770" cy="215444"/>
          </a:xfrm>
          <a:prstGeom prst="rect">
            <a:avLst/>
          </a:prstGeom>
          <a:noFill/>
        </p:spPr>
        <p:txBody>
          <a:bodyPr wrap="none" rtlCol="0">
            <a:spAutoFit/>
          </a:bodyPr>
          <a:lstStyle/>
          <a:p>
            <a:r>
              <a:rPr lang="de-DE" sz="800" b="1" dirty="0" smtClean="0"/>
              <a:t>[R. Schneider, Fusion Lectures]</a:t>
            </a:r>
            <a:endParaRPr lang="de-DE" sz="800" b="1" dirty="0"/>
          </a:p>
        </p:txBody>
      </p:sp>
      <mc:AlternateContent xmlns:mc="http://schemas.openxmlformats.org/markup-compatibility/2006" xmlns:a14="http://schemas.microsoft.com/office/drawing/2010/main">
        <mc:Choice Requires="a14">
          <p:sp>
            <p:nvSpPr>
              <p:cNvPr id="19" name="Textfeld 7"/>
              <p:cNvSpPr txBox="1"/>
              <p:nvPr/>
            </p:nvSpPr>
            <p:spPr>
              <a:xfrm>
                <a:off x="1059949" y="1759809"/>
                <a:ext cx="2037353"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el-GR" b="1" i="1" smtClean="0">
                          <a:solidFill>
                            <a:srgbClr val="005555"/>
                          </a:solidFill>
                          <a:latin typeface="Cambria Math" panose="02040503050406030204" pitchFamily="18" charset="0"/>
                        </a:rPr>
                        <m:t>𝝆</m:t>
                      </m:r>
                      <m:r>
                        <a:rPr lang="de-DE" b="1" i="1" smtClean="0">
                          <a:solidFill>
                            <a:srgbClr val="005555"/>
                          </a:solidFill>
                          <a:latin typeface="Cambria Math" panose="02040503050406030204" pitchFamily="18" charset="0"/>
                        </a:rPr>
                        <m:t>=</m:t>
                      </m:r>
                      <m:f>
                        <m:fPr>
                          <m:ctrlPr>
                            <a:rPr lang="de-DE" b="1" i="1" smtClean="0">
                              <a:solidFill>
                                <a:srgbClr val="005555"/>
                              </a:solidFill>
                              <a:latin typeface="Cambria Math" panose="02040503050406030204" pitchFamily="18" charset="0"/>
                            </a:rPr>
                          </m:ctrlPr>
                        </m:fPr>
                        <m:num>
                          <m:sSubSup>
                            <m:sSubSupPr>
                              <m:ctrlPr>
                                <a:rPr lang="de-DE" b="1" i="1" smtClean="0">
                                  <a:solidFill>
                                    <a:srgbClr val="005555"/>
                                  </a:solidFill>
                                  <a:latin typeface="Cambria Math" panose="02040503050406030204" pitchFamily="18" charset="0"/>
                                </a:rPr>
                              </m:ctrlPr>
                            </m:sSubSupPr>
                            <m:e>
                              <m:r>
                                <a:rPr lang="el-GR" b="1" i="1" smtClean="0">
                                  <a:solidFill>
                                    <a:srgbClr val="005555"/>
                                  </a:solidFill>
                                  <a:latin typeface="Cambria Math" panose="02040503050406030204" pitchFamily="18" charset="0"/>
                                </a:rPr>
                                <m:t>𝝉</m:t>
                              </m:r>
                            </m:e>
                            <m:sub>
                              <m:r>
                                <a:rPr lang="el-GR" b="1" i="1" smtClean="0">
                                  <a:solidFill>
                                    <a:srgbClr val="005555"/>
                                  </a:solidFill>
                                  <a:latin typeface="Cambria Math" panose="02040503050406030204" pitchFamily="18" charset="0"/>
                                </a:rPr>
                                <m:t>𝜶</m:t>
                              </m:r>
                            </m:sub>
                            <m:sup>
                              <m:r>
                                <a:rPr lang="de-DE" b="1" i="1" smtClean="0">
                                  <a:solidFill>
                                    <a:srgbClr val="005555"/>
                                  </a:solidFill>
                                  <a:latin typeface="Cambria Math" panose="02040503050406030204" pitchFamily="18" charset="0"/>
                                </a:rPr>
                                <m:t>∗</m:t>
                              </m:r>
                            </m:sup>
                          </m:sSubSup>
                        </m:num>
                        <m:den>
                          <m:sSub>
                            <m:sSubPr>
                              <m:ctrlPr>
                                <a:rPr lang="de-DE" b="1" i="1" smtClean="0">
                                  <a:solidFill>
                                    <a:srgbClr val="005555"/>
                                  </a:solidFill>
                                  <a:latin typeface="Cambria Math" panose="02040503050406030204" pitchFamily="18" charset="0"/>
                                </a:rPr>
                              </m:ctrlPr>
                            </m:sSubPr>
                            <m:e>
                              <m:r>
                                <a:rPr lang="el-GR" b="1" i="1" smtClean="0">
                                  <a:solidFill>
                                    <a:srgbClr val="005555"/>
                                  </a:solidFill>
                                  <a:latin typeface="Cambria Math" panose="02040503050406030204" pitchFamily="18" charset="0"/>
                                </a:rPr>
                                <m:t>𝝉</m:t>
                              </m:r>
                            </m:e>
                            <m:sub>
                              <m:r>
                                <a:rPr lang="de-DE" b="1" i="1" smtClean="0">
                                  <a:solidFill>
                                    <a:srgbClr val="005555"/>
                                  </a:solidFill>
                                  <a:latin typeface="Cambria Math" panose="02040503050406030204" pitchFamily="18" charset="0"/>
                                </a:rPr>
                                <m:t>𝑬</m:t>
                              </m:r>
                            </m:sub>
                          </m:sSub>
                        </m:den>
                      </m:f>
                      <m:r>
                        <a:rPr lang="en-US" b="1" i="1" smtClean="0">
                          <a:solidFill>
                            <a:srgbClr val="005555"/>
                          </a:solidFill>
                          <a:latin typeface="Cambria Math" panose="02040503050406030204" pitchFamily="18" charset="0"/>
                        </a:rPr>
                        <m:t>&lt;[</m:t>
                      </m:r>
                      <m:r>
                        <a:rPr lang="en-US" b="1" i="1" smtClean="0">
                          <a:solidFill>
                            <a:srgbClr val="005555"/>
                          </a:solidFill>
                          <a:latin typeface="Cambria Math" panose="02040503050406030204" pitchFamily="18" charset="0"/>
                        </a:rPr>
                        <m:t>𝟏𝟎</m:t>
                      </m:r>
                      <m:r>
                        <a:rPr lang="en-US" b="1" i="1" smtClean="0">
                          <a:solidFill>
                            <a:srgbClr val="005555"/>
                          </a:solidFill>
                          <a:latin typeface="Cambria Math" panose="02040503050406030204" pitchFamily="18" charset="0"/>
                        </a:rPr>
                        <m:t>−</m:t>
                      </m:r>
                      <m:r>
                        <a:rPr lang="en-US" b="1" i="1" smtClean="0">
                          <a:solidFill>
                            <a:srgbClr val="005555"/>
                          </a:solidFill>
                          <a:latin typeface="Cambria Math" panose="02040503050406030204" pitchFamily="18" charset="0"/>
                        </a:rPr>
                        <m:t>𝟏𝟓</m:t>
                      </m:r>
                      <m:r>
                        <a:rPr lang="en-US" b="1" i="1" smtClean="0">
                          <a:solidFill>
                            <a:srgbClr val="005555"/>
                          </a:solidFill>
                          <a:latin typeface="Cambria Math" panose="02040503050406030204" pitchFamily="18" charset="0"/>
                        </a:rPr>
                        <m:t>]</m:t>
                      </m:r>
                    </m:oMath>
                  </m:oMathPara>
                </a14:m>
                <a:endParaRPr lang="de-DE" b="1" dirty="0" err="1" smtClean="0">
                  <a:solidFill>
                    <a:srgbClr val="005555"/>
                  </a:solidFill>
                </a:endParaRPr>
              </a:p>
            </p:txBody>
          </p:sp>
        </mc:Choice>
        <mc:Fallback xmlns="">
          <p:sp>
            <p:nvSpPr>
              <p:cNvPr id="19" name="Textfeld 7"/>
              <p:cNvSpPr txBox="1">
                <a:spLocks noRot="1" noChangeAspect="1" noMove="1" noResize="1" noEditPoints="1" noAdjustHandles="1" noChangeArrowheads="1" noChangeShapeType="1" noTextEdit="1"/>
              </p:cNvSpPr>
              <p:nvPr/>
            </p:nvSpPr>
            <p:spPr>
              <a:xfrm>
                <a:off x="1059949" y="1759809"/>
                <a:ext cx="2037353" cy="294953"/>
              </a:xfrm>
              <a:prstGeom prst="rect">
                <a:avLst/>
              </a:prstGeom>
              <a:blipFill>
                <a:blip r:embed="rId6"/>
                <a:stretch>
                  <a:fillRect l="-2096" t="-68750" r="-3593" b="-45833"/>
                </a:stretch>
              </a:blipFill>
            </p:spPr>
            <p:txBody>
              <a:bodyPr/>
              <a:lstStyle/>
              <a:p>
                <a:r>
                  <a:rPr lang="de-DE">
                    <a:noFill/>
                  </a:rPr>
                  <a:t> </a:t>
                </a:r>
              </a:p>
            </p:txBody>
          </p:sp>
        </mc:Fallback>
      </mc:AlternateContent>
      <p:pic>
        <p:nvPicPr>
          <p:cNvPr id="20" name="Grafik 7"/>
          <p:cNvPicPr>
            <a:picLocks noChangeAspect="1"/>
          </p:cNvPicPr>
          <p:nvPr/>
        </p:nvPicPr>
        <p:blipFill rotWithShape="1">
          <a:blip r:embed="rId7"/>
          <a:srcRect t="-1" b="-2655"/>
          <a:stretch/>
        </p:blipFill>
        <p:spPr>
          <a:xfrm>
            <a:off x="2148396" y="3421440"/>
            <a:ext cx="4234649" cy="1632590"/>
          </a:xfrm>
          <a:prstGeom prst="rect">
            <a:avLst/>
          </a:prstGeom>
        </p:spPr>
      </p:pic>
      <mc:AlternateContent xmlns:mc="http://schemas.openxmlformats.org/markup-compatibility/2006" xmlns:a14="http://schemas.microsoft.com/office/drawing/2010/main">
        <mc:Choice Requires="a14">
          <p:graphicFrame>
            <p:nvGraphicFramePr>
              <p:cNvPr id="21" name="Tabelle 9"/>
              <p:cNvGraphicFramePr>
                <a:graphicFrameLocks noGrp="1"/>
              </p:cNvGraphicFramePr>
              <p:nvPr>
                <p:extLst/>
              </p:nvPr>
            </p:nvGraphicFramePr>
            <p:xfrm>
              <a:off x="333217" y="4663990"/>
              <a:ext cx="6336000" cy="2164102"/>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3013271077"/>
                        </a:ext>
                      </a:extLst>
                    </a:gridCol>
                    <a:gridCol w="1476000">
                      <a:extLst>
                        <a:ext uri="{9D8B030D-6E8A-4147-A177-3AD203B41FA5}">
                          <a16:colId xmlns:a16="http://schemas.microsoft.com/office/drawing/2014/main" val="1051795153"/>
                        </a:ext>
                      </a:extLst>
                    </a:gridCol>
                    <a:gridCol w="1404000">
                      <a:extLst>
                        <a:ext uri="{9D8B030D-6E8A-4147-A177-3AD203B41FA5}">
                          <a16:colId xmlns:a16="http://schemas.microsoft.com/office/drawing/2014/main" val="297451301"/>
                        </a:ext>
                      </a:extLst>
                    </a:gridCol>
                    <a:gridCol w="1620000">
                      <a:extLst>
                        <a:ext uri="{9D8B030D-6E8A-4147-A177-3AD203B41FA5}">
                          <a16:colId xmlns:a16="http://schemas.microsoft.com/office/drawing/2014/main" val="2628048687"/>
                        </a:ext>
                      </a:extLst>
                    </a:gridCol>
                  </a:tblGrid>
                  <a:tr h="0">
                    <a:tc>
                      <a:txBody>
                        <a:bodyPr/>
                        <a:lstStyle/>
                        <a:p>
                          <a:endParaRPr lang="de-DE" sz="1400" dirty="0"/>
                        </a:p>
                      </a:txBody>
                      <a:tcPr/>
                    </a:tc>
                    <a:tc>
                      <a:txBody>
                        <a:bodyPr/>
                        <a:lstStyle/>
                        <a:p>
                          <a:pPr algn="ctr"/>
                          <a:r>
                            <a:rPr lang="en-US" sz="1400" dirty="0" smtClean="0"/>
                            <a:t>Molecular</a:t>
                          </a:r>
                          <a:r>
                            <a:rPr lang="en-US" sz="1400" baseline="0" dirty="0" smtClean="0"/>
                            <a:t> flow</a:t>
                          </a:r>
                          <a:endParaRPr lang="de-DE" sz="1400" dirty="0"/>
                        </a:p>
                      </a:txBody>
                      <a:tcPr/>
                    </a:tc>
                    <a:tc>
                      <a:txBody>
                        <a:bodyPr/>
                        <a:lstStyle/>
                        <a:p>
                          <a:pPr algn="ctr"/>
                          <a:r>
                            <a:rPr lang="de-DE" sz="1400" dirty="0" smtClean="0"/>
                            <a:t>Knudsen </a:t>
                          </a:r>
                          <a:r>
                            <a:rPr lang="de-DE" sz="1400" dirty="0" err="1" smtClean="0"/>
                            <a:t>flow</a:t>
                          </a:r>
                          <a:endParaRPr lang="de-DE"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err="1" smtClean="0"/>
                            <a:t>Continuous</a:t>
                          </a:r>
                          <a:r>
                            <a:rPr lang="de-DE" sz="1400" dirty="0" smtClean="0"/>
                            <a:t> </a:t>
                          </a:r>
                          <a:r>
                            <a:rPr lang="de-DE" sz="1400" dirty="0" err="1" smtClean="0"/>
                            <a:t>flow</a:t>
                          </a:r>
                          <a:endParaRPr lang="de-DE" sz="1400" dirty="0" smtClean="0"/>
                        </a:p>
                      </a:txBody>
                      <a:tcPr/>
                    </a:tc>
                    <a:extLst>
                      <a:ext uri="{0D108BD9-81ED-4DB2-BD59-A6C34878D82A}">
                        <a16:rowId xmlns:a16="http://schemas.microsoft.com/office/drawing/2014/main" val="2208110946"/>
                      </a:ext>
                    </a:extLst>
                  </a:tr>
                  <a:tr h="303181">
                    <a:tc>
                      <a:txBody>
                        <a:bodyPr/>
                        <a:lstStyle/>
                        <a:p>
                          <a:r>
                            <a:rPr lang="en-US" sz="1400" dirty="0" smtClean="0"/>
                            <a:t>Knudsen number</a:t>
                          </a:r>
                          <a:r>
                            <a:rPr lang="en-US" sz="1400" baseline="0" dirty="0" smtClean="0"/>
                            <a:t> </a:t>
                          </a:r>
                          <a:r>
                            <a:rPr lang="en-US" sz="1400" baseline="0" dirty="0" err="1" smtClean="0"/>
                            <a:t>Kn</a:t>
                          </a:r>
                          <a:endParaRPr lang="de-DE" sz="1400" dirty="0"/>
                        </a:p>
                      </a:txBody>
                      <a:tcPr/>
                    </a:tc>
                    <a:tc>
                      <a:txBody>
                        <a:bodyPr/>
                        <a:lstStyle/>
                        <a:p>
                          <a:pPr algn="ctr"/>
                          <a:r>
                            <a:rPr lang="en-US" sz="1400" dirty="0" smtClean="0"/>
                            <a:t>&gt; 0.5</a:t>
                          </a:r>
                          <a:endParaRPr lang="de-DE" sz="1400" dirty="0"/>
                        </a:p>
                      </a:txBody>
                      <a:tcPr/>
                    </a:tc>
                    <a:tc>
                      <a:txBody>
                        <a:bodyPr/>
                        <a:lstStyle/>
                        <a:p>
                          <a:pPr algn="ctr"/>
                          <a:r>
                            <a:rPr lang="en-US" sz="1400" dirty="0" smtClean="0"/>
                            <a:t>0.01 - 0.5</a:t>
                          </a:r>
                          <a:endParaRPr lang="de-DE" sz="1400" dirty="0"/>
                        </a:p>
                      </a:txBody>
                      <a:tcPr/>
                    </a:tc>
                    <a:tc>
                      <a:txBody>
                        <a:bodyPr/>
                        <a:lstStyle/>
                        <a:p>
                          <a:pPr algn="ctr"/>
                          <a:r>
                            <a:rPr lang="en-US" sz="1400" dirty="0" smtClean="0"/>
                            <a:t>&lt; 0.01</a:t>
                          </a:r>
                          <a:endParaRPr lang="de-DE" sz="1400" dirty="0"/>
                        </a:p>
                      </a:txBody>
                      <a:tcPr/>
                    </a:tc>
                    <a:extLst>
                      <a:ext uri="{0D108BD9-81ED-4DB2-BD59-A6C34878D82A}">
                        <a16:rowId xmlns:a16="http://schemas.microsoft.com/office/drawing/2014/main" val="1183778768"/>
                      </a:ext>
                    </a:extLst>
                  </a:tr>
                  <a:tr h="303181">
                    <a:tc>
                      <a:txBody>
                        <a:bodyPr/>
                        <a:lstStyle/>
                        <a:p>
                          <a:pPr algn="ctr"/>
                          <a:endParaRPr lang="de-DE" sz="1400" i="1" dirty="0"/>
                        </a:p>
                      </a:txBody>
                      <a:tcPr/>
                    </a:tc>
                    <a:tc>
                      <a:txBody>
                        <a:bodyPr/>
                        <a:lstStyle/>
                        <a:p>
                          <a:pPr algn="ctr"/>
                          <a:r>
                            <a:rPr lang="en-US" sz="1400" dirty="0" smtClean="0"/>
                            <a:t>Best of OP1.2</a:t>
                          </a:r>
                          <a:endParaRPr lang="de-DE" sz="1400" dirty="0"/>
                        </a:p>
                      </a:txBody>
                      <a:tcPr/>
                    </a:tc>
                    <a:tc>
                      <a:txBody>
                        <a:bodyPr/>
                        <a:lstStyle/>
                        <a:p>
                          <a:pPr algn="ctr"/>
                          <a:r>
                            <a:rPr lang="en-US" sz="1400" dirty="0" smtClean="0"/>
                            <a:t>goal</a:t>
                          </a:r>
                          <a:endParaRPr lang="de-DE" sz="1400" dirty="0"/>
                        </a:p>
                      </a:txBody>
                      <a:tcPr/>
                    </a:tc>
                    <a:tc>
                      <a:txBody>
                        <a:bodyPr/>
                        <a:lstStyle/>
                        <a:p>
                          <a:pPr algn="ctr"/>
                          <a:r>
                            <a:rPr lang="en-US" sz="1400" dirty="0" smtClean="0"/>
                            <a:t>goal</a:t>
                          </a:r>
                          <a:endParaRPr lang="de-DE" sz="1400" dirty="0"/>
                        </a:p>
                      </a:txBody>
                      <a:tcPr/>
                    </a:tc>
                    <a:extLst>
                      <a:ext uri="{0D108BD9-81ED-4DB2-BD59-A6C34878D82A}">
                        <a16:rowId xmlns:a16="http://schemas.microsoft.com/office/drawing/2014/main" val="211902732"/>
                      </a:ext>
                    </a:extLst>
                  </a:tr>
                  <a:tr h="3031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Knudsen number</a:t>
                          </a:r>
                          <a:r>
                            <a:rPr lang="en-US" sz="1400" baseline="0" dirty="0" smtClean="0"/>
                            <a:t> </a:t>
                          </a:r>
                          <a:r>
                            <a:rPr lang="en-US" sz="1400" baseline="0" dirty="0" err="1" smtClean="0"/>
                            <a:t>Kn</a:t>
                          </a:r>
                          <a:endParaRPr lang="de-DE" sz="14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t>3.4</a:t>
                          </a:r>
                        </a:p>
                      </a:txBody>
                      <a:tcPr/>
                    </a:tc>
                    <a:tc>
                      <a:txBody>
                        <a:bodyPr/>
                        <a:lstStyle/>
                        <a:p>
                          <a:pPr algn="ctr"/>
                          <a:r>
                            <a:rPr lang="en-US" sz="1400" dirty="0" smtClean="0"/>
                            <a:t>0.5</a:t>
                          </a:r>
                          <a:endParaRPr lang="de-DE" sz="1400" dirty="0"/>
                        </a:p>
                      </a:txBody>
                      <a:tcPr/>
                    </a:tc>
                    <a:tc>
                      <a:txBody>
                        <a:bodyPr/>
                        <a:lstStyle/>
                        <a:p>
                          <a:pPr algn="ctr"/>
                          <a:r>
                            <a:rPr lang="en-US" sz="1400" dirty="0" smtClean="0"/>
                            <a:t>0.01</a:t>
                          </a:r>
                          <a:endParaRPr lang="de-DE" sz="1400" dirty="0"/>
                        </a:p>
                      </a:txBody>
                      <a:tcPr/>
                    </a:tc>
                    <a:extLst>
                      <a:ext uri="{0D108BD9-81ED-4DB2-BD59-A6C34878D82A}">
                        <a16:rowId xmlns:a16="http://schemas.microsoft.com/office/drawing/2014/main" val="1124738110"/>
                      </a:ext>
                    </a:extLst>
                  </a:tr>
                  <a:tr h="307855">
                    <a:tc>
                      <a:txBody>
                        <a:bodyPr/>
                        <a:lstStyle/>
                        <a:p>
                          <a:pPr algn="ctr"/>
                          <a:r>
                            <a:rPr lang="de-DE" sz="1400" dirty="0" smtClean="0"/>
                            <a:t>free </a:t>
                          </a:r>
                          <a:r>
                            <a:rPr lang="de-DE" sz="1400" dirty="0" err="1" smtClean="0"/>
                            <a:t>path</a:t>
                          </a:r>
                          <a:r>
                            <a:rPr lang="de-DE" sz="1400" dirty="0" smtClean="0"/>
                            <a:t> </a:t>
                          </a:r>
                          <a:r>
                            <a:rPr lang="de-DE" sz="1400" dirty="0" err="1" smtClean="0"/>
                            <a:t>length</a:t>
                          </a:r>
                          <a14:m>
                            <m:oMath xmlns:m="http://schemas.openxmlformats.org/officeDocument/2006/math">
                              <m:r>
                                <a:rPr lang="en-US" sz="1400" b="0" i="0" kern="1200" smtClean="0">
                                  <a:solidFill>
                                    <a:schemeClr val="dk1"/>
                                  </a:solidFill>
                                  <a:latin typeface="Cambria Math" panose="02040503050406030204" pitchFamily="18" charset="0"/>
                                  <a:ea typeface="+mn-ea"/>
                                  <a:cs typeface="+mn-cs"/>
                                </a:rPr>
                                <m:t> </m:t>
                              </m:r>
                              <m:acc>
                                <m:accPr>
                                  <m:chr m:val="̅"/>
                                  <m:ctrlPr>
                                    <a:rPr lang="de-DE" sz="1400" i="1" kern="1200" smtClean="0">
                                      <a:solidFill>
                                        <a:schemeClr val="dk1"/>
                                      </a:solidFill>
                                      <a:latin typeface="Cambria Math" panose="02040503050406030204" pitchFamily="18" charset="0"/>
                                      <a:ea typeface="+mn-ea"/>
                                      <a:cs typeface="+mn-cs"/>
                                    </a:rPr>
                                  </m:ctrlPr>
                                </m:accPr>
                                <m:e>
                                  <m:r>
                                    <a:rPr lang="de-DE" sz="1400" kern="1200" smtClean="0">
                                      <a:solidFill>
                                        <a:schemeClr val="dk1"/>
                                      </a:solidFill>
                                      <a:latin typeface="Cambria Math" panose="02040503050406030204" pitchFamily="18" charset="0"/>
                                      <a:ea typeface="+mn-ea"/>
                                      <a:cs typeface="+mn-cs"/>
                                    </a:rPr>
                                    <m:t>𝑙</m:t>
                                  </m:r>
                                </m:e>
                              </m:acc>
                            </m:oMath>
                          </a14:m>
                          <a:r>
                            <a:rPr lang="de-DE" sz="1400" dirty="0" smtClean="0"/>
                            <a:t> [m]</a:t>
                          </a:r>
                          <a:endParaRPr lang="de-DE" sz="1400" dirty="0"/>
                        </a:p>
                      </a:txBody>
                      <a:tcPr/>
                    </a:tc>
                    <a:tc>
                      <a:txBody>
                        <a:bodyPr/>
                        <a:lstStyle/>
                        <a:p>
                          <a:pPr algn="ctr"/>
                          <a:r>
                            <a:rPr lang="de-DE" sz="1400" dirty="0" smtClean="0"/>
                            <a:t>0.31</a:t>
                          </a:r>
                          <a:endParaRPr lang="de-DE" sz="1400" dirty="0"/>
                        </a:p>
                      </a:txBody>
                      <a:tcPr/>
                    </a:tc>
                    <a:tc>
                      <a:txBody>
                        <a:bodyPr/>
                        <a:lstStyle/>
                        <a:p>
                          <a:pPr algn="ctr"/>
                          <a:r>
                            <a:rPr lang="de-DE" sz="1400" dirty="0" smtClean="0"/>
                            <a:t>0.045</a:t>
                          </a:r>
                          <a:endParaRPr lang="de-DE" sz="1400" dirty="0"/>
                        </a:p>
                      </a:txBody>
                      <a:tcPr/>
                    </a:tc>
                    <a:tc>
                      <a:txBody>
                        <a:bodyPr/>
                        <a:lstStyle/>
                        <a:p>
                          <a:pPr algn="ctr"/>
                          <a:r>
                            <a:rPr lang="de-DE" sz="1400" dirty="0" smtClean="0"/>
                            <a:t>0.0009</a:t>
                          </a:r>
                          <a:endParaRPr lang="de-DE" sz="1400" dirty="0"/>
                        </a:p>
                      </a:txBody>
                      <a:tcPr/>
                    </a:tc>
                    <a:extLst>
                      <a:ext uri="{0D108BD9-81ED-4DB2-BD59-A6C34878D82A}">
                        <a16:rowId xmlns:a16="http://schemas.microsoft.com/office/drawing/2014/main" val="300122845"/>
                      </a:ext>
                    </a:extLst>
                  </a:tr>
                  <a:tr h="303181">
                    <a:tc>
                      <a:txBody>
                        <a:bodyPr/>
                        <a:lstStyle/>
                        <a:p>
                          <a:pPr algn="ctr"/>
                          <a:r>
                            <a:rPr lang="de-DE" sz="1400" i="1" dirty="0" err="1" smtClean="0"/>
                            <a:t>p</a:t>
                          </a:r>
                          <a:r>
                            <a:rPr lang="de-DE" sz="1400" i="1" baseline="-25000" dirty="0" err="1" smtClean="0"/>
                            <a:t>pg</a:t>
                          </a:r>
                          <a:r>
                            <a:rPr lang="de-DE" sz="1400" i="1" baseline="0" dirty="0" smtClean="0"/>
                            <a:t> </a:t>
                          </a:r>
                          <a:r>
                            <a:rPr lang="de-DE" sz="1400" i="0" baseline="0" dirty="0" smtClean="0"/>
                            <a:t>[</a:t>
                          </a:r>
                          <a:r>
                            <a:rPr lang="de-DE" sz="1400" i="0" baseline="0" dirty="0" err="1" smtClean="0"/>
                            <a:t>Pa</a:t>
                          </a:r>
                          <a:r>
                            <a:rPr lang="de-DE" sz="1400" i="0" baseline="0" dirty="0" smtClean="0"/>
                            <a:t>]</a:t>
                          </a:r>
                          <a:endParaRPr lang="de-DE" sz="1400" i="1" dirty="0"/>
                        </a:p>
                      </a:txBody>
                      <a:tcPr/>
                    </a:tc>
                    <a:tc>
                      <a:txBody>
                        <a:bodyPr/>
                        <a:lstStyle/>
                        <a:p>
                          <a:pPr algn="ctr"/>
                          <a:r>
                            <a:rPr lang="de-DE" sz="1400" dirty="0" smtClean="0"/>
                            <a:t>0.12</a:t>
                          </a:r>
                          <a:endParaRPr lang="de-DE" sz="1400" dirty="0"/>
                        </a:p>
                      </a:txBody>
                      <a:tcPr/>
                    </a:tc>
                    <a:tc>
                      <a:txBody>
                        <a:bodyPr/>
                        <a:lstStyle/>
                        <a:p>
                          <a:pPr algn="ctr"/>
                          <a:r>
                            <a:rPr lang="de-DE" sz="1400" dirty="0" smtClean="0"/>
                            <a:t>0.82</a:t>
                          </a:r>
                          <a:endParaRPr lang="de-DE" sz="1400" dirty="0"/>
                        </a:p>
                      </a:txBody>
                      <a:tcPr/>
                    </a:tc>
                    <a:tc>
                      <a:txBody>
                        <a:bodyPr/>
                        <a:lstStyle/>
                        <a:p>
                          <a:pPr algn="ctr"/>
                          <a:r>
                            <a:rPr lang="de-DE" sz="1400" dirty="0" smtClean="0"/>
                            <a:t>40</a:t>
                          </a:r>
                          <a:endParaRPr lang="de-DE" sz="1400" dirty="0"/>
                        </a:p>
                      </a:txBody>
                      <a:tcPr/>
                    </a:tc>
                    <a:extLst>
                      <a:ext uri="{0D108BD9-81ED-4DB2-BD59-A6C34878D82A}">
                        <a16:rowId xmlns:a16="http://schemas.microsoft.com/office/drawing/2014/main" val="1011089238"/>
                      </a:ext>
                    </a:extLst>
                  </a:tr>
                  <a:tr h="330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de-DE" sz="1400" b="0" i="1" smtClean="0">
                                      <a:latin typeface="Cambria Math" panose="02040503050406030204" pitchFamily="18" charset="0"/>
                                    </a:rPr>
                                  </m:ctrlPr>
                                </m:accPr>
                                <m:e>
                                  <m:r>
                                    <a:rPr lang="de-DE" sz="1400" b="0" i="1" smtClean="0">
                                      <a:latin typeface="Cambria Math" panose="02040503050406030204" pitchFamily="18" charset="0"/>
                                    </a:rPr>
                                    <m:t>𝑛</m:t>
                                  </m:r>
                                </m:e>
                              </m:acc>
                            </m:oMath>
                          </a14:m>
                          <a:r>
                            <a:rPr lang="de-DE" sz="1400" baseline="-25000" dirty="0" smtClean="0"/>
                            <a:t>e</a:t>
                          </a:r>
                          <a:r>
                            <a:rPr lang="de-DE" sz="1400" dirty="0" smtClean="0"/>
                            <a:t> [10</a:t>
                          </a:r>
                          <a:r>
                            <a:rPr lang="de-DE" sz="1400" baseline="30000" dirty="0" smtClean="0"/>
                            <a:t>19</a:t>
                          </a:r>
                          <a:r>
                            <a:rPr lang="de-DE" sz="1400" dirty="0" smtClean="0"/>
                            <a:t> m</a:t>
                          </a:r>
                          <a:r>
                            <a:rPr lang="de-DE" sz="1400" baseline="30000" dirty="0" smtClean="0"/>
                            <a:t>-3</a:t>
                          </a:r>
                          <a:r>
                            <a:rPr lang="de-DE" sz="1400" dirty="0" smtClean="0"/>
                            <a:t>]</a:t>
                          </a:r>
                          <a:endParaRPr lang="de-DE" sz="1400" dirty="0"/>
                        </a:p>
                      </a:txBody>
                      <a:tcPr/>
                    </a:tc>
                    <a:tc>
                      <a:txBody>
                        <a:bodyPr/>
                        <a:lstStyle/>
                        <a:p>
                          <a:pPr algn="ctr"/>
                          <a:r>
                            <a:rPr lang="de-DE" sz="1400" dirty="0" smtClean="0"/>
                            <a:t>13</a:t>
                          </a:r>
                          <a:endParaRPr lang="de-DE" sz="1400" dirty="0"/>
                        </a:p>
                      </a:txBody>
                      <a:tcPr/>
                    </a:tc>
                    <a:tc>
                      <a:txBody>
                        <a:bodyPr/>
                        <a:lstStyle/>
                        <a:p>
                          <a:pPr algn="ctr"/>
                          <a:r>
                            <a:rPr lang="de-DE" sz="1400" dirty="0" smtClean="0"/>
                            <a:t>135</a:t>
                          </a:r>
                          <a:endParaRPr lang="de-DE" sz="1400" dirty="0"/>
                        </a:p>
                      </a:txBody>
                      <a:tcPr/>
                    </a:tc>
                    <a:tc>
                      <a:txBody>
                        <a:bodyPr/>
                        <a:lstStyle/>
                        <a:p>
                          <a:pPr algn="ctr"/>
                          <a:r>
                            <a:rPr lang="de-DE" sz="1400" dirty="0" smtClean="0"/>
                            <a:t>6569</a:t>
                          </a:r>
                          <a:endParaRPr lang="de-DE" sz="1400" dirty="0"/>
                        </a:p>
                      </a:txBody>
                      <a:tcPr/>
                    </a:tc>
                    <a:extLst>
                      <a:ext uri="{0D108BD9-81ED-4DB2-BD59-A6C34878D82A}">
                        <a16:rowId xmlns:a16="http://schemas.microsoft.com/office/drawing/2014/main" val="266537447"/>
                      </a:ext>
                    </a:extLst>
                  </a:tr>
                </a:tbl>
              </a:graphicData>
            </a:graphic>
          </p:graphicFrame>
        </mc:Choice>
        <mc:Fallback xmlns="">
          <p:graphicFrame>
            <p:nvGraphicFramePr>
              <p:cNvPr id="21" name="Tabelle 9"/>
              <p:cNvGraphicFramePr>
                <a:graphicFrameLocks noGrp="1"/>
              </p:cNvGraphicFramePr>
              <p:nvPr>
                <p:extLst/>
              </p:nvPr>
            </p:nvGraphicFramePr>
            <p:xfrm>
              <a:off x="333217" y="4663990"/>
              <a:ext cx="6336000" cy="2164102"/>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3013271077"/>
                        </a:ext>
                      </a:extLst>
                    </a:gridCol>
                    <a:gridCol w="1476000">
                      <a:extLst>
                        <a:ext uri="{9D8B030D-6E8A-4147-A177-3AD203B41FA5}">
                          <a16:colId xmlns:a16="http://schemas.microsoft.com/office/drawing/2014/main" val="1051795153"/>
                        </a:ext>
                      </a:extLst>
                    </a:gridCol>
                    <a:gridCol w="1404000">
                      <a:extLst>
                        <a:ext uri="{9D8B030D-6E8A-4147-A177-3AD203B41FA5}">
                          <a16:colId xmlns:a16="http://schemas.microsoft.com/office/drawing/2014/main" val="297451301"/>
                        </a:ext>
                      </a:extLst>
                    </a:gridCol>
                    <a:gridCol w="1620000">
                      <a:extLst>
                        <a:ext uri="{9D8B030D-6E8A-4147-A177-3AD203B41FA5}">
                          <a16:colId xmlns:a16="http://schemas.microsoft.com/office/drawing/2014/main" val="2628048687"/>
                        </a:ext>
                      </a:extLst>
                    </a:gridCol>
                  </a:tblGrid>
                  <a:tr h="304800">
                    <a:tc>
                      <a:txBody>
                        <a:bodyPr/>
                        <a:lstStyle/>
                        <a:p>
                          <a:endParaRPr lang="de-DE" sz="1400" dirty="0"/>
                        </a:p>
                      </a:txBody>
                      <a:tcPr/>
                    </a:tc>
                    <a:tc>
                      <a:txBody>
                        <a:bodyPr/>
                        <a:lstStyle/>
                        <a:p>
                          <a:pPr algn="ctr"/>
                          <a:r>
                            <a:rPr lang="en-US" sz="1400" dirty="0" smtClean="0"/>
                            <a:t>Molecular</a:t>
                          </a:r>
                          <a:r>
                            <a:rPr lang="en-US" sz="1400" baseline="0" dirty="0" smtClean="0"/>
                            <a:t> flow</a:t>
                          </a:r>
                          <a:endParaRPr lang="de-DE" sz="1400" dirty="0"/>
                        </a:p>
                      </a:txBody>
                      <a:tcPr/>
                    </a:tc>
                    <a:tc>
                      <a:txBody>
                        <a:bodyPr/>
                        <a:lstStyle/>
                        <a:p>
                          <a:pPr algn="ctr"/>
                          <a:r>
                            <a:rPr lang="de-DE" sz="1400" dirty="0" smtClean="0"/>
                            <a:t>Knudsen </a:t>
                          </a:r>
                          <a:r>
                            <a:rPr lang="de-DE" sz="1400" dirty="0" err="1" smtClean="0"/>
                            <a:t>flow</a:t>
                          </a:r>
                          <a:endParaRPr lang="de-DE"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err="1" smtClean="0"/>
                            <a:t>Continuous</a:t>
                          </a:r>
                          <a:r>
                            <a:rPr lang="de-DE" sz="1400" dirty="0" smtClean="0"/>
                            <a:t> </a:t>
                          </a:r>
                          <a:r>
                            <a:rPr lang="de-DE" sz="1400" dirty="0" err="1" smtClean="0"/>
                            <a:t>flow</a:t>
                          </a:r>
                          <a:endParaRPr lang="de-DE" sz="1400" dirty="0" smtClean="0"/>
                        </a:p>
                      </a:txBody>
                      <a:tcPr/>
                    </a:tc>
                    <a:extLst>
                      <a:ext uri="{0D108BD9-81ED-4DB2-BD59-A6C34878D82A}">
                        <a16:rowId xmlns:a16="http://schemas.microsoft.com/office/drawing/2014/main" val="2208110946"/>
                      </a:ext>
                    </a:extLst>
                  </a:tr>
                  <a:tr h="304800">
                    <a:tc>
                      <a:txBody>
                        <a:bodyPr/>
                        <a:lstStyle/>
                        <a:p>
                          <a:r>
                            <a:rPr lang="en-US" sz="1400" dirty="0" smtClean="0"/>
                            <a:t>Knudsen number</a:t>
                          </a:r>
                          <a:r>
                            <a:rPr lang="en-US" sz="1400" baseline="0" dirty="0" smtClean="0"/>
                            <a:t> </a:t>
                          </a:r>
                          <a:r>
                            <a:rPr lang="en-US" sz="1400" baseline="0" dirty="0" err="1" smtClean="0"/>
                            <a:t>Kn</a:t>
                          </a:r>
                          <a:endParaRPr lang="de-DE" sz="1400" dirty="0"/>
                        </a:p>
                      </a:txBody>
                      <a:tcPr/>
                    </a:tc>
                    <a:tc>
                      <a:txBody>
                        <a:bodyPr/>
                        <a:lstStyle/>
                        <a:p>
                          <a:pPr algn="ctr"/>
                          <a:r>
                            <a:rPr lang="en-US" sz="1400" dirty="0" smtClean="0"/>
                            <a:t>&gt; 0.5</a:t>
                          </a:r>
                          <a:endParaRPr lang="de-DE" sz="1400" dirty="0"/>
                        </a:p>
                      </a:txBody>
                      <a:tcPr/>
                    </a:tc>
                    <a:tc>
                      <a:txBody>
                        <a:bodyPr/>
                        <a:lstStyle/>
                        <a:p>
                          <a:pPr algn="ctr"/>
                          <a:r>
                            <a:rPr lang="en-US" sz="1400" dirty="0" smtClean="0"/>
                            <a:t>0.01 - 0.5</a:t>
                          </a:r>
                          <a:endParaRPr lang="de-DE" sz="1400" dirty="0"/>
                        </a:p>
                      </a:txBody>
                      <a:tcPr/>
                    </a:tc>
                    <a:tc>
                      <a:txBody>
                        <a:bodyPr/>
                        <a:lstStyle/>
                        <a:p>
                          <a:pPr algn="ctr"/>
                          <a:r>
                            <a:rPr lang="en-US" sz="1400" dirty="0" smtClean="0"/>
                            <a:t>&lt; 0.01</a:t>
                          </a:r>
                          <a:endParaRPr lang="de-DE" sz="1400" dirty="0"/>
                        </a:p>
                      </a:txBody>
                      <a:tcPr/>
                    </a:tc>
                    <a:extLst>
                      <a:ext uri="{0D108BD9-81ED-4DB2-BD59-A6C34878D82A}">
                        <a16:rowId xmlns:a16="http://schemas.microsoft.com/office/drawing/2014/main" val="1183778768"/>
                      </a:ext>
                    </a:extLst>
                  </a:tr>
                  <a:tr h="304800">
                    <a:tc>
                      <a:txBody>
                        <a:bodyPr/>
                        <a:lstStyle/>
                        <a:p>
                          <a:pPr algn="ctr"/>
                          <a:endParaRPr lang="de-DE" sz="1400" i="1" dirty="0"/>
                        </a:p>
                      </a:txBody>
                      <a:tcPr/>
                    </a:tc>
                    <a:tc>
                      <a:txBody>
                        <a:bodyPr/>
                        <a:lstStyle/>
                        <a:p>
                          <a:pPr algn="ctr"/>
                          <a:r>
                            <a:rPr lang="en-US" sz="1400" dirty="0" smtClean="0"/>
                            <a:t>Best of OP1.2</a:t>
                          </a:r>
                          <a:endParaRPr lang="de-DE" sz="1400" dirty="0"/>
                        </a:p>
                      </a:txBody>
                      <a:tcPr/>
                    </a:tc>
                    <a:tc>
                      <a:txBody>
                        <a:bodyPr/>
                        <a:lstStyle/>
                        <a:p>
                          <a:pPr algn="ctr"/>
                          <a:r>
                            <a:rPr lang="en-US" sz="1400" dirty="0" smtClean="0"/>
                            <a:t>goal</a:t>
                          </a:r>
                          <a:endParaRPr lang="de-DE" sz="1400" dirty="0"/>
                        </a:p>
                      </a:txBody>
                      <a:tcPr/>
                    </a:tc>
                    <a:tc>
                      <a:txBody>
                        <a:bodyPr/>
                        <a:lstStyle/>
                        <a:p>
                          <a:pPr algn="ctr"/>
                          <a:r>
                            <a:rPr lang="en-US" sz="1400" dirty="0" smtClean="0"/>
                            <a:t>goal</a:t>
                          </a:r>
                          <a:endParaRPr lang="de-DE" sz="1400" dirty="0"/>
                        </a:p>
                      </a:txBody>
                      <a:tcPr/>
                    </a:tc>
                    <a:extLst>
                      <a:ext uri="{0D108BD9-81ED-4DB2-BD59-A6C34878D82A}">
                        <a16:rowId xmlns:a16="http://schemas.microsoft.com/office/drawing/2014/main" val="211902732"/>
                      </a:ext>
                    </a:extLst>
                  </a:tr>
                  <a:tr h="30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Knudsen number</a:t>
                          </a:r>
                          <a:r>
                            <a:rPr lang="en-US" sz="1400" baseline="0" dirty="0" smtClean="0"/>
                            <a:t> </a:t>
                          </a:r>
                          <a:r>
                            <a:rPr lang="en-US" sz="1400" baseline="0" dirty="0" err="1" smtClean="0"/>
                            <a:t>Kn</a:t>
                          </a:r>
                          <a:endParaRPr lang="de-DE" sz="14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t>3.4</a:t>
                          </a:r>
                        </a:p>
                      </a:txBody>
                      <a:tcPr/>
                    </a:tc>
                    <a:tc>
                      <a:txBody>
                        <a:bodyPr/>
                        <a:lstStyle/>
                        <a:p>
                          <a:pPr algn="ctr"/>
                          <a:r>
                            <a:rPr lang="en-US" sz="1400" dirty="0" smtClean="0"/>
                            <a:t>0.5</a:t>
                          </a:r>
                          <a:endParaRPr lang="de-DE" sz="1400" dirty="0"/>
                        </a:p>
                      </a:txBody>
                      <a:tcPr/>
                    </a:tc>
                    <a:tc>
                      <a:txBody>
                        <a:bodyPr/>
                        <a:lstStyle/>
                        <a:p>
                          <a:pPr algn="ctr"/>
                          <a:r>
                            <a:rPr lang="en-US" sz="1400" dirty="0" smtClean="0"/>
                            <a:t>0.01</a:t>
                          </a:r>
                          <a:endParaRPr lang="de-DE" sz="1400" dirty="0"/>
                        </a:p>
                      </a:txBody>
                      <a:tcPr/>
                    </a:tc>
                    <a:extLst>
                      <a:ext uri="{0D108BD9-81ED-4DB2-BD59-A6C34878D82A}">
                        <a16:rowId xmlns:a16="http://schemas.microsoft.com/office/drawing/2014/main" val="1124738110"/>
                      </a:ext>
                    </a:extLst>
                  </a:tr>
                  <a:tr h="309499">
                    <a:tc>
                      <a:txBody>
                        <a:bodyPr/>
                        <a:lstStyle/>
                        <a:p>
                          <a:endParaRPr lang="de-DE"/>
                        </a:p>
                      </a:txBody>
                      <a:tcPr>
                        <a:blipFill>
                          <a:blip r:embed="rId8"/>
                          <a:stretch>
                            <a:fillRect l="-331" t="-406000" r="-246026" b="-220000"/>
                          </a:stretch>
                        </a:blipFill>
                      </a:tcPr>
                    </a:tc>
                    <a:tc>
                      <a:txBody>
                        <a:bodyPr/>
                        <a:lstStyle/>
                        <a:p>
                          <a:pPr algn="ctr"/>
                          <a:r>
                            <a:rPr lang="de-DE" sz="1400" dirty="0" smtClean="0"/>
                            <a:t>0.31</a:t>
                          </a:r>
                          <a:endParaRPr lang="de-DE" sz="1400" dirty="0"/>
                        </a:p>
                      </a:txBody>
                      <a:tcPr/>
                    </a:tc>
                    <a:tc>
                      <a:txBody>
                        <a:bodyPr/>
                        <a:lstStyle/>
                        <a:p>
                          <a:pPr algn="ctr"/>
                          <a:r>
                            <a:rPr lang="de-DE" sz="1400" dirty="0" smtClean="0"/>
                            <a:t>0.045</a:t>
                          </a:r>
                          <a:endParaRPr lang="de-DE" sz="1400" dirty="0"/>
                        </a:p>
                      </a:txBody>
                      <a:tcPr/>
                    </a:tc>
                    <a:tc>
                      <a:txBody>
                        <a:bodyPr/>
                        <a:lstStyle/>
                        <a:p>
                          <a:pPr algn="ctr"/>
                          <a:r>
                            <a:rPr lang="de-DE" sz="1400" dirty="0" smtClean="0"/>
                            <a:t>0.0009</a:t>
                          </a:r>
                          <a:endParaRPr lang="de-DE" sz="1400" dirty="0"/>
                        </a:p>
                      </a:txBody>
                      <a:tcPr/>
                    </a:tc>
                    <a:extLst>
                      <a:ext uri="{0D108BD9-81ED-4DB2-BD59-A6C34878D82A}">
                        <a16:rowId xmlns:a16="http://schemas.microsoft.com/office/drawing/2014/main" val="300122845"/>
                      </a:ext>
                    </a:extLst>
                  </a:tr>
                  <a:tr h="304800">
                    <a:tc>
                      <a:txBody>
                        <a:bodyPr/>
                        <a:lstStyle/>
                        <a:p>
                          <a:pPr algn="ctr"/>
                          <a:r>
                            <a:rPr lang="de-DE" sz="1400" i="1" dirty="0" err="1" smtClean="0"/>
                            <a:t>p</a:t>
                          </a:r>
                          <a:r>
                            <a:rPr lang="de-DE" sz="1400" i="1" baseline="-25000" dirty="0" err="1" smtClean="0"/>
                            <a:t>pg</a:t>
                          </a:r>
                          <a:r>
                            <a:rPr lang="de-DE" sz="1400" i="1" baseline="0" dirty="0" smtClean="0"/>
                            <a:t> </a:t>
                          </a:r>
                          <a:r>
                            <a:rPr lang="de-DE" sz="1400" i="0" baseline="0" dirty="0" smtClean="0"/>
                            <a:t>[</a:t>
                          </a:r>
                          <a:r>
                            <a:rPr lang="de-DE" sz="1400" i="0" baseline="0" dirty="0" err="1" smtClean="0"/>
                            <a:t>Pa</a:t>
                          </a:r>
                          <a:r>
                            <a:rPr lang="de-DE" sz="1400" i="0" baseline="0" dirty="0" smtClean="0"/>
                            <a:t>]</a:t>
                          </a:r>
                          <a:endParaRPr lang="de-DE" sz="1400" i="1" dirty="0"/>
                        </a:p>
                      </a:txBody>
                      <a:tcPr/>
                    </a:tc>
                    <a:tc>
                      <a:txBody>
                        <a:bodyPr/>
                        <a:lstStyle/>
                        <a:p>
                          <a:pPr algn="ctr"/>
                          <a:r>
                            <a:rPr lang="de-DE" sz="1400" dirty="0" smtClean="0"/>
                            <a:t>0.12</a:t>
                          </a:r>
                          <a:endParaRPr lang="de-DE" sz="1400" dirty="0"/>
                        </a:p>
                      </a:txBody>
                      <a:tcPr/>
                    </a:tc>
                    <a:tc>
                      <a:txBody>
                        <a:bodyPr/>
                        <a:lstStyle/>
                        <a:p>
                          <a:pPr algn="ctr"/>
                          <a:r>
                            <a:rPr lang="de-DE" sz="1400" dirty="0" smtClean="0"/>
                            <a:t>0.82</a:t>
                          </a:r>
                          <a:endParaRPr lang="de-DE" sz="1400" dirty="0"/>
                        </a:p>
                      </a:txBody>
                      <a:tcPr/>
                    </a:tc>
                    <a:tc>
                      <a:txBody>
                        <a:bodyPr/>
                        <a:lstStyle/>
                        <a:p>
                          <a:pPr algn="ctr"/>
                          <a:r>
                            <a:rPr lang="de-DE" sz="1400" dirty="0" smtClean="0"/>
                            <a:t>40</a:t>
                          </a:r>
                          <a:endParaRPr lang="de-DE" sz="1400" dirty="0"/>
                        </a:p>
                      </a:txBody>
                      <a:tcPr/>
                    </a:tc>
                    <a:extLst>
                      <a:ext uri="{0D108BD9-81ED-4DB2-BD59-A6C34878D82A}">
                        <a16:rowId xmlns:a16="http://schemas.microsoft.com/office/drawing/2014/main" val="1011089238"/>
                      </a:ext>
                    </a:extLst>
                  </a:tr>
                  <a:tr h="330603">
                    <a:tc>
                      <a:txBody>
                        <a:bodyPr/>
                        <a:lstStyle/>
                        <a:p>
                          <a:endParaRPr lang="de-DE"/>
                        </a:p>
                      </a:txBody>
                      <a:tcPr>
                        <a:blipFill>
                          <a:blip r:embed="rId8"/>
                          <a:stretch>
                            <a:fillRect l="-331" t="-562963" r="-246026" b="-9259"/>
                          </a:stretch>
                        </a:blipFill>
                      </a:tcPr>
                    </a:tc>
                    <a:tc>
                      <a:txBody>
                        <a:bodyPr/>
                        <a:lstStyle/>
                        <a:p>
                          <a:pPr algn="ctr"/>
                          <a:r>
                            <a:rPr lang="de-DE" sz="1400" dirty="0" smtClean="0"/>
                            <a:t>13</a:t>
                          </a:r>
                          <a:endParaRPr lang="de-DE" sz="1400" dirty="0"/>
                        </a:p>
                      </a:txBody>
                      <a:tcPr/>
                    </a:tc>
                    <a:tc>
                      <a:txBody>
                        <a:bodyPr/>
                        <a:lstStyle/>
                        <a:p>
                          <a:pPr algn="ctr"/>
                          <a:r>
                            <a:rPr lang="de-DE" sz="1400" dirty="0" smtClean="0"/>
                            <a:t>135</a:t>
                          </a:r>
                          <a:endParaRPr lang="de-DE" sz="1400" dirty="0"/>
                        </a:p>
                      </a:txBody>
                      <a:tcPr/>
                    </a:tc>
                    <a:tc>
                      <a:txBody>
                        <a:bodyPr/>
                        <a:lstStyle/>
                        <a:p>
                          <a:pPr algn="ctr"/>
                          <a:r>
                            <a:rPr lang="de-DE" sz="1400" dirty="0" smtClean="0"/>
                            <a:t>6569</a:t>
                          </a:r>
                          <a:endParaRPr lang="de-DE" sz="1400" dirty="0"/>
                        </a:p>
                      </a:txBody>
                      <a:tcPr/>
                    </a:tc>
                    <a:extLst>
                      <a:ext uri="{0D108BD9-81ED-4DB2-BD59-A6C34878D82A}">
                        <a16:rowId xmlns:a16="http://schemas.microsoft.com/office/drawing/2014/main" val="266537447"/>
                      </a:ext>
                    </a:extLst>
                  </a:tr>
                </a:tbl>
              </a:graphicData>
            </a:graphic>
          </p:graphicFrame>
        </mc:Fallback>
      </mc:AlternateContent>
      <mc:AlternateContent xmlns:mc="http://schemas.openxmlformats.org/markup-compatibility/2006" xmlns:a14="http://schemas.microsoft.com/office/drawing/2010/main">
        <mc:Choice Requires="a14">
          <p:sp>
            <p:nvSpPr>
              <p:cNvPr id="24" name="Textfeld 8"/>
              <p:cNvSpPr txBox="1"/>
              <p:nvPr/>
            </p:nvSpPr>
            <p:spPr>
              <a:xfrm>
                <a:off x="231059" y="4263701"/>
                <a:ext cx="2184893" cy="315856"/>
              </a:xfrm>
              <a:prstGeom prst="rect">
                <a:avLst/>
              </a:prstGeom>
              <a:noFill/>
            </p:spPr>
            <p:txBody>
              <a:bodyPr wrap="none" lIns="0" tIns="0" rIns="0" bIns="0" rtlCol="0" anchor="t" anchorCtr="0">
                <a:spAutoFit/>
              </a:bodyPr>
              <a:lstStyle/>
              <a:p>
                <a:pPr algn="l">
                  <a:lnSpc>
                    <a:spcPts val="2300"/>
                  </a:lnSpc>
                  <a:spcBef>
                    <a:spcPts val="1150"/>
                  </a:spcBef>
                </a:pPr>
                <a14:m>
                  <m:oMath xmlns:m="http://schemas.openxmlformats.org/officeDocument/2006/math">
                    <m:r>
                      <a:rPr lang="de-DE" sz="1600" b="0" i="1" smtClean="0">
                        <a:latin typeface="Cambria Math" panose="02040503050406030204" pitchFamily="18" charset="0"/>
                      </a:rPr>
                      <m:t>𝐾𝑛</m:t>
                    </m:r>
                    <m:r>
                      <a:rPr lang="de-DE" sz="1600" b="0" i="1" smtClean="0">
                        <a:latin typeface="Cambria Math" panose="02040503050406030204" pitchFamily="18" charset="0"/>
                      </a:rPr>
                      <m:t>= </m:t>
                    </m:r>
                    <m:f>
                      <m:fPr>
                        <m:ctrlPr>
                          <a:rPr lang="de-DE" sz="1600" b="0" i="1" smtClean="0">
                            <a:latin typeface="Cambria Math" panose="02040503050406030204" pitchFamily="18" charset="0"/>
                          </a:rPr>
                        </m:ctrlPr>
                      </m:fPr>
                      <m:num>
                        <m:acc>
                          <m:accPr>
                            <m:chr m:val="̅"/>
                            <m:ctrlPr>
                              <a:rPr lang="de-DE" sz="1600" b="0" i="1" smtClean="0">
                                <a:latin typeface="Cambria Math" panose="02040503050406030204" pitchFamily="18" charset="0"/>
                              </a:rPr>
                            </m:ctrlPr>
                          </m:accPr>
                          <m:e>
                            <m:r>
                              <a:rPr lang="de-DE" sz="1600" b="0" i="1" smtClean="0">
                                <a:latin typeface="Cambria Math" panose="02040503050406030204" pitchFamily="18" charset="0"/>
                              </a:rPr>
                              <m:t>𝑙</m:t>
                            </m:r>
                          </m:e>
                        </m:acc>
                      </m:num>
                      <m:den>
                        <m:r>
                          <a:rPr lang="de-DE" sz="1600" b="0" i="1" smtClean="0">
                            <a:latin typeface="Cambria Math" panose="02040503050406030204" pitchFamily="18" charset="0"/>
                          </a:rPr>
                          <m:t>𝑑</m:t>
                        </m:r>
                      </m:den>
                    </m:f>
                    <m:r>
                      <a:rPr lang="de-DE" sz="1600" b="0" i="1" smtClean="0">
                        <a:latin typeface="Cambria Math" panose="02040503050406030204" pitchFamily="18" charset="0"/>
                      </a:rPr>
                      <m:t>  </m:t>
                    </m:r>
                  </m:oMath>
                </a14:m>
                <a:r>
                  <a:rPr lang="de-DE" sz="1600" dirty="0" smtClean="0"/>
                  <a:t> </a:t>
                </a:r>
                <a14:m>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𝑑</m:t>
                        </m:r>
                      </m:e>
                      <m:sub>
                        <m:r>
                          <a:rPr lang="de-DE" sz="1600" b="0" i="1" dirty="0" smtClean="0">
                            <a:latin typeface="Cambria Math" panose="02040503050406030204" pitchFamily="18" charset="0"/>
                          </a:rPr>
                          <m:t>𝑃𝐺</m:t>
                        </m:r>
                      </m:sub>
                    </m:sSub>
                    <m:r>
                      <a:rPr lang="de-DE" sz="1600" b="0" i="1" dirty="0" smtClean="0">
                        <a:latin typeface="Cambria Math" panose="02040503050406030204" pitchFamily="18" charset="0"/>
                      </a:rPr>
                      <m:t>=</m:t>
                    </m:r>
                    <m:r>
                      <a:rPr lang="en-US" sz="1600" b="0" i="1" dirty="0" smtClean="0">
                        <a:latin typeface="Cambria Math" panose="02040503050406030204" pitchFamily="18" charset="0"/>
                      </a:rPr>
                      <m:t>~</m:t>
                    </m:r>
                    <m:r>
                      <a:rPr lang="de-DE" sz="1600" b="0" i="1" dirty="0" smtClean="0">
                        <a:latin typeface="Cambria Math" panose="02040503050406030204" pitchFamily="18" charset="0"/>
                      </a:rPr>
                      <m:t>90 </m:t>
                    </m:r>
                    <m:r>
                      <a:rPr lang="de-DE" sz="1600" b="0" i="1" dirty="0" smtClean="0">
                        <a:latin typeface="Cambria Math" panose="02040503050406030204" pitchFamily="18" charset="0"/>
                      </a:rPr>
                      <m:t>𝑚𝑚</m:t>
                    </m:r>
                  </m:oMath>
                </a14:m>
                <a:endParaRPr lang="de-DE" sz="1600" dirty="0" err="1" smtClean="0"/>
              </a:p>
            </p:txBody>
          </p:sp>
        </mc:Choice>
        <mc:Fallback xmlns="">
          <p:sp>
            <p:nvSpPr>
              <p:cNvPr id="24" name="Textfeld 8"/>
              <p:cNvSpPr txBox="1">
                <a:spLocks noRot="1" noChangeAspect="1" noMove="1" noResize="1" noEditPoints="1" noAdjustHandles="1" noChangeArrowheads="1" noChangeShapeType="1" noTextEdit="1"/>
              </p:cNvSpPr>
              <p:nvPr/>
            </p:nvSpPr>
            <p:spPr>
              <a:xfrm>
                <a:off x="231059" y="4263701"/>
                <a:ext cx="2184893" cy="315856"/>
              </a:xfrm>
              <a:prstGeom prst="rect">
                <a:avLst/>
              </a:prstGeom>
              <a:blipFill>
                <a:blip r:embed="rId9"/>
                <a:stretch>
                  <a:fillRect l="-3352" t="-13462" r="-1397" b="-15385"/>
                </a:stretch>
              </a:blipFill>
            </p:spPr>
            <p:txBody>
              <a:bodyPr/>
              <a:lstStyle/>
              <a:p>
                <a:r>
                  <a:rPr lang="de-DE">
                    <a:noFill/>
                  </a:rPr>
                  <a:t> </a:t>
                </a:r>
              </a:p>
            </p:txBody>
          </p:sp>
        </mc:Fallback>
      </mc:AlternateContent>
      <p:sp>
        <p:nvSpPr>
          <p:cNvPr id="26" name="TextBox 25"/>
          <p:cNvSpPr txBox="1"/>
          <p:nvPr/>
        </p:nvSpPr>
        <p:spPr>
          <a:xfrm rot="20763242">
            <a:off x="1460176" y="5232658"/>
            <a:ext cx="5606815" cy="525785"/>
          </a:xfrm>
          <a:prstGeom prst="rect">
            <a:avLst/>
          </a:prstGeom>
          <a:solidFill>
            <a:schemeClr val="bg1"/>
          </a:solidFill>
          <a:ln w="38100">
            <a:solidFill>
              <a:srgbClr val="FF0000"/>
            </a:solidFill>
          </a:ln>
        </p:spPr>
        <p:txBody>
          <a:bodyPr wrap="square" lIns="0" tIns="0" rIns="0" bIns="0" rtlCol="0" anchor="t" anchorCtr="0">
            <a:spAutoFit/>
          </a:bodyPr>
          <a:lstStyle/>
          <a:p>
            <a:pPr algn="ctr">
              <a:lnSpc>
                <a:spcPts val="2300"/>
              </a:lnSpc>
              <a:spcBef>
                <a:spcPts val="1150"/>
              </a:spcBef>
            </a:pPr>
            <a:r>
              <a:rPr lang="en-US" sz="1600" dirty="0" err="1" smtClean="0">
                <a:solidFill>
                  <a:srgbClr val="FF0000"/>
                </a:solidFill>
              </a:rPr>
              <a:t>Asdex</a:t>
            </a:r>
            <a:r>
              <a:rPr lang="en-US" sz="1600" dirty="0" smtClean="0">
                <a:solidFill>
                  <a:srgbClr val="FF0000"/>
                </a:solidFill>
              </a:rPr>
              <a:t> upgrade 0.5-1.5 Pa</a:t>
            </a:r>
          </a:p>
          <a:p>
            <a:pPr algn="l">
              <a:lnSpc>
                <a:spcPts val="1800"/>
              </a:lnSpc>
            </a:pPr>
            <a:r>
              <a:rPr lang="en-US" sz="1600" dirty="0" smtClean="0">
                <a:solidFill>
                  <a:srgbClr val="FF0000"/>
                </a:solidFill>
              </a:rPr>
              <a:t>  Density must be improved by at least an order of magnitude</a:t>
            </a:r>
            <a:endParaRPr lang="de-DE" sz="1600" dirty="0" err="1" smtClean="0">
              <a:solidFill>
                <a:srgbClr val="FF0000"/>
              </a:solidFill>
            </a:endParaRPr>
          </a:p>
        </p:txBody>
      </p:sp>
    </p:spTree>
    <p:extLst>
      <p:ext uri="{BB962C8B-B14F-4D97-AF65-F5344CB8AC3E}">
        <p14:creationId xmlns:p14="http://schemas.microsoft.com/office/powerpoint/2010/main" val="12904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65138" lvl="2" indent="-285750">
              <a:tabLst>
                <a:tab pos="2147888" algn="l"/>
              </a:tabLst>
            </a:pPr>
            <a:r>
              <a:rPr lang="de-DE" dirty="0">
                <a:solidFill>
                  <a:srgbClr val="005555"/>
                </a:solidFill>
              </a:rPr>
              <a:t>Flat </a:t>
            </a:r>
            <a:r>
              <a:rPr lang="de-DE" dirty="0" err="1">
                <a:solidFill>
                  <a:srgbClr val="005555"/>
                </a:solidFill>
              </a:rPr>
              <a:t>profiles</a:t>
            </a:r>
            <a:r>
              <a:rPr lang="de-DE" dirty="0">
                <a:solidFill>
                  <a:srgbClr val="005555"/>
                </a:solidFill>
              </a:rPr>
              <a:t> 	</a:t>
            </a:r>
            <a:r>
              <a:rPr lang="de-DE" dirty="0" smtClean="0">
                <a:solidFill>
                  <a:srgbClr val="005555"/>
                </a:solidFill>
                <a:sym typeface="Wingdings" panose="05000000000000000000" pitchFamily="2" charset="2"/>
              </a:rPr>
              <a:t> </a:t>
            </a:r>
            <a:r>
              <a:rPr lang="de-DE" dirty="0" err="1" smtClean="0">
                <a:solidFill>
                  <a:srgbClr val="005555"/>
                </a:solidFill>
              </a:rPr>
              <a:t>Particle</a:t>
            </a:r>
            <a:r>
              <a:rPr lang="de-DE" dirty="0" smtClean="0">
                <a:solidFill>
                  <a:srgbClr val="005555"/>
                </a:solidFill>
              </a:rPr>
              <a:t> </a:t>
            </a:r>
            <a:r>
              <a:rPr lang="de-DE" dirty="0" err="1">
                <a:solidFill>
                  <a:srgbClr val="005555"/>
                </a:solidFill>
              </a:rPr>
              <a:t>exhaust</a:t>
            </a:r>
            <a:r>
              <a:rPr lang="de-DE" dirty="0">
                <a:solidFill>
                  <a:srgbClr val="005555"/>
                </a:solidFill>
              </a:rPr>
              <a:t> = Wall </a:t>
            </a:r>
            <a:r>
              <a:rPr lang="de-DE" dirty="0" err="1">
                <a:solidFill>
                  <a:srgbClr val="005555"/>
                </a:solidFill>
              </a:rPr>
              <a:t>source</a:t>
            </a:r>
            <a:endParaRPr lang="de-DE" dirty="0">
              <a:solidFill>
                <a:srgbClr val="005555"/>
              </a:solidFill>
            </a:endParaRPr>
          </a:p>
          <a:p>
            <a:pPr marL="465138" lvl="2" indent="-285750">
              <a:tabLst>
                <a:tab pos="2147888" algn="l"/>
              </a:tabLst>
            </a:pPr>
            <a:r>
              <a:rPr lang="de-DE" dirty="0" err="1">
                <a:solidFill>
                  <a:srgbClr val="005555"/>
                </a:solidFill>
              </a:rPr>
              <a:t>Peaked</a:t>
            </a:r>
            <a:r>
              <a:rPr lang="de-DE" dirty="0">
                <a:solidFill>
                  <a:srgbClr val="005555"/>
                </a:solidFill>
              </a:rPr>
              <a:t> </a:t>
            </a:r>
            <a:r>
              <a:rPr lang="de-DE" dirty="0" err="1">
                <a:solidFill>
                  <a:srgbClr val="005555"/>
                </a:solidFill>
              </a:rPr>
              <a:t>profiles</a:t>
            </a:r>
            <a:r>
              <a:rPr lang="de-DE" dirty="0" smtClean="0">
                <a:solidFill>
                  <a:srgbClr val="005555"/>
                </a:solidFill>
              </a:rPr>
              <a:t> 	</a:t>
            </a:r>
            <a:r>
              <a:rPr lang="de-DE" dirty="0" smtClean="0">
                <a:solidFill>
                  <a:srgbClr val="005555"/>
                </a:solidFill>
                <a:sym typeface="Wingdings" panose="05000000000000000000" pitchFamily="2" charset="2"/>
              </a:rPr>
              <a:t> </a:t>
            </a:r>
            <a:r>
              <a:rPr lang="de-DE" dirty="0" err="1" smtClean="0">
                <a:solidFill>
                  <a:srgbClr val="005555"/>
                </a:solidFill>
              </a:rPr>
              <a:t>Particle</a:t>
            </a:r>
            <a:r>
              <a:rPr lang="de-DE" dirty="0" smtClean="0">
                <a:solidFill>
                  <a:srgbClr val="005555"/>
                </a:solidFill>
              </a:rPr>
              <a:t> </a:t>
            </a:r>
            <a:r>
              <a:rPr lang="de-DE" dirty="0" err="1">
                <a:solidFill>
                  <a:srgbClr val="005555"/>
                </a:solidFill>
              </a:rPr>
              <a:t>exhaust</a:t>
            </a:r>
            <a:r>
              <a:rPr lang="de-DE" dirty="0">
                <a:solidFill>
                  <a:srgbClr val="005555"/>
                </a:solidFill>
              </a:rPr>
              <a:t> = Core + Wall </a:t>
            </a:r>
            <a:r>
              <a:rPr lang="de-DE" dirty="0" err="1">
                <a:solidFill>
                  <a:srgbClr val="005555"/>
                </a:solidFill>
              </a:rPr>
              <a:t>source</a:t>
            </a:r>
            <a:endParaRPr lang="de-DE" dirty="0">
              <a:solidFill>
                <a:srgbClr val="005555"/>
              </a:solidFill>
            </a:endParaRPr>
          </a:p>
          <a:p>
            <a:endParaRPr lang="de-DE" dirty="0"/>
          </a:p>
        </p:txBody>
      </p:sp>
      <p:sp>
        <p:nvSpPr>
          <p:cNvPr id="3" name="Titel 2"/>
          <p:cNvSpPr>
            <a:spLocks noGrp="1"/>
          </p:cNvSpPr>
          <p:nvPr>
            <p:ph type="title"/>
          </p:nvPr>
        </p:nvSpPr>
        <p:spPr/>
        <p:txBody>
          <a:bodyPr/>
          <a:lstStyle/>
          <a:p>
            <a:r>
              <a:rPr lang="de-DE" dirty="0" err="1" smtClean="0"/>
              <a:t>Exhausts</a:t>
            </a:r>
            <a:r>
              <a:rPr lang="de-DE" dirty="0" smtClean="0"/>
              <a:t> </a:t>
            </a:r>
            <a:r>
              <a:rPr lang="de-DE" dirty="0" err="1" smtClean="0"/>
              <a:t>limits</a:t>
            </a:r>
            <a:r>
              <a:rPr lang="de-DE" dirty="0" smtClean="0"/>
              <a:t> </a:t>
            </a:r>
            <a:r>
              <a:rPr lang="de-DE" dirty="0" err="1" smtClean="0"/>
              <a:t>profile</a:t>
            </a:r>
            <a:r>
              <a:rPr lang="de-DE" dirty="0" smtClean="0"/>
              <a:t> </a:t>
            </a:r>
            <a:r>
              <a:rPr lang="de-DE" dirty="0" err="1" smtClean="0"/>
              <a:t>shaping</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37</a:t>
            </a:fld>
            <a:endParaRPr lang="de-DE" dirty="0"/>
          </a:p>
        </p:txBody>
      </p:sp>
      <p:pic>
        <p:nvPicPr>
          <p:cNvPr id="12" name="Grafik 11"/>
          <p:cNvPicPr>
            <a:picLocks noChangeAspect="1"/>
          </p:cNvPicPr>
          <p:nvPr/>
        </p:nvPicPr>
        <p:blipFill>
          <a:blip r:embed="rId3"/>
          <a:stretch>
            <a:fillRect/>
          </a:stretch>
        </p:blipFill>
        <p:spPr>
          <a:xfrm>
            <a:off x="695325" y="1531468"/>
            <a:ext cx="10559887" cy="5182617"/>
          </a:xfrm>
          <a:prstGeom prst="rect">
            <a:avLst/>
          </a:prstGeom>
        </p:spPr>
      </p:pic>
      <p:sp>
        <p:nvSpPr>
          <p:cNvPr id="9" name="Textfeld 8"/>
          <p:cNvSpPr txBox="1"/>
          <p:nvPr/>
        </p:nvSpPr>
        <p:spPr>
          <a:xfrm>
            <a:off x="11052773" y="1531468"/>
            <a:ext cx="361774" cy="294953"/>
          </a:xfrm>
          <a:prstGeom prst="rect">
            <a:avLst/>
          </a:prstGeom>
          <a:noFill/>
        </p:spPr>
        <p:txBody>
          <a:bodyPr wrap="square" lIns="0" tIns="0" rIns="0" bIns="0" rtlCol="0" anchor="t" anchorCtr="0">
            <a:spAutoFit/>
          </a:bodyPr>
          <a:lstStyle/>
          <a:p>
            <a:pPr algn="l">
              <a:lnSpc>
                <a:spcPts val="2300"/>
              </a:lnSpc>
              <a:spcBef>
                <a:spcPts val="1150"/>
              </a:spcBef>
            </a:pPr>
            <a:r>
              <a:rPr lang="de-DE" sz="1200" dirty="0" smtClean="0"/>
              <a:t>[n/s]</a:t>
            </a:r>
          </a:p>
        </p:txBody>
      </p:sp>
      <p:cxnSp>
        <p:nvCxnSpPr>
          <p:cNvPr id="7" name="Gerader Verbinder 6"/>
          <p:cNvCxnSpPr/>
          <p:nvPr/>
        </p:nvCxnSpPr>
        <p:spPr>
          <a:xfrm flipH="1">
            <a:off x="7116381" y="1867517"/>
            <a:ext cx="9523" cy="4697373"/>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Pfeil nach rechts 7"/>
          <p:cNvSpPr/>
          <p:nvPr/>
        </p:nvSpPr>
        <p:spPr>
          <a:xfrm>
            <a:off x="7133383" y="3680293"/>
            <a:ext cx="2753957" cy="742298"/>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smtClean="0">
                <a:solidFill>
                  <a:schemeClr val="bg1"/>
                </a:solidFill>
              </a:rPr>
              <a:t>Transient </a:t>
            </a:r>
            <a:r>
              <a:rPr lang="de-DE" sz="1300" b="1" dirty="0" err="1" smtClean="0">
                <a:solidFill>
                  <a:schemeClr val="bg1"/>
                </a:solidFill>
              </a:rPr>
              <a:t>peaked</a:t>
            </a:r>
            <a:r>
              <a:rPr lang="de-DE" sz="1300" b="1" dirty="0" smtClean="0">
                <a:solidFill>
                  <a:schemeClr val="bg1"/>
                </a:solidFill>
              </a:rPr>
              <a:t> </a:t>
            </a:r>
            <a:r>
              <a:rPr lang="de-DE" sz="1300" b="1" dirty="0" err="1" smtClean="0">
                <a:solidFill>
                  <a:schemeClr val="bg1"/>
                </a:solidFill>
              </a:rPr>
              <a:t>profiles</a:t>
            </a:r>
            <a:endParaRPr lang="de-DE" sz="1300" b="1" dirty="0" smtClean="0">
              <a:solidFill>
                <a:schemeClr val="bg1"/>
              </a:solidFill>
            </a:endParaRPr>
          </a:p>
        </p:txBody>
      </p:sp>
      <p:sp>
        <p:nvSpPr>
          <p:cNvPr id="17" name="Right Brace 16"/>
          <p:cNvSpPr/>
          <p:nvPr/>
        </p:nvSpPr>
        <p:spPr>
          <a:xfrm>
            <a:off x="10759200" y="1955615"/>
            <a:ext cx="365761" cy="1424863"/>
          </a:xfrm>
          <a:prstGeom prst="rightBrace">
            <a:avLst/>
          </a:prstGeom>
          <a:ln w="28575"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TextBox 17"/>
          <p:cNvSpPr txBox="1"/>
          <p:nvPr/>
        </p:nvSpPr>
        <p:spPr>
          <a:xfrm>
            <a:off x="11290427" y="2511239"/>
            <a:ext cx="466474"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rgbClr val="EF7C00"/>
                </a:solidFill>
              </a:rPr>
              <a:t>sinks</a:t>
            </a:r>
            <a:endParaRPr lang="de-DE" sz="1600" dirty="0" err="1" smtClean="0">
              <a:solidFill>
                <a:srgbClr val="EF7C00"/>
              </a:solidFill>
            </a:endParaRPr>
          </a:p>
        </p:txBody>
      </p:sp>
      <p:sp>
        <p:nvSpPr>
          <p:cNvPr id="19" name="Right Brace 18"/>
          <p:cNvSpPr/>
          <p:nvPr/>
        </p:nvSpPr>
        <p:spPr>
          <a:xfrm>
            <a:off x="10759200" y="4122776"/>
            <a:ext cx="365761" cy="2499004"/>
          </a:xfrm>
          <a:prstGeom prst="rightBrace">
            <a:avLst/>
          </a:prstGeom>
          <a:ln w="28575" cmpd="sng">
            <a:solidFill>
              <a:srgbClr val="92D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Box 19"/>
          <p:cNvSpPr txBox="1"/>
          <p:nvPr/>
        </p:nvSpPr>
        <p:spPr>
          <a:xfrm>
            <a:off x="11290427" y="5223091"/>
            <a:ext cx="71814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rgbClr val="92D050"/>
                </a:solidFill>
              </a:rPr>
              <a:t>sources</a:t>
            </a:r>
            <a:endParaRPr lang="de-DE" sz="1600" dirty="0" err="1" smtClean="0">
              <a:solidFill>
                <a:srgbClr val="92D050"/>
              </a:solidFill>
            </a:endParaRPr>
          </a:p>
        </p:txBody>
      </p:sp>
      <p:sp>
        <p:nvSpPr>
          <p:cNvPr id="21" name="TextBox 20"/>
          <p:cNvSpPr txBox="1"/>
          <p:nvPr/>
        </p:nvSpPr>
        <p:spPr bwMode="auto">
          <a:xfrm>
            <a:off x="0" y="5911860"/>
            <a:ext cx="1438584" cy="589905"/>
          </a:xfrm>
          <a:prstGeom prst="rect">
            <a:avLst/>
          </a:prstGeom>
          <a:noFill/>
        </p:spPr>
        <p:txBody>
          <a:bodyPr wrap="square" lIns="0" tIns="0" rIns="0" bIns="0" rtlCol="0" anchor="t" anchorCtr="0">
            <a:spAutoFit/>
          </a:bodyPr>
          <a:lstStyle/>
          <a:p>
            <a:pPr algn="r">
              <a:lnSpc>
                <a:spcPts val="2300"/>
              </a:lnSpc>
            </a:pPr>
            <a:r>
              <a:rPr lang="en-US" sz="1200" b="1" dirty="0" smtClean="0"/>
              <a:t>Courtesy  </a:t>
            </a:r>
          </a:p>
          <a:p>
            <a:pPr algn="r">
              <a:lnSpc>
                <a:spcPts val="2300"/>
              </a:lnSpc>
            </a:pPr>
            <a:r>
              <a:rPr lang="en-US" sz="1200" b="1" dirty="0" smtClean="0"/>
              <a:t>Th. Kremeyer</a:t>
            </a:r>
            <a:endParaRPr lang="de-DE" sz="1200" b="1" dirty="0" err="1" smtClean="0"/>
          </a:p>
        </p:txBody>
      </p:sp>
      <p:sp>
        <p:nvSpPr>
          <p:cNvPr id="4" name="TextBox 3"/>
          <p:cNvSpPr txBox="1"/>
          <p:nvPr/>
        </p:nvSpPr>
        <p:spPr>
          <a:xfrm>
            <a:off x="2685647" y="3917495"/>
            <a:ext cx="642805" cy="250390"/>
          </a:xfrm>
          <a:prstGeom prst="rect">
            <a:avLst/>
          </a:prstGeom>
          <a:noFill/>
        </p:spPr>
        <p:txBody>
          <a:bodyPr wrap="none" lIns="0" tIns="0" rIns="0" bIns="0" rtlCol="0" anchor="t" anchorCtr="0">
            <a:spAutoFit/>
          </a:bodyPr>
          <a:lstStyle/>
          <a:p>
            <a:pPr algn="l">
              <a:lnSpc>
                <a:spcPts val="2300"/>
              </a:lnSpc>
              <a:spcBef>
                <a:spcPts val="1150"/>
              </a:spcBef>
            </a:pPr>
            <a:r>
              <a:rPr lang="de-DE" sz="1000" dirty="0" smtClean="0"/>
              <a:t>OP1.2 </a:t>
            </a:r>
            <a:r>
              <a:rPr lang="de-DE" sz="1000" dirty="0" err="1" smtClean="0"/>
              <a:t>data</a:t>
            </a:r>
            <a:endParaRPr lang="de-DE" sz="1000" dirty="0" smtClean="0"/>
          </a:p>
        </p:txBody>
      </p:sp>
    </p:spTree>
    <p:extLst>
      <p:ext uri="{BB962C8B-B14F-4D97-AF65-F5344CB8AC3E}">
        <p14:creationId xmlns:p14="http://schemas.microsoft.com/office/powerpoint/2010/main" val="410185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a:off x="2972239" y="4158110"/>
            <a:ext cx="2337377" cy="2142659"/>
            <a:chOff x="2972239" y="4158110"/>
            <a:chExt cx="2337377" cy="2142659"/>
          </a:xfrm>
        </p:grpSpPr>
        <p:sp>
          <p:nvSpPr>
            <p:cNvPr id="69" name="Rectangle 68"/>
            <p:cNvSpPr/>
            <p:nvPr/>
          </p:nvSpPr>
          <p:spPr>
            <a:xfrm>
              <a:off x="3502548" y="4566453"/>
              <a:ext cx="902012" cy="249882"/>
            </a:xfrm>
            <a:prstGeom prst="rect">
              <a:avLst/>
            </a:prstGeom>
            <a:solidFill>
              <a:srgbClr val="99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a:t>
              </a:r>
              <a:endParaRPr lang="de-DE" sz="1400" dirty="0"/>
            </a:p>
          </p:txBody>
        </p:sp>
        <p:sp>
          <p:nvSpPr>
            <p:cNvPr id="70" name="Rectangle 69"/>
            <p:cNvSpPr/>
            <p:nvPr/>
          </p:nvSpPr>
          <p:spPr>
            <a:xfrm>
              <a:off x="3502548" y="4816335"/>
              <a:ext cx="902012" cy="81668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CuCrZr</a:t>
              </a:r>
              <a:endParaRPr lang="de-DE" sz="1400" dirty="0"/>
            </a:p>
          </p:txBody>
        </p:sp>
        <p:sp>
          <p:nvSpPr>
            <p:cNvPr id="72" name="Rectangle 71"/>
            <p:cNvSpPr/>
            <p:nvPr/>
          </p:nvSpPr>
          <p:spPr>
            <a:xfrm>
              <a:off x="4404560" y="4816335"/>
              <a:ext cx="902012" cy="816686"/>
            </a:xfrm>
            <a:prstGeom prst="rect">
              <a:avLst/>
            </a:prstGeom>
            <a:pattFill prst="ltHorz">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90" name="Straight Arrow Connector 89"/>
            <p:cNvCxnSpPr/>
            <p:nvPr/>
          </p:nvCxnSpPr>
          <p:spPr>
            <a:xfrm>
              <a:off x="3285172" y="4814665"/>
              <a:ext cx="0" cy="81835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3285172" y="4563113"/>
              <a:ext cx="0" cy="26673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972239" y="4546595"/>
              <a:ext cx="351378" cy="307777"/>
            </a:xfrm>
            <a:prstGeom prst="rect">
              <a:avLst/>
            </a:prstGeom>
            <a:noFill/>
          </p:spPr>
          <p:txBody>
            <a:bodyPr wrap="none" rtlCol="0">
              <a:spAutoFit/>
            </a:bodyPr>
            <a:lstStyle/>
            <a:p>
              <a:r>
                <a:rPr lang="en-US" sz="1400" dirty="0" err="1" smtClean="0"/>
                <a:t>t</a:t>
              </a:r>
              <a:r>
                <a:rPr lang="en-US" sz="1400" baseline="-25000" dirty="0" err="1" smtClean="0"/>
                <a:t>W</a:t>
              </a:r>
              <a:endParaRPr lang="de-DE" sz="1400" baseline="-25000" dirty="0"/>
            </a:p>
          </p:txBody>
        </p:sp>
        <p:sp>
          <p:nvSpPr>
            <p:cNvPr id="93" name="TextBox 92"/>
            <p:cNvSpPr txBox="1"/>
            <p:nvPr/>
          </p:nvSpPr>
          <p:spPr>
            <a:xfrm>
              <a:off x="2972239" y="5018549"/>
              <a:ext cx="372218" cy="307777"/>
            </a:xfrm>
            <a:prstGeom prst="rect">
              <a:avLst/>
            </a:prstGeom>
            <a:noFill/>
          </p:spPr>
          <p:txBody>
            <a:bodyPr wrap="none" rtlCol="0">
              <a:spAutoFit/>
            </a:bodyPr>
            <a:lstStyle/>
            <a:p>
              <a:r>
                <a:rPr lang="en-US" sz="1400" dirty="0" err="1" smtClean="0"/>
                <a:t>t</a:t>
              </a:r>
              <a:r>
                <a:rPr lang="en-US" sz="1400" baseline="-25000" dirty="0" err="1" smtClean="0"/>
                <a:t>Cu</a:t>
              </a:r>
              <a:endParaRPr lang="de-DE" sz="1400" baseline="-25000" dirty="0"/>
            </a:p>
          </p:txBody>
        </p:sp>
        <p:cxnSp>
          <p:nvCxnSpPr>
            <p:cNvPr id="104" name="Straight Connector 103"/>
            <p:cNvCxnSpPr/>
            <p:nvPr/>
          </p:nvCxnSpPr>
          <p:spPr>
            <a:xfrm>
              <a:off x="5306573" y="4816335"/>
              <a:ext cx="0" cy="1484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677215" y="4158110"/>
              <a:ext cx="0" cy="2078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677215" y="6114568"/>
              <a:ext cx="632401"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695471" y="5859771"/>
              <a:ext cx="427860" cy="307777"/>
            </a:xfrm>
            <a:prstGeom prst="rect">
              <a:avLst/>
            </a:prstGeom>
            <a:noFill/>
          </p:spPr>
          <p:txBody>
            <a:bodyPr wrap="square" rtlCol="0">
              <a:spAutoFit/>
            </a:bodyPr>
            <a:lstStyle/>
            <a:p>
              <a:r>
                <a:rPr lang="el-GR" sz="1400" dirty="0" smtClean="0">
                  <a:solidFill>
                    <a:srgbClr val="FF0000"/>
                  </a:solidFill>
                </a:rPr>
                <a:t>Δε</a:t>
              </a:r>
              <a:r>
                <a:rPr lang="en-US" sz="1400" baseline="-25000" dirty="0" smtClean="0">
                  <a:solidFill>
                    <a:srgbClr val="FF0000"/>
                  </a:solidFill>
                </a:rPr>
                <a:t>T</a:t>
              </a:r>
              <a:endParaRPr lang="de-DE" sz="1400" baseline="-25000" dirty="0">
                <a:solidFill>
                  <a:srgbClr val="FF0000"/>
                </a:solidFill>
              </a:endParaRPr>
            </a:p>
          </p:txBody>
        </p:sp>
        <p:sp>
          <p:nvSpPr>
            <p:cNvPr id="71" name="Rectangle 70"/>
            <p:cNvSpPr/>
            <p:nvPr/>
          </p:nvSpPr>
          <p:spPr>
            <a:xfrm>
              <a:off x="4404560" y="4566453"/>
              <a:ext cx="274260" cy="249882"/>
            </a:xfrm>
            <a:prstGeom prst="rect">
              <a:avLst/>
            </a:prstGeom>
            <a:pattFill prst="ltHorz">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sp>
        <p:nvSpPr>
          <p:cNvPr id="2" name="Title 1"/>
          <p:cNvSpPr>
            <a:spLocks noGrp="1"/>
          </p:cNvSpPr>
          <p:nvPr>
            <p:ph type="title"/>
          </p:nvPr>
        </p:nvSpPr>
        <p:spPr/>
        <p:txBody>
          <a:bodyPr/>
          <a:lstStyle/>
          <a:p>
            <a:r>
              <a:rPr lang="en-US" dirty="0" smtClean="0"/>
              <a:t>Thermal stress at perfect bond W-Cu</a:t>
            </a:r>
            <a:endParaRPr lang="de-DE" dirty="0"/>
          </a:p>
        </p:txBody>
      </p:sp>
      <p:sp>
        <p:nvSpPr>
          <p:cNvPr id="3" name="Content Placeholder 2"/>
          <p:cNvSpPr>
            <a:spLocks noGrp="1"/>
          </p:cNvSpPr>
          <p:nvPr>
            <p:ph idx="4294967295"/>
          </p:nvPr>
        </p:nvSpPr>
        <p:spPr>
          <a:xfrm>
            <a:off x="465138" y="704850"/>
            <a:ext cx="11726862" cy="3409950"/>
          </a:xfrm>
        </p:spPr>
        <p:txBody>
          <a:bodyPr>
            <a:normAutofit fontScale="55000" lnSpcReduction="20000"/>
          </a:bodyPr>
          <a:lstStyle/>
          <a:p>
            <a:r>
              <a:rPr lang="en-US" dirty="0" smtClean="0"/>
              <a:t>Perfect thermal bond implies perfect mechanical bond W-Cu</a:t>
            </a:r>
          </a:p>
          <a:p>
            <a:pPr lvl="1"/>
            <a:r>
              <a:rPr lang="en-US" dirty="0" smtClean="0"/>
              <a:t>In steady state </a:t>
            </a:r>
            <a:r>
              <a:rPr lang="en-US" dirty="0"/>
              <a:t>@ 10 </a:t>
            </a:r>
            <a:r>
              <a:rPr lang="en-US" dirty="0" smtClean="0"/>
              <a:t>MW/m²: </a:t>
            </a:r>
            <a:r>
              <a:rPr lang="el-GR" dirty="0" smtClean="0"/>
              <a:t>Δ</a:t>
            </a:r>
            <a:r>
              <a:rPr lang="en-US" dirty="0" err="1" smtClean="0"/>
              <a:t>T</a:t>
            </a:r>
            <a:r>
              <a:rPr lang="en-US" baseline="-25000" dirty="0" err="1" smtClean="0"/>
              <a:t>channel</a:t>
            </a:r>
            <a:r>
              <a:rPr lang="en-US" dirty="0" smtClean="0"/>
              <a:t> = ~150 K, </a:t>
            </a:r>
            <a:r>
              <a:rPr lang="el-GR" dirty="0" smtClean="0"/>
              <a:t>Δ</a:t>
            </a:r>
            <a:r>
              <a:rPr lang="en-US" dirty="0" err="1" smtClean="0"/>
              <a:t>T</a:t>
            </a:r>
            <a:r>
              <a:rPr lang="en-US" baseline="-25000" dirty="0" err="1" smtClean="0"/>
              <a:t>Cu</a:t>
            </a:r>
            <a:r>
              <a:rPr lang="en-US" dirty="0" smtClean="0"/>
              <a:t> </a:t>
            </a:r>
            <a:r>
              <a:rPr lang="en-US" dirty="0"/>
              <a:t>= </a:t>
            </a:r>
            <a:r>
              <a:rPr lang="en-US" dirty="0" smtClean="0"/>
              <a:t>~30 K/mm, </a:t>
            </a:r>
            <a:r>
              <a:rPr lang="el-GR" dirty="0"/>
              <a:t>Δ</a:t>
            </a:r>
            <a:r>
              <a:rPr lang="en-US" dirty="0"/>
              <a:t>T</a:t>
            </a:r>
            <a:r>
              <a:rPr lang="en-US" baseline="-25000" dirty="0"/>
              <a:t>W</a:t>
            </a:r>
            <a:r>
              <a:rPr lang="en-US" dirty="0"/>
              <a:t> = ~100 K/mm </a:t>
            </a:r>
            <a:endParaRPr lang="en-US" dirty="0" smtClean="0"/>
          </a:p>
          <a:p>
            <a:pPr lvl="1"/>
            <a:r>
              <a:rPr lang="en-US" dirty="0"/>
              <a:t>Bending stress in W and Cu</a:t>
            </a:r>
          </a:p>
          <a:p>
            <a:pPr lvl="2"/>
            <a:r>
              <a:rPr lang="en-US" dirty="0" smtClean="0"/>
              <a:t>Maximum based expansion mismatch </a:t>
            </a:r>
            <a:r>
              <a:rPr lang="el-GR" dirty="0"/>
              <a:t>Δε</a:t>
            </a:r>
            <a:r>
              <a:rPr lang="en-US" baseline="-25000" dirty="0"/>
              <a:t>T</a:t>
            </a:r>
            <a:r>
              <a:rPr lang="en-US" dirty="0"/>
              <a:t> = </a:t>
            </a:r>
            <a:r>
              <a:rPr lang="el-GR" dirty="0"/>
              <a:t>ε</a:t>
            </a:r>
            <a:r>
              <a:rPr lang="en-US" baseline="-25000" dirty="0" err="1"/>
              <a:t>W,int</a:t>
            </a:r>
            <a:r>
              <a:rPr lang="en-US" baseline="-25000" dirty="0"/>
              <a:t> </a:t>
            </a:r>
            <a:r>
              <a:rPr lang="en-US" dirty="0"/>
              <a:t>+</a:t>
            </a:r>
            <a:r>
              <a:rPr lang="el-GR" dirty="0"/>
              <a:t> ε</a:t>
            </a:r>
            <a:r>
              <a:rPr lang="en-US" baseline="-25000" dirty="0" err="1"/>
              <a:t>Cu,int</a:t>
            </a:r>
            <a:endParaRPr lang="en-US" dirty="0" smtClean="0"/>
          </a:p>
          <a:p>
            <a:pPr lvl="2"/>
            <a:r>
              <a:rPr lang="el-GR" dirty="0" smtClean="0"/>
              <a:t>Δα</a:t>
            </a:r>
            <a:r>
              <a:rPr lang="en-US" baseline="-25000" dirty="0" smtClean="0"/>
              <a:t>T</a:t>
            </a:r>
            <a:r>
              <a:rPr lang="en-US" dirty="0" smtClean="0"/>
              <a:t> = 17-5 = 12 µm/</a:t>
            </a:r>
            <a:r>
              <a:rPr lang="en-US" dirty="0" err="1" smtClean="0"/>
              <a:t>mK</a:t>
            </a:r>
            <a:r>
              <a:rPr lang="en-US" dirty="0" smtClean="0"/>
              <a:t> </a:t>
            </a:r>
            <a:r>
              <a:rPr lang="en-US" dirty="0" smtClean="0">
                <a:sym typeface="Wingdings" panose="05000000000000000000" pitchFamily="2" charset="2"/>
              </a:rPr>
              <a:t></a:t>
            </a:r>
            <a:r>
              <a:rPr lang="el-GR" dirty="0"/>
              <a:t> Δε</a:t>
            </a:r>
            <a:r>
              <a:rPr lang="en-US" baseline="-25000" dirty="0"/>
              <a:t>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0.2% @ </a:t>
            </a:r>
            <a:r>
              <a:rPr lang="el-GR" dirty="0" smtClean="0">
                <a:sym typeface="Wingdings" panose="05000000000000000000" pitchFamily="2" charset="2"/>
              </a:rPr>
              <a:t>Δ</a:t>
            </a:r>
            <a:r>
              <a:rPr lang="en-US" dirty="0" smtClean="0">
                <a:sym typeface="Wingdings" panose="05000000000000000000" pitchFamily="2" charset="2"/>
              </a:rPr>
              <a:t>T</a:t>
            </a:r>
            <a:r>
              <a:rPr lang="en-US" baseline="-25000" dirty="0" smtClean="0">
                <a:sym typeface="Wingdings" panose="05000000000000000000" pitchFamily="2" charset="2"/>
              </a:rPr>
              <a:t>int</a:t>
            </a:r>
            <a:r>
              <a:rPr lang="en-US" dirty="0" smtClean="0">
                <a:sym typeface="Wingdings" panose="05000000000000000000" pitchFamily="2" charset="2"/>
              </a:rPr>
              <a:t> = 170 K</a:t>
            </a:r>
          </a:p>
          <a:p>
            <a:pPr lvl="2"/>
            <a:r>
              <a:rPr lang="en-US" dirty="0"/>
              <a:t>Gradual increase from zero at free end, gradient defined by yielding of soft copper interlayer</a:t>
            </a:r>
          </a:p>
          <a:p>
            <a:pPr lvl="1"/>
            <a:r>
              <a:rPr lang="en-US" dirty="0" smtClean="0"/>
              <a:t>Strain </a:t>
            </a:r>
            <a:r>
              <a:rPr lang="en-US" dirty="0"/>
              <a:t>singularity at free end of W-Cu </a:t>
            </a:r>
            <a:r>
              <a:rPr lang="en-US" dirty="0" smtClean="0"/>
              <a:t>interface </a:t>
            </a:r>
          </a:p>
          <a:p>
            <a:pPr lvl="2"/>
            <a:r>
              <a:rPr lang="en-US" dirty="0" smtClean="0">
                <a:sym typeface="Wingdings" panose="05000000000000000000" pitchFamily="2" charset="2"/>
              </a:rPr>
              <a:t>FEM results are mesh dependent</a:t>
            </a:r>
            <a:endParaRPr lang="en-US" dirty="0" smtClean="0"/>
          </a:p>
          <a:p>
            <a:pPr lvl="2"/>
            <a:r>
              <a:rPr lang="en-US" dirty="0" smtClean="0"/>
              <a:t>All </a:t>
            </a:r>
            <a:r>
              <a:rPr lang="en-US" dirty="0"/>
              <a:t>strains are proportional to </a:t>
            </a:r>
            <a:r>
              <a:rPr lang="el-GR" dirty="0"/>
              <a:t>Δ</a:t>
            </a:r>
            <a:r>
              <a:rPr lang="en-US" dirty="0"/>
              <a:t>T</a:t>
            </a:r>
            <a:endParaRPr lang="de-DE" dirty="0"/>
          </a:p>
          <a:p>
            <a:pPr lvl="1"/>
            <a:r>
              <a:rPr lang="en-US" dirty="0" smtClean="0"/>
              <a:t>Delamination stress peak at free end of interface</a:t>
            </a:r>
          </a:p>
          <a:p>
            <a:pPr lvl="2"/>
            <a:r>
              <a:rPr lang="en-US" dirty="0" smtClean="0"/>
              <a:t>Tensile stress at </a:t>
            </a:r>
            <a:r>
              <a:rPr lang="el-GR" dirty="0" smtClean="0"/>
              <a:t>Δ</a:t>
            </a:r>
            <a:r>
              <a:rPr lang="en-US" dirty="0" smtClean="0"/>
              <a:t>T &lt; 0 for W-Cu combination</a:t>
            </a:r>
          </a:p>
          <a:p>
            <a:pPr lvl="2"/>
            <a:r>
              <a:rPr lang="en-US" dirty="0" smtClean="0"/>
              <a:t>Limited by yielding of soft copper interlayer</a:t>
            </a:r>
          </a:p>
          <a:p>
            <a:pPr lvl="1"/>
            <a:r>
              <a:rPr lang="en-US" dirty="0" smtClean="0"/>
              <a:t>Shear stress along interface</a:t>
            </a:r>
          </a:p>
          <a:p>
            <a:pPr lvl="2"/>
            <a:r>
              <a:rPr lang="en-US" dirty="0" smtClean="0"/>
              <a:t>Limited by yielding of soft copper interlayer</a:t>
            </a:r>
          </a:p>
        </p:txBody>
      </p:sp>
      <p:sp>
        <p:nvSpPr>
          <p:cNvPr id="5" name="Slide Number Placeholder 4"/>
          <p:cNvSpPr>
            <a:spLocks noGrp="1"/>
          </p:cNvSpPr>
          <p:nvPr>
            <p:ph type="sldNum" sz="quarter" idx="4294967295"/>
          </p:nvPr>
        </p:nvSpPr>
        <p:spPr>
          <a:xfrm>
            <a:off x="11760200" y="6581775"/>
            <a:ext cx="431800" cy="276225"/>
          </a:xfrm>
        </p:spPr>
        <p:txBody>
          <a:bodyPr/>
          <a:lstStyle/>
          <a:p>
            <a:fld id="{2F181969-B51F-4CC8-8A5D-B69C971A979C}" type="slidenum">
              <a:rPr lang="de-DE" smtClean="0"/>
              <a:t>38</a:t>
            </a:fld>
            <a:endParaRPr lang="de-DE" dirty="0"/>
          </a:p>
        </p:txBody>
      </p:sp>
      <p:grpSp>
        <p:nvGrpSpPr>
          <p:cNvPr id="24" name="Group 23"/>
          <p:cNvGrpSpPr/>
          <p:nvPr/>
        </p:nvGrpSpPr>
        <p:grpSpPr>
          <a:xfrm>
            <a:off x="6125633" y="3667743"/>
            <a:ext cx="5815944" cy="2125522"/>
            <a:chOff x="3424237" y="3821148"/>
            <a:chExt cx="8297228" cy="2985088"/>
          </a:xfrm>
        </p:grpSpPr>
        <p:grpSp>
          <p:nvGrpSpPr>
            <p:cNvPr id="20" name="Group 19"/>
            <p:cNvGrpSpPr/>
            <p:nvPr/>
          </p:nvGrpSpPr>
          <p:grpSpPr>
            <a:xfrm>
              <a:off x="3424237" y="3821148"/>
              <a:ext cx="6562725" cy="2985088"/>
              <a:chOff x="5261227" y="3755781"/>
              <a:chExt cx="6562725" cy="2985088"/>
            </a:xfrm>
          </p:grpSpPr>
          <p:sp>
            <p:nvSpPr>
              <p:cNvPr id="7" name="Rectangle 6"/>
              <p:cNvSpPr/>
              <p:nvPr/>
            </p:nvSpPr>
            <p:spPr>
              <a:xfrm>
                <a:off x="5261227" y="5013104"/>
                <a:ext cx="6460621" cy="350378"/>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a:t>
                </a:r>
                <a:endParaRPr lang="de-DE" sz="1400" dirty="0"/>
              </a:p>
            </p:txBody>
          </p:sp>
          <p:sp>
            <p:nvSpPr>
              <p:cNvPr id="8" name="Rectangle 7"/>
              <p:cNvSpPr/>
              <p:nvPr/>
            </p:nvSpPr>
            <p:spPr>
              <a:xfrm>
                <a:off x="5261227" y="5363482"/>
                <a:ext cx="6460621" cy="114513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CuCrZr</a:t>
                </a:r>
                <a:endParaRPr lang="de-DE" sz="1400" dirty="0"/>
              </a:p>
            </p:txBody>
          </p:sp>
          <p:cxnSp>
            <p:nvCxnSpPr>
              <p:cNvPr id="9" name="Straight Connector 8"/>
              <p:cNvCxnSpPr/>
              <p:nvPr/>
            </p:nvCxnSpPr>
            <p:spPr>
              <a:xfrm>
                <a:off x="5261227" y="5363482"/>
                <a:ext cx="64606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269773" y="3755781"/>
                <a:ext cx="6452075" cy="1732447"/>
                <a:chOff x="1837346" y="3596687"/>
                <a:chExt cx="6452075" cy="1732447"/>
              </a:xfrm>
            </p:grpSpPr>
            <p:cxnSp>
              <p:nvCxnSpPr>
                <p:cNvPr id="11" name="Straight Connector 10"/>
                <p:cNvCxnSpPr/>
                <p:nvPr/>
              </p:nvCxnSpPr>
              <p:spPr>
                <a:xfrm flipV="1">
                  <a:off x="8289421" y="3596687"/>
                  <a:ext cx="0" cy="160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837346" y="3606325"/>
                  <a:ext cx="6443529" cy="1722809"/>
                </a:xfrm>
                <a:custGeom>
                  <a:avLst/>
                  <a:gdLst>
                    <a:gd name="connsiteX0" fmla="*/ 6443529 w 6443529"/>
                    <a:gd name="connsiteY0" fmla="*/ 0 h 1722809"/>
                    <a:gd name="connsiteX1" fmla="*/ 6281159 w 6443529"/>
                    <a:gd name="connsiteY1" fmla="*/ 1606610 h 1722809"/>
                    <a:gd name="connsiteX2" fmla="*/ 5982056 w 6443529"/>
                    <a:gd name="connsiteY2" fmla="*/ 1598064 h 1722809"/>
                    <a:gd name="connsiteX3" fmla="*/ 5571858 w 6443529"/>
                    <a:gd name="connsiteY3" fmla="*/ 1606610 h 1722809"/>
                    <a:gd name="connsiteX4" fmla="*/ 0 w 6443529"/>
                    <a:gd name="connsiteY4" fmla="*/ 1598064 h 172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529" h="1722809">
                      <a:moveTo>
                        <a:pt x="6443529" y="0"/>
                      </a:moveTo>
                      <a:cubicBezTo>
                        <a:pt x="6400800" y="670133"/>
                        <a:pt x="6358071" y="1340266"/>
                        <a:pt x="6281159" y="1606610"/>
                      </a:cubicBezTo>
                      <a:cubicBezTo>
                        <a:pt x="6204247" y="1872954"/>
                        <a:pt x="6100273" y="1598064"/>
                        <a:pt x="5982056" y="1598064"/>
                      </a:cubicBezTo>
                      <a:cubicBezTo>
                        <a:pt x="5863839" y="1598064"/>
                        <a:pt x="5571858" y="1606610"/>
                        <a:pt x="5571858" y="1606610"/>
                      </a:cubicBezTo>
                      <a:lnTo>
                        <a:pt x="0" y="159806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cxnSp>
            <p:nvCxnSpPr>
              <p:cNvPr id="13" name="Straight Arrow Connector 12"/>
              <p:cNvCxnSpPr/>
              <p:nvPr/>
            </p:nvCxnSpPr>
            <p:spPr>
              <a:xfrm flipH="1" flipV="1">
                <a:off x="11819189" y="5188747"/>
                <a:ext cx="4763" cy="34946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5269773" y="5364506"/>
                <a:ext cx="6458929" cy="309523"/>
              </a:xfrm>
              <a:custGeom>
                <a:avLst/>
                <a:gdLst>
                  <a:gd name="connsiteX0" fmla="*/ 5067300 w 5067300"/>
                  <a:gd name="connsiteY0" fmla="*/ 8973 h 316246"/>
                  <a:gd name="connsiteX1" fmla="*/ 4900613 w 5067300"/>
                  <a:gd name="connsiteY1" fmla="*/ 270910 h 316246"/>
                  <a:gd name="connsiteX2" fmla="*/ 4324350 w 5067300"/>
                  <a:gd name="connsiteY2" fmla="*/ 304248 h 316246"/>
                  <a:gd name="connsiteX3" fmla="*/ 2314575 w 5067300"/>
                  <a:gd name="connsiteY3" fmla="*/ 289960 h 316246"/>
                  <a:gd name="connsiteX4" fmla="*/ 1895475 w 5067300"/>
                  <a:gd name="connsiteY4" fmla="*/ 23260 h 316246"/>
                  <a:gd name="connsiteX5" fmla="*/ 1281113 w 5067300"/>
                  <a:gd name="connsiteY5" fmla="*/ 13735 h 316246"/>
                  <a:gd name="connsiteX6" fmla="*/ 0 w 5067300"/>
                  <a:gd name="connsiteY6" fmla="*/ 8973 h 316246"/>
                  <a:gd name="connsiteX0" fmla="*/ 5067300 w 5067300"/>
                  <a:gd name="connsiteY0" fmla="*/ 1 h 297717"/>
                  <a:gd name="connsiteX1" fmla="*/ 4900613 w 5067300"/>
                  <a:gd name="connsiteY1" fmla="*/ 261938 h 297717"/>
                  <a:gd name="connsiteX2" fmla="*/ 4324350 w 5067300"/>
                  <a:gd name="connsiteY2" fmla="*/ 295276 h 297717"/>
                  <a:gd name="connsiteX3" fmla="*/ 2314575 w 5067300"/>
                  <a:gd name="connsiteY3" fmla="*/ 280988 h 297717"/>
                  <a:gd name="connsiteX4" fmla="*/ 1917893 w 5067300"/>
                  <a:gd name="connsiteY4" fmla="*/ 47626 h 297717"/>
                  <a:gd name="connsiteX5" fmla="*/ 1281113 w 5067300"/>
                  <a:gd name="connsiteY5" fmla="*/ 4763 h 297717"/>
                  <a:gd name="connsiteX6" fmla="*/ 0 w 5067300"/>
                  <a:gd name="connsiteY6" fmla="*/ 1 h 297717"/>
                  <a:gd name="connsiteX0" fmla="*/ 5067300 w 5067300"/>
                  <a:gd name="connsiteY0" fmla="*/ 1 h 297717"/>
                  <a:gd name="connsiteX1" fmla="*/ 4900613 w 5067300"/>
                  <a:gd name="connsiteY1" fmla="*/ 261938 h 297717"/>
                  <a:gd name="connsiteX2" fmla="*/ 4324350 w 5067300"/>
                  <a:gd name="connsiteY2" fmla="*/ 295276 h 297717"/>
                  <a:gd name="connsiteX3" fmla="*/ 2314575 w 5067300"/>
                  <a:gd name="connsiteY3" fmla="*/ 280988 h 297717"/>
                  <a:gd name="connsiteX4" fmla="*/ 1917893 w 5067300"/>
                  <a:gd name="connsiteY4" fmla="*/ 47626 h 297717"/>
                  <a:gd name="connsiteX5" fmla="*/ 1281113 w 5067300"/>
                  <a:gd name="connsiteY5" fmla="*/ 4763 h 297717"/>
                  <a:gd name="connsiteX6" fmla="*/ 0 w 5067300"/>
                  <a:gd name="connsiteY6" fmla="*/ 1 h 297717"/>
                  <a:gd name="connsiteX0" fmla="*/ 5067300 w 5067300"/>
                  <a:gd name="connsiteY0" fmla="*/ 1 h 295276"/>
                  <a:gd name="connsiteX1" fmla="*/ 4971604 w 5067300"/>
                  <a:gd name="connsiteY1" fmla="*/ 257175 h 295276"/>
                  <a:gd name="connsiteX2" fmla="*/ 4324350 w 5067300"/>
                  <a:gd name="connsiteY2" fmla="*/ 295276 h 295276"/>
                  <a:gd name="connsiteX3" fmla="*/ 2314575 w 5067300"/>
                  <a:gd name="connsiteY3" fmla="*/ 280988 h 295276"/>
                  <a:gd name="connsiteX4" fmla="*/ 1917893 w 5067300"/>
                  <a:gd name="connsiteY4" fmla="*/ 47626 h 295276"/>
                  <a:gd name="connsiteX5" fmla="*/ 1281113 w 5067300"/>
                  <a:gd name="connsiteY5" fmla="*/ 4763 h 295276"/>
                  <a:gd name="connsiteX6" fmla="*/ 0 w 5067300"/>
                  <a:gd name="connsiteY6" fmla="*/ 1 h 295276"/>
                  <a:gd name="connsiteX0" fmla="*/ 5067300 w 5067300"/>
                  <a:gd name="connsiteY0" fmla="*/ 1 h 295276"/>
                  <a:gd name="connsiteX1" fmla="*/ 4971604 w 5067300"/>
                  <a:gd name="connsiteY1" fmla="*/ 257175 h 295276"/>
                  <a:gd name="connsiteX2" fmla="*/ 4324350 w 5067300"/>
                  <a:gd name="connsiteY2" fmla="*/ 295276 h 295276"/>
                  <a:gd name="connsiteX3" fmla="*/ 2565107 w 5067300"/>
                  <a:gd name="connsiteY3" fmla="*/ 287677 h 295276"/>
                  <a:gd name="connsiteX4" fmla="*/ 1917893 w 5067300"/>
                  <a:gd name="connsiteY4" fmla="*/ 47626 h 295276"/>
                  <a:gd name="connsiteX5" fmla="*/ 1281113 w 5067300"/>
                  <a:gd name="connsiteY5" fmla="*/ 4763 h 295276"/>
                  <a:gd name="connsiteX6" fmla="*/ 0 w 5067300"/>
                  <a:gd name="connsiteY6" fmla="*/ 1 h 295276"/>
                  <a:gd name="connsiteX0" fmla="*/ 5067300 w 5067300"/>
                  <a:gd name="connsiteY0" fmla="*/ 4188 h 313712"/>
                  <a:gd name="connsiteX1" fmla="*/ 4971604 w 5067300"/>
                  <a:gd name="connsiteY1" fmla="*/ 261362 h 313712"/>
                  <a:gd name="connsiteX2" fmla="*/ 4324350 w 5067300"/>
                  <a:gd name="connsiteY2" fmla="*/ 299463 h 313712"/>
                  <a:gd name="connsiteX3" fmla="*/ 2565107 w 5067300"/>
                  <a:gd name="connsiteY3" fmla="*/ 291864 h 313712"/>
                  <a:gd name="connsiteX4" fmla="*/ 2189747 w 5067300"/>
                  <a:gd name="connsiteY4" fmla="*/ 25059 h 313712"/>
                  <a:gd name="connsiteX5" fmla="*/ 1281113 w 5067300"/>
                  <a:gd name="connsiteY5" fmla="*/ 8950 h 313712"/>
                  <a:gd name="connsiteX6" fmla="*/ 0 w 5067300"/>
                  <a:gd name="connsiteY6" fmla="*/ 4188 h 313712"/>
                  <a:gd name="connsiteX0" fmla="*/ 5067300 w 5067300"/>
                  <a:gd name="connsiteY0" fmla="*/ 0 h 309524"/>
                  <a:gd name="connsiteX1" fmla="*/ 4971604 w 5067300"/>
                  <a:gd name="connsiteY1" fmla="*/ 257174 h 309524"/>
                  <a:gd name="connsiteX2" fmla="*/ 4324350 w 5067300"/>
                  <a:gd name="connsiteY2" fmla="*/ 295275 h 309524"/>
                  <a:gd name="connsiteX3" fmla="*/ 2565107 w 5067300"/>
                  <a:gd name="connsiteY3" fmla="*/ 287676 h 309524"/>
                  <a:gd name="connsiteX4" fmla="*/ 2189747 w 5067300"/>
                  <a:gd name="connsiteY4" fmla="*/ 20871 h 309524"/>
                  <a:gd name="connsiteX5" fmla="*/ 1281113 w 5067300"/>
                  <a:gd name="connsiteY5" fmla="*/ 4762 h 309524"/>
                  <a:gd name="connsiteX6" fmla="*/ 0 w 5067300"/>
                  <a:gd name="connsiteY6" fmla="*/ 0 h 309524"/>
                  <a:gd name="connsiteX0" fmla="*/ 5067300 w 5067300"/>
                  <a:gd name="connsiteY0" fmla="*/ 15791 h 325315"/>
                  <a:gd name="connsiteX1" fmla="*/ 4971604 w 5067300"/>
                  <a:gd name="connsiteY1" fmla="*/ 272965 h 325315"/>
                  <a:gd name="connsiteX2" fmla="*/ 4324350 w 5067300"/>
                  <a:gd name="connsiteY2" fmla="*/ 311066 h 325315"/>
                  <a:gd name="connsiteX3" fmla="*/ 2565107 w 5067300"/>
                  <a:gd name="connsiteY3" fmla="*/ 303467 h 325315"/>
                  <a:gd name="connsiteX4" fmla="*/ 2189747 w 5067300"/>
                  <a:gd name="connsiteY4" fmla="*/ 36662 h 325315"/>
                  <a:gd name="connsiteX5" fmla="*/ 1281113 w 5067300"/>
                  <a:gd name="connsiteY5" fmla="*/ 20553 h 325315"/>
                  <a:gd name="connsiteX6" fmla="*/ 0 w 5067300"/>
                  <a:gd name="connsiteY6" fmla="*/ 15791 h 325315"/>
                  <a:gd name="connsiteX0" fmla="*/ 5067300 w 5067300"/>
                  <a:gd name="connsiteY0" fmla="*/ 15791 h 343093"/>
                  <a:gd name="connsiteX1" fmla="*/ 4971604 w 5067300"/>
                  <a:gd name="connsiteY1" fmla="*/ 272965 h 343093"/>
                  <a:gd name="connsiteX2" fmla="*/ 4324350 w 5067300"/>
                  <a:gd name="connsiteY2" fmla="*/ 311066 h 343093"/>
                  <a:gd name="connsiteX3" fmla="*/ 2565107 w 5067300"/>
                  <a:gd name="connsiteY3" fmla="*/ 303467 h 343093"/>
                  <a:gd name="connsiteX4" fmla="*/ 2189747 w 5067300"/>
                  <a:gd name="connsiteY4" fmla="*/ 36662 h 343093"/>
                  <a:gd name="connsiteX5" fmla="*/ 1281113 w 5067300"/>
                  <a:gd name="connsiteY5" fmla="*/ 20553 h 343093"/>
                  <a:gd name="connsiteX6" fmla="*/ 0 w 5067300"/>
                  <a:gd name="connsiteY6" fmla="*/ 15791 h 343093"/>
                  <a:gd name="connsiteX0" fmla="*/ 5067300 w 5067300"/>
                  <a:gd name="connsiteY0" fmla="*/ 15791 h 311066"/>
                  <a:gd name="connsiteX1" fmla="*/ 4971604 w 5067300"/>
                  <a:gd name="connsiteY1" fmla="*/ 272965 h 311066"/>
                  <a:gd name="connsiteX2" fmla="*/ 4324350 w 5067300"/>
                  <a:gd name="connsiteY2" fmla="*/ 311066 h 311066"/>
                  <a:gd name="connsiteX3" fmla="*/ 2565107 w 5067300"/>
                  <a:gd name="connsiteY3" fmla="*/ 303467 h 311066"/>
                  <a:gd name="connsiteX4" fmla="*/ 2189747 w 5067300"/>
                  <a:gd name="connsiteY4" fmla="*/ 36662 h 311066"/>
                  <a:gd name="connsiteX5" fmla="*/ 1281113 w 5067300"/>
                  <a:gd name="connsiteY5" fmla="*/ 20553 h 311066"/>
                  <a:gd name="connsiteX6" fmla="*/ 0 w 5067300"/>
                  <a:gd name="connsiteY6" fmla="*/ 15791 h 311066"/>
                  <a:gd name="connsiteX0" fmla="*/ 5067300 w 5067300"/>
                  <a:gd name="connsiteY0" fmla="*/ 15791 h 325315"/>
                  <a:gd name="connsiteX1" fmla="*/ 4971604 w 5067300"/>
                  <a:gd name="connsiteY1" fmla="*/ 272965 h 325315"/>
                  <a:gd name="connsiteX2" fmla="*/ 4324350 w 5067300"/>
                  <a:gd name="connsiteY2" fmla="*/ 311066 h 325315"/>
                  <a:gd name="connsiteX3" fmla="*/ 2565107 w 5067300"/>
                  <a:gd name="connsiteY3" fmla="*/ 303467 h 325315"/>
                  <a:gd name="connsiteX4" fmla="*/ 2205737 w 5067300"/>
                  <a:gd name="connsiteY4" fmla="*/ 36662 h 325315"/>
                  <a:gd name="connsiteX5" fmla="*/ 1281113 w 5067300"/>
                  <a:gd name="connsiteY5" fmla="*/ 20553 h 325315"/>
                  <a:gd name="connsiteX6" fmla="*/ 0 w 5067300"/>
                  <a:gd name="connsiteY6" fmla="*/ 15791 h 325315"/>
                  <a:gd name="connsiteX0" fmla="*/ 5067300 w 5067300"/>
                  <a:gd name="connsiteY0" fmla="*/ 0 h 309524"/>
                  <a:gd name="connsiteX1" fmla="*/ 4971604 w 5067300"/>
                  <a:gd name="connsiteY1" fmla="*/ 257174 h 309524"/>
                  <a:gd name="connsiteX2" fmla="*/ 4324350 w 5067300"/>
                  <a:gd name="connsiteY2" fmla="*/ 295275 h 309524"/>
                  <a:gd name="connsiteX3" fmla="*/ 2565107 w 5067300"/>
                  <a:gd name="connsiteY3" fmla="*/ 287676 h 309524"/>
                  <a:gd name="connsiteX4" fmla="*/ 2205737 w 5067300"/>
                  <a:gd name="connsiteY4" fmla="*/ 20871 h 309524"/>
                  <a:gd name="connsiteX5" fmla="*/ 1281113 w 5067300"/>
                  <a:gd name="connsiteY5" fmla="*/ 4762 h 309524"/>
                  <a:gd name="connsiteX6" fmla="*/ 0 w 5067300"/>
                  <a:gd name="connsiteY6" fmla="*/ 0 h 30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300" h="309524">
                    <a:moveTo>
                      <a:pt x="5067300" y="0"/>
                    </a:moveTo>
                    <a:cubicBezTo>
                      <a:pt x="5045869" y="106362"/>
                      <a:pt x="5095429" y="207962"/>
                      <a:pt x="4971604" y="257174"/>
                    </a:cubicBezTo>
                    <a:cubicBezTo>
                      <a:pt x="4847779" y="306386"/>
                      <a:pt x="4725433" y="290191"/>
                      <a:pt x="4324350" y="295275"/>
                    </a:cubicBezTo>
                    <a:cubicBezTo>
                      <a:pt x="3737936" y="292742"/>
                      <a:pt x="2918209" y="333410"/>
                      <a:pt x="2565107" y="287676"/>
                    </a:cubicBezTo>
                    <a:cubicBezTo>
                      <a:pt x="2212005" y="241942"/>
                      <a:pt x="2494361" y="41269"/>
                      <a:pt x="2205737" y="20871"/>
                    </a:cubicBezTo>
                    <a:cubicBezTo>
                      <a:pt x="1917113" y="473"/>
                      <a:pt x="1648736" y="8240"/>
                      <a:pt x="1281113" y="4762"/>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15" name="Straight Arrow Connector 14"/>
              <p:cNvCxnSpPr/>
              <p:nvPr/>
            </p:nvCxnSpPr>
            <p:spPr>
              <a:xfrm>
                <a:off x="10167025" y="5564696"/>
                <a:ext cx="4953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0032016" y="5488228"/>
                <a:ext cx="4953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261227" y="4535832"/>
                <a:ext cx="8546" cy="2205037"/>
              </a:xfrm>
              <a:prstGeom prst="line">
                <a:avLst/>
              </a:prstGeom>
              <a:ln w="28575">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270752" y="4678707"/>
                <a:ext cx="6453188" cy="685800"/>
              </a:xfrm>
              <a:custGeom>
                <a:avLst/>
                <a:gdLst>
                  <a:gd name="connsiteX0" fmla="*/ 6453188 w 6453188"/>
                  <a:gd name="connsiteY0" fmla="*/ 685800 h 685800"/>
                  <a:gd name="connsiteX1" fmla="*/ 6391275 w 6453188"/>
                  <a:gd name="connsiteY1" fmla="*/ 666750 h 685800"/>
                  <a:gd name="connsiteX2" fmla="*/ 6100763 w 6453188"/>
                  <a:gd name="connsiteY2" fmla="*/ 614362 h 685800"/>
                  <a:gd name="connsiteX3" fmla="*/ 3957638 w 6453188"/>
                  <a:gd name="connsiteY3" fmla="*/ 214312 h 685800"/>
                  <a:gd name="connsiteX4" fmla="*/ 3067050 w 6453188"/>
                  <a:gd name="connsiteY4" fmla="*/ 61912 h 685800"/>
                  <a:gd name="connsiteX5" fmla="*/ 2524125 w 6453188"/>
                  <a:gd name="connsiteY5" fmla="*/ 28575 h 685800"/>
                  <a:gd name="connsiteX6" fmla="*/ 0 w 6453188"/>
                  <a:gd name="connsiteY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3188" h="685800">
                    <a:moveTo>
                      <a:pt x="6453188" y="685800"/>
                    </a:moveTo>
                    <a:cubicBezTo>
                      <a:pt x="6451600" y="682228"/>
                      <a:pt x="6450012" y="678656"/>
                      <a:pt x="6391275" y="666750"/>
                    </a:cubicBezTo>
                    <a:cubicBezTo>
                      <a:pt x="6332537" y="654844"/>
                      <a:pt x="6100763" y="614362"/>
                      <a:pt x="6100763" y="614362"/>
                    </a:cubicBezTo>
                    <a:lnTo>
                      <a:pt x="3957638" y="214312"/>
                    </a:lnTo>
                    <a:cubicBezTo>
                      <a:pt x="3452019" y="122237"/>
                      <a:pt x="3305969" y="92868"/>
                      <a:pt x="3067050" y="61912"/>
                    </a:cubicBezTo>
                    <a:cubicBezTo>
                      <a:pt x="2828131" y="30956"/>
                      <a:pt x="2524125" y="28575"/>
                      <a:pt x="2524125" y="28575"/>
                    </a:cubicBezTo>
                    <a:lnTo>
                      <a:pt x="0"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19" name="Straight Arrow Connector 18"/>
              <p:cNvCxnSpPr/>
              <p:nvPr/>
            </p:nvCxnSpPr>
            <p:spPr>
              <a:xfrm rot="16200000" flipH="1" flipV="1">
                <a:off x="6103628" y="4694507"/>
                <a:ext cx="4763" cy="349469"/>
              </a:xfrm>
              <a:prstGeom prst="straightConnector1">
                <a:avLst/>
              </a:prstGeom>
              <a:ln w="28575">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982199" y="5078471"/>
              <a:ext cx="1739266" cy="734811"/>
            </a:xfrm>
            <a:prstGeom prst="rect">
              <a:avLst/>
            </a:prstGeom>
            <a:noFill/>
          </p:spPr>
          <p:txBody>
            <a:bodyPr wrap="square" rtlCol="0">
              <a:spAutoFit/>
            </a:bodyPr>
            <a:lstStyle/>
            <a:p>
              <a:r>
                <a:rPr lang="en-US" sz="1400" dirty="0" smtClean="0"/>
                <a:t>Delamination stress</a:t>
              </a:r>
              <a:endParaRPr lang="de-DE" sz="1400" dirty="0"/>
            </a:p>
          </p:txBody>
        </p:sp>
        <p:sp>
          <p:nvSpPr>
            <p:cNvPr id="22" name="TextBox 21"/>
            <p:cNvSpPr txBox="1"/>
            <p:nvPr/>
          </p:nvSpPr>
          <p:spPr>
            <a:xfrm>
              <a:off x="6922537" y="5377960"/>
              <a:ext cx="1310155" cy="380284"/>
            </a:xfrm>
            <a:prstGeom prst="rect">
              <a:avLst/>
            </a:prstGeom>
            <a:noFill/>
          </p:spPr>
          <p:txBody>
            <a:bodyPr wrap="none" rtlCol="0">
              <a:spAutoFit/>
            </a:bodyPr>
            <a:lstStyle/>
            <a:p>
              <a:r>
                <a:rPr lang="en-US" sz="1400" dirty="0" smtClean="0">
                  <a:solidFill>
                    <a:srgbClr val="FF0000"/>
                  </a:solidFill>
                </a:rPr>
                <a:t>Shear stress</a:t>
              </a:r>
              <a:endParaRPr lang="de-DE" sz="1400" dirty="0">
                <a:solidFill>
                  <a:srgbClr val="FF0000"/>
                </a:solidFill>
              </a:endParaRPr>
            </a:p>
          </p:txBody>
        </p:sp>
        <p:sp>
          <p:nvSpPr>
            <p:cNvPr id="23" name="TextBox 22"/>
            <p:cNvSpPr txBox="1"/>
            <p:nvPr/>
          </p:nvSpPr>
          <p:spPr>
            <a:xfrm>
              <a:off x="4357252" y="4716776"/>
              <a:ext cx="1535948" cy="380284"/>
            </a:xfrm>
            <a:prstGeom prst="rect">
              <a:avLst/>
            </a:prstGeom>
            <a:noFill/>
          </p:spPr>
          <p:txBody>
            <a:bodyPr wrap="none" rtlCol="0">
              <a:spAutoFit/>
            </a:bodyPr>
            <a:lstStyle/>
            <a:p>
              <a:r>
                <a:rPr lang="en-US" sz="1400" dirty="0" smtClean="0">
                  <a:solidFill>
                    <a:schemeClr val="accent5"/>
                  </a:solidFill>
                </a:rPr>
                <a:t>Bending stress</a:t>
              </a:r>
              <a:endParaRPr lang="de-DE" sz="1400" dirty="0">
                <a:solidFill>
                  <a:schemeClr val="accent5"/>
                </a:solidFill>
              </a:endParaRPr>
            </a:p>
          </p:txBody>
        </p:sp>
      </p:grpSp>
      <p:sp>
        <p:nvSpPr>
          <p:cNvPr id="63" name="TextBox 62"/>
          <p:cNvSpPr txBox="1"/>
          <p:nvPr/>
        </p:nvSpPr>
        <p:spPr>
          <a:xfrm>
            <a:off x="110807" y="4260403"/>
            <a:ext cx="1241815" cy="307777"/>
          </a:xfrm>
          <a:prstGeom prst="rect">
            <a:avLst/>
          </a:prstGeom>
          <a:noFill/>
        </p:spPr>
        <p:txBody>
          <a:bodyPr wrap="none" rtlCol="0">
            <a:spAutoFit/>
          </a:bodyPr>
          <a:lstStyle/>
          <a:p>
            <a:r>
              <a:rPr lang="en-US" sz="1400" dirty="0" smtClean="0">
                <a:solidFill>
                  <a:srgbClr val="FF0000"/>
                </a:solidFill>
              </a:rPr>
              <a:t>Thermal strain</a:t>
            </a:r>
            <a:endParaRPr lang="de-DE" sz="1400" dirty="0">
              <a:solidFill>
                <a:srgbClr val="FF0000"/>
              </a:solidFill>
            </a:endParaRPr>
          </a:p>
        </p:txBody>
      </p:sp>
      <p:sp>
        <p:nvSpPr>
          <p:cNvPr id="64" name="TextBox 63"/>
          <p:cNvSpPr txBox="1"/>
          <p:nvPr/>
        </p:nvSpPr>
        <p:spPr>
          <a:xfrm>
            <a:off x="110807" y="4601890"/>
            <a:ext cx="2686376" cy="523220"/>
          </a:xfrm>
          <a:prstGeom prst="rect">
            <a:avLst/>
          </a:prstGeom>
          <a:noFill/>
        </p:spPr>
        <p:txBody>
          <a:bodyPr wrap="none" rtlCol="0">
            <a:spAutoFit/>
          </a:bodyPr>
          <a:lstStyle/>
          <a:p>
            <a:r>
              <a:rPr lang="en-US" sz="1400" dirty="0" smtClean="0">
                <a:solidFill>
                  <a:schemeClr val="accent6">
                    <a:lumMod val="75000"/>
                  </a:schemeClr>
                </a:solidFill>
              </a:rPr>
              <a:t>Mechanical strain causing a force: </a:t>
            </a:r>
          </a:p>
          <a:p>
            <a:r>
              <a:rPr lang="en-US" sz="1400" dirty="0">
                <a:solidFill>
                  <a:schemeClr val="accent6">
                    <a:lumMod val="75000"/>
                  </a:schemeClr>
                </a:solidFill>
              </a:rPr>
              <a:t>	</a:t>
            </a:r>
            <a:r>
              <a:rPr lang="en-US" sz="1400" dirty="0" err="1" smtClean="0">
                <a:solidFill>
                  <a:schemeClr val="accent6">
                    <a:lumMod val="75000"/>
                  </a:schemeClr>
                </a:solidFill>
              </a:rPr>
              <a:t>F</a:t>
            </a:r>
            <a:r>
              <a:rPr lang="en-US" sz="1400" baseline="-25000" dirty="0" err="1" smtClean="0">
                <a:solidFill>
                  <a:schemeClr val="accent6">
                    <a:lumMod val="75000"/>
                  </a:schemeClr>
                </a:solidFill>
              </a:rPr>
              <a:t>w</a:t>
            </a:r>
            <a:r>
              <a:rPr lang="en-US" sz="1400" dirty="0" smtClean="0">
                <a:solidFill>
                  <a:schemeClr val="accent6">
                    <a:lumMod val="75000"/>
                  </a:schemeClr>
                </a:solidFill>
              </a:rPr>
              <a:t> + </a:t>
            </a:r>
            <a:r>
              <a:rPr lang="en-US" sz="1400" dirty="0" err="1" smtClean="0">
                <a:solidFill>
                  <a:schemeClr val="accent6">
                    <a:lumMod val="75000"/>
                  </a:schemeClr>
                </a:solidFill>
              </a:rPr>
              <a:t>F</a:t>
            </a:r>
            <a:r>
              <a:rPr lang="en-US" sz="1400" baseline="-25000" dirty="0" err="1" smtClean="0">
                <a:solidFill>
                  <a:schemeClr val="accent6">
                    <a:lumMod val="75000"/>
                  </a:schemeClr>
                </a:solidFill>
              </a:rPr>
              <a:t>cu</a:t>
            </a:r>
            <a:r>
              <a:rPr lang="en-US" sz="1400" dirty="0" smtClean="0">
                <a:solidFill>
                  <a:schemeClr val="accent6">
                    <a:lumMod val="75000"/>
                  </a:schemeClr>
                </a:solidFill>
              </a:rPr>
              <a:t> = 0</a:t>
            </a:r>
            <a:endParaRPr lang="de-DE" sz="1400" dirty="0">
              <a:solidFill>
                <a:schemeClr val="accent6">
                  <a:lumMod val="75000"/>
                </a:schemeClr>
              </a:solidFill>
            </a:endParaRPr>
          </a:p>
        </p:txBody>
      </p:sp>
      <p:sp>
        <p:nvSpPr>
          <p:cNvPr id="65" name="TextBox 64"/>
          <p:cNvSpPr txBox="1"/>
          <p:nvPr/>
        </p:nvSpPr>
        <p:spPr>
          <a:xfrm>
            <a:off x="110807" y="5133147"/>
            <a:ext cx="3116559" cy="523220"/>
          </a:xfrm>
          <a:prstGeom prst="rect">
            <a:avLst/>
          </a:prstGeom>
          <a:noFill/>
        </p:spPr>
        <p:txBody>
          <a:bodyPr wrap="none" rtlCol="0">
            <a:spAutoFit/>
          </a:bodyPr>
          <a:lstStyle/>
          <a:p>
            <a:r>
              <a:rPr lang="en-US" sz="1400" dirty="0" smtClean="0">
                <a:solidFill>
                  <a:schemeClr val="accent1">
                    <a:lumMod val="75000"/>
                  </a:schemeClr>
                </a:solidFill>
              </a:rPr>
              <a:t>Mechanical strain causing a moment: </a:t>
            </a:r>
          </a:p>
          <a:p>
            <a:r>
              <a:rPr lang="en-US" sz="1400" dirty="0">
                <a:solidFill>
                  <a:schemeClr val="accent1">
                    <a:lumMod val="75000"/>
                  </a:schemeClr>
                </a:solidFill>
              </a:rPr>
              <a:t>	</a:t>
            </a:r>
            <a:r>
              <a:rPr lang="en-US" sz="1400" dirty="0" err="1" smtClean="0">
                <a:solidFill>
                  <a:schemeClr val="accent1">
                    <a:lumMod val="75000"/>
                  </a:schemeClr>
                </a:solidFill>
              </a:rPr>
              <a:t>M</a:t>
            </a:r>
            <a:r>
              <a:rPr lang="en-US" sz="1400" baseline="-25000" dirty="0" err="1" smtClean="0">
                <a:solidFill>
                  <a:schemeClr val="accent1">
                    <a:lumMod val="75000"/>
                  </a:schemeClr>
                </a:solidFill>
              </a:rPr>
              <a:t>cu</a:t>
            </a:r>
            <a:r>
              <a:rPr lang="en-US" sz="1400" dirty="0" smtClean="0">
                <a:solidFill>
                  <a:schemeClr val="accent1">
                    <a:lumMod val="75000"/>
                  </a:schemeClr>
                </a:solidFill>
              </a:rPr>
              <a:t> + M</a:t>
            </a:r>
            <a:r>
              <a:rPr lang="en-US" sz="1400" baseline="-25000" dirty="0" smtClean="0">
                <a:solidFill>
                  <a:schemeClr val="accent1">
                    <a:lumMod val="75000"/>
                  </a:schemeClr>
                </a:solidFill>
              </a:rPr>
              <a:t>W</a:t>
            </a:r>
            <a:r>
              <a:rPr lang="en-US" sz="1400" dirty="0" smtClean="0">
                <a:solidFill>
                  <a:schemeClr val="accent1">
                    <a:lumMod val="75000"/>
                  </a:schemeClr>
                </a:solidFill>
              </a:rPr>
              <a:t> + F</a:t>
            </a:r>
            <a:r>
              <a:rPr lang="en-US" sz="1400" baseline="-25000" dirty="0" smtClean="0">
                <a:solidFill>
                  <a:schemeClr val="accent1">
                    <a:lumMod val="75000"/>
                  </a:schemeClr>
                </a:solidFill>
              </a:rPr>
              <a:t>W</a:t>
            </a:r>
            <a:r>
              <a:rPr lang="en-US" sz="1400" dirty="0" smtClean="0">
                <a:solidFill>
                  <a:schemeClr val="accent1">
                    <a:lumMod val="75000"/>
                  </a:schemeClr>
                </a:solidFill>
              </a:rPr>
              <a:t>(</a:t>
            </a:r>
            <a:r>
              <a:rPr lang="en-US" sz="1400" dirty="0" err="1" smtClean="0">
                <a:solidFill>
                  <a:schemeClr val="accent1">
                    <a:lumMod val="75000"/>
                  </a:schemeClr>
                </a:solidFill>
              </a:rPr>
              <a:t>t</a:t>
            </a:r>
            <a:r>
              <a:rPr lang="en-US" sz="1400" baseline="-25000" dirty="0" err="1" smtClean="0">
                <a:solidFill>
                  <a:schemeClr val="accent1">
                    <a:lumMod val="75000"/>
                  </a:schemeClr>
                </a:solidFill>
              </a:rPr>
              <a:t>w</a:t>
            </a:r>
            <a:r>
              <a:rPr lang="en-US" sz="1400" dirty="0" err="1" smtClean="0">
                <a:solidFill>
                  <a:schemeClr val="accent1">
                    <a:lumMod val="75000"/>
                  </a:schemeClr>
                </a:solidFill>
              </a:rPr>
              <a:t>+t</a:t>
            </a:r>
            <a:r>
              <a:rPr lang="en-US" sz="1400" baseline="-25000" dirty="0" err="1" smtClean="0">
                <a:solidFill>
                  <a:schemeClr val="accent1">
                    <a:lumMod val="75000"/>
                  </a:schemeClr>
                </a:solidFill>
              </a:rPr>
              <a:t>Cu</a:t>
            </a:r>
            <a:r>
              <a:rPr lang="en-US" sz="1400" dirty="0" smtClean="0">
                <a:solidFill>
                  <a:schemeClr val="accent1">
                    <a:lumMod val="75000"/>
                  </a:schemeClr>
                </a:solidFill>
              </a:rPr>
              <a:t>)/2 = 0</a:t>
            </a:r>
            <a:endParaRPr lang="de-DE" sz="1400" dirty="0">
              <a:solidFill>
                <a:schemeClr val="accent1">
                  <a:lumMod val="75000"/>
                </a:schemeClr>
              </a:solidFill>
            </a:endParaRPr>
          </a:p>
        </p:txBody>
      </p:sp>
      <p:grpSp>
        <p:nvGrpSpPr>
          <p:cNvPr id="108" name="Group 107"/>
          <p:cNvGrpSpPr/>
          <p:nvPr/>
        </p:nvGrpSpPr>
        <p:grpSpPr>
          <a:xfrm>
            <a:off x="4912101" y="4311738"/>
            <a:ext cx="1081921" cy="1321283"/>
            <a:chOff x="4912101" y="4311738"/>
            <a:chExt cx="1081921" cy="1321283"/>
          </a:xfrm>
        </p:grpSpPr>
        <p:sp>
          <p:nvSpPr>
            <p:cNvPr id="76" name="Freeform 75"/>
            <p:cNvSpPr/>
            <p:nvPr/>
          </p:nvSpPr>
          <p:spPr>
            <a:xfrm>
              <a:off x="4912101" y="4566850"/>
              <a:ext cx="71326" cy="249644"/>
            </a:xfrm>
            <a:custGeom>
              <a:avLst/>
              <a:gdLst>
                <a:gd name="connsiteX0" fmla="*/ 0 w 100012"/>
                <a:gd name="connsiteY0" fmla="*/ 0 h 350044"/>
                <a:gd name="connsiteX1" fmla="*/ 50006 w 100012"/>
                <a:gd name="connsiteY1" fmla="*/ 0 h 350044"/>
                <a:gd name="connsiteX2" fmla="*/ 50006 w 100012"/>
                <a:gd name="connsiteY2" fmla="*/ 350044 h 350044"/>
                <a:gd name="connsiteX3" fmla="*/ 100012 w 100012"/>
                <a:gd name="connsiteY3" fmla="*/ 350044 h 350044"/>
                <a:gd name="connsiteX4" fmla="*/ 0 w 100012"/>
                <a:gd name="connsiteY4" fmla="*/ 0 h 35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350044">
                  <a:moveTo>
                    <a:pt x="0" y="0"/>
                  </a:moveTo>
                  <a:lnTo>
                    <a:pt x="50006" y="0"/>
                  </a:lnTo>
                  <a:lnTo>
                    <a:pt x="50006" y="350044"/>
                  </a:lnTo>
                  <a:lnTo>
                    <a:pt x="100012" y="350044"/>
                  </a:lnTo>
                  <a:lnTo>
                    <a:pt x="0" y="0"/>
                  </a:lnTo>
                  <a:close/>
                </a:path>
              </a:pathLst>
            </a:custGeom>
            <a:pattFill prst="ltHorz">
              <a:fgClr>
                <a:srgbClr val="00206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82" name="Curved Left Arrow 81"/>
            <p:cNvSpPr/>
            <p:nvPr/>
          </p:nvSpPr>
          <p:spPr>
            <a:xfrm flipV="1">
              <a:off x="5427784" y="5004584"/>
              <a:ext cx="262218" cy="440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tx1"/>
                </a:solidFill>
              </a:endParaRPr>
            </a:p>
          </p:txBody>
        </p:sp>
        <p:sp>
          <p:nvSpPr>
            <p:cNvPr id="83" name="Curved Left Arrow 82"/>
            <p:cNvSpPr/>
            <p:nvPr/>
          </p:nvSpPr>
          <p:spPr>
            <a:xfrm flipV="1">
              <a:off x="5110262" y="4566453"/>
              <a:ext cx="132732" cy="2228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tx1"/>
                </a:solidFill>
              </a:endParaRPr>
            </a:p>
          </p:txBody>
        </p:sp>
        <p:sp>
          <p:nvSpPr>
            <p:cNvPr id="84" name="TextBox 83"/>
            <p:cNvSpPr txBox="1"/>
            <p:nvPr/>
          </p:nvSpPr>
          <p:spPr>
            <a:xfrm>
              <a:off x="5021370" y="4311738"/>
              <a:ext cx="444352" cy="307777"/>
            </a:xfrm>
            <a:prstGeom prst="rect">
              <a:avLst/>
            </a:prstGeom>
            <a:noFill/>
          </p:spPr>
          <p:txBody>
            <a:bodyPr wrap="none" rtlCol="0">
              <a:spAutoFit/>
            </a:bodyPr>
            <a:lstStyle/>
            <a:p>
              <a:r>
                <a:rPr lang="en-US" sz="1400" dirty="0" smtClean="0">
                  <a:solidFill>
                    <a:schemeClr val="accent1">
                      <a:lumMod val="75000"/>
                    </a:schemeClr>
                  </a:solidFill>
                </a:rPr>
                <a:t>M</a:t>
              </a:r>
              <a:r>
                <a:rPr lang="en-US" sz="1400" baseline="-25000" dirty="0" smtClean="0">
                  <a:solidFill>
                    <a:schemeClr val="accent1">
                      <a:lumMod val="75000"/>
                    </a:schemeClr>
                  </a:solidFill>
                </a:rPr>
                <a:t>W</a:t>
              </a:r>
              <a:endParaRPr lang="de-DE" sz="1400" baseline="-25000" dirty="0">
                <a:solidFill>
                  <a:schemeClr val="accent1">
                    <a:lumMod val="75000"/>
                  </a:schemeClr>
                </a:solidFill>
              </a:endParaRPr>
            </a:p>
          </p:txBody>
        </p:sp>
        <p:sp>
          <p:nvSpPr>
            <p:cNvPr id="85" name="TextBox 84"/>
            <p:cNvSpPr txBox="1"/>
            <p:nvPr/>
          </p:nvSpPr>
          <p:spPr>
            <a:xfrm>
              <a:off x="5528830" y="4840592"/>
              <a:ext cx="465192" cy="307777"/>
            </a:xfrm>
            <a:prstGeom prst="rect">
              <a:avLst/>
            </a:prstGeom>
            <a:noFill/>
          </p:spPr>
          <p:txBody>
            <a:bodyPr wrap="none" rtlCol="0">
              <a:spAutoFit/>
            </a:bodyPr>
            <a:lstStyle/>
            <a:p>
              <a:r>
                <a:rPr lang="en-US" sz="1400" dirty="0" err="1" smtClean="0">
                  <a:solidFill>
                    <a:schemeClr val="accent1">
                      <a:lumMod val="75000"/>
                    </a:schemeClr>
                  </a:solidFill>
                </a:rPr>
                <a:t>M</a:t>
              </a:r>
              <a:r>
                <a:rPr lang="en-US" sz="1400" baseline="-25000" dirty="0" err="1" smtClean="0">
                  <a:solidFill>
                    <a:schemeClr val="accent1">
                      <a:lumMod val="75000"/>
                    </a:schemeClr>
                  </a:solidFill>
                </a:rPr>
                <a:t>Cu</a:t>
              </a:r>
              <a:endParaRPr lang="de-DE" sz="1400" baseline="-25000" dirty="0">
                <a:solidFill>
                  <a:schemeClr val="accent1">
                    <a:lumMod val="75000"/>
                  </a:schemeClr>
                </a:solidFill>
              </a:endParaRPr>
            </a:p>
          </p:txBody>
        </p:sp>
        <p:sp>
          <p:nvSpPr>
            <p:cNvPr id="77" name="Freeform 76"/>
            <p:cNvSpPr/>
            <p:nvPr/>
          </p:nvSpPr>
          <p:spPr>
            <a:xfrm>
              <a:off x="4987277" y="4816335"/>
              <a:ext cx="216923" cy="816686"/>
            </a:xfrm>
            <a:custGeom>
              <a:avLst/>
              <a:gdLst>
                <a:gd name="connsiteX0" fmla="*/ 0 w 100012"/>
                <a:gd name="connsiteY0" fmla="*/ 0 h 350044"/>
                <a:gd name="connsiteX1" fmla="*/ 50006 w 100012"/>
                <a:gd name="connsiteY1" fmla="*/ 0 h 350044"/>
                <a:gd name="connsiteX2" fmla="*/ 50006 w 100012"/>
                <a:gd name="connsiteY2" fmla="*/ 350044 h 350044"/>
                <a:gd name="connsiteX3" fmla="*/ 100012 w 100012"/>
                <a:gd name="connsiteY3" fmla="*/ 350044 h 350044"/>
                <a:gd name="connsiteX4" fmla="*/ 0 w 100012"/>
                <a:gd name="connsiteY4" fmla="*/ 0 h 35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350044">
                  <a:moveTo>
                    <a:pt x="0" y="0"/>
                  </a:moveTo>
                  <a:lnTo>
                    <a:pt x="50006" y="0"/>
                  </a:lnTo>
                  <a:lnTo>
                    <a:pt x="50006" y="350044"/>
                  </a:lnTo>
                  <a:lnTo>
                    <a:pt x="100012" y="350044"/>
                  </a:lnTo>
                  <a:lnTo>
                    <a:pt x="0" y="0"/>
                  </a:lnTo>
                  <a:close/>
                </a:path>
              </a:pathLst>
            </a:custGeom>
            <a:pattFill prst="ltHorz">
              <a:fgClr>
                <a:srgbClr val="00206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grpSp>
        <p:nvGrpSpPr>
          <p:cNvPr id="111" name="Group 110"/>
          <p:cNvGrpSpPr/>
          <p:nvPr/>
        </p:nvGrpSpPr>
        <p:grpSpPr>
          <a:xfrm>
            <a:off x="4404560" y="3896839"/>
            <a:ext cx="1694362" cy="2606286"/>
            <a:chOff x="4404560" y="3896839"/>
            <a:chExt cx="1694362" cy="2606286"/>
          </a:xfrm>
        </p:grpSpPr>
        <p:sp>
          <p:nvSpPr>
            <p:cNvPr id="68" name="Rectangle 67"/>
            <p:cNvSpPr/>
            <p:nvPr/>
          </p:nvSpPr>
          <p:spPr>
            <a:xfrm>
              <a:off x="4678820" y="4566453"/>
              <a:ext cx="267373" cy="249882"/>
            </a:xfrm>
            <a:prstGeom prst="rect">
              <a:avLst/>
            </a:prstGeom>
            <a:pattFill prst="ltHorz">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73" name="Straight Connector 72"/>
            <p:cNvCxnSpPr>
              <a:endCxn id="72" idx="1"/>
            </p:cNvCxnSpPr>
            <p:nvPr/>
          </p:nvCxnSpPr>
          <p:spPr>
            <a:xfrm flipH="1">
              <a:off x="4404560" y="5224678"/>
              <a:ext cx="1322703"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71" idx="1"/>
              <a:endCxn id="86" idx="1"/>
            </p:cNvCxnSpPr>
            <p:nvPr/>
          </p:nvCxnSpPr>
          <p:spPr>
            <a:xfrm>
              <a:off x="4404560" y="4691393"/>
              <a:ext cx="967903" cy="13761"/>
            </a:xfrm>
            <a:prstGeom prst="line">
              <a:avLst/>
            </a:prstGeom>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095740" y="4816335"/>
              <a:ext cx="210833" cy="816686"/>
            </a:xfrm>
            <a:prstGeom prst="rect">
              <a:avLst/>
            </a:prstGeom>
            <a:solidFill>
              <a:schemeClr val="accent6">
                <a:lumMod val="75000"/>
                <a:alpha val="50000"/>
              </a:schemeClr>
            </a:solidFill>
            <a:ln>
              <a:solidFill>
                <a:schemeClr val="accent6">
                  <a:lumMod val="75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80" name="Straight Arrow Connector 79"/>
            <p:cNvCxnSpPr/>
            <p:nvPr/>
          </p:nvCxnSpPr>
          <p:spPr>
            <a:xfrm>
              <a:off x="5065912" y="4691394"/>
              <a:ext cx="316945"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5410318" y="5224678"/>
              <a:ext cx="316945"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372463" y="4551266"/>
              <a:ext cx="372218" cy="307777"/>
            </a:xfrm>
            <a:prstGeom prst="rect">
              <a:avLst/>
            </a:prstGeom>
            <a:noFill/>
          </p:spPr>
          <p:txBody>
            <a:bodyPr wrap="none" rtlCol="0">
              <a:spAutoFit/>
            </a:bodyPr>
            <a:lstStyle/>
            <a:p>
              <a:r>
                <a:rPr lang="en-US" sz="1400" dirty="0" smtClean="0">
                  <a:solidFill>
                    <a:schemeClr val="accent6">
                      <a:lumMod val="50000"/>
                    </a:schemeClr>
                  </a:solidFill>
                </a:rPr>
                <a:t>F</a:t>
              </a:r>
              <a:r>
                <a:rPr lang="en-US" sz="1400" baseline="-25000" dirty="0" smtClean="0">
                  <a:solidFill>
                    <a:schemeClr val="accent6">
                      <a:lumMod val="50000"/>
                    </a:schemeClr>
                  </a:solidFill>
                </a:rPr>
                <a:t>W</a:t>
              </a:r>
              <a:endParaRPr lang="de-DE" sz="1400" baseline="-25000" dirty="0">
                <a:solidFill>
                  <a:schemeClr val="accent6">
                    <a:lumMod val="50000"/>
                  </a:schemeClr>
                </a:solidFill>
              </a:endParaRPr>
            </a:p>
          </p:txBody>
        </p:sp>
        <p:sp>
          <p:nvSpPr>
            <p:cNvPr id="87" name="TextBox 86"/>
            <p:cNvSpPr txBox="1"/>
            <p:nvPr/>
          </p:nvSpPr>
          <p:spPr>
            <a:xfrm>
              <a:off x="5707468" y="5092978"/>
              <a:ext cx="391454" cy="307777"/>
            </a:xfrm>
            <a:prstGeom prst="rect">
              <a:avLst/>
            </a:prstGeom>
            <a:noFill/>
          </p:spPr>
          <p:txBody>
            <a:bodyPr wrap="none" rtlCol="0">
              <a:spAutoFit/>
            </a:bodyPr>
            <a:lstStyle/>
            <a:p>
              <a:r>
                <a:rPr lang="en-US" sz="1400" dirty="0" err="1" smtClean="0">
                  <a:solidFill>
                    <a:schemeClr val="accent6">
                      <a:lumMod val="50000"/>
                    </a:schemeClr>
                  </a:solidFill>
                </a:rPr>
                <a:t>F</a:t>
              </a:r>
              <a:r>
                <a:rPr lang="en-US" sz="1400" baseline="-25000" dirty="0" err="1" smtClean="0">
                  <a:solidFill>
                    <a:schemeClr val="accent6">
                      <a:lumMod val="50000"/>
                    </a:schemeClr>
                  </a:solidFill>
                </a:rPr>
                <a:t>Cu</a:t>
              </a:r>
              <a:endParaRPr lang="de-DE" sz="1400" baseline="-25000" dirty="0">
                <a:solidFill>
                  <a:schemeClr val="accent6">
                    <a:lumMod val="50000"/>
                  </a:schemeClr>
                </a:solidFill>
              </a:endParaRPr>
            </a:p>
          </p:txBody>
        </p:sp>
        <p:sp>
          <p:nvSpPr>
            <p:cNvPr id="94" name="TextBox 93"/>
            <p:cNvSpPr txBox="1"/>
            <p:nvPr/>
          </p:nvSpPr>
          <p:spPr>
            <a:xfrm>
              <a:off x="5040826" y="6195348"/>
              <a:ext cx="427860" cy="307777"/>
            </a:xfrm>
            <a:prstGeom prst="rect">
              <a:avLst/>
            </a:prstGeom>
            <a:noFill/>
          </p:spPr>
          <p:txBody>
            <a:bodyPr wrap="square" rtlCol="0">
              <a:spAutoFit/>
            </a:bodyPr>
            <a:lstStyle/>
            <a:p>
              <a:r>
                <a:rPr lang="el-GR" sz="1400" dirty="0" smtClean="0">
                  <a:solidFill>
                    <a:schemeClr val="accent6">
                      <a:lumMod val="75000"/>
                    </a:schemeClr>
                  </a:solidFill>
                </a:rPr>
                <a:t>ε</a:t>
              </a:r>
              <a:r>
                <a:rPr lang="en-US" sz="1400" baseline="-25000" dirty="0" smtClean="0">
                  <a:solidFill>
                    <a:schemeClr val="accent6">
                      <a:lumMod val="75000"/>
                    </a:schemeClr>
                  </a:solidFill>
                </a:rPr>
                <a:t>Cu</a:t>
              </a:r>
              <a:endParaRPr lang="de-DE" sz="1400" baseline="-25000" dirty="0">
                <a:solidFill>
                  <a:schemeClr val="accent6">
                    <a:lumMod val="75000"/>
                  </a:schemeClr>
                </a:solidFill>
              </a:endParaRPr>
            </a:p>
          </p:txBody>
        </p:sp>
        <p:cxnSp>
          <p:nvCxnSpPr>
            <p:cNvPr id="96" name="Straight Arrow Connector 95"/>
            <p:cNvCxnSpPr/>
            <p:nvPr/>
          </p:nvCxnSpPr>
          <p:spPr>
            <a:xfrm>
              <a:off x="5095739" y="6254745"/>
              <a:ext cx="210833" cy="0"/>
            </a:xfrm>
            <a:prstGeom prst="straightConnector1">
              <a:avLst/>
            </a:prstGeom>
            <a:ln>
              <a:solidFill>
                <a:schemeClr val="accent6">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4678820" y="4216839"/>
              <a:ext cx="267373" cy="0"/>
            </a:xfrm>
            <a:prstGeom prst="straightConnector1">
              <a:avLst/>
            </a:prstGeom>
            <a:ln>
              <a:solidFill>
                <a:schemeClr val="accent6">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4628046" y="3896839"/>
              <a:ext cx="427860" cy="307777"/>
            </a:xfrm>
            <a:prstGeom prst="rect">
              <a:avLst/>
            </a:prstGeom>
            <a:noFill/>
          </p:spPr>
          <p:txBody>
            <a:bodyPr wrap="square" rtlCol="0">
              <a:spAutoFit/>
            </a:bodyPr>
            <a:lstStyle/>
            <a:p>
              <a:r>
                <a:rPr lang="el-GR" sz="1400" dirty="0" smtClean="0">
                  <a:solidFill>
                    <a:schemeClr val="accent6">
                      <a:lumMod val="75000"/>
                    </a:schemeClr>
                  </a:solidFill>
                </a:rPr>
                <a:t>ε</a:t>
              </a:r>
              <a:r>
                <a:rPr lang="en-US" sz="1400" baseline="-25000" dirty="0" smtClean="0">
                  <a:solidFill>
                    <a:schemeClr val="accent6">
                      <a:lumMod val="75000"/>
                    </a:schemeClr>
                  </a:solidFill>
                </a:rPr>
                <a:t>W</a:t>
              </a:r>
              <a:endParaRPr lang="de-DE" sz="1400" baseline="-25000" dirty="0">
                <a:solidFill>
                  <a:schemeClr val="accent6">
                    <a:lumMod val="75000"/>
                  </a:schemeClr>
                </a:solidFill>
              </a:endParaRPr>
            </a:p>
          </p:txBody>
        </p:sp>
        <p:cxnSp>
          <p:nvCxnSpPr>
            <p:cNvPr id="100" name="Straight Connector 99"/>
            <p:cNvCxnSpPr/>
            <p:nvPr/>
          </p:nvCxnSpPr>
          <p:spPr>
            <a:xfrm>
              <a:off x="4946193" y="4158110"/>
              <a:ext cx="0" cy="654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4813029" y="4410498"/>
            <a:ext cx="1549064" cy="2134364"/>
            <a:chOff x="4813029" y="4410498"/>
            <a:chExt cx="1549064" cy="2134364"/>
          </a:xfrm>
        </p:grpSpPr>
        <p:sp>
          <p:nvSpPr>
            <p:cNvPr id="89" name="TextBox 88"/>
            <p:cNvSpPr txBox="1"/>
            <p:nvPr/>
          </p:nvSpPr>
          <p:spPr>
            <a:xfrm>
              <a:off x="5072718" y="5727016"/>
              <a:ext cx="256875" cy="307777"/>
            </a:xfrm>
            <a:prstGeom prst="rect">
              <a:avLst/>
            </a:prstGeom>
            <a:noFill/>
          </p:spPr>
          <p:txBody>
            <a:bodyPr wrap="square" rtlCol="0">
              <a:spAutoFit/>
            </a:bodyPr>
            <a:lstStyle/>
            <a:p>
              <a:r>
                <a:rPr lang="el-GR" sz="1400" dirty="0" smtClean="0"/>
                <a:t>κ</a:t>
              </a:r>
              <a:endParaRPr lang="de-DE" sz="1400" dirty="0"/>
            </a:p>
          </p:txBody>
        </p:sp>
        <p:sp>
          <p:nvSpPr>
            <p:cNvPr id="78" name="TextBox 77"/>
            <p:cNvSpPr txBox="1"/>
            <p:nvPr/>
          </p:nvSpPr>
          <p:spPr>
            <a:xfrm>
              <a:off x="5372463" y="6237085"/>
              <a:ext cx="989630" cy="307777"/>
            </a:xfrm>
            <a:prstGeom prst="rect">
              <a:avLst/>
            </a:prstGeom>
            <a:noFill/>
          </p:spPr>
          <p:txBody>
            <a:bodyPr wrap="none" rtlCol="0">
              <a:spAutoFit/>
            </a:bodyPr>
            <a:lstStyle/>
            <a:p>
              <a:r>
                <a:rPr lang="en-US" sz="1400" dirty="0" smtClean="0"/>
                <a:t>Total strain</a:t>
              </a:r>
              <a:endParaRPr lang="de-DE" sz="1400" dirty="0"/>
            </a:p>
          </p:txBody>
        </p:sp>
        <p:cxnSp>
          <p:nvCxnSpPr>
            <p:cNvPr id="79" name="Straight Connector 78"/>
            <p:cNvCxnSpPr/>
            <p:nvPr/>
          </p:nvCxnSpPr>
          <p:spPr>
            <a:xfrm>
              <a:off x="4872021" y="4410498"/>
              <a:ext cx="534086" cy="19799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Arc 87"/>
            <p:cNvSpPr/>
            <p:nvPr/>
          </p:nvSpPr>
          <p:spPr>
            <a:xfrm flipV="1">
              <a:off x="4813029" y="5330759"/>
              <a:ext cx="554108" cy="478229"/>
            </a:xfrm>
            <a:prstGeom prst="arc">
              <a:avLst>
                <a:gd name="adj1" fmla="val 16200000"/>
                <a:gd name="adj2" fmla="val 184351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400"/>
            </a:p>
          </p:txBody>
        </p:sp>
        <p:cxnSp>
          <p:nvCxnSpPr>
            <p:cNvPr id="103" name="Straight Connector 102"/>
            <p:cNvCxnSpPr/>
            <p:nvPr/>
          </p:nvCxnSpPr>
          <p:spPr>
            <a:xfrm>
              <a:off x="5095740" y="4816335"/>
              <a:ext cx="0" cy="1484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ight Arrow 3">
            <a:hlinkClick r:id="rId2" action="ppaction://hlinksldjump"/>
          </p:cNvPr>
          <p:cNvSpPr/>
          <p:nvPr/>
        </p:nvSpPr>
        <p:spPr>
          <a:xfrm flipH="1">
            <a:off x="8057411" y="214931"/>
            <a:ext cx="665018" cy="615142"/>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183553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2681519" y="6263421"/>
            <a:ext cx="7777177" cy="544829"/>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 name="Rectangle 15"/>
          <p:cNvSpPr/>
          <p:nvPr/>
        </p:nvSpPr>
        <p:spPr>
          <a:xfrm>
            <a:off x="2332146" y="5687566"/>
            <a:ext cx="876300" cy="566754"/>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 name="Rectangle 16"/>
          <p:cNvSpPr/>
          <p:nvPr/>
        </p:nvSpPr>
        <p:spPr>
          <a:xfrm>
            <a:off x="2563294" y="5802975"/>
            <a:ext cx="7895402" cy="451345"/>
          </a:xfrm>
          <a:prstGeom prst="rect">
            <a:avLst/>
          </a:prstGeom>
          <a:solidFill>
            <a:srgbClr val="FFC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5" name="Rectangle 44"/>
          <p:cNvSpPr/>
          <p:nvPr/>
        </p:nvSpPr>
        <p:spPr>
          <a:xfrm>
            <a:off x="2671895" y="5879421"/>
            <a:ext cx="7777177" cy="205912"/>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 name="Content Placeholder 1"/>
          <p:cNvSpPr>
            <a:spLocks noGrp="1"/>
          </p:cNvSpPr>
          <p:nvPr>
            <p:ph sz="quarter" idx="13"/>
          </p:nvPr>
        </p:nvSpPr>
        <p:spPr>
          <a:xfrm>
            <a:off x="363984" y="896645"/>
            <a:ext cx="11514338" cy="4271309"/>
          </a:xfrm>
        </p:spPr>
        <p:txBody>
          <a:bodyPr>
            <a:normAutofit fontScale="85000" lnSpcReduction="20000"/>
          </a:bodyPr>
          <a:lstStyle/>
          <a:p>
            <a:r>
              <a:rPr lang="en-US" dirty="0" smtClean="0"/>
              <a:t>Flat tile following curvatures of magnetic field at plasma facing side</a:t>
            </a:r>
          </a:p>
          <a:p>
            <a:r>
              <a:rPr lang="en-US" dirty="0" smtClean="0"/>
              <a:t>CuCrZr heat sink with integrated manifold</a:t>
            </a:r>
          </a:p>
          <a:p>
            <a:pPr lvl="1"/>
            <a:r>
              <a:rPr lang="en-US" dirty="0" smtClean="0"/>
              <a:t>Flat plates with machined half sides of water channels </a:t>
            </a:r>
          </a:p>
          <a:p>
            <a:pPr lvl="1"/>
            <a:r>
              <a:rPr lang="en-US" dirty="0" smtClean="0"/>
              <a:t>Stiffeners at cold side to minimize thermal curvature</a:t>
            </a:r>
          </a:p>
          <a:p>
            <a:pPr lvl="1"/>
            <a:r>
              <a:rPr lang="en-US" dirty="0" smtClean="0"/>
              <a:t>Threaded channel surface to mimic swirl</a:t>
            </a:r>
          </a:p>
          <a:p>
            <a:pPr lvl="1"/>
            <a:r>
              <a:rPr lang="en-US" dirty="0" smtClean="0"/>
              <a:t>Diffusion welded with flat weld interface (</a:t>
            </a:r>
            <a:r>
              <a:rPr lang="en-US" dirty="0" smtClean="0">
                <a:solidFill>
                  <a:srgbClr val="006C66"/>
                </a:solidFill>
              </a:rPr>
              <a:t>alternatively brazed</a:t>
            </a:r>
            <a:r>
              <a:rPr lang="en-US" dirty="0" smtClean="0"/>
              <a:t>)</a:t>
            </a:r>
          </a:p>
          <a:p>
            <a:pPr lvl="1"/>
            <a:r>
              <a:rPr lang="en-US" dirty="0" smtClean="0"/>
              <a:t>Plasma facing side machined after welding to match optimized plasma facing geometry</a:t>
            </a:r>
          </a:p>
          <a:p>
            <a:pPr lvl="1"/>
            <a:r>
              <a:rPr lang="en-US" dirty="0" smtClean="0">
                <a:solidFill>
                  <a:srgbClr val="006C66"/>
                </a:solidFill>
              </a:rPr>
              <a:t>Alternatively 3D SLM printed heat sink</a:t>
            </a:r>
          </a:p>
          <a:p>
            <a:r>
              <a:rPr lang="en-US" dirty="0" smtClean="0"/>
              <a:t>3 mm W or W alloy tiles with 1 mm soft copper interlayer </a:t>
            </a:r>
          </a:p>
          <a:p>
            <a:pPr lvl="1"/>
            <a:r>
              <a:rPr lang="en-US" dirty="0" smtClean="0"/>
              <a:t>Galvanized copper (stress free at room temperature, delamination stress is compressive in heating up)</a:t>
            </a:r>
          </a:p>
          <a:p>
            <a:pPr lvl="1"/>
            <a:r>
              <a:rPr lang="en-US" dirty="0" smtClean="0"/>
              <a:t>Cast copper (stress free at molten copper temperature of 1080°C, delamination stress is tensile in cooling down)</a:t>
            </a:r>
          </a:p>
          <a:p>
            <a:r>
              <a:rPr lang="en-US" dirty="0" smtClean="0"/>
              <a:t>HIP process to join heat sink to copper interlayer</a:t>
            </a:r>
          </a:p>
          <a:p>
            <a:pPr lvl="1"/>
            <a:r>
              <a:rPr lang="en-US" dirty="0" smtClean="0"/>
              <a:t>Allowing for wavy plasma facing surface shape and L-shaped edge tile </a:t>
            </a:r>
            <a:r>
              <a:rPr lang="en-US" dirty="0"/>
              <a:t>L-shaped edge tile </a:t>
            </a:r>
            <a:endParaRPr lang="en-US" dirty="0" smtClean="0"/>
          </a:p>
          <a:p>
            <a:pPr lvl="2"/>
            <a:r>
              <a:rPr lang="en-US" dirty="0" smtClean="0"/>
              <a:t>L-tile avoids </a:t>
            </a:r>
            <a:r>
              <a:rPr lang="en-US" dirty="0"/>
              <a:t>strain singularity at </a:t>
            </a:r>
            <a:r>
              <a:rPr lang="en-US" dirty="0" smtClean="0"/>
              <a:t>free end of interface where peak </a:t>
            </a:r>
            <a:r>
              <a:rPr lang="en-US" dirty="0"/>
              <a:t>temperature </a:t>
            </a:r>
            <a:r>
              <a:rPr lang="en-US" dirty="0" smtClean="0"/>
              <a:t>occurs</a:t>
            </a:r>
            <a:endParaRPr lang="en-US" dirty="0"/>
          </a:p>
          <a:p>
            <a:pPr lvl="1"/>
            <a:r>
              <a:rPr lang="en-US" dirty="0" smtClean="0">
                <a:solidFill>
                  <a:srgbClr val="006C66"/>
                </a:solidFill>
              </a:rPr>
              <a:t>Alternatively no HIP with modified plasma facing surface to avoid need for edge tile</a:t>
            </a:r>
          </a:p>
          <a:p>
            <a:pPr lvl="1"/>
            <a:r>
              <a:rPr lang="en-US" dirty="0" smtClean="0">
                <a:solidFill>
                  <a:srgbClr val="006C66"/>
                </a:solidFill>
              </a:rPr>
              <a:t>Alternatively no HIP with separate edge tile (e-beam welding) but lower design load</a:t>
            </a:r>
          </a:p>
          <a:p>
            <a:r>
              <a:rPr lang="en-US" dirty="0" smtClean="0"/>
              <a:t>Final W machining after HIP</a:t>
            </a:r>
            <a:endParaRPr lang="de-DE" dirty="0"/>
          </a:p>
        </p:txBody>
      </p:sp>
      <p:sp>
        <p:nvSpPr>
          <p:cNvPr id="3" name="Title 2"/>
          <p:cNvSpPr>
            <a:spLocks noGrp="1"/>
          </p:cNvSpPr>
          <p:nvPr>
            <p:ph type="title"/>
          </p:nvPr>
        </p:nvSpPr>
        <p:spPr/>
        <p:txBody>
          <a:bodyPr/>
          <a:lstStyle/>
          <a:p>
            <a:r>
              <a:rPr lang="en-US" dirty="0" smtClean="0"/>
              <a:t>Design approach with HIP</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39</a:t>
            </a:fld>
            <a:endParaRPr lang="de-DE" dirty="0"/>
          </a:p>
        </p:txBody>
      </p:sp>
      <p:sp>
        <p:nvSpPr>
          <p:cNvPr id="5" name="Rectangle 4"/>
          <p:cNvSpPr/>
          <p:nvPr/>
        </p:nvSpPr>
        <p:spPr>
          <a:xfrm>
            <a:off x="2681519" y="6099342"/>
            <a:ext cx="7777177" cy="14797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 name="Rectangle 5"/>
          <p:cNvSpPr/>
          <p:nvPr/>
        </p:nvSpPr>
        <p:spPr>
          <a:xfrm>
            <a:off x="2770295" y="5987992"/>
            <a:ext cx="7580379" cy="107634"/>
          </a:xfrm>
          <a:prstGeom prst="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2681519" y="6254321"/>
            <a:ext cx="784901" cy="60367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Rectangle 11"/>
          <p:cNvSpPr/>
          <p:nvPr/>
        </p:nvSpPr>
        <p:spPr>
          <a:xfrm>
            <a:off x="3726785" y="6254322"/>
            <a:ext cx="1173596"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Rectangle 12"/>
          <p:cNvSpPr/>
          <p:nvPr/>
        </p:nvSpPr>
        <p:spPr>
          <a:xfrm>
            <a:off x="5072945" y="6254322"/>
            <a:ext cx="1133238"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 name="Rectangle 13"/>
          <p:cNvSpPr/>
          <p:nvPr/>
        </p:nvSpPr>
        <p:spPr>
          <a:xfrm>
            <a:off x="6354092" y="6254322"/>
            <a:ext cx="1174843"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5" name="Rectangle 14"/>
          <p:cNvSpPr/>
          <p:nvPr/>
        </p:nvSpPr>
        <p:spPr>
          <a:xfrm>
            <a:off x="7676844" y="6254322"/>
            <a:ext cx="1188613"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8" name="Rectangle 17"/>
          <p:cNvSpPr/>
          <p:nvPr/>
        </p:nvSpPr>
        <p:spPr>
          <a:xfrm>
            <a:off x="3239531"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9" name="Rectangle 18"/>
          <p:cNvSpPr/>
          <p:nvPr/>
        </p:nvSpPr>
        <p:spPr>
          <a:xfrm>
            <a:off x="4146916"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 name="Rectangle 19"/>
          <p:cNvSpPr/>
          <p:nvPr/>
        </p:nvSpPr>
        <p:spPr>
          <a:xfrm>
            <a:off x="5049892"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 name="Rectangle 20"/>
          <p:cNvSpPr/>
          <p:nvPr/>
        </p:nvSpPr>
        <p:spPr>
          <a:xfrm>
            <a:off x="5949245"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 name="Rectangle 21"/>
          <p:cNvSpPr/>
          <p:nvPr/>
        </p:nvSpPr>
        <p:spPr>
          <a:xfrm>
            <a:off x="6848598"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3" name="Rectangle 22"/>
          <p:cNvSpPr/>
          <p:nvPr/>
        </p:nvSpPr>
        <p:spPr>
          <a:xfrm>
            <a:off x="7749411"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Rectangle 23"/>
          <p:cNvSpPr/>
          <p:nvPr/>
        </p:nvSpPr>
        <p:spPr>
          <a:xfrm>
            <a:off x="8650224"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 name="Rectangle 24"/>
          <p:cNvSpPr/>
          <p:nvPr/>
        </p:nvSpPr>
        <p:spPr>
          <a:xfrm>
            <a:off x="9711850" y="6085333"/>
            <a:ext cx="641416" cy="178086"/>
          </a:xfrm>
          <a:prstGeom prst="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 name="Rectangle 25"/>
          <p:cNvSpPr/>
          <p:nvPr/>
        </p:nvSpPr>
        <p:spPr>
          <a:xfrm>
            <a:off x="9582396"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8" name="Rounded Rectangle 27"/>
          <p:cNvSpPr/>
          <p:nvPr/>
        </p:nvSpPr>
        <p:spPr>
          <a:xfrm>
            <a:off x="8966920" y="6245995"/>
            <a:ext cx="643466" cy="470518"/>
          </a:xfrm>
          <a:prstGeom prst="round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0" name="Rounded Rectangle 29"/>
          <p:cNvSpPr/>
          <p:nvPr/>
        </p:nvSpPr>
        <p:spPr>
          <a:xfrm>
            <a:off x="9711849" y="6161779"/>
            <a:ext cx="643466" cy="546409"/>
          </a:xfrm>
          <a:prstGeom prst="round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2" name="Straight Connector 31"/>
          <p:cNvCxnSpPr/>
          <p:nvPr/>
        </p:nvCxnSpPr>
        <p:spPr>
          <a:xfrm>
            <a:off x="3322108" y="6254320"/>
            <a:ext cx="7399867" cy="0"/>
          </a:xfrm>
          <a:prstGeom prst="line">
            <a:avLst/>
          </a:prstGeom>
          <a:ln w="1905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681519" y="6092337"/>
            <a:ext cx="8040456" cy="0"/>
          </a:xfrm>
          <a:prstGeom prst="line">
            <a:avLst/>
          </a:prstGeom>
          <a:ln w="1905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1" idx="1"/>
          </p:cNvCxnSpPr>
          <p:nvPr/>
        </p:nvCxnSpPr>
        <p:spPr>
          <a:xfrm>
            <a:off x="2681519" y="5881458"/>
            <a:ext cx="0" cy="674703"/>
          </a:xfrm>
          <a:prstGeom prst="line">
            <a:avLst/>
          </a:prstGeom>
          <a:ln w="19050" cmpd="sng">
            <a:solidFill>
              <a:srgbClr val="00B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681519" y="5881458"/>
            <a:ext cx="8040456" cy="0"/>
          </a:xfrm>
          <a:prstGeom prst="line">
            <a:avLst/>
          </a:prstGeom>
          <a:ln w="19050" cmpd="sng">
            <a:solidFill>
              <a:srgbClr val="00B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083498" y="5509284"/>
            <a:ext cx="876300" cy="566754"/>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8" name="Rectangle 47"/>
          <p:cNvSpPr/>
          <p:nvPr/>
        </p:nvSpPr>
        <p:spPr>
          <a:xfrm>
            <a:off x="1314646" y="5624693"/>
            <a:ext cx="640582" cy="451345"/>
          </a:xfrm>
          <a:prstGeom prst="rect">
            <a:avLst/>
          </a:prstGeom>
          <a:solidFill>
            <a:srgbClr val="FFC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1" name="Rectangle 50"/>
          <p:cNvSpPr/>
          <p:nvPr/>
        </p:nvSpPr>
        <p:spPr>
          <a:xfrm>
            <a:off x="2344134" y="5425356"/>
            <a:ext cx="892805" cy="76444"/>
          </a:xfrm>
          <a:prstGeom prst="rect">
            <a:avLst/>
          </a:prstGeom>
          <a:solidFill>
            <a:srgbClr val="FFC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2" name="Rectangle 51"/>
          <p:cNvSpPr/>
          <p:nvPr/>
        </p:nvSpPr>
        <p:spPr>
          <a:xfrm>
            <a:off x="2344134" y="5309946"/>
            <a:ext cx="892805"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4" name="Straight Connector 53"/>
          <p:cNvCxnSpPr/>
          <p:nvPr/>
        </p:nvCxnSpPr>
        <p:spPr>
          <a:xfrm>
            <a:off x="2126208" y="5420043"/>
            <a:ext cx="1514475" cy="0"/>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314646" y="5624693"/>
            <a:ext cx="892805" cy="0"/>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14646" y="5624693"/>
            <a:ext cx="0" cy="650770"/>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50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11" end="11"/>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
                                            <p:txEl>
                                              <p:pRg st="12" end="12"/>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
                                            <p:txEl>
                                              <p:pRg st="13" end="13"/>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
                                            <p:txEl>
                                              <p:pRg st="14" end="14"/>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xEl>
                                              <p:pRg st="15" end="15"/>
                                            </p:tx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par>
                                <p:cTn id="117" presetID="1" presetClass="exit" presetSubtype="0" fill="hold" grpId="1" nodeType="withEffect">
                                  <p:stCondLst>
                                    <p:cond delay="0"/>
                                  </p:stCondLst>
                                  <p:childTnLst>
                                    <p:set>
                                      <p:cBhvr>
                                        <p:cTn id="118" dur="1" fill="hold">
                                          <p:stCondLst>
                                            <p:cond delay="0"/>
                                          </p:stCondLst>
                                        </p:cTn>
                                        <p:tgtEl>
                                          <p:spTgt spid="4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47"/>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59"/>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5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52"/>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5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6" grpId="0" animBg="1"/>
      <p:bldP spid="17" grpId="0" animBg="1"/>
      <p:bldP spid="45" grpId="0" animBg="1"/>
      <p:bldP spid="5" grpId="0" animBg="1"/>
      <p:bldP spid="6"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30" grpId="0" animBg="1"/>
      <p:bldP spid="47" grpId="0" animBg="1"/>
      <p:bldP spid="47" grpId="1" animBg="1"/>
      <p:bldP spid="48" grpId="0" animBg="1"/>
      <p:bldP spid="48" grpId="1" animBg="1"/>
      <p:bldP spid="51" grpId="0" animBg="1"/>
      <p:bldP spid="51" grpId="1" animBg="1"/>
      <p:bldP spid="52" grpId="0" animBg="1"/>
      <p:bldP spid="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Since the new plasma facing geometry is unknown, the largest and most curved CFC target module TM1h was selected as reference</a:t>
            </a:r>
          </a:p>
          <a:p>
            <a:r>
              <a:rPr lang="en-US" dirty="0" smtClean="0"/>
              <a:t>The edge tile problem is resolved by adding a smooth curvature, allowing cooling channels to closely follow the plasma facing surface</a:t>
            </a:r>
            <a:endParaRPr lang="en-US" dirty="0"/>
          </a:p>
        </p:txBody>
      </p:sp>
      <p:sp>
        <p:nvSpPr>
          <p:cNvPr id="3" name="Title 2"/>
          <p:cNvSpPr>
            <a:spLocks noGrp="1"/>
          </p:cNvSpPr>
          <p:nvPr>
            <p:ph type="title"/>
          </p:nvPr>
        </p:nvSpPr>
        <p:spPr/>
        <p:txBody>
          <a:bodyPr/>
          <a:lstStyle/>
          <a:p>
            <a:r>
              <a:rPr lang="en-US" dirty="0" smtClean="0"/>
              <a:t>Simplifying target module geometry</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a:t>
            </a:fld>
            <a:endParaRPr lang="de-DE" dirty="0"/>
          </a:p>
        </p:txBody>
      </p:sp>
      <p:sp>
        <p:nvSpPr>
          <p:cNvPr id="22" name="TextBox 21"/>
          <p:cNvSpPr txBox="1"/>
          <p:nvPr/>
        </p:nvSpPr>
        <p:spPr>
          <a:xfrm>
            <a:off x="3050958" y="5561355"/>
            <a:ext cx="2324354"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Size ~0.4x0.6 m x 50 mm</a:t>
            </a:r>
          </a:p>
        </p:txBody>
      </p:sp>
      <p:pic>
        <p:nvPicPr>
          <p:cNvPr id="5" name="Picture 4"/>
          <p:cNvPicPr>
            <a:picLocks noChangeAspect="1"/>
          </p:cNvPicPr>
          <p:nvPr/>
        </p:nvPicPr>
        <p:blipFill>
          <a:blip r:embed="rId2"/>
          <a:stretch>
            <a:fillRect/>
          </a:stretch>
        </p:blipFill>
        <p:spPr>
          <a:xfrm>
            <a:off x="234607" y="3077726"/>
            <a:ext cx="5632704" cy="2396971"/>
          </a:xfrm>
          <a:prstGeom prst="rect">
            <a:avLst/>
          </a:prstGeom>
        </p:spPr>
      </p:pic>
      <p:pic>
        <p:nvPicPr>
          <p:cNvPr id="7" name="Picture 6"/>
          <p:cNvPicPr>
            <a:picLocks noChangeAspect="1"/>
          </p:cNvPicPr>
          <p:nvPr/>
        </p:nvPicPr>
        <p:blipFill>
          <a:blip r:embed="rId3"/>
          <a:stretch>
            <a:fillRect/>
          </a:stretch>
        </p:blipFill>
        <p:spPr>
          <a:xfrm>
            <a:off x="234607" y="3077726"/>
            <a:ext cx="5632704" cy="2396971"/>
          </a:xfrm>
          <a:prstGeom prst="rect">
            <a:avLst/>
          </a:prstGeom>
        </p:spPr>
      </p:pic>
      <p:pic>
        <p:nvPicPr>
          <p:cNvPr id="8" name="Picture 7"/>
          <p:cNvPicPr>
            <a:picLocks noChangeAspect="1"/>
          </p:cNvPicPr>
          <p:nvPr/>
        </p:nvPicPr>
        <p:blipFill>
          <a:blip r:embed="rId4"/>
          <a:stretch>
            <a:fillRect/>
          </a:stretch>
        </p:blipFill>
        <p:spPr>
          <a:xfrm>
            <a:off x="234606" y="3077726"/>
            <a:ext cx="5632704" cy="2396971"/>
          </a:xfrm>
          <a:prstGeom prst="rect">
            <a:avLst/>
          </a:prstGeom>
        </p:spPr>
      </p:pic>
      <p:pic>
        <p:nvPicPr>
          <p:cNvPr id="9" name="Picture 8"/>
          <p:cNvPicPr>
            <a:picLocks noChangeAspect="1"/>
          </p:cNvPicPr>
          <p:nvPr/>
        </p:nvPicPr>
        <p:blipFill>
          <a:blip r:embed="rId5"/>
          <a:stretch>
            <a:fillRect/>
          </a:stretch>
        </p:blipFill>
        <p:spPr>
          <a:xfrm>
            <a:off x="6548184" y="3077725"/>
            <a:ext cx="5632704" cy="2396971"/>
          </a:xfrm>
          <a:prstGeom prst="rect">
            <a:avLst/>
          </a:prstGeom>
        </p:spPr>
      </p:pic>
      <p:pic>
        <p:nvPicPr>
          <p:cNvPr id="10" name="Picture 9"/>
          <p:cNvPicPr>
            <a:picLocks noChangeAspect="1"/>
          </p:cNvPicPr>
          <p:nvPr/>
        </p:nvPicPr>
        <p:blipFill>
          <a:blip r:embed="rId6"/>
          <a:stretch>
            <a:fillRect/>
          </a:stretch>
        </p:blipFill>
        <p:spPr>
          <a:xfrm>
            <a:off x="6559296" y="3077725"/>
            <a:ext cx="5632704" cy="2396971"/>
          </a:xfrm>
          <a:prstGeom prst="rect">
            <a:avLst/>
          </a:prstGeom>
        </p:spPr>
      </p:pic>
      <p:pic>
        <p:nvPicPr>
          <p:cNvPr id="12" name="Picture 11"/>
          <p:cNvPicPr>
            <a:picLocks noChangeAspect="1"/>
          </p:cNvPicPr>
          <p:nvPr/>
        </p:nvPicPr>
        <p:blipFill>
          <a:blip r:embed="rId7"/>
          <a:stretch>
            <a:fillRect/>
          </a:stretch>
        </p:blipFill>
        <p:spPr>
          <a:xfrm>
            <a:off x="6559296" y="3077725"/>
            <a:ext cx="5632704" cy="2396971"/>
          </a:xfrm>
          <a:prstGeom prst="rect">
            <a:avLst/>
          </a:prstGeom>
        </p:spPr>
      </p:pic>
    </p:spTree>
    <p:extLst>
      <p:ext uri="{BB962C8B-B14F-4D97-AF65-F5344CB8AC3E}">
        <p14:creationId xmlns:p14="http://schemas.microsoft.com/office/powerpoint/2010/main" val="357772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lstStyle/>
          <a:p>
            <a:r>
              <a:rPr lang="en-US" dirty="0" smtClean="0"/>
              <a:t>10 MW/m² @ 2 toroidal strike lines of 100 mm + 500 kW/m² radiation</a:t>
            </a:r>
          </a:p>
          <a:p>
            <a:r>
              <a:rPr lang="en-US" dirty="0" smtClean="0"/>
              <a:t>Conductance of 50 kW/m²K along cooling channels (no swirl tape assumed)</a:t>
            </a:r>
          </a:p>
          <a:p>
            <a:r>
              <a:rPr lang="en-US" dirty="0" smtClean="0"/>
              <a:t>Peak temperature &lt; 800°C at curved edge tile despite 10 MW/m² load</a:t>
            </a:r>
          </a:p>
          <a:p>
            <a:endParaRPr lang="en-US" dirty="0"/>
          </a:p>
        </p:txBody>
      </p:sp>
      <p:sp>
        <p:nvSpPr>
          <p:cNvPr id="3" name="Title 2"/>
          <p:cNvSpPr>
            <a:spLocks noGrp="1"/>
          </p:cNvSpPr>
          <p:nvPr>
            <p:ph type="title"/>
          </p:nvPr>
        </p:nvSpPr>
        <p:spPr/>
        <p:txBody>
          <a:bodyPr/>
          <a:lstStyle/>
          <a:p>
            <a:r>
              <a:rPr lang="en-US" dirty="0" smtClean="0"/>
              <a:t>Temperature during plasma operation</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40</a:t>
            </a:fld>
            <a:endParaRPr lang="de-DE" dirty="0"/>
          </a:p>
        </p:txBody>
      </p:sp>
      <p:pic>
        <p:nvPicPr>
          <p:cNvPr id="5" name="Picture 4"/>
          <p:cNvPicPr>
            <a:picLocks noChangeAspect="1"/>
          </p:cNvPicPr>
          <p:nvPr/>
        </p:nvPicPr>
        <p:blipFill>
          <a:blip r:embed="rId2"/>
          <a:stretch>
            <a:fillRect/>
          </a:stretch>
        </p:blipFill>
        <p:spPr>
          <a:xfrm>
            <a:off x="541555" y="1957305"/>
            <a:ext cx="10845916" cy="4900695"/>
          </a:xfrm>
          <a:prstGeom prst="rect">
            <a:avLst/>
          </a:prstGeom>
        </p:spPr>
      </p:pic>
    </p:spTree>
    <p:extLst>
      <p:ext uri="{BB962C8B-B14F-4D97-AF65-F5344CB8AC3E}">
        <p14:creationId xmlns:p14="http://schemas.microsoft.com/office/powerpoint/2010/main" val="1663530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Only cantilever support at inlet/outlet tube</a:t>
            </a:r>
          </a:p>
          <a:p>
            <a:r>
              <a:rPr lang="en-US" dirty="0" smtClean="0"/>
              <a:t>Normal displacement &lt; 3 mm, compare to 5 mm for current CFC </a:t>
            </a:r>
            <a:r>
              <a:rPr lang="en-US" dirty="0" err="1" smtClean="0"/>
              <a:t>divertor</a:t>
            </a:r>
            <a:endParaRPr lang="en-US" dirty="0" smtClean="0"/>
          </a:p>
          <a:p>
            <a:pPr lvl="1"/>
            <a:r>
              <a:rPr lang="en-US" dirty="0"/>
              <a:t>Sliding supports at pumping gap </a:t>
            </a:r>
            <a:r>
              <a:rPr lang="en-US" dirty="0" smtClean="0"/>
              <a:t>could further reduce </a:t>
            </a:r>
            <a:r>
              <a:rPr lang="en-US" dirty="0"/>
              <a:t>normal displacement</a:t>
            </a:r>
          </a:p>
          <a:p>
            <a:pPr lvl="1"/>
            <a:endParaRPr lang="en-US" dirty="0"/>
          </a:p>
        </p:txBody>
      </p:sp>
      <p:sp>
        <p:nvSpPr>
          <p:cNvPr id="3" name="Title 2"/>
          <p:cNvSpPr>
            <a:spLocks noGrp="1"/>
          </p:cNvSpPr>
          <p:nvPr>
            <p:ph type="title"/>
          </p:nvPr>
        </p:nvSpPr>
        <p:spPr/>
        <p:txBody>
          <a:bodyPr/>
          <a:lstStyle/>
          <a:p>
            <a:r>
              <a:rPr lang="en-US" dirty="0" smtClean="0"/>
              <a:t>Displacements during plasma operation</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41</a:t>
            </a:fld>
            <a:endParaRPr lang="de-DE" dirty="0"/>
          </a:p>
        </p:txBody>
      </p:sp>
      <p:pic>
        <p:nvPicPr>
          <p:cNvPr id="5" name="Picture 4"/>
          <p:cNvPicPr>
            <a:picLocks noChangeAspect="1"/>
          </p:cNvPicPr>
          <p:nvPr/>
        </p:nvPicPr>
        <p:blipFill>
          <a:blip r:embed="rId2"/>
          <a:stretch>
            <a:fillRect/>
          </a:stretch>
        </p:blipFill>
        <p:spPr>
          <a:xfrm>
            <a:off x="363984" y="1998372"/>
            <a:ext cx="11641269" cy="4512712"/>
          </a:xfrm>
          <a:prstGeom prst="rect">
            <a:avLst/>
          </a:prstGeom>
        </p:spPr>
      </p:pic>
    </p:spTree>
    <p:extLst>
      <p:ext uri="{BB962C8B-B14F-4D97-AF65-F5344CB8AC3E}">
        <p14:creationId xmlns:p14="http://schemas.microsoft.com/office/powerpoint/2010/main" val="5905936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3"/>
          </p:nvPr>
        </p:nvSpPr>
        <p:spPr/>
        <p:txBody>
          <a:bodyPr/>
          <a:lstStyle/>
          <a:p>
            <a:r>
              <a:rPr lang="en-US" dirty="0" smtClean="0"/>
              <a:t>W95NiFe</a:t>
            </a:r>
          </a:p>
          <a:p>
            <a:r>
              <a:rPr lang="en-US" dirty="0" smtClean="0"/>
              <a:t>OFE Cu Interlayer</a:t>
            </a:r>
          </a:p>
          <a:p>
            <a:r>
              <a:rPr lang="en-US" dirty="0" err="1" smtClean="0"/>
              <a:t>CUCrZr</a:t>
            </a:r>
            <a:r>
              <a:rPr lang="en-US" dirty="0" smtClean="0"/>
              <a:t> top plate</a:t>
            </a:r>
          </a:p>
          <a:p>
            <a:r>
              <a:rPr lang="en-US" dirty="0" smtClean="0"/>
              <a:t>CuCrZr bottom plate</a:t>
            </a:r>
          </a:p>
          <a:p>
            <a:r>
              <a:rPr lang="en-US" dirty="0" smtClean="0"/>
              <a:t>CuCrZr manifold</a:t>
            </a:r>
          </a:p>
          <a:p>
            <a:r>
              <a:rPr lang="en-US" dirty="0" smtClean="0"/>
              <a:t>CuCrZr Stiffener</a:t>
            </a:r>
          </a:p>
          <a:p>
            <a:r>
              <a:rPr lang="en-US" dirty="0" smtClean="0"/>
              <a:t>symmetry fixed in X</a:t>
            </a:r>
          </a:p>
          <a:p>
            <a:r>
              <a:rPr lang="en-US" dirty="0" smtClean="0"/>
              <a:t>Fixation in Y</a:t>
            </a:r>
          </a:p>
          <a:p>
            <a:r>
              <a:rPr lang="en-US" dirty="0" smtClean="0"/>
              <a:t>Fixation in Z</a:t>
            </a:r>
          </a:p>
          <a:p>
            <a:r>
              <a:rPr lang="en-US" dirty="0" smtClean="0"/>
              <a:t>HTC with swirl tape</a:t>
            </a:r>
          </a:p>
          <a:p>
            <a:endParaRPr lang="de-DE" dirty="0"/>
          </a:p>
        </p:txBody>
      </p:sp>
      <p:sp>
        <p:nvSpPr>
          <p:cNvPr id="3" name="Title 2"/>
          <p:cNvSpPr>
            <a:spLocks noGrp="1"/>
          </p:cNvSpPr>
          <p:nvPr>
            <p:ph type="title"/>
          </p:nvPr>
        </p:nvSpPr>
        <p:spPr/>
        <p:txBody>
          <a:bodyPr/>
          <a:lstStyle/>
          <a:p>
            <a:r>
              <a:rPr lang="en-US" dirty="0" smtClean="0"/>
              <a:t>FE model including water channels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42</a:t>
            </a:fld>
            <a:endParaRPr lang="de-DE" dirty="0"/>
          </a:p>
        </p:txBody>
      </p:sp>
      <p:pic>
        <p:nvPicPr>
          <p:cNvPr id="7" name="Picture 6"/>
          <p:cNvPicPr>
            <a:picLocks noChangeAspect="1"/>
          </p:cNvPicPr>
          <p:nvPr/>
        </p:nvPicPr>
        <p:blipFill>
          <a:blip r:embed="rId2"/>
          <a:stretch>
            <a:fillRect/>
          </a:stretch>
        </p:blipFill>
        <p:spPr>
          <a:xfrm>
            <a:off x="3168017" y="818272"/>
            <a:ext cx="5779134" cy="5795254"/>
          </a:xfrm>
          <a:prstGeom prst="rect">
            <a:avLst/>
          </a:prstGeom>
        </p:spPr>
      </p:pic>
      <p:pic>
        <p:nvPicPr>
          <p:cNvPr id="8" name="Picture 7"/>
          <p:cNvPicPr>
            <a:picLocks noChangeAspect="1"/>
          </p:cNvPicPr>
          <p:nvPr/>
        </p:nvPicPr>
        <p:blipFill>
          <a:blip r:embed="rId3"/>
          <a:stretch>
            <a:fillRect/>
          </a:stretch>
        </p:blipFill>
        <p:spPr>
          <a:xfrm>
            <a:off x="3168016" y="813510"/>
            <a:ext cx="5779134" cy="5795254"/>
          </a:xfrm>
          <a:prstGeom prst="rect">
            <a:avLst/>
          </a:prstGeom>
        </p:spPr>
      </p:pic>
      <p:pic>
        <p:nvPicPr>
          <p:cNvPr id="9" name="Picture 8"/>
          <p:cNvPicPr>
            <a:picLocks noChangeAspect="1"/>
          </p:cNvPicPr>
          <p:nvPr/>
        </p:nvPicPr>
        <p:blipFill>
          <a:blip r:embed="rId4"/>
          <a:stretch>
            <a:fillRect/>
          </a:stretch>
        </p:blipFill>
        <p:spPr>
          <a:xfrm>
            <a:off x="3168016" y="808748"/>
            <a:ext cx="5779134" cy="5795254"/>
          </a:xfrm>
          <a:prstGeom prst="rect">
            <a:avLst/>
          </a:prstGeom>
        </p:spPr>
      </p:pic>
      <p:pic>
        <p:nvPicPr>
          <p:cNvPr id="10" name="Picture 9"/>
          <p:cNvPicPr>
            <a:picLocks noChangeAspect="1"/>
          </p:cNvPicPr>
          <p:nvPr/>
        </p:nvPicPr>
        <p:blipFill>
          <a:blip r:embed="rId5"/>
          <a:stretch>
            <a:fillRect/>
          </a:stretch>
        </p:blipFill>
        <p:spPr>
          <a:xfrm>
            <a:off x="3168016" y="827796"/>
            <a:ext cx="5779134" cy="5795254"/>
          </a:xfrm>
          <a:prstGeom prst="rect">
            <a:avLst/>
          </a:prstGeom>
        </p:spPr>
      </p:pic>
      <p:pic>
        <p:nvPicPr>
          <p:cNvPr id="11" name="Picture 10"/>
          <p:cNvPicPr>
            <a:picLocks noChangeAspect="1"/>
          </p:cNvPicPr>
          <p:nvPr/>
        </p:nvPicPr>
        <p:blipFill>
          <a:blip r:embed="rId6"/>
          <a:stretch>
            <a:fillRect/>
          </a:stretch>
        </p:blipFill>
        <p:spPr>
          <a:xfrm>
            <a:off x="3168015" y="808748"/>
            <a:ext cx="5779134" cy="5795254"/>
          </a:xfrm>
          <a:prstGeom prst="rect">
            <a:avLst/>
          </a:prstGeom>
        </p:spPr>
      </p:pic>
      <p:pic>
        <p:nvPicPr>
          <p:cNvPr id="12" name="Picture 11"/>
          <p:cNvPicPr>
            <a:picLocks noChangeAspect="1"/>
          </p:cNvPicPr>
          <p:nvPr/>
        </p:nvPicPr>
        <p:blipFill>
          <a:blip r:embed="rId7"/>
          <a:stretch>
            <a:fillRect/>
          </a:stretch>
        </p:blipFill>
        <p:spPr>
          <a:xfrm>
            <a:off x="3168015" y="799224"/>
            <a:ext cx="5779134" cy="5795254"/>
          </a:xfrm>
          <a:prstGeom prst="rect">
            <a:avLst/>
          </a:prstGeom>
        </p:spPr>
      </p:pic>
      <p:pic>
        <p:nvPicPr>
          <p:cNvPr id="13" name="Picture 12"/>
          <p:cNvPicPr>
            <a:picLocks noChangeAspect="1"/>
          </p:cNvPicPr>
          <p:nvPr/>
        </p:nvPicPr>
        <p:blipFill>
          <a:blip r:embed="rId8"/>
          <a:stretch>
            <a:fillRect/>
          </a:stretch>
        </p:blipFill>
        <p:spPr>
          <a:xfrm>
            <a:off x="3168015" y="837320"/>
            <a:ext cx="5779134" cy="5795254"/>
          </a:xfrm>
          <a:prstGeom prst="rect">
            <a:avLst/>
          </a:prstGeom>
        </p:spPr>
      </p:pic>
      <p:sp>
        <p:nvSpPr>
          <p:cNvPr id="16" name="TextBox 15"/>
          <p:cNvSpPr txBox="1"/>
          <p:nvPr/>
        </p:nvSpPr>
        <p:spPr>
          <a:xfrm>
            <a:off x="9309473" y="1323007"/>
            <a:ext cx="2849525" cy="2418611"/>
          </a:xfrm>
          <a:prstGeom prst="rect">
            <a:avLst/>
          </a:prstGeom>
          <a:noFill/>
        </p:spPr>
        <p:txBody>
          <a:bodyPr wrap="square" lIns="0" tIns="0" rIns="0" bIns="0" rtlCol="0" anchor="t" anchorCtr="0">
            <a:spAutoFit/>
          </a:bodyPr>
          <a:lstStyle/>
          <a:p>
            <a:pPr algn="l"/>
            <a:r>
              <a:rPr lang="en-US" sz="1600" dirty="0" smtClean="0"/>
              <a:t>W95NiFe: 2 mm</a:t>
            </a:r>
          </a:p>
          <a:p>
            <a:pPr algn="l"/>
            <a:r>
              <a:rPr lang="en-US" sz="1600" dirty="0" smtClean="0"/>
              <a:t>OFE Cu: 1 mm</a:t>
            </a:r>
          </a:p>
          <a:p>
            <a:pPr algn="l"/>
            <a:r>
              <a:rPr lang="en-US" sz="1600" dirty="0" smtClean="0"/>
              <a:t>CuCrZr: 23 mm</a:t>
            </a:r>
          </a:p>
          <a:p>
            <a:pPr algn="l"/>
            <a:r>
              <a:rPr lang="en-US" sz="1600" dirty="0"/>
              <a:t>	</a:t>
            </a:r>
            <a:r>
              <a:rPr lang="en-US" sz="1600" dirty="0" smtClean="0"/>
              <a:t>3 mm plate</a:t>
            </a:r>
          </a:p>
          <a:p>
            <a:pPr algn="l"/>
            <a:r>
              <a:rPr lang="en-US" sz="1600" dirty="0" smtClean="0"/>
              <a:t>	4 mm water channel</a:t>
            </a:r>
          </a:p>
          <a:p>
            <a:pPr algn="l"/>
            <a:r>
              <a:rPr lang="en-US" sz="1600" dirty="0" smtClean="0"/>
              <a:t>	3 mm plate</a:t>
            </a:r>
          </a:p>
          <a:p>
            <a:pPr algn="l"/>
            <a:r>
              <a:rPr lang="en-US" sz="1600" dirty="0" smtClean="0"/>
              <a:t>	10 mm manifold/stiffener</a:t>
            </a:r>
          </a:p>
          <a:p>
            <a:pPr algn="l"/>
            <a:r>
              <a:rPr lang="en-US" sz="1600" dirty="0"/>
              <a:t>	</a:t>
            </a:r>
            <a:r>
              <a:rPr lang="en-US" sz="1600" dirty="0" smtClean="0"/>
              <a:t>3 mm plate</a:t>
            </a:r>
          </a:p>
          <a:p>
            <a:pPr marL="180000" indent="-180000" algn="l">
              <a:lnSpc>
                <a:spcPts val="2300"/>
              </a:lnSpc>
              <a:spcBef>
                <a:spcPts val="1150"/>
              </a:spcBef>
              <a:buFont typeface="Arial" panose="020B0604020202020204" pitchFamily="34" charset="0"/>
              <a:buChar char="•"/>
            </a:pPr>
            <a:endParaRPr lang="de-DE" sz="1600" dirty="0" err="1" smtClean="0"/>
          </a:p>
        </p:txBody>
      </p:sp>
      <p:pic>
        <p:nvPicPr>
          <p:cNvPr id="17" name="Picture 16"/>
          <p:cNvPicPr>
            <a:picLocks noChangeAspect="1"/>
          </p:cNvPicPr>
          <p:nvPr/>
        </p:nvPicPr>
        <p:blipFill>
          <a:blip r:embed="rId9"/>
          <a:stretch>
            <a:fillRect/>
          </a:stretch>
        </p:blipFill>
        <p:spPr>
          <a:xfrm>
            <a:off x="3168078" y="813573"/>
            <a:ext cx="5779008" cy="5795128"/>
          </a:xfrm>
          <a:prstGeom prst="rect">
            <a:avLst/>
          </a:prstGeom>
        </p:spPr>
      </p:pic>
      <p:pic>
        <p:nvPicPr>
          <p:cNvPr id="18" name="Picture 17"/>
          <p:cNvPicPr>
            <a:picLocks noChangeAspect="1"/>
          </p:cNvPicPr>
          <p:nvPr/>
        </p:nvPicPr>
        <p:blipFill>
          <a:blip r:embed="rId10"/>
          <a:stretch>
            <a:fillRect/>
          </a:stretch>
        </p:blipFill>
        <p:spPr>
          <a:xfrm>
            <a:off x="3168078" y="827796"/>
            <a:ext cx="5779008" cy="5795128"/>
          </a:xfrm>
          <a:prstGeom prst="rect">
            <a:avLst/>
          </a:prstGeom>
        </p:spPr>
      </p:pic>
      <p:pic>
        <p:nvPicPr>
          <p:cNvPr id="15" name="Picture 14"/>
          <p:cNvPicPr>
            <a:picLocks noChangeAspect="1"/>
          </p:cNvPicPr>
          <p:nvPr/>
        </p:nvPicPr>
        <p:blipFill>
          <a:blip r:embed="rId11"/>
          <a:stretch>
            <a:fillRect/>
          </a:stretch>
        </p:blipFill>
        <p:spPr>
          <a:xfrm>
            <a:off x="8575566" y="4265184"/>
            <a:ext cx="3392462" cy="2036041"/>
          </a:xfrm>
          <a:prstGeom prst="rect">
            <a:avLst/>
          </a:prstGeom>
        </p:spPr>
      </p:pic>
    </p:spTree>
    <p:extLst>
      <p:ext uri="{BB962C8B-B14F-4D97-AF65-F5344CB8AC3E}">
        <p14:creationId xmlns:p14="http://schemas.microsoft.com/office/powerpoint/2010/main" val="356032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9462" y="868530"/>
            <a:ext cx="5463540" cy="5478780"/>
          </a:xfrm>
          <a:prstGeom prst="rect">
            <a:avLst/>
          </a:prstGeom>
        </p:spPr>
      </p:pic>
      <p:sp>
        <p:nvSpPr>
          <p:cNvPr id="2" name="Content Placeholder 1"/>
          <p:cNvSpPr>
            <a:spLocks noGrp="1"/>
          </p:cNvSpPr>
          <p:nvPr>
            <p:ph sz="quarter" idx="13"/>
          </p:nvPr>
        </p:nvSpPr>
        <p:spPr/>
        <p:txBody>
          <a:bodyPr/>
          <a:lstStyle/>
          <a:p>
            <a:endParaRPr lang="de-DE"/>
          </a:p>
        </p:txBody>
      </p:sp>
      <p:sp>
        <p:nvSpPr>
          <p:cNvPr id="3" name="Title 2"/>
          <p:cNvSpPr>
            <a:spLocks noGrp="1"/>
          </p:cNvSpPr>
          <p:nvPr>
            <p:ph type="title"/>
          </p:nvPr>
        </p:nvSpPr>
        <p:spPr/>
        <p:txBody>
          <a:bodyPr/>
          <a:lstStyle/>
          <a:p>
            <a:r>
              <a:rPr lang="en-US" dirty="0" smtClean="0"/>
              <a:t>Thermal results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43</a:t>
            </a:fld>
            <a:endParaRPr lang="de-DE" dirty="0"/>
          </a:p>
        </p:txBody>
      </p:sp>
      <p:sp>
        <p:nvSpPr>
          <p:cNvPr id="8" name="TextBox 7"/>
          <p:cNvSpPr txBox="1"/>
          <p:nvPr/>
        </p:nvSpPr>
        <p:spPr>
          <a:xfrm>
            <a:off x="2766843" y="2133118"/>
            <a:ext cx="2636940" cy="267894"/>
          </a:xfrm>
          <a:prstGeom prst="rect">
            <a:avLst/>
          </a:prstGeom>
          <a:noFill/>
        </p:spPr>
        <p:txBody>
          <a:bodyPr wrap="none" lIns="0" tIns="0" rIns="0" bIns="0" rtlCol="0" anchor="t" anchorCtr="0">
            <a:spAutoFit/>
          </a:bodyPr>
          <a:lstStyle/>
          <a:p>
            <a:pPr>
              <a:lnSpc>
                <a:spcPts val="2300"/>
              </a:lnSpc>
              <a:spcBef>
                <a:spcPts val="1150"/>
              </a:spcBef>
            </a:pPr>
            <a:r>
              <a:rPr lang="en-US" sz="1600" dirty="0">
                <a:solidFill>
                  <a:schemeClr val="bg1"/>
                </a:solidFill>
              </a:rPr>
              <a:t>500 kW/m² </a:t>
            </a:r>
            <a:r>
              <a:rPr lang="en-US" sz="1600" dirty="0" smtClean="0">
                <a:solidFill>
                  <a:schemeClr val="bg1"/>
                </a:solidFill>
              </a:rPr>
              <a:t>uniform radiation </a:t>
            </a:r>
            <a:endParaRPr lang="de-DE" sz="1600" dirty="0" err="1" smtClean="0">
              <a:solidFill>
                <a:schemeClr val="bg1"/>
              </a:solidFill>
            </a:endParaRPr>
          </a:p>
        </p:txBody>
      </p:sp>
      <p:sp>
        <p:nvSpPr>
          <p:cNvPr id="10" name="TextBox 9"/>
          <p:cNvSpPr txBox="1"/>
          <p:nvPr/>
        </p:nvSpPr>
        <p:spPr>
          <a:xfrm>
            <a:off x="7430609" y="1908699"/>
            <a:ext cx="2192908" cy="743793"/>
          </a:xfrm>
          <a:prstGeom prst="rect">
            <a:avLst/>
          </a:prstGeom>
          <a:noFill/>
        </p:spPr>
        <p:txBody>
          <a:bodyPr wrap="none" lIns="0" tIns="0" rIns="0" bIns="0" rtlCol="0" anchor="t" anchorCtr="0">
            <a:spAutoFit/>
          </a:bodyPr>
          <a:lstStyle/>
          <a:p>
            <a:pPr>
              <a:lnSpc>
                <a:spcPts val="2300"/>
              </a:lnSpc>
              <a:spcBef>
                <a:spcPts val="1150"/>
              </a:spcBef>
            </a:pPr>
            <a:r>
              <a:rPr lang="en-US" sz="1600" dirty="0">
                <a:solidFill>
                  <a:schemeClr val="bg1"/>
                </a:solidFill>
              </a:rPr>
              <a:t>500 kW/m² </a:t>
            </a:r>
            <a:r>
              <a:rPr lang="en-US" sz="1600" dirty="0" smtClean="0">
                <a:solidFill>
                  <a:schemeClr val="bg1"/>
                </a:solidFill>
              </a:rPr>
              <a:t>radiation</a:t>
            </a:r>
          </a:p>
          <a:p>
            <a:pPr>
              <a:lnSpc>
                <a:spcPts val="2300"/>
              </a:lnSpc>
              <a:spcBef>
                <a:spcPts val="1150"/>
              </a:spcBef>
            </a:pPr>
            <a:r>
              <a:rPr lang="en-US" sz="1600" dirty="0" smtClean="0">
                <a:solidFill>
                  <a:schemeClr val="bg1"/>
                </a:solidFill>
              </a:rPr>
              <a:t>+ 10 MW/m² @100 mm </a:t>
            </a:r>
            <a:endParaRPr lang="de-DE" sz="1600" dirty="0" err="1" smtClean="0">
              <a:solidFill>
                <a:schemeClr val="bg1"/>
              </a:solidFill>
            </a:endParaRPr>
          </a:p>
        </p:txBody>
      </p:sp>
      <p:pic>
        <p:nvPicPr>
          <p:cNvPr id="13" name="Picture 12"/>
          <p:cNvPicPr>
            <a:picLocks noChangeAspect="1"/>
          </p:cNvPicPr>
          <p:nvPr/>
        </p:nvPicPr>
        <p:blipFill>
          <a:blip r:embed="rId3"/>
          <a:stretch>
            <a:fillRect/>
          </a:stretch>
        </p:blipFill>
        <p:spPr>
          <a:xfrm>
            <a:off x="6079994" y="868530"/>
            <a:ext cx="5463540" cy="5478780"/>
          </a:xfrm>
          <a:prstGeom prst="rect">
            <a:avLst/>
          </a:prstGeom>
        </p:spPr>
      </p:pic>
      <p:pic>
        <p:nvPicPr>
          <p:cNvPr id="14" name="Picture 13"/>
          <p:cNvPicPr>
            <a:picLocks noChangeAspect="1"/>
          </p:cNvPicPr>
          <p:nvPr/>
        </p:nvPicPr>
        <p:blipFill>
          <a:blip r:embed="rId4"/>
          <a:stretch>
            <a:fillRect/>
          </a:stretch>
        </p:blipFill>
        <p:spPr>
          <a:xfrm>
            <a:off x="6232394" y="1020930"/>
            <a:ext cx="5463540" cy="5478780"/>
          </a:xfrm>
          <a:prstGeom prst="rect">
            <a:avLst/>
          </a:prstGeom>
        </p:spPr>
      </p:pic>
      <p:pic>
        <p:nvPicPr>
          <p:cNvPr id="15" name="Picture 14"/>
          <p:cNvPicPr>
            <a:picLocks noChangeAspect="1"/>
          </p:cNvPicPr>
          <p:nvPr/>
        </p:nvPicPr>
        <p:blipFill>
          <a:blip r:embed="rId5"/>
          <a:stretch>
            <a:fillRect/>
          </a:stretch>
        </p:blipFill>
        <p:spPr>
          <a:xfrm>
            <a:off x="6384794" y="1173330"/>
            <a:ext cx="5463540" cy="5478780"/>
          </a:xfrm>
          <a:prstGeom prst="rect">
            <a:avLst/>
          </a:prstGeom>
        </p:spPr>
      </p:pic>
      <p:pic>
        <p:nvPicPr>
          <p:cNvPr id="16" name="Picture 15"/>
          <p:cNvPicPr>
            <a:picLocks noChangeAspect="1"/>
          </p:cNvPicPr>
          <p:nvPr/>
        </p:nvPicPr>
        <p:blipFill>
          <a:blip r:embed="rId6"/>
          <a:stretch>
            <a:fillRect/>
          </a:stretch>
        </p:blipFill>
        <p:spPr>
          <a:xfrm>
            <a:off x="6537194" y="1325730"/>
            <a:ext cx="5463540" cy="5478780"/>
          </a:xfrm>
          <a:prstGeom prst="rect">
            <a:avLst/>
          </a:prstGeom>
        </p:spPr>
      </p:pic>
      <p:sp>
        <p:nvSpPr>
          <p:cNvPr id="17" name="TextBox 16"/>
          <p:cNvSpPr txBox="1"/>
          <p:nvPr/>
        </p:nvSpPr>
        <p:spPr>
          <a:xfrm>
            <a:off x="8449394" y="21331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1</a:t>
            </a:r>
            <a:endParaRPr lang="de-DE" sz="1600" dirty="0" err="1" smtClean="0">
              <a:solidFill>
                <a:schemeClr val="bg1"/>
              </a:solidFill>
            </a:endParaRPr>
          </a:p>
        </p:txBody>
      </p:sp>
      <p:sp>
        <p:nvSpPr>
          <p:cNvPr id="18" name="TextBox 17"/>
          <p:cNvSpPr txBox="1"/>
          <p:nvPr/>
        </p:nvSpPr>
        <p:spPr>
          <a:xfrm>
            <a:off x="8601794" y="22855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2</a:t>
            </a:r>
            <a:endParaRPr lang="de-DE" sz="1600" dirty="0" err="1" smtClean="0">
              <a:solidFill>
                <a:schemeClr val="bg1"/>
              </a:solidFill>
            </a:endParaRPr>
          </a:p>
        </p:txBody>
      </p:sp>
      <p:sp>
        <p:nvSpPr>
          <p:cNvPr id="19" name="TextBox 18"/>
          <p:cNvSpPr txBox="1"/>
          <p:nvPr/>
        </p:nvSpPr>
        <p:spPr>
          <a:xfrm>
            <a:off x="8754194" y="24379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3</a:t>
            </a:r>
            <a:endParaRPr lang="de-DE" sz="1600" dirty="0" err="1" smtClean="0">
              <a:solidFill>
                <a:schemeClr val="bg1"/>
              </a:solidFill>
            </a:endParaRPr>
          </a:p>
        </p:txBody>
      </p:sp>
      <p:sp>
        <p:nvSpPr>
          <p:cNvPr id="20" name="TextBox 19"/>
          <p:cNvSpPr txBox="1"/>
          <p:nvPr/>
        </p:nvSpPr>
        <p:spPr>
          <a:xfrm>
            <a:off x="8906594" y="25903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4</a:t>
            </a:r>
            <a:endParaRPr lang="de-DE" sz="1600" dirty="0" err="1" smtClean="0">
              <a:solidFill>
                <a:schemeClr val="bg1"/>
              </a:solidFill>
            </a:endParaRPr>
          </a:p>
        </p:txBody>
      </p:sp>
    </p:spTree>
    <p:extLst>
      <p:ext uri="{BB962C8B-B14F-4D97-AF65-F5344CB8AC3E}">
        <p14:creationId xmlns:p14="http://schemas.microsoft.com/office/powerpoint/2010/main" val="6116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de-DE"/>
          </a:p>
        </p:txBody>
      </p:sp>
      <p:sp>
        <p:nvSpPr>
          <p:cNvPr id="3" name="Title 2"/>
          <p:cNvSpPr>
            <a:spLocks noGrp="1"/>
          </p:cNvSpPr>
          <p:nvPr>
            <p:ph type="title"/>
          </p:nvPr>
        </p:nvSpPr>
        <p:spPr/>
        <p:txBody>
          <a:bodyPr/>
          <a:lstStyle/>
          <a:p>
            <a:r>
              <a:rPr lang="en-US" dirty="0" smtClean="0"/>
              <a:t>Plasma exposure </a:t>
            </a:r>
            <a:r>
              <a:rPr lang="en-US" dirty="0" smtClean="0">
                <a:sym typeface="Wingdings" panose="05000000000000000000" pitchFamily="2" charset="2"/>
              </a:rPr>
              <a:t> HIP process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44</a:t>
            </a:fld>
            <a:endParaRPr lang="de-DE" dirty="0"/>
          </a:p>
        </p:txBody>
      </p:sp>
      <p:pic>
        <p:nvPicPr>
          <p:cNvPr id="17" name="Picture 16"/>
          <p:cNvPicPr>
            <a:picLocks noChangeAspect="1"/>
          </p:cNvPicPr>
          <p:nvPr/>
        </p:nvPicPr>
        <p:blipFill>
          <a:blip r:embed="rId2"/>
          <a:stretch>
            <a:fillRect/>
          </a:stretch>
        </p:blipFill>
        <p:spPr>
          <a:xfrm>
            <a:off x="6218095" y="977137"/>
            <a:ext cx="5463540" cy="5478780"/>
          </a:xfrm>
          <a:prstGeom prst="rect">
            <a:avLst/>
          </a:prstGeom>
        </p:spPr>
      </p:pic>
      <p:pic>
        <p:nvPicPr>
          <p:cNvPr id="18" name="Picture 17"/>
          <p:cNvPicPr>
            <a:picLocks noChangeAspect="1"/>
          </p:cNvPicPr>
          <p:nvPr/>
        </p:nvPicPr>
        <p:blipFill>
          <a:blip r:embed="rId3"/>
          <a:stretch>
            <a:fillRect/>
          </a:stretch>
        </p:blipFill>
        <p:spPr>
          <a:xfrm>
            <a:off x="6327963" y="1087005"/>
            <a:ext cx="5463540" cy="5478780"/>
          </a:xfrm>
          <a:prstGeom prst="rect">
            <a:avLst/>
          </a:prstGeom>
        </p:spPr>
      </p:pic>
      <p:pic>
        <p:nvPicPr>
          <p:cNvPr id="19" name="Picture 18"/>
          <p:cNvPicPr>
            <a:picLocks noChangeAspect="1"/>
          </p:cNvPicPr>
          <p:nvPr/>
        </p:nvPicPr>
        <p:blipFill>
          <a:blip r:embed="rId4"/>
          <a:stretch>
            <a:fillRect/>
          </a:stretch>
        </p:blipFill>
        <p:spPr>
          <a:xfrm>
            <a:off x="6437831" y="1186240"/>
            <a:ext cx="5463540" cy="5478780"/>
          </a:xfrm>
          <a:prstGeom prst="rect">
            <a:avLst/>
          </a:prstGeom>
        </p:spPr>
      </p:pic>
      <p:pic>
        <p:nvPicPr>
          <p:cNvPr id="20" name="Picture 19"/>
          <p:cNvPicPr>
            <a:picLocks noChangeAspect="1"/>
          </p:cNvPicPr>
          <p:nvPr/>
        </p:nvPicPr>
        <p:blipFill>
          <a:blip r:embed="rId5"/>
          <a:stretch>
            <a:fillRect/>
          </a:stretch>
        </p:blipFill>
        <p:spPr>
          <a:xfrm>
            <a:off x="6537070" y="1296111"/>
            <a:ext cx="5463540" cy="5478780"/>
          </a:xfrm>
          <a:prstGeom prst="rect">
            <a:avLst/>
          </a:prstGeom>
        </p:spPr>
      </p:pic>
      <p:sp>
        <p:nvSpPr>
          <p:cNvPr id="12" name="TextBox 11"/>
          <p:cNvSpPr txBox="1"/>
          <p:nvPr/>
        </p:nvSpPr>
        <p:spPr>
          <a:xfrm>
            <a:off x="2947581" y="2361696"/>
            <a:ext cx="2063386"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500 kW/m² uniform radiation</a:t>
            </a:r>
            <a:endParaRPr lang="de-DE" sz="1600" dirty="0" err="1" smtClean="0">
              <a:solidFill>
                <a:schemeClr val="bg1"/>
              </a:solidFill>
            </a:endParaRPr>
          </a:p>
        </p:txBody>
      </p:sp>
      <p:sp>
        <p:nvSpPr>
          <p:cNvPr id="15" name="TextBox 14"/>
          <p:cNvSpPr txBox="1"/>
          <p:nvPr/>
        </p:nvSpPr>
        <p:spPr>
          <a:xfrm>
            <a:off x="8725930" y="2334637"/>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1</a:t>
            </a:r>
            <a:endParaRPr lang="de-DE" sz="1600" dirty="0" err="1" smtClean="0">
              <a:solidFill>
                <a:schemeClr val="bg1"/>
              </a:solidFill>
            </a:endParaRPr>
          </a:p>
        </p:txBody>
      </p:sp>
      <p:sp>
        <p:nvSpPr>
          <p:cNvPr id="22" name="TextBox 21"/>
          <p:cNvSpPr txBox="1"/>
          <p:nvPr/>
        </p:nvSpPr>
        <p:spPr>
          <a:xfrm>
            <a:off x="8878330" y="2508303"/>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2</a:t>
            </a:r>
            <a:endParaRPr lang="de-DE" sz="1600" dirty="0" err="1" smtClean="0">
              <a:solidFill>
                <a:schemeClr val="bg1"/>
              </a:solidFill>
            </a:endParaRPr>
          </a:p>
        </p:txBody>
      </p:sp>
      <p:sp>
        <p:nvSpPr>
          <p:cNvPr id="23" name="TextBox 22"/>
          <p:cNvSpPr txBox="1"/>
          <p:nvPr/>
        </p:nvSpPr>
        <p:spPr>
          <a:xfrm>
            <a:off x="9030730" y="2681969"/>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3</a:t>
            </a:r>
            <a:endParaRPr lang="de-DE" sz="1600" dirty="0" err="1" smtClean="0">
              <a:solidFill>
                <a:schemeClr val="bg1"/>
              </a:solidFill>
            </a:endParaRPr>
          </a:p>
        </p:txBody>
      </p:sp>
      <p:sp>
        <p:nvSpPr>
          <p:cNvPr id="24" name="TextBox 23"/>
          <p:cNvSpPr txBox="1"/>
          <p:nvPr/>
        </p:nvSpPr>
        <p:spPr>
          <a:xfrm>
            <a:off x="9183130" y="2855635"/>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4</a:t>
            </a:r>
            <a:endParaRPr lang="de-DE" sz="1600" dirty="0" err="1" smtClean="0">
              <a:solidFill>
                <a:schemeClr val="bg1"/>
              </a:solidFill>
            </a:endParaRPr>
          </a:p>
        </p:txBody>
      </p:sp>
      <p:pic>
        <p:nvPicPr>
          <p:cNvPr id="26" name="Picture 25"/>
          <p:cNvPicPr>
            <a:picLocks noChangeAspect="1"/>
          </p:cNvPicPr>
          <p:nvPr/>
        </p:nvPicPr>
        <p:blipFill>
          <a:blip r:embed="rId6"/>
          <a:stretch>
            <a:fillRect/>
          </a:stretch>
        </p:blipFill>
        <p:spPr>
          <a:xfrm>
            <a:off x="379290" y="940054"/>
            <a:ext cx="5463540" cy="5478780"/>
          </a:xfrm>
          <a:prstGeom prst="rect">
            <a:avLst/>
          </a:prstGeom>
        </p:spPr>
      </p:pic>
      <p:sp>
        <p:nvSpPr>
          <p:cNvPr id="25" name="TextBox 24"/>
          <p:cNvSpPr txBox="1"/>
          <p:nvPr/>
        </p:nvSpPr>
        <p:spPr>
          <a:xfrm>
            <a:off x="2429279" y="2444906"/>
            <a:ext cx="2888611"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Uniform cool down 500</a:t>
            </a:r>
            <a:r>
              <a:rPr lang="en-US" sz="1600" dirty="0" smtClean="0">
                <a:solidFill>
                  <a:schemeClr val="bg1"/>
                </a:solidFill>
                <a:sym typeface="Wingdings" panose="05000000000000000000" pitchFamily="2" charset="2"/>
              </a:rPr>
              <a:t> 20 °C</a:t>
            </a:r>
            <a:endParaRPr lang="de-DE" sz="1600" dirty="0" err="1" smtClean="0">
              <a:solidFill>
                <a:schemeClr val="bg1"/>
              </a:solidFill>
            </a:endParaRPr>
          </a:p>
        </p:txBody>
      </p:sp>
    </p:spTree>
    <p:extLst>
      <p:ext uri="{BB962C8B-B14F-4D97-AF65-F5344CB8AC3E}">
        <p14:creationId xmlns:p14="http://schemas.microsoft.com/office/powerpoint/2010/main" val="107730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Normal displacement during manufacturing cool down from 500 </a:t>
            </a:r>
            <a:r>
              <a:rPr lang="en-US" dirty="0" smtClean="0">
                <a:sym typeface="Wingdings" panose="05000000000000000000" pitchFamily="2" charset="2"/>
              </a:rPr>
              <a:t> 20°C </a:t>
            </a:r>
          </a:p>
          <a:p>
            <a:r>
              <a:rPr lang="en-US" dirty="0" smtClean="0">
                <a:sym typeface="Wingdings" panose="05000000000000000000" pitchFamily="2" charset="2"/>
              </a:rPr>
              <a:t>Castellation strongly reduces normal displacement, allowing for final machining HIP process</a:t>
            </a:r>
          </a:p>
          <a:p>
            <a:pPr lvl="1"/>
            <a:endParaRPr lang="en-US" dirty="0"/>
          </a:p>
        </p:txBody>
      </p:sp>
      <p:sp>
        <p:nvSpPr>
          <p:cNvPr id="3" name="Title 2"/>
          <p:cNvSpPr>
            <a:spLocks noGrp="1"/>
          </p:cNvSpPr>
          <p:nvPr>
            <p:ph type="title"/>
          </p:nvPr>
        </p:nvSpPr>
        <p:spPr/>
        <p:txBody>
          <a:bodyPr/>
          <a:lstStyle/>
          <a:p>
            <a:r>
              <a:rPr lang="en-US" dirty="0" smtClean="0"/>
              <a:t>Need to use castellated W surface</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45</a:t>
            </a:fld>
            <a:endParaRPr lang="de-DE" dirty="0"/>
          </a:p>
        </p:txBody>
      </p:sp>
      <p:pic>
        <p:nvPicPr>
          <p:cNvPr id="5" name="Picture 4"/>
          <p:cNvPicPr>
            <a:picLocks noChangeAspect="1"/>
          </p:cNvPicPr>
          <p:nvPr/>
        </p:nvPicPr>
        <p:blipFill>
          <a:blip r:embed="rId3"/>
          <a:stretch>
            <a:fillRect/>
          </a:stretch>
        </p:blipFill>
        <p:spPr>
          <a:xfrm>
            <a:off x="363984" y="1741944"/>
            <a:ext cx="11253620" cy="4935019"/>
          </a:xfrm>
          <a:prstGeom prst="rect">
            <a:avLst/>
          </a:prstGeom>
        </p:spPr>
      </p:pic>
      <p:sp>
        <p:nvSpPr>
          <p:cNvPr id="6" name="Fußzeilenplatzhalter 4"/>
          <p:cNvSpPr txBox="1">
            <a:spLocks/>
          </p:cNvSpPr>
          <p:nvPr/>
        </p:nvSpPr>
        <p:spPr>
          <a:xfrm>
            <a:off x="695325" y="6489699"/>
            <a:ext cx="7223557" cy="187264"/>
          </a:xfrm>
          <a:prstGeom prst="rect">
            <a:avLst/>
          </a:prstGeom>
        </p:spPr>
        <p:txBody>
          <a:bodyPr/>
          <a:lstStyle>
            <a:defPPr>
              <a:defRPr lang="en-US"/>
            </a:defPPr>
            <a:lvl1pPr marL="0" algn="l" defTabSz="457200" rtl="0" eaLnBrk="1" latinLnBrk="0" hangingPunct="1">
              <a:defRPr sz="60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tabLst>
                <a:tab pos="9775825" algn="r"/>
                <a:tab pos="10226675" algn="r"/>
              </a:tabLst>
            </a:pPr>
            <a:r>
              <a:rPr lang="de-DE" smtClean="0"/>
              <a:t>MAX PLANCK INSTITUTE FOR PLASMA PHYSICS | JORIS FELLINGER | </a:t>
            </a:r>
            <a:r>
              <a:rPr lang="en-US" smtClean="0"/>
              <a:t>19</a:t>
            </a:r>
            <a:r>
              <a:rPr lang="en-US" baseline="30000" smtClean="0"/>
              <a:t>th</a:t>
            </a:r>
            <a:r>
              <a:rPr lang="en-US" smtClean="0"/>
              <a:t> INTERNATIONAL CONFERENCE ON PLASMA-FACING MATERIALS AND COMPONENTS FOR FUSION APPLICATIONS</a:t>
            </a:r>
            <a:endParaRPr lang="de-DE" dirty="0"/>
          </a:p>
        </p:txBody>
      </p:sp>
    </p:spTree>
    <p:extLst>
      <p:ext uri="{BB962C8B-B14F-4D97-AF65-F5344CB8AC3E}">
        <p14:creationId xmlns:p14="http://schemas.microsoft.com/office/powerpoint/2010/main" val="135199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p:txBody>
          <a:bodyPr/>
          <a:lstStyle/>
          <a:p>
            <a:r>
              <a:rPr lang="en-US" dirty="0" smtClean="0"/>
              <a:t>Deformation during cool down of HIP process far too large</a:t>
            </a:r>
          </a:p>
          <a:p>
            <a:r>
              <a:rPr lang="en-US" dirty="0" smtClean="0"/>
              <a:t>Possible counter measures</a:t>
            </a:r>
          </a:p>
          <a:p>
            <a:pPr lvl="1"/>
            <a:r>
              <a:rPr lang="en-US" dirty="0" smtClean="0"/>
              <a:t>Softer copper interlayer </a:t>
            </a:r>
            <a:r>
              <a:rPr lang="en-US" dirty="0" smtClean="0">
                <a:sym typeface="Wingdings" panose="05000000000000000000" pitchFamily="2" charset="2"/>
              </a:rPr>
              <a:t> material will harden over time</a:t>
            </a:r>
            <a:endParaRPr lang="en-US" dirty="0" smtClean="0"/>
          </a:p>
          <a:p>
            <a:pPr lvl="1"/>
            <a:r>
              <a:rPr lang="en-US" dirty="0" smtClean="0"/>
              <a:t>Thicker copper interlayer</a:t>
            </a:r>
          </a:p>
          <a:p>
            <a:pPr lvl="1"/>
            <a:r>
              <a:rPr lang="en-US" dirty="0" smtClean="0"/>
              <a:t>Stiffer cold side compared to W based side</a:t>
            </a:r>
          </a:p>
          <a:p>
            <a:pPr lvl="1"/>
            <a:r>
              <a:rPr lang="en-US" dirty="0" smtClean="0">
                <a:solidFill>
                  <a:srgbClr val="00B050"/>
                </a:solidFill>
              </a:rPr>
              <a:t>Castellation of W based surface </a:t>
            </a:r>
            <a:r>
              <a:rPr lang="en-US" dirty="0" smtClean="0">
                <a:solidFill>
                  <a:srgbClr val="00B050"/>
                </a:solidFill>
                <a:sym typeface="Wingdings" panose="05000000000000000000" pitchFamily="2" charset="2"/>
              </a:rPr>
              <a:t> only realistic option: Normal deformation &lt; 1 mm</a:t>
            </a:r>
            <a:endParaRPr lang="en-US" dirty="0" smtClean="0">
              <a:solidFill>
                <a:srgbClr val="00B050"/>
              </a:solidFill>
            </a:endParaRPr>
          </a:p>
        </p:txBody>
      </p:sp>
      <p:sp>
        <p:nvSpPr>
          <p:cNvPr id="3" name="Title 2"/>
          <p:cNvSpPr>
            <a:spLocks noGrp="1"/>
          </p:cNvSpPr>
          <p:nvPr>
            <p:ph type="title"/>
          </p:nvPr>
        </p:nvSpPr>
        <p:spPr/>
        <p:txBody>
          <a:bodyPr/>
          <a:lstStyle/>
          <a:p>
            <a:r>
              <a:rPr lang="en-US" dirty="0" smtClean="0"/>
              <a:t>Summary of FEM results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46</a:t>
            </a:fld>
            <a:endParaRPr lang="de-DE" dirty="0"/>
          </a:p>
        </p:txBody>
      </p:sp>
      <p:graphicFrame>
        <p:nvGraphicFramePr>
          <p:cNvPr id="7" name="Table 6"/>
          <p:cNvGraphicFramePr>
            <a:graphicFrameLocks noGrp="1"/>
          </p:cNvGraphicFramePr>
          <p:nvPr>
            <p:extLst>
              <p:ext uri="{D42A27DB-BD31-4B8C-83A1-F6EECF244321}">
                <p14:modId xmlns:p14="http://schemas.microsoft.com/office/powerpoint/2010/main" val="1651787759"/>
              </p:ext>
            </p:extLst>
          </p:nvPr>
        </p:nvGraphicFramePr>
        <p:xfrm>
          <a:off x="533887" y="3497643"/>
          <a:ext cx="9686497" cy="2595880"/>
        </p:xfrm>
        <a:graphic>
          <a:graphicData uri="http://schemas.openxmlformats.org/drawingml/2006/table">
            <a:tbl>
              <a:tblPr firstRow="1" bandRow="1">
                <a:tableStyleId>{5C22544A-7EE6-4342-B048-85BDC9FD1C3A}</a:tableStyleId>
              </a:tblPr>
              <a:tblGrid>
                <a:gridCol w="1429271">
                  <a:extLst>
                    <a:ext uri="{9D8B030D-6E8A-4147-A177-3AD203B41FA5}">
                      <a16:colId xmlns:a16="http://schemas.microsoft.com/office/drawing/2014/main" val="3420074173"/>
                    </a:ext>
                  </a:extLst>
                </a:gridCol>
                <a:gridCol w="1216862">
                  <a:extLst>
                    <a:ext uri="{9D8B030D-6E8A-4147-A177-3AD203B41FA5}">
                      <a16:colId xmlns:a16="http://schemas.microsoft.com/office/drawing/2014/main" val="785698238"/>
                    </a:ext>
                  </a:extLst>
                </a:gridCol>
                <a:gridCol w="1856767">
                  <a:extLst>
                    <a:ext uri="{9D8B030D-6E8A-4147-A177-3AD203B41FA5}">
                      <a16:colId xmlns:a16="http://schemas.microsoft.com/office/drawing/2014/main" val="1462113191"/>
                    </a:ext>
                  </a:extLst>
                </a:gridCol>
                <a:gridCol w="1544051">
                  <a:extLst>
                    <a:ext uri="{9D8B030D-6E8A-4147-A177-3AD203B41FA5}">
                      <a16:colId xmlns:a16="http://schemas.microsoft.com/office/drawing/2014/main" val="191204885"/>
                    </a:ext>
                  </a:extLst>
                </a:gridCol>
                <a:gridCol w="1113502">
                  <a:extLst>
                    <a:ext uri="{9D8B030D-6E8A-4147-A177-3AD203B41FA5}">
                      <a16:colId xmlns:a16="http://schemas.microsoft.com/office/drawing/2014/main" val="598426144"/>
                    </a:ext>
                  </a:extLst>
                </a:gridCol>
                <a:gridCol w="1263022">
                  <a:extLst>
                    <a:ext uri="{9D8B030D-6E8A-4147-A177-3AD203B41FA5}">
                      <a16:colId xmlns:a16="http://schemas.microsoft.com/office/drawing/2014/main" val="3516032067"/>
                    </a:ext>
                  </a:extLst>
                </a:gridCol>
                <a:gridCol w="1263022">
                  <a:extLst>
                    <a:ext uri="{9D8B030D-6E8A-4147-A177-3AD203B41FA5}">
                      <a16:colId xmlns:a16="http://schemas.microsoft.com/office/drawing/2014/main" val="2130000764"/>
                    </a:ext>
                  </a:extLst>
                </a:gridCol>
              </a:tblGrid>
              <a:tr h="370840">
                <a:tc>
                  <a:txBody>
                    <a:bodyPr/>
                    <a:lstStyle/>
                    <a:p>
                      <a:r>
                        <a:rPr lang="en-US" dirty="0" smtClean="0"/>
                        <a:t>Heat sink </a:t>
                      </a:r>
                      <a:endParaRPr lang="de-DE" dirty="0"/>
                    </a:p>
                  </a:txBody>
                  <a:tcPr/>
                </a:tc>
                <a:tc>
                  <a:txBody>
                    <a:bodyPr/>
                    <a:lstStyle/>
                    <a:p>
                      <a:r>
                        <a:rPr lang="en-US" dirty="0" smtClean="0"/>
                        <a:t>Interlayer</a:t>
                      </a:r>
                      <a:endParaRPr lang="de-DE" dirty="0"/>
                    </a:p>
                  </a:txBody>
                  <a:tcPr/>
                </a:tc>
                <a:tc>
                  <a:txBody>
                    <a:bodyPr/>
                    <a:lstStyle/>
                    <a:p>
                      <a:r>
                        <a:rPr lang="en-US" dirty="0" smtClean="0"/>
                        <a:t>OFE</a:t>
                      </a:r>
                      <a:r>
                        <a:rPr lang="en-US" baseline="0" dirty="0" smtClean="0"/>
                        <a:t> Cu</a:t>
                      </a:r>
                      <a:endParaRPr lang="de-DE" dirty="0"/>
                    </a:p>
                  </a:txBody>
                  <a:tcPr/>
                </a:tc>
                <a:tc>
                  <a:txBody>
                    <a:bodyPr/>
                    <a:lstStyle/>
                    <a:p>
                      <a:r>
                        <a:rPr lang="en-US" dirty="0" smtClean="0"/>
                        <a:t>Slits</a:t>
                      </a:r>
                      <a:endParaRPr lang="de-DE" dirty="0"/>
                    </a:p>
                  </a:txBody>
                  <a:tcPr/>
                </a:tc>
                <a:tc>
                  <a:txBody>
                    <a:bodyPr/>
                    <a:lstStyle/>
                    <a:p>
                      <a:pPr algn="ctr"/>
                      <a:r>
                        <a:rPr lang="en-US" dirty="0" err="1" smtClean="0"/>
                        <a:t>u</a:t>
                      </a:r>
                      <a:r>
                        <a:rPr lang="en-US" baseline="-25000" dirty="0" err="1" smtClean="0"/>
                        <a:t>z</a:t>
                      </a:r>
                      <a:r>
                        <a:rPr lang="en-US" dirty="0" smtClean="0"/>
                        <a:t> </a:t>
                      </a:r>
                      <a:endParaRPr lang="de-DE" dirty="0"/>
                    </a:p>
                  </a:txBody>
                  <a:tcPr/>
                </a:tc>
                <a:tc>
                  <a:txBody>
                    <a:bodyPr/>
                    <a:lstStyle/>
                    <a:p>
                      <a:pPr algn="ctr"/>
                      <a:r>
                        <a:rPr lang="el-GR" dirty="0" smtClean="0"/>
                        <a:t>σ</a:t>
                      </a:r>
                      <a:r>
                        <a:rPr lang="en-US" dirty="0" smtClean="0"/>
                        <a:t> WNiFe</a:t>
                      </a:r>
                      <a:endParaRPr lang="de-DE" dirty="0"/>
                    </a:p>
                  </a:txBody>
                  <a:tcPr/>
                </a:tc>
                <a:tc>
                  <a:txBody>
                    <a:bodyPr/>
                    <a:lstStyle/>
                    <a:p>
                      <a:pPr algn="ctr"/>
                      <a:r>
                        <a:rPr lang="el-GR" dirty="0" smtClean="0"/>
                        <a:t>σ</a:t>
                      </a:r>
                      <a:r>
                        <a:rPr lang="en-US" dirty="0" smtClean="0"/>
                        <a:t> </a:t>
                      </a:r>
                      <a:r>
                        <a:rPr lang="en-US" dirty="0" err="1" smtClean="0"/>
                        <a:t>OFECu</a:t>
                      </a:r>
                      <a:endParaRPr lang="de-DE" dirty="0"/>
                    </a:p>
                  </a:txBody>
                  <a:tcPr/>
                </a:tc>
                <a:extLst>
                  <a:ext uri="{0D108BD9-81ED-4DB2-BD59-A6C34878D82A}">
                    <a16:rowId xmlns:a16="http://schemas.microsoft.com/office/drawing/2014/main" val="1065491213"/>
                  </a:ext>
                </a:extLst>
              </a:tr>
              <a:tr h="370840">
                <a:tc>
                  <a:txBody>
                    <a:bodyPr/>
                    <a:lstStyle/>
                    <a:p>
                      <a:r>
                        <a:rPr lang="en-US" dirty="0" smtClean="0"/>
                        <a:t>25 mm </a:t>
                      </a:r>
                      <a:endParaRPr lang="de-DE" dirty="0"/>
                    </a:p>
                  </a:txBody>
                  <a:tcPr/>
                </a:tc>
                <a:tc>
                  <a:txBody>
                    <a:bodyPr/>
                    <a:lstStyle/>
                    <a:p>
                      <a:r>
                        <a:rPr lang="en-US" dirty="0" smtClean="0"/>
                        <a:t>1 mm</a:t>
                      </a:r>
                      <a:endParaRPr lang="de-DE" dirty="0"/>
                    </a:p>
                  </a:txBody>
                  <a:tcPr/>
                </a:tc>
                <a:tc>
                  <a:txBody>
                    <a:bodyPr/>
                    <a:lstStyle/>
                    <a:p>
                      <a:r>
                        <a:rPr lang="en-US" dirty="0" smtClean="0"/>
                        <a:t>ITER SDC-IC</a:t>
                      </a:r>
                      <a:endParaRPr lang="de-DE" dirty="0"/>
                    </a:p>
                  </a:txBody>
                  <a:tcPr/>
                </a:tc>
                <a:tc>
                  <a:txBody>
                    <a:bodyPr/>
                    <a:lstStyle/>
                    <a:p>
                      <a:r>
                        <a:rPr lang="en-US" dirty="0" smtClean="0"/>
                        <a:t>no</a:t>
                      </a:r>
                      <a:endParaRPr lang="de-DE" dirty="0"/>
                    </a:p>
                  </a:txBody>
                  <a:tcPr/>
                </a:tc>
                <a:tc>
                  <a:txBody>
                    <a:bodyPr/>
                    <a:lstStyle/>
                    <a:p>
                      <a:pPr algn="r"/>
                      <a:r>
                        <a:rPr lang="en-US" dirty="0" smtClean="0">
                          <a:solidFill>
                            <a:srgbClr val="FF0000"/>
                          </a:solidFill>
                        </a:rPr>
                        <a:t>14.1</a:t>
                      </a:r>
                      <a:endParaRPr lang="de-DE" dirty="0">
                        <a:solidFill>
                          <a:srgbClr val="FF0000"/>
                        </a:solidFill>
                      </a:endParaRPr>
                    </a:p>
                  </a:txBody>
                  <a:tcPr/>
                </a:tc>
                <a:tc>
                  <a:txBody>
                    <a:bodyPr/>
                    <a:lstStyle/>
                    <a:p>
                      <a:pPr algn="r"/>
                      <a:r>
                        <a:rPr lang="en-US" dirty="0" smtClean="0">
                          <a:solidFill>
                            <a:srgbClr val="FF0000"/>
                          </a:solidFill>
                        </a:rPr>
                        <a:t>-1491</a:t>
                      </a:r>
                      <a:endParaRPr lang="de-DE" dirty="0">
                        <a:solidFill>
                          <a:srgbClr val="FF0000"/>
                        </a:solidFill>
                      </a:endParaRPr>
                    </a:p>
                  </a:txBody>
                  <a:tcPr/>
                </a:tc>
                <a:tc>
                  <a:txBody>
                    <a:bodyPr/>
                    <a:lstStyle/>
                    <a:p>
                      <a:pPr algn="r"/>
                      <a:r>
                        <a:rPr lang="en-US" dirty="0" smtClean="0"/>
                        <a:t>154</a:t>
                      </a:r>
                      <a:endParaRPr lang="de-DE" dirty="0"/>
                    </a:p>
                  </a:txBody>
                  <a:tcPr/>
                </a:tc>
                <a:extLst>
                  <a:ext uri="{0D108BD9-81ED-4DB2-BD59-A6C34878D82A}">
                    <a16:rowId xmlns:a16="http://schemas.microsoft.com/office/drawing/2014/main" val="1300040898"/>
                  </a:ext>
                </a:extLst>
              </a:tr>
              <a:tr h="370840">
                <a:tc>
                  <a:txBody>
                    <a:bodyPr/>
                    <a:lstStyle/>
                    <a:p>
                      <a:r>
                        <a:rPr lang="en-US" dirty="0" smtClean="0"/>
                        <a:t>25</a:t>
                      </a:r>
                      <a:r>
                        <a:rPr lang="en-US" baseline="0" dirty="0" smtClean="0"/>
                        <a:t> mm</a:t>
                      </a:r>
                      <a:endParaRPr lang="de-DE" dirty="0"/>
                    </a:p>
                  </a:txBody>
                  <a:tcPr/>
                </a:tc>
                <a:tc>
                  <a:txBody>
                    <a:bodyPr/>
                    <a:lstStyle/>
                    <a:p>
                      <a:r>
                        <a:rPr lang="en-US" dirty="0" smtClean="0"/>
                        <a:t>1 mm</a:t>
                      </a:r>
                      <a:endParaRPr lang="de-DE" dirty="0"/>
                    </a:p>
                  </a:txBody>
                  <a:tcPr/>
                </a:tc>
                <a:tc>
                  <a:txBody>
                    <a:bodyPr/>
                    <a:lstStyle/>
                    <a:p>
                      <a:r>
                        <a:rPr lang="en-US" dirty="0" smtClean="0">
                          <a:solidFill>
                            <a:srgbClr val="0070C0"/>
                          </a:solidFill>
                        </a:rPr>
                        <a:t>R</a:t>
                      </a:r>
                      <a:r>
                        <a:rPr lang="en-US" baseline="-25000" dirty="0" smtClean="0">
                          <a:solidFill>
                            <a:srgbClr val="0070C0"/>
                          </a:solidFill>
                        </a:rPr>
                        <a:t>0.2</a:t>
                      </a:r>
                      <a:r>
                        <a:rPr lang="en-US" baseline="0" dirty="0" smtClean="0">
                          <a:solidFill>
                            <a:srgbClr val="0070C0"/>
                          </a:solidFill>
                        </a:rPr>
                        <a:t> = 3 MPa</a:t>
                      </a:r>
                      <a:endParaRPr lang="de-DE" dirty="0">
                        <a:solidFill>
                          <a:srgbClr val="0070C0"/>
                        </a:solidFill>
                      </a:endParaRPr>
                    </a:p>
                  </a:txBody>
                  <a:tcPr/>
                </a:tc>
                <a:tc>
                  <a:txBody>
                    <a:bodyPr/>
                    <a:lstStyle/>
                    <a:p>
                      <a:r>
                        <a:rPr lang="en-US" dirty="0" smtClean="0"/>
                        <a:t>no</a:t>
                      </a:r>
                      <a:endParaRPr lang="de-DE" dirty="0"/>
                    </a:p>
                  </a:txBody>
                  <a:tcPr/>
                </a:tc>
                <a:tc>
                  <a:txBody>
                    <a:bodyPr/>
                    <a:lstStyle/>
                    <a:p>
                      <a:pPr algn="r"/>
                      <a:r>
                        <a:rPr lang="en-US" dirty="0" smtClean="0"/>
                        <a:t>2.5</a:t>
                      </a:r>
                      <a:endParaRPr lang="de-DE"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smtClean="0"/>
                        <a:t>-393</a:t>
                      </a:r>
                      <a:endParaRPr lang="de-DE" dirty="0" smtClean="0"/>
                    </a:p>
                  </a:txBody>
                  <a:tcPr/>
                </a:tc>
                <a:tc>
                  <a:txBody>
                    <a:bodyPr/>
                    <a:lstStyle/>
                    <a:p>
                      <a:pPr algn="r"/>
                      <a:r>
                        <a:rPr lang="en-US" dirty="0" smtClean="0"/>
                        <a:t>3</a:t>
                      </a:r>
                      <a:endParaRPr lang="de-DE" dirty="0"/>
                    </a:p>
                  </a:txBody>
                  <a:tcPr/>
                </a:tc>
                <a:extLst>
                  <a:ext uri="{0D108BD9-81ED-4DB2-BD59-A6C34878D82A}">
                    <a16:rowId xmlns:a16="http://schemas.microsoft.com/office/drawing/2014/main" val="1941245516"/>
                  </a:ext>
                </a:extLst>
              </a:tr>
              <a:tr h="370840">
                <a:tc>
                  <a:txBody>
                    <a:bodyPr/>
                    <a:lstStyle/>
                    <a:p>
                      <a:r>
                        <a:rPr lang="en-US" dirty="0" smtClean="0">
                          <a:solidFill>
                            <a:srgbClr val="0070C0"/>
                          </a:solidFill>
                        </a:rPr>
                        <a:t>50</a:t>
                      </a:r>
                      <a:r>
                        <a:rPr lang="en-US" baseline="0" dirty="0" smtClean="0">
                          <a:solidFill>
                            <a:srgbClr val="0070C0"/>
                          </a:solidFill>
                        </a:rPr>
                        <a:t> mm</a:t>
                      </a:r>
                      <a:endParaRPr lang="de-DE" dirty="0">
                        <a:solidFill>
                          <a:srgbClr val="0070C0"/>
                        </a:solidFill>
                      </a:endParaRPr>
                    </a:p>
                  </a:txBody>
                  <a:tcPr/>
                </a:tc>
                <a:tc>
                  <a:txBody>
                    <a:bodyPr/>
                    <a:lstStyle/>
                    <a:p>
                      <a:r>
                        <a:rPr lang="en-US" dirty="0" smtClean="0"/>
                        <a:t>1 mm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t>no</a:t>
                      </a:r>
                      <a:endParaRPr lang="de-DE" dirty="0"/>
                    </a:p>
                  </a:txBody>
                  <a:tcPr/>
                </a:tc>
                <a:tc>
                  <a:txBody>
                    <a:bodyPr/>
                    <a:lstStyle/>
                    <a:p>
                      <a:pPr algn="r"/>
                      <a:r>
                        <a:rPr lang="en-US" dirty="0" smtClean="0">
                          <a:solidFill>
                            <a:srgbClr val="FF0000"/>
                          </a:solidFill>
                        </a:rPr>
                        <a:t>4.5</a:t>
                      </a:r>
                      <a:endParaRPr lang="de-DE" dirty="0">
                        <a:solidFill>
                          <a:srgbClr val="FF0000"/>
                        </a:solidFill>
                      </a:endParaRPr>
                    </a:p>
                  </a:txBody>
                  <a:tcPr/>
                </a:tc>
                <a:tc>
                  <a:txBody>
                    <a:bodyPr/>
                    <a:lstStyle/>
                    <a:p>
                      <a:pPr algn="r"/>
                      <a:r>
                        <a:rPr lang="en-US" dirty="0" smtClean="0">
                          <a:solidFill>
                            <a:srgbClr val="FF0000"/>
                          </a:solidFill>
                        </a:rPr>
                        <a:t>-2301**</a:t>
                      </a:r>
                      <a:endParaRPr lang="de-DE" dirty="0">
                        <a:solidFill>
                          <a:srgbClr val="FF0000"/>
                        </a:solidFill>
                      </a:endParaRPr>
                    </a:p>
                  </a:txBody>
                  <a:tcPr/>
                </a:tc>
                <a:tc>
                  <a:txBody>
                    <a:bodyPr/>
                    <a:lstStyle/>
                    <a:p>
                      <a:pPr algn="r"/>
                      <a:r>
                        <a:rPr lang="en-US" dirty="0" smtClean="0"/>
                        <a:t>160</a:t>
                      </a:r>
                      <a:endParaRPr lang="de-DE" dirty="0"/>
                    </a:p>
                  </a:txBody>
                  <a:tcPr/>
                </a:tc>
                <a:extLst>
                  <a:ext uri="{0D108BD9-81ED-4DB2-BD59-A6C34878D82A}">
                    <a16:rowId xmlns:a16="http://schemas.microsoft.com/office/drawing/2014/main" val="2125141375"/>
                  </a:ext>
                </a:extLst>
              </a:tr>
              <a:tr h="370840">
                <a:tc>
                  <a:txBody>
                    <a:bodyPr/>
                    <a:lstStyle/>
                    <a:p>
                      <a:r>
                        <a:rPr lang="en-US" dirty="0" smtClean="0">
                          <a:solidFill>
                            <a:srgbClr val="0070C0"/>
                          </a:solidFill>
                        </a:rPr>
                        <a:t>48</a:t>
                      </a:r>
                      <a:r>
                        <a:rPr lang="en-US" baseline="0" dirty="0" smtClean="0">
                          <a:solidFill>
                            <a:srgbClr val="0070C0"/>
                          </a:solidFill>
                        </a:rPr>
                        <a:t> mm</a:t>
                      </a:r>
                      <a:endParaRPr lang="de-DE" dirty="0">
                        <a:solidFill>
                          <a:srgbClr val="0070C0"/>
                        </a:solidFill>
                      </a:endParaRPr>
                    </a:p>
                  </a:txBody>
                  <a:tcPr/>
                </a:tc>
                <a:tc>
                  <a:txBody>
                    <a:bodyPr/>
                    <a:lstStyle/>
                    <a:p>
                      <a:r>
                        <a:rPr lang="en-US" dirty="0" smtClean="0">
                          <a:solidFill>
                            <a:srgbClr val="0070C0"/>
                          </a:solidFill>
                        </a:rPr>
                        <a:t>3 mm</a:t>
                      </a:r>
                      <a:endParaRPr lang="de-DE" dirty="0">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t>no</a:t>
                      </a:r>
                      <a:endParaRPr lang="de-DE" dirty="0"/>
                    </a:p>
                  </a:txBody>
                  <a:tcPr/>
                </a:tc>
                <a:tc>
                  <a:txBody>
                    <a:bodyPr/>
                    <a:lstStyle/>
                    <a:p>
                      <a:pPr algn="r"/>
                      <a:r>
                        <a:rPr lang="en-US" dirty="0" smtClean="0">
                          <a:solidFill>
                            <a:srgbClr val="FF0000"/>
                          </a:solidFill>
                        </a:rPr>
                        <a:t>4.3</a:t>
                      </a:r>
                      <a:endParaRPr lang="de-DE" dirty="0">
                        <a:solidFill>
                          <a:srgbClr val="FF0000"/>
                        </a:solidFill>
                      </a:endParaRPr>
                    </a:p>
                  </a:txBody>
                  <a:tcPr/>
                </a:tc>
                <a:tc>
                  <a:txBody>
                    <a:bodyPr/>
                    <a:lstStyle/>
                    <a:p>
                      <a:pPr algn="r"/>
                      <a:r>
                        <a:rPr lang="en-US" dirty="0" smtClean="0">
                          <a:solidFill>
                            <a:srgbClr val="FF0000"/>
                          </a:solidFill>
                        </a:rPr>
                        <a:t>-1939**</a:t>
                      </a:r>
                      <a:endParaRPr lang="de-DE" dirty="0">
                        <a:solidFill>
                          <a:srgbClr val="FF0000"/>
                        </a:solidFill>
                      </a:endParaRPr>
                    </a:p>
                  </a:txBody>
                  <a:tcPr/>
                </a:tc>
                <a:tc>
                  <a:txBody>
                    <a:bodyPr/>
                    <a:lstStyle/>
                    <a:p>
                      <a:pPr algn="r"/>
                      <a:r>
                        <a:rPr lang="en-US" dirty="0" smtClean="0"/>
                        <a:t>158</a:t>
                      </a:r>
                      <a:endParaRPr lang="de-DE" dirty="0"/>
                    </a:p>
                  </a:txBody>
                  <a:tcPr/>
                </a:tc>
                <a:extLst>
                  <a:ext uri="{0D108BD9-81ED-4DB2-BD59-A6C34878D82A}">
                    <a16:rowId xmlns:a16="http://schemas.microsoft.com/office/drawing/2014/main" val="3874798521"/>
                  </a:ext>
                </a:extLst>
              </a:tr>
              <a:tr h="370840">
                <a:tc>
                  <a:txBody>
                    <a:bodyPr/>
                    <a:lstStyle/>
                    <a:p>
                      <a:r>
                        <a:rPr lang="en-US" dirty="0" smtClean="0">
                          <a:solidFill>
                            <a:srgbClr val="7030A0"/>
                          </a:solidFill>
                        </a:rPr>
                        <a:t>80 mm</a:t>
                      </a:r>
                      <a:endParaRPr lang="de-DE" dirty="0">
                        <a:solidFill>
                          <a:srgbClr val="7030A0"/>
                        </a:solidFill>
                      </a:endParaRPr>
                    </a:p>
                  </a:txBody>
                  <a:tcPr/>
                </a:tc>
                <a:tc>
                  <a:txBody>
                    <a:bodyPr/>
                    <a:lstStyle/>
                    <a:p>
                      <a:r>
                        <a:rPr lang="en-US" dirty="0" smtClean="0"/>
                        <a:t>1 mm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t>no</a:t>
                      </a:r>
                      <a:endParaRPr lang="de-DE" dirty="0"/>
                    </a:p>
                  </a:txBody>
                  <a:tcPr/>
                </a:tc>
                <a:tc>
                  <a:txBody>
                    <a:bodyPr/>
                    <a:lstStyle/>
                    <a:p>
                      <a:pPr algn="r"/>
                      <a:r>
                        <a:rPr lang="en-US" dirty="0" smtClean="0">
                          <a:solidFill>
                            <a:srgbClr val="FF0000"/>
                          </a:solidFill>
                        </a:rPr>
                        <a:t>3.2</a:t>
                      </a:r>
                      <a:endParaRPr lang="de-DE" dirty="0">
                        <a:solidFill>
                          <a:srgbClr val="FF0000"/>
                        </a:solidFill>
                      </a:endParaRPr>
                    </a:p>
                  </a:txBody>
                  <a:tcPr/>
                </a:tc>
                <a:tc>
                  <a:txBody>
                    <a:bodyPr/>
                    <a:lstStyle/>
                    <a:p>
                      <a:pPr algn="r"/>
                      <a:r>
                        <a:rPr lang="en-US" dirty="0" smtClean="0">
                          <a:solidFill>
                            <a:srgbClr val="FF0000"/>
                          </a:solidFill>
                        </a:rPr>
                        <a:t>-2297**</a:t>
                      </a:r>
                      <a:endParaRPr lang="de-DE" dirty="0">
                        <a:solidFill>
                          <a:srgbClr val="FF0000"/>
                        </a:solidFill>
                      </a:endParaRPr>
                    </a:p>
                  </a:txBody>
                  <a:tcPr/>
                </a:tc>
                <a:tc>
                  <a:txBody>
                    <a:bodyPr/>
                    <a:lstStyle/>
                    <a:p>
                      <a:pPr algn="r"/>
                      <a:r>
                        <a:rPr lang="en-US" dirty="0" smtClean="0"/>
                        <a:t>162</a:t>
                      </a:r>
                      <a:endParaRPr lang="de-DE" dirty="0"/>
                    </a:p>
                  </a:txBody>
                  <a:tcPr/>
                </a:tc>
                <a:extLst>
                  <a:ext uri="{0D108BD9-81ED-4DB2-BD59-A6C34878D82A}">
                    <a16:rowId xmlns:a16="http://schemas.microsoft.com/office/drawing/2014/main" val="4005137172"/>
                  </a:ext>
                </a:extLst>
              </a:tr>
              <a:tr h="370840">
                <a:tc>
                  <a:txBody>
                    <a:bodyPr/>
                    <a:lstStyle/>
                    <a:p>
                      <a:r>
                        <a:rPr lang="en-US" dirty="0" smtClean="0">
                          <a:solidFill>
                            <a:srgbClr val="0070C0"/>
                          </a:solidFill>
                        </a:rPr>
                        <a:t>50</a:t>
                      </a:r>
                      <a:r>
                        <a:rPr lang="en-US" baseline="0" dirty="0" smtClean="0">
                          <a:solidFill>
                            <a:srgbClr val="0070C0"/>
                          </a:solidFill>
                        </a:rPr>
                        <a:t> mm</a:t>
                      </a:r>
                      <a:endParaRPr lang="de-DE" dirty="0">
                        <a:solidFill>
                          <a:srgbClr val="0070C0"/>
                        </a:solidFill>
                      </a:endParaRPr>
                    </a:p>
                  </a:txBody>
                  <a:tcPr/>
                </a:tc>
                <a:tc>
                  <a:txBody>
                    <a:bodyPr/>
                    <a:lstStyle/>
                    <a:p>
                      <a:r>
                        <a:rPr lang="en-US" dirty="0" smtClean="0"/>
                        <a:t>1 mm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solidFill>
                            <a:srgbClr val="0070C0"/>
                          </a:solidFill>
                        </a:rPr>
                        <a:t>40x40 mm</a:t>
                      </a:r>
                      <a:endParaRPr lang="de-DE" dirty="0">
                        <a:solidFill>
                          <a:srgbClr val="0070C0"/>
                        </a:solidFill>
                      </a:endParaRPr>
                    </a:p>
                  </a:txBody>
                  <a:tcPr/>
                </a:tc>
                <a:tc>
                  <a:txBody>
                    <a:bodyPr/>
                    <a:lstStyle/>
                    <a:p>
                      <a:pPr algn="r"/>
                      <a:r>
                        <a:rPr lang="en-US" dirty="0" smtClean="0"/>
                        <a:t>0.8</a:t>
                      </a:r>
                      <a:endParaRPr lang="de-DE" dirty="0"/>
                    </a:p>
                  </a:txBody>
                  <a:tcPr/>
                </a:tc>
                <a:tc>
                  <a:txBody>
                    <a:bodyPr/>
                    <a:lstStyle/>
                    <a:p>
                      <a:pPr algn="r"/>
                      <a:r>
                        <a:rPr lang="en-US" dirty="0" smtClean="0"/>
                        <a:t>-659</a:t>
                      </a:r>
                      <a:endParaRPr lang="de-DE" dirty="0"/>
                    </a:p>
                  </a:txBody>
                  <a:tcPr/>
                </a:tc>
                <a:tc>
                  <a:txBody>
                    <a:bodyPr/>
                    <a:lstStyle/>
                    <a:p>
                      <a:pPr algn="r"/>
                      <a:r>
                        <a:rPr lang="en-US" dirty="0" smtClean="0"/>
                        <a:t>151</a:t>
                      </a:r>
                      <a:endParaRPr lang="de-DE" dirty="0"/>
                    </a:p>
                  </a:txBody>
                  <a:tcPr/>
                </a:tc>
                <a:extLst>
                  <a:ext uri="{0D108BD9-81ED-4DB2-BD59-A6C34878D82A}">
                    <a16:rowId xmlns:a16="http://schemas.microsoft.com/office/drawing/2014/main" val="1789244602"/>
                  </a:ext>
                </a:extLst>
              </a:tr>
            </a:tbl>
          </a:graphicData>
        </a:graphic>
      </p:graphicFrame>
      <p:sp>
        <p:nvSpPr>
          <p:cNvPr id="8" name="TextBox 7"/>
          <p:cNvSpPr txBox="1"/>
          <p:nvPr/>
        </p:nvSpPr>
        <p:spPr>
          <a:xfrm>
            <a:off x="7142915" y="6103689"/>
            <a:ext cx="380552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 in case of yielding: plastic strain &lt; 0.3%</a:t>
            </a:r>
            <a:endParaRPr lang="de-DE" sz="1600" dirty="0" err="1" smtClean="0"/>
          </a:p>
        </p:txBody>
      </p:sp>
    </p:spTree>
    <p:extLst>
      <p:ext uri="{BB962C8B-B14F-4D97-AF65-F5344CB8AC3E}">
        <p14:creationId xmlns:p14="http://schemas.microsoft.com/office/powerpoint/2010/main" val="20506663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5555"/>
          <a:stretch/>
        </p:blipFill>
        <p:spPr>
          <a:xfrm>
            <a:off x="2898246" y="964211"/>
            <a:ext cx="9028176" cy="3672408"/>
          </a:xfrm>
          <a:prstGeom prst="rect">
            <a:avLst/>
          </a:prstGeom>
        </p:spPr>
      </p:pic>
      <p:sp>
        <p:nvSpPr>
          <p:cNvPr id="8" name="Title 7"/>
          <p:cNvSpPr>
            <a:spLocks noGrp="1"/>
          </p:cNvSpPr>
          <p:nvPr>
            <p:ph type="title"/>
          </p:nvPr>
        </p:nvSpPr>
        <p:spPr/>
        <p:txBody>
          <a:bodyPr/>
          <a:lstStyle/>
          <a:p>
            <a:r>
              <a:rPr lang="en-US" dirty="0" smtClean="0"/>
              <a:t>Divertor / baffle overload issues</a:t>
            </a:r>
            <a:endParaRPr lang="de-DE" dirty="0"/>
          </a:p>
        </p:txBody>
      </p:sp>
      <p:sp>
        <p:nvSpPr>
          <p:cNvPr id="2" name="Slide Number Placeholder 1"/>
          <p:cNvSpPr>
            <a:spLocks noGrp="1"/>
          </p:cNvSpPr>
          <p:nvPr>
            <p:ph type="sldNum" sz="quarter" idx="16"/>
          </p:nvPr>
        </p:nvSpPr>
        <p:spPr/>
        <p:txBody>
          <a:bodyPr/>
          <a:lstStyle/>
          <a:p>
            <a:fld id="{31AA536C-85F5-4A1B-A111-7CE00A08BCBC}" type="slidenum">
              <a:rPr lang="de-DE" smtClean="0"/>
              <a:pPr/>
              <a:t>47</a:t>
            </a:fld>
            <a:endParaRPr lang="de-DE" dirty="0"/>
          </a:p>
        </p:txBody>
      </p:sp>
      <p:pic>
        <p:nvPicPr>
          <p:cNvPr id="6" name="Picture 5"/>
          <p:cNvPicPr>
            <a:picLocks noChangeAspect="1"/>
          </p:cNvPicPr>
          <p:nvPr/>
        </p:nvPicPr>
        <p:blipFill>
          <a:blip r:embed="rId4"/>
          <a:stretch>
            <a:fillRect/>
          </a:stretch>
        </p:blipFill>
        <p:spPr>
          <a:xfrm>
            <a:off x="45371" y="1706363"/>
            <a:ext cx="2866225" cy="185202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16" y="4205106"/>
            <a:ext cx="2678464" cy="2290046"/>
          </a:xfrm>
          <a:prstGeom prst="rect">
            <a:avLst/>
          </a:prstGeom>
        </p:spPr>
      </p:pic>
      <p:sp>
        <p:nvSpPr>
          <p:cNvPr id="11" name="Rectangle 10"/>
          <p:cNvSpPr/>
          <p:nvPr/>
        </p:nvSpPr>
        <p:spPr>
          <a:xfrm>
            <a:off x="1293019" y="4731544"/>
            <a:ext cx="702469" cy="1833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p:cNvSpPr txBox="1"/>
          <p:nvPr/>
        </p:nvSpPr>
        <p:spPr>
          <a:xfrm>
            <a:off x="2835580" y="4855369"/>
            <a:ext cx="2559717" cy="738664"/>
          </a:xfrm>
          <a:prstGeom prst="rect">
            <a:avLst/>
          </a:prstGeom>
          <a:noFill/>
        </p:spPr>
        <p:txBody>
          <a:bodyPr wrap="square" rtlCol="0">
            <a:spAutoFit/>
          </a:bodyPr>
          <a:lstStyle/>
          <a:p>
            <a:r>
              <a:rPr lang="en-US" sz="1400" dirty="0" smtClean="0">
                <a:solidFill>
                  <a:srgbClr val="FF0000"/>
                </a:solidFill>
              </a:rPr>
              <a:t>Delamination at CFC-Cu interface limiting allowed load onto edge tiles</a:t>
            </a:r>
            <a:endParaRPr lang="de-DE" sz="1400" dirty="0">
              <a:solidFill>
                <a:srgbClr val="FF0000"/>
              </a:solidFill>
            </a:endParaRPr>
          </a:p>
        </p:txBody>
      </p:sp>
      <p:sp>
        <p:nvSpPr>
          <p:cNvPr id="14" name="TextBox 13"/>
          <p:cNvSpPr txBox="1"/>
          <p:nvPr/>
        </p:nvSpPr>
        <p:spPr>
          <a:xfrm>
            <a:off x="8216925" y="6451636"/>
            <a:ext cx="3346425" cy="307777"/>
          </a:xfrm>
          <a:prstGeom prst="rect">
            <a:avLst/>
          </a:prstGeom>
          <a:noFill/>
        </p:spPr>
        <p:txBody>
          <a:bodyPr wrap="square" rtlCol="0">
            <a:spAutoFit/>
          </a:bodyPr>
          <a:lstStyle/>
          <a:p>
            <a:r>
              <a:rPr lang="en-US" sz="1400" dirty="0" smtClean="0"/>
              <a:t>Local peak loads due to leading edges</a:t>
            </a:r>
            <a:endParaRPr lang="de-DE" sz="1400" dirty="0"/>
          </a:p>
        </p:txBody>
      </p:sp>
      <p:pic>
        <p:nvPicPr>
          <p:cNvPr id="15" name="Picture 23"/>
          <p:cNvPicPr>
            <a:picLocks noChangeAspect="1"/>
          </p:cNvPicPr>
          <p:nvPr/>
        </p:nvPicPr>
        <p:blipFill>
          <a:blip r:embed="rId6"/>
          <a:stretch>
            <a:fillRect/>
          </a:stretch>
        </p:blipFill>
        <p:spPr>
          <a:xfrm>
            <a:off x="8923929" y="4105274"/>
            <a:ext cx="3087318" cy="23463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55260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Tools </a:t>
            </a:r>
            <a:r>
              <a:rPr lang="en-US" dirty="0"/>
              <a:t>for plasma facing surface shaping</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48</a:t>
            </a:fld>
            <a:endParaRPr lang="de-DE" dirty="0"/>
          </a:p>
        </p:txBody>
      </p:sp>
      <p:pic>
        <p:nvPicPr>
          <p:cNvPr id="5" name="Picture 4"/>
          <p:cNvPicPr>
            <a:picLocks noChangeAspect="1"/>
          </p:cNvPicPr>
          <p:nvPr/>
        </p:nvPicPr>
        <p:blipFill>
          <a:blip r:embed="rId3"/>
          <a:stretch>
            <a:fillRect/>
          </a:stretch>
        </p:blipFill>
        <p:spPr>
          <a:xfrm>
            <a:off x="2400299" y="817770"/>
            <a:ext cx="8043041" cy="5945011"/>
          </a:xfrm>
          <a:prstGeom prst="rect">
            <a:avLst/>
          </a:prstGeom>
        </p:spPr>
      </p:pic>
      <p:sp>
        <p:nvSpPr>
          <p:cNvPr id="7" name="TextBox 6"/>
          <p:cNvSpPr txBox="1"/>
          <p:nvPr/>
        </p:nvSpPr>
        <p:spPr>
          <a:xfrm>
            <a:off x="3925885" y="3116109"/>
            <a:ext cx="763167"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rgbClr val="FFC000"/>
                </a:solidFill>
              </a:rPr>
              <a:t>baffle</a:t>
            </a:r>
            <a:endParaRPr lang="de-DE" sz="1600" dirty="0" err="1" smtClean="0">
              <a:solidFill>
                <a:srgbClr val="FFC000"/>
              </a:solidFill>
            </a:endParaRPr>
          </a:p>
        </p:txBody>
      </p:sp>
      <p:sp>
        <p:nvSpPr>
          <p:cNvPr id="8" name="TextBox 7"/>
          <p:cNvSpPr txBox="1"/>
          <p:nvPr/>
        </p:nvSpPr>
        <p:spPr>
          <a:xfrm>
            <a:off x="6596973" y="3775679"/>
            <a:ext cx="1048902"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err="1" smtClean="0">
                <a:solidFill>
                  <a:srgbClr val="C00000"/>
                </a:solidFill>
              </a:rPr>
              <a:t>divertor</a:t>
            </a:r>
            <a:endParaRPr lang="de-DE" sz="1600" dirty="0" err="1" smtClean="0">
              <a:solidFill>
                <a:srgbClr val="C00000"/>
              </a:solidFill>
            </a:endParaRPr>
          </a:p>
        </p:txBody>
      </p:sp>
      <p:sp>
        <p:nvSpPr>
          <p:cNvPr id="9" name="TextBox 8"/>
          <p:cNvSpPr txBox="1"/>
          <p:nvPr/>
        </p:nvSpPr>
        <p:spPr>
          <a:xfrm>
            <a:off x="4135744" y="6118722"/>
            <a:ext cx="1554928"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err="1" smtClean="0">
                <a:solidFill>
                  <a:schemeClr val="tx2">
                    <a:lumMod val="75000"/>
                    <a:lumOff val="25000"/>
                  </a:schemeClr>
                </a:solidFill>
              </a:rPr>
              <a:t>cryopumpe</a:t>
            </a:r>
            <a:endParaRPr lang="de-DE" sz="1600" dirty="0" err="1" smtClean="0">
              <a:solidFill>
                <a:schemeClr val="tx2">
                  <a:lumMod val="75000"/>
                  <a:lumOff val="25000"/>
                </a:schemeClr>
              </a:solidFill>
            </a:endParaRPr>
          </a:p>
        </p:txBody>
      </p:sp>
      <p:pic>
        <p:nvPicPr>
          <p:cNvPr id="11" name="Picture 10"/>
          <p:cNvPicPr>
            <a:picLocks noChangeAspect="1"/>
          </p:cNvPicPr>
          <p:nvPr/>
        </p:nvPicPr>
        <p:blipFill>
          <a:blip r:embed="rId4"/>
          <a:stretch>
            <a:fillRect/>
          </a:stretch>
        </p:blipFill>
        <p:spPr>
          <a:xfrm>
            <a:off x="2400299" y="808275"/>
            <a:ext cx="8043041" cy="5945011"/>
          </a:xfrm>
          <a:prstGeom prst="rect">
            <a:avLst/>
          </a:prstGeom>
        </p:spPr>
      </p:pic>
      <p:sp>
        <p:nvSpPr>
          <p:cNvPr id="12" name="TextBox 11"/>
          <p:cNvSpPr txBox="1"/>
          <p:nvPr/>
        </p:nvSpPr>
        <p:spPr>
          <a:xfrm>
            <a:off x="2670619" y="3043129"/>
            <a:ext cx="3583950"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accent3">
                    <a:lumMod val="60000"/>
                    <a:lumOff val="40000"/>
                  </a:schemeClr>
                </a:solidFill>
              </a:rPr>
              <a:t>Parametric surface model</a:t>
            </a:r>
            <a:endParaRPr lang="de-DE" sz="1600" dirty="0" err="1" smtClean="0">
              <a:solidFill>
                <a:schemeClr val="accent3">
                  <a:lumMod val="60000"/>
                  <a:lumOff val="40000"/>
                </a:schemeClr>
              </a:solidFill>
            </a:endParaRPr>
          </a:p>
        </p:txBody>
      </p:sp>
      <p:pic>
        <p:nvPicPr>
          <p:cNvPr id="14" name="Picture 13"/>
          <p:cNvPicPr>
            <a:picLocks noChangeAspect="1"/>
          </p:cNvPicPr>
          <p:nvPr/>
        </p:nvPicPr>
        <p:blipFill>
          <a:blip r:embed="rId5"/>
          <a:stretch>
            <a:fillRect/>
          </a:stretch>
        </p:blipFill>
        <p:spPr>
          <a:xfrm>
            <a:off x="2400299" y="798780"/>
            <a:ext cx="8043041" cy="5945011"/>
          </a:xfrm>
          <a:prstGeom prst="rect">
            <a:avLst/>
          </a:prstGeom>
        </p:spPr>
      </p:pic>
      <p:pic>
        <p:nvPicPr>
          <p:cNvPr id="15" name="Picture 14"/>
          <p:cNvPicPr>
            <a:picLocks noChangeAspect="1"/>
          </p:cNvPicPr>
          <p:nvPr/>
        </p:nvPicPr>
        <p:blipFill>
          <a:blip r:embed="rId6"/>
          <a:stretch>
            <a:fillRect/>
          </a:stretch>
        </p:blipFill>
        <p:spPr>
          <a:xfrm>
            <a:off x="2400299" y="827264"/>
            <a:ext cx="8043041" cy="5945011"/>
          </a:xfrm>
          <a:prstGeom prst="rect">
            <a:avLst/>
          </a:prstGeom>
        </p:spPr>
      </p:pic>
      <p:sp>
        <p:nvSpPr>
          <p:cNvPr id="18" name="TextBox 17"/>
          <p:cNvSpPr txBox="1"/>
          <p:nvPr/>
        </p:nvSpPr>
        <p:spPr>
          <a:xfrm>
            <a:off x="706659" y="2636225"/>
            <a:ext cx="3657601" cy="2064668"/>
          </a:xfrm>
          <a:prstGeom prst="rect">
            <a:avLst/>
          </a:prstGeom>
          <a:noFill/>
        </p:spPr>
        <p:txBody>
          <a:bodyPr wrap="square" lIns="0" tIns="0" rIns="0" bIns="0" rtlCol="0" anchor="t" anchorCtr="0">
            <a:spAutoFit/>
          </a:bodyPr>
          <a:lstStyle/>
          <a:p>
            <a:pPr algn="l">
              <a:lnSpc>
                <a:spcPts val="2300"/>
              </a:lnSpc>
            </a:pPr>
            <a:r>
              <a:rPr lang="en-US" sz="1600" dirty="0" smtClean="0"/>
              <a:t>Smooth magnetic island geometry </a:t>
            </a:r>
          </a:p>
          <a:p>
            <a:pPr algn="l">
              <a:lnSpc>
                <a:spcPts val="2300"/>
              </a:lnSpc>
            </a:pPr>
            <a:r>
              <a:rPr lang="en-US" sz="1600" dirty="0" smtClean="0"/>
              <a:t>by Fourier transformation of traced  particles along edge field lines</a:t>
            </a:r>
          </a:p>
          <a:p>
            <a:pPr marL="285750" indent="-285750" algn="l">
              <a:lnSpc>
                <a:spcPts val="2300"/>
              </a:lnSpc>
              <a:buFont typeface="Arial" panose="020B0604020202020204" pitchFamily="34" charset="0"/>
              <a:buChar char="•"/>
            </a:pPr>
            <a:r>
              <a:rPr lang="en-US" sz="1600" dirty="0" smtClean="0">
                <a:solidFill>
                  <a:srgbClr val="EF7C00"/>
                </a:solidFill>
                <a:latin typeface="Symbol" panose="05050102010706020507" pitchFamily="18" charset="2"/>
              </a:rPr>
              <a:t>b</a:t>
            </a:r>
            <a:r>
              <a:rPr lang="en-US" sz="1600" dirty="0" smtClean="0">
                <a:solidFill>
                  <a:srgbClr val="EF7C00"/>
                </a:solidFill>
              </a:rPr>
              <a:t> = 0 %</a:t>
            </a:r>
          </a:p>
          <a:p>
            <a:pPr marL="285750" indent="-285750">
              <a:lnSpc>
                <a:spcPts val="2300"/>
              </a:lnSpc>
              <a:buFont typeface="Arial" panose="020B0604020202020204" pitchFamily="34" charset="0"/>
              <a:buChar char="•"/>
            </a:pPr>
            <a:r>
              <a:rPr lang="en-US" sz="1600" dirty="0">
                <a:solidFill>
                  <a:srgbClr val="7030A0"/>
                </a:solidFill>
                <a:latin typeface="Symbol" panose="05050102010706020507" pitchFamily="18" charset="2"/>
              </a:rPr>
              <a:t>b</a:t>
            </a:r>
            <a:r>
              <a:rPr lang="en-US" sz="1600" dirty="0">
                <a:solidFill>
                  <a:srgbClr val="7030A0"/>
                </a:solidFill>
              </a:rPr>
              <a:t> = </a:t>
            </a:r>
            <a:r>
              <a:rPr lang="en-US" sz="1600" dirty="0" smtClean="0">
                <a:solidFill>
                  <a:srgbClr val="7030A0"/>
                </a:solidFill>
              </a:rPr>
              <a:t>1 %</a:t>
            </a:r>
          </a:p>
          <a:p>
            <a:pPr marL="285750" indent="-285750">
              <a:lnSpc>
                <a:spcPts val="2300"/>
              </a:lnSpc>
              <a:buFont typeface="Arial" panose="020B0604020202020204" pitchFamily="34" charset="0"/>
              <a:buChar char="•"/>
            </a:pPr>
            <a:r>
              <a:rPr lang="en-US" sz="1600" dirty="0">
                <a:solidFill>
                  <a:srgbClr val="006C66"/>
                </a:solidFill>
                <a:latin typeface="Symbol" panose="05050102010706020507" pitchFamily="18" charset="2"/>
              </a:rPr>
              <a:t>b</a:t>
            </a:r>
            <a:r>
              <a:rPr lang="en-US" sz="1600" dirty="0">
                <a:solidFill>
                  <a:srgbClr val="006C66"/>
                </a:solidFill>
              </a:rPr>
              <a:t> =</a:t>
            </a:r>
            <a:r>
              <a:rPr lang="en-US" sz="1600" dirty="0" smtClean="0">
                <a:solidFill>
                  <a:srgbClr val="006C66"/>
                </a:solidFill>
              </a:rPr>
              <a:t> 2 %</a:t>
            </a:r>
          </a:p>
          <a:p>
            <a:pPr marL="285750" indent="-285750">
              <a:lnSpc>
                <a:spcPts val="2300"/>
              </a:lnSpc>
              <a:buFont typeface="Arial" panose="020B0604020202020204" pitchFamily="34" charset="0"/>
              <a:buChar char="•"/>
            </a:pPr>
            <a:r>
              <a:rPr lang="en-US" sz="1600" dirty="0">
                <a:solidFill>
                  <a:srgbClr val="C2A252"/>
                </a:solidFill>
                <a:latin typeface="Symbol" panose="05050102010706020507" pitchFamily="18" charset="2"/>
              </a:rPr>
              <a:t>b</a:t>
            </a:r>
            <a:r>
              <a:rPr lang="en-US" sz="1600" dirty="0">
                <a:solidFill>
                  <a:srgbClr val="C2A252"/>
                </a:solidFill>
              </a:rPr>
              <a:t> = </a:t>
            </a:r>
            <a:r>
              <a:rPr lang="en-US" sz="1600" dirty="0" smtClean="0">
                <a:solidFill>
                  <a:srgbClr val="C2A252"/>
                </a:solidFill>
              </a:rPr>
              <a:t>5.6 %</a:t>
            </a:r>
            <a:endParaRPr lang="de-DE" sz="1600" dirty="0" err="1" smtClean="0">
              <a:solidFill>
                <a:srgbClr val="C2A252"/>
              </a:solidFill>
            </a:endParaRPr>
          </a:p>
        </p:txBody>
      </p:sp>
      <p:grpSp>
        <p:nvGrpSpPr>
          <p:cNvPr id="24" name="Group 23"/>
          <p:cNvGrpSpPr/>
          <p:nvPr/>
        </p:nvGrpSpPr>
        <p:grpSpPr>
          <a:xfrm>
            <a:off x="8096250" y="2185987"/>
            <a:ext cx="3763745" cy="2268107"/>
            <a:chOff x="8096250" y="2185987"/>
            <a:chExt cx="3763745" cy="2268107"/>
          </a:xfrm>
        </p:grpSpPr>
        <p:sp>
          <p:nvSpPr>
            <p:cNvPr id="19" name="TextBox 18"/>
            <p:cNvSpPr txBox="1"/>
            <p:nvPr/>
          </p:nvSpPr>
          <p:spPr>
            <a:xfrm>
              <a:off x="9731720" y="4186200"/>
              <a:ext cx="212827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Actual baffle overloads </a:t>
              </a:r>
              <a:endParaRPr lang="de-DE" sz="1600" dirty="0" err="1" smtClean="0"/>
            </a:p>
          </p:txBody>
        </p:sp>
        <p:cxnSp>
          <p:nvCxnSpPr>
            <p:cNvPr id="21" name="Straight Arrow Connector 20"/>
            <p:cNvCxnSpPr>
              <a:stCxn id="22" idx="4"/>
            </p:cNvCxnSpPr>
            <p:nvPr/>
          </p:nvCxnSpPr>
          <p:spPr>
            <a:xfrm>
              <a:off x="8833120" y="2853866"/>
              <a:ext cx="898600" cy="1466281"/>
            </a:xfrm>
            <a:prstGeom prst="straightConnector1">
              <a:avLst/>
            </a:prstGeom>
            <a:ln w="571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0832328">
              <a:off x="8096250" y="2185987"/>
              <a:ext cx="1323975" cy="676275"/>
            </a:xfrm>
            <a:prstGeom prst="ellipse">
              <a:avLst/>
            </a:prstGeom>
            <a:noFill/>
            <a:ln w="571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
        <p:nvSpPr>
          <p:cNvPr id="2" name="TextBox 1"/>
          <p:cNvSpPr txBox="1"/>
          <p:nvPr/>
        </p:nvSpPr>
        <p:spPr>
          <a:xfrm>
            <a:off x="8148005" y="5882671"/>
            <a:ext cx="3795398" cy="589905"/>
          </a:xfrm>
          <a:prstGeom prst="rect">
            <a:avLst/>
          </a:prstGeom>
          <a:noFill/>
        </p:spPr>
        <p:txBody>
          <a:bodyPr wrap="none" lIns="0" tIns="0" rIns="0" bIns="0" rtlCol="0" anchor="t" anchorCtr="0">
            <a:spAutoFit/>
          </a:bodyPr>
          <a:lstStyle/>
          <a:p>
            <a:pPr algn="r">
              <a:lnSpc>
                <a:spcPts val="2300"/>
              </a:lnSpc>
            </a:pPr>
            <a:r>
              <a:rPr lang="en-US" sz="1600" dirty="0" smtClean="0"/>
              <a:t>Intersection is a necessary </a:t>
            </a:r>
          </a:p>
          <a:p>
            <a:pPr algn="r">
              <a:lnSpc>
                <a:spcPts val="2300"/>
              </a:lnSpc>
            </a:pPr>
            <a:r>
              <a:rPr lang="en-US" sz="1600" dirty="0" smtClean="0"/>
              <a:t>but insufficient prerequisite for heat loads </a:t>
            </a:r>
          </a:p>
        </p:txBody>
      </p:sp>
      <p:sp>
        <p:nvSpPr>
          <p:cNvPr id="20" name="Right Arrow 19">
            <a:hlinkClick r:id="rId7" action="ppaction://hlinksldjump"/>
          </p:cNvPr>
          <p:cNvSpPr/>
          <p:nvPr/>
        </p:nvSpPr>
        <p:spPr>
          <a:xfrm flipH="1">
            <a:off x="8193362" y="257650"/>
            <a:ext cx="598206" cy="462337"/>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410296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4"/>
          <p:cNvPicPr>
            <a:picLocks noChangeAspect="1"/>
          </p:cNvPicPr>
          <p:nvPr/>
        </p:nvPicPr>
        <p:blipFill rotWithShape="1">
          <a:blip r:embed="rId3">
            <a:extLst>
              <a:ext uri="{28A0092B-C50C-407E-A947-70E740481C1C}">
                <a14:useLocalDpi xmlns:a14="http://schemas.microsoft.com/office/drawing/2010/main" val="0"/>
              </a:ext>
            </a:extLst>
          </a:blip>
          <a:srcRect l="7827" t="11510" r="11811" b="6990"/>
          <a:stretch/>
        </p:blipFill>
        <p:spPr>
          <a:xfrm>
            <a:off x="285749" y="2634532"/>
            <a:ext cx="7079693" cy="4042432"/>
          </a:xfrm>
          <a:prstGeom prst="rect">
            <a:avLst/>
          </a:prstGeom>
        </p:spPr>
      </p:pic>
      <p:sp>
        <p:nvSpPr>
          <p:cNvPr id="2" name="Content Placeholder 1"/>
          <p:cNvSpPr>
            <a:spLocks noGrp="1"/>
          </p:cNvSpPr>
          <p:nvPr>
            <p:ph sz="quarter" idx="13"/>
          </p:nvPr>
        </p:nvSpPr>
        <p:spPr/>
        <p:txBody>
          <a:bodyPr/>
          <a:lstStyle/>
          <a:p>
            <a:r>
              <a:rPr lang="en-US" dirty="0" smtClean="0"/>
              <a:t>Plasma modeling</a:t>
            </a:r>
          </a:p>
          <a:p>
            <a:pPr lvl="1"/>
            <a:r>
              <a:rPr lang="en-US" dirty="0" smtClean="0"/>
              <a:t>EMC3-lite (heat loads)</a:t>
            </a:r>
          </a:p>
          <a:p>
            <a:pPr lvl="1"/>
            <a:r>
              <a:rPr lang="en-US" dirty="0" smtClean="0"/>
              <a:t>EMC3-Eirene (heat loads + particle balance in the edge)</a:t>
            </a:r>
          </a:p>
          <a:p>
            <a:r>
              <a:rPr lang="en-US" dirty="0" smtClean="0"/>
              <a:t>Modelling of neutral gas transport from strike line to pump in sub-divertor space</a:t>
            </a:r>
          </a:p>
          <a:p>
            <a:r>
              <a:rPr lang="en-US" dirty="0" smtClean="0">
                <a:sym typeface="Wingdings" panose="05000000000000000000" pitchFamily="2" charset="2"/>
              </a:rPr>
              <a:t>Leading edge tool to determine allowable steps between tiles and modules</a:t>
            </a:r>
          </a:p>
          <a:p>
            <a:pPr lvl="1"/>
            <a:endParaRPr lang="en-US" dirty="0" smtClean="0">
              <a:sym typeface="Wingdings" panose="05000000000000000000" pitchFamily="2" charset="2"/>
            </a:endParaRPr>
          </a:p>
        </p:txBody>
      </p:sp>
      <p:sp>
        <p:nvSpPr>
          <p:cNvPr id="3" name="Title 2"/>
          <p:cNvSpPr>
            <a:spLocks noGrp="1"/>
          </p:cNvSpPr>
          <p:nvPr>
            <p:ph type="title"/>
          </p:nvPr>
        </p:nvSpPr>
        <p:spPr/>
        <p:txBody>
          <a:bodyPr/>
          <a:lstStyle/>
          <a:p>
            <a:r>
              <a:rPr lang="en-US" dirty="0" smtClean="0"/>
              <a:t>Tools to optimize plasma facing geometry</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49</a:t>
            </a:fld>
            <a:endParaRPr lang="de-DE" dirty="0"/>
          </a:p>
        </p:txBody>
      </p:sp>
      <p:sp>
        <p:nvSpPr>
          <p:cNvPr id="8" name="TextBox 7"/>
          <p:cNvSpPr txBox="1"/>
          <p:nvPr/>
        </p:nvSpPr>
        <p:spPr>
          <a:xfrm>
            <a:off x="3014507" y="2795027"/>
            <a:ext cx="3055250" cy="1192634"/>
          </a:xfrm>
          <a:prstGeom prst="rect">
            <a:avLst/>
          </a:prstGeom>
          <a:noFill/>
        </p:spPr>
        <p:txBody>
          <a:bodyPr wrap="square" lIns="0" tIns="0" rIns="0" bIns="0" rtlCol="0" anchor="t" anchorCtr="0">
            <a:spAutoFit/>
          </a:bodyPr>
          <a:lstStyle/>
          <a:p>
            <a:pPr algn="l">
              <a:lnSpc>
                <a:spcPts val="2300"/>
              </a:lnSpc>
              <a:spcBef>
                <a:spcPts val="1150"/>
              </a:spcBef>
            </a:pPr>
            <a:r>
              <a:rPr lang="de-DE" sz="1400" dirty="0" err="1" smtClean="0"/>
              <a:t>Allowable</a:t>
            </a:r>
            <a:r>
              <a:rPr lang="de-DE" sz="1400" dirty="0" smtClean="0"/>
              <a:t> </a:t>
            </a:r>
            <a:r>
              <a:rPr lang="de-DE" sz="1400" dirty="0" err="1" smtClean="0"/>
              <a:t>step</a:t>
            </a:r>
            <a:r>
              <a:rPr lang="de-DE" sz="1400" dirty="0" smtClean="0"/>
              <a:t> </a:t>
            </a:r>
            <a:r>
              <a:rPr lang="de-DE" sz="1400" dirty="0" err="1" smtClean="0"/>
              <a:t>size</a:t>
            </a:r>
            <a:r>
              <a:rPr lang="de-DE" sz="1400" dirty="0"/>
              <a:t> </a:t>
            </a:r>
            <a:r>
              <a:rPr lang="de-DE" sz="1400" dirty="0" err="1" smtClean="0"/>
              <a:t>T</a:t>
            </a:r>
            <a:r>
              <a:rPr lang="de-DE" sz="1400" baseline="-25000" dirty="0" err="1" smtClean="0"/>
              <a:t>WNiFe</a:t>
            </a:r>
            <a:r>
              <a:rPr lang="de-DE" sz="1400" dirty="0" smtClean="0"/>
              <a:t> &lt; 1300 °C</a:t>
            </a:r>
          </a:p>
          <a:p>
            <a:pPr algn="l">
              <a:lnSpc>
                <a:spcPts val="2300"/>
              </a:lnSpc>
              <a:spcBef>
                <a:spcPts val="1150"/>
              </a:spcBef>
            </a:pPr>
            <a:r>
              <a:rPr lang="de-DE" sz="1400" dirty="0" smtClean="0"/>
              <a:t>Aggregate </a:t>
            </a:r>
            <a:r>
              <a:rPr lang="de-DE" sz="1400" dirty="0" err="1" smtClean="0"/>
              <a:t>over</a:t>
            </a:r>
            <a:r>
              <a:rPr lang="de-DE" sz="1400" dirty="0" smtClean="0"/>
              <a:t> 9 mag. </a:t>
            </a:r>
            <a:r>
              <a:rPr lang="de-DE" sz="1400" dirty="0" err="1"/>
              <a:t>c</a:t>
            </a:r>
            <a:r>
              <a:rPr lang="de-DE" sz="1400" dirty="0" err="1" smtClean="0"/>
              <a:t>onfigurations</a:t>
            </a:r>
            <a:endParaRPr lang="de-DE" sz="1400" dirty="0" smtClean="0"/>
          </a:p>
          <a:p>
            <a:pPr algn="l">
              <a:lnSpc>
                <a:spcPts val="2300"/>
              </a:lnSpc>
              <a:spcBef>
                <a:spcPts val="1150"/>
              </a:spcBef>
            </a:pPr>
            <a:r>
              <a:rPr lang="de-DE" sz="1400" dirty="0" err="1" smtClean="0"/>
              <a:t>No</a:t>
            </a:r>
            <a:r>
              <a:rPr lang="de-DE" sz="1400" dirty="0" smtClean="0"/>
              <a:t> </a:t>
            </a:r>
            <a:r>
              <a:rPr lang="de-DE" sz="1400" dirty="0" err="1" smtClean="0"/>
              <a:t>shielding</a:t>
            </a:r>
            <a:r>
              <a:rPr lang="de-DE" sz="1400" dirty="0" smtClean="0"/>
              <a:t> </a:t>
            </a:r>
            <a:r>
              <a:rPr lang="de-DE" sz="1400" dirty="0" err="1" smtClean="0"/>
              <a:t>by</a:t>
            </a:r>
            <a:r>
              <a:rPr lang="de-DE" sz="1400" dirty="0" smtClean="0"/>
              <a:t> </a:t>
            </a:r>
            <a:r>
              <a:rPr lang="de-DE" sz="1400" dirty="0" err="1" smtClean="0"/>
              <a:t>neighouring</a:t>
            </a:r>
            <a:r>
              <a:rPr lang="de-DE" sz="1400" dirty="0" smtClean="0"/>
              <a:t> </a:t>
            </a:r>
            <a:r>
              <a:rPr lang="de-DE" sz="1400" dirty="0" err="1" smtClean="0"/>
              <a:t>tiles</a:t>
            </a:r>
            <a:endParaRPr lang="de-DE" sz="1400" dirty="0" smtClean="0"/>
          </a:p>
        </p:txBody>
      </p:sp>
      <p:sp>
        <p:nvSpPr>
          <p:cNvPr id="13" name="TextBox 12"/>
          <p:cNvSpPr txBox="1"/>
          <p:nvPr/>
        </p:nvSpPr>
        <p:spPr>
          <a:xfrm>
            <a:off x="7418684" y="2609572"/>
            <a:ext cx="137858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Incident</a:t>
            </a:r>
            <a:r>
              <a:rPr lang="de-DE" sz="1600" dirty="0" smtClean="0"/>
              <a:t> </a:t>
            </a:r>
            <a:r>
              <a:rPr lang="de-DE" sz="1600" dirty="0" err="1" smtClean="0"/>
              <a:t>angles</a:t>
            </a:r>
            <a:endParaRPr lang="de-DE" sz="1600" dirty="0" smtClean="0"/>
          </a:p>
        </p:txBody>
      </p:sp>
      <p:grpSp>
        <p:nvGrpSpPr>
          <p:cNvPr id="12" name="Group 11"/>
          <p:cNvGrpSpPr/>
          <p:nvPr/>
        </p:nvGrpSpPr>
        <p:grpSpPr>
          <a:xfrm>
            <a:off x="7334364" y="2925711"/>
            <a:ext cx="4857635" cy="1990612"/>
            <a:chOff x="7334364" y="2925711"/>
            <a:chExt cx="4857635" cy="1990612"/>
          </a:xfrm>
        </p:grpSpPr>
        <p:pic>
          <p:nvPicPr>
            <p:cNvPr id="19" name="Grafik 40"/>
            <p:cNvPicPr>
              <a:picLocks noChangeAspect="1"/>
            </p:cNvPicPr>
            <p:nvPr/>
          </p:nvPicPr>
          <p:blipFill rotWithShape="1">
            <a:blip r:embed="rId4"/>
            <a:srcRect l="74056" t="4392" r="5858" b="75288"/>
            <a:stretch/>
          </p:blipFill>
          <p:spPr>
            <a:xfrm>
              <a:off x="9466643" y="2925711"/>
              <a:ext cx="2725356" cy="199061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2141" t="11481" r="9680" b="10463"/>
            <a:stretch/>
          </p:blipFill>
          <p:spPr>
            <a:xfrm>
              <a:off x="7334364" y="2975022"/>
              <a:ext cx="2007066" cy="186743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979" t="11498" r="24967" b="10435"/>
            <a:stretch/>
          </p:blipFill>
          <p:spPr>
            <a:xfrm>
              <a:off x="9498579" y="2975022"/>
              <a:ext cx="2095075" cy="1895862"/>
            </a:xfrm>
            <a:prstGeom prst="rect">
              <a:avLst/>
            </a:prstGeom>
          </p:spPr>
        </p:pic>
        <p:sp>
          <p:nvSpPr>
            <p:cNvPr id="10" name="TextBox 9"/>
            <p:cNvSpPr txBox="1"/>
            <p:nvPr/>
          </p:nvSpPr>
          <p:spPr>
            <a:xfrm>
              <a:off x="7365442" y="4540236"/>
              <a:ext cx="706925" cy="262059"/>
            </a:xfrm>
            <a:prstGeom prst="rect">
              <a:avLst/>
            </a:prstGeom>
            <a:noFill/>
          </p:spPr>
          <p:txBody>
            <a:bodyPr wrap="none" lIns="0" tIns="0" rIns="0" bIns="0" rtlCol="0" anchor="t" anchorCtr="0">
              <a:spAutoFit/>
            </a:bodyPr>
            <a:lstStyle/>
            <a:p>
              <a:pPr algn="l">
                <a:lnSpc>
                  <a:spcPts val="2300"/>
                </a:lnSpc>
                <a:spcBef>
                  <a:spcPts val="1150"/>
                </a:spcBef>
              </a:pPr>
              <a:r>
                <a:rPr lang="de-DE" sz="1400" dirty="0" smtClean="0"/>
                <a:t>High </a:t>
              </a:r>
              <a:r>
                <a:rPr lang="de-DE" sz="1400" dirty="0" err="1" smtClean="0"/>
                <a:t>iota</a:t>
              </a:r>
              <a:endParaRPr lang="de-DE" sz="1400" dirty="0" smtClean="0"/>
            </a:p>
          </p:txBody>
        </p:sp>
        <p:sp>
          <p:nvSpPr>
            <p:cNvPr id="11" name="TextBox 10"/>
            <p:cNvSpPr txBox="1"/>
            <p:nvPr/>
          </p:nvSpPr>
          <p:spPr>
            <a:xfrm>
              <a:off x="9583886" y="4573130"/>
              <a:ext cx="676467" cy="262059"/>
            </a:xfrm>
            <a:prstGeom prst="rect">
              <a:avLst/>
            </a:prstGeom>
            <a:noFill/>
          </p:spPr>
          <p:txBody>
            <a:bodyPr wrap="none" lIns="0" tIns="0" rIns="0" bIns="0" rtlCol="0" anchor="t" anchorCtr="0">
              <a:spAutoFit/>
            </a:bodyPr>
            <a:lstStyle/>
            <a:p>
              <a:pPr algn="l">
                <a:lnSpc>
                  <a:spcPts val="2300"/>
                </a:lnSpc>
                <a:spcBef>
                  <a:spcPts val="1150"/>
                </a:spcBef>
              </a:pPr>
              <a:r>
                <a:rPr lang="de-DE" sz="1400" dirty="0" smtClean="0"/>
                <a:t>Low </a:t>
              </a:r>
              <a:r>
                <a:rPr lang="de-DE" sz="1400" dirty="0" err="1" smtClean="0"/>
                <a:t>Iota</a:t>
              </a:r>
              <a:endParaRPr lang="de-DE" sz="1400" dirty="0" smtClean="0"/>
            </a:p>
          </p:txBody>
        </p:sp>
        <p:grpSp>
          <p:nvGrpSpPr>
            <p:cNvPr id="31" name="Group 30"/>
            <p:cNvGrpSpPr/>
            <p:nvPr/>
          </p:nvGrpSpPr>
          <p:grpSpPr>
            <a:xfrm>
              <a:off x="11746247" y="3084844"/>
              <a:ext cx="329248" cy="1602868"/>
              <a:chOff x="11393887" y="3074796"/>
              <a:chExt cx="576223" cy="1602868"/>
            </a:xfrm>
          </p:grpSpPr>
          <p:cxnSp>
            <p:nvCxnSpPr>
              <p:cNvPr id="29" name="Straight Arrow Connector 28"/>
              <p:cNvCxnSpPr/>
              <p:nvPr/>
            </p:nvCxnSpPr>
            <p:spPr>
              <a:xfrm flipH="1">
                <a:off x="11393887" y="3074796"/>
                <a:ext cx="576223" cy="0"/>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1393887" y="4677664"/>
                <a:ext cx="576223" cy="0"/>
              </a:xfrm>
              <a:prstGeom prst="straightConnector1">
                <a:avLst/>
              </a:prstGeom>
              <a:ln w="28575"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p:nvPr/>
        </p:nvGrpSpPr>
        <p:grpSpPr>
          <a:xfrm>
            <a:off x="8200292" y="4940011"/>
            <a:ext cx="2402507" cy="1799567"/>
            <a:chOff x="8200292" y="4940011"/>
            <a:chExt cx="2402507" cy="1799567"/>
          </a:xfrm>
        </p:grpSpPr>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12069" t="11209" r="9555" b="9882"/>
            <a:stretch/>
          </p:blipFill>
          <p:spPr>
            <a:xfrm>
              <a:off x="8200292" y="4940011"/>
              <a:ext cx="2402507" cy="1799567"/>
            </a:xfrm>
            <a:prstGeom prst="rect">
              <a:avLst/>
            </a:prstGeom>
          </p:spPr>
        </p:pic>
        <p:sp>
          <p:nvSpPr>
            <p:cNvPr id="33" name="TextBox 32"/>
            <p:cNvSpPr txBox="1"/>
            <p:nvPr/>
          </p:nvSpPr>
          <p:spPr>
            <a:xfrm>
              <a:off x="9138706" y="4960797"/>
              <a:ext cx="1393010" cy="589905"/>
            </a:xfrm>
            <a:prstGeom prst="rect">
              <a:avLst/>
            </a:prstGeom>
            <a:noFill/>
          </p:spPr>
          <p:txBody>
            <a:bodyPr wrap="none" lIns="0" tIns="0" rIns="0" bIns="0" rtlCol="0" anchor="t" anchorCtr="0">
              <a:spAutoFit/>
            </a:bodyPr>
            <a:lstStyle/>
            <a:p>
              <a:pPr algn="r">
                <a:lnSpc>
                  <a:spcPts val="2300"/>
                </a:lnSpc>
              </a:pPr>
              <a:r>
                <a:rPr lang="de-DE" sz="1400" dirty="0" smtClean="0"/>
                <a:t>Areas </a:t>
              </a:r>
              <a:r>
                <a:rPr lang="de-DE" sz="1400" dirty="0" err="1" smtClean="0"/>
                <a:t>of</a:t>
              </a:r>
              <a:r>
                <a:rPr lang="de-DE" sz="1400" dirty="0" smtClean="0"/>
                <a:t> </a:t>
              </a:r>
              <a:r>
                <a:rPr lang="de-DE" sz="1400" dirty="0" err="1" smtClean="0"/>
                <a:t>opposite</a:t>
              </a:r>
              <a:endParaRPr lang="de-DE" sz="1400" dirty="0" smtClean="0"/>
            </a:p>
            <a:p>
              <a:pPr algn="r">
                <a:lnSpc>
                  <a:spcPts val="2300"/>
                </a:lnSpc>
              </a:pPr>
              <a:r>
                <a:rPr lang="de-DE" sz="1400" dirty="0" err="1" smtClean="0"/>
                <a:t>incident</a:t>
              </a:r>
              <a:r>
                <a:rPr lang="de-DE" sz="1400" dirty="0" smtClean="0"/>
                <a:t> angle</a:t>
              </a:r>
            </a:p>
          </p:txBody>
        </p:sp>
      </p:grpSp>
      <p:sp>
        <p:nvSpPr>
          <p:cNvPr id="36" name="TextBox 35"/>
          <p:cNvSpPr txBox="1"/>
          <p:nvPr/>
        </p:nvSpPr>
        <p:spPr>
          <a:xfrm>
            <a:off x="956930" y="6166884"/>
            <a:ext cx="1331647"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t>Courtesy</a:t>
            </a:r>
            <a:r>
              <a:rPr lang="de-DE" sz="1200" dirty="0" smtClean="0"/>
              <a:t> A. Menzel</a:t>
            </a:r>
          </a:p>
        </p:txBody>
      </p:sp>
      <p:sp>
        <p:nvSpPr>
          <p:cNvPr id="37" name="Freeform 36"/>
          <p:cNvSpPr/>
          <p:nvPr/>
        </p:nvSpPr>
        <p:spPr>
          <a:xfrm>
            <a:off x="829340" y="2796363"/>
            <a:ext cx="1637413" cy="861237"/>
          </a:xfrm>
          <a:custGeom>
            <a:avLst/>
            <a:gdLst>
              <a:gd name="connsiteX0" fmla="*/ 95693 w 1637413"/>
              <a:gd name="connsiteY0" fmla="*/ 0 h 861237"/>
              <a:gd name="connsiteX1" fmla="*/ 0 w 1637413"/>
              <a:gd name="connsiteY1" fmla="*/ 467832 h 861237"/>
              <a:gd name="connsiteX2" fmla="*/ 1594883 w 1637413"/>
              <a:gd name="connsiteY2" fmla="*/ 861237 h 861237"/>
              <a:gd name="connsiteX3" fmla="*/ 1637413 w 1637413"/>
              <a:gd name="connsiteY3" fmla="*/ 435935 h 861237"/>
              <a:gd name="connsiteX4" fmla="*/ 95693 w 1637413"/>
              <a:gd name="connsiteY4" fmla="*/ 0 h 86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413" h="861237">
                <a:moveTo>
                  <a:pt x="95693" y="0"/>
                </a:moveTo>
                <a:lnTo>
                  <a:pt x="0" y="467832"/>
                </a:lnTo>
                <a:lnTo>
                  <a:pt x="1594883" y="861237"/>
                </a:lnTo>
                <a:lnTo>
                  <a:pt x="1637413" y="435935"/>
                </a:lnTo>
                <a:lnTo>
                  <a:pt x="95693" y="0"/>
                </a:lnTo>
                <a:close/>
              </a:path>
            </a:pathLst>
          </a:custGeom>
          <a:noFill/>
          <a:ln w="28575" cmpd="sng">
            <a:solidFill>
              <a:schemeClr val="bg1"/>
            </a:solidFill>
            <a:prstDash val="sysDot"/>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 name="Fußzeilenplatzhalter 4"/>
          <p:cNvSpPr txBox="1">
            <a:spLocks/>
          </p:cNvSpPr>
          <p:nvPr/>
        </p:nvSpPr>
        <p:spPr>
          <a:xfrm>
            <a:off x="695325" y="6489699"/>
            <a:ext cx="7223557" cy="187264"/>
          </a:xfrm>
          <a:prstGeom prst="rect">
            <a:avLst/>
          </a:prstGeom>
        </p:spPr>
        <p:txBody>
          <a:bodyPr/>
          <a:lstStyle>
            <a:defPPr>
              <a:defRPr lang="en-US"/>
            </a:defPPr>
            <a:lvl1pPr marL="0" algn="l" defTabSz="457200" rtl="0" eaLnBrk="1" latinLnBrk="0" hangingPunct="1">
              <a:defRPr sz="60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tabLst>
                <a:tab pos="9775825" algn="r"/>
                <a:tab pos="10226675" algn="r"/>
              </a:tabLst>
            </a:pPr>
            <a:r>
              <a:rPr lang="de-DE" smtClean="0"/>
              <a:t>MAX PLANCK INSTITUTE FOR PLASMA PHYSICS | JORIS FELLINGER | </a:t>
            </a:r>
            <a:r>
              <a:rPr lang="en-US" smtClean="0"/>
              <a:t>19</a:t>
            </a:r>
            <a:r>
              <a:rPr lang="en-US" baseline="30000" smtClean="0"/>
              <a:t>th</a:t>
            </a:r>
            <a:r>
              <a:rPr lang="en-US" smtClean="0"/>
              <a:t> INTERNATIONAL CONFERENCE ON PLASMA-FACING MATERIALS AND COMPONENTS FOR FUSION APPLICATIONS</a:t>
            </a:r>
            <a:endParaRPr lang="de-DE" dirty="0"/>
          </a:p>
        </p:txBody>
      </p:sp>
    </p:spTree>
    <p:extLst>
      <p:ext uri="{BB962C8B-B14F-4D97-AF65-F5344CB8AC3E}">
        <p14:creationId xmlns:p14="http://schemas.microsoft.com/office/powerpoint/2010/main" val="2615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Conceptual layout of target module</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a:t>
            </a:fld>
            <a:endParaRPr lang="de-DE" dirty="0"/>
          </a:p>
        </p:txBody>
      </p:sp>
      <p:pic>
        <p:nvPicPr>
          <p:cNvPr id="9" name="Picture 8"/>
          <p:cNvPicPr>
            <a:picLocks noChangeAspect="1"/>
          </p:cNvPicPr>
          <p:nvPr/>
        </p:nvPicPr>
        <p:blipFill rotWithShape="1">
          <a:blip r:embed="rId3"/>
          <a:srcRect l="15666" t="9173" r="9333" b="25758"/>
          <a:stretch/>
        </p:blipFill>
        <p:spPr>
          <a:xfrm>
            <a:off x="6792000" y="1594983"/>
            <a:ext cx="5400000" cy="2880000"/>
          </a:xfrm>
          <a:prstGeom prst="rect">
            <a:avLst/>
          </a:prstGeom>
        </p:spPr>
      </p:pic>
      <p:pic>
        <p:nvPicPr>
          <p:cNvPr id="10" name="Picture 9"/>
          <p:cNvPicPr>
            <a:picLocks noChangeAspect="1"/>
          </p:cNvPicPr>
          <p:nvPr/>
        </p:nvPicPr>
        <p:blipFill rotWithShape="1">
          <a:blip r:embed="rId4"/>
          <a:srcRect l="15666" t="9173" r="9333" b="25758"/>
          <a:stretch/>
        </p:blipFill>
        <p:spPr>
          <a:xfrm>
            <a:off x="6792000" y="1594983"/>
            <a:ext cx="5400000" cy="2880000"/>
          </a:xfrm>
          <a:prstGeom prst="rect">
            <a:avLst/>
          </a:prstGeom>
        </p:spPr>
      </p:pic>
      <p:pic>
        <p:nvPicPr>
          <p:cNvPr id="11" name="Picture 10"/>
          <p:cNvPicPr>
            <a:picLocks noChangeAspect="1"/>
          </p:cNvPicPr>
          <p:nvPr/>
        </p:nvPicPr>
        <p:blipFill rotWithShape="1">
          <a:blip r:embed="rId5"/>
          <a:srcRect l="15666" t="9173" r="9333" b="25758"/>
          <a:stretch/>
        </p:blipFill>
        <p:spPr>
          <a:xfrm>
            <a:off x="6792000" y="1594983"/>
            <a:ext cx="5400000" cy="2880000"/>
          </a:xfrm>
          <a:prstGeom prst="rect">
            <a:avLst/>
          </a:prstGeom>
        </p:spPr>
      </p:pic>
      <p:pic>
        <p:nvPicPr>
          <p:cNvPr id="12" name="Picture 11"/>
          <p:cNvPicPr>
            <a:picLocks noChangeAspect="1"/>
          </p:cNvPicPr>
          <p:nvPr/>
        </p:nvPicPr>
        <p:blipFill rotWithShape="1">
          <a:blip r:embed="rId6"/>
          <a:srcRect l="15666" t="9173" r="9333" b="25758"/>
          <a:stretch/>
        </p:blipFill>
        <p:spPr>
          <a:xfrm>
            <a:off x="6792000" y="1594983"/>
            <a:ext cx="5400000" cy="2880000"/>
          </a:xfrm>
          <a:prstGeom prst="rect">
            <a:avLst/>
          </a:prstGeom>
        </p:spPr>
      </p:pic>
      <p:pic>
        <p:nvPicPr>
          <p:cNvPr id="13" name="Picture 12"/>
          <p:cNvPicPr>
            <a:picLocks noChangeAspect="1"/>
          </p:cNvPicPr>
          <p:nvPr/>
        </p:nvPicPr>
        <p:blipFill rotWithShape="1">
          <a:blip r:embed="rId7"/>
          <a:srcRect l="15674" t="9173" r="9325" b="25758"/>
          <a:stretch/>
        </p:blipFill>
        <p:spPr>
          <a:xfrm>
            <a:off x="6792000" y="1594983"/>
            <a:ext cx="5400000" cy="2880000"/>
          </a:xfrm>
          <a:prstGeom prst="rect">
            <a:avLst/>
          </a:prstGeom>
        </p:spPr>
      </p:pic>
      <p:pic>
        <p:nvPicPr>
          <p:cNvPr id="14" name="Picture 13"/>
          <p:cNvPicPr>
            <a:picLocks noChangeAspect="1"/>
          </p:cNvPicPr>
          <p:nvPr/>
        </p:nvPicPr>
        <p:blipFill rotWithShape="1">
          <a:blip r:embed="rId8"/>
          <a:srcRect l="18208" t="9173" r="12091" b="25758"/>
          <a:stretch/>
        </p:blipFill>
        <p:spPr>
          <a:xfrm>
            <a:off x="6974958" y="1594983"/>
            <a:ext cx="5018568" cy="2880000"/>
          </a:xfrm>
          <a:prstGeom prst="rect">
            <a:avLst/>
          </a:prstGeom>
        </p:spPr>
      </p:pic>
      <p:pic>
        <p:nvPicPr>
          <p:cNvPr id="15" name="Picture 14"/>
          <p:cNvPicPr>
            <a:picLocks noChangeAspect="1"/>
          </p:cNvPicPr>
          <p:nvPr/>
        </p:nvPicPr>
        <p:blipFill rotWithShape="1">
          <a:blip r:embed="rId9"/>
          <a:srcRect l="17470" t="9173" r="11057" b="25758"/>
          <a:stretch/>
        </p:blipFill>
        <p:spPr>
          <a:xfrm>
            <a:off x="6921795" y="1594983"/>
            <a:ext cx="5146158" cy="2880000"/>
          </a:xfrm>
          <a:prstGeom prst="rect">
            <a:avLst/>
          </a:prstGeom>
        </p:spPr>
      </p:pic>
      <p:sp>
        <p:nvSpPr>
          <p:cNvPr id="16" name="Content Placeholder 12"/>
          <p:cNvSpPr>
            <a:spLocks noGrp="1"/>
          </p:cNvSpPr>
          <p:nvPr>
            <p:ph sz="quarter" idx="13"/>
          </p:nvPr>
        </p:nvSpPr>
        <p:spPr>
          <a:xfrm>
            <a:off x="363984" y="896645"/>
            <a:ext cx="11514338" cy="5485105"/>
          </a:xfrm>
        </p:spPr>
        <p:txBody>
          <a:bodyPr>
            <a:normAutofit lnSpcReduction="10000"/>
          </a:bodyPr>
          <a:lstStyle/>
          <a:p>
            <a:pPr>
              <a:spcAft>
                <a:spcPts val="300"/>
              </a:spcAft>
            </a:pPr>
            <a:r>
              <a:rPr lang="en-US" dirty="0"/>
              <a:t>Additive manufactured </a:t>
            </a:r>
            <a:r>
              <a:rPr lang="en-US" dirty="0" smtClean="0"/>
              <a:t>(LPBF) CuCrZr heat sink with integrated manifold</a:t>
            </a:r>
          </a:p>
          <a:p>
            <a:pPr lvl="1">
              <a:spcAft>
                <a:spcPts val="300"/>
              </a:spcAft>
            </a:pPr>
            <a:r>
              <a:rPr lang="en-US" dirty="0" smtClean="0"/>
              <a:t>Heat removal channels closely follow exposed side</a:t>
            </a:r>
          </a:p>
          <a:p>
            <a:pPr lvl="1">
              <a:spcAft>
                <a:spcPts val="300"/>
              </a:spcAft>
            </a:pPr>
            <a:r>
              <a:rPr lang="en-US" dirty="0"/>
              <a:t>Machining of plasma facing side after </a:t>
            </a:r>
            <a:r>
              <a:rPr lang="en-US" dirty="0" smtClean="0"/>
              <a:t>printing</a:t>
            </a:r>
            <a:endParaRPr lang="en-US" dirty="0"/>
          </a:p>
          <a:p>
            <a:pPr>
              <a:spcAft>
                <a:spcPts val="300"/>
              </a:spcAft>
            </a:pPr>
            <a:r>
              <a:rPr lang="en-US" dirty="0" smtClean="0"/>
              <a:t>Need for soft OFE-Cu interlayer</a:t>
            </a:r>
          </a:p>
          <a:p>
            <a:pPr>
              <a:spcAft>
                <a:spcPts val="300"/>
              </a:spcAft>
            </a:pPr>
            <a:r>
              <a:rPr lang="en-US" dirty="0" smtClean="0"/>
              <a:t>W or WNiFe plasma facing surface </a:t>
            </a:r>
          </a:p>
          <a:p>
            <a:pPr lvl="1">
              <a:spcAft>
                <a:spcPts val="300"/>
              </a:spcAft>
            </a:pPr>
            <a:r>
              <a:rPr lang="en-US" dirty="0" smtClean="0"/>
              <a:t>WNiCu dissuaded since </a:t>
            </a:r>
            <a:r>
              <a:rPr lang="en-US" dirty="0" err="1" smtClean="0"/>
              <a:t>T</a:t>
            </a:r>
            <a:r>
              <a:rPr lang="en-US" baseline="-25000" dirty="0" err="1" smtClean="0"/>
              <a:t>limit</a:t>
            </a:r>
            <a:r>
              <a:rPr lang="en-US" dirty="0" smtClean="0"/>
              <a:t> &lt; 900 °C [</a:t>
            </a:r>
            <a:r>
              <a:rPr lang="en-US" dirty="0" smtClean="0">
                <a:hlinkClick r:id="rId10"/>
              </a:rPr>
              <a:t>Neu: 2017</a:t>
            </a:r>
            <a:r>
              <a:rPr lang="en-US" dirty="0" smtClean="0"/>
              <a:t>]</a:t>
            </a:r>
          </a:p>
          <a:p>
            <a:pPr lvl="1">
              <a:spcAft>
                <a:spcPts val="300"/>
              </a:spcAft>
            </a:pPr>
            <a:r>
              <a:rPr lang="en-US" dirty="0" smtClean="0"/>
              <a:t>Coating (low pressure plasma spray or cold spray)</a:t>
            </a:r>
            <a:endParaRPr lang="en-US" dirty="0"/>
          </a:p>
          <a:p>
            <a:pPr lvl="2">
              <a:spcAft>
                <a:spcPts val="300"/>
              </a:spcAft>
            </a:pPr>
            <a:r>
              <a:rPr lang="en-US" dirty="0"/>
              <a:t>Thickness &gt; </a:t>
            </a:r>
            <a:r>
              <a:rPr lang="en-US" dirty="0" smtClean="0"/>
              <a:t>0.2 </a:t>
            </a:r>
            <a:r>
              <a:rPr lang="en-US" dirty="0"/>
              <a:t>mm </a:t>
            </a:r>
            <a:r>
              <a:rPr lang="en-US" dirty="0" smtClean="0">
                <a:sym typeface="Wingdings" panose="05000000000000000000" pitchFamily="2" charset="2"/>
              </a:rPr>
              <a:t> 0.3 mm targeted</a:t>
            </a:r>
            <a:endParaRPr lang="en-US" dirty="0"/>
          </a:p>
          <a:p>
            <a:pPr lvl="3">
              <a:spcAft>
                <a:spcPts val="300"/>
              </a:spcAft>
            </a:pPr>
            <a:r>
              <a:rPr lang="en-US" dirty="0"/>
              <a:t>To survive erosion over W7-X life (~300h</a:t>
            </a:r>
            <a:r>
              <a:rPr lang="en-US" dirty="0" smtClean="0"/>
              <a:t>)</a:t>
            </a:r>
          </a:p>
          <a:p>
            <a:pPr lvl="2">
              <a:spcAft>
                <a:spcPts val="300"/>
              </a:spcAft>
            </a:pPr>
            <a:r>
              <a:rPr lang="en-US" dirty="0" smtClean="0"/>
              <a:t>Either on soft Cu interlayer or FGM on CuCrZr directly</a:t>
            </a:r>
            <a:endParaRPr lang="en-US" dirty="0"/>
          </a:p>
          <a:p>
            <a:pPr lvl="1">
              <a:spcAft>
                <a:spcPts val="300"/>
              </a:spcAft>
            </a:pPr>
            <a:r>
              <a:rPr lang="en-US" dirty="0" smtClean="0"/>
              <a:t>Or mosaic of W/Cu sandwich tiles bonded by brazing</a:t>
            </a:r>
          </a:p>
          <a:p>
            <a:pPr lvl="2">
              <a:spcAft>
                <a:spcPts val="300"/>
              </a:spcAft>
            </a:pPr>
            <a:r>
              <a:rPr lang="en-US" dirty="0" smtClean="0"/>
              <a:t>Sandwich tiles by galvanizing, casting or diffusion welding</a:t>
            </a:r>
          </a:p>
          <a:p>
            <a:pPr lvl="2">
              <a:spcAft>
                <a:spcPts val="300"/>
              </a:spcAft>
            </a:pPr>
            <a:r>
              <a:rPr lang="en-US" dirty="0" smtClean="0"/>
              <a:t>Final machining </a:t>
            </a:r>
            <a:r>
              <a:rPr lang="en-US" dirty="0"/>
              <a:t>after </a:t>
            </a:r>
            <a:r>
              <a:rPr lang="en-US" dirty="0" smtClean="0"/>
              <a:t>brazing process</a:t>
            </a:r>
          </a:p>
          <a:p>
            <a:pPr lvl="2">
              <a:spcAft>
                <a:spcPts val="300"/>
              </a:spcAft>
            </a:pPr>
            <a:r>
              <a:rPr lang="en-US" dirty="0" smtClean="0"/>
              <a:t>Size </a:t>
            </a:r>
            <a:r>
              <a:rPr lang="en-US" dirty="0"/>
              <a:t>&lt; </a:t>
            </a:r>
            <a:r>
              <a:rPr lang="en-US" dirty="0" smtClean="0"/>
              <a:t>30x30 </a:t>
            </a:r>
            <a:r>
              <a:rPr lang="en-US" dirty="0"/>
              <a:t>mm</a:t>
            </a:r>
          </a:p>
          <a:p>
            <a:pPr lvl="3">
              <a:spcAft>
                <a:spcPts val="300"/>
              </a:spcAft>
            </a:pPr>
            <a:r>
              <a:rPr lang="en-US" dirty="0"/>
              <a:t>To limit manufacturing deformation</a:t>
            </a:r>
          </a:p>
          <a:p>
            <a:pPr lvl="2">
              <a:spcAft>
                <a:spcPts val="300"/>
              </a:spcAft>
            </a:pPr>
            <a:r>
              <a:rPr lang="en-US" dirty="0" smtClean="0"/>
              <a:t>Thickness &gt; 2-3 mm </a:t>
            </a:r>
          </a:p>
          <a:p>
            <a:pPr lvl="3">
              <a:spcAft>
                <a:spcPts val="300"/>
              </a:spcAft>
            </a:pPr>
            <a:r>
              <a:rPr lang="en-US" dirty="0" smtClean="0"/>
              <a:t>to avoid Cu sputtering in slits</a:t>
            </a:r>
          </a:p>
          <a:p>
            <a:r>
              <a:rPr lang="en-US" dirty="0" smtClean="0"/>
              <a:t>FEM show temperatures &lt; 800 °C and displacements &lt; 3 mm</a:t>
            </a:r>
            <a:endParaRPr lang="en-US" dirty="0"/>
          </a:p>
        </p:txBody>
      </p:sp>
      <p:pic>
        <p:nvPicPr>
          <p:cNvPr id="2" name="Picture 1"/>
          <p:cNvPicPr>
            <a:picLocks noChangeAspect="1"/>
          </p:cNvPicPr>
          <p:nvPr/>
        </p:nvPicPr>
        <p:blipFill rotWithShape="1">
          <a:blip r:embed="rId11"/>
          <a:srcRect l="50352"/>
          <a:stretch/>
        </p:blipFill>
        <p:spPr>
          <a:xfrm>
            <a:off x="7764780" y="4673907"/>
            <a:ext cx="1935480" cy="1761817"/>
          </a:xfrm>
          <a:prstGeom prst="rect">
            <a:avLst/>
          </a:prstGeom>
        </p:spPr>
      </p:pic>
      <p:pic>
        <p:nvPicPr>
          <p:cNvPr id="18" name="Picture 17"/>
          <p:cNvPicPr>
            <a:picLocks noChangeAspect="1"/>
          </p:cNvPicPr>
          <p:nvPr/>
        </p:nvPicPr>
        <p:blipFill rotWithShape="1">
          <a:blip r:embed="rId12"/>
          <a:srcRect r="50630"/>
          <a:stretch/>
        </p:blipFill>
        <p:spPr>
          <a:xfrm>
            <a:off x="9826672" y="4682229"/>
            <a:ext cx="2245279" cy="1762980"/>
          </a:xfrm>
          <a:prstGeom prst="rect">
            <a:avLst/>
          </a:prstGeom>
        </p:spPr>
      </p:pic>
    </p:spTree>
    <p:extLst>
      <p:ext uri="{BB962C8B-B14F-4D97-AF65-F5344CB8AC3E}">
        <p14:creationId xmlns:p14="http://schemas.microsoft.com/office/powerpoint/2010/main" val="3893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xEl>
                                              <p:pRg st="16" end="1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xEl>
                                              <p:pRg st="17" end="17"/>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Pure W versus W based mixed metals</a:t>
            </a:r>
            <a:endParaRPr lang="de-DE" baseline="-25000" dirty="0"/>
          </a:p>
        </p:txBody>
      </p:sp>
      <p:graphicFrame>
        <p:nvGraphicFramePr>
          <p:cNvPr id="3" name="Table 2"/>
          <p:cNvGraphicFramePr>
            <a:graphicFrameLocks noGrp="1"/>
          </p:cNvGraphicFramePr>
          <p:nvPr>
            <p:extLst/>
          </p:nvPr>
        </p:nvGraphicFramePr>
        <p:xfrm>
          <a:off x="106327" y="1075791"/>
          <a:ext cx="12004156" cy="4566920"/>
        </p:xfrm>
        <a:graphic>
          <a:graphicData uri="http://schemas.openxmlformats.org/drawingml/2006/table">
            <a:tbl>
              <a:tblPr firstRow="1" bandRow="1">
                <a:tableStyleId>{5C22544A-7EE6-4342-B048-85BDC9FD1C3A}</a:tableStyleId>
              </a:tblPr>
              <a:tblGrid>
                <a:gridCol w="2499794">
                  <a:extLst>
                    <a:ext uri="{9D8B030D-6E8A-4147-A177-3AD203B41FA5}">
                      <a16:colId xmlns:a16="http://schemas.microsoft.com/office/drawing/2014/main" val="3998813365"/>
                    </a:ext>
                  </a:extLst>
                </a:gridCol>
                <a:gridCol w="2242326">
                  <a:extLst>
                    <a:ext uri="{9D8B030D-6E8A-4147-A177-3AD203B41FA5}">
                      <a16:colId xmlns:a16="http://schemas.microsoft.com/office/drawing/2014/main" val="2063200091"/>
                    </a:ext>
                  </a:extLst>
                </a:gridCol>
                <a:gridCol w="2381693">
                  <a:extLst>
                    <a:ext uri="{9D8B030D-6E8A-4147-A177-3AD203B41FA5}">
                      <a16:colId xmlns:a16="http://schemas.microsoft.com/office/drawing/2014/main" val="1507337315"/>
                    </a:ext>
                  </a:extLst>
                </a:gridCol>
                <a:gridCol w="3253562">
                  <a:extLst>
                    <a:ext uri="{9D8B030D-6E8A-4147-A177-3AD203B41FA5}">
                      <a16:colId xmlns:a16="http://schemas.microsoft.com/office/drawing/2014/main" val="2481363600"/>
                    </a:ext>
                  </a:extLst>
                </a:gridCol>
                <a:gridCol w="1626781">
                  <a:extLst>
                    <a:ext uri="{9D8B030D-6E8A-4147-A177-3AD203B41FA5}">
                      <a16:colId xmlns:a16="http://schemas.microsoft.com/office/drawing/2014/main" val="539260682"/>
                    </a:ext>
                  </a:extLst>
                </a:gridCol>
              </a:tblGrid>
              <a:tr h="370840">
                <a:tc>
                  <a:txBody>
                    <a:bodyPr/>
                    <a:lstStyle/>
                    <a:p>
                      <a:endParaRPr lang="de-DE" sz="1400" dirty="0"/>
                    </a:p>
                  </a:txBody>
                  <a:tcPr/>
                </a:tc>
                <a:tc>
                  <a:txBody>
                    <a:bodyPr/>
                    <a:lstStyle/>
                    <a:p>
                      <a:r>
                        <a:rPr lang="en-US" sz="1400" dirty="0" smtClean="0"/>
                        <a:t>W</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W</a:t>
                      </a:r>
                      <a:r>
                        <a:rPr lang="en-US" sz="1400" baseline="-25000" dirty="0" smtClean="0"/>
                        <a:t>95</a:t>
                      </a:r>
                      <a:r>
                        <a:rPr lang="en-US" sz="1400" dirty="0" smtClean="0"/>
                        <a:t>N</a:t>
                      </a:r>
                      <a:r>
                        <a:rPr lang="en-US" sz="1400" baseline="-25000" dirty="0" smtClean="0"/>
                        <a:t>3.5</a:t>
                      </a:r>
                      <a:r>
                        <a:rPr lang="en-US" sz="1400" dirty="0" smtClean="0"/>
                        <a:t>Fe</a:t>
                      </a:r>
                      <a:r>
                        <a:rPr lang="en-US" sz="1400" baseline="-25000" dirty="0" smtClean="0"/>
                        <a:t>1.5</a:t>
                      </a:r>
                      <a:endParaRPr lang="de-DE" sz="1400" dirty="0" smtClean="0"/>
                    </a:p>
                  </a:txBody>
                  <a:tcPr/>
                </a:tc>
                <a:tc>
                  <a:txBody>
                    <a:bodyPr/>
                    <a:lstStyle/>
                    <a:p>
                      <a:r>
                        <a:rPr lang="en-US" sz="1400" dirty="0" smtClean="0"/>
                        <a:t>W</a:t>
                      </a:r>
                      <a:r>
                        <a:rPr lang="en-US" sz="1400" baseline="-25000" dirty="0" smtClean="0"/>
                        <a:t>95</a:t>
                      </a:r>
                      <a:r>
                        <a:rPr lang="en-US" sz="1400" dirty="0" smtClean="0"/>
                        <a:t>Ni</a:t>
                      </a:r>
                      <a:r>
                        <a:rPr lang="en-US" sz="1400" baseline="-25000" dirty="0" smtClean="0"/>
                        <a:t>3.5</a:t>
                      </a:r>
                      <a:r>
                        <a:rPr lang="en-US" sz="1400" dirty="0" smtClean="0"/>
                        <a:t>Cu</a:t>
                      </a:r>
                      <a:r>
                        <a:rPr lang="en-US" sz="1400" baseline="-25000" dirty="0" smtClean="0"/>
                        <a:t>1.5</a:t>
                      </a:r>
                      <a:endParaRPr lang="de-DE" sz="1400" dirty="0"/>
                    </a:p>
                  </a:txBody>
                  <a:tcPr/>
                </a:tc>
                <a:tc>
                  <a:txBody>
                    <a:bodyPr/>
                    <a:lstStyle/>
                    <a:p>
                      <a:r>
                        <a:rPr lang="en-US" sz="1400" dirty="0" err="1" smtClean="0"/>
                        <a:t>WCu</a:t>
                      </a:r>
                      <a:endParaRPr lang="de-DE" sz="1400" dirty="0"/>
                    </a:p>
                  </a:txBody>
                  <a:tcPr/>
                </a:tc>
                <a:extLst>
                  <a:ext uri="{0D108BD9-81ED-4DB2-BD59-A6C34878D82A}">
                    <a16:rowId xmlns:a16="http://schemas.microsoft.com/office/drawing/2014/main" val="4059999872"/>
                  </a:ext>
                </a:extLst>
              </a:tr>
              <a:tr h="370840">
                <a:tc>
                  <a:txBody>
                    <a:bodyPr/>
                    <a:lstStyle/>
                    <a:p>
                      <a:r>
                        <a:rPr lang="en-US" sz="1400" dirty="0" smtClean="0"/>
                        <a:t>Limit temperature</a:t>
                      </a:r>
                      <a:r>
                        <a:rPr lang="en-US" sz="1400" baseline="30000" dirty="0" smtClean="0"/>
                        <a:t>1)</a:t>
                      </a:r>
                      <a:endParaRPr lang="de-DE" sz="1400" dirty="0"/>
                    </a:p>
                  </a:txBody>
                  <a:tcPr/>
                </a:tc>
                <a:tc>
                  <a:txBody>
                    <a:bodyPr/>
                    <a:lstStyle/>
                    <a:p>
                      <a:r>
                        <a:rPr lang="en-US" sz="1400" dirty="0" smtClean="0"/>
                        <a:t>1300°C:</a:t>
                      </a:r>
                      <a:r>
                        <a:rPr lang="en-US" sz="1400" baseline="0" dirty="0" smtClean="0"/>
                        <a:t> recrystallization</a:t>
                      </a:r>
                      <a:endParaRPr lang="de-DE" sz="1400" baseline="30000" dirty="0"/>
                    </a:p>
                  </a:txBody>
                  <a:tcPr/>
                </a:tc>
                <a:tc>
                  <a:txBody>
                    <a:bodyPr/>
                    <a:lstStyle/>
                    <a:p>
                      <a:r>
                        <a:rPr lang="en-US" sz="1400" dirty="0" smtClean="0"/>
                        <a:t>1100°C: crack network</a:t>
                      </a:r>
                      <a:endParaRPr lang="en-US" sz="1400" baseline="30000" dirty="0" smtClean="0"/>
                    </a:p>
                    <a:p>
                      <a:r>
                        <a:rPr lang="en-US" sz="1400" dirty="0" smtClean="0"/>
                        <a:t>1300°C:</a:t>
                      </a:r>
                      <a:r>
                        <a:rPr lang="en-US" sz="1400" baseline="0" dirty="0" smtClean="0"/>
                        <a:t> </a:t>
                      </a:r>
                      <a:r>
                        <a:rPr lang="en-US" sz="1400" dirty="0" err="1" smtClean="0"/>
                        <a:t>recrystallisation</a:t>
                      </a:r>
                      <a:r>
                        <a:rPr lang="en-US" sz="1400" dirty="0" smtClean="0"/>
                        <a:t>?</a:t>
                      </a:r>
                    </a:p>
                    <a:p>
                      <a:r>
                        <a:rPr lang="en-US" sz="1400" dirty="0" smtClean="0"/>
                        <a:t>1455°C: melting Ni</a:t>
                      </a:r>
                      <a:endParaRPr lang="de-DE" sz="1400" dirty="0"/>
                    </a:p>
                  </a:txBody>
                  <a:tcPr/>
                </a:tc>
                <a:tc>
                  <a:txBody>
                    <a:bodyPr/>
                    <a:lstStyle/>
                    <a:p>
                      <a:r>
                        <a:rPr lang="en-US" sz="1400" dirty="0" smtClean="0"/>
                        <a:t>900°C</a:t>
                      </a:r>
                      <a:r>
                        <a:rPr lang="en-US" sz="1400" baseline="0" dirty="0" smtClean="0"/>
                        <a:t>: crack network observed</a:t>
                      </a:r>
                      <a:endParaRPr lang="en-US" sz="1400" baseline="30000" dirty="0" smtClean="0"/>
                    </a:p>
                    <a:p>
                      <a:r>
                        <a:rPr lang="en-US" sz="1400" dirty="0" smtClean="0"/>
                        <a:t>1050°C:</a:t>
                      </a:r>
                      <a:r>
                        <a:rPr lang="en-US" sz="1400" baseline="0" dirty="0" smtClean="0"/>
                        <a:t> increased vapor pressure Cu</a:t>
                      </a:r>
                    </a:p>
                    <a:p>
                      <a:r>
                        <a:rPr lang="en-US" sz="1400" baseline="0" dirty="0" smtClean="0"/>
                        <a:t>1085°C: melting of copper</a:t>
                      </a:r>
                      <a:endParaRPr lang="de-DE" sz="1400" dirty="0"/>
                    </a:p>
                  </a:txBody>
                  <a:tcPr/>
                </a:tc>
                <a:tc>
                  <a:txBody>
                    <a:bodyPr/>
                    <a:lstStyle/>
                    <a:p>
                      <a:endParaRPr lang="de-DE" sz="1400" dirty="0"/>
                    </a:p>
                  </a:txBody>
                  <a:tcPr/>
                </a:tc>
                <a:extLst>
                  <a:ext uri="{0D108BD9-81ED-4DB2-BD59-A6C34878D82A}">
                    <a16:rowId xmlns:a16="http://schemas.microsoft.com/office/drawing/2014/main" val="3876262888"/>
                  </a:ext>
                </a:extLst>
              </a:tr>
              <a:tr h="370840">
                <a:tc>
                  <a:txBody>
                    <a:bodyPr/>
                    <a:lstStyle/>
                    <a:p>
                      <a:r>
                        <a:rPr lang="en-US" sz="1400" dirty="0" smtClean="0"/>
                        <a:t>Ductile brittle transition</a:t>
                      </a:r>
                      <a:r>
                        <a:rPr lang="en-US" sz="1400" baseline="0" dirty="0" smtClean="0"/>
                        <a:t> temperature</a:t>
                      </a:r>
                      <a:r>
                        <a:rPr lang="en-US" sz="1400" baseline="30000" dirty="0" smtClean="0"/>
                        <a:t>2)</a:t>
                      </a:r>
                      <a:endParaRPr lang="de-DE" sz="1400" baseline="30000" dirty="0"/>
                    </a:p>
                  </a:txBody>
                  <a:tcPr/>
                </a:tc>
                <a:tc>
                  <a:txBody>
                    <a:bodyPr/>
                    <a:lstStyle/>
                    <a:p>
                      <a:r>
                        <a:rPr lang="en-US" sz="1400" dirty="0" smtClean="0"/>
                        <a:t>200</a:t>
                      </a:r>
                      <a:r>
                        <a:rPr lang="en-US" sz="1400" baseline="0" dirty="0" smtClean="0"/>
                        <a:t> to </a:t>
                      </a:r>
                      <a:r>
                        <a:rPr lang="en-US" sz="1400" dirty="0" smtClean="0"/>
                        <a:t>375°C</a:t>
                      </a:r>
                      <a:r>
                        <a:rPr lang="en-US" sz="1400" baseline="30000" dirty="0" smtClean="0"/>
                        <a:t>4)</a:t>
                      </a:r>
                      <a:endParaRPr lang="de-DE" sz="1400"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-150</a:t>
                      </a:r>
                      <a:r>
                        <a:rPr lang="en-US" sz="1400" baseline="0" dirty="0" smtClean="0"/>
                        <a:t> to -25</a:t>
                      </a:r>
                      <a:r>
                        <a:rPr lang="en-US" sz="1400" dirty="0" smtClean="0"/>
                        <a:t>°C</a:t>
                      </a:r>
                      <a:endParaRPr lang="de-DE" sz="1400" dirty="0" smtClean="0"/>
                    </a:p>
                    <a:p>
                      <a:endParaRPr lang="de-DE" sz="1400" dirty="0"/>
                    </a:p>
                  </a:txBody>
                  <a:tcPr/>
                </a:tc>
                <a:tc>
                  <a:txBody>
                    <a:bodyPr/>
                    <a:lstStyle/>
                    <a:p>
                      <a:r>
                        <a:rPr lang="en-US" sz="1400" dirty="0" smtClean="0"/>
                        <a:t>-150</a:t>
                      </a:r>
                      <a:r>
                        <a:rPr lang="en-US" sz="1400" baseline="0" dirty="0" smtClean="0"/>
                        <a:t> to -25</a:t>
                      </a:r>
                      <a:r>
                        <a:rPr lang="en-US" sz="1400" dirty="0" smtClean="0"/>
                        <a:t>°C</a:t>
                      </a:r>
                      <a:endParaRPr lang="de-DE" sz="1400" dirty="0"/>
                    </a:p>
                  </a:txBody>
                  <a:tcPr/>
                </a:tc>
                <a:tc>
                  <a:txBody>
                    <a:bodyPr/>
                    <a:lstStyle/>
                    <a:p>
                      <a:endParaRPr lang="de-DE" sz="1400" dirty="0"/>
                    </a:p>
                  </a:txBody>
                  <a:tcPr/>
                </a:tc>
                <a:extLst>
                  <a:ext uri="{0D108BD9-81ED-4DB2-BD59-A6C34878D82A}">
                    <a16:rowId xmlns:a16="http://schemas.microsoft.com/office/drawing/2014/main" val="1847609449"/>
                  </a:ext>
                </a:extLst>
              </a:tr>
              <a:tr h="370840">
                <a:tc>
                  <a:txBody>
                    <a:bodyPr/>
                    <a:lstStyle/>
                    <a:p>
                      <a:r>
                        <a:rPr lang="en-US" sz="1400" dirty="0" smtClean="0"/>
                        <a:t>Thermal conductivity </a:t>
                      </a:r>
                      <a:r>
                        <a:rPr lang="en-US" sz="1400" smtClean="0"/>
                        <a:t>[W/mK</a:t>
                      </a:r>
                      <a:r>
                        <a:rPr lang="en-US" sz="1400" dirty="0" smtClean="0"/>
                        <a:t>]</a:t>
                      </a:r>
                      <a:endParaRPr lang="de-DE" sz="1400" baseline="30000" dirty="0"/>
                    </a:p>
                  </a:txBody>
                  <a:tcPr/>
                </a:tc>
                <a:tc>
                  <a:txBody>
                    <a:bodyPr/>
                    <a:lstStyle/>
                    <a:p>
                      <a:r>
                        <a:rPr lang="en-US" sz="1400" dirty="0" smtClean="0"/>
                        <a:t>170-110  @20-1000°C</a:t>
                      </a:r>
                      <a:r>
                        <a:rPr lang="en-US" sz="1400" baseline="30000" dirty="0" smtClean="0"/>
                        <a:t>4)</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80-95 @ 20-1000°C</a:t>
                      </a:r>
                      <a:r>
                        <a:rPr lang="en-US" sz="1400" baseline="30000" dirty="0" smtClean="0"/>
                        <a:t>1)</a:t>
                      </a:r>
                      <a:endParaRPr lang="de-DE" sz="1400" baseline="30000" dirty="0" smtClean="0"/>
                    </a:p>
                    <a:p>
                      <a:endParaRPr lang="de-DE" sz="1400" dirty="0"/>
                    </a:p>
                  </a:txBody>
                  <a:tcPr/>
                </a:tc>
                <a:tc>
                  <a:txBody>
                    <a:bodyPr/>
                    <a:lstStyle/>
                    <a:p>
                      <a:r>
                        <a:rPr lang="en-US" sz="1400" dirty="0" smtClean="0"/>
                        <a:t>89-86 @20-850°C</a:t>
                      </a:r>
                      <a:r>
                        <a:rPr lang="en-US" sz="1400" baseline="30000" dirty="0" smtClean="0"/>
                        <a:t>6)</a:t>
                      </a:r>
                    </a:p>
                  </a:txBody>
                  <a:tcPr/>
                </a:tc>
                <a:tc>
                  <a:txBody>
                    <a:bodyPr/>
                    <a:lstStyle/>
                    <a:p>
                      <a:r>
                        <a:rPr lang="en-US" sz="1400" baseline="0" dirty="0" smtClean="0"/>
                        <a:t>240 W</a:t>
                      </a:r>
                      <a:r>
                        <a:rPr lang="en-US" sz="1400" baseline="-25000" dirty="0" smtClean="0"/>
                        <a:t>50</a:t>
                      </a:r>
                      <a:r>
                        <a:rPr lang="en-US" sz="1400" baseline="0" dirty="0" smtClean="0"/>
                        <a:t>Cu</a:t>
                      </a:r>
                      <a:r>
                        <a:rPr lang="en-US" sz="1400" baseline="-25000" dirty="0" smtClean="0"/>
                        <a:t>50</a:t>
                      </a:r>
                    </a:p>
                    <a:p>
                      <a:r>
                        <a:rPr lang="en-US" sz="1400" baseline="0" dirty="0" smtClean="0"/>
                        <a:t>147 W</a:t>
                      </a:r>
                      <a:r>
                        <a:rPr lang="en-US" sz="1400" baseline="-25000" dirty="0" smtClean="0"/>
                        <a:t>90</a:t>
                      </a:r>
                      <a:r>
                        <a:rPr lang="en-US" sz="1400" baseline="0" dirty="0" smtClean="0"/>
                        <a:t>Cu</a:t>
                      </a:r>
                      <a:r>
                        <a:rPr lang="en-US" sz="1400" baseline="-25000" dirty="0" smtClean="0"/>
                        <a:t>10</a:t>
                      </a:r>
                      <a:endParaRPr lang="de-DE" sz="1400" baseline="-25000" dirty="0"/>
                    </a:p>
                  </a:txBody>
                  <a:tcPr/>
                </a:tc>
                <a:extLst>
                  <a:ext uri="{0D108BD9-81ED-4DB2-BD59-A6C34878D82A}">
                    <a16:rowId xmlns:a16="http://schemas.microsoft.com/office/drawing/2014/main" val="3417888724"/>
                  </a:ext>
                </a:extLst>
              </a:tr>
              <a:tr h="370840">
                <a:tc>
                  <a:txBody>
                    <a:bodyPr/>
                    <a:lstStyle/>
                    <a:p>
                      <a:r>
                        <a:rPr lang="en-US" sz="1400" dirty="0" smtClean="0"/>
                        <a:t>Thermal </a:t>
                      </a:r>
                      <a:r>
                        <a:rPr lang="en-US" sz="1400" smtClean="0"/>
                        <a:t>expansion 10</a:t>
                      </a:r>
                      <a:r>
                        <a:rPr lang="en-US" sz="1400" baseline="30000" smtClean="0"/>
                        <a:t>-6</a:t>
                      </a:r>
                      <a:r>
                        <a:rPr lang="en-US" sz="1400" smtClean="0"/>
                        <a:t>/K</a:t>
                      </a:r>
                      <a:endParaRPr lang="de-DE" sz="1400" dirty="0"/>
                    </a:p>
                  </a:txBody>
                  <a:tcPr/>
                </a:tc>
                <a:tc>
                  <a:txBody>
                    <a:bodyPr/>
                    <a:lstStyle/>
                    <a:p>
                      <a:r>
                        <a:rPr lang="en-US" sz="1400" dirty="0" smtClean="0"/>
                        <a:t>4.4-5.0</a:t>
                      </a:r>
                      <a:r>
                        <a:rPr lang="en-US" sz="1400" baseline="30000" dirty="0" smtClean="0"/>
                        <a:t> </a:t>
                      </a:r>
                      <a:r>
                        <a:rPr lang="en-US" sz="1400" baseline="0" dirty="0" smtClean="0"/>
                        <a:t>@20°C-1200°C</a:t>
                      </a:r>
                      <a:r>
                        <a:rPr lang="en-US" sz="1400" baseline="30000" dirty="0" smtClean="0"/>
                        <a:t>4)</a:t>
                      </a:r>
                      <a:endParaRPr lang="de-DE" sz="1400"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5.2</a:t>
                      </a:r>
                      <a:r>
                        <a:rPr lang="en-US" sz="1400" baseline="0" dirty="0" smtClean="0"/>
                        <a:t>-5.7 @20-600°C</a:t>
                      </a:r>
                      <a:r>
                        <a:rPr lang="en-US" sz="1400" baseline="30000" dirty="0" smtClean="0"/>
                        <a:t>5)</a:t>
                      </a:r>
                      <a:endParaRPr lang="de-DE" sz="1400" baseline="30000" dirty="0" smtClean="0"/>
                    </a:p>
                    <a:p>
                      <a:endParaRPr lang="de-DE" sz="140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5.2</a:t>
                      </a:r>
                      <a:r>
                        <a:rPr lang="en-US" sz="1400" baseline="0" dirty="0" smtClean="0"/>
                        <a:t>-5.5 @20-600°C</a:t>
                      </a:r>
                      <a:r>
                        <a:rPr lang="en-US" sz="1400" baseline="30000" dirty="0" smtClean="0"/>
                        <a:t>5)</a:t>
                      </a:r>
                      <a:endParaRPr lang="de-DE" sz="1400" baseline="30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13  W</a:t>
                      </a:r>
                      <a:r>
                        <a:rPr lang="en-US" sz="1400" baseline="-25000" dirty="0" smtClean="0"/>
                        <a:t>50</a:t>
                      </a:r>
                      <a:r>
                        <a:rPr lang="en-US" sz="1400" baseline="0" dirty="0" smtClean="0"/>
                        <a:t>Cu</a:t>
                      </a:r>
                      <a:r>
                        <a:rPr lang="en-US" sz="1400" baseline="-25000" dirty="0" smtClean="0"/>
                        <a:t>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7.5 W</a:t>
                      </a:r>
                      <a:r>
                        <a:rPr lang="en-US" sz="1400" baseline="-25000" dirty="0" smtClean="0"/>
                        <a:t>90</a:t>
                      </a:r>
                      <a:r>
                        <a:rPr lang="en-US" sz="1400" baseline="0" dirty="0" smtClean="0"/>
                        <a:t>Cu</a:t>
                      </a:r>
                      <a:r>
                        <a:rPr lang="en-US" sz="1400" baseline="-25000" dirty="0" smtClean="0"/>
                        <a:t>10</a:t>
                      </a:r>
                      <a:endParaRPr lang="de-DE" sz="1400" baseline="-25000" dirty="0" smtClean="0"/>
                    </a:p>
                  </a:txBody>
                  <a:tcPr/>
                </a:tc>
                <a:extLst>
                  <a:ext uri="{0D108BD9-81ED-4DB2-BD59-A6C34878D82A}">
                    <a16:rowId xmlns:a16="http://schemas.microsoft.com/office/drawing/2014/main" val="1950609703"/>
                  </a:ext>
                </a:extLst>
              </a:tr>
              <a:tr h="370840">
                <a:tc>
                  <a:txBody>
                    <a:bodyPr/>
                    <a:lstStyle/>
                    <a:p>
                      <a:r>
                        <a:rPr lang="en-US" sz="1400" dirty="0" smtClean="0"/>
                        <a:t>Fracture</a:t>
                      </a:r>
                      <a:r>
                        <a:rPr lang="en-US" sz="1400" baseline="0" dirty="0" smtClean="0"/>
                        <a:t> toughness</a:t>
                      </a:r>
                      <a:r>
                        <a:rPr lang="en-US" sz="1400" baseline="30000" dirty="0" smtClean="0"/>
                        <a:t>3)</a:t>
                      </a:r>
                      <a:endParaRPr lang="de-DE" sz="1400" dirty="0"/>
                    </a:p>
                  </a:txBody>
                  <a:tcPr/>
                </a:tc>
                <a:tc>
                  <a:txBody>
                    <a:bodyPr/>
                    <a:lstStyle/>
                    <a:p>
                      <a:r>
                        <a:rPr lang="en-US" sz="1400" dirty="0" smtClean="0"/>
                        <a:t>5-8 </a:t>
                      </a:r>
                      <a:r>
                        <a:rPr lang="en-US" sz="1400" dirty="0" err="1" smtClean="0"/>
                        <a:t>MPa√m</a:t>
                      </a:r>
                      <a:r>
                        <a:rPr lang="en-US" sz="1400" dirty="0" smtClean="0"/>
                        <a:t> @T &lt;</a:t>
                      </a:r>
                      <a:r>
                        <a:rPr lang="en-US" sz="1400" baseline="0" dirty="0" smtClean="0"/>
                        <a:t> DBTT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&gt;100 </a:t>
                      </a:r>
                      <a:r>
                        <a:rPr lang="en-US" sz="1400" baseline="0" dirty="0" err="1" smtClean="0"/>
                        <a:t>Mpa</a:t>
                      </a:r>
                      <a:r>
                        <a:rPr lang="en-US" sz="1400" dirty="0" err="1" smtClean="0"/>
                        <a:t>√m</a:t>
                      </a:r>
                      <a:r>
                        <a:rPr lang="en-US" sz="1400" dirty="0" smtClean="0"/>
                        <a:t> @T &gt;</a:t>
                      </a:r>
                      <a:r>
                        <a:rPr lang="en-US" sz="1400" baseline="0" dirty="0" smtClean="0"/>
                        <a:t> DBTT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75-110 </a:t>
                      </a:r>
                      <a:r>
                        <a:rPr lang="en-US" sz="1400" dirty="0" err="1" smtClean="0"/>
                        <a:t>MPa√m</a:t>
                      </a:r>
                      <a:r>
                        <a:rPr lang="en-US" sz="1400" dirty="0" smtClean="0"/>
                        <a:t> @20°C</a:t>
                      </a:r>
                      <a:endParaRPr lang="en-US" sz="1400" baseline="30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45-50 </a:t>
                      </a:r>
                      <a:r>
                        <a:rPr lang="en-US" sz="1400" dirty="0" err="1" smtClean="0"/>
                        <a:t>MPa√m</a:t>
                      </a:r>
                      <a:r>
                        <a:rPr lang="en-US" sz="1400" dirty="0" smtClean="0"/>
                        <a:t> @20°C</a:t>
                      </a: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smtClean="0"/>
                    </a:p>
                  </a:txBody>
                  <a:tcPr/>
                </a:tc>
                <a:extLst>
                  <a:ext uri="{0D108BD9-81ED-4DB2-BD59-A6C34878D82A}">
                    <a16:rowId xmlns:a16="http://schemas.microsoft.com/office/drawing/2014/main" val="2802182415"/>
                  </a:ext>
                </a:extLst>
              </a:tr>
              <a:tr h="370840">
                <a:tc>
                  <a:txBody>
                    <a:bodyPr/>
                    <a:lstStyle/>
                    <a:p>
                      <a:r>
                        <a:rPr lang="en-US" sz="1400" dirty="0" smtClean="0"/>
                        <a:t>Elongation at fracture</a:t>
                      </a:r>
                      <a:endParaRPr lang="de-DE" sz="1400" dirty="0"/>
                    </a:p>
                  </a:txBody>
                  <a:tcPr/>
                </a:tc>
                <a:tc>
                  <a:txBody>
                    <a:bodyPr/>
                    <a:lstStyle/>
                    <a:p>
                      <a:r>
                        <a:rPr lang="en-US" sz="1400" dirty="0" smtClean="0"/>
                        <a:t>0%</a:t>
                      </a:r>
                      <a:r>
                        <a:rPr lang="en-US" sz="1400" baseline="30000" dirty="0" smtClean="0"/>
                        <a:t>4)</a:t>
                      </a:r>
                      <a:endParaRPr lang="de-DE" sz="1400"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16% @ 20°C</a:t>
                      </a:r>
                      <a:r>
                        <a:rPr lang="en-US" sz="1400" baseline="30000" dirty="0" smtClean="0"/>
                        <a:t>5)</a:t>
                      </a:r>
                      <a:endParaRPr lang="de-DE" sz="1400"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4% @ 20°C</a:t>
                      </a:r>
                      <a:r>
                        <a:rPr lang="en-US" sz="1400" baseline="30000" dirty="0" smtClean="0"/>
                        <a:t>5)</a:t>
                      </a:r>
                      <a:endParaRPr lang="de-DE" sz="1400" baseline="30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8% W</a:t>
                      </a:r>
                      <a:r>
                        <a:rPr lang="en-US" sz="1400" baseline="-25000" dirty="0" smtClean="0"/>
                        <a:t>50</a:t>
                      </a:r>
                      <a:r>
                        <a:rPr lang="en-US" sz="1400" baseline="0" dirty="0" smtClean="0"/>
                        <a:t>CuCrZr</a:t>
                      </a:r>
                      <a:r>
                        <a:rPr lang="en-US" sz="1400" baseline="-25000" dirty="0" smtClean="0"/>
                        <a:t>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5% W</a:t>
                      </a:r>
                      <a:r>
                        <a:rPr lang="en-US" sz="1400" baseline="-25000" dirty="0" smtClean="0"/>
                        <a:t>70</a:t>
                      </a:r>
                      <a:r>
                        <a:rPr lang="en-US" sz="1400" baseline="0" dirty="0" smtClean="0"/>
                        <a:t>CuCrZr</a:t>
                      </a:r>
                      <a:r>
                        <a:rPr lang="en-US" sz="1400" baseline="-25000" dirty="0" smtClean="0"/>
                        <a:t>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&lt;1%  W</a:t>
                      </a:r>
                      <a:r>
                        <a:rPr lang="en-US" sz="1400" baseline="-25000" dirty="0" smtClean="0"/>
                        <a:t>85</a:t>
                      </a:r>
                      <a:r>
                        <a:rPr lang="en-US" sz="1400" baseline="0" dirty="0" smtClean="0"/>
                        <a:t>CuCrZr</a:t>
                      </a:r>
                      <a:r>
                        <a:rPr lang="en-US" sz="1400" baseline="-25000" dirty="0" smtClean="0"/>
                        <a:t>15</a:t>
                      </a:r>
                      <a:endParaRPr lang="de-DE" sz="1400" baseline="0" dirty="0" smtClean="0"/>
                    </a:p>
                  </a:txBody>
                  <a:tcPr/>
                </a:tc>
                <a:extLst>
                  <a:ext uri="{0D108BD9-81ED-4DB2-BD59-A6C34878D82A}">
                    <a16:rowId xmlns:a16="http://schemas.microsoft.com/office/drawing/2014/main" val="1918270731"/>
                  </a:ext>
                </a:extLst>
              </a:tr>
              <a:tr h="365760">
                <a:tc>
                  <a:txBody>
                    <a:bodyPr/>
                    <a:lstStyle/>
                    <a:p>
                      <a:r>
                        <a:rPr lang="en-US" sz="1400" dirty="0" smtClean="0"/>
                        <a:t>Magnetic permeability</a:t>
                      </a:r>
                    </a:p>
                  </a:txBody>
                  <a:tcPr/>
                </a:tc>
                <a:tc>
                  <a:txBody>
                    <a:bodyPr/>
                    <a:lstStyle/>
                    <a:p>
                      <a:r>
                        <a:rPr lang="en-US" sz="1400" kern="1200" dirty="0" smtClean="0">
                          <a:solidFill>
                            <a:schemeClr val="dk1"/>
                          </a:solidFill>
                          <a:latin typeface="+mn-lt"/>
                          <a:ea typeface="+mn-ea"/>
                          <a:cs typeface="+mn-cs"/>
                        </a:rPr>
                        <a:t>&lt;1.01</a:t>
                      </a:r>
                      <a:endParaRPr lang="de-DE" sz="14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dk1"/>
                          </a:solidFill>
                          <a:latin typeface="+mn-lt"/>
                          <a:ea typeface="+mn-ea"/>
                          <a:cs typeface="+mn-cs"/>
                        </a:rPr>
                        <a:t>1.05 @ 1.4 T &amp; 20°C</a:t>
                      </a:r>
                      <a:endParaRPr lang="de-DE" sz="1400"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1.03</a:t>
                      </a:r>
                      <a:r>
                        <a:rPr lang="en-US" sz="1400" kern="1200" baseline="0" dirty="0" smtClean="0">
                          <a:solidFill>
                            <a:schemeClr val="dk1"/>
                          </a:solidFill>
                          <a:latin typeface="+mn-lt"/>
                          <a:ea typeface="+mn-ea"/>
                          <a:cs typeface="+mn-cs"/>
                        </a:rPr>
                        <a:t> @ 1.4 T &amp; 20°C</a:t>
                      </a:r>
                      <a:endParaRPr lang="de-DE" sz="1400"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aseline="30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&lt;1.01</a:t>
                      </a:r>
                      <a:endParaRPr lang="de-DE" sz="1400" kern="1200" dirty="0" smtClean="0">
                        <a:solidFill>
                          <a:schemeClr val="dk1"/>
                        </a:solidFill>
                        <a:latin typeface="+mn-lt"/>
                        <a:ea typeface="+mn-ea"/>
                        <a:cs typeface="+mn-cs"/>
                      </a:endParaRPr>
                    </a:p>
                  </a:txBody>
                  <a:tcPr/>
                </a:tc>
                <a:extLst>
                  <a:ext uri="{0D108BD9-81ED-4DB2-BD59-A6C34878D82A}">
                    <a16:rowId xmlns:a16="http://schemas.microsoft.com/office/drawing/2014/main" val="1206694174"/>
                  </a:ext>
                </a:extLst>
              </a:tr>
            </a:tbl>
          </a:graphicData>
        </a:graphic>
      </p:graphicFrame>
      <p:sp>
        <p:nvSpPr>
          <p:cNvPr id="5" name="Rectangle 4"/>
          <p:cNvSpPr/>
          <p:nvPr/>
        </p:nvSpPr>
        <p:spPr>
          <a:xfrm>
            <a:off x="237384" y="5741303"/>
            <a:ext cx="8377727" cy="1015663"/>
          </a:xfrm>
          <a:prstGeom prst="rect">
            <a:avLst/>
          </a:prstGeom>
        </p:spPr>
        <p:txBody>
          <a:bodyPr wrap="square">
            <a:spAutoFit/>
          </a:bodyPr>
          <a:lstStyle/>
          <a:p>
            <a:pPr marL="228600" indent="-228600">
              <a:buAutoNum type="arabicParenR"/>
            </a:pPr>
            <a:r>
              <a:rPr lang="de-DE" sz="1000" dirty="0" smtClean="0">
                <a:hlinkClick r:id="rId2" tooltip="Persistent link using digital object identifier"/>
              </a:rPr>
              <a:t>https://doi.org/10.1016/j.fusengdes.2017.01.043</a:t>
            </a:r>
            <a:endParaRPr lang="de-DE" sz="1000" dirty="0" smtClean="0"/>
          </a:p>
          <a:p>
            <a:pPr marL="228600" indent="-228600">
              <a:buAutoNum type="arabicParenR"/>
            </a:pPr>
            <a:r>
              <a:rPr lang="de-DE" sz="1000" dirty="0" smtClean="0">
                <a:hlinkClick r:id="rId3"/>
              </a:rPr>
              <a:t>https://fmp.ornl.gov/semiannual-progress-reports/fusion-materials-semiannual-progress-report-65.pdf</a:t>
            </a:r>
            <a:endParaRPr lang="de-DE" sz="1000" dirty="0" smtClean="0"/>
          </a:p>
          <a:p>
            <a:pPr marL="228600" indent="-228600">
              <a:buFontTx/>
              <a:buAutoNum type="arabicParenR"/>
            </a:pPr>
            <a:r>
              <a:rPr lang="de-DE" sz="1000" dirty="0" smtClean="0">
                <a:effectLst/>
                <a:hlinkClick r:id="rId4" tooltip="Document DOI URL"/>
              </a:rPr>
              <a:t>https://doi.org/10.2172/1562913</a:t>
            </a:r>
            <a:endParaRPr lang="de-DE" sz="1000" dirty="0" smtClean="0">
              <a:effectLst/>
            </a:endParaRPr>
          </a:p>
          <a:p>
            <a:pPr marL="228600" indent="-228600">
              <a:buFontTx/>
              <a:buAutoNum type="arabicParenR"/>
            </a:pPr>
            <a:r>
              <a:rPr lang="en-US" sz="1000" dirty="0" smtClean="0">
                <a:effectLst/>
              </a:rPr>
              <a:t>ITER Material Properties Handbook</a:t>
            </a:r>
          </a:p>
          <a:p>
            <a:pPr marL="228600" indent="-228600">
              <a:buFontTx/>
              <a:buAutoNum type="arabicParenR"/>
            </a:pPr>
            <a:r>
              <a:rPr lang="de-DE" sz="1000" dirty="0" smtClean="0">
                <a:effectLst/>
                <a:hlinkClick r:id="rId5"/>
              </a:rPr>
              <a:t>https://www.plansee.com/download/?DOKNR=HPM-070-TD-024&amp;DOKAR=QM1&amp;DOKTL=100</a:t>
            </a:r>
            <a:endParaRPr lang="de-DE" sz="1000" dirty="0" smtClean="0">
              <a:effectLst/>
            </a:endParaRPr>
          </a:p>
          <a:p>
            <a:pPr marL="228600" indent="-228600">
              <a:buFontTx/>
              <a:buAutoNum type="arabicParenR"/>
            </a:pPr>
            <a:r>
              <a:rPr lang="en-US" sz="1000" dirty="0" smtClean="0"/>
              <a:t>1-ACE-Y0027, p.36</a:t>
            </a:r>
            <a:endParaRPr lang="de-DE" sz="1000" dirty="0" smtClean="0">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0693" y="5522905"/>
            <a:ext cx="2013964" cy="1264528"/>
          </a:xfrm>
          <a:prstGeom prst="rect">
            <a:avLst/>
          </a:prstGeom>
        </p:spPr>
      </p:pic>
      <p:sp>
        <p:nvSpPr>
          <p:cNvPr id="4" name="Slide Number Placeholder 3"/>
          <p:cNvSpPr>
            <a:spLocks noGrp="1"/>
          </p:cNvSpPr>
          <p:nvPr>
            <p:ph type="sldNum" sz="quarter" idx="16"/>
          </p:nvPr>
        </p:nvSpPr>
        <p:spPr/>
        <p:txBody>
          <a:bodyPr/>
          <a:lstStyle/>
          <a:p>
            <a:fld id="{31AA536C-85F5-4A1B-A111-7CE00A08BCBC}" type="slidenum">
              <a:rPr lang="de-DE" smtClean="0"/>
              <a:pPr/>
              <a:t>50</a:t>
            </a:fld>
            <a:endParaRPr lang="de-DE" dirty="0"/>
          </a:p>
        </p:txBody>
      </p:sp>
    </p:spTree>
    <p:extLst>
      <p:ext uri="{BB962C8B-B14F-4D97-AF65-F5344CB8AC3E}">
        <p14:creationId xmlns:p14="http://schemas.microsoft.com/office/powerpoint/2010/main" val="21322487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Comparison of 2 suppliers</a:t>
            </a:r>
          </a:p>
          <a:p>
            <a:r>
              <a:rPr lang="en-US" dirty="0" smtClean="0"/>
              <a:t>Rolling direction visible in W but not in W</a:t>
            </a:r>
            <a:r>
              <a:rPr lang="en-US" baseline="-25000" dirty="0" smtClean="0"/>
              <a:t>95</a:t>
            </a:r>
            <a:r>
              <a:rPr lang="en-US" dirty="0" smtClean="0"/>
              <a:t>NiFe</a:t>
            </a:r>
            <a:endParaRPr lang="en-US" dirty="0"/>
          </a:p>
        </p:txBody>
      </p:sp>
      <p:sp>
        <p:nvSpPr>
          <p:cNvPr id="3" name="Title 2"/>
          <p:cNvSpPr>
            <a:spLocks noGrp="1"/>
          </p:cNvSpPr>
          <p:nvPr>
            <p:ph type="title"/>
          </p:nvPr>
        </p:nvSpPr>
        <p:spPr/>
        <p:txBody>
          <a:bodyPr/>
          <a:lstStyle/>
          <a:p>
            <a:r>
              <a:rPr lang="de-DE" dirty="0" smtClean="0"/>
              <a:t>Assessment </a:t>
            </a:r>
            <a:r>
              <a:rPr lang="de-DE" dirty="0" err="1" smtClean="0"/>
              <a:t>of</a:t>
            </a:r>
            <a:r>
              <a:rPr lang="de-DE" dirty="0" smtClean="0"/>
              <a:t> W and W</a:t>
            </a:r>
            <a:r>
              <a:rPr lang="de-DE" baseline="-25000" dirty="0" smtClean="0"/>
              <a:t>95</a:t>
            </a:r>
            <a:r>
              <a:rPr lang="de-DE" dirty="0" smtClean="0"/>
              <a:t>NiFe</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51</a:t>
            </a:fld>
            <a:endParaRPr lang="de-DE" dirty="0"/>
          </a:p>
        </p:txBody>
      </p:sp>
      <p:pic>
        <p:nvPicPr>
          <p:cNvPr id="5" name="Picture 4"/>
          <p:cNvPicPr>
            <a:picLocks noChangeAspect="1"/>
          </p:cNvPicPr>
          <p:nvPr/>
        </p:nvPicPr>
        <p:blipFill>
          <a:blip r:embed="rId3"/>
          <a:stretch>
            <a:fillRect/>
          </a:stretch>
        </p:blipFill>
        <p:spPr>
          <a:xfrm>
            <a:off x="1057941" y="4229879"/>
            <a:ext cx="3099815" cy="2253626"/>
          </a:xfrm>
          <a:prstGeom prst="rect">
            <a:avLst/>
          </a:prstGeom>
        </p:spPr>
      </p:pic>
      <p:pic>
        <p:nvPicPr>
          <p:cNvPr id="6" name="Picture 5"/>
          <p:cNvPicPr>
            <a:picLocks noChangeAspect="1"/>
          </p:cNvPicPr>
          <p:nvPr/>
        </p:nvPicPr>
        <p:blipFill>
          <a:blip r:embed="rId4"/>
          <a:stretch>
            <a:fillRect/>
          </a:stretch>
        </p:blipFill>
        <p:spPr>
          <a:xfrm>
            <a:off x="1007526" y="1859197"/>
            <a:ext cx="3190871" cy="2253939"/>
          </a:xfrm>
          <a:prstGeom prst="rect">
            <a:avLst/>
          </a:prstGeom>
        </p:spPr>
      </p:pic>
      <p:pic>
        <p:nvPicPr>
          <p:cNvPr id="7" name="Picture 6"/>
          <p:cNvPicPr>
            <a:picLocks noChangeAspect="1"/>
          </p:cNvPicPr>
          <p:nvPr/>
        </p:nvPicPr>
        <p:blipFill>
          <a:blip r:embed="rId5"/>
          <a:stretch>
            <a:fillRect/>
          </a:stretch>
        </p:blipFill>
        <p:spPr>
          <a:xfrm>
            <a:off x="4976804" y="1955084"/>
            <a:ext cx="2566521" cy="2036011"/>
          </a:xfrm>
          <a:prstGeom prst="rect">
            <a:avLst/>
          </a:prstGeom>
        </p:spPr>
      </p:pic>
      <p:pic>
        <p:nvPicPr>
          <p:cNvPr id="8" name="Picture 7"/>
          <p:cNvPicPr>
            <a:picLocks noChangeAspect="1"/>
          </p:cNvPicPr>
          <p:nvPr/>
        </p:nvPicPr>
        <p:blipFill>
          <a:blip r:embed="rId6"/>
          <a:stretch>
            <a:fillRect/>
          </a:stretch>
        </p:blipFill>
        <p:spPr>
          <a:xfrm>
            <a:off x="4976804" y="4357125"/>
            <a:ext cx="2560368" cy="2072679"/>
          </a:xfrm>
          <a:prstGeom prst="rect">
            <a:avLst/>
          </a:prstGeom>
        </p:spPr>
      </p:pic>
      <p:sp>
        <p:nvSpPr>
          <p:cNvPr id="9" name="TextBox 8"/>
          <p:cNvSpPr txBox="1"/>
          <p:nvPr/>
        </p:nvSpPr>
        <p:spPr>
          <a:xfrm>
            <a:off x="6160006" y="1616168"/>
            <a:ext cx="19396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W</a:t>
            </a:r>
          </a:p>
        </p:txBody>
      </p:sp>
      <p:sp>
        <p:nvSpPr>
          <p:cNvPr id="10" name="TextBox 9"/>
          <p:cNvSpPr txBox="1"/>
          <p:nvPr/>
        </p:nvSpPr>
        <p:spPr>
          <a:xfrm>
            <a:off x="2181448" y="1582085"/>
            <a:ext cx="85279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W95NiFe</a:t>
            </a:r>
          </a:p>
        </p:txBody>
      </p:sp>
      <p:sp>
        <p:nvSpPr>
          <p:cNvPr id="11" name="Oval 10"/>
          <p:cNvSpPr/>
          <p:nvPr/>
        </p:nvSpPr>
        <p:spPr>
          <a:xfrm>
            <a:off x="6819089" y="1582085"/>
            <a:ext cx="372999" cy="37299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Oval 11"/>
          <p:cNvSpPr/>
          <p:nvPr/>
        </p:nvSpPr>
        <p:spPr>
          <a:xfrm>
            <a:off x="6819089" y="3984126"/>
            <a:ext cx="372999" cy="37299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Oval 12"/>
          <p:cNvSpPr/>
          <p:nvPr/>
        </p:nvSpPr>
        <p:spPr>
          <a:xfrm>
            <a:off x="6819089" y="6400336"/>
            <a:ext cx="372999" cy="37299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5" name="Straight Arrow Connector 14"/>
          <p:cNvCxnSpPr/>
          <p:nvPr/>
        </p:nvCxnSpPr>
        <p:spPr>
          <a:xfrm>
            <a:off x="6353970" y="2963912"/>
            <a:ext cx="1486524" cy="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53970" y="5400167"/>
            <a:ext cx="1486524" cy="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17546" y="1991931"/>
            <a:ext cx="471283"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a:t>2</a:t>
            </a:r>
            <a:r>
              <a:rPr lang="de-DE" sz="1200" dirty="0" smtClean="0"/>
              <a:t>00µm</a:t>
            </a:r>
          </a:p>
        </p:txBody>
      </p:sp>
      <p:sp>
        <p:nvSpPr>
          <p:cNvPr id="18" name="Rectangle 17"/>
          <p:cNvSpPr/>
          <p:nvPr/>
        </p:nvSpPr>
        <p:spPr>
          <a:xfrm>
            <a:off x="6963050" y="1980813"/>
            <a:ext cx="555568" cy="7102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 name="TextBox 19"/>
          <p:cNvSpPr txBox="1"/>
          <p:nvPr/>
        </p:nvSpPr>
        <p:spPr>
          <a:xfrm>
            <a:off x="3485399" y="3646980"/>
            <a:ext cx="386324"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chemeClr val="bg1"/>
                </a:solidFill>
              </a:rPr>
              <a:t>20µm</a:t>
            </a:r>
          </a:p>
        </p:txBody>
      </p:sp>
      <p:sp>
        <p:nvSpPr>
          <p:cNvPr id="21" name="Rectangle 20"/>
          <p:cNvSpPr/>
          <p:nvPr/>
        </p:nvSpPr>
        <p:spPr>
          <a:xfrm>
            <a:off x="3307472" y="3996107"/>
            <a:ext cx="742178" cy="7102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 name="TextBox 21"/>
          <p:cNvSpPr txBox="1"/>
          <p:nvPr/>
        </p:nvSpPr>
        <p:spPr>
          <a:xfrm>
            <a:off x="3485399" y="6015072"/>
            <a:ext cx="386324"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chemeClr val="bg1"/>
                </a:solidFill>
              </a:rPr>
              <a:t>20µm</a:t>
            </a:r>
          </a:p>
        </p:txBody>
      </p:sp>
      <p:sp>
        <p:nvSpPr>
          <p:cNvPr id="24" name="TextBox 23"/>
          <p:cNvSpPr txBox="1"/>
          <p:nvPr/>
        </p:nvSpPr>
        <p:spPr>
          <a:xfrm>
            <a:off x="7017546" y="4391338"/>
            <a:ext cx="471283"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a:t>2</a:t>
            </a:r>
            <a:r>
              <a:rPr lang="de-DE" sz="1200" dirty="0" smtClean="0"/>
              <a:t>00µm</a:t>
            </a:r>
          </a:p>
        </p:txBody>
      </p:sp>
      <p:sp>
        <p:nvSpPr>
          <p:cNvPr id="25" name="Rectangle 24"/>
          <p:cNvSpPr/>
          <p:nvPr/>
        </p:nvSpPr>
        <p:spPr>
          <a:xfrm>
            <a:off x="6963050" y="4383074"/>
            <a:ext cx="555568" cy="7102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 name="TextBox 25"/>
          <p:cNvSpPr txBox="1"/>
          <p:nvPr/>
        </p:nvSpPr>
        <p:spPr>
          <a:xfrm>
            <a:off x="6322277" y="2658838"/>
            <a:ext cx="145552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Rolling </a:t>
            </a:r>
            <a:r>
              <a:rPr lang="de-DE" sz="1600" dirty="0" err="1" smtClean="0"/>
              <a:t>direction</a:t>
            </a:r>
            <a:endParaRPr lang="de-DE" sz="1600" dirty="0" smtClean="0"/>
          </a:p>
        </p:txBody>
      </p:sp>
      <p:sp>
        <p:nvSpPr>
          <p:cNvPr id="27" name="TextBox 26"/>
          <p:cNvSpPr txBox="1"/>
          <p:nvPr/>
        </p:nvSpPr>
        <p:spPr>
          <a:xfrm>
            <a:off x="5016571" y="1942868"/>
            <a:ext cx="1348126"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t>Courtesy</a:t>
            </a:r>
            <a:r>
              <a:rPr lang="de-DE" sz="1200" dirty="0" smtClean="0"/>
              <a:t> K. Hunger</a:t>
            </a:r>
          </a:p>
        </p:txBody>
      </p:sp>
      <p:pic>
        <p:nvPicPr>
          <p:cNvPr id="28" name="Picture 27"/>
          <p:cNvPicPr>
            <a:picLocks noChangeAspect="1"/>
          </p:cNvPicPr>
          <p:nvPr/>
        </p:nvPicPr>
        <p:blipFill>
          <a:blip r:embed="rId7"/>
          <a:stretch>
            <a:fillRect/>
          </a:stretch>
        </p:blipFill>
        <p:spPr>
          <a:xfrm>
            <a:off x="7962760" y="1308026"/>
            <a:ext cx="4032801" cy="2254324"/>
          </a:xfrm>
          <a:prstGeom prst="rect">
            <a:avLst/>
          </a:prstGeom>
        </p:spPr>
      </p:pic>
      <p:pic>
        <p:nvPicPr>
          <p:cNvPr id="29" name="Picture 28"/>
          <p:cNvPicPr>
            <a:picLocks noChangeAspect="1"/>
          </p:cNvPicPr>
          <p:nvPr/>
        </p:nvPicPr>
        <p:blipFill>
          <a:blip r:embed="rId8"/>
          <a:stretch>
            <a:fillRect/>
          </a:stretch>
        </p:blipFill>
        <p:spPr>
          <a:xfrm>
            <a:off x="8167186" y="4008047"/>
            <a:ext cx="3820033" cy="2421757"/>
          </a:xfrm>
          <a:prstGeom prst="rect">
            <a:avLst/>
          </a:prstGeom>
        </p:spPr>
      </p:pic>
      <p:pic>
        <p:nvPicPr>
          <p:cNvPr id="30" name="Picture 29"/>
          <p:cNvPicPr>
            <a:picLocks noChangeAspect="1"/>
          </p:cNvPicPr>
          <p:nvPr/>
        </p:nvPicPr>
        <p:blipFill>
          <a:blip r:embed="rId9"/>
          <a:stretch>
            <a:fillRect/>
          </a:stretch>
        </p:blipFill>
        <p:spPr>
          <a:xfrm>
            <a:off x="41397" y="3419475"/>
            <a:ext cx="4886828" cy="3038443"/>
          </a:xfrm>
          <a:prstGeom prst="rect">
            <a:avLst/>
          </a:prstGeom>
        </p:spPr>
      </p:pic>
      <p:sp>
        <p:nvSpPr>
          <p:cNvPr id="31" name="TextBox 30"/>
          <p:cNvSpPr txBox="1"/>
          <p:nvPr/>
        </p:nvSpPr>
        <p:spPr>
          <a:xfrm>
            <a:off x="1411068" y="5393464"/>
            <a:ext cx="924933"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t>ε</a:t>
            </a:r>
            <a:r>
              <a:rPr lang="de-DE" sz="1600" baseline="-25000" dirty="0" smtClean="0"/>
              <a:t>u</a:t>
            </a:r>
            <a:r>
              <a:rPr lang="de-DE" sz="1600" dirty="0" smtClean="0"/>
              <a:t> = 7±1%</a:t>
            </a:r>
          </a:p>
        </p:txBody>
      </p:sp>
    </p:spTree>
    <p:extLst>
      <p:ext uri="{BB962C8B-B14F-4D97-AF65-F5344CB8AC3E}">
        <p14:creationId xmlns:p14="http://schemas.microsoft.com/office/powerpoint/2010/main" val="5041892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8277951" y="2553074"/>
            <a:ext cx="3914049" cy="3691299"/>
          </a:xfrm>
          <a:prstGeom prst="rect">
            <a:avLst/>
          </a:prstGeom>
        </p:spPr>
      </p:pic>
      <p:sp>
        <p:nvSpPr>
          <p:cNvPr id="3" name="Title 2"/>
          <p:cNvSpPr>
            <a:spLocks noGrp="1"/>
          </p:cNvSpPr>
          <p:nvPr>
            <p:ph type="title"/>
          </p:nvPr>
        </p:nvSpPr>
        <p:spPr/>
        <p:txBody>
          <a:bodyPr/>
          <a:lstStyle/>
          <a:p>
            <a:r>
              <a:rPr lang="de-DE" dirty="0" smtClean="0"/>
              <a:t>Phase </a:t>
            </a:r>
            <a:r>
              <a:rPr lang="de-DE" dirty="0" err="1" smtClean="0"/>
              <a:t>diagram</a:t>
            </a:r>
            <a:r>
              <a:rPr lang="de-DE" dirty="0" smtClean="0"/>
              <a:t> </a:t>
            </a:r>
            <a:r>
              <a:rPr lang="de-DE" dirty="0" err="1" smtClean="0"/>
              <a:t>WNiFe</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52</a:t>
            </a:fld>
            <a:endParaRPr lang="de-DE" dirty="0"/>
          </a:p>
        </p:txBody>
      </p:sp>
      <p:pic>
        <p:nvPicPr>
          <p:cNvPr id="4098" name="Picture 2" descr="par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44" y="2417275"/>
            <a:ext cx="3850924" cy="368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403931" y="3903708"/>
            <a:ext cx="2139182" cy="1963485"/>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86969" y="3803793"/>
            <a:ext cx="112210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FF0000"/>
                </a:solidFill>
              </a:rPr>
              <a:t>Ni:Fe</a:t>
            </a:r>
            <a:r>
              <a:rPr lang="de-DE" sz="1600" dirty="0" smtClean="0">
                <a:solidFill>
                  <a:srgbClr val="FF0000"/>
                </a:solidFill>
              </a:rPr>
              <a:t>=69:31</a:t>
            </a:r>
          </a:p>
        </p:txBody>
      </p:sp>
      <p:cxnSp>
        <p:nvCxnSpPr>
          <p:cNvPr id="20" name="Straight Connector 19"/>
          <p:cNvCxnSpPr/>
          <p:nvPr/>
        </p:nvCxnSpPr>
        <p:spPr>
          <a:xfrm flipH="1" flipV="1">
            <a:off x="634354" y="5439995"/>
            <a:ext cx="298557" cy="518805"/>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9620" y="5893835"/>
            <a:ext cx="261290"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rgbClr val="FF0000"/>
                </a:solidFill>
              </a:rPr>
              <a:t>W</a:t>
            </a:r>
            <a:r>
              <a:rPr lang="de-DE" sz="1200" baseline="-25000" dirty="0" smtClean="0">
                <a:solidFill>
                  <a:srgbClr val="FF0000"/>
                </a:solidFill>
              </a:rPr>
              <a:t>95</a:t>
            </a:r>
          </a:p>
        </p:txBody>
      </p:sp>
      <p:sp>
        <p:nvSpPr>
          <p:cNvPr id="23" name="Oval 22"/>
          <p:cNvSpPr/>
          <p:nvPr/>
        </p:nvSpPr>
        <p:spPr>
          <a:xfrm>
            <a:off x="695244" y="5564721"/>
            <a:ext cx="39993" cy="37524"/>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25" name="Picture 24"/>
          <p:cNvPicPr>
            <a:picLocks noChangeAspect="1"/>
          </p:cNvPicPr>
          <p:nvPr/>
        </p:nvPicPr>
        <p:blipFill>
          <a:blip r:embed="rId5"/>
          <a:stretch>
            <a:fillRect/>
          </a:stretch>
        </p:blipFill>
        <p:spPr>
          <a:xfrm>
            <a:off x="4472833" y="2562701"/>
            <a:ext cx="3930121" cy="3700508"/>
          </a:xfrm>
          <a:prstGeom prst="rect">
            <a:avLst/>
          </a:prstGeom>
        </p:spPr>
      </p:pic>
      <p:cxnSp>
        <p:nvCxnSpPr>
          <p:cNvPr id="27" name="Straight Connector 26"/>
          <p:cNvCxnSpPr/>
          <p:nvPr/>
        </p:nvCxnSpPr>
        <p:spPr>
          <a:xfrm flipH="1">
            <a:off x="4728784" y="3907050"/>
            <a:ext cx="2139182" cy="1963485"/>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11822" y="3807135"/>
            <a:ext cx="112210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FF0000"/>
                </a:solidFill>
              </a:rPr>
              <a:t>Ni:Fe</a:t>
            </a:r>
            <a:r>
              <a:rPr lang="de-DE" sz="1600" dirty="0" smtClean="0">
                <a:solidFill>
                  <a:srgbClr val="FF0000"/>
                </a:solidFill>
              </a:rPr>
              <a:t>=69:31</a:t>
            </a:r>
          </a:p>
        </p:txBody>
      </p:sp>
      <p:cxnSp>
        <p:nvCxnSpPr>
          <p:cNvPr id="29" name="Straight Connector 28"/>
          <p:cNvCxnSpPr/>
          <p:nvPr/>
        </p:nvCxnSpPr>
        <p:spPr>
          <a:xfrm flipH="1" flipV="1">
            <a:off x="5162840" y="5048655"/>
            <a:ext cx="538072" cy="922763"/>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01172" y="5893834"/>
            <a:ext cx="261290"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rgbClr val="FF0000"/>
                </a:solidFill>
              </a:rPr>
              <a:t>W</a:t>
            </a:r>
            <a:r>
              <a:rPr lang="de-DE" sz="1200" baseline="-25000" dirty="0" smtClean="0">
                <a:solidFill>
                  <a:srgbClr val="FF0000"/>
                </a:solidFill>
              </a:rPr>
              <a:t>95</a:t>
            </a:r>
          </a:p>
        </p:txBody>
      </p:sp>
      <p:sp>
        <p:nvSpPr>
          <p:cNvPr id="37" name="Oval 36"/>
          <p:cNvSpPr/>
          <p:nvPr/>
        </p:nvSpPr>
        <p:spPr>
          <a:xfrm>
            <a:off x="5304010" y="5309483"/>
            <a:ext cx="39993" cy="37524"/>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45" name="Straight Connector 44"/>
          <p:cNvCxnSpPr/>
          <p:nvPr/>
        </p:nvCxnSpPr>
        <p:spPr>
          <a:xfrm flipH="1">
            <a:off x="8512701" y="3907050"/>
            <a:ext cx="2139182" cy="1963485"/>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695738" y="3807135"/>
            <a:ext cx="112210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FF0000"/>
                </a:solidFill>
              </a:rPr>
              <a:t>Ni:Fe</a:t>
            </a:r>
            <a:r>
              <a:rPr lang="de-DE" sz="1600" dirty="0" smtClean="0">
                <a:solidFill>
                  <a:srgbClr val="FF0000"/>
                </a:solidFill>
              </a:rPr>
              <a:t>=69:31</a:t>
            </a:r>
          </a:p>
        </p:txBody>
      </p:sp>
      <p:sp>
        <p:nvSpPr>
          <p:cNvPr id="4105" name="TextBox 4104"/>
          <p:cNvSpPr txBox="1"/>
          <p:nvPr/>
        </p:nvSpPr>
        <p:spPr>
          <a:xfrm>
            <a:off x="954157" y="1013791"/>
            <a:ext cx="7086876" cy="1192634"/>
          </a:xfrm>
          <a:prstGeom prst="rect">
            <a:avLst/>
          </a:prstGeom>
          <a:noFill/>
        </p:spPr>
        <p:txBody>
          <a:bodyPr wrap="none" lIns="0" tIns="0" rIns="0" bIns="0" rtlCol="0" anchor="t" anchorCtr="0">
            <a:spAutoFit/>
          </a:bodyPr>
          <a:lstStyle/>
          <a:p>
            <a:pPr>
              <a:lnSpc>
                <a:spcPts val="2300"/>
              </a:lnSpc>
              <a:spcBef>
                <a:spcPts val="1150"/>
              </a:spcBef>
            </a:pPr>
            <a:r>
              <a:rPr lang="en-US" sz="1600" b="1" dirty="0" smtClean="0"/>
              <a:t>W</a:t>
            </a:r>
            <a:r>
              <a:rPr lang="en-US" sz="1600" b="1" baseline="-25000" dirty="0" smtClean="0"/>
              <a:t>95</a:t>
            </a:r>
            <a:r>
              <a:rPr lang="en-US" sz="1600" b="1" dirty="0" smtClean="0"/>
              <a:t>Ni</a:t>
            </a:r>
            <a:r>
              <a:rPr lang="en-US" sz="1600" b="1" baseline="-25000" dirty="0" smtClean="0"/>
              <a:t>3.5</a:t>
            </a:r>
            <a:r>
              <a:rPr lang="en-US" sz="1600" b="1" dirty="0" smtClean="0"/>
              <a:t>Fe</a:t>
            </a:r>
            <a:r>
              <a:rPr lang="en-US" sz="1600" b="1" baseline="-25000" dirty="0" smtClean="0"/>
              <a:t>1.5</a:t>
            </a:r>
            <a:r>
              <a:rPr lang="en-US" sz="1600" b="1" dirty="0" smtClean="0"/>
              <a:t> by weight% </a:t>
            </a:r>
            <a:r>
              <a:rPr lang="en-US" sz="1600" b="1" dirty="0" smtClean="0">
                <a:sym typeface="Wingdings" panose="05000000000000000000" pitchFamily="2" charset="2"/>
              </a:rPr>
              <a:t> W</a:t>
            </a:r>
            <a:r>
              <a:rPr lang="en-US" sz="1600" b="1" baseline="-25000" dirty="0" smtClean="0">
                <a:sym typeface="Wingdings" panose="05000000000000000000" pitchFamily="2" charset="2"/>
              </a:rPr>
              <a:t>85.7</a:t>
            </a:r>
            <a:r>
              <a:rPr lang="en-US" sz="1600" b="1" dirty="0" smtClean="0">
                <a:sym typeface="Wingdings" panose="05000000000000000000" pitchFamily="2" charset="2"/>
              </a:rPr>
              <a:t>Ni</a:t>
            </a:r>
            <a:r>
              <a:rPr lang="en-US" sz="1600" b="1" baseline="-25000" dirty="0" smtClean="0">
                <a:sym typeface="Wingdings" panose="05000000000000000000" pitchFamily="2" charset="2"/>
              </a:rPr>
              <a:t>9.9</a:t>
            </a:r>
            <a:r>
              <a:rPr lang="en-US" sz="1600" b="1" dirty="0" smtClean="0">
                <a:sym typeface="Wingdings" panose="05000000000000000000" pitchFamily="2" charset="2"/>
              </a:rPr>
              <a:t>Fe</a:t>
            </a:r>
            <a:r>
              <a:rPr lang="en-US" sz="1600" b="1" baseline="-25000" dirty="0" smtClean="0">
                <a:sym typeface="Wingdings" panose="05000000000000000000" pitchFamily="2" charset="2"/>
              </a:rPr>
              <a:t>4.5</a:t>
            </a:r>
            <a:r>
              <a:rPr lang="en-US" sz="1600" b="1" dirty="0" smtClean="0">
                <a:sym typeface="Wingdings" panose="05000000000000000000" pitchFamily="2" charset="2"/>
              </a:rPr>
              <a:t> by atom%  </a:t>
            </a:r>
            <a:r>
              <a:rPr lang="en-US" sz="1600" b="1" dirty="0" err="1" smtClean="0">
                <a:sym typeface="Wingdings" panose="05000000000000000000" pitchFamily="2" charset="2"/>
              </a:rPr>
              <a:t>Ni:Fe</a:t>
            </a:r>
            <a:r>
              <a:rPr lang="en-US" sz="1600" b="1" dirty="0" smtClean="0">
                <a:sym typeface="Wingdings" panose="05000000000000000000" pitchFamily="2" charset="2"/>
              </a:rPr>
              <a:t> = 69:31 at% </a:t>
            </a:r>
            <a:endParaRPr lang="en-US" sz="1600" b="1" dirty="0" smtClean="0"/>
          </a:p>
          <a:p>
            <a:pPr>
              <a:lnSpc>
                <a:spcPts val="2300"/>
              </a:lnSpc>
              <a:spcBef>
                <a:spcPts val="1150"/>
              </a:spcBef>
            </a:pPr>
            <a:r>
              <a:rPr lang="en-US" sz="1600" b="1" dirty="0" smtClean="0">
                <a:latin typeface="Symbol" panose="05050102010706020507" pitchFamily="18" charset="2"/>
              </a:rPr>
              <a:t>d</a:t>
            </a:r>
            <a:r>
              <a:rPr lang="de-DE" sz="1600" b="1" dirty="0" smtClean="0"/>
              <a:t> </a:t>
            </a:r>
            <a:r>
              <a:rPr lang="de-DE" sz="1600" b="1" dirty="0" smtClean="0">
                <a:latin typeface="+mj-lt"/>
              </a:rPr>
              <a:t>= </a:t>
            </a:r>
            <a:r>
              <a:rPr lang="de-DE" sz="1600" b="1" dirty="0" smtClean="0">
                <a:latin typeface="+mj-lt"/>
                <a:ea typeface="Times New Roman" panose="02020603050405020304" pitchFamily="18" charset="0"/>
              </a:rPr>
              <a:t>Fe</a:t>
            </a:r>
            <a:r>
              <a:rPr lang="de-DE" sz="1600" b="1" baseline="-25000" dirty="0" smtClean="0">
                <a:latin typeface="+mj-lt"/>
                <a:ea typeface="Times New Roman" panose="02020603050405020304" pitchFamily="18" charset="0"/>
              </a:rPr>
              <a:t>x</a:t>
            </a:r>
            <a:r>
              <a:rPr lang="de-DE" sz="1600" b="1" dirty="0" smtClean="0">
                <a:latin typeface="+mj-lt"/>
                <a:ea typeface="Times New Roman" panose="02020603050405020304" pitchFamily="18" charset="0"/>
              </a:rPr>
              <a:t>Ni</a:t>
            </a:r>
            <a:r>
              <a:rPr lang="de-DE" sz="1600" b="1" baseline="-25000" dirty="0" smtClean="0">
                <a:latin typeface="+mj-lt"/>
                <a:ea typeface="Times New Roman" panose="02020603050405020304" pitchFamily="18" charset="0"/>
              </a:rPr>
              <a:t>1-x</a:t>
            </a:r>
            <a:r>
              <a:rPr lang="de-DE" sz="1600" b="1" dirty="0" smtClean="0">
                <a:latin typeface="+mj-lt"/>
                <a:ea typeface="Times New Roman" panose="02020603050405020304" pitchFamily="18" charset="0"/>
              </a:rPr>
              <a:t>W</a:t>
            </a:r>
          </a:p>
          <a:p>
            <a:pPr>
              <a:lnSpc>
                <a:spcPts val="2300"/>
              </a:lnSpc>
              <a:spcBef>
                <a:spcPts val="1150"/>
              </a:spcBef>
            </a:pPr>
            <a:r>
              <a:rPr lang="en-US" sz="1600" b="1" dirty="0" smtClean="0">
                <a:latin typeface="Symbol" panose="05050102010706020507" pitchFamily="18" charset="2"/>
              </a:rPr>
              <a:t>g</a:t>
            </a:r>
            <a:r>
              <a:rPr lang="de-DE" sz="1600" b="1" dirty="0" smtClean="0"/>
              <a:t> </a:t>
            </a:r>
            <a:r>
              <a:rPr lang="de-DE" sz="1600" b="1" dirty="0"/>
              <a:t>= </a:t>
            </a:r>
            <a:r>
              <a:rPr lang="de-DE" sz="1600" b="1" dirty="0" smtClean="0">
                <a:ea typeface="Times New Roman" panose="02020603050405020304" pitchFamily="18" charset="0"/>
              </a:rPr>
              <a:t>Fe</a:t>
            </a:r>
            <a:r>
              <a:rPr lang="de-DE" sz="1600" b="1" baseline="-25000" dirty="0" smtClean="0">
                <a:ea typeface="Times New Roman" panose="02020603050405020304" pitchFamily="18" charset="0"/>
              </a:rPr>
              <a:t>1-x-y </a:t>
            </a:r>
            <a:r>
              <a:rPr lang="de-DE" sz="1600" b="1" dirty="0" err="1" smtClean="0">
                <a:ea typeface="Times New Roman" panose="02020603050405020304" pitchFamily="18" charset="0"/>
              </a:rPr>
              <a:t>Ni</a:t>
            </a:r>
            <a:r>
              <a:rPr lang="de-DE" sz="1600" b="1" baseline="-25000" dirty="0" err="1" smtClean="0">
                <a:ea typeface="Times New Roman" panose="02020603050405020304" pitchFamily="18" charset="0"/>
              </a:rPr>
              <a:t>x</a:t>
            </a:r>
            <a:r>
              <a:rPr lang="de-DE" sz="1600" b="1" dirty="0" err="1" smtClean="0">
                <a:ea typeface="Times New Roman" panose="02020603050405020304" pitchFamily="18" charset="0"/>
              </a:rPr>
              <a:t>W</a:t>
            </a:r>
            <a:r>
              <a:rPr lang="de-DE" sz="1600" b="1" baseline="-25000" dirty="0" err="1" smtClean="0">
                <a:ea typeface="Times New Roman" panose="02020603050405020304" pitchFamily="18" charset="0"/>
              </a:rPr>
              <a:t>y</a:t>
            </a:r>
            <a:r>
              <a:rPr lang="de-DE" sz="1600" b="1" dirty="0" smtClean="0">
                <a:latin typeface="+mj-lt"/>
                <a:ea typeface="Times New Roman" panose="02020603050405020304" pitchFamily="18" charset="0"/>
              </a:rPr>
              <a:t> </a:t>
            </a:r>
            <a:endParaRPr lang="de-DE" sz="1600" b="1" dirty="0">
              <a:latin typeface="+mj-lt"/>
            </a:endParaRPr>
          </a:p>
        </p:txBody>
      </p:sp>
      <p:sp>
        <p:nvSpPr>
          <p:cNvPr id="4112" name="Freeform 4111"/>
          <p:cNvSpPr/>
          <p:nvPr/>
        </p:nvSpPr>
        <p:spPr>
          <a:xfrm>
            <a:off x="405215" y="4942559"/>
            <a:ext cx="535844" cy="925063"/>
          </a:xfrm>
          <a:custGeom>
            <a:avLst/>
            <a:gdLst>
              <a:gd name="connsiteX0" fmla="*/ 535844 w 535844"/>
              <a:gd name="connsiteY0" fmla="*/ 0 h 925063"/>
              <a:gd name="connsiteX1" fmla="*/ 0 w 535844"/>
              <a:gd name="connsiteY1" fmla="*/ 925063 h 925063"/>
              <a:gd name="connsiteX2" fmla="*/ 63982 w 535844"/>
              <a:gd name="connsiteY2" fmla="*/ 925063 h 925063"/>
              <a:gd name="connsiteX3" fmla="*/ 535844 w 535844"/>
              <a:gd name="connsiteY3" fmla="*/ 0 h 925063"/>
            </a:gdLst>
            <a:ahLst/>
            <a:cxnLst>
              <a:cxn ang="0">
                <a:pos x="connsiteX0" y="connsiteY0"/>
              </a:cxn>
              <a:cxn ang="0">
                <a:pos x="connsiteX1" y="connsiteY1"/>
              </a:cxn>
              <a:cxn ang="0">
                <a:pos x="connsiteX2" y="connsiteY2"/>
              </a:cxn>
              <a:cxn ang="0">
                <a:pos x="connsiteX3" y="connsiteY3"/>
              </a:cxn>
            </a:cxnLst>
            <a:rect l="l" t="t" r="r" b="b"/>
            <a:pathLst>
              <a:path w="535844" h="925063">
                <a:moveTo>
                  <a:pt x="535844" y="0"/>
                </a:moveTo>
                <a:lnTo>
                  <a:pt x="0" y="925063"/>
                </a:lnTo>
                <a:lnTo>
                  <a:pt x="63982" y="925063"/>
                </a:lnTo>
                <a:lnTo>
                  <a:pt x="535844" y="0"/>
                </a:lnTo>
                <a:close/>
              </a:path>
            </a:pathLst>
          </a:custGeom>
          <a:solidFill>
            <a:srgbClr val="00B1EA">
              <a:alpha val="27843"/>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4114" name="Straight Connector 4113"/>
          <p:cNvCxnSpPr/>
          <p:nvPr/>
        </p:nvCxnSpPr>
        <p:spPr>
          <a:xfrm flipH="1" flipV="1">
            <a:off x="311994" y="5428706"/>
            <a:ext cx="247158" cy="209650"/>
          </a:xfrm>
          <a:prstGeom prst="line">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15" name="TextBox 4114"/>
          <p:cNvSpPr txBox="1"/>
          <p:nvPr/>
        </p:nvSpPr>
        <p:spPr>
          <a:xfrm>
            <a:off x="59685" y="5184288"/>
            <a:ext cx="575479" cy="250390"/>
          </a:xfrm>
          <a:prstGeom prst="rect">
            <a:avLst/>
          </a:prstGeom>
          <a:noFill/>
        </p:spPr>
        <p:txBody>
          <a:bodyPr wrap="none" lIns="0" tIns="0" rIns="0" bIns="0" rtlCol="0" anchor="t" anchorCtr="0">
            <a:spAutoFit/>
          </a:bodyPr>
          <a:lstStyle/>
          <a:p>
            <a:pPr algn="l">
              <a:lnSpc>
                <a:spcPts val="2300"/>
              </a:lnSpc>
              <a:spcBef>
                <a:spcPts val="1150"/>
              </a:spcBef>
            </a:pPr>
            <a:r>
              <a:rPr lang="de-DE" sz="1000" dirty="0" smtClean="0"/>
              <a:t>(W)+NiW</a:t>
            </a:r>
            <a:r>
              <a:rPr lang="de-DE" sz="1000" baseline="-25000" dirty="0" smtClean="0"/>
              <a:t>2</a:t>
            </a:r>
          </a:p>
        </p:txBody>
      </p:sp>
      <p:cxnSp>
        <p:nvCxnSpPr>
          <p:cNvPr id="26" name="Straight Connector 25"/>
          <p:cNvCxnSpPr>
            <a:endCxn id="31" idx="2"/>
          </p:cNvCxnSpPr>
          <p:nvPr/>
        </p:nvCxnSpPr>
        <p:spPr>
          <a:xfrm flipH="1" flipV="1">
            <a:off x="4650826" y="5439995"/>
            <a:ext cx="290569" cy="136677"/>
          </a:xfrm>
          <a:prstGeom prst="line">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363086" y="5189605"/>
            <a:ext cx="575479" cy="250390"/>
          </a:xfrm>
          <a:prstGeom prst="rect">
            <a:avLst/>
          </a:prstGeom>
          <a:noFill/>
        </p:spPr>
        <p:txBody>
          <a:bodyPr wrap="none" lIns="0" tIns="0" rIns="0" bIns="0" rtlCol="0" anchor="t" anchorCtr="0">
            <a:spAutoFit/>
          </a:bodyPr>
          <a:lstStyle/>
          <a:p>
            <a:pPr algn="l">
              <a:lnSpc>
                <a:spcPts val="2300"/>
              </a:lnSpc>
              <a:spcBef>
                <a:spcPts val="1150"/>
              </a:spcBef>
            </a:pPr>
            <a:r>
              <a:rPr lang="de-DE" sz="1000" dirty="0" smtClean="0"/>
              <a:t>(W)+NiW</a:t>
            </a:r>
            <a:r>
              <a:rPr lang="de-DE" sz="1000" baseline="-25000" dirty="0" smtClean="0"/>
              <a:t>2</a:t>
            </a:r>
          </a:p>
        </p:txBody>
      </p:sp>
      <p:grpSp>
        <p:nvGrpSpPr>
          <p:cNvPr id="11" name="Group 10"/>
          <p:cNvGrpSpPr/>
          <p:nvPr/>
        </p:nvGrpSpPr>
        <p:grpSpPr>
          <a:xfrm>
            <a:off x="403931" y="5893835"/>
            <a:ext cx="659607" cy="177526"/>
            <a:chOff x="1059656" y="5867193"/>
            <a:chExt cx="2626519" cy="0"/>
          </a:xfrm>
        </p:grpSpPr>
        <p:cxnSp>
          <p:nvCxnSpPr>
            <p:cNvPr id="9" name="Straight Connector 8"/>
            <p:cNvCxnSpPr/>
            <p:nvPr/>
          </p:nvCxnSpPr>
          <p:spPr>
            <a:xfrm>
              <a:off x="1059656" y="5867193"/>
              <a:ext cx="657225"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16881" y="5867193"/>
              <a:ext cx="657225" cy="0"/>
            </a:xfrm>
            <a:prstGeom prst="line">
              <a:avLst/>
            </a:prstGeom>
            <a:ln w="1905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71725" y="5867193"/>
              <a:ext cx="657225"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028950" y="5867193"/>
              <a:ext cx="657225" cy="0"/>
            </a:xfrm>
            <a:prstGeom prst="line">
              <a:avLst/>
            </a:prstGeom>
            <a:ln w="1905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flipV="1">
            <a:off x="8937053" y="5048655"/>
            <a:ext cx="538072" cy="922763"/>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375385" y="5893834"/>
            <a:ext cx="261290"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rgbClr val="FF0000"/>
                </a:solidFill>
              </a:rPr>
              <a:t>W</a:t>
            </a:r>
            <a:r>
              <a:rPr lang="de-DE" sz="1200" baseline="-25000" dirty="0" smtClean="0">
                <a:solidFill>
                  <a:srgbClr val="FF0000"/>
                </a:solidFill>
              </a:rPr>
              <a:t>95</a:t>
            </a:r>
          </a:p>
        </p:txBody>
      </p:sp>
      <p:sp>
        <p:nvSpPr>
          <p:cNvPr id="51" name="Oval 50"/>
          <p:cNvSpPr/>
          <p:nvPr/>
        </p:nvSpPr>
        <p:spPr>
          <a:xfrm>
            <a:off x="9087950" y="5309483"/>
            <a:ext cx="39993" cy="37524"/>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5212635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smtClean="0"/>
              <a:t>Phase </a:t>
            </a:r>
            <a:r>
              <a:rPr lang="de-DE" dirty="0" err="1" smtClean="0"/>
              <a:t>diagram</a:t>
            </a:r>
            <a:r>
              <a:rPr lang="de-DE" dirty="0" smtClean="0"/>
              <a:t> at </a:t>
            </a:r>
            <a:r>
              <a:rPr lang="de-DE" dirty="0" err="1" smtClean="0"/>
              <a:t>annealing</a:t>
            </a:r>
            <a:r>
              <a:rPr lang="de-DE" dirty="0" smtClean="0"/>
              <a:t> </a:t>
            </a:r>
            <a:r>
              <a:rPr lang="de-DE" dirty="0" err="1" smtClean="0"/>
              <a:t>temperature</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53</a:t>
            </a:fld>
            <a:endParaRPr lang="de-DE" dirty="0"/>
          </a:p>
        </p:txBody>
      </p:sp>
      <p:pic>
        <p:nvPicPr>
          <p:cNvPr id="5" name="Picture 4"/>
          <p:cNvPicPr>
            <a:picLocks noChangeAspect="1"/>
          </p:cNvPicPr>
          <p:nvPr/>
        </p:nvPicPr>
        <p:blipFill>
          <a:blip r:embed="rId3"/>
          <a:stretch>
            <a:fillRect/>
          </a:stretch>
        </p:blipFill>
        <p:spPr>
          <a:xfrm>
            <a:off x="859074" y="1614791"/>
            <a:ext cx="5124212" cy="4698358"/>
          </a:xfrm>
          <a:prstGeom prst="rect">
            <a:avLst/>
          </a:prstGeom>
        </p:spPr>
      </p:pic>
      <p:pic>
        <p:nvPicPr>
          <p:cNvPr id="6" name="Picture 5"/>
          <p:cNvPicPr>
            <a:picLocks noChangeAspect="1"/>
          </p:cNvPicPr>
          <p:nvPr/>
        </p:nvPicPr>
        <p:blipFill>
          <a:blip r:embed="rId4"/>
          <a:stretch>
            <a:fillRect/>
          </a:stretch>
        </p:blipFill>
        <p:spPr>
          <a:xfrm>
            <a:off x="6306771" y="1838566"/>
            <a:ext cx="5704476" cy="4695521"/>
          </a:xfrm>
          <a:prstGeom prst="rect">
            <a:avLst/>
          </a:prstGeom>
        </p:spPr>
      </p:pic>
      <p:cxnSp>
        <p:nvCxnSpPr>
          <p:cNvPr id="7" name="Straight Connector 6"/>
          <p:cNvCxnSpPr/>
          <p:nvPr/>
        </p:nvCxnSpPr>
        <p:spPr>
          <a:xfrm flipH="1">
            <a:off x="1241857" y="3257550"/>
            <a:ext cx="2998377" cy="2752112"/>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88495" y="3105495"/>
            <a:ext cx="112210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FF0000"/>
                </a:solidFill>
              </a:rPr>
              <a:t>Ni:Fe</a:t>
            </a:r>
            <a:r>
              <a:rPr lang="de-DE" sz="1600" dirty="0" smtClean="0">
                <a:solidFill>
                  <a:srgbClr val="FF0000"/>
                </a:solidFill>
              </a:rPr>
              <a:t>=69:31</a:t>
            </a:r>
          </a:p>
        </p:txBody>
      </p:sp>
      <p:cxnSp>
        <p:nvCxnSpPr>
          <p:cNvPr id="9" name="Straight Connector 8"/>
          <p:cNvCxnSpPr/>
          <p:nvPr/>
        </p:nvCxnSpPr>
        <p:spPr>
          <a:xfrm flipH="1" flipV="1">
            <a:off x="1551721" y="5430759"/>
            <a:ext cx="351202" cy="610286"/>
          </a:xfrm>
          <a:prstGeom prst="line">
            <a:avLst/>
          </a:prstGeom>
          <a:ln w="31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05751" y="5991455"/>
            <a:ext cx="261290"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rgbClr val="FF0000"/>
                </a:solidFill>
              </a:rPr>
              <a:t>W</a:t>
            </a:r>
            <a:r>
              <a:rPr lang="de-DE" sz="1200" baseline="-25000" dirty="0" smtClean="0">
                <a:solidFill>
                  <a:srgbClr val="FF0000"/>
                </a:solidFill>
              </a:rPr>
              <a:t>95</a:t>
            </a:r>
          </a:p>
        </p:txBody>
      </p:sp>
      <p:sp>
        <p:nvSpPr>
          <p:cNvPr id="11" name="Oval 10"/>
          <p:cNvSpPr/>
          <p:nvPr/>
        </p:nvSpPr>
        <p:spPr>
          <a:xfrm>
            <a:off x="1642769" y="5604493"/>
            <a:ext cx="39993" cy="37524"/>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0" name="Straight Connector 19"/>
          <p:cNvCxnSpPr/>
          <p:nvPr/>
        </p:nvCxnSpPr>
        <p:spPr>
          <a:xfrm flipV="1">
            <a:off x="10002175" y="2214155"/>
            <a:ext cx="0" cy="2714871"/>
          </a:xfrm>
          <a:prstGeom prst="line">
            <a:avLst/>
          </a:prstGeom>
          <a:ln w="1270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336349" y="1946261"/>
            <a:ext cx="112210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FF0000"/>
                </a:solidFill>
              </a:rPr>
              <a:t>Ni:Fe</a:t>
            </a:r>
            <a:r>
              <a:rPr lang="de-DE" sz="1600" dirty="0" smtClean="0">
                <a:solidFill>
                  <a:srgbClr val="FF0000"/>
                </a:solidFill>
              </a:rPr>
              <a:t>=69:31</a:t>
            </a:r>
          </a:p>
        </p:txBody>
      </p:sp>
      <p:cxnSp>
        <p:nvCxnSpPr>
          <p:cNvPr id="26" name="Straight Connector 25"/>
          <p:cNvCxnSpPr/>
          <p:nvPr/>
        </p:nvCxnSpPr>
        <p:spPr>
          <a:xfrm flipH="1">
            <a:off x="9336349" y="5124450"/>
            <a:ext cx="312476" cy="104775"/>
          </a:xfrm>
          <a:prstGeom prst="line">
            <a:avLst/>
          </a:prstGeom>
          <a:ln w="317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458451" y="4781550"/>
            <a:ext cx="400751"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t>(W)+</a:t>
            </a:r>
            <a:r>
              <a:rPr lang="de-DE" sz="1200" dirty="0" smtClean="0">
                <a:latin typeface="Symbol" panose="05050102010706020507" pitchFamily="18" charset="2"/>
              </a:rPr>
              <a:t>g</a:t>
            </a:r>
          </a:p>
        </p:txBody>
      </p:sp>
      <p:sp>
        <p:nvSpPr>
          <p:cNvPr id="28" name="Oval 27"/>
          <p:cNvSpPr/>
          <p:nvPr/>
        </p:nvSpPr>
        <p:spPr>
          <a:xfrm>
            <a:off x="1263398" y="5956736"/>
            <a:ext cx="36000" cy="37524"/>
          </a:xfrm>
          <a:prstGeom prst="ellipse">
            <a:avLst/>
          </a:prstGeom>
          <a:solidFill>
            <a:srgbClr val="00B0F0"/>
          </a:solidFill>
          <a:ln w="1905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9" name="Oval 28"/>
          <p:cNvSpPr/>
          <p:nvPr/>
        </p:nvSpPr>
        <p:spPr>
          <a:xfrm>
            <a:off x="3727813" y="3642635"/>
            <a:ext cx="89918" cy="93724"/>
          </a:xfrm>
          <a:prstGeom prst="ellipse">
            <a:avLst/>
          </a:prstGeom>
          <a:solidFill>
            <a:srgbClr val="00B0F0"/>
          </a:solidFill>
          <a:ln w="1905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0" name="TextBox 29"/>
          <p:cNvSpPr txBox="1"/>
          <p:nvPr/>
        </p:nvSpPr>
        <p:spPr>
          <a:xfrm>
            <a:off x="1079770" y="1147864"/>
            <a:ext cx="4830618"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11.4 at% (29 </a:t>
            </a:r>
            <a:r>
              <a:rPr lang="de-DE" sz="1600" dirty="0" err="1" smtClean="0"/>
              <a:t>wt</a:t>
            </a:r>
            <a:r>
              <a:rPr lang="de-DE" sz="1600" dirty="0" smtClean="0"/>
              <a:t>%) W in </a:t>
            </a:r>
            <a:r>
              <a:rPr lang="de-DE" sz="1600" dirty="0" smtClean="0">
                <a:latin typeface="Symbol" panose="05050102010706020507" pitchFamily="18" charset="2"/>
              </a:rPr>
              <a:t>g</a:t>
            </a:r>
            <a:r>
              <a:rPr lang="de-DE" sz="1600" dirty="0" smtClean="0"/>
              <a:t> </a:t>
            </a:r>
            <a:r>
              <a:rPr lang="de-DE" sz="1600" dirty="0" err="1" smtClean="0"/>
              <a:t>phase</a:t>
            </a:r>
            <a:r>
              <a:rPr lang="de-DE" sz="1600" dirty="0" smtClean="0"/>
              <a:t> </a:t>
            </a:r>
            <a:r>
              <a:rPr lang="de-DE" sz="1600" dirty="0" err="1" smtClean="0"/>
              <a:t>dissolved</a:t>
            </a:r>
            <a:r>
              <a:rPr lang="de-DE" sz="1600" dirty="0" smtClean="0"/>
              <a:t> at 1400 °C</a:t>
            </a:r>
          </a:p>
        </p:txBody>
      </p:sp>
      <p:cxnSp>
        <p:nvCxnSpPr>
          <p:cNvPr id="39" name="Straight Arrow Connector 38"/>
          <p:cNvCxnSpPr/>
          <p:nvPr/>
        </p:nvCxnSpPr>
        <p:spPr>
          <a:xfrm>
            <a:off x="3759720" y="1442817"/>
            <a:ext cx="13052" cy="2199818"/>
          </a:xfrm>
          <a:prstGeom prst="straightConnector1">
            <a:avLst/>
          </a:prstGeom>
          <a:ln w="1905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0002175" y="5176837"/>
            <a:ext cx="0" cy="864209"/>
          </a:xfrm>
          <a:prstGeom prst="line">
            <a:avLst/>
          </a:prstGeom>
          <a:ln w="1270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9966175" y="5295265"/>
            <a:ext cx="72000" cy="72000"/>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5" name="Oval 44"/>
          <p:cNvSpPr/>
          <p:nvPr/>
        </p:nvSpPr>
        <p:spPr>
          <a:xfrm>
            <a:off x="9966175" y="4745550"/>
            <a:ext cx="72000" cy="72000"/>
          </a:xfrm>
          <a:prstGeom prst="ellipse">
            <a:avLst/>
          </a:prstGeom>
          <a:solidFill>
            <a:srgbClr val="FFC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 name="Oval 21"/>
          <p:cNvSpPr/>
          <p:nvPr/>
        </p:nvSpPr>
        <p:spPr>
          <a:xfrm>
            <a:off x="9966175" y="5176837"/>
            <a:ext cx="72000" cy="72000"/>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28981548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984" y="861134"/>
            <a:ext cx="11514338" cy="5485105"/>
          </a:xfrm>
        </p:spPr>
        <p:txBody>
          <a:bodyPr/>
          <a:lstStyle/>
          <a:p>
            <a:r>
              <a:rPr lang="en-US" dirty="0" smtClean="0"/>
              <a:t>Alternatively starting from W based tiles, a complete heat sink can be galvanized in 2 steps</a:t>
            </a:r>
          </a:p>
          <a:p>
            <a:pPr lvl="1"/>
            <a:r>
              <a:rPr lang="en-US" dirty="0" smtClean="0"/>
              <a:t>Soft copper directly onto W-tiles with heat treatment to anneal it further</a:t>
            </a:r>
          </a:p>
          <a:p>
            <a:pPr lvl="1"/>
            <a:r>
              <a:rPr lang="en-US" dirty="0" smtClean="0"/>
              <a:t>Hard copper galvanized onto soft copper after heat treatment</a:t>
            </a:r>
          </a:p>
          <a:p>
            <a:pPr lvl="1"/>
            <a:r>
              <a:rPr lang="en-US" dirty="0" smtClean="0"/>
              <a:t>Drawback: Limit temperature &lt; 250 °C instead of 450°C for CuCrZr</a:t>
            </a:r>
            <a:endParaRPr lang="en-US" dirty="0"/>
          </a:p>
        </p:txBody>
      </p:sp>
      <p:sp>
        <p:nvSpPr>
          <p:cNvPr id="3" name="Title 2"/>
          <p:cNvSpPr>
            <a:spLocks noGrp="1"/>
          </p:cNvSpPr>
          <p:nvPr>
            <p:ph type="title"/>
          </p:nvPr>
        </p:nvSpPr>
        <p:spPr/>
        <p:txBody>
          <a:bodyPr/>
          <a:lstStyle/>
          <a:p>
            <a:r>
              <a:rPr lang="en-US" dirty="0" smtClean="0"/>
              <a:t>Alternative approach: galvanize heat sink</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54</a:t>
            </a:fld>
            <a:endParaRPr lang="de-DE" dirty="0"/>
          </a:p>
        </p:txBody>
      </p:sp>
      <p:pic>
        <p:nvPicPr>
          <p:cNvPr id="5" name="Picture 4"/>
          <p:cNvPicPr>
            <a:picLocks noChangeAspect="1"/>
          </p:cNvPicPr>
          <p:nvPr/>
        </p:nvPicPr>
        <p:blipFill rotWithShape="1">
          <a:blip r:embed="rId2"/>
          <a:srcRect l="451" t="-374" r="-451" b="28389"/>
          <a:stretch/>
        </p:blipFill>
        <p:spPr>
          <a:xfrm>
            <a:off x="4637918" y="3617260"/>
            <a:ext cx="7044081" cy="3059704"/>
          </a:xfrm>
          <a:prstGeom prst="rect">
            <a:avLst/>
          </a:prstGeom>
        </p:spPr>
      </p:pic>
    </p:spTree>
    <p:extLst>
      <p:ext uri="{BB962C8B-B14F-4D97-AF65-F5344CB8AC3E}">
        <p14:creationId xmlns:p14="http://schemas.microsoft.com/office/powerpoint/2010/main" val="29907190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Material properties OFE Cu</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55</a:t>
            </a:fld>
            <a:endParaRPr lang="de-DE" dirty="0"/>
          </a:p>
        </p:txBody>
      </p:sp>
      <p:pic>
        <p:nvPicPr>
          <p:cNvPr id="7" name="Bildobjekt 8" descr="En bild som visar kontorsvaror, Kulspetspenna, Markeringsverktyg, Kontorsinstrument&#10;&#10;Automatiskt genererad beskrivning">
            <a:extLst>
              <a:ext uri="{FF2B5EF4-FFF2-40B4-BE49-F238E27FC236}">
                <a16:creationId xmlns:a16="http://schemas.microsoft.com/office/drawing/2014/main" id="{1B594C44-B837-3DBA-80D2-3D93A442266B}"/>
              </a:ext>
            </a:extLst>
          </p:cNvPr>
          <p:cNvPicPr>
            <a:picLocks noChangeAspect="1"/>
          </p:cNvPicPr>
          <p:nvPr/>
        </p:nvPicPr>
        <p:blipFill rotWithShape="1">
          <a:blip r:embed="rId2">
            <a:extLst>
              <a:ext uri="{28A0092B-C50C-407E-A947-70E740481C1C}">
                <a14:useLocalDpi xmlns:a14="http://schemas.microsoft.com/office/drawing/2010/main" val="0"/>
              </a:ext>
            </a:extLst>
          </a:blip>
          <a:srcRect l="7025" t="48020" r="4086" b="31620"/>
          <a:stretch/>
        </p:blipFill>
        <p:spPr>
          <a:xfrm>
            <a:off x="6776100" y="2809100"/>
            <a:ext cx="5235147" cy="1598843"/>
          </a:xfrm>
          <a:prstGeom prst="rect">
            <a:avLst/>
          </a:prstGeom>
        </p:spPr>
      </p:pic>
      <p:pic>
        <p:nvPicPr>
          <p:cNvPr id="8" name="Bildobjekt 10" descr="En bild som visar pipa, inomhus&#10;&#10;Automatiskt genererad beskrivning">
            <a:extLst>
              <a:ext uri="{FF2B5EF4-FFF2-40B4-BE49-F238E27FC236}">
                <a16:creationId xmlns:a16="http://schemas.microsoft.com/office/drawing/2014/main" id="{553A2F21-3B60-63D8-AF2F-6EF5D2D9716C}"/>
              </a:ext>
            </a:extLst>
          </p:cNvPr>
          <p:cNvPicPr>
            <a:picLocks noChangeAspect="1"/>
          </p:cNvPicPr>
          <p:nvPr/>
        </p:nvPicPr>
        <p:blipFill rotWithShape="1">
          <a:blip r:embed="rId3">
            <a:extLst>
              <a:ext uri="{28A0092B-C50C-407E-A947-70E740481C1C}">
                <a14:useLocalDpi xmlns:a14="http://schemas.microsoft.com/office/drawing/2010/main" val="0"/>
              </a:ext>
            </a:extLst>
          </a:blip>
          <a:srcRect l="44686" t="23423" r="40547" b="19586"/>
          <a:stretch/>
        </p:blipFill>
        <p:spPr>
          <a:xfrm rot="5400000">
            <a:off x="9381881" y="51716"/>
            <a:ext cx="1350335" cy="3908393"/>
          </a:xfrm>
          <a:prstGeom prst="rect">
            <a:avLst/>
          </a:prstGeom>
        </p:spPr>
      </p:pic>
      <p:pic>
        <p:nvPicPr>
          <p:cNvPr id="9" name="Bildobjekt 14" descr="En bild som visar kontorsvaror, kontorsmaterial, Kontorsinstrument, Kulspetspenna&#10;&#10;Automatiskt genererad beskrivning">
            <a:extLst>
              <a:ext uri="{FF2B5EF4-FFF2-40B4-BE49-F238E27FC236}">
                <a16:creationId xmlns:a16="http://schemas.microsoft.com/office/drawing/2014/main" id="{2AD3EC30-8220-99FF-1779-BE268602E716}"/>
              </a:ext>
            </a:extLst>
          </p:cNvPr>
          <p:cNvPicPr>
            <a:picLocks noChangeAspect="1"/>
          </p:cNvPicPr>
          <p:nvPr/>
        </p:nvPicPr>
        <p:blipFill rotWithShape="1">
          <a:blip r:embed="rId4">
            <a:extLst>
              <a:ext uri="{28A0092B-C50C-407E-A947-70E740481C1C}">
                <a14:useLocalDpi xmlns:a14="http://schemas.microsoft.com/office/drawing/2010/main" val="0"/>
              </a:ext>
            </a:extLst>
          </a:blip>
          <a:srcRect l="17008" t="47568" r="13994" b="35855"/>
          <a:stretch/>
        </p:blipFill>
        <p:spPr>
          <a:xfrm>
            <a:off x="6776100" y="4533219"/>
            <a:ext cx="5235147" cy="1687847"/>
          </a:xfrm>
          <a:prstGeom prst="rect">
            <a:avLst/>
          </a:prstGeom>
        </p:spPr>
      </p:pic>
      <p:sp>
        <p:nvSpPr>
          <p:cNvPr id="11" name="Content Placeholder 10"/>
          <p:cNvSpPr>
            <a:spLocks noGrp="1"/>
          </p:cNvSpPr>
          <p:nvPr>
            <p:ph sz="quarter" idx="13"/>
          </p:nvPr>
        </p:nvSpPr>
        <p:spPr/>
        <p:txBody>
          <a:bodyPr/>
          <a:lstStyle/>
          <a:p>
            <a:r>
              <a:rPr lang="en-US" dirty="0" smtClean="0"/>
              <a:t>Tensile tests at RISE at room temperature </a:t>
            </a:r>
          </a:p>
          <a:p>
            <a:pPr lvl="1"/>
            <a:r>
              <a:rPr lang="en-US" dirty="0" smtClean="0"/>
              <a:t>without heat treatment</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solidFill>
                  <a:schemeClr val="bg1">
                    <a:lumMod val="65000"/>
                  </a:schemeClr>
                </a:solidFill>
              </a:rPr>
              <a:t>With heat treatment pending</a:t>
            </a:r>
          </a:p>
          <a:p>
            <a:pPr lvl="2"/>
            <a:r>
              <a:rPr lang="en-US" dirty="0" smtClean="0">
                <a:solidFill>
                  <a:schemeClr val="bg1">
                    <a:lumMod val="65000"/>
                  </a:schemeClr>
                </a:solidFill>
              </a:rPr>
              <a:t>Plate:	1000°C (DW to W) + 550°C (braze to CuCrZr)</a:t>
            </a:r>
          </a:p>
          <a:p>
            <a:pPr lvl="2"/>
            <a:r>
              <a:rPr lang="en-US" dirty="0" smtClean="0">
                <a:solidFill>
                  <a:schemeClr val="bg1">
                    <a:lumMod val="65000"/>
                  </a:schemeClr>
                </a:solidFill>
              </a:rPr>
              <a:t>Cast: 	550°C (</a:t>
            </a:r>
            <a:r>
              <a:rPr lang="en-US" dirty="0">
                <a:solidFill>
                  <a:schemeClr val="bg1">
                    <a:lumMod val="65000"/>
                  </a:schemeClr>
                </a:solidFill>
              </a:rPr>
              <a:t>braze to CuCrZr</a:t>
            </a:r>
            <a:r>
              <a:rPr lang="en-US" dirty="0" smtClean="0">
                <a:solidFill>
                  <a:schemeClr val="bg1">
                    <a:lumMod val="65000"/>
                  </a:schemeClr>
                </a:solidFill>
              </a:rPr>
              <a:t>)</a:t>
            </a:r>
          </a:p>
          <a:p>
            <a:pPr lvl="2"/>
            <a:r>
              <a:rPr lang="en-US" dirty="0" smtClean="0">
                <a:solidFill>
                  <a:schemeClr val="bg1">
                    <a:lumMod val="65000"/>
                  </a:schemeClr>
                </a:solidFill>
              </a:rPr>
              <a:t>Galvanic:	550°C </a:t>
            </a:r>
            <a:r>
              <a:rPr lang="en-US" dirty="0">
                <a:solidFill>
                  <a:schemeClr val="bg1">
                    <a:lumMod val="65000"/>
                  </a:schemeClr>
                </a:solidFill>
              </a:rPr>
              <a:t>(braze to CuCrZr)</a:t>
            </a:r>
          </a:p>
          <a:p>
            <a:pPr lvl="2"/>
            <a:endParaRPr lang="en-US" dirty="0"/>
          </a:p>
        </p:txBody>
      </p:sp>
      <p:graphicFrame>
        <p:nvGraphicFramePr>
          <p:cNvPr id="12" name="Content Placeholder 4"/>
          <p:cNvGraphicFramePr>
            <a:graphicFrameLocks/>
          </p:cNvGraphicFramePr>
          <p:nvPr>
            <p:extLst/>
          </p:nvPr>
        </p:nvGraphicFramePr>
        <p:xfrm>
          <a:off x="855427" y="1618254"/>
          <a:ext cx="5141109" cy="1854200"/>
        </p:xfrm>
        <a:graphic>
          <a:graphicData uri="http://schemas.openxmlformats.org/drawingml/2006/table">
            <a:tbl>
              <a:tblPr firstRow="1" bandRow="1">
                <a:tableStyleId>{5C22544A-7EE6-4342-B048-85BDC9FD1C3A}</a:tableStyleId>
              </a:tblPr>
              <a:tblGrid>
                <a:gridCol w="2484000">
                  <a:extLst>
                    <a:ext uri="{9D8B030D-6E8A-4147-A177-3AD203B41FA5}">
                      <a16:colId xmlns:a16="http://schemas.microsoft.com/office/drawing/2014/main" val="1020758247"/>
                    </a:ext>
                  </a:extLst>
                </a:gridCol>
                <a:gridCol w="885703">
                  <a:extLst>
                    <a:ext uri="{9D8B030D-6E8A-4147-A177-3AD203B41FA5}">
                      <a16:colId xmlns:a16="http://schemas.microsoft.com/office/drawing/2014/main" val="3696169637"/>
                    </a:ext>
                  </a:extLst>
                </a:gridCol>
                <a:gridCol w="885703">
                  <a:extLst>
                    <a:ext uri="{9D8B030D-6E8A-4147-A177-3AD203B41FA5}">
                      <a16:colId xmlns:a16="http://schemas.microsoft.com/office/drawing/2014/main" val="26088730"/>
                    </a:ext>
                  </a:extLst>
                </a:gridCol>
                <a:gridCol w="885703">
                  <a:extLst>
                    <a:ext uri="{9D8B030D-6E8A-4147-A177-3AD203B41FA5}">
                      <a16:colId xmlns:a16="http://schemas.microsoft.com/office/drawing/2014/main" val="3684903596"/>
                    </a:ext>
                  </a:extLst>
                </a:gridCol>
              </a:tblGrid>
              <a:tr h="370840">
                <a:tc>
                  <a:txBody>
                    <a:bodyPr/>
                    <a:lstStyle/>
                    <a:p>
                      <a:r>
                        <a:rPr lang="de-DE" sz="1400" dirty="0" smtClean="0"/>
                        <a:t>OFE </a:t>
                      </a:r>
                      <a:r>
                        <a:rPr lang="de-DE" sz="1400" dirty="0" err="1" smtClean="0"/>
                        <a:t>Cu</a:t>
                      </a:r>
                      <a:r>
                        <a:rPr lang="de-DE" sz="1400" dirty="0" smtClean="0"/>
                        <a:t> (RISE)</a:t>
                      </a:r>
                      <a:endParaRPr lang="de-DE" sz="1400" dirty="0"/>
                    </a:p>
                  </a:txBody>
                  <a:tcPr/>
                </a:tc>
                <a:tc>
                  <a:txBody>
                    <a:bodyPr/>
                    <a:lstStyle/>
                    <a:p>
                      <a:pPr algn="ctr"/>
                      <a:r>
                        <a:rPr lang="de-DE" sz="1400" dirty="0" smtClean="0"/>
                        <a:t>R</a:t>
                      </a:r>
                      <a:r>
                        <a:rPr lang="de-DE" sz="1400" baseline="-25000" dirty="0" smtClean="0"/>
                        <a:t>0.2 </a:t>
                      </a:r>
                      <a:r>
                        <a:rPr lang="de-DE" sz="1400" baseline="0" dirty="0" smtClean="0"/>
                        <a:t>MPa</a:t>
                      </a:r>
                      <a:endParaRPr lang="de-DE" sz="1400" baseline="0" dirty="0"/>
                    </a:p>
                  </a:txBody>
                  <a:tcPr marL="36000" marR="36000"/>
                </a:tc>
                <a:tc>
                  <a:txBody>
                    <a:bodyPr/>
                    <a:lstStyle/>
                    <a:p>
                      <a:pPr algn="ctr"/>
                      <a:r>
                        <a:rPr lang="de-DE" sz="1400" dirty="0" smtClean="0"/>
                        <a:t> </a:t>
                      </a:r>
                      <a:r>
                        <a:rPr lang="de-DE" sz="1400" dirty="0" err="1" smtClean="0"/>
                        <a:t>R</a:t>
                      </a:r>
                      <a:r>
                        <a:rPr lang="de-DE" sz="1400" baseline="-25000" dirty="0" err="1" smtClean="0"/>
                        <a:t>m</a:t>
                      </a:r>
                      <a:r>
                        <a:rPr lang="de-DE" sz="1400" baseline="-25000" dirty="0" smtClean="0"/>
                        <a:t> </a:t>
                      </a:r>
                      <a:r>
                        <a:rPr lang="de-DE" sz="1400" baseline="0" dirty="0" smtClean="0"/>
                        <a:t>MPa</a:t>
                      </a:r>
                      <a:endParaRPr lang="de-DE" sz="1400" baseline="0" dirty="0"/>
                    </a:p>
                  </a:txBody>
                  <a:tcPr marL="36000" marR="36000"/>
                </a:tc>
                <a:tc>
                  <a:txBody>
                    <a:bodyPr/>
                    <a:lstStyle/>
                    <a:p>
                      <a:pPr algn="ctr"/>
                      <a:r>
                        <a:rPr lang="de-DE" sz="1400" baseline="0" dirty="0" err="1" smtClean="0">
                          <a:latin typeface="Symbol" panose="05050102010706020507" pitchFamily="18" charset="2"/>
                        </a:rPr>
                        <a:t>e</a:t>
                      </a:r>
                      <a:r>
                        <a:rPr lang="de-DE" sz="1400" baseline="-25000" dirty="0" err="1" smtClean="0"/>
                        <a:t>u</a:t>
                      </a:r>
                      <a:r>
                        <a:rPr lang="de-DE" sz="1400" baseline="0" dirty="0" smtClean="0"/>
                        <a:t> %</a:t>
                      </a:r>
                      <a:endParaRPr lang="de-DE" sz="1400" baseline="-25000" dirty="0"/>
                    </a:p>
                  </a:txBody>
                  <a:tcPr marL="36000" marR="36000"/>
                </a:tc>
                <a:extLst>
                  <a:ext uri="{0D108BD9-81ED-4DB2-BD59-A6C34878D82A}">
                    <a16:rowId xmlns:a16="http://schemas.microsoft.com/office/drawing/2014/main" val="529608467"/>
                  </a:ext>
                </a:extLst>
              </a:tr>
              <a:tr h="370840">
                <a:tc>
                  <a:txBody>
                    <a:bodyPr/>
                    <a:lstStyle/>
                    <a:p>
                      <a:r>
                        <a:rPr lang="de-DE" sz="1400" dirty="0" smtClean="0"/>
                        <a:t>Plate </a:t>
                      </a:r>
                      <a:endParaRPr lang="de-DE" sz="1400" dirty="0"/>
                    </a:p>
                  </a:txBody>
                  <a:tcPr/>
                </a:tc>
                <a:tc>
                  <a:txBody>
                    <a:bodyPr/>
                    <a:lstStyle/>
                    <a:p>
                      <a:pPr algn="ctr"/>
                      <a:r>
                        <a:rPr lang="de-DE" sz="1400" dirty="0" smtClean="0"/>
                        <a:t>308</a:t>
                      </a:r>
                      <a:endParaRPr lang="de-DE" sz="1400" dirty="0"/>
                    </a:p>
                  </a:txBody>
                  <a:tcPr marL="36000" marR="36000"/>
                </a:tc>
                <a:tc>
                  <a:txBody>
                    <a:bodyPr/>
                    <a:lstStyle/>
                    <a:p>
                      <a:pPr algn="ctr"/>
                      <a:r>
                        <a:rPr lang="de-DE" sz="1400" dirty="0" smtClean="0"/>
                        <a:t>311</a:t>
                      </a:r>
                      <a:endParaRPr lang="de-DE" sz="1400" dirty="0"/>
                    </a:p>
                  </a:txBody>
                  <a:tcPr marL="36000" marR="36000"/>
                </a:tc>
                <a:tc>
                  <a:txBody>
                    <a:bodyPr/>
                    <a:lstStyle/>
                    <a:p>
                      <a:pPr algn="ctr"/>
                      <a:r>
                        <a:rPr lang="de-DE" sz="1400" dirty="0" smtClean="0"/>
                        <a:t>15-19</a:t>
                      </a:r>
                      <a:endParaRPr lang="de-DE" sz="1400" dirty="0"/>
                    </a:p>
                  </a:txBody>
                  <a:tcPr marL="36000" marR="36000"/>
                </a:tc>
                <a:extLst>
                  <a:ext uri="{0D108BD9-81ED-4DB2-BD59-A6C34878D82A}">
                    <a16:rowId xmlns:a16="http://schemas.microsoft.com/office/drawing/2014/main" val="1753688113"/>
                  </a:ext>
                </a:extLst>
              </a:tr>
              <a:tr h="370840">
                <a:tc>
                  <a:txBody>
                    <a:bodyPr/>
                    <a:lstStyle/>
                    <a:p>
                      <a:r>
                        <a:rPr lang="de-DE" sz="1400" dirty="0" smtClean="0"/>
                        <a:t>Cast</a:t>
                      </a:r>
                      <a:endParaRPr lang="de-DE" sz="1400" dirty="0"/>
                    </a:p>
                  </a:txBody>
                  <a:tcPr/>
                </a:tc>
                <a:tc>
                  <a:txBody>
                    <a:bodyPr/>
                    <a:lstStyle/>
                    <a:p>
                      <a:pPr algn="ctr"/>
                      <a:r>
                        <a:rPr lang="de-DE" sz="1400" dirty="0" smtClean="0"/>
                        <a:t>30-42</a:t>
                      </a:r>
                      <a:endParaRPr lang="de-DE" sz="1400" dirty="0"/>
                    </a:p>
                  </a:txBody>
                  <a:tcPr marL="36000" marR="36000"/>
                </a:tc>
                <a:tc>
                  <a:txBody>
                    <a:bodyPr/>
                    <a:lstStyle/>
                    <a:p>
                      <a:pPr algn="ctr"/>
                      <a:r>
                        <a:rPr lang="de-DE" sz="1400" dirty="0" smtClean="0"/>
                        <a:t>120-138</a:t>
                      </a:r>
                      <a:endParaRPr lang="de-DE" sz="1400" dirty="0"/>
                    </a:p>
                  </a:txBody>
                  <a:tcPr marL="36000" marR="36000"/>
                </a:tc>
                <a:tc>
                  <a:txBody>
                    <a:bodyPr/>
                    <a:lstStyle/>
                    <a:p>
                      <a:pPr algn="ctr"/>
                      <a:r>
                        <a:rPr lang="de-DE" sz="1400" dirty="0" smtClean="0"/>
                        <a:t>48</a:t>
                      </a:r>
                      <a:endParaRPr lang="de-DE" sz="1400" dirty="0"/>
                    </a:p>
                  </a:txBody>
                  <a:tcPr marL="36000" marR="36000"/>
                </a:tc>
                <a:extLst>
                  <a:ext uri="{0D108BD9-81ED-4DB2-BD59-A6C34878D82A}">
                    <a16:rowId xmlns:a16="http://schemas.microsoft.com/office/drawing/2014/main" val="27095879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smtClean="0"/>
                        <a:t>Galvanic</a:t>
                      </a:r>
                      <a:r>
                        <a:rPr lang="de-DE" sz="1400" dirty="0" smtClean="0"/>
                        <a:t> </a:t>
                      </a:r>
                      <a:r>
                        <a:rPr lang="de-DE" sz="1400" dirty="0" err="1" smtClean="0"/>
                        <a:t>Zeta</a:t>
                      </a:r>
                      <a:endParaRPr lang="de-DE" sz="1400" dirty="0" smtClean="0"/>
                    </a:p>
                  </a:txBody>
                  <a:tcPr/>
                </a:tc>
                <a:tc>
                  <a:txBody>
                    <a:bodyPr/>
                    <a:lstStyle/>
                    <a:p>
                      <a:pPr algn="ctr"/>
                      <a:r>
                        <a:rPr lang="de-DE" sz="1400" dirty="0" smtClean="0"/>
                        <a:t>221-236</a:t>
                      </a:r>
                      <a:endParaRPr lang="de-DE" sz="1400" dirty="0"/>
                    </a:p>
                  </a:txBody>
                  <a:tcPr marL="36000" marR="36000"/>
                </a:tc>
                <a:tc>
                  <a:txBody>
                    <a:bodyPr/>
                    <a:lstStyle/>
                    <a:p>
                      <a:pPr algn="ctr"/>
                      <a:r>
                        <a:rPr lang="de-DE" sz="1400" dirty="0" smtClean="0"/>
                        <a:t>310</a:t>
                      </a:r>
                      <a:endParaRPr lang="de-DE" sz="1400" dirty="0"/>
                    </a:p>
                  </a:txBody>
                  <a:tcPr marL="36000" marR="36000"/>
                </a:tc>
                <a:tc>
                  <a:txBody>
                    <a:bodyPr/>
                    <a:lstStyle/>
                    <a:p>
                      <a:pPr algn="ctr"/>
                      <a:r>
                        <a:rPr lang="de-DE" sz="1400" dirty="0" smtClean="0"/>
                        <a:t>46</a:t>
                      </a:r>
                      <a:endParaRPr lang="de-DE" sz="1400" dirty="0"/>
                    </a:p>
                  </a:txBody>
                  <a:tcPr marL="36000" marR="36000"/>
                </a:tc>
                <a:extLst>
                  <a:ext uri="{0D108BD9-81ED-4DB2-BD59-A6C34878D82A}">
                    <a16:rowId xmlns:a16="http://schemas.microsoft.com/office/drawing/2014/main" val="1903710895"/>
                  </a:ext>
                </a:extLst>
              </a:tr>
              <a:tr h="370840">
                <a:tc>
                  <a:txBody>
                    <a:bodyPr/>
                    <a:lstStyle/>
                    <a:p>
                      <a:r>
                        <a:rPr lang="de-DE" sz="1400" dirty="0" err="1" smtClean="0"/>
                        <a:t>Galvanic</a:t>
                      </a:r>
                      <a:r>
                        <a:rPr lang="de-DE" sz="1400" dirty="0" smtClean="0"/>
                        <a:t> LP1</a:t>
                      </a:r>
                      <a:endParaRPr lang="de-DE" sz="1400" dirty="0"/>
                    </a:p>
                  </a:txBody>
                  <a:tcPr/>
                </a:tc>
                <a:tc>
                  <a:txBody>
                    <a:bodyPr/>
                    <a:lstStyle/>
                    <a:p>
                      <a:pPr algn="ctr"/>
                      <a:r>
                        <a:rPr lang="de-DE" sz="1400" dirty="0" smtClean="0"/>
                        <a:t>234-268</a:t>
                      </a:r>
                      <a:endParaRPr lang="de-DE" sz="1400" dirty="0"/>
                    </a:p>
                  </a:txBody>
                  <a:tcPr marL="36000" marR="36000"/>
                </a:tc>
                <a:tc>
                  <a:txBody>
                    <a:bodyPr/>
                    <a:lstStyle/>
                    <a:p>
                      <a:pPr algn="ctr"/>
                      <a:r>
                        <a:rPr lang="de-DE" sz="1400" dirty="0" smtClean="0"/>
                        <a:t>356</a:t>
                      </a:r>
                      <a:endParaRPr lang="de-DE" sz="1400" dirty="0"/>
                    </a:p>
                  </a:txBody>
                  <a:tcPr marL="36000" marR="36000"/>
                </a:tc>
                <a:tc>
                  <a:txBody>
                    <a:bodyPr/>
                    <a:lstStyle/>
                    <a:p>
                      <a:pPr algn="ctr"/>
                      <a:r>
                        <a:rPr lang="de-DE" sz="1400" dirty="0" smtClean="0"/>
                        <a:t>7-25</a:t>
                      </a:r>
                      <a:endParaRPr lang="de-DE" sz="1400" dirty="0"/>
                    </a:p>
                  </a:txBody>
                  <a:tcPr marL="36000" marR="36000"/>
                </a:tc>
                <a:extLst>
                  <a:ext uri="{0D108BD9-81ED-4DB2-BD59-A6C34878D82A}">
                    <a16:rowId xmlns:a16="http://schemas.microsoft.com/office/drawing/2014/main" val="1320706851"/>
                  </a:ext>
                </a:extLst>
              </a:tr>
            </a:tbl>
          </a:graphicData>
        </a:graphic>
      </p:graphicFrame>
      <p:sp>
        <p:nvSpPr>
          <p:cNvPr id="13" name="TextBox 12"/>
          <p:cNvSpPr txBox="1"/>
          <p:nvPr/>
        </p:nvSpPr>
        <p:spPr>
          <a:xfrm>
            <a:off x="6901844" y="4086251"/>
            <a:ext cx="1275990"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Normal failure</a:t>
            </a:r>
          </a:p>
        </p:txBody>
      </p:sp>
      <p:sp>
        <p:nvSpPr>
          <p:cNvPr id="14" name="TextBox 13"/>
          <p:cNvSpPr txBox="1"/>
          <p:nvPr/>
        </p:nvSpPr>
        <p:spPr>
          <a:xfrm>
            <a:off x="6901844" y="5798093"/>
            <a:ext cx="478015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Abnormal failure due to extreme ductility cast copper</a:t>
            </a:r>
          </a:p>
        </p:txBody>
      </p:sp>
      <p:sp>
        <p:nvSpPr>
          <p:cNvPr id="15" name="Right Arrow 14">
            <a:hlinkClick r:id="rId5" action="ppaction://hlinksldjump"/>
          </p:cNvPr>
          <p:cNvSpPr/>
          <p:nvPr/>
        </p:nvSpPr>
        <p:spPr>
          <a:xfrm flipH="1">
            <a:off x="8193362" y="257650"/>
            <a:ext cx="598206" cy="462337"/>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28450142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Additive manufactured CuCrZr in loaded in horizontal and vertical direction at 20 and 450°C</a:t>
            </a:r>
          </a:p>
          <a:p>
            <a:pPr lvl="1"/>
            <a:r>
              <a:rPr lang="en-US" dirty="0" smtClean="0"/>
              <a:t>No heat treatment, tensile tested by UPM and RISE</a:t>
            </a:r>
          </a:p>
          <a:p>
            <a:pPr lvl="2"/>
            <a:r>
              <a:rPr lang="en-US" dirty="0" smtClean="0"/>
              <a:t>loss of ductility at 450°C (also observed for cold worked CuCrZr plate, see DEMO MPH)</a:t>
            </a:r>
          </a:p>
          <a:p>
            <a:pPr lvl="1"/>
            <a:r>
              <a:rPr lang="en-US" dirty="0" smtClean="0">
                <a:solidFill>
                  <a:schemeClr val="bg1">
                    <a:lumMod val="65000"/>
                  </a:schemeClr>
                </a:solidFill>
              </a:rPr>
              <a:t>sol. ann. (950°C) </a:t>
            </a:r>
            <a:r>
              <a:rPr lang="en-US" dirty="0">
                <a:solidFill>
                  <a:schemeClr val="bg1">
                    <a:lumMod val="65000"/>
                  </a:schemeClr>
                </a:solidFill>
              </a:rPr>
              <a:t>+ quench </a:t>
            </a:r>
            <a:r>
              <a:rPr lang="en-US" dirty="0" smtClean="0">
                <a:solidFill>
                  <a:schemeClr val="bg1">
                    <a:lumMod val="65000"/>
                  </a:schemeClr>
                </a:solidFill>
              </a:rPr>
              <a:t>+ aging (450°C), direct age hardening (580°C) 10 or 60 min: tests pending</a:t>
            </a:r>
          </a:p>
          <a:p>
            <a:pPr lvl="1"/>
            <a:endParaRPr lang="en-US" dirty="0">
              <a:solidFill>
                <a:schemeClr val="bg1">
                  <a:lumMod val="65000"/>
                </a:schemeClr>
              </a:solidFill>
            </a:endParaRPr>
          </a:p>
          <a:p>
            <a:pPr lvl="1"/>
            <a:endParaRPr lang="en-US" dirty="0" smtClean="0">
              <a:solidFill>
                <a:schemeClr val="bg1">
                  <a:lumMod val="65000"/>
                </a:schemeClr>
              </a:solidFill>
            </a:endParaRPr>
          </a:p>
          <a:p>
            <a:pPr lvl="1"/>
            <a:endParaRPr lang="en-US" dirty="0">
              <a:solidFill>
                <a:schemeClr val="bg1">
                  <a:lumMod val="65000"/>
                </a:schemeClr>
              </a:solidFill>
            </a:endParaRPr>
          </a:p>
          <a:p>
            <a:pPr lvl="1"/>
            <a:endParaRPr lang="en-US" dirty="0" smtClean="0">
              <a:solidFill>
                <a:schemeClr val="bg1">
                  <a:lumMod val="65000"/>
                </a:schemeClr>
              </a:solidFill>
            </a:endParaRPr>
          </a:p>
          <a:p>
            <a:pPr lvl="1"/>
            <a:endParaRPr lang="en-US" dirty="0">
              <a:solidFill>
                <a:schemeClr val="bg1">
                  <a:lumMod val="65000"/>
                </a:schemeClr>
              </a:solidFill>
            </a:endParaRPr>
          </a:p>
          <a:p>
            <a:pPr lvl="1"/>
            <a:endParaRPr lang="en-US" dirty="0" smtClean="0">
              <a:solidFill>
                <a:schemeClr val="bg1">
                  <a:lumMod val="65000"/>
                </a:schemeClr>
              </a:solidFill>
            </a:endParaRPr>
          </a:p>
          <a:p>
            <a:pPr lvl="1"/>
            <a:endParaRPr lang="en-US" dirty="0">
              <a:solidFill>
                <a:schemeClr val="bg1">
                  <a:lumMod val="65000"/>
                </a:schemeClr>
              </a:solidFill>
            </a:endParaRPr>
          </a:p>
          <a:p>
            <a:pPr lvl="1"/>
            <a:endParaRPr lang="en-US" dirty="0" smtClean="0">
              <a:solidFill>
                <a:schemeClr val="bg1">
                  <a:lumMod val="65000"/>
                </a:schemeClr>
              </a:solidFill>
            </a:endParaRPr>
          </a:p>
          <a:p>
            <a:pPr lvl="1"/>
            <a:endParaRPr lang="en-US" dirty="0" smtClean="0"/>
          </a:p>
          <a:p>
            <a:pPr lvl="1"/>
            <a:endParaRPr lang="en-US" dirty="0"/>
          </a:p>
          <a:p>
            <a:pPr lvl="1"/>
            <a:endParaRPr lang="en-US" dirty="0" smtClean="0"/>
          </a:p>
          <a:p>
            <a:pPr lvl="1"/>
            <a:endParaRPr lang="en-US" dirty="0" smtClean="0"/>
          </a:p>
          <a:p>
            <a:pPr lvl="1"/>
            <a:r>
              <a:rPr lang="en-US" dirty="0" smtClean="0"/>
              <a:t>Thermal conductivity (LFA)</a:t>
            </a:r>
          </a:p>
          <a:p>
            <a:pPr lvl="2"/>
            <a:r>
              <a:rPr lang="en-US" dirty="0" smtClean="0"/>
              <a:t>&gt;300 W/</a:t>
            </a:r>
            <a:r>
              <a:rPr lang="en-US" dirty="0" err="1" smtClean="0"/>
              <a:t>mK</a:t>
            </a:r>
            <a:r>
              <a:rPr lang="en-US" dirty="0" smtClean="0"/>
              <a:t> after 1</a:t>
            </a:r>
            <a:r>
              <a:rPr lang="en-US" baseline="30000" dirty="0" smtClean="0"/>
              <a:t>st</a:t>
            </a:r>
            <a:r>
              <a:rPr lang="en-US" dirty="0" smtClean="0"/>
              <a:t> cycle</a:t>
            </a:r>
            <a:endParaRPr lang="en-US" dirty="0"/>
          </a:p>
          <a:p>
            <a:pPr lvl="1"/>
            <a:endParaRPr lang="en-US" dirty="0">
              <a:solidFill>
                <a:schemeClr val="bg1">
                  <a:lumMod val="65000"/>
                </a:schemeClr>
              </a:solidFill>
            </a:endParaRPr>
          </a:p>
        </p:txBody>
      </p:sp>
      <p:sp>
        <p:nvSpPr>
          <p:cNvPr id="3" name="Title 2"/>
          <p:cNvSpPr>
            <a:spLocks noGrp="1"/>
          </p:cNvSpPr>
          <p:nvPr>
            <p:ph type="title"/>
          </p:nvPr>
        </p:nvSpPr>
        <p:spPr/>
        <p:txBody>
          <a:bodyPr/>
          <a:lstStyle/>
          <a:p>
            <a:r>
              <a:rPr lang="en-US" dirty="0" smtClean="0"/>
              <a:t>Material properties CuCrZr</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56</a:t>
            </a:fld>
            <a:endParaRPr lang="de-DE" dirty="0"/>
          </a:p>
        </p:txBody>
      </p:sp>
      <p:pic>
        <p:nvPicPr>
          <p:cNvPr id="5" name="Imagen 3">
            <a:extLst>
              <a:ext uri="{FF2B5EF4-FFF2-40B4-BE49-F238E27FC236}">
                <a16:creationId xmlns:a16="http://schemas.microsoft.com/office/drawing/2014/main" id="{E6D03466-44D1-4CE2-8759-F2795051AB2C}"/>
              </a:ext>
            </a:extLst>
          </p:cNvPr>
          <p:cNvPicPr>
            <a:picLocks noChangeAspect="1"/>
          </p:cNvPicPr>
          <p:nvPr/>
        </p:nvPicPr>
        <p:blipFill>
          <a:blip r:embed="rId3"/>
          <a:stretch>
            <a:fillRect/>
          </a:stretch>
        </p:blipFill>
        <p:spPr>
          <a:xfrm>
            <a:off x="2311683" y="1949611"/>
            <a:ext cx="2721059" cy="2724617"/>
          </a:xfrm>
          <a:prstGeom prst="rect">
            <a:avLst/>
          </a:prstGeom>
        </p:spPr>
      </p:pic>
      <p:pic>
        <p:nvPicPr>
          <p:cNvPr id="6" name="Imagen 4">
            <a:extLst>
              <a:ext uri="{FF2B5EF4-FFF2-40B4-BE49-F238E27FC236}">
                <a16:creationId xmlns:a16="http://schemas.microsoft.com/office/drawing/2014/main" id="{FD910300-9483-4D48-AE8C-4E4A6595EE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6556" y="1949611"/>
            <a:ext cx="2721059" cy="2724617"/>
          </a:xfrm>
          <a:prstGeom prst="rect">
            <a:avLst/>
          </a:prstGeom>
        </p:spPr>
      </p:pic>
      <p:pic>
        <p:nvPicPr>
          <p:cNvPr id="7" name="Imagen 7">
            <a:extLst>
              <a:ext uri="{FF2B5EF4-FFF2-40B4-BE49-F238E27FC236}">
                <a16:creationId xmlns:a16="http://schemas.microsoft.com/office/drawing/2014/main" id="{DC69404A-9DD7-4F70-A059-960323652F87}"/>
              </a:ext>
            </a:extLst>
          </p:cNvPr>
          <p:cNvPicPr>
            <a:picLocks noChangeAspect="1"/>
          </p:cNvPicPr>
          <p:nvPr/>
        </p:nvPicPr>
        <p:blipFill>
          <a:blip r:embed="rId5"/>
          <a:stretch>
            <a:fillRect/>
          </a:stretch>
        </p:blipFill>
        <p:spPr>
          <a:xfrm>
            <a:off x="0" y="1949611"/>
            <a:ext cx="2721059" cy="2724617"/>
          </a:xfrm>
          <a:prstGeom prst="rect">
            <a:avLst/>
          </a:prstGeom>
        </p:spPr>
      </p:pic>
      <p:pic>
        <p:nvPicPr>
          <p:cNvPr id="8" name="Imagen 10">
            <a:extLst>
              <a:ext uri="{FF2B5EF4-FFF2-40B4-BE49-F238E27FC236}">
                <a16:creationId xmlns:a16="http://schemas.microsoft.com/office/drawing/2014/main" id="{A1EE01A5-1B3A-4395-BF63-DB88978718CE}"/>
              </a:ext>
            </a:extLst>
          </p:cNvPr>
          <p:cNvPicPr>
            <a:picLocks noChangeAspect="1"/>
          </p:cNvPicPr>
          <p:nvPr/>
        </p:nvPicPr>
        <p:blipFill>
          <a:blip r:embed="rId6"/>
          <a:stretch>
            <a:fillRect/>
          </a:stretch>
        </p:blipFill>
        <p:spPr>
          <a:xfrm>
            <a:off x="4550449" y="1949611"/>
            <a:ext cx="2721059" cy="2724617"/>
          </a:xfrm>
          <a:prstGeom prst="rect">
            <a:avLst/>
          </a:prstGeom>
        </p:spPr>
      </p:pic>
      <p:grpSp>
        <p:nvGrpSpPr>
          <p:cNvPr id="19" name="Group 18"/>
          <p:cNvGrpSpPr/>
          <p:nvPr/>
        </p:nvGrpSpPr>
        <p:grpSpPr>
          <a:xfrm>
            <a:off x="4073904" y="4616363"/>
            <a:ext cx="7558085" cy="2241637"/>
            <a:chOff x="4073904" y="4616363"/>
            <a:chExt cx="7558085" cy="2241637"/>
          </a:xfrm>
        </p:grpSpPr>
        <p:pic>
          <p:nvPicPr>
            <p:cNvPr id="11" name="Picture 10"/>
            <p:cNvPicPr>
              <a:picLocks noChangeAspect="1"/>
            </p:cNvPicPr>
            <p:nvPr/>
          </p:nvPicPr>
          <p:blipFill>
            <a:blip r:embed="rId7"/>
            <a:stretch>
              <a:fillRect/>
            </a:stretch>
          </p:blipFill>
          <p:spPr>
            <a:xfrm>
              <a:off x="4073904" y="4616363"/>
              <a:ext cx="7558085" cy="2241637"/>
            </a:xfrm>
            <a:prstGeom prst="rect">
              <a:avLst/>
            </a:prstGeom>
          </p:spPr>
        </p:pic>
        <p:sp>
          <p:nvSpPr>
            <p:cNvPr id="12" name="TextBox 11"/>
            <p:cNvSpPr txBox="1"/>
            <p:nvPr/>
          </p:nvSpPr>
          <p:spPr>
            <a:xfrm>
              <a:off x="6016102" y="5202316"/>
              <a:ext cx="100828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a:t>
              </a:r>
              <a:r>
                <a:rPr lang="de-DE" sz="1600" baseline="30000" dirty="0" smtClean="0"/>
                <a:t>st</a:t>
              </a:r>
              <a:r>
                <a:rPr lang="de-DE" sz="1600" dirty="0" smtClean="0"/>
                <a:t> </a:t>
              </a:r>
              <a:r>
                <a:rPr lang="de-DE" sz="1600" dirty="0" err="1" smtClean="0"/>
                <a:t>heating</a:t>
              </a:r>
              <a:r>
                <a:rPr lang="de-DE" sz="1600" dirty="0" smtClean="0"/>
                <a:t> </a:t>
              </a:r>
            </a:p>
          </p:txBody>
        </p:sp>
        <p:sp>
          <p:nvSpPr>
            <p:cNvPr id="13" name="TextBox 12"/>
            <p:cNvSpPr txBox="1"/>
            <p:nvPr/>
          </p:nvSpPr>
          <p:spPr>
            <a:xfrm>
              <a:off x="9926910" y="5202316"/>
              <a:ext cx="105157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2</a:t>
              </a:r>
              <a:r>
                <a:rPr lang="de-DE" sz="1600" baseline="30000" dirty="0" smtClean="0"/>
                <a:t>nd</a:t>
              </a:r>
              <a:r>
                <a:rPr lang="de-DE" sz="1600" dirty="0" smtClean="0"/>
                <a:t> </a:t>
              </a:r>
              <a:r>
                <a:rPr lang="de-DE" sz="1600" dirty="0" err="1" smtClean="0"/>
                <a:t>heating</a:t>
              </a:r>
              <a:r>
                <a:rPr lang="de-DE" sz="1600" dirty="0" smtClean="0"/>
                <a:t> </a:t>
              </a:r>
            </a:p>
          </p:txBody>
        </p:sp>
      </p:grpSp>
      <p:graphicFrame>
        <p:nvGraphicFramePr>
          <p:cNvPr id="14" name="Table 13"/>
          <p:cNvGraphicFramePr>
            <a:graphicFrameLocks noGrp="1"/>
          </p:cNvGraphicFramePr>
          <p:nvPr>
            <p:extLst/>
          </p:nvPr>
        </p:nvGraphicFramePr>
        <p:xfrm>
          <a:off x="84037" y="4616363"/>
          <a:ext cx="3816000" cy="1524000"/>
        </p:xfrm>
        <a:graphic>
          <a:graphicData uri="http://schemas.openxmlformats.org/drawingml/2006/table">
            <a:tbl>
              <a:tblPr firstRow="1" bandRow="1">
                <a:tableStyleId>{5C22544A-7EE6-4342-B048-85BDC9FD1C3A}</a:tableStyleId>
              </a:tblPr>
              <a:tblGrid>
                <a:gridCol w="1512000">
                  <a:extLst>
                    <a:ext uri="{9D8B030D-6E8A-4147-A177-3AD203B41FA5}">
                      <a16:colId xmlns:a16="http://schemas.microsoft.com/office/drawing/2014/main" val="3304126352"/>
                    </a:ext>
                  </a:extLst>
                </a:gridCol>
                <a:gridCol w="792000">
                  <a:extLst>
                    <a:ext uri="{9D8B030D-6E8A-4147-A177-3AD203B41FA5}">
                      <a16:colId xmlns:a16="http://schemas.microsoft.com/office/drawing/2014/main" val="3522936695"/>
                    </a:ext>
                  </a:extLst>
                </a:gridCol>
                <a:gridCol w="756000">
                  <a:extLst>
                    <a:ext uri="{9D8B030D-6E8A-4147-A177-3AD203B41FA5}">
                      <a16:colId xmlns:a16="http://schemas.microsoft.com/office/drawing/2014/main" val="2297213014"/>
                    </a:ext>
                  </a:extLst>
                </a:gridCol>
                <a:gridCol w="756000">
                  <a:extLst>
                    <a:ext uri="{9D8B030D-6E8A-4147-A177-3AD203B41FA5}">
                      <a16:colId xmlns:a16="http://schemas.microsoft.com/office/drawing/2014/main" val="1835894445"/>
                    </a:ext>
                  </a:extLst>
                </a:gridCol>
              </a:tblGrid>
              <a:tr h="288000">
                <a:tc>
                  <a:txBody>
                    <a:bodyPr/>
                    <a:lstStyle/>
                    <a:p>
                      <a:r>
                        <a:rPr lang="de-DE" sz="1400" dirty="0" smtClean="0"/>
                        <a:t>CuCrZr (RISE)</a:t>
                      </a:r>
                      <a:endParaRPr lang="de-DE" sz="1400" dirty="0"/>
                    </a:p>
                  </a:txBody>
                  <a:tcPr/>
                </a:tc>
                <a:tc>
                  <a:txBody>
                    <a:bodyPr/>
                    <a:lstStyle/>
                    <a:p>
                      <a:pPr algn="ctr"/>
                      <a:r>
                        <a:rPr lang="de-DE" sz="1400" dirty="0" smtClean="0"/>
                        <a:t>R</a:t>
                      </a:r>
                      <a:r>
                        <a:rPr lang="de-DE" sz="1400" baseline="-25000" dirty="0" smtClean="0"/>
                        <a:t>0.2 </a:t>
                      </a:r>
                      <a:r>
                        <a:rPr lang="de-DE" sz="1400" baseline="0" dirty="0" smtClean="0"/>
                        <a:t>MPa</a:t>
                      </a:r>
                      <a:endParaRPr lang="de-DE" sz="1400" baseline="0" dirty="0"/>
                    </a:p>
                  </a:txBody>
                  <a:tcPr marL="36000" marR="36000"/>
                </a:tc>
                <a:tc>
                  <a:txBody>
                    <a:bodyPr/>
                    <a:lstStyle/>
                    <a:p>
                      <a:pPr algn="ctr"/>
                      <a:r>
                        <a:rPr lang="de-DE" sz="1400" dirty="0" smtClean="0"/>
                        <a:t> </a:t>
                      </a:r>
                      <a:r>
                        <a:rPr lang="de-DE" sz="1400" dirty="0" err="1" smtClean="0"/>
                        <a:t>R</a:t>
                      </a:r>
                      <a:r>
                        <a:rPr lang="de-DE" sz="1400" baseline="-25000" dirty="0" err="1" smtClean="0"/>
                        <a:t>m</a:t>
                      </a:r>
                      <a:r>
                        <a:rPr lang="de-DE" sz="1400" baseline="-25000" dirty="0" smtClean="0"/>
                        <a:t> </a:t>
                      </a:r>
                      <a:r>
                        <a:rPr lang="de-DE" sz="1400" baseline="0" dirty="0" smtClean="0"/>
                        <a:t>MPa</a:t>
                      </a:r>
                      <a:endParaRPr lang="de-DE" sz="1400" baseline="0" dirty="0"/>
                    </a:p>
                  </a:txBody>
                  <a:tcPr marL="36000" marR="36000"/>
                </a:tc>
                <a:tc>
                  <a:txBody>
                    <a:bodyPr/>
                    <a:lstStyle/>
                    <a:p>
                      <a:pPr algn="ctr"/>
                      <a:r>
                        <a:rPr lang="de-DE" sz="1400" baseline="0" dirty="0" err="1" smtClean="0">
                          <a:latin typeface="Symbol" panose="05050102010706020507" pitchFamily="18" charset="2"/>
                        </a:rPr>
                        <a:t>e</a:t>
                      </a:r>
                      <a:r>
                        <a:rPr lang="de-DE" sz="1400" baseline="-25000" dirty="0" err="1" smtClean="0"/>
                        <a:t>u</a:t>
                      </a:r>
                      <a:r>
                        <a:rPr lang="de-DE" sz="1400" baseline="0" dirty="0" smtClean="0"/>
                        <a:t> %</a:t>
                      </a:r>
                      <a:endParaRPr lang="de-DE" sz="1400" baseline="-25000" dirty="0"/>
                    </a:p>
                  </a:txBody>
                  <a:tcPr marL="36000" marR="36000"/>
                </a:tc>
                <a:extLst>
                  <a:ext uri="{0D108BD9-81ED-4DB2-BD59-A6C34878D82A}">
                    <a16:rowId xmlns:a16="http://schemas.microsoft.com/office/drawing/2014/main" val="4007162867"/>
                  </a:ext>
                </a:extLst>
              </a:tr>
              <a:tr h="288000">
                <a:tc>
                  <a:txBody>
                    <a:bodyPr/>
                    <a:lstStyle/>
                    <a:p>
                      <a:r>
                        <a:rPr lang="de-DE" sz="1400" dirty="0" smtClean="0"/>
                        <a:t>Plate </a:t>
                      </a:r>
                      <a:endParaRPr lang="de-DE" sz="1400" dirty="0"/>
                    </a:p>
                  </a:txBody>
                  <a:tcPr/>
                </a:tc>
                <a:tc>
                  <a:txBody>
                    <a:bodyPr/>
                    <a:lstStyle/>
                    <a:p>
                      <a:pPr algn="ctr"/>
                      <a:r>
                        <a:rPr lang="de-DE" sz="1400" dirty="0" smtClean="0"/>
                        <a:t>405</a:t>
                      </a:r>
                      <a:endParaRPr lang="de-DE" sz="1400" dirty="0"/>
                    </a:p>
                  </a:txBody>
                  <a:tcPr marL="36000" marR="36000"/>
                </a:tc>
                <a:tc>
                  <a:txBody>
                    <a:bodyPr/>
                    <a:lstStyle/>
                    <a:p>
                      <a:pPr algn="ctr"/>
                      <a:r>
                        <a:rPr lang="de-DE" sz="1400" dirty="0" smtClean="0"/>
                        <a:t>445</a:t>
                      </a:r>
                      <a:endParaRPr lang="de-DE" sz="1400" dirty="0"/>
                    </a:p>
                  </a:txBody>
                  <a:tcPr marL="36000" marR="36000"/>
                </a:tc>
                <a:tc>
                  <a:txBody>
                    <a:bodyPr/>
                    <a:lstStyle/>
                    <a:p>
                      <a:pPr algn="ctr"/>
                      <a:r>
                        <a:rPr lang="de-DE" sz="1400" dirty="0" smtClean="0"/>
                        <a:t>25</a:t>
                      </a:r>
                      <a:endParaRPr lang="de-DE" sz="1400" dirty="0"/>
                    </a:p>
                  </a:txBody>
                  <a:tcPr marL="36000" marR="36000"/>
                </a:tc>
                <a:extLst>
                  <a:ext uri="{0D108BD9-81ED-4DB2-BD59-A6C34878D82A}">
                    <a16:rowId xmlns:a16="http://schemas.microsoft.com/office/drawing/2014/main" val="608440649"/>
                  </a:ext>
                </a:extLst>
              </a:tr>
              <a:tr h="288000">
                <a:tc>
                  <a:txBody>
                    <a:bodyPr/>
                    <a:lstStyle/>
                    <a:p>
                      <a:r>
                        <a:rPr lang="de-DE" sz="1400" dirty="0" smtClean="0"/>
                        <a:t>Plate after DW</a:t>
                      </a:r>
                      <a:endParaRPr lang="de-DE" sz="1400" dirty="0"/>
                    </a:p>
                  </a:txBody>
                  <a:tcPr/>
                </a:tc>
                <a:tc>
                  <a:txBody>
                    <a:bodyPr/>
                    <a:lstStyle/>
                    <a:p>
                      <a:pPr algn="ctr"/>
                      <a:r>
                        <a:rPr lang="de-DE" sz="1400" dirty="0" smtClean="0"/>
                        <a:t>90</a:t>
                      </a:r>
                      <a:endParaRPr lang="de-DE" sz="1400" dirty="0"/>
                    </a:p>
                  </a:txBody>
                  <a:tcPr marL="36000" marR="36000"/>
                </a:tc>
                <a:tc>
                  <a:txBody>
                    <a:bodyPr/>
                    <a:lstStyle/>
                    <a:p>
                      <a:pPr algn="ctr"/>
                      <a:r>
                        <a:rPr lang="de-DE" sz="1400" dirty="0" smtClean="0"/>
                        <a:t>242</a:t>
                      </a:r>
                      <a:endParaRPr lang="de-DE" sz="1400" dirty="0"/>
                    </a:p>
                  </a:txBody>
                  <a:tcPr marL="36000" marR="36000"/>
                </a:tc>
                <a:tc>
                  <a:txBody>
                    <a:bodyPr/>
                    <a:lstStyle/>
                    <a:p>
                      <a:pPr algn="ctr"/>
                      <a:r>
                        <a:rPr lang="de-DE" sz="1400" dirty="0" smtClean="0"/>
                        <a:t>45</a:t>
                      </a:r>
                      <a:endParaRPr lang="de-DE" sz="1400" dirty="0"/>
                    </a:p>
                  </a:txBody>
                  <a:tcPr marL="36000" marR="36000"/>
                </a:tc>
                <a:extLst>
                  <a:ext uri="{0D108BD9-81ED-4DB2-BD59-A6C34878D82A}">
                    <a16:rowId xmlns:a16="http://schemas.microsoft.com/office/drawing/2014/main" val="1609901332"/>
                  </a:ext>
                </a:extLst>
              </a:tr>
              <a:tr h="288000">
                <a:tc>
                  <a:txBody>
                    <a:bodyPr/>
                    <a:lstStyle/>
                    <a:p>
                      <a:r>
                        <a:rPr lang="de-DE" sz="1400" dirty="0" smtClean="0"/>
                        <a:t>LPBF 0° </a:t>
                      </a:r>
                      <a:r>
                        <a:rPr lang="de-DE" sz="1400" dirty="0" err="1" smtClean="0"/>
                        <a:t>no</a:t>
                      </a:r>
                      <a:r>
                        <a:rPr lang="de-DE" sz="1400" dirty="0" smtClean="0"/>
                        <a:t> HT</a:t>
                      </a:r>
                      <a:endParaRPr lang="de-DE" sz="1400" dirty="0"/>
                    </a:p>
                  </a:txBody>
                  <a:tcPr/>
                </a:tc>
                <a:tc>
                  <a:txBody>
                    <a:bodyPr/>
                    <a:lstStyle/>
                    <a:p>
                      <a:pPr algn="ctr"/>
                      <a:r>
                        <a:rPr lang="de-DE" sz="1400" dirty="0" smtClean="0"/>
                        <a:t>186</a:t>
                      </a:r>
                      <a:endParaRPr lang="de-DE" sz="1400" dirty="0"/>
                    </a:p>
                  </a:txBody>
                  <a:tcPr marL="36000" marR="36000"/>
                </a:tc>
                <a:tc>
                  <a:txBody>
                    <a:bodyPr/>
                    <a:lstStyle/>
                    <a:p>
                      <a:pPr algn="ctr"/>
                      <a:r>
                        <a:rPr lang="de-DE" sz="1400" dirty="0" smtClean="0"/>
                        <a:t>258</a:t>
                      </a:r>
                      <a:endParaRPr lang="de-DE" sz="1400" dirty="0"/>
                    </a:p>
                  </a:txBody>
                  <a:tcPr marL="36000" marR="36000"/>
                </a:tc>
                <a:tc>
                  <a:txBody>
                    <a:bodyPr/>
                    <a:lstStyle/>
                    <a:p>
                      <a:pPr algn="ctr"/>
                      <a:r>
                        <a:rPr lang="de-DE" sz="1400" dirty="0" smtClean="0"/>
                        <a:t>43</a:t>
                      </a:r>
                      <a:endParaRPr lang="de-DE" sz="1400" dirty="0"/>
                    </a:p>
                  </a:txBody>
                  <a:tcPr marL="36000" marR="36000"/>
                </a:tc>
                <a:extLst>
                  <a:ext uri="{0D108BD9-81ED-4DB2-BD59-A6C34878D82A}">
                    <a16:rowId xmlns:a16="http://schemas.microsoft.com/office/drawing/2014/main" val="2904660643"/>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t>LPBF 90° </a:t>
                      </a:r>
                      <a:r>
                        <a:rPr lang="de-DE" sz="1400" dirty="0" err="1" smtClean="0"/>
                        <a:t>no</a:t>
                      </a:r>
                      <a:r>
                        <a:rPr lang="de-DE" sz="1400" dirty="0" smtClean="0"/>
                        <a:t> HT</a:t>
                      </a:r>
                    </a:p>
                  </a:txBody>
                  <a:tcPr/>
                </a:tc>
                <a:tc>
                  <a:txBody>
                    <a:bodyPr/>
                    <a:lstStyle/>
                    <a:p>
                      <a:pPr algn="ctr"/>
                      <a:r>
                        <a:rPr lang="de-DE" sz="1400" dirty="0" smtClean="0"/>
                        <a:t>173</a:t>
                      </a:r>
                      <a:endParaRPr lang="de-DE" sz="1400" dirty="0"/>
                    </a:p>
                  </a:txBody>
                  <a:tcPr marL="36000" marR="36000"/>
                </a:tc>
                <a:tc>
                  <a:txBody>
                    <a:bodyPr/>
                    <a:lstStyle/>
                    <a:p>
                      <a:pPr algn="ctr"/>
                      <a:r>
                        <a:rPr lang="de-DE" sz="1400" dirty="0" smtClean="0"/>
                        <a:t>233</a:t>
                      </a:r>
                      <a:endParaRPr lang="de-DE" sz="1400" dirty="0"/>
                    </a:p>
                  </a:txBody>
                  <a:tcPr marL="36000" marR="36000"/>
                </a:tc>
                <a:tc>
                  <a:txBody>
                    <a:bodyPr/>
                    <a:lstStyle/>
                    <a:p>
                      <a:pPr algn="ctr"/>
                      <a:r>
                        <a:rPr lang="de-DE" sz="1400" dirty="0" smtClean="0"/>
                        <a:t>45</a:t>
                      </a:r>
                      <a:endParaRPr lang="de-DE" sz="1400" dirty="0"/>
                    </a:p>
                  </a:txBody>
                  <a:tcPr marL="36000" marR="36000"/>
                </a:tc>
                <a:extLst>
                  <a:ext uri="{0D108BD9-81ED-4DB2-BD59-A6C34878D82A}">
                    <a16:rowId xmlns:a16="http://schemas.microsoft.com/office/drawing/2014/main" val="2703898492"/>
                  </a:ext>
                </a:extLst>
              </a:tr>
            </a:tbl>
          </a:graphicData>
        </a:graphic>
      </p:graphicFrame>
      <p:pic>
        <p:nvPicPr>
          <p:cNvPr id="16" name="Imagen 5">
            <a:extLst>
              <a:ext uri="{FF2B5EF4-FFF2-40B4-BE49-F238E27FC236}">
                <a16:creationId xmlns:a16="http://schemas.microsoft.com/office/drawing/2014/main" id="{2ABCBDF6-E216-47B6-B8A3-2CAD5FD4F88E}"/>
              </a:ext>
            </a:extLst>
          </p:cNvPr>
          <p:cNvPicPr>
            <a:picLocks noChangeAspect="1"/>
          </p:cNvPicPr>
          <p:nvPr/>
        </p:nvPicPr>
        <p:blipFill rotWithShape="1">
          <a:blip r:embed="rId8">
            <a:clrChange>
              <a:clrFrom>
                <a:srgbClr val="FFFFFF"/>
              </a:clrFrom>
              <a:clrTo>
                <a:srgbClr val="FFFFFF">
                  <a:alpha val="0"/>
                </a:srgbClr>
              </a:clrTo>
            </a:clrChange>
          </a:blip>
          <a:srcRect r="43857"/>
          <a:stretch/>
        </p:blipFill>
        <p:spPr>
          <a:xfrm>
            <a:off x="2852327" y="3364676"/>
            <a:ext cx="1221577" cy="1010300"/>
          </a:xfrm>
          <a:prstGeom prst="rect">
            <a:avLst/>
          </a:prstGeom>
        </p:spPr>
      </p:pic>
      <p:pic>
        <p:nvPicPr>
          <p:cNvPr id="23" name="Imagen 20">
            <a:extLst>
              <a:ext uri="{FF2B5EF4-FFF2-40B4-BE49-F238E27FC236}">
                <a16:creationId xmlns:a16="http://schemas.microsoft.com/office/drawing/2014/main" id="{2C01CFA0-AFA3-A8B4-F89A-8FE9B110D802}"/>
              </a:ext>
            </a:extLst>
          </p:cNvPr>
          <p:cNvPicPr>
            <a:picLocks noChangeAspect="1"/>
          </p:cNvPicPr>
          <p:nvPr/>
        </p:nvPicPr>
        <p:blipFill rotWithShape="1">
          <a:blip r:embed="rId9"/>
          <a:srcRect l="40218" t="5143" r="50365" b="3750"/>
          <a:stretch/>
        </p:blipFill>
        <p:spPr>
          <a:xfrm rot="5400000">
            <a:off x="9467860" y="1612051"/>
            <a:ext cx="679856" cy="4406918"/>
          </a:xfrm>
          <a:prstGeom prst="rect">
            <a:avLst/>
          </a:prstGeom>
        </p:spPr>
      </p:pic>
      <p:sp>
        <p:nvSpPr>
          <p:cNvPr id="24" name="TextBox 23"/>
          <p:cNvSpPr txBox="1"/>
          <p:nvPr/>
        </p:nvSpPr>
        <p:spPr>
          <a:xfrm>
            <a:off x="9657722" y="2838297"/>
            <a:ext cx="2197718" cy="562846"/>
          </a:xfrm>
          <a:prstGeom prst="rect">
            <a:avLst/>
          </a:prstGeom>
          <a:noFill/>
        </p:spPr>
        <p:txBody>
          <a:bodyPr wrap="none" lIns="0" tIns="0" rIns="0" bIns="0" rtlCol="0" anchor="t" anchorCtr="0">
            <a:spAutoFit/>
          </a:bodyPr>
          <a:lstStyle/>
          <a:p>
            <a:pPr algn="l">
              <a:lnSpc>
                <a:spcPts val="2300"/>
              </a:lnSpc>
            </a:pPr>
            <a:r>
              <a:rPr lang="en-US" sz="1600" dirty="0" smtClean="0"/>
              <a:t>Strain measurement by </a:t>
            </a:r>
          </a:p>
          <a:p>
            <a:pPr algn="l">
              <a:lnSpc>
                <a:spcPts val="2300"/>
              </a:lnSpc>
            </a:pPr>
            <a:r>
              <a:rPr lang="en-US" sz="1600" dirty="0" smtClean="0"/>
              <a:t>Digital image correlation</a:t>
            </a:r>
          </a:p>
        </p:txBody>
      </p:sp>
      <p:sp>
        <p:nvSpPr>
          <p:cNvPr id="17" name="Right Arrow 16">
            <a:hlinkClick r:id="rId10" action="ppaction://hlinksldjump"/>
          </p:cNvPr>
          <p:cNvSpPr/>
          <p:nvPr/>
        </p:nvSpPr>
        <p:spPr>
          <a:xfrm flipH="1">
            <a:off x="8193362" y="257650"/>
            <a:ext cx="598206" cy="462337"/>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228194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nvPr>
        </p:nvGraphicFramePr>
        <p:xfrm>
          <a:off x="363538" y="896938"/>
          <a:ext cx="11514138" cy="3606800"/>
        </p:xfrm>
        <a:graphic>
          <a:graphicData uri="http://schemas.openxmlformats.org/drawingml/2006/table">
            <a:tbl>
              <a:tblPr firstRow="1" bandRow="1">
                <a:tableStyleId>{5C22544A-7EE6-4342-B048-85BDC9FD1C3A}</a:tableStyleId>
              </a:tblPr>
              <a:tblGrid>
                <a:gridCol w="1465262">
                  <a:extLst>
                    <a:ext uri="{9D8B030D-6E8A-4147-A177-3AD203B41FA5}">
                      <a16:colId xmlns:a16="http://schemas.microsoft.com/office/drawing/2014/main" val="823607131"/>
                    </a:ext>
                  </a:extLst>
                </a:gridCol>
                <a:gridCol w="1819922">
                  <a:extLst>
                    <a:ext uri="{9D8B030D-6E8A-4147-A177-3AD203B41FA5}">
                      <a16:colId xmlns:a16="http://schemas.microsoft.com/office/drawing/2014/main" val="433295982"/>
                    </a:ext>
                  </a:extLst>
                </a:gridCol>
                <a:gridCol w="1296140">
                  <a:extLst>
                    <a:ext uri="{9D8B030D-6E8A-4147-A177-3AD203B41FA5}">
                      <a16:colId xmlns:a16="http://schemas.microsoft.com/office/drawing/2014/main" val="648199030"/>
                    </a:ext>
                  </a:extLst>
                </a:gridCol>
                <a:gridCol w="2441359">
                  <a:extLst>
                    <a:ext uri="{9D8B030D-6E8A-4147-A177-3AD203B41FA5}">
                      <a16:colId xmlns:a16="http://schemas.microsoft.com/office/drawing/2014/main" val="849482691"/>
                    </a:ext>
                  </a:extLst>
                </a:gridCol>
                <a:gridCol w="1313896">
                  <a:extLst>
                    <a:ext uri="{9D8B030D-6E8A-4147-A177-3AD203B41FA5}">
                      <a16:colId xmlns:a16="http://schemas.microsoft.com/office/drawing/2014/main" val="356095409"/>
                    </a:ext>
                  </a:extLst>
                </a:gridCol>
                <a:gridCol w="3177559">
                  <a:extLst>
                    <a:ext uri="{9D8B030D-6E8A-4147-A177-3AD203B41FA5}">
                      <a16:colId xmlns:a16="http://schemas.microsoft.com/office/drawing/2014/main" val="2045440176"/>
                    </a:ext>
                  </a:extLst>
                </a:gridCol>
              </a:tblGrid>
              <a:tr h="370840">
                <a:tc>
                  <a:txBody>
                    <a:bodyPr/>
                    <a:lstStyle/>
                    <a:p>
                      <a:pPr algn="ctr"/>
                      <a:r>
                        <a:rPr lang="en-US" noProof="0" dirty="0" smtClean="0"/>
                        <a:t>Sample Ø</a:t>
                      </a:r>
                      <a:endParaRPr lang="en-US" noProof="0" dirty="0"/>
                    </a:p>
                  </a:txBody>
                  <a:tcPr/>
                </a:tc>
                <a:tc>
                  <a:txBody>
                    <a:bodyPr/>
                    <a:lstStyle/>
                    <a:p>
                      <a:pPr algn="ctr"/>
                      <a:r>
                        <a:rPr lang="en-US" noProof="0" dirty="0" smtClean="0"/>
                        <a:t>Wall thickness</a:t>
                      </a:r>
                      <a:endParaRPr lang="en-US" noProof="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t>Vertical</a:t>
                      </a:r>
                      <a:r>
                        <a:rPr lang="en-US" baseline="0" noProof="0" dirty="0" smtClean="0"/>
                        <a:t> manufacturing</a:t>
                      </a:r>
                      <a:endParaRPr lang="en-US" noProof="0" dirty="0" smtClean="0"/>
                    </a:p>
                  </a:txBody>
                  <a:tcPr/>
                </a:tc>
                <a:tc hMerge="1">
                  <a:txBody>
                    <a:bodyPr/>
                    <a:lstStyle/>
                    <a:p>
                      <a:endParaRPr lang="de-DE"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t>Horizontal</a:t>
                      </a:r>
                      <a:r>
                        <a:rPr lang="en-US" baseline="0" noProof="0" dirty="0" smtClean="0"/>
                        <a:t> manufacturing</a:t>
                      </a:r>
                      <a:endParaRPr lang="en-US" noProof="0" dirty="0" smtClean="0"/>
                    </a:p>
                  </a:txBody>
                  <a:tcPr/>
                </a:tc>
                <a:tc hMerge="1">
                  <a:txBody>
                    <a:bodyPr/>
                    <a:lstStyle/>
                    <a:p>
                      <a:endParaRPr lang="de-DE" dirty="0"/>
                    </a:p>
                  </a:txBody>
                  <a:tcPr/>
                </a:tc>
                <a:extLst>
                  <a:ext uri="{0D108BD9-81ED-4DB2-BD59-A6C34878D82A}">
                    <a16:rowId xmlns:a16="http://schemas.microsoft.com/office/drawing/2014/main" val="925499157"/>
                  </a:ext>
                </a:extLst>
              </a:tr>
              <a:tr h="370840">
                <a:tc>
                  <a:txBody>
                    <a:bodyPr/>
                    <a:lstStyle/>
                    <a:p>
                      <a:pPr algn="ctr"/>
                      <a:r>
                        <a:rPr lang="en-US" noProof="0" dirty="0" smtClean="0"/>
                        <a:t>[mm]</a:t>
                      </a:r>
                      <a:endParaRPr lang="en-US" noProof="0" dirty="0"/>
                    </a:p>
                  </a:txBody>
                  <a:tcPr/>
                </a:tc>
                <a:tc>
                  <a:txBody>
                    <a:bodyPr/>
                    <a:lstStyle/>
                    <a:p>
                      <a:pPr algn="ctr"/>
                      <a:r>
                        <a:rPr lang="en-US" noProof="0" dirty="0" smtClean="0"/>
                        <a:t>[mm]</a:t>
                      </a:r>
                      <a:endParaRPr lang="en-US" noProof="0" dirty="0"/>
                    </a:p>
                  </a:txBody>
                  <a:tcPr/>
                </a:tc>
                <a:tc>
                  <a:txBody>
                    <a:bodyPr/>
                    <a:lstStyle/>
                    <a:p>
                      <a:pPr algn="ctr"/>
                      <a:r>
                        <a:rPr lang="en-US" noProof="0" dirty="0" smtClean="0"/>
                        <a:t>No heat treatment</a:t>
                      </a:r>
                      <a:endParaRPr lang="en-US" noProof="0" dirty="0"/>
                    </a:p>
                  </a:txBody>
                  <a:tcPr/>
                </a:tc>
                <a:tc>
                  <a:txBody>
                    <a:bodyPr/>
                    <a:lstStyle/>
                    <a:p>
                      <a:pPr algn="ctr"/>
                      <a:r>
                        <a:rPr lang="en-US" noProof="0" dirty="0" smtClean="0"/>
                        <a:t>Solution annealing &amp; quenching + aging</a:t>
                      </a:r>
                      <a:endParaRPr lang="en-US" noProof="0" dirty="0"/>
                    </a:p>
                  </a:txBody>
                  <a:tcPr/>
                </a:tc>
                <a:tc>
                  <a:txBody>
                    <a:bodyPr/>
                    <a:lstStyle/>
                    <a:p>
                      <a:pPr algn="ctr"/>
                      <a:r>
                        <a:rPr lang="en-US" noProof="0" dirty="0" smtClean="0"/>
                        <a:t>No heat treatment</a:t>
                      </a:r>
                      <a:endParaRPr lang="en-US" noProof="0" dirty="0"/>
                    </a:p>
                  </a:txBody>
                  <a:tcPr/>
                </a:tc>
                <a:tc>
                  <a:txBody>
                    <a:bodyPr/>
                    <a:lstStyle/>
                    <a:p>
                      <a:pPr algn="ctr"/>
                      <a:r>
                        <a:rPr lang="en-US" noProof="0" dirty="0" smtClean="0"/>
                        <a:t>Solution annealing &amp; quenching + aging</a:t>
                      </a:r>
                      <a:endParaRPr lang="en-US" noProof="0" dirty="0"/>
                    </a:p>
                  </a:txBody>
                  <a:tcPr/>
                </a:tc>
                <a:extLst>
                  <a:ext uri="{0D108BD9-81ED-4DB2-BD59-A6C34878D82A}">
                    <a16:rowId xmlns:a16="http://schemas.microsoft.com/office/drawing/2014/main" val="70843621"/>
                  </a:ext>
                </a:extLst>
              </a:tr>
              <a:tr h="370840">
                <a:tc rowSpan="5">
                  <a:txBody>
                    <a:bodyPr/>
                    <a:lstStyle/>
                    <a:p>
                      <a:pPr algn="ctr"/>
                      <a:r>
                        <a:rPr lang="en-US" noProof="0" dirty="0" smtClean="0"/>
                        <a:t>10</a:t>
                      </a:r>
                      <a:endParaRPr lang="en-US" noProof="0" dirty="0"/>
                    </a:p>
                  </a:txBody>
                  <a:tcPr anchor="ctr"/>
                </a:tc>
                <a:tc>
                  <a:txBody>
                    <a:bodyPr/>
                    <a:lstStyle/>
                    <a:p>
                      <a:pPr algn="ctr"/>
                      <a:r>
                        <a:rPr lang="en-US" noProof="0" dirty="0" smtClean="0"/>
                        <a:t>1</a:t>
                      </a:r>
                    </a:p>
                  </a:txBody>
                  <a:tcPr/>
                </a:tc>
                <a:tc>
                  <a:txBody>
                    <a:bodyPr/>
                    <a:lstStyle/>
                    <a:p>
                      <a:pPr algn="ctr"/>
                      <a:r>
                        <a:rPr lang="en-US" noProof="0" dirty="0" smtClean="0">
                          <a:solidFill>
                            <a:srgbClr val="00B050"/>
                          </a:solidFill>
                        </a:rPr>
                        <a:t>OK</a:t>
                      </a:r>
                      <a:endParaRPr lang="en-US" noProof="0" dirty="0">
                        <a:solidFill>
                          <a:srgbClr val="00B050"/>
                        </a:solidFill>
                      </a:endParaRPr>
                    </a:p>
                  </a:txBody>
                  <a:tcPr/>
                </a:tc>
                <a:tc>
                  <a:txBody>
                    <a:bodyPr/>
                    <a:lstStyle/>
                    <a:p>
                      <a:pPr algn="ctr"/>
                      <a:r>
                        <a:rPr lang="en-US" noProof="0" dirty="0" smtClean="0">
                          <a:solidFill>
                            <a:srgbClr val="00B050"/>
                          </a:solidFill>
                        </a:rPr>
                        <a:t>OK</a:t>
                      </a:r>
                      <a:endParaRPr lang="en-US" noProof="0"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tc>
                  <a:txBody>
                    <a:bodyPr/>
                    <a:lstStyle/>
                    <a:p>
                      <a:pPr algn="ctr"/>
                      <a:r>
                        <a:rPr lang="en-US" noProof="0" dirty="0" smtClean="0">
                          <a:solidFill>
                            <a:srgbClr val="FF0000"/>
                          </a:solidFill>
                        </a:rPr>
                        <a:t>Not OK</a:t>
                      </a:r>
                      <a:endParaRPr lang="en-US" noProof="0" dirty="0">
                        <a:solidFill>
                          <a:srgbClr val="FF0000"/>
                        </a:solidFill>
                      </a:endParaRPr>
                    </a:p>
                  </a:txBody>
                  <a:tcPr/>
                </a:tc>
                <a:extLst>
                  <a:ext uri="{0D108BD9-81ED-4DB2-BD59-A6C34878D82A}">
                    <a16:rowId xmlns:a16="http://schemas.microsoft.com/office/drawing/2014/main" val="2288591082"/>
                  </a:ext>
                </a:extLst>
              </a:tr>
              <a:tr h="370840">
                <a:tc vMerge="1">
                  <a:txBody>
                    <a:bodyPr/>
                    <a:lstStyle/>
                    <a:p>
                      <a:endParaRPr lang="de-DE" dirty="0"/>
                    </a:p>
                  </a:txBody>
                  <a:tcPr/>
                </a:tc>
                <a:tc>
                  <a:txBody>
                    <a:bodyPr/>
                    <a:lstStyle/>
                    <a:p>
                      <a:pPr algn="ctr"/>
                      <a:r>
                        <a:rPr lang="en-US" noProof="0" dirty="0" smtClean="0"/>
                        <a:t>1.5</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extLst>
                  <a:ext uri="{0D108BD9-81ED-4DB2-BD59-A6C34878D82A}">
                    <a16:rowId xmlns:a16="http://schemas.microsoft.com/office/drawing/2014/main" val="1259486274"/>
                  </a:ext>
                </a:extLst>
              </a:tr>
              <a:tr h="370840">
                <a:tc vMerge="1">
                  <a:txBody>
                    <a:bodyPr/>
                    <a:lstStyle/>
                    <a:p>
                      <a:endParaRPr lang="de-DE" dirty="0"/>
                    </a:p>
                  </a:txBody>
                  <a:tcPr/>
                </a:tc>
                <a:tc>
                  <a:txBody>
                    <a:bodyPr/>
                    <a:lstStyle/>
                    <a:p>
                      <a:pPr algn="ctr"/>
                      <a:r>
                        <a:rPr lang="en-US" noProof="0" dirty="0" smtClean="0"/>
                        <a:t>2</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extLst>
                  <a:ext uri="{0D108BD9-81ED-4DB2-BD59-A6C34878D82A}">
                    <a16:rowId xmlns:a16="http://schemas.microsoft.com/office/drawing/2014/main" val="3470727728"/>
                  </a:ext>
                </a:extLst>
              </a:tr>
              <a:tr h="370840">
                <a:tc vMerge="1">
                  <a:txBody>
                    <a:bodyPr/>
                    <a:lstStyle/>
                    <a:p>
                      <a:endParaRPr lang="de-DE" dirty="0"/>
                    </a:p>
                  </a:txBody>
                  <a:tcPr/>
                </a:tc>
                <a:tc>
                  <a:txBody>
                    <a:bodyPr/>
                    <a:lstStyle/>
                    <a:p>
                      <a:pPr algn="ctr"/>
                      <a:r>
                        <a:rPr lang="en-US" noProof="0" dirty="0" smtClean="0"/>
                        <a:t>2.5</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extLst>
                  <a:ext uri="{0D108BD9-81ED-4DB2-BD59-A6C34878D82A}">
                    <a16:rowId xmlns:a16="http://schemas.microsoft.com/office/drawing/2014/main" val="2532815105"/>
                  </a:ext>
                </a:extLst>
              </a:tr>
              <a:tr h="370840">
                <a:tc vMerge="1">
                  <a:txBody>
                    <a:bodyPr/>
                    <a:lstStyle/>
                    <a:p>
                      <a:endParaRPr lang="de-DE" dirty="0"/>
                    </a:p>
                  </a:txBody>
                  <a:tcPr/>
                </a:tc>
                <a:tc>
                  <a:txBody>
                    <a:bodyPr/>
                    <a:lstStyle/>
                    <a:p>
                      <a:pPr algn="ctr"/>
                      <a:r>
                        <a:rPr lang="en-US" noProof="0" dirty="0" smtClean="0"/>
                        <a:t>3</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extLst>
                  <a:ext uri="{0D108BD9-81ED-4DB2-BD59-A6C34878D82A}">
                    <a16:rowId xmlns:a16="http://schemas.microsoft.com/office/drawing/2014/main" val="1823024588"/>
                  </a:ext>
                </a:extLst>
              </a:tr>
              <a:tr h="370840">
                <a:tc rowSpan="2">
                  <a:txBody>
                    <a:bodyPr/>
                    <a:lstStyle/>
                    <a:p>
                      <a:pPr algn="ctr"/>
                      <a:r>
                        <a:rPr lang="en-US" noProof="0" dirty="0" smtClean="0"/>
                        <a:t>6</a:t>
                      </a:r>
                      <a:endParaRPr lang="en-US" noProof="0" dirty="0"/>
                    </a:p>
                  </a:txBody>
                  <a:tcPr anchor="ctr"/>
                </a:tc>
                <a:tc>
                  <a:txBody>
                    <a:bodyPr/>
                    <a:lstStyle/>
                    <a:p>
                      <a:pPr algn="ctr"/>
                      <a:r>
                        <a:rPr lang="en-US" noProof="0" dirty="0" smtClean="0"/>
                        <a:t>1</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extLst>
                  <a:ext uri="{0D108BD9-81ED-4DB2-BD59-A6C34878D82A}">
                    <a16:rowId xmlns:a16="http://schemas.microsoft.com/office/drawing/2014/main" val="2192751711"/>
                  </a:ext>
                </a:extLst>
              </a:tr>
              <a:tr h="370840">
                <a:tc vMerge="1">
                  <a:txBody>
                    <a:bodyPr/>
                    <a:lstStyle/>
                    <a:p>
                      <a:endParaRPr lang="de-DE" dirty="0"/>
                    </a:p>
                  </a:txBody>
                  <a:tcPr/>
                </a:tc>
                <a:tc>
                  <a:txBody>
                    <a:bodyPr/>
                    <a:lstStyle/>
                    <a:p>
                      <a:pPr algn="ctr"/>
                      <a:r>
                        <a:rPr lang="en-US" noProof="0" dirty="0" smtClean="0"/>
                        <a:t>1.5</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FF0000"/>
                          </a:solidFill>
                        </a:rPr>
                        <a:t>Not OK</a:t>
                      </a:r>
                    </a:p>
                  </a:txBody>
                  <a:tcPr/>
                </a:tc>
                <a:extLst>
                  <a:ext uri="{0D108BD9-81ED-4DB2-BD59-A6C34878D82A}">
                    <a16:rowId xmlns:a16="http://schemas.microsoft.com/office/drawing/2014/main" val="340294518"/>
                  </a:ext>
                </a:extLst>
              </a:tr>
            </a:tbl>
          </a:graphicData>
        </a:graphic>
      </p:graphicFrame>
      <p:sp>
        <p:nvSpPr>
          <p:cNvPr id="3" name="Title 2"/>
          <p:cNvSpPr>
            <a:spLocks noGrp="1"/>
          </p:cNvSpPr>
          <p:nvPr>
            <p:ph type="title"/>
          </p:nvPr>
        </p:nvSpPr>
        <p:spPr/>
        <p:txBody>
          <a:bodyPr/>
          <a:lstStyle/>
          <a:p>
            <a:r>
              <a:rPr lang="en-US" dirty="0" smtClean="0"/>
              <a:t>He leak test program AM CuCrZr</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57</a:t>
            </a:fld>
            <a:endParaRPr lang="de-DE" dirty="0"/>
          </a:p>
        </p:txBody>
      </p:sp>
      <p:sp>
        <p:nvSpPr>
          <p:cNvPr id="6" name="TextBox 5"/>
          <p:cNvSpPr txBox="1"/>
          <p:nvPr/>
        </p:nvSpPr>
        <p:spPr>
          <a:xfrm>
            <a:off x="843378" y="4503738"/>
            <a:ext cx="5637762" cy="557012"/>
          </a:xfrm>
          <a:prstGeom prst="rect">
            <a:avLst/>
          </a:prstGeom>
          <a:noFill/>
        </p:spPr>
        <p:txBody>
          <a:bodyPr wrap="none" lIns="0" tIns="0" rIns="0" bIns="0" rtlCol="0" anchor="t" anchorCtr="0">
            <a:spAutoFit/>
          </a:bodyPr>
          <a:lstStyle/>
          <a:p>
            <a:pPr algn="l">
              <a:lnSpc>
                <a:spcPts val="2300"/>
              </a:lnSpc>
            </a:pPr>
            <a:r>
              <a:rPr lang="en-US" sz="1400" dirty="0" smtClean="0"/>
              <a:t>Solution annealing (SA): 15 minutes @ 950 °C, Quenching in water (Q)</a:t>
            </a:r>
          </a:p>
          <a:p>
            <a:pPr algn="l">
              <a:lnSpc>
                <a:spcPts val="2300"/>
              </a:lnSpc>
            </a:pPr>
            <a:r>
              <a:rPr lang="en-US" sz="1400" dirty="0" smtClean="0"/>
              <a:t>Aging (A): 120 minutes @ 450 °C</a:t>
            </a:r>
          </a:p>
        </p:txBody>
      </p:sp>
      <p:sp>
        <p:nvSpPr>
          <p:cNvPr id="7" name="TextBox 6"/>
          <p:cNvSpPr txBox="1"/>
          <p:nvPr/>
        </p:nvSpPr>
        <p:spPr>
          <a:xfrm>
            <a:off x="221942" y="5173319"/>
            <a:ext cx="6470041" cy="1487587"/>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I</a:t>
            </a:r>
            <a:r>
              <a:rPr lang="de-DE" sz="1600" dirty="0" err="1" smtClean="0"/>
              <a:t>mprovements</a:t>
            </a:r>
            <a:r>
              <a:rPr lang="de-DE" sz="1600" dirty="0" smtClean="0"/>
              <a:t>:</a:t>
            </a:r>
          </a:p>
          <a:p>
            <a:pPr marL="180000" indent="-180000" algn="l">
              <a:lnSpc>
                <a:spcPts val="2300"/>
              </a:lnSpc>
              <a:spcBef>
                <a:spcPts val="1150"/>
              </a:spcBef>
              <a:buFont typeface="Arial" panose="020B0604020202020204" pitchFamily="34" charset="0"/>
              <a:buChar char="•"/>
            </a:pPr>
            <a:r>
              <a:rPr lang="de-DE" sz="1600" dirty="0" err="1" smtClean="0">
                <a:solidFill>
                  <a:srgbClr val="00B050"/>
                </a:solidFill>
              </a:rPr>
              <a:t>galvanic</a:t>
            </a:r>
            <a:r>
              <a:rPr lang="de-DE" sz="1600" dirty="0" smtClean="0">
                <a:solidFill>
                  <a:srgbClr val="00B050"/>
                </a:solidFill>
              </a:rPr>
              <a:t> </a:t>
            </a:r>
            <a:r>
              <a:rPr lang="de-DE" sz="1600" dirty="0" err="1" smtClean="0">
                <a:solidFill>
                  <a:srgbClr val="00B050"/>
                </a:solidFill>
              </a:rPr>
              <a:t>connection</a:t>
            </a:r>
            <a:r>
              <a:rPr lang="de-DE" sz="1600" dirty="0" smtClean="0">
                <a:solidFill>
                  <a:srgbClr val="00B050"/>
                </a:solidFill>
              </a:rPr>
              <a:t> </a:t>
            </a:r>
            <a:r>
              <a:rPr lang="de-DE" sz="1600" dirty="0" err="1" smtClean="0">
                <a:solidFill>
                  <a:srgbClr val="00B050"/>
                </a:solidFill>
              </a:rPr>
              <a:t>to</a:t>
            </a:r>
            <a:r>
              <a:rPr lang="de-DE" sz="1600" dirty="0" smtClean="0">
                <a:solidFill>
                  <a:srgbClr val="00B050"/>
                </a:solidFill>
              </a:rPr>
              <a:t> VCR </a:t>
            </a:r>
            <a:r>
              <a:rPr lang="de-DE" sz="1600" dirty="0" err="1" smtClean="0">
                <a:solidFill>
                  <a:srgbClr val="00B050"/>
                </a:solidFill>
              </a:rPr>
              <a:t>instead</a:t>
            </a:r>
            <a:r>
              <a:rPr lang="de-DE" sz="1600" dirty="0" smtClean="0">
                <a:solidFill>
                  <a:srgbClr val="00B050"/>
                </a:solidFill>
              </a:rPr>
              <a:t> </a:t>
            </a:r>
            <a:r>
              <a:rPr lang="de-DE" sz="1600" dirty="0" err="1" smtClean="0">
                <a:solidFill>
                  <a:srgbClr val="00B050"/>
                </a:solidFill>
              </a:rPr>
              <a:t>of</a:t>
            </a:r>
            <a:r>
              <a:rPr lang="de-DE" sz="1600" dirty="0" smtClean="0">
                <a:solidFill>
                  <a:srgbClr val="00B050"/>
                </a:solidFill>
              </a:rPr>
              <a:t> </a:t>
            </a:r>
            <a:r>
              <a:rPr lang="de-DE" sz="1600" dirty="0" err="1" smtClean="0">
                <a:solidFill>
                  <a:srgbClr val="00B050"/>
                </a:solidFill>
              </a:rPr>
              <a:t>clamping</a:t>
            </a:r>
            <a:r>
              <a:rPr lang="de-DE" sz="1600" dirty="0" smtClean="0">
                <a:solidFill>
                  <a:srgbClr val="00B050"/>
                </a:solidFill>
              </a:rPr>
              <a:t> ring</a:t>
            </a:r>
          </a:p>
          <a:p>
            <a:pPr marL="180000" indent="-180000" algn="l">
              <a:lnSpc>
                <a:spcPts val="2300"/>
              </a:lnSpc>
              <a:spcBef>
                <a:spcPts val="1150"/>
              </a:spcBef>
              <a:buFont typeface="Arial" panose="020B0604020202020204" pitchFamily="34" charset="0"/>
              <a:buChar char="•"/>
            </a:pPr>
            <a:r>
              <a:rPr lang="de-DE" sz="1600" dirty="0" err="1" smtClean="0">
                <a:solidFill>
                  <a:srgbClr val="00B050"/>
                </a:solidFill>
              </a:rPr>
              <a:t>Direct</a:t>
            </a:r>
            <a:r>
              <a:rPr lang="de-DE" sz="1600" dirty="0" smtClean="0">
                <a:solidFill>
                  <a:srgbClr val="00B050"/>
                </a:solidFill>
              </a:rPr>
              <a:t> </a:t>
            </a:r>
            <a:r>
              <a:rPr lang="de-DE" sz="1600" dirty="0" err="1" smtClean="0">
                <a:solidFill>
                  <a:srgbClr val="00B050"/>
                </a:solidFill>
              </a:rPr>
              <a:t>age</a:t>
            </a:r>
            <a:r>
              <a:rPr lang="de-DE" sz="1600" dirty="0" smtClean="0">
                <a:solidFill>
                  <a:srgbClr val="00B050"/>
                </a:solidFill>
              </a:rPr>
              <a:t> </a:t>
            </a:r>
            <a:r>
              <a:rPr lang="de-DE" sz="1600" dirty="0" err="1" smtClean="0">
                <a:solidFill>
                  <a:srgbClr val="00B050"/>
                </a:solidFill>
              </a:rPr>
              <a:t>hardening</a:t>
            </a:r>
            <a:r>
              <a:rPr lang="de-DE" sz="1600" dirty="0" smtClean="0">
                <a:solidFill>
                  <a:srgbClr val="00B050"/>
                </a:solidFill>
              </a:rPr>
              <a:t> (DAH): 10 </a:t>
            </a:r>
            <a:r>
              <a:rPr lang="de-DE" sz="1600" dirty="0" err="1" smtClean="0">
                <a:solidFill>
                  <a:srgbClr val="00B050"/>
                </a:solidFill>
              </a:rPr>
              <a:t>or</a:t>
            </a:r>
            <a:r>
              <a:rPr lang="de-DE" sz="1600" dirty="0" smtClean="0">
                <a:solidFill>
                  <a:srgbClr val="00B050"/>
                </a:solidFill>
              </a:rPr>
              <a:t> 60 </a:t>
            </a:r>
            <a:r>
              <a:rPr lang="de-DE" sz="1600" dirty="0" err="1" smtClean="0">
                <a:solidFill>
                  <a:srgbClr val="00B050"/>
                </a:solidFill>
              </a:rPr>
              <a:t>minutes</a:t>
            </a:r>
            <a:r>
              <a:rPr lang="de-DE" sz="1600" dirty="0" smtClean="0">
                <a:solidFill>
                  <a:srgbClr val="00B050"/>
                </a:solidFill>
              </a:rPr>
              <a:t> at 580 °C </a:t>
            </a:r>
            <a:r>
              <a:rPr lang="de-DE" sz="1600" dirty="0" err="1" smtClean="0">
                <a:solidFill>
                  <a:srgbClr val="00B050"/>
                </a:solidFill>
              </a:rPr>
              <a:t>i.o</a:t>
            </a:r>
            <a:r>
              <a:rPr lang="de-DE" sz="1600" dirty="0" smtClean="0">
                <a:solidFill>
                  <a:srgbClr val="00B050"/>
                </a:solidFill>
              </a:rPr>
              <a:t>. SA+Q+A</a:t>
            </a:r>
          </a:p>
          <a:p>
            <a:pPr marL="637200" lvl="1" indent="-180000">
              <a:lnSpc>
                <a:spcPts val="2300"/>
              </a:lnSpc>
              <a:buFont typeface="Arial" panose="020B0604020202020204" pitchFamily="34" charset="0"/>
              <a:buChar char="•"/>
            </a:pPr>
            <a:r>
              <a:rPr lang="en-US" sz="1600" dirty="0" smtClean="0">
                <a:solidFill>
                  <a:srgbClr val="00B050"/>
                </a:solidFill>
              </a:rPr>
              <a:t>Prepared</a:t>
            </a:r>
            <a:r>
              <a:rPr lang="en-US" sz="1600" dirty="0" smtClean="0"/>
              <a:t>, to be tested</a:t>
            </a:r>
            <a:endParaRPr lang="de-DE" sz="1600" dirty="0" smtClean="0"/>
          </a:p>
        </p:txBody>
      </p:sp>
      <p:pic>
        <p:nvPicPr>
          <p:cNvPr id="8" name="Picture 7"/>
          <p:cNvPicPr>
            <a:picLocks noChangeAspect="1"/>
          </p:cNvPicPr>
          <p:nvPr/>
        </p:nvPicPr>
        <p:blipFill>
          <a:blip r:embed="rId2"/>
          <a:stretch>
            <a:fillRect/>
          </a:stretch>
        </p:blipFill>
        <p:spPr>
          <a:xfrm>
            <a:off x="7066625" y="5620018"/>
            <a:ext cx="4735034" cy="1179890"/>
          </a:xfrm>
          <a:prstGeom prst="rect">
            <a:avLst/>
          </a:prstGeom>
        </p:spPr>
      </p:pic>
      <p:pic>
        <p:nvPicPr>
          <p:cNvPr id="10" name="Picture 9"/>
          <p:cNvPicPr>
            <a:picLocks noChangeAspect="1"/>
          </p:cNvPicPr>
          <p:nvPr/>
        </p:nvPicPr>
        <p:blipFill>
          <a:blip r:embed="rId3"/>
          <a:stretch>
            <a:fillRect/>
          </a:stretch>
        </p:blipFill>
        <p:spPr>
          <a:xfrm rot="5400000">
            <a:off x="9443787" y="3174487"/>
            <a:ext cx="718079" cy="3997665"/>
          </a:xfrm>
          <a:prstGeom prst="rect">
            <a:avLst/>
          </a:prstGeom>
        </p:spPr>
      </p:pic>
      <p:graphicFrame>
        <p:nvGraphicFramePr>
          <p:cNvPr id="9" name="Content Placeholder 4"/>
          <p:cNvGraphicFramePr>
            <a:graphicFrameLocks/>
          </p:cNvGraphicFramePr>
          <p:nvPr>
            <p:extLst/>
          </p:nvPr>
        </p:nvGraphicFramePr>
        <p:xfrm>
          <a:off x="363538" y="896938"/>
          <a:ext cx="11514138" cy="3606800"/>
        </p:xfrm>
        <a:graphic>
          <a:graphicData uri="http://schemas.openxmlformats.org/drawingml/2006/table">
            <a:tbl>
              <a:tblPr firstRow="1" bandRow="1">
                <a:tableStyleId>{5C22544A-7EE6-4342-B048-85BDC9FD1C3A}</a:tableStyleId>
              </a:tblPr>
              <a:tblGrid>
                <a:gridCol w="1465262">
                  <a:extLst>
                    <a:ext uri="{9D8B030D-6E8A-4147-A177-3AD203B41FA5}">
                      <a16:colId xmlns:a16="http://schemas.microsoft.com/office/drawing/2014/main" val="823607131"/>
                    </a:ext>
                  </a:extLst>
                </a:gridCol>
                <a:gridCol w="1819922">
                  <a:extLst>
                    <a:ext uri="{9D8B030D-6E8A-4147-A177-3AD203B41FA5}">
                      <a16:colId xmlns:a16="http://schemas.microsoft.com/office/drawing/2014/main" val="433295982"/>
                    </a:ext>
                  </a:extLst>
                </a:gridCol>
                <a:gridCol w="1296140">
                  <a:extLst>
                    <a:ext uri="{9D8B030D-6E8A-4147-A177-3AD203B41FA5}">
                      <a16:colId xmlns:a16="http://schemas.microsoft.com/office/drawing/2014/main" val="648199030"/>
                    </a:ext>
                  </a:extLst>
                </a:gridCol>
                <a:gridCol w="2441359">
                  <a:extLst>
                    <a:ext uri="{9D8B030D-6E8A-4147-A177-3AD203B41FA5}">
                      <a16:colId xmlns:a16="http://schemas.microsoft.com/office/drawing/2014/main" val="849482691"/>
                    </a:ext>
                  </a:extLst>
                </a:gridCol>
                <a:gridCol w="1313896">
                  <a:extLst>
                    <a:ext uri="{9D8B030D-6E8A-4147-A177-3AD203B41FA5}">
                      <a16:colId xmlns:a16="http://schemas.microsoft.com/office/drawing/2014/main" val="356095409"/>
                    </a:ext>
                  </a:extLst>
                </a:gridCol>
                <a:gridCol w="3177559">
                  <a:extLst>
                    <a:ext uri="{9D8B030D-6E8A-4147-A177-3AD203B41FA5}">
                      <a16:colId xmlns:a16="http://schemas.microsoft.com/office/drawing/2014/main" val="2045440176"/>
                    </a:ext>
                  </a:extLst>
                </a:gridCol>
              </a:tblGrid>
              <a:tr h="370840">
                <a:tc>
                  <a:txBody>
                    <a:bodyPr/>
                    <a:lstStyle/>
                    <a:p>
                      <a:pPr algn="ctr"/>
                      <a:r>
                        <a:rPr lang="en-US" noProof="0" dirty="0" smtClean="0"/>
                        <a:t>Sample Ø</a:t>
                      </a:r>
                      <a:endParaRPr lang="en-US" noProof="0" dirty="0"/>
                    </a:p>
                  </a:txBody>
                  <a:tcPr/>
                </a:tc>
                <a:tc>
                  <a:txBody>
                    <a:bodyPr/>
                    <a:lstStyle/>
                    <a:p>
                      <a:pPr algn="ctr"/>
                      <a:r>
                        <a:rPr lang="en-US" noProof="0" dirty="0" smtClean="0"/>
                        <a:t>Wall thickness</a:t>
                      </a:r>
                      <a:endParaRPr lang="en-US" noProof="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t>Vertical</a:t>
                      </a:r>
                      <a:r>
                        <a:rPr lang="en-US" baseline="0" noProof="0" dirty="0" smtClean="0"/>
                        <a:t> manufacturing</a:t>
                      </a:r>
                      <a:endParaRPr lang="en-US" noProof="0" dirty="0" smtClean="0"/>
                    </a:p>
                  </a:txBody>
                  <a:tcPr/>
                </a:tc>
                <a:tc hMerge="1">
                  <a:txBody>
                    <a:bodyPr/>
                    <a:lstStyle/>
                    <a:p>
                      <a:endParaRPr lang="de-DE"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t>Horizontal</a:t>
                      </a:r>
                      <a:r>
                        <a:rPr lang="en-US" baseline="0" noProof="0" dirty="0" smtClean="0"/>
                        <a:t> manufacturing</a:t>
                      </a:r>
                      <a:endParaRPr lang="en-US" noProof="0" dirty="0" smtClean="0"/>
                    </a:p>
                  </a:txBody>
                  <a:tcPr/>
                </a:tc>
                <a:tc hMerge="1">
                  <a:txBody>
                    <a:bodyPr/>
                    <a:lstStyle/>
                    <a:p>
                      <a:endParaRPr lang="de-DE" dirty="0"/>
                    </a:p>
                  </a:txBody>
                  <a:tcPr/>
                </a:tc>
                <a:extLst>
                  <a:ext uri="{0D108BD9-81ED-4DB2-BD59-A6C34878D82A}">
                    <a16:rowId xmlns:a16="http://schemas.microsoft.com/office/drawing/2014/main" val="925499157"/>
                  </a:ext>
                </a:extLst>
              </a:tr>
              <a:tr h="370840">
                <a:tc>
                  <a:txBody>
                    <a:bodyPr/>
                    <a:lstStyle/>
                    <a:p>
                      <a:pPr algn="ctr"/>
                      <a:r>
                        <a:rPr lang="en-US" noProof="0" dirty="0" smtClean="0"/>
                        <a:t>[mm]</a:t>
                      </a:r>
                      <a:endParaRPr lang="en-US" noProof="0" dirty="0"/>
                    </a:p>
                  </a:txBody>
                  <a:tcPr/>
                </a:tc>
                <a:tc>
                  <a:txBody>
                    <a:bodyPr/>
                    <a:lstStyle/>
                    <a:p>
                      <a:pPr algn="ctr"/>
                      <a:r>
                        <a:rPr lang="en-US" noProof="0" dirty="0" smtClean="0"/>
                        <a:t>[mm]</a:t>
                      </a:r>
                      <a:endParaRPr lang="en-US" noProof="0" dirty="0"/>
                    </a:p>
                  </a:txBody>
                  <a:tcPr/>
                </a:tc>
                <a:tc>
                  <a:txBody>
                    <a:bodyPr/>
                    <a:lstStyle/>
                    <a:p>
                      <a:pPr algn="ctr"/>
                      <a:r>
                        <a:rPr lang="en-US" noProof="0" dirty="0" smtClean="0"/>
                        <a:t>No heat treatment</a:t>
                      </a:r>
                      <a:endParaRPr lang="en-US" noProof="0" dirty="0"/>
                    </a:p>
                  </a:txBody>
                  <a:tcPr/>
                </a:tc>
                <a:tc>
                  <a:txBody>
                    <a:bodyPr/>
                    <a:lstStyle/>
                    <a:p>
                      <a:pPr algn="ctr"/>
                      <a:r>
                        <a:rPr lang="en-US" noProof="0" dirty="0" smtClean="0"/>
                        <a:t>Solution annealing &amp; quenching + aging</a:t>
                      </a:r>
                      <a:endParaRPr lang="en-US" noProof="0" dirty="0"/>
                    </a:p>
                  </a:txBody>
                  <a:tcPr/>
                </a:tc>
                <a:tc>
                  <a:txBody>
                    <a:bodyPr/>
                    <a:lstStyle/>
                    <a:p>
                      <a:pPr algn="ctr"/>
                      <a:r>
                        <a:rPr lang="en-US" noProof="0" dirty="0" smtClean="0"/>
                        <a:t>No heat treatment</a:t>
                      </a:r>
                      <a:endParaRPr lang="en-US" noProof="0" dirty="0"/>
                    </a:p>
                  </a:txBody>
                  <a:tcPr/>
                </a:tc>
                <a:tc>
                  <a:txBody>
                    <a:bodyPr/>
                    <a:lstStyle/>
                    <a:p>
                      <a:pPr algn="ctr"/>
                      <a:r>
                        <a:rPr lang="en-US" noProof="0" dirty="0" smtClean="0"/>
                        <a:t>Solution annealing &amp; quenching + aging</a:t>
                      </a:r>
                      <a:endParaRPr lang="en-US" noProof="0" dirty="0"/>
                    </a:p>
                  </a:txBody>
                  <a:tcPr/>
                </a:tc>
                <a:extLst>
                  <a:ext uri="{0D108BD9-81ED-4DB2-BD59-A6C34878D82A}">
                    <a16:rowId xmlns:a16="http://schemas.microsoft.com/office/drawing/2014/main" val="70843621"/>
                  </a:ext>
                </a:extLst>
              </a:tr>
              <a:tr h="370840">
                <a:tc rowSpan="5">
                  <a:txBody>
                    <a:bodyPr/>
                    <a:lstStyle/>
                    <a:p>
                      <a:pPr algn="ctr"/>
                      <a:r>
                        <a:rPr lang="en-US" noProof="0" dirty="0" smtClean="0"/>
                        <a:t>10</a:t>
                      </a:r>
                      <a:endParaRPr lang="en-US" noProof="0" dirty="0"/>
                    </a:p>
                  </a:txBody>
                  <a:tcPr anchor="ctr"/>
                </a:tc>
                <a:tc>
                  <a:txBody>
                    <a:bodyPr/>
                    <a:lstStyle/>
                    <a:p>
                      <a:pPr algn="ctr"/>
                      <a:r>
                        <a:rPr lang="en-US" noProof="0" dirty="0" smtClean="0"/>
                        <a:t>1</a:t>
                      </a:r>
                    </a:p>
                  </a:txBody>
                  <a:tcPr/>
                </a:tc>
                <a:tc>
                  <a:txBody>
                    <a:bodyPr/>
                    <a:lstStyle/>
                    <a:p>
                      <a:pPr algn="ctr"/>
                      <a:r>
                        <a:rPr lang="en-US" noProof="0" dirty="0" smtClean="0">
                          <a:solidFill>
                            <a:srgbClr val="00B050"/>
                          </a:solidFill>
                        </a:rPr>
                        <a:t>OK</a:t>
                      </a:r>
                      <a:endParaRPr lang="en-US" noProof="0" dirty="0">
                        <a:solidFill>
                          <a:srgbClr val="00B050"/>
                        </a:solidFill>
                      </a:endParaRPr>
                    </a:p>
                  </a:txBody>
                  <a:tcPr/>
                </a:tc>
                <a:tc>
                  <a:txBody>
                    <a:bodyPr/>
                    <a:lstStyle/>
                    <a:p>
                      <a:pPr algn="ctr"/>
                      <a:r>
                        <a:rPr lang="en-US" noProof="0" dirty="0" smtClean="0">
                          <a:solidFill>
                            <a:srgbClr val="00B050"/>
                          </a:solidFill>
                        </a:rPr>
                        <a:t>OK</a:t>
                      </a:r>
                      <a:endParaRPr lang="en-US" noProof="0"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endParaRPr>
                    </a:p>
                  </a:txBody>
                  <a:tcPr/>
                </a:tc>
                <a:extLst>
                  <a:ext uri="{0D108BD9-81ED-4DB2-BD59-A6C34878D82A}">
                    <a16:rowId xmlns:a16="http://schemas.microsoft.com/office/drawing/2014/main" val="2288591082"/>
                  </a:ext>
                </a:extLst>
              </a:tr>
              <a:tr h="370840">
                <a:tc vMerge="1">
                  <a:txBody>
                    <a:bodyPr/>
                    <a:lstStyle/>
                    <a:p>
                      <a:endParaRPr lang="de-DE" dirty="0"/>
                    </a:p>
                  </a:txBody>
                  <a:tcPr/>
                </a:tc>
                <a:tc>
                  <a:txBody>
                    <a:bodyPr/>
                    <a:lstStyle/>
                    <a:p>
                      <a:pPr algn="ctr"/>
                      <a:r>
                        <a:rPr lang="en-US" noProof="0" dirty="0" smtClean="0"/>
                        <a:t>1.5</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endParaRPr>
                    </a:p>
                  </a:txBody>
                  <a:tcPr/>
                </a:tc>
                <a:extLst>
                  <a:ext uri="{0D108BD9-81ED-4DB2-BD59-A6C34878D82A}">
                    <a16:rowId xmlns:a16="http://schemas.microsoft.com/office/drawing/2014/main" val="1259486274"/>
                  </a:ext>
                </a:extLst>
              </a:tr>
              <a:tr h="370840">
                <a:tc vMerge="1">
                  <a:txBody>
                    <a:bodyPr/>
                    <a:lstStyle/>
                    <a:p>
                      <a:endParaRPr lang="de-DE" dirty="0"/>
                    </a:p>
                  </a:txBody>
                  <a:tcPr/>
                </a:tc>
                <a:tc>
                  <a:txBody>
                    <a:bodyPr/>
                    <a:lstStyle/>
                    <a:p>
                      <a:pPr algn="ctr"/>
                      <a:r>
                        <a:rPr lang="en-US" noProof="0" dirty="0" smtClean="0"/>
                        <a:t>2</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endParaRPr>
                    </a:p>
                  </a:txBody>
                  <a:tcPr/>
                </a:tc>
                <a:extLst>
                  <a:ext uri="{0D108BD9-81ED-4DB2-BD59-A6C34878D82A}">
                    <a16:rowId xmlns:a16="http://schemas.microsoft.com/office/drawing/2014/main" val="3470727728"/>
                  </a:ext>
                </a:extLst>
              </a:tr>
              <a:tr h="370840">
                <a:tc vMerge="1">
                  <a:txBody>
                    <a:bodyPr/>
                    <a:lstStyle/>
                    <a:p>
                      <a:endParaRPr lang="de-DE" dirty="0"/>
                    </a:p>
                  </a:txBody>
                  <a:tcPr/>
                </a:tc>
                <a:tc>
                  <a:txBody>
                    <a:bodyPr/>
                    <a:lstStyle/>
                    <a:p>
                      <a:pPr algn="ctr"/>
                      <a:r>
                        <a:rPr lang="en-US" noProof="0" dirty="0" smtClean="0"/>
                        <a:t>2.5</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algn="ctr"/>
                      <a:r>
                        <a:rPr lang="en-US" noProof="0" dirty="0" smtClean="0">
                          <a:solidFill>
                            <a:srgbClr val="00B050"/>
                          </a:solidFill>
                        </a:rPr>
                        <a:t>OK</a:t>
                      </a:r>
                      <a:endParaRPr lang="en-US" noProof="0"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endParaRPr>
                    </a:p>
                  </a:txBody>
                  <a:tcPr/>
                </a:tc>
                <a:extLst>
                  <a:ext uri="{0D108BD9-81ED-4DB2-BD59-A6C34878D82A}">
                    <a16:rowId xmlns:a16="http://schemas.microsoft.com/office/drawing/2014/main" val="2532815105"/>
                  </a:ext>
                </a:extLst>
              </a:tr>
              <a:tr h="370840">
                <a:tc vMerge="1">
                  <a:txBody>
                    <a:bodyPr/>
                    <a:lstStyle/>
                    <a:p>
                      <a:endParaRPr lang="de-DE" dirty="0"/>
                    </a:p>
                  </a:txBody>
                  <a:tcPr/>
                </a:tc>
                <a:tc>
                  <a:txBody>
                    <a:bodyPr/>
                    <a:lstStyle/>
                    <a:p>
                      <a:pPr algn="ctr"/>
                      <a:r>
                        <a:rPr lang="en-US" noProof="0" dirty="0" smtClean="0"/>
                        <a:t>3</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algn="ctr"/>
                      <a:r>
                        <a:rPr lang="en-US" noProof="0" dirty="0" smtClean="0">
                          <a:solidFill>
                            <a:srgbClr val="00B050"/>
                          </a:solidFill>
                        </a:rPr>
                        <a:t>OK</a:t>
                      </a:r>
                      <a:endParaRPr lang="en-US" noProof="0"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endParaRPr>
                    </a:p>
                  </a:txBody>
                  <a:tcPr/>
                </a:tc>
                <a:extLst>
                  <a:ext uri="{0D108BD9-81ED-4DB2-BD59-A6C34878D82A}">
                    <a16:rowId xmlns:a16="http://schemas.microsoft.com/office/drawing/2014/main" val="1823024588"/>
                  </a:ext>
                </a:extLst>
              </a:tr>
              <a:tr h="370840">
                <a:tc rowSpan="2">
                  <a:txBody>
                    <a:bodyPr/>
                    <a:lstStyle/>
                    <a:p>
                      <a:pPr algn="ctr"/>
                      <a:r>
                        <a:rPr lang="en-US" noProof="0" dirty="0" smtClean="0"/>
                        <a:t>6</a:t>
                      </a:r>
                      <a:endParaRPr lang="en-US" noProof="0" dirty="0"/>
                    </a:p>
                  </a:txBody>
                  <a:tcPr anchor="ctr"/>
                </a:tc>
                <a:tc>
                  <a:txBody>
                    <a:bodyPr/>
                    <a:lstStyle/>
                    <a:p>
                      <a:pPr algn="ctr"/>
                      <a:r>
                        <a:rPr lang="en-US" noProof="0" dirty="0" smtClean="0"/>
                        <a:t>1</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algn="ctr"/>
                      <a:r>
                        <a:rPr lang="en-US" noProof="0" dirty="0" smtClean="0">
                          <a:solidFill>
                            <a:srgbClr val="FF0000"/>
                          </a:solidFill>
                        </a:rPr>
                        <a:t>Not OK</a:t>
                      </a:r>
                      <a:endParaRPr lang="en-US" noProof="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00B050"/>
                          </a:solidFill>
                          <a:effectLst/>
                          <a:uLnTx/>
                          <a:uFillTx/>
                          <a:latin typeface="Arial" panose="020B0604020202020204"/>
                          <a:ea typeface="+mn-ea"/>
                          <a:cs typeface="+mn-cs"/>
                        </a:rPr>
                        <a:t>OK</a:t>
                      </a:r>
                      <a:endPar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endParaRPr>
                    </a:p>
                  </a:txBody>
                  <a:tcPr/>
                </a:tc>
                <a:extLst>
                  <a:ext uri="{0D108BD9-81ED-4DB2-BD59-A6C34878D82A}">
                    <a16:rowId xmlns:a16="http://schemas.microsoft.com/office/drawing/2014/main" val="2192751711"/>
                  </a:ext>
                </a:extLst>
              </a:tr>
              <a:tr h="370840">
                <a:tc vMerge="1">
                  <a:txBody>
                    <a:bodyPr/>
                    <a:lstStyle/>
                    <a:p>
                      <a:endParaRPr lang="de-DE" dirty="0"/>
                    </a:p>
                  </a:txBody>
                  <a:tcPr/>
                </a:tc>
                <a:tc>
                  <a:txBody>
                    <a:bodyPr/>
                    <a:lstStyle/>
                    <a:p>
                      <a:pPr algn="ctr"/>
                      <a:r>
                        <a:rPr lang="en-US" noProof="0" dirty="0" smtClean="0"/>
                        <a:t>1.5</a:t>
                      </a: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00B050"/>
                          </a:solidFill>
                        </a:rPr>
                        <a:t>OK</a:t>
                      </a:r>
                    </a:p>
                  </a:txBody>
                  <a:tcPr/>
                </a:tc>
                <a:tc>
                  <a:txBody>
                    <a:bodyPr/>
                    <a:lstStyle/>
                    <a:p>
                      <a:pPr algn="ctr"/>
                      <a:r>
                        <a:rPr lang="en-US" noProof="0" dirty="0" smtClean="0">
                          <a:solidFill>
                            <a:srgbClr val="00B050"/>
                          </a:solidFill>
                        </a:rPr>
                        <a:t>OK</a:t>
                      </a:r>
                      <a:endParaRPr lang="en-US" noProof="0" dirty="0">
                        <a:solidFill>
                          <a:srgbClr val="00B050"/>
                        </a:solidFill>
                      </a:endParaRPr>
                    </a:p>
                  </a:txBody>
                  <a:tcPr/>
                </a:tc>
                <a:tc>
                  <a:txBody>
                    <a:bodyPr/>
                    <a:lstStyle/>
                    <a:p>
                      <a:pPr algn="ctr"/>
                      <a:r>
                        <a:rPr lang="en-US" noProof="0" dirty="0" smtClean="0">
                          <a:solidFill>
                            <a:srgbClr val="FF0000"/>
                          </a:solidFill>
                        </a:rPr>
                        <a:t>Not OK</a:t>
                      </a:r>
                      <a:endParaRPr lang="en-US" noProof="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B050"/>
                          </a:solidFill>
                          <a:effectLst/>
                          <a:uLnTx/>
                          <a:uFillTx/>
                          <a:latin typeface="Arial" panose="020B0604020202020204"/>
                          <a:ea typeface="+mn-ea"/>
                          <a:cs typeface="+mn-cs"/>
                        </a:rPr>
                        <a:t>OK</a:t>
                      </a:r>
                    </a:p>
                  </a:txBody>
                  <a:tcPr/>
                </a:tc>
                <a:extLst>
                  <a:ext uri="{0D108BD9-81ED-4DB2-BD59-A6C34878D82A}">
                    <a16:rowId xmlns:a16="http://schemas.microsoft.com/office/drawing/2014/main" val="340294518"/>
                  </a:ext>
                </a:extLst>
              </a:tr>
            </a:tbl>
          </a:graphicData>
        </a:graphic>
      </p:graphicFrame>
    </p:spTree>
    <p:extLst>
      <p:ext uri="{BB962C8B-B14F-4D97-AF65-F5344CB8AC3E}">
        <p14:creationId xmlns:p14="http://schemas.microsoft.com/office/powerpoint/2010/main" val="21109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a:t>
            </a:r>
            <a:r>
              <a:rPr lang="en-US" smtClean="0"/>
              <a:t>constraints divertor/baffle</a:t>
            </a:r>
            <a:endParaRPr lang="de-DE" dirty="0"/>
          </a:p>
        </p:txBody>
      </p:sp>
      <p:sp>
        <p:nvSpPr>
          <p:cNvPr id="3" name="Slide Number Placeholder 2"/>
          <p:cNvSpPr>
            <a:spLocks noGrp="1"/>
          </p:cNvSpPr>
          <p:nvPr>
            <p:ph type="sldNum" sz="quarter" idx="16"/>
          </p:nvPr>
        </p:nvSpPr>
        <p:spPr/>
        <p:txBody>
          <a:bodyPr/>
          <a:lstStyle/>
          <a:p>
            <a:fld id="{31AA536C-85F5-4A1B-A111-7CE00A08BCBC}" type="slidenum">
              <a:rPr lang="de-DE" smtClean="0"/>
              <a:pPr/>
              <a:t>58</a:t>
            </a:fld>
            <a:endParaRPr lang="de-DE" dirty="0"/>
          </a:p>
        </p:txBody>
      </p:sp>
      <p:sp>
        <p:nvSpPr>
          <p:cNvPr id="5" name="TextBox 4"/>
          <p:cNvSpPr txBox="1"/>
          <p:nvPr/>
        </p:nvSpPr>
        <p:spPr>
          <a:xfrm>
            <a:off x="403124" y="4980646"/>
            <a:ext cx="8809702" cy="1815882"/>
          </a:xfrm>
          <a:prstGeom prst="rect">
            <a:avLst/>
          </a:prstGeom>
          <a:noFill/>
        </p:spPr>
        <p:txBody>
          <a:bodyPr wrap="square" rtlCol="0">
            <a:spAutoFit/>
          </a:bodyPr>
          <a:lstStyle/>
          <a:p>
            <a:r>
              <a:rPr lang="en-US" sz="1400" baseline="30000" dirty="0" smtClean="0"/>
              <a:t>1)</a:t>
            </a:r>
            <a:r>
              <a:rPr lang="en-US" sz="1400" dirty="0" smtClean="0"/>
              <a:t>Pressure drop of plug-in not included. Based on simple calculation with Moody diagram: </a:t>
            </a:r>
          </a:p>
          <a:p>
            <a:r>
              <a:rPr lang="en-US" sz="1400" dirty="0" smtClean="0"/>
              <a:t>	</a:t>
            </a:r>
            <a:r>
              <a:rPr lang="en-US" sz="1400" smtClean="0"/>
              <a:t>5 l/s </a:t>
            </a:r>
            <a:r>
              <a:rPr lang="en-US" sz="1400" dirty="0" smtClean="0"/>
              <a:t>in D = Ø32 mm pipe </a:t>
            </a:r>
            <a:r>
              <a:rPr lang="en-US" sz="1400" dirty="0" smtClean="0">
                <a:sym typeface="Wingdings" panose="05000000000000000000" pitchFamily="2" charset="2"/>
              </a:rPr>
              <a:t> v = </a:t>
            </a:r>
            <a:r>
              <a:rPr lang="en-US" sz="1400" smtClean="0">
                <a:sym typeface="Wingdings" panose="05000000000000000000" pitchFamily="2" charset="2"/>
              </a:rPr>
              <a:t>6.2 m/s </a:t>
            </a:r>
            <a:r>
              <a:rPr lang="en-US" sz="1400" dirty="0" smtClean="0">
                <a:sym typeface="Wingdings" panose="05000000000000000000" pitchFamily="2" charset="2"/>
              </a:rPr>
              <a:t> Re </a:t>
            </a:r>
            <a:r>
              <a:rPr lang="en-US" sz="1400" smtClean="0">
                <a:sym typeface="Wingdings" panose="05000000000000000000" pitchFamily="2" charset="2"/>
              </a:rPr>
              <a:t>= Dv/µ </a:t>
            </a:r>
            <a:r>
              <a:rPr lang="en-US" sz="1400" dirty="0" smtClean="0">
                <a:sym typeface="Wingdings" panose="05000000000000000000" pitchFamily="2" charset="2"/>
              </a:rPr>
              <a:t>= 2e5 (µ</a:t>
            </a:r>
            <a:r>
              <a:rPr lang="en-US" sz="1400" baseline="-25000" dirty="0" smtClean="0">
                <a:sym typeface="Wingdings" panose="05000000000000000000" pitchFamily="2" charset="2"/>
              </a:rPr>
              <a:t>water</a:t>
            </a:r>
            <a:r>
              <a:rPr lang="en-US" sz="1400" dirty="0" smtClean="0">
                <a:sym typeface="Wingdings" panose="05000000000000000000" pitchFamily="2" charset="2"/>
              </a:rPr>
              <a:t> = </a:t>
            </a:r>
            <a:r>
              <a:rPr lang="en-US" sz="1400" smtClean="0">
                <a:sym typeface="Wingdings" panose="05000000000000000000" pitchFamily="2" charset="2"/>
              </a:rPr>
              <a:t>0.894 mm²/s</a:t>
            </a:r>
            <a:r>
              <a:rPr lang="en-US" sz="1400" dirty="0" smtClean="0">
                <a:sym typeface="Wingdings" panose="05000000000000000000" pitchFamily="2" charset="2"/>
              </a:rPr>
              <a:t>) </a:t>
            </a:r>
          </a:p>
          <a:p>
            <a:r>
              <a:rPr lang="en-US" sz="1400" dirty="0" smtClean="0">
                <a:sym typeface="Wingdings" panose="05000000000000000000" pitchFamily="2" charset="2"/>
              </a:rPr>
              <a:t>	relative roughness </a:t>
            </a:r>
            <a:r>
              <a:rPr lang="en-US" sz="1400" smtClean="0">
                <a:sym typeface="Wingdings" panose="05000000000000000000" pitchFamily="2" charset="2"/>
              </a:rPr>
              <a:t>= 0.05/D </a:t>
            </a:r>
            <a:r>
              <a:rPr lang="en-US" sz="1400" dirty="0" smtClean="0">
                <a:sym typeface="Wingdings" panose="05000000000000000000" pitchFamily="2" charset="2"/>
              </a:rPr>
              <a:t>= 0.0015  friction from Moody diagram: f = 0.016 </a:t>
            </a:r>
          </a:p>
          <a:p>
            <a:r>
              <a:rPr lang="en-US" sz="1400" smtClean="0">
                <a:sym typeface="Wingdings" panose="05000000000000000000" pitchFamily="2" charset="2"/>
              </a:rPr>
              <a:t>	ΔP/m </a:t>
            </a:r>
            <a:r>
              <a:rPr lang="en-US" sz="1400" dirty="0" smtClean="0">
                <a:sym typeface="Wingdings" panose="05000000000000000000" pitchFamily="2" charset="2"/>
              </a:rPr>
              <a:t>=  f</a:t>
            </a:r>
            <a:r>
              <a:rPr lang="el-GR" sz="1400" smtClean="0">
                <a:sym typeface="Wingdings" panose="05000000000000000000" pitchFamily="2" charset="2"/>
              </a:rPr>
              <a:t>ρ</a:t>
            </a:r>
            <a:r>
              <a:rPr lang="en-US" sz="1400" smtClean="0">
                <a:sym typeface="Wingdings" panose="05000000000000000000" pitchFamily="2" charset="2"/>
              </a:rPr>
              <a:t>v²/2D  </a:t>
            </a:r>
            <a:r>
              <a:rPr lang="en-US" sz="1400" dirty="0" smtClean="0">
                <a:sym typeface="Wingdings" panose="05000000000000000000" pitchFamily="2" charset="2"/>
              </a:rPr>
              <a:t>= 0.04 to </a:t>
            </a:r>
            <a:r>
              <a:rPr lang="en-US" sz="1400" smtClean="0">
                <a:sym typeface="Wingdings" panose="05000000000000000000" pitchFamily="2" charset="2"/>
              </a:rPr>
              <a:t>0.1 bar/m </a:t>
            </a:r>
            <a:r>
              <a:rPr lang="en-US" sz="1400" dirty="0" smtClean="0">
                <a:sym typeface="Wingdings" panose="05000000000000000000" pitchFamily="2" charset="2"/>
              </a:rPr>
              <a:t>between 3 and </a:t>
            </a:r>
            <a:r>
              <a:rPr lang="en-US" sz="1400" smtClean="0">
                <a:sym typeface="Wingdings" panose="05000000000000000000" pitchFamily="2" charset="2"/>
              </a:rPr>
              <a:t>5 l/s </a:t>
            </a:r>
            <a:r>
              <a:rPr lang="en-US" sz="1400" dirty="0" smtClean="0">
                <a:sym typeface="Wingdings" panose="05000000000000000000" pitchFamily="2" charset="2"/>
              </a:rPr>
              <a:t>flow rate</a:t>
            </a:r>
          </a:p>
          <a:p>
            <a:r>
              <a:rPr lang="en-US" sz="1400" baseline="30000" dirty="0" smtClean="0">
                <a:sym typeface="Wingdings" panose="05000000000000000000" pitchFamily="2" charset="2"/>
              </a:rPr>
              <a:t>2)</a:t>
            </a:r>
            <a:r>
              <a:rPr lang="en-US" sz="1400" dirty="0" smtClean="0">
                <a:sym typeface="Wingdings" panose="05000000000000000000" pitchFamily="2" charset="2"/>
              </a:rPr>
              <a:t>Based on 100x50 mm² @ </a:t>
            </a:r>
            <a:r>
              <a:rPr lang="en-US" sz="1400" smtClean="0">
                <a:sym typeface="Wingdings" panose="05000000000000000000" pitchFamily="2" charset="2"/>
              </a:rPr>
              <a:t>10 MW/m² </a:t>
            </a:r>
            <a:r>
              <a:rPr lang="en-US" sz="1400" dirty="0" smtClean="0">
                <a:sym typeface="Wingdings" panose="05000000000000000000" pitchFamily="2" charset="2"/>
              </a:rPr>
              <a:t>= </a:t>
            </a:r>
            <a:r>
              <a:rPr lang="en-US" sz="1400" smtClean="0">
                <a:sym typeface="Wingdings" panose="05000000000000000000" pitchFamily="2" charset="2"/>
              </a:rPr>
              <a:t>50 kW/TE  50/(0.5*4.2 kJ/kgK</a:t>
            </a:r>
            <a:r>
              <a:rPr lang="en-US" sz="1400" dirty="0" smtClean="0">
                <a:sym typeface="Wingdings" panose="05000000000000000000" pitchFamily="2" charset="2"/>
              </a:rPr>
              <a:t>) = 24 K</a:t>
            </a:r>
          </a:p>
          <a:p>
            <a:r>
              <a:rPr lang="en-US" sz="1400" baseline="30000" dirty="0" smtClean="0">
                <a:sym typeface="Wingdings" panose="05000000000000000000" pitchFamily="2" charset="2"/>
              </a:rPr>
              <a:t>3)</a:t>
            </a:r>
            <a:r>
              <a:rPr lang="en-US" sz="1400" dirty="0" smtClean="0">
                <a:sym typeface="Wingdings" panose="05000000000000000000" pitchFamily="2" charset="2"/>
              </a:rPr>
              <a:t>Based on 0.2 m² @ </a:t>
            </a:r>
            <a:r>
              <a:rPr lang="en-US" sz="1400" smtClean="0">
                <a:sym typeface="Wingdings" panose="05000000000000000000" pitchFamily="2" charset="2"/>
              </a:rPr>
              <a:t>0.5 MW/m² </a:t>
            </a:r>
            <a:r>
              <a:rPr lang="en-US" sz="1400" dirty="0" smtClean="0">
                <a:sym typeface="Wingdings" panose="05000000000000000000" pitchFamily="2" charset="2"/>
              </a:rPr>
              <a:t>= </a:t>
            </a:r>
            <a:r>
              <a:rPr lang="en-US" sz="1400" smtClean="0">
                <a:sym typeface="Wingdings" panose="05000000000000000000" pitchFamily="2" charset="2"/>
              </a:rPr>
              <a:t>100 kW/ </a:t>
            </a:r>
            <a:r>
              <a:rPr lang="en-US" sz="1400" dirty="0" smtClean="0">
                <a:sym typeface="Wingdings" panose="05000000000000000000" pitchFamily="2" charset="2"/>
              </a:rPr>
              <a:t>baffle </a:t>
            </a:r>
            <a:r>
              <a:rPr lang="en-US" sz="1400" smtClean="0">
                <a:sym typeface="Wingdings" panose="05000000000000000000" pitchFamily="2" charset="2"/>
              </a:rPr>
              <a:t> 100/(</a:t>
            </a:r>
            <a:r>
              <a:rPr lang="en-US" sz="1400" dirty="0" smtClean="0">
                <a:sym typeface="Wingdings" panose="05000000000000000000" pitchFamily="2" charset="2"/>
              </a:rPr>
              <a:t>0.5*4.2) = 48 K higher flow rate or smaller baffles required for </a:t>
            </a:r>
            <a:r>
              <a:rPr lang="en-US" sz="1400" smtClean="0">
                <a:sym typeface="Wingdings" panose="05000000000000000000" pitchFamily="2" charset="2"/>
              </a:rPr>
              <a:t>1 MW/m² </a:t>
            </a:r>
            <a:endParaRPr lang="en-US" sz="1400" dirty="0" smtClean="0">
              <a:sym typeface="Wingdings" panose="05000000000000000000" pitchFamily="2" charset="2"/>
            </a:endParaRPr>
          </a:p>
          <a:p>
            <a:r>
              <a:rPr lang="en-US" sz="1400" baseline="30000" dirty="0" smtClean="0">
                <a:sym typeface="Wingdings" panose="05000000000000000000" pitchFamily="2" charset="2"/>
              </a:rPr>
              <a:t>4)</a:t>
            </a:r>
            <a:r>
              <a:rPr lang="en-US" sz="1400" dirty="0" smtClean="0">
                <a:sym typeface="Wingdings" panose="05000000000000000000" pitchFamily="2" charset="2"/>
              </a:rPr>
              <a:t> 60 K temperature rise corresponds to </a:t>
            </a:r>
            <a:r>
              <a:rPr lang="en-US" sz="1400" dirty="0" smtClean="0"/>
              <a:t>TM7-9h</a:t>
            </a:r>
            <a:r>
              <a:rPr lang="en-US" sz="1400" dirty="0"/>
              <a:t>: 0.75 </a:t>
            </a:r>
            <a:r>
              <a:rPr lang="en-US" sz="1400" dirty="0" smtClean="0"/>
              <a:t>MW, TM1-4h</a:t>
            </a:r>
            <a:r>
              <a:rPr lang="en-US" sz="1400" dirty="0"/>
              <a:t>: 1.00 </a:t>
            </a:r>
            <a:r>
              <a:rPr lang="en-US" sz="1400" dirty="0" smtClean="0"/>
              <a:t>MW, TM1-3v</a:t>
            </a:r>
            <a:r>
              <a:rPr lang="en-US" sz="1400" dirty="0"/>
              <a:t>: 1.25 MW</a:t>
            </a:r>
            <a:endParaRPr lang="de-DE" sz="1400" dirty="0"/>
          </a:p>
          <a:p>
            <a:endParaRPr lang="de-DE" sz="1400" dirty="0"/>
          </a:p>
        </p:txBody>
      </p:sp>
      <p:pic>
        <p:nvPicPr>
          <p:cNvPr id="6" name="Picture 5"/>
          <p:cNvPicPr>
            <a:picLocks noChangeAspect="1"/>
          </p:cNvPicPr>
          <p:nvPr/>
        </p:nvPicPr>
        <p:blipFill>
          <a:blip r:embed="rId2"/>
          <a:stretch>
            <a:fillRect/>
          </a:stretch>
        </p:blipFill>
        <p:spPr>
          <a:xfrm>
            <a:off x="9127580" y="4921604"/>
            <a:ext cx="2707056" cy="1874924"/>
          </a:xfrm>
          <a:prstGeom prst="rect">
            <a:avLst/>
          </a:prstGeom>
        </p:spPr>
      </p:pic>
      <p:graphicFrame>
        <p:nvGraphicFramePr>
          <p:cNvPr id="11" name="Content Placeholder 3"/>
          <p:cNvGraphicFramePr>
            <a:graphicFrameLocks noGrp="1"/>
          </p:cNvGraphicFramePr>
          <p:nvPr>
            <p:ph sz="quarter" idx="13"/>
            <p:extLst>
              <p:ext uri="{D42A27DB-BD31-4B8C-83A1-F6EECF244321}">
                <p14:modId xmlns:p14="http://schemas.microsoft.com/office/powerpoint/2010/main" val="3343399821"/>
              </p:ext>
            </p:extLst>
          </p:nvPr>
        </p:nvGraphicFramePr>
        <p:xfrm>
          <a:off x="363538" y="896938"/>
          <a:ext cx="11633705" cy="3882329"/>
        </p:xfrm>
        <a:graphic>
          <a:graphicData uri="http://schemas.openxmlformats.org/drawingml/2006/table">
            <a:tbl>
              <a:tblPr firstRow="1" bandRow="1">
                <a:tableStyleId>{5C22544A-7EE6-4342-B048-85BDC9FD1C3A}</a:tableStyleId>
              </a:tblPr>
              <a:tblGrid>
                <a:gridCol w="1014990">
                  <a:extLst>
                    <a:ext uri="{9D8B030D-6E8A-4147-A177-3AD203B41FA5}">
                      <a16:colId xmlns:a16="http://schemas.microsoft.com/office/drawing/2014/main" val="1623286828"/>
                    </a:ext>
                  </a:extLst>
                </a:gridCol>
                <a:gridCol w="977274">
                  <a:extLst>
                    <a:ext uri="{9D8B030D-6E8A-4147-A177-3AD203B41FA5}">
                      <a16:colId xmlns:a16="http://schemas.microsoft.com/office/drawing/2014/main" val="836225543"/>
                    </a:ext>
                  </a:extLst>
                </a:gridCol>
                <a:gridCol w="1420155">
                  <a:extLst>
                    <a:ext uri="{9D8B030D-6E8A-4147-A177-3AD203B41FA5}">
                      <a16:colId xmlns:a16="http://schemas.microsoft.com/office/drawing/2014/main" val="3880068722"/>
                    </a:ext>
                  </a:extLst>
                </a:gridCol>
                <a:gridCol w="1097280">
                  <a:extLst>
                    <a:ext uri="{9D8B030D-6E8A-4147-A177-3AD203B41FA5}">
                      <a16:colId xmlns:a16="http://schemas.microsoft.com/office/drawing/2014/main" val="2686235090"/>
                    </a:ext>
                  </a:extLst>
                </a:gridCol>
                <a:gridCol w="1562793">
                  <a:extLst>
                    <a:ext uri="{9D8B030D-6E8A-4147-A177-3AD203B41FA5}">
                      <a16:colId xmlns:a16="http://schemas.microsoft.com/office/drawing/2014/main" val="2345496495"/>
                    </a:ext>
                  </a:extLst>
                </a:gridCol>
                <a:gridCol w="1512916">
                  <a:extLst>
                    <a:ext uri="{9D8B030D-6E8A-4147-A177-3AD203B41FA5}">
                      <a16:colId xmlns:a16="http://schemas.microsoft.com/office/drawing/2014/main" val="3745505246"/>
                    </a:ext>
                  </a:extLst>
                </a:gridCol>
                <a:gridCol w="931025">
                  <a:extLst>
                    <a:ext uri="{9D8B030D-6E8A-4147-A177-3AD203B41FA5}">
                      <a16:colId xmlns:a16="http://schemas.microsoft.com/office/drawing/2014/main" val="1564749310"/>
                    </a:ext>
                  </a:extLst>
                </a:gridCol>
                <a:gridCol w="1603678">
                  <a:extLst>
                    <a:ext uri="{9D8B030D-6E8A-4147-A177-3AD203B41FA5}">
                      <a16:colId xmlns:a16="http://schemas.microsoft.com/office/drawing/2014/main" val="4233239060"/>
                    </a:ext>
                  </a:extLst>
                </a:gridCol>
                <a:gridCol w="1513594">
                  <a:extLst>
                    <a:ext uri="{9D8B030D-6E8A-4147-A177-3AD203B41FA5}">
                      <a16:colId xmlns:a16="http://schemas.microsoft.com/office/drawing/2014/main" val="919632966"/>
                    </a:ext>
                  </a:extLst>
                </a:gridCol>
              </a:tblGrid>
              <a:tr h="671769">
                <a:tc rowSpan="2">
                  <a:txBody>
                    <a:bodyPr/>
                    <a:lstStyle/>
                    <a:p>
                      <a:endParaRPr lang="de-DE" sz="1600" dirty="0"/>
                    </a:p>
                  </a:txBody>
                  <a:tcPr marL="36000" marR="36000"/>
                </a:tc>
                <a:tc rowSpan="2">
                  <a:txBody>
                    <a:bodyPr/>
                    <a:lstStyle/>
                    <a:p>
                      <a:r>
                        <a:rPr lang="en-US" sz="1600" dirty="0" smtClean="0"/>
                        <a:t>Req. flow</a:t>
                      </a:r>
                      <a:r>
                        <a:rPr lang="en-US" sz="1600" baseline="0" dirty="0" smtClean="0"/>
                        <a:t> speed in TE [m/s]</a:t>
                      </a:r>
                      <a:endParaRPr lang="de-DE" sz="1600" dirty="0"/>
                    </a:p>
                  </a:txBody>
                  <a:tcPr marL="36000" marR="36000"/>
                </a:tc>
                <a:tc>
                  <a:txBody>
                    <a:bodyPr/>
                    <a:lstStyle/>
                    <a:p>
                      <a:r>
                        <a:rPr lang="en-US" sz="1600" dirty="0" smtClean="0"/>
                        <a:t>Flow rate</a:t>
                      </a:r>
                    </a:p>
                    <a:p>
                      <a:r>
                        <a:rPr lang="en-US" sz="1600" dirty="0" smtClean="0"/>
                        <a:t>[l/s]</a:t>
                      </a:r>
                      <a:endParaRPr lang="de-DE" sz="1600" dirty="0"/>
                    </a:p>
                  </a:txBody>
                  <a:tcPr marL="36000" marR="36000"/>
                </a:tc>
                <a:tc gridSpan="2">
                  <a:txBody>
                    <a:bodyPr/>
                    <a:lstStyle/>
                    <a:p>
                      <a:r>
                        <a:rPr lang="en-US" sz="1600" dirty="0" smtClean="0"/>
                        <a:t>Total flow rate all modules</a:t>
                      </a:r>
                    </a:p>
                    <a:p>
                      <a:r>
                        <a:rPr lang="en-US" sz="1600" dirty="0" smtClean="0"/>
                        <a:t>Required / available [m³/h]</a:t>
                      </a:r>
                      <a:endParaRPr lang="de-DE" sz="1600" dirty="0"/>
                    </a:p>
                  </a:txBody>
                  <a:tcPr marL="36000" marR="36000"/>
                </a:tc>
                <a:tc hMerge="1">
                  <a:txBody>
                    <a:bodyPr/>
                    <a:lstStyle/>
                    <a:p>
                      <a:endParaRPr lang="de-DE"/>
                    </a:p>
                  </a:txBody>
                  <a:tcPr/>
                </a:tc>
                <a:tc gridSpan="2">
                  <a:txBody>
                    <a:bodyPr/>
                    <a:lstStyle/>
                    <a:p>
                      <a:r>
                        <a:rPr lang="en-US" sz="1600" dirty="0" smtClean="0"/>
                        <a:t>Pressure drop in module</a:t>
                      </a:r>
                      <a:r>
                        <a:rPr lang="en-US" sz="1600" baseline="0" dirty="0" smtClean="0"/>
                        <a:t>  </a:t>
                      </a:r>
                      <a:r>
                        <a:rPr lang="en-US" sz="1600" dirty="0" smtClean="0"/>
                        <a:t>[bar] </a:t>
                      </a:r>
                      <a:endParaRPr lang="en-US" sz="1600" baseline="0" dirty="0" smtClean="0"/>
                    </a:p>
                  </a:txBody>
                  <a:tcPr marL="36000" marR="36000"/>
                </a:tc>
                <a:tc hMerge="1">
                  <a:txBody>
                    <a:bodyPr/>
                    <a:lstStyle/>
                    <a:p>
                      <a:endParaRPr lang="de-DE"/>
                    </a:p>
                  </a:txBody>
                  <a:tcPr/>
                </a:tc>
                <a:tc gridSpan="2">
                  <a:txBody>
                    <a:bodyPr/>
                    <a:lstStyle/>
                    <a:p>
                      <a:r>
                        <a:rPr lang="en-US" sz="1600" dirty="0" smtClean="0"/>
                        <a:t>temperature rise [K]</a:t>
                      </a:r>
                      <a:endParaRPr lang="de-DE" sz="1600" dirty="0"/>
                    </a:p>
                  </a:txBody>
                  <a:tcPr marL="36000" marR="36000"/>
                </a:tc>
                <a:tc hMerge="1">
                  <a:txBody>
                    <a:bodyPr/>
                    <a:lstStyle/>
                    <a:p>
                      <a:endParaRPr lang="de-DE"/>
                    </a:p>
                  </a:txBody>
                  <a:tcPr/>
                </a:tc>
                <a:extLst>
                  <a:ext uri="{0D108BD9-81ED-4DB2-BD59-A6C34878D82A}">
                    <a16:rowId xmlns:a16="http://schemas.microsoft.com/office/drawing/2014/main" val="3081571838"/>
                  </a:ext>
                </a:extLst>
              </a:tr>
              <a:tr h="457200">
                <a:tc vMerge="1">
                  <a:txBody>
                    <a:bodyPr/>
                    <a:lstStyle/>
                    <a:p>
                      <a:endParaRPr lang="de-DE"/>
                    </a:p>
                  </a:txBody>
                  <a:tcPr/>
                </a:tc>
                <a:tc vMerge="1">
                  <a:txBody>
                    <a:bodyPr/>
                    <a:lstStyle/>
                    <a:p>
                      <a:endParaRPr lang="de-DE"/>
                    </a:p>
                  </a:txBody>
                  <a:tcPr/>
                </a:tc>
                <a:tc>
                  <a:txBody>
                    <a:bodyPr/>
                    <a:lstStyle/>
                    <a:p>
                      <a:r>
                        <a:rPr lang="en-US" sz="1600" dirty="0" smtClean="0"/>
                        <a:t>At</a:t>
                      </a:r>
                      <a:r>
                        <a:rPr lang="en-US" sz="1600" baseline="0" dirty="0" smtClean="0"/>
                        <a:t> 9 m/s</a:t>
                      </a:r>
                      <a:endParaRPr lang="de-DE" sz="1600" dirty="0"/>
                    </a:p>
                  </a:txBody>
                  <a:tcPr marL="36000" marR="36000"/>
                </a:tc>
                <a:tc>
                  <a:txBody>
                    <a:bodyPr/>
                    <a:lstStyle/>
                    <a:p>
                      <a:r>
                        <a:rPr lang="en-US" sz="1600" dirty="0" smtClean="0"/>
                        <a:t>Required at</a:t>
                      </a:r>
                      <a:r>
                        <a:rPr lang="en-US" sz="1600" baseline="0" dirty="0" smtClean="0"/>
                        <a:t> </a:t>
                      </a:r>
                      <a:r>
                        <a:rPr lang="en-US" sz="1600" dirty="0" smtClean="0"/>
                        <a:t>9 m/s</a:t>
                      </a:r>
                      <a:endParaRPr lang="de-DE" sz="1600" dirty="0"/>
                    </a:p>
                  </a:txBody>
                  <a:tcPr marL="36000" marR="36000"/>
                </a:tc>
                <a:tc>
                  <a:txBody>
                    <a:bodyPr/>
                    <a:lstStyle/>
                    <a:p>
                      <a:r>
                        <a:rPr lang="en-US" sz="1600" dirty="0" smtClean="0"/>
                        <a:t>Available</a:t>
                      </a:r>
                      <a:endParaRPr lang="de-DE" sz="1600" dirty="0"/>
                    </a:p>
                  </a:txBody>
                  <a:tcPr marL="36000" marR="36000"/>
                </a:tc>
                <a:tc>
                  <a:txBody>
                    <a:bodyPr/>
                    <a:lstStyle/>
                    <a:p>
                      <a:r>
                        <a:rPr lang="en-US" sz="1600" dirty="0" smtClean="0"/>
                        <a:t>at</a:t>
                      </a:r>
                      <a:r>
                        <a:rPr lang="en-US" sz="1600" baseline="0" dirty="0" smtClean="0"/>
                        <a:t> required flow speed</a:t>
                      </a:r>
                      <a:endParaRPr lang="de-DE" sz="1600" baseline="30000" dirty="0"/>
                    </a:p>
                  </a:txBody>
                  <a:tcPr marL="36000" marR="36000"/>
                </a:tc>
                <a:tc>
                  <a:txBody>
                    <a:bodyPr/>
                    <a:lstStyle/>
                    <a:p>
                      <a:r>
                        <a:rPr lang="en-US" sz="1600" dirty="0" smtClean="0"/>
                        <a:t>Available</a:t>
                      </a:r>
                      <a:endParaRPr lang="de-DE" sz="1600" dirty="0"/>
                    </a:p>
                  </a:txBody>
                  <a:tcPr marL="36000" marR="36000"/>
                </a:tc>
                <a:tc>
                  <a:txBody>
                    <a:bodyPr/>
                    <a:lstStyle/>
                    <a:p>
                      <a:r>
                        <a:rPr lang="en-US" sz="1600" dirty="0" smtClean="0"/>
                        <a:t>Expected per TE</a:t>
                      </a:r>
                      <a:endParaRPr lang="en-US" sz="1600" baseline="30000" dirty="0" smtClean="0"/>
                    </a:p>
                  </a:txBody>
                  <a:tcPr marL="36000" marR="36000"/>
                </a:tc>
                <a:tc>
                  <a:txBody>
                    <a:bodyPr/>
                    <a:lstStyle/>
                    <a:p>
                      <a:r>
                        <a:rPr lang="en-US" dirty="0" smtClean="0"/>
                        <a:t>Allowed</a:t>
                      </a:r>
                    </a:p>
                  </a:txBody>
                  <a:tcPr marL="36000" marR="36000"/>
                </a:tc>
                <a:extLst>
                  <a:ext uri="{0D108BD9-81ED-4DB2-BD59-A6C34878D82A}">
                    <a16:rowId xmlns:a16="http://schemas.microsoft.com/office/drawing/2014/main" val="2621107719"/>
                  </a:ext>
                </a:extLst>
              </a:tr>
              <a:tr h="370840">
                <a:tc>
                  <a:txBody>
                    <a:bodyPr/>
                    <a:lstStyle/>
                    <a:p>
                      <a:r>
                        <a:rPr lang="en-US" sz="1600" dirty="0" smtClean="0"/>
                        <a:t>divertor</a:t>
                      </a:r>
                      <a:endParaRPr lang="de-DE" sz="1600" dirty="0"/>
                    </a:p>
                  </a:txBody>
                  <a:tcPr marL="36000" marR="36000"/>
                </a:tc>
                <a:tc>
                  <a:txBody>
                    <a:bodyPr/>
                    <a:lstStyle/>
                    <a:p>
                      <a:r>
                        <a:rPr lang="en-US" sz="1600" dirty="0" smtClean="0"/>
                        <a:t>9</a:t>
                      </a:r>
                      <a:endParaRPr lang="de-DE" sz="1600" dirty="0"/>
                    </a:p>
                  </a:txBody>
                  <a:tcPr marL="36000" marR="36000"/>
                </a:tc>
                <a:tc>
                  <a:txBody>
                    <a:bodyPr/>
                    <a:lstStyle/>
                    <a:p>
                      <a:r>
                        <a:rPr lang="en-US" sz="1600" dirty="0" smtClean="0"/>
                        <a:t>0.5</a:t>
                      </a:r>
                      <a:r>
                        <a:rPr lang="en-US" sz="1600" baseline="0" dirty="0" smtClean="0"/>
                        <a:t> pro TE</a:t>
                      </a:r>
                      <a:endParaRPr lang="en-US" sz="1600" dirty="0" smtClean="0"/>
                    </a:p>
                    <a:p>
                      <a:r>
                        <a:rPr lang="en-US" sz="1600" baseline="0" dirty="0" smtClean="0"/>
                        <a:t>TM7-9h: 6x: 3 </a:t>
                      </a:r>
                    </a:p>
                    <a:p>
                      <a:r>
                        <a:rPr lang="en-US" sz="1600" baseline="0" dirty="0" smtClean="0"/>
                        <a:t>TM1-4h: 8x: 4 TM1-3v: 10x: 5</a:t>
                      </a:r>
                    </a:p>
                  </a:txBody>
                  <a:tcPr marL="36000" marR="36000"/>
                </a:tc>
                <a:tc>
                  <a:txBody>
                    <a:bodyPr/>
                    <a:lstStyle/>
                    <a:p>
                      <a:r>
                        <a:rPr lang="en-US" sz="1600" dirty="0" smtClean="0"/>
                        <a:t>1535 </a:t>
                      </a:r>
                      <a:endParaRPr lang="de-DE" sz="1600" dirty="0"/>
                    </a:p>
                  </a:txBody>
                  <a:tcPr marL="36000" marR="36000"/>
                </a:tc>
                <a:tc rowSpan="2">
                  <a:txBody>
                    <a:bodyPr/>
                    <a:lstStyle/>
                    <a:p>
                      <a:r>
                        <a:rPr lang="en-US" sz="1600" dirty="0" smtClean="0"/>
                        <a:t>2000 m³/h </a:t>
                      </a:r>
                      <a:r>
                        <a:rPr lang="en-US" sz="1600" dirty="0" smtClean="0">
                          <a:sym typeface="Wingdings" panose="05000000000000000000" pitchFamily="2" charset="2"/>
                        </a:rPr>
                        <a:t> </a:t>
                      </a:r>
                    </a:p>
                    <a:p>
                      <a:r>
                        <a:rPr lang="en-US" sz="1600" dirty="0" smtClean="0"/>
                        <a:t>0.5K/MW</a:t>
                      </a:r>
                    </a:p>
                  </a:txBody>
                  <a:tcPr marL="36000" marR="36000"/>
                </a:tc>
                <a:tc>
                  <a:txBody>
                    <a:bodyPr/>
                    <a:lstStyle/>
                    <a:p>
                      <a:r>
                        <a:rPr lang="en-US" sz="1600" dirty="0" smtClean="0"/>
                        <a:t>TM7h: 9</a:t>
                      </a:r>
                      <a:r>
                        <a:rPr lang="en-US" sz="1600" baseline="30000" dirty="0" smtClean="0"/>
                        <a:t>1</a:t>
                      </a:r>
                      <a:r>
                        <a:rPr lang="en-US" sz="1600" baseline="0" dirty="0" smtClean="0"/>
                        <a:t> </a:t>
                      </a:r>
                    </a:p>
                    <a:p>
                      <a:r>
                        <a:rPr lang="en-US" sz="1600" dirty="0" smtClean="0"/>
                        <a:t>TM9h:</a:t>
                      </a:r>
                      <a:r>
                        <a:rPr lang="en-US" sz="1600" baseline="0" dirty="0" smtClean="0"/>
                        <a:t> 15</a:t>
                      </a:r>
                      <a:r>
                        <a:rPr lang="en-US" sz="1600" baseline="30000" dirty="0" smtClean="0"/>
                        <a:t>1</a:t>
                      </a:r>
                      <a:r>
                        <a:rPr lang="en-US" sz="1600" dirty="0" smtClean="0"/>
                        <a:t> </a:t>
                      </a:r>
                    </a:p>
                  </a:txBody>
                  <a:tcPr marL="36000" marR="36000"/>
                </a:tc>
                <a:tc rowSpan="2">
                  <a:txBody>
                    <a:bodyPr/>
                    <a:lstStyle/>
                    <a:p>
                      <a:r>
                        <a:rPr lang="en-US" sz="1600" dirty="0" smtClean="0"/>
                        <a:t>14</a:t>
                      </a:r>
                      <a:endParaRPr lang="de-DE" sz="1600" dirty="0"/>
                    </a:p>
                  </a:txBody>
                  <a:tcPr marL="36000" marR="36000"/>
                </a:tc>
                <a:tc>
                  <a:txBody>
                    <a:bodyPr/>
                    <a:lstStyle/>
                    <a:p>
                      <a:r>
                        <a:rPr lang="en-US" sz="1600" baseline="0" dirty="0" smtClean="0"/>
                        <a:t>24</a:t>
                      </a:r>
                      <a:r>
                        <a:rPr lang="en-US" sz="1600" baseline="30000" dirty="0" smtClean="0"/>
                        <a:t>2 </a:t>
                      </a:r>
                    </a:p>
                    <a:p>
                      <a:r>
                        <a:rPr lang="en-US" sz="1600" baseline="0" dirty="0" smtClean="0"/>
                        <a:t>48 (TM8-9 h)</a:t>
                      </a:r>
                      <a:endParaRPr lang="de-DE" sz="1600" baseline="0" dirty="0"/>
                    </a:p>
                  </a:txBody>
                  <a:tcPr marL="36000" marR="36000"/>
                </a:tc>
                <a:tc rowSpan="2">
                  <a:txBody>
                    <a:bodyPr/>
                    <a:lstStyle/>
                    <a:p>
                      <a:r>
                        <a:rPr lang="en-US" sz="1600" kern="1200" baseline="0" dirty="0" smtClean="0">
                          <a:solidFill>
                            <a:schemeClr val="dk1"/>
                          </a:solidFill>
                          <a:latin typeface="+mn-lt"/>
                          <a:ea typeface="+mn-ea"/>
                          <a:cs typeface="+mn-cs"/>
                        </a:rPr>
                        <a:t>60</a:t>
                      </a:r>
                      <a:r>
                        <a:rPr lang="en-US" sz="1600" kern="1200" baseline="30000" dirty="0" smtClean="0">
                          <a:solidFill>
                            <a:schemeClr val="dk1"/>
                          </a:solidFill>
                          <a:latin typeface="+mn-lt"/>
                          <a:ea typeface="+mn-ea"/>
                          <a:cs typeface="+mn-cs"/>
                        </a:rPr>
                        <a:t>4</a:t>
                      </a:r>
                      <a:r>
                        <a:rPr lang="en-US" sz="1600" kern="1200" baseline="0" dirty="0" smtClean="0">
                          <a:solidFill>
                            <a:schemeClr val="dk1"/>
                          </a:solidFill>
                          <a:latin typeface="+mn-lt"/>
                          <a:ea typeface="+mn-ea"/>
                          <a:cs typeface="+mn-cs"/>
                        </a:rPr>
                        <a:t>  </a:t>
                      </a:r>
                    </a:p>
                    <a:p>
                      <a:endParaRPr lang="de-DE" sz="1200" dirty="0"/>
                    </a:p>
                  </a:txBody>
                  <a:tcPr marL="36000" marR="36000"/>
                </a:tc>
                <a:extLst>
                  <a:ext uri="{0D108BD9-81ED-4DB2-BD59-A6C34878D82A}">
                    <a16:rowId xmlns:a16="http://schemas.microsoft.com/office/drawing/2014/main" val="2146828142"/>
                  </a:ext>
                </a:extLst>
              </a:tr>
              <a:tr h="370840">
                <a:tc>
                  <a:txBody>
                    <a:bodyPr/>
                    <a:lstStyle/>
                    <a:p>
                      <a:r>
                        <a:rPr lang="en-US" sz="1600" dirty="0" smtClean="0"/>
                        <a:t>baffle</a:t>
                      </a:r>
                      <a:endParaRPr lang="de-DE" sz="1600" dirty="0"/>
                    </a:p>
                  </a:txBody>
                  <a:tcPr marL="36000" marR="36000"/>
                </a:tc>
                <a:tc>
                  <a:txBody>
                    <a:bodyPr/>
                    <a:lstStyle/>
                    <a:p>
                      <a:r>
                        <a:rPr lang="en-US" sz="1600" dirty="0" smtClean="0"/>
                        <a:t>6</a:t>
                      </a:r>
                      <a:endParaRPr lang="de-DE" sz="1600" dirty="0"/>
                    </a:p>
                  </a:txBody>
                  <a:tcPr marL="36000" marR="36000"/>
                </a:tc>
                <a:tc>
                  <a:txBody>
                    <a:bodyPr/>
                    <a:lstStyle/>
                    <a:p>
                      <a:r>
                        <a:rPr lang="en-US" sz="1600" dirty="0" smtClean="0"/>
                        <a:t>0.5 pro Baffle</a:t>
                      </a:r>
                      <a:endParaRPr lang="de-DE" sz="1600" dirty="0"/>
                    </a:p>
                  </a:txBody>
                  <a:tcPr marL="36000" marR="36000"/>
                </a:tc>
                <a:tc>
                  <a:txBody>
                    <a:bodyPr/>
                    <a:lstStyle/>
                    <a:p>
                      <a:r>
                        <a:rPr lang="en-US" sz="1600" dirty="0" smtClean="0"/>
                        <a:t>320</a:t>
                      </a:r>
                      <a:endParaRPr lang="de-DE" sz="1600" dirty="0"/>
                    </a:p>
                  </a:txBody>
                  <a:tcPr marL="36000" marR="36000"/>
                </a:tc>
                <a:tc vMerge="1">
                  <a:txBody>
                    <a:bodyPr/>
                    <a:lstStyle/>
                    <a:p>
                      <a:endParaRPr lang="de-DE" dirty="0"/>
                    </a:p>
                  </a:txBody>
                  <a:tcPr/>
                </a:tc>
                <a:tc>
                  <a:txBody>
                    <a:bodyPr/>
                    <a:lstStyle/>
                    <a:p>
                      <a:r>
                        <a:rPr lang="en-US" sz="1600" dirty="0" smtClean="0"/>
                        <a:t>B2:</a:t>
                      </a:r>
                      <a:r>
                        <a:rPr lang="en-US" sz="1600" baseline="0" dirty="0" smtClean="0"/>
                        <a:t> 10.5</a:t>
                      </a:r>
                    </a:p>
                    <a:p>
                      <a:r>
                        <a:rPr lang="en-US" sz="1600" baseline="0" dirty="0" smtClean="0"/>
                        <a:t>B5: 4.9</a:t>
                      </a:r>
                      <a:endParaRPr lang="de-DE" sz="1600" dirty="0"/>
                    </a:p>
                  </a:txBody>
                  <a:tcPr marL="36000" marR="36000"/>
                </a:tc>
                <a:tc vMerge="1">
                  <a:txBody>
                    <a:bodyPr/>
                    <a:lstStyle/>
                    <a:p>
                      <a:endParaRPr lang="de-DE" dirty="0"/>
                    </a:p>
                  </a:txBody>
                  <a:tcPr/>
                </a:tc>
                <a:tc>
                  <a:txBody>
                    <a:bodyPr/>
                    <a:lstStyle/>
                    <a:p>
                      <a:r>
                        <a:rPr lang="en-US" sz="1600" dirty="0" smtClean="0"/>
                        <a:t>48</a:t>
                      </a:r>
                      <a:r>
                        <a:rPr lang="en-US" sz="1600" baseline="30000" dirty="0" smtClean="0"/>
                        <a:t>3</a:t>
                      </a:r>
                      <a:endParaRPr lang="de-DE" sz="1600" baseline="30000" dirty="0"/>
                    </a:p>
                  </a:txBody>
                  <a:tcPr marL="36000" marR="36000"/>
                </a:tc>
                <a:tc vMerge="1">
                  <a:txBody>
                    <a:bodyPr/>
                    <a:lstStyle/>
                    <a:p>
                      <a:endParaRPr lang="de-DE" dirty="0"/>
                    </a:p>
                  </a:txBody>
                  <a:tcPr/>
                </a:tc>
                <a:extLst>
                  <a:ext uri="{0D108BD9-81ED-4DB2-BD59-A6C34878D82A}">
                    <a16:rowId xmlns:a16="http://schemas.microsoft.com/office/drawing/2014/main" val="3244505164"/>
                  </a:ext>
                </a:extLst>
              </a:tr>
              <a:tr h="370840">
                <a:tc>
                  <a:txBody>
                    <a:bodyPr/>
                    <a:lstStyle/>
                    <a:p>
                      <a:r>
                        <a:rPr lang="en-US" sz="1600" dirty="0" smtClean="0"/>
                        <a:t>PSP</a:t>
                      </a:r>
                      <a:endParaRPr lang="de-DE" sz="1600" dirty="0"/>
                    </a:p>
                  </a:txBody>
                  <a:tcPr marL="36000" marR="36000"/>
                </a:tc>
                <a:tc>
                  <a:txBody>
                    <a:bodyPr/>
                    <a:lstStyle/>
                    <a:p>
                      <a:r>
                        <a:rPr lang="en-US" sz="1600" dirty="0" smtClean="0"/>
                        <a:t>2</a:t>
                      </a:r>
                      <a:endParaRPr lang="de-DE" sz="1600" dirty="0"/>
                    </a:p>
                  </a:txBody>
                  <a:tcPr marL="36000" marR="36000"/>
                </a:tc>
                <a:tc>
                  <a:txBody>
                    <a:bodyPr/>
                    <a:lstStyle/>
                    <a:p>
                      <a:r>
                        <a:rPr lang="en-US" sz="1600" dirty="0" smtClean="0"/>
                        <a:t>0.29</a:t>
                      </a:r>
                      <a:endParaRPr lang="de-DE" sz="1600" dirty="0"/>
                    </a:p>
                  </a:txBody>
                  <a:tcPr marL="36000" marR="36000"/>
                </a:tc>
                <a:tc>
                  <a:txBody>
                    <a:bodyPr/>
                    <a:lstStyle/>
                    <a:p>
                      <a:endParaRPr lang="de-DE" sz="1600" dirty="0"/>
                    </a:p>
                  </a:txBody>
                  <a:tcPr marL="36000" marR="36000"/>
                </a:tc>
                <a:tc>
                  <a:txBody>
                    <a:bodyPr/>
                    <a:lstStyle/>
                    <a:p>
                      <a:endParaRPr lang="de-DE" sz="1600" dirty="0"/>
                    </a:p>
                  </a:txBody>
                  <a:tcPr marL="36000" marR="36000"/>
                </a:tc>
                <a:tc>
                  <a:txBody>
                    <a:bodyPr/>
                    <a:lstStyle/>
                    <a:p>
                      <a:r>
                        <a:rPr lang="en-US" sz="1600" dirty="0" smtClean="0"/>
                        <a:t>6</a:t>
                      </a:r>
                      <a:endParaRPr lang="de-DE" sz="1600" dirty="0"/>
                    </a:p>
                  </a:txBody>
                  <a:tcPr marL="36000" marR="36000"/>
                </a:tc>
                <a:tc>
                  <a:txBody>
                    <a:bodyPr/>
                    <a:lstStyle/>
                    <a:p>
                      <a:endParaRPr lang="de-DE" sz="1600" dirty="0"/>
                    </a:p>
                  </a:txBody>
                  <a:tcPr marL="36000" marR="36000"/>
                </a:tc>
                <a:tc>
                  <a:txBody>
                    <a:bodyPr/>
                    <a:lstStyle/>
                    <a:p>
                      <a:endParaRPr lang="de-DE" sz="1600" dirty="0"/>
                    </a:p>
                  </a:txBody>
                  <a:tcPr marL="36000" marR="36000"/>
                </a:tc>
                <a:tc>
                  <a:txBody>
                    <a:bodyPr/>
                    <a:lstStyle/>
                    <a:p>
                      <a:endParaRPr lang="de-DE" dirty="0"/>
                    </a:p>
                  </a:txBody>
                  <a:tcPr marL="36000" marR="36000"/>
                </a:tc>
                <a:extLst>
                  <a:ext uri="{0D108BD9-81ED-4DB2-BD59-A6C34878D82A}">
                    <a16:rowId xmlns:a16="http://schemas.microsoft.com/office/drawing/2014/main" val="3307263256"/>
                  </a:ext>
                </a:extLst>
              </a:tr>
              <a:tr h="370840">
                <a:tc>
                  <a:txBody>
                    <a:bodyPr/>
                    <a:lstStyle/>
                    <a:p>
                      <a:r>
                        <a:rPr lang="en-US" sz="1600" dirty="0" smtClean="0"/>
                        <a:t>Pol. Clos.</a:t>
                      </a:r>
                      <a:endParaRPr lang="de-DE" sz="1600" dirty="0"/>
                    </a:p>
                  </a:txBody>
                  <a:tcPr marL="36000" marR="36000"/>
                </a:tc>
                <a:tc>
                  <a:txBody>
                    <a:bodyPr/>
                    <a:lstStyle/>
                    <a:p>
                      <a:r>
                        <a:rPr lang="en-US" sz="1600" dirty="0" smtClean="0"/>
                        <a:t>2</a:t>
                      </a:r>
                      <a:endParaRPr lang="de-DE" sz="1600" dirty="0"/>
                    </a:p>
                  </a:txBody>
                  <a:tcPr marL="36000" marR="36000"/>
                </a:tc>
                <a:tc>
                  <a:txBody>
                    <a:bodyPr/>
                    <a:lstStyle/>
                    <a:p>
                      <a:r>
                        <a:rPr lang="en-US" sz="1600" dirty="0" smtClean="0"/>
                        <a:t>0.21</a:t>
                      </a:r>
                      <a:endParaRPr lang="de-DE" sz="1600" dirty="0"/>
                    </a:p>
                  </a:txBody>
                  <a:tcPr marL="36000" marR="36000"/>
                </a:tc>
                <a:tc>
                  <a:txBody>
                    <a:bodyPr/>
                    <a:lstStyle/>
                    <a:p>
                      <a:endParaRPr lang="de-DE" sz="1600" dirty="0"/>
                    </a:p>
                  </a:txBody>
                  <a:tcPr marL="36000" marR="36000"/>
                </a:tc>
                <a:tc>
                  <a:txBody>
                    <a:bodyPr/>
                    <a:lstStyle/>
                    <a:p>
                      <a:endParaRPr lang="de-DE" sz="1600" dirty="0"/>
                    </a:p>
                  </a:txBody>
                  <a:tcPr marL="36000" marR="36000"/>
                </a:tc>
                <a:tc>
                  <a:txBody>
                    <a:bodyPr/>
                    <a:lstStyle/>
                    <a:p>
                      <a:r>
                        <a:rPr lang="en-US" sz="1600" dirty="0" smtClean="0"/>
                        <a:t>6</a:t>
                      </a:r>
                      <a:endParaRPr lang="de-DE" sz="1600" dirty="0"/>
                    </a:p>
                  </a:txBody>
                  <a:tcPr marL="36000" marR="36000"/>
                </a:tc>
                <a:tc>
                  <a:txBody>
                    <a:bodyPr/>
                    <a:lstStyle/>
                    <a:p>
                      <a:endParaRPr lang="de-DE" sz="1600" dirty="0"/>
                    </a:p>
                  </a:txBody>
                  <a:tcPr marL="36000" marR="36000"/>
                </a:tc>
                <a:tc>
                  <a:txBody>
                    <a:bodyPr/>
                    <a:lstStyle/>
                    <a:p>
                      <a:endParaRPr lang="de-DE" sz="1600" dirty="0"/>
                    </a:p>
                  </a:txBody>
                  <a:tcPr marL="36000" marR="36000"/>
                </a:tc>
                <a:tc>
                  <a:txBody>
                    <a:bodyPr/>
                    <a:lstStyle/>
                    <a:p>
                      <a:endParaRPr lang="de-DE" dirty="0"/>
                    </a:p>
                  </a:txBody>
                  <a:tcPr marL="36000" marR="36000"/>
                </a:tc>
                <a:extLst>
                  <a:ext uri="{0D108BD9-81ED-4DB2-BD59-A6C34878D82A}">
                    <a16:rowId xmlns:a16="http://schemas.microsoft.com/office/drawing/2014/main" val="2852928133"/>
                  </a:ext>
                </a:extLst>
              </a:tr>
            </a:tbl>
          </a:graphicData>
        </a:graphic>
      </p:graphicFrame>
    </p:spTree>
    <p:extLst>
      <p:ext uri="{BB962C8B-B14F-4D97-AF65-F5344CB8AC3E}">
        <p14:creationId xmlns:p14="http://schemas.microsoft.com/office/powerpoint/2010/main" val="11949660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hlinkClick r:id="rId2" action="ppaction://hlinkfile"/>
              </a:rPr>
              <a:t>Standard – beta variation – toroidal current = 0 kA</a:t>
            </a:r>
            <a:endParaRPr lang="en-US" dirty="0" smtClean="0"/>
          </a:p>
          <a:p>
            <a:r>
              <a:rPr lang="en-US" dirty="0" smtClean="0">
                <a:hlinkClick r:id="rId3" action="ppaction://hlinkfile"/>
              </a:rPr>
              <a:t>Standard – beta = 0 % – toroidal current variation -30 kA to +18 kA</a:t>
            </a:r>
            <a:endParaRPr lang="en-US" dirty="0" smtClean="0"/>
          </a:p>
          <a:p>
            <a:r>
              <a:rPr lang="en-US" dirty="0" smtClean="0">
                <a:hlinkClick r:id="rId4" action="ppaction://hlinkfile"/>
              </a:rPr>
              <a:t>Standard – beta = 3.4% – toroidal current variation -24 kA to +24 kA</a:t>
            </a:r>
            <a:endParaRPr lang="en-US" dirty="0" smtClean="0"/>
          </a:p>
          <a:p>
            <a:endParaRPr lang="en-US" dirty="0" smtClean="0"/>
          </a:p>
          <a:p>
            <a:r>
              <a:rPr lang="en-US" dirty="0" smtClean="0">
                <a:hlinkClick r:id="rId5" action="ppaction://hlinkfile"/>
              </a:rPr>
              <a:t>High mirror – beta variation – toroidal current = 0 kA</a:t>
            </a:r>
            <a:endParaRPr lang="en-US" dirty="0" smtClean="0"/>
          </a:p>
          <a:p>
            <a:r>
              <a:rPr lang="en-US" dirty="0" smtClean="0">
                <a:hlinkClick r:id="rId6" action="ppaction://hlinkfile"/>
              </a:rPr>
              <a:t>High mirror – beta = 0 % – toroidal current variation -20 kA to +20 kA</a:t>
            </a:r>
            <a:endParaRPr lang="en-US" dirty="0" smtClean="0"/>
          </a:p>
          <a:p>
            <a:r>
              <a:rPr lang="en-US" dirty="0" smtClean="0">
                <a:hlinkClick r:id="rId7" action="ppaction://hlinkfile"/>
              </a:rPr>
              <a:t>High mirror – beta = 4 % – toroidal current variation -20 kA to +20 kA</a:t>
            </a:r>
            <a:endParaRPr lang="en-US" dirty="0" smtClean="0"/>
          </a:p>
          <a:p>
            <a:endParaRPr lang="en-US" dirty="0" smtClean="0"/>
          </a:p>
          <a:p>
            <a:r>
              <a:rPr lang="en-US" dirty="0" smtClean="0">
                <a:hlinkClick r:id="rId8" action="ppaction://hlinkfile"/>
              </a:rPr>
              <a:t>High iota – beta variation – toroidal current = 0 kA</a:t>
            </a:r>
            <a:endParaRPr lang="en-US" dirty="0" smtClean="0"/>
          </a:p>
          <a:p>
            <a:r>
              <a:rPr lang="en-US" dirty="0" smtClean="0">
                <a:hlinkClick r:id="rId9" action="ppaction://hlinkfile"/>
              </a:rPr>
              <a:t>High iota – beta = 0 % – toroidal current variation -20 kA to +20 kA</a:t>
            </a:r>
            <a:endParaRPr lang="en-US" dirty="0" smtClean="0"/>
          </a:p>
          <a:p>
            <a:r>
              <a:rPr lang="en-US" dirty="0" smtClean="0">
                <a:hlinkClick r:id="rId10" action="ppaction://hlinkfile"/>
              </a:rPr>
              <a:t>High iota – beta = 2.8 % – toroidal current variation -20 kA to +20 kA</a:t>
            </a:r>
            <a:endParaRPr lang="en-US" dirty="0" smtClean="0"/>
          </a:p>
          <a:p>
            <a:endParaRPr lang="en-US" dirty="0" smtClean="0"/>
          </a:p>
          <a:p>
            <a:r>
              <a:rPr lang="en-US" dirty="0" smtClean="0">
                <a:hlinkClick r:id="rId11" action="ppaction://hlinkfile"/>
              </a:rPr>
              <a:t>Standard / high mirror / high iota – beta = 0 % – toroidal current = 0 kA</a:t>
            </a:r>
            <a:endParaRPr lang="en-US" dirty="0" smtClean="0"/>
          </a:p>
          <a:p>
            <a:r>
              <a:rPr lang="en-US" dirty="0" smtClean="0">
                <a:hlinkClick r:id="rId12" action="ppaction://hlinkfile"/>
              </a:rPr>
              <a:t>Standard / high mirror / high iota – beta = 2.7 / 3.0 / 2.8 % – toroidal current = 0 kA</a:t>
            </a: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Separatrix for any </a:t>
            </a:r>
            <a:r>
              <a:rPr lang="en-US" dirty="0" err="1" smtClean="0"/>
              <a:t>config</a:t>
            </a:r>
            <a:r>
              <a:rPr lang="en-US" dirty="0" smtClean="0"/>
              <a:t> with beta and </a:t>
            </a:r>
            <a:r>
              <a:rPr lang="en-US" dirty="0" err="1" smtClean="0"/>
              <a:t>I</a:t>
            </a:r>
            <a:r>
              <a:rPr lang="en-US" baseline="-25000" dirty="0" err="1" smtClean="0"/>
              <a:t>tor</a:t>
            </a:r>
            <a:endParaRPr lang="en-US" baseline="-25000"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59</a:t>
            </a:fld>
            <a:endParaRPr lang="de-DE" dirty="0"/>
          </a:p>
        </p:txBody>
      </p:sp>
      <p:sp>
        <p:nvSpPr>
          <p:cNvPr id="5" name="Right Arrow 4">
            <a:hlinkClick r:id="rId13" action="ppaction://hlinksldjump"/>
          </p:cNvPr>
          <p:cNvSpPr/>
          <p:nvPr/>
        </p:nvSpPr>
        <p:spPr>
          <a:xfrm flipH="1">
            <a:off x="11382896" y="896645"/>
            <a:ext cx="598206" cy="462337"/>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624071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Cooling channel concept</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6</a:t>
            </a:fld>
            <a:endParaRPr lang="de-DE" dirty="0"/>
          </a:p>
        </p:txBody>
      </p:sp>
      <p:pic>
        <p:nvPicPr>
          <p:cNvPr id="9" name="Content Placeholder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611698" y="1587954"/>
            <a:ext cx="9725441" cy="5239039"/>
          </a:xfrm>
          <a:prstGeom prst="rect">
            <a:avLst/>
          </a:prstGeom>
          <a:noFill/>
        </p:spPr>
      </p:pic>
      <p:sp>
        <p:nvSpPr>
          <p:cNvPr id="8" name="Content Placeholder 7"/>
          <p:cNvSpPr>
            <a:spLocks noGrp="1"/>
          </p:cNvSpPr>
          <p:nvPr>
            <p:ph sz="quarter" idx="13"/>
          </p:nvPr>
        </p:nvSpPr>
        <p:spPr/>
        <p:txBody>
          <a:bodyPr/>
          <a:lstStyle/>
          <a:p>
            <a:r>
              <a:rPr lang="en-US" dirty="0" smtClean="0"/>
              <a:t>HTC of ~40 kW/m²K at 10 m/s</a:t>
            </a:r>
          </a:p>
          <a:p>
            <a:r>
              <a:rPr lang="en-US" dirty="0" err="1" smtClean="0"/>
              <a:t>Δp</a:t>
            </a:r>
            <a:r>
              <a:rPr lang="en-US" dirty="0" smtClean="0"/>
              <a:t> 2.65 bar over entire target module at 4 l/s(compare to ~7 bar in CFC divertor)</a:t>
            </a:r>
          </a:p>
          <a:p>
            <a:r>
              <a:rPr lang="en-US" dirty="0" err="1" smtClean="0"/>
              <a:t>Optimisation</a:t>
            </a:r>
            <a:r>
              <a:rPr lang="en-US" dirty="0" smtClean="0"/>
              <a:t> of cooling channel geometry ongoing</a:t>
            </a:r>
          </a:p>
          <a:p>
            <a:pPr lvl="1"/>
            <a:r>
              <a:rPr lang="en-US" dirty="0" smtClean="0"/>
              <a:t>Maximum heat removal capability vs manufacturability and removal of powder remains</a:t>
            </a:r>
          </a:p>
          <a:p>
            <a:pPr lvl="1"/>
            <a:r>
              <a:rPr lang="en-US" dirty="0" smtClean="0"/>
              <a:t>Possibly with turbulence </a:t>
            </a:r>
            <a:r>
              <a:rPr lang="en-US" dirty="0" err="1" smtClean="0"/>
              <a:t>enhacing</a:t>
            </a:r>
            <a:r>
              <a:rPr lang="en-US" dirty="0" smtClean="0"/>
              <a:t> swirl or swirl like features </a:t>
            </a:r>
            <a:endParaRPr lang="en-US" dirty="0"/>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84" y="4129343"/>
            <a:ext cx="5694680" cy="2547620"/>
          </a:xfrm>
          <a:prstGeom prst="rect">
            <a:avLst/>
          </a:prstGeom>
          <a:noFill/>
        </p:spPr>
      </p:pic>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1572" y="3333186"/>
            <a:ext cx="5746750" cy="3418205"/>
          </a:xfrm>
          <a:prstGeom prst="rect">
            <a:avLst/>
          </a:prstGeom>
          <a:noFill/>
        </p:spPr>
      </p:pic>
      <p:sp>
        <p:nvSpPr>
          <p:cNvPr id="2" name="TextBox 1"/>
          <p:cNvSpPr txBox="1"/>
          <p:nvPr/>
        </p:nvSpPr>
        <p:spPr>
          <a:xfrm>
            <a:off x="10122195" y="1190847"/>
            <a:ext cx="116897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hlinkClick r:id="rId6"/>
              </a:rPr>
              <a:t>Tretter: 2023</a:t>
            </a:r>
            <a:endParaRPr lang="de-DE" sz="1600" dirty="0" smtClean="0"/>
          </a:p>
        </p:txBody>
      </p:sp>
      <p:sp>
        <p:nvSpPr>
          <p:cNvPr id="5" name="TextBox 4"/>
          <p:cNvSpPr txBox="1"/>
          <p:nvPr/>
        </p:nvSpPr>
        <p:spPr>
          <a:xfrm>
            <a:off x="5449426" y="6483497"/>
            <a:ext cx="109844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hlinkClick r:id="rId7"/>
              </a:rPr>
              <a:t>Wang: 2023</a:t>
            </a:r>
            <a:endParaRPr lang="de-DE" sz="1600" dirty="0" smtClean="0"/>
          </a:p>
        </p:txBody>
      </p:sp>
    </p:spTree>
    <p:extLst>
      <p:ext uri="{BB962C8B-B14F-4D97-AF65-F5344CB8AC3E}">
        <p14:creationId xmlns:p14="http://schemas.microsoft.com/office/powerpoint/2010/main" val="126214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Provided the divertor intersects the outer contour of the separatrix but does not intersect the LCFS poses a limit on the toroidal current that can be tolerated, especially at low beta</a:t>
            </a:r>
          </a:p>
          <a:p>
            <a:pPr lvl="1"/>
            <a:r>
              <a:rPr lang="en-US" dirty="0" smtClean="0"/>
              <a:t>Power shell at beta = 0 % is best suited for first design iteration of plasma facing geometry</a:t>
            </a:r>
            <a:endParaRPr lang="en-US" dirty="0"/>
          </a:p>
        </p:txBody>
      </p:sp>
      <p:sp>
        <p:nvSpPr>
          <p:cNvPr id="3" name="Title 2"/>
          <p:cNvSpPr>
            <a:spLocks noGrp="1"/>
          </p:cNvSpPr>
          <p:nvPr>
            <p:ph type="title"/>
          </p:nvPr>
        </p:nvSpPr>
        <p:spPr/>
        <p:txBody>
          <a:bodyPr/>
          <a:lstStyle/>
          <a:p>
            <a:r>
              <a:rPr lang="en-US" dirty="0" smtClean="0"/>
              <a:t>Design limitations</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60</a:t>
            </a:fld>
            <a:endParaRPr lang="de-DE"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926" t="10651" r="8205" b="4379"/>
          <a:stretch/>
        </p:blipFill>
        <p:spPr>
          <a:xfrm>
            <a:off x="535654" y="2023378"/>
            <a:ext cx="4942650" cy="483462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08" t="10572" r="8316" b="5720"/>
          <a:stretch/>
        </p:blipFill>
        <p:spPr>
          <a:xfrm>
            <a:off x="6288980" y="2020186"/>
            <a:ext cx="4921749" cy="4786412"/>
          </a:xfrm>
          <a:prstGeom prst="rect">
            <a:avLst/>
          </a:prstGeom>
        </p:spPr>
      </p:pic>
      <p:sp>
        <p:nvSpPr>
          <p:cNvPr id="8" name="TextBox 7"/>
          <p:cNvSpPr txBox="1"/>
          <p:nvPr/>
        </p:nvSpPr>
        <p:spPr>
          <a:xfrm>
            <a:off x="992537" y="2098380"/>
            <a:ext cx="4411336" cy="562846"/>
          </a:xfrm>
          <a:prstGeom prst="rect">
            <a:avLst/>
          </a:prstGeom>
          <a:noFill/>
        </p:spPr>
        <p:txBody>
          <a:bodyPr wrap="none" lIns="0" tIns="0" rIns="0" bIns="0" rtlCol="0" anchor="t" anchorCtr="0">
            <a:spAutoFit/>
          </a:bodyPr>
          <a:lstStyle/>
          <a:p>
            <a:pPr algn="l">
              <a:lnSpc>
                <a:spcPts val="2300"/>
              </a:lnSpc>
            </a:pPr>
            <a:r>
              <a:rPr lang="en-US" sz="1600" dirty="0" smtClean="0"/>
              <a:t>Beta = 0 %</a:t>
            </a:r>
          </a:p>
          <a:p>
            <a:pPr algn="l">
              <a:lnSpc>
                <a:spcPts val="2300"/>
              </a:lnSpc>
            </a:pPr>
            <a:r>
              <a:rPr lang="en-US" sz="1600" dirty="0" smtClean="0">
                <a:solidFill>
                  <a:srgbClr val="FF0000"/>
                </a:solidFill>
              </a:rPr>
              <a:t>Outside of separatrix @+15 kA &lt; LCFS @-15 kA</a:t>
            </a:r>
          </a:p>
        </p:txBody>
      </p:sp>
      <p:sp>
        <p:nvSpPr>
          <p:cNvPr id="9" name="TextBox 8"/>
          <p:cNvSpPr txBox="1"/>
          <p:nvPr/>
        </p:nvSpPr>
        <p:spPr>
          <a:xfrm>
            <a:off x="6689952" y="2098381"/>
            <a:ext cx="4411336" cy="562846"/>
          </a:xfrm>
          <a:prstGeom prst="rect">
            <a:avLst/>
          </a:prstGeom>
          <a:noFill/>
        </p:spPr>
        <p:txBody>
          <a:bodyPr wrap="none" lIns="0" tIns="0" rIns="0" bIns="0" rtlCol="0" anchor="t" anchorCtr="0">
            <a:spAutoFit/>
          </a:bodyPr>
          <a:lstStyle/>
          <a:p>
            <a:pPr algn="l">
              <a:lnSpc>
                <a:spcPts val="2300"/>
              </a:lnSpc>
            </a:pPr>
            <a:r>
              <a:rPr lang="en-US" sz="1600" dirty="0" smtClean="0"/>
              <a:t>Beta = 4 %</a:t>
            </a:r>
          </a:p>
          <a:p>
            <a:pPr algn="l">
              <a:lnSpc>
                <a:spcPts val="2300"/>
              </a:lnSpc>
            </a:pPr>
            <a:r>
              <a:rPr lang="en-US" sz="1600" dirty="0" smtClean="0"/>
              <a:t>Outside of separatrix @+20 kA &gt; LCFS @-20 kA</a:t>
            </a:r>
          </a:p>
        </p:txBody>
      </p:sp>
      <p:sp>
        <p:nvSpPr>
          <p:cNvPr id="10" name="Right Arrow 9">
            <a:hlinkClick r:id="rId4" action="ppaction://hlinksldjump"/>
          </p:cNvPr>
          <p:cNvSpPr/>
          <p:nvPr/>
        </p:nvSpPr>
        <p:spPr>
          <a:xfrm flipH="1">
            <a:off x="11382896" y="896645"/>
            <a:ext cx="598206" cy="462337"/>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13980094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Toroidal current compensation by planar coils</a:t>
            </a:r>
            <a:endParaRPr lang="en-US" sz="2800"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61</a:t>
            </a:fld>
            <a:endParaRPr lang="de-D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40" y="973917"/>
            <a:ext cx="10058400" cy="5772086"/>
          </a:xfrm>
          <a:prstGeom prst="rect">
            <a:avLst/>
          </a:prstGeom>
        </p:spPr>
      </p:pic>
      <p:sp>
        <p:nvSpPr>
          <p:cNvPr id="6" name="TextBox 5"/>
          <p:cNvSpPr txBox="1"/>
          <p:nvPr/>
        </p:nvSpPr>
        <p:spPr>
          <a:xfrm>
            <a:off x="6053428" y="2845587"/>
            <a:ext cx="2701060" cy="294953"/>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Assuming</a:t>
            </a:r>
            <a:r>
              <a:rPr lang="de-DE" sz="1600" dirty="0" smtClean="0"/>
              <a:t> I</a:t>
            </a:r>
            <a:r>
              <a:rPr lang="de-DE" sz="1600" baseline="-25000" dirty="0" smtClean="0"/>
              <a:t>∞</a:t>
            </a:r>
            <a:r>
              <a:rPr lang="de-DE" sz="1600" dirty="0" smtClean="0"/>
              <a:t> = 30 </a:t>
            </a:r>
            <a:r>
              <a:rPr lang="de-DE" sz="1600" dirty="0" err="1" smtClean="0"/>
              <a:t>kA</a:t>
            </a:r>
            <a:r>
              <a:rPr lang="de-DE" sz="1600" dirty="0" smtClean="0"/>
              <a:t>, </a:t>
            </a:r>
            <a:r>
              <a:rPr lang="en-US" sz="1600" dirty="0">
                <a:latin typeface="Symbol" panose="05050102010706020507" pitchFamily="18" charset="2"/>
              </a:rPr>
              <a:t>t</a:t>
            </a:r>
            <a:r>
              <a:rPr lang="en-US" sz="1600" dirty="0"/>
              <a:t>  = </a:t>
            </a:r>
            <a:r>
              <a:rPr lang="en-US" sz="1600" dirty="0" smtClean="0"/>
              <a:t>10s</a:t>
            </a:r>
            <a:endParaRPr lang="de-DE" sz="1600" dirty="0" smtClean="0"/>
          </a:p>
        </p:txBody>
      </p:sp>
      <p:graphicFrame>
        <p:nvGraphicFramePr>
          <p:cNvPr id="7" name="Object 6"/>
          <p:cNvGraphicFramePr>
            <a:graphicFrameLocks noChangeAspect="1"/>
          </p:cNvGraphicFramePr>
          <p:nvPr>
            <p:extLst/>
          </p:nvPr>
        </p:nvGraphicFramePr>
        <p:xfrm>
          <a:off x="6010140" y="2207231"/>
          <a:ext cx="3075790" cy="638356"/>
        </p:xfrm>
        <a:graphic>
          <a:graphicData uri="http://schemas.openxmlformats.org/presentationml/2006/ole">
            <mc:AlternateContent xmlns:mc="http://schemas.openxmlformats.org/markup-compatibility/2006">
              <mc:Choice xmlns:v="urn:schemas-microsoft-com:vml" Requires="v">
                <p:oleObj spid="_x0000_s6254" name="Equation" r:id="rId4" imgW="1346040" imgH="279360" progId="Equation.DSMT4">
                  <p:embed/>
                </p:oleObj>
              </mc:Choice>
              <mc:Fallback>
                <p:oleObj name="Equation" r:id="rId4" imgW="1346040" imgH="279360" progId="Equation.DSMT4">
                  <p:embed/>
                  <p:pic>
                    <p:nvPicPr>
                      <p:cNvPr id="7" name="Object 6"/>
                      <p:cNvPicPr/>
                      <p:nvPr/>
                    </p:nvPicPr>
                    <p:blipFill>
                      <a:blip r:embed="rId5"/>
                      <a:stretch>
                        <a:fillRect/>
                      </a:stretch>
                    </p:blipFill>
                    <p:spPr>
                      <a:xfrm>
                        <a:off x="6010140" y="2207231"/>
                        <a:ext cx="3075790" cy="638356"/>
                      </a:xfrm>
                      <a:prstGeom prst="rect">
                        <a:avLst/>
                      </a:prstGeom>
                    </p:spPr>
                  </p:pic>
                </p:oleObj>
              </mc:Fallback>
            </mc:AlternateContent>
          </a:graphicData>
        </a:graphic>
      </p:graphicFrame>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340" y="1126317"/>
            <a:ext cx="10058400" cy="5772086"/>
          </a:xfrm>
          <a:prstGeom prst="rect">
            <a:avLst/>
          </a:prstGeom>
        </p:spPr>
      </p:pic>
      <p:sp>
        <p:nvSpPr>
          <p:cNvPr id="9" name="TextBox 8"/>
          <p:cNvSpPr txBox="1"/>
          <p:nvPr/>
        </p:nvSpPr>
        <p:spPr>
          <a:xfrm>
            <a:off x="6487370" y="3349193"/>
            <a:ext cx="3464090" cy="74379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Compensation</a:t>
            </a:r>
            <a:r>
              <a:rPr lang="de-DE" sz="1600" dirty="0" smtClean="0"/>
              <a:t> </a:t>
            </a:r>
            <a:r>
              <a:rPr lang="de-DE" sz="1600" dirty="0" err="1" smtClean="0"/>
              <a:t>by</a:t>
            </a:r>
            <a:r>
              <a:rPr lang="de-DE" sz="1600" dirty="0" smtClean="0"/>
              <a:t> initial </a:t>
            </a:r>
            <a:r>
              <a:rPr lang="de-DE" sz="1600" dirty="0" err="1" smtClean="0"/>
              <a:t>iota</a:t>
            </a:r>
            <a:r>
              <a:rPr lang="de-DE" sz="1600" dirty="0" smtClean="0"/>
              <a:t> </a:t>
            </a:r>
            <a:r>
              <a:rPr lang="de-DE" sz="1600" dirty="0" err="1" smtClean="0"/>
              <a:t>correction</a:t>
            </a:r>
            <a:endParaRPr lang="de-DE" sz="1600" dirty="0" smtClean="0"/>
          </a:p>
          <a:p>
            <a:pPr algn="l">
              <a:lnSpc>
                <a:spcPts val="2300"/>
              </a:lnSpc>
              <a:spcBef>
                <a:spcPts val="1150"/>
              </a:spcBef>
            </a:pPr>
            <a:r>
              <a:rPr lang="de-DE" sz="1600" dirty="0" smtClean="0"/>
              <a:t>I</a:t>
            </a:r>
            <a:r>
              <a:rPr lang="de-DE" sz="1600" baseline="-25000" dirty="0" smtClean="0"/>
              <a:t>0</a:t>
            </a:r>
            <a:r>
              <a:rPr lang="de-DE" sz="1600" dirty="0" smtClean="0"/>
              <a:t> = -10 </a:t>
            </a:r>
            <a:r>
              <a:rPr lang="de-DE" sz="1600" dirty="0" err="1" smtClean="0"/>
              <a:t>kA</a:t>
            </a:r>
            <a:endParaRPr lang="de-DE" sz="1600" dirty="0" smtClean="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940" y="973917"/>
            <a:ext cx="10058400" cy="5772086"/>
          </a:xfrm>
          <a:prstGeom prst="rect">
            <a:avLst/>
          </a:prstGeom>
        </p:spPr>
      </p:pic>
      <p:sp>
        <p:nvSpPr>
          <p:cNvPr id="12" name="TextBox 11"/>
          <p:cNvSpPr txBox="1"/>
          <p:nvPr/>
        </p:nvSpPr>
        <p:spPr>
          <a:xfrm>
            <a:off x="5544783" y="4596592"/>
            <a:ext cx="4502836" cy="74379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Adding transient planar coil current compensation</a:t>
            </a:r>
          </a:p>
          <a:p>
            <a:pPr algn="l">
              <a:lnSpc>
                <a:spcPts val="2300"/>
              </a:lnSpc>
              <a:spcBef>
                <a:spcPts val="1150"/>
              </a:spcBef>
            </a:pPr>
            <a:r>
              <a:rPr lang="en-US" sz="1600" dirty="0" smtClean="0"/>
              <a:t>With b = ~10 and ramp rate I‘</a:t>
            </a:r>
            <a:r>
              <a:rPr lang="en-US" sz="1600" baseline="-25000" dirty="0" smtClean="0"/>
              <a:t>AB</a:t>
            </a:r>
            <a:r>
              <a:rPr lang="en-US" sz="1600" dirty="0" smtClean="0"/>
              <a:t> = 30 A/s</a:t>
            </a:r>
          </a:p>
        </p:txBody>
      </p:sp>
      <p:graphicFrame>
        <p:nvGraphicFramePr>
          <p:cNvPr id="13" name="Object 12"/>
          <p:cNvGraphicFramePr>
            <a:graphicFrameLocks noChangeAspect="1"/>
          </p:cNvGraphicFramePr>
          <p:nvPr/>
        </p:nvGraphicFramePr>
        <p:xfrm>
          <a:off x="5544783" y="4050043"/>
          <a:ext cx="3541147" cy="556466"/>
        </p:xfrm>
        <a:graphic>
          <a:graphicData uri="http://schemas.openxmlformats.org/presentationml/2006/ole">
            <mc:AlternateContent xmlns:mc="http://schemas.openxmlformats.org/markup-compatibility/2006">
              <mc:Choice xmlns:v="urn:schemas-microsoft-com:vml" Requires="v">
                <p:oleObj spid="_x0000_s6255" name="Equation" r:id="rId8" imgW="2667079" imgH="419415" progId="Equation.DSMT4">
                  <p:embed/>
                </p:oleObj>
              </mc:Choice>
              <mc:Fallback>
                <p:oleObj name="Equation" r:id="rId8" imgW="2667079" imgH="419415" progId="Equation.DSMT4">
                  <p:embed/>
                  <p:pic>
                    <p:nvPicPr>
                      <p:cNvPr id="13" name="Object 12"/>
                      <p:cNvPicPr/>
                      <p:nvPr/>
                    </p:nvPicPr>
                    <p:blipFill>
                      <a:blip r:embed="rId9"/>
                      <a:stretch>
                        <a:fillRect/>
                      </a:stretch>
                    </p:blipFill>
                    <p:spPr>
                      <a:xfrm>
                        <a:off x="5544783" y="4050043"/>
                        <a:ext cx="3541147" cy="556466"/>
                      </a:xfrm>
                      <a:prstGeom prst="rect">
                        <a:avLst/>
                      </a:prstGeom>
                    </p:spPr>
                  </p:pic>
                </p:oleObj>
              </mc:Fallback>
            </mc:AlternateContent>
          </a:graphicData>
        </a:graphic>
      </p:graphicFrame>
      <p:sp>
        <p:nvSpPr>
          <p:cNvPr id="2" name="TextBox 1"/>
          <p:cNvSpPr txBox="1"/>
          <p:nvPr/>
        </p:nvSpPr>
        <p:spPr>
          <a:xfrm>
            <a:off x="1959935" y="1051131"/>
            <a:ext cx="9079405" cy="975780"/>
          </a:xfrm>
          <a:prstGeom prst="rect">
            <a:avLst/>
          </a:prstGeom>
          <a:noFill/>
        </p:spPr>
        <p:txBody>
          <a:bodyPr wrap="square" lIns="0" tIns="0" rIns="0" bIns="0" rtlCol="0" anchor="t" anchorCtr="0">
            <a:spAutoFit/>
          </a:bodyPr>
          <a:lstStyle/>
          <a:p>
            <a:pPr marL="230188" lvl="1" indent="0">
              <a:buNone/>
            </a:pPr>
            <a:r>
              <a:rPr lang="en-US" b="1" dirty="0" smtClean="0">
                <a:solidFill>
                  <a:srgbClr val="005555"/>
                </a:solidFill>
              </a:rPr>
              <a:t>Using transient planar coil currents compensation </a:t>
            </a:r>
          </a:p>
          <a:p>
            <a:pPr marL="230188" lvl="1" indent="0">
              <a:buNone/>
            </a:pPr>
            <a:r>
              <a:rPr lang="en-US" b="1" dirty="0" smtClean="0">
                <a:solidFill>
                  <a:srgbClr val="005555"/>
                </a:solidFill>
              </a:rPr>
              <a:t>the power </a:t>
            </a:r>
            <a:r>
              <a:rPr lang="en-US" b="1" dirty="0">
                <a:solidFill>
                  <a:srgbClr val="005555"/>
                </a:solidFill>
              </a:rPr>
              <a:t>shell geometry variations </a:t>
            </a:r>
            <a:r>
              <a:rPr lang="en-US" b="1" dirty="0" smtClean="0">
                <a:solidFill>
                  <a:srgbClr val="005555"/>
                </a:solidFill>
              </a:rPr>
              <a:t>can be limited ±10 kA </a:t>
            </a:r>
            <a:r>
              <a:rPr lang="en-US" b="1" dirty="0">
                <a:solidFill>
                  <a:srgbClr val="005555"/>
                </a:solidFill>
              </a:rPr>
              <a:t>for |</a:t>
            </a:r>
            <a:r>
              <a:rPr lang="en-US" b="1" i="1" dirty="0">
                <a:solidFill>
                  <a:srgbClr val="005555"/>
                </a:solidFill>
              </a:rPr>
              <a:t>I</a:t>
            </a:r>
            <a:r>
              <a:rPr lang="en-US" b="1" i="1" baseline="-25000" dirty="0">
                <a:solidFill>
                  <a:srgbClr val="005555"/>
                </a:solidFill>
              </a:rPr>
              <a:t>∞</a:t>
            </a:r>
            <a:r>
              <a:rPr lang="en-US" b="1" dirty="0">
                <a:solidFill>
                  <a:srgbClr val="005555"/>
                </a:solidFill>
              </a:rPr>
              <a:t>| &lt; 30 kA</a:t>
            </a:r>
          </a:p>
          <a:p>
            <a:pPr marL="180000" indent="-180000" algn="l">
              <a:lnSpc>
                <a:spcPts val="2300"/>
              </a:lnSpc>
              <a:spcBef>
                <a:spcPts val="1150"/>
              </a:spcBef>
              <a:buFont typeface="Arial" panose="020B0604020202020204" pitchFamily="34" charset="0"/>
              <a:buChar char="•"/>
            </a:pPr>
            <a:endParaRPr lang="de-DE" sz="1600" dirty="0" err="1" smtClean="0"/>
          </a:p>
        </p:txBody>
      </p:sp>
      <p:sp>
        <p:nvSpPr>
          <p:cNvPr id="14" name="Right Arrow 13">
            <a:hlinkClick r:id="rId10" action="ppaction://hlinksldjump"/>
          </p:cNvPr>
          <p:cNvSpPr/>
          <p:nvPr/>
        </p:nvSpPr>
        <p:spPr>
          <a:xfrm flipH="1">
            <a:off x="11382896" y="896645"/>
            <a:ext cx="598206" cy="462337"/>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78985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Aovid</a:t>
            </a:r>
            <a:r>
              <a:rPr lang="de-DE" dirty="0" smtClean="0"/>
              <a:t> </a:t>
            </a:r>
            <a:r>
              <a:rPr lang="de-DE" dirty="0" err="1" smtClean="0"/>
              <a:t>leading</a:t>
            </a:r>
            <a:r>
              <a:rPr lang="de-DE" dirty="0" smtClean="0"/>
              <a:t> </a:t>
            </a:r>
            <a:r>
              <a:rPr lang="de-DE" dirty="0" err="1" smtClean="0"/>
              <a:t>edges</a:t>
            </a:r>
            <a:r>
              <a:rPr lang="de-DE" dirty="0" smtClean="0"/>
              <a:t> </a:t>
            </a:r>
            <a:r>
              <a:rPr lang="de-DE" dirty="0" err="1" smtClean="0"/>
              <a:t>by</a:t>
            </a:r>
            <a:r>
              <a:rPr lang="de-DE" dirty="0" smtClean="0"/>
              <a:t> </a:t>
            </a:r>
            <a:r>
              <a:rPr lang="de-DE" dirty="0" err="1" smtClean="0"/>
              <a:t>chamfering</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9744" y="1020053"/>
                <a:ext cx="11181522" cy="4592593"/>
              </a:xfrm>
            </p:spPr>
            <p:txBody>
              <a:bodyPr>
                <a:normAutofit fontScale="92500" lnSpcReduction="10000"/>
              </a:bodyPr>
              <a:lstStyle/>
              <a:p>
                <a:pPr marL="342900" indent="-342900">
                  <a:buFont typeface="Wingdings" panose="05000000000000000000" pitchFamily="2" charset="2"/>
                  <a:buChar char="§"/>
                </a:pPr>
                <a:r>
                  <a:rPr lang="en-US" dirty="0" smtClean="0"/>
                  <a:t>Normal heat load limit </a:t>
                </a:r>
                <a:r>
                  <a:rPr lang="en-US" dirty="0" err="1" smtClean="0"/>
                  <a:t>q</a:t>
                </a:r>
                <a:r>
                  <a:rPr lang="en-US" baseline="-25000" dirty="0" err="1" smtClean="0"/>
                  <a:t>lim</a:t>
                </a:r>
                <a:r>
                  <a:rPr lang="en-US" dirty="0" smtClean="0"/>
                  <a:t> is determined by FEM from temperature limits of channel surface, CuCrZr, OFE Cu, W or WHA</a:t>
                </a:r>
              </a:p>
              <a:p>
                <a:pPr marL="522288" lvl="2" indent="-342900">
                  <a:buFont typeface="Wingdings" panose="05000000000000000000" pitchFamily="2" charset="2"/>
                  <a:buChar char="§"/>
                </a:pPr>
                <a:r>
                  <a:rPr lang="en-US" dirty="0" smtClean="0"/>
                  <a:t>Only temperature over heat load variation needs to be assessed in FEM</a:t>
                </a:r>
              </a:p>
              <a:p>
                <a:pPr marL="342900" indent="-342900">
                  <a:buFont typeface="Wingdings" panose="05000000000000000000" pitchFamily="2" charset="2"/>
                  <a:buChar char="§"/>
                </a:pPr>
                <a:r>
                  <a:rPr lang="en-US" dirty="0"/>
                  <a:t>Allowed incident angle </a:t>
                </a:r>
                <a:r>
                  <a:rPr lang="en-US" dirty="0" smtClean="0"/>
                  <a:t>is limited by parallel heat flux q</a:t>
                </a:r>
                <a:r>
                  <a:rPr lang="en-US" baseline="-25000" dirty="0"/>
                  <a:t> </a:t>
                </a:r>
                <a14:m>
                  <m:oMath xmlns:m="http://schemas.openxmlformats.org/officeDocument/2006/math">
                    <m:r>
                      <a:rPr lang="en-US" i="1" baseline="-25000">
                        <a:latin typeface="Cambria Math" panose="02040503050406030204" pitchFamily="18" charset="0"/>
                      </a:rPr>
                      <m:t>∥</m:t>
                    </m:r>
                  </m:oMath>
                </a14:m>
                <a:r>
                  <a:rPr lang="en-US" dirty="0" smtClean="0"/>
                  <a:t> and </a:t>
                </a:r>
                <a:r>
                  <a:rPr lang="en-US" dirty="0" err="1" smtClean="0"/>
                  <a:t>q</a:t>
                </a:r>
                <a:r>
                  <a:rPr lang="en-US" baseline="-25000" dirty="0" err="1" smtClean="0"/>
                  <a:t>lim</a:t>
                </a:r>
                <a:r>
                  <a:rPr lang="en-US" dirty="0" smtClean="0"/>
                  <a:t> as</a:t>
                </a:r>
                <a:endParaRPr lang="en-US" dirty="0"/>
              </a:p>
              <a:p>
                <a:pPr marL="522288" lvl="2" indent="-342900">
                  <a:buFont typeface="Wingdings" panose="05000000000000000000" pitchFamily="2" charset="2"/>
                  <a:buChar char="§"/>
                </a:pPr>
                <a:r>
                  <a:rPr lang="en-US" dirty="0" smtClean="0"/>
                  <a:t>q</a:t>
                </a:r>
                <a14:m>
                  <m:oMath xmlns:m="http://schemas.openxmlformats.org/officeDocument/2006/math">
                    <m:r>
                      <a:rPr lang="en-US" i="1" baseline="-25000">
                        <a:latin typeface="Cambria Math" panose="02040503050406030204" pitchFamily="18" charset="0"/>
                      </a:rPr>
                      <m:t>∥</m:t>
                    </m:r>
                  </m:oMath>
                </a14:m>
                <a:r>
                  <a:rPr lang="en-US" dirty="0"/>
                  <a:t>·sin(α</a:t>
                </a:r>
                <a:r>
                  <a:rPr lang="en-US" baseline="-25000" dirty="0" err="1"/>
                  <a:t>inc</a:t>
                </a:r>
                <a:r>
                  <a:rPr lang="en-US" dirty="0"/>
                  <a:t>) &lt; </a:t>
                </a:r>
                <a:r>
                  <a:rPr lang="en-US" dirty="0" err="1" smtClean="0"/>
                  <a:t>q</a:t>
                </a:r>
                <a:r>
                  <a:rPr lang="en-US" baseline="-25000" dirty="0" err="1" smtClean="0"/>
                  <a:t>lim</a:t>
                </a:r>
                <a:r>
                  <a:rPr lang="en-US" dirty="0" smtClean="0"/>
                  <a:t> </a:t>
                </a:r>
                <a:r>
                  <a:rPr lang="en-US" dirty="0" smtClean="0">
                    <a:sym typeface="Wingdings" panose="05000000000000000000" pitchFamily="2" charset="2"/>
                  </a:rPr>
                  <a:t> </a:t>
                </a:r>
                <a:r>
                  <a:rPr lang="en-US" dirty="0" smtClean="0"/>
                  <a:t>α</a:t>
                </a:r>
                <a:r>
                  <a:rPr lang="en-US" baseline="-25000" dirty="0" err="1"/>
                  <a:t>lim</a:t>
                </a:r>
                <a:r>
                  <a:rPr lang="en-US" baseline="30000" dirty="0"/>
                  <a:t> </a:t>
                </a:r>
                <a:r>
                  <a:rPr lang="en-US" dirty="0"/>
                  <a:t>= sin</a:t>
                </a:r>
                <a:r>
                  <a:rPr lang="en-US" baseline="30000" dirty="0"/>
                  <a:t>-1</a:t>
                </a:r>
                <a:r>
                  <a:rPr lang="en-US" dirty="0"/>
                  <a:t>(</a:t>
                </a:r>
                <a:r>
                  <a:rPr lang="en-US" dirty="0" err="1"/>
                  <a:t>q</a:t>
                </a:r>
                <a:r>
                  <a:rPr lang="en-US" baseline="-25000" dirty="0" err="1"/>
                  <a:t>lim</a:t>
                </a:r>
                <a:r>
                  <a:rPr lang="en-US" dirty="0"/>
                  <a:t>/ q</a:t>
                </a:r>
                <a14:m>
                  <m:oMath xmlns:m="http://schemas.openxmlformats.org/officeDocument/2006/math">
                    <m:r>
                      <a:rPr lang="en-US" i="1" baseline="-25000">
                        <a:latin typeface="Cambria Math" panose="02040503050406030204" pitchFamily="18" charset="0"/>
                      </a:rPr>
                      <m:t>∥</m:t>
                    </m:r>
                    <m:r>
                      <a:rPr lang="en-US" i="1">
                        <a:latin typeface="Cambria Math" panose="02040503050406030204" pitchFamily="18" charset="0"/>
                      </a:rPr>
                      <m:t>)</m:t>
                    </m:r>
                  </m:oMath>
                </a14:m>
                <a:endParaRPr lang="en-US" dirty="0" smtClean="0"/>
              </a:p>
              <a:p>
                <a:pPr marL="700088" lvl="4" indent="-342900">
                  <a:buFont typeface="Wingdings" panose="05000000000000000000" pitchFamily="2" charset="2"/>
                  <a:buChar char="§"/>
                </a:pPr>
                <a:r>
                  <a:rPr lang="en-US" dirty="0" smtClean="0"/>
                  <a:t>No overload on chamfer if chamfer angle is limited: α</a:t>
                </a:r>
                <a:r>
                  <a:rPr lang="en-US" baseline="-25000" dirty="0" err="1" smtClean="0"/>
                  <a:t>ch,max</a:t>
                </a:r>
                <a:r>
                  <a:rPr lang="en-US" dirty="0" smtClean="0"/>
                  <a:t> = α</a:t>
                </a:r>
                <a:r>
                  <a:rPr lang="en-US" baseline="-25000" dirty="0" err="1" smtClean="0"/>
                  <a:t>lim</a:t>
                </a:r>
                <a:r>
                  <a:rPr lang="en-US" dirty="0" smtClean="0"/>
                  <a:t> – α</a:t>
                </a:r>
                <a:r>
                  <a:rPr lang="en-US" baseline="-25000" dirty="0" err="1" smtClean="0"/>
                  <a:t>inc</a:t>
                </a:r>
                <a:endParaRPr lang="en-US" baseline="-25000" dirty="0"/>
              </a:p>
              <a:p>
                <a:pPr marL="700088" lvl="4" indent="-342900">
                  <a:buFont typeface="Wingdings" panose="05000000000000000000" pitchFamily="2" charset="2"/>
                  <a:buChar char="§"/>
                </a:pPr>
                <a:r>
                  <a:rPr lang="en-US" dirty="0" err="1" smtClean="0"/>
                  <a:t>h</a:t>
                </a:r>
                <a:r>
                  <a:rPr lang="en-US" baseline="-25000" dirty="0" err="1" smtClean="0"/>
                  <a:t>ch</a:t>
                </a:r>
                <a:r>
                  <a:rPr lang="en-US" dirty="0" smtClean="0"/>
                  <a:t> / </a:t>
                </a:r>
                <a:r>
                  <a:rPr lang="en-US" dirty="0" err="1" smtClean="0"/>
                  <a:t>w</a:t>
                </a:r>
                <a:r>
                  <a:rPr lang="en-US" baseline="-25000" dirty="0" err="1" smtClean="0"/>
                  <a:t>ch</a:t>
                </a:r>
                <a:r>
                  <a:rPr lang="en-US" dirty="0" smtClean="0"/>
                  <a:t>  &lt; tan(α</a:t>
                </a:r>
                <a:r>
                  <a:rPr lang="en-US" baseline="-25000" dirty="0" err="1" smtClean="0"/>
                  <a:t>lim</a:t>
                </a:r>
                <a:r>
                  <a:rPr lang="en-US" dirty="0" smtClean="0"/>
                  <a:t> </a:t>
                </a:r>
                <a:r>
                  <a:rPr lang="en-US" dirty="0"/>
                  <a:t>– </a:t>
                </a:r>
                <a:r>
                  <a:rPr lang="en-US" dirty="0" smtClean="0"/>
                  <a:t>α</a:t>
                </a:r>
                <a:r>
                  <a:rPr lang="en-US" baseline="-25000" dirty="0" err="1" smtClean="0"/>
                  <a:t>inc</a:t>
                </a:r>
                <a:r>
                  <a:rPr lang="en-US" dirty="0" smtClean="0"/>
                  <a:t>)</a:t>
                </a:r>
              </a:p>
              <a:p>
                <a:pPr marL="342900" indent="-342900">
                  <a:buFont typeface="Wingdings" panose="05000000000000000000" pitchFamily="2" charset="2"/>
                  <a:buChar char="§"/>
                </a:pPr>
                <a:r>
                  <a:rPr lang="en-US" dirty="0"/>
                  <a:t>R</a:t>
                </a:r>
                <a:r>
                  <a:rPr lang="en-US" dirty="0" smtClean="0"/>
                  <a:t>equired left chamfer height </a:t>
                </a:r>
                <a:r>
                  <a:rPr lang="en-US" dirty="0" err="1"/>
                  <a:t>h</a:t>
                </a:r>
                <a:r>
                  <a:rPr lang="en-US" baseline="-25000" dirty="0" err="1" smtClean="0"/>
                  <a:t>ch,L</a:t>
                </a:r>
                <a:r>
                  <a:rPr lang="en-US" dirty="0" smtClean="0"/>
                  <a:t> to avoid leading edge on left target</a:t>
                </a:r>
              </a:p>
              <a:p>
                <a:pPr marL="522288" lvl="2" indent="-342900">
                  <a:buFont typeface="Wingdings" panose="05000000000000000000" pitchFamily="2" charset="2"/>
                  <a:buChar char="§"/>
                </a:pPr>
                <a:r>
                  <a:rPr lang="en-US" dirty="0" smtClean="0"/>
                  <a:t>α</a:t>
                </a:r>
                <a:r>
                  <a:rPr lang="en-US" baseline="-25000" dirty="0" err="1" smtClean="0"/>
                  <a:t>ch,max,R</a:t>
                </a:r>
                <a:r>
                  <a:rPr lang="en-US" dirty="0" smtClean="0"/>
                  <a:t> &gt; α</a:t>
                </a:r>
                <a:r>
                  <a:rPr lang="en-US" baseline="-25000" dirty="0" err="1" smtClean="0"/>
                  <a:t>inc,L</a:t>
                </a:r>
                <a:r>
                  <a:rPr lang="en-US" dirty="0" smtClean="0"/>
                  <a:t>: 	</a:t>
                </a:r>
                <a:r>
                  <a:rPr lang="en-US" dirty="0" err="1"/>
                  <a:t>h</a:t>
                </a:r>
                <a:r>
                  <a:rPr lang="en-US" baseline="-25000" dirty="0" err="1" smtClean="0"/>
                  <a:t>ch,L</a:t>
                </a:r>
                <a:r>
                  <a:rPr lang="en-US" dirty="0" smtClean="0"/>
                  <a:t> </a:t>
                </a:r>
                <a:r>
                  <a:rPr lang="en-US" dirty="0"/>
                  <a:t>&gt; </a:t>
                </a:r>
                <a:r>
                  <a:rPr lang="en-US" dirty="0" smtClean="0"/>
                  <a:t>            </a:t>
                </a:r>
                <a:r>
                  <a:rPr lang="en-US" dirty="0" err="1" smtClean="0"/>
                  <a:t>tol</a:t>
                </a:r>
                <a:r>
                  <a:rPr lang="en-US" dirty="0" smtClean="0"/>
                  <a:t> </a:t>
                </a:r>
                <a:r>
                  <a:rPr lang="en-US" dirty="0"/>
                  <a:t>+ </a:t>
                </a:r>
                <a:r>
                  <a:rPr lang="en-US" dirty="0" smtClean="0"/>
                  <a:t>(gap + </a:t>
                </a:r>
                <a:r>
                  <a:rPr lang="en-US" dirty="0" err="1" smtClean="0"/>
                  <a:t>w</a:t>
                </a:r>
                <a:r>
                  <a:rPr lang="en-US" baseline="-25000" dirty="0" err="1" smtClean="0"/>
                  <a:t>ch,R</a:t>
                </a:r>
                <a:r>
                  <a:rPr lang="en-US" dirty="0" smtClean="0"/>
                  <a:t>)·tan(α</a:t>
                </a:r>
                <a:r>
                  <a:rPr lang="en-US" baseline="-25000" dirty="0" err="1" smtClean="0"/>
                  <a:t>inc,L</a:t>
                </a:r>
                <a:r>
                  <a:rPr lang="en-US" dirty="0" smtClean="0"/>
                  <a:t>)</a:t>
                </a:r>
              </a:p>
              <a:p>
                <a:pPr marL="522288" lvl="2" indent="-342900">
                  <a:buFont typeface="Wingdings" panose="05000000000000000000" pitchFamily="2" charset="2"/>
                  <a:buChar char="§"/>
                </a:pPr>
                <a:r>
                  <a:rPr lang="en-US" dirty="0" smtClean="0"/>
                  <a:t>α</a:t>
                </a:r>
                <a:r>
                  <a:rPr lang="en-US" baseline="-25000" dirty="0" err="1" smtClean="0"/>
                  <a:t>ch,max,R</a:t>
                </a:r>
                <a:r>
                  <a:rPr lang="en-US" dirty="0" smtClean="0"/>
                  <a:t> </a:t>
                </a:r>
                <a:r>
                  <a:rPr lang="en-US" dirty="0"/>
                  <a:t>≤ </a:t>
                </a:r>
                <a:r>
                  <a:rPr lang="en-US" dirty="0" smtClean="0"/>
                  <a:t>α</a:t>
                </a:r>
                <a:r>
                  <a:rPr lang="en-US" baseline="-25000" dirty="0" err="1" smtClean="0"/>
                  <a:t>inc,L</a:t>
                </a:r>
                <a:r>
                  <a:rPr lang="en-US" dirty="0" smtClean="0"/>
                  <a:t>: 	</a:t>
                </a:r>
                <a:r>
                  <a:rPr lang="en-US" dirty="0" err="1"/>
                  <a:t>h</a:t>
                </a:r>
                <a:r>
                  <a:rPr lang="en-US" baseline="-25000" dirty="0" err="1" smtClean="0"/>
                  <a:t>ch,L</a:t>
                </a:r>
                <a:r>
                  <a:rPr lang="en-US" dirty="0" smtClean="0"/>
                  <a:t> </a:t>
                </a:r>
                <a:r>
                  <a:rPr lang="en-US" dirty="0"/>
                  <a:t>&gt; </a:t>
                </a:r>
                <a:r>
                  <a:rPr lang="en-US" dirty="0" err="1" smtClean="0"/>
                  <a:t>h</a:t>
                </a:r>
                <a:r>
                  <a:rPr lang="en-US" baseline="-25000" dirty="0" err="1" smtClean="0"/>
                  <a:t>ch,R</a:t>
                </a:r>
                <a:r>
                  <a:rPr lang="en-US" dirty="0" smtClean="0"/>
                  <a:t> </a:t>
                </a:r>
                <a:r>
                  <a:rPr lang="en-US" dirty="0"/>
                  <a:t>+ </a:t>
                </a:r>
                <a:r>
                  <a:rPr lang="en-US" dirty="0" err="1"/>
                  <a:t>tol</a:t>
                </a:r>
                <a:r>
                  <a:rPr lang="en-US" dirty="0"/>
                  <a:t> + (gap    </a:t>
                </a:r>
                <a:r>
                  <a:rPr lang="en-US" dirty="0" smtClean="0"/>
                  <a:t>         </a:t>
                </a:r>
                <a:r>
                  <a:rPr lang="en-US" dirty="0"/>
                  <a:t>)·</a:t>
                </a:r>
                <a:r>
                  <a:rPr lang="en-US" dirty="0" smtClean="0"/>
                  <a:t>tan(α</a:t>
                </a:r>
                <a:r>
                  <a:rPr lang="en-US" baseline="-25000" dirty="0" err="1" smtClean="0"/>
                  <a:t>inc,L</a:t>
                </a:r>
                <a:r>
                  <a:rPr lang="en-US" dirty="0" smtClean="0"/>
                  <a:t>)</a:t>
                </a:r>
              </a:p>
              <a:p>
                <a:pPr marL="700088" lvl="4" indent="-342900">
                  <a:buFont typeface="Wingdings" panose="05000000000000000000" pitchFamily="2" charset="2"/>
                  <a:buChar char="§"/>
                </a:pPr>
                <a:r>
                  <a:rPr lang="en-US" dirty="0" smtClean="0"/>
                  <a:t>Only possible if </a:t>
                </a:r>
              </a:p>
              <a:p>
                <a:pPr marL="700088" lvl="4" indent="-342900">
                  <a:buFont typeface="Wingdings" panose="05000000000000000000" pitchFamily="2" charset="2"/>
                  <a:buChar char="§"/>
                </a:pPr>
                <a:r>
                  <a:rPr lang="en-US" dirty="0" smtClean="0"/>
                  <a:t>α</a:t>
                </a:r>
                <a:r>
                  <a:rPr lang="en-US" baseline="-25000" dirty="0" err="1" smtClean="0"/>
                  <a:t>ch,max,L</a:t>
                </a:r>
                <a:r>
                  <a:rPr lang="en-US" dirty="0" smtClean="0"/>
                  <a:t> </a:t>
                </a:r>
                <a:r>
                  <a:rPr lang="en-US" dirty="0"/>
                  <a:t>&gt; </a:t>
                </a:r>
                <a:r>
                  <a:rPr lang="en-US" dirty="0" smtClean="0"/>
                  <a:t>α</a:t>
                </a:r>
                <a:r>
                  <a:rPr lang="en-US" baseline="-25000" dirty="0" err="1" smtClean="0"/>
                  <a:t>inc,R</a:t>
                </a:r>
                <a:r>
                  <a:rPr lang="en-US" baseline="-25000" dirty="0" smtClean="0"/>
                  <a:t> </a:t>
                </a:r>
                <a:r>
                  <a:rPr lang="en-US" dirty="0" smtClean="0">
                    <a:sym typeface="Wingdings" panose="05000000000000000000" pitchFamily="2" charset="2"/>
                  </a:rPr>
                  <a:t></a:t>
                </a:r>
                <a:r>
                  <a:rPr lang="en-US" dirty="0" smtClean="0"/>
                  <a:t> </a:t>
                </a:r>
                <a:r>
                  <a:rPr lang="en-US" dirty="0" err="1" smtClean="0"/>
                  <a:t>h</a:t>
                </a:r>
                <a:r>
                  <a:rPr lang="en-US" baseline="-25000" dirty="0" err="1" smtClean="0"/>
                  <a:t>ch,R</a:t>
                </a:r>
                <a:r>
                  <a:rPr lang="en-US" dirty="0" smtClean="0"/>
                  <a:t> </a:t>
                </a:r>
                <a:r>
                  <a:rPr lang="en-US" dirty="0"/>
                  <a:t>&gt; </a:t>
                </a:r>
                <a:r>
                  <a:rPr lang="en-US" dirty="0" smtClean="0"/>
                  <a:t> </a:t>
                </a:r>
                <a:r>
                  <a:rPr lang="en-US" dirty="0" err="1"/>
                  <a:t>tol</a:t>
                </a:r>
                <a:r>
                  <a:rPr lang="en-US" dirty="0"/>
                  <a:t> + (gap + </a:t>
                </a:r>
                <a:r>
                  <a:rPr lang="en-US" dirty="0" err="1" smtClean="0"/>
                  <a:t>w</a:t>
                </a:r>
                <a:r>
                  <a:rPr lang="en-US" baseline="-25000" dirty="0" err="1" smtClean="0"/>
                  <a:t>ch,L</a:t>
                </a:r>
                <a:r>
                  <a:rPr lang="en-US" dirty="0" smtClean="0"/>
                  <a:t>)·tan(α</a:t>
                </a:r>
                <a:r>
                  <a:rPr lang="en-US" baseline="-25000" dirty="0" err="1" smtClean="0"/>
                  <a:t>inc,R</a:t>
                </a:r>
                <a:r>
                  <a:rPr lang="en-US" dirty="0" smtClean="0"/>
                  <a:t>)</a:t>
                </a:r>
              </a:p>
              <a:p>
                <a:endParaRPr lang="en-US" dirty="0" smtClean="0"/>
              </a:p>
              <a:p>
                <a:pPr marL="0" indent="0">
                  <a:buNone/>
                </a:pPr>
                <a:endParaRPr lang="en-US" dirty="0" smtClean="0"/>
              </a:p>
              <a:p>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9744" y="1020053"/>
                <a:ext cx="11181522" cy="4592593"/>
              </a:xfrm>
              <a:blipFill>
                <a:blip r:embed="rId2"/>
                <a:stretch>
                  <a:fillRect l="-1418" t="-663"/>
                </a:stretch>
              </a:blipFill>
            </p:spPr>
            <p:txBody>
              <a:bodyPr/>
              <a:lstStyle/>
              <a:p>
                <a:r>
                  <a:rPr lang="de-DE">
                    <a:noFill/>
                  </a:rPr>
                  <a:t> </a:t>
                </a:r>
              </a:p>
            </p:txBody>
          </p:sp>
        </mc:Fallback>
      </mc:AlternateContent>
      <p:grpSp>
        <p:nvGrpSpPr>
          <p:cNvPr id="4" name="Group 3"/>
          <p:cNvGrpSpPr/>
          <p:nvPr/>
        </p:nvGrpSpPr>
        <p:grpSpPr>
          <a:xfrm>
            <a:off x="5745724" y="4745653"/>
            <a:ext cx="6384541" cy="2010254"/>
            <a:chOff x="7112888" y="4381669"/>
            <a:chExt cx="4909438" cy="1545799"/>
          </a:xfrm>
        </p:grpSpPr>
        <p:pic>
          <p:nvPicPr>
            <p:cNvPr id="11" name="Picture 10"/>
            <p:cNvPicPr>
              <a:picLocks noChangeAspect="1"/>
            </p:cNvPicPr>
            <p:nvPr/>
          </p:nvPicPr>
          <p:blipFill rotWithShape="1">
            <a:blip r:embed="rId3"/>
            <a:srcRect l="1443" t="5263" r="1437" b="4586"/>
            <a:stretch/>
          </p:blipFill>
          <p:spPr>
            <a:xfrm>
              <a:off x="7838816" y="4794127"/>
              <a:ext cx="3822450" cy="1133341"/>
            </a:xfrm>
            <a:prstGeom prst="rect">
              <a:avLst/>
            </a:prstGeom>
          </p:spPr>
        </p:pic>
        <p:grpSp>
          <p:nvGrpSpPr>
            <p:cNvPr id="21" name="Group 20"/>
            <p:cNvGrpSpPr/>
            <p:nvPr/>
          </p:nvGrpSpPr>
          <p:grpSpPr>
            <a:xfrm>
              <a:off x="9636801" y="5268070"/>
              <a:ext cx="92728" cy="216365"/>
              <a:chOff x="9769913" y="973643"/>
              <a:chExt cx="92728" cy="216365"/>
            </a:xfrm>
          </p:grpSpPr>
          <p:grpSp>
            <p:nvGrpSpPr>
              <p:cNvPr id="17" name="Group 16"/>
              <p:cNvGrpSpPr/>
              <p:nvPr/>
            </p:nvGrpSpPr>
            <p:grpSpPr>
              <a:xfrm>
                <a:off x="9769913" y="973643"/>
                <a:ext cx="92728" cy="216365"/>
                <a:chOff x="9769913" y="973643"/>
                <a:chExt cx="188032" cy="216365"/>
              </a:xfrm>
            </p:grpSpPr>
            <p:cxnSp>
              <p:nvCxnSpPr>
                <p:cNvPr id="15" name="Straight Connector 14"/>
                <p:cNvCxnSpPr/>
                <p:nvPr/>
              </p:nvCxnSpPr>
              <p:spPr>
                <a:xfrm>
                  <a:off x="9769913" y="973643"/>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769913" y="1190008"/>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a:off x="9816277" y="973643"/>
                <a:ext cx="0" cy="216365"/>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9619313" y="5230618"/>
              <a:ext cx="351506" cy="276999"/>
            </a:xfrm>
            <a:prstGeom prst="rect">
              <a:avLst/>
            </a:prstGeom>
            <a:noFill/>
          </p:spPr>
          <p:txBody>
            <a:bodyPr wrap="none" rtlCol="0">
              <a:spAutoFit/>
            </a:bodyPr>
            <a:lstStyle/>
            <a:p>
              <a:r>
                <a:rPr lang="de-DE" sz="1200" dirty="0" err="1" smtClean="0"/>
                <a:t>tol</a:t>
              </a:r>
              <a:endParaRPr lang="de-DE" sz="1200" dirty="0"/>
            </a:p>
          </p:txBody>
        </p:sp>
        <p:grpSp>
          <p:nvGrpSpPr>
            <p:cNvPr id="22" name="Group 21"/>
            <p:cNvGrpSpPr/>
            <p:nvPr/>
          </p:nvGrpSpPr>
          <p:grpSpPr>
            <a:xfrm rot="5400000">
              <a:off x="9704964" y="5467589"/>
              <a:ext cx="92728" cy="342578"/>
              <a:chOff x="9769913" y="973643"/>
              <a:chExt cx="92728" cy="216365"/>
            </a:xfrm>
          </p:grpSpPr>
          <p:grpSp>
            <p:nvGrpSpPr>
              <p:cNvPr id="23" name="Group 22"/>
              <p:cNvGrpSpPr/>
              <p:nvPr/>
            </p:nvGrpSpPr>
            <p:grpSpPr>
              <a:xfrm>
                <a:off x="9769913" y="973643"/>
                <a:ext cx="92728" cy="216365"/>
                <a:chOff x="9769913" y="973643"/>
                <a:chExt cx="188032" cy="216365"/>
              </a:xfrm>
            </p:grpSpPr>
            <p:cxnSp>
              <p:nvCxnSpPr>
                <p:cNvPr id="25" name="Straight Connector 24"/>
                <p:cNvCxnSpPr/>
                <p:nvPr/>
              </p:nvCxnSpPr>
              <p:spPr>
                <a:xfrm>
                  <a:off x="9769913" y="973643"/>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769913" y="1190008"/>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a:off x="9816277" y="973643"/>
                <a:ext cx="0" cy="216365"/>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9575576" y="5615142"/>
              <a:ext cx="407804" cy="276999"/>
            </a:xfrm>
            <a:prstGeom prst="rect">
              <a:avLst/>
            </a:prstGeom>
            <a:noFill/>
          </p:spPr>
          <p:txBody>
            <a:bodyPr wrap="none" rtlCol="0">
              <a:spAutoFit/>
            </a:bodyPr>
            <a:lstStyle/>
            <a:p>
              <a:r>
                <a:rPr lang="de-DE" sz="1200" dirty="0" err="1" smtClean="0"/>
                <a:t>gap</a:t>
              </a:r>
              <a:endParaRPr lang="de-DE" sz="1200" dirty="0"/>
            </a:p>
          </p:txBody>
        </p:sp>
        <p:cxnSp>
          <p:nvCxnSpPr>
            <p:cNvPr id="29" name="Straight Connector 28"/>
            <p:cNvCxnSpPr/>
            <p:nvPr/>
          </p:nvCxnSpPr>
          <p:spPr>
            <a:xfrm>
              <a:off x="8323062" y="5250037"/>
              <a:ext cx="4698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flipH="1">
              <a:off x="8704817" y="5018407"/>
              <a:ext cx="252253" cy="468604"/>
            </a:xfrm>
            <a:prstGeom prst="arc">
              <a:avLst>
                <a:gd name="adj1" fmla="val 17642668"/>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2" name="TextBox 31"/>
            <p:cNvSpPr txBox="1"/>
            <p:nvPr/>
          </p:nvSpPr>
          <p:spPr>
            <a:xfrm>
              <a:off x="8343757" y="4989087"/>
              <a:ext cx="449162" cy="276999"/>
            </a:xfrm>
            <a:prstGeom prst="rect">
              <a:avLst/>
            </a:prstGeom>
            <a:noFill/>
          </p:spPr>
          <p:txBody>
            <a:bodyPr wrap="none" rtlCol="0">
              <a:spAutoFit/>
            </a:bodyPr>
            <a:lstStyle/>
            <a:p>
              <a:r>
                <a:rPr lang="de-DE" sz="1200" dirty="0" err="1" smtClean="0">
                  <a:latin typeface="Symbol" panose="05050102010706020507" pitchFamily="18" charset="2"/>
                </a:rPr>
                <a:t>a</a:t>
              </a:r>
              <a:r>
                <a:rPr lang="de-DE" sz="1200" baseline="-25000" dirty="0" err="1" smtClean="0"/>
                <a:t>ch,L</a:t>
              </a:r>
              <a:endParaRPr lang="de-DE" sz="1200" baseline="-25000" dirty="0"/>
            </a:p>
          </p:txBody>
        </p:sp>
        <p:sp>
          <p:nvSpPr>
            <p:cNvPr id="33" name="TextBox 32"/>
            <p:cNvSpPr txBox="1"/>
            <p:nvPr/>
          </p:nvSpPr>
          <p:spPr>
            <a:xfrm>
              <a:off x="8706798" y="5138981"/>
              <a:ext cx="481222" cy="276999"/>
            </a:xfrm>
            <a:prstGeom prst="rect">
              <a:avLst/>
            </a:prstGeom>
            <a:noFill/>
          </p:spPr>
          <p:txBody>
            <a:bodyPr wrap="none" rtlCol="0">
              <a:spAutoFit/>
            </a:bodyPr>
            <a:lstStyle/>
            <a:p>
              <a:r>
                <a:rPr lang="de-DE" sz="1200" dirty="0" err="1" smtClean="0">
                  <a:latin typeface="Symbol" panose="05050102010706020507" pitchFamily="18" charset="2"/>
                </a:rPr>
                <a:t>a</a:t>
              </a:r>
              <a:r>
                <a:rPr lang="de-DE" sz="1200" baseline="-25000" dirty="0" err="1" smtClean="0"/>
                <a:t>lim,L</a:t>
              </a:r>
              <a:endParaRPr lang="de-DE" sz="1200" baseline="-25000" dirty="0"/>
            </a:p>
          </p:txBody>
        </p:sp>
        <p:sp>
          <p:nvSpPr>
            <p:cNvPr id="34" name="Arc 33"/>
            <p:cNvSpPr/>
            <p:nvPr/>
          </p:nvSpPr>
          <p:spPr>
            <a:xfrm flipH="1">
              <a:off x="9114344" y="5238324"/>
              <a:ext cx="67206" cy="158535"/>
            </a:xfrm>
            <a:prstGeom prst="arc">
              <a:avLst>
                <a:gd name="adj1" fmla="val 17642668"/>
                <a:gd name="adj2" fmla="val 459974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5" name="Straight Connector 34"/>
            <p:cNvCxnSpPr/>
            <p:nvPr/>
          </p:nvCxnSpPr>
          <p:spPr>
            <a:xfrm>
              <a:off x="8448840" y="5703235"/>
              <a:ext cx="3126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478239" y="5454014"/>
              <a:ext cx="473206" cy="276999"/>
            </a:xfrm>
            <a:prstGeom prst="rect">
              <a:avLst/>
            </a:prstGeom>
            <a:noFill/>
          </p:spPr>
          <p:txBody>
            <a:bodyPr wrap="none" rtlCol="0">
              <a:spAutoFit/>
            </a:bodyPr>
            <a:lstStyle/>
            <a:p>
              <a:r>
                <a:rPr lang="de-DE" sz="1200" dirty="0" err="1" smtClean="0">
                  <a:latin typeface="Symbol" panose="05050102010706020507" pitchFamily="18" charset="2"/>
                </a:rPr>
                <a:t>a</a:t>
              </a:r>
              <a:r>
                <a:rPr lang="de-DE" sz="1200" baseline="-25000" dirty="0" err="1" smtClean="0"/>
                <a:t>inc,L</a:t>
              </a:r>
              <a:endParaRPr lang="de-DE" sz="1200" baseline="-25000" dirty="0"/>
            </a:p>
          </p:txBody>
        </p:sp>
        <p:sp>
          <p:nvSpPr>
            <p:cNvPr id="37" name="Arc 36"/>
            <p:cNvSpPr/>
            <p:nvPr/>
          </p:nvSpPr>
          <p:spPr>
            <a:xfrm>
              <a:off x="8296093" y="5508625"/>
              <a:ext cx="252253" cy="385877"/>
            </a:xfrm>
            <a:prstGeom prst="arc">
              <a:avLst>
                <a:gd name="adj1" fmla="val 18032475"/>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0" name="Arc 39"/>
            <p:cNvSpPr/>
            <p:nvPr/>
          </p:nvSpPr>
          <p:spPr>
            <a:xfrm>
              <a:off x="11018120" y="4847292"/>
              <a:ext cx="71846" cy="299417"/>
            </a:xfrm>
            <a:prstGeom prst="arc">
              <a:avLst>
                <a:gd name="adj1" fmla="val 16665571"/>
                <a:gd name="adj2" fmla="val 506836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1" name="TextBox 40"/>
            <p:cNvSpPr txBox="1"/>
            <p:nvPr/>
          </p:nvSpPr>
          <p:spPr>
            <a:xfrm>
              <a:off x="11021135" y="4823941"/>
              <a:ext cx="494046" cy="276999"/>
            </a:xfrm>
            <a:prstGeom prst="rect">
              <a:avLst/>
            </a:prstGeom>
            <a:noFill/>
          </p:spPr>
          <p:txBody>
            <a:bodyPr wrap="none" rtlCol="0">
              <a:spAutoFit/>
            </a:bodyPr>
            <a:lstStyle/>
            <a:p>
              <a:r>
                <a:rPr lang="de-DE" sz="1200" dirty="0" err="1" smtClean="0">
                  <a:latin typeface="Symbol" panose="05050102010706020507" pitchFamily="18" charset="2"/>
                </a:rPr>
                <a:t>a</a:t>
              </a:r>
              <a:r>
                <a:rPr lang="de-DE" sz="1200" baseline="-25000" dirty="0" err="1" smtClean="0"/>
                <a:t>lim,R</a:t>
              </a:r>
              <a:endParaRPr lang="de-DE" sz="1200" baseline="-25000" dirty="0"/>
            </a:p>
          </p:txBody>
        </p:sp>
        <p:cxnSp>
          <p:nvCxnSpPr>
            <p:cNvPr id="42" name="Straight Connector 41"/>
            <p:cNvCxnSpPr/>
            <p:nvPr/>
          </p:nvCxnSpPr>
          <p:spPr>
            <a:xfrm>
              <a:off x="10853698" y="5187929"/>
              <a:ext cx="3126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455662" y="4972762"/>
              <a:ext cx="486030" cy="276999"/>
            </a:xfrm>
            <a:prstGeom prst="rect">
              <a:avLst/>
            </a:prstGeom>
            <a:noFill/>
          </p:spPr>
          <p:txBody>
            <a:bodyPr wrap="none" rtlCol="0">
              <a:spAutoFit/>
            </a:bodyPr>
            <a:lstStyle/>
            <a:p>
              <a:r>
                <a:rPr lang="de-DE" sz="1200" dirty="0" err="1" smtClean="0">
                  <a:latin typeface="Symbol" panose="05050102010706020507" pitchFamily="18" charset="2"/>
                </a:rPr>
                <a:t>a</a:t>
              </a:r>
              <a:r>
                <a:rPr lang="de-DE" sz="1200" baseline="-25000" dirty="0" err="1" smtClean="0"/>
                <a:t>inc,R</a:t>
              </a:r>
              <a:endParaRPr lang="de-DE" sz="1200" baseline="-25000" dirty="0"/>
            </a:p>
          </p:txBody>
        </p:sp>
        <p:sp>
          <p:nvSpPr>
            <p:cNvPr id="44" name="Arc 43"/>
            <p:cNvSpPr/>
            <p:nvPr/>
          </p:nvSpPr>
          <p:spPr>
            <a:xfrm flipH="1">
              <a:off x="10914141" y="4993443"/>
              <a:ext cx="252253" cy="385877"/>
            </a:xfrm>
            <a:prstGeom prst="arc">
              <a:avLst>
                <a:gd name="adj1" fmla="val 19860959"/>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45" name="Straight Connector 44"/>
            <p:cNvCxnSpPr/>
            <p:nvPr/>
          </p:nvCxnSpPr>
          <p:spPr>
            <a:xfrm>
              <a:off x="9963245" y="5207332"/>
              <a:ext cx="3126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042768" y="5099252"/>
              <a:ext cx="461986" cy="276999"/>
            </a:xfrm>
            <a:prstGeom prst="rect">
              <a:avLst/>
            </a:prstGeom>
            <a:noFill/>
          </p:spPr>
          <p:txBody>
            <a:bodyPr wrap="none" rtlCol="0">
              <a:spAutoFit/>
            </a:bodyPr>
            <a:lstStyle/>
            <a:p>
              <a:r>
                <a:rPr lang="de-DE" sz="1200" dirty="0" err="1" smtClean="0">
                  <a:latin typeface="Symbol" panose="05050102010706020507" pitchFamily="18" charset="2"/>
                </a:rPr>
                <a:t>a</a:t>
              </a:r>
              <a:r>
                <a:rPr lang="de-DE" sz="1200" baseline="-25000" dirty="0" err="1" smtClean="0"/>
                <a:t>ch,R</a:t>
              </a:r>
              <a:endParaRPr lang="de-DE" sz="1200" baseline="-25000" dirty="0"/>
            </a:p>
          </p:txBody>
        </p:sp>
        <p:sp>
          <p:nvSpPr>
            <p:cNvPr id="47" name="Arc 46"/>
            <p:cNvSpPr/>
            <p:nvPr/>
          </p:nvSpPr>
          <p:spPr>
            <a:xfrm>
              <a:off x="10001040" y="5014393"/>
              <a:ext cx="252253" cy="385877"/>
            </a:xfrm>
            <a:prstGeom prst="arc">
              <a:avLst>
                <a:gd name="adj1" fmla="val 1944608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8" name="TextBox 47"/>
            <p:cNvSpPr txBox="1"/>
            <p:nvPr/>
          </p:nvSpPr>
          <p:spPr>
            <a:xfrm>
              <a:off x="7772292" y="4911412"/>
              <a:ext cx="431528" cy="276999"/>
            </a:xfrm>
            <a:prstGeom prst="rect">
              <a:avLst/>
            </a:prstGeom>
            <a:noFill/>
          </p:spPr>
          <p:txBody>
            <a:bodyPr wrap="none" rtlCol="0">
              <a:spAutoFit/>
            </a:bodyPr>
            <a:lstStyle/>
            <a:p>
              <a:r>
                <a:rPr lang="de-DE" sz="1200" dirty="0" err="1" smtClean="0"/>
                <a:t>h</a:t>
              </a:r>
              <a:r>
                <a:rPr lang="de-DE" sz="1200" baseline="-25000" dirty="0" err="1" smtClean="0"/>
                <a:t>ch,L</a:t>
              </a:r>
              <a:endParaRPr lang="de-DE" sz="1200" baseline="-25000" dirty="0"/>
            </a:p>
          </p:txBody>
        </p:sp>
        <p:cxnSp>
          <p:nvCxnSpPr>
            <p:cNvPr id="52" name="Straight Connector 51"/>
            <p:cNvCxnSpPr/>
            <p:nvPr/>
          </p:nvCxnSpPr>
          <p:spPr>
            <a:xfrm>
              <a:off x="8117002" y="4823942"/>
              <a:ext cx="92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117002" y="5484436"/>
              <a:ext cx="1398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163366" y="4823942"/>
              <a:ext cx="0" cy="660494"/>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rot="5400000">
              <a:off x="8862032" y="4093392"/>
              <a:ext cx="92728" cy="1334360"/>
              <a:chOff x="9769913" y="973643"/>
              <a:chExt cx="92728" cy="216365"/>
            </a:xfrm>
          </p:grpSpPr>
          <p:grpSp>
            <p:nvGrpSpPr>
              <p:cNvPr id="56" name="Group 55"/>
              <p:cNvGrpSpPr/>
              <p:nvPr/>
            </p:nvGrpSpPr>
            <p:grpSpPr>
              <a:xfrm>
                <a:off x="9769913" y="973643"/>
                <a:ext cx="92728" cy="216365"/>
                <a:chOff x="9769913" y="973643"/>
                <a:chExt cx="188032" cy="216365"/>
              </a:xfrm>
            </p:grpSpPr>
            <p:cxnSp>
              <p:nvCxnSpPr>
                <p:cNvPr id="58" name="Straight Connector 57"/>
                <p:cNvCxnSpPr/>
                <p:nvPr/>
              </p:nvCxnSpPr>
              <p:spPr>
                <a:xfrm>
                  <a:off x="9769913" y="973643"/>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769913" y="1190008"/>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a:off x="9816277" y="973643"/>
                <a:ext cx="0" cy="216365"/>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8649458" y="4476701"/>
              <a:ext cx="460511" cy="276999"/>
            </a:xfrm>
            <a:prstGeom prst="rect">
              <a:avLst/>
            </a:prstGeom>
            <a:noFill/>
          </p:spPr>
          <p:txBody>
            <a:bodyPr wrap="none" rtlCol="0">
              <a:spAutoFit/>
            </a:bodyPr>
            <a:lstStyle/>
            <a:p>
              <a:r>
                <a:rPr lang="de-DE" sz="1200" dirty="0" err="1" smtClean="0"/>
                <a:t>w</a:t>
              </a:r>
              <a:r>
                <a:rPr lang="de-DE" sz="1200" baseline="-25000" dirty="0" err="1" smtClean="0"/>
                <a:t>ch,L</a:t>
              </a:r>
              <a:endParaRPr lang="de-DE" sz="1200" baseline="-25000" dirty="0"/>
            </a:p>
          </p:txBody>
        </p:sp>
        <p:grpSp>
          <p:nvGrpSpPr>
            <p:cNvPr id="61" name="Group 60"/>
            <p:cNvGrpSpPr/>
            <p:nvPr/>
          </p:nvGrpSpPr>
          <p:grpSpPr>
            <a:xfrm rot="5400000">
              <a:off x="10543433" y="4093392"/>
              <a:ext cx="92728" cy="1334360"/>
              <a:chOff x="9769913" y="973643"/>
              <a:chExt cx="92728" cy="216365"/>
            </a:xfrm>
          </p:grpSpPr>
          <p:grpSp>
            <p:nvGrpSpPr>
              <p:cNvPr id="62" name="Group 61"/>
              <p:cNvGrpSpPr/>
              <p:nvPr/>
            </p:nvGrpSpPr>
            <p:grpSpPr>
              <a:xfrm>
                <a:off x="9769913" y="973643"/>
                <a:ext cx="92728" cy="216365"/>
                <a:chOff x="9769913" y="973643"/>
                <a:chExt cx="188032" cy="216365"/>
              </a:xfrm>
            </p:grpSpPr>
            <p:cxnSp>
              <p:nvCxnSpPr>
                <p:cNvPr id="64" name="Straight Connector 63"/>
                <p:cNvCxnSpPr/>
                <p:nvPr/>
              </p:nvCxnSpPr>
              <p:spPr>
                <a:xfrm>
                  <a:off x="9769913" y="973643"/>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769913" y="1190008"/>
                  <a:ext cx="1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Arrow Connector 62"/>
              <p:cNvCxnSpPr/>
              <p:nvPr/>
            </p:nvCxnSpPr>
            <p:spPr>
              <a:xfrm>
                <a:off x="9816277" y="973643"/>
                <a:ext cx="0" cy="216365"/>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10330859" y="4476701"/>
              <a:ext cx="473335" cy="276999"/>
            </a:xfrm>
            <a:prstGeom prst="rect">
              <a:avLst/>
            </a:prstGeom>
            <a:noFill/>
          </p:spPr>
          <p:txBody>
            <a:bodyPr wrap="none" rtlCol="0">
              <a:spAutoFit/>
            </a:bodyPr>
            <a:lstStyle/>
            <a:p>
              <a:r>
                <a:rPr lang="de-DE" sz="1200" dirty="0" err="1" smtClean="0"/>
                <a:t>w</a:t>
              </a:r>
              <a:r>
                <a:rPr lang="de-DE" sz="1200" baseline="-25000" dirty="0" err="1" smtClean="0"/>
                <a:t>ch,R</a:t>
              </a:r>
              <a:endParaRPr lang="de-DE" sz="1200" baseline="-25000" dirty="0"/>
            </a:p>
          </p:txBody>
        </p:sp>
        <p:cxnSp>
          <p:nvCxnSpPr>
            <p:cNvPr id="70" name="Straight Connector 69"/>
            <p:cNvCxnSpPr/>
            <p:nvPr/>
          </p:nvCxnSpPr>
          <p:spPr>
            <a:xfrm>
              <a:off x="11458364" y="4823942"/>
              <a:ext cx="92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9970819" y="5230618"/>
              <a:ext cx="15802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1504728" y="4823942"/>
              <a:ext cx="0" cy="406676"/>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1577974" y="4847292"/>
              <a:ext cx="444352" cy="276999"/>
            </a:xfrm>
            <a:prstGeom prst="rect">
              <a:avLst/>
            </a:prstGeom>
            <a:noFill/>
          </p:spPr>
          <p:txBody>
            <a:bodyPr wrap="none" rtlCol="0">
              <a:spAutoFit/>
            </a:bodyPr>
            <a:lstStyle/>
            <a:p>
              <a:r>
                <a:rPr lang="de-DE" sz="1200" dirty="0" err="1" smtClean="0"/>
                <a:t>h</a:t>
              </a:r>
              <a:r>
                <a:rPr lang="de-DE" sz="1200" baseline="-25000" dirty="0" err="1" smtClean="0"/>
                <a:t>ch,R</a:t>
              </a:r>
              <a:endParaRPr lang="de-DE" sz="1200" baseline="-25000" dirty="0"/>
            </a:p>
          </p:txBody>
        </p:sp>
        <p:cxnSp>
          <p:nvCxnSpPr>
            <p:cNvPr id="77" name="Straight Connector 76"/>
            <p:cNvCxnSpPr/>
            <p:nvPr/>
          </p:nvCxnSpPr>
          <p:spPr>
            <a:xfrm>
              <a:off x="9922617" y="5223634"/>
              <a:ext cx="0" cy="670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578381" y="5484435"/>
              <a:ext cx="0" cy="4077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204910" y="4825039"/>
              <a:ext cx="45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822817" y="4825039"/>
              <a:ext cx="4183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5-Point Star 83"/>
            <p:cNvSpPr/>
            <p:nvPr/>
          </p:nvSpPr>
          <p:spPr>
            <a:xfrm>
              <a:off x="9845640" y="4944184"/>
              <a:ext cx="137740" cy="12649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5-Point Star 84"/>
            <p:cNvSpPr/>
            <p:nvPr/>
          </p:nvSpPr>
          <p:spPr>
            <a:xfrm>
              <a:off x="9508083" y="5206584"/>
              <a:ext cx="137740" cy="12649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7" name="Straight Arrow Connector 86"/>
            <p:cNvCxnSpPr/>
            <p:nvPr/>
          </p:nvCxnSpPr>
          <p:spPr>
            <a:xfrm flipH="1">
              <a:off x="9299097" y="4683726"/>
              <a:ext cx="2417875" cy="65748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7558414" y="4753700"/>
              <a:ext cx="2865852" cy="311092"/>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Rectangle 93"/>
                <p:cNvSpPr/>
                <p:nvPr/>
              </p:nvSpPr>
              <p:spPr>
                <a:xfrm>
                  <a:off x="11492993" y="4381669"/>
                  <a:ext cx="500458" cy="369332"/>
                </a:xfrm>
                <a:prstGeom prst="rect">
                  <a:avLst/>
                </a:prstGeom>
              </p:spPr>
              <p:txBody>
                <a:bodyPr wrap="none">
                  <a:spAutoFit/>
                </a:bodyPr>
                <a:lstStyle/>
                <a:p>
                  <a:r>
                    <a:rPr lang="en-US" dirty="0" smtClean="0">
                      <a:solidFill>
                        <a:srgbClr val="FF0000"/>
                      </a:solidFill>
                    </a:rPr>
                    <a:t>q</a:t>
                  </a:r>
                  <a14:m>
                    <m:oMath xmlns:m="http://schemas.openxmlformats.org/officeDocument/2006/math">
                      <m:r>
                        <a:rPr lang="en-US" i="1" baseline="-25000" smtClean="0">
                          <a:solidFill>
                            <a:srgbClr val="FF0000"/>
                          </a:solidFill>
                          <a:latin typeface="Cambria Math" panose="02040503050406030204" pitchFamily="18" charset="0"/>
                        </a:rPr>
                        <m:t>∥</m:t>
                      </m:r>
                    </m:oMath>
                  </a14:m>
                  <a:r>
                    <a:rPr lang="en-US" baseline="-25000" dirty="0" err="1" smtClean="0">
                      <a:solidFill>
                        <a:srgbClr val="FF0000"/>
                      </a:solidFill>
                    </a:rPr>
                    <a:t>,R</a:t>
                  </a:r>
                  <a:endParaRPr lang="de-DE" dirty="0">
                    <a:solidFill>
                      <a:srgbClr val="FF0000"/>
                    </a:solidFill>
                  </a:endParaRPr>
                </a:p>
              </p:txBody>
            </p:sp>
          </mc:Choice>
          <mc:Fallback xmlns="">
            <p:sp>
              <p:nvSpPr>
                <p:cNvPr id="94" name="Rectangle 93"/>
                <p:cNvSpPr>
                  <a:spLocks noRot="1" noChangeAspect="1" noMove="1" noResize="1" noEditPoints="1" noAdjustHandles="1" noChangeArrowheads="1" noChangeShapeType="1" noTextEdit="1"/>
                </p:cNvSpPr>
                <p:nvPr/>
              </p:nvSpPr>
              <p:spPr>
                <a:xfrm>
                  <a:off x="11492993" y="4381669"/>
                  <a:ext cx="500458" cy="369332"/>
                </a:xfrm>
                <a:prstGeom prst="rect">
                  <a:avLst/>
                </a:prstGeom>
                <a:blipFill>
                  <a:blip r:embed="rId4"/>
                  <a:stretch>
                    <a:fillRect l="-8411" t="-632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a:xfrm>
                  <a:off x="7112888" y="4445415"/>
                  <a:ext cx="481222" cy="369332"/>
                </a:xfrm>
                <a:prstGeom prst="rect">
                  <a:avLst/>
                </a:prstGeom>
              </p:spPr>
              <p:txBody>
                <a:bodyPr wrap="none">
                  <a:spAutoFit/>
                </a:bodyPr>
                <a:lstStyle/>
                <a:p>
                  <a:r>
                    <a:rPr lang="en-US" dirty="0" smtClean="0">
                      <a:solidFill>
                        <a:srgbClr val="FF0000"/>
                      </a:solidFill>
                    </a:rPr>
                    <a:t>q</a:t>
                  </a:r>
                  <a14:m>
                    <m:oMath xmlns:m="http://schemas.openxmlformats.org/officeDocument/2006/math">
                      <m:r>
                        <a:rPr lang="en-US" i="1" baseline="-25000" smtClean="0">
                          <a:solidFill>
                            <a:srgbClr val="FF0000"/>
                          </a:solidFill>
                          <a:latin typeface="Cambria Math" panose="02040503050406030204" pitchFamily="18" charset="0"/>
                        </a:rPr>
                        <m:t>∥</m:t>
                      </m:r>
                    </m:oMath>
                  </a14:m>
                  <a:r>
                    <a:rPr lang="en-US" baseline="-25000" dirty="0" smtClean="0">
                      <a:solidFill>
                        <a:srgbClr val="FF0000"/>
                      </a:solidFill>
                    </a:rPr>
                    <a:t>,L</a:t>
                  </a:r>
                  <a:endParaRPr lang="de-DE" dirty="0">
                    <a:solidFill>
                      <a:srgbClr val="FF0000"/>
                    </a:solidFill>
                  </a:endParaRPr>
                </a:p>
              </p:txBody>
            </p:sp>
          </mc:Choice>
          <mc:Fallback xmlns="">
            <p:sp>
              <p:nvSpPr>
                <p:cNvPr id="95" name="Rectangle 94"/>
                <p:cNvSpPr>
                  <a:spLocks noRot="1" noChangeAspect="1" noMove="1" noResize="1" noEditPoints="1" noAdjustHandles="1" noChangeArrowheads="1" noChangeShapeType="1" noTextEdit="1"/>
                </p:cNvSpPr>
                <p:nvPr/>
              </p:nvSpPr>
              <p:spPr>
                <a:xfrm>
                  <a:off x="7112888" y="4445415"/>
                  <a:ext cx="481222" cy="369332"/>
                </a:xfrm>
                <a:prstGeom prst="rect">
                  <a:avLst/>
                </a:prstGeom>
                <a:blipFill>
                  <a:blip r:embed="rId5"/>
                  <a:stretch>
                    <a:fillRect l="-8824" t="-6329"/>
                  </a:stretch>
                </a:blipFill>
              </p:spPr>
              <p:txBody>
                <a:bodyPr/>
                <a:lstStyle/>
                <a:p>
                  <a:r>
                    <a:rPr lang="de-DE">
                      <a:noFill/>
                    </a:rPr>
                    <a:t> </a:t>
                  </a:r>
                </a:p>
              </p:txBody>
            </p:sp>
          </mc:Fallback>
        </mc:AlternateContent>
      </p:grpSp>
      <p:sp>
        <p:nvSpPr>
          <p:cNvPr id="5" name="Slide Number Placeholder 4"/>
          <p:cNvSpPr>
            <a:spLocks noGrp="1"/>
          </p:cNvSpPr>
          <p:nvPr>
            <p:ph type="sldNum" sz="quarter" idx="16"/>
          </p:nvPr>
        </p:nvSpPr>
        <p:spPr/>
        <p:txBody>
          <a:bodyPr/>
          <a:lstStyle/>
          <a:p>
            <a:fld id="{31AA536C-85F5-4A1B-A111-7CE00A08BCBC}" type="slidenum">
              <a:rPr lang="de-DE" smtClean="0"/>
              <a:pPr/>
              <a:t>62</a:t>
            </a:fld>
            <a:endParaRPr lang="de-DE" dirty="0"/>
          </a:p>
        </p:txBody>
      </p:sp>
      <p:sp>
        <p:nvSpPr>
          <p:cNvPr id="6" name="Right Arrow 5">
            <a:hlinkClick r:id="rId6" action="ppaction://hlinksldjump"/>
          </p:cNvPr>
          <p:cNvSpPr/>
          <p:nvPr/>
        </p:nvSpPr>
        <p:spPr>
          <a:xfrm flipH="1">
            <a:off x="8193362" y="257650"/>
            <a:ext cx="598206" cy="462337"/>
          </a:xfrm>
          <a:prstGeom prst="rightArrow">
            <a:avLst/>
          </a:prstGeom>
          <a:solidFill>
            <a:srgbClr val="006E68"/>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6033172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Avoid</a:t>
            </a:r>
            <a:r>
              <a:rPr lang="de-DE" dirty="0" smtClean="0"/>
              <a:t> </a:t>
            </a:r>
            <a:r>
              <a:rPr lang="de-DE" dirty="0" err="1" smtClean="0"/>
              <a:t>leading</a:t>
            </a:r>
            <a:r>
              <a:rPr lang="de-DE" dirty="0" smtClean="0"/>
              <a:t> </a:t>
            </a:r>
            <a:r>
              <a:rPr lang="de-DE" dirty="0" err="1" smtClean="0"/>
              <a:t>edges</a:t>
            </a:r>
            <a:r>
              <a:rPr lang="de-DE" dirty="0" smtClean="0"/>
              <a:t>: 4 </a:t>
            </a:r>
            <a:r>
              <a:rPr lang="de-DE" dirty="0" err="1" smtClean="0"/>
              <a:t>cases</a:t>
            </a:r>
            <a:r>
              <a:rPr lang="de-DE" dirty="0"/>
              <a:t> </a:t>
            </a:r>
            <a:r>
              <a:rPr lang="de-DE" dirty="0" smtClean="0"/>
              <a:t>– 3 </a:t>
            </a:r>
            <a:r>
              <a:rPr lang="de-DE" dirty="0" err="1" smtClean="0"/>
              <a:t>solutions</a:t>
            </a:r>
            <a:endParaRPr lang="de-DE" dirty="0"/>
          </a:p>
        </p:txBody>
      </p:sp>
      <p:graphicFrame>
        <p:nvGraphicFramePr>
          <p:cNvPr id="4" name="Content Placeholder 3"/>
          <p:cNvGraphicFramePr>
            <a:graphicFrameLocks noGrp="1"/>
          </p:cNvGraphicFramePr>
          <p:nvPr>
            <p:ph idx="1"/>
          </p:nvPr>
        </p:nvGraphicFramePr>
        <p:xfrm>
          <a:off x="838200" y="1825625"/>
          <a:ext cx="10515600" cy="4810306"/>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652590896"/>
                    </a:ext>
                  </a:extLst>
                </a:gridCol>
                <a:gridCol w="5257800">
                  <a:extLst>
                    <a:ext uri="{9D8B030D-6E8A-4147-A177-3AD203B41FA5}">
                      <a16:colId xmlns:a16="http://schemas.microsoft.com/office/drawing/2014/main" val="1101353161"/>
                    </a:ext>
                  </a:extLst>
                </a:gridCol>
              </a:tblGrid>
              <a:tr h="2405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α</a:t>
                      </a:r>
                      <a:r>
                        <a:rPr lang="en-US" baseline="-25000" dirty="0" err="1" smtClean="0">
                          <a:solidFill>
                            <a:srgbClr val="00B050"/>
                          </a:solidFill>
                        </a:rPr>
                        <a:t>ch,L,max</a:t>
                      </a:r>
                      <a:r>
                        <a:rPr lang="en-US" baseline="0" dirty="0" smtClean="0">
                          <a:solidFill>
                            <a:srgbClr val="00B050"/>
                          </a:solidFill>
                        </a:rPr>
                        <a:t> &gt; </a:t>
                      </a:r>
                      <a:r>
                        <a:rPr lang="en-US" dirty="0" smtClean="0">
                          <a:solidFill>
                            <a:srgbClr val="00B050"/>
                          </a:solidFill>
                        </a:rPr>
                        <a:t>α</a:t>
                      </a:r>
                      <a:r>
                        <a:rPr lang="en-US" baseline="-25000" dirty="0" err="1" smtClean="0">
                          <a:solidFill>
                            <a:srgbClr val="00B050"/>
                          </a:solidFill>
                        </a:rPr>
                        <a:t>inc,R</a:t>
                      </a:r>
                      <a:endParaRPr lang="en-US" baseline="-25000" dirty="0" smtClean="0">
                        <a:solidFill>
                          <a:srgbClr val="00B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α</a:t>
                      </a:r>
                      <a:r>
                        <a:rPr lang="en-US" baseline="-25000" dirty="0" err="1" smtClean="0">
                          <a:solidFill>
                            <a:srgbClr val="00B050"/>
                          </a:solidFill>
                        </a:rPr>
                        <a:t>ch,R,max</a:t>
                      </a:r>
                      <a:r>
                        <a:rPr lang="en-US" baseline="0" dirty="0" smtClean="0">
                          <a:solidFill>
                            <a:srgbClr val="00B050"/>
                          </a:solidFill>
                        </a:rPr>
                        <a:t> &gt; </a:t>
                      </a:r>
                      <a:r>
                        <a:rPr lang="en-US" dirty="0" smtClean="0">
                          <a:solidFill>
                            <a:srgbClr val="00B050"/>
                          </a:solidFill>
                        </a:rPr>
                        <a:t>α</a:t>
                      </a:r>
                      <a:r>
                        <a:rPr lang="en-US" baseline="-25000" dirty="0" err="1" smtClean="0">
                          <a:solidFill>
                            <a:srgbClr val="00B050"/>
                          </a:solidFill>
                        </a:rPr>
                        <a:t>inc,L</a:t>
                      </a:r>
                      <a:endParaRPr lang="en-US" baseline="-25000" dirty="0" smtClean="0">
                        <a:solidFill>
                          <a:srgbClr val="00B050"/>
                        </a:solidFill>
                      </a:endParaRPr>
                    </a:p>
                    <a:p>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C000"/>
                          </a:solidFill>
                        </a:rPr>
                        <a:t>α</a:t>
                      </a:r>
                      <a:r>
                        <a:rPr lang="en-US" baseline="-25000" dirty="0" err="1" smtClean="0">
                          <a:solidFill>
                            <a:srgbClr val="FFC000"/>
                          </a:solidFill>
                        </a:rPr>
                        <a:t>ch,L,max</a:t>
                      </a:r>
                      <a:r>
                        <a:rPr lang="en-US" baseline="0" dirty="0" smtClean="0">
                          <a:solidFill>
                            <a:srgbClr val="FFC000"/>
                          </a:solidFill>
                        </a:rPr>
                        <a:t> &lt; </a:t>
                      </a:r>
                      <a:r>
                        <a:rPr lang="en-US" dirty="0" smtClean="0">
                          <a:solidFill>
                            <a:srgbClr val="FFC000"/>
                          </a:solidFill>
                        </a:rPr>
                        <a:t>α</a:t>
                      </a:r>
                      <a:r>
                        <a:rPr lang="en-US" baseline="-25000" dirty="0" err="1" smtClean="0">
                          <a:solidFill>
                            <a:srgbClr val="FFC000"/>
                          </a:solidFill>
                        </a:rPr>
                        <a:t>inc,R</a:t>
                      </a:r>
                      <a:endParaRPr lang="en-US" baseline="-25000" dirty="0" smtClean="0">
                        <a:solidFill>
                          <a:srgbClr val="FFC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α</a:t>
                      </a:r>
                      <a:r>
                        <a:rPr lang="en-US" baseline="-25000" dirty="0" err="1" smtClean="0">
                          <a:solidFill>
                            <a:srgbClr val="00B050"/>
                          </a:solidFill>
                        </a:rPr>
                        <a:t>ch,R,max</a:t>
                      </a:r>
                      <a:r>
                        <a:rPr lang="en-US" baseline="0" dirty="0" smtClean="0">
                          <a:solidFill>
                            <a:srgbClr val="00B050"/>
                          </a:solidFill>
                        </a:rPr>
                        <a:t> &gt; </a:t>
                      </a:r>
                      <a:r>
                        <a:rPr lang="en-US" dirty="0" smtClean="0">
                          <a:solidFill>
                            <a:srgbClr val="00B050"/>
                          </a:solidFill>
                        </a:rPr>
                        <a:t>α</a:t>
                      </a:r>
                      <a:r>
                        <a:rPr lang="en-US" baseline="-25000" dirty="0" err="1" smtClean="0">
                          <a:solidFill>
                            <a:srgbClr val="00B050"/>
                          </a:solidFill>
                        </a:rPr>
                        <a:t>inc,L</a:t>
                      </a:r>
                      <a:endParaRPr lang="en-US" baseline="-25000" dirty="0" smtClean="0">
                        <a:solidFill>
                          <a:srgbClr val="00B050"/>
                        </a:solidFill>
                      </a:endParaRPr>
                    </a:p>
                    <a:p>
                      <a:endParaRPr lang="de-DE" dirty="0"/>
                    </a:p>
                  </a:txBody>
                  <a:tcPr/>
                </a:tc>
                <a:extLst>
                  <a:ext uri="{0D108BD9-81ED-4DB2-BD59-A6C34878D82A}">
                    <a16:rowId xmlns:a16="http://schemas.microsoft.com/office/drawing/2014/main" val="1809030722"/>
                  </a:ext>
                </a:extLst>
              </a:tr>
              <a:tr h="2405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α</a:t>
                      </a:r>
                      <a:r>
                        <a:rPr lang="en-US" baseline="-25000" dirty="0" err="1" smtClean="0">
                          <a:solidFill>
                            <a:srgbClr val="00B050"/>
                          </a:solidFill>
                        </a:rPr>
                        <a:t>ch,L,max</a:t>
                      </a:r>
                      <a:r>
                        <a:rPr lang="en-US" baseline="0" dirty="0" smtClean="0">
                          <a:solidFill>
                            <a:srgbClr val="00B050"/>
                          </a:solidFill>
                        </a:rPr>
                        <a:t> &gt; </a:t>
                      </a:r>
                      <a:r>
                        <a:rPr lang="en-US" dirty="0" smtClean="0">
                          <a:solidFill>
                            <a:srgbClr val="00B050"/>
                          </a:solidFill>
                        </a:rPr>
                        <a:t>α</a:t>
                      </a:r>
                      <a:r>
                        <a:rPr lang="en-US" baseline="-25000" dirty="0" err="1" smtClean="0">
                          <a:solidFill>
                            <a:srgbClr val="00B050"/>
                          </a:solidFill>
                        </a:rPr>
                        <a:t>inc,R</a:t>
                      </a:r>
                      <a:endParaRPr lang="en-US" baseline="-25000" dirty="0" smtClean="0">
                        <a:solidFill>
                          <a:srgbClr val="00B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C000"/>
                          </a:solidFill>
                        </a:rPr>
                        <a:t>α</a:t>
                      </a:r>
                      <a:r>
                        <a:rPr lang="en-US" baseline="-25000" dirty="0" err="1" smtClean="0">
                          <a:solidFill>
                            <a:srgbClr val="FFC000"/>
                          </a:solidFill>
                        </a:rPr>
                        <a:t>ch,R,max</a:t>
                      </a:r>
                      <a:r>
                        <a:rPr lang="en-US" baseline="0" dirty="0" smtClean="0">
                          <a:solidFill>
                            <a:srgbClr val="FFC000"/>
                          </a:solidFill>
                        </a:rPr>
                        <a:t> &lt; </a:t>
                      </a:r>
                      <a:r>
                        <a:rPr lang="en-US" dirty="0" smtClean="0">
                          <a:solidFill>
                            <a:srgbClr val="FFC000"/>
                          </a:solidFill>
                        </a:rPr>
                        <a:t>α</a:t>
                      </a:r>
                      <a:r>
                        <a:rPr lang="en-US" baseline="-25000" dirty="0" err="1" smtClean="0">
                          <a:solidFill>
                            <a:srgbClr val="FFC000"/>
                          </a:solidFill>
                        </a:rPr>
                        <a:t>inc,L</a:t>
                      </a:r>
                      <a:endParaRPr lang="en-US" baseline="-25000" dirty="0" smtClean="0">
                        <a:solidFill>
                          <a:srgbClr val="FFC000"/>
                        </a:solidFill>
                      </a:endParaRPr>
                    </a:p>
                    <a:p>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α</a:t>
                      </a:r>
                      <a:r>
                        <a:rPr lang="en-US" baseline="-25000" dirty="0" err="1" smtClean="0">
                          <a:solidFill>
                            <a:srgbClr val="FF0000"/>
                          </a:solidFill>
                        </a:rPr>
                        <a:t>ch,L,max</a:t>
                      </a:r>
                      <a:r>
                        <a:rPr lang="en-US" baseline="0" dirty="0" smtClean="0">
                          <a:solidFill>
                            <a:srgbClr val="FF0000"/>
                          </a:solidFill>
                        </a:rPr>
                        <a:t> &lt; </a:t>
                      </a:r>
                      <a:r>
                        <a:rPr lang="en-US" dirty="0" smtClean="0">
                          <a:solidFill>
                            <a:srgbClr val="FF0000"/>
                          </a:solidFill>
                        </a:rPr>
                        <a:t>α</a:t>
                      </a:r>
                      <a:r>
                        <a:rPr lang="en-US" baseline="-25000" dirty="0" err="1" smtClean="0">
                          <a:solidFill>
                            <a:srgbClr val="FF0000"/>
                          </a:solidFill>
                        </a:rPr>
                        <a:t>inc,R</a:t>
                      </a:r>
                      <a:endParaRPr lang="en-US" baseline="-25000" dirty="0" smtClean="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α</a:t>
                      </a:r>
                      <a:r>
                        <a:rPr lang="en-US" baseline="-25000" dirty="0" err="1" smtClean="0">
                          <a:solidFill>
                            <a:srgbClr val="FF0000"/>
                          </a:solidFill>
                        </a:rPr>
                        <a:t>ch,R,max</a:t>
                      </a:r>
                      <a:r>
                        <a:rPr lang="en-US" baseline="0" dirty="0" smtClean="0">
                          <a:solidFill>
                            <a:srgbClr val="FF0000"/>
                          </a:solidFill>
                        </a:rPr>
                        <a:t> &lt; </a:t>
                      </a:r>
                      <a:r>
                        <a:rPr lang="en-US" dirty="0" smtClean="0">
                          <a:solidFill>
                            <a:srgbClr val="FF0000"/>
                          </a:solidFill>
                        </a:rPr>
                        <a:t>α</a:t>
                      </a:r>
                      <a:r>
                        <a:rPr lang="en-US" baseline="-25000" dirty="0" err="1" smtClean="0">
                          <a:solidFill>
                            <a:srgbClr val="FF0000"/>
                          </a:solidFill>
                        </a:rPr>
                        <a:t>inc,L</a:t>
                      </a:r>
                      <a:endParaRPr lang="en-US" baseline="-25000" dirty="0" smtClean="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25000" dirty="0" smtClean="0">
                          <a:solidFill>
                            <a:srgbClr val="FF0000"/>
                          </a:solidFill>
                        </a:rPr>
                        <a:t>No solution possible</a:t>
                      </a:r>
                    </a:p>
                    <a:p>
                      <a:endParaRPr lang="de-DE" dirty="0"/>
                    </a:p>
                  </a:txBody>
                  <a:tcPr/>
                </a:tc>
                <a:extLst>
                  <a:ext uri="{0D108BD9-81ED-4DB2-BD59-A6C34878D82A}">
                    <a16:rowId xmlns:a16="http://schemas.microsoft.com/office/drawing/2014/main" val="68785482"/>
                  </a:ext>
                </a:extLst>
              </a:tr>
            </a:tbl>
          </a:graphicData>
        </a:graphic>
      </p:graphicFrame>
      <p:pic>
        <p:nvPicPr>
          <p:cNvPr id="15" name="Picture 14"/>
          <p:cNvPicPr>
            <a:picLocks noChangeAspect="1"/>
          </p:cNvPicPr>
          <p:nvPr/>
        </p:nvPicPr>
        <p:blipFill>
          <a:blip r:embed="rId2"/>
          <a:stretch>
            <a:fillRect/>
          </a:stretch>
        </p:blipFill>
        <p:spPr>
          <a:xfrm>
            <a:off x="6209211" y="2522357"/>
            <a:ext cx="5053837" cy="1614274"/>
          </a:xfrm>
          <a:prstGeom prst="rect">
            <a:avLst/>
          </a:prstGeom>
        </p:spPr>
      </p:pic>
      <p:pic>
        <p:nvPicPr>
          <p:cNvPr id="16" name="Picture 15"/>
          <p:cNvPicPr>
            <a:picLocks noChangeAspect="1"/>
          </p:cNvPicPr>
          <p:nvPr/>
        </p:nvPicPr>
        <p:blipFill>
          <a:blip r:embed="rId3"/>
          <a:stretch>
            <a:fillRect/>
          </a:stretch>
        </p:blipFill>
        <p:spPr>
          <a:xfrm>
            <a:off x="914399" y="4917214"/>
            <a:ext cx="5053837" cy="1614274"/>
          </a:xfrm>
          <a:prstGeom prst="rect">
            <a:avLst/>
          </a:prstGeom>
        </p:spPr>
      </p:pic>
      <p:pic>
        <p:nvPicPr>
          <p:cNvPr id="17" name="Picture 16"/>
          <p:cNvPicPr>
            <a:picLocks noChangeAspect="1"/>
          </p:cNvPicPr>
          <p:nvPr/>
        </p:nvPicPr>
        <p:blipFill>
          <a:blip r:embed="rId4"/>
          <a:stretch>
            <a:fillRect/>
          </a:stretch>
        </p:blipFill>
        <p:spPr>
          <a:xfrm>
            <a:off x="914399" y="2522357"/>
            <a:ext cx="5053837" cy="1614274"/>
          </a:xfrm>
          <a:prstGeom prst="rect">
            <a:avLst/>
          </a:prstGeom>
        </p:spPr>
      </p:pic>
    </p:spTree>
    <p:extLst>
      <p:ext uri="{BB962C8B-B14F-4D97-AF65-F5344CB8AC3E}">
        <p14:creationId xmlns:p14="http://schemas.microsoft.com/office/powerpoint/2010/main" val="3789343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symmetric case</a:t>
            </a:r>
            <a:endParaRPr lang="en-US" dirty="0"/>
          </a:p>
        </p:txBody>
      </p:sp>
      <p:sp>
        <p:nvSpPr>
          <p:cNvPr id="42" name="Content Placeholder 41"/>
          <p:cNvSpPr>
            <a:spLocks noGrp="1"/>
          </p:cNvSpPr>
          <p:nvPr>
            <p:ph idx="1"/>
          </p:nvPr>
        </p:nvSpPr>
        <p:spPr/>
        <p:txBody>
          <a:bodyPr/>
          <a:lstStyle/>
          <a:p>
            <a:r>
              <a:rPr lang="en-US" dirty="0" smtClean="0"/>
              <a:t>No overload: 	α</a:t>
            </a:r>
            <a:r>
              <a:rPr lang="en-US" baseline="-25000" dirty="0" err="1" smtClean="0"/>
              <a:t>ch</a:t>
            </a:r>
            <a:r>
              <a:rPr lang="en-US" dirty="0" smtClean="0"/>
              <a:t> </a:t>
            </a:r>
            <a:r>
              <a:rPr lang="en-US" dirty="0"/>
              <a:t>&lt; </a:t>
            </a:r>
            <a:r>
              <a:rPr lang="en-US" dirty="0" smtClean="0"/>
              <a:t>α</a:t>
            </a:r>
            <a:r>
              <a:rPr lang="en-US" baseline="-25000" dirty="0" err="1" smtClean="0"/>
              <a:t>lim</a:t>
            </a:r>
            <a:r>
              <a:rPr lang="en-US" dirty="0" smtClean="0"/>
              <a:t> </a:t>
            </a:r>
            <a:r>
              <a:rPr lang="en-US" dirty="0"/>
              <a:t>– </a:t>
            </a:r>
            <a:r>
              <a:rPr lang="en-US" dirty="0" smtClean="0"/>
              <a:t>α</a:t>
            </a:r>
            <a:r>
              <a:rPr lang="en-US" baseline="-25000" dirty="0" err="1" smtClean="0"/>
              <a:t>inc</a:t>
            </a:r>
            <a:r>
              <a:rPr lang="en-US" baseline="-25000" dirty="0" smtClean="0"/>
              <a:t> </a:t>
            </a:r>
            <a:r>
              <a:rPr lang="en-US" dirty="0" smtClean="0">
                <a:sym typeface="Wingdings" panose="05000000000000000000" pitchFamily="2" charset="2"/>
              </a:rPr>
              <a:t>	</a:t>
            </a:r>
            <a:r>
              <a:rPr lang="en-US" dirty="0" err="1" smtClean="0"/>
              <a:t>h</a:t>
            </a:r>
            <a:r>
              <a:rPr lang="en-US" baseline="-25000" dirty="0" err="1" smtClean="0"/>
              <a:t>ch</a:t>
            </a:r>
            <a:r>
              <a:rPr lang="en-US" dirty="0" smtClean="0"/>
              <a:t> &lt; </a:t>
            </a:r>
            <a:r>
              <a:rPr lang="en-US" dirty="0" err="1"/>
              <a:t>w</a:t>
            </a:r>
            <a:r>
              <a:rPr lang="en-US" baseline="-25000" dirty="0" err="1"/>
              <a:t>ch</a:t>
            </a:r>
            <a:r>
              <a:rPr lang="en-US" dirty="0" err="1"/>
              <a:t>·tan</a:t>
            </a:r>
            <a:r>
              <a:rPr lang="en-US" dirty="0"/>
              <a:t>(α</a:t>
            </a:r>
            <a:r>
              <a:rPr lang="en-US" baseline="-25000" dirty="0" err="1"/>
              <a:t>lim</a:t>
            </a:r>
            <a:r>
              <a:rPr lang="en-US" dirty="0"/>
              <a:t> – α</a:t>
            </a:r>
            <a:r>
              <a:rPr lang="en-US" baseline="-25000" dirty="0" err="1"/>
              <a:t>inc</a:t>
            </a:r>
            <a:r>
              <a:rPr lang="en-US" dirty="0" smtClean="0"/>
              <a:t>) </a:t>
            </a:r>
          </a:p>
          <a:p>
            <a:r>
              <a:rPr lang="en-US" dirty="0" smtClean="0"/>
              <a:t>No leading edge: 				</a:t>
            </a:r>
            <a:r>
              <a:rPr lang="en-US" dirty="0" err="1" smtClean="0"/>
              <a:t>h</a:t>
            </a:r>
            <a:r>
              <a:rPr lang="en-US" baseline="-25000" dirty="0" err="1" smtClean="0"/>
              <a:t>ch</a:t>
            </a:r>
            <a:r>
              <a:rPr lang="en-US" dirty="0" smtClean="0"/>
              <a:t> </a:t>
            </a:r>
            <a:r>
              <a:rPr lang="en-US" dirty="0"/>
              <a:t>&gt; </a:t>
            </a:r>
            <a:r>
              <a:rPr lang="en-US" dirty="0" err="1" smtClean="0"/>
              <a:t>tol</a:t>
            </a:r>
            <a:r>
              <a:rPr lang="en-US" dirty="0" smtClean="0"/>
              <a:t> </a:t>
            </a:r>
            <a:r>
              <a:rPr lang="en-US" dirty="0"/>
              <a:t>+ (gap + </a:t>
            </a:r>
            <a:r>
              <a:rPr lang="en-US" dirty="0" err="1" smtClean="0"/>
              <a:t>w</a:t>
            </a:r>
            <a:r>
              <a:rPr lang="en-US" baseline="-25000" dirty="0" err="1" smtClean="0"/>
              <a:t>ch</a:t>
            </a:r>
            <a:r>
              <a:rPr lang="en-US" dirty="0" smtClean="0"/>
              <a:t>)·tan(α</a:t>
            </a:r>
            <a:r>
              <a:rPr lang="en-US" baseline="-25000" dirty="0" err="1" smtClean="0"/>
              <a:t>inc</a:t>
            </a:r>
            <a:r>
              <a:rPr lang="en-US" dirty="0" smtClean="0"/>
              <a:t>)</a:t>
            </a:r>
          </a:p>
          <a:p>
            <a:pPr marL="342900" indent="-342900">
              <a:buFont typeface="Wingdings" panose="05000000000000000000" pitchFamily="2" charset="2"/>
              <a:buChar char="è"/>
            </a:pPr>
            <a:r>
              <a:rPr lang="en-US" dirty="0" err="1" smtClean="0"/>
              <a:t>w</a:t>
            </a:r>
            <a:r>
              <a:rPr lang="en-US" baseline="-25000" dirty="0" err="1" smtClean="0"/>
              <a:t>ch,min</a:t>
            </a:r>
            <a:r>
              <a:rPr lang="en-US" dirty="0" smtClean="0"/>
              <a:t> = (</a:t>
            </a:r>
            <a:r>
              <a:rPr lang="en-US" dirty="0" err="1" smtClean="0"/>
              <a:t>tol</a:t>
            </a:r>
            <a:r>
              <a:rPr lang="en-US" dirty="0" smtClean="0"/>
              <a:t> </a:t>
            </a:r>
            <a:r>
              <a:rPr lang="en-US" dirty="0"/>
              <a:t>+ </a:t>
            </a:r>
            <a:r>
              <a:rPr lang="en-US" dirty="0" err="1" smtClean="0"/>
              <a:t>gap·tan</a:t>
            </a:r>
            <a:r>
              <a:rPr lang="en-US" dirty="0" smtClean="0"/>
              <a:t>(α</a:t>
            </a:r>
            <a:r>
              <a:rPr lang="en-US" baseline="-25000" dirty="0" err="1" smtClean="0"/>
              <a:t>inc</a:t>
            </a:r>
            <a:r>
              <a:rPr lang="en-US" dirty="0" smtClean="0"/>
              <a:t>))/</a:t>
            </a:r>
            <a:r>
              <a:rPr lang="en-US" dirty="0"/>
              <a:t>(tan(α</a:t>
            </a:r>
            <a:r>
              <a:rPr lang="en-US" baseline="-25000" dirty="0" err="1"/>
              <a:t>lim</a:t>
            </a:r>
            <a:r>
              <a:rPr lang="en-US" dirty="0"/>
              <a:t> – α</a:t>
            </a:r>
            <a:r>
              <a:rPr lang="en-US" baseline="-25000" dirty="0" err="1"/>
              <a:t>inc</a:t>
            </a:r>
            <a:r>
              <a:rPr lang="en-US" dirty="0"/>
              <a:t>) - tan(α</a:t>
            </a:r>
            <a:r>
              <a:rPr lang="en-US" baseline="-25000" dirty="0" err="1"/>
              <a:t>inc</a:t>
            </a:r>
            <a:r>
              <a:rPr lang="en-US" dirty="0" smtClean="0"/>
              <a:t>))</a:t>
            </a:r>
          </a:p>
          <a:p>
            <a:endParaRPr lang="en-US" dirty="0"/>
          </a:p>
          <a:p>
            <a:endParaRPr lang="de-DE" dirty="0"/>
          </a:p>
        </p:txBody>
      </p:sp>
      <p:pic>
        <p:nvPicPr>
          <p:cNvPr id="3" name="Picture 2"/>
          <p:cNvPicPr>
            <a:picLocks noChangeAspect="1"/>
          </p:cNvPicPr>
          <p:nvPr/>
        </p:nvPicPr>
        <p:blipFill>
          <a:blip r:embed="rId2"/>
          <a:stretch>
            <a:fillRect/>
          </a:stretch>
        </p:blipFill>
        <p:spPr>
          <a:xfrm>
            <a:off x="668868" y="4653804"/>
            <a:ext cx="5840474" cy="1865538"/>
          </a:xfrm>
          <a:prstGeom prst="rect">
            <a:avLst/>
          </a:prstGeom>
        </p:spPr>
      </p:pic>
      <p:grpSp>
        <p:nvGrpSpPr>
          <p:cNvPr id="6" name="Group 5"/>
          <p:cNvGrpSpPr/>
          <p:nvPr/>
        </p:nvGrpSpPr>
        <p:grpSpPr>
          <a:xfrm>
            <a:off x="7218206" y="3390788"/>
            <a:ext cx="4611596" cy="3381297"/>
            <a:chOff x="7218206" y="3390788"/>
            <a:chExt cx="4611596" cy="3381297"/>
          </a:xfrm>
        </p:grpSpPr>
        <p:pic>
          <p:nvPicPr>
            <p:cNvPr id="40" name="Picture 39"/>
            <p:cNvPicPr>
              <a:picLocks noChangeAspect="1"/>
            </p:cNvPicPr>
            <p:nvPr/>
          </p:nvPicPr>
          <p:blipFill>
            <a:blip r:embed="rId3"/>
            <a:stretch>
              <a:fillRect/>
            </a:stretch>
          </p:blipFill>
          <p:spPr>
            <a:xfrm>
              <a:off x="7218206" y="3390788"/>
              <a:ext cx="3516469" cy="3325196"/>
            </a:xfrm>
            <a:prstGeom prst="rect">
              <a:avLst/>
            </a:prstGeom>
          </p:spPr>
        </p:pic>
        <p:cxnSp>
          <p:nvCxnSpPr>
            <p:cNvPr id="8" name="Straight Arrow Connector 7"/>
            <p:cNvCxnSpPr/>
            <p:nvPr/>
          </p:nvCxnSpPr>
          <p:spPr>
            <a:xfrm>
              <a:off x="8470830" y="5671903"/>
              <a:ext cx="0" cy="38014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95667" y="6011925"/>
              <a:ext cx="1078244" cy="307777"/>
            </a:xfrm>
            <a:prstGeom prst="rect">
              <a:avLst/>
            </a:prstGeom>
            <a:noFill/>
          </p:spPr>
          <p:txBody>
            <a:bodyPr wrap="none" rtlCol="0">
              <a:spAutoFit/>
            </a:bodyPr>
            <a:lstStyle/>
            <a:p>
              <a:r>
                <a:rPr lang="en-US" sz="1400" dirty="0" smtClean="0">
                  <a:solidFill>
                    <a:srgbClr val="00B050"/>
                  </a:solidFill>
                </a:rPr>
                <a:t>No overload</a:t>
              </a:r>
              <a:endParaRPr lang="en-US" sz="1400" dirty="0">
                <a:solidFill>
                  <a:srgbClr val="00B050"/>
                </a:solidFill>
              </a:endParaRPr>
            </a:p>
          </p:txBody>
        </p:sp>
        <p:sp>
          <p:nvSpPr>
            <p:cNvPr id="28" name="TextBox 27"/>
            <p:cNvSpPr txBox="1"/>
            <p:nvPr/>
          </p:nvSpPr>
          <p:spPr>
            <a:xfrm>
              <a:off x="8992239" y="4116329"/>
              <a:ext cx="852990" cy="307777"/>
            </a:xfrm>
            <a:prstGeom prst="rect">
              <a:avLst/>
            </a:prstGeom>
            <a:noFill/>
          </p:spPr>
          <p:txBody>
            <a:bodyPr wrap="none" rtlCol="0">
              <a:spAutoFit/>
            </a:bodyPr>
            <a:lstStyle/>
            <a:p>
              <a:r>
                <a:rPr lang="en-US" sz="1400" dirty="0" smtClean="0">
                  <a:solidFill>
                    <a:srgbClr val="FF0000"/>
                  </a:solidFill>
                </a:rPr>
                <a:t>Overload</a:t>
              </a:r>
              <a:endParaRPr lang="en-US" sz="1400" dirty="0">
                <a:solidFill>
                  <a:srgbClr val="FF0000"/>
                </a:solidFill>
              </a:endParaRPr>
            </a:p>
          </p:txBody>
        </p:sp>
        <p:cxnSp>
          <p:nvCxnSpPr>
            <p:cNvPr id="31" name="Straight Arrow Connector 30"/>
            <p:cNvCxnSpPr/>
            <p:nvPr/>
          </p:nvCxnSpPr>
          <p:spPr>
            <a:xfrm flipV="1">
              <a:off x="9521391" y="4393328"/>
              <a:ext cx="0" cy="3801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752929" y="4881829"/>
              <a:ext cx="1366208" cy="307777"/>
            </a:xfrm>
            <a:prstGeom prst="rect">
              <a:avLst/>
            </a:prstGeom>
            <a:noFill/>
          </p:spPr>
          <p:txBody>
            <a:bodyPr wrap="none" rtlCol="0">
              <a:spAutoFit/>
            </a:bodyPr>
            <a:lstStyle/>
            <a:p>
              <a:r>
                <a:rPr lang="en-US" sz="1400" dirty="0" smtClean="0">
                  <a:solidFill>
                    <a:srgbClr val="00B050"/>
                  </a:solidFill>
                </a:rPr>
                <a:t>No leading edge</a:t>
              </a:r>
              <a:endParaRPr lang="en-US" sz="1400" dirty="0">
                <a:solidFill>
                  <a:srgbClr val="00B050"/>
                </a:solidFill>
              </a:endParaRPr>
            </a:p>
          </p:txBody>
        </p:sp>
        <p:cxnSp>
          <p:nvCxnSpPr>
            <p:cNvPr id="33" name="Straight Arrow Connector 32"/>
            <p:cNvCxnSpPr/>
            <p:nvPr/>
          </p:nvCxnSpPr>
          <p:spPr>
            <a:xfrm flipV="1">
              <a:off x="7995667" y="5145280"/>
              <a:ext cx="0" cy="38014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521391" y="5071363"/>
              <a:ext cx="1116139" cy="307777"/>
            </a:xfrm>
            <a:prstGeom prst="rect">
              <a:avLst/>
            </a:prstGeom>
            <a:noFill/>
          </p:spPr>
          <p:txBody>
            <a:bodyPr wrap="none" rtlCol="0">
              <a:spAutoFit/>
            </a:bodyPr>
            <a:lstStyle/>
            <a:p>
              <a:r>
                <a:rPr lang="en-US" sz="1400" dirty="0" smtClean="0">
                  <a:solidFill>
                    <a:srgbClr val="FF0000"/>
                  </a:solidFill>
                </a:rPr>
                <a:t>leading edge</a:t>
              </a:r>
              <a:endParaRPr lang="en-US" sz="1400" dirty="0">
                <a:solidFill>
                  <a:srgbClr val="FF0000"/>
                </a:solidFill>
              </a:endParaRPr>
            </a:p>
          </p:txBody>
        </p:sp>
        <p:cxnSp>
          <p:nvCxnSpPr>
            <p:cNvPr id="37" name="Straight Arrow Connector 36"/>
            <p:cNvCxnSpPr/>
            <p:nvPr/>
          </p:nvCxnSpPr>
          <p:spPr>
            <a:xfrm flipH="1">
              <a:off x="9980672" y="4854584"/>
              <a:ext cx="417" cy="2793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9109823" y="3952107"/>
              <a:ext cx="1382194" cy="1181867"/>
            </a:xfrm>
            <a:custGeom>
              <a:avLst/>
              <a:gdLst>
                <a:gd name="connsiteX0" fmla="*/ 1082695 w 1082695"/>
                <a:gd name="connsiteY0" fmla="*/ 0 h 877936"/>
                <a:gd name="connsiteX1" fmla="*/ 1079890 w 1082695"/>
                <a:gd name="connsiteY1" fmla="*/ 532932 h 877936"/>
                <a:gd name="connsiteX2" fmla="*/ 0 w 1082695"/>
                <a:gd name="connsiteY2" fmla="*/ 877936 h 877936"/>
                <a:gd name="connsiteX3" fmla="*/ 1082695 w 1082695"/>
                <a:gd name="connsiteY3" fmla="*/ 0 h 877936"/>
                <a:gd name="connsiteX0" fmla="*/ 1082695 w 1082695"/>
                <a:gd name="connsiteY0" fmla="*/ 0 h 877936"/>
                <a:gd name="connsiteX1" fmla="*/ 1082695 w 1082695"/>
                <a:gd name="connsiteY1" fmla="*/ 524463 h 877936"/>
                <a:gd name="connsiteX2" fmla="*/ 0 w 1082695"/>
                <a:gd name="connsiteY2" fmla="*/ 877936 h 877936"/>
                <a:gd name="connsiteX3" fmla="*/ 1082695 w 1082695"/>
                <a:gd name="connsiteY3" fmla="*/ 0 h 877936"/>
                <a:gd name="connsiteX0" fmla="*/ 1082695 w 1082695"/>
                <a:gd name="connsiteY0" fmla="*/ 0 h 877936"/>
                <a:gd name="connsiteX1" fmla="*/ 1082695 w 1082695"/>
                <a:gd name="connsiteY1" fmla="*/ 518818 h 877936"/>
                <a:gd name="connsiteX2" fmla="*/ 0 w 1082695"/>
                <a:gd name="connsiteY2" fmla="*/ 877936 h 877936"/>
                <a:gd name="connsiteX3" fmla="*/ 1082695 w 1082695"/>
                <a:gd name="connsiteY3" fmla="*/ 0 h 877936"/>
                <a:gd name="connsiteX0" fmla="*/ 1063060 w 1063060"/>
                <a:gd name="connsiteY0" fmla="*/ 0 h 860999"/>
                <a:gd name="connsiteX1" fmla="*/ 1063060 w 1063060"/>
                <a:gd name="connsiteY1" fmla="*/ 518818 h 860999"/>
                <a:gd name="connsiteX2" fmla="*/ 0 w 1063060"/>
                <a:gd name="connsiteY2" fmla="*/ 860999 h 860999"/>
                <a:gd name="connsiteX3" fmla="*/ 1063060 w 1063060"/>
                <a:gd name="connsiteY3" fmla="*/ 0 h 860999"/>
              </a:gdLst>
              <a:ahLst/>
              <a:cxnLst>
                <a:cxn ang="0">
                  <a:pos x="connsiteX0" y="connsiteY0"/>
                </a:cxn>
                <a:cxn ang="0">
                  <a:pos x="connsiteX1" y="connsiteY1"/>
                </a:cxn>
                <a:cxn ang="0">
                  <a:pos x="connsiteX2" y="connsiteY2"/>
                </a:cxn>
                <a:cxn ang="0">
                  <a:pos x="connsiteX3" y="connsiteY3"/>
                </a:cxn>
              </a:cxnLst>
              <a:rect l="l" t="t" r="r" b="b"/>
              <a:pathLst>
                <a:path w="1063060" h="860999">
                  <a:moveTo>
                    <a:pt x="1063060" y="0"/>
                  </a:moveTo>
                  <a:lnTo>
                    <a:pt x="1063060" y="518818"/>
                  </a:lnTo>
                  <a:lnTo>
                    <a:pt x="0" y="860999"/>
                  </a:lnTo>
                  <a:lnTo>
                    <a:pt x="1063060" y="0"/>
                  </a:lnTo>
                  <a:close/>
                </a:path>
              </a:pathLst>
            </a:custGeom>
            <a:solidFill>
              <a:srgbClr val="00B050">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Box 22"/>
            <p:cNvSpPr txBox="1"/>
            <p:nvPr/>
          </p:nvSpPr>
          <p:spPr>
            <a:xfrm>
              <a:off x="10117667" y="4214068"/>
              <a:ext cx="1712135" cy="369332"/>
            </a:xfrm>
            <a:prstGeom prst="rect">
              <a:avLst/>
            </a:prstGeom>
            <a:noFill/>
          </p:spPr>
          <p:txBody>
            <a:bodyPr wrap="none" rtlCol="0">
              <a:spAutoFit/>
            </a:bodyPr>
            <a:lstStyle/>
            <a:p>
              <a:r>
                <a:rPr lang="de-DE" dirty="0" err="1" smtClean="0">
                  <a:solidFill>
                    <a:srgbClr val="00B050"/>
                  </a:solidFill>
                </a:rPr>
                <a:t>Feasible</a:t>
              </a:r>
              <a:r>
                <a:rPr lang="de-DE" dirty="0" smtClean="0">
                  <a:solidFill>
                    <a:srgbClr val="00B050"/>
                  </a:solidFill>
                </a:rPr>
                <a:t> </a:t>
              </a:r>
              <a:r>
                <a:rPr lang="de-DE" dirty="0" err="1" smtClean="0">
                  <a:solidFill>
                    <a:srgbClr val="00B050"/>
                  </a:solidFill>
                </a:rPr>
                <a:t>domain</a:t>
              </a:r>
              <a:endParaRPr lang="de-DE" dirty="0">
                <a:solidFill>
                  <a:srgbClr val="00B050"/>
                </a:solidFill>
              </a:endParaRPr>
            </a:p>
          </p:txBody>
        </p:sp>
        <p:cxnSp>
          <p:nvCxnSpPr>
            <p:cNvPr id="46" name="Straight Connector 45"/>
            <p:cNvCxnSpPr/>
            <p:nvPr/>
          </p:nvCxnSpPr>
          <p:spPr>
            <a:xfrm>
              <a:off x="9080006" y="4854584"/>
              <a:ext cx="0" cy="166475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697601" y="4464791"/>
              <a:ext cx="770724" cy="369332"/>
            </a:xfrm>
            <a:prstGeom prst="rect">
              <a:avLst/>
            </a:prstGeom>
            <a:noFill/>
          </p:spPr>
          <p:txBody>
            <a:bodyPr wrap="none" rtlCol="0">
              <a:spAutoFit/>
            </a:bodyPr>
            <a:lstStyle/>
            <a:p>
              <a:r>
                <a:rPr lang="en-US" dirty="0" err="1" smtClean="0"/>
                <a:t>w</a:t>
              </a:r>
              <a:r>
                <a:rPr lang="en-US" baseline="-25000" dirty="0" err="1" smtClean="0"/>
                <a:t>ch,min</a:t>
              </a:r>
              <a:endParaRPr lang="en-US" baseline="-25000" dirty="0"/>
            </a:p>
          </p:txBody>
        </p:sp>
        <p:sp>
          <p:nvSpPr>
            <p:cNvPr id="4" name="Arc 3"/>
            <p:cNvSpPr/>
            <p:nvPr/>
          </p:nvSpPr>
          <p:spPr>
            <a:xfrm>
              <a:off x="7554283" y="6209815"/>
              <a:ext cx="426700" cy="562270"/>
            </a:xfrm>
            <a:prstGeom prst="arc">
              <a:avLst>
                <a:gd name="adj1" fmla="val 17176144"/>
                <a:gd name="adj2" fmla="val 0"/>
              </a:avLst>
            </a:prstGeom>
            <a:ln w="12700" cmpd="sng">
              <a:solidFill>
                <a:srgbClr val="ED792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TextBox 4"/>
            <p:cNvSpPr txBox="1"/>
            <p:nvPr/>
          </p:nvSpPr>
          <p:spPr>
            <a:xfrm>
              <a:off x="8124245" y="5404009"/>
              <a:ext cx="293350" cy="267894"/>
            </a:xfrm>
            <a:prstGeom prst="rect">
              <a:avLst/>
            </a:prstGeom>
            <a:noFill/>
          </p:spPr>
          <p:txBody>
            <a:bodyPr wrap="none" lIns="0" tIns="0" rIns="0" bIns="0" rtlCol="0" anchor="t" anchorCtr="0">
              <a:spAutoFit/>
            </a:bodyPr>
            <a:lstStyle/>
            <a:p>
              <a:pPr>
                <a:lnSpc>
                  <a:spcPts val="2300"/>
                </a:lnSpc>
                <a:spcBef>
                  <a:spcPts val="1150"/>
                </a:spcBef>
              </a:pPr>
              <a:r>
                <a:rPr lang="en-US" sz="1600" dirty="0">
                  <a:solidFill>
                    <a:srgbClr val="79AAD6"/>
                  </a:solidFill>
                </a:rPr>
                <a:t>α</a:t>
              </a:r>
              <a:r>
                <a:rPr lang="en-US" sz="1600" baseline="-25000" dirty="0" err="1">
                  <a:solidFill>
                    <a:srgbClr val="79AAD6"/>
                  </a:solidFill>
                </a:rPr>
                <a:t>inc</a:t>
              </a:r>
              <a:endParaRPr lang="de-DE" sz="1600" dirty="0" err="1" smtClean="0">
                <a:solidFill>
                  <a:srgbClr val="79AAD6"/>
                </a:solidFill>
              </a:endParaRPr>
            </a:p>
          </p:txBody>
        </p:sp>
        <p:sp>
          <p:nvSpPr>
            <p:cNvPr id="20" name="TextBox 19"/>
            <p:cNvSpPr txBox="1"/>
            <p:nvPr/>
          </p:nvSpPr>
          <p:spPr>
            <a:xfrm>
              <a:off x="8068914" y="6210738"/>
              <a:ext cx="774251" cy="267446"/>
            </a:xfrm>
            <a:prstGeom prst="rect">
              <a:avLst/>
            </a:prstGeom>
            <a:noFill/>
          </p:spPr>
          <p:txBody>
            <a:bodyPr wrap="none" lIns="0" tIns="0" rIns="0" bIns="0" rtlCol="0" anchor="t" anchorCtr="0">
              <a:spAutoFit/>
            </a:bodyPr>
            <a:lstStyle/>
            <a:p>
              <a:pPr>
                <a:lnSpc>
                  <a:spcPts val="2300"/>
                </a:lnSpc>
                <a:spcBef>
                  <a:spcPts val="1150"/>
                </a:spcBef>
              </a:pPr>
              <a:r>
                <a:rPr lang="en-US" sz="1600" dirty="0" err="1" smtClean="0">
                  <a:solidFill>
                    <a:srgbClr val="ED792B"/>
                  </a:solidFill>
                  <a:latin typeface="Symbol" panose="05050102010706020507" pitchFamily="18" charset="2"/>
                </a:rPr>
                <a:t>a</a:t>
              </a:r>
              <a:r>
                <a:rPr lang="en-US" sz="1600" baseline="-25000" dirty="0" err="1" smtClean="0">
                  <a:solidFill>
                    <a:srgbClr val="ED792B"/>
                  </a:solidFill>
                </a:rPr>
                <a:t>lim</a:t>
              </a:r>
              <a:r>
                <a:rPr lang="en-US" sz="1600" baseline="-25000" dirty="0" smtClean="0">
                  <a:solidFill>
                    <a:srgbClr val="ED792B"/>
                  </a:solidFill>
                </a:rPr>
                <a:t> </a:t>
              </a:r>
              <a:r>
                <a:rPr lang="en-US" sz="1600" dirty="0" smtClean="0">
                  <a:solidFill>
                    <a:srgbClr val="ED792B"/>
                  </a:solidFill>
                </a:rPr>
                <a:t>- </a:t>
              </a:r>
              <a:r>
                <a:rPr lang="en-US" sz="1600" dirty="0" err="1" smtClean="0">
                  <a:solidFill>
                    <a:srgbClr val="ED792B"/>
                  </a:solidFill>
                  <a:latin typeface="Symbol" panose="05050102010706020507" pitchFamily="18" charset="2"/>
                </a:rPr>
                <a:t>a</a:t>
              </a:r>
              <a:r>
                <a:rPr lang="en-US" sz="1600" baseline="-25000" dirty="0" err="1" smtClean="0">
                  <a:solidFill>
                    <a:srgbClr val="ED792B"/>
                  </a:solidFill>
                </a:rPr>
                <a:t>inc</a:t>
              </a:r>
              <a:endParaRPr lang="de-DE" sz="1600" dirty="0" err="1" smtClean="0">
                <a:solidFill>
                  <a:srgbClr val="ED792B"/>
                </a:solidFill>
              </a:endParaRPr>
            </a:p>
          </p:txBody>
        </p:sp>
        <p:sp>
          <p:nvSpPr>
            <p:cNvPr id="21" name="Arc 20"/>
            <p:cNvSpPr/>
            <p:nvPr/>
          </p:nvSpPr>
          <p:spPr>
            <a:xfrm>
              <a:off x="7573337" y="5412868"/>
              <a:ext cx="426700" cy="562270"/>
            </a:xfrm>
            <a:prstGeom prst="arc">
              <a:avLst>
                <a:gd name="adj1" fmla="val 19114011"/>
                <a:gd name="adj2" fmla="val 0"/>
              </a:avLst>
            </a:prstGeom>
            <a:ln w="12700" cmpd="sng">
              <a:solidFill>
                <a:srgbClr val="5497D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40593228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r>
              <a:rPr lang="en-US" dirty="0"/>
              <a:t>Constraints </a:t>
            </a:r>
          </a:p>
          <a:p>
            <a:pPr lvl="1"/>
            <a:r>
              <a:rPr lang="en-US" dirty="0" err="1"/>
              <a:t>h</a:t>
            </a:r>
            <a:r>
              <a:rPr lang="en-US" baseline="-25000" dirty="0" err="1"/>
              <a:t>ch,L</a:t>
            </a:r>
            <a:r>
              <a:rPr lang="en-US" dirty="0"/>
              <a:t> &gt;  </a:t>
            </a:r>
            <a:r>
              <a:rPr lang="en-US" dirty="0" err="1"/>
              <a:t>tol</a:t>
            </a:r>
            <a:r>
              <a:rPr lang="en-US" dirty="0"/>
              <a:t> + (gap + </a:t>
            </a:r>
            <a:r>
              <a:rPr lang="en-US" dirty="0" err="1"/>
              <a:t>w</a:t>
            </a:r>
            <a:r>
              <a:rPr lang="en-US" baseline="-25000" dirty="0" err="1"/>
              <a:t>ch,R</a:t>
            </a:r>
            <a:r>
              <a:rPr lang="en-US" dirty="0"/>
              <a:t>)·tan(α</a:t>
            </a:r>
            <a:r>
              <a:rPr lang="en-US" baseline="-25000" dirty="0" err="1"/>
              <a:t>inc,L</a:t>
            </a:r>
            <a:r>
              <a:rPr lang="en-US" dirty="0"/>
              <a:t>)</a:t>
            </a:r>
          </a:p>
          <a:p>
            <a:pPr lvl="1"/>
            <a:r>
              <a:rPr lang="en-US" dirty="0" err="1"/>
              <a:t>h</a:t>
            </a:r>
            <a:r>
              <a:rPr lang="en-US" baseline="-25000" dirty="0" err="1"/>
              <a:t>ch,L</a:t>
            </a:r>
            <a:r>
              <a:rPr lang="en-US" dirty="0"/>
              <a:t> &lt; </a:t>
            </a:r>
            <a:r>
              <a:rPr lang="en-US" dirty="0" err="1"/>
              <a:t>w</a:t>
            </a:r>
            <a:r>
              <a:rPr lang="en-US" baseline="-25000" dirty="0" err="1"/>
              <a:t>ch,L</a:t>
            </a:r>
            <a:r>
              <a:rPr lang="en-US" dirty="0" err="1"/>
              <a:t>·tan</a:t>
            </a:r>
            <a:r>
              <a:rPr lang="en-US" dirty="0"/>
              <a:t>(α</a:t>
            </a:r>
            <a:r>
              <a:rPr lang="en-US" baseline="-25000" dirty="0" err="1"/>
              <a:t>lim,L</a:t>
            </a:r>
            <a:r>
              <a:rPr lang="en-US" dirty="0"/>
              <a:t> – α</a:t>
            </a:r>
            <a:r>
              <a:rPr lang="en-US" baseline="-25000" dirty="0" err="1"/>
              <a:t>inc,L</a:t>
            </a:r>
            <a:r>
              <a:rPr lang="en-US" dirty="0"/>
              <a:t>)	</a:t>
            </a:r>
          </a:p>
          <a:p>
            <a:pPr lvl="1"/>
            <a:r>
              <a:rPr lang="en-US" dirty="0" err="1"/>
              <a:t>h</a:t>
            </a:r>
            <a:r>
              <a:rPr lang="en-US" baseline="-25000" dirty="0" err="1"/>
              <a:t>ch,R</a:t>
            </a:r>
            <a:r>
              <a:rPr lang="en-US" dirty="0"/>
              <a:t> &gt;  </a:t>
            </a:r>
            <a:r>
              <a:rPr lang="en-US" dirty="0" err="1"/>
              <a:t>tol</a:t>
            </a:r>
            <a:r>
              <a:rPr lang="en-US" dirty="0"/>
              <a:t> + (gap + </a:t>
            </a:r>
            <a:r>
              <a:rPr lang="en-US" dirty="0" err="1"/>
              <a:t>w</a:t>
            </a:r>
            <a:r>
              <a:rPr lang="en-US" baseline="-25000" dirty="0" err="1"/>
              <a:t>ch,L</a:t>
            </a:r>
            <a:r>
              <a:rPr lang="en-US" dirty="0"/>
              <a:t>)·tan(α</a:t>
            </a:r>
            <a:r>
              <a:rPr lang="en-US" baseline="-25000" dirty="0" err="1"/>
              <a:t>inc,R</a:t>
            </a:r>
            <a:r>
              <a:rPr lang="en-US" dirty="0"/>
              <a:t>)</a:t>
            </a:r>
          </a:p>
          <a:p>
            <a:pPr lvl="1"/>
            <a:r>
              <a:rPr lang="en-US" dirty="0" err="1"/>
              <a:t>h</a:t>
            </a:r>
            <a:r>
              <a:rPr lang="en-US" baseline="-25000" dirty="0" err="1"/>
              <a:t>ch,R</a:t>
            </a:r>
            <a:r>
              <a:rPr lang="en-US" dirty="0"/>
              <a:t> &lt; </a:t>
            </a:r>
            <a:r>
              <a:rPr lang="en-US" dirty="0" err="1"/>
              <a:t>w</a:t>
            </a:r>
            <a:r>
              <a:rPr lang="en-US" baseline="-25000" dirty="0" err="1"/>
              <a:t>ch,R</a:t>
            </a:r>
            <a:r>
              <a:rPr lang="en-US" dirty="0" err="1"/>
              <a:t>·tan</a:t>
            </a:r>
            <a:r>
              <a:rPr lang="en-US" dirty="0"/>
              <a:t>(α</a:t>
            </a:r>
            <a:r>
              <a:rPr lang="en-US" baseline="-25000" dirty="0" err="1"/>
              <a:t>lim,R</a:t>
            </a:r>
            <a:r>
              <a:rPr lang="en-US" dirty="0"/>
              <a:t> – α</a:t>
            </a:r>
            <a:r>
              <a:rPr lang="en-US" baseline="-25000" dirty="0" err="1"/>
              <a:t>inc,R</a:t>
            </a:r>
            <a:r>
              <a:rPr lang="en-US" dirty="0"/>
              <a:t>)</a:t>
            </a:r>
          </a:p>
          <a:p>
            <a:r>
              <a:rPr lang="en-US" dirty="0"/>
              <a:t>Iterate until leading edge at both sides is zero</a:t>
            </a:r>
          </a:p>
          <a:p>
            <a:pPr lvl="1"/>
            <a:r>
              <a:rPr lang="en-US" dirty="0" err="1"/>
              <a:t>w</a:t>
            </a:r>
            <a:r>
              <a:rPr lang="en-US" baseline="-25000" dirty="0" err="1"/>
              <a:t>ch,R</a:t>
            </a:r>
            <a:r>
              <a:rPr lang="en-US" dirty="0"/>
              <a:t> = 0</a:t>
            </a:r>
          </a:p>
          <a:p>
            <a:pPr lvl="1"/>
            <a:r>
              <a:rPr lang="en-US" dirty="0" err="1"/>
              <a:t>h</a:t>
            </a:r>
            <a:r>
              <a:rPr lang="en-US" baseline="-25000" dirty="0" err="1"/>
              <a:t>ch,L</a:t>
            </a:r>
            <a:endParaRPr lang="en-US" baseline="-25000" dirty="0"/>
          </a:p>
          <a:p>
            <a:pPr lvl="2"/>
            <a:r>
              <a:rPr lang="en-US" dirty="0"/>
              <a:t>α</a:t>
            </a:r>
            <a:r>
              <a:rPr lang="en-US" baseline="-25000" dirty="0" err="1"/>
              <a:t>ch,R</a:t>
            </a:r>
            <a:r>
              <a:rPr lang="en-US" dirty="0"/>
              <a:t> &gt; α</a:t>
            </a:r>
            <a:r>
              <a:rPr lang="en-US" baseline="-25000" dirty="0" err="1"/>
              <a:t>inc,L</a:t>
            </a:r>
            <a:r>
              <a:rPr lang="en-US" baseline="-25000" dirty="0"/>
              <a:t> </a:t>
            </a:r>
            <a:r>
              <a:rPr lang="en-US" dirty="0"/>
              <a:t>:	</a:t>
            </a:r>
            <a:r>
              <a:rPr lang="en-US" dirty="0" err="1"/>
              <a:t>h</a:t>
            </a:r>
            <a:r>
              <a:rPr lang="en-US" baseline="-25000" dirty="0" err="1"/>
              <a:t>ch,L</a:t>
            </a:r>
            <a:r>
              <a:rPr lang="en-US" dirty="0"/>
              <a:t> =              </a:t>
            </a:r>
            <a:r>
              <a:rPr lang="en-US" dirty="0" err="1"/>
              <a:t>tol</a:t>
            </a:r>
            <a:r>
              <a:rPr lang="en-US" dirty="0"/>
              <a:t> + (gap + </a:t>
            </a:r>
            <a:r>
              <a:rPr lang="en-US" dirty="0" err="1"/>
              <a:t>w</a:t>
            </a:r>
            <a:r>
              <a:rPr lang="en-US" baseline="-25000" dirty="0" err="1"/>
              <a:t>ch,R</a:t>
            </a:r>
            <a:r>
              <a:rPr lang="en-US" dirty="0"/>
              <a:t>)·tan(α</a:t>
            </a:r>
            <a:r>
              <a:rPr lang="en-US" baseline="-25000" dirty="0" err="1"/>
              <a:t>inc,L</a:t>
            </a:r>
            <a:r>
              <a:rPr lang="en-US" dirty="0"/>
              <a:t>)  </a:t>
            </a:r>
          </a:p>
          <a:p>
            <a:pPr lvl="2"/>
            <a:r>
              <a:rPr lang="en-US" dirty="0"/>
              <a:t>α</a:t>
            </a:r>
            <a:r>
              <a:rPr lang="en-US" baseline="-25000" dirty="0" err="1"/>
              <a:t>ch,R</a:t>
            </a:r>
            <a:r>
              <a:rPr lang="en-US" dirty="0"/>
              <a:t> &lt; α</a:t>
            </a:r>
            <a:r>
              <a:rPr lang="en-US" baseline="-25000" dirty="0" err="1"/>
              <a:t>inc,L</a:t>
            </a:r>
            <a:r>
              <a:rPr lang="en-US" baseline="-25000" dirty="0"/>
              <a:t> </a:t>
            </a:r>
            <a:r>
              <a:rPr lang="en-US" dirty="0"/>
              <a:t>: 	</a:t>
            </a:r>
            <a:r>
              <a:rPr lang="en-US" dirty="0" err="1"/>
              <a:t>h</a:t>
            </a:r>
            <a:r>
              <a:rPr lang="en-US" baseline="-25000" dirty="0" err="1"/>
              <a:t>ch,L</a:t>
            </a:r>
            <a:r>
              <a:rPr lang="en-US" dirty="0"/>
              <a:t> =  </a:t>
            </a:r>
            <a:r>
              <a:rPr lang="en-US" dirty="0" err="1"/>
              <a:t>h</a:t>
            </a:r>
            <a:r>
              <a:rPr lang="en-US" baseline="-25000" dirty="0" err="1"/>
              <a:t>ch,R</a:t>
            </a:r>
            <a:r>
              <a:rPr lang="en-US" dirty="0"/>
              <a:t> + </a:t>
            </a:r>
            <a:r>
              <a:rPr lang="en-US" dirty="0" err="1"/>
              <a:t>tol</a:t>
            </a:r>
            <a:r>
              <a:rPr lang="en-US" dirty="0"/>
              <a:t> + (gap             )·tan(α</a:t>
            </a:r>
            <a:r>
              <a:rPr lang="en-US" baseline="-25000" dirty="0" err="1"/>
              <a:t>inc,L</a:t>
            </a:r>
            <a:r>
              <a:rPr lang="en-US" dirty="0"/>
              <a:t>)</a:t>
            </a:r>
          </a:p>
          <a:p>
            <a:pPr lvl="1"/>
            <a:r>
              <a:rPr lang="en-US" dirty="0" err="1"/>
              <a:t>w</a:t>
            </a:r>
            <a:r>
              <a:rPr lang="en-US" baseline="-25000" dirty="0" err="1"/>
              <a:t>ch,L</a:t>
            </a:r>
            <a:r>
              <a:rPr lang="en-US" dirty="0"/>
              <a:t> = </a:t>
            </a:r>
            <a:r>
              <a:rPr lang="en-US" dirty="0" err="1"/>
              <a:t>h</a:t>
            </a:r>
            <a:r>
              <a:rPr lang="en-US" baseline="-25000" dirty="0" err="1"/>
              <a:t>ch,L</a:t>
            </a:r>
            <a:r>
              <a:rPr lang="en-US" dirty="0"/>
              <a:t>/tan(α</a:t>
            </a:r>
            <a:r>
              <a:rPr lang="en-US" baseline="-25000" dirty="0" err="1"/>
              <a:t>lim,L</a:t>
            </a:r>
            <a:r>
              <a:rPr lang="en-US" dirty="0"/>
              <a:t> – α</a:t>
            </a:r>
            <a:r>
              <a:rPr lang="en-US" baseline="-25000" dirty="0" err="1"/>
              <a:t>inc,L</a:t>
            </a:r>
            <a:r>
              <a:rPr lang="en-US" dirty="0"/>
              <a:t>) (set chamfer angle to limit angle)	</a:t>
            </a:r>
          </a:p>
          <a:p>
            <a:pPr lvl="1"/>
            <a:r>
              <a:rPr lang="en-US" dirty="0" err="1"/>
              <a:t>h</a:t>
            </a:r>
            <a:r>
              <a:rPr lang="en-US" baseline="-25000" dirty="0" err="1"/>
              <a:t>ch,R</a:t>
            </a:r>
            <a:endParaRPr lang="en-US" baseline="-25000" dirty="0"/>
          </a:p>
          <a:p>
            <a:pPr lvl="2"/>
            <a:r>
              <a:rPr lang="en-US" dirty="0"/>
              <a:t>α</a:t>
            </a:r>
            <a:r>
              <a:rPr lang="en-US" baseline="-25000" dirty="0" err="1"/>
              <a:t>ch,L</a:t>
            </a:r>
            <a:r>
              <a:rPr lang="en-US" dirty="0"/>
              <a:t> &gt; α</a:t>
            </a:r>
            <a:r>
              <a:rPr lang="en-US" baseline="-25000" dirty="0" err="1"/>
              <a:t>inc,R</a:t>
            </a:r>
            <a:r>
              <a:rPr lang="en-US" baseline="-25000" dirty="0"/>
              <a:t> </a:t>
            </a:r>
            <a:r>
              <a:rPr lang="en-US" dirty="0"/>
              <a:t>:	</a:t>
            </a:r>
            <a:r>
              <a:rPr lang="en-US" dirty="0" err="1"/>
              <a:t>h</a:t>
            </a:r>
            <a:r>
              <a:rPr lang="en-US" baseline="-25000" dirty="0" err="1"/>
              <a:t>ch,R</a:t>
            </a:r>
            <a:r>
              <a:rPr lang="en-US" dirty="0"/>
              <a:t> =             </a:t>
            </a:r>
            <a:r>
              <a:rPr lang="en-US" dirty="0" err="1"/>
              <a:t>tol</a:t>
            </a:r>
            <a:r>
              <a:rPr lang="en-US" dirty="0"/>
              <a:t> + (gap + </a:t>
            </a:r>
            <a:r>
              <a:rPr lang="en-US" dirty="0" err="1"/>
              <a:t>w</a:t>
            </a:r>
            <a:r>
              <a:rPr lang="en-US" baseline="-25000" dirty="0" err="1"/>
              <a:t>ch,L</a:t>
            </a:r>
            <a:r>
              <a:rPr lang="en-US" dirty="0"/>
              <a:t>)·tan(α</a:t>
            </a:r>
            <a:r>
              <a:rPr lang="en-US" baseline="-25000" dirty="0" err="1"/>
              <a:t>inc,R</a:t>
            </a:r>
            <a:r>
              <a:rPr lang="en-US" dirty="0"/>
              <a:t>)</a:t>
            </a:r>
          </a:p>
          <a:p>
            <a:pPr lvl="2"/>
            <a:r>
              <a:rPr lang="en-US" dirty="0"/>
              <a:t>α</a:t>
            </a:r>
            <a:r>
              <a:rPr lang="en-US" baseline="-25000" dirty="0" err="1"/>
              <a:t>ch,L</a:t>
            </a:r>
            <a:r>
              <a:rPr lang="en-US" dirty="0"/>
              <a:t> &gt; α</a:t>
            </a:r>
            <a:r>
              <a:rPr lang="en-US" baseline="-25000" dirty="0" err="1"/>
              <a:t>inc,R</a:t>
            </a:r>
            <a:r>
              <a:rPr lang="en-US" baseline="-25000" dirty="0"/>
              <a:t> </a:t>
            </a:r>
            <a:r>
              <a:rPr lang="en-US" dirty="0"/>
              <a:t>:	</a:t>
            </a:r>
            <a:r>
              <a:rPr lang="en-US" dirty="0" err="1"/>
              <a:t>h</a:t>
            </a:r>
            <a:r>
              <a:rPr lang="en-US" baseline="-25000" dirty="0" err="1"/>
              <a:t>ch,R</a:t>
            </a:r>
            <a:r>
              <a:rPr lang="en-US" dirty="0"/>
              <a:t> =  </a:t>
            </a:r>
            <a:r>
              <a:rPr lang="en-US" dirty="0" err="1"/>
              <a:t>h</a:t>
            </a:r>
            <a:r>
              <a:rPr lang="en-US" baseline="-25000" dirty="0" err="1"/>
              <a:t>ch,L</a:t>
            </a:r>
            <a:r>
              <a:rPr lang="en-US" dirty="0"/>
              <a:t> + </a:t>
            </a:r>
            <a:r>
              <a:rPr lang="en-US" dirty="0" err="1"/>
              <a:t>tol</a:t>
            </a:r>
            <a:r>
              <a:rPr lang="en-US" dirty="0"/>
              <a:t> + (gap            )·tan(α</a:t>
            </a:r>
            <a:r>
              <a:rPr lang="en-US" baseline="-25000" dirty="0" err="1"/>
              <a:t>inc,R</a:t>
            </a:r>
            <a:r>
              <a:rPr lang="en-US" dirty="0"/>
              <a:t>)</a:t>
            </a:r>
          </a:p>
          <a:p>
            <a:pPr lvl="1"/>
            <a:r>
              <a:rPr lang="en-US" dirty="0" err="1"/>
              <a:t>w</a:t>
            </a:r>
            <a:r>
              <a:rPr lang="en-US" baseline="-25000" dirty="0" err="1"/>
              <a:t>ch,R</a:t>
            </a:r>
            <a:r>
              <a:rPr lang="en-US" dirty="0"/>
              <a:t> = </a:t>
            </a:r>
            <a:r>
              <a:rPr lang="en-US" dirty="0" err="1"/>
              <a:t>h</a:t>
            </a:r>
            <a:r>
              <a:rPr lang="en-US" baseline="-25000" dirty="0" err="1"/>
              <a:t>ch,R</a:t>
            </a:r>
            <a:r>
              <a:rPr lang="en-US" dirty="0"/>
              <a:t>/tan(α</a:t>
            </a:r>
            <a:r>
              <a:rPr lang="en-US" baseline="-25000" dirty="0" err="1"/>
              <a:t>lim,R</a:t>
            </a:r>
            <a:r>
              <a:rPr lang="en-US" dirty="0"/>
              <a:t> – α</a:t>
            </a:r>
            <a:r>
              <a:rPr lang="en-US" baseline="-25000" dirty="0" err="1"/>
              <a:t>inc,R</a:t>
            </a:r>
            <a:r>
              <a:rPr lang="en-US" dirty="0"/>
              <a:t>) (set chamfer angle to limit angle)</a:t>
            </a:r>
          </a:p>
          <a:p>
            <a:endParaRPr lang="de-DE" dirty="0"/>
          </a:p>
        </p:txBody>
      </p:sp>
      <p:sp>
        <p:nvSpPr>
          <p:cNvPr id="2" name="Title 1"/>
          <p:cNvSpPr>
            <a:spLocks noGrp="1"/>
          </p:cNvSpPr>
          <p:nvPr>
            <p:ph type="title"/>
          </p:nvPr>
        </p:nvSpPr>
        <p:spPr/>
        <p:txBody>
          <a:bodyPr/>
          <a:lstStyle/>
          <a:p>
            <a:r>
              <a:rPr lang="en-US" dirty="0" smtClean="0"/>
              <a:t>Asymmetric case</a:t>
            </a:r>
            <a:endParaRPr lang="en-US" dirty="0"/>
          </a:p>
        </p:txBody>
      </p:sp>
      <p:sp>
        <p:nvSpPr>
          <p:cNvPr id="3" name="Content Placeholder 2"/>
          <p:cNvSpPr>
            <a:spLocks noGrp="1"/>
          </p:cNvSpPr>
          <p:nvPr>
            <p:ph idx="4294967295"/>
          </p:nvPr>
        </p:nvSpPr>
        <p:spPr>
          <a:xfrm>
            <a:off x="0" y="1825625"/>
            <a:ext cx="10515600" cy="4618038"/>
          </a:xfrm>
          <a:prstGeom prst="rect">
            <a:avLst/>
          </a:prstGeom>
        </p:spPr>
        <p:txBody>
          <a:bodyPr>
            <a:normAutofit/>
          </a:bodyPr>
          <a:lstStyle/>
          <a:p>
            <a:endParaRPr lang="en-US" dirty="0"/>
          </a:p>
          <a:p>
            <a:pPr lvl="1"/>
            <a:endParaRPr lang="en-US" dirty="0"/>
          </a:p>
          <a:p>
            <a:endParaRPr lang="de-DE" dirty="0"/>
          </a:p>
        </p:txBody>
      </p:sp>
    </p:spTree>
    <p:extLst>
      <p:ext uri="{BB962C8B-B14F-4D97-AF65-F5344CB8AC3E}">
        <p14:creationId xmlns:p14="http://schemas.microsoft.com/office/powerpoint/2010/main" val="1989550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01934" y="582805"/>
            <a:ext cx="11476388" cy="5798945"/>
          </a:xfrm>
        </p:spPr>
        <p:txBody>
          <a:bodyPr>
            <a:normAutofit/>
          </a:bodyPr>
          <a:lstStyle/>
          <a:p>
            <a:r>
              <a:rPr lang="en-US" dirty="0" smtClean="0"/>
              <a:t>Decay of plasma in 1 </a:t>
            </a:r>
            <a:r>
              <a:rPr lang="en-US" dirty="0" err="1" smtClean="0"/>
              <a:t>ms</a:t>
            </a:r>
            <a:r>
              <a:rPr lang="en-US" dirty="0" smtClean="0"/>
              <a:t> </a:t>
            </a:r>
          </a:p>
          <a:p>
            <a:pPr lvl="1"/>
            <a:r>
              <a:rPr lang="en-US" sz="2200" dirty="0" err="1" smtClean="0"/>
              <a:t>Pfirsch</a:t>
            </a:r>
            <a:r>
              <a:rPr lang="en-US" sz="2200" dirty="0" err="1"/>
              <a:t>-</a:t>
            </a:r>
            <a:r>
              <a:rPr lang="en-US" sz="2200" dirty="0" err="1" smtClean="0"/>
              <a:t>Schlüter</a:t>
            </a:r>
            <a:r>
              <a:rPr lang="en-US" sz="2200" dirty="0" smtClean="0"/>
              <a:t> currents</a:t>
            </a:r>
          </a:p>
          <a:p>
            <a:pPr lvl="1"/>
            <a:r>
              <a:rPr lang="en-US" sz="2200" dirty="0" smtClean="0"/>
              <a:t>Toroidal current (50 kA)</a:t>
            </a:r>
          </a:p>
          <a:p>
            <a:pPr lvl="1"/>
            <a:r>
              <a:rPr lang="en-US" sz="2200" dirty="0"/>
              <a:t>Diamagnetic current: </a:t>
            </a:r>
          </a:p>
          <a:p>
            <a:pPr lvl="2"/>
            <a:r>
              <a:rPr lang="en-US" sz="2000" dirty="0"/>
              <a:t>F</a:t>
            </a:r>
            <a:r>
              <a:rPr lang="en-US" sz="2000" dirty="0">
                <a:sym typeface="Wingdings" panose="05000000000000000000" pitchFamily="2" charset="2"/>
              </a:rPr>
              <a:t>ield exclusively inside LCFS suddenly distributed inside vessel </a:t>
            </a:r>
            <a:r>
              <a:rPr lang="en-US" sz="2000" dirty="0"/>
              <a:t>(</a:t>
            </a:r>
            <a:r>
              <a:rPr lang="en-US" sz="2000" i="1" dirty="0" err="1"/>
              <a:t>ΔB</a:t>
            </a:r>
            <a:r>
              <a:rPr lang="en-US" sz="2000" i="1" baseline="-25000" dirty="0" err="1"/>
              <a:t>tor</a:t>
            </a:r>
            <a:r>
              <a:rPr lang="en-US" sz="2000" dirty="0"/>
              <a:t> = ~20 </a:t>
            </a:r>
            <a:r>
              <a:rPr lang="en-US" sz="2000" dirty="0" err="1"/>
              <a:t>mT</a:t>
            </a:r>
            <a:r>
              <a:rPr lang="en-US" sz="2000" dirty="0" smtClean="0"/>
              <a:t>)</a:t>
            </a:r>
            <a:endParaRPr lang="en-US" sz="2200" dirty="0" smtClean="0"/>
          </a:p>
          <a:p>
            <a:pPr lvl="2"/>
            <a:r>
              <a:rPr lang="en-US" sz="2000" dirty="0"/>
              <a:t>Decay of superconducting coil system of 3T in 3 s is </a:t>
            </a:r>
            <a:r>
              <a:rPr lang="en-US" sz="2000" dirty="0" smtClean="0"/>
              <a:t>less </a:t>
            </a:r>
            <a:r>
              <a:rPr lang="en-US" sz="2000" dirty="0"/>
              <a:t>critical: 3/3  &lt;  20∙10</a:t>
            </a:r>
            <a:r>
              <a:rPr lang="en-US" sz="2000" baseline="30000" dirty="0"/>
              <a:t>-3</a:t>
            </a:r>
            <a:r>
              <a:rPr lang="en-US" sz="2000" dirty="0"/>
              <a:t>/1∙10</a:t>
            </a:r>
            <a:r>
              <a:rPr lang="en-US" sz="2000" baseline="30000" dirty="0"/>
              <a:t>-3</a:t>
            </a:r>
          </a:p>
          <a:p>
            <a:r>
              <a:rPr lang="en-US" dirty="0" smtClean="0"/>
              <a:t>Change of magnetic field perpendicular to modules </a:t>
            </a:r>
            <a:r>
              <a:rPr lang="en-US" i="1" dirty="0" err="1" smtClean="0"/>
              <a:t>B</a:t>
            </a:r>
            <a:r>
              <a:rPr lang="en-US" i="1" baseline="-25000" dirty="0" err="1" smtClean="0"/>
              <a:t>perp</a:t>
            </a:r>
            <a:r>
              <a:rPr lang="en-US" dirty="0" smtClean="0"/>
              <a:t> causes eddy currents</a:t>
            </a:r>
          </a:p>
          <a:p>
            <a:pPr lvl="1"/>
            <a:r>
              <a:rPr lang="en-US" sz="2200" dirty="0" smtClean="0"/>
              <a:t>Induced currents limited by inductance and resistance of module</a:t>
            </a:r>
          </a:p>
          <a:p>
            <a:pPr lvl="2"/>
            <a:endParaRPr lang="en-US" sz="2000" dirty="0" smtClean="0"/>
          </a:p>
          <a:p>
            <a:pPr lvl="2"/>
            <a:endParaRPr lang="en-US" sz="2000" dirty="0" smtClean="0"/>
          </a:p>
          <a:p>
            <a:pPr lvl="2"/>
            <a:endParaRPr lang="en-US" sz="2000" dirty="0" smtClean="0"/>
          </a:p>
          <a:p>
            <a:pPr lvl="2">
              <a:lnSpc>
                <a:spcPct val="120000"/>
              </a:lnSpc>
            </a:pPr>
            <a:r>
              <a:rPr lang="en-US" sz="2000" i="1" dirty="0" err="1" smtClean="0"/>
              <a:t>ΔB</a:t>
            </a:r>
            <a:r>
              <a:rPr lang="en-US" sz="2000" i="1" baseline="-25000" dirty="0" err="1" smtClean="0"/>
              <a:t>perp</a:t>
            </a:r>
            <a:r>
              <a:rPr lang="en-US" sz="2000" baseline="-25000" dirty="0" smtClean="0"/>
              <a:t> </a:t>
            </a:r>
            <a:r>
              <a:rPr lang="en-US" sz="2000" dirty="0" smtClean="0"/>
              <a:t>&lt; 22 </a:t>
            </a:r>
            <a:r>
              <a:rPr lang="en-US" sz="2000" dirty="0" err="1" smtClean="0"/>
              <a:t>mT</a:t>
            </a:r>
            <a:r>
              <a:rPr lang="en-US" sz="2000" dirty="0" smtClean="0"/>
              <a:t> </a:t>
            </a:r>
            <a:r>
              <a:rPr lang="en-US" sz="2000" dirty="0" smtClean="0">
                <a:sym typeface="Wingdings" panose="05000000000000000000" pitchFamily="2" charset="2"/>
              </a:rPr>
              <a:t> </a:t>
            </a:r>
            <a:r>
              <a:rPr lang="en-US" sz="2000" i="1" dirty="0" err="1" smtClean="0">
                <a:sym typeface="Wingdings" panose="05000000000000000000" pitchFamily="2" charset="2"/>
              </a:rPr>
              <a:t>I</a:t>
            </a:r>
            <a:r>
              <a:rPr lang="en-US" sz="2000" i="1" baseline="-25000" dirty="0" err="1" smtClean="0">
                <a:sym typeface="Wingdings" panose="05000000000000000000" pitchFamily="2" charset="2"/>
              </a:rPr>
              <a:t>ind</a:t>
            </a:r>
            <a:r>
              <a:rPr lang="en-US" sz="2000" dirty="0" smtClean="0">
                <a:sym typeface="Wingdings" panose="05000000000000000000" pitchFamily="2" charset="2"/>
              </a:rPr>
              <a:t> &lt; 6 kA  </a:t>
            </a:r>
            <a:r>
              <a:rPr lang="en-US" sz="2000" dirty="0" err="1" smtClean="0">
                <a:sym typeface="Wingdings" panose="05000000000000000000" pitchFamily="2" charset="2"/>
              </a:rPr>
              <a:t>F</a:t>
            </a:r>
            <a:r>
              <a:rPr lang="en-US" sz="2000" baseline="-25000" dirty="0" err="1" smtClean="0">
                <a:sym typeface="Wingdings" panose="05000000000000000000" pitchFamily="2" charset="2"/>
              </a:rPr>
              <a:t>support</a:t>
            </a:r>
            <a:r>
              <a:rPr lang="en-US" sz="2000" dirty="0" smtClean="0">
                <a:sym typeface="Wingdings" panose="05000000000000000000" pitchFamily="2" charset="2"/>
              </a:rPr>
              <a:t> &lt; 6 </a:t>
            </a:r>
            <a:r>
              <a:rPr lang="en-US" sz="2000" dirty="0" err="1" smtClean="0">
                <a:sym typeface="Wingdings" panose="05000000000000000000" pitchFamily="2" charset="2"/>
              </a:rPr>
              <a:t>kN</a:t>
            </a:r>
            <a:endParaRPr lang="en-US" sz="2000" dirty="0" smtClean="0">
              <a:sym typeface="Wingdings" panose="05000000000000000000" pitchFamily="2" charset="2"/>
            </a:endParaRPr>
          </a:p>
          <a:p>
            <a:pPr lvl="2"/>
            <a:r>
              <a:rPr lang="en-US" sz="2200" kern="600" dirty="0">
                <a:solidFill>
                  <a:srgbClr val="00B050"/>
                </a:solidFill>
              </a:rPr>
              <a:t>Δ</a:t>
            </a:r>
            <a:r>
              <a:rPr lang="el-GR" sz="2200" kern="600" dirty="0">
                <a:solidFill>
                  <a:srgbClr val="00B050"/>
                </a:solidFill>
              </a:rPr>
              <a:t>σ</a:t>
            </a:r>
            <a:r>
              <a:rPr lang="en-US" sz="2200" kern="600" dirty="0">
                <a:solidFill>
                  <a:srgbClr val="00B050"/>
                </a:solidFill>
              </a:rPr>
              <a:t> &lt; 72 MPa for M12 </a:t>
            </a:r>
            <a:r>
              <a:rPr lang="en-US" sz="2200" kern="600" dirty="0" smtClean="0">
                <a:solidFill>
                  <a:srgbClr val="00B050"/>
                </a:solidFill>
              </a:rPr>
              <a:t>bolt</a:t>
            </a:r>
            <a:r>
              <a:rPr lang="en-US" sz="2200" kern="600" dirty="0" smtClean="0"/>
              <a:t> </a:t>
            </a:r>
          </a:p>
          <a:p>
            <a:pPr lvl="2"/>
            <a:r>
              <a:rPr lang="en-US" sz="2200" kern="600" dirty="0" smtClean="0">
                <a:sym typeface="Wingdings" panose="05000000000000000000" pitchFamily="2" charset="2"/>
              </a:rPr>
              <a:t>Slits can further reduce eddy currents</a:t>
            </a:r>
          </a:p>
          <a:p>
            <a:r>
              <a:rPr lang="en-US" dirty="0" smtClean="0">
                <a:sym typeface="Wingdings" panose="05000000000000000000" pitchFamily="2" charset="2"/>
              </a:rPr>
              <a:t>Avoid </a:t>
            </a:r>
            <a:r>
              <a:rPr lang="en-US" dirty="0">
                <a:sym typeface="Wingdings" panose="05000000000000000000" pitchFamily="2" charset="2"/>
              </a:rPr>
              <a:t>current sharing with vessel</a:t>
            </a:r>
          </a:p>
          <a:p>
            <a:pPr lvl="2"/>
            <a:r>
              <a:rPr lang="en-US" sz="2000" dirty="0" smtClean="0">
                <a:sym typeface="Wingdings" panose="05000000000000000000" pitchFamily="2" charset="2"/>
              </a:rPr>
              <a:t>Supports must be electrically isolated</a:t>
            </a:r>
            <a:endParaRPr lang="en-US" sz="2000" dirty="0" smtClean="0"/>
          </a:p>
          <a:p>
            <a:pPr lvl="1"/>
            <a:endParaRPr lang="en-US" dirty="0"/>
          </a:p>
        </p:txBody>
      </p:sp>
      <p:sp>
        <p:nvSpPr>
          <p:cNvPr id="6" name="Title 2"/>
          <p:cNvSpPr txBox="1">
            <a:spLocks/>
          </p:cNvSpPr>
          <p:nvPr/>
        </p:nvSpPr>
        <p:spPr>
          <a:xfrm>
            <a:off x="275492" y="1"/>
            <a:ext cx="10515600" cy="582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mn-lt"/>
              </a:rPr>
              <a:t>Large components </a:t>
            </a:r>
            <a:r>
              <a:rPr lang="en-US" sz="2800" b="1" dirty="0" smtClean="0">
                <a:latin typeface="+mn-lt"/>
                <a:sym typeface="Wingdings" panose="05000000000000000000" pitchFamily="2" charset="2"/>
              </a:rPr>
              <a:t> large </a:t>
            </a:r>
            <a:r>
              <a:rPr lang="en-US" sz="2800" b="1" dirty="0" smtClean="0">
                <a:latin typeface="+mn-lt"/>
              </a:rPr>
              <a:t>Lorentz forces</a:t>
            </a:r>
            <a:endParaRPr lang="de-DE" sz="2800" b="1" dirty="0">
              <a:latin typeface="+mn-lt"/>
            </a:endParaRPr>
          </a:p>
        </p:txBody>
      </p:sp>
      <p:sp>
        <p:nvSpPr>
          <p:cNvPr id="3" name="Right Brace 2"/>
          <p:cNvSpPr/>
          <p:nvPr/>
        </p:nvSpPr>
        <p:spPr>
          <a:xfrm>
            <a:off x="4339930" y="1068922"/>
            <a:ext cx="130629" cy="562707"/>
          </a:xfrm>
          <a:prstGeom prst="rightBrace">
            <a:avLst>
              <a:gd name="adj1" fmla="val 8489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 name="TextBox 3"/>
          <p:cNvSpPr txBox="1"/>
          <p:nvPr/>
        </p:nvSpPr>
        <p:spPr>
          <a:xfrm>
            <a:off x="4597001" y="1165609"/>
            <a:ext cx="7098995" cy="369332"/>
          </a:xfrm>
          <a:prstGeom prst="rect">
            <a:avLst/>
          </a:prstGeom>
          <a:noFill/>
        </p:spPr>
        <p:txBody>
          <a:bodyPr wrap="none" rtlCol="0">
            <a:spAutoFit/>
          </a:bodyPr>
          <a:lstStyle/>
          <a:p>
            <a:r>
              <a:rPr lang="de-DE" dirty="0" smtClean="0"/>
              <a:t>VMEC </a:t>
            </a:r>
            <a:r>
              <a:rPr lang="de-DE" dirty="0" smtClean="0">
                <a:sym typeface="Wingdings" panose="05000000000000000000" pitchFamily="2" charset="2"/>
              </a:rPr>
              <a:t> </a:t>
            </a:r>
            <a:r>
              <a:rPr lang="de-DE" dirty="0" smtClean="0"/>
              <a:t>Extender </a:t>
            </a:r>
            <a:r>
              <a:rPr lang="de-DE" dirty="0" smtClean="0">
                <a:sym typeface="Wingdings" panose="05000000000000000000" pitchFamily="2" charset="2"/>
              </a:rPr>
              <a:t> FLT: </a:t>
            </a:r>
            <a:r>
              <a:rPr lang="de-DE" dirty="0" err="1" smtClean="0">
                <a:sym typeface="Wingdings" panose="05000000000000000000" pitchFamily="2" charset="2"/>
              </a:rPr>
              <a:t>plasma</a:t>
            </a:r>
            <a:r>
              <a:rPr lang="de-DE" dirty="0" smtClean="0">
                <a:sym typeface="Wingdings" panose="05000000000000000000" pitchFamily="2" charset="2"/>
              </a:rPr>
              <a:t> </a:t>
            </a:r>
            <a:r>
              <a:rPr lang="de-DE" dirty="0" err="1" smtClean="0">
                <a:sym typeface="Wingdings" panose="05000000000000000000" pitchFamily="2" charset="2"/>
              </a:rPr>
              <a:t>induced</a:t>
            </a:r>
            <a:r>
              <a:rPr lang="de-DE" dirty="0" smtClean="0">
                <a:sym typeface="Wingdings" panose="05000000000000000000" pitchFamily="2" charset="2"/>
              </a:rPr>
              <a:t> </a:t>
            </a:r>
            <a:r>
              <a:rPr lang="de-DE" dirty="0" err="1" smtClean="0">
                <a:sym typeface="Wingdings" panose="05000000000000000000" pitchFamily="2" charset="2"/>
              </a:rPr>
              <a:t>field</a:t>
            </a:r>
            <a:r>
              <a:rPr lang="de-DE" dirty="0" smtClean="0">
                <a:sym typeface="Wingdings" panose="05000000000000000000" pitchFamily="2" charset="2"/>
              </a:rPr>
              <a:t> </a:t>
            </a:r>
            <a:r>
              <a:rPr lang="de-DE" dirty="0" err="1" smtClean="0">
                <a:sym typeface="Wingdings" panose="05000000000000000000" pitchFamily="2" charset="2"/>
              </a:rPr>
              <a:t>change</a:t>
            </a:r>
            <a:r>
              <a:rPr lang="de-DE" dirty="0" smtClean="0">
                <a:sym typeface="Wingdings" panose="05000000000000000000" pitchFamily="2" charset="2"/>
              </a:rPr>
              <a:t> on divertor</a:t>
            </a:r>
            <a:endParaRPr lang="de-DE" dirty="0"/>
          </a:p>
        </p:txBody>
      </p:sp>
      <p:pic>
        <p:nvPicPr>
          <p:cNvPr id="9" name="Picture 8"/>
          <p:cNvPicPr/>
          <p:nvPr/>
        </p:nvPicPr>
        <p:blipFill rotWithShape="1">
          <a:blip r:embed="rId4"/>
          <a:srcRect l="2935"/>
          <a:stretch/>
        </p:blipFill>
        <p:spPr>
          <a:xfrm>
            <a:off x="6570920" y="3482277"/>
            <a:ext cx="5553021" cy="2713522"/>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143952898"/>
              </p:ext>
            </p:extLst>
          </p:nvPr>
        </p:nvGraphicFramePr>
        <p:xfrm>
          <a:off x="1189075" y="3494245"/>
          <a:ext cx="3765697" cy="753718"/>
        </p:xfrm>
        <a:graphic>
          <a:graphicData uri="http://schemas.openxmlformats.org/presentationml/2006/ole">
            <mc:AlternateContent xmlns:mc="http://schemas.openxmlformats.org/markup-compatibility/2006">
              <mc:Choice xmlns:v="urn:schemas-microsoft-com:vml" Requires="v">
                <p:oleObj spid="_x0000_s4165" name="Equation" r:id="rId5" imgW="2158920" imgH="431640" progId="Equation.DSMT4">
                  <p:embed/>
                </p:oleObj>
              </mc:Choice>
              <mc:Fallback>
                <p:oleObj name="Equation" r:id="rId5" imgW="2158920" imgH="431640" progId="Equation.DSMT4">
                  <p:embed/>
                  <p:pic>
                    <p:nvPicPr>
                      <p:cNvPr id="5" name="Object 4"/>
                      <p:cNvPicPr/>
                      <p:nvPr/>
                    </p:nvPicPr>
                    <p:blipFill>
                      <a:blip r:embed="rId6"/>
                      <a:stretch>
                        <a:fillRect/>
                      </a:stretch>
                    </p:blipFill>
                    <p:spPr>
                      <a:xfrm>
                        <a:off x="1189075" y="3494245"/>
                        <a:ext cx="3765697" cy="753718"/>
                      </a:xfrm>
                      <a:prstGeom prst="rect">
                        <a:avLst/>
                      </a:prstGeom>
                    </p:spPr>
                  </p:pic>
                </p:oleObj>
              </mc:Fallback>
            </mc:AlternateContent>
          </a:graphicData>
        </a:graphic>
      </p:graphicFrame>
      <p:sp>
        <p:nvSpPr>
          <p:cNvPr id="7" name="Slide Number Placeholder 6"/>
          <p:cNvSpPr>
            <a:spLocks noGrp="1"/>
          </p:cNvSpPr>
          <p:nvPr>
            <p:ph type="sldNum" sz="quarter" idx="16"/>
          </p:nvPr>
        </p:nvSpPr>
        <p:spPr/>
        <p:txBody>
          <a:bodyPr/>
          <a:lstStyle/>
          <a:p>
            <a:fld id="{3B1A4699-952B-42DA-8DC4-38A59B49610C}" type="slidenum">
              <a:rPr lang="de-DE" smtClean="0"/>
              <a:pPr/>
              <a:t>7</a:t>
            </a:fld>
            <a:endParaRPr lang="de-DE" dirty="0"/>
          </a:p>
        </p:txBody>
      </p:sp>
      <p:sp>
        <p:nvSpPr>
          <p:cNvPr id="11" name="TextBox 10"/>
          <p:cNvSpPr txBox="1"/>
          <p:nvPr/>
        </p:nvSpPr>
        <p:spPr>
          <a:xfrm>
            <a:off x="7942521" y="6381750"/>
            <a:ext cx="2713884"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hlinkClick r:id="rId7"/>
              </a:rPr>
              <a:t>Fellinger et al.: NME 37, 2023</a:t>
            </a:r>
            <a:endParaRPr lang="de-DE" sz="1600" dirty="0" smtClean="0"/>
          </a:p>
        </p:txBody>
      </p:sp>
    </p:spTree>
    <p:extLst>
      <p:ext uri="{BB962C8B-B14F-4D97-AF65-F5344CB8AC3E}">
        <p14:creationId xmlns:p14="http://schemas.microsoft.com/office/powerpoint/2010/main" val="88489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983" y="896645"/>
            <a:ext cx="9907814" cy="5485105"/>
          </a:xfrm>
        </p:spPr>
        <p:txBody>
          <a:bodyPr/>
          <a:lstStyle/>
          <a:p>
            <a:pPr marL="285750" indent="-285750">
              <a:buFont typeface="Arial" panose="020B0604020202020204" pitchFamily="34" charset="0"/>
              <a:buChar char="•"/>
            </a:pPr>
            <a:r>
              <a:rPr lang="en-US" dirty="0" smtClean="0"/>
              <a:t>Calculate separatrix</a:t>
            </a:r>
          </a:p>
          <a:p>
            <a:pPr marL="465138" lvl="2" indent="-285750"/>
            <a:r>
              <a:rPr lang="en-US" sz="1400" dirty="0" smtClean="0"/>
              <a:t>Start </a:t>
            </a:r>
            <a:r>
              <a:rPr lang="en-US" sz="1400" dirty="0"/>
              <a:t>points </a:t>
            </a:r>
            <a:r>
              <a:rPr lang="en-US" sz="1400" dirty="0" smtClean="0"/>
              <a:t>with intermediate connection length traced without target geometry  </a:t>
            </a:r>
            <a:r>
              <a:rPr lang="de-DE" sz="1400" dirty="0" smtClean="0">
                <a:hlinkClick r:id="rId2"/>
              </a:rPr>
              <a:t>[Kharwandikar: 202</a:t>
            </a:r>
            <a:r>
              <a:rPr lang="de-DE" sz="1400" dirty="0" smtClean="0"/>
              <a:t>3]</a:t>
            </a:r>
            <a:endParaRPr lang="de-DE" sz="1400" dirty="0"/>
          </a:p>
          <a:p>
            <a:pPr marL="465138" lvl="2" indent="-285750"/>
            <a:r>
              <a:rPr lang="en-US" sz="1400" dirty="0" smtClean="0"/>
              <a:t>More than 200 finite beta cases run with VMEC/extender/EMC-lite </a:t>
            </a:r>
            <a:r>
              <a:rPr lang="de-DE" sz="1400" dirty="0">
                <a:hlinkClick r:id="rId3"/>
              </a:rPr>
              <a:t>[Geiger/Fellinger: 2024</a:t>
            </a:r>
            <a:r>
              <a:rPr lang="de-DE" sz="1400" dirty="0"/>
              <a:t>]</a:t>
            </a:r>
          </a:p>
          <a:p>
            <a:pPr marL="285750" indent="-285750">
              <a:buFont typeface="Arial" panose="020B0604020202020204" pitchFamily="34" charset="0"/>
              <a:buChar char="•"/>
            </a:pPr>
            <a:r>
              <a:rPr lang="en-US" dirty="0" smtClean="0"/>
              <a:t>Divertor does not intersect core plasma</a:t>
            </a:r>
          </a:p>
          <a:p>
            <a:pPr marL="465138" lvl="2" indent="-285750"/>
            <a:r>
              <a:rPr lang="en-US" sz="1400" dirty="0" smtClean="0"/>
              <a:t>Safe distance to </a:t>
            </a:r>
            <a:r>
              <a:rPr lang="en-US" sz="1400" dirty="0" smtClean="0">
                <a:solidFill>
                  <a:srgbClr val="FF0000"/>
                </a:solidFill>
              </a:rPr>
              <a:t>inner envelop of separatrix</a:t>
            </a:r>
          </a:p>
          <a:p>
            <a:pPr marL="285750" indent="-285750">
              <a:buFont typeface="Arial" panose="020B0604020202020204" pitchFamily="34" charset="0"/>
              <a:buChar char="•"/>
            </a:pPr>
            <a:r>
              <a:rPr lang="en-US" dirty="0" smtClean="0"/>
              <a:t>Divertor intersects power shell of SOL</a:t>
            </a:r>
          </a:p>
          <a:p>
            <a:pPr marL="465138" lvl="2" indent="-285750"/>
            <a:r>
              <a:rPr lang="en-US" sz="1400" dirty="0" smtClean="0"/>
              <a:t>Intersection of </a:t>
            </a:r>
            <a:r>
              <a:rPr lang="en-US" sz="1400" dirty="0" smtClean="0">
                <a:solidFill>
                  <a:srgbClr val="0070C0"/>
                </a:solidFill>
              </a:rPr>
              <a:t>outer envelope of separatrix </a:t>
            </a:r>
          </a:p>
          <a:p>
            <a:pPr marL="285750" indent="-285750">
              <a:buFont typeface="Arial" panose="020B0604020202020204" pitchFamily="34" charset="0"/>
              <a:buChar char="•"/>
            </a:pPr>
            <a:r>
              <a:rPr lang="en-US" dirty="0" smtClean="0"/>
              <a:t>Baffle does not intersect power shell of SOL</a:t>
            </a:r>
          </a:p>
          <a:p>
            <a:pPr marL="465138" lvl="2" indent="-285750"/>
            <a:r>
              <a:rPr lang="en-US" sz="1400" dirty="0" smtClean="0"/>
              <a:t>No intersection </a:t>
            </a:r>
            <a:r>
              <a:rPr lang="en-US" sz="1400" dirty="0"/>
              <a:t>of </a:t>
            </a:r>
            <a:r>
              <a:rPr lang="en-US" sz="1400" dirty="0">
                <a:solidFill>
                  <a:srgbClr val="0070C0"/>
                </a:solidFill>
              </a:rPr>
              <a:t>outer envelope of separatrix </a:t>
            </a:r>
            <a:endParaRPr lang="en-US" sz="1400" dirty="0" smtClean="0"/>
          </a:p>
          <a:p>
            <a:pPr marL="465138" lvl="2" indent="-285750"/>
            <a:r>
              <a:rPr lang="en-US" sz="1400" dirty="0" smtClean="0"/>
              <a:t>Only after </a:t>
            </a:r>
            <a:r>
              <a:rPr lang="en-US" sz="1400" dirty="0" err="1" smtClean="0"/>
              <a:t>optimisation</a:t>
            </a:r>
            <a:r>
              <a:rPr lang="en-US" sz="1400" dirty="0" smtClean="0"/>
              <a:t> of divertor position, </a:t>
            </a:r>
          </a:p>
          <a:p>
            <a:pPr marL="179388" lvl="2" indent="0" defTabSz="449263">
              <a:buNone/>
            </a:pPr>
            <a:r>
              <a:rPr lang="en-US" sz="1400" dirty="0"/>
              <a:t>	</a:t>
            </a:r>
            <a:r>
              <a:rPr lang="en-US" sz="1400" dirty="0" smtClean="0"/>
              <a:t> baffles could be repositioned into shadowed area</a:t>
            </a:r>
          </a:p>
          <a:p>
            <a:pPr marL="242888" lvl="1" indent="-285750"/>
            <a:r>
              <a:rPr lang="en-US" b="1" dirty="0" smtClean="0">
                <a:solidFill>
                  <a:srgbClr val="005555"/>
                </a:solidFill>
              </a:rPr>
              <a:t>Use control/planar coils to compensate plasma</a:t>
            </a:r>
          </a:p>
          <a:p>
            <a:pPr marL="465138" lvl="2" indent="-285750"/>
            <a:r>
              <a:rPr lang="en-US" sz="1400" dirty="0">
                <a:hlinkClick r:id="rId4" action="ppaction://hlinksldjump"/>
              </a:rPr>
              <a:t>to limit </a:t>
            </a:r>
            <a:r>
              <a:rPr lang="en-US" sz="1400" dirty="0" smtClean="0">
                <a:hlinkClick r:id="rId4" action="ppaction://hlinksldjump"/>
              </a:rPr>
              <a:t>separatrix geometry variation</a:t>
            </a:r>
            <a:endParaRPr lang="en-US" sz="1400" dirty="0"/>
          </a:p>
          <a:p>
            <a:pPr marL="242888" lvl="1" indent="-285750"/>
            <a:r>
              <a:rPr lang="en-US" b="1" dirty="0" smtClean="0">
                <a:solidFill>
                  <a:srgbClr val="005555"/>
                </a:solidFill>
              </a:rPr>
              <a:t>Engineering </a:t>
            </a:r>
            <a:r>
              <a:rPr lang="en-US" b="1" dirty="0">
                <a:solidFill>
                  <a:srgbClr val="005555"/>
                </a:solidFill>
              </a:rPr>
              <a:t>tool </a:t>
            </a:r>
            <a:r>
              <a:rPr lang="en-US" b="1" dirty="0" smtClean="0">
                <a:solidFill>
                  <a:srgbClr val="005555"/>
                </a:solidFill>
              </a:rPr>
              <a:t>development</a:t>
            </a:r>
          </a:p>
          <a:p>
            <a:pPr marL="465138" lvl="2"/>
            <a:r>
              <a:rPr lang="en-US" sz="1400" kern="600" dirty="0"/>
              <a:t>Magnetic topology toolkit (Davis / Kharwandikar)</a:t>
            </a:r>
          </a:p>
          <a:p>
            <a:pPr lvl="1"/>
            <a:r>
              <a:rPr lang="en-US" sz="1400" dirty="0" smtClean="0">
                <a:hlinkClick r:id="rId5" action="ppaction://hlinkfile"/>
              </a:rPr>
              <a:t>High </a:t>
            </a:r>
            <a:r>
              <a:rPr lang="en-US" sz="1400" dirty="0">
                <a:hlinkClick r:id="rId5" action="ppaction://hlinkfile"/>
              </a:rPr>
              <a:t>mirror – beta = 4 % – toroidal current variation </a:t>
            </a:r>
            <a:r>
              <a:rPr lang="en-US" sz="1400" dirty="0" smtClean="0">
                <a:hlinkClick r:id="rId5" action="ppaction://hlinkfile"/>
              </a:rPr>
              <a:t>-±20 kA</a:t>
            </a:r>
            <a:endParaRPr lang="en-US" sz="1400" dirty="0" smtClean="0"/>
          </a:p>
          <a:p>
            <a:pPr lvl="1"/>
            <a:r>
              <a:rPr lang="en-US" sz="1400" dirty="0">
                <a:hlinkClick r:id="rId6" action="ppaction://hlinksldjump"/>
              </a:rPr>
              <a:t>DE: Fast transfer of CATIA geometry into EMC-lite input data</a:t>
            </a:r>
            <a:endParaRPr lang="en-US" sz="1400" dirty="0"/>
          </a:p>
          <a:p>
            <a:pPr lvl="1"/>
            <a:r>
              <a:rPr lang="en-US" sz="1400" dirty="0" smtClean="0"/>
              <a:t>Fast creation of divertor geometry [Menzel]</a:t>
            </a:r>
          </a:p>
          <a:p>
            <a:endParaRPr lang="en-US" dirty="0"/>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774" t="9195" r="7536" b="4722"/>
          <a:stretch/>
        </p:blipFill>
        <p:spPr>
          <a:xfrm>
            <a:off x="6240033" y="2556799"/>
            <a:ext cx="5771214" cy="3567659"/>
          </a:xfrm>
          <a:prstGeom prst="rect">
            <a:avLst/>
          </a:prstGeom>
        </p:spPr>
      </p:pic>
      <p:sp>
        <p:nvSpPr>
          <p:cNvPr id="3" name="Title 2"/>
          <p:cNvSpPr>
            <a:spLocks noGrp="1"/>
          </p:cNvSpPr>
          <p:nvPr>
            <p:ph type="title"/>
          </p:nvPr>
        </p:nvSpPr>
        <p:spPr/>
        <p:txBody>
          <a:bodyPr/>
          <a:lstStyle/>
          <a:p>
            <a:r>
              <a:rPr lang="en-US" dirty="0" smtClean="0"/>
              <a:t>Engineering the plasma facing surface</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8</a:t>
            </a:fld>
            <a:endParaRPr lang="de-DE" dirty="0"/>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8216" t="10500" r="9322"/>
          <a:stretch/>
        </p:blipFill>
        <p:spPr>
          <a:xfrm>
            <a:off x="6483860" y="2480937"/>
            <a:ext cx="5542377" cy="3744876"/>
          </a:xfrm>
          <a:prstGeom prst="rect">
            <a:avLst/>
          </a:prstGeom>
        </p:spPr>
      </p:pic>
      <p:pic>
        <p:nvPicPr>
          <p:cNvPr id="8" name="Picture 7"/>
          <p:cNvPicPr>
            <a:picLocks noChangeAspect="1"/>
          </p:cNvPicPr>
          <p:nvPr/>
        </p:nvPicPr>
        <p:blipFill>
          <a:blip r:embed="rId9"/>
          <a:stretch>
            <a:fillRect/>
          </a:stretch>
        </p:blipFill>
        <p:spPr>
          <a:xfrm>
            <a:off x="1845592" y="1789559"/>
            <a:ext cx="10042127" cy="4887404"/>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7539" t="8904" r="7535" b="5969"/>
          <a:stretch/>
        </p:blipFill>
        <p:spPr>
          <a:xfrm>
            <a:off x="6285003" y="2482446"/>
            <a:ext cx="5741233" cy="3582649"/>
          </a:xfrm>
          <a:prstGeom prst="rect">
            <a:avLst/>
          </a:prstGeom>
        </p:spPr>
      </p:pic>
      <p:sp>
        <p:nvSpPr>
          <p:cNvPr id="9" name="Right Arrow 8">
            <a:hlinkClick r:id="rId11" action="ppaction://hlinksldjump"/>
          </p:cNvPr>
          <p:cNvSpPr/>
          <p:nvPr/>
        </p:nvSpPr>
        <p:spPr>
          <a:xfrm>
            <a:off x="5959011" y="4335694"/>
            <a:ext cx="281022" cy="164387"/>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29168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15" end="15"/>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hamfer_animation_lower_1100-ezgif.com-gif-to-mp4-conver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7624" y="3489327"/>
            <a:ext cx="5288835" cy="3173301"/>
          </a:xfrm>
          <a:prstGeom prst="rect">
            <a:avLst/>
          </a:prstGeom>
        </p:spPr>
      </p:pic>
      <p:sp>
        <p:nvSpPr>
          <p:cNvPr id="2" name="Content Placeholder 1"/>
          <p:cNvSpPr>
            <a:spLocks noGrp="1"/>
          </p:cNvSpPr>
          <p:nvPr>
            <p:ph sz="quarter" idx="13"/>
          </p:nvPr>
        </p:nvSpPr>
        <p:spPr>
          <a:xfrm>
            <a:off x="363984" y="843703"/>
            <a:ext cx="11514338" cy="5485105"/>
          </a:xfrm>
        </p:spPr>
        <p:txBody>
          <a:bodyPr/>
          <a:lstStyle/>
          <a:p>
            <a:r>
              <a:rPr lang="en-US" dirty="0" smtClean="0"/>
              <a:t>W-based plasma facing surface is less forgiving as CFC with regard to leading edges</a:t>
            </a:r>
          </a:p>
          <a:p>
            <a:pPr lvl="1"/>
            <a:r>
              <a:rPr lang="en-US" dirty="0" smtClean="0"/>
              <a:t>Need for final machining of mosaic of sandwich tiles after brazing</a:t>
            </a:r>
          </a:p>
          <a:p>
            <a:pPr lvl="1"/>
            <a:r>
              <a:rPr lang="en-US" dirty="0" smtClean="0"/>
              <a:t>Large module size allows for shallow chamfering between modules</a:t>
            </a:r>
          </a:p>
          <a:p>
            <a:r>
              <a:rPr lang="en-US" dirty="0" smtClean="0"/>
              <a:t>Tool developed to identify plasma facing area with high loads at incident angles of opposite sides</a:t>
            </a:r>
          </a:p>
          <a:p>
            <a:r>
              <a:rPr lang="en-US" dirty="0" smtClean="0"/>
              <a:t>Tool developed to optimize chamfer geometry to mitigate edge loads</a:t>
            </a:r>
          </a:p>
          <a:p>
            <a:pPr lvl="1"/>
            <a:r>
              <a:rPr lang="en-US" dirty="0" smtClean="0">
                <a:hlinkClick r:id="rId5" action="ppaction://hlinksldjump"/>
              </a:rPr>
              <a:t>Simple solution for symmetric case avoiding leading edge</a:t>
            </a:r>
            <a:endParaRPr lang="en-US" dirty="0" smtClean="0"/>
          </a:p>
          <a:p>
            <a:pPr lvl="1"/>
            <a:r>
              <a:rPr lang="en-US" dirty="0" smtClean="0"/>
              <a:t>Simple excel tool for asymmetric case avoiding leading edge and assuming no 3D effects</a:t>
            </a:r>
          </a:p>
          <a:p>
            <a:pPr lvl="1"/>
            <a:r>
              <a:rPr lang="en-US" dirty="0" smtClean="0"/>
              <a:t>Advanced optimization algorithm allowing steep chamfers (3D effect) and small leading edges</a:t>
            </a:r>
          </a:p>
          <a:p>
            <a:endParaRPr lang="en-US" dirty="0" smtClean="0"/>
          </a:p>
          <a:p>
            <a:endParaRPr lang="en-US" dirty="0"/>
          </a:p>
        </p:txBody>
      </p:sp>
      <p:sp>
        <p:nvSpPr>
          <p:cNvPr id="3" name="Title 2"/>
          <p:cNvSpPr>
            <a:spLocks noGrp="1"/>
          </p:cNvSpPr>
          <p:nvPr>
            <p:ph type="title"/>
          </p:nvPr>
        </p:nvSpPr>
        <p:spPr/>
        <p:txBody>
          <a:bodyPr/>
          <a:lstStyle/>
          <a:p>
            <a:r>
              <a:rPr lang="en-US" dirty="0" smtClean="0"/>
              <a:t>Leading edges [Antara Menzel]</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9</a:t>
            </a:fld>
            <a:endParaRPr lang="de-DE" dirty="0"/>
          </a:p>
        </p:txBody>
      </p:sp>
      <p:grpSp>
        <p:nvGrpSpPr>
          <p:cNvPr id="12" name="Group 11"/>
          <p:cNvGrpSpPr/>
          <p:nvPr/>
        </p:nvGrpSpPr>
        <p:grpSpPr>
          <a:xfrm>
            <a:off x="205594" y="2587841"/>
            <a:ext cx="9443558" cy="4270159"/>
            <a:chOff x="205594" y="2587841"/>
            <a:chExt cx="9443558" cy="4270159"/>
          </a:xfrm>
        </p:grpSpPr>
        <p:pic>
          <p:nvPicPr>
            <p:cNvPr id="5" name="Picture 4"/>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232" t="17052" r="25040" b="14348"/>
            <a:stretch/>
          </p:blipFill>
          <p:spPr>
            <a:xfrm>
              <a:off x="205594" y="2831350"/>
              <a:ext cx="4252888" cy="3845613"/>
            </a:xfrm>
            <a:prstGeom prst="rect">
              <a:avLst/>
            </a:prstGeom>
          </p:spPr>
        </p:pic>
        <p:pic>
          <p:nvPicPr>
            <p:cNvPr id="6" name="Picture 5"/>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0205" t="16354" r="25150" b="12112"/>
            <a:stretch/>
          </p:blipFill>
          <p:spPr>
            <a:xfrm>
              <a:off x="4616872" y="2804716"/>
              <a:ext cx="4213630" cy="3980404"/>
            </a:xfrm>
            <a:prstGeom prst="rect">
              <a:avLst/>
            </a:prstGeom>
          </p:spPr>
        </p:pic>
        <p:pic>
          <p:nvPicPr>
            <p:cNvPr id="7" name="Picture 6"/>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7310" t="9044" r="15259" b="9440"/>
            <a:stretch/>
          </p:blipFill>
          <p:spPr>
            <a:xfrm>
              <a:off x="8988892" y="2587841"/>
              <a:ext cx="660260" cy="4270159"/>
            </a:xfrm>
            <a:prstGeom prst="rect">
              <a:avLst/>
            </a:prstGeom>
          </p:spPr>
        </p:pic>
        <p:sp>
          <p:nvSpPr>
            <p:cNvPr id="8" name="TextBox 7"/>
            <p:cNvSpPr txBox="1"/>
            <p:nvPr/>
          </p:nvSpPr>
          <p:spPr>
            <a:xfrm>
              <a:off x="1873188" y="3344244"/>
              <a:ext cx="205985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Clockwise incident flux</a:t>
              </a:r>
            </a:p>
          </p:txBody>
        </p:sp>
        <p:sp>
          <p:nvSpPr>
            <p:cNvPr id="9" name="TextBox 8"/>
            <p:cNvSpPr txBox="1"/>
            <p:nvPr/>
          </p:nvSpPr>
          <p:spPr>
            <a:xfrm>
              <a:off x="5555020" y="3344244"/>
              <a:ext cx="280204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Counter clockwise incident flux</a:t>
              </a:r>
            </a:p>
          </p:txBody>
        </p:sp>
        <p:sp>
          <p:nvSpPr>
            <p:cNvPr id="10" name="Rectangle 9"/>
            <p:cNvSpPr/>
            <p:nvPr/>
          </p:nvSpPr>
          <p:spPr>
            <a:xfrm>
              <a:off x="1521576" y="2587841"/>
              <a:ext cx="7189794" cy="369332"/>
            </a:xfrm>
            <a:prstGeom prst="rect">
              <a:avLst/>
            </a:prstGeom>
          </p:spPr>
          <p:txBody>
            <a:bodyPr wrap="square">
              <a:spAutoFit/>
            </a:bodyPr>
            <a:lstStyle/>
            <a:p>
              <a:r>
                <a:rPr lang="de-DE" dirty="0" err="1" smtClean="0"/>
                <a:t>q</a:t>
              </a:r>
              <a:r>
                <a:rPr lang="de-DE" baseline="-25000" dirty="0" err="1" smtClean="0"/>
                <a:t>max</a:t>
              </a:r>
              <a:r>
                <a:rPr lang="de-DE" dirty="0" smtClean="0"/>
                <a:t> </a:t>
              </a:r>
              <a:r>
                <a:rPr lang="de-DE" dirty="0" err="1" smtClean="0"/>
                <a:t>over</a:t>
              </a:r>
              <a:r>
                <a:rPr lang="de-DE" dirty="0" smtClean="0"/>
                <a:t> ST</a:t>
              </a:r>
              <a:r>
                <a:rPr lang="de-DE" dirty="0"/>
                <a:t>, HI and HM, 0%/ 1%, 3%, 5% </a:t>
              </a:r>
              <a:r>
                <a:rPr lang="de-DE" dirty="0" err="1"/>
                <a:t>beta</a:t>
              </a:r>
              <a:r>
                <a:rPr lang="de-DE" dirty="0"/>
                <a:t>/ 10 </a:t>
              </a:r>
              <a:r>
                <a:rPr lang="de-DE" dirty="0" err="1"/>
                <a:t>kA</a:t>
              </a:r>
              <a:r>
                <a:rPr lang="de-DE" dirty="0"/>
                <a:t>, 20 </a:t>
              </a:r>
              <a:r>
                <a:rPr lang="de-DE" dirty="0" err="1"/>
                <a:t>kA</a:t>
              </a:r>
              <a:r>
                <a:rPr lang="de-DE" dirty="0"/>
                <a:t> </a:t>
              </a:r>
              <a:r>
                <a:rPr lang="de-DE" dirty="0" err="1"/>
                <a:t>current</a:t>
              </a:r>
              <a:endParaRPr lang="de-DE" dirty="0"/>
            </a:p>
          </p:txBody>
        </p:sp>
      </p:grpSp>
      <p:grpSp>
        <p:nvGrpSpPr>
          <p:cNvPr id="13" name="Group 12"/>
          <p:cNvGrpSpPr/>
          <p:nvPr/>
        </p:nvGrpSpPr>
        <p:grpSpPr>
          <a:xfrm>
            <a:off x="65847" y="3539175"/>
            <a:ext cx="4611596" cy="3381297"/>
            <a:chOff x="7218206" y="3390788"/>
            <a:chExt cx="4611596" cy="3381297"/>
          </a:xfrm>
        </p:grpSpPr>
        <p:pic>
          <p:nvPicPr>
            <p:cNvPr id="14" name="Picture 13"/>
            <p:cNvPicPr>
              <a:picLocks noChangeAspect="1"/>
            </p:cNvPicPr>
            <p:nvPr/>
          </p:nvPicPr>
          <p:blipFill>
            <a:blip r:embed="rId8"/>
            <a:stretch>
              <a:fillRect/>
            </a:stretch>
          </p:blipFill>
          <p:spPr>
            <a:xfrm>
              <a:off x="7218206" y="3390788"/>
              <a:ext cx="3516469" cy="3325196"/>
            </a:xfrm>
            <a:prstGeom prst="rect">
              <a:avLst/>
            </a:prstGeom>
          </p:spPr>
        </p:pic>
        <p:cxnSp>
          <p:nvCxnSpPr>
            <p:cNvPr id="15" name="Straight Arrow Connector 14"/>
            <p:cNvCxnSpPr/>
            <p:nvPr/>
          </p:nvCxnSpPr>
          <p:spPr>
            <a:xfrm>
              <a:off x="8470830" y="5671903"/>
              <a:ext cx="0" cy="38014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95667" y="6011925"/>
              <a:ext cx="1078244" cy="307777"/>
            </a:xfrm>
            <a:prstGeom prst="rect">
              <a:avLst/>
            </a:prstGeom>
            <a:noFill/>
          </p:spPr>
          <p:txBody>
            <a:bodyPr wrap="none" rtlCol="0">
              <a:spAutoFit/>
            </a:bodyPr>
            <a:lstStyle/>
            <a:p>
              <a:r>
                <a:rPr lang="en-US" sz="1400" dirty="0" smtClean="0">
                  <a:solidFill>
                    <a:srgbClr val="00B050"/>
                  </a:solidFill>
                </a:rPr>
                <a:t>No overload</a:t>
              </a:r>
              <a:endParaRPr lang="en-US" sz="1400" dirty="0">
                <a:solidFill>
                  <a:srgbClr val="00B050"/>
                </a:solidFill>
              </a:endParaRPr>
            </a:p>
          </p:txBody>
        </p:sp>
        <p:sp>
          <p:nvSpPr>
            <p:cNvPr id="17" name="TextBox 16"/>
            <p:cNvSpPr txBox="1"/>
            <p:nvPr/>
          </p:nvSpPr>
          <p:spPr>
            <a:xfrm>
              <a:off x="8992239" y="4116329"/>
              <a:ext cx="852990" cy="307777"/>
            </a:xfrm>
            <a:prstGeom prst="rect">
              <a:avLst/>
            </a:prstGeom>
            <a:noFill/>
          </p:spPr>
          <p:txBody>
            <a:bodyPr wrap="none" rtlCol="0">
              <a:spAutoFit/>
            </a:bodyPr>
            <a:lstStyle/>
            <a:p>
              <a:r>
                <a:rPr lang="en-US" sz="1400" dirty="0" smtClean="0">
                  <a:solidFill>
                    <a:srgbClr val="FF0000"/>
                  </a:solidFill>
                </a:rPr>
                <a:t>Overload</a:t>
              </a:r>
              <a:endParaRPr lang="en-US" sz="1400" dirty="0">
                <a:solidFill>
                  <a:srgbClr val="FF0000"/>
                </a:solidFill>
              </a:endParaRPr>
            </a:p>
          </p:txBody>
        </p:sp>
        <p:cxnSp>
          <p:nvCxnSpPr>
            <p:cNvPr id="18" name="Straight Arrow Connector 17"/>
            <p:cNvCxnSpPr/>
            <p:nvPr/>
          </p:nvCxnSpPr>
          <p:spPr>
            <a:xfrm flipV="1">
              <a:off x="9521391" y="4393328"/>
              <a:ext cx="0" cy="3801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52929" y="4881829"/>
              <a:ext cx="1366208" cy="307777"/>
            </a:xfrm>
            <a:prstGeom prst="rect">
              <a:avLst/>
            </a:prstGeom>
            <a:noFill/>
          </p:spPr>
          <p:txBody>
            <a:bodyPr wrap="none" rtlCol="0">
              <a:spAutoFit/>
            </a:bodyPr>
            <a:lstStyle/>
            <a:p>
              <a:r>
                <a:rPr lang="en-US" sz="1400" dirty="0" smtClean="0">
                  <a:solidFill>
                    <a:srgbClr val="00B050"/>
                  </a:solidFill>
                </a:rPr>
                <a:t>No leading edge</a:t>
              </a:r>
              <a:endParaRPr lang="en-US" sz="1400" dirty="0">
                <a:solidFill>
                  <a:srgbClr val="00B050"/>
                </a:solidFill>
              </a:endParaRPr>
            </a:p>
          </p:txBody>
        </p:sp>
        <p:cxnSp>
          <p:nvCxnSpPr>
            <p:cNvPr id="20" name="Straight Arrow Connector 19"/>
            <p:cNvCxnSpPr/>
            <p:nvPr/>
          </p:nvCxnSpPr>
          <p:spPr>
            <a:xfrm flipV="1">
              <a:off x="7995667" y="5145280"/>
              <a:ext cx="0" cy="38014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521391" y="5071363"/>
              <a:ext cx="1116139" cy="307777"/>
            </a:xfrm>
            <a:prstGeom prst="rect">
              <a:avLst/>
            </a:prstGeom>
            <a:noFill/>
          </p:spPr>
          <p:txBody>
            <a:bodyPr wrap="none" rtlCol="0">
              <a:spAutoFit/>
            </a:bodyPr>
            <a:lstStyle/>
            <a:p>
              <a:r>
                <a:rPr lang="en-US" sz="1400" dirty="0" smtClean="0">
                  <a:solidFill>
                    <a:srgbClr val="FF0000"/>
                  </a:solidFill>
                </a:rPr>
                <a:t>leading edge</a:t>
              </a:r>
              <a:endParaRPr lang="en-US" sz="1400" dirty="0">
                <a:solidFill>
                  <a:srgbClr val="FF0000"/>
                </a:solidFill>
              </a:endParaRPr>
            </a:p>
          </p:txBody>
        </p:sp>
        <p:cxnSp>
          <p:nvCxnSpPr>
            <p:cNvPr id="22" name="Straight Arrow Connector 21"/>
            <p:cNvCxnSpPr/>
            <p:nvPr/>
          </p:nvCxnSpPr>
          <p:spPr>
            <a:xfrm flipH="1">
              <a:off x="9980672" y="4854584"/>
              <a:ext cx="417" cy="2793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9109823" y="3952107"/>
              <a:ext cx="1382194" cy="1181867"/>
            </a:xfrm>
            <a:custGeom>
              <a:avLst/>
              <a:gdLst>
                <a:gd name="connsiteX0" fmla="*/ 1082695 w 1082695"/>
                <a:gd name="connsiteY0" fmla="*/ 0 h 877936"/>
                <a:gd name="connsiteX1" fmla="*/ 1079890 w 1082695"/>
                <a:gd name="connsiteY1" fmla="*/ 532932 h 877936"/>
                <a:gd name="connsiteX2" fmla="*/ 0 w 1082695"/>
                <a:gd name="connsiteY2" fmla="*/ 877936 h 877936"/>
                <a:gd name="connsiteX3" fmla="*/ 1082695 w 1082695"/>
                <a:gd name="connsiteY3" fmla="*/ 0 h 877936"/>
                <a:gd name="connsiteX0" fmla="*/ 1082695 w 1082695"/>
                <a:gd name="connsiteY0" fmla="*/ 0 h 877936"/>
                <a:gd name="connsiteX1" fmla="*/ 1082695 w 1082695"/>
                <a:gd name="connsiteY1" fmla="*/ 524463 h 877936"/>
                <a:gd name="connsiteX2" fmla="*/ 0 w 1082695"/>
                <a:gd name="connsiteY2" fmla="*/ 877936 h 877936"/>
                <a:gd name="connsiteX3" fmla="*/ 1082695 w 1082695"/>
                <a:gd name="connsiteY3" fmla="*/ 0 h 877936"/>
                <a:gd name="connsiteX0" fmla="*/ 1082695 w 1082695"/>
                <a:gd name="connsiteY0" fmla="*/ 0 h 877936"/>
                <a:gd name="connsiteX1" fmla="*/ 1082695 w 1082695"/>
                <a:gd name="connsiteY1" fmla="*/ 518818 h 877936"/>
                <a:gd name="connsiteX2" fmla="*/ 0 w 1082695"/>
                <a:gd name="connsiteY2" fmla="*/ 877936 h 877936"/>
                <a:gd name="connsiteX3" fmla="*/ 1082695 w 1082695"/>
                <a:gd name="connsiteY3" fmla="*/ 0 h 877936"/>
                <a:gd name="connsiteX0" fmla="*/ 1063060 w 1063060"/>
                <a:gd name="connsiteY0" fmla="*/ 0 h 860999"/>
                <a:gd name="connsiteX1" fmla="*/ 1063060 w 1063060"/>
                <a:gd name="connsiteY1" fmla="*/ 518818 h 860999"/>
                <a:gd name="connsiteX2" fmla="*/ 0 w 1063060"/>
                <a:gd name="connsiteY2" fmla="*/ 860999 h 860999"/>
                <a:gd name="connsiteX3" fmla="*/ 1063060 w 1063060"/>
                <a:gd name="connsiteY3" fmla="*/ 0 h 860999"/>
              </a:gdLst>
              <a:ahLst/>
              <a:cxnLst>
                <a:cxn ang="0">
                  <a:pos x="connsiteX0" y="connsiteY0"/>
                </a:cxn>
                <a:cxn ang="0">
                  <a:pos x="connsiteX1" y="connsiteY1"/>
                </a:cxn>
                <a:cxn ang="0">
                  <a:pos x="connsiteX2" y="connsiteY2"/>
                </a:cxn>
                <a:cxn ang="0">
                  <a:pos x="connsiteX3" y="connsiteY3"/>
                </a:cxn>
              </a:cxnLst>
              <a:rect l="l" t="t" r="r" b="b"/>
              <a:pathLst>
                <a:path w="1063060" h="860999">
                  <a:moveTo>
                    <a:pt x="1063060" y="0"/>
                  </a:moveTo>
                  <a:lnTo>
                    <a:pt x="1063060" y="518818"/>
                  </a:lnTo>
                  <a:lnTo>
                    <a:pt x="0" y="860999"/>
                  </a:lnTo>
                  <a:lnTo>
                    <a:pt x="1063060" y="0"/>
                  </a:lnTo>
                  <a:close/>
                </a:path>
              </a:pathLst>
            </a:custGeom>
            <a:solidFill>
              <a:srgbClr val="00B050">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Box 23"/>
            <p:cNvSpPr txBox="1"/>
            <p:nvPr/>
          </p:nvSpPr>
          <p:spPr>
            <a:xfrm>
              <a:off x="10117667" y="4214068"/>
              <a:ext cx="1712135" cy="369332"/>
            </a:xfrm>
            <a:prstGeom prst="rect">
              <a:avLst/>
            </a:prstGeom>
            <a:noFill/>
          </p:spPr>
          <p:txBody>
            <a:bodyPr wrap="none" rtlCol="0">
              <a:spAutoFit/>
            </a:bodyPr>
            <a:lstStyle/>
            <a:p>
              <a:r>
                <a:rPr lang="de-DE" dirty="0" err="1" smtClean="0">
                  <a:solidFill>
                    <a:srgbClr val="00B050"/>
                  </a:solidFill>
                </a:rPr>
                <a:t>Feasible</a:t>
              </a:r>
              <a:r>
                <a:rPr lang="de-DE" dirty="0" smtClean="0">
                  <a:solidFill>
                    <a:srgbClr val="00B050"/>
                  </a:solidFill>
                </a:rPr>
                <a:t> </a:t>
              </a:r>
              <a:r>
                <a:rPr lang="de-DE" dirty="0" err="1" smtClean="0">
                  <a:solidFill>
                    <a:srgbClr val="00B050"/>
                  </a:solidFill>
                </a:rPr>
                <a:t>domain</a:t>
              </a:r>
              <a:endParaRPr lang="de-DE" dirty="0">
                <a:solidFill>
                  <a:srgbClr val="00B050"/>
                </a:solidFill>
              </a:endParaRPr>
            </a:p>
          </p:txBody>
        </p:sp>
        <p:cxnSp>
          <p:nvCxnSpPr>
            <p:cNvPr id="25" name="Straight Connector 24"/>
            <p:cNvCxnSpPr/>
            <p:nvPr/>
          </p:nvCxnSpPr>
          <p:spPr>
            <a:xfrm>
              <a:off x="9080006" y="4854584"/>
              <a:ext cx="0" cy="166475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697601" y="4464791"/>
              <a:ext cx="770724" cy="369332"/>
            </a:xfrm>
            <a:prstGeom prst="rect">
              <a:avLst/>
            </a:prstGeom>
            <a:noFill/>
          </p:spPr>
          <p:txBody>
            <a:bodyPr wrap="none" rtlCol="0">
              <a:spAutoFit/>
            </a:bodyPr>
            <a:lstStyle/>
            <a:p>
              <a:r>
                <a:rPr lang="en-US" dirty="0" err="1" smtClean="0"/>
                <a:t>w</a:t>
              </a:r>
              <a:r>
                <a:rPr lang="en-US" baseline="-25000" dirty="0" err="1" smtClean="0"/>
                <a:t>ch,min</a:t>
              </a:r>
              <a:endParaRPr lang="en-US" baseline="-25000" dirty="0"/>
            </a:p>
          </p:txBody>
        </p:sp>
        <p:sp>
          <p:nvSpPr>
            <p:cNvPr id="27" name="Arc 26"/>
            <p:cNvSpPr/>
            <p:nvPr/>
          </p:nvSpPr>
          <p:spPr>
            <a:xfrm>
              <a:off x="7554283" y="6209815"/>
              <a:ext cx="426700" cy="562270"/>
            </a:xfrm>
            <a:prstGeom prst="arc">
              <a:avLst>
                <a:gd name="adj1" fmla="val 17176144"/>
                <a:gd name="adj2" fmla="val 0"/>
              </a:avLst>
            </a:prstGeom>
            <a:ln w="12700" cmpd="sng">
              <a:solidFill>
                <a:srgbClr val="ED792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TextBox 27"/>
            <p:cNvSpPr txBox="1"/>
            <p:nvPr/>
          </p:nvSpPr>
          <p:spPr>
            <a:xfrm>
              <a:off x="8124245" y="5404009"/>
              <a:ext cx="293350" cy="267894"/>
            </a:xfrm>
            <a:prstGeom prst="rect">
              <a:avLst/>
            </a:prstGeom>
            <a:noFill/>
          </p:spPr>
          <p:txBody>
            <a:bodyPr wrap="none" lIns="0" tIns="0" rIns="0" bIns="0" rtlCol="0" anchor="t" anchorCtr="0">
              <a:spAutoFit/>
            </a:bodyPr>
            <a:lstStyle/>
            <a:p>
              <a:pPr>
                <a:lnSpc>
                  <a:spcPts val="2300"/>
                </a:lnSpc>
                <a:spcBef>
                  <a:spcPts val="1150"/>
                </a:spcBef>
              </a:pPr>
              <a:r>
                <a:rPr lang="en-US" sz="1600" dirty="0">
                  <a:solidFill>
                    <a:srgbClr val="79AAD6"/>
                  </a:solidFill>
                </a:rPr>
                <a:t>α</a:t>
              </a:r>
              <a:r>
                <a:rPr lang="en-US" sz="1600" baseline="-25000" dirty="0" err="1">
                  <a:solidFill>
                    <a:srgbClr val="79AAD6"/>
                  </a:solidFill>
                </a:rPr>
                <a:t>inc</a:t>
              </a:r>
              <a:endParaRPr lang="de-DE" sz="1600" dirty="0" err="1" smtClean="0">
                <a:solidFill>
                  <a:srgbClr val="79AAD6"/>
                </a:solidFill>
              </a:endParaRPr>
            </a:p>
          </p:txBody>
        </p:sp>
        <p:sp>
          <p:nvSpPr>
            <p:cNvPr id="29" name="TextBox 28"/>
            <p:cNvSpPr txBox="1"/>
            <p:nvPr/>
          </p:nvSpPr>
          <p:spPr>
            <a:xfrm>
              <a:off x="8068914" y="6210738"/>
              <a:ext cx="774251" cy="267446"/>
            </a:xfrm>
            <a:prstGeom prst="rect">
              <a:avLst/>
            </a:prstGeom>
            <a:noFill/>
          </p:spPr>
          <p:txBody>
            <a:bodyPr wrap="none" lIns="0" tIns="0" rIns="0" bIns="0" rtlCol="0" anchor="t" anchorCtr="0">
              <a:spAutoFit/>
            </a:bodyPr>
            <a:lstStyle/>
            <a:p>
              <a:pPr>
                <a:lnSpc>
                  <a:spcPts val="2300"/>
                </a:lnSpc>
                <a:spcBef>
                  <a:spcPts val="1150"/>
                </a:spcBef>
              </a:pPr>
              <a:r>
                <a:rPr lang="en-US" sz="1600" dirty="0" err="1" smtClean="0">
                  <a:solidFill>
                    <a:srgbClr val="ED792B"/>
                  </a:solidFill>
                  <a:latin typeface="Symbol" panose="05050102010706020507" pitchFamily="18" charset="2"/>
                </a:rPr>
                <a:t>a</a:t>
              </a:r>
              <a:r>
                <a:rPr lang="en-US" sz="1600" baseline="-25000" dirty="0" err="1" smtClean="0">
                  <a:solidFill>
                    <a:srgbClr val="ED792B"/>
                  </a:solidFill>
                </a:rPr>
                <a:t>lim</a:t>
              </a:r>
              <a:r>
                <a:rPr lang="en-US" sz="1600" baseline="-25000" dirty="0" smtClean="0">
                  <a:solidFill>
                    <a:srgbClr val="ED792B"/>
                  </a:solidFill>
                </a:rPr>
                <a:t> </a:t>
              </a:r>
              <a:r>
                <a:rPr lang="en-US" sz="1600" dirty="0" smtClean="0">
                  <a:solidFill>
                    <a:srgbClr val="ED792B"/>
                  </a:solidFill>
                </a:rPr>
                <a:t>- </a:t>
              </a:r>
              <a:r>
                <a:rPr lang="en-US" sz="1600" dirty="0" err="1" smtClean="0">
                  <a:solidFill>
                    <a:srgbClr val="ED792B"/>
                  </a:solidFill>
                  <a:latin typeface="Symbol" panose="05050102010706020507" pitchFamily="18" charset="2"/>
                </a:rPr>
                <a:t>a</a:t>
              </a:r>
              <a:r>
                <a:rPr lang="en-US" sz="1600" baseline="-25000" dirty="0" err="1" smtClean="0">
                  <a:solidFill>
                    <a:srgbClr val="ED792B"/>
                  </a:solidFill>
                </a:rPr>
                <a:t>inc</a:t>
              </a:r>
              <a:endParaRPr lang="de-DE" sz="1600" dirty="0" err="1" smtClean="0">
                <a:solidFill>
                  <a:srgbClr val="ED792B"/>
                </a:solidFill>
              </a:endParaRPr>
            </a:p>
          </p:txBody>
        </p:sp>
        <p:sp>
          <p:nvSpPr>
            <p:cNvPr id="30" name="Arc 29"/>
            <p:cNvSpPr/>
            <p:nvPr/>
          </p:nvSpPr>
          <p:spPr>
            <a:xfrm>
              <a:off x="7573337" y="5412868"/>
              <a:ext cx="426700" cy="562270"/>
            </a:xfrm>
            <a:prstGeom prst="arc">
              <a:avLst>
                <a:gd name="adj1" fmla="val 19114011"/>
                <a:gd name="adj2" fmla="val 0"/>
              </a:avLst>
            </a:prstGeom>
            <a:ln w="12700" cmpd="sng">
              <a:solidFill>
                <a:srgbClr val="5497D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35" name="Group 34"/>
          <p:cNvGrpSpPr/>
          <p:nvPr/>
        </p:nvGrpSpPr>
        <p:grpSpPr>
          <a:xfrm>
            <a:off x="3790633" y="4731787"/>
            <a:ext cx="2644321" cy="1923310"/>
            <a:chOff x="5934378" y="3489612"/>
            <a:chExt cx="5053837" cy="3264545"/>
          </a:xfrm>
        </p:grpSpPr>
        <p:pic>
          <p:nvPicPr>
            <p:cNvPr id="33" name="Picture 32"/>
            <p:cNvPicPr>
              <a:picLocks noChangeAspect="1"/>
            </p:cNvPicPr>
            <p:nvPr/>
          </p:nvPicPr>
          <p:blipFill>
            <a:blip r:embed="rId9"/>
            <a:stretch>
              <a:fillRect/>
            </a:stretch>
          </p:blipFill>
          <p:spPr>
            <a:xfrm>
              <a:off x="5934378" y="5139883"/>
              <a:ext cx="5053837" cy="1614274"/>
            </a:xfrm>
            <a:prstGeom prst="rect">
              <a:avLst/>
            </a:prstGeom>
          </p:spPr>
        </p:pic>
        <p:pic>
          <p:nvPicPr>
            <p:cNvPr id="34" name="Picture 33"/>
            <p:cNvPicPr>
              <a:picLocks noChangeAspect="1"/>
            </p:cNvPicPr>
            <p:nvPr/>
          </p:nvPicPr>
          <p:blipFill>
            <a:blip r:embed="rId10"/>
            <a:stretch>
              <a:fillRect/>
            </a:stretch>
          </p:blipFill>
          <p:spPr>
            <a:xfrm>
              <a:off x="5934378" y="3489612"/>
              <a:ext cx="5053837" cy="1614274"/>
            </a:xfrm>
            <a:prstGeom prst="rect">
              <a:avLst/>
            </a:prstGeom>
          </p:spPr>
        </p:pic>
      </p:grpSp>
      <p:grpSp>
        <p:nvGrpSpPr>
          <p:cNvPr id="32" name="Group 31"/>
          <p:cNvGrpSpPr/>
          <p:nvPr/>
        </p:nvGrpSpPr>
        <p:grpSpPr>
          <a:xfrm>
            <a:off x="4939665" y="4881353"/>
            <a:ext cx="340758" cy="1220485"/>
            <a:chOff x="4939665" y="4881353"/>
            <a:chExt cx="340758" cy="1220485"/>
          </a:xfrm>
        </p:grpSpPr>
        <p:sp>
          <p:nvSpPr>
            <p:cNvPr id="11" name="5-Point Star 10"/>
            <p:cNvSpPr/>
            <p:nvPr/>
          </p:nvSpPr>
          <p:spPr>
            <a:xfrm>
              <a:off x="4939665" y="5030216"/>
              <a:ext cx="60852" cy="73666"/>
            </a:xfrm>
            <a:prstGeom prst="star5">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6" name="5-Point Star 35"/>
            <p:cNvSpPr/>
            <p:nvPr/>
          </p:nvSpPr>
          <p:spPr>
            <a:xfrm>
              <a:off x="5219571" y="4881353"/>
              <a:ext cx="60852" cy="73666"/>
            </a:xfrm>
            <a:prstGeom prst="star5">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7" name="5-Point Star 36"/>
            <p:cNvSpPr/>
            <p:nvPr/>
          </p:nvSpPr>
          <p:spPr>
            <a:xfrm>
              <a:off x="5158719" y="5924916"/>
              <a:ext cx="60852" cy="73666"/>
            </a:xfrm>
            <a:prstGeom prst="star5">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8" name="5-Point Star 37"/>
            <p:cNvSpPr/>
            <p:nvPr/>
          </p:nvSpPr>
          <p:spPr>
            <a:xfrm>
              <a:off x="5079075" y="6028172"/>
              <a:ext cx="60852" cy="73666"/>
            </a:xfrm>
            <a:prstGeom prst="star5">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Tree>
    <p:extLst>
      <p:ext uri="{BB962C8B-B14F-4D97-AF65-F5344CB8AC3E}">
        <p14:creationId xmlns:p14="http://schemas.microsoft.com/office/powerpoint/2010/main" val="25632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1"/>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31"/>
                                        </p:tgtEl>
                                      </p:cBhvr>
                                    </p:cmd>
                                  </p:childTnLst>
                                </p:cTn>
                              </p:par>
                            </p:childTnLst>
                          </p:cTn>
                        </p:par>
                      </p:childTnLst>
                    </p:cTn>
                  </p:par>
                </p:childTnLst>
              </p:cTn>
              <p:nextCondLst>
                <p:cond evt="onClick" delay="0">
                  <p:tgtEl>
                    <p:spTgt spid="31"/>
                  </p:tgtEl>
                </p:cond>
              </p:nextCondLst>
            </p:seq>
            <p:video>
              <p:cMediaNode vol="80000">
                <p:cTn id="40" fill="hold" display="0">
                  <p:stCondLst>
                    <p:cond delay="indefinite"/>
                  </p:stCondLst>
                </p:cTn>
                <p:tgtEl>
                  <p:spTgt spid="31"/>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84D73EFA-8736-4355-BF7C-D0635A96761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2022_Final_v8</Template>
  <TotalTime>0</TotalTime>
  <Words>7244</Words>
  <Application>Microsoft Office PowerPoint</Application>
  <PresentationFormat>Widescreen</PresentationFormat>
  <Paragraphs>1415</Paragraphs>
  <Slides>65</Slides>
  <Notes>27</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77" baseType="lpstr">
      <vt:lpstr>.SF NS Symbols Regular</vt:lpstr>
      <vt:lpstr>Arial</vt:lpstr>
      <vt:lpstr>Arial Narrow</vt:lpstr>
      <vt:lpstr>Calibri</vt:lpstr>
      <vt:lpstr>Cambria Math</vt:lpstr>
      <vt:lpstr>Symbol</vt:lpstr>
      <vt:lpstr>Times New Roman</vt:lpstr>
      <vt:lpstr>Wingdings</vt:lpstr>
      <vt:lpstr>Wingdings 3</vt:lpstr>
      <vt:lpstr>W7X</vt:lpstr>
      <vt:lpstr>think-cell Folie</vt:lpstr>
      <vt:lpstr>Equation</vt:lpstr>
      <vt:lpstr>TKT  PART I: Definition of the plasma facing surface PART II: Technology development &amp; qualification</vt:lpstr>
      <vt:lpstr>Fundamental differences divertor  baffle</vt:lpstr>
      <vt:lpstr>Technology qualification for target modules</vt:lpstr>
      <vt:lpstr>Simplifying target module geometry</vt:lpstr>
      <vt:lpstr>Conceptual layout of target module</vt:lpstr>
      <vt:lpstr>Cooling channel concept</vt:lpstr>
      <vt:lpstr>PowerPoint Presentation</vt:lpstr>
      <vt:lpstr>Engineering the plasma facing surface</vt:lpstr>
      <vt:lpstr>Leading edges [Antara Menzel]</vt:lpstr>
      <vt:lpstr>Robust leading edge free design [Menzel]</vt:lpstr>
      <vt:lpstr>Qualification tasks target element</vt:lpstr>
      <vt:lpstr>W95Ni3.5Fe1.5 properties</vt:lpstr>
      <vt:lpstr>Error field calculations [Thomas Fornal]</vt:lpstr>
      <vt:lpstr>Validation for arbitrary divertor geometry</vt:lpstr>
      <vt:lpstr>Diffusion welding</vt:lpstr>
      <vt:lpstr>Bonding Cu to W and WNiFe</vt:lpstr>
      <vt:lpstr>Additive manufactured CuCrZr</vt:lpstr>
      <vt:lpstr>Small scale heat sinks with cooling channels</vt:lpstr>
      <vt:lpstr>CT scan of heat sinks</vt:lpstr>
      <vt:lpstr>Coating</vt:lpstr>
      <vt:lpstr>Brazing sandwich tiles onto heat sink</vt:lpstr>
      <vt:lpstr>Machining the plasma facing surface</vt:lpstr>
      <vt:lpstr>Resume</vt:lpstr>
      <vt:lpstr>Outlook</vt:lpstr>
      <vt:lpstr>Outlook</vt:lpstr>
      <vt:lpstr>Baffle reinforcement and simplification</vt:lpstr>
      <vt:lpstr>Thermal results new baffle design</vt:lpstr>
      <vt:lpstr>Manufacturing of 1/3 module</vt:lpstr>
      <vt:lpstr>Resume and outlook baffle technology</vt:lpstr>
      <vt:lpstr>Back up slides navigator</vt:lpstr>
      <vt:lpstr>Divertor type strategy</vt:lpstr>
      <vt:lpstr>Background</vt:lpstr>
      <vt:lpstr>W based divertor project</vt:lpstr>
      <vt:lpstr>Current divertor layout Wendelstein 7-X</vt:lpstr>
      <vt:lpstr>Particle exhaust issues</vt:lpstr>
      <vt:lpstr>Exhaust challenge</vt:lpstr>
      <vt:lpstr>Exhausts limits profile shaping</vt:lpstr>
      <vt:lpstr>Thermal stress at perfect bond W-Cu</vt:lpstr>
      <vt:lpstr>Design approach with HIP</vt:lpstr>
      <vt:lpstr>Temperature during plasma operation</vt:lpstr>
      <vt:lpstr>Displacements during plasma operation</vt:lpstr>
      <vt:lpstr>FE model including water channels</vt:lpstr>
      <vt:lpstr>Thermal results</vt:lpstr>
      <vt:lpstr>Plasma exposure  HIP process</vt:lpstr>
      <vt:lpstr>Need to use castellated W surface</vt:lpstr>
      <vt:lpstr>Summary of FEM results</vt:lpstr>
      <vt:lpstr>Divertor / baffle overload issues</vt:lpstr>
      <vt:lpstr>Tools for plasma facing surface shaping</vt:lpstr>
      <vt:lpstr>Tools to optimize plasma facing geometry</vt:lpstr>
      <vt:lpstr>Pure W versus W based mixed metals</vt:lpstr>
      <vt:lpstr>Assessment of W and W95NiFe</vt:lpstr>
      <vt:lpstr>Phase diagram WNiFe</vt:lpstr>
      <vt:lpstr>Phase diagram at annealing temperature</vt:lpstr>
      <vt:lpstr>Alternative approach: galvanize heat sink</vt:lpstr>
      <vt:lpstr>Material properties OFE Cu</vt:lpstr>
      <vt:lpstr>Material properties CuCrZr</vt:lpstr>
      <vt:lpstr>He leak test program AM CuCrZr</vt:lpstr>
      <vt:lpstr>Cooling constraints divertor/baffle</vt:lpstr>
      <vt:lpstr>Separatrix for any config with beta and Itor</vt:lpstr>
      <vt:lpstr>Design limitations</vt:lpstr>
      <vt:lpstr>Toroidal current compensation by planar coils</vt:lpstr>
      <vt:lpstr>Aovid leading edges by chamfering</vt:lpstr>
      <vt:lpstr>Avoid leading edges: 4 cases – 3 solutions</vt:lpstr>
      <vt:lpstr>symmetric case</vt:lpstr>
      <vt:lpstr>Asymmetric case</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(1/2)</dc:title>
  <dc:creator>Joris Fellinger</dc:creator>
  <cp:lastModifiedBy>Joris Fellinger</cp:lastModifiedBy>
  <cp:revision>409</cp:revision>
  <dcterms:created xsi:type="dcterms:W3CDTF">2022-05-23T07:12:36Z</dcterms:created>
  <dcterms:modified xsi:type="dcterms:W3CDTF">2024-07-18T10:04:14Z</dcterms:modified>
</cp:coreProperties>
</file>