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14" r:id="rId2"/>
  </p:sldMasterIdLst>
  <p:notesMasterIdLst>
    <p:notesMasterId r:id="rId11"/>
  </p:notesMasterIdLst>
  <p:sldIdLst>
    <p:sldId id="258" r:id="rId3"/>
    <p:sldId id="260" r:id="rId4"/>
    <p:sldId id="265" r:id="rId5"/>
    <p:sldId id="268" r:id="rId6"/>
    <p:sldId id="266" r:id="rId7"/>
    <p:sldId id="267" r:id="rId8"/>
    <p:sldId id="262" r:id="rId9"/>
    <p:sldId id="26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xel Lorenz" initials="AL" lastIdx="29" clrIdx="0">
    <p:extLst>
      <p:ext uri="{19B8F6BF-5375-455C-9EA6-DF929625EA0E}">
        <p15:presenceInfo xmlns:p15="http://schemas.microsoft.com/office/powerpoint/2012/main" userId="Axel Loren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C66"/>
    <a:srgbClr val="006E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25" autoAdjust="0"/>
    <p:restoredTop sz="94660"/>
  </p:normalViewPr>
  <p:slideViewPr>
    <p:cSldViewPr snapToGrid="0">
      <p:cViewPr varScale="1">
        <p:scale>
          <a:sx n="115" d="100"/>
          <a:sy n="115" d="100"/>
        </p:scale>
        <p:origin x="138" y="468"/>
      </p:cViewPr>
      <p:guideLst>
        <p:guide orient="horz" pos="2160"/>
        <p:guide pos="3840"/>
      </p:guideLst>
    </p:cSldViewPr>
  </p:slideViewPr>
  <p:notesTextViewPr>
    <p:cViewPr>
      <p:scale>
        <a:sx n="1" d="1"/>
        <a:sy n="1" d="1"/>
      </p:scale>
      <p:origin x="0" y="0"/>
    </p:cViewPr>
  </p:notesTextViewPr>
  <p:notesViewPr>
    <p:cSldViewPr snapToGrid="0">
      <p:cViewPr varScale="1">
        <p:scale>
          <a:sx n="95" d="100"/>
          <a:sy n="95" d="100"/>
        </p:scale>
        <p:origin x="358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7EAE9-CD22-4919-B9F6-1A82D6CE1B33}" type="datetimeFigureOut">
              <a:rPr lang="de-DE" smtClean="0"/>
              <a:t>07.05.2024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5E968-FCE0-431C-99B4-EC8EA971DFFE}" type="slidenum">
              <a:rPr lang="de-DE" smtClean="0"/>
              <a:t>‹Nr.›</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png"/><Relationship Id="rId4" Type="http://schemas.openxmlformats.org/officeDocument/2006/relationships/image" Target="../media/image6.emf"/></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1.emf"/><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1.emf"/><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2.xml"/><Relationship Id="rId5" Type="http://schemas.openxmlformats.org/officeDocument/2006/relationships/image" Target="../media/image8.emf"/><Relationship Id="rId4" Type="http://schemas.openxmlformats.org/officeDocument/2006/relationships/image" Target="../media/image6.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g"/><Relationship Id="rId1" Type="http://schemas.openxmlformats.org/officeDocument/2006/relationships/slideMaster" Target="../slideMasters/slideMaster2.xml"/><Relationship Id="rId4" Type="http://schemas.openxmlformats.org/officeDocument/2006/relationships/image" Target="../media/image8.emf"/></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image" Target="../media/image1.emf"/><Relationship Id="rId2" Type="http://schemas.openxmlformats.org/officeDocument/2006/relationships/tags" Target="../tags/tag21.xml"/><Relationship Id="rId1" Type="http://schemas.openxmlformats.org/officeDocument/2006/relationships/vmlDrawing" Target="../drawings/vmlDrawing11.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g"/><Relationship Id="rId1" Type="http://schemas.openxmlformats.org/officeDocument/2006/relationships/slideMaster" Target="../slideMasters/slideMaster1.xml"/><Relationship Id="rId5" Type="http://schemas.openxmlformats.org/officeDocument/2006/relationships/image" Target="../media/image8.emf"/><Relationship Id="rId4" Type="http://schemas.openxmlformats.org/officeDocument/2006/relationships/image" Target="../media/image7.png"/></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image" Target="../media/image1.emf"/><Relationship Id="rId2" Type="http://schemas.openxmlformats.org/officeDocument/2006/relationships/tags" Target="../tags/tag23.xml"/><Relationship Id="rId1" Type="http://schemas.openxmlformats.org/officeDocument/2006/relationships/vmlDrawing" Target="../drawings/vmlDrawing12.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9.jpe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png"/><Relationship Id="rId4" Type="http://schemas.openxmlformats.org/officeDocument/2006/relationships/image" Target="../media/image6.emf"/></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3755339"/>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grpSp>
        <p:nvGrpSpPr>
          <p:cNvPr id="26" name="Gruppieren 25"/>
          <p:cNvGrpSpPr/>
          <p:nvPr userDrawn="1"/>
        </p:nvGrpSpPr>
        <p:grpSpPr>
          <a:xfrm>
            <a:off x="1053474" y="5908637"/>
            <a:ext cx="10113954" cy="566770"/>
            <a:chOff x="515924" y="5792918"/>
            <a:chExt cx="9461999" cy="566770"/>
          </a:xfrm>
        </p:grpSpPr>
        <p:pic>
          <p:nvPicPr>
            <p:cNvPr id="27" name="Grafik 2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8"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15" name="Subtitle 2"/>
          <p:cNvSpPr>
            <a:spLocks noGrp="1"/>
          </p:cNvSpPr>
          <p:nvPr>
            <p:ph type="subTitle" idx="1"/>
          </p:nvPr>
        </p:nvSpPr>
        <p:spPr>
          <a:xfrm>
            <a:off x="1145512" y="3743999"/>
            <a:ext cx="7811452" cy="198321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16" name="Grafik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397688" y="5237015"/>
            <a:ext cx="1700546" cy="524971"/>
          </a:xfrm>
          <a:prstGeom prst="rect">
            <a:avLst/>
          </a:prstGeom>
        </p:spPr>
      </p:pic>
      <p:pic>
        <p:nvPicPr>
          <p:cNvPr id="17" name="Grafik 1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977683" y="2164827"/>
            <a:ext cx="1036405" cy="921273"/>
          </a:xfrm>
          <a:prstGeom prst="rect">
            <a:avLst/>
          </a:prstGeom>
        </p:spPr>
      </p:pic>
      <p:sp>
        <p:nvSpPr>
          <p:cNvPr id="2" name="Titel 1"/>
          <p:cNvSpPr>
            <a:spLocks noGrp="1"/>
          </p:cNvSpPr>
          <p:nvPr>
            <p:ph type="title"/>
          </p:nvPr>
        </p:nvSpPr>
        <p:spPr>
          <a:xfrm>
            <a:off x="1145512" y="2172779"/>
            <a:ext cx="7811452" cy="2160229"/>
          </a:xfrm>
        </p:spPr>
        <p:txBody>
          <a:bodyPr/>
          <a:lstStyle>
            <a:lvl1pPr>
              <a:defRPr sz="2400">
                <a:solidFill>
                  <a:schemeClr val="bg1"/>
                </a:solidFill>
              </a:defRPr>
            </a:lvl1pPr>
          </a:lstStyle>
          <a:p>
            <a:r>
              <a:rPr lang="en-US" smtClean="0"/>
              <a:t>Click to edit Master title style</a:t>
            </a:r>
            <a:endParaRPr lang="de-DE" dirty="0"/>
          </a:p>
        </p:txBody>
      </p:sp>
      <p:sp>
        <p:nvSpPr>
          <p:cNvPr id="3" name="Datumsplatzhalter 2"/>
          <p:cNvSpPr>
            <a:spLocks noGrp="1"/>
          </p:cNvSpPr>
          <p:nvPr>
            <p:ph type="dt" sz="half" idx="10"/>
          </p:nvPr>
        </p:nvSpPr>
        <p:spPr/>
        <p:txBody>
          <a:bodyPr/>
          <a:lstStyle/>
          <a:p>
            <a:r>
              <a:rPr lang="de-DE" smtClean="0"/>
              <a:t>Status Abfrage MP2.4 Arbeitspakete</a:t>
            </a:r>
            <a:endParaRPr lang="de-DE" dirty="0"/>
          </a:p>
        </p:txBody>
      </p:sp>
      <p:sp>
        <p:nvSpPr>
          <p:cNvPr id="4" name="Fußzeilenplatzhalter 3"/>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5" name="Foliennummernplatzhalter 4"/>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2" name="Grafik 2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454959333"/>
      </p:ext>
    </p:extLst>
  </p:cSld>
  <p:clrMapOvr>
    <a:masterClrMapping/>
  </p:clrMapOvr>
  <p:extLst mod="1">
    <p:ext uri="{DCECCB84-F9BA-43D5-87BE-67443E8EF086}">
      <p15:sldGuideLst xmlns:p15="http://schemas.microsoft.com/office/powerpoint/2012/main">
        <p15:guide id="1" pos="653" userDrawn="1">
          <p15:clr>
            <a:srgbClr val="FBAE40"/>
          </p15:clr>
        </p15:guide>
        <p15:guide id="2" pos="39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3453142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64"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95325" y="3714698"/>
            <a:ext cx="10801350" cy="2667051"/>
          </a:xfrm>
        </p:spPr>
        <p:txBody>
          <a:bodyPr/>
          <a:lstStyle/>
          <a:p>
            <a:r>
              <a:rPr lang="en-US" smtClean="0"/>
              <a:t>Click to edit Master title style</a:t>
            </a:r>
            <a:endParaRPr lang="de-DE" dirty="0"/>
          </a:p>
        </p:txBody>
      </p:sp>
      <p:sp>
        <p:nvSpPr>
          <p:cNvPr id="2" name="Datumsplatzhalter 1"/>
          <p:cNvSpPr>
            <a:spLocks noGrp="1"/>
          </p:cNvSpPr>
          <p:nvPr>
            <p:ph type="dt" sz="half" idx="10"/>
          </p:nvPr>
        </p:nvSpPr>
        <p:spPr/>
        <p:txBody>
          <a:bodyPr/>
          <a:lstStyle/>
          <a:p>
            <a:r>
              <a:rPr lang="de-DE" smtClean="0"/>
              <a:t>Status Abfrage MP2.4 Arbeitspakete</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177863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255056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88"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5" y="1881188"/>
            <a:ext cx="10472102" cy="4500561"/>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
        <p:nvSpPr>
          <p:cNvPr id="11" name="Titel 10"/>
          <p:cNvSpPr>
            <a:spLocks noGrp="1"/>
          </p:cNvSpPr>
          <p:nvPr>
            <p:ph type="title"/>
          </p:nvPr>
        </p:nvSpPr>
        <p:spPr/>
        <p:txBody>
          <a:bodyPr/>
          <a:lstStyle/>
          <a:p>
            <a:r>
              <a:rPr lang="en-US" smtClean="0"/>
              <a:t>Click to edit Master title style</a:t>
            </a:r>
            <a:endParaRPr lang="de-DE" dirty="0"/>
          </a:p>
        </p:txBody>
      </p:sp>
      <p:sp>
        <p:nvSpPr>
          <p:cNvPr id="2" name="Datumsplatzhalter 1"/>
          <p:cNvSpPr>
            <a:spLocks noGrp="1"/>
          </p:cNvSpPr>
          <p:nvPr>
            <p:ph type="dt" sz="half" idx="14"/>
          </p:nvPr>
        </p:nvSpPr>
        <p:spPr/>
        <p:txBody>
          <a:bodyPr/>
          <a:lstStyle/>
          <a:p>
            <a:r>
              <a:rPr lang="de-DE" smtClean="0"/>
              <a:t>Status Abfrage MP2.4 Arbeitspakete</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829753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W7-X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3755339"/>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grpSp>
        <p:nvGrpSpPr>
          <p:cNvPr id="26" name="Gruppieren 25"/>
          <p:cNvGrpSpPr/>
          <p:nvPr userDrawn="1"/>
        </p:nvGrpSpPr>
        <p:grpSpPr>
          <a:xfrm>
            <a:off x="1053474" y="5908637"/>
            <a:ext cx="10113954" cy="566770"/>
            <a:chOff x="515924" y="5792918"/>
            <a:chExt cx="9461999" cy="566770"/>
          </a:xfrm>
        </p:grpSpPr>
        <p:pic>
          <p:nvPicPr>
            <p:cNvPr id="27" name="Grafik 2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8"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15" name="Subtitle 2"/>
          <p:cNvSpPr>
            <a:spLocks noGrp="1"/>
          </p:cNvSpPr>
          <p:nvPr>
            <p:ph type="subTitle" idx="1"/>
          </p:nvPr>
        </p:nvSpPr>
        <p:spPr>
          <a:xfrm>
            <a:off x="1145512" y="3743999"/>
            <a:ext cx="7811452" cy="198321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pic>
        <p:nvPicPr>
          <p:cNvPr id="16" name="Grafik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397688" y="5237015"/>
            <a:ext cx="1700546" cy="524971"/>
          </a:xfrm>
          <a:prstGeom prst="rect">
            <a:avLst/>
          </a:prstGeom>
        </p:spPr>
      </p:pic>
      <p:sp>
        <p:nvSpPr>
          <p:cNvPr id="2" name="Titel 1"/>
          <p:cNvSpPr>
            <a:spLocks noGrp="1"/>
          </p:cNvSpPr>
          <p:nvPr>
            <p:ph type="title"/>
          </p:nvPr>
        </p:nvSpPr>
        <p:spPr>
          <a:xfrm>
            <a:off x="1145512" y="2172779"/>
            <a:ext cx="7811452" cy="2160229"/>
          </a:xfrm>
        </p:spPr>
        <p:txBody>
          <a:bodyPr/>
          <a:lstStyle>
            <a:lvl1pPr>
              <a:defRPr sz="2400">
                <a:solidFill>
                  <a:schemeClr val="bg1"/>
                </a:solidFill>
              </a:defRPr>
            </a:lvl1pPr>
          </a:lstStyle>
          <a:p>
            <a:r>
              <a:rPr lang="de-DE"/>
              <a:t>Titelmasterformat durch Klicken bearbeiten</a:t>
            </a:r>
            <a:endParaRPr lang="de-DE" dirty="0"/>
          </a:p>
        </p:txBody>
      </p:sp>
      <p:sp>
        <p:nvSpPr>
          <p:cNvPr id="3" name="Datumsplatzhalter 2"/>
          <p:cNvSpPr>
            <a:spLocks noGrp="1"/>
          </p:cNvSpPr>
          <p:nvPr>
            <p:ph type="dt" sz="half" idx="10"/>
          </p:nvPr>
        </p:nvSpPr>
        <p:spPr/>
        <p:txBody>
          <a:bodyPr/>
          <a:lstStyle/>
          <a:p>
            <a:r>
              <a:rPr lang="de-DE" smtClean="0"/>
              <a:t>Status Abfrage MP2.4 Arbeitspakete</a:t>
            </a:r>
            <a:endParaRPr lang="de-DE" dirty="0"/>
          </a:p>
        </p:txBody>
      </p:sp>
      <p:sp>
        <p:nvSpPr>
          <p:cNvPr id="4" name="Fußzeilenplatzhalter 3"/>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5" name="Foliennummernplatzhalter 4"/>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2" name="Grafik 2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2309272461"/>
      </p:ext>
    </p:extLst>
  </p:cSld>
  <p:clrMapOvr>
    <a:masterClrMapping/>
  </p:clrMapOvr>
  <p:extLst mod="1">
    <p:ext uri="{DCECCB84-F9BA-43D5-87BE-67443E8EF086}">
      <p15:sldGuideLst xmlns:p15="http://schemas.microsoft.com/office/powerpoint/2012/main">
        <p15:guide id="1" pos="653">
          <p15:clr>
            <a:srgbClr val="FBAE40"/>
          </p15:clr>
        </p15:guide>
        <p15:guide id="2" pos="39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W7-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4109676"/>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sp>
        <p:nvSpPr>
          <p:cNvPr id="25" name="Subtitle 2"/>
          <p:cNvSpPr>
            <a:spLocks noGrp="1"/>
          </p:cNvSpPr>
          <p:nvPr>
            <p:ph type="subTitle" idx="1"/>
          </p:nvPr>
        </p:nvSpPr>
        <p:spPr>
          <a:xfrm>
            <a:off x="1145512" y="3743999"/>
            <a:ext cx="7832233" cy="227496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pic>
        <p:nvPicPr>
          <p:cNvPr id="29" name="Grafik 2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397688" y="5559136"/>
            <a:ext cx="1700546" cy="524971"/>
          </a:xfrm>
          <a:prstGeom prst="rect">
            <a:avLst/>
          </a:prstGeom>
        </p:spPr>
      </p:pic>
      <p:sp>
        <p:nvSpPr>
          <p:cNvPr id="5" name="Titel 4"/>
          <p:cNvSpPr>
            <a:spLocks noGrp="1"/>
          </p:cNvSpPr>
          <p:nvPr>
            <p:ph type="title"/>
          </p:nvPr>
        </p:nvSpPr>
        <p:spPr>
          <a:xfrm>
            <a:off x="1145838" y="2145471"/>
            <a:ext cx="7831907" cy="2094020"/>
          </a:xfrm>
        </p:spPr>
        <p:txBody>
          <a:bodyPr/>
          <a:lstStyle>
            <a:lvl1pPr>
              <a:defRPr sz="2400">
                <a:solidFill>
                  <a:schemeClr val="bg1"/>
                </a:solidFill>
              </a:defRPr>
            </a:lvl1pPr>
          </a:lstStyle>
          <a:p>
            <a:r>
              <a:rPr lang="de-DE"/>
              <a:t>Titelmasterformat durch Klicken bearbeiten</a:t>
            </a:r>
            <a:endParaRPr lang="de-DE" dirty="0"/>
          </a:p>
        </p:txBody>
      </p:sp>
      <p:sp>
        <p:nvSpPr>
          <p:cNvPr id="12" name="Datumsplatzhalter 11"/>
          <p:cNvSpPr>
            <a:spLocks noGrp="1"/>
          </p:cNvSpPr>
          <p:nvPr>
            <p:ph type="dt" sz="half" idx="10"/>
          </p:nvPr>
        </p:nvSpPr>
        <p:spPr/>
        <p:txBody>
          <a:bodyPr/>
          <a:lstStyle/>
          <a:p>
            <a:r>
              <a:rPr lang="de-DE" smtClean="0"/>
              <a:t>Status Abfrage MP2.4 Arbeitspakete</a:t>
            </a:r>
            <a:endParaRPr lang="de-DE" dirty="0"/>
          </a:p>
        </p:txBody>
      </p:sp>
      <p:sp>
        <p:nvSpPr>
          <p:cNvPr id="13" name="Fußzeilenplatzhalter 12"/>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14" name="Foliennummernplatzhalter 13"/>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6" name="Grafik 25"/>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3239529262"/>
      </p:ext>
    </p:extLst>
  </p:cSld>
  <p:clrMapOvr>
    <a:masterClrMapping/>
  </p:clrMapOvr>
  <p:extLst mod="1">
    <p:ext uri="{DCECCB84-F9BA-43D5-87BE-67443E8EF086}">
      <p15:sldGuideLst xmlns:p15="http://schemas.microsoft.com/office/powerpoint/2012/main">
        <p15:guide id="1"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2527530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236"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6" y="1609726"/>
            <a:ext cx="10801349" cy="4772024"/>
          </a:xfrm>
          <a:prstGeom prst="rect">
            <a:avLst/>
          </a:prstGeo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Titel 10"/>
          <p:cNvSpPr>
            <a:spLocks noGrp="1"/>
          </p:cNvSpPr>
          <p:nvPr>
            <p:ph type="title"/>
          </p:nvPr>
        </p:nvSpPr>
        <p:spPr>
          <a:xfrm>
            <a:off x="695326" y="441325"/>
            <a:ext cx="9576471" cy="894416"/>
          </a:xfrm>
        </p:spPr>
        <p:txBody>
          <a:bodyPr/>
          <a:lstStyle>
            <a:lvl1pPr>
              <a:defRPr/>
            </a:lvl1pPr>
          </a:lstStyle>
          <a:p>
            <a:r>
              <a:rPr lang="de-DE"/>
              <a:t>Titelmasterformat durch Klicken bearbeiten</a:t>
            </a:r>
            <a:endParaRPr lang="de-DE" dirty="0"/>
          </a:p>
        </p:txBody>
      </p:sp>
      <p:sp>
        <p:nvSpPr>
          <p:cNvPr id="2" name="Datumsplatzhalter 1"/>
          <p:cNvSpPr>
            <a:spLocks noGrp="1"/>
          </p:cNvSpPr>
          <p:nvPr>
            <p:ph type="dt" sz="half" idx="14"/>
          </p:nvPr>
        </p:nvSpPr>
        <p:spPr/>
        <p:txBody>
          <a:bodyPr/>
          <a:lstStyle/>
          <a:p>
            <a:r>
              <a:rPr lang="de-DE" smtClean="0"/>
              <a:t>Status Abfrage MP2.4 Arbeitspakete</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037685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6294895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60" name="think-cell Folie" r:id="rId5" imgW="384" imgH="385" progId="TCLayout.ActiveDocument.1">
                  <p:embed/>
                </p:oleObj>
              </mc:Choice>
              <mc:Fallback>
                <p:oleObj name="think-cell Folie" r:id="rId5" imgW="384" imgH="385" progId="TCLayout.ActiveDocument.1">
                  <p:embed/>
                  <p:pic>
                    <p:nvPicPr>
                      <p:cNvPr id="7" name="Object 6" hidden="1">
                        <a:extLst>
                          <a:ext uri="{FF2B5EF4-FFF2-40B4-BE49-F238E27FC236}">
                            <a16:creationId xmlns:a16="http://schemas.microsoft.com/office/drawing/2014/main" id="{434D6FFE-C346-403E-A982-395E5408109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95325" y="1881188"/>
            <a:ext cx="5112414" cy="4500562"/>
          </a:xfrm>
          <a:prstGeom prst="rect">
            <a:avLst/>
          </a:prstGeom>
        </p:spPr>
        <p:txBody>
          <a:bodyPr/>
          <a:lstStyle>
            <a:lvl3pPr>
              <a:defRPr b="0">
                <a:solidFill>
                  <a:schemeClr val="tx1"/>
                </a:solidFill>
              </a:defRPr>
            </a:lvl3pPr>
            <a:lvl4pPr>
              <a:defRPr b="1">
                <a:solidFill>
                  <a:schemeClr val="tx2"/>
                </a:solidFill>
              </a:defRPr>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84263" y="1881188"/>
            <a:ext cx="5112412" cy="4500562"/>
          </a:xfrm>
          <a:prstGeom prst="rect">
            <a:avLst/>
          </a:prstGeom>
        </p:spPr>
        <p:txBody>
          <a:bodyPr/>
          <a:lstStyle>
            <a:lvl3pPr>
              <a:defRPr b="0">
                <a:solidFill>
                  <a:schemeClr val="tx1"/>
                </a:solidFill>
              </a:defRPr>
            </a:lvl3pPr>
            <a:lvl4pPr>
              <a:defRPr b="1">
                <a:solidFill>
                  <a:schemeClr val="tx2"/>
                </a:solidFill>
              </a:defRPr>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4" name="Titel 13"/>
          <p:cNvSpPr>
            <a:spLocks noGrp="1"/>
          </p:cNvSpPr>
          <p:nvPr>
            <p:ph type="title"/>
          </p:nvPr>
        </p:nvSpPr>
        <p:spPr/>
        <p:txBody>
          <a:bodyPr/>
          <a:lstStyle/>
          <a:p>
            <a:r>
              <a:rPr lang="de-DE"/>
              <a:t>Titelmasterformat durch Klicken bearbeiten</a:t>
            </a:r>
          </a:p>
        </p:txBody>
      </p:sp>
      <p:sp>
        <p:nvSpPr>
          <p:cNvPr id="2" name="Datumsplatzhalter 1"/>
          <p:cNvSpPr>
            <a:spLocks noGrp="1"/>
          </p:cNvSpPr>
          <p:nvPr>
            <p:ph type="dt" sz="half" idx="10"/>
          </p:nvPr>
        </p:nvSpPr>
        <p:spPr/>
        <p:txBody>
          <a:bodyPr/>
          <a:lstStyle/>
          <a:p>
            <a:r>
              <a:rPr lang="de-DE" smtClean="0"/>
              <a:t>Status Abfrage MP2.4 Arbeitspakete</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4153087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95325" y="481013"/>
            <a:ext cx="10801350" cy="5900737"/>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Datumsplatzhalter 8"/>
          <p:cNvSpPr>
            <a:spLocks noGrp="1"/>
          </p:cNvSpPr>
          <p:nvPr>
            <p:ph type="dt" sz="half" idx="14"/>
          </p:nvPr>
        </p:nvSpPr>
        <p:spPr/>
        <p:txBody>
          <a:bodyPr/>
          <a:lstStyle/>
          <a:p>
            <a:r>
              <a:rPr lang="de-DE" smtClean="0"/>
              <a:t>Status Abfrage MP2.4 Arbeitspakete</a:t>
            </a:r>
            <a:endParaRPr lang="de-DE" dirty="0"/>
          </a:p>
        </p:txBody>
      </p:sp>
      <p:sp>
        <p:nvSpPr>
          <p:cNvPr id="10" name="Fußzeilenplatzhalter 9"/>
          <p:cNvSpPr>
            <a:spLocks noGrp="1"/>
          </p:cNvSpPr>
          <p:nvPr>
            <p:ph type="ftr" sz="quarter" idx="15"/>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11" name="Foliennummernplatzhalter 10"/>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0333715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r>
              <a:rPr lang="de-DE" smtClean="0"/>
              <a:t>Status Abfrage MP2.4 Arbeitspakete</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7" name="Foliennummernplatzhalter 6"/>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4848988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8111399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84"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a:t>Titelmasterformat durch Klicken bearbeiten</a:t>
            </a:r>
          </a:p>
        </p:txBody>
      </p:sp>
      <p:sp>
        <p:nvSpPr>
          <p:cNvPr id="4" name="Datumsplatzhalter 3"/>
          <p:cNvSpPr>
            <a:spLocks noGrp="1"/>
          </p:cNvSpPr>
          <p:nvPr>
            <p:ph type="dt" sz="half" idx="10"/>
          </p:nvPr>
        </p:nvSpPr>
        <p:spPr/>
        <p:txBody>
          <a:bodyPr/>
          <a:lstStyle/>
          <a:p>
            <a:r>
              <a:rPr lang="de-DE" smtClean="0"/>
              <a:t>Status Abfrage MP2.4 Arbeitspakete</a:t>
            </a:r>
            <a:endParaRPr lang="de-DE" dirty="0"/>
          </a:p>
        </p:txBody>
      </p:sp>
      <p:sp>
        <p:nvSpPr>
          <p:cNvPr id="7" name="Fußzeilenplatzhalter 6"/>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231920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5356004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308"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95325" y="3714698"/>
            <a:ext cx="10801350" cy="2667051"/>
          </a:xfrm>
        </p:spPr>
        <p:txBody>
          <a:bodyPr/>
          <a:lstStyle/>
          <a:p>
            <a:r>
              <a:rPr lang="de-DE"/>
              <a:t>Titelmasterformat durch Klicken bearbeiten</a:t>
            </a:r>
            <a:endParaRPr lang="de-DE" dirty="0"/>
          </a:p>
        </p:txBody>
      </p:sp>
      <p:sp>
        <p:nvSpPr>
          <p:cNvPr id="2" name="Datumsplatzhalter 1"/>
          <p:cNvSpPr>
            <a:spLocks noGrp="1"/>
          </p:cNvSpPr>
          <p:nvPr>
            <p:ph type="dt" sz="half" idx="10"/>
          </p:nvPr>
        </p:nvSpPr>
        <p:spPr/>
        <p:txBody>
          <a:bodyPr/>
          <a:lstStyle/>
          <a:p>
            <a:r>
              <a:rPr lang="de-DE" smtClean="0"/>
              <a:t>Status Abfrage MP2.4 Arbeitspakete</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79774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7-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4109676"/>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sp>
        <p:nvSpPr>
          <p:cNvPr id="25" name="Subtitle 2"/>
          <p:cNvSpPr>
            <a:spLocks noGrp="1"/>
          </p:cNvSpPr>
          <p:nvPr>
            <p:ph type="subTitle" idx="1"/>
          </p:nvPr>
        </p:nvSpPr>
        <p:spPr>
          <a:xfrm>
            <a:off x="1145512" y="3743999"/>
            <a:ext cx="7832233" cy="227496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29" name="Grafik 2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397688" y="5559136"/>
            <a:ext cx="1700546" cy="524971"/>
          </a:xfrm>
          <a:prstGeom prst="rect">
            <a:avLst/>
          </a:prstGeom>
        </p:spPr>
      </p:pic>
      <p:pic>
        <p:nvPicPr>
          <p:cNvPr id="30" name="Grafik 29"/>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977683" y="2164827"/>
            <a:ext cx="1036405" cy="921273"/>
          </a:xfrm>
          <a:prstGeom prst="rect">
            <a:avLst/>
          </a:prstGeom>
        </p:spPr>
      </p:pic>
      <p:sp>
        <p:nvSpPr>
          <p:cNvPr id="5" name="Titel 4"/>
          <p:cNvSpPr>
            <a:spLocks noGrp="1"/>
          </p:cNvSpPr>
          <p:nvPr>
            <p:ph type="title"/>
          </p:nvPr>
        </p:nvSpPr>
        <p:spPr>
          <a:xfrm>
            <a:off x="1145838" y="2145471"/>
            <a:ext cx="7831907" cy="2094020"/>
          </a:xfrm>
        </p:spPr>
        <p:txBody>
          <a:bodyPr/>
          <a:lstStyle>
            <a:lvl1pPr>
              <a:defRPr sz="2400">
                <a:solidFill>
                  <a:schemeClr val="bg1"/>
                </a:solidFill>
              </a:defRPr>
            </a:lvl1pPr>
          </a:lstStyle>
          <a:p>
            <a:r>
              <a:rPr lang="en-US" smtClean="0"/>
              <a:t>Click to edit Master title style</a:t>
            </a:r>
            <a:endParaRPr lang="de-DE" dirty="0"/>
          </a:p>
        </p:txBody>
      </p:sp>
      <p:sp>
        <p:nvSpPr>
          <p:cNvPr id="12" name="Datumsplatzhalter 11"/>
          <p:cNvSpPr>
            <a:spLocks noGrp="1"/>
          </p:cNvSpPr>
          <p:nvPr>
            <p:ph type="dt" sz="half" idx="10"/>
          </p:nvPr>
        </p:nvSpPr>
        <p:spPr/>
        <p:txBody>
          <a:bodyPr/>
          <a:lstStyle/>
          <a:p>
            <a:r>
              <a:rPr lang="de-DE" smtClean="0"/>
              <a:t>Status Abfrage MP2.4 Arbeitspakete</a:t>
            </a:r>
            <a:endParaRPr lang="de-DE" dirty="0"/>
          </a:p>
        </p:txBody>
      </p:sp>
      <p:sp>
        <p:nvSpPr>
          <p:cNvPr id="13" name="Fußzeilenplatzhalter 12"/>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14" name="Foliennummernplatzhalter 13"/>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6" name="Grafik 25"/>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3605769892"/>
      </p:ext>
    </p:extLst>
  </p:cSld>
  <p:clrMapOvr>
    <a:masterClrMapping/>
  </p:clrMapOvr>
  <p:extLst mod="1">
    <p:ext uri="{DCECCB84-F9BA-43D5-87BE-67443E8EF086}">
      <p15:sldGuideLst xmlns:p15="http://schemas.microsoft.com/office/powerpoint/2012/main">
        <p15:guide id="1"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6817841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32"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5" y="1881188"/>
            <a:ext cx="10472102" cy="4500561"/>
          </a:xfrm>
          <a:prstGeom prst="rect">
            <a:avLst/>
          </a:prstGeo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Titel 10"/>
          <p:cNvSpPr>
            <a:spLocks noGrp="1"/>
          </p:cNvSpPr>
          <p:nvPr>
            <p:ph type="title"/>
          </p:nvPr>
        </p:nvSpPr>
        <p:spPr/>
        <p:txBody>
          <a:bodyPr/>
          <a:lstStyle/>
          <a:p>
            <a:r>
              <a:rPr lang="de-DE"/>
              <a:t>Titelmasterformat durch Klicken bearbeiten</a:t>
            </a:r>
            <a:endParaRPr lang="de-DE" dirty="0"/>
          </a:p>
        </p:txBody>
      </p:sp>
      <p:sp>
        <p:nvSpPr>
          <p:cNvPr id="2" name="Datumsplatzhalter 1"/>
          <p:cNvSpPr>
            <a:spLocks noGrp="1"/>
          </p:cNvSpPr>
          <p:nvPr>
            <p:ph type="dt" sz="half" idx="14"/>
          </p:nvPr>
        </p:nvSpPr>
        <p:spPr/>
        <p:txBody>
          <a:bodyPr/>
          <a:lstStyle/>
          <a:p>
            <a:r>
              <a:rPr lang="de-DE" smtClean="0"/>
              <a:t>Status Abfrage MP2.4 Arbeitspakete</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16969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 name="Grafik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pic>
        <p:nvPicPr>
          <p:cNvPr id="13" name="Grafik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790251" y="2196000"/>
            <a:ext cx="1223837" cy="1087884"/>
          </a:xfrm>
          <a:prstGeom prst="rect">
            <a:avLst/>
          </a:prstGeom>
        </p:spPr>
      </p:pic>
      <p:pic>
        <p:nvPicPr>
          <p:cNvPr id="16" name="Grafik 15"/>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682864"/>
            <a:ext cx="5560809" cy="1280552"/>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72201" y="4787844"/>
            <a:ext cx="5361443" cy="110193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en-US" smtClean="0"/>
              <a:t>Click to edit Master title style</a:t>
            </a:r>
            <a:endParaRPr lang="de-DE" dirty="0"/>
          </a:p>
        </p:txBody>
      </p:sp>
      <p:pic>
        <p:nvPicPr>
          <p:cNvPr id="24" name="Grafik 2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pic>
        <p:nvPicPr>
          <p:cNvPr id="32" name="Grafik 3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grpSp>
        <p:nvGrpSpPr>
          <p:cNvPr id="21" name="Gruppieren 20"/>
          <p:cNvGrpSpPr/>
          <p:nvPr userDrawn="1"/>
        </p:nvGrpSpPr>
        <p:grpSpPr>
          <a:xfrm>
            <a:off x="1053474" y="6022938"/>
            <a:ext cx="10113954" cy="566770"/>
            <a:chOff x="515924" y="5792918"/>
            <a:chExt cx="9461999" cy="566770"/>
          </a:xfrm>
        </p:grpSpPr>
        <p:pic>
          <p:nvPicPr>
            <p:cNvPr id="22" name="Grafik 21"/>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3"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2" name="Datumsplatzhalter 1"/>
          <p:cNvSpPr>
            <a:spLocks noGrp="1"/>
          </p:cNvSpPr>
          <p:nvPr>
            <p:ph type="dt" sz="half" idx="10"/>
          </p:nvPr>
        </p:nvSpPr>
        <p:spPr/>
        <p:txBody>
          <a:bodyPr/>
          <a:lstStyle/>
          <a:p>
            <a:r>
              <a:rPr lang="de-DE" smtClean="0"/>
              <a:t>Status Abfrage MP2.4 Arbeitspakete</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1159289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Grafik 15"/>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pic>
        <p:nvPicPr>
          <p:cNvPr id="12" name="Grafik 1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682864"/>
            <a:ext cx="5560809" cy="1280552"/>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72201" y="4787844"/>
            <a:ext cx="5361443" cy="110193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en-US" smtClean="0"/>
              <a:t>Click to edit Master title style</a:t>
            </a:r>
            <a:endParaRPr lang="de-DE" dirty="0"/>
          </a:p>
        </p:txBody>
      </p:sp>
      <p:pic>
        <p:nvPicPr>
          <p:cNvPr id="32" name="Grafik 31"/>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pic>
        <p:nvPicPr>
          <p:cNvPr id="25" name="Grafik 24"/>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
        <p:nvSpPr>
          <p:cNvPr id="2" name="Datumsplatzhalter 1"/>
          <p:cNvSpPr>
            <a:spLocks noGrp="1"/>
          </p:cNvSpPr>
          <p:nvPr>
            <p:ph type="dt" sz="half" idx="10"/>
          </p:nvPr>
        </p:nvSpPr>
        <p:spPr/>
        <p:txBody>
          <a:bodyPr/>
          <a:lstStyle/>
          <a:p>
            <a:r>
              <a:rPr lang="de-DE" smtClean="0"/>
              <a:t>Status Abfrage MP2.4 Arbeitspakete</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10642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92"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6" y="1609726"/>
            <a:ext cx="10801349" cy="4772024"/>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
        <p:nvSpPr>
          <p:cNvPr id="11" name="Titel 10"/>
          <p:cNvSpPr>
            <a:spLocks noGrp="1"/>
          </p:cNvSpPr>
          <p:nvPr>
            <p:ph type="title"/>
          </p:nvPr>
        </p:nvSpPr>
        <p:spPr>
          <a:xfrm>
            <a:off x="695326" y="441325"/>
            <a:ext cx="9576471" cy="894416"/>
          </a:xfrm>
        </p:spPr>
        <p:txBody>
          <a:bodyPr/>
          <a:lstStyle>
            <a:lvl1pPr>
              <a:defRPr/>
            </a:lvl1pPr>
          </a:lstStyle>
          <a:p>
            <a:r>
              <a:rPr lang="en-US" smtClean="0"/>
              <a:t>Click to edit Master title style</a:t>
            </a:r>
            <a:endParaRPr lang="de-DE" dirty="0"/>
          </a:p>
        </p:txBody>
      </p:sp>
      <p:sp>
        <p:nvSpPr>
          <p:cNvPr id="2" name="Datumsplatzhalter 1"/>
          <p:cNvSpPr>
            <a:spLocks noGrp="1"/>
          </p:cNvSpPr>
          <p:nvPr>
            <p:ph type="dt" sz="half" idx="14"/>
          </p:nvPr>
        </p:nvSpPr>
        <p:spPr/>
        <p:txBody>
          <a:bodyPr/>
          <a:lstStyle/>
          <a:p>
            <a:r>
              <a:rPr lang="de-DE" smtClean="0"/>
              <a:t>Status Abfrage MP2.4 Arbeitspakete</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1074297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1587792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16"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95325" y="1881188"/>
            <a:ext cx="5112414" cy="4500562"/>
          </a:xfrm>
          <a:prstGeom prst="rect">
            <a:avLst/>
          </a:prstGeom>
        </p:spPr>
        <p:txBody>
          <a:bodyPr/>
          <a:lstStyle>
            <a:lvl3pPr>
              <a:defRPr b="0">
                <a:solidFill>
                  <a:schemeClr val="tx1"/>
                </a:solidFill>
              </a:defRPr>
            </a:lvl3pPr>
            <a:lvl4pPr>
              <a:defRPr b="1">
                <a:solidFill>
                  <a:schemeClr val="tx2"/>
                </a:solidFill>
              </a:defRPr>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84263" y="1881188"/>
            <a:ext cx="5112412" cy="4500562"/>
          </a:xfrm>
          <a:prstGeom prst="rect">
            <a:avLst/>
          </a:prstGeom>
        </p:spPr>
        <p:txBody>
          <a:bodyPr/>
          <a:lstStyle>
            <a:lvl3pPr>
              <a:defRPr b="0">
                <a:solidFill>
                  <a:schemeClr val="tx1"/>
                </a:solidFill>
              </a:defRPr>
            </a:lvl3pPr>
            <a:lvl4pPr>
              <a:defRPr b="1">
                <a:solidFill>
                  <a:schemeClr val="tx2"/>
                </a:solidFill>
              </a:defRPr>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itel 13"/>
          <p:cNvSpPr>
            <a:spLocks noGrp="1"/>
          </p:cNvSpPr>
          <p:nvPr>
            <p:ph type="title"/>
          </p:nvPr>
        </p:nvSpPr>
        <p:spPr/>
        <p:txBody>
          <a:bodyPr/>
          <a:lstStyle/>
          <a:p>
            <a:r>
              <a:rPr lang="en-US" smtClean="0"/>
              <a:t>Click to edit Master title style</a:t>
            </a:r>
            <a:endParaRPr lang="de-DE"/>
          </a:p>
        </p:txBody>
      </p:sp>
      <p:sp>
        <p:nvSpPr>
          <p:cNvPr id="2" name="Datumsplatzhalter 1"/>
          <p:cNvSpPr>
            <a:spLocks noGrp="1"/>
          </p:cNvSpPr>
          <p:nvPr>
            <p:ph type="dt" sz="half" idx="10"/>
          </p:nvPr>
        </p:nvSpPr>
        <p:spPr/>
        <p:txBody>
          <a:bodyPr/>
          <a:lstStyle/>
          <a:p>
            <a:r>
              <a:rPr lang="de-DE" smtClean="0"/>
              <a:t>Status Abfrage MP2.4 Arbeitspakete</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404702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95325" y="481013"/>
            <a:ext cx="10801350" cy="5900737"/>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Datumsplatzhalter 8"/>
          <p:cNvSpPr>
            <a:spLocks noGrp="1"/>
          </p:cNvSpPr>
          <p:nvPr>
            <p:ph type="dt" sz="half" idx="14"/>
          </p:nvPr>
        </p:nvSpPr>
        <p:spPr/>
        <p:txBody>
          <a:bodyPr/>
          <a:lstStyle/>
          <a:p>
            <a:r>
              <a:rPr lang="de-DE" smtClean="0"/>
              <a:t>Status Abfrage MP2.4 Arbeitspakete</a:t>
            </a:r>
            <a:endParaRPr lang="de-DE" dirty="0"/>
          </a:p>
        </p:txBody>
      </p:sp>
      <p:sp>
        <p:nvSpPr>
          <p:cNvPr id="10" name="Fußzeilenplatzhalter 9"/>
          <p:cNvSpPr>
            <a:spLocks noGrp="1"/>
          </p:cNvSpPr>
          <p:nvPr>
            <p:ph type="ftr" sz="quarter" idx="15"/>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11" name="Foliennummernplatzhalter 10"/>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824973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r>
              <a:rPr lang="de-DE" smtClean="0"/>
              <a:t>Status Abfrage MP2.4 Arbeitspakete</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7" name="Foliennummernplatzhalter 6"/>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09067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808750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40"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en-US" smtClean="0"/>
              <a:t>Click to edit Master title style</a:t>
            </a:r>
            <a:endParaRPr lang="de-DE"/>
          </a:p>
        </p:txBody>
      </p:sp>
      <p:sp>
        <p:nvSpPr>
          <p:cNvPr id="4" name="Datumsplatzhalter 3"/>
          <p:cNvSpPr>
            <a:spLocks noGrp="1"/>
          </p:cNvSpPr>
          <p:nvPr>
            <p:ph type="dt" sz="half" idx="10"/>
          </p:nvPr>
        </p:nvSpPr>
        <p:spPr/>
        <p:txBody>
          <a:bodyPr/>
          <a:lstStyle/>
          <a:p>
            <a:r>
              <a:rPr lang="de-DE" smtClean="0"/>
              <a:t>Status Abfrage MP2.4 Arbeitspakete</a:t>
            </a:r>
            <a:endParaRPr lang="de-DE" dirty="0"/>
          </a:p>
        </p:txBody>
      </p:sp>
      <p:sp>
        <p:nvSpPr>
          <p:cNvPr id="7" name="Fußzeilenplatzhalter 6"/>
          <p:cNvSpPr>
            <a:spLocks noGrp="1"/>
          </p:cNvSpPr>
          <p:nvPr>
            <p:ph type="ftr" sz="quarter" idx="11"/>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653634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image" Target="../media/image3.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1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ags" Target="../tags/tag13.xml"/><Relationship Id="rId2" Type="http://schemas.openxmlformats.org/officeDocument/2006/relationships/slideLayout" Target="../slideLayouts/slideLayout13.xml"/><Relationship Id="rId16" Type="http://schemas.openxmlformats.org/officeDocument/2006/relationships/image" Target="../media/image1.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vmlDrawing" Target="../drawings/vmlDrawing7.vml"/><Relationship Id="rId5" Type="http://schemas.openxmlformats.org/officeDocument/2006/relationships/slideLayout" Target="../slideLayouts/slideLayout16.xml"/><Relationship Id="rId15" Type="http://schemas.openxmlformats.org/officeDocument/2006/relationships/oleObject" Target="../embeddings/oleObject1.bin"/><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4"/>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70" name="think-cell Folie" r:id="rId17" imgW="384" imgH="385" progId="TCLayout.ActiveDocument.1">
                  <p:embed/>
                </p:oleObj>
              </mc:Choice>
              <mc:Fallback>
                <p:oleObj name="think-cell Folie" r:id="rId17" imgW="384" imgH="385" progId="TCLayout.ActiveDocument.1">
                  <p:embed/>
                  <p:pic>
                    <p:nvPicPr>
                      <p:cNvPr id="0" name=""/>
                      <p:cNvPicPr/>
                      <p:nvPr/>
                    </p:nvPicPr>
                    <p:blipFill>
                      <a:blip r:embed="rId18"/>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5"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smtClean="0"/>
              <a:t>Max-Planck-Institut für Plasmaphysik | A. Lorenz | 07.05.2024</a:t>
            </a:r>
            <a:endParaRPr lang="de-DE" dirty="0"/>
          </a:p>
        </p:txBody>
      </p:sp>
      <p:sp>
        <p:nvSpPr>
          <p:cNvPr id="13"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Status Abfrage MP2.4 Arbeitspakete</a:t>
            </a:r>
            <a:endParaRPr lang="de-DE" dirty="0"/>
          </a:p>
        </p:txBody>
      </p:sp>
      <p:sp>
        <p:nvSpPr>
          <p:cNvPr id="14" name="Foliennummernplatzhalter 13"/>
          <p:cNvSpPr>
            <a:spLocks noGrp="1"/>
          </p:cNvSpPr>
          <p:nvPr>
            <p:ph type="sldNum" sz="quarter" idx="4"/>
          </p:nvPr>
        </p:nvSpPr>
        <p:spPr>
          <a:xfrm>
            <a:off x="11167427" y="6489699"/>
            <a:ext cx="329248" cy="142876"/>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3B1A4699-952B-42DA-8DC4-38A59B49610C}" type="slidenum">
              <a:rPr lang="de-DE" smtClean="0"/>
              <a:pPr/>
              <a:t>‹Nr.›</a:t>
            </a:fld>
            <a:endParaRPr lang="de-DE"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lvl="0"/>
            <a:r>
              <a:rPr lang="de-DE" dirty="0"/>
              <a:t>Ebene 1: Headlines</a:t>
            </a:r>
          </a:p>
          <a:p>
            <a:pPr lvl="1"/>
            <a:r>
              <a:rPr lang="de-DE" dirty="0"/>
              <a:t>Ebene 2: Fließtext</a:t>
            </a:r>
          </a:p>
          <a:p>
            <a:pPr lvl="2"/>
            <a:r>
              <a:rPr lang="de-DE" dirty="0"/>
              <a:t>Ebene 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pic>
        <p:nvPicPr>
          <p:cNvPr id="8" name="Grafik 7"/>
          <p:cNvPicPr>
            <a:picLocks noChangeAspect="1"/>
          </p:cNvPicPr>
          <p:nvPr userDrawn="1"/>
        </p:nvPicPr>
        <p:blipFill>
          <a:blip r:embed="rId19" cstate="screen">
            <a:extLst>
              <a:ext uri="{28A0092B-C50C-407E-A947-70E740481C1C}">
                <a14:useLocalDpi xmlns:a14="http://schemas.microsoft.com/office/drawing/2010/main"/>
              </a:ext>
            </a:extLst>
          </a:blip>
          <a:stretch>
            <a:fillRect/>
          </a:stretch>
        </p:blipFill>
        <p:spPr>
          <a:xfrm>
            <a:off x="10591799" y="240771"/>
            <a:ext cx="581025" cy="516467"/>
          </a:xfrm>
          <a:prstGeom prst="rect">
            <a:avLst/>
          </a:prstGeom>
        </p:spPr>
      </p:pic>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02" r:id="rId1"/>
    <p:sldLayoutId id="2147483709" r:id="rId2"/>
    <p:sldLayoutId id="2147483708" r:id="rId3"/>
    <p:sldLayoutId id="2147483713" r:id="rId4"/>
    <p:sldLayoutId id="2147483669" r:id="rId5"/>
    <p:sldLayoutId id="2147483664" r:id="rId6"/>
    <p:sldLayoutId id="2147483696" r:id="rId7"/>
    <p:sldLayoutId id="2147483667" r:id="rId8"/>
    <p:sldLayoutId id="2147483700" r:id="rId9"/>
    <p:sldLayoutId id="2147483711" r:id="rId10"/>
    <p:sldLayoutId id="2147483701" r:id="rId11"/>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userDrawn="1">
          <p15:clr>
            <a:srgbClr val="F26B43"/>
          </p15:clr>
        </p15:guide>
        <p15:guide id="3" pos="7038" userDrawn="1">
          <p15:clr>
            <a:srgbClr val="F26B43"/>
          </p15:clr>
        </p15:guide>
        <p15:guide id="4" orient="horz" pos="4020" userDrawn="1">
          <p15:clr>
            <a:srgbClr val="F26B43"/>
          </p15:clr>
        </p15:guide>
        <p15:guide id="6" orient="horz" pos="1014" userDrawn="1">
          <p15:clr>
            <a:srgbClr val="F26B43"/>
          </p15:clr>
        </p15:guide>
        <p15:guide id="7" orient="horz" pos="4088" userDrawn="1">
          <p15:clr>
            <a:srgbClr val="F26B43"/>
          </p15:clr>
        </p15:guide>
        <p15:guide id="8" orient="horz" pos="4178">
          <p15:clr>
            <a:srgbClr val="F26B43"/>
          </p15:clr>
        </p15:guide>
        <p15:guide id="9" pos="143" userDrawn="1">
          <p15:clr>
            <a:srgbClr val="F26B43"/>
          </p15:clr>
        </p15:guide>
        <p15:guide id="11" orient="horz" pos="503">
          <p15:clr>
            <a:srgbClr val="F26B43"/>
          </p15:clr>
        </p15:guide>
        <p15:guide id="12" pos="7537" userDrawn="1">
          <p15:clr>
            <a:srgbClr val="F26B43"/>
          </p15:clr>
        </p15:guide>
        <p15:guide id="14" orient="horz" pos="459" userDrawn="1">
          <p15:clr>
            <a:srgbClr val="F26B43"/>
          </p15:clr>
        </p15:guide>
        <p15:guide id="15" orient="horz" pos="153" userDrawn="1">
          <p15:clr>
            <a:srgbClr val="F26B43"/>
          </p15:clr>
        </p15:guide>
        <p15:guide id="16" orient="horz" pos="278" userDrawn="1">
          <p15:clr>
            <a:srgbClr val="F26B43"/>
          </p15:clr>
        </p15:guide>
        <p15:guide id="18" pos="7242" userDrawn="1">
          <p15:clr>
            <a:srgbClr val="F26B43"/>
          </p15:clr>
        </p15:guide>
        <p15:guide id="19" pos="43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2"/>
            </p:custDataLst>
            <p:extLst>
              <p:ext uri="{D42A27DB-BD31-4B8C-83A1-F6EECF244321}">
                <p14:modId xmlns:p14="http://schemas.microsoft.com/office/powerpoint/2010/main" val="37282196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212" name="think-cell Folie" r:id="rId15" imgW="384" imgH="385" progId="TCLayout.ActiveDocument.1">
                  <p:embed/>
                </p:oleObj>
              </mc:Choice>
              <mc:Fallback>
                <p:oleObj name="think-cell Folie" r:id="rId15" imgW="384" imgH="385" progId="TCLayout.ActiveDocument.1">
                  <p:embed/>
                  <p:pic>
                    <p:nvPicPr>
                      <p:cNvPr id="6" name="Object 5" hidden="1">
                        <a:extLst>
                          <a:ext uri="{FF2B5EF4-FFF2-40B4-BE49-F238E27FC236}">
                            <a16:creationId xmlns:a16="http://schemas.microsoft.com/office/drawing/2014/main" id="{E3FBFD33-14B0-4B26-8D25-D9E05002D480}"/>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5"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smtClean="0"/>
              <a:t>Max-Planck-Institut für Plasmaphysik | A. Lorenz | 07.05.2024</a:t>
            </a:r>
            <a:endParaRPr lang="de-DE" dirty="0"/>
          </a:p>
        </p:txBody>
      </p:sp>
      <p:sp>
        <p:nvSpPr>
          <p:cNvPr id="13"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Status Abfrage MP2.4 Arbeitspakete</a:t>
            </a:r>
            <a:endParaRPr lang="de-DE" dirty="0"/>
          </a:p>
        </p:txBody>
      </p:sp>
      <p:sp>
        <p:nvSpPr>
          <p:cNvPr id="14" name="Foliennummernplatzhalter 13"/>
          <p:cNvSpPr>
            <a:spLocks noGrp="1"/>
          </p:cNvSpPr>
          <p:nvPr>
            <p:ph type="sldNum" sz="quarter" idx="4"/>
          </p:nvPr>
        </p:nvSpPr>
        <p:spPr>
          <a:xfrm>
            <a:off x="11167427" y="6489699"/>
            <a:ext cx="329248" cy="142876"/>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3B1A4699-952B-42DA-8DC4-38A59B49610C}" type="slidenum">
              <a:rPr lang="de-DE" smtClean="0"/>
              <a:pPr/>
              <a:t>‹Nr.›</a:t>
            </a:fld>
            <a:endParaRPr lang="de-DE"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marL="0" marR="0" lvl="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kumimoji="0" lang="de-DE" sz="1800" b="1" i="0" u="none" strike="noStrike" kern="600" cap="none" spc="40" normalizeH="0" baseline="0" noProof="0" dirty="0" smtClean="0">
                <a:ln>
                  <a:noFill/>
                </a:ln>
                <a:solidFill>
                  <a:srgbClr val="005555"/>
                </a:solidFill>
                <a:effectLst/>
                <a:uLnTx/>
                <a:uFillTx/>
                <a:latin typeface="+mn-lt"/>
                <a:ea typeface="+mn-ea"/>
                <a:cs typeface="+mn-cs"/>
              </a:rPr>
              <a:t>Ebene 1: Headlines</a:t>
            </a:r>
          </a:p>
          <a:p>
            <a:pPr marL="0" marR="0" lvl="1"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Ebene 2: Fließtext</a:t>
            </a:r>
          </a:p>
          <a:p>
            <a:pPr marL="179388" marR="0" lvl="2"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de-DE" sz="1800" b="1" i="0" u="none" strike="noStrike" kern="400" cap="none" spc="40" normalizeH="0" baseline="0" noProof="0" dirty="0" smtClean="0">
                <a:ln>
                  <a:noFill/>
                </a:ln>
                <a:solidFill>
                  <a:srgbClr val="29485D"/>
                </a:solidFill>
                <a:effectLst/>
                <a:uLnTx/>
                <a:uFillTx/>
                <a:latin typeface="+mn-lt"/>
                <a:ea typeface="+mn-ea"/>
                <a:cs typeface="+mn-cs"/>
              </a:rPr>
              <a:t>Ebene 3: Stichpunkte</a:t>
            </a:r>
          </a:p>
          <a:p>
            <a:pPr marL="179388" marR="0" lvl="3"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Ebene 4: Stichpunkte hervorgehoben</a:t>
            </a:r>
          </a:p>
          <a:p>
            <a:pPr marL="357188" marR="0" lvl="4"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Ebene 5: Stichpunkte eingerückt</a:t>
            </a:r>
          </a:p>
          <a:p>
            <a:pPr marL="645750" marR="0" lvl="5" indent="-285750" algn="l" defTabSz="914400" rtl="0" eaLnBrk="1" fontAlgn="auto" latinLnBrk="0" hangingPunct="1">
              <a:lnSpc>
                <a:spcPct val="100000"/>
              </a:lnSpc>
              <a:spcBef>
                <a:spcPts val="300"/>
              </a:spcBef>
              <a:spcAft>
                <a:spcPts val="0"/>
              </a:spcAft>
              <a:buClr>
                <a:srgbClr val="000000"/>
              </a:buClr>
              <a:buSzPct val="110000"/>
              <a:buFont typeface="Symbol" panose="05050102010706020507" pitchFamily="18" charset="2"/>
              <a:buChar char=""/>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Ebene 6: Stichpunkte weiter eingerückt</a:t>
            </a:r>
          </a:p>
          <a:p>
            <a:pPr marL="0" marR="0" lvl="6" indent="215900" algn="l" defTabSz="914400" rtl="0" eaLnBrk="1" fontAlgn="auto" latinLnBrk="0" hangingPunct="1">
              <a:lnSpc>
                <a:spcPct val="100000"/>
              </a:lnSpc>
              <a:spcBef>
                <a:spcPts val="600"/>
              </a:spcBef>
              <a:spcAft>
                <a:spcPts val="0"/>
              </a:spcAft>
              <a:buClr>
                <a:srgbClr val="005555"/>
              </a:buClr>
              <a:buSzTx/>
              <a:buFont typeface="Wingdings 3" panose="05040102010807070707" pitchFamily="18" charset="2"/>
              <a:buChar char=""/>
              <a:tabLst/>
              <a:defRPr/>
            </a:pPr>
            <a:r>
              <a:rPr kumimoji="0" lang="de-DE" sz="1500" b="0" i="1" u="none" strike="noStrike" kern="600" cap="none" spc="40" normalizeH="0" baseline="0" noProof="0" dirty="0" smtClean="0">
                <a:ln>
                  <a:noFill/>
                </a:ln>
                <a:solidFill>
                  <a:srgbClr val="005555"/>
                </a:solidFill>
                <a:effectLst/>
                <a:uLnTx/>
                <a:uFillTx/>
                <a:latin typeface="+mn-lt"/>
                <a:ea typeface="+mn-ea"/>
                <a:cs typeface="+mn-cs"/>
              </a:rPr>
              <a:t>Ebene 7: Zusatzinfo</a:t>
            </a:r>
          </a:p>
          <a:p>
            <a:pPr marL="0" marR="0" lvl="7" indent="0" algn="l" defTabSz="914400" rtl="0" eaLnBrk="1" fontAlgn="auto" latinLnBrk="0" hangingPunct="1">
              <a:lnSpc>
                <a:spcPct val="100000"/>
              </a:lnSpc>
              <a:spcBef>
                <a:spcPts val="525"/>
              </a:spcBef>
              <a:spcAft>
                <a:spcPts val="0"/>
              </a:spcAft>
              <a:buClrTx/>
              <a:buSzPct val="110000"/>
              <a:buFont typeface=".SF NS Symbols Regular"/>
              <a:buNone/>
              <a:tabLst/>
              <a:defRPr/>
            </a:pPr>
            <a:r>
              <a:rPr kumimoji="0" lang="de-DE" sz="1000" b="0" i="1" u="none" strike="noStrike" kern="600" cap="none" spc="120" normalizeH="0" baseline="0" noProof="0" dirty="0" smtClean="0">
                <a:ln>
                  <a:noFill/>
                </a:ln>
                <a:solidFill>
                  <a:srgbClr val="000000">
                    <a:lumMod val="50000"/>
                    <a:lumOff val="50000"/>
                  </a:srgbClr>
                </a:solidFill>
                <a:effectLst/>
                <a:uLnTx/>
                <a:uFillTx/>
                <a:latin typeface="+mn-lt"/>
                <a:ea typeface="+mn-ea"/>
                <a:cs typeface="+mn-cs"/>
              </a:rPr>
              <a:t>Ebene 8: Bildunterschrift</a:t>
            </a:r>
          </a:p>
          <a:p>
            <a:pPr lvl="0"/>
            <a:endParaRPr lang="de-DE" dirty="0"/>
          </a:p>
        </p:txBody>
      </p:sp>
    </p:spTree>
    <p:extLst>
      <p:ext uri="{BB962C8B-B14F-4D97-AF65-F5344CB8AC3E}">
        <p14:creationId xmlns:p14="http://schemas.microsoft.com/office/powerpoint/2010/main" val="160706583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9" r:id="rId3"/>
    <p:sldLayoutId id="2147483720" r:id="rId4"/>
    <p:sldLayoutId id="2147483721" r:id="rId5"/>
    <p:sldLayoutId id="2147483722" r:id="rId6"/>
    <p:sldLayoutId id="2147483723" r:id="rId7"/>
    <p:sldLayoutId id="2147483724" r:id="rId8"/>
    <p:sldLayoutId id="2147483725" r:id="rId9"/>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sz="1800" kern="600" spc="40" baseline="0">
          <a:solidFill>
            <a:schemeClr val="tx1"/>
          </a:solidFill>
          <a:latin typeface="+mn-lt"/>
          <a:ea typeface="+mn-ea"/>
          <a:cs typeface="+mn-cs"/>
        </a:defRPr>
      </a:lvl2pPr>
      <a:lvl3pPr marL="179388" marR="0"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sz="1800" b="1" kern="400" spc="40" baseline="0">
          <a:solidFill>
            <a:schemeClr val="accent3"/>
          </a:solidFill>
          <a:latin typeface="+mn-lt"/>
          <a:ea typeface="+mn-ea"/>
          <a:cs typeface="+mn-cs"/>
        </a:defRPr>
      </a:lvl3pPr>
      <a:lvl4pPr marL="179388" marR="0"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sz="1800" kern="600" spc="40" baseline="0">
          <a:solidFill>
            <a:schemeClr val="tx1"/>
          </a:solidFill>
          <a:latin typeface="+mn-lt"/>
          <a:ea typeface="+mn-ea"/>
          <a:cs typeface="+mn-cs"/>
        </a:defRPr>
      </a:lvl4pPr>
      <a:lvl5pPr marL="357188" marR="0"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lang="de-DE" sz="1800" b="0" i="0" kern="600" spc="40" baseline="0" dirty="0" smtClean="0">
          <a:solidFill>
            <a:schemeClr val="tx1"/>
          </a:solidFill>
          <a:latin typeface="+mn-lt"/>
          <a:ea typeface="+mn-ea"/>
          <a:cs typeface="+mn-cs"/>
        </a:defRPr>
      </a:lvl5pPr>
      <a:lvl6pPr marL="645750" marR="0" indent="-285750" algn="l" defTabSz="914400" rtl="0" eaLnBrk="1" fontAlgn="auto" latinLnBrk="0" hangingPunct="1">
        <a:lnSpc>
          <a:spcPct val="100000"/>
        </a:lnSpc>
        <a:spcBef>
          <a:spcPts val="300"/>
        </a:spcBef>
        <a:spcAft>
          <a:spcPts val="0"/>
        </a:spcAft>
        <a:buClr>
          <a:srgbClr val="000000"/>
        </a:buClr>
        <a:buSzPct val="110000"/>
        <a:buFont typeface="Symbol" panose="05050102010706020507" pitchFamily="18" charset="2"/>
        <a:buChar char=""/>
        <a:tabLst/>
        <a:defRPr sz="1800" b="0" i="0" kern="600" spc="40" baseline="0">
          <a:solidFill>
            <a:schemeClr val="tx1"/>
          </a:solidFill>
          <a:latin typeface="+mn-lt"/>
          <a:ea typeface="+mn-ea"/>
          <a:cs typeface="+mn-cs"/>
        </a:defRPr>
      </a:lvl6pPr>
      <a:lvl7pPr marL="0" marR="0" indent="215900" algn="l" defTabSz="914400" rtl="0" eaLnBrk="1" fontAlgn="auto" latinLnBrk="0" hangingPunct="1">
        <a:lnSpc>
          <a:spcPct val="100000"/>
        </a:lnSpc>
        <a:spcBef>
          <a:spcPts val="600"/>
        </a:spcBef>
        <a:spcAft>
          <a:spcPts val="0"/>
        </a:spcAft>
        <a:buClr>
          <a:srgbClr val="005555"/>
        </a:buClr>
        <a:buSzTx/>
        <a:buFont typeface="Wingdings 3" panose="05040102010807070707" pitchFamily="18" charset="2"/>
        <a:buChar char=""/>
        <a:tabLst/>
        <a:defRPr sz="1500" b="0" i="1" kern="600" spc="40" baseline="0">
          <a:solidFill>
            <a:schemeClr val="tx2"/>
          </a:solidFill>
          <a:latin typeface="+mn-lt"/>
          <a:ea typeface="+mn-ea"/>
          <a:cs typeface="+mn-cs"/>
        </a:defRPr>
      </a:lvl7pPr>
      <a:lvl8pPr marL="0" marR="0" indent="0" algn="l" defTabSz="914400" rtl="0" eaLnBrk="1" fontAlgn="auto" latinLnBrk="0" hangingPunct="1">
        <a:lnSpc>
          <a:spcPct val="100000"/>
        </a:lnSpc>
        <a:spcBef>
          <a:spcPts val="525"/>
        </a:spcBef>
        <a:spcAft>
          <a:spcPts val="0"/>
        </a:spcAft>
        <a:buClrTx/>
        <a:buSzPct val="110000"/>
        <a:buFont typeface=".SF NS Symbols Regular"/>
        <a:buNone/>
        <a:tabLst/>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3" pos="7038">
          <p15:clr>
            <a:srgbClr val="F26B43"/>
          </p15:clr>
        </p15:guide>
        <p15:guide id="4" orient="horz" pos="4020">
          <p15:clr>
            <a:srgbClr val="F26B43"/>
          </p15:clr>
        </p15:guide>
        <p15:guide id="6" orient="horz" pos="1014">
          <p15:clr>
            <a:srgbClr val="F26B43"/>
          </p15:clr>
        </p15:guide>
        <p15:guide id="7" orient="horz" pos="4088">
          <p15:clr>
            <a:srgbClr val="F26B43"/>
          </p15:clr>
        </p15:guide>
        <p15:guide id="8" orient="horz" pos="4178">
          <p15:clr>
            <a:srgbClr val="F26B43"/>
          </p15:clr>
        </p15:guide>
        <p15:guide id="9" pos="143">
          <p15:clr>
            <a:srgbClr val="F26B43"/>
          </p15:clr>
        </p15:guide>
        <p15:guide id="11" orient="horz" pos="503">
          <p15:clr>
            <a:srgbClr val="F26B43"/>
          </p15:clr>
        </p15:guide>
        <p15:guide id="12" pos="7537">
          <p15:clr>
            <a:srgbClr val="F26B43"/>
          </p15:clr>
        </p15:guide>
        <p15:guide id="14" orient="horz" pos="459">
          <p15:clr>
            <a:srgbClr val="F26B43"/>
          </p15:clr>
        </p15:guide>
        <p15:guide id="15" orient="horz" pos="153">
          <p15:clr>
            <a:srgbClr val="F26B43"/>
          </p15:clr>
        </p15:guide>
        <p15:guide id="16" orient="horz" pos="278">
          <p15:clr>
            <a:srgbClr val="F26B43"/>
          </p15:clr>
        </p15:guide>
        <p15:guide id="18" pos="7242">
          <p15:clr>
            <a:srgbClr val="F26B43"/>
          </p15:clr>
        </p15:guide>
        <p15:guide id="19"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mailto:arbeitvorbereitung@ipp.mpg.de"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7"/>
          <p:cNvSpPr>
            <a:spLocks noGrp="1"/>
          </p:cNvSpPr>
          <p:nvPr>
            <p:ph type="subTitle" idx="1"/>
          </p:nvPr>
        </p:nvSpPr>
        <p:spPr/>
        <p:txBody>
          <a:bodyPr/>
          <a:lstStyle/>
          <a:p>
            <a:r>
              <a:rPr lang="en-GB" dirty="0" smtClean="0"/>
              <a:t>A. Lorenz, H. Lentz, D. Behrendt</a:t>
            </a:r>
            <a:endParaRPr lang="en-GB" dirty="0"/>
          </a:p>
        </p:txBody>
      </p:sp>
      <p:sp>
        <p:nvSpPr>
          <p:cNvPr id="7" name="Titel 6"/>
          <p:cNvSpPr>
            <a:spLocks noGrp="1"/>
          </p:cNvSpPr>
          <p:nvPr>
            <p:ph type="title"/>
          </p:nvPr>
        </p:nvSpPr>
        <p:spPr/>
        <p:txBody>
          <a:bodyPr/>
          <a:lstStyle/>
          <a:p>
            <a:r>
              <a:rPr lang="en-GB" dirty="0" smtClean="0"/>
              <a:t>Status MP2.4 </a:t>
            </a:r>
            <a:r>
              <a:rPr lang="en-GB" dirty="0" err="1" smtClean="0"/>
              <a:t>Arbeitspakete</a:t>
            </a:r>
            <a:endParaRPr lang="en-GB" dirty="0">
              <a:solidFill>
                <a:srgbClr val="FF0000"/>
              </a:solidFill>
            </a:endParaRPr>
          </a:p>
        </p:txBody>
      </p:sp>
      <p:sp>
        <p:nvSpPr>
          <p:cNvPr id="3" name="Datumsplatzhalter 2"/>
          <p:cNvSpPr>
            <a:spLocks noGrp="1"/>
          </p:cNvSpPr>
          <p:nvPr>
            <p:ph type="dt" sz="half" idx="10"/>
          </p:nvPr>
        </p:nvSpPr>
        <p:spPr/>
        <p:txBody>
          <a:bodyPr/>
          <a:lstStyle/>
          <a:p>
            <a:r>
              <a:rPr lang="de-DE" smtClean="0"/>
              <a:t>Status Abfrage MP2.4 Arbeitspakete</a:t>
            </a:r>
            <a:endParaRPr lang="de-DE" dirty="0"/>
          </a:p>
        </p:txBody>
      </p:sp>
      <p:sp>
        <p:nvSpPr>
          <p:cNvPr id="2" name="Fußzeilenplatzhalter 1"/>
          <p:cNvSpPr>
            <a:spLocks noGrp="1"/>
          </p:cNvSpPr>
          <p:nvPr>
            <p:ph type="ftr" sz="quarter" idx="11"/>
          </p:nvPr>
        </p:nvSpPr>
        <p:spPr/>
        <p:txBody>
          <a:bodyPr/>
          <a:lstStyle/>
          <a:p>
            <a:pPr algn="l">
              <a:tabLst>
                <a:tab pos="9775825" algn="r"/>
                <a:tab pos="10226675" algn="r"/>
              </a:tabLst>
            </a:pPr>
            <a:r>
              <a:rPr lang="de-DE" dirty="0" smtClean="0"/>
              <a:t>Max-Planck-Institut für Plasmaphysik | A. Lorenz | 07.05.2024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1</a:t>
            </a:fld>
            <a:endParaRPr lang="de-DE" dirty="0"/>
          </a:p>
        </p:txBody>
      </p:sp>
    </p:spTree>
    <p:extLst>
      <p:ext uri="{BB962C8B-B14F-4D97-AF65-F5344CB8AC3E}">
        <p14:creationId xmlns:p14="http://schemas.microsoft.com/office/powerpoint/2010/main" val="884112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F8E17D15-6AAC-37C9-ED75-D6646DA02423}"/>
              </a:ext>
            </a:extLst>
          </p:cNvPr>
          <p:cNvSpPr>
            <a:spLocks noGrp="1"/>
          </p:cNvSpPr>
          <p:nvPr>
            <p:ph sz="quarter" idx="13"/>
          </p:nvPr>
        </p:nvSpPr>
        <p:spPr>
          <a:xfrm>
            <a:off x="695326" y="1248775"/>
            <a:ext cx="11240512" cy="5055153"/>
          </a:xfrm>
        </p:spPr>
        <p:txBody>
          <a:bodyPr>
            <a:normAutofit fontScale="92500" lnSpcReduction="10000"/>
          </a:bodyPr>
          <a:lstStyle/>
          <a:p>
            <a:r>
              <a:rPr lang="de-DE" b="0" dirty="0" smtClean="0">
                <a:solidFill>
                  <a:schemeClr val="tx1"/>
                </a:solidFill>
              </a:rPr>
              <a:t>Abfrage sämtlicher </a:t>
            </a:r>
            <a:r>
              <a:rPr lang="de-DE" b="0" dirty="0">
                <a:solidFill>
                  <a:schemeClr val="tx1"/>
                </a:solidFill>
              </a:rPr>
              <a:t>während </a:t>
            </a:r>
            <a:r>
              <a:rPr lang="de-DE" b="0" dirty="0" smtClean="0">
                <a:solidFill>
                  <a:schemeClr val="tx1"/>
                </a:solidFill>
              </a:rPr>
              <a:t>MP2.4 vorgesehener Reparatur-, Wartungs- und Erweiterungsarbeiten, die:</a:t>
            </a:r>
          </a:p>
          <a:p>
            <a:pPr marL="285750" indent="-285750">
              <a:lnSpc>
                <a:spcPct val="130000"/>
              </a:lnSpc>
              <a:buFontTx/>
              <a:buChar char="-"/>
            </a:pPr>
            <a:r>
              <a:rPr lang="de-DE" dirty="0" smtClean="0">
                <a:solidFill>
                  <a:schemeClr val="tx1"/>
                </a:solidFill>
              </a:rPr>
              <a:t>für </a:t>
            </a:r>
            <a:r>
              <a:rPr lang="de-DE" dirty="0">
                <a:solidFill>
                  <a:schemeClr val="tx1"/>
                </a:solidFill>
              </a:rPr>
              <a:t>den W7-X Betrieb ab OP2.4 relevant </a:t>
            </a:r>
            <a:r>
              <a:rPr lang="de-DE" dirty="0" smtClean="0">
                <a:solidFill>
                  <a:schemeClr val="tx1"/>
                </a:solidFill>
              </a:rPr>
              <a:t>sind </a:t>
            </a:r>
            <a:r>
              <a:rPr lang="de-DE" b="0" dirty="0" smtClean="0">
                <a:solidFill>
                  <a:schemeClr val="tx1"/>
                </a:solidFill>
              </a:rPr>
              <a:t>oder </a:t>
            </a:r>
            <a:r>
              <a:rPr lang="de-DE" dirty="0" smtClean="0">
                <a:solidFill>
                  <a:schemeClr val="tx1"/>
                </a:solidFill>
              </a:rPr>
              <a:t>in der TORUSHALLE geplant sind.</a:t>
            </a:r>
          </a:p>
          <a:p>
            <a:pPr marL="285750" indent="-285750">
              <a:lnSpc>
                <a:spcPct val="130000"/>
              </a:lnSpc>
              <a:buFontTx/>
              <a:buChar char="-"/>
            </a:pPr>
            <a:r>
              <a:rPr lang="de-DE" dirty="0" smtClean="0">
                <a:solidFill>
                  <a:schemeClr val="tx1"/>
                </a:solidFill>
              </a:rPr>
              <a:t>Status </a:t>
            </a:r>
            <a:r>
              <a:rPr lang="de-DE" dirty="0" smtClean="0">
                <a:solidFill>
                  <a:schemeClr val="tx1"/>
                </a:solidFill>
              </a:rPr>
              <a:t>07. </a:t>
            </a:r>
            <a:r>
              <a:rPr lang="de-DE" dirty="0" smtClean="0">
                <a:solidFill>
                  <a:schemeClr val="tx1"/>
                </a:solidFill>
              </a:rPr>
              <a:t>Mai: </a:t>
            </a:r>
          </a:p>
          <a:p>
            <a:pPr marL="465138" lvl="2" indent="-285750">
              <a:lnSpc>
                <a:spcPct val="130000"/>
              </a:lnSpc>
              <a:buFontTx/>
              <a:buChar char="-"/>
            </a:pPr>
            <a:r>
              <a:rPr lang="de-DE" b="0" dirty="0" smtClean="0">
                <a:solidFill>
                  <a:schemeClr val="accent1"/>
                </a:solidFill>
              </a:rPr>
              <a:t>400 </a:t>
            </a:r>
            <a:r>
              <a:rPr lang="de-DE" b="0" dirty="0" smtClean="0">
                <a:solidFill>
                  <a:schemeClr val="accent1"/>
                </a:solidFill>
              </a:rPr>
              <a:t>angemeldete AP, </a:t>
            </a:r>
            <a:r>
              <a:rPr lang="de-DE" b="0" dirty="0" smtClean="0">
                <a:solidFill>
                  <a:schemeClr val="accent1"/>
                </a:solidFill>
              </a:rPr>
              <a:t>32 Anlagen benötigen keine Arbeiten in MP2.4 (in der TH)</a:t>
            </a:r>
            <a:endParaRPr lang="de-DE" b="0" dirty="0" smtClean="0">
              <a:solidFill>
                <a:schemeClr val="accent1"/>
              </a:solidFill>
            </a:endParaRPr>
          </a:p>
          <a:p>
            <a:pPr marL="465138" lvl="2" indent="-285750">
              <a:lnSpc>
                <a:spcPct val="130000"/>
              </a:lnSpc>
              <a:buFontTx/>
              <a:buChar char="-"/>
            </a:pPr>
            <a:r>
              <a:rPr lang="de-DE" b="0" dirty="0" smtClean="0">
                <a:solidFill>
                  <a:schemeClr val="accent1"/>
                </a:solidFill>
              </a:rPr>
              <a:t>Rückmeldungen von 2 Anlagen offen: ECRH </a:t>
            </a:r>
            <a:r>
              <a:rPr lang="de-DE" b="0" dirty="0">
                <a:solidFill>
                  <a:schemeClr val="accent1"/>
                </a:solidFill>
              </a:rPr>
              <a:t>und </a:t>
            </a:r>
            <a:r>
              <a:rPr lang="de-DE" b="0" dirty="0" smtClean="0">
                <a:solidFill>
                  <a:schemeClr val="accent1"/>
                </a:solidFill>
              </a:rPr>
              <a:t>Fast-</a:t>
            </a:r>
            <a:r>
              <a:rPr lang="de-DE" b="0" dirty="0" err="1" smtClean="0">
                <a:solidFill>
                  <a:schemeClr val="accent1"/>
                </a:solidFill>
              </a:rPr>
              <a:t>ion</a:t>
            </a:r>
            <a:r>
              <a:rPr lang="de-DE" b="0" dirty="0" smtClean="0">
                <a:solidFill>
                  <a:schemeClr val="accent1"/>
                </a:solidFill>
              </a:rPr>
              <a:t> </a:t>
            </a:r>
            <a:r>
              <a:rPr lang="de-DE" b="0" dirty="0">
                <a:solidFill>
                  <a:schemeClr val="accent1"/>
                </a:solidFill>
              </a:rPr>
              <a:t>wall </a:t>
            </a:r>
            <a:r>
              <a:rPr lang="de-DE" b="0" dirty="0" err="1">
                <a:solidFill>
                  <a:schemeClr val="accent1"/>
                </a:solidFill>
              </a:rPr>
              <a:t>load</a:t>
            </a:r>
            <a:r>
              <a:rPr lang="de-DE" b="0" dirty="0">
                <a:solidFill>
                  <a:schemeClr val="accent1"/>
                </a:solidFill>
              </a:rPr>
              <a:t> </a:t>
            </a:r>
            <a:r>
              <a:rPr lang="de-DE" b="0" dirty="0" err="1" smtClean="0">
                <a:solidFill>
                  <a:schemeClr val="accent1"/>
                </a:solidFill>
              </a:rPr>
              <a:t>monitoring</a:t>
            </a:r>
            <a:endParaRPr lang="de-DE" b="0" dirty="0" smtClean="0">
              <a:solidFill>
                <a:schemeClr val="accent1"/>
              </a:solidFill>
            </a:endParaRPr>
          </a:p>
          <a:p>
            <a:pPr marL="465138" lvl="2" indent="-285750">
              <a:lnSpc>
                <a:spcPct val="130000"/>
              </a:lnSpc>
              <a:buFontTx/>
              <a:buChar char="-"/>
            </a:pPr>
            <a:r>
              <a:rPr lang="en-GB" b="0" dirty="0" err="1">
                <a:solidFill>
                  <a:schemeClr val="tx1"/>
                </a:solidFill>
              </a:rPr>
              <a:t>Rückmeldung</a:t>
            </a:r>
            <a:r>
              <a:rPr lang="en-GB" b="0" dirty="0">
                <a:solidFill>
                  <a:schemeClr val="tx1"/>
                </a:solidFill>
              </a:rPr>
              <a:t> </a:t>
            </a:r>
            <a:r>
              <a:rPr lang="en-GB" b="0" dirty="0" err="1">
                <a:solidFill>
                  <a:schemeClr val="tx1"/>
                </a:solidFill>
              </a:rPr>
              <a:t>bitte</a:t>
            </a:r>
            <a:r>
              <a:rPr lang="en-GB" b="0" dirty="0">
                <a:solidFill>
                  <a:schemeClr val="tx1"/>
                </a:solidFill>
              </a:rPr>
              <a:t> an: </a:t>
            </a:r>
            <a:r>
              <a:rPr lang="en-GB" b="0" dirty="0">
                <a:solidFill>
                  <a:schemeClr val="tx1"/>
                </a:solidFill>
                <a:hlinkClick r:id="rId2"/>
              </a:rPr>
              <a:t>arbeitsvorbereitung@ipp.mpg.de</a:t>
            </a:r>
            <a:r>
              <a:rPr lang="en-GB" b="0" dirty="0">
                <a:solidFill>
                  <a:schemeClr val="tx1"/>
                </a:solidFill>
              </a:rPr>
              <a:t>	- </a:t>
            </a:r>
            <a:r>
              <a:rPr lang="en-GB" b="0" dirty="0" err="1">
                <a:solidFill>
                  <a:schemeClr val="tx1"/>
                </a:solidFill>
              </a:rPr>
              <a:t>auch</a:t>
            </a:r>
            <a:r>
              <a:rPr lang="en-GB" b="0" dirty="0">
                <a:solidFill>
                  <a:schemeClr val="tx1"/>
                </a:solidFill>
              </a:rPr>
              <a:t> </a:t>
            </a:r>
            <a:r>
              <a:rPr lang="en-GB" b="0" dirty="0" err="1">
                <a:solidFill>
                  <a:schemeClr val="tx1"/>
                </a:solidFill>
              </a:rPr>
              <a:t>bei</a:t>
            </a:r>
            <a:r>
              <a:rPr lang="en-GB" b="0" dirty="0">
                <a:solidFill>
                  <a:schemeClr val="tx1"/>
                </a:solidFill>
              </a:rPr>
              <a:t> </a:t>
            </a:r>
            <a:r>
              <a:rPr lang="en-GB" b="0" dirty="0" err="1">
                <a:solidFill>
                  <a:schemeClr val="tx1"/>
                </a:solidFill>
              </a:rPr>
              <a:t>fehlendem</a:t>
            </a:r>
            <a:r>
              <a:rPr lang="en-GB" b="0" dirty="0">
                <a:solidFill>
                  <a:schemeClr val="tx1"/>
                </a:solidFill>
              </a:rPr>
              <a:t> </a:t>
            </a:r>
            <a:r>
              <a:rPr lang="en-GB" b="0" dirty="0" err="1">
                <a:solidFill>
                  <a:schemeClr val="tx1"/>
                </a:solidFill>
              </a:rPr>
              <a:t>Bedarf</a:t>
            </a:r>
            <a:r>
              <a:rPr lang="en-GB" b="0" dirty="0">
                <a:solidFill>
                  <a:schemeClr val="tx1"/>
                </a:solidFill>
              </a:rPr>
              <a:t> </a:t>
            </a:r>
          </a:p>
          <a:p>
            <a:pPr marL="465138" lvl="2" indent="-285750">
              <a:lnSpc>
                <a:spcPct val="130000"/>
              </a:lnSpc>
              <a:buFontTx/>
              <a:buChar char="-"/>
            </a:pPr>
            <a:endParaRPr lang="de-DE" b="0" dirty="0" smtClean="0">
              <a:solidFill>
                <a:schemeClr val="accent1"/>
              </a:solidFill>
            </a:endParaRPr>
          </a:p>
          <a:p>
            <a:pPr marL="465138" lvl="2" indent="-285750">
              <a:lnSpc>
                <a:spcPct val="130000"/>
              </a:lnSpc>
              <a:buFontTx/>
              <a:buChar char="-"/>
            </a:pPr>
            <a:r>
              <a:rPr lang="de-DE" b="0" dirty="0" smtClean="0">
                <a:solidFill>
                  <a:schemeClr val="accent1"/>
                </a:solidFill>
              </a:rPr>
              <a:t>Rückmeldung zu </a:t>
            </a:r>
            <a:r>
              <a:rPr lang="de-DE" b="0" dirty="0" err="1" smtClean="0">
                <a:solidFill>
                  <a:schemeClr val="accent1"/>
                </a:solidFill>
              </a:rPr>
              <a:t>cSS</a:t>
            </a:r>
            <a:r>
              <a:rPr lang="de-DE" b="0" dirty="0" smtClean="0">
                <a:solidFill>
                  <a:schemeClr val="accent1"/>
                </a:solidFill>
              </a:rPr>
              <a:t> und </a:t>
            </a:r>
            <a:r>
              <a:rPr lang="de-DE" b="0" dirty="0" err="1" smtClean="0">
                <a:solidFill>
                  <a:schemeClr val="accent1"/>
                </a:solidFill>
              </a:rPr>
              <a:t>cOPM</a:t>
            </a:r>
            <a:r>
              <a:rPr lang="de-DE" b="0" dirty="0" smtClean="0">
                <a:solidFill>
                  <a:schemeClr val="accent1"/>
                </a:solidFill>
              </a:rPr>
              <a:t> für Mitte Juni 2024 angekündigt</a:t>
            </a:r>
          </a:p>
          <a:p>
            <a:pPr marL="465138" lvl="2" indent="-285750">
              <a:lnSpc>
                <a:spcPct val="130000"/>
              </a:lnSpc>
              <a:buFontTx/>
              <a:buChar char="-"/>
            </a:pPr>
            <a:r>
              <a:rPr lang="de-DE" b="0" dirty="0" smtClean="0">
                <a:solidFill>
                  <a:schemeClr val="accent1"/>
                </a:solidFill>
              </a:rPr>
              <a:t>Rückmeldung/Aufwandsanalyse zu anderen CoDaC Gewerken nicht vor Ende 2024</a:t>
            </a:r>
            <a:endParaRPr lang="de-DE" b="0" dirty="0">
              <a:solidFill>
                <a:schemeClr val="accent1"/>
              </a:solidFill>
            </a:endParaRPr>
          </a:p>
          <a:p>
            <a:pPr marL="285750" lvl="1" indent="-285750">
              <a:buFont typeface="Arial" panose="020B0604020202020204" pitchFamily="34" charset="0"/>
              <a:buChar char="•"/>
            </a:pPr>
            <a:endParaRPr lang="en-GB" dirty="0" smtClean="0"/>
          </a:p>
          <a:p>
            <a:pPr marL="285750" lvl="1" indent="-285750">
              <a:buFont typeface="Arial" panose="020B0604020202020204" pitchFamily="34" charset="0"/>
              <a:buChar char="•"/>
            </a:pPr>
            <a:endParaRPr lang="en-GB" dirty="0"/>
          </a:p>
          <a:p>
            <a:pPr lvl="1"/>
            <a:r>
              <a:rPr lang="en-GB" b="1" dirty="0" err="1" smtClean="0"/>
              <a:t>Ziel</a:t>
            </a:r>
            <a:r>
              <a:rPr lang="en-GB" b="1" dirty="0" smtClean="0"/>
              <a:t>: </a:t>
            </a:r>
            <a:endParaRPr lang="en-GB" b="1" dirty="0" smtClean="0"/>
          </a:p>
          <a:p>
            <a:pPr lvl="1"/>
            <a:r>
              <a:rPr lang="en-GB" b="1" dirty="0" err="1" smtClean="0"/>
              <a:t>Erstellung</a:t>
            </a:r>
            <a:r>
              <a:rPr lang="en-GB" b="1" dirty="0" smtClean="0"/>
              <a:t> </a:t>
            </a:r>
            <a:r>
              <a:rPr lang="en-GB" b="1" dirty="0" err="1" smtClean="0"/>
              <a:t>einer</a:t>
            </a:r>
            <a:r>
              <a:rPr lang="en-GB" b="1" dirty="0" smtClean="0"/>
              <a:t> </a:t>
            </a:r>
            <a:r>
              <a:rPr lang="en-GB" b="1" dirty="0" err="1" smtClean="0"/>
              <a:t>ersten</a:t>
            </a:r>
            <a:r>
              <a:rPr lang="en-GB" b="1" dirty="0" smtClean="0"/>
              <a:t> </a:t>
            </a:r>
            <a:r>
              <a:rPr lang="en-GB" b="1" dirty="0" err="1" smtClean="0"/>
              <a:t>technologischen</a:t>
            </a:r>
            <a:r>
              <a:rPr lang="en-GB" b="1" dirty="0" smtClean="0"/>
              <a:t> MP2.3/MP2.4 </a:t>
            </a:r>
            <a:r>
              <a:rPr lang="en-GB" b="1" dirty="0" err="1" smtClean="0"/>
              <a:t>Arbeitsplanung</a:t>
            </a:r>
            <a:r>
              <a:rPr lang="en-GB" b="1" dirty="0" smtClean="0"/>
              <a:t> </a:t>
            </a:r>
            <a:r>
              <a:rPr lang="en-GB" b="1" dirty="0" err="1" smtClean="0"/>
              <a:t>für</a:t>
            </a:r>
            <a:r>
              <a:rPr lang="en-GB" b="1" dirty="0" smtClean="0"/>
              <a:t> </a:t>
            </a:r>
            <a:r>
              <a:rPr lang="en-GB" b="1" dirty="0" smtClean="0"/>
              <a:t>TKT 04.Juli 2024</a:t>
            </a:r>
            <a:endParaRPr lang="en-GB" b="1" dirty="0"/>
          </a:p>
        </p:txBody>
      </p:sp>
      <p:sp>
        <p:nvSpPr>
          <p:cNvPr id="3" name="Titel 2">
            <a:extLst>
              <a:ext uri="{FF2B5EF4-FFF2-40B4-BE49-F238E27FC236}">
                <a16:creationId xmlns:a16="http://schemas.microsoft.com/office/drawing/2014/main" id="{218972D2-5651-8BE8-F398-BCAC37AF5AD1}"/>
              </a:ext>
            </a:extLst>
          </p:cNvPr>
          <p:cNvSpPr>
            <a:spLocks noGrp="1"/>
          </p:cNvSpPr>
          <p:nvPr>
            <p:ph type="title"/>
          </p:nvPr>
        </p:nvSpPr>
        <p:spPr>
          <a:xfrm>
            <a:off x="695326" y="432181"/>
            <a:ext cx="9868912" cy="894416"/>
          </a:xfrm>
        </p:spPr>
        <p:txBody>
          <a:bodyPr/>
          <a:lstStyle/>
          <a:p>
            <a:r>
              <a:rPr lang="en-GB" dirty="0" err="1" smtClean="0"/>
              <a:t>Hintergrund</a:t>
            </a:r>
            <a:r>
              <a:rPr lang="en-GB" dirty="0" smtClean="0"/>
              <a:t> und </a:t>
            </a:r>
            <a:r>
              <a:rPr lang="en-GB" dirty="0" err="1" smtClean="0"/>
              <a:t>Zielsetzung</a:t>
            </a:r>
            <a:endParaRPr lang="en-GB" dirty="0"/>
          </a:p>
        </p:txBody>
      </p:sp>
      <p:sp>
        <p:nvSpPr>
          <p:cNvPr id="4" name="Datumsplatzhalter 3">
            <a:extLst>
              <a:ext uri="{FF2B5EF4-FFF2-40B4-BE49-F238E27FC236}">
                <a16:creationId xmlns:a16="http://schemas.microsoft.com/office/drawing/2014/main" id="{89280B27-558E-4105-1C63-0CA8D489EF7B}"/>
              </a:ext>
            </a:extLst>
          </p:cNvPr>
          <p:cNvSpPr>
            <a:spLocks noGrp="1"/>
          </p:cNvSpPr>
          <p:nvPr>
            <p:ph type="dt" sz="half" idx="14"/>
          </p:nvPr>
        </p:nvSpPr>
        <p:spPr/>
        <p:txBody>
          <a:bodyPr/>
          <a:lstStyle/>
          <a:p>
            <a:r>
              <a:rPr lang="de-DE" smtClean="0"/>
              <a:t>Status Abfrage MP2.4 Arbeitspakete</a:t>
            </a:r>
            <a:endParaRPr lang="de-DE" dirty="0"/>
          </a:p>
        </p:txBody>
      </p:sp>
      <p:sp>
        <p:nvSpPr>
          <p:cNvPr id="5" name="Fußzeilenplatzhalter 4">
            <a:extLst>
              <a:ext uri="{FF2B5EF4-FFF2-40B4-BE49-F238E27FC236}">
                <a16:creationId xmlns:a16="http://schemas.microsoft.com/office/drawing/2014/main" id="{8F50B454-2F47-0309-E3BC-297FF5DE4E38}"/>
              </a:ext>
            </a:extLst>
          </p:cNvPr>
          <p:cNvSpPr>
            <a:spLocks noGrp="1"/>
          </p:cNvSpPr>
          <p:nvPr>
            <p:ph type="ftr" sz="quarter" idx="15"/>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6" name="Foliennummernplatzhalter 5">
            <a:extLst>
              <a:ext uri="{FF2B5EF4-FFF2-40B4-BE49-F238E27FC236}">
                <a16:creationId xmlns:a16="http://schemas.microsoft.com/office/drawing/2014/main" id="{9EF0E3FE-E50C-E620-F596-896EF169B2B1}"/>
              </a:ext>
            </a:extLst>
          </p:cNvPr>
          <p:cNvSpPr>
            <a:spLocks noGrp="1"/>
          </p:cNvSpPr>
          <p:nvPr>
            <p:ph type="sldNum" sz="quarter" idx="16"/>
          </p:nvPr>
        </p:nvSpPr>
        <p:spPr/>
        <p:txBody>
          <a:bodyPr/>
          <a:lstStyle/>
          <a:p>
            <a:fld id="{3B1A4699-952B-42DA-8DC4-38A59B49610C}" type="slidenum">
              <a:rPr lang="de-DE" smtClean="0"/>
              <a:pPr/>
              <a:t>2</a:t>
            </a:fld>
            <a:endParaRPr lang="de-DE" dirty="0"/>
          </a:p>
        </p:txBody>
      </p:sp>
    </p:spTree>
    <p:extLst>
      <p:ext uri="{BB962C8B-B14F-4D97-AF65-F5344CB8AC3E}">
        <p14:creationId xmlns:p14="http://schemas.microsoft.com/office/powerpoint/2010/main" val="776610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a:xfrm>
            <a:off x="695326" y="1210715"/>
            <a:ext cx="10801349" cy="4772024"/>
          </a:xfrm>
        </p:spPr>
        <p:txBody>
          <a:bodyPr/>
          <a:lstStyle/>
          <a:p>
            <a:pPr marL="285750" indent="-285750">
              <a:buFont typeface="Arial" panose="020B0604020202020204" pitchFamily="34" charset="0"/>
              <a:buChar char="•"/>
            </a:pPr>
            <a:r>
              <a:rPr lang="de-DE" b="0" dirty="0" smtClean="0">
                <a:solidFill>
                  <a:schemeClr val="accent1"/>
                </a:solidFill>
              </a:rPr>
              <a:t>Infrastruktur (E5-ENG, E5-DEV, DIR, VAD)	ca. 130 AP an </a:t>
            </a:r>
            <a:r>
              <a:rPr lang="de-DE" b="0" dirty="0" smtClean="0">
                <a:solidFill>
                  <a:schemeClr val="accent1"/>
                </a:solidFill>
              </a:rPr>
              <a:t>31 </a:t>
            </a:r>
            <a:r>
              <a:rPr lang="de-DE" b="0" dirty="0">
                <a:solidFill>
                  <a:schemeClr val="accent1"/>
                </a:solidFill>
              </a:rPr>
              <a:t>Anlagen/Projekten</a:t>
            </a:r>
          </a:p>
          <a:p>
            <a:pPr marL="285750" indent="-285750">
              <a:buFont typeface="Arial" panose="020B0604020202020204" pitchFamily="34" charset="0"/>
              <a:buChar char="•"/>
            </a:pPr>
            <a:r>
              <a:rPr lang="de-DE" b="0" dirty="0" smtClean="0">
                <a:solidFill>
                  <a:schemeClr val="accent1"/>
                </a:solidFill>
              </a:rPr>
              <a:t>E3 Diagnostiken und Heizungen		ca. 140 an 29 Anlagen/Projekten</a:t>
            </a:r>
          </a:p>
          <a:p>
            <a:pPr marL="285750" indent="-285750">
              <a:buFont typeface="Arial" panose="020B0604020202020204" pitchFamily="34" charset="0"/>
              <a:buChar char="•"/>
            </a:pPr>
            <a:r>
              <a:rPr lang="de-DE" b="0" dirty="0" smtClean="0">
                <a:solidFill>
                  <a:schemeClr val="accent1"/>
                </a:solidFill>
              </a:rPr>
              <a:t>E5 </a:t>
            </a:r>
            <a:r>
              <a:rPr lang="de-DE" b="0" dirty="0">
                <a:solidFill>
                  <a:schemeClr val="accent1"/>
                </a:solidFill>
              </a:rPr>
              <a:t>Diagnostiken </a:t>
            </a:r>
            <a:r>
              <a:rPr lang="de-DE" b="0" dirty="0" smtClean="0">
                <a:solidFill>
                  <a:schemeClr val="accent1"/>
                </a:solidFill>
              </a:rPr>
              <a:t>		</a:t>
            </a:r>
            <a:r>
              <a:rPr lang="de-DE" b="0" dirty="0">
                <a:solidFill>
                  <a:schemeClr val="accent1"/>
                </a:solidFill>
              </a:rPr>
              <a:t>		</a:t>
            </a:r>
            <a:r>
              <a:rPr lang="de-DE" b="0" dirty="0" smtClean="0">
                <a:solidFill>
                  <a:schemeClr val="accent1"/>
                </a:solidFill>
              </a:rPr>
              <a:t>ca. 120 </a:t>
            </a:r>
            <a:r>
              <a:rPr lang="de-DE" b="0" dirty="0">
                <a:solidFill>
                  <a:schemeClr val="accent1"/>
                </a:solidFill>
              </a:rPr>
              <a:t>an </a:t>
            </a:r>
            <a:r>
              <a:rPr lang="de-DE" b="0" dirty="0" smtClean="0">
                <a:solidFill>
                  <a:schemeClr val="accent1"/>
                </a:solidFill>
              </a:rPr>
              <a:t>23 </a:t>
            </a:r>
            <a:r>
              <a:rPr lang="de-DE" b="0" dirty="0">
                <a:solidFill>
                  <a:schemeClr val="accent1"/>
                </a:solidFill>
              </a:rPr>
              <a:t>Anlagen/Projekten</a:t>
            </a:r>
          </a:p>
          <a:p>
            <a:pPr marL="285750" indent="-285750">
              <a:buFont typeface="Arial" panose="020B0604020202020204" pitchFamily="34" charset="0"/>
              <a:buChar char="•"/>
            </a:pPr>
            <a:endParaRPr lang="de-DE" b="0" dirty="0">
              <a:solidFill>
                <a:schemeClr val="accent1"/>
              </a:solidFill>
            </a:endParaRPr>
          </a:p>
          <a:p>
            <a:r>
              <a:rPr lang="de-DE" b="0" dirty="0" smtClean="0">
                <a:solidFill>
                  <a:schemeClr val="accent1"/>
                </a:solidFill>
              </a:rPr>
              <a:t>Teilmengen von angemeldeten AP:</a:t>
            </a:r>
          </a:p>
          <a:p>
            <a:pPr marL="285750" indent="-285750">
              <a:buFont typeface="Arial" panose="020B0604020202020204" pitchFamily="34" charset="0"/>
              <a:buChar char="•"/>
            </a:pPr>
            <a:r>
              <a:rPr lang="de-DE" b="0" dirty="0" smtClean="0">
                <a:solidFill>
                  <a:schemeClr val="accent1"/>
                </a:solidFill>
              </a:rPr>
              <a:t>130 AP mit </a:t>
            </a:r>
            <a:r>
              <a:rPr lang="de-DE" b="0" dirty="0">
                <a:solidFill>
                  <a:schemeClr val="accent1"/>
                </a:solidFill>
              </a:rPr>
              <a:t>„Neumontage“ </a:t>
            </a:r>
            <a:r>
              <a:rPr lang="de-DE" b="0" dirty="0" smtClean="0">
                <a:solidFill>
                  <a:schemeClr val="accent1"/>
                </a:solidFill>
              </a:rPr>
              <a:t> </a:t>
            </a:r>
          </a:p>
          <a:p>
            <a:pPr marL="285750" indent="-285750">
              <a:buFont typeface="Arial" panose="020B0604020202020204" pitchFamily="34" charset="0"/>
              <a:buChar char="•"/>
            </a:pPr>
            <a:r>
              <a:rPr lang="de-DE" b="0" dirty="0" smtClean="0">
                <a:solidFill>
                  <a:schemeClr val="accent1"/>
                </a:solidFill>
              </a:rPr>
              <a:t>100 </a:t>
            </a:r>
            <a:r>
              <a:rPr lang="de-DE" b="0" dirty="0">
                <a:solidFill>
                  <a:schemeClr val="accent1"/>
                </a:solidFill>
              </a:rPr>
              <a:t>AP mit Bedarf PG </a:t>
            </a:r>
            <a:r>
              <a:rPr lang="de-DE" b="0" dirty="0" smtClean="0">
                <a:solidFill>
                  <a:schemeClr val="accent1"/>
                </a:solidFill>
              </a:rPr>
              <a:t>Zugang</a:t>
            </a:r>
          </a:p>
          <a:p>
            <a:pPr marL="285750" indent="-285750">
              <a:buFont typeface="Arial" panose="020B0604020202020204" pitchFamily="34" charset="0"/>
              <a:buChar char="•"/>
            </a:pPr>
            <a:r>
              <a:rPr lang="de-DE" b="0" dirty="0" smtClean="0">
                <a:solidFill>
                  <a:schemeClr val="accent1"/>
                </a:solidFill>
              </a:rPr>
              <a:t>90 AP mit &gt;40h Aufwand</a:t>
            </a:r>
          </a:p>
          <a:p>
            <a:pPr marL="285750" indent="-285750">
              <a:buFont typeface="Arial" panose="020B0604020202020204" pitchFamily="34" charset="0"/>
              <a:buChar char="•"/>
            </a:pPr>
            <a:r>
              <a:rPr lang="de-DE" b="0" dirty="0" smtClean="0">
                <a:solidFill>
                  <a:schemeClr val="accent1"/>
                </a:solidFill>
              </a:rPr>
              <a:t>100 AP mit ausschließlich </a:t>
            </a:r>
            <a:r>
              <a:rPr lang="de-DE" b="0" dirty="0" smtClean="0">
                <a:solidFill>
                  <a:schemeClr val="accent1"/>
                </a:solidFill>
              </a:rPr>
              <a:t>RO </a:t>
            </a:r>
            <a:r>
              <a:rPr lang="de-DE" b="0" dirty="0" smtClean="0">
                <a:solidFill>
                  <a:schemeClr val="accent1"/>
                </a:solidFill>
              </a:rPr>
              <a:t>Arbeit, </a:t>
            </a:r>
            <a:r>
              <a:rPr lang="de-DE" b="0" dirty="0" smtClean="0">
                <a:solidFill>
                  <a:schemeClr val="accent1"/>
                </a:solidFill>
              </a:rPr>
              <a:t>davon 30 im PG</a:t>
            </a:r>
          </a:p>
          <a:p>
            <a:pPr marL="285750" indent="-285750">
              <a:buFont typeface="Arial" panose="020B0604020202020204" pitchFamily="34" charset="0"/>
              <a:buChar char="•"/>
            </a:pPr>
            <a:endParaRPr lang="de-DE" b="0" dirty="0">
              <a:solidFill>
                <a:schemeClr val="accent1"/>
              </a:solidFill>
            </a:endParaRPr>
          </a:p>
          <a:p>
            <a:pPr marL="285750" indent="-285750">
              <a:buFont typeface="Arial" panose="020B0604020202020204" pitchFamily="34" charset="0"/>
              <a:buChar char="•"/>
            </a:pPr>
            <a:endParaRPr lang="de-DE" b="0" dirty="0" smtClean="0">
              <a:solidFill>
                <a:schemeClr val="accent1"/>
              </a:solidFill>
            </a:endParaRPr>
          </a:p>
          <a:p>
            <a:pPr marL="285750" indent="-285750">
              <a:buFont typeface="Arial" panose="020B0604020202020204" pitchFamily="34" charset="0"/>
              <a:buChar char="•"/>
            </a:pPr>
            <a:endParaRPr lang="de-DE" b="0" dirty="0">
              <a:solidFill>
                <a:schemeClr val="accent1"/>
              </a:solidFill>
            </a:endParaRPr>
          </a:p>
          <a:p>
            <a:pPr marL="285750" indent="-285750">
              <a:buFont typeface="Arial" panose="020B0604020202020204" pitchFamily="34" charset="0"/>
              <a:buChar char="•"/>
            </a:pPr>
            <a:endParaRPr lang="de-DE" b="0" dirty="0" smtClean="0">
              <a:solidFill>
                <a:schemeClr val="accent1"/>
              </a:solidFill>
            </a:endParaRPr>
          </a:p>
          <a:p>
            <a:pPr marL="285750" indent="-285750">
              <a:buFont typeface="Arial" panose="020B0604020202020204" pitchFamily="34" charset="0"/>
              <a:buChar char="•"/>
            </a:pPr>
            <a:endParaRPr lang="de-DE" b="0" dirty="0">
              <a:solidFill>
                <a:schemeClr val="accent1"/>
              </a:solidFill>
            </a:endParaRPr>
          </a:p>
          <a:p>
            <a:endParaRPr lang="de-DE" dirty="0"/>
          </a:p>
        </p:txBody>
      </p:sp>
      <p:sp>
        <p:nvSpPr>
          <p:cNvPr id="3" name="Titel 2"/>
          <p:cNvSpPr>
            <a:spLocks noGrp="1"/>
          </p:cNvSpPr>
          <p:nvPr>
            <p:ph type="title"/>
          </p:nvPr>
        </p:nvSpPr>
        <p:spPr/>
        <p:txBody>
          <a:bodyPr/>
          <a:lstStyle/>
          <a:p>
            <a:r>
              <a:rPr lang="de-DE" dirty="0" smtClean="0"/>
              <a:t>Ca. 400 Arbeitspakete angemeldet, </a:t>
            </a:r>
            <a:r>
              <a:rPr lang="de-DE" dirty="0" smtClean="0"/>
              <a:t>davon</a:t>
            </a:r>
            <a:r>
              <a:rPr lang="de-DE" dirty="0"/>
              <a:t/>
            </a:r>
            <a:br>
              <a:rPr lang="de-DE" dirty="0"/>
            </a:br>
            <a:endParaRPr lang="de-DE" dirty="0"/>
          </a:p>
        </p:txBody>
      </p:sp>
      <p:sp>
        <p:nvSpPr>
          <p:cNvPr id="4" name="Datumsplatzhalter 3"/>
          <p:cNvSpPr>
            <a:spLocks noGrp="1"/>
          </p:cNvSpPr>
          <p:nvPr>
            <p:ph type="dt" sz="half" idx="14"/>
          </p:nvPr>
        </p:nvSpPr>
        <p:spPr/>
        <p:txBody>
          <a:bodyPr/>
          <a:lstStyle/>
          <a:p>
            <a:r>
              <a:rPr lang="de-DE" smtClean="0"/>
              <a:t>Status Abfrage MP2.4 Arbeitspakete</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3</a:t>
            </a:fld>
            <a:endParaRPr lang="de-DE" dirty="0"/>
          </a:p>
        </p:txBody>
      </p:sp>
    </p:spTree>
    <p:extLst>
      <p:ext uri="{BB962C8B-B14F-4D97-AF65-F5344CB8AC3E}">
        <p14:creationId xmlns:p14="http://schemas.microsoft.com/office/powerpoint/2010/main" val="1165803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vert="horz" lIns="0" tIns="0" rIns="0" bIns="0" rtlCol="0" anchor="t" anchorCtr="0">
            <a:noAutofit/>
          </a:bodyPr>
          <a:lstStyle/>
          <a:p>
            <a:r>
              <a:rPr lang="de-DE" dirty="0"/>
              <a:t>Infrastruktur (E5-ENG, E5-DEV, DIR, </a:t>
            </a:r>
            <a:r>
              <a:rPr lang="de-DE" dirty="0" smtClean="0"/>
              <a:t>VAD) ~130 AP</a:t>
            </a:r>
            <a:endParaRPr lang="de-DE" dirty="0"/>
          </a:p>
        </p:txBody>
      </p:sp>
      <p:sp>
        <p:nvSpPr>
          <p:cNvPr id="4" name="Datumsplatzhalter 3"/>
          <p:cNvSpPr>
            <a:spLocks noGrp="1"/>
          </p:cNvSpPr>
          <p:nvPr>
            <p:ph type="dt" sz="half" idx="14"/>
          </p:nvPr>
        </p:nvSpPr>
        <p:spPr/>
        <p:txBody>
          <a:bodyPr/>
          <a:lstStyle/>
          <a:p>
            <a:r>
              <a:rPr lang="de-DE" smtClean="0"/>
              <a:t>Status Abfrage MP2.4 Arbeitspakete</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4</a:t>
            </a:fld>
            <a:endParaRPr lang="de-DE" dirty="0"/>
          </a:p>
        </p:txBody>
      </p:sp>
      <p:sp>
        <p:nvSpPr>
          <p:cNvPr id="7" name="Inhaltsplatzhalter 1"/>
          <p:cNvSpPr>
            <a:spLocks noGrp="1"/>
          </p:cNvSpPr>
          <p:nvPr>
            <p:ph sz="quarter" idx="13"/>
          </p:nvPr>
        </p:nvSpPr>
        <p:spPr>
          <a:xfrm>
            <a:off x="695326" y="1609726"/>
            <a:ext cx="10801349" cy="4772024"/>
          </a:xfrm>
        </p:spPr>
        <p:txBody>
          <a:bodyPr>
            <a:normAutofit/>
          </a:bodyPr>
          <a:lstStyle/>
          <a:p>
            <a:r>
              <a:rPr lang="de-DE" dirty="0" smtClean="0"/>
              <a:t>Infrastruktur W7-X </a:t>
            </a:r>
            <a:r>
              <a:rPr lang="de-DE" dirty="0" smtClean="0"/>
              <a:t>NEU:</a:t>
            </a:r>
          </a:p>
          <a:p>
            <a:pPr marL="285750" indent="-285750">
              <a:buFontTx/>
              <a:buChar char="-"/>
            </a:pPr>
            <a:r>
              <a:rPr lang="de-DE" b="0" dirty="0" smtClean="0"/>
              <a:t>P800 PG Belüftungssystem (Vorbereitung D</a:t>
            </a:r>
            <a:r>
              <a:rPr lang="de-DE" b="0" baseline="-25000" dirty="0" smtClean="0"/>
              <a:t>2</a:t>
            </a:r>
            <a:r>
              <a:rPr lang="de-DE" b="0" dirty="0" smtClean="0"/>
              <a:t> Betrieb)</a:t>
            </a:r>
          </a:p>
          <a:p>
            <a:pPr marL="285750" indent="-285750">
              <a:buFontTx/>
              <a:buChar char="-"/>
            </a:pPr>
            <a:endParaRPr lang="de-DE" dirty="0" smtClean="0"/>
          </a:p>
          <a:p>
            <a:r>
              <a:rPr lang="de-DE" dirty="0" smtClean="0"/>
              <a:t>Anlagenwartung und -erweiterung</a:t>
            </a:r>
          </a:p>
          <a:p>
            <a:pPr marL="285750" indent="-285750">
              <a:buFontTx/>
              <a:buChar char="-"/>
            </a:pPr>
            <a:r>
              <a:rPr lang="de-DE" b="0" dirty="0" smtClean="0"/>
              <a:t>A056 Erweiterung / Komplettierung EG Plattform</a:t>
            </a:r>
          </a:p>
          <a:p>
            <a:pPr marL="285750" indent="-285750">
              <a:buFontTx/>
              <a:buChar char="-"/>
            </a:pPr>
            <a:r>
              <a:rPr lang="de-DE" b="0" dirty="0" smtClean="0"/>
              <a:t>A072 Umbau Glimmelektroden</a:t>
            </a:r>
          </a:p>
          <a:p>
            <a:pPr marL="285750" indent="-285750">
              <a:buFontTx/>
              <a:buChar char="-"/>
            </a:pPr>
            <a:r>
              <a:rPr lang="de-DE" b="0" dirty="0" smtClean="0"/>
              <a:t>A323 Reparatur Strukturmechanik KKL T/B/W </a:t>
            </a:r>
            <a:r>
              <a:rPr lang="de-DE" b="0" dirty="0" smtClean="0">
                <a:sym typeface="Wingdings" panose="05000000000000000000" pitchFamily="2" charset="2"/>
              </a:rPr>
              <a:t> 1. und 2.UG</a:t>
            </a:r>
            <a:endParaRPr lang="de-DE" b="0" dirty="0" smtClean="0"/>
          </a:p>
          <a:p>
            <a:pPr marL="285750" indent="-285750">
              <a:buFontTx/>
              <a:buChar char="-"/>
            </a:pPr>
            <a:r>
              <a:rPr lang="de-DE" b="0" dirty="0" smtClean="0"/>
              <a:t>A064 </a:t>
            </a:r>
            <a:r>
              <a:rPr lang="de-DE" b="0" dirty="0" smtClean="0"/>
              <a:t>Erweiterung </a:t>
            </a:r>
            <a:r>
              <a:rPr lang="de-DE" b="0" dirty="0" err="1" smtClean="0"/>
              <a:t>Quenchdetektion</a:t>
            </a:r>
            <a:endParaRPr lang="de-DE" b="0" dirty="0" smtClean="0"/>
          </a:p>
          <a:p>
            <a:pPr marL="285750" indent="-285750">
              <a:buFontTx/>
              <a:buChar char="-"/>
            </a:pPr>
            <a:r>
              <a:rPr lang="de-DE" b="0" dirty="0" smtClean="0"/>
              <a:t>A034/A036/A052: Vakuumanlagen – 22 AP angemeldet</a:t>
            </a:r>
            <a:endParaRPr lang="de-DE" b="0" dirty="0"/>
          </a:p>
          <a:p>
            <a:pPr marL="285750" indent="-285750">
              <a:buFontTx/>
              <a:buChar char="-"/>
            </a:pPr>
            <a:endParaRPr lang="de-DE" b="0" dirty="0"/>
          </a:p>
        </p:txBody>
      </p:sp>
    </p:spTree>
    <p:extLst>
      <p:ext uri="{BB962C8B-B14F-4D97-AF65-F5344CB8AC3E}">
        <p14:creationId xmlns:p14="http://schemas.microsoft.com/office/powerpoint/2010/main" val="4082910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p:txBody>
          <a:bodyPr/>
          <a:lstStyle/>
          <a:p>
            <a:r>
              <a:rPr lang="de-DE" dirty="0" smtClean="0"/>
              <a:t>NEU</a:t>
            </a:r>
            <a:r>
              <a:rPr lang="de-DE" dirty="0" smtClean="0"/>
              <a:t>:</a:t>
            </a:r>
          </a:p>
          <a:p>
            <a:pPr marL="285750" indent="-285750">
              <a:buFontTx/>
              <a:buChar char="-"/>
            </a:pPr>
            <a:r>
              <a:rPr lang="de-DE" b="0" dirty="0" smtClean="0"/>
              <a:t>P081 Multikanalinterferometer</a:t>
            </a:r>
          </a:p>
          <a:p>
            <a:pPr marL="285750" indent="-285750">
              <a:buFontTx/>
              <a:buChar char="-"/>
            </a:pPr>
            <a:r>
              <a:rPr lang="de-DE" b="0" dirty="0" smtClean="0"/>
              <a:t>P031 Staubkollektoren im PG</a:t>
            </a:r>
          </a:p>
          <a:p>
            <a:pPr marL="285750" indent="-285750">
              <a:buFontTx/>
              <a:buChar char="-"/>
            </a:pPr>
            <a:r>
              <a:rPr lang="de-DE" b="0" dirty="0" smtClean="0"/>
              <a:t>P105 MATEO</a:t>
            </a:r>
          </a:p>
          <a:p>
            <a:pPr marL="285750" indent="-285750">
              <a:buFontTx/>
              <a:buChar char="-"/>
            </a:pPr>
            <a:r>
              <a:rPr lang="de-DE" b="0" dirty="0" smtClean="0"/>
              <a:t>P210 </a:t>
            </a:r>
            <a:r>
              <a:rPr lang="de-DE" b="0" dirty="0" err="1" smtClean="0"/>
              <a:t>Powder</a:t>
            </a:r>
            <a:r>
              <a:rPr lang="de-DE" b="0" dirty="0" smtClean="0"/>
              <a:t> </a:t>
            </a:r>
            <a:r>
              <a:rPr lang="de-DE" b="0" dirty="0" err="1" smtClean="0"/>
              <a:t>Dropper</a:t>
            </a:r>
            <a:endParaRPr lang="de-DE" b="0" dirty="0" smtClean="0"/>
          </a:p>
          <a:p>
            <a:pPr marL="285750" indent="-285750">
              <a:buFontTx/>
              <a:buChar char="-"/>
            </a:pPr>
            <a:endParaRPr lang="de-DE" dirty="0" smtClean="0"/>
          </a:p>
          <a:p>
            <a:r>
              <a:rPr lang="de-DE" dirty="0" smtClean="0"/>
              <a:t>Anlagenwartung und -erweiterung</a:t>
            </a:r>
          </a:p>
          <a:p>
            <a:pPr marL="285750" indent="-285750">
              <a:buFontTx/>
              <a:buChar char="-"/>
            </a:pPr>
            <a:r>
              <a:rPr lang="de-DE" b="0" dirty="0" smtClean="0"/>
              <a:t>A062: Kühlung ECE </a:t>
            </a:r>
            <a:r>
              <a:rPr lang="de-DE" b="0" dirty="0" err="1" smtClean="0"/>
              <a:t>Plugin</a:t>
            </a:r>
            <a:r>
              <a:rPr lang="de-DE" b="0" dirty="0" smtClean="0"/>
              <a:t> (Neubau)</a:t>
            </a:r>
          </a:p>
          <a:p>
            <a:pPr marL="285750" indent="-285750">
              <a:buFontTx/>
              <a:buChar char="-"/>
            </a:pPr>
            <a:r>
              <a:rPr lang="de-DE" b="0" dirty="0" smtClean="0"/>
              <a:t>Ggf. A032 Verbesserung Flussflächenmessung</a:t>
            </a:r>
          </a:p>
          <a:p>
            <a:pPr marL="285750" indent="-285750">
              <a:buFontTx/>
              <a:buChar char="-"/>
            </a:pPr>
            <a:r>
              <a:rPr lang="de-DE" b="0" dirty="0" smtClean="0"/>
              <a:t>A053/A060 Neutralgasmonitore und </a:t>
            </a:r>
            <a:r>
              <a:rPr lang="de-DE" b="0" dirty="0" err="1" smtClean="0"/>
              <a:t>Penning</a:t>
            </a:r>
            <a:r>
              <a:rPr lang="de-DE" b="0" dirty="0" smtClean="0"/>
              <a:t> </a:t>
            </a:r>
            <a:r>
              <a:rPr lang="de-DE" b="0" dirty="0" err="1" smtClean="0"/>
              <a:t>Gauges</a:t>
            </a:r>
            <a:endParaRPr lang="de-DE" b="0" dirty="0"/>
          </a:p>
          <a:p>
            <a:pPr marL="285750" indent="-285750">
              <a:buFontTx/>
              <a:buChar char="-"/>
            </a:pPr>
            <a:endParaRPr lang="de-DE" b="0" dirty="0"/>
          </a:p>
        </p:txBody>
      </p:sp>
      <p:sp>
        <p:nvSpPr>
          <p:cNvPr id="3" name="Titel 2"/>
          <p:cNvSpPr>
            <a:spLocks noGrp="1"/>
          </p:cNvSpPr>
          <p:nvPr>
            <p:ph type="title"/>
          </p:nvPr>
        </p:nvSpPr>
        <p:spPr/>
        <p:txBody>
          <a:bodyPr/>
          <a:lstStyle/>
          <a:p>
            <a:r>
              <a:rPr lang="de-DE" dirty="0" smtClean="0"/>
              <a:t>E3 Heizungen und Diagnostiken </a:t>
            </a:r>
            <a:r>
              <a:rPr lang="de-DE" dirty="0" smtClean="0"/>
              <a:t>(~ 140 </a:t>
            </a:r>
            <a:r>
              <a:rPr lang="de-DE" dirty="0" smtClean="0"/>
              <a:t>AP)</a:t>
            </a:r>
            <a:endParaRPr lang="de-DE" dirty="0"/>
          </a:p>
        </p:txBody>
      </p:sp>
      <p:sp>
        <p:nvSpPr>
          <p:cNvPr id="4" name="Datumsplatzhalter 3"/>
          <p:cNvSpPr>
            <a:spLocks noGrp="1"/>
          </p:cNvSpPr>
          <p:nvPr>
            <p:ph type="dt" sz="half" idx="14"/>
          </p:nvPr>
        </p:nvSpPr>
        <p:spPr/>
        <p:txBody>
          <a:bodyPr/>
          <a:lstStyle/>
          <a:p>
            <a:r>
              <a:rPr lang="de-DE" smtClean="0"/>
              <a:t>Status Abfrage MP2.4 Arbeitspakete</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5</a:t>
            </a:fld>
            <a:endParaRPr lang="de-DE" dirty="0"/>
          </a:p>
        </p:txBody>
      </p:sp>
    </p:spTree>
    <p:extLst>
      <p:ext uri="{BB962C8B-B14F-4D97-AF65-F5344CB8AC3E}">
        <p14:creationId xmlns:p14="http://schemas.microsoft.com/office/powerpoint/2010/main" val="1929928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p:txBody>
          <a:bodyPr>
            <a:normAutofit/>
          </a:bodyPr>
          <a:lstStyle/>
          <a:p>
            <a:r>
              <a:rPr lang="de-DE" dirty="0" smtClean="0"/>
              <a:t>NEU</a:t>
            </a:r>
            <a:r>
              <a:rPr lang="de-DE" dirty="0" smtClean="0"/>
              <a:t>:</a:t>
            </a:r>
          </a:p>
          <a:p>
            <a:pPr marL="285750" indent="-285750">
              <a:buFontTx/>
              <a:buChar char="-"/>
            </a:pPr>
            <a:r>
              <a:rPr lang="de-DE" b="0" dirty="0" smtClean="0"/>
              <a:t>P030 Heavy Ion Beam Probe</a:t>
            </a:r>
          </a:p>
          <a:p>
            <a:pPr marL="285750" indent="-285750">
              <a:buFontTx/>
              <a:buChar char="-"/>
            </a:pPr>
            <a:r>
              <a:rPr lang="de-DE" b="0" dirty="0" smtClean="0"/>
              <a:t>A069 Divertorthermographie (8 neue Endoskope + PL)</a:t>
            </a:r>
          </a:p>
          <a:p>
            <a:pPr marL="285750" indent="-285750">
              <a:buFontTx/>
              <a:buChar char="-"/>
            </a:pPr>
            <a:r>
              <a:rPr lang="de-DE" b="0" dirty="0"/>
              <a:t>P200 </a:t>
            </a:r>
            <a:r>
              <a:rPr lang="de-DE" b="0" dirty="0" err="1"/>
              <a:t>Turbulence</a:t>
            </a:r>
            <a:r>
              <a:rPr lang="de-DE" b="0" dirty="0"/>
              <a:t> Beam Emission </a:t>
            </a:r>
            <a:r>
              <a:rPr lang="de-DE" b="0" dirty="0" err="1" smtClean="0"/>
              <a:t>Spectroscopy</a:t>
            </a:r>
            <a:endParaRPr lang="de-DE" b="0" dirty="0" smtClean="0"/>
          </a:p>
          <a:p>
            <a:pPr marL="285750" indent="-285750">
              <a:buFontTx/>
              <a:buChar char="-"/>
            </a:pPr>
            <a:r>
              <a:rPr lang="de-DE" b="0" dirty="0" smtClean="0"/>
              <a:t>P215 MANTIS</a:t>
            </a:r>
          </a:p>
          <a:p>
            <a:pPr marL="285750" indent="-285750">
              <a:buFontTx/>
              <a:buChar char="-"/>
            </a:pPr>
            <a:r>
              <a:rPr lang="de-DE" b="0" dirty="0" smtClean="0"/>
              <a:t>P216 MANTIS Gaseinlass</a:t>
            </a:r>
          </a:p>
          <a:p>
            <a:pPr marL="285750" indent="-285750">
              <a:buFontTx/>
              <a:buChar char="-"/>
            </a:pPr>
            <a:endParaRPr lang="de-DE" dirty="0" smtClean="0"/>
          </a:p>
          <a:p>
            <a:r>
              <a:rPr lang="de-DE" dirty="0" smtClean="0"/>
              <a:t>Anlagenwartung und </a:t>
            </a:r>
            <a:r>
              <a:rPr lang="de-DE" dirty="0" smtClean="0"/>
              <a:t>–</a:t>
            </a:r>
            <a:r>
              <a:rPr lang="de-DE" dirty="0" err="1" smtClean="0"/>
              <a:t>erweiterung</a:t>
            </a:r>
            <a:r>
              <a:rPr lang="de-DE" dirty="0" smtClean="0"/>
              <a:t> </a:t>
            </a:r>
            <a:endParaRPr lang="de-DE" dirty="0" smtClean="0"/>
          </a:p>
          <a:p>
            <a:pPr marL="285750" indent="-285750">
              <a:buFontTx/>
              <a:buChar char="-"/>
            </a:pPr>
            <a:r>
              <a:rPr lang="de-DE" b="0" dirty="0" smtClean="0"/>
              <a:t>A104 </a:t>
            </a:r>
            <a:r>
              <a:rPr lang="de-DE" b="0" dirty="0" err="1" smtClean="0"/>
              <a:t>Divertorbolometrie</a:t>
            </a:r>
            <a:endParaRPr lang="de-DE" b="0" dirty="0"/>
          </a:p>
          <a:p>
            <a:pPr marL="285750" indent="-285750">
              <a:buFontTx/>
              <a:buChar char="-"/>
            </a:pPr>
            <a:r>
              <a:rPr lang="de-DE" b="0" dirty="0" smtClean="0"/>
              <a:t>A068 Härtung AEA21 und AEK51 Plug-Ins </a:t>
            </a:r>
          </a:p>
          <a:p>
            <a:pPr marL="285750" indent="-285750">
              <a:buFontTx/>
              <a:buChar char="-"/>
            </a:pPr>
            <a:r>
              <a:rPr lang="de-DE" b="0" dirty="0" smtClean="0"/>
              <a:t>A083	HEXOS Instandsetzung</a:t>
            </a:r>
            <a:endParaRPr lang="de-DE" b="0" dirty="0"/>
          </a:p>
          <a:p>
            <a:pPr marL="285750" indent="-285750">
              <a:buFontTx/>
              <a:buChar char="-"/>
            </a:pPr>
            <a:endParaRPr lang="de-DE" b="0" dirty="0"/>
          </a:p>
        </p:txBody>
      </p:sp>
      <p:sp>
        <p:nvSpPr>
          <p:cNvPr id="3" name="Titel 2"/>
          <p:cNvSpPr>
            <a:spLocks noGrp="1"/>
          </p:cNvSpPr>
          <p:nvPr>
            <p:ph type="title"/>
          </p:nvPr>
        </p:nvSpPr>
        <p:spPr/>
        <p:txBody>
          <a:bodyPr/>
          <a:lstStyle/>
          <a:p>
            <a:r>
              <a:rPr lang="de-DE" dirty="0" smtClean="0"/>
              <a:t>E5 </a:t>
            </a:r>
            <a:r>
              <a:rPr lang="de-DE" dirty="0" smtClean="0"/>
              <a:t>Diagnostiken (~120 </a:t>
            </a:r>
            <a:r>
              <a:rPr lang="de-DE" dirty="0" smtClean="0"/>
              <a:t>AP)</a:t>
            </a:r>
            <a:endParaRPr lang="de-DE" dirty="0"/>
          </a:p>
        </p:txBody>
      </p:sp>
      <p:sp>
        <p:nvSpPr>
          <p:cNvPr id="4" name="Datumsplatzhalter 3"/>
          <p:cNvSpPr>
            <a:spLocks noGrp="1"/>
          </p:cNvSpPr>
          <p:nvPr>
            <p:ph type="dt" sz="half" idx="14"/>
          </p:nvPr>
        </p:nvSpPr>
        <p:spPr/>
        <p:txBody>
          <a:bodyPr/>
          <a:lstStyle/>
          <a:p>
            <a:r>
              <a:rPr lang="de-DE" smtClean="0"/>
              <a:t>Status Abfrage MP2.4 Arbeitspakete</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6</a:t>
            </a:fld>
            <a:endParaRPr lang="de-DE" dirty="0"/>
          </a:p>
        </p:txBody>
      </p:sp>
    </p:spTree>
    <p:extLst>
      <p:ext uri="{BB962C8B-B14F-4D97-AF65-F5344CB8AC3E}">
        <p14:creationId xmlns:p14="http://schemas.microsoft.com/office/powerpoint/2010/main" val="2013049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Ausblick auf Basis von MP2.2 Daten </a:t>
            </a:r>
            <a:endParaRPr lang="de-DE" dirty="0"/>
          </a:p>
        </p:txBody>
      </p:sp>
      <p:sp>
        <p:nvSpPr>
          <p:cNvPr id="4" name="Datumsplatzhalter 3"/>
          <p:cNvSpPr>
            <a:spLocks noGrp="1"/>
          </p:cNvSpPr>
          <p:nvPr>
            <p:ph type="dt" sz="half" idx="14"/>
          </p:nvPr>
        </p:nvSpPr>
        <p:spPr/>
        <p:txBody>
          <a:bodyPr/>
          <a:lstStyle/>
          <a:p>
            <a:r>
              <a:rPr lang="de-DE" smtClean="0"/>
              <a:t>Status Abfrage MP2.4 Arbeitspakete</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7</a:t>
            </a:fld>
            <a:endParaRPr lang="de-DE" dirty="0"/>
          </a:p>
        </p:txBody>
      </p:sp>
      <p:sp>
        <p:nvSpPr>
          <p:cNvPr id="2" name="Textfeld 1"/>
          <p:cNvSpPr txBox="1"/>
          <p:nvPr/>
        </p:nvSpPr>
        <p:spPr>
          <a:xfrm>
            <a:off x="695325" y="1259667"/>
            <a:ext cx="10252537" cy="5290762"/>
          </a:xfrm>
          <a:prstGeom prst="rect">
            <a:avLst/>
          </a:prstGeom>
        </p:spPr>
        <p:txBody>
          <a:bodyPr vert="horz" lIns="0" tIns="45720" rIns="0" bIns="45720" rtlCol="0">
            <a:noAutofit/>
          </a:bodyPr>
          <a:lstStyle>
            <a:lvl1pPr marR="0" indent="0" defTabSz="914400" fontAlgn="auto">
              <a:lnSpc>
                <a:spcPct val="120000"/>
              </a:lnSpc>
              <a:spcBef>
                <a:spcPts val="600"/>
              </a:spcBef>
              <a:spcAft>
                <a:spcPts val="0"/>
              </a:spcAft>
              <a:buClrTx/>
              <a:buSzTx/>
              <a:buFont typeface="Arial" panose="020B0604020202020204" pitchFamily="34" charset="0"/>
              <a:buNone/>
              <a:tabLst/>
              <a:defRPr lang="de-DE" b="0" i="0" kern="600" spc="40" baseline="0" dirty="0" smtClean="0"/>
            </a:lvl1pPr>
            <a:lvl2pPr marL="285750" lvl="1" indent="-285750" defTabSz="914400">
              <a:lnSpc>
                <a:spcPct val="120000"/>
              </a:lnSpc>
              <a:spcBef>
                <a:spcPts val="600"/>
              </a:spcBef>
              <a:spcAft>
                <a:spcPts val="0"/>
              </a:spcAft>
              <a:buFont typeface="Arial" panose="020B0604020202020204" pitchFamily="34" charset="0"/>
              <a:buChar char="•"/>
              <a:defRPr kern="600" spc="40" baseline="0"/>
            </a:lvl2pPr>
            <a:lvl3pPr marL="465138" lvl="2" indent="-285750" defTabSz="914400">
              <a:lnSpc>
                <a:spcPct val="130000"/>
              </a:lnSpc>
              <a:spcBef>
                <a:spcPts val="600"/>
              </a:spcBef>
              <a:buFontTx/>
              <a:buChar char="-"/>
              <a:defRPr b="0" kern="400" spc="40" baseline="0">
                <a:solidFill>
                  <a:schemeClr val="accent1"/>
                </a:solidFill>
              </a:defRPr>
            </a:lvl3pPr>
            <a:lvl4pPr marL="179388" indent="-179388" defTabSz="914400">
              <a:lnSpc>
                <a:spcPct val="120000"/>
              </a:lnSpc>
              <a:spcBef>
                <a:spcPts val="600"/>
              </a:spcBef>
              <a:buFont typeface="Arial" panose="020B0604020202020204" pitchFamily="34" charset="0"/>
              <a:buChar char="•"/>
              <a:defRPr kern="600" spc="40" baseline="0"/>
            </a:lvl4pPr>
            <a:lvl5pPr marL="357188" indent="-179388" defTabSz="914400">
              <a:lnSpc>
                <a:spcPct val="120000"/>
              </a:lnSpc>
              <a:spcBef>
                <a:spcPts val="600"/>
              </a:spcBef>
              <a:buFont typeface="Arial" panose="020B0604020202020204" pitchFamily="34" charset="0"/>
              <a:buChar char="•"/>
              <a:defRPr lang="de-DE" b="0" i="0" kern="600" spc="40" baseline="0" dirty="0" smtClean="0"/>
            </a:lvl5pPr>
            <a:lvl6pPr marL="645750" indent="-285750" defTabSz="914400">
              <a:lnSpc>
                <a:spcPct val="100000"/>
              </a:lnSpc>
              <a:spcBef>
                <a:spcPts val="300"/>
              </a:spcBef>
              <a:spcAft>
                <a:spcPts val="0"/>
              </a:spcAft>
              <a:buClr>
                <a:schemeClr val="tx1"/>
              </a:buClr>
              <a:buSzPct val="110000"/>
              <a:buFont typeface="Symbol" panose="05050102010706020507" pitchFamily="18" charset="2"/>
              <a:buChar char=""/>
              <a:defRPr b="0" i="0" kern="600" spc="40" baseline="0"/>
            </a:lvl6pPr>
            <a:lvl7pPr marL="0" indent="215900" defTabSz="914400">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defRPr>
            </a:lvl7pPr>
            <a:lvl8pPr marL="0" indent="0" defTabSz="914400">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defRPr>
            </a:lvl8pPr>
            <a:lvl9pPr marL="0" indent="0" defTabSz="914400">
              <a:lnSpc>
                <a:spcPts val="1100"/>
              </a:lnSpc>
              <a:spcBef>
                <a:spcPts val="525"/>
              </a:spcBef>
              <a:buFont typeface="Arial" panose="020B0604020202020204" pitchFamily="34" charset="0"/>
              <a:buNone/>
              <a:defRPr sz="800" b="0" i="1" kern="600" spc="120" baseline="0">
                <a:solidFill>
                  <a:schemeClr val="tx1">
                    <a:lumMod val="50000"/>
                    <a:lumOff val="50000"/>
                  </a:schemeClr>
                </a:solidFill>
              </a:defRPr>
            </a:lvl9pPr>
          </a:lstStyle>
          <a:p>
            <a:r>
              <a:rPr lang="de-DE" dirty="0" smtClean="0"/>
              <a:t>MP2.2</a:t>
            </a:r>
            <a:endParaRPr lang="de-DE" dirty="0"/>
          </a:p>
          <a:p>
            <a:pPr marL="285750" indent="-285750">
              <a:buFont typeface="Arial" panose="020B0604020202020204" pitchFamily="34" charset="0"/>
              <a:buChar char="•"/>
            </a:pPr>
            <a:r>
              <a:rPr lang="de-DE" dirty="0" smtClean="0"/>
              <a:t>Gesamtstunden: Sep </a:t>
            </a:r>
            <a:r>
              <a:rPr lang="de-DE" dirty="0"/>
              <a:t>2022 </a:t>
            </a:r>
            <a:r>
              <a:rPr lang="de-DE" dirty="0" smtClean="0"/>
              <a:t>: 10350 h 	</a:t>
            </a:r>
            <a:r>
              <a:rPr lang="de-DE" dirty="0" smtClean="0">
                <a:sym typeface="Wingdings" panose="05000000000000000000" pitchFamily="2" charset="2"/>
              </a:rPr>
              <a:t> 	</a:t>
            </a:r>
            <a:r>
              <a:rPr lang="de-DE" b="1" dirty="0" smtClean="0">
                <a:solidFill>
                  <a:schemeClr val="accent1"/>
                </a:solidFill>
                <a:sym typeface="Wingdings" panose="05000000000000000000" pitchFamily="2" charset="2"/>
              </a:rPr>
              <a:t>Mai 2024: 22500 </a:t>
            </a:r>
            <a:r>
              <a:rPr lang="de-DE" b="1" dirty="0">
                <a:solidFill>
                  <a:schemeClr val="accent1"/>
                </a:solidFill>
                <a:sym typeface="Wingdings" panose="05000000000000000000" pitchFamily="2" charset="2"/>
              </a:rPr>
              <a:t>h geleistet</a:t>
            </a:r>
            <a:endParaRPr lang="de-DE" b="1" dirty="0">
              <a:solidFill>
                <a:schemeClr val="accent1"/>
              </a:solidFill>
            </a:endParaRPr>
          </a:p>
          <a:p>
            <a:pPr marL="285750" indent="-285750">
              <a:buFont typeface="Arial" panose="020B0604020202020204" pitchFamily="34" charset="0"/>
              <a:buChar char="•"/>
            </a:pPr>
            <a:endParaRPr lang="de-DE" dirty="0" smtClean="0"/>
          </a:p>
          <a:p>
            <a:r>
              <a:rPr lang="de-DE" dirty="0"/>
              <a:t>M</a:t>
            </a:r>
            <a:r>
              <a:rPr lang="de-DE" dirty="0" smtClean="0"/>
              <a:t>P2.4</a:t>
            </a:r>
            <a:endParaRPr lang="de-DE" dirty="0"/>
          </a:p>
          <a:p>
            <a:pPr marL="285750" indent="-285750">
              <a:buFont typeface="Arial" panose="020B0604020202020204" pitchFamily="34" charset="0"/>
              <a:buChar char="•"/>
            </a:pPr>
            <a:r>
              <a:rPr lang="de-DE" dirty="0" smtClean="0"/>
              <a:t>1000h Öffnung + 1000h Schließen</a:t>
            </a:r>
          </a:p>
          <a:p>
            <a:pPr marL="285750" indent="-285750">
              <a:buFont typeface="Arial" panose="020B0604020202020204" pitchFamily="34" charset="0"/>
              <a:buChar char="•"/>
            </a:pPr>
            <a:r>
              <a:rPr lang="de-DE" dirty="0" smtClean="0"/>
              <a:t>Erste detaillierte Ressourcenschätzungen</a:t>
            </a:r>
          </a:p>
          <a:p>
            <a:pPr marL="571500" lvl="1"/>
            <a:r>
              <a:rPr lang="de-DE" dirty="0" smtClean="0"/>
              <a:t>A069: QRT02 </a:t>
            </a:r>
            <a:r>
              <a:rPr lang="de-DE" dirty="0"/>
              <a:t>Endausbau und PL Vorbereitung: 4200 h bei </a:t>
            </a:r>
            <a:r>
              <a:rPr lang="de-DE" dirty="0" smtClean="0"/>
              <a:t>TH</a:t>
            </a:r>
            <a:endParaRPr lang="de-DE" dirty="0"/>
          </a:p>
          <a:p>
            <a:pPr marL="571500" lvl="1"/>
            <a:r>
              <a:rPr lang="de-DE" dirty="0" smtClean="0"/>
              <a:t>P216: Gaseinlass </a:t>
            </a:r>
            <a:r>
              <a:rPr lang="de-DE" dirty="0"/>
              <a:t>für MANTIS: 1700 h</a:t>
            </a:r>
          </a:p>
          <a:p>
            <a:pPr marL="571500" lvl="1"/>
            <a:r>
              <a:rPr lang="de-DE" dirty="0" smtClean="0"/>
              <a:t>P081: Multikanalinterferometer</a:t>
            </a:r>
            <a:r>
              <a:rPr lang="de-DE" dirty="0"/>
              <a:t>: &gt; 2000h</a:t>
            </a:r>
          </a:p>
          <a:p>
            <a:pPr marL="285750" indent="-285750">
              <a:buFont typeface="Arial" panose="020B0604020202020204" pitchFamily="34" charset="0"/>
              <a:buChar char="•"/>
            </a:pPr>
            <a:r>
              <a:rPr lang="de-DE" dirty="0" smtClean="0"/>
              <a:t>Summe der o.g. AP: MP2.4: ca. 11000h</a:t>
            </a:r>
            <a:endParaRPr lang="de-DE" dirty="0"/>
          </a:p>
          <a:p>
            <a:pPr marL="285750" indent="-285750">
              <a:buFont typeface="Arial" panose="020B0604020202020204" pitchFamily="34" charset="0"/>
              <a:buChar char="•"/>
            </a:pPr>
            <a:endParaRPr lang="de-DE" dirty="0"/>
          </a:p>
        </p:txBody>
      </p:sp>
    </p:spTree>
    <p:extLst>
      <p:ext uri="{BB962C8B-B14F-4D97-AF65-F5344CB8AC3E}">
        <p14:creationId xmlns:p14="http://schemas.microsoft.com/office/powerpoint/2010/main" val="1577831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a:xfrm>
            <a:off x="6700058" y="1762298"/>
            <a:ext cx="4796617" cy="4619452"/>
          </a:xfrm>
        </p:spPr>
        <p:txBody>
          <a:bodyPr/>
          <a:lstStyle/>
          <a:p>
            <a:endParaRPr lang="de-DE" dirty="0"/>
          </a:p>
        </p:txBody>
      </p:sp>
      <p:sp>
        <p:nvSpPr>
          <p:cNvPr id="3" name="Titel 2"/>
          <p:cNvSpPr>
            <a:spLocks noGrp="1"/>
          </p:cNvSpPr>
          <p:nvPr>
            <p:ph type="title"/>
          </p:nvPr>
        </p:nvSpPr>
        <p:spPr/>
        <p:txBody>
          <a:bodyPr/>
          <a:lstStyle/>
          <a:p>
            <a:r>
              <a:rPr lang="de-DE" dirty="0" smtClean="0"/>
              <a:t>Rückmeldung: keine Arbeiten geplant</a:t>
            </a:r>
            <a:endParaRPr lang="de-DE" dirty="0"/>
          </a:p>
        </p:txBody>
      </p:sp>
      <p:sp>
        <p:nvSpPr>
          <p:cNvPr id="4" name="Datumsplatzhalter 3"/>
          <p:cNvSpPr>
            <a:spLocks noGrp="1"/>
          </p:cNvSpPr>
          <p:nvPr>
            <p:ph type="dt" sz="half" idx="14"/>
          </p:nvPr>
        </p:nvSpPr>
        <p:spPr/>
        <p:txBody>
          <a:bodyPr/>
          <a:lstStyle/>
          <a:p>
            <a:r>
              <a:rPr lang="de-DE" smtClean="0"/>
              <a:t>Status Abfrage MP2.4 Arbeitspakete</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A. Lorenz | 07.05.2024</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8</a:t>
            </a:fld>
            <a:endParaRPr lang="de-DE" dirty="0"/>
          </a:p>
        </p:txBody>
      </p:sp>
      <p:pic>
        <p:nvPicPr>
          <p:cNvPr id="7" name="Grafik 6"/>
          <p:cNvPicPr>
            <a:picLocks noChangeAspect="1"/>
          </p:cNvPicPr>
          <p:nvPr/>
        </p:nvPicPr>
        <p:blipFill>
          <a:blip r:embed="rId2"/>
          <a:stretch>
            <a:fillRect/>
          </a:stretch>
        </p:blipFill>
        <p:spPr>
          <a:xfrm>
            <a:off x="695325" y="888533"/>
            <a:ext cx="5582948" cy="5557912"/>
          </a:xfrm>
          <a:prstGeom prst="rect">
            <a:avLst/>
          </a:prstGeom>
        </p:spPr>
      </p:pic>
    </p:spTree>
    <p:extLst>
      <p:ext uri="{BB962C8B-B14F-4D97-AF65-F5344CB8AC3E}">
        <p14:creationId xmlns:p14="http://schemas.microsoft.com/office/powerpoint/2010/main" val="14081278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 green dark">
      <a:srgbClr val="005555"/>
    </a:custClr>
    <a:custClr name="MPG green light">
      <a:srgbClr val="C6D325"/>
    </a:custClr>
    <a:custClr name="MPG Logo green">
      <a:srgbClr val="006C66"/>
    </a:custClr>
    <a:custClr name="MPG blue dark">
      <a:srgbClr val="29485D"/>
    </a:custClr>
    <a:custClr name="MPG blue light">
      <a:srgbClr val="00B1EA"/>
    </a:custClr>
    <a:custClr name="MPG orange">
      <a:srgbClr val="EF7C00"/>
    </a:custClr>
    <a:custClr name="MPG grey dark">
      <a:srgbClr val="777777"/>
    </a:custClr>
    <a:custClr name="MPG grey">
      <a:srgbClr val="A7A7A8"/>
    </a:custClr>
    <a:custClr name="MPG grey light">
      <a:srgbClr val="EEEEEE"/>
    </a:custClr>
  </a:custClrLst>
  <a:extLst>
    <a:ext uri="{05A4C25C-085E-4340-85A3-A5531E510DB2}">
      <thm15:themeFamily xmlns:thm15="http://schemas.microsoft.com/office/thememl/2012/main" name="Slide Template W7X 2022_Final_v7.potx" id="{95C92FA2-B49F-4845-A52C-E3D11675774C}" vid="{84D73EFA-8736-4355-BF7C-D0635A96761B}"/>
    </a:ext>
  </a:extLst>
</a:theme>
</file>

<file path=ppt/theme/theme2.xml><?xml version="1.0" encoding="utf-8"?>
<a:theme xmlns:a="http://schemas.openxmlformats.org/drawingml/2006/main" name="IPP">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 green dark">
      <a:srgbClr val="005555"/>
    </a:custClr>
    <a:custClr name="MPG green light">
      <a:srgbClr val="C6D325"/>
    </a:custClr>
    <a:custClr name="MPG Logo green">
      <a:srgbClr val="006C66"/>
    </a:custClr>
    <a:custClr name="MPG blue dark">
      <a:srgbClr val="29485D"/>
    </a:custClr>
    <a:custClr name="MPG blue light">
      <a:srgbClr val="00B1EA"/>
    </a:custClr>
    <a:custClr name="MPG orange">
      <a:srgbClr val="EF7C00"/>
    </a:custClr>
    <a:custClr name="MPG grey dark">
      <a:srgbClr val="777777"/>
    </a:custClr>
    <a:custClr name="MPG grey">
      <a:srgbClr val="A7A7A8"/>
    </a:custClr>
    <a:custClr name="MPG grey light">
      <a:srgbClr val="EEEEEE"/>
    </a:custClr>
  </a:custClrLst>
  <a:extLst>
    <a:ext uri="{05A4C25C-085E-4340-85A3-A5531E510DB2}">
      <thm15:themeFamily xmlns:thm15="http://schemas.microsoft.com/office/thememl/2012/main" name="Slide Template W7X 2022_Final_v7.potx" id="{95C92FA2-B49F-4845-A52C-E3D11675774C}" vid="{FB26D247-7D62-4E6D-AFAB-EA1FCBC0DD0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Template W7X 2022_Final_v8</Template>
  <TotalTime>0</TotalTime>
  <Words>539</Words>
  <Application>Microsoft Office PowerPoint</Application>
  <PresentationFormat>Breitbild</PresentationFormat>
  <Paragraphs>99</Paragraphs>
  <Slides>8</Slides>
  <Notes>0</Notes>
  <HiddenSlides>0</HiddenSlides>
  <MMClips>0</MMClips>
  <ScaleCrop>false</ScaleCrop>
  <HeadingPairs>
    <vt:vector size="8" baseType="variant">
      <vt:variant>
        <vt:lpstr>Verwendete Schriftarten</vt:lpstr>
      </vt:variant>
      <vt:variant>
        <vt:i4>7</vt:i4>
      </vt:variant>
      <vt:variant>
        <vt:lpstr>Design</vt:lpstr>
      </vt:variant>
      <vt:variant>
        <vt:i4>2</vt:i4>
      </vt:variant>
      <vt:variant>
        <vt:lpstr>Eingebettete OLE-Server</vt:lpstr>
      </vt:variant>
      <vt:variant>
        <vt:i4>1</vt:i4>
      </vt:variant>
      <vt:variant>
        <vt:lpstr>Folientitel</vt:lpstr>
      </vt:variant>
      <vt:variant>
        <vt:i4>8</vt:i4>
      </vt:variant>
    </vt:vector>
  </HeadingPairs>
  <TitlesOfParts>
    <vt:vector size="18" baseType="lpstr">
      <vt:lpstr>.SF NS Symbols Regular</vt:lpstr>
      <vt:lpstr>Arial</vt:lpstr>
      <vt:lpstr>Arial Narrow</vt:lpstr>
      <vt:lpstr>Calibri</vt:lpstr>
      <vt:lpstr>Symbol</vt:lpstr>
      <vt:lpstr>Wingdings</vt:lpstr>
      <vt:lpstr>Wingdings 3</vt:lpstr>
      <vt:lpstr>W7X</vt:lpstr>
      <vt:lpstr>IPP</vt:lpstr>
      <vt:lpstr>think-cell Folie</vt:lpstr>
      <vt:lpstr>Status MP2.4 Arbeitspakete</vt:lpstr>
      <vt:lpstr>Hintergrund und Zielsetzung</vt:lpstr>
      <vt:lpstr>Ca. 400 Arbeitspakete angemeldet, davon </vt:lpstr>
      <vt:lpstr>Infrastruktur (E5-ENG, E5-DEV, DIR, VAD) ~130 AP</vt:lpstr>
      <vt:lpstr>E3 Heizungen und Diagnostiken (~ 140 AP)</vt:lpstr>
      <vt:lpstr>E5 Diagnostiken (~120 AP)</vt:lpstr>
      <vt:lpstr>Ausblick auf Basis von MP2.2 Daten </vt:lpstr>
      <vt:lpstr>Rückmeldung: keine Arbeiten geplant</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 please read before first use (1/2)</dc:title>
  <dc:creator>Mikhail Khokhlov</dc:creator>
  <cp:lastModifiedBy>Axel Lorenz</cp:lastModifiedBy>
  <cp:revision>76</cp:revision>
  <dcterms:created xsi:type="dcterms:W3CDTF">2022-05-23T12:50:53Z</dcterms:created>
  <dcterms:modified xsi:type="dcterms:W3CDTF">2024-05-07T12:46:14Z</dcterms:modified>
</cp:coreProperties>
</file>