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6" r:id="rId2"/>
    <p:sldId id="273" r:id="rId3"/>
    <p:sldId id="267" r:id="rId4"/>
    <p:sldId id="262" r:id="rId5"/>
    <p:sldId id="263" r:id="rId6"/>
    <p:sldId id="258" r:id="rId7"/>
    <p:sldId id="259" r:id="rId8"/>
    <p:sldId id="260" r:id="rId9"/>
    <p:sldId id="268" r:id="rId10"/>
    <p:sldId id="270" r:id="rId11"/>
    <p:sldId id="276" r:id="rId12"/>
    <p:sldId id="271" r:id="rId13"/>
    <p:sldId id="272" r:id="rId14"/>
    <p:sldId id="264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rbutt, Yann" initials="NY" lastIdx="1" clrIdx="0">
    <p:extLst>
      <p:ext uri="{19B8F6BF-5375-455C-9EA6-DF929625EA0E}">
        <p15:presenceInfo xmlns:p15="http://schemas.microsoft.com/office/powerpoint/2012/main" userId="S-1-5-21-437012560-239681764-4203157577-273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6CB3"/>
    <a:srgbClr val="0063B3"/>
    <a:srgbClr val="006EB4"/>
    <a:srgbClr val="3F7EC1"/>
    <a:srgbClr val="007C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58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716D5-ACEA-43FB-9282-292FC8262548}" type="datetimeFigureOut">
              <a:rPr lang="de-DE" smtClean="0"/>
              <a:t>31.03.2022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46895-DAEF-47E5-8529-7A3EBD8431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632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3.wmf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e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e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tiff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e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o mach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7953" y="186366"/>
            <a:ext cx="60391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9"/>
            <a:ext cx="10463920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rgbClr val="326CB3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479425" y="1092173"/>
            <a:ext cx="11233150" cy="510924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31.03.2022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30168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7-X w/o acknowledgement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4247260"/>
            <a:ext cx="12209760" cy="226918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80" y="189217"/>
            <a:ext cx="576000" cy="512050"/>
          </a:xfrm>
          <a:prstGeom prst="rect">
            <a:avLst/>
          </a:prstGeom>
        </p:spPr>
      </p:pic>
      <p:sp>
        <p:nvSpPr>
          <p:cNvPr id="14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490520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9239386D-0DD8-4F47-AB93-DD4D12351C48}" type="datetime1">
              <a:rPr lang="de-DE" smtClean="0"/>
              <a:t>31.03.2022</a:t>
            </a:fld>
            <a:endParaRPr lang="de-DE" dirty="0"/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488564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490519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1524000" y="2510472"/>
            <a:ext cx="9144000" cy="748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3" name="Titel 7"/>
          <p:cNvSpPr>
            <a:spLocks noGrp="1"/>
          </p:cNvSpPr>
          <p:nvPr>
            <p:ph type="title"/>
          </p:nvPr>
        </p:nvSpPr>
        <p:spPr>
          <a:xfrm>
            <a:off x="1524000" y="1136247"/>
            <a:ext cx="9144000" cy="1316396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grpSp>
        <p:nvGrpSpPr>
          <p:cNvPr id="24" name="Gruppierung 14"/>
          <p:cNvGrpSpPr/>
          <p:nvPr userDrawn="1"/>
        </p:nvGrpSpPr>
        <p:grpSpPr>
          <a:xfrm>
            <a:off x="2556644" y="3368453"/>
            <a:ext cx="7353189" cy="743526"/>
            <a:chOff x="2556095" y="5284515"/>
            <a:chExt cx="7353189" cy="743526"/>
          </a:xfrm>
        </p:grpSpPr>
        <p:pic>
          <p:nvPicPr>
            <p:cNvPr id="25" name="Picture 11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3078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27" name="Grafik 26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28" name="Grafik 27" descr="eurofusion_logo.pn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5" y="193095"/>
            <a:ext cx="2385016" cy="5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7793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UG w/o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1533144" y="3690256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0" name="Titel 7"/>
          <p:cNvSpPr>
            <a:spLocks noGrp="1"/>
          </p:cNvSpPr>
          <p:nvPr>
            <p:ph type="title"/>
          </p:nvPr>
        </p:nvSpPr>
        <p:spPr>
          <a:xfrm>
            <a:off x="1533144" y="1501919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grpSp>
        <p:nvGrpSpPr>
          <p:cNvPr id="13" name="Gruppierung 12"/>
          <p:cNvGrpSpPr/>
          <p:nvPr userDrawn="1"/>
        </p:nvGrpSpPr>
        <p:grpSpPr>
          <a:xfrm>
            <a:off x="2556095" y="5284515"/>
            <a:ext cx="7353189" cy="743526"/>
            <a:chOff x="2556095" y="5284515"/>
            <a:chExt cx="7353189" cy="743526"/>
          </a:xfrm>
        </p:grpSpPr>
        <p:pic>
          <p:nvPicPr>
            <p:cNvPr id="18" name="Picture 11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21" name="Grafik 20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22" name="Grafik 21" descr="eurofusion_logo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80" y="191104"/>
            <a:ext cx="576000" cy="512049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31.03.2022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5" y="193095"/>
            <a:ext cx="2385016" cy="5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628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UG w/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79" y="191103"/>
            <a:ext cx="576000" cy="512049"/>
          </a:xfrm>
          <a:prstGeom prst="rect">
            <a:avLst/>
          </a:prstGeom>
        </p:spPr>
      </p:pic>
      <p:sp>
        <p:nvSpPr>
          <p:cNvPr id="32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524000" y="3429000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33" name="Titel 7"/>
          <p:cNvSpPr>
            <a:spLocks noGrp="1"/>
          </p:cNvSpPr>
          <p:nvPr userDrawn="1">
            <p:ph type="title"/>
          </p:nvPr>
        </p:nvSpPr>
        <p:spPr>
          <a:xfrm>
            <a:off x="1524000" y="1240663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grpSp>
        <p:nvGrpSpPr>
          <p:cNvPr id="34" name="Gruppierung 33"/>
          <p:cNvGrpSpPr/>
          <p:nvPr userDrawn="1"/>
        </p:nvGrpSpPr>
        <p:grpSpPr>
          <a:xfrm>
            <a:off x="2556095" y="4821379"/>
            <a:ext cx="7353189" cy="743526"/>
            <a:chOff x="2556095" y="5284515"/>
            <a:chExt cx="7353189" cy="743526"/>
          </a:xfrm>
        </p:grpSpPr>
        <p:pic>
          <p:nvPicPr>
            <p:cNvPr id="35" name="Picture 1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36" name="Grafik 20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37" name="Grafik 21" descr="eurofusion_logo.pn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grpSp>
        <p:nvGrpSpPr>
          <p:cNvPr id="14" name="Gruppieren 13"/>
          <p:cNvGrpSpPr/>
          <p:nvPr userDrawn="1"/>
        </p:nvGrpSpPr>
        <p:grpSpPr>
          <a:xfrm>
            <a:off x="1930906" y="5892965"/>
            <a:ext cx="8434419" cy="566770"/>
            <a:chOff x="507813" y="5834863"/>
            <a:chExt cx="8135786" cy="566770"/>
          </a:xfrm>
        </p:grpSpPr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13" y="5834863"/>
              <a:ext cx="560411" cy="373742"/>
            </a:xfrm>
            <a:prstGeom prst="rect">
              <a:avLst/>
            </a:prstGeom>
          </p:spPr>
        </p:pic>
        <p:sp>
          <p:nvSpPr>
            <p:cNvPr id="17" name="Subtitle 2"/>
            <p:cNvSpPr txBox="1">
              <a:spLocks/>
            </p:cNvSpPr>
            <p:nvPr userDrawn="1"/>
          </p:nvSpPr>
          <p:spPr>
            <a:xfrm>
              <a:off x="1068224" y="5834863"/>
              <a:ext cx="7575375" cy="56677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 smtClean="0">
                  <a:latin typeface="Arial Narrow" panose="020B0606020202030204" pitchFamily="34" charset="0"/>
                </a:rPr>
                <a:t>This work has been carried out within the framework of the EUROfusion Consortium and has received funding from the </a:t>
              </a:r>
              <a:r>
                <a:rPr lang="en-US" sz="1000" dirty="0" err="1" smtClean="0">
                  <a:latin typeface="Arial Narrow" panose="020B0606020202030204" pitchFamily="34" charset="0"/>
                </a:rPr>
                <a:t>Euratom</a:t>
              </a:r>
              <a:r>
                <a:rPr lang="en-US" sz="1000" dirty="0" smtClean="0">
                  <a:latin typeface="Arial Narrow" panose="020B0606020202030204" pitchFamily="34" charset="0"/>
                </a:rPr>
                <a:t> research and training </a:t>
              </a:r>
              <a:r>
                <a:rPr lang="en-US" sz="1000" dirty="0" err="1" smtClean="0">
                  <a:latin typeface="Arial Narrow" panose="020B0606020202030204" pitchFamily="34" charset="0"/>
                </a:rPr>
                <a:t>programme</a:t>
              </a:r>
              <a:r>
                <a:rPr lang="en-US" sz="1000" dirty="0" smtClean="0">
                  <a:latin typeface="Arial Narrow" panose="020B0606020202030204" pitchFamily="34" charset="0"/>
                </a:rPr>
                <a:t> 2014-2018 and 2019-2020 under grant agreement No 633053. The views and opinions expressed herein do not necessarily reflect those of the European Commission.</a:t>
              </a:r>
              <a:endParaRPr lang="en-US" sz="10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31.03.2022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5" y="193095"/>
            <a:ext cx="2385016" cy="5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3046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UG w/o acknowledgement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81" y="191104"/>
            <a:ext cx="576000" cy="51205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490520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7F3EE8C1-2A12-4E67-A715-A772C72C27E6}" type="datetime1">
              <a:rPr lang="de-DE" smtClean="0"/>
              <a:t>31.03.2022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488564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490519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Untertitel 2"/>
          <p:cNvSpPr>
            <a:spLocks noGrp="1"/>
          </p:cNvSpPr>
          <p:nvPr>
            <p:ph type="subTitle" idx="1"/>
          </p:nvPr>
        </p:nvSpPr>
        <p:spPr>
          <a:xfrm>
            <a:off x="1524000" y="2510472"/>
            <a:ext cx="9144000" cy="6771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9" name="Titel 7"/>
          <p:cNvSpPr>
            <a:spLocks noGrp="1"/>
          </p:cNvSpPr>
          <p:nvPr>
            <p:ph type="title"/>
          </p:nvPr>
        </p:nvSpPr>
        <p:spPr>
          <a:xfrm>
            <a:off x="1524000" y="1136247"/>
            <a:ext cx="9144000" cy="1316396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grpSp>
        <p:nvGrpSpPr>
          <p:cNvPr id="13" name="Gruppierung 14"/>
          <p:cNvGrpSpPr/>
          <p:nvPr userDrawn="1"/>
        </p:nvGrpSpPr>
        <p:grpSpPr>
          <a:xfrm>
            <a:off x="2556644" y="3368453"/>
            <a:ext cx="7353189" cy="743526"/>
            <a:chOff x="2556095" y="5284515"/>
            <a:chExt cx="7353189" cy="743526"/>
          </a:xfrm>
        </p:grpSpPr>
        <p:pic>
          <p:nvPicPr>
            <p:cNvPr id="20" name="Picture 1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3078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21" name="Grafik 20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22" name="Grafik 21" descr="eurofusion_logo.pn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pic>
        <p:nvPicPr>
          <p:cNvPr id="23" name="Grafik 22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253956"/>
            <a:ext cx="12192001" cy="226248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5" y="193095"/>
            <a:ext cx="2385016" cy="5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257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7-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9"/>
            <a:ext cx="9502775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rgbClr val="326CB3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1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649" y="191123"/>
            <a:ext cx="607440" cy="540000"/>
          </a:xfrm>
          <a:prstGeom prst="rect">
            <a:avLst/>
          </a:prstGeom>
        </p:spPr>
      </p:pic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31.03.2022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1" name="Picture 1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7953" y="186366"/>
            <a:ext cx="60391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479425" y="1092173"/>
            <a:ext cx="11233150" cy="510924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0800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U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649" y="191124"/>
            <a:ext cx="607443" cy="540000"/>
          </a:xfrm>
          <a:prstGeom prst="rect">
            <a:avLst/>
          </a:prstGeom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9"/>
            <a:ext cx="9502775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rgbClr val="326CB3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4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479425" y="1089025"/>
            <a:ext cx="11233150" cy="511175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12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31.03.2022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Picture 1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7953" y="186366"/>
            <a:ext cx="60391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0166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P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6466" y="147362"/>
            <a:ext cx="600317" cy="612000"/>
          </a:xfrm>
          <a:prstGeom prst="rect">
            <a:avLst/>
          </a:prstGeom>
          <a:noFill/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9"/>
            <a:ext cx="9502775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rgbClr val="326CB3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6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479425" y="1089026"/>
            <a:ext cx="11233150" cy="511175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12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31.03.2022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7" name="Picture 1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7953" y="186366"/>
            <a:ext cx="60391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03914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371" y="277807"/>
            <a:ext cx="1110547" cy="333491"/>
          </a:xfrm>
          <a:prstGeom prst="rect">
            <a:avLst/>
          </a:prstGeom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4" y="188639"/>
            <a:ext cx="8334933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rgbClr val="326CB3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5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479424" y="1089025"/>
            <a:ext cx="11233151" cy="511175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12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E8AFB9D-F2E6-4BBA-83FA-69EC431EA825}" type="datetime1">
              <a:rPr lang="de-DE" smtClean="0"/>
              <a:t>31.03.2022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Picture 1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7953" y="186366"/>
            <a:ext cx="60391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9746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/o machine w/o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5" y="193095"/>
            <a:ext cx="2385016" cy="511200"/>
          </a:xfrm>
          <a:prstGeom prst="rect">
            <a:avLst/>
          </a:prstGeom>
        </p:spPr>
      </p:pic>
      <p:grpSp>
        <p:nvGrpSpPr>
          <p:cNvPr id="2" name="Gruppierung 1"/>
          <p:cNvGrpSpPr/>
          <p:nvPr userDrawn="1"/>
        </p:nvGrpSpPr>
        <p:grpSpPr>
          <a:xfrm>
            <a:off x="2556095" y="5284515"/>
            <a:ext cx="7353189" cy="743526"/>
            <a:chOff x="2556095" y="5284515"/>
            <a:chExt cx="7353189" cy="743526"/>
          </a:xfrm>
        </p:grpSpPr>
        <p:pic>
          <p:nvPicPr>
            <p:cNvPr id="20" name="Picture 1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21" name="Grafik 20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22" name="Grafik 21" descr="eurofusion_logo.pn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1533144" y="3690256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8" name="Titel 7"/>
          <p:cNvSpPr>
            <a:spLocks noGrp="1"/>
          </p:cNvSpPr>
          <p:nvPr>
            <p:ph type="title"/>
          </p:nvPr>
        </p:nvSpPr>
        <p:spPr>
          <a:xfrm>
            <a:off x="1533144" y="1501919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31.03.2022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61048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/o machine w/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533144" y="3429000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7" name="Titel 7"/>
          <p:cNvSpPr>
            <a:spLocks noGrp="1"/>
          </p:cNvSpPr>
          <p:nvPr userDrawn="1">
            <p:ph type="title"/>
          </p:nvPr>
        </p:nvSpPr>
        <p:spPr>
          <a:xfrm>
            <a:off x="1533144" y="1240663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grpSp>
        <p:nvGrpSpPr>
          <p:cNvPr id="15" name="Gruppierung 14"/>
          <p:cNvGrpSpPr/>
          <p:nvPr userDrawn="1"/>
        </p:nvGrpSpPr>
        <p:grpSpPr>
          <a:xfrm>
            <a:off x="2556095" y="4821379"/>
            <a:ext cx="7353189" cy="743526"/>
            <a:chOff x="2556095" y="5284515"/>
            <a:chExt cx="7353189" cy="743526"/>
          </a:xfrm>
        </p:grpSpPr>
        <p:pic>
          <p:nvPicPr>
            <p:cNvPr id="16" name="Picture 11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17" name="Grafik 20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18" name="Grafik 21" descr="eurofusion_logo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grpSp>
        <p:nvGrpSpPr>
          <p:cNvPr id="14" name="Gruppieren 13"/>
          <p:cNvGrpSpPr/>
          <p:nvPr userDrawn="1"/>
        </p:nvGrpSpPr>
        <p:grpSpPr>
          <a:xfrm>
            <a:off x="1930906" y="5892965"/>
            <a:ext cx="8434419" cy="566770"/>
            <a:chOff x="507813" y="5834863"/>
            <a:chExt cx="8135786" cy="566770"/>
          </a:xfrm>
        </p:grpSpPr>
        <p:pic>
          <p:nvPicPr>
            <p:cNvPr id="19" name="Grafik 18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13" y="5834863"/>
              <a:ext cx="560411" cy="373742"/>
            </a:xfrm>
            <a:prstGeom prst="rect">
              <a:avLst/>
            </a:prstGeom>
          </p:spPr>
        </p:pic>
        <p:sp>
          <p:nvSpPr>
            <p:cNvPr id="20" name="Subtitle 2"/>
            <p:cNvSpPr txBox="1">
              <a:spLocks/>
            </p:cNvSpPr>
            <p:nvPr userDrawn="1"/>
          </p:nvSpPr>
          <p:spPr>
            <a:xfrm>
              <a:off x="1068224" y="5834863"/>
              <a:ext cx="7575375" cy="56677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 smtClean="0">
                  <a:latin typeface="Arial Narrow" panose="020B0606020202030204" pitchFamily="34" charset="0"/>
                </a:rPr>
                <a:t>This work has been carried out within the framework of the EUROfusion Consortium and has received funding from the </a:t>
              </a:r>
              <a:r>
                <a:rPr lang="en-US" sz="1000" dirty="0" err="1" smtClean="0">
                  <a:latin typeface="Arial Narrow" panose="020B0606020202030204" pitchFamily="34" charset="0"/>
                </a:rPr>
                <a:t>Euratom</a:t>
              </a:r>
              <a:r>
                <a:rPr lang="en-US" sz="1000" dirty="0" smtClean="0">
                  <a:latin typeface="Arial Narrow" panose="020B0606020202030204" pitchFamily="34" charset="0"/>
                </a:rPr>
                <a:t> research and training </a:t>
              </a:r>
              <a:r>
                <a:rPr lang="en-US" sz="1000" dirty="0" err="1" smtClean="0">
                  <a:latin typeface="Arial Narrow" panose="020B0606020202030204" pitchFamily="34" charset="0"/>
                </a:rPr>
                <a:t>programme</a:t>
              </a:r>
              <a:r>
                <a:rPr lang="en-US" sz="1000" dirty="0" smtClean="0">
                  <a:latin typeface="Arial Narrow" panose="020B0606020202030204" pitchFamily="34" charset="0"/>
                </a:rPr>
                <a:t> 2014-2018 and 2019-2020 under grant agreement No 633053. The views and opinions expressed herein do not necessarily reflect those of the European Commission.</a:t>
              </a:r>
              <a:endParaRPr lang="en-US" sz="10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31.03.2022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5" y="193095"/>
            <a:ext cx="2385016" cy="5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09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W7-X w/o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81" y="189217"/>
            <a:ext cx="575532" cy="511634"/>
          </a:xfrm>
          <a:prstGeom prst="rect">
            <a:avLst/>
          </a:prstGeom>
        </p:spPr>
      </p:pic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1533144" y="3690256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0" name="Titel 7"/>
          <p:cNvSpPr>
            <a:spLocks noGrp="1"/>
          </p:cNvSpPr>
          <p:nvPr>
            <p:ph type="title"/>
          </p:nvPr>
        </p:nvSpPr>
        <p:spPr>
          <a:xfrm>
            <a:off x="1533144" y="1501919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grpSp>
        <p:nvGrpSpPr>
          <p:cNvPr id="13" name="Gruppierung 12"/>
          <p:cNvGrpSpPr/>
          <p:nvPr userDrawn="1"/>
        </p:nvGrpSpPr>
        <p:grpSpPr>
          <a:xfrm>
            <a:off x="2556095" y="5284515"/>
            <a:ext cx="7353189" cy="743526"/>
            <a:chOff x="2556095" y="5284515"/>
            <a:chExt cx="7353189" cy="743526"/>
          </a:xfrm>
        </p:grpSpPr>
        <p:pic>
          <p:nvPicPr>
            <p:cNvPr id="18" name="Picture 1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21" name="Grafik 20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22" name="Grafik 21" descr="eurofusion_logo.pn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31.03.2022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5" y="193095"/>
            <a:ext cx="2385016" cy="5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61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7-X w/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81" y="189217"/>
            <a:ext cx="576000" cy="512050"/>
          </a:xfrm>
          <a:prstGeom prst="rect">
            <a:avLst/>
          </a:prstGeom>
        </p:spPr>
      </p:pic>
      <p:sp>
        <p:nvSpPr>
          <p:cNvPr id="3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524000" y="3429000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34" name="Titel 7"/>
          <p:cNvSpPr>
            <a:spLocks noGrp="1"/>
          </p:cNvSpPr>
          <p:nvPr userDrawn="1">
            <p:ph type="title"/>
          </p:nvPr>
        </p:nvSpPr>
        <p:spPr>
          <a:xfrm>
            <a:off x="1524000" y="1240663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grpSp>
        <p:nvGrpSpPr>
          <p:cNvPr id="35" name="Gruppierung 34"/>
          <p:cNvGrpSpPr/>
          <p:nvPr userDrawn="1"/>
        </p:nvGrpSpPr>
        <p:grpSpPr>
          <a:xfrm>
            <a:off x="2556095" y="4821379"/>
            <a:ext cx="7353189" cy="743526"/>
            <a:chOff x="2556095" y="5284515"/>
            <a:chExt cx="7353189" cy="743526"/>
          </a:xfrm>
        </p:grpSpPr>
        <p:pic>
          <p:nvPicPr>
            <p:cNvPr id="36" name="Picture 1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37" name="Grafik 20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38" name="Grafik 21" descr="eurofusion_logo.pn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grpSp>
        <p:nvGrpSpPr>
          <p:cNvPr id="14" name="Gruppieren 13"/>
          <p:cNvGrpSpPr/>
          <p:nvPr userDrawn="1"/>
        </p:nvGrpSpPr>
        <p:grpSpPr>
          <a:xfrm>
            <a:off x="1930906" y="5892965"/>
            <a:ext cx="8434419" cy="566770"/>
            <a:chOff x="507813" y="5834863"/>
            <a:chExt cx="8135786" cy="566770"/>
          </a:xfrm>
        </p:grpSpPr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13" y="5834863"/>
              <a:ext cx="560411" cy="373742"/>
            </a:xfrm>
            <a:prstGeom prst="rect">
              <a:avLst/>
            </a:prstGeom>
          </p:spPr>
        </p:pic>
        <p:sp>
          <p:nvSpPr>
            <p:cNvPr id="18" name="Subtitle 2"/>
            <p:cNvSpPr txBox="1">
              <a:spLocks/>
            </p:cNvSpPr>
            <p:nvPr userDrawn="1"/>
          </p:nvSpPr>
          <p:spPr>
            <a:xfrm>
              <a:off x="1068224" y="5834863"/>
              <a:ext cx="7575375" cy="56677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 smtClean="0">
                  <a:latin typeface="Arial Narrow" panose="020B0606020202030204" pitchFamily="34" charset="0"/>
                </a:rPr>
                <a:t>This work has been carried out within the framework of the EUROfusion Consortium and has received funding from the </a:t>
              </a:r>
              <a:r>
                <a:rPr lang="en-US" sz="1000" dirty="0" err="1" smtClean="0">
                  <a:latin typeface="Arial Narrow" panose="020B0606020202030204" pitchFamily="34" charset="0"/>
                </a:rPr>
                <a:t>Euratom</a:t>
              </a:r>
              <a:r>
                <a:rPr lang="en-US" sz="1000" dirty="0" smtClean="0">
                  <a:latin typeface="Arial Narrow" panose="020B0606020202030204" pitchFamily="34" charset="0"/>
                </a:rPr>
                <a:t> research and training </a:t>
              </a:r>
              <a:r>
                <a:rPr lang="en-US" sz="1000" dirty="0" err="1" smtClean="0">
                  <a:latin typeface="Arial Narrow" panose="020B0606020202030204" pitchFamily="34" charset="0"/>
                </a:rPr>
                <a:t>programme</a:t>
              </a:r>
              <a:r>
                <a:rPr lang="en-US" sz="1000" dirty="0" smtClean="0">
                  <a:latin typeface="Arial Narrow" panose="020B0606020202030204" pitchFamily="34" charset="0"/>
                </a:rPr>
                <a:t> 2014-2018 and 2019-2020 under grant agreement No 633053. The views and opinions expressed herein do not necessarily reflect those of the European Commission.</a:t>
              </a:r>
              <a:endParaRPr lang="en-US" sz="10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31.03.2022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5" y="193095"/>
            <a:ext cx="2385016" cy="5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7018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1115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6F4EBBD8-A576-4697-90A8-A3A1DA1E14A9}" type="datetime1">
              <a:rPr lang="de-DE" smtClean="0"/>
              <a:t>31.03.2022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717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1" r:id="rId2"/>
    <p:sldLayoutId id="2147483662" r:id="rId3"/>
    <p:sldLayoutId id="2147483663" r:id="rId4"/>
    <p:sldLayoutId id="2147483664" r:id="rId5"/>
    <p:sldLayoutId id="2147483655" r:id="rId6"/>
    <p:sldLayoutId id="2147483656" r:id="rId7"/>
    <p:sldLayoutId id="2147483657" r:id="rId8"/>
    <p:sldLayoutId id="2147483659" r:id="rId9"/>
    <p:sldLayoutId id="2147483665" r:id="rId10"/>
    <p:sldLayoutId id="2147483666" r:id="rId11"/>
    <p:sldLayoutId id="2147483660" r:id="rId12"/>
    <p:sldLayoutId id="2147483658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7378" userDrawn="1">
          <p15:clr>
            <a:srgbClr val="F26B43"/>
          </p15:clr>
        </p15:guide>
        <p15:guide id="3" pos="302" userDrawn="1">
          <p15:clr>
            <a:srgbClr val="F26B43"/>
          </p15:clr>
        </p15:guide>
        <p15:guide id="4" orient="horz" pos="119" userDrawn="1">
          <p15:clr>
            <a:srgbClr val="F26B43"/>
          </p15:clr>
        </p15:guide>
        <p15:guide id="5" orient="horz" pos="3997" userDrawn="1">
          <p15:clr>
            <a:srgbClr val="F26B43"/>
          </p15:clr>
        </p15:guide>
        <p15:guide id="6" orient="horz" pos="572" userDrawn="1">
          <p15:clr>
            <a:srgbClr val="F26B43"/>
          </p15:clr>
        </p15:guide>
        <p15:guide id="7" orient="horz" pos="686" userDrawn="1">
          <p15:clr>
            <a:srgbClr val="F26B43"/>
          </p15:clr>
        </p15:guide>
        <p15:guide id="8" orient="horz" pos="2273" userDrawn="1">
          <p15:clr>
            <a:srgbClr val="F26B43"/>
          </p15:clr>
        </p15:guide>
        <p15:guide id="9" orient="horz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Yann </a:t>
            </a:r>
            <a:r>
              <a:rPr lang="de-DE" dirty="0" err="1" smtClean="0"/>
              <a:t>Narbutt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el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 smtClean="0"/>
                  <a:t>Investigating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sub>
                    </m:sSub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using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Akaike‘s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information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criterion</a:t>
                </a:r>
                <a:endParaRPr lang="de-DE" dirty="0"/>
              </a:p>
            </p:txBody>
          </p:sp>
        </mc:Choice>
        <mc:Fallback xmlns="">
          <p:sp>
            <p:nvSpPr>
              <p:cNvPr id="3" name="Titel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42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31.03.2022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941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Testing</a:t>
            </a:r>
            <a:r>
              <a:rPr lang="de-DE" dirty="0" smtClean="0"/>
              <a:t> ISS04 </a:t>
            </a:r>
            <a:r>
              <a:rPr lang="de-DE" dirty="0" err="1" smtClean="0"/>
              <a:t>parameters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31.03.2022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10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platzhalter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de-DE" dirty="0" smtClean="0"/>
                  <a:t>ISS04-scaling </a:t>
                </a:r>
                <a:r>
                  <a:rPr lang="de-DE" dirty="0" err="1" smtClean="0"/>
                  <a:t>has</a:t>
                </a:r>
                <a:r>
                  <a:rPr lang="de-DE" dirty="0" smtClean="0"/>
                  <a:t> a </a:t>
                </a:r>
                <a:r>
                  <a:rPr lang="de-DE" dirty="0" err="1" smtClean="0"/>
                  <a:t>normalized</a:t>
                </a:r>
                <a:r>
                  <a:rPr lang="de-DE" dirty="0" smtClean="0"/>
                  <a:t> form: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sub>
                    </m:sSub>
                    <m:r>
                      <a:rPr lang="de-DE" b="1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de-DE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𝑩𝒐𝒉𝒎</m:t>
                        </m:r>
                      </m:sub>
                    </m:sSub>
                    <m:r>
                      <a:rPr lang="de-DE" b="1" i="1" smtClean="0"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de-DE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de-DE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1" i="1" smtClean="0">
                                <a:latin typeface="Cambria Math" panose="02040503050406030204" pitchFamily="18" charset="0"/>
                              </a:rPr>
                              <m:t>𝝆</m:t>
                            </m:r>
                          </m:e>
                          <m:sup>
                            <m:r>
                              <a:rPr lang="de-DE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  <m:sup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𝟕𝟗</m:t>
                        </m:r>
                      </m:sup>
                    </m:sSup>
                    <m:sSup>
                      <m:sSupPr>
                        <m:ctrlPr>
                          <a:rPr lang="de-DE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p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𝟏𝟗</m:t>
                        </m:r>
                      </m:sup>
                    </m:sSup>
                    <m:sSup>
                      <m:sSupPr>
                        <m:ctrlPr>
                          <a:rPr lang="de-DE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de-DE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1" i="1" smtClean="0">
                                <a:latin typeface="Cambria Math" panose="02040503050406030204" pitchFamily="18" charset="0"/>
                              </a:rPr>
                              <m:t>𝝂</m:t>
                            </m:r>
                          </m:e>
                          <m:sub>
                            <m:r>
                              <a:rPr lang="de-DE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  <m:sup>
                            <m:r>
                              <a:rPr lang="de-DE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  <m:sup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𝟎𝟎</m:t>
                        </m:r>
                      </m:sup>
                    </m:sSup>
                    <m:sSubSup>
                      <m:sSubSupPr>
                        <m:ctrlPr>
                          <a:rPr lang="de-DE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1" i="1" strike="sngStrike" smtClean="0">
                            <a:latin typeface="Cambria Math" panose="02040503050406030204" pitchFamily="18" charset="0"/>
                          </a:rPr>
                          <m:t>𝜾</m:t>
                        </m:r>
                      </m:e>
                      <m:sub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  <m:sup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𝟎𝟔</m:t>
                        </m:r>
                      </m:sup>
                    </m:sSubSup>
                    <m:sSup>
                      <m:sSupPr>
                        <m:ctrlPr>
                          <a:rPr lang="de-DE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p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𝟎𝟕</m:t>
                        </m:r>
                      </m:sup>
                    </m:sSup>
                  </m:oMath>
                </a14:m>
                <a:r>
                  <a:rPr lang="de-DE" dirty="0" smtClean="0"/>
                  <a:t> </a:t>
                </a:r>
              </a:p>
              <a:p>
                <a:r>
                  <a:rPr lang="de-DE" dirty="0" err="1" smtClean="0"/>
                  <a:t>AICc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similar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all </a:t>
                </a:r>
                <a:r>
                  <a:rPr lang="de-DE" dirty="0" err="1" smtClean="0"/>
                  <a:t>models</a:t>
                </a:r>
                <a:endParaRPr lang="de-DE" dirty="0" smtClean="0"/>
              </a:p>
              <a:p>
                <a:endParaRPr lang="de-DE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e-DE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  <m:sup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de-DE" dirty="0" smtClean="0"/>
                  <a:t> contains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most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information</a:t>
                </a:r>
                <a:endParaRPr lang="de-DE" dirty="0" smtClean="0"/>
              </a:p>
              <a:p>
                <a:endParaRPr lang="de-DE" dirty="0" smtClean="0"/>
              </a:p>
              <a:p>
                <a:r>
                  <a:rPr lang="de-DE" dirty="0" smtClean="0"/>
                  <a:t>Other </a:t>
                </a:r>
                <a:r>
                  <a:rPr lang="de-DE" dirty="0" err="1" smtClean="0"/>
                  <a:t>parameters</a:t>
                </a:r>
                <a:r>
                  <a:rPr lang="de-DE" dirty="0" smtClean="0"/>
                  <a:t> do not </a:t>
                </a:r>
                <a:r>
                  <a:rPr lang="de-DE" dirty="0" err="1" smtClean="0"/>
                  <a:t>add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quality</a:t>
                </a:r>
                <a:r>
                  <a:rPr lang="de-DE" dirty="0" smtClean="0"/>
                  <a:t>:</a:t>
                </a:r>
              </a:p>
              <a:p>
                <a:pPr lvl="1"/>
                <a:r>
                  <a:rPr lang="de-DE" dirty="0" smtClean="0"/>
                  <a:t>Low </a:t>
                </a:r>
                <a:r>
                  <a:rPr lang="de-DE" dirty="0" err="1" smtClean="0"/>
                  <a:t>variation</a:t>
                </a:r>
                <a:r>
                  <a:rPr lang="de-DE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de-DE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trike="sngStrike" smtClean="0">
                            <a:latin typeface="Cambria Math" panose="02040503050406030204" pitchFamily="18" charset="0"/>
                          </a:rPr>
                          <m:t>𝜄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2/3</m:t>
                        </m:r>
                      </m:sub>
                    </m:sSub>
                  </m:oMath>
                </a14:m>
                <a:r>
                  <a:rPr lang="de-DE" dirty="0" smtClean="0"/>
                  <a:t>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de-DE" dirty="0" smtClean="0"/>
              </a:p>
              <a:p>
                <a:pPr lvl="1"/>
                <a:r>
                  <a:rPr lang="de-DE" b="0" dirty="0" smtClean="0"/>
                  <a:t>Variation in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de-DE" dirty="0" smtClean="0"/>
                  <a:t> but </a:t>
                </a:r>
                <a:r>
                  <a:rPr lang="de-DE" dirty="0" err="1" smtClean="0"/>
                  <a:t>already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insignificant</a:t>
                </a:r>
                <a:r>
                  <a:rPr lang="de-DE" dirty="0" smtClean="0"/>
                  <a:t> in ISS04</a:t>
                </a:r>
              </a:p>
              <a:p>
                <a:pPr lvl="1"/>
                <a:endParaRPr lang="de-DE" dirty="0" smtClean="0"/>
              </a:p>
              <a:p>
                <a:r>
                  <a:rPr lang="de-DE" dirty="0" err="1" smtClean="0"/>
                  <a:t>Takeaway</a:t>
                </a:r>
                <a:r>
                  <a:rPr lang="de-DE" dirty="0" smtClean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  <m:sup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appears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important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sub>
                    </m:sSub>
                  </m:oMath>
                </a14:m>
                <a:endParaRPr lang="de-DE" dirty="0" smtClean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6" name="Textplatzhalt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760" t="-35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3546885"/>
                  </p:ext>
                </p:extLst>
              </p:nvPr>
            </p:nvGraphicFramePr>
            <p:xfrm>
              <a:off x="6163732" y="1790840"/>
              <a:ext cx="5670000" cy="2100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8750">
                      <a:extLst>
                        <a:ext uri="{9D8B030D-6E8A-4147-A177-3AD203B41FA5}">
                          <a16:colId xmlns:a16="http://schemas.microsoft.com/office/drawing/2014/main" val="3667212815"/>
                        </a:ext>
                      </a:extLst>
                    </a:gridCol>
                    <a:gridCol w="708750">
                      <a:extLst>
                        <a:ext uri="{9D8B030D-6E8A-4147-A177-3AD203B41FA5}">
                          <a16:colId xmlns:a16="http://schemas.microsoft.com/office/drawing/2014/main" val="4000010932"/>
                        </a:ext>
                      </a:extLst>
                    </a:gridCol>
                    <a:gridCol w="708750">
                      <a:extLst>
                        <a:ext uri="{9D8B030D-6E8A-4147-A177-3AD203B41FA5}">
                          <a16:colId xmlns:a16="http://schemas.microsoft.com/office/drawing/2014/main" val="158695625"/>
                        </a:ext>
                      </a:extLst>
                    </a:gridCol>
                    <a:gridCol w="708750">
                      <a:extLst>
                        <a:ext uri="{9D8B030D-6E8A-4147-A177-3AD203B41FA5}">
                          <a16:colId xmlns:a16="http://schemas.microsoft.com/office/drawing/2014/main" val="1687346360"/>
                        </a:ext>
                      </a:extLst>
                    </a:gridCol>
                    <a:gridCol w="708750">
                      <a:extLst>
                        <a:ext uri="{9D8B030D-6E8A-4147-A177-3AD203B41FA5}">
                          <a16:colId xmlns:a16="http://schemas.microsoft.com/office/drawing/2014/main" val="122833350"/>
                        </a:ext>
                      </a:extLst>
                    </a:gridCol>
                    <a:gridCol w="708750">
                      <a:extLst>
                        <a:ext uri="{9D8B030D-6E8A-4147-A177-3AD203B41FA5}">
                          <a16:colId xmlns:a16="http://schemas.microsoft.com/office/drawing/2014/main" val="2780922896"/>
                        </a:ext>
                      </a:extLst>
                    </a:gridCol>
                    <a:gridCol w="708750">
                      <a:extLst>
                        <a:ext uri="{9D8B030D-6E8A-4147-A177-3AD203B41FA5}">
                          <a16:colId xmlns:a16="http://schemas.microsoft.com/office/drawing/2014/main" val="1194122489"/>
                        </a:ext>
                      </a:extLst>
                    </a:gridCol>
                    <a:gridCol w="708750">
                      <a:extLst>
                        <a:ext uri="{9D8B030D-6E8A-4147-A177-3AD203B41FA5}">
                          <a16:colId xmlns:a16="http://schemas.microsoft.com/office/drawing/2014/main" val="1765620290"/>
                        </a:ext>
                      </a:extLst>
                    </a:gridCol>
                  </a:tblGrid>
                  <a:tr h="35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NV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1400" b="1" i="1" smtClean="0">
                                        <a:latin typeface="Cambria Math" panose="02040503050406030204" pitchFamily="18" charset="0"/>
                                      </a:rPr>
                                      <m:t>𝝆</m:t>
                                    </m:r>
                                  </m:e>
                                  <m:sup>
                                    <m:r>
                                      <a:rPr lang="de-DE" sz="1400" b="1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1" i="1" smtClean="0"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</m:oMath>
                            </m:oMathPara>
                          </a14:m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DE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400" b="1" i="1" smtClean="0">
                                        <a:latin typeface="Cambria Math" panose="02040503050406030204" pitchFamily="18" charset="0"/>
                                      </a:rPr>
                                      <m:t>𝝂</m:t>
                                    </m:r>
                                  </m:e>
                                  <m:sub>
                                    <m:r>
                                      <a:rPr lang="de-DE" sz="1400" b="1" i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sub>
                                  <m:sup>
                                    <m:r>
                                      <a:rPr lang="de-DE" sz="1400" b="1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1" i="1" strike="sngStrike" smtClean="0">
                                        <a:latin typeface="Cambria Math" panose="02040503050406030204" pitchFamily="18" charset="0"/>
                                      </a:rPr>
                                      <m:t>𝜾</m:t>
                                    </m:r>
                                  </m:e>
                                  <m:sub>
                                    <m:r>
                                      <a:rPr lang="de-DE" sz="1400" b="1" i="1" smtClean="0">
                                        <a:latin typeface="Cambria Math" panose="02040503050406030204" pitchFamily="18" charset="0"/>
                                      </a:rPr>
                                      <m:t>𝟐𝟑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400" b="1" i="1" smtClean="0">
                                    <a:latin typeface="Cambria Math" panose="02040503050406030204" pitchFamily="18" charset="0"/>
                                  </a:rPr>
                                  <m:t>𝝐</m:t>
                                </m:r>
                              </m:oMath>
                            </m:oMathPara>
                          </a14:m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err="1" smtClean="0"/>
                            <a:t>AICc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1400" b="1" i="1" smtClean="0"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p>
                                    <m:r>
                                      <a:rPr lang="de-DE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0754681"/>
                      </a:ext>
                    </a:extLst>
                  </a:tr>
                  <a:tr h="35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1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-0.22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-77.53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0.48</a:t>
                          </a:r>
                          <a:endParaRPr lang="de-DE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9326446"/>
                      </a:ext>
                    </a:extLst>
                  </a:tr>
                  <a:tr h="35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2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-0.23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1.87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-77.25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0.53</a:t>
                          </a:r>
                          <a:endParaRPr lang="de-DE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8757710"/>
                      </a:ext>
                    </a:extLst>
                  </a:tr>
                  <a:tr h="35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3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-0.21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1.98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4.63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-81.93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0.58</a:t>
                          </a:r>
                          <a:endParaRPr lang="de-DE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42587571"/>
                      </a:ext>
                    </a:extLst>
                  </a:tr>
                  <a:tr h="35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4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-0.2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-0.24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1.98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4.83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-79.47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0.57</a:t>
                          </a:r>
                          <a:endParaRPr lang="de-DE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6904774"/>
                      </a:ext>
                    </a:extLst>
                  </a:tr>
                  <a:tr h="35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5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-0.57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0.08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-0.31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2.08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5.43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-77.06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0.56</a:t>
                          </a:r>
                          <a:endParaRPr lang="de-DE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63417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3546885"/>
                  </p:ext>
                </p:extLst>
              </p:nvPr>
            </p:nvGraphicFramePr>
            <p:xfrm>
              <a:off x="6163732" y="1790840"/>
              <a:ext cx="5670000" cy="2100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8750">
                      <a:extLst>
                        <a:ext uri="{9D8B030D-6E8A-4147-A177-3AD203B41FA5}">
                          <a16:colId xmlns:a16="http://schemas.microsoft.com/office/drawing/2014/main" val="3667212815"/>
                        </a:ext>
                      </a:extLst>
                    </a:gridCol>
                    <a:gridCol w="708750">
                      <a:extLst>
                        <a:ext uri="{9D8B030D-6E8A-4147-A177-3AD203B41FA5}">
                          <a16:colId xmlns:a16="http://schemas.microsoft.com/office/drawing/2014/main" val="4000010932"/>
                        </a:ext>
                      </a:extLst>
                    </a:gridCol>
                    <a:gridCol w="708750">
                      <a:extLst>
                        <a:ext uri="{9D8B030D-6E8A-4147-A177-3AD203B41FA5}">
                          <a16:colId xmlns:a16="http://schemas.microsoft.com/office/drawing/2014/main" val="158695625"/>
                        </a:ext>
                      </a:extLst>
                    </a:gridCol>
                    <a:gridCol w="708750">
                      <a:extLst>
                        <a:ext uri="{9D8B030D-6E8A-4147-A177-3AD203B41FA5}">
                          <a16:colId xmlns:a16="http://schemas.microsoft.com/office/drawing/2014/main" val="1687346360"/>
                        </a:ext>
                      </a:extLst>
                    </a:gridCol>
                    <a:gridCol w="708750">
                      <a:extLst>
                        <a:ext uri="{9D8B030D-6E8A-4147-A177-3AD203B41FA5}">
                          <a16:colId xmlns:a16="http://schemas.microsoft.com/office/drawing/2014/main" val="122833350"/>
                        </a:ext>
                      </a:extLst>
                    </a:gridCol>
                    <a:gridCol w="708750">
                      <a:extLst>
                        <a:ext uri="{9D8B030D-6E8A-4147-A177-3AD203B41FA5}">
                          <a16:colId xmlns:a16="http://schemas.microsoft.com/office/drawing/2014/main" val="2780922896"/>
                        </a:ext>
                      </a:extLst>
                    </a:gridCol>
                    <a:gridCol w="708750">
                      <a:extLst>
                        <a:ext uri="{9D8B030D-6E8A-4147-A177-3AD203B41FA5}">
                          <a16:colId xmlns:a16="http://schemas.microsoft.com/office/drawing/2014/main" val="1194122489"/>
                        </a:ext>
                      </a:extLst>
                    </a:gridCol>
                    <a:gridCol w="708750">
                      <a:extLst>
                        <a:ext uri="{9D8B030D-6E8A-4147-A177-3AD203B41FA5}">
                          <a16:colId xmlns:a16="http://schemas.microsoft.com/office/drawing/2014/main" val="1765620290"/>
                        </a:ext>
                      </a:extLst>
                    </a:gridCol>
                  </a:tblGrid>
                  <a:tr h="35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NV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724" r="-60000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201724" t="-1724" r="-505172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299145" t="-1724" r="-400855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402586" t="-1724" r="-30431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502586" t="-1724" r="-20431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err="1" smtClean="0"/>
                            <a:t>AICc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703448" t="-1724" r="-3448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0754681"/>
                      </a:ext>
                    </a:extLst>
                  </a:tr>
                  <a:tr h="35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1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-0.22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-77.53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0.48</a:t>
                          </a:r>
                          <a:endParaRPr lang="de-DE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9326446"/>
                      </a:ext>
                    </a:extLst>
                  </a:tr>
                  <a:tr h="35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2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-0.23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1.87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-77.25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0.53</a:t>
                          </a:r>
                          <a:endParaRPr lang="de-DE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8757710"/>
                      </a:ext>
                    </a:extLst>
                  </a:tr>
                  <a:tr h="35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3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-0.21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1.98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4.63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-81.93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0.58</a:t>
                          </a:r>
                          <a:endParaRPr lang="de-DE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42587571"/>
                      </a:ext>
                    </a:extLst>
                  </a:tr>
                  <a:tr h="35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4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-0.2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-0.24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1.98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4.83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-79.47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0.57</a:t>
                          </a:r>
                          <a:endParaRPr lang="de-DE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6904774"/>
                      </a:ext>
                    </a:extLst>
                  </a:tr>
                  <a:tr h="35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5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-0.57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0.08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-0.31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2.08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5.43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-77.06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0.56</a:t>
                          </a:r>
                          <a:endParaRPr lang="de-DE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634178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4203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General </a:t>
            </a:r>
            <a:r>
              <a:rPr lang="de-DE" dirty="0" err="1" smtClean="0"/>
              <a:t>parameter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31.03.2022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Analyze</a:t>
            </a:r>
            <a:r>
              <a:rPr lang="de-DE" dirty="0" smtClean="0"/>
              <a:t> all </a:t>
            </a:r>
            <a:r>
              <a:rPr lang="de-DE" dirty="0" err="1" smtClean="0"/>
              <a:t>parameters</a:t>
            </a:r>
            <a:r>
              <a:rPr lang="de-DE" dirty="0" smtClean="0"/>
              <a:t> in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Limiting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smtClean="0"/>
              <a:t>partial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parameters</a:t>
            </a:r>
            <a:r>
              <a:rPr lang="de-DE" dirty="0" smtClean="0"/>
              <a:t> </a:t>
            </a:r>
            <a:r>
              <a:rPr lang="de-DE" dirty="0" err="1" smtClean="0"/>
              <a:t>creates</a:t>
            </a:r>
            <a:r>
              <a:rPr lang="de-DE" dirty="0" smtClean="0"/>
              <a:t> </a:t>
            </a:r>
            <a:r>
              <a:rPr lang="de-DE" dirty="0" err="1" smtClean="0"/>
              <a:t>bias</a:t>
            </a:r>
            <a:endParaRPr lang="de-DE" dirty="0" smtClean="0"/>
          </a:p>
          <a:p>
            <a:pPr lvl="1"/>
            <a:r>
              <a:rPr lang="de-DE" dirty="0" err="1" smtClean="0"/>
              <a:t>Let</a:t>
            </a:r>
            <a:r>
              <a:rPr lang="de-DE" dirty="0" smtClean="0"/>
              <a:t> </a:t>
            </a:r>
            <a:r>
              <a:rPr lang="de-DE" dirty="0" err="1" smtClean="0"/>
              <a:t>statistics</a:t>
            </a:r>
            <a:r>
              <a:rPr lang="de-DE" dirty="0" smtClean="0"/>
              <a:t> </a:t>
            </a:r>
            <a:r>
              <a:rPr lang="de-DE" dirty="0" err="1" smtClean="0"/>
              <a:t>determine</a:t>
            </a:r>
            <a:r>
              <a:rPr lang="de-DE" dirty="0" smtClean="0"/>
              <a:t> </a:t>
            </a:r>
            <a:r>
              <a:rPr lang="de-DE" dirty="0" err="1" smtClean="0"/>
              <a:t>significance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parameters</a:t>
            </a:r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33" y="2343722"/>
            <a:ext cx="6908800" cy="375542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979779" y="3748400"/>
            <a:ext cx="5811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rgbClr val="FF0000"/>
                </a:solidFill>
              </a:rPr>
              <a:t>A </a:t>
            </a:r>
            <a:r>
              <a:rPr lang="de-DE" sz="3200" dirty="0" err="1" smtClean="0">
                <a:solidFill>
                  <a:srgbClr val="FF0000"/>
                </a:solidFill>
              </a:rPr>
              <a:t>lot</a:t>
            </a:r>
            <a:r>
              <a:rPr lang="de-DE" sz="3200" dirty="0" smtClean="0">
                <a:solidFill>
                  <a:srgbClr val="FF0000"/>
                </a:solidFill>
              </a:rPr>
              <a:t> </a:t>
            </a:r>
            <a:r>
              <a:rPr lang="de-DE" sz="3200" dirty="0" err="1" smtClean="0">
                <a:solidFill>
                  <a:srgbClr val="FF0000"/>
                </a:solidFill>
              </a:rPr>
              <a:t>to</a:t>
            </a:r>
            <a:r>
              <a:rPr lang="de-DE" sz="3200" dirty="0" smtClean="0">
                <a:solidFill>
                  <a:srgbClr val="FF0000"/>
                </a:solidFill>
              </a:rPr>
              <a:t> </a:t>
            </a:r>
            <a:r>
              <a:rPr lang="de-DE" sz="3200" dirty="0" err="1" smtClean="0">
                <a:solidFill>
                  <a:srgbClr val="FF0000"/>
                </a:solidFill>
              </a:rPr>
              <a:t>see</a:t>
            </a:r>
            <a:r>
              <a:rPr lang="de-DE" sz="3200" dirty="0" smtClean="0">
                <a:solidFill>
                  <a:srgbClr val="FF0000"/>
                </a:solidFill>
              </a:rPr>
              <a:t> </a:t>
            </a:r>
            <a:r>
              <a:rPr lang="de-DE" sz="3200" dirty="0" err="1" smtClean="0">
                <a:solidFill>
                  <a:srgbClr val="FF0000"/>
                </a:solidFill>
              </a:rPr>
              <a:t>here</a:t>
            </a:r>
            <a:r>
              <a:rPr lang="de-DE" sz="3200" dirty="0" smtClean="0">
                <a:solidFill>
                  <a:srgbClr val="FF0000"/>
                </a:solidFill>
              </a:rPr>
              <a:t>…</a:t>
            </a:r>
            <a:r>
              <a:rPr lang="de-DE" sz="3200" dirty="0" err="1" smtClean="0">
                <a:solidFill>
                  <a:srgbClr val="FF0000"/>
                </a:solidFill>
              </a:rPr>
              <a:t>let‘s</a:t>
            </a:r>
            <a:r>
              <a:rPr lang="de-DE" sz="3200" dirty="0" smtClean="0">
                <a:solidFill>
                  <a:srgbClr val="FF0000"/>
                </a:solidFill>
              </a:rPr>
              <a:t> </a:t>
            </a:r>
            <a:r>
              <a:rPr lang="de-DE" sz="3200" dirty="0" err="1" smtClean="0">
                <a:solidFill>
                  <a:srgbClr val="FF0000"/>
                </a:solidFill>
              </a:rPr>
              <a:t>summarize</a:t>
            </a:r>
            <a:endParaRPr lang="de-DE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1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General </a:t>
            </a:r>
            <a:r>
              <a:rPr lang="de-DE" dirty="0" err="1" smtClean="0"/>
              <a:t>parameter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31.03.2022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AICc</a:t>
            </a:r>
            <a:r>
              <a:rPr lang="de-DE" dirty="0"/>
              <a:t>,</a:t>
            </a:r>
            <a:r>
              <a:rPr lang="de-DE" dirty="0" smtClean="0"/>
              <a:t> R2 </a:t>
            </a:r>
            <a:r>
              <a:rPr lang="de-DE" dirty="0" err="1" smtClean="0"/>
              <a:t>slowly</a:t>
            </a:r>
            <a:r>
              <a:rPr lang="de-DE" dirty="0" smtClean="0"/>
              <a:t> </a:t>
            </a:r>
            <a:r>
              <a:rPr lang="de-DE" dirty="0" err="1" smtClean="0"/>
              <a:t>saturate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Past</a:t>
            </a:r>
            <a:r>
              <a:rPr lang="de-DE" dirty="0" smtClean="0"/>
              <a:t> NV=12 </a:t>
            </a:r>
            <a:r>
              <a:rPr lang="de-DE" dirty="0" err="1" smtClean="0"/>
              <a:t>AICc</a:t>
            </a:r>
            <a:r>
              <a:rPr lang="de-DE" dirty="0" smtClean="0"/>
              <a:t> </a:t>
            </a:r>
            <a:r>
              <a:rPr lang="de-DE" dirty="0" err="1" smtClean="0"/>
              <a:t>penalty</a:t>
            </a:r>
            <a:r>
              <a:rPr lang="de-DE" dirty="0" smtClean="0"/>
              <a:t> </a:t>
            </a:r>
            <a:r>
              <a:rPr lang="de-DE" dirty="0" err="1" smtClean="0"/>
              <a:t>term</a:t>
            </a:r>
            <a:r>
              <a:rPr lang="de-DE" dirty="0" smtClean="0"/>
              <a:t> </a:t>
            </a:r>
            <a:r>
              <a:rPr lang="de-DE" dirty="0" err="1" smtClean="0"/>
              <a:t>shows</a:t>
            </a:r>
            <a:endParaRPr lang="de-DE" dirty="0" smtClean="0"/>
          </a:p>
          <a:p>
            <a:pPr lvl="1"/>
            <a:r>
              <a:rPr lang="de-DE" dirty="0" err="1" smtClean="0"/>
              <a:t>Appropriate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given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smtClean="0"/>
              <a:t>NV=5-8</a:t>
            </a:r>
          </a:p>
          <a:p>
            <a:pPr lvl="1"/>
            <a:r>
              <a:rPr lang="de-DE" dirty="0" err="1" smtClean="0"/>
              <a:t>Partially</a:t>
            </a:r>
            <a:r>
              <a:rPr lang="de-DE" dirty="0" smtClean="0"/>
              <a:t> </a:t>
            </a:r>
            <a:r>
              <a:rPr lang="de-DE" dirty="0" err="1" smtClean="0"/>
              <a:t>overfitted</a:t>
            </a:r>
            <a:r>
              <a:rPr lang="de-DE" dirty="0" smtClean="0"/>
              <a:t> </a:t>
            </a:r>
            <a:r>
              <a:rPr lang="de-DE" dirty="0" err="1" smtClean="0"/>
              <a:t>exponents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observed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NV &gt; </a:t>
            </a:r>
            <a:r>
              <a:rPr lang="de-DE" dirty="0" smtClean="0"/>
              <a:t>8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Several</a:t>
            </a:r>
            <a:r>
              <a:rPr lang="de-DE" dirty="0" smtClean="0"/>
              <a:t> </a:t>
            </a:r>
            <a:r>
              <a:rPr lang="de-DE" dirty="0" err="1" smtClean="0"/>
              <a:t>stable</a:t>
            </a:r>
            <a:r>
              <a:rPr lang="de-DE" dirty="0" smtClean="0"/>
              <a:t> </a:t>
            </a:r>
            <a:r>
              <a:rPr lang="de-DE" dirty="0" err="1" smtClean="0"/>
              <a:t>parameters</a:t>
            </a:r>
            <a:r>
              <a:rPr lang="de-DE" dirty="0" smtClean="0"/>
              <a:t> </a:t>
            </a:r>
            <a:r>
              <a:rPr lang="de-DE" dirty="0" err="1" smtClean="0"/>
              <a:t>observed</a:t>
            </a:r>
            <a:r>
              <a:rPr lang="de-DE" dirty="0" smtClean="0"/>
              <a:t>: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Takeaway</a:t>
            </a:r>
            <a:r>
              <a:rPr lang="de-DE" dirty="0" smtClean="0"/>
              <a:t>: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parameters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further</a:t>
            </a:r>
            <a:r>
              <a:rPr lang="de-DE" dirty="0" smtClean="0"/>
              <a:t> </a:t>
            </a:r>
            <a:r>
              <a:rPr lang="de-DE" dirty="0" err="1" smtClean="0"/>
              <a:t>investigation</a:t>
            </a:r>
            <a:r>
              <a:rPr lang="de-DE" dirty="0" smtClean="0"/>
              <a:t> </a:t>
            </a:r>
            <a:r>
              <a:rPr lang="de-DE" dirty="0" err="1" smtClean="0"/>
              <a:t>identified</a:t>
            </a:r>
            <a:r>
              <a:rPr lang="de-DE" dirty="0" smtClean="0"/>
              <a:t>!</a:t>
            </a:r>
          </a:p>
          <a:p>
            <a:pPr lvl="1"/>
            <a:endParaRPr lang="de-DE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el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6529656"/>
                  </p:ext>
                </p:extLst>
              </p:nvPr>
            </p:nvGraphicFramePr>
            <p:xfrm>
              <a:off x="554028" y="3511919"/>
              <a:ext cx="6701904" cy="7586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16984">
                      <a:extLst>
                        <a:ext uri="{9D8B030D-6E8A-4147-A177-3AD203B41FA5}">
                          <a16:colId xmlns:a16="http://schemas.microsoft.com/office/drawing/2014/main" val="1521867706"/>
                        </a:ext>
                      </a:extLst>
                    </a:gridCol>
                    <a:gridCol w="1116984">
                      <a:extLst>
                        <a:ext uri="{9D8B030D-6E8A-4147-A177-3AD203B41FA5}">
                          <a16:colId xmlns:a16="http://schemas.microsoft.com/office/drawing/2014/main" val="1230691619"/>
                        </a:ext>
                      </a:extLst>
                    </a:gridCol>
                    <a:gridCol w="1116984">
                      <a:extLst>
                        <a:ext uri="{9D8B030D-6E8A-4147-A177-3AD203B41FA5}">
                          <a16:colId xmlns:a16="http://schemas.microsoft.com/office/drawing/2014/main" val="985336788"/>
                        </a:ext>
                      </a:extLst>
                    </a:gridCol>
                    <a:gridCol w="1116984">
                      <a:extLst>
                        <a:ext uri="{9D8B030D-6E8A-4147-A177-3AD203B41FA5}">
                          <a16:colId xmlns:a16="http://schemas.microsoft.com/office/drawing/2014/main" val="1059631985"/>
                        </a:ext>
                      </a:extLst>
                    </a:gridCol>
                    <a:gridCol w="1116984">
                      <a:extLst>
                        <a:ext uri="{9D8B030D-6E8A-4147-A177-3AD203B41FA5}">
                          <a16:colId xmlns:a16="http://schemas.microsoft.com/office/drawing/2014/main" val="3645756203"/>
                        </a:ext>
                      </a:extLst>
                    </a:gridCol>
                    <a:gridCol w="1116984">
                      <a:extLst>
                        <a:ext uri="{9D8B030D-6E8A-4147-A177-3AD203B41FA5}">
                          <a16:colId xmlns:a16="http://schemas.microsoft.com/office/drawing/2014/main" val="268655818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0" dirty="0" smtClean="0"/>
                            <a:t>PECH</a:t>
                          </a:r>
                          <a:endParaRPr lang="de-DE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b="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de-DE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de-DE" b="0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de-DE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de-DE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de-DE" b="0" i="1">
                                        <a:latin typeface="Cambria Math" panose="02040503050406030204" pitchFamily="18" charset="0"/>
                                      </a:rPr>
                                      <m:t>𝐸𝑟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𝑇𝑒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de-DE" b="0" i="1">
                                        <a:latin typeface="Cambria Math" panose="02040503050406030204" pitchFamily="18" charset="0"/>
                                      </a:rPr>
                                      <m:t>𝐸𝑥𝐵</m:t>
                                    </m:r>
                                  </m:sub>
                                </m:sSub>
                                <m:r>
                                  <a:rPr lang="de-DE" b="0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de-DE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de-DE" b="0" i="1">
                                        <a:latin typeface="Cambria Math" panose="02040503050406030204" pitchFamily="18" charset="0"/>
                                      </a:rPr>
                                      <m:t>𝑡h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𝑒𝑓𝑓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53369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0" dirty="0" smtClean="0"/>
                            <a:t>-0.8</a:t>
                          </a:r>
                          <a:endParaRPr lang="de-DE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b="0" dirty="0" smtClean="0"/>
                            <a:t>-0.6</a:t>
                          </a:r>
                          <a:r>
                            <a:rPr lang="de-DE" b="0" baseline="0" dirty="0" smtClean="0"/>
                            <a:t> </a:t>
                          </a:r>
                          <a:r>
                            <a:rPr lang="de-DE" b="0" baseline="0" dirty="0" err="1" smtClean="0"/>
                            <a:t>to</a:t>
                          </a:r>
                          <a:r>
                            <a:rPr lang="de-DE" b="0" baseline="0" dirty="0" smtClean="0"/>
                            <a:t> -1</a:t>
                          </a:r>
                          <a:endParaRPr lang="de-DE" b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0" dirty="0" smtClean="0"/>
                            <a:t>0.05</a:t>
                          </a:r>
                          <a:endParaRPr lang="de-DE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0" dirty="0" smtClean="0"/>
                            <a:t>0.8</a:t>
                          </a:r>
                          <a:endParaRPr lang="de-DE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b="0" dirty="0" smtClean="0"/>
                            <a:t>-0.45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0" dirty="0" smtClean="0"/>
                            <a:t>-0.3</a:t>
                          </a:r>
                          <a:endParaRPr lang="de-DE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024499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el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6529656"/>
                  </p:ext>
                </p:extLst>
              </p:nvPr>
            </p:nvGraphicFramePr>
            <p:xfrm>
              <a:off x="554028" y="3511919"/>
              <a:ext cx="6701904" cy="7586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16984">
                      <a:extLst>
                        <a:ext uri="{9D8B030D-6E8A-4147-A177-3AD203B41FA5}">
                          <a16:colId xmlns:a16="http://schemas.microsoft.com/office/drawing/2014/main" val="1521867706"/>
                        </a:ext>
                      </a:extLst>
                    </a:gridCol>
                    <a:gridCol w="1116984">
                      <a:extLst>
                        <a:ext uri="{9D8B030D-6E8A-4147-A177-3AD203B41FA5}">
                          <a16:colId xmlns:a16="http://schemas.microsoft.com/office/drawing/2014/main" val="1230691619"/>
                        </a:ext>
                      </a:extLst>
                    </a:gridCol>
                    <a:gridCol w="1116984">
                      <a:extLst>
                        <a:ext uri="{9D8B030D-6E8A-4147-A177-3AD203B41FA5}">
                          <a16:colId xmlns:a16="http://schemas.microsoft.com/office/drawing/2014/main" val="985336788"/>
                        </a:ext>
                      </a:extLst>
                    </a:gridCol>
                    <a:gridCol w="1116984">
                      <a:extLst>
                        <a:ext uri="{9D8B030D-6E8A-4147-A177-3AD203B41FA5}">
                          <a16:colId xmlns:a16="http://schemas.microsoft.com/office/drawing/2014/main" val="1059631985"/>
                        </a:ext>
                      </a:extLst>
                    </a:gridCol>
                    <a:gridCol w="1116984">
                      <a:extLst>
                        <a:ext uri="{9D8B030D-6E8A-4147-A177-3AD203B41FA5}">
                          <a16:colId xmlns:a16="http://schemas.microsoft.com/office/drawing/2014/main" val="3645756203"/>
                        </a:ext>
                      </a:extLst>
                    </a:gridCol>
                    <a:gridCol w="1116984">
                      <a:extLst>
                        <a:ext uri="{9D8B030D-6E8A-4147-A177-3AD203B41FA5}">
                          <a16:colId xmlns:a16="http://schemas.microsoft.com/office/drawing/2014/main" val="2686558187"/>
                        </a:ext>
                      </a:extLst>
                    </a:gridCol>
                  </a:tblGrid>
                  <a:tr h="3877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0" dirty="0" smtClean="0"/>
                            <a:t>PECH</a:t>
                          </a:r>
                          <a:endParaRPr lang="de-DE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1093" t="-7813" r="-403279" b="-1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7813" r="-301087" b="-1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301639" t="-7813" r="-202732" b="-1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399457" t="-7813" r="-101630" b="-1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502186" t="-7813" r="-2186" b="-1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53369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0" dirty="0" smtClean="0"/>
                            <a:t>-0.8</a:t>
                          </a:r>
                          <a:endParaRPr lang="de-DE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b="0" dirty="0" smtClean="0"/>
                            <a:t>-0.6</a:t>
                          </a:r>
                          <a:r>
                            <a:rPr lang="de-DE" b="0" baseline="0" dirty="0" smtClean="0"/>
                            <a:t> </a:t>
                          </a:r>
                          <a:r>
                            <a:rPr lang="de-DE" b="0" baseline="0" dirty="0" err="1" smtClean="0"/>
                            <a:t>to</a:t>
                          </a:r>
                          <a:r>
                            <a:rPr lang="de-DE" b="0" baseline="0" dirty="0" smtClean="0"/>
                            <a:t> -1</a:t>
                          </a:r>
                          <a:endParaRPr lang="de-DE" b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0" dirty="0" smtClean="0"/>
                            <a:t>0.05</a:t>
                          </a:r>
                          <a:endParaRPr lang="de-DE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0" dirty="0" smtClean="0"/>
                            <a:t>0.8</a:t>
                          </a:r>
                          <a:endParaRPr lang="de-DE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b="0" dirty="0" smtClean="0"/>
                            <a:t>-0.45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0" dirty="0" smtClean="0"/>
                            <a:t>-0.3</a:t>
                          </a:r>
                          <a:endParaRPr lang="de-DE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024499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Pfeil nach rechts 11"/>
          <p:cNvSpPr/>
          <p:nvPr/>
        </p:nvSpPr>
        <p:spPr>
          <a:xfrm rot="16200000">
            <a:off x="6501389" y="4545026"/>
            <a:ext cx="442283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5652240" y="4915419"/>
            <a:ext cx="2530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ISS04-paper </a:t>
            </a:r>
            <a:r>
              <a:rPr lang="de-DE" dirty="0" err="1" smtClean="0"/>
              <a:t>predicts</a:t>
            </a:r>
            <a:r>
              <a:rPr lang="de-DE" dirty="0" smtClean="0"/>
              <a:t> -0.4</a:t>
            </a:r>
            <a:endParaRPr lang="de-DE" dirty="0"/>
          </a:p>
        </p:txBody>
      </p:sp>
      <p:sp>
        <p:nvSpPr>
          <p:cNvPr id="14" name="Pfeil nach rechts 13"/>
          <p:cNvSpPr/>
          <p:nvPr/>
        </p:nvSpPr>
        <p:spPr>
          <a:xfrm rot="16200000">
            <a:off x="2058317" y="4545026"/>
            <a:ext cx="442283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1146680" y="4915419"/>
            <a:ext cx="2504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/>
              <a:t>f</a:t>
            </a:r>
            <a:r>
              <a:rPr lang="de-DE" dirty="0" err="1" smtClean="0"/>
              <a:t>or</a:t>
            </a:r>
            <a:r>
              <a:rPr lang="de-DE" dirty="0" smtClean="0"/>
              <a:t> NV=2-8 in </a:t>
            </a:r>
            <a:r>
              <a:rPr lang="de-DE" dirty="0" err="1" smtClean="0"/>
              <a:t>result</a:t>
            </a:r>
            <a:endParaRPr lang="de-DE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997" y="937243"/>
            <a:ext cx="4391434" cy="329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1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31.03.2022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13</a:t>
            </a:fld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platzhalter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de-DE" dirty="0" smtClean="0"/>
                  <a:t>Akaike‘s </a:t>
                </a:r>
                <a:r>
                  <a:rPr lang="de-DE" dirty="0" err="1" smtClean="0"/>
                  <a:t>information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criterion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has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been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employed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 dirty="0" smtClean="0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de-DE" b="1" i="1" dirty="0" smtClean="0">
                            <a:latin typeface="Cambria Math" panose="02040503050406030204" pitchFamily="18" charset="0"/>
                          </a:rPr>
                          <m:t>𝑬</m:t>
                        </m:r>
                      </m:sub>
                    </m:sSub>
                  </m:oMath>
                </a14:m>
                <a:r>
                  <a:rPr lang="de-DE" dirty="0" smtClean="0"/>
                  <a:t> in W7-X:</a:t>
                </a:r>
                <a:endParaRPr lang="de-DE" dirty="0"/>
              </a:p>
              <a:p>
                <a:pPr lvl="1"/>
                <a:r>
                  <a:rPr lang="de-DE" dirty="0" err="1" smtClean="0"/>
                  <a:t>Both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types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ISS04-scaling </a:t>
                </a:r>
                <a:r>
                  <a:rPr lang="de-DE" dirty="0" err="1" smtClean="0"/>
                  <a:t>are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statistically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reproducable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a </a:t>
                </a:r>
                <a:r>
                  <a:rPr lang="de-DE" dirty="0" err="1" smtClean="0"/>
                  <a:t>certain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degree</a:t>
                </a:r>
                <a:endParaRPr lang="de-DE" dirty="0" smtClean="0"/>
              </a:p>
              <a:p>
                <a:pPr lvl="1"/>
                <a:r>
                  <a:rPr lang="de-DE" dirty="0" err="1" smtClean="0"/>
                  <a:t>Some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results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predicted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independently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verified</a:t>
                </a:r>
                <a:endParaRPr lang="de-DE" dirty="0" smtClean="0"/>
              </a:p>
              <a:p>
                <a:pPr lvl="1"/>
                <a:r>
                  <a:rPr lang="de-DE" dirty="0" smtClean="0"/>
                  <a:t>55 </a:t>
                </a:r>
                <a:r>
                  <a:rPr lang="de-DE" dirty="0" err="1" smtClean="0"/>
                  <a:t>data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points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already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allow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identification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key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parameters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possible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further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candidates</a:t>
                </a:r>
                <a:endParaRPr lang="de-DE" dirty="0" smtClean="0"/>
              </a:p>
              <a:p>
                <a:pPr lvl="1"/>
                <a:endParaRPr lang="de-DE" dirty="0" smtClean="0"/>
              </a:p>
              <a:p>
                <a:r>
                  <a:rPr lang="de-DE" dirty="0" err="1" smtClean="0"/>
                  <a:t>What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investigation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showed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about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AIC </a:t>
                </a:r>
                <a:r>
                  <a:rPr lang="de-DE" dirty="0" err="1" smtClean="0"/>
                  <a:t>method</a:t>
                </a:r>
                <a:r>
                  <a:rPr lang="de-DE" dirty="0" smtClean="0"/>
                  <a:t>:</a:t>
                </a:r>
              </a:p>
              <a:p>
                <a:pPr lvl="1"/>
                <a:r>
                  <a:rPr lang="de-DE" dirty="0" err="1" smtClean="0"/>
                  <a:t>Good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tool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data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driven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analyses</a:t>
                </a:r>
                <a:endParaRPr lang="de-DE" dirty="0" smtClean="0"/>
              </a:p>
              <a:p>
                <a:pPr lvl="1"/>
                <a:r>
                  <a:rPr lang="de-DE" dirty="0" err="1" smtClean="0"/>
                  <a:t>Complex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models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need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sufficient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number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data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points</a:t>
                </a:r>
                <a:endParaRPr lang="de-DE" dirty="0"/>
              </a:p>
              <a:p>
                <a:pPr lvl="1"/>
                <a:r>
                  <a:rPr lang="de-DE" dirty="0" smtClean="0"/>
                  <a:t>Individual </a:t>
                </a:r>
                <a:r>
                  <a:rPr lang="de-DE" dirty="0" err="1" smtClean="0"/>
                  <a:t>parameters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have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vary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sufficiently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stable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results</a:t>
                </a:r>
                <a:endParaRPr lang="de-DE" dirty="0" smtClean="0"/>
              </a:p>
              <a:p>
                <a:pPr lvl="1"/>
                <a:endParaRPr lang="de-DE" dirty="0" smtClean="0"/>
              </a:p>
              <a:p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future</a:t>
                </a:r>
                <a:r>
                  <a:rPr lang="de-DE" dirty="0" smtClean="0"/>
                  <a:t>:</a:t>
                </a:r>
              </a:p>
              <a:p>
                <a:pPr lvl="1"/>
                <a:r>
                  <a:rPr lang="de-DE" dirty="0" smtClean="0"/>
                  <a:t>AIC </a:t>
                </a:r>
                <a:r>
                  <a:rPr lang="de-DE" dirty="0" err="1" smtClean="0"/>
                  <a:t>method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should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employed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more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frequently</a:t>
                </a:r>
                <a:endParaRPr lang="de-DE" dirty="0" smtClean="0"/>
              </a:p>
              <a:p>
                <a:pPr lvl="1"/>
                <a:r>
                  <a:rPr lang="de-DE" dirty="0" err="1" smtClean="0"/>
                  <a:t>Expanded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data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set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improved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quality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investigation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regarding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6" name="Textplatzhalt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760" t="-16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653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 smtClean="0"/>
                  <a:t>Extra Slide 1 </a:t>
                </a:r>
                <a:r>
                  <a:rPr lang="de-DE" dirty="0"/>
                  <a:t>[</a:t>
                </a:r>
                <a:r>
                  <a:rPr lang="de-DE" dirty="0" err="1"/>
                  <a:t>Why</a:t>
                </a:r>
                <a:r>
                  <a:rPr lang="de-DE" dirty="0"/>
                  <a:t> </a:t>
                </a:r>
                <a:r>
                  <a:rPr lang="de-DE" dirty="0" err="1"/>
                  <a:t>does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𝒕𝒓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𝑰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d>
                        <m:r>
                          <a:rPr lang="de-DE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</m:d>
                    <m:r>
                      <a:rPr lang="de-DE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>
                        <a:latin typeface="Cambria Math" panose="02040503050406030204" pitchFamily="18" charset="0"/>
                      </a:rPr>
                      <m:t>𝐊</m:t>
                    </m:r>
                  </m:oMath>
                </a14:m>
                <a:r>
                  <a:rPr lang="de-DE" dirty="0" smtClean="0"/>
                  <a:t>?]</a:t>
                </a:r>
                <a:endParaRPr lang="de-DE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68" t="-2857" b="-314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31.03.2022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14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platzhalter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de-DE" dirty="0" err="1" smtClean="0"/>
                  <a:t>Covariance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matrix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𝒍𝒐𝒈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acc>
                              <m:accPr>
                                <m:chr m:val="̂"/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de-DE" b="1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smtClean="0"/>
                  <a:t> ….</a:t>
                </a:r>
              </a:p>
              <a:p>
                <a:r>
                  <a:rPr lang="de-DE" dirty="0" smtClean="0"/>
                  <a:t>Fisher </a:t>
                </a:r>
                <a:r>
                  <a:rPr lang="de-DE" dirty="0" err="1" smtClean="0"/>
                  <a:t>matrix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</a:rPr>
                      <m:t>𝒍𝒐𝒈</m:t>
                    </m:r>
                    <m:d>
                      <m:dPr>
                        <m:ctrlPr>
                          <a:rPr lang="de-DE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de-DE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acc>
                              <m:accPr>
                                <m:chr m:val="̂"/>
                                <m:ctrlPr>
                                  <a:rPr lang="de-DE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b="1" i="1" smtClean="0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de-DE" b="1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de-DE" dirty="0" smtClean="0"/>
                  <a:t>  ….</a:t>
                </a:r>
                <a:endParaRPr lang="de-DE" dirty="0"/>
              </a:p>
            </p:txBody>
          </p:sp>
        </mc:Choice>
        <mc:Fallback xmlns="">
          <p:sp>
            <p:nvSpPr>
              <p:cNvPr id="6" name="Textplatzhalt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76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51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platzhalter 7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endParaRPr lang="de-DE" dirty="0" smtClean="0"/>
              </a:p>
              <a:p>
                <a:endParaRPr lang="de-DE" dirty="0"/>
              </a:p>
              <a:p>
                <a:r>
                  <a:rPr lang="de-DE" dirty="0" smtClean="0"/>
                  <a:t>Motivation</a:t>
                </a:r>
              </a:p>
              <a:p>
                <a:r>
                  <a:rPr lang="de-DE" dirty="0" err="1" smtClean="0"/>
                  <a:t>Akaike‘s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criterion</a:t>
                </a:r>
                <a:endParaRPr lang="de-DE" dirty="0" smtClean="0"/>
              </a:p>
              <a:p>
                <a:r>
                  <a:rPr lang="de-DE" dirty="0" smtClean="0"/>
                  <a:t>Investigation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</a:rPr>
                      <m:t>𝝌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de-DE" dirty="0" smtClean="0"/>
                  <a:t>for </a:t>
                </a:r>
                <a:r>
                  <a:rPr lang="de-DE" dirty="0" smtClean="0"/>
                  <a:t>LHD </a:t>
                </a:r>
                <a:r>
                  <a:rPr lang="de-DE" dirty="0" err="1" smtClean="0"/>
                  <a:t>data</a:t>
                </a:r>
                <a:endParaRPr lang="de-DE" dirty="0" smtClean="0"/>
              </a:p>
              <a:p>
                <a:r>
                  <a:rPr lang="de-DE" dirty="0" err="1" smtClean="0"/>
                  <a:t>Results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W7-X </a:t>
                </a:r>
                <a:r>
                  <a:rPr lang="de-DE" dirty="0" err="1" smtClean="0"/>
                  <a:t>data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sub>
                    </m:sSub>
                  </m:oMath>
                </a14:m>
                <a:endParaRPr lang="de-DE" dirty="0" smtClean="0"/>
              </a:p>
              <a:p>
                <a:r>
                  <a:rPr lang="de-DE" dirty="0" smtClean="0"/>
                  <a:t>Summary</a:t>
                </a:r>
                <a:endParaRPr lang="de-DE" dirty="0"/>
              </a:p>
            </p:txBody>
          </p:sp>
        </mc:Choice>
        <mc:Fallback>
          <p:sp>
            <p:nvSpPr>
              <p:cNvPr id="8" name="Textplatzhalt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76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116013" cy="365125"/>
          </a:xfrm>
        </p:spPr>
        <p:txBody>
          <a:bodyPr/>
          <a:lstStyle/>
          <a:p>
            <a:fld id="{6F4EBBD8-A576-4697-90A8-A3A1DA1E14A9}" type="datetime1">
              <a:rPr lang="de-DE" smtClean="0"/>
              <a:t>31.03.2022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11112500" y="6356350"/>
            <a:ext cx="1079500" cy="365125"/>
          </a:xfrm>
        </p:spPr>
        <p:txBody>
          <a:bodyPr/>
          <a:lstStyle/>
          <a:p>
            <a:fld id="{31AA536C-85F5-4A1B-A111-7CE00A08BCBC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698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31.03.2022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3</a:t>
            </a:fld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platzhalter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de-DE" dirty="0"/>
              </a:p>
              <a:p>
                <a:r>
                  <a:rPr lang="de-DE" dirty="0" err="1" smtClean="0"/>
                  <a:t>Investigate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scaling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sub>
                    </m:sSub>
                  </m:oMath>
                </a14:m>
                <a:endParaRPr lang="de-DE" b="1" dirty="0" smtClean="0"/>
              </a:p>
              <a:p>
                <a:pPr lvl="1"/>
                <a:r>
                  <a:rPr lang="de-DE" dirty="0" err="1"/>
                  <a:t>Checking</a:t>
                </a:r>
                <a:r>
                  <a:rPr lang="de-DE" dirty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all </a:t>
                </a:r>
                <a:r>
                  <a:rPr lang="de-DE" dirty="0" err="1"/>
                  <a:t>available</a:t>
                </a:r>
                <a:r>
                  <a:rPr lang="de-DE" dirty="0"/>
                  <a:t> </a:t>
                </a:r>
                <a:r>
                  <a:rPr lang="de-DE" dirty="0" err="1"/>
                  <a:t>parameters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 smtClean="0"/>
                  <a:t>tedious</a:t>
                </a:r>
                <a:endParaRPr lang="de-DE" dirty="0" smtClean="0"/>
              </a:p>
              <a:p>
                <a:pPr lvl="1"/>
                <a:r>
                  <a:rPr lang="de-DE" dirty="0" smtClean="0"/>
                  <a:t>ISS04-scaling </a:t>
                </a:r>
                <a:r>
                  <a:rPr lang="de-DE" dirty="0" err="1" smtClean="0"/>
                  <a:t>empirical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confinement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scaling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few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data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br>
                  <a:rPr lang="de-DE" dirty="0" smtClean="0"/>
                </a:br>
                <a:r>
                  <a:rPr lang="de-DE" dirty="0" err="1" smtClean="0"/>
                  <a:t>big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stellarators</a:t>
                </a:r>
                <a:r>
                  <a:rPr lang="de-DE" dirty="0" smtClean="0"/>
                  <a:t> [H. Yamada et al; 2004; NF45]</a:t>
                </a:r>
              </a:p>
              <a:p>
                <a:pPr marL="0" indent="0">
                  <a:buNone/>
                </a:pPr>
                <a:endParaRPr lang="de-DE" dirty="0" smtClean="0"/>
              </a:p>
              <a:p>
                <a:r>
                  <a:rPr lang="de-DE" dirty="0" smtClean="0"/>
                  <a:t>Investigation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executed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using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Akaike‘s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method</a:t>
                </a:r>
                <a:endParaRPr lang="de-DE" dirty="0" smtClean="0"/>
              </a:p>
              <a:p>
                <a:pPr lvl="1"/>
                <a:r>
                  <a:rPr lang="de-DE" dirty="0" smtClean="0"/>
                  <a:t>Data-</a:t>
                </a:r>
                <a:r>
                  <a:rPr lang="de-DE" dirty="0" err="1" smtClean="0"/>
                  <a:t>driven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information</a:t>
                </a:r>
                <a:r>
                  <a:rPr lang="de-DE" dirty="0" smtClean="0"/>
                  <a:t> </a:t>
                </a:r>
                <a:r>
                  <a:rPr lang="de-DE" dirty="0" err="1"/>
                  <a:t>criterion</a:t>
                </a:r>
                <a:r>
                  <a:rPr lang="de-DE" dirty="0"/>
                  <a:t> [H. </a:t>
                </a:r>
                <a:r>
                  <a:rPr lang="de-DE" dirty="0" err="1"/>
                  <a:t>Akaike</a:t>
                </a:r>
                <a:r>
                  <a:rPr lang="de-DE" dirty="0"/>
                  <a:t>, 1973]</a:t>
                </a:r>
                <a:endParaRPr lang="de-DE" dirty="0" smtClean="0"/>
              </a:p>
              <a:p>
                <a:pPr lvl="1"/>
                <a:r>
                  <a:rPr lang="de-DE" dirty="0" err="1" smtClean="0"/>
                  <a:t>Compares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how</a:t>
                </a:r>
                <a:r>
                  <a:rPr lang="de-DE" dirty="0" smtClean="0"/>
                  <a:t> different </a:t>
                </a:r>
                <a:r>
                  <a:rPr lang="de-DE" dirty="0" err="1" smtClean="0"/>
                  <a:t>models</a:t>
                </a:r>
                <a:r>
                  <a:rPr lang="de-DE" dirty="0" smtClean="0"/>
                  <a:t> „</a:t>
                </a:r>
                <a:r>
                  <a:rPr lang="de-DE" dirty="0" err="1" smtClean="0"/>
                  <a:t>perform</a:t>
                </a:r>
                <a:r>
                  <a:rPr lang="de-DE" dirty="0" smtClean="0"/>
                  <a:t>“ </a:t>
                </a:r>
                <a:r>
                  <a:rPr lang="de-DE" dirty="0" err="1" smtClean="0"/>
                  <a:t>given</a:t>
                </a:r>
                <a:r>
                  <a:rPr lang="de-DE" dirty="0" smtClean="0"/>
                  <a:t> a </a:t>
                </a:r>
                <a:r>
                  <a:rPr lang="de-DE" dirty="0" err="1" smtClean="0"/>
                  <a:t>set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data</a:t>
                </a:r>
                <a:r>
                  <a:rPr lang="de-DE" dirty="0" smtClean="0"/>
                  <a:t> </a:t>
                </a:r>
              </a:p>
              <a:p>
                <a:pPr lvl="1"/>
                <a:r>
                  <a:rPr lang="de-DE" dirty="0" smtClean="0"/>
                  <a:t>Model: a </a:t>
                </a:r>
                <a:r>
                  <a:rPr lang="de-DE" dirty="0" err="1" smtClean="0"/>
                  <a:t>function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recreating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data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using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explanatory</a:t>
                </a:r>
                <a:r>
                  <a:rPr lang="de-DE" dirty="0" smtClean="0"/>
                  <a:t> variables</a:t>
                </a:r>
              </a:p>
              <a:p>
                <a:pPr lvl="1"/>
                <a:r>
                  <a:rPr lang="de-DE" dirty="0" smtClean="0"/>
                  <a:t>Applied </a:t>
                </a:r>
                <a:r>
                  <a:rPr lang="de-DE" dirty="0" err="1" smtClean="0"/>
                  <a:t>many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areas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research</a:t>
                </a:r>
                <a:r>
                  <a:rPr lang="de-DE" dirty="0" smtClean="0"/>
                  <a:t>, e.g. </a:t>
                </a:r>
                <a:r>
                  <a:rPr lang="de-DE" dirty="0" err="1" smtClean="0"/>
                  <a:t>wine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research</a:t>
                </a:r>
                <a:endParaRPr lang="de-DE" dirty="0"/>
              </a:p>
            </p:txBody>
          </p:sp>
        </mc:Choice>
        <mc:Fallback>
          <p:sp>
            <p:nvSpPr>
              <p:cNvPr id="6" name="Textplatzhalt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76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833" y="1772493"/>
            <a:ext cx="3343742" cy="314368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8541704" y="4994747"/>
            <a:ext cx="2919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[M. </a:t>
            </a:r>
            <a:r>
              <a:rPr lang="de-DE" dirty="0" err="1" smtClean="0"/>
              <a:t>Snipes</a:t>
            </a:r>
            <a:r>
              <a:rPr lang="de-DE" dirty="0" smtClean="0"/>
              <a:t>, D.C. Taylor; 2014]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793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Akaike‘s</a:t>
            </a:r>
            <a:r>
              <a:rPr lang="de-DE" dirty="0" smtClean="0"/>
              <a:t> </a:t>
            </a:r>
            <a:r>
              <a:rPr lang="de-DE" dirty="0" err="1" smtClean="0"/>
              <a:t>method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31.03.2022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4</a:t>
            </a:fld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platzhalter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de-DE" dirty="0" smtClean="0"/>
                  <a:t>Assume </a:t>
                </a:r>
                <a:r>
                  <a:rPr lang="de-DE" dirty="0" err="1" smtClean="0"/>
                  <a:t>two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models</a:t>
                </a:r>
                <a:r>
                  <a:rPr lang="de-DE" dirty="0" smtClean="0"/>
                  <a:t>: </a:t>
                </a:r>
                <a:r>
                  <a:rPr lang="de-DE" dirty="0" smtClean="0"/>
                  <a:t>„real</a:t>
                </a:r>
                <a:r>
                  <a:rPr lang="de-DE" dirty="0" smtClean="0"/>
                  <a:t>“ </a:t>
                </a:r>
                <a:r>
                  <a:rPr lang="de-DE" dirty="0" err="1" smtClean="0"/>
                  <a:t>model</a:t>
                </a:r>
                <a:r>
                  <a:rPr lang="de-DE" dirty="0" smtClean="0"/>
                  <a:t> f, </a:t>
                </a:r>
                <a:r>
                  <a:rPr lang="de-DE" dirty="0" err="1" smtClean="0"/>
                  <a:t>test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model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 smtClean="0"/>
              </a:p>
              <a:p>
                <a:pPr lvl="1"/>
                <a:r>
                  <a:rPr lang="de-DE" dirty="0" smtClean="0"/>
                  <a:t>Assume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a </a:t>
                </a:r>
                <a:r>
                  <a:rPr lang="de-DE" dirty="0" err="1" smtClean="0"/>
                  <a:t>special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case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„</a:t>
                </a:r>
                <a:r>
                  <a:rPr lang="de-DE" dirty="0" err="1" smtClean="0"/>
                  <a:t>true</a:t>
                </a:r>
                <a:r>
                  <a:rPr lang="de-DE" dirty="0" smtClean="0"/>
                  <a:t>“ </a:t>
                </a:r>
                <a:r>
                  <a:rPr lang="de-DE" dirty="0" err="1" smtClean="0"/>
                  <a:t>parameters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dirty="0" smtClean="0"/>
                  <a:t>, </a:t>
                </a:r>
                <a:r>
                  <a:rPr lang="de-DE" dirty="0" smtClean="0"/>
                  <a:t/>
                </a:r>
                <a:br>
                  <a:rPr lang="de-DE" dirty="0" smtClean="0"/>
                </a:br>
                <a:r>
                  <a:rPr lang="de-DE" dirty="0" smtClean="0"/>
                  <a:t>i.e</a:t>
                </a:r>
                <a:r>
                  <a:rPr lang="de-DE" dirty="0" smtClean="0"/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de-DE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de-DE" dirty="0" smtClean="0"/>
              </a:p>
              <a:p>
                <a:r>
                  <a:rPr lang="de-DE" dirty="0"/>
                  <a:t>A </a:t>
                </a:r>
                <a:r>
                  <a:rPr lang="de-DE" dirty="0" err="1"/>
                  <a:t>measure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difference</a:t>
                </a:r>
                <a:r>
                  <a:rPr lang="de-DE" dirty="0"/>
                  <a:t> </a:t>
                </a:r>
                <a:r>
                  <a:rPr lang="de-DE" dirty="0" err="1" smtClean="0"/>
                  <a:t>between</a:t>
                </a:r>
                <a:r>
                  <a:rPr lang="de-DE" dirty="0" smtClean="0"/>
                  <a:t> </a:t>
                </a:r>
                <a:r>
                  <a:rPr lang="de-DE" dirty="0" err="1"/>
                  <a:t>probability</a:t>
                </a:r>
                <a:r>
                  <a:rPr lang="de-DE" dirty="0"/>
                  <a:t> </a:t>
                </a:r>
                <a:r>
                  <a:rPr lang="de-DE" dirty="0" err="1"/>
                  <a:t>distributions</a:t>
                </a:r>
                <a:r>
                  <a:rPr lang="de-DE" dirty="0"/>
                  <a:t> </a:t>
                </a:r>
                <a:r>
                  <a:rPr lang="de-DE" dirty="0" smtClean="0"/>
                  <a:t/>
                </a:r>
                <a:br>
                  <a:rPr lang="de-DE" dirty="0" smtClean="0"/>
                </a:b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Kullback-Leibner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divergence</a:t>
                </a:r>
                <a:r>
                  <a:rPr lang="de-DE" dirty="0" smtClean="0"/>
                  <a:t>:</a:t>
                </a:r>
                <a:endParaRPr lang="de-DE" dirty="0" smtClean="0"/>
              </a:p>
              <a:p>
                <a:pPr marL="0" indent="0">
                  <a:buNone/>
                </a:pPr>
                <a:r>
                  <a:rPr lang="de-DE" b="0" dirty="0"/>
                  <a:t>	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de-DE" b="0" dirty="0" smtClean="0"/>
                  <a:t>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de-DE" b="0" dirty="0" smtClean="0"/>
              </a:p>
              <a:p>
                <a:endParaRPr lang="de-DE" dirty="0" smtClean="0"/>
              </a:p>
              <a:p>
                <a:r>
                  <a:rPr lang="de-DE" dirty="0" smtClean="0"/>
                  <a:t>Goal: </a:t>
                </a:r>
                <a:r>
                  <a:rPr lang="de-DE" dirty="0" err="1" smtClean="0"/>
                  <a:t>given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data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de-DE" dirty="0" smtClean="0"/>
                  <a:t>,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acc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acc>
                    <m:r>
                      <a:rPr lang="de-DE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 smtClean="0"/>
                  <a:t> </a:t>
                </a:r>
                <a:br>
                  <a:rPr lang="de-DE" dirty="0" smtClean="0"/>
                </a:br>
                <a:r>
                  <a:rPr lang="de-DE" dirty="0" smtClean="0"/>
                  <a:t>via </a:t>
                </a:r>
                <a:r>
                  <a:rPr lang="de-DE" dirty="0" err="1" smtClean="0"/>
                  <a:t>maximum-likelihood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minimize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 smtClean="0"/>
                  <a:t>, </a:t>
                </a:r>
                <a:endParaRPr lang="de-DE" dirty="0" smtClean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pPr marL="457200" lvl="1" indent="0">
                  <a:buNone/>
                </a:pPr>
                <a:r>
                  <a:rPr lang="de-DE" sz="2400" dirty="0" smtClean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de-DE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2400" b="0" i="0" smtClean="0">
                        <a:latin typeface="Cambria Math" panose="02040503050406030204" pitchFamily="18" charset="0"/>
                      </a:rPr>
                      <m:t>D</m:t>
                    </m:r>
                    <m:d>
                      <m:d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sz="2400" b="0" i="0" smtClean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de-DE" sz="24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de-DE" sz="2400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</m:d>
                    <m:r>
                      <a:rPr lang="de-DE" sz="2400" b="0" i="0" smtClean="0">
                        <a:latin typeface="Cambria Math" panose="02040503050406030204" pitchFamily="18" charset="0"/>
                      </a:rPr>
                      <m:t>~</m:t>
                    </m:r>
                    <m:func>
                      <m:func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24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de-DE" sz="2400" b="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400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de-DE" sz="2400" b="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  <m:d>
                              <m:d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400" b="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400" b="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de-DE" sz="2400" b="0" i="1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de-DE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sz="2400" b="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d>
                            <m:r>
                              <a:rPr lang="de-DE" sz="2400" b="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  <m:r>
                          <m:rPr>
                            <m:nor/>
                          </m:rPr>
                          <a:rPr lang="de-DE" sz="2400" dirty="0"/>
                          <m:t> </m:t>
                        </m:r>
                      </m:e>
                    </m:func>
                  </m:oMath>
                </a14:m>
                <a:endParaRPr lang="de-DE" sz="2400" dirty="0"/>
              </a:p>
            </p:txBody>
          </p:sp>
        </mc:Choice>
        <mc:Fallback>
          <p:sp>
            <p:nvSpPr>
              <p:cNvPr id="6" name="Textplatzhalt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760" t="-16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073" y="1081966"/>
            <a:ext cx="3203999" cy="240299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073" y="3701473"/>
            <a:ext cx="3203998" cy="2402999"/>
          </a:xfrm>
          <a:prstGeom prst="rect">
            <a:avLst/>
          </a:prstGeom>
        </p:spPr>
      </p:pic>
      <p:sp>
        <p:nvSpPr>
          <p:cNvPr id="27" name="Pfeil nach unten 26"/>
          <p:cNvSpPr/>
          <p:nvPr/>
        </p:nvSpPr>
        <p:spPr>
          <a:xfrm>
            <a:off x="9821325" y="2972951"/>
            <a:ext cx="484632" cy="97840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feld 27"/>
              <p:cNvSpPr txBox="1"/>
              <p:nvPr/>
            </p:nvSpPr>
            <p:spPr>
              <a:xfrm>
                <a:off x="10312263" y="3399607"/>
                <a:ext cx="14130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dirty="0" smtClean="0"/>
                  <a:t>f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de-DE" sz="2000" dirty="0" smtClean="0"/>
                  <a:t>log(f/g(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de-DE" sz="2000" dirty="0" smtClean="0"/>
                  <a:t>))</a:t>
                </a:r>
                <a:endParaRPr lang="de-DE" sz="2000" dirty="0"/>
              </a:p>
            </p:txBody>
          </p:sp>
        </mc:Choice>
        <mc:Fallback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2263" y="3399607"/>
                <a:ext cx="1413026" cy="400110"/>
              </a:xfrm>
              <a:prstGeom prst="rect">
                <a:avLst/>
              </a:prstGeom>
              <a:blipFill>
                <a:blip r:embed="rId5"/>
                <a:stretch>
                  <a:fillRect l="-4762" t="-9231" r="-4762" b="-2769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424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Akaike‘s</a:t>
            </a:r>
            <a:r>
              <a:rPr lang="de-DE" dirty="0" smtClean="0"/>
              <a:t> </a:t>
            </a:r>
            <a:r>
              <a:rPr lang="de-DE" dirty="0" err="1" smtClean="0"/>
              <a:t>method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31.03.2022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5</a:t>
            </a:fld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platzhalter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de-DE" dirty="0" smtClean="0"/>
                  <a:t>Using </a:t>
                </a:r>
                <a:r>
                  <a:rPr lang="de-DE" dirty="0" err="1" smtClean="0"/>
                  <a:t>taylor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expansions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maximum-likelihood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leads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smtClean="0"/>
                  <a:t>a </a:t>
                </a:r>
                <a:r>
                  <a:rPr lang="de-DE" dirty="0" err="1" smtClean="0">
                    <a:solidFill>
                      <a:srgbClr val="FF0000"/>
                    </a:solidFill>
                  </a:rPr>
                  <a:t>general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solution</a:t>
                </a:r>
                <a:endParaRPr lang="de-DE" dirty="0" smtClean="0"/>
              </a:p>
              <a:p>
                <a:pPr marL="0" indent="0">
                  <a:buNone/>
                </a:pPr>
                <a:r>
                  <a:rPr lang="de-DE" b="0" dirty="0"/>
                  <a:t>	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𝑚𝑖𝑛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𝑡𝑟</m:t>
                    </m:r>
                    <m:d>
                      <m:d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de-DE" b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de-DE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>
                        <a:latin typeface="Cambria Math" panose="02040503050406030204" pitchFamily="18" charset="0"/>
                      </a:rPr>
                      <m:t>𝑙𝑜𝑔</m:t>
                    </m:r>
                    <m:d>
                      <m:dPr>
                        <m:ctrlPr>
                          <a:rPr lang="de-DE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de-DE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acc>
                              <m:accPr>
                                <m:chr m:val="̂"/>
                                <m:ctrlPr>
                                  <a:rPr lang="de-DE" b="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b="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</m:d>
                      </m:e>
                    </m:d>
                  </m:oMath>
                </a14:m>
                <a:endParaRPr lang="de-DE" b="0" dirty="0" smtClean="0"/>
              </a:p>
              <a:p>
                <a:pPr lvl="1"/>
                <a:r>
                  <a:rPr lang="de-DE" dirty="0"/>
                  <a:t>Fisher-Information </a:t>
                </a:r>
                <a:r>
                  <a:rPr lang="de-DE" dirty="0" err="1"/>
                  <a:t>matrix 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d>
                  </m:oMath>
                </a14:m>
                <a:endParaRPr lang="de-DE" dirty="0" smtClean="0"/>
              </a:p>
              <a:p>
                <a:pPr lvl="1"/>
                <a:r>
                  <a:rPr lang="de-DE" dirty="0" err="1" smtClean="0"/>
                  <a:t>Covariance</a:t>
                </a:r>
                <a:r>
                  <a:rPr lang="de-DE" dirty="0" smtClean="0"/>
                  <a:t> </a:t>
                </a:r>
                <a:r>
                  <a:rPr lang="de-DE" dirty="0" err="1"/>
                  <a:t>matrix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Σ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d>
                  </m:oMath>
                </a14:m>
                <a:r>
                  <a:rPr lang="de-DE" dirty="0" smtClean="0"/>
                  <a:t> </a:t>
                </a:r>
              </a:p>
              <a:p>
                <a:pPr lvl="1"/>
                <a:endParaRPr lang="de-DE" dirty="0" smtClean="0"/>
              </a:p>
              <a:p>
                <a:r>
                  <a:rPr lang="de-DE" dirty="0" smtClean="0"/>
                  <a:t>Assuming </a:t>
                </a:r>
                <a:r>
                  <a:rPr lang="de-DE" dirty="0" err="1" smtClean="0"/>
                  <a:t>model</a:t>
                </a:r>
                <a:r>
                  <a:rPr lang="de-DE" dirty="0" smtClean="0"/>
                  <a:t> g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f </a:t>
                </a:r>
                <a:r>
                  <a:rPr lang="de-DE" dirty="0" err="1" smtClean="0"/>
                  <a:t>are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same type </a:t>
                </a:r>
                <a:r>
                  <a:rPr lang="de-DE" dirty="0" err="1" smtClean="0"/>
                  <a:t>gives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p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de-DE" b="1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de-DE" b="1" i="0" smtClean="0">
                        <a:latin typeface="Cambria Math" panose="02040503050406030204" pitchFamily="18" charset="0"/>
                      </a:rPr>
                      <m:t>𝚺</m:t>
                    </m:r>
                  </m:oMath>
                </a14:m>
                <a:r>
                  <a:rPr lang="de-DE" dirty="0" smtClean="0"/>
                  <a:t>, </a:t>
                </a:r>
                <a:r>
                  <a:rPr lang="de-DE" dirty="0" err="1" smtClean="0"/>
                  <a:t>thus</a:t>
                </a:r>
                <a:endParaRPr lang="de-DE" dirty="0"/>
              </a:p>
              <a:p>
                <a:pPr marL="0" indent="0">
                  <a:buNone/>
                </a:pPr>
                <a:r>
                  <a:rPr lang="de-DE" b="0" dirty="0" smtClean="0"/>
                  <a:t>	</a:t>
                </a:r>
                <a14:m>
                  <m:oMath xmlns:m="http://schemas.openxmlformats.org/officeDocument/2006/math">
                    <m:r>
                      <a:rPr lang="de-DE" b="0" i="1">
                        <a:latin typeface="Cambria Math" panose="02040503050406030204" pitchFamily="18" charset="0"/>
                      </a:rPr>
                      <m:t>𝑚𝑖𝑛</m:t>
                    </m:r>
                    <m:r>
                      <a:rPr lang="de-DE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de-DE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de-DE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de-DE" b="0" i="1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NV</m:t>
                    </m:r>
                    <m:r>
                      <a:rPr lang="de-DE" b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>
                        <a:latin typeface="Cambria Math" panose="02040503050406030204" pitchFamily="18" charset="0"/>
                      </a:rPr>
                      <m:t>𝑙𝑜𝑔</m:t>
                    </m:r>
                    <m:d>
                      <m:dPr>
                        <m:ctrlPr>
                          <a:rPr lang="de-DE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de-DE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acc>
                              <m:accPr>
                                <m:chr m:val="̂"/>
                                <m:ctrlPr>
                                  <a:rPr lang="de-DE" b="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b="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</m:d>
                      </m:e>
                    </m:d>
                  </m:oMath>
                </a14:m>
                <a:r>
                  <a:rPr lang="de-DE" b="0" dirty="0" smtClean="0"/>
                  <a:t>,</a:t>
                </a:r>
              </a:p>
              <a:p>
                <a:pPr marL="0" indent="0">
                  <a:buNone/>
                </a:pPr>
                <a:r>
                  <a:rPr lang="de-DE" b="0" dirty="0"/>
                  <a:t>	</a:t>
                </a:r>
                <a:r>
                  <a:rPr lang="de-DE" b="0" dirty="0" err="1" smtClean="0"/>
                  <a:t>with</a:t>
                </a:r>
                <a:r>
                  <a:rPr lang="de-DE" b="0" dirty="0" smtClean="0"/>
                  <a:t> NV </a:t>
                </a:r>
                <a:r>
                  <a:rPr lang="de-DE" b="0" dirty="0" err="1" smtClean="0"/>
                  <a:t>being</a:t>
                </a:r>
                <a:r>
                  <a:rPr lang="de-DE" b="0" dirty="0" smtClean="0"/>
                  <a:t> </a:t>
                </a:r>
                <a:r>
                  <a:rPr lang="de-DE" b="0" dirty="0" err="1" smtClean="0"/>
                  <a:t>number</a:t>
                </a:r>
                <a:r>
                  <a:rPr lang="de-DE" b="0" dirty="0" smtClean="0"/>
                  <a:t> </a:t>
                </a:r>
                <a:r>
                  <a:rPr lang="de-DE" b="0" dirty="0" err="1" smtClean="0"/>
                  <a:t>of</a:t>
                </a:r>
                <a:r>
                  <a:rPr lang="de-DE" b="0" dirty="0" smtClean="0"/>
                  <a:t> variables 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endParaRPr lang="de-DE" b="0" dirty="0" smtClean="0"/>
              </a:p>
              <a:p>
                <a:pPr marL="457200" lvl="1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 smtClean="0"/>
              </a:p>
              <a:p>
                <a:endParaRPr lang="de-DE" dirty="0" smtClean="0"/>
              </a:p>
            </p:txBody>
          </p:sp>
        </mc:Choice>
        <mc:Fallback>
          <p:sp>
            <p:nvSpPr>
              <p:cNvPr id="6" name="Textplatzhalt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760" t="-16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11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Akaike‘s</a:t>
            </a:r>
            <a:r>
              <a:rPr lang="de-DE" dirty="0" smtClean="0"/>
              <a:t> </a:t>
            </a:r>
            <a:r>
              <a:rPr lang="de-DE" dirty="0" err="1"/>
              <a:t>m</a:t>
            </a:r>
            <a:r>
              <a:rPr lang="de-DE" dirty="0" err="1" smtClean="0"/>
              <a:t>ethod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31.03.2022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6</a:t>
            </a:fld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platzhalter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de-DE" dirty="0" smtClean="0"/>
                  <a:t>Akaike‘s </a:t>
                </a:r>
                <a:r>
                  <a:rPr lang="de-DE" dirty="0" err="1" smtClean="0"/>
                  <a:t>method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balances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quality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complexity</a:t>
                </a:r>
                <a:endParaRPr lang="de-DE" dirty="0"/>
              </a:p>
              <a:p>
                <a:pPr marL="0" indent="0">
                  <a:buNone/>
                </a:pPr>
                <a:r>
                  <a:rPr lang="de-DE" dirty="0" smtClean="0"/>
                  <a:t>			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</a:rPr>
                      <m:t>𝑨𝑰𝑪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𝒍𝒏</m:t>
                    </m:r>
                    <m:d>
                      <m:dPr>
                        <m:ctrlPr>
                          <a:rPr lang="de-DE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</m:d>
                    <m:r>
                      <a:rPr lang="de-DE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𝑵𝑽</m:t>
                    </m:r>
                  </m:oMath>
                </a14:m>
                <a:endParaRPr lang="de-DE" dirty="0" smtClean="0"/>
              </a:p>
              <a:p>
                <a:pPr lvl="1"/>
                <a:r>
                  <a:rPr lang="de-DE" dirty="0" smtClean="0"/>
                  <a:t>L </a:t>
                </a:r>
                <a:r>
                  <a:rPr lang="de-DE" dirty="0" err="1" smtClean="0"/>
                  <a:t>represents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likelihood</a:t>
                </a:r>
                <a:r>
                  <a:rPr lang="de-DE" dirty="0" smtClean="0"/>
                  <a:t>, i.e. </a:t>
                </a:r>
                <a:r>
                  <a:rPr lang="de-DE" dirty="0" err="1" smtClean="0"/>
                  <a:t>how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well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model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fits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data</a:t>
                </a:r>
                <a:endParaRPr lang="de-DE" dirty="0" smtClean="0"/>
              </a:p>
              <a:p>
                <a:pPr lvl="1"/>
                <a:r>
                  <a:rPr lang="de-DE" dirty="0" smtClean="0"/>
                  <a:t>NV </a:t>
                </a:r>
                <a:r>
                  <a:rPr lang="de-DE" dirty="0" err="1" smtClean="0"/>
                  <a:t>represents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number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variables, i.e. </a:t>
                </a:r>
                <a:r>
                  <a:rPr lang="de-DE" dirty="0" err="1" smtClean="0"/>
                  <a:t>complexity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model</a:t>
                </a:r>
                <a:endParaRPr lang="de-DE" dirty="0" smtClean="0"/>
              </a:p>
              <a:p>
                <a:endParaRPr lang="de-DE" dirty="0" smtClean="0"/>
              </a:p>
              <a:p>
                <a:r>
                  <a:rPr lang="de-DE" dirty="0" err="1" smtClean="0"/>
                  <a:t>Better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models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have</a:t>
                </a:r>
                <a:r>
                  <a:rPr lang="de-DE" dirty="0" smtClean="0"/>
                  <a:t> a </a:t>
                </a:r>
                <a:r>
                  <a:rPr lang="de-DE" dirty="0" err="1" smtClean="0"/>
                  <a:t>lower</a:t>
                </a:r>
                <a:r>
                  <a:rPr lang="de-DE" dirty="0" smtClean="0"/>
                  <a:t> AIC </a:t>
                </a:r>
                <a:r>
                  <a:rPr lang="de-DE" dirty="0" smtClean="0"/>
                  <a:t>score, i.e. </a:t>
                </a:r>
                <a:r>
                  <a:rPr lang="de-DE" dirty="0" err="1" smtClean="0"/>
                  <a:t>they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better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reproduce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data</a:t>
                </a:r>
                <a:endParaRPr lang="de-DE" dirty="0" smtClean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r>
                  <a:rPr lang="de-DE" dirty="0" smtClean="0"/>
                  <a:t>Facts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consider</a:t>
                </a:r>
                <a:r>
                  <a:rPr lang="de-DE" dirty="0" smtClean="0"/>
                  <a:t>:</a:t>
                </a:r>
              </a:p>
              <a:p>
                <a:pPr lvl="1"/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calculations</a:t>
                </a:r>
                <a:r>
                  <a:rPr lang="de-DE" dirty="0" smtClean="0"/>
                  <a:t> L </a:t>
                </a:r>
                <a:r>
                  <a:rPr lang="de-DE" dirty="0" err="1" smtClean="0"/>
                  <a:t>can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replaced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by</a:t>
                </a:r>
                <a:r>
                  <a:rPr lang="de-DE" dirty="0" smtClean="0"/>
                  <a:t> a residual </a:t>
                </a:r>
                <a:r>
                  <a:rPr lang="de-DE" dirty="0" err="1" smtClean="0"/>
                  <a:t>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variance</a:t>
                </a:r>
                <a:endParaRPr lang="de-DE" dirty="0" smtClean="0"/>
              </a:p>
              <a:p>
                <a:pPr lvl="1"/>
                <a:r>
                  <a:rPr lang="de-DE" dirty="0" smtClean="0"/>
                  <a:t>AIC </a:t>
                </a:r>
                <a:r>
                  <a:rPr lang="de-DE" dirty="0" err="1" smtClean="0"/>
                  <a:t>only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gives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clues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relative </a:t>
                </a:r>
                <a:r>
                  <a:rPr lang="de-DE" dirty="0" err="1" smtClean="0"/>
                  <a:t>quality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model</a:t>
                </a:r>
                <a:endParaRPr lang="de-DE" dirty="0" smtClean="0"/>
              </a:p>
              <a:p>
                <a:pPr lvl="1"/>
                <a:r>
                  <a:rPr lang="de-DE" dirty="0" err="1" smtClean="0"/>
                  <a:t>Results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have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interpreted</a:t>
                </a:r>
                <a:r>
                  <a:rPr lang="de-DE" dirty="0" smtClean="0"/>
                  <a:t> in </a:t>
                </a:r>
                <a:r>
                  <a:rPr lang="de-DE" dirty="0" err="1" smtClean="0"/>
                  <a:t>context</a:t>
                </a:r>
                <a:endParaRPr lang="de-DE" dirty="0" smtClean="0"/>
              </a:p>
              <a:p>
                <a:pPr lvl="1"/>
                <a:r>
                  <a:rPr lang="de-DE" dirty="0" err="1" smtClean="0"/>
                  <a:t>AICc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/>
                  <a:t> </a:t>
                </a:r>
                <a:r>
                  <a:rPr lang="de-DE" dirty="0" err="1" smtClean="0"/>
                  <a:t>insufficient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amount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data</a:t>
                </a:r>
                <a:endParaRPr lang="de-DE" dirty="0" smtClean="0"/>
              </a:p>
            </p:txBody>
          </p:sp>
        </mc:Choice>
        <mc:Fallback>
          <p:sp>
            <p:nvSpPr>
              <p:cNvPr id="6" name="Textplatzhalt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760" t="-16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493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 err="1" smtClean="0"/>
                  <a:t>Investigating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</a:rPr>
                      <m:t>𝝌</m:t>
                    </m:r>
                  </m:oMath>
                </a14:m>
                <a:r>
                  <a:rPr lang="de-DE" dirty="0" smtClean="0"/>
                  <a:t> at LHD</a:t>
                </a:r>
                <a:endParaRPr lang="de-DE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68" t="-2857" b="-314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31.03.2022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7</a:t>
            </a:fld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platzhalter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79425" y="1092173"/>
                <a:ext cx="7991715" cy="5109247"/>
              </a:xfrm>
            </p:spPr>
            <p:txBody>
              <a:bodyPr/>
              <a:lstStyle/>
              <a:p>
                <a:r>
                  <a:rPr lang="de-DE" dirty="0" smtClean="0"/>
                  <a:t>Method was </a:t>
                </a:r>
                <a:r>
                  <a:rPr lang="de-DE" dirty="0" err="1" smtClean="0"/>
                  <a:t>employed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LHD </a:t>
                </a:r>
                <a:r>
                  <a:rPr lang="de-DE" dirty="0" err="1" smtClean="0"/>
                  <a:t>data</a:t>
                </a:r>
                <a:r>
                  <a:rPr lang="de-DE" dirty="0" smtClean="0"/>
                  <a:t> </a:t>
                </a:r>
              </a:p>
              <a:p>
                <a:pPr lvl="1"/>
                <a:r>
                  <a:rPr lang="de-DE" dirty="0" smtClean="0"/>
                  <a:t>Goal: find </a:t>
                </a:r>
                <a:r>
                  <a:rPr lang="de-DE" dirty="0" err="1" smtClean="0"/>
                  <a:t>scaling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law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describing</a:t>
                </a:r>
                <a:r>
                  <a:rPr lang="de-DE" dirty="0" smtClean="0"/>
                  <a:t> </a:t>
                </a:r>
                <a:r>
                  <a:rPr lang="de-DE" dirty="0" smtClean="0"/>
                  <a:t>thermal </a:t>
                </a:r>
                <a:r>
                  <a:rPr lang="de-DE" dirty="0" err="1" smtClean="0"/>
                  <a:t>diffusivity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endParaRPr lang="de-DE" dirty="0" smtClean="0"/>
              </a:p>
              <a:p>
                <a:pPr lvl="1"/>
                <a:r>
                  <a:rPr lang="de-DE" dirty="0" err="1" smtClean="0"/>
                  <a:t>Use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physical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quantities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smtClean="0"/>
                  <a:t>log-linear </a:t>
                </a:r>
                <a:r>
                  <a:rPr lang="de-DE" dirty="0" err="1" smtClean="0"/>
                  <a:t>regression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analysis</a:t>
                </a:r>
                <a:r>
                  <a:rPr lang="de-DE" dirty="0" smtClean="0"/>
                  <a:t>: </a:t>
                </a:r>
              </a:p>
              <a:p>
                <a:pPr marL="457200" lvl="1" indent="0">
                  <a:buNone/>
                </a:pPr>
                <a:r>
                  <a:rPr lang="de-DE" dirty="0" smtClean="0"/>
                  <a:t/>
                </a:r>
                <a:br>
                  <a:rPr lang="de-DE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de-DE" b="0" i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𝑒𝑓𝑓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de-DE" dirty="0" smtClean="0"/>
              </a:p>
              <a:p>
                <a:endParaRPr lang="de-DE" dirty="0" smtClean="0"/>
              </a:p>
              <a:p>
                <a:r>
                  <a:rPr lang="de-DE" dirty="0" err="1" smtClean="0"/>
                  <a:t>Result</a:t>
                </a:r>
                <a:r>
                  <a:rPr lang="de-DE" dirty="0" smtClean="0"/>
                  <a:t>:</a:t>
                </a:r>
              </a:p>
              <a:p>
                <a:pPr lvl="1"/>
                <a:r>
                  <a:rPr lang="de-DE" dirty="0" err="1" smtClean="0"/>
                  <a:t>AICc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saturates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NV &gt; 5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 smtClean="0"/>
                  <a:t> appears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accurately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described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by</a:t>
                </a:r>
                <a:r>
                  <a:rPr lang="de-DE" dirty="0" smtClean="0"/>
                  <a:t> 5 </a:t>
                </a:r>
                <a:r>
                  <a:rPr lang="de-DE" dirty="0" err="1" smtClean="0"/>
                  <a:t>parameters</a:t>
                </a:r>
                <a:r>
                  <a:rPr lang="de-DE" dirty="0" smtClean="0"/>
                  <a:t> </a:t>
                </a:r>
                <a:br>
                  <a:rPr lang="de-DE" dirty="0" smtClean="0"/>
                </a:br>
                <a:r>
                  <a:rPr lang="de-DE" dirty="0" err="1" smtClean="0"/>
                  <a:t>with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=0.914</m:t>
                    </m:r>
                  </m:oMath>
                </a14:m>
                <a:endParaRPr lang="de-DE" dirty="0" smtClean="0"/>
              </a:p>
            </p:txBody>
          </p:sp>
        </mc:Choice>
        <mc:Fallback>
          <p:sp>
            <p:nvSpPr>
              <p:cNvPr id="6" name="Textplatzhalt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79425" y="1092173"/>
                <a:ext cx="7991715" cy="5109247"/>
              </a:xfrm>
              <a:blipFill>
                <a:blip r:embed="rId3"/>
                <a:stretch>
                  <a:fillRect l="-1068" t="-16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図 11">
            <a:extLst>
              <a:ext uri="{FF2B5EF4-FFF2-40B4-BE49-F238E27FC236}">
                <a16:creationId xmlns:a16="http://schemas.microsoft.com/office/drawing/2014/main" id="{DC84B067-6AD3-4A93-981E-926B6A861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7292" y="1718706"/>
            <a:ext cx="3320616" cy="323828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8045745" y="5220224"/>
            <a:ext cx="4233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[M. </a:t>
            </a:r>
            <a:r>
              <a:rPr lang="de-DE" b="1" dirty="0" err="1" smtClean="0"/>
              <a:t>Yokoyama</a:t>
            </a:r>
            <a:r>
              <a:rPr lang="de-DE" b="1" dirty="0" smtClean="0"/>
              <a:t>, H. Yamaguchi NF60 (2020)]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64521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763" y="2845135"/>
            <a:ext cx="4107237" cy="29693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 err="1" smtClean="0"/>
                  <a:t>Investigating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sub>
                    </m:sSub>
                  </m:oMath>
                </a14:m>
                <a:r>
                  <a:rPr lang="de-DE" dirty="0" smtClean="0"/>
                  <a:t> in W7-X</a:t>
                </a:r>
                <a:endParaRPr lang="de-DE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668" t="-2857" b="-314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31.03.2022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8</a:t>
            </a:fld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platzhalter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de-DE" dirty="0" smtClean="0"/>
                  <a:t>Log-linear </a:t>
                </a:r>
                <a:r>
                  <a:rPr lang="de-DE" dirty="0" err="1" smtClean="0"/>
                  <a:t>regression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analysis</a:t>
                </a:r>
                <a:r>
                  <a:rPr lang="de-DE" dirty="0" smtClean="0"/>
                  <a:t>:</a:t>
                </a:r>
                <a:endParaRPr lang="de-DE" dirty="0" smtClean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𝒍𝒐</m:t>
                    </m:r>
                    <m:sSub>
                      <m:sSubPr>
                        <m:ctrlPr>
                          <a:rPr lang="de-DE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de-DE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</m:sSub>
                    <m:d>
                      <m:dPr>
                        <m:ctrlPr>
                          <a:rPr lang="de-DE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de-DE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sub>
                        </m:sSub>
                      </m:e>
                    </m:d>
                    <m:r>
                      <a:rPr lang="de-DE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de-DE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de-DE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de-DE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de-DE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de-DE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de-DE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de-DE" dirty="0" smtClean="0"/>
              </a:p>
              <a:p>
                <a:r>
                  <a:rPr lang="de-DE" dirty="0" err="1" smtClean="0"/>
                  <a:t>Use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data</a:t>
                </a:r>
                <a:r>
                  <a:rPr lang="de-DE" dirty="0" smtClean="0"/>
                  <a:t> </a:t>
                </a:r>
                <a:r>
                  <a:rPr lang="de-DE" dirty="0" err="1"/>
                  <a:t>set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„</a:t>
                </a:r>
                <a:r>
                  <a:rPr lang="de-DE" dirty="0" err="1"/>
                  <a:t>reasonable</a:t>
                </a:r>
                <a:r>
                  <a:rPr lang="de-DE" dirty="0"/>
                  <a:t>“ </a:t>
                </a:r>
                <a:r>
                  <a:rPr lang="de-DE" dirty="0" err="1"/>
                  <a:t>set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parameters</a:t>
                </a:r>
                <a:r>
                  <a:rPr lang="de-DE" dirty="0"/>
                  <a:t>:</a:t>
                </a:r>
              </a:p>
              <a:p>
                <a:pPr lvl="1"/>
                <a:r>
                  <a:rPr lang="de-DE" dirty="0"/>
                  <a:t>R, a, B,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h𝑒𝑎𝑡</m:t>
                        </m:r>
                      </m:sub>
                    </m:sSub>
                  </m:oMath>
                </a14:m>
                <a:r>
                  <a:rPr lang="de-DE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de-DE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,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de-DE" dirty="0"/>
                  <a:t>,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de-DE" dirty="0"/>
                  <a:t>, </a:t>
                </a:r>
                <a14:m>
                  <m:oMath xmlns:m="http://schemas.openxmlformats.org/officeDocument/2006/math">
                    <m:r>
                      <a:rPr lang="de-DE" i="1" strike="sngStrike">
                        <a:latin typeface="Cambria Math" panose="02040503050406030204" pitchFamily="18" charset="0"/>
                      </a:rPr>
                      <m:t>𝜄</m:t>
                    </m:r>
                  </m:oMath>
                </a14:m>
                <a:r>
                  <a:rPr lang="de-DE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de-DE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de-DE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de-DE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𝑛𝑒𝑜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,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de-DE" dirty="0"/>
                  <a:t> …  </a:t>
                </a:r>
              </a:p>
              <a:p>
                <a:pPr lvl="1"/>
                <a:r>
                  <a:rPr lang="de-DE" dirty="0" err="1"/>
                  <a:t>Currently</a:t>
                </a:r>
                <a:r>
                  <a:rPr lang="de-DE" dirty="0"/>
                  <a:t> 55 </a:t>
                </a:r>
                <a:r>
                  <a:rPr lang="de-DE" dirty="0" err="1"/>
                  <a:t>data</a:t>
                </a:r>
                <a:r>
                  <a:rPr lang="de-DE" dirty="0"/>
                  <a:t> </a:t>
                </a:r>
                <a:r>
                  <a:rPr lang="de-DE" dirty="0" err="1"/>
                  <a:t>points</a:t>
                </a:r>
                <a:r>
                  <a:rPr lang="de-DE" dirty="0"/>
                  <a:t>, </a:t>
                </a:r>
                <a:r>
                  <a:rPr lang="de-DE" dirty="0" err="1" smtClean="0"/>
                  <a:t>most</a:t>
                </a:r>
                <a:r>
                  <a:rPr lang="de-DE" dirty="0" smtClean="0"/>
                  <a:t> </a:t>
                </a:r>
                <a:r>
                  <a:rPr lang="de-DE" dirty="0" err="1"/>
                  <a:t>points</a:t>
                </a:r>
                <a:r>
                  <a:rPr lang="de-DE" dirty="0"/>
                  <a:t> </a:t>
                </a:r>
                <a:r>
                  <a:rPr lang="de-DE" dirty="0" err="1"/>
                  <a:t>from</a:t>
                </a:r>
                <a:r>
                  <a:rPr lang="de-DE" dirty="0"/>
                  <a:t> </a:t>
                </a:r>
                <a:r>
                  <a:rPr lang="de-DE" dirty="0" err="1"/>
                  <a:t>standard</a:t>
                </a:r>
                <a:r>
                  <a:rPr lang="de-DE" dirty="0"/>
                  <a:t> </a:t>
                </a:r>
                <a:r>
                  <a:rPr lang="de-DE" dirty="0" err="1" smtClean="0"/>
                  <a:t>configuration</a:t>
                </a:r>
                <a:endParaRPr lang="de-DE" dirty="0" smtClean="0"/>
              </a:p>
              <a:p>
                <a:pPr lvl="1"/>
                <a:r>
                  <a:rPr lang="de-DE" dirty="0" smtClean="0"/>
                  <a:t>Data </a:t>
                </a:r>
                <a:r>
                  <a:rPr lang="de-DE" dirty="0" err="1" smtClean="0"/>
                  <a:t>taken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from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diagnostics</a:t>
                </a:r>
                <a:r>
                  <a:rPr lang="de-DE" dirty="0" smtClean="0"/>
                  <a:t>, VMEC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profiles</a:t>
                </a:r>
                <a:endParaRPr lang="de-DE" dirty="0"/>
              </a:p>
              <a:p>
                <a:pPr lvl="1"/>
                <a:r>
                  <a:rPr lang="de-DE" dirty="0" err="1"/>
                  <a:t>Uses</a:t>
                </a:r>
                <a:r>
                  <a:rPr lang="de-DE" dirty="0"/>
                  <a:t> </a:t>
                </a:r>
                <a:r>
                  <a:rPr lang="de-DE" dirty="0" err="1"/>
                  <a:t>only</a:t>
                </a:r>
                <a:r>
                  <a:rPr lang="de-DE" dirty="0"/>
                  <a:t> W7-X </a:t>
                </a:r>
                <a:r>
                  <a:rPr lang="de-DE" dirty="0" err="1" smtClean="0"/>
                  <a:t>data</a:t>
                </a:r>
                <a:endParaRPr lang="de-DE" dirty="0" smtClean="0"/>
              </a:p>
              <a:p>
                <a:r>
                  <a:rPr lang="de-DE" dirty="0" err="1" smtClean="0"/>
                  <a:t>Expectations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regarding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results</a:t>
                </a:r>
                <a:r>
                  <a:rPr lang="de-DE" dirty="0" smtClean="0"/>
                  <a:t>:</a:t>
                </a:r>
              </a:p>
              <a:p>
                <a:pPr lvl="1"/>
                <a:r>
                  <a:rPr lang="de-DE" dirty="0" err="1" smtClean="0"/>
                  <a:t>Results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should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close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ISS04-scaling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„</a:t>
                </a:r>
                <a:r>
                  <a:rPr lang="de-DE" dirty="0" err="1" smtClean="0"/>
                  <a:t>usual</a:t>
                </a:r>
                <a:r>
                  <a:rPr lang="de-DE" dirty="0" smtClean="0"/>
                  <a:t>“ </a:t>
                </a:r>
                <a:r>
                  <a:rPr lang="de-DE" dirty="0" err="1" smtClean="0"/>
                  <a:t>parameters</a:t>
                </a:r>
                <a:endParaRPr lang="de-DE" dirty="0" smtClean="0"/>
              </a:p>
              <a:p>
                <a:pPr lvl="1"/>
                <a:r>
                  <a:rPr lang="de-DE" dirty="0" smtClean="0"/>
                  <a:t>Limited </a:t>
                </a:r>
                <a:r>
                  <a:rPr lang="de-DE" dirty="0" err="1" smtClean="0"/>
                  <a:t>data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little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variation</a:t>
                </a:r>
                <a:r>
                  <a:rPr lang="de-DE" dirty="0" smtClean="0"/>
                  <a:t> in </a:t>
                </a:r>
                <a:r>
                  <a:rPr lang="de-DE" dirty="0" err="1" smtClean="0"/>
                  <a:t>parameters</a:t>
                </a:r>
                <a:r>
                  <a:rPr lang="de-DE" dirty="0" smtClean="0"/>
                  <a:t>, </a:t>
                </a:r>
                <a:r>
                  <a:rPr lang="de-DE" dirty="0"/>
                  <a:t>e.g. </a:t>
                </a:r>
                <a:r>
                  <a:rPr lang="de-DE" dirty="0"/>
                  <a:t>B, a, 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trike="sngStrike">
                            <a:latin typeface="Cambria Math" panose="02040503050406030204" pitchFamily="18" charset="0"/>
                          </a:rPr>
                          <m:t>𝜄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2/3</m:t>
                        </m:r>
                      </m:sub>
                    </m:sSub>
                  </m:oMath>
                </a14:m>
                <a:r>
                  <a:rPr lang="de-DE" dirty="0" smtClean="0"/>
                  <a:t>, </a:t>
                </a:r>
                <a:br>
                  <a:rPr lang="de-DE" dirty="0" smtClean="0"/>
                </a:br>
                <a:r>
                  <a:rPr lang="de-DE" dirty="0" smtClean="0"/>
                  <a:t>will </a:t>
                </a:r>
                <a:r>
                  <a:rPr lang="de-DE" dirty="0" err="1" smtClean="0"/>
                  <a:t>influence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robustness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results</a:t>
                </a:r>
                <a:r>
                  <a:rPr lang="de-DE" dirty="0" smtClean="0"/>
                  <a:t> </a:t>
                </a:r>
                <a:endParaRPr lang="de-DE" dirty="0" smtClean="0"/>
              </a:p>
            </p:txBody>
          </p:sp>
        </mc:Choice>
        <mc:Fallback>
          <p:sp>
            <p:nvSpPr>
              <p:cNvPr id="6" name="Textplatzhalt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4"/>
                <a:stretch>
                  <a:fillRect l="-760" t="-16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367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Testing</a:t>
            </a:r>
            <a:r>
              <a:rPr lang="de-DE" dirty="0" smtClean="0"/>
              <a:t> ISS04 </a:t>
            </a:r>
            <a:r>
              <a:rPr lang="de-DE" dirty="0" err="1" smtClean="0"/>
              <a:t>parameters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31.03.2022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9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platzhalter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de-DE" dirty="0" smtClean="0"/>
                  <a:t>Tested </a:t>
                </a:r>
                <a:r>
                  <a:rPr lang="de-DE" dirty="0" err="1" smtClean="0"/>
                  <a:t>parameters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used</a:t>
                </a:r>
                <a:r>
                  <a:rPr lang="de-DE" dirty="0" smtClean="0"/>
                  <a:t> in ISS04-scaling:</a:t>
                </a:r>
                <a:endParaRPr lang="de-DE" dirty="0"/>
              </a:p>
              <a:p>
                <a:endParaRPr lang="de-DE" dirty="0" smtClean="0"/>
              </a:p>
              <a:p>
                <a:r>
                  <a:rPr lang="de-DE" dirty="0" smtClean="0"/>
                  <a:t>PECH </a:t>
                </a:r>
                <a:r>
                  <a:rPr lang="de-DE" dirty="0" err="1" smtClean="0"/>
                  <a:t>most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important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parameter</a:t>
                </a:r>
                <a:r>
                  <a:rPr lang="de-DE" dirty="0" smtClean="0"/>
                  <a:t>, </a:t>
                </a:r>
                <a:br>
                  <a:rPr lang="de-DE" dirty="0" smtClean="0"/>
                </a:br>
                <a:r>
                  <a:rPr lang="de-DE" dirty="0" err="1" smtClean="0"/>
                  <a:t>followed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by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de-DE" dirty="0" smtClean="0"/>
                  <a:t> </a:t>
                </a:r>
              </a:p>
              <a:p>
                <a:pPr lvl="1"/>
                <a:r>
                  <a:rPr lang="de-DE" dirty="0" smtClean="0"/>
                  <a:t>PECH </a:t>
                </a:r>
                <a:r>
                  <a:rPr lang="de-DE" dirty="0" err="1" smtClean="0"/>
                  <a:t>exponent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approaches</a:t>
                </a:r>
                <a:r>
                  <a:rPr lang="de-DE" dirty="0" smtClean="0"/>
                  <a:t> </a:t>
                </a:r>
                <a:br>
                  <a:rPr lang="de-DE" dirty="0" smtClean="0"/>
                </a:br>
                <a:r>
                  <a:rPr lang="de-DE" dirty="0" smtClean="0"/>
                  <a:t>ISS04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de-DE" b="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exponent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smaller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than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expected</a:t>
                </a:r>
                <a:r>
                  <a:rPr lang="de-DE" dirty="0" smtClean="0"/>
                  <a:t>:</a:t>
                </a:r>
                <a:br>
                  <a:rPr lang="de-DE" dirty="0" smtClean="0"/>
                </a:br>
                <a:r>
                  <a:rPr lang="de-DE" dirty="0" err="1" smtClean="0"/>
                  <a:t>independently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verified</a:t>
                </a:r>
                <a:r>
                  <a:rPr lang="de-DE" dirty="0" smtClean="0"/>
                  <a:t/>
                </a:r>
                <a:br>
                  <a:rPr lang="de-DE" dirty="0" smtClean="0"/>
                </a:br>
                <a:r>
                  <a:rPr lang="de-DE" dirty="0" smtClean="0"/>
                  <a:t>[G. </a:t>
                </a:r>
                <a:r>
                  <a:rPr lang="de-DE" dirty="0" err="1" smtClean="0"/>
                  <a:t>Fuchert</a:t>
                </a:r>
                <a:r>
                  <a:rPr lang="de-DE" dirty="0" smtClean="0"/>
                  <a:t>, NF60 2020]</a:t>
                </a:r>
              </a:p>
              <a:p>
                <a:pPr marL="457200" lvl="1" indent="0">
                  <a:buNone/>
                </a:pPr>
                <a:endParaRPr lang="de-DE" dirty="0" smtClean="0"/>
              </a:p>
              <a:p>
                <a:r>
                  <a:rPr lang="de-DE" dirty="0" err="1" smtClean="0"/>
                  <a:t>However</a:t>
                </a:r>
                <a:r>
                  <a:rPr lang="de-DE" dirty="0" smtClean="0"/>
                  <a:t>: a, R, B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 strike="sngStrike" smtClean="0">
                            <a:effectLst/>
                            <a:latin typeface="Cambria Math" panose="02040503050406030204" pitchFamily="18" charset="0"/>
                          </a:rPr>
                          <m:t>𝜾</m:t>
                        </m:r>
                      </m:e>
                      <m:sub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de-DE" dirty="0" smtClean="0"/>
                  <a:t> do not </a:t>
                </a:r>
                <a:r>
                  <a:rPr lang="de-DE" dirty="0" err="1" smtClean="0"/>
                  <a:t>significantly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improve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model</a:t>
                </a:r>
                <a:r>
                  <a:rPr lang="de-DE" dirty="0" smtClean="0"/>
                  <a:t>!</a:t>
                </a:r>
              </a:p>
              <a:p>
                <a:pPr lvl="1"/>
                <a:r>
                  <a:rPr lang="de-DE" dirty="0"/>
                  <a:t>a</a:t>
                </a:r>
                <a:r>
                  <a:rPr lang="de-DE" dirty="0" smtClean="0"/>
                  <a:t>, R, B,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trike="sngStrike">
                            <a:latin typeface="Cambria Math" panose="02040503050406030204" pitchFamily="18" charset="0"/>
                          </a:rPr>
                          <m:t>𝜄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2/3</m:t>
                        </m:r>
                      </m:sub>
                    </m:sSub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data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values</a:t>
                </a:r>
                <a:r>
                  <a:rPr lang="de-DE" dirty="0" smtClean="0"/>
                  <a:t> do not </a:t>
                </a:r>
                <a:r>
                  <a:rPr lang="de-DE" dirty="0" err="1" smtClean="0"/>
                  <a:t>vary</a:t>
                </a:r>
                <a:r>
                  <a:rPr lang="de-DE" dirty="0" smtClean="0"/>
                  <a:t> a </a:t>
                </a:r>
                <a:r>
                  <a:rPr lang="de-DE" dirty="0" err="1" smtClean="0"/>
                  <a:t>lot</a:t>
                </a:r>
                <a:endParaRPr lang="de-DE" dirty="0" smtClean="0"/>
              </a:p>
              <a:p>
                <a:r>
                  <a:rPr lang="de-DE" dirty="0" smtClean="0"/>
                  <a:t>Optimal </a:t>
                </a:r>
                <a:r>
                  <a:rPr lang="de-DE" dirty="0" err="1" smtClean="0"/>
                  <a:t>result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here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NV=2 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robust </a:t>
                </a:r>
                <a:r>
                  <a:rPr lang="de-DE" dirty="0" err="1" smtClean="0"/>
                  <a:t>result</a:t>
                </a:r>
                <a:r>
                  <a:rPr lang="de-DE" dirty="0" smtClean="0"/>
                  <a:t>.</a:t>
                </a:r>
                <a:endParaRPr lang="de-DE" dirty="0"/>
              </a:p>
            </p:txBody>
          </p:sp>
        </mc:Choice>
        <mc:Fallback xmlns="">
          <p:sp>
            <p:nvSpPr>
              <p:cNvPr id="6" name="Textplatzhalt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760" t="-16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5972175" y="1017712"/>
                <a:ext cx="5740400" cy="531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𝐼𝑆𝑆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04</m:t>
                          </m:r>
                        </m:sup>
                      </m:sSubSup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2.28</m:t>
                          </m:r>
                        </m:sup>
                      </m:sSup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0.64</m:t>
                          </m:r>
                        </m:sup>
                      </m:sSup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−0.61</m:t>
                          </m:r>
                        </m:sup>
                      </m:sSup>
                      <m:sSubSup>
                        <m:sSub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0.54</m:t>
                          </m:r>
                        </m:sup>
                      </m:sSubSup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24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de-DE" sz="2400" b="0" i="0" smtClean="0">
                              <a:latin typeface="Cambria Math" panose="02040503050406030204" pitchFamily="18" charset="0"/>
                            </a:rPr>
                            <m:t>0.84</m:t>
                          </m:r>
                        </m:sup>
                      </m:sSup>
                      <m:sSubSup>
                        <m:sSub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400" b="0" i="1" strike="sngStrike" smtClean="0">
                              <a:latin typeface="Cambria Math" panose="02040503050406030204" pitchFamily="18" charset="0"/>
                            </a:rPr>
                            <m:t>𝜄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2/3</m:t>
                          </m:r>
                        </m:sub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0.41</m:t>
                          </m:r>
                        </m:sup>
                      </m:sSubSup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175" y="1017712"/>
                <a:ext cx="5740400" cy="5310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el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1888626"/>
                  </p:ext>
                </p:extLst>
              </p:nvPr>
            </p:nvGraphicFramePr>
            <p:xfrm>
              <a:off x="5346694" y="1748510"/>
              <a:ext cx="6616710" cy="23154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5190">
                      <a:extLst>
                        <a:ext uri="{9D8B030D-6E8A-4147-A177-3AD203B41FA5}">
                          <a16:colId xmlns:a16="http://schemas.microsoft.com/office/drawing/2014/main" val="3667212815"/>
                        </a:ext>
                      </a:extLst>
                    </a:gridCol>
                    <a:gridCol w="735190">
                      <a:extLst>
                        <a:ext uri="{9D8B030D-6E8A-4147-A177-3AD203B41FA5}">
                          <a16:colId xmlns:a16="http://schemas.microsoft.com/office/drawing/2014/main" val="4000010932"/>
                        </a:ext>
                      </a:extLst>
                    </a:gridCol>
                    <a:gridCol w="735190">
                      <a:extLst>
                        <a:ext uri="{9D8B030D-6E8A-4147-A177-3AD203B41FA5}">
                          <a16:colId xmlns:a16="http://schemas.microsoft.com/office/drawing/2014/main" val="158695625"/>
                        </a:ext>
                      </a:extLst>
                    </a:gridCol>
                    <a:gridCol w="735190">
                      <a:extLst>
                        <a:ext uri="{9D8B030D-6E8A-4147-A177-3AD203B41FA5}">
                          <a16:colId xmlns:a16="http://schemas.microsoft.com/office/drawing/2014/main" val="1687346360"/>
                        </a:ext>
                      </a:extLst>
                    </a:gridCol>
                    <a:gridCol w="735190">
                      <a:extLst>
                        <a:ext uri="{9D8B030D-6E8A-4147-A177-3AD203B41FA5}">
                          <a16:colId xmlns:a16="http://schemas.microsoft.com/office/drawing/2014/main" val="122833350"/>
                        </a:ext>
                      </a:extLst>
                    </a:gridCol>
                    <a:gridCol w="735190">
                      <a:extLst>
                        <a:ext uri="{9D8B030D-6E8A-4147-A177-3AD203B41FA5}">
                          <a16:colId xmlns:a16="http://schemas.microsoft.com/office/drawing/2014/main" val="2780922896"/>
                        </a:ext>
                      </a:extLst>
                    </a:gridCol>
                    <a:gridCol w="735190">
                      <a:extLst>
                        <a:ext uri="{9D8B030D-6E8A-4147-A177-3AD203B41FA5}">
                          <a16:colId xmlns:a16="http://schemas.microsoft.com/office/drawing/2014/main" val="2701744072"/>
                        </a:ext>
                      </a:extLst>
                    </a:gridCol>
                    <a:gridCol w="735190">
                      <a:extLst>
                        <a:ext uri="{9D8B030D-6E8A-4147-A177-3AD203B41FA5}">
                          <a16:colId xmlns:a16="http://schemas.microsoft.com/office/drawing/2014/main" val="1194122489"/>
                        </a:ext>
                      </a:extLst>
                    </a:gridCol>
                    <a:gridCol w="735190">
                      <a:extLst>
                        <a:ext uri="{9D8B030D-6E8A-4147-A177-3AD203B41FA5}">
                          <a16:colId xmlns:a16="http://schemas.microsoft.com/office/drawing/2014/main" val="472537190"/>
                        </a:ext>
                      </a:extLst>
                    </a:gridCol>
                  </a:tblGrid>
                  <a:tr h="3307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NV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a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R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PECH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de-DE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sz="1400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de-DE" sz="1400" b="1" i="1" smtClean="0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B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4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1" i="1" strike="sngStrike" dirty="0" smtClean="0">
                                        <a:latin typeface="Cambria Math" panose="02040503050406030204" pitchFamily="18" charset="0"/>
                                      </a:rPr>
                                      <m:t>𝜾</m:t>
                                    </m:r>
                                  </m:e>
                                  <m:sub>
                                    <m:r>
                                      <a:rPr lang="de-DE" sz="1400" b="1" i="1" dirty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de-DE" sz="1400" b="1" i="1" dirty="0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de-DE" sz="1400" b="1" i="1" dirty="0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err="1" smtClean="0"/>
                            <a:t>AICc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1400" b="1" i="1" smtClean="0"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p>
                                    <m:r>
                                      <a:rPr lang="de-DE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de-DE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0754681"/>
                      </a:ext>
                    </a:extLst>
                  </a:tr>
                  <a:tr h="3307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1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4.18</a:t>
                          </a:r>
                          <a:endParaRPr lang="de-DE" sz="14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-9.6</a:t>
                          </a:r>
                          <a:endParaRPr lang="de-DE" sz="14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-0.45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0.01</a:t>
                          </a:r>
                          <a:endParaRPr lang="de-DE" sz="14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-1.73</a:t>
                          </a:r>
                          <a:endParaRPr lang="de-DE" sz="14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2.05</a:t>
                          </a:r>
                          <a:endParaRPr lang="de-DE" sz="14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-90.32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0.4</a:t>
                          </a:r>
                          <a:endParaRPr lang="de-DE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9326446"/>
                      </a:ext>
                    </a:extLst>
                  </a:tr>
                  <a:tr h="3307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2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-0.64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0.33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-109.31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0.59</a:t>
                          </a:r>
                          <a:endParaRPr lang="de-DE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8757710"/>
                      </a:ext>
                    </a:extLst>
                  </a:tr>
                  <a:tr h="3307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3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2.59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-0.62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0.34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-110.98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0.61</a:t>
                          </a:r>
                          <a:endParaRPr lang="de-DE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42587571"/>
                      </a:ext>
                    </a:extLst>
                  </a:tr>
                  <a:tr h="3307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4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3.23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39.24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-0.65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0.36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-114.38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0.64</a:t>
                          </a:r>
                          <a:endParaRPr lang="de-DE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6904774"/>
                      </a:ext>
                    </a:extLst>
                  </a:tr>
                  <a:tr h="3307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5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3.49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36.3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-0.61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0.35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0.61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-113.40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0.65</a:t>
                          </a:r>
                          <a:endParaRPr lang="de-DE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6341781"/>
                      </a:ext>
                    </a:extLst>
                  </a:tr>
                  <a:tr h="3307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6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3.22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40.4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-0.61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0.35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-0.18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0.51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-110.68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0.64</a:t>
                          </a:r>
                          <a:endParaRPr lang="de-DE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871528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el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1888626"/>
                  </p:ext>
                </p:extLst>
              </p:nvPr>
            </p:nvGraphicFramePr>
            <p:xfrm>
              <a:off x="5346694" y="1748510"/>
              <a:ext cx="6616710" cy="23154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5190">
                      <a:extLst>
                        <a:ext uri="{9D8B030D-6E8A-4147-A177-3AD203B41FA5}">
                          <a16:colId xmlns:a16="http://schemas.microsoft.com/office/drawing/2014/main" val="3667212815"/>
                        </a:ext>
                      </a:extLst>
                    </a:gridCol>
                    <a:gridCol w="735190">
                      <a:extLst>
                        <a:ext uri="{9D8B030D-6E8A-4147-A177-3AD203B41FA5}">
                          <a16:colId xmlns:a16="http://schemas.microsoft.com/office/drawing/2014/main" val="4000010932"/>
                        </a:ext>
                      </a:extLst>
                    </a:gridCol>
                    <a:gridCol w="735190">
                      <a:extLst>
                        <a:ext uri="{9D8B030D-6E8A-4147-A177-3AD203B41FA5}">
                          <a16:colId xmlns:a16="http://schemas.microsoft.com/office/drawing/2014/main" val="158695625"/>
                        </a:ext>
                      </a:extLst>
                    </a:gridCol>
                    <a:gridCol w="735190">
                      <a:extLst>
                        <a:ext uri="{9D8B030D-6E8A-4147-A177-3AD203B41FA5}">
                          <a16:colId xmlns:a16="http://schemas.microsoft.com/office/drawing/2014/main" val="1687346360"/>
                        </a:ext>
                      </a:extLst>
                    </a:gridCol>
                    <a:gridCol w="735190">
                      <a:extLst>
                        <a:ext uri="{9D8B030D-6E8A-4147-A177-3AD203B41FA5}">
                          <a16:colId xmlns:a16="http://schemas.microsoft.com/office/drawing/2014/main" val="122833350"/>
                        </a:ext>
                      </a:extLst>
                    </a:gridCol>
                    <a:gridCol w="735190">
                      <a:extLst>
                        <a:ext uri="{9D8B030D-6E8A-4147-A177-3AD203B41FA5}">
                          <a16:colId xmlns:a16="http://schemas.microsoft.com/office/drawing/2014/main" val="2780922896"/>
                        </a:ext>
                      </a:extLst>
                    </a:gridCol>
                    <a:gridCol w="735190">
                      <a:extLst>
                        <a:ext uri="{9D8B030D-6E8A-4147-A177-3AD203B41FA5}">
                          <a16:colId xmlns:a16="http://schemas.microsoft.com/office/drawing/2014/main" val="2701744072"/>
                        </a:ext>
                      </a:extLst>
                    </a:gridCol>
                    <a:gridCol w="735190">
                      <a:extLst>
                        <a:ext uri="{9D8B030D-6E8A-4147-A177-3AD203B41FA5}">
                          <a16:colId xmlns:a16="http://schemas.microsoft.com/office/drawing/2014/main" val="1194122489"/>
                        </a:ext>
                      </a:extLst>
                    </a:gridCol>
                    <a:gridCol w="735190">
                      <a:extLst>
                        <a:ext uri="{9D8B030D-6E8A-4147-A177-3AD203B41FA5}">
                          <a16:colId xmlns:a16="http://schemas.microsoft.com/office/drawing/2014/main" val="472537190"/>
                        </a:ext>
                      </a:extLst>
                    </a:gridCol>
                  </a:tblGrid>
                  <a:tr h="3307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NV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a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R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PECH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4"/>
                          <a:stretch>
                            <a:fillRect l="-403333" t="-1852" r="-405833" b="-6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B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4"/>
                          <a:stretch>
                            <a:fillRect l="-599174" t="-1852" r="-202479" b="-6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err="1" smtClean="0"/>
                            <a:t>AICc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4"/>
                          <a:stretch>
                            <a:fillRect l="-798347" t="-1852" r="-3306" b="-6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0754681"/>
                      </a:ext>
                    </a:extLst>
                  </a:tr>
                  <a:tr h="3307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1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4.18</a:t>
                          </a:r>
                          <a:endParaRPr lang="de-DE" sz="14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-9.6</a:t>
                          </a:r>
                          <a:endParaRPr lang="de-DE" sz="14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-0.45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0.01</a:t>
                          </a:r>
                          <a:endParaRPr lang="de-DE" sz="14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-1.73</a:t>
                          </a:r>
                          <a:endParaRPr lang="de-DE" sz="14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2.05</a:t>
                          </a:r>
                          <a:endParaRPr lang="de-DE" sz="14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-90.32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0.4</a:t>
                          </a:r>
                          <a:endParaRPr lang="de-DE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9326446"/>
                      </a:ext>
                    </a:extLst>
                  </a:tr>
                  <a:tr h="3307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2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-0.64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0.33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-109.31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0.59</a:t>
                          </a:r>
                          <a:endParaRPr lang="de-DE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8757710"/>
                      </a:ext>
                    </a:extLst>
                  </a:tr>
                  <a:tr h="3307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3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2.59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-0.62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0.34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-110.98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0.61</a:t>
                          </a:r>
                          <a:endParaRPr lang="de-DE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42587571"/>
                      </a:ext>
                    </a:extLst>
                  </a:tr>
                  <a:tr h="3307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4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3.23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39.24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-0.65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0.36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-114.38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0.64</a:t>
                          </a:r>
                          <a:endParaRPr lang="de-DE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6904774"/>
                      </a:ext>
                    </a:extLst>
                  </a:tr>
                  <a:tr h="3307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5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3.49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36.3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-0.61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0.35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0.61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-113.40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0.65</a:t>
                          </a:r>
                          <a:endParaRPr lang="de-DE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6341781"/>
                      </a:ext>
                    </a:extLst>
                  </a:tr>
                  <a:tr h="3307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6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3.22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40.4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-0.61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0.35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-0.18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0.51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-110.68</a:t>
                          </a:r>
                          <a:endParaRPr lang="de-DE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400" dirty="0" smtClean="0"/>
                            <a:t>0.64</a:t>
                          </a:r>
                          <a:endParaRPr lang="de-DE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871528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466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andard">
      <a:majorFont>
        <a:latin typeface="Arial Narrow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1614</Words>
  <Application>Microsoft Office PowerPoint</Application>
  <PresentationFormat>Breitbild</PresentationFormat>
  <Paragraphs>263</Paragraphs>
  <Slides>14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Arial Narrow</vt:lpstr>
      <vt:lpstr>Calibri</vt:lpstr>
      <vt:lpstr>Cambria Math</vt:lpstr>
      <vt:lpstr>Office</vt:lpstr>
      <vt:lpstr>Investigating τ_E using Akaike‘s information criterion</vt:lpstr>
      <vt:lpstr>Content</vt:lpstr>
      <vt:lpstr>Motivation</vt:lpstr>
      <vt:lpstr>Akaike‘s method</vt:lpstr>
      <vt:lpstr>Akaike‘s method</vt:lpstr>
      <vt:lpstr>Akaike‘s method</vt:lpstr>
      <vt:lpstr>Investigating χ at LHD</vt:lpstr>
      <vt:lpstr>Investigating τ_E in W7-X</vt:lpstr>
      <vt:lpstr>Testing ISS04 parameters</vt:lpstr>
      <vt:lpstr>Testing ISS04 parameters</vt:lpstr>
      <vt:lpstr>General parameter analysis</vt:lpstr>
      <vt:lpstr>General parameter analysis</vt:lpstr>
      <vt:lpstr>Summary</vt:lpstr>
      <vt:lpstr>Extra Slide 1 [Why does tr(I(θ)Σ)=K?]</vt:lpstr>
    </vt:vector>
  </TitlesOfParts>
  <Company>Max-Planck-Institut f. Plasmaphysik, Greifswald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Peter Kurz</dc:creator>
  <cp:lastModifiedBy>Narbutt, Yann</cp:lastModifiedBy>
  <cp:revision>228</cp:revision>
  <dcterms:created xsi:type="dcterms:W3CDTF">2018-08-24T10:28:29Z</dcterms:created>
  <dcterms:modified xsi:type="dcterms:W3CDTF">2022-03-31T10:30:06Z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7X-KKS">
    <vt:lpwstr> </vt:lpwstr>
  </property>
  <property fmtid="{D5CDD505-2E9C-101B-9397-08002B2CF9AE}" pid="3" name="W7X-DOKKENZ">
    <vt:lpwstr> </vt:lpwstr>
  </property>
  <property fmtid="{D5CDD505-2E9C-101B-9397-08002B2CF9AE}" pid="4" name="STICHWORT">
    <vt:lpwstr> </vt:lpwstr>
  </property>
  <property fmtid="{D5CDD505-2E9C-101B-9397-08002B2CF9AE}" pid="5" name="VERSION_W7X">
    <vt:lpwstr> </vt:lpwstr>
  </property>
</Properties>
</file>