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17"/>
  </p:notesMasterIdLst>
  <p:sldIdLst>
    <p:sldId id="274" r:id="rId5"/>
    <p:sldId id="283" r:id="rId6"/>
    <p:sldId id="284" r:id="rId7"/>
    <p:sldId id="286" r:id="rId8"/>
    <p:sldId id="285" r:id="rId9"/>
    <p:sldId id="288" r:id="rId10"/>
    <p:sldId id="287" r:id="rId11"/>
    <p:sldId id="289" r:id="rId12"/>
    <p:sldId id="290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  <a:srgbClr val="005AAA"/>
    <a:srgbClr val="326CB3"/>
    <a:srgbClr val="006EB4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4660"/>
  </p:normalViewPr>
  <p:slideViewPr>
    <p:cSldViewPr snapToGrid="0">
      <p:cViewPr>
        <p:scale>
          <a:sx n="80" d="100"/>
          <a:sy n="80" d="100"/>
        </p:scale>
        <p:origin x="1890" y="79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835809" y="5253115"/>
            <a:ext cx="8525640" cy="716032"/>
            <a:chOff x="1835809" y="5253115"/>
            <a:chExt cx="8525640" cy="716032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53115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4EBBD8-A576-4697-90A8-A3A1DA1E14A9}" type="datetime1">
              <a:rPr lang="de-DE" smtClean="0"/>
              <a:pPr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247260"/>
            <a:ext cx="12209760" cy="226918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7" b="4198"/>
          <a:stretch/>
        </p:blipFill>
        <p:spPr>
          <a:xfrm>
            <a:off x="-2" y="4476749"/>
            <a:ext cx="12209760" cy="203969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2203450" y="3623093"/>
            <a:ext cx="7791450" cy="663995"/>
            <a:chOff x="2203450" y="5279000"/>
            <a:chExt cx="7791450" cy="663995"/>
          </a:xfrm>
        </p:grpSpPr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729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hu-HU" dirty="0"/>
              <a:t>07/02/2020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Ábra 17">
            <a:extLst>
              <a:ext uri="{FF2B5EF4-FFF2-40B4-BE49-F238E27FC236}">
                <a16:creationId xmlns:a16="http://schemas.microsoft.com/office/drawing/2014/main" id="{125DCCDE-9302-483F-9937-FC635641DD05}"/>
              </a:ext>
            </a:extLst>
          </p:cNvPr>
          <p:cNvSpPr/>
          <p:nvPr userDrawn="1"/>
        </p:nvSpPr>
        <p:spPr>
          <a:xfrm>
            <a:off x="2960981" y="2030819"/>
            <a:ext cx="9234562" cy="4831512"/>
          </a:xfrm>
          <a:custGeom>
            <a:avLst/>
            <a:gdLst>
              <a:gd name="connsiteX0" fmla="*/ 7203743 w 7202443"/>
              <a:gd name="connsiteY0" fmla="*/ 2828399 h 3944852"/>
              <a:gd name="connsiteX1" fmla="*/ 6386015 w 7202443"/>
              <a:gd name="connsiteY1" fmla="*/ 1830000 h 3944852"/>
              <a:gd name="connsiteX2" fmla="*/ 5891771 w 7202443"/>
              <a:gd name="connsiteY2" fmla="*/ 947607 h 3944852"/>
              <a:gd name="connsiteX3" fmla="*/ 6738420 w 7202443"/>
              <a:gd name="connsiteY3" fmla="*/ 1242984 h 3944852"/>
              <a:gd name="connsiteX4" fmla="*/ 7203743 w 7202443"/>
              <a:gd name="connsiteY4" fmla="*/ 1682149 h 3944852"/>
              <a:gd name="connsiteX5" fmla="*/ 7203743 w 7202443"/>
              <a:gd name="connsiteY5" fmla="*/ 1418455 h 3944852"/>
              <a:gd name="connsiteX6" fmla="*/ 7069540 w 7202443"/>
              <a:gd name="connsiteY6" fmla="*/ 1264755 h 3944852"/>
              <a:gd name="connsiteX7" fmla="*/ 6969782 w 7202443"/>
              <a:gd name="connsiteY7" fmla="*/ 1158010 h 3944852"/>
              <a:gd name="connsiteX8" fmla="*/ 6347183 w 7202443"/>
              <a:gd name="connsiteY8" fmla="*/ 633871 h 3944852"/>
              <a:gd name="connsiteX9" fmla="*/ 3781892 w 7202443"/>
              <a:gd name="connsiteY9" fmla="*/ 72363 h 3944852"/>
              <a:gd name="connsiteX10" fmla="*/ 2242295 w 7202443"/>
              <a:gd name="connsiteY10" fmla="*/ 505517 h 3944852"/>
              <a:gd name="connsiteX11" fmla="*/ 2091519 w 7202443"/>
              <a:gd name="connsiteY11" fmla="*/ 575543 h 3944852"/>
              <a:gd name="connsiteX12" fmla="*/ 1414168 w 7202443"/>
              <a:gd name="connsiteY12" fmla="*/ 994400 h 3944852"/>
              <a:gd name="connsiteX13" fmla="*/ 75388 w 7202443"/>
              <a:gd name="connsiteY13" fmla="*/ 3253592 h 3944852"/>
              <a:gd name="connsiteX14" fmla="*/ 0 w 7202443"/>
              <a:gd name="connsiteY14" fmla="*/ 3944753 h 3944852"/>
              <a:gd name="connsiteX15" fmla="*/ 114706 w 7202443"/>
              <a:gd name="connsiteY15" fmla="*/ 3944753 h 3944852"/>
              <a:gd name="connsiteX16" fmla="*/ 115194 w 7202443"/>
              <a:gd name="connsiteY16" fmla="*/ 3857180 h 3944852"/>
              <a:gd name="connsiteX17" fmla="*/ 239323 w 7202443"/>
              <a:gd name="connsiteY17" fmla="*/ 2862193 h 3944852"/>
              <a:gd name="connsiteX18" fmla="*/ 813667 w 7202443"/>
              <a:gd name="connsiteY18" fmla="*/ 1667364 h 3944852"/>
              <a:gd name="connsiteX19" fmla="*/ 1423592 w 7202443"/>
              <a:gd name="connsiteY19" fmla="*/ 1034530 h 3944852"/>
              <a:gd name="connsiteX20" fmla="*/ 2316058 w 7202443"/>
              <a:gd name="connsiteY20" fmla="*/ 516728 h 3944852"/>
              <a:gd name="connsiteX21" fmla="*/ 2355539 w 7202443"/>
              <a:gd name="connsiteY21" fmla="*/ 583342 h 3944852"/>
              <a:gd name="connsiteX22" fmla="*/ 2110366 w 7202443"/>
              <a:gd name="connsiteY22" fmla="*/ 715270 h 3944852"/>
              <a:gd name="connsiteX23" fmla="*/ 1379724 w 7202443"/>
              <a:gd name="connsiteY23" fmla="*/ 1293675 h 3944852"/>
              <a:gd name="connsiteX24" fmla="*/ 860621 w 7202443"/>
              <a:gd name="connsiteY24" fmla="*/ 2533022 h 3944852"/>
              <a:gd name="connsiteX25" fmla="*/ 847299 w 7202443"/>
              <a:gd name="connsiteY25" fmla="*/ 3944916 h 3944852"/>
              <a:gd name="connsiteX26" fmla="*/ 947545 w 7202443"/>
              <a:gd name="connsiteY26" fmla="*/ 3944916 h 3944852"/>
              <a:gd name="connsiteX27" fmla="*/ 904327 w 7202443"/>
              <a:gd name="connsiteY27" fmla="*/ 2904111 h 3944852"/>
              <a:gd name="connsiteX28" fmla="*/ 1006847 w 7202443"/>
              <a:gd name="connsiteY28" fmla="*/ 2179968 h 3944852"/>
              <a:gd name="connsiteX29" fmla="*/ 1847647 w 7202443"/>
              <a:gd name="connsiteY29" fmla="*/ 1690435 h 3944852"/>
              <a:gd name="connsiteX30" fmla="*/ 3315431 w 7202443"/>
              <a:gd name="connsiteY30" fmla="*/ 1150211 h 3944852"/>
              <a:gd name="connsiteX31" fmla="*/ 3327942 w 7202443"/>
              <a:gd name="connsiteY31" fmla="*/ 1143063 h 3944852"/>
              <a:gd name="connsiteX32" fmla="*/ 3381883 w 7202443"/>
              <a:gd name="connsiteY32" fmla="*/ 1121778 h 3944852"/>
              <a:gd name="connsiteX33" fmla="*/ 4374270 w 7202443"/>
              <a:gd name="connsiteY33" fmla="*/ 749552 h 3944852"/>
              <a:gd name="connsiteX34" fmla="*/ 5094190 w 7202443"/>
              <a:gd name="connsiteY34" fmla="*/ 619249 h 3944852"/>
              <a:gd name="connsiteX35" fmla="*/ 5822557 w 7202443"/>
              <a:gd name="connsiteY35" fmla="*/ 1263780 h 3944852"/>
              <a:gd name="connsiteX36" fmla="*/ 6796585 w 7202443"/>
              <a:gd name="connsiteY36" fmla="*/ 2488017 h 3944852"/>
              <a:gd name="connsiteX37" fmla="*/ 6807634 w 7202443"/>
              <a:gd name="connsiteY37" fmla="*/ 2497928 h 3944852"/>
              <a:gd name="connsiteX38" fmla="*/ 6852314 w 7202443"/>
              <a:gd name="connsiteY38" fmla="*/ 2552682 h 3944852"/>
              <a:gd name="connsiteX39" fmla="*/ 7203743 w 7202443"/>
              <a:gd name="connsiteY39" fmla="*/ 2980474 h 3944852"/>
              <a:gd name="connsiteX40" fmla="*/ 7203743 w 7202443"/>
              <a:gd name="connsiteY40" fmla="*/ 2828399 h 3944852"/>
              <a:gd name="connsiteX41" fmla="*/ 7203743 w 7202443"/>
              <a:gd name="connsiteY41" fmla="*/ 2828399 h 3944852"/>
              <a:gd name="connsiteX42" fmla="*/ 7203743 w 7202443"/>
              <a:gd name="connsiteY42" fmla="*/ 2828399 h 3944852"/>
              <a:gd name="connsiteX43" fmla="*/ 4702954 w 7202443"/>
              <a:gd name="connsiteY43" fmla="*/ 590978 h 3944852"/>
              <a:gd name="connsiteX44" fmla="*/ 2565454 w 7202443"/>
              <a:gd name="connsiteY44" fmla="*/ 1323896 h 3944852"/>
              <a:gd name="connsiteX45" fmla="*/ 1572417 w 7202443"/>
              <a:gd name="connsiteY45" fmla="*/ 1516264 h 3944852"/>
              <a:gd name="connsiteX46" fmla="*/ 2118328 w 7202443"/>
              <a:gd name="connsiteY46" fmla="*/ 805118 h 3944852"/>
              <a:gd name="connsiteX47" fmla="*/ 3212098 w 7202443"/>
              <a:gd name="connsiteY47" fmla="*/ 299014 h 3944852"/>
              <a:gd name="connsiteX48" fmla="*/ 4195549 w 7202443"/>
              <a:gd name="connsiteY48" fmla="*/ 105020 h 3944852"/>
              <a:gd name="connsiteX49" fmla="*/ 5510121 w 7202443"/>
              <a:gd name="connsiteY49" fmla="*/ 274643 h 3944852"/>
              <a:gd name="connsiteX50" fmla="*/ 6302666 w 7202443"/>
              <a:gd name="connsiteY50" fmla="*/ 654993 h 3944852"/>
              <a:gd name="connsiteX51" fmla="*/ 7074414 w 7202443"/>
              <a:gd name="connsiteY51" fmla="*/ 1339493 h 3944852"/>
              <a:gd name="connsiteX52" fmla="*/ 7023885 w 7202443"/>
              <a:gd name="connsiteY52" fmla="*/ 1398308 h 3944852"/>
              <a:gd name="connsiteX53" fmla="*/ 6820956 w 7202443"/>
              <a:gd name="connsiteY53" fmla="*/ 1206265 h 3944852"/>
              <a:gd name="connsiteX54" fmla="*/ 6042546 w 7202443"/>
              <a:gd name="connsiteY54" fmla="*/ 694636 h 3944852"/>
              <a:gd name="connsiteX55" fmla="*/ 4702954 w 7202443"/>
              <a:gd name="connsiteY55" fmla="*/ 590978 h 3944852"/>
              <a:gd name="connsiteX56" fmla="*/ 4702954 w 7202443"/>
              <a:gd name="connsiteY56" fmla="*/ 590978 h 3944852"/>
              <a:gd name="connsiteX57" fmla="*/ 4702954 w 7202443"/>
              <a:gd name="connsiteY57" fmla="*/ 590978 h 39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02443" h="3944852">
                <a:moveTo>
                  <a:pt x="7203743" y="2828399"/>
                </a:moveTo>
                <a:cubicBezTo>
                  <a:pt x="6912591" y="2467058"/>
                  <a:pt x="6593656" y="2113678"/>
                  <a:pt x="6386015" y="1830000"/>
                </a:cubicBezTo>
                <a:cubicBezTo>
                  <a:pt x="6080728" y="1412931"/>
                  <a:pt x="5786813" y="1116417"/>
                  <a:pt x="5891771" y="947607"/>
                </a:cubicBezTo>
                <a:cubicBezTo>
                  <a:pt x="5949286" y="854348"/>
                  <a:pt x="6270821" y="880181"/>
                  <a:pt x="6738420" y="1242984"/>
                </a:cubicBezTo>
                <a:cubicBezTo>
                  <a:pt x="6905605" y="1372638"/>
                  <a:pt x="7066128" y="1530886"/>
                  <a:pt x="7203743" y="1682149"/>
                </a:cubicBezTo>
                <a:lnTo>
                  <a:pt x="7203743" y="1418455"/>
                </a:lnTo>
                <a:cubicBezTo>
                  <a:pt x="7148177" y="1350866"/>
                  <a:pt x="7102847" y="1300174"/>
                  <a:pt x="7069540" y="1264755"/>
                </a:cubicBezTo>
                <a:cubicBezTo>
                  <a:pt x="7037371" y="1229336"/>
                  <a:pt x="7004226" y="1193267"/>
                  <a:pt x="6969782" y="1158010"/>
                </a:cubicBezTo>
                <a:cubicBezTo>
                  <a:pt x="6791224" y="974415"/>
                  <a:pt x="6580983" y="787246"/>
                  <a:pt x="6347183" y="633871"/>
                </a:cubicBezTo>
                <a:cubicBezTo>
                  <a:pt x="5615891" y="153762"/>
                  <a:pt x="5000605" y="-145513"/>
                  <a:pt x="3781892" y="72363"/>
                </a:cubicBezTo>
                <a:cubicBezTo>
                  <a:pt x="2905186" y="228825"/>
                  <a:pt x="2424590" y="421193"/>
                  <a:pt x="2242295" y="505517"/>
                </a:cubicBezTo>
                <a:cubicBezTo>
                  <a:pt x="2192903" y="527126"/>
                  <a:pt x="2142211" y="550360"/>
                  <a:pt x="2091519" y="575543"/>
                </a:cubicBezTo>
                <a:cubicBezTo>
                  <a:pt x="1865844" y="685863"/>
                  <a:pt x="1628145" y="824778"/>
                  <a:pt x="1414168" y="994400"/>
                </a:cubicBezTo>
                <a:cubicBezTo>
                  <a:pt x="728530" y="1537873"/>
                  <a:pt x="251021" y="2028055"/>
                  <a:pt x="75388" y="3253592"/>
                </a:cubicBezTo>
                <a:cubicBezTo>
                  <a:pt x="37694" y="3515986"/>
                  <a:pt x="13973" y="3745723"/>
                  <a:pt x="0" y="3944753"/>
                </a:cubicBezTo>
                <a:lnTo>
                  <a:pt x="114706" y="3944753"/>
                </a:lnTo>
                <a:cubicBezTo>
                  <a:pt x="114544" y="3912421"/>
                  <a:pt x="114706" y="3882689"/>
                  <a:pt x="115194" y="3857180"/>
                </a:cubicBezTo>
                <a:cubicBezTo>
                  <a:pt x="121043" y="3589424"/>
                  <a:pt x="194643" y="3080395"/>
                  <a:pt x="239323" y="2862193"/>
                </a:cubicBezTo>
                <a:cubicBezTo>
                  <a:pt x="337782" y="2383709"/>
                  <a:pt x="613337" y="1952830"/>
                  <a:pt x="813667" y="1667364"/>
                </a:cubicBezTo>
                <a:cubicBezTo>
                  <a:pt x="949982" y="1472559"/>
                  <a:pt x="1154861" y="1247046"/>
                  <a:pt x="1423592" y="1034530"/>
                </a:cubicBezTo>
                <a:cubicBezTo>
                  <a:pt x="1692810" y="821690"/>
                  <a:pt x="2051063" y="604951"/>
                  <a:pt x="2316058" y="516728"/>
                </a:cubicBezTo>
                <a:cubicBezTo>
                  <a:pt x="2324344" y="513478"/>
                  <a:pt x="2402818" y="514616"/>
                  <a:pt x="2355539" y="583342"/>
                </a:cubicBezTo>
                <a:cubicBezTo>
                  <a:pt x="2355539" y="583342"/>
                  <a:pt x="2246032" y="639233"/>
                  <a:pt x="2110366" y="715270"/>
                </a:cubicBezTo>
                <a:cubicBezTo>
                  <a:pt x="1904675" y="830139"/>
                  <a:pt x="1597763" y="1023970"/>
                  <a:pt x="1379724" y="1293675"/>
                </a:cubicBezTo>
                <a:cubicBezTo>
                  <a:pt x="1122041" y="1613098"/>
                  <a:pt x="941371" y="2069486"/>
                  <a:pt x="860621" y="2533022"/>
                </a:cubicBezTo>
                <a:cubicBezTo>
                  <a:pt x="791083" y="2931894"/>
                  <a:pt x="817241" y="3456521"/>
                  <a:pt x="847299" y="3944916"/>
                </a:cubicBezTo>
                <a:lnTo>
                  <a:pt x="947545" y="3944916"/>
                </a:lnTo>
                <a:cubicBezTo>
                  <a:pt x="933572" y="3571714"/>
                  <a:pt x="917487" y="3165693"/>
                  <a:pt x="904327" y="2904111"/>
                </a:cubicBezTo>
                <a:cubicBezTo>
                  <a:pt x="876544" y="2351052"/>
                  <a:pt x="1006847" y="2179968"/>
                  <a:pt x="1006847" y="2179968"/>
                </a:cubicBezTo>
                <a:cubicBezTo>
                  <a:pt x="1006847" y="2179968"/>
                  <a:pt x="1465022" y="1836174"/>
                  <a:pt x="1847647" y="1690435"/>
                </a:cubicBezTo>
                <a:cubicBezTo>
                  <a:pt x="2230434" y="1545022"/>
                  <a:pt x="3131511" y="1224299"/>
                  <a:pt x="3315431" y="1150211"/>
                </a:cubicBezTo>
                <a:cubicBezTo>
                  <a:pt x="3320143" y="1148262"/>
                  <a:pt x="3324367" y="1145987"/>
                  <a:pt x="3327942" y="1143063"/>
                </a:cubicBezTo>
                <a:cubicBezTo>
                  <a:pt x="3345814" y="1136076"/>
                  <a:pt x="3363848" y="1129090"/>
                  <a:pt x="3381883" y="1121778"/>
                </a:cubicBezTo>
                <a:cubicBezTo>
                  <a:pt x="3762558" y="972953"/>
                  <a:pt x="4175565" y="814542"/>
                  <a:pt x="4374270" y="749552"/>
                </a:cubicBezTo>
                <a:cubicBezTo>
                  <a:pt x="4900196" y="576680"/>
                  <a:pt x="5094190" y="619249"/>
                  <a:pt x="5094190" y="619249"/>
                </a:cubicBezTo>
                <a:cubicBezTo>
                  <a:pt x="5094190" y="619249"/>
                  <a:pt x="5564550" y="946470"/>
                  <a:pt x="5822557" y="1263780"/>
                </a:cubicBezTo>
                <a:cubicBezTo>
                  <a:pt x="6080890" y="1581903"/>
                  <a:pt x="6668394" y="2336592"/>
                  <a:pt x="6796585" y="2488017"/>
                </a:cubicBezTo>
                <a:cubicBezTo>
                  <a:pt x="6799672" y="2491916"/>
                  <a:pt x="6803409" y="2494841"/>
                  <a:pt x="6807634" y="2497928"/>
                </a:cubicBezTo>
                <a:cubicBezTo>
                  <a:pt x="6822256" y="2516125"/>
                  <a:pt x="6837203" y="2534159"/>
                  <a:pt x="6852314" y="2552682"/>
                </a:cubicBezTo>
                <a:cubicBezTo>
                  <a:pt x="6971406" y="2696471"/>
                  <a:pt x="7094074" y="2845296"/>
                  <a:pt x="7203743" y="2980474"/>
                </a:cubicBezTo>
                <a:lnTo>
                  <a:pt x="7203743" y="2828399"/>
                </a:lnTo>
                <a:lnTo>
                  <a:pt x="7203743" y="2828399"/>
                </a:lnTo>
                <a:lnTo>
                  <a:pt x="7203743" y="2828399"/>
                </a:lnTo>
                <a:close/>
                <a:moveTo>
                  <a:pt x="4702954" y="590978"/>
                </a:moveTo>
                <a:cubicBezTo>
                  <a:pt x="4047049" y="687488"/>
                  <a:pt x="3151170" y="1134776"/>
                  <a:pt x="2565454" y="1323896"/>
                </a:cubicBezTo>
                <a:cubicBezTo>
                  <a:pt x="2073322" y="1482469"/>
                  <a:pt x="1699309" y="1668339"/>
                  <a:pt x="1572417" y="1516264"/>
                </a:cubicBezTo>
                <a:cubicBezTo>
                  <a:pt x="1502066" y="1432103"/>
                  <a:pt x="1627333" y="1135264"/>
                  <a:pt x="2118328" y="805118"/>
                </a:cubicBezTo>
                <a:cubicBezTo>
                  <a:pt x="2496240" y="550847"/>
                  <a:pt x="2991297" y="366928"/>
                  <a:pt x="3212098" y="299014"/>
                </a:cubicBezTo>
                <a:cubicBezTo>
                  <a:pt x="3467994" y="220376"/>
                  <a:pt x="3974261" y="130529"/>
                  <a:pt x="4195549" y="105020"/>
                </a:cubicBezTo>
                <a:cubicBezTo>
                  <a:pt x="4680857" y="47992"/>
                  <a:pt x="5176401" y="174072"/>
                  <a:pt x="5510121" y="274643"/>
                </a:cubicBezTo>
                <a:cubicBezTo>
                  <a:pt x="5738234" y="343369"/>
                  <a:pt x="6016388" y="467011"/>
                  <a:pt x="6302666" y="654993"/>
                </a:cubicBezTo>
                <a:cubicBezTo>
                  <a:pt x="6589107" y="843624"/>
                  <a:pt x="6907555" y="1115767"/>
                  <a:pt x="7074414" y="1339493"/>
                </a:cubicBezTo>
                <a:cubicBezTo>
                  <a:pt x="7079614" y="1346804"/>
                  <a:pt x="7103822" y="1421380"/>
                  <a:pt x="7023885" y="1398308"/>
                </a:cubicBezTo>
                <a:cubicBezTo>
                  <a:pt x="7023885" y="1398308"/>
                  <a:pt x="6935825" y="1312035"/>
                  <a:pt x="6820956" y="1206265"/>
                </a:cubicBezTo>
                <a:cubicBezTo>
                  <a:pt x="6647759" y="1047691"/>
                  <a:pt x="6367006" y="817304"/>
                  <a:pt x="6042546" y="694636"/>
                </a:cubicBezTo>
                <a:cubicBezTo>
                  <a:pt x="5658784" y="550360"/>
                  <a:pt x="5168277" y="522090"/>
                  <a:pt x="4702954" y="590978"/>
                </a:cubicBezTo>
                <a:lnTo>
                  <a:pt x="4702954" y="590978"/>
                </a:lnTo>
                <a:lnTo>
                  <a:pt x="4702954" y="590978"/>
                </a:lnTo>
                <a:close/>
              </a:path>
            </a:pathLst>
          </a:custGeom>
          <a:solidFill>
            <a:srgbClr val="0074BC">
              <a:alpha val="3000"/>
            </a:srgbClr>
          </a:solidFill>
          <a:ln w="1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5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hu-HU" dirty="0"/>
              <a:t>07/02/2020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5532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6038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68" userDrawn="1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404" userDrawn="1">
          <p15:clr>
            <a:srgbClr val="F26B43"/>
          </p15:clr>
        </p15:guide>
        <p15:guide id="11" orient="horz" pos="2428" userDrawn="1">
          <p15:clr>
            <a:srgbClr val="F26B43"/>
          </p15:clr>
        </p15:guide>
        <p15:guide id="12" orient="horz" pos="3300" userDrawn="1">
          <p15:clr>
            <a:srgbClr val="F26B43"/>
          </p15:clr>
        </p15:guide>
        <p15:guide id="13" pos="6530" userDrawn="1">
          <p15:clr>
            <a:srgbClr val="F26B43"/>
          </p15:clr>
        </p15:guide>
        <p15:guide id="14" pos="1388" userDrawn="1">
          <p15:clr>
            <a:srgbClr val="F26B43"/>
          </p15:clr>
        </p15:guide>
        <p15:guide id="15" orient="horz" pos="3381" userDrawn="1">
          <p15:clr>
            <a:srgbClr val="F26B43"/>
          </p15:clr>
        </p15:guide>
        <p15:guide id="16" pos="6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6F4EBBD8-A576-4697-90A8-A3A1DA1E14A9}" type="datetime1">
              <a:rPr lang="de-DE" smtClean="0"/>
              <a:pPr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3"/>
            <a:ext cx="603390" cy="5364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Ábra 17">
            <a:extLst>
              <a:ext uri="{FF2B5EF4-FFF2-40B4-BE49-F238E27FC236}">
                <a16:creationId xmlns:a16="http://schemas.microsoft.com/office/drawing/2014/main" id="{64B2274B-80FE-4B2C-9731-3C63664F5DAF}"/>
              </a:ext>
            </a:extLst>
          </p:cNvPr>
          <p:cNvSpPr/>
          <p:nvPr userDrawn="1"/>
        </p:nvSpPr>
        <p:spPr>
          <a:xfrm>
            <a:off x="2960981" y="2030819"/>
            <a:ext cx="9234562" cy="4831512"/>
          </a:xfrm>
          <a:custGeom>
            <a:avLst/>
            <a:gdLst>
              <a:gd name="connsiteX0" fmla="*/ 7203743 w 7202443"/>
              <a:gd name="connsiteY0" fmla="*/ 2828399 h 3944852"/>
              <a:gd name="connsiteX1" fmla="*/ 6386015 w 7202443"/>
              <a:gd name="connsiteY1" fmla="*/ 1830000 h 3944852"/>
              <a:gd name="connsiteX2" fmla="*/ 5891771 w 7202443"/>
              <a:gd name="connsiteY2" fmla="*/ 947607 h 3944852"/>
              <a:gd name="connsiteX3" fmla="*/ 6738420 w 7202443"/>
              <a:gd name="connsiteY3" fmla="*/ 1242984 h 3944852"/>
              <a:gd name="connsiteX4" fmla="*/ 7203743 w 7202443"/>
              <a:gd name="connsiteY4" fmla="*/ 1682149 h 3944852"/>
              <a:gd name="connsiteX5" fmla="*/ 7203743 w 7202443"/>
              <a:gd name="connsiteY5" fmla="*/ 1418455 h 3944852"/>
              <a:gd name="connsiteX6" fmla="*/ 7069540 w 7202443"/>
              <a:gd name="connsiteY6" fmla="*/ 1264755 h 3944852"/>
              <a:gd name="connsiteX7" fmla="*/ 6969782 w 7202443"/>
              <a:gd name="connsiteY7" fmla="*/ 1158010 h 3944852"/>
              <a:gd name="connsiteX8" fmla="*/ 6347183 w 7202443"/>
              <a:gd name="connsiteY8" fmla="*/ 633871 h 3944852"/>
              <a:gd name="connsiteX9" fmla="*/ 3781892 w 7202443"/>
              <a:gd name="connsiteY9" fmla="*/ 72363 h 3944852"/>
              <a:gd name="connsiteX10" fmla="*/ 2242295 w 7202443"/>
              <a:gd name="connsiteY10" fmla="*/ 505517 h 3944852"/>
              <a:gd name="connsiteX11" fmla="*/ 2091519 w 7202443"/>
              <a:gd name="connsiteY11" fmla="*/ 575543 h 3944852"/>
              <a:gd name="connsiteX12" fmla="*/ 1414168 w 7202443"/>
              <a:gd name="connsiteY12" fmla="*/ 994400 h 3944852"/>
              <a:gd name="connsiteX13" fmla="*/ 75388 w 7202443"/>
              <a:gd name="connsiteY13" fmla="*/ 3253592 h 3944852"/>
              <a:gd name="connsiteX14" fmla="*/ 0 w 7202443"/>
              <a:gd name="connsiteY14" fmla="*/ 3944753 h 3944852"/>
              <a:gd name="connsiteX15" fmla="*/ 114706 w 7202443"/>
              <a:gd name="connsiteY15" fmla="*/ 3944753 h 3944852"/>
              <a:gd name="connsiteX16" fmla="*/ 115194 w 7202443"/>
              <a:gd name="connsiteY16" fmla="*/ 3857180 h 3944852"/>
              <a:gd name="connsiteX17" fmla="*/ 239323 w 7202443"/>
              <a:gd name="connsiteY17" fmla="*/ 2862193 h 3944852"/>
              <a:gd name="connsiteX18" fmla="*/ 813667 w 7202443"/>
              <a:gd name="connsiteY18" fmla="*/ 1667364 h 3944852"/>
              <a:gd name="connsiteX19" fmla="*/ 1423592 w 7202443"/>
              <a:gd name="connsiteY19" fmla="*/ 1034530 h 3944852"/>
              <a:gd name="connsiteX20" fmla="*/ 2316058 w 7202443"/>
              <a:gd name="connsiteY20" fmla="*/ 516728 h 3944852"/>
              <a:gd name="connsiteX21" fmla="*/ 2355539 w 7202443"/>
              <a:gd name="connsiteY21" fmla="*/ 583342 h 3944852"/>
              <a:gd name="connsiteX22" fmla="*/ 2110366 w 7202443"/>
              <a:gd name="connsiteY22" fmla="*/ 715270 h 3944852"/>
              <a:gd name="connsiteX23" fmla="*/ 1379724 w 7202443"/>
              <a:gd name="connsiteY23" fmla="*/ 1293675 h 3944852"/>
              <a:gd name="connsiteX24" fmla="*/ 860621 w 7202443"/>
              <a:gd name="connsiteY24" fmla="*/ 2533022 h 3944852"/>
              <a:gd name="connsiteX25" fmla="*/ 847299 w 7202443"/>
              <a:gd name="connsiteY25" fmla="*/ 3944916 h 3944852"/>
              <a:gd name="connsiteX26" fmla="*/ 947545 w 7202443"/>
              <a:gd name="connsiteY26" fmla="*/ 3944916 h 3944852"/>
              <a:gd name="connsiteX27" fmla="*/ 904327 w 7202443"/>
              <a:gd name="connsiteY27" fmla="*/ 2904111 h 3944852"/>
              <a:gd name="connsiteX28" fmla="*/ 1006847 w 7202443"/>
              <a:gd name="connsiteY28" fmla="*/ 2179968 h 3944852"/>
              <a:gd name="connsiteX29" fmla="*/ 1847647 w 7202443"/>
              <a:gd name="connsiteY29" fmla="*/ 1690435 h 3944852"/>
              <a:gd name="connsiteX30" fmla="*/ 3315431 w 7202443"/>
              <a:gd name="connsiteY30" fmla="*/ 1150211 h 3944852"/>
              <a:gd name="connsiteX31" fmla="*/ 3327942 w 7202443"/>
              <a:gd name="connsiteY31" fmla="*/ 1143063 h 3944852"/>
              <a:gd name="connsiteX32" fmla="*/ 3381883 w 7202443"/>
              <a:gd name="connsiteY32" fmla="*/ 1121778 h 3944852"/>
              <a:gd name="connsiteX33" fmla="*/ 4374270 w 7202443"/>
              <a:gd name="connsiteY33" fmla="*/ 749552 h 3944852"/>
              <a:gd name="connsiteX34" fmla="*/ 5094190 w 7202443"/>
              <a:gd name="connsiteY34" fmla="*/ 619249 h 3944852"/>
              <a:gd name="connsiteX35" fmla="*/ 5822557 w 7202443"/>
              <a:gd name="connsiteY35" fmla="*/ 1263780 h 3944852"/>
              <a:gd name="connsiteX36" fmla="*/ 6796585 w 7202443"/>
              <a:gd name="connsiteY36" fmla="*/ 2488017 h 3944852"/>
              <a:gd name="connsiteX37" fmla="*/ 6807634 w 7202443"/>
              <a:gd name="connsiteY37" fmla="*/ 2497928 h 3944852"/>
              <a:gd name="connsiteX38" fmla="*/ 6852314 w 7202443"/>
              <a:gd name="connsiteY38" fmla="*/ 2552682 h 3944852"/>
              <a:gd name="connsiteX39" fmla="*/ 7203743 w 7202443"/>
              <a:gd name="connsiteY39" fmla="*/ 2980474 h 3944852"/>
              <a:gd name="connsiteX40" fmla="*/ 7203743 w 7202443"/>
              <a:gd name="connsiteY40" fmla="*/ 2828399 h 3944852"/>
              <a:gd name="connsiteX41" fmla="*/ 7203743 w 7202443"/>
              <a:gd name="connsiteY41" fmla="*/ 2828399 h 3944852"/>
              <a:gd name="connsiteX42" fmla="*/ 7203743 w 7202443"/>
              <a:gd name="connsiteY42" fmla="*/ 2828399 h 3944852"/>
              <a:gd name="connsiteX43" fmla="*/ 4702954 w 7202443"/>
              <a:gd name="connsiteY43" fmla="*/ 590978 h 3944852"/>
              <a:gd name="connsiteX44" fmla="*/ 2565454 w 7202443"/>
              <a:gd name="connsiteY44" fmla="*/ 1323896 h 3944852"/>
              <a:gd name="connsiteX45" fmla="*/ 1572417 w 7202443"/>
              <a:gd name="connsiteY45" fmla="*/ 1516264 h 3944852"/>
              <a:gd name="connsiteX46" fmla="*/ 2118328 w 7202443"/>
              <a:gd name="connsiteY46" fmla="*/ 805118 h 3944852"/>
              <a:gd name="connsiteX47" fmla="*/ 3212098 w 7202443"/>
              <a:gd name="connsiteY47" fmla="*/ 299014 h 3944852"/>
              <a:gd name="connsiteX48" fmla="*/ 4195549 w 7202443"/>
              <a:gd name="connsiteY48" fmla="*/ 105020 h 3944852"/>
              <a:gd name="connsiteX49" fmla="*/ 5510121 w 7202443"/>
              <a:gd name="connsiteY49" fmla="*/ 274643 h 3944852"/>
              <a:gd name="connsiteX50" fmla="*/ 6302666 w 7202443"/>
              <a:gd name="connsiteY50" fmla="*/ 654993 h 3944852"/>
              <a:gd name="connsiteX51" fmla="*/ 7074414 w 7202443"/>
              <a:gd name="connsiteY51" fmla="*/ 1339493 h 3944852"/>
              <a:gd name="connsiteX52" fmla="*/ 7023885 w 7202443"/>
              <a:gd name="connsiteY52" fmla="*/ 1398308 h 3944852"/>
              <a:gd name="connsiteX53" fmla="*/ 6820956 w 7202443"/>
              <a:gd name="connsiteY53" fmla="*/ 1206265 h 3944852"/>
              <a:gd name="connsiteX54" fmla="*/ 6042546 w 7202443"/>
              <a:gd name="connsiteY54" fmla="*/ 694636 h 3944852"/>
              <a:gd name="connsiteX55" fmla="*/ 4702954 w 7202443"/>
              <a:gd name="connsiteY55" fmla="*/ 590978 h 3944852"/>
              <a:gd name="connsiteX56" fmla="*/ 4702954 w 7202443"/>
              <a:gd name="connsiteY56" fmla="*/ 590978 h 3944852"/>
              <a:gd name="connsiteX57" fmla="*/ 4702954 w 7202443"/>
              <a:gd name="connsiteY57" fmla="*/ 590978 h 39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02443" h="3944852">
                <a:moveTo>
                  <a:pt x="7203743" y="2828399"/>
                </a:moveTo>
                <a:cubicBezTo>
                  <a:pt x="6912591" y="2467058"/>
                  <a:pt x="6593656" y="2113678"/>
                  <a:pt x="6386015" y="1830000"/>
                </a:cubicBezTo>
                <a:cubicBezTo>
                  <a:pt x="6080728" y="1412931"/>
                  <a:pt x="5786813" y="1116417"/>
                  <a:pt x="5891771" y="947607"/>
                </a:cubicBezTo>
                <a:cubicBezTo>
                  <a:pt x="5949286" y="854348"/>
                  <a:pt x="6270821" y="880181"/>
                  <a:pt x="6738420" y="1242984"/>
                </a:cubicBezTo>
                <a:cubicBezTo>
                  <a:pt x="6905605" y="1372638"/>
                  <a:pt x="7066128" y="1530886"/>
                  <a:pt x="7203743" y="1682149"/>
                </a:cubicBezTo>
                <a:lnTo>
                  <a:pt x="7203743" y="1418455"/>
                </a:lnTo>
                <a:cubicBezTo>
                  <a:pt x="7148177" y="1350866"/>
                  <a:pt x="7102847" y="1300174"/>
                  <a:pt x="7069540" y="1264755"/>
                </a:cubicBezTo>
                <a:cubicBezTo>
                  <a:pt x="7037371" y="1229336"/>
                  <a:pt x="7004226" y="1193267"/>
                  <a:pt x="6969782" y="1158010"/>
                </a:cubicBezTo>
                <a:cubicBezTo>
                  <a:pt x="6791224" y="974415"/>
                  <a:pt x="6580983" y="787246"/>
                  <a:pt x="6347183" y="633871"/>
                </a:cubicBezTo>
                <a:cubicBezTo>
                  <a:pt x="5615891" y="153762"/>
                  <a:pt x="5000605" y="-145513"/>
                  <a:pt x="3781892" y="72363"/>
                </a:cubicBezTo>
                <a:cubicBezTo>
                  <a:pt x="2905186" y="228825"/>
                  <a:pt x="2424590" y="421193"/>
                  <a:pt x="2242295" y="505517"/>
                </a:cubicBezTo>
                <a:cubicBezTo>
                  <a:pt x="2192903" y="527126"/>
                  <a:pt x="2142211" y="550360"/>
                  <a:pt x="2091519" y="575543"/>
                </a:cubicBezTo>
                <a:cubicBezTo>
                  <a:pt x="1865844" y="685863"/>
                  <a:pt x="1628145" y="824778"/>
                  <a:pt x="1414168" y="994400"/>
                </a:cubicBezTo>
                <a:cubicBezTo>
                  <a:pt x="728530" y="1537873"/>
                  <a:pt x="251021" y="2028055"/>
                  <a:pt x="75388" y="3253592"/>
                </a:cubicBezTo>
                <a:cubicBezTo>
                  <a:pt x="37694" y="3515986"/>
                  <a:pt x="13973" y="3745723"/>
                  <a:pt x="0" y="3944753"/>
                </a:cubicBezTo>
                <a:lnTo>
                  <a:pt x="114706" y="3944753"/>
                </a:lnTo>
                <a:cubicBezTo>
                  <a:pt x="114544" y="3912421"/>
                  <a:pt x="114706" y="3882689"/>
                  <a:pt x="115194" y="3857180"/>
                </a:cubicBezTo>
                <a:cubicBezTo>
                  <a:pt x="121043" y="3589424"/>
                  <a:pt x="194643" y="3080395"/>
                  <a:pt x="239323" y="2862193"/>
                </a:cubicBezTo>
                <a:cubicBezTo>
                  <a:pt x="337782" y="2383709"/>
                  <a:pt x="613337" y="1952830"/>
                  <a:pt x="813667" y="1667364"/>
                </a:cubicBezTo>
                <a:cubicBezTo>
                  <a:pt x="949982" y="1472559"/>
                  <a:pt x="1154861" y="1247046"/>
                  <a:pt x="1423592" y="1034530"/>
                </a:cubicBezTo>
                <a:cubicBezTo>
                  <a:pt x="1692810" y="821690"/>
                  <a:pt x="2051063" y="604951"/>
                  <a:pt x="2316058" y="516728"/>
                </a:cubicBezTo>
                <a:cubicBezTo>
                  <a:pt x="2324344" y="513478"/>
                  <a:pt x="2402818" y="514616"/>
                  <a:pt x="2355539" y="583342"/>
                </a:cubicBezTo>
                <a:cubicBezTo>
                  <a:pt x="2355539" y="583342"/>
                  <a:pt x="2246032" y="639233"/>
                  <a:pt x="2110366" y="715270"/>
                </a:cubicBezTo>
                <a:cubicBezTo>
                  <a:pt x="1904675" y="830139"/>
                  <a:pt x="1597763" y="1023970"/>
                  <a:pt x="1379724" y="1293675"/>
                </a:cubicBezTo>
                <a:cubicBezTo>
                  <a:pt x="1122041" y="1613098"/>
                  <a:pt x="941371" y="2069486"/>
                  <a:pt x="860621" y="2533022"/>
                </a:cubicBezTo>
                <a:cubicBezTo>
                  <a:pt x="791083" y="2931894"/>
                  <a:pt x="817241" y="3456521"/>
                  <a:pt x="847299" y="3944916"/>
                </a:cubicBezTo>
                <a:lnTo>
                  <a:pt x="947545" y="3944916"/>
                </a:lnTo>
                <a:cubicBezTo>
                  <a:pt x="933572" y="3571714"/>
                  <a:pt x="917487" y="3165693"/>
                  <a:pt x="904327" y="2904111"/>
                </a:cubicBezTo>
                <a:cubicBezTo>
                  <a:pt x="876544" y="2351052"/>
                  <a:pt x="1006847" y="2179968"/>
                  <a:pt x="1006847" y="2179968"/>
                </a:cubicBezTo>
                <a:cubicBezTo>
                  <a:pt x="1006847" y="2179968"/>
                  <a:pt x="1465022" y="1836174"/>
                  <a:pt x="1847647" y="1690435"/>
                </a:cubicBezTo>
                <a:cubicBezTo>
                  <a:pt x="2230434" y="1545022"/>
                  <a:pt x="3131511" y="1224299"/>
                  <a:pt x="3315431" y="1150211"/>
                </a:cubicBezTo>
                <a:cubicBezTo>
                  <a:pt x="3320143" y="1148262"/>
                  <a:pt x="3324367" y="1145987"/>
                  <a:pt x="3327942" y="1143063"/>
                </a:cubicBezTo>
                <a:cubicBezTo>
                  <a:pt x="3345814" y="1136076"/>
                  <a:pt x="3363848" y="1129090"/>
                  <a:pt x="3381883" y="1121778"/>
                </a:cubicBezTo>
                <a:cubicBezTo>
                  <a:pt x="3762558" y="972953"/>
                  <a:pt x="4175565" y="814542"/>
                  <a:pt x="4374270" y="749552"/>
                </a:cubicBezTo>
                <a:cubicBezTo>
                  <a:pt x="4900196" y="576680"/>
                  <a:pt x="5094190" y="619249"/>
                  <a:pt x="5094190" y="619249"/>
                </a:cubicBezTo>
                <a:cubicBezTo>
                  <a:pt x="5094190" y="619249"/>
                  <a:pt x="5564550" y="946470"/>
                  <a:pt x="5822557" y="1263780"/>
                </a:cubicBezTo>
                <a:cubicBezTo>
                  <a:pt x="6080890" y="1581903"/>
                  <a:pt x="6668394" y="2336592"/>
                  <a:pt x="6796585" y="2488017"/>
                </a:cubicBezTo>
                <a:cubicBezTo>
                  <a:pt x="6799672" y="2491916"/>
                  <a:pt x="6803409" y="2494841"/>
                  <a:pt x="6807634" y="2497928"/>
                </a:cubicBezTo>
                <a:cubicBezTo>
                  <a:pt x="6822256" y="2516125"/>
                  <a:pt x="6837203" y="2534159"/>
                  <a:pt x="6852314" y="2552682"/>
                </a:cubicBezTo>
                <a:cubicBezTo>
                  <a:pt x="6971406" y="2696471"/>
                  <a:pt x="7094074" y="2845296"/>
                  <a:pt x="7203743" y="2980474"/>
                </a:cubicBezTo>
                <a:lnTo>
                  <a:pt x="7203743" y="2828399"/>
                </a:lnTo>
                <a:lnTo>
                  <a:pt x="7203743" y="2828399"/>
                </a:lnTo>
                <a:lnTo>
                  <a:pt x="7203743" y="2828399"/>
                </a:lnTo>
                <a:close/>
                <a:moveTo>
                  <a:pt x="4702954" y="590978"/>
                </a:moveTo>
                <a:cubicBezTo>
                  <a:pt x="4047049" y="687488"/>
                  <a:pt x="3151170" y="1134776"/>
                  <a:pt x="2565454" y="1323896"/>
                </a:cubicBezTo>
                <a:cubicBezTo>
                  <a:pt x="2073322" y="1482469"/>
                  <a:pt x="1699309" y="1668339"/>
                  <a:pt x="1572417" y="1516264"/>
                </a:cubicBezTo>
                <a:cubicBezTo>
                  <a:pt x="1502066" y="1432103"/>
                  <a:pt x="1627333" y="1135264"/>
                  <a:pt x="2118328" y="805118"/>
                </a:cubicBezTo>
                <a:cubicBezTo>
                  <a:pt x="2496240" y="550847"/>
                  <a:pt x="2991297" y="366928"/>
                  <a:pt x="3212098" y="299014"/>
                </a:cubicBezTo>
                <a:cubicBezTo>
                  <a:pt x="3467994" y="220376"/>
                  <a:pt x="3974261" y="130529"/>
                  <a:pt x="4195549" y="105020"/>
                </a:cubicBezTo>
                <a:cubicBezTo>
                  <a:pt x="4680857" y="47992"/>
                  <a:pt x="5176401" y="174072"/>
                  <a:pt x="5510121" y="274643"/>
                </a:cubicBezTo>
                <a:cubicBezTo>
                  <a:pt x="5738234" y="343369"/>
                  <a:pt x="6016388" y="467011"/>
                  <a:pt x="6302666" y="654993"/>
                </a:cubicBezTo>
                <a:cubicBezTo>
                  <a:pt x="6589107" y="843624"/>
                  <a:pt x="6907555" y="1115767"/>
                  <a:pt x="7074414" y="1339493"/>
                </a:cubicBezTo>
                <a:cubicBezTo>
                  <a:pt x="7079614" y="1346804"/>
                  <a:pt x="7103822" y="1421380"/>
                  <a:pt x="7023885" y="1398308"/>
                </a:cubicBezTo>
                <a:cubicBezTo>
                  <a:pt x="7023885" y="1398308"/>
                  <a:pt x="6935825" y="1312035"/>
                  <a:pt x="6820956" y="1206265"/>
                </a:cubicBezTo>
                <a:cubicBezTo>
                  <a:pt x="6647759" y="1047691"/>
                  <a:pt x="6367006" y="817304"/>
                  <a:pt x="6042546" y="694636"/>
                </a:cubicBezTo>
                <a:cubicBezTo>
                  <a:pt x="5658784" y="550360"/>
                  <a:pt x="5168277" y="522090"/>
                  <a:pt x="4702954" y="590978"/>
                </a:cubicBezTo>
                <a:lnTo>
                  <a:pt x="4702954" y="590978"/>
                </a:lnTo>
                <a:lnTo>
                  <a:pt x="4702954" y="590978"/>
                </a:lnTo>
                <a:close/>
              </a:path>
            </a:pathLst>
          </a:custGeom>
          <a:solidFill>
            <a:srgbClr val="0074BC">
              <a:alpha val="3000"/>
            </a:srgbClr>
          </a:solidFill>
          <a:ln w="16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6F4EBBD8-A576-4697-90A8-A3A1DA1E14A9}" type="datetime1">
              <a:rPr lang="de-DE" smtClean="0"/>
              <a:pPr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6F4EBBD8-A576-4697-90A8-A3A1DA1E14A9}" type="datetime1">
              <a:rPr lang="de-DE" smtClean="0"/>
              <a:pPr/>
              <a:t>26.03.2020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../media/media1.mp4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3.png"/><Relationship Id="rId4" Type="http://schemas.openxmlformats.org/officeDocument/2006/relationships/tags" Target="../tags/tag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524000" y="2583359"/>
            <a:ext cx="9144000" cy="74802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Peter </a:t>
            </a:r>
            <a:r>
              <a:rPr lang="en-US" b="1" dirty="0" err="1">
                <a:latin typeface="+mn-lt"/>
              </a:rPr>
              <a:t>Zs</a:t>
            </a:r>
            <a:r>
              <a:rPr lang="en-US" b="1" dirty="0">
                <a:latin typeface="+mn-lt"/>
              </a:rPr>
              <a:t>. Poloskei*</a:t>
            </a:r>
            <a:r>
              <a:rPr lang="en-US" dirty="0">
                <a:latin typeface="+mn-lt"/>
              </a:rPr>
              <a:t>, O. Ford, B. Geiger and many important others</a:t>
            </a:r>
          </a:p>
          <a:p>
            <a:r>
              <a:rPr lang="en-US" dirty="0">
                <a:solidFill>
                  <a:srgbClr val="005AAA"/>
                </a:solidFill>
                <a:latin typeface="+mn-lt"/>
              </a:rPr>
              <a:t>*peter.poloskei@ipp.mpg.de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80218" y="1014667"/>
            <a:ext cx="9859926" cy="1316396"/>
          </a:xfrm>
        </p:spPr>
        <p:txBody>
          <a:bodyPr/>
          <a:lstStyle/>
          <a:p>
            <a:r>
              <a:rPr lang="en-US" dirty="0">
                <a:latin typeface="+mn-lt"/>
              </a:rPr>
              <a:t>Analysis of the fast-ion distribution in W7-X from the Balmer-alpha spectrum</a:t>
            </a:r>
          </a:p>
        </p:txBody>
      </p:sp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1A6DE-D1AD-4464-965B-5A225F7F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AA89FF1-ECE1-4128-8E26-8F1CE59FFC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/>
              <a:t>07/02/2020</a:t>
            </a:r>
            <a:endParaRPr lang="de-DE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B042673-24C7-4E95-B10C-1CA24721DC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C463DA-5DDD-4E2A-8B59-EC954DCE83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AA37DA8-7204-459A-84DD-94CD87AF2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E87BA4-13EC-4CCF-80F6-2A93EAC9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Island power </a:t>
            </a:r>
            <a:r>
              <a:rPr lang="de-DE" dirty="0" err="1"/>
              <a:t>losses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36C74A-11CC-4486-9F36-8F136FCA8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096930"/>
            <a:ext cx="5616220" cy="5104490"/>
          </a:xfrm>
        </p:spPr>
        <p:txBody>
          <a:bodyPr/>
          <a:lstStyle/>
          <a:p>
            <a:r>
              <a:rPr lang="en-US" dirty="0"/>
              <a:t>In „high-mirror” NBI  fires across island</a:t>
            </a:r>
          </a:p>
          <a:p>
            <a:pPr lvl="1"/>
            <a:r>
              <a:rPr lang="en-US" b="1" dirty="0">
                <a:solidFill>
                  <a:srgbClr val="005AAA"/>
                </a:solidFill>
              </a:rPr>
              <a:t>Electron density can be</a:t>
            </a:r>
            <a:r>
              <a:rPr lang="en-US" dirty="0">
                <a:solidFill>
                  <a:srgbClr val="005AAA"/>
                </a:solidFill>
              </a:rPr>
              <a:t> </a:t>
            </a:r>
            <a:r>
              <a:rPr lang="en-US" dirty="0"/>
              <a:t>still </a:t>
            </a:r>
            <a:r>
              <a:rPr lang="en-US" b="1" dirty="0">
                <a:solidFill>
                  <a:srgbClr val="005AAA"/>
                </a:solidFill>
              </a:rPr>
              <a:t>high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</a:t>
            </a:r>
            <a:r>
              <a:rPr lang="en-US" baseline="-25000" dirty="0"/>
              <a:t>e </a:t>
            </a:r>
            <a:r>
              <a:rPr lang="en-US" dirty="0"/>
              <a:t>~ O(10</a:t>
            </a:r>
            <a:r>
              <a:rPr lang="en-US" baseline="30000" dirty="0"/>
              <a:t>13</a:t>
            </a:r>
            <a:r>
              <a:rPr lang="en-US" dirty="0"/>
              <a:t>) cm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005AAA"/>
                </a:solidFill>
              </a:rPr>
              <a:t>Δl</a:t>
            </a:r>
            <a:r>
              <a:rPr lang="en-US" b="1" dirty="0">
                <a:solidFill>
                  <a:srgbClr val="005AAA"/>
                </a:solidFill>
              </a:rPr>
              <a:t> = 4-5 cm</a:t>
            </a:r>
          </a:p>
          <a:p>
            <a:r>
              <a:rPr lang="en-US" dirty="0"/>
              <a:t>Investigating beam attenuation in a marginal case</a:t>
            </a:r>
          </a:p>
          <a:p>
            <a:pPr lvl="1"/>
            <a:r>
              <a:rPr lang="en-US" dirty="0"/>
              <a:t>Assuming flat profile based on Thomson’s last measured point in the confined region</a:t>
            </a:r>
          </a:p>
          <a:p>
            <a:r>
              <a:rPr lang="en-US" dirty="0"/>
              <a:t>20180823.037 @5.2s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0</a:t>
            </a:r>
            <a:r>
              <a:rPr lang="en-US" dirty="0"/>
              <a:t> = 48 keV, n</a:t>
            </a:r>
            <a:r>
              <a:rPr lang="en-US" baseline="-25000" dirty="0"/>
              <a:t>e</a:t>
            </a:r>
            <a:r>
              <a:rPr lang="en-US" dirty="0"/>
              <a:t> = 4.6 10</a:t>
            </a:r>
            <a:r>
              <a:rPr lang="en-US" baseline="30000" dirty="0"/>
              <a:t>13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= 100 eV</a:t>
            </a:r>
          </a:p>
          <a:p>
            <a:r>
              <a:rPr lang="en-US" dirty="0">
                <a:solidFill>
                  <a:srgbClr val="005AAA"/>
                </a:solidFill>
              </a:rPr>
              <a:t>SOL NBI power losses 2-12%</a:t>
            </a:r>
          </a:p>
          <a:p>
            <a:r>
              <a:rPr lang="en-US" dirty="0"/>
              <a:t>Low SOL density is desirable for proper core heating</a:t>
            </a:r>
          </a:p>
          <a:p>
            <a:endParaRPr lang="en-US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BDE7B8D-2193-4A76-9DC5-0F032CDF3B97}"/>
              </a:ext>
            </a:extLst>
          </p:cNvPr>
          <p:cNvGrpSpPr/>
          <p:nvPr/>
        </p:nvGrpSpPr>
        <p:grpSpPr>
          <a:xfrm>
            <a:off x="7589032" y="908050"/>
            <a:ext cx="3509296" cy="3261698"/>
            <a:chOff x="6823493" y="924385"/>
            <a:chExt cx="5024257" cy="4669771"/>
          </a:xfrm>
        </p:grpSpPr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E8EC2990-3718-48ED-AC42-E8D7DDE3B5FB}"/>
                </a:ext>
              </a:extLst>
            </p:cNvPr>
            <p:cNvGrpSpPr/>
            <p:nvPr/>
          </p:nvGrpSpPr>
          <p:grpSpPr>
            <a:xfrm>
              <a:off x="6823493" y="924385"/>
              <a:ext cx="5024257" cy="4669771"/>
              <a:chOff x="8477250" y="1221439"/>
              <a:chExt cx="3237150" cy="3008753"/>
            </a:xfrm>
          </p:grpSpPr>
          <p:pic>
            <p:nvPicPr>
              <p:cNvPr id="11" name="Kép 10">
                <a:extLst>
                  <a:ext uri="{FF2B5EF4-FFF2-40B4-BE49-F238E27FC236}">
                    <a16:creationId xmlns:a16="http://schemas.microsoft.com/office/drawing/2014/main" id="{45B34979-719D-433C-8960-60192130F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0" t="9785" r="19654" b="4536"/>
              <a:stretch/>
            </p:blipFill>
            <p:spPr>
              <a:xfrm>
                <a:off x="8477250" y="1221439"/>
                <a:ext cx="3237150" cy="2891947"/>
              </a:xfrm>
              <a:prstGeom prst="rect">
                <a:avLst/>
              </a:prstGeom>
            </p:spPr>
          </p:pic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F74BE163-A2A1-4C1C-8551-53B24037F283}"/>
                  </a:ext>
                </a:extLst>
              </p:cNvPr>
              <p:cNvSpPr txBox="1"/>
              <p:nvPr/>
            </p:nvSpPr>
            <p:spPr>
              <a:xfrm>
                <a:off x="10194017" y="3974674"/>
                <a:ext cx="479392" cy="2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R [m]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DA2F6AAF-DAB9-4B87-A29D-16BB7AE794CA}"/>
                  </a:ext>
                </a:extLst>
              </p:cNvPr>
              <p:cNvSpPr txBox="1"/>
              <p:nvPr/>
            </p:nvSpPr>
            <p:spPr>
              <a:xfrm rot="16200000">
                <a:off x="8480052" y="2427559"/>
                <a:ext cx="458690" cy="25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z [m]</a:t>
                </a:r>
              </a:p>
            </p:txBody>
          </p:sp>
        </p:grpSp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601CD5CF-C317-49EB-8C6C-F72DB63CAC3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>
              <a:off x="9335622" y="924385"/>
              <a:ext cx="34757" cy="418916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DFA230F-9317-4353-8274-E3B36D4FFCB1}"/>
                </a:ext>
              </a:extLst>
            </p:cNvPr>
            <p:cNvCxnSpPr>
              <a:cxnSpLocks/>
            </p:cNvCxnSpPr>
            <p:nvPr/>
          </p:nvCxnSpPr>
          <p:spPr>
            <a:xfrm>
              <a:off x="9557883" y="924385"/>
              <a:ext cx="0" cy="418916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22D83F7-1615-49AB-A236-0014CFF9ADB6}"/>
              </a:ext>
            </a:extLst>
          </p:cNvPr>
          <p:cNvSpPr txBox="1"/>
          <p:nvPr/>
        </p:nvSpPr>
        <p:spPr>
          <a:xfrm>
            <a:off x="9245164" y="1096930"/>
            <a:ext cx="3674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Δl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C61F170-B546-41D2-9DE8-40ACA263B2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458" y="4152312"/>
            <a:ext cx="3316920" cy="18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E3ADF7-223A-4A85-A437-03ADFB2C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Neutral </a:t>
            </a:r>
            <a:r>
              <a:rPr lang="de-DE" dirty="0" err="1"/>
              <a:t>densities</a:t>
            </a:r>
            <a:endParaRPr lang="en-US" dirty="0"/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AA6C219B-7436-4D00-9B64-CF8CE0F1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27" y="1673232"/>
            <a:ext cx="11217694" cy="43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0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Motivation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E2B9682B-94AE-4590-8ECD-C65D9279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1" y="1785866"/>
            <a:ext cx="11232794" cy="3632167"/>
          </a:xfrm>
        </p:spPr>
        <p:txBody>
          <a:bodyPr/>
          <a:lstStyle/>
          <a:p>
            <a:r>
              <a:rPr lang="en-US"/>
              <a:t>W7-X was designed for good fast-ion confinement in high-β:</a:t>
            </a:r>
          </a:p>
          <a:p>
            <a:pPr lvl="1"/>
            <a:r>
              <a:rPr lang="en-US"/>
              <a:t>Optimized, „good” neoclassical particle orbits</a:t>
            </a:r>
          </a:p>
          <a:p>
            <a:pPr lvl="1"/>
            <a:r>
              <a:rPr lang="en-US"/>
              <a:t>Diagnosing this feature is a goal of W7X</a:t>
            </a:r>
          </a:p>
          <a:p>
            <a:r>
              <a:rPr lang="en-US"/>
              <a:t>Tasks to be done:</a:t>
            </a:r>
          </a:p>
          <a:p>
            <a:pPr lvl="1"/>
            <a:r>
              <a:rPr lang="en-US"/>
              <a:t>Investigate the current </a:t>
            </a:r>
            <a:r>
              <a:rPr lang="en-US" b="1">
                <a:solidFill>
                  <a:srgbClr val="005AAA"/>
                </a:solidFill>
              </a:rPr>
              <a:t>capabilities of the CXRS system</a:t>
            </a:r>
            <a:r>
              <a:rPr lang="en-US" b="1"/>
              <a:t> </a:t>
            </a:r>
            <a:r>
              <a:rPr lang="en-US"/>
              <a:t>to infer properties of fast-ions</a:t>
            </a:r>
          </a:p>
          <a:p>
            <a:pPr lvl="1"/>
            <a:r>
              <a:rPr lang="en-US"/>
              <a:t>Support observation with </a:t>
            </a:r>
            <a:r>
              <a:rPr lang="en-US" b="1">
                <a:solidFill>
                  <a:srgbClr val="005AAA"/>
                </a:solidFill>
              </a:rPr>
              <a:t>predictive modelling </a:t>
            </a:r>
            <a:r>
              <a:rPr lang="en-US"/>
              <a:t>with FIDASIM</a:t>
            </a:r>
          </a:p>
          <a:p>
            <a:pPr lvl="1"/>
            <a:r>
              <a:rPr lang="en-US" b="1">
                <a:solidFill>
                  <a:srgbClr val="005AAA"/>
                </a:solidFill>
              </a:rPr>
              <a:t>Understand fast-ions behavior </a:t>
            </a:r>
            <a:r>
              <a:rPr lang="en-US"/>
              <a:t>in current low-β plasmas (what influences their confinement)</a:t>
            </a:r>
          </a:p>
          <a:p>
            <a:pPr lvl="1"/>
            <a:r>
              <a:rPr lang="en-US"/>
              <a:t>Carry out </a:t>
            </a:r>
            <a:r>
              <a:rPr lang="en-US" b="1">
                <a:solidFill>
                  <a:srgbClr val="005AAA"/>
                </a:solidFill>
              </a:rPr>
              <a:t>predictive modelling for future </a:t>
            </a:r>
            <a:br>
              <a:rPr lang="en-US" b="1">
                <a:solidFill>
                  <a:srgbClr val="005AAA"/>
                </a:solidFill>
              </a:rPr>
            </a:br>
            <a:r>
              <a:rPr lang="en-US" b="1">
                <a:solidFill>
                  <a:srgbClr val="005AAA"/>
                </a:solidFill>
              </a:rPr>
              <a:t>high-β plasmas</a:t>
            </a:r>
          </a:p>
          <a:p>
            <a:pPr lvl="1"/>
            <a:r>
              <a:rPr lang="en-US"/>
              <a:t>Fine-tuning the current system for (even) „better” measurements</a:t>
            </a:r>
          </a:p>
        </p:txBody>
      </p:sp>
      <p:sp>
        <p:nvSpPr>
          <p:cNvPr id="15" name="Dátum helye 2">
            <a:extLst>
              <a:ext uri="{FF2B5EF4-FFF2-40B4-BE49-F238E27FC236}">
                <a16:creationId xmlns:a16="http://schemas.microsoft.com/office/drawing/2014/main" id="{5BA0E31C-D00B-4AE5-9E11-C9305F1A22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 dirty="0"/>
              <a:t>03/04/2020</a:t>
            </a:r>
          </a:p>
        </p:txBody>
      </p:sp>
      <p:sp>
        <p:nvSpPr>
          <p:cNvPr id="16" name="Élőláb helye 3">
            <a:extLst>
              <a:ext uri="{FF2B5EF4-FFF2-40B4-BE49-F238E27FC236}">
                <a16:creationId xmlns:a16="http://schemas.microsoft.com/office/drawing/2014/main" id="{4D6E4FD5-B441-4AE2-9F13-F2583501BF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9C8F2DDE-22B5-4EAE-ADAB-83F8DA50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4400" y="6356350"/>
            <a:ext cx="1080000" cy="365125"/>
          </a:xfrm>
        </p:spPr>
        <p:txBody>
          <a:bodyPr/>
          <a:lstStyle/>
          <a:p>
            <a:fld id="{31AA536C-85F5-4A1B-A111-7CE00A08B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/>
              <a:t>How do we want to diagnose confined fast-ions?</a:t>
            </a:r>
            <a:endParaRPr lang="en-US" sz="3100">
              <a:latin typeface="+mn-lt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E2B9682B-94AE-4590-8ECD-C65D9279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216694"/>
            <a:ext cx="5616220" cy="4799221"/>
          </a:xfrm>
        </p:spPr>
        <p:txBody>
          <a:bodyPr/>
          <a:lstStyle/>
          <a:p>
            <a:r>
              <a:rPr lang="en-US"/>
              <a:t>We need fast-ions… → </a:t>
            </a:r>
            <a:r>
              <a:rPr lang="en-US">
                <a:solidFill>
                  <a:srgbClr val="005AAA"/>
                </a:solidFill>
              </a:rPr>
              <a:t>NBI</a:t>
            </a:r>
          </a:p>
          <a:p>
            <a:pPr lvl="1"/>
            <a:r>
              <a:rPr lang="en-US"/>
              <a:t>Provides fast-ions  (E</a:t>
            </a:r>
            <a:r>
              <a:rPr lang="en-US" baseline="-25000"/>
              <a:t>inj</a:t>
            </a:r>
            <a:r>
              <a:rPr lang="en-US"/>
              <a:t> ~ 50 keV)</a:t>
            </a:r>
          </a:p>
          <a:p>
            <a:pPr lvl="1"/>
            <a:r>
              <a:rPr lang="en-US"/>
              <a:t>Provides neutrals what…</a:t>
            </a:r>
          </a:p>
          <a:p>
            <a:r>
              <a:rPr lang="en-US"/>
              <a:t>…makes active </a:t>
            </a:r>
            <a:r>
              <a:rPr lang="en-US">
                <a:solidFill>
                  <a:srgbClr val="005AAA"/>
                </a:solidFill>
              </a:rPr>
              <a:t>charge-exchange</a:t>
            </a:r>
            <a:r>
              <a:rPr lang="en-US"/>
              <a:t> possible</a:t>
            </a:r>
          </a:p>
          <a:p>
            <a:pPr lvl="1"/>
            <a:endParaRPr lang="en-US"/>
          </a:p>
          <a:p>
            <a:r>
              <a:rPr lang="en-US"/>
              <a:t>By investigating hydrogen </a:t>
            </a:r>
            <a:r>
              <a:rPr lang="en-US">
                <a:solidFill>
                  <a:srgbClr val="005AAA"/>
                </a:solidFill>
              </a:rPr>
              <a:t>Balmer-alpha emission (H</a:t>
            </a:r>
            <a:r>
              <a:rPr lang="en-US" baseline="-25000">
                <a:solidFill>
                  <a:srgbClr val="005AAA"/>
                </a:solidFill>
              </a:rPr>
              <a:t>α</a:t>
            </a:r>
            <a:r>
              <a:rPr lang="en-US">
                <a:solidFill>
                  <a:srgbClr val="005AAA"/>
                </a:solidFill>
              </a:rPr>
              <a:t>)</a:t>
            </a:r>
          </a:p>
          <a:p>
            <a:pPr lvl="1"/>
            <a:r>
              <a:rPr lang="en-US"/>
              <a:t>n = 3→2 transition, λ</a:t>
            </a:r>
            <a:r>
              <a:rPr lang="en-US" baseline="-25000"/>
              <a:t>0</a:t>
            </a:r>
            <a:r>
              <a:rPr lang="en-US"/>
              <a:t> = 656.281 nm</a:t>
            </a:r>
          </a:p>
          <a:p>
            <a:pPr lvl="1"/>
            <a:r>
              <a:rPr lang="en-US"/>
              <a:t>max(Δλ) ≈ 6 nm (from fast-neutrals)</a:t>
            </a:r>
          </a:p>
          <a:p>
            <a:pPr lvl="1"/>
            <a:r>
              <a:rPr lang="en-US">
                <a:solidFill>
                  <a:srgbClr val="005AAA"/>
                </a:solidFill>
              </a:rPr>
              <a:t>Broad spectral feature expected</a:t>
            </a:r>
          </a:p>
          <a:p>
            <a:r>
              <a:rPr lang="en-US">
                <a:solidFill>
                  <a:srgbClr val="005AAA"/>
                </a:solidFill>
              </a:rPr>
              <a:t>CXRS system </a:t>
            </a:r>
            <a:r>
              <a:rPr lang="en-US"/>
              <a:t>happens to have a „red“ spectrometer </a:t>
            </a:r>
            <a:r>
              <a:rPr lang="en-US">
                <a:solidFill>
                  <a:srgbClr val="005AAA"/>
                </a:solidFill>
              </a:rPr>
              <a:t>measuring 647-667 nm range</a:t>
            </a:r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9C8F2DDE-22B5-4EAE-ADAB-83F8DA50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4400" y="6356350"/>
            <a:ext cx="1080000" cy="365125"/>
          </a:xfrm>
        </p:spPr>
        <p:txBody>
          <a:bodyPr/>
          <a:lstStyle/>
          <a:p>
            <a:fld id="{31AA536C-85F5-4A1B-A111-7CE00A08BCB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1906A5FC-3991-4FDF-8D49-797B2FD19C44}"/>
              </a:ext>
            </a:extLst>
          </p:cNvPr>
          <p:cNvGrpSpPr/>
          <p:nvPr/>
        </p:nvGrpSpPr>
        <p:grpSpPr>
          <a:xfrm>
            <a:off x="5661089" y="4281991"/>
            <a:ext cx="2610907" cy="1878682"/>
            <a:chOff x="6184407" y="1521011"/>
            <a:chExt cx="2483860" cy="1787265"/>
          </a:xfrm>
        </p:grpSpPr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BA82DDBD-DFDA-4FA6-B3BC-4849E9945F42}"/>
                </a:ext>
              </a:extLst>
            </p:cNvPr>
            <p:cNvGrpSpPr/>
            <p:nvPr/>
          </p:nvGrpSpPr>
          <p:grpSpPr>
            <a:xfrm>
              <a:off x="6184407" y="1521011"/>
              <a:ext cx="2483860" cy="1787265"/>
              <a:chOff x="5563312" y="4119153"/>
              <a:chExt cx="3293305" cy="2369702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0E5DA08A-605E-48A6-8CE9-9B5881416113}"/>
                  </a:ext>
                </a:extLst>
              </p:cNvPr>
              <p:cNvSpPr/>
              <p:nvPr/>
            </p:nvSpPr>
            <p:spPr>
              <a:xfrm>
                <a:off x="5563312" y="4119153"/>
                <a:ext cx="3293305" cy="21580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id="{F773CEFD-339C-4112-9AD6-67F549D46F5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7798" y="4644374"/>
                <a:ext cx="1442338" cy="475944"/>
              </a:xfrm>
              <a:prstGeom prst="rect">
                <a:avLst/>
              </a:prstGeom>
            </p:spPr>
          </p:pic>
          <p:pic>
            <p:nvPicPr>
              <p:cNvPr id="13" name="Kép 12">
                <a:extLst>
                  <a:ext uri="{FF2B5EF4-FFF2-40B4-BE49-F238E27FC236}">
                    <a16:creationId xmlns:a16="http://schemas.microsoft.com/office/drawing/2014/main" id="{00766FB0-F7A9-4DA9-93C0-30BBFE2DD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146944" y="5161449"/>
                <a:ext cx="2233336" cy="1327406"/>
              </a:xfrm>
              <a:prstGeom prst="rect">
                <a:avLst/>
              </a:prstGeom>
            </p:spPr>
          </p:pic>
        </p:grp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B6CC4456-F669-4114-9658-597BB62F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4263" y="1585335"/>
              <a:ext cx="1113042" cy="663612"/>
            </a:xfrm>
            <a:prstGeom prst="rect">
              <a:avLst/>
            </a:prstGeom>
          </p:spPr>
        </p:pic>
      </p:grpSp>
      <p:pic>
        <p:nvPicPr>
          <p:cNvPr id="25" name="Kép 24">
            <a:extLst>
              <a:ext uri="{FF2B5EF4-FFF2-40B4-BE49-F238E27FC236}">
                <a16:creationId xmlns:a16="http://schemas.microsoft.com/office/drawing/2014/main" id="{3BEC18D0-3240-4FFB-900F-2567C0B0B6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8" y="2758567"/>
            <a:ext cx="2636190" cy="347429"/>
          </a:xfrm>
          <a:prstGeom prst="rect">
            <a:avLst/>
          </a:prstGeom>
        </p:spPr>
      </p:pic>
      <p:pic>
        <p:nvPicPr>
          <p:cNvPr id="20" name="videos (3)">
            <a:hlinkClick r:id="" action="ppaction://media"/>
            <a:extLst>
              <a:ext uri="{FF2B5EF4-FFF2-40B4-BE49-F238E27FC236}">
                <a16:creationId xmlns:a16="http://schemas.microsoft.com/office/drawing/2014/main" id="{563AFC4C-C866-4C44-8CB6-DF85CFAC7B0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lum bright="22000" contrast="3000"/>
          </a:blip>
          <a:stretch>
            <a:fillRect/>
          </a:stretch>
        </p:blipFill>
        <p:spPr>
          <a:xfrm>
            <a:off x="8600199" y="3976526"/>
            <a:ext cx="3102913" cy="2327606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84E4EB8C-6CC9-4128-A8ED-F910897A4DB1}"/>
              </a:ext>
            </a:extLst>
          </p:cNvPr>
          <p:cNvSpPr/>
          <p:nvPr/>
        </p:nvSpPr>
        <p:spPr>
          <a:xfrm>
            <a:off x="9743648" y="3800406"/>
            <a:ext cx="15497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AUG – cold H</a:t>
            </a:r>
            <a:r>
              <a:rPr lang="en-US" baseline="-25000"/>
              <a:t>α</a:t>
            </a:r>
          </a:p>
        </p:txBody>
      </p:sp>
      <p:pic>
        <p:nvPicPr>
          <p:cNvPr id="30" name="Kép 29">
            <a:extLst>
              <a:ext uri="{FF2B5EF4-FFF2-40B4-BE49-F238E27FC236}">
                <a16:creationId xmlns:a16="http://schemas.microsoft.com/office/drawing/2014/main" id="{0D017440-DAA6-41E2-9B93-5DEF3E91DA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84" y="1213325"/>
            <a:ext cx="4763794" cy="2327606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304C638C-880C-4336-BE59-35D50934ABE0}"/>
              </a:ext>
            </a:extLst>
          </p:cNvPr>
          <p:cNvSpPr/>
          <p:nvPr/>
        </p:nvSpPr>
        <p:spPr>
          <a:xfrm>
            <a:off x="7729970" y="1243989"/>
            <a:ext cx="1474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NBI geometry</a:t>
            </a:r>
          </a:p>
        </p:txBody>
      </p:sp>
      <p:sp>
        <p:nvSpPr>
          <p:cNvPr id="34" name="Dátum helye 2">
            <a:extLst>
              <a:ext uri="{FF2B5EF4-FFF2-40B4-BE49-F238E27FC236}">
                <a16:creationId xmlns:a16="http://schemas.microsoft.com/office/drawing/2014/main" id="{66CE604B-0836-4D98-BF28-BF1496CCA8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/>
              <a:t>03/04/2020</a:t>
            </a:r>
          </a:p>
        </p:txBody>
      </p:sp>
      <p:sp>
        <p:nvSpPr>
          <p:cNvPr id="35" name="Élőláb helye 3">
            <a:extLst>
              <a:ext uri="{FF2B5EF4-FFF2-40B4-BE49-F238E27FC236}">
                <a16:creationId xmlns:a16="http://schemas.microsoft.com/office/drawing/2014/main" id="{D5BE82F5-F6D9-4EA7-83A6-3640E1F58A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</p:spTree>
    <p:extLst>
      <p:ext uri="{BB962C8B-B14F-4D97-AF65-F5344CB8AC3E}">
        <p14:creationId xmlns:p14="http://schemas.microsoft.com/office/powerpoint/2010/main" val="29197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>
            <a:extLst>
              <a:ext uri="{FF2B5EF4-FFF2-40B4-BE49-F238E27FC236}">
                <a16:creationId xmlns:a16="http://schemas.microsoft.com/office/drawing/2014/main" id="{B2CDE491-84FC-417D-82CE-506DCA4289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990" y="3782576"/>
            <a:ext cx="5016775" cy="244237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7117D83-C54A-412B-8F5A-CD7B179F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CXRS system in W7-X for detecting H</a:t>
            </a:r>
            <a:r>
              <a:rPr lang="en-US" baseline="-25000"/>
              <a:t>α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93DDAA2-CC2C-4373-84EC-2A8352BD4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363CC53-1F90-4883-8E0D-CD283E7A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480102"/>
            <a:ext cx="5616220" cy="4270408"/>
          </a:xfrm>
        </p:spPr>
        <p:txBody>
          <a:bodyPr/>
          <a:lstStyle/>
          <a:p>
            <a:r>
              <a:rPr lang="en-US"/>
              <a:t>3 different observation directions:</a:t>
            </a:r>
          </a:p>
          <a:p>
            <a:pPr lvl="1"/>
            <a:r>
              <a:rPr lang="en-US"/>
              <a:t>53 line of sights (LOS) total</a:t>
            </a:r>
          </a:p>
          <a:p>
            <a:pPr lvl="1"/>
            <a:r>
              <a:rPr lang="en-US"/>
              <a:t>Covering most of the confined region along the NBI </a:t>
            </a:r>
          </a:p>
          <a:p>
            <a:pPr lvl="1"/>
            <a:r>
              <a:rPr lang="en-US"/>
              <a:t>Different characteristic Doppler-shifts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Absolute intensity calibrated measurement → [Ph/sr/nm/m</a:t>
            </a:r>
            <a:r>
              <a:rPr lang="en-US" baseline="30000"/>
              <a:t>2</a:t>
            </a:r>
            <a:r>
              <a:rPr lang="en-US"/>
              <a:t>/s]</a:t>
            </a:r>
          </a:p>
          <a:p>
            <a:r>
              <a:rPr lang="en-US">
                <a:solidFill>
                  <a:srgbClr val="005AAA"/>
                </a:solidFill>
              </a:rPr>
              <a:t>Detailed modelling required for the understanding of the spectrum</a:t>
            </a:r>
          </a:p>
          <a:p>
            <a:pPr lvl="1"/>
            <a:r>
              <a:rPr lang="en-US"/>
              <a:t>FIDASIM → predicts the H</a:t>
            </a:r>
            <a:r>
              <a:rPr lang="en-US" baseline="-25000"/>
              <a:t>α</a:t>
            </a:r>
            <a:r>
              <a:rPr lang="en-US"/>
              <a:t> spectrum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D38954-5B7F-4747-A9BF-DDAB664EF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80" y="1222445"/>
            <a:ext cx="3348410" cy="228850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311F2DA-87C3-4CDE-9BB9-2222B98E03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45" y="3246549"/>
            <a:ext cx="1630476" cy="53028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E001E80-76AC-4999-8A79-F712D27EF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8"/>
          <a:stretch/>
        </p:blipFill>
        <p:spPr>
          <a:xfrm>
            <a:off x="6342084" y="1213325"/>
            <a:ext cx="2121432" cy="232760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B76DCCE-55C8-44D3-803F-74EF489082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364" y="3766677"/>
            <a:ext cx="5050211" cy="242876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FFDAFB74-184E-4215-AEA1-4F6CDA5D4F2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9271" y="3792928"/>
            <a:ext cx="4999506" cy="2428766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269005C9-6F01-4A76-939D-EB37E2DAD0EE}"/>
              </a:ext>
            </a:extLst>
          </p:cNvPr>
          <p:cNvSpPr/>
          <p:nvPr/>
        </p:nvSpPr>
        <p:spPr>
          <a:xfrm>
            <a:off x="8393179" y="5125554"/>
            <a:ext cx="16017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5AAA"/>
                </a:solidFill>
              </a:rPr>
              <a:t>Beam emission</a:t>
            </a:r>
            <a:endParaRPr lang="en-US" baseline="-25000">
              <a:solidFill>
                <a:srgbClr val="005AAA"/>
              </a:solidFill>
            </a:endParaRPr>
          </a:p>
        </p:txBody>
      </p: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13697B9C-6E12-4078-80AD-710163A924A4}"/>
              </a:ext>
            </a:extLst>
          </p:cNvPr>
          <p:cNvGrpSpPr/>
          <p:nvPr/>
        </p:nvGrpSpPr>
        <p:grpSpPr>
          <a:xfrm>
            <a:off x="7237910" y="3756912"/>
            <a:ext cx="2490881" cy="1293553"/>
            <a:chOff x="7237910" y="3756912"/>
            <a:chExt cx="2490881" cy="1293553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CBE4D676-598D-4B13-B11B-FF7AB16B6FE0}"/>
                </a:ext>
              </a:extLst>
            </p:cNvPr>
            <p:cNvSpPr/>
            <p:nvPr/>
          </p:nvSpPr>
          <p:spPr>
            <a:xfrm>
              <a:off x="7237910" y="3756912"/>
              <a:ext cx="14702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Impurity lines</a:t>
              </a:r>
            </a:p>
          </p:txBody>
        </p:sp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02AA1996-B3FB-4DAE-AD42-1DAA3EEFB26E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7495953" y="4126244"/>
              <a:ext cx="477094" cy="690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nyíllal 30">
              <a:extLst>
                <a:ext uri="{FF2B5EF4-FFF2-40B4-BE49-F238E27FC236}">
                  <a16:creationId xmlns:a16="http://schemas.microsoft.com/office/drawing/2014/main" id="{52FF9E65-027B-4D53-9433-16060127C566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7973047" y="4126244"/>
              <a:ext cx="1596255" cy="775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>
              <a:extLst>
                <a:ext uri="{FF2B5EF4-FFF2-40B4-BE49-F238E27FC236}">
                  <a16:creationId xmlns:a16="http://schemas.microsoft.com/office/drawing/2014/main" id="{D1AFD02A-2549-4197-A6DD-91547E334C20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7973047" y="4126244"/>
              <a:ext cx="1755744" cy="924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6F8072B7-797A-4D2E-A3C1-EBC4908694B8}"/>
              </a:ext>
            </a:extLst>
          </p:cNvPr>
          <p:cNvGrpSpPr/>
          <p:nvPr/>
        </p:nvGrpSpPr>
        <p:grpSpPr>
          <a:xfrm>
            <a:off x="9229060" y="3835695"/>
            <a:ext cx="1726012" cy="672510"/>
            <a:chOff x="9229060" y="3835695"/>
            <a:chExt cx="1726012" cy="672510"/>
          </a:xfrm>
        </p:grpSpPr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0B34E5F8-C800-4EDA-A0C7-3632573FA50C}"/>
                </a:ext>
              </a:extLst>
            </p:cNvPr>
            <p:cNvSpPr/>
            <p:nvPr/>
          </p:nvSpPr>
          <p:spPr>
            <a:xfrm>
              <a:off x="10066687" y="3835695"/>
              <a:ext cx="8883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Cold H</a:t>
              </a:r>
              <a:r>
                <a:rPr lang="en-US" baseline="-25000">
                  <a:solidFill>
                    <a:srgbClr val="FF0000"/>
                  </a:solidFill>
                </a:rPr>
                <a:t>α</a:t>
              </a:r>
            </a:p>
          </p:txBody>
        </p:sp>
        <p:cxnSp>
          <p:nvCxnSpPr>
            <p:cNvPr id="35" name="Egyenes összekötő nyíllal 34">
              <a:extLst>
                <a:ext uri="{FF2B5EF4-FFF2-40B4-BE49-F238E27FC236}">
                  <a16:creationId xmlns:a16="http://schemas.microsoft.com/office/drawing/2014/main" id="{5967BA15-2650-4A8A-8911-3A788109523D}"/>
                </a:ext>
              </a:extLst>
            </p:cNvPr>
            <p:cNvCxnSpPr/>
            <p:nvPr/>
          </p:nvCxnSpPr>
          <p:spPr>
            <a:xfrm flipH="1">
              <a:off x="9229060" y="4231758"/>
              <a:ext cx="1297173" cy="276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878D19F8-9E7A-4A84-9548-21DFDE9B7F92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393180" y="4675368"/>
            <a:ext cx="800860" cy="45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889DA5C3-C912-4696-80A9-E209FF50B325}"/>
              </a:ext>
            </a:extLst>
          </p:cNvPr>
          <p:cNvGrpSpPr/>
          <p:nvPr/>
        </p:nvGrpSpPr>
        <p:grpSpPr>
          <a:xfrm>
            <a:off x="9422985" y="4391321"/>
            <a:ext cx="2310587" cy="369332"/>
            <a:chOff x="9444251" y="4412587"/>
            <a:chExt cx="2310587" cy="369332"/>
          </a:xfrm>
        </p:grpSpPr>
        <p:sp>
          <p:nvSpPr>
            <p:cNvPr id="23" name="Téglalap 22">
              <a:extLst>
                <a:ext uri="{FF2B5EF4-FFF2-40B4-BE49-F238E27FC236}">
                  <a16:creationId xmlns:a16="http://schemas.microsoft.com/office/drawing/2014/main" id="{85EF154D-540D-470D-BF41-D48CD3415F4A}"/>
                </a:ext>
              </a:extLst>
            </p:cNvPr>
            <p:cNvSpPr/>
            <p:nvPr/>
          </p:nvSpPr>
          <p:spPr>
            <a:xfrm>
              <a:off x="9885415" y="4412587"/>
              <a:ext cx="186942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5AAA"/>
                  </a:solidFill>
                </a:rPr>
                <a:t>Thermal</a:t>
              </a:r>
              <a:r>
                <a:rPr lang="en-US"/>
                <a:t> </a:t>
              </a:r>
              <a:r>
                <a:rPr lang="en-US">
                  <a:solidFill>
                    <a:srgbClr val="005AAA"/>
                  </a:solidFill>
                </a:rPr>
                <a:t>H</a:t>
              </a:r>
              <a:r>
                <a:rPr lang="en-US" baseline="-25000">
                  <a:solidFill>
                    <a:srgbClr val="005AAA"/>
                  </a:solidFill>
                </a:rPr>
                <a:t>α</a:t>
              </a:r>
              <a:r>
                <a:rPr lang="en-US">
                  <a:solidFill>
                    <a:srgbClr val="005AAA"/>
                  </a:solidFill>
                </a:rPr>
                <a:t> (Halo)</a:t>
              </a:r>
              <a:endParaRPr lang="en-US" baseline="-25000">
                <a:solidFill>
                  <a:srgbClr val="005AAA"/>
                </a:solidFill>
              </a:endParaRPr>
            </a:p>
          </p:txBody>
        </p:sp>
        <p:cxnSp>
          <p:nvCxnSpPr>
            <p:cNvPr id="43" name="Egyenes összekötő nyíllal 42">
              <a:extLst>
                <a:ext uri="{FF2B5EF4-FFF2-40B4-BE49-F238E27FC236}">
                  <a16:creationId xmlns:a16="http://schemas.microsoft.com/office/drawing/2014/main" id="{10B4EB55-63FA-41DF-9A24-212534E88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251" y="4582633"/>
              <a:ext cx="412130" cy="8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9492542B-E27B-41E5-88C2-8B874D2E5030}"/>
              </a:ext>
            </a:extLst>
          </p:cNvPr>
          <p:cNvCxnSpPr>
            <a:stCxn id="24" idx="0"/>
          </p:cNvCxnSpPr>
          <p:nvPr/>
        </p:nvCxnSpPr>
        <p:spPr>
          <a:xfrm flipV="1">
            <a:off x="6916682" y="5661329"/>
            <a:ext cx="867645" cy="17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D70B0754-75B3-480F-BD4F-D06D47EB8800}"/>
              </a:ext>
            </a:extLst>
          </p:cNvPr>
          <p:cNvSpPr txBox="1"/>
          <p:nvPr/>
        </p:nvSpPr>
        <p:spPr>
          <a:xfrm rot="16200000">
            <a:off x="5857194" y="4865816"/>
            <a:ext cx="1733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Radiance Ph/sr/nm/m</a:t>
            </a:r>
            <a:r>
              <a:rPr lang="en-US" sz="1200" baseline="30000"/>
              <a:t>2</a:t>
            </a:r>
            <a:r>
              <a:rPr lang="en-US" sz="1200"/>
              <a:t>/s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B97F5B02-DC63-4D9F-9D50-A374AC2FFDB4}"/>
              </a:ext>
            </a:extLst>
          </p:cNvPr>
          <p:cNvSpPr/>
          <p:nvPr/>
        </p:nvSpPr>
        <p:spPr>
          <a:xfrm>
            <a:off x="5767072" y="4268238"/>
            <a:ext cx="1653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Bremsstrahlung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EF53A165-06C9-45CF-A9E4-70ABD66D9A70}"/>
              </a:ext>
            </a:extLst>
          </p:cNvPr>
          <p:cNvSpPr/>
          <p:nvPr/>
        </p:nvSpPr>
        <p:spPr>
          <a:xfrm>
            <a:off x="5970429" y="5839477"/>
            <a:ext cx="18925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5AAA"/>
                </a:solidFill>
              </a:rPr>
              <a:t>Fast-ion H</a:t>
            </a:r>
            <a:r>
              <a:rPr lang="en-US" baseline="-25000">
                <a:solidFill>
                  <a:srgbClr val="005AAA"/>
                </a:solidFill>
              </a:rPr>
              <a:t>α</a:t>
            </a:r>
            <a:r>
              <a:rPr lang="en-US">
                <a:solidFill>
                  <a:srgbClr val="005AAA"/>
                </a:solidFill>
              </a:rPr>
              <a:t> (FIDA)</a:t>
            </a:r>
            <a:endParaRPr lang="en-US" baseline="-25000">
              <a:solidFill>
                <a:srgbClr val="005AAA"/>
              </a:solidFill>
            </a:endParaRPr>
          </a:p>
        </p:txBody>
      </p: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7C391953-68F3-4AFC-A094-C391D8F5619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594029" y="4637570"/>
            <a:ext cx="636111" cy="1061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átum helye 2">
            <a:extLst>
              <a:ext uri="{FF2B5EF4-FFF2-40B4-BE49-F238E27FC236}">
                <a16:creationId xmlns:a16="http://schemas.microsoft.com/office/drawing/2014/main" id="{6B039B8F-C740-46F2-A4D3-3B9AC9E563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/>
              <a:t>03/04/2020</a:t>
            </a:r>
          </a:p>
        </p:txBody>
      </p:sp>
      <p:sp>
        <p:nvSpPr>
          <p:cNvPr id="57" name="Élőláb helye 3">
            <a:extLst>
              <a:ext uri="{FF2B5EF4-FFF2-40B4-BE49-F238E27FC236}">
                <a16:creationId xmlns:a16="http://schemas.microsoft.com/office/drawing/2014/main" id="{A4A4CAF0-D344-471C-BC9A-7048894FF5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</p:spTree>
    <p:extLst>
      <p:ext uri="{BB962C8B-B14F-4D97-AF65-F5344CB8AC3E}">
        <p14:creationId xmlns:p14="http://schemas.microsoft.com/office/powerpoint/2010/main" val="983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9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FIDASIM – Monte </a:t>
            </a:r>
            <a:r>
              <a:rPr lang="en-US" dirty="0" err="1"/>
              <a:t>Carloing</a:t>
            </a:r>
            <a:r>
              <a:rPr lang="en-US" dirty="0"/>
              <a:t> neutrals</a:t>
            </a:r>
            <a:endParaRPr lang="en-US" dirty="0">
              <a:latin typeface="+mn-lt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E2B9682B-94AE-4590-8ECD-C65D9279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79" y="1331960"/>
            <a:ext cx="5782798" cy="4547031"/>
          </a:xfrm>
        </p:spPr>
        <p:txBody>
          <a:bodyPr/>
          <a:lstStyle/>
          <a:p>
            <a:r>
              <a:rPr lang="en-US" dirty="0"/>
              <a:t>FIDASIM models </a:t>
            </a:r>
            <a:r>
              <a:rPr lang="en-US" dirty="0">
                <a:solidFill>
                  <a:srgbClr val="005AAA"/>
                </a:solidFill>
              </a:rPr>
              <a:t>spatial evolution</a:t>
            </a:r>
            <a:r>
              <a:rPr lang="en-US" dirty="0"/>
              <a:t> of different </a:t>
            </a:r>
            <a:r>
              <a:rPr lang="en-US" dirty="0">
                <a:solidFill>
                  <a:srgbClr val="005AAA"/>
                </a:solidFill>
              </a:rPr>
              <a:t>neutral populations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state resolved, solving a collisional-radiative model (excitation, ionization, CX):</a:t>
            </a:r>
            <a:endParaRPr lang="en-US" dirty="0">
              <a:solidFill>
                <a:srgbClr val="005AAA"/>
              </a:solidFill>
            </a:endParaRPr>
          </a:p>
          <a:p>
            <a:pPr lvl="1"/>
            <a:r>
              <a:rPr lang="en-US" dirty="0"/>
              <a:t>Magnetic equilibrium</a:t>
            </a:r>
          </a:p>
          <a:p>
            <a:pPr lvl="1"/>
            <a:r>
              <a:rPr lang="en-US" dirty="0"/>
              <a:t>Assumed plasma profiles</a:t>
            </a:r>
          </a:p>
          <a:p>
            <a:pPr lvl="1"/>
            <a:r>
              <a:rPr lang="en-US" dirty="0"/>
              <a:t>Beam- and observation parameters required</a:t>
            </a:r>
          </a:p>
          <a:p>
            <a:r>
              <a:rPr lang="en-US" dirty="0"/>
              <a:t>Predicts emissivity of characteristic neutral populations:</a:t>
            </a:r>
          </a:p>
          <a:p>
            <a:pPr lvl="1"/>
            <a:r>
              <a:rPr lang="en-US" dirty="0"/>
              <a:t>Beam neutrals → from NBI</a:t>
            </a:r>
          </a:p>
          <a:p>
            <a:pPr lvl="1"/>
            <a:r>
              <a:rPr lang="en-US" dirty="0"/>
              <a:t>Halo neutrals →</a:t>
            </a:r>
          </a:p>
          <a:p>
            <a:pPr lvl="1"/>
            <a:r>
              <a:rPr lang="en-US" dirty="0"/>
              <a:t>Fast-neutrals →</a:t>
            </a:r>
          </a:p>
          <a:p>
            <a:r>
              <a:rPr lang="en-US" dirty="0">
                <a:solidFill>
                  <a:srgbClr val="0063B3"/>
                </a:solidFill>
              </a:rPr>
              <a:t>Predicted spectral shape matches well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7" name="Dia számának helye 4">
            <a:extLst>
              <a:ext uri="{FF2B5EF4-FFF2-40B4-BE49-F238E27FC236}">
                <a16:creationId xmlns:a16="http://schemas.microsoft.com/office/drawing/2014/main" id="{9C8F2DDE-22B5-4EAE-ADAB-83F8DA501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4400" y="6356350"/>
            <a:ext cx="1080000" cy="365125"/>
          </a:xfrm>
        </p:spPr>
        <p:txBody>
          <a:bodyPr/>
          <a:lstStyle/>
          <a:p>
            <a:fld id="{31AA536C-85F5-4A1B-A111-7CE00A08BCB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04E394E0-298A-4491-9134-5DB2C6CE8F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4827755"/>
            <a:ext cx="2606199" cy="38830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00D488B-16E5-435E-A67F-0F31A0285B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5171519"/>
            <a:ext cx="2641315" cy="389858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BFA610A-3354-4A9F-934D-0D2FFEC377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026" y="3557921"/>
            <a:ext cx="5346549" cy="2611105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BD6C8403-B5B5-40CC-BD8E-8AE5ADC62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58" y="1443226"/>
            <a:ext cx="2059235" cy="1767046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28B70B40-CE3C-4837-BE47-661E24D98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8857" y="1347310"/>
            <a:ext cx="2227905" cy="1949417"/>
          </a:xfrm>
          <a:prstGeom prst="rect">
            <a:avLst/>
          </a:prstGeom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1BBD7015-E6CE-4FA0-8FB4-EADE76D1986C}"/>
              </a:ext>
            </a:extLst>
          </p:cNvPr>
          <p:cNvSpPr/>
          <p:nvPr/>
        </p:nvSpPr>
        <p:spPr>
          <a:xfrm rot="16200000">
            <a:off x="8013944" y="2107349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20180823.037@5.6s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94ACE955-6151-4440-91E5-B7169569FEFD}"/>
              </a:ext>
            </a:extLst>
          </p:cNvPr>
          <p:cNvSpPr/>
          <p:nvPr/>
        </p:nvSpPr>
        <p:spPr>
          <a:xfrm>
            <a:off x="9428004" y="1108075"/>
            <a:ext cx="185461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1400" dirty="0"/>
              <a:t>@ASCOT </a:t>
            </a:r>
            <a:r>
              <a:rPr lang="de-DE" sz="1400" dirty="0" err="1"/>
              <a:t>fi</a:t>
            </a:r>
            <a:r>
              <a:rPr lang="de-DE" sz="1400" dirty="0"/>
              <a:t> </a:t>
            </a:r>
            <a:r>
              <a:rPr lang="de-DE" sz="1400" dirty="0" err="1"/>
              <a:t>distribution</a:t>
            </a:r>
            <a:endParaRPr lang="en-US" sz="1400" baseline="-25000" dirty="0"/>
          </a:p>
        </p:txBody>
      </p:sp>
      <p:sp>
        <p:nvSpPr>
          <p:cNvPr id="26" name="Dátum helye 2">
            <a:extLst>
              <a:ext uri="{FF2B5EF4-FFF2-40B4-BE49-F238E27FC236}">
                <a16:creationId xmlns:a16="http://schemas.microsoft.com/office/drawing/2014/main" id="{B685224E-8415-4723-8482-2E31764EB59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 dirty="0"/>
              <a:t>03/04/2020</a:t>
            </a:r>
          </a:p>
        </p:txBody>
      </p:sp>
      <p:sp>
        <p:nvSpPr>
          <p:cNvPr id="27" name="Élőláb helye 3">
            <a:extLst>
              <a:ext uri="{FF2B5EF4-FFF2-40B4-BE49-F238E27FC236}">
                <a16:creationId xmlns:a16="http://schemas.microsoft.com/office/drawing/2014/main" id="{034472EA-90EB-4028-B605-91CECBA809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316EE218-5AEC-4744-AD51-BF18EC3F495C}"/>
              </a:ext>
            </a:extLst>
          </p:cNvPr>
          <p:cNvSpPr/>
          <p:nvPr/>
        </p:nvSpPr>
        <p:spPr>
          <a:xfrm>
            <a:off x="6899238" y="3854450"/>
            <a:ext cx="4210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err="1"/>
              <a:t>E</a:t>
            </a:r>
            <a:r>
              <a:rPr lang="de-DE" sz="1400" baseline="-25000" dirty="0" err="1"/>
              <a:t>full</a:t>
            </a:r>
            <a:endParaRPr lang="en-US" sz="1400" baseline="-25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1242D388-1CB7-4FF2-93FA-E748184AB92D}"/>
              </a:ext>
            </a:extLst>
          </p:cNvPr>
          <p:cNvSpPr/>
          <p:nvPr/>
        </p:nvSpPr>
        <p:spPr>
          <a:xfrm>
            <a:off x="7412587" y="4239460"/>
            <a:ext cx="5041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err="1"/>
              <a:t>E</a:t>
            </a:r>
            <a:r>
              <a:rPr lang="de-DE" sz="1400" baseline="-25000" dirty="0" err="1"/>
              <a:t>half</a:t>
            </a:r>
            <a:endParaRPr lang="en-US" sz="1400" baseline="-25000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FE2A9EBC-2F55-4727-A36E-59AF2B5FCE1F}"/>
              </a:ext>
            </a:extLst>
          </p:cNvPr>
          <p:cNvSpPr/>
          <p:nvPr/>
        </p:nvSpPr>
        <p:spPr>
          <a:xfrm>
            <a:off x="7661240" y="3859463"/>
            <a:ext cx="5041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err="1"/>
              <a:t>E</a:t>
            </a:r>
            <a:r>
              <a:rPr lang="de-DE" sz="1400" baseline="-25000" dirty="0" err="1"/>
              <a:t>third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0982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1F4FB-D00D-472E-A374-E936081A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„good“ is FIDASIM‘s H</a:t>
            </a:r>
            <a:r>
              <a:rPr lang="en-US" baseline="-25000"/>
              <a:t>α</a:t>
            </a:r>
            <a:r>
              <a:rPr lang="en-US"/>
              <a:t> estimate?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2C66F37-2AFE-452F-926F-2BFD4E14B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D9407EB-78D3-484A-9193-9FAB49D8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096930"/>
            <a:ext cx="5616220" cy="5104490"/>
          </a:xfrm>
        </p:spPr>
        <p:txBody>
          <a:bodyPr/>
          <a:lstStyle/>
          <a:p>
            <a:r>
              <a:rPr lang="en-US" dirty="0"/>
              <a:t>Checking absolute intensities</a:t>
            </a:r>
          </a:p>
          <a:p>
            <a:pPr lvl="1"/>
            <a:r>
              <a:rPr lang="en-US" dirty="0"/>
              <a:t>By scaling predicted spectral intensity to match CXRS measurement</a:t>
            </a:r>
          </a:p>
          <a:p>
            <a:r>
              <a:rPr lang="en-US" dirty="0"/>
              <a:t>BES predicted matches </a:t>
            </a:r>
          </a:p>
          <a:p>
            <a:pPr lvl="1"/>
            <a:r>
              <a:rPr lang="en-US" dirty="0"/>
              <a:t>Both with measurement</a:t>
            </a:r>
          </a:p>
          <a:p>
            <a:pPr lvl="1"/>
            <a:r>
              <a:rPr lang="en-US" dirty="0"/>
              <a:t>And calorimetry power prediction</a:t>
            </a:r>
          </a:p>
          <a:p>
            <a:r>
              <a:rPr lang="en-US" dirty="0"/>
              <a:t>Halo emission discrepancies</a:t>
            </a:r>
          </a:p>
          <a:p>
            <a:pPr lvl="1"/>
            <a:r>
              <a:rPr lang="en-US" dirty="0"/>
              <a:t>Currently assuming Z</a:t>
            </a:r>
            <a:r>
              <a:rPr lang="en-US" baseline="-25000" dirty="0"/>
              <a:t>eff</a:t>
            </a:r>
            <a:r>
              <a:rPr lang="en-US" dirty="0"/>
              <a:t> = 1.5 flat</a:t>
            </a:r>
          </a:p>
          <a:p>
            <a:pPr lvl="1"/>
            <a:r>
              <a:rPr lang="en-US" dirty="0"/>
              <a:t>Cold neutral – thermal CX?</a:t>
            </a:r>
          </a:p>
          <a:p>
            <a:r>
              <a:rPr lang="en-US" dirty="0">
                <a:solidFill>
                  <a:srgbClr val="0063B3"/>
                </a:solidFill>
              </a:rPr>
              <a:t>FIDA emission discrepancies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Significant O(10</a:t>
            </a:r>
            <a:r>
              <a:rPr lang="en-US" baseline="30000" dirty="0">
                <a:solidFill>
                  <a:srgbClr val="0063B3"/>
                </a:solidFill>
              </a:rPr>
              <a:t>2</a:t>
            </a:r>
            <a:r>
              <a:rPr lang="en-US" dirty="0">
                <a:solidFill>
                  <a:srgbClr val="0063B3"/>
                </a:solidFill>
              </a:rPr>
              <a:t>) more measured intensity in the edge than predicted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Too low ASCOT predicted fast-ion density?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Too low amount of neutrals (for CX)?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8CF665A-803E-47DB-9FAD-4731652B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230" y="1213936"/>
            <a:ext cx="5605963" cy="164049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BEC5396-2475-487A-B4F7-435DA015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773" y="2952808"/>
            <a:ext cx="5521110" cy="163483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F0B692C-5B1B-441C-871F-45D90D8A9B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579" y="4652396"/>
            <a:ext cx="5622934" cy="1668778"/>
          </a:xfrm>
          <a:prstGeom prst="rect">
            <a:avLst/>
          </a:prstGeom>
        </p:spPr>
      </p:pic>
      <p:sp>
        <p:nvSpPr>
          <p:cNvPr id="12" name="Dátum helye 2">
            <a:extLst>
              <a:ext uri="{FF2B5EF4-FFF2-40B4-BE49-F238E27FC236}">
                <a16:creationId xmlns:a16="http://schemas.microsoft.com/office/drawing/2014/main" id="{BC550020-5942-457B-AC0B-3A370A4B71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/>
              <a:t>03/04/2020</a:t>
            </a:r>
          </a:p>
        </p:txBody>
      </p:sp>
      <p:sp>
        <p:nvSpPr>
          <p:cNvPr id="13" name="Élőláb helye 3">
            <a:extLst>
              <a:ext uri="{FF2B5EF4-FFF2-40B4-BE49-F238E27FC236}">
                <a16:creationId xmlns:a16="http://schemas.microsoft.com/office/drawing/2014/main" id="{E5C7D905-93F9-4547-A72E-5A1A10868A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</p:spTree>
    <p:extLst>
      <p:ext uri="{BB962C8B-B14F-4D97-AF65-F5344CB8AC3E}">
        <p14:creationId xmlns:p14="http://schemas.microsoft.com/office/powerpoint/2010/main" val="22309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2C1EC-E6FD-4F3B-BDCF-05D1987E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Weight-function estimates of different ports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70F4B4-80CB-4F49-A877-972F6096D7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DFD3ECA-615D-4864-A2FC-2A1E56C9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205218"/>
            <a:ext cx="5616220" cy="2295975"/>
          </a:xfrm>
        </p:spPr>
        <p:txBody>
          <a:bodyPr/>
          <a:lstStyle/>
          <a:p>
            <a:r>
              <a:rPr lang="en-US" dirty="0"/>
              <a:t>Current LOS setup is not optimized for FIDA measurements</a:t>
            </a:r>
          </a:p>
          <a:p>
            <a:pPr lvl="1"/>
            <a:r>
              <a:rPr lang="en-US" dirty="0"/>
              <a:t>Typically high BES Doppler-shift</a:t>
            </a:r>
          </a:p>
          <a:p>
            <a:pPr lvl="1"/>
            <a:r>
              <a:rPr lang="en-US" dirty="0"/>
              <a:t>No observable temporal evolution </a:t>
            </a:r>
            <a:r>
              <a:rPr lang="en-US" dirty="0" err="1"/>
              <a:t>τ</a:t>
            </a:r>
            <a:r>
              <a:rPr lang="en-US" baseline="-25000" dirty="0" err="1"/>
              <a:t>sd</a:t>
            </a:r>
            <a:r>
              <a:rPr lang="en-US" dirty="0"/>
              <a:t> &lt; 1/</a:t>
            </a:r>
            <a:r>
              <a:rPr lang="en-US" dirty="0" err="1"/>
              <a:t>f</a:t>
            </a:r>
            <a:r>
              <a:rPr lang="en-US" baseline="-25000" dirty="0" err="1"/>
              <a:t>sampl</a:t>
            </a:r>
            <a:endParaRPr lang="en-US" baseline="-25000" dirty="0"/>
          </a:p>
          <a:p>
            <a:r>
              <a:rPr lang="en-US" dirty="0"/>
              <a:t>Which part of the fast-ion distribution can contribute to given wavelength bin</a:t>
            </a:r>
          </a:p>
          <a:p>
            <a:pPr lvl="1"/>
            <a:endParaRPr lang="en-US" baseline="-25000" dirty="0"/>
          </a:p>
        </p:txBody>
      </p:sp>
      <p:graphicFrame>
        <p:nvGraphicFramePr>
          <p:cNvPr id="10" name="Táblázat 10">
            <a:extLst>
              <a:ext uri="{FF2B5EF4-FFF2-40B4-BE49-F238E27FC236}">
                <a16:creationId xmlns:a16="http://schemas.microsoft.com/office/drawing/2014/main" id="{4A1CE208-EC0B-4BB3-AB72-1FF16EDB2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57694"/>
              </p:ext>
            </p:extLst>
          </p:nvPr>
        </p:nvGraphicFramePr>
        <p:xfrm>
          <a:off x="479425" y="3874649"/>
          <a:ext cx="561657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>
                  <a:extLst>
                    <a:ext uri="{9D8B030D-6E8A-4147-A177-3AD203B41FA5}">
                      <a16:colId xmlns:a16="http://schemas.microsoft.com/office/drawing/2014/main" val="3592241804"/>
                    </a:ext>
                  </a:extLst>
                </a:gridCol>
                <a:gridCol w="1404144">
                  <a:extLst>
                    <a:ext uri="{9D8B030D-6E8A-4147-A177-3AD203B41FA5}">
                      <a16:colId xmlns:a16="http://schemas.microsoft.com/office/drawing/2014/main" val="56103031"/>
                    </a:ext>
                  </a:extLst>
                </a:gridCol>
                <a:gridCol w="1404144">
                  <a:extLst>
                    <a:ext uri="{9D8B030D-6E8A-4147-A177-3AD203B41FA5}">
                      <a16:colId xmlns:a16="http://schemas.microsoft.com/office/drawing/2014/main" val="2963651647"/>
                    </a:ext>
                  </a:extLst>
                </a:gridCol>
                <a:gridCol w="1404144">
                  <a:extLst>
                    <a:ext uri="{9D8B030D-6E8A-4147-A177-3AD203B41FA5}">
                      <a16:colId xmlns:a16="http://schemas.microsoft.com/office/drawing/2014/main" val="2532440590"/>
                    </a:ext>
                  </a:extLst>
                </a:gridCol>
              </a:tblGrid>
              <a:tr h="61957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 (Doppler-shift)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Co-</a:t>
                      </a:r>
                      <a:r>
                        <a:rPr lang="de-DE" dirty="0" err="1"/>
                        <a:t>passing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ptc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emission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Cntr-passing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ptc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emission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656937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</a:t>
                      </a:r>
                      <a:r>
                        <a:rPr lang="de-DE" dirty="0"/>
                        <a:t> (+)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Blue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215636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Blue (-)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64959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</a:t>
                      </a:r>
                      <a:r>
                        <a:rPr lang="de-DE" dirty="0"/>
                        <a:t> (+)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052101"/>
                  </a:ext>
                </a:extLst>
              </a:tr>
            </a:tbl>
          </a:graphicData>
        </a:graphic>
      </p:graphicFrame>
      <p:pic>
        <p:nvPicPr>
          <p:cNvPr id="21" name="Kép 20">
            <a:extLst>
              <a:ext uri="{FF2B5EF4-FFF2-40B4-BE49-F238E27FC236}">
                <a16:creationId xmlns:a16="http://schemas.microsoft.com/office/drawing/2014/main" id="{A7FC1FA9-A1C0-4D42-97F2-8F8D094FA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9" y="4061919"/>
            <a:ext cx="2059235" cy="1767046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4968439A-1787-4F39-9022-A1C9A00924FA}"/>
              </a:ext>
            </a:extLst>
          </p:cNvPr>
          <p:cNvSpPr/>
          <p:nvPr/>
        </p:nvSpPr>
        <p:spPr>
          <a:xfrm>
            <a:off x="6385892" y="3696704"/>
            <a:ext cx="16369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/>
              <a:t>Co-passing particles</a:t>
            </a:r>
            <a:endParaRPr lang="en-US" sz="1400" baseline="-2500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FBC98A49-C437-4F58-9E59-19526BF09C7C}"/>
              </a:ext>
            </a:extLst>
          </p:cNvPr>
          <p:cNvSpPr/>
          <p:nvPr/>
        </p:nvSpPr>
        <p:spPr>
          <a:xfrm>
            <a:off x="6186510" y="5882791"/>
            <a:ext cx="20357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/>
              <a:t>Counter-passing particles</a:t>
            </a:r>
            <a:endParaRPr lang="en-US" sz="1400" baseline="-25000"/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E586F339-4949-4B03-9886-054F443847DE}"/>
              </a:ext>
            </a:extLst>
          </p:cNvPr>
          <p:cNvCxnSpPr>
            <a:cxnSpLocks/>
          </p:cNvCxnSpPr>
          <p:nvPr/>
        </p:nvCxnSpPr>
        <p:spPr>
          <a:xfrm>
            <a:off x="6966348" y="4124543"/>
            <a:ext cx="0" cy="152580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3267C73-CBB9-4420-81FC-364847E20C54}"/>
              </a:ext>
            </a:extLst>
          </p:cNvPr>
          <p:cNvCxnSpPr>
            <a:cxnSpLocks/>
          </p:cNvCxnSpPr>
          <p:nvPr/>
        </p:nvCxnSpPr>
        <p:spPr>
          <a:xfrm>
            <a:off x="6608635" y="4531228"/>
            <a:ext cx="119645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>
            <a:extLst>
              <a:ext uri="{FF2B5EF4-FFF2-40B4-BE49-F238E27FC236}">
                <a16:creationId xmlns:a16="http://schemas.microsoft.com/office/drawing/2014/main" id="{A82E803C-2454-48F0-B9C7-BA3B24D618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026" y="1061537"/>
            <a:ext cx="5346549" cy="2611105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FA38EDFD-452B-448F-B9D1-72FCD5CBBF6C}"/>
              </a:ext>
            </a:extLst>
          </p:cNvPr>
          <p:cNvSpPr/>
          <p:nvPr/>
        </p:nvSpPr>
        <p:spPr>
          <a:xfrm>
            <a:off x="9088989" y="3878509"/>
            <a:ext cx="2293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/>
              <a:t>Weight functions – AET21:14</a:t>
            </a:r>
            <a:endParaRPr lang="en-US" sz="1400" baseline="-25000"/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1CD07DA1-EC54-46BD-905B-854616F55D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779" y="4255223"/>
            <a:ext cx="3762625" cy="1455033"/>
          </a:xfrm>
          <a:prstGeom prst="rect">
            <a:avLst/>
          </a:prstGeom>
        </p:spPr>
      </p:pic>
      <p:sp>
        <p:nvSpPr>
          <p:cNvPr id="28" name="Téglalap 27">
            <a:extLst>
              <a:ext uri="{FF2B5EF4-FFF2-40B4-BE49-F238E27FC236}">
                <a16:creationId xmlns:a16="http://schemas.microsoft.com/office/drawing/2014/main" id="{2AA82371-D3C2-43C2-A085-B26F31941AE0}"/>
              </a:ext>
            </a:extLst>
          </p:cNvPr>
          <p:cNvSpPr/>
          <p:nvPr/>
        </p:nvSpPr>
        <p:spPr>
          <a:xfrm>
            <a:off x="8579649" y="5077657"/>
            <a:ext cx="8723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650.9 nm</a:t>
            </a:r>
            <a:endParaRPr lang="en-US" sz="1400" baseline="-25000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36D9E6DC-9ECD-482A-9953-78D5400E5717}"/>
              </a:ext>
            </a:extLst>
          </p:cNvPr>
          <p:cNvSpPr/>
          <p:nvPr/>
        </p:nvSpPr>
        <p:spPr>
          <a:xfrm>
            <a:off x="9778800" y="5077657"/>
            <a:ext cx="8723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651.9 nm</a:t>
            </a:r>
            <a:endParaRPr lang="en-US" sz="1400" baseline="-25000" dirty="0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886D92DF-E5E3-480A-B102-27ED91B89591}"/>
              </a:ext>
            </a:extLst>
          </p:cNvPr>
          <p:cNvSpPr/>
          <p:nvPr/>
        </p:nvSpPr>
        <p:spPr>
          <a:xfrm>
            <a:off x="10984604" y="5077657"/>
            <a:ext cx="8723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652.9 nm</a:t>
            </a:r>
            <a:endParaRPr lang="en-US" sz="1400" baseline="-25000" dirty="0"/>
          </a:p>
        </p:txBody>
      </p:sp>
      <p:sp>
        <p:nvSpPr>
          <p:cNvPr id="32" name="Dátum helye 2">
            <a:extLst>
              <a:ext uri="{FF2B5EF4-FFF2-40B4-BE49-F238E27FC236}">
                <a16:creationId xmlns:a16="http://schemas.microsoft.com/office/drawing/2014/main" id="{68B7F6E1-2E44-4861-8985-67E2D89B3F6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/>
              <a:t>03/04/2020</a:t>
            </a:r>
          </a:p>
        </p:txBody>
      </p:sp>
      <p:sp>
        <p:nvSpPr>
          <p:cNvPr id="33" name="Élőláb helye 3">
            <a:extLst>
              <a:ext uri="{FF2B5EF4-FFF2-40B4-BE49-F238E27FC236}">
                <a16:creationId xmlns:a16="http://schemas.microsoft.com/office/drawing/2014/main" id="{F89B7D51-84AC-474B-888D-2F00952E4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</p:spTree>
    <p:extLst>
      <p:ext uri="{BB962C8B-B14F-4D97-AF65-F5344CB8AC3E}">
        <p14:creationId xmlns:p14="http://schemas.microsoft.com/office/powerpoint/2010/main" val="17443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EA161A-982B-4719-90EA-A93C454F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Discrepancies in the FIDA spectra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8E9CD3-E101-46CF-9846-AB44275A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499C5AE-FDCE-4E6C-8755-A57EC7C5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337562"/>
            <a:ext cx="5616220" cy="4569944"/>
          </a:xfrm>
        </p:spPr>
        <p:txBody>
          <a:bodyPr/>
          <a:lstStyle/>
          <a:p>
            <a:r>
              <a:rPr lang="en-US" dirty="0"/>
              <a:t>What we observe: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Too low amount of predicted emission </a:t>
            </a:r>
            <a:r>
              <a:rPr lang="en-US" dirty="0"/>
              <a:t>(discrepancy increases towards the edges)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„Missing“ hump</a:t>
            </a:r>
            <a:r>
              <a:rPr lang="en-US" dirty="0"/>
              <a:t> in the co-passing 2nd energy component (fall off responds to changing acceleration voltage)</a:t>
            </a:r>
          </a:p>
          <a:p>
            <a:pPr lvl="1"/>
            <a:r>
              <a:rPr lang="en-US" dirty="0">
                <a:solidFill>
                  <a:srgbClr val="0063B3"/>
                </a:solidFill>
              </a:rPr>
              <a:t>No passive FIDA emission observed in different segment (cold neutrals + fast-ions)</a:t>
            </a:r>
          </a:p>
          <a:p>
            <a:r>
              <a:rPr lang="en-US" dirty="0"/>
              <a:t>Significant amount of edge neutrals?</a:t>
            </a:r>
          </a:p>
          <a:p>
            <a:r>
              <a:rPr lang="en-US" dirty="0"/>
              <a:t>Hypothesis:</a:t>
            </a:r>
          </a:p>
          <a:p>
            <a:pPr lvl="1"/>
            <a:r>
              <a:rPr lang="en-US" dirty="0"/>
              <a:t>NBI causes intensive, local recycling</a:t>
            </a:r>
          </a:p>
          <a:p>
            <a:pPr lvl="1"/>
            <a:r>
              <a:rPr lang="en-US" dirty="0"/>
              <a:t>Causing significant, local passive FIDA emission</a:t>
            </a:r>
          </a:p>
          <a:p>
            <a:pPr lvl="1"/>
            <a:r>
              <a:rPr lang="en-US" dirty="0"/>
              <a:t>Causing further fast-ion losses through CX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F44EDCF-9633-4199-A063-10098FED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485" y="2668365"/>
            <a:ext cx="3386722" cy="1653980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C4EEBDB-B014-4756-A52F-DE28E04852E1}"/>
              </a:ext>
            </a:extLst>
          </p:cNvPr>
          <p:cNvSpPr/>
          <p:nvPr/>
        </p:nvSpPr>
        <p:spPr>
          <a:xfrm rot="5400000">
            <a:off x="10391829" y="5084861"/>
            <a:ext cx="21037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i="1" dirty="0"/>
              <a:t>[courtesy A. J. van Vuuren]</a:t>
            </a:r>
            <a:endParaRPr lang="en-US" sz="1400" dirty="0"/>
          </a:p>
        </p:txBody>
      </p:sp>
      <p:pic>
        <p:nvPicPr>
          <p:cNvPr id="11" name="Picture 2" descr="Z:\Desktop\Presentations\W7-X_workshop\edgeVIS.png">
            <a:extLst>
              <a:ext uri="{FF2B5EF4-FFF2-40B4-BE49-F238E27FC236}">
                <a16:creationId xmlns:a16="http://schemas.microsoft.com/office/drawing/2014/main" id="{4ECBFC7E-A8CC-400F-A25B-A7D8E96C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39442"/>
            <a:ext cx="2121933" cy="1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E1DCC304-D763-4B42-AECD-A746AD71460A}"/>
              </a:ext>
            </a:extLst>
          </p:cNvPr>
          <p:cNvGrpSpPr/>
          <p:nvPr/>
        </p:nvGrpSpPr>
        <p:grpSpPr>
          <a:xfrm>
            <a:off x="8773020" y="4432994"/>
            <a:ext cx="1995243" cy="1705212"/>
            <a:chOff x="8833177" y="4235115"/>
            <a:chExt cx="2370476" cy="2025901"/>
          </a:xfrm>
        </p:grpSpPr>
        <p:pic>
          <p:nvPicPr>
            <p:cNvPr id="8" name="Picture 11" descr="Z:\Desktop\Presentations\W7-X_workshop\ActievAEM21_S8_32_vs passive.png">
              <a:extLst>
                <a:ext uri="{FF2B5EF4-FFF2-40B4-BE49-F238E27FC236}">
                  <a16:creationId xmlns:a16="http://schemas.microsoft.com/office/drawing/2014/main" id="{5233A342-2156-410E-B0F1-9B68E3D31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3177" y="4235115"/>
              <a:ext cx="2370476" cy="202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églalap 12">
              <a:extLst>
                <a:ext uri="{FF2B5EF4-FFF2-40B4-BE49-F238E27FC236}">
                  <a16:creationId xmlns:a16="http://schemas.microsoft.com/office/drawing/2014/main" id="{2CF00BAC-13F9-4E35-BEA6-F88F49ABD5A7}"/>
                </a:ext>
              </a:extLst>
            </p:cNvPr>
            <p:cNvSpPr/>
            <p:nvPr/>
          </p:nvSpPr>
          <p:spPr>
            <a:xfrm>
              <a:off x="9511112" y="4270441"/>
              <a:ext cx="198378" cy="1760387"/>
            </a:xfrm>
            <a:prstGeom prst="rect">
              <a:avLst/>
            </a:prstGeom>
            <a:solidFill>
              <a:srgbClr val="FFC000">
                <a:alpha val="1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églalap 12">
            <a:extLst>
              <a:ext uri="{FF2B5EF4-FFF2-40B4-BE49-F238E27FC236}">
                <a16:creationId xmlns:a16="http://schemas.microsoft.com/office/drawing/2014/main" id="{1CDFC01E-43E1-42FD-8CA1-35281A76A7F4}"/>
              </a:ext>
            </a:extLst>
          </p:cNvPr>
          <p:cNvSpPr/>
          <p:nvPr/>
        </p:nvSpPr>
        <p:spPr>
          <a:xfrm>
            <a:off x="6947365" y="4570325"/>
            <a:ext cx="111928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Passive CXRS</a:t>
            </a:r>
            <a:endParaRPr lang="en-US" sz="1400" baseline="-25000" dirty="0"/>
          </a:p>
        </p:txBody>
      </p:sp>
      <p:sp>
        <p:nvSpPr>
          <p:cNvPr id="14" name="Dátum helye 2">
            <a:extLst>
              <a:ext uri="{FF2B5EF4-FFF2-40B4-BE49-F238E27FC236}">
                <a16:creationId xmlns:a16="http://schemas.microsoft.com/office/drawing/2014/main" id="{D2D035AA-E083-48CD-9B0A-5F06E127B49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 dirty="0"/>
              <a:t>03/04/2020</a:t>
            </a:r>
          </a:p>
        </p:txBody>
      </p:sp>
      <p:sp>
        <p:nvSpPr>
          <p:cNvPr id="15" name="Élőláb helye 3">
            <a:extLst>
              <a:ext uri="{FF2B5EF4-FFF2-40B4-BE49-F238E27FC236}">
                <a16:creationId xmlns:a16="http://schemas.microsoft.com/office/drawing/2014/main" id="{933B6D68-50CB-4CA5-B90E-9EE66C87B1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 dirty="0"/>
              <a:t>P.Zs. Poloskei et al.– Analysis of the fast-ion distribution in W7-X – E3 coffee talk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F870D97-2BDD-4C52-8E0F-A24738A620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578" y="1040401"/>
            <a:ext cx="5622934" cy="1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F3A444-583F-4EBF-9FCC-A6101EA6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5DFAD44-7FD3-4BBC-82C7-9B9CC2BF1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76B8BD-FA8D-4E79-9EFE-92A62F5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FIDASIM was successfully adapted to W7X geometry, providing:</a:t>
            </a:r>
          </a:p>
          <a:p>
            <a:pPr lvl="1"/>
            <a:r>
              <a:rPr lang="en-US" dirty="0"/>
              <a:t>Predictive modelling for the Balmer-alpha spectra</a:t>
            </a:r>
          </a:p>
          <a:p>
            <a:pPr lvl="1"/>
            <a:r>
              <a:rPr lang="en-US" dirty="0"/>
              <a:t>Support for other CX based measurements</a:t>
            </a:r>
          </a:p>
          <a:p>
            <a:r>
              <a:rPr lang="en-US" dirty="0"/>
              <a:t>Different spectral shapes (BES, halo, FIDA) are well-reproducible with FIDASIM</a:t>
            </a:r>
          </a:p>
          <a:p>
            <a:pPr lvl="1"/>
            <a:r>
              <a:rPr lang="en-US" dirty="0"/>
              <a:t>Minor discrepancies in absolute intensities, causes under investigation</a:t>
            </a:r>
          </a:p>
          <a:p>
            <a:pPr lvl="1"/>
            <a:r>
              <a:rPr lang="en-US" dirty="0"/>
              <a:t>Major discrepancies in the edge FIDA observations </a:t>
            </a:r>
            <a:br>
              <a:rPr lang="en-US" dirty="0"/>
            </a:br>
            <a:r>
              <a:rPr lang="en-US" dirty="0"/>
              <a:t>→ missing cold, local neutrals? Possible to be included in the modelling</a:t>
            </a:r>
          </a:p>
          <a:p>
            <a:r>
              <a:rPr lang="en-US" dirty="0"/>
              <a:t>Sensitivity of the current CXRS LOS setup was investigated</a:t>
            </a:r>
          </a:p>
          <a:p>
            <a:pPr lvl="1"/>
            <a:r>
              <a:rPr lang="en-US" dirty="0"/>
              <a:t>Current alignment only allows limited investigation of the fast-ion distribution</a:t>
            </a:r>
          </a:p>
          <a:p>
            <a:pPr lvl="2"/>
            <a:r>
              <a:rPr lang="en-US" dirty="0"/>
              <a:t>T and M port are useful in current setup</a:t>
            </a:r>
          </a:p>
          <a:p>
            <a:pPr lvl="1"/>
            <a:r>
              <a:rPr lang="en-US" dirty="0"/>
              <a:t>Optimization of the system would be possible for FIDA measurements </a:t>
            </a:r>
          </a:p>
          <a:p>
            <a:pPr lvl="2"/>
            <a:r>
              <a:rPr lang="en-US" dirty="0"/>
              <a:t>focusing on co-passing particles</a:t>
            </a:r>
          </a:p>
          <a:p>
            <a:pPr lvl="2"/>
            <a:r>
              <a:rPr lang="en-US" dirty="0"/>
              <a:t>Optimizing BES Doppler-shift with better channel allocation</a:t>
            </a:r>
          </a:p>
        </p:txBody>
      </p:sp>
      <p:sp>
        <p:nvSpPr>
          <p:cNvPr id="7" name="Dátum helye 2">
            <a:extLst>
              <a:ext uri="{FF2B5EF4-FFF2-40B4-BE49-F238E27FC236}">
                <a16:creationId xmlns:a16="http://schemas.microsoft.com/office/drawing/2014/main" id="{87724B55-C6BD-4C1E-B0F8-D6AF7ED600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356350"/>
            <a:ext cx="1115375" cy="365125"/>
          </a:xfrm>
        </p:spPr>
        <p:txBody>
          <a:bodyPr/>
          <a:lstStyle/>
          <a:p>
            <a:r>
              <a:rPr lang="en-US"/>
              <a:t>03/04/2020</a:t>
            </a:r>
          </a:p>
        </p:txBody>
      </p:sp>
      <p:sp>
        <p:nvSpPr>
          <p:cNvPr id="8" name="Élőláb helye 3">
            <a:extLst>
              <a:ext uri="{FF2B5EF4-FFF2-40B4-BE49-F238E27FC236}">
                <a16:creationId xmlns:a16="http://schemas.microsoft.com/office/drawing/2014/main" id="{92C4FD7D-9953-4232-981D-289C302C36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12000" y="6356350"/>
            <a:ext cx="8568000" cy="365125"/>
          </a:xfrm>
        </p:spPr>
        <p:txBody>
          <a:bodyPr/>
          <a:lstStyle/>
          <a:p>
            <a:r>
              <a:rPr lang="en-US"/>
              <a:t>P.Zs. Poloskei et al.– Analysis of the fast-ion distribution in W7-X – E3 coffee talk</a:t>
            </a:r>
          </a:p>
        </p:txBody>
      </p:sp>
    </p:spTree>
    <p:extLst>
      <p:ext uri="{BB962C8B-B14F-4D97-AF65-F5344CB8AC3E}">
        <p14:creationId xmlns:p14="http://schemas.microsoft.com/office/powerpoint/2010/main" val="3305993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,9787"/>
  <p:tag name="ORIGINALWIDTH" val="1297,338"/>
  <p:tag name="LATEXADDIN" val="\documentclass{article}&#10;\usepackage{amsmath}&#10;\pagestyle{empty}&#10;\begin{document}&#10;$H_a^+ + H_b \xrightarrow[]{\text{CX}} H_a^*  + H_b^+ 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604,2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802,3997"/>
  <p:tag name="LATEXADDIN" val="\documentclass{article}&#10;\usepackage{amsmath}&#10;\pagestyle{empty}&#10;\begin{document}&#10;&#10;$\Delta \lambda = \lambda_0 \dfrac{\vec{v}_p \cdot \vec{e}_o}{c}$&#10;&#10;&#10;\end{document}"/>
  <p:tag name="IGUANATEXSIZE" val="24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802,3997"/>
  <p:tag name="LATEXADDIN" val="\documentclass{article}&#10;\usepackage{amsmath}&#10;\pagestyle{empty}&#10;\begin{document}&#10;&#10;$\Delta \lambda = \lambda_0 \dfrac{\vec{v}_p \cdot \vec{e}_o}{c}$&#10;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280,09"/>
  <p:tag name="LATEXADDIN" val="\documentclass{article}&#10;\usepackage{amsmath}&#10;\pagestyle{empty}&#10;\begin{document}&#10;$H_{pl}^+ + H \xrightarrow[]{\text{CX}} H_{pl}^*  + H^+ $&#10;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604,2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1297,338"/>
  <p:tag name="LATEXADDIN" val="\documentclass{article}&#10;\usepackage{amsmath}&#10;\pagestyle{empty}&#10;\begin{document}&#10;$H_{fi}^+ + H \xrightarrow[]{\text{CX}} H_{fi}^*  + H^+ $&#10;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604,2"/>
  <p:tag name="LATEXFORMWRAP" val="True"/>
  <p:tag name="BITMAPVECTOR" val="0"/>
</p:tagLst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16124</TotalTime>
  <Words>1002</Words>
  <Application>Microsoft Office PowerPoint</Application>
  <PresentationFormat>Szélesvásznú</PresentationFormat>
  <Paragraphs>163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Title</vt:lpstr>
      <vt:lpstr>Content</vt:lpstr>
      <vt:lpstr>IPP_only</vt:lpstr>
      <vt:lpstr>Blank</vt:lpstr>
      <vt:lpstr>Analysis of the fast-ion distribution in W7-X from the Balmer-alpha spectrum</vt:lpstr>
      <vt:lpstr>Motivation</vt:lpstr>
      <vt:lpstr>How do we want to diagnose confined fast-ions?</vt:lpstr>
      <vt:lpstr>CXRS system in W7-X for detecting Hα</vt:lpstr>
      <vt:lpstr>FIDASIM – Monte Carloing neutrals</vt:lpstr>
      <vt:lpstr>How „good“ is FIDASIM‘s Hα estimate?</vt:lpstr>
      <vt:lpstr>Weight-function estimates of different ports</vt:lpstr>
      <vt:lpstr>Discrepancies in the FIDA spectra</vt:lpstr>
      <vt:lpstr>Summary</vt:lpstr>
      <vt:lpstr>PowerPoint-bemutató</vt:lpstr>
      <vt:lpstr>Island power losses</vt:lpstr>
      <vt:lpstr>Neutral densities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Peter Poloskei</cp:lastModifiedBy>
  <cp:revision>234</cp:revision>
  <dcterms:created xsi:type="dcterms:W3CDTF">2018-08-24T10:28:29Z</dcterms:created>
  <dcterms:modified xsi:type="dcterms:W3CDTF">2020-04-03T10:51:04Z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