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77"/>
  </p:notesMasterIdLst>
  <p:sldIdLst>
    <p:sldId id="258" r:id="rId2"/>
    <p:sldId id="425" r:id="rId3"/>
    <p:sldId id="540" r:id="rId4"/>
    <p:sldId id="541" r:id="rId5"/>
    <p:sldId id="542" r:id="rId6"/>
    <p:sldId id="461" r:id="rId7"/>
    <p:sldId id="510" r:id="rId8"/>
    <p:sldId id="509" r:id="rId9"/>
    <p:sldId id="511" r:id="rId10"/>
    <p:sldId id="508" r:id="rId11"/>
    <p:sldId id="543" r:id="rId12"/>
    <p:sldId id="514" r:id="rId13"/>
    <p:sldId id="545" r:id="rId14"/>
    <p:sldId id="546" r:id="rId15"/>
    <p:sldId id="548" r:id="rId16"/>
    <p:sldId id="547" r:id="rId17"/>
    <p:sldId id="447" r:id="rId18"/>
    <p:sldId id="544" r:id="rId19"/>
    <p:sldId id="401" r:id="rId20"/>
    <p:sldId id="507" r:id="rId21"/>
    <p:sldId id="464" r:id="rId22"/>
    <p:sldId id="515" r:id="rId23"/>
    <p:sldId id="516" r:id="rId24"/>
    <p:sldId id="442" r:id="rId25"/>
    <p:sldId id="517" r:id="rId26"/>
    <p:sldId id="518" r:id="rId27"/>
    <p:sldId id="519" r:id="rId28"/>
    <p:sldId id="440" r:id="rId29"/>
    <p:sldId id="443" r:id="rId30"/>
    <p:sldId id="444" r:id="rId31"/>
    <p:sldId id="445" r:id="rId32"/>
    <p:sldId id="520" r:id="rId33"/>
    <p:sldId id="521" r:id="rId34"/>
    <p:sldId id="522" r:id="rId35"/>
    <p:sldId id="453" r:id="rId36"/>
    <p:sldId id="460" r:id="rId37"/>
    <p:sldId id="458" r:id="rId38"/>
    <p:sldId id="469" r:id="rId39"/>
    <p:sldId id="470" r:id="rId40"/>
    <p:sldId id="471" r:id="rId41"/>
    <p:sldId id="472" r:id="rId42"/>
    <p:sldId id="466" r:id="rId43"/>
    <p:sldId id="467" r:id="rId44"/>
    <p:sldId id="468" r:id="rId45"/>
    <p:sldId id="523" r:id="rId46"/>
    <p:sldId id="411" r:id="rId47"/>
    <p:sldId id="477" r:id="rId48"/>
    <p:sldId id="524" r:id="rId49"/>
    <p:sldId id="525" r:id="rId50"/>
    <p:sldId id="526" r:id="rId51"/>
    <p:sldId id="480" r:id="rId52"/>
    <p:sldId id="414" r:id="rId53"/>
    <p:sldId id="479" r:id="rId54"/>
    <p:sldId id="478" r:id="rId55"/>
    <p:sldId id="481" r:id="rId56"/>
    <p:sldId id="482" r:id="rId57"/>
    <p:sldId id="483" r:id="rId58"/>
    <p:sldId id="484" r:id="rId59"/>
    <p:sldId id="486" r:id="rId60"/>
    <p:sldId id="506" r:id="rId61"/>
    <p:sldId id="549" r:id="rId62"/>
    <p:sldId id="550" r:id="rId63"/>
    <p:sldId id="551" r:id="rId64"/>
    <p:sldId id="552" r:id="rId65"/>
    <p:sldId id="553" r:id="rId66"/>
    <p:sldId id="500" r:id="rId67"/>
    <p:sldId id="535" r:id="rId68"/>
    <p:sldId id="536" r:id="rId69"/>
    <p:sldId id="418" r:id="rId70"/>
    <p:sldId id="421" r:id="rId71"/>
    <p:sldId id="369" r:id="rId72"/>
    <p:sldId id="537" r:id="rId73"/>
    <p:sldId id="538" r:id="rId74"/>
    <p:sldId id="539" r:id="rId75"/>
    <p:sldId id="534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Zanini" initials="mzan" lastIdx="4" clrIdx="0">
    <p:extLst>
      <p:ext uri="{19B8F6BF-5375-455C-9EA6-DF929625EA0E}">
        <p15:presenceInfo xmlns:p15="http://schemas.microsoft.com/office/powerpoint/2012/main" userId="Marco Zani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B3"/>
    <a:srgbClr val="326CB3"/>
    <a:srgbClr val="007CC3"/>
    <a:srgbClr val="005BAA"/>
    <a:srgbClr val="3F7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0"/>
  </p:normalViewPr>
  <p:slideViewPr>
    <p:cSldViewPr snapToGrid="0">
      <p:cViewPr>
        <p:scale>
          <a:sx n="63" d="100"/>
          <a:sy n="63" d="100"/>
        </p:scale>
        <p:origin x="1280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6D5-ACEA-43FB-9282-292FC8262548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895-DAEF-47E5-8529-7A3EBD8431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9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1.tif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9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24" y="191122"/>
            <a:ext cx="611063" cy="543221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358776" y="188639"/>
            <a:ext cx="6821604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38179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CA4B7E51-DE58-47F6-9B39-900FEC190E77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373261" y="908050"/>
            <a:ext cx="83974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358775" y="1089026"/>
            <a:ext cx="8425657" cy="5188222"/>
          </a:xfrm>
          <a:prstGeom prst="rect">
            <a:avLst/>
          </a:prstGeom>
        </p:spPr>
        <p:txBody>
          <a:bodyPr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95" y="188639"/>
            <a:ext cx="602373" cy="5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0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UG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11" y="188913"/>
            <a:ext cx="575043" cy="5112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38179" cy="365125"/>
          </a:xfrm>
        </p:spPr>
        <p:txBody>
          <a:bodyPr/>
          <a:lstStyle>
            <a:lvl1pPr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C812B23A-0BF4-46E4-AD1B-AC999C4767AB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03" y="188913"/>
            <a:ext cx="2368219" cy="507600"/>
          </a:xfrm>
          <a:prstGeom prst="rect">
            <a:avLst/>
          </a:prstGeom>
        </p:spPr>
      </p:pic>
      <p:grpSp>
        <p:nvGrpSpPr>
          <p:cNvPr id="15" name="Gruppierung 14"/>
          <p:cNvGrpSpPr/>
          <p:nvPr userDrawn="1"/>
        </p:nvGrpSpPr>
        <p:grpSpPr>
          <a:xfrm>
            <a:off x="1032095" y="5284515"/>
            <a:ext cx="7353189" cy="743526"/>
            <a:chOff x="2556095" y="5284515"/>
            <a:chExt cx="7353189" cy="743526"/>
          </a:xfrm>
        </p:grpSpPr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17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18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358776" y="3690256"/>
            <a:ext cx="8425656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358776" y="1501919"/>
            <a:ext cx="8425656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77546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UG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38179" cy="365125"/>
          </a:xfrm>
        </p:spPr>
        <p:txBody>
          <a:bodyPr/>
          <a:lstStyle>
            <a:lvl1pPr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B36657A2-A67F-4ED8-91F3-0F73417AC9E3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03" y="188913"/>
            <a:ext cx="2368219" cy="5076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11" y="188913"/>
            <a:ext cx="575043" cy="511200"/>
          </a:xfrm>
          <a:prstGeom prst="rect">
            <a:avLst/>
          </a:prstGeom>
        </p:spPr>
      </p:pic>
      <p:sp>
        <p:nvSpPr>
          <p:cNvPr id="25" name="Untertitel 2"/>
          <p:cNvSpPr>
            <a:spLocks noGrp="1"/>
          </p:cNvSpPr>
          <p:nvPr userDrawn="1">
            <p:ph type="subTitle" idx="1"/>
          </p:nvPr>
        </p:nvSpPr>
        <p:spPr>
          <a:xfrm>
            <a:off x="358776" y="3429000"/>
            <a:ext cx="8425656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6" name="Titel 7"/>
          <p:cNvSpPr>
            <a:spLocks noGrp="1"/>
          </p:cNvSpPr>
          <p:nvPr userDrawn="1">
            <p:ph type="title"/>
          </p:nvPr>
        </p:nvSpPr>
        <p:spPr>
          <a:xfrm>
            <a:off x="358776" y="1268413"/>
            <a:ext cx="8425656" cy="202762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8" name="Gruppierung 17"/>
          <p:cNvGrpSpPr/>
          <p:nvPr userDrawn="1"/>
        </p:nvGrpSpPr>
        <p:grpSpPr>
          <a:xfrm>
            <a:off x="1032095" y="4979700"/>
            <a:ext cx="7353189" cy="743526"/>
            <a:chOff x="2556095" y="5284515"/>
            <a:chExt cx="7353189" cy="743526"/>
          </a:xfrm>
        </p:grpSpPr>
        <p:pic>
          <p:nvPicPr>
            <p:cNvPr id="19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0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1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 userDrawn="1"/>
        </p:nvGrpSpPr>
        <p:grpSpPr>
          <a:xfrm>
            <a:off x="418306" y="5843335"/>
            <a:ext cx="8366125" cy="566770"/>
            <a:chOff x="507814" y="5834863"/>
            <a:chExt cx="8171183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4" y="5834863"/>
              <a:ext cx="524866" cy="350037"/>
            </a:xfrm>
            <a:prstGeom prst="rect">
              <a:avLst/>
            </a:prstGeom>
          </p:spPr>
        </p:pic>
        <p:sp>
          <p:nvSpPr>
            <p:cNvPr id="16" name="Subtitle 2"/>
            <p:cNvSpPr txBox="1">
              <a:spLocks/>
            </p:cNvSpPr>
            <p:nvPr userDrawn="1"/>
          </p:nvSpPr>
          <p:spPr>
            <a:xfrm>
              <a:off x="1032680" y="5834863"/>
              <a:ext cx="7646317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</a:t>
              </a:r>
              <a:r>
                <a:rPr lang="en-US" sz="1000" baseline="0" dirty="0">
                  <a:latin typeface="Arial Narrow" panose="020B0606020202030204" pitchFamily="34" charset="0"/>
                </a:rPr>
                <a:t> and 2019-2020 </a:t>
              </a:r>
              <a:r>
                <a:rPr lang="en-US" sz="1000" dirty="0">
                  <a:latin typeface="Arial Narrow" panose="020B0606020202030204" pitchFamily="34" charset="0"/>
                </a:rPr>
                <a:t>under grant agreement No 633053. The views and opinions expressed herein do not necessarily reflect those of the European Commission.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5108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UG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30" y="188913"/>
            <a:ext cx="575043" cy="5112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38179" cy="365125"/>
          </a:xfrm>
        </p:spPr>
        <p:txBody>
          <a:bodyPr/>
          <a:lstStyle>
            <a:lvl1pPr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C812B23A-0BF4-46E4-AD1B-AC999C4767AB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03" y="188913"/>
            <a:ext cx="2368219" cy="507600"/>
          </a:xfrm>
          <a:prstGeom prst="rect">
            <a:avLst/>
          </a:prstGeom>
        </p:spPr>
      </p:pic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358776" y="2409914"/>
            <a:ext cx="8425656" cy="7691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1" name="Titel 7"/>
          <p:cNvSpPr>
            <a:spLocks noGrp="1"/>
          </p:cNvSpPr>
          <p:nvPr>
            <p:ph type="title"/>
          </p:nvPr>
        </p:nvSpPr>
        <p:spPr>
          <a:xfrm>
            <a:off x="358776" y="1008847"/>
            <a:ext cx="8425656" cy="134124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22" name="Gruppierung 14"/>
          <p:cNvGrpSpPr/>
          <p:nvPr userDrawn="1"/>
        </p:nvGrpSpPr>
        <p:grpSpPr>
          <a:xfrm>
            <a:off x="947599" y="3240265"/>
            <a:ext cx="7437686" cy="752070"/>
            <a:chOff x="2556095" y="5284515"/>
            <a:chExt cx="7353189" cy="743526"/>
          </a:xfrm>
        </p:grpSpPr>
        <p:pic>
          <p:nvPicPr>
            <p:cNvPr id="23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3078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4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5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165840"/>
            <a:ext cx="9143451" cy="22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44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358775" y="1089025"/>
            <a:ext cx="8425657" cy="5176539"/>
          </a:xfrm>
          <a:prstGeom prst="rect">
            <a:avLst/>
          </a:prstGeom>
        </p:spPr>
        <p:txBody>
          <a:bodyPr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2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95" y="188639"/>
            <a:ext cx="602373" cy="538451"/>
          </a:xfrm>
          <a:prstGeom prst="rect">
            <a:avLst/>
          </a:prstGeom>
        </p:spPr>
      </p:pic>
      <p:sp>
        <p:nvSpPr>
          <p:cNvPr id="14" name="Titel 12"/>
          <p:cNvSpPr>
            <a:spLocks noGrp="1"/>
          </p:cNvSpPr>
          <p:nvPr>
            <p:ph type="title"/>
          </p:nvPr>
        </p:nvSpPr>
        <p:spPr>
          <a:xfrm>
            <a:off x="358776" y="188639"/>
            <a:ext cx="6821604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24" y="191122"/>
            <a:ext cx="611063" cy="543220"/>
          </a:xfrm>
          <a:prstGeom prst="rect">
            <a:avLst/>
          </a:prstGeom>
        </p:spPr>
      </p:pic>
      <p:cxnSp>
        <p:nvCxnSpPr>
          <p:cNvPr id="13" name="Gerader Verbinder 12"/>
          <p:cNvCxnSpPr/>
          <p:nvPr userDrawn="1"/>
        </p:nvCxnSpPr>
        <p:spPr bwMode="auto">
          <a:xfrm>
            <a:off x="373261" y="908050"/>
            <a:ext cx="83974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66696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M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358776" y="188639"/>
            <a:ext cx="6821604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9576" y="6356356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93F7BEF8-5B9C-4EA6-8A3B-5D015C3680C5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5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7098" y="164287"/>
            <a:ext cx="585019" cy="596404"/>
          </a:xfrm>
          <a:prstGeom prst="rect">
            <a:avLst/>
          </a:prstGeom>
          <a:noFill/>
        </p:spPr>
      </p:pic>
      <p:pic>
        <p:nvPicPr>
          <p:cNvPr id="10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95" y="188639"/>
            <a:ext cx="602373" cy="538451"/>
          </a:xfrm>
          <a:prstGeom prst="rect">
            <a:avLst/>
          </a:prstGeom>
        </p:spPr>
      </p:pic>
      <p:cxnSp>
        <p:nvCxnSpPr>
          <p:cNvPr id="12" name="Gerader Verbinder 11"/>
          <p:cNvCxnSpPr/>
          <p:nvPr userDrawn="1"/>
        </p:nvCxnSpPr>
        <p:spPr bwMode="auto">
          <a:xfrm>
            <a:off x="373261" y="908050"/>
            <a:ext cx="83974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358775" y="1089025"/>
            <a:ext cx="8425657" cy="5176539"/>
          </a:xfrm>
          <a:prstGeom prst="rect">
            <a:avLst/>
          </a:prstGeom>
        </p:spPr>
        <p:txBody>
          <a:bodyPr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13377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H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358775" y="188639"/>
            <a:ext cx="628332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38179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73C64B7C-7888-403D-8DC4-9D96FD84C43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358774" y="1089010"/>
            <a:ext cx="8425657" cy="5188237"/>
          </a:xfrm>
          <a:prstGeom prst="rect">
            <a:avLst/>
          </a:prstGeom>
        </p:spPr>
        <p:txBody>
          <a:bodyPr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99" y="289530"/>
            <a:ext cx="1110547" cy="333491"/>
          </a:xfrm>
          <a:prstGeom prst="rect">
            <a:avLst/>
          </a:prstGeom>
        </p:spPr>
      </p:pic>
      <p:pic>
        <p:nvPicPr>
          <p:cNvPr id="10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95" y="188639"/>
            <a:ext cx="602373" cy="538451"/>
          </a:xfrm>
          <a:prstGeom prst="rect">
            <a:avLst/>
          </a:prstGeom>
        </p:spPr>
      </p:pic>
      <p:cxnSp>
        <p:nvCxnSpPr>
          <p:cNvPr id="14" name="Gerader Verbinder 13"/>
          <p:cNvCxnSpPr/>
          <p:nvPr userDrawn="1"/>
        </p:nvCxnSpPr>
        <p:spPr bwMode="auto">
          <a:xfrm>
            <a:off x="373261" y="908050"/>
            <a:ext cx="83974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77229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o machine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03" y="188913"/>
            <a:ext cx="2368219" cy="5076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6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C67F9915-1945-4555-BF8F-C36D10626A97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1032095" y="5284515"/>
            <a:ext cx="7353189" cy="743526"/>
            <a:chOff x="2556095" y="5284515"/>
            <a:chExt cx="7353189" cy="743526"/>
          </a:xfrm>
        </p:grpSpPr>
        <p:pic>
          <p:nvPicPr>
            <p:cNvPr id="13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14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15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6" name="Untertitel 2"/>
          <p:cNvSpPr>
            <a:spLocks noGrp="1"/>
          </p:cNvSpPr>
          <p:nvPr>
            <p:ph type="subTitle" idx="1"/>
          </p:nvPr>
        </p:nvSpPr>
        <p:spPr>
          <a:xfrm>
            <a:off x="358776" y="3690256"/>
            <a:ext cx="8425656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7" name="Titel 7"/>
          <p:cNvSpPr>
            <a:spLocks noGrp="1"/>
          </p:cNvSpPr>
          <p:nvPr>
            <p:ph type="title"/>
          </p:nvPr>
        </p:nvSpPr>
        <p:spPr>
          <a:xfrm>
            <a:off x="358776" y="1501919"/>
            <a:ext cx="8425656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6104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/o machine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60E2AE3F-7EE6-4F03-BDD2-484553F11321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03" y="188913"/>
            <a:ext cx="2368219" cy="507600"/>
          </a:xfrm>
          <a:prstGeom prst="rect">
            <a:avLst/>
          </a:prstGeom>
        </p:spPr>
      </p:pic>
      <p:sp>
        <p:nvSpPr>
          <p:cNvPr id="36" name="Untertitel 2"/>
          <p:cNvSpPr>
            <a:spLocks noGrp="1"/>
          </p:cNvSpPr>
          <p:nvPr>
            <p:ph type="subTitle" idx="1"/>
          </p:nvPr>
        </p:nvSpPr>
        <p:spPr>
          <a:xfrm>
            <a:off x="358776" y="3429000"/>
            <a:ext cx="8425656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37" name="Titel 7"/>
          <p:cNvSpPr>
            <a:spLocks noGrp="1"/>
          </p:cNvSpPr>
          <p:nvPr>
            <p:ph type="title"/>
          </p:nvPr>
        </p:nvSpPr>
        <p:spPr>
          <a:xfrm>
            <a:off x="358776" y="1268413"/>
            <a:ext cx="8425656" cy="202762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7" name="Gruppierung 16"/>
          <p:cNvGrpSpPr/>
          <p:nvPr userDrawn="1"/>
        </p:nvGrpSpPr>
        <p:grpSpPr>
          <a:xfrm>
            <a:off x="1032095" y="4979700"/>
            <a:ext cx="7353189" cy="743526"/>
            <a:chOff x="2556095" y="5284515"/>
            <a:chExt cx="7353189" cy="743526"/>
          </a:xfrm>
        </p:grpSpPr>
        <p:pic>
          <p:nvPicPr>
            <p:cNvPr id="18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19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0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grpSp>
        <p:nvGrpSpPr>
          <p:cNvPr id="22" name="Gruppieren 21"/>
          <p:cNvGrpSpPr/>
          <p:nvPr userDrawn="1"/>
        </p:nvGrpSpPr>
        <p:grpSpPr>
          <a:xfrm>
            <a:off x="418306" y="5843335"/>
            <a:ext cx="8366125" cy="566770"/>
            <a:chOff x="507814" y="5834863"/>
            <a:chExt cx="8171183" cy="566770"/>
          </a:xfrm>
        </p:grpSpPr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4" y="5834863"/>
              <a:ext cx="524866" cy="350037"/>
            </a:xfrm>
            <a:prstGeom prst="rect">
              <a:avLst/>
            </a:prstGeom>
          </p:spPr>
        </p:pic>
        <p:sp>
          <p:nvSpPr>
            <p:cNvPr id="24" name="Subtitle 2"/>
            <p:cNvSpPr txBox="1">
              <a:spLocks/>
            </p:cNvSpPr>
            <p:nvPr userDrawn="1"/>
          </p:nvSpPr>
          <p:spPr>
            <a:xfrm>
              <a:off x="1032680" y="5834863"/>
              <a:ext cx="7646317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</a:t>
              </a:r>
              <a:r>
                <a:rPr lang="en-US" sz="1000" baseline="0" dirty="0">
                  <a:latin typeface="Arial Narrow" panose="020B0606020202030204" pitchFamily="34" charset="0"/>
                </a:rPr>
                <a:t> and 2019-2020 </a:t>
              </a:r>
              <a:r>
                <a:rPr lang="en-US" sz="1000" dirty="0">
                  <a:latin typeface="Arial Narrow" panose="020B0606020202030204" pitchFamily="34" charset="0"/>
                </a:rPr>
                <a:t>under grant agreement No 633053. The views and opinions expressed herein do not necessarily reflect those of the European Commission.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50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52" y="189217"/>
            <a:ext cx="574223" cy="51047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38179" cy="365125"/>
          </a:xfrm>
        </p:spPr>
        <p:txBody>
          <a:bodyPr/>
          <a:lstStyle>
            <a:lvl1pPr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DBD22C10-34BE-4C50-96D0-7CBCF87098AF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03" y="188913"/>
            <a:ext cx="2368219" cy="507600"/>
          </a:xfrm>
          <a:prstGeom prst="rect">
            <a:avLst/>
          </a:prstGeom>
        </p:spPr>
      </p:pic>
      <p:grpSp>
        <p:nvGrpSpPr>
          <p:cNvPr id="15" name="Gruppierung 14"/>
          <p:cNvGrpSpPr/>
          <p:nvPr userDrawn="1"/>
        </p:nvGrpSpPr>
        <p:grpSpPr>
          <a:xfrm>
            <a:off x="1032095" y="5284515"/>
            <a:ext cx="7353189" cy="743526"/>
            <a:chOff x="2556095" y="5284515"/>
            <a:chExt cx="7353189" cy="743526"/>
          </a:xfrm>
        </p:grpSpPr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17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18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358776" y="3690256"/>
            <a:ext cx="8425656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358776" y="1501919"/>
            <a:ext cx="8425656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23365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38179" cy="365125"/>
          </a:xfrm>
        </p:spPr>
        <p:txBody>
          <a:bodyPr/>
          <a:lstStyle>
            <a:lvl1pPr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35A8956-EB44-4E46-A048-08B02C4DC08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03" y="188913"/>
            <a:ext cx="2368219" cy="5076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52" y="189215"/>
            <a:ext cx="575044" cy="511200"/>
          </a:xfrm>
          <a:prstGeom prst="rect">
            <a:avLst/>
          </a:prstGeom>
        </p:spPr>
      </p:pic>
      <p:sp>
        <p:nvSpPr>
          <p:cNvPr id="24" name="Untertitel 2"/>
          <p:cNvSpPr>
            <a:spLocks noGrp="1"/>
          </p:cNvSpPr>
          <p:nvPr>
            <p:ph type="subTitle" idx="1"/>
          </p:nvPr>
        </p:nvSpPr>
        <p:spPr>
          <a:xfrm>
            <a:off x="358776" y="3429000"/>
            <a:ext cx="8425656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5" name="Titel 7"/>
          <p:cNvSpPr>
            <a:spLocks noGrp="1"/>
          </p:cNvSpPr>
          <p:nvPr>
            <p:ph type="title"/>
          </p:nvPr>
        </p:nvSpPr>
        <p:spPr>
          <a:xfrm>
            <a:off x="358776" y="1268413"/>
            <a:ext cx="8425656" cy="202762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1032095" y="4979700"/>
            <a:ext cx="7353189" cy="743526"/>
            <a:chOff x="2556095" y="5284515"/>
            <a:chExt cx="7353189" cy="743526"/>
          </a:xfrm>
        </p:grpSpPr>
        <p:pic>
          <p:nvPicPr>
            <p:cNvPr id="20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grpSp>
        <p:nvGrpSpPr>
          <p:cNvPr id="26" name="Gruppieren 25"/>
          <p:cNvGrpSpPr/>
          <p:nvPr userDrawn="1"/>
        </p:nvGrpSpPr>
        <p:grpSpPr>
          <a:xfrm>
            <a:off x="418306" y="5843335"/>
            <a:ext cx="8366125" cy="566770"/>
            <a:chOff x="507814" y="5834863"/>
            <a:chExt cx="8171183" cy="566770"/>
          </a:xfrm>
        </p:grpSpPr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4" y="5834863"/>
              <a:ext cx="524866" cy="350037"/>
            </a:xfrm>
            <a:prstGeom prst="rect">
              <a:avLst/>
            </a:prstGeom>
          </p:spPr>
        </p:pic>
        <p:sp>
          <p:nvSpPr>
            <p:cNvPr id="28" name="Subtitle 2"/>
            <p:cNvSpPr txBox="1">
              <a:spLocks/>
            </p:cNvSpPr>
            <p:nvPr userDrawn="1"/>
          </p:nvSpPr>
          <p:spPr>
            <a:xfrm>
              <a:off x="1032680" y="5834863"/>
              <a:ext cx="7646317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</a:t>
              </a:r>
              <a:r>
                <a:rPr lang="en-US" sz="1000" baseline="0" dirty="0">
                  <a:latin typeface="Arial Narrow" panose="020B0606020202030204" pitchFamily="34" charset="0"/>
                </a:rPr>
                <a:t> and 2019-2020 </a:t>
              </a:r>
              <a:r>
                <a:rPr lang="en-US" sz="1000" dirty="0">
                  <a:latin typeface="Arial Narrow" panose="020B0606020202030204" pitchFamily="34" charset="0"/>
                </a:rPr>
                <a:t>under grant agreement No 633053. The views and opinions expressed herein do not necessarily reflect those of the European Commission.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897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7-X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51" y="189217"/>
            <a:ext cx="575044" cy="5112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38179" cy="365125"/>
          </a:xfrm>
        </p:spPr>
        <p:txBody>
          <a:bodyPr/>
          <a:lstStyle>
            <a:lvl1pPr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DBD22C10-34BE-4C50-96D0-7CBCF87098AF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30" y="188913"/>
            <a:ext cx="2368219" cy="507600"/>
          </a:xfrm>
          <a:prstGeom prst="rect">
            <a:avLst/>
          </a:prstGeom>
        </p:spPr>
      </p:pic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358776" y="2409914"/>
            <a:ext cx="8425656" cy="7691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358776" y="1008847"/>
            <a:ext cx="8425656" cy="134124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3" name="Gruppierung 14"/>
          <p:cNvGrpSpPr/>
          <p:nvPr userDrawn="1"/>
        </p:nvGrpSpPr>
        <p:grpSpPr>
          <a:xfrm>
            <a:off x="1032095" y="3248809"/>
            <a:ext cx="7353189" cy="743526"/>
            <a:chOff x="2556095" y="5284515"/>
            <a:chExt cx="7353189" cy="743526"/>
          </a:xfrm>
        </p:grpSpPr>
        <p:pic>
          <p:nvPicPr>
            <p:cNvPr id="21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8805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2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3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24" name="Grafik 23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78708"/>
            <a:ext cx="9144000" cy="219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72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8774" y="6345238"/>
            <a:ext cx="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D82A78E0-EA51-4CA5-BCF0-4E375523AEDC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0187" y="6345238"/>
            <a:ext cx="6422400" cy="37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225" y="6345238"/>
            <a:ext cx="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296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81" r:id="rId4"/>
    <p:sldLayoutId id="2147483655" r:id="rId5"/>
    <p:sldLayoutId id="2147483656" r:id="rId6"/>
    <p:sldLayoutId id="2147483686" r:id="rId7"/>
    <p:sldLayoutId id="2147483682" r:id="rId8"/>
    <p:sldLayoutId id="2147483687" r:id="rId9"/>
    <p:sldLayoutId id="2147483683" r:id="rId10"/>
    <p:sldLayoutId id="2147483685" r:id="rId11"/>
    <p:sldLayoutId id="214748368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19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226" userDrawn="1">
          <p15:clr>
            <a:srgbClr val="F26B43"/>
          </p15:clr>
        </p15:guide>
        <p15:guide id="7" orient="horz" pos="572" userDrawn="1">
          <p15:clr>
            <a:srgbClr val="F26B43"/>
          </p15:clr>
        </p15:guide>
        <p15:guide id="8" orient="horz" pos="687" userDrawn="1">
          <p15:clr>
            <a:srgbClr val="F26B43"/>
          </p15:clr>
        </p15:guide>
        <p15:guide id="9" orient="horz" pos="3997" userDrawn="1">
          <p15:clr>
            <a:srgbClr val="F26B43"/>
          </p15:clr>
        </p15:guide>
        <p15:guide id="10" orient="horz" pos="458" userDrawn="1">
          <p15:clr>
            <a:srgbClr val="F26B43"/>
          </p15:clr>
        </p15:guide>
        <p15:guide id="11" orient="horz" pos="4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Physics</a:t>
            </a:r>
            <a:r>
              <a:rPr lang="de-DE" dirty="0"/>
              <a:t>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9095" y="1610145"/>
            <a:ext cx="8519490" cy="1143569"/>
          </a:xfrm>
        </p:spPr>
        <p:txBody>
          <a:bodyPr/>
          <a:lstStyle/>
          <a:p>
            <a:r>
              <a:rPr lang="en-US" dirty="0"/>
              <a:t>Influence of plasma parameters on sawtooth instabilities at W7-X</a:t>
            </a:r>
            <a:endParaRPr lang="de-DE" dirty="0"/>
          </a:p>
        </p:txBody>
      </p:sp>
      <p:sp>
        <p:nvSpPr>
          <p:cNvPr id="8" name="Subtitle 1"/>
          <p:cNvSpPr>
            <a:spLocks noGrp="1"/>
          </p:cNvSpPr>
          <p:nvPr>
            <p:ph type="subTitle" idx="1"/>
          </p:nvPr>
        </p:nvSpPr>
        <p:spPr>
          <a:xfrm>
            <a:off x="1396219" y="3051172"/>
            <a:ext cx="5905242" cy="119470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 b="1" dirty="0" err="1"/>
              <a:t>Written</a:t>
            </a:r>
            <a:r>
              <a:rPr lang="de-DE" b="1" dirty="0"/>
              <a:t> and </a:t>
            </a:r>
            <a:r>
              <a:rPr lang="de-DE" b="1" dirty="0" err="1"/>
              <a:t>presented</a:t>
            </a:r>
            <a:r>
              <a:rPr lang="de-DE" b="1" dirty="0"/>
              <a:t> </a:t>
            </a:r>
            <a:r>
              <a:rPr lang="de-DE" b="1" dirty="0" err="1"/>
              <a:t>by</a:t>
            </a:r>
            <a:r>
              <a:rPr lang="de-DE" b="1" dirty="0"/>
              <a:t> Tilly Smith</a:t>
            </a:r>
          </a:p>
          <a:p>
            <a:pPr>
              <a:spcBef>
                <a:spcPct val="0"/>
              </a:spcBef>
            </a:pPr>
            <a:r>
              <a:rPr lang="de-DE" b="1" dirty="0"/>
              <a:t>Supervision: Prof. Robert Wolf, Dr. Marco Zanini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79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DCA20B-51F7-18C2-2DD7-1B5324FD8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9C6E4-EDF0-C35C-6FCE-9190CAD5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A796F-5986-7D8D-CA8F-9F20E985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043AC38-766D-C1EF-4050-05CC40E7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7123"/>
            <a:ext cx="6821604" cy="64030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D8748480-2E2F-4996-7BD5-BD60D4396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5"/>
          <a:stretch/>
        </p:blipFill>
        <p:spPr>
          <a:xfrm>
            <a:off x="2854986" y="1509819"/>
            <a:ext cx="3434025" cy="29218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858B21-E707-B402-149D-49409A0D8362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E053FECC-41E9-775A-D684-C137DB5C0EB3}"/>
              </a:ext>
            </a:extLst>
          </p:cNvPr>
          <p:cNvSpPr txBox="1"/>
          <p:nvPr/>
        </p:nvSpPr>
        <p:spPr>
          <a:xfrm>
            <a:off x="5219926" y="4068780"/>
            <a:ext cx="1237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M. Zanini</a:t>
            </a:r>
          </a:p>
        </p:txBody>
      </p:sp>
      <p:sp>
        <p:nvSpPr>
          <p:cNvPr id="11" name="Textfeld 5">
            <a:extLst>
              <a:ext uri="{FF2B5EF4-FFF2-40B4-BE49-F238E27FC236}">
                <a16:creationId xmlns:a16="http://schemas.microsoft.com/office/drawing/2014/main" id="{028D01CF-A7A9-D58B-ECC4-E18CF2CB7823}"/>
              </a:ext>
            </a:extLst>
          </p:cNvPr>
          <p:cNvSpPr txBox="1"/>
          <p:nvPr/>
        </p:nvSpPr>
        <p:spPr>
          <a:xfrm>
            <a:off x="305201" y="1746215"/>
            <a:ext cx="2549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ECE </a:t>
            </a:r>
            <a:r>
              <a:rPr lang="de-DE" dirty="0" err="1"/>
              <a:t>central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profile</a:t>
            </a:r>
            <a:r>
              <a:rPr lang="de-DE" dirty="0"/>
              <a:t>: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693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DCA20B-51F7-18C2-2DD7-1B5324FD8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9C6E4-EDF0-C35C-6FCE-9190CAD5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A796F-5986-7D8D-CA8F-9F20E985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8D9F00-33E7-E1E7-B3DD-2F1E94C160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171" y="4431665"/>
            <a:ext cx="8425657" cy="5176539"/>
          </a:xfrm>
        </p:spPr>
        <p:txBody>
          <a:bodyPr/>
          <a:lstStyle/>
          <a:p>
            <a:r>
              <a:rPr lang="en-US" dirty="0"/>
              <a:t>Crash amplitude </a:t>
            </a:r>
            <a:r>
              <a:rPr lang="el-GR" dirty="0"/>
              <a:t>Δ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: relative electron temperature change in percent</a:t>
            </a:r>
          </a:p>
          <a:p>
            <a:r>
              <a:rPr lang="en-US" dirty="0"/>
              <a:t>Inversion radius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r>
              <a:rPr lang="en-US" dirty="0"/>
              <a:t>: radial position where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=const. before and after a crash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043AC38-766D-C1EF-4050-05CC40E7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7123"/>
            <a:ext cx="6821604" cy="64030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D8748480-2E2F-4996-7BD5-BD60D4396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5"/>
          <a:stretch/>
        </p:blipFill>
        <p:spPr>
          <a:xfrm>
            <a:off x="2854986" y="1509819"/>
            <a:ext cx="3434025" cy="29218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858B21-E707-B402-149D-49409A0D8362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E053FECC-41E9-775A-D684-C137DB5C0EB3}"/>
              </a:ext>
            </a:extLst>
          </p:cNvPr>
          <p:cNvSpPr txBox="1"/>
          <p:nvPr/>
        </p:nvSpPr>
        <p:spPr>
          <a:xfrm>
            <a:off x="5219926" y="4068780"/>
            <a:ext cx="1237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M. Zanini</a:t>
            </a:r>
          </a:p>
        </p:txBody>
      </p:sp>
      <p:sp>
        <p:nvSpPr>
          <p:cNvPr id="11" name="Textfeld 5">
            <a:extLst>
              <a:ext uri="{FF2B5EF4-FFF2-40B4-BE49-F238E27FC236}">
                <a16:creationId xmlns:a16="http://schemas.microsoft.com/office/drawing/2014/main" id="{028D01CF-A7A9-D58B-ECC4-E18CF2CB7823}"/>
              </a:ext>
            </a:extLst>
          </p:cNvPr>
          <p:cNvSpPr txBox="1"/>
          <p:nvPr/>
        </p:nvSpPr>
        <p:spPr>
          <a:xfrm>
            <a:off x="305201" y="1746215"/>
            <a:ext cx="2549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ECE </a:t>
            </a:r>
            <a:r>
              <a:rPr lang="de-DE" dirty="0" err="1"/>
              <a:t>central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profile</a:t>
            </a:r>
            <a:r>
              <a:rPr lang="de-DE" dirty="0"/>
              <a:t>: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8190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E8EE8-C7E8-EEB3-5630-8151D809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13.05.2022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35C12-3B8E-45C3-6D9A-FFABC08E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DA015-82EB-FB1F-CFB0-D27C4573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FD4593-9C3F-37F9-670E-F9ABA1DF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6" y="261709"/>
            <a:ext cx="6821604" cy="64030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CCE91E-CFAC-87FE-1EA5-4701D9510157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5B32199B-C921-CECF-B4E7-186D0C317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19" y="3686555"/>
            <a:ext cx="4157685" cy="2487898"/>
          </a:xfrm>
          <a:prstGeom prst="rect">
            <a:avLst/>
          </a:prstGeom>
        </p:spPr>
      </p:pic>
      <p:sp>
        <p:nvSpPr>
          <p:cNvPr id="17" name="Textfeld 5">
            <a:extLst>
              <a:ext uri="{FF2B5EF4-FFF2-40B4-BE49-F238E27FC236}">
                <a16:creationId xmlns:a16="http://schemas.microsoft.com/office/drawing/2014/main" id="{6682FDB9-F4B8-A27C-AD08-5E0D3361DB82}"/>
              </a:ext>
            </a:extLst>
          </p:cNvPr>
          <p:cNvSpPr txBox="1"/>
          <p:nvPr/>
        </p:nvSpPr>
        <p:spPr>
          <a:xfrm>
            <a:off x="7466839" y="5912144"/>
            <a:ext cx="1237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M. Zanini</a:t>
            </a:r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2A089D0C-CC4C-9109-D6A5-2E2F8B03913A}"/>
              </a:ext>
            </a:extLst>
          </p:cNvPr>
          <p:cNvSpPr txBox="1"/>
          <p:nvPr/>
        </p:nvSpPr>
        <p:spPr>
          <a:xfrm>
            <a:off x="649296" y="3499571"/>
            <a:ext cx="571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Iota-profile: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622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E8EE8-C7E8-EEB3-5630-8151D809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35C12-3B8E-45C3-6D9A-FFABC08E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DA015-82EB-FB1F-CFB0-D27C4573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46954-C939-B79B-1D1C-72A1F7308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226277"/>
            <a:ext cx="8917305" cy="1738531"/>
          </a:xfrm>
        </p:spPr>
        <p:txBody>
          <a:bodyPr/>
          <a:lstStyle/>
          <a:p>
            <a:r>
              <a:rPr lang="en-US" dirty="0"/>
              <a:t>Temporal evolution of iota-profile (1d cylindrical system):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FD4593-9C3F-37F9-670E-F9ABA1DF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6" y="261709"/>
            <a:ext cx="6821604" cy="64030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CCE91E-CFAC-87FE-1EA5-4701D9510157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5B32199B-C921-CECF-B4E7-186D0C317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19" y="3686555"/>
            <a:ext cx="4157685" cy="2487898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355E1F53-6FE5-DA67-8064-4C73905B9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1" y="1594382"/>
            <a:ext cx="3029054" cy="954868"/>
          </a:xfrm>
          <a:prstGeom prst="rect">
            <a:avLst/>
          </a:prstGeom>
        </p:spPr>
      </p:pic>
      <p:sp>
        <p:nvSpPr>
          <p:cNvPr id="17" name="Textfeld 5">
            <a:extLst>
              <a:ext uri="{FF2B5EF4-FFF2-40B4-BE49-F238E27FC236}">
                <a16:creationId xmlns:a16="http://schemas.microsoft.com/office/drawing/2014/main" id="{6682FDB9-F4B8-A27C-AD08-5E0D3361DB82}"/>
              </a:ext>
            </a:extLst>
          </p:cNvPr>
          <p:cNvSpPr txBox="1"/>
          <p:nvPr/>
        </p:nvSpPr>
        <p:spPr>
          <a:xfrm>
            <a:off x="7466839" y="5912144"/>
            <a:ext cx="1237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M. Zanini</a:t>
            </a:r>
          </a:p>
        </p:txBody>
      </p:sp>
      <p:sp>
        <p:nvSpPr>
          <p:cNvPr id="18" name="Textfeld 5">
            <a:extLst>
              <a:ext uri="{FF2B5EF4-FFF2-40B4-BE49-F238E27FC236}">
                <a16:creationId xmlns:a16="http://schemas.microsoft.com/office/drawing/2014/main" id="{83D0B54C-387A-3756-D2F9-74E6E47D0E43}"/>
              </a:ext>
            </a:extLst>
          </p:cNvPr>
          <p:cNvSpPr txBox="1"/>
          <p:nvPr/>
        </p:nvSpPr>
        <p:spPr>
          <a:xfrm>
            <a:off x="649296" y="3499571"/>
            <a:ext cx="571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Iota-profile: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3260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E8EE8-C7E8-EEB3-5630-8151D809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13.05.2022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35C12-3B8E-45C3-6D9A-FFABC08E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DA015-82EB-FB1F-CFB0-D27C4573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46954-C939-B79B-1D1C-72A1F7308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226277"/>
            <a:ext cx="8917305" cy="1738531"/>
          </a:xfrm>
        </p:spPr>
        <p:txBody>
          <a:bodyPr/>
          <a:lstStyle/>
          <a:p>
            <a:r>
              <a:rPr lang="en-US" dirty="0"/>
              <a:t>Temporal evolution of iota-profile (1d cylindrical system):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FD4593-9C3F-37F9-670E-F9ABA1DF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6" y="261709"/>
            <a:ext cx="6821604" cy="64030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083CE07-4ABA-AA43-B169-9CBB26A041B8}"/>
              </a:ext>
            </a:extLst>
          </p:cNvPr>
          <p:cNvSpPr txBox="1">
            <a:spLocks/>
          </p:cNvSpPr>
          <p:nvPr/>
        </p:nvSpPr>
        <p:spPr>
          <a:xfrm>
            <a:off x="354437" y="2597832"/>
            <a:ext cx="7113163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Dimensional analysis results in the resistive time: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829EF16-A335-88A7-32DB-689C23582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1" y="2968770"/>
            <a:ext cx="2443415" cy="7549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CCE91E-CFAC-87FE-1EA5-4701D9510157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5B32199B-C921-CECF-B4E7-186D0C317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19" y="3686555"/>
            <a:ext cx="4157685" cy="2487898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355E1F53-6FE5-DA67-8064-4C73905B9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1" y="1594382"/>
            <a:ext cx="3029054" cy="954868"/>
          </a:xfrm>
          <a:prstGeom prst="rect">
            <a:avLst/>
          </a:prstGeom>
        </p:spPr>
      </p:pic>
      <p:sp>
        <p:nvSpPr>
          <p:cNvPr id="17" name="Textfeld 5">
            <a:extLst>
              <a:ext uri="{FF2B5EF4-FFF2-40B4-BE49-F238E27FC236}">
                <a16:creationId xmlns:a16="http://schemas.microsoft.com/office/drawing/2014/main" id="{6682FDB9-F4B8-A27C-AD08-5E0D3361DB82}"/>
              </a:ext>
            </a:extLst>
          </p:cNvPr>
          <p:cNvSpPr txBox="1"/>
          <p:nvPr/>
        </p:nvSpPr>
        <p:spPr>
          <a:xfrm>
            <a:off x="7466839" y="5912144"/>
            <a:ext cx="1237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M. Zanini</a:t>
            </a:r>
          </a:p>
        </p:txBody>
      </p:sp>
      <p:sp>
        <p:nvSpPr>
          <p:cNvPr id="19" name="Textfeld 5">
            <a:extLst>
              <a:ext uri="{FF2B5EF4-FFF2-40B4-BE49-F238E27FC236}">
                <a16:creationId xmlns:a16="http://schemas.microsoft.com/office/drawing/2014/main" id="{9D8CFD37-668F-818C-E212-43DF1E1C5647}"/>
              </a:ext>
            </a:extLst>
          </p:cNvPr>
          <p:cNvSpPr txBox="1"/>
          <p:nvPr/>
        </p:nvSpPr>
        <p:spPr>
          <a:xfrm>
            <a:off x="649296" y="3499571"/>
            <a:ext cx="571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Iota-profile: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4001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E8EE8-C7E8-EEB3-5630-8151D809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13.05.2022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35C12-3B8E-45C3-6D9A-FFABC08E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DA015-82EB-FB1F-CFB0-D27C4573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46954-C939-B79B-1D1C-72A1F7308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226277"/>
            <a:ext cx="8917305" cy="1738531"/>
          </a:xfrm>
        </p:spPr>
        <p:txBody>
          <a:bodyPr/>
          <a:lstStyle/>
          <a:p>
            <a:r>
              <a:rPr lang="en-US" dirty="0"/>
              <a:t>Temporal evolution of iota-profile (1d cylindrical system):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FD4593-9C3F-37F9-670E-F9ABA1DF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6" y="261709"/>
            <a:ext cx="6821604" cy="64030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083CE07-4ABA-AA43-B169-9CBB26A041B8}"/>
              </a:ext>
            </a:extLst>
          </p:cNvPr>
          <p:cNvSpPr txBox="1">
            <a:spLocks/>
          </p:cNvSpPr>
          <p:nvPr/>
        </p:nvSpPr>
        <p:spPr>
          <a:xfrm>
            <a:off x="354437" y="2597832"/>
            <a:ext cx="7113163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Dimensional analysis results in the resistive time: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829EF16-A335-88A7-32DB-689C23582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1" y="2968770"/>
            <a:ext cx="2443415" cy="754923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6660FD7-3DCD-6847-8554-4473CB44327A}"/>
              </a:ext>
            </a:extLst>
          </p:cNvPr>
          <p:cNvSpPr txBox="1">
            <a:spLocks/>
          </p:cNvSpPr>
          <p:nvPr/>
        </p:nvSpPr>
        <p:spPr>
          <a:xfrm>
            <a:off x="348437" y="3893193"/>
            <a:ext cx="309562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assuming L</a:t>
            </a:r>
            <a:r>
              <a:rPr lang="en-US" baseline="30000" dirty="0"/>
              <a:t>2</a:t>
            </a:r>
            <a:r>
              <a:rPr lang="en-US" dirty="0"/>
              <a:t>~r</a:t>
            </a:r>
            <a:r>
              <a:rPr lang="en-US" baseline="-25000" dirty="0"/>
              <a:t>inv</a:t>
            </a:r>
            <a:r>
              <a:rPr lang="en-US" baseline="30000" dirty="0"/>
              <a:t>2</a:t>
            </a:r>
            <a:r>
              <a:rPr lang="en-US" dirty="0"/>
              <a:t>: </a:t>
            </a:r>
          </a:p>
        </p:txBody>
      </p:sp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70368CA-75D7-0AA0-A6AE-B212A3D69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1" y="4454673"/>
            <a:ext cx="1793826" cy="9681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CCE91E-CFAC-87FE-1EA5-4701D9510157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5B32199B-C921-CECF-B4E7-186D0C317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19" y="3686555"/>
            <a:ext cx="4157685" cy="2487898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355E1F53-6FE5-DA67-8064-4C73905B92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1" y="1594382"/>
            <a:ext cx="3029054" cy="954868"/>
          </a:xfrm>
          <a:prstGeom prst="rect">
            <a:avLst/>
          </a:prstGeom>
        </p:spPr>
      </p:pic>
      <p:sp>
        <p:nvSpPr>
          <p:cNvPr id="17" name="Textfeld 5">
            <a:extLst>
              <a:ext uri="{FF2B5EF4-FFF2-40B4-BE49-F238E27FC236}">
                <a16:creationId xmlns:a16="http://schemas.microsoft.com/office/drawing/2014/main" id="{6682FDB9-F4B8-A27C-AD08-5E0D3361DB82}"/>
              </a:ext>
            </a:extLst>
          </p:cNvPr>
          <p:cNvSpPr txBox="1"/>
          <p:nvPr/>
        </p:nvSpPr>
        <p:spPr>
          <a:xfrm>
            <a:off x="7466839" y="5912144"/>
            <a:ext cx="1237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M. Zanini</a:t>
            </a:r>
          </a:p>
        </p:txBody>
      </p:sp>
      <p:sp>
        <p:nvSpPr>
          <p:cNvPr id="19" name="Textfeld 5">
            <a:extLst>
              <a:ext uri="{FF2B5EF4-FFF2-40B4-BE49-F238E27FC236}">
                <a16:creationId xmlns:a16="http://schemas.microsoft.com/office/drawing/2014/main" id="{88F6CC6D-C94A-ACC7-5E89-2A5EB929DFD3}"/>
              </a:ext>
            </a:extLst>
          </p:cNvPr>
          <p:cNvSpPr txBox="1"/>
          <p:nvPr/>
        </p:nvSpPr>
        <p:spPr>
          <a:xfrm>
            <a:off x="649296" y="3499571"/>
            <a:ext cx="571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Iota-profile: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9824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E8EE8-C7E8-EEB3-5630-8151D809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13.05.2022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35C12-3B8E-45C3-6D9A-FFABC08E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DA015-82EB-FB1F-CFB0-D27C4573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46954-C939-B79B-1D1C-72A1F7308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226277"/>
            <a:ext cx="8917305" cy="1738531"/>
          </a:xfrm>
        </p:spPr>
        <p:txBody>
          <a:bodyPr/>
          <a:lstStyle/>
          <a:p>
            <a:r>
              <a:rPr lang="en-US" dirty="0"/>
              <a:t>Temporal evolution of iota-profile (1d cylindrical system):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FD4593-9C3F-37F9-670E-F9ABA1DF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6" y="261709"/>
            <a:ext cx="6821604" cy="64030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083CE07-4ABA-AA43-B169-9CBB26A041B8}"/>
              </a:ext>
            </a:extLst>
          </p:cNvPr>
          <p:cNvSpPr txBox="1">
            <a:spLocks/>
          </p:cNvSpPr>
          <p:nvPr/>
        </p:nvSpPr>
        <p:spPr>
          <a:xfrm>
            <a:off x="354437" y="2597832"/>
            <a:ext cx="7113163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Dimensional analysis results in the resistive time: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829EF16-A335-88A7-32DB-689C23582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1" y="2968770"/>
            <a:ext cx="2443415" cy="754923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6660FD7-3DCD-6847-8554-4473CB44327A}"/>
              </a:ext>
            </a:extLst>
          </p:cNvPr>
          <p:cNvSpPr txBox="1">
            <a:spLocks/>
          </p:cNvSpPr>
          <p:nvPr/>
        </p:nvSpPr>
        <p:spPr>
          <a:xfrm>
            <a:off x="348437" y="3893193"/>
            <a:ext cx="309562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assuming L</a:t>
            </a:r>
            <a:r>
              <a:rPr lang="en-US" baseline="30000" dirty="0"/>
              <a:t>2</a:t>
            </a:r>
            <a:r>
              <a:rPr lang="en-US" dirty="0"/>
              <a:t>~r</a:t>
            </a:r>
            <a:r>
              <a:rPr lang="en-US" baseline="-25000" dirty="0"/>
              <a:t>inv</a:t>
            </a:r>
            <a:r>
              <a:rPr lang="en-US" baseline="30000" dirty="0"/>
              <a:t>2</a:t>
            </a:r>
            <a:r>
              <a:rPr lang="en-US" dirty="0"/>
              <a:t>: </a:t>
            </a:r>
          </a:p>
        </p:txBody>
      </p:sp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70368CA-75D7-0AA0-A6AE-B212A3D69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1" y="4454673"/>
            <a:ext cx="1793826" cy="96816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D1050E-A730-F5E2-75AC-6C8F33513680}"/>
              </a:ext>
            </a:extLst>
          </p:cNvPr>
          <p:cNvSpPr txBox="1">
            <a:spLocks/>
          </p:cNvSpPr>
          <p:nvPr/>
        </p:nvSpPr>
        <p:spPr>
          <a:xfrm>
            <a:off x="354437" y="5734009"/>
            <a:ext cx="396938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→ hypothesis: </a:t>
            </a:r>
            <a:r>
              <a:rPr lang="el-GR" sz="2800" dirty="0"/>
              <a:t>τ</a:t>
            </a:r>
            <a:r>
              <a:rPr lang="en-US" sz="2800" baseline="-25000" dirty="0"/>
              <a:t>R</a:t>
            </a:r>
            <a:r>
              <a:rPr lang="en-US" sz="2800" dirty="0"/>
              <a:t>~</a:t>
            </a:r>
            <a:r>
              <a:rPr lang="el-GR" sz="2800" dirty="0"/>
              <a:t>Δ</a:t>
            </a:r>
            <a:r>
              <a:rPr lang="en-US" sz="2800" dirty="0"/>
              <a:t>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CCE91E-CFAC-87FE-1EA5-4701D9510157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5B32199B-C921-CECF-B4E7-186D0C317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19" y="3686555"/>
            <a:ext cx="4157685" cy="2487898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355E1F53-6FE5-DA67-8064-4C73905B92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1" y="1594382"/>
            <a:ext cx="3029054" cy="954868"/>
          </a:xfrm>
          <a:prstGeom prst="rect">
            <a:avLst/>
          </a:prstGeom>
        </p:spPr>
      </p:pic>
      <p:sp>
        <p:nvSpPr>
          <p:cNvPr id="17" name="Textfeld 5">
            <a:extLst>
              <a:ext uri="{FF2B5EF4-FFF2-40B4-BE49-F238E27FC236}">
                <a16:creationId xmlns:a16="http://schemas.microsoft.com/office/drawing/2014/main" id="{6682FDB9-F4B8-A27C-AD08-5E0D3361DB82}"/>
              </a:ext>
            </a:extLst>
          </p:cNvPr>
          <p:cNvSpPr txBox="1"/>
          <p:nvPr/>
        </p:nvSpPr>
        <p:spPr>
          <a:xfrm>
            <a:off x="7466839" y="5912144"/>
            <a:ext cx="1237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M. Zanini</a:t>
            </a:r>
          </a:p>
        </p:txBody>
      </p:sp>
      <p:sp>
        <p:nvSpPr>
          <p:cNvPr id="19" name="Textfeld 5">
            <a:extLst>
              <a:ext uri="{FF2B5EF4-FFF2-40B4-BE49-F238E27FC236}">
                <a16:creationId xmlns:a16="http://schemas.microsoft.com/office/drawing/2014/main" id="{B634435A-5665-1040-DE72-6B71E0D7FA68}"/>
              </a:ext>
            </a:extLst>
          </p:cNvPr>
          <p:cNvSpPr txBox="1"/>
          <p:nvPr/>
        </p:nvSpPr>
        <p:spPr>
          <a:xfrm>
            <a:off x="649296" y="3499571"/>
            <a:ext cx="571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Iota-profile: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462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A82D9429-FFDD-244A-023B-8ABB5EFE7F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6026" r="7865" b="2768"/>
          <a:stretch/>
        </p:blipFill>
        <p:spPr>
          <a:xfrm>
            <a:off x="0" y="949165"/>
            <a:ext cx="6821604" cy="37650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59383"/>
            <a:ext cx="6821604" cy="640303"/>
          </a:xfrm>
        </p:spPr>
        <p:txBody>
          <a:bodyPr/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r>
              <a:rPr lang="en-US" dirty="0"/>
              <a:t>/a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6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/>
          <a:p>
            <a:r>
              <a:rPr lang="de-DE" dirty="0" err="1"/>
              <a:t>Physics</a:t>
            </a:r>
            <a:r>
              <a:rPr lang="de-DE" dirty="0"/>
              <a:t> Meeting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490BC08E-1376-8806-EB4C-4551BCE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10000" cy="365125"/>
          </a:xfrm>
        </p:spPr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D048C0C-9812-A38E-405A-FD80841336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5571" y="1506104"/>
            <a:ext cx="1898860" cy="754923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/>
              <a:t>Linear fit in logarithmic scale: y = a + </a:t>
            </a:r>
            <a:r>
              <a:rPr lang="en-US" sz="1800" b="0" dirty="0" err="1"/>
              <a:t>x∙b</a:t>
            </a:r>
            <a:endParaRPr lang="en-US" sz="1800" b="0" dirty="0"/>
          </a:p>
        </p:txBody>
      </p:sp>
      <p:cxnSp>
        <p:nvCxnSpPr>
          <p:cNvPr id="9" name="Straight Arrow Connector 11">
            <a:extLst>
              <a:ext uri="{FF2B5EF4-FFF2-40B4-BE49-F238E27FC236}">
                <a16:creationId xmlns:a16="http://schemas.microsoft.com/office/drawing/2014/main" id="{B177D1F5-EBD5-A425-2EB2-D551E68D201C}"/>
              </a:ext>
            </a:extLst>
          </p:cNvPr>
          <p:cNvCxnSpPr/>
          <p:nvPr/>
        </p:nvCxnSpPr>
        <p:spPr>
          <a:xfrm flipH="1">
            <a:off x="6270872" y="1883566"/>
            <a:ext cx="550732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1">
            <a:extLst>
              <a:ext uri="{FF2B5EF4-FFF2-40B4-BE49-F238E27FC236}">
                <a16:creationId xmlns:a16="http://schemas.microsoft.com/office/drawing/2014/main" id="{EAB183E2-8BC9-ECEE-DC69-026A737E54AF}"/>
              </a:ext>
            </a:extLst>
          </p:cNvPr>
          <p:cNvCxnSpPr/>
          <p:nvPr/>
        </p:nvCxnSpPr>
        <p:spPr>
          <a:xfrm flipH="1">
            <a:off x="6270872" y="3298902"/>
            <a:ext cx="550732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D02852F-29A2-6EE6-402A-673AC774B037}"/>
              </a:ext>
            </a:extLst>
          </p:cNvPr>
          <p:cNvSpPr txBox="1">
            <a:spLocks/>
          </p:cNvSpPr>
          <p:nvPr/>
        </p:nvSpPr>
        <p:spPr>
          <a:xfrm>
            <a:off x="6885571" y="3012902"/>
            <a:ext cx="1898860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/>
              <a:t>Residuals in logarithmic scale</a:t>
            </a:r>
          </a:p>
        </p:txBody>
      </p:sp>
      <p:cxnSp>
        <p:nvCxnSpPr>
          <p:cNvPr id="17" name="Straight Arrow Connector 11">
            <a:extLst>
              <a:ext uri="{FF2B5EF4-FFF2-40B4-BE49-F238E27FC236}">
                <a16:creationId xmlns:a16="http://schemas.microsoft.com/office/drawing/2014/main" id="{0FFB4E78-7FC5-598D-8FB3-2B9ACAE207C4}"/>
              </a:ext>
            </a:extLst>
          </p:cNvPr>
          <p:cNvCxnSpPr>
            <a:cxnSpLocks/>
          </p:cNvCxnSpPr>
          <p:nvPr/>
        </p:nvCxnSpPr>
        <p:spPr>
          <a:xfrm flipV="1">
            <a:off x="897729" y="4220367"/>
            <a:ext cx="0" cy="4938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079C57B-14D8-5FAA-2C89-3995F85EF872}"/>
              </a:ext>
            </a:extLst>
          </p:cNvPr>
          <p:cNvSpPr txBox="1">
            <a:spLocks/>
          </p:cNvSpPr>
          <p:nvPr/>
        </p:nvSpPr>
        <p:spPr>
          <a:xfrm>
            <a:off x="268716" y="4701837"/>
            <a:ext cx="3774964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/>
              <a:t>Power fit and residuals in linear scale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6D71E3-621E-0413-3CB8-2BBF83866726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36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C0894617-501F-5CCA-3BF0-799D44B1CF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7338"/>
          <a:stretch/>
        </p:blipFill>
        <p:spPr>
          <a:xfrm>
            <a:off x="4992011" y="4714240"/>
            <a:ext cx="3486700" cy="2056721"/>
          </a:xfrm>
          <a:prstGeom prst="rect">
            <a:avLst/>
          </a:prstGeom>
        </p:spPr>
      </p:pic>
      <p:pic>
        <p:nvPicPr>
          <p:cNvPr id="10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A82D9429-FFDD-244A-023B-8ABB5EFE7F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6026" r="7865" b="2768"/>
          <a:stretch/>
        </p:blipFill>
        <p:spPr>
          <a:xfrm>
            <a:off x="0" y="949165"/>
            <a:ext cx="6821604" cy="37650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59383"/>
            <a:ext cx="6821604" cy="640303"/>
          </a:xfrm>
        </p:spPr>
        <p:txBody>
          <a:bodyPr/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r>
              <a:rPr lang="en-US" dirty="0"/>
              <a:t>/a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6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/>
          <a:p>
            <a:r>
              <a:rPr lang="de-DE" dirty="0" err="1"/>
              <a:t>Physics</a:t>
            </a:r>
            <a:r>
              <a:rPr lang="de-DE" dirty="0"/>
              <a:t> Meeting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490BC08E-1376-8806-EB4C-4551BCE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10000" cy="365125"/>
          </a:xfrm>
        </p:spPr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D048C0C-9812-A38E-405A-FD80841336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5571" y="1506104"/>
            <a:ext cx="1898860" cy="754923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/>
              <a:t>Linear fit in logarithmic scale: y = a + </a:t>
            </a:r>
            <a:r>
              <a:rPr lang="en-US" sz="1800" b="0" dirty="0" err="1"/>
              <a:t>x∙b</a:t>
            </a:r>
            <a:endParaRPr lang="en-US" sz="1800" b="0" dirty="0"/>
          </a:p>
        </p:txBody>
      </p:sp>
      <p:cxnSp>
        <p:nvCxnSpPr>
          <p:cNvPr id="9" name="Straight Arrow Connector 11">
            <a:extLst>
              <a:ext uri="{FF2B5EF4-FFF2-40B4-BE49-F238E27FC236}">
                <a16:creationId xmlns:a16="http://schemas.microsoft.com/office/drawing/2014/main" id="{B177D1F5-EBD5-A425-2EB2-D551E68D201C}"/>
              </a:ext>
            </a:extLst>
          </p:cNvPr>
          <p:cNvCxnSpPr/>
          <p:nvPr/>
        </p:nvCxnSpPr>
        <p:spPr>
          <a:xfrm flipH="1">
            <a:off x="6270872" y="1883566"/>
            <a:ext cx="550732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1">
            <a:extLst>
              <a:ext uri="{FF2B5EF4-FFF2-40B4-BE49-F238E27FC236}">
                <a16:creationId xmlns:a16="http://schemas.microsoft.com/office/drawing/2014/main" id="{642AA31A-9AC8-96ED-D1AA-4B1FF639487A}"/>
              </a:ext>
            </a:extLst>
          </p:cNvPr>
          <p:cNvCxnSpPr>
            <a:cxnSpLocks/>
          </p:cNvCxnSpPr>
          <p:nvPr/>
        </p:nvCxnSpPr>
        <p:spPr>
          <a:xfrm>
            <a:off x="4758331" y="6150766"/>
            <a:ext cx="64678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A9151CD-D2D7-3AFE-F8AB-0F0704D56DC3}"/>
              </a:ext>
            </a:extLst>
          </p:cNvPr>
          <p:cNvSpPr txBox="1">
            <a:spLocks/>
          </p:cNvSpPr>
          <p:nvPr/>
        </p:nvSpPr>
        <p:spPr>
          <a:xfrm>
            <a:off x="1687102" y="5613837"/>
            <a:ext cx="3071229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b="0" dirty="0"/>
              <a:t>Histogram of residuals resembles a Gaussian distribution</a:t>
            </a:r>
          </a:p>
        </p:txBody>
      </p:sp>
      <p:cxnSp>
        <p:nvCxnSpPr>
          <p:cNvPr id="15" name="Straight Arrow Connector 11">
            <a:extLst>
              <a:ext uri="{FF2B5EF4-FFF2-40B4-BE49-F238E27FC236}">
                <a16:creationId xmlns:a16="http://schemas.microsoft.com/office/drawing/2014/main" id="{EAB183E2-8BC9-ECEE-DC69-026A737E54AF}"/>
              </a:ext>
            </a:extLst>
          </p:cNvPr>
          <p:cNvCxnSpPr/>
          <p:nvPr/>
        </p:nvCxnSpPr>
        <p:spPr>
          <a:xfrm flipH="1">
            <a:off x="6270872" y="3298902"/>
            <a:ext cx="550732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D02852F-29A2-6EE6-402A-673AC774B037}"/>
              </a:ext>
            </a:extLst>
          </p:cNvPr>
          <p:cNvSpPr txBox="1">
            <a:spLocks/>
          </p:cNvSpPr>
          <p:nvPr/>
        </p:nvSpPr>
        <p:spPr>
          <a:xfrm>
            <a:off x="6885571" y="3012902"/>
            <a:ext cx="1898860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/>
              <a:t>Residuals in logarithmic scale</a:t>
            </a:r>
          </a:p>
        </p:txBody>
      </p:sp>
      <p:cxnSp>
        <p:nvCxnSpPr>
          <p:cNvPr id="17" name="Straight Arrow Connector 11">
            <a:extLst>
              <a:ext uri="{FF2B5EF4-FFF2-40B4-BE49-F238E27FC236}">
                <a16:creationId xmlns:a16="http://schemas.microsoft.com/office/drawing/2014/main" id="{0FFB4E78-7FC5-598D-8FB3-2B9ACAE207C4}"/>
              </a:ext>
            </a:extLst>
          </p:cNvPr>
          <p:cNvCxnSpPr>
            <a:cxnSpLocks/>
          </p:cNvCxnSpPr>
          <p:nvPr/>
        </p:nvCxnSpPr>
        <p:spPr>
          <a:xfrm flipV="1">
            <a:off x="897729" y="4220367"/>
            <a:ext cx="0" cy="4938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079C57B-14D8-5FAA-2C89-3995F85EF872}"/>
              </a:ext>
            </a:extLst>
          </p:cNvPr>
          <p:cNvSpPr txBox="1">
            <a:spLocks/>
          </p:cNvSpPr>
          <p:nvPr/>
        </p:nvSpPr>
        <p:spPr>
          <a:xfrm>
            <a:off x="268716" y="4701837"/>
            <a:ext cx="3774964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/>
              <a:t>Power fit and residuals in linear scale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6D71E3-621E-0413-3CB8-2BBF83866726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0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65779"/>
            <a:ext cx="6821604" cy="640303"/>
          </a:xfrm>
        </p:spPr>
        <p:txBody>
          <a:bodyPr/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r>
              <a:rPr lang="en-US" dirty="0"/>
              <a:t>/a – all discharges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7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/>
          <a:p>
            <a:r>
              <a:rPr lang="de-DE" dirty="0" err="1"/>
              <a:t>Physics</a:t>
            </a:r>
            <a:r>
              <a:rPr lang="de-DE" dirty="0"/>
              <a:t> Meeting</a:t>
            </a:r>
          </a:p>
        </p:txBody>
      </p:sp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182BB1F0-1FAB-57DD-3309-03C0A671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10000" cy="365125"/>
          </a:xfrm>
        </p:spPr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5FF7420-8649-BA30-68F9-2BE776941122}"/>
              </a:ext>
            </a:extLst>
          </p:cNvPr>
          <p:cNvSpPr txBox="1">
            <a:spLocks/>
          </p:cNvSpPr>
          <p:nvPr/>
        </p:nvSpPr>
        <p:spPr>
          <a:xfrm>
            <a:off x="763775" y="1096304"/>
            <a:ext cx="695642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Improve statistic by plotting all discharges together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8281C8-BFC1-A251-4818-933C0E9FC43C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0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69700-33CE-D0E2-7BF2-B1D3C8B1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D6F20-3727-8B32-691E-40E3DD1F5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7E871-E5BF-E5FA-403B-EF77F657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808ACE-5149-5AAA-3105-051152C6B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179818"/>
            <a:ext cx="8425657" cy="5176539"/>
          </a:xfrm>
        </p:spPr>
        <p:txBody>
          <a:bodyPr/>
          <a:lstStyle/>
          <a:p>
            <a:r>
              <a:rPr lang="en-US" dirty="0"/>
              <a:t>Continuation into research of unexpected sawtooth instabilities at W7-X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68EF34-CBA4-D14D-3004-EE371D30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47DB29-AD2E-CAC4-33B0-67C426FC8CBF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72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65779"/>
            <a:ext cx="6821604" cy="640303"/>
          </a:xfrm>
        </p:spPr>
        <p:txBody>
          <a:bodyPr/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r>
              <a:rPr lang="en-US" dirty="0"/>
              <a:t>/a – all discharges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7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/>
          <a:p>
            <a:r>
              <a:rPr lang="de-DE" dirty="0" err="1"/>
              <a:t>Physics</a:t>
            </a:r>
            <a:r>
              <a:rPr lang="de-DE" dirty="0"/>
              <a:t> Meeting</a:t>
            </a:r>
          </a:p>
        </p:txBody>
      </p:sp>
      <p:pic>
        <p:nvPicPr>
          <p:cNvPr id="19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042FA835-A018-5218-1CD8-A155E38838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t="6763" r="7686" b="1560"/>
          <a:stretch/>
        </p:blipFill>
        <p:spPr>
          <a:xfrm>
            <a:off x="583348" y="1851227"/>
            <a:ext cx="7595452" cy="4185646"/>
          </a:xfrm>
          <a:prstGeom prst="rect">
            <a:avLst/>
          </a:prstGeom>
        </p:spPr>
      </p:pic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182BB1F0-1FAB-57DD-3309-03C0A671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10000" cy="365125"/>
          </a:xfrm>
        </p:spPr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5FF7420-8649-BA30-68F9-2BE776941122}"/>
              </a:ext>
            </a:extLst>
          </p:cNvPr>
          <p:cNvSpPr txBox="1">
            <a:spLocks/>
          </p:cNvSpPr>
          <p:nvPr/>
        </p:nvSpPr>
        <p:spPr>
          <a:xfrm>
            <a:off x="763775" y="1096304"/>
            <a:ext cx="695642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Improve statistic by plotting all discharges together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8281C8-BFC1-A251-4818-933C0E9FC43C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486F4A-6F83-830A-40BA-AC3A369B19B0}"/>
              </a:ext>
            </a:extLst>
          </p:cNvPr>
          <p:cNvCxnSpPr/>
          <p:nvPr/>
        </p:nvCxnSpPr>
        <p:spPr>
          <a:xfrm flipH="1">
            <a:off x="5374640" y="3230880"/>
            <a:ext cx="1148080" cy="375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41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9500D-FED2-57E5-FDCC-C7253084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E22168-DCCC-0444-8CC3-EA7BB9BC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37402-70C9-882D-3C41-863B5DE4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8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F98942B-6B69-504A-13B7-35BEF3C7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05" y="267301"/>
            <a:ext cx="6821604" cy="640303"/>
          </a:xfrm>
        </p:spPr>
        <p:txBody>
          <a:bodyPr/>
          <a:lstStyle/>
          <a:p>
            <a:r>
              <a:rPr lang="en-US" dirty="0"/>
              <a:t>Results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0">
                <a:extLst>
                  <a:ext uri="{FF2B5EF4-FFF2-40B4-BE49-F238E27FC236}">
                    <a16:creationId xmlns:a16="http://schemas.microsoft.com/office/drawing/2014/main" id="{D1BEE41A-9941-1884-F0A6-ADDD92C2D9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907" y="1176662"/>
                <a:ext cx="10515600" cy="157179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Coefficient of determination:                                  </a:t>
                </a:r>
                <a:r>
                  <a:rPr lang="el-GR" sz="2400" dirty="0"/>
                  <a:t>ϵ</a:t>
                </a:r>
                <a:r>
                  <a:rPr lang="en-US" sz="2400" dirty="0"/>
                  <a:t>[0,1]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b="1" dirty="0"/>
                  <a:t>Observed quantity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en-US" sz="2000" b="1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b="1" dirty="0"/>
                  <a:t>Predicted value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acc>
                  </m:oMath>
                </a14:m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b="1" dirty="0"/>
                  <a:t>Mean value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acc>
                  </m:oMath>
                </a14:m>
                <a:endParaRPr lang="en-US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baseline="30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10">
                <a:extLst>
                  <a:ext uri="{FF2B5EF4-FFF2-40B4-BE49-F238E27FC236}">
                    <a16:creationId xmlns:a16="http://schemas.microsoft.com/office/drawing/2014/main" id="{D1BEE41A-9941-1884-F0A6-ADDD92C2D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7" y="1176662"/>
                <a:ext cx="10515600" cy="1571791"/>
              </a:xfrm>
              <a:prstGeom prst="rect">
                <a:avLst/>
              </a:prstGeom>
              <a:blipFill>
                <a:blip r:embed="rId2"/>
                <a:stretch>
                  <a:fillRect l="-754" t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clock, watch&#10;&#10;Description automatically generated">
            <a:extLst>
              <a:ext uri="{FF2B5EF4-FFF2-40B4-BE49-F238E27FC236}">
                <a16:creationId xmlns:a16="http://schemas.microsoft.com/office/drawing/2014/main" id="{05879266-CF41-08AC-DB4E-4DEB56CC2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41" y="984697"/>
            <a:ext cx="2173697" cy="82890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6FDCF73-2DAF-F10E-2FD2-9F648FD5593F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66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9500D-FED2-57E5-FDCC-C7253084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E22168-DCCC-0444-8CC3-EA7BB9BC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37402-70C9-882D-3C41-863B5DE4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8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F98942B-6B69-504A-13B7-35BEF3C7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05" y="267301"/>
            <a:ext cx="6821604" cy="640303"/>
          </a:xfrm>
        </p:spPr>
        <p:txBody>
          <a:bodyPr/>
          <a:lstStyle/>
          <a:p>
            <a:r>
              <a:rPr lang="en-US" dirty="0"/>
              <a:t>Results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0">
                <a:extLst>
                  <a:ext uri="{FF2B5EF4-FFF2-40B4-BE49-F238E27FC236}">
                    <a16:creationId xmlns:a16="http://schemas.microsoft.com/office/drawing/2014/main" id="{D1BEE41A-9941-1884-F0A6-ADDD92C2D9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907" y="1176662"/>
                <a:ext cx="10515600" cy="157179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Coefficient of determination:                                  </a:t>
                </a:r>
                <a:r>
                  <a:rPr lang="el-GR" sz="2400" dirty="0"/>
                  <a:t>ϵ</a:t>
                </a:r>
                <a:r>
                  <a:rPr lang="en-US" sz="2400" dirty="0"/>
                  <a:t>[0,1]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b="1" dirty="0"/>
                  <a:t>Observed quantity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en-US" sz="2000" b="1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b="1" dirty="0"/>
                  <a:t>Predicted value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acc>
                  </m:oMath>
                </a14:m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b="1" dirty="0"/>
                  <a:t>Mean value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acc>
                  </m:oMath>
                </a14:m>
                <a:endParaRPr lang="en-US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baseline="30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10">
                <a:extLst>
                  <a:ext uri="{FF2B5EF4-FFF2-40B4-BE49-F238E27FC236}">
                    <a16:creationId xmlns:a16="http://schemas.microsoft.com/office/drawing/2014/main" id="{D1BEE41A-9941-1884-F0A6-ADDD92C2D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7" y="1176662"/>
                <a:ext cx="10515600" cy="1571791"/>
              </a:xfrm>
              <a:prstGeom prst="rect">
                <a:avLst/>
              </a:prstGeom>
              <a:blipFill>
                <a:blip r:embed="rId2"/>
                <a:stretch>
                  <a:fillRect l="-754" t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clock, watch&#10;&#10;Description automatically generated">
            <a:extLst>
              <a:ext uri="{FF2B5EF4-FFF2-40B4-BE49-F238E27FC236}">
                <a16:creationId xmlns:a16="http://schemas.microsoft.com/office/drawing/2014/main" id="{05879266-CF41-08AC-DB4E-4DEB56CC2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41" y="984697"/>
            <a:ext cx="2173697" cy="828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0E778B-217B-3E44-D737-D88666BBF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4" y="3654451"/>
            <a:ext cx="8887571" cy="97546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4C5D202-7471-4691-34B2-6A1BAC17357C}"/>
              </a:ext>
            </a:extLst>
          </p:cNvPr>
          <p:cNvSpPr/>
          <p:nvPr/>
        </p:nvSpPr>
        <p:spPr>
          <a:xfrm>
            <a:off x="5207000" y="4344724"/>
            <a:ext cx="701040" cy="24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0136B61-2779-655E-D6CC-F94C39CCBF7A}"/>
              </a:ext>
            </a:extLst>
          </p:cNvPr>
          <p:cNvSpPr txBox="1">
            <a:spLocks/>
          </p:cNvSpPr>
          <p:nvPr/>
        </p:nvSpPr>
        <p:spPr>
          <a:xfrm>
            <a:off x="1733868" y="4467284"/>
            <a:ext cx="396938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data sets small, error margins large 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40D525-F40E-D0EB-2546-52A6511808B6}"/>
              </a:ext>
            </a:extLst>
          </p:cNvPr>
          <p:cNvSpPr/>
          <p:nvPr/>
        </p:nvSpPr>
        <p:spPr>
          <a:xfrm>
            <a:off x="1529080" y="4344724"/>
            <a:ext cx="701040" cy="24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28849DB-37CF-7B7B-DF5D-05E5DA2C4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951" y="2996829"/>
            <a:ext cx="3940890" cy="7549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Fit parameters (</a:t>
            </a:r>
            <a:r>
              <a:rPr lang="en-US" sz="2400" dirty="0"/>
              <a:t>y = a + </a:t>
            </a:r>
            <a:r>
              <a:rPr lang="en-US" sz="2400" dirty="0" err="1"/>
              <a:t>x∙b</a:t>
            </a:r>
            <a:r>
              <a:rPr lang="en-US" dirty="0"/>
              <a:t>) 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for all discharges: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FDCF73-2DAF-F10E-2FD2-9F648FD5593F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5A45C51-A2CB-67F1-F7E4-298A1749BF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41" y="2767782"/>
            <a:ext cx="1607020" cy="8673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6740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9500D-FED2-57E5-FDCC-C7253084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E22168-DCCC-0444-8CC3-EA7BB9BC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37402-70C9-882D-3C41-863B5DE4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8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F98942B-6B69-504A-13B7-35BEF3C7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05" y="267301"/>
            <a:ext cx="6821604" cy="640303"/>
          </a:xfrm>
        </p:spPr>
        <p:txBody>
          <a:bodyPr/>
          <a:lstStyle/>
          <a:p>
            <a:r>
              <a:rPr lang="en-US" dirty="0"/>
              <a:t>Results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0">
                <a:extLst>
                  <a:ext uri="{FF2B5EF4-FFF2-40B4-BE49-F238E27FC236}">
                    <a16:creationId xmlns:a16="http://schemas.microsoft.com/office/drawing/2014/main" id="{D1BEE41A-9941-1884-F0A6-ADDD92C2D9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907" y="1176662"/>
                <a:ext cx="10515600" cy="157179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Coefficient of determination:                                  </a:t>
                </a:r>
                <a:r>
                  <a:rPr lang="el-GR" sz="2400" dirty="0"/>
                  <a:t>ϵ</a:t>
                </a:r>
                <a:r>
                  <a:rPr lang="en-US" sz="2400" dirty="0"/>
                  <a:t>[0,1]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b="1" dirty="0"/>
                  <a:t>Observed quantity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en-US" sz="2000" b="1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b="1" dirty="0"/>
                  <a:t>Predicted value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acc>
                  </m:oMath>
                </a14:m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b="1" dirty="0"/>
                  <a:t>Mean value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acc>
                  </m:oMath>
                </a14:m>
                <a:endParaRPr lang="en-US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baseline="30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10">
                <a:extLst>
                  <a:ext uri="{FF2B5EF4-FFF2-40B4-BE49-F238E27FC236}">
                    <a16:creationId xmlns:a16="http://schemas.microsoft.com/office/drawing/2014/main" id="{D1BEE41A-9941-1884-F0A6-ADDD92C2D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7" y="1176662"/>
                <a:ext cx="10515600" cy="1571791"/>
              </a:xfrm>
              <a:prstGeom prst="rect">
                <a:avLst/>
              </a:prstGeom>
              <a:blipFill>
                <a:blip r:embed="rId2"/>
                <a:stretch>
                  <a:fillRect l="-754" t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clock, watch&#10;&#10;Description automatically generated">
            <a:extLst>
              <a:ext uri="{FF2B5EF4-FFF2-40B4-BE49-F238E27FC236}">
                <a16:creationId xmlns:a16="http://schemas.microsoft.com/office/drawing/2014/main" id="{05879266-CF41-08AC-DB4E-4DEB56CC2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41" y="984697"/>
            <a:ext cx="2173697" cy="828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0E778B-217B-3E44-D737-D88666BBF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4" y="3654451"/>
            <a:ext cx="8887571" cy="97546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4C5D202-7471-4691-34B2-6A1BAC17357C}"/>
              </a:ext>
            </a:extLst>
          </p:cNvPr>
          <p:cNvSpPr/>
          <p:nvPr/>
        </p:nvSpPr>
        <p:spPr>
          <a:xfrm>
            <a:off x="5207000" y="4344724"/>
            <a:ext cx="701040" cy="24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0136B61-2779-655E-D6CC-F94C39CCBF7A}"/>
              </a:ext>
            </a:extLst>
          </p:cNvPr>
          <p:cNvSpPr txBox="1">
            <a:spLocks/>
          </p:cNvSpPr>
          <p:nvPr/>
        </p:nvSpPr>
        <p:spPr>
          <a:xfrm>
            <a:off x="1733868" y="4467284"/>
            <a:ext cx="396938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data sets small, error margins large 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40D525-F40E-D0EB-2546-52A6511808B6}"/>
              </a:ext>
            </a:extLst>
          </p:cNvPr>
          <p:cNvSpPr/>
          <p:nvPr/>
        </p:nvSpPr>
        <p:spPr>
          <a:xfrm>
            <a:off x="1529080" y="4344724"/>
            <a:ext cx="701040" cy="24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28849DB-37CF-7B7B-DF5D-05E5DA2C4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951" y="2996829"/>
            <a:ext cx="3940890" cy="7549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Fit parameters (</a:t>
            </a:r>
            <a:r>
              <a:rPr lang="en-US" sz="2400" dirty="0"/>
              <a:t>y = a + </a:t>
            </a:r>
            <a:r>
              <a:rPr lang="en-US" sz="2400" dirty="0" err="1"/>
              <a:t>x∙b</a:t>
            </a:r>
            <a:r>
              <a:rPr lang="en-US" dirty="0"/>
              <a:t>) 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for all discharges: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67C820F-1CED-3E27-4AF1-A36E4F003AEC}"/>
              </a:ext>
            </a:extLst>
          </p:cNvPr>
          <p:cNvSpPr txBox="1">
            <a:spLocks/>
          </p:cNvSpPr>
          <p:nvPr/>
        </p:nvSpPr>
        <p:spPr>
          <a:xfrm>
            <a:off x="0" y="5264548"/>
            <a:ext cx="9144000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Average exponent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 = 3.12±0.98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hidden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inv</a:t>
            </a:r>
            <a:r>
              <a:rPr lang="en-US" dirty="0">
                <a:solidFill>
                  <a:srgbClr val="FF0000"/>
                </a:solidFill>
              </a:rPr>
              <a:t> dependency to decrease discrepancy?</a:t>
            </a:r>
          </a:p>
        </p:txBody>
      </p:sp>
      <p:pic>
        <p:nvPicPr>
          <p:cNvPr id="17" name="Graphic 16" descr="Lightning bolt outline">
            <a:extLst>
              <a:ext uri="{FF2B5EF4-FFF2-40B4-BE49-F238E27FC236}">
                <a16:creationId xmlns:a16="http://schemas.microsoft.com/office/drawing/2014/main" id="{73533FC9-0D43-1059-A09F-62D1A6C65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60240" y="5276849"/>
            <a:ext cx="433944" cy="4339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6FDCF73-2DAF-F10E-2FD2-9F648FD5593F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5A45C51-A2CB-67F1-F7E4-298A1749BF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41" y="2767782"/>
            <a:ext cx="1607020" cy="8673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3705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1C9478-E247-0393-6DA0-E607C2CA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EAAF1-ABF7-A2B0-5ECB-83630878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6A8A4-AFD8-76CD-DF5C-713822FD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2BAE93-D131-23F6-F3DE-9C6BAC4E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59390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Plotting </a:t>
            </a:r>
            <a:r>
              <a:rPr lang="el-GR" dirty="0"/>
              <a:t>η</a:t>
            </a:r>
            <a:r>
              <a:rPr lang="en-US" baseline="30000" dirty="0"/>
              <a:t>-1</a:t>
            </a:r>
            <a:r>
              <a:rPr lang="en-US" dirty="0"/>
              <a:t> over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r>
              <a:rPr lang="en-US" dirty="0"/>
              <a:t>/a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688C0B2-7771-7504-490D-C5A76896B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93" y="1180375"/>
            <a:ext cx="1573771" cy="8493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FE00E2-271F-6B60-FAAB-F7EA3882CFE9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9E0C9A-BF54-1197-41E0-AAD1B9CFC83D}"/>
              </a:ext>
            </a:extLst>
          </p:cNvPr>
          <p:cNvSpPr txBox="1"/>
          <p:nvPr/>
        </p:nvSpPr>
        <p:spPr>
          <a:xfrm>
            <a:off x="0" y="1423991"/>
            <a:ext cx="8178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What other parameters influence </a:t>
            </a:r>
            <a:r>
              <a:rPr lang="el-GR" sz="2400" b="1" dirty="0"/>
              <a:t>τ</a:t>
            </a:r>
            <a:r>
              <a:rPr lang="en-US" sz="2400" b="1" baseline="-25000" dirty="0"/>
              <a:t>R</a:t>
            </a:r>
            <a:r>
              <a:rPr lang="en-US" sz="2400" b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849087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1C9478-E247-0393-6DA0-E607C2CA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EAAF1-ABF7-A2B0-5ECB-83630878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6A8A4-AFD8-76CD-DF5C-713822FD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2BAE93-D131-23F6-F3DE-9C6BAC4E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59390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Plotting </a:t>
            </a:r>
            <a:r>
              <a:rPr lang="el-GR" dirty="0"/>
              <a:t>η</a:t>
            </a:r>
            <a:r>
              <a:rPr lang="en-US" baseline="30000" dirty="0"/>
              <a:t>-1</a:t>
            </a:r>
            <a:r>
              <a:rPr lang="en-US" dirty="0"/>
              <a:t> over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r>
              <a:rPr lang="en-US" dirty="0"/>
              <a:t>/a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688C0B2-7771-7504-490D-C5A76896B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93" y="1180375"/>
            <a:ext cx="1573771" cy="8493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FE00E2-271F-6B60-FAAB-F7EA3882CFE9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iagram&#10;&#10;Description automatically generated with low confidence">
            <a:extLst>
              <a:ext uri="{FF2B5EF4-FFF2-40B4-BE49-F238E27FC236}">
                <a16:creationId xmlns:a16="http://schemas.microsoft.com/office/drawing/2014/main" id="{9C931FCC-4BED-DD1F-A5BE-746242C7A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91" y="2197651"/>
            <a:ext cx="4160929" cy="7128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9E0C9A-BF54-1197-41E0-AAD1B9CFC83D}"/>
              </a:ext>
            </a:extLst>
          </p:cNvPr>
          <p:cNvSpPr txBox="1"/>
          <p:nvPr/>
        </p:nvSpPr>
        <p:spPr>
          <a:xfrm>
            <a:off x="0" y="1423991"/>
            <a:ext cx="8178800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What other parameters influence </a:t>
            </a:r>
            <a:r>
              <a:rPr lang="el-GR" sz="2400" b="1" dirty="0"/>
              <a:t>τ</a:t>
            </a:r>
            <a:r>
              <a:rPr lang="en-US" sz="2400" b="1" baseline="-25000" dirty="0"/>
              <a:t>R</a:t>
            </a:r>
            <a:r>
              <a:rPr lang="en-US" sz="2400" b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Spitzer plasma resistivity:</a:t>
            </a:r>
          </a:p>
          <a:p>
            <a:endParaRPr lang="en-US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044096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1C9478-E247-0393-6DA0-E607C2CA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EAAF1-ABF7-A2B0-5ECB-83630878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6A8A4-AFD8-76CD-DF5C-713822FD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2BAE93-D131-23F6-F3DE-9C6BAC4E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59390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Plotting </a:t>
            </a:r>
            <a:r>
              <a:rPr lang="el-GR" dirty="0"/>
              <a:t>η</a:t>
            </a:r>
            <a:r>
              <a:rPr lang="en-US" baseline="30000" dirty="0"/>
              <a:t>-1</a:t>
            </a:r>
            <a:r>
              <a:rPr lang="en-US" dirty="0"/>
              <a:t> over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r>
              <a:rPr lang="en-US" dirty="0"/>
              <a:t>/a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688C0B2-7771-7504-490D-C5A76896B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93" y="1180375"/>
            <a:ext cx="1573771" cy="8493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FE00E2-271F-6B60-FAAB-F7EA3882CFE9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iagram&#10;&#10;Description automatically generated with low confidence">
            <a:extLst>
              <a:ext uri="{FF2B5EF4-FFF2-40B4-BE49-F238E27FC236}">
                <a16:creationId xmlns:a16="http://schemas.microsoft.com/office/drawing/2014/main" id="{9C931FCC-4BED-DD1F-A5BE-746242C7A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91" y="2197651"/>
            <a:ext cx="4160929" cy="7128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9E0C9A-BF54-1197-41E0-AAD1B9CFC83D}"/>
              </a:ext>
            </a:extLst>
          </p:cNvPr>
          <p:cNvSpPr txBox="1"/>
          <p:nvPr/>
        </p:nvSpPr>
        <p:spPr>
          <a:xfrm>
            <a:off x="0" y="1423991"/>
            <a:ext cx="8178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What other parameters influence </a:t>
            </a:r>
            <a:r>
              <a:rPr lang="el-GR" sz="2400" b="1" dirty="0"/>
              <a:t>τ</a:t>
            </a:r>
            <a:r>
              <a:rPr lang="en-US" sz="2400" b="1" baseline="-25000" dirty="0"/>
              <a:t>R</a:t>
            </a:r>
            <a:r>
              <a:rPr lang="en-US" sz="2400" b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Spitzer plasma resistivity:</a:t>
            </a:r>
          </a:p>
          <a:p>
            <a:endParaRPr lang="en-US" sz="2000" b="1" baseline="-25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Coulomb logarithm ln(Λ)=17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Effective atomic number deemed to be Z</a:t>
            </a:r>
            <a:r>
              <a:rPr lang="en-US" sz="2000" b="1" baseline="-25000" dirty="0"/>
              <a:t>eff</a:t>
            </a:r>
            <a:r>
              <a:rPr lang="en-US" sz="2000" b="1" dirty="0"/>
              <a:t>=2.5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Electron temperature estimated at the inversion radius: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Central electron temperature T</a:t>
            </a:r>
            <a:r>
              <a:rPr lang="en-US" sz="2000" b="1" baseline="-25000" dirty="0"/>
              <a:t>e,0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baseline="-25000" dirty="0"/>
          </a:p>
          <a:p>
            <a:endParaRPr lang="en-US" sz="2000" b="1" baseline="-25000" dirty="0"/>
          </a:p>
        </p:txBody>
      </p:sp>
      <p:pic>
        <p:nvPicPr>
          <p:cNvPr id="14" name="Content Placeholder 12" descr="Text, letter&#10;&#10;Description automatically generated">
            <a:extLst>
              <a:ext uri="{FF2B5EF4-FFF2-40B4-BE49-F238E27FC236}">
                <a16:creationId xmlns:a16="http://schemas.microsoft.com/office/drawing/2014/main" id="{330B0002-FDBA-B784-4B5D-C246F6FF9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8" y="3847784"/>
            <a:ext cx="3307331" cy="8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03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1C9478-E247-0393-6DA0-E607C2CA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EAAF1-ABF7-A2B0-5ECB-83630878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6A8A4-AFD8-76CD-DF5C-713822FD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2BAE93-D131-23F6-F3DE-9C6BAC4E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59390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Plotting </a:t>
            </a:r>
            <a:r>
              <a:rPr lang="el-GR" dirty="0"/>
              <a:t>η</a:t>
            </a:r>
            <a:r>
              <a:rPr lang="en-US" baseline="30000" dirty="0"/>
              <a:t>-1</a:t>
            </a:r>
            <a:r>
              <a:rPr lang="en-US" dirty="0"/>
              <a:t> over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r>
              <a:rPr lang="en-US" dirty="0"/>
              <a:t>/a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688C0B2-7771-7504-490D-C5A76896B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93" y="1180375"/>
            <a:ext cx="1573771" cy="8493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FE00E2-271F-6B60-FAAB-F7EA3882CFE9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iagram&#10;&#10;Description automatically generated with low confidence">
            <a:extLst>
              <a:ext uri="{FF2B5EF4-FFF2-40B4-BE49-F238E27FC236}">
                <a16:creationId xmlns:a16="http://schemas.microsoft.com/office/drawing/2014/main" id="{9C931FCC-4BED-DD1F-A5BE-746242C7A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91" y="2197651"/>
            <a:ext cx="4160929" cy="7128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9E0C9A-BF54-1197-41E0-AAD1B9CFC83D}"/>
              </a:ext>
            </a:extLst>
          </p:cNvPr>
          <p:cNvSpPr txBox="1"/>
          <p:nvPr/>
        </p:nvSpPr>
        <p:spPr>
          <a:xfrm>
            <a:off x="0" y="1423991"/>
            <a:ext cx="8178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What other parameters influence </a:t>
            </a:r>
            <a:r>
              <a:rPr lang="el-GR" sz="2400" b="1" dirty="0"/>
              <a:t>τ</a:t>
            </a:r>
            <a:r>
              <a:rPr lang="en-US" sz="2400" b="1" baseline="-25000" dirty="0"/>
              <a:t>R</a:t>
            </a:r>
            <a:r>
              <a:rPr lang="en-US" sz="2400" b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Spitzer plasma resistivity:</a:t>
            </a:r>
          </a:p>
          <a:p>
            <a:endParaRPr lang="en-US" sz="2000" b="1" baseline="-25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Coulomb logarithm ln(Λ)=17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Effective atomic number deemed to be Z</a:t>
            </a:r>
            <a:r>
              <a:rPr lang="en-US" sz="2000" b="1" baseline="-25000" dirty="0"/>
              <a:t>eff</a:t>
            </a:r>
            <a:r>
              <a:rPr lang="en-US" sz="2000" b="1" dirty="0"/>
              <a:t>=2.5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Electron temperature estimated at the inversion radius: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Central electron temperature T</a:t>
            </a:r>
            <a:r>
              <a:rPr lang="en-US" sz="2000" b="1" baseline="-25000" dirty="0"/>
              <a:t>e,0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baseline="-25000" dirty="0"/>
          </a:p>
          <a:p>
            <a:endParaRPr lang="en-US" sz="2000" b="1" baseline="-25000" dirty="0"/>
          </a:p>
          <a:p>
            <a:r>
              <a:rPr lang="en-US" sz="2800" b="1" dirty="0">
                <a:solidFill>
                  <a:srgbClr val="FF0000"/>
                </a:solidFill>
              </a:rPr>
              <a:t>→ what dependency does </a:t>
            </a:r>
            <a:r>
              <a:rPr lang="el-GR" sz="2800" b="1" dirty="0">
                <a:solidFill>
                  <a:srgbClr val="FF0000"/>
                </a:solidFill>
                <a:latin typeface="Bahnschrift" panose="020B0502040204020203" pitchFamily="34" charset="0"/>
              </a:rPr>
              <a:t>η</a:t>
            </a:r>
            <a:r>
              <a:rPr lang="en-US" sz="2800" b="1" dirty="0">
                <a:solidFill>
                  <a:srgbClr val="FF0000"/>
                </a:solidFill>
                <a:latin typeface="Bahnschrift" panose="020B0502040204020203" pitchFamily="34" charset="0"/>
              </a:rPr>
              <a:t> have on </a:t>
            </a:r>
            <a:r>
              <a:rPr lang="en-US" sz="2800" b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r</a:t>
            </a:r>
            <a:r>
              <a:rPr lang="en-US" sz="2800" b="1" baseline="-25000" dirty="0" err="1">
                <a:solidFill>
                  <a:srgbClr val="FF0000"/>
                </a:solidFill>
                <a:latin typeface="Bahnschrift" panose="020B0502040204020203" pitchFamily="34" charset="0"/>
              </a:rPr>
              <a:t>inv</a:t>
            </a:r>
            <a:r>
              <a:rPr lang="en-US" sz="2800" b="1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2000" b="1" dirty="0"/>
          </a:p>
        </p:txBody>
      </p:sp>
      <p:pic>
        <p:nvPicPr>
          <p:cNvPr id="14" name="Content Placeholder 12" descr="Text, letter&#10;&#10;Description automatically generated">
            <a:extLst>
              <a:ext uri="{FF2B5EF4-FFF2-40B4-BE49-F238E27FC236}">
                <a16:creationId xmlns:a16="http://schemas.microsoft.com/office/drawing/2014/main" id="{330B0002-FDBA-B784-4B5D-C246F6FF9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8" y="3847784"/>
            <a:ext cx="3307331" cy="8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98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086CC8-D279-4D6D-1D0B-DFFD943B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09F74-9647-D6E8-D012-D61F6592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79FF8-36EB-63C3-9987-60C5E866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C4CC91-3D62-4E9F-A164-7FAD98C8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71953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Results </a:t>
            </a:r>
            <a:r>
              <a:rPr lang="el-GR" dirty="0"/>
              <a:t>η</a:t>
            </a:r>
            <a:r>
              <a:rPr lang="en-US" baseline="30000" dirty="0"/>
              <a:t>-1</a:t>
            </a:r>
            <a:r>
              <a:rPr lang="en-US" dirty="0"/>
              <a:t> over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r>
              <a:rPr lang="en-US" dirty="0"/>
              <a:t>/a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7860DF4-9A68-7F3B-1A51-5AB71FE96A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" b="3986"/>
          <a:stretch/>
        </p:blipFill>
        <p:spPr>
          <a:xfrm>
            <a:off x="0" y="1896558"/>
            <a:ext cx="9144000" cy="1118831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CBCDA3-48CD-D781-87CA-48258BAAE9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4775" y="1488491"/>
            <a:ext cx="7194450" cy="7549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Fit parameters (</a:t>
            </a:r>
            <a:r>
              <a:rPr lang="en-US" sz="2400" dirty="0"/>
              <a:t>y = a + </a:t>
            </a:r>
            <a:r>
              <a:rPr lang="en-US" sz="2400" dirty="0" err="1"/>
              <a:t>x∙b</a:t>
            </a:r>
            <a:r>
              <a:rPr lang="en-US" dirty="0"/>
              <a:t>) 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for all discharges: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08AB95-D26E-B2B4-54CF-FE1866A3487D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1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086CC8-D279-4D6D-1D0B-DFFD943B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09F74-9647-D6E8-D012-D61F6592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79FF8-36EB-63C3-9987-60C5E866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C4CC91-3D62-4E9F-A164-7FAD98C8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6113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Results </a:t>
            </a:r>
            <a:r>
              <a:rPr lang="el-GR" dirty="0"/>
              <a:t>η</a:t>
            </a:r>
            <a:r>
              <a:rPr lang="en-US" baseline="30000" dirty="0"/>
              <a:t>-1</a:t>
            </a:r>
            <a:r>
              <a:rPr lang="en-US" dirty="0"/>
              <a:t> over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r>
              <a:rPr lang="en-US" dirty="0"/>
              <a:t>/a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7860DF4-9A68-7F3B-1A51-5AB71FE96A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" b="3986"/>
          <a:stretch/>
        </p:blipFill>
        <p:spPr>
          <a:xfrm>
            <a:off x="0" y="1896558"/>
            <a:ext cx="9144000" cy="1118831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DDD0022-52DF-3DFC-1D5B-03F3139541F1}"/>
              </a:ext>
            </a:extLst>
          </p:cNvPr>
          <p:cNvSpPr txBox="1">
            <a:spLocks/>
          </p:cNvSpPr>
          <p:nvPr/>
        </p:nvSpPr>
        <p:spPr>
          <a:xfrm>
            <a:off x="0" y="3524879"/>
            <a:ext cx="9144000" cy="2550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Average exponent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 = -2.18±0.83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Opposite of necessary trend to decrease discrepancy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→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scaling method or hypothesis insufficient?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C2314E-F49B-8AAD-6E33-43D2F56EE87E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6CCEBA3-4A08-0974-2759-64905749BE57}"/>
              </a:ext>
            </a:extLst>
          </p:cNvPr>
          <p:cNvSpPr txBox="1">
            <a:spLocks/>
          </p:cNvSpPr>
          <p:nvPr/>
        </p:nvSpPr>
        <p:spPr>
          <a:xfrm>
            <a:off x="974775" y="1488491"/>
            <a:ext cx="7194450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/>
              <a:t>Fit parameters (y = a + x∙b) and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for all discharges: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86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69700-33CE-D0E2-7BF2-B1D3C8B1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D6F20-3727-8B32-691E-40E3DD1F5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7E871-E5BF-E5FA-403B-EF77F657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808ACE-5149-5AAA-3105-051152C6B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179818"/>
            <a:ext cx="8425657" cy="5176539"/>
          </a:xfrm>
        </p:spPr>
        <p:txBody>
          <a:bodyPr/>
          <a:lstStyle/>
          <a:p>
            <a:r>
              <a:rPr lang="en-US" dirty="0"/>
              <a:t>Continuation into research of unexpected sawtooth instabilities at W7-X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Gain better understanding of when and how instabilities occur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68EF34-CBA4-D14D-3004-EE371D30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47DB29-AD2E-CAC4-33B0-67C426FC8CBF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53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086CC8-D279-4D6D-1D0B-DFFD943B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09F74-9647-D6E8-D012-D61F6592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79FF8-36EB-63C3-9987-60C5E866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C4CC91-3D62-4E9F-A164-7FAD98C8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3257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Results </a:t>
            </a:r>
            <a:r>
              <a:rPr lang="el-GR" dirty="0"/>
              <a:t>η</a:t>
            </a:r>
            <a:r>
              <a:rPr lang="en-US" baseline="30000" dirty="0"/>
              <a:t>-1</a:t>
            </a:r>
            <a:r>
              <a:rPr lang="en-US" dirty="0"/>
              <a:t> over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r>
              <a:rPr lang="en-US" dirty="0"/>
              <a:t>/a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7860DF4-9A68-7F3B-1A51-5AB71FE96A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" b="3986"/>
          <a:stretch/>
        </p:blipFill>
        <p:spPr>
          <a:xfrm>
            <a:off x="0" y="1896558"/>
            <a:ext cx="9144000" cy="1118831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DDD0022-52DF-3DFC-1D5B-03F3139541F1}"/>
              </a:ext>
            </a:extLst>
          </p:cNvPr>
          <p:cNvSpPr txBox="1">
            <a:spLocks/>
          </p:cNvSpPr>
          <p:nvPr/>
        </p:nvSpPr>
        <p:spPr>
          <a:xfrm>
            <a:off x="0" y="3524879"/>
            <a:ext cx="9144000" cy="2550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Average exponent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 = -2.18±0.83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Opposite of necessary trend to decrease discrepancy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→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scaling method or hypothesis insufficient?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Further scaling methods are performed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647C5C-EC0E-E910-40F0-41256EADC2F8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0870900-ADEA-CF7A-8F0C-97BFB8C97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4775" y="1488491"/>
            <a:ext cx="7194450" cy="7549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Fit parameters (</a:t>
            </a:r>
            <a:r>
              <a:rPr lang="en-US" sz="2400" dirty="0"/>
              <a:t>y = a + </a:t>
            </a:r>
            <a:r>
              <a:rPr lang="en-US" sz="2400" dirty="0" err="1"/>
              <a:t>x∙b</a:t>
            </a:r>
            <a:r>
              <a:rPr lang="en-US" dirty="0"/>
              <a:t>) 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for all discharges: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7142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531F6-3370-1036-5E16-1BBF46CD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D7BD5D-FC63-40F8-2F8E-C45DF938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596D0-9803-16A5-4716-B2FDC2A6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808928-2FEB-350D-E8DA-1FC865AD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59759"/>
            <a:ext cx="6821604" cy="640303"/>
          </a:xfrm>
        </p:spPr>
        <p:txBody>
          <a:bodyPr/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τ</a:t>
            </a:r>
            <a:r>
              <a:rPr lang="en-US" baseline="-25000" dirty="0" err="1"/>
              <a:t>R,inv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0A525-280C-29A0-99FA-69B595D1A991}"/>
              </a:ext>
            </a:extLst>
          </p:cNvPr>
          <p:cNvSpPr txBox="1"/>
          <p:nvPr/>
        </p:nvSpPr>
        <p:spPr>
          <a:xfrm>
            <a:off x="0" y="1080755"/>
            <a:ext cx="895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Aim is to obtain a “local” resistive time at </a:t>
            </a:r>
            <a:r>
              <a:rPr lang="en-US" sz="2400" b="1" dirty="0" err="1"/>
              <a:t>r</a:t>
            </a:r>
            <a:r>
              <a:rPr lang="en-US" sz="2400" b="1" baseline="-25000" dirty="0" err="1"/>
              <a:t>inv</a:t>
            </a:r>
            <a:endParaRPr lang="en-US" sz="2400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Calculate                            with previously introduced </a:t>
            </a:r>
            <a:r>
              <a:rPr lang="el-GR" sz="2400" b="1" dirty="0">
                <a:latin typeface="Bahnschrift" panose="020B0502040204020203" pitchFamily="34" charset="0"/>
              </a:rPr>
              <a:t>η</a:t>
            </a:r>
            <a:r>
              <a:rPr lang="en-US" sz="2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9B6FB-CA0D-128F-65A0-8150FFE7DF70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C5804D2-4D5D-223E-757F-796BD85A0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06" y="1461207"/>
            <a:ext cx="1573771" cy="8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74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531F6-3370-1036-5E16-1BBF46CD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D7BD5D-FC63-40F8-2F8E-C45DF938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596D0-9803-16A5-4716-B2FDC2A6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808928-2FEB-350D-E8DA-1FC865AD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59759"/>
            <a:ext cx="6821604" cy="640303"/>
          </a:xfrm>
        </p:spPr>
        <p:txBody>
          <a:bodyPr/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τ</a:t>
            </a:r>
            <a:r>
              <a:rPr lang="en-US" baseline="-25000" dirty="0" err="1"/>
              <a:t>R,inv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0A525-280C-29A0-99FA-69B595D1A991}"/>
              </a:ext>
            </a:extLst>
          </p:cNvPr>
          <p:cNvSpPr txBox="1"/>
          <p:nvPr/>
        </p:nvSpPr>
        <p:spPr>
          <a:xfrm>
            <a:off x="0" y="1080755"/>
            <a:ext cx="895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Aim is to obtain a “local” resistive time at </a:t>
            </a:r>
            <a:r>
              <a:rPr lang="en-US" sz="2400" b="1" dirty="0" err="1"/>
              <a:t>r</a:t>
            </a:r>
            <a:r>
              <a:rPr lang="en-US" sz="2400" b="1" baseline="-25000" dirty="0" err="1"/>
              <a:t>inv</a:t>
            </a:r>
            <a:endParaRPr lang="en-US" sz="2400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Calculate                            with previously introduced </a:t>
            </a:r>
            <a:r>
              <a:rPr lang="el-GR" sz="2400" b="1" dirty="0">
                <a:latin typeface="Bahnschrift" panose="020B0502040204020203" pitchFamily="34" charset="0"/>
              </a:rPr>
              <a:t>η</a:t>
            </a:r>
            <a:r>
              <a:rPr lang="en-US" sz="2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9B6FB-CA0D-128F-65A0-8150FFE7DF70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C5804D2-4D5D-223E-757F-796BD85A0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06" y="1461207"/>
            <a:ext cx="1573771" cy="849395"/>
          </a:xfrm>
          <a:prstGeom prst="rect">
            <a:avLst/>
          </a:prstGeom>
        </p:spPr>
      </p:pic>
      <p:pic>
        <p:nvPicPr>
          <p:cNvPr id="13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C32498C7-8229-E3E1-EB83-4B95E8DBCE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6866" r="8362" b="2974"/>
          <a:stretch/>
        </p:blipFill>
        <p:spPr>
          <a:xfrm>
            <a:off x="-18570" y="2344212"/>
            <a:ext cx="5710429" cy="3183547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B45A2E0-DE5C-6F39-9228-A7E18B6C1252}"/>
              </a:ext>
            </a:extLst>
          </p:cNvPr>
          <p:cNvSpPr txBox="1">
            <a:spLocks/>
          </p:cNvSpPr>
          <p:nvPr/>
        </p:nvSpPr>
        <p:spPr>
          <a:xfrm>
            <a:off x="6002711" y="2441721"/>
            <a:ext cx="1780909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/>
              <a:t>Large scattering in linear and logarithmic scale</a:t>
            </a:r>
          </a:p>
        </p:txBody>
      </p:sp>
      <p:cxnSp>
        <p:nvCxnSpPr>
          <p:cNvPr id="18" name="Straight Arrow Connector 11">
            <a:extLst>
              <a:ext uri="{FF2B5EF4-FFF2-40B4-BE49-F238E27FC236}">
                <a16:creationId xmlns:a16="http://schemas.microsoft.com/office/drawing/2014/main" id="{C9C971E0-6F01-1CB9-732A-924B517624EE}"/>
              </a:ext>
            </a:extLst>
          </p:cNvPr>
          <p:cNvCxnSpPr/>
          <p:nvPr/>
        </p:nvCxnSpPr>
        <p:spPr>
          <a:xfrm flipH="1">
            <a:off x="5380418" y="2819183"/>
            <a:ext cx="550732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952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531F6-3370-1036-5E16-1BBF46CD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D7BD5D-FC63-40F8-2F8E-C45DF938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596D0-9803-16A5-4716-B2FDC2A6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808928-2FEB-350D-E8DA-1FC865AD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59759"/>
            <a:ext cx="6821604" cy="640303"/>
          </a:xfrm>
        </p:spPr>
        <p:txBody>
          <a:bodyPr/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τ</a:t>
            </a:r>
            <a:r>
              <a:rPr lang="en-US" baseline="-25000" dirty="0" err="1"/>
              <a:t>R,inv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0A525-280C-29A0-99FA-69B595D1A991}"/>
              </a:ext>
            </a:extLst>
          </p:cNvPr>
          <p:cNvSpPr txBox="1"/>
          <p:nvPr/>
        </p:nvSpPr>
        <p:spPr>
          <a:xfrm>
            <a:off x="0" y="1080755"/>
            <a:ext cx="895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Aim is to obtain a “local” resistive time at </a:t>
            </a:r>
            <a:r>
              <a:rPr lang="en-US" sz="2400" b="1" dirty="0" err="1"/>
              <a:t>r</a:t>
            </a:r>
            <a:r>
              <a:rPr lang="en-US" sz="2400" b="1" baseline="-25000" dirty="0" err="1"/>
              <a:t>inv</a:t>
            </a:r>
            <a:endParaRPr lang="en-US" sz="2400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Calculate                            with previously introduced </a:t>
            </a:r>
            <a:r>
              <a:rPr lang="el-GR" sz="2400" b="1" dirty="0">
                <a:latin typeface="Bahnschrift" panose="020B0502040204020203" pitchFamily="34" charset="0"/>
              </a:rPr>
              <a:t>η</a:t>
            </a:r>
            <a:r>
              <a:rPr lang="en-US" sz="2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9B6FB-CA0D-128F-65A0-8150FFE7DF70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C5804D2-4D5D-223E-757F-796BD85A0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06" y="1461207"/>
            <a:ext cx="1573771" cy="849395"/>
          </a:xfrm>
          <a:prstGeom prst="rect">
            <a:avLst/>
          </a:prstGeom>
        </p:spPr>
      </p:pic>
      <p:pic>
        <p:nvPicPr>
          <p:cNvPr id="13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C32498C7-8229-E3E1-EB83-4B95E8DBCE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6866" r="8362" b="2974"/>
          <a:stretch/>
        </p:blipFill>
        <p:spPr>
          <a:xfrm>
            <a:off x="-18570" y="2344212"/>
            <a:ext cx="5710429" cy="3183547"/>
          </a:xfrm>
          <a:prstGeom prst="rect">
            <a:avLst/>
          </a:prstGeom>
        </p:spPr>
      </p:pic>
      <p:pic>
        <p:nvPicPr>
          <p:cNvPr id="14" name="Picture 13" descr="Chart, histogram&#10;&#10;Description automatically generated">
            <a:extLst>
              <a:ext uri="{FF2B5EF4-FFF2-40B4-BE49-F238E27FC236}">
                <a16:creationId xmlns:a16="http://schemas.microsoft.com/office/drawing/2014/main" id="{BCEC808C-AF88-D45F-2594-2D7BE98A7A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8055"/>
          <a:stretch/>
        </p:blipFill>
        <p:spPr>
          <a:xfrm>
            <a:off x="5719681" y="4431403"/>
            <a:ext cx="3413130" cy="2028292"/>
          </a:xfrm>
          <a:prstGeom prst="rect">
            <a:avLst/>
          </a:prstGeom>
        </p:spPr>
      </p:pic>
      <p:cxnSp>
        <p:nvCxnSpPr>
          <p:cNvPr id="15" name="Straight Arrow Connector 11">
            <a:extLst>
              <a:ext uri="{FF2B5EF4-FFF2-40B4-BE49-F238E27FC236}">
                <a16:creationId xmlns:a16="http://schemas.microsoft.com/office/drawing/2014/main" id="{3310282E-F547-9780-811D-6195EC6038A7}"/>
              </a:ext>
            </a:extLst>
          </p:cNvPr>
          <p:cNvCxnSpPr>
            <a:cxnSpLocks/>
          </p:cNvCxnSpPr>
          <p:nvPr/>
        </p:nvCxnSpPr>
        <p:spPr>
          <a:xfrm>
            <a:off x="8627778" y="4089589"/>
            <a:ext cx="0" cy="5446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9DA27B0-4921-2F92-88AB-2ACB858B1BC9}"/>
              </a:ext>
            </a:extLst>
          </p:cNvPr>
          <p:cNvSpPr txBox="1">
            <a:spLocks/>
          </p:cNvSpPr>
          <p:nvPr/>
        </p:nvSpPr>
        <p:spPr>
          <a:xfrm>
            <a:off x="7246110" y="3415394"/>
            <a:ext cx="1886561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/>
              <a:t>Two Gaussian distributions can be identified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B45A2E0-DE5C-6F39-9228-A7E18B6C1252}"/>
              </a:ext>
            </a:extLst>
          </p:cNvPr>
          <p:cNvSpPr txBox="1">
            <a:spLocks/>
          </p:cNvSpPr>
          <p:nvPr/>
        </p:nvSpPr>
        <p:spPr>
          <a:xfrm>
            <a:off x="6002711" y="2441721"/>
            <a:ext cx="1780909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/>
              <a:t>Large scattering in linear and logarithmic scale</a:t>
            </a:r>
          </a:p>
        </p:txBody>
      </p:sp>
      <p:cxnSp>
        <p:nvCxnSpPr>
          <p:cNvPr id="18" name="Straight Arrow Connector 11">
            <a:extLst>
              <a:ext uri="{FF2B5EF4-FFF2-40B4-BE49-F238E27FC236}">
                <a16:creationId xmlns:a16="http://schemas.microsoft.com/office/drawing/2014/main" id="{C9C971E0-6F01-1CB9-732A-924B517624EE}"/>
              </a:ext>
            </a:extLst>
          </p:cNvPr>
          <p:cNvCxnSpPr/>
          <p:nvPr/>
        </p:nvCxnSpPr>
        <p:spPr>
          <a:xfrm flipH="1">
            <a:off x="5380418" y="2819183"/>
            <a:ext cx="550732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553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531F6-3370-1036-5E16-1BBF46CD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D7BD5D-FC63-40F8-2F8E-C45DF938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596D0-9803-16A5-4716-B2FDC2A6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808928-2FEB-350D-E8DA-1FC865AD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59759"/>
            <a:ext cx="6821604" cy="640303"/>
          </a:xfrm>
        </p:spPr>
        <p:txBody>
          <a:bodyPr/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τ</a:t>
            </a:r>
            <a:r>
              <a:rPr lang="en-US" baseline="-25000" dirty="0" err="1"/>
              <a:t>R,inv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0A525-280C-29A0-99FA-69B595D1A991}"/>
              </a:ext>
            </a:extLst>
          </p:cNvPr>
          <p:cNvSpPr txBox="1"/>
          <p:nvPr/>
        </p:nvSpPr>
        <p:spPr>
          <a:xfrm>
            <a:off x="0" y="1080755"/>
            <a:ext cx="895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Aim is to obtain a “local” resistive time at </a:t>
            </a:r>
            <a:r>
              <a:rPr lang="en-US" sz="2400" b="1" dirty="0" err="1"/>
              <a:t>r</a:t>
            </a:r>
            <a:r>
              <a:rPr lang="en-US" sz="2400" b="1" baseline="-25000" dirty="0" err="1"/>
              <a:t>inv</a:t>
            </a:r>
            <a:endParaRPr lang="en-US" sz="2400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Calculate                            with previously introduced </a:t>
            </a:r>
            <a:r>
              <a:rPr lang="el-GR" sz="2400" b="1" dirty="0">
                <a:latin typeface="Bahnschrift" panose="020B0502040204020203" pitchFamily="34" charset="0"/>
              </a:rPr>
              <a:t>η</a:t>
            </a:r>
            <a:r>
              <a:rPr lang="en-US" sz="2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9B6FB-CA0D-128F-65A0-8150FFE7DF70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C5804D2-4D5D-223E-757F-796BD85A0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06" y="1461207"/>
            <a:ext cx="1573771" cy="849395"/>
          </a:xfrm>
          <a:prstGeom prst="rect">
            <a:avLst/>
          </a:prstGeom>
        </p:spPr>
      </p:pic>
      <p:pic>
        <p:nvPicPr>
          <p:cNvPr id="13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C32498C7-8229-E3E1-EB83-4B95E8DBCE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6866" r="8362" b="2974"/>
          <a:stretch/>
        </p:blipFill>
        <p:spPr>
          <a:xfrm>
            <a:off x="-18570" y="2344212"/>
            <a:ext cx="5710429" cy="3183547"/>
          </a:xfrm>
          <a:prstGeom prst="rect">
            <a:avLst/>
          </a:prstGeom>
        </p:spPr>
      </p:pic>
      <p:pic>
        <p:nvPicPr>
          <p:cNvPr id="14" name="Picture 13" descr="Chart, histogram&#10;&#10;Description automatically generated">
            <a:extLst>
              <a:ext uri="{FF2B5EF4-FFF2-40B4-BE49-F238E27FC236}">
                <a16:creationId xmlns:a16="http://schemas.microsoft.com/office/drawing/2014/main" id="{BCEC808C-AF88-D45F-2594-2D7BE98A7A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8055"/>
          <a:stretch/>
        </p:blipFill>
        <p:spPr>
          <a:xfrm>
            <a:off x="5719681" y="4431403"/>
            <a:ext cx="3413130" cy="2028292"/>
          </a:xfrm>
          <a:prstGeom prst="rect">
            <a:avLst/>
          </a:prstGeom>
        </p:spPr>
      </p:pic>
      <p:cxnSp>
        <p:nvCxnSpPr>
          <p:cNvPr id="15" name="Straight Arrow Connector 11">
            <a:extLst>
              <a:ext uri="{FF2B5EF4-FFF2-40B4-BE49-F238E27FC236}">
                <a16:creationId xmlns:a16="http://schemas.microsoft.com/office/drawing/2014/main" id="{3310282E-F547-9780-811D-6195EC6038A7}"/>
              </a:ext>
            </a:extLst>
          </p:cNvPr>
          <p:cNvCxnSpPr>
            <a:cxnSpLocks/>
          </p:cNvCxnSpPr>
          <p:nvPr/>
        </p:nvCxnSpPr>
        <p:spPr>
          <a:xfrm>
            <a:off x="8627778" y="4089589"/>
            <a:ext cx="0" cy="5446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9DA27B0-4921-2F92-88AB-2ACB858B1BC9}"/>
              </a:ext>
            </a:extLst>
          </p:cNvPr>
          <p:cNvSpPr txBox="1">
            <a:spLocks/>
          </p:cNvSpPr>
          <p:nvPr/>
        </p:nvSpPr>
        <p:spPr>
          <a:xfrm>
            <a:off x="7246110" y="3415394"/>
            <a:ext cx="1886561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/>
              <a:t>Two Gaussian distributions can be identified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B45A2E0-DE5C-6F39-9228-A7E18B6C1252}"/>
              </a:ext>
            </a:extLst>
          </p:cNvPr>
          <p:cNvSpPr txBox="1">
            <a:spLocks/>
          </p:cNvSpPr>
          <p:nvPr/>
        </p:nvSpPr>
        <p:spPr>
          <a:xfrm>
            <a:off x="6002711" y="2441721"/>
            <a:ext cx="1780909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/>
              <a:t>Large scattering in linear and logarithmic scale</a:t>
            </a:r>
          </a:p>
        </p:txBody>
      </p:sp>
      <p:cxnSp>
        <p:nvCxnSpPr>
          <p:cNvPr id="18" name="Straight Arrow Connector 11">
            <a:extLst>
              <a:ext uri="{FF2B5EF4-FFF2-40B4-BE49-F238E27FC236}">
                <a16:creationId xmlns:a16="http://schemas.microsoft.com/office/drawing/2014/main" id="{C9C971E0-6F01-1CB9-732A-924B517624EE}"/>
              </a:ext>
            </a:extLst>
          </p:cNvPr>
          <p:cNvCxnSpPr/>
          <p:nvPr/>
        </p:nvCxnSpPr>
        <p:spPr>
          <a:xfrm flipH="1">
            <a:off x="5380418" y="2819183"/>
            <a:ext cx="550732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7507587-35A0-94E3-4488-D8176AF16046}"/>
              </a:ext>
            </a:extLst>
          </p:cNvPr>
          <p:cNvSpPr txBox="1">
            <a:spLocks/>
          </p:cNvSpPr>
          <p:nvPr/>
        </p:nvSpPr>
        <p:spPr>
          <a:xfrm>
            <a:off x="358775" y="5581833"/>
            <a:ext cx="437578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where do the cluster formations come from?</a:t>
            </a:r>
          </a:p>
        </p:txBody>
      </p:sp>
    </p:spTree>
    <p:extLst>
      <p:ext uri="{BB962C8B-B14F-4D97-AF65-F5344CB8AC3E}">
        <p14:creationId xmlns:p14="http://schemas.microsoft.com/office/powerpoint/2010/main" val="3590080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3F01C-9289-0B14-55BB-698BEB5F2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8835D-47FE-B1F9-BC1A-AAB0272C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73AC62-86F5-CA4F-B611-47DEAE07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5280"/>
            <a:ext cx="6821604" cy="573361"/>
          </a:xfrm>
        </p:spPr>
        <p:txBody>
          <a:bodyPr>
            <a:normAutofit/>
          </a:bodyPr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τ</a:t>
            </a:r>
            <a:r>
              <a:rPr lang="en-US" baseline="-25000" dirty="0" err="1"/>
              <a:t>R,Z</a:t>
            </a:r>
            <a:r>
              <a:rPr lang="en-US" baseline="-40000" dirty="0" err="1"/>
              <a:t>single</a:t>
            </a:r>
            <a:r>
              <a:rPr lang="en-US" dirty="0"/>
              <a:t> and </a:t>
            </a:r>
            <a:r>
              <a:rPr lang="el-GR" dirty="0"/>
              <a:t>τ</a:t>
            </a:r>
            <a:r>
              <a:rPr lang="en-US" baseline="-25000" dirty="0" err="1"/>
              <a:t>R,Z</a:t>
            </a:r>
            <a:r>
              <a:rPr lang="en-US" baseline="-40000" dirty="0" err="1"/>
              <a:t>avg</a:t>
            </a:r>
            <a:r>
              <a:rPr 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FEEB8-8593-406F-E7B8-34EB984A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4">
                <a:extLst>
                  <a:ext uri="{FF2B5EF4-FFF2-40B4-BE49-F238E27FC236}">
                    <a16:creationId xmlns:a16="http://schemas.microsoft.com/office/drawing/2014/main" id="{86434ADF-43BC-ED3D-4483-D942268EE72D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40024" y="1411726"/>
                <a:ext cx="6016388" cy="1268426"/>
              </a:xfrm>
            </p:spPr>
            <p:txBody>
              <a:bodyPr/>
              <a:lstStyle/>
              <a:p>
                <a:r>
                  <a:rPr lang="en-US" dirty="0"/>
                  <a:t>Variation for Z</a:t>
                </a:r>
                <a:r>
                  <a:rPr lang="en-US" baseline="-25000" dirty="0"/>
                  <a:t>eff</a:t>
                </a:r>
                <a:r>
                  <a:rPr lang="en-US" dirty="0"/>
                  <a:t> value in </a:t>
                </a:r>
                <a:r>
                  <a:rPr lang="el-GR" dirty="0"/>
                  <a:t>τ</a:t>
                </a:r>
                <a:r>
                  <a:rPr lang="en-US" baseline="-25000" dirty="0" err="1"/>
                  <a:t>R,inv</a:t>
                </a:r>
                <a:r>
                  <a:rPr lang="en-US" baseline="-25000" dirty="0"/>
                  <a:t> </a:t>
                </a:r>
                <a:r>
                  <a:rPr lang="en-US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b="1" dirty="0"/>
                  <a:t>Using individual values </a:t>
                </a:r>
                <a:r>
                  <a:rPr lang="en-US" b="1" dirty="0" err="1"/>
                  <a:t>Z</a:t>
                </a:r>
                <a:r>
                  <a:rPr lang="en-US" b="1" baseline="-25000" dirty="0" err="1"/>
                  <a:t>single</a:t>
                </a:r>
                <a:r>
                  <a:rPr lang="en-US" b="1" dirty="0"/>
                  <a:t> for each crash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b="1" dirty="0"/>
                  <a:t>Using an average value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𝐝𝐢𝐬𝐜𝐡𝐚𝐫𝐠𝐞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Text Placeholder 4">
                <a:extLst>
                  <a:ext uri="{FF2B5EF4-FFF2-40B4-BE49-F238E27FC236}">
                    <a16:creationId xmlns:a16="http://schemas.microsoft.com/office/drawing/2014/main" id="{86434ADF-43BC-ED3D-4483-D942268EE7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40024" y="1411726"/>
                <a:ext cx="6016388" cy="1268426"/>
              </a:xfrm>
              <a:blipFill>
                <a:blip r:embed="rId2"/>
                <a:stretch>
                  <a:fillRect l="-1418" t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431658D0-5C7F-1B2F-7E6F-78447BC85CC3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68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5397E46-93C8-061D-F54B-505D191B44B4}"/>
              </a:ext>
            </a:extLst>
          </p:cNvPr>
          <p:cNvSpPr txBox="1">
            <a:spLocks/>
          </p:cNvSpPr>
          <p:nvPr/>
        </p:nvSpPr>
        <p:spPr>
          <a:xfrm>
            <a:off x="1215788" y="5252171"/>
            <a:ext cx="2132430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l-GR" sz="1800" b="0" dirty="0"/>
              <a:t>τ</a:t>
            </a:r>
            <a:r>
              <a:rPr lang="en-US" sz="1800" b="0" baseline="-25000" dirty="0" err="1"/>
              <a:t>R,Z</a:t>
            </a:r>
            <a:r>
              <a:rPr lang="en-US" sz="1800" b="0" baseline="-40000" dirty="0" err="1"/>
              <a:t>avg</a:t>
            </a:r>
            <a:r>
              <a:rPr lang="en-US" sz="1800" b="0" dirty="0"/>
              <a:t> shows no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b="0" dirty="0"/>
              <a:t> reliable dependency</a:t>
            </a:r>
            <a:endParaRPr lang="en-US" sz="1600" b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3F01C-9289-0B14-55BB-698BEB5F2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8835D-47FE-B1F9-BC1A-AAB0272C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73AC62-86F5-CA4F-B611-47DEAE07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693"/>
            <a:ext cx="6821604" cy="573361"/>
          </a:xfrm>
        </p:spPr>
        <p:txBody>
          <a:bodyPr>
            <a:normAutofit/>
          </a:bodyPr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τ</a:t>
            </a:r>
            <a:r>
              <a:rPr lang="en-US" baseline="-25000" dirty="0" err="1"/>
              <a:t>R,Z</a:t>
            </a:r>
            <a:r>
              <a:rPr lang="en-US" baseline="-40000" dirty="0" err="1"/>
              <a:t>single</a:t>
            </a:r>
            <a:r>
              <a:rPr lang="en-US" dirty="0"/>
              <a:t> and </a:t>
            </a:r>
            <a:r>
              <a:rPr lang="el-GR" dirty="0"/>
              <a:t>τ</a:t>
            </a:r>
            <a:r>
              <a:rPr lang="en-US" baseline="-25000" dirty="0" err="1"/>
              <a:t>R,Z</a:t>
            </a:r>
            <a:r>
              <a:rPr lang="en-US" baseline="-40000" dirty="0" err="1"/>
              <a:t>avg</a:t>
            </a:r>
            <a:r>
              <a:rPr 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FEEB8-8593-406F-E7B8-34EB984A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4">
                <a:extLst>
                  <a:ext uri="{FF2B5EF4-FFF2-40B4-BE49-F238E27FC236}">
                    <a16:creationId xmlns:a16="http://schemas.microsoft.com/office/drawing/2014/main" id="{86434ADF-43BC-ED3D-4483-D942268EE72D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40024" y="1411726"/>
                <a:ext cx="6016388" cy="1268426"/>
              </a:xfrm>
            </p:spPr>
            <p:txBody>
              <a:bodyPr/>
              <a:lstStyle/>
              <a:p>
                <a:r>
                  <a:rPr lang="en-US" dirty="0"/>
                  <a:t>Variation for Z</a:t>
                </a:r>
                <a:r>
                  <a:rPr lang="en-US" baseline="-25000" dirty="0"/>
                  <a:t>eff</a:t>
                </a:r>
                <a:r>
                  <a:rPr lang="en-US" dirty="0"/>
                  <a:t> value in </a:t>
                </a:r>
                <a:r>
                  <a:rPr lang="el-GR" dirty="0"/>
                  <a:t>τ</a:t>
                </a:r>
                <a:r>
                  <a:rPr lang="en-US" baseline="-25000" dirty="0" err="1"/>
                  <a:t>R,inv</a:t>
                </a:r>
                <a:r>
                  <a:rPr lang="en-US" baseline="-25000" dirty="0"/>
                  <a:t> </a:t>
                </a:r>
                <a:r>
                  <a:rPr lang="en-US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b="1" dirty="0"/>
                  <a:t>Using individual values </a:t>
                </a:r>
                <a:r>
                  <a:rPr lang="en-US" b="1" dirty="0" err="1"/>
                  <a:t>Z</a:t>
                </a:r>
                <a:r>
                  <a:rPr lang="en-US" b="1" baseline="-25000" dirty="0" err="1"/>
                  <a:t>single</a:t>
                </a:r>
                <a:r>
                  <a:rPr lang="en-US" b="1" dirty="0"/>
                  <a:t> for each crash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b="1" dirty="0"/>
                  <a:t>Using an average value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𝐝𝐢𝐬𝐜𝐡𝐚𝐫𝐠𝐞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Text Placeholder 4">
                <a:extLst>
                  <a:ext uri="{FF2B5EF4-FFF2-40B4-BE49-F238E27FC236}">
                    <a16:creationId xmlns:a16="http://schemas.microsoft.com/office/drawing/2014/main" id="{86434ADF-43BC-ED3D-4483-D942268EE7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40024" y="1411726"/>
                <a:ext cx="6016388" cy="1268426"/>
              </a:xfrm>
              <a:blipFill>
                <a:blip r:embed="rId2"/>
                <a:stretch>
                  <a:fillRect l="-1418" t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5" descr="Chart, scatter chart&#10;&#10;Description automatically generated">
            <a:extLst>
              <a:ext uri="{FF2B5EF4-FFF2-40B4-BE49-F238E27FC236}">
                <a16:creationId xmlns:a16="http://schemas.microsoft.com/office/drawing/2014/main" id="{3CC7B020-AD0E-838A-D70D-38CAC0A96A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t="8439" r="7724" b="2232"/>
          <a:stretch/>
        </p:blipFill>
        <p:spPr>
          <a:xfrm>
            <a:off x="3511948" y="3031874"/>
            <a:ext cx="5008880" cy="3220720"/>
          </a:xfrm>
          <a:prstGeom prst="rect">
            <a:avLst/>
          </a:prstGeom>
        </p:spPr>
      </p:pic>
      <p:cxnSp>
        <p:nvCxnSpPr>
          <p:cNvPr id="20" name="Straight Arrow Connector 11">
            <a:extLst>
              <a:ext uri="{FF2B5EF4-FFF2-40B4-BE49-F238E27FC236}">
                <a16:creationId xmlns:a16="http://schemas.microsoft.com/office/drawing/2014/main" id="{C811741A-DAB9-4208-0126-8B372E7B0461}"/>
              </a:ext>
            </a:extLst>
          </p:cNvPr>
          <p:cNvCxnSpPr>
            <a:cxnSpLocks/>
          </p:cNvCxnSpPr>
          <p:nvPr/>
        </p:nvCxnSpPr>
        <p:spPr>
          <a:xfrm>
            <a:off x="3348218" y="5800453"/>
            <a:ext cx="64678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D81B761-7234-7E3B-7B13-E666E116426F}"/>
              </a:ext>
            </a:extLst>
          </p:cNvPr>
          <p:cNvSpPr txBox="1">
            <a:spLocks/>
          </p:cNvSpPr>
          <p:nvPr/>
        </p:nvSpPr>
        <p:spPr>
          <a:xfrm>
            <a:off x="1215788" y="3751387"/>
            <a:ext cx="2132430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l-GR" sz="1800" b="0" dirty="0"/>
              <a:t>τ</a:t>
            </a:r>
            <a:r>
              <a:rPr lang="en-US" sz="1800" b="0" baseline="-25000" dirty="0" err="1"/>
              <a:t>R,Z</a:t>
            </a:r>
            <a:r>
              <a:rPr lang="en-US" sz="1800" b="0" baseline="-40000" dirty="0" err="1"/>
              <a:t>single</a:t>
            </a:r>
            <a:r>
              <a:rPr lang="en-US" sz="1800" b="0" dirty="0"/>
              <a:t> still has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b="0" dirty="0"/>
              <a:t> cluster formations</a:t>
            </a:r>
            <a:endParaRPr lang="en-US" sz="1600" b="0" dirty="0"/>
          </a:p>
        </p:txBody>
      </p:sp>
      <p:cxnSp>
        <p:nvCxnSpPr>
          <p:cNvPr id="23" name="Straight Arrow Connector 11">
            <a:extLst>
              <a:ext uri="{FF2B5EF4-FFF2-40B4-BE49-F238E27FC236}">
                <a16:creationId xmlns:a16="http://schemas.microsoft.com/office/drawing/2014/main" id="{38AA55A2-EC41-54E7-6C43-C51FFB0EAA74}"/>
              </a:ext>
            </a:extLst>
          </p:cNvPr>
          <p:cNvCxnSpPr>
            <a:cxnSpLocks/>
          </p:cNvCxnSpPr>
          <p:nvPr/>
        </p:nvCxnSpPr>
        <p:spPr>
          <a:xfrm>
            <a:off x="3348218" y="4180304"/>
            <a:ext cx="64678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3983C8E-93B9-3F9D-C162-DCB2FE34D0A6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39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F2D8A-5F25-DA5C-AC30-28F2C171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857DB-E0A3-3FE2-8E7C-C065130E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79FE1-11D8-B37D-20C7-12E160D3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5DFC31-7C13-F3A0-2EFF-798C0C36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5842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Results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τ</a:t>
            </a:r>
            <a:r>
              <a:rPr lang="en-US" baseline="-25000" dirty="0" err="1"/>
              <a:t>R,inv</a:t>
            </a:r>
            <a:endParaRPr lang="en-US" dirty="0"/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D5F9F5B1-5584-EB01-8E50-2AFFD12A4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4"/>
          <a:stretch/>
        </p:blipFill>
        <p:spPr>
          <a:xfrm>
            <a:off x="0" y="1410756"/>
            <a:ext cx="9144000" cy="781601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467C09D-15A1-E5D7-2745-CCD48746BF98}"/>
              </a:ext>
            </a:extLst>
          </p:cNvPr>
          <p:cNvSpPr txBox="1">
            <a:spLocks/>
          </p:cNvSpPr>
          <p:nvPr/>
        </p:nvSpPr>
        <p:spPr>
          <a:xfrm>
            <a:off x="1846780" y="1026663"/>
            <a:ext cx="5651300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all discharges: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70761-3C0A-3065-8295-7767D5D23488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36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F2D8A-5F25-DA5C-AC30-28F2C171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857DB-E0A3-3FE2-8E7C-C065130E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79FE1-11D8-B37D-20C7-12E160D3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5DFC31-7C13-F3A0-2EFF-798C0C36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5842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Results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τ</a:t>
            </a:r>
            <a:r>
              <a:rPr lang="en-US" baseline="-25000" dirty="0" err="1"/>
              <a:t>R,inv</a:t>
            </a:r>
            <a:endParaRPr lang="en-US" dirty="0"/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D5F9F5B1-5584-EB01-8E50-2AFFD12A4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4"/>
          <a:stretch/>
        </p:blipFill>
        <p:spPr>
          <a:xfrm>
            <a:off x="0" y="1411481"/>
            <a:ext cx="9144000" cy="781601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467C09D-15A1-E5D7-2745-CCD48746BF98}"/>
              </a:ext>
            </a:extLst>
          </p:cNvPr>
          <p:cNvSpPr txBox="1">
            <a:spLocks/>
          </p:cNvSpPr>
          <p:nvPr/>
        </p:nvSpPr>
        <p:spPr>
          <a:xfrm>
            <a:off x="1846780" y="1026663"/>
            <a:ext cx="5651300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all discharges: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A54D839-ED09-FCA1-C251-FE869FBF0DBD}"/>
              </a:ext>
            </a:extLst>
          </p:cNvPr>
          <p:cNvSpPr txBox="1">
            <a:spLocks/>
          </p:cNvSpPr>
          <p:nvPr/>
        </p:nvSpPr>
        <p:spPr>
          <a:xfrm>
            <a:off x="0" y="2311798"/>
            <a:ext cx="9144000" cy="8803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</a:t>
            </a:r>
            <a:r>
              <a:rPr lang="en-US" baseline="-25000" dirty="0"/>
              <a:t>eff</a:t>
            </a:r>
            <a:r>
              <a:rPr lang="en-US" dirty="0"/>
              <a:t> value has an effect on the data, but: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b="1" dirty="0"/>
              <a:t>τ</a:t>
            </a:r>
            <a:r>
              <a:rPr lang="en-US" b="1" baseline="-25000" dirty="0" err="1"/>
              <a:t>R,Z</a:t>
            </a:r>
            <a:r>
              <a:rPr lang="en-US" b="1" baseline="-40000" dirty="0" err="1"/>
              <a:t>single</a:t>
            </a:r>
            <a:r>
              <a:rPr lang="en-US" b="1" dirty="0"/>
              <a:t> and </a:t>
            </a:r>
            <a:r>
              <a:rPr lang="el-GR" b="1" dirty="0"/>
              <a:t>τ</a:t>
            </a:r>
            <a:r>
              <a:rPr lang="en-US" b="1" baseline="-25000" dirty="0" err="1"/>
              <a:t>R,Z</a:t>
            </a:r>
            <a:r>
              <a:rPr lang="en-US" b="1" baseline="-40000" dirty="0" err="1"/>
              <a:t>avg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2"/>
                </a:solidFill>
              </a:rPr>
              <a:t>improve goodness in individual discharges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70761-3C0A-3065-8295-7767D5D23488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D1F807-6F1D-2882-1BDF-2637E7EB8209}"/>
              </a:ext>
            </a:extLst>
          </p:cNvPr>
          <p:cNvSpPr/>
          <p:nvPr/>
        </p:nvSpPr>
        <p:spPr>
          <a:xfrm>
            <a:off x="5223748" y="1531999"/>
            <a:ext cx="701040" cy="663517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11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F2D8A-5F25-DA5C-AC30-28F2C171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857DB-E0A3-3FE2-8E7C-C065130E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79FE1-11D8-B37D-20C7-12E160D3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5DFC31-7C13-F3A0-2EFF-798C0C36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5842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Results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τ</a:t>
            </a:r>
            <a:r>
              <a:rPr lang="en-US" baseline="-25000" dirty="0" err="1"/>
              <a:t>R,inv</a:t>
            </a:r>
            <a:endParaRPr lang="en-US" dirty="0"/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D5F9F5B1-5584-EB01-8E50-2AFFD12A4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4"/>
          <a:stretch/>
        </p:blipFill>
        <p:spPr>
          <a:xfrm>
            <a:off x="0" y="1410756"/>
            <a:ext cx="9144000" cy="781601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467C09D-15A1-E5D7-2745-CCD48746BF98}"/>
              </a:ext>
            </a:extLst>
          </p:cNvPr>
          <p:cNvSpPr txBox="1">
            <a:spLocks/>
          </p:cNvSpPr>
          <p:nvPr/>
        </p:nvSpPr>
        <p:spPr>
          <a:xfrm>
            <a:off x="1846780" y="1026663"/>
            <a:ext cx="5651300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all discharges: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184861F-11B5-4007-1D57-3576666A6F37}"/>
              </a:ext>
            </a:extLst>
          </p:cNvPr>
          <p:cNvSpPr/>
          <p:nvPr/>
        </p:nvSpPr>
        <p:spPr>
          <a:xfrm>
            <a:off x="1461870" y="1898395"/>
            <a:ext cx="701040" cy="24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F4BF07-5931-349A-EAEF-967048FB10B3}"/>
              </a:ext>
            </a:extLst>
          </p:cNvPr>
          <p:cNvSpPr/>
          <p:nvPr/>
        </p:nvSpPr>
        <p:spPr>
          <a:xfrm>
            <a:off x="7733268" y="1906441"/>
            <a:ext cx="701040" cy="24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509A57-7514-33BF-13B0-96CCCE7949A3}"/>
              </a:ext>
            </a:extLst>
          </p:cNvPr>
          <p:cNvSpPr/>
          <p:nvPr/>
        </p:nvSpPr>
        <p:spPr>
          <a:xfrm>
            <a:off x="3971390" y="1906441"/>
            <a:ext cx="701040" cy="24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A54D839-ED09-FCA1-C251-FE869FBF0DBD}"/>
              </a:ext>
            </a:extLst>
          </p:cNvPr>
          <p:cNvSpPr txBox="1">
            <a:spLocks/>
          </p:cNvSpPr>
          <p:nvPr/>
        </p:nvSpPr>
        <p:spPr>
          <a:xfrm>
            <a:off x="0" y="2311798"/>
            <a:ext cx="9144000" cy="8803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</a:t>
            </a:r>
            <a:r>
              <a:rPr lang="en-US" baseline="-25000" dirty="0"/>
              <a:t>eff</a:t>
            </a:r>
            <a:r>
              <a:rPr lang="en-US" dirty="0"/>
              <a:t> value has an effect on the data, but: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b="1" dirty="0"/>
              <a:t>τ</a:t>
            </a:r>
            <a:r>
              <a:rPr lang="en-US" b="1" baseline="-25000" dirty="0" err="1"/>
              <a:t>R,Z</a:t>
            </a:r>
            <a:r>
              <a:rPr lang="en-US" b="1" baseline="-40000" dirty="0" err="1"/>
              <a:t>single</a:t>
            </a:r>
            <a:r>
              <a:rPr lang="en-US" b="1" dirty="0"/>
              <a:t> and </a:t>
            </a:r>
            <a:r>
              <a:rPr lang="el-GR" b="1" dirty="0"/>
              <a:t>τ</a:t>
            </a:r>
            <a:r>
              <a:rPr lang="en-US" b="1" baseline="-25000" dirty="0" err="1"/>
              <a:t>R,Z</a:t>
            </a:r>
            <a:r>
              <a:rPr lang="en-US" b="1" baseline="-40000" dirty="0" err="1"/>
              <a:t>avg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2"/>
                </a:solidFill>
              </a:rPr>
              <a:t>improve goodness in individual discharges; </a:t>
            </a:r>
            <a:r>
              <a:rPr lang="en-US" b="1" dirty="0">
                <a:solidFill>
                  <a:srgbClr val="0070C0"/>
                </a:solidFill>
              </a:rPr>
              <a:t>overall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    unreliable </a:t>
            </a:r>
            <a:r>
              <a:rPr lang="en-US" b="1" dirty="0"/>
              <a:t>scaling methods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70761-3C0A-3065-8295-7767D5D23488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D1F807-6F1D-2882-1BDF-2637E7EB8209}"/>
              </a:ext>
            </a:extLst>
          </p:cNvPr>
          <p:cNvSpPr/>
          <p:nvPr/>
        </p:nvSpPr>
        <p:spPr>
          <a:xfrm>
            <a:off x="5223748" y="1531999"/>
            <a:ext cx="701040" cy="663517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0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69700-33CE-D0E2-7BF2-B1D3C8B1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D6F20-3727-8B32-691E-40E3DD1F5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7E871-E5BF-E5FA-403B-EF77F657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808ACE-5149-5AAA-3105-051152C6B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179818"/>
            <a:ext cx="8425657" cy="5176539"/>
          </a:xfrm>
        </p:spPr>
        <p:txBody>
          <a:bodyPr/>
          <a:lstStyle/>
          <a:p>
            <a:r>
              <a:rPr lang="en-US" dirty="0"/>
              <a:t>Continuation into research of unexpected sawtooth instabilities at W7-X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Gain better understanding of when and how instabilities occur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Control of sawtooth instabilities is twofold: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Minimize effect on overall plasma performance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For instance make use of sawtooth instabilities for impurity control of the plasma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68EF34-CBA4-D14D-3004-EE371D30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47DB29-AD2E-CAC4-33B0-67C426FC8CBF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579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F2D8A-5F25-DA5C-AC30-28F2C171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857DB-E0A3-3FE2-8E7C-C065130E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79FE1-11D8-B37D-20C7-12E160D3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5DFC31-7C13-F3A0-2EFF-798C0C36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5842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Results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τ</a:t>
            </a:r>
            <a:r>
              <a:rPr lang="en-US" baseline="-25000" dirty="0" err="1"/>
              <a:t>R,inv</a:t>
            </a:r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40C20B-C384-FD2A-D192-FC99FE332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4036650"/>
            <a:ext cx="9144000" cy="115483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0B9DCD4-DB48-38A2-0055-119F78ACB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61870" y="3625879"/>
            <a:ext cx="6228081" cy="7549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Fit parameters (</a:t>
            </a:r>
            <a:r>
              <a:rPr lang="en-US" sz="2400" dirty="0"/>
              <a:t>y = a + </a:t>
            </a:r>
            <a:r>
              <a:rPr lang="en-US" sz="2400" dirty="0" err="1"/>
              <a:t>x∙b</a:t>
            </a:r>
            <a:r>
              <a:rPr lang="en-US" dirty="0"/>
              <a:t>)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for all discharges: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4D3A7A-C89E-A10D-C31B-C622B7E8BF8F}"/>
              </a:ext>
            </a:extLst>
          </p:cNvPr>
          <p:cNvSpPr/>
          <p:nvPr/>
        </p:nvSpPr>
        <p:spPr>
          <a:xfrm>
            <a:off x="1746350" y="4561581"/>
            <a:ext cx="1474370" cy="32228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8829FBD-A0F3-2A6B-F5BD-6C7DF2E831D0}"/>
              </a:ext>
            </a:extLst>
          </p:cNvPr>
          <p:cNvSpPr txBox="1">
            <a:spLocks/>
          </p:cNvSpPr>
          <p:nvPr/>
        </p:nvSpPr>
        <p:spPr>
          <a:xfrm>
            <a:off x="582295" y="4893603"/>
            <a:ext cx="552386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Negative exponent unexpected, no explanation found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D5F9F5B1-5584-EB01-8E50-2AFFD12A4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4"/>
          <a:stretch/>
        </p:blipFill>
        <p:spPr>
          <a:xfrm>
            <a:off x="0" y="1410756"/>
            <a:ext cx="9144000" cy="781601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467C09D-15A1-E5D7-2745-CCD48746BF98}"/>
              </a:ext>
            </a:extLst>
          </p:cNvPr>
          <p:cNvSpPr txBox="1">
            <a:spLocks/>
          </p:cNvSpPr>
          <p:nvPr/>
        </p:nvSpPr>
        <p:spPr>
          <a:xfrm>
            <a:off x="1846780" y="1026663"/>
            <a:ext cx="5651300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all discharges: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184861F-11B5-4007-1D57-3576666A6F37}"/>
              </a:ext>
            </a:extLst>
          </p:cNvPr>
          <p:cNvSpPr/>
          <p:nvPr/>
        </p:nvSpPr>
        <p:spPr>
          <a:xfrm>
            <a:off x="1461870" y="1898395"/>
            <a:ext cx="701040" cy="24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F4BF07-5931-349A-EAEF-967048FB10B3}"/>
              </a:ext>
            </a:extLst>
          </p:cNvPr>
          <p:cNvSpPr/>
          <p:nvPr/>
        </p:nvSpPr>
        <p:spPr>
          <a:xfrm>
            <a:off x="7733268" y="1906441"/>
            <a:ext cx="701040" cy="24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509A57-7514-33BF-13B0-96CCCE7949A3}"/>
              </a:ext>
            </a:extLst>
          </p:cNvPr>
          <p:cNvSpPr/>
          <p:nvPr/>
        </p:nvSpPr>
        <p:spPr>
          <a:xfrm>
            <a:off x="3971390" y="1906441"/>
            <a:ext cx="701040" cy="24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A54D839-ED09-FCA1-C251-FE869FBF0DBD}"/>
              </a:ext>
            </a:extLst>
          </p:cNvPr>
          <p:cNvSpPr txBox="1">
            <a:spLocks/>
          </p:cNvSpPr>
          <p:nvPr/>
        </p:nvSpPr>
        <p:spPr>
          <a:xfrm>
            <a:off x="0" y="2311798"/>
            <a:ext cx="9144000" cy="8803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</a:t>
            </a:r>
            <a:r>
              <a:rPr lang="en-US" baseline="-25000" dirty="0"/>
              <a:t>eff</a:t>
            </a:r>
            <a:r>
              <a:rPr lang="en-US" dirty="0"/>
              <a:t> value has an effect on the data, but: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b="1" dirty="0"/>
              <a:t>τ</a:t>
            </a:r>
            <a:r>
              <a:rPr lang="en-US" b="1" baseline="-25000" dirty="0" err="1"/>
              <a:t>R,Z</a:t>
            </a:r>
            <a:r>
              <a:rPr lang="en-US" b="1" baseline="-40000" dirty="0" err="1"/>
              <a:t>single</a:t>
            </a:r>
            <a:r>
              <a:rPr lang="en-US" b="1" dirty="0"/>
              <a:t> and </a:t>
            </a:r>
            <a:r>
              <a:rPr lang="el-GR" b="1" dirty="0"/>
              <a:t>τ</a:t>
            </a:r>
            <a:r>
              <a:rPr lang="en-US" b="1" baseline="-25000" dirty="0" err="1"/>
              <a:t>R,Z</a:t>
            </a:r>
            <a:r>
              <a:rPr lang="en-US" b="1" baseline="-40000" dirty="0" err="1"/>
              <a:t>avg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2"/>
                </a:solidFill>
              </a:rPr>
              <a:t>improve goodness in individual discharges; </a:t>
            </a:r>
            <a:r>
              <a:rPr lang="en-US" b="1" dirty="0">
                <a:solidFill>
                  <a:srgbClr val="0070C0"/>
                </a:solidFill>
              </a:rPr>
              <a:t>overall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    unreliable </a:t>
            </a:r>
            <a:r>
              <a:rPr lang="en-US" b="1" dirty="0"/>
              <a:t>scaling methods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70761-3C0A-3065-8295-7767D5D23488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D1F807-6F1D-2882-1BDF-2637E7EB8209}"/>
              </a:ext>
            </a:extLst>
          </p:cNvPr>
          <p:cNvSpPr/>
          <p:nvPr/>
        </p:nvSpPr>
        <p:spPr>
          <a:xfrm>
            <a:off x="5223748" y="1531999"/>
            <a:ext cx="701040" cy="663517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09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F2D8A-5F25-DA5C-AC30-28F2C171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857DB-E0A3-3FE2-8E7C-C065130E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79FE1-11D8-B37D-20C7-12E160D3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5DFC31-7C13-F3A0-2EFF-798C0C36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5842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Results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τ</a:t>
            </a:r>
            <a:r>
              <a:rPr lang="en-US" baseline="-25000" dirty="0" err="1"/>
              <a:t>R,inv</a:t>
            </a:r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40C20B-C384-FD2A-D192-FC99FE332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4036650"/>
            <a:ext cx="9144000" cy="115483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A4D3A7A-C89E-A10D-C31B-C622B7E8BF8F}"/>
              </a:ext>
            </a:extLst>
          </p:cNvPr>
          <p:cNvSpPr/>
          <p:nvPr/>
        </p:nvSpPr>
        <p:spPr>
          <a:xfrm>
            <a:off x="1746350" y="4561581"/>
            <a:ext cx="1474370" cy="32228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8829FBD-A0F3-2A6B-F5BD-6C7DF2E831D0}"/>
              </a:ext>
            </a:extLst>
          </p:cNvPr>
          <p:cNvSpPr txBox="1">
            <a:spLocks/>
          </p:cNvSpPr>
          <p:nvPr/>
        </p:nvSpPr>
        <p:spPr>
          <a:xfrm>
            <a:off x="582295" y="4893603"/>
            <a:ext cx="552386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Negative exponent unexpected, no explanation found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D5F9F5B1-5584-EB01-8E50-2AFFD12A4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4"/>
          <a:stretch/>
        </p:blipFill>
        <p:spPr>
          <a:xfrm>
            <a:off x="0" y="1410756"/>
            <a:ext cx="9144000" cy="781601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467C09D-15A1-E5D7-2745-CCD48746BF98}"/>
              </a:ext>
            </a:extLst>
          </p:cNvPr>
          <p:cNvSpPr txBox="1">
            <a:spLocks/>
          </p:cNvSpPr>
          <p:nvPr/>
        </p:nvSpPr>
        <p:spPr>
          <a:xfrm>
            <a:off x="1846780" y="1026663"/>
            <a:ext cx="5651300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all discharges: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184861F-11B5-4007-1D57-3576666A6F37}"/>
              </a:ext>
            </a:extLst>
          </p:cNvPr>
          <p:cNvSpPr/>
          <p:nvPr/>
        </p:nvSpPr>
        <p:spPr>
          <a:xfrm>
            <a:off x="1461870" y="1898395"/>
            <a:ext cx="701040" cy="24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F4BF07-5931-349A-EAEF-967048FB10B3}"/>
              </a:ext>
            </a:extLst>
          </p:cNvPr>
          <p:cNvSpPr/>
          <p:nvPr/>
        </p:nvSpPr>
        <p:spPr>
          <a:xfrm>
            <a:off x="7733268" y="1906441"/>
            <a:ext cx="701040" cy="24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509A57-7514-33BF-13B0-96CCCE7949A3}"/>
              </a:ext>
            </a:extLst>
          </p:cNvPr>
          <p:cNvSpPr/>
          <p:nvPr/>
        </p:nvSpPr>
        <p:spPr>
          <a:xfrm>
            <a:off x="3971390" y="1906441"/>
            <a:ext cx="701040" cy="24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A54D839-ED09-FCA1-C251-FE869FBF0DBD}"/>
              </a:ext>
            </a:extLst>
          </p:cNvPr>
          <p:cNvSpPr txBox="1">
            <a:spLocks/>
          </p:cNvSpPr>
          <p:nvPr/>
        </p:nvSpPr>
        <p:spPr>
          <a:xfrm>
            <a:off x="0" y="2311798"/>
            <a:ext cx="9144000" cy="8803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</a:t>
            </a:r>
            <a:r>
              <a:rPr lang="en-US" baseline="-25000" dirty="0"/>
              <a:t>eff</a:t>
            </a:r>
            <a:r>
              <a:rPr lang="en-US" dirty="0"/>
              <a:t> value has an effect on the data, but: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b="1" dirty="0"/>
              <a:t>τ</a:t>
            </a:r>
            <a:r>
              <a:rPr lang="en-US" b="1" baseline="-25000" dirty="0" err="1"/>
              <a:t>R,Z</a:t>
            </a:r>
            <a:r>
              <a:rPr lang="en-US" b="1" baseline="-40000" dirty="0" err="1"/>
              <a:t>single</a:t>
            </a:r>
            <a:r>
              <a:rPr lang="en-US" b="1" dirty="0"/>
              <a:t> and </a:t>
            </a:r>
            <a:r>
              <a:rPr lang="el-GR" b="1" dirty="0"/>
              <a:t>τ</a:t>
            </a:r>
            <a:r>
              <a:rPr lang="en-US" b="1" baseline="-25000" dirty="0" err="1"/>
              <a:t>R,Z</a:t>
            </a:r>
            <a:r>
              <a:rPr lang="en-US" b="1" baseline="-40000" dirty="0" err="1"/>
              <a:t>avg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2"/>
                </a:solidFill>
              </a:rPr>
              <a:t>improve goodness in individual discharges; </a:t>
            </a:r>
            <a:r>
              <a:rPr lang="en-US" b="1" dirty="0">
                <a:solidFill>
                  <a:srgbClr val="0070C0"/>
                </a:solidFill>
              </a:rPr>
              <a:t>overall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    unreliable </a:t>
            </a:r>
            <a:r>
              <a:rPr lang="en-US" b="1" dirty="0"/>
              <a:t>scaling methods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70761-3C0A-3065-8295-7767D5D23488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D1F807-6F1D-2882-1BDF-2637E7EB8209}"/>
              </a:ext>
            </a:extLst>
          </p:cNvPr>
          <p:cNvSpPr/>
          <p:nvPr/>
        </p:nvSpPr>
        <p:spPr>
          <a:xfrm>
            <a:off x="5223748" y="1531999"/>
            <a:ext cx="701040" cy="663517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61C9CBE-557E-A909-780B-7817CCCE20D1}"/>
              </a:ext>
            </a:extLst>
          </p:cNvPr>
          <p:cNvSpPr txBox="1">
            <a:spLocks/>
          </p:cNvSpPr>
          <p:nvPr/>
        </p:nvSpPr>
        <p:spPr>
          <a:xfrm>
            <a:off x="-20320" y="5447244"/>
            <a:ext cx="9144000" cy="2550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Average exponent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 = 2.73±0.79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Deviates from expected exponent of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A8FEE62-5929-680C-851D-E95A1034FC33}"/>
              </a:ext>
            </a:extLst>
          </p:cNvPr>
          <p:cNvSpPr txBox="1">
            <a:spLocks/>
          </p:cNvSpPr>
          <p:nvPr/>
        </p:nvSpPr>
        <p:spPr>
          <a:xfrm>
            <a:off x="1461870" y="3625879"/>
            <a:ext cx="6228081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Fit parameters (y = a + </a:t>
            </a:r>
            <a:r>
              <a:rPr lang="en-US" dirty="0" err="1"/>
              <a:t>x∙b</a:t>
            </a:r>
            <a:r>
              <a:rPr lang="en-US" dirty="0"/>
              <a:t>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discharges: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62431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794F1DC-F0A9-BCDA-2B4F-26A7CBF61E8C}"/>
              </a:ext>
            </a:extLst>
          </p:cNvPr>
          <p:cNvSpPr txBox="1"/>
          <p:nvPr/>
        </p:nvSpPr>
        <p:spPr>
          <a:xfrm>
            <a:off x="111760" y="1470713"/>
            <a:ext cx="806704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Aim is to mitigate fluctuations of individual quantities throughout the instability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C8FCC-E227-9E91-F377-60C3FBDE1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E7571-C3DC-EDD0-1744-981015A01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B8CC7-77E8-898C-1444-BF359841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CEA6E2-7B01-6D6F-B856-A19A751F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5378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&lt;</a:t>
            </a:r>
            <a:r>
              <a:rPr lang="el-GR" dirty="0"/>
              <a:t>τ</a:t>
            </a:r>
            <a:r>
              <a:rPr lang="en-US" baseline="-25000" dirty="0"/>
              <a:t>R</a:t>
            </a:r>
            <a:r>
              <a:rPr lang="en-US" dirty="0"/>
              <a:t>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3410A1-8E28-6E0B-F83F-91C248075611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84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794F1DC-F0A9-BCDA-2B4F-26A7CBF61E8C}"/>
              </a:ext>
            </a:extLst>
          </p:cNvPr>
          <p:cNvSpPr txBox="1"/>
          <p:nvPr/>
        </p:nvSpPr>
        <p:spPr>
          <a:xfrm>
            <a:off x="111760" y="1470713"/>
            <a:ext cx="80670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Aim is to mitigate fluctuations of individual quantities throughout the instability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Effective resistive time: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C8FCC-E227-9E91-F377-60C3FBDE1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E7571-C3DC-EDD0-1744-981015A01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B8CC7-77E8-898C-1444-BF359841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CEA6E2-7B01-6D6F-B856-A19A751F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5378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&lt;</a:t>
            </a:r>
            <a:r>
              <a:rPr lang="el-GR" dirty="0"/>
              <a:t>τ</a:t>
            </a:r>
            <a:r>
              <a:rPr lang="en-US" baseline="-25000" dirty="0"/>
              <a:t>R</a:t>
            </a:r>
            <a:r>
              <a:rPr lang="en-US" dirty="0"/>
              <a:t>&gt;</a:t>
            </a:r>
          </a:p>
        </p:txBody>
      </p:sp>
      <p:pic>
        <p:nvPicPr>
          <p:cNvPr id="7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A2F4D9-C291-95C1-3080-D5F2E7EAC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6" y="3566041"/>
            <a:ext cx="6794162" cy="9801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1A699B-0775-7C04-D375-AC47E74704B6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52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794F1DC-F0A9-BCDA-2B4F-26A7CBF61E8C}"/>
              </a:ext>
            </a:extLst>
          </p:cNvPr>
          <p:cNvSpPr txBox="1"/>
          <p:nvPr/>
        </p:nvSpPr>
        <p:spPr>
          <a:xfrm>
            <a:off x="111760" y="1470713"/>
            <a:ext cx="80670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Aim is to mitigate fluctuations of individual quantities throughout the instability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Effective resistive time: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Integrated over instability volume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b="1" baseline="-25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Using the effective electron temperature: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C8FCC-E227-9E91-F377-60C3FBDE1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E7571-C3DC-EDD0-1744-981015A01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B8CC7-77E8-898C-1444-BF359841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CEA6E2-7B01-6D6F-B856-A19A751F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5378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&lt;</a:t>
            </a:r>
            <a:r>
              <a:rPr lang="el-GR" dirty="0"/>
              <a:t>τ</a:t>
            </a:r>
            <a:r>
              <a:rPr lang="en-US" baseline="-25000" dirty="0"/>
              <a:t>R</a:t>
            </a:r>
            <a:r>
              <a:rPr lang="en-US" dirty="0"/>
              <a:t>&gt;</a:t>
            </a:r>
          </a:p>
        </p:txBody>
      </p:sp>
      <p:pic>
        <p:nvPicPr>
          <p:cNvPr id="7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A2F4D9-C291-95C1-3080-D5F2E7EAC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6" y="3566041"/>
            <a:ext cx="6794162" cy="98011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882E99F-90A9-7148-3700-0249C6575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96" y="5153222"/>
            <a:ext cx="2153110" cy="9116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F4912A-6579-46E9-D1D5-DCC7AD40414E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6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E51E4-10DF-EE40-E79D-8ECA4E4C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B511F8-740B-7401-E106-544DE562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EC2CE-B2FD-9168-AB33-541CCC95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E22151-7694-613B-E048-5B9C5C73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1117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&lt;</a:t>
            </a:r>
            <a:r>
              <a:rPr lang="el-GR" dirty="0"/>
              <a:t>τ</a:t>
            </a:r>
            <a:r>
              <a:rPr lang="en-US" baseline="-25000" dirty="0"/>
              <a:t>R</a:t>
            </a:r>
            <a:r>
              <a:rPr lang="en-US" dirty="0"/>
              <a:t>&gt; - all  discharges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E66D8D2B-759A-9F46-7806-719129C4E1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7323" r="8348" b="2975"/>
          <a:stretch/>
        </p:blipFill>
        <p:spPr>
          <a:xfrm>
            <a:off x="713349" y="2100898"/>
            <a:ext cx="7707593" cy="42554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F5A5F8-F6FF-ACED-9107-60DD3B00F6B8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472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E51E4-10DF-EE40-E79D-8ECA4E4C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B511F8-740B-7401-E106-544DE562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EC2CE-B2FD-9168-AB33-541CCC95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E22151-7694-613B-E048-5B9C5C73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1117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&lt;</a:t>
            </a:r>
            <a:r>
              <a:rPr lang="el-GR" dirty="0"/>
              <a:t>τ</a:t>
            </a:r>
            <a:r>
              <a:rPr lang="en-US" baseline="-25000" dirty="0"/>
              <a:t>R</a:t>
            </a:r>
            <a:r>
              <a:rPr lang="en-US" dirty="0"/>
              <a:t>&gt; - all  discharges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E66D8D2B-759A-9F46-7806-719129C4E1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7323" r="8348" b="2975"/>
          <a:stretch/>
        </p:blipFill>
        <p:spPr>
          <a:xfrm>
            <a:off x="713349" y="2100898"/>
            <a:ext cx="7707593" cy="42554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F5A5F8-F6FF-ACED-9107-60DD3B00F6B8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1">
            <a:extLst>
              <a:ext uri="{FF2B5EF4-FFF2-40B4-BE49-F238E27FC236}">
                <a16:creationId xmlns:a16="http://schemas.microsoft.com/office/drawing/2014/main" id="{A870AF5F-E342-A147-E02B-5C0BA7DDDEC5}"/>
              </a:ext>
            </a:extLst>
          </p:cNvPr>
          <p:cNvCxnSpPr>
            <a:cxnSpLocks/>
          </p:cNvCxnSpPr>
          <p:nvPr/>
        </p:nvCxnSpPr>
        <p:spPr>
          <a:xfrm>
            <a:off x="5244828" y="1853725"/>
            <a:ext cx="0" cy="6321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CCC2B91-687D-D4A4-83B0-0D99C1D93630}"/>
              </a:ext>
            </a:extLst>
          </p:cNvPr>
          <p:cNvSpPr txBox="1">
            <a:spLocks/>
          </p:cNvSpPr>
          <p:nvPr/>
        </p:nvSpPr>
        <p:spPr>
          <a:xfrm>
            <a:off x="2940796" y="1536045"/>
            <a:ext cx="3724164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/>
              <a:t>Cluster formations can be identified</a:t>
            </a:r>
          </a:p>
        </p:txBody>
      </p:sp>
      <p:cxnSp>
        <p:nvCxnSpPr>
          <p:cNvPr id="13" name="Straight Arrow Connector 11">
            <a:extLst>
              <a:ext uri="{FF2B5EF4-FFF2-40B4-BE49-F238E27FC236}">
                <a16:creationId xmlns:a16="http://schemas.microsoft.com/office/drawing/2014/main" id="{7A987CAA-82CF-4A12-3A5E-3B042D497448}"/>
              </a:ext>
            </a:extLst>
          </p:cNvPr>
          <p:cNvCxnSpPr>
            <a:cxnSpLocks/>
          </p:cNvCxnSpPr>
          <p:nvPr/>
        </p:nvCxnSpPr>
        <p:spPr>
          <a:xfrm>
            <a:off x="3913868" y="1853725"/>
            <a:ext cx="0" cy="6321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345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F71B2-1F38-E965-5420-84426810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13.05.2022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83F47-9370-1AD8-4EDB-D34B5875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FB8F-208B-98DC-78EC-99BC5C76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AF57005-B694-96AD-DCEB-1F834A10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7227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Results </a:t>
            </a:r>
            <a:r>
              <a:rPr lang="el-GR" dirty="0"/>
              <a:t>Δ</a:t>
            </a:r>
            <a:r>
              <a:rPr lang="en-US" dirty="0"/>
              <a:t>t over &lt;</a:t>
            </a:r>
            <a:r>
              <a:rPr lang="el-GR" dirty="0"/>
              <a:t>τ</a:t>
            </a:r>
            <a:r>
              <a:rPr lang="en-US" baseline="-25000" dirty="0"/>
              <a:t>R</a:t>
            </a:r>
            <a:r>
              <a:rPr lang="en-US" dirty="0"/>
              <a:t>&gt;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8FDEC5-D284-A00F-DFCE-C0D44C48AF8E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A70BE3B-3CBB-4811-7380-A93EDAA1CA7A}"/>
              </a:ext>
            </a:extLst>
          </p:cNvPr>
          <p:cNvSpPr txBox="1">
            <a:spLocks/>
          </p:cNvSpPr>
          <p:nvPr/>
        </p:nvSpPr>
        <p:spPr>
          <a:xfrm>
            <a:off x="0" y="1354467"/>
            <a:ext cx="9144000" cy="8803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Variations in Z</a:t>
            </a:r>
            <a:r>
              <a:rPr lang="en-US" baseline="-25000" dirty="0"/>
              <a:t>eff</a:t>
            </a:r>
            <a:r>
              <a:rPr lang="en-US" dirty="0"/>
              <a:t> values: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Has an influence on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Only influence causing the scattering?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/>
          </a:p>
          <a:p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43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F71B2-1F38-E965-5420-84426810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13.05.2022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83F47-9370-1AD8-4EDB-D34B5875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FB8F-208B-98DC-78EC-99BC5C76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AF57005-B694-96AD-DCEB-1F834A10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7227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Results </a:t>
            </a:r>
            <a:r>
              <a:rPr lang="el-GR" dirty="0"/>
              <a:t>Δ</a:t>
            </a:r>
            <a:r>
              <a:rPr lang="en-US" dirty="0"/>
              <a:t>t over &lt;</a:t>
            </a:r>
            <a:r>
              <a:rPr lang="el-GR" dirty="0"/>
              <a:t>τ</a:t>
            </a:r>
            <a:r>
              <a:rPr lang="en-US" baseline="-25000" dirty="0"/>
              <a:t>R</a:t>
            </a:r>
            <a:r>
              <a:rPr lang="en-US" dirty="0"/>
              <a:t>&gt;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328057F-7114-2677-7325-ADE74724F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3282298"/>
            <a:ext cx="9144000" cy="10462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FDEC5-D284-A00F-DFCE-C0D44C48AF8E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6057E15-DDE3-26A1-57AD-3E8A718444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3365" y="2900258"/>
            <a:ext cx="6037270" cy="7549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Fit parameters (y = a + </a:t>
            </a:r>
            <a:r>
              <a:rPr lang="en-US" dirty="0" err="1"/>
              <a:t>x∙b</a:t>
            </a:r>
            <a:r>
              <a:rPr lang="en-US" dirty="0"/>
              <a:t>)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for all discharges: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00241-47DD-CF54-828A-0A353EBB4B64}"/>
              </a:ext>
            </a:extLst>
          </p:cNvPr>
          <p:cNvSpPr/>
          <p:nvPr/>
        </p:nvSpPr>
        <p:spPr>
          <a:xfrm>
            <a:off x="1441550" y="3714885"/>
            <a:ext cx="1474370" cy="32228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757AD9C-6570-DE61-FFA9-7BD4EF25DA29}"/>
              </a:ext>
            </a:extLst>
          </p:cNvPr>
          <p:cNvSpPr txBox="1">
            <a:spLocks/>
          </p:cNvSpPr>
          <p:nvPr/>
        </p:nvSpPr>
        <p:spPr>
          <a:xfrm>
            <a:off x="1789747" y="4028065"/>
            <a:ext cx="552386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Negative exponent unexpected, no explanation found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284940-B27A-E539-0550-E11F5CD2F148}"/>
              </a:ext>
            </a:extLst>
          </p:cNvPr>
          <p:cNvSpPr/>
          <p:nvPr/>
        </p:nvSpPr>
        <p:spPr>
          <a:xfrm>
            <a:off x="6443194" y="3714885"/>
            <a:ext cx="1474370" cy="32228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22A5F7A-8C94-CCF6-FA06-DBE226BDB5C8}"/>
              </a:ext>
            </a:extLst>
          </p:cNvPr>
          <p:cNvSpPr txBox="1">
            <a:spLocks/>
          </p:cNvSpPr>
          <p:nvPr/>
        </p:nvSpPr>
        <p:spPr>
          <a:xfrm>
            <a:off x="0" y="1354467"/>
            <a:ext cx="9144000" cy="8803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Variations in Z</a:t>
            </a:r>
            <a:r>
              <a:rPr lang="en-US" baseline="-25000" dirty="0"/>
              <a:t>eff</a:t>
            </a:r>
            <a:r>
              <a:rPr lang="en-US" dirty="0"/>
              <a:t> values: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Has an influence on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Only influence causing the scattering?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/>
          </a:p>
          <a:p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446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F71B2-1F38-E965-5420-84426810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13.05.2022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83F47-9370-1AD8-4EDB-D34B5875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FB8F-208B-98DC-78EC-99BC5C76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AF57005-B694-96AD-DCEB-1F834A10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7227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Results </a:t>
            </a:r>
            <a:r>
              <a:rPr lang="el-GR" dirty="0"/>
              <a:t>Δ</a:t>
            </a:r>
            <a:r>
              <a:rPr lang="en-US" dirty="0"/>
              <a:t>t over &lt;</a:t>
            </a:r>
            <a:r>
              <a:rPr lang="el-GR" dirty="0"/>
              <a:t>τ</a:t>
            </a:r>
            <a:r>
              <a:rPr lang="en-US" baseline="-25000" dirty="0"/>
              <a:t>R</a:t>
            </a:r>
            <a:r>
              <a:rPr lang="en-US" dirty="0"/>
              <a:t>&gt;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328057F-7114-2677-7325-ADE74724F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3282298"/>
            <a:ext cx="9144000" cy="10462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FDEC5-D284-A00F-DFCE-C0D44C48AF8E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1BD5FC1-CAC0-8223-C426-4DA0FEC77F06}"/>
              </a:ext>
            </a:extLst>
          </p:cNvPr>
          <p:cNvSpPr txBox="1">
            <a:spLocks/>
          </p:cNvSpPr>
          <p:nvPr/>
        </p:nvSpPr>
        <p:spPr>
          <a:xfrm>
            <a:off x="0" y="4633876"/>
            <a:ext cx="9144000" cy="2550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Average exponent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 = 1.07±1.15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Percentage error of &gt;100%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00241-47DD-CF54-828A-0A353EBB4B64}"/>
              </a:ext>
            </a:extLst>
          </p:cNvPr>
          <p:cNvSpPr/>
          <p:nvPr/>
        </p:nvSpPr>
        <p:spPr>
          <a:xfrm>
            <a:off x="1441550" y="3714885"/>
            <a:ext cx="1474370" cy="32228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757AD9C-6570-DE61-FFA9-7BD4EF25DA29}"/>
              </a:ext>
            </a:extLst>
          </p:cNvPr>
          <p:cNvSpPr txBox="1">
            <a:spLocks/>
          </p:cNvSpPr>
          <p:nvPr/>
        </p:nvSpPr>
        <p:spPr>
          <a:xfrm>
            <a:off x="1789747" y="4028065"/>
            <a:ext cx="552386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Negative exponent unexpected, no explanation found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284940-B27A-E539-0550-E11F5CD2F148}"/>
              </a:ext>
            </a:extLst>
          </p:cNvPr>
          <p:cNvSpPr/>
          <p:nvPr/>
        </p:nvSpPr>
        <p:spPr>
          <a:xfrm>
            <a:off x="6443194" y="3714885"/>
            <a:ext cx="1474370" cy="32228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 descr="Lightning bolt outline">
            <a:extLst>
              <a:ext uri="{FF2B5EF4-FFF2-40B4-BE49-F238E27FC236}">
                <a16:creationId xmlns:a16="http://schemas.microsoft.com/office/drawing/2014/main" id="{5EE8C289-7CB9-EA38-EA64-C7684C540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0400" y="4638515"/>
            <a:ext cx="433944" cy="433944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76827D0-1D78-4C89-6094-054DAF606C20}"/>
              </a:ext>
            </a:extLst>
          </p:cNvPr>
          <p:cNvSpPr txBox="1">
            <a:spLocks/>
          </p:cNvSpPr>
          <p:nvPr/>
        </p:nvSpPr>
        <p:spPr>
          <a:xfrm>
            <a:off x="1553365" y="2900258"/>
            <a:ext cx="6037270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/>
              <a:t>Fit parameters (y = a + x∙b)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for all discharges: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 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40DD985-7E53-204A-97D4-DEF76BB1217B}"/>
              </a:ext>
            </a:extLst>
          </p:cNvPr>
          <p:cNvSpPr txBox="1">
            <a:spLocks/>
          </p:cNvSpPr>
          <p:nvPr/>
        </p:nvSpPr>
        <p:spPr>
          <a:xfrm>
            <a:off x="0" y="1354467"/>
            <a:ext cx="9144000" cy="8803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Variations in Z</a:t>
            </a:r>
            <a:r>
              <a:rPr lang="en-US" baseline="-25000" dirty="0"/>
              <a:t>eff</a:t>
            </a:r>
            <a:r>
              <a:rPr lang="en-US" dirty="0"/>
              <a:t> values: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Has an influence on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Only influence causing the scattering?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/>
          </a:p>
          <a:p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2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69700-33CE-D0E2-7BF2-B1D3C8B1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D6F20-3727-8B32-691E-40E3DD1F5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7E871-E5BF-E5FA-403B-EF77F657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808ACE-5149-5AAA-3105-051152C6B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179818"/>
            <a:ext cx="8425657" cy="5176539"/>
          </a:xfrm>
        </p:spPr>
        <p:txBody>
          <a:bodyPr/>
          <a:lstStyle/>
          <a:p>
            <a:r>
              <a:rPr lang="en-US" dirty="0"/>
              <a:t>Continuation into research of unexpected sawtooth instabilities at W7-X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Gain better understanding of when and how instabilities occur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Control of sawtooth instabilities is twofold: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Minimize effect on overall plasma performance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For instance make use of sawtooth instabilities for impurity control of the plasma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Specifically: </a:t>
            </a:r>
            <a:r>
              <a:rPr lang="en-US" dirty="0"/>
              <a:t>examination of the crash interval </a:t>
            </a:r>
            <a:r>
              <a:rPr lang="el-GR" dirty="0"/>
              <a:t>Δ</a:t>
            </a:r>
            <a:r>
              <a:rPr lang="en-US" dirty="0"/>
              <a:t>t with respect to other plasma parameters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68EF34-CBA4-D14D-3004-EE371D30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47DB29-AD2E-CAC4-33B0-67C426FC8CBF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145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F71B2-1F38-E965-5420-84426810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83F47-9370-1AD8-4EDB-D34B5875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FB8F-208B-98DC-78EC-99BC5C76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AF57005-B694-96AD-DCEB-1F834A10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7227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Results </a:t>
            </a:r>
            <a:r>
              <a:rPr lang="el-GR" dirty="0"/>
              <a:t>Δ</a:t>
            </a:r>
            <a:r>
              <a:rPr lang="en-US" dirty="0"/>
              <a:t>t over &lt;</a:t>
            </a:r>
            <a:r>
              <a:rPr lang="el-GR" dirty="0"/>
              <a:t>τ</a:t>
            </a:r>
            <a:r>
              <a:rPr lang="en-US" baseline="-25000" dirty="0"/>
              <a:t>R</a:t>
            </a:r>
            <a:r>
              <a:rPr lang="en-US" dirty="0"/>
              <a:t>&gt;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328057F-7114-2677-7325-ADE74724F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3282298"/>
            <a:ext cx="9144000" cy="10462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FDEC5-D284-A00F-DFCE-C0D44C48AF8E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0A3FBB8-2D83-A3AE-47B9-DFC801EA62B4}"/>
              </a:ext>
            </a:extLst>
          </p:cNvPr>
          <p:cNvSpPr txBox="1">
            <a:spLocks/>
          </p:cNvSpPr>
          <p:nvPr/>
        </p:nvSpPr>
        <p:spPr>
          <a:xfrm>
            <a:off x="0" y="1354467"/>
            <a:ext cx="9144000" cy="8803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Variations in Z</a:t>
            </a:r>
            <a:r>
              <a:rPr lang="en-US" baseline="-25000" dirty="0"/>
              <a:t>eff</a:t>
            </a:r>
            <a:r>
              <a:rPr lang="en-US" dirty="0"/>
              <a:t> values: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Has an influence on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Only influence causing the scattering?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/>
          </a:p>
          <a:p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1BD5FC1-CAC0-8223-C426-4DA0FEC77F06}"/>
              </a:ext>
            </a:extLst>
          </p:cNvPr>
          <p:cNvSpPr txBox="1">
            <a:spLocks/>
          </p:cNvSpPr>
          <p:nvPr/>
        </p:nvSpPr>
        <p:spPr>
          <a:xfrm>
            <a:off x="0" y="4633876"/>
            <a:ext cx="9144000" cy="2550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Average exponent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 = 1.07±1.15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Percentage error of &gt;100%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unreliable results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00241-47DD-CF54-828A-0A353EBB4B64}"/>
              </a:ext>
            </a:extLst>
          </p:cNvPr>
          <p:cNvSpPr/>
          <p:nvPr/>
        </p:nvSpPr>
        <p:spPr>
          <a:xfrm>
            <a:off x="1441550" y="3714885"/>
            <a:ext cx="1474370" cy="32228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757AD9C-6570-DE61-FFA9-7BD4EF25DA29}"/>
              </a:ext>
            </a:extLst>
          </p:cNvPr>
          <p:cNvSpPr txBox="1">
            <a:spLocks/>
          </p:cNvSpPr>
          <p:nvPr/>
        </p:nvSpPr>
        <p:spPr>
          <a:xfrm>
            <a:off x="1789747" y="4028065"/>
            <a:ext cx="552386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Negative exponent unexpected, no explanation found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284940-B27A-E539-0550-E11F5CD2F148}"/>
              </a:ext>
            </a:extLst>
          </p:cNvPr>
          <p:cNvSpPr/>
          <p:nvPr/>
        </p:nvSpPr>
        <p:spPr>
          <a:xfrm>
            <a:off x="6443194" y="3714885"/>
            <a:ext cx="1474370" cy="32228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 descr="Lightning bolt outline">
            <a:extLst>
              <a:ext uri="{FF2B5EF4-FFF2-40B4-BE49-F238E27FC236}">
                <a16:creationId xmlns:a16="http://schemas.microsoft.com/office/drawing/2014/main" id="{5EE8C289-7CB9-EA38-EA64-C7684C540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0400" y="4638515"/>
            <a:ext cx="433944" cy="433944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E2D2E191-1019-5846-5543-6745AC5B9017}"/>
              </a:ext>
            </a:extLst>
          </p:cNvPr>
          <p:cNvSpPr txBox="1">
            <a:spLocks/>
          </p:cNvSpPr>
          <p:nvPr/>
        </p:nvSpPr>
        <p:spPr>
          <a:xfrm>
            <a:off x="1553365" y="2900258"/>
            <a:ext cx="6037270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Fit parameters (y = a + </a:t>
            </a:r>
            <a:r>
              <a:rPr lang="en-US" dirty="0" err="1"/>
              <a:t>x∙b</a:t>
            </a:r>
            <a:r>
              <a:rPr lang="en-US" dirty="0"/>
              <a:t>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discharges: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02758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FF9D7-7005-9DEB-0686-76D94CEE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135FA-E305-9F21-EE06-E4FE4E10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7F092-8181-E18F-CE75-3620709B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F1FEBD-8DF2-64CD-6769-6EF21959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2025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η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8E35EC-D144-504B-2ACD-EBE24FA3B7AC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B75F20D-225F-DA62-C0B2-BD9D6946D57A}"/>
              </a:ext>
            </a:extLst>
          </p:cNvPr>
          <p:cNvSpPr txBox="1">
            <a:spLocks/>
          </p:cNvSpPr>
          <p:nvPr/>
        </p:nvSpPr>
        <p:spPr>
          <a:xfrm>
            <a:off x="0" y="1229844"/>
            <a:ext cx="9144000" cy="2550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the assumption L</a:t>
            </a:r>
            <a:r>
              <a:rPr lang="en-US" baseline="30000" dirty="0"/>
              <a:t>2</a:t>
            </a:r>
            <a:r>
              <a:rPr lang="en-US" dirty="0"/>
              <a:t>~r</a:t>
            </a:r>
            <a:r>
              <a:rPr lang="en-US" baseline="-25000" dirty="0"/>
              <a:t>inv</a:t>
            </a:r>
            <a:r>
              <a:rPr lang="en-US" baseline="30000" dirty="0"/>
              <a:t>2</a:t>
            </a:r>
            <a:r>
              <a:rPr lang="en-US" dirty="0"/>
              <a:t> correct?</a:t>
            </a:r>
          </a:p>
          <a:p>
            <a:endParaRPr lang="en-US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B80AD55-E2DF-F2EE-2E51-7F750065F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59" y="963288"/>
            <a:ext cx="1635542" cy="8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729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FF9D7-7005-9DEB-0686-76D94CEE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135FA-E305-9F21-EE06-E4FE4E10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7F092-8181-E18F-CE75-3620709B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F1FEBD-8DF2-64CD-6769-6EF21959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2025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η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8E35EC-D144-504B-2ACD-EBE24FA3B7AC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B75F20D-225F-DA62-C0B2-BD9D6946D57A}"/>
              </a:ext>
            </a:extLst>
          </p:cNvPr>
          <p:cNvSpPr txBox="1">
            <a:spLocks/>
          </p:cNvSpPr>
          <p:nvPr/>
        </p:nvSpPr>
        <p:spPr>
          <a:xfrm>
            <a:off x="0" y="1229844"/>
            <a:ext cx="9144000" cy="2550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the assumption L</a:t>
            </a:r>
            <a:r>
              <a:rPr lang="en-US" baseline="30000" dirty="0"/>
              <a:t>2</a:t>
            </a:r>
            <a:r>
              <a:rPr lang="en-US" dirty="0"/>
              <a:t>~r</a:t>
            </a:r>
            <a:r>
              <a:rPr lang="en-US" baseline="-25000" dirty="0"/>
              <a:t>inv</a:t>
            </a:r>
            <a:r>
              <a:rPr lang="en-US" baseline="30000" dirty="0"/>
              <a:t>2</a:t>
            </a:r>
            <a:r>
              <a:rPr lang="en-US" dirty="0"/>
              <a:t> correct?</a:t>
            </a:r>
          </a:p>
          <a:p>
            <a:endParaRPr lang="en-US" b="1" dirty="0"/>
          </a:p>
          <a:p>
            <a:r>
              <a:rPr lang="en-US" b="1" dirty="0"/>
              <a:t>Plot </a:t>
            </a:r>
            <a:r>
              <a:rPr lang="el-GR" b="1" dirty="0"/>
              <a:t>Δ</a:t>
            </a:r>
            <a:r>
              <a:rPr lang="en-US" b="1" dirty="0"/>
              <a:t>t over </a:t>
            </a:r>
            <a:r>
              <a:rPr lang="el-GR" b="1" dirty="0"/>
              <a:t>η</a:t>
            </a:r>
            <a:r>
              <a:rPr lang="en-US" b="1" baseline="30000" dirty="0"/>
              <a:t>-1</a:t>
            </a:r>
            <a:r>
              <a:rPr lang="en-US" b="1" dirty="0"/>
              <a:t> directly to inspect assumption,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r>
              <a:rPr lang="en-US" b="1" dirty="0"/>
              <a:t> = const.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B80AD55-E2DF-F2EE-2E51-7F750065F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59" y="963288"/>
            <a:ext cx="1635542" cy="8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334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FF9D7-7005-9DEB-0686-76D94CEE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135FA-E305-9F21-EE06-E4FE4E10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7F092-8181-E18F-CE75-3620709B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F1FEBD-8DF2-64CD-6769-6EF21959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8085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η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8E35EC-D144-504B-2ACD-EBE24FA3B7AC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B75F20D-225F-DA62-C0B2-BD9D6946D57A}"/>
              </a:ext>
            </a:extLst>
          </p:cNvPr>
          <p:cNvSpPr txBox="1">
            <a:spLocks/>
          </p:cNvSpPr>
          <p:nvPr/>
        </p:nvSpPr>
        <p:spPr>
          <a:xfrm>
            <a:off x="0" y="1229844"/>
            <a:ext cx="9144000" cy="2550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the assumption L</a:t>
            </a:r>
            <a:r>
              <a:rPr lang="en-US" baseline="30000" dirty="0"/>
              <a:t>2</a:t>
            </a:r>
            <a:r>
              <a:rPr lang="en-US" dirty="0"/>
              <a:t>~r</a:t>
            </a:r>
            <a:r>
              <a:rPr lang="en-US" baseline="-25000" dirty="0"/>
              <a:t>inv</a:t>
            </a:r>
            <a:r>
              <a:rPr lang="en-US" baseline="30000" dirty="0"/>
              <a:t>2</a:t>
            </a:r>
            <a:r>
              <a:rPr lang="en-US" dirty="0"/>
              <a:t> correct?</a:t>
            </a:r>
          </a:p>
          <a:p>
            <a:endParaRPr lang="en-US" b="1" dirty="0"/>
          </a:p>
          <a:p>
            <a:r>
              <a:rPr lang="en-US" dirty="0"/>
              <a:t>P</a:t>
            </a:r>
            <a:r>
              <a:rPr lang="en-US" b="1" dirty="0"/>
              <a:t>lot </a:t>
            </a:r>
            <a:r>
              <a:rPr lang="el-GR" b="1" dirty="0"/>
              <a:t>Δ</a:t>
            </a:r>
            <a:r>
              <a:rPr lang="en-US" b="1" dirty="0"/>
              <a:t>t over </a:t>
            </a:r>
            <a:r>
              <a:rPr lang="el-GR" b="1" dirty="0"/>
              <a:t>η</a:t>
            </a:r>
            <a:r>
              <a:rPr lang="en-US" b="1" baseline="30000" dirty="0"/>
              <a:t>-1</a:t>
            </a:r>
            <a:r>
              <a:rPr lang="en-US" b="1" dirty="0"/>
              <a:t> directly to inspect assumption,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r>
              <a:rPr lang="en-US" b="1" dirty="0"/>
              <a:t> = const. 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FBE3B563-8F4A-5996-BD0A-63B941905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t="9467" r="8432" b="3344"/>
          <a:stretch/>
        </p:blipFill>
        <p:spPr>
          <a:xfrm>
            <a:off x="1232643" y="2650195"/>
            <a:ext cx="6678714" cy="3571816"/>
          </a:xfrm>
          <a:prstGeom prst="rect">
            <a:avLst/>
          </a:prstGeom>
        </p:spPr>
      </p:pic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B80AD55-E2DF-F2EE-2E51-7F750065FD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59" y="963288"/>
            <a:ext cx="1635542" cy="8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700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FF9D7-7005-9DEB-0686-76D94CEE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135FA-E305-9F21-EE06-E4FE4E10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7F092-8181-E18F-CE75-3620709B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18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F1FEBD-8DF2-64CD-6769-6EF21959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5161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η</a:t>
            </a:r>
            <a:r>
              <a:rPr lang="en-US" baseline="30000" dirty="0"/>
              <a:t>-1</a:t>
            </a:r>
            <a:endParaRPr lang="en-US" dirty="0"/>
          </a:p>
        </p:txBody>
      </p:sp>
      <p:pic>
        <p:nvPicPr>
          <p:cNvPr id="8" name="Picture 7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C6DA9FC-870E-A22E-63B2-908C90F8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39" y="1608721"/>
            <a:ext cx="7589519" cy="12197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8E35EC-D144-504B-2ACD-EBE24FA3B7AC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1E39046-3DCE-FDB9-A252-D9CD1FE63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2959" y="1231259"/>
            <a:ext cx="7038082" cy="7549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Fit parameters (y = a + </a:t>
            </a:r>
            <a:r>
              <a:rPr lang="en-US" dirty="0" err="1"/>
              <a:t>x∙b</a:t>
            </a:r>
            <a:r>
              <a:rPr lang="en-US" dirty="0"/>
              <a:t>) 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for all discharges: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90521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FF9D7-7005-9DEB-0686-76D94CEE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135FA-E305-9F21-EE06-E4FE4E10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7F092-8181-E18F-CE75-3620709B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18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F1FEBD-8DF2-64CD-6769-6EF21959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5161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η</a:t>
            </a:r>
            <a:r>
              <a:rPr lang="en-US" baseline="30000" dirty="0"/>
              <a:t>-1</a:t>
            </a:r>
            <a:endParaRPr lang="en-US" dirty="0"/>
          </a:p>
        </p:txBody>
      </p:sp>
      <p:pic>
        <p:nvPicPr>
          <p:cNvPr id="8" name="Picture 7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C6DA9FC-870E-A22E-63B2-908C90F8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39" y="1608721"/>
            <a:ext cx="7589519" cy="12197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8E35EC-D144-504B-2ACD-EBE24FA3B7AC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4CC8A2-B11D-F950-C9AE-CFCFF468ECB9}"/>
              </a:ext>
            </a:extLst>
          </p:cNvPr>
          <p:cNvSpPr/>
          <p:nvPr/>
        </p:nvSpPr>
        <p:spPr>
          <a:xfrm>
            <a:off x="5464909" y="2439430"/>
            <a:ext cx="701040" cy="24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2AE0D07-8532-8EF4-1598-F2782619580C}"/>
              </a:ext>
            </a:extLst>
          </p:cNvPr>
          <p:cNvSpPr txBox="1">
            <a:spLocks/>
          </p:cNvSpPr>
          <p:nvPr/>
        </p:nvSpPr>
        <p:spPr>
          <a:xfrm>
            <a:off x="3053496" y="2718344"/>
            <a:ext cx="552386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Small data set causes low R</a:t>
            </a:r>
            <a:r>
              <a:rPr lang="en-US" sz="1800" baseline="30000" dirty="0">
                <a:solidFill>
                  <a:srgbClr val="0070C0"/>
                </a:solidFill>
              </a:rPr>
              <a:t>2</a:t>
            </a:r>
            <a:r>
              <a:rPr lang="en-US" sz="1800" dirty="0">
                <a:solidFill>
                  <a:srgbClr val="0070C0"/>
                </a:solidFill>
              </a:rPr>
              <a:t> value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BB03CF3-4CCA-8AAC-6478-4114F3701FE8}"/>
              </a:ext>
            </a:extLst>
          </p:cNvPr>
          <p:cNvSpPr txBox="1">
            <a:spLocks/>
          </p:cNvSpPr>
          <p:nvPr/>
        </p:nvSpPr>
        <p:spPr>
          <a:xfrm>
            <a:off x="1052959" y="1231259"/>
            <a:ext cx="7038082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/>
              <a:t>Fit parameters (y = a + x∙b) and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for all discharges: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5921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FF9D7-7005-9DEB-0686-76D94CEE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135FA-E305-9F21-EE06-E4FE4E10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7F092-8181-E18F-CE75-3620709B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18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F1FEBD-8DF2-64CD-6769-6EF21959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5161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η</a:t>
            </a:r>
            <a:r>
              <a:rPr lang="en-US" baseline="30000" dirty="0"/>
              <a:t>-1</a:t>
            </a:r>
            <a:endParaRPr lang="en-US" dirty="0"/>
          </a:p>
        </p:txBody>
      </p:sp>
      <p:pic>
        <p:nvPicPr>
          <p:cNvPr id="8" name="Picture 7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C6DA9FC-870E-A22E-63B2-908C90F8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39" y="1608721"/>
            <a:ext cx="7589519" cy="12197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8E35EC-D144-504B-2ACD-EBE24FA3B7AC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3190DB7-C8CE-80F4-0FDC-DEBED87D8CBC}"/>
              </a:ext>
            </a:extLst>
          </p:cNvPr>
          <p:cNvSpPr txBox="1">
            <a:spLocks/>
          </p:cNvSpPr>
          <p:nvPr/>
        </p:nvSpPr>
        <p:spPr>
          <a:xfrm>
            <a:off x="0" y="3359524"/>
            <a:ext cx="9144000" cy="3233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Overall </a:t>
            </a:r>
            <a:r>
              <a:rPr lang="en-US" u="sng" dirty="0">
                <a:solidFill>
                  <a:schemeClr val="accent2"/>
                </a:solidFill>
              </a:rPr>
              <a:t>very</a:t>
            </a:r>
            <a:r>
              <a:rPr lang="en-US" dirty="0">
                <a:solidFill>
                  <a:schemeClr val="accent2"/>
                </a:solidFill>
              </a:rPr>
              <a:t> good reliability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041DFF-6664-0431-E18F-508A256B1D3F}"/>
              </a:ext>
            </a:extLst>
          </p:cNvPr>
          <p:cNvSpPr/>
          <p:nvPr/>
        </p:nvSpPr>
        <p:spPr>
          <a:xfrm>
            <a:off x="6912709" y="2439430"/>
            <a:ext cx="701040" cy="2451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4586BF-34D1-52D1-3909-94FD27919E71}"/>
              </a:ext>
            </a:extLst>
          </p:cNvPr>
          <p:cNvSpPr/>
          <p:nvPr/>
        </p:nvSpPr>
        <p:spPr>
          <a:xfrm>
            <a:off x="4017109" y="2439430"/>
            <a:ext cx="701040" cy="2451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BADA48-7A12-E008-61DD-6D527CB5F67C}"/>
              </a:ext>
            </a:extLst>
          </p:cNvPr>
          <p:cNvSpPr/>
          <p:nvPr/>
        </p:nvSpPr>
        <p:spPr>
          <a:xfrm>
            <a:off x="2569309" y="2439430"/>
            <a:ext cx="701040" cy="2451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4CC8A2-B11D-F950-C9AE-CFCFF468ECB9}"/>
              </a:ext>
            </a:extLst>
          </p:cNvPr>
          <p:cNvSpPr/>
          <p:nvPr/>
        </p:nvSpPr>
        <p:spPr>
          <a:xfrm>
            <a:off x="5464909" y="2439430"/>
            <a:ext cx="701040" cy="24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2AE0D07-8532-8EF4-1598-F2782619580C}"/>
              </a:ext>
            </a:extLst>
          </p:cNvPr>
          <p:cNvSpPr txBox="1">
            <a:spLocks/>
          </p:cNvSpPr>
          <p:nvPr/>
        </p:nvSpPr>
        <p:spPr>
          <a:xfrm>
            <a:off x="3053496" y="2718344"/>
            <a:ext cx="552386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Small data set causes low R</a:t>
            </a:r>
            <a:r>
              <a:rPr lang="en-US" sz="1800" baseline="30000" dirty="0">
                <a:solidFill>
                  <a:srgbClr val="0070C0"/>
                </a:solidFill>
              </a:rPr>
              <a:t>2</a:t>
            </a:r>
            <a:r>
              <a:rPr lang="en-US" sz="1800" dirty="0">
                <a:solidFill>
                  <a:srgbClr val="0070C0"/>
                </a:solidFill>
              </a:rPr>
              <a:t> value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82239CB-E4CA-BCC6-7BF0-2BB15C3A9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2959" y="1231259"/>
            <a:ext cx="7038082" cy="7549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Fit parameters (y = a + </a:t>
            </a:r>
            <a:r>
              <a:rPr lang="en-US" dirty="0" err="1"/>
              <a:t>x∙b</a:t>
            </a:r>
            <a:r>
              <a:rPr lang="en-US" dirty="0"/>
              <a:t>) 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for all discharges: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35664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FF9D7-7005-9DEB-0686-76D94CEE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135FA-E305-9F21-EE06-E4FE4E10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7F092-8181-E18F-CE75-3620709B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18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F1FEBD-8DF2-64CD-6769-6EF21959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5161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η</a:t>
            </a:r>
            <a:r>
              <a:rPr lang="en-US" baseline="30000" dirty="0"/>
              <a:t>-1</a:t>
            </a:r>
            <a:endParaRPr lang="en-US" dirty="0"/>
          </a:p>
        </p:txBody>
      </p:sp>
      <p:pic>
        <p:nvPicPr>
          <p:cNvPr id="8" name="Picture 7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C6DA9FC-870E-A22E-63B2-908C90F8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39" y="1608721"/>
            <a:ext cx="7589519" cy="12197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8E35EC-D144-504B-2ACD-EBE24FA3B7AC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3190DB7-C8CE-80F4-0FDC-DEBED87D8CBC}"/>
              </a:ext>
            </a:extLst>
          </p:cNvPr>
          <p:cNvSpPr txBox="1">
            <a:spLocks/>
          </p:cNvSpPr>
          <p:nvPr/>
        </p:nvSpPr>
        <p:spPr>
          <a:xfrm>
            <a:off x="0" y="3359524"/>
            <a:ext cx="9144000" cy="3233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Overall </a:t>
            </a:r>
            <a:r>
              <a:rPr lang="en-US" u="sng" dirty="0">
                <a:solidFill>
                  <a:schemeClr val="accent2"/>
                </a:solidFill>
              </a:rPr>
              <a:t>very</a:t>
            </a:r>
            <a:r>
              <a:rPr lang="en-US" dirty="0">
                <a:solidFill>
                  <a:schemeClr val="accent2"/>
                </a:solidFill>
              </a:rPr>
              <a:t> good reliability</a:t>
            </a:r>
            <a:endParaRPr lang="en-US" b="1" dirty="0"/>
          </a:p>
          <a:p>
            <a:r>
              <a:rPr lang="en-US" dirty="0"/>
              <a:t>Average exponent of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 = -1.63±0.14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041DFF-6664-0431-E18F-508A256B1D3F}"/>
              </a:ext>
            </a:extLst>
          </p:cNvPr>
          <p:cNvSpPr/>
          <p:nvPr/>
        </p:nvSpPr>
        <p:spPr>
          <a:xfrm>
            <a:off x="6912709" y="2439430"/>
            <a:ext cx="701040" cy="2451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4586BF-34D1-52D1-3909-94FD27919E71}"/>
              </a:ext>
            </a:extLst>
          </p:cNvPr>
          <p:cNvSpPr/>
          <p:nvPr/>
        </p:nvSpPr>
        <p:spPr>
          <a:xfrm>
            <a:off x="4017109" y="2439430"/>
            <a:ext cx="701040" cy="2451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BADA48-7A12-E008-61DD-6D527CB5F67C}"/>
              </a:ext>
            </a:extLst>
          </p:cNvPr>
          <p:cNvSpPr/>
          <p:nvPr/>
        </p:nvSpPr>
        <p:spPr>
          <a:xfrm>
            <a:off x="2569309" y="2439430"/>
            <a:ext cx="701040" cy="2451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4CC8A2-B11D-F950-C9AE-CFCFF468ECB9}"/>
              </a:ext>
            </a:extLst>
          </p:cNvPr>
          <p:cNvSpPr/>
          <p:nvPr/>
        </p:nvSpPr>
        <p:spPr>
          <a:xfrm>
            <a:off x="5464909" y="2439430"/>
            <a:ext cx="701040" cy="24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2AE0D07-8532-8EF4-1598-F2782619580C}"/>
              </a:ext>
            </a:extLst>
          </p:cNvPr>
          <p:cNvSpPr txBox="1">
            <a:spLocks/>
          </p:cNvSpPr>
          <p:nvPr/>
        </p:nvSpPr>
        <p:spPr>
          <a:xfrm>
            <a:off x="3053496" y="2718344"/>
            <a:ext cx="552386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Small data set causes low R</a:t>
            </a:r>
            <a:r>
              <a:rPr lang="en-US" sz="1800" baseline="30000" dirty="0">
                <a:solidFill>
                  <a:srgbClr val="0070C0"/>
                </a:solidFill>
              </a:rPr>
              <a:t>2</a:t>
            </a:r>
            <a:r>
              <a:rPr lang="en-US" sz="1800" dirty="0">
                <a:solidFill>
                  <a:srgbClr val="0070C0"/>
                </a:solidFill>
              </a:rPr>
              <a:t> value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67EE93-BB95-E93E-8C84-ED849674B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2959" y="1231259"/>
            <a:ext cx="7038082" cy="7549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Fit parameters (y = a + </a:t>
            </a:r>
            <a:r>
              <a:rPr lang="en-US" dirty="0" err="1"/>
              <a:t>x∙b</a:t>
            </a:r>
            <a:r>
              <a:rPr lang="en-US" dirty="0"/>
              <a:t>) 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for all discharges: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1436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FF9D7-7005-9DEB-0686-76D94CEE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135FA-E305-9F21-EE06-E4FE4E10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7F092-8181-E18F-CE75-3620709B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18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F1FEBD-8DF2-64CD-6769-6EF21959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5161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η</a:t>
            </a:r>
            <a:r>
              <a:rPr lang="en-US" baseline="30000" dirty="0"/>
              <a:t>-1</a:t>
            </a:r>
            <a:endParaRPr lang="en-US" dirty="0"/>
          </a:p>
        </p:txBody>
      </p:sp>
      <p:pic>
        <p:nvPicPr>
          <p:cNvPr id="8" name="Picture 7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C6DA9FC-870E-A22E-63B2-908C90F8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39" y="1608721"/>
            <a:ext cx="7589519" cy="12197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8E35EC-D144-504B-2ACD-EBE24FA3B7AC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3190DB7-C8CE-80F4-0FDC-DEBED87D8CBC}"/>
              </a:ext>
            </a:extLst>
          </p:cNvPr>
          <p:cNvSpPr txBox="1">
            <a:spLocks/>
          </p:cNvSpPr>
          <p:nvPr/>
        </p:nvSpPr>
        <p:spPr>
          <a:xfrm>
            <a:off x="0" y="3359524"/>
            <a:ext cx="9144000" cy="3233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Overall </a:t>
            </a:r>
            <a:r>
              <a:rPr lang="en-US" u="sng" dirty="0">
                <a:solidFill>
                  <a:schemeClr val="accent2"/>
                </a:solidFill>
              </a:rPr>
              <a:t>very</a:t>
            </a:r>
            <a:r>
              <a:rPr lang="en-US" dirty="0">
                <a:solidFill>
                  <a:schemeClr val="accent2"/>
                </a:solidFill>
              </a:rPr>
              <a:t> good reliability</a:t>
            </a:r>
            <a:endParaRPr lang="en-US" b="1" dirty="0"/>
          </a:p>
          <a:p>
            <a:r>
              <a:rPr lang="en-US" dirty="0"/>
              <a:t>Average exponent of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 = -1.63±0.14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Disadvantages of scaling method: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several hidden dependencies in </a:t>
            </a:r>
            <a:r>
              <a:rPr lang="el-GR" b="1" dirty="0"/>
              <a:t>η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Dependencies influence each other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041DFF-6664-0431-E18F-508A256B1D3F}"/>
              </a:ext>
            </a:extLst>
          </p:cNvPr>
          <p:cNvSpPr/>
          <p:nvPr/>
        </p:nvSpPr>
        <p:spPr>
          <a:xfrm>
            <a:off x="6912709" y="2439430"/>
            <a:ext cx="701040" cy="2451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4586BF-34D1-52D1-3909-94FD27919E71}"/>
              </a:ext>
            </a:extLst>
          </p:cNvPr>
          <p:cNvSpPr/>
          <p:nvPr/>
        </p:nvSpPr>
        <p:spPr>
          <a:xfrm>
            <a:off x="4017109" y="2439430"/>
            <a:ext cx="701040" cy="2451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BADA48-7A12-E008-61DD-6D527CB5F67C}"/>
              </a:ext>
            </a:extLst>
          </p:cNvPr>
          <p:cNvSpPr/>
          <p:nvPr/>
        </p:nvSpPr>
        <p:spPr>
          <a:xfrm>
            <a:off x="2569309" y="2439430"/>
            <a:ext cx="701040" cy="2451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4CC8A2-B11D-F950-C9AE-CFCFF468ECB9}"/>
              </a:ext>
            </a:extLst>
          </p:cNvPr>
          <p:cNvSpPr/>
          <p:nvPr/>
        </p:nvSpPr>
        <p:spPr>
          <a:xfrm>
            <a:off x="5464909" y="2439430"/>
            <a:ext cx="701040" cy="24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2AE0D07-8532-8EF4-1598-F2782619580C}"/>
              </a:ext>
            </a:extLst>
          </p:cNvPr>
          <p:cNvSpPr txBox="1">
            <a:spLocks/>
          </p:cNvSpPr>
          <p:nvPr/>
        </p:nvSpPr>
        <p:spPr>
          <a:xfrm>
            <a:off x="3053496" y="2718344"/>
            <a:ext cx="552386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Small data set causes low R</a:t>
            </a:r>
            <a:r>
              <a:rPr lang="en-US" sz="1800" baseline="30000" dirty="0">
                <a:solidFill>
                  <a:srgbClr val="0070C0"/>
                </a:solidFill>
              </a:rPr>
              <a:t>2</a:t>
            </a:r>
            <a:r>
              <a:rPr lang="en-US" sz="1800" dirty="0">
                <a:solidFill>
                  <a:srgbClr val="0070C0"/>
                </a:solidFill>
              </a:rPr>
              <a:t> value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752C875-EF8B-18B0-B933-5803E3433033}"/>
              </a:ext>
            </a:extLst>
          </p:cNvPr>
          <p:cNvSpPr/>
          <p:nvPr/>
        </p:nvSpPr>
        <p:spPr>
          <a:xfrm>
            <a:off x="4673599" y="4751439"/>
            <a:ext cx="193041" cy="54864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91F5479-65B1-1D50-86F6-7CE7581E1A85}"/>
              </a:ext>
            </a:extLst>
          </p:cNvPr>
          <p:cNvSpPr txBox="1">
            <a:spLocks/>
          </p:cNvSpPr>
          <p:nvPr/>
        </p:nvSpPr>
        <p:spPr>
          <a:xfrm>
            <a:off x="3124617" y="4871817"/>
            <a:ext cx="552386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Difficult to examine</a:t>
            </a:r>
            <a:endParaRPr lang="en-US" sz="320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BDAFADB-EA99-7AA8-243F-E84699D3F5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2959" y="1231259"/>
            <a:ext cx="7038082" cy="7549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Fit parameters (y = a + </a:t>
            </a:r>
            <a:r>
              <a:rPr lang="en-US" dirty="0" err="1"/>
              <a:t>x∙b</a:t>
            </a:r>
            <a:r>
              <a:rPr lang="en-US" dirty="0"/>
              <a:t>) 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for all discharges: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40051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FF9D7-7005-9DEB-0686-76D94CEE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135FA-E305-9F21-EE06-E4FE4E10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7F092-8181-E18F-CE75-3620709B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18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F1FEBD-8DF2-64CD-6769-6EF21959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5161"/>
            <a:ext cx="6821604" cy="640303"/>
          </a:xfrm>
        </p:spPr>
        <p:txBody>
          <a:bodyPr>
            <a:normAutofit/>
          </a:bodyPr>
          <a:lstStyle/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η</a:t>
            </a:r>
            <a:r>
              <a:rPr lang="en-US" baseline="30000" dirty="0"/>
              <a:t>-1</a:t>
            </a:r>
            <a:endParaRPr lang="en-US" dirty="0"/>
          </a:p>
        </p:txBody>
      </p:sp>
      <p:pic>
        <p:nvPicPr>
          <p:cNvPr id="8" name="Picture 7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C6DA9FC-870E-A22E-63B2-908C90F8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39" y="1608721"/>
            <a:ext cx="7589519" cy="12197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8E35EC-D144-504B-2ACD-EBE24FA3B7AC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3190DB7-C8CE-80F4-0FDC-DEBED87D8CBC}"/>
              </a:ext>
            </a:extLst>
          </p:cNvPr>
          <p:cNvSpPr txBox="1">
            <a:spLocks/>
          </p:cNvSpPr>
          <p:nvPr/>
        </p:nvSpPr>
        <p:spPr>
          <a:xfrm>
            <a:off x="0" y="3359524"/>
            <a:ext cx="9144000" cy="3233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Overall </a:t>
            </a:r>
            <a:r>
              <a:rPr lang="en-US" u="sng" dirty="0">
                <a:solidFill>
                  <a:schemeClr val="accent2"/>
                </a:solidFill>
              </a:rPr>
              <a:t>very</a:t>
            </a:r>
            <a:r>
              <a:rPr lang="en-US" dirty="0">
                <a:solidFill>
                  <a:schemeClr val="accent2"/>
                </a:solidFill>
              </a:rPr>
              <a:t> good reliability</a:t>
            </a:r>
            <a:endParaRPr lang="en-US" b="1" dirty="0"/>
          </a:p>
          <a:p>
            <a:r>
              <a:rPr lang="en-US" dirty="0"/>
              <a:t>Average exponent of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 = -1.63±0.14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Disadvantages of scaling method: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several hidden dependencies in </a:t>
            </a:r>
            <a:r>
              <a:rPr lang="el-GR" b="1" dirty="0"/>
              <a:t>η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Dependencies influence each other</a:t>
            </a:r>
          </a:p>
          <a:p>
            <a:pPr marL="457200" lvl="1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→ assumption L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~r</a:t>
            </a:r>
            <a:r>
              <a:rPr lang="en-US" baseline="-25000" dirty="0">
                <a:solidFill>
                  <a:srgbClr val="FF0000"/>
                </a:solidFill>
              </a:rPr>
              <a:t>inv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may be incorrect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041DFF-6664-0431-E18F-508A256B1D3F}"/>
              </a:ext>
            </a:extLst>
          </p:cNvPr>
          <p:cNvSpPr/>
          <p:nvPr/>
        </p:nvSpPr>
        <p:spPr>
          <a:xfrm>
            <a:off x="6912709" y="2439430"/>
            <a:ext cx="701040" cy="2451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4586BF-34D1-52D1-3909-94FD27919E71}"/>
              </a:ext>
            </a:extLst>
          </p:cNvPr>
          <p:cNvSpPr/>
          <p:nvPr/>
        </p:nvSpPr>
        <p:spPr>
          <a:xfrm>
            <a:off x="4017109" y="2439430"/>
            <a:ext cx="701040" cy="2451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BADA48-7A12-E008-61DD-6D527CB5F67C}"/>
              </a:ext>
            </a:extLst>
          </p:cNvPr>
          <p:cNvSpPr/>
          <p:nvPr/>
        </p:nvSpPr>
        <p:spPr>
          <a:xfrm>
            <a:off x="2569309" y="2439430"/>
            <a:ext cx="701040" cy="2451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4CC8A2-B11D-F950-C9AE-CFCFF468ECB9}"/>
              </a:ext>
            </a:extLst>
          </p:cNvPr>
          <p:cNvSpPr/>
          <p:nvPr/>
        </p:nvSpPr>
        <p:spPr>
          <a:xfrm>
            <a:off x="5464909" y="2439430"/>
            <a:ext cx="701040" cy="24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2AE0D07-8532-8EF4-1598-F2782619580C}"/>
              </a:ext>
            </a:extLst>
          </p:cNvPr>
          <p:cNvSpPr txBox="1">
            <a:spLocks/>
          </p:cNvSpPr>
          <p:nvPr/>
        </p:nvSpPr>
        <p:spPr>
          <a:xfrm>
            <a:off x="3053496" y="2718344"/>
            <a:ext cx="552386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Small data set causes low R</a:t>
            </a:r>
            <a:r>
              <a:rPr lang="en-US" sz="1800" baseline="30000" dirty="0">
                <a:solidFill>
                  <a:srgbClr val="0070C0"/>
                </a:solidFill>
              </a:rPr>
              <a:t>2</a:t>
            </a:r>
            <a:r>
              <a:rPr lang="en-US" sz="1800" dirty="0">
                <a:solidFill>
                  <a:srgbClr val="0070C0"/>
                </a:solidFill>
              </a:rPr>
              <a:t> value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752C875-EF8B-18B0-B933-5803E3433033}"/>
              </a:ext>
            </a:extLst>
          </p:cNvPr>
          <p:cNvSpPr/>
          <p:nvPr/>
        </p:nvSpPr>
        <p:spPr>
          <a:xfrm>
            <a:off x="4673599" y="4751439"/>
            <a:ext cx="193041" cy="54864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91F5479-65B1-1D50-86F6-7CE7581E1A85}"/>
              </a:ext>
            </a:extLst>
          </p:cNvPr>
          <p:cNvSpPr txBox="1">
            <a:spLocks/>
          </p:cNvSpPr>
          <p:nvPr/>
        </p:nvSpPr>
        <p:spPr>
          <a:xfrm>
            <a:off x="3124617" y="4871817"/>
            <a:ext cx="552386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Difficult to examine</a:t>
            </a:r>
            <a:endParaRPr lang="en-US" sz="320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0F31556-E52B-57D4-15C2-F3A930F96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2959" y="1231259"/>
            <a:ext cx="7038082" cy="7549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Fit parameters (y = a + </a:t>
            </a:r>
            <a:r>
              <a:rPr lang="en-US" dirty="0" err="1"/>
              <a:t>x∙b</a:t>
            </a:r>
            <a:r>
              <a:rPr lang="en-US" dirty="0"/>
              <a:t>) 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for all discharges: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710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E59C583-B5AF-4186-5478-EBE44F847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179818"/>
            <a:ext cx="8425657" cy="500687"/>
          </a:xfrm>
        </p:spPr>
        <p:txBody>
          <a:bodyPr/>
          <a:lstStyle/>
          <a:p>
            <a:r>
              <a:rPr lang="en-US" dirty="0"/>
              <a:t>Crash of plasma electron temperature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coincides with electron cyclotron current drive (ECCD) experiments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62275"/>
            <a:ext cx="6821604" cy="640303"/>
          </a:xfrm>
        </p:spPr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3"/>
          <a:stretch/>
        </p:blipFill>
        <p:spPr>
          <a:xfrm>
            <a:off x="174058" y="2211850"/>
            <a:ext cx="2835260" cy="4063363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1423115" y="5425616"/>
            <a:ext cx="1983347" cy="40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/>
          <a:p>
            <a:r>
              <a:rPr lang="de-DE" dirty="0" err="1"/>
              <a:t>Physics</a:t>
            </a:r>
            <a:r>
              <a:rPr lang="de-DE" dirty="0"/>
              <a:t> Meeting</a:t>
            </a:r>
          </a:p>
        </p:txBody>
      </p:sp>
      <p:sp>
        <p:nvSpPr>
          <p:cNvPr id="26" name="Date Placeholder 1">
            <a:extLst>
              <a:ext uri="{FF2B5EF4-FFF2-40B4-BE49-F238E27FC236}">
                <a16:creationId xmlns:a16="http://schemas.microsoft.com/office/drawing/2014/main" id="{4365DD4E-6895-C05E-6C76-71EBB333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10000" cy="365125"/>
          </a:xfrm>
        </p:spPr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17" name="Textfeld 5">
            <a:extLst>
              <a:ext uri="{FF2B5EF4-FFF2-40B4-BE49-F238E27FC236}">
                <a16:creationId xmlns:a16="http://schemas.microsoft.com/office/drawing/2014/main" id="{97390A85-CDB1-AE1A-544B-77BC802D754B}"/>
              </a:ext>
            </a:extLst>
          </p:cNvPr>
          <p:cNvSpPr txBox="1"/>
          <p:nvPr/>
        </p:nvSpPr>
        <p:spPr>
          <a:xfrm>
            <a:off x="1049270" y="1996704"/>
            <a:ext cx="156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20171206.025</a:t>
            </a:r>
          </a:p>
          <a:p>
            <a:endParaRPr lang="de-D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D5BE2-E2C8-89A0-5C00-926BC8C39300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feld 5">
            <a:extLst>
              <a:ext uri="{FF2B5EF4-FFF2-40B4-BE49-F238E27FC236}">
                <a16:creationId xmlns:a16="http://schemas.microsoft.com/office/drawing/2014/main" id="{07284530-9762-6E35-49D7-22B21E7BC3C0}"/>
              </a:ext>
            </a:extLst>
          </p:cNvPr>
          <p:cNvSpPr txBox="1"/>
          <p:nvPr/>
        </p:nvSpPr>
        <p:spPr>
          <a:xfrm>
            <a:off x="2046874" y="6018486"/>
            <a:ext cx="1237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M. Zanini</a:t>
            </a:r>
          </a:p>
        </p:txBody>
      </p:sp>
    </p:spTree>
    <p:extLst>
      <p:ext uri="{BB962C8B-B14F-4D97-AF65-F5344CB8AC3E}">
        <p14:creationId xmlns:p14="http://schemas.microsoft.com/office/powerpoint/2010/main" val="32356731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324EA4-B927-8194-79F7-F4DF9D52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83214-A82C-26F0-DA4D-B0DC90BE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5F407-9F7B-AD78-7295-DD2C2C6F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AA30FE2-2E25-8504-251F-382B08C6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59759"/>
            <a:ext cx="6821604" cy="64030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6C708F-6E70-8E86-F9D1-DCE61FADA27A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1FDBE0F-6168-76F0-7527-9E2621456BDC}"/>
              </a:ext>
            </a:extLst>
          </p:cNvPr>
          <p:cNvSpPr txBox="1">
            <a:spLocks/>
          </p:cNvSpPr>
          <p:nvPr/>
        </p:nvSpPr>
        <p:spPr>
          <a:xfrm>
            <a:off x="358775" y="1540884"/>
            <a:ext cx="9144000" cy="46979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Most reliable scaling method: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r>
              <a:rPr lang="en-US" dirty="0"/>
              <a:t>/a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34999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324EA4-B927-8194-79F7-F4DF9D52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13.05.2022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83214-A82C-26F0-DA4D-B0DC90BE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5F407-9F7B-AD78-7295-DD2C2C6F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AA30FE2-2E25-8504-251F-382B08C6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59759"/>
            <a:ext cx="6821604" cy="64030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6C708F-6E70-8E86-F9D1-DCE61FADA27A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1FDBE0F-6168-76F0-7527-9E2621456BDC}"/>
              </a:ext>
            </a:extLst>
          </p:cNvPr>
          <p:cNvSpPr txBox="1">
            <a:spLocks/>
          </p:cNvSpPr>
          <p:nvPr/>
        </p:nvSpPr>
        <p:spPr>
          <a:xfrm>
            <a:off x="358775" y="1540884"/>
            <a:ext cx="9144000" cy="46979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Most reliable scaling method: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r>
              <a:rPr lang="en-US" dirty="0"/>
              <a:t>/a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Results deviate from hypothesis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→ hypothesis could not be confirmed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78429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324EA4-B927-8194-79F7-F4DF9D52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13.05.2022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83214-A82C-26F0-DA4D-B0DC90BE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5F407-9F7B-AD78-7295-DD2C2C6F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AA30FE2-2E25-8504-251F-382B08C6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59759"/>
            <a:ext cx="6821604" cy="64030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6C708F-6E70-8E86-F9D1-DCE61FADA27A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1FDBE0F-6168-76F0-7527-9E2621456BDC}"/>
              </a:ext>
            </a:extLst>
          </p:cNvPr>
          <p:cNvSpPr txBox="1">
            <a:spLocks/>
          </p:cNvSpPr>
          <p:nvPr/>
        </p:nvSpPr>
        <p:spPr>
          <a:xfrm>
            <a:off x="358775" y="1540884"/>
            <a:ext cx="9144000" cy="46979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Most reliable scaling method: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r>
              <a:rPr lang="en-US" dirty="0"/>
              <a:t>/a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Results deviate from hypothesis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→ hypothesis could not be confirmed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Scaling method </a:t>
            </a:r>
            <a:r>
              <a:rPr lang="el-GR" b="1" dirty="0"/>
              <a:t>Δ</a:t>
            </a:r>
            <a:r>
              <a:rPr lang="en-US" b="1" dirty="0"/>
              <a:t>t over </a:t>
            </a:r>
            <a:r>
              <a:rPr lang="el-GR" b="1" dirty="0"/>
              <a:t>η</a:t>
            </a:r>
            <a:r>
              <a:rPr lang="en-US" b="1" baseline="30000" dirty="0"/>
              <a:t>-1</a:t>
            </a:r>
            <a:r>
              <a:rPr lang="en-US" b="1" dirty="0"/>
              <a:t> </a:t>
            </a:r>
            <a:r>
              <a:rPr lang="en-US" b="1" u="sng" dirty="0"/>
              <a:t>very reliable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34819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324EA4-B927-8194-79F7-F4DF9D52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13.05.2022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83214-A82C-26F0-DA4D-B0DC90BE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5F407-9F7B-AD78-7295-DD2C2C6F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AA30FE2-2E25-8504-251F-382B08C6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59759"/>
            <a:ext cx="6821604" cy="64030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6C708F-6E70-8E86-F9D1-DCE61FADA27A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1FDBE0F-6168-76F0-7527-9E2621456BDC}"/>
              </a:ext>
            </a:extLst>
          </p:cNvPr>
          <p:cNvSpPr txBox="1">
            <a:spLocks/>
          </p:cNvSpPr>
          <p:nvPr/>
        </p:nvSpPr>
        <p:spPr>
          <a:xfrm>
            <a:off x="358775" y="1540884"/>
            <a:ext cx="9144000" cy="46979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Most reliable scaling method: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r>
              <a:rPr lang="en-US" dirty="0"/>
              <a:t>/a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Results deviate from hypothesis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→ hypothesis could not be confirmed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Scaling method </a:t>
            </a:r>
            <a:r>
              <a:rPr lang="el-GR" b="1" dirty="0"/>
              <a:t>Δ</a:t>
            </a:r>
            <a:r>
              <a:rPr lang="en-US" b="1" dirty="0"/>
              <a:t>t over </a:t>
            </a:r>
            <a:r>
              <a:rPr lang="el-GR" b="1" dirty="0"/>
              <a:t>η</a:t>
            </a:r>
            <a:r>
              <a:rPr lang="en-US" b="1" baseline="30000" dirty="0"/>
              <a:t>-1</a:t>
            </a:r>
            <a:r>
              <a:rPr lang="en-US" b="1" dirty="0"/>
              <a:t> </a:t>
            </a:r>
            <a:r>
              <a:rPr lang="en-US" b="1" u="sng" dirty="0"/>
              <a:t>very reliable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Possibly the assumption L</a:t>
            </a:r>
            <a:r>
              <a:rPr lang="en-US" b="1" baseline="30000" dirty="0"/>
              <a:t>2</a:t>
            </a:r>
            <a:r>
              <a:rPr lang="en-US" b="1" dirty="0"/>
              <a:t>~r</a:t>
            </a:r>
            <a:r>
              <a:rPr lang="en-US" b="1" baseline="-25000" dirty="0"/>
              <a:t>inv</a:t>
            </a:r>
            <a:r>
              <a:rPr lang="en-US" b="1" baseline="30000" dirty="0"/>
              <a:t>2</a:t>
            </a:r>
            <a:r>
              <a:rPr lang="en-US" b="1" dirty="0"/>
              <a:t> is incorrect</a:t>
            </a:r>
            <a:endParaRPr lang="en-US" b="1" u="sng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→ what is L?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09900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324EA4-B927-8194-79F7-F4DF9D52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13.05.2022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83214-A82C-26F0-DA4D-B0DC90BE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5F407-9F7B-AD78-7295-DD2C2C6F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AA30FE2-2E25-8504-251F-382B08C6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59759"/>
            <a:ext cx="6821604" cy="64030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6C708F-6E70-8E86-F9D1-DCE61FADA27A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1FDBE0F-6168-76F0-7527-9E2621456BDC}"/>
              </a:ext>
            </a:extLst>
          </p:cNvPr>
          <p:cNvSpPr txBox="1">
            <a:spLocks/>
          </p:cNvSpPr>
          <p:nvPr/>
        </p:nvSpPr>
        <p:spPr>
          <a:xfrm>
            <a:off x="358775" y="1540884"/>
            <a:ext cx="9144000" cy="46979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Most reliable scaling method: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r>
              <a:rPr lang="en-US" dirty="0"/>
              <a:t>/a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Results deviate from hypothesis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→ hypothesis could not be confirmed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Scaling method </a:t>
            </a:r>
            <a:r>
              <a:rPr lang="el-GR" b="1" dirty="0"/>
              <a:t>Δ</a:t>
            </a:r>
            <a:r>
              <a:rPr lang="en-US" b="1" dirty="0"/>
              <a:t>t over </a:t>
            </a:r>
            <a:r>
              <a:rPr lang="el-GR" b="1" dirty="0"/>
              <a:t>η</a:t>
            </a:r>
            <a:r>
              <a:rPr lang="en-US" b="1" baseline="30000" dirty="0"/>
              <a:t>-1</a:t>
            </a:r>
            <a:r>
              <a:rPr lang="en-US" b="1" dirty="0"/>
              <a:t> </a:t>
            </a:r>
            <a:r>
              <a:rPr lang="en-US" b="1" u="sng" dirty="0"/>
              <a:t>very reliable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Possibly the assumption L</a:t>
            </a:r>
            <a:r>
              <a:rPr lang="en-US" b="1" baseline="30000" dirty="0"/>
              <a:t>2</a:t>
            </a:r>
            <a:r>
              <a:rPr lang="en-US" b="1" dirty="0"/>
              <a:t>~r</a:t>
            </a:r>
            <a:r>
              <a:rPr lang="en-US" b="1" baseline="-25000" dirty="0"/>
              <a:t>inv</a:t>
            </a:r>
            <a:r>
              <a:rPr lang="en-US" b="1" baseline="30000" dirty="0"/>
              <a:t>2</a:t>
            </a:r>
            <a:r>
              <a:rPr lang="en-US" b="1" dirty="0"/>
              <a:t> is incorrect</a:t>
            </a:r>
            <a:endParaRPr lang="en-US" b="1" u="sng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→ what is L?</a:t>
            </a:r>
            <a:endParaRPr lang="en-US" b="1" u="sng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Dependencies in </a:t>
            </a:r>
            <a:r>
              <a:rPr lang="el-GR" b="1" dirty="0"/>
              <a:t>η</a:t>
            </a:r>
            <a:r>
              <a:rPr lang="en-US" b="1" dirty="0"/>
              <a:t> unknown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52252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324EA4-B927-8194-79F7-F4DF9D52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13.05.2022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83214-A82C-26F0-DA4D-B0DC90BE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5F407-9F7B-AD78-7295-DD2C2C6F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AA30FE2-2E25-8504-251F-382B08C6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59759"/>
            <a:ext cx="6821604" cy="64030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6C708F-6E70-8E86-F9D1-DCE61FADA27A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1FDBE0F-6168-76F0-7527-9E2621456BDC}"/>
              </a:ext>
            </a:extLst>
          </p:cNvPr>
          <p:cNvSpPr txBox="1">
            <a:spLocks/>
          </p:cNvSpPr>
          <p:nvPr/>
        </p:nvSpPr>
        <p:spPr>
          <a:xfrm>
            <a:off x="358775" y="1540884"/>
            <a:ext cx="9144000" cy="46979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Most reliable scaling method: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r>
              <a:rPr lang="en-US" dirty="0"/>
              <a:t>/a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Results deviate from hypothesis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→ hypothesis could not be confirmed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Scaling method </a:t>
            </a:r>
            <a:r>
              <a:rPr lang="el-GR" b="1" dirty="0"/>
              <a:t>Δ</a:t>
            </a:r>
            <a:r>
              <a:rPr lang="en-US" b="1" dirty="0"/>
              <a:t>t over </a:t>
            </a:r>
            <a:r>
              <a:rPr lang="el-GR" b="1" dirty="0"/>
              <a:t>η</a:t>
            </a:r>
            <a:r>
              <a:rPr lang="en-US" b="1" baseline="30000" dirty="0"/>
              <a:t>-1</a:t>
            </a:r>
            <a:r>
              <a:rPr lang="en-US" b="1" dirty="0"/>
              <a:t> </a:t>
            </a:r>
            <a:r>
              <a:rPr lang="en-US" b="1" u="sng" dirty="0"/>
              <a:t>very reliable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Possibly the assumption L</a:t>
            </a:r>
            <a:r>
              <a:rPr lang="en-US" b="1" baseline="30000" dirty="0"/>
              <a:t>2</a:t>
            </a:r>
            <a:r>
              <a:rPr lang="en-US" b="1" dirty="0"/>
              <a:t>~r</a:t>
            </a:r>
            <a:r>
              <a:rPr lang="en-US" b="1" baseline="-25000" dirty="0"/>
              <a:t>inv</a:t>
            </a:r>
            <a:r>
              <a:rPr lang="en-US" b="1" baseline="30000" dirty="0"/>
              <a:t>2</a:t>
            </a:r>
            <a:r>
              <a:rPr lang="en-US" b="1" dirty="0"/>
              <a:t> is incorrect</a:t>
            </a:r>
            <a:endParaRPr lang="en-US" b="1" u="sng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→ what is L?</a:t>
            </a:r>
            <a:endParaRPr lang="en-US" b="1" u="sng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Dependencies in </a:t>
            </a:r>
            <a:r>
              <a:rPr lang="el-GR" b="1" dirty="0"/>
              <a:t>η</a:t>
            </a:r>
            <a:r>
              <a:rPr lang="en-US" b="1" dirty="0"/>
              <a:t> unknown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dirty="0"/>
              <a:t>Which parameters influence </a:t>
            </a:r>
            <a:r>
              <a:rPr lang="el-GR" dirty="0"/>
              <a:t>τ</a:t>
            </a:r>
            <a:r>
              <a:rPr lang="en-US" baseline="-25000" dirty="0"/>
              <a:t>R</a:t>
            </a:r>
            <a:r>
              <a:rPr lang="en-US" dirty="0"/>
              <a:t> and how?                                          Could this help verify </a:t>
            </a:r>
            <a:r>
              <a:rPr lang="el-GR" sz="2400" dirty="0"/>
              <a:t>τ</a:t>
            </a:r>
            <a:r>
              <a:rPr lang="en-US" sz="2400" baseline="-25000" dirty="0"/>
              <a:t>R</a:t>
            </a:r>
            <a:r>
              <a:rPr lang="en-US" sz="2400" dirty="0"/>
              <a:t>~</a:t>
            </a:r>
            <a:r>
              <a:rPr lang="el-GR" sz="2400" dirty="0"/>
              <a:t>Δ</a:t>
            </a:r>
            <a:r>
              <a:rPr lang="en-US" sz="2400" dirty="0"/>
              <a:t>t?</a:t>
            </a:r>
            <a:r>
              <a:rPr lang="en-US" dirty="0"/>
              <a:t> </a:t>
            </a: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26306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324EA4-B927-8194-79F7-F4DF9D52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83214-A82C-26F0-DA4D-B0DC90BE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5F407-9F7B-AD78-7295-DD2C2C6F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AA30FE2-2E25-8504-251F-382B08C6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59759"/>
            <a:ext cx="6821604" cy="640303"/>
          </a:xfrm>
        </p:spPr>
        <p:txBody>
          <a:bodyPr/>
          <a:lstStyle/>
          <a:p>
            <a:r>
              <a:rPr lang="en-US" dirty="0"/>
              <a:t>PCA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6C708F-6E70-8E86-F9D1-DCE61FADA27A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6BD6582-C3E0-AF36-0E3A-33D445274265}"/>
              </a:ext>
            </a:extLst>
          </p:cNvPr>
          <p:cNvSpPr txBox="1">
            <a:spLocks/>
          </p:cNvSpPr>
          <p:nvPr/>
        </p:nvSpPr>
        <p:spPr>
          <a:xfrm>
            <a:off x="0" y="1161713"/>
            <a:ext cx="9144000" cy="46979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Principal Component Analysis (PCA):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Orthogonal linear transformation reduces dimensionality of data sets</a:t>
            </a:r>
          </a:p>
          <a:p>
            <a:pPr marL="457200" lvl="1" indent="0">
              <a:buNone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6152029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324EA4-B927-8194-79F7-F4DF9D52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83214-A82C-26F0-DA4D-B0DC90BE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5F407-9F7B-AD78-7295-DD2C2C6F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AA30FE2-2E25-8504-251F-382B08C6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59759"/>
            <a:ext cx="6821604" cy="640303"/>
          </a:xfrm>
        </p:spPr>
        <p:txBody>
          <a:bodyPr/>
          <a:lstStyle/>
          <a:p>
            <a:r>
              <a:rPr lang="en-US" dirty="0"/>
              <a:t>PCA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6C708F-6E70-8E86-F9D1-DCE61FADA27A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6BD6582-C3E0-AF36-0E3A-33D445274265}"/>
              </a:ext>
            </a:extLst>
          </p:cNvPr>
          <p:cNvSpPr txBox="1">
            <a:spLocks/>
          </p:cNvSpPr>
          <p:nvPr/>
        </p:nvSpPr>
        <p:spPr>
          <a:xfrm>
            <a:off x="0" y="1161713"/>
            <a:ext cx="9144000" cy="46979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Principal Component Analysis (PCA):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Orthogonal linear transformation reduces dimensionality of data sets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dirty="0"/>
              <a:t>Principal components:</a:t>
            </a:r>
            <a:endParaRPr lang="en-US" b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Describe the data set through linear functions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Preserve as much variance as possible</a:t>
            </a:r>
          </a:p>
          <a:p>
            <a:pPr marL="457200" lvl="1" indent="0">
              <a:buNone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844566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324EA4-B927-8194-79F7-F4DF9D52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83214-A82C-26F0-DA4D-B0DC90BE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5F407-9F7B-AD78-7295-DD2C2C6F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AA30FE2-2E25-8504-251F-382B08C6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59759"/>
            <a:ext cx="6821604" cy="640303"/>
          </a:xfrm>
        </p:spPr>
        <p:txBody>
          <a:bodyPr/>
          <a:lstStyle/>
          <a:p>
            <a:r>
              <a:rPr lang="en-US" dirty="0"/>
              <a:t>PCA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6C708F-6E70-8E86-F9D1-DCE61FADA27A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6BD6582-C3E0-AF36-0E3A-33D445274265}"/>
              </a:ext>
            </a:extLst>
          </p:cNvPr>
          <p:cNvSpPr txBox="1">
            <a:spLocks/>
          </p:cNvSpPr>
          <p:nvPr/>
        </p:nvSpPr>
        <p:spPr>
          <a:xfrm>
            <a:off x="0" y="1161713"/>
            <a:ext cx="9144000" cy="46979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Principal Component Analysis (PCA):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Orthogonal linear transformation reduces dimensionality of data sets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dirty="0"/>
              <a:t>Principal components:</a:t>
            </a:r>
            <a:endParaRPr lang="en-US" b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Describe the data set through linear functions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Preserve as much variance as possible</a:t>
            </a:r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Parameters used in the PCA: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Inversion radius </a:t>
            </a:r>
            <a:r>
              <a:rPr lang="en-US" dirty="0" err="1"/>
              <a:t>r</a:t>
            </a:r>
            <a:r>
              <a:rPr lang="en-US" baseline="-25000" dirty="0" err="1"/>
              <a:t>inv</a:t>
            </a:r>
            <a:endParaRPr lang="en-US" baseline="-25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Electron temperature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endParaRPr lang="en-US" baseline="-25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Respective radial derivative dT/</a:t>
            </a:r>
            <a:r>
              <a:rPr lang="en-US" dirty="0" err="1"/>
              <a:t>dr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Crash amplitude ΔT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Electron density n</a:t>
            </a:r>
            <a:r>
              <a:rPr lang="en-US" baseline="-25000" dirty="0"/>
              <a:t>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Toroidal current </a:t>
            </a:r>
            <a:r>
              <a:rPr lang="en-US" dirty="0" err="1"/>
              <a:t>I</a:t>
            </a:r>
            <a:r>
              <a:rPr lang="en-US" baseline="-25000" dirty="0" err="1"/>
              <a:t>tor</a:t>
            </a:r>
            <a:endParaRPr lang="en-US" baseline="-25000" dirty="0"/>
          </a:p>
          <a:p>
            <a:pPr marL="457200" lvl="1" indent="0">
              <a:buNone/>
            </a:pP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4">
                <a:extLst>
                  <a:ext uri="{FF2B5EF4-FFF2-40B4-BE49-F238E27FC236}">
                    <a16:creationId xmlns:a16="http://schemas.microsoft.com/office/drawing/2014/main" id="{E03B3C75-8FBB-B9F2-4FAC-A20CA1F0D2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5120" y="4350721"/>
                <a:ext cx="4876800" cy="188811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de-DE" sz="24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Heating power P</a:t>
                </a:r>
                <a:r>
                  <a:rPr lang="en-US" baseline="-25000" dirty="0"/>
                  <a:t>ECRH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Diamagnetic energy </a:t>
                </a:r>
                <a:r>
                  <a:rPr lang="en-US" dirty="0" err="1"/>
                  <a:t>W</a:t>
                </a:r>
                <a:r>
                  <a:rPr lang="en-US" baseline="-25000" dirty="0" err="1"/>
                  <a:t>dia</a:t>
                </a:r>
                <a:endParaRPr lang="en-US" baseline="-250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Effective resistive time &lt;</a:t>
                </a:r>
                <a:r>
                  <a:rPr lang="en-US" dirty="0" err="1"/>
                  <a:t>τ</a:t>
                </a:r>
                <a:r>
                  <a:rPr lang="en-US" baseline="-25000" dirty="0" err="1"/>
                  <a:t>R</a:t>
                </a:r>
                <a:r>
                  <a:rPr lang="en-US" dirty="0"/>
                  <a:t>&gt;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Plasma resistivity </a:t>
                </a:r>
                <a:r>
                  <a:rPr lang="en-US" dirty="0" err="1"/>
                  <a:t>η</a:t>
                </a:r>
                <a:r>
                  <a:rPr lang="en-US" baseline="-25000" dirty="0" err="1"/>
                  <a:t>Z</a:t>
                </a:r>
                <a:r>
                  <a:rPr lang="en-US" baseline="-30000" dirty="0" err="1"/>
                  <a:t>avg</a:t>
                </a:r>
                <a:r>
                  <a:rPr lang="en-US" dirty="0"/>
                  <a:t> with an average atomic number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 Placeholder 4">
                <a:extLst>
                  <a:ext uri="{FF2B5EF4-FFF2-40B4-BE49-F238E27FC236}">
                    <a16:creationId xmlns:a16="http://schemas.microsoft.com/office/drawing/2014/main" id="{E03B3C75-8FBB-B9F2-4FAC-A20CA1F0D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120" y="4350721"/>
                <a:ext cx="4876800" cy="1888116"/>
              </a:xfrm>
              <a:prstGeom prst="rect">
                <a:avLst/>
              </a:prstGeom>
              <a:blipFill>
                <a:blip r:embed="rId2"/>
                <a:stretch>
                  <a:fillRect t="-356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3266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5743B-D528-4AC7-9BDC-BA96A7A5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C2D00-FE73-7456-96A9-28584CA7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CC9B2-2869-D60D-F579-14CE4E3E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B02C35F-B16B-2B39-F5F6-BE92DA1E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2905"/>
            <a:ext cx="6821604" cy="640303"/>
          </a:xfrm>
        </p:spPr>
        <p:txBody>
          <a:bodyPr/>
          <a:lstStyle/>
          <a:p>
            <a:r>
              <a:rPr lang="en-US" dirty="0"/>
              <a:t>PCA – PC1 and PC2</a:t>
            </a:r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F1DE8D02-D59E-9655-0A29-AAF96F6498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1" b="2329"/>
          <a:stretch/>
        </p:blipFill>
        <p:spPr>
          <a:xfrm>
            <a:off x="0" y="2028197"/>
            <a:ext cx="9144000" cy="43281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D80E41-1C16-4D23-9268-97EB9167CFA9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3DADFE-A935-2014-B592-3B7AB2C44EBE}"/>
              </a:ext>
            </a:extLst>
          </p:cNvPr>
          <p:cNvSpPr txBox="1">
            <a:spLocks/>
          </p:cNvSpPr>
          <p:nvPr/>
        </p:nvSpPr>
        <p:spPr>
          <a:xfrm>
            <a:off x="0" y="1222673"/>
            <a:ext cx="9144000" cy="46979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10 parameters reduced to 6 through PCA analysis</a:t>
            </a:r>
          </a:p>
          <a:p>
            <a:endParaRPr lang="en-US" b="1" dirty="0"/>
          </a:p>
          <a:p>
            <a:pPr marL="457200" lvl="1" indent="0">
              <a:buNone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00745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E59C583-B5AF-4186-5478-EBE44F847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179818"/>
            <a:ext cx="8425657" cy="500687"/>
          </a:xfrm>
        </p:spPr>
        <p:txBody>
          <a:bodyPr/>
          <a:lstStyle/>
          <a:p>
            <a:r>
              <a:rPr lang="en-US" dirty="0"/>
              <a:t>Crash of plasma electron temperature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coincides with electron cyclotron current drive (ECCD) experiments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62275"/>
            <a:ext cx="6821604" cy="640303"/>
          </a:xfrm>
        </p:spPr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3"/>
          <a:stretch/>
        </p:blipFill>
        <p:spPr>
          <a:xfrm>
            <a:off x="174058" y="2211850"/>
            <a:ext cx="2835260" cy="406336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/>
          <a:stretch/>
        </p:blipFill>
        <p:spPr>
          <a:xfrm>
            <a:off x="3560050" y="2211850"/>
            <a:ext cx="2870263" cy="4063363"/>
          </a:xfrm>
          <a:prstGeom prst="rect">
            <a:avLst/>
          </a:prstGeom>
        </p:spPr>
      </p:pic>
      <p:cxnSp>
        <p:nvCxnSpPr>
          <p:cNvPr id="9" name="Straight Arrow Connector 11"/>
          <p:cNvCxnSpPr/>
          <p:nvPr/>
        </p:nvCxnSpPr>
        <p:spPr>
          <a:xfrm flipV="1">
            <a:off x="2996200" y="4348745"/>
            <a:ext cx="715280" cy="26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423115" y="5425616"/>
            <a:ext cx="1983347" cy="40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/>
          <a:p>
            <a:r>
              <a:rPr lang="de-DE" dirty="0" err="1"/>
              <a:t>Physics</a:t>
            </a:r>
            <a:r>
              <a:rPr lang="de-DE" dirty="0"/>
              <a:t> Meeting</a:t>
            </a:r>
          </a:p>
        </p:txBody>
      </p:sp>
      <p:sp>
        <p:nvSpPr>
          <p:cNvPr id="26" name="Date Placeholder 1">
            <a:extLst>
              <a:ext uri="{FF2B5EF4-FFF2-40B4-BE49-F238E27FC236}">
                <a16:creationId xmlns:a16="http://schemas.microsoft.com/office/drawing/2014/main" id="{4365DD4E-6895-C05E-6C76-71EBB333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10000" cy="365125"/>
          </a:xfrm>
        </p:spPr>
        <p:txBody>
          <a:bodyPr/>
          <a:lstStyle/>
          <a:p>
            <a:fld id="{4E143A26-1DDF-4BCF-93D4-B260A923C56D}" type="datetime1">
              <a:rPr lang="de-DE" smtClean="0"/>
              <a:t>13.05.2022</a:t>
            </a:fld>
            <a:endParaRPr lang="de-DE" dirty="0"/>
          </a:p>
        </p:txBody>
      </p:sp>
      <p:sp>
        <p:nvSpPr>
          <p:cNvPr id="17" name="Textfeld 5">
            <a:extLst>
              <a:ext uri="{FF2B5EF4-FFF2-40B4-BE49-F238E27FC236}">
                <a16:creationId xmlns:a16="http://schemas.microsoft.com/office/drawing/2014/main" id="{97390A85-CDB1-AE1A-544B-77BC802D754B}"/>
              </a:ext>
            </a:extLst>
          </p:cNvPr>
          <p:cNvSpPr txBox="1"/>
          <p:nvPr/>
        </p:nvSpPr>
        <p:spPr>
          <a:xfrm>
            <a:off x="1049270" y="1996704"/>
            <a:ext cx="156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20171206.025</a:t>
            </a:r>
          </a:p>
          <a:p>
            <a:endParaRPr lang="de-D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D5BE2-E2C8-89A0-5C00-926BC8C39300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feld 5">
            <a:extLst>
              <a:ext uri="{FF2B5EF4-FFF2-40B4-BE49-F238E27FC236}">
                <a16:creationId xmlns:a16="http://schemas.microsoft.com/office/drawing/2014/main" id="{A375F6CD-0EBC-6C93-7514-C167FDD5C006}"/>
              </a:ext>
            </a:extLst>
          </p:cNvPr>
          <p:cNvSpPr txBox="1"/>
          <p:nvPr/>
        </p:nvSpPr>
        <p:spPr>
          <a:xfrm>
            <a:off x="5504406" y="6018486"/>
            <a:ext cx="1237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M. Zanini</a:t>
            </a:r>
          </a:p>
        </p:txBody>
      </p:sp>
      <p:sp>
        <p:nvSpPr>
          <p:cNvPr id="23" name="Textfeld 5">
            <a:extLst>
              <a:ext uri="{FF2B5EF4-FFF2-40B4-BE49-F238E27FC236}">
                <a16:creationId xmlns:a16="http://schemas.microsoft.com/office/drawing/2014/main" id="{07284530-9762-6E35-49D7-22B21E7BC3C0}"/>
              </a:ext>
            </a:extLst>
          </p:cNvPr>
          <p:cNvSpPr txBox="1"/>
          <p:nvPr/>
        </p:nvSpPr>
        <p:spPr>
          <a:xfrm>
            <a:off x="2046874" y="6018486"/>
            <a:ext cx="1237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M. Zanini</a:t>
            </a:r>
          </a:p>
        </p:txBody>
      </p:sp>
      <p:sp>
        <p:nvSpPr>
          <p:cNvPr id="16" name="Textfeld 5">
            <a:extLst>
              <a:ext uri="{FF2B5EF4-FFF2-40B4-BE49-F238E27FC236}">
                <a16:creationId xmlns:a16="http://schemas.microsoft.com/office/drawing/2014/main" id="{247E4141-439D-7B37-45C9-CC7EE81E3B2F}"/>
              </a:ext>
            </a:extLst>
          </p:cNvPr>
          <p:cNvSpPr txBox="1"/>
          <p:nvPr/>
        </p:nvSpPr>
        <p:spPr>
          <a:xfrm>
            <a:off x="4432550" y="1996704"/>
            <a:ext cx="156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20171206.025</a:t>
            </a:r>
          </a:p>
        </p:txBody>
      </p:sp>
    </p:spTree>
    <p:extLst>
      <p:ext uri="{BB962C8B-B14F-4D97-AF65-F5344CB8AC3E}">
        <p14:creationId xmlns:p14="http://schemas.microsoft.com/office/powerpoint/2010/main" val="17186371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23696D-6E62-8251-47B0-A034AC7C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A440BE-F06B-4210-E918-3A0E8808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BD879-2DDE-7646-D706-9FAD9F66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C2C3DB-D521-A585-41CD-B1F863BAC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59759"/>
            <a:ext cx="6821604" cy="640303"/>
          </a:xfrm>
        </p:spPr>
        <p:txBody>
          <a:bodyPr/>
          <a:lstStyle/>
          <a:p>
            <a:r>
              <a:rPr lang="en-US" dirty="0"/>
              <a:t>PCA – 3D plot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277670DC-5ACE-8F8C-AB1E-A2F2D39A5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084885"/>
            <a:ext cx="8056880" cy="4271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53DDDA-ED14-428E-DD1C-E5A0B8953234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DA1A2A5-F8F7-2BB3-6DE6-A51C13B0BC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089026"/>
            <a:ext cx="8425657" cy="5188222"/>
          </a:xfrm>
        </p:spPr>
        <p:txBody>
          <a:bodyPr/>
          <a:lstStyle/>
          <a:p>
            <a:r>
              <a:rPr lang="en-US" dirty="0"/>
              <a:t>PCA results compared with </a:t>
            </a:r>
            <a:r>
              <a:rPr lang="el-GR" dirty="0"/>
              <a:t>Δ</a:t>
            </a:r>
            <a:r>
              <a:rPr lang="en-US" dirty="0"/>
              <a:t>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b="1" dirty="0"/>
              <a:t>Δ</a:t>
            </a:r>
            <a:r>
              <a:rPr lang="en-US" b="1" dirty="0"/>
              <a:t>t given in the color gradient of the crashes (lighter dots ~ larger </a:t>
            </a:r>
            <a:r>
              <a:rPr lang="el-GR" b="1" dirty="0"/>
              <a:t>Δ</a:t>
            </a:r>
            <a:r>
              <a:rPr lang="en-US" b="1" dirty="0"/>
              <a:t>t)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587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60600"/>
            <a:ext cx="6821604" cy="640303"/>
          </a:xfrm>
        </p:spPr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23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/>
          <a:p>
            <a:r>
              <a:rPr lang="de-DE" dirty="0" err="1"/>
              <a:t>Physics</a:t>
            </a:r>
            <a:r>
              <a:rPr lang="de-DE" dirty="0"/>
              <a:t> Meeting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0D0FE0-15ED-70B5-A94A-F21D1957836D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910AA-6F2B-1BA4-67DC-1090595271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286495"/>
            <a:ext cx="8425657" cy="5188222"/>
          </a:xfrm>
        </p:spPr>
        <p:txBody>
          <a:bodyPr/>
          <a:lstStyle/>
          <a:p>
            <a:r>
              <a:rPr lang="en-US" dirty="0"/>
              <a:t>Hypothesis of </a:t>
            </a:r>
            <a:r>
              <a:rPr lang="el-GR" dirty="0"/>
              <a:t>Δ</a:t>
            </a:r>
            <a:r>
              <a:rPr lang="en-US" dirty="0"/>
              <a:t>t ~ </a:t>
            </a:r>
            <a:r>
              <a:rPr lang="el-GR" dirty="0"/>
              <a:t>τ</a:t>
            </a:r>
            <a:r>
              <a:rPr lang="en-US" baseline="-25000" dirty="0"/>
              <a:t>R</a:t>
            </a:r>
            <a:r>
              <a:rPr lang="en-US" dirty="0"/>
              <a:t> couldn’t be confirmed, with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Obvious trend BUT same scaling not found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/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23CD534-D7DA-A9AC-43EF-18354074D6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45" y="1038487"/>
            <a:ext cx="1573771" cy="849395"/>
          </a:xfrm>
          <a:prstGeom prst="rect">
            <a:avLst/>
          </a:prstGeom>
        </p:spPr>
      </p:pic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9472734D-D9F8-E62B-60C6-F11AE5CD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10000" cy="365125"/>
          </a:xfrm>
        </p:spPr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05559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60600"/>
            <a:ext cx="6821604" cy="640303"/>
          </a:xfrm>
        </p:spPr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23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/>
          <a:p>
            <a:r>
              <a:rPr lang="de-DE" dirty="0" err="1"/>
              <a:t>Physics</a:t>
            </a:r>
            <a:r>
              <a:rPr lang="de-DE" dirty="0"/>
              <a:t> Meeting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0D0FE0-15ED-70B5-A94A-F21D1957836D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910AA-6F2B-1BA4-67DC-1090595271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286495"/>
            <a:ext cx="8425657" cy="5188222"/>
          </a:xfrm>
        </p:spPr>
        <p:txBody>
          <a:bodyPr/>
          <a:lstStyle/>
          <a:p>
            <a:r>
              <a:rPr lang="en-US" dirty="0"/>
              <a:t>Hypothesis of </a:t>
            </a:r>
            <a:r>
              <a:rPr lang="el-GR" dirty="0"/>
              <a:t>Δ</a:t>
            </a:r>
            <a:r>
              <a:rPr lang="en-US" dirty="0"/>
              <a:t>t ~ </a:t>
            </a:r>
            <a:r>
              <a:rPr lang="el-GR" dirty="0"/>
              <a:t>τ</a:t>
            </a:r>
            <a:r>
              <a:rPr lang="en-US" baseline="-25000" dirty="0"/>
              <a:t>R</a:t>
            </a:r>
            <a:r>
              <a:rPr lang="en-US" dirty="0"/>
              <a:t> couldn’t be confirmed, with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Obvious trend BUT same scaling not found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/>
          </a:p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η</a:t>
            </a:r>
            <a:r>
              <a:rPr lang="en-US" baseline="30000" dirty="0"/>
              <a:t>-1</a:t>
            </a:r>
            <a:r>
              <a:rPr lang="en-US" dirty="0"/>
              <a:t> yields </a:t>
            </a:r>
            <a:r>
              <a:rPr lang="en-US" u="sng" dirty="0"/>
              <a:t>very reliable</a:t>
            </a:r>
            <a:r>
              <a:rPr lang="en-US" dirty="0"/>
              <a:t> results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Assumption of L</a:t>
            </a:r>
            <a:r>
              <a:rPr lang="en-US" b="1" baseline="30000" dirty="0"/>
              <a:t>2</a:t>
            </a:r>
            <a:r>
              <a:rPr lang="en-US" b="1" dirty="0"/>
              <a:t> ~ r</a:t>
            </a:r>
            <a:r>
              <a:rPr lang="en-US" b="1" baseline="-25000" dirty="0"/>
              <a:t>inv</a:t>
            </a:r>
            <a:r>
              <a:rPr lang="en-US" b="1" baseline="30000" dirty="0"/>
              <a:t>2</a:t>
            </a:r>
            <a:r>
              <a:rPr lang="en-US" b="1" dirty="0"/>
              <a:t> incorrect?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cs typeface="Calibri" panose="020F0502020204030204" pitchFamily="34" charset="0"/>
              </a:rPr>
              <a:t>→ what is L?</a:t>
            </a:r>
          </a:p>
          <a:p>
            <a:pPr marL="457200" lvl="1" indent="0">
              <a:buNone/>
            </a:pPr>
            <a:endParaRPr lang="en-US" b="1" dirty="0">
              <a:cs typeface="Calibri" panose="020F0502020204030204" pitchFamily="34" charset="0"/>
            </a:endParaRP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23CD534-D7DA-A9AC-43EF-18354074D6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45" y="1038487"/>
            <a:ext cx="1573771" cy="849395"/>
          </a:xfrm>
          <a:prstGeom prst="rect">
            <a:avLst/>
          </a:prstGeom>
        </p:spPr>
      </p:pic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184BF3AE-F84D-6541-0657-D1DE1CBF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10000" cy="365125"/>
          </a:xfrm>
        </p:spPr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4396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60600"/>
            <a:ext cx="6821604" cy="640303"/>
          </a:xfrm>
        </p:spPr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23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/>
          <a:p>
            <a:r>
              <a:rPr lang="de-DE" dirty="0" err="1"/>
              <a:t>Physics</a:t>
            </a:r>
            <a:r>
              <a:rPr lang="de-DE" dirty="0"/>
              <a:t> Meeting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0D0FE0-15ED-70B5-A94A-F21D1957836D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910AA-6F2B-1BA4-67DC-1090595271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286495"/>
            <a:ext cx="8425657" cy="5188222"/>
          </a:xfrm>
        </p:spPr>
        <p:txBody>
          <a:bodyPr/>
          <a:lstStyle/>
          <a:p>
            <a:r>
              <a:rPr lang="en-US" dirty="0"/>
              <a:t>Hypothesis of </a:t>
            </a:r>
            <a:r>
              <a:rPr lang="el-GR" dirty="0"/>
              <a:t>Δ</a:t>
            </a:r>
            <a:r>
              <a:rPr lang="en-US" dirty="0"/>
              <a:t>t ~ </a:t>
            </a:r>
            <a:r>
              <a:rPr lang="el-GR" dirty="0"/>
              <a:t>τ</a:t>
            </a:r>
            <a:r>
              <a:rPr lang="en-US" baseline="-25000" dirty="0"/>
              <a:t>R</a:t>
            </a:r>
            <a:r>
              <a:rPr lang="en-US" dirty="0"/>
              <a:t> couldn’t be confirmed, with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Obvious trend BUT same scaling not found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/>
          </a:p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η</a:t>
            </a:r>
            <a:r>
              <a:rPr lang="en-US" baseline="30000" dirty="0"/>
              <a:t>-1</a:t>
            </a:r>
            <a:r>
              <a:rPr lang="en-US" dirty="0"/>
              <a:t> yields </a:t>
            </a:r>
            <a:r>
              <a:rPr lang="en-US" u="sng" dirty="0"/>
              <a:t>very reliable</a:t>
            </a:r>
            <a:r>
              <a:rPr lang="en-US" dirty="0"/>
              <a:t> results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Assumption of L</a:t>
            </a:r>
            <a:r>
              <a:rPr lang="en-US" b="1" baseline="30000" dirty="0"/>
              <a:t>2</a:t>
            </a:r>
            <a:r>
              <a:rPr lang="en-US" b="1" dirty="0"/>
              <a:t> ~ r</a:t>
            </a:r>
            <a:r>
              <a:rPr lang="en-US" b="1" baseline="-25000" dirty="0"/>
              <a:t>inv</a:t>
            </a:r>
            <a:r>
              <a:rPr lang="en-US" b="1" baseline="30000" dirty="0"/>
              <a:t>2</a:t>
            </a:r>
            <a:r>
              <a:rPr lang="en-US" b="1" dirty="0"/>
              <a:t> incorrect?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cs typeface="Calibri" panose="020F0502020204030204" pitchFamily="34" charset="0"/>
              </a:rPr>
              <a:t>→ what is L?</a:t>
            </a:r>
          </a:p>
          <a:p>
            <a:pPr marL="457200" lvl="1" indent="0">
              <a:buNone/>
            </a:pPr>
            <a:endParaRPr lang="en-US" b="1" dirty="0">
              <a:cs typeface="Calibri" panose="020F0502020204030204" pitchFamily="34" charset="0"/>
            </a:endParaRPr>
          </a:p>
          <a:p>
            <a:r>
              <a:rPr lang="en-US" dirty="0">
                <a:cs typeface="Calibri" panose="020F0502020204030204" pitchFamily="34" charset="0"/>
              </a:rPr>
              <a:t>Larger data sets needed for further research and more reliable results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future experiments planned</a:t>
            </a:r>
            <a:endParaRPr lang="en-US" dirty="0">
              <a:cs typeface="Calibri" panose="020F0502020204030204" pitchFamily="34" charset="0"/>
            </a:endParaRPr>
          </a:p>
          <a:p>
            <a:endParaRPr lang="en-US" b="1" dirty="0">
              <a:cs typeface="Calibri" panose="020F0502020204030204" pitchFamily="34" charset="0"/>
            </a:endParaRP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23CD534-D7DA-A9AC-43EF-18354074D6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45" y="1038487"/>
            <a:ext cx="1573771" cy="849395"/>
          </a:xfrm>
          <a:prstGeom prst="rect">
            <a:avLst/>
          </a:prstGeom>
        </p:spPr>
      </p:pic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76589EFC-26F0-F5E4-6DB2-0D58C0F607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10000" cy="365125"/>
          </a:xfrm>
        </p:spPr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1307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60600"/>
            <a:ext cx="6821604" cy="640303"/>
          </a:xfrm>
        </p:spPr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23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/>
          <a:p>
            <a:r>
              <a:rPr lang="de-DE" dirty="0" err="1"/>
              <a:t>Physics</a:t>
            </a:r>
            <a:r>
              <a:rPr lang="de-DE" dirty="0"/>
              <a:t> Meeting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0D0FE0-15ED-70B5-A94A-F21D1957836D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910AA-6F2B-1BA4-67DC-1090595271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286495"/>
            <a:ext cx="8425657" cy="5188222"/>
          </a:xfrm>
        </p:spPr>
        <p:txBody>
          <a:bodyPr/>
          <a:lstStyle/>
          <a:p>
            <a:r>
              <a:rPr lang="en-US" dirty="0"/>
              <a:t>Hypothesis of </a:t>
            </a:r>
            <a:r>
              <a:rPr lang="el-GR" dirty="0"/>
              <a:t>Δ</a:t>
            </a:r>
            <a:r>
              <a:rPr lang="en-US" dirty="0"/>
              <a:t>t ~ </a:t>
            </a:r>
            <a:r>
              <a:rPr lang="el-GR" dirty="0"/>
              <a:t>τ</a:t>
            </a:r>
            <a:r>
              <a:rPr lang="en-US" baseline="-25000" dirty="0"/>
              <a:t>R</a:t>
            </a:r>
            <a:r>
              <a:rPr lang="en-US" dirty="0"/>
              <a:t> couldn’t be confirmed, with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Obvious trend BUT same scaling not found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/>
          </a:p>
          <a:p>
            <a:r>
              <a:rPr lang="en-US" dirty="0"/>
              <a:t>Plotting </a:t>
            </a:r>
            <a:r>
              <a:rPr lang="el-GR" dirty="0"/>
              <a:t>Δ</a:t>
            </a:r>
            <a:r>
              <a:rPr lang="en-US" dirty="0"/>
              <a:t>t over </a:t>
            </a:r>
            <a:r>
              <a:rPr lang="el-GR" dirty="0"/>
              <a:t>η</a:t>
            </a:r>
            <a:r>
              <a:rPr lang="en-US" baseline="30000" dirty="0"/>
              <a:t>-1</a:t>
            </a:r>
            <a:r>
              <a:rPr lang="en-US" dirty="0"/>
              <a:t> yields </a:t>
            </a:r>
            <a:r>
              <a:rPr lang="en-US" u="sng" dirty="0"/>
              <a:t>very reliable</a:t>
            </a:r>
            <a:r>
              <a:rPr lang="en-US" dirty="0"/>
              <a:t> results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Assumption of L</a:t>
            </a:r>
            <a:r>
              <a:rPr lang="en-US" b="1" baseline="30000" dirty="0"/>
              <a:t>2</a:t>
            </a:r>
            <a:r>
              <a:rPr lang="en-US" b="1" dirty="0"/>
              <a:t> ~ r</a:t>
            </a:r>
            <a:r>
              <a:rPr lang="en-US" b="1" baseline="-25000" dirty="0"/>
              <a:t>inv</a:t>
            </a:r>
            <a:r>
              <a:rPr lang="en-US" b="1" baseline="30000" dirty="0"/>
              <a:t>2</a:t>
            </a:r>
            <a:r>
              <a:rPr lang="en-US" b="1" dirty="0"/>
              <a:t> incorrect?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cs typeface="Calibri" panose="020F0502020204030204" pitchFamily="34" charset="0"/>
              </a:rPr>
              <a:t>→ what is L?</a:t>
            </a:r>
          </a:p>
          <a:p>
            <a:pPr marL="457200" lvl="1" indent="0">
              <a:buNone/>
            </a:pPr>
            <a:endParaRPr lang="en-US" b="1" dirty="0">
              <a:cs typeface="Calibri" panose="020F0502020204030204" pitchFamily="34" charset="0"/>
            </a:endParaRPr>
          </a:p>
          <a:p>
            <a:r>
              <a:rPr lang="en-US" dirty="0">
                <a:cs typeface="Calibri" panose="020F0502020204030204" pitchFamily="34" charset="0"/>
              </a:rPr>
              <a:t>Larger data sets needed for further research and more reliable results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→ future experiments planned</a:t>
            </a:r>
            <a:endParaRPr lang="en-US" dirty="0">
              <a:cs typeface="Calibri" panose="020F0502020204030204" pitchFamily="34" charset="0"/>
            </a:endParaRPr>
          </a:p>
          <a:p>
            <a:endParaRPr lang="en-US" b="1" dirty="0">
              <a:cs typeface="Calibri" panose="020F0502020204030204" pitchFamily="34" charset="0"/>
            </a:endParaRPr>
          </a:p>
          <a:p>
            <a:r>
              <a:rPr lang="en-US" dirty="0">
                <a:cs typeface="Calibri" panose="020F0502020204030204" pitchFamily="34" charset="0"/>
              </a:rPr>
              <a:t>PCA is a good starting point for further research into sawtooth instabilities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b="1" dirty="0">
                <a:solidFill>
                  <a:srgbClr val="FF0000"/>
                </a:solidFill>
                <a:cs typeface="Calibri" panose="020F0502020204030204" pitchFamily="34" charset="0"/>
              </a:rPr>
              <a:t>Could a multiple-parameter fit verify the hypothesis?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23CD534-D7DA-A9AC-43EF-18354074D6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45" y="1038487"/>
            <a:ext cx="1573771" cy="849395"/>
          </a:xfrm>
          <a:prstGeom prst="rect">
            <a:avLst/>
          </a:prstGeom>
        </p:spPr>
      </p:pic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2EBC9C67-42CD-90F6-68B8-56613DF7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10000" cy="365125"/>
          </a:xfrm>
        </p:spPr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66467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839FFA-9424-A354-3322-4AF07E38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7FC56-B207-11B5-16AD-2C503579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Physics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D5CC6-3CFB-48A5-4036-56CCC283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C2FB0C-B1BA-B409-FB57-62317D3D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59759"/>
            <a:ext cx="6821604" cy="640303"/>
          </a:xfrm>
        </p:spPr>
        <p:txBody>
          <a:bodyPr/>
          <a:lstStyle/>
          <a:p>
            <a:r>
              <a:rPr lang="en-US" dirty="0"/>
              <a:t>Comparison of all scaling methods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FED55C-8675-3D26-ADD0-87E19E98FFD9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6D95C32-9921-7706-C120-848E50A47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5709" y="1507476"/>
            <a:ext cx="2236370" cy="365125"/>
          </a:xfrm>
        </p:spPr>
        <p:txBody>
          <a:bodyPr/>
          <a:lstStyle/>
          <a:p>
            <a:pPr marL="0" indent="0" algn="ctr">
              <a:buNone/>
            </a:pPr>
            <a:r>
              <a:rPr lang="el-GR" u="sng" dirty="0"/>
              <a:t>Δ</a:t>
            </a:r>
            <a:r>
              <a:rPr lang="en-US" u="sng" dirty="0"/>
              <a:t>t over </a:t>
            </a:r>
            <a:r>
              <a:rPr lang="en-US" u="sng" dirty="0" err="1"/>
              <a:t>r</a:t>
            </a:r>
            <a:r>
              <a:rPr lang="en-US" u="sng" baseline="-25000" dirty="0" err="1"/>
              <a:t>inv</a:t>
            </a:r>
            <a:r>
              <a:rPr lang="en-US" u="sng" dirty="0"/>
              <a:t>/a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4FD0732-F20F-5893-4297-45C33846DA1A}"/>
              </a:ext>
            </a:extLst>
          </p:cNvPr>
          <p:cNvSpPr txBox="1">
            <a:spLocks/>
          </p:cNvSpPr>
          <p:nvPr/>
        </p:nvSpPr>
        <p:spPr>
          <a:xfrm>
            <a:off x="3453815" y="1507477"/>
            <a:ext cx="223637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u="sng" dirty="0"/>
              <a:t>Δ</a:t>
            </a:r>
            <a:r>
              <a:rPr lang="en-US" u="sng" dirty="0"/>
              <a:t>t over </a:t>
            </a:r>
            <a:r>
              <a:rPr lang="el-GR" u="sng" dirty="0"/>
              <a:t>τ</a:t>
            </a:r>
            <a:r>
              <a:rPr lang="en-US" u="sng" baseline="-25000" dirty="0" err="1"/>
              <a:t>R,inv</a:t>
            </a:r>
            <a:endParaRPr lang="en-US" u="sng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3BE4A42-877D-2E7A-681F-6EE0DEA0CF76}"/>
              </a:ext>
            </a:extLst>
          </p:cNvPr>
          <p:cNvSpPr txBox="1">
            <a:spLocks/>
          </p:cNvSpPr>
          <p:nvPr/>
        </p:nvSpPr>
        <p:spPr>
          <a:xfrm>
            <a:off x="6390054" y="1507476"/>
            <a:ext cx="223637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u="sng" dirty="0"/>
              <a:t>Δ</a:t>
            </a:r>
            <a:r>
              <a:rPr lang="en-US" u="sng" dirty="0"/>
              <a:t>t over &lt;</a:t>
            </a:r>
            <a:r>
              <a:rPr lang="el-GR" u="sng" dirty="0"/>
              <a:t>τ</a:t>
            </a:r>
            <a:r>
              <a:rPr lang="en-US" u="sng" baseline="-25000" dirty="0"/>
              <a:t>R</a:t>
            </a:r>
            <a:r>
              <a:rPr lang="en-US" u="sng" dirty="0"/>
              <a:t>&gt;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DB56973-DD1D-FFF7-EA5F-4B134F0E9590}"/>
              </a:ext>
            </a:extLst>
          </p:cNvPr>
          <p:cNvSpPr txBox="1">
            <a:spLocks/>
          </p:cNvSpPr>
          <p:nvPr/>
        </p:nvSpPr>
        <p:spPr>
          <a:xfrm>
            <a:off x="-5843" y="2300601"/>
            <a:ext cx="2987038" cy="7575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Average R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0.79</a:t>
            </a:r>
            <a:endParaRPr lang="en-US" sz="2000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D61EBCF-EE96-34BA-0CB2-857BB2FE827F}"/>
              </a:ext>
            </a:extLst>
          </p:cNvPr>
          <p:cNvSpPr txBox="1">
            <a:spLocks/>
          </p:cNvSpPr>
          <p:nvPr/>
        </p:nvSpPr>
        <p:spPr>
          <a:xfrm>
            <a:off x="3126135" y="2300601"/>
            <a:ext cx="2987038" cy="4308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Average R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0.35</a:t>
            </a:r>
            <a:endParaRPr lang="en-US" sz="2000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3AFF51C-880D-6CFB-9269-A559584EECA1}"/>
              </a:ext>
            </a:extLst>
          </p:cNvPr>
          <p:cNvSpPr txBox="1">
            <a:spLocks/>
          </p:cNvSpPr>
          <p:nvPr/>
        </p:nvSpPr>
        <p:spPr>
          <a:xfrm>
            <a:off x="6066686" y="2300601"/>
            <a:ext cx="2987038" cy="600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Average R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0.64</a:t>
            </a:r>
            <a:endParaRPr lang="en-US" sz="2000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6456E2-06E6-0881-1567-57760C931C9D}"/>
              </a:ext>
            </a:extLst>
          </p:cNvPr>
          <p:cNvCxnSpPr>
            <a:cxnSpLocks/>
          </p:cNvCxnSpPr>
          <p:nvPr/>
        </p:nvCxnSpPr>
        <p:spPr>
          <a:xfrm>
            <a:off x="6045198" y="1855460"/>
            <a:ext cx="0" cy="4397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A9196DF-D2EB-C7D4-C768-1D63A12F31D9}"/>
              </a:ext>
            </a:extLst>
          </p:cNvPr>
          <p:cNvSpPr txBox="1">
            <a:spLocks/>
          </p:cNvSpPr>
          <p:nvPr/>
        </p:nvSpPr>
        <p:spPr>
          <a:xfrm>
            <a:off x="-15241" y="3429000"/>
            <a:ext cx="3141371" cy="10296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Average exponent:          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 = 3.12±0.98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Expected is 2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DA8C100-4BB6-F83A-DA53-B90D194A70CA}"/>
              </a:ext>
            </a:extLst>
          </p:cNvPr>
          <p:cNvSpPr txBox="1">
            <a:spLocks/>
          </p:cNvSpPr>
          <p:nvPr/>
        </p:nvSpPr>
        <p:spPr>
          <a:xfrm>
            <a:off x="-15240" y="4829539"/>
            <a:ext cx="3134358" cy="16596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 deviates from expected value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b="1" dirty="0">
                <a:latin typeface="Bahnschrift" panose="020B0502040204020203" pitchFamily="34" charset="0"/>
              </a:rPr>
              <a:t>η</a:t>
            </a:r>
            <a:r>
              <a:rPr lang="en-US" sz="1600" b="1" dirty="0"/>
              <a:t>(</a:t>
            </a:r>
            <a:r>
              <a:rPr lang="en-US" sz="1600" b="1" dirty="0" err="1"/>
              <a:t>r</a:t>
            </a:r>
            <a:r>
              <a:rPr lang="en-US" sz="1600" b="1" baseline="-25000" dirty="0" err="1"/>
              <a:t>inv</a:t>
            </a:r>
            <a:r>
              <a:rPr lang="en-US" sz="1600" b="1" dirty="0"/>
              <a:t>)</a:t>
            </a:r>
            <a:r>
              <a:rPr lang="en-US" sz="1600" b="1" baseline="-25000" dirty="0"/>
              <a:t> </a:t>
            </a:r>
            <a:r>
              <a:rPr lang="en-US" sz="1600" b="1" dirty="0"/>
              <a:t>increases discrepancy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ED9D2A2-8274-98E5-458D-5F39B5BE6F01}"/>
              </a:ext>
            </a:extLst>
          </p:cNvPr>
          <p:cNvSpPr txBox="1">
            <a:spLocks/>
          </p:cNvSpPr>
          <p:nvPr/>
        </p:nvSpPr>
        <p:spPr>
          <a:xfrm>
            <a:off x="3119119" y="3431996"/>
            <a:ext cx="2987038" cy="10267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Average exponent:         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 = 2.73±0.79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Expected is 1</a:t>
            </a:r>
            <a:endParaRPr lang="en-US" sz="2000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990DD39-D04A-47AA-C528-0D262ED883B1}"/>
              </a:ext>
            </a:extLst>
          </p:cNvPr>
          <p:cNvSpPr txBox="1">
            <a:spLocks/>
          </p:cNvSpPr>
          <p:nvPr/>
        </p:nvSpPr>
        <p:spPr>
          <a:xfrm>
            <a:off x="3119119" y="4835266"/>
            <a:ext cx="2987038" cy="6116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Influence of Z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eff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shown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Unreliable results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Other influences possible</a:t>
            </a:r>
          </a:p>
          <a:p>
            <a:pPr marL="0" indent="0">
              <a:buNone/>
            </a:pPr>
            <a:endParaRPr lang="en-US" sz="2000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8FE48A5-24AF-02A0-EE25-919F9F4D3A44}"/>
              </a:ext>
            </a:extLst>
          </p:cNvPr>
          <p:cNvSpPr txBox="1">
            <a:spLocks/>
          </p:cNvSpPr>
          <p:nvPr/>
        </p:nvSpPr>
        <p:spPr>
          <a:xfrm>
            <a:off x="6055360" y="4835381"/>
            <a:ext cx="3088640" cy="9313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nears expected value BUT percentage error &gt;100%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unreliable results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90046CD-181D-8509-E303-64D4A57DBAA4}"/>
              </a:ext>
            </a:extLst>
          </p:cNvPr>
          <p:cNvSpPr txBox="1">
            <a:spLocks/>
          </p:cNvSpPr>
          <p:nvPr/>
        </p:nvSpPr>
        <p:spPr>
          <a:xfrm>
            <a:off x="6065520" y="3426082"/>
            <a:ext cx="2987038" cy="8138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Average exponent:         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 = 1.07±1.15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Expected is 1</a:t>
            </a:r>
            <a:endParaRPr lang="en-US" sz="2000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7B9793-BB02-3219-278C-31DD2572DAAF}"/>
              </a:ext>
            </a:extLst>
          </p:cNvPr>
          <p:cNvSpPr/>
          <p:nvPr/>
        </p:nvSpPr>
        <p:spPr>
          <a:xfrm>
            <a:off x="1441549" y="2341355"/>
            <a:ext cx="701040" cy="2451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E63228D-8DDB-02DC-62CD-CDD8D63CF6EE}"/>
              </a:ext>
            </a:extLst>
          </p:cNvPr>
          <p:cNvSpPr txBox="1">
            <a:spLocks/>
          </p:cNvSpPr>
          <p:nvPr/>
        </p:nvSpPr>
        <p:spPr>
          <a:xfrm>
            <a:off x="-911227" y="2596828"/>
            <a:ext cx="552386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accent2"/>
                </a:solidFill>
              </a:rPr>
              <a:t>Highest reliability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F674FB6-9B38-CFA6-B394-C871E3ED0732}"/>
              </a:ext>
            </a:extLst>
          </p:cNvPr>
          <p:cNvSpPr/>
          <p:nvPr/>
        </p:nvSpPr>
        <p:spPr>
          <a:xfrm>
            <a:off x="4612638" y="2351708"/>
            <a:ext cx="701040" cy="24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379AD5D-0867-CBFF-EC3B-ABDABFA88606}"/>
              </a:ext>
            </a:extLst>
          </p:cNvPr>
          <p:cNvSpPr txBox="1">
            <a:spLocks/>
          </p:cNvSpPr>
          <p:nvPr/>
        </p:nvSpPr>
        <p:spPr>
          <a:xfrm>
            <a:off x="2121683" y="2600632"/>
            <a:ext cx="4979154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Unreliable scaling method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FC97FD6F-B746-2784-EA0F-4AD264CFC0AE}"/>
              </a:ext>
            </a:extLst>
          </p:cNvPr>
          <p:cNvSpPr txBox="1">
            <a:spLocks/>
          </p:cNvSpPr>
          <p:nvPr/>
        </p:nvSpPr>
        <p:spPr>
          <a:xfrm>
            <a:off x="435708" y="1507478"/>
            <a:ext cx="223637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u="sng" dirty="0"/>
              <a:t>Δ</a:t>
            </a:r>
            <a:r>
              <a:rPr lang="en-US" u="sng" dirty="0"/>
              <a:t>t over </a:t>
            </a:r>
            <a:r>
              <a:rPr lang="en-US" u="sng" dirty="0" err="1"/>
              <a:t>r</a:t>
            </a:r>
            <a:r>
              <a:rPr lang="en-US" u="sng" baseline="-25000" dirty="0" err="1"/>
              <a:t>inv</a:t>
            </a:r>
            <a:r>
              <a:rPr lang="en-US" u="sng" dirty="0"/>
              <a:t>/a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776DDE-DA9D-246E-F689-53419672E329}"/>
              </a:ext>
            </a:extLst>
          </p:cNvPr>
          <p:cNvCxnSpPr>
            <a:cxnSpLocks/>
          </p:cNvCxnSpPr>
          <p:nvPr/>
        </p:nvCxnSpPr>
        <p:spPr>
          <a:xfrm>
            <a:off x="3108956" y="1855460"/>
            <a:ext cx="0" cy="4397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A094F52-08B0-8989-EE8C-821E40831228}"/>
              </a:ext>
            </a:extLst>
          </p:cNvPr>
          <p:cNvSpPr txBox="1">
            <a:spLocks/>
          </p:cNvSpPr>
          <p:nvPr/>
        </p:nvSpPr>
        <p:spPr>
          <a:xfrm>
            <a:off x="3453813" y="1507477"/>
            <a:ext cx="223637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u="sng" dirty="0"/>
              <a:t>Δ</a:t>
            </a:r>
            <a:r>
              <a:rPr lang="en-US" u="sng" dirty="0"/>
              <a:t>t over </a:t>
            </a:r>
            <a:r>
              <a:rPr lang="el-GR" u="sng" dirty="0"/>
              <a:t>τ</a:t>
            </a:r>
            <a:r>
              <a:rPr lang="en-US" u="sng" baseline="-25000" dirty="0" err="1"/>
              <a:t>R,inv</a:t>
            </a:r>
            <a:endParaRPr lang="en-US" u="sng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0851761-185E-1976-9C71-8FE06095CC5C}"/>
              </a:ext>
            </a:extLst>
          </p:cNvPr>
          <p:cNvSpPr txBox="1">
            <a:spLocks/>
          </p:cNvSpPr>
          <p:nvPr/>
        </p:nvSpPr>
        <p:spPr>
          <a:xfrm>
            <a:off x="6390052" y="1507476"/>
            <a:ext cx="223637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u="sng" dirty="0"/>
              <a:t>Δ</a:t>
            </a:r>
            <a:r>
              <a:rPr lang="en-US" u="sng" dirty="0"/>
              <a:t>t over &lt;</a:t>
            </a:r>
            <a:r>
              <a:rPr lang="el-GR" u="sng" dirty="0"/>
              <a:t>τ</a:t>
            </a:r>
            <a:r>
              <a:rPr lang="en-US" u="sng" baseline="-25000" dirty="0"/>
              <a:t>R</a:t>
            </a:r>
            <a:r>
              <a:rPr lang="en-US" u="sng" dirty="0"/>
              <a:t>&gt;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480A27B-B748-9B7B-808A-1528B0843F50}"/>
              </a:ext>
            </a:extLst>
          </p:cNvPr>
          <p:cNvSpPr txBox="1">
            <a:spLocks/>
          </p:cNvSpPr>
          <p:nvPr/>
        </p:nvSpPr>
        <p:spPr>
          <a:xfrm>
            <a:off x="-5845" y="2300601"/>
            <a:ext cx="2987038" cy="7575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Average R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0.79</a:t>
            </a:r>
            <a:endParaRPr lang="en-US" sz="2000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F70B3DAC-EA00-E972-AA0E-EB680C44973B}"/>
              </a:ext>
            </a:extLst>
          </p:cNvPr>
          <p:cNvSpPr txBox="1">
            <a:spLocks/>
          </p:cNvSpPr>
          <p:nvPr/>
        </p:nvSpPr>
        <p:spPr>
          <a:xfrm>
            <a:off x="3126133" y="2300601"/>
            <a:ext cx="2987038" cy="4308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Average R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0.35</a:t>
            </a:r>
            <a:endParaRPr lang="en-US" sz="2000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ECB60A78-F6B8-C54E-E507-357719A3F429}"/>
              </a:ext>
            </a:extLst>
          </p:cNvPr>
          <p:cNvSpPr txBox="1">
            <a:spLocks/>
          </p:cNvSpPr>
          <p:nvPr/>
        </p:nvSpPr>
        <p:spPr>
          <a:xfrm>
            <a:off x="6066684" y="2300601"/>
            <a:ext cx="2987038" cy="600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Average R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0.64</a:t>
            </a:r>
            <a:endParaRPr lang="en-US" sz="2000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8BC4414-AAE9-245C-84DC-100424629D92}"/>
              </a:ext>
            </a:extLst>
          </p:cNvPr>
          <p:cNvSpPr txBox="1">
            <a:spLocks/>
          </p:cNvSpPr>
          <p:nvPr/>
        </p:nvSpPr>
        <p:spPr>
          <a:xfrm>
            <a:off x="-15243" y="3429000"/>
            <a:ext cx="3141371" cy="10296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Average exponent:          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 = 3.12±0.98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Expected is 2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C32D62B-4160-3EBC-8E99-8280F443B799}"/>
              </a:ext>
            </a:extLst>
          </p:cNvPr>
          <p:cNvSpPr txBox="1">
            <a:spLocks/>
          </p:cNvSpPr>
          <p:nvPr/>
        </p:nvSpPr>
        <p:spPr>
          <a:xfrm>
            <a:off x="-15242" y="4829539"/>
            <a:ext cx="3134358" cy="16596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 deviates from expected value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b="1" dirty="0">
                <a:latin typeface="Bahnschrift" panose="020B0502040204020203" pitchFamily="34" charset="0"/>
              </a:rPr>
              <a:t>η</a:t>
            </a:r>
            <a:r>
              <a:rPr lang="en-US" sz="1600" b="1" dirty="0"/>
              <a:t>(</a:t>
            </a:r>
            <a:r>
              <a:rPr lang="en-US" sz="1600" b="1" dirty="0" err="1"/>
              <a:t>r</a:t>
            </a:r>
            <a:r>
              <a:rPr lang="en-US" sz="1600" b="1" baseline="-25000" dirty="0" err="1"/>
              <a:t>inv</a:t>
            </a:r>
            <a:r>
              <a:rPr lang="en-US" sz="1600" b="1" dirty="0"/>
              <a:t>)</a:t>
            </a:r>
            <a:r>
              <a:rPr lang="en-US" sz="1600" b="1" baseline="-25000" dirty="0"/>
              <a:t> </a:t>
            </a:r>
            <a:r>
              <a:rPr lang="en-US" sz="1600" b="1" dirty="0"/>
              <a:t>increases discrepancy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C323543F-36AA-ADC4-3A9D-6CC8A7D00E79}"/>
              </a:ext>
            </a:extLst>
          </p:cNvPr>
          <p:cNvSpPr txBox="1">
            <a:spLocks/>
          </p:cNvSpPr>
          <p:nvPr/>
        </p:nvSpPr>
        <p:spPr>
          <a:xfrm>
            <a:off x="3119117" y="3431996"/>
            <a:ext cx="2987038" cy="10267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Average exponent:         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 = 2.73±0.79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Expected is 1</a:t>
            </a:r>
            <a:endParaRPr lang="en-US" sz="2000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4EFFA07C-9616-F848-CBAF-E465ABA0CB7C}"/>
              </a:ext>
            </a:extLst>
          </p:cNvPr>
          <p:cNvSpPr txBox="1">
            <a:spLocks/>
          </p:cNvSpPr>
          <p:nvPr/>
        </p:nvSpPr>
        <p:spPr>
          <a:xfrm>
            <a:off x="3119117" y="4835266"/>
            <a:ext cx="2987038" cy="6116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Influence of Z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eff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shown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Unreliable results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Other influences possible</a:t>
            </a:r>
          </a:p>
          <a:p>
            <a:pPr marL="0" indent="0">
              <a:buNone/>
            </a:pPr>
            <a:endParaRPr lang="en-US" sz="2000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99D1294-3B5A-408F-6D25-70F6B85336B8}"/>
              </a:ext>
            </a:extLst>
          </p:cNvPr>
          <p:cNvSpPr txBox="1">
            <a:spLocks/>
          </p:cNvSpPr>
          <p:nvPr/>
        </p:nvSpPr>
        <p:spPr>
          <a:xfrm>
            <a:off x="6055358" y="4835381"/>
            <a:ext cx="3088640" cy="9313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nears expected value BUT percentage error &gt;100%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unreliable results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D1A6A09B-5A8F-3B8C-45A6-4A3F7A5764CB}"/>
              </a:ext>
            </a:extLst>
          </p:cNvPr>
          <p:cNvSpPr txBox="1">
            <a:spLocks/>
          </p:cNvSpPr>
          <p:nvPr/>
        </p:nvSpPr>
        <p:spPr>
          <a:xfrm>
            <a:off x="6065518" y="3426082"/>
            <a:ext cx="2987038" cy="8138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Average exponent:         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 = 1.07±1.15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Expected is 1</a:t>
            </a:r>
            <a:endParaRPr lang="en-US" sz="2000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3D47FBF-4772-337F-37FE-9E4D2838E7C3}"/>
              </a:ext>
            </a:extLst>
          </p:cNvPr>
          <p:cNvSpPr/>
          <p:nvPr/>
        </p:nvSpPr>
        <p:spPr>
          <a:xfrm>
            <a:off x="1441547" y="2341355"/>
            <a:ext cx="701040" cy="2451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14FB0501-ECD4-9B31-C1C5-3FA4B071CBAA}"/>
              </a:ext>
            </a:extLst>
          </p:cNvPr>
          <p:cNvSpPr txBox="1">
            <a:spLocks/>
          </p:cNvSpPr>
          <p:nvPr/>
        </p:nvSpPr>
        <p:spPr>
          <a:xfrm>
            <a:off x="-911229" y="2596828"/>
            <a:ext cx="5523865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accent2"/>
                </a:solidFill>
              </a:rPr>
              <a:t>Highest reliability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E501048-90EF-1701-B492-28917F28F740}"/>
              </a:ext>
            </a:extLst>
          </p:cNvPr>
          <p:cNvSpPr/>
          <p:nvPr/>
        </p:nvSpPr>
        <p:spPr>
          <a:xfrm>
            <a:off x="4612636" y="2351708"/>
            <a:ext cx="701040" cy="24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E90B83B2-CFBB-3834-DDE0-9BCA9A0AAD11}"/>
              </a:ext>
            </a:extLst>
          </p:cNvPr>
          <p:cNvSpPr txBox="1">
            <a:spLocks/>
          </p:cNvSpPr>
          <p:nvPr/>
        </p:nvSpPr>
        <p:spPr>
          <a:xfrm>
            <a:off x="2121681" y="2600632"/>
            <a:ext cx="4979154" cy="754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Unreliable scaling method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0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E59C583-B5AF-4186-5478-EBE44F847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179818"/>
            <a:ext cx="8425657" cy="500687"/>
          </a:xfrm>
        </p:spPr>
        <p:txBody>
          <a:bodyPr/>
          <a:lstStyle/>
          <a:p>
            <a:r>
              <a:rPr lang="en-US" dirty="0"/>
              <a:t>Crash of plasma electron temperature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coincides with electron cyclotron current drive (ECCD) experiments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62275"/>
            <a:ext cx="6821604" cy="640303"/>
          </a:xfrm>
        </p:spPr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3"/>
          <a:stretch/>
        </p:blipFill>
        <p:spPr>
          <a:xfrm>
            <a:off x="174058" y="2211850"/>
            <a:ext cx="2835260" cy="406336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/>
          <a:stretch/>
        </p:blipFill>
        <p:spPr>
          <a:xfrm>
            <a:off x="3560050" y="2211850"/>
            <a:ext cx="2870263" cy="4063363"/>
          </a:xfrm>
          <a:prstGeom prst="rect">
            <a:avLst/>
          </a:prstGeom>
        </p:spPr>
      </p:pic>
      <p:cxnSp>
        <p:nvCxnSpPr>
          <p:cNvPr id="9" name="Straight Arrow Connector 11"/>
          <p:cNvCxnSpPr/>
          <p:nvPr/>
        </p:nvCxnSpPr>
        <p:spPr>
          <a:xfrm flipV="1">
            <a:off x="2996200" y="4348745"/>
            <a:ext cx="715280" cy="26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1"/>
          <p:cNvCxnSpPr/>
          <p:nvPr/>
        </p:nvCxnSpPr>
        <p:spPr>
          <a:xfrm flipH="1">
            <a:off x="6285200" y="3305966"/>
            <a:ext cx="550732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835932" y="2820431"/>
            <a:ext cx="2134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Strong and repetitive </a:t>
            </a:r>
            <a:r>
              <a:rPr lang="de-DE" dirty="0" err="1"/>
              <a:t>crashes</a:t>
            </a:r>
            <a:r>
              <a:rPr lang="de-DE" dirty="0"/>
              <a:t> (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65% </a:t>
            </a:r>
            <a:r>
              <a:rPr lang="de-DE" dirty="0" err="1"/>
              <a:t>of</a:t>
            </a:r>
            <a:r>
              <a:rPr lang="de-DE" dirty="0"/>
              <a:t> T</a:t>
            </a:r>
            <a:r>
              <a:rPr lang="de-DE" baseline="-25000" dirty="0"/>
              <a:t>e</a:t>
            </a:r>
            <a:r>
              <a:rPr lang="de-DE" dirty="0"/>
              <a:t>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423115" y="5425616"/>
            <a:ext cx="1983347" cy="40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/>
          <a:p>
            <a:r>
              <a:rPr lang="de-DE" dirty="0" err="1"/>
              <a:t>Physics</a:t>
            </a:r>
            <a:r>
              <a:rPr lang="de-DE" dirty="0"/>
              <a:t> Meeting</a:t>
            </a:r>
          </a:p>
        </p:txBody>
      </p:sp>
      <p:sp>
        <p:nvSpPr>
          <p:cNvPr id="26" name="Date Placeholder 1">
            <a:extLst>
              <a:ext uri="{FF2B5EF4-FFF2-40B4-BE49-F238E27FC236}">
                <a16:creationId xmlns:a16="http://schemas.microsoft.com/office/drawing/2014/main" id="{4365DD4E-6895-C05E-6C76-71EBB333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10000" cy="365125"/>
          </a:xfrm>
        </p:spPr>
        <p:txBody>
          <a:bodyPr/>
          <a:lstStyle/>
          <a:p>
            <a:fld id="{4E143A26-1DDF-4BCF-93D4-B260A923C56D}" type="datetime1">
              <a:rPr lang="de-DE" smtClean="0"/>
              <a:t>13.05.2022</a:t>
            </a:fld>
            <a:endParaRPr lang="de-DE" dirty="0"/>
          </a:p>
        </p:txBody>
      </p:sp>
      <p:sp>
        <p:nvSpPr>
          <p:cNvPr id="17" name="Textfeld 5">
            <a:extLst>
              <a:ext uri="{FF2B5EF4-FFF2-40B4-BE49-F238E27FC236}">
                <a16:creationId xmlns:a16="http://schemas.microsoft.com/office/drawing/2014/main" id="{97390A85-CDB1-AE1A-544B-77BC802D754B}"/>
              </a:ext>
            </a:extLst>
          </p:cNvPr>
          <p:cNvSpPr txBox="1"/>
          <p:nvPr/>
        </p:nvSpPr>
        <p:spPr>
          <a:xfrm>
            <a:off x="1049270" y="1996704"/>
            <a:ext cx="156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20171206.025</a:t>
            </a:r>
          </a:p>
          <a:p>
            <a:endParaRPr lang="de-D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D5BE2-E2C8-89A0-5C00-926BC8C39300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feld 5">
            <a:extLst>
              <a:ext uri="{FF2B5EF4-FFF2-40B4-BE49-F238E27FC236}">
                <a16:creationId xmlns:a16="http://schemas.microsoft.com/office/drawing/2014/main" id="{A375F6CD-0EBC-6C93-7514-C167FDD5C006}"/>
              </a:ext>
            </a:extLst>
          </p:cNvPr>
          <p:cNvSpPr txBox="1"/>
          <p:nvPr/>
        </p:nvSpPr>
        <p:spPr>
          <a:xfrm>
            <a:off x="5504406" y="6018486"/>
            <a:ext cx="1237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M. Zanini</a:t>
            </a:r>
          </a:p>
        </p:txBody>
      </p:sp>
      <p:sp>
        <p:nvSpPr>
          <p:cNvPr id="23" name="Textfeld 5">
            <a:extLst>
              <a:ext uri="{FF2B5EF4-FFF2-40B4-BE49-F238E27FC236}">
                <a16:creationId xmlns:a16="http://schemas.microsoft.com/office/drawing/2014/main" id="{07284530-9762-6E35-49D7-22B21E7BC3C0}"/>
              </a:ext>
            </a:extLst>
          </p:cNvPr>
          <p:cNvSpPr txBox="1"/>
          <p:nvPr/>
        </p:nvSpPr>
        <p:spPr>
          <a:xfrm>
            <a:off x="2046874" y="6018486"/>
            <a:ext cx="1237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M. Zanini</a:t>
            </a:r>
          </a:p>
        </p:txBody>
      </p:sp>
      <p:sp>
        <p:nvSpPr>
          <p:cNvPr id="19" name="Textfeld 5">
            <a:extLst>
              <a:ext uri="{FF2B5EF4-FFF2-40B4-BE49-F238E27FC236}">
                <a16:creationId xmlns:a16="http://schemas.microsoft.com/office/drawing/2014/main" id="{436E9805-10BA-856B-4327-990ACEB4A45A}"/>
              </a:ext>
            </a:extLst>
          </p:cNvPr>
          <p:cNvSpPr txBox="1"/>
          <p:nvPr/>
        </p:nvSpPr>
        <p:spPr>
          <a:xfrm>
            <a:off x="4432550" y="1996704"/>
            <a:ext cx="156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20171206.025</a:t>
            </a:r>
          </a:p>
        </p:txBody>
      </p:sp>
    </p:spTree>
    <p:extLst>
      <p:ext uri="{BB962C8B-B14F-4D97-AF65-F5344CB8AC3E}">
        <p14:creationId xmlns:p14="http://schemas.microsoft.com/office/powerpoint/2010/main" val="233897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E59C583-B5AF-4186-5478-EBE44F847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179818"/>
            <a:ext cx="8425657" cy="500687"/>
          </a:xfrm>
        </p:spPr>
        <p:txBody>
          <a:bodyPr/>
          <a:lstStyle/>
          <a:p>
            <a:r>
              <a:rPr lang="en-US" dirty="0"/>
              <a:t>Crash of plasma electron temperature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coincides with electron cyclotron current drive (ECCD) experiments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62275"/>
            <a:ext cx="6821604" cy="640303"/>
          </a:xfrm>
        </p:spPr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3"/>
          <a:stretch/>
        </p:blipFill>
        <p:spPr>
          <a:xfrm>
            <a:off x="174058" y="2211850"/>
            <a:ext cx="2835260" cy="406336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/>
          <a:stretch/>
        </p:blipFill>
        <p:spPr>
          <a:xfrm>
            <a:off x="3560050" y="2211850"/>
            <a:ext cx="2870263" cy="4063363"/>
          </a:xfrm>
          <a:prstGeom prst="rect">
            <a:avLst/>
          </a:prstGeom>
        </p:spPr>
      </p:pic>
      <p:cxnSp>
        <p:nvCxnSpPr>
          <p:cNvPr id="9" name="Straight Arrow Connector 11"/>
          <p:cNvCxnSpPr/>
          <p:nvPr/>
        </p:nvCxnSpPr>
        <p:spPr>
          <a:xfrm flipV="1">
            <a:off x="2996200" y="4348745"/>
            <a:ext cx="715280" cy="26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432550" y="1996704"/>
            <a:ext cx="156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20171206.025</a:t>
            </a:r>
          </a:p>
        </p:txBody>
      </p:sp>
      <p:cxnSp>
        <p:nvCxnSpPr>
          <p:cNvPr id="15" name="Straight Arrow Connector 11"/>
          <p:cNvCxnSpPr/>
          <p:nvPr/>
        </p:nvCxnSpPr>
        <p:spPr>
          <a:xfrm flipH="1">
            <a:off x="6285200" y="3305966"/>
            <a:ext cx="550732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835932" y="2820431"/>
            <a:ext cx="2134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Strong and repetitive </a:t>
            </a:r>
            <a:r>
              <a:rPr lang="de-DE" dirty="0" err="1"/>
              <a:t>crashes</a:t>
            </a:r>
            <a:r>
              <a:rPr lang="de-DE" dirty="0"/>
              <a:t> (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65% </a:t>
            </a:r>
            <a:r>
              <a:rPr lang="de-DE" dirty="0" err="1"/>
              <a:t>of</a:t>
            </a:r>
            <a:r>
              <a:rPr lang="de-DE" dirty="0"/>
              <a:t> T</a:t>
            </a:r>
            <a:r>
              <a:rPr lang="de-DE" baseline="-25000" dirty="0"/>
              <a:t>e</a:t>
            </a:r>
            <a:r>
              <a:rPr lang="de-DE" dirty="0"/>
              <a:t>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423115" y="5425616"/>
            <a:ext cx="1983347" cy="40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/>
          <a:p>
            <a:r>
              <a:rPr lang="de-DE" dirty="0" err="1"/>
              <a:t>Physics</a:t>
            </a:r>
            <a:r>
              <a:rPr lang="de-DE" dirty="0"/>
              <a:t> Meeting</a:t>
            </a:r>
          </a:p>
        </p:txBody>
      </p:sp>
      <p:sp>
        <p:nvSpPr>
          <p:cNvPr id="26" name="Date Placeholder 1">
            <a:extLst>
              <a:ext uri="{FF2B5EF4-FFF2-40B4-BE49-F238E27FC236}">
                <a16:creationId xmlns:a16="http://schemas.microsoft.com/office/drawing/2014/main" id="{4365DD4E-6895-C05E-6C76-71EBB333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10000" cy="365125"/>
          </a:xfrm>
        </p:spPr>
        <p:txBody>
          <a:bodyPr/>
          <a:lstStyle/>
          <a:p>
            <a:fld id="{4E143A26-1DDF-4BCF-93D4-B260A923C56D}" type="datetime1">
              <a:rPr lang="de-DE" smtClean="0"/>
              <a:t>12.05.2022</a:t>
            </a:fld>
            <a:endParaRPr lang="de-DE" dirty="0"/>
          </a:p>
        </p:txBody>
      </p:sp>
      <p:cxnSp>
        <p:nvCxnSpPr>
          <p:cNvPr id="28" name="Straight Arrow Connector 11">
            <a:extLst>
              <a:ext uri="{FF2B5EF4-FFF2-40B4-BE49-F238E27FC236}">
                <a16:creationId xmlns:a16="http://schemas.microsoft.com/office/drawing/2014/main" id="{E993A1E0-6CF2-738D-41BD-F88EC05A271A}"/>
              </a:ext>
            </a:extLst>
          </p:cNvPr>
          <p:cNvCxnSpPr/>
          <p:nvPr/>
        </p:nvCxnSpPr>
        <p:spPr>
          <a:xfrm flipH="1">
            <a:off x="6285200" y="4258771"/>
            <a:ext cx="550732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11">
            <a:extLst>
              <a:ext uri="{FF2B5EF4-FFF2-40B4-BE49-F238E27FC236}">
                <a16:creationId xmlns:a16="http://schemas.microsoft.com/office/drawing/2014/main" id="{3E7CA7B3-DE3B-935D-600C-27B2551043D9}"/>
              </a:ext>
            </a:extLst>
          </p:cNvPr>
          <p:cNvCxnSpPr/>
          <p:nvPr/>
        </p:nvCxnSpPr>
        <p:spPr>
          <a:xfrm flipH="1">
            <a:off x="6285200" y="4677923"/>
            <a:ext cx="550732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15">
            <a:extLst>
              <a:ext uri="{FF2B5EF4-FFF2-40B4-BE49-F238E27FC236}">
                <a16:creationId xmlns:a16="http://schemas.microsoft.com/office/drawing/2014/main" id="{9F2CB2DD-B9D4-27C4-477C-17187727E39C}"/>
              </a:ext>
            </a:extLst>
          </p:cNvPr>
          <p:cNvSpPr txBox="1"/>
          <p:nvPr/>
        </p:nvSpPr>
        <p:spPr>
          <a:xfrm>
            <a:off x="6876351" y="4008094"/>
            <a:ext cx="219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Diamagnetic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W</a:t>
            </a:r>
            <a:r>
              <a:rPr lang="de-DE" baseline="-25000" dirty="0" err="1"/>
              <a:t>dia</a:t>
            </a:r>
            <a:r>
              <a:rPr lang="de-DE" dirty="0"/>
              <a:t> and </a:t>
            </a:r>
            <a:r>
              <a:rPr lang="de-DE" dirty="0" err="1"/>
              <a:t>toroidal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I</a:t>
            </a:r>
            <a:r>
              <a:rPr lang="de-DE" baseline="-25000" dirty="0" err="1"/>
              <a:t>tor</a:t>
            </a:r>
            <a:r>
              <a:rPr lang="de-DE" dirty="0"/>
              <a:t> </a:t>
            </a:r>
            <a:r>
              <a:rPr lang="de-DE" dirty="0" err="1"/>
              <a:t>affected</a:t>
            </a:r>
            <a:endParaRPr lang="de-DE" dirty="0"/>
          </a:p>
        </p:txBody>
      </p:sp>
      <p:sp>
        <p:nvSpPr>
          <p:cNvPr id="17" name="Textfeld 5">
            <a:extLst>
              <a:ext uri="{FF2B5EF4-FFF2-40B4-BE49-F238E27FC236}">
                <a16:creationId xmlns:a16="http://schemas.microsoft.com/office/drawing/2014/main" id="{97390A85-CDB1-AE1A-544B-77BC802D754B}"/>
              </a:ext>
            </a:extLst>
          </p:cNvPr>
          <p:cNvSpPr txBox="1"/>
          <p:nvPr/>
        </p:nvSpPr>
        <p:spPr>
          <a:xfrm>
            <a:off x="1049270" y="1996704"/>
            <a:ext cx="156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20171206.025</a:t>
            </a:r>
          </a:p>
          <a:p>
            <a:endParaRPr lang="de-D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D5BE2-E2C8-89A0-5C00-926BC8C39300}"/>
              </a:ext>
            </a:extLst>
          </p:cNvPr>
          <p:cNvSpPr/>
          <p:nvPr/>
        </p:nvSpPr>
        <p:spPr>
          <a:xfrm>
            <a:off x="7180379" y="142240"/>
            <a:ext cx="794052" cy="64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feld 5">
            <a:extLst>
              <a:ext uri="{FF2B5EF4-FFF2-40B4-BE49-F238E27FC236}">
                <a16:creationId xmlns:a16="http://schemas.microsoft.com/office/drawing/2014/main" id="{A375F6CD-0EBC-6C93-7514-C167FDD5C006}"/>
              </a:ext>
            </a:extLst>
          </p:cNvPr>
          <p:cNvSpPr txBox="1"/>
          <p:nvPr/>
        </p:nvSpPr>
        <p:spPr>
          <a:xfrm>
            <a:off x="5504406" y="6018486"/>
            <a:ext cx="1237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M. Zanini</a:t>
            </a:r>
          </a:p>
        </p:txBody>
      </p:sp>
      <p:sp>
        <p:nvSpPr>
          <p:cNvPr id="23" name="Textfeld 5">
            <a:extLst>
              <a:ext uri="{FF2B5EF4-FFF2-40B4-BE49-F238E27FC236}">
                <a16:creationId xmlns:a16="http://schemas.microsoft.com/office/drawing/2014/main" id="{07284530-9762-6E35-49D7-22B21E7BC3C0}"/>
              </a:ext>
            </a:extLst>
          </p:cNvPr>
          <p:cNvSpPr txBox="1"/>
          <p:nvPr/>
        </p:nvSpPr>
        <p:spPr>
          <a:xfrm>
            <a:off x="2046874" y="6018486"/>
            <a:ext cx="1237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M. Zanini</a:t>
            </a:r>
          </a:p>
        </p:txBody>
      </p:sp>
    </p:spTree>
    <p:extLst>
      <p:ext uri="{BB962C8B-B14F-4D97-AF65-F5344CB8AC3E}">
        <p14:creationId xmlns:p14="http://schemas.microsoft.com/office/powerpoint/2010/main" val="1006973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3130</Words>
  <Application>Microsoft Office PowerPoint</Application>
  <PresentationFormat>On-screen Show (4:3)</PresentationFormat>
  <Paragraphs>728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Arial</vt:lpstr>
      <vt:lpstr>Arial Narrow</vt:lpstr>
      <vt:lpstr>Bahnschrift</vt:lpstr>
      <vt:lpstr>Calibri</vt:lpstr>
      <vt:lpstr>Cambria Math</vt:lpstr>
      <vt:lpstr>Wingdings</vt:lpstr>
      <vt:lpstr>Office</vt:lpstr>
      <vt:lpstr>Influence of plasma parameters on sawtooth instabilities at W7-X</vt:lpstr>
      <vt:lpstr>Motivation</vt:lpstr>
      <vt:lpstr>Motivation</vt:lpstr>
      <vt:lpstr>Motivation</vt:lpstr>
      <vt:lpstr>Motivation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Plotting Δt over rinv/a</vt:lpstr>
      <vt:lpstr>Plotting Δt over rinv/a</vt:lpstr>
      <vt:lpstr>Plotting Δt over rinv/a – all discharges</vt:lpstr>
      <vt:lpstr>Plotting Δt over rinv/a – all discharges</vt:lpstr>
      <vt:lpstr>Results Δt over rinv</vt:lpstr>
      <vt:lpstr>Results Δt over rinv</vt:lpstr>
      <vt:lpstr>Results Δt over rinv</vt:lpstr>
      <vt:lpstr>Plotting η-1 over rinv/a</vt:lpstr>
      <vt:lpstr>Plotting η-1 over rinv/a</vt:lpstr>
      <vt:lpstr>Plotting η-1 over rinv/a</vt:lpstr>
      <vt:lpstr>Plotting η-1 over rinv/a</vt:lpstr>
      <vt:lpstr>Results η-1 over rinv/a</vt:lpstr>
      <vt:lpstr>Results η-1 over rinv/a</vt:lpstr>
      <vt:lpstr>Results η-1 over rinv/a</vt:lpstr>
      <vt:lpstr>Plotting Δt over τR,inv</vt:lpstr>
      <vt:lpstr>Plotting Δt over τR,inv</vt:lpstr>
      <vt:lpstr>Plotting Δt over τR,inv</vt:lpstr>
      <vt:lpstr>Plotting Δt over τR,inv</vt:lpstr>
      <vt:lpstr>Plotting Δt over τR,Zsingle and τR,Zavg </vt:lpstr>
      <vt:lpstr>Plotting Δt over τR,Zsingle and τR,Zavg </vt:lpstr>
      <vt:lpstr>Results Δt over τR,inv</vt:lpstr>
      <vt:lpstr>Results Δt over τR,inv</vt:lpstr>
      <vt:lpstr>Results Δt over τR,inv</vt:lpstr>
      <vt:lpstr>Results Δt over τR,inv</vt:lpstr>
      <vt:lpstr>Results Δt over τR,inv</vt:lpstr>
      <vt:lpstr>Plotting Δt over &lt;τR&gt;</vt:lpstr>
      <vt:lpstr>Plotting Δt over &lt;τR&gt;</vt:lpstr>
      <vt:lpstr>Plotting Δt over &lt;τR&gt;</vt:lpstr>
      <vt:lpstr>Plotting Δt over &lt;τR&gt; - all  discharges</vt:lpstr>
      <vt:lpstr>Plotting Δt over &lt;τR&gt; - all  discharges</vt:lpstr>
      <vt:lpstr>Results Δt over &lt;τR&gt;</vt:lpstr>
      <vt:lpstr>Results Δt over &lt;τR&gt;</vt:lpstr>
      <vt:lpstr>Results Δt over &lt;τR&gt;</vt:lpstr>
      <vt:lpstr>Results Δt over &lt;τR&gt;</vt:lpstr>
      <vt:lpstr>Plotting Δt over η-1</vt:lpstr>
      <vt:lpstr>Plotting Δt over η-1</vt:lpstr>
      <vt:lpstr>Plotting Δt over η-1</vt:lpstr>
      <vt:lpstr>Plotting Δt over η-1</vt:lpstr>
      <vt:lpstr>Plotting Δt over η-1</vt:lpstr>
      <vt:lpstr>Plotting Δt over η-1</vt:lpstr>
      <vt:lpstr>Plotting Δt over η-1</vt:lpstr>
      <vt:lpstr>Plotting Δt over η-1</vt:lpstr>
      <vt:lpstr>Plotting Δt over η-1</vt:lpstr>
      <vt:lpstr>Summary</vt:lpstr>
      <vt:lpstr>Summary</vt:lpstr>
      <vt:lpstr>Summary</vt:lpstr>
      <vt:lpstr>Summary</vt:lpstr>
      <vt:lpstr>Summary</vt:lpstr>
      <vt:lpstr>Summary</vt:lpstr>
      <vt:lpstr>PCA</vt:lpstr>
      <vt:lpstr>PCA</vt:lpstr>
      <vt:lpstr>PCA</vt:lpstr>
      <vt:lpstr>PCA – PC1 and PC2</vt:lpstr>
      <vt:lpstr>PCA – 3D plot</vt:lpstr>
      <vt:lpstr>Conclusion</vt:lpstr>
      <vt:lpstr>Conclusion</vt:lpstr>
      <vt:lpstr>Conclusion</vt:lpstr>
      <vt:lpstr>Conclusion</vt:lpstr>
      <vt:lpstr>Comparison of all scaling methods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IPP Power Point template 4:3</dc:title>
  <dc:creator>Peter Kurz</dc:creator>
  <cp:lastModifiedBy>Tilly Smith</cp:lastModifiedBy>
  <cp:revision>230</cp:revision>
  <dcterms:created xsi:type="dcterms:W3CDTF">2018-08-24T10:28:29Z</dcterms:created>
  <dcterms:modified xsi:type="dcterms:W3CDTF">2022-05-13T07:51:41Z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7X-KKS">
    <vt:lpwstr> </vt:lpwstr>
  </property>
  <property fmtid="{D5CDD505-2E9C-101B-9397-08002B2CF9AE}" pid="3" name="W7X-DOKKENZ">
    <vt:lpwstr> </vt:lpwstr>
  </property>
  <property fmtid="{D5CDD505-2E9C-101B-9397-08002B2CF9AE}" pid="4" name="STICHWORT">
    <vt:lpwstr> </vt:lpwstr>
  </property>
  <property fmtid="{D5CDD505-2E9C-101B-9397-08002B2CF9AE}" pid="5" name="VERSION_W7X">
    <vt:lpwstr> </vt:lpwstr>
  </property>
</Properties>
</file>