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727" r:id="rId2"/>
  </p:sldMasterIdLst>
  <p:notesMasterIdLst>
    <p:notesMasterId r:id="rId87"/>
  </p:notesMasterIdLst>
  <p:sldIdLst>
    <p:sldId id="258" r:id="rId3"/>
    <p:sldId id="260" r:id="rId4"/>
    <p:sldId id="286" r:id="rId5"/>
    <p:sldId id="287" r:id="rId6"/>
    <p:sldId id="288" r:id="rId7"/>
    <p:sldId id="289" r:id="rId8"/>
    <p:sldId id="320" r:id="rId9"/>
    <p:sldId id="290" r:id="rId10"/>
    <p:sldId id="291" r:id="rId11"/>
    <p:sldId id="292" r:id="rId12"/>
    <p:sldId id="294" r:id="rId13"/>
    <p:sldId id="295" r:id="rId14"/>
    <p:sldId id="296" r:id="rId15"/>
    <p:sldId id="297" r:id="rId16"/>
    <p:sldId id="298" r:id="rId17"/>
    <p:sldId id="299" r:id="rId18"/>
    <p:sldId id="300" r:id="rId19"/>
    <p:sldId id="301" r:id="rId20"/>
    <p:sldId id="303" r:id="rId21"/>
    <p:sldId id="304" r:id="rId22"/>
    <p:sldId id="305" r:id="rId23"/>
    <p:sldId id="306" r:id="rId24"/>
    <p:sldId id="307" r:id="rId25"/>
    <p:sldId id="309" r:id="rId26"/>
    <p:sldId id="308" r:id="rId27"/>
    <p:sldId id="310" r:id="rId28"/>
    <p:sldId id="285" r:id="rId29"/>
    <p:sldId id="262" r:id="rId30"/>
    <p:sldId id="263" r:id="rId31"/>
    <p:sldId id="264" r:id="rId32"/>
    <p:sldId id="265" r:id="rId33"/>
    <p:sldId id="266" r:id="rId34"/>
    <p:sldId id="268" r:id="rId35"/>
    <p:sldId id="269" r:id="rId36"/>
    <p:sldId id="270" r:id="rId37"/>
    <p:sldId id="274" r:id="rId38"/>
    <p:sldId id="275" r:id="rId39"/>
    <p:sldId id="276" r:id="rId40"/>
    <p:sldId id="278" r:id="rId41"/>
    <p:sldId id="267" r:id="rId42"/>
    <p:sldId id="311" r:id="rId43"/>
    <p:sldId id="312" r:id="rId44"/>
    <p:sldId id="354" r:id="rId45"/>
    <p:sldId id="355" r:id="rId46"/>
    <p:sldId id="356" r:id="rId47"/>
    <p:sldId id="357" r:id="rId48"/>
    <p:sldId id="358" r:id="rId49"/>
    <p:sldId id="313" r:id="rId50"/>
    <p:sldId id="314" r:id="rId51"/>
    <p:sldId id="321" r:id="rId52"/>
    <p:sldId id="323" r:id="rId53"/>
    <p:sldId id="337" r:id="rId54"/>
    <p:sldId id="340" r:id="rId55"/>
    <p:sldId id="339" r:id="rId56"/>
    <p:sldId id="341" r:id="rId57"/>
    <p:sldId id="342" r:id="rId58"/>
    <p:sldId id="338" r:id="rId59"/>
    <p:sldId id="343" r:id="rId60"/>
    <p:sldId id="322" r:id="rId61"/>
    <p:sldId id="324" r:id="rId62"/>
    <p:sldId id="329" r:id="rId63"/>
    <p:sldId id="327" r:id="rId64"/>
    <p:sldId id="326" r:id="rId65"/>
    <p:sldId id="328" r:id="rId66"/>
    <p:sldId id="330" r:id="rId67"/>
    <p:sldId id="331" r:id="rId68"/>
    <p:sldId id="332" r:id="rId69"/>
    <p:sldId id="333" r:id="rId70"/>
    <p:sldId id="334" r:id="rId71"/>
    <p:sldId id="335" r:id="rId72"/>
    <p:sldId id="316" r:id="rId73"/>
    <p:sldId id="344" r:id="rId74"/>
    <p:sldId id="345" r:id="rId75"/>
    <p:sldId id="346" r:id="rId76"/>
    <p:sldId id="347" r:id="rId77"/>
    <p:sldId id="348" r:id="rId78"/>
    <p:sldId id="349" r:id="rId79"/>
    <p:sldId id="350" r:id="rId80"/>
    <p:sldId id="353" r:id="rId81"/>
    <p:sldId id="351" r:id="rId82"/>
    <p:sldId id="352" r:id="rId83"/>
    <p:sldId id="359" r:id="rId84"/>
    <p:sldId id="360" r:id="rId85"/>
    <p:sldId id="317" r:id="rId8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B05F"/>
    <a:srgbClr val="66A7A3"/>
    <a:srgbClr val="B9FE9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5" autoAdjust="0"/>
    <p:restoredTop sz="94660"/>
  </p:normalViewPr>
  <p:slideViewPr>
    <p:cSldViewPr snapToGrid="0">
      <p:cViewPr varScale="1">
        <p:scale>
          <a:sx n="217" d="100"/>
          <a:sy n="217" d="100"/>
        </p:scale>
        <p:origin x="198" y="1140"/>
      </p:cViewPr>
      <p:guideLst>
        <p:guide orient="horz" pos="2160"/>
        <p:guide pos="3840"/>
      </p:guideLst>
    </p:cSldViewPr>
  </p:slideViewPr>
  <p:notesTextViewPr>
    <p:cViewPr>
      <p:scale>
        <a:sx n="3" d="2"/>
        <a:sy n="3" d="2"/>
      </p:scale>
      <p:origin x="0" y="0"/>
    </p:cViewPr>
  </p:notesTextViewPr>
  <p:notesViewPr>
    <p:cSldViewPr snapToGrid="0">
      <p:cViewPr varScale="1">
        <p:scale>
          <a:sx n="95" d="100"/>
          <a:sy n="95" d="100"/>
        </p:scale>
        <p:origin x="3582" y="7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slide" Target="slides/slide82.xml"/><Relationship Id="rId89" Type="http://schemas.openxmlformats.org/officeDocument/2006/relationships/viewProps" Target="viewProps.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notesMaster" Target="notesMasters/notesMaster1.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theme" Target="theme/theme1.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4" Type="http://schemas.openxmlformats.org/officeDocument/2006/relationships/slide" Target="slides/slide2.xml"/><Relationship Id="rId9"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3E7EAE9-CD22-4919-B9F6-1A82D6CE1B33}" type="datetimeFigureOut">
              <a:rPr lang="de-DE" smtClean="0"/>
              <a:t>20.06.2024</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85E968-FCE0-431C-99B4-EC8EA971DFFE}" type="slidenum">
              <a:rPr lang="de-DE" smtClean="0"/>
              <a:t>‹#›</a:t>
            </a:fld>
            <a:endParaRPr lang="de-DE"/>
          </a:p>
        </p:txBody>
      </p:sp>
    </p:spTree>
    <p:extLst>
      <p:ext uri="{BB962C8B-B14F-4D97-AF65-F5344CB8AC3E}">
        <p14:creationId xmlns:p14="http://schemas.microsoft.com/office/powerpoint/2010/main" val="24736590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IN" baseline="0" dirty="0" smtClean="0"/>
              <a:t>Now lets jump into the next problem to be addressed : how to design a </a:t>
            </a:r>
            <a:r>
              <a:rPr lang="en-IN" baseline="0" dirty="0" err="1" smtClean="0"/>
              <a:t>divertor</a:t>
            </a:r>
            <a:r>
              <a:rPr lang="en-IN" baseline="0" dirty="0" smtClean="0"/>
              <a:t> </a:t>
            </a:r>
          </a:p>
          <a:p>
            <a:pPr marL="171450" indent="-171450">
              <a:buFontTx/>
              <a:buChar char="-"/>
            </a:pPr>
            <a:r>
              <a:rPr lang="en-IN" baseline="0" dirty="0" smtClean="0"/>
              <a:t>To not get lost in the large 3d design space, need a general framework</a:t>
            </a:r>
          </a:p>
          <a:p>
            <a:pPr marL="171450" indent="-171450">
              <a:buFontTx/>
              <a:buChar char="-"/>
            </a:pPr>
            <a:r>
              <a:rPr lang="en-IN" baseline="0" dirty="0" smtClean="0"/>
              <a:t>Leading idea is to leverage trajectories of stationary points of a given magnetic topology</a:t>
            </a:r>
          </a:p>
          <a:p>
            <a:pPr marL="171450" indent="-171450">
              <a:buFontTx/>
              <a:buChar char="-"/>
            </a:pPr>
            <a:r>
              <a:rPr lang="en-IN" baseline="0" dirty="0" smtClean="0"/>
              <a:t>Let’s take the example of the O-line class of </a:t>
            </a:r>
            <a:r>
              <a:rPr lang="en-IN" baseline="0" dirty="0" err="1" smtClean="0"/>
              <a:t>divertors</a:t>
            </a:r>
            <a:r>
              <a:rPr lang="en-IN" baseline="0" dirty="0" smtClean="0"/>
              <a:t> wherein we first locate the O-point and nearest LCMS point to build a basis vector</a:t>
            </a:r>
          </a:p>
          <a:p>
            <a:pPr marL="171450" indent="-171450">
              <a:buFontTx/>
              <a:buChar char="-"/>
            </a:pPr>
            <a:r>
              <a:rPr lang="en-IN" baseline="0" dirty="0" smtClean="0"/>
              <a:t>And eventually an island reference frame that moves with the island </a:t>
            </a:r>
          </a:p>
          <a:p>
            <a:pPr marL="171450" indent="-171450">
              <a:buFontTx/>
              <a:buChar char="-"/>
            </a:pPr>
            <a:r>
              <a:rPr lang="en-IN" baseline="0" dirty="0" smtClean="0"/>
              <a:t>Useful to create 3d shapes</a:t>
            </a:r>
          </a:p>
        </p:txBody>
      </p:sp>
      <p:sp>
        <p:nvSpPr>
          <p:cNvPr id="4" name="Slide Number Placeholder 3"/>
          <p:cNvSpPr>
            <a:spLocks noGrp="1"/>
          </p:cNvSpPr>
          <p:nvPr>
            <p:ph type="sldNum" sz="quarter" idx="10"/>
          </p:nvPr>
        </p:nvSpPr>
        <p:spPr/>
        <p:txBody>
          <a:bodyPr/>
          <a:lstStyle/>
          <a:p>
            <a:fld id="{CC85E968-FCE0-431C-99B4-EC8EA971DFFE}" type="slidenum">
              <a:rPr lang="de-DE" smtClean="0"/>
              <a:t>2</a:t>
            </a:fld>
            <a:endParaRPr lang="de-DE"/>
          </a:p>
        </p:txBody>
      </p:sp>
    </p:spTree>
    <p:extLst>
      <p:ext uri="{BB962C8B-B14F-4D97-AF65-F5344CB8AC3E}">
        <p14:creationId xmlns:p14="http://schemas.microsoft.com/office/powerpoint/2010/main" val="10274271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IN" baseline="0" dirty="0" smtClean="0"/>
              <a:t>Now lets jump into the next problem to be addressed : how to design a </a:t>
            </a:r>
            <a:r>
              <a:rPr lang="en-IN" baseline="0" dirty="0" err="1" smtClean="0"/>
              <a:t>divertor</a:t>
            </a:r>
            <a:r>
              <a:rPr lang="en-IN" baseline="0" dirty="0" smtClean="0"/>
              <a:t> </a:t>
            </a:r>
          </a:p>
          <a:p>
            <a:pPr marL="171450" indent="-171450">
              <a:buFontTx/>
              <a:buChar char="-"/>
            </a:pPr>
            <a:r>
              <a:rPr lang="en-IN" baseline="0" dirty="0" smtClean="0"/>
              <a:t>To not get lost in the large 3d design space, need a general framework</a:t>
            </a:r>
          </a:p>
          <a:p>
            <a:pPr marL="171450" indent="-171450">
              <a:buFontTx/>
              <a:buChar char="-"/>
            </a:pPr>
            <a:r>
              <a:rPr lang="en-IN" baseline="0" dirty="0" smtClean="0"/>
              <a:t>Leading idea is to leverage trajectories of stationary points of a given magnetic topology</a:t>
            </a:r>
          </a:p>
          <a:p>
            <a:pPr marL="171450" indent="-171450">
              <a:buFontTx/>
              <a:buChar char="-"/>
            </a:pPr>
            <a:r>
              <a:rPr lang="en-IN" baseline="0" dirty="0" smtClean="0"/>
              <a:t>Let’s take the example of the O-line class of </a:t>
            </a:r>
            <a:r>
              <a:rPr lang="en-IN" baseline="0" dirty="0" err="1" smtClean="0"/>
              <a:t>divertors</a:t>
            </a:r>
            <a:r>
              <a:rPr lang="en-IN" baseline="0" dirty="0" smtClean="0"/>
              <a:t> wherein we first locate the O-point and nearest LCMS point to build a basis vector</a:t>
            </a:r>
          </a:p>
          <a:p>
            <a:pPr marL="171450" indent="-171450">
              <a:buFontTx/>
              <a:buChar char="-"/>
            </a:pPr>
            <a:r>
              <a:rPr lang="en-IN" baseline="0" dirty="0" smtClean="0"/>
              <a:t>And eventually an island reference frame that moves with the island </a:t>
            </a:r>
          </a:p>
          <a:p>
            <a:pPr marL="171450" indent="-171450">
              <a:buFontTx/>
              <a:buChar char="-"/>
            </a:pPr>
            <a:r>
              <a:rPr lang="en-IN" baseline="0" dirty="0" smtClean="0"/>
              <a:t>Useful to create 3d shapes</a:t>
            </a:r>
          </a:p>
        </p:txBody>
      </p:sp>
      <p:sp>
        <p:nvSpPr>
          <p:cNvPr id="4" name="Slide Number Placeholder 3"/>
          <p:cNvSpPr>
            <a:spLocks noGrp="1"/>
          </p:cNvSpPr>
          <p:nvPr>
            <p:ph type="sldNum" sz="quarter" idx="10"/>
          </p:nvPr>
        </p:nvSpPr>
        <p:spPr/>
        <p:txBody>
          <a:bodyPr/>
          <a:lstStyle/>
          <a:p>
            <a:fld id="{CC85E968-FCE0-431C-99B4-EC8EA971DFFE}" type="slidenum">
              <a:rPr lang="de-DE" smtClean="0"/>
              <a:t>11</a:t>
            </a:fld>
            <a:endParaRPr lang="de-DE"/>
          </a:p>
        </p:txBody>
      </p:sp>
    </p:spTree>
    <p:extLst>
      <p:ext uri="{BB962C8B-B14F-4D97-AF65-F5344CB8AC3E}">
        <p14:creationId xmlns:p14="http://schemas.microsoft.com/office/powerpoint/2010/main" val="29010916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IN" baseline="0" dirty="0" smtClean="0"/>
              <a:t>Now lets jump into the next problem to be addressed : how to design a </a:t>
            </a:r>
            <a:r>
              <a:rPr lang="en-IN" baseline="0" dirty="0" err="1" smtClean="0"/>
              <a:t>divertor</a:t>
            </a:r>
            <a:r>
              <a:rPr lang="en-IN" baseline="0" dirty="0" smtClean="0"/>
              <a:t> </a:t>
            </a:r>
          </a:p>
          <a:p>
            <a:pPr marL="171450" indent="-171450">
              <a:buFontTx/>
              <a:buChar char="-"/>
            </a:pPr>
            <a:r>
              <a:rPr lang="en-IN" baseline="0" dirty="0" smtClean="0"/>
              <a:t>To not get lost in the large 3d design space, need a general framework</a:t>
            </a:r>
          </a:p>
          <a:p>
            <a:pPr marL="171450" indent="-171450">
              <a:buFontTx/>
              <a:buChar char="-"/>
            </a:pPr>
            <a:r>
              <a:rPr lang="en-IN" baseline="0" dirty="0" smtClean="0"/>
              <a:t>Leading idea is to leverage trajectories of stationary points of a given magnetic topology</a:t>
            </a:r>
          </a:p>
          <a:p>
            <a:pPr marL="171450" indent="-171450">
              <a:buFontTx/>
              <a:buChar char="-"/>
            </a:pPr>
            <a:r>
              <a:rPr lang="en-IN" baseline="0" dirty="0" smtClean="0"/>
              <a:t>Let’s take the example of the O-line class of </a:t>
            </a:r>
            <a:r>
              <a:rPr lang="en-IN" baseline="0" dirty="0" err="1" smtClean="0"/>
              <a:t>divertors</a:t>
            </a:r>
            <a:r>
              <a:rPr lang="en-IN" baseline="0" dirty="0" smtClean="0"/>
              <a:t> wherein we first locate the O-point and nearest LCMS point to build a basis vector</a:t>
            </a:r>
          </a:p>
          <a:p>
            <a:pPr marL="171450" indent="-171450">
              <a:buFontTx/>
              <a:buChar char="-"/>
            </a:pPr>
            <a:r>
              <a:rPr lang="en-IN" baseline="0" dirty="0" smtClean="0"/>
              <a:t>And eventually an island reference frame that moves with the island </a:t>
            </a:r>
          </a:p>
          <a:p>
            <a:pPr marL="171450" indent="-171450">
              <a:buFontTx/>
              <a:buChar char="-"/>
            </a:pPr>
            <a:r>
              <a:rPr lang="en-IN" baseline="0" dirty="0" smtClean="0"/>
              <a:t>Useful to create 3d shapes</a:t>
            </a:r>
          </a:p>
        </p:txBody>
      </p:sp>
      <p:sp>
        <p:nvSpPr>
          <p:cNvPr id="4" name="Slide Number Placeholder 3"/>
          <p:cNvSpPr>
            <a:spLocks noGrp="1"/>
          </p:cNvSpPr>
          <p:nvPr>
            <p:ph type="sldNum" sz="quarter" idx="10"/>
          </p:nvPr>
        </p:nvSpPr>
        <p:spPr/>
        <p:txBody>
          <a:bodyPr/>
          <a:lstStyle/>
          <a:p>
            <a:fld id="{CC85E968-FCE0-431C-99B4-EC8EA971DFFE}" type="slidenum">
              <a:rPr lang="de-DE" smtClean="0"/>
              <a:t>12</a:t>
            </a:fld>
            <a:endParaRPr lang="de-DE"/>
          </a:p>
        </p:txBody>
      </p:sp>
    </p:spTree>
    <p:extLst>
      <p:ext uri="{BB962C8B-B14F-4D97-AF65-F5344CB8AC3E}">
        <p14:creationId xmlns:p14="http://schemas.microsoft.com/office/powerpoint/2010/main" val="28761019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IN" baseline="0" dirty="0" smtClean="0"/>
              <a:t>Now lets jump into the next problem to be addressed : how to design a </a:t>
            </a:r>
            <a:r>
              <a:rPr lang="en-IN" baseline="0" dirty="0" err="1" smtClean="0"/>
              <a:t>divertor</a:t>
            </a:r>
            <a:r>
              <a:rPr lang="en-IN" baseline="0" dirty="0" smtClean="0"/>
              <a:t> </a:t>
            </a:r>
          </a:p>
          <a:p>
            <a:pPr marL="171450" indent="-171450">
              <a:buFontTx/>
              <a:buChar char="-"/>
            </a:pPr>
            <a:r>
              <a:rPr lang="en-IN" baseline="0" dirty="0" smtClean="0"/>
              <a:t>To not get lost in the large 3d design space, need a general framework</a:t>
            </a:r>
          </a:p>
          <a:p>
            <a:pPr marL="171450" indent="-171450">
              <a:buFontTx/>
              <a:buChar char="-"/>
            </a:pPr>
            <a:r>
              <a:rPr lang="en-IN" baseline="0" dirty="0" smtClean="0"/>
              <a:t>Leading idea is to leverage trajectories of stationary points of a given magnetic topology</a:t>
            </a:r>
          </a:p>
          <a:p>
            <a:pPr marL="171450" indent="-171450">
              <a:buFontTx/>
              <a:buChar char="-"/>
            </a:pPr>
            <a:r>
              <a:rPr lang="en-IN" baseline="0" dirty="0" smtClean="0"/>
              <a:t>Let’s take the example of the O-line class of </a:t>
            </a:r>
            <a:r>
              <a:rPr lang="en-IN" baseline="0" dirty="0" err="1" smtClean="0"/>
              <a:t>divertors</a:t>
            </a:r>
            <a:r>
              <a:rPr lang="en-IN" baseline="0" dirty="0" smtClean="0"/>
              <a:t> wherein we first locate the O-point and nearest LCMS point to build a basis vector</a:t>
            </a:r>
          </a:p>
          <a:p>
            <a:pPr marL="171450" indent="-171450">
              <a:buFontTx/>
              <a:buChar char="-"/>
            </a:pPr>
            <a:r>
              <a:rPr lang="en-IN" baseline="0" dirty="0" smtClean="0"/>
              <a:t>And eventually an island reference frame that moves with the island </a:t>
            </a:r>
          </a:p>
          <a:p>
            <a:pPr marL="171450" indent="-171450">
              <a:buFontTx/>
              <a:buChar char="-"/>
            </a:pPr>
            <a:r>
              <a:rPr lang="en-IN" baseline="0" dirty="0" smtClean="0"/>
              <a:t>Useful to create 3d shapes</a:t>
            </a:r>
          </a:p>
        </p:txBody>
      </p:sp>
      <p:sp>
        <p:nvSpPr>
          <p:cNvPr id="4" name="Slide Number Placeholder 3"/>
          <p:cNvSpPr>
            <a:spLocks noGrp="1"/>
          </p:cNvSpPr>
          <p:nvPr>
            <p:ph type="sldNum" sz="quarter" idx="10"/>
          </p:nvPr>
        </p:nvSpPr>
        <p:spPr/>
        <p:txBody>
          <a:bodyPr/>
          <a:lstStyle/>
          <a:p>
            <a:fld id="{CC85E968-FCE0-431C-99B4-EC8EA971DFFE}" type="slidenum">
              <a:rPr lang="de-DE" smtClean="0"/>
              <a:t>13</a:t>
            </a:fld>
            <a:endParaRPr lang="de-DE"/>
          </a:p>
        </p:txBody>
      </p:sp>
    </p:spTree>
    <p:extLst>
      <p:ext uri="{BB962C8B-B14F-4D97-AF65-F5344CB8AC3E}">
        <p14:creationId xmlns:p14="http://schemas.microsoft.com/office/powerpoint/2010/main" val="22471099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IN" baseline="0" dirty="0" smtClean="0"/>
              <a:t>Now lets jump into the next problem to be addressed : how to design a </a:t>
            </a:r>
            <a:r>
              <a:rPr lang="en-IN" baseline="0" dirty="0" err="1" smtClean="0"/>
              <a:t>divertor</a:t>
            </a:r>
            <a:r>
              <a:rPr lang="en-IN" baseline="0" dirty="0" smtClean="0"/>
              <a:t> </a:t>
            </a:r>
          </a:p>
          <a:p>
            <a:pPr marL="171450" indent="-171450">
              <a:buFontTx/>
              <a:buChar char="-"/>
            </a:pPr>
            <a:r>
              <a:rPr lang="en-IN" baseline="0" dirty="0" smtClean="0"/>
              <a:t>To not get lost in the large 3d design space, need a general framework</a:t>
            </a:r>
          </a:p>
          <a:p>
            <a:pPr marL="171450" indent="-171450">
              <a:buFontTx/>
              <a:buChar char="-"/>
            </a:pPr>
            <a:r>
              <a:rPr lang="en-IN" baseline="0" dirty="0" smtClean="0"/>
              <a:t>Leading idea is to leverage trajectories of stationary points of a given magnetic topology</a:t>
            </a:r>
          </a:p>
          <a:p>
            <a:pPr marL="171450" indent="-171450">
              <a:buFontTx/>
              <a:buChar char="-"/>
            </a:pPr>
            <a:r>
              <a:rPr lang="en-IN" baseline="0" dirty="0" smtClean="0"/>
              <a:t>Let’s take the example of the O-line class of </a:t>
            </a:r>
            <a:r>
              <a:rPr lang="en-IN" baseline="0" dirty="0" err="1" smtClean="0"/>
              <a:t>divertors</a:t>
            </a:r>
            <a:r>
              <a:rPr lang="en-IN" baseline="0" dirty="0" smtClean="0"/>
              <a:t> wherein we first locate the O-point and nearest LCMS point to build a basis vector</a:t>
            </a:r>
          </a:p>
          <a:p>
            <a:pPr marL="171450" indent="-171450">
              <a:buFontTx/>
              <a:buChar char="-"/>
            </a:pPr>
            <a:r>
              <a:rPr lang="en-IN" baseline="0" dirty="0" smtClean="0"/>
              <a:t>And eventually an island reference frame that moves with the island </a:t>
            </a:r>
          </a:p>
          <a:p>
            <a:pPr marL="171450" indent="-171450">
              <a:buFontTx/>
              <a:buChar char="-"/>
            </a:pPr>
            <a:r>
              <a:rPr lang="en-IN" baseline="0" dirty="0" smtClean="0"/>
              <a:t>Useful to create 3d shapes</a:t>
            </a:r>
          </a:p>
        </p:txBody>
      </p:sp>
      <p:sp>
        <p:nvSpPr>
          <p:cNvPr id="4" name="Slide Number Placeholder 3"/>
          <p:cNvSpPr>
            <a:spLocks noGrp="1"/>
          </p:cNvSpPr>
          <p:nvPr>
            <p:ph type="sldNum" sz="quarter" idx="10"/>
          </p:nvPr>
        </p:nvSpPr>
        <p:spPr/>
        <p:txBody>
          <a:bodyPr/>
          <a:lstStyle/>
          <a:p>
            <a:fld id="{CC85E968-FCE0-431C-99B4-EC8EA971DFFE}" type="slidenum">
              <a:rPr lang="de-DE" smtClean="0"/>
              <a:t>14</a:t>
            </a:fld>
            <a:endParaRPr lang="de-DE"/>
          </a:p>
        </p:txBody>
      </p:sp>
    </p:spTree>
    <p:extLst>
      <p:ext uri="{BB962C8B-B14F-4D97-AF65-F5344CB8AC3E}">
        <p14:creationId xmlns:p14="http://schemas.microsoft.com/office/powerpoint/2010/main" val="22058210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IN" baseline="0" dirty="0" smtClean="0"/>
              <a:t>Now lets jump into the next problem to be addressed : how to design a </a:t>
            </a:r>
            <a:r>
              <a:rPr lang="en-IN" baseline="0" dirty="0" err="1" smtClean="0"/>
              <a:t>divertor</a:t>
            </a:r>
            <a:r>
              <a:rPr lang="en-IN" baseline="0" dirty="0" smtClean="0"/>
              <a:t> </a:t>
            </a:r>
          </a:p>
          <a:p>
            <a:pPr marL="171450" indent="-171450">
              <a:buFontTx/>
              <a:buChar char="-"/>
            </a:pPr>
            <a:r>
              <a:rPr lang="en-IN" baseline="0" dirty="0" smtClean="0"/>
              <a:t>To not get lost in the large 3d design space, need a general framework</a:t>
            </a:r>
          </a:p>
          <a:p>
            <a:pPr marL="171450" indent="-171450">
              <a:buFontTx/>
              <a:buChar char="-"/>
            </a:pPr>
            <a:r>
              <a:rPr lang="en-IN" baseline="0" dirty="0" smtClean="0"/>
              <a:t>Leading idea is to leverage trajectories of stationary points of a given magnetic topology</a:t>
            </a:r>
          </a:p>
          <a:p>
            <a:pPr marL="171450" indent="-171450">
              <a:buFontTx/>
              <a:buChar char="-"/>
            </a:pPr>
            <a:r>
              <a:rPr lang="en-IN" baseline="0" dirty="0" smtClean="0"/>
              <a:t>Let’s take the example of the O-line class of </a:t>
            </a:r>
            <a:r>
              <a:rPr lang="en-IN" baseline="0" dirty="0" err="1" smtClean="0"/>
              <a:t>divertors</a:t>
            </a:r>
            <a:r>
              <a:rPr lang="en-IN" baseline="0" dirty="0" smtClean="0"/>
              <a:t> wherein we first locate the O-point and nearest LCMS point to build a basis vector</a:t>
            </a:r>
          </a:p>
          <a:p>
            <a:pPr marL="171450" indent="-171450">
              <a:buFontTx/>
              <a:buChar char="-"/>
            </a:pPr>
            <a:r>
              <a:rPr lang="en-IN" baseline="0" dirty="0" smtClean="0"/>
              <a:t>And eventually an island reference frame that moves with the island </a:t>
            </a:r>
          </a:p>
          <a:p>
            <a:pPr marL="171450" indent="-171450">
              <a:buFontTx/>
              <a:buChar char="-"/>
            </a:pPr>
            <a:r>
              <a:rPr lang="en-IN" baseline="0" dirty="0" smtClean="0"/>
              <a:t>Useful to create 3d shapes</a:t>
            </a:r>
          </a:p>
        </p:txBody>
      </p:sp>
      <p:sp>
        <p:nvSpPr>
          <p:cNvPr id="4" name="Slide Number Placeholder 3"/>
          <p:cNvSpPr>
            <a:spLocks noGrp="1"/>
          </p:cNvSpPr>
          <p:nvPr>
            <p:ph type="sldNum" sz="quarter" idx="10"/>
          </p:nvPr>
        </p:nvSpPr>
        <p:spPr/>
        <p:txBody>
          <a:bodyPr/>
          <a:lstStyle/>
          <a:p>
            <a:fld id="{CC85E968-FCE0-431C-99B4-EC8EA971DFFE}" type="slidenum">
              <a:rPr lang="de-DE" smtClean="0"/>
              <a:t>15</a:t>
            </a:fld>
            <a:endParaRPr lang="de-DE"/>
          </a:p>
        </p:txBody>
      </p:sp>
    </p:spTree>
    <p:extLst>
      <p:ext uri="{BB962C8B-B14F-4D97-AF65-F5344CB8AC3E}">
        <p14:creationId xmlns:p14="http://schemas.microsoft.com/office/powerpoint/2010/main" val="40527058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IN" baseline="0" dirty="0" smtClean="0"/>
              <a:t>Now lets jump into the next problem to be addressed : how to design a </a:t>
            </a:r>
            <a:r>
              <a:rPr lang="en-IN" baseline="0" dirty="0" err="1" smtClean="0"/>
              <a:t>divertor</a:t>
            </a:r>
            <a:r>
              <a:rPr lang="en-IN" baseline="0" dirty="0" smtClean="0"/>
              <a:t> </a:t>
            </a:r>
          </a:p>
          <a:p>
            <a:pPr marL="171450" indent="-171450">
              <a:buFontTx/>
              <a:buChar char="-"/>
            </a:pPr>
            <a:r>
              <a:rPr lang="en-IN" baseline="0" dirty="0" smtClean="0"/>
              <a:t>To not get lost in the large 3d design space, need a general framework</a:t>
            </a:r>
          </a:p>
          <a:p>
            <a:pPr marL="171450" indent="-171450">
              <a:buFontTx/>
              <a:buChar char="-"/>
            </a:pPr>
            <a:r>
              <a:rPr lang="en-IN" baseline="0" dirty="0" smtClean="0"/>
              <a:t>Leading idea is to leverage trajectories of stationary points of a given magnetic topology</a:t>
            </a:r>
          </a:p>
          <a:p>
            <a:pPr marL="171450" indent="-171450">
              <a:buFontTx/>
              <a:buChar char="-"/>
            </a:pPr>
            <a:r>
              <a:rPr lang="en-IN" baseline="0" dirty="0" smtClean="0"/>
              <a:t>Let’s take the example of the O-line class of </a:t>
            </a:r>
            <a:r>
              <a:rPr lang="en-IN" baseline="0" dirty="0" err="1" smtClean="0"/>
              <a:t>divertors</a:t>
            </a:r>
            <a:r>
              <a:rPr lang="en-IN" baseline="0" dirty="0" smtClean="0"/>
              <a:t> wherein we first locate the O-point and nearest LCMS point to build a basis vector</a:t>
            </a:r>
          </a:p>
          <a:p>
            <a:pPr marL="171450" indent="-171450">
              <a:buFontTx/>
              <a:buChar char="-"/>
            </a:pPr>
            <a:r>
              <a:rPr lang="en-IN" baseline="0" dirty="0" smtClean="0"/>
              <a:t>And eventually an island reference frame that moves with the island </a:t>
            </a:r>
          </a:p>
          <a:p>
            <a:pPr marL="171450" indent="-171450">
              <a:buFontTx/>
              <a:buChar char="-"/>
            </a:pPr>
            <a:r>
              <a:rPr lang="en-IN" baseline="0" dirty="0" smtClean="0"/>
              <a:t>Useful to create 3d shapes</a:t>
            </a:r>
          </a:p>
        </p:txBody>
      </p:sp>
      <p:sp>
        <p:nvSpPr>
          <p:cNvPr id="4" name="Slide Number Placeholder 3"/>
          <p:cNvSpPr>
            <a:spLocks noGrp="1"/>
          </p:cNvSpPr>
          <p:nvPr>
            <p:ph type="sldNum" sz="quarter" idx="10"/>
          </p:nvPr>
        </p:nvSpPr>
        <p:spPr/>
        <p:txBody>
          <a:bodyPr/>
          <a:lstStyle/>
          <a:p>
            <a:fld id="{CC85E968-FCE0-431C-99B4-EC8EA971DFFE}" type="slidenum">
              <a:rPr lang="de-DE" smtClean="0"/>
              <a:t>16</a:t>
            </a:fld>
            <a:endParaRPr lang="de-DE"/>
          </a:p>
        </p:txBody>
      </p:sp>
    </p:spTree>
    <p:extLst>
      <p:ext uri="{BB962C8B-B14F-4D97-AF65-F5344CB8AC3E}">
        <p14:creationId xmlns:p14="http://schemas.microsoft.com/office/powerpoint/2010/main" val="23657383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IN" baseline="0" dirty="0" smtClean="0"/>
              <a:t>Now lets jump into the next problem to be addressed : how to design a </a:t>
            </a:r>
            <a:r>
              <a:rPr lang="en-IN" baseline="0" dirty="0" err="1" smtClean="0"/>
              <a:t>divertor</a:t>
            </a:r>
            <a:r>
              <a:rPr lang="en-IN" baseline="0" dirty="0" smtClean="0"/>
              <a:t> </a:t>
            </a:r>
          </a:p>
          <a:p>
            <a:pPr marL="171450" indent="-171450">
              <a:buFontTx/>
              <a:buChar char="-"/>
            </a:pPr>
            <a:r>
              <a:rPr lang="en-IN" baseline="0" dirty="0" smtClean="0"/>
              <a:t>To not get lost in the large 3d design space, need a general framework</a:t>
            </a:r>
          </a:p>
          <a:p>
            <a:pPr marL="171450" indent="-171450">
              <a:buFontTx/>
              <a:buChar char="-"/>
            </a:pPr>
            <a:r>
              <a:rPr lang="en-IN" baseline="0" dirty="0" smtClean="0"/>
              <a:t>Leading idea is to leverage trajectories of stationary points of a given magnetic topology</a:t>
            </a:r>
          </a:p>
          <a:p>
            <a:pPr marL="171450" indent="-171450">
              <a:buFontTx/>
              <a:buChar char="-"/>
            </a:pPr>
            <a:r>
              <a:rPr lang="en-IN" baseline="0" dirty="0" smtClean="0"/>
              <a:t>Let’s take the example of the O-line class of </a:t>
            </a:r>
            <a:r>
              <a:rPr lang="en-IN" baseline="0" dirty="0" err="1" smtClean="0"/>
              <a:t>divertors</a:t>
            </a:r>
            <a:r>
              <a:rPr lang="en-IN" baseline="0" dirty="0" smtClean="0"/>
              <a:t> wherein we first locate the O-point and nearest LCMS point to build a basis vector</a:t>
            </a:r>
          </a:p>
          <a:p>
            <a:pPr marL="171450" indent="-171450">
              <a:buFontTx/>
              <a:buChar char="-"/>
            </a:pPr>
            <a:r>
              <a:rPr lang="en-IN" baseline="0" dirty="0" smtClean="0"/>
              <a:t>And eventually an island reference frame that moves with the island </a:t>
            </a:r>
          </a:p>
          <a:p>
            <a:pPr marL="171450" indent="-171450">
              <a:buFontTx/>
              <a:buChar char="-"/>
            </a:pPr>
            <a:r>
              <a:rPr lang="en-IN" baseline="0" dirty="0" smtClean="0"/>
              <a:t>Useful to create 3d shapes</a:t>
            </a:r>
          </a:p>
        </p:txBody>
      </p:sp>
      <p:sp>
        <p:nvSpPr>
          <p:cNvPr id="4" name="Slide Number Placeholder 3"/>
          <p:cNvSpPr>
            <a:spLocks noGrp="1"/>
          </p:cNvSpPr>
          <p:nvPr>
            <p:ph type="sldNum" sz="quarter" idx="10"/>
          </p:nvPr>
        </p:nvSpPr>
        <p:spPr/>
        <p:txBody>
          <a:bodyPr/>
          <a:lstStyle/>
          <a:p>
            <a:fld id="{CC85E968-FCE0-431C-99B4-EC8EA971DFFE}" type="slidenum">
              <a:rPr lang="de-DE" smtClean="0"/>
              <a:t>17</a:t>
            </a:fld>
            <a:endParaRPr lang="de-DE"/>
          </a:p>
        </p:txBody>
      </p:sp>
    </p:spTree>
    <p:extLst>
      <p:ext uri="{BB962C8B-B14F-4D97-AF65-F5344CB8AC3E}">
        <p14:creationId xmlns:p14="http://schemas.microsoft.com/office/powerpoint/2010/main" val="20033403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IN" baseline="0" dirty="0" smtClean="0"/>
              <a:t>Now lets jump into the next problem to be addressed : how to design a </a:t>
            </a:r>
            <a:r>
              <a:rPr lang="en-IN" baseline="0" dirty="0" err="1" smtClean="0"/>
              <a:t>divertor</a:t>
            </a:r>
            <a:r>
              <a:rPr lang="en-IN" baseline="0" dirty="0" smtClean="0"/>
              <a:t> </a:t>
            </a:r>
          </a:p>
          <a:p>
            <a:pPr marL="171450" indent="-171450">
              <a:buFontTx/>
              <a:buChar char="-"/>
            </a:pPr>
            <a:r>
              <a:rPr lang="en-IN" baseline="0" dirty="0" smtClean="0"/>
              <a:t>To not get lost in the large 3d design space, need a general framework</a:t>
            </a:r>
          </a:p>
          <a:p>
            <a:pPr marL="171450" indent="-171450">
              <a:buFontTx/>
              <a:buChar char="-"/>
            </a:pPr>
            <a:r>
              <a:rPr lang="en-IN" baseline="0" dirty="0" smtClean="0"/>
              <a:t>Leading idea is to leverage trajectories of stationary points of a given magnetic topology</a:t>
            </a:r>
          </a:p>
          <a:p>
            <a:pPr marL="171450" indent="-171450">
              <a:buFontTx/>
              <a:buChar char="-"/>
            </a:pPr>
            <a:r>
              <a:rPr lang="en-IN" baseline="0" dirty="0" smtClean="0"/>
              <a:t>Let’s take the example of the O-line class of </a:t>
            </a:r>
            <a:r>
              <a:rPr lang="en-IN" baseline="0" dirty="0" err="1" smtClean="0"/>
              <a:t>divertors</a:t>
            </a:r>
            <a:r>
              <a:rPr lang="en-IN" baseline="0" dirty="0" smtClean="0"/>
              <a:t> wherein we first locate the O-point and nearest LCMS point to build a basis vector</a:t>
            </a:r>
          </a:p>
          <a:p>
            <a:pPr marL="171450" indent="-171450">
              <a:buFontTx/>
              <a:buChar char="-"/>
            </a:pPr>
            <a:r>
              <a:rPr lang="en-IN" baseline="0" dirty="0" smtClean="0"/>
              <a:t>And eventually an island reference frame that moves with the island </a:t>
            </a:r>
          </a:p>
          <a:p>
            <a:pPr marL="171450" indent="-171450">
              <a:buFontTx/>
              <a:buChar char="-"/>
            </a:pPr>
            <a:r>
              <a:rPr lang="en-IN" baseline="0" dirty="0" smtClean="0"/>
              <a:t>Useful to create 3d shapes</a:t>
            </a:r>
          </a:p>
        </p:txBody>
      </p:sp>
      <p:sp>
        <p:nvSpPr>
          <p:cNvPr id="4" name="Slide Number Placeholder 3"/>
          <p:cNvSpPr>
            <a:spLocks noGrp="1"/>
          </p:cNvSpPr>
          <p:nvPr>
            <p:ph type="sldNum" sz="quarter" idx="10"/>
          </p:nvPr>
        </p:nvSpPr>
        <p:spPr/>
        <p:txBody>
          <a:bodyPr/>
          <a:lstStyle/>
          <a:p>
            <a:fld id="{CC85E968-FCE0-431C-99B4-EC8EA971DFFE}" type="slidenum">
              <a:rPr lang="de-DE" smtClean="0"/>
              <a:t>18</a:t>
            </a:fld>
            <a:endParaRPr lang="de-DE"/>
          </a:p>
        </p:txBody>
      </p:sp>
    </p:spTree>
    <p:extLst>
      <p:ext uri="{BB962C8B-B14F-4D97-AF65-F5344CB8AC3E}">
        <p14:creationId xmlns:p14="http://schemas.microsoft.com/office/powerpoint/2010/main" val="29749755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IN" baseline="0" dirty="0" smtClean="0"/>
              <a:t>Now lets jump into the next problem to be addressed : how to design a </a:t>
            </a:r>
            <a:r>
              <a:rPr lang="en-IN" baseline="0" dirty="0" err="1" smtClean="0"/>
              <a:t>divertor</a:t>
            </a:r>
            <a:r>
              <a:rPr lang="en-IN" baseline="0" dirty="0" smtClean="0"/>
              <a:t> </a:t>
            </a:r>
          </a:p>
          <a:p>
            <a:pPr marL="171450" indent="-171450">
              <a:buFontTx/>
              <a:buChar char="-"/>
            </a:pPr>
            <a:r>
              <a:rPr lang="en-IN" baseline="0" dirty="0" smtClean="0"/>
              <a:t>To not get lost in the large 3d design space, need a general framework</a:t>
            </a:r>
          </a:p>
          <a:p>
            <a:pPr marL="171450" indent="-171450">
              <a:buFontTx/>
              <a:buChar char="-"/>
            </a:pPr>
            <a:r>
              <a:rPr lang="en-IN" baseline="0" dirty="0" smtClean="0"/>
              <a:t>Leading idea is to leverage trajectories of stationary points of a given magnetic topology</a:t>
            </a:r>
          </a:p>
          <a:p>
            <a:pPr marL="171450" indent="-171450">
              <a:buFontTx/>
              <a:buChar char="-"/>
            </a:pPr>
            <a:r>
              <a:rPr lang="en-IN" baseline="0" dirty="0" smtClean="0"/>
              <a:t>Let’s take the example of the O-line class of </a:t>
            </a:r>
            <a:r>
              <a:rPr lang="en-IN" baseline="0" dirty="0" err="1" smtClean="0"/>
              <a:t>divertors</a:t>
            </a:r>
            <a:r>
              <a:rPr lang="en-IN" baseline="0" dirty="0" smtClean="0"/>
              <a:t> wherein we first locate the O-point and nearest LCMS point to build a basis vector</a:t>
            </a:r>
          </a:p>
          <a:p>
            <a:pPr marL="171450" indent="-171450">
              <a:buFontTx/>
              <a:buChar char="-"/>
            </a:pPr>
            <a:r>
              <a:rPr lang="en-IN" baseline="0" dirty="0" smtClean="0"/>
              <a:t>And eventually an island reference frame that moves with the island </a:t>
            </a:r>
          </a:p>
          <a:p>
            <a:pPr marL="171450" indent="-171450">
              <a:buFontTx/>
              <a:buChar char="-"/>
            </a:pPr>
            <a:r>
              <a:rPr lang="en-IN" baseline="0" dirty="0" smtClean="0"/>
              <a:t>Useful to create 3d shapes</a:t>
            </a:r>
          </a:p>
        </p:txBody>
      </p:sp>
      <p:sp>
        <p:nvSpPr>
          <p:cNvPr id="4" name="Slide Number Placeholder 3"/>
          <p:cNvSpPr>
            <a:spLocks noGrp="1"/>
          </p:cNvSpPr>
          <p:nvPr>
            <p:ph type="sldNum" sz="quarter" idx="10"/>
          </p:nvPr>
        </p:nvSpPr>
        <p:spPr/>
        <p:txBody>
          <a:bodyPr/>
          <a:lstStyle/>
          <a:p>
            <a:fld id="{CC85E968-FCE0-431C-99B4-EC8EA971DFFE}" type="slidenum">
              <a:rPr lang="de-DE" smtClean="0"/>
              <a:t>19</a:t>
            </a:fld>
            <a:endParaRPr lang="de-DE"/>
          </a:p>
        </p:txBody>
      </p:sp>
    </p:spTree>
    <p:extLst>
      <p:ext uri="{BB962C8B-B14F-4D97-AF65-F5344CB8AC3E}">
        <p14:creationId xmlns:p14="http://schemas.microsoft.com/office/powerpoint/2010/main" val="40728787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IN" baseline="0" dirty="0" smtClean="0"/>
              <a:t>Now lets jump into the next problem to be addressed : how to design a </a:t>
            </a:r>
            <a:r>
              <a:rPr lang="en-IN" baseline="0" dirty="0" err="1" smtClean="0"/>
              <a:t>divertor</a:t>
            </a:r>
            <a:r>
              <a:rPr lang="en-IN" baseline="0" dirty="0" smtClean="0"/>
              <a:t> </a:t>
            </a:r>
          </a:p>
          <a:p>
            <a:pPr marL="171450" indent="-171450">
              <a:buFontTx/>
              <a:buChar char="-"/>
            </a:pPr>
            <a:r>
              <a:rPr lang="en-IN" baseline="0" dirty="0" smtClean="0"/>
              <a:t>To not get lost in the large 3d design space, need a general framework</a:t>
            </a:r>
          </a:p>
          <a:p>
            <a:pPr marL="171450" indent="-171450">
              <a:buFontTx/>
              <a:buChar char="-"/>
            </a:pPr>
            <a:r>
              <a:rPr lang="en-IN" baseline="0" dirty="0" smtClean="0"/>
              <a:t>Leading idea is to leverage trajectories of stationary points of a given magnetic topology</a:t>
            </a:r>
          </a:p>
          <a:p>
            <a:pPr marL="171450" indent="-171450">
              <a:buFontTx/>
              <a:buChar char="-"/>
            </a:pPr>
            <a:r>
              <a:rPr lang="en-IN" baseline="0" dirty="0" smtClean="0"/>
              <a:t>Let’s take the example of the O-line class of </a:t>
            </a:r>
            <a:r>
              <a:rPr lang="en-IN" baseline="0" dirty="0" err="1" smtClean="0"/>
              <a:t>divertors</a:t>
            </a:r>
            <a:r>
              <a:rPr lang="en-IN" baseline="0" dirty="0" smtClean="0"/>
              <a:t> wherein we first locate the O-point and nearest LCMS point to build a basis vector</a:t>
            </a:r>
          </a:p>
          <a:p>
            <a:pPr marL="171450" indent="-171450">
              <a:buFontTx/>
              <a:buChar char="-"/>
            </a:pPr>
            <a:r>
              <a:rPr lang="en-IN" baseline="0" dirty="0" smtClean="0"/>
              <a:t>And eventually an island reference frame that moves with the island </a:t>
            </a:r>
          </a:p>
          <a:p>
            <a:pPr marL="171450" indent="-171450">
              <a:buFontTx/>
              <a:buChar char="-"/>
            </a:pPr>
            <a:r>
              <a:rPr lang="en-IN" baseline="0" dirty="0" smtClean="0"/>
              <a:t>Useful to create 3d shapes</a:t>
            </a:r>
          </a:p>
        </p:txBody>
      </p:sp>
      <p:sp>
        <p:nvSpPr>
          <p:cNvPr id="4" name="Slide Number Placeholder 3"/>
          <p:cNvSpPr>
            <a:spLocks noGrp="1"/>
          </p:cNvSpPr>
          <p:nvPr>
            <p:ph type="sldNum" sz="quarter" idx="10"/>
          </p:nvPr>
        </p:nvSpPr>
        <p:spPr/>
        <p:txBody>
          <a:bodyPr/>
          <a:lstStyle/>
          <a:p>
            <a:fld id="{CC85E968-FCE0-431C-99B4-EC8EA971DFFE}" type="slidenum">
              <a:rPr lang="de-DE" smtClean="0"/>
              <a:t>20</a:t>
            </a:fld>
            <a:endParaRPr lang="de-DE"/>
          </a:p>
        </p:txBody>
      </p:sp>
    </p:spTree>
    <p:extLst>
      <p:ext uri="{BB962C8B-B14F-4D97-AF65-F5344CB8AC3E}">
        <p14:creationId xmlns:p14="http://schemas.microsoft.com/office/powerpoint/2010/main" val="24604406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IN" baseline="0" dirty="0" smtClean="0"/>
              <a:t>Now lets jump into the next problem to be addressed : how to design a </a:t>
            </a:r>
            <a:r>
              <a:rPr lang="en-IN" baseline="0" dirty="0" err="1" smtClean="0"/>
              <a:t>divertor</a:t>
            </a:r>
            <a:r>
              <a:rPr lang="en-IN" baseline="0" dirty="0" smtClean="0"/>
              <a:t> </a:t>
            </a:r>
          </a:p>
          <a:p>
            <a:pPr marL="171450" indent="-171450">
              <a:buFontTx/>
              <a:buChar char="-"/>
            </a:pPr>
            <a:r>
              <a:rPr lang="en-IN" baseline="0" dirty="0" smtClean="0"/>
              <a:t>To not get lost in the large 3d design space, need a general framework</a:t>
            </a:r>
          </a:p>
          <a:p>
            <a:pPr marL="171450" indent="-171450">
              <a:buFontTx/>
              <a:buChar char="-"/>
            </a:pPr>
            <a:r>
              <a:rPr lang="en-IN" baseline="0" dirty="0" smtClean="0"/>
              <a:t>Leading idea is to leverage trajectories of stationary points of a given magnetic topology</a:t>
            </a:r>
          </a:p>
          <a:p>
            <a:pPr marL="171450" indent="-171450">
              <a:buFontTx/>
              <a:buChar char="-"/>
            </a:pPr>
            <a:r>
              <a:rPr lang="en-IN" baseline="0" dirty="0" smtClean="0"/>
              <a:t>Let’s take the example of the O-line class of </a:t>
            </a:r>
            <a:r>
              <a:rPr lang="en-IN" baseline="0" dirty="0" err="1" smtClean="0"/>
              <a:t>divertors</a:t>
            </a:r>
            <a:r>
              <a:rPr lang="en-IN" baseline="0" dirty="0" smtClean="0"/>
              <a:t> wherein we first locate the O-point and nearest LCMS point to build a basis vector</a:t>
            </a:r>
          </a:p>
          <a:p>
            <a:pPr marL="171450" indent="-171450">
              <a:buFontTx/>
              <a:buChar char="-"/>
            </a:pPr>
            <a:r>
              <a:rPr lang="en-IN" baseline="0" dirty="0" smtClean="0"/>
              <a:t>And eventually an island reference frame that moves with the island </a:t>
            </a:r>
          </a:p>
          <a:p>
            <a:pPr marL="171450" indent="-171450">
              <a:buFontTx/>
              <a:buChar char="-"/>
            </a:pPr>
            <a:r>
              <a:rPr lang="en-IN" baseline="0" dirty="0" smtClean="0"/>
              <a:t>Useful to create 3d shapes</a:t>
            </a:r>
          </a:p>
        </p:txBody>
      </p:sp>
      <p:sp>
        <p:nvSpPr>
          <p:cNvPr id="4" name="Slide Number Placeholder 3"/>
          <p:cNvSpPr>
            <a:spLocks noGrp="1"/>
          </p:cNvSpPr>
          <p:nvPr>
            <p:ph type="sldNum" sz="quarter" idx="10"/>
          </p:nvPr>
        </p:nvSpPr>
        <p:spPr/>
        <p:txBody>
          <a:bodyPr/>
          <a:lstStyle/>
          <a:p>
            <a:fld id="{CC85E968-FCE0-431C-99B4-EC8EA971DFFE}" type="slidenum">
              <a:rPr lang="de-DE" smtClean="0"/>
              <a:t>3</a:t>
            </a:fld>
            <a:endParaRPr lang="de-DE"/>
          </a:p>
        </p:txBody>
      </p:sp>
    </p:spTree>
    <p:extLst>
      <p:ext uri="{BB962C8B-B14F-4D97-AF65-F5344CB8AC3E}">
        <p14:creationId xmlns:p14="http://schemas.microsoft.com/office/powerpoint/2010/main" val="7154726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IN" baseline="0" dirty="0" smtClean="0"/>
              <a:t>Now lets jump into the next problem to be addressed : how to design a </a:t>
            </a:r>
            <a:r>
              <a:rPr lang="en-IN" baseline="0" dirty="0" err="1" smtClean="0"/>
              <a:t>divertor</a:t>
            </a:r>
            <a:r>
              <a:rPr lang="en-IN" baseline="0" dirty="0" smtClean="0"/>
              <a:t> </a:t>
            </a:r>
          </a:p>
          <a:p>
            <a:pPr marL="171450" indent="-171450">
              <a:buFontTx/>
              <a:buChar char="-"/>
            </a:pPr>
            <a:r>
              <a:rPr lang="en-IN" baseline="0" dirty="0" smtClean="0"/>
              <a:t>To not get lost in the large 3d design space, need a general framework</a:t>
            </a:r>
          </a:p>
          <a:p>
            <a:pPr marL="171450" indent="-171450">
              <a:buFontTx/>
              <a:buChar char="-"/>
            </a:pPr>
            <a:r>
              <a:rPr lang="en-IN" baseline="0" dirty="0" smtClean="0"/>
              <a:t>Leading idea is to leverage trajectories of stationary points of a given magnetic topology</a:t>
            </a:r>
          </a:p>
          <a:p>
            <a:pPr marL="171450" indent="-171450">
              <a:buFontTx/>
              <a:buChar char="-"/>
            </a:pPr>
            <a:r>
              <a:rPr lang="en-IN" baseline="0" dirty="0" smtClean="0"/>
              <a:t>Let’s take the example of the O-line class of </a:t>
            </a:r>
            <a:r>
              <a:rPr lang="en-IN" baseline="0" dirty="0" err="1" smtClean="0"/>
              <a:t>divertors</a:t>
            </a:r>
            <a:r>
              <a:rPr lang="en-IN" baseline="0" dirty="0" smtClean="0"/>
              <a:t> wherein we first locate the O-point and nearest LCMS point to build a basis vector</a:t>
            </a:r>
          </a:p>
          <a:p>
            <a:pPr marL="171450" indent="-171450">
              <a:buFontTx/>
              <a:buChar char="-"/>
            </a:pPr>
            <a:r>
              <a:rPr lang="en-IN" baseline="0" dirty="0" smtClean="0"/>
              <a:t>And eventually an island reference frame that moves with the island </a:t>
            </a:r>
          </a:p>
          <a:p>
            <a:pPr marL="171450" indent="-171450">
              <a:buFontTx/>
              <a:buChar char="-"/>
            </a:pPr>
            <a:r>
              <a:rPr lang="en-IN" baseline="0" dirty="0" smtClean="0"/>
              <a:t>Useful to create 3d shapes</a:t>
            </a:r>
          </a:p>
        </p:txBody>
      </p:sp>
      <p:sp>
        <p:nvSpPr>
          <p:cNvPr id="4" name="Slide Number Placeholder 3"/>
          <p:cNvSpPr>
            <a:spLocks noGrp="1"/>
          </p:cNvSpPr>
          <p:nvPr>
            <p:ph type="sldNum" sz="quarter" idx="10"/>
          </p:nvPr>
        </p:nvSpPr>
        <p:spPr/>
        <p:txBody>
          <a:bodyPr/>
          <a:lstStyle/>
          <a:p>
            <a:fld id="{CC85E968-FCE0-431C-99B4-EC8EA971DFFE}" type="slidenum">
              <a:rPr lang="de-DE" smtClean="0"/>
              <a:t>21</a:t>
            </a:fld>
            <a:endParaRPr lang="de-DE"/>
          </a:p>
        </p:txBody>
      </p:sp>
    </p:spTree>
    <p:extLst>
      <p:ext uri="{BB962C8B-B14F-4D97-AF65-F5344CB8AC3E}">
        <p14:creationId xmlns:p14="http://schemas.microsoft.com/office/powerpoint/2010/main" val="8230172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IN" baseline="0" dirty="0" smtClean="0"/>
              <a:t>Now lets jump into the next problem to be addressed : how to design a </a:t>
            </a:r>
            <a:r>
              <a:rPr lang="en-IN" baseline="0" dirty="0" err="1" smtClean="0"/>
              <a:t>divertor</a:t>
            </a:r>
            <a:r>
              <a:rPr lang="en-IN" baseline="0" dirty="0" smtClean="0"/>
              <a:t> </a:t>
            </a:r>
          </a:p>
          <a:p>
            <a:pPr marL="171450" indent="-171450">
              <a:buFontTx/>
              <a:buChar char="-"/>
            </a:pPr>
            <a:r>
              <a:rPr lang="en-IN" baseline="0" dirty="0" smtClean="0"/>
              <a:t>To not get lost in the large 3d design space, need a general framework</a:t>
            </a:r>
          </a:p>
          <a:p>
            <a:pPr marL="171450" indent="-171450">
              <a:buFontTx/>
              <a:buChar char="-"/>
            </a:pPr>
            <a:r>
              <a:rPr lang="en-IN" baseline="0" dirty="0" smtClean="0"/>
              <a:t>Leading idea is to leverage trajectories of stationary points of a given magnetic topology</a:t>
            </a:r>
          </a:p>
          <a:p>
            <a:pPr marL="171450" indent="-171450">
              <a:buFontTx/>
              <a:buChar char="-"/>
            </a:pPr>
            <a:r>
              <a:rPr lang="en-IN" baseline="0" dirty="0" smtClean="0"/>
              <a:t>Let’s take the example of the O-line class of </a:t>
            </a:r>
            <a:r>
              <a:rPr lang="en-IN" baseline="0" dirty="0" err="1" smtClean="0"/>
              <a:t>divertors</a:t>
            </a:r>
            <a:r>
              <a:rPr lang="en-IN" baseline="0" dirty="0" smtClean="0"/>
              <a:t> wherein we first locate the O-point and nearest LCMS point to build a basis vector</a:t>
            </a:r>
          </a:p>
          <a:p>
            <a:pPr marL="171450" indent="-171450">
              <a:buFontTx/>
              <a:buChar char="-"/>
            </a:pPr>
            <a:r>
              <a:rPr lang="en-IN" baseline="0" dirty="0" smtClean="0"/>
              <a:t>And eventually an island reference frame that moves with the island </a:t>
            </a:r>
          </a:p>
          <a:p>
            <a:pPr marL="171450" indent="-171450">
              <a:buFontTx/>
              <a:buChar char="-"/>
            </a:pPr>
            <a:r>
              <a:rPr lang="en-IN" baseline="0" dirty="0" smtClean="0"/>
              <a:t>Useful to create 3d shapes</a:t>
            </a:r>
          </a:p>
        </p:txBody>
      </p:sp>
      <p:sp>
        <p:nvSpPr>
          <p:cNvPr id="4" name="Slide Number Placeholder 3"/>
          <p:cNvSpPr>
            <a:spLocks noGrp="1"/>
          </p:cNvSpPr>
          <p:nvPr>
            <p:ph type="sldNum" sz="quarter" idx="10"/>
          </p:nvPr>
        </p:nvSpPr>
        <p:spPr/>
        <p:txBody>
          <a:bodyPr/>
          <a:lstStyle/>
          <a:p>
            <a:fld id="{CC85E968-FCE0-431C-99B4-EC8EA971DFFE}" type="slidenum">
              <a:rPr lang="de-DE" smtClean="0"/>
              <a:t>22</a:t>
            </a:fld>
            <a:endParaRPr lang="de-DE"/>
          </a:p>
        </p:txBody>
      </p:sp>
    </p:spTree>
    <p:extLst>
      <p:ext uri="{BB962C8B-B14F-4D97-AF65-F5344CB8AC3E}">
        <p14:creationId xmlns:p14="http://schemas.microsoft.com/office/powerpoint/2010/main" val="8440152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IN" baseline="0" dirty="0" smtClean="0"/>
              <a:t>Now lets jump into the next problem to be addressed : how to design a </a:t>
            </a:r>
            <a:r>
              <a:rPr lang="en-IN" baseline="0" dirty="0" err="1" smtClean="0"/>
              <a:t>divertor</a:t>
            </a:r>
            <a:r>
              <a:rPr lang="en-IN" baseline="0" dirty="0" smtClean="0"/>
              <a:t> </a:t>
            </a:r>
          </a:p>
          <a:p>
            <a:pPr marL="171450" indent="-171450">
              <a:buFontTx/>
              <a:buChar char="-"/>
            </a:pPr>
            <a:r>
              <a:rPr lang="en-IN" baseline="0" dirty="0" smtClean="0"/>
              <a:t>To not get lost in the large 3d design space, need a general framework</a:t>
            </a:r>
          </a:p>
          <a:p>
            <a:pPr marL="171450" indent="-171450">
              <a:buFontTx/>
              <a:buChar char="-"/>
            </a:pPr>
            <a:r>
              <a:rPr lang="en-IN" baseline="0" dirty="0" smtClean="0"/>
              <a:t>Leading idea is to leverage trajectories of stationary points of a given magnetic topology</a:t>
            </a:r>
          </a:p>
          <a:p>
            <a:pPr marL="171450" indent="-171450">
              <a:buFontTx/>
              <a:buChar char="-"/>
            </a:pPr>
            <a:r>
              <a:rPr lang="en-IN" baseline="0" dirty="0" smtClean="0"/>
              <a:t>Let’s take the example of the O-line class of </a:t>
            </a:r>
            <a:r>
              <a:rPr lang="en-IN" baseline="0" dirty="0" err="1" smtClean="0"/>
              <a:t>divertors</a:t>
            </a:r>
            <a:r>
              <a:rPr lang="en-IN" baseline="0" dirty="0" smtClean="0"/>
              <a:t> wherein we first locate the O-point and nearest LCMS point to build a basis vector</a:t>
            </a:r>
          </a:p>
          <a:p>
            <a:pPr marL="171450" indent="-171450">
              <a:buFontTx/>
              <a:buChar char="-"/>
            </a:pPr>
            <a:r>
              <a:rPr lang="en-IN" baseline="0" dirty="0" smtClean="0"/>
              <a:t>And eventually an island reference frame that moves with the island </a:t>
            </a:r>
          </a:p>
          <a:p>
            <a:pPr marL="171450" indent="-171450">
              <a:buFontTx/>
              <a:buChar char="-"/>
            </a:pPr>
            <a:r>
              <a:rPr lang="en-IN" baseline="0" dirty="0" smtClean="0"/>
              <a:t>Useful to create 3d shapes</a:t>
            </a:r>
          </a:p>
        </p:txBody>
      </p:sp>
      <p:sp>
        <p:nvSpPr>
          <p:cNvPr id="4" name="Slide Number Placeholder 3"/>
          <p:cNvSpPr>
            <a:spLocks noGrp="1"/>
          </p:cNvSpPr>
          <p:nvPr>
            <p:ph type="sldNum" sz="quarter" idx="10"/>
          </p:nvPr>
        </p:nvSpPr>
        <p:spPr/>
        <p:txBody>
          <a:bodyPr/>
          <a:lstStyle/>
          <a:p>
            <a:fld id="{CC85E968-FCE0-431C-99B4-EC8EA971DFFE}" type="slidenum">
              <a:rPr lang="de-DE" smtClean="0"/>
              <a:t>23</a:t>
            </a:fld>
            <a:endParaRPr lang="de-DE"/>
          </a:p>
        </p:txBody>
      </p:sp>
    </p:spTree>
    <p:extLst>
      <p:ext uri="{BB962C8B-B14F-4D97-AF65-F5344CB8AC3E}">
        <p14:creationId xmlns:p14="http://schemas.microsoft.com/office/powerpoint/2010/main" val="16551491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IN" baseline="0" dirty="0" smtClean="0"/>
              <a:t>Now lets jump into the next problem to be addressed : how to design a </a:t>
            </a:r>
            <a:r>
              <a:rPr lang="en-IN" baseline="0" dirty="0" err="1" smtClean="0"/>
              <a:t>divertor</a:t>
            </a:r>
            <a:r>
              <a:rPr lang="en-IN" baseline="0" dirty="0" smtClean="0"/>
              <a:t> </a:t>
            </a:r>
          </a:p>
          <a:p>
            <a:pPr marL="171450" indent="-171450">
              <a:buFontTx/>
              <a:buChar char="-"/>
            </a:pPr>
            <a:r>
              <a:rPr lang="en-IN" baseline="0" dirty="0" smtClean="0"/>
              <a:t>To not get lost in the large 3d design space, need a general framework</a:t>
            </a:r>
          </a:p>
          <a:p>
            <a:pPr marL="171450" indent="-171450">
              <a:buFontTx/>
              <a:buChar char="-"/>
            </a:pPr>
            <a:r>
              <a:rPr lang="en-IN" baseline="0" dirty="0" smtClean="0"/>
              <a:t>Leading idea is to leverage trajectories of stationary points of a given magnetic topology</a:t>
            </a:r>
          </a:p>
          <a:p>
            <a:pPr marL="171450" indent="-171450">
              <a:buFontTx/>
              <a:buChar char="-"/>
            </a:pPr>
            <a:r>
              <a:rPr lang="en-IN" baseline="0" dirty="0" smtClean="0"/>
              <a:t>Let’s take the example of the O-line class of </a:t>
            </a:r>
            <a:r>
              <a:rPr lang="en-IN" baseline="0" dirty="0" err="1" smtClean="0"/>
              <a:t>divertors</a:t>
            </a:r>
            <a:r>
              <a:rPr lang="en-IN" baseline="0" dirty="0" smtClean="0"/>
              <a:t> wherein we first locate the O-point and nearest LCMS point to build a basis vector</a:t>
            </a:r>
          </a:p>
          <a:p>
            <a:pPr marL="171450" indent="-171450">
              <a:buFontTx/>
              <a:buChar char="-"/>
            </a:pPr>
            <a:r>
              <a:rPr lang="en-IN" baseline="0" dirty="0" smtClean="0"/>
              <a:t>And eventually an island reference frame that moves with the island </a:t>
            </a:r>
          </a:p>
          <a:p>
            <a:pPr marL="171450" indent="-171450">
              <a:buFontTx/>
              <a:buChar char="-"/>
            </a:pPr>
            <a:r>
              <a:rPr lang="en-IN" baseline="0" dirty="0" smtClean="0"/>
              <a:t>Useful to create 3d shapes</a:t>
            </a:r>
          </a:p>
        </p:txBody>
      </p:sp>
      <p:sp>
        <p:nvSpPr>
          <p:cNvPr id="4" name="Slide Number Placeholder 3"/>
          <p:cNvSpPr>
            <a:spLocks noGrp="1"/>
          </p:cNvSpPr>
          <p:nvPr>
            <p:ph type="sldNum" sz="quarter" idx="10"/>
          </p:nvPr>
        </p:nvSpPr>
        <p:spPr/>
        <p:txBody>
          <a:bodyPr/>
          <a:lstStyle/>
          <a:p>
            <a:fld id="{CC85E968-FCE0-431C-99B4-EC8EA971DFFE}" type="slidenum">
              <a:rPr lang="de-DE" smtClean="0"/>
              <a:t>24</a:t>
            </a:fld>
            <a:endParaRPr lang="de-DE"/>
          </a:p>
        </p:txBody>
      </p:sp>
    </p:spTree>
    <p:extLst>
      <p:ext uri="{BB962C8B-B14F-4D97-AF65-F5344CB8AC3E}">
        <p14:creationId xmlns:p14="http://schemas.microsoft.com/office/powerpoint/2010/main" val="26207054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IN" baseline="0" dirty="0" smtClean="0"/>
              <a:t>Now lets jump into the next problem to be addressed : how to design a </a:t>
            </a:r>
            <a:r>
              <a:rPr lang="en-IN" baseline="0" dirty="0" err="1" smtClean="0"/>
              <a:t>divertor</a:t>
            </a:r>
            <a:r>
              <a:rPr lang="en-IN" baseline="0" dirty="0" smtClean="0"/>
              <a:t> </a:t>
            </a:r>
          </a:p>
          <a:p>
            <a:pPr marL="171450" indent="-171450">
              <a:buFontTx/>
              <a:buChar char="-"/>
            </a:pPr>
            <a:r>
              <a:rPr lang="en-IN" baseline="0" dirty="0" smtClean="0"/>
              <a:t>To not get lost in the large 3d design space, need a general framework</a:t>
            </a:r>
          </a:p>
          <a:p>
            <a:pPr marL="171450" indent="-171450">
              <a:buFontTx/>
              <a:buChar char="-"/>
            </a:pPr>
            <a:r>
              <a:rPr lang="en-IN" baseline="0" dirty="0" smtClean="0"/>
              <a:t>Leading idea is to leverage trajectories of stationary points of a given magnetic topology</a:t>
            </a:r>
          </a:p>
          <a:p>
            <a:pPr marL="171450" indent="-171450">
              <a:buFontTx/>
              <a:buChar char="-"/>
            </a:pPr>
            <a:r>
              <a:rPr lang="en-IN" baseline="0" dirty="0" smtClean="0"/>
              <a:t>Let’s take the example of the O-line class of </a:t>
            </a:r>
            <a:r>
              <a:rPr lang="en-IN" baseline="0" dirty="0" err="1" smtClean="0"/>
              <a:t>divertors</a:t>
            </a:r>
            <a:r>
              <a:rPr lang="en-IN" baseline="0" dirty="0" smtClean="0"/>
              <a:t> wherein we first locate the O-point and nearest LCMS point to build a basis vector</a:t>
            </a:r>
          </a:p>
          <a:p>
            <a:pPr marL="171450" indent="-171450">
              <a:buFontTx/>
              <a:buChar char="-"/>
            </a:pPr>
            <a:r>
              <a:rPr lang="en-IN" baseline="0" dirty="0" smtClean="0"/>
              <a:t>And eventually an island reference frame that moves with the island </a:t>
            </a:r>
          </a:p>
          <a:p>
            <a:pPr marL="171450" indent="-171450">
              <a:buFontTx/>
              <a:buChar char="-"/>
            </a:pPr>
            <a:r>
              <a:rPr lang="en-IN" baseline="0" dirty="0" smtClean="0"/>
              <a:t>Useful to create 3d shapes</a:t>
            </a:r>
          </a:p>
        </p:txBody>
      </p:sp>
      <p:sp>
        <p:nvSpPr>
          <p:cNvPr id="4" name="Slide Number Placeholder 3"/>
          <p:cNvSpPr>
            <a:spLocks noGrp="1"/>
          </p:cNvSpPr>
          <p:nvPr>
            <p:ph type="sldNum" sz="quarter" idx="10"/>
          </p:nvPr>
        </p:nvSpPr>
        <p:spPr/>
        <p:txBody>
          <a:bodyPr/>
          <a:lstStyle/>
          <a:p>
            <a:fld id="{CC85E968-FCE0-431C-99B4-EC8EA971DFFE}" type="slidenum">
              <a:rPr lang="de-DE" smtClean="0"/>
              <a:t>25</a:t>
            </a:fld>
            <a:endParaRPr lang="de-DE"/>
          </a:p>
        </p:txBody>
      </p:sp>
    </p:spTree>
    <p:extLst>
      <p:ext uri="{BB962C8B-B14F-4D97-AF65-F5344CB8AC3E}">
        <p14:creationId xmlns:p14="http://schemas.microsoft.com/office/powerpoint/2010/main" val="303783376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IN" baseline="0" dirty="0" smtClean="0"/>
              <a:t>Now lets jump into the next problem to be addressed : how to design a </a:t>
            </a:r>
            <a:r>
              <a:rPr lang="en-IN" baseline="0" dirty="0" err="1" smtClean="0"/>
              <a:t>divertor</a:t>
            </a:r>
            <a:r>
              <a:rPr lang="en-IN" baseline="0" dirty="0" smtClean="0"/>
              <a:t> </a:t>
            </a:r>
          </a:p>
          <a:p>
            <a:pPr marL="171450" indent="-171450">
              <a:buFontTx/>
              <a:buChar char="-"/>
            </a:pPr>
            <a:r>
              <a:rPr lang="en-IN" baseline="0" dirty="0" smtClean="0"/>
              <a:t>To not get lost in the large 3d design space, need a general framework</a:t>
            </a:r>
          </a:p>
          <a:p>
            <a:pPr marL="171450" indent="-171450">
              <a:buFontTx/>
              <a:buChar char="-"/>
            </a:pPr>
            <a:r>
              <a:rPr lang="en-IN" baseline="0" dirty="0" smtClean="0"/>
              <a:t>Leading idea is to leverage trajectories of stationary points of a given magnetic topology</a:t>
            </a:r>
          </a:p>
          <a:p>
            <a:pPr marL="171450" indent="-171450">
              <a:buFontTx/>
              <a:buChar char="-"/>
            </a:pPr>
            <a:r>
              <a:rPr lang="en-IN" baseline="0" dirty="0" smtClean="0"/>
              <a:t>Let’s take the example of the O-line class of </a:t>
            </a:r>
            <a:r>
              <a:rPr lang="en-IN" baseline="0" dirty="0" err="1" smtClean="0"/>
              <a:t>divertors</a:t>
            </a:r>
            <a:r>
              <a:rPr lang="en-IN" baseline="0" dirty="0" smtClean="0"/>
              <a:t> wherein we first locate the O-point and nearest LCMS point to build a basis vector</a:t>
            </a:r>
          </a:p>
          <a:p>
            <a:pPr marL="171450" indent="-171450">
              <a:buFontTx/>
              <a:buChar char="-"/>
            </a:pPr>
            <a:r>
              <a:rPr lang="en-IN" baseline="0" dirty="0" smtClean="0"/>
              <a:t>And eventually an island reference frame that moves with the island </a:t>
            </a:r>
          </a:p>
          <a:p>
            <a:pPr marL="171450" indent="-171450">
              <a:buFontTx/>
              <a:buChar char="-"/>
            </a:pPr>
            <a:r>
              <a:rPr lang="en-IN" baseline="0" dirty="0" smtClean="0"/>
              <a:t>Useful to create 3d shapes</a:t>
            </a:r>
          </a:p>
        </p:txBody>
      </p:sp>
      <p:sp>
        <p:nvSpPr>
          <p:cNvPr id="4" name="Slide Number Placeholder 3"/>
          <p:cNvSpPr>
            <a:spLocks noGrp="1"/>
          </p:cNvSpPr>
          <p:nvPr>
            <p:ph type="sldNum" sz="quarter" idx="10"/>
          </p:nvPr>
        </p:nvSpPr>
        <p:spPr/>
        <p:txBody>
          <a:bodyPr/>
          <a:lstStyle/>
          <a:p>
            <a:fld id="{CC85E968-FCE0-431C-99B4-EC8EA971DFFE}" type="slidenum">
              <a:rPr lang="de-DE" smtClean="0"/>
              <a:t>26</a:t>
            </a:fld>
            <a:endParaRPr lang="de-DE"/>
          </a:p>
        </p:txBody>
      </p:sp>
    </p:spTree>
    <p:extLst>
      <p:ext uri="{BB962C8B-B14F-4D97-AF65-F5344CB8AC3E}">
        <p14:creationId xmlns:p14="http://schemas.microsoft.com/office/powerpoint/2010/main" val="32199110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IN" baseline="0" dirty="0" smtClean="0"/>
              <a:t>Now lets jump into the next problem to be addressed : how to design a </a:t>
            </a:r>
            <a:r>
              <a:rPr lang="en-IN" baseline="0" dirty="0" err="1" smtClean="0"/>
              <a:t>divertor</a:t>
            </a:r>
            <a:r>
              <a:rPr lang="en-IN" baseline="0" dirty="0" smtClean="0"/>
              <a:t> </a:t>
            </a:r>
          </a:p>
          <a:p>
            <a:pPr marL="171450" indent="-171450">
              <a:buFontTx/>
              <a:buChar char="-"/>
            </a:pPr>
            <a:r>
              <a:rPr lang="en-IN" baseline="0" dirty="0" smtClean="0"/>
              <a:t>To not get lost in the large 3d design space, need a general framework</a:t>
            </a:r>
          </a:p>
          <a:p>
            <a:pPr marL="171450" indent="-171450">
              <a:buFontTx/>
              <a:buChar char="-"/>
            </a:pPr>
            <a:r>
              <a:rPr lang="en-IN" baseline="0" dirty="0" smtClean="0"/>
              <a:t>Leading idea is to leverage trajectories of stationary points of a given magnetic topology</a:t>
            </a:r>
          </a:p>
          <a:p>
            <a:pPr marL="171450" indent="-171450">
              <a:buFontTx/>
              <a:buChar char="-"/>
            </a:pPr>
            <a:r>
              <a:rPr lang="en-IN" baseline="0" dirty="0" smtClean="0"/>
              <a:t>Let’s take the example of the O-line class of </a:t>
            </a:r>
            <a:r>
              <a:rPr lang="en-IN" baseline="0" dirty="0" err="1" smtClean="0"/>
              <a:t>divertors</a:t>
            </a:r>
            <a:r>
              <a:rPr lang="en-IN" baseline="0" dirty="0" smtClean="0"/>
              <a:t> wherein we first locate the O-point and nearest LCMS point to build a basis vector</a:t>
            </a:r>
          </a:p>
          <a:p>
            <a:pPr marL="171450" indent="-171450">
              <a:buFontTx/>
              <a:buChar char="-"/>
            </a:pPr>
            <a:r>
              <a:rPr lang="en-IN" baseline="0" dirty="0" smtClean="0"/>
              <a:t>And eventually an island reference frame that moves with the island </a:t>
            </a:r>
          </a:p>
          <a:p>
            <a:pPr marL="171450" indent="-171450">
              <a:buFontTx/>
              <a:buChar char="-"/>
            </a:pPr>
            <a:r>
              <a:rPr lang="en-IN" baseline="0" dirty="0" smtClean="0"/>
              <a:t>Useful to create 3d shapes</a:t>
            </a:r>
          </a:p>
        </p:txBody>
      </p:sp>
      <p:sp>
        <p:nvSpPr>
          <p:cNvPr id="4" name="Slide Number Placeholder 3"/>
          <p:cNvSpPr>
            <a:spLocks noGrp="1"/>
          </p:cNvSpPr>
          <p:nvPr>
            <p:ph type="sldNum" sz="quarter" idx="10"/>
          </p:nvPr>
        </p:nvSpPr>
        <p:spPr/>
        <p:txBody>
          <a:bodyPr/>
          <a:lstStyle/>
          <a:p>
            <a:fld id="{CC85E968-FCE0-431C-99B4-EC8EA971DFFE}" type="slidenum">
              <a:rPr lang="de-DE" smtClean="0"/>
              <a:t>27</a:t>
            </a:fld>
            <a:endParaRPr lang="de-DE"/>
          </a:p>
        </p:txBody>
      </p:sp>
    </p:spTree>
    <p:extLst>
      <p:ext uri="{BB962C8B-B14F-4D97-AF65-F5344CB8AC3E}">
        <p14:creationId xmlns:p14="http://schemas.microsoft.com/office/powerpoint/2010/main" val="414551404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IN" baseline="0" dirty="0" smtClean="0"/>
              <a:t>Now lets jump into the next problem to be addressed : how to design a </a:t>
            </a:r>
            <a:r>
              <a:rPr lang="en-IN" baseline="0" dirty="0" err="1" smtClean="0"/>
              <a:t>divertor</a:t>
            </a:r>
            <a:r>
              <a:rPr lang="en-IN" baseline="0" dirty="0" smtClean="0"/>
              <a:t> </a:t>
            </a:r>
          </a:p>
          <a:p>
            <a:pPr marL="171450" indent="-171450">
              <a:buFontTx/>
              <a:buChar char="-"/>
            </a:pPr>
            <a:r>
              <a:rPr lang="en-IN" baseline="0" dirty="0" smtClean="0"/>
              <a:t>To not get lost in the large 3d design space, need a general framework</a:t>
            </a:r>
          </a:p>
          <a:p>
            <a:pPr marL="171450" indent="-171450">
              <a:buFontTx/>
              <a:buChar char="-"/>
            </a:pPr>
            <a:r>
              <a:rPr lang="en-IN" baseline="0" dirty="0" smtClean="0"/>
              <a:t>Leading idea is to leverage trajectories of stationary points of a given magnetic topology</a:t>
            </a:r>
          </a:p>
          <a:p>
            <a:pPr marL="171450" indent="-171450">
              <a:buFontTx/>
              <a:buChar char="-"/>
            </a:pPr>
            <a:r>
              <a:rPr lang="en-IN" baseline="0" dirty="0" smtClean="0"/>
              <a:t>Let’s take the example of the O-line class of </a:t>
            </a:r>
            <a:r>
              <a:rPr lang="en-IN" baseline="0" dirty="0" err="1" smtClean="0"/>
              <a:t>divertors</a:t>
            </a:r>
            <a:r>
              <a:rPr lang="en-IN" baseline="0" dirty="0" smtClean="0"/>
              <a:t> wherein we first locate the O-point and nearest LCMS point to build a basis vector</a:t>
            </a:r>
          </a:p>
          <a:p>
            <a:pPr marL="171450" indent="-171450">
              <a:buFontTx/>
              <a:buChar char="-"/>
            </a:pPr>
            <a:r>
              <a:rPr lang="en-IN" baseline="0" dirty="0" smtClean="0"/>
              <a:t>And eventually an island reference frame that moves with the island </a:t>
            </a:r>
          </a:p>
          <a:p>
            <a:pPr marL="171450" indent="-171450">
              <a:buFontTx/>
              <a:buChar char="-"/>
            </a:pPr>
            <a:r>
              <a:rPr lang="en-IN" baseline="0" dirty="0" smtClean="0"/>
              <a:t>Useful to create 3d shapes</a:t>
            </a:r>
          </a:p>
        </p:txBody>
      </p:sp>
      <p:sp>
        <p:nvSpPr>
          <p:cNvPr id="4" name="Slide Number Placeholder 3"/>
          <p:cNvSpPr>
            <a:spLocks noGrp="1"/>
          </p:cNvSpPr>
          <p:nvPr>
            <p:ph type="sldNum" sz="quarter" idx="10"/>
          </p:nvPr>
        </p:nvSpPr>
        <p:spPr/>
        <p:txBody>
          <a:bodyPr/>
          <a:lstStyle/>
          <a:p>
            <a:fld id="{CC85E968-FCE0-431C-99B4-EC8EA971DFFE}" type="slidenum">
              <a:rPr lang="de-DE" smtClean="0"/>
              <a:t>28</a:t>
            </a:fld>
            <a:endParaRPr lang="de-DE"/>
          </a:p>
        </p:txBody>
      </p:sp>
    </p:spTree>
    <p:extLst>
      <p:ext uri="{BB962C8B-B14F-4D97-AF65-F5344CB8AC3E}">
        <p14:creationId xmlns:p14="http://schemas.microsoft.com/office/powerpoint/2010/main" val="428675650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IN" baseline="0" dirty="0" smtClean="0"/>
              <a:t>Now lets jump into the next problem to be addressed : how to design a </a:t>
            </a:r>
            <a:r>
              <a:rPr lang="en-IN" baseline="0" dirty="0" err="1" smtClean="0"/>
              <a:t>divertor</a:t>
            </a:r>
            <a:r>
              <a:rPr lang="en-IN" baseline="0" dirty="0" smtClean="0"/>
              <a:t> </a:t>
            </a:r>
          </a:p>
          <a:p>
            <a:pPr marL="171450" indent="-171450">
              <a:buFontTx/>
              <a:buChar char="-"/>
            </a:pPr>
            <a:r>
              <a:rPr lang="en-IN" baseline="0" dirty="0" smtClean="0"/>
              <a:t>To not get lost in the large 3d design space, need a general framework</a:t>
            </a:r>
          </a:p>
          <a:p>
            <a:pPr marL="171450" indent="-171450">
              <a:buFontTx/>
              <a:buChar char="-"/>
            </a:pPr>
            <a:r>
              <a:rPr lang="en-IN" baseline="0" dirty="0" smtClean="0"/>
              <a:t>Leading idea is to leverage trajectories of stationary points of a given magnetic topology</a:t>
            </a:r>
          </a:p>
          <a:p>
            <a:pPr marL="171450" indent="-171450">
              <a:buFontTx/>
              <a:buChar char="-"/>
            </a:pPr>
            <a:r>
              <a:rPr lang="en-IN" baseline="0" dirty="0" smtClean="0"/>
              <a:t>Let’s take the example of the O-line class of </a:t>
            </a:r>
            <a:r>
              <a:rPr lang="en-IN" baseline="0" dirty="0" err="1" smtClean="0"/>
              <a:t>divertors</a:t>
            </a:r>
            <a:r>
              <a:rPr lang="en-IN" baseline="0" dirty="0" smtClean="0"/>
              <a:t> wherein we first locate the O-point and nearest LCMS point to build a basis vector</a:t>
            </a:r>
          </a:p>
          <a:p>
            <a:pPr marL="171450" indent="-171450">
              <a:buFontTx/>
              <a:buChar char="-"/>
            </a:pPr>
            <a:r>
              <a:rPr lang="en-IN" baseline="0" dirty="0" smtClean="0"/>
              <a:t>And eventually an island reference frame that moves with the island </a:t>
            </a:r>
          </a:p>
          <a:p>
            <a:pPr marL="171450" indent="-171450">
              <a:buFontTx/>
              <a:buChar char="-"/>
            </a:pPr>
            <a:r>
              <a:rPr lang="en-IN" baseline="0" dirty="0" smtClean="0"/>
              <a:t>Useful to create 3d shapes</a:t>
            </a:r>
          </a:p>
        </p:txBody>
      </p:sp>
      <p:sp>
        <p:nvSpPr>
          <p:cNvPr id="4" name="Slide Number Placeholder 3"/>
          <p:cNvSpPr>
            <a:spLocks noGrp="1"/>
          </p:cNvSpPr>
          <p:nvPr>
            <p:ph type="sldNum" sz="quarter" idx="10"/>
          </p:nvPr>
        </p:nvSpPr>
        <p:spPr/>
        <p:txBody>
          <a:bodyPr/>
          <a:lstStyle/>
          <a:p>
            <a:fld id="{CC85E968-FCE0-431C-99B4-EC8EA971DFFE}" type="slidenum">
              <a:rPr lang="de-DE" smtClean="0"/>
              <a:t>29</a:t>
            </a:fld>
            <a:endParaRPr lang="de-DE"/>
          </a:p>
        </p:txBody>
      </p:sp>
    </p:spTree>
    <p:extLst>
      <p:ext uri="{BB962C8B-B14F-4D97-AF65-F5344CB8AC3E}">
        <p14:creationId xmlns:p14="http://schemas.microsoft.com/office/powerpoint/2010/main" val="344901899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IN" baseline="0" dirty="0" smtClean="0"/>
              <a:t>Now lets jump into the next problem to be addressed : how to design a </a:t>
            </a:r>
            <a:r>
              <a:rPr lang="en-IN" baseline="0" dirty="0" err="1" smtClean="0"/>
              <a:t>divertor</a:t>
            </a:r>
            <a:r>
              <a:rPr lang="en-IN" baseline="0" dirty="0" smtClean="0"/>
              <a:t> </a:t>
            </a:r>
          </a:p>
          <a:p>
            <a:pPr marL="171450" indent="-171450">
              <a:buFontTx/>
              <a:buChar char="-"/>
            </a:pPr>
            <a:r>
              <a:rPr lang="en-IN" baseline="0" dirty="0" smtClean="0"/>
              <a:t>To not get lost in the large 3d design space, need a general framework</a:t>
            </a:r>
          </a:p>
          <a:p>
            <a:pPr marL="171450" indent="-171450">
              <a:buFontTx/>
              <a:buChar char="-"/>
            </a:pPr>
            <a:r>
              <a:rPr lang="en-IN" baseline="0" dirty="0" smtClean="0"/>
              <a:t>Leading idea is to leverage trajectories of stationary points of a given magnetic topology</a:t>
            </a:r>
          </a:p>
          <a:p>
            <a:pPr marL="171450" indent="-171450">
              <a:buFontTx/>
              <a:buChar char="-"/>
            </a:pPr>
            <a:r>
              <a:rPr lang="en-IN" baseline="0" dirty="0" smtClean="0"/>
              <a:t>Let’s take the example of the O-line class of </a:t>
            </a:r>
            <a:r>
              <a:rPr lang="en-IN" baseline="0" dirty="0" err="1" smtClean="0"/>
              <a:t>divertors</a:t>
            </a:r>
            <a:r>
              <a:rPr lang="en-IN" baseline="0" dirty="0" smtClean="0"/>
              <a:t> wherein we first locate the O-point and nearest LCMS point to build a basis vector</a:t>
            </a:r>
          </a:p>
          <a:p>
            <a:pPr marL="171450" indent="-171450">
              <a:buFontTx/>
              <a:buChar char="-"/>
            </a:pPr>
            <a:r>
              <a:rPr lang="en-IN" baseline="0" dirty="0" smtClean="0"/>
              <a:t>And eventually an island reference frame that moves with the island </a:t>
            </a:r>
          </a:p>
          <a:p>
            <a:pPr marL="171450" indent="-171450">
              <a:buFontTx/>
              <a:buChar char="-"/>
            </a:pPr>
            <a:r>
              <a:rPr lang="en-IN" baseline="0" dirty="0" smtClean="0"/>
              <a:t>Useful to create 3d shapes</a:t>
            </a:r>
          </a:p>
        </p:txBody>
      </p:sp>
      <p:sp>
        <p:nvSpPr>
          <p:cNvPr id="4" name="Slide Number Placeholder 3"/>
          <p:cNvSpPr>
            <a:spLocks noGrp="1"/>
          </p:cNvSpPr>
          <p:nvPr>
            <p:ph type="sldNum" sz="quarter" idx="10"/>
          </p:nvPr>
        </p:nvSpPr>
        <p:spPr/>
        <p:txBody>
          <a:bodyPr/>
          <a:lstStyle/>
          <a:p>
            <a:fld id="{CC85E968-FCE0-431C-99B4-EC8EA971DFFE}" type="slidenum">
              <a:rPr lang="de-DE" smtClean="0"/>
              <a:t>30</a:t>
            </a:fld>
            <a:endParaRPr lang="de-DE"/>
          </a:p>
        </p:txBody>
      </p:sp>
    </p:spTree>
    <p:extLst>
      <p:ext uri="{BB962C8B-B14F-4D97-AF65-F5344CB8AC3E}">
        <p14:creationId xmlns:p14="http://schemas.microsoft.com/office/powerpoint/2010/main" val="32290813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IN" baseline="0" dirty="0" smtClean="0"/>
              <a:t>Now lets jump into the next problem to be addressed : how to design a </a:t>
            </a:r>
            <a:r>
              <a:rPr lang="en-IN" baseline="0" dirty="0" err="1" smtClean="0"/>
              <a:t>divertor</a:t>
            </a:r>
            <a:r>
              <a:rPr lang="en-IN" baseline="0" dirty="0" smtClean="0"/>
              <a:t> </a:t>
            </a:r>
          </a:p>
          <a:p>
            <a:pPr marL="171450" indent="-171450">
              <a:buFontTx/>
              <a:buChar char="-"/>
            </a:pPr>
            <a:r>
              <a:rPr lang="en-IN" baseline="0" dirty="0" smtClean="0"/>
              <a:t>To not get lost in the large 3d design space, need a general framework</a:t>
            </a:r>
          </a:p>
          <a:p>
            <a:pPr marL="171450" indent="-171450">
              <a:buFontTx/>
              <a:buChar char="-"/>
            </a:pPr>
            <a:r>
              <a:rPr lang="en-IN" baseline="0" dirty="0" smtClean="0"/>
              <a:t>Leading idea is to leverage trajectories of stationary points of a given magnetic topology</a:t>
            </a:r>
          </a:p>
          <a:p>
            <a:pPr marL="171450" indent="-171450">
              <a:buFontTx/>
              <a:buChar char="-"/>
            </a:pPr>
            <a:r>
              <a:rPr lang="en-IN" baseline="0" dirty="0" smtClean="0"/>
              <a:t>Let’s take the example of the O-line class of </a:t>
            </a:r>
            <a:r>
              <a:rPr lang="en-IN" baseline="0" dirty="0" err="1" smtClean="0"/>
              <a:t>divertors</a:t>
            </a:r>
            <a:r>
              <a:rPr lang="en-IN" baseline="0" dirty="0" smtClean="0"/>
              <a:t> wherein we first locate the O-point and nearest LCMS point to build a basis vector</a:t>
            </a:r>
          </a:p>
          <a:p>
            <a:pPr marL="171450" indent="-171450">
              <a:buFontTx/>
              <a:buChar char="-"/>
            </a:pPr>
            <a:r>
              <a:rPr lang="en-IN" baseline="0" dirty="0" smtClean="0"/>
              <a:t>And eventually an island reference frame that moves with the island </a:t>
            </a:r>
          </a:p>
          <a:p>
            <a:pPr marL="171450" indent="-171450">
              <a:buFontTx/>
              <a:buChar char="-"/>
            </a:pPr>
            <a:r>
              <a:rPr lang="en-IN" baseline="0" dirty="0" smtClean="0"/>
              <a:t>Useful to create 3d shapes</a:t>
            </a:r>
          </a:p>
        </p:txBody>
      </p:sp>
      <p:sp>
        <p:nvSpPr>
          <p:cNvPr id="4" name="Slide Number Placeholder 3"/>
          <p:cNvSpPr>
            <a:spLocks noGrp="1"/>
          </p:cNvSpPr>
          <p:nvPr>
            <p:ph type="sldNum" sz="quarter" idx="10"/>
          </p:nvPr>
        </p:nvSpPr>
        <p:spPr/>
        <p:txBody>
          <a:bodyPr/>
          <a:lstStyle/>
          <a:p>
            <a:fld id="{CC85E968-FCE0-431C-99B4-EC8EA971DFFE}" type="slidenum">
              <a:rPr lang="de-DE" smtClean="0"/>
              <a:t>4</a:t>
            </a:fld>
            <a:endParaRPr lang="de-DE"/>
          </a:p>
        </p:txBody>
      </p:sp>
    </p:spTree>
    <p:extLst>
      <p:ext uri="{BB962C8B-B14F-4D97-AF65-F5344CB8AC3E}">
        <p14:creationId xmlns:p14="http://schemas.microsoft.com/office/powerpoint/2010/main" val="95823215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IN" baseline="0" dirty="0" smtClean="0"/>
              <a:t>Now lets jump into the next problem to be addressed : how to design a </a:t>
            </a:r>
            <a:r>
              <a:rPr lang="en-IN" baseline="0" dirty="0" err="1" smtClean="0"/>
              <a:t>divertor</a:t>
            </a:r>
            <a:r>
              <a:rPr lang="en-IN" baseline="0" dirty="0" smtClean="0"/>
              <a:t> </a:t>
            </a:r>
          </a:p>
          <a:p>
            <a:pPr marL="171450" indent="-171450">
              <a:buFontTx/>
              <a:buChar char="-"/>
            </a:pPr>
            <a:r>
              <a:rPr lang="en-IN" baseline="0" dirty="0" smtClean="0"/>
              <a:t>To not get lost in the large 3d design space, need a general framework</a:t>
            </a:r>
          </a:p>
          <a:p>
            <a:pPr marL="171450" indent="-171450">
              <a:buFontTx/>
              <a:buChar char="-"/>
            </a:pPr>
            <a:r>
              <a:rPr lang="en-IN" baseline="0" dirty="0" smtClean="0"/>
              <a:t>Leading idea is to leverage trajectories of stationary points of a given magnetic topology</a:t>
            </a:r>
          </a:p>
          <a:p>
            <a:pPr marL="171450" indent="-171450">
              <a:buFontTx/>
              <a:buChar char="-"/>
            </a:pPr>
            <a:r>
              <a:rPr lang="en-IN" baseline="0" dirty="0" smtClean="0"/>
              <a:t>Let’s take the example of the O-line class of </a:t>
            </a:r>
            <a:r>
              <a:rPr lang="en-IN" baseline="0" dirty="0" err="1" smtClean="0"/>
              <a:t>divertors</a:t>
            </a:r>
            <a:r>
              <a:rPr lang="en-IN" baseline="0" dirty="0" smtClean="0"/>
              <a:t> wherein we first locate the O-point and nearest LCMS point to build a basis vector</a:t>
            </a:r>
          </a:p>
          <a:p>
            <a:pPr marL="171450" indent="-171450">
              <a:buFontTx/>
              <a:buChar char="-"/>
            </a:pPr>
            <a:r>
              <a:rPr lang="en-IN" baseline="0" dirty="0" smtClean="0"/>
              <a:t>And eventually an island reference frame that moves with the island </a:t>
            </a:r>
          </a:p>
          <a:p>
            <a:pPr marL="171450" indent="-171450">
              <a:buFontTx/>
              <a:buChar char="-"/>
            </a:pPr>
            <a:r>
              <a:rPr lang="en-IN" baseline="0" dirty="0" smtClean="0"/>
              <a:t>Useful to create 3d shapes</a:t>
            </a:r>
          </a:p>
        </p:txBody>
      </p:sp>
      <p:sp>
        <p:nvSpPr>
          <p:cNvPr id="4" name="Slide Number Placeholder 3"/>
          <p:cNvSpPr>
            <a:spLocks noGrp="1"/>
          </p:cNvSpPr>
          <p:nvPr>
            <p:ph type="sldNum" sz="quarter" idx="10"/>
          </p:nvPr>
        </p:nvSpPr>
        <p:spPr/>
        <p:txBody>
          <a:bodyPr/>
          <a:lstStyle/>
          <a:p>
            <a:fld id="{CC85E968-FCE0-431C-99B4-EC8EA971DFFE}" type="slidenum">
              <a:rPr lang="de-DE" smtClean="0"/>
              <a:t>31</a:t>
            </a:fld>
            <a:endParaRPr lang="de-DE"/>
          </a:p>
        </p:txBody>
      </p:sp>
    </p:spTree>
    <p:extLst>
      <p:ext uri="{BB962C8B-B14F-4D97-AF65-F5344CB8AC3E}">
        <p14:creationId xmlns:p14="http://schemas.microsoft.com/office/powerpoint/2010/main" val="133861625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IN" baseline="0" dirty="0" smtClean="0"/>
              <a:t>Now lets jump into the next problem to be addressed : how to design a </a:t>
            </a:r>
            <a:r>
              <a:rPr lang="en-IN" baseline="0" dirty="0" err="1" smtClean="0"/>
              <a:t>divertor</a:t>
            </a:r>
            <a:r>
              <a:rPr lang="en-IN" baseline="0" dirty="0" smtClean="0"/>
              <a:t> </a:t>
            </a:r>
          </a:p>
          <a:p>
            <a:pPr marL="171450" indent="-171450">
              <a:buFontTx/>
              <a:buChar char="-"/>
            </a:pPr>
            <a:r>
              <a:rPr lang="en-IN" baseline="0" dirty="0" smtClean="0"/>
              <a:t>To not get lost in the large 3d design space, need a general framework</a:t>
            </a:r>
          </a:p>
          <a:p>
            <a:pPr marL="171450" indent="-171450">
              <a:buFontTx/>
              <a:buChar char="-"/>
            </a:pPr>
            <a:r>
              <a:rPr lang="en-IN" baseline="0" dirty="0" smtClean="0"/>
              <a:t>Leading idea is to leverage trajectories of stationary points of a given magnetic topology</a:t>
            </a:r>
          </a:p>
          <a:p>
            <a:pPr marL="171450" indent="-171450">
              <a:buFontTx/>
              <a:buChar char="-"/>
            </a:pPr>
            <a:r>
              <a:rPr lang="en-IN" baseline="0" dirty="0" smtClean="0"/>
              <a:t>Let’s take the example of the O-line class of </a:t>
            </a:r>
            <a:r>
              <a:rPr lang="en-IN" baseline="0" dirty="0" err="1" smtClean="0"/>
              <a:t>divertors</a:t>
            </a:r>
            <a:r>
              <a:rPr lang="en-IN" baseline="0" dirty="0" smtClean="0"/>
              <a:t> wherein we first locate the O-point and nearest LCMS point to build a basis vector</a:t>
            </a:r>
          </a:p>
          <a:p>
            <a:pPr marL="171450" indent="-171450">
              <a:buFontTx/>
              <a:buChar char="-"/>
            </a:pPr>
            <a:r>
              <a:rPr lang="en-IN" baseline="0" dirty="0" smtClean="0"/>
              <a:t>And eventually an island reference frame that moves with the island </a:t>
            </a:r>
          </a:p>
          <a:p>
            <a:pPr marL="171450" indent="-171450">
              <a:buFontTx/>
              <a:buChar char="-"/>
            </a:pPr>
            <a:r>
              <a:rPr lang="en-IN" baseline="0" dirty="0" smtClean="0"/>
              <a:t>Useful to create 3d shapes</a:t>
            </a:r>
          </a:p>
        </p:txBody>
      </p:sp>
      <p:sp>
        <p:nvSpPr>
          <p:cNvPr id="4" name="Slide Number Placeholder 3"/>
          <p:cNvSpPr>
            <a:spLocks noGrp="1"/>
          </p:cNvSpPr>
          <p:nvPr>
            <p:ph type="sldNum" sz="quarter" idx="10"/>
          </p:nvPr>
        </p:nvSpPr>
        <p:spPr/>
        <p:txBody>
          <a:bodyPr/>
          <a:lstStyle/>
          <a:p>
            <a:fld id="{CC85E968-FCE0-431C-99B4-EC8EA971DFFE}" type="slidenum">
              <a:rPr lang="de-DE" smtClean="0"/>
              <a:t>32</a:t>
            </a:fld>
            <a:endParaRPr lang="de-DE"/>
          </a:p>
        </p:txBody>
      </p:sp>
    </p:spTree>
    <p:extLst>
      <p:ext uri="{BB962C8B-B14F-4D97-AF65-F5344CB8AC3E}">
        <p14:creationId xmlns:p14="http://schemas.microsoft.com/office/powerpoint/2010/main" val="390675361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IN" baseline="0" dirty="0" smtClean="0"/>
              <a:t>Now lets jump into the next problem to be addressed : how to design a </a:t>
            </a:r>
            <a:r>
              <a:rPr lang="en-IN" baseline="0" dirty="0" err="1" smtClean="0"/>
              <a:t>divertor</a:t>
            </a:r>
            <a:r>
              <a:rPr lang="en-IN" baseline="0" dirty="0" smtClean="0"/>
              <a:t> </a:t>
            </a:r>
          </a:p>
          <a:p>
            <a:pPr marL="171450" indent="-171450">
              <a:buFontTx/>
              <a:buChar char="-"/>
            </a:pPr>
            <a:r>
              <a:rPr lang="en-IN" baseline="0" dirty="0" smtClean="0"/>
              <a:t>To not get lost in the large 3d design space, need a general framework</a:t>
            </a:r>
          </a:p>
          <a:p>
            <a:pPr marL="171450" indent="-171450">
              <a:buFontTx/>
              <a:buChar char="-"/>
            </a:pPr>
            <a:r>
              <a:rPr lang="en-IN" baseline="0" dirty="0" smtClean="0"/>
              <a:t>Leading idea is to leverage trajectories of stationary points of a given magnetic topology</a:t>
            </a:r>
          </a:p>
          <a:p>
            <a:pPr marL="171450" indent="-171450">
              <a:buFontTx/>
              <a:buChar char="-"/>
            </a:pPr>
            <a:r>
              <a:rPr lang="en-IN" baseline="0" dirty="0" smtClean="0"/>
              <a:t>Let’s take the example of the O-line class of </a:t>
            </a:r>
            <a:r>
              <a:rPr lang="en-IN" baseline="0" dirty="0" err="1" smtClean="0"/>
              <a:t>divertors</a:t>
            </a:r>
            <a:r>
              <a:rPr lang="en-IN" baseline="0" dirty="0" smtClean="0"/>
              <a:t> wherein we first locate the O-point and nearest LCMS point to build a basis vector</a:t>
            </a:r>
          </a:p>
          <a:p>
            <a:pPr marL="171450" indent="-171450">
              <a:buFontTx/>
              <a:buChar char="-"/>
            </a:pPr>
            <a:r>
              <a:rPr lang="en-IN" baseline="0" dirty="0" smtClean="0"/>
              <a:t>And eventually an island reference frame that moves with the island </a:t>
            </a:r>
          </a:p>
          <a:p>
            <a:pPr marL="171450" indent="-171450">
              <a:buFontTx/>
              <a:buChar char="-"/>
            </a:pPr>
            <a:r>
              <a:rPr lang="en-IN" baseline="0" dirty="0" smtClean="0"/>
              <a:t>Useful to create 3d shapes</a:t>
            </a:r>
          </a:p>
        </p:txBody>
      </p:sp>
      <p:sp>
        <p:nvSpPr>
          <p:cNvPr id="4" name="Slide Number Placeholder 3"/>
          <p:cNvSpPr>
            <a:spLocks noGrp="1"/>
          </p:cNvSpPr>
          <p:nvPr>
            <p:ph type="sldNum" sz="quarter" idx="10"/>
          </p:nvPr>
        </p:nvSpPr>
        <p:spPr/>
        <p:txBody>
          <a:bodyPr/>
          <a:lstStyle/>
          <a:p>
            <a:fld id="{CC85E968-FCE0-431C-99B4-EC8EA971DFFE}" type="slidenum">
              <a:rPr lang="de-DE" smtClean="0"/>
              <a:t>33</a:t>
            </a:fld>
            <a:endParaRPr lang="de-DE"/>
          </a:p>
        </p:txBody>
      </p:sp>
    </p:spTree>
    <p:extLst>
      <p:ext uri="{BB962C8B-B14F-4D97-AF65-F5344CB8AC3E}">
        <p14:creationId xmlns:p14="http://schemas.microsoft.com/office/powerpoint/2010/main" val="424975795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IN" baseline="0" dirty="0" smtClean="0"/>
              <a:t>Now lets jump into the next problem to be addressed : how to design a </a:t>
            </a:r>
            <a:r>
              <a:rPr lang="en-IN" baseline="0" dirty="0" err="1" smtClean="0"/>
              <a:t>divertor</a:t>
            </a:r>
            <a:r>
              <a:rPr lang="en-IN" baseline="0" dirty="0" smtClean="0"/>
              <a:t> </a:t>
            </a:r>
          </a:p>
          <a:p>
            <a:pPr marL="171450" indent="-171450">
              <a:buFontTx/>
              <a:buChar char="-"/>
            </a:pPr>
            <a:r>
              <a:rPr lang="en-IN" baseline="0" dirty="0" smtClean="0"/>
              <a:t>To not get lost in the large 3d design space, need a general framework</a:t>
            </a:r>
          </a:p>
          <a:p>
            <a:pPr marL="171450" indent="-171450">
              <a:buFontTx/>
              <a:buChar char="-"/>
            </a:pPr>
            <a:r>
              <a:rPr lang="en-IN" baseline="0" dirty="0" smtClean="0"/>
              <a:t>Leading idea is to leverage trajectories of stationary points of a given magnetic topology</a:t>
            </a:r>
          </a:p>
          <a:p>
            <a:pPr marL="171450" indent="-171450">
              <a:buFontTx/>
              <a:buChar char="-"/>
            </a:pPr>
            <a:r>
              <a:rPr lang="en-IN" baseline="0" dirty="0" smtClean="0"/>
              <a:t>Let’s take the example of the O-line class of </a:t>
            </a:r>
            <a:r>
              <a:rPr lang="en-IN" baseline="0" dirty="0" err="1" smtClean="0"/>
              <a:t>divertors</a:t>
            </a:r>
            <a:r>
              <a:rPr lang="en-IN" baseline="0" dirty="0" smtClean="0"/>
              <a:t> wherein we first locate the O-point and nearest LCMS point to build a basis vector</a:t>
            </a:r>
          </a:p>
          <a:p>
            <a:pPr marL="171450" indent="-171450">
              <a:buFontTx/>
              <a:buChar char="-"/>
            </a:pPr>
            <a:r>
              <a:rPr lang="en-IN" baseline="0" dirty="0" smtClean="0"/>
              <a:t>And eventually an island reference frame that moves with the island </a:t>
            </a:r>
          </a:p>
          <a:p>
            <a:pPr marL="171450" indent="-171450">
              <a:buFontTx/>
              <a:buChar char="-"/>
            </a:pPr>
            <a:r>
              <a:rPr lang="en-IN" baseline="0" dirty="0" smtClean="0"/>
              <a:t>Useful to create 3d shapes</a:t>
            </a:r>
          </a:p>
        </p:txBody>
      </p:sp>
      <p:sp>
        <p:nvSpPr>
          <p:cNvPr id="4" name="Slide Number Placeholder 3"/>
          <p:cNvSpPr>
            <a:spLocks noGrp="1"/>
          </p:cNvSpPr>
          <p:nvPr>
            <p:ph type="sldNum" sz="quarter" idx="10"/>
          </p:nvPr>
        </p:nvSpPr>
        <p:spPr/>
        <p:txBody>
          <a:bodyPr/>
          <a:lstStyle/>
          <a:p>
            <a:fld id="{CC85E968-FCE0-431C-99B4-EC8EA971DFFE}" type="slidenum">
              <a:rPr lang="de-DE" smtClean="0"/>
              <a:t>34</a:t>
            </a:fld>
            <a:endParaRPr lang="de-DE"/>
          </a:p>
        </p:txBody>
      </p:sp>
    </p:spTree>
    <p:extLst>
      <p:ext uri="{BB962C8B-B14F-4D97-AF65-F5344CB8AC3E}">
        <p14:creationId xmlns:p14="http://schemas.microsoft.com/office/powerpoint/2010/main" val="47341810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IN" baseline="0" dirty="0" smtClean="0"/>
              <a:t>Now lets jump into the next problem to be addressed : how to design a </a:t>
            </a:r>
            <a:r>
              <a:rPr lang="en-IN" baseline="0" dirty="0" err="1" smtClean="0"/>
              <a:t>divertor</a:t>
            </a:r>
            <a:r>
              <a:rPr lang="en-IN" baseline="0" dirty="0" smtClean="0"/>
              <a:t> </a:t>
            </a:r>
          </a:p>
          <a:p>
            <a:pPr marL="171450" indent="-171450">
              <a:buFontTx/>
              <a:buChar char="-"/>
            </a:pPr>
            <a:r>
              <a:rPr lang="en-IN" baseline="0" dirty="0" smtClean="0"/>
              <a:t>To not get lost in the large 3d design space, need a general framework</a:t>
            </a:r>
          </a:p>
          <a:p>
            <a:pPr marL="171450" indent="-171450">
              <a:buFontTx/>
              <a:buChar char="-"/>
            </a:pPr>
            <a:r>
              <a:rPr lang="en-IN" baseline="0" dirty="0" smtClean="0"/>
              <a:t>Leading idea is to leverage trajectories of stationary points of a given magnetic topology</a:t>
            </a:r>
          </a:p>
          <a:p>
            <a:pPr marL="171450" indent="-171450">
              <a:buFontTx/>
              <a:buChar char="-"/>
            </a:pPr>
            <a:r>
              <a:rPr lang="en-IN" baseline="0" dirty="0" smtClean="0"/>
              <a:t>Let’s take the example of the O-line class of </a:t>
            </a:r>
            <a:r>
              <a:rPr lang="en-IN" baseline="0" dirty="0" err="1" smtClean="0"/>
              <a:t>divertors</a:t>
            </a:r>
            <a:r>
              <a:rPr lang="en-IN" baseline="0" dirty="0" smtClean="0"/>
              <a:t> wherein we first locate the O-point and nearest LCMS point to build a basis vector</a:t>
            </a:r>
          </a:p>
          <a:p>
            <a:pPr marL="171450" indent="-171450">
              <a:buFontTx/>
              <a:buChar char="-"/>
            </a:pPr>
            <a:r>
              <a:rPr lang="en-IN" baseline="0" dirty="0" smtClean="0"/>
              <a:t>And eventually an island reference frame that moves with the island </a:t>
            </a:r>
          </a:p>
          <a:p>
            <a:pPr marL="171450" indent="-171450">
              <a:buFontTx/>
              <a:buChar char="-"/>
            </a:pPr>
            <a:r>
              <a:rPr lang="en-IN" baseline="0" dirty="0" smtClean="0"/>
              <a:t>Useful to create 3d shapes</a:t>
            </a:r>
          </a:p>
        </p:txBody>
      </p:sp>
      <p:sp>
        <p:nvSpPr>
          <p:cNvPr id="4" name="Slide Number Placeholder 3"/>
          <p:cNvSpPr>
            <a:spLocks noGrp="1"/>
          </p:cNvSpPr>
          <p:nvPr>
            <p:ph type="sldNum" sz="quarter" idx="10"/>
          </p:nvPr>
        </p:nvSpPr>
        <p:spPr/>
        <p:txBody>
          <a:bodyPr/>
          <a:lstStyle/>
          <a:p>
            <a:fld id="{CC85E968-FCE0-431C-99B4-EC8EA971DFFE}" type="slidenum">
              <a:rPr lang="de-DE" smtClean="0"/>
              <a:t>35</a:t>
            </a:fld>
            <a:endParaRPr lang="de-DE"/>
          </a:p>
        </p:txBody>
      </p:sp>
    </p:spTree>
    <p:extLst>
      <p:ext uri="{BB962C8B-B14F-4D97-AF65-F5344CB8AC3E}">
        <p14:creationId xmlns:p14="http://schemas.microsoft.com/office/powerpoint/2010/main" val="126148706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IN" baseline="0" dirty="0" smtClean="0"/>
              <a:t>Now lets jump into the next problem to be addressed : how to design a </a:t>
            </a:r>
            <a:r>
              <a:rPr lang="en-IN" baseline="0" dirty="0" err="1" smtClean="0"/>
              <a:t>divertor</a:t>
            </a:r>
            <a:r>
              <a:rPr lang="en-IN" baseline="0" dirty="0" smtClean="0"/>
              <a:t> </a:t>
            </a:r>
          </a:p>
          <a:p>
            <a:pPr marL="171450" indent="-171450">
              <a:buFontTx/>
              <a:buChar char="-"/>
            </a:pPr>
            <a:r>
              <a:rPr lang="en-IN" baseline="0" dirty="0" smtClean="0"/>
              <a:t>To not get lost in the large 3d design space, need a general framework</a:t>
            </a:r>
          </a:p>
          <a:p>
            <a:pPr marL="171450" indent="-171450">
              <a:buFontTx/>
              <a:buChar char="-"/>
            </a:pPr>
            <a:r>
              <a:rPr lang="en-IN" baseline="0" dirty="0" smtClean="0"/>
              <a:t>Leading idea is to leverage trajectories of stationary points of a given magnetic topology</a:t>
            </a:r>
          </a:p>
          <a:p>
            <a:pPr marL="171450" indent="-171450">
              <a:buFontTx/>
              <a:buChar char="-"/>
            </a:pPr>
            <a:r>
              <a:rPr lang="en-IN" baseline="0" dirty="0" smtClean="0"/>
              <a:t>Let’s take the example of the O-line class of </a:t>
            </a:r>
            <a:r>
              <a:rPr lang="en-IN" baseline="0" dirty="0" err="1" smtClean="0"/>
              <a:t>divertors</a:t>
            </a:r>
            <a:r>
              <a:rPr lang="en-IN" baseline="0" dirty="0" smtClean="0"/>
              <a:t> wherein we first locate the O-point and nearest LCMS point to build a basis vector</a:t>
            </a:r>
          </a:p>
          <a:p>
            <a:pPr marL="171450" indent="-171450">
              <a:buFontTx/>
              <a:buChar char="-"/>
            </a:pPr>
            <a:r>
              <a:rPr lang="en-IN" baseline="0" dirty="0" smtClean="0"/>
              <a:t>And eventually an island reference frame that moves with the island </a:t>
            </a:r>
          </a:p>
          <a:p>
            <a:pPr marL="171450" indent="-171450">
              <a:buFontTx/>
              <a:buChar char="-"/>
            </a:pPr>
            <a:r>
              <a:rPr lang="en-IN" baseline="0" dirty="0" smtClean="0"/>
              <a:t>Useful to create 3d shapes</a:t>
            </a:r>
          </a:p>
        </p:txBody>
      </p:sp>
      <p:sp>
        <p:nvSpPr>
          <p:cNvPr id="4" name="Slide Number Placeholder 3"/>
          <p:cNvSpPr>
            <a:spLocks noGrp="1"/>
          </p:cNvSpPr>
          <p:nvPr>
            <p:ph type="sldNum" sz="quarter" idx="10"/>
          </p:nvPr>
        </p:nvSpPr>
        <p:spPr/>
        <p:txBody>
          <a:bodyPr/>
          <a:lstStyle/>
          <a:p>
            <a:fld id="{CC85E968-FCE0-431C-99B4-EC8EA971DFFE}" type="slidenum">
              <a:rPr lang="de-DE" smtClean="0"/>
              <a:t>36</a:t>
            </a:fld>
            <a:endParaRPr lang="de-DE"/>
          </a:p>
        </p:txBody>
      </p:sp>
    </p:spTree>
    <p:extLst>
      <p:ext uri="{BB962C8B-B14F-4D97-AF65-F5344CB8AC3E}">
        <p14:creationId xmlns:p14="http://schemas.microsoft.com/office/powerpoint/2010/main" val="185972108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IN" baseline="0" dirty="0" smtClean="0"/>
              <a:t>Now lets jump into the next problem to be addressed : how to design a </a:t>
            </a:r>
            <a:r>
              <a:rPr lang="en-IN" baseline="0" dirty="0" err="1" smtClean="0"/>
              <a:t>divertor</a:t>
            </a:r>
            <a:r>
              <a:rPr lang="en-IN" baseline="0" dirty="0" smtClean="0"/>
              <a:t> </a:t>
            </a:r>
          </a:p>
          <a:p>
            <a:pPr marL="171450" indent="-171450">
              <a:buFontTx/>
              <a:buChar char="-"/>
            </a:pPr>
            <a:r>
              <a:rPr lang="en-IN" baseline="0" dirty="0" smtClean="0"/>
              <a:t>To not get lost in the large 3d design space, need a general framework</a:t>
            </a:r>
          </a:p>
          <a:p>
            <a:pPr marL="171450" indent="-171450">
              <a:buFontTx/>
              <a:buChar char="-"/>
            </a:pPr>
            <a:r>
              <a:rPr lang="en-IN" baseline="0" dirty="0" smtClean="0"/>
              <a:t>Leading idea is to leverage trajectories of stationary points of a given magnetic topology</a:t>
            </a:r>
          </a:p>
          <a:p>
            <a:pPr marL="171450" indent="-171450">
              <a:buFontTx/>
              <a:buChar char="-"/>
            </a:pPr>
            <a:r>
              <a:rPr lang="en-IN" baseline="0" dirty="0" smtClean="0"/>
              <a:t>Let’s take the example of the O-line class of </a:t>
            </a:r>
            <a:r>
              <a:rPr lang="en-IN" baseline="0" dirty="0" err="1" smtClean="0"/>
              <a:t>divertors</a:t>
            </a:r>
            <a:r>
              <a:rPr lang="en-IN" baseline="0" dirty="0" smtClean="0"/>
              <a:t> wherein we first locate the O-point and nearest LCMS point to build a basis vector</a:t>
            </a:r>
          </a:p>
          <a:p>
            <a:pPr marL="171450" indent="-171450">
              <a:buFontTx/>
              <a:buChar char="-"/>
            </a:pPr>
            <a:r>
              <a:rPr lang="en-IN" baseline="0" dirty="0" smtClean="0"/>
              <a:t>And eventually an island reference frame that moves with the island </a:t>
            </a:r>
          </a:p>
          <a:p>
            <a:pPr marL="171450" indent="-171450">
              <a:buFontTx/>
              <a:buChar char="-"/>
            </a:pPr>
            <a:r>
              <a:rPr lang="en-IN" baseline="0" dirty="0" smtClean="0"/>
              <a:t>Useful to create 3d shapes</a:t>
            </a:r>
          </a:p>
        </p:txBody>
      </p:sp>
      <p:sp>
        <p:nvSpPr>
          <p:cNvPr id="4" name="Slide Number Placeholder 3"/>
          <p:cNvSpPr>
            <a:spLocks noGrp="1"/>
          </p:cNvSpPr>
          <p:nvPr>
            <p:ph type="sldNum" sz="quarter" idx="10"/>
          </p:nvPr>
        </p:nvSpPr>
        <p:spPr/>
        <p:txBody>
          <a:bodyPr/>
          <a:lstStyle/>
          <a:p>
            <a:fld id="{CC85E968-FCE0-431C-99B4-EC8EA971DFFE}" type="slidenum">
              <a:rPr lang="de-DE" smtClean="0"/>
              <a:t>37</a:t>
            </a:fld>
            <a:endParaRPr lang="de-DE"/>
          </a:p>
        </p:txBody>
      </p:sp>
    </p:spTree>
    <p:extLst>
      <p:ext uri="{BB962C8B-B14F-4D97-AF65-F5344CB8AC3E}">
        <p14:creationId xmlns:p14="http://schemas.microsoft.com/office/powerpoint/2010/main" val="105850113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IN" baseline="0" dirty="0" smtClean="0"/>
              <a:t>Now lets jump into the next problem to be addressed : how to design a </a:t>
            </a:r>
            <a:r>
              <a:rPr lang="en-IN" baseline="0" dirty="0" err="1" smtClean="0"/>
              <a:t>divertor</a:t>
            </a:r>
            <a:r>
              <a:rPr lang="en-IN" baseline="0" dirty="0" smtClean="0"/>
              <a:t> </a:t>
            </a:r>
          </a:p>
          <a:p>
            <a:pPr marL="171450" indent="-171450">
              <a:buFontTx/>
              <a:buChar char="-"/>
            </a:pPr>
            <a:r>
              <a:rPr lang="en-IN" baseline="0" dirty="0" smtClean="0"/>
              <a:t>To not get lost in the large 3d design space, need a general framework</a:t>
            </a:r>
          </a:p>
          <a:p>
            <a:pPr marL="171450" indent="-171450">
              <a:buFontTx/>
              <a:buChar char="-"/>
            </a:pPr>
            <a:r>
              <a:rPr lang="en-IN" baseline="0" dirty="0" smtClean="0"/>
              <a:t>Leading idea is to leverage trajectories of stationary points of a given magnetic topology</a:t>
            </a:r>
          </a:p>
          <a:p>
            <a:pPr marL="171450" indent="-171450">
              <a:buFontTx/>
              <a:buChar char="-"/>
            </a:pPr>
            <a:r>
              <a:rPr lang="en-IN" baseline="0" dirty="0" smtClean="0"/>
              <a:t>Let’s take the example of the O-line class of </a:t>
            </a:r>
            <a:r>
              <a:rPr lang="en-IN" baseline="0" dirty="0" err="1" smtClean="0"/>
              <a:t>divertors</a:t>
            </a:r>
            <a:r>
              <a:rPr lang="en-IN" baseline="0" dirty="0" smtClean="0"/>
              <a:t> wherein we first locate the O-point and nearest LCMS point to build a basis vector</a:t>
            </a:r>
          </a:p>
          <a:p>
            <a:pPr marL="171450" indent="-171450">
              <a:buFontTx/>
              <a:buChar char="-"/>
            </a:pPr>
            <a:r>
              <a:rPr lang="en-IN" baseline="0" dirty="0" smtClean="0"/>
              <a:t>And eventually an island reference frame that moves with the island </a:t>
            </a:r>
          </a:p>
          <a:p>
            <a:pPr marL="171450" indent="-171450">
              <a:buFontTx/>
              <a:buChar char="-"/>
            </a:pPr>
            <a:r>
              <a:rPr lang="en-IN" baseline="0" dirty="0" smtClean="0"/>
              <a:t>Useful to create 3d shapes</a:t>
            </a:r>
          </a:p>
        </p:txBody>
      </p:sp>
      <p:sp>
        <p:nvSpPr>
          <p:cNvPr id="4" name="Slide Number Placeholder 3"/>
          <p:cNvSpPr>
            <a:spLocks noGrp="1"/>
          </p:cNvSpPr>
          <p:nvPr>
            <p:ph type="sldNum" sz="quarter" idx="10"/>
          </p:nvPr>
        </p:nvSpPr>
        <p:spPr/>
        <p:txBody>
          <a:bodyPr/>
          <a:lstStyle/>
          <a:p>
            <a:fld id="{CC85E968-FCE0-431C-99B4-EC8EA971DFFE}" type="slidenum">
              <a:rPr lang="de-DE" smtClean="0"/>
              <a:t>38</a:t>
            </a:fld>
            <a:endParaRPr lang="de-DE"/>
          </a:p>
        </p:txBody>
      </p:sp>
    </p:spTree>
    <p:extLst>
      <p:ext uri="{BB962C8B-B14F-4D97-AF65-F5344CB8AC3E}">
        <p14:creationId xmlns:p14="http://schemas.microsoft.com/office/powerpoint/2010/main" val="267713577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IN" baseline="0" dirty="0" smtClean="0"/>
              <a:t>Now lets jump into the next problem to be addressed : how to design a </a:t>
            </a:r>
            <a:r>
              <a:rPr lang="en-IN" baseline="0" dirty="0" err="1" smtClean="0"/>
              <a:t>divertor</a:t>
            </a:r>
            <a:r>
              <a:rPr lang="en-IN" baseline="0" dirty="0" smtClean="0"/>
              <a:t> </a:t>
            </a:r>
          </a:p>
          <a:p>
            <a:pPr marL="171450" indent="-171450">
              <a:buFontTx/>
              <a:buChar char="-"/>
            </a:pPr>
            <a:r>
              <a:rPr lang="en-IN" baseline="0" dirty="0" smtClean="0"/>
              <a:t>To not get lost in the large 3d design space, need a general framework</a:t>
            </a:r>
          </a:p>
          <a:p>
            <a:pPr marL="171450" indent="-171450">
              <a:buFontTx/>
              <a:buChar char="-"/>
            </a:pPr>
            <a:r>
              <a:rPr lang="en-IN" baseline="0" dirty="0" smtClean="0"/>
              <a:t>Leading idea is to leverage trajectories of stationary points of a given magnetic topology</a:t>
            </a:r>
          </a:p>
          <a:p>
            <a:pPr marL="171450" indent="-171450">
              <a:buFontTx/>
              <a:buChar char="-"/>
            </a:pPr>
            <a:r>
              <a:rPr lang="en-IN" baseline="0" dirty="0" smtClean="0"/>
              <a:t>Let’s take the example of the O-line class of </a:t>
            </a:r>
            <a:r>
              <a:rPr lang="en-IN" baseline="0" dirty="0" err="1" smtClean="0"/>
              <a:t>divertors</a:t>
            </a:r>
            <a:r>
              <a:rPr lang="en-IN" baseline="0" dirty="0" smtClean="0"/>
              <a:t> wherein we first locate the O-point and nearest LCMS point to build a basis vector</a:t>
            </a:r>
          </a:p>
          <a:p>
            <a:pPr marL="171450" indent="-171450">
              <a:buFontTx/>
              <a:buChar char="-"/>
            </a:pPr>
            <a:r>
              <a:rPr lang="en-IN" baseline="0" dirty="0" smtClean="0"/>
              <a:t>And eventually an island reference frame that moves with the island </a:t>
            </a:r>
          </a:p>
          <a:p>
            <a:pPr marL="171450" indent="-171450">
              <a:buFontTx/>
              <a:buChar char="-"/>
            </a:pPr>
            <a:r>
              <a:rPr lang="en-IN" baseline="0" dirty="0" smtClean="0"/>
              <a:t>Useful to create 3d shapes</a:t>
            </a:r>
          </a:p>
        </p:txBody>
      </p:sp>
      <p:sp>
        <p:nvSpPr>
          <p:cNvPr id="4" name="Slide Number Placeholder 3"/>
          <p:cNvSpPr>
            <a:spLocks noGrp="1"/>
          </p:cNvSpPr>
          <p:nvPr>
            <p:ph type="sldNum" sz="quarter" idx="10"/>
          </p:nvPr>
        </p:nvSpPr>
        <p:spPr/>
        <p:txBody>
          <a:bodyPr/>
          <a:lstStyle/>
          <a:p>
            <a:fld id="{CC85E968-FCE0-431C-99B4-EC8EA971DFFE}" type="slidenum">
              <a:rPr lang="de-DE" smtClean="0"/>
              <a:t>39</a:t>
            </a:fld>
            <a:endParaRPr lang="de-DE"/>
          </a:p>
        </p:txBody>
      </p:sp>
    </p:spTree>
    <p:extLst>
      <p:ext uri="{BB962C8B-B14F-4D97-AF65-F5344CB8AC3E}">
        <p14:creationId xmlns:p14="http://schemas.microsoft.com/office/powerpoint/2010/main" val="145358477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IN" baseline="0" dirty="0" smtClean="0"/>
              <a:t>Now lets jump into the next problem to be addressed : how to design a </a:t>
            </a:r>
            <a:r>
              <a:rPr lang="en-IN" baseline="0" dirty="0" err="1" smtClean="0"/>
              <a:t>divertor</a:t>
            </a:r>
            <a:r>
              <a:rPr lang="en-IN" baseline="0" dirty="0" smtClean="0"/>
              <a:t> </a:t>
            </a:r>
          </a:p>
          <a:p>
            <a:pPr marL="171450" indent="-171450">
              <a:buFontTx/>
              <a:buChar char="-"/>
            </a:pPr>
            <a:r>
              <a:rPr lang="en-IN" baseline="0" dirty="0" smtClean="0"/>
              <a:t>To not get lost in the large 3d design space, need a general framework</a:t>
            </a:r>
          </a:p>
          <a:p>
            <a:pPr marL="171450" indent="-171450">
              <a:buFontTx/>
              <a:buChar char="-"/>
            </a:pPr>
            <a:r>
              <a:rPr lang="en-IN" baseline="0" dirty="0" smtClean="0"/>
              <a:t>Leading idea is to leverage trajectories of stationary points of a given magnetic topology</a:t>
            </a:r>
          </a:p>
          <a:p>
            <a:pPr marL="171450" indent="-171450">
              <a:buFontTx/>
              <a:buChar char="-"/>
            </a:pPr>
            <a:r>
              <a:rPr lang="en-IN" baseline="0" dirty="0" smtClean="0"/>
              <a:t>Let’s take the example of the O-line class of </a:t>
            </a:r>
            <a:r>
              <a:rPr lang="en-IN" baseline="0" dirty="0" err="1" smtClean="0"/>
              <a:t>divertors</a:t>
            </a:r>
            <a:r>
              <a:rPr lang="en-IN" baseline="0" dirty="0" smtClean="0"/>
              <a:t> wherein we first locate the O-point and nearest LCMS point to build a basis vector</a:t>
            </a:r>
          </a:p>
          <a:p>
            <a:pPr marL="171450" indent="-171450">
              <a:buFontTx/>
              <a:buChar char="-"/>
            </a:pPr>
            <a:r>
              <a:rPr lang="en-IN" baseline="0" dirty="0" smtClean="0"/>
              <a:t>And eventually an island reference frame that moves with the island </a:t>
            </a:r>
          </a:p>
          <a:p>
            <a:pPr marL="171450" indent="-171450">
              <a:buFontTx/>
              <a:buChar char="-"/>
            </a:pPr>
            <a:r>
              <a:rPr lang="en-IN" baseline="0" dirty="0" smtClean="0"/>
              <a:t>Useful to create 3d shapes</a:t>
            </a:r>
          </a:p>
        </p:txBody>
      </p:sp>
      <p:sp>
        <p:nvSpPr>
          <p:cNvPr id="4" name="Slide Number Placeholder 3"/>
          <p:cNvSpPr>
            <a:spLocks noGrp="1"/>
          </p:cNvSpPr>
          <p:nvPr>
            <p:ph type="sldNum" sz="quarter" idx="10"/>
          </p:nvPr>
        </p:nvSpPr>
        <p:spPr/>
        <p:txBody>
          <a:bodyPr/>
          <a:lstStyle/>
          <a:p>
            <a:fld id="{CC85E968-FCE0-431C-99B4-EC8EA971DFFE}" type="slidenum">
              <a:rPr lang="de-DE" smtClean="0"/>
              <a:t>41</a:t>
            </a:fld>
            <a:endParaRPr lang="de-DE"/>
          </a:p>
        </p:txBody>
      </p:sp>
    </p:spTree>
    <p:extLst>
      <p:ext uri="{BB962C8B-B14F-4D97-AF65-F5344CB8AC3E}">
        <p14:creationId xmlns:p14="http://schemas.microsoft.com/office/powerpoint/2010/main" val="38552714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IN" baseline="0" dirty="0" smtClean="0"/>
              <a:t>Now lets jump into the next problem to be addressed : how to design a </a:t>
            </a:r>
            <a:r>
              <a:rPr lang="en-IN" baseline="0" dirty="0" err="1" smtClean="0"/>
              <a:t>divertor</a:t>
            </a:r>
            <a:r>
              <a:rPr lang="en-IN" baseline="0" dirty="0" smtClean="0"/>
              <a:t> </a:t>
            </a:r>
          </a:p>
          <a:p>
            <a:pPr marL="171450" indent="-171450">
              <a:buFontTx/>
              <a:buChar char="-"/>
            </a:pPr>
            <a:r>
              <a:rPr lang="en-IN" baseline="0" dirty="0" smtClean="0"/>
              <a:t>To not get lost in the large 3d design space, need a general framework</a:t>
            </a:r>
          </a:p>
          <a:p>
            <a:pPr marL="171450" indent="-171450">
              <a:buFontTx/>
              <a:buChar char="-"/>
            </a:pPr>
            <a:r>
              <a:rPr lang="en-IN" baseline="0" dirty="0" smtClean="0"/>
              <a:t>Leading idea is to leverage trajectories of stationary points of a given magnetic topology</a:t>
            </a:r>
          </a:p>
          <a:p>
            <a:pPr marL="171450" indent="-171450">
              <a:buFontTx/>
              <a:buChar char="-"/>
            </a:pPr>
            <a:r>
              <a:rPr lang="en-IN" baseline="0" dirty="0" smtClean="0"/>
              <a:t>Let’s take the example of the O-line class of </a:t>
            </a:r>
            <a:r>
              <a:rPr lang="en-IN" baseline="0" dirty="0" err="1" smtClean="0"/>
              <a:t>divertors</a:t>
            </a:r>
            <a:r>
              <a:rPr lang="en-IN" baseline="0" dirty="0" smtClean="0"/>
              <a:t> wherein we first locate the O-point and nearest LCMS point to build a basis vector</a:t>
            </a:r>
          </a:p>
          <a:p>
            <a:pPr marL="171450" indent="-171450">
              <a:buFontTx/>
              <a:buChar char="-"/>
            </a:pPr>
            <a:r>
              <a:rPr lang="en-IN" baseline="0" dirty="0" smtClean="0"/>
              <a:t>And eventually an island reference frame that moves with the island </a:t>
            </a:r>
          </a:p>
          <a:p>
            <a:pPr marL="171450" indent="-171450">
              <a:buFontTx/>
              <a:buChar char="-"/>
            </a:pPr>
            <a:r>
              <a:rPr lang="en-IN" baseline="0" dirty="0" smtClean="0"/>
              <a:t>Useful to create 3d shapes</a:t>
            </a:r>
          </a:p>
        </p:txBody>
      </p:sp>
      <p:sp>
        <p:nvSpPr>
          <p:cNvPr id="4" name="Slide Number Placeholder 3"/>
          <p:cNvSpPr>
            <a:spLocks noGrp="1"/>
          </p:cNvSpPr>
          <p:nvPr>
            <p:ph type="sldNum" sz="quarter" idx="10"/>
          </p:nvPr>
        </p:nvSpPr>
        <p:spPr/>
        <p:txBody>
          <a:bodyPr/>
          <a:lstStyle/>
          <a:p>
            <a:fld id="{CC85E968-FCE0-431C-99B4-EC8EA971DFFE}" type="slidenum">
              <a:rPr lang="de-DE" smtClean="0"/>
              <a:t>5</a:t>
            </a:fld>
            <a:endParaRPr lang="de-DE"/>
          </a:p>
        </p:txBody>
      </p:sp>
    </p:spTree>
    <p:extLst>
      <p:ext uri="{BB962C8B-B14F-4D97-AF65-F5344CB8AC3E}">
        <p14:creationId xmlns:p14="http://schemas.microsoft.com/office/powerpoint/2010/main" val="329764502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IN" baseline="0" dirty="0" smtClean="0"/>
              <a:t>Now lets jump into the next problem to be addressed : how to design a </a:t>
            </a:r>
            <a:r>
              <a:rPr lang="en-IN" baseline="0" dirty="0" err="1" smtClean="0"/>
              <a:t>divertor</a:t>
            </a:r>
            <a:r>
              <a:rPr lang="en-IN" baseline="0" dirty="0" smtClean="0"/>
              <a:t> </a:t>
            </a:r>
          </a:p>
          <a:p>
            <a:pPr marL="171450" indent="-171450">
              <a:buFontTx/>
              <a:buChar char="-"/>
            </a:pPr>
            <a:r>
              <a:rPr lang="en-IN" baseline="0" dirty="0" smtClean="0"/>
              <a:t>To not get lost in the large 3d design space, need a general framework</a:t>
            </a:r>
          </a:p>
          <a:p>
            <a:pPr marL="171450" indent="-171450">
              <a:buFontTx/>
              <a:buChar char="-"/>
            </a:pPr>
            <a:r>
              <a:rPr lang="en-IN" baseline="0" dirty="0" smtClean="0"/>
              <a:t>Leading idea is to leverage trajectories of stationary points of a given magnetic topology</a:t>
            </a:r>
          </a:p>
          <a:p>
            <a:pPr marL="171450" indent="-171450">
              <a:buFontTx/>
              <a:buChar char="-"/>
            </a:pPr>
            <a:r>
              <a:rPr lang="en-IN" baseline="0" dirty="0" smtClean="0"/>
              <a:t>Let’s take the example of the O-line class of </a:t>
            </a:r>
            <a:r>
              <a:rPr lang="en-IN" baseline="0" dirty="0" err="1" smtClean="0"/>
              <a:t>divertors</a:t>
            </a:r>
            <a:r>
              <a:rPr lang="en-IN" baseline="0" dirty="0" smtClean="0"/>
              <a:t> wherein we first locate the O-point and nearest LCMS point to build a basis vector</a:t>
            </a:r>
          </a:p>
          <a:p>
            <a:pPr marL="171450" indent="-171450">
              <a:buFontTx/>
              <a:buChar char="-"/>
            </a:pPr>
            <a:r>
              <a:rPr lang="en-IN" baseline="0" dirty="0" smtClean="0"/>
              <a:t>And eventually an island reference frame that moves with the island </a:t>
            </a:r>
          </a:p>
          <a:p>
            <a:pPr marL="171450" indent="-171450">
              <a:buFontTx/>
              <a:buChar char="-"/>
            </a:pPr>
            <a:r>
              <a:rPr lang="en-IN" baseline="0" dirty="0" smtClean="0"/>
              <a:t>Useful to create 3d shapes</a:t>
            </a:r>
          </a:p>
        </p:txBody>
      </p:sp>
      <p:sp>
        <p:nvSpPr>
          <p:cNvPr id="4" name="Slide Number Placeholder 3"/>
          <p:cNvSpPr>
            <a:spLocks noGrp="1"/>
          </p:cNvSpPr>
          <p:nvPr>
            <p:ph type="sldNum" sz="quarter" idx="10"/>
          </p:nvPr>
        </p:nvSpPr>
        <p:spPr/>
        <p:txBody>
          <a:bodyPr/>
          <a:lstStyle/>
          <a:p>
            <a:fld id="{CC85E968-FCE0-431C-99B4-EC8EA971DFFE}" type="slidenum">
              <a:rPr lang="de-DE" smtClean="0"/>
              <a:t>42</a:t>
            </a:fld>
            <a:endParaRPr lang="de-DE"/>
          </a:p>
        </p:txBody>
      </p:sp>
    </p:spTree>
    <p:extLst>
      <p:ext uri="{BB962C8B-B14F-4D97-AF65-F5344CB8AC3E}">
        <p14:creationId xmlns:p14="http://schemas.microsoft.com/office/powerpoint/2010/main" val="384404600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IN" baseline="0" dirty="0" smtClean="0"/>
              <a:t>Now lets jump into the next problem to be addressed : how to design a </a:t>
            </a:r>
            <a:r>
              <a:rPr lang="en-IN" baseline="0" dirty="0" err="1" smtClean="0"/>
              <a:t>divertor</a:t>
            </a:r>
            <a:r>
              <a:rPr lang="en-IN" baseline="0" dirty="0" smtClean="0"/>
              <a:t> </a:t>
            </a:r>
          </a:p>
          <a:p>
            <a:pPr marL="171450" indent="-171450">
              <a:buFontTx/>
              <a:buChar char="-"/>
            </a:pPr>
            <a:r>
              <a:rPr lang="en-IN" baseline="0" dirty="0" smtClean="0"/>
              <a:t>To not get lost in the large 3d design space, need a general framework</a:t>
            </a:r>
          </a:p>
          <a:p>
            <a:pPr marL="171450" indent="-171450">
              <a:buFontTx/>
              <a:buChar char="-"/>
            </a:pPr>
            <a:r>
              <a:rPr lang="en-IN" baseline="0" dirty="0" smtClean="0"/>
              <a:t>Leading idea is to leverage trajectories of stationary points of a given magnetic topology</a:t>
            </a:r>
          </a:p>
          <a:p>
            <a:pPr marL="171450" indent="-171450">
              <a:buFontTx/>
              <a:buChar char="-"/>
            </a:pPr>
            <a:r>
              <a:rPr lang="en-IN" baseline="0" dirty="0" smtClean="0"/>
              <a:t>Let’s take the example of the O-line class of </a:t>
            </a:r>
            <a:r>
              <a:rPr lang="en-IN" baseline="0" dirty="0" err="1" smtClean="0"/>
              <a:t>divertors</a:t>
            </a:r>
            <a:r>
              <a:rPr lang="en-IN" baseline="0" dirty="0" smtClean="0"/>
              <a:t> wherein we first locate the O-point and nearest LCMS point to build a basis vector</a:t>
            </a:r>
          </a:p>
          <a:p>
            <a:pPr marL="171450" indent="-171450">
              <a:buFontTx/>
              <a:buChar char="-"/>
            </a:pPr>
            <a:r>
              <a:rPr lang="en-IN" baseline="0" dirty="0" smtClean="0"/>
              <a:t>And eventually an island reference frame that moves with the island </a:t>
            </a:r>
          </a:p>
          <a:p>
            <a:pPr marL="171450" indent="-171450">
              <a:buFontTx/>
              <a:buChar char="-"/>
            </a:pPr>
            <a:r>
              <a:rPr lang="en-IN" baseline="0" dirty="0" smtClean="0"/>
              <a:t>Useful to create 3d shapes</a:t>
            </a:r>
          </a:p>
        </p:txBody>
      </p:sp>
      <p:sp>
        <p:nvSpPr>
          <p:cNvPr id="4" name="Slide Number Placeholder 3"/>
          <p:cNvSpPr>
            <a:spLocks noGrp="1"/>
          </p:cNvSpPr>
          <p:nvPr>
            <p:ph type="sldNum" sz="quarter" idx="10"/>
          </p:nvPr>
        </p:nvSpPr>
        <p:spPr/>
        <p:txBody>
          <a:bodyPr/>
          <a:lstStyle/>
          <a:p>
            <a:fld id="{CC85E968-FCE0-431C-99B4-EC8EA971DFFE}" type="slidenum">
              <a:rPr lang="de-DE" smtClean="0"/>
              <a:t>43</a:t>
            </a:fld>
            <a:endParaRPr lang="de-DE"/>
          </a:p>
        </p:txBody>
      </p:sp>
    </p:spTree>
    <p:extLst>
      <p:ext uri="{BB962C8B-B14F-4D97-AF65-F5344CB8AC3E}">
        <p14:creationId xmlns:p14="http://schemas.microsoft.com/office/powerpoint/2010/main" val="36641563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IN" baseline="0" dirty="0" smtClean="0"/>
              <a:t>Now lets jump into the next problem to be addressed : how to design a </a:t>
            </a:r>
            <a:r>
              <a:rPr lang="en-IN" baseline="0" dirty="0" err="1" smtClean="0"/>
              <a:t>divertor</a:t>
            </a:r>
            <a:r>
              <a:rPr lang="en-IN" baseline="0" dirty="0" smtClean="0"/>
              <a:t> </a:t>
            </a:r>
          </a:p>
          <a:p>
            <a:pPr marL="171450" indent="-171450">
              <a:buFontTx/>
              <a:buChar char="-"/>
            </a:pPr>
            <a:r>
              <a:rPr lang="en-IN" baseline="0" dirty="0" smtClean="0"/>
              <a:t>To not get lost in the large 3d design space, need a general framework</a:t>
            </a:r>
          </a:p>
          <a:p>
            <a:pPr marL="171450" indent="-171450">
              <a:buFontTx/>
              <a:buChar char="-"/>
            </a:pPr>
            <a:r>
              <a:rPr lang="en-IN" baseline="0" dirty="0" smtClean="0"/>
              <a:t>Leading idea is to leverage trajectories of stationary points of a given magnetic topology</a:t>
            </a:r>
          </a:p>
          <a:p>
            <a:pPr marL="171450" indent="-171450">
              <a:buFontTx/>
              <a:buChar char="-"/>
            </a:pPr>
            <a:r>
              <a:rPr lang="en-IN" baseline="0" dirty="0" smtClean="0"/>
              <a:t>Let’s take the example of the O-line class of </a:t>
            </a:r>
            <a:r>
              <a:rPr lang="en-IN" baseline="0" dirty="0" err="1" smtClean="0"/>
              <a:t>divertors</a:t>
            </a:r>
            <a:r>
              <a:rPr lang="en-IN" baseline="0" dirty="0" smtClean="0"/>
              <a:t> wherein we first locate the O-point and nearest LCMS point to build a basis vector</a:t>
            </a:r>
          </a:p>
          <a:p>
            <a:pPr marL="171450" indent="-171450">
              <a:buFontTx/>
              <a:buChar char="-"/>
            </a:pPr>
            <a:r>
              <a:rPr lang="en-IN" baseline="0" dirty="0" smtClean="0"/>
              <a:t>And eventually an island reference frame that moves with the island </a:t>
            </a:r>
          </a:p>
          <a:p>
            <a:pPr marL="171450" indent="-171450">
              <a:buFontTx/>
              <a:buChar char="-"/>
            </a:pPr>
            <a:r>
              <a:rPr lang="en-IN" baseline="0" dirty="0" smtClean="0"/>
              <a:t>Useful to create 3d shapes</a:t>
            </a:r>
          </a:p>
        </p:txBody>
      </p:sp>
      <p:sp>
        <p:nvSpPr>
          <p:cNvPr id="4" name="Slide Number Placeholder 3"/>
          <p:cNvSpPr>
            <a:spLocks noGrp="1"/>
          </p:cNvSpPr>
          <p:nvPr>
            <p:ph type="sldNum" sz="quarter" idx="10"/>
          </p:nvPr>
        </p:nvSpPr>
        <p:spPr/>
        <p:txBody>
          <a:bodyPr/>
          <a:lstStyle/>
          <a:p>
            <a:fld id="{CC85E968-FCE0-431C-99B4-EC8EA971DFFE}" type="slidenum">
              <a:rPr lang="de-DE" smtClean="0"/>
              <a:t>44</a:t>
            </a:fld>
            <a:endParaRPr lang="de-DE"/>
          </a:p>
        </p:txBody>
      </p:sp>
    </p:spTree>
    <p:extLst>
      <p:ext uri="{BB962C8B-B14F-4D97-AF65-F5344CB8AC3E}">
        <p14:creationId xmlns:p14="http://schemas.microsoft.com/office/powerpoint/2010/main" val="202512537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IN" baseline="0" dirty="0" smtClean="0"/>
              <a:t>Now lets jump into the next problem to be addressed : how to design a </a:t>
            </a:r>
            <a:r>
              <a:rPr lang="en-IN" baseline="0" dirty="0" err="1" smtClean="0"/>
              <a:t>divertor</a:t>
            </a:r>
            <a:r>
              <a:rPr lang="en-IN" baseline="0" dirty="0" smtClean="0"/>
              <a:t> </a:t>
            </a:r>
          </a:p>
          <a:p>
            <a:pPr marL="171450" indent="-171450">
              <a:buFontTx/>
              <a:buChar char="-"/>
            </a:pPr>
            <a:r>
              <a:rPr lang="en-IN" baseline="0" dirty="0" smtClean="0"/>
              <a:t>To not get lost in the large 3d design space, need a general framework</a:t>
            </a:r>
          </a:p>
          <a:p>
            <a:pPr marL="171450" indent="-171450">
              <a:buFontTx/>
              <a:buChar char="-"/>
            </a:pPr>
            <a:r>
              <a:rPr lang="en-IN" baseline="0" dirty="0" smtClean="0"/>
              <a:t>Leading idea is to leverage trajectories of stationary points of a given magnetic topology</a:t>
            </a:r>
          </a:p>
          <a:p>
            <a:pPr marL="171450" indent="-171450">
              <a:buFontTx/>
              <a:buChar char="-"/>
            </a:pPr>
            <a:r>
              <a:rPr lang="en-IN" baseline="0" dirty="0" smtClean="0"/>
              <a:t>Let’s take the example of the O-line class of </a:t>
            </a:r>
            <a:r>
              <a:rPr lang="en-IN" baseline="0" dirty="0" err="1" smtClean="0"/>
              <a:t>divertors</a:t>
            </a:r>
            <a:r>
              <a:rPr lang="en-IN" baseline="0" dirty="0" smtClean="0"/>
              <a:t> wherein we first locate the O-point and nearest LCMS point to build a basis vector</a:t>
            </a:r>
          </a:p>
          <a:p>
            <a:pPr marL="171450" indent="-171450">
              <a:buFontTx/>
              <a:buChar char="-"/>
            </a:pPr>
            <a:r>
              <a:rPr lang="en-IN" baseline="0" dirty="0" smtClean="0"/>
              <a:t>And eventually an island reference frame that moves with the island </a:t>
            </a:r>
          </a:p>
          <a:p>
            <a:pPr marL="171450" indent="-171450">
              <a:buFontTx/>
              <a:buChar char="-"/>
            </a:pPr>
            <a:r>
              <a:rPr lang="en-IN" baseline="0" dirty="0" smtClean="0"/>
              <a:t>Useful to create 3d shapes</a:t>
            </a:r>
          </a:p>
        </p:txBody>
      </p:sp>
      <p:sp>
        <p:nvSpPr>
          <p:cNvPr id="4" name="Slide Number Placeholder 3"/>
          <p:cNvSpPr>
            <a:spLocks noGrp="1"/>
          </p:cNvSpPr>
          <p:nvPr>
            <p:ph type="sldNum" sz="quarter" idx="10"/>
          </p:nvPr>
        </p:nvSpPr>
        <p:spPr/>
        <p:txBody>
          <a:bodyPr/>
          <a:lstStyle/>
          <a:p>
            <a:fld id="{CC85E968-FCE0-431C-99B4-EC8EA971DFFE}" type="slidenum">
              <a:rPr lang="de-DE" smtClean="0"/>
              <a:t>45</a:t>
            </a:fld>
            <a:endParaRPr lang="de-DE"/>
          </a:p>
        </p:txBody>
      </p:sp>
    </p:spTree>
    <p:extLst>
      <p:ext uri="{BB962C8B-B14F-4D97-AF65-F5344CB8AC3E}">
        <p14:creationId xmlns:p14="http://schemas.microsoft.com/office/powerpoint/2010/main" val="144298175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IN" baseline="0" dirty="0" smtClean="0"/>
              <a:t>Now lets jump into the next problem to be addressed : how to design a </a:t>
            </a:r>
            <a:r>
              <a:rPr lang="en-IN" baseline="0" dirty="0" err="1" smtClean="0"/>
              <a:t>divertor</a:t>
            </a:r>
            <a:r>
              <a:rPr lang="en-IN" baseline="0" dirty="0" smtClean="0"/>
              <a:t> </a:t>
            </a:r>
          </a:p>
          <a:p>
            <a:pPr marL="171450" indent="-171450">
              <a:buFontTx/>
              <a:buChar char="-"/>
            </a:pPr>
            <a:r>
              <a:rPr lang="en-IN" baseline="0" dirty="0" smtClean="0"/>
              <a:t>To not get lost in the large 3d design space, need a general framework</a:t>
            </a:r>
          </a:p>
          <a:p>
            <a:pPr marL="171450" indent="-171450">
              <a:buFontTx/>
              <a:buChar char="-"/>
            </a:pPr>
            <a:r>
              <a:rPr lang="en-IN" baseline="0" dirty="0" smtClean="0"/>
              <a:t>Leading idea is to leverage trajectories of stationary points of a given magnetic topology</a:t>
            </a:r>
          </a:p>
          <a:p>
            <a:pPr marL="171450" indent="-171450">
              <a:buFontTx/>
              <a:buChar char="-"/>
            </a:pPr>
            <a:r>
              <a:rPr lang="en-IN" baseline="0" dirty="0" smtClean="0"/>
              <a:t>Let’s take the example of the O-line class of </a:t>
            </a:r>
            <a:r>
              <a:rPr lang="en-IN" baseline="0" dirty="0" err="1" smtClean="0"/>
              <a:t>divertors</a:t>
            </a:r>
            <a:r>
              <a:rPr lang="en-IN" baseline="0" dirty="0" smtClean="0"/>
              <a:t> wherein we first locate the O-point and nearest LCMS point to build a basis vector</a:t>
            </a:r>
          </a:p>
          <a:p>
            <a:pPr marL="171450" indent="-171450">
              <a:buFontTx/>
              <a:buChar char="-"/>
            </a:pPr>
            <a:r>
              <a:rPr lang="en-IN" baseline="0" dirty="0" smtClean="0"/>
              <a:t>And eventually an island reference frame that moves with the island </a:t>
            </a:r>
          </a:p>
          <a:p>
            <a:pPr marL="171450" indent="-171450">
              <a:buFontTx/>
              <a:buChar char="-"/>
            </a:pPr>
            <a:r>
              <a:rPr lang="en-IN" baseline="0" dirty="0" smtClean="0"/>
              <a:t>Useful to create 3d shapes</a:t>
            </a:r>
          </a:p>
        </p:txBody>
      </p:sp>
      <p:sp>
        <p:nvSpPr>
          <p:cNvPr id="4" name="Slide Number Placeholder 3"/>
          <p:cNvSpPr>
            <a:spLocks noGrp="1"/>
          </p:cNvSpPr>
          <p:nvPr>
            <p:ph type="sldNum" sz="quarter" idx="10"/>
          </p:nvPr>
        </p:nvSpPr>
        <p:spPr/>
        <p:txBody>
          <a:bodyPr/>
          <a:lstStyle/>
          <a:p>
            <a:fld id="{CC85E968-FCE0-431C-99B4-EC8EA971DFFE}" type="slidenum">
              <a:rPr lang="de-DE" smtClean="0"/>
              <a:t>46</a:t>
            </a:fld>
            <a:endParaRPr lang="de-DE"/>
          </a:p>
        </p:txBody>
      </p:sp>
    </p:spTree>
    <p:extLst>
      <p:ext uri="{BB962C8B-B14F-4D97-AF65-F5344CB8AC3E}">
        <p14:creationId xmlns:p14="http://schemas.microsoft.com/office/powerpoint/2010/main" val="193020379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IN" baseline="0" dirty="0" smtClean="0"/>
              <a:t>Now lets jump into the next problem to be addressed : how to design a </a:t>
            </a:r>
            <a:r>
              <a:rPr lang="en-IN" baseline="0" dirty="0" err="1" smtClean="0"/>
              <a:t>divertor</a:t>
            </a:r>
            <a:r>
              <a:rPr lang="en-IN" baseline="0" dirty="0" smtClean="0"/>
              <a:t> </a:t>
            </a:r>
          </a:p>
          <a:p>
            <a:pPr marL="171450" indent="-171450">
              <a:buFontTx/>
              <a:buChar char="-"/>
            </a:pPr>
            <a:r>
              <a:rPr lang="en-IN" baseline="0" dirty="0" smtClean="0"/>
              <a:t>To not get lost in the large 3d design space, need a general framework</a:t>
            </a:r>
          </a:p>
          <a:p>
            <a:pPr marL="171450" indent="-171450">
              <a:buFontTx/>
              <a:buChar char="-"/>
            </a:pPr>
            <a:r>
              <a:rPr lang="en-IN" baseline="0" dirty="0" smtClean="0"/>
              <a:t>Leading idea is to leverage trajectories of stationary points of a given magnetic topology</a:t>
            </a:r>
          </a:p>
          <a:p>
            <a:pPr marL="171450" indent="-171450">
              <a:buFontTx/>
              <a:buChar char="-"/>
            </a:pPr>
            <a:r>
              <a:rPr lang="en-IN" baseline="0" dirty="0" smtClean="0"/>
              <a:t>Let’s take the example of the O-line class of </a:t>
            </a:r>
            <a:r>
              <a:rPr lang="en-IN" baseline="0" dirty="0" err="1" smtClean="0"/>
              <a:t>divertors</a:t>
            </a:r>
            <a:r>
              <a:rPr lang="en-IN" baseline="0" dirty="0" smtClean="0"/>
              <a:t> wherein we first locate the O-point and nearest LCMS point to build a basis vector</a:t>
            </a:r>
          </a:p>
          <a:p>
            <a:pPr marL="171450" indent="-171450">
              <a:buFontTx/>
              <a:buChar char="-"/>
            </a:pPr>
            <a:r>
              <a:rPr lang="en-IN" baseline="0" dirty="0" smtClean="0"/>
              <a:t>And eventually an island reference frame that moves with the island </a:t>
            </a:r>
          </a:p>
          <a:p>
            <a:pPr marL="171450" indent="-171450">
              <a:buFontTx/>
              <a:buChar char="-"/>
            </a:pPr>
            <a:r>
              <a:rPr lang="en-IN" baseline="0" dirty="0" smtClean="0"/>
              <a:t>Useful to create 3d shapes</a:t>
            </a:r>
          </a:p>
        </p:txBody>
      </p:sp>
      <p:sp>
        <p:nvSpPr>
          <p:cNvPr id="4" name="Slide Number Placeholder 3"/>
          <p:cNvSpPr>
            <a:spLocks noGrp="1"/>
          </p:cNvSpPr>
          <p:nvPr>
            <p:ph type="sldNum" sz="quarter" idx="10"/>
          </p:nvPr>
        </p:nvSpPr>
        <p:spPr/>
        <p:txBody>
          <a:bodyPr/>
          <a:lstStyle/>
          <a:p>
            <a:fld id="{CC85E968-FCE0-431C-99B4-EC8EA971DFFE}" type="slidenum">
              <a:rPr lang="de-DE" smtClean="0"/>
              <a:t>47</a:t>
            </a:fld>
            <a:endParaRPr lang="de-DE"/>
          </a:p>
        </p:txBody>
      </p:sp>
    </p:spTree>
    <p:extLst>
      <p:ext uri="{BB962C8B-B14F-4D97-AF65-F5344CB8AC3E}">
        <p14:creationId xmlns:p14="http://schemas.microsoft.com/office/powerpoint/2010/main" val="19663764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IN" baseline="0" dirty="0" smtClean="0"/>
              <a:t>Now lets jump into the next problem to be addressed : how to design a </a:t>
            </a:r>
            <a:r>
              <a:rPr lang="en-IN" baseline="0" dirty="0" err="1" smtClean="0"/>
              <a:t>divertor</a:t>
            </a:r>
            <a:r>
              <a:rPr lang="en-IN" baseline="0" dirty="0" smtClean="0"/>
              <a:t> </a:t>
            </a:r>
          </a:p>
          <a:p>
            <a:pPr marL="171450" indent="-171450">
              <a:buFontTx/>
              <a:buChar char="-"/>
            </a:pPr>
            <a:r>
              <a:rPr lang="en-IN" baseline="0" dirty="0" smtClean="0"/>
              <a:t>To not get lost in the large 3d design space, need a general framework</a:t>
            </a:r>
          </a:p>
          <a:p>
            <a:pPr marL="171450" indent="-171450">
              <a:buFontTx/>
              <a:buChar char="-"/>
            </a:pPr>
            <a:r>
              <a:rPr lang="en-IN" baseline="0" dirty="0" smtClean="0"/>
              <a:t>Leading idea is to leverage trajectories of stationary points of a given magnetic topology</a:t>
            </a:r>
          </a:p>
          <a:p>
            <a:pPr marL="171450" indent="-171450">
              <a:buFontTx/>
              <a:buChar char="-"/>
            </a:pPr>
            <a:r>
              <a:rPr lang="en-IN" baseline="0" dirty="0" smtClean="0"/>
              <a:t>Let’s take the example of the O-line class of </a:t>
            </a:r>
            <a:r>
              <a:rPr lang="en-IN" baseline="0" dirty="0" err="1" smtClean="0"/>
              <a:t>divertors</a:t>
            </a:r>
            <a:r>
              <a:rPr lang="en-IN" baseline="0" dirty="0" smtClean="0"/>
              <a:t> wherein we first locate the O-point and nearest LCMS point to build a basis vector</a:t>
            </a:r>
          </a:p>
          <a:p>
            <a:pPr marL="171450" indent="-171450">
              <a:buFontTx/>
              <a:buChar char="-"/>
            </a:pPr>
            <a:r>
              <a:rPr lang="en-IN" baseline="0" dirty="0" smtClean="0"/>
              <a:t>And eventually an island reference frame that moves with the island </a:t>
            </a:r>
          </a:p>
          <a:p>
            <a:pPr marL="171450" indent="-171450">
              <a:buFontTx/>
              <a:buChar char="-"/>
            </a:pPr>
            <a:r>
              <a:rPr lang="en-IN" baseline="0" dirty="0" smtClean="0"/>
              <a:t>Useful to create 3d shapes</a:t>
            </a:r>
          </a:p>
        </p:txBody>
      </p:sp>
      <p:sp>
        <p:nvSpPr>
          <p:cNvPr id="4" name="Slide Number Placeholder 3"/>
          <p:cNvSpPr>
            <a:spLocks noGrp="1"/>
          </p:cNvSpPr>
          <p:nvPr>
            <p:ph type="sldNum" sz="quarter" idx="10"/>
          </p:nvPr>
        </p:nvSpPr>
        <p:spPr/>
        <p:txBody>
          <a:bodyPr/>
          <a:lstStyle/>
          <a:p>
            <a:fld id="{CC85E968-FCE0-431C-99B4-EC8EA971DFFE}" type="slidenum">
              <a:rPr lang="de-DE" smtClean="0"/>
              <a:t>52</a:t>
            </a:fld>
            <a:endParaRPr lang="de-DE"/>
          </a:p>
        </p:txBody>
      </p:sp>
    </p:spTree>
    <p:extLst>
      <p:ext uri="{BB962C8B-B14F-4D97-AF65-F5344CB8AC3E}">
        <p14:creationId xmlns:p14="http://schemas.microsoft.com/office/powerpoint/2010/main" val="132759214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IN" baseline="0" dirty="0" smtClean="0"/>
              <a:t>Now lets jump into the next problem to be addressed : how to design a </a:t>
            </a:r>
            <a:r>
              <a:rPr lang="en-IN" baseline="0" dirty="0" err="1" smtClean="0"/>
              <a:t>divertor</a:t>
            </a:r>
            <a:r>
              <a:rPr lang="en-IN" baseline="0" dirty="0" smtClean="0"/>
              <a:t> </a:t>
            </a:r>
          </a:p>
          <a:p>
            <a:pPr marL="171450" indent="-171450">
              <a:buFontTx/>
              <a:buChar char="-"/>
            </a:pPr>
            <a:r>
              <a:rPr lang="en-IN" baseline="0" dirty="0" smtClean="0"/>
              <a:t>To not get lost in the large 3d design space, need a general framework</a:t>
            </a:r>
          </a:p>
          <a:p>
            <a:pPr marL="171450" indent="-171450">
              <a:buFontTx/>
              <a:buChar char="-"/>
            </a:pPr>
            <a:r>
              <a:rPr lang="en-IN" baseline="0" dirty="0" smtClean="0"/>
              <a:t>Leading idea is to leverage trajectories of stationary points of a given magnetic topology</a:t>
            </a:r>
          </a:p>
          <a:p>
            <a:pPr marL="171450" indent="-171450">
              <a:buFontTx/>
              <a:buChar char="-"/>
            </a:pPr>
            <a:r>
              <a:rPr lang="en-IN" baseline="0" dirty="0" smtClean="0"/>
              <a:t>Let’s take the example of the O-line class of </a:t>
            </a:r>
            <a:r>
              <a:rPr lang="en-IN" baseline="0" dirty="0" err="1" smtClean="0"/>
              <a:t>divertors</a:t>
            </a:r>
            <a:r>
              <a:rPr lang="en-IN" baseline="0" dirty="0" smtClean="0"/>
              <a:t> wherein we first locate the O-point and nearest LCMS point to build a basis vector</a:t>
            </a:r>
          </a:p>
          <a:p>
            <a:pPr marL="171450" indent="-171450">
              <a:buFontTx/>
              <a:buChar char="-"/>
            </a:pPr>
            <a:r>
              <a:rPr lang="en-IN" baseline="0" dirty="0" smtClean="0"/>
              <a:t>And eventually an island reference frame that moves with the island </a:t>
            </a:r>
          </a:p>
          <a:p>
            <a:pPr marL="171450" indent="-171450">
              <a:buFontTx/>
              <a:buChar char="-"/>
            </a:pPr>
            <a:r>
              <a:rPr lang="en-IN" baseline="0" dirty="0" smtClean="0"/>
              <a:t>Useful to create 3d shapes</a:t>
            </a:r>
          </a:p>
        </p:txBody>
      </p:sp>
      <p:sp>
        <p:nvSpPr>
          <p:cNvPr id="4" name="Slide Number Placeholder 3"/>
          <p:cNvSpPr>
            <a:spLocks noGrp="1"/>
          </p:cNvSpPr>
          <p:nvPr>
            <p:ph type="sldNum" sz="quarter" idx="10"/>
          </p:nvPr>
        </p:nvSpPr>
        <p:spPr/>
        <p:txBody>
          <a:bodyPr/>
          <a:lstStyle/>
          <a:p>
            <a:fld id="{CC85E968-FCE0-431C-99B4-EC8EA971DFFE}" type="slidenum">
              <a:rPr lang="de-DE" smtClean="0"/>
              <a:t>53</a:t>
            </a:fld>
            <a:endParaRPr lang="de-DE"/>
          </a:p>
        </p:txBody>
      </p:sp>
    </p:spTree>
    <p:extLst>
      <p:ext uri="{BB962C8B-B14F-4D97-AF65-F5344CB8AC3E}">
        <p14:creationId xmlns:p14="http://schemas.microsoft.com/office/powerpoint/2010/main" val="163662629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IN" baseline="0" dirty="0" smtClean="0"/>
              <a:t>Now lets jump into the next problem to be addressed : how to design a </a:t>
            </a:r>
            <a:r>
              <a:rPr lang="en-IN" baseline="0" dirty="0" err="1" smtClean="0"/>
              <a:t>divertor</a:t>
            </a:r>
            <a:r>
              <a:rPr lang="en-IN" baseline="0" dirty="0" smtClean="0"/>
              <a:t> </a:t>
            </a:r>
          </a:p>
          <a:p>
            <a:pPr marL="171450" indent="-171450">
              <a:buFontTx/>
              <a:buChar char="-"/>
            </a:pPr>
            <a:r>
              <a:rPr lang="en-IN" baseline="0" dirty="0" smtClean="0"/>
              <a:t>To not get lost in the large 3d design space, need a general framework</a:t>
            </a:r>
          </a:p>
          <a:p>
            <a:pPr marL="171450" indent="-171450">
              <a:buFontTx/>
              <a:buChar char="-"/>
            </a:pPr>
            <a:r>
              <a:rPr lang="en-IN" baseline="0" dirty="0" smtClean="0"/>
              <a:t>Leading idea is to leverage trajectories of stationary points of a given magnetic topology</a:t>
            </a:r>
          </a:p>
          <a:p>
            <a:pPr marL="171450" indent="-171450">
              <a:buFontTx/>
              <a:buChar char="-"/>
            </a:pPr>
            <a:r>
              <a:rPr lang="en-IN" baseline="0" dirty="0" smtClean="0"/>
              <a:t>Let’s take the example of the O-line class of </a:t>
            </a:r>
            <a:r>
              <a:rPr lang="en-IN" baseline="0" dirty="0" err="1" smtClean="0"/>
              <a:t>divertors</a:t>
            </a:r>
            <a:r>
              <a:rPr lang="en-IN" baseline="0" dirty="0" smtClean="0"/>
              <a:t> wherein we first locate the O-point and nearest LCMS point to build a basis vector</a:t>
            </a:r>
          </a:p>
          <a:p>
            <a:pPr marL="171450" indent="-171450">
              <a:buFontTx/>
              <a:buChar char="-"/>
            </a:pPr>
            <a:r>
              <a:rPr lang="en-IN" baseline="0" dirty="0" smtClean="0"/>
              <a:t>And eventually an island reference frame that moves with the island </a:t>
            </a:r>
          </a:p>
          <a:p>
            <a:pPr marL="171450" indent="-171450">
              <a:buFontTx/>
              <a:buChar char="-"/>
            </a:pPr>
            <a:r>
              <a:rPr lang="en-IN" baseline="0" dirty="0" smtClean="0"/>
              <a:t>Useful to create 3d shapes</a:t>
            </a:r>
          </a:p>
        </p:txBody>
      </p:sp>
      <p:sp>
        <p:nvSpPr>
          <p:cNvPr id="4" name="Slide Number Placeholder 3"/>
          <p:cNvSpPr>
            <a:spLocks noGrp="1"/>
          </p:cNvSpPr>
          <p:nvPr>
            <p:ph type="sldNum" sz="quarter" idx="10"/>
          </p:nvPr>
        </p:nvSpPr>
        <p:spPr/>
        <p:txBody>
          <a:bodyPr/>
          <a:lstStyle/>
          <a:p>
            <a:fld id="{CC85E968-FCE0-431C-99B4-EC8EA971DFFE}" type="slidenum">
              <a:rPr lang="de-DE" smtClean="0"/>
              <a:t>54</a:t>
            </a:fld>
            <a:endParaRPr lang="de-DE"/>
          </a:p>
        </p:txBody>
      </p:sp>
    </p:spTree>
    <p:extLst>
      <p:ext uri="{BB962C8B-B14F-4D97-AF65-F5344CB8AC3E}">
        <p14:creationId xmlns:p14="http://schemas.microsoft.com/office/powerpoint/2010/main" val="312101026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IN" baseline="0" dirty="0" smtClean="0"/>
              <a:t>Now lets jump into the next problem to be addressed : how to design a </a:t>
            </a:r>
            <a:r>
              <a:rPr lang="en-IN" baseline="0" dirty="0" err="1" smtClean="0"/>
              <a:t>divertor</a:t>
            </a:r>
            <a:r>
              <a:rPr lang="en-IN" baseline="0" dirty="0" smtClean="0"/>
              <a:t> </a:t>
            </a:r>
          </a:p>
          <a:p>
            <a:pPr marL="171450" indent="-171450">
              <a:buFontTx/>
              <a:buChar char="-"/>
            </a:pPr>
            <a:r>
              <a:rPr lang="en-IN" baseline="0" dirty="0" smtClean="0"/>
              <a:t>To not get lost in the large 3d design space, need a general framework</a:t>
            </a:r>
          </a:p>
          <a:p>
            <a:pPr marL="171450" indent="-171450">
              <a:buFontTx/>
              <a:buChar char="-"/>
            </a:pPr>
            <a:r>
              <a:rPr lang="en-IN" baseline="0" dirty="0" smtClean="0"/>
              <a:t>Leading idea is to leverage trajectories of stationary points of a given magnetic topology</a:t>
            </a:r>
          </a:p>
          <a:p>
            <a:pPr marL="171450" indent="-171450">
              <a:buFontTx/>
              <a:buChar char="-"/>
            </a:pPr>
            <a:r>
              <a:rPr lang="en-IN" baseline="0" dirty="0" smtClean="0"/>
              <a:t>Let’s take the example of the O-line class of </a:t>
            </a:r>
            <a:r>
              <a:rPr lang="en-IN" baseline="0" dirty="0" err="1" smtClean="0"/>
              <a:t>divertors</a:t>
            </a:r>
            <a:r>
              <a:rPr lang="en-IN" baseline="0" dirty="0" smtClean="0"/>
              <a:t> wherein we first locate the O-point and nearest LCMS point to build a basis vector</a:t>
            </a:r>
          </a:p>
          <a:p>
            <a:pPr marL="171450" indent="-171450">
              <a:buFontTx/>
              <a:buChar char="-"/>
            </a:pPr>
            <a:r>
              <a:rPr lang="en-IN" baseline="0" dirty="0" smtClean="0"/>
              <a:t>And eventually an island reference frame that moves with the island </a:t>
            </a:r>
          </a:p>
          <a:p>
            <a:pPr marL="171450" indent="-171450">
              <a:buFontTx/>
              <a:buChar char="-"/>
            </a:pPr>
            <a:r>
              <a:rPr lang="en-IN" baseline="0" dirty="0" smtClean="0"/>
              <a:t>Useful to create 3d shapes</a:t>
            </a:r>
          </a:p>
        </p:txBody>
      </p:sp>
      <p:sp>
        <p:nvSpPr>
          <p:cNvPr id="4" name="Slide Number Placeholder 3"/>
          <p:cNvSpPr>
            <a:spLocks noGrp="1"/>
          </p:cNvSpPr>
          <p:nvPr>
            <p:ph type="sldNum" sz="quarter" idx="10"/>
          </p:nvPr>
        </p:nvSpPr>
        <p:spPr/>
        <p:txBody>
          <a:bodyPr/>
          <a:lstStyle/>
          <a:p>
            <a:fld id="{CC85E968-FCE0-431C-99B4-EC8EA971DFFE}" type="slidenum">
              <a:rPr lang="de-DE" smtClean="0"/>
              <a:t>55</a:t>
            </a:fld>
            <a:endParaRPr lang="de-DE"/>
          </a:p>
        </p:txBody>
      </p:sp>
    </p:spTree>
    <p:extLst>
      <p:ext uri="{BB962C8B-B14F-4D97-AF65-F5344CB8AC3E}">
        <p14:creationId xmlns:p14="http://schemas.microsoft.com/office/powerpoint/2010/main" val="8580836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IN" baseline="0" dirty="0" smtClean="0"/>
              <a:t>Now lets jump into the next problem to be addressed : how to design a </a:t>
            </a:r>
            <a:r>
              <a:rPr lang="en-IN" baseline="0" dirty="0" err="1" smtClean="0"/>
              <a:t>divertor</a:t>
            </a:r>
            <a:r>
              <a:rPr lang="en-IN" baseline="0" dirty="0" smtClean="0"/>
              <a:t> </a:t>
            </a:r>
          </a:p>
          <a:p>
            <a:pPr marL="171450" indent="-171450">
              <a:buFontTx/>
              <a:buChar char="-"/>
            </a:pPr>
            <a:r>
              <a:rPr lang="en-IN" baseline="0" dirty="0" smtClean="0"/>
              <a:t>To not get lost in the large 3d design space, need a general framework</a:t>
            </a:r>
          </a:p>
          <a:p>
            <a:pPr marL="171450" indent="-171450">
              <a:buFontTx/>
              <a:buChar char="-"/>
            </a:pPr>
            <a:r>
              <a:rPr lang="en-IN" baseline="0" dirty="0" smtClean="0"/>
              <a:t>Leading idea is to leverage trajectories of stationary points of a given magnetic topology</a:t>
            </a:r>
          </a:p>
          <a:p>
            <a:pPr marL="171450" indent="-171450">
              <a:buFontTx/>
              <a:buChar char="-"/>
            </a:pPr>
            <a:r>
              <a:rPr lang="en-IN" baseline="0" dirty="0" smtClean="0"/>
              <a:t>Let’s take the example of the O-line class of </a:t>
            </a:r>
            <a:r>
              <a:rPr lang="en-IN" baseline="0" dirty="0" err="1" smtClean="0"/>
              <a:t>divertors</a:t>
            </a:r>
            <a:r>
              <a:rPr lang="en-IN" baseline="0" dirty="0" smtClean="0"/>
              <a:t> wherein we first locate the O-point and nearest LCMS point to build a basis vector</a:t>
            </a:r>
          </a:p>
          <a:p>
            <a:pPr marL="171450" indent="-171450">
              <a:buFontTx/>
              <a:buChar char="-"/>
            </a:pPr>
            <a:r>
              <a:rPr lang="en-IN" baseline="0" dirty="0" smtClean="0"/>
              <a:t>And eventually an island reference frame that moves with the island </a:t>
            </a:r>
          </a:p>
          <a:p>
            <a:pPr marL="171450" indent="-171450">
              <a:buFontTx/>
              <a:buChar char="-"/>
            </a:pPr>
            <a:r>
              <a:rPr lang="en-IN" baseline="0" dirty="0" smtClean="0"/>
              <a:t>Useful to create 3d shapes</a:t>
            </a:r>
          </a:p>
        </p:txBody>
      </p:sp>
      <p:sp>
        <p:nvSpPr>
          <p:cNvPr id="4" name="Slide Number Placeholder 3"/>
          <p:cNvSpPr>
            <a:spLocks noGrp="1"/>
          </p:cNvSpPr>
          <p:nvPr>
            <p:ph type="sldNum" sz="quarter" idx="10"/>
          </p:nvPr>
        </p:nvSpPr>
        <p:spPr/>
        <p:txBody>
          <a:bodyPr/>
          <a:lstStyle/>
          <a:p>
            <a:fld id="{CC85E968-FCE0-431C-99B4-EC8EA971DFFE}" type="slidenum">
              <a:rPr lang="de-DE" smtClean="0"/>
              <a:t>6</a:t>
            </a:fld>
            <a:endParaRPr lang="de-DE"/>
          </a:p>
        </p:txBody>
      </p:sp>
    </p:spTree>
    <p:extLst>
      <p:ext uri="{BB962C8B-B14F-4D97-AF65-F5344CB8AC3E}">
        <p14:creationId xmlns:p14="http://schemas.microsoft.com/office/powerpoint/2010/main" val="23033405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IN" baseline="0" dirty="0" smtClean="0"/>
              <a:t>Now lets jump into the next problem to be addressed : how to design a </a:t>
            </a:r>
            <a:r>
              <a:rPr lang="en-IN" baseline="0" dirty="0" err="1" smtClean="0"/>
              <a:t>divertor</a:t>
            </a:r>
            <a:r>
              <a:rPr lang="en-IN" baseline="0" dirty="0" smtClean="0"/>
              <a:t> </a:t>
            </a:r>
          </a:p>
          <a:p>
            <a:pPr marL="171450" indent="-171450">
              <a:buFontTx/>
              <a:buChar char="-"/>
            </a:pPr>
            <a:r>
              <a:rPr lang="en-IN" baseline="0" dirty="0" smtClean="0"/>
              <a:t>To not get lost in the large 3d design space, need a general framework</a:t>
            </a:r>
          </a:p>
          <a:p>
            <a:pPr marL="171450" indent="-171450">
              <a:buFontTx/>
              <a:buChar char="-"/>
            </a:pPr>
            <a:r>
              <a:rPr lang="en-IN" baseline="0" dirty="0" smtClean="0"/>
              <a:t>Leading idea is to leverage trajectories of stationary points of a given magnetic topology</a:t>
            </a:r>
          </a:p>
          <a:p>
            <a:pPr marL="171450" indent="-171450">
              <a:buFontTx/>
              <a:buChar char="-"/>
            </a:pPr>
            <a:r>
              <a:rPr lang="en-IN" baseline="0" dirty="0" smtClean="0"/>
              <a:t>Let’s take the example of the O-line class of </a:t>
            </a:r>
            <a:r>
              <a:rPr lang="en-IN" baseline="0" dirty="0" err="1" smtClean="0"/>
              <a:t>divertors</a:t>
            </a:r>
            <a:r>
              <a:rPr lang="en-IN" baseline="0" dirty="0" smtClean="0"/>
              <a:t> wherein we first locate the O-point and nearest LCMS point to build a basis vector</a:t>
            </a:r>
          </a:p>
          <a:p>
            <a:pPr marL="171450" indent="-171450">
              <a:buFontTx/>
              <a:buChar char="-"/>
            </a:pPr>
            <a:r>
              <a:rPr lang="en-IN" baseline="0" dirty="0" smtClean="0"/>
              <a:t>And eventually an island reference frame that moves with the island </a:t>
            </a:r>
          </a:p>
          <a:p>
            <a:pPr marL="171450" indent="-171450">
              <a:buFontTx/>
              <a:buChar char="-"/>
            </a:pPr>
            <a:r>
              <a:rPr lang="en-IN" baseline="0" dirty="0" smtClean="0"/>
              <a:t>Useful to create 3d shapes</a:t>
            </a:r>
          </a:p>
        </p:txBody>
      </p:sp>
      <p:sp>
        <p:nvSpPr>
          <p:cNvPr id="4" name="Slide Number Placeholder 3"/>
          <p:cNvSpPr>
            <a:spLocks noGrp="1"/>
          </p:cNvSpPr>
          <p:nvPr>
            <p:ph type="sldNum" sz="quarter" idx="10"/>
          </p:nvPr>
        </p:nvSpPr>
        <p:spPr/>
        <p:txBody>
          <a:bodyPr/>
          <a:lstStyle/>
          <a:p>
            <a:fld id="{CC85E968-FCE0-431C-99B4-EC8EA971DFFE}" type="slidenum">
              <a:rPr lang="de-DE" smtClean="0"/>
              <a:t>56</a:t>
            </a:fld>
            <a:endParaRPr lang="de-DE"/>
          </a:p>
        </p:txBody>
      </p:sp>
    </p:spTree>
    <p:extLst>
      <p:ext uri="{BB962C8B-B14F-4D97-AF65-F5344CB8AC3E}">
        <p14:creationId xmlns:p14="http://schemas.microsoft.com/office/powerpoint/2010/main" val="332496302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IN" baseline="0" dirty="0" smtClean="0"/>
              <a:t>Now lets jump into the next problem to be addressed : how to design a </a:t>
            </a:r>
            <a:r>
              <a:rPr lang="en-IN" baseline="0" dirty="0" err="1" smtClean="0"/>
              <a:t>divertor</a:t>
            </a:r>
            <a:r>
              <a:rPr lang="en-IN" baseline="0" dirty="0" smtClean="0"/>
              <a:t> </a:t>
            </a:r>
          </a:p>
          <a:p>
            <a:pPr marL="171450" indent="-171450">
              <a:buFontTx/>
              <a:buChar char="-"/>
            </a:pPr>
            <a:r>
              <a:rPr lang="en-IN" baseline="0" dirty="0" smtClean="0"/>
              <a:t>To not get lost in the large 3d design space, need a general framework</a:t>
            </a:r>
          </a:p>
          <a:p>
            <a:pPr marL="171450" indent="-171450">
              <a:buFontTx/>
              <a:buChar char="-"/>
            </a:pPr>
            <a:r>
              <a:rPr lang="en-IN" baseline="0" dirty="0" smtClean="0"/>
              <a:t>Leading idea is to leverage trajectories of stationary points of a given magnetic topology</a:t>
            </a:r>
          </a:p>
          <a:p>
            <a:pPr marL="171450" indent="-171450">
              <a:buFontTx/>
              <a:buChar char="-"/>
            </a:pPr>
            <a:r>
              <a:rPr lang="en-IN" baseline="0" dirty="0" smtClean="0"/>
              <a:t>Let’s take the example of the O-line class of </a:t>
            </a:r>
            <a:r>
              <a:rPr lang="en-IN" baseline="0" dirty="0" err="1" smtClean="0"/>
              <a:t>divertors</a:t>
            </a:r>
            <a:r>
              <a:rPr lang="en-IN" baseline="0" dirty="0" smtClean="0"/>
              <a:t> wherein we first locate the O-point and nearest LCMS point to build a basis vector</a:t>
            </a:r>
          </a:p>
          <a:p>
            <a:pPr marL="171450" indent="-171450">
              <a:buFontTx/>
              <a:buChar char="-"/>
            </a:pPr>
            <a:r>
              <a:rPr lang="en-IN" baseline="0" dirty="0" smtClean="0"/>
              <a:t>And eventually an island reference frame that moves with the island </a:t>
            </a:r>
          </a:p>
          <a:p>
            <a:pPr marL="171450" indent="-171450">
              <a:buFontTx/>
              <a:buChar char="-"/>
            </a:pPr>
            <a:r>
              <a:rPr lang="en-IN" baseline="0" dirty="0" smtClean="0"/>
              <a:t>Useful to create 3d shapes</a:t>
            </a:r>
          </a:p>
        </p:txBody>
      </p:sp>
      <p:sp>
        <p:nvSpPr>
          <p:cNvPr id="4" name="Slide Number Placeholder 3"/>
          <p:cNvSpPr>
            <a:spLocks noGrp="1"/>
          </p:cNvSpPr>
          <p:nvPr>
            <p:ph type="sldNum" sz="quarter" idx="10"/>
          </p:nvPr>
        </p:nvSpPr>
        <p:spPr/>
        <p:txBody>
          <a:bodyPr/>
          <a:lstStyle/>
          <a:p>
            <a:fld id="{CC85E968-FCE0-431C-99B4-EC8EA971DFFE}" type="slidenum">
              <a:rPr lang="de-DE" smtClean="0"/>
              <a:t>57</a:t>
            </a:fld>
            <a:endParaRPr lang="de-DE"/>
          </a:p>
        </p:txBody>
      </p:sp>
    </p:spTree>
    <p:extLst>
      <p:ext uri="{BB962C8B-B14F-4D97-AF65-F5344CB8AC3E}">
        <p14:creationId xmlns:p14="http://schemas.microsoft.com/office/powerpoint/2010/main" val="135436042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IN" baseline="0" dirty="0" smtClean="0"/>
              <a:t>Now lets jump into the next problem to be addressed : how to design a </a:t>
            </a:r>
            <a:r>
              <a:rPr lang="en-IN" baseline="0" dirty="0" err="1" smtClean="0"/>
              <a:t>divertor</a:t>
            </a:r>
            <a:r>
              <a:rPr lang="en-IN" baseline="0" dirty="0" smtClean="0"/>
              <a:t> </a:t>
            </a:r>
          </a:p>
          <a:p>
            <a:pPr marL="171450" indent="-171450">
              <a:buFontTx/>
              <a:buChar char="-"/>
            </a:pPr>
            <a:r>
              <a:rPr lang="en-IN" baseline="0" dirty="0" smtClean="0"/>
              <a:t>To not get lost in the large 3d design space, need a general framework</a:t>
            </a:r>
          </a:p>
          <a:p>
            <a:pPr marL="171450" indent="-171450">
              <a:buFontTx/>
              <a:buChar char="-"/>
            </a:pPr>
            <a:r>
              <a:rPr lang="en-IN" baseline="0" dirty="0" smtClean="0"/>
              <a:t>Leading idea is to leverage trajectories of stationary points of a given magnetic topology</a:t>
            </a:r>
          </a:p>
          <a:p>
            <a:pPr marL="171450" indent="-171450">
              <a:buFontTx/>
              <a:buChar char="-"/>
            </a:pPr>
            <a:r>
              <a:rPr lang="en-IN" baseline="0" dirty="0" smtClean="0"/>
              <a:t>Let’s take the example of the O-line class of </a:t>
            </a:r>
            <a:r>
              <a:rPr lang="en-IN" baseline="0" dirty="0" err="1" smtClean="0"/>
              <a:t>divertors</a:t>
            </a:r>
            <a:r>
              <a:rPr lang="en-IN" baseline="0" dirty="0" smtClean="0"/>
              <a:t> wherein we first locate the O-point and nearest LCMS point to build a basis vector</a:t>
            </a:r>
          </a:p>
          <a:p>
            <a:pPr marL="171450" indent="-171450">
              <a:buFontTx/>
              <a:buChar char="-"/>
            </a:pPr>
            <a:r>
              <a:rPr lang="en-IN" baseline="0" dirty="0" smtClean="0"/>
              <a:t>And eventually an island reference frame that moves with the island </a:t>
            </a:r>
          </a:p>
          <a:p>
            <a:pPr marL="171450" indent="-171450">
              <a:buFontTx/>
              <a:buChar char="-"/>
            </a:pPr>
            <a:r>
              <a:rPr lang="en-IN" baseline="0" dirty="0" smtClean="0"/>
              <a:t>Useful to create 3d shapes</a:t>
            </a:r>
          </a:p>
        </p:txBody>
      </p:sp>
      <p:sp>
        <p:nvSpPr>
          <p:cNvPr id="4" name="Slide Number Placeholder 3"/>
          <p:cNvSpPr>
            <a:spLocks noGrp="1"/>
          </p:cNvSpPr>
          <p:nvPr>
            <p:ph type="sldNum" sz="quarter" idx="10"/>
          </p:nvPr>
        </p:nvSpPr>
        <p:spPr/>
        <p:txBody>
          <a:bodyPr/>
          <a:lstStyle/>
          <a:p>
            <a:fld id="{CC85E968-FCE0-431C-99B4-EC8EA971DFFE}" type="slidenum">
              <a:rPr lang="de-DE" smtClean="0"/>
              <a:t>58</a:t>
            </a:fld>
            <a:endParaRPr lang="de-DE"/>
          </a:p>
        </p:txBody>
      </p:sp>
    </p:spTree>
    <p:extLst>
      <p:ext uri="{BB962C8B-B14F-4D97-AF65-F5344CB8AC3E}">
        <p14:creationId xmlns:p14="http://schemas.microsoft.com/office/powerpoint/2010/main" val="32979286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IN" baseline="0" dirty="0" smtClean="0"/>
              <a:t>Now lets jump into the next problem to be addressed : how to design a </a:t>
            </a:r>
            <a:r>
              <a:rPr lang="en-IN" baseline="0" dirty="0" err="1" smtClean="0"/>
              <a:t>divertor</a:t>
            </a:r>
            <a:r>
              <a:rPr lang="en-IN" baseline="0" dirty="0" smtClean="0"/>
              <a:t> </a:t>
            </a:r>
          </a:p>
          <a:p>
            <a:pPr marL="171450" indent="-171450">
              <a:buFontTx/>
              <a:buChar char="-"/>
            </a:pPr>
            <a:r>
              <a:rPr lang="en-IN" baseline="0" dirty="0" smtClean="0"/>
              <a:t>To not get lost in the large 3d design space, need a general framework</a:t>
            </a:r>
          </a:p>
          <a:p>
            <a:pPr marL="171450" indent="-171450">
              <a:buFontTx/>
              <a:buChar char="-"/>
            </a:pPr>
            <a:r>
              <a:rPr lang="en-IN" baseline="0" dirty="0" smtClean="0"/>
              <a:t>Leading idea is to leverage trajectories of stationary points of a given magnetic topology</a:t>
            </a:r>
          </a:p>
          <a:p>
            <a:pPr marL="171450" indent="-171450">
              <a:buFontTx/>
              <a:buChar char="-"/>
            </a:pPr>
            <a:r>
              <a:rPr lang="en-IN" baseline="0" dirty="0" smtClean="0"/>
              <a:t>Let’s take the example of the O-line class of </a:t>
            </a:r>
            <a:r>
              <a:rPr lang="en-IN" baseline="0" dirty="0" err="1" smtClean="0"/>
              <a:t>divertors</a:t>
            </a:r>
            <a:r>
              <a:rPr lang="en-IN" baseline="0" dirty="0" smtClean="0"/>
              <a:t> wherein we first locate the O-point and nearest LCMS point to build a basis vector</a:t>
            </a:r>
          </a:p>
          <a:p>
            <a:pPr marL="171450" indent="-171450">
              <a:buFontTx/>
              <a:buChar char="-"/>
            </a:pPr>
            <a:r>
              <a:rPr lang="en-IN" baseline="0" dirty="0" smtClean="0"/>
              <a:t>And eventually an island reference frame that moves with the island </a:t>
            </a:r>
          </a:p>
          <a:p>
            <a:pPr marL="171450" indent="-171450">
              <a:buFontTx/>
              <a:buChar char="-"/>
            </a:pPr>
            <a:r>
              <a:rPr lang="en-IN" baseline="0" dirty="0" smtClean="0"/>
              <a:t>Useful to create 3d shapes</a:t>
            </a:r>
          </a:p>
        </p:txBody>
      </p:sp>
      <p:sp>
        <p:nvSpPr>
          <p:cNvPr id="4" name="Slide Number Placeholder 3"/>
          <p:cNvSpPr>
            <a:spLocks noGrp="1"/>
          </p:cNvSpPr>
          <p:nvPr>
            <p:ph type="sldNum" sz="quarter" idx="10"/>
          </p:nvPr>
        </p:nvSpPr>
        <p:spPr/>
        <p:txBody>
          <a:bodyPr/>
          <a:lstStyle/>
          <a:p>
            <a:fld id="{CC85E968-FCE0-431C-99B4-EC8EA971DFFE}" type="slidenum">
              <a:rPr lang="de-DE" smtClean="0"/>
              <a:t>7</a:t>
            </a:fld>
            <a:endParaRPr lang="de-DE"/>
          </a:p>
        </p:txBody>
      </p:sp>
    </p:spTree>
    <p:extLst>
      <p:ext uri="{BB962C8B-B14F-4D97-AF65-F5344CB8AC3E}">
        <p14:creationId xmlns:p14="http://schemas.microsoft.com/office/powerpoint/2010/main" val="33781686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IN" baseline="0" dirty="0" smtClean="0"/>
              <a:t>Now lets jump into the next problem to be addressed : how to design a </a:t>
            </a:r>
            <a:r>
              <a:rPr lang="en-IN" baseline="0" dirty="0" err="1" smtClean="0"/>
              <a:t>divertor</a:t>
            </a:r>
            <a:r>
              <a:rPr lang="en-IN" baseline="0" dirty="0" smtClean="0"/>
              <a:t> </a:t>
            </a:r>
          </a:p>
          <a:p>
            <a:pPr marL="171450" indent="-171450">
              <a:buFontTx/>
              <a:buChar char="-"/>
            </a:pPr>
            <a:r>
              <a:rPr lang="en-IN" baseline="0" dirty="0" smtClean="0"/>
              <a:t>To not get lost in the large 3d design space, need a general framework</a:t>
            </a:r>
          </a:p>
          <a:p>
            <a:pPr marL="171450" indent="-171450">
              <a:buFontTx/>
              <a:buChar char="-"/>
            </a:pPr>
            <a:r>
              <a:rPr lang="en-IN" baseline="0" dirty="0" smtClean="0"/>
              <a:t>Leading idea is to leverage trajectories of stationary points of a given magnetic topology</a:t>
            </a:r>
          </a:p>
          <a:p>
            <a:pPr marL="171450" indent="-171450">
              <a:buFontTx/>
              <a:buChar char="-"/>
            </a:pPr>
            <a:r>
              <a:rPr lang="en-IN" baseline="0" dirty="0" smtClean="0"/>
              <a:t>Let’s take the example of the O-line class of </a:t>
            </a:r>
            <a:r>
              <a:rPr lang="en-IN" baseline="0" dirty="0" err="1" smtClean="0"/>
              <a:t>divertors</a:t>
            </a:r>
            <a:r>
              <a:rPr lang="en-IN" baseline="0" dirty="0" smtClean="0"/>
              <a:t> wherein we first locate the O-point and nearest LCMS point to build a basis vector</a:t>
            </a:r>
          </a:p>
          <a:p>
            <a:pPr marL="171450" indent="-171450">
              <a:buFontTx/>
              <a:buChar char="-"/>
            </a:pPr>
            <a:r>
              <a:rPr lang="en-IN" baseline="0" dirty="0" smtClean="0"/>
              <a:t>And eventually an island reference frame that moves with the island </a:t>
            </a:r>
          </a:p>
          <a:p>
            <a:pPr marL="171450" indent="-171450">
              <a:buFontTx/>
              <a:buChar char="-"/>
            </a:pPr>
            <a:r>
              <a:rPr lang="en-IN" baseline="0" dirty="0" smtClean="0"/>
              <a:t>Useful to create 3d shapes</a:t>
            </a:r>
          </a:p>
        </p:txBody>
      </p:sp>
      <p:sp>
        <p:nvSpPr>
          <p:cNvPr id="4" name="Slide Number Placeholder 3"/>
          <p:cNvSpPr>
            <a:spLocks noGrp="1"/>
          </p:cNvSpPr>
          <p:nvPr>
            <p:ph type="sldNum" sz="quarter" idx="10"/>
          </p:nvPr>
        </p:nvSpPr>
        <p:spPr/>
        <p:txBody>
          <a:bodyPr/>
          <a:lstStyle/>
          <a:p>
            <a:fld id="{CC85E968-FCE0-431C-99B4-EC8EA971DFFE}" type="slidenum">
              <a:rPr lang="de-DE" smtClean="0"/>
              <a:t>8</a:t>
            </a:fld>
            <a:endParaRPr lang="de-DE"/>
          </a:p>
        </p:txBody>
      </p:sp>
    </p:spTree>
    <p:extLst>
      <p:ext uri="{BB962C8B-B14F-4D97-AF65-F5344CB8AC3E}">
        <p14:creationId xmlns:p14="http://schemas.microsoft.com/office/powerpoint/2010/main" val="9656109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IN" baseline="0" dirty="0" smtClean="0"/>
              <a:t>Now lets jump into the next problem to be addressed : how to design a </a:t>
            </a:r>
            <a:r>
              <a:rPr lang="en-IN" baseline="0" dirty="0" err="1" smtClean="0"/>
              <a:t>divertor</a:t>
            </a:r>
            <a:r>
              <a:rPr lang="en-IN" baseline="0" dirty="0" smtClean="0"/>
              <a:t> </a:t>
            </a:r>
          </a:p>
          <a:p>
            <a:pPr marL="171450" indent="-171450">
              <a:buFontTx/>
              <a:buChar char="-"/>
            </a:pPr>
            <a:r>
              <a:rPr lang="en-IN" baseline="0" dirty="0" smtClean="0"/>
              <a:t>To not get lost in the large 3d design space, need a general framework</a:t>
            </a:r>
          </a:p>
          <a:p>
            <a:pPr marL="171450" indent="-171450">
              <a:buFontTx/>
              <a:buChar char="-"/>
            </a:pPr>
            <a:r>
              <a:rPr lang="en-IN" baseline="0" dirty="0" smtClean="0"/>
              <a:t>Leading idea is to leverage trajectories of stationary points of a given magnetic topology</a:t>
            </a:r>
          </a:p>
          <a:p>
            <a:pPr marL="171450" indent="-171450">
              <a:buFontTx/>
              <a:buChar char="-"/>
            </a:pPr>
            <a:r>
              <a:rPr lang="en-IN" baseline="0" dirty="0" smtClean="0"/>
              <a:t>Let’s take the example of the O-line class of </a:t>
            </a:r>
            <a:r>
              <a:rPr lang="en-IN" baseline="0" dirty="0" err="1" smtClean="0"/>
              <a:t>divertors</a:t>
            </a:r>
            <a:r>
              <a:rPr lang="en-IN" baseline="0" dirty="0" smtClean="0"/>
              <a:t> wherein we first locate the O-point and nearest LCMS point to build a basis vector</a:t>
            </a:r>
          </a:p>
          <a:p>
            <a:pPr marL="171450" indent="-171450">
              <a:buFontTx/>
              <a:buChar char="-"/>
            </a:pPr>
            <a:r>
              <a:rPr lang="en-IN" baseline="0" dirty="0" smtClean="0"/>
              <a:t>And eventually an island reference frame that moves with the island </a:t>
            </a:r>
          </a:p>
          <a:p>
            <a:pPr marL="171450" indent="-171450">
              <a:buFontTx/>
              <a:buChar char="-"/>
            </a:pPr>
            <a:r>
              <a:rPr lang="en-IN" baseline="0" dirty="0" smtClean="0"/>
              <a:t>Useful to create 3d shapes</a:t>
            </a:r>
          </a:p>
        </p:txBody>
      </p:sp>
      <p:sp>
        <p:nvSpPr>
          <p:cNvPr id="4" name="Slide Number Placeholder 3"/>
          <p:cNvSpPr>
            <a:spLocks noGrp="1"/>
          </p:cNvSpPr>
          <p:nvPr>
            <p:ph type="sldNum" sz="quarter" idx="10"/>
          </p:nvPr>
        </p:nvSpPr>
        <p:spPr/>
        <p:txBody>
          <a:bodyPr/>
          <a:lstStyle/>
          <a:p>
            <a:fld id="{CC85E968-FCE0-431C-99B4-EC8EA971DFFE}" type="slidenum">
              <a:rPr lang="de-DE" smtClean="0"/>
              <a:t>9</a:t>
            </a:fld>
            <a:endParaRPr lang="de-DE"/>
          </a:p>
        </p:txBody>
      </p:sp>
    </p:spTree>
    <p:extLst>
      <p:ext uri="{BB962C8B-B14F-4D97-AF65-F5344CB8AC3E}">
        <p14:creationId xmlns:p14="http://schemas.microsoft.com/office/powerpoint/2010/main" val="23351883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IN" baseline="0" dirty="0" smtClean="0"/>
              <a:t>Now lets jump into the next problem to be addressed : how to design a </a:t>
            </a:r>
            <a:r>
              <a:rPr lang="en-IN" baseline="0" dirty="0" err="1" smtClean="0"/>
              <a:t>divertor</a:t>
            </a:r>
            <a:r>
              <a:rPr lang="en-IN" baseline="0" dirty="0" smtClean="0"/>
              <a:t> </a:t>
            </a:r>
          </a:p>
          <a:p>
            <a:pPr marL="171450" indent="-171450">
              <a:buFontTx/>
              <a:buChar char="-"/>
            </a:pPr>
            <a:r>
              <a:rPr lang="en-IN" baseline="0" dirty="0" smtClean="0"/>
              <a:t>To not get lost in the large 3d design space, need a general framework</a:t>
            </a:r>
          </a:p>
          <a:p>
            <a:pPr marL="171450" indent="-171450">
              <a:buFontTx/>
              <a:buChar char="-"/>
            </a:pPr>
            <a:r>
              <a:rPr lang="en-IN" baseline="0" dirty="0" smtClean="0"/>
              <a:t>Leading idea is to leverage trajectories of stationary points of a given magnetic topology</a:t>
            </a:r>
          </a:p>
          <a:p>
            <a:pPr marL="171450" indent="-171450">
              <a:buFontTx/>
              <a:buChar char="-"/>
            </a:pPr>
            <a:r>
              <a:rPr lang="en-IN" baseline="0" dirty="0" smtClean="0"/>
              <a:t>Let’s take the example of the O-line class of </a:t>
            </a:r>
            <a:r>
              <a:rPr lang="en-IN" baseline="0" dirty="0" err="1" smtClean="0"/>
              <a:t>divertors</a:t>
            </a:r>
            <a:r>
              <a:rPr lang="en-IN" baseline="0" dirty="0" smtClean="0"/>
              <a:t> wherein we first locate the O-point and nearest LCMS point to build a basis vector</a:t>
            </a:r>
          </a:p>
          <a:p>
            <a:pPr marL="171450" indent="-171450">
              <a:buFontTx/>
              <a:buChar char="-"/>
            </a:pPr>
            <a:r>
              <a:rPr lang="en-IN" baseline="0" dirty="0" smtClean="0"/>
              <a:t>And eventually an island reference frame that moves with the island </a:t>
            </a:r>
          </a:p>
          <a:p>
            <a:pPr marL="171450" indent="-171450">
              <a:buFontTx/>
              <a:buChar char="-"/>
            </a:pPr>
            <a:r>
              <a:rPr lang="en-IN" baseline="0" dirty="0" smtClean="0"/>
              <a:t>Useful to create 3d shapes</a:t>
            </a:r>
          </a:p>
        </p:txBody>
      </p:sp>
      <p:sp>
        <p:nvSpPr>
          <p:cNvPr id="4" name="Slide Number Placeholder 3"/>
          <p:cNvSpPr>
            <a:spLocks noGrp="1"/>
          </p:cNvSpPr>
          <p:nvPr>
            <p:ph type="sldNum" sz="quarter" idx="10"/>
          </p:nvPr>
        </p:nvSpPr>
        <p:spPr/>
        <p:txBody>
          <a:bodyPr/>
          <a:lstStyle/>
          <a:p>
            <a:fld id="{CC85E968-FCE0-431C-99B4-EC8EA971DFFE}" type="slidenum">
              <a:rPr lang="de-DE" smtClean="0"/>
              <a:t>10</a:t>
            </a:fld>
            <a:endParaRPr lang="de-DE"/>
          </a:p>
        </p:txBody>
      </p:sp>
    </p:spTree>
    <p:extLst>
      <p:ext uri="{BB962C8B-B14F-4D97-AF65-F5344CB8AC3E}">
        <p14:creationId xmlns:p14="http://schemas.microsoft.com/office/powerpoint/2010/main" val="197165581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jpg"/><Relationship Id="rId1" Type="http://schemas.openxmlformats.org/officeDocument/2006/relationships/slideMaster" Target="../slideMasters/slideMaster1.xml"/><Relationship Id="rId6" Type="http://schemas.openxmlformats.org/officeDocument/2006/relationships/image" Target="../media/image8.emf"/><Relationship Id="rId5" Type="http://schemas.openxmlformats.org/officeDocument/2006/relationships/image" Target="../media/image7.png"/><Relationship Id="rId4" Type="http://schemas.openxmlformats.org/officeDocument/2006/relationships/image" Target="../media/image6.emf"/></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vmlDrawing" Target="../drawings/vmlDrawing5.v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12.xml"/><Relationship Id="rId7" Type="http://schemas.openxmlformats.org/officeDocument/2006/relationships/image" Target="../media/image1.emf"/><Relationship Id="rId2" Type="http://schemas.openxmlformats.org/officeDocument/2006/relationships/tags" Target="../tags/tag11.xml"/><Relationship Id="rId1" Type="http://schemas.openxmlformats.org/officeDocument/2006/relationships/vmlDrawing" Target="../drawings/vmlDrawing6.vml"/><Relationship Id="rId6" Type="http://schemas.openxmlformats.org/officeDocument/2006/relationships/oleObject" Target="../embeddings/oleObject2.bin"/><Relationship Id="rId5" Type="http://schemas.openxmlformats.org/officeDocument/2006/relationships/image" Target="../media/image10.jpg"/><Relationship Id="rId4"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14.xml"/><Relationship Id="rId7" Type="http://schemas.openxmlformats.org/officeDocument/2006/relationships/image" Target="../media/image1.emf"/><Relationship Id="rId2" Type="http://schemas.openxmlformats.org/officeDocument/2006/relationships/tags" Target="../tags/tag13.xml"/><Relationship Id="rId1" Type="http://schemas.openxmlformats.org/officeDocument/2006/relationships/vmlDrawing" Target="../drawings/vmlDrawing7.vml"/><Relationship Id="rId6" Type="http://schemas.openxmlformats.org/officeDocument/2006/relationships/oleObject" Target="../embeddings/oleObject2.bin"/><Relationship Id="rId5" Type="http://schemas.openxmlformats.org/officeDocument/2006/relationships/image" Target="../media/image10.jpg"/><Relationship Id="rId4"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jpg"/><Relationship Id="rId1" Type="http://schemas.openxmlformats.org/officeDocument/2006/relationships/slideMaster" Target="../slideMasters/slideMaster2.xml"/><Relationship Id="rId5" Type="http://schemas.openxmlformats.org/officeDocument/2006/relationships/image" Target="../media/image8.emf"/><Relationship Id="rId4" Type="http://schemas.openxmlformats.org/officeDocument/2006/relationships/image" Target="../media/image6.emf"/></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4.jpg"/><Relationship Id="rId1" Type="http://schemas.openxmlformats.org/officeDocument/2006/relationships/slideMaster" Target="../slideMasters/slideMaster2.xml"/><Relationship Id="rId4" Type="http://schemas.openxmlformats.org/officeDocument/2006/relationships/image" Target="../media/image8.emf"/></Relationships>
</file>

<file path=ppt/slideLayouts/_rels/slideLayout15.xml.rels><?xml version="1.0" encoding="UTF-8" standalone="yes"?>
<Relationships xmlns="http://schemas.openxmlformats.org/package/2006/relationships"><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vmlDrawing" Target="../drawings/vmlDrawing9.v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tags" Target="../tags/tag20.xml"/><Relationship Id="rId2" Type="http://schemas.openxmlformats.org/officeDocument/2006/relationships/tags" Target="../tags/tag19.xml"/><Relationship Id="rId1" Type="http://schemas.openxmlformats.org/officeDocument/2006/relationships/vmlDrawing" Target="../drawings/vmlDrawing10.v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tags" Target="../tags/tag22.xml"/><Relationship Id="rId2" Type="http://schemas.openxmlformats.org/officeDocument/2006/relationships/tags" Target="../tags/tag21.xml"/><Relationship Id="rId1" Type="http://schemas.openxmlformats.org/officeDocument/2006/relationships/vmlDrawing" Target="../drawings/vmlDrawing11.vml"/><Relationship Id="rId6" Type="http://schemas.openxmlformats.org/officeDocument/2006/relationships/image" Target="../media/image1.emf"/><Relationship Id="rId5" Type="http://schemas.openxmlformats.org/officeDocument/2006/relationships/oleObject" Target="../embeddings/oleObject3.bin"/><Relationship Id="rId4"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4.jpg"/><Relationship Id="rId1" Type="http://schemas.openxmlformats.org/officeDocument/2006/relationships/slideMaster" Target="../slideMasters/slideMaster1.xml"/><Relationship Id="rId5" Type="http://schemas.openxmlformats.org/officeDocument/2006/relationships/image" Target="../media/image8.emf"/><Relationship Id="rId4" Type="http://schemas.openxmlformats.org/officeDocument/2006/relationships/image" Target="../media/image7.png"/></Relationships>
</file>

<file path=ppt/slideLayouts/_rels/slideLayout20.xml.rels><?xml version="1.0" encoding="UTF-8" standalone="yes"?>
<Relationships xmlns="http://schemas.openxmlformats.org/package/2006/relationships"><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vmlDrawing" Target="../drawings/vmlDrawing12.v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tags" Target="../tags/tag26.xml"/><Relationship Id="rId7" Type="http://schemas.openxmlformats.org/officeDocument/2006/relationships/image" Target="../media/image1.emf"/><Relationship Id="rId2" Type="http://schemas.openxmlformats.org/officeDocument/2006/relationships/tags" Target="../tags/tag25.xml"/><Relationship Id="rId1" Type="http://schemas.openxmlformats.org/officeDocument/2006/relationships/vmlDrawing" Target="../drawings/vmlDrawing13.vml"/><Relationship Id="rId6" Type="http://schemas.openxmlformats.org/officeDocument/2006/relationships/oleObject" Target="../embeddings/oleObject2.bin"/><Relationship Id="rId5" Type="http://schemas.openxmlformats.org/officeDocument/2006/relationships/image" Target="../media/image10.jpg"/><Relationship Id="rId4"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tags" Target="../tags/tag28.xml"/><Relationship Id="rId7" Type="http://schemas.openxmlformats.org/officeDocument/2006/relationships/image" Target="../media/image1.emf"/><Relationship Id="rId2" Type="http://schemas.openxmlformats.org/officeDocument/2006/relationships/tags" Target="../tags/tag27.xml"/><Relationship Id="rId1" Type="http://schemas.openxmlformats.org/officeDocument/2006/relationships/vmlDrawing" Target="../drawings/vmlDrawing14.vml"/><Relationship Id="rId6" Type="http://schemas.openxmlformats.org/officeDocument/2006/relationships/oleObject" Target="../embeddings/oleObject2.bin"/><Relationship Id="rId5" Type="http://schemas.openxmlformats.org/officeDocument/2006/relationships/image" Target="../media/image10.jpg"/><Relationship Id="rId4"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emf"/><Relationship Id="rId7" Type="http://schemas.openxmlformats.org/officeDocument/2006/relationships/image" Target="../media/image5.emf"/><Relationship Id="rId2" Type="http://schemas.openxmlformats.org/officeDocument/2006/relationships/image" Target="../media/image4.jpg"/><Relationship Id="rId1" Type="http://schemas.openxmlformats.org/officeDocument/2006/relationships/slideMaster" Target="../slideMasters/slideMaster1.xml"/><Relationship Id="rId6" Type="http://schemas.openxmlformats.org/officeDocument/2006/relationships/image" Target="../media/image8.emf"/><Relationship Id="rId5" Type="http://schemas.openxmlformats.org/officeDocument/2006/relationships/image" Target="../media/image9.jpeg"/><Relationship Id="rId4"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jpg"/><Relationship Id="rId1" Type="http://schemas.openxmlformats.org/officeDocument/2006/relationships/slideMaster" Target="../slideMasters/slideMaster1.xml"/><Relationship Id="rId6" Type="http://schemas.openxmlformats.org/officeDocument/2006/relationships/image" Target="../media/image8.emf"/><Relationship Id="rId5" Type="http://schemas.openxmlformats.org/officeDocument/2006/relationships/image" Target="../media/image7.png"/><Relationship Id="rId4" Type="http://schemas.openxmlformats.org/officeDocument/2006/relationships/image" Target="../media/image6.emf"/></Relationships>
</file>

<file path=ppt/slideLayouts/_rels/slideLayout5.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vmlDrawing" Target="../drawings/vmlDrawing2.v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vmlDrawing" Target="../drawings/vmlDrawing3.v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vmlDrawing" Target="../drawings/vmlDrawing4.vml"/><Relationship Id="rId6" Type="http://schemas.openxmlformats.org/officeDocument/2006/relationships/image" Target="../media/image1.emf"/><Relationship Id="rId5" Type="http://schemas.openxmlformats.org/officeDocument/2006/relationships/oleObject" Target="../embeddings/oleObject3.bin"/><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W7-X EUROfus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3" name="Rechteck 22"/>
          <p:cNvSpPr/>
          <p:nvPr userDrawn="1"/>
        </p:nvSpPr>
        <p:spPr>
          <a:xfrm>
            <a:off x="1034980" y="2029867"/>
            <a:ext cx="10132448" cy="3755339"/>
          </a:xfrm>
          <a:prstGeom prst="rect">
            <a:avLst/>
          </a:prstGeom>
          <a:solidFill>
            <a:srgbClr val="006C66"/>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de-DE" sz="1300" b="1" dirty="0">
              <a:solidFill>
                <a:schemeClr val="bg1"/>
              </a:solidFill>
            </a:endParaRPr>
          </a:p>
        </p:txBody>
      </p:sp>
      <p:grpSp>
        <p:nvGrpSpPr>
          <p:cNvPr id="26" name="Gruppieren 25"/>
          <p:cNvGrpSpPr/>
          <p:nvPr userDrawn="1"/>
        </p:nvGrpSpPr>
        <p:grpSpPr>
          <a:xfrm>
            <a:off x="1053497" y="5908637"/>
            <a:ext cx="10113930" cy="566770"/>
            <a:chOff x="515946" y="5792918"/>
            <a:chExt cx="9461977" cy="566770"/>
          </a:xfrm>
        </p:grpSpPr>
        <p:pic>
          <p:nvPicPr>
            <p:cNvPr id="27" name="Grafik 2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15946" y="5834863"/>
              <a:ext cx="442885" cy="315747"/>
            </a:xfrm>
            <a:prstGeom prst="rect">
              <a:avLst/>
            </a:prstGeom>
          </p:spPr>
        </p:pic>
        <p:sp>
          <p:nvSpPr>
            <p:cNvPr id="28" name="Subtitle 2"/>
            <p:cNvSpPr txBox="1">
              <a:spLocks/>
            </p:cNvSpPr>
            <p:nvPr userDrawn="1"/>
          </p:nvSpPr>
          <p:spPr>
            <a:xfrm>
              <a:off x="1036319" y="5792918"/>
              <a:ext cx="8941604" cy="566770"/>
            </a:xfrm>
            <a:prstGeom prst="rect">
              <a:avLst/>
            </a:prstGeom>
          </p:spPr>
          <p:txBody>
            <a:bodyPr lIns="0" rIns="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sz="800" dirty="0"/>
                <a:t>This work has been carried out within the framework of the EUROfusion Consortium, funded by the European Union via the </a:t>
              </a:r>
              <a:r>
                <a:rPr lang="en-US" sz="800" dirty="0" err="1"/>
                <a:t>Euratom</a:t>
              </a:r>
              <a:r>
                <a:rPr lang="en-US" sz="800" dirty="0"/>
                <a:t> Research and Training </a:t>
              </a:r>
              <a:r>
                <a:rPr lang="en-US" sz="800" dirty="0" err="1"/>
                <a:t>Programme</a:t>
              </a:r>
              <a:r>
                <a:rPr lang="en-US" sz="800" dirty="0"/>
                <a:t> (Grant Agreement No 101052200 — EUROfusion). Views and opinions expressed are however those of the author(s) only and do not necessarily reflect those of the European Union or the European Commission. Neither the European Union nor the European Commission can be held responsible for them.</a:t>
              </a:r>
              <a:endParaRPr lang="en-US" sz="800" dirty="0">
                <a:latin typeface="Arial Narrow" panose="020B0606020202030204" pitchFamily="34" charset="0"/>
              </a:endParaRPr>
            </a:p>
          </p:txBody>
        </p:sp>
      </p:grpSp>
      <p:sp>
        <p:nvSpPr>
          <p:cNvPr id="15" name="Subtitle 2"/>
          <p:cNvSpPr>
            <a:spLocks noGrp="1"/>
          </p:cNvSpPr>
          <p:nvPr>
            <p:ph type="subTitle" idx="1"/>
          </p:nvPr>
        </p:nvSpPr>
        <p:spPr>
          <a:xfrm>
            <a:off x="1145512" y="3743999"/>
            <a:ext cx="7811452" cy="1983213"/>
          </a:xfrm>
        </p:spPr>
        <p:txBody>
          <a:bodyPr anchor="b" anchorCtr="0"/>
          <a:lstStyle>
            <a:lvl1pPr marL="0" indent="0" algn="l">
              <a:spcBef>
                <a:spcPts val="2300"/>
              </a:spcBef>
              <a:buNone/>
              <a:defRPr sz="1900" b="0" spc="0" baseline="0">
                <a:solidFill>
                  <a:schemeClr val="bg1"/>
                </a:solidFill>
              </a:defRPr>
            </a:lvl1pPr>
            <a:lvl2pPr marL="0" indent="252000" algn="l">
              <a:lnSpc>
                <a:spcPts val="1600"/>
              </a:lnSpc>
              <a:spcBef>
                <a:spcPts val="300"/>
              </a:spcBef>
              <a:buSzPct val="110000"/>
              <a:buFont typeface=".SF NS Symbols Regular"/>
              <a:buChar char="↘"/>
              <a:defRPr sz="1300" i="1" baseline="0">
                <a:solidFill>
                  <a:schemeClr val="bg1"/>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pic>
        <p:nvPicPr>
          <p:cNvPr id="16" name="Grafik 15"/>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9397688" y="5237015"/>
            <a:ext cx="1700546" cy="524971"/>
          </a:xfrm>
          <a:prstGeom prst="rect">
            <a:avLst/>
          </a:prstGeom>
        </p:spPr>
      </p:pic>
      <p:pic>
        <p:nvPicPr>
          <p:cNvPr id="17" name="Grafik 16"/>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9977683" y="2164827"/>
            <a:ext cx="1036405" cy="921273"/>
          </a:xfrm>
          <a:prstGeom prst="rect">
            <a:avLst/>
          </a:prstGeom>
        </p:spPr>
      </p:pic>
      <p:sp>
        <p:nvSpPr>
          <p:cNvPr id="2" name="Titel 1"/>
          <p:cNvSpPr>
            <a:spLocks noGrp="1"/>
          </p:cNvSpPr>
          <p:nvPr>
            <p:ph type="title"/>
          </p:nvPr>
        </p:nvSpPr>
        <p:spPr>
          <a:xfrm>
            <a:off x="1145512" y="2172779"/>
            <a:ext cx="7811452" cy="2160229"/>
          </a:xfrm>
        </p:spPr>
        <p:txBody>
          <a:bodyPr/>
          <a:lstStyle>
            <a:lvl1pPr>
              <a:defRPr sz="2400">
                <a:solidFill>
                  <a:schemeClr val="bg1"/>
                </a:solidFill>
              </a:defRPr>
            </a:lvl1pPr>
          </a:lstStyle>
          <a:p>
            <a:r>
              <a:rPr lang="en-US" smtClean="0"/>
              <a:t>Click to edit Master title style</a:t>
            </a:r>
            <a:endParaRPr lang="de-DE" dirty="0"/>
          </a:p>
        </p:txBody>
      </p:sp>
      <p:pic>
        <p:nvPicPr>
          <p:cNvPr id="22" name="Grafik 21"/>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7592156" y="489668"/>
            <a:ext cx="3888000" cy="899494"/>
          </a:xfrm>
          <a:prstGeom prst="rect">
            <a:avLst/>
          </a:prstGeom>
        </p:spPr>
      </p:pic>
      <p:sp>
        <p:nvSpPr>
          <p:cNvPr id="9" name="Datumsplatzhalter 8"/>
          <p:cNvSpPr>
            <a:spLocks noGrp="1"/>
          </p:cNvSpPr>
          <p:nvPr>
            <p:ph type="dt" sz="half" idx="10"/>
          </p:nvPr>
        </p:nvSpPr>
        <p:spPr/>
        <p:txBody>
          <a:bodyPr/>
          <a:lstStyle/>
          <a:p>
            <a:r>
              <a:rPr lang="en-US" smtClean="0"/>
              <a:t>Antara Menzel-Barbara | 25.06.24   </a:t>
            </a:r>
            <a:endParaRPr lang="de-DE" dirty="0"/>
          </a:p>
        </p:txBody>
      </p:sp>
      <p:sp>
        <p:nvSpPr>
          <p:cNvPr id="10" name="Fußzeilenplatzhalter 9"/>
          <p:cNvSpPr>
            <a:spLocks noGrp="1"/>
          </p:cNvSpPr>
          <p:nvPr>
            <p:ph type="ftr" sz="quarter" idx="11"/>
          </p:nvPr>
        </p:nvSpPr>
        <p:spPr/>
        <p:txBody>
          <a:bodyPr/>
          <a:lstStyle/>
          <a:p>
            <a:r>
              <a:rPr lang="en-US" smtClean="0"/>
              <a:t>Divertor engineering meeting</a:t>
            </a:r>
            <a:endParaRPr lang="de-DE" dirty="0"/>
          </a:p>
        </p:txBody>
      </p:sp>
      <p:sp>
        <p:nvSpPr>
          <p:cNvPr id="11" name="Foliennummernplatzhalter 10"/>
          <p:cNvSpPr>
            <a:spLocks noGrp="1"/>
          </p:cNvSpPr>
          <p:nvPr>
            <p:ph type="sldNum" sz="quarter" idx="12"/>
          </p:nvPr>
        </p:nvSpPr>
        <p:spPr/>
        <p:txBody>
          <a:bodyPr/>
          <a:lstStyle/>
          <a:p>
            <a:fld id="{ECE691D0-CC49-4FC7-9C4D-6112B0CB3A76}" type="slidenum">
              <a:rPr lang="de-DE" smtClean="0"/>
              <a:pPr/>
              <a:t>‹#›</a:t>
            </a:fld>
            <a:endParaRPr lang="de-DE" dirty="0"/>
          </a:p>
        </p:txBody>
      </p:sp>
    </p:spTree>
    <p:extLst>
      <p:ext uri="{BB962C8B-B14F-4D97-AF65-F5344CB8AC3E}">
        <p14:creationId xmlns:p14="http://schemas.microsoft.com/office/powerpoint/2010/main" val="454959333"/>
      </p:ext>
    </p:extLst>
  </p:cSld>
  <p:clrMapOvr>
    <a:masterClrMapping/>
  </p:clrMapOvr>
  <p:extLst mod="1">
    <p:ext uri="{DCECCB84-F9BA-43D5-87BE-67443E8EF086}">
      <p15:sldGuideLst xmlns:p15="http://schemas.microsoft.com/office/powerpoint/2012/main">
        <p15:guide id="1" pos="653" userDrawn="1">
          <p15:clr>
            <a:srgbClr val="FBAE40"/>
          </p15:clr>
        </p15:guide>
        <p15:guide id="2" pos="39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Nur Titel">
    <p:bg>
      <p:bgPr>
        <a:solidFill>
          <a:schemeClr val="bg1"/>
        </a:solidFill>
        <a:effectLst/>
      </p:bgPr>
    </p:bg>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E3E053EA-A9E0-4FC3-87BC-5CADB14D4D06}"/>
              </a:ext>
            </a:extLst>
          </p:cNvPr>
          <p:cNvGraphicFramePr>
            <a:graphicFrameLocks noChangeAspect="1"/>
          </p:cNvGraphicFramePr>
          <p:nvPr>
            <p:custDataLst>
              <p:tags r:id="rId2"/>
            </p:custDataLst>
            <p:extLst>
              <p:ext uri="{D42A27DB-BD31-4B8C-83A1-F6EECF244321}">
                <p14:modId xmlns:p14="http://schemas.microsoft.com/office/powerpoint/2010/main" val="18087503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290" name="think-cell Folie" r:id="rId5" imgW="384" imgH="385" progId="TCLayout.ActiveDocument.1">
                  <p:embed/>
                </p:oleObj>
              </mc:Choice>
              <mc:Fallback>
                <p:oleObj name="think-cell Folie" r:id="rId5" imgW="384" imgH="385" progId="TCLayout.ActiveDocument.1">
                  <p:embed/>
                  <p:pic>
                    <p:nvPicPr>
                      <p:cNvPr id="6" name="Object 5" hidden="1">
                        <a:extLst>
                          <a:ext uri="{FF2B5EF4-FFF2-40B4-BE49-F238E27FC236}">
                            <a16:creationId xmlns:a16="http://schemas.microsoft.com/office/drawing/2014/main" id="{E3E053EA-A9E0-4FC3-87BC-5CADB14D4D06}"/>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0336F15A-9D0F-40C1-A205-2471F1ECE4E2}"/>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300" b="1" i="0" baseline="0" dirty="0">
              <a:latin typeface="Arial" panose="020B0604020202020204" pitchFamily="34" charset="0"/>
              <a:ea typeface="+mj-ea"/>
              <a:cs typeface="+mj-cs"/>
              <a:sym typeface="Arial" panose="020B0604020202020204" pitchFamily="34" charset="0"/>
            </a:endParaRPr>
          </a:p>
        </p:txBody>
      </p:sp>
      <p:sp>
        <p:nvSpPr>
          <p:cNvPr id="9" name="Title 8">
            <a:extLst>
              <a:ext uri="{FF2B5EF4-FFF2-40B4-BE49-F238E27FC236}">
                <a16:creationId xmlns:a16="http://schemas.microsoft.com/office/drawing/2014/main" id="{F207ED94-DB68-4986-A95E-F302E26D3A38}"/>
              </a:ext>
            </a:extLst>
          </p:cNvPr>
          <p:cNvSpPr>
            <a:spLocks noGrp="1"/>
          </p:cNvSpPr>
          <p:nvPr>
            <p:ph type="title"/>
          </p:nvPr>
        </p:nvSpPr>
        <p:spPr/>
        <p:txBody>
          <a:bodyPr/>
          <a:lstStyle/>
          <a:p>
            <a:r>
              <a:rPr lang="en-US" smtClean="0"/>
              <a:t>Click to edit Master title style</a:t>
            </a:r>
            <a:endParaRPr lang="de-DE"/>
          </a:p>
        </p:txBody>
      </p:sp>
      <p:sp>
        <p:nvSpPr>
          <p:cNvPr id="11" name="Datumsplatzhalter 10"/>
          <p:cNvSpPr>
            <a:spLocks noGrp="1"/>
          </p:cNvSpPr>
          <p:nvPr>
            <p:ph type="dt" sz="half" idx="10"/>
          </p:nvPr>
        </p:nvSpPr>
        <p:spPr/>
        <p:txBody>
          <a:bodyPr/>
          <a:lstStyle/>
          <a:p>
            <a:r>
              <a:rPr lang="en-US" smtClean="0"/>
              <a:t>Antara Menzel-Barbara | 25.06.24   </a:t>
            </a:r>
            <a:endParaRPr lang="de-DE" dirty="0"/>
          </a:p>
        </p:txBody>
      </p:sp>
      <p:sp>
        <p:nvSpPr>
          <p:cNvPr id="12" name="Fußzeilenplatzhalter 11"/>
          <p:cNvSpPr>
            <a:spLocks noGrp="1"/>
          </p:cNvSpPr>
          <p:nvPr>
            <p:ph type="ftr" sz="quarter" idx="11"/>
          </p:nvPr>
        </p:nvSpPr>
        <p:spPr/>
        <p:txBody>
          <a:bodyPr/>
          <a:lstStyle/>
          <a:p>
            <a:r>
              <a:rPr lang="en-US" smtClean="0"/>
              <a:t>Divertor engineering meeting</a:t>
            </a:r>
            <a:endParaRPr lang="de-DE" dirty="0"/>
          </a:p>
        </p:txBody>
      </p:sp>
      <p:sp>
        <p:nvSpPr>
          <p:cNvPr id="13" name="Foliennummernplatzhalter 12"/>
          <p:cNvSpPr>
            <a:spLocks noGrp="1"/>
          </p:cNvSpPr>
          <p:nvPr>
            <p:ph type="sldNum" sz="quarter" idx="12"/>
          </p:nvPr>
        </p:nvSpPr>
        <p:spPr/>
        <p:txBody>
          <a:bodyPr/>
          <a:lstStyle/>
          <a:p>
            <a:fld id="{ECE691D0-CC49-4FC7-9C4D-6112B0CB3A76}" type="slidenum">
              <a:rPr lang="de-DE" smtClean="0"/>
              <a:pPr/>
              <a:t>‹#›</a:t>
            </a:fld>
            <a:endParaRPr lang="de-DE" dirty="0"/>
          </a:p>
        </p:txBody>
      </p:sp>
    </p:spTree>
    <p:extLst>
      <p:ext uri="{BB962C8B-B14F-4D97-AF65-F5344CB8AC3E}">
        <p14:creationId xmlns:p14="http://schemas.microsoft.com/office/powerpoint/2010/main" val="6536345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Kapiteltrenner">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E3E053EA-A9E0-4FC3-87BC-5CADB14D4D06}"/>
              </a:ext>
            </a:extLst>
          </p:cNvPr>
          <p:cNvGraphicFramePr>
            <a:graphicFrameLocks noChangeAspect="1"/>
          </p:cNvGraphicFramePr>
          <p:nvPr>
            <p:custDataLst>
              <p:tags r:id="rId2"/>
            </p:custDataLst>
            <p:extLst>
              <p:ext uri="{D42A27DB-BD31-4B8C-83A1-F6EECF244321}">
                <p14:modId xmlns:p14="http://schemas.microsoft.com/office/powerpoint/2010/main" val="334531422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314" name="think-cell Folie" r:id="rId6" imgW="384" imgH="385" progId="TCLayout.ActiveDocument.1">
                  <p:embed/>
                </p:oleObj>
              </mc:Choice>
              <mc:Fallback>
                <p:oleObj name="think-cell Folie" r:id="rId6" imgW="384" imgH="385" progId="TCLayout.ActiveDocument.1">
                  <p:embed/>
                  <p:pic>
                    <p:nvPicPr>
                      <p:cNvPr id="6" name="Object 5" hidden="1">
                        <a:extLst>
                          <a:ext uri="{FF2B5EF4-FFF2-40B4-BE49-F238E27FC236}">
                            <a16:creationId xmlns:a16="http://schemas.microsoft.com/office/drawing/2014/main" id="{E3E053EA-A9E0-4FC3-87BC-5CADB14D4D06}"/>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0336F15A-9D0F-40C1-A205-2471F1ECE4E2}"/>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300" b="1" i="0" baseline="0" dirty="0">
              <a:latin typeface="Arial" panose="020B0604020202020204" pitchFamily="34" charset="0"/>
              <a:ea typeface="+mj-ea"/>
              <a:cs typeface="+mj-cs"/>
              <a:sym typeface="Arial" panose="020B0604020202020204" pitchFamily="34" charset="0"/>
            </a:endParaRPr>
          </a:p>
        </p:txBody>
      </p:sp>
      <p:sp>
        <p:nvSpPr>
          <p:cNvPr id="11" name="Titel 10"/>
          <p:cNvSpPr>
            <a:spLocks noGrp="1"/>
          </p:cNvSpPr>
          <p:nvPr>
            <p:ph type="title"/>
          </p:nvPr>
        </p:nvSpPr>
        <p:spPr>
          <a:xfrm>
            <a:off x="695325" y="3714698"/>
            <a:ext cx="10801350" cy="2667051"/>
          </a:xfrm>
        </p:spPr>
        <p:txBody>
          <a:bodyPr/>
          <a:lstStyle/>
          <a:p>
            <a:r>
              <a:rPr lang="en-US" smtClean="0"/>
              <a:t>Click to edit Master title style</a:t>
            </a:r>
            <a:endParaRPr lang="de-DE" dirty="0"/>
          </a:p>
        </p:txBody>
      </p:sp>
      <p:sp>
        <p:nvSpPr>
          <p:cNvPr id="10" name="Datumsplatzhalter 9"/>
          <p:cNvSpPr>
            <a:spLocks noGrp="1"/>
          </p:cNvSpPr>
          <p:nvPr>
            <p:ph type="dt" sz="half" idx="10"/>
          </p:nvPr>
        </p:nvSpPr>
        <p:spPr/>
        <p:txBody>
          <a:bodyPr/>
          <a:lstStyle/>
          <a:p>
            <a:r>
              <a:rPr lang="en-US" smtClean="0"/>
              <a:t>Antara Menzel-Barbara | 25.06.24   </a:t>
            </a:r>
            <a:endParaRPr lang="de-DE" dirty="0"/>
          </a:p>
        </p:txBody>
      </p:sp>
      <p:sp>
        <p:nvSpPr>
          <p:cNvPr id="12" name="Fußzeilenplatzhalter 11"/>
          <p:cNvSpPr>
            <a:spLocks noGrp="1"/>
          </p:cNvSpPr>
          <p:nvPr>
            <p:ph type="ftr" sz="quarter" idx="11"/>
          </p:nvPr>
        </p:nvSpPr>
        <p:spPr/>
        <p:txBody>
          <a:bodyPr/>
          <a:lstStyle/>
          <a:p>
            <a:r>
              <a:rPr lang="en-US" smtClean="0"/>
              <a:t>Divertor engineering meeting</a:t>
            </a:r>
            <a:endParaRPr lang="de-DE" dirty="0"/>
          </a:p>
        </p:txBody>
      </p:sp>
      <p:sp>
        <p:nvSpPr>
          <p:cNvPr id="13" name="Foliennummernplatzhalter 12"/>
          <p:cNvSpPr>
            <a:spLocks noGrp="1"/>
          </p:cNvSpPr>
          <p:nvPr>
            <p:ph type="sldNum" sz="quarter" idx="12"/>
          </p:nvPr>
        </p:nvSpPr>
        <p:spPr/>
        <p:txBody>
          <a:bodyPr/>
          <a:lstStyle/>
          <a:p>
            <a:fld id="{ECE691D0-CC49-4FC7-9C4D-6112B0CB3A76}" type="slidenum">
              <a:rPr lang="de-DE" smtClean="0"/>
              <a:pPr/>
              <a:t>‹#›</a:t>
            </a:fld>
            <a:endParaRPr lang="de-DE" dirty="0"/>
          </a:p>
        </p:txBody>
      </p:sp>
    </p:spTree>
    <p:extLst>
      <p:ext uri="{BB962C8B-B14F-4D97-AF65-F5344CB8AC3E}">
        <p14:creationId xmlns:p14="http://schemas.microsoft.com/office/powerpoint/2010/main" val="31778634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chlussfolie">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E3E053EA-A9E0-4FC3-87BC-5CADB14D4D06}"/>
              </a:ext>
            </a:extLst>
          </p:cNvPr>
          <p:cNvGraphicFramePr>
            <a:graphicFrameLocks noChangeAspect="1"/>
          </p:cNvGraphicFramePr>
          <p:nvPr>
            <p:custDataLst>
              <p:tags r:id="rId2"/>
            </p:custDataLst>
            <p:extLst>
              <p:ext uri="{D42A27DB-BD31-4B8C-83A1-F6EECF244321}">
                <p14:modId xmlns:p14="http://schemas.microsoft.com/office/powerpoint/2010/main" val="125505692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338" name="think-cell Folie" r:id="rId6" imgW="384" imgH="385" progId="TCLayout.ActiveDocument.1">
                  <p:embed/>
                </p:oleObj>
              </mc:Choice>
              <mc:Fallback>
                <p:oleObj name="think-cell Folie" r:id="rId6" imgW="384" imgH="385" progId="TCLayout.ActiveDocument.1">
                  <p:embed/>
                  <p:pic>
                    <p:nvPicPr>
                      <p:cNvPr id="6" name="Object 5" hidden="1">
                        <a:extLst>
                          <a:ext uri="{FF2B5EF4-FFF2-40B4-BE49-F238E27FC236}">
                            <a16:creationId xmlns:a16="http://schemas.microsoft.com/office/drawing/2014/main" id="{E3E053EA-A9E0-4FC3-87BC-5CADB14D4D06}"/>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0336F15A-9D0F-40C1-A205-2471F1ECE4E2}"/>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300" b="1" i="0" baseline="0" dirty="0">
              <a:latin typeface="Arial" panose="020B0604020202020204" pitchFamily="34" charset="0"/>
              <a:ea typeface="+mj-ea"/>
              <a:cs typeface="+mj-cs"/>
              <a:sym typeface="Arial" panose="020B0604020202020204" pitchFamily="34" charset="0"/>
            </a:endParaRPr>
          </a:p>
        </p:txBody>
      </p:sp>
      <p:sp>
        <p:nvSpPr>
          <p:cNvPr id="4" name="Inhaltsplatzhalter 3"/>
          <p:cNvSpPr>
            <a:spLocks noGrp="1"/>
          </p:cNvSpPr>
          <p:nvPr>
            <p:ph sz="quarter" idx="13"/>
          </p:nvPr>
        </p:nvSpPr>
        <p:spPr>
          <a:xfrm>
            <a:off x="695325" y="1881188"/>
            <a:ext cx="10472102" cy="4500561"/>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dirty="0"/>
          </a:p>
        </p:txBody>
      </p:sp>
      <p:sp>
        <p:nvSpPr>
          <p:cNvPr id="11" name="Titel 10"/>
          <p:cNvSpPr>
            <a:spLocks noGrp="1"/>
          </p:cNvSpPr>
          <p:nvPr>
            <p:ph type="title"/>
          </p:nvPr>
        </p:nvSpPr>
        <p:spPr/>
        <p:txBody>
          <a:bodyPr/>
          <a:lstStyle/>
          <a:p>
            <a:r>
              <a:rPr lang="en-US" smtClean="0"/>
              <a:t>Click to edit Master title style</a:t>
            </a:r>
            <a:endParaRPr lang="de-DE" dirty="0"/>
          </a:p>
        </p:txBody>
      </p:sp>
      <p:sp>
        <p:nvSpPr>
          <p:cNvPr id="12" name="Datumsplatzhalter 11"/>
          <p:cNvSpPr>
            <a:spLocks noGrp="1"/>
          </p:cNvSpPr>
          <p:nvPr>
            <p:ph type="dt" sz="half" idx="14"/>
          </p:nvPr>
        </p:nvSpPr>
        <p:spPr/>
        <p:txBody>
          <a:bodyPr/>
          <a:lstStyle/>
          <a:p>
            <a:r>
              <a:rPr lang="en-US" smtClean="0"/>
              <a:t>Antara Menzel-Barbara | 25.06.24   </a:t>
            </a:r>
            <a:endParaRPr lang="de-DE" dirty="0"/>
          </a:p>
        </p:txBody>
      </p:sp>
      <p:sp>
        <p:nvSpPr>
          <p:cNvPr id="13" name="Fußzeilenplatzhalter 12"/>
          <p:cNvSpPr>
            <a:spLocks noGrp="1"/>
          </p:cNvSpPr>
          <p:nvPr>
            <p:ph type="ftr" sz="quarter" idx="15"/>
          </p:nvPr>
        </p:nvSpPr>
        <p:spPr/>
        <p:txBody>
          <a:bodyPr/>
          <a:lstStyle/>
          <a:p>
            <a:r>
              <a:rPr lang="en-US" smtClean="0"/>
              <a:t>Divertor engineering meeting</a:t>
            </a:r>
            <a:endParaRPr lang="de-DE" dirty="0"/>
          </a:p>
        </p:txBody>
      </p:sp>
      <p:sp>
        <p:nvSpPr>
          <p:cNvPr id="14" name="Foliennummernplatzhalter 13"/>
          <p:cNvSpPr>
            <a:spLocks noGrp="1"/>
          </p:cNvSpPr>
          <p:nvPr>
            <p:ph type="sldNum" sz="quarter" idx="16"/>
          </p:nvPr>
        </p:nvSpPr>
        <p:spPr/>
        <p:txBody>
          <a:bodyPr/>
          <a:lstStyle/>
          <a:p>
            <a:fld id="{ECE691D0-CC49-4FC7-9C4D-6112B0CB3A76}" type="slidenum">
              <a:rPr lang="de-DE" smtClean="0"/>
              <a:pPr/>
              <a:t>‹#›</a:t>
            </a:fld>
            <a:endParaRPr lang="de-DE" dirty="0"/>
          </a:p>
        </p:txBody>
      </p:sp>
    </p:spTree>
    <p:extLst>
      <p:ext uri="{BB962C8B-B14F-4D97-AF65-F5344CB8AC3E}">
        <p14:creationId xmlns:p14="http://schemas.microsoft.com/office/powerpoint/2010/main" val="28297530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IPP EUROfus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3" name="Rechteck 22"/>
          <p:cNvSpPr/>
          <p:nvPr userDrawn="1"/>
        </p:nvSpPr>
        <p:spPr>
          <a:xfrm>
            <a:off x="1034980" y="2029867"/>
            <a:ext cx="10132448" cy="3755339"/>
          </a:xfrm>
          <a:prstGeom prst="rect">
            <a:avLst/>
          </a:prstGeom>
          <a:solidFill>
            <a:srgbClr val="006C66"/>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de-DE" sz="1300" b="1" dirty="0">
              <a:solidFill>
                <a:schemeClr val="bg1"/>
              </a:solidFill>
            </a:endParaRPr>
          </a:p>
        </p:txBody>
      </p:sp>
      <p:grpSp>
        <p:nvGrpSpPr>
          <p:cNvPr id="26" name="Gruppieren 25"/>
          <p:cNvGrpSpPr/>
          <p:nvPr userDrawn="1"/>
        </p:nvGrpSpPr>
        <p:grpSpPr>
          <a:xfrm>
            <a:off x="1053497" y="5908637"/>
            <a:ext cx="10113930" cy="566770"/>
            <a:chOff x="515946" y="5792918"/>
            <a:chExt cx="9461977" cy="566770"/>
          </a:xfrm>
        </p:grpSpPr>
        <p:pic>
          <p:nvPicPr>
            <p:cNvPr id="27" name="Grafik 2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15946" y="5834863"/>
              <a:ext cx="442885" cy="315747"/>
            </a:xfrm>
            <a:prstGeom prst="rect">
              <a:avLst/>
            </a:prstGeom>
          </p:spPr>
        </p:pic>
        <p:sp>
          <p:nvSpPr>
            <p:cNvPr id="28" name="Subtitle 2"/>
            <p:cNvSpPr txBox="1">
              <a:spLocks/>
            </p:cNvSpPr>
            <p:nvPr userDrawn="1"/>
          </p:nvSpPr>
          <p:spPr>
            <a:xfrm>
              <a:off x="1036319" y="5792918"/>
              <a:ext cx="8941604" cy="566770"/>
            </a:xfrm>
            <a:prstGeom prst="rect">
              <a:avLst/>
            </a:prstGeom>
          </p:spPr>
          <p:txBody>
            <a:bodyPr lIns="0" rIns="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sz="800" dirty="0"/>
                <a:t>This work has been carried out within the framework of the EUROfusion Consortium, funded by the European Union via the </a:t>
              </a:r>
              <a:r>
                <a:rPr lang="en-US" sz="800" dirty="0" err="1"/>
                <a:t>Euratom</a:t>
              </a:r>
              <a:r>
                <a:rPr lang="en-US" sz="800" dirty="0"/>
                <a:t> Research and Training </a:t>
              </a:r>
              <a:r>
                <a:rPr lang="en-US" sz="800" dirty="0" err="1"/>
                <a:t>Programme</a:t>
              </a:r>
              <a:r>
                <a:rPr lang="en-US" sz="800" dirty="0"/>
                <a:t> (Grant Agreement No 101052200 — EUROfusion). Views and opinions expressed are however those of the author(s) only and do not necessarily reflect those of the European Union or the European Commission. Neither the European Union nor the European Commission can be held responsible for them.</a:t>
              </a:r>
              <a:endParaRPr lang="en-US" sz="800" dirty="0">
                <a:latin typeface="Arial Narrow" panose="020B0606020202030204" pitchFamily="34" charset="0"/>
              </a:endParaRPr>
            </a:p>
          </p:txBody>
        </p:sp>
      </p:grpSp>
      <p:sp>
        <p:nvSpPr>
          <p:cNvPr id="15" name="Subtitle 2"/>
          <p:cNvSpPr>
            <a:spLocks noGrp="1"/>
          </p:cNvSpPr>
          <p:nvPr>
            <p:ph type="subTitle" idx="1"/>
          </p:nvPr>
        </p:nvSpPr>
        <p:spPr>
          <a:xfrm>
            <a:off x="1145512" y="3743999"/>
            <a:ext cx="7811452" cy="1983213"/>
          </a:xfrm>
        </p:spPr>
        <p:txBody>
          <a:bodyPr anchor="b" anchorCtr="0"/>
          <a:lstStyle>
            <a:lvl1pPr marL="0" indent="0" algn="l">
              <a:spcBef>
                <a:spcPts val="2300"/>
              </a:spcBef>
              <a:buNone/>
              <a:defRPr sz="1900" b="0" spc="0" baseline="0">
                <a:solidFill>
                  <a:schemeClr val="bg1"/>
                </a:solidFill>
              </a:defRPr>
            </a:lvl1pPr>
            <a:lvl2pPr marL="0" indent="252000" algn="l">
              <a:lnSpc>
                <a:spcPts val="1600"/>
              </a:lnSpc>
              <a:spcBef>
                <a:spcPts val="300"/>
              </a:spcBef>
              <a:buSzPct val="110000"/>
              <a:buFont typeface=".SF NS Symbols Regular"/>
              <a:buChar char="↘"/>
              <a:defRPr sz="1300" i="1" baseline="0">
                <a:solidFill>
                  <a:schemeClr val="bg1"/>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en-US" dirty="0"/>
          </a:p>
        </p:txBody>
      </p:sp>
      <p:pic>
        <p:nvPicPr>
          <p:cNvPr id="16" name="Grafik 15"/>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9397688" y="5237015"/>
            <a:ext cx="1700546" cy="524971"/>
          </a:xfrm>
          <a:prstGeom prst="rect">
            <a:avLst/>
          </a:prstGeom>
        </p:spPr>
      </p:pic>
      <p:sp>
        <p:nvSpPr>
          <p:cNvPr id="2" name="Titel 1"/>
          <p:cNvSpPr>
            <a:spLocks noGrp="1"/>
          </p:cNvSpPr>
          <p:nvPr>
            <p:ph type="title"/>
          </p:nvPr>
        </p:nvSpPr>
        <p:spPr>
          <a:xfrm>
            <a:off x="1145512" y="2172779"/>
            <a:ext cx="7811452" cy="2160229"/>
          </a:xfrm>
        </p:spPr>
        <p:txBody>
          <a:bodyPr/>
          <a:lstStyle>
            <a:lvl1pPr>
              <a:defRPr sz="2400">
                <a:solidFill>
                  <a:schemeClr val="bg1"/>
                </a:solidFill>
              </a:defRPr>
            </a:lvl1pPr>
          </a:lstStyle>
          <a:p>
            <a:r>
              <a:rPr lang="de-DE"/>
              <a:t>Mastertitelformat bearbeiten</a:t>
            </a:r>
            <a:endParaRPr lang="de-DE" dirty="0"/>
          </a:p>
        </p:txBody>
      </p:sp>
      <p:pic>
        <p:nvPicPr>
          <p:cNvPr id="22" name="Grafik 21"/>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7592156" y="489668"/>
            <a:ext cx="3888000" cy="899494"/>
          </a:xfrm>
          <a:prstGeom prst="rect">
            <a:avLst/>
          </a:prstGeom>
        </p:spPr>
      </p:pic>
      <p:sp>
        <p:nvSpPr>
          <p:cNvPr id="9" name="Datumsplatzhalter 8"/>
          <p:cNvSpPr>
            <a:spLocks noGrp="1"/>
          </p:cNvSpPr>
          <p:nvPr>
            <p:ph type="dt" sz="half" idx="10"/>
          </p:nvPr>
        </p:nvSpPr>
        <p:spPr/>
        <p:txBody>
          <a:bodyPr/>
          <a:lstStyle/>
          <a:p>
            <a:r>
              <a:rPr lang="en-US" smtClean="0"/>
              <a:t>Antara Menzel-Barbara | 25.06.24   </a:t>
            </a:r>
            <a:endParaRPr lang="de-DE" dirty="0"/>
          </a:p>
        </p:txBody>
      </p:sp>
      <p:sp>
        <p:nvSpPr>
          <p:cNvPr id="10" name="Fußzeilenplatzhalter 9"/>
          <p:cNvSpPr>
            <a:spLocks noGrp="1"/>
          </p:cNvSpPr>
          <p:nvPr>
            <p:ph type="ftr" sz="quarter" idx="11"/>
          </p:nvPr>
        </p:nvSpPr>
        <p:spPr/>
        <p:txBody>
          <a:bodyPr/>
          <a:lstStyle/>
          <a:p>
            <a:r>
              <a:rPr lang="en-US" smtClean="0"/>
              <a:t>Divertor engineering meeting</a:t>
            </a:r>
            <a:endParaRPr lang="de-DE" dirty="0"/>
          </a:p>
        </p:txBody>
      </p:sp>
      <p:sp>
        <p:nvSpPr>
          <p:cNvPr id="11" name="Foliennummernplatzhalter 10"/>
          <p:cNvSpPr>
            <a:spLocks noGrp="1"/>
          </p:cNvSpPr>
          <p:nvPr>
            <p:ph type="sldNum" sz="quarter" idx="12"/>
          </p:nvPr>
        </p:nvSpPr>
        <p:spPr/>
        <p:txBody>
          <a:bodyPr/>
          <a:lstStyle/>
          <a:p>
            <a:fld id="{ECE691D0-CC49-4FC7-9C4D-6112B0CB3A76}" type="slidenum">
              <a:rPr lang="de-DE" smtClean="0"/>
              <a:pPr/>
              <a:t>‹#›</a:t>
            </a:fld>
            <a:endParaRPr lang="de-DE" dirty="0"/>
          </a:p>
        </p:txBody>
      </p:sp>
    </p:spTree>
    <p:extLst>
      <p:ext uri="{BB962C8B-B14F-4D97-AF65-F5344CB8AC3E}">
        <p14:creationId xmlns:p14="http://schemas.microsoft.com/office/powerpoint/2010/main" val="3015794543"/>
      </p:ext>
    </p:extLst>
  </p:cSld>
  <p:clrMapOvr>
    <a:masterClrMapping/>
  </p:clrMapOvr>
  <p:extLst mod="1">
    <p:ext uri="{DCECCB84-F9BA-43D5-87BE-67443E8EF086}">
      <p15:sldGuideLst xmlns:p15="http://schemas.microsoft.com/office/powerpoint/2012/main">
        <p15:guide id="1" pos="653">
          <p15:clr>
            <a:srgbClr val="FBAE40"/>
          </p15:clr>
        </p15:guide>
        <p15:guide id="2" pos="39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le IPP">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3" name="Rechteck 22"/>
          <p:cNvSpPr/>
          <p:nvPr userDrawn="1"/>
        </p:nvSpPr>
        <p:spPr>
          <a:xfrm>
            <a:off x="1034980" y="2029867"/>
            <a:ext cx="10132448" cy="4109676"/>
          </a:xfrm>
          <a:prstGeom prst="rect">
            <a:avLst/>
          </a:prstGeom>
          <a:solidFill>
            <a:srgbClr val="006C66"/>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de-DE" sz="1300" b="1" dirty="0">
              <a:solidFill>
                <a:schemeClr val="bg1"/>
              </a:solidFill>
            </a:endParaRPr>
          </a:p>
        </p:txBody>
      </p:sp>
      <p:sp>
        <p:nvSpPr>
          <p:cNvPr id="25" name="Subtitle 2"/>
          <p:cNvSpPr>
            <a:spLocks noGrp="1"/>
          </p:cNvSpPr>
          <p:nvPr>
            <p:ph type="subTitle" idx="1"/>
          </p:nvPr>
        </p:nvSpPr>
        <p:spPr>
          <a:xfrm>
            <a:off x="1145512" y="3743999"/>
            <a:ext cx="7832233" cy="2274963"/>
          </a:xfrm>
        </p:spPr>
        <p:txBody>
          <a:bodyPr anchor="b" anchorCtr="0"/>
          <a:lstStyle>
            <a:lvl1pPr marL="0" indent="0" algn="l">
              <a:spcBef>
                <a:spcPts val="2300"/>
              </a:spcBef>
              <a:buNone/>
              <a:defRPr sz="1900" b="0" spc="0" baseline="0">
                <a:solidFill>
                  <a:schemeClr val="bg1"/>
                </a:solidFill>
              </a:defRPr>
            </a:lvl1pPr>
            <a:lvl2pPr marL="0" indent="252000" algn="l">
              <a:lnSpc>
                <a:spcPts val="1600"/>
              </a:lnSpc>
              <a:spcBef>
                <a:spcPts val="300"/>
              </a:spcBef>
              <a:buSzPct val="110000"/>
              <a:buFont typeface=".SF NS Symbols Regular"/>
              <a:buChar char="↘"/>
              <a:defRPr sz="1300" i="1" baseline="0">
                <a:solidFill>
                  <a:schemeClr val="bg1"/>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en-US" dirty="0"/>
          </a:p>
        </p:txBody>
      </p:sp>
      <p:pic>
        <p:nvPicPr>
          <p:cNvPr id="29" name="Grafik 28"/>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397688" y="5559136"/>
            <a:ext cx="1700546" cy="524971"/>
          </a:xfrm>
          <a:prstGeom prst="rect">
            <a:avLst/>
          </a:prstGeom>
        </p:spPr>
      </p:pic>
      <p:sp>
        <p:nvSpPr>
          <p:cNvPr id="5" name="Titel 4"/>
          <p:cNvSpPr>
            <a:spLocks noGrp="1"/>
          </p:cNvSpPr>
          <p:nvPr>
            <p:ph type="title"/>
          </p:nvPr>
        </p:nvSpPr>
        <p:spPr>
          <a:xfrm>
            <a:off x="1145838" y="2145471"/>
            <a:ext cx="7831907" cy="2094020"/>
          </a:xfrm>
        </p:spPr>
        <p:txBody>
          <a:bodyPr/>
          <a:lstStyle>
            <a:lvl1pPr>
              <a:defRPr sz="2400">
                <a:solidFill>
                  <a:schemeClr val="bg1"/>
                </a:solidFill>
              </a:defRPr>
            </a:lvl1pPr>
          </a:lstStyle>
          <a:p>
            <a:r>
              <a:rPr lang="de-DE"/>
              <a:t>Mastertitelformat bearbeiten</a:t>
            </a:r>
            <a:endParaRPr lang="de-DE" dirty="0"/>
          </a:p>
        </p:txBody>
      </p:sp>
      <p:pic>
        <p:nvPicPr>
          <p:cNvPr id="26" name="Grafik 25"/>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592156" y="489668"/>
            <a:ext cx="3888000" cy="899494"/>
          </a:xfrm>
          <a:prstGeom prst="rect">
            <a:avLst/>
          </a:prstGeom>
        </p:spPr>
      </p:pic>
      <p:sp>
        <p:nvSpPr>
          <p:cNvPr id="9" name="Datumsplatzhalter 8"/>
          <p:cNvSpPr>
            <a:spLocks noGrp="1"/>
          </p:cNvSpPr>
          <p:nvPr>
            <p:ph type="dt" sz="half" idx="10"/>
          </p:nvPr>
        </p:nvSpPr>
        <p:spPr/>
        <p:txBody>
          <a:bodyPr/>
          <a:lstStyle/>
          <a:p>
            <a:r>
              <a:rPr lang="en-US" smtClean="0"/>
              <a:t>Antara Menzel-Barbara | 25.06.24   </a:t>
            </a:r>
            <a:endParaRPr lang="de-DE" dirty="0"/>
          </a:p>
        </p:txBody>
      </p:sp>
      <p:sp>
        <p:nvSpPr>
          <p:cNvPr id="10" name="Fußzeilenplatzhalter 9"/>
          <p:cNvSpPr>
            <a:spLocks noGrp="1"/>
          </p:cNvSpPr>
          <p:nvPr>
            <p:ph type="ftr" sz="quarter" idx="11"/>
          </p:nvPr>
        </p:nvSpPr>
        <p:spPr/>
        <p:txBody>
          <a:bodyPr/>
          <a:lstStyle/>
          <a:p>
            <a:r>
              <a:rPr lang="en-US" smtClean="0"/>
              <a:t>Divertor engineering meeting</a:t>
            </a:r>
            <a:endParaRPr lang="de-DE" dirty="0"/>
          </a:p>
        </p:txBody>
      </p:sp>
      <p:sp>
        <p:nvSpPr>
          <p:cNvPr id="11" name="Foliennummernplatzhalter 10"/>
          <p:cNvSpPr>
            <a:spLocks noGrp="1"/>
          </p:cNvSpPr>
          <p:nvPr>
            <p:ph type="sldNum" sz="quarter" idx="12"/>
          </p:nvPr>
        </p:nvSpPr>
        <p:spPr/>
        <p:txBody>
          <a:bodyPr/>
          <a:lstStyle/>
          <a:p>
            <a:fld id="{ECE691D0-CC49-4FC7-9C4D-6112B0CB3A76}" type="slidenum">
              <a:rPr lang="de-DE" smtClean="0"/>
              <a:pPr/>
              <a:t>‹#›</a:t>
            </a:fld>
            <a:endParaRPr lang="de-DE" dirty="0"/>
          </a:p>
        </p:txBody>
      </p:sp>
    </p:spTree>
    <p:extLst>
      <p:ext uri="{BB962C8B-B14F-4D97-AF65-F5344CB8AC3E}">
        <p14:creationId xmlns:p14="http://schemas.microsoft.com/office/powerpoint/2010/main" val="3894460798"/>
      </p:ext>
    </p:extLst>
  </p:cSld>
  <p:clrMapOvr>
    <a:masterClrMapping/>
  </p:clrMapOvr>
  <p:extLst mod="1">
    <p:ext uri="{DCECCB84-F9BA-43D5-87BE-67443E8EF086}">
      <p15:sldGuideLst xmlns:p15="http://schemas.microsoft.com/office/powerpoint/2012/main">
        <p15:guide id="1"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E3E053EA-A9E0-4FC3-87BC-5CADB14D4D06}"/>
              </a:ext>
            </a:extLst>
          </p:cNvPr>
          <p:cNvGraphicFramePr>
            <a:graphicFrameLocks noChangeAspect="1"/>
          </p:cNvGraphicFramePr>
          <p:nvPr>
            <p:custDataLst>
              <p:tags r:id="rId2"/>
            </p:custDataLst>
            <p:extLst>
              <p:ext uri="{D42A27DB-BD31-4B8C-83A1-F6EECF244321}">
                <p14:modId xmlns:p14="http://schemas.microsoft.com/office/powerpoint/2010/main" val="390007515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5541" name="think-cell Folie" r:id="rId5" imgW="384" imgH="385" progId="TCLayout.ActiveDocument.1">
                  <p:embed/>
                </p:oleObj>
              </mc:Choice>
              <mc:Fallback>
                <p:oleObj name="think-cell Folie" r:id="rId5" imgW="384" imgH="385" progId="TCLayout.ActiveDocument.1">
                  <p:embed/>
                  <p:pic>
                    <p:nvPicPr>
                      <p:cNvPr id="6" name="Object 5" hidden="1">
                        <a:extLst>
                          <a:ext uri="{FF2B5EF4-FFF2-40B4-BE49-F238E27FC236}">
                            <a16:creationId xmlns:a16="http://schemas.microsoft.com/office/drawing/2014/main" id="{E3E053EA-A9E0-4FC3-87BC-5CADB14D4D06}"/>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0336F15A-9D0F-40C1-A205-2471F1ECE4E2}"/>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300" b="1" i="0" baseline="0" dirty="0">
              <a:latin typeface="Arial" panose="020B0604020202020204" pitchFamily="34" charset="0"/>
              <a:ea typeface="+mj-ea"/>
              <a:cs typeface="+mj-cs"/>
              <a:sym typeface="Arial" panose="020B0604020202020204" pitchFamily="34" charset="0"/>
            </a:endParaRPr>
          </a:p>
        </p:txBody>
      </p:sp>
      <p:sp>
        <p:nvSpPr>
          <p:cNvPr id="4" name="Inhaltsplatzhalter 3"/>
          <p:cNvSpPr>
            <a:spLocks noGrp="1"/>
          </p:cNvSpPr>
          <p:nvPr>
            <p:ph sz="quarter" idx="13"/>
          </p:nvPr>
        </p:nvSpPr>
        <p:spPr>
          <a:xfrm>
            <a:off x="695326" y="1609726"/>
            <a:ext cx="10801349" cy="4772024"/>
          </a:xfrm>
          <a:prstGeom prst="rect">
            <a:avLst/>
          </a:prstGeo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1" name="Titel 10"/>
          <p:cNvSpPr>
            <a:spLocks noGrp="1"/>
          </p:cNvSpPr>
          <p:nvPr>
            <p:ph type="title"/>
          </p:nvPr>
        </p:nvSpPr>
        <p:spPr>
          <a:xfrm>
            <a:off x="695326" y="441325"/>
            <a:ext cx="9576471" cy="894416"/>
          </a:xfrm>
        </p:spPr>
        <p:txBody>
          <a:bodyPr/>
          <a:lstStyle>
            <a:lvl1pPr>
              <a:defRPr/>
            </a:lvl1pPr>
          </a:lstStyle>
          <a:p>
            <a:r>
              <a:rPr lang="de-DE"/>
              <a:t>Mastertitelformat bearbeiten</a:t>
            </a:r>
            <a:endParaRPr lang="de-DE" dirty="0"/>
          </a:p>
        </p:txBody>
      </p:sp>
      <p:sp>
        <p:nvSpPr>
          <p:cNvPr id="15" name="Datumsplatzhalter 14"/>
          <p:cNvSpPr>
            <a:spLocks noGrp="1"/>
          </p:cNvSpPr>
          <p:nvPr>
            <p:ph type="dt" sz="half" idx="14"/>
          </p:nvPr>
        </p:nvSpPr>
        <p:spPr/>
        <p:txBody>
          <a:bodyPr/>
          <a:lstStyle/>
          <a:p>
            <a:r>
              <a:rPr lang="en-US" smtClean="0"/>
              <a:t>Antara Menzel-Barbara | 25.06.24   </a:t>
            </a:r>
            <a:endParaRPr lang="de-DE" dirty="0"/>
          </a:p>
        </p:txBody>
      </p:sp>
      <p:sp>
        <p:nvSpPr>
          <p:cNvPr id="16" name="Fußzeilenplatzhalter 15"/>
          <p:cNvSpPr>
            <a:spLocks noGrp="1"/>
          </p:cNvSpPr>
          <p:nvPr>
            <p:ph type="ftr" sz="quarter" idx="15"/>
          </p:nvPr>
        </p:nvSpPr>
        <p:spPr/>
        <p:txBody>
          <a:bodyPr/>
          <a:lstStyle/>
          <a:p>
            <a:r>
              <a:rPr lang="en-US" smtClean="0"/>
              <a:t>Divertor engineering meeting</a:t>
            </a:r>
            <a:endParaRPr lang="de-DE" dirty="0"/>
          </a:p>
        </p:txBody>
      </p:sp>
      <p:sp>
        <p:nvSpPr>
          <p:cNvPr id="17" name="Foliennummernplatzhalter 16"/>
          <p:cNvSpPr>
            <a:spLocks noGrp="1"/>
          </p:cNvSpPr>
          <p:nvPr>
            <p:ph type="sldNum" sz="quarter" idx="16"/>
          </p:nvPr>
        </p:nvSpPr>
        <p:spPr/>
        <p:txBody>
          <a:bodyPr/>
          <a:lstStyle/>
          <a:p>
            <a:fld id="{ECE691D0-CC49-4FC7-9C4D-6112B0CB3A76}" type="slidenum">
              <a:rPr lang="de-DE" smtClean="0"/>
              <a:pPr/>
              <a:t>‹#›</a:t>
            </a:fld>
            <a:endParaRPr lang="de-DE" dirty="0"/>
          </a:p>
        </p:txBody>
      </p:sp>
    </p:spTree>
    <p:extLst>
      <p:ext uri="{BB962C8B-B14F-4D97-AF65-F5344CB8AC3E}">
        <p14:creationId xmlns:p14="http://schemas.microsoft.com/office/powerpoint/2010/main" val="3291986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el und Text">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E3E053EA-A9E0-4FC3-87BC-5CADB14D4D06}"/>
              </a:ext>
            </a:extLst>
          </p:cNvPr>
          <p:cNvGraphicFramePr>
            <a:graphicFrameLocks noChangeAspect="1"/>
          </p:cNvGraphicFramePr>
          <p:nvPr>
            <p:custDataLst>
              <p:tags r:id="rId2"/>
            </p:custDataLst>
            <p:extLst>
              <p:ext uri="{D42A27DB-BD31-4B8C-83A1-F6EECF244321}">
                <p14:modId xmlns:p14="http://schemas.microsoft.com/office/powerpoint/2010/main" val="235152208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6565" name="think-cell Folie" r:id="rId5" imgW="384" imgH="385" progId="TCLayout.ActiveDocument.1">
                  <p:embed/>
                </p:oleObj>
              </mc:Choice>
              <mc:Fallback>
                <p:oleObj name="think-cell Folie" r:id="rId5" imgW="384" imgH="385" progId="TCLayout.ActiveDocument.1">
                  <p:embed/>
                  <p:pic>
                    <p:nvPicPr>
                      <p:cNvPr id="6" name="Object 5" hidden="1">
                        <a:extLst>
                          <a:ext uri="{FF2B5EF4-FFF2-40B4-BE49-F238E27FC236}">
                            <a16:creationId xmlns:a16="http://schemas.microsoft.com/office/drawing/2014/main" id="{E3E053EA-A9E0-4FC3-87BC-5CADB14D4D06}"/>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0336F15A-9D0F-40C1-A205-2471F1ECE4E2}"/>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300" b="1" i="0" baseline="0" dirty="0">
              <a:latin typeface="Arial" panose="020B0604020202020204" pitchFamily="34" charset="0"/>
              <a:ea typeface="+mj-ea"/>
              <a:cs typeface="+mj-cs"/>
              <a:sym typeface="Arial" panose="020B0604020202020204" pitchFamily="34" charset="0"/>
            </a:endParaRPr>
          </a:p>
        </p:txBody>
      </p:sp>
      <p:sp>
        <p:nvSpPr>
          <p:cNvPr id="11" name="Titel 10"/>
          <p:cNvSpPr>
            <a:spLocks noGrp="1"/>
          </p:cNvSpPr>
          <p:nvPr>
            <p:ph type="title"/>
          </p:nvPr>
        </p:nvSpPr>
        <p:spPr>
          <a:xfrm>
            <a:off x="695326" y="441325"/>
            <a:ext cx="9576471" cy="894416"/>
          </a:xfrm>
        </p:spPr>
        <p:txBody>
          <a:bodyPr/>
          <a:lstStyle>
            <a:lvl1pPr>
              <a:defRPr/>
            </a:lvl1pPr>
          </a:lstStyle>
          <a:p>
            <a:r>
              <a:rPr lang="de-DE"/>
              <a:t>Mastertitelformat bearbeiten</a:t>
            </a:r>
            <a:endParaRPr lang="de-DE" dirty="0"/>
          </a:p>
        </p:txBody>
      </p:sp>
      <p:sp>
        <p:nvSpPr>
          <p:cNvPr id="15" name="Datumsplatzhalter 14"/>
          <p:cNvSpPr>
            <a:spLocks noGrp="1"/>
          </p:cNvSpPr>
          <p:nvPr>
            <p:ph type="dt" sz="half" idx="14"/>
          </p:nvPr>
        </p:nvSpPr>
        <p:spPr/>
        <p:txBody>
          <a:bodyPr/>
          <a:lstStyle/>
          <a:p>
            <a:r>
              <a:rPr lang="en-US" smtClean="0"/>
              <a:t>Antara Menzel-Barbara | 25.06.24   </a:t>
            </a:r>
            <a:endParaRPr lang="de-DE" dirty="0"/>
          </a:p>
        </p:txBody>
      </p:sp>
      <p:sp>
        <p:nvSpPr>
          <p:cNvPr id="16" name="Fußzeilenplatzhalter 15"/>
          <p:cNvSpPr>
            <a:spLocks noGrp="1"/>
          </p:cNvSpPr>
          <p:nvPr>
            <p:ph type="ftr" sz="quarter" idx="15"/>
          </p:nvPr>
        </p:nvSpPr>
        <p:spPr/>
        <p:txBody>
          <a:bodyPr/>
          <a:lstStyle/>
          <a:p>
            <a:r>
              <a:rPr lang="en-US" smtClean="0"/>
              <a:t>Divertor engineering meeting</a:t>
            </a:r>
            <a:endParaRPr lang="de-DE" dirty="0"/>
          </a:p>
        </p:txBody>
      </p:sp>
      <p:sp>
        <p:nvSpPr>
          <p:cNvPr id="17" name="Foliennummernplatzhalter 16"/>
          <p:cNvSpPr>
            <a:spLocks noGrp="1"/>
          </p:cNvSpPr>
          <p:nvPr>
            <p:ph type="sldNum" sz="quarter" idx="16"/>
          </p:nvPr>
        </p:nvSpPr>
        <p:spPr/>
        <p:txBody>
          <a:bodyPr/>
          <a:lstStyle/>
          <a:p>
            <a:fld id="{ECE691D0-CC49-4FC7-9C4D-6112B0CB3A76}" type="slidenum">
              <a:rPr lang="de-DE" smtClean="0"/>
              <a:pPr/>
              <a:t>‹#›</a:t>
            </a:fld>
            <a:endParaRPr lang="de-DE" dirty="0"/>
          </a:p>
        </p:txBody>
      </p:sp>
      <p:sp>
        <p:nvSpPr>
          <p:cNvPr id="3" name="Textplatzhalter 2"/>
          <p:cNvSpPr>
            <a:spLocks noGrp="1"/>
          </p:cNvSpPr>
          <p:nvPr>
            <p:ph type="body" sz="quarter" idx="17"/>
          </p:nvPr>
        </p:nvSpPr>
        <p:spPr>
          <a:xfrm>
            <a:off x="695325" y="1609725"/>
            <a:ext cx="10477500" cy="4772025"/>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10161583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 Felder (Text/Bi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434D6FFE-C346-403E-A982-395E5408109F}"/>
              </a:ext>
            </a:extLst>
          </p:cNvPr>
          <p:cNvGraphicFramePr>
            <a:graphicFrameLocks noChangeAspect="1"/>
          </p:cNvGraphicFramePr>
          <p:nvPr>
            <p:custDataLst>
              <p:tags r:id="rId2"/>
            </p:custDataLst>
            <p:extLst>
              <p:ext uri="{D42A27DB-BD31-4B8C-83A1-F6EECF244321}">
                <p14:modId xmlns:p14="http://schemas.microsoft.com/office/powerpoint/2010/main" val="20804375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7589" name="think-cell Folie" r:id="rId5" imgW="384" imgH="385" progId="TCLayout.ActiveDocument.1">
                  <p:embed/>
                </p:oleObj>
              </mc:Choice>
              <mc:Fallback>
                <p:oleObj name="think-cell Folie" r:id="rId5" imgW="384" imgH="385" progId="TCLayout.ActiveDocument.1">
                  <p:embed/>
                  <p:pic>
                    <p:nvPicPr>
                      <p:cNvPr id="7" name="Object 6" hidden="1">
                        <a:extLst>
                          <a:ext uri="{FF2B5EF4-FFF2-40B4-BE49-F238E27FC236}">
                            <a16:creationId xmlns:a16="http://schemas.microsoft.com/office/drawing/2014/main" id="{434D6FFE-C346-403E-A982-395E5408109F}"/>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8FC65B91-E784-4354-A701-802A4C59DD92}"/>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300" b="1" i="0" baseline="0" dirty="0">
              <a:latin typeface="Arial" panose="020B0604020202020204" pitchFamily="34" charset="0"/>
              <a:ea typeface="+mj-ea"/>
              <a:cs typeface="+mj-cs"/>
              <a:sym typeface="Arial" panose="020B0604020202020204" pitchFamily="34" charset="0"/>
            </a:endParaRPr>
          </a:p>
        </p:txBody>
      </p:sp>
      <p:sp>
        <p:nvSpPr>
          <p:cNvPr id="3" name="Content Placeholder 2"/>
          <p:cNvSpPr>
            <a:spLocks noGrp="1"/>
          </p:cNvSpPr>
          <p:nvPr>
            <p:ph sz="half" idx="1"/>
          </p:nvPr>
        </p:nvSpPr>
        <p:spPr>
          <a:xfrm>
            <a:off x="695325" y="1881188"/>
            <a:ext cx="5112414" cy="4500562"/>
          </a:xfrm>
          <a:prstGeom prst="rect">
            <a:avLst/>
          </a:prstGeom>
        </p:spPr>
        <p:txBody>
          <a:bodyPr/>
          <a:lstStyle>
            <a:lvl3pPr>
              <a:defRPr b="0">
                <a:solidFill>
                  <a:schemeClr val="tx1"/>
                </a:solidFill>
              </a:defRPr>
            </a:lvl3pPr>
            <a:lvl4pPr>
              <a:defRPr b="1">
                <a:solidFill>
                  <a:schemeClr val="tx2"/>
                </a:solidFill>
              </a:defRPr>
            </a:lvl4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6384263" y="1881188"/>
            <a:ext cx="5112412" cy="4500562"/>
          </a:xfrm>
          <a:prstGeom prst="rect">
            <a:avLst/>
          </a:prstGeom>
        </p:spPr>
        <p:txBody>
          <a:bodyPr/>
          <a:lstStyle>
            <a:lvl3pPr>
              <a:defRPr b="0">
                <a:solidFill>
                  <a:schemeClr val="tx1"/>
                </a:solidFill>
              </a:defRPr>
            </a:lvl3pPr>
            <a:lvl4pPr>
              <a:defRPr b="1">
                <a:solidFill>
                  <a:schemeClr val="tx2"/>
                </a:solidFill>
              </a:defRPr>
            </a:lvl4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14" name="Titel 13"/>
          <p:cNvSpPr>
            <a:spLocks noGrp="1"/>
          </p:cNvSpPr>
          <p:nvPr>
            <p:ph type="title"/>
          </p:nvPr>
        </p:nvSpPr>
        <p:spPr/>
        <p:txBody>
          <a:bodyPr/>
          <a:lstStyle/>
          <a:p>
            <a:r>
              <a:rPr lang="de-DE"/>
              <a:t>Mastertitelformat bearbeiten</a:t>
            </a:r>
          </a:p>
        </p:txBody>
      </p:sp>
      <p:sp>
        <p:nvSpPr>
          <p:cNvPr id="12" name="Datumsplatzhalter 11"/>
          <p:cNvSpPr>
            <a:spLocks noGrp="1"/>
          </p:cNvSpPr>
          <p:nvPr>
            <p:ph type="dt" sz="half" idx="10"/>
          </p:nvPr>
        </p:nvSpPr>
        <p:spPr/>
        <p:txBody>
          <a:bodyPr/>
          <a:lstStyle/>
          <a:p>
            <a:r>
              <a:rPr lang="en-US" smtClean="0"/>
              <a:t>Antara Menzel-Barbara | 25.06.24   </a:t>
            </a:r>
            <a:endParaRPr lang="de-DE" dirty="0"/>
          </a:p>
        </p:txBody>
      </p:sp>
      <p:sp>
        <p:nvSpPr>
          <p:cNvPr id="13" name="Fußzeilenplatzhalter 12"/>
          <p:cNvSpPr>
            <a:spLocks noGrp="1"/>
          </p:cNvSpPr>
          <p:nvPr>
            <p:ph type="ftr" sz="quarter" idx="11"/>
          </p:nvPr>
        </p:nvSpPr>
        <p:spPr/>
        <p:txBody>
          <a:bodyPr/>
          <a:lstStyle/>
          <a:p>
            <a:r>
              <a:rPr lang="en-US" smtClean="0"/>
              <a:t>Divertor engineering meeting</a:t>
            </a:r>
            <a:endParaRPr lang="de-DE" dirty="0"/>
          </a:p>
        </p:txBody>
      </p:sp>
      <p:sp>
        <p:nvSpPr>
          <p:cNvPr id="15" name="Foliennummernplatzhalter 14"/>
          <p:cNvSpPr>
            <a:spLocks noGrp="1"/>
          </p:cNvSpPr>
          <p:nvPr>
            <p:ph type="sldNum" sz="quarter" idx="12"/>
          </p:nvPr>
        </p:nvSpPr>
        <p:spPr/>
        <p:txBody>
          <a:bodyPr/>
          <a:lstStyle/>
          <a:p>
            <a:fld id="{ECE691D0-CC49-4FC7-9C4D-6112B0CB3A76}" type="slidenum">
              <a:rPr lang="de-DE" smtClean="0"/>
              <a:pPr/>
              <a:t>‹#›</a:t>
            </a:fld>
            <a:endParaRPr lang="de-DE" dirty="0"/>
          </a:p>
        </p:txBody>
      </p:sp>
    </p:spTree>
    <p:extLst>
      <p:ext uri="{BB962C8B-B14F-4D97-AF65-F5344CB8AC3E}">
        <p14:creationId xmlns:p14="http://schemas.microsoft.com/office/powerpoint/2010/main" val="21499476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nur Text ohne Titel)">
    <p:spTree>
      <p:nvGrpSpPr>
        <p:cNvPr id="1" name=""/>
        <p:cNvGrpSpPr/>
        <p:nvPr/>
      </p:nvGrpSpPr>
      <p:grpSpPr>
        <a:xfrm>
          <a:off x="0" y="0"/>
          <a:ext cx="0" cy="0"/>
          <a:chOff x="0" y="0"/>
          <a:chExt cx="0" cy="0"/>
        </a:xfrm>
      </p:grpSpPr>
      <p:sp>
        <p:nvSpPr>
          <p:cNvPr id="7" name="Inhaltsplatzhalter 6"/>
          <p:cNvSpPr>
            <a:spLocks noGrp="1"/>
          </p:cNvSpPr>
          <p:nvPr>
            <p:ph sz="quarter" idx="13" hasCustomPrompt="1"/>
          </p:nvPr>
        </p:nvSpPr>
        <p:spPr>
          <a:xfrm>
            <a:off x="695325" y="481013"/>
            <a:ext cx="10801350" cy="5900737"/>
          </a:xfrm>
        </p:spPr>
        <p:txBody>
          <a:bodyPr/>
          <a:lstStyle>
            <a:lvl1pPr>
              <a:defRPr baseline="0"/>
            </a:lvl1pPr>
          </a:lstStyle>
          <a:p>
            <a:pPr lvl="0"/>
            <a:r>
              <a:rPr lang="de-DE" dirty="0"/>
              <a:t>Slide </a:t>
            </a:r>
            <a:r>
              <a:rPr lang="de-DE" dirty="0" err="1"/>
              <a:t>without</a:t>
            </a:r>
            <a:r>
              <a:rPr lang="de-DE" dirty="0"/>
              <a:t> title (</a:t>
            </a:r>
            <a:r>
              <a:rPr lang="de-DE" dirty="0" err="1"/>
              <a:t>exception</a:t>
            </a:r>
            <a:r>
              <a:rPr lang="de-DE" dirty="0"/>
              <a:t>)</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Datumsplatzhalter 4"/>
          <p:cNvSpPr>
            <a:spLocks noGrp="1"/>
          </p:cNvSpPr>
          <p:nvPr>
            <p:ph type="dt" sz="half" idx="14"/>
          </p:nvPr>
        </p:nvSpPr>
        <p:spPr/>
        <p:txBody>
          <a:bodyPr/>
          <a:lstStyle/>
          <a:p>
            <a:r>
              <a:rPr lang="en-US" smtClean="0"/>
              <a:t>Antara Menzel-Barbara | 25.06.24   </a:t>
            </a:r>
            <a:endParaRPr lang="de-DE" dirty="0"/>
          </a:p>
        </p:txBody>
      </p:sp>
      <p:sp>
        <p:nvSpPr>
          <p:cNvPr id="6" name="Fußzeilenplatzhalter 5"/>
          <p:cNvSpPr>
            <a:spLocks noGrp="1"/>
          </p:cNvSpPr>
          <p:nvPr>
            <p:ph type="ftr" sz="quarter" idx="15"/>
          </p:nvPr>
        </p:nvSpPr>
        <p:spPr/>
        <p:txBody>
          <a:bodyPr/>
          <a:lstStyle/>
          <a:p>
            <a:r>
              <a:rPr lang="en-US" smtClean="0"/>
              <a:t>Divertor engineering meeting</a:t>
            </a:r>
            <a:endParaRPr lang="de-DE" dirty="0"/>
          </a:p>
        </p:txBody>
      </p:sp>
      <p:sp>
        <p:nvSpPr>
          <p:cNvPr id="8" name="Foliennummernplatzhalter 7"/>
          <p:cNvSpPr>
            <a:spLocks noGrp="1"/>
          </p:cNvSpPr>
          <p:nvPr>
            <p:ph type="sldNum" sz="quarter" idx="16"/>
          </p:nvPr>
        </p:nvSpPr>
        <p:spPr/>
        <p:txBody>
          <a:bodyPr/>
          <a:lstStyle/>
          <a:p>
            <a:fld id="{ECE691D0-CC49-4FC7-9C4D-6112B0CB3A76}" type="slidenum">
              <a:rPr lang="de-DE" smtClean="0"/>
              <a:pPr/>
              <a:t>‹#›</a:t>
            </a:fld>
            <a:endParaRPr lang="de-DE" dirty="0"/>
          </a:p>
        </p:txBody>
      </p:sp>
    </p:spTree>
    <p:extLst>
      <p:ext uri="{BB962C8B-B14F-4D97-AF65-F5344CB8AC3E}">
        <p14:creationId xmlns:p14="http://schemas.microsoft.com/office/powerpoint/2010/main" val="650086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8" name="Datumsplatzhalter 7"/>
          <p:cNvSpPr>
            <a:spLocks noGrp="1"/>
          </p:cNvSpPr>
          <p:nvPr>
            <p:ph type="dt" sz="half" idx="10"/>
          </p:nvPr>
        </p:nvSpPr>
        <p:spPr/>
        <p:txBody>
          <a:bodyPr/>
          <a:lstStyle/>
          <a:p>
            <a:r>
              <a:rPr lang="en-US" smtClean="0"/>
              <a:t>Antara Menzel-Barbara | 25.06.24   </a:t>
            </a:r>
            <a:endParaRPr lang="de-DE" dirty="0"/>
          </a:p>
        </p:txBody>
      </p:sp>
      <p:sp>
        <p:nvSpPr>
          <p:cNvPr id="9" name="Fußzeilenplatzhalter 8"/>
          <p:cNvSpPr>
            <a:spLocks noGrp="1"/>
          </p:cNvSpPr>
          <p:nvPr>
            <p:ph type="ftr" sz="quarter" idx="11"/>
          </p:nvPr>
        </p:nvSpPr>
        <p:spPr/>
        <p:txBody>
          <a:bodyPr/>
          <a:lstStyle/>
          <a:p>
            <a:r>
              <a:rPr lang="en-US" smtClean="0"/>
              <a:t>Divertor engineering meeting</a:t>
            </a:r>
            <a:endParaRPr lang="de-DE" dirty="0"/>
          </a:p>
        </p:txBody>
      </p:sp>
      <p:sp>
        <p:nvSpPr>
          <p:cNvPr id="10" name="Foliennummernplatzhalter 9"/>
          <p:cNvSpPr>
            <a:spLocks noGrp="1"/>
          </p:cNvSpPr>
          <p:nvPr>
            <p:ph type="sldNum" sz="quarter" idx="12"/>
          </p:nvPr>
        </p:nvSpPr>
        <p:spPr/>
        <p:txBody>
          <a:bodyPr/>
          <a:lstStyle/>
          <a:p>
            <a:fld id="{ECE691D0-CC49-4FC7-9C4D-6112B0CB3A76}" type="slidenum">
              <a:rPr lang="de-DE" smtClean="0"/>
              <a:pPr/>
              <a:t>‹#›</a:t>
            </a:fld>
            <a:endParaRPr lang="de-DE" dirty="0"/>
          </a:p>
        </p:txBody>
      </p:sp>
    </p:spTree>
    <p:extLst>
      <p:ext uri="{BB962C8B-B14F-4D97-AF65-F5344CB8AC3E}">
        <p14:creationId xmlns:p14="http://schemas.microsoft.com/office/powerpoint/2010/main" val="40701848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W7-X">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3" name="Rechteck 22"/>
          <p:cNvSpPr/>
          <p:nvPr userDrawn="1"/>
        </p:nvSpPr>
        <p:spPr>
          <a:xfrm>
            <a:off x="1034980" y="2029867"/>
            <a:ext cx="10132448" cy="4109676"/>
          </a:xfrm>
          <a:prstGeom prst="rect">
            <a:avLst/>
          </a:prstGeom>
          <a:solidFill>
            <a:srgbClr val="006C66"/>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de-DE" sz="1300" b="1" dirty="0">
              <a:solidFill>
                <a:schemeClr val="bg1"/>
              </a:solidFill>
            </a:endParaRPr>
          </a:p>
        </p:txBody>
      </p:sp>
      <p:sp>
        <p:nvSpPr>
          <p:cNvPr id="25" name="Subtitle 2"/>
          <p:cNvSpPr>
            <a:spLocks noGrp="1"/>
          </p:cNvSpPr>
          <p:nvPr>
            <p:ph type="subTitle" idx="1"/>
          </p:nvPr>
        </p:nvSpPr>
        <p:spPr>
          <a:xfrm>
            <a:off x="1145512" y="3743999"/>
            <a:ext cx="7832233" cy="2274963"/>
          </a:xfrm>
        </p:spPr>
        <p:txBody>
          <a:bodyPr anchor="b" anchorCtr="0"/>
          <a:lstStyle>
            <a:lvl1pPr marL="0" indent="0" algn="l">
              <a:spcBef>
                <a:spcPts val="2300"/>
              </a:spcBef>
              <a:buNone/>
              <a:defRPr sz="1900" b="0" spc="0" baseline="0">
                <a:solidFill>
                  <a:schemeClr val="bg1"/>
                </a:solidFill>
              </a:defRPr>
            </a:lvl1pPr>
            <a:lvl2pPr marL="0" indent="252000" algn="l">
              <a:lnSpc>
                <a:spcPts val="1600"/>
              </a:lnSpc>
              <a:spcBef>
                <a:spcPts val="300"/>
              </a:spcBef>
              <a:buSzPct val="110000"/>
              <a:buFont typeface=".SF NS Symbols Regular"/>
              <a:buChar char="↘"/>
              <a:defRPr sz="1300" i="1" baseline="0">
                <a:solidFill>
                  <a:schemeClr val="bg1"/>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pic>
        <p:nvPicPr>
          <p:cNvPr id="29" name="Grafik 28"/>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397688" y="5559136"/>
            <a:ext cx="1700546" cy="524971"/>
          </a:xfrm>
          <a:prstGeom prst="rect">
            <a:avLst/>
          </a:prstGeom>
        </p:spPr>
      </p:pic>
      <p:pic>
        <p:nvPicPr>
          <p:cNvPr id="30" name="Grafik 29"/>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9977683" y="2164827"/>
            <a:ext cx="1036405" cy="921273"/>
          </a:xfrm>
          <a:prstGeom prst="rect">
            <a:avLst/>
          </a:prstGeom>
        </p:spPr>
      </p:pic>
      <p:sp>
        <p:nvSpPr>
          <p:cNvPr id="5" name="Titel 4"/>
          <p:cNvSpPr>
            <a:spLocks noGrp="1"/>
          </p:cNvSpPr>
          <p:nvPr>
            <p:ph type="title"/>
          </p:nvPr>
        </p:nvSpPr>
        <p:spPr>
          <a:xfrm>
            <a:off x="1145838" y="2145471"/>
            <a:ext cx="7831907" cy="2094020"/>
          </a:xfrm>
        </p:spPr>
        <p:txBody>
          <a:bodyPr/>
          <a:lstStyle>
            <a:lvl1pPr>
              <a:defRPr sz="2400">
                <a:solidFill>
                  <a:schemeClr val="bg1"/>
                </a:solidFill>
              </a:defRPr>
            </a:lvl1pPr>
          </a:lstStyle>
          <a:p>
            <a:r>
              <a:rPr lang="en-US" smtClean="0"/>
              <a:t>Click to edit Master title style</a:t>
            </a:r>
            <a:endParaRPr lang="de-DE" dirty="0"/>
          </a:p>
        </p:txBody>
      </p:sp>
      <p:pic>
        <p:nvPicPr>
          <p:cNvPr id="26" name="Grafik 25"/>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7592156" y="489668"/>
            <a:ext cx="3888000" cy="899494"/>
          </a:xfrm>
          <a:prstGeom prst="rect">
            <a:avLst/>
          </a:prstGeom>
        </p:spPr>
      </p:pic>
      <p:sp>
        <p:nvSpPr>
          <p:cNvPr id="9" name="Datumsplatzhalter 8"/>
          <p:cNvSpPr>
            <a:spLocks noGrp="1"/>
          </p:cNvSpPr>
          <p:nvPr>
            <p:ph type="dt" sz="half" idx="10"/>
          </p:nvPr>
        </p:nvSpPr>
        <p:spPr/>
        <p:txBody>
          <a:bodyPr/>
          <a:lstStyle/>
          <a:p>
            <a:r>
              <a:rPr lang="en-US" smtClean="0"/>
              <a:t>Antara Menzel-Barbara | 25.06.24   </a:t>
            </a:r>
            <a:endParaRPr lang="de-DE" dirty="0"/>
          </a:p>
        </p:txBody>
      </p:sp>
      <p:sp>
        <p:nvSpPr>
          <p:cNvPr id="10" name="Fußzeilenplatzhalter 9"/>
          <p:cNvSpPr>
            <a:spLocks noGrp="1"/>
          </p:cNvSpPr>
          <p:nvPr>
            <p:ph type="ftr" sz="quarter" idx="11"/>
          </p:nvPr>
        </p:nvSpPr>
        <p:spPr/>
        <p:txBody>
          <a:bodyPr/>
          <a:lstStyle/>
          <a:p>
            <a:r>
              <a:rPr lang="en-US" smtClean="0"/>
              <a:t>Divertor engineering meeting</a:t>
            </a:r>
            <a:endParaRPr lang="de-DE" dirty="0"/>
          </a:p>
        </p:txBody>
      </p:sp>
      <p:sp>
        <p:nvSpPr>
          <p:cNvPr id="11" name="Foliennummernplatzhalter 10"/>
          <p:cNvSpPr>
            <a:spLocks noGrp="1"/>
          </p:cNvSpPr>
          <p:nvPr>
            <p:ph type="sldNum" sz="quarter" idx="12"/>
          </p:nvPr>
        </p:nvSpPr>
        <p:spPr/>
        <p:txBody>
          <a:bodyPr/>
          <a:lstStyle/>
          <a:p>
            <a:fld id="{ECE691D0-CC49-4FC7-9C4D-6112B0CB3A76}" type="slidenum">
              <a:rPr lang="de-DE" smtClean="0"/>
              <a:pPr/>
              <a:t>‹#›</a:t>
            </a:fld>
            <a:endParaRPr lang="de-DE" dirty="0"/>
          </a:p>
        </p:txBody>
      </p:sp>
    </p:spTree>
    <p:extLst>
      <p:ext uri="{BB962C8B-B14F-4D97-AF65-F5344CB8AC3E}">
        <p14:creationId xmlns:p14="http://schemas.microsoft.com/office/powerpoint/2010/main" val="3605769892"/>
      </p:ext>
    </p:extLst>
  </p:cSld>
  <p:clrMapOvr>
    <a:masterClrMapping/>
  </p:clrMapOvr>
  <p:extLst mod="1">
    <p:ext uri="{DCECCB84-F9BA-43D5-87BE-67443E8EF086}">
      <p15:sldGuideLst xmlns:p15="http://schemas.microsoft.com/office/powerpoint/2012/main">
        <p15:guide id="1"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Nur Titel">
    <p:bg>
      <p:bgPr>
        <a:solidFill>
          <a:schemeClr val="bg1"/>
        </a:solidFill>
        <a:effectLst/>
      </p:bgPr>
    </p:bg>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E3E053EA-A9E0-4FC3-87BC-5CADB14D4D06}"/>
              </a:ext>
            </a:extLst>
          </p:cNvPr>
          <p:cNvGraphicFramePr>
            <a:graphicFrameLocks noChangeAspect="1"/>
          </p:cNvGraphicFramePr>
          <p:nvPr>
            <p:custDataLst>
              <p:tags r:id="rId2"/>
            </p:custDataLst>
            <p:extLst>
              <p:ext uri="{D42A27DB-BD31-4B8C-83A1-F6EECF244321}">
                <p14:modId xmlns:p14="http://schemas.microsoft.com/office/powerpoint/2010/main" val="377939013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8613" name="think-cell Folie" r:id="rId5" imgW="384" imgH="385" progId="TCLayout.ActiveDocument.1">
                  <p:embed/>
                </p:oleObj>
              </mc:Choice>
              <mc:Fallback>
                <p:oleObj name="think-cell Folie" r:id="rId5" imgW="384" imgH="385" progId="TCLayout.ActiveDocument.1">
                  <p:embed/>
                  <p:pic>
                    <p:nvPicPr>
                      <p:cNvPr id="6" name="Object 5" hidden="1">
                        <a:extLst>
                          <a:ext uri="{FF2B5EF4-FFF2-40B4-BE49-F238E27FC236}">
                            <a16:creationId xmlns:a16="http://schemas.microsoft.com/office/drawing/2014/main" id="{E3E053EA-A9E0-4FC3-87BC-5CADB14D4D06}"/>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0336F15A-9D0F-40C1-A205-2471F1ECE4E2}"/>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300" b="1" i="0" baseline="0" dirty="0">
              <a:latin typeface="Arial" panose="020B0604020202020204" pitchFamily="34" charset="0"/>
              <a:ea typeface="+mj-ea"/>
              <a:cs typeface="+mj-cs"/>
              <a:sym typeface="Arial" panose="020B0604020202020204" pitchFamily="34" charset="0"/>
            </a:endParaRPr>
          </a:p>
        </p:txBody>
      </p:sp>
      <p:sp>
        <p:nvSpPr>
          <p:cNvPr id="9" name="Title 8">
            <a:extLst>
              <a:ext uri="{FF2B5EF4-FFF2-40B4-BE49-F238E27FC236}">
                <a16:creationId xmlns:a16="http://schemas.microsoft.com/office/drawing/2014/main" id="{F207ED94-DB68-4986-A95E-F302E26D3A38}"/>
              </a:ext>
            </a:extLst>
          </p:cNvPr>
          <p:cNvSpPr>
            <a:spLocks noGrp="1"/>
          </p:cNvSpPr>
          <p:nvPr>
            <p:ph type="title"/>
          </p:nvPr>
        </p:nvSpPr>
        <p:spPr/>
        <p:txBody>
          <a:bodyPr/>
          <a:lstStyle/>
          <a:p>
            <a:r>
              <a:rPr lang="de-DE"/>
              <a:t>Mastertitelformat bearbeiten</a:t>
            </a:r>
          </a:p>
        </p:txBody>
      </p:sp>
      <p:sp>
        <p:nvSpPr>
          <p:cNvPr id="11" name="Datumsplatzhalter 10"/>
          <p:cNvSpPr>
            <a:spLocks noGrp="1"/>
          </p:cNvSpPr>
          <p:nvPr>
            <p:ph type="dt" sz="half" idx="10"/>
          </p:nvPr>
        </p:nvSpPr>
        <p:spPr/>
        <p:txBody>
          <a:bodyPr/>
          <a:lstStyle/>
          <a:p>
            <a:r>
              <a:rPr lang="en-US" smtClean="0"/>
              <a:t>Antara Menzel-Barbara | 25.06.24   </a:t>
            </a:r>
            <a:endParaRPr lang="de-DE" dirty="0"/>
          </a:p>
        </p:txBody>
      </p:sp>
      <p:sp>
        <p:nvSpPr>
          <p:cNvPr id="12" name="Fußzeilenplatzhalter 11"/>
          <p:cNvSpPr>
            <a:spLocks noGrp="1"/>
          </p:cNvSpPr>
          <p:nvPr>
            <p:ph type="ftr" sz="quarter" idx="11"/>
          </p:nvPr>
        </p:nvSpPr>
        <p:spPr/>
        <p:txBody>
          <a:bodyPr/>
          <a:lstStyle/>
          <a:p>
            <a:r>
              <a:rPr lang="en-US" smtClean="0"/>
              <a:t>Divertor engineering meeting</a:t>
            </a:r>
            <a:endParaRPr lang="de-DE" dirty="0"/>
          </a:p>
        </p:txBody>
      </p:sp>
      <p:sp>
        <p:nvSpPr>
          <p:cNvPr id="13" name="Foliennummernplatzhalter 12"/>
          <p:cNvSpPr>
            <a:spLocks noGrp="1"/>
          </p:cNvSpPr>
          <p:nvPr>
            <p:ph type="sldNum" sz="quarter" idx="12"/>
          </p:nvPr>
        </p:nvSpPr>
        <p:spPr/>
        <p:txBody>
          <a:bodyPr/>
          <a:lstStyle/>
          <a:p>
            <a:fld id="{ECE691D0-CC49-4FC7-9C4D-6112B0CB3A76}" type="slidenum">
              <a:rPr lang="de-DE" smtClean="0"/>
              <a:pPr/>
              <a:t>‹#›</a:t>
            </a:fld>
            <a:endParaRPr lang="de-DE" dirty="0"/>
          </a:p>
        </p:txBody>
      </p:sp>
    </p:spTree>
    <p:extLst>
      <p:ext uri="{BB962C8B-B14F-4D97-AF65-F5344CB8AC3E}">
        <p14:creationId xmlns:p14="http://schemas.microsoft.com/office/powerpoint/2010/main" val="9164272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Kapiteltrenner">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E3E053EA-A9E0-4FC3-87BC-5CADB14D4D06}"/>
              </a:ext>
            </a:extLst>
          </p:cNvPr>
          <p:cNvGraphicFramePr>
            <a:graphicFrameLocks noChangeAspect="1"/>
          </p:cNvGraphicFramePr>
          <p:nvPr>
            <p:custDataLst>
              <p:tags r:id="rId2"/>
            </p:custDataLst>
            <p:extLst>
              <p:ext uri="{D42A27DB-BD31-4B8C-83A1-F6EECF244321}">
                <p14:modId xmlns:p14="http://schemas.microsoft.com/office/powerpoint/2010/main" val="107689784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9637" name="think-cell Folie" r:id="rId6" imgW="384" imgH="385" progId="TCLayout.ActiveDocument.1">
                  <p:embed/>
                </p:oleObj>
              </mc:Choice>
              <mc:Fallback>
                <p:oleObj name="think-cell Folie" r:id="rId6" imgW="384" imgH="385" progId="TCLayout.ActiveDocument.1">
                  <p:embed/>
                  <p:pic>
                    <p:nvPicPr>
                      <p:cNvPr id="6" name="Object 5" hidden="1">
                        <a:extLst>
                          <a:ext uri="{FF2B5EF4-FFF2-40B4-BE49-F238E27FC236}">
                            <a16:creationId xmlns:a16="http://schemas.microsoft.com/office/drawing/2014/main" id="{E3E053EA-A9E0-4FC3-87BC-5CADB14D4D06}"/>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0336F15A-9D0F-40C1-A205-2471F1ECE4E2}"/>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300" b="1" i="0" baseline="0" dirty="0">
              <a:latin typeface="Arial" panose="020B0604020202020204" pitchFamily="34" charset="0"/>
              <a:ea typeface="+mj-ea"/>
              <a:cs typeface="+mj-cs"/>
              <a:sym typeface="Arial" panose="020B0604020202020204" pitchFamily="34" charset="0"/>
            </a:endParaRPr>
          </a:p>
        </p:txBody>
      </p:sp>
      <p:sp>
        <p:nvSpPr>
          <p:cNvPr id="11" name="Titel 10"/>
          <p:cNvSpPr>
            <a:spLocks noGrp="1"/>
          </p:cNvSpPr>
          <p:nvPr>
            <p:ph type="title"/>
          </p:nvPr>
        </p:nvSpPr>
        <p:spPr>
          <a:xfrm>
            <a:off x="695325" y="3714698"/>
            <a:ext cx="10801350" cy="2667051"/>
          </a:xfrm>
        </p:spPr>
        <p:txBody>
          <a:bodyPr/>
          <a:lstStyle/>
          <a:p>
            <a:r>
              <a:rPr lang="de-DE"/>
              <a:t>Mastertitelformat bearbeiten</a:t>
            </a:r>
            <a:endParaRPr lang="de-DE" dirty="0"/>
          </a:p>
        </p:txBody>
      </p:sp>
      <p:sp>
        <p:nvSpPr>
          <p:cNvPr id="10" name="Datumsplatzhalter 9"/>
          <p:cNvSpPr>
            <a:spLocks noGrp="1"/>
          </p:cNvSpPr>
          <p:nvPr>
            <p:ph type="dt" sz="half" idx="10"/>
          </p:nvPr>
        </p:nvSpPr>
        <p:spPr/>
        <p:txBody>
          <a:bodyPr/>
          <a:lstStyle/>
          <a:p>
            <a:r>
              <a:rPr lang="en-US" smtClean="0"/>
              <a:t>Antara Menzel-Barbara | 25.06.24   </a:t>
            </a:r>
            <a:endParaRPr lang="de-DE" dirty="0"/>
          </a:p>
        </p:txBody>
      </p:sp>
      <p:sp>
        <p:nvSpPr>
          <p:cNvPr id="12" name="Fußzeilenplatzhalter 11"/>
          <p:cNvSpPr>
            <a:spLocks noGrp="1"/>
          </p:cNvSpPr>
          <p:nvPr>
            <p:ph type="ftr" sz="quarter" idx="11"/>
          </p:nvPr>
        </p:nvSpPr>
        <p:spPr/>
        <p:txBody>
          <a:bodyPr/>
          <a:lstStyle/>
          <a:p>
            <a:r>
              <a:rPr lang="en-US" smtClean="0"/>
              <a:t>Divertor engineering meeting</a:t>
            </a:r>
            <a:endParaRPr lang="de-DE" dirty="0"/>
          </a:p>
        </p:txBody>
      </p:sp>
      <p:sp>
        <p:nvSpPr>
          <p:cNvPr id="13" name="Foliennummernplatzhalter 12"/>
          <p:cNvSpPr>
            <a:spLocks noGrp="1"/>
          </p:cNvSpPr>
          <p:nvPr>
            <p:ph type="sldNum" sz="quarter" idx="12"/>
          </p:nvPr>
        </p:nvSpPr>
        <p:spPr/>
        <p:txBody>
          <a:bodyPr/>
          <a:lstStyle/>
          <a:p>
            <a:fld id="{ECE691D0-CC49-4FC7-9C4D-6112B0CB3A76}" type="slidenum">
              <a:rPr lang="de-DE" smtClean="0"/>
              <a:pPr/>
              <a:t>‹#›</a:t>
            </a:fld>
            <a:endParaRPr lang="de-DE" dirty="0"/>
          </a:p>
        </p:txBody>
      </p:sp>
    </p:spTree>
    <p:extLst>
      <p:ext uri="{BB962C8B-B14F-4D97-AF65-F5344CB8AC3E}">
        <p14:creationId xmlns:p14="http://schemas.microsoft.com/office/powerpoint/2010/main" val="37922160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chlussfolie">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E3E053EA-A9E0-4FC3-87BC-5CADB14D4D06}"/>
              </a:ext>
            </a:extLst>
          </p:cNvPr>
          <p:cNvGraphicFramePr>
            <a:graphicFrameLocks noChangeAspect="1"/>
          </p:cNvGraphicFramePr>
          <p:nvPr>
            <p:custDataLst>
              <p:tags r:id="rId2"/>
            </p:custDataLst>
            <p:extLst>
              <p:ext uri="{D42A27DB-BD31-4B8C-83A1-F6EECF244321}">
                <p14:modId xmlns:p14="http://schemas.microsoft.com/office/powerpoint/2010/main" val="2753766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661" name="think-cell Folie" r:id="rId6" imgW="384" imgH="385" progId="TCLayout.ActiveDocument.1">
                  <p:embed/>
                </p:oleObj>
              </mc:Choice>
              <mc:Fallback>
                <p:oleObj name="think-cell Folie" r:id="rId6" imgW="384" imgH="385" progId="TCLayout.ActiveDocument.1">
                  <p:embed/>
                  <p:pic>
                    <p:nvPicPr>
                      <p:cNvPr id="6" name="Object 5" hidden="1">
                        <a:extLst>
                          <a:ext uri="{FF2B5EF4-FFF2-40B4-BE49-F238E27FC236}">
                            <a16:creationId xmlns:a16="http://schemas.microsoft.com/office/drawing/2014/main" id="{E3E053EA-A9E0-4FC3-87BC-5CADB14D4D06}"/>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0336F15A-9D0F-40C1-A205-2471F1ECE4E2}"/>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300" b="1" i="0" baseline="0" dirty="0">
              <a:latin typeface="Arial" panose="020B0604020202020204" pitchFamily="34" charset="0"/>
              <a:ea typeface="+mj-ea"/>
              <a:cs typeface="+mj-cs"/>
              <a:sym typeface="Arial" panose="020B0604020202020204" pitchFamily="34" charset="0"/>
            </a:endParaRPr>
          </a:p>
        </p:txBody>
      </p:sp>
      <p:sp>
        <p:nvSpPr>
          <p:cNvPr id="4" name="Inhaltsplatzhalter 3"/>
          <p:cNvSpPr>
            <a:spLocks noGrp="1"/>
          </p:cNvSpPr>
          <p:nvPr>
            <p:ph sz="quarter" idx="13"/>
          </p:nvPr>
        </p:nvSpPr>
        <p:spPr>
          <a:xfrm>
            <a:off x="695325" y="1881188"/>
            <a:ext cx="10472102" cy="4500561"/>
          </a:xfrm>
          <a:prstGeom prst="rect">
            <a:avLst/>
          </a:prstGeo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11" name="Titel 10"/>
          <p:cNvSpPr>
            <a:spLocks noGrp="1"/>
          </p:cNvSpPr>
          <p:nvPr>
            <p:ph type="title"/>
          </p:nvPr>
        </p:nvSpPr>
        <p:spPr/>
        <p:txBody>
          <a:bodyPr/>
          <a:lstStyle/>
          <a:p>
            <a:r>
              <a:rPr lang="de-DE"/>
              <a:t>Mastertitelformat bearbeiten</a:t>
            </a:r>
            <a:endParaRPr lang="de-DE" dirty="0"/>
          </a:p>
        </p:txBody>
      </p:sp>
      <p:sp>
        <p:nvSpPr>
          <p:cNvPr id="12" name="Datumsplatzhalter 11"/>
          <p:cNvSpPr>
            <a:spLocks noGrp="1"/>
          </p:cNvSpPr>
          <p:nvPr>
            <p:ph type="dt" sz="half" idx="14"/>
          </p:nvPr>
        </p:nvSpPr>
        <p:spPr/>
        <p:txBody>
          <a:bodyPr/>
          <a:lstStyle/>
          <a:p>
            <a:r>
              <a:rPr lang="en-US" smtClean="0"/>
              <a:t>Antara Menzel-Barbara | 25.06.24   </a:t>
            </a:r>
            <a:endParaRPr lang="de-DE" dirty="0"/>
          </a:p>
        </p:txBody>
      </p:sp>
      <p:sp>
        <p:nvSpPr>
          <p:cNvPr id="13" name="Fußzeilenplatzhalter 12"/>
          <p:cNvSpPr>
            <a:spLocks noGrp="1"/>
          </p:cNvSpPr>
          <p:nvPr>
            <p:ph type="ftr" sz="quarter" idx="15"/>
          </p:nvPr>
        </p:nvSpPr>
        <p:spPr/>
        <p:txBody>
          <a:bodyPr/>
          <a:lstStyle/>
          <a:p>
            <a:r>
              <a:rPr lang="en-US" smtClean="0"/>
              <a:t>Divertor engineering meeting</a:t>
            </a:r>
            <a:endParaRPr lang="de-DE" dirty="0"/>
          </a:p>
        </p:txBody>
      </p:sp>
      <p:sp>
        <p:nvSpPr>
          <p:cNvPr id="14" name="Foliennummernplatzhalter 13"/>
          <p:cNvSpPr>
            <a:spLocks noGrp="1"/>
          </p:cNvSpPr>
          <p:nvPr>
            <p:ph type="sldNum" sz="quarter" idx="16"/>
          </p:nvPr>
        </p:nvSpPr>
        <p:spPr/>
        <p:txBody>
          <a:bodyPr/>
          <a:lstStyle/>
          <a:p>
            <a:fld id="{ECE691D0-CC49-4FC7-9C4D-6112B0CB3A76}" type="slidenum">
              <a:rPr lang="de-DE" smtClean="0"/>
              <a:pPr/>
              <a:t>‹#›</a:t>
            </a:fld>
            <a:endParaRPr lang="de-DE" dirty="0"/>
          </a:p>
        </p:txBody>
      </p:sp>
    </p:spTree>
    <p:extLst>
      <p:ext uri="{BB962C8B-B14F-4D97-AF65-F5344CB8AC3E}">
        <p14:creationId xmlns:p14="http://schemas.microsoft.com/office/powerpoint/2010/main" val="17975346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W7-X Image EUROfus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2" name="Grafik 1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061473" y="5372117"/>
            <a:ext cx="2036761" cy="628763"/>
          </a:xfrm>
          <a:prstGeom prst="rect">
            <a:avLst/>
          </a:prstGeom>
        </p:spPr>
      </p:pic>
      <p:pic>
        <p:nvPicPr>
          <p:cNvPr id="13" name="Grafik 12"/>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9790251" y="2196000"/>
            <a:ext cx="1223837" cy="1087884"/>
          </a:xfrm>
          <a:prstGeom prst="rect">
            <a:avLst/>
          </a:prstGeom>
        </p:spPr>
      </p:pic>
      <p:pic>
        <p:nvPicPr>
          <p:cNvPr id="16" name="Grafik 15"/>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1054650" y="2313782"/>
            <a:ext cx="10055310" cy="3489523"/>
          </a:xfrm>
          <a:prstGeom prst="rect">
            <a:avLst/>
          </a:prstGeom>
        </p:spPr>
      </p:pic>
      <p:sp>
        <p:nvSpPr>
          <p:cNvPr id="17" name="Title 1"/>
          <p:cNvSpPr txBox="1">
            <a:spLocks/>
          </p:cNvSpPr>
          <p:nvPr userDrawn="1"/>
        </p:nvSpPr>
        <p:spPr>
          <a:xfrm>
            <a:off x="550719" y="1807154"/>
            <a:ext cx="5621482" cy="1923184"/>
          </a:xfrm>
          <a:prstGeom prst="rect">
            <a:avLst/>
          </a:prstGeom>
          <a:solidFill>
            <a:srgbClr val="29485D"/>
          </a:solidFill>
        </p:spPr>
        <p:txBody>
          <a:bodyPr vert="horz" wrap="square" lIns="198000" tIns="158400" rIns="108000" bIns="108000" rtlCol="0" anchor="t" anchorCtr="0">
            <a:noAutofit/>
          </a:bodyPr>
          <a:lstStyle>
            <a:lvl1pPr algn="l" defTabSz="914400" rtl="0" eaLnBrk="1" latinLnBrk="0" hangingPunct="1">
              <a:lnSpc>
                <a:spcPts val="2600"/>
              </a:lnSpc>
              <a:spcBef>
                <a:spcPct val="0"/>
              </a:spcBef>
              <a:spcAft>
                <a:spcPts val="1800"/>
              </a:spcAft>
              <a:buNone/>
              <a:defRPr sz="2300" b="1" kern="600" cap="none" spc="0" baseline="0">
                <a:solidFill>
                  <a:schemeClr val="bg1"/>
                </a:solidFill>
                <a:latin typeface="+mj-lt"/>
                <a:ea typeface="+mj-ea"/>
                <a:cs typeface="+mj-cs"/>
              </a:defRPr>
            </a:lvl1pPr>
          </a:lstStyle>
          <a:p>
            <a:endParaRPr lang="en-US" dirty="0"/>
          </a:p>
        </p:txBody>
      </p:sp>
      <p:sp>
        <p:nvSpPr>
          <p:cNvPr id="18" name="Subtitle 2"/>
          <p:cNvSpPr txBox="1">
            <a:spLocks/>
          </p:cNvSpPr>
          <p:nvPr userDrawn="1"/>
        </p:nvSpPr>
        <p:spPr>
          <a:xfrm>
            <a:off x="6045987" y="4682864"/>
            <a:ext cx="5560809" cy="1280552"/>
          </a:xfrm>
          <a:prstGeom prst="rect">
            <a:avLst/>
          </a:prstGeom>
          <a:solidFill>
            <a:srgbClr val="29485D"/>
          </a:solidFill>
        </p:spPr>
        <p:txBody>
          <a:bodyPr vert="horz" lIns="187200" tIns="158400" rIns="108000" bIns="172800" rtlCol="0" anchor="b" anchorCtr="0">
            <a:noAutofit/>
          </a:bodyPr>
          <a:lstStyle>
            <a:lvl1pPr marL="0" marR="0" indent="0" algn="l" defTabSz="914400" rtl="0" eaLnBrk="1" fontAlgn="auto" latinLnBrk="0" hangingPunct="1">
              <a:lnSpc>
                <a:spcPts val="2300"/>
              </a:lnSpc>
              <a:spcBef>
                <a:spcPts val="2300"/>
              </a:spcBef>
              <a:spcAft>
                <a:spcPts val="0"/>
              </a:spcAft>
              <a:buClrTx/>
              <a:buSzTx/>
              <a:buFont typeface="Arial" panose="020B0604020202020204" pitchFamily="34" charset="0"/>
              <a:buNone/>
              <a:tabLst/>
              <a:defRPr sz="1900" b="1" i="0" kern="600" spc="190" baseline="0">
                <a:solidFill>
                  <a:schemeClr val="bg1"/>
                </a:solidFill>
                <a:latin typeface="+mn-lt"/>
                <a:ea typeface="+mn-ea"/>
                <a:cs typeface="+mn-cs"/>
              </a:defRPr>
            </a:lvl1pPr>
            <a:lvl2pPr marL="0" indent="252000" algn="l" defTabSz="914400" rtl="0" eaLnBrk="1" latinLnBrk="0" hangingPunct="1">
              <a:lnSpc>
                <a:spcPts val="1600"/>
              </a:lnSpc>
              <a:spcBef>
                <a:spcPts val="300"/>
              </a:spcBef>
              <a:spcAft>
                <a:spcPts val="0"/>
              </a:spcAft>
              <a:buSzPct val="110000"/>
              <a:buFont typeface=".SF NS Symbols Regular"/>
              <a:buChar char="↘"/>
              <a:defRPr sz="1300" i="1" kern="600" spc="40" baseline="0">
                <a:solidFill>
                  <a:schemeClr val="bg1"/>
                </a:solidFill>
                <a:latin typeface="+mn-lt"/>
                <a:ea typeface="+mn-ea"/>
                <a:cs typeface="+mn-cs"/>
              </a:defRPr>
            </a:lvl2pPr>
            <a:lvl3pPr marL="914400" indent="0" algn="ctr" defTabSz="914400" rtl="0" eaLnBrk="1" latinLnBrk="0" hangingPunct="1">
              <a:lnSpc>
                <a:spcPts val="2300"/>
              </a:lnSpc>
              <a:spcBef>
                <a:spcPts val="1150"/>
              </a:spcBef>
              <a:buFont typeface="Arial" panose="020B0604020202020204" pitchFamily="34" charset="0"/>
              <a:buNone/>
              <a:defRPr sz="1800" b="1" kern="400" spc="40" baseline="0">
                <a:solidFill>
                  <a:schemeClr val="accent3"/>
                </a:solidFill>
                <a:latin typeface="+mn-lt"/>
                <a:ea typeface="+mn-ea"/>
                <a:cs typeface="+mn-cs"/>
              </a:defRPr>
            </a:lvl3pPr>
            <a:lvl4pPr marL="1371600" indent="0" algn="ctr" defTabSz="914400" rtl="0" eaLnBrk="1" latinLnBrk="0" hangingPunct="1">
              <a:lnSpc>
                <a:spcPts val="2300"/>
              </a:lnSpc>
              <a:spcBef>
                <a:spcPts val="1150"/>
              </a:spcBef>
              <a:buFont typeface="Arial" panose="020B0604020202020204" pitchFamily="34" charset="0"/>
              <a:buNone/>
              <a:defRPr sz="1600" kern="600" spc="40" baseline="0">
                <a:solidFill>
                  <a:schemeClr val="tx1"/>
                </a:solidFill>
                <a:latin typeface="+mn-lt"/>
                <a:ea typeface="+mn-ea"/>
                <a:cs typeface="+mn-cs"/>
              </a:defRPr>
            </a:lvl4pPr>
            <a:lvl5pPr marL="1828800" indent="0" algn="ctr" defTabSz="914400" rtl="0" eaLnBrk="1" latinLnBrk="0" hangingPunct="1">
              <a:lnSpc>
                <a:spcPts val="2300"/>
              </a:lnSpc>
              <a:spcBef>
                <a:spcPts val="525"/>
              </a:spcBef>
              <a:buFont typeface="Arial" panose="020B0604020202020204" pitchFamily="34" charset="0"/>
              <a:buNone/>
              <a:defRPr sz="1600" kern="600" spc="40" baseline="0">
                <a:solidFill>
                  <a:schemeClr val="tx1"/>
                </a:solidFill>
                <a:latin typeface="+mn-lt"/>
                <a:ea typeface="+mn-ea"/>
                <a:cs typeface="+mn-cs"/>
              </a:defRPr>
            </a:lvl5pPr>
            <a:lvl6pPr marL="2286000" indent="0" algn="ctr" defTabSz="914400" rtl="0" eaLnBrk="1" latinLnBrk="0" hangingPunct="1">
              <a:lnSpc>
                <a:spcPts val="2300"/>
              </a:lnSpc>
              <a:spcBef>
                <a:spcPts val="0"/>
              </a:spcBef>
              <a:spcAft>
                <a:spcPts val="0"/>
              </a:spcAft>
              <a:buClr>
                <a:schemeClr val="tx1"/>
              </a:buClr>
              <a:buSzPct val="110000"/>
              <a:buFont typeface="Symbol" panose="05050102010706020507" pitchFamily="18" charset="2"/>
              <a:buNone/>
              <a:defRPr sz="1600" b="0" i="0" kern="600" spc="40" baseline="0">
                <a:solidFill>
                  <a:schemeClr val="tx1"/>
                </a:solidFill>
                <a:latin typeface="+mn-lt"/>
                <a:ea typeface="+mn-ea"/>
                <a:cs typeface="+mn-cs"/>
              </a:defRPr>
            </a:lvl6pPr>
            <a:lvl7pPr marL="2743200" indent="0" algn="ctr" defTabSz="914400" rtl="0" eaLnBrk="1" latinLnBrk="0" hangingPunct="1">
              <a:lnSpc>
                <a:spcPts val="2300"/>
              </a:lnSpc>
              <a:spcBef>
                <a:spcPts val="525"/>
              </a:spcBef>
              <a:spcAft>
                <a:spcPts val="0"/>
              </a:spcAft>
              <a:buClr>
                <a:schemeClr val="tx2"/>
              </a:buClr>
              <a:buFont typeface="Wingdings 3" panose="05040102010807070707" pitchFamily="18" charset="2"/>
              <a:buNone/>
              <a:defRPr sz="1600" b="0" i="1" kern="600" spc="40" baseline="0">
                <a:solidFill>
                  <a:schemeClr val="tx2"/>
                </a:solidFill>
                <a:latin typeface="+mn-lt"/>
                <a:ea typeface="+mn-ea"/>
                <a:cs typeface="+mn-cs"/>
              </a:defRPr>
            </a:lvl7pPr>
            <a:lvl8pPr marL="3200400" indent="0" algn="ctr" defTabSz="914400" rtl="0" eaLnBrk="1" latinLnBrk="0" hangingPunct="1">
              <a:lnSpc>
                <a:spcPts val="1100"/>
              </a:lnSpc>
              <a:spcBef>
                <a:spcPts val="525"/>
              </a:spcBef>
              <a:spcAft>
                <a:spcPts val="0"/>
              </a:spcAft>
              <a:buSzPct val="110000"/>
              <a:buFont typeface=".SF NS Symbols Regular"/>
              <a:buNone/>
              <a:defRPr sz="1600" b="0" i="1" kern="600" spc="120" baseline="0">
                <a:solidFill>
                  <a:schemeClr val="tx1">
                    <a:lumMod val="50000"/>
                    <a:lumOff val="50000"/>
                  </a:schemeClr>
                </a:solidFill>
                <a:latin typeface="+mn-lt"/>
                <a:ea typeface="+mn-ea"/>
                <a:cs typeface="+mn-cs"/>
              </a:defRPr>
            </a:lvl8pPr>
            <a:lvl9pPr marL="3657600" indent="0" algn="ctr" defTabSz="914400" rtl="0" eaLnBrk="1" latinLnBrk="0" hangingPunct="1">
              <a:lnSpc>
                <a:spcPts val="1100"/>
              </a:lnSpc>
              <a:spcBef>
                <a:spcPts val="525"/>
              </a:spcBef>
              <a:buFont typeface="Arial" panose="020B0604020202020204" pitchFamily="34" charset="0"/>
              <a:buNone/>
              <a:defRPr sz="1600" b="0" i="1" kern="600" spc="120" baseline="0">
                <a:solidFill>
                  <a:schemeClr val="tx1">
                    <a:lumMod val="50000"/>
                    <a:lumOff val="50000"/>
                  </a:schemeClr>
                </a:solidFill>
                <a:latin typeface="+mn-lt"/>
                <a:ea typeface="+mn-ea"/>
                <a:cs typeface="+mn-cs"/>
              </a:defRPr>
            </a:lvl9pPr>
          </a:lstStyle>
          <a:p>
            <a:endParaRPr lang="en-US" dirty="0"/>
          </a:p>
        </p:txBody>
      </p:sp>
      <p:sp>
        <p:nvSpPr>
          <p:cNvPr id="19" name="Subtitle 2"/>
          <p:cNvSpPr>
            <a:spLocks noGrp="1"/>
          </p:cNvSpPr>
          <p:nvPr>
            <p:ph type="subTitle" idx="1"/>
          </p:nvPr>
        </p:nvSpPr>
        <p:spPr>
          <a:xfrm>
            <a:off x="6172201" y="4787844"/>
            <a:ext cx="5361443" cy="1101934"/>
          </a:xfrm>
        </p:spPr>
        <p:txBody>
          <a:bodyPr anchor="ctr" anchorCtr="0"/>
          <a:lstStyle>
            <a:lvl1pPr marL="0" indent="0" algn="l">
              <a:spcBef>
                <a:spcPts val="2300"/>
              </a:spcBef>
              <a:buNone/>
              <a:defRPr sz="1900" b="0" spc="0" baseline="0">
                <a:solidFill>
                  <a:schemeClr val="bg1"/>
                </a:solidFill>
              </a:defRPr>
            </a:lvl1pPr>
            <a:lvl2pPr marL="0" indent="252000" algn="l">
              <a:lnSpc>
                <a:spcPts val="1600"/>
              </a:lnSpc>
              <a:spcBef>
                <a:spcPts val="300"/>
              </a:spcBef>
              <a:buSzPct val="110000"/>
              <a:buFont typeface=".SF NS Symbols Regular"/>
              <a:buChar char="↘"/>
              <a:defRPr sz="1300" i="1" baseline="0">
                <a:solidFill>
                  <a:schemeClr val="bg1"/>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20" name="Titel 6"/>
          <p:cNvSpPr>
            <a:spLocks noGrp="1"/>
          </p:cNvSpPr>
          <p:nvPr>
            <p:ph type="title"/>
          </p:nvPr>
        </p:nvSpPr>
        <p:spPr>
          <a:xfrm>
            <a:off x="695326" y="1891147"/>
            <a:ext cx="5350662" cy="1766455"/>
          </a:xfrm>
        </p:spPr>
        <p:txBody>
          <a:bodyPr anchor="ctr"/>
          <a:lstStyle>
            <a:lvl1pPr>
              <a:defRPr sz="2300">
                <a:solidFill>
                  <a:schemeClr val="bg1"/>
                </a:solidFill>
              </a:defRPr>
            </a:lvl1pPr>
          </a:lstStyle>
          <a:p>
            <a:r>
              <a:rPr lang="en-US" smtClean="0"/>
              <a:t>Click to edit Master title style</a:t>
            </a:r>
            <a:endParaRPr lang="de-DE" dirty="0"/>
          </a:p>
        </p:txBody>
      </p:sp>
      <p:pic>
        <p:nvPicPr>
          <p:cNvPr id="24" name="Grafik 23"/>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7592156" y="489668"/>
            <a:ext cx="3888000" cy="899494"/>
          </a:xfrm>
          <a:prstGeom prst="rect">
            <a:avLst/>
          </a:prstGeom>
        </p:spPr>
      </p:pic>
      <p:pic>
        <p:nvPicPr>
          <p:cNvPr id="32" name="Grafik 31"/>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160395" y="4765992"/>
            <a:ext cx="1058550" cy="940958"/>
          </a:xfrm>
          <a:prstGeom prst="rect">
            <a:avLst/>
          </a:prstGeom>
        </p:spPr>
      </p:pic>
      <p:pic>
        <p:nvPicPr>
          <p:cNvPr id="33" name="Grafik 32"/>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483322" y="5232310"/>
            <a:ext cx="1851764" cy="571653"/>
          </a:xfrm>
          <a:prstGeom prst="rect">
            <a:avLst/>
          </a:prstGeom>
        </p:spPr>
      </p:pic>
      <p:grpSp>
        <p:nvGrpSpPr>
          <p:cNvPr id="21" name="Gruppieren 20"/>
          <p:cNvGrpSpPr/>
          <p:nvPr userDrawn="1"/>
        </p:nvGrpSpPr>
        <p:grpSpPr>
          <a:xfrm>
            <a:off x="1053497" y="6022938"/>
            <a:ext cx="10113930" cy="566770"/>
            <a:chOff x="515946" y="5792918"/>
            <a:chExt cx="9461977" cy="566770"/>
          </a:xfrm>
        </p:grpSpPr>
        <p:pic>
          <p:nvPicPr>
            <p:cNvPr id="22" name="Grafik 21"/>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15946" y="5834863"/>
              <a:ext cx="442885" cy="315747"/>
            </a:xfrm>
            <a:prstGeom prst="rect">
              <a:avLst/>
            </a:prstGeom>
          </p:spPr>
        </p:pic>
        <p:sp>
          <p:nvSpPr>
            <p:cNvPr id="23" name="Subtitle 2"/>
            <p:cNvSpPr txBox="1">
              <a:spLocks/>
            </p:cNvSpPr>
            <p:nvPr userDrawn="1"/>
          </p:nvSpPr>
          <p:spPr>
            <a:xfrm>
              <a:off x="1036319" y="5792918"/>
              <a:ext cx="8941604" cy="566770"/>
            </a:xfrm>
            <a:prstGeom prst="rect">
              <a:avLst/>
            </a:prstGeom>
          </p:spPr>
          <p:txBody>
            <a:bodyPr lIns="0" rIns="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sz="800" dirty="0"/>
                <a:t>This work has been carried out within the framework of the EUROfusion Consortium, funded by the European Union via the </a:t>
              </a:r>
              <a:r>
                <a:rPr lang="en-US" sz="800" dirty="0" err="1"/>
                <a:t>Euratom</a:t>
              </a:r>
              <a:r>
                <a:rPr lang="en-US" sz="800" dirty="0"/>
                <a:t> Research and Training </a:t>
              </a:r>
              <a:r>
                <a:rPr lang="en-US" sz="800" dirty="0" err="1"/>
                <a:t>Programme</a:t>
              </a:r>
              <a:r>
                <a:rPr lang="en-US" sz="800" dirty="0"/>
                <a:t> (Grant Agreement No 101052200 — EUROfusion). Views and opinions expressed are however those of the author(s) only and do not necessarily reflect those of the European Union or the European Commission. Neither the European Union nor the European Commission can be held responsible for them.</a:t>
              </a:r>
              <a:endParaRPr lang="en-US" sz="800" dirty="0">
                <a:latin typeface="Arial Narrow" panose="020B0606020202030204" pitchFamily="34" charset="0"/>
              </a:endParaRPr>
            </a:p>
          </p:txBody>
        </p:sp>
      </p:grpSp>
      <p:sp>
        <p:nvSpPr>
          <p:cNvPr id="8" name="Datumsplatzhalter 7"/>
          <p:cNvSpPr>
            <a:spLocks noGrp="1"/>
          </p:cNvSpPr>
          <p:nvPr>
            <p:ph type="dt" sz="half" idx="10"/>
          </p:nvPr>
        </p:nvSpPr>
        <p:spPr/>
        <p:txBody>
          <a:bodyPr/>
          <a:lstStyle/>
          <a:p>
            <a:r>
              <a:rPr lang="en-US" smtClean="0"/>
              <a:t>Antara Menzel-Barbara | 25.06.24   </a:t>
            </a:r>
            <a:endParaRPr lang="de-DE" dirty="0"/>
          </a:p>
        </p:txBody>
      </p:sp>
      <p:sp>
        <p:nvSpPr>
          <p:cNvPr id="9" name="Fußzeilenplatzhalter 8"/>
          <p:cNvSpPr>
            <a:spLocks noGrp="1"/>
          </p:cNvSpPr>
          <p:nvPr>
            <p:ph type="ftr" sz="quarter" idx="11"/>
          </p:nvPr>
        </p:nvSpPr>
        <p:spPr/>
        <p:txBody>
          <a:bodyPr/>
          <a:lstStyle/>
          <a:p>
            <a:r>
              <a:rPr lang="en-US" smtClean="0"/>
              <a:t>Divertor engineering meeting</a:t>
            </a:r>
            <a:endParaRPr lang="de-DE" dirty="0"/>
          </a:p>
        </p:txBody>
      </p:sp>
      <p:sp>
        <p:nvSpPr>
          <p:cNvPr id="10" name="Foliennummernplatzhalter 9"/>
          <p:cNvSpPr>
            <a:spLocks noGrp="1"/>
          </p:cNvSpPr>
          <p:nvPr>
            <p:ph type="sldNum" sz="quarter" idx="12"/>
          </p:nvPr>
        </p:nvSpPr>
        <p:spPr/>
        <p:txBody>
          <a:bodyPr/>
          <a:lstStyle/>
          <a:p>
            <a:fld id="{ECE691D0-CC49-4FC7-9C4D-6112B0CB3A76}" type="slidenum">
              <a:rPr lang="de-DE" smtClean="0"/>
              <a:pPr/>
              <a:t>‹#›</a:t>
            </a:fld>
            <a:endParaRPr lang="de-DE" dirty="0"/>
          </a:p>
        </p:txBody>
      </p:sp>
    </p:spTree>
    <p:extLst>
      <p:ext uri="{BB962C8B-B14F-4D97-AF65-F5344CB8AC3E}">
        <p14:creationId xmlns:p14="http://schemas.microsoft.com/office/powerpoint/2010/main" val="11592890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W7-X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6" name="Grafik 15"/>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054650" y="2313782"/>
            <a:ext cx="10055310" cy="3489523"/>
          </a:xfrm>
          <a:prstGeom prst="rect">
            <a:avLst/>
          </a:prstGeom>
        </p:spPr>
      </p:pic>
      <p:pic>
        <p:nvPicPr>
          <p:cNvPr id="12" name="Grafik 11"/>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9061473" y="5372117"/>
            <a:ext cx="2036761" cy="628763"/>
          </a:xfrm>
          <a:prstGeom prst="rect">
            <a:avLst/>
          </a:prstGeom>
        </p:spPr>
      </p:pic>
      <p:sp>
        <p:nvSpPr>
          <p:cNvPr id="17" name="Title 1"/>
          <p:cNvSpPr txBox="1">
            <a:spLocks/>
          </p:cNvSpPr>
          <p:nvPr userDrawn="1"/>
        </p:nvSpPr>
        <p:spPr>
          <a:xfrm>
            <a:off x="550719" y="1807154"/>
            <a:ext cx="5621482" cy="1923184"/>
          </a:xfrm>
          <a:prstGeom prst="rect">
            <a:avLst/>
          </a:prstGeom>
          <a:solidFill>
            <a:srgbClr val="29485D"/>
          </a:solidFill>
        </p:spPr>
        <p:txBody>
          <a:bodyPr vert="horz" wrap="square" lIns="198000" tIns="158400" rIns="108000" bIns="108000" rtlCol="0" anchor="t" anchorCtr="0">
            <a:noAutofit/>
          </a:bodyPr>
          <a:lstStyle>
            <a:lvl1pPr algn="l" defTabSz="914400" rtl="0" eaLnBrk="1" latinLnBrk="0" hangingPunct="1">
              <a:lnSpc>
                <a:spcPts val="2600"/>
              </a:lnSpc>
              <a:spcBef>
                <a:spcPct val="0"/>
              </a:spcBef>
              <a:spcAft>
                <a:spcPts val="1800"/>
              </a:spcAft>
              <a:buNone/>
              <a:defRPr sz="2300" b="1" kern="600" cap="none" spc="0" baseline="0">
                <a:solidFill>
                  <a:schemeClr val="bg1"/>
                </a:solidFill>
                <a:latin typeface="+mj-lt"/>
                <a:ea typeface="+mj-ea"/>
                <a:cs typeface="+mj-cs"/>
              </a:defRPr>
            </a:lvl1pPr>
          </a:lstStyle>
          <a:p>
            <a:endParaRPr lang="en-US" dirty="0"/>
          </a:p>
        </p:txBody>
      </p:sp>
      <p:sp>
        <p:nvSpPr>
          <p:cNvPr id="18" name="Subtitle 2"/>
          <p:cNvSpPr txBox="1">
            <a:spLocks/>
          </p:cNvSpPr>
          <p:nvPr userDrawn="1"/>
        </p:nvSpPr>
        <p:spPr>
          <a:xfrm>
            <a:off x="6045987" y="4682864"/>
            <a:ext cx="5560809" cy="1280552"/>
          </a:xfrm>
          <a:prstGeom prst="rect">
            <a:avLst/>
          </a:prstGeom>
          <a:solidFill>
            <a:srgbClr val="29485D"/>
          </a:solidFill>
        </p:spPr>
        <p:txBody>
          <a:bodyPr vert="horz" lIns="187200" tIns="158400" rIns="108000" bIns="172800" rtlCol="0" anchor="b" anchorCtr="0">
            <a:noAutofit/>
          </a:bodyPr>
          <a:lstStyle>
            <a:lvl1pPr marL="0" marR="0" indent="0" algn="l" defTabSz="914400" rtl="0" eaLnBrk="1" fontAlgn="auto" latinLnBrk="0" hangingPunct="1">
              <a:lnSpc>
                <a:spcPts val="2300"/>
              </a:lnSpc>
              <a:spcBef>
                <a:spcPts val="2300"/>
              </a:spcBef>
              <a:spcAft>
                <a:spcPts val="0"/>
              </a:spcAft>
              <a:buClrTx/>
              <a:buSzTx/>
              <a:buFont typeface="Arial" panose="020B0604020202020204" pitchFamily="34" charset="0"/>
              <a:buNone/>
              <a:tabLst/>
              <a:defRPr sz="1900" b="1" i="0" kern="600" spc="190" baseline="0">
                <a:solidFill>
                  <a:schemeClr val="bg1"/>
                </a:solidFill>
                <a:latin typeface="+mn-lt"/>
                <a:ea typeface="+mn-ea"/>
                <a:cs typeface="+mn-cs"/>
              </a:defRPr>
            </a:lvl1pPr>
            <a:lvl2pPr marL="0" indent="252000" algn="l" defTabSz="914400" rtl="0" eaLnBrk="1" latinLnBrk="0" hangingPunct="1">
              <a:lnSpc>
                <a:spcPts val="1600"/>
              </a:lnSpc>
              <a:spcBef>
                <a:spcPts val="300"/>
              </a:spcBef>
              <a:spcAft>
                <a:spcPts val="0"/>
              </a:spcAft>
              <a:buSzPct val="110000"/>
              <a:buFont typeface=".SF NS Symbols Regular"/>
              <a:buChar char="↘"/>
              <a:defRPr sz="1300" i="1" kern="600" spc="40" baseline="0">
                <a:solidFill>
                  <a:schemeClr val="bg1"/>
                </a:solidFill>
                <a:latin typeface="+mn-lt"/>
                <a:ea typeface="+mn-ea"/>
                <a:cs typeface="+mn-cs"/>
              </a:defRPr>
            </a:lvl2pPr>
            <a:lvl3pPr marL="914400" indent="0" algn="ctr" defTabSz="914400" rtl="0" eaLnBrk="1" latinLnBrk="0" hangingPunct="1">
              <a:lnSpc>
                <a:spcPts val="2300"/>
              </a:lnSpc>
              <a:spcBef>
                <a:spcPts val="1150"/>
              </a:spcBef>
              <a:buFont typeface="Arial" panose="020B0604020202020204" pitchFamily="34" charset="0"/>
              <a:buNone/>
              <a:defRPr sz="1800" b="1" kern="400" spc="40" baseline="0">
                <a:solidFill>
                  <a:schemeClr val="accent3"/>
                </a:solidFill>
                <a:latin typeface="+mn-lt"/>
                <a:ea typeface="+mn-ea"/>
                <a:cs typeface="+mn-cs"/>
              </a:defRPr>
            </a:lvl3pPr>
            <a:lvl4pPr marL="1371600" indent="0" algn="ctr" defTabSz="914400" rtl="0" eaLnBrk="1" latinLnBrk="0" hangingPunct="1">
              <a:lnSpc>
                <a:spcPts val="2300"/>
              </a:lnSpc>
              <a:spcBef>
                <a:spcPts val="1150"/>
              </a:spcBef>
              <a:buFont typeface="Arial" panose="020B0604020202020204" pitchFamily="34" charset="0"/>
              <a:buNone/>
              <a:defRPr sz="1600" kern="600" spc="40" baseline="0">
                <a:solidFill>
                  <a:schemeClr val="tx1"/>
                </a:solidFill>
                <a:latin typeface="+mn-lt"/>
                <a:ea typeface="+mn-ea"/>
                <a:cs typeface="+mn-cs"/>
              </a:defRPr>
            </a:lvl4pPr>
            <a:lvl5pPr marL="1828800" indent="0" algn="ctr" defTabSz="914400" rtl="0" eaLnBrk="1" latinLnBrk="0" hangingPunct="1">
              <a:lnSpc>
                <a:spcPts val="2300"/>
              </a:lnSpc>
              <a:spcBef>
                <a:spcPts val="525"/>
              </a:spcBef>
              <a:buFont typeface="Arial" panose="020B0604020202020204" pitchFamily="34" charset="0"/>
              <a:buNone/>
              <a:defRPr sz="1600" kern="600" spc="40" baseline="0">
                <a:solidFill>
                  <a:schemeClr val="tx1"/>
                </a:solidFill>
                <a:latin typeface="+mn-lt"/>
                <a:ea typeface="+mn-ea"/>
                <a:cs typeface="+mn-cs"/>
              </a:defRPr>
            </a:lvl5pPr>
            <a:lvl6pPr marL="2286000" indent="0" algn="ctr" defTabSz="914400" rtl="0" eaLnBrk="1" latinLnBrk="0" hangingPunct="1">
              <a:lnSpc>
                <a:spcPts val="2300"/>
              </a:lnSpc>
              <a:spcBef>
                <a:spcPts val="0"/>
              </a:spcBef>
              <a:spcAft>
                <a:spcPts val="0"/>
              </a:spcAft>
              <a:buClr>
                <a:schemeClr val="tx1"/>
              </a:buClr>
              <a:buSzPct val="110000"/>
              <a:buFont typeface="Symbol" panose="05050102010706020507" pitchFamily="18" charset="2"/>
              <a:buNone/>
              <a:defRPr sz="1600" b="0" i="0" kern="600" spc="40" baseline="0">
                <a:solidFill>
                  <a:schemeClr val="tx1"/>
                </a:solidFill>
                <a:latin typeface="+mn-lt"/>
                <a:ea typeface="+mn-ea"/>
                <a:cs typeface="+mn-cs"/>
              </a:defRPr>
            </a:lvl6pPr>
            <a:lvl7pPr marL="2743200" indent="0" algn="ctr" defTabSz="914400" rtl="0" eaLnBrk="1" latinLnBrk="0" hangingPunct="1">
              <a:lnSpc>
                <a:spcPts val="2300"/>
              </a:lnSpc>
              <a:spcBef>
                <a:spcPts val="525"/>
              </a:spcBef>
              <a:spcAft>
                <a:spcPts val="0"/>
              </a:spcAft>
              <a:buClr>
                <a:schemeClr val="tx2"/>
              </a:buClr>
              <a:buFont typeface="Wingdings 3" panose="05040102010807070707" pitchFamily="18" charset="2"/>
              <a:buNone/>
              <a:defRPr sz="1600" b="0" i="1" kern="600" spc="40" baseline="0">
                <a:solidFill>
                  <a:schemeClr val="tx2"/>
                </a:solidFill>
                <a:latin typeface="+mn-lt"/>
                <a:ea typeface="+mn-ea"/>
                <a:cs typeface="+mn-cs"/>
              </a:defRPr>
            </a:lvl7pPr>
            <a:lvl8pPr marL="3200400" indent="0" algn="ctr" defTabSz="914400" rtl="0" eaLnBrk="1" latinLnBrk="0" hangingPunct="1">
              <a:lnSpc>
                <a:spcPts val="1100"/>
              </a:lnSpc>
              <a:spcBef>
                <a:spcPts val="525"/>
              </a:spcBef>
              <a:spcAft>
                <a:spcPts val="0"/>
              </a:spcAft>
              <a:buSzPct val="110000"/>
              <a:buFont typeface=".SF NS Symbols Regular"/>
              <a:buNone/>
              <a:defRPr sz="1600" b="0" i="1" kern="600" spc="120" baseline="0">
                <a:solidFill>
                  <a:schemeClr val="tx1">
                    <a:lumMod val="50000"/>
                    <a:lumOff val="50000"/>
                  </a:schemeClr>
                </a:solidFill>
                <a:latin typeface="+mn-lt"/>
                <a:ea typeface="+mn-ea"/>
                <a:cs typeface="+mn-cs"/>
              </a:defRPr>
            </a:lvl8pPr>
            <a:lvl9pPr marL="3657600" indent="0" algn="ctr" defTabSz="914400" rtl="0" eaLnBrk="1" latinLnBrk="0" hangingPunct="1">
              <a:lnSpc>
                <a:spcPts val="1100"/>
              </a:lnSpc>
              <a:spcBef>
                <a:spcPts val="525"/>
              </a:spcBef>
              <a:buFont typeface="Arial" panose="020B0604020202020204" pitchFamily="34" charset="0"/>
              <a:buNone/>
              <a:defRPr sz="1600" b="0" i="1" kern="600" spc="120" baseline="0">
                <a:solidFill>
                  <a:schemeClr val="tx1">
                    <a:lumMod val="50000"/>
                    <a:lumOff val="50000"/>
                  </a:schemeClr>
                </a:solidFill>
                <a:latin typeface="+mn-lt"/>
                <a:ea typeface="+mn-ea"/>
                <a:cs typeface="+mn-cs"/>
              </a:defRPr>
            </a:lvl9pPr>
          </a:lstStyle>
          <a:p>
            <a:endParaRPr lang="en-US" dirty="0"/>
          </a:p>
        </p:txBody>
      </p:sp>
      <p:sp>
        <p:nvSpPr>
          <p:cNvPr id="19" name="Subtitle 2"/>
          <p:cNvSpPr>
            <a:spLocks noGrp="1"/>
          </p:cNvSpPr>
          <p:nvPr>
            <p:ph type="subTitle" idx="1"/>
          </p:nvPr>
        </p:nvSpPr>
        <p:spPr>
          <a:xfrm>
            <a:off x="6172201" y="4787844"/>
            <a:ext cx="5361443" cy="1101934"/>
          </a:xfrm>
        </p:spPr>
        <p:txBody>
          <a:bodyPr anchor="ctr" anchorCtr="0"/>
          <a:lstStyle>
            <a:lvl1pPr marL="0" indent="0" algn="l">
              <a:spcBef>
                <a:spcPts val="2300"/>
              </a:spcBef>
              <a:buNone/>
              <a:defRPr sz="1900" b="0" spc="0" baseline="0">
                <a:solidFill>
                  <a:schemeClr val="bg1"/>
                </a:solidFill>
              </a:defRPr>
            </a:lvl1pPr>
            <a:lvl2pPr marL="0" indent="252000" algn="l">
              <a:lnSpc>
                <a:spcPts val="1600"/>
              </a:lnSpc>
              <a:spcBef>
                <a:spcPts val="300"/>
              </a:spcBef>
              <a:buSzPct val="110000"/>
              <a:buFont typeface=".SF NS Symbols Regular"/>
              <a:buChar char="↘"/>
              <a:defRPr sz="1300" i="1" baseline="0">
                <a:solidFill>
                  <a:schemeClr val="bg1"/>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20" name="Titel 6"/>
          <p:cNvSpPr>
            <a:spLocks noGrp="1"/>
          </p:cNvSpPr>
          <p:nvPr>
            <p:ph type="title"/>
          </p:nvPr>
        </p:nvSpPr>
        <p:spPr>
          <a:xfrm>
            <a:off x="695326" y="1891147"/>
            <a:ext cx="5350662" cy="1766455"/>
          </a:xfrm>
        </p:spPr>
        <p:txBody>
          <a:bodyPr anchor="ctr"/>
          <a:lstStyle>
            <a:lvl1pPr>
              <a:defRPr sz="2300">
                <a:solidFill>
                  <a:schemeClr val="bg1"/>
                </a:solidFill>
              </a:defRPr>
            </a:lvl1pPr>
          </a:lstStyle>
          <a:p>
            <a:r>
              <a:rPr lang="en-US" smtClean="0"/>
              <a:t>Click to edit Master title style</a:t>
            </a:r>
            <a:endParaRPr lang="de-DE" dirty="0"/>
          </a:p>
        </p:txBody>
      </p:sp>
      <p:pic>
        <p:nvPicPr>
          <p:cNvPr id="32" name="Grafik 31"/>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160395" y="4765992"/>
            <a:ext cx="1058550" cy="940958"/>
          </a:xfrm>
          <a:prstGeom prst="rect">
            <a:avLst/>
          </a:prstGeom>
        </p:spPr>
      </p:pic>
      <p:pic>
        <p:nvPicPr>
          <p:cNvPr id="33" name="Grafik 32"/>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2483322" y="5232310"/>
            <a:ext cx="1851764" cy="571653"/>
          </a:xfrm>
          <a:prstGeom prst="rect">
            <a:avLst/>
          </a:prstGeom>
        </p:spPr>
      </p:pic>
      <p:pic>
        <p:nvPicPr>
          <p:cNvPr id="25" name="Grafik 24"/>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7592156" y="489668"/>
            <a:ext cx="3888000" cy="899494"/>
          </a:xfrm>
          <a:prstGeom prst="rect">
            <a:avLst/>
          </a:prstGeom>
        </p:spPr>
      </p:pic>
      <p:sp>
        <p:nvSpPr>
          <p:cNvPr id="8" name="Datumsplatzhalter 7"/>
          <p:cNvSpPr>
            <a:spLocks noGrp="1"/>
          </p:cNvSpPr>
          <p:nvPr>
            <p:ph type="dt" sz="half" idx="10"/>
          </p:nvPr>
        </p:nvSpPr>
        <p:spPr/>
        <p:txBody>
          <a:bodyPr/>
          <a:lstStyle/>
          <a:p>
            <a:r>
              <a:rPr lang="en-US" smtClean="0"/>
              <a:t>Antara Menzel-Barbara | 25.06.24   </a:t>
            </a:r>
            <a:endParaRPr lang="de-DE" dirty="0"/>
          </a:p>
        </p:txBody>
      </p:sp>
      <p:sp>
        <p:nvSpPr>
          <p:cNvPr id="9" name="Fußzeilenplatzhalter 8"/>
          <p:cNvSpPr>
            <a:spLocks noGrp="1"/>
          </p:cNvSpPr>
          <p:nvPr>
            <p:ph type="ftr" sz="quarter" idx="11"/>
          </p:nvPr>
        </p:nvSpPr>
        <p:spPr/>
        <p:txBody>
          <a:bodyPr/>
          <a:lstStyle/>
          <a:p>
            <a:r>
              <a:rPr lang="en-US" smtClean="0"/>
              <a:t>Divertor engineering meeting</a:t>
            </a:r>
            <a:endParaRPr lang="de-DE" dirty="0"/>
          </a:p>
        </p:txBody>
      </p:sp>
      <p:sp>
        <p:nvSpPr>
          <p:cNvPr id="10" name="Foliennummernplatzhalter 9"/>
          <p:cNvSpPr>
            <a:spLocks noGrp="1"/>
          </p:cNvSpPr>
          <p:nvPr>
            <p:ph type="sldNum" sz="quarter" idx="12"/>
          </p:nvPr>
        </p:nvSpPr>
        <p:spPr/>
        <p:txBody>
          <a:bodyPr/>
          <a:lstStyle/>
          <a:p>
            <a:fld id="{ECE691D0-CC49-4FC7-9C4D-6112B0CB3A76}" type="slidenum">
              <a:rPr lang="de-DE" smtClean="0"/>
              <a:pPr/>
              <a:t>‹#›</a:t>
            </a:fld>
            <a:endParaRPr lang="de-DE" dirty="0"/>
          </a:p>
        </p:txBody>
      </p:sp>
    </p:spTree>
    <p:extLst>
      <p:ext uri="{BB962C8B-B14F-4D97-AF65-F5344CB8AC3E}">
        <p14:creationId xmlns:p14="http://schemas.microsoft.com/office/powerpoint/2010/main" val="31064237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E3E053EA-A9E0-4FC3-87BC-5CADB14D4D06}"/>
              </a:ext>
            </a:extLst>
          </p:cNvPr>
          <p:cNvGraphicFramePr>
            <a:graphicFrameLocks noChangeAspect="1"/>
          </p:cNvGraphicFramePr>
          <p:nvPr>
            <p:custDataLst>
              <p:tags r:id="rId2"/>
            </p:custDataLst>
            <p:extLst>
              <p:ext uri="{D42A27DB-BD31-4B8C-83A1-F6EECF244321}">
                <p14:modId xmlns:p14="http://schemas.microsoft.com/office/powerpoint/2010/main" val="194114805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242" name="think-cell Folie" r:id="rId5" imgW="384" imgH="385" progId="TCLayout.ActiveDocument.1">
                  <p:embed/>
                </p:oleObj>
              </mc:Choice>
              <mc:Fallback>
                <p:oleObj name="think-cell Folie" r:id="rId5" imgW="384" imgH="385"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0336F15A-9D0F-40C1-A205-2471F1ECE4E2}"/>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300" b="1" i="0" baseline="0" dirty="0">
              <a:latin typeface="Arial" panose="020B0604020202020204" pitchFamily="34" charset="0"/>
              <a:ea typeface="+mj-ea"/>
              <a:cs typeface="+mj-cs"/>
              <a:sym typeface="Arial" panose="020B0604020202020204" pitchFamily="34" charset="0"/>
            </a:endParaRPr>
          </a:p>
        </p:txBody>
      </p:sp>
      <p:sp>
        <p:nvSpPr>
          <p:cNvPr id="4" name="Inhaltsplatzhalter 3"/>
          <p:cNvSpPr>
            <a:spLocks noGrp="1"/>
          </p:cNvSpPr>
          <p:nvPr>
            <p:ph sz="quarter" idx="13"/>
          </p:nvPr>
        </p:nvSpPr>
        <p:spPr>
          <a:xfrm>
            <a:off x="695326" y="1609726"/>
            <a:ext cx="10801349" cy="4772024"/>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dirty="0"/>
          </a:p>
        </p:txBody>
      </p:sp>
      <p:sp>
        <p:nvSpPr>
          <p:cNvPr id="11" name="Titel 10"/>
          <p:cNvSpPr>
            <a:spLocks noGrp="1"/>
          </p:cNvSpPr>
          <p:nvPr>
            <p:ph type="title"/>
          </p:nvPr>
        </p:nvSpPr>
        <p:spPr>
          <a:xfrm>
            <a:off x="695326" y="441325"/>
            <a:ext cx="9576471" cy="894416"/>
          </a:xfrm>
        </p:spPr>
        <p:txBody>
          <a:bodyPr/>
          <a:lstStyle>
            <a:lvl1pPr>
              <a:defRPr/>
            </a:lvl1pPr>
          </a:lstStyle>
          <a:p>
            <a:r>
              <a:rPr lang="en-US" smtClean="0"/>
              <a:t>Click to edit Master title style</a:t>
            </a:r>
            <a:endParaRPr lang="de-DE" dirty="0"/>
          </a:p>
        </p:txBody>
      </p:sp>
      <p:sp>
        <p:nvSpPr>
          <p:cNvPr id="15" name="Datumsplatzhalter 14"/>
          <p:cNvSpPr>
            <a:spLocks noGrp="1"/>
          </p:cNvSpPr>
          <p:nvPr>
            <p:ph type="dt" sz="half" idx="14"/>
          </p:nvPr>
        </p:nvSpPr>
        <p:spPr/>
        <p:txBody>
          <a:bodyPr/>
          <a:lstStyle/>
          <a:p>
            <a:r>
              <a:rPr lang="en-US" smtClean="0"/>
              <a:t>Antara Menzel-Barbara | 25.06.24   </a:t>
            </a:r>
            <a:endParaRPr lang="de-DE" dirty="0"/>
          </a:p>
        </p:txBody>
      </p:sp>
      <p:sp>
        <p:nvSpPr>
          <p:cNvPr id="16" name="Fußzeilenplatzhalter 15"/>
          <p:cNvSpPr>
            <a:spLocks noGrp="1"/>
          </p:cNvSpPr>
          <p:nvPr>
            <p:ph type="ftr" sz="quarter" idx="15"/>
          </p:nvPr>
        </p:nvSpPr>
        <p:spPr/>
        <p:txBody>
          <a:bodyPr/>
          <a:lstStyle/>
          <a:p>
            <a:r>
              <a:rPr lang="en-US" smtClean="0"/>
              <a:t>Divertor engineering meeting</a:t>
            </a:r>
            <a:endParaRPr lang="de-DE" dirty="0"/>
          </a:p>
        </p:txBody>
      </p:sp>
      <p:sp>
        <p:nvSpPr>
          <p:cNvPr id="17" name="Foliennummernplatzhalter 16"/>
          <p:cNvSpPr>
            <a:spLocks noGrp="1"/>
          </p:cNvSpPr>
          <p:nvPr>
            <p:ph type="sldNum" sz="quarter" idx="16"/>
          </p:nvPr>
        </p:nvSpPr>
        <p:spPr/>
        <p:txBody>
          <a:bodyPr/>
          <a:lstStyle/>
          <a:p>
            <a:fld id="{ECE691D0-CC49-4FC7-9C4D-6112B0CB3A76}" type="slidenum">
              <a:rPr lang="de-DE" smtClean="0"/>
              <a:pPr/>
              <a:t>‹#›</a:t>
            </a:fld>
            <a:endParaRPr lang="de-DE" dirty="0"/>
          </a:p>
        </p:txBody>
      </p:sp>
    </p:spTree>
    <p:extLst>
      <p:ext uri="{BB962C8B-B14F-4D97-AF65-F5344CB8AC3E}">
        <p14:creationId xmlns:p14="http://schemas.microsoft.com/office/powerpoint/2010/main" val="10742970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 und Text">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E3E053EA-A9E0-4FC3-87BC-5CADB14D4D06}"/>
              </a:ext>
            </a:extLst>
          </p:cNvPr>
          <p:cNvGraphicFramePr>
            <a:graphicFrameLocks noChangeAspect="1"/>
          </p:cNvGraphicFramePr>
          <p:nvPr>
            <p:custDataLst>
              <p:tags r:id="rId2"/>
            </p:custDataLst>
            <p:extLst>
              <p:ext uri="{D42A27DB-BD31-4B8C-83A1-F6EECF244321}">
                <p14:modId xmlns:p14="http://schemas.microsoft.com/office/powerpoint/2010/main" val="425012966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493" name="think-cell Folie" r:id="rId5" imgW="384" imgH="385" progId="TCLayout.ActiveDocument.1">
                  <p:embed/>
                </p:oleObj>
              </mc:Choice>
              <mc:Fallback>
                <p:oleObj name="think-cell Folie" r:id="rId5" imgW="384" imgH="385" progId="TCLayout.ActiveDocument.1">
                  <p:embed/>
                  <p:pic>
                    <p:nvPicPr>
                      <p:cNvPr id="6" name="Object 5" hidden="1">
                        <a:extLst>
                          <a:ext uri="{FF2B5EF4-FFF2-40B4-BE49-F238E27FC236}">
                            <a16:creationId xmlns:a16="http://schemas.microsoft.com/office/drawing/2014/main" id="{E3E053EA-A9E0-4FC3-87BC-5CADB14D4D06}"/>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0336F15A-9D0F-40C1-A205-2471F1ECE4E2}"/>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300" b="1" i="0" baseline="0" dirty="0">
              <a:latin typeface="Arial" panose="020B0604020202020204" pitchFamily="34" charset="0"/>
              <a:ea typeface="+mj-ea"/>
              <a:cs typeface="+mj-cs"/>
              <a:sym typeface="Arial" panose="020B0604020202020204" pitchFamily="34" charset="0"/>
            </a:endParaRPr>
          </a:p>
        </p:txBody>
      </p:sp>
      <p:sp>
        <p:nvSpPr>
          <p:cNvPr id="11" name="Titel 10"/>
          <p:cNvSpPr>
            <a:spLocks noGrp="1"/>
          </p:cNvSpPr>
          <p:nvPr>
            <p:ph type="title"/>
          </p:nvPr>
        </p:nvSpPr>
        <p:spPr>
          <a:xfrm>
            <a:off x="695326" y="441325"/>
            <a:ext cx="9576471" cy="894416"/>
          </a:xfrm>
        </p:spPr>
        <p:txBody>
          <a:bodyPr/>
          <a:lstStyle>
            <a:lvl1pPr>
              <a:defRPr/>
            </a:lvl1pPr>
          </a:lstStyle>
          <a:p>
            <a:r>
              <a:rPr lang="en-US" smtClean="0"/>
              <a:t>Click to edit Master title style</a:t>
            </a:r>
            <a:endParaRPr lang="de-DE" dirty="0"/>
          </a:p>
        </p:txBody>
      </p:sp>
      <p:sp>
        <p:nvSpPr>
          <p:cNvPr id="15" name="Datumsplatzhalter 14"/>
          <p:cNvSpPr>
            <a:spLocks noGrp="1"/>
          </p:cNvSpPr>
          <p:nvPr>
            <p:ph type="dt" sz="half" idx="14"/>
          </p:nvPr>
        </p:nvSpPr>
        <p:spPr/>
        <p:txBody>
          <a:bodyPr/>
          <a:lstStyle/>
          <a:p>
            <a:r>
              <a:rPr lang="en-US" smtClean="0"/>
              <a:t>Antara Menzel-Barbara | 25.06.24   </a:t>
            </a:r>
            <a:endParaRPr lang="de-DE" dirty="0"/>
          </a:p>
        </p:txBody>
      </p:sp>
      <p:sp>
        <p:nvSpPr>
          <p:cNvPr id="16" name="Fußzeilenplatzhalter 15"/>
          <p:cNvSpPr>
            <a:spLocks noGrp="1"/>
          </p:cNvSpPr>
          <p:nvPr>
            <p:ph type="ftr" sz="quarter" idx="15"/>
          </p:nvPr>
        </p:nvSpPr>
        <p:spPr/>
        <p:txBody>
          <a:bodyPr/>
          <a:lstStyle/>
          <a:p>
            <a:r>
              <a:rPr lang="en-US" smtClean="0"/>
              <a:t>Divertor engineering meeting</a:t>
            </a:r>
            <a:endParaRPr lang="de-DE" dirty="0"/>
          </a:p>
        </p:txBody>
      </p:sp>
      <p:sp>
        <p:nvSpPr>
          <p:cNvPr id="17" name="Foliennummernplatzhalter 16"/>
          <p:cNvSpPr>
            <a:spLocks noGrp="1"/>
          </p:cNvSpPr>
          <p:nvPr>
            <p:ph type="sldNum" sz="quarter" idx="16"/>
          </p:nvPr>
        </p:nvSpPr>
        <p:spPr/>
        <p:txBody>
          <a:bodyPr/>
          <a:lstStyle/>
          <a:p>
            <a:fld id="{ECE691D0-CC49-4FC7-9C4D-6112B0CB3A76}" type="slidenum">
              <a:rPr lang="de-DE" smtClean="0"/>
              <a:pPr/>
              <a:t>‹#›</a:t>
            </a:fld>
            <a:endParaRPr lang="de-DE" dirty="0"/>
          </a:p>
        </p:txBody>
      </p:sp>
      <p:sp>
        <p:nvSpPr>
          <p:cNvPr id="3" name="Textplatzhalter 2"/>
          <p:cNvSpPr>
            <a:spLocks noGrp="1"/>
          </p:cNvSpPr>
          <p:nvPr>
            <p:ph type="body" sz="quarter" idx="17"/>
          </p:nvPr>
        </p:nvSpPr>
        <p:spPr>
          <a:xfrm>
            <a:off x="695325" y="1609725"/>
            <a:ext cx="10477500" cy="477202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Tree>
    <p:extLst>
      <p:ext uri="{BB962C8B-B14F-4D97-AF65-F5344CB8AC3E}">
        <p14:creationId xmlns:p14="http://schemas.microsoft.com/office/powerpoint/2010/main" val="39580188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 Felder (Text/Bi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434D6FFE-C346-403E-A982-395E5408109F}"/>
              </a:ext>
            </a:extLst>
          </p:cNvPr>
          <p:cNvGraphicFramePr>
            <a:graphicFrameLocks noChangeAspect="1"/>
          </p:cNvGraphicFramePr>
          <p:nvPr>
            <p:custDataLst>
              <p:tags r:id="rId2"/>
            </p:custDataLst>
            <p:extLst>
              <p:ext uri="{D42A27DB-BD31-4B8C-83A1-F6EECF244321}">
                <p14:modId xmlns:p14="http://schemas.microsoft.com/office/powerpoint/2010/main" val="115877921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266" name="think-cell Folie" r:id="rId5" imgW="384" imgH="385" progId="TCLayout.ActiveDocument.1">
                  <p:embed/>
                </p:oleObj>
              </mc:Choice>
              <mc:Fallback>
                <p:oleObj name="think-cell Folie" r:id="rId5" imgW="384" imgH="385"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8FC65B91-E784-4354-A701-802A4C59DD92}"/>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300" b="1" i="0" baseline="0" dirty="0">
              <a:latin typeface="Arial" panose="020B0604020202020204" pitchFamily="34" charset="0"/>
              <a:ea typeface="+mj-ea"/>
              <a:cs typeface="+mj-cs"/>
              <a:sym typeface="Arial" panose="020B0604020202020204" pitchFamily="34" charset="0"/>
            </a:endParaRPr>
          </a:p>
        </p:txBody>
      </p:sp>
      <p:sp>
        <p:nvSpPr>
          <p:cNvPr id="3" name="Content Placeholder 2"/>
          <p:cNvSpPr>
            <a:spLocks noGrp="1"/>
          </p:cNvSpPr>
          <p:nvPr>
            <p:ph sz="half" idx="1"/>
          </p:nvPr>
        </p:nvSpPr>
        <p:spPr>
          <a:xfrm>
            <a:off x="695325" y="1881188"/>
            <a:ext cx="5112414" cy="4500562"/>
          </a:xfrm>
          <a:prstGeom prst="rect">
            <a:avLst/>
          </a:prstGeom>
        </p:spPr>
        <p:txBody>
          <a:bodyPr/>
          <a:lstStyle>
            <a:lvl3pPr>
              <a:defRPr b="0">
                <a:solidFill>
                  <a:schemeClr val="tx1"/>
                </a:solidFill>
              </a:defRPr>
            </a:lvl3pPr>
            <a:lvl4pPr>
              <a:defRPr b="1">
                <a:solidFill>
                  <a:schemeClr val="tx2"/>
                </a:solidFill>
              </a:defRPr>
            </a:lvl4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84263" y="1881188"/>
            <a:ext cx="5112412" cy="4500562"/>
          </a:xfrm>
          <a:prstGeom prst="rect">
            <a:avLst/>
          </a:prstGeom>
        </p:spPr>
        <p:txBody>
          <a:bodyPr/>
          <a:lstStyle>
            <a:lvl3pPr>
              <a:defRPr b="0">
                <a:solidFill>
                  <a:schemeClr val="tx1"/>
                </a:solidFill>
              </a:defRPr>
            </a:lvl3pPr>
            <a:lvl4pPr>
              <a:defRPr b="1">
                <a:solidFill>
                  <a:schemeClr val="tx2"/>
                </a:solidFill>
              </a:defRPr>
            </a:lvl4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Titel 13"/>
          <p:cNvSpPr>
            <a:spLocks noGrp="1"/>
          </p:cNvSpPr>
          <p:nvPr>
            <p:ph type="title"/>
          </p:nvPr>
        </p:nvSpPr>
        <p:spPr/>
        <p:txBody>
          <a:bodyPr/>
          <a:lstStyle/>
          <a:p>
            <a:r>
              <a:rPr lang="en-US" smtClean="0"/>
              <a:t>Click to edit Master title style</a:t>
            </a:r>
            <a:endParaRPr lang="de-DE"/>
          </a:p>
        </p:txBody>
      </p:sp>
      <p:sp>
        <p:nvSpPr>
          <p:cNvPr id="12" name="Datumsplatzhalter 11"/>
          <p:cNvSpPr>
            <a:spLocks noGrp="1"/>
          </p:cNvSpPr>
          <p:nvPr>
            <p:ph type="dt" sz="half" idx="10"/>
          </p:nvPr>
        </p:nvSpPr>
        <p:spPr/>
        <p:txBody>
          <a:bodyPr/>
          <a:lstStyle/>
          <a:p>
            <a:r>
              <a:rPr lang="en-US" smtClean="0"/>
              <a:t>Antara Menzel-Barbara | 25.06.24   </a:t>
            </a:r>
            <a:endParaRPr lang="de-DE" dirty="0"/>
          </a:p>
        </p:txBody>
      </p:sp>
      <p:sp>
        <p:nvSpPr>
          <p:cNvPr id="13" name="Fußzeilenplatzhalter 12"/>
          <p:cNvSpPr>
            <a:spLocks noGrp="1"/>
          </p:cNvSpPr>
          <p:nvPr>
            <p:ph type="ftr" sz="quarter" idx="11"/>
          </p:nvPr>
        </p:nvSpPr>
        <p:spPr/>
        <p:txBody>
          <a:bodyPr/>
          <a:lstStyle/>
          <a:p>
            <a:r>
              <a:rPr lang="en-US" smtClean="0"/>
              <a:t>Divertor engineering meeting</a:t>
            </a:r>
            <a:endParaRPr lang="de-DE" dirty="0"/>
          </a:p>
        </p:txBody>
      </p:sp>
      <p:sp>
        <p:nvSpPr>
          <p:cNvPr id="15" name="Foliennummernplatzhalter 14"/>
          <p:cNvSpPr>
            <a:spLocks noGrp="1"/>
          </p:cNvSpPr>
          <p:nvPr>
            <p:ph type="sldNum" sz="quarter" idx="12"/>
          </p:nvPr>
        </p:nvSpPr>
        <p:spPr/>
        <p:txBody>
          <a:bodyPr/>
          <a:lstStyle/>
          <a:p>
            <a:fld id="{ECE691D0-CC49-4FC7-9C4D-6112B0CB3A76}" type="slidenum">
              <a:rPr lang="de-DE" smtClean="0"/>
              <a:pPr/>
              <a:t>‹#›</a:t>
            </a:fld>
            <a:endParaRPr lang="de-DE" dirty="0"/>
          </a:p>
        </p:txBody>
      </p:sp>
    </p:spTree>
    <p:extLst>
      <p:ext uri="{BB962C8B-B14F-4D97-AF65-F5344CB8AC3E}">
        <p14:creationId xmlns:p14="http://schemas.microsoft.com/office/powerpoint/2010/main" val="24047026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nur Text ohne Titel)">
    <p:spTree>
      <p:nvGrpSpPr>
        <p:cNvPr id="1" name=""/>
        <p:cNvGrpSpPr/>
        <p:nvPr/>
      </p:nvGrpSpPr>
      <p:grpSpPr>
        <a:xfrm>
          <a:off x="0" y="0"/>
          <a:ext cx="0" cy="0"/>
          <a:chOff x="0" y="0"/>
          <a:chExt cx="0" cy="0"/>
        </a:xfrm>
      </p:grpSpPr>
      <p:sp>
        <p:nvSpPr>
          <p:cNvPr id="7" name="Inhaltsplatzhalter 6"/>
          <p:cNvSpPr>
            <a:spLocks noGrp="1"/>
          </p:cNvSpPr>
          <p:nvPr>
            <p:ph sz="quarter" idx="13" hasCustomPrompt="1"/>
          </p:nvPr>
        </p:nvSpPr>
        <p:spPr>
          <a:xfrm>
            <a:off x="695325" y="481013"/>
            <a:ext cx="10801350" cy="5900737"/>
          </a:xfrm>
        </p:spPr>
        <p:txBody>
          <a:bodyPr/>
          <a:lstStyle>
            <a:lvl1pPr>
              <a:defRPr baseline="0"/>
            </a:lvl1pPr>
          </a:lstStyle>
          <a:p>
            <a:pPr lvl="0"/>
            <a:r>
              <a:rPr lang="de-DE" dirty="0"/>
              <a:t>Slide </a:t>
            </a:r>
            <a:r>
              <a:rPr lang="de-DE" dirty="0" err="1"/>
              <a:t>without</a:t>
            </a:r>
            <a:r>
              <a:rPr lang="de-DE" dirty="0"/>
              <a:t> title (</a:t>
            </a:r>
            <a:r>
              <a:rPr lang="de-DE" dirty="0" err="1"/>
              <a:t>exception</a:t>
            </a:r>
            <a:r>
              <a:rPr lang="de-DE" dirty="0"/>
              <a:t>)</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Datumsplatzhalter 4"/>
          <p:cNvSpPr>
            <a:spLocks noGrp="1"/>
          </p:cNvSpPr>
          <p:nvPr>
            <p:ph type="dt" sz="half" idx="14"/>
          </p:nvPr>
        </p:nvSpPr>
        <p:spPr/>
        <p:txBody>
          <a:bodyPr/>
          <a:lstStyle/>
          <a:p>
            <a:r>
              <a:rPr lang="en-US" smtClean="0"/>
              <a:t>Antara Menzel-Barbara | 25.06.24   </a:t>
            </a:r>
            <a:endParaRPr lang="de-DE" dirty="0"/>
          </a:p>
        </p:txBody>
      </p:sp>
      <p:sp>
        <p:nvSpPr>
          <p:cNvPr id="6" name="Fußzeilenplatzhalter 5"/>
          <p:cNvSpPr>
            <a:spLocks noGrp="1"/>
          </p:cNvSpPr>
          <p:nvPr>
            <p:ph type="ftr" sz="quarter" idx="15"/>
          </p:nvPr>
        </p:nvSpPr>
        <p:spPr/>
        <p:txBody>
          <a:bodyPr/>
          <a:lstStyle/>
          <a:p>
            <a:r>
              <a:rPr lang="en-US" smtClean="0"/>
              <a:t>Divertor engineering meeting</a:t>
            </a:r>
            <a:endParaRPr lang="de-DE" dirty="0"/>
          </a:p>
        </p:txBody>
      </p:sp>
      <p:sp>
        <p:nvSpPr>
          <p:cNvPr id="8" name="Foliennummernplatzhalter 7"/>
          <p:cNvSpPr>
            <a:spLocks noGrp="1"/>
          </p:cNvSpPr>
          <p:nvPr>
            <p:ph type="sldNum" sz="quarter" idx="16"/>
          </p:nvPr>
        </p:nvSpPr>
        <p:spPr/>
        <p:txBody>
          <a:bodyPr/>
          <a:lstStyle/>
          <a:p>
            <a:fld id="{ECE691D0-CC49-4FC7-9C4D-6112B0CB3A76}" type="slidenum">
              <a:rPr lang="de-DE" smtClean="0"/>
              <a:pPr/>
              <a:t>‹#›</a:t>
            </a:fld>
            <a:endParaRPr lang="de-DE" dirty="0"/>
          </a:p>
        </p:txBody>
      </p:sp>
    </p:spTree>
    <p:extLst>
      <p:ext uri="{BB962C8B-B14F-4D97-AF65-F5344CB8AC3E}">
        <p14:creationId xmlns:p14="http://schemas.microsoft.com/office/powerpoint/2010/main" val="28249736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8" name="Datumsplatzhalter 7"/>
          <p:cNvSpPr>
            <a:spLocks noGrp="1"/>
          </p:cNvSpPr>
          <p:nvPr>
            <p:ph type="dt" sz="half" idx="10"/>
          </p:nvPr>
        </p:nvSpPr>
        <p:spPr/>
        <p:txBody>
          <a:bodyPr/>
          <a:lstStyle/>
          <a:p>
            <a:r>
              <a:rPr lang="en-US" smtClean="0"/>
              <a:t>Antara Menzel-Barbara | 25.06.24   </a:t>
            </a:r>
            <a:endParaRPr lang="de-DE" dirty="0"/>
          </a:p>
        </p:txBody>
      </p:sp>
      <p:sp>
        <p:nvSpPr>
          <p:cNvPr id="9" name="Fußzeilenplatzhalter 8"/>
          <p:cNvSpPr>
            <a:spLocks noGrp="1"/>
          </p:cNvSpPr>
          <p:nvPr>
            <p:ph type="ftr" sz="quarter" idx="11"/>
          </p:nvPr>
        </p:nvSpPr>
        <p:spPr/>
        <p:txBody>
          <a:bodyPr/>
          <a:lstStyle/>
          <a:p>
            <a:r>
              <a:rPr lang="en-US" smtClean="0"/>
              <a:t>Divertor engineering meeting</a:t>
            </a:r>
            <a:endParaRPr lang="de-DE" dirty="0"/>
          </a:p>
        </p:txBody>
      </p:sp>
      <p:sp>
        <p:nvSpPr>
          <p:cNvPr id="10" name="Foliennummernplatzhalter 9"/>
          <p:cNvSpPr>
            <a:spLocks noGrp="1"/>
          </p:cNvSpPr>
          <p:nvPr>
            <p:ph type="sldNum" sz="quarter" idx="12"/>
          </p:nvPr>
        </p:nvSpPr>
        <p:spPr/>
        <p:txBody>
          <a:bodyPr/>
          <a:lstStyle/>
          <a:p>
            <a:fld id="{ECE691D0-CC49-4FC7-9C4D-6112B0CB3A76}" type="slidenum">
              <a:rPr lang="de-DE" smtClean="0"/>
              <a:pPr/>
              <a:t>‹#›</a:t>
            </a:fld>
            <a:endParaRPr lang="de-DE" dirty="0"/>
          </a:p>
        </p:txBody>
      </p:sp>
    </p:spTree>
    <p:extLst>
      <p:ext uri="{BB962C8B-B14F-4D97-AF65-F5344CB8AC3E}">
        <p14:creationId xmlns:p14="http://schemas.microsoft.com/office/powerpoint/2010/main" val="3090675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oleObject" Target="../embeddings/oleObject1.bin"/><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emf"/><Relationship Id="rId2" Type="http://schemas.openxmlformats.org/officeDocument/2006/relationships/slideLayout" Target="../slideLayouts/slideLayout2.xml"/><Relationship Id="rId16" Type="http://schemas.openxmlformats.org/officeDocument/2006/relationships/tags" Target="../tags/tag2.xml"/><Relationship Id="rId20" Type="http://schemas.openxmlformats.org/officeDocument/2006/relationships/image" Target="../media/image3.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1.xml"/><Relationship Id="rId10" Type="http://schemas.openxmlformats.org/officeDocument/2006/relationships/slideLayout" Target="../slideLayouts/slideLayout10.xml"/><Relationship Id="rId19"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vmlDrawing" Target="../drawings/vmlDrawing1.v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ags" Target="../tags/tag1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vmlDrawing" Target="../drawings/vmlDrawing8.vml"/><Relationship Id="rId17" Type="http://schemas.openxmlformats.org/officeDocument/2006/relationships/image" Target="../media/image1.emf"/><Relationship Id="rId2" Type="http://schemas.openxmlformats.org/officeDocument/2006/relationships/slideLayout" Target="../slideLayouts/slideLayout14.xml"/><Relationship Id="rId16" Type="http://schemas.openxmlformats.org/officeDocument/2006/relationships/oleObject" Target="../embeddings/oleObject1.bin"/><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theme" Target="../theme/theme2.xml"/><Relationship Id="rId5" Type="http://schemas.openxmlformats.org/officeDocument/2006/relationships/slideLayout" Target="../slideLayouts/slideLayout17.xml"/><Relationship Id="rId15" Type="http://schemas.openxmlformats.org/officeDocument/2006/relationships/image" Target="../media/image2.emf"/><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ags" Target="../tags/tag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1" name="Grafik 10"/>
          <p:cNvPicPr>
            <a:picLocks noChangeAspect="1"/>
          </p:cNvPicPr>
          <p:nvPr userDrawn="1"/>
        </p:nvPicPr>
        <p:blipFill>
          <a:blip r:embed="rId17" cstate="screen">
            <a:extLst>
              <a:ext uri="{28A0092B-C50C-407E-A947-70E740481C1C}">
                <a14:useLocalDpi xmlns:a14="http://schemas.microsoft.com/office/drawing/2010/main"/>
              </a:ext>
            </a:extLst>
          </a:blip>
          <a:stretch>
            <a:fillRect/>
          </a:stretch>
        </p:blipFill>
        <p:spPr>
          <a:xfrm>
            <a:off x="11366923" y="170923"/>
            <a:ext cx="630153" cy="630153"/>
          </a:xfrm>
          <a:prstGeom prst="rect">
            <a:avLst/>
          </a:prstGeom>
        </p:spPr>
      </p:pic>
      <p:graphicFrame>
        <p:nvGraphicFramePr>
          <p:cNvPr id="6" name="Object 5" hidden="1">
            <a:extLst>
              <a:ext uri="{FF2B5EF4-FFF2-40B4-BE49-F238E27FC236}">
                <a16:creationId xmlns:a16="http://schemas.microsoft.com/office/drawing/2014/main" id="{E3FBFD33-14B0-4B26-8D25-D9E05002D480}"/>
              </a:ext>
            </a:extLst>
          </p:cNvPr>
          <p:cNvGraphicFramePr>
            <a:graphicFrameLocks noChangeAspect="1"/>
          </p:cNvGraphicFramePr>
          <p:nvPr>
            <p:custDataLst>
              <p:tags r:id="rId15"/>
            </p:custDataLst>
            <p:extLst>
              <p:ext uri="{D42A27DB-BD31-4B8C-83A1-F6EECF244321}">
                <p14:modId xmlns:p14="http://schemas.microsoft.com/office/powerpoint/2010/main" val="394953215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20" name="think-cell Folie" r:id="rId18" imgW="384" imgH="385" progId="TCLayout.ActiveDocument.1">
                  <p:embed/>
                </p:oleObj>
              </mc:Choice>
              <mc:Fallback>
                <p:oleObj name="think-cell Folie" r:id="rId18" imgW="384" imgH="385" progId="TCLayout.ActiveDocument.1">
                  <p:embed/>
                  <p:pic>
                    <p:nvPicPr>
                      <p:cNvPr id="0" name=""/>
                      <p:cNvPicPr/>
                      <p:nvPr/>
                    </p:nvPicPr>
                    <p:blipFill>
                      <a:blip r:embed="rId19"/>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658354E6-9E0E-44B9-83E8-1963A1EC88F1}"/>
              </a:ext>
            </a:extLst>
          </p:cNvPr>
          <p:cNvSpPr/>
          <p:nvPr>
            <p:custDataLst>
              <p:tags r:id="rId16"/>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de-DE" sz="2300" b="1" i="0" baseline="0" dirty="0">
              <a:latin typeface="Arial" panose="020B0604020202020204" pitchFamily="34" charset="0"/>
              <a:ea typeface="+mj-ea"/>
              <a:cs typeface="+mj-cs"/>
              <a:sym typeface="Arial" panose="020B0604020202020204" pitchFamily="34" charset="0"/>
            </a:endParaRPr>
          </a:p>
        </p:txBody>
      </p:sp>
      <p:sp>
        <p:nvSpPr>
          <p:cNvPr id="2" name="Title Placeholder 1"/>
          <p:cNvSpPr>
            <a:spLocks noGrp="1"/>
          </p:cNvSpPr>
          <p:nvPr>
            <p:ph type="title"/>
          </p:nvPr>
        </p:nvSpPr>
        <p:spPr>
          <a:xfrm>
            <a:off x="695325" y="441325"/>
            <a:ext cx="9576472" cy="782638"/>
          </a:xfrm>
          <a:prstGeom prst="rect">
            <a:avLst/>
          </a:prstGeom>
        </p:spPr>
        <p:txBody>
          <a:bodyPr vert="horz" lIns="0" tIns="0" rIns="0" bIns="0" rtlCol="0" anchor="t" anchorCtr="0">
            <a:noAutofit/>
          </a:bodyPr>
          <a:lstStyle/>
          <a:p>
            <a:r>
              <a:rPr lang="de-DE" dirty="0"/>
              <a:t>Headline Arial </a:t>
            </a:r>
            <a:r>
              <a:rPr lang="de-DE" dirty="0" err="1"/>
              <a:t>MPG_green_dark</a:t>
            </a:r>
            <a:r>
              <a:rPr lang="de-DE" dirty="0"/>
              <a:t>, 25 </a:t>
            </a:r>
            <a:r>
              <a:rPr lang="de-DE" dirty="0" err="1"/>
              <a:t>pt</a:t>
            </a:r>
            <a:r>
              <a:rPr lang="de-DE" dirty="0"/>
              <a:t>, ZAB 28 </a:t>
            </a:r>
            <a:r>
              <a:rPr lang="de-DE" dirty="0" err="1"/>
              <a:t>pt</a:t>
            </a:r>
            <a:r>
              <a:rPr lang="de-DE" dirty="0"/>
              <a:t/>
            </a:r>
            <a:br>
              <a:rPr lang="de-DE" dirty="0"/>
            </a:br>
            <a:endParaRPr lang="en-US" dirty="0"/>
          </a:p>
        </p:txBody>
      </p:sp>
      <p:sp>
        <p:nvSpPr>
          <p:cNvPr id="7" name="Textplatzhalter 6"/>
          <p:cNvSpPr>
            <a:spLocks noGrp="1"/>
          </p:cNvSpPr>
          <p:nvPr>
            <p:ph type="body" idx="1"/>
          </p:nvPr>
        </p:nvSpPr>
        <p:spPr>
          <a:xfrm>
            <a:off x="695326" y="1609725"/>
            <a:ext cx="10801350" cy="4567237"/>
          </a:xfrm>
          <a:prstGeom prst="rect">
            <a:avLst/>
          </a:prstGeom>
        </p:spPr>
        <p:txBody>
          <a:bodyPr vert="horz" lIns="0" tIns="45720" rIns="0" bIns="45720" rtlCol="0">
            <a:normAutofit/>
          </a:bodyPr>
          <a:lstStyle/>
          <a:p>
            <a:pPr lvl="0"/>
            <a:r>
              <a:rPr lang="de-DE" dirty="0"/>
              <a:t>Ebene 1: Headlines</a:t>
            </a:r>
          </a:p>
          <a:p>
            <a:pPr lvl="1"/>
            <a:r>
              <a:rPr lang="de-DE" dirty="0"/>
              <a:t>Ebene 2: Fließtext</a:t>
            </a:r>
          </a:p>
          <a:p>
            <a:pPr lvl="2"/>
            <a:r>
              <a:rPr lang="de-DE" dirty="0"/>
              <a:t>Ebene 3: </a:t>
            </a:r>
            <a:r>
              <a:rPr lang="de-DE" dirty="0" smtClean="0"/>
              <a:t>Stichpunkte</a:t>
            </a:r>
            <a:endParaRPr lang="de-DE" dirty="0"/>
          </a:p>
          <a:p>
            <a:pPr lvl="3"/>
            <a:r>
              <a:rPr lang="de-DE" dirty="0"/>
              <a:t>Ebene 4: Stichpunkte hervorgehoben</a:t>
            </a:r>
          </a:p>
          <a:p>
            <a:pPr lvl="4"/>
            <a:r>
              <a:rPr lang="de-DE" dirty="0"/>
              <a:t>Ebene 5: Stichpunkte eingerückt</a:t>
            </a:r>
          </a:p>
          <a:p>
            <a:pPr lvl="5"/>
            <a:r>
              <a:rPr lang="de-DE" dirty="0"/>
              <a:t>Ebene 6: Stichpunkte weiter eingerückt</a:t>
            </a:r>
          </a:p>
          <a:p>
            <a:pPr lvl="6"/>
            <a:r>
              <a:rPr lang="de-DE" dirty="0"/>
              <a:t>Ebene 7: Zusatzinfo</a:t>
            </a:r>
          </a:p>
          <a:p>
            <a:pPr lvl="7"/>
            <a:r>
              <a:rPr lang="de-DE" dirty="0"/>
              <a:t>Ebene 8: Bildunterschrift</a:t>
            </a:r>
          </a:p>
        </p:txBody>
      </p:sp>
      <p:pic>
        <p:nvPicPr>
          <p:cNvPr id="8" name="Grafik 7"/>
          <p:cNvPicPr>
            <a:picLocks noChangeAspect="1"/>
          </p:cNvPicPr>
          <p:nvPr userDrawn="1"/>
        </p:nvPicPr>
        <p:blipFill>
          <a:blip r:embed="rId20" cstate="screen">
            <a:extLst>
              <a:ext uri="{28A0092B-C50C-407E-A947-70E740481C1C}">
                <a14:useLocalDpi xmlns:a14="http://schemas.microsoft.com/office/drawing/2010/main"/>
              </a:ext>
            </a:extLst>
          </a:blip>
          <a:stretch>
            <a:fillRect/>
          </a:stretch>
        </p:blipFill>
        <p:spPr>
          <a:xfrm>
            <a:off x="10591799" y="240771"/>
            <a:ext cx="581025" cy="516467"/>
          </a:xfrm>
          <a:prstGeom prst="rect">
            <a:avLst/>
          </a:prstGeom>
        </p:spPr>
      </p:pic>
      <p:sp>
        <p:nvSpPr>
          <p:cNvPr id="3" name="Datumsplatzhalter 2"/>
          <p:cNvSpPr>
            <a:spLocks noGrp="1"/>
          </p:cNvSpPr>
          <p:nvPr>
            <p:ph type="dt" sz="half" idx="2"/>
          </p:nvPr>
        </p:nvSpPr>
        <p:spPr>
          <a:xfrm>
            <a:off x="4122419" y="6490799"/>
            <a:ext cx="7044781" cy="144000"/>
          </a:xfrm>
          <a:prstGeom prst="rect">
            <a:avLst/>
          </a:prstGeom>
        </p:spPr>
        <p:txBody>
          <a:bodyPr vert="horz" wrap="none" lIns="0" tIns="0" rIns="0" bIns="0" rtlCol="0" anchor="b" anchorCtr="0"/>
          <a:lstStyle>
            <a:lvl1pPr algn="r">
              <a:defRPr lang="de-DE" sz="600" kern="600" cap="all" spc="90" baseline="0" smtClean="0">
                <a:solidFill>
                  <a:schemeClr val="tx1">
                    <a:tint val="75000"/>
                  </a:schemeClr>
                </a:solidFill>
                <a:latin typeface="+mn-lt"/>
                <a:ea typeface="+mn-ea"/>
                <a:cs typeface="+mn-cs"/>
              </a:defRPr>
            </a:lvl1pPr>
          </a:lstStyle>
          <a:p>
            <a:r>
              <a:rPr lang="en-US" smtClean="0"/>
              <a:t>Antara Menzel-Barbara | 25.06.24   </a:t>
            </a:r>
            <a:endParaRPr lang="de-DE" dirty="0"/>
          </a:p>
        </p:txBody>
      </p:sp>
      <p:sp>
        <p:nvSpPr>
          <p:cNvPr id="9" name="Fußzeilenplatzhalter 8"/>
          <p:cNvSpPr>
            <a:spLocks noGrp="1"/>
          </p:cNvSpPr>
          <p:nvPr>
            <p:ph type="ftr" sz="quarter" idx="3"/>
          </p:nvPr>
        </p:nvSpPr>
        <p:spPr>
          <a:xfrm>
            <a:off x="695324" y="6490800"/>
            <a:ext cx="6086475" cy="144000"/>
          </a:xfrm>
          <a:prstGeom prst="rect">
            <a:avLst/>
          </a:prstGeom>
        </p:spPr>
        <p:txBody>
          <a:bodyPr vert="horz" wrap="none" lIns="0" tIns="0" rIns="0" bIns="0" rtlCol="0" anchor="b" anchorCtr="0"/>
          <a:lstStyle>
            <a:lvl1pPr algn="l">
              <a:defRPr lang="de-DE" sz="600" kern="600" cap="all" spc="90" baseline="0">
                <a:solidFill>
                  <a:schemeClr val="tx1">
                    <a:tint val="75000"/>
                  </a:schemeClr>
                </a:solidFill>
                <a:latin typeface="+mn-lt"/>
                <a:ea typeface="+mn-ea"/>
                <a:cs typeface="+mn-cs"/>
              </a:defRPr>
            </a:lvl1pPr>
          </a:lstStyle>
          <a:p>
            <a:r>
              <a:rPr lang="en-US" smtClean="0"/>
              <a:t>Divertor engineering meeting</a:t>
            </a:r>
            <a:endParaRPr lang="de-DE" dirty="0"/>
          </a:p>
        </p:txBody>
      </p:sp>
      <p:sp>
        <p:nvSpPr>
          <p:cNvPr id="10" name="Foliennummernplatzhalter 9"/>
          <p:cNvSpPr>
            <a:spLocks noGrp="1"/>
          </p:cNvSpPr>
          <p:nvPr>
            <p:ph type="sldNum" sz="quarter" idx="4"/>
          </p:nvPr>
        </p:nvSpPr>
        <p:spPr>
          <a:xfrm>
            <a:off x="11167200" y="6490799"/>
            <a:ext cx="329475" cy="144000"/>
          </a:xfrm>
          <a:prstGeom prst="rect">
            <a:avLst/>
          </a:prstGeom>
        </p:spPr>
        <p:txBody>
          <a:bodyPr vert="horz" wrap="none" lIns="0" tIns="0" rIns="0" bIns="0" rtlCol="0" anchor="b" anchorCtr="0"/>
          <a:lstStyle>
            <a:lvl1pPr algn="r">
              <a:defRPr lang="de-DE" sz="600" kern="600" cap="all" spc="90" baseline="0" smtClean="0">
                <a:solidFill>
                  <a:schemeClr val="tx1">
                    <a:tint val="75000"/>
                  </a:schemeClr>
                </a:solidFill>
                <a:latin typeface="+mn-lt"/>
                <a:ea typeface="+mn-ea"/>
                <a:cs typeface="+mn-cs"/>
              </a:defRPr>
            </a:lvl1pPr>
          </a:lstStyle>
          <a:p>
            <a:fld id="{ECE691D0-CC49-4FC7-9C4D-6112B0CB3A76}" type="slidenum">
              <a:rPr lang="de-DE" smtClean="0"/>
              <a:pPr/>
              <a:t>‹#›</a:t>
            </a:fld>
            <a:endParaRPr lang="de-DE" dirty="0"/>
          </a:p>
        </p:txBody>
      </p:sp>
    </p:spTree>
    <p:extLst>
      <p:ext uri="{BB962C8B-B14F-4D97-AF65-F5344CB8AC3E}">
        <p14:creationId xmlns:p14="http://schemas.microsoft.com/office/powerpoint/2010/main" val="2120465908"/>
      </p:ext>
    </p:extLst>
  </p:cSld>
  <p:clrMap bg1="lt1" tx1="dk1" bg2="lt2" tx2="dk2" accent1="accent1" accent2="accent2" accent3="accent3" accent4="accent4" accent5="accent5" accent6="accent6" hlink="hlink" folHlink="folHlink"/>
  <p:sldLayoutIdLst>
    <p:sldLayoutId id="2147483702" r:id="rId1"/>
    <p:sldLayoutId id="2147483709" r:id="rId2"/>
    <p:sldLayoutId id="2147483708" r:id="rId3"/>
    <p:sldLayoutId id="2147483713" r:id="rId4"/>
    <p:sldLayoutId id="2147483669" r:id="rId5"/>
    <p:sldLayoutId id="2147483726" r:id="rId6"/>
    <p:sldLayoutId id="2147483664" r:id="rId7"/>
    <p:sldLayoutId id="2147483696" r:id="rId8"/>
    <p:sldLayoutId id="2147483667" r:id="rId9"/>
    <p:sldLayoutId id="2147483700" r:id="rId10"/>
    <p:sldLayoutId id="2147483711" r:id="rId11"/>
    <p:sldLayoutId id="2147483701" r:id="rId12"/>
  </p:sldLayoutIdLst>
  <p:hf hdr="0"/>
  <p:txStyles>
    <p:titleStyle>
      <a:lvl1pPr algn="l" defTabSz="914400" rtl="0" eaLnBrk="1" latinLnBrk="0" hangingPunct="1">
        <a:lnSpc>
          <a:spcPts val="2800"/>
        </a:lnSpc>
        <a:spcBef>
          <a:spcPct val="0"/>
        </a:spcBef>
        <a:spcAft>
          <a:spcPts val="1800"/>
        </a:spcAft>
        <a:buNone/>
        <a:defRPr sz="2500" b="1" kern="600" cap="none" spc="0" baseline="0">
          <a:solidFill>
            <a:srgbClr val="005555"/>
          </a:solidFill>
          <a:latin typeface="+mj-lt"/>
          <a:ea typeface="+mj-ea"/>
          <a:cs typeface="+mj-cs"/>
        </a:defRPr>
      </a:lvl1pPr>
    </p:titleStyle>
    <p:bodyStyle>
      <a:lvl1pPr marL="0" marR="0" indent="0" algn="l" defTabSz="914400" rtl="0" eaLnBrk="1" fontAlgn="auto" latinLnBrk="0" hangingPunct="1">
        <a:lnSpc>
          <a:spcPct val="120000"/>
        </a:lnSpc>
        <a:spcBef>
          <a:spcPts val="600"/>
        </a:spcBef>
        <a:spcAft>
          <a:spcPts val="0"/>
        </a:spcAft>
        <a:buClrTx/>
        <a:buSzTx/>
        <a:buFont typeface="Arial" panose="020B0604020202020204" pitchFamily="34" charset="0"/>
        <a:buNone/>
        <a:tabLst/>
        <a:defRPr lang="de-DE" sz="1800" b="1" i="0" kern="600" spc="40" baseline="0" dirty="0" smtClean="0">
          <a:solidFill>
            <a:srgbClr val="005555"/>
          </a:solidFill>
          <a:latin typeface="+mn-lt"/>
          <a:ea typeface="+mn-ea"/>
          <a:cs typeface="+mn-cs"/>
        </a:defRPr>
      </a:lvl1pPr>
      <a:lvl2pPr marL="0" indent="0" algn="l" defTabSz="914400" rtl="0" eaLnBrk="1" latinLnBrk="0" hangingPunct="1">
        <a:lnSpc>
          <a:spcPct val="120000"/>
        </a:lnSpc>
        <a:spcBef>
          <a:spcPts val="600"/>
        </a:spcBef>
        <a:spcAft>
          <a:spcPts val="0"/>
        </a:spcAft>
        <a:buFont typeface="Arial" panose="020B0604020202020204" pitchFamily="34" charset="0"/>
        <a:buNone/>
        <a:defRPr sz="1800" kern="600" spc="40" baseline="0">
          <a:solidFill>
            <a:schemeClr val="tx1"/>
          </a:solidFill>
          <a:latin typeface="+mn-lt"/>
          <a:ea typeface="+mn-ea"/>
          <a:cs typeface="+mn-cs"/>
        </a:defRPr>
      </a:lvl2pPr>
      <a:lvl3pPr marL="179388" indent="-179388" algn="l" defTabSz="914400" rtl="0" eaLnBrk="1" latinLnBrk="0" hangingPunct="1">
        <a:lnSpc>
          <a:spcPct val="120000"/>
        </a:lnSpc>
        <a:spcBef>
          <a:spcPts val="600"/>
        </a:spcBef>
        <a:buFont typeface="Arial" panose="020B0604020202020204" pitchFamily="34" charset="0"/>
        <a:buChar char="•"/>
        <a:defRPr sz="1800" b="1" kern="400" spc="40" baseline="0">
          <a:solidFill>
            <a:schemeClr val="accent3"/>
          </a:solidFill>
          <a:latin typeface="+mn-lt"/>
          <a:ea typeface="+mn-ea"/>
          <a:cs typeface="+mn-cs"/>
        </a:defRPr>
      </a:lvl3pPr>
      <a:lvl4pPr marL="179388" indent="-179388" algn="l" defTabSz="914400" rtl="0" eaLnBrk="1" latinLnBrk="0" hangingPunct="1">
        <a:lnSpc>
          <a:spcPct val="120000"/>
        </a:lnSpc>
        <a:spcBef>
          <a:spcPts val="600"/>
        </a:spcBef>
        <a:buFont typeface="Arial" panose="020B0604020202020204" pitchFamily="34" charset="0"/>
        <a:buChar char="•"/>
        <a:defRPr sz="1800" kern="600" spc="40" baseline="0">
          <a:solidFill>
            <a:schemeClr val="tx1"/>
          </a:solidFill>
          <a:latin typeface="+mn-lt"/>
          <a:ea typeface="+mn-ea"/>
          <a:cs typeface="+mn-cs"/>
        </a:defRPr>
      </a:lvl4pPr>
      <a:lvl5pPr marL="357188" indent="-179388" algn="l" defTabSz="914400" rtl="0" eaLnBrk="1" latinLnBrk="0" hangingPunct="1">
        <a:lnSpc>
          <a:spcPct val="120000"/>
        </a:lnSpc>
        <a:spcBef>
          <a:spcPts val="600"/>
        </a:spcBef>
        <a:buFont typeface="Arial" panose="020B0604020202020204" pitchFamily="34" charset="0"/>
        <a:buChar char="•"/>
        <a:defRPr lang="de-DE" sz="1800" b="0" i="0" kern="600" spc="40" baseline="0" dirty="0" smtClean="0">
          <a:solidFill>
            <a:schemeClr val="tx1"/>
          </a:solidFill>
          <a:latin typeface="+mn-lt"/>
          <a:ea typeface="+mn-ea"/>
          <a:cs typeface="+mn-cs"/>
        </a:defRPr>
      </a:lvl5pPr>
      <a:lvl6pPr marL="645750" indent="-285750" algn="l" defTabSz="914400" rtl="0" eaLnBrk="1" latinLnBrk="0" hangingPunct="1">
        <a:lnSpc>
          <a:spcPct val="100000"/>
        </a:lnSpc>
        <a:spcBef>
          <a:spcPts val="300"/>
        </a:spcBef>
        <a:spcAft>
          <a:spcPts val="0"/>
        </a:spcAft>
        <a:buClr>
          <a:schemeClr val="tx1"/>
        </a:buClr>
        <a:buSzPct val="110000"/>
        <a:buFont typeface="Symbol" panose="05050102010706020507" pitchFamily="18" charset="2"/>
        <a:buChar char=""/>
        <a:defRPr sz="1800" b="0" i="0" kern="600" spc="40" baseline="0">
          <a:solidFill>
            <a:schemeClr val="tx1"/>
          </a:solidFill>
          <a:latin typeface="+mn-lt"/>
          <a:ea typeface="+mn-ea"/>
          <a:cs typeface="+mn-cs"/>
        </a:defRPr>
      </a:lvl6pPr>
      <a:lvl7pPr marL="0" indent="215900" algn="l" defTabSz="914400" rtl="0" eaLnBrk="1" latinLnBrk="0" hangingPunct="1">
        <a:lnSpc>
          <a:spcPct val="100000"/>
        </a:lnSpc>
        <a:spcBef>
          <a:spcPts val="600"/>
        </a:spcBef>
        <a:spcAft>
          <a:spcPts val="0"/>
        </a:spcAft>
        <a:buClr>
          <a:schemeClr val="tx2"/>
        </a:buClr>
        <a:buFont typeface="Wingdings 3" panose="05040102010807070707" pitchFamily="18" charset="2"/>
        <a:buChar char=""/>
        <a:defRPr sz="1500" b="0" i="1" kern="600" spc="40" baseline="0">
          <a:solidFill>
            <a:schemeClr val="tx2"/>
          </a:solidFill>
          <a:latin typeface="+mn-lt"/>
          <a:ea typeface="+mn-ea"/>
          <a:cs typeface="+mn-cs"/>
        </a:defRPr>
      </a:lvl7pPr>
      <a:lvl8pPr marL="0" indent="0" algn="l" defTabSz="914400" rtl="0" eaLnBrk="1" latinLnBrk="0" hangingPunct="1">
        <a:lnSpc>
          <a:spcPct val="100000"/>
        </a:lnSpc>
        <a:spcBef>
          <a:spcPts val="525"/>
        </a:spcBef>
        <a:spcAft>
          <a:spcPts val="0"/>
        </a:spcAft>
        <a:buSzPct val="110000"/>
        <a:buFont typeface=".SF NS Symbols Regular"/>
        <a:buNone/>
        <a:defRPr sz="1000" b="0" i="1" kern="600" spc="120" baseline="0">
          <a:solidFill>
            <a:schemeClr val="tx1">
              <a:lumMod val="50000"/>
              <a:lumOff val="50000"/>
            </a:schemeClr>
          </a:solidFill>
          <a:latin typeface="+mn-lt"/>
          <a:ea typeface="+mn-ea"/>
          <a:cs typeface="+mn-cs"/>
        </a:defRPr>
      </a:lvl8pPr>
      <a:lvl9pPr marL="0" indent="0" algn="l" defTabSz="914400" rtl="0" eaLnBrk="1" latinLnBrk="0" hangingPunct="1">
        <a:lnSpc>
          <a:spcPts val="1100"/>
        </a:lnSpc>
        <a:spcBef>
          <a:spcPts val="525"/>
        </a:spcBef>
        <a:buFont typeface="Arial" panose="020B0604020202020204" pitchFamily="34" charset="0"/>
        <a:buNone/>
        <a:defRPr sz="800" b="0" i="1" kern="600" spc="120" baseline="0">
          <a:solidFill>
            <a:schemeClr val="tx1">
              <a:lumMod val="50000"/>
              <a:lumOff val="50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2" orient="horz" pos="777" userDrawn="1">
          <p15:clr>
            <a:srgbClr val="F26B43"/>
          </p15:clr>
        </p15:guide>
        <p15:guide id="3" pos="7038" userDrawn="1">
          <p15:clr>
            <a:srgbClr val="F26B43"/>
          </p15:clr>
        </p15:guide>
        <p15:guide id="4" orient="horz" pos="4020" userDrawn="1">
          <p15:clr>
            <a:srgbClr val="F26B43"/>
          </p15:clr>
        </p15:guide>
        <p15:guide id="6" orient="horz" pos="1014" userDrawn="1">
          <p15:clr>
            <a:srgbClr val="F26B43"/>
          </p15:clr>
        </p15:guide>
        <p15:guide id="7" orient="horz" pos="4088" userDrawn="1">
          <p15:clr>
            <a:srgbClr val="F26B43"/>
          </p15:clr>
        </p15:guide>
        <p15:guide id="8" orient="horz" pos="4178">
          <p15:clr>
            <a:srgbClr val="F26B43"/>
          </p15:clr>
        </p15:guide>
        <p15:guide id="9" pos="143" userDrawn="1">
          <p15:clr>
            <a:srgbClr val="F26B43"/>
          </p15:clr>
        </p15:guide>
        <p15:guide id="11" orient="horz" pos="503">
          <p15:clr>
            <a:srgbClr val="F26B43"/>
          </p15:clr>
        </p15:guide>
        <p15:guide id="12" pos="7537" userDrawn="1">
          <p15:clr>
            <a:srgbClr val="F26B43"/>
          </p15:clr>
        </p15:guide>
        <p15:guide id="14" orient="horz" pos="459" userDrawn="1">
          <p15:clr>
            <a:srgbClr val="F26B43"/>
          </p15:clr>
        </p15:guide>
        <p15:guide id="15" orient="horz" pos="153" userDrawn="1">
          <p15:clr>
            <a:srgbClr val="F26B43"/>
          </p15:clr>
        </p15:guide>
        <p15:guide id="16" orient="horz" pos="278" userDrawn="1">
          <p15:clr>
            <a:srgbClr val="F26B43"/>
          </p15:clr>
        </p15:guide>
        <p15:guide id="18" pos="7242" userDrawn="1">
          <p15:clr>
            <a:srgbClr val="F26B43"/>
          </p15:clr>
        </p15:guide>
        <p15:guide id="19" pos="438"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Grafik 10"/>
          <p:cNvPicPr>
            <a:picLocks noChangeAspect="1"/>
          </p:cNvPicPr>
          <p:nvPr userDrawn="1"/>
        </p:nvPicPr>
        <p:blipFill>
          <a:blip r:embed="rId15" cstate="screen">
            <a:extLst>
              <a:ext uri="{28A0092B-C50C-407E-A947-70E740481C1C}">
                <a14:useLocalDpi xmlns:a14="http://schemas.microsoft.com/office/drawing/2010/main"/>
              </a:ext>
            </a:extLst>
          </a:blip>
          <a:stretch>
            <a:fillRect/>
          </a:stretch>
        </p:blipFill>
        <p:spPr>
          <a:xfrm>
            <a:off x="11366923" y="170923"/>
            <a:ext cx="630153" cy="630153"/>
          </a:xfrm>
          <a:prstGeom prst="rect">
            <a:avLst/>
          </a:prstGeom>
        </p:spPr>
      </p:pic>
      <p:graphicFrame>
        <p:nvGraphicFramePr>
          <p:cNvPr id="6" name="Object 5" hidden="1">
            <a:extLst>
              <a:ext uri="{FF2B5EF4-FFF2-40B4-BE49-F238E27FC236}">
                <a16:creationId xmlns:a16="http://schemas.microsoft.com/office/drawing/2014/main" id="{E3FBFD33-14B0-4B26-8D25-D9E05002D480}"/>
              </a:ext>
            </a:extLst>
          </p:cNvPr>
          <p:cNvGraphicFramePr>
            <a:graphicFrameLocks noChangeAspect="1"/>
          </p:cNvGraphicFramePr>
          <p:nvPr>
            <p:custDataLst>
              <p:tags r:id="rId13"/>
            </p:custDataLst>
            <p:extLst>
              <p:ext uri="{D42A27DB-BD31-4B8C-83A1-F6EECF244321}">
                <p14:modId xmlns:p14="http://schemas.microsoft.com/office/powerpoint/2010/main" val="191644138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517" name="think-cell Folie" r:id="rId16" imgW="384" imgH="385" progId="TCLayout.ActiveDocument.1">
                  <p:embed/>
                </p:oleObj>
              </mc:Choice>
              <mc:Fallback>
                <p:oleObj name="think-cell Folie" r:id="rId16" imgW="384" imgH="385" progId="TCLayout.ActiveDocument.1">
                  <p:embed/>
                  <p:pic>
                    <p:nvPicPr>
                      <p:cNvPr id="6" name="Object 5" hidden="1">
                        <a:extLst>
                          <a:ext uri="{FF2B5EF4-FFF2-40B4-BE49-F238E27FC236}">
                            <a16:creationId xmlns:a16="http://schemas.microsoft.com/office/drawing/2014/main" id="{E3FBFD33-14B0-4B26-8D25-D9E05002D480}"/>
                          </a:ext>
                        </a:extLst>
                      </p:cNvPr>
                      <p:cNvPicPr/>
                      <p:nvPr/>
                    </p:nvPicPr>
                    <p:blipFill>
                      <a:blip r:embed="rId17"/>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658354E6-9E0E-44B9-83E8-1963A1EC88F1}"/>
              </a:ext>
            </a:extLst>
          </p:cNvPr>
          <p:cNvSpPr/>
          <p:nvPr>
            <p:custDataLst>
              <p:tags r:id="rId14"/>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de-DE" sz="2300" b="1" i="0" baseline="0" dirty="0">
              <a:latin typeface="Arial" panose="020B0604020202020204" pitchFamily="34" charset="0"/>
              <a:ea typeface="+mj-ea"/>
              <a:cs typeface="+mj-cs"/>
              <a:sym typeface="Arial" panose="020B0604020202020204" pitchFamily="34" charset="0"/>
            </a:endParaRPr>
          </a:p>
        </p:txBody>
      </p:sp>
      <p:sp>
        <p:nvSpPr>
          <p:cNvPr id="2" name="Title Placeholder 1"/>
          <p:cNvSpPr>
            <a:spLocks noGrp="1"/>
          </p:cNvSpPr>
          <p:nvPr>
            <p:ph type="title"/>
          </p:nvPr>
        </p:nvSpPr>
        <p:spPr>
          <a:xfrm>
            <a:off x="695325" y="441325"/>
            <a:ext cx="9576472" cy="782638"/>
          </a:xfrm>
          <a:prstGeom prst="rect">
            <a:avLst/>
          </a:prstGeom>
        </p:spPr>
        <p:txBody>
          <a:bodyPr vert="horz" lIns="0" tIns="0" rIns="0" bIns="0" rtlCol="0" anchor="t" anchorCtr="0">
            <a:noAutofit/>
          </a:bodyPr>
          <a:lstStyle/>
          <a:p>
            <a:r>
              <a:rPr lang="de-DE" dirty="0"/>
              <a:t>Headline Arial </a:t>
            </a:r>
            <a:r>
              <a:rPr lang="de-DE" dirty="0" err="1"/>
              <a:t>MPG_green_dark</a:t>
            </a:r>
            <a:r>
              <a:rPr lang="de-DE" dirty="0"/>
              <a:t>, 25 </a:t>
            </a:r>
            <a:r>
              <a:rPr lang="de-DE" dirty="0" err="1"/>
              <a:t>pt</a:t>
            </a:r>
            <a:r>
              <a:rPr lang="de-DE" dirty="0"/>
              <a:t>, ZAB 28 </a:t>
            </a:r>
            <a:r>
              <a:rPr lang="de-DE" dirty="0" err="1"/>
              <a:t>pt</a:t>
            </a:r>
            <a:r>
              <a:rPr lang="de-DE" dirty="0"/>
              <a:t/>
            </a:r>
            <a:br>
              <a:rPr lang="de-DE" dirty="0"/>
            </a:br>
            <a:endParaRPr lang="en-US" dirty="0"/>
          </a:p>
        </p:txBody>
      </p:sp>
      <p:sp>
        <p:nvSpPr>
          <p:cNvPr id="7" name="Textplatzhalter 6"/>
          <p:cNvSpPr>
            <a:spLocks noGrp="1"/>
          </p:cNvSpPr>
          <p:nvPr>
            <p:ph type="body" idx="1"/>
          </p:nvPr>
        </p:nvSpPr>
        <p:spPr>
          <a:xfrm>
            <a:off x="695326" y="1609725"/>
            <a:ext cx="10801350" cy="4567237"/>
          </a:xfrm>
          <a:prstGeom prst="rect">
            <a:avLst/>
          </a:prstGeom>
        </p:spPr>
        <p:txBody>
          <a:bodyPr vert="horz" lIns="0" tIns="45720" rIns="0" bIns="45720" rtlCol="0">
            <a:normAutofit/>
          </a:bodyPr>
          <a:lstStyle/>
          <a:p>
            <a:pPr lvl="0"/>
            <a:r>
              <a:rPr lang="de-DE" dirty="0"/>
              <a:t>Ebene 1: Headlines</a:t>
            </a:r>
          </a:p>
          <a:p>
            <a:pPr lvl="1"/>
            <a:r>
              <a:rPr lang="de-DE" dirty="0"/>
              <a:t>Ebene 2: Fließtext</a:t>
            </a:r>
          </a:p>
          <a:p>
            <a:pPr lvl="2"/>
            <a:r>
              <a:rPr lang="de-DE" dirty="0"/>
              <a:t>Ebene 3: </a:t>
            </a:r>
            <a:r>
              <a:rPr lang="de-DE" dirty="0" smtClean="0"/>
              <a:t>Stichpunkte</a:t>
            </a:r>
            <a:endParaRPr lang="de-DE" dirty="0"/>
          </a:p>
          <a:p>
            <a:pPr lvl="3"/>
            <a:r>
              <a:rPr lang="de-DE" dirty="0"/>
              <a:t>Ebene 4: Stichpunkte hervorgehoben</a:t>
            </a:r>
          </a:p>
          <a:p>
            <a:pPr lvl="4"/>
            <a:r>
              <a:rPr lang="de-DE" dirty="0"/>
              <a:t>Ebene 5: Stichpunkte eingerückt</a:t>
            </a:r>
          </a:p>
          <a:p>
            <a:pPr lvl="5"/>
            <a:r>
              <a:rPr lang="de-DE" dirty="0"/>
              <a:t>Ebene 6: Stichpunkte weiter eingerückt</a:t>
            </a:r>
          </a:p>
          <a:p>
            <a:pPr lvl="6"/>
            <a:r>
              <a:rPr lang="de-DE" dirty="0"/>
              <a:t>Ebene 7: Zusatzinfo</a:t>
            </a:r>
          </a:p>
          <a:p>
            <a:pPr lvl="7"/>
            <a:r>
              <a:rPr lang="de-DE" dirty="0"/>
              <a:t>Ebene 8: Bildunterschrift</a:t>
            </a:r>
          </a:p>
        </p:txBody>
      </p:sp>
      <p:sp>
        <p:nvSpPr>
          <p:cNvPr id="3" name="Datumsplatzhalter 2"/>
          <p:cNvSpPr>
            <a:spLocks noGrp="1"/>
          </p:cNvSpPr>
          <p:nvPr>
            <p:ph type="dt" sz="half" idx="2"/>
          </p:nvPr>
        </p:nvSpPr>
        <p:spPr>
          <a:xfrm>
            <a:off x="4122419" y="6490799"/>
            <a:ext cx="7044781" cy="144000"/>
          </a:xfrm>
          <a:prstGeom prst="rect">
            <a:avLst/>
          </a:prstGeom>
        </p:spPr>
        <p:txBody>
          <a:bodyPr vert="horz" wrap="none" lIns="0" tIns="0" rIns="0" bIns="0" rtlCol="0" anchor="b" anchorCtr="0"/>
          <a:lstStyle>
            <a:lvl1pPr algn="r">
              <a:defRPr lang="de-DE" sz="600" kern="600" cap="all" spc="90" baseline="0" smtClean="0">
                <a:solidFill>
                  <a:schemeClr val="tx1">
                    <a:tint val="75000"/>
                  </a:schemeClr>
                </a:solidFill>
                <a:latin typeface="+mn-lt"/>
                <a:ea typeface="+mn-ea"/>
                <a:cs typeface="+mn-cs"/>
              </a:defRPr>
            </a:lvl1pPr>
          </a:lstStyle>
          <a:p>
            <a:r>
              <a:rPr lang="en-US" smtClean="0"/>
              <a:t>Antara Menzel-Barbara | 25.06.24   </a:t>
            </a:r>
            <a:endParaRPr lang="de-DE" dirty="0"/>
          </a:p>
        </p:txBody>
      </p:sp>
      <p:sp>
        <p:nvSpPr>
          <p:cNvPr id="9" name="Fußzeilenplatzhalter 8"/>
          <p:cNvSpPr>
            <a:spLocks noGrp="1"/>
          </p:cNvSpPr>
          <p:nvPr>
            <p:ph type="ftr" sz="quarter" idx="3"/>
          </p:nvPr>
        </p:nvSpPr>
        <p:spPr>
          <a:xfrm>
            <a:off x="695324" y="6490800"/>
            <a:ext cx="6086475" cy="144000"/>
          </a:xfrm>
          <a:prstGeom prst="rect">
            <a:avLst/>
          </a:prstGeom>
        </p:spPr>
        <p:txBody>
          <a:bodyPr vert="horz" wrap="none" lIns="0" tIns="0" rIns="0" bIns="0" rtlCol="0" anchor="b" anchorCtr="0"/>
          <a:lstStyle>
            <a:lvl1pPr algn="l">
              <a:defRPr lang="de-DE" sz="600" kern="600" cap="all" spc="90" baseline="0">
                <a:solidFill>
                  <a:schemeClr val="tx1">
                    <a:tint val="75000"/>
                  </a:schemeClr>
                </a:solidFill>
                <a:latin typeface="+mn-lt"/>
                <a:ea typeface="+mn-ea"/>
                <a:cs typeface="+mn-cs"/>
              </a:defRPr>
            </a:lvl1pPr>
          </a:lstStyle>
          <a:p>
            <a:r>
              <a:rPr lang="en-US" smtClean="0"/>
              <a:t>Divertor engineering meeting</a:t>
            </a:r>
            <a:endParaRPr lang="de-DE" dirty="0"/>
          </a:p>
        </p:txBody>
      </p:sp>
      <p:sp>
        <p:nvSpPr>
          <p:cNvPr id="10" name="Foliennummernplatzhalter 9"/>
          <p:cNvSpPr>
            <a:spLocks noGrp="1"/>
          </p:cNvSpPr>
          <p:nvPr>
            <p:ph type="sldNum" sz="quarter" idx="4"/>
          </p:nvPr>
        </p:nvSpPr>
        <p:spPr>
          <a:xfrm>
            <a:off x="11167200" y="6490799"/>
            <a:ext cx="329475" cy="144000"/>
          </a:xfrm>
          <a:prstGeom prst="rect">
            <a:avLst/>
          </a:prstGeom>
        </p:spPr>
        <p:txBody>
          <a:bodyPr vert="horz" wrap="none" lIns="0" tIns="0" rIns="0" bIns="0" rtlCol="0" anchor="b" anchorCtr="0"/>
          <a:lstStyle>
            <a:lvl1pPr algn="r">
              <a:defRPr lang="de-DE" sz="600" kern="600" cap="all" spc="90" baseline="0" smtClean="0">
                <a:solidFill>
                  <a:schemeClr val="tx1">
                    <a:tint val="75000"/>
                  </a:schemeClr>
                </a:solidFill>
                <a:latin typeface="+mn-lt"/>
                <a:ea typeface="+mn-ea"/>
                <a:cs typeface="+mn-cs"/>
              </a:defRPr>
            </a:lvl1pPr>
          </a:lstStyle>
          <a:p>
            <a:fld id="{ECE691D0-CC49-4FC7-9C4D-6112B0CB3A76}" type="slidenum">
              <a:rPr lang="de-DE" smtClean="0"/>
              <a:pPr/>
              <a:t>‹#›</a:t>
            </a:fld>
            <a:endParaRPr lang="de-DE" dirty="0"/>
          </a:p>
        </p:txBody>
      </p:sp>
    </p:spTree>
    <p:extLst>
      <p:ext uri="{BB962C8B-B14F-4D97-AF65-F5344CB8AC3E}">
        <p14:creationId xmlns:p14="http://schemas.microsoft.com/office/powerpoint/2010/main" val="1613042495"/>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Lst>
  <p:hf hdr="0"/>
  <p:txStyles>
    <p:titleStyle>
      <a:lvl1pPr algn="l" defTabSz="914400" rtl="0" eaLnBrk="1" latinLnBrk="0" hangingPunct="1">
        <a:lnSpc>
          <a:spcPts val="2800"/>
        </a:lnSpc>
        <a:spcBef>
          <a:spcPct val="0"/>
        </a:spcBef>
        <a:spcAft>
          <a:spcPts val="1800"/>
        </a:spcAft>
        <a:buNone/>
        <a:defRPr sz="2500" b="1" kern="600" cap="none" spc="0" baseline="0">
          <a:solidFill>
            <a:srgbClr val="005555"/>
          </a:solidFill>
          <a:latin typeface="+mj-lt"/>
          <a:ea typeface="+mj-ea"/>
          <a:cs typeface="+mj-cs"/>
        </a:defRPr>
      </a:lvl1pPr>
    </p:titleStyle>
    <p:bodyStyle>
      <a:lvl1pPr marL="0" marR="0" indent="0" algn="l" defTabSz="914400" rtl="0" eaLnBrk="1" fontAlgn="auto" latinLnBrk="0" hangingPunct="1">
        <a:lnSpc>
          <a:spcPct val="120000"/>
        </a:lnSpc>
        <a:spcBef>
          <a:spcPts val="600"/>
        </a:spcBef>
        <a:spcAft>
          <a:spcPts val="0"/>
        </a:spcAft>
        <a:buClrTx/>
        <a:buSzTx/>
        <a:buFont typeface="Arial" panose="020B0604020202020204" pitchFamily="34" charset="0"/>
        <a:buNone/>
        <a:tabLst/>
        <a:defRPr lang="de-DE" sz="1800" b="1" i="0" kern="600" spc="40" baseline="0" dirty="0" smtClean="0">
          <a:solidFill>
            <a:srgbClr val="005555"/>
          </a:solidFill>
          <a:latin typeface="+mn-lt"/>
          <a:ea typeface="+mn-ea"/>
          <a:cs typeface="+mn-cs"/>
        </a:defRPr>
      </a:lvl1pPr>
      <a:lvl2pPr marL="0" indent="0" algn="l" defTabSz="914400" rtl="0" eaLnBrk="1" latinLnBrk="0" hangingPunct="1">
        <a:lnSpc>
          <a:spcPct val="120000"/>
        </a:lnSpc>
        <a:spcBef>
          <a:spcPts val="600"/>
        </a:spcBef>
        <a:spcAft>
          <a:spcPts val="0"/>
        </a:spcAft>
        <a:buFont typeface="Arial" panose="020B0604020202020204" pitchFamily="34" charset="0"/>
        <a:buNone/>
        <a:defRPr sz="1800" kern="600" spc="40" baseline="0">
          <a:solidFill>
            <a:schemeClr val="tx1"/>
          </a:solidFill>
          <a:latin typeface="+mn-lt"/>
          <a:ea typeface="+mn-ea"/>
          <a:cs typeface="+mn-cs"/>
        </a:defRPr>
      </a:lvl2pPr>
      <a:lvl3pPr marL="179388" indent="-179388" algn="l" defTabSz="914400" rtl="0" eaLnBrk="1" latinLnBrk="0" hangingPunct="1">
        <a:lnSpc>
          <a:spcPct val="120000"/>
        </a:lnSpc>
        <a:spcBef>
          <a:spcPts val="600"/>
        </a:spcBef>
        <a:buFont typeface="Arial" panose="020B0604020202020204" pitchFamily="34" charset="0"/>
        <a:buChar char="•"/>
        <a:defRPr sz="1800" b="1" kern="400" spc="40" baseline="0">
          <a:solidFill>
            <a:schemeClr val="accent3"/>
          </a:solidFill>
          <a:latin typeface="+mn-lt"/>
          <a:ea typeface="+mn-ea"/>
          <a:cs typeface="+mn-cs"/>
        </a:defRPr>
      </a:lvl3pPr>
      <a:lvl4pPr marL="179388" indent="-179388" algn="l" defTabSz="914400" rtl="0" eaLnBrk="1" latinLnBrk="0" hangingPunct="1">
        <a:lnSpc>
          <a:spcPct val="120000"/>
        </a:lnSpc>
        <a:spcBef>
          <a:spcPts val="600"/>
        </a:spcBef>
        <a:buFont typeface="Arial" panose="020B0604020202020204" pitchFamily="34" charset="0"/>
        <a:buChar char="•"/>
        <a:defRPr sz="1800" kern="600" spc="40" baseline="0">
          <a:solidFill>
            <a:schemeClr val="tx1"/>
          </a:solidFill>
          <a:latin typeface="+mn-lt"/>
          <a:ea typeface="+mn-ea"/>
          <a:cs typeface="+mn-cs"/>
        </a:defRPr>
      </a:lvl4pPr>
      <a:lvl5pPr marL="357188" indent="-179388" algn="l" defTabSz="914400" rtl="0" eaLnBrk="1" latinLnBrk="0" hangingPunct="1">
        <a:lnSpc>
          <a:spcPct val="120000"/>
        </a:lnSpc>
        <a:spcBef>
          <a:spcPts val="600"/>
        </a:spcBef>
        <a:buFont typeface="Arial" panose="020B0604020202020204" pitchFamily="34" charset="0"/>
        <a:buChar char="•"/>
        <a:defRPr lang="de-DE" sz="1800" b="0" i="0" kern="600" spc="40" baseline="0" dirty="0" smtClean="0">
          <a:solidFill>
            <a:schemeClr val="tx1"/>
          </a:solidFill>
          <a:latin typeface="+mn-lt"/>
          <a:ea typeface="+mn-ea"/>
          <a:cs typeface="+mn-cs"/>
        </a:defRPr>
      </a:lvl5pPr>
      <a:lvl6pPr marL="645750" indent="-285750" algn="l" defTabSz="914400" rtl="0" eaLnBrk="1" latinLnBrk="0" hangingPunct="1">
        <a:lnSpc>
          <a:spcPct val="100000"/>
        </a:lnSpc>
        <a:spcBef>
          <a:spcPts val="300"/>
        </a:spcBef>
        <a:spcAft>
          <a:spcPts val="0"/>
        </a:spcAft>
        <a:buClr>
          <a:schemeClr val="tx1"/>
        </a:buClr>
        <a:buSzPct val="110000"/>
        <a:buFont typeface="Symbol" panose="05050102010706020507" pitchFamily="18" charset="2"/>
        <a:buChar char=""/>
        <a:defRPr sz="1800" b="0" i="0" kern="600" spc="40" baseline="0">
          <a:solidFill>
            <a:schemeClr val="tx1"/>
          </a:solidFill>
          <a:latin typeface="+mn-lt"/>
          <a:ea typeface="+mn-ea"/>
          <a:cs typeface="+mn-cs"/>
        </a:defRPr>
      </a:lvl6pPr>
      <a:lvl7pPr marL="0" indent="215900" algn="l" defTabSz="914400" rtl="0" eaLnBrk="1" latinLnBrk="0" hangingPunct="1">
        <a:lnSpc>
          <a:spcPct val="100000"/>
        </a:lnSpc>
        <a:spcBef>
          <a:spcPts val="600"/>
        </a:spcBef>
        <a:spcAft>
          <a:spcPts val="0"/>
        </a:spcAft>
        <a:buClr>
          <a:schemeClr val="tx2"/>
        </a:buClr>
        <a:buFont typeface="Wingdings 3" panose="05040102010807070707" pitchFamily="18" charset="2"/>
        <a:buChar char=""/>
        <a:defRPr sz="1500" b="0" i="1" kern="600" spc="40" baseline="0">
          <a:solidFill>
            <a:schemeClr val="tx2"/>
          </a:solidFill>
          <a:latin typeface="+mn-lt"/>
          <a:ea typeface="+mn-ea"/>
          <a:cs typeface="+mn-cs"/>
        </a:defRPr>
      </a:lvl7pPr>
      <a:lvl8pPr marL="0" indent="0" algn="l" defTabSz="914400" rtl="0" eaLnBrk="1" latinLnBrk="0" hangingPunct="1">
        <a:lnSpc>
          <a:spcPct val="100000"/>
        </a:lnSpc>
        <a:spcBef>
          <a:spcPts val="525"/>
        </a:spcBef>
        <a:spcAft>
          <a:spcPts val="0"/>
        </a:spcAft>
        <a:buSzPct val="110000"/>
        <a:buFont typeface=".SF NS Symbols Regular"/>
        <a:buNone/>
        <a:defRPr sz="1000" b="0" i="1" kern="600" spc="120" baseline="0">
          <a:solidFill>
            <a:schemeClr val="tx1">
              <a:lumMod val="50000"/>
              <a:lumOff val="50000"/>
            </a:schemeClr>
          </a:solidFill>
          <a:latin typeface="+mn-lt"/>
          <a:ea typeface="+mn-ea"/>
          <a:cs typeface="+mn-cs"/>
        </a:defRPr>
      </a:lvl8pPr>
      <a:lvl9pPr marL="0" indent="0" algn="l" defTabSz="914400" rtl="0" eaLnBrk="1" latinLnBrk="0" hangingPunct="1">
        <a:lnSpc>
          <a:spcPts val="1100"/>
        </a:lnSpc>
        <a:spcBef>
          <a:spcPts val="525"/>
        </a:spcBef>
        <a:buFont typeface="Arial" panose="020B0604020202020204" pitchFamily="34" charset="0"/>
        <a:buNone/>
        <a:defRPr sz="800" b="0" i="1" kern="600" spc="120" baseline="0">
          <a:solidFill>
            <a:schemeClr val="tx1">
              <a:lumMod val="50000"/>
              <a:lumOff val="50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2" orient="horz" pos="777">
          <p15:clr>
            <a:srgbClr val="F26B43"/>
          </p15:clr>
        </p15:guide>
        <p15:guide id="3" pos="7038">
          <p15:clr>
            <a:srgbClr val="F26B43"/>
          </p15:clr>
        </p15:guide>
        <p15:guide id="4" orient="horz" pos="4020">
          <p15:clr>
            <a:srgbClr val="F26B43"/>
          </p15:clr>
        </p15:guide>
        <p15:guide id="6" orient="horz" pos="1014">
          <p15:clr>
            <a:srgbClr val="F26B43"/>
          </p15:clr>
        </p15:guide>
        <p15:guide id="7" orient="horz" pos="4088">
          <p15:clr>
            <a:srgbClr val="F26B43"/>
          </p15:clr>
        </p15:guide>
        <p15:guide id="8" orient="horz" pos="4178">
          <p15:clr>
            <a:srgbClr val="F26B43"/>
          </p15:clr>
        </p15:guide>
        <p15:guide id="9" pos="143">
          <p15:clr>
            <a:srgbClr val="F26B43"/>
          </p15:clr>
        </p15:guide>
        <p15:guide id="11" orient="horz" pos="503">
          <p15:clr>
            <a:srgbClr val="F26B43"/>
          </p15:clr>
        </p15:guide>
        <p15:guide id="12" pos="7537">
          <p15:clr>
            <a:srgbClr val="F26B43"/>
          </p15:clr>
        </p15:guide>
        <p15:guide id="14" orient="horz" pos="459">
          <p15:clr>
            <a:srgbClr val="F26B43"/>
          </p15:clr>
        </p15:guide>
        <p15:guide id="15" orient="horz" pos="153">
          <p15:clr>
            <a:srgbClr val="F26B43"/>
          </p15:clr>
        </p15:guide>
        <p15:guide id="16" orient="horz" pos="278">
          <p15:clr>
            <a:srgbClr val="F26B43"/>
          </p15:clr>
        </p15:guide>
        <p15:guide id="18" pos="7242">
          <p15:clr>
            <a:srgbClr val="F26B43"/>
          </p15:clr>
        </p15:guide>
        <p15:guide id="19" pos="438">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0.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5.xml"/><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6.xml"/><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7.xml"/><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2.xml"/><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5.xml"/></Relationships>
</file>

<file path=ppt/slides/_rels/slide6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5.xml"/></Relationships>
</file>

<file path=ppt/slides/_rels/slide6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5.xml"/></Relationships>
</file>

<file path=ppt/slides/_rels/slide6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5.xml"/></Relationships>
</file>

<file path=ppt/slides/_rels/slide6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5.xml"/></Relationships>
</file>

<file path=ppt/slides/_rels/slide7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5.xml"/></Relationships>
</file>

<file path=ppt/slides/_rels/slide7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7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5.xml"/></Relationships>
</file>

<file path=ppt/slides/_rels/slide7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5.xml"/></Relationships>
</file>

<file path=ppt/slides/_rels/slide7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5.xml"/></Relationships>
</file>

<file path=ppt/slides/_rels/slide7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7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5.xml"/></Relationships>
</file>

<file path=ppt/slides/_rels/slide7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5.xml"/></Relationships>
</file>

<file path=ppt/slides/_rels/slide7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5.xml"/></Relationships>
</file>

<file path=ppt/slides/_rels/slide8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5.xml"/></Relationships>
</file>

<file path=ppt/slides/_rels/slide8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5.xml"/></Relationships>
</file>

<file path=ppt/slides/_rels/slide8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5.xml"/></Relationships>
</file>

<file path=ppt/slides/_rels/slide8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Untertitel 7"/>
          <p:cNvSpPr>
            <a:spLocks noGrp="1"/>
          </p:cNvSpPr>
          <p:nvPr>
            <p:ph type="subTitle" idx="1"/>
          </p:nvPr>
        </p:nvSpPr>
        <p:spPr>
          <a:xfrm>
            <a:off x="6162677" y="5295900"/>
            <a:ext cx="1852611" cy="493865"/>
          </a:xfrm>
        </p:spPr>
        <p:txBody>
          <a:bodyPr>
            <a:normAutofit fontScale="25000" lnSpcReduction="20000"/>
          </a:bodyPr>
          <a:lstStyle/>
          <a:p>
            <a:r>
              <a:rPr lang="en-GB" sz="5600" dirty="0" smtClean="0"/>
              <a:t>Menzel-Barbara, A.</a:t>
            </a:r>
          </a:p>
          <a:p>
            <a:pPr>
              <a:spcBef>
                <a:spcPts val="1000"/>
              </a:spcBef>
            </a:pPr>
            <a:r>
              <a:rPr lang="en-GB" sz="4400" dirty="0" smtClean="0"/>
              <a:t>Fellinger, J.</a:t>
            </a:r>
          </a:p>
          <a:p>
            <a:pPr>
              <a:spcBef>
                <a:spcPts val="1000"/>
              </a:spcBef>
            </a:pPr>
            <a:r>
              <a:rPr lang="en-GB" sz="4400" dirty="0" smtClean="0"/>
              <a:t>Neu, R.</a:t>
            </a:r>
          </a:p>
          <a:p>
            <a:pPr>
              <a:spcBef>
                <a:spcPts val="1000"/>
              </a:spcBef>
            </a:pPr>
            <a:r>
              <a:rPr lang="en-GB" sz="4400" dirty="0" smtClean="0"/>
              <a:t>Naujoks, D.</a:t>
            </a:r>
            <a:endParaRPr lang="en-GB" sz="4400" dirty="0"/>
          </a:p>
          <a:p>
            <a:pPr marL="457200" indent="-457200">
              <a:buAutoNum type="alphaUcPeriod"/>
            </a:pPr>
            <a:endParaRPr lang="en-GB" dirty="0" smtClean="0"/>
          </a:p>
        </p:txBody>
      </p:sp>
      <p:sp>
        <p:nvSpPr>
          <p:cNvPr id="7" name="Titel 6"/>
          <p:cNvSpPr>
            <a:spLocks noGrp="1"/>
          </p:cNvSpPr>
          <p:nvPr>
            <p:ph type="title"/>
          </p:nvPr>
        </p:nvSpPr>
        <p:spPr/>
        <p:txBody>
          <a:bodyPr/>
          <a:lstStyle/>
          <a:p>
            <a:r>
              <a:rPr lang="en-GB" dirty="0" smtClean="0"/>
              <a:t>Submerged </a:t>
            </a:r>
            <a:r>
              <a:rPr lang="en-GB" dirty="0" err="1" smtClean="0"/>
              <a:t>divertor</a:t>
            </a:r>
            <a:r>
              <a:rPr lang="en-GB" dirty="0" smtClean="0"/>
              <a:t> </a:t>
            </a:r>
            <a:r>
              <a:rPr lang="en-GB" dirty="0" smtClean="0"/>
              <a:t>design tool</a:t>
            </a:r>
            <a:endParaRPr lang="en-GB" dirty="0"/>
          </a:p>
        </p:txBody>
      </p:sp>
      <p:sp>
        <p:nvSpPr>
          <p:cNvPr id="3" name="Datumsplatzhalter 2"/>
          <p:cNvSpPr>
            <a:spLocks noGrp="1"/>
          </p:cNvSpPr>
          <p:nvPr>
            <p:ph type="dt" sz="half" idx="10"/>
          </p:nvPr>
        </p:nvSpPr>
        <p:spPr/>
        <p:txBody>
          <a:bodyPr/>
          <a:lstStyle/>
          <a:p>
            <a:r>
              <a:rPr lang="en-US" smtClean="0"/>
              <a:t>Antara Menzel-Barbara | 25.06.24   </a:t>
            </a:r>
            <a:endParaRPr lang="de-DE" dirty="0"/>
          </a:p>
        </p:txBody>
      </p:sp>
      <p:sp>
        <p:nvSpPr>
          <p:cNvPr id="2" name="Fußzeilenplatzhalter 1"/>
          <p:cNvSpPr>
            <a:spLocks noGrp="1"/>
          </p:cNvSpPr>
          <p:nvPr>
            <p:ph type="ftr" sz="quarter" idx="11"/>
          </p:nvPr>
        </p:nvSpPr>
        <p:spPr/>
        <p:txBody>
          <a:bodyPr/>
          <a:lstStyle/>
          <a:p>
            <a:r>
              <a:rPr lang="en-US" smtClean="0"/>
              <a:t>Divertor engineering meeting</a:t>
            </a:r>
            <a:endParaRPr lang="de-DE" dirty="0"/>
          </a:p>
        </p:txBody>
      </p:sp>
      <p:sp>
        <p:nvSpPr>
          <p:cNvPr id="4" name="Foliennummernplatzhalter 3"/>
          <p:cNvSpPr>
            <a:spLocks noGrp="1"/>
          </p:cNvSpPr>
          <p:nvPr>
            <p:ph type="sldNum" sz="quarter" idx="12"/>
          </p:nvPr>
        </p:nvSpPr>
        <p:spPr/>
        <p:txBody>
          <a:bodyPr/>
          <a:lstStyle/>
          <a:p>
            <a:fld id="{3B1A4699-952B-42DA-8DC4-38A59B49610C}" type="slidenum">
              <a:rPr lang="de-DE" smtClean="0"/>
              <a:pPr/>
              <a:t>1</a:t>
            </a:fld>
            <a:endParaRPr lang="de-DE" dirty="0"/>
          </a:p>
        </p:txBody>
      </p:sp>
      <p:pic>
        <p:nvPicPr>
          <p:cNvPr id="5" name="Picture 4"/>
          <p:cNvPicPr>
            <a:picLocks noChangeAspect="1"/>
          </p:cNvPicPr>
          <p:nvPr/>
        </p:nvPicPr>
        <p:blipFill>
          <a:blip r:embed="rId2"/>
          <a:stretch>
            <a:fillRect/>
          </a:stretch>
        </p:blipFill>
        <p:spPr>
          <a:xfrm>
            <a:off x="6491224" y="657181"/>
            <a:ext cx="905001" cy="628738"/>
          </a:xfrm>
          <a:prstGeom prst="rect">
            <a:avLst/>
          </a:prstGeom>
        </p:spPr>
      </p:pic>
      <p:sp>
        <p:nvSpPr>
          <p:cNvPr id="9" name="Untertitel 7"/>
          <p:cNvSpPr txBox="1">
            <a:spLocks/>
          </p:cNvSpPr>
          <p:nvPr/>
        </p:nvSpPr>
        <p:spPr>
          <a:xfrm>
            <a:off x="8239127" y="5295899"/>
            <a:ext cx="1852611" cy="493865"/>
          </a:xfrm>
          <a:prstGeom prst="rect">
            <a:avLst/>
          </a:prstGeom>
        </p:spPr>
        <p:txBody>
          <a:bodyPr vert="horz" lIns="0" tIns="45720" rIns="0" bIns="45720" rtlCol="0" anchor="ctr" anchorCtr="0">
            <a:normAutofit/>
          </a:bodyPr>
          <a:lstStyle>
            <a:lvl1pPr marL="0" marR="0" indent="0" algn="l" defTabSz="914400" rtl="0" eaLnBrk="1" fontAlgn="auto" latinLnBrk="0" hangingPunct="1">
              <a:lnSpc>
                <a:spcPct val="120000"/>
              </a:lnSpc>
              <a:spcBef>
                <a:spcPts val="2300"/>
              </a:spcBef>
              <a:spcAft>
                <a:spcPts val="0"/>
              </a:spcAft>
              <a:buClrTx/>
              <a:buSzTx/>
              <a:buFont typeface="Arial" panose="020B0604020202020204" pitchFamily="34" charset="0"/>
              <a:buNone/>
              <a:tabLst/>
              <a:defRPr lang="de-DE" sz="1900" b="0" i="0" kern="600" spc="0" baseline="0">
                <a:solidFill>
                  <a:schemeClr val="bg1"/>
                </a:solidFill>
                <a:latin typeface="+mn-lt"/>
                <a:ea typeface="+mn-ea"/>
                <a:cs typeface="+mn-cs"/>
              </a:defRPr>
            </a:lvl1pPr>
            <a:lvl2pPr marL="0" indent="252000" algn="l" defTabSz="914400" rtl="0" eaLnBrk="1" latinLnBrk="0" hangingPunct="1">
              <a:lnSpc>
                <a:spcPts val="1600"/>
              </a:lnSpc>
              <a:spcBef>
                <a:spcPts val="300"/>
              </a:spcBef>
              <a:spcAft>
                <a:spcPts val="0"/>
              </a:spcAft>
              <a:buSzPct val="110000"/>
              <a:buFont typeface=".SF NS Symbols Regular"/>
              <a:buChar char="↘"/>
              <a:defRPr sz="1300" i="1" kern="600" spc="40" baseline="0">
                <a:solidFill>
                  <a:schemeClr val="bg1"/>
                </a:solidFill>
                <a:latin typeface="+mn-lt"/>
                <a:ea typeface="+mn-ea"/>
                <a:cs typeface="+mn-cs"/>
              </a:defRPr>
            </a:lvl2pPr>
            <a:lvl3pPr marL="914400" indent="0" algn="ctr" defTabSz="914400" rtl="0" eaLnBrk="1" latinLnBrk="0" hangingPunct="1">
              <a:lnSpc>
                <a:spcPct val="120000"/>
              </a:lnSpc>
              <a:spcBef>
                <a:spcPts val="600"/>
              </a:spcBef>
              <a:buFont typeface="Arial" panose="020B0604020202020204" pitchFamily="34" charset="0"/>
              <a:buNone/>
              <a:defRPr sz="1800" b="1" kern="400" spc="40" baseline="0">
                <a:solidFill>
                  <a:schemeClr val="accent3"/>
                </a:solidFill>
                <a:latin typeface="+mn-lt"/>
                <a:ea typeface="+mn-ea"/>
                <a:cs typeface="+mn-cs"/>
              </a:defRPr>
            </a:lvl3pPr>
            <a:lvl4pPr marL="1371600" indent="0" algn="ctr" defTabSz="914400" rtl="0" eaLnBrk="1" latinLnBrk="0" hangingPunct="1">
              <a:lnSpc>
                <a:spcPct val="120000"/>
              </a:lnSpc>
              <a:spcBef>
                <a:spcPts val="600"/>
              </a:spcBef>
              <a:buFont typeface="Arial" panose="020B0604020202020204" pitchFamily="34" charset="0"/>
              <a:buNone/>
              <a:defRPr sz="1600" kern="600" spc="40" baseline="0">
                <a:solidFill>
                  <a:schemeClr val="tx1"/>
                </a:solidFill>
                <a:latin typeface="+mn-lt"/>
                <a:ea typeface="+mn-ea"/>
                <a:cs typeface="+mn-cs"/>
              </a:defRPr>
            </a:lvl4pPr>
            <a:lvl5pPr marL="1828800" indent="0" algn="ctr" defTabSz="914400" rtl="0" eaLnBrk="1" latinLnBrk="0" hangingPunct="1">
              <a:lnSpc>
                <a:spcPct val="120000"/>
              </a:lnSpc>
              <a:spcBef>
                <a:spcPts val="600"/>
              </a:spcBef>
              <a:buFont typeface="Arial" panose="020B0604020202020204" pitchFamily="34" charset="0"/>
              <a:buNone/>
              <a:defRPr lang="de-DE" sz="1600" b="0" i="0" kern="600" spc="40" baseline="0">
                <a:solidFill>
                  <a:schemeClr val="tx1"/>
                </a:solidFill>
                <a:latin typeface="+mn-lt"/>
                <a:ea typeface="+mn-ea"/>
                <a:cs typeface="+mn-cs"/>
              </a:defRPr>
            </a:lvl5pPr>
            <a:lvl6pPr marL="2286000" indent="0" algn="ctr" defTabSz="914400" rtl="0" eaLnBrk="1" latinLnBrk="0" hangingPunct="1">
              <a:lnSpc>
                <a:spcPct val="100000"/>
              </a:lnSpc>
              <a:spcBef>
                <a:spcPts val="300"/>
              </a:spcBef>
              <a:spcAft>
                <a:spcPts val="0"/>
              </a:spcAft>
              <a:buClr>
                <a:schemeClr val="tx1"/>
              </a:buClr>
              <a:buSzPct val="110000"/>
              <a:buFont typeface="Symbol" panose="05050102010706020507" pitchFamily="18" charset="2"/>
              <a:buNone/>
              <a:defRPr sz="1600" b="0" i="0" kern="600" spc="40" baseline="0">
                <a:solidFill>
                  <a:schemeClr val="tx1"/>
                </a:solidFill>
                <a:latin typeface="+mn-lt"/>
                <a:ea typeface="+mn-ea"/>
                <a:cs typeface="+mn-cs"/>
              </a:defRPr>
            </a:lvl6pPr>
            <a:lvl7pPr marL="2743200" indent="0" algn="ctr" defTabSz="914400" rtl="0" eaLnBrk="1" latinLnBrk="0" hangingPunct="1">
              <a:lnSpc>
                <a:spcPct val="100000"/>
              </a:lnSpc>
              <a:spcBef>
                <a:spcPts val="600"/>
              </a:spcBef>
              <a:spcAft>
                <a:spcPts val="0"/>
              </a:spcAft>
              <a:buClr>
                <a:schemeClr val="tx2"/>
              </a:buClr>
              <a:buFont typeface="Wingdings 3" panose="05040102010807070707" pitchFamily="18" charset="2"/>
              <a:buNone/>
              <a:defRPr sz="1600" b="0" i="1" kern="600" spc="40" baseline="0">
                <a:solidFill>
                  <a:schemeClr val="tx2"/>
                </a:solidFill>
                <a:latin typeface="+mn-lt"/>
                <a:ea typeface="+mn-ea"/>
                <a:cs typeface="+mn-cs"/>
              </a:defRPr>
            </a:lvl7pPr>
            <a:lvl8pPr marL="3200400" indent="0" algn="ctr" defTabSz="914400" rtl="0" eaLnBrk="1" latinLnBrk="0" hangingPunct="1">
              <a:lnSpc>
                <a:spcPct val="100000"/>
              </a:lnSpc>
              <a:spcBef>
                <a:spcPts val="525"/>
              </a:spcBef>
              <a:spcAft>
                <a:spcPts val="0"/>
              </a:spcAft>
              <a:buSzPct val="110000"/>
              <a:buFont typeface=".SF NS Symbols Regular"/>
              <a:buNone/>
              <a:defRPr sz="1600" b="0" i="1" kern="600" spc="120" baseline="0">
                <a:solidFill>
                  <a:schemeClr val="tx1">
                    <a:lumMod val="50000"/>
                    <a:lumOff val="50000"/>
                  </a:schemeClr>
                </a:solidFill>
                <a:latin typeface="+mn-lt"/>
                <a:ea typeface="+mn-ea"/>
                <a:cs typeface="+mn-cs"/>
              </a:defRPr>
            </a:lvl8pPr>
            <a:lvl9pPr marL="3657600" indent="0" algn="ctr" defTabSz="914400" rtl="0" eaLnBrk="1" latinLnBrk="0" hangingPunct="1">
              <a:lnSpc>
                <a:spcPts val="1100"/>
              </a:lnSpc>
              <a:spcBef>
                <a:spcPts val="525"/>
              </a:spcBef>
              <a:buFont typeface="Arial" panose="020B0604020202020204" pitchFamily="34" charset="0"/>
              <a:buNone/>
              <a:defRPr sz="1600" b="0" i="1" kern="600" spc="120" baseline="0">
                <a:solidFill>
                  <a:schemeClr val="tx1">
                    <a:lumMod val="50000"/>
                    <a:lumOff val="50000"/>
                  </a:schemeClr>
                </a:solidFill>
                <a:latin typeface="+mn-lt"/>
                <a:ea typeface="+mn-ea"/>
                <a:cs typeface="+mn-cs"/>
              </a:defRPr>
            </a:lvl9pPr>
          </a:lstStyle>
          <a:p>
            <a:pPr>
              <a:spcBef>
                <a:spcPts val="1000"/>
              </a:spcBef>
            </a:pPr>
            <a:r>
              <a:rPr lang="en-GB" sz="1100" dirty="0" smtClean="0"/>
              <a:t>Kharwandikar, A.</a:t>
            </a:r>
          </a:p>
          <a:p>
            <a:pPr marL="457200" indent="-457200">
              <a:buFont typeface="Arial" panose="020B0604020202020204" pitchFamily="34" charset="0"/>
              <a:buAutoNum type="alphaUcPeriod"/>
            </a:pPr>
            <a:endParaRPr lang="en-GB" dirty="0" smtClean="0"/>
          </a:p>
        </p:txBody>
      </p:sp>
    </p:spTree>
    <p:extLst>
      <p:ext uri="{BB962C8B-B14F-4D97-AF65-F5344CB8AC3E}">
        <p14:creationId xmlns:p14="http://schemas.microsoft.com/office/powerpoint/2010/main" val="8841122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p:cNvSpPr/>
          <p:nvPr/>
        </p:nvSpPr>
        <p:spPr>
          <a:xfrm>
            <a:off x="1958283" y="4681538"/>
            <a:ext cx="1618651" cy="1238519"/>
          </a:xfrm>
          <a:prstGeom prst="rect">
            <a:avLst/>
          </a:prstGeom>
          <a:solidFill>
            <a:srgbClr val="66A7A3">
              <a:alpha val="35000"/>
            </a:srgbClr>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3" name="Parallelogram 2"/>
          <p:cNvSpPr/>
          <p:nvPr/>
        </p:nvSpPr>
        <p:spPr>
          <a:xfrm rot="21372706">
            <a:off x="7782778" y="2687006"/>
            <a:ext cx="865828" cy="1033463"/>
          </a:xfrm>
          <a:prstGeom prst="parallelogram">
            <a:avLst/>
          </a:prstGeom>
          <a:solidFill>
            <a:schemeClr val="tx2">
              <a:alpha val="63000"/>
            </a:schemeClr>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2" name="Content Placeholder 1"/>
          <p:cNvSpPr>
            <a:spLocks noGrp="1"/>
          </p:cNvSpPr>
          <p:nvPr>
            <p:ph sz="quarter" idx="13"/>
          </p:nvPr>
        </p:nvSpPr>
        <p:spPr/>
        <p:txBody>
          <a:bodyPr/>
          <a:lstStyle/>
          <a:p>
            <a:endParaRPr lang="en-IN" sz="1600" dirty="0" smtClean="0">
              <a:solidFill>
                <a:srgbClr val="669999"/>
              </a:solidFill>
            </a:endParaRPr>
          </a:p>
          <a:p>
            <a:endParaRPr lang="en-IN" sz="1600" dirty="0" smtClean="0">
              <a:solidFill>
                <a:srgbClr val="669999"/>
              </a:solidFill>
            </a:endParaRPr>
          </a:p>
          <a:p>
            <a:endParaRPr lang="en-IN" sz="1600" dirty="0" smtClean="0">
              <a:solidFill>
                <a:srgbClr val="669999"/>
              </a:solidFill>
            </a:endParaRPr>
          </a:p>
        </p:txBody>
      </p:sp>
      <p:sp>
        <p:nvSpPr>
          <p:cNvPr id="4" name="Date Placeholder 3"/>
          <p:cNvSpPr>
            <a:spLocks noGrp="1"/>
          </p:cNvSpPr>
          <p:nvPr>
            <p:ph type="dt" sz="half" idx="14"/>
          </p:nvPr>
        </p:nvSpPr>
        <p:spPr/>
        <p:txBody>
          <a:bodyPr/>
          <a:lstStyle/>
          <a:p>
            <a:r>
              <a:rPr lang="en-US" smtClean="0"/>
              <a:t>Antara Menzel-Barbara | 25.06.24   </a:t>
            </a:r>
            <a:endParaRPr lang="de-DE" dirty="0"/>
          </a:p>
        </p:txBody>
      </p:sp>
      <p:sp>
        <p:nvSpPr>
          <p:cNvPr id="5" name="Footer Placeholder 4"/>
          <p:cNvSpPr>
            <a:spLocks noGrp="1"/>
          </p:cNvSpPr>
          <p:nvPr>
            <p:ph type="ftr" sz="quarter" idx="15"/>
          </p:nvPr>
        </p:nvSpPr>
        <p:spPr/>
        <p:txBody>
          <a:bodyPr/>
          <a:lstStyle/>
          <a:p>
            <a:r>
              <a:rPr lang="en-US" smtClean="0"/>
              <a:t>Divertor engineering meeting</a:t>
            </a:r>
            <a:endParaRPr lang="de-DE" dirty="0"/>
          </a:p>
        </p:txBody>
      </p:sp>
      <p:sp>
        <p:nvSpPr>
          <p:cNvPr id="6" name="Slide Number Placeholder 5"/>
          <p:cNvSpPr>
            <a:spLocks noGrp="1"/>
          </p:cNvSpPr>
          <p:nvPr>
            <p:ph type="sldNum" sz="quarter" idx="16"/>
          </p:nvPr>
        </p:nvSpPr>
        <p:spPr/>
        <p:txBody>
          <a:bodyPr/>
          <a:lstStyle/>
          <a:p>
            <a:fld id="{ECE691D0-CC49-4FC7-9C4D-6112B0CB3A76}" type="slidenum">
              <a:rPr lang="de-DE" smtClean="0"/>
              <a:pPr/>
              <a:t>10</a:t>
            </a:fld>
            <a:endParaRPr lang="de-DE" dirty="0"/>
          </a:p>
        </p:txBody>
      </p:sp>
      <p:sp>
        <p:nvSpPr>
          <p:cNvPr id="13" name="Title 2"/>
          <p:cNvSpPr>
            <a:spLocks noGrp="1"/>
          </p:cNvSpPr>
          <p:nvPr>
            <p:ph type="title"/>
          </p:nvPr>
        </p:nvSpPr>
        <p:spPr>
          <a:xfrm>
            <a:off x="695326" y="441325"/>
            <a:ext cx="9576471" cy="894416"/>
          </a:xfrm>
        </p:spPr>
        <p:txBody>
          <a:bodyPr/>
          <a:lstStyle/>
          <a:p>
            <a:r>
              <a:rPr lang="en-IN" sz="3200" dirty="0" smtClean="0"/>
              <a:t>W7-X islands, standard configuration</a:t>
            </a:r>
            <a:r>
              <a:rPr lang="en-IN" sz="3200" dirty="0" smtClean="0"/>
              <a:t/>
            </a:r>
            <a:br>
              <a:rPr lang="en-IN" sz="3200" dirty="0" smtClean="0"/>
            </a:br>
            <a:r>
              <a:rPr lang="en-IN" dirty="0" smtClean="0"/>
              <a:t/>
            </a:r>
            <a:br>
              <a:rPr lang="en-IN" dirty="0" smtClean="0"/>
            </a:br>
            <a:endParaRPr lang="en-IN" dirty="0"/>
          </a:p>
        </p:txBody>
      </p:sp>
      <p:pic>
        <p:nvPicPr>
          <p:cNvPr id="8" name="Picture 7"/>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224064" y="1444790"/>
            <a:ext cx="3677107" cy="4059936"/>
          </a:xfrm>
          <a:prstGeom prst="rect">
            <a:avLst/>
          </a:prstGeom>
        </p:spPr>
      </p:pic>
      <p:sp>
        <p:nvSpPr>
          <p:cNvPr id="10" name="Parallelogram 9"/>
          <p:cNvSpPr/>
          <p:nvPr/>
        </p:nvSpPr>
        <p:spPr>
          <a:xfrm rot="21372706">
            <a:off x="7678002" y="2687005"/>
            <a:ext cx="865828" cy="1033463"/>
          </a:xfrm>
          <a:prstGeom prst="parallelogram">
            <a:avLst/>
          </a:prstGeom>
          <a:solidFill>
            <a:schemeClr val="tx2">
              <a:alpha val="63000"/>
            </a:schemeClr>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11" name="Rounded Rectangle 10"/>
          <p:cNvSpPr/>
          <p:nvPr/>
        </p:nvSpPr>
        <p:spPr>
          <a:xfrm>
            <a:off x="1943099" y="1171576"/>
            <a:ext cx="1628775" cy="4581526"/>
          </a:xfrm>
          <a:prstGeom prst="roundRect">
            <a:avLst/>
          </a:prstGeom>
          <a:solidFill>
            <a:schemeClr val="tx2"/>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7" name="Oval 6"/>
          <p:cNvSpPr/>
          <p:nvPr/>
        </p:nvSpPr>
        <p:spPr>
          <a:xfrm>
            <a:off x="1943098" y="5264315"/>
            <a:ext cx="1628775" cy="597836"/>
          </a:xfrm>
          <a:prstGeom prst="ellipse">
            <a:avLst/>
          </a:prstGeom>
          <a:solidFill>
            <a:srgbClr val="66A7A3"/>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14" name="Oval 13"/>
          <p:cNvSpPr/>
          <p:nvPr/>
        </p:nvSpPr>
        <p:spPr>
          <a:xfrm>
            <a:off x="1943097" y="1071034"/>
            <a:ext cx="1628775" cy="597836"/>
          </a:xfrm>
          <a:prstGeom prst="ellipse">
            <a:avLst/>
          </a:prstGeom>
          <a:solidFill>
            <a:schemeClr val="tx2"/>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15" name="Oval 14"/>
          <p:cNvSpPr/>
          <p:nvPr/>
        </p:nvSpPr>
        <p:spPr>
          <a:xfrm>
            <a:off x="2019297" y="5315441"/>
            <a:ext cx="1476374" cy="501323"/>
          </a:xfrm>
          <a:prstGeom prst="ellipse">
            <a:avLst/>
          </a:prstGeom>
          <a:solidFill>
            <a:srgbClr val="99C4C2"/>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16" name="Oval 15"/>
          <p:cNvSpPr/>
          <p:nvPr/>
        </p:nvSpPr>
        <p:spPr>
          <a:xfrm>
            <a:off x="2112164" y="5369476"/>
            <a:ext cx="1290640" cy="387513"/>
          </a:xfrm>
          <a:prstGeom prst="ellipse">
            <a:avLst/>
          </a:prstGeom>
          <a:solidFill>
            <a:srgbClr val="66A7A3"/>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17" name="Oval 16"/>
          <p:cNvSpPr/>
          <p:nvPr/>
        </p:nvSpPr>
        <p:spPr>
          <a:xfrm>
            <a:off x="2205033" y="5430758"/>
            <a:ext cx="1104902" cy="264948"/>
          </a:xfrm>
          <a:prstGeom prst="ellipse">
            <a:avLst/>
          </a:prstGeom>
          <a:solidFill>
            <a:srgbClr val="99C4C2"/>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18" name="Oval 17"/>
          <p:cNvSpPr/>
          <p:nvPr/>
        </p:nvSpPr>
        <p:spPr>
          <a:xfrm>
            <a:off x="2264564" y="5459966"/>
            <a:ext cx="985840" cy="193510"/>
          </a:xfrm>
          <a:prstGeom prst="ellipse">
            <a:avLst/>
          </a:prstGeom>
          <a:solidFill>
            <a:srgbClr val="66A7A3"/>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19" name="Oval 18"/>
          <p:cNvSpPr/>
          <p:nvPr/>
        </p:nvSpPr>
        <p:spPr>
          <a:xfrm>
            <a:off x="2375890" y="5518365"/>
            <a:ext cx="763187" cy="76712"/>
          </a:xfrm>
          <a:prstGeom prst="ellipse">
            <a:avLst/>
          </a:prstGeom>
          <a:solidFill>
            <a:srgbClr val="99C4C2"/>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20" name="Oval 19"/>
          <p:cNvSpPr/>
          <p:nvPr/>
        </p:nvSpPr>
        <p:spPr>
          <a:xfrm>
            <a:off x="2719084" y="5522020"/>
            <a:ext cx="76798" cy="69402"/>
          </a:xfrm>
          <a:prstGeom prst="ellipse">
            <a:avLst/>
          </a:prstGeom>
          <a:solidFill>
            <a:srgbClr val="66A7A3"/>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cxnSp>
        <p:nvCxnSpPr>
          <p:cNvPr id="12" name="Straight Connector 11"/>
          <p:cNvCxnSpPr/>
          <p:nvPr/>
        </p:nvCxnSpPr>
        <p:spPr>
          <a:xfrm flipH="1">
            <a:off x="1720450" y="5430758"/>
            <a:ext cx="176213" cy="235740"/>
          </a:xfrm>
          <a:prstGeom prst="line">
            <a:avLst/>
          </a:prstGeom>
          <a:ln w="19050" cmpd="sng">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1702287" y="5441826"/>
            <a:ext cx="219082" cy="229789"/>
          </a:xfrm>
          <a:prstGeom prst="line">
            <a:avLst/>
          </a:prstGeom>
          <a:ln w="19050" cmpd="sng">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H="1">
            <a:off x="3654620" y="5432057"/>
            <a:ext cx="176213" cy="235740"/>
          </a:xfrm>
          <a:prstGeom prst="line">
            <a:avLst/>
          </a:prstGeom>
          <a:ln w="19050" cmpd="sng">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3636457" y="5443125"/>
            <a:ext cx="219082" cy="229789"/>
          </a:xfrm>
          <a:prstGeom prst="line">
            <a:avLst/>
          </a:prstGeom>
          <a:ln w="19050" cmpd="sng">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V="1">
            <a:off x="1795458" y="1335741"/>
            <a:ext cx="14882" cy="4182624"/>
          </a:xfrm>
          <a:prstGeom prst="line">
            <a:avLst/>
          </a:prstGeom>
          <a:ln w="19050" cmpd="sng">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V="1">
            <a:off x="3745699" y="1346809"/>
            <a:ext cx="14882" cy="4182624"/>
          </a:xfrm>
          <a:prstGeom prst="line">
            <a:avLst/>
          </a:prstGeom>
          <a:ln w="19050" cmpd="sng">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H="1">
            <a:off x="1720450" y="1196078"/>
            <a:ext cx="176213" cy="235740"/>
          </a:xfrm>
          <a:prstGeom prst="line">
            <a:avLst/>
          </a:prstGeom>
          <a:ln w="19050" cmpd="sng">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1702287" y="1207146"/>
            <a:ext cx="219082" cy="229789"/>
          </a:xfrm>
          <a:prstGeom prst="line">
            <a:avLst/>
          </a:prstGeom>
          <a:ln w="19050" cmpd="sng">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3654620" y="1197377"/>
            <a:ext cx="176213" cy="235740"/>
          </a:xfrm>
          <a:prstGeom prst="line">
            <a:avLst/>
          </a:prstGeom>
          <a:ln w="19050" cmpd="sng">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3636457" y="1208445"/>
            <a:ext cx="219082" cy="229789"/>
          </a:xfrm>
          <a:prstGeom prst="line">
            <a:avLst/>
          </a:prstGeom>
          <a:ln w="19050" cmpd="sng">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0" name="Oval 29"/>
          <p:cNvSpPr/>
          <p:nvPr/>
        </p:nvSpPr>
        <p:spPr>
          <a:xfrm>
            <a:off x="2029422" y="5312430"/>
            <a:ext cx="1476374" cy="501323"/>
          </a:xfrm>
          <a:prstGeom prst="ellipse">
            <a:avLst/>
          </a:prstGeom>
          <a:solidFill>
            <a:schemeClr val="bg1">
              <a:alpha val="65000"/>
            </a:schemeClr>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9" name="Rectangle 8"/>
          <p:cNvSpPr/>
          <p:nvPr/>
        </p:nvSpPr>
        <p:spPr>
          <a:xfrm>
            <a:off x="1887724" y="933519"/>
            <a:ext cx="1826117" cy="4615109"/>
          </a:xfrm>
          <a:prstGeom prst="rect">
            <a:avLst/>
          </a:prstGeom>
          <a:solidFill>
            <a:schemeClr val="bg1">
              <a:alpha val="69000"/>
            </a:schemeClr>
          </a:solidFill>
          <a:ln w="19050" cmpd="sng">
            <a:solidFill>
              <a:schemeClr val="bg1"/>
            </a:solid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cxnSp>
        <p:nvCxnSpPr>
          <p:cNvPr id="23" name="Straight Connector 22"/>
          <p:cNvCxnSpPr>
            <a:stCxn id="7" idx="2"/>
          </p:cNvCxnSpPr>
          <p:nvPr/>
        </p:nvCxnSpPr>
        <p:spPr>
          <a:xfrm flipV="1">
            <a:off x="1943098" y="5556720"/>
            <a:ext cx="1628774" cy="6513"/>
          </a:xfrm>
          <a:prstGeom prst="line">
            <a:avLst/>
          </a:prstGeom>
          <a:ln w="19050" cmpd="sng">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1958283" y="5924306"/>
            <a:ext cx="1618651" cy="57396"/>
          </a:xfrm>
          <a:prstGeom prst="rect">
            <a:avLst/>
          </a:prstGeom>
          <a:solidFill>
            <a:srgbClr val="66A7A3"/>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24" name="Down Arrow 23"/>
          <p:cNvSpPr/>
          <p:nvPr/>
        </p:nvSpPr>
        <p:spPr>
          <a:xfrm>
            <a:off x="1972862" y="5729892"/>
            <a:ext cx="92867" cy="166445"/>
          </a:xfrm>
          <a:prstGeom prst="downArrow">
            <a:avLst/>
          </a:prstGeom>
          <a:solidFill>
            <a:schemeClr val="tx2"/>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40" name="Down Arrow 39"/>
          <p:cNvSpPr/>
          <p:nvPr/>
        </p:nvSpPr>
        <p:spPr>
          <a:xfrm>
            <a:off x="3449238" y="5724915"/>
            <a:ext cx="92867" cy="166445"/>
          </a:xfrm>
          <a:prstGeom prst="downArrow">
            <a:avLst/>
          </a:prstGeom>
          <a:solidFill>
            <a:schemeClr val="tx2"/>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41" name="Down Arrow 40"/>
          <p:cNvSpPr/>
          <p:nvPr/>
        </p:nvSpPr>
        <p:spPr>
          <a:xfrm>
            <a:off x="2264564" y="5829595"/>
            <a:ext cx="111326" cy="100205"/>
          </a:xfrm>
          <a:prstGeom prst="downArrow">
            <a:avLst/>
          </a:prstGeom>
          <a:solidFill>
            <a:schemeClr val="tx2"/>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43" name="Down Arrow 42"/>
          <p:cNvSpPr/>
          <p:nvPr/>
        </p:nvSpPr>
        <p:spPr>
          <a:xfrm>
            <a:off x="3217360" y="5827256"/>
            <a:ext cx="111326" cy="100205"/>
          </a:xfrm>
          <a:prstGeom prst="downArrow">
            <a:avLst/>
          </a:prstGeom>
          <a:solidFill>
            <a:schemeClr val="tx2"/>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Tree>
    <p:extLst>
      <p:ext uri="{BB962C8B-B14F-4D97-AF65-F5344CB8AC3E}">
        <p14:creationId xmlns:p14="http://schemas.microsoft.com/office/powerpoint/2010/main" val="236244632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p:cNvSpPr/>
          <p:nvPr/>
        </p:nvSpPr>
        <p:spPr>
          <a:xfrm>
            <a:off x="1958283" y="4681538"/>
            <a:ext cx="1618651" cy="1238519"/>
          </a:xfrm>
          <a:prstGeom prst="rect">
            <a:avLst/>
          </a:prstGeom>
          <a:solidFill>
            <a:srgbClr val="66A7A3">
              <a:alpha val="35000"/>
            </a:srgbClr>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2" name="Content Placeholder 1"/>
          <p:cNvSpPr>
            <a:spLocks noGrp="1"/>
          </p:cNvSpPr>
          <p:nvPr>
            <p:ph sz="quarter" idx="13"/>
          </p:nvPr>
        </p:nvSpPr>
        <p:spPr/>
        <p:txBody>
          <a:bodyPr/>
          <a:lstStyle/>
          <a:p>
            <a:endParaRPr lang="en-IN" sz="1600" dirty="0" smtClean="0">
              <a:solidFill>
                <a:srgbClr val="669999"/>
              </a:solidFill>
            </a:endParaRPr>
          </a:p>
          <a:p>
            <a:endParaRPr lang="en-IN" sz="1600" dirty="0" smtClean="0">
              <a:solidFill>
                <a:srgbClr val="669999"/>
              </a:solidFill>
            </a:endParaRPr>
          </a:p>
          <a:p>
            <a:endParaRPr lang="en-IN" sz="1600" dirty="0" smtClean="0">
              <a:solidFill>
                <a:srgbClr val="669999"/>
              </a:solidFill>
            </a:endParaRPr>
          </a:p>
        </p:txBody>
      </p:sp>
      <p:sp>
        <p:nvSpPr>
          <p:cNvPr id="4" name="Date Placeholder 3"/>
          <p:cNvSpPr>
            <a:spLocks noGrp="1"/>
          </p:cNvSpPr>
          <p:nvPr>
            <p:ph type="dt" sz="half" idx="14"/>
          </p:nvPr>
        </p:nvSpPr>
        <p:spPr/>
        <p:txBody>
          <a:bodyPr/>
          <a:lstStyle/>
          <a:p>
            <a:r>
              <a:rPr lang="en-US" smtClean="0"/>
              <a:t>Antara Menzel-Barbara | 25.06.24   </a:t>
            </a:r>
            <a:endParaRPr lang="de-DE" dirty="0"/>
          </a:p>
        </p:txBody>
      </p:sp>
      <p:sp>
        <p:nvSpPr>
          <p:cNvPr id="5" name="Footer Placeholder 4"/>
          <p:cNvSpPr>
            <a:spLocks noGrp="1"/>
          </p:cNvSpPr>
          <p:nvPr>
            <p:ph type="ftr" sz="quarter" idx="15"/>
          </p:nvPr>
        </p:nvSpPr>
        <p:spPr/>
        <p:txBody>
          <a:bodyPr/>
          <a:lstStyle/>
          <a:p>
            <a:r>
              <a:rPr lang="en-US" smtClean="0"/>
              <a:t>Divertor engineering meeting</a:t>
            </a:r>
            <a:endParaRPr lang="de-DE" dirty="0"/>
          </a:p>
        </p:txBody>
      </p:sp>
      <p:sp>
        <p:nvSpPr>
          <p:cNvPr id="6" name="Slide Number Placeholder 5"/>
          <p:cNvSpPr>
            <a:spLocks noGrp="1"/>
          </p:cNvSpPr>
          <p:nvPr>
            <p:ph type="sldNum" sz="quarter" idx="16"/>
          </p:nvPr>
        </p:nvSpPr>
        <p:spPr/>
        <p:txBody>
          <a:bodyPr/>
          <a:lstStyle/>
          <a:p>
            <a:fld id="{ECE691D0-CC49-4FC7-9C4D-6112B0CB3A76}" type="slidenum">
              <a:rPr lang="de-DE" smtClean="0"/>
              <a:pPr/>
              <a:t>11</a:t>
            </a:fld>
            <a:endParaRPr lang="de-DE" dirty="0"/>
          </a:p>
        </p:txBody>
      </p:sp>
      <p:sp>
        <p:nvSpPr>
          <p:cNvPr id="13" name="Title 2"/>
          <p:cNvSpPr>
            <a:spLocks noGrp="1"/>
          </p:cNvSpPr>
          <p:nvPr>
            <p:ph type="title"/>
          </p:nvPr>
        </p:nvSpPr>
        <p:spPr>
          <a:xfrm>
            <a:off x="695326" y="441325"/>
            <a:ext cx="9576471" cy="894416"/>
          </a:xfrm>
        </p:spPr>
        <p:txBody>
          <a:bodyPr/>
          <a:lstStyle/>
          <a:p>
            <a:r>
              <a:rPr lang="en-IN" sz="3200" dirty="0" smtClean="0"/>
              <a:t>W7-X islands, standard configuration</a:t>
            </a:r>
            <a:r>
              <a:rPr lang="en-IN" sz="3200" dirty="0" smtClean="0"/>
              <a:t/>
            </a:r>
            <a:br>
              <a:rPr lang="en-IN" sz="3200" dirty="0" smtClean="0"/>
            </a:br>
            <a:r>
              <a:rPr lang="en-IN" dirty="0" smtClean="0"/>
              <a:t/>
            </a:r>
            <a:br>
              <a:rPr lang="en-IN" dirty="0" smtClean="0"/>
            </a:br>
            <a:endParaRPr lang="en-IN" dirty="0"/>
          </a:p>
        </p:txBody>
      </p:sp>
      <p:sp>
        <p:nvSpPr>
          <p:cNvPr id="11" name="Rounded Rectangle 10"/>
          <p:cNvSpPr/>
          <p:nvPr/>
        </p:nvSpPr>
        <p:spPr>
          <a:xfrm>
            <a:off x="1943099" y="1171576"/>
            <a:ext cx="1628775" cy="4581526"/>
          </a:xfrm>
          <a:prstGeom prst="roundRect">
            <a:avLst/>
          </a:prstGeom>
          <a:solidFill>
            <a:schemeClr val="tx2"/>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7" name="Oval 6"/>
          <p:cNvSpPr/>
          <p:nvPr/>
        </p:nvSpPr>
        <p:spPr>
          <a:xfrm>
            <a:off x="1943098" y="5264315"/>
            <a:ext cx="1628775" cy="597836"/>
          </a:xfrm>
          <a:prstGeom prst="ellipse">
            <a:avLst/>
          </a:prstGeom>
          <a:solidFill>
            <a:srgbClr val="66A7A3"/>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14" name="Oval 13"/>
          <p:cNvSpPr/>
          <p:nvPr/>
        </p:nvSpPr>
        <p:spPr>
          <a:xfrm>
            <a:off x="1943097" y="1071034"/>
            <a:ext cx="1628775" cy="597836"/>
          </a:xfrm>
          <a:prstGeom prst="ellipse">
            <a:avLst/>
          </a:prstGeom>
          <a:solidFill>
            <a:schemeClr val="tx2"/>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15" name="Oval 14"/>
          <p:cNvSpPr/>
          <p:nvPr/>
        </p:nvSpPr>
        <p:spPr>
          <a:xfrm>
            <a:off x="2019297" y="5315441"/>
            <a:ext cx="1476374" cy="501323"/>
          </a:xfrm>
          <a:prstGeom prst="ellipse">
            <a:avLst/>
          </a:prstGeom>
          <a:solidFill>
            <a:srgbClr val="99C4C2"/>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16" name="Oval 15"/>
          <p:cNvSpPr/>
          <p:nvPr/>
        </p:nvSpPr>
        <p:spPr>
          <a:xfrm>
            <a:off x="2112164" y="5369476"/>
            <a:ext cx="1290640" cy="387513"/>
          </a:xfrm>
          <a:prstGeom prst="ellipse">
            <a:avLst/>
          </a:prstGeom>
          <a:solidFill>
            <a:srgbClr val="66A7A3"/>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17" name="Oval 16"/>
          <p:cNvSpPr/>
          <p:nvPr/>
        </p:nvSpPr>
        <p:spPr>
          <a:xfrm>
            <a:off x="2205033" y="5430758"/>
            <a:ext cx="1104902" cy="264948"/>
          </a:xfrm>
          <a:prstGeom prst="ellipse">
            <a:avLst/>
          </a:prstGeom>
          <a:solidFill>
            <a:srgbClr val="99C4C2"/>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18" name="Oval 17"/>
          <p:cNvSpPr/>
          <p:nvPr/>
        </p:nvSpPr>
        <p:spPr>
          <a:xfrm>
            <a:off x="2264564" y="5459966"/>
            <a:ext cx="985840" cy="193510"/>
          </a:xfrm>
          <a:prstGeom prst="ellipse">
            <a:avLst/>
          </a:prstGeom>
          <a:solidFill>
            <a:srgbClr val="66A7A3"/>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19" name="Oval 18"/>
          <p:cNvSpPr/>
          <p:nvPr/>
        </p:nvSpPr>
        <p:spPr>
          <a:xfrm>
            <a:off x="2375890" y="5518365"/>
            <a:ext cx="763187" cy="76712"/>
          </a:xfrm>
          <a:prstGeom prst="ellipse">
            <a:avLst/>
          </a:prstGeom>
          <a:solidFill>
            <a:srgbClr val="99C4C2"/>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20" name="Oval 19"/>
          <p:cNvSpPr/>
          <p:nvPr/>
        </p:nvSpPr>
        <p:spPr>
          <a:xfrm>
            <a:off x="2719084" y="5522020"/>
            <a:ext cx="76798" cy="69402"/>
          </a:xfrm>
          <a:prstGeom prst="ellipse">
            <a:avLst/>
          </a:prstGeom>
          <a:solidFill>
            <a:srgbClr val="66A7A3"/>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cxnSp>
        <p:nvCxnSpPr>
          <p:cNvPr id="12" name="Straight Connector 11"/>
          <p:cNvCxnSpPr/>
          <p:nvPr/>
        </p:nvCxnSpPr>
        <p:spPr>
          <a:xfrm flipH="1">
            <a:off x="1720450" y="5430758"/>
            <a:ext cx="176213" cy="235740"/>
          </a:xfrm>
          <a:prstGeom prst="line">
            <a:avLst/>
          </a:prstGeom>
          <a:ln w="19050" cmpd="sng">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1702287" y="5441826"/>
            <a:ext cx="219082" cy="229789"/>
          </a:xfrm>
          <a:prstGeom prst="line">
            <a:avLst/>
          </a:prstGeom>
          <a:ln w="19050" cmpd="sng">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H="1">
            <a:off x="3654620" y="5432057"/>
            <a:ext cx="176213" cy="235740"/>
          </a:xfrm>
          <a:prstGeom prst="line">
            <a:avLst/>
          </a:prstGeom>
          <a:ln w="19050" cmpd="sng">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3636457" y="5443125"/>
            <a:ext cx="219082" cy="229789"/>
          </a:xfrm>
          <a:prstGeom prst="line">
            <a:avLst/>
          </a:prstGeom>
          <a:ln w="19050" cmpd="sng">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V="1">
            <a:off x="1795458" y="1335741"/>
            <a:ext cx="14882" cy="4182624"/>
          </a:xfrm>
          <a:prstGeom prst="line">
            <a:avLst/>
          </a:prstGeom>
          <a:ln w="19050" cmpd="sng">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V="1">
            <a:off x="3745699" y="1346809"/>
            <a:ext cx="14882" cy="4182624"/>
          </a:xfrm>
          <a:prstGeom prst="line">
            <a:avLst/>
          </a:prstGeom>
          <a:ln w="19050" cmpd="sng">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H="1">
            <a:off x="1720450" y="1196078"/>
            <a:ext cx="176213" cy="235740"/>
          </a:xfrm>
          <a:prstGeom prst="line">
            <a:avLst/>
          </a:prstGeom>
          <a:ln w="19050" cmpd="sng">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1702287" y="1207146"/>
            <a:ext cx="219082" cy="229789"/>
          </a:xfrm>
          <a:prstGeom prst="line">
            <a:avLst/>
          </a:prstGeom>
          <a:ln w="19050" cmpd="sng">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3654620" y="1197377"/>
            <a:ext cx="176213" cy="235740"/>
          </a:xfrm>
          <a:prstGeom prst="line">
            <a:avLst/>
          </a:prstGeom>
          <a:ln w="19050" cmpd="sng">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3636457" y="1208445"/>
            <a:ext cx="219082" cy="229789"/>
          </a:xfrm>
          <a:prstGeom prst="line">
            <a:avLst/>
          </a:prstGeom>
          <a:ln w="19050" cmpd="sng">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0" name="Oval 29"/>
          <p:cNvSpPr/>
          <p:nvPr/>
        </p:nvSpPr>
        <p:spPr>
          <a:xfrm>
            <a:off x="2029422" y="5312430"/>
            <a:ext cx="1476374" cy="501323"/>
          </a:xfrm>
          <a:prstGeom prst="ellipse">
            <a:avLst/>
          </a:prstGeom>
          <a:solidFill>
            <a:schemeClr val="bg1">
              <a:alpha val="65000"/>
            </a:schemeClr>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9" name="Rectangle 8"/>
          <p:cNvSpPr/>
          <p:nvPr/>
        </p:nvSpPr>
        <p:spPr>
          <a:xfrm>
            <a:off x="1887724" y="933519"/>
            <a:ext cx="1826117" cy="4615109"/>
          </a:xfrm>
          <a:prstGeom prst="rect">
            <a:avLst/>
          </a:prstGeom>
          <a:solidFill>
            <a:schemeClr val="bg1">
              <a:alpha val="69000"/>
            </a:schemeClr>
          </a:solidFill>
          <a:ln w="19050" cmpd="sng">
            <a:solidFill>
              <a:schemeClr val="bg1"/>
            </a:solid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cxnSp>
        <p:nvCxnSpPr>
          <p:cNvPr id="23" name="Straight Connector 22"/>
          <p:cNvCxnSpPr>
            <a:stCxn id="7" idx="2"/>
          </p:cNvCxnSpPr>
          <p:nvPr/>
        </p:nvCxnSpPr>
        <p:spPr>
          <a:xfrm flipV="1">
            <a:off x="1943098" y="5556720"/>
            <a:ext cx="1628774" cy="6513"/>
          </a:xfrm>
          <a:prstGeom prst="line">
            <a:avLst/>
          </a:prstGeom>
          <a:ln w="19050" cmpd="sng">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1958283" y="5924306"/>
            <a:ext cx="1618651" cy="57396"/>
          </a:xfrm>
          <a:prstGeom prst="rect">
            <a:avLst/>
          </a:prstGeom>
          <a:solidFill>
            <a:srgbClr val="66A7A3"/>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24" name="Down Arrow 23"/>
          <p:cNvSpPr/>
          <p:nvPr/>
        </p:nvSpPr>
        <p:spPr>
          <a:xfrm>
            <a:off x="1972862" y="5729892"/>
            <a:ext cx="92867" cy="166445"/>
          </a:xfrm>
          <a:prstGeom prst="downArrow">
            <a:avLst/>
          </a:prstGeom>
          <a:solidFill>
            <a:schemeClr val="tx2"/>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40" name="Down Arrow 39"/>
          <p:cNvSpPr/>
          <p:nvPr/>
        </p:nvSpPr>
        <p:spPr>
          <a:xfrm>
            <a:off x="3449238" y="5724915"/>
            <a:ext cx="92867" cy="166445"/>
          </a:xfrm>
          <a:prstGeom prst="downArrow">
            <a:avLst/>
          </a:prstGeom>
          <a:solidFill>
            <a:schemeClr val="tx2"/>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41" name="Down Arrow 40"/>
          <p:cNvSpPr/>
          <p:nvPr/>
        </p:nvSpPr>
        <p:spPr>
          <a:xfrm>
            <a:off x="2264564" y="5829595"/>
            <a:ext cx="111326" cy="100205"/>
          </a:xfrm>
          <a:prstGeom prst="downArrow">
            <a:avLst/>
          </a:prstGeom>
          <a:solidFill>
            <a:schemeClr val="tx2"/>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43" name="Down Arrow 42"/>
          <p:cNvSpPr/>
          <p:nvPr/>
        </p:nvSpPr>
        <p:spPr>
          <a:xfrm>
            <a:off x="3217360" y="5827256"/>
            <a:ext cx="111326" cy="100205"/>
          </a:xfrm>
          <a:prstGeom prst="downArrow">
            <a:avLst/>
          </a:prstGeom>
          <a:solidFill>
            <a:schemeClr val="tx2"/>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25" name="Rectangle 24"/>
          <p:cNvSpPr/>
          <p:nvPr/>
        </p:nvSpPr>
        <p:spPr>
          <a:xfrm>
            <a:off x="1947421" y="1071034"/>
            <a:ext cx="1620124" cy="4910668"/>
          </a:xfrm>
          <a:prstGeom prst="rect">
            <a:avLst/>
          </a:prstGeom>
          <a:solidFill>
            <a:srgbClr val="99C4C2"/>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cxnSp>
        <p:nvCxnSpPr>
          <p:cNvPr id="31" name="Straight Arrow Connector 30"/>
          <p:cNvCxnSpPr/>
          <p:nvPr/>
        </p:nvCxnSpPr>
        <p:spPr>
          <a:xfrm flipV="1">
            <a:off x="1943097" y="1071034"/>
            <a:ext cx="278608" cy="4910668"/>
          </a:xfrm>
          <a:prstGeom prst="straightConnector1">
            <a:avLst/>
          </a:prstGeom>
          <a:ln w="19050" cmpd="sng">
            <a:prstDash val="solid"/>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flipV="1">
            <a:off x="2165784" y="1062526"/>
            <a:ext cx="268704" cy="4902663"/>
          </a:xfrm>
          <a:prstGeom prst="straightConnector1">
            <a:avLst/>
          </a:prstGeom>
          <a:ln w="19050" cmpd="sng">
            <a:prstDash val="solid"/>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V="1">
            <a:off x="2375131" y="1046013"/>
            <a:ext cx="277720" cy="4920820"/>
          </a:xfrm>
          <a:prstGeom prst="straightConnector1">
            <a:avLst/>
          </a:prstGeom>
          <a:ln w="19050" cmpd="sng">
            <a:prstDash val="solid"/>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flipV="1">
            <a:off x="2553977" y="1052141"/>
            <a:ext cx="323769" cy="4930771"/>
          </a:xfrm>
          <a:prstGeom prst="straightConnector1">
            <a:avLst/>
          </a:prstGeom>
          <a:ln w="19050" cmpd="sng">
            <a:prstDash val="solid"/>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flipH="1">
            <a:off x="2753329" y="1103589"/>
            <a:ext cx="359580" cy="4885744"/>
          </a:xfrm>
          <a:prstGeom prst="straightConnector1">
            <a:avLst/>
          </a:prstGeom>
          <a:ln w="19050" cmpd="sng">
            <a:solidFill>
              <a:schemeClr val="accent5">
                <a:lumMod val="75000"/>
              </a:schemeClr>
            </a:solidFill>
            <a:prstDash val="solid"/>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flipH="1">
            <a:off x="2929617" y="1103589"/>
            <a:ext cx="359580" cy="4885744"/>
          </a:xfrm>
          <a:prstGeom prst="straightConnector1">
            <a:avLst/>
          </a:prstGeom>
          <a:ln w="19050" cmpd="sng">
            <a:solidFill>
              <a:schemeClr val="accent5">
                <a:lumMod val="75000"/>
              </a:schemeClr>
            </a:solidFill>
            <a:prstDash val="solid"/>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flipH="1">
            <a:off x="3129840" y="1103589"/>
            <a:ext cx="359580" cy="4885744"/>
          </a:xfrm>
          <a:prstGeom prst="straightConnector1">
            <a:avLst/>
          </a:prstGeom>
          <a:ln w="19050" cmpd="sng">
            <a:solidFill>
              <a:schemeClr val="accent5">
                <a:lumMod val="75000"/>
              </a:schemeClr>
            </a:solidFill>
            <a:prstDash val="solid"/>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p:nvPr/>
        </p:nvCxnSpPr>
        <p:spPr>
          <a:xfrm flipH="1">
            <a:off x="3348654" y="2586038"/>
            <a:ext cx="217689" cy="3395664"/>
          </a:xfrm>
          <a:prstGeom prst="straightConnector1">
            <a:avLst/>
          </a:prstGeom>
          <a:ln w="19050" cmpd="sng">
            <a:solidFill>
              <a:schemeClr val="accent5">
                <a:lumMod val="75000"/>
              </a:schemeClr>
            </a:solidFill>
            <a:prstDash val="solid"/>
            <a:headEnd type="none" w="med" len="med"/>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47559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arallelogram 2"/>
          <p:cNvSpPr/>
          <p:nvPr/>
        </p:nvSpPr>
        <p:spPr>
          <a:xfrm rot="21372706">
            <a:off x="7782778" y="2687006"/>
            <a:ext cx="865828" cy="1033463"/>
          </a:xfrm>
          <a:prstGeom prst="parallelogram">
            <a:avLst/>
          </a:prstGeom>
          <a:solidFill>
            <a:schemeClr val="tx2">
              <a:alpha val="63000"/>
            </a:schemeClr>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2" name="Content Placeholder 1"/>
          <p:cNvSpPr>
            <a:spLocks noGrp="1"/>
          </p:cNvSpPr>
          <p:nvPr>
            <p:ph sz="quarter" idx="13"/>
          </p:nvPr>
        </p:nvSpPr>
        <p:spPr/>
        <p:txBody>
          <a:bodyPr/>
          <a:lstStyle/>
          <a:p>
            <a:endParaRPr lang="en-IN" sz="1600" dirty="0" smtClean="0">
              <a:solidFill>
                <a:srgbClr val="669999"/>
              </a:solidFill>
            </a:endParaRPr>
          </a:p>
          <a:p>
            <a:endParaRPr lang="en-IN" sz="1600" dirty="0" smtClean="0">
              <a:solidFill>
                <a:srgbClr val="669999"/>
              </a:solidFill>
            </a:endParaRPr>
          </a:p>
          <a:p>
            <a:endParaRPr lang="en-IN" sz="1600" dirty="0" smtClean="0">
              <a:solidFill>
                <a:srgbClr val="669999"/>
              </a:solidFill>
            </a:endParaRPr>
          </a:p>
        </p:txBody>
      </p:sp>
      <p:sp>
        <p:nvSpPr>
          <p:cNvPr id="4" name="Date Placeholder 3"/>
          <p:cNvSpPr>
            <a:spLocks noGrp="1"/>
          </p:cNvSpPr>
          <p:nvPr>
            <p:ph type="dt" sz="half" idx="14"/>
          </p:nvPr>
        </p:nvSpPr>
        <p:spPr/>
        <p:txBody>
          <a:bodyPr/>
          <a:lstStyle/>
          <a:p>
            <a:r>
              <a:rPr lang="en-US" smtClean="0"/>
              <a:t>Antara Menzel-Barbara | 25.06.24   </a:t>
            </a:r>
            <a:endParaRPr lang="de-DE" dirty="0"/>
          </a:p>
        </p:txBody>
      </p:sp>
      <p:sp>
        <p:nvSpPr>
          <p:cNvPr id="5" name="Footer Placeholder 4"/>
          <p:cNvSpPr>
            <a:spLocks noGrp="1"/>
          </p:cNvSpPr>
          <p:nvPr>
            <p:ph type="ftr" sz="quarter" idx="15"/>
          </p:nvPr>
        </p:nvSpPr>
        <p:spPr/>
        <p:txBody>
          <a:bodyPr/>
          <a:lstStyle/>
          <a:p>
            <a:r>
              <a:rPr lang="en-US" smtClean="0"/>
              <a:t>Divertor engineering meeting</a:t>
            </a:r>
            <a:endParaRPr lang="de-DE" dirty="0"/>
          </a:p>
        </p:txBody>
      </p:sp>
      <p:sp>
        <p:nvSpPr>
          <p:cNvPr id="6" name="Slide Number Placeholder 5"/>
          <p:cNvSpPr>
            <a:spLocks noGrp="1"/>
          </p:cNvSpPr>
          <p:nvPr>
            <p:ph type="sldNum" sz="quarter" idx="16"/>
          </p:nvPr>
        </p:nvSpPr>
        <p:spPr/>
        <p:txBody>
          <a:bodyPr/>
          <a:lstStyle/>
          <a:p>
            <a:fld id="{ECE691D0-CC49-4FC7-9C4D-6112B0CB3A76}" type="slidenum">
              <a:rPr lang="de-DE" smtClean="0"/>
              <a:pPr/>
              <a:t>12</a:t>
            </a:fld>
            <a:endParaRPr lang="de-DE" dirty="0"/>
          </a:p>
        </p:txBody>
      </p:sp>
      <p:sp>
        <p:nvSpPr>
          <p:cNvPr id="13" name="Title 2"/>
          <p:cNvSpPr>
            <a:spLocks noGrp="1"/>
          </p:cNvSpPr>
          <p:nvPr>
            <p:ph type="title"/>
          </p:nvPr>
        </p:nvSpPr>
        <p:spPr>
          <a:xfrm>
            <a:off x="695326" y="441325"/>
            <a:ext cx="9576471" cy="894416"/>
          </a:xfrm>
        </p:spPr>
        <p:txBody>
          <a:bodyPr/>
          <a:lstStyle/>
          <a:p>
            <a:r>
              <a:rPr lang="en-IN" sz="3200" dirty="0" smtClean="0"/>
              <a:t>W7-X islands, standard configuration</a:t>
            </a:r>
            <a:r>
              <a:rPr lang="en-IN" sz="3200" dirty="0" smtClean="0"/>
              <a:t/>
            </a:r>
            <a:br>
              <a:rPr lang="en-IN" sz="3200" dirty="0" smtClean="0"/>
            </a:br>
            <a:r>
              <a:rPr lang="en-IN" dirty="0" smtClean="0"/>
              <a:t/>
            </a:r>
            <a:br>
              <a:rPr lang="en-IN" dirty="0" smtClean="0"/>
            </a:br>
            <a:endParaRPr lang="en-IN" dirty="0"/>
          </a:p>
        </p:txBody>
      </p:sp>
      <p:pic>
        <p:nvPicPr>
          <p:cNvPr id="8" name="Picture 7"/>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224064" y="1444790"/>
            <a:ext cx="3677107" cy="4059936"/>
          </a:xfrm>
          <a:prstGeom prst="rect">
            <a:avLst/>
          </a:prstGeom>
        </p:spPr>
      </p:pic>
      <p:sp>
        <p:nvSpPr>
          <p:cNvPr id="10" name="Parallelogram 9"/>
          <p:cNvSpPr/>
          <p:nvPr/>
        </p:nvSpPr>
        <p:spPr>
          <a:xfrm rot="21372706">
            <a:off x="7678002" y="2687005"/>
            <a:ext cx="865828" cy="1033463"/>
          </a:xfrm>
          <a:prstGeom prst="parallelogram">
            <a:avLst/>
          </a:prstGeom>
          <a:solidFill>
            <a:schemeClr val="tx2">
              <a:alpha val="63000"/>
            </a:schemeClr>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11" name="Rounded Rectangle 10"/>
          <p:cNvSpPr/>
          <p:nvPr/>
        </p:nvSpPr>
        <p:spPr>
          <a:xfrm>
            <a:off x="1943099" y="1171576"/>
            <a:ext cx="1628775" cy="4581526"/>
          </a:xfrm>
          <a:prstGeom prst="roundRect">
            <a:avLst/>
          </a:prstGeom>
          <a:solidFill>
            <a:schemeClr val="tx2"/>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7" name="Oval 6"/>
          <p:cNvSpPr/>
          <p:nvPr/>
        </p:nvSpPr>
        <p:spPr>
          <a:xfrm>
            <a:off x="1943098" y="5264315"/>
            <a:ext cx="1628775" cy="597836"/>
          </a:xfrm>
          <a:prstGeom prst="ellipse">
            <a:avLst/>
          </a:prstGeom>
          <a:solidFill>
            <a:srgbClr val="66A7A3"/>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14" name="Oval 13"/>
          <p:cNvSpPr/>
          <p:nvPr/>
        </p:nvSpPr>
        <p:spPr>
          <a:xfrm>
            <a:off x="1943097" y="1071034"/>
            <a:ext cx="1628775" cy="597836"/>
          </a:xfrm>
          <a:prstGeom prst="ellipse">
            <a:avLst/>
          </a:prstGeom>
          <a:solidFill>
            <a:schemeClr val="tx2"/>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15" name="Oval 14"/>
          <p:cNvSpPr/>
          <p:nvPr/>
        </p:nvSpPr>
        <p:spPr>
          <a:xfrm>
            <a:off x="2019297" y="5315441"/>
            <a:ext cx="1476374" cy="501323"/>
          </a:xfrm>
          <a:prstGeom prst="ellipse">
            <a:avLst/>
          </a:prstGeom>
          <a:solidFill>
            <a:srgbClr val="99C4C2"/>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16" name="Oval 15"/>
          <p:cNvSpPr/>
          <p:nvPr/>
        </p:nvSpPr>
        <p:spPr>
          <a:xfrm>
            <a:off x="2112164" y="5369476"/>
            <a:ext cx="1290640" cy="387513"/>
          </a:xfrm>
          <a:prstGeom prst="ellipse">
            <a:avLst/>
          </a:prstGeom>
          <a:solidFill>
            <a:srgbClr val="66A7A3"/>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17" name="Oval 16"/>
          <p:cNvSpPr/>
          <p:nvPr/>
        </p:nvSpPr>
        <p:spPr>
          <a:xfrm>
            <a:off x="2205033" y="5430758"/>
            <a:ext cx="1104902" cy="264948"/>
          </a:xfrm>
          <a:prstGeom prst="ellipse">
            <a:avLst/>
          </a:prstGeom>
          <a:solidFill>
            <a:srgbClr val="99C4C2"/>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18" name="Oval 17"/>
          <p:cNvSpPr/>
          <p:nvPr/>
        </p:nvSpPr>
        <p:spPr>
          <a:xfrm>
            <a:off x="2264564" y="5459966"/>
            <a:ext cx="985840" cy="193510"/>
          </a:xfrm>
          <a:prstGeom prst="ellipse">
            <a:avLst/>
          </a:prstGeom>
          <a:solidFill>
            <a:srgbClr val="66A7A3"/>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19" name="Oval 18"/>
          <p:cNvSpPr/>
          <p:nvPr/>
        </p:nvSpPr>
        <p:spPr>
          <a:xfrm>
            <a:off x="2375890" y="5518365"/>
            <a:ext cx="763187" cy="76712"/>
          </a:xfrm>
          <a:prstGeom prst="ellipse">
            <a:avLst/>
          </a:prstGeom>
          <a:solidFill>
            <a:srgbClr val="99C4C2"/>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20" name="Oval 19"/>
          <p:cNvSpPr/>
          <p:nvPr/>
        </p:nvSpPr>
        <p:spPr>
          <a:xfrm>
            <a:off x="2719084" y="5522020"/>
            <a:ext cx="76798" cy="69402"/>
          </a:xfrm>
          <a:prstGeom prst="ellipse">
            <a:avLst/>
          </a:prstGeom>
          <a:solidFill>
            <a:srgbClr val="66A7A3"/>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cxnSp>
        <p:nvCxnSpPr>
          <p:cNvPr id="12" name="Straight Connector 11"/>
          <p:cNvCxnSpPr/>
          <p:nvPr/>
        </p:nvCxnSpPr>
        <p:spPr>
          <a:xfrm flipH="1">
            <a:off x="1720450" y="5430758"/>
            <a:ext cx="176213" cy="235740"/>
          </a:xfrm>
          <a:prstGeom prst="line">
            <a:avLst/>
          </a:prstGeom>
          <a:ln w="19050" cmpd="sng">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1702287" y="5441826"/>
            <a:ext cx="219082" cy="229789"/>
          </a:xfrm>
          <a:prstGeom prst="line">
            <a:avLst/>
          </a:prstGeom>
          <a:ln w="19050" cmpd="sng">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H="1">
            <a:off x="3654620" y="5432057"/>
            <a:ext cx="176213" cy="235740"/>
          </a:xfrm>
          <a:prstGeom prst="line">
            <a:avLst/>
          </a:prstGeom>
          <a:ln w="19050" cmpd="sng">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3636457" y="5443125"/>
            <a:ext cx="219082" cy="229789"/>
          </a:xfrm>
          <a:prstGeom prst="line">
            <a:avLst/>
          </a:prstGeom>
          <a:ln w="19050" cmpd="sng">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V="1">
            <a:off x="1795458" y="1335741"/>
            <a:ext cx="14882" cy="4182624"/>
          </a:xfrm>
          <a:prstGeom prst="line">
            <a:avLst/>
          </a:prstGeom>
          <a:ln w="19050" cmpd="sng">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V="1">
            <a:off x="3745699" y="1346809"/>
            <a:ext cx="14882" cy="4182624"/>
          </a:xfrm>
          <a:prstGeom prst="line">
            <a:avLst/>
          </a:prstGeom>
          <a:ln w="19050" cmpd="sng">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H="1">
            <a:off x="1720450" y="1196078"/>
            <a:ext cx="176213" cy="235740"/>
          </a:xfrm>
          <a:prstGeom prst="line">
            <a:avLst/>
          </a:prstGeom>
          <a:ln w="19050" cmpd="sng">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1702287" y="1207146"/>
            <a:ext cx="219082" cy="229789"/>
          </a:xfrm>
          <a:prstGeom prst="line">
            <a:avLst/>
          </a:prstGeom>
          <a:ln w="19050" cmpd="sng">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3654620" y="1197377"/>
            <a:ext cx="176213" cy="235740"/>
          </a:xfrm>
          <a:prstGeom prst="line">
            <a:avLst/>
          </a:prstGeom>
          <a:ln w="19050" cmpd="sng">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3636457" y="1208445"/>
            <a:ext cx="219082" cy="229789"/>
          </a:xfrm>
          <a:prstGeom prst="line">
            <a:avLst/>
          </a:prstGeom>
          <a:ln w="19050" cmpd="sng">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0" name="Oval 29"/>
          <p:cNvSpPr/>
          <p:nvPr/>
        </p:nvSpPr>
        <p:spPr>
          <a:xfrm>
            <a:off x="2029422" y="5312430"/>
            <a:ext cx="1476374" cy="501323"/>
          </a:xfrm>
          <a:prstGeom prst="ellipse">
            <a:avLst/>
          </a:prstGeom>
          <a:solidFill>
            <a:schemeClr val="bg1">
              <a:alpha val="65000"/>
            </a:schemeClr>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9" name="Rectangle 8"/>
          <p:cNvSpPr/>
          <p:nvPr/>
        </p:nvSpPr>
        <p:spPr>
          <a:xfrm>
            <a:off x="1887724" y="933519"/>
            <a:ext cx="1826117" cy="4615109"/>
          </a:xfrm>
          <a:prstGeom prst="rect">
            <a:avLst/>
          </a:prstGeom>
          <a:solidFill>
            <a:schemeClr val="bg1">
              <a:alpha val="69000"/>
            </a:schemeClr>
          </a:solidFill>
          <a:ln w="19050" cmpd="sng">
            <a:solidFill>
              <a:schemeClr val="bg1"/>
            </a:solid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cxnSp>
        <p:nvCxnSpPr>
          <p:cNvPr id="23" name="Straight Connector 22"/>
          <p:cNvCxnSpPr>
            <a:stCxn id="7" idx="2"/>
          </p:cNvCxnSpPr>
          <p:nvPr/>
        </p:nvCxnSpPr>
        <p:spPr>
          <a:xfrm flipV="1">
            <a:off x="1943098" y="5556720"/>
            <a:ext cx="1628774" cy="6513"/>
          </a:xfrm>
          <a:prstGeom prst="line">
            <a:avLst/>
          </a:prstGeom>
          <a:ln w="19050" cmpd="sng">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1" name="Oval 20"/>
          <p:cNvSpPr/>
          <p:nvPr/>
        </p:nvSpPr>
        <p:spPr>
          <a:xfrm>
            <a:off x="1932449" y="5529433"/>
            <a:ext cx="113638" cy="114055"/>
          </a:xfrm>
          <a:prstGeom prst="ellipse">
            <a:avLst/>
          </a:prstGeom>
          <a:solidFill>
            <a:srgbClr val="FF0000"/>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Tree>
    <p:extLst>
      <p:ext uri="{BB962C8B-B14F-4D97-AF65-F5344CB8AC3E}">
        <p14:creationId xmlns:p14="http://schemas.microsoft.com/office/powerpoint/2010/main" val="170387757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arallelogram 2"/>
          <p:cNvSpPr/>
          <p:nvPr/>
        </p:nvSpPr>
        <p:spPr>
          <a:xfrm rot="21372706">
            <a:off x="7782778" y="2687006"/>
            <a:ext cx="865828" cy="1033463"/>
          </a:xfrm>
          <a:prstGeom prst="parallelogram">
            <a:avLst/>
          </a:prstGeom>
          <a:solidFill>
            <a:schemeClr val="tx2">
              <a:alpha val="63000"/>
            </a:schemeClr>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2" name="Content Placeholder 1"/>
          <p:cNvSpPr>
            <a:spLocks noGrp="1"/>
          </p:cNvSpPr>
          <p:nvPr>
            <p:ph sz="quarter" idx="13"/>
          </p:nvPr>
        </p:nvSpPr>
        <p:spPr/>
        <p:txBody>
          <a:bodyPr/>
          <a:lstStyle/>
          <a:p>
            <a:endParaRPr lang="en-IN" sz="1600" dirty="0" smtClean="0">
              <a:solidFill>
                <a:srgbClr val="669999"/>
              </a:solidFill>
            </a:endParaRPr>
          </a:p>
          <a:p>
            <a:endParaRPr lang="en-IN" sz="1600" dirty="0" smtClean="0">
              <a:solidFill>
                <a:srgbClr val="669999"/>
              </a:solidFill>
            </a:endParaRPr>
          </a:p>
          <a:p>
            <a:endParaRPr lang="en-IN" sz="1600" dirty="0" smtClean="0">
              <a:solidFill>
                <a:srgbClr val="669999"/>
              </a:solidFill>
            </a:endParaRPr>
          </a:p>
        </p:txBody>
      </p:sp>
      <p:sp>
        <p:nvSpPr>
          <p:cNvPr id="4" name="Date Placeholder 3"/>
          <p:cNvSpPr>
            <a:spLocks noGrp="1"/>
          </p:cNvSpPr>
          <p:nvPr>
            <p:ph type="dt" sz="half" idx="14"/>
          </p:nvPr>
        </p:nvSpPr>
        <p:spPr/>
        <p:txBody>
          <a:bodyPr/>
          <a:lstStyle/>
          <a:p>
            <a:r>
              <a:rPr lang="en-US" smtClean="0"/>
              <a:t>Antara Menzel-Barbara | 25.06.24   </a:t>
            </a:r>
            <a:endParaRPr lang="de-DE" dirty="0"/>
          </a:p>
        </p:txBody>
      </p:sp>
      <p:sp>
        <p:nvSpPr>
          <p:cNvPr id="5" name="Footer Placeholder 4"/>
          <p:cNvSpPr>
            <a:spLocks noGrp="1"/>
          </p:cNvSpPr>
          <p:nvPr>
            <p:ph type="ftr" sz="quarter" idx="15"/>
          </p:nvPr>
        </p:nvSpPr>
        <p:spPr/>
        <p:txBody>
          <a:bodyPr/>
          <a:lstStyle/>
          <a:p>
            <a:r>
              <a:rPr lang="en-US" smtClean="0"/>
              <a:t>Divertor engineering meeting</a:t>
            </a:r>
            <a:endParaRPr lang="de-DE" dirty="0"/>
          </a:p>
        </p:txBody>
      </p:sp>
      <p:sp>
        <p:nvSpPr>
          <p:cNvPr id="6" name="Slide Number Placeholder 5"/>
          <p:cNvSpPr>
            <a:spLocks noGrp="1"/>
          </p:cNvSpPr>
          <p:nvPr>
            <p:ph type="sldNum" sz="quarter" idx="16"/>
          </p:nvPr>
        </p:nvSpPr>
        <p:spPr/>
        <p:txBody>
          <a:bodyPr/>
          <a:lstStyle/>
          <a:p>
            <a:fld id="{ECE691D0-CC49-4FC7-9C4D-6112B0CB3A76}" type="slidenum">
              <a:rPr lang="de-DE" smtClean="0"/>
              <a:pPr/>
              <a:t>13</a:t>
            </a:fld>
            <a:endParaRPr lang="de-DE" dirty="0"/>
          </a:p>
        </p:txBody>
      </p:sp>
      <p:sp>
        <p:nvSpPr>
          <p:cNvPr id="13" name="Title 2"/>
          <p:cNvSpPr>
            <a:spLocks noGrp="1"/>
          </p:cNvSpPr>
          <p:nvPr>
            <p:ph type="title"/>
          </p:nvPr>
        </p:nvSpPr>
        <p:spPr>
          <a:xfrm>
            <a:off x="695326" y="441325"/>
            <a:ext cx="9576471" cy="894416"/>
          </a:xfrm>
        </p:spPr>
        <p:txBody>
          <a:bodyPr/>
          <a:lstStyle/>
          <a:p>
            <a:r>
              <a:rPr lang="en-IN" sz="3200" dirty="0" smtClean="0"/>
              <a:t>W7-X islands, standard configuration</a:t>
            </a:r>
            <a:r>
              <a:rPr lang="en-IN" sz="3200" dirty="0" smtClean="0"/>
              <a:t/>
            </a:r>
            <a:br>
              <a:rPr lang="en-IN" sz="3200" dirty="0" smtClean="0"/>
            </a:br>
            <a:r>
              <a:rPr lang="en-IN" dirty="0" smtClean="0"/>
              <a:t/>
            </a:r>
            <a:br>
              <a:rPr lang="en-IN" dirty="0" smtClean="0"/>
            </a:br>
            <a:endParaRPr lang="en-IN" dirty="0"/>
          </a:p>
        </p:txBody>
      </p:sp>
      <p:pic>
        <p:nvPicPr>
          <p:cNvPr id="8" name="Picture 7"/>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224064" y="1444790"/>
            <a:ext cx="3677107" cy="4059936"/>
          </a:xfrm>
          <a:prstGeom prst="rect">
            <a:avLst/>
          </a:prstGeom>
        </p:spPr>
      </p:pic>
      <p:sp>
        <p:nvSpPr>
          <p:cNvPr id="10" name="Parallelogram 9"/>
          <p:cNvSpPr/>
          <p:nvPr/>
        </p:nvSpPr>
        <p:spPr>
          <a:xfrm rot="21372706">
            <a:off x="7678002" y="2687005"/>
            <a:ext cx="865828" cy="1033463"/>
          </a:xfrm>
          <a:prstGeom prst="parallelogram">
            <a:avLst/>
          </a:prstGeom>
          <a:solidFill>
            <a:schemeClr val="tx2">
              <a:alpha val="63000"/>
            </a:schemeClr>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11" name="Rounded Rectangle 10"/>
          <p:cNvSpPr/>
          <p:nvPr/>
        </p:nvSpPr>
        <p:spPr>
          <a:xfrm>
            <a:off x="1943099" y="1171576"/>
            <a:ext cx="1628775" cy="4581526"/>
          </a:xfrm>
          <a:prstGeom prst="roundRect">
            <a:avLst/>
          </a:prstGeom>
          <a:solidFill>
            <a:schemeClr val="tx2"/>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7" name="Oval 6"/>
          <p:cNvSpPr/>
          <p:nvPr/>
        </p:nvSpPr>
        <p:spPr>
          <a:xfrm>
            <a:off x="1943098" y="5264315"/>
            <a:ext cx="1628775" cy="597836"/>
          </a:xfrm>
          <a:prstGeom prst="ellipse">
            <a:avLst/>
          </a:prstGeom>
          <a:solidFill>
            <a:srgbClr val="66A7A3"/>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14" name="Oval 13"/>
          <p:cNvSpPr/>
          <p:nvPr/>
        </p:nvSpPr>
        <p:spPr>
          <a:xfrm>
            <a:off x="1943097" y="1071034"/>
            <a:ext cx="1628775" cy="597836"/>
          </a:xfrm>
          <a:prstGeom prst="ellipse">
            <a:avLst/>
          </a:prstGeom>
          <a:solidFill>
            <a:schemeClr val="tx2"/>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15" name="Oval 14"/>
          <p:cNvSpPr/>
          <p:nvPr/>
        </p:nvSpPr>
        <p:spPr>
          <a:xfrm>
            <a:off x="2019297" y="5315441"/>
            <a:ext cx="1476374" cy="501323"/>
          </a:xfrm>
          <a:prstGeom prst="ellipse">
            <a:avLst/>
          </a:prstGeom>
          <a:solidFill>
            <a:srgbClr val="99C4C2"/>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16" name="Oval 15"/>
          <p:cNvSpPr/>
          <p:nvPr/>
        </p:nvSpPr>
        <p:spPr>
          <a:xfrm>
            <a:off x="2112164" y="5369476"/>
            <a:ext cx="1290640" cy="387513"/>
          </a:xfrm>
          <a:prstGeom prst="ellipse">
            <a:avLst/>
          </a:prstGeom>
          <a:solidFill>
            <a:srgbClr val="66A7A3"/>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17" name="Oval 16"/>
          <p:cNvSpPr/>
          <p:nvPr/>
        </p:nvSpPr>
        <p:spPr>
          <a:xfrm>
            <a:off x="2205033" y="5430758"/>
            <a:ext cx="1104902" cy="264948"/>
          </a:xfrm>
          <a:prstGeom prst="ellipse">
            <a:avLst/>
          </a:prstGeom>
          <a:solidFill>
            <a:srgbClr val="99C4C2"/>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18" name="Oval 17"/>
          <p:cNvSpPr/>
          <p:nvPr/>
        </p:nvSpPr>
        <p:spPr>
          <a:xfrm>
            <a:off x="2264564" y="5459966"/>
            <a:ext cx="985840" cy="193510"/>
          </a:xfrm>
          <a:prstGeom prst="ellipse">
            <a:avLst/>
          </a:prstGeom>
          <a:solidFill>
            <a:srgbClr val="66A7A3"/>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19" name="Oval 18"/>
          <p:cNvSpPr/>
          <p:nvPr/>
        </p:nvSpPr>
        <p:spPr>
          <a:xfrm>
            <a:off x="2375890" y="5518365"/>
            <a:ext cx="763187" cy="76712"/>
          </a:xfrm>
          <a:prstGeom prst="ellipse">
            <a:avLst/>
          </a:prstGeom>
          <a:solidFill>
            <a:srgbClr val="99C4C2"/>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20" name="Oval 19"/>
          <p:cNvSpPr/>
          <p:nvPr/>
        </p:nvSpPr>
        <p:spPr>
          <a:xfrm>
            <a:off x="2719084" y="5522020"/>
            <a:ext cx="76798" cy="69402"/>
          </a:xfrm>
          <a:prstGeom prst="ellipse">
            <a:avLst/>
          </a:prstGeom>
          <a:solidFill>
            <a:srgbClr val="66A7A3"/>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cxnSp>
        <p:nvCxnSpPr>
          <p:cNvPr id="12" name="Straight Connector 11"/>
          <p:cNvCxnSpPr/>
          <p:nvPr/>
        </p:nvCxnSpPr>
        <p:spPr>
          <a:xfrm flipH="1">
            <a:off x="1720450" y="5430758"/>
            <a:ext cx="176213" cy="235740"/>
          </a:xfrm>
          <a:prstGeom prst="line">
            <a:avLst/>
          </a:prstGeom>
          <a:ln w="19050" cmpd="sng">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1702287" y="5441826"/>
            <a:ext cx="219082" cy="229789"/>
          </a:xfrm>
          <a:prstGeom prst="line">
            <a:avLst/>
          </a:prstGeom>
          <a:ln w="19050" cmpd="sng">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H="1">
            <a:off x="3654620" y="5432057"/>
            <a:ext cx="176213" cy="235740"/>
          </a:xfrm>
          <a:prstGeom prst="line">
            <a:avLst/>
          </a:prstGeom>
          <a:ln w="19050" cmpd="sng">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3636457" y="5443125"/>
            <a:ext cx="219082" cy="229789"/>
          </a:xfrm>
          <a:prstGeom prst="line">
            <a:avLst/>
          </a:prstGeom>
          <a:ln w="19050" cmpd="sng">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V="1">
            <a:off x="1795458" y="1335741"/>
            <a:ext cx="14882" cy="4182624"/>
          </a:xfrm>
          <a:prstGeom prst="line">
            <a:avLst/>
          </a:prstGeom>
          <a:ln w="19050" cmpd="sng">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V="1">
            <a:off x="3745699" y="1346809"/>
            <a:ext cx="14882" cy="4182624"/>
          </a:xfrm>
          <a:prstGeom prst="line">
            <a:avLst/>
          </a:prstGeom>
          <a:ln w="19050" cmpd="sng">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H="1">
            <a:off x="1720450" y="1196078"/>
            <a:ext cx="176213" cy="235740"/>
          </a:xfrm>
          <a:prstGeom prst="line">
            <a:avLst/>
          </a:prstGeom>
          <a:ln w="19050" cmpd="sng">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1702287" y="1207146"/>
            <a:ext cx="219082" cy="229789"/>
          </a:xfrm>
          <a:prstGeom prst="line">
            <a:avLst/>
          </a:prstGeom>
          <a:ln w="19050" cmpd="sng">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3654620" y="1197377"/>
            <a:ext cx="176213" cy="235740"/>
          </a:xfrm>
          <a:prstGeom prst="line">
            <a:avLst/>
          </a:prstGeom>
          <a:ln w="19050" cmpd="sng">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3636457" y="1208445"/>
            <a:ext cx="219082" cy="229789"/>
          </a:xfrm>
          <a:prstGeom prst="line">
            <a:avLst/>
          </a:prstGeom>
          <a:ln w="19050" cmpd="sng">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0" name="Oval 29"/>
          <p:cNvSpPr/>
          <p:nvPr/>
        </p:nvSpPr>
        <p:spPr>
          <a:xfrm>
            <a:off x="2029422" y="5312430"/>
            <a:ext cx="1476374" cy="501323"/>
          </a:xfrm>
          <a:prstGeom prst="ellipse">
            <a:avLst/>
          </a:prstGeom>
          <a:solidFill>
            <a:schemeClr val="bg1">
              <a:alpha val="65000"/>
            </a:schemeClr>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9" name="Rectangle 8"/>
          <p:cNvSpPr/>
          <p:nvPr/>
        </p:nvSpPr>
        <p:spPr>
          <a:xfrm>
            <a:off x="1887724" y="933519"/>
            <a:ext cx="1826117" cy="4615109"/>
          </a:xfrm>
          <a:prstGeom prst="rect">
            <a:avLst/>
          </a:prstGeom>
          <a:solidFill>
            <a:schemeClr val="bg1">
              <a:alpha val="69000"/>
            </a:schemeClr>
          </a:solidFill>
          <a:ln w="19050" cmpd="sng">
            <a:solidFill>
              <a:schemeClr val="bg1"/>
            </a:solid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cxnSp>
        <p:nvCxnSpPr>
          <p:cNvPr id="23" name="Straight Connector 22"/>
          <p:cNvCxnSpPr>
            <a:stCxn id="7" idx="2"/>
          </p:cNvCxnSpPr>
          <p:nvPr/>
        </p:nvCxnSpPr>
        <p:spPr>
          <a:xfrm flipV="1">
            <a:off x="1943098" y="5556720"/>
            <a:ext cx="1628774" cy="6513"/>
          </a:xfrm>
          <a:prstGeom prst="line">
            <a:avLst/>
          </a:prstGeom>
          <a:ln w="19050" cmpd="sng">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1" name="Oval 20"/>
          <p:cNvSpPr/>
          <p:nvPr/>
        </p:nvSpPr>
        <p:spPr>
          <a:xfrm>
            <a:off x="1932449" y="5529433"/>
            <a:ext cx="113638" cy="114055"/>
          </a:xfrm>
          <a:prstGeom prst="ellipse">
            <a:avLst/>
          </a:prstGeom>
          <a:solidFill>
            <a:srgbClr val="FF0000"/>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33" name="Oval 32"/>
          <p:cNvSpPr/>
          <p:nvPr/>
        </p:nvSpPr>
        <p:spPr>
          <a:xfrm>
            <a:off x="2138956" y="5691383"/>
            <a:ext cx="113638" cy="114055"/>
          </a:xfrm>
          <a:prstGeom prst="ellipse">
            <a:avLst/>
          </a:prstGeom>
          <a:solidFill>
            <a:srgbClr val="FF0000">
              <a:alpha val="72000"/>
            </a:srgbClr>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Tree>
    <p:extLst>
      <p:ext uri="{BB962C8B-B14F-4D97-AF65-F5344CB8AC3E}">
        <p14:creationId xmlns:p14="http://schemas.microsoft.com/office/powerpoint/2010/main" val="43921232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arallelogram 2"/>
          <p:cNvSpPr/>
          <p:nvPr/>
        </p:nvSpPr>
        <p:spPr>
          <a:xfrm rot="21372706">
            <a:off x="7782778" y="2687006"/>
            <a:ext cx="865828" cy="1033463"/>
          </a:xfrm>
          <a:prstGeom prst="parallelogram">
            <a:avLst/>
          </a:prstGeom>
          <a:solidFill>
            <a:schemeClr val="tx2">
              <a:alpha val="63000"/>
            </a:schemeClr>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2" name="Content Placeholder 1"/>
          <p:cNvSpPr>
            <a:spLocks noGrp="1"/>
          </p:cNvSpPr>
          <p:nvPr>
            <p:ph sz="quarter" idx="13"/>
          </p:nvPr>
        </p:nvSpPr>
        <p:spPr/>
        <p:txBody>
          <a:bodyPr/>
          <a:lstStyle/>
          <a:p>
            <a:endParaRPr lang="en-IN" sz="1600" dirty="0" smtClean="0">
              <a:solidFill>
                <a:srgbClr val="669999"/>
              </a:solidFill>
            </a:endParaRPr>
          </a:p>
          <a:p>
            <a:endParaRPr lang="en-IN" sz="1600" dirty="0" smtClean="0">
              <a:solidFill>
                <a:srgbClr val="669999"/>
              </a:solidFill>
            </a:endParaRPr>
          </a:p>
          <a:p>
            <a:endParaRPr lang="en-IN" sz="1600" dirty="0" smtClean="0">
              <a:solidFill>
                <a:srgbClr val="669999"/>
              </a:solidFill>
            </a:endParaRPr>
          </a:p>
        </p:txBody>
      </p:sp>
      <p:sp>
        <p:nvSpPr>
          <p:cNvPr id="4" name="Date Placeholder 3"/>
          <p:cNvSpPr>
            <a:spLocks noGrp="1"/>
          </p:cNvSpPr>
          <p:nvPr>
            <p:ph type="dt" sz="half" idx="14"/>
          </p:nvPr>
        </p:nvSpPr>
        <p:spPr/>
        <p:txBody>
          <a:bodyPr/>
          <a:lstStyle/>
          <a:p>
            <a:r>
              <a:rPr lang="en-US" smtClean="0"/>
              <a:t>Antara Menzel-Barbara | 25.06.24   </a:t>
            </a:r>
            <a:endParaRPr lang="de-DE" dirty="0"/>
          </a:p>
        </p:txBody>
      </p:sp>
      <p:sp>
        <p:nvSpPr>
          <p:cNvPr id="5" name="Footer Placeholder 4"/>
          <p:cNvSpPr>
            <a:spLocks noGrp="1"/>
          </p:cNvSpPr>
          <p:nvPr>
            <p:ph type="ftr" sz="quarter" idx="15"/>
          </p:nvPr>
        </p:nvSpPr>
        <p:spPr/>
        <p:txBody>
          <a:bodyPr/>
          <a:lstStyle/>
          <a:p>
            <a:r>
              <a:rPr lang="en-US" smtClean="0"/>
              <a:t>Divertor engineering meeting</a:t>
            </a:r>
            <a:endParaRPr lang="de-DE" dirty="0"/>
          </a:p>
        </p:txBody>
      </p:sp>
      <p:sp>
        <p:nvSpPr>
          <p:cNvPr id="6" name="Slide Number Placeholder 5"/>
          <p:cNvSpPr>
            <a:spLocks noGrp="1"/>
          </p:cNvSpPr>
          <p:nvPr>
            <p:ph type="sldNum" sz="quarter" idx="16"/>
          </p:nvPr>
        </p:nvSpPr>
        <p:spPr/>
        <p:txBody>
          <a:bodyPr/>
          <a:lstStyle/>
          <a:p>
            <a:fld id="{ECE691D0-CC49-4FC7-9C4D-6112B0CB3A76}" type="slidenum">
              <a:rPr lang="de-DE" smtClean="0"/>
              <a:pPr/>
              <a:t>14</a:t>
            </a:fld>
            <a:endParaRPr lang="de-DE" dirty="0"/>
          </a:p>
        </p:txBody>
      </p:sp>
      <p:sp>
        <p:nvSpPr>
          <p:cNvPr id="13" name="Title 2"/>
          <p:cNvSpPr>
            <a:spLocks noGrp="1"/>
          </p:cNvSpPr>
          <p:nvPr>
            <p:ph type="title"/>
          </p:nvPr>
        </p:nvSpPr>
        <p:spPr>
          <a:xfrm>
            <a:off x="695326" y="441325"/>
            <a:ext cx="9576471" cy="894416"/>
          </a:xfrm>
        </p:spPr>
        <p:txBody>
          <a:bodyPr/>
          <a:lstStyle/>
          <a:p>
            <a:r>
              <a:rPr lang="en-IN" sz="3200" dirty="0" smtClean="0"/>
              <a:t>W7-X islands, standard configuration</a:t>
            </a:r>
            <a:r>
              <a:rPr lang="en-IN" sz="3200" dirty="0" smtClean="0"/>
              <a:t/>
            </a:r>
            <a:br>
              <a:rPr lang="en-IN" sz="3200" dirty="0" smtClean="0"/>
            </a:br>
            <a:r>
              <a:rPr lang="en-IN" dirty="0" smtClean="0"/>
              <a:t/>
            </a:r>
            <a:br>
              <a:rPr lang="en-IN" dirty="0" smtClean="0"/>
            </a:br>
            <a:endParaRPr lang="en-IN" dirty="0"/>
          </a:p>
        </p:txBody>
      </p:sp>
      <p:pic>
        <p:nvPicPr>
          <p:cNvPr id="8" name="Picture 7"/>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224064" y="1444790"/>
            <a:ext cx="3677107" cy="4059936"/>
          </a:xfrm>
          <a:prstGeom prst="rect">
            <a:avLst/>
          </a:prstGeom>
        </p:spPr>
      </p:pic>
      <p:sp>
        <p:nvSpPr>
          <p:cNvPr id="10" name="Parallelogram 9"/>
          <p:cNvSpPr/>
          <p:nvPr/>
        </p:nvSpPr>
        <p:spPr>
          <a:xfrm rot="21372706">
            <a:off x="7678002" y="2687005"/>
            <a:ext cx="865828" cy="1033463"/>
          </a:xfrm>
          <a:prstGeom prst="parallelogram">
            <a:avLst/>
          </a:prstGeom>
          <a:solidFill>
            <a:schemeClr val="tx2">
              <a:alpha val="63000"/>
            </a:schemeClr>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11" name="Rounded Rectangle 10"/>
          <p:cNvSpPr/>
          <p:nvPr/>
        </p:nvSpPr>
        <p:spPr>
          <a:xfrm>
            <a:off x="1943099" y="1171576"/>
            <a:ext cx="1628775" cy="4581526"/>
          </a:xfrm>
          <a:prstGeom prst="roundRect">
            <a:avLst/>
          </a:prstGeom>
          <a:solidFill>
            <a:schemeClr val="tx2"/>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7" name="Oval 6"/>
          <p:cNvSpPr/>
          <p:nvPr/>
        </p:nvSpPr>
        <p:spPr>
          <a:xfrm>
            <a:off x="1943098" y="5264315"/>
            <a:ext cx="1628775" cy="597836"/>
          </a:xfrm>
          <a:prstGeom prst="ellipse">
            <a:avLst/>
          </a:prstGeom>
          <a:solidFill>
            <a:srgbClr val="66A7A3"/>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14" name="Oval 13"/>
          <p:cNvSpPr/>
          <p:nvPr/>
        </p:nvSpPr>
        <p:spPr>
          <a:xfrm>
            <a:off x="1943097" y="1071034"/>
            <a:ext cx="1628775" cy="597836"/>
          </a:xfrm>
          <a:prstGeom prst="ellipse">
            <a:avLst/>
          </a:prstGeom>
          <a:solidFill>
            <a:schemeClr val="tx2"/>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15" name="Oval 14"/>
          <p:cNvSpPr/>
          <p:nvPr/>
        </p:nvSpPr>
        <p:spPr>
          <a:xfrm>
            <a:off x="2019297" y="5315441"/>
            <a:ext cx="1476374" cy="501323"/>
          </a:xfrm>
          <a:prstGeom prst="ellipse">
            <a:avLst/>
          </a:prstGeom>
          <a:solidFill>
            <a:srgbClr val="99C4C2"/>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16" name="Oval 15"/>
          <p:cNvSpPr/>
          <p:nvPr/>
        </p:nvSpPr>
        <p:spPr>
          <a:xfrm>
            <a:off x="2112164" y="5369476"/>
            <a:ext cx="1290640" cy="387513"/>
          </a:xfrm>
          <a:prstGeom prst="ellipse">
            <a:avLst/>
          </a:prstGeom>
          <a:solidFill>
            <a:srgbClr val="66A7A3"/>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17" name="Oval 16"/>
          <p:cNvSpPr/>
          <p:nvPr/>
        </p:nvSpPr>
        <p:spPr>
          <a:xfrm>
            <a:off x="2205033" y="5430758"/>
            <a:ext cx="1104902" cy="264948"/>
          </a:xfrm>
          <a:prstGeom prst="ellipse">
            <a:avLst/>
          </a:prstGeom>
          <a:solidFill>
            <a:srgbClr val="99C4C2"/>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18" name="Oval 17"/>
          <p:cNvSpPr/>
          <p:nvPr/>
        </p:nvSpPr>
        <p:spPr>
          <a:xfrm>
            <a:off x="2264564" y="5459966"/>
            <a:ext cx="985840" cy="193510"/>
          </a:xfrm>
          <a:prstGeom prst="ellipse">
            <a:avLst/>
          </a:prstGeom>
          <a:solidFill>
            <a:srgbClr val="66A7A3"/>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19" name="Oval 18"/>
          <p:cNvSpPr/>
          <p:nvPr/>
        </p:nvSpPr>
        <p:spPr>
          <a:xfrm>
            <a:off x="2375890" y="5518365"/>
            <a:ext cx="763187" cy="76712"/>
          </a:xfrm>
          <a:prstGeom prst="ellipse">
            <a:avLst/>
          </a:prstGeom>
          <a:solidFill>
            <a:srgbClr val="99C4C2"/>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20" name="Oval 19"/>
          <p:cNvSpPr/>
          <p:nvPr/>
        </p:nvSpPr>
        <p:spPr>
          <a:xfrm>
            <a:off x="2719084" y="5522020"/>
            <a:ext cx="76798" cy="69402"/>
          </a:xfrm>
          <a:prstGeom prst="ellipse">
            <a:avLst/>
          </a:prstGeom>
          <a:solidFill>
            <a:srgbClr val="66A7A3"/>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cxnSp>
        <p:nvCxnSpPr>
          <p:cNvPr id="12" name="Straight Connector 11"/>
          <p:cNvCxnSpPr/>
          <p:nvPr/>
        </p:nvCxnSpPr>
        <p:spPr>
          <a:xfrm flipH="1">
            <a:off x="1720450" y="5430758"/>
            <a:ext cx="176213" cy="235740"/>
          </a:xfrm>
          <a:prstGeom prst="line">
            <a:avLst/>
          </a:prstGeom>
          <a:ln w="19050" cmpd="sng">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1702287" y="5441826"/>
            <a:ext cx="219082" cy="229789"/>
          </a:xfrm>
          <a:prstGeom prst="line">
            <a:avLst/>
          </a:prstGeom>
          <a:ln w="19050" cmpd="sng">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H="1">
            <a:off x="3654620" y="5432057"/>
            <a:ext cx="176213" cy="235740"/>
          </a:xfrm>
          <a:prstGeom prst="line">
            <a:avLst/>
          </a:prstGeom>
          <a:ln w="19050" cmpd="sng">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3636457" y="5443125"/>
            <a:ext cx="219082" cy="229789"/>
          </a:xfrm>
          <a:prstGeom prst="line">
            <a:avLst/>
          </a:prstGeom>
          <a:ln w="19050" cmpd="sng">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V="1">
            <a:off x="1795458" y="1335741"/>
            <a:ext cx="14882" cy="4182624"/>
          </a:xfrm>
          <a:prstGeom prst="line">
            <a:avLst/>
          </a:prstGeom>
          <a:ln w="19050" cmpd="sng">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V="1">
            <a:off x="3745699" y="1346809"/>
            <a:ext cx="14882" cy="4182624"/>
          </a:xfrm>
          <a:prstGeom prst="line">
            <a:avLst/>
          </a:prstGeom>
          <a:ln w="19050" cmpd="sng">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H="1">
            <a:off x="1720450" y="1196078"/>
            <a:ext cx="176213" cy="235740"/>
          </a:xfrm>
          <a:prstGeom prst="line">
            <a:avLst/>
          </a:prstGeom>
          <a:ln w="19050" cmpd="sng">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1702287" y="1207146"/>
            <a:ext cx="219082" cy="229789"/>
          </a:xfrm>
          <a:prstGeom prst="line">
            <a:avLst/>
          </a:prstGeom>
          <a:ln w="19050" cmpd="sng">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3654620" y="1197377"/>
            <a:ext cx="176213" cy="235740"/>
          </a:xfrm>
          <a:prstGeom prst="line">
            <a:avLst/>
          </a:prstGeom>
          <a:ln w="19050" cmpd="sng">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3636457" y="1208445"/>
            <a:ext cx="219082" cy="229789"/>
          </a:xfrm>
          <a:prstGeom prst="line">
            <a:avLst/>
          </a:prstGeom>
          <a:ln w="19050" cmpd="sng">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0" name="Oval 29"/>
          <p:cNvSpPr/>
          <p:nvPr/>
        </p:nvSpPr>
        <p:spPr>
          <a:xfrm>
            <a:off x="2029422" y="5312430"/>
            <a:ext cx="1476374" cy="501323"/>
          </a:xfrm>
          <a:prstGeom prst="ellipse">
            <a:avLst/>
          </a:prstGeom>
          <a:solidFill>
            <a:schemeClr val="bg1">
              <a:alpha val="65000"/>
            </a:schemeClr>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9" name="Rectangle 8"/>
          <p:cNvSpPr/>
          <p:nvPr/>
        </p:nvSpPr>
        <p:spPr>
          <a:xfrm>
            <a:off x="1887724" y="933519"/>
            <a:ext cx="1826117" cy="4615109"/>
          </a:xfrm>
          <a:prstGeom prst="rect">
            <a:avLst/>
          </a:prstGeom>
          <a:solidFill>
            <a:schemeClr val="bg1">
              <a:alpha val="69000"/>
            </a:schemeClr>
          </a:solidFill>
          <a:ln w="19050" cmpd="sng">
            <a:solidFill>
              <a:schemeClr val="bg1"/>
            </a:solid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cxnSp>
        <p:nvCxnSpPr>
          <p:cNvPr id="23" name="Straight Connector 22"/>
          <p:cNvCxnSpPr>
            <a:stCxn id="7" idx="2"/>
          </p:cNvCxnSpPr>
          <p:nvPr/>
        </p:nvCxnSpPr>
        <p:spPr>
          <a:xfrm flipV="1">
            <a:off x="1943098" y="5556720"/>
            <a:ext cx="1628774" cy="6513"/>
          </a:xfrm>
          <a:prstGeom prst="line">
            <a:avLst/>
          </a:prstGeom>
          <a:ln w="19050" cmpd="sng">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1" name="Oval 20"/>
          <p:cNvSpPr/>
          <p:nvPr/>
        </p:nvSpPr>
        <p:spPr>
          <a:xfrm>
            <a:off x="1932449" y="5529433"/>
            <a:ext cx="113638" cy="114055"/>
          </a:xfrm>
          <a:prstGeom prst="ellipse">
            <a:avLst/>
          </a:prstGeom>
          <a:solidFill>
            <a:srgbClr val="FF0000"/>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33" name="Oval 32"/>
          <p:cNvSpPr/>
          <p:nvPr/>
        </p:nvSpPr>
        <p:spPr>
          <a:xfrm>
            <a:off x="2138956" y="5691383"/>
            <a:ext cx="113638" cy="114055"/>
          </a:xfrm>
          <a:prstGeom prst="ellipse">
            <a:avLst/>
          </a:prstGeom>
          <a:solidFill>
            <a:srgbClr val="FF0000">
              <a:alpha val="72000"/>
            </a:srgbClr>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38" name="Oval 37"/>
          <p:cNvSpPr/>
          <p:nvPr/>
        </p:nvSpPr>
        <p:spPr>
          <a:xfrm>
            <a:off x="2432511" y="5767781"/>
            <a:ext cx="113638" cy="114055"/>
          </a:xfrm>
          <a:prstGeom prst="ellipse">
            <a:avLst/>
          </a:prstGeom>
          <a:solidFill>
            <a:srgbClr val="FF0000">
              <a:alpha val="82000"/>
            </a:srgbClr>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Tree>
    <p:extLst>
      <p:ext uri="{BB962C8B-B14F-4D97-AF65-F5344CB8AC3E}">
        <p14:creationId xmlns:p14="http://schemas.microsoft.com/office/powerpoint/2010/main" val="23874921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arallelogram 2"/>
          <p:cNvSpPr/>
          <p:nvPr/>
        </p:nvSpPr>
        <p:spPr>
          <a:xfrm rot="21372706">
            <a:off x="7782778" y="2687006"/>
            <a:ext cx="865828" cy="1033463"/>
          </a:xfrm>
          <a:prstGeom prst="parallelogram">
            <a:avLst/>
          </a:prstGeom>
          <a:solidFill>
            <a:schemeClr val="tx2">
              <a:alpha val="63000"/>
            </a:schemeClr>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2" name="Content Placeholder 1"/>
          <p:cNvSpPr>
            <a:spLocks noGrp="1"/>
          </p:cNvSpPr>
          <p:nvPr>
            <p:ph sz="quarter" idx="13"/>
          </p:nvPr>
        </p:nvSpPr>
        <p:spPr/>
        <p:txBody>
          <a:bodyPr/>
          <a:lstStyle/>
          <a:p>
            <a:endParaRPr lang="en-IN" sz="1600" dirty="0" smtClean="0">
              <a:solidFill>
                <a:srgbClr val="669999"/>
              </a:solidFill>
            </a:endParaRPr>
          </a:p>
          <a:p>
            <a:endParaRPr lang="en-IN" sz="1600" dirty="0" smtClean="0">
              <a:solidFill>
                <a:srgbClr val="669999"/>
              </a:solidFill>
            </a:endParaRPr>
          </a:p>
          <a:p>
            <a:endParaRPr lang="en-IN" sz="1600" dirty="0" smtClean="0">
              <a:solidFill>
                <a:srgbClr val="669999"/>
              </a:solidFill>
            </a:endParaRPr>
          </a:p>
        </p:txBody>
      </p:sp>
      <p:sp>
        <p:nvSpPr>
          <p:cNvPr id="4" name="Date Placeholder 3"/>
          <p:cNvSpPr>
            <a:spLocks noGrp="1"/>
          </p:cNvSpPr>
          <p:nvPr>
            <p:ph type="dt" sz="half" idx="14"/>
          </p:nvPr>
        </p:nvSpPr>
        <p:spPr/>
        <p:txBody>
          <a:bodyPr/>
          <a:lstStyle/>
          <a:p>
            <a:r>
              <a:rPr lang="en-US" smtClean="0"/>
              <a:t>Antara Menzel-Barbara | 25.06.24   </a:t>
            </a:r>
            <a:endParaRPr lang="de-DE" dirty="0"/>
          </a:p>
        </p:txBody>
      </p:sp>
      <p:sp>
        <p:nvSpPr>
          <p:cNvPr id="5" name="Footer Placeholder 4"/>
          <p:cNvSpPr>
            <a:spLocks noGrp="1"/>
          </p:cNvSpPr>
          <p:nvPr>
            <p:ph type="ftr" sz="quarter" idx="15"/>
          </p:nvPr>
        </p:nvSpPr>
        <p:spPr/>
        <p:txBody>
          <a:bodyPr/>
          <a:lstStyle/>
          <a:p>
            <a:r>
              <a:rPr lang="en-US" smtClean="0"/>
              <a:t>Divertor engineering meeting</a:t>
            </a:r>
            <a:endParaRPr lang="de-DE" dirty="0"/>
          </a:p>
        </p:txBody>
      </p:sp>
      <p:sp>
        <p:nvSpPr>
          <p:cNvPr id="6" name="Slide Number Placeholder 5"/>
          <p:cNvSpPr>
            <a:spLocks noGrp="1"/>
          </p:cNvSpPr>
          <p:nvPr>
            <p:ph type="sldNum" sz="quarter" idx="16"/>
          </p:nvPr>
        </p:nvSpPr>
        <p:spPr/>
        <p:txBody>
          <a:bodyPr/>
          <a:lstStyle/>
          <a:p>
            <a:fld id="{ECE691D0-CC49-4FC7-9C4D-6112B0CB3A76}" type="slidenum">
              <a:rPr lang="de-DE" smtClean="0"/>
              <a:pPr/>
              <a:t>15</a:t>
            </a:fld>
            <a:endParaRPr lang="de-DE" dirty="0"/>
          </a:p>
        </p:txBody>
      </p:sp>
      <p:sp>
        <p:nvSpPr>
          <p:cNvPr id="13" name="Title 2"/>
          <p:cNvSpPr>
            <a:spLocks noGrp="1"/>
          </p:cNvSpPr>
          <p:nvPr>
            <p:ph type="title"/>
          </p:nvPr>
        </p:nvSpPr>
        <p:spPr>
          <a:xfrm>
            <a:off x="695326" y="441325"/>
            <a:ext cx="9576471" cy="894416"/>
          </a:xfrm>
        </p:spPr>
        <p:txBody>
          <a:bodyPr/>
          <a:lstStyle/>
          <a:p>
            <a:r>
              <a:rPr lang="en-IN" sz="3200" dirty="0" smtClean="0"/>
              <a:t>W7-X islands, standard configuration</a:t>
            </a:r>
            <a:r>
              <a:rPr lang="en-IN" sz="3200" dirty="0" smtClean="0"/>
              <a:t/>
            </a:r>
            <a:br>
              <a:rPr lang="en-IN" sz="3200" dirty="0" smtClean="0"/>
            </a:br>
            <a:r>
              <a:rPr lang="en-IN" dirty="0" smtClean="0"/>
              <a:t/>
            </a:r>
            <a:br>
              <a:rPr lang="en-IN" dirty="0" smtClean="0"/>
            </a:br>
            <a:endParaRPr lang="en-IN" dirty="0"/>
          </a:p>
        </p:txBody>
      </p:sp>
      <p:pic>
        <p:nvPicPr>
          <p:cNvPr id="8" name="Picture 7"/>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224064" y="1444790"/>
            <a:ext cx="3677107" cy="4059936"/>
          </a:xfrm>
          <a:prstGeom prst="rect">
            <a:avLst/>
          </a:prstGeom>
        </p:spPr>
      </p:pic>
      <p:sp>
        <p:nvSpPr>
          <p:cNvPr id="10" name="Parallelogram 9"/>
          <p:cNvSpPr/>
          <p:nvPr/>
        </p:nvSpPr>
        <p:spPr>
          <a:xfrm rot="21372706">
            <a:off x="7678002" y="2687005"/>
            <a:ext cx="865828" cy="1033463"/>
          </a:xfrm>
          <a:prstGeom prst="parallelogram">
            <a:avLst/>
          </a:prstGeom>
          <a:solidFill>
            <a:schemeClr val="tx2">
              <a:alpha val="63000"/>
            </a:schemeClr>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11" name="Rounded Rectangle 10"/>
          <p:cNvSpPr/>
          <p:nvPr/>
        </p:nvSpPr>
        <p:spPr>
          <a:xfrm>
            <a:off x="1943099" y="1171576"/>
            <a:ext cx="1628775" cy="4581526"/>
          </a:xfrm>
          <a:prstGeom prst="roundRect">
            <a:avLst/>
          </a:prstGeom>
          <a:solidFill>
            <a:schemeClr val="tx2"/>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7" name="Oval 6"/>
          <p:cNvSpPr/>
          <p:nvPr/>
        </p:nvSpPr>
        <p:spPr>
          <a:xfrm>
            <a:off x="1943098" y="5264315"/>
            <a:ext cx="1628775" cy="597836"/>
          </a:xfrm>
          <a:prstGeom prst="ellipse">
            <a:avLst/>
          </a:prstGeom>
          <a:solidFill>
            <a:srgbClr val="66A7A3"/>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14" name="Oval 13"/>
          <p:cNvSpPr/>
          <p:nvPr/>
        </p:nvSpPr>
        <p:spPr>
          <a:xfrm>
            <a:off x="1943097" y="1071034"/>
            <a:ext cx="1628775" cy="597836"/>
          </a:xfrm>
          <a:prstGeom prst="ellipse">
            <a:avLst/>
          </a:prstGeom>
          <a:solidFill>
            <a:schemeClr val="tx2"/>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15" name="Oval 14"/>
          <p:cNvSpPr/>
          <p:nvPr/>
        </p:nvSpPr>
        <p:spPr>
          <a:xfrm>
            <a:off x="2019297" y="5315441"/>
            <a:ext cx="1476374" cy="501323"/>
          </a:xfrm>
          <a:prstGeom prst="ellipse">
            <a:avLst/>
          </a:prstGeom>
          <a:solidFill>
            <a:srgbClr val="99C4C2"/>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16" name="Oval 15"/>
          <p:cNvSpPr/>
          <p:nvPr/>
        </p:nvSpPr>
        <p:spPr>
          <a:xfrm>
            <a:off x="2112164" y="5369476"/>
            <a:ext cx="1290640" cy="387513"/>
          </a:xfrm>
          <a:prstGeom prst="ellipse">
            <a:avLst/>
          </a:prstGeom>
          <a:solidFill>
            <a:srgbClr val="66A7A3"/>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17" name="Oval 16"/>
          <p:cNvSpPr/>
          <p:nvPr/>
        </p:nvSpPr>
        <p:spPr>
          <a:xfrm>
            <a:off x="2205033" y="5430758"/>
            <a:ext cx="1104902" cy="264948"/>
          </a:xfrm>
          <a:prstGeom prst="ellipse">
            <a:avLst/>
          </a:prstGeom>
          <a:solidFill>
            <a:srgbClr val="99C4C2"/>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18" name="Oval 17"/>
          <p:cNvSpPr/>
          <p:nvPr/>
        </p:nvSpPr>
        <p:spPr>
          <a:xfrm>
            <a:off x="2264564" y="5459966"/>
            <a:ext cx="985840" cy="193510"/>
          </a:xfrm>
          <a:prstGeom prst="ellipse">
            <a:avLst/>
          </a:prstGeom>
          <a:solidFill>
            <a:srgbClr val="66A7A3"/>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19" name="Oval 18"/>
          <p:cNvSpPr/>
          <p:nvPr/>
        </p:nvSpPr>
        <p:spPr>
          <a:xfrm>
            <a:off x="2375890" y="5518365"/>
            <a:ext cx="763187" cy="76712"/>
          </a:xfrm>
          <a:prstGeom prst="ellipse">
            <a:avLst/>
          </a:prstGeom>
          <a:solidFill>
            <a:srgbClr val="99C4C2"/>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20" name="Oval 19"/>
          <p:cNvSpPr/>
          <p:nvPr/>
        </p:nvSpPr>
        <p:spPr>
          <a:xfrm>
            <a:off x="2719084" y="5522020"/>
            <a:ext cx="76798" cy="69402"/>
          </a:xfrm>
          <a:prstGeom prst="ellipse">
            <a:avLst/>
          </a:prstGeom>
          <a:solidFill>
            <a:srgbClr val="66A7A3"/>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cxnSp>
        <p:nvCxnSpPr>
          <p:cNvPr id="12" name="Straight Connector 11"/>
          <p:cNvCxnSpPr/>
          <p:nvPr/>
        </p:nvCxnSpPr>
        <p:spPr>
          <a:xfrm flipH="1">
            <a:off x="1720450" y="5430758"/>
            <a:ext cx="176213" cy="235740"/>
          </a:xfrm>
          <a:prstGeom prst="line">
            <a:avLst/>
          </a:prstGeom>
          <a:ln w="19050" cmpd="sng">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1702287" y="5441826"/>
            <a:ext cx="219082" cy="229789"/>
          </a:xfrm>
          <a:prstGeom prst="line">
            <a:avLst/>
          </a:prstGeom>
          <a:ln w="19050" cmpd="sng">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H="1">
            <a:off x="3654620" y="5432057"/>
            <a:ext cx="176213" cy="235740"/>
          </a:xfrm>
          <a:prstGeom prst="line">
            <a:avLst/>
          </a:prstGeom>
          <a:ln w="19050" cmpd="sng">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3636457" y="5443125"/>
            <a:ext cx="219082" cy="229789"/>
          </a:xfrm>
          <a:prstGeom prst="line">
            <a:avLst/>
          </a:prstGeom>
          <a:ln w="19050" cmpd="sng">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V="1">
            <a:off x="1795458" y="1335741"/>
            <a:ext cx="14882" cy="4182624"/>
          </a:xfrm>
          <a:prstGeom prst="line">
            <a:avLst/>
          </a:prstGeom>
          <a:ln w="19050" cmpd="sng">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V="1">
            <a:off x="3745699" y="1346809"/>
            <a:ext cx="14882" cy="4182624"/>
          </a:xfrm>
          <a:prstGeom prst="line">
            <a:avLst/>
          </a:prstGeom>
          <a:ln w="19050" cmpd="sng">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H="1">
            <a:off x="1720450" y="1196078"/>
            <a:ext cx="176213" cy="235740"/>
          </a:xfrm>
          <a:prstGeom prst="line">
            <a:avLst/>
          </a:prstGeom>
          <a:ln w="19050" cmpd="sng">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1702287" y="1207146"/>
            <a:ext cx="219082" cy="229789"/>
          </a:xfrm>
          <a:prstGeom prst="line">
            <a:avLst/>
          </a:prstGeom>
          <a:ln w="19050" cmpd="sng">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3654620" y="1197377"/>
            <a:ext cx="176213" cy="235740"/>
          </a:xfrm>
          <a:prstGeom prst="line">
            <a:avLst/>
          </a:prstGeom>
          <a:ln w="19050" cmpd="sng">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3636457" y="1208445"/>
            <a:ext cx="219082" cy="229789"/>
          </a:xfrm>
          <a:prstGeom prst="line">
            <a:avLst/>
          </a:prstGeom>
          <a:ln w="19050" cmpd="sng">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0" name="Oval 29"/>
          <p:cNvSpPr/>
          <p:nvPr/>
        </p:nvSpPr>
        <p:spPr>
          <a:xfrm>
            <a:off x="2029422" y="5312430"/>
            <a:ext cx="1476374" cy="501323"/>
          </a:xfrm>
          <a:prstGeom prst="ellipse">
            <a:avLst/>
          </a:prstGeom>
          <a:solidFill>
            <a:schemeClr val="bg1">
              <a:alpha val="65000"/>
            </a:schemeClr>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9" name="Rectangle 8"/>
          <p:cNvSpPr/>
          <p:nvPr/>
        </p:nvSpPr>
        <p:spPr>
          <a:xfrm>
            <a:off x="1887724" y="933519"/>
            <a:ext cx="1826117" cy="4615109"/>
          </a:xfrm>
          <a:prstGeom prst="rect">
            <a:avLst/>
          </a:prstGeom>
          <a:solidFill>
            <a:schemeClr val="bg1">
              <a:alpha val="69000"/>
            </a:schemeClr>
          </a:solidFill>
          <a:ln w="19050" cmpd="sng">
            <a:solidFill>
              <a:schemeClr val="bg1"/>
            </a:solid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cxnSp>
        <p:nvCxnSpPr>
          <p:cNvPr id="23" name="Straight Connector 22"/>
          <p:cNvCxnSpPr>
            <a:stCxn id="7" idx="2"/>
          </p:cNvCxnSpPr>
          <p:nvPr/>
        </p:nvCxnSpPr>
        <p:spPr>
          <a:xfrm flipV="1">
            <a:off x="1943098" y="5556720"/>
            <a:ext cx="1628774" cy="6513"/>
          </a:xfrm>
          <a:prstGeom prst="line">
            <a:avLst/>
          </a:prstGeom>
          <a:ln w="19050" cmpd="sng">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1" name="Oval 20"/>
          <p:cNvSpPr/>
          <p:nvPr/>
        </p:nvSpPr>
        <p:spPr>
          <a:xfrm>
            <a:off x="3485925" y="5526847"/>
            <a:ext cx="113638" cy="114055"/>
          </a:xfrm>
          <a:prstGeom prst="ellipse">
            <a:avLst/>
          </a:prstGeom>
          <a:solidFill>
            <a:srgbClr val="EF7C00"/>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Tree>
    <p:extLst>
      <p:ext uri="{BB962C8B-B14F-4D97-AF65-F5344CB8AC3E}">
        <p14:creationId xmlns:p14="http://schemas.microsoft.com/office/powerpoint/2010/main" val="385389337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arallelogram 2"/>
          <p:cNvSpPr/>
          <p:nvPr/>
        </p:nvSpPr>
        <p:spPr>
          <a:xfrm rot="21372706">
            <a:off x="7782778" y="2687006"/>
            <a:ext cx="865828" cy="1033463"/>
          </a:xfrm>
          <a:prstGeom prst="parallelogram">
            <a:avLst/>
          </a:prstGeom>
          <a:solidFill>
            <a:schemeClr val="tx2">
              <a:alpha val="63000"/>
            </a:schemeClr>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2" name="Content Placeholder 1"/>
          <p:cNvSpPr>
            <a:spLocks noGrp="1"/>
          </p:cNvSpPr>
          <p:nvPr>
            <p:ph sz="quarter" idx="13"/>
          </p:nvPr>
        </p:nvSpPr>
        <p:spPr/>
        <p:txBody>
          <a:bodyPr/>
          <a:lstStyle/>
          <a:p>
            <a:endParaRPr lang="en-IN" sz="1600" dirty="0" smtClean="0">
              <a:solidFill>
                <a:srgbClr val="669999"/>
              </a:solidFill>
            </a:endParaRPr>
          </a:p>
          <a:p>
            <a:endParaRPr lang="en-IN" sz="1600" dirty="0" smtClean="0">
              <a:solidFill>
                <a:srgbClr val="669999"/>
              </a:solidFill>
            </a:endParaRPr>
          </a:p>
          <a:p>
            <a:endParaRPr lang="en-IN" sz="1600" dirty="0" smtClean="0">
              <a:solidFill>
                <a:srgbClr val="669999"/>
              </a:solidFill>
            </a:endParaRPr>
          </a:p>
        </p:txBody>
      </p:sp>
      <p:sp>
        <p:nvSpPr>
          <p:cNvPr id="4" name="Date Placeholder 3"/>
          <p:cNvSpPr>
            <a:spLocks noGrp="1"/>
          </p:cNvSpPr>
          <p:nvPr>
            <p:ph type="dt" sz="half" idx="14"/>
          </p:nvPr>
        </p:nvSpPr>
        <p:spPr/>
        <p:txBody>
          <a:bodyPr/>
          <a:lstStyle/>
          <a:p>
            <a:r>
              <a:rPr lang="en-US" smtClean="0"/>
              <a:t>Antara Menzel-Barbara | 25.06.24   </a:t>
            </a:r>
            <a:endParaRPr lang="de-DE" dirty="0"/>
          </a:p>
        </p:txBody>
      </p:sp>
      <p:sp>
        <p:nvSpPr>
          <p:cNvPr id="5" name="Footer Placeholder 4"/>
          <p:cNvSpPr>
            <a:spLocks noGrp="1"/>
          </p:cNvSpPr>
          <p:nvPr>
            <p:ph type="ftr" sz="quarter" idx="15"/>
          </p:nvPr>
        </p:nvSpPr>
        <p:spPr/>
        <p:txBody>
          <a:bodyPr/>
          <a:lstStyle/>
          <a:p>
            <a:r>
              <a:rPr lang="en-US" smtClean="0"/>
              <a:t>Divertor engineering meeting</a:t>
            </a:r>
            <a:endParaRPr lang="de-DE" dirty="0"/>
          </a:p>
        </p:txBody>
      </p:sp>
      <p:sp>
        <p:nvSpPr>
          <p:cNvPr id="6" name="Slide Number Placeholder 5"/>
          <p:cNvSpPr>
            <a:spLocks noGrp="1"/>
          </p:cNvSpPr>
          <p:nvPr>
            <p:ph type="sldNum" sz="quarter" idx="16"/>
          </p:nvPr>
        </p:nvSpPr>
        <p:spPr/>
        <p:txBody>
          <a:bodyPr/>
          <a:lstStyle/>
          <a:p>
            <a:fld id="{ECE691D0-CC49-4FC7-9C4D-6112B0CB3A76}" type="slidenum">
              <a:rPr lang="de-DE" smtClean="0"/>
              <a:pPr/>
              <a:t>16</a:t>
            </a:fld>
            <a:endParaRPr lang="de-DE" dirty="0"/>
          </a:p>
        </p:txBody>
      </p:sp>
      <p:sp>
        <p:nvSpPr>
          <p:cNvPr id="13" name="Title 2"/>
          <p:cNvSpPr>
            <a:spLocks noGrp="1"/>
          </p:cNvSpPr>
          <p:nvPr>
            <p:ph type="title"/>
          </p:nvPr>
        </p:nvSpPr>
        <p:spPr>
          <a:xfrm>
            <a:off x="695326" y="441325"/>
            <a:ext cx="9576471" cy="894416"/>
          </a:xfrm>
        </p:spPr>
        <p:txBody>
          <a:bodyPr/>
          <a:lstStyle/>
          <a:p>
            <a:r>
              <a:rPr lang="en-IN" sz="3200" dirty="0" smtClean="0"/>
              <a:t>W7-X islands, standard configuration</a:t>
            </a:r>
            <a:r>
              <a:rPr lang="en-IN" sz="3200" dirty="0" smtClean="0"/>
              <a:t/>
            </a:r>
            <a:br>
              <a:rPr lang="en-IN" sz="3200" dirty="0" smtClean="0"/>
            </a:br>
            <a:r>
              <a:rPr lang="en-IN" dirty="0" smtClean="0"/>
              <a:t/>
            </a:r>
            <a:br>
              <a:rPr lang="en-IN" dirty="0" smtClean="0"/>
            </a:br>
            <a:endParaRPr lang="en-IN" dirty="0"/>
          </a:p>
        </p:txBody>
      </p:sp>
      <p:pic>
        <p:nvPicPr>
          <p:cNvPr id="8" name="Picture 7"/>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224064" y="1444790"/>
            <a:ext cx="3677107" cy="4059936"/>
          </a:xfrm>
          <a:prstGeom prst="rect">
            <a:avLst/>
          </a:prstGeom>
        </p:spPr>
      </p:pic>
      <p:sp>
        <p:nvSpPr>
          <p:cNvPr id="10" name="Parallelogram 9"/>
          <p:cNvSpPr/>
          <p:nvPr/>
        </p:nvSpPr>
        <p:spPr>
          <a:xfrm rot="21372706">
            <a:off x="7678002" y="2687005"/>
            <a:ext cx="865828" cy="1033463"/>
          </a:xfrm>
          <a:prstGeom prst="parallelogram">
            <a:avLst/>
          </a:prstGeom>
          <a:solidFill>
            <a:schemeClr val="tx2">
              <a:alpha val="63000"/>
            </a:schemeClr>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11" name="Rounded Rectangle 10"/>
          <p:cNvSpPr/>
          <p:nvPr/>
        </p:nvSpPr>
        <p:spPr>
          <a:xfrm>
            <a:off x="1943099" y="1171576"/>
            <a:ext cx="1628775" cy="4581526"/>
          </a:xfrm>
          <a:prstGeom prst="roundRect">
            <a:avLst/>
          </a:prstGeom>
          <a:solidFill>
            <a:schemeClr val="tx2"/>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7" name="Oval 6"/>
          <p:cNvSpPr/>
          <p:nvPr/>
        </p:nvSpPr>
        <p:spPr>
          <a:xfrm>
            <a:off x="1943098" y="5264315"/>
            <a:ext cx="1628775" cy="597836"/>
          </a:xfrm>
          <a:prstGeom prst="ellipse">
            <a:avLst/>
          </a:prstGeom>
          <a:solidFill>
            <a:srgbClr val="66A7A3"/>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14" name="Oval 13"/>
          <p:cNvSpPr/>
          <p:nvPr/>
        </p:nvSpPr>
        <p:spPr>
          <a:xfrm>
            <a:off x="1943097" y="1071034"/>
            <a:ext cx="1628775" cy="597836"/>
          </a:xfrm>
          <a:prstGeom prst="ellipse">
            <a:avLst/>
          </a:prstGeom>
          <a:solidFill>
            <a:schemeClr val="tx2"/>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15" name="Oval 14"/>
          <p:cNvSpPr/>
          <p:nvPr/>
        </p:nvSpPr>
        <p:spPr>
          <a:xfrm>
            <a:off x="2019297" y="5315441"/>
            <a:ext cx="1476374" cy="501323"/>
          </a:xfrm>
          <a:prstGeom prst="ellipse">
            <a:avLst/>
          </a:prstGeom>
          <a:solidFill>
            <a:srgbClr val="99C4C2"/>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16" name="Oval 15"/>
          <p:cNvSpPr/>
          <p:nvPr/>
        </p:nvSpPr>
        <p:spPr>
          <a:xfrm>
            <a:off x="2112164" y="5369476"/>
            <a:ext cx="1290640" cy="387513"/>
          </a:xfrm>
          <a:prstGeom prst="ellipse">
            <a:avLst/>
          </a:prstGeom>
          <a:solidFill>
            <a:srgbClr val="66A7A3"/>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17" name="Oval 16"/>
          <p:cNvSpPr/>
          <p:nvPr/>
        </p:nvSpPr>
        <p:spPr>
          <a:xfrm>
            <a:off x="2205033" y="5430758"/>
            <a:ext cx="1104902" cy="264948"/>
          </a:xfrm>
          <a:prstGeom prst="ellipse">
            <a:avLst/>
          </a:prstGeom>
          <a:solidFill>
            <a:srgbClr val="99C4C2"/>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18" name="Oval 17"/>
          <p:cNvSpPr/>
          <p:nvPr/>
        </p:nvSpPr>
        <p:spPr>
          <a:xfrm>
            <a:off x="2264564" y="5459966"/>
            <a:ext cx="985840" cy="193510"/>
          </a:xfrm>
          <a:prstGeom prst="ellipse">
            <a:avLst/>
          </a:prstGeom>
          <a:solidFill>
            <a:srgbClr val="66A7A3"/>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19" name="Oval 18"/>
          <p:cNvSpPr/>
          <p:nvPr/>
        </p:nvSpPr>
        <p:spPr>
          <a:xfrm>
            <a:off x="2375890" y="5518365"/>
            <a:ext cx="763187" cy="76712"/>
          </a:xfrm>
          <a:prstGeom prst="ellipse">
            <a:avLst/>
          </a:prstGeom>
          <a:solidFill>
            <a:srgbClr val="99C4C2"/>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20" name="Oval 19"/>
          <p:cNvSpPr/>
          <p:nvPr/>
        </p:nvSpPr>
        <p:spPr>
          <a:xfrm>
            <a:off x="2719084" y="5522020"/>
            <a:ext cx="76798" cy="69402"/>
          </a:xfrm>
          <a:prstGeom prst="ellipse">
            <a:avLst/>
          </a:prstGeom>
          <a:solidFill>
            <a:srgbClr val="66A7A3"/>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cxnSp>
        <p:nvCxnSpPr>
          <p:cNvPr id="12" name="Straight Connector 11"/>
          <p:cNvCxnSpPr/>
          <p:nvPr/>
        </p:nvCxnSpPr>
        <p:spPr>
          <a:xfrm flipH="1">
            <a:off x="1720450" y="5430758"/>
            <a:ext cx="176213" cy="235740"/>
          </a:xfrm>
          <a:prstGeom prst="line">
            <a:avLst/>
          </a:prstGeom>
          <a:ln w="19050" cmpd="sng">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1702287" y="5441826"/>
            <a:ext cx="219082" cy="229789"/>
          </a:xfrm>
          <a:prstGeom prst="line">
            <a:avLst/>
          </a:prstGeom>
          <a:ln w="19050" cmpd="sng">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H="1">
            <a:off x="3654620" y="5432057"/>
            <a:ext cx="176213" cy="235740"/>
          </a:xfrm>
          <a:prstGeom prst="line">
            <a:avLst/>
          </a:prstGeom>
          <a:ln w="19050" cmpd="sng">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3636457" y="5443125"/>
            <a:ext cx="219082" cy="229789"/>
          </a:xfrm>
          <a:prstGeom prst="line">
            <a:avLst/>
          </a:prstGeom>
          <a:ln w="19050" cmpd="sng">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V="1">
            <a:off x="1795458" y="1335741"/>
            <a:ext cx="14882" cy="4182624"/>
          </a:xfrm>
          <a:prstGeom prst="line">
            <a:avLst/>
          </a:prstGeom>
          <a:ln w="19050" cmpd="sng">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V="1">
            <a:off x="3745699" y="1346809"/>
            <a:ext cx="14882" cy="4182624"/>
          </a:xfrm>
          <a:prstGeom prst="line">
            <a:avLst/>
          </a:prstGeom>
          <a:ln w="19050" cmpd="sng">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H="1">
            <a:off x="1720450" y="1196078"/>
            <a:ext cx="176213" cy="235740"/>
          </a:xfrm>
          <a:prstGeom prst="line">
            <a:avLst/>
          </a:prstGeom>
          <a:ln w="19050" cmpd="sng">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1702287" y="1207146"/>
            <a:ext cx="219082" cy="229789"/>
          </a:xfrm>
          <a:prstGeom prst="line">
            <a:avLst/>
          </a:prstGeom>
          <a:ln w="19050" cmpd="sng">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3654620" y="1197377"/>
            <a:ext cx="176213" cy="235740"/>
          </a:xfrm>
          <a:prstGeom prst="line">
            <a:avLst/>
          </a:prstGeom>
          <a:ln w="19050" cmpd="sng">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3636457" y="1208445"/>
            <a:ext cx="219082" cy="229789"/>
          </a:xfrm>
          <a:prstGeom prst="line">
            <a:avLst/>
          </a:prstGeom>
          <a:ln w="19050" cmpd="sng">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0" name="Oval 29"/>
          <p:cNvSpPr/>
          <p:nvPr/>
        </p:nvSpPr>
        <p:spPr>
          <a:xfrm>
            <a:off x="2029422" y="5312430"/>
            <a:ext cx="1476374" cy="501323"/>
          </a:xfrm>
          <a:prstGeom prst="ellipse">
            <a:avLst/>
          </a:prstGeom>
          <a:solidFill>
            <a:schemeClr val="bg1">
              <a:alpha val="65000"/>
            </a:schemeClr>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9" name="Rectangle 8"/>
          <p:cNvSpPr/>
          <p:nvPr/>
        </p:nvSpPr>
        <p:spPr>
          <a:xfrm>
            <a:off x="1887724" y="933519"/>
            <a:ext cx="1826117" cy="4615109"/>
          </a:xfrm>
          <a:prstGeom prst="rect">
            <a:avLst/>
          </a:prstGeom>
          <a:solidFill>
            <a:schemeClr val="bg1">
              <a:alpha val="69000"/>
            </a:schemeClr>
          </a:solidFill>
          <a:ln w="19050" cmpd="sng">
            <a:solidFill>
              <a:schemeClr val="bg1"/>
            </a:solid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cxnSp>
        <p:nvCxnSpPr>
          <p:cNvPr id="23" name="Straight Connector 22"/>
          <p:cNvCxnSpPr>
            <a:stCxn id="7" idx="2"/>
          </p:cNvCxnSpPr>
          <p:nvPr/>
        </p:nvCxnSpPr>
        <p:spPr>
          <a:xfrm flipV="1">
            <a:off x="1943098" y="5556720"/>
            <a:ext cx="1628774" cy="6513"/>
          </a:xfrm>
          <a:prstGeom prst="line">
            <a:avLst/>
          </a:prstGeom>
          <a:ln w="19050" cmpd="sng">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1" name="Oval 20"/>
          <p:cNvSpPr/>
          <p:nvPr/>
        </p:nvSpPr>
        <p:spPr>
          <a:xfrm>
            <a:off x="3485925" y="5526847"/>
            <a:ext cx="113638" cy="114055"/>
          </a:xfrm>
          <a:prstGeom prst="ellipse">
            <a:avLst/>
          </a:prstGeom>
          <a:solidFill>
            <a:srgbClr val="EF7C00"/>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38" name="Oval 37"/>
          <p:cNvSpPr/>
          <p:nvPr/>
        </p:nvSpPr>
        <p:spPr>
          <a:xfrm>
            <a:off x="3348394" y="5665364"/>
            <a:ext cx="113638" cy="114055"/>
          </a:xfrm>
          <a:prstGeom prst="ellipse">
            <a:avLst/>
          </a:prstGeom>
          <a:solidFill>
            <a:srgbClr val="EF7C00"/>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Tree>
    <p:extLst>
      <p:ext uri="{BB962C8B-B14F-4D97-AF65-F5344CB8AC3E}">
        <p14:creationId xmlns:p14="http://schemas.microsoft.com/office/powerpoint/2010/main" val="225610304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arallelogram 2"/>
          <p:cNvSpPr/>
          <p:nvPr/>
        </p:nvSpPr>
        <p:spPr>
          <a:xfrm rot="21372706">
            <a:off x="7782778" y="2687006"/>
            <a:ext cx="865828" cy="1033463"/>
          </a:xfrm>
          <a:prstGeom prst="parallelogram">
            <a:avLst/>
          </a:prstGeom>
          <a:solidFill>
            <a:schemeClr val="tx2">
              <a:alpha val="63000"/>
            </a:schemeClr>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2" name="Content Placeholder 1"/>
          <p:cNvSpPr>
            <a:spLocks noGrp="1"/>
          </p:cNvSpPr>
          <p:nvPr>
            <p:ph sz="quarter" idx="13"/>
          </p:nvPr>
        </p:nvSpPr>
        <p:spPr/>
        <p:txBody>
          <a:bodyPr/>
          <a:lstStyle/>
          <a:p>
            <a:endParaRPr lang="en-IN" sz="1600" dirty="0" smtClean="0">
              <a:solidFill>
                <a:srgbClr val="669999"/>
              </a:solidFill>
            </a:endParaRPr>
          </a:p>
          <a:p>
            <a:endParaRPr lang="en-IN" sz="1600" dirty="0" smtClean="0">
              <a:solidFill>
                <a:srgbClr val="669999"/>
              </a:solidFill>
            </a:endParaRPr>
          </a:p>
          <a:p>
            <a:endParaRPr lang="en-IN" sz="1600" dirty="0" smtClean="0">
              <a:solidFill>
                <a:srgbClr val="669999"/>
              </a:solidFill>
            </a:endParaRPr>
          </a:p>
        </p:txBody>
      </p:sp>
      <p:sp>
        <p:nvSpPr>
          <p:cNvPr id="4" name="Date Placeholder 3"/>
          <p:cNvSpPr>
            <a:spLocks noGrp="1"/>
          </p:cNvSpPr>
          <p:nvPr>
            <p:ph type="dt" sz="half" idx="14"/>
          </p:nvPr>
        </p:nvSpPr>
        <p:spPr/>
        <p:txBody>
          <a:bodyPr/>
          <a:lstStyle/>
          <a:p>
            <a:r>
              <a:rPr lang="en-US" smtClean="0"/>
              <a:t>Antara Menzel-Barbara | 25.06.24   </a:t>
            </a:r>
            <a:endParaRPr lang="de-DE" dirty="0"/>
          </a:p>
        </p:txBody>
      </p:sp>
      <p:sp>
        <p:nvSpPr>
          <p:cNvPr id="5" name="Footer Placeholder 4"/>
          <p:cNvSpPr>
            <a:spLocks noGrp="1"/>
          </p:cNvSpPr>
          <p:nvPr>
            <p:ph type="ftr" sz="quarter" idx="15"/>
          </p:nvPr>
        </p:nvSpPr>
        <p:spPr/>
        <p:txBody>
          <a:bodyPr/>
          <a:lstStyle/>
          <a:p>
            <a:r>
              <a:rPr lang="en-US" smtClean="0"/>
              <a:t>Divertor engineering meeting</a:t>
            </a:r>
            <a:endParaRPr lang="de-DE" dirty="0"/>
          </a:p>
        </p:txBody>
      </p:sp>
      <p:sp>
        <p:nvSpPr>
          <p:cNvPr id="6" name="Slide Number Placeholder 5"/>
          <p:cNvSpPr>
            <a:spLocks noGrp="1"/>
          </p:cNvSpPr>
          <p:nvPr>
            <p:ph type="sldNum" sz="quarter" idx="16"/>
          </p:nvPr>
        </p:nvSpPr>
        <p:spPr/>
        <p:txBody>
          <a:bodyPr/>
          <a:lstStyle/>
          <a:p>
            <a:fld id="{ECE691D0-CC49-4FC7-9C4D-6112B0CB3A76}" type="slidenum">
              <a:rPr lang="de-DE" smtClean="0"/>
              <a:pPr/>
              <a:t>17</a:t>
            </a:fld>
            <a:endParaRPr lang="de-DE" dirty="0"/>
          </a:p>
        </p:txBody>
      </p:sp>
      <p:sp>
        <p:nvSpPr>
          <p:cNvPr id="13" name="Title 2"/>
          <p:cNvSpPr>
            <a:spLocks noGrp="1"/>
          </p:cNvSpPr>
          <p:nvPr>
            <p:ph type="title"/>
          </p:nvPr>
        </p:nvSpPr>
        <p:spPr>
          <a:xfrm>
            <a:off x="695326" y="441325"/>
            <a:ext cx="9576471" cy="894416"/>
          </a:xfrm>
        </p:spPr>
        <p:txBody>
          <a:bodyPr/>
          <a:lstStyle/>
          <a:p>
            <a:r>
              <a:rPr lang="en-IN" sz="3200" dirty="0" smtClean="0"/>
              <a:t>W7-X islands, standard configuration</a:t>
            </a:r>
            <a:r>
              <a:rPr lang="en-IN" sz="3200" dirty="0" smtClean="0"/>
              <a:t/>
            </a:r>
            <a:br>
              <a:rPr lang="en-IN" sz="3200" dirty="0" smtClean="0"/>
            </a:br>
            <a:r>
              <a:rPr lang="en-IN" dirty="0" smtClean="0"/>
              <a:t/>
            </a:r>
            <a:br>
              <a:rPr lang="en-IN" dirty="0" smtClean="0"/>
            </a:br>
            <a:endParaRPr lang="en-IN" dirty="0"/>
          </a:p>
        </p:txBody>
      </p:sp>
      <p:pic>
        <p:nvPicPr>
          <p:cNvPr id="8" name="Picture 7"/>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224064" y="1444790"/>
            <a:ext cx="3677107" cy="4059936"/>
          </a:xfrm>
          <a:prstGeom prst="rect">
            <a:avLst/>
          </a:prstGeom>
        </p:spPr>
      </p:pic>
      <p:sp>
        <p:nvSpPr>
          <p:cNvPr id="10" name="Parallelogram 9"/>
          <p:cNvSpPr/>
          <p:nvPr/>
        </p:nvSpPr>
        <p:spPr>
          <a:xfrm rot="21372706">
            <a:off x="7678002" y="2687005"/>
            <a:ext cx="865828" cy="1033463"/>
          </a:xfrm>
          <a:prstGeom prst="parallelogram">
            <a:avLst/>
          </a:prstGeom>
          <a:solidFill>
            <a:schemeClr val="tx2">
              <a:alpha val="63000"/>
            </a:schemeClr>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11" name="Rounded Rectangle 10"/>
          <p:cNvSpPr/>
          <p:nvPr/>
        </p:nvSpPr>
        <p:spPr>
          <a:xfrm>
            <a:off x="1943099" y="1171576"/>
            <a:ext cx="1628775" cy="4581526"/>
          </a:xfrm>
          <a:prstGeom prst="roundRect">
            <a:avLst/>
          </a:prstGeom>
          <a:solidFill>
            <a:schemeClr val="tx2"/>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7" name="Oval 6"/>
          <p:cNvSpPr/>
          <p:nvPr/>
        </p:nvSpPr>
        <p:spPr>
          <a:xfrm>
            <a:off x="1943098" y="5264315"/>
            <a:ext cx="1628775" cy="597836"/>
          </a:xfrm>
          <a:prstGeom prst="ellipse">
            <a:avLst/>
          </a:prstGeom>
          <a:solidFill>
            <a:srgbClr val="66A7A3"/>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14" name="Oval 13"/>
          <p:cNvSpPr/>
          <p:nvPr/>
        </p:nvSpPr>
        <p:spPr>
          <a:xfrm>
            <a:off x="1943097" y="1071034"/>
            <a:ext cx="1628775" cy="597836"/>
          </a:xfrm>
          <a:prstGeom prst="ellipse">
            <a:avLst/>
          </a:prstGeom>
          <a:solidFill>
            <a:schemeClr val="tx2"/>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15" name="Oval 14"/>
          <p:cNvSpPr/>
          <p:nvPr/>
        </p:nvSpPr>
        <p:spPr>
          <a:xfrm>
            <a:off x="2019297" y="5315441"/>
            <a:ext cx="1476374" cy="501323"/>
          </a:xfrm>
          <a:prstGeom prst="ellipse">
            <a:avLst/>
          </a:prstGeom>
          <a:solidFill>
            <a:srgbClr val="99C4C2"/>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16" name="Oval 15"/>
          <p:cNvSpPr/>
          <p:nvPr/>
        </p:nvSpPr>
        <p:spPr>
          <a:xfrm>
            <a:off x="2112164" y="5369476"/>
            <a:ext cx="1290640" cy="387513"/>
          </a:xfrm>
          <a:prstGeom prst="ellipse">
            <a:avLst/>
          </a:prstGeom>
          <a:solidFill>
            <a:srgbClr val="66A7A3"/>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17" name="Oval 16"/>
          <p:cNvSpPr/>
          <p:nvPr/>
        </p:nvSpPr>
        <p:spPr>
          <a:xfrm>
            <a:off x="2205033" y="5430758"/>
            <a:ext cx="1104902" cy="264948"/>
          </a:xfrm>
          <a:prstGeom prst="ellipse">
            <a:avLst/>
          </a:prstGeom>
          <a:solidFill>
            <a:srgbClr val="99C4C2"/>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18" name="Oval 17"/>
          <p:cNvSpPr/>
          <p:nvPr/>
        </p:nvSpPr>
        <p:spPr>
          <a:xfrm>
            <a:off x="2264564" y="5459966"/>
            <a:ext cx="985840" cy="193510"/>
          </a:xfrm>
          <a:prstGeom prst="ellipse">
            <a:avLst/>
          </a:prstGeom>
          <a:solidFill>
            <a:srgbClr val="66A7A3"/>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19" name="Oval 18"/>
          <p:cNvSpPr/>
          <p:nvPr/>
        </p:nvSpPr>
        <p:spPr>
          <a:xfrm>
            <a:off x="2375890" y="5518365"/>
            <a:ext cx="763187" cy="76712"/>
          </a:xfrm>
          <a:prstGeom prst="ellipse">
            <a:avLst/>
          </a:prstGeom>
          <a:solidFill>
            <a:srgbClr val="99C4C2"/>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20" name="Oval 19"/>
          <p:cNvSpPr/>
          <p:nvPr/>
        </p:nvSpPr>
        <p:spPr>
          <a:xfrm>
            <a:off x="2719084" y="5522020"/>
            <a:ext cx="76798" cy="69402"/>
          </a:xfrm>
          <a:prstGeom prst="ellipse">
            <a:avLst/>
          </a:prstGeom>
          <a:solidFill>
            <a:srgbClr val="66A7A3"/>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cxnSp>
        <p:nvCxnSpPr>
          <p:cNvPr id="12" name="Straight Connector 11"/>
          <p:cNvCxnSpPr/>
          <p:nvPr/>
        </p:nvCxnSpPr>
        <p:spPr>
          <a:xfrm flipH="1">
            <a:off x="1720450" y="5430758"/>
            <a:ext cx="176213" cy="235740"/>
          </a:xfrm>
          <a:prstGeom prst="line">
            <a:avLst/>
          </a:prstGeom>
          <a:ln w="19050" cmpd="sng">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1702287" y="5441826"/>
            <a:ext cx="219082" cy="229789"/>
          </a:xfrm>
          <a:prstGeom prst="line">
            <a:avLst/>
          </a:prstGeom>
          <a:ln w="19050" cmpd="sng">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H="1">
            <a:off x="3654620" y="5432057"/>
            <a:ext cx="176213" cy="235740"/>
          </a:xfrm>
          <a:prstGeom prst="line">
            <a:avLst/>
          </a:prstGeom>
          <a:ln w="19050" cmpd="sng">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3636457" y="5443125"/>
            <a:ext cx="219082" cy="229789"/>
          </a:xfrm>
          <a:prstGeom prst="line">
            <a:avLst/>
          </a:prstGeom>
          <a:ln w="19050" cmpd="sng">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V="1">
            <a:off x="1795458" y="1335741"/>
            <a:ext cx="14882" cy="4182624"/>
          </a:xfrm>
          <a:prstGeom prst="line">
            <a:avLst/>
          </a:prstGeom>
          <a:ln w="19050" cmpd="sng">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V="1">
            <a:off x="3745699" y="1346809"/>
            <a:ext cx="14882" cy="4182624"/>
          </a:xfrm>
          <a:prstGeom prst="line">
            <a:avLst/>
          </a:prstGeom>
          <a:ln w="19050" cmpd="sng">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H="1">
            <a:off x="1720450" y="1196078"/>
            <a:ext cx="176213" cy="235740"/>
          </a:xfrm>
          <a:prstGeom prst="line">
            <a:avLst/>
          </a:prstGeom>
          <a:ln w="19050" cmpd="sng">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1702287" y="1207146"/>
            <a:ext cx="219082" cy="229789"/>
          </a:xfrm>
          <a:prstGeom prst="line">
            <a:avLst/>
          </a:prstGeom>
          <a:ln w="19050" cmpd="sng">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3654620" y="1197377"/>
            <a:ext cx="176213" cy="235740"/>
          </a:xfrm>
          <a:prstGeom prst="line">
            <a:avLst/>
          </a:prstGeom>
          <a:ln w="19050" cmpd="sng">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3636457" y="1208445"/>
            <a:ext cx="219082" cy="229789"/>
          </a:xfrm>
          <a:prstGeom prst="line">
            <a:avLst/>
          </a:prstGeom>
          <a:ln w="19050" cmpd="sng">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0" name="Oval 29"/>
          <p:cNvSpPr/>
          <p:nvPr/>
        </p:nvSpPr>
        <p:spPr>
          <a:xfrm>
            <a:off x="2029422" y="5312430"/>
            <a:ext cx="1476374" cy="501323"/>
          </a:xfrm>
          <a:prstGeom prst="ellipse">
            <a:avLst/>
          </a:prstGeom>
          <a:solidFill>
            <a:schemeClr val="bg1">
              <a:alpha val="65000"/>
            </a:schemeClr>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9" name="Rectangle 8"/>
          <p:cNvSpPr/>
          <p:nvPr/>
        </p:nvSpPr>
        <p:spPr>
          <a:xfrm>
            <a:off x="1887724" y="933519"/>
            <a:ext cx="1826117" cy="4615109"/>
          </a:xfrm>
          <a:prstGeom prst="rect">
            <a:avLst/>
          </a:prstGeom>
          <a:solidFill>
            <a:schemeClr val="bg1">
              <a:alpha val="69000"/>
            </a:schemeClr>
          </a:solidFill>
          <a:ln w="19050" cmpd="sng">
            <a:solidFill>
              <a:schemeClr val="bg1"/>
            </a:solid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cxnSp>
        <p:nvCxnSpPr>
          <p:cNvPr id="23" name="Straight Connector 22"/>
          <p:cNvCxnSpPr>
            <a:stCxn id="7" idx="2"/>
          </p:cNvCxnSpPr>
          <p:nvPr/>
        </p:nvCxnSpPr>
        <p:spPr>
          <a:xfrm flipV="1">
            <a:off x="1943098" y="5556720"/>
            <a:ext cx="1628774" cy="6513"/>
          </a:xfrm>
          <a:prstGeom prst="line">
            <a:avLst/>
          </a:prstGeom>
          <a:ln w="19050" cmpd="sng">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1" name="Oval 20"/>
          <p:cNvSpPr/>
          <p:nvPr/>
        </p:nvSpPr>
        <p:spPr>
          <a:xfrm>
            <a:off x="3485925" y="5526847"/>
            <a:ext cx="113638" cy="114055"/>
          </a:xfrm>
          <a:prstGeom prst="ellipse">
            <a:avLst/>
          </a:prstGeom>
          <a:solidFill>
            <a:srgbClr val="EF7C00"/>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38" name="Oval 37"/>
          <p:cNvSpPr/>
          <p:nvPr/>
        </p:nvSpPr>
        <p:spPr>
          <a:xfrm>
            <a:off x="3348394" y="5665364"/>
            <a:ext cx="113638" cy="114055"/>
          </a:xfrm>
          <a:prstGeom prst="ellipse">
            <a:avLst/>
          </a:prstGeom>
          <a:solidFill>
            <a:srgbClr val="EF7C00"/>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39" name="Oval 38"/>
          <p:cNvSpPr/>
          <p:nvPr/>
        </p:nvSpPr>
        <p:spPr>
          <a:xfrm>
            <a:off x="3118105" y="5779419"/>
            <a:ext cx="113638" cy="114055"/>
          </a:xfrm>
          <a:prstGeom prst="ellipse">
            <a:avLst/>
          </a:prstGeom>
          <a:solidFill>
            <a:srgbClr val="EF7C00"/>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Tree>
    <p:extLst>
      <p:ext uri="{BB962C8B-B14F-4D97-AF65-F5344CB8AC3E}">
        <p14:creationId xmlns:p14="http://schemas.microsoft.com/office/powerpoint/2010/main" val="384929628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p:cNvSpPr/>
          <p:nvPr/>
        </p:nvSpPr>
        <p:spPr>
          <a:xfrm>
            <a:off x="1958283" y="4681538"/>
            <a:ext cx="1618651" cy="1238519"/>
          </a:xfrm>
          <a:prstGeom prst="rect">
            <a:avLst/>
          </a:prstGeom>
          <a:solidFill>
            <a:srgbClr val="66A7A3">
              <a:alpha val="35000"/>
            </a:srgbClr>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4" name="Date Placeholder 3"/>
          <p:cNvSpPr>
            <a:spLocks noGrp="1"/>
          </p:cNvSpPr>
          <p:nvPr>
            <p:ph type="dt" sz="half" idx="14"/>
          </p:nvPr>
        </p:nvSpPr>
        <p:spPr/>
        <p:txBody>
          <a:bodyPr/>
          <a:lstStyle/>
          <a:p>
            <a:r>
              <a:rPr lang="en-US" smtClean="0"/>
              <a:t>Antara Menzel-Barbara | 25.06.24   </a:t>
            </a:r>
            <a:endParaRPr lang="de-DE" dirty="0"/>
          </a:p>
        </p:txBody>
      </p:sp>
      <p:sp>
        <p:nvSpPr>
          <p:cNvPr id="5" name="Footer Placeholder 4"/>
          <p:cNvSpPr>
            <a:spLocks noGrp="1"/>
          </p:cNvSpPr>
          <p:nvPr>
            <p:ph type="ftr" sz="quarter" idx="15"/>
          </p:nvPr>
        </p:nvSpPr>
        <p:spPr/>
        <p:txBody>
          <a:bodyPr/>
          <a:lstStyle/>
          <a:p>
            <a:r>
              <a:rPr lang="en-US" smtClean="0"/>
              <a:t>Divertor engineering meeting</a:t>
            </a:r>
            <a:endParaRPr lang="de-DE" dirty="0"/>
          </a:p>
        </p:txBody>
      </p:sp>
      <p:sp>
        <p:nvSpPr>
          <p:cNvPr id="6" name="Slide Number Placeholder 5"/>
          <p:cNvSpPr>
            <a:spLocks noGrp="1"/>
          </p:cNvSpPr>
          <p:nvPr>
            <p:ph type="sldNum" sz="quarter" idx="16"/>
          </p:nvPr>
        </p:nvSpPr>
        <p:spPr/>
        <p:txBody>
          <a:bodyPr/>
          <a:lstStyle/>
          <a:p>
            <a:fld id="{ECE691D0-CC49-4FC7-9C4D-6112B0CB3A76}" type="slidenum">
              <a:rPr lang="de-DE" smtClean="0"/>
              <a:pPr/>
              <a:t>18</a:t>
            </a:fld>
            <a:endParaRPr lang="de-DE" dirty="0"/>
          </a:p>
        </p:txBody>
      </p:sp>
      <p:sp>
        <p:nvSpPr>
          <p:cNvPr id="13" name="Title 2"/>
          <p:cNvSpPr>
            <a:spLocks noGrp="1"/>
          </p:cNvSpPr>
          <p:nvPr>
            <p:ph type="title"/>
          </p:nvPr>
        </p:nvSpPr>
        <p:spPr>
          <a:xfrm>
            <a:off x="695326" y="441325"/>
            <a:ext cx="9576471" cy="894416"/>
          </a:xfrm>
        </p:spPr>
        <p:txBody>
          <a:bodyPr/>
          <a:lstStyle/>
          <a:p>
            <a:r>
              <a:rPr lang="en-IN" sz="3200" dirty="0" smtClean="0"/>
              <a:t>W7-X islands, standard configuration</a:t>
            </a:r>
            <a:r>
              <a:rPr lang="en-IN" sz="3200" dirty="0" smtClean="0"/>
              <a:t/>
            </a:r>
            <a:br>
              <a:rPr lang="en-IN" sz="3200" dirty="0" smtClean="0"/>
            </a:br>
            <a:r>
              <a:rPr lang="en-IN" dirty="0" smtClean="0"/>
              <a:t/>
            </a:r>
            <a:br>
              <a:rPr lang="en-IN" dirty="0" smtClean="0"/>
            </a:br>
            <a:endParaRPr lang="en-IN" dirty="0"/>
          </a:p>
        </p:txBody>
      </p:sp>
      <p:sp>
        <p:nvSpPr>
          <p:cNvPr id="11" name="Rounded Rectangle 10"/>
          <p:cNvSpPr/>
          <p:nvPr/>
        </p:nvSpPr>
        <p:spPr>
          <a:xfrm>
            <a:off x="1943099" y="1171576"/>
            <a:ext cx="1628775" cy="4581526"/>
          </a:xfrm>
          <a:prstGeom prst="roundRect">
            <a:avLst/>
          </a:prstGeom>
          <a:solidFill>
            <a:schemeClr val="tx2"/>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7" name="Oval 6"/>
          <p:cNvSpPr/>
          <p:nvPr/>
        </p:nvSpPr>
        <p:spPr>
          <a:xfrm>
            <a:off x="1943098" y="5264315"/>
            <a:ext cx="1628775" cy="597836"/>
          </a:xfrm>
          <a:prstGeom prst="ellipse">
            <a:avLst/>
          </a:prstGeom>
          <a:solidFill>
            <a:srgbClr val="66A7A3"/>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14" name="Oval 13"/>
          <p:cNvSpPr/>
          <p:nvPr/>
        </p:nvSpPr>
        <p:spPr>
          <a:xfrm>
            <a:off x="1943097" y="1071034"/>
            <a:ext cx="1628775" cy="597836"/>
          </a:xfrm>
          <a:prstGeom prst="ellipse">
            <a:avLst/>
          </a:prstGeom>
          <a:solidFill>
            <a:schemeClr val="tx2"/>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15" name="Oval 14"/>
          <p:cNvSpPr/>
          <p:nvPr/>
        </p:nvSpPr>
        <p:spPr>
          <a:xfrm>
            <a:off x="2019297" y="5315441"/>
            <a:ext cx="1476374" cy="501323"/>
          </a:xfrm>
          <a:prstGeom prst="ellipse">
            <a:avLst/>
          </a:prstGeom>
          <a:solidFill>
            <a:srgbClr val="99C4C2"/>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16" name="Oval 15"/>
          <p:cNvSpPr/>
          <p:nvPr/>
        </p:nvSpPr>
        <p:spPr>
          <a:xfrm>
            <a:off x="2112164" y="5369476"/>
            <a:ext cx="1290640" cy="387513"/>
          </a:xfrm>
          <a:prstGeom prst="ellipse">
            <a:avLst/>
          </a:prstGeom>
          <a:solidFill>
            <a:srgbClr val="66A7A3"/>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17" name="Oval 16"/>
          <p:cNvSpPr/>
          <p:nvPr/>
        </p:nvSpPr>
        <p:spPr>
          <a:xfrm>
            <a:off x="2205033" y="5430758"/>
            <a:ext cx="1104902" cy="264948"/>
          </a:xfrm>
          <a:prstGeom prst="ellipse">
            <a:avLst/>
          </a:prstGeom>
          <a:solidFill>
            <a:srgbClr val="99C4C2"/>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18" name="Oval 17"/>
          <p:cNvSpPr/>
          <p:nvPr/>
        </p:nvSpPr>
        <p:spPr>
          <a:xfrm>
            <a:off x="2264564" y="5459966"/>
            <a:ext cx="985840" cy="193510"/>
          </a:xfrm>
          <a:prstGeom prst="ellipse">
            <a:avLst/>
          </a:prstGeom>
          <a:solidFill>
            <a:srgbClr val="66A7A3"/>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19" name="Oval 18"/>
          <p:cNvSpPr/>
          <p:nvPr/>
        </p:nvSpPr>
        <p:spPr>
          <a:xfrm>
            <a:off x="2375890" y="5518365"/>
            <a:ext cx="763187" cy="76712"/>
          </a:xfrm>
          <a:prstGeom prst="ellipse">
            <a:avLst/>
          </a:prstGeom>
          <a:solidFill>
            <a:srgbClr val="99C4C2"/>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20" name="Oval 19"/>
          <p:cNvSpPr/>
          <p:nvPr/>
        </p:nvSpPr>
        <p:spPr>
          <a:xfrm>
            <a:off x="2719084" y="5522020"/>
            <a:ext cx="76798" cy="69402"/>
          </a:xfrm>
          <a:prstGeom prst="ellipse">
            <a:avLst/>
          </a:prstGeom>
          <a:solidFill>
            <a:srgbClr val="66A7A3"/>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cxnSp>
        <p:nvCxnSpPr>
          <p:cNvPr id="12" name="Straight Connector 11"/>
          <p:cNvCxnSpPr/>
          <p:nvPr/>
        </p:nvCxnSpPr>
        <p:spPr>
          <a:xfrm flipH="1">
            <a:off x="1720450" y="5430758"/>
            <a:ext cx="176213" cy="235740"/>
          </a:xfrm>
          <a:prstGeom prst="line">
            <a:avLst/>
          </a:prstGeom>
          <a:ln w="19050" cmpd="sng">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1702287" y="5441826"/>
            <a:ext cx="219082" cy="229789"/>
          </a:xfrm>
          <a:prstGeom prst="line">
            <a:avLst/>
          </a:prstGeom>
          <a:ln w="19050" cmpd="sng">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H="1">
            <a:off x="3654620" y="5432057"/>
            <a:ext cx="176213" cy="235740"/>
          </a:xfrm>
          <a:prstGeom prst="line">
            <a:avLst/>
          </a:prstGeom>
          <a:ln w="19050" cmpd="sng">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3636457" y="5443125"/>
            <a:ext cx="219082" cy="229789"/>
          </a:xfrm>
          <a:prstGeom prst="line">
            <a:avLst/>
          </a:prstGeom>
          <a:ln w="19050" cmpd="sng">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V="1">
            <a:off x="1795458" y="1335741"/>
            <a:ext cx="14882" cy="4182624"/>
          </a:xfrm>
          <a:prstGeom prst="line">
            <a:avLst/>
          </a:prstGeom>
          <a:ln w="19050" cmpd="sng">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V="1">
            <a:off x="3745699" y="1346809"/>
            <a:ext cx="14882" cy="4182624"/>
          </a:xfrm>
          <a:prstGeom prst="line">
            <a:avLst/>
          </a:prstGeom>
          <a:ln w="19050" cmpd="sng">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H="1">
            <a:off x="1720450" y="1196078"/>
            <a:ext cx="176213" cy="235740"/>
          </a:xfrm>
          <a:prstGeom prst="line">
            <a:avLst/>
          </a:prstGeom>
          <a:ln w="19050" cmpd="sng">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1702287" y="1207146"/>
            <a:ext cx="219082" cy="229789"/>
          </a:xfrm>
          <a:prstGeom prst="line">
            <a:avLst/>
          </a:prstGeom>
          <a:ln w="19050" cmpd="sng">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3654620" y="1197377"/>
            <a:ext cx="176213" cy="235740"/>
          </a:xfrm>
          <a:prstGeom prst="line">
            <a:avLst/>
          </a:prstGeom>
          <a:ln w="19050" cmpd="sng">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3636457" y="1208445"/>
            <a:ext cx="219082" cy="229789"/>
          </a:xfrm>
          <a:prstGeom prst="line">
            <a:avLst/>
          </a:prstGeom>
          <a:ln w="19050" cmpd="sng">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0" name="Oval 29"/>
          <p:cNvSpPr/>
          <p:nvPr/>
        </p:nvSpPr>
        <p:spPr>
          <a:xfrm>
            <a:off x="2029422" y="5312430"/>
            <a:ext cx="1476374" cy="501323"/>
          </a:xfrm>
          <a:prstGeom prst="ellipse">
            <a:avLst/>
          </a:prstGeom>
          <a:solidFill>
            <a:schemeClr val="bg1">
              <a:alpha val="65000"/>
            </a:schemeClr>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9" name="Rectangle 8"/>
          <p:cNvSpPr/>
          <p:nvPr/>
        </p:nvSpPr>
        <p:spPr>
          <a:xfrm>
            <a:off x="1887724" y="933519"/>
            <a:ext cx="1826117" cy="4615109"/>
          </a:xfrm>
          <a:prstGeom prst="rect">
            <a:avLst/>
          </a:prstGeom>
          <a:solidFill>
            <a:schemeClr val="bg1">
              <a:alpha val="69000"/>
            </a:schemeClr>
          </a:solidFill>
          <a:ln w="19050" cmpd="sng">
            <a:solidFill>
              <a:schemeClr val="bg1"/>
            </a:solid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cxnSp>
        <p:nvCxnSpPr>
          <p:cNvPr id="23" name="Straight Connector 22"/>
          <p:cNvCxnSpPr>
            <a:stCxn id="7" idx="2"/>
          </p:cNvCxnSpPr>
          <p:nvPr/>
        </p:nvCxnSpPr>
        <p:spPr>
          <a:xfrm flipV="1">
            <a:off x="1943098" y="5556720"/>
            <a:ext cx="1628774" cy="6513"/>
          </a:xfrm>
          <a:prstGeom prst="line">
            <a:avLst/>
          </a:prstGeom>
          <a:ln w="19050" cmpd="sng">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1958283" y="5924306"/>
            <a:ext cx="1618651" cy="57396"/>
          </a:xfrm>
          <a:prstGeom prst="rect">
            <a:avLst/>
          </a:prstGeom>
          <a:solidFill>
            <a:srgbClr val="66A7A3"/>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24" name="Down Arrow 23"/>
          <p:cNvSpPr/>
          <p:nvPr/>
        </p:nvSpPr>
        <p:spPr>
          <a:xfrm>
            <a:off x="1972862" y="5729892"/>
            <a:ext cx="92867" cy="166445"/>
          </a:xfrm>
          <a:prstGeom prst="downArrow">
            <a:avLst/>
          </a:prstGeom>
          <a:solidFill>
            <a:schemeClr val="tx2"/>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40" name="Down Arrow 39"/>
          <p:cNvSpPr/>
          <p:nvPr/>
        </p:nvSpPr>
        <p:spPr>
          <a:xfrm>
            <a:off x="3449238" y="5724915"/>
            <a:ext cx="92867" cy="166445"/>
          </a:xfrm>
          <a:prstGeom prst="downArrow">
            <a:avLst/>
          </a:prstGeom>
          <a:solidFill>
            <a:schemeClr val="tx2"/>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41" name="Down Arrow 40"/>
          <p:cNvSpPr/>
          <p:nvPr/>
        </p:nvSpPr>
        <p:spPr>
          <a:xfrm>
            <a:off x="2264564" y="5829595"/>
            <a:ext cx="111326" cy="100205"/>
          </a:xfrm>
          <a:prstGeom prst="downArrow">
            <a:avLst/>
          </a:prstGeom>
          <a:solidFill>
            <a:schemeClr val="tx2"/>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43" name="Down Arrow 42"/>
          <p:cNvSpPr/>
          <p:nvPr/>
        </p:nvSpPr>
        <p:spPr>
          <a:xfrm>
            <a:off x="3217360" y="5827256"/>
            <a:ext cx="111326" cy="100205"/>
          </a:xfrm>
          <a:prstGeom prst="downArrow">
            <a:avLst/>
          </a:prstGeom>
          <a:solidFill>
            <a:schemeClr val="tx2"/>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25" name="Rectangle 24"/>
          <p:cNvSpPr/>
          <p:nvPr/>
        </p:nvSpPr>
        <p:spPr>
          <a:xfrm>
            <a:off x="1947421" y="1071034"/>
            <a:ext cx="1620124" cy="4910668"/>
          </a:xfrm>
          <a:prstGeom prst="rect">
            <a:avLst/>
          </a:prstGeom>
          <a:solidFill>
            <a:srgbClr val="99C4C2"/>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cxnSp>
        <p:nvCxnSpPr>
          <p:cNvPr id="31" name="Straight Arrow Connector 30"/>
          <p:cNvCxnSpPr/>
          <p:nvPr/>
        </p:nvCxnSpPr>
        <p:spPr>
          <a:xfrm flipV="1">
            <a:off x="1943097" y="1071034"/>
            <a:ext cx="278608" cy="4910668"/>
          </a:xfrm>
          <a:prstGeom prst="straightConnector1">
            <a:avLst/>
          </a:prstGeom>
          <a:ln w="19050" cmpd="sng">
            <a:prstDash val="solid"/>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flipV="1">
            <a:off x="2165784" y="1062526"/>
            <a:ext cx="268704" cy="4902663"/>
          </a:xfrm>
          <a:prstGeom prst="straightConnector1">
            <a:avLst/>
          </a:prstGeom>
          <a:ln w="19050" cmpd="sng">
            <a:prstDash val="solid"/>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V="1">
            <a:off x="2375131" y="1046013"/>
            <a:ext cx="277720" cy="4920820"/>
          </a:xfrm>
          <a:prstGeom prst="straightConnector1">
            <a:avLst/>
          </a:prstGeom>
          <a:ln w="19050" cmpd="sng">
            <a:prstDash val="solid"/>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flipV="1">
            <a:off x="2553977" y="1052141"/>
            <a:ext cx="323769" cy="4930771"/>
          </a:xfrm>
          <a:prstGeom prst="straightConnector1">
            <a:avLst/>
          </a:prstGeom>
          <a:ln w="19050" cmpd="sng">
            <a:prstDash val="solid"/>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flipH="1">
            <a:off x="2753329" y="1103589"/>
            <a:ext cx="359580" cy="4885744"/>
          </a:xfrm>
          <a:prstGeom prst="straightConnector1">
            <a:avLst/>
          </a:prstGeom>
          <a:ln w="19050" cmpd="sng">
            <a:solidFill>
              <a:schemeClr val="accent5">
                <a:lumMod val="75000"/>
              </a:schemeClr>
            </a:solidFill>
            <a:prstDash val="solid"/>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flipH="1">
            <a:off x="2929617" y="1103589"/>
            <a:ext cx="359580" cy="4885744"/>
          </a:xfrm>
          <a:prstGeom prst="straightConnector1">
            <a:avLst/>
          </a:prstGeom>
          <a:ln w="19050" cmpd="sng">
            <a:solidFill>
              <a:schemeClr val="accent5">
                <a:lumMod val="75000"/>
              </a:schemeClr>
            </a:solidFill>
            <a:prstDash val="solid"/>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flipH="1">
            <a:off x="3129840" y="1103589"/>
            <a:ext cx="359580" cy="4885744"/>
          </a:xfrm>
          <a:prstGeom prst="straightConnector1">
            <a:avLst/>
          </a:prstGeom>
          <a:ln w="19050" cmpd="sng">
            <a:solidFill>
              <a:schemeClr val="accent5">
                <a:lumMod val="75000"/>
              </a:schemeClr>
            </a:solidFill>
            <a:prstDash val="solid"/>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p:nvPr/>
        </p:nvCxnSpPr>
        <p:spPr>
          <a:xfrm flipH="1">
            <a:off x="3348654" y="2586038"/>
            <a:ext cx="217689" cy="3395664"/>
          </a:xfrm>
          <a:prstGeom prst="straightConnector1">
            <a:avLst/>
          </a:prstGeom>
          <a:ln w="19050" cmpd="sng">
            <a:solidFill>
              <a:schemeClr val="accent5">
                <a:lumMod val="75000"/>
              </a:schemeClr>
            </a:solidFill>
            <a:prstDash val="solid"/>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flipV="1">
            <a:off x="6907682" y="1275863"/>
            <a:ext cx="28575" cy="4581526"/>
          </a:xfrm>
          <a:prstGeom prst="straightConnector1">
            <a:avLst/>
          </a:prstGeom>
          <a:ln w="76200" cmpd="sng">
            <a:prstDash val="solid"/>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a:off x="6881342" y="5836294"/>
            <a:ext cx="4735885" cy="1"/>
          </a:xfrm>
          <a:prstGeom prst="straightConnector1">
            <a:avLst/>
          </a:prstGeom>
          <a:ln w="76200" cmpd="sng">
            <a:prstDash val="solid"/>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flipV="1">
            <a:off x="6932388" y="1369952"/>
            <a:ext cx="820962" cy="4487436"/>
          </a:xfrm>
          <a:prstGeom prst="straightConnector1">
            <a:avLst/>
          </a:prstGeom>
          <a:ln w="19050" cmpd="sng">
            <a:prstDash val="solid"/>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flipV="1">
            <a:off x="7753350" y="1320701"/>
            <a:ext cx="820962" cy="4487436"/>
          </a:xfrm>
          <a:prstGeom prst="straightConnector1">
            <a:avLst/>
          </a:prstGeom>
          <a:ln w="19050" cmpd="sng">
            <a:prstDash val="solid"/>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flipV="1">
            <a:off x="8570443" y="1331248"/>
            <a:ext cx="820962" cy="4487436"/>
          </a:xfrm>
          <a:prstGeom prst="straightConnector1">
            <a:avLst/>
          </a:prstGeom>
          <a:ln w="19050" cmpd="sng">
            <a:prstDash val="solid"/>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V="1">
            <a:off x="9391405" y="1369952"/>
            <a:ext cx="820962" cy="4487436"/>
          </a:xfrm>
          <a:prstGeom prst="straightConnector1">
            <a:avLst/>
          </a:prstGeom>
          <a:ln w="19050" cmpd="sng">
            <a:prstDash val="solid"/>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10724616" y="1226265"/>
            <a:ext cx="142875" cy="4600991"/>
          </a:xfrm>
          <a:prstGeom prst="line">
            <a:avLst/>
          </a:prstGeom>
          <a:ln w="19050" cmpd="sng">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a:off x="4719320" y="2711675"/>
            <a:ext cx="2141622" cy="677108"/>
          </a:xfrm>
          <a:prstGeom prst="rect">
            <a:avLst/>
          </a:prstGeom>
          <a:noFill/>
        </p:spPr>
        <p:txBody>
          <a:bodyPr wrap="square" rtlCol="0">
            <a:spAutoFit/>
          </a:bodyPr>
          <a:lstStyle/>
          <a:p>
            <a:r>
              <a:rPr lang="de-DE" dirty="0" err="1" smtClean="0"/>
              <a:t>Measure</a:t>
            </a:r>
            <a:r>
              <a:rPr lang="de-DE" dirty="0" smtClean="0"/>
              <a:t> </a:t>
            </a:r>
            <a:r>
              <a:rPr lang="de-DE" dirty="0" err="1" smtClean="0"/>
              <a:t>of</a:t>
            </a:r>
            <a:r>
              <a:rPr lang="de-DE" dirty="0" smtClean="0"/>
              <a:t> </a:t>
            </a:r>
            <a:r>
              <a:rPr lang="de-DE" dirty="0" err="1" smtClean="0"/>
              <a:t>toroidal</a:t>
            </a:r>
            <a:r>
              <a:rPr lang="de-DE" dirty="0" smtClean="0"/>
              <a:t> </a:t>
            </a:r>
            <a:r>
              <a:rPr lang="de-DE" dirty="0" err="1" smtClean="0"/>
              <a:t>procession</a:t>
            </a:r>
            <a:r>
              <a:rPr lang="de-DE" dirty="0" smtClean="0"/>
              <a:t> </a:t>
            </a:r>
            <a:r>
              <a:rPr lang="el-GR" sz="2000" b="1" dirty="0" smtClean="0"/>
              <a:t>Φ</a:t>
            </a:r>
            <a:endParaRPr lang="en-US" sz="2400" b="1" dirty="0"/>
          </a:p>
        </p:txBody>
      </p:sp>
      <p:sp>
        <p:nvSpPr>
          <p:cNvPr id="59" name="TextBox 58"/>
          <p:cNvSpPr txBox="1"/>
          <p:nvPr/>
        </p:nvSpPr>
        <p:spPr>
          <a:xfrm>
            <a:off x="7191568" y="5946349"/>
            <a:ext cx="3834547" cy="677108"/>
          </a:xfrm>
          <a:prstGeom prst="rect">
            <a:avLst/>
          </a:prstGeom>
          <a:noFill/>
        </p:spPr>
        <p:txBody>
          <a:bodyPr wrap="square" rtlCol="0">
            <a:spAutoFit/>
          </a:bodyPr>
          <a:lstStyle/>
          <a:p>
            <a:r>
              <a:rPr lang="de-DE" dirty="0" err="1" smtClean="0"/>
              <a:t>Measure</a:t>
            </a:r>
            <a:r>
              <a:rPr lang="de-DE" dirty="0" smtClean="0"/>
              <a:t> </a:t>
            </a:r>
            <a:r>
              <a:rPr lang="de-DE" dirty="0" err="1" smtClean="0"/>
              <a:t>of</a:t>
            </a:r>
            <a:r>
              <a:rPr lang="de-DE" dirty="0" smtClean="0"/>
              <a:t> </a:t>
            </a:r>
            <a:r>
              <a:rPr lang="de-DE" dirty="0" err="1" smtClean="0"/>
              <a:t>poloidal</a:t>
            </a:r>
            <a:r>
              <a:rPr lang="de-DE" dirty="0" smtClean="0"/>
              <a:t> </a:t>
            </a:r>
            <a:r>
              <a:rPr lang="de-DE" dirty="0" err="1" smtClean="0"/>
              <a:t>procession</a:t>
            </a:r>
            <a:r>
              <a:rPr lang="de-DE" dirty="0" smtClean="0"/>
              <a:t> </a:t>
            </a:r>
            <a:r>
              <a:rPr lang="de-DE" dirty="0"/>
              <a:t> </a:t>
            </a:r>
            <a:r>
              <a:rPr lang="el-GR" sz="2000" b="1" dirty="0" smtClean="0"/>
              <a:t>θ</a:t>
            </a:r>
            <a:r>
              <a:rPr lang="de-DE" sz="2000" b="1" baseline="30000" dirty="0" smtClean="0"/>
              <a:t>*</a:t>
            </a:r>
            <a:endParaRPr lang="en-US" b="1" dirty="0"/>
          </a:p>
          <a:p>
            <a:endParaRPr lang="en-US" dirty="0"/>
          </a:p>
        </p:txBody>
      </p:sp>
    </p:spTree>
    <p:extLst>
      <p:ext uri="{BB962C8B-B14F-4D97-AF65-F5344CB8AC3E}">
        <p14:creationId xmlns:p14="http://schemas.microsoft.com/office/powerpoint/2010/main" val="30997404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arallelogram 2"/>
          <p:cNvSpPr/>
          <p:nvPr/>
        </p:nvSpPr>
        <p:spPr>
          <a:xfrm rot="21372706">
            <a:off x="7782778" y="2687006"/>
            <a:ext cx="865828" cy="1033463"/>
          </a:xfrm>
          <a:prstGeom prst="parallelogram">
            <a:avLst/>
          </a:prstGeom>
          <a:solidFill>
            <a:schemeClr val="tx2">
              <a:alpha val="63000"/>
            </a:schemeClr>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2" name="Content Placeholder 1"/>
          <p:cNvSpPr>
            <a:spLocks noGrp="1"/>
          </p:cNvSpPr>
          <p:nvPr>
            <p:ph sz="quarter" idx="13"/>
          </p:nvPr>
        </p:nvSpPr>
        <p:spPr/>
        <p:txBody>
          <a:bodyPr/>
          <a:lstStyle/>
          <a:p>
            <a:endParaRPr lang="en-IN" sz="1600" dirty="0" smtClean="0">
              <a:solidFill>
                <a:srgbClr val="669999"/>
              </a:solidFill>
            </a:endParaRPr>
          </a:p>
          <a:p>
            <a:endParaRPr lang="en-IN" sz="1600" dirty="0" smtClean="0">
              <a:solidFill>
                <a:srgbClr val="669999"/>
              </a:solidFill>
            </a:endParaRPr>
          </a:p>
          <a:p>
            <a:endParaRPr lang="en-IN" sz="1600" dirty="0" smtClean="0">
              <a:solidFill>
                <a:srgbClr val="669999"/>
              </a:solidFill>
            </a:endParaRPr>
          </a:p>
        </p:txBody>
      </p:sp>
      <p:sp>
        <p:nvSpPr>
          <p:cNvPr id="4" name="Date Placeholder 3"/>
          <p:cNvSpPr>
            <a:spLocks noGrp="1"/>
          </p:cNvSpPr>
          <p:nvPr>
            <p:ph type="dt" sz="half" idx="14"/>
          </p:nvPr>
        </p:nvSpPr>
        <p:spPr/>
        <p:txBody>
          <a:bodyPr/>
          <a:lstStyle/>
          <a:p>
            <a:r>
              <a:rPr lang="en-US" smtClean="0"/>
              <a:t>Antara Menzel-Barbara | 25.06.24   </a:t>
            </a:r>
            <a:endParaRPr lang="de-DE" dirty="0"/>
          </a:p>
        </p:txBody>
      </p:sp>
      <p:sp>
        <p:nvSpPr>
          <p:cNvPr id="5" name="Footer Placeholder 4"/>
          <p:cNvSpPr>
            <a:spLocks noGrp="1"/>
          </p:cNvSpPr>
          <p:nvPr>
            <p:ph type="ftr" sz="quarter" idx="15"/>
          </p:nvPr>
        </p:nvSpPr>
        <p:spPr/>
        <p:txBody>
          <a:bodyPr/>
          <a:lstStyle/>
          <a:p>
            <a:r>
              <a:rPr lang="en-US" smtClean="0"/>
              <a:t>Divertor engineering meeting</a:t>
            </a:r>
            <a:endParaRPr lang="de-DE" dirty="0"/>
          </a:p>
        </p:txBody>
      </p:sp>
      <p:sp>
        <p:nvSpPr>
          <p:cNvPr id="6" name="Slide Number Placeholder 5"/>
          <p:cNvSpPr>
            <a:spLocks noGrp="1"/>
          </p:cNvSpPr>
          <p:nvPr>
            <p:ph type="sldNum" sz="quarter" idx="16"/>
          </p:nvPr>
        </p:nvSpPr>
        <p:spPr/>
        <p:txBody>
          <a:bodyPr/>
          <a:lstStyle/>
          <a:p>
            <a:fld id="{ECE691D0-CC49-4FC7-9C4D-6112B0CB3A76}" type="slidenum">
              <a:rPr lang="de-DE" smtClean="0"/>
              <a:pPr/>
              <a:t>19</a:t>
            </a:fld>
            <a:endParaRPr lang="de-DE" dirty="0"/>
          </a:p>
        </p:txBody>
      </p:sp>
      <p:sp>
        <p:nvSpPr>
          <p:cNvPr id="13" name="Title 2"/>
          <p:cNvSpPr>
            <a:spLocks noGrp="1"/>
          </p:cNvSpPr>
          <p:nvPr>
            <p:ph type="title"/>
          </p:nvPr>
        </p:nvSpPr>
        <p:spPr>
          <a:xfrm>
            <a:off x="695326" y="441325"/>
            <a:ext cx="9576471" cy="894416"/>
          </a:xfrm>
        </p:spPr>
        <p:txBody>
          <a:bodyPr/>
          <a:lstStyle/>
          <a:p>
            <a:r>
              <a:rPr lang="en-IN" sz="3200" dirty="0" smtClean="0"/>
              <a:t>W7-X islands, standard configuration</a:t>
            </a:r>
            <a:r>
              <a:rPr lang="en-IN" sz="3200" dirty="0" smtClean="0"/>
              <a:t/>
            </a:r>
            <a:br>
              <a:rPr lang="en-IN" sz="3200" dirty="0" smtClean="0"/>
            </a:br>
            <a:r>
              <a:rPr lang="en-IN" dirty="0" smtClean="0"/>
              <a:t/>
            </a:r>
            <a:br>
              <a:rPr lang="en-IN" dirty="0" smtClean="0"/>
            </a:br>
            <a:endParaRPr lang="en-IN" dirty="0"/>
          </a:p>
        </p:txBody>
      </p:sp>
      <p:pic>
        <p:nvPicPr>
          <p:cNvPr id="8" name="Picture 7"/>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224064" y="1444790"/>
            <a:ext cx="3677107" cy="4059936"/>
          </a:xfrm>
          <a:prstGeom prst="rect">
            <a:avLst/>
          </a:prstGeom>
        </p:spPr>
      </p:pic>
      <p:sp>
        <p:nvSpPr>
          <p:cNvPr id="10" name="Parallelogram 9"/>
          <p:cNvSpPr/>
          <p:nvPr/>
        </p:nvSpPr>
        <p:spPr>
          <a:xfrm rot="21372706">
            <a:off x="7678002" y="2687005"/>
            <a:ext cx="865828" cy="1033463"/>
          </a:xfrm>
          <a:prstGeom prst="parallelogram">
            <a:avLst/>
          </a:prstGeom>
          <a:solidFill>
            <a:schemeClr val="tx2">
              <a:alpha val="63000"/>
            </a:schemeClr>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11" name="Rounded Rectangle 10"/>
          <p:cNvSpPr/>
          <p:nvPr/>
        </p:nvSpPr>
        <p:spPr>
          <a:xfrm>
            <a:off x="1943099" y="1171576"/>
            <a:ext cx="1628775" cy="4581526"/>
          </a:xfrm>
          <a:prstGeom prst="roundRect">
            <a:avLst/>
          </a:prstGeom>
          <a:solidFill>
            <a:schemeClr val="tx2"/>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7" name="Oval 6"/>
          <p:cNvSpPr/>
          <p:nvPr/>
        </p:nvSpPr>
        <p:spPr>
          <a:xfrm>
            <a:off x="1943098" y="5264315"/>
            <a:ext cx="1628775" cy="597836"/>
          </a:xfrm>
          <a:prstGeom prst="ellipse">
            <a:avLst/>
          </a:prstGeom>
          <a:solidFill>
            <a:srgbClr val="66A7A3"/>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14" name="Oval 13"/>
          <p:cNvSpPr/>
          <p:nvPr/>
        </p:nvSpPr>
        <p:spPr>
          <a:xfrm>
            <a:off x="1943097" y="1071034"/>
            <a:ext cx="1628775" cy="597836"/>
          </a:xfrm>
          <a:prstGeom prst="ellipse">
            <a:avLst/>
          </a:prstGeom>
          <a:solidFill>
            <a:schemeClr val="tx2"/>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15" name="Oval 14"/>
          <p:cNvSpPr/>
          <p:nvPr/>
        </p:nvSpPr>
        <p:spPr>
          <a:xfrm>
            <a:off x="2019297" y="5315441"/>
            <a:ext cx="1476374" cy="501323"/>
          </a:xfrm>
          <a:prstGeom prst="ellipse">
            <a:avLst/>
          </a:prstGeom>
          <a:solidFill>
            <a:srgbClr val="99C4C2"/>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16" name="Oval 15"/>
          <p:cNvSpPr/>
          <p:nvPr/>
        </p:nvSpPr>
        <p:spPr>
          <a:xfrm>
            <a:off x="2112164" y="5369476"/>
            <a:ext cx="1290640" cy="387513"/>
          </a:xfrm>
          <a:prstGeom prst="ellipse">
            <a:avLst/>
          </a:prstGeom>
          <a:solidFill>
            <a:srgbClr val="66A7A3"/>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17" name="Oval 16"/>
          <p:cNvSpPr/>
          <p:nvPr/>
        </p:nvSpPr>
        <p:spPr>
          <a:xfrm>
            <a:off x="2205033" y="5430758"/>
            <a:ext cx="1104902" cy="264948"/>
          </a:xfrm>
          <a:prstGeom prst="ellipse">
            <a:avLst/>
          </a:prstGeom>
          <a:solidFill>
            <a:srgbClr val="99C4C2"/>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18" name="Oval 17"/>
          <p:cNvSpPr/>
          <p:nvPr/>
        </p:nvSpPr>
        <p:spPr>
          <a:xfrm>
            <a:off x="2264564" y="5459966"/>
            <a:ext cx="985840" cy="193510"/>
          </a:xfrm>
          <a:prstGeom prst="ellipse">
            <a:avLst/>
          </a:prstGeom>
          <a:solidFill>
            <a:srgbClr val="66A7A3"/>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19" name="Oval 18"/>
          <p:cNvSpPr/>
          <p:nvPr/>
        </p:nvSpPr>
        <p:spPr>
          <a:xfrm>
            <a:off x="2375890" y="5518365"/>
            <a:ext cx="763187" cy="76712"/>
          </a:xfrm>
          <a:prstGeom prst="ellipse">
            <a:avLst/>
          </a:prstGeom>
          <a:solidFill>
            <a:srgbClr val="99C4C2"/>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20" name="Oval 19"/>
          <p:cNvSpPr/>
          <p:nvPr/>
        </p:nvSpPr>
        <p:spPr>
          <a:xfrm>
            <a:off x="2719084" y="5522020"/>
            <a:ext cx="76798" cy="69402"/>
          </a:xfrm>
          <a:prstGeom prst="ellipse">
            <a:avLst/>
          </a:prstGeom>
          <a:solidFill>
            <a:srgbClr val="66A7A3"/>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cxnSp>
        <p:nvCxnSpPr>
          <p:cNvPr id="12" name="Straight Connector 11"/>
          <p:cNvCxnSpPr/>
          <p:nvPr/>
        </p:nvCxnSpPr>
        <p:spPr>
          <a:xfrm flipH="1">
            <a:off x="1720450" y="5430758"/>
            <a:ext cx="176213" cy="235740"/>
          </a:xfrm>
          <a:prstGeom prst="line">
            <a:avLst/>
          </a:prstGeom>
          <a:ln w="19050" cmpd="sng">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1702287" y="5441826"/>
            <a:ext cx="219082" cy="229789"/>
          </a:xfrm>
          <a:prstGeom prst="line">
            <a:avLst/>
          </a:prstGeom>
          <a:ln w="19050" cmpd="sng">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H="1">
            <a:off x="3654620" y="5432057"/>
            <a:ext cx="176213" cy="235740"/>
          </a:xfrm>
          <a:prstGeom prst="line">
            <a:avLst/>
          </a:prstGeom>
          <a:ln w="19050" cmpd="sng">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3636457" y="5443125"/>
            <a:ext cx="219082" cy="229789"/>
          </a:xfrm>
          <a:prstGeom prst="line">
            <a:avLst/>
          </a:prstGeom>
          <a:ln w="19050" cmpd="sng">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V="1">
            <a:off x="1795458" y="1335741"/>
            <a:ext cx="14882" cy="4182624"/>
          </a:xfrm>
          <a:prstGeom prst="line">
            <a:avLst/>
          </a:prstGeom>
          <a:ln w="19050" cmpd="sng">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V="1">
            <a:off x="3745699" y="1346809"/>
            <a:ext cx="14882" cy="4182624"/>
          </a:xfrm>
          <a:prstGeom prst="line">
            <a:avLst/>
          </a:prstGeom>
          <a:ln w="19050" cmpd="sng">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H="1">
            <a:off x="1720450" y="1196078"/>
            <a:ext cx="176213" cy="235740"/>
          </a:xfrm>
          <a:prstGeom prst="line">
            <a:avLst/>
          </a:prstGeom>
          <a:ln w="19050" cmpd="sng">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1702287" y="1207146"/>
            <a:ext cx="219082" cy="229789"/>
          </a:xfrm>
          <a:prstGeom prst="line">
            <a:avLst/>
          </a:prstGeom>
          <a:ln w="19050" cmpd="sng">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3654620" y="1197377"/>
            <a:ext cx="176213" cy="235740"/>
          </a:xfrm>
          <a:prstGeom prst="line">
            <a:avLst/>
          </a:prstGeom>
          <a:ln w="19050" cmpd="sng">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3636457" y="1208445"/>
            <a:ext cx="219082" cy="229789"/>
          </a:xfrm>
          <a:prstGeom prst="line">
            <a:avLst/>
          </a:prstGeom>
          <a:ln w="19050" cmpd="sng">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0" name="Oval 29"/>
          <p:cNvSpPr/>
          <p:nvPr/>
        </p:nvSpPr>
        <p:spPr>
          <a:xfrm>
            <a:off x="2029422" y="5312430"/>
            <a:ext cx="1476374" cy="501323"/>
          </a:xfrm>
          <a:prstGeom prst="ellipse">
            <a:avLst/>
          </a:prstGeom>
          <a:solidFill>
            <a:schemeClr val="bg1">
              <a:alpha val="65000"/>
            </a:schemeClr>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pic>
        <p:nvPicPr>
          <p:cNvPr id="21" name="Picture 20"/>
          <p:cNvPicPr>
            <a:picLocks noChangeAspect="1"/>
          </p:cNvPicPr>
          <p:nvPr/>
        </p:nvPicPr>
        <p:blipFill>
          <a:blip r:embed="rId4">
            <a:clrChange>
              <a:clrFrom>
                <a:srgbClr val="FFFFFF"/>
              </a:clrFrom>
              <a:clrTo>
                <a:srgbClr val="FFFFFF">
                  <a:alpha val="0"/>
                </a:srgbClr>
              </a:clrTo>
            </a:clrChange>
          </a:blip>
          <a:stretch>
            <a:fillRect/>
          </a:stretch>
        </p:blipFill>
        <p:spPr>
          <a:xfrm rot="15602725">
            <a:off x="2246264" y="5581329"/>
            <a:ext cx="640997" cy="325246"/>
          </a:xfrm>
          <a:prstGeom prst="rect">
            <a:avLst/>
          </a:prstGeom>
        </p:spPr>
      </p:pic>
      <p:cxnSp>
        <p:nvCxnSpPr>
          <p:cNvPr id="25" name="Straight Connector 24"/>
          <p:cNvCxnSpPr/>
          <p:nvPr/>
        </p:nvCxnSpPr>
        <p:spPr>
          <a:xfrm flipH="1" flipV="1">
            <a:off x="2416593" y="1123178"/>
            <a:ext cx="21807" cy="4425450"/>
          </a:xfrm>
          <a:prstGeom prst="line">
            <a:avLst/>
          </a:prstGeom>
          <a:ln w="19050" cmpd="sng">
            <a:solidFill>
              <a:schemeClr val="accent5"/>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H="1" flipV="1">
            <a:off x="2568994" y="1275578"/>
            <a:ext cx="30100" cy="4229148"/>
          </a:xfrm>
          <a:prstGeom prst="line">
            <a:avLst/>
          </a:prstGeom>
          <a:ln w="19050" cmpd="sng">
            <a:solidFill>
              <a:schemeClr val="accent5"/>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flipV="1">
            <a:off x="2673516" y="1601355"/>
            <a:ext cx="21807" cy="4425450"/>
          </a:xfrm>
          <a:prstGeom prst="line">
            <a:avLst/>
          </a:prstGeom>
          <a:ln w="19050" cmpd="sng">
            <a:solidFill>
              <a:schemeClr val="accent5"/>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696662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endParaRPr lang="en-IN" sz="1600" dirty="0" smtClean="0">
              <a:solidFill>
                <a:srgbClr val="669999"/>
              </a:solidFill>
            </a:endParaRPr>
          </a:p>
          <a:p>
            <a:endParaRPr lang="en-IN" sz="1600" dirty="0" smtClean="0">
              <a:solidFill>
                <a:srgbClr val="669999"/>
              </a:solidFill>
            </a:endParaRPr>
          </a:p>
          <a:p>
            <a:endParaRPr lang="en-IN" sz="1600" dirty="0" smtClean="0">
              <a:solidFill>
                <a:srgbClr val="669999"/>
              </a:solidFill>
            </a:endParaRPr>
          </a:p>
        </p:txBody>
      </p:sp>
      <p:sp>
        <p:nvSpPr>
          <p:cNvPr id="4" name="Date Placeholder 3"/>
          <p:cNvSpPr>
            <a:spLocks noGrp="1"/>
          </p:cNvSpPr>
          <p:nvPr>
            <p:ph type="dt" sz="half" idx="14"/>
          </p:nvPr>
        </p:nvSpPr>
        <p:spPr/>
        <p:txBody>
          <a:bodyPr/>
          <a:lstStyle/>
          <a:p>
            <a:r>
              <a:rPr lang="en-US" smtClean="0"/>
              <a:t>Antara Menzel-Barbara | 25.06.24   </a:t>
            </a:r>
            <a:endParaRPr lang="de-DE" dirty="0"/>
          </a:p>
        </p:txBody>
      </p:sp>
      <p:sp>
        <p:nvSpPr>
          <p:cNvPr id="5" name="Footer Placeholder 4"/>
          <p:cNvSpPr>
            <a:spLocks noGrp="1"/>
          </p:cNvSpPr>
          <p:nvPr>
            <p:ph type="ftr" sz="quarter" idx="15"/>
          </p:nvPr>
        </p:nvSpPr>
        <p:spPr/>
        <p:txBody>
          <a:bodyPr/>
          <a:lstStyle/>
          <a:p>
            <a:r>
              <a:rPr lang="en-US" smtClean="0"/>
              <a:t>Divertor engineering meeting</a:t>
            </a:r>
            <a:endParaRPr lang="de-DE" dirty="0"/>
          </a:p>
        </p:txBody>
      </p:sp>
      <p:sp>
        <p:nvSpPr>
          <p:cNvPr id="6" name="Slide Number Placeholder 5"/>
          <p:cNvSpPr>
            <a:spLocks noGrp="1"/>
          </p:cNvSpPr>
          <p:nvPr>
            <p:ph type="sldNum" sz="quarter" idx="16"/>
          </p:nvPr>
        </p:nvSpPr>
        <p:spPr/>
        <p:txBody>
          <a:bodyPr/>
          <a:lstStyle/>
          <a:p>
            <a:fld id="{ECE691D0-CC49-4FC7-9C4D-6112B0CB3A76}" type="slidenum">
              <a:rPr lang="de-DE" smtClean="0"/>
              <a:pPr/>
              <a:t>2</a:t>
            </a:fld>
            <a:endParaRPr lang="de-DE" dirty="0"/>
          </a:p>
        </p:txBody>
      </p:sp>
      <p:sp>
        <p:nvSpPr>
          <p:cNvPr id="13" name="Title 2"/>
          <p:cNvSpPr>
            <a:spLocks noGrp="1"/>
          </p:cNvSpPr>
          <p:nvPr>
            <p:ph type="title"/>
          </p:nvPr>
        </p:nvSpPr>
        <p:spPr>
          <a:xfrm>
            <a:off x="695326" y="441325"/>
            <a:ext cx="9576471" cy="894416"/>
          </a:xfrm>
        </p:spPr>
        <p:txBody>
          <a:bodyPr/>
          <a:lstStyle/>
          <a:p>
            <a:r>
              <a:rPr lang="en-IN" sz="3200" dirty="0" smtClean="0"/>
              <a:t>W7-X islands, standard configuration</a:t>
            </a:r>
            <a:r>
              <a:rPr lang="en-IN" sz="3200" dirty="0" smtClean="0"/>
              <a:t/>
            </a:r>
            <a:br>
              <a:rPr lang="en-IN" sz="3200" dirty="0" smtClean="0"/>
            </a:br>
            <a:r>
              <a:rPr lang="en-IN" dirty="0" smtClean="0"/>
              <a:t/>
            </a:r>
            <a:br>
              <a:rPr lang="en-IN" dirty="0" smtClean="0"/>
            </a:br>
            <a:endParaRPr lang="en-IN"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90314" y="1500676"/>
            <a:ext cx="3677107" cy="4059936"/>
          </a:xfrm>
          <a:prstGeom prst="rect">
            <a:avLst/>
          </a:prstGeom>
        </p:spPr>
      </p:pic>
    </p:spTree>
    <p:extLst>
      <p:ext uri="{BB962C8B-B14F-4D97-AF65-F5344CB8AC3E}">
        <p14:creationId xmlns:p14="http://schemas.microsoft.com/office/powerpoint/2010/main" val="21478699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endParaRPr lang="en-IN" sz="1600" dirty="0" smtClean="0">
              <a:solidFill>
                <a:srgbClr val="669999"/>
              </a:solidFill>
            </a:endParaRPr>
          </a:p>
          <a:p>
            <a:endParaRPr lang="en-IN" sz="1600" dirty="0" smtClean="0">
              <a:solidFill>
                <a:srgbClr val="669999"/>
              </a:solidFill>
            </a:endParaRPr>
          </a:p>
          <a:p>
            <a:endParaRPr lang="en-IN" sz="1600" dirty="0" smtClean="0">
              <a:solidFill>
                <a:srgbClr val="669999"/>
              </a:solidFill>
            </a:endParaRPr>
          </a:p>
        </p:txBody>
      </p:sp>
      <p:sp>
        <p:nvSpPr>
          <p:cNvPr id="4" name="Date Placeholder 3"/>
          <p:cNvSpPr>
            <a:spLocks noGrp="1"/>
          </p:cNvSpPr>
          <p:nvPr>
            <p:ph type="dt" sz="half" idx="14"/>
          </p:nvPr>
        </p:nvSpPr>
        <p:spPr/>
        <p:txBody>
          <a:bodyPr/>
          <a:lstStyle/>
          <a:p>
            <a:r>
              <a:rPr lang="en-US" smtClean="0"/>
              <a:t>Antara Menzel-Barbara | 25.06.24   </a:t>
            </a:r>
            <a:endParaRPr lang="de-DE" dirty="0"/>
          </a:p>
        </p:txBody>
      </p:sp>
      <p:sp>
        <p:nvSpPr>
          <p:cNvPr id="5" name="Footer Placeholder 4"/>
          <p:cNvSpPr>
            <a:spLocks noGrp="1"/>
          </p:cNvSpPr>
          <p:nvPr>
            <p:ph type="ftr" sz="quarter" idx="15"/>
          </p:nvPr>
        </p:nvSpPr>
        <p:spPr/>
        <p:txBody>
          <a:bodyPr/>
          <a:lstStyle/>
          <a:p>
            <a:r>
              <a:rPr lang="en-US" smtClean="0"/>
              <a:t>Divertor engineering meeting</a:t>
            </a:r>
            <a:endParaRPr lang="de-DE" dirty="0"/>
          </a:p>
        </p:txBody>
      </p:sp>
      <p:sp>
        <p:nvSpPr>
          <p:cNvPr id="6" name="Slide Number Placeholder 5"/>
          <p:cNvSpPr>
            <a:spLocks noGrp="1"/>
          </p:cNvSpPr>
          <p:nvPr>
            <p:ph type="sldNum" sz="quarter" idx="16"/>
          </p:nvPr>
        </p:nvSpPr>
        <p:spPr/>
        <p:txBody>
          <a:bodyPr/>
          <a:lstStyle/>
          <a:p>
            <a:fld id="{ECE691D0-CC49-4FC7-9C4D-6112B0CB3A76}" type="slidenum">
              <a:rPr lang="de-DE" smtClean="0"/>
              <a:pPr/>
              <a:t>20</a:t>
            </a:fld>
            <a:endParaRPr lang="de-DE" dirty="0"/>
          </a:p>
        </p:txBody>
      </p:sp>
      <p:sp>
        <p:nvSpPr>
          <p:cNvPr id="13" name="Title 2"/>
          <p:cNvSpPr>
            <a:spLocks noGrp="1"/>
          </p:cNvSpPr>
          <p:nvPr>
            <p:ph type="title"/>
          </p:nvPr>
        </p:nvSpPr>
        <p:spPr>
          <a:xfrm>
            <a:off x="695326" y="441325"/>
            <a:ext cx="9576471" cy="894416"/>
          </a:xfrm>
        </p:spPr>
        <p:txBody>
          <a:bodyPr/>
          <a:lstStyle/>
          <a:p>
            <a:r>
              <a:rPr lang="en-IN" sz="3200" dirty="0" smtClean="0"/>
              <a:t>W7-X islands, standard configuration</a:t>
            </a:r>
            <a:r>
              <a:rPr lang="en-IN" sz="3200" dirty="0" smtClean="0"/>
              <a:t/>
            </a:r>
            <a:br>
              <a:rPr lang="en-IN" sz="3200" dirty="0" smtClean="0"/>
            </a:br>
            <a:r>
              <a:rPr lang="en-IN" dirty="0" smtClean="0"/>
              <a:t/>
            </a:r>
            <a:br>
              <a:rPr lang="en-IN" dirty="0" smtClean="0"/>
            </a:br>
            <a:endParaRPr lang="en-IN" dirty="0"/>
          </a:p>
        </p:txBody>
      </p:sp>
      <p:sp>
        <p:nvSpPr>
          <p:cNvPr id="11" name="Rounded Rectangle 10"/>
          <p:cNvSpPr/>
          <p:nvPr/>
        </p:nvSpPr>
        <p:spPr>
          <a:xfrm>
            <a:off x="1943099" y="1171576"/>
            <a:ext cx="1628775" cy="4581526"/>
          </a:xfrm>
          <a:prstGeom prst="roundRect">
            <a:avLst/>
          </a:prstGeom>
          <a:solidFill>
            <a:schemeClr val="tx2"/>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7" name="Oval 6"/>
          <p:cNvSpPr/>
          <p:nvPr/>
        </p:nvSpPr>
        <p:spPr>
          <a:xfrm>
            <a:off x="1943098" y="5264315"/>
            <a:ext cx="1628775" cy="597836"/>
          </a:xfrm>
          <a:prstGeom prst="ellipse">
            <a:avLst/>
          </a:prstGeom>
          <a:solidFill>
            <a:srgbClr val="66A7A3"/>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14" name="Oval 13"/>
          <p:cNvSpPr/>
          <p:nvPr/>
        </p:nvSpPr>
        <p:spPr>
          <a:xfrm>
            <a:off x="1943097" y="1071034"/>
            <a:ext cx="1628775" cy="597836"/>
          </a:xfrm>
          <a:prstGeom prst="ellipse">
            <a:avLst/>
          </a:prstGeom>
          <a:solidFill>
            <a:schemeClr val="tx2"/>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15" name="Oval 14"/>
          <p:cNvSpPr/>
          <p:nvPr/>
        </p:nvSpPr>
        <p:spPr>
          <a:xfrm>
            <a:off x="2019297" y="5315441"/>
            <a:ext cx="1476374" cy="501323"/>
          </a:xfrm>
          <a:prstGeom prst="ellipse">
            <a:avLst/>
          </a:prstGeom>
          <a:solidFill>
            <a:srgbClr val="99C4C2"/>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16" name="Oval 15"/>
          <p:cNvSpPr/>
          <p:nvPr/>
        </p:nvSpPr>
        <p:spPr>
          <a:xfrm>
            <a:off x="2112164" y="5369476"/>
            <a:ext cx="1290640" cy="387513"/>
          </a:xfrm>
          <a:prstGeom prst="ellipse">
            <a:avLst/>
          </a:prstGeom>
          <a:solidFill>
            <a:srgbClr val="66A7A3"/>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17" name="Oval 16"/>
          <p:cNvSpPr/>
          <p:nvPr/>
        </p:nvSpPr>
        <p:spPr>
          <a:xfrm>
            <a:off x="2205033" y="5430758"/>
            <a:ext cx="1104902" cy="264948"/>
          </a:xfrm>
          <a:prstGeom prst="ellipse">
            <a:avLst/>
          </a:prstGeom>
          <a:solidFill>
            <a:srgbClr val="99C4C2"/>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18" name="Oval 17"/>
          <p:cNvSpPr/>
          <p:nvPr/>
        </p:nvSpPr>
        <p:spPr>
          <a:xfrm>
            <a:off x="2264564" y="5459966"/>
            <a:ext cx="985840" cy="193510"/>
          </a:xfrm>
          <a:prstGeom prst="ellipse">
            <a:avLst/>
          </a:prstGeom>
          <a:solidFill>
            <a:srgbClr val="66A7A3"/>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19" name="Oval 18"/>
          <p:cNvSpPr/>
          <p:nvPr/>
        </p:nvSpPr>
        <p:spPr>
          <a:xfrm>
            <a:off x="2375890" y="5518365"/>
            <a:ext cx="763187" cy="76712"/>
          </a:xfrm>
          <a:prstGeom prst="ellipse">
            <a:avLst/>
          </a:prstGeom>
          <a:solidFill>
            <a:srgbClr val="99C4C2"/>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20" name="Oval 19"/>
          <p:cNvSpPr/>
          <p:nvPr/>
        </p:nvSpPr>
        <p:spPr>
          <a:xfrm>
            <a:off x="2719084" y="5522020"/>
            <a:ext cx="76798" cy="69402"/>
          </a:xfrm>
          <a:prstGeom prst="ellipse">
            <a:avLst/>
          </a:prstGeom>
          <a:solidFill>
            <a:srgbClr val="66A7A3"/>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cxnSp>
        <p:nvCxnSpPr>
          <p:cNvPr id="12" name="Straight Connector 11"/>
          <p:cNvCxnSpPr/>
          <p:nvPr/>
        </p:nvCxnSpPr>
        <p:spPr>
          <a:xfrm flipH="1">
            <a:off x="1720450" y="5430758"/>
            <a:ext cx="176213" cy="235740"/>
          </a:xfrm>
          <a:prstGeom prst="line">
            <a:avLst/>
          </a:prstGeom>
          <a:ln w="19050" cmpd="sng">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1702287" y="5441826"/>
            <a:ext cx="219082" cy="229789"/>
          </a:xfrm>
          <a:prstGeom prst="line">
            <a:avLst/>
          </a:prstGeom>
          <a:ln w="19050" cmpd="sng">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H="1">
            <a:off x="3654620" y="5432057"/>
            <a:ext cx="176213" cy="235740"/>
          </a:xfrm>
          <a:prstGeom prst="line">
            <a:avLst/>
          </a:prstGeom>
          <a:ln w="19050" cmpd="sng">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3636457" y="5443125"/>
            <a:ext cx="219082" cy="229789"/>
          </a:xfrm>
          <a:prstGeom prst="line">
            <a:avLst/>
          </a:prstGeom>
          <a:ln w="19050" cmpd="sng">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V="1">
            <a:off x="1795458" y="1335741"/>
            <a:ext cx="14882" cy="4182624"/>
          </a:xfrm>
          <a:prstGeom prst="line">
            <a:avLst/>
          </a:prstGeom>
          <a:ln w="19050" cmpd="sng">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V="1">
            <a:off x="3745699" y="1346809"/>
            <a:ext cx="14882" cy="4182624"/>
          </a:xfrm>
          <a:prstGeom prst="line">
            <a:avLst/>
          </a:prstGeom>
          <a:ln w="19050" cmpd="sng">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H="1">
            <a:off x="1720450" y="1196078"/>
            <a:ext cx="176213" cy="235740"/>
          </a:xfrm>
          <a:prstGeom prst="line">
            <a:avLst/>
          </a:prstGeom>
          <a:ln w="19050" cmpd="sng">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1702287" y="1207146"/>
            <a:ext cx="219082" cy="229789"/>
          </a:xfrm>
          <a:prstGeom prst="line">
            <a:avLst/>
          </a:prstGeom>
          <a:ln w="19050" cmpd="sng">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3654620" y="1197377"/>
            <a:ext cx="176213" cy="235740"/>
          </a:xfrm>
          <a:prstGeom prst="line">
            <a:avLst/>
          </a:prstGeom>
          <a:ln w="19050" cmpd="sng">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3636457" y="1208445"/>
            <a:ext cx="219082" cy="229789"/>
          </a:xfrm>
          <a:prstGeom prst="line">
            <a:avLst/>
          </a:prstGeom>
          <a:ln w="19050" cmpd="sng">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0" name="Oval 29"/>
          <p:cNvSpPr/>
          <p:nvPr/>
        </p:nvSpPr>
        <p:spPr>
          <a:xfrm>
            <a:off x="2029422" y="5312430"/>
            <a:ext cx="1476374" cy="501323"/>
          </a:xfrm>
          <a:prstGeom prst="ellipse">
            <a:avLst/>
          </a:prstGeom>
          <a:solidFill>
            <a:schemeClr val="bg1">
              <a:alpha val="65000"/>
            </a:schemeClr>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pic>
        <p:nvPicPr>
          <p:cNvPr id="21" name="Picture 20"/>
          <p:cNvPicPr>
            <a:picLocks noChangeAspect="1"/>
          </p:cNvPicPr>
          <p:nvPr/>
        </p:nvPicPr>
        <p:blipFill>
          <a:blip r:embed="rId3">
            <a:clrChange>
              <a:clrFrom>
                <a:srgbClr val="FFFFFF"/>
              </a:clrFrom>
              <a:clrTo>
                <a:srgbClr val="FFFFFF">
                  <a:alpha val="0"/>
                </a:srgbClr>
              </a:clrTo>
            </a:clrChange>
          </a:blip>
          <a:stretch>
            <a:fillRect/>
          </a:stretch>
        </p:blipFill>
        <p:spPr>
          <a:xfrm rot="15602725">
            <a:off x="2246264" y="5581329"/>
            <a:ext cx="640997" cy="325246"/>
          </a:xfrm>
          <a:prstGeom prst="rect">
            <a:avLst/>
          </a:prstGeom>
        </p:spPr>
      </p:pic>
      <p:cxnSp>
        <p:nvCxnSpPr>
          <p:cNvPr id="25" name="Straight Connector 24"/>
          <p:cNvCxnSpPr/>
          <p:nvPr/>
        </p:nvCxnSpPr>
        <p:spPr>
          <a:xfrm flipH="1" flipV="1">
            <a:off x="2416593" y="1123178"/>
            <a:ext cx="21807" cy="4425450"/>
          </a:xfrm>
          <a:prstGeom prst="line">
            <a:avLst/>
          </a:prstGeom>
          <a:ln w="19050" cmpd="sng">
            <a:solidFill>
              <a:schemeClr val="accent5"/>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H="1" flipV="1">
            <a:off x="2568994" y="1275578"/>
            <a:ext cx="30100" cy="4229148"/>
          </a:xfrm>
          <a:prstGeom prst="line">
            <a:avLst/>
          </a:prstGeom>
          <a:ln w="19050" cmpd="sng">
            <a:solidFill>
              <a:schemeClr val="accent5"/>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flipV="1">
            <a:off x="2673516" y="1601355"/>
            <a:ext cx="21807" cy="4425450"/>
          </a:xfrm>
          <a:prstGeom prst="line">
            <a:avLst/>
          </a:prstGeom>
          <a:ln w="19050" cmpd="sng">
            <a:solidFill>
              <a:schemeClr val="accent5"/>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flipV="1">
            <a:off x="6907682" y="1275863"/>
            <a:ext cx="28575" cy="4581526"/>
          </a:xfrm>
          <a:prstGeom prst="straightConnector1">
            <a:avLst/>
          </a:prstGeom>
          <a:ln w="76200" cmpd="sng">
            <a:prstDash val="solid"/>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a:off x="6881342" y="5836294"/>
            <a:ext cx="4735885" cy="1"/>
          </a:xfrm>
          <a:prstGeom prst="straightConnector1">
            <a:avLst/>
          </a:prstGeom>
          <a:ln w="76200" cmpd="sng">
            <a:prstDash val="solid"/>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flipV="1">
            <a:off x="6932388" y="1369952"/>
            <a:ext cx="820962" cy="4487436"/>
          </a:xfrm>
          <a:prstGeom prst="straightConnector1">
            <a:avLst/>
          </a:prstGeom>
          <a:ln w="19050" cmpd="sng">
            <a:prstDash val="solid"/>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flipV="1">
            <a:off x="7753350" y="1320701"/>
            <a:ext cx="820962" cy="4487436"/>
          </a:xfrm>
          <a:prstGeom prst="straightConnector1">
            <a:avLst/>
          </a:prstGeom>
          <a:ln w="19050" cmpd="sng">
            <a:prstDash val="solid"/>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V="1">
            <a:off x="8570443" y="1331248"/>
            <a:ext cx="820962" cy="4487436"/>
          </a:xfrm>
          <a:prstGeom prst="straightConnector1">
            <a:avLst/>
          </a:prstGeom>
          <a:ln w="19050" cmpd="sng">
            <a:prstDash val="solid"/>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flipV="1">
            <a:off x="9391405" y="1369952"/>
            <a:ext cx="820962" cy="4487436"/>
          </a:xfrm>
          <a:prstGeom prst="straightConnector1">
            <a:avLst/>
          </a:prstGeom>
          <a:ln w="19050" cmpd="sng">
            <a:prstDash val="solid"/>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flipH="1">
            <a:off x="10724616" y="1226265"/>
            <a:ext cx="142875" cy="4600991"/>
          </a:xfrm>
          <a:prstGeom prst="line">
            <a:avLst/>
          </a:prstGeom>
          <a:ln w="19050" cmpd="sng">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4719320" y="2711675"/>
            <a:ext cx="2141622" cy="677108"/>
          </a:xfrm>
          <a:prstGeom prst="rect">
            <a:avLst/>
          </a:prstGeom>
          <a:noFill/>
        </p:spPr>
        <p:txBody>
          <a:bodyPr wrap="square" rtlCol="0">
            <a:spAutoFit/>
          </a:bodyPr>
          <a:lstStyle/>
          <a:p>
            <a:r>
              <a:rPr lang="de-DE" dirty="0" err="1" smtClean="0"/>
              <a:t>Measure</a:t>
            </a:r>
            <a:r>
              <a:rPr lang="de-DE" dirty="0" smtClean="0"/>
              <a:t> </a:t>
            </a:r>
            <a:r>
              <a:rPr lang="de-DE" dirty="0" err="1" smtClean="0"/>
              <a:t>of</a:t>
            </a:r>
            <a:r>
              <a:rPr lang="de-DE" dirty="0" smtClean="0"/>
              <a:t> </a:t>
            </a:r>
            <a:r>
              <a:rPr lang="de-DE" dirty="0" err="1" smtClean="0"/>
              <a:t>toroidal</a:t>
            </a:r>
            <a:r>
              <a:rPr lang="de-DE" dirty="0" smtClean="0"/>
              <a:t> </a:t>
            </a:r>
            <a:r>
              <a:rPr lang="de-DE" dirty="0" err="1" smtClean="0"/>
              <a:t>procession</a:t>
            </a:r>
            <a:r>
              <a:rPr lang="de-DE" dirty="0" smtClean="0"/>
              <a:t> </a:t>
            </a:r>
            <a:r>
              <a:rPr lang="el-GR" sz="2000" b="1" dirty="0" smtClean="0"/>
              <a:t>Φ</a:t>
            </a:r>
            <a:endParaRPr lang="en-US" sz="2400" b="1" dirty="0"/>
          </a:p>
        </p:txBody>
      </p:sp>
    </p:spTree>
    <p:extLst>
      <p:ext uri="{BB962C8B-B14F-4D97-AF65-F5344CB8AC3E}">
        <p14:creationId xmlns:p14="http://schemas.microsoft.com/office/powerpoint/2010/main" val="4982464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endParaRPr lang="en-IN" sz="1600" dirty="0" smtClean="0">
              <a:solidFill>
                <a:srgbClr val="669999"/>
              </a:solidFill>
            </a:endParaRPr>
          </a:p>
          <a:p>
            <a:endParaRPr lang="en-IN" sz="1600" dirty="0" smtClean="0">
              <a:solidFill>
                <a:srgbClr val="669999"/>
              </a:solidFill>
            </a:endParaRPr>
          </a:p>
          <a:p>
            <a:endParaRPr lang="en-IN" sz="1600" dirty="0" smtClean="0">
              <a:solidFill>
                <a:srgbClr val="669999"/>
              </a:solidFill>
            </a:endParaRPr>
          </a:p>
        </p:txBody>
      </p:sp>
      <p:sp>
        <p:nvSpPr>
          <p:cNvPr id="4" name="Date Placeholder 3"/>
          <p:cNvSpPr>
            <a:spLocks noGrp="1"/>
          </p:cNvSpPr>
          <p:nvPr>
            <p:ph type="dt" sz="half" idx="14"/>
          </p:nvPr>
        </p:nvSpPr>
        <p:spPr/>
        <p:txBody>
          <a:bodyPr/>
          <a:lstStyle/>
          <a:p>
            <a:r>
              <a:rPr lang="en-US" smtClean="0"/>
              <a:t>Antara Menzel-Barbara | 25.06.24   </a:t>
            </a:r>
            <a:endParaRPr lang="de-DE" dirty="0"/>
          </a:p>
        </p:txBody>
      </p:sp>
      <p:sp>
        <p:nvSpPr>
          <p:cNvPr id="5" name="Footer Placeholder 4"/>
          <p:cNvSpPr>
            <a:spLocks noGrp="1"/>
          </p:cNvSpPr>
          <p:nvPr>
            <p:ph type="ftr" sz="quarter" idx="15"/>
          </p:nvPr>
        </p:nvSpPr>
        <p:spPr/>
        <p:txBody>
          <a:bodyPr/>
          <a:lstStyle/>
          <a:p>
            <a:r>
              <a:rPr lang="en-US" smtClean="0"/>
              <a:t>Divertor engineering meeting</a:t>
            </a:r>
            <a:endParaRPr lang="de-DE" dirty="0"/>
          </a:p>
        </p:txBody>
      </p:sp>
      <p:sp>
        <p:nvSpPr>
          <p:cNvPr id="6" name="Slide Number Placeholder 5"/>
          <p:cNvSpPr>
            <a:spLocks noGrp="1"/>
          </p:cNvSpPr>
          <p:nvPr>
            <p:ph type="sldNum" sz="quarter" idx="16"/>
          </p:nvPr>
        </p:nvSpPr>
        <p:spPr/>
        <p:txBody>
          <a:bodyPr/>
          <a:lstStyle/>
          <a:p>
            <a:fld id="{ECE691D0-CC49-4FC7-9C4D-6112B0CB3A76}" type="slidenum">
              <a:rPr lang="de-DE" smtClean="0"/>
              <a:pPr/>
              <a:t>21</a:t>
            </a:fld>
            <a:endParaRPr lang="de-DE" dirty="0"/>
          </a:p>
        </p:txBody>
      </p:sp>
      <p:sp>
        <p:nvSpPr>
          <p:cNvPr id="13" name="Title 2"/>
          <p:cNvSpPr>
            <a:spLocks noGrp="1"/>
          </p:cNvSpPr>
          <p:nvPr>
            <p:ph type="title"/>
          </p:nvPr>
        </p:nvSpPr>
        <p:spPr>
          <a:xfrm>
            <a:off x="695326" y="441325"/>
            <a:ext cx="9576471" cy="894416"/>
          </a:xfrm>
        </p:spPr>
        <p:txBody>
          <a:bodyPr/>
          <a:lstStyle/>
          <a:p>
            <a:r>
              <a:rPr lang="en-IN" sz="3200" dirty="0" smtClean="0"/>
              <a:t>W7-X islands, standard configuration</a:t>
            </a:r>
            <a:r>
              <a:rPr lang="en-IN" sz="3200" dirty="0" smtClean="0"/>
              <a:t/>
            </a:r>
            <a:br>
              <a:rPr lang="en-IN" sz="3200" dirty="0" smtClean="0"/>
            </a:br>
            <a:r>
              <a:rPr lang="en-IN" dirty="0" smtClean="0"/>
              <a:t/>
            </a:r>
            <a:br>
              <a:rPr lang="en-IN" dirty="0" smtClean="0"/>
            </a:br>
            <a:endParaRPr lang="en-IN" dirty="0"/>
          </a:p>
        </p:txBody>
      </p:sp>
      <p:sp>
        <p:nvSpPr>
          <p:cNvPr id="11" name="Rounded Rectangle 10"/>
          <p:cNvSpPr/>
          <p:nvPr/>
        </p:nvSpPr>
        <p:spPr>
          <a:xfrm>
            <a:off x="1943099" y="1171576"/>
            <a:ext cx="1628775" cy="4581526"/>
          </a:xfrm>
          <a:prstGeom prst="roundRect">
            <a:avLst/>
          </a:prstGeom>
          <a:solidFill>
            <a:schemeClr val="tx2"/>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7" name="Oval 6"/>
          <p:cNvSpPr/>
          <p:nvPr/>
        </p:nvSpPr>
        <p:spPr>
          <a:xfrm>
            <a:off x="1943098" y="5264315"/>
            <a:ext cx="1628775" cy="597836"/>
          </a:xfrm>
          <a:prstGeom prst="ellipse">
            <a:avLst/>
          </a:prstGeom>
          <a:solidFill>
            <a:srgbClr val="66A7A3"/>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14" name="Oval 13"/>
          <p:cNvSpPr/>
          <p:nvPr/>
        </p:nvSpPr>
        <p:spPr>
          <a:xfrm>
            <a:off x="1943097" y="1071034"/>
            <a:ext cx="1628775" cy="597836"/>
          </a:xfrm>
          <a:prstGeom prst="ellipse">
            <a:avLst/>
          </a:prstGeom>
          <a:solidFill>
            <a:schemeClr val="tx2"/>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15" name="Oval 14"/>
          <p:cNvSpPr/>
          <p:nvPr/>
        </p:nvSpPr>
        <p:spPr>
          <a:xfrm>
            <a:off x="2019297" y="5315441"/>
            <a:ext cx="1476374" cy="501323"/>
          </a:xfrm>
          <a:prstGeom prst="ellipse">
            <a:avLst/>
          </a:prstGeom>
          <a:solidFill>
            <a:srgbClr val="99C4C2"/>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16" name="Oval 15"/>
          <p:cNvSpPr/>
          <p:nvPr/>
        </p:nvSpPr>
        <p:spPr>
          <a:xfrm>
            <a:off x="2112164" y="5369476"/>
            <a:ext cx="1290640" cy="387513"/>
          </a:xfrm>
          <a:prstGeom prst="ellipse">
            <a:avLst/>
          </a:prstGeom>
          <a:solidFill>
            <a:srgbClr val="66A7A3"/>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17" name="Oval 16"/>
          <p:cNvSpPr/>
          <p:nvPr/>
        </p:nvSpPr>
        <p:spPr>
          <a:xfrm>
            <a:off x="2205033" y="5430758"/>
            <a:ext cx="1104902" cy="264948"/>
          </a:xfrm>
          <a:prstGeom prst="ellipse">
            <a:avLst/>
          </a:prstGeom>
          <a:solidFill>
            <a:srgbClr val="99C4C2"/>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18" name="Oval 17"/>
          <p:cNvSpPr/>
          <p:nvPr/>
        </p:nvSpPr>
        <p:spPr>
          <a:xfrm>
            <a:off x="2264564" y="5459966"/>
            <a:ext cx="985840" cy="193510"/>
          </a:xfrm>
          <a:prstGeom prst="ellipse">
            <a:avLst/>
          </a:prstGeom>
          <a:solidFill>
            <a:srgbClr val="66A7A3"/>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19" name="Oval 18"/>
          <p:cNvSpPr/>
          <p:nvPr/>
        </p:nvSpPr>
        <p:spPr>
          <a:xfrm>
            <a:off x="2375890" y="5518365"/>
            <a:ext cx="763187" cy="76712"/>
          </a:xfrm>
          <a:prstGeom prst="ellipse">
            <a:avLst/>
          </a:prstGeom>
          <a:solidFill>
            <a:srgbClr val="99C4C2"/>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20" name="Oval 19"/>
          <p:cNvSpPr/>
          <p:nvPr/>
        </p:nvSpPr>
        <p:spPr>
          <a:xfrm>
            <a:off x="2719084" y="5522020"/>
            <a:ext cx="76798" cy="69402"/>
          </a:xfrm>
          <a:prstGeom prst="ellipse">
            <a:avLst/>
          </a:prstGeom>
          <a:solidFill>
            <a:srgbClr val="66A7A3"/>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cxnSp>
        <p:nvCxnSpPr>
          <p:cNvPr id="12" name="Straight Connector 11"/>
          <p:cNvCxnSpPr/>
          <p:nvPr/>
        </p:nvCxnSpPr>
        <p:spPr>
          <a:xfrm flipH="1">
            <a:off x="1720450" y="5430758"/>
            <a:ext cx="176213" cy="235740"/>
          </a:xfrm>
          <a:prstGeom prst="line">
            <a:avLst/>
          </a:prstGeom>
          <a:ln w="19050" cmpd="sng">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1702287" y="5441826"/>
            <a:ext cx="219082" cy="229789"/>
          </a:xfrm>
          <a:prstGeom prst="line">
            <a:avLst/>
          </a:prstGeom>
          <a:ln w="19050" cmpd="sng">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H="1">
            <a:off x="3654620" y="5432057"/>
            <a:ext cx="176213" cy="235740"/>
          </a:xfrm>
          <a:prstGeom prst="line">
            <a:avLst/>
          </a:prstGeom>
          <a:ln w="19050" cmpd="sng">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3636457" y="5443125"/>
            <a:ext cx="219082" cy="229789"/>
          </a:xfrm>
          <a:prstGeom prst="line">
            <a:avLst/>
          </a:prstGeom>
          <a:ln w="19050" cmpd="sng">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V="1">
            <a:off x="1795458" y="1335741"/>
            <a:ext cx="14882" cy="4182624"/>
          </a:xfrm>
          <a:prstGeom prst="line">
            <a:avLst/>
          </a:prstGeom>
          <a:ln w="19050" cmpd="sng">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V="1">
            <a:off x="3745699" y="1346809"/>
            <a:ext cx="14882" cy="4182624"/>
          </a:xfrm>
          <a:prstGeom prst="line">
            <a:avLst/>
          </a:prstGeom>
          <a:ln w="19050" cmpd="sng">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H="1">
            <a:off x="1720450" y="1196078"/>
            <a:ext cx="176213" cy="235740"/>
          </a:xfrm>
          <a:prstGeom prst="line">
            <a:avLst/>
          </a:prstGeom>
          <a:ln w="19050" cmpd="sng">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1702287" y="1207146"/>
            <a:ext cx="219082" cy="229789"/>
          </a:xfrm>
          <a:prstGeom prst="line">
            <a:avLst/>
          </a:prstGeom>
          <a:ln w="19050" cmpd="sng">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3654620" y="1197377"/>
            <a:ext cx="176213" cy="235740"/>
          </a:xfrm>
          <a:prstGeom prst="line">
            <a:avLst/>
          </a:prstGeom>
          <a:ln w="19050" cmpd="sng">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3636457" y="1208445"/>
            <a:ext cx="219082" cy="229789"/>
          </a:xfrm>
          <a:prstGeom prst="line">
            <a:avLst/>
          </a:prstGeom>
          <a:ln w="19050" cmpd="sng">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0" name="Oval 29"/>
          <p:cNvSpPr/>
          <p:nvPr/>
        </p:nvSpPr>
        <p:spPr>
          <a:xfrm>
            <a:off x="2029422" y="5312430"/>
            <a:ext cx="1476374" cy="501323"/>
          </a:xfrm>
          <a:prstGeom prst="ellipse">
            <a:avLst/>
          </a:prstGeom>
          <a:solidFill>
            <a:schemeClr val="bg1">
              <a:alpha val="65000"/>
            </a:schemeClr>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pic>
        <p:nvPicPr>
          <p:cNvPr id="21" name="Picture 20"/>
          <p:cNvPicPr>
            <a:picLocks noChangeAspect="1"/>
          </p:cNvPicPr>
          <p:nvPr/>
        </p:nvPicPr>
        <p:blipFill>
          <a:blip r:embed="rId3">
            <a:clrChange>
              <a:clrFrom>
                <a:srgbClr val="FFFFFF"/>
              </a:clrFrom>
              <a:clrTo>
                <a:srgbClr val="FFFFFF">
                  <a:alpha val="0"/>
                </a:srgbClr>
              </a:clrTo>
            </a:clrChange>
          </a:blip>
          <a:stretch>
            <a:fillRect/>
          </a:stretch>
        </p:blipFill>
        <p:spPr>
          <a:xfrm rot="15602725">
            <a:off x="2246264" y="5581329"/>
            <a:ext cx="640997" cy="325246"/>
          </a:xfrm>
          <a:prstGeom prst="rect">
            <a:avLst/>
          </a:prstGeom>
        </p:spPr>
      </p:pic>
      <p:cxnSp>
        <p:nvCxnSpPr>
          <p:cNvPr id="25" name="Straight Connector 24"/>
          <p:cNvCxnSpPr/>
          <p:nvPr/>
        </p:nvCxnSpPr>
        <p:spPr>
          <a:xfrm flipH="1" flipV="1">
            <a:off x="2416593" y="1123178"/>
            <a:ext cx="21807" cy="4425450"/>
          </a:xfrm>
          <a:prstGeom prst="line">
            <a:avLst/>
          </a:prstGeom>
          <a:ln w="19050" cmpd="sng">
            <a:solidFill>
              <a:schemeClr val="accent5"/>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H="1" flipV="1">
            <a:off x="2568994" y="1275578"/>
            <a:ext cx="30100" cy="4229148"/>
          </a:xfrm>
          <a:prstGeom prst="line">
            <a:avLst/>
          </a:prstGeom>
          <a:ln w="19050" cmpd="sng">
            <a:solidFill>
              <a:schemeClr val="accent5"/>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flipV="1">
            <a:off x="2673516" y="1601355"/>
            <a:ext cx="21807" cy="4425450"/>
          </a:xfrm>
          <a:prstGeom prst="line">
            <a:avLst/>
          </a:prstGeom>
          <a:ln w="19050" cmpd="sng">
            <a:solidFill>
              <a:schemeClr val="accent5"/>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flipV="1">
            <a:off x="6907682" y="1275863"/>
            <a:ext cx="28575" cy="4581526"/>
          </a:xfrm>
          <a:prstGeom prst="straightConnector1">
            <a:avLst/>
          </a:prstGeom>
          <a:ln w="76200" cmpd="sng">
            <a:prstDash val="solid"/>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a:off x="6881342" y="5836294"/>
            <a:ext cx="4735885" cy="1"/>
          </a:xfrm>
          <a:prstGeom prst="straightConnector1">
            <a:avLst/>
          </a:prstGeom>
          <a:ln w="76200" cmpd="sng">
            <a:prstDash val="solid"/>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flipV="1">
            <a:off x="6932388" y="1369952"/>
            <a:ext cx="820962" cy="4487436"/>
          </a:xfrm>
          <a:prstGeom prst="straightConnector1">
            <a:avLst/>
          </a:prstGeom>
          <a:ln w="19050" cmpd="sng">
            <a:prstDash val="solid"/>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flipV="1">
            <a:off x="7753350" y="1320701"/>
            <a:ext cx="820962" cy="4487436"/>
          </a:xfrm>
          <a:prstGeom prst="straightConnector1">
            <a:avLst/>
          </a:prstGeom>
          <a:ln w="19050" cmpd="sng">
            <a:prstDash val="solid"/>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V="1">
            <a:off x="8570443" y="1331248"/>
            <a:ext cx="820962" cy="4487436"/>
          </a:xfrm>
          <a:prstGeom prst="straightConnector1">
            <a:avLst/>
          </a:prstGeom>
          <a:ln w="19050" cmpd="sng">
            <a:prstDash val="solid"/>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flipV="1">
            <a:off x="9391405" y="1369952"/>
            <a:ext cx="820962" cy="4487436"/>
          </a:xfrm>
          <a:prstGeom prst="straightConnector1">
            <a:avLst/>
          </a:prstGeom>
          <a:ln w="19050" cmpd="sng">
            <a:prstDash val="solid"/>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flipH="1">
            <a:off x="10724616" y="1226265"/>
            <a:ext cx="142875" cy="4600991"/>
          </a:xfrm>
          <a:prstGeom prst="line">
            <a:avLst/>
          </a:prstGeom>
          <a:ln w="19050" cmpd="sng">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4719320" y="2711675"/>
            <a:ext cx="2141622" cy="677108"/>
          </a:xfrm>
          <a:prstGeom prst="rect">
            <a:avLst/>
          </a:prstGeom>
          <a:noFill/>
        </p:spPr>
        <p:txBody>
          <a:bodyPr wrap="square" rtlCol="0">
            <a:spAutoFit/>
          </a:bodyPr>
          <a:lstStyle/>
          <a:p>
            <a:r>
              <a:rPr lang="de-DE" dirty="0" err="1" smtClean="0"/>
              <a:t>Measure</a:t>
            </a:r>
            <a:r>
              <a:rPr lang="de-DE" dirty="0" smtClean="0"/>
              <a:t> </a:t>
            </a:r>
            <a:r>
              <a:rPr lang="de-DE" dirty="0" err="1" smtClean="0"/>
              <a:t>of</a:t>
            </a:r>
            <a:r>
              <a:rPr lang="de-DE" dirty="0" smtClean="0"/>
              <a:t> </a:t>
            </a:r>
            <a:r>
              <a:rPr lang="de-DE" dirty="0" err="1" smtClean="0"/>
              <a:t>toroidal</a:t>
            </a:r>
            <a:r>
              <a:rPr lang="de-DE" dirty="0" smtClean="0"/>
              <a:t> </a:t>
            </a:r>
            <a:r>
              <a:rPr lang="de-DE" dirty="0" err="1" smtClean="0"/>
              <a:t>procession</a:t>
            </a:r>
            <a:r>
              <a:rPr lang="de-DE" dirty="0" smtClean="0"/>
              <a:t> </a:t>
            </a:r>
            <a:r>
              <a:rPr lang="el-GR" sz="2000" b="1" dirty="0" smtClean="0"/>
              <a:t>Φ</a:t>
            </a:r>
            <a:endParaRPr lang="en-US" sz="2400" b="1" dirty="0"/>
          </a:p>
        </p:txBody>
      </p:sp>
      <p:sp>
        <p:nvSpPr>
          <p:cNvPr id="3" name="Parallelogram 2"/>
          <p:cNvSpPr/>
          <p:nvPr/>
        </p:nvSpPr>
        <p:spPr>
          <a:xfrm rot="21413193">
            <a:off x="9453940" y="2794426"/>
            <a:ext cx="240139" cy="2309274"/>
          </a:xfrm>
          <a:prstGeom prst="parallelogram">
            <a:avLst/>
          </a:prstGeom>
          <a:solidFill>
            <a:schemeClr val="tx2"/>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Tree>
    <p:extLst>
      <p:ext uri="{BB962C8B-B14F-4D97-AF65-F5344CB8AC3E}">
        <p14:creationId xmlns:p14="http://schemas.microsoft.com/office/powerpoint/2010/main" val="8227411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endParaRPr lang="en-IN" sz="1600" dirty="0" smtClean="0">
              <a:solidFill>
                <a:srgbClr val="669999"/>
              </a:solidFill>
            </a:endParaRPr>
          </a:p>
          <a:p>
            <a:endParaRPr lang="en-IN" sz="1600" dirty="0" smtClean="0">
              <a:solidFill>
                <a:srgbClr val="669999"/>
              </a:solidFill>
            </a:endParaRPr>
          </a:p>
          <a:p>
            <a:endParaRPr lang="en-IN" sz="1600" dirty="0" smtClean="0">
              <a:solidFill>
                <a:srgbClr val="669999"/>
              </a:solidFill>
            </a:endParaRPr>
          </a:p>
        </p:txBody>
      </p:sp>
      <p:sp>
        <p:nvSpPr>
          <p:cNvPr id="4" name="Date Placeholder 3"/>
          <p:cNvSpPr>
            <a:spLocks noGrp="1"/>
          </p:cNvSpPr>
          <p:nvPr>
            <p:ph type="dt" sz="half" idx="14"/>
          </p:nvPr>
        </p:nvSpPr>
        <p:spPr/>
        <p:txBody>
          <a:bodyPr/>
          <a:lstStyle/>
          <a:p>
            <a:r>
              <a:rPr lang="en-US" smtClean="0"/>
              <a:t>Antara Menzel-Barbara | 25.06.24   </a:t>
            </a:r>
            <a:endParaRPr lang="de-DE" dirty="0"/>
          </a:p>
        </p:txBody>
      </p:sp>
      <p:sp>
        <p:nvSpPr>
          <p:cNvPr id="5" name="Footer Placeholder 4"/>
          <p:cNvSpPr>
            <a:spLocks noGrp="1"/>
          </p:cNvSpPr>
          <p:nvPr>
            <p:ph type="ftr" sz="quarter" idx="15"/>
          </p:nvPr>
        </p:nvSpPr>
        <p:spPr/>
        <p:txBody>
          <a:bodyPr/>
          <a:lstStyle/>
          <a:p>
            <a:r>
              <a:rPr lang="en-US" smtClean="0"/>
              <a:t>Divertor engineering meeting</a:t>
            </a:r>
            <a:endParaRPr lang="de-DE" dirty="0"/>
          </a:p>
        </p:txBody>
      </p:sp>
      <p:sp>
        <p:nvSpPr>
          <p:cNvPr id="6" name="Slide Number Placeholder 5"/>
          <p:cNvSpPr>
            <a:spLocks noGrp="1"/>
          </p:cNvSpPr>
          <p:nvPr>
            <p:ph type="sldNum" sz="quarter" idx="16"/>
          </p:nvPr>
        </p:nvSpPr>
        <p:spPr/>
        <p:txBody>
          <a:bodyPr/>
          <a:lstStyle/>
          <a:p>
            <a:fld id="{ECE691D0-CC49-4FC7-9C4D-6112B0CB3A76}" type="slidenum">
              <a:rPr lang="de-DE" smtClean="0"/>
              <a:pPr/>
              <a:t>22</a:t>
            </a:fld>
            <a:endParaRPr lang="de-DE" dirty="0"/>
          </a:p>
        </p:txBody>
      </p:sp>
      <p:sp>
        <p:nvSpPr>
          <p:cNvPr id="13" name="Title 2"/>
          <p:cNvSpPr>
            <a:spLocks noGrp="1"/>
          </p:cNvSpPr>
          <p:nvPr>
            <p:ph type="title"/>
          </p:nvPr>
        </p:nvSpPr>
        <p:spPr>
          <a:xfrm>
            <a:off x="695326" y="441325"/>
            <a:ext cx="9576471" cy="894416"/>
          </a:xfrm>
        </p:spPr>
        <p:txBody>
          <a:bodyPr/>
          <a:lstStyle/>
          <a:p>
            <a:r>
              <a:rPr lang="en-IN" sz="3200" dirty="0" smtClean="0"/>
              <a:t>W7-X islands, standard configuration</a:t>
            </a:r>
            <a:r>
              <a:rPr lang="en-IN" sz="3200" dirty="0" smtClean="0"/>
              <a:t/>
            </a:r>
            <a:br>
              <a:rPr lang="en-IN" sz="3200" dirty="0" smtClean="0"/>
            </a:br>
            <a:r>
              <a:rPr lang="en-IN" dirty="0" smtClean="0"/>
              <a:t/>
            </a:r>
            <a:br>
              <a:rPr lang="en-IN" dirty="0" smtClean="0"/>
            </a:br>
            <a:endParaRPr lang="en-IN" dirty="0"/>
          </a:p>
        </p:txBody>
      </p:sp>
      <p:sp>
        <p:nvSpPr>
          <p:cNvPr id="11" name="Rounded Rectangle 10"/>
          <p:cNvSpPr/>
          <p:nvPr/>
        </p:nvSpPr>
        <p:spPr>
          <a:xfrm>
            <a:off x="1943099" y="1171576"/>
            <a:ext cx="1628775" cy="4581526"/>
          </a:xfrm>
          <a:prstGeom prst="roundRect">
            <a:avLst/>
          </a:prstGeom>
          <a:solidFill>
            <a:schemeClr val="tx2"/>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7" name="Oval 6"/>
          <p:cNvSpPr/>
          <p:nvPr/>
        </p:nvSpPr>
        <p:spPr>
          <a:xfrm>
            <a:off x="1943098" y="5264315"/>
            <a:ext cx="1628775" cy="597836"/>
          </a:xfrm>
          <a:prstGeom prst="ellipse">
            <a:avLst/>
          </a:prstGeom>
          <a:solidFill>
            <a:srgbClr val="66A7A3"/>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14" name="Oval 13"/>
          <p:cNvSpPr/>
          <p:nvPr/>
        </p:nvSpPr>
        <p:spPr>
          <a:xfrm>
            <a:off x="1943097" y="1071034"/>
            <a:ext cx="1628775" cy="597836"/>
          </a:xfrm>
          <a:prstGeom prst="ellipse">
            <a:avLst/>
          </a:prstGeom>
          <a:solidFill>
            <a:schemeClr val="tx2"/>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15" name="Oval 14"/>
          <p:cNvSpPr/>
          <p:nvPr/>
        </p:nvSpPr>
        <p:spPr>
          <a:xfrm>
            <a:off x="2019297" y="5315441"/>
            <a:ext cx="1476374" cy="501323"/>
          </a:xfrm>
          <a:prstGeom prst="ellipse">
            <a:avLst/>
          </a:prstGeom>
          <a:solidFill>
            <a:srgbClr val="99C4C2"/>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16" name="Oval 15"/>
          <p:cNvSpPr/>
          <p:nvPr/>
        </p:nvSpPr>
        <p:spPr>
          <a:xfrm>
            <a:off x="2112164" y="5369476"/>
            <a:ext cx="1290640" cy="387513"/>
          </a:xfrm>
          <a:prstGeom prst="ellipse">
            <a:avLst/>
          </a:prstGeom>
          <a:solidFill>
            <a:srgbClr val="66A7A3"/>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17" name="Oval 16"/>
          <p:cNvSpPr/>
          <p:nvPr/>
        </p:nvSpPr>
        <p:spPr>
          <a:xfrm>
            <a:off x="2205033" y="5430758"/>
            <a:ext cx="1104902" cy="264948"/>
          </a:xfrm>
          <a:prstGeom prst="ellipse">
            <a:avLst/>
          </a:prstGeom>
          <a:solidFill>
            <a:srgbClr val="99C4C2"/>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18" name="Oval 17"/>
          <p:cNvSpPr/>
          <p:nvPr/>
        </p:nvSpPr>
        <p:spPr>
          <a:xfrm>
            <a:off x="2264564" y="5459966"/>
            <a:ext cx="985840" cy="193510"/>
          </a:xfrm>
          <a:prstGeom prst="ellipse">
            <a:avLst/>
          </a:prstGeom>
          <a:solidFill>
            <a:srgbClr val="66A7A3"/>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19" name="Oval 18"/>
          <p:cNvSpPr/>
          <p:nvPr/>
        </p:nvSpPr>
        <p:spPr>
          <a:xfrm>
            <a:off x="2375890" y="5518365"/>
            <a:ext cx="763187" cy="76712"/>
          </a:xfrm>
          <a:prstGeom prst="ellipse">
            <a:avLst/>
          </a:prstGeom>
          <a:solidFill>
            <a:srgbClr val="99C4C2"/>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20" name="Oval 19"/>
          <p:cNvSpPr/>
          <p:nvPr/>
        </p:nvSpPr>
        <p:spPr>
          <a:xfrm>
            <a:off x="2719084" y="5522020"/>
            <a:ext cx="76798" cy="69402"/>
          </a:xfrm>
          <a:prstGeom prst="ellipse">
            <a:avLst/>
          </a:prstGeom>
          <a:solidFill>
            <a:srgbClr val="66A7A3"/>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cxnSp>
        <p:nvCxnSpPr>
          <p:cNvPr id="12" name="Straight Connector 11"/>
          <p:cNvCxnSpPr/>
          <p:nvPr/>
        </p:nvCxnSpPr>
        <p:spPr>
          <a:xfrm flipH="1">
            <a:off x="1720450" y="5430758"/>
            <a:ext cx="176213" cy="235740"/>
          </a:xfrm>
          <a:prstGeom prst="line">
            <a:avLst/>
          </a:prstGeom>
          <a:ln w="19050" cmpd="sng">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1702287" y="5441826"/>
            <a:ext cx="219082" cy="229789"/>
          </a:xfrm>
          <a:prstGeom prst="line">
            <a:avLst/>
          </a:prstGeom>
          <a:ln w="19050" cmpd="sng">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H="1">
            <a:off x="3654620" y="5432057"/>
            <a:ext cx="176213" cy="235740"/>
          </a:xfrm>
          <a:prstGeom prst="line">
            <a:avLst/>
          </a:prstGeom>
          <a:ln w="19050" cmpd="sng">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3636457" y="5443125"/>
            <a:ext cx="219082" cy="229789"/>
          </a:xfrm>
          <a:prstGeom prst="line">
            <a:avLst/>
          </a:prstGeom>
          <a:ln w="19050" cmpd="sng">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V="1">
            <a:off x="1795458" y="1335741"/>
            <a:ext cx="14882" cy="4182624"/>
          </a:xfrm>
          <a:prstGeom prst="line">
            <a:avLst/>
          </a:prstGeom>
          <a:ln w="19050" cmpd="sng">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V="1">
            <a:off x="3745699" y="1346809"/>
            <a:ext cx="14882" cy="4182624"/>
          </a:xfrm>
          <a:prstGeom prst="line">
            <a:avLst/>
          </a:prstGeom>
          <a:ln w="19050" cmpd="sng">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H="1">
            <a:off x="1720450" y="1196078"/>
            <a:ext cx="176213" cy="235740"/>
          </a:xfrm>
          <a:prstGeom prst="line">
            <a:avLst/>
          </a:prstGeom>
          <a:ln w="19050" cmpd="sng">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1702287" y="1207146"/>
            <a:ext cx="219082" cy="229789"/>
          </a:xfrm>
          <a:prstGeom prst="line">
            <a:avLst/>
          </a:prstGeom>
          <a:ln w="19050" cmpd="sng">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3654620" y="1197377"/>
            <a:ext cx="176213" cy="235740"/>
          </a:xfrm>
          <a:prstGeom prst="line">
            <a:avLst/>
          </a:prstGeom>
          <a:ln w="19050" cmpd="sng">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3636457" y="1208445"/>
            <a:ext cx="219082" cy="229789"/>
          </a:xfrm>
          <a:prstGeom prst="line">
            <a:avLst/>
          </a:prstGeom>
          <a:ln w="19050" cmpd="sng">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0" name="Oval 29"/>
          <p:cNvSpPr/>
          <p:nvPr/>
        </p:nvSpPr>
        <p:spPr>
          <a:xfrm>
            <a:off x="2029422" y="5312430"/>
            <a:ext cx="1476374" cy="501323"/>
          </a:xfrm>
          <a:prstGeom prst="ellipse">
            <a:avLst/>
          </a:prstGeom>
          <a:solidFill>
            <a:schemeClr val="bg1">
              <a:alpha val="65000"/>
            </a:schemeClr>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pic>
        <p:nvPicPr>
          <p:cNvPr id="21" name="Picture 20"/>
          <p:cNvPicPr>
            <a:picLocks noChangeAspect="1"/>
          </p:cNvPicPr>
          <p:nvPr/>
        </p:nvPicPr>
        <p:blipFill>
          <a:blip r:embed="rId3">
            <a:clrChange>
              <a:clrFrom>
                <a:srgbClr val="FFFFFF"/>
              </a:clrFrom>
              <a:clrTo>
                <a:srgbClr val="FFFFFF">
                  <a:alpha val="0"/>
                </a:srgbClr>
              </a:clrTo>
            </a:clrChange>
          </a:blip>
          <a:stretch>
            <a:fillRect/>
          </a:stretch>
        </p:blipFill>
        <p:spPr>
          <a:xfrm rot="15602725">
            <a:off x="2246264" y="5581329"/>
            <a:ext cx="640997" cy="325246"/>
          </a:xfrm>
          <a:prstGeom prst="rect">
            <a:avLst/>
          </a:prstGeom>
        </p:spPr>
      </p:pic>
      <p:cxnSp>
        <p:nvCxnSpPr>
          <p:cNvPr id="25" name="Straight Connector 24"/>
          <p:cNvCxnSpPr/>
          <p:nvPr/>
        </p:nvCxnSpPr>
        <p:spPr>
          <a:xfrm flipH="1" flipV="1">
            <a:off x="2416593" y="1123178"/>
            <a:ext cx="21807" cy="4425450"/>
          </a:xfrm>
          <a:prstGeom prst="line">
            <a:avLst/>
          </a:prstGeom>
          <a:ln w="19050" cmpd="sng">
            <a:solidFill>
              <a:schemeClr val="accent5"/>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H="1" flipV="1">
            <a:off x="2568994" y="1275578"/>
            <a:ext cx="30100" cy="4229148"/>
          </a:xfrm>
          <a:prstGeom prst="line">
            <a:avLst/>
          </a:prstGeom>
          <a:ln w="19050" cmpd="sng">
            <a:solidFill>
              <a:schemeClr val="accent5"/>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flipV="1">
            <a:off x="2673516" y="1601355"/>
            <a:ext cx="21807" cy="4425450"/>
          </a:xfrm>
          <a:prstGeom prst="line">
            <a:avLst/>
          </a:prstGeom>
          <a:ln w="19050" cmpd="sng">
            <a:solidFill>
              <a:schemeClr val="accent5"/>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flipV="1">
            <a:off x="6907682" y="1275863"/>
            <a:ext cx="28575" cy="4581526"/>
          </a:xfrm>
          <a:prstGeom prst="straightConnector1">
            <a:avLst/>
          </a:prstGeom>
          <a:ln w="76200" cmpd="sng">
            <a:prstDash val="solid"/>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a:off x="6881342" y="5836294"/>
            <a:ext cx="4735885" cy="1"/>
          </a:xfrm>
          <a:prstGeom prst="straightConnector1">
            <a:avLst/>
          </a:prstGeom>
          <a:ln w="76200" cmpd="sng">
            <a:prstDash val="solid"/>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flipV="1">
            <a:off x="6932388" y="1369952"/>
            <a:ext cx="820962" cy="4487436"/>
          </a:xfrm>
          <a:prstGeom prst="straightConnector1">
            <a:avLst/>
          </a:prstGeom>
          <a:ln w="19050" cmpd="sng">
            <a:prstDash val="solid"/>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flipV="1">
            <a:off x="7753350" y="1320701"/>
            <a:ext cx="820962" cy="4487436"/>
          </a:xfrm>
          <a:prstGeom prst="straightConnector1">
            <a:avLst/>
          </a:prstGeom>
          <a:ln w="19050" cmpd="sng">
            <a:prstDash val="solid"/>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V="1">
            <a:off x="8570443" y="1331248"/>
            <a:ext cx="820962" cy="4487436"/>
          </a:xfrm>
          <a:prstGeom prst="straightConnector1">
            <a:avLst/>
          </a:prstGeom>
          <a:ln w="19050" cmpd="sng">
            <a:prstDash val="solid"/>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flipV="1">
            <a:off x="9391405" y="1369952"/>
            <a:ext cx="820962" cy="4487436"/>
          </a:xfrm>
          <a:prstGeom prst="straightConnector1">
            <a:avLst/>
          </a:prstGeom>
          <a:ln w="19050" cmpd="sng">
            <a:prstDash val="solid"/>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flipH="1">
            <a:off x="10724616" y="1226265"/>
            <a:ext cx="142875" cy="4600991"/>
          </a:xfrm>
          <a:prstGeom prst="line">
            <a:avLst/>
          </a:prstGeom>
          <a:ln w="19050" cmpd="sng">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4719320" y="2711675"/>
            <a:ext cx="2141622" cy="677108"/>
          </a:xfrm>
          <a:prstGeom prst="rect">
            <a:avLst/>
          </a:prstGeom>
          <a:noFill/>
        </p:spPr>
        <p:txBody>
          <a:bodyPr wrap="square" rtlCol="0">
            <a:spAutoFit/>
          </a:bodyPr>
          <a:lstStyle/>
          <a:p>
            <a:r>
              <a:rPr lang="de-DE" dirty="0" err="1" smtClean="0"/>
              <a:t>Measure</a:t>
            </a:r>
            <a:r>
              <a:rPr lang="de-DE" dirty="0" smtClean="0"/>
              <a:t> </a:t>
            </a:r>
            <a:r>
              <a:rPr lang="de-DE" dirty="0" err="1" smtClean="0"/>
              <a:t>of</a:t>
            </a:r>
            <a:r>
              <a:rPr lang="de-DE" dirty="0" smtClean="0"/>
              <a:t> </a:t>
            </a:r>
            <a:r>
              <a:rPr lang="de-DE" dirty="0" err="1" smtClean="0"/>
              <a:t>toroidal</a:t>
            </a:r>
            <a:r>
              <a:rPr lang="de-DE" dirty="0" smtClean="0"/>
              <a:t> </a:t>
            </a:r>
            <a:r>
              <a:rPr lang="de-DE" dirty="0" err="1" smtClean="0"/>
              <a:t>procession</a:t>
            </a:r>
            <a:r>
              <a:rPr lang="de-DE" dirty="0" smtClean="0"/>
              <a:t> </a:t>
            </a:r>
            <a:r>
              <a:rPr lang="el-GR" sz="2000" b="1" dirty="0" smtClean="0"/>
              <a:t>Φ</a:t>
            </a:r>
            <a:endParaRPr lang="en-US" sz="2400" b="1" dirty="0"/>
          </a:p>
        </p:txBody>
      </p:sp>
      <p:sp>
        <p:nvSpPr>
          <p:cNvPr id="3" name="Parallelogram 2"/>
          <p:cNvSpPr/>
          <p:nvPr/>
        </p:nvSpPr>
        <p:spPr>
          <a:xfrm rot="21413193">
            <a:off x="9453940" y="2794426"/>
            <a:ext cx="240139" cy="2309274"/>
          </a:xfrm>
          <a:prstGeom prst="parallelogram">
            <a:avLst/>
          </a:prstGeom>
          <a:solidFill>
            <a:schemeClr val="tx2"/>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48" name="Oval 47"/>
          <p:cNvSpPr/>
          <p:nvPr/>
        </p:nvSpPr>
        <p:spPr>
          <a:xfrm>
            <a:off x="8952961" y="4649953"/>
            <a:ext cx="1242097" cy="861288"/>
          </a:xfrm>
          <a:prstGeom prst="ellipse">
            <a:avLst/>
          </a:prstGeom>
          <a:noFill/>
          <a:ln w="19050" cmpd="sng">
            <a:solidFill>
              <a:srgbClr val="FF0000"/>
            </a:solid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Tree>
    <p:extLst>
      <p:ext uri="{BB962C8B-B14F-4D97-AF65-F5344CB8AC3E}">
        <p14:creationId xmlns:p14="http://schemas.microsoft.com/office/powerpoint/2010/main" val="94520008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endParaRPr lang="en-IN" sz="1600" dirty="0" smtClean="0">
              <a:solidFill>
                <a:srgbClr val="669999"/>
              </a:solidFill>
            </a:endParaRPr>
          </a:p>
          <a:p>
            <a:endParaRPr lang="en-IN" sz="1600" dirty="0" smtClean="0">
              <a:solidFill>
                <a:srgbClr val="669999"/>
              </a:solidFill>
            </a:endParaRPr>
          </a:p>
          <a:p>
            <a:endParaRPr lang="en-IN" sz="1600" dirty="0" smtClean="0">
              <a:solidFill>
                <a:srgbClr val="669999"/>
              </a:solidFill>
            </a:endParaRPr>
          </a:p>
        </p:txBody>
      </p:sp>
      <p:sp>
        <p:nvSpPr>
          <p:cNvPr id="4" name="Date Placeholder 3"/>
          <p:cNvSpPr>
            <a:spLocks noGrp="1"/>
          </p:cNvSpPr>
          <p:nvPr>
            <p:ph type="dt" sz="half" idx="14"/>
          </p:nvPr>
        </p:nvSpPr>
        <p:spPr/>
        <p:txBody>
          <a:bodyPr/>
          <a:lstStyle/>
          <a:p>
            <a:r>
              <a:rPr lang="en-US" smtClean="0"/>
              <a:t>Antara Menzel-Barbara | 25.06.24   </a:t>
            </a:r>
            <a:endParaRPr lang="de-DE" dirty="0"/>
          </a:p>
        </p:txBody>
      </p:sp>
      <p:sp>
        <p:nvSpPr>
          <p:cNvPr id="5" name="Footer Placeholder 4"/>
          <p:cNvSpPr>
            <a:spLocks noGrp="1"/>
          </p:cNvSpPr>
          <p:nvPr>
            <p:ph type="ftr" sz="quarter" idx="15"/>
          </p:nvPr>
        </p:nvSpPr>
        <p:spPr/>
        <p:txBody>
          <a:bodyPr/>
          <a:lstStyle/>
          <a:p>
            <a:r>
              <a:rPr lang="en-US" smtClean="0"/>
              <a:t>Divertor engineering meeting</a:t>
            </a:r>
            <a:endParaRPr lang="de-DE" dirty="0"/>
          </a:p>
        </p:txBody>
      </p:sp>
      <p:sp>
        <p:nvSpPr>
          <p:cNvPr id="6" name="Slide Number Placeholder 5"/>
          <p:cNvSpPr>
            <a:spLocks noGrp="1"/>
          </p:cNvSpPr>
          <p:nvPr>
            <p:ph type="sldNum" sz="quarter" idx="16"/>
          </p:nvPr>
        </p:nvSpPr>
        <p:spPr/>
        <p:txBody>
          <a:bodyPr/>
          <a:lstStyle/>
          <a:p>
            <a:fld id="{ECE691D0-CC49-4FC7-9C4D-6112B0CB3A76}" type="slidenum">
              <a:rPr lang="de-DE" smtClean="0"/>
              <a:pPr/>
              <a:t>23</a:t>
            </a:fld>
            <a:endParaRPr lang="de-DE" dirty="0"/>
          </a:p>
        </p:txBody>
      </p:sp>
      <p:sp>
        <p:nvSpPr>
          <p:cNvPr id="13" name="Title 2"/>
          <p:cNvSpPr>
            <a:spLocks noGrp="1"/>
          </p:cNvSpPr>
          <p:nvPr>
            <p:ph type="title"/>
          </p:nvPr>
        </p:nvSpPr>
        <p:spPr>
          <a:xfrm>
            <a:off x="695326" y="441325"/>
            <a:ext cx="9576471" cy="894416"/>
          </a:xfrm>
        </p:spPr>
        <p:txBody>
          <a:bodyPr/>
          <a:lstStyle/>
          <a:p>
            <a:r>
              <a:rPr lang="en-IN" sz="3200" dirty="0" smtClean="0"/>
              <a:t>W7-X islands, standard configuration</a:t>
            </a:r>
            <a:r>
              <a:rPr lang="en-IN" sz="3200" dirty="0" smtClean="0"/>
              <a:t/>
            </a:r>
            <a:br>
              <a:rPr lang="en-IN" sz="3200" dirty="0" smtClean="0"/>
            </a:br>
            <a:r>
              <a:rPr lang="en-IN" dirty="0" smtClean="0"/>
              <a:t/>
            </a:r>
            <a:br>
              <a:rPr lang="en-IN" dirty="0" smtClean="0"/>
            </a:br>
            <a:endParaRPr lang="en-IN" dirty="0"/>
          </a:p>
        </p:txBody>
      </p:sp>
      <p:sp>
        <p:nvSpPr>
          <p:cNvPr id="11" name="Rounded Rectangle 10"/>
          <p:cNvSpPr/>
          <p:nvPr/>
        </p:nvSpPr>
        <p:spPr>
          <a:xfrm>
            <a:off x="1943099" y="1171576"/>
            <a:ext cx="1628775" cy="4581526"/>
          </a:xfrm>
          <a:prstGeom prst="roundRect">
            <a:avLst/>
          </a:prstGeom>
          <a:solidFill>
            <a:schemeClr val="tx2"/>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7" name="Oval 6"/>
          <p:cNvSpPr/>
          <p:nvPr/>
        </p:nvSpPr>
        <p:spPr>
          <a:xfrm>
            <a:off x="1943098" y="5264315"/>
            <a:ext cx="1628775" cy="597836"/>
          </a:xfrm>
          <a:prstGeom prst="ellipse">
            <a:avLst/>
          </a:prstGeom>
          <a:solidFill>
            <a:srgbClr val="66A7A3"/>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14" name="Oval 13"/>
          <p:cNvSpPr/>
          <p:nvPr/>
        </p:nvSpPr>
        <p:spPr>
          <a:xfrm>
            <a:off x="1943097" y="1071034"/>
            <a:ext cx="1628775" cy="597836"/>
          </a:xfrm>
          <a:prstGeom prst="ellipse">
            <a:avLst/>
          </a:prstGeom>
          <a:solidFill>
            <a:schemeClr val="tx2"/>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15" name="Oval 14"/>
          <p:cNvSpPr/>
          <p:nvPr/>
        </p:nvSpPr>
        <p:spPr>
          <a:xfrm>
            <a:off x="2019297" y="5315441"/>
            <a:ext cx="1476374" cy="501323"/>
          </a:xfrm>
          <a:prstGeom prst="ellipse">
            <a:avLst/>
          </a:prstGeom>
          <a:solidFill>
            <a:srgbClr val="99C4C2"/>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16" name="Oval 15"/>
          <p:cNvSpPr/>
          <p:nvPr/>
        </p:nvSpPr>
        <p:spPr>
          <a:xfrm>
            <a:off x="2112164" y="5369476"/>
            <a:ext cx="1290640" cy="387513"/>
          </a:xfrm>
          <a:prstGeom prst="ellipse">
            <a:avLst/>
          </a:prstGeom>
          <a:solidFill>
            <a:srgbClr val="66A7A3"/>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17" name="Oval 16"/>
          <p:cNvSpPr/>
          <p:nvPr/>
        </p:nvSpPr>
        <p:spPr>
          <a:xfrm>
            <a:off x="2205033" y="5430758"/>
            <a:ext cx="1104902" cy="264948"/>
          </a:xfrm>
          <a:prstGeom prst="ellipse">
            <a:avLst/>
          </a:prstGeom>
          <a:solidFill>
            <a:srgbClr val="99C4C2"/>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18" name="Oval 17"/>
          <p:cNvSpPr/>
          <p:nvPr/>
        </p:nvSpPr>
        <p:spPr>
          <a:xfrm>
            <a:off x="2264564" y="5459966"/>
            <a:ext cx="985840" cy="193510"/>
          </a:xfrm>
          <a:prstGeom prst="ellipse">
            <a:avLst/>
          </a:prstGeom>
          <a:solidFill>
            <a:srgbClr val="66A7A3"/>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19" name="Oval 18"/>
          <p:cNvSpPr/>
          <p:nvPr/>
        </p:nvSpPr>
        <p:spPr>
          <a:xfrm>
            <a:off x="2375890" y="5518365"/>
            <a:ext cx="763187" cy="76712"/>
          </a:xfrm>
          <a:prstGeom prst="ellipse">
            <a:avLst/>
          </a:prstGeom>
          <a:solidFill>
            <a:srgbClr val="99C4C2"/>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20" name="Oval 19"/>
          <p:cNvSpPr/>
          <p:nvPr/>
        </p:nvSpPr>
        <p:spPr>
          <a:xfrm>
            <a:off x="2719084" y="5522020"/>
            <a:ext cx="76798" cy="69402"/>
          </a:xfrm>
          <a:prstGeom prst="ellipse">
            <a:avLst/>
          </a:prstGeom>
          <a:solidFill>
            <a:srgbClr val="66A7A3"/>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cxnSp>
        <p:nvCxnSpPr>
          <p:cNvPr id="12" name="Straight Connector 11"/>
          <p:cNvCxnSpPr/>
          <p:nvPr/>
        </p:nvCxnSpPr>
        <p:spPr>
          <a:xfrm flipH="1">
            <a:off x="1720450" y="5430758"/>
            <a:ext cx="176213" cy="235740"/>
          </a:xfrm>
          <a:prstGeom prst="line">
            <a:avLst/>
          </a:prstGeom>
          <a:ln w="19050" cmpd="sng">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1702287" y="5441826"/>
            <a:ext cx="219082" cy="229789"/>
          </a:xfrm>
          <a:prstGeom prst="line">
            <a:avLst/>
          </a:prstGeom>
          <a:ln w="19050" cmpd="sng">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H="1">
            <a:off x="3654620" y="5432057"/>
            <a:ext cx="176213" cy="235740"/>
          </a:xfrm>
          <a:prstGeom prst="line">
            <a:avLst/>
          </a:prstGeom>
          <a:ln w="19050" cmpd="sng">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3636457" y="5443125"/>
            <a:ext cx="219082" cy="229789"/>
          </a:xfrm>
          <a:prstGeom prst="line">
            <a:avLst/>
          </a:prstGeom>
          <a:ln w="19050" cmpd="sng">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V="1">
            <a:off x="1795458" y="1335741"/>
            <a:ext cx="14882" cy="4182624"/>
          </a:xfrm>
          <a:prstGeom prst="line">
            <a:avLst/>
          </a:prstGeom>
          <a:ln w="19050" cmpd="sng">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V="1">
            <a:off x="3745699" y="1346809"/>
            <a:ext cx="14882" cy="4182624"/>
          </a:xfrm>
          <a:prstGeom prst="line">
            <a:avLst/>
          </a:prstGeom>
          <a:ln w="19050" cmpd="sng">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H="1">
            <a:off x="1720450" y="1196078"/>
            <a:ext cx="176213" cy="235740"/>
          </a:xfrm>
          <a:prstGeom prst="line">
            <a:avLst/>
          </a:prstGeom>
          <a:ln w="19050" cmpd="sng">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1702287" y="1207146"/>
            <a:ext cx="219082" cy="229789"/>
          </a:xfrm>
          <a:prstGeom prst="line">
            <a:avLst/>
          </a:prstGeom>
          <a:ln w="19050" cmpd="sng">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3654620" y="1197377"/>
            <a:ext cx="176213" cy="235740"/>
          </a:xfrm>
          <a:prstGeom prst="line">
            <a:avLst/>
          </a:prstGeom>
          <a:ln w="19050" cmpd="sng">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3636457" y="1208445"/>
            <a:ext cx="219082" cy="229789"/>
          </a:xfrm>
          <a:prstGeom prst="line">
            <a:avLst/>
          </a:prstGeom>
          <a:ln w="19050" cmpd="sng">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0" name="Oval 29"/>
          <p:cNvSpPr/>
          <p:nvPr/>
        </p:nvSpPr>
        <p:spPr>
          <a:xfrm>
            <a:off x="2029422" y="5312430"/>
            <a:ext cx="1476374" cy="501323"/>
          </a:xfrm>
          <a:prstGeom prst="ellipse">
            <a:avLst/>
          </a:prstGeom>
          <a:solidFill>
            <a:schemeClr val="bg1">
              <a:alpha val="65000"/>
            </a:schemeClr>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pic>
        <p:nvPicPr>
          <p:cNvPr id="21" name="Picture 20"/>
          <p:cNvPicPr>
            <a:picLocks noChangeAspect="1"/>
          </p:cNvPicPr>
          <p:nvPr/>
        </p:nvPicPr>
        <p:blipFill>
          <a:blip r:embed="rId3">
            <a:clrChange>
              <a:clrFrom>
                <a:srgbClr val="FFFFFF"/>
              </a:clrFrom>
              <a:clrTo>
                <a:srgbClr val="FFFFFF">
                  <a:alpha val="0"/>
                </a:srgbClr>
              </a:clrTo>
            </a:clrChange>
          </a:blip>
          <a:stretch>
            <a:fillRect/>
          </a:stretch>
        </p:blipFill>
        <p:spPr>
          <a:xfrm rot="15602725">
            <a:off x="2246264" y="5581329"/>
            <a:ext cx="640997" cy="325246"/>
          </a:xfrm>
          <a:prstGeom prst="rect">
            <a:avLst/>
          </a:prstGeom>
        </p:spPr>
      </p:pic>
      <p:cxnSp>
        <p:nvCxnSpPr>
          <p:cNvPr id="25" name="Straight Connector 24"/>
          <p:cNvCxnSpPr/>
          <p:nvPr/>
        </p:nvCxnSpPr>
        <p:spPr>
          <a:xfrm flipH="1" flipV="1">
            <a:off x="2416593" y="1123178"/>
            <a:ext cx="21807" cy="4425450"/>
          </a:xfrm>
          <a:prstGeom prst="line">
            <a:avLst/>
          </a:prstGeom>
          <a:ln w="19050" cmpd="sng">
            <a:solidFill>
              <a:schemeClr val="accent5"/>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H="1" flipV="1">
            <a:off x="2568994" y="1275578"/>
            <a:ext cx="30100" cy="4229148"/>
          </a:xfrm>
          <a:prstGeom prst="line">
            <a:avLst/>
          </a:prstGeom>
          <a:ln w="19050" cmpd="sng">
            <a:solidFill>
              <a:schemeClr val="accent5"/>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flipV="1">
            <a:off x="2673516" y="1601355"/>
            <a:ext cx="21807" cy="4425450"/>
          </a:xfrm>
          <a:prstGeom prst="line">
            <a:avLst/>
          </a:prstGeom>
          <a:ln w="19050" cmpd="sng">
            <a:solidFill>
              <a:schemeClr val="accent5"/>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flipV="1">
            <a:off x="6907682" y="1275863"/>
            <a:ext cx="28575" cy="4581526"/>
          </a:xfrm>
          <a:prstGeom prst="straightConnector1">
            <a:avLst/>
          </a:prstGeom>
          <a:ln w="76200" cmpd="sng">
            <a:prstDash val="solid"/>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a:off x="6881342" y="5836294"/>
            <a:ext cx="4735885" cy="1"/>
          </a:xfrm>
          <a:prstGeom prst="straightConnector1">
            <a:avLst/>
          </a:prstGeom>
          <a:ln w="76200" cmpd="sng">
            <a:prstDash val="solid"/>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flipV="1">
            <a:off x="6932388" y="1369952"/>
            <a:ext cx="820962" cy="4487436"/>
          </a:xfrm>
          <a:prstGeom prst="straightConnector1">
            <a:avLst/>
          </a:prstGeom>
          <a:ln w="19050" cmpd="sng">
            <a:prstDash val="solid"/>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flipV="1">
            <a:off x="7753350" y="1320701"/>
            <a:ext cx="820962" cy="4487436"/>
          </a:xfrm>
          <a:prstGeom prst="straightConnector1">
            <a:avLst/>
          </a:prstGeom>
          <a:ln w="19050" cmpd="sng">
            <a:prstDash val="solid"/>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V="1">
            <a:off x="8570443" y="1331248"/>
            <a:ext cx="820962" cy="4487436"/>
          </a:xfrm>
          <a:prstGeom prst="straightConnector1">
            <a:avLst/>
          </a:prstGeom>
          <a:ln w="19050" cmpd="sng">
            <a:prstDash val="solid"/>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flipV="1">
            <a:off x="9391405" y="1369952"/>
            <a:ext cx="820962" cy="4487436"/>
          </a:xfrm>
          <a:prstGeom prst="straightConnector1">
            <a:avLst/>
          </a:prstGeom>
          <a:ln w="19050" cmpd="sng">
            <a:prstDash val="solid"/>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flipH="1">
            <a:off x="10724616" y="1226265"/>
            <a:ext cx="142875" cy="4600991"/>
          </a:xfrm>
          <a:prstGeom prst="line">
            <a:avLst/>
          </a:prstGeom>
          <a:ln w="19050" cmpd="sng">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4719320" y="2711675"/>
            <a:ext cx="2141622" cy="677108"/>
          </a:xfrm>
          <a:prstGeom prst="rect">
            <a:avLst/>
          </a:prstGeom>
          <a:noFill/>
        </p:spPr>
        <p:txBody>
          <a:bodyPr wrap="square" rtlCol="0">
            <a:spAutoFit/>
          </a:bodyPr>
          <a:lstStyle/>
          <a:p>
            <a:r>
              <a:rPr lang="de-DE" dirty="0" err="1" smtClean="0"/>
              <a:t>Measure</a:t>
            </a:r>
            <a:r>
              <a:rPr lang="de-DE" dirty="0" smtClean="0"/>
              <a:t> </a:t>
            </a:r>
            <a:r>
              <a:rPr lang="de-DE" dirty="0" err="1" smtClean="0"/>
              <a:t>of</a:t>
            </a:r>
            <a:r>
              <a:rPr lang="de-DE" dirty="0" smtClean="0"/>
              <a:t> </a:t>
            </a:r>
            <a:r>
              <a:rPr lang="de-DE" dirty="0" err="1" smtClean="0"/>
              <a:t>toroidal</a:t>
            </a:r>
            <a:r>
              <a:rPr lang="de-DE" dirty="0" smtClean="0"/>
              <a:t> </a:t>
            </a:r>
            <a:r>
              <a:rPr lang="de-DE" dirty="0" err="1" smtClean="0"/>
              <a:t>procession</a:t>
            </a:r>
            <a:r>
              <a:rPr lang="de-DE" dirty="0" smtClean="0"/>
              <a:t> </a:t>
            </a:r>
            <a:r>
              <a:rPr lang="el-GR" sz="2000" b="1" dirty="0" smtClean="0"/>
              <a:t>Φ</a:t>
            </a:r>
            <a:endParaRPr lang="en-US" sz="2400" b="1" dirty="0"/>
          </a:p>
        </p:txBody>
      </p:sp>
      <p:sp>
        <p:nvSpPr>
          <p:cNvPr id="3" name="Parallelogram 2"/>
          <p:cNvSpPr/>
          <p:nvPr/>
        </p:nvSpPr>
        <p:spPr>
          <a:xfrm rot="21413193">
            <a:off x="9453940" y="2794426"/>
            <a:ext cx="240139" cy="2309274"/>
          </a:xfrm>
          <a:prstGeom prst="parallelogram">
            <a:avLst/>
          </a:prstGeom>
          <a:solidFill>
            <a:schemeClr val="tx2"/>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9" name="Rectangle 8"/>
          <p:cNvSpPr/>
          <p:nvPr/>
        </p:nvSpPr>
        <p:spPr>
          <a:xfrm>
            <a:off x="185738" y="885825"/>
            <a:ext cx="11849100" cy="5562600"/>
          </a:xfrm>
          <a:prstGeom prst="rect">
            <a:avLst/>
          </a:prstGeom>
          <a:solidFill>
            <a:srgbClr val="FFFFFF">
              <a:alpha val="76000"/>
            </a:srgbClr>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48" name="Oval 47"/>
          <p:cNvSpPr/>
          <p:nvPr/>
        </p:nvSpPr>
        <p:spPr>
          <a:xfrm>
            <a:off x="8952961" y="4649953"/>
            <a:ext cx="1242097" cy="861288"/>
          </a:xfrm>
          <a:prstGeom prst="ellipse">
            <a:avLst/>
          </a:prstGeom>
          <a:noFill/>
          <a:ln w="19050" cmpd="sng">
            <a:solidFill>
              <a:srgbClr val="FF0000"/>
            </a:solid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23" name="Rectangle 22"/>
          <p:cNvSpPr/>
          <p:nvPr/>
        </p:nvSpPr>
        <p:spPr>
          <a:xfrm>
            <a:off x="4685879" y="4352926"/>
            <a:ext cx="2738437" cy="476250"/>
          </a:xfrm>
          <a:prstGeom prst="rect">
            <a:avLst/>
          </a:prstGeom>
          <a:solidFill>
            <a:schemeClr val="tx2"/>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r>
              <a:rPr lang="de-DE" sz="1300" b="1" dirty="0" err="1" smtClean="0">
                <a:solidFill>
                  <a:schemeClr val="bg1"/>
                </a:solidFill>
              </a:rPr>
              <a:t>Catastrophic</a:t>
            </a:r>
            <a:r>
              <a:rPr lang="de-DE" sz="1300" b="1" dirty="0" smtClean="0">
                <a:solidFill>
                  <a:schemeClr val="bg1"/>
                </a:solidFill>
              </a:rPr>
              <a:t> </a:t>
            </a:r>
            <a:r>
              <a:rPr lang="de-DE" sz="1300" b="1" dirty="0" err="1" smtClean="0">
                <a:solidFill>
                  <a:schemeClr val="bg1"/>
                </a:solidFill>
              </a:rPr>
              <a:t>leading</a:t>
            </a:r>
            <a:r>
              <a:rPr lang="de-DE" sz="1300" b="1" dirty="0" smtClean="0">
                <a:solidFill>
                  <a:schemeClr val="bg1"/>
                </a:solidFill>
              </a:rPr>
              <a:t> </a:t>
            </a:r>
            <a:r>
              <a:rPr lang="de-DE" sz="1300" b="1" dirty="0" err="1" smtClean="0">
                <a:solidFill>
                  <a:schemeClr val="bg1"/>
                </a:solidFill>
              </a:rPr>
              <a:t>edge</a:t>
            </a:r>
            <a:r>
              <a:rPr lang="de-DE" sz="1300" b="1" dirty="0" smtClean="0">
                <a:solidFill>
                  <a:schemeClr val="bg1"/>
                </a:solidFill>
              </a:rPr>
              <a:t>!</a:t>
            </a:r>
            <a:endParaRPr lang="en-US" sz="1300" b="1" dirty="0" smtClean="0">
              <a:solidFill>
                <a:schemeClr val="bg1"/>
              </a:solidFill>
            </a:endParaRPr>
          </a:p>
        </p:txBody>
      </p:sp>
    </p:spTree>
    <p:extLst>
      <p:ext uri="{BB962C8B-B14F-4D97-AF65-F5344CB8AC3E}">
        <p14:creationId xmlns:p14="http://schemas.microsoft.com/office/powerpoint/2010/main" val="36002181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8" name="Straight Arrow Connector 47"/>
          <p:cNvCxnSpPr/>
          <p:nvPr/>
        </p:nvCxnSpPr>
        <p:spPr>
          <a:xfrm flipV="1">
            <a:off x="8979277" y="1363898"/>
            <a:ext cx="380159" cy="2132636"/>
          </a:xfrm>
          <a:prstGeom prst="straightConnector1">
            <a:avLst/>
          </a:prstGeom>
          <a:ln w="19050" cmpd="sng">
            <a:prstDash val="solid"/>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2" name="Content Placeholder 1"/>
          <p:cNvSpPr>
            <a:spLocks noGrp="1"/>
          </p:cNvSpPr>
          <p:nvPr>
            <p:ph sz="quarter" idx="13"/>
          </p:nvPr>
        </p:nvSpPr>
        <p:spPr/>
        <p:txBody>
          <a:bodyPr/>
          <a:lstStyle/>
          <a:p>
            <a:endParaRPr lang="en-IN" sz="1600" dirty="0" smtClean="0">
              <a:solidFill>
                <a:srgbClr val="669999"/>
              </a:solidFill>
            </a:endParaRPr>
          </a:p>
          <a:p>
            <a:endParaRPr lang="en-IN" sz="1600" dirty="0" smtClean="0">
              <a:solidFill>
                <a:srgbClr val="669999"/>
              </a:solidFill>
            </a:endParaRPr>
          </a:p>
          <a:p>
            <a:endParaRPr lang="en-IN" sz="1600" dirty="0" smtClean="0">
              <a:solidFill>
                <a:srgbClr val="669999"/>
              </a:solidFill>
            </a:endParaRPr>
          </a:p>
        </p:txBody>
      </p:sp>
      <p:sp>
        <p:nvSpPr>
          <p:cNvPr id="4" name="Date Placeholder 3"/>
          <p:cNvSpPr>
            <a:spLocks noGrp="1"/>
          </p:cNvSpPr>
          <p:nvPr>
            <p:ph type="dt" sz="half" idx="14"/>
          </p:nvPr>
        </p:nvSpPr>
        <p:spPr/>
        <p:txBody>
          <a:bodyPr/>
          <a:lstStyle/>
          <a:p>
            <a:r>
              <a:rPr lang="en-US" smtClean="0"/>
              <a:t>Antara Menzel-Barbara | 25.06.24   </a:t>
            </a:r>
            <a:endParaRPr lang="de-DE" dirty="0"/>
          </a:p>
        </p:txBody>
      </p:sp>
      <p:sp>
        <p:nvSpPr>
          <p:cNvPr id="5" name="Footer Placeholder 4"/>
          <p:cNvSpPr>
            <a:spLocks noGrp="1"/>
          </p:cNvSpPr>
          <p:nvPr>
            <p:ph type="ftr" sz="quarter" idx="15"/>
          </p:nvPr>
        </p:nvSpPr>
        <p:spPr/>
        <p:txBody>
          <a:bodyPr/>
          <a:lstStyle/>
          <a:p>
            <a:r>
              <a:rPr lang="en-US" smtClean="0"/>
              <a:t>Divertor engineering meeting</a:t>
            </a:r>
            <a:endParaRPr lang="de-DE" dirty="0"/>
          </a:p>
        </p:txBody>
      </p:sp>
      <p:sp>
        <p:nvSpPr>
          <p:cNvPr id="6" name="Slide Number Placeholder 5"/>
          <p:cNvSpPr>
            <a:spLocks noGrp="1"/>
          </p:cNvSpPr>
          <p:nvPr>
            <p:ph type="sldNum" sz="quarter" idx="16"/>
          </p:nvPr>
        </p:nvSpPr>
        <p:spPr/>
        <p:txBody>
          <a:bodyPr/>
          <a:lstStyle/>
          <a:p>
            <a:fld id="{ECE691D0-CC49-4FC7-9C4D-6112B0CB3A76}" type="slidenum">
              <a:rPr lang="de-DE" smtClean="0"/>
              <a:pPr/>
              <a:t>24</a:t>
            </a:fld>
            <a:endParaRPr lang="de-DE" dirty="0"/>
          </a:p>
        </p:txBody>
      </p:sp>
      <p:sp>
        <p:nvSpPr>
          <p:cNvPr id="13" name="Title 2"/>
          <p:cNvSpPr>
            <a:spLocks noGrp="1"/>
          </p:cNvSpPr>
          <p:nvPr>
            <p:ph type="title"/>
          </p:nvPr>
        </p:nvSpPr>
        <p:spPr>
          <a:xfrm>
            <a:off x="695326" y="441325"/>
            <a:ext cx="9576471" cy="894416"/>
          </a:xfrm>
        </p:spPr>
        <p:txBody>
          <a:bodyPr/>
          <a:lstStyle/>
          <a:p>
            <a:r>
              <a:rPr lang="en-IN" sz="3200" dirty="0" smtClean="0"/>
              <a:t>W7-X islands, standard configuration</a:t>
            </a:r>
            <a:r>
              <a:rPr lang="en-IN" sz="3200" dirty="0" smtClean="0"/>
              <a:t/>
            </a:r>
            <a:br>
              <a:rPr lang="en-IN" sz="3200" dirty="0" smtClean="0"/>
            </a:br>
            <a:r>
              <a:rPr lang="en-IN" dirty="0" smtClean="0"/>
              <a:t/>
            </a:r>
            <a:br>
              <a:rPr lang="en-IN" dirty="0" smtClean="0"/>
            </a:br>
            <a:endParaRPr lang="en-IN" dirty="0"/>
          </a:p>
        </p:txBody>
      </p:sp>
      <p:sp>
        <p:nvSpPr>
          <p:cNvPr id="11" name="Rounded Rectangle 10"/>
          <p:cNvSpPr/>
          <p:nvPr/>
        </p:nvSpPr>
        <p:spPr>
          <a:xfrm>
            <a:off x="1943099" y="1171576"/>
            <a:ext cx="1628775" cy="4581526"/>
          </a:xfrm>
          <a:prstGeom prst="roundRect">
            <a:avLst/>
          </a:prstGeom>
          <a:solidFill>
            <a:schemeClr val="tx2"/>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7" name="Oval 6"/>
          <p:cNvSpPr/>
          <p:nvPr/>
        </p:nvSpPr>
        <p:spPr>
          <a:xfrm>
            <a:off x="1943098" y="5264315"/>
            <a:ext cx="1628775" cy="597836"/>
          </a:xfrm>
          <a:prstGeom prst="ellipse">
            <a:avLst/>
          </a:prstGeom>
          <a:solidFill>
            <a:srgbClr val="66A7A3"/>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14" name="Oval 13"/>
          <p:cNvSpPr/>
          <p:nvPr/>
        </p:nvSpPr>
        <p:spPr>
          <a:xfrm>
            <a:off x="1943097" y="1071034"/>
            <a:ext cx="1628775" cy="597836"/>
          </a:xfrm>
          <a:prstGeom prst="ellipse">
            <a:avLst/>
          </a:prstGeom>
          <a:solidFill>
            <a:schemeClr val="tx2"/>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15" name="Oval 14"/>
          <p:cNvSpPr/>
          <p:nvPr/>
        </p:nvSpPr>
        <p:spPr>
          <a:xfrm>
            <a:off x="2019297" y="5315441"/>
            <a:ext cx="1476374" cy="501323"/>
          </a:xfrm>
          <a:prstGeom prst="ellipse">
            <a:avLst/>
          </a:prstGeom>
          <a:solidFill>
            <a:srgbClr val="99C4C2"/>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16" name="Oval 15"/>
          <p:cNvSpPr/>
          <p:nvPr/>
        </p:nvSpPr>
        <p:spPr>
          <a:xfrm>
            <a:off x="2112164" y="5369476"/>
            <a:ext cx="1290640" cy="387513"/>
          </a:xfrm>
          <a:prstGeom prst="ellipse">
            <a:avLst/>
          </a:prstGeom>
          <a:solidFill>
            <a:srgbClr val="66A7A3"/>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17" name="Oval 16"/>
          <p:cNvSpPr/>
          <p:nvPr/>
        </p:nvSpPr>
        <p:spPr>
          <a:xfrm>
            <a:off x="2205033" y="5430758"/>
            <a:ext cx="1104902" cy="264948"/>
          </a:xfrm>
          <a:prstGeom prst="ellipse">
            <a:avLst/>
          </a:prstGeom>
          <a:solidFill>
            <a:srgbClr val="99C4C2"/>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18" name="Oval 17"/>
          <p:cNvSpPr/>
          <p:nvPr/>
        </p:nvSpPr>
        <p:spPr>
          <a:xfrm>
            <a:off x="2264564" y="5459966"/>
            <a:ext cx="985840" cy="193510"/>
          </a:xfrm>
          <a:prstGeom prst="ellipse">
            <a:avLst/>
          </a:prstGeom>
          <a:solidFill>
            <a:srgbClr val="66A7A3"/>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19" name="Oval 18"/>
          <p:cNvSpPr/>
          <p:nvPr/>
        </p:nvSpPr>
        <p:spPr>
          <a:xfrm>
            <a:off x="2375890" y="5518365"/>
            <a:ext cx="763187" cy="76712"/>
          </a:xfrm>
          <a:prstGeom prst="ellipse">
            <a:avLst/>
          </a:prstGeom>
          <a:solidFill>
            <a:srgbClr val="99C4C2"/>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20" name="Oval 19"/>
          <p:cNvSpPr/>
          <p:nvPr/>
        </p:nvSpPr>
        <p:spPr>
          <a:xfrm>
            <a:off x="2719084" y="5522020"/>
            <a:ext cx="76798" cy="69402"/>
          </a:xfrm>
          <a:prstGeom prst="ellipse">
            <a:avLst/>
          </a:prstGeom>
          <a:solidFill>
            <a:srgbClr val="66A7A3"/>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cxnSp>
        <p:nvCxnSpPr>
          <p:cNvPr id="12" name="Straight Connector 11"/>
          <p:cNvCxnSpPr/>
          <p:nvPr/>
        </p:nvCxnSpPr>
        <p:spPr>
          <a:xfrm flipH="1">
            <a:off x="1720450" y="5430758"/>
            <a:ext cx="176213" cy="235740"/>
          </a:xfrm>
          <a:prstGeom prst="line">
            <a:avLst/>
          </a:prstGeom>
          <a:ln w="19050" cmpd="sng">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1702287" y="5441826"/>
            <a:ext cx="219082" cy="229789"/>
          </a:xfrm>
          <a:prstGeom prst="line">
            <a:avLst/>
          </a:prstGeom>
          <a:ln w="19050" cmpd="sng">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H="1">
            <a:off x="3654620" y="5432057"/>
            <a:ext cx="176213" cy="235740"/>
          </a:xfrm>
          <a:prstGeom prst="line">
            <a:avLst/>
          </a:prstGeom>
          <a:ln w="19050" cmpd="sng">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3636457" y="5443125"/>
            <a:ext cx="219082" cy="229789"/>
          </a:xfrm>
          <a:prstGeom prst="line">
            <a:avLst/>
          </a:prstGeom>
          <a:ln w="19050" cmpd="sng">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V="1">
            <a:off x="1795458" y="1335741"/>
            <a:ext cx="14882" cy="4182624"/>
          </a:xfrm>
          <a:prstGeom prst="line">
            <a:avLst/>
          </a:prstGeom>
          <a:ln w="19050" cmpd="sng">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V="1">
            <a:off x="3745699" y="1346809"/>
            <a:ext cx="14882" cy="4182624"/>
          </a:xfrm>
          <a:prstGeom prst="line">
            <a:avLst/>
          </a:prstGeom>
          <a:ln w="19050" cmpd="sng">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H="1">
            <a:off x="1720450" y="1196078"/>
            <a:ext cx="176213" cy="235740"/>
          </a:xfrm>
          <a:prstGeom prst="line">
            <a:avLst/>
          </a:prstGeom>
          <a:ln w="19050" cmpd="sng">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1702287" y="1207146"/>
            <a:ext cx="219082" cy="229789"/>
          </a:xfrm>
          <a:prstGeom prst="line">
            <a:avLst/>
          </a:prstGeom>
          <a:ln w="19050" cmpd="sng">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3654620" y="1197377"/>
            <a:ext cx="176213" cy="235740"/>
          </a:xfrm>
          <a:prstGeom prst="line">
            <a:avLst/>
          </a:prstGeom>
          <a:ln w="19050" cmpd="sng">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3636457" y="1208445"/>
            <a:ext cx="219082" cy="229789"/>
          </a:xfrm>
          <a:prstGeom prst="line">
            <a:avLst/>
          </a:prstGeom>
          <a:ln w="19050" cmpd="sng">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0" name="Oval 29"/>
          <p:cNvSpPr/>
          <p:nvPr/>
        </p:nvSpPr>
        <p:spPr>
          <a:xfrm>
            <a:off x="2029422" y="5312430"/>
            <a:ext cx="1476374" cy="501323"/>
          </a:xfrm>
          <a:prstGeom prst="ellipse">
            <a:avLst/>
          </a:prstGeom>
          <a:solidFill>
            <a:schemeClr val="bg1">
              <a:alpha val="65000"/>
            </a:schemeClr>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pic>
        <p:nvPicPr>
          <p:cNvPr id="21" name="Picture 20"/>
          <p:cNvPicPr>
            <a:picLocks noChangeAspect="1"/>
          </p:cNvPicPr>
          <p:nvPr/>
        </p:nvPicPr>
        <p:blipFill>
          <a:blip r:embed="rId3">
            <a:clrChange>
              <a:clrFrom>
                <a:srgbClr val="FFFFFF"/>
              </a:clrFrom>
              <a:clrTo>
                <a:srgbClr val="FFFFFF">
                  <a:alpha val="0"/>
                </a:srgbClr>
              </a:clrTo>
            </a:clrChange>
          </a:blip>
          <a:stretch>
            <a:fillRect/>
          </a:stretch>
        </p:blipFill>
        <p:spPr>
          <a:xfrm rot="15602725">
            <a:off x="2246264" y="5581329"/>
            <a:ext cx="640997" cy="325246"/>
          </a:xfrm>
          <a:prstGeom prst="rect">
            <a:avLst/>
          </a:prstGeom>
        </p:spPr>
      </p:pic>
      <p:cxnSp>
        <p:nvCxnSpPr>
          <p:cNvPr id="25" name="Straight Connector 24"/>
          <p:cNvCxnSpPr/>
          <p:nvPr/>
        </p:nvCxnSpPr>
        <p:spPr>
          <a:xfrm flipH="1" flipV="1">
            <a:off x="2091965" y="2934333"/>
            <a:ext cx="346437" cy="2614296"/>
          </a:xfrm>
          <a:prstGeom prst="line">
            <a:avLst/>
          </a:prstGeom>
          <a:ln w="19050" cmpd="sng">
            <a:solidFill>
              <a:schemeClr val="accent5"/>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H="1" flipV="1">
            <a:off x="2205033" y="2857500"/>
            <a:ext cx="394061" cy="2647226"/>
          </a:xfrm>
          <a:prstGeom prst="line">
            <a:avLst/>
          </a:prstGeom>
          <a:ln w="19050" cmpd="sng">
            <a:solidFill>
              <a:schemeClr val="accent5"/>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flipV="1">
            <a:off x="2329150" y="3267874"/>
            <a:ext cx="366174" cy="2758932"/>
          </a:xfrm>
          <a:prstGeom prst="line">
            <a:avLst/>
          </a:prstGeom>
          <a:ln w="19050" cmpd="sng">
            <a:solidFill>
              <a:schemeClr val="accent5"/>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flipV="1">
            <a:off x="6907682" y="1275863"/>
            <a:ext cx="28575" cy="4581526"/>
          </a:xfrm>
          <a:prstGeom prst="straightConnector1">
            <a:avLst/>
          </a:prstGeom>
          <a:ln w="76200" cmpd="sng">
            <a:prstDash val="solid"/>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a:off x="6881342" y="5836294"/>
            <a:ext cx="4735885" cy="1"/>
          </a:xfrm>
          <a:prstGeom prst="straightConnector1">
            <a:avLst/>
          </a:prstGeom>
          <a:ln w="76200" cmpd="sng">
            <a:prstDash val="solid"/>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flipV="1">
            <a:off x="6932388" y="1369952"/>
            <a:ext cx="820962" cy="4487436"/>
          </a:xfrm>
          <a:prstGeom prst="straightConnector1">
            <a:avLst/>
          </a:prstGeom>
          <a:ln w="19050" cmpd="sng">
            <a:prstDash val="solid"/>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flipV="1">
            <a:off x="7753350" y="1320701"/>
            <a:ext cx="820962" cy="4487436"/>
          </a:xfrm>
          <a:prstGeom prst="straightConnector1">
            <a:avLst/>
          </a:prstGeom>
          <a:ln w="19050" cmpd="sng">
            <a:prstDash val="solid"/>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V="1">
            <a:off x="8570443" y="3214688"/>
            <a:ext cx="456688" cy="2603996"/>
          </a:xfrm>
          <a:prstGeom prst="straightConnector1">
            <a:avLst/>
          </a:prstGeom>
          <a:ln w="19050" cmpd="sng">
            <a:prstDash val="solid"/>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flipV="1">
            <a:off x="9391405" y="1369952"/>
            <a:ext cx="820962" cy="4487436"/>
          </a:xfrm>
          <a:prstGeom prst="straightConnector1">
            <a:avLst/>
          </a:prstGeom>
          <a:ln w="19050" cmpd="sng">
            <a:prstDash val="solid"/>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flipH="1">
            <a:off x="10724616" y="1226265"/>
            <a:ext cx="142875" cy="4600991"/>
          </a:xfrm>
          <a:prstGeom prst="line">
            <a:avLst/>
          </a:prstGeom>
          <a:ln w="19050" cmpd="sng">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4719320" y="2711675"/>
            <a:ext cx="2141622" cy="677108"/>
          </a:xfrm>
          <a:prstGeom prst="rect">
            <a:avLst/>
          </a:prstGeom>
          <a:noFill/>
        </p:spPr>
        <p:txBody>
          <a:bodyPr wrap="square" rtlCol="0">
            <a:spAutoFit/>
          </a:bodyPr>
          <a:lstStyle/>
          <a:p>
            <a:r>
              <a:rPr lang="de-DE" dirty="0" err="1" smtClean="0"/>
              <a:t>Measure</a:t>
            </a:r>
            <a:r>
              <a:rPr lang="de-DE" dirty="0" smtClean="0"/>
              <a:t> </a:t>
            </a:r>
            <a:r>
              <a:rPr lang="de-DE" dirty="0" err="1" smtClean="0"/>
              <a:t>of</a:t>
            </a:r>
            <a:r>
              <a:rPr lang="de-DE" dirty="0" smtClean="0"/>
              <a:t> </a:t>
            </a:r>
            <a:r>
              <a:rPr lang="de-DE" dirty="0" err="1" smtClean="0"/>
              <a:t>toroidal</a:t>
            </a:r>
            <a:r>
              <a:rPr lang="de-DE" dirty="0" smtClean="0"/>
              <a:t> </a:t>
            </a:r>
            <a:r>
              <a:rPr lang="de-DE" dirty="0" err="1" smtClean="0"/>
              <a:t>procession</a:t>
            </a:r>
            <a:r>
              <a:rPr lang="de-DE" dirty="0" smtClean="0"/>
              <a:t> </a:t>
            </a:r>
            <a:r>
              <a:rPr lang="el-GR" sz="2000" b="1" dirty="0" smtClean="0"/>
              <a:t>Φ</a:t>
            </a:r>
            <a:endParaRPr lang="en-US" sz="2400" b="1" dirty="0"/>
          </a:p>
        </p:txBody>
      </p:sp>
      <p:sp>
        <p:nvSpPr>
          <p:cNvPr id="3" name="Parallelogram 2"/>
          <p:cNvSpPr/>
          <p:nvPr/>
        </p:nvSpPr>
        <p:spPr>
          <a:xfrm rot="20173535">
            <a:off x="9242363" y="3052236"/>
            <a:ext cx="240139" cy="2309274"/>
          </a:xfrm>
          <a:prstGeom prst="parallelogram">
            <a:avLst/>
          </a:prstGeom>
          <a:solidFill>
            <a:schemeClr val="tx2"/>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cxnSp>
        <p:nvCxnSpPr>
          <p:cNvPr id="24" name="Straight Connector 23"/>
          <p:cNvCxnSpPr/>
          <p:nvPr/>
        </p:nvCxnSpPr>
        <p:spPr>
          <a:xfrm flipV="1">
            <a:off x="2097706" y="2857501"/>
            <a:ext cx="107327" cy="47624"/>
          </a:xfrm>
          <a:prstGeom prst="line">
            <a:avLst/>
          </a:prstGeom>
          <a:ln w="19050" cmpd="sng">
            <a:solidFill>
              <a:schemeClr val="accent5"/>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flipH="1" flipV="1">
            <a:off x="2240241" y="2843861"/>
            <a:ext cx="97551" cy="449549"/>
          </a:xfrm>
          <a:prstGeom prst="line">
            <a:avLst/>
          </a:prstGeom>
          <a:ln w="19050" cmpd="sng">
            <a:solidFill>
              <a:schemeClr val="accent5"/>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795456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8" name="Straight Arrow Connector 47"/>
          <p:cNvCxnSpPr/>
          <p:nvPr/>
        </p:nvCxnSpPr>
        <p:spPr>
          <a:xfrm flipV="1">
            <a:off x="8979277" y="1363898"/>
            <a:ext cx="380159" cy="2132636"/>
          </a:xfrm>
          <a:prstGeom prst="straightConnector1">
            <a:avLst/>
          </a:prstGeom>
          <a:ln w="19050" cmpd="sng">
            <a:prstDash val="lgDashDotDot"/>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2" name="Content Placeholder 1"/>
          <p:cNvSpPr>
            <a:spLocks noGrp="1"/>
          </p:cNvSpPr>
          <p:nvPr>
            <p:ph sz="quarter" idx="13"/>
          </p:nvPr>
        </p:nvSpPr>
        <p:spPr/>
        <p:txBody>
          <a:bodyPr/>
          <a:lstStyle/>
          <a:p>
            <a:endParaRPr lang="en-IN" sz="1600" dirty="0" smtClean="0">
              <a:solidFill>
                <a:srgbClr val="669999"/>
              </a:solidFill>
            </a:endParaRPr>
          </a:p>
          <a:p>
            <a:endParaRPr lang="en-IN" sz="1600" dirty="0" smtClean="0">
              <a:solidFill>
                <a:srgbClr val="669999"/>
              </a:solidFill>
            </a:endParaRPr>
          </a:p>
          <a:p>
            <a:endParaRPr lang="en-IN" sz="1600" dirty="0" smtClean="0">
              <a:solidFill>
                <a:srgbClr val="669999"/>
              </a:solidFill>
            </a:endParaRPr>
          </a:p>
        </p:txBody>
      </p:sp>
      <p:sp>
        <p:nvSpPr>
          <p:cNvPr id="4" name="Date Placeholder 3"/>
          <p:cNvSpPr>
            <a:spLocks noGrp="1"/>
          </p:cNvSpPr>
          <p:nvPr>
            <p:ph type="dt" sz="half" idx="14"/>
          </p:nvPr>
        </p:nvSpPr>
        <p:spPr/>
        <p:txBody>
          <a:bodyPr/>
          <a:lstStyle/>
          <a:p>
            <a:r>
              <a:rPr lang="en-US" smtClean="0"/>
              <a:t>Antara Menzel-Barbara | 25.06.24   </a:t>
            </a:r>
            <a:endParaRPr lang="de-DE" dirty="0"/>
          </a:p>
        </p:txBody>
      </p:sp>
      <p:sp>
        <p:nvSpPr>
          <p:cNvPr id="5" name="Footer Placeholder 4"/>
          <p:cNvSpPr>
            <a:spLocks noGrp="1"/>
          </p:cNvSpPr>
          <p:nvPr>
            <p:ph type="ftr" sz="quarter" idx="15"/>
          </p:nvPr>
        </p:nvSpPr>
        <p:spPr/>
        <p:txBody>
          <a:bodyPr/>
          <a:lstStyle/>
          <a:p>
            <a:r>
              <a:rPr lang="en-US" smtClean="0"/>
              <a:t>Divertor engineering meeting</a:t>
            </a:r>
            <a:endParaRPr lang="de-DE" dirty="0"/>
          </a:p>
        </p:txBody>
      </p:sp>
      <p:sp>
        <p:nvSpPr>
          <p:cNvPr id="6" name="Slide Number Placeholder 5"/>
          <p:cNvSpPr>
            <a:spLocks noGrp="1"/>
          </p:cNvSpPr>
          <p:nvPr>
            <p:ph type="sldNum" sz="quarter" idx="16"/>
          </p:nvPr>
        </p:nvSpPr>
        <p:spPr/>
        <p:txBody>
          <a:bodyPr/>
          <a:lstStyle/>
          <a:p>
            <a:fld id="{ECE691D0-CC49-4FC7-9C4D-6112B0CB3A76}" type="slidenum">
              <a:rPr lang="de-DE" smtClean="0"/>
              <a:pPr/>
              <a:t>25</a:t>
            </a:fld>
            <a:endParaRPr lang="de-DE" dirty="0"/>
          </a:p>
        </p:txBody>
      </p:sp>
      <p:sp>
        <p:nvSpPr>
          <p:cNvPr id="13" name="Title 2"/>
          <p:cNvSpPr>
            <a:spLocks noGrp="1"/>
          </p:cNvSpPr>
          <p:nvPr>
            <p:ph type="title"/>
          </p:nvPr>
        </p:nvSpPr>
        <p:spPr>
          <a:xfrm>
            <a:off x="695326" y="441325"/>
            <a:ext cx="9576471" cy="894416"/>
          </a:xfrm>
        </p:spPr>
        <p:txBody>
          <a:bodyPr/>
          <a:lstStyle/>
          <a:p>
            <a:r>
              <a:rPr lang="en-IN" sz="3200" dirty="0" smtClean="0"/>
              <a:t>W7-X islands, standard configuration</a:t>
            </a:r>
            <a:r>
              <a:rPr lang="en-IN" sz="3200" dirty="0" smtClean="0"/>
              <a:t/>
            </a:r>
            <a:br>
              <a:rPr lang="en-IN" sz="3200" dirty="0" smtClean="0"/>
            </a:br>
            <a:r>
              <a:rPr lang="en-IN" dirty="0" smtClean="0"/>
              <a:t/>
            </a:r>
            <a:br>
              <a:rPr lang="en-IN" dirty="0" smtClean="0"/>
            </a:br>
            <a:endParaRPr lang="en-IN" dirty="0"/>
          </a:p>
        </p:txBody>
      </p:sp>
      <p:cxnSp>
        <p:nvCxnSpPr>
          <p:cNvPr id="40" name="Straight Arrow Connector 39"/>
          <p:cNvCxnSpPr/>
          <p:nvPr/>
        </p:nvCxnSpPr>
        <p:spPr>
          <a:xfrm flipV="1">
            <a:off x="6907682" y="1275863"/>
            <a:ext cx="28575" cy="4581526"/>
          </a:xfrm>
          <a:prstGeom prst="straightConnector1">
            <a:avLst/>
          </a:prstGeom>
          <a:ln w="76200" cmpd="sng">
            <a:prstDash val="solid"/>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a:off x="6881342" y="5836294"/>
            <a:ext cx="4735885" cy="1"/>
          </a:xfrm>
          <a:prstGeom prst="straightConnector1">
            <a:avLst/>
          </a:prstGeom>
          <a:ln w="76200" cmpd="sng">
            <a:prstDash val="solid"/>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flipV="1">
            <a:off x="6932388" y="1369952"/>
            <a:ext cx="820962" cy="4487436"/>
          </a:xfrm>
          <a:prstGeom prst="straightConnector1">
            <a:avLst/>
          </a:prstGeom>
          <a:ln w="19050" cmpd="sng">
            <a:prstDash val="solid"/>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flipV="1">
            <a:off x="7753350" y="1320701"/>
            <a:ext cx="820962" cy="4487436"/>
          </a:xfrm>
          <a:prstGeom prst="straightConnector1">
            <a:avLst/>
          </a:prstGeom>
          <a:ln w="19050" cmpd="sng">
            <a:prstDash val="solid"/>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V="1">
            <a:off x="8570443" y="3214688"/>
            <a:ext cx="456688" cy="2603996"/>
          </a:xfrm>
          <a:prstGeom prst="straightConnector1">
            <a:avLst/>
          </a:prstGeom>
          <a:ln w="19050" cmpd="sng">
            <a:prstDash val="solid"/>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flipV="1">
            <a:off x="9391405" y="1369952"/>
            <a:ext cx="820962" cy="4487436"/>
          </a:xfrm>
          <a:prstGeom prst="straightConnector1">
            <a:avLst/>
          </a:prstGeom>
          <a:ln w="19050" cmpd="sng">
            <a:prstDash val="lgDashDotDot"/>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flipH="1">
            <a:off x="10724616" y="1226265"/>
            <a:ext cx="142875" cy="4600991"/>
          </a:xfrm>
          <a:prstGeom prst="line">
            <a:avLst/>
          </a:prstGeom>
          <a:ln w="19050" cmpd="sng">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4719320" y="2711675"/>
            <a:ext cx="2141622" cy="677108"/>
          </a:xfrm>
          <a:prstGeom prst="rect">
            <a:avLst/>
          </a:prstGeom>
          <a:noFill/>
        </p:spPr>
        <p:txBody>
          <a:bodyPr wrap="square" rtlCol="0">
            <a:spAutoFit/>
          </a:bodyPr>
          <a:lstStyle/>
          <a:p>
            <a:r>
              <a:rPr lang="de-DE" dirty="0" err="1" smtClean="0"/>
              <a:t>Measure</a:t>
            </a:r>
            <a:r>
              <a:rPr lang="de-DE" dirty="0" smtClean="0"/>
              <a:t> </a:t>
            </a:r>
            <a:r>
              <a:rPr lang="de-DE" dirty="0" err="1" smtClean="0"/>
              <a:t>of</a:t>
            </a:r>
            <a:r>
              <a:rPr lang="de-DE" dirty="0" smtClean="0"/>
              <a:t> </a:t>
            </a:r>
            <a:r>
              <a:rPr lang="de-DE" dirty="0" err="1" smtClean="0"/>
              <a:t>toroidal</a:t>
            </a:r>
            <a:r>
              <a:rPr lang="de-DE" dirty="0" smtClean="0"/>
              <a:t> </a:t>
            </a:r>
            <a:r>
              <a:rPr lang="de-DE" dirty="0" err="1" smtClean="0"/>
              <a:t>procession</a:t>
            </a:r>
            <a:r>
              <a:rPr lang="de-DE" dirty="0" smtClean="0"/>
              <a:t> </a:t>
            </a:r>
            <a:r>
              <a:rPr lang="el-GR" sz="2000" b="1" dirty="0" smtClean="0"/>
              <a:t>Φ</a:t>
            </a:r>
            <a:endParaRPr lang="en-US" sz="2400" b="1" dirty="0"/>
          </a:p>
        </p:txBody>
      </p:sp>
      <p:sp>
        <p:nvSpPr>
          <p:cNvPr id="3" name="Parallelogram 2"/>
          <p:cNvSpPr/>
          <p:nvPr/>
        </p:nvSpPr>
        <p:spPr>
          <a:xfrm rot="20173535">
            <a:off x="9242363" y="3052236"/>
            <a:ext cx="240139" cy="2309274"/>
          </a:xfrm>
          <a:prstGeom prst="parallelogram">
            <a:avLst/>
          </a:prstGeom>
          <a:solidFill>
            <a:schemeClr val="tx2"/>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49" name="Oval 48"/>
          <p:cNvSpPr/>
          <p:nvPr/>
        </p:nvSpPr>
        <p:spPr>
          <a:xfrm>
            <a:off x="8952961" y="4649953"/>
            <a:ext cx="1242097" cy="861288"/>
          </a:xfrm>
          <a:prstGeom prst="ellipse">
            <a:avLst/>
          </a:prstGeom>
          <a:noFill/>
          <a:ln w="19050" cmpd="sng">
            <a:solidFill>
              <a:srgbClr val="FF0000"/>
            </a:solid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50" name="Rounded Rectangle 49"/>
          <p:cNvSpPr/>
          <p:nvPr/>
        </p:nvSpPr>
        <p:spPr>
          <a:xfrm>
            <a:off x="1943099" y="1171576"/>
            <a:ext cx="1628775" cy="4581526"/>
          </a:xfrm>
          <a:prstGeom prst="roundRect">
            <a:avLst/>
          </a:prstGeom>
          <a:solidFill>
            <a:schemeClr val="tx2"/>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51" name="Oval 50"/>
          <p:cNvSpPr/>
          <p:nvPr/>
        </p:nvSpPr>
        <p:spPr>
          <a:xfrm>
            <a:off x="1943098" y="5264315"/>
            <a:ext cx="1628775" cy="597836"/>
          </a:xfrm>
          <a:prstGeom prst="ellipse">
            <a:avLst/>
          </a:prstGeom>
          <a:solidFill>
            <a:srgbClr val="66A7A3"/>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52" name="Oval 51"/>
          <p:cNvSpPr/>
          <p:nvPr/>
        </p:nvSpPr>
        <p:spPr>
          <a:xfrm>
            <a:off x="1943097" y="1071034"/>
            <a:ext cx="1628775" cy="597836"/>
          </a:xfrm>
          <a:prstGeom prst="ellipse">
            <a:avLst/>
          </a:prstGeom>
          <a:solidFill>
            <a:schemeClr val="tx2"/>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53" name="Oval 52"/>
          <p:cNvSpPr/>
          <p:nvPr/>
        </p:nvSpPr>
        <p:spPr>
          <a:xfrm>
            <a:off x="2019297" y="5315441"/>
            <a:ext cx="1476374" cy="501323"/>
          </a:xfrm>
          <a:prstGeom prst="ellipse">
            <a:avLst/>
          </a:prstGeom>
          <a:solidFill>
            <a:srgbClr val="99C4C2"/>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54" name="Oval 53"/>
          <p:cNvSpPr/>
          <p:nvPr/>
        </p:nvSpPr>
        <p:spPr>
          <a:xfrm>
            <a:off x="2112164" y="5369476"/>
            <a:ext cx="1290640" cy="387513"/>
          </a:xfrm>
          <a:prstGeom prst="ellipse">
            <a:avLst/>
          </a:prstGeom>
          <a:solidFill>
            <a:srgbClr val="66A7A3"/>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55" name="Oval 54"/>
          <p:cNvSpPr/>
          <p:nvPr/>
        </p:nvSpPr>
        <p:spPr>
          <a:xfrm>
            <a:off x="2205033" y="5430758"/>
            <a:ext cx="1104902" cy="264948"/>
          </a:xfrm>
          <a:prstGeom prst="ellipse">
            <a:avLst/>
          </a:prstGeom>
          <a:solidFill>
            <a:srgbClr val="99C4C2"/>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56" name="Oval 55"/>
          <p:cNvSpPr/>
          <p:nvPr/>
        </p:nvSpPr>
        <p:spPr>
          <a:xfrm>
            <a:off x="2264564" y="5459966"/>
            <a:ext cx="985840" cy="193510"/>
          </a:xfrm>
          <a:prstGeom prst="ellipse">
            <a:avLst/>
          </a:prstGeom>
          <a:solidFill>
            <a:srgbClr val="66A7A3"/>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57" name="Oval 56"/>
          <p:cNvSpPr/>
          <p:nvPr/>
        </p:nvSpPr>
        <p:spPr>
          <a:xfrm>
            <a:off x="2375890" y="5518365"/>
            <a:ext cx="763187" cy="76712"/>
          </a:xfrm>
          <a:prstGeom prst="ellipse">
            <a:avLst/>
          </a:prstGeom>
          <a:solidFill>
            <a:srgbClr val="99C4C2"/>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58" name="Oval 57"/>
          <p:cNvSpPr/>
          <p:nvPr/>
        </p:nvSpPr>
        <p:spPr>
          <a:xfrm>
            <a:off x="2719084" y="5522020"/>
            <a:ext cx="76798" cy="69402"/>
          </a:xfrm>
          <a:prstGeom prst="ellipse">
            <a:avLst/>
          </a:prstGeom>
          <a:solidFill>
            <a:srgbClr val="66A7A3"/>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cxnSp>
        <p:nvCxnSpPr>
          <p:cNvPr id="59" name="Straight Connector 58"/>
          <p:cNvCxnSpPr/>
          <p:nvPr/>
        </p:nvCxnSpPr>
        <p:spPr>
          <a:xfrm flipH="1">
            <a:off x="1720450" y="5430758"/>
            <a:ext cx="176213" cy="235740"/>
          </a:xfrm>
          <a:prstGeom prst="line">
            <a:avLst/>
          </a:prstGeom>
          <a:ln w="19050" cmpd="sng">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1702287" y="5441826"/>
            <a:ext cx="219082" cy="229789"/>
          </a:xfrm>
          <a:prstGeom prst="line">
            <a:avLst/>
          </a:prstGeom>
          <a:ln w="19050" cmpd="sng">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a:off x="3654620" y="5432057"/>
            <a:ext cx="176213" cy="235740"/>
          </a:xfrm>
          <a:prstGeom prst="line">
            <a:avLst/>
          </a:prstGeom>
          <a:ln w="19050" cmpd="sng">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3636457" y="5443125"/>
            <a:ext cx="219082" cy="229789"/>
          </a:xfrm>
          <a:prstGeom prst="line">
            <a:avLst/>
          </a:prstGeom>
          <a:ln w="19050" cmpd="sng">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flipV="1">
            <a:off x="1795458" y="1335741"/>
            <a:ext cx="14882" cy="4182624"/>
          </a:xfrm>
          <a:prstGeom prst="line">
            <a:avLst/>
          </a:prstGeom>
          <a:ln w="19050" cmpd="sng">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V="1">
            <a:off x="3745699" y="1346809"/>
            <a:ext cx="14882" cy="4182624"/>
          </a:xfrm>
          <a:prstGeom prst="line">
            <a:avLst/>
          </a:prstGeom>
          <a:ln w="19050" cmpd="sng">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H="1">
            <a:off x="1720450" y="1196078"/>
            <a:ext cx="176213" cy="235740"/>
          </a:xfrm>
          <a:prstGeom prst="line">
            <a:avLst/>
          </a:prstGeom>
          <a:ln w="19050" cmpd="sng">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1702287" y="1207146"/>
            <a:ext cx="219082" cy="229789"/>
          </a:xfrm>
          <a:prstGeom prst="line">
            <a:avLst/>
          </a:prstGeom>
          <a:ln w="19050" cmpd="sng">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flipH="1">
            <a:off x="3654620" y="1197377"/>
            <a:ext cx="176213" cy="235740"/>
          </a:xfrm>
          <a:prstGeom prst="line">
            <a:avLst/>
          </a:prstGeom>
          <a:ln w="19050" cmpd="sng">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3636457" y="1208445"/>
            <a:ext cx="219082" cy="229789"/>
          </a:xfrm>
          <a:prstGeom prst="line">
            <a:avLst/>
          </a:prstGeom>
          <a:ln w="19050" cmpd="sng">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9" name="Oval 68"/>
          <p:cNvSpPr/>
          <p:nvPr/>
        </p:nvSpPr>
        <p:spPr>
          <a:xfrm>
            <a:off x="2029422" y="5312430"/>
            <a:ext cx="1476374" cy="501323"/>
          </a:xfrm>
          <a:prstGeom prst="ellipse">
            <a:avLst/>
          </a:prstGeom>
          <a:solidFill>
            <a:schemeClr val="bg1">
              <a:alpha val="65000"/>
            </a:schemeClr>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pic>
        <p:nvPicPr>
          <p:cNvPr id="70" name="Picture 69"/>
          <p:cNvPicPr>
            <a:picLocks noChangeAspect="1"/>
          </p:cNvPicPr>
          <p:nvPr/>
        </p:nvPicPr>
        <p:blipFill>
          <a:blip r:embed="rId3">
            <a:clrChange>
              <a:clrFrom>
                <a:srgbClr val="FFFFFF"/>
              </a:clrFrom>
              <a:clrTo>
                <a:srgbClr val="FFFFFF">
                  <a:alpha val="0"/>
                </a:srgbClr>
              </a:clrTo>
            </a:clrChange>
          </a:blip>
          <a:stretch>
            <a:fillRect/>
          </a:stretch>
        </p:blipFill>
        <p:spPr>
          <a:xfrm rot="15602725">
            <a:off x="2246264" y="5581329"/>
            <a:ext cx="640997" cy="325246"/>
          </a:xfrm>
          <a:prstGeom prst="rect">
            <a:avLst/>
          </a:prstGeom>
        </p:spPr>
      </p:pic>
      <p:cxnSp>
        <p:nvCxnSpPr>
          <p:cNvPr id="71" name="Straight Connector 70"/>
          <p:cNvCxnSpPr/>
          <p:nvPr/>
        </p:nvCxnSpPr>
        <p:spPr>
          <a:xfrm flipH="1" flipV="1">
            <a:off x="2091965" y="2934333"/>
            <a:ext cx="346437" cy="2614296"/>
          </a:xfrm>
          <a:prstGeom prst="line">
            <a:avLst/>
          </a:prstGeom>
          <a:ln w="19050" cmpd="sng">
            <a:solidFill>
              <a:schemeClr val="accent5"/>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flipH="1" flipV="1">
            <a:off x="2205033" y="2857500"/>
            <a:ext cx="394061" cy="2647226"/>
          </a:xfrm>
          <a:prstGeom prst="line">
            <a:avLst/>
          </a:prstGeom>
          <a:ln w="19050" cmpd="sng">
            <a:solidFill>
              <a:schemeClr val="accent5"/>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flipV="1">
            <a:off x="2329150" y="3267874"/>
            <a:ext cx="366174" cy="2758932"/>
          </a:xfrm>
          <a:prstGeom prst="line">
            <a:avLst/>
          </a:prstGeom>
          <a:ln w="19050" cmpd="sng">
            <a:solidFill>
              <a:schemeClr val="accent5"/>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flipV="1">
            <a:off x="2097706" y="2857501"/>
            <a:ext cx="107327" cy="47624"/>
          </a:xfrm>
          <a:prstGeom prst="line">
            <a:avLst/>
          </a:prstGeom>
          <a:ln w="19050" cmpd="sng">
            <a:solidFill>
              <a:schemeClr val="accent5"/>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flipH="1" flipV="1">
            <a:off x="2240241" y="2843861"/>
            <a:ext cx="97551" cy="449549"/>
          </a:xfrm>
          <a:prstGeom prst="line">
            <a:avLst/>
          </a:prstGeom>
          <a:ln w="19050" cmpd="sng">
            <a:solidFill>
              <a:schemeClr val="accent5"/>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7315091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8" name="Straight Arrow Connector 47"/>
          <p:cNvCxnSpPr/>
          <p:nvPr/>
        </p:nvCxnSpPr>
        <p:spPr>
          <a:xfrm flipV="1">
            <a:off x="8979277" y="1363898"/>
            <a:ext cx="380159" cy="2132636"/>
          </a:xfrm>
          <a:prstGeom prst="straightConnector1">
            <a:avLst/>
          </a:prstGeom>
          <a:ln w="19050" cmpd="sng">
            <a:prstDash val="lgDashDotDot"/>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2" name="Content Placeholder 1"/>
          <p:cNvSpPr>
            <a:spLocks noGrp="1"/>
          </p:cNvSpPr>
          <p:nvPr>
            <p:ph sz="quarter" idx="13"/>
          </p:nvPr>
        </p:nvSpPr>
        <p:spPr/>
        <p:txBody>
          <a:bodyPr/>
          <a:lstStyle/>
          <a:p>
            <a:endParaRPr lang="en-IN" sz="1600" dirty="0" smtClean="0">
              <a:solidFill>
                <a:srgbClr val="669999"/>
              </a:solidFill>
            </a:endParaRPr>
          </a:p>
          <a:p>
            <a:endParaRPr lang="en-IN" sz="1600" dirty="0" smtClean="0">
              <a:solidFill>
                <a:srgbClr val="669999"/>
              </a:solidFill>
            </a:endParaRPr>
          </a:p>
          <a:p>
            <a:endParaRPr lang="en-IN" sz="1600" dirty="0" smtClean="0">
              <a:solidFill>
                <a:srgbClr val="669999"/>
              </a:solidFill>
            </a:endParaRPr>
          </a:p>
        </p:txBody>
      </p:sp>
      <p:sp>
        <p:nvSpPr>
          <p:cNvPr id="4" name="Date Placeholder 3"/>
          <p:cNvSpPr>
            <a:spLocks noGrp="1"/>
          </p:cNvSpPr>
          <p:nvPr>
            <p:ph type="dt" sz="half" idx="14"/>
          </p:nvPr>
        </p:nvSpPr>
        <p:spPr/>
        <p:txBody>
          <a:bodyPr/>
          <a:lstStyle/>
          <a:p>
            <a:r>
              <a:rPr lang="en-US" smtClean="0"/>
              <a:t>Antara Menzel-Barbara | 25.06.24   </a:t>
            </a:r>
            <a:endParaRPr lang="de-DE" dirty="0"/>
          </a:p>
        </p:txBody>
      </p:sp>
      <p:sp>
        <p:nvSpPr>
          <p:cNvPr id="5" name="Footer Placeholder 4"/>
          <p:cNvSpPr>
            <a:spLocks noGrp="1"/>
          </p:cNvSpPr>
          <p:nvPr>
            <p:ph type="ftr" sz="quarter" idx="15"/>
          </p:nvPr>
        </p:nvSpPr>
        <p:spPr/>
        <p:txBody>
          <a:bodyPr/>
          <a:lstStyle/>
          <a:p>
            <a:r>
              <a:rPr lang="en-US" smtClean="0"/>
              <a:t>Divertor engineering meeting</a:t>
            </a:r>
            <a:endParaRPr lang="de-DE" dirty="0"/>
          </a:p>
        </p:txBody>
      </p:sp>
      <p:sp>
        <p:nvSpPr>
          <p:cNvPr id="6" name="Slide Number Placeholder 5"/>
          <p:cNvSpPr>
            <a:spLocks noGrp="1"/>
          </p:cNvSpPr>
          <p:nvPr>
            <p:ph type="sldNum" sz="quarter" idx="16"/>
          </p:nvPr>
        </p:nvSpPr>
        <p:spPr/>
        <p:txBody>
          <a:bodyPr/>
          <a:lstStyle/>
          <a:p>
            <a:fld id="{ECE691D0-CC49-4FC7-9C4D-6112B0CB3A76}" type="slidenum">
              <a:rPr lang="de-DE" smtClean="0"/>
              <a:pPr/>
              <a:t>26</a:t>
            </a:fld>
            <a:endParaRPr lang="de-DE" dirty="0"/>
          </a:p>
        </p:txBody>
      </p:sp>
      <p:sp>
        <p:nvSpPr>
          <p:cNvPr id="13" name="Title 2"/>
          <p:cNvSpPr>
            <a:spLocks noGrp="1"/>
          </p:cNvSpPr>
          <p:nvPr>
            <p:ph type="title"/>
          </p:nvPr>
        </p:nvSpPr>
        <p:spPr>
          <a:xfrm>
            <a:off x="695326" y="441325"/>
            <a:ext cx="9576471" cy="894416"/>
          </a:xfrm>
        </p:spPr>
        <p:txBody>
          <a:bodyPr/>
          <a:lstStyle/>
          <a:p>
            <a:r>
              <a:rPr lang="en-IN" sz="3200" dirty="0" smtClean="0"/>
              <a:t>W7-X islands, standard configuration</a:t>
            </a:r>
            <a:r>
              <a:rPr lang="en-IN" sz="3200" dirty="0" smtClean="0"/>
              <a:t/>
            </a:r>
            <a:br>
              <a:rPr lang="en-IN" sz="3200" dirty="0" smtClean="0"/>
            </a:br>
            <a:r>
              <a:rPr lang="en-IN" dirty="0" smtClean="0"/>
              <a:t/>
            </a:r>
            <a:br>
              <a:rPr lang="en-IN" dirty="0" smtClean="0"/>
            </a:br>
            <a:endParaRPr lang="en-IN" dirty="0"/>
          </a:p>
        </p:txBody>
      </p:sp>
      <p:cxnSp>
        <p:nvCxnSpPr>
          <p:cNvPr id="40" name="Straight Arrow Connector 39"/>
          <p:cNvCxnSpPr/>
          <p:nvPr/>
        </p:nvCxnSpPr>
        <p:spPr>
          <a:xfrm flipV="1">
            <a:off x="6907682" y="1275863"/>
            <a:ext cx="28575" cy="4581526"/>
          </a:xfrm>
          <a:prstGeom prst="straightConnector1">
            <a:avLst/>
          </a:prstGeom>
          <a:ln w="76200" cmpd="sng">
            <a:prstDash val="solid"/>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a:off x="6881342" y="5836294"/>
            <a:ext cx="4735885" cy="1"/>
          </a:xfrm>
          <a:prstGeom prst="straightConnector1">
            <a:avLst/>
          </a:prstGeom>
          <a:ln w="76200" cmpd="sng">
            <a:prstDash val="solid"/>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flipV="1">
            <a:off x="6932388" y="1369952"/>
            <a:ext cx="820962" cy="4487436"/>
          </a:xfrm>
          <a:prstGeom prst="straightConnector1">
            <a:avLst/>
          </a:prstGeom>
          <a:ln w="19050" cmpd="sng">
            <a:prstDash val="solid"/>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flipV="1">
            <a:off x="7753350" y="1320701"/>
            <a:ext cx="820962" cy="4487436"/>
          </a:xfrm>
          <a:prstGeom prst="straightConnector1">
            <a:avLst/>
          </a:prstGeom>
          <a:ln w="19050" cmpd="sng">
            <a:prstDash val="solid"/>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V="1">
            <a:off x="8570443" y="3214688"/>
            <a:ext cx="456688" cy="2603996"/>
          </a:xfrm>
          <a:prstGeom prst="straightConnector1">
            <a:avLst/>
          </a:prstGeom>
          <a:ln w="19050" cmpd="sng">
            <a:prstDash val="solid"/>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flipV="1">
            <a:off x="9391405" y="1369952"/>
            <a:ext cx="820962" cy="4487436"/>
          </a:xfrm>
          <a:prstGeom prst="straightConnector1">
            <a:avLst/>
          </a:prstGeom>
          <a:ln w="19050" cmpd="sng">
            <a:prstDash val="lgDashDotDot"/>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flipH="1">
            <a:off x="10724616" y="1226265"/>
            <a:ext cx="142875" cy="4600991"/>
          </a:xfrm>
          <a:prstGeom prst="line">
            <a:avLst/>
          </a:prstGeom>
          <a:ln w="19050" cmpd="sng">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4719320" y="2711675"/>
            <a:ext cx="2141622" cy="677108"/>
          </a:xfrm>
          <a:prstGeom prst="rect">
            <a:avLst/>
          </a:prstGeom>
          <a:noFill/>
        </p:spPr>
        <p:txBody>
          <a:bodyPr wrap="square" rtlCol="0">
            <a:spAutoFit/>
          </a:bodyPr>
          <a:lstStyle/>
          <a:p>
            <a:r>
              <a:rPr lang="de-DE" dirty="0" err="1" smtClean="0"/>
              <a:t>Measure</a:t>
            </a:r>
            <a:r>
              <a:rPr lang="de-DE" dirty="0" smtClean="0"/>
              <a:t> </a:t>
            </a:r>
            <a:r>
              <a:rPr lang="de-DE" dirty="0" err="1" smtClean="0"/>
              <a:t>of</a:t>
            </a:r>
            <a:r>
              <a:rPr lang="de-DE" dirty="0" smtClean="0"/>
              <a:t> </a:t>
            </a:r>
            <a:r>
              <a:rPr lang="de-DE" dirty="0" err="1" smtClean="0"/>
              <a:t>toroidal</a:t>
            </a:r>
            <a:r>
              <a:rPr lang="de-DE" dirty="0" smtClean="0"/>
              <a:t> </a:t>
            </a:r>
            <a:r>
              <a:rPr lang="de-DE" dirty="0" err="1" smtClean="0"/>
              <a:t>procession</a:t>
            </a:r>
            <a:r>
              <a:rPr lang="de-DE" dirty="0" smtClean="0"/>
              <a:t> </a:t>
            </a:r>
            <a:r>
              <a:rPr lang="el-GR" sz="2000" b="1" dirty="0" smtClean="0"/>
              <a:t>Φ</a:t>
            </a:r>
            <a:endParaRPr lang="en-US" sz="2400" b="1" dirty="0"/>
          </a:p>
        </p:txBody>
      </p:sp>
      <p:sp>
        <p:nvSpPr>
          <p:cNvPr id="3" name="Parallelogram 2"/>
          <p:cNvSpPr/>
          <p:nvPr/>
        </p:nvSpPr>
        <p:spPr>
          <a:xfrm rot="20173535">
            <a:off x="9242363" y="3052236"/>
            <a:ext cx="240139" cy="2309274"/>
          </a:xfrm>
          <a:prstGeom prst="parallelogram">
            <a:avLst/>
          </a:prstGeom>
          <a:solidFill>
            <a:schemeClr val="tx2"/>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50" name="Oval 49"/>
          <p:cNvSpPr/>
          <p:nvPr/>
        </p:nvSpPr>
        <p:spPr>
          <a:xfrm>
            <a:off x="8952961" y="4649953"/>
            <a:ext cx="1242097" cy="861288"/>
          </a:xfrm>
          <a:prstGeom prst="ellipse">
            <a:avLst/>
          </a:prstGeom>
          <a:noFill/>
          <a:ln w="19050" cmpd="sng">
            <a:solidFill>
              <a:srgbClr val="FF0000"/>
            </a:solid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53" name="Rounded Rectangle 52"/>
          <p:cNvSpPr/>
          <p:nvPr/>
        </p:nvSpPr>
        <p:spPr>
          <a:xfrm>
            <a:off x="1943099" y="1171576"/>
            <a:ext cx="1628775" cy="4581526"/>
          </a:xfrm>
          <a:prstGeom prst="roundRect">
            <a:avLst/>
          </a:prstGeom>
          <a:solidFill>
            <a:schemeClr val="tx2"/>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54" name="Oval 53"/>
          <p:cNvSpPr/>
          <p:nvPr/>
        </p:nvSpPr>
        <p:spPr>
          <a:xfrm>
            <a:off x="1943098" y="5264315"/>
            <a:ext cx="1628775" cy="597836"/>
          </a:xfrm>
          <a:prstGeom prst="ellipse">
            <a:avLst/>
          </a:prstGeom>
          <a:solidFill>
            <a:srgbClr val="66A7A3"/>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55" name="Oval 54"/>
          <p:cNvSpPr/>
          <p:nvPr/>
        </p:nvSpPr>
        <p:spPr>
          <a:xfrm>
            <a:off x="1943097" y="1071034"/>
            <a:ext cx="1628775" cy="597836"/>
          </a:xfrm>
          <a:prstGeom prst="ellipse">
            <a:avLst/>
          </a:prstGeom>
          <a:solidFill>
            <a:schemeClr val="tx2"/>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56" name="Oval 55"/>
          <p:cNvSpPr/>
          <p:nvPr/>
        </p:nvSpPr>
        <p:spPr>
          <a:xfrm>
            <a:off x="2019297" y="5315441"/>
            <a:ext cx="1476374" cy="501323"/>
          </a:xfrm>
          <a:prstGeom prst="ellipse">
            <a:avLst/>
          </a:prstGeom>
          <a:solidFill>
            <a:srgbClr val="99C4C2"/>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57" name="Oval 56"/>
          <p:cNvSpPr/>
          <p:nvPr/>
        </p:nvSpPr>
        <p:spPr>
          <a:xfrm>
            <a:off x="2112164" y="5369476"/>
            <a:ext cx="1290640" cy="387513"/>
          </a:xfrm>
          <a:prstGeom prst="ellipse">
            <a:avLst/>
          </a:prstGeom>
          <a:solidFill>
            <a:srgbClr val="66A7A3"/>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58" name="Oval 57"/>
          <p:cNvSpPr/>
          <p:nvPr/>
        </p:nvSpPr>
        <p:spPr>
          <a:xfrm>
            <a:off x="2205033" y="5430758"/>
            <a:ext cx="1104902" cy="264948"/>
          </a:xfrm>
          <a:prstGeom prst="ellipse">
            <a:avLst/>
          </a:prstGeom>
          <a:solidFill>
            <a:srgbClr val="99C4C2"/>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59" name="Oval 58"/>
          <p:cNvSpPr/>
          <p:nvPr/>
        </p:nvSpPr>
        <p:spPr>
          <a:xfrm>
            <a:off x="2264564" y="5459966"/>
            <a:ext cx="985840" cy="193510"/>
          </a:xfrm>
          <a:prstGeom prst="ellipse">
            <a:avLst/>
          </a:prstGeom>
          <a:solidFill>
            <a:srgbClr val="66A7A3"/>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60" name="Oval 59"/>
          <p:cNvSpPr/>
          <p:nvPr/>
        </p:nvSpPr>
        <p:spPr>
          <a:xfrm>
            <a:off x="2375890" y="5518365"/>
            <a:ext cx="763187" cy="76712"/>
          </a:xfrm>
          <a:prstGeom prst="ellipse">
            <a:avLst/>
          </a:prstGeom>
          <a:solidFill>
            <a:srgbClr val="99C4C2"/>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61" name="Oval 60"/>
          <p:cNvSpPr/>
          <p:nvPr/>
        </p:nvSpPr>
        <p:spPr>
          <a:xfrm>
            <a:off x="2719084" y="5522020"/>
            <a:ext cx="76798" cy="69402"/>
          </a:xfrm>
          <a:prstGeom prst="ellipse">
            <a:avLst/>
          </a:prstGeom>
          <a:solidFill>
            <a:srgbClr val="66A7A3"/>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cxnSp>
        <p:nvCxnSpPr>
          <p:cNvPr id="62" name="Straight Connector 61"/>
          <p:cNvCxnSpPr/>
          <p:nvPr/>
        </p:nvCxnSpPr>
        <p:spPr>
          <a:xfrm flipH="1">
            <a:off x="1720450" y="5430758"/>
            <a:ext cx="176213" cy="235740"/>
          </a:xfrm>
          <a:prstGeom prst="line">
            <a:avLst/>
          </a:prstGeom>
          <a:ln w="19050" cmpd="sng">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1702287" y="5441826"/>
            <a:ext cx="219082" cy="229789"/>
          </a:xfrm>
          <a:prstGeom prst="line">
            <a:avLst/>
          </a:prstGeom>
          <a:ln w="19050" cmpd="sng">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H="1">
            <a:off x="3654620" y="5432057"/>
            <a:ext cx="176213" cy="235740"/>
          </a:xfrm>
          <a:prstGeom prst="line">
            <a:avLst/>
          </a:prstGeom>
          <a:ln w="19050" cmpd="sng">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3636457" y="5443125"/>
            <a:ext cx="219082" cy="229789"/>
          </a:xfrm>
          <a:prstGeom prst="line">
            <a:avLst/>
          </a:prstGeom>
          <a:ln w="19050" cmpd="sng">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flipV="1">
            <a:off x="1795458" y="1335741"/>
            <a:ext cx="14882" cy="4182624"/>
          </a:xfrm>
          <a:prstGeom prst="line">
            <a:avLst/>
          </a:prstGeom>
          <a:ln w="19050" cmpd="sng">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flipV="1">
            <a:off x="3745699" y="1346809"/>
            <a:ext cx="14882" cy="4182624"/>
          </a:xfrm>
          <a:prstGeom prst="line">
            <a:avLst/>
          </a:prstGeom>
          <a:ln w="19050" cmpd="sng">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flipH="1">
            <a:off x="1720450" y="1196078"/>
            <a:ext cx="176213" cy="235740"/>
          </a:xfrm>
          <a:prstGeom prst="line">
            <a:avLst/>
          </a:prstGeom>
          <a:ln w="19050" cmpd="sng">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1702287" y="1207146"/>
            <a:ext cx="219082" cy="229789"/>
          </a:xfrm>
          <a:prstGeom prst="line">
            <a:avLst/>
          </a:prstGeom>
          <a:ln w="19050" cmpd="sng">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flipH="1">
            <a:off x="3654620" y="1197377"/>
            <a:ext cx="176213" cy="235740"/>
          </a:xfrm>
          <a:prstGeom prst="line">
            <a:avLst/>
          </a:prstGeom>
          <a:ln w="19050" cmpd="sng">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3636457" y="1208445"/>
            <a:ext cx="219082" cy="229789"/>
          </a:xfrm>
          <a:prstGeom prst="line">
            <a:avLst/>
          </a:prstGeom>
          <a:ln w="19050" cmpd="sng">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72" name="Oval 71"/>
          <p:cNvSpPr/>
          <p:nvPr/>
        </p:nvSpPr>
        <p:spPr>
          <a:xfrm>
            <a:off x="2029422" y="5312430"/>
            <a:ext cx="1476374" cy="501323"/>
          </a:xfrm>
          <a:prstGeom prst="ellipse">
            <a:avLst/>
          </a:prstGeom>
          <a:solidFill>
            <a:schemeClr val="bg1">
              <a:alpha val="65000"/>
            </a:schemeClr>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pic>
        <p:nvPicPr>
          <p:cNvPr id="73" name="Picture 72"/>
          <p:cNvPicPr>
            <a:picLocks noChangeAspect="1"/>
          </p:cNvPicPr>
          <p:nvPr/>
        </p:nvPicPr>
        <p:blipFill>
          <a:blip r:embed="rId3">
            <a:clrChange>
              <a:clrFrom>
                <a:srgbClr val="FFFFFF"/>
              </a:clrFrom>
              <a:clrTo>
                <a:srgbClr val="FFFFFF">
                  <a:alpha val="0"/>
                </a:srgbClr>
              </a:clrTo>
            </a:clrChange>
          </a:blip>
          <a:stretch>
            <a:fillRect/>
          </a:stretch>
        </p:blipFill>
        <p:spPr>
          <a:xfrm rot="15602725">
            <a:off x="2246264" y="5581329"/>
            <a:ext cx="640997" cy="325246"/>
          </a:xfrm>
          <a:prstGeom prst="rect">
            <a:avLst/>
          </a:prstGeom>
        </p:spPr>
      </p:pic>
      <p:cxnSp>
        <p:nvCxnSpPr>
          <p:cNvPr id="74" name="Straight Connector 73"/>
          <p:cNvCxnSpPr/>
          <p:nvPr/>
        </p:nvCxnSpPr>
        <p:spPr>
          <a:xfrm flipH="1" flipV="1">
            <a:off x="2091965" y="2934333"/>
            <a:ext cx="346437" cy="2614296"/>
          </a:xfrm>
          <a:prstGeom prst="line">
            <a:avLst/>
          </a:prstGeom>
          <a:ln w="19050" cmpd="sng">
            <a:solidFill>
              <a:schemeClr val="accent5"/>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flipH="1" flipV="1">
            <a:off x="2205033" y="2857500"/>
            <a:ext cx="394061" cy="2647226"/>
          </a:xfrm>
          <a:prstGeom prst="line">
            <a:avLst/>
          </a:prstGeom>
          <a:ln w="19050" cmpd="sng">
            <a:solidFill>
              <a:schemeClr val="accent5"/>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flipH="1" flipV="1">
            <a:off x="2329150" y="3267874"/>
            <a:ext cx="366174" cy="2758932"/>
          </a:xfrm>
          <a:prstGeom prst="line">
            <a:avLst/>
          </a:prstGeom>
          <a:ln w="19050" cmpd="sng">
            <a:solidFill>
              <a:schemeClr val="accent5"/>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V="1">
            <a:off x="2097706" y="2857501"/>
            <a:ext cx="107327" cy="47624"/>
          </a:xfrm>
          <a:prstGeom prst="line">
            <a:avLst/>
          </a:prstGeom>
          <a:ln w="19050" cmpd="sng">
            <a:solidFill>
              <a:schemeClr val="accent5"/>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flipH="1" flipV="1">
            <a:off x="2240241" y="2843861"/>
            <a:ext cx="97551" cy="449549"/>
          </a:xfrm>
          <a:prstGeom prst="line">
            <a:avLst/>
          </a:prstGeom>
          <a:ln w="19050" cmpd="sng">
            <a:solidFill>
              <a:schemeClr val="accent5"/>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1" name="Rectangle 50"/>
          <p:cNvSpPr/>
          <p:nvPr/>
        </p:nvSpPr>
        <p:spPr>
          <a:xfrm>
            <a:off x="185738" y="885825"/>
            <a:ext cx="11849100" cy="5562600"/>
          </a:xfrm>
          <a:prstGeom prst="rect">
            <a:avLst/>
          </a:prstGeom>
          <a:solidFill>
            <a:srgbClr val="FFFFFF">
              <a:alpha val="76000"/>
            </a:srgbClr>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79" name="Rectangle 78"/>
          <p:cNvSpPr/>
          <p:nvPr/>
        </p:nvSpPr>
        <p:spPr>
          <a:xfrm>
            <a:off x="4685879" y="4352926"/>
            <a:ext cx="2738437" cy="476250"/>
          </a:xfrm>
          <a:prstGeom prst="rect">
            <a:avLst/>
          </a:prstGeom>
          <a:solidFill>
            <a:schemeClr val="tx2"/>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r>
              <a:rPr lang="de-DE" sz="1300" b="1" dirty="0" err="1" smtClean="0">
                <a:solidFill>
                  <a:schemeClr val="bg1"/>
                </a:solidFill>
              </a:rPr>
              <a:t>Tip</a:t>
            </a:r>
            <a:r>
              <a:rPr lang="de-DE" sz="1300" b="1" dirty="0" smtClean="0">
                <a:solidFill>
                  <a:schemeClr val="bg1"/>
                </a:solidFill>
              </a:rPr>
              <a:t> </a:t>
            </a:r>
            <a:r>
              <a:rPr lang="de-DE" sz="1300" b="1" dirty="0" err="1" smtClean="0">
                <a:solidFill>
                  <a:schemeClr val="bg1"/>
                </a:solidFill>
              </a:rPr>
              <a:t>is</a:t>
            </a:r>
            <a:r>
              <a:rPr lang="de-DE" sz="1300" b="1" dirty="0" smtClean="0">
                <a:solidFill>
                  <a:schemeClr val="bg1"/>
                </a:solidFill>
              </a:rPr>
              <a:t> </a:t>
            </a:r>
            <a:r>
              <a:rPr lang="de-DE" sz="1300" b="1" dirty="0" err="1" smtClean="0">
                <a:solidFill>
                  <a:schemeClr val="bg1"/>
                </a:solidFill>
              </a:rPr>
              <a:t>shadowed</a:t>
            </a:r>
            <a:r>
              <a:rPr lang="de-DE" sz="1300" b="1" dirty="0" smtClean="0">
                <a:solidFill>
                  <a:schemeClr val="bg1"/>
                </a:solidFill>
              </a:rPr>
              <a:t>!</a:t>
            </a:r>
            <a:endParaRPr lang="en-US" sz="1300" b="1" dirty="0" smtClean="0">
              <a:solidFill>
                <a:schemeClr val="bg1"/>
              </a:solidFill>
            </a:endParaRPr>
          </a:p>
        </p:txBody>
      </p:sp>
    </p:spTree>
    <p:extLst>
      <p:ext uri="{BB962C8B-B14F-4D97-AF65-F5344CB8AC3E}">
        <p14:creationId xmlns:p14="http://schemas.microsoft.com/office/powerpoint/2010/main" val="94193310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endParaRPr lang="en-IN" sz="1600" dirty="0" smtClean="0">
              <a:solidFill>
                <a:srgbClr val="669999"/>
              </a:solidFill>
            </a:endParaRPr>
          </a:p>
          <a:p>
            <a:endParaRPr lang="en-IN" sz="1600" dirty="0" smtClean="0">
              <a:solidFill>
                <a:srgbClr val="669999"/>
              </a:solidFill>
            </a:endParaRPr>
          </a:p>
          <a:p>
            <a:endParaRPr lang="en-IN" sz="1600" dirty="0" smtClean="0">
              <a:solidFill>
                <a:srgbClr val="669999"/>
              </a:solidFill>
            </a:endParaRPr>
          </a:p>
          <a:p>
            <a:endParaRPr lang="en-IN" sz="1600" dirty="0" smtClean="0">
              <a:solidFill>
                <a:srgbClr val="669999"/>
              </a:solidFill>
            </a:endParaRPr>
          </a:p>
          <a:p>
            <a:endParaRPr lang="en-IN" sz="1600" dirty="0" smtClean="0">
              <a:solidFill>
                <a:srgbClr val="669999"/>
              </a:solidFill>
            </a:endParaRPr>
          </a:p>
        </p:txBody>
      </p:sp>
      <p:sp>
        <p:nvSpPr>
          <p:cNvPr id="4" name="Date Placeholder 3"/>
          <p:cNvSpPr>
            <a:spLocks noGrp="1"/>
          </p:cNvSpPr>
          <p:nvPr>
            <p:ph type="dt" sz="half" idx="14"/>
          </p:nvPr>
        </p:nvSpPr>
        <p:spPr/>
        <p:txBody>
          <a:bodyPr/>
          <a:lstStyle/>
          <a:p>
            <a:r>
              <a:rPr lang="en-US" smtClean="0"/>
              <a:t>Antara Menzel-Barbara | 25.06.24   </a:t>
            </a:r>
            <a:endParaRPr lang="de-DE" dirty="0"/>
          </a:p>
        </p:txBody>
      </p:sp>
      <p:sp>
        <p:nvSpPr>
          <p:cNvPr id="5" name="Footer Placeholder 4"/>
          <p:cNvSpPr>
            <a:spLocks noGrp="1"/>
          </p:cNvSpPr>
          <p:nvPr>
            <p:ph type="ftr" sz="quarter" idx="15"/>
          </p:nvPr>
        </p:nvSpPr>
        <p:spPr/>
        <p:txBody>
          <a:bodyPr/>
          <a:lstStyle/>
          <a:p>
            <a:r>
              <a:rPr lang="en-US" smtClean="0"/>
              <a:t>Divertor engineering meeting</a:t>
            </a:r>
            <a:endParaRPr lang="de-DE" dirty="0"/>
          </a:p>
        </p:txBody>
      </p:sp>
      <p:sp>
        <p:nvSpPr>
          <p:cNvPr id="6" name="Slide Number Placeholder 5"/>
          <p:cNvSpPr>
            <a:spLocks noGrp="1"/>
          </p:cNvSpPr>
          <p:nvPr>
            <p:ph type="sldNum" sz="quarter" idx="16"/>
          </p:nvPr>
        </p:nvSpPr>
        <p:spPr/>
        <p:txBody>
          <a:bodyPr/>
          <a:lstStyle/>
          <a:p>
            <a:fld id="{ECE691D0-CC49-4FC7-9C4D-6112B0CB3A76}" type="slidenum">
              <a:rPr lang="de-DE" smtClean="0"/>
              <a:pPr/>
              <a:t>27</a:t>
            </a:fld>
            <a:endParaRPr lang="de-DE" dirty="0"/>
          </a:p>
        </p:txBody>
      </p:sp>
      <p:sp>
        <p:nvSpPr>
          <p:cNvPr id="13" name="Title 2"/>
          <p:cNvSpPr>
            <a:spLocks noGrp="1"/>
          </p:cNvSpPr>
          <p:nvPr>
            <p:ph type="title"/>
          </p:nvPr>
        </p:nvSpPr>
        <p:spPr>
          <a:xfrm>
            <a:off x="695326" y="441325"/>
            <a:ext cx="9576471" cy="894416"/>
          </a:xfrm>
        </p:spPr>
        <p:txBody>
          <a:bodyPr/>
          <a:lstStyle/>
          <a:p>
            <a:r>
              <a:rPr lang="en-IN" sz="3200" dirty="0" smtClean="0"/>
              <a:t>Identifying the points of interest</a:t>
            </a:r>
            <a:br>
              <a:rPr lang="en-IN" sz="3200" dirty="0" smtClean="0"/>
            </a:br>
            <a:r>
              <a:rPr lang="en-IN" dirty="0" smtClean="0"/>
              <a:t/>
            </a:r>
            <a:br>
              <a:rPr lang="en-IN" dirty="0" smtClean="0"/>
            </a:br>
            <a:endParaRPr lang="en-IN"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348" y="1168611"/>
            <a:ext cx="8919430" cy="5258748"/>
          </a:xfrm>
          <a:prstGeom prst="rect">
            <a:avLst/>
          </a:prstGeom>
        </p:spPr>
      </p:pic>
      <p:sp>
        <p:nvSpPr>
          <p:cNvPr id="14" name="Content Placeholder 1"/>
          <p:cNvSpPr txBox="1">
            <a:spLocks/>
          </p:cNvSpPr>
          <p:nvPr/>
        </p:nvSpPr>
        <p:spPr>
          <a:xfrm>
            <a:off x="7728767" y="1762126"/>
            <a:ext cx="3920308" cy="4073340"/>
          </a:xfrm>
          <a:prstGeom prst="rect">
            <a:avLst/>
          </a:prstGeom>
        </p:spPr>
        <p:txBody>
          <a:bodyPr vert="horz" lIns="0" tIns="45720" rIns="0" bIns="45720" rtlCol="0">
            <a:normAutofit/>
          </a:bodyPr>
          <a:lstStyle>
            <a:lvl1pPr marL="0" marR="0" indent="0" algn="l" defTabSz="914400" rtl="0" eaLnBrk="1" fontAlgn="auto" latinLnBrk="0" hangingPunct="1">
              <a:lnSpc>
                <a:spcPct val="120000"/>
              </a:lnSpc>
              <a:spcBef>
                <a:spcPts val="600"/>
              </a:spcBef>
              <a:spcAft>
                <a:spcPts val="0"/>
              </a:spcAft>
              <a:buClrTx/>
              <a:buSzTx/>
              <a:buFont typeface="Arial" panose="020B0604020202020204" pitchFamily="34" charset="0"/>
              <a:buNone/>
              <a:tabLst/>
              <a:defRPr lang="de-DE" sz="1800" b="1" i="0" kern="600" spc="40" baseline="0" dirty="0" smtClean="0">
                <a:solidFill>
                  <a:srgbClr val="005555"/>
                </a:solidFill>
                <a:latin typeface="+mn-lt"/>
                <a:ea typeface="+mn-ea"/>
                <a:cs typeface="+mn-cs"/>
              </a:defRPr>
            </a:lvl1pPr>
            <a:lvl2pPr marL="0" indent="0" algn="l" defTabSz="914400" rtl="0" eaLnBrk="1" latinLnBrk="0" hangingPunct="1">
              <a:lnSpc>
                <a:spcPct val="120000"/>
              </a:lnSpc>
              <a:spcBef>
                <a:spcPts val="600"/>
              </a:spcBef>
              <a:spcAft>
                <a:spcPts val="0"/>
              </a:spcAft>
              <a:buFont typeface="Arial" panose="020B0604020202020204" pitchFamily="34" charset="0"/>
              <a:buNone/>
              <a:defRPr sz="1800" kern="600" spc="40" baseline="0">
                <a:solidFill>
                  <a:schemeClr val="tx1"/>
                </a:solidFill>
                <a:latin typeface="+mn-lt"/>
                <a:ea typeface="+mn-ea"/>
                <a:cs typeface="+mn-cs"/>
              </a:defRPr>
            </a:lvl2pPr>
            <a:lvl3pPr marL="179388" indent="-179388" algn="l" defTabSz="914400" rtl="0" eaLnBrk="1" latinLnBrk="0" hangingPunct="1">
              <a:lnSpc>
                <a:spcPct val="120000"/>
              </a:lnSpc>
              <a:spcBef>
                <a:spcPts val="600"/>
              </a:spcBef>
              <a:buFont typeface="Arial" panose="020B0604020202020204" pitchFamily="34" charset="0"/>
              <a:buChar char="•"/>
              <a:defRPr sz="1800" b="1" kern="400" spc="40" baseline="0">
                <a:solidFill>
                  <a:schemeClr val="accent3"/>
                </a:solidFill>
                <a:latin typeface="+mn-lt"/>
                <a:ea typeface="+mn-ea"/>
                <a:cs typeface="+mn-cs"/>
              </a:defRPr>
            </a:lvl3pPr>
            <a:lvl4pPr marL="179388" indent="-179388" algn="l" defTabSz="914400" rtl="0" eaLnBrk="1" latinLnBrk="0" hangingPunct="1">
              <a:lnSpc>
                <a:spcPct val="120000"/>
              </a:lnSpc>
              <a:spcBef>
                <a:spcPts val="600"/>
              </a:spcBef>
              <a:buFont typeface="Arial" panose="020B0604020202020204" pitchFamily="34" charset="0"/>
              <a:buChar char="•"/>
              <a:defRPr sz="1800" kern="600" spc="40" baseline="0">
                <a:solidFill>
                  <a:schemeClr val="tx1"/>
                </a:solidFill>
                <a:latin typeface="+mn-lt"/>
                <a:ea typeface="+mn-ea"/>
                <a:cs typeface="+mn-cs"/>
              </a:defRPr>
            </a:lvl4pPr>
            <a:lvl5pPr marL="357188" indent="-179388" algn="l" defTabSz="914400" rtl="0" eaLnBrk="1" latinLnBrk="0" hangingPunct="1">
              <a:lnSpc>
                <a:spcPct val="120000"/>
              </a:lnSpc>
              <a:spcBef>
                <a:spcPts val="600"/>
              </a:spcBef>
              <a:buFont typeface="Arial" panose="020B0604020202020204" pitchFamily="34" charset="0"/>
              <a:buChar char="•"/>
              <a:defRPr lang="de-DE" sz="1800" b="0" i="0" kern="600" spc="40" baseline="0" dirty="0" smtClean="0">
                <a:solidFill>
                  <a:schemeClr val="tx1"/>
                </a:solidFill>
                <a:latin typeface="+mn-lt"/>
                <a:ea typeface="+mn-ea"/>
                <a:cs typeface="+mn-cs"/>
              </a:defRPr>
            </a:lvl5pPr>
            <a:lvl6pPr marL="645750" indent="-285750" algn="l" defTabSz="914400" rtl="0" eaLnBrk="1" latinLnBrk="0" hangingPunct="1">
              <a:lnSpc>
                <a:spcPct val="100000"/>
              </a:lnSpc>
              <a:spcBef>
                <a:spcPts val="300"/>
              </a:spcBef>
              <a:spcAft>
                <a:spcPts val="0"/>
              </a:spcAft>
              <a:buClr>
                <a:schemeClr val="tx1"/>
              </a:buClr>
              <a:buSzPct val="110000"/>
              <a:buFont typeface="Symbol" panose="05050102010706020507" pitchFamily="18" charset="2"/>
              <a:buChar char=""/>
              <a:defRPr sz="1800" b="0" i="0" kern="600" spc="40" baseline="0">
                <a:solidFill>
                  <a:schemeClr val="tx1"/>
                </a:solidFill>
                <a:latin typeface="+mn-lt"/>
                <a:ea typeface="+mn-ea"/>
                <a:cs typeface="+mn-cs"/>
              </a:defRPr>
            </a:lvl6pPr>
            <a:lvl7pPr marL="0" indent="215900" algn="l" defTabSz="914400" rtl="0" eaLnBrk="1" latinLnBrk="0" hangingPunct="1">
              <a:lnSpc>
                <a:spcPct val="100000"/>
              </a:lnSpc>
              <a:spcBef>
                <a:spcPts val="600"/>
              </a:spcBef>
              <a:spcAft>
                <a:spcPts val="0"/>
              </a:spcAft>
              <a:buClr>
                <a:schemeClr val="tx2"/>
              </a:buClr>
              <a:buFont typeface="Wingdings 3" panose="05040102010807070707" pitchFamily="18" charset="2"/>
              <a:buChar char=""/>
              <a:defRPr sz="1500" b="0" i="1" kern="600" spc="40" baseline="0">
                <a:solidFill>
                  <a:schemeClr val="tx2"/>
                </a:solidFill>
                <a:latin typeface="+mn-lt"/>
                <a:ea typeface="+mn-ea"/>
                <a:cs typeface="+mn-cs"/>
              </a:defRPr>
            </a:lvl7pPr>
            <a:lvl8pPr marL="0" indent="0" algn="l" defTabSz="914400" rtl="0" eaLnBrk="1" latinLnBrk="0" hangingPunct="1">
              <a:lnSpc>
                <a:spcPct val="100000"/>
              </a:lnSpc>
              <a:spcBef>
                <a:spcPts val="525"/>
              </a:spcBef>
              <a:spcAft>
                <a:spcPts val="0"/>
              </a:spcAft>
              <a:buSzPct val="110000"/>
              <a:buFont typeface=".SF NS Symbols Regular"/>
              <a:buNone/>
              <a:defRPr sz="1000" b="0" i="1" kern="600" spc="120" baseline="0">
                <a:solidFill>
                  <a:schemeClr val="tx1">
                    <a:lumMod val="50000"/>
                    <a:lumOff val="50000"/>
                  </a:schemeClr>
                </a:solidFill>
                <a:latin typeface="+mn-lt"/>
                <a:ea typeface="+mn-ea"/>
                <a:cs typeface="+mn-cs"/>
              </a:defRPr>
            </a:lvl8pPr>
            <a:lvl9pPr marL="0" indent="0" algn="l" defTabSz="914400" rtl="0" eaLnBrk="1" latinLnBrk="0" hangingPunct="1">
              <a:lnSpc>
                <a:spcPts val="1100"/>
              </a:lnSpc>
              <a:spcBef>
                <a:spcPts val="525"/>
              </a:spcBef>
              <a:buFont typeface="Arial" panose="020B0604020202020204" pitchFamily="34" charset="0"/>
              <a:buNone/>
              <a:defRPr sz="800" b="0" i="1" kern="600" spc="120" baseline="0">
                <a:solidFill>
                  <a:schemeClr val="tx1">
                    <a:lumMod val="50000"/>
                    <a:lumOff val="50000"/>
                  </a:schemeClr>
                </a:solidFill>
                <a:latin typeface="+mn-lt"/>
                <a:ea typeface="+mn-ea"/>
                <a:cs typeface="+mn-cs"/>
              </a:defRPr>
            </a:lvl9pPr>
          </a:lstStyle>
          <a:p>
            <a:pPr marL="285750" indent="-285750">
              <a:buFont typeface="Arial" panose="020B0604020202020204" pitchFamily="34" charset="0"/>
              <a:buChar char="•"/>
            </a:pPr>
            <a:r>
              <a:rPr lang="en-IN" sz="2400" dirty="0" smtClean="0"/>
              <a:t>Find </a:t>
            </a:r>
            <a:r>
              <a:rPr lang="en-IN" sz="2400" dirty="0" smtClean="0">
                <a:solidFill>
                  <a:srgbClr val="FF0000"/>
                </a:solidFill>
              </a:rPr>
              <a:t>O-point </a:t>
            </a:r>
            <a:r>
              <a:rPr lang="en-IN" sz="2400" dirty="0" smtClean="0"/>
              <a:t>of desired island</a:t>
            </a:r>
            <a:endParaRPr lang="en-IN" sz="2400" dirty="0">
              <a:solidFill>
                <a:srgbClr val="FF0000"/>
              </a:solidFill>
            </a:endParaRPr>
          </a:p>
          <a:p>
            <a:endParaRPr lang="en-IN" sz="1600" dirty="0">
              <a:solidFill>
                <a:srgbClr val="669999"/>
              </a:solidFill>
            </a:endParaRPr>
          </a:p>
          <a:p>
            <a:endParaRPr lang="en-IN" sz="1600" dirty="0">
              <a:solidFill>
                <a:srgbClr val="669999"/>
              </a:solidFill>
            </a:endParaRPr>
          </a:p>
          <a:p>
            <a:endParaRPr lang="en-IN" sz="1600" dirty="0">
              <a:solidFill>
                <a:srgbClr val="669999"/>
              </a:solidFill>
            </a:endParaRPr>
          </a:p>
          <a:p>
            <a:endParaRPr lang="en-IN" sz="1600" dirty="0">
              <a:solidFill>
                <a:srgbClr val="669999"/>
              </a:solidFill>
            </a:endParaRPr>
          </a:p>
          <a:p>
            <a:endParaRPr lang="en-IN" sz="1600" dirty="0">
              <a:solidFill>
                <a:srgbClr val="669999"/>
              </a:solidFill>
            </a:endParaRPr>
          </a:p>
        </p:txBody>
      </p:sp>
    </p:spTree>
    <p:extLst>
      <p:ext uri="{BB962C8B-B14F-4D97-AF65-F5344CB8AC3E}">
        <p14:creationId xmlns:p14="http://schemas.microsoft.com/office/powerpoint/2010/main" val="267622143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endParaRPr lang="en-IN" sz="1600" dirty="0" smtClean="0">
              <a:solidFill>
                <a:srgbClr val="669999"/>
              </a:solidFill>
            </a:endParaRPr>
          </a:p>
          <a:p>
            <a:endParaRPr lang="en-IN" sz="1600" dirty="0" smtClean="0">
              <a:solidFill>
                <a:srgbClr val="669999"/>
              </a:solidFill>
            </a:endParaRPr>
          </a:p>
          <a:p>
            <a:endParaRPr lang="en-IN" sz="1600" dirty="0" smtClean="0">
              <a:solidFill>
                <a:srgbClr val="669999"/>
              </a:solidFill>
            </a:endParaRPr>
          </a:p>
          <a:p>
            <a:endParaRPr lang="en-IN" sz="1600" dirty="0" smtClean="0">
              <a:solidFill>
                <a:srgbClr val="669999"/>
              </a:solidFill>
            </a:endParaRPr>
          </a:p>
          <a:p>
            <a:endParaRPr lang="en-IN" sz="1600" dirty="0" smtClean="0">
              <a:solidFill>
                <a:srgbClr val="669999"/>
              </a:solidFill>
            </a:endParaRPr>
          </a:p>
        </p:txBody>
      </p:sp>
      <p:sp>
        <p:nvSpPr>
          <p:cNvPr id="4" name="Date Placeholder 3"/>
          <p:cNvSpPr>
            <a:spLocks noGrp="1"/>
          </p:cNvSpPr>
          <p:nvPr>
            <p:ph type="dt" sz="half" idx="14"/>
          </p:nvPr>
        </p:nvSpPr>
        <p:spPr/>
        <p:txBody>
          <a:bodyPr/>
          <a:lstStyle/>
          <a:p>
            <a:r>
              <a:rPr lang="en-US" smtClean="0"/>
              <a:t>Antara Menzel-Barbara | 25.06.24   </a:t>
            </a:r>
            <a:endParaRPr lang="de-DE" dirty="0"/>
          </a:p>
        </p:txBody>
      </p:sp>
      <p:sp>
        <p:nvSpPr>
          <p:cNvPr id="5" name="Footer Placeholder 4"/>
          <p:cNvSpPr>
            <a:spLocks noGrp="1"/>
          </p:cNvSpPr>
          <p:nvPr>
            <p:ph type="ftr" sz="quarter" idx="15"/>
          </p:nvPr>
        </p:nvSpPr>
        <p:spPr/>
        <p:txBody>
          <a:bodyPr/>
          <a:lstStyle/>
          <a:p>
            <a:r>
              <a:rPr lang="en-US" smtClean="0"/>
              <a:t>Divertor engineering meeting</a:t>
            </a:r>
            <a:endParaRPr lang="de-DE" dirty="0"/>
          </a:p>
        </p:txBody>
      </p:sp>
      <p:sp>
        <p:nvSpPr>
          <p:cNvPr id="6" name="Slide Number Placeholder 5"/>
          <p:cNvSpPr>
            <a:spLocks noGrp="1"/>
          </p:cNvSpPr>
          <p:nvPr>
            <p:ph type="sldNum" sz="quarter" idx="16"/>
          </p:nvPr>
        </p:nvSpPr>
        <p:spPr/>
        <p:txBody>
          <a:bodyPr/>
          <a:lstStyle/>
          <a:p>
            <a:fld id="{ECE691D0-CC49-4FC7-9C4D-6112B0CB3A76}" type="slidenum">
              <a:rPr lang="de-DE" smtClean="0"/>
              <a:pPr/>
              <a:t>28</a:t>
            </a:fld>
            <a:endParaRPr lang="de-DE" dirty="0"/>
          </a:p>
        </p:txBody>
      </p:sp>
      <p:sp>
        <p:nvSpPr>
          <p:cNvPr id="13" name="Title 2"/>
          <p:cNvSpPr>
            <a:spLocks noGrp="1"/>
          </p:cNvSpPr>
          <p:nvPr>
            <p:ph type="title"/>
          </p:nvPr>
        </p:nvSpPr>
        <p:spPr>
          <a:xfrm>
            <a:off x="695326" y="441325"/>
            <a:ext cx="9576471" cy="894416"/>
          </a:xfrm>
        </p:spPr>
        <p:txBody>
          <a:bodyPr/>
          <a:lstStyle/>
          <a:p>
            <a:r>
              <a:rPr lang="en-IN" sz="3200" dirty="0"/>
              <a:t>Identifying the points of interest</a:t>
            </a:r>
            <a:endParaRPr lang="en-IN"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348" y="1168611"/>
            <a:ext cx="8919430" cy="5258748"/>
          </a:xfrm>
          <a:prstGeom prst="rect">
            <a:avLst/>
          </a:prstGeom>
        </p:spPr>
      </p:pic>
      <p:sp>
        <p:nvSpPr>
          <p:cNvPr id="14" name="Content Placeholder 1"/>
          <p:cNvSpPr txBox="1">
            <a:spLocks/>
          </p:cNvSpPr>
          <p:nvPr/>
        </p:nvSpPr>
        <p:spPr>
          <a:xfrm>
            <a:off x="7728767" y="1762126"/>
            <a:ext cx="3920308" cy="4073340"/>
          </a:xfrm>
          <a:prstGeom prst="rect">
            <a:avLst/>
          </a:prstGeom>
        </p:spPr>
        <p:txBody>
          <a:bodyPr vert="horz" lIns="0" tIns="45720" rIns="0" bIns="45720" rtlCol="0">
            <a:normAutofit/>
          </a:bodyPr>
          <a:lstStyle>
            <a:lvl1pPr marL="0" marR="0" indent="0" algn="l" defTabSz="914400" rtl="0" eaLnBrk="1" fontAlgn="auto" latinLnBrk="0" hangingPunct="1">
              <a:lnSpc>
                <a:spcPct val="120000"/>
              </a:lnSpc>
              <a:spcBef>
                <a:spcPts val="600"/>
              </a:spcBef>
              <a:spcAft>
                <a:spcPts val="0"/>
              </a:spcAft>
              <a:buClrTx/>
              <a:buSzTx/>
              <a:buFont typeface="Arial" panose="020B0604020202020204" pitchFamily="34" charset="0"/>
              <a:buNone/>
              <a:tabLst/>
              <a:defRPr lang="de-DE" sz="1800" b="1" i="0" kern="600" spc="40" baseline="0" dirty="0" smtClean="0">
                <a:solidFill>
                  <a:srgbClr val="005555"/>
                </a:solidFill>
                <a:latin typeface="+mn-lt"/>
                <a:ea typeface="+mn-ea"/>
                <a:cs typeface="+mn-cs"/>
              </a:defRPr>
            </a:lvl1pPr>
            <a:lvl2pPr marL="0" indent="0" algn="l" defTabSz="914400" rtl="0" eaLnBrk="1" latinLnBrk="0" hangingPunct="1">
              <a:lnSpc>
                <a:spcPct val="120000"/>
              </a:lnSpc>
              <a:spcBef>
                <a:spcPts val="600"/>
              </a:spcBef>
              <a:spcAft>
                <a:spcPts val="0"/>
              </a:spcAft>
              <a:buFont typeface="Arial" panose="020B0604020202020204" pitchFamily="34" charset="0"/>
              <a:buNone/>
              <a:defRPr sz="1800" kern="600" spc="40" baseline="0">
                <a:solidFill>
                  <a:schemeClr val="tx1"/>
                </a:solidFill>
                <a:latin typeface="+mn-lt"/>
                <a:ea typeface="+mn-ea"/>
                <a:cs typeface="+mn-cs"/>
              </a:defRPr>
            </a:lvl2pPr>
            <a:lvl3pPr marL="179388" indent="-179388" algn="l" defTabSz="914400" rtl="0" eaLnBrk="1" latinLnBrk="0" hangingPunct="1">
              <a:lnSpc>
                <a:spcPct val="120000"/>
              </a:lnSpc>
              <a:spcBef>
                <a:spcPts val="600"/>
              </a:spcBef>
              <a:buFont typeface="Arial" panose="020B0604020202020204" pitchFamily="34" charset="0"/>
              <a:buChar char="•"/>
              <a:defRPr sz="1800" b="1" kern="400" spc="40" baseline="0">
                <a:solidFill>
                  <a:schemeClr val="accent3"/>
                </a:solidFill>
                <a:latin typeface="+mn-lt"/>
                <a:ea typeface="+mn-ea"/>
                <a:cs typeface="+mn-cs"/>
              </a:defRPr>
            </a:lvl3pPr>
            <a:lvl4pPr marL="179388" indent="-179388" algn="l" defTabSz="914400" rtl="0" eaLnBrk="1" latinLnBrk="0" hangingPunct="1">
              <a:lnSpc>
                <a:spcPct val="120000"/>
              </a:lnSpc>
              <a:spcBef>
                <a:spcPts val="600"/>
              </a:spcBef>
              <a:buFont typeface="Arial" panose="020B0604020202020204" pitchFamily="34" charset="0"/>
              <a:buChar char="•"/>
              <a:defRPr sz="1800" kern="600" spc="40" baseline="0">
                <a:solidFill>
                  <a:schemeClr val="tx1"/>
                </a:solidFill>
                <a:latin typeface="+mn-lt"/>
                <a:ea typeface="+mn-ea"/>
                <a:cs typeface="+mn-cs"/>
              </a:defRPr>
            </a:lvl4pPr>
            <a:lvl5pPr marL="357188" indent="-179388" algn="l" defTabSz="914400" rtl="0" eaLnBrk="1" latinLnBrk="0" hangingPunct="1">
              <a:lnSpc>
                <a:spcPct val="120000"/>
              </a:lnSpc>
              <a:spcBef>
                <a:spcPts val="600"/>
              </a:spcBef>
              <a:buFont typeface="Arial" panose="020B0604020202020204" pitchFamily="34" charset="0"/>
              <a:buChar char="•"/>
              <a:defRPr lang="de-DE" sz="1800" b="0" i="0" kern="600" spc="40" baseline="0" dirty="0" smtClean="0">
                <a:solidFill>
                  <a:schemeClr val="tx1"/>
                </a:solidFill>
                <a:latin typeface="+mn-lt"/>
                <a:ea typeface="+mn-ea"/>
                <a:cs typeface="+mn-cs"/>
              </a:defRPr>
            </a:lvl5pPr>
            <a:lvl6pPr marL="645750" indent="-285750" algn="l" defTabSz="914400" rtl="0" eaLnBrk="1" latinLnBrk="0" hangingPunct="1">
              <a:lnSpc>
                <a:spcPct val="100000"/>
              </a:lnSpc>
              <a:spcBef>
                <a:spcPts val="300"/>
              </a:spcBef>
              <a:spcAft>
                <a:spcPts val="0"/>
              </a:spcAft>
              <a:buClr>
                <a:schemeClr val="tx1"/>
              </a:buClr>
              <a:buSzPct val="110000"/>
              <a:buFont typeface="Symbol" panose="05050102010706020507" pitchFamily="18" charset="2"/>
              <a:buChar char=""/>
              <a:defRPr sz="1800" b="0" i="0" kern="600" spc="40" baseline="0">
                <a:solidFill>
                  <a:schemeClr val="tx1"/>
                </a:solidFill>
                <a:latin typeface="+mn-lt"/>
                <a:ea typeface="+mn-ea"/>
                <a:cs typeface="+mn-cs"/>
              </a:defRPr>
            </a:lvl6pPr>
            <a:lvl7pPr marL="0" indent="215900" algn="l" defTabSz="914400" rtl="0" eaLnBrk="1" latinLnBrk="0" hangingPunct="1">
              <a:lnSpc>
                <a:spcPct val="100000"/>
              </a:lnSpc>
              <a:spcBef>
                <a:spcPts val="600"/>
              </a:spcBef>
              <a:spcAft>
                <a:spcPts val="0"/>
              </a:spcAft>
              <a:buClr>
                <a:schemeClr val="tx2"/>
              </a:buClr>
              <a:buFont typeface="Wingdings 3" panose="05040102010807070707" pitchFamily="18" charset="2"/>
              <a:buChar char=""/>
              <a:defRPr sz="1500" b="0" i="1" kern="600" spc="40" baseline="0">
                <a:solidFill>
                  <a:schemeClr val="tx2"/>
                </a:solidFill>
                <a:latin typeface="+mn-lt"/>
                <a:ea typeface="+mn-ea"/>
                <a:cs typeface="+mn-cs"/>
              </a:defRPr>
            </a:lvl7pPr>
            <a:lvl8pPr marL="0" indent="0" algn="l" defTabSz="914400" rtl="0" eaLnBrk="1" latinLnBrk="0" hangingPunct="1">
              <a:lnSpc>
                <a:spcPct val="100000"/>
              </a:lnSpc>
              <a:spcBef>
                <a:spcPts val="525"/>
              </a:spcBef>
              <a:spcAft>
                <a:spcPts val="0"/>
              </a:spcAft>
              <a:buSzPct val="110000"/>
              <a:buFont typeface=".SF NS Symbols Regular"/>
              <a:buNone/>
              <a:defRPr sz="1000" b="0" i="1" kern="600" spc="120" baseline="0">
                <a:solidFill>
                  <a:schemeClr val="tx1">
                    <a:lumMod val="50000"/>
                    <a:lumOff val="50000"/>
                  </a:schemeClr>
                </a:solidFill>
                <a:latin typeface="+mn-lt"/>
                <a:ea typeface="+mn-ea"/>
                <a:cs typeface="+mn-cs"/>
              </a:defRPr>
            </a:lvl8pPr>
            <a:lvl9pPr marL="0" indent="0" algn="l" defTabSz="914400" rtl="0" eaLnBrk="1" latinLnBrk="0" hangingPunct="1">
              <a:lnSpc>
                <a:spcPts val="1100"/>
              </a:lnSpc>
              <a:spcBef>
                <a:spcPts val="525"/>
              </a:spcBef>
              <a:buFont typeface="Arial" panose="020B0604020202020204" pitchFamily="34" charset="0"/>
              <a:buNone/>
              <a:defRPr sz="800" b="0" i="1" kern="600" spc="120" baseline="0">
                <a:solidFill>
                  <a:schemeClr val="tx1">
                    <a:lumMod val="50000"/>
                    <a:lumOff val="50000"/>
                  </a:schemeClr>
                </a:solidFill>
                <a:latin typeface="+mn-lt"/>
                <a:ea typeface="+mn-ea"/>
                <a:cs typeface="+mn-cs"/>
              </a:defRPr>
            </a:lvl9pPr>
          </a:lstStyle>
          <a:p>
            <a:pPr marL="285750" indent="-285750">
              <a:buFont typeface="Arial" panose="020B0604020202020204" pitchFamily="34" charset="0"/>
              <a:buChar char="•"/>
            </a:pPr>
            <a:r>
              <a:rPr lang="en-IN" sz="2400" dirty="0" smtClean="0"/>
              <a:t>Find </a:t>
            </a:r>
            <a:r>
              <a:rPr lang="en-IN" sz="2400" dirty="0" smtClean="0">
                <a:solidFill>
                  <a:srgbClr val="FF0000"/>
                </a:solidFill>
              </a:rPr>
              <a:t>O-point </a:t>
            </a:r>
            <a:r>
              <a:rPr lang="en-IN" sz="2400" dirty="0" smtClean="0"/>
              <a:t>of desired island</a:t>
            </a:r>
            <a:endParaRPr lang="en-IN" sz="2400" dirty="0">
              <a:solidFill>
                <a:srgbClr val="FF0000"/>
              </a:solidFill>
            </a:endParaRPr>
          </a:p>
          <a:p>
            <a:endParaRPr lang="en-IN" sz="1600" dirty="0">
              <a:solidFill>
                <a:srgbClr val="669999"/>
              </a:solidFill>
            </a:endParaRPr>
          </a:p>
          <a:p>
            <a:endParaRPr lang="en-IN" sz="1600" dirty="0">
              <a:solidFill>
                <a:srgbClr val="669999"/>
              </a:solidFill>
            </a:endParaRPr>
          </a:p>
          <a:p>
            <a:endParaRPr lang="en-IN" sz="1600" dirty="0">
              <a:solidFill>
                <a:srgbClr val="669999"/>
              </a:solidFill>
            </a:endParaRPr>
          </a:p>
          <a:p>
            <a:endParaRPr lang="en-IN" sz="1600" dirty="0">
              <a:solidFill>
                <a:srgbClr val="669999"/>
              </a:solidFill>
            </a:endParaRPr>
          </a:p>
          <a:p>
            <a:endParaRPr lang="en-IN" sz="1600" dirty="0">
              <a:solidFill>
                <a:srgbClr val="669999"/>
              </a:solidFill>
            </a:endParaRPr>
          </a:p>
        </p:txBody>
      </p:sp>
      <p:sp>
        <p:nvSpPr>
          <p:cNvPr id="8" name="Oval 7"/>
          <p:cNvSpPr/>
          <p:nvPr/>
        </p:nvSpPr>
        <p:spPr>
          <a:xfrm>
            <a:off x="3608275" y="5167689"/>
            <a:ext cx="75884" cy="72089"/>
          </a:xfrm>
          <a:prstGeom prst="ellipse">
            <a:avLst/>
          </a:prstGeom>
          <a:solidFill>
            <a:srgbClr val="FF0000"/>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Tree>
    <p:extLst>
      <p:ext uri="{BB962C8B-B14F-4D97-AF65-F5344CB8AC3E}">
        <p14:creationId xmlns:p14="http://schemas.microsoft.com/office/powerpoint/2010/main" val="21392586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endParaRPr lang="en-IN" sz="1600" dirty="0" smtClean="0">
              <a:solidFill>
                <a:srgbClr val="669999"/>
              </a:solidFill>
            </a:endParaRPr>
          </a:p>
          <a:p>
            <a:endParaRPr lang="en-IN" sz="1600" dirty="0" smtClean="0">
              <a:solidFill>
                <a:srgbClr val="669999"/>
              </a:solidFill>
            </a:endParaRPr>
          </a:p>
          <a:p>
            <a:endParaRPr lang="en-IN" sz="1600" dirty="0" smtClean="0">
              <a:solidFill>
                <a:srgbClr val="669999"/>
              </a:solidFill>
            </a:endParaRPr>
          </a:p>
          <a:p>
            <a:endParaRPr lang="en-IN" sz="1600" dirty="0" smtClean="0">
              <a:solidFill>
                <a:srgbClr val="669999"/>
              </a:solidFill>
            </a:endParaRPr>
          </a:p>
          <a:p>
            <a:endParaRPr lang="en-IN" sz="1600" dirty="0" smtClean="0">
              <a:solidFill>
                <a:srgbClr val="669999"/>
              </a:solidFill>
            </a:endParaRPr>
          </a:p>
        </p:txBody>
      </p:sp>
      <p:sp>
        <p:nvSpPr>
          <p:cNvPr id="4" name="Date Placeholder 3"/>
          <p:cNvSpPr>
            <a:spLocks noGrp="1"/>
          </p:cNvSpPr>
          <p:nvPr>
            <p:ph type="dt" sz="half" idx="14"/>
          </p:nvPr>
        </p:nvSpPr>
        <p:spPr/>
        <p:txBody>
          <a:bodyPr/>
          <a:lstStyle/>
          <a:p>
            <a:r>
              <a:rPr lang="en-US" smtClean="0"/>
              <a:t>Antara Menzel-Barbara | 25.06.24   </a:t>
            </a:r>
            <a:endParaRPr lang="de-DE" dirty="0"/>
          </a:p>
        </p:txBody>
      </p:sp>
      <p:sp>
        <p:nvSpPr>
          <p:cNvPr id="5" name="Footer Placeholder 4"/>
          <p:cNvSpPr>
            <a:spLocks noGrp="1"/>
          </p:cNvSpPr>
          <p:nvPr>
            <p:ph type="ftr" sz="quarter" idx="15"/>
          </p:nvPr>
        </p:nvSpPr>
        <p:spPr/>
        <p:txBody>
          <a:bodyPr/>
          <a:lstStyle/>
          <a:p>
            <a:r>
              <a:rPr lang="en-US" smtClean="0"/>
              <a:t>Divertor engineering meeting</a:t>
            </a:r>
            <a:endParaRPr lang="de-DE" dirty="0"/>
          </a:p>
        </p:txBody>
      </p:sp>
      <p:sp>
        <p:nvSpPr>
          <p:cNvPr id="6" name="Slide Number Placeholder 5"/>
          <p:cNvSpPr>
            <a:spLocks noGrp="1"/>
          </p:cNvSpPr>
          <p:nvPr>
            <p:ph type="sldNum" sz="quarter" idx="16"/>
          </p:nvPr>
        </p:nvSpPr>
        <p:spPr/>
        <p:txBody>
          <a:bodyPr/>
          <a:lstStyle/>
          <a:p>
            <a:fld id="{ECE691D0-CC49-4FC7-9C4D-6112B0CB3A76}" type="slidenum">
              <a:rPr lang="de-DE" smtClean="0"/>
              <a:pPr/>
              <a:t>29</a:t>
            </a:fld>
            <a:endParaRPr lang="de-DE" dirty="0"/>
          </a:p>
        </p:txBody>
      </p:sp>
      <p:sp>
        <p:nvSpPr>
          <p:cNvPr id="13" name="Title 2"/>
          <p:cNvSpPr>
            <a:spLocks noGrp="1"/>
          </p:cNvSpPr>
          <p:nvPr>
            <p:ph type="title"/>
          </p:nvPr>
        </p:nvSpPr>
        <p:spPr>
          <a:xfrm>
            <a:off x="695326" y="441325"/>
            <a:ext cx="9576471" cy="894416"/>
          </a:xfrm>
        </p:spPr>
        <p:txBody>
          <a:bodyPr/>
          <a:lstStyle/>
          <a:p>
            <a:r>
              <a:rPr lang="en-IN" sz="3200" dirty="0"/>
              <a:t>Identifying the points of interest</a:t>
            </a:r>
            <a:r>
              <a:rPr lang="en-IN" sz="3200" dirty="0" smtClean="0"/>
              <a:t/>
            </a:r>
            <a:br>
              <a:rPr lang="en-IN" sz="3200" dirty="0" smtClean="0"/>
            </a:br>
            <a:r>
              <a:rPr lang="en-IN" dirty="0" smtClean="0"/>
              <a:t/>
            </a:r>
            <a:br>
              <a:rPr lang="en-IN" dirty="0" smtClean="0"/>
            </a:br>
            <a:endParaRPr lang="en-IN"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348" y="1168611"/>
            <a:ext cx="8919430" cy="5258748"/>
          </a:xfrm>
          <a:prstGeom prst="rect">
            <a:avLst/>
          </a:prstGeom>
        </p:spPr>
      </p:pic>
      <p:sp>
        <p:nvSpPr>
          <p:cNvPr id="14" name="Content Placeholder 1"/>
          <p:cNvSpPr txBox="1">
            <a:spLocks/>
          </p:cNvSpPr>
          <p:nvPr/>
        </p:nvSpPr>
        <p:spPr>
          <a:xfrm>
            <a:off x="7728767" y="1762126"/>
            <a:ext cx="3920308" cy="4073340"/>
          </a:xfrm>
          <a:prstGeom prst="rect">
            <a:avLst/>
          </a:prstGeom>
        </p:spPr>
        <p:txBody>
          <a:bodyPr vert="horz" lIns="0" tIns="45720" rIns="0" bIns="45720" rtlCol="0">
            <a:normAutofit/>
          </a:bodyPr>
          <a:lstStyle>
            <a:lvl1pPr marL="0" marR="0" indent="0" algn="l" defTabSz="914400" rtl="0" eaLnBrk="1" fontAlgn="auto" latinLnBrk="0" hangingPunct="1">
              <a:lnSpc>
                <a:spcPct val="120000"/>
              </a:lnSpc>
              <a:spcBef>
                <a:spcPts val="600"/>
              </a:spcBef>
              <a:spcAft>
                <a:spcPts val="0"/>
              </a:spcAft>
              <a:buClrTx/>
              <a:buSzTx/>
              <a:buFont typeface="Arial" panose="020B0604020202020204" pitchFamily="34" charset="0"/>
              <a:buNone/>
              <a:tabLst/>
              <a:defRPr lang="de-DE" sz="1800" b="1" i="0" kern="600" spc="40" baseline="0" dirty="0" smtClean="0">
                <a:solidFill>
                  <a:srgbClr val="005555"/>
                </a:solidFill>
                <a:latin typeface="+mn-lt"/>
                <a:ea typeface="+mn-ea"/>
                <a:cs typeface="+mn-cs"/>
              </a:defRPr>
            </a:lvl1pPr>
            <a:lvl2pPr marL="0" indent="0" algn="l" defTabSz="914400" rtl="0" eaLnBrk="1" latinLnBrk="0" hangingPunct="1">
              <a:lnSpc>
                <a:spcPct val="120000"/>
              </a:lnSpc>
              <a:spcBef>
                <a:spcPts val="600"/>
              </a:spcBef>
              <a:spcAft>
                <a:spcPts val="0"/>
              </a:spcAft>
              <a:buFont typeface="Arial" panose="020B0604020202020204" pitchFamily="34" charset="0"/>
              <a:buNone/>
              <a:defRPr sz="1800" kern="600" spc="40" baseline="0">
                <a:solidFill>
                  <a:schemeClr val="tx1"/>
                </a:solidFill>
                <a:latin typeface="+mn-lt"/>
                <a:ea typeface="+mn-ea"/>
                <a:cs typeface="+mn-cs"/>
              </a:defRPr>
            </a:lvl2pPr>
            <a:lvl3pPr marL="179388" indent="-179388" algn="l" defTabSz="914400" rtl="0" eaLnBrk="1" latinLnBrk="0" hangingPunct="1">
              <a:lnSpc>
                <a:spcPct val="120000"/>
              </a:lnSpc>
              <a:spcBef>
                <a:spcPts val="600"/>
              </a:spcBef>
              <a:buFont typeface="Arial" panose="020B0604020202020204" pitchFamily="34" charset="0"/>
              <a:buChar char="•"/>
              <a:defRPr sz="1800" b="1" kern="400" spc="40" baseline="0">
                <a:solidFill>
                  <a:schemeClr val="accent3"/>
                </a:solidFill>
                <a:latin typeface="+mn-lt"/>
                <a:ea typeface="+mn-ea"/>
                <a:cs typeface="+mn-cs"/>
              </a:defRPr>
            </a:lvl3pPr>
            <a:lvl4pPr marL="179388" indent="-179388" algn="l" defTabSz="914400" rtl="0" eaLnBrk="1" latinLnBrk="0" hangingPunct="1">
              <a:lnSpc>
                <a:spcPct val="120000"/>
              </a:lnSpc>
              <a:spcBef>
                <a:spcPts val="600"/>
              </a:spcBef>
              <a:buFont typeface="Arial" panose="020B0604020202020204" pitchFamily="34" charset="0"/>
              <a:buChar char="•"/>
              <a:defRPr sz="1800" kern="600" spc="40" baseline="0">
                <a:solidFill>
                  <a:schemeClr val="tx1"/>
                </a:solidFill>
                <a:latin typeface="+mn-lt"/>
                <a:ea typeface="+mn-ea"/>
                <a:cs typeface="+mn-cs"/>
              </a:defRPr>
            </a:lvl4pPr>
            <a:lvl5pPr marL="357188" indent="-179388" algn="l" defTabSz="914400" rtl="0" eaLnBrk="1" latinLnBrk="0" hangingPunct="1">
              <a:lnSpc>
                <a:spcPct val="120000"/>
              </a:lnSpc>
              <a:spcBef>
                <a:spcPts val="600"/>
              </a:spcBef>
              <a:buFont typeface="Arial" panose="020B0604020202020204" pitchFamily="34" charset="0"/>
              <a:buChar char="•"/>
              <a:defRPr lang="de-DE" sz="1800" b="0" i="0" kern="600" spc="40" baseline="0" dirty="0" smtClean="0">
                <a:solidFill>
                  <a:schemeClr val="tx1"/>
                </a:solidFill>
                <a:latin typeface="+mn-lt"/>
                <a:ea typeface="+mn-ea"/>
                <a:cs typeface="+mn-cs"/>
              </a:defRPr>
            </a:lvl5pPr>
            <a:lvl6pPr marL="645750" indent="-285750" algn="l" defTabSz="914400" rtl="0" eaLnBrk="1" latinLnBrk="0" hangingPunct="1">
              <a:lnSpc>
                <a:spcPct val="100000"/>
              </a:lnSpc>
              <a:spcBef>
                <a:spcPts val="300"/>
              </a:spcBef>
              <a:spcAft>
                <a:spcPts val="0"/>
              </a:spcAft>
              <a:buClr>
                <a:schemeClr val="tx1"/>
              </a:buClr>
              <a:buSzPct val="110000"/>
              <a:buFont typeface="Symbol" panose="05050102010706020507" pitchFamily="18" charset="2"/>
              <a:buChar char=""/>
              <a:defRPr sz="1800" b="0" i="0" kern="600" spc="40" baseline="0">
                <a:solidFill>
                  <a:schemeClr val="tx1"/>
                </a:solidFill>
                <a:latin typeface="+mn-lt"/>
                <a:ea typeface="+mn-ea"/>
                <a:cs typeface="+mn-cs"/>
              </a:defRPr>
            </a:lvl6pPr>
            <a:lvl7pPr marL="0" indent="215900" algn="l" defTabSz="914400" rtl="0" eaLnBrk="1" latinLnBrk="0" hangingPunct="1">
              <a:lnSpc>
                <a:spcPct val="100000"/>
              </a:lnSpc>
              <a:spcBef>
                <a:spcPts val="600"/>
              </a:spcBef>
              <a:spcAft>
                <a:spcPts val="0"/>
              </a:spcAft>
              <a:buClr>
                <a:schemeClr val="tx2"/>
              </a:buClr>
              <a:buFont typeface="Wingdings 3" panose="05040102010807070707" pitchFamily="18" charset="2"/>
              <a:buChar char=""/>
              <a:defRPr sz="1500" b="0" i="1" kern="600" spc="40" baseline="0">
                <a:solidFill>
                  <a:schemeClr val="tx2"/>
                </a:solidFill>
                <a:latin typeface="+mn-lt"/>
                <a:ea typeface="+mn-ea"/>
                <a:cs typeface="+mn-cs"/>
              </a:defRPr>
            </a:lvl7pPr>
            <a:lvl8pPr marL="0" indent="0" algn="l" defTabSz="914400" rtl="0" eaLnBrk="1" latinLnBrk="0" hangingPunct="1">
              <a:lnSpc>
                <a:spcPct val="100000"/>
              </a:lnSpc>
              <a:spcBef>
                <a:spcPts val="525"/>
              </a:spcBef>
              <a:spcAft>
                <a:spcPts val="0"/>
              </a:spcAft>
              <a:buSzPct val="110000"/>
              <a:buFont typeface=".SF NS Symbols Regular"/>
              <a:buNone/>
              <a:defRPr sz="1000" b="0" i="1" kern="600" spc="120" baseline="0">
                <a:solidFill>
                  <a:schemeClr val="tx1">
                    <a:lumMod val="50000"/>
                    <a:lumOff val="50000"/>
                  </a:schemeClr>
                </a:solidFill>
                <a:latin typeface="+mn-lt"/>
                <a:ea typeface="+mn-ea"/>
                <a:cs typeface="+mn-cs"/>
              </a:defRPr>
            </a:lvl8pPr>
            <a:lvl9pPr marL="0" indent="0" algn="l" defTabSz="914400" rtl="0" eaLnBrk="1" latinLnBrk="0" hangingPunct="1">
              <a:lnSpc>
                <a:spcPts val="1100"/>
              </a:lnSpc>
              <a:spcBef>
                <a:spcPts val="525"/>
              </a:spcBef>
              <a:buFont typeface="Arial" panose="020B0604020202020204" pitchFamily="34" charset="0"/>
              <a:buNone/>
              <a:defRPr sz="800" b="0" i="1" kern="600" spc="120" baseline="0">
                <a:solidFill>
                  <a:schemeClr val="tx1">
                    <a:lumMod val="50000"/>
                    <a:lumOff val="50000"/>
                  </a:schemeClr>
                </a:solidFill>
                <a:latin typeface="+mn-lt"/>
                <a:ea typeface="+mn-ea"/>
                <a:cs typeface="+mn-cs"/>
              </a:defRPr>
            </a:lvl9pPr>
          </a:lstStyle>
          <a:p>
            <a:pPr marL="285750" indent="-285750">
              <a:buFont typeface="Arial" panose="020B0604020202020204" pitchFamily="34" charset="0"/>
              <a:buChar char="•"/>
            </a:pPr>
            <a:r>
              <a:rPr lang="en-IN" sz="2400" dirty="0" smtClean="0"/>
              <a:t>Find </a:t>
            </a:r>
            <a:r>
              <a:rPr lang="en-IN" sz="2400" dirty="0" smtClean="0">
                <a:solidFill>
                  <a:srgbClr val="FF0000"/>
                </a:solidFill>
              </a:rPr>
              <a:t>O-point </a:t>
            </a:r>
            <a:r>
              <a:rPr lang="en-IN" sz="2400" dirty="0" smtClean="0"/>
              <a:t>of desired island</a:t>
            </a:r>
          </a:p>
          <a:p>
            <a:pPr marL="285750" indent="-285750">
              <a:buFont typeface="Arial" panose="020B0604020202020204" pitchFamily="34" charset="0"/>
              <a:buChar char="•"/>
            </a:pPr>
            <a:r>
              <a:rPr lang="en-IN" sz="2400" dirty="0" smtClean="0"/>
              <a:t>Find X-point_1</a:t>
            </a:r>
            <a:endParaRPr lang="en-IN" sz="2400" dirty="0"/>
          </a:p>
          <a:p>
            <a:endParaRPr lang="en-IN" sz="1600" dirty="0">
              <a:solidFill>
                <a:srgbClr val="669999"/>
              </a:solidFill>
            </a:endParaRPr>
          </a:p>
          <a:p>
            <a:endParaRPr lang="en-IN" sz="1600" dirty="0">
              <a:solidFill>
                <a:srgbClr val="669999"/>
              </a:solidFill>
            </a:endParaRPr>
          </a:p>
          <a:p>
            <a:endParaRPr lang="en-IN" sz="1600" dirty="0">
              <a:solidFill>
                <a:srgbClr val="669999"/>
              </a:solidFill>
            </a:endParaRPr>
          </a:p>
          <a:p>
            <a:endParaRPr lang="en-IN" sz="1600" dirty="0">
              <a:solidFill>
                <a:srgbClr val="669999"/>
              </a:solidFill>
            </a:endParaRPr>
          </a:p>
          <a:p>
            <a:endParaRPr lang="en-IN" sz="1600" dirty="0">
              <a:solidFill>
                <a:srgbClr val="669999"/>
              </a:solidFill>
            </a:endParaRPr>
          </a:p>
        </p:txBody>
      </p:sp>
      <p:sp>
        <p:nvSpPr>
          <p:cNvPr id="8" name="Oval 7"/>
          <p:cNvSpPr/>
          <p:nvPr/>
        </p:nvSpPr>
        <p:spPr>
          <a:xfrm>
            <a:off x="3608275" y="5167689"/>
            <a:ext cx="75884" cy="72089"/>
          </a:xfrm>
          <a:prstGeom prst="ellipse">
            <a:avLst/>
          </a:prstGeom>
          <a:solidFill>
            <a:srgbClr val="FF0000"/>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Tree>
    <p:extLst>
      <p:ext uri="{BB962C8B-B14F-4D97-AF65-F5344CB8AC3E}">
        <p14:creationId xmlns:p14="http://schemas.microsoft.com/office/powerpoint/2010/main" val="78072114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endParaRPr lang="en-IN" sz="1600" dirty="0" smtClean="0">
              <a:solidFill>
                <a:srgbClr val="669999"/>
              </a:solidFill>
            </a:endParaRPr>
          </a:p>
          <a:p>
            <a:endParaRPr lang="en-IN" sz="1600" dirty="0" smtClean="0">
              <a:solidFill>
                <a:srgbClr val="669999"/>
              </a:solidFill>
            </a:endParaRPr>
          </a:p>
          <a:p>
            <a:endParaRPr lang="en-IN" sz="1600" dirty="0" smtClean="0">
              <a:solidFill>
                <a:srgbClr val="669999"/>
              </a:solidFill>
            </a:endParaRPr>
          </a:p>
        </p:txBody>
      </p:sp>
      <p:sp>
        <p:nvSpPr>
          <p:cNvPr id="4" name="Date Placeholder 3"/>
          <p:cNvSpPr>
            <a:spLocks noGrp="1"/>
          </p:cNvSpPr>
          <p:nvPr>
            <p:ph type="dt" sz="half" idx="14"/>
          </p:nvPr>
        </p:nvSpPr>
        <p:spPr/>
        <p:txBody>
          <a:bodyPr/>
          <a:lstStyle/>
          <a:p>
            <a:r>
              <a:rPr lang="en-US" smtClean="0"/>
              <a:t>Antara Menzel-Barbara | 25.06.24   </a:t>
            </a:r>
            <a:endParaRPr lang="de-DE" dirty="0"/>
          </a:p>
        </p:txBody>
      </p:sp>
      <p:sp>
        <p:nvSpPr>
          <p:cNvPr id="5" name="Footer Placeholder 4"/>
          <p:cNvSpPr>
            <a:spLocks noGrp="1"/>
          </p:cNvSpPr>
          <p:nvPr>
            <p:ph type="ftr" sz="quarter" idx="15"/>
          </p:nvPr>
        </p:nvSpPr>
        <p:spPr/>
        <p:txBody>
          <a:bodyPr/>
          <a:lstStyle/>
          <a:p>
            <a:r>
              <a:rPr lang="en-US" smtClean="0"/>
              <a:t>Divertor engineering meeting</a:t>
            </a:r>
            <a:endParaRPr lang="de-DE" dirty="0"/>
          </a:p>
        </p:txBody>
      </p:sp>
      <p:sp>
        <p:nvSpPr>
          <p:cNvPr id="6" name="Slide Number Placeholder 5"/>
          <p:cNvSpPr>
            <a:spLocks noGrp="1"/>
          </p:cNvSpPr>
          <p:nvPr>
            <p:ph type="sldNum" sz="quarter" idx="16"/>
          </p:nvPr>
        </p:nvSpPr>
        <p:spPr/>
        <p:txBody>
          <a:bodyPr/>
          <a:lstStyle/>
          <a:p>
            <a:fld id="{ECE691D0-CC49-4FC7-9C4D-6112B0CB3A76}" type="slidenum">
              <a:rPr lang="de-DE" smtClean="0"/>
              <a:pPr/>
              <a:t>3</a:t>
            </a:fld>
            <a:endParaRPr lang="de-DE" dirty="0"/>
          </a:p>
        </p:txBody>
      </p:sp>
      <p:sp>
        <p:nvSpPr>
          <p:cNvPr id="13" name="Title 2"/>
          <p:cNvSpPr>
            <a:spLocks noGrp="1"/>
          </p:cNvSpPr>
          <p:nvPr>
            <p:ph type="title"/>
          </p:nvPr>
        </p:nvSpPr>
        <p:spPr>
          <a:xfrm>
            <a:off x="695326" y="441325"/>
            <a:ext cx="9576471" cy="894416"/>
          </a:xfrm>
        </p:spPr>
        <p:txBody>
          <a:bodyPr/>
          <a:lstStyle/>
          <a:p>
            <a:r>
              <a:rPr lang="en-IN" sz="3200" dirty="0" smtClean="0"/>
              <a:t>W7-X islands, standard configuration</a:t>
            </a:r>
            <a:r>
              <a:rPr lang="en-IN" sz="3200" dirty="0" smtClean="0"/>
              <a:t/>
            </a:r>
            <a:br>
              <a:rPr lang="en-IN" sz="3200" dirty="0" smtClean="0"/>
            </a:br>
            <a:r>
              <a:rPr lang="en-IN" dirty="0" smtClean="0"/>
              <a:t/>
            </a:r>
            <a:br>
              <a:rPr lang="en-IN" dirty="0" smtClean="0"/>
            </a:br>
            <a:endParaRPr lang="en-IN"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24064" y="1444790"/>
            <a:ext cx="3677107" cy="4059936"/>
          </a:xfrm>
          <a:prstGeom prst="rect">
            <a:avLst/>
          </a:prstGeom>
        </p:spPr>
      </p:pic>
    </p:spTree>
    <p:extLst>
      <p:ext uri="{BB962C8B-B14F-4D97-AF65-F5344CB8AC3E}">
        <p14:creationId xmlns:p14="http://schemas.microsoft.com/office/powerpoint/2010/main" val="401187536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endParaRPr lang="en-IN" sz="1600" dirty="0" smtClean="0">
              <a:solidFill>
                <a:srgbClr val="669999"/>
              </a:solidFill>
            </a:endParaRPr>
          </a:p>
          <a:p>
            <a:endParaRPr lang="en-IN" sz="1600" dirty="0" smtClean="0">
              <a:solidFill>
                <a:srgbClr val="669999"/>
              </a:solidFill>
            </a:endParaRPr>
          </a:p>
          <a:p>
            <a:endParaRPr lang="en-IN" sz="1600" dirty="0" smtClean="0">
              <a:solidFill>
                <a:srgbClr val="669999"/>
              </a:solidFill>
            </a:endParaRPr>
          </a:p>
          <a:p>
            <a:endParaRPr lang="en-IN" sz="1600" dirty="0" smtClean="0">
              <a:solidFill>
                <a:srgbClr val="669999"/>
              </a:solidFill>
            </a:endParaRPr>
          </a:p>
          <a:p>
            <a:endParaRPr lang="en-IN" sz="1600" dirty="0" smtClean="0">
              <a:solidFill>
                <a:srgbClr val="669999"/>
              </a:solidFill>
            </a:endParaRPr>
          </a:p>
        </p:txBody>
      </p:sp>
      <p:sp>
        <p:nvSpPr>
          <p:cNvPr id="4" name="Date Placeholder 3"/>
          <p:cNvSpPr>
            <a:spLocks noGrp="1"/>
          </p:cNvSpPr>
          <p:nvPr>
            <p:ph type="dt" sz="half" idx="14"/>
          </p:nvPr>
        </p:nvSpPr>
        <p:spPr/>
        <p:txBody>
          <a:bodyPr/>
          <a:lstStyle/>
          <a:p>
            <a:r>
              <a:rPr lang="en-US" smtClean="0"/>
              <a:t>Antara Menzel-Barbara | 25.06.24   </a:t>
            </a:r>
            <a:endParaRPr lang="de-DE" dirty="0"/>
          </a:p>
        </p:txBody>
      </p:sp>
      <p:sp>
        <p:nvSpPr>
          <p:cNvPr id="5" name="Footer Placeholder 4"/>
          <p:cNvSpPr>
            <a:spLocks noGrp="1"/>
          </p:cNvSpPr>
          <p:nvPr>
            <p:ph type="ftr" sz="quarter" idx="15"/>
          </p:nvPr>
        </p:nvSpPr>
        <p:spPr/>
        <p:txBody>
          <a:bodyPr/>
          <a:lstStyle/>
          <a:p>
            <a:r>
              <a:rPr lang="en-US" smtClean="0"/>
              <a:t>Divertor engineering meeting</a:t>
            </a:r>
            <a:endParaRPr lang="de-DE" dirty="0"/>
          </a:p>
        </p:txBody>
      </p:sp>
      <p:sp>
        <p:nvSpPr>
          <p:cNvPr id="6" name="Slide Number Placeholder 5"/>
          <p:cNvSpPr>
            <a:spLocks noGrp="1"/>
          </p:cNvSpPr>
          <p:nvPr>
            <p:ph type="sldNum" sz="quarter" idx="16"/>
          </p:nvPr>
        </p:nvSpPr>
        <p:spPr/>
        <p:txBody>
          <a:bodyPr/>
          <a:lstStyle/>
          <a:p>
            <a:fld id="{ECE691D0-CC49-4FC7-9C4D-6112B0CB3A76}" type="slidenum">
              <a:rPr lang="de-DE" smtClean="0"/>
              <a:pPr/>
              <a:t>30</a:t>
            </a:fld>
            <a:endParaRPr lang="de-DE" dirty="0"/>
          </a:p>
        </p:txBody>
      </p:sp>
      <p:sp>
        <p:nvSpPr>
          <p:cNvPr id="13" name="Title 2"/>
          <p:cNvSpPr>
            <a:spLocks noGrp="1"/>
          </p:cNvSpPr>
          <p:nvPr>
            <p:ph type="title"/>
          </p:nvPr>
        </p:nvSpPr>
        <p:spPr>
          <a:xfrm>
            <a:off x="695326" y="441325"/>
            <a:ext cx="9576471" cy="894416"/>
          </a:xfrm>
        </p:spPr>
        <p:txBody>
          <a:bodyPr/>
          <a:lstStyle/>
          <a:p>
            <a:r>
              <a:rPr lang="en-IN" sz="3200" dirty="0"/>
              <a:t>Identifying the points of interest</a:t>
            </a:r>
            <a:r>
              <a:rPr lang="en-IN" sz="3200" dirty="0" smtClean="0"/>
              <a:t/>
            </a:r>
            <a:br>
              <a:rPr lang="en-IN" sz="3200" dirty="0" smtClean="0"/>
            </a:br>
            <a:r>
              <a:rPr lang="en-IN" dirty="0" smtClean="0"/>
              <a:t/>
            </a:r>
            <a:br>
              <a:rPr lang="en-IN" dirty="0" smtClean="0"/>
            </a:br>
            <a:endParaRPr lang="en-IN"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348" y="1168611"/>
            <a:ext cx="8919430" cy="5258748"/>
          </a:xfrm>
          <a:prstGeom prst="rect">
            <a:avLst/>
          </a:prstGeom>
        </p:spPr>
      </p:pic>
      <p:sp>
        <p:nvSpPr>
          <p:cNvPr id="14" name="Content Placeholder 1"/>
          <p:cNvSpPr txBox="1">
            <a:spLocks/>
          </p:cNvSpPr>
          <p:nvPr/>
        </p:nvSpPr>
        <p:spPr>
          <a:xfrm>
            <a:off x="7728767" y="1762126"/>
            <a:ext cx="3920308" cy="4073340"/>
          </a:xfrm>
          <a:prstGeom prst="rect">
            <a:avLst/>
          </a:prstGeom>
          <a:noFill/>
        </p:spPr>
        <p:txBody>
          <a:bodyPr vert="horz" lIns="0" tIns="45720" rIns="0" bIns="45720" rtlCol="0">
            <a:normAutofit/>
          </a:bodyPr>
          <a:lstStyle>
            <a:lvl1pPr marL="0" marR="0" indent="0" algn="l" defTabSz="914400" rtl="0" eaLnBrk="1" fontAlgn="auto" latinLnBrk="0" hangingPunct="1">
              <a:lnSpc>
                <a:spcPct val="120000"/>
              </a:lnSpc>
              <a:spcBef>
                <a:spcPts val="600"/>
              </a:spcBef>
              <a:spcAft>
                <a:spcPts val="0"/>
              </a:spcAft>
              <a:buClrTx/>
              <a:buSzTx/>
              <a:buFont typeface="Arial" panose="020B0604020202020204" pitchFamily="34" charset="0"/>
              <a:buNone/>
              <a:tabLst/>
              <a:defRPr lang="de-DE" sz="1800" b="1" i="0" kern="600" spc="40" baseline="0" dirty="0" smtClean="0">
                <a:solidFill>
                  <a:srgbClr val="005555"/>
                </a:solidFill>
                <a:latin typeface="+mn-lt"/>
                <a:ea typeface="+mn-ea"/>
                <a:cs typeface="+mn-cs"/>
              </a:defRPr>
            </a:lvl1pPr>
            <a:lvl2pPr marL="0" indent="0" algn="l" defTabSz="914400" rtl="0" eaLnBrk="1" latinLnBrk="0" hangingPunct="1">
              <a:lnSpc>
                <a:spcPct val="120000"/>
              </a:lnSpc>
              <a:spcBef>
                <a:spcPts val="600"/>
              </a:spcBef>
              <a:spcAft>
                <a:spcPts val="0"/>
              </a:spcAft>
              <a:buFont typeface="Arial" panose="020B0604020202020204" pitchFamily="34" charset="0"/>
              <a:buNone/>
              <a:defRPr sz="1800" kern="600" spc="40" baseline="0">
                <a:solidFill>
                  <a:schemeClr val="tx1"/>
                </a:solidFill>
                <a:latin typeface="+mn-lt"/>
                <a:ea typeface="+mn-ea"/>
                <a:cs typeface="+mn-cs"/>
              </a:defRPr>
            </a:lvl2pPr>
            <a:lvl3pPr marL="179388" indent="-179388" algn="l" defTabSz="914400" rtl="0" eaLnBrk="1" latinLnBrk="0" hangingPunct="1">
              <a:lnSpc>
                <a:spcPct val="120000"/>
              </a:lnSpc>
              <a:spcBef>
                <a:spcPts val="600"/>
              </a:spcBef>
              <a:buFont typeface="Arial" panose="020B0604020202020204" pitchFamily="34" charset="0"/>
              <a:buChar char="•"/>
              <a:defRPr sz="1800" b="1" kern="400" spc="40" baseline="0">
                <a:solidFill>
                  <a:schemeClr val="accent3"/>
                </a:solidFill>
                <a:latin typeface="+mn-lt"/>
                <a:ea typeface="+mn-ea"/>
                <a:cs typeface="+mn-cs"/>
              </a:defRPr>
            </a:lvl3pPr>
            <a:lvl4pPr marL="179388" indent="-179388" algn="l" defTabSz="914400" rtl="0" eaLnBrk="1" latinLnBrk="0" hangingPunct="1">
              <a:lnSpc>
                <a:spcPct val="120000"/>
              </a:lnSpc>
              <a:spcBef>
                <a:spcPts val="600"/>
              </a:spcBef>
              <a:buFont typeface="Arial" panose="020B0604020202020204" pitchFamily="34" charset="0"/>
              <a:buChar char="•"/>
              <a:defRPr sz="1800" kern="600" spc="40" baseline="0">
                <a:solidFill>
                  <a:schemeClr val="tx1"/>
                </a:solidFill>
                <a:latin typeface="+mn-lt"/>
                <a:ea typeface="+mn-ea"/>
                <a:cs typeface="+mn-cs"/>
              </a:defRPr>
            </a:lvl4pPr>
            <a:lvl5pPr marL="357188" indent="-179388" algn="l" defTabSz="914400" rtl="0" eaLnBrk="1" latinLnBrk="0" hangingPunct="1">
              <a:lnSpc>
                <a:spcPct val="120000"/>
              </a:lnSpc>
              <a:spcBef>
                <a:spcPts val="600"/>
              </a:spcBef>
              <a:buFont typeface="Arial" panose="020B0604020202020204" pitchFamily="34" charset="0"/>
              <a:buChar char="•"/>
              <a:defRPr lang="de-DE" sz="1800" b="0" i="0" kern="600" spc="40" baseline="0" dirty="0" smtClean="0">
                <a:solidFill>
                  <a:schemeClr val="tx1"/>
                </a:solidFill>
                <a:latin typeface="+mn-lt"/>
                <a:ea typeface="+mn-ea"/>
                <a:cs typeface="+mn-cs"/>
              </a:defRPr>
            </a:lvl5pPr>
            <a:lvl6pPr marL="645750" indent="-285750" algn="l" defTabSz="914400" rtl="0" eaLnBrk="1" latinLnBrk="0" hangingPunct="1">
              <a:lnSpc>
                <a:spcPct val="100000"/>
              </a:lnSpc>
              <a:spcBef>
                <a:spcPts val="300"/>
              </a:spcBef>
              <a:spcAft>
                <a:spcPts val="0"/>
              </a:spcAft>
              <a:buClr>
                <a:schemeClr val="tx1"/>
              </a:buClr>
              <a:buSzPct val="110000"/>
              <a:buFont typeface="Symbol" panose="05050102010706020507" pitchFamily="18" charset="2"/>
              <a:buChar char=""/>
              <a:defRPr sz="1800" b="0" i="0" kern="600" spc="40" baseline="0">
                <a:solidFill>
                  <a:schemeClr val="tx1"/>
                </a:solidFill>
                <a:latin typeface="+mn-lt"/>
                <a:ea typeface="+mn-ea"/>
                <a:cs typeface="+mn-cs"/>
              </a:defRPr>
            </a:lvl6pPr>
            <a:lvl7pPr marL="0" indent="215900" algn="l" defTabSz="914400" rtl="0" eaLnBrk="1" latinLnBrk="0" hangingPunct="1">
              <a:lnSpc>
                <a:spcPct val="100000"/>
              </a:lnSpc>
              <a:spcBef>
                <a:spcPts val="600"/>
              </a:spcBef>
              <a:spcAft>
                <a:spcPts val="0"/>
              </a:spcAft>
              <a:buClr>
                <a:schemeClr val="tx2"/>
              </a:buClr>
              <a:buFont typeface="Wingdings 3" panose="05040102010807070707" pitchFamily="18" charset="2"/>
              <a:buChar char=""/>
              <a:defRPr sz="1500" b="0" i="1" kern="600" spc="40" baseline="0">
                <a:solidFill>
                  <a:schemeClr val="tx2"/>
                </a:solidFill>
                <a:latin typeface="+mn-lt"/>
                <a:ea typeface="+mn-ea"/>
                <a:cs typeface="+mn-cs"/>
              </a:defRPr>
            </a:lvl7pPr>
            <a:lvl8pPr marL="0" indent="0" algn="l" defTabSz="914400" rtl="0" eaLnBrk="1" latinLnBrk="0" hangingPunct="1">
              <a:lnSpc>
                <a:spcPct val="100000"/>
              </a:lnSpc>
              <a:spcBef>
                <a:spcPts val="525"/>
              </a:spcBef>
              <a:spcAft>
                <a:spcPts val="0"/>
              </a:spcAft>
              <a:buSzPct val="110000"/>
              <a:buFont typeface=".SF NS Symbols Regular"/>
              <a:buNone/>
              <a:defRPr sz="1000" b="0" i="1" kern="600" spc="120" baseline="0">
                <a:solidFill>
                  <a:schemeClr val="tx1">
                    <a:lumMod val="50000"/>
                    <a:lumOff val="50000"/>
                  </a:schemeClr>
                </a:solidFill>
                <a:latin typeface="+mn-lt"/>
                <a:ea typeface="+mn-ea"/>
                <a:cs typeface="+mn-cs"/>
              </a:defRPr>
            </a:lvl8pPr>
            <a:lvl9pPr marL="0" indent="0" algn="l" defTabSz="914400" rtl="0" eaLnBrk="1" latinLnBrk="0" hangingPunct="1">
              <a:lnSpc>
                <a:spcPts val="1100"/>
              </a:lnSpc>
              <a:spcBef>
                <a:spcPts val="525"/>
              </a:spcBef>
              <a:buFont typeface="Arial" panose="020B0604020202020204" pitchFamily="34" charset="0"/>
              <a:buNone/>
              <a:defRPr sz="800" b="0" i="1" kern="600" spc="120" baseline="0">
                <a:solidFill>
                  <a:schemeClr val="tx1">
                    <a:lumMod val="50000"/>
                    <a:lumOff val="50000"/>
                  </a:schemeClr>
                </a:solidFill>
                <a:latin typeface="+mn-lt"/>
                <a:ea typeface="+mn-ea"/>
                <a:cs typeface="+mn-cs"/>
              </a:defRPr>
            </a:lvl9pPr>
          </a:lstStyle>
          <a:p>
            <a:pPr marL="285750" indent="-285750">
              <a:buFont typeface="Arial" panose="020B0604020202020204" pitchFamily="34" charset="0"/>
              <a:buChar char="•"/>
            </a:pPr>
            <a:r>
              <a:rPr lang="en-IN" sz="2400" dirty="0" smtClean="0"/>
              <a:t>Find </a:t>
            </a:r>
            <a:r>
              <a:rPr lang="en-IN" sz="2400" dirty="0" smtClean="0">
                <a:solidFill>
                  <a:srgbClr val="FF0000"/>
                </a:solidFill>
              </a:rPr>
              <a:t>O-point </a:t>
            </a:r>
            <a:r>
              <a:rPr lang="en-IN" sz="2400" dirty="0" smtClean="0"/>
              <a:t>of desired island</a:t>
            </a:r>
          </a:p>
          <a:p>
            <a:pPr marL="285750" indent="-285750">
              <a:buFont typeface="Arial" panose="020B0604020202020204" pitchFamily="34" charset="0"/>
              <a:buChar char="•"/>
            </a:pPr>
            <a:r>
              <a:rPr lang="en-IN" sz="2400" dirty="0" smtClean="0"/>
              <a:t>Find </a:t>
            </a:r>
            <a:r>
              <a:rPr lang="en-IN" sz="2400" dirty="0" smtClean="0">
                <a:solidFill>
                  <a:srgbClr val="EF7C00"/>
                </a:solidFill>
              </a:rPr>
              <a:t>X-point_1</a:t>
            </a:r>
            <a:endParaRPr lang="en-IN" sz="2400" dirty="0">
              <a:solidFill>
                <a:srgbClr val="EF7C00"/>
              </a:solidFill>
            </a:endParaRPr>
          </a:p>
          <a:p>
            <a:endParaRPr lang="en-IN" sz="1600" dirty="0">
              <a:solidFill>
                <a:srgbClr val="669999"/>
              </a:solidFill>
            </a:endParaRPr>
          </a:p>
          <a:p>
            <a:endParaRPr lang="en-IN" sz="1600" dirty="0">
              <a:solidFill>
                <a:srgbClr val="669999"/>
              </a:solidFill>
            </a:endParaRPr>
          </a:p>
          <a:p>
            <a:endParaRPr lang="en-IN" sz="1600" dirty="0">
              <a:solidFill>
                <a:srgbClr val="669999"/>
              </a:solidFill>
            </a:endParaRPr>
          </a:p>
          <a:p>
            <a:endParaRPr lang="en-IN" sz="1600" dirty="0">
              <a:solidFill>
                <a:srgbClr val="669999"/>
              </a:solidFill>
            </a:endParaRPr>
          </a:p>
          <a:p>
            <a:endParaRPr lang="en-IN" sz="1600" dirty="0">
              <a:solidFill>
                <a:srgbClr val="669999"/>
              </a:solidFill>
            </a:endParaRPr>
          </a:p>
        </p:txBody>
      </p:sp>
      <p:sp>
        <p:nvSpPr>
          <p:cNvPr id="8" name="Oval 7"/>
          <p:cNvSpPr/>
          <p:nvPr/>
        </p:nvSpPr>
        <p:spPr>
          <a:xfrm>
            <a:off x="3608275" y="5167689"/>
            <a:ext cx="75884" cy="72089"/>
          </a:xfrm>
          <a:prstGeom prst="ellipse">
            <a:avLst/>
          </a:prstGeom>
          <a:solidFill>
            <a:srgbClr val="FF0000"/>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7" name="Multiply 6"/>
          <p:cNvSpPr/>
          <p:nvPr/>
        </p:nvSpPr>
        <p:spPr>
          <a:xfrm>
            <a:off x="3274387" y="5025406"/>
            <a:ext cx="151768" cy="178327"/>
          </a:xfrm>
          <a:prstGeom prst="mathMultiply">
            <a:avLst/>
          </a:prstGeom>
          <a:solidFill>
            <a:srgbClr val="EF7C00"/>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rgbClr val="EF7C00"/>
              </a:solidFill>
            </a:endParaRPr>
          </a:p>
        </p:txBody>
      </p:sp>
    </p:spTree>
    <p:extLst>
      <p:ext uri="{BB962C8B-B14F-4D97-AF65-F5344CB8AC3E}">
        <p14:creationId xmlns:p14="http://schemas.microsoft.com/office/powerpoint/2010/main" val="14149692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endParaRPr lang="en-IN" sz="1600" dirty="0" smtClean="0">
              <a:solidFill>
                <a:srgbClr val="669999"/>
              </a:solidFill>
            </a:endParaRPr>
          </a:p>
          <a:p>
            <a:endParaRPr lang="en-IN" sz="1600" dirty="0" smtClean="0">
              <a:solidFill>
                <a:srgbClr val="669999"/>
              </a:solidFill>
            </a:endParaRPr>
          </a:p>
          <a:p>
            <a:endParaRPr lang="en-IN" sz="1600" dirty="0" smtClean="0">
              <a:solidFill>
                <a:srgbClr val="669999"/>
              </a:solidFill>
            </a:endParaRPr>
          </a:p>
          <a:p>
            <a:endParaRPr lang="en-IN" sz="1600" dirty="0" smtClean="0">
              <a:solidFill>
                <a:srgbClr val="669999"/>
              </a:solidFill>
            </a:endParaRPr>
          </a:p>
          <a:p>
            <a:endParaRPr lang="en-IN" sz="1600" dirty="0" smtClean="0">
              <a:solidFill>
                <a:srgbClr val="669999"/>
              </a:solidFill>
            </a:endParaRPr>
          </a:p>
        </p:txBody>
      </p:sp>
      <p:sp>
        <p:nvSpPr>
          <p:cNvPr id="4" name="Date Placeholder 3"/>
          <p:cNvSpPr>
            <a:spLocks noGrp="1"/>
          </p:cNvSpPr>
          <p:nvPr>
            <p:ph type="dt" sz="half" idx="14"/>
          </p:nvPr>
        </p:nvSpPr>
        <p:spPr/>
        <p:txBody>
          <a:bodyPr/>
          <a:lstStyle/>
          <a:p>
            <a:r>
              <a:rPr lang="en-US" smtClean="0"/>
              <a:t>Antara Menzel-Barbara | 25.06.24   </a:t>
            </a:r>
            <a:endParaRPr lang="de-DE" dirty="0"/>
          </a:p>
        </p:txBody>
      </p:sp>
      <p:sp>
        <p:nvSpPr>
          <p:cNvPr id="5" name="Footer Placeholder 4"/>
          <p:cNvSpPr>
            <a:spLocks noGrp="1"/>
          </p:cNvSpPr>
          <p:nvPr>
            <p:ph type="ftr" sz="quarter" idx="15"/>
          </p:nvPr>
        </p:nvSpPr>
        <p:spPr/>
        <p:txBody>
          <a:bodyPr/>
          <a:lstStyle/>
          <a:p>
            <a:r>
              <a:rPr lang="en-US" smtClean="0"/>
              <a:t>Divertor engineering meeting</a:t>
            </a:r>
            <a:endParaRPr lang="de-DE" dirty="0"/>
          </a:p>
        </p:txBody>
      </p:sp>
      <p:sp>
        <p:nvSpPr>
          <p:cNvPr id="6" name="Slide Number Placeholder 5"/>
          <p:cNvSpPr>
            <a:spLocks noGrp="1"/>
          </p:cNvSpPr>
          <p:nvPr>
            <p:ph type="sldNum" sz="quarter" idx="16"/>
          </p:nvPr>
        </p:nvSpPr>
        <p:spPr/>
        <p:txBody>
          <a:bodyPr/>
          <a:lstStyle/>
          <a:p>
            <a:fld id="{ECE691D0-CC49-4FC7-9C4D-6112B0CB3A76}" type="slidenum">
              <a:rPr lang="de-DE" smtClean="0"/>
              <a:pPr/>
              <a:t>31</a:t>
            </a:fld>
            <a:endParaRPr lang="de-DE" dirty="0"/>
          </a:p>
        </p:txBody>
      </p:sp>
      <p:sp>
        <p:nvSpPr>
          <p:cNvPr id="13" name="Title 2"/>
          <p:cNvSpPr>
            <a:spLocks noGrp="1"/>
          </p:cNvSpPr>
          <p:nvPr>
            <p:ph type="title"/>
          </p:nvPr>
        </p:nvSpPr>
        <p:spPr>
          <a:xfrm>
            <a:off x="695326" y="441325"/>
            <a:ext cx="9576471" cy="894416"/>
          </a:xfrm>
        </p:spPr>
        <p:txBody>
          <a:bodyPr/>
          <a:lstStyle/>
          <a:p>
            <a:r>
              <a:rPr lang="en-IN" sz="3200" dirty="0"/>
              <a:t>Identifying the points of interest </a:t>
            </a:r>
            <a:r>
              <a:rPr lang="en-IN" sz="3200" dirty="0" smtClean="0"/>
              <a:t/>
            </a:r>
            <a:br>
              <a:rPr lang="en-IN" sz="3200" dirty="0" smtClean="0"/>
            </a:br>
            <a:r>
              <a:rPr lang="en-IN" dirty="0" smtClean="0"/>
              <a:t/>
            </a:r>
            <a:br>
              <a:rPr lang="en-IN" dirty="0" smtClean="0"/>
            </a:br>
            <a:endParaRPr lang="en-IN"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348" y="1168611"/>
            <a:ext cx="8919430" cy="5258748"/>
          </a:xfrm>
          <a:prstGeom prst="rect">
            <a:avLst/>
          </a:prstGeom>
        </p:spPr>
      </p:pic>
      <p:sp>
        <p:nvSpPr>
          <p:cNvPr id="14" name="Content Placeholder 1"/>
          <p:cNvSpPr txBox="1">
            <a:spLocks/>
          </p:cNvSpPr>
          <p:nvPr/>
        </p:nvSpPr>
        <p:spPr>
          <a:xfrm>
            <a:off x="7728767" y="1762126"/>
            <a:ext cx="3920308" cy="4073340"/>
          </a:xfrm>
          <a:prstGeom prst="rect">
            <a:avLst/>
          </a:prstGeom>
          <a:noFill/>
        </p:spPr>
        <p:txBody>
          <a:bodyPr vert="horz" lIns="0" tIns="45720" rIns="0" bIns="45720" rtlCol="0">
            <a:normAutofit/>
          </a:bodyPr>
          <a:lstStyle>
            <a:lvl1pPr marL="0" marR="0" indent="0" algn="l" defTabSz="914400" rtl="0" eaLnBrk="1" fontAlgn="auto" latinLnBrk="0" hangingPunct="1">
              <a:lnSpc>
                <a:spcPct val="120000"/>
              </a:lnSpc>
              <a:spcBef>
                <a:spcPts val="600"/>
              </a:spcBef>
              <a:spcAft>
                <a:spcPts val="0"/>
              </a:spcAft>
              <a:buClrTx/>
              <a:buSzTx/>
              <a:buFont typeface="Arial" panose="020B0604020202020204" pitchFamily="34" charset="0"/>
              <a:buNone/>
              <a:tabLst/>
              <a:defRPr lang="de-DE" sz="1800" b="1" i="0" kern="600" spc="40" baseline="0" dirty="0" smtClean="0">
                <a:solidFill>
                  <a:srgbClr val="005555"/>
                </a:solidFill>
                <a:latin typeface="+mn-lt"/>
                <a:ea typeface="+mn-ea"/>
                <a:cs typeface="+mn-cs"/>
              </a:defRPr>
            </a:lvl1pPr>
            <a:lvl2pPr marL="0" indent="0" algn="l" defTabSz="914400" rtl="0" eaLnBrk="1" latinLnBrk="0" hangingPunct="1">
              <a:lnSpc>
                <a:spcPct val="120000"/>
              </a:lnSpc>
              <a:spcBef>
                <a:spcPts val="600"/>
              </a:spcBef>
              <a:spcAft>
                <a:spcPts val="0"/>
              </a:spcAft>
              <a:buFont typeface="Arial" panose="020B0604020202020204" pitchFamily="34" charset="0"/>
              <a:buNone/>
              <a:defRPr sz="1800" kern="600" spc="40" baseline="0">
                <a:solidFill>
                  <a:schemeClr val="tx1"/>
                </a:solidFill>
                <a:latin typeface="+mn-lt"/>
                <a:ea typeface="+mn-ea"/>
                <a:cs typeface="+mn-cs"/>
              </a:defRPr>
            </a:lvl2pPr>
            <a:lvl3pPr marL="179388" indent="-179388" algn="l" defTabSz="914400" rtl="0" eaLnBrk="1" latinLnBrk="0" hangingPunct="1">
              <a:lnSpc>
                <a:spcPct val="120000"/>
              </a:lnSpc>
              <a:spcBef>
                <a:spcPts val="600"/>
              </a:spcBef>
              <a:buFont typeface="Arial" panose="020B0604020202020204" pitchFamily="34" charset="0"/>
              <a:buChar char="•"/>
              <a:defRPr sz="1800" b="1" kern="400" spc="40" baseline="0">
                <a:solidFill>
                  <a:schemeClr val="accent3"/>
                </a:solidFill>
                <a:latin typeface="+mn-lt"/>
                <a:ea typeface="+mn-ea"/>
                <a:cs typeface="+mn-cs"/>
              </a:defRPr>
            </a:lvl3pPr>
            <a:lvl4pPr marL="179388" indent="-179388" algn="l" defTabSz="914400" rtl="0" eaLnBrk="1" latinLnBrk="0" hangingPunct="1">
              <a:lnSpc>
                <a:spcPct val="120000"/>
              </a:lnSpc>
              <a:spcBef>
                <a:spcPts val="600"/>
              </a:spcBef>
              <a:buFont typeface="Arial" panose="020B0604020202020204" pitchFamily="34" charset="0"/>
              <a:buChar char="•"/>
              <a:defRPr sz="1800" kern="600" spc="40" baseline="0">
                <a:solidFill>
                  <a:schemeClr val="tx1"/>
                </a:solidFill>
                <a:latin typeface="+mn-lt"/>
                <a:ea typeface="+mn-ea"/>
                <a:cs typeface="+mn-cs"/>
              </a:defRPr>
            </a:lvl4pPr>
            <a:lvl5pPr marL="357188" indent="-179388" algn="l" defTabSz="914400" rtl="0" eaLnBrk="1" latinLnBrk="0" hangingPunct="1">
              <a:lnSpc>
                <a:spcPct val="120000"/>
              </a:lnSpc>
              <a:spcBef>
                <a:spcPts val="600"/>
              </a:spcBef>
              <a:buFont typeface="Arial" panose="020B0604020202020204" pitchFamily="34" charset="0"/>
              <a:buChar char="•"/>
              <a:defRPr lang="de-DE" sz="1800" b="0" i="0" kern="600" spc="40" baseline="0" dirty="0" smtClean="0">
                <a:solidFill>
                  <a:schemeClr val="tx1"/>
                </a:solidFill>
                <a:latin typeface="+mn-lt"/>
                <a:ea typeface="+mn-ea"/>
                <a:cs typeface="+mn-cs"/>
              </a:defRPr>
            </a:lvl5pPr>
            <a:lvl6pPr marL="645750" indent="-285750" algn="l" defTabSz="914400" rtl="0" eaLnBrk="1" latinLnBrk="0" hangingPunct="1">
              <a:lnSpc>
                <a:spcPct val="100000"/>
              </a:lnSpc>
              <a:spcBef>
                <a:spcPts val="300"/>
              </a:spcBef>
              <a:spcAft>
                <a:spcPts val="0"/>
              </a:spcAft>
              <a:buClr>
                <a:schemeClr val="tx1"/>
              </a:buClr>
              <a:buSzPct val="110000"/>
              <a:buFont typeface="Symbol" panose="05050102010706020507" pitchFamily="18" charset="2"/>
              <a:buChar char=""/>
              <a:defRPr sz="1800" b="0" i="0" kern="600" spc="40" baseline="0">
                <a:solidFill>
                  <a:schemeClr val="tx1"/>
                </a:solidFill>
                <a:latin typeface="+mn-lt"/>
                <a:ea typeface="+mn-ea"/>
                <a:cs typeface="+mn-cs"/>
              </a:defRPr>
            </a:lvl6pPr>
            <a:lvl7pPr marL="0" indent="215900" algn="l" defTabSz="914400" rtl="0" eaLnBrk="1" latinLnBrk="0" hangingPunct="1">
              <a:lnSpc>
                <a:spcPct val="100000"/>
              </a:lnSpc>
              <a:spcBef>
                <a:spcPts val="600"/>
              </a:spcBef>
              <a:spcAft>
                <a:spcPts val="0"/>
              </a:spcAft>
              <a:buClr>
                <a:schemeClr val="tx2"/>
              </a:buClr>
              <a:buFont typeface="Wingdings 3" panose="05040102010807070707" pitchFamily="18" charset="2"/>
              <a:buChar char=""/>
              <a:defRPr sz="1500" b="0" i="1" kern="600" spc="40" baseline="0">
                <a:solidFill>
                  <a:schemeClr val="tx2"/>
                </a:solidFill>
                <a:latin typeface="+mn-lt"/>
                <a:ea typeface="+mn-ea"/>
                <a:cs typeface="+mn-cs"/>
              </a:defRPr>
            </a:lvl7pPr>
            <a:lvl8pPr marL="0" indent="0" algn="l" defTabSz="914400" rtl="0" eaLnBrk="1" latinLnBrk="0" hangingPunct="1">
              <a:lnSpc>
                <a:spcPct val="100000"/>
              </a:lnSpc>
              <a:spcBef>
                <a:spcPts val="525"/>
              </a:spcBef>
              <a:spcAft>
                <a:spcPts val="0"/>
              </a:spcAft>
              <a:buSzPct val="110000"/>
              <a:buFont typeface=".SF NS Symbols Regular"/>
              <a:buNone/>
              <a:defRPr sz="1000" b="0" i="1" kern="600" spc="120" baseline="0">
                <a:solidFill>
                  <a:schemeClr val="tx1">
                    <a:lumMod val="50000"/>
                    <a:lumOff val="50000"/>
                  </a:schemeClr>
                </a:solidFill>
                <a:latin typeface="+mn-lt"/>
                <a:ea typeface="+mn-ea"/>
                <a:cs typeface="+mn-cs"/>
              </a:defRPr>
            </a:lvl8pPr>
            <a:lvl9pPr marL="0" indent="0" algn="l" defTabSz="914400" rtl="0" eaLnBrk="1" latinLnBrk="0" hangingPunct="1">
              <a:lnSpc>
                <a:spcPts val="1100"/>
              </a:lnSpc>
              <a:spcBef>
                <a:spcPts val="525"/>
              </a:spcBef>
              <a:buFont typeface="Arial" panose="020B0604020202020204" pitchFamily="34" charset="0"/>
              <a:buNone/>
              <a:defRPr sz="800" b="0" i="1" kern="600" spc="120" baseline="0">
                <a:solidFill>
                  <a:schemeClr val="tx1">
                    <a:lumMod val="50000"/>
                    <a:lumOff val="50000"/>
                  </a:schemeClr>
                </a:solidFill>
                <a:latin typeface="+mn-lt"/>
                <a:ea typeface="+mn-ea"/>
                <a:cs typeface="+mn-cs"/>
              </a:defRPr>
            </a:lvl9pPr>
          </a:lstStyle>
          <a:p>
            <a:pPr marL="285750" indent="-285750">
              <a:buFont typeface="Arial" panose="020B0604020202020204" pitchFamily="34" charset="0"/>
              <a:buChar char="•"/>
            </a:pPr>
            <a:r>
              <a:rPr lang="en-IN" sz="2400" dirty="0" smtClean="0"/>
              <a:t>Find </a:t>
            </a:r>
            <a:r>
              <a:rPr lang="en-IN" sz="2400" dirty="0" smtClean="0">
                <a:solidFill>
                  <a:srgbClr val="FF0000"/>
                </a:solidFill>
              </a:rPr>
              <a:t>O-point </a:t>
            </a:r>
            <a:r>
              <a:rPr lang="en-IN" sz="2400" dirty="0" smtClean="0"/>
              <a:t>of desired island</a:t>
            </a:r>
          </a:p>
          <a:p>
            <a:pPr marL="285750" indent="-285750">
              <a:buFont typeface="Arial" panose="020B0604020202020204" pitchFamily="34" charset="0"/>
              <a:buChar char="•"/>
            </a:pPr>
            <a:r>
              <a:rPr lang="en-IN" sz="2400" dirty="0" smtClean="0"/>
              <a:t>Find </a:t>
            </a:r>
            <a:r>
              <a:rPr lang="en-IN" sz="2400" dirty="0" smtClean="0">
                <a:solidFill>
                  <a:srgbClr val="EF7C00"/>
                </a:solidFill>
              </a:rPr>
              <a:t>X-point_1</a:t>
            </a:r>
          </a:p>
          <a:p>
            <a:pPr marL="285750" indent="-285750">
              <a:buFont typeface="Arial" panose="020B0604020202020204" pitchFamily="34" charset="0"/>
              <a:buChar char="•"/>
            </a:pPr>
            <a:r>
              <a:rPr lang="en-IN" sz="2400" dirty="0"/>
              <a:t>Find </a:t>
            </a:r>
            <a:r>
              <a:rPr lang="en-IN" sz="2400" dirty="0" smtClean="0">
                <a:solidFill>
                  <a:srgbClr val="C6D325"/>
                </a:solidFill>
              </a:rPr>
              <a:t>X-point_2</a:t>
            </a:r>
            <a:endParaRPr lang="en-IN" sz="2400" dirty="0">
              <a:solidFill>
                <a:srgbClr val="C6D325"/>
              </a:solidFill>
            </a:endParaRPr>
          </a:p>
          <a:p>
            <a:pPr marL="285750" indent="-285750">
              <a:buFont typeface="Arial" panose="020B0604020202020204" pitchFamily="34" charset="0"/>
              <a:buChar char="•"/>
            </a:pPr>
            <a:endParaRPr lang="en-IN" sz="2400" dirty="0">
              <a:solidFill>
                <a:srgbClr val="EF7C00"/>
              </a:solidFill>
            </a:endParaRPr>
          </a:p>
          <a:p>
            <a:endParaRPr lang="en-IN" sz="1600" dirty="0">
              <a:solidFill>
                <a:srgbClr val="669999"/>
              </a:solidFill>
            </a:endParaRPr>
          </a:p>
          <a:p>
            <a:endParaRPr lang="en-IN" sz="1600" dirty="0">
              <a:solidFill>
                <a:srgbClr val="669999"/>
              </a:solidFill>
            </a:endParaRPr>
          </a:p>
          <a:p>
            <a:endParaRPr lang="en-IN" sz="1600" dirty="0">
              <a:solidFill>
                <a:srgbClr val="669999"/>
              </a:solidFill>
            </a:endParaRPr>
          </a:p>
          <a:p>
            <a:endParaRPr lang="en-IN" sz="1600" dirty="0">
              <a:solidFill>
                <a:srgbClr val="669999"/>
              </a:solidFill>
            </a:endParaRPr>
          </a:p>
          <a:p>
            <a:endParaRPr lang="en-IN" sz="1600" dirty="0">
              <a:solidFill>
                <a:srgbClr val="669999"/>
              </a:solidFill>
            </a:endParaRPr>
          </a:p>
        </p:txBody>
      </p:sp>
      <p:sp>
        <p:nvSpPr>
          <p:cNvPr id="8" name="Oval 7"/>
          <p:cNvSpPr/>
          <p:nvPr/>
        </p:nvSpPr>
        <p:spPr>
          <a:xfrm>
            <a:off x="3608275" y="5167689"/>
            <a:ext cx="75884" cy="72089"/>
          </a:xfrm>
          <a:prstGeom prst="ellipse">
            <a:avLst/>
          </a:prstGeom>
          <a:solidFill>
            <a:srgbClr val="FF0000"/>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7" name="Multiply 6"/>
          <p:cNvSpPr/>
          <p:nvPr/>
        </p:nvSpPr>
        <p:spPr>
          <a:xfrm>
            <a:off x="3274387" y="5025406"/>
            <a:ext cx="151768" cy="178327"/>
          </a:xfrm>
          <a:prstGeom prst="mathMultiply">
            <a:avLst/>
          </a:prstGeom>
          <a:solidFill>
            <a:srgbClr val="EF7C00"/>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rgbClr val="EF7C00"/>
              </a:solidFill>
            </a:endParaRPr>
          </a:p>
        </p:txBody>
      </p:sp>
    </p:spTree>
    <p:extLst>
      <p:ext uri="{BB962C8B-B14F-4D97-AF65-F5344CB8AC3E}">
        <p14:creationId xmlns:p14="http://schemas.microsoft.com/office/powerpoint/2010/main" val="410946106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endParaRPr lang="en-IN" sz="1600" dirty="0" smtClean="0">
              <a:solidFill>
                <a:srgbClr val="669999"/>
              </a:solidFill>
            </a:endParaRPr>
          </a:p>
          <a:p>
            <a:endParaRPr lang="en-IN" sz="1600" dirty="0" smtClean="0">
              <a:solidFill>
                <a:srgbClr val="669999"/>
              </a:solidFill>
            </a:endParaRPr>
          </a:p>
          <a:p>
            <a:endParaRPr lang="en-IN" sz="1600" dirty="0" smtClean="0">
              <a:solidFill>
                <a:srgbClr val="669999"/>
              </a:solidFill>
            </a:endParaRPr>
          </a:p>
          <a:p>
            <a:endParaRPr lang="en-IN" sz="1600" dirty="0" smtClean="0">
              <a:solidFill>
                <a:srgbClr val="669999"/>
              </a:solidFill>
            </a:endParaRPr>
          </a:p>
          <a:p>
            <a:endParaRPr lang="en-IN" sz="1600" dirty="0" smtClean="0">
              <a:solidFill>
                <a:srgbClr val="669999"/>
              </a:solidFill>
            </a:endParaRPr>
          </a:p>
        </p:txBody>
      </p:sp>
      <p:sp>
        <p:nvSpPr>
          <p:cNvPr id="4" name="Date Placeholder 3"/>
          <p:cNvSpPr>
            <a:spLocks noGrp="1"/>
          </p:cNvSpPr>
          <p:nvPr>
            <p:ph type="dt" sz="half" idx="14"/>
          </p:nvPr>
        </p:nvSpPr>
        <p:spPr/>
        <p:txBody>
          <a:bodyPr/>
          <a:lstStyle/>
          <a:p>
            <a:r>
              <a:rPr lang="en-US" smtClean="0"/>
              <a:t>Antara Menzel-Barbara | 25.06.24   </a:t>
            </a:r>
            <a:endParaRPr lang="de-DE" dirty="0"/>
          </a:p>
        </p:txBody>
      </p:sp>
      <p:sp>
        <p:nvSpPr>
          <p:cNvPr id="5" name="Footer Placeholder 4"/>
          <p:cNvSpPr>
            <a:spLocks noGrp="1"/>
          </p:cNvSpPr>
          <p:nvPr>
            <p:ph type="ftr" sz="quarter" idx="15"/>
          </p:nvPr>
        </p:nvSpPr>
        <p:spPr/>
        <p:txBody>
          <a:bodyPr/>
          <a:lstStyle/>
          <a:p>
            <a:r>
              <a:rPr lang="en-US" smtClean="0"/>
              <a:t>Divertor engineering meeting</a:t>
            </a:r>
            <a:endParaRPr lang="de-DE" dirty="0"/>
          </a:p>
        </p:txBody>
      </p:sp>
      <p:sp>
        <p:nvSpPr>
          <p:cNvPr id="6" name="Slide Number Placeholder 5"/>
          <p:cNvSpPr>
            <a:spLocks noGrp="1"/>
          </p:cNvSpPr>
          <p:nvPr>
            <p:ph type="sldNum" sz="quarter" idx="16"/>
          </p:nvPr>
        </p:nvSpPr>
        <p:spPr/>
        <p:txBody>
          <a:bodyPr/>
          <a:lstStyle/>
          <a:p>
            <a:fld id="{ECE691D0-CC49-4FC7-9C4D-6112B0CB3A76}" type="slidenum">
              <a:rPr lang="de-DE" smtClean="0"/>
              <a:pPr/>
              <a:t>32</a:t>
            </a:fld>
            <a:endParaRPr lang="de-DE" dirty="0"/>
          </a:p>
        </p:txBody>
      </p:sp>
      <p:sp>
        <p:nvSpPr>
          <p:cNvPr id="13" name="Title 2"/>
          <p:cNvSpPr>
            <a:spLocks noGrp="1"/>
          </p:cNvSpPr>
          <p:nvPr>
            <p:ph type="title"/>
          </p:nvPr>
        </p:nvSpPr>
        <p:spPr>
          <a:xfrm>
            <a:off x="695326" y="441325"/>
            <a:ext cx="9576471" cy="894416"/>
          </a:xfrm>
        </p:spPr>
        <p:txBody>
          <a:bodyPr/>
          <a:lstStyle/>
          <a:p>
            <a:r>
              <a:rPr lang="en-IN" sz="3200" dirty="0"/>
              <a:t>Identifying the points of interest</a:t>
            </a:r>
            <a:r>
              <a:rPr lang="en-IN" sz="3200" dirty="0" smtClean="0"/>
              <a:t/>
            </a:r>
            <a:br>
              <a:rPr lang="en-IN" sz="3200" dirty="0" smtClean="0"/>
            </a:br>
            <a:r>
              <a:rPr lang="en-IN" dirty="0" smtClean="0"/>
              <a:t/>
            </a:r>
            <a:br>
              <a:rPr lang="en-IN" dirty="0" smtClean="0"/>
            </a:br>
            <a:endParaRPr lang="en-IN"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348" y="1168611"/>
            <a:ext cx="8919430" cy="5258748"/>
          </a:xfrm>
          <a:prstGeom prst="rect">
            <a:avLst/>
          </a:prstGeom>
        </p:spPr>
      </p:pic>
      <p:sp>
        <p:nvSpPr>
          <p:cNvPr id="14" name="Content Placeholder 1"/>
          <p:cNvSpPr txBox="1">
            <a:spLocks/>
          </p:cNvSpPr>
          <p:nvPr/>
        </p:nvSpPr>
        <p:spPr>
          <a:xfrm>
            <a:off x="7728767" y="1762126"/>
            <a:ext cx="3920308" cy="4073340"/>
          </a:xfrm>
          <a:prstGeom prst="rect">
            <a:avLst/>
          </a:prstGeom>
          <a:noFill/>
        </p:spPr>
        <p:txBody>
          <a:bodyPr vert="horz" lIns="0" tIns="45720" rIns="0" bIns="45720" rtlCol="0">
            <a:normAutofit/>
          </a:bodyPr>
          <a:lstStyle>
            <a:lvl1pPr marL="0" marR="0" indent="0" algn="l" defTabSz="914400" rtl="0" eaLnBrk="1" fontAlgn="auto" latinLnBrk="0" hangingPunct="1">
              <a:lnSpc>
                <a:spcPct val="120000"/>
              </a:lnSpc>
              <a:spcBef>
                <a:spcPts val="600"/>
              </a:spcBef>
              <a:spcAft>
                <a:spcPts val="0"/>
              </a:spcAft>
              <a:buClrTx/>
              <a:buSzTx/>
              <a:buFont typeface="Arial" panose="020B0604020202020204" pitchFamily="34" charset="0"/>
              <a:buNone/>
              <a:tabLst/>
              <a:defRPr lang="de-DE" sz="1800" b="1" i="0" kern="600" spc="40" baseline="0" dirty="0" smtClean="0">
                <a:solidFill>
                  <a:srgbClr val="005555"/>
                </a:solidFill>
                <a:latin typeface="+mn-lt"/>
                <a:ea typeface="+mn-ea"/>
                <a:cs typeface="+mn-cs"/>
              </a:defRPr>
            </a:lvl1pPr>
            <a:lvl2pPr marL="0" indent="0" algn="l" defTabSz="914400" rtl="0" eaLnBrk="1" latinLnBrk="0" hangingPunct="1">
              <a:lnSpc>
                <a:spcPct val="120000"/>
              </a:lnSpc>
              <a:spcBef>
                <a:spcPts val="600"/>
              </a:spcBef>
              <a:spcAft>
                <a:spcPts val="0"/>
              </a:spcAft>
              <a:buFont typeface="Arial" panose="020B0604020202020204" pitchFamily="34" charset="0"/>
              <a:buNone/>
              <a:defRPr sz="1800" kern="600" spc="40" baseline="0">
                <a:solidFill>
                  <a:schemeClr val="tx1"/>
                </a:solidFill>
                <a:latin typeface="+mn-lt"/>
                <a:ea typeface="+mn-ea"/>
                <a:cs typeface="+mn-cs"/>
              </a:defRPr>
            </a:lvl2pPr>
            <a:lvl3pPr marL="179388" indent="-179388" algn="l" defTabSz="914400" rtl="0" eaLnBrk="1" latinLnBrk="0" hangingPunct="1">
              <a:lnSpc>
                <a:spcPct val="120000"/>
              </a:lnSpc>
              <a:spcBef>
                <a:spcPts val="600"/>
              </a:spcBef>
              <a:buFont typeface="Arial" panose="020B0604020202020204" pitchFamily="34" charset="0"/>
              <a:buChar char="•"/>
              <a:defRPr sz="1800" b="1" kern="400" spc="40" baseline="0">
                <a:solidFill>
                  <a:schemeClr val="accent3"/>
                </a:solidFill>
                <a:latin typeface="+mn-lt"/>
                <a:ea typeface="+mn-ea"/>
                <a:cs typeface="+mn-cs"/>
              </a:defRPr>
            </a:lvl3pPr>
            <a:lvl4pPr marL="179388" indent="-179388" algn="l" defTabSz="914400" rtl="0" eaLnBrk="1" latinLnBrk="0" hangingPunct="1">
              <a:lnSpc>
                <a:spcPct val="120000"/>
              </a:lnSpc>
              <a:spcBef>
                <a:spcPts val="600"/>
              </a:spcBef>
              <a:buFont typeface="Arial" panose="020B0604020202020204" pitchFamily="34" charset="0"/>
              <a:buChar char="•"/>
              <a:defRPr sz="1800" kern="600" spc="40" baseline="0">
                <a:solidFill>
                  <a:schemeClr val="tx1"/>
                </a:solidFill>
                <a:latin typeface="+mn-lt"/>
                <a:ea typeface="+mn-ea"/>
                <a:cs typeface="+mn-cs"/>
              </a:defRPr>
            </a:lvl4pPr>
            <a:lvl5pPr marL="357188" indent="-179388" algn="l" defTabSz="914400" rtl="0" eaLnBrk="1" latinLnBrk="0" hangingPunct="1">
              <a:lnSpc>
                <a:spcPct val="120000"/>
              </a:lnSpc>
              <a:spcBef>
                <a:spcPts val="600"/>
              </a:spcBef>
              <a:buFont typeface="Arial" panose="020B0604020202020204" pitchFamily="34" charset="0"/>
              <a:buChar char="•"/>
              <a:defRPr lang="de-DE" sz="1800" b="0" i="0" kern="600" spc="40" baseline="0" dirty="0" smtClean="0">
                <a:solidFill>
                  <a:schemeClr val="tx1"/>
                </a:solidFill>
                <a:latin typeface="+mn-lt"/>
                <a:ea typeface="+mn-ea"/>
                <a:cs typeface="+mn-cs"/>
              </a:defRPr>
            </a:lvl5pPr>
            <a:lvl6pPr marL="645750" indent="-285750" algn="l" defTabSz="914400" rtl="0" eaLnBrk="1" latinLnBrk="0" hangingPunct="1">
              <a:lnSpc>
                <a:spcPct val="100000"/>
              </a:lnSpc>
              <a:spcBef>
                <a:spcPts val="300"/>
              </a:spcBef>
              <a:spcAft>
                <a:spcPts val="0"/>
              </a:spcAft>
              <a:buClr>
                <a:schemeClr val="tx1"/>
              </a:buClr>
              <a:buSzPct val="110000"/>
              <a:buFont typeface="Symbol" panose="05050102010706020507" pitchFamily="18" charset="2"/>
              <a:buChar char=""/>
              <a:defRPr sz="1800" b="0" i="0" kern="600" spc="40" baseline="0">
                <a:solidFill>
                  <a:schemeClr val="tx1"/>
                </a:solidFill>
                <a:latin typeface="+mn-lt"/>
                <a:ea typeface="+mn-ea"/>
                <a:cs typeface="+mn-cs"/>
              </a:defRPr>
            </a:lvl6pPr>
            <a:lvl7pPr marL="0" indent="215900" algn="l" defTabSz="914400" rtl="0" eaLnBrk="1" latinLnBrk="0" hangingPunct="1">
              <a:lnSpc>
                <a:spcPct val="100000"/>
              </a:lnSpc>
              <a:spcBef>
                <a:spcPts val="600"/>
              </a:spcBef>
              <a:spcAft>
                <a:spcPts val="0"/>
              </a:spcAft>
              <a:buClr>
                <a:schemeClr val="tx2"/>
              </a:buClr>
              <a:buFont typeface="Wingdings 3" panose="05040102010807070707" pitchFamily="18" charset="2"/>
              <a:buChar char=""/>
              <a:defRPr sz="1500" b="0" i="1" kern="600" spc="40" baseline="0">
                <a:solidFill>
                  <a:schemeClr val="tx2"/>
                </a:solidFill>
                <a:latin typeface="+mn-lt"/>
                <a:ea typeface="+mn-ea"/>
                <a:cs typeface="+mn-cs"/>
              </a:defRPr>
            </a:lvl7pPr>
            <a:lvl8pPr marL="0" indent="0" algn="l" defTabSz="914400" rtl="0" eaLnBrk="1" latinLnBrk="0" hangingPunct="1">
              <a:lnSpc>
                <a:spcPct val="100000"/>
              </a:lnSpc>
              <a:spcBef>
                <a:spcPts val="525"/>
              </a:spcBef>
              <a:spcAft>
                <a:spcPts val="0"/>
              </a:spcAft>
              <a:buSzPct val="110000"/>
              <a:buFont typeface=".SF NS Symbols Regular"/>
              <a:buNone/>
              <a:defRPr sz="1000" b="0" i="1" kern="600" spc="120" baseline="0">
                <a:solidFill>
                  <a:schemeClr val="tx1">
                    <a:lumMod val="50000"/>
                    <a:lumOff val="50000"/>
                  </a:schemeClr>
                </a:solidFill>
                <a:latin typeface="+mn-lt"/>
                <a:ea typeface="+mn-ea"/>
                <a:cs typeface="+mn-cs"/>
              </a:defRPr>
            </a:lvl8pPr>
            <a:lvl9pPr marL="0" indent="0" algn="l" defTabSz="914400" rtl="0" eaLnBrk="1" latinLnBrk="0" hangingPunct="1">
              <a:lnSpc>
                <a:spcPts val="1100"/>
              </a:lnSpc>
              <a:spcBef>
                <a:spcPts val="525"/>
              </a:spcBef>
              <a:buFont typeface="Arial" panose="020B0604020202020204" pitchFamily="34" charset="0"/>
              <a:buNone/>
              <a:defRPr sz="800" b="0" i="1" kern="600" spc="120" baseline="0">
                <a:solidFill>
                  <a:schemeClr val="tx1">
                    <a:lumMod val="50000"/>
                    <a:lumOff val="50000"/>
                  </a:schemeClr>
                </a:solidFill>
                <a:latin typeface="+mn-lt"/>
                <a:ea typeface="+mn-ea"/>
                <a:cs typeface="+mn-cs"/>
              </a:defRPr>
            </a:lvl9pPr>
          </a:lstStyle>
          <a:p>
            <a:pPr marL="285750" indent="-285750">
              <a:buFont typeface="Arial" panose="020B0604020202020204" pitchFamily="34" charset="0"/>
              <a:buChar char="•"/>
            </a:pPr>
            <a:r>
              <a:rPr lang="en-IN" sz="2400" dirty="0" smtClean="0"/>
              <a:t>Find </a:t>
            </a:r>
            <a:r>
              <a:rPr lang="en-IN" sz="2400" dirty="0" smtClean="0">
                <a:solidFill>
                  <a:srgbClr val="FF0000"/>
                </a:solidFill>
              </a:rPr>
              <a:t>O-point </a:t>
            </a:r>
            <a:r>
              <a:rPr lang="en-IN" sz="2400" dirty="0" smtClean="0"/>
              <a:t>of desired island</a:t>
            </a:r>
          </a:p>
          <a:p>
            <a:pPr marL="285750" indent="-285750">
              <a:buFont typeface="Arial" panose="020B0604020202020204" pitchFamily="34" charset="0"/>
              <a:buChar char="•"/>
            </a:pPr>
            <a:r>
              <a:rPr lang="en-IN" sz="2400" dirty="0" smtClean="0"/>
              <a:t>Find </a:t>
            </a:r>
            <a:r>
              <a:rPr lang="en-IN" sz="2400" dirty="0" smtClean="0">
                <a:solidFill>
                  <a:srgbClr val="EF7C00"/>
                </a:solidFill>
              </a:rPr>
              <a:t>X-point_1</a:t>
            </a:r>
          </a:p>
          <a:p>
            <a:pPr marL="285750" indent="-285750">
              <a:buFont typeface="Arial" panose="020B0604020202020204" pitchFamily="34" charset="0"/>
              <a:buChar char="•"/>
            </a:pPr>
            <a:r>
              <a:rPr lang="en-IN" sz="2400" dirty="0"/>
              <a:t>Find </a:t>
            </a:r>
            <a:r>
              <a:rPr lang="en-IN" sz="2400" dirty="0" smtClean="0">
                <a:solidFill>
                  <a:srgbClr val="C6D325"/>
                </a:solidFill>
              </a:rPr>
              <a:t>X-point_2</a:t>
            </a:r>
            <a:endParaRPr lang="en-IN" sz="2400" dirty="0">
              <a:solidFill>
                <a:srgbClr val="C6D325"/>
              </a:solidFill>
            </a:endParaRPr>
          </a:p>
          <a:p>
            <a:pPr marL="285750" indent="-285750">
              <a:buFont typeface="Arial" panose="020B0604020202020204" pitchFamily="34" charset="0"/>
              <a:buChar char="•"/>
            </a:pPr>
            <a:endParaRPr lang="en-IN" sz="2400" dirty="0">
              <a:solidFill>
                <a:srgbClr val="EF7C00"/>
              </a:solidFill>
            </a:endParaRPr>
          </a:p>
          <a:p>
            <a:endParaRPr lang="en-IN" sz="1600" dirty="0">
              <a:solidFill>
                <a:srgbClr val="669999"/>
              </a:solidFill>
            </a:endParaRPr>
          </a:p>
          <a:p>
            <a:endParaRPr lang="en-IN" sz="1600" dirty="0">
              <a:solidFill>
                <a:srgbClr val="669999"/>
              </a:solidFill>
            </a:endParaRPr>
          </a:p>
          <a:p>
            <a:endParaRPr lang="en-IN" sz="1600" dirty="0">
              <a:solidFill>
                <a:srgbClr val="669999"/>
              </a:solidFill>
            </a:endParaRPr>
          </a:p>
          <a:p>
            <a:endParaRPr lang="en-IN" sz="1600" dirty="0">
              <a:solidFill>
                <a:srgbClr val="669999"/>
              </a:solidFill>
            </a:endParaRPr>
          </a:p>
          <a:p>
            <a:endParaRPr lang="en-IN" sz="1600" dirty="0">
              <a:solidFill>
                <a:srgbClr val="669999"/>
              </a:solidFill>
            </a:endParaRPr>
          </a:p>
        </p:txBody>
      </p:sp>
      <p:sp>
        <p:nvSpPr>
          <p:cNvPr id="8" name="Oval 7"/>
          <p:cNvSpPr/>
          <p:nvPr/>
        </p:nvSpPr>
        <p:spPr>
          <a:xfrm>
            <a:off x="3608275" y="5167689"/>
            <a:ext cx="75884" cy="72089"/>
          </a:xfrm>
          <a:prstGeom prst="ellipse">
            <a:avLst/>
          </a:prstGeom>
          <a:solidFill>
            <a:srgbClr val="FF0000"/>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7" name="Multiply 6"/>
          <p:cNvSpPr/>
          <p:nvPr/>
        </p:nvSpPr>
        <p:spPr>
          <a:xfrm>
            <a:off x="3274387" y="5025406"/>
            <a:ext cx="151768" cy="178327"/>
          </a:xfrm>
          <a:prstGeom prst="mathMultiply">
            <a:avLst/>
          </a:prstGeom>
          <a:solidFill>
            <a:srgbClr val="EF7C00"/>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rgbClr val="EF7C00"/>
              </a:solidFill>
            </a:endParaRPr>
          </a:p>
        </p:txBody>
      </p:sp>
      <p:sp>
        <p:nvSpPr>
          <p:cNvPr id="11" name="Multiply 10"/>
          <p:cNvSpPr/>
          <p:nvPr/>
        </p:nvSpPr>
        <p:spPr>
          <a:xfrm>
            <a:off x="4170448" y="4631442"/>
            <a:ext cx="151768" cy="178327"/>
          </a:xfrm>
          <a:prstGeom prst="mathMultiply">
            <a:avLst/>
          </a:prstGeom>
          <a:solidFill>
            <a:srgbClr val="C6D325"/>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rgbClr val="EF7C00"/>
              </a:solidFill>
            </a:endParaRPr>
          </a:p>
        </p:txBody>
      </p:sp>
    </p:spTree>
    <p:extLst>
      <p:ext uri="{BB962C8B-B14F-4D97-AF65-F5344CB8AC3E}">
        <p14:creationId xmlns:p14="http://schemas.microsoft.com/office/powerpoint/2010/main" val="301561613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endParaRPr lang="en-IN" sz="1600" dirty="0" smtClean="0">
              <a:solidFill>
                <a:srgbClr val="669999"/>
              </a:solidFill>
            </a:endParaRPr>
          </a:p>
          <a:p>
            <a:endParaRPr lang="en-IN" sz="1600" dirty="0" smtClean="0">
              <a:solidFill>
                <a:srgbClr val="669999"/>
              </a:solidFill>
            </a:endParaRPr>
          </a:p>
          <a:p>
            <a:endParaRPr lang="en-IN" sz="1600" dirty="0" smtClean="0">
              <a:solidFill>
                <a:srgbClr val="669999"/>
              </a:solidFill>
            </a:endParaRPr>
          </a:p>
          <a:p>
            <a:endParaRPr lang="en-IN" sz="1600" dirty="0" smtClean="0">
              <a:solidFill>
                <a:srgbClr val="669999"/>
              </a:solidFill>
            </a:endParaRPr>
          </a:p>
          <a:p>
            <a:endParaRPr lang="en-IN" sz="1600" dirty="0" smtClean="0">
              <a:solidFill>
                <a:srgbClr val="669999"/>
              </a:solidFill>
            </a:endParaRPr>
          </a:p>
        </p:txBody>
      </p:sp>
      <p:sp>
        <p:nvSpPr>
          <p:cNvPr id="4" name="Date Placeholder 3"/>
          <p:cNvSpPr>
            <a:spLocks noGrp="1"/>
          </p:cNvSpPr>
          <p:nvPr>
            <p:ph type="dt" sz="half" idx="14"/>
          </p:nvPr>
        </p:nvSpPr>
        <p:spPr/>
        <p:txBody>
          <a:bodyPr/>
          <a:lstStyle/>
          <a:p>
            <a:r>
              <a:rPr lang="en-US" smtClean="0"/>
              <a:t>Antara Menzel-Barbara | 25.06.24   </a:t>
            </a:r>
            <a:endParaRPr lang="de-DE" dirty="0"/>
          </a:p>
        </p:txBody>
      </p:sp>
      <p:sp>
        <p:nvSpPr>
          <p:cNvPr id="5" name="Footer Placeholder 4"/>
          <p:cNvSpPr>
            <a:spLocks noGrp="1"/>
          </p:cNvSpPr>
          <p:nvPr>
            <p:ph type="ftr" sz="quarter" idx="15"/>
          </p:nvPr>
        </p:nvSpPr>
        <p:spPr/>
        <p:txBody>
          <a:bodyPr/>
          <a:lstStyle/>
          <a:p>
            <a:r>
              <a:rPr lang="en-US" smtClean="0"/>
              <a:t>Divertor engineering meeting</a:t>
            </a:r>
            <a:endParaRPr lang="de-DE" dirty="0"/>
          </a:p>
        </p:txBody>
      </p:sp>
      <p:sp>
        <p:nvSpPr>
          <p:cNvPr id="6" name="Slide Number Placeholder 5"/>
          <p:cNvSpPr>
            <a:spLocks noGrp="1"/>
          </p:cNvSpPr>
          <p:nvPr>
            <p:ph type="sldNum" sz="quarter" idx="16"/>
          </p:nvPr>
        </p:nvSpPr>
        <p:spPr/>
        <p:txBody>
          <a:bodyPr/>
          <a:lstStyle/>
          <a:p>
            <a:fld id="{ECE691D0-CC49-4FC7-9C4D-6112B0CB3A76}" type="slidenum">
              <a:rPr lang="de-DE" smtClean="0"/>
              <a:pPr/>
              <a:t>33</a:t>
            </a:fld>
            <a:endParaRPr lang="de-DE" dirty="0"/>
          </a:p>
        </p:txBody>
      </p:sp>
      <p:sp>
        <p:nvSpPr>
          <p:cNvPr id="13" name="Title 2"/>
          <p:cNvSpPr>
            <a:spLocks noGrp="1"/>
          </p:cNvSpPr>
          <p:nvPr>
            <p:ph type="title"/>
          </p:nvPr>
        </p:nvSpPr>
        <p:spPr>
          <a:xfrm>
            <a:off x="695326" y="441325"/>
            <a:ext cx="9576471" cy="894416"/>
          </a:xfrm>
        </p:spPr>
        <p:txBody>
          <a:bodyPr/>
          <a:lstStyle/>
          <a:p>
            <a:r>
              <a:rPr lang="en-IN" sz="3200" dirty="0" smtClean="0"/>
              <a:t>Constructing the </a:t>
            </a:r>
            <a:r>
              <a:rPr lang="en-IN" sz="3200" dirty="0" err="1" smtClean="0"/>
              <a:t>divertor</a:t>
            </a:r>
            <a:endParaRPr lang="en-IN"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348" y="1168611"/>
            <a:ext cx="8919430" cy="5258748"/>
          </a:xfrm>
          <a:prstGeom prst="rect">
            <a:avLst/>
          </a:prstGeom>
        </p:spPr>
      </p:pic>
      <p:sp>
        <p:nvSpPr>
          <p:cNvPr id="14" name="Content Placeholder 1"/>
          <p:cNvSpPr txBox="1">
            <a:spLocks/>
          </p:cNvSpPr>
          <p:nvPr/>
        </p:nvSpPr>
        <p:spPr>
          <a:xfrm>
            <a:off x="7728767" y="1762126"/>
            <a:ext cx="3920308" cy="4073340"/>
          </a:xfrm>
          <a:prstGeom prst="rect">
            <a:avLst/>
          </a:prstGeom>
          <a:noFill/>
        </p:spPr>
        <p:txBody>
          <a:bodyPr vert="horz" lIns="0" tIns="45720" rIns="0" bIns="45720" rtlCol="0">
            <a:normAutofit/>
          </a:bodyPr>
          <a:lstStyle>
            <a:lvl1pPr marL="0" marR="0" indent="0" algn="l" defTabSz="914400" rtl="0" eaLnBrk="1" fontAlgn="auto" latinLnBrk="0" hangingPunct="1">
              <a:lnSpc>
                <a:spcPct val="120000"/>
              </a:lnSpc>
              <a:spcBef>
                <a:spcPts val="600"/>
              </a:spcBef>
              <a:spcAft>
                <a:spcPts val="0"/>
              </a:spcAft>
              <a:buClrTx/>
              <a:buSzTx/>
              <a:buFont typeface="Arial" panose="020B0604020202020204" pitchFamily="34" charset="0"/>
              <a:buNone/>
              <a:tabLst/>
              <a:defRPr lang="de-DE" sz="1800" b="1" i="0" kern="600" spc="40" baseline="0" dirty="0" smtClean="0">
                <a:solidFill>
                  <a:srgbClr val="005555"/>
                </a:solidFill>
                <a:latin typeface="+mn-lt"/>
                <a:ea typeface="+mn-ea"/>
                <a:cs typeface="+mn-cs"/>
              </a:defRPr>
            </a:lvl1pPr>
            <a:lvl2pPr marL="0" indent="0" algn="l" defTabSz="914400" rtl="0" eaLnBrk="1" latinLnBrk="0" hangingPunct="1">
              <a:lnSpc>
                <a:spcPct val="120000"/>
              </a:lnSpc>
              <a:spcBef>
                <a:spcPts val="600"/>
              </a:spcBef>
              <a:spcAft>
                <a:spcPts val="0"/>
              </a:spcAft>
              <a:buFont typeface="Arial" panose="020B0604020202020204" pitchFamily="34" charset="0"/>
              <a:buNone/>
              <a:defRPr sz="1800" kern="600" spc="40" baseline="0">
                <a:solidFill>
                  <a:schemeClr val="tx1"/>
                </a:solidFill>
                <a:latin typeface="+mn-lt"/>
                <a:ea typeface="+mn-ea"/>
                <a:cs typeface="+mn-cs"/>
              </a:defRPr>
            </a:lvl2pPr>
            <a:lvl3pPr marL="179388" indent="-179388" algn="l" defTabSz="914400" rtl="0" eaLnBrk="1" latinLnBrk="0" hangingPunct="1">
              <a:lnSpc>
                <a:spcPct val="120000"/>
              </a:lnSpc>
              <a:spcBef>
                <a:spcPts val="600"/>
              </a:spcBef>
              <a:buFont typeface="Arial" panose="020B0604020202020204" pitchFamily="34" charset="0"/>
              <a:buChar char="•"/>
              <a:defRPr sz="1800" b="1" kern="400" spc="40" baseline="0">
                <a:solidFill>
                  <a:schemeClr val="accent3"/>
                </a:solidFill>
                <a:latin typeface="+mn-lt"/>
                <a:ea typeface="+mn-ea"/>
                <a:cs typeface="+mn-cs"/>
              </a:defRPr>
            </a:lvl3pPr>
            <a:lvl4pPr marL="179388" indent="-179388" algn="l" defTabSz="914400" rtl="0" eaLnBrk="1" latinLnBrk="0" hangingPunct="1">
              <a:lnSpc>
                <a:spcPct val="120000"/>
              </a:lnSpc>
              <a:spcBef>
                <a:spcPts val="600"/>
              </a:spcBef>
              <a:buFont typeface="Arial" panose="020B0604020202020204" pitchFamily="34" charset="0"/>
              <a:buChar char="•"/>
              <a:defRPr sz="1800" kern="600" spc="40" baseline="0">
                <a:solidFill>
                  <a:schemeClr val="tx1"/>
                </a:solidFill>
                <a:latin typeface="+mn-lt"/>
                <a:ea typeface="+mn-ea"/>
                <a:cs typeface="+mn-cs"/>
              </a:defRPr>
            </a:lvl4pPr>
            <a:lvl5pPr marL="357188" indent="-179388" algn="l" defTabSz="914400" rtl="0" eaLnBrk="1" latinLnBrk="0" hangingPunct="1">
              <a:lnSpc>
                <a:spcPct val="120000"/>
              </a:lnSpc>
              <a:spcBef>
                <a:spcPts val="600"/>
              </a:spcBef>
              <a:buFont typeface="Arial" panose="020B0604020202020204" pitchFamily="34" charset="0"/>
              <a:buChar char="•"/>
              <a:defRPr lang="de-DE" sz="1800" b="0" i="0" kern="600" spc="40" baseline="0" dirty="0" smtClean="0">
                <a:solidFill>
                  <a:schemeClr val="tx1"/>
                </a:solidFill>
                <a:latin typeface="+mn-lt"/>
                <a:ea typeface="+mn-ea"/>
                <a:cs typeface="+mn-cs"/>
              </a:defRPr>
            </a:lvl5pPr>
            <a:lvl6pPr marL="645750" indent="-285750" algn="l" defTabSz="914400" rtl="0" eaLnBrk="1" latinLnBrk="0" hangingPunct="1">
              <a:lnSpc>
                <a:spcPct val="100000"/>
              </a:lnSpc>
              <a:spcBef>
                <a:spcPts val="300"/>
              </a:spcBef>
              <a:spcAft>
                <a:spcPts val="0"/>
              </a:spcAft>
              <a:buClr>
                <a:schemeClr val="tx1"/>
              </a:buClr>
              <a:buSzPct val="110000"/>
              <a:buFont typeface="Symbol" panose="05050102010706020507" pitchFamily="18" charset="2"/>
              <a:buChar char=""/>
              <a:defRPr sz="1800" b="0" i="0" kern="600" spc="40" baseline="0">
                <a:solidFill>
                  <a:schemeClr val="tx1"/>
                </a:solidFill>
                <a:latin typeface="+mn-lt"/>
                <a:ea typeface="+mn-ea"/>
                <a:cs typeface="+mn-cs"/>
              </a:defRPr>
            </a:lvl6pPr>
            <a:lvl7pPr marL="0" indent="215900" algn="l" defTabSz="914400" rtl="0" eaLnBrk="1" latinLnBrk="0" hangingPunct="1">
              <a:lnSpc>
                <a:spcPct val="100000"/>
              </a:lnSpc>
              <a:spcBef>
                <a:spcPts val="600"/>
              </a:spcBef>
              <a:spcAft>
                <a:spcPts val="0"/>
              </a:spcAft>
              <a:buClr>
                <a:schemeClr val="tx2"/>
              </a:buClr>
              <a:buFont typeface="Wingdings 3" panose="05040102010807070707" pitchFamily="18" charset="2"/>
              <a:buChar char=""/>
              <a:defRPr sz="1500" b="0" i="1" kern="600" spc="40" baseline="0">
                <a:solidFill>
                  <a:schemeClr val="tx2"/>
                </a:solidFill>
                <a:latin typeface="+mn-lt"/>
                <a:ea typeface="+mn-ea"/>
                <a:cs typeface="+mn-cs"/>
              </a:defRPr>
            </a:lvl7pPr>
            <a:lvl8pPr marL="0" indent="0" algn="l" defTabSz="914400" rtl="0" eaLnBrk="1" latinLnBrk="0" hangingPunct="1">
              <a:lnSpc>
                <a:spcPct val="100000"/>
              </a:lnSpc>
              <a:spcBef>
                <a:spcPts val="525"/>
              </a:spcBef>
              <a:spcAft>
                <a:spcPts val="0"/>
              </a:spcAft>
              <a:buSzPct val="110000"/>
              <a:buFont typeface=".SF NS Symbols Regular"/>
              <a:buNone/>
              <a:defRPr sz="1000" b="0" i="1" kern="600" spc="120" baseline="0">
                <a:solidFill>
                  <a:schemeClr val="tx1">
                    <a:lumMod val="50000"/>
                    <a:lumOff val="50000"/>
                  </a:schemeClr>
                </a:solidFill>
                <a:latin typeface="+mn-lt"/>
                <a:ea typeface="+mn-ea"/>
                <a:cs typeface="+mn-cs"/>
              </a:defRPr>
            </a:lvl8pPr>
            <a:lvl9pPr marL="0" indent="0" algn="l" defTabSz="914400" rtl="0" eaLnBrk="1" latinLnBrk="0" hangingPunct="1">
              <a:lnSpc>
                <a:spcPts val="1100"/>
              </a:lnSpc>
              <a:spcBef>
                <a:spcPts val="525"/>
              </a:spcBef>
              <a:buFont typeface="Arial" panose="020B0604020202020204" pitchFamily="34" charset="0"/>
              <a:buNone/>
              <a:defRPr sz="800" b="0" i="1" kern="600" spc="120" baseline="0">
                <a:solidFill>
                  <a:schemeClr val="tx1">
                    <a:lumMod val="50000"/>
                    <a:lumOff val="50000"/>
                  </a:schemeClr>
                </a:solidFill>
                <a:latin typeface="+mn-lt"/>
                <a:ea typeface="+mn-ea"/>
                <a:cs typeface="+mn-cs"/>
              </a:defRPr>
            </a:lvl9pPr>
          </a:lstStyle>
          <a:p>
            <a:endParaRPr lang="en-IN" sz="2400" dirty="0">
              <a:solidFill>
                <a:srgbClr val="EF7C00"/>
              </a:solidFill>
            </a:endParaRPr>
          </a:p>
          <a:p>
            <a:endParaRPr lang="en-IN" sz="1600" dirty="0">
              <a:solidFill>
                <a:srgbClr val="669999"/>
              </a:solidFill>
            </a:endParaRPr>
          </a:p>
          <a:p>
            <a:endParaRPr lang="en-IN" sz="1600" dirty="0">
              <a:solidFill>
                <a:srgbClr val="669999"/>
              </a:solidFill>
            </a:endParaRPr>
          </a:p>
          <a:p>
            <a:endParaRPr lang="en-IN" sz="1600" dirty="0">
              <a:solidFill>
                <a:srgbClr val="669999"/>
              </a:solidFill>
            </a:endParaRPr>
          </a:p>
          <a:p>
            <a:endParaRPr lang="en-IN" sz="1600" dirty="0">
              <a:solidFill>
                <a:srgbClr val="669999"/>
              </a:solidFill>
            </a:endParaRPr>
          </a:p>
          <a:p>
            <a:endParaRPr lang="en-IN" sz="1600" dirty="0">
              <a:solidFill>
                <a:srgbClr val="669999"/>
              </a:solidFill>
            </a:endParaRPr>
          </a:p>
        </p:txBody>
      </p:sp>
      <p:sp>
        <p:nvSpPr>
          <p:cNvPr id="8" name="Oval 7"/>
          <p:cNvSpPr/>
          <p:nvPr/>
        </p:nvSpPr>
        <p:spPr>
          <a:xfrm>
            <a:off x="3608275" y="5167689"/>
            <a:ext cx="75884" cy="72089"/>
          </a:xfrm>
          <a:prstGeom prst="ellipse">
            <a:avLst/>
          </a:prstGeom>
          <a:solidFill>
            <a:srgbClr val="FF0000"/>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7" name="Multiply 6"/>
          <p:cNvSpPr/>
          <p:nvPr/>
        </p:nvSpPr>
        <p:spPr>
          <a:xfrm>
            <a:off x="3274387" y="5025406"/>
            <a:ext cx="151768" cy="178327"/>
          </a:xfrm>
          <a:prstGeom prst="mathMultiply">
            <a:avLst/>
          </a:prstGeom>
          <a:solidFill>
            <a:srgbClr val="EF7C00"/>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rgbClr val="EF7C00"/>
              </a:solidFill>
            </a:endParaRPr>
          </a:p>
        </p:txBody>
      </p:sp>
      <p:sp>
        <p:nvSpPr>
          <p:cNvPr id="11" name="Multiply 10"/>
          <p:cNvSpPr/>
          <p:nvPr/>
        </p:nvSpPr>
        <p:spPr>
          <a:xfrm>
            <a:off x="4170448" y="4631442"/>
            <a:ext cx="151768" cy="178327"/>
          </a:xfrm>
          <a:prstGeom prst="mathMultiply">
            <a:avLst/>
          </a:prstGeom>
          <a:solidFill>
            <a:srgbClr val="C6D325"/>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rgbClr val="EF7C00"/>
              </a:solidFill>
            </a:endParaRPr>
          </a:p>
        </p:txBody>
      </p:sp>
      <p:sp>
        <p:nvSpPr>
          <p:cNvPr id="9" name="Rectangle 8"/>
          <p:cNvSpPr/>
          <p:nvPr/>
        </p:nvSpPr>
        <p:spPr>
          <a:xfrm>
            <a:off x="2861310" y="4339590"/>
            <a:ext cx="1760220" cy="1405890"/>
          </a:xfrm>
          <a:prstGeom prst="rect">
            <a:avLst/>
          </a:prstGeom>
          <a:noFill/>
          <a:ln w="19050" cmpd="sng">
            <a:solidFill>
              <a:schemeClr val="tx2"/>
            </a:solid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Tree>
    <p:extLst>
      <p:ext uri="{BB962C8B-B14F-4D97-AF65-F5344CB8AC3E}">
        <p14:creationId xmlns:p14="http://schemas.microsoft.com/office/powerpoint/2010/main" val="105314798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endParaRPr lang="en-IN" sz="1600" dirty="0" smtClean="0">
              <a:solidFill>
                <a:srgbClr val="669999"/>
              </a:solidFill>
            </a:endParaRPr>
          </a:p>
          <a:p>
            <a:endParaRPr lang="en-IN" sz="1600" dirty="0" smtClean="0">
              <a:solidFill>
                <a:srgbClr val="669999"/>
              </a:solidFill>
            </a:endParaRPr>
          </a:p>
          <a:p>
            <a:endParaRPr lang="en-IN" sz="1600" dirty="0" smtClean="0">
              <a:solidFill>
                <a:srgbClr val="669999"/>
              </a:solidFill>
            </a:endParaRPr>
          </a:p>
          <a:p>
            <a:endParaRPr lang="en-IN" sz="1600" dirty="0" smtClean="0">
              <a:solidFill>
                <a:srgbClr val="669999"/>
              </a:solidFill>
            </a:endParaRPr>
          </a:p>
          <a:p>
            <a:endParaRPr lang="en-IN" sz="1600" dirty="0" smtClean="0">
              <a:solidFill>
                <a:srgbClr val="669999"/>
              </a:solidFill>
            </a:endParaRPr>
          </a:p>
        </p:txBody>
      </p:sp>
      <p:sp>
        <p:nvSpPr>
          <p:cNvPr id="4" name="Date Placeholder 3"/>
          <p:cNvSpPr>
            <a:spLocks noGrp="1"/>
          </p:cNvSpPr>
          <p:nvPr>
            <p:ph type="dt" sz="half" idx="14"/>
          </p:nvPr>
        </p:nvSpPr>
        <p:spPr/>
        <p:txBody>
          <a:bodyPr/>
          <a:lstStyle/>
          <a:p>
            <a:r>
              <a:rPr lang="en-US" smtClean="0"/>
              <a:t>Antara Menzel-Barbara | 25.06.24   </a:t>
            </a:r>
            <a:endParaRPr lang="de-DE" dirty="0"/>
          </a:p>
        </p:txBody>
      </p:sp>
      <p:sp>
        <p:nvSpPr>
          <p:cNvPr id="5" name="Footer Placeholder 4"/>
          <p:cNvSpPr>
            <a:spLocks noGrp="1"/>
          </p:cNvSpPr>
          <p:nvPr>
            <p:ph type="ftr" sz="quarter" idx="15"/>
          </p:nvPr>
        </p:nvSpPr>
        <p:spPr/>
        <p:txBody>
          <a:bodyPr/>
          <a:lstStyle/>
          <a:p>
            <a:r>
              <a:rPr lang="en-US" smtClean="0"/>
              <a:t>Divertor engineering meeting</a:t>
            </a:r>
            <a:endParaRPr lang="de-DE" dirty="0"/>
          </a:p>
        </p:txBody>
      </p:sp>
      <p:sp>
        <p:nvSpPr>
          <p:cNvPr id="6" name="Slide Number Placeholder 5"/>
          <p:cNvSpPr>
            <a:spLocks noGrp="1"/>
          </p:cNvSpPr>
          <p:nvPr>
            <p:ph type="sldNum" sz="quarter" idx="16"/>
          </p:nvPr>
        </p:nvSpPr>
        <p:spPr/>
        <p:txBody>
          <a:bodyPr/>
          <a:lstStyle/>
          <a:p>
            <a:fld id="{ECE691D0-CC49-4FC7-9C4D-6112B0CB3A76}" type="slidenum">
              <a:rPr lang="de-DE" smtClean="0"/>
              <a:pPr/>
              <a:t>34</a:t>
            </a:fld>
            <a:endParaRPr lang="de-DE" dirty="0"/>
          </a:p>
        </p:txBody>
      </p:sp>
      <p:sp>
        <p:nvSpPr>
          <p:cNvPr id="13" name="Title 2"/>
          <p:cNvSpPr>
            <a:spLocks noGrp="1"/>
          </p:cNvSpPr>
          <p:nvPr>
            <p:ph type="title"/>
          </p:nvPr>
        </p:nvSpPr>
        <p:spPr>
          <a:xfrm>
            <a:off x="695326" y="441325"/>
            <a:ext cx="9576471" cy="894416"/>
          </a:xfrm>
        </p:spPr>
        <p:txBody>
          <a:bodyPr/>
          <a:lstStyle/>
          <a:p>
            <a:r>
              <a:rPr lang="en-IN" sz="3200" dirty="0" smtClean="0"/>
              <a:t>Constructing vectors</a:t>
            </a:r>
            <a:endParaRPr lang="en-IN" dirty="0"/>
          </a:p>
        </p:txBody>
      </p:sp>
      <p:sp>
        <p:nvSpPr>
          <p:cNvPr id="14" name="Content Placeholder 1"/>
          <p:cNvSpPr txBox="1">
            <a:spLocks/>
          </p:cNvSpPr>
          <p:nvPr/>
        </p:nvSpPr>
        <p:spPr>
          <a:xfrm>
            <a:off x="7728767" y="1762126"/>
            <a:ext cx="3920308" cy="4073340"/>
          </a:xfrm>
          <a:prstGeom prst="rect">
            <a:avLst/>
          </a:prstGeom>
          <a:noFill/>
        </p:spPr>
        <p:txBody>
          <a:bodyPr vert="horz" lIns="0" tIns="45720" rIns="0" bIns="45720" rtlCol="0">
            <a:normAutofit/>
          </a:bodyPr>
          <a:lstStyle>
            <a:lvl1pPr marL="0" marR="0" indent="0" algn="l" defTabSz="914400" rtl="0" eaLnBrk="1" fontAlgn="auto" latinLnBrk="0" hangingPunct="1">
              <a:lnSpc>
                <a:spcPct val="120000"/>
              </a:lnSpc>
              <a:spcBef>
                <a:spcPts val="600"/>
              </a:spcBef>
              <a:spcAft>
                <a:spcPts val="0"/>
              </a:spcAft>
              <a:buClrTx/>
              <a:buSzTx/>
              <a:buFont typeface="Arial" panose="020B0604020202020204" pitchFamily="34" charset="0"/>
              <a:buNone/>
              <a:tabLst/>
              <a:defRPr lang="de-DE" sz="1800" b="1" i="0" kern="600" spc="40" baseline="0" dirty="0" smtClean="0">
                <a:solidFill>
                  <a:srgbClr val="005555"/>
                </a:solidFill>
                <a:latin typeface="+mn-lt"/>
                <a:ea typeface="+mn-ea"/>
                <a:cs typeface="+mn-cs"/>
              </a:defRPr>
            </a:lvl1pPr>
            <a:lvl2pPr marL="0" indent="0" algn="l" defTabSz="914400" rtl="0" eaLnBrk="1" latinLnBrk="0" hangingPunct="1">
              <a:lnSpc>
                <a:spcPct val="120000"/>
              </a:lnSpc>
              <a:spcBef>
                <a:spcPts val="600"/>
              </a:spcBef>
              <a:spcAft>
                <a:spcPts val="0"/>
              </a:spcAft>
              <a:buFont typeface="Arial" panose="020B0604020202020204" pitchFamily="34" charset="0"/>
              <a:buNone/>
              <a:defRPr sz="1800" kern="600" spc="40" baseline="0">
                <a:solidFill>
                  <a:schemeClr val="tx1"/>
                </a:solidFill>
                <a:latin typeface="+mn-lt"/>
                <a:ea typeface="+mn-ea"/>
                <a:cs typeface="+mn-cs"/>
              </a:defRPr>
            </a:lvl2pPr>
            <a:lvl3pPr marL="179388" indent="-179388" algn="l" defTabSz="914400" rtl="0" eaLnBrk="1" latinLnBrk="0" hangingPunct="1">
              <a:lnSpc>
                <a:spcPct val="120000"/>
              </a:lnSpc>
              <a:spcBef>
                <a:spcPts val="600"/>
              </a:spcBef>
              <a:buFont typeface="Arial" panose="020B0604020202020204" pitchFamily="34" charset="0"/>
              <a:buChar char="•"/>
              <a:defRPr sz="1800" b="1" kern="400" spc="40" baseline="0">
                <a:solidFill>
                  <a:schemeClr val="accent3"/>
                </a:solidFill>
                <a:latin typeface="+mn-lt"/>
                <a:ea typeface="+mn-ea"/>
                <a:cs typeface="+mn-cs"/>
              </a:defRPr>
            </a:lvl3pPr>
            <a:lvl4pPr marL="179388" indent="-179388" algn="l" defTabSz="914400" rtl="0" eaLnBrk="1" latinLnBrk="0" hangingPunct="1">
              <a:lnSpc>
                <a:spcPct val="120000"/>
              </a:lnSpc>
              <a:spcBef>
                <a:spcPts val="600"/>
              </a:spcBef>
              <a:buFont typeface="Arial" panose="020B0604020202020204" pitchFamily="34" charset="0"/>
              <a:buChar char="•"/>
              <a:defRPr sz="1800" kern="600" spc="40" baseline="0">
                <a:solidFill>
                  <a:schemeClr val="tx1"/>
                </a:solidFill>
                <a:latin typeface="+mn-lt"/>
                <a:ea typeface="+mn-ea"/>
                <a:cs typeface="+mn-cs"/>
              </a:defRPr>
            </a:lvl4pPr>
            <a:lvl5pPr marL="357188" indent="-179388" algn="l" defTabSz="914400" rtl="0" eaLnBrk="1" latinLnBrk="0" hangingPunct="1">
              <a:lnSpc>
                <a:spcPct val="120000"/>
              </a:lnSpc>
              <a:spcBef>
                <a:spcPts val="600"/>
              </a:spcBef>
              <a:buFont typeface="Arial" panose="020B0604020202020204" pitchFamily="34" charset="0"/>
              <a:buChar char="•"/>
              <a:defRPr lang="de-DE" sz="1800" b="0" i="0" kern="600" spc="40" baseline="0" dirty="0" smtClean="0">
                <a:solidFill>
                  <a:schemeClr val="tx1"/>
                </a:solidFill>
                <a:latin typeface="+mn-lt"/>
                <a:ea typeface="+mn-ea"/>
                <a:cs typeface="+mn-cs"/>
              </a:defRPr>
            </a:lvl5pPr>
            <a:lvl6pPr marL="645750" indent="-285750" algn="l" defTabSz="914400" rtl="0" eaLnBrk="1" latinLnBrk="0" hangingPunct="1">
              <a:lnSpc>
                <a:spcPct val="100000"/>
              </a:lnSpc>
              <a:spcBef>
                <a:spcPts val="300"/>
              </a:spcBef>
              <a:spcAft>
                <a:spcPts val="0"/>
              </a:spcAft>
              <a:buClr>
                <a:schemeClr val="tx1"/>
              </a:buClr>
              <a:buSzPct val="110000"/>
              <a:buFont typeface="Symbol" panose="05050102010706020507" pitchFamily="18" charset="2"/>
              <a:buChar char=""/>
              <a:defRPr sz="1800" b="0" i="0" kern="600" spc="40" baseline="0">
                <a:solidFill>
                  <a:schemeClr val="tx1"/>
                </a:solidFill>
                <a:latin typeface="+mn-lt"/>
                <a:ea typeface="+mn-ea"/>
                <a:cs typeface="+mn-cs"/>
              </a:defRPr>
            </a:lvl6pPr>
            <a:lvl7pPr marL="0" indent="215900" algn="l" defTabSz="914400" rtl="0" eaLnBrk="1" latinLnBrk="0" hangingPunct="1">
              <a:lnSpc>
                <a:spcPct val="100000"/>
              </a:lnSpc>
              <a:spcBef>
                <a:spcPts val="600"/>
              </a:spcBef>
              <a:spcAft>
                <a:spcPts val="0"/>
              </a:spcAft>
              <a:buClr>
                <a:schemeClr val="tx2"/>
              </a:buClr>
              <a:buFont typeface="Wingdings 3" panose="05040102010807070707" pitchFamily="18" charset="2"/>
              <a:buChar char=""/>
              <a:defRPr sz="1500" b="0" i="1" kern="600" spc="40" baseline="0">
                <a:solidFill>
                  <a:schemeClr val="tx2"/>
                </a:solidFill>
                <a:latin typeface="+mn-lt"/>
                <a:ea typeface="+mn-ea"/>
                <a:cs typeface="+mn-cs"/>
              </a:defRPr>
            </a:lvl7pPr>
            <a:lvl8pPr marL="0" indent="0" algn="l" defTabSz="914400" rtl="0" eaLnBrk="1" latinLnBrk="0" hangingPunct="1">
              <a:lnSpc>
                <a:spcPct val="100000"/>
              </a:lnSpc>
              <a:spcBef>
                <a:spcPts val="525"/>
              </a:spcBef>
              <a:spcAft>
                <a:spcPts val="0"/>
              </a:spcAft>
              <a:buSzPct val="110000"/>
              <a:buFont typeface=".SF NS Symbols Regular"/>
              <a:buNone/>
              <a:defRPr sz="1000" b="0" i="1" kern="600" spc="120" baseline="0">
                <a:solidFill>
                  <a:schemeClr val="tx1">
                    <a:lumMod val="50000"/>
                    <a:lumOff val="50000"/>
                  </a:schemeClr>
                </a:solidFill>
                <a:latin typeface="+mn-lt"/>
                <a:ea typeface="+mn-ea"/>
                <a:cs typeface="+mn-cs"/>
              </a:defRPr>
            </a:lvl8pPr>
            <a:lvl9pPr marL="0" indent="0" algn="l" defTabSz="914400" rtl="0" eaLnBrk="1" latinLnBrk="0" hangingPunct="1">
              <a:lnSpc>
                <a:spcPts val="1100"/>
              </a:lnSpc>
              <a:spcBef>
                <a:spcPts val="525"/>
              </a:spcBef>
              <a:buFont typeface="Arial" panose="020B0604020202020204" pitchFamily="34" charset="0"/>
              <a:buNone/>
              <a:defRPr sz="800" b="0" i="1" kern="600" spc="120" baseline="0">
                <a:solidFill>
                  <a:schemeClr val="tx1">
                    <a:lumMod val="50000"/>
                    <a:lumOff val="50000"/>
                  </a:schemeClr>
                </a:solidFill>
                <a:latin typeface="+mn-lt"/>
                <a:ea typeface="+mn-ea"/>
                <a:cs typeface="+mn-cs"/>
              </a:defRPr>
            </a:lvl9pPr>
          </a:lstStyle>
          <a:p>
            <a:pPr marL="285750" indent="-285750">
              <a:buFont typeface="Arial" panose="020B0604020202020204" pitchFamily="34" charset="0"/>
              <a:buChar char="•"/>
            </a:pPr>
            <a:r>
              <a:rPr lang="en-IN" sz="2400" dirty="0" smtClean="0"/>
              <a:t>Construct vector</a:t>
            </a:r>
          </a:p>
          <a:p>
            <a:r>
              <a:rPr lang="en-IN" sz="2400" dirty="0" smtClean="0">
                <a:solidFill>
                  <a:srgbClr val="FF0000"/>
                </a:solidFill>
              </a:rPr>
              <a:t>O-point </a:t>
            </a:r>
            <a:r>
              <a:rPr lang="en-IN" sz="2400" dirty="0" smtClean="0">
                <a:solidFill>
                  <a:schemeClr val="tx1"/>
                </a:solidFill>
              </a:rPr>
              <a:t>- </a:t>
            </a:r>
            <a:r>
              <a:rPr lang="en-IN" sz="2400" dirty="0" smtClean="0">
                <a:solidFill>
                  <a:srgbClr val="EF7C00"/>
                </a:solidFill>
              </a:rPr>
              <a:t>X-point_1</a:t>
            </a:r>
          </a:p>
          <a:p>
            <a:endParaRPr lang="en-IN" sz="2400" dirty="0">
              <a:solidFill>
                <a:srgbClr val="EF7C00"/>
              </a:solidFill>
            </a:endParaRPr>
          </a:p>
          <a:p>
            <a:endParaRPr lang="en-IN" sz="1600" dirty="0">
              <a:solidFill>
                <a:srgbClr val="669999"/>
              </a:solidFill>
            </a:endParaRPr>
          </a:p>
          <a:p>
            <a:endParaRPr lang="en-IN" sz="1600" dirty="0">
              <a:solidFill>
                <a:srgbClr val="669999"/>
              </a:solidFill>
            </a:endParaRPr>
          </a:p>
          <a:p>
            <a:endParaRPr lang="en-IN" sz="1600" dirty="0">
              <a:solidFill>
                <a:srgbClr val="669999"/>
              </a:solidFill>
            </a:endParaRPr>
          </a:p>
          <a:p>
            <a:endParaRPr lang="en-IN" sz="1600" dirty="0">
              <a:solidFill>
                <a:srgbClr val="669999"/>
              </a:solidFill>
            </a:endParaRPr>
          </a:p>
          <a:p>
            <a:endParaRPr lang="en-IN" sz="1600" dirty="0">
              <a:solidFill>
                <a:srgbClr val="669999"/>
              </a:solidFill>
            </a:endParaRPr>
          </a:p>
        </p:txBody>
      </p:sp>
      <p:sp>
        <p:nvSpPr>
          <p:cNvPr id="8" name="Oval 7"/>
          <p:cNvSpPr/>
          <p:nvPr/>
        </p:nvSpPr>
        <p:spPr>
          <a:xfrm>
            <a:off x="3608275" y="5167689"/>
            <a:ext cx="75884" cy="72089"/>
          </a:xfrm>
          <a:prstGeom prst="ellipse">
            <a:avLst/>
          </a:prstGeom>
          <a:solidFill>
            <a:srgbClr val="FF0000"/>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7" name="Multiply 6"/>
          <p:cNvSpPr/>
          <p:nvPr/>
        </p:nvSpPr>
        <p:spPr>
          <a:xfrm>
            <a:off x="3274387" y="5025406"/>
            <a:ext cx="151768" cy="178327"/>
          </a:xfrm>
          <a:prstGeom prst="mathMultiply">
            <a:avLst/>
          </a:prstGeom>
          <a:solidFill>
            <a:srgbClr val="EF7C00"/>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rgbClr val="EF7C00"/>
              </a:solidFill>
            </a:endParaRPr>
          </a:p>
        </p:txBody>
      </p:sp>
      <p:sp>
        <p:nvSpPr>
          <p:cNvPr id="11" name="Multiply 10"/>
          <p:cNvSpPr/>
          <p:nvPr/>
        </p:nvSpPr>
        <p:spPr>
          <a:xfrm>
            <a:off x="4170448" y="4631442"/>
            <a:ext cx="151768" cy="178327"/>
          </a:xfrm>
          <a:prstGeom prst="mathMultiply">
            <a:avLst/>
          </a:prstGeom>
          <a:solidFill>
            <a:srgbClr val="C6D325"/>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rgbClr val="EF7C00"/>
              </a:solidFill>
            </a:endParaRPr>
          </a:p>
        </p:txBody>
      </p:sp>
      <p:pic>
        <p:nvPicPr>
          <p:cNvPr id="10" name="Picture 9"/>
          <p:cNvPicPr>
            <a:picLocks noChangeAspect="1"/>
          </p:cNvPicPr>
          <p:nvPr/>
        </p:nvPicPr>
        <p:blipFill>
          <a:blip r:embed="rId3"/>
          <a:stretch>
            <a:fillRect/>
          </a:stretch>
        </p:blipFill>
        <p:spPr>
          <a:xfrm>
            <a:off x="1484609" y="2160267"/>
            <a:ext cx="4848902" cy="3277057"/>
          </a:xfrm>
          <a:prstGeom prst="rect">
            <a:avLst/>
          </a:prstGeom>
        </p:spPr>
      </p:pic>
      <p:cxnSp>
        <p:nvCxnSpPr>
          <p:cNvPr id="15" name="Straight Arrow Connector 14"/>
          <p:cNvCxnSpPr/>
          <p:nvPr/>
        </p:nvCxnSpPr>
        <p:spPr>
          <a:xfrm flipH="1" flipV="1">
            <a:off x="3032760" y="3855720"/>
            <a:ext cx="697230" cy="205740"/>
          </a:xfrm>
          <a:prstGeom prst="straightConnector1">
            <a:avLst/>
          </a:prstGeom>
          <a:ln w="57150" cmpd="sng">
            <a:solidFill>
              <a:srgbClr val="FF0000"/>
            </a:solidFill>
            <a:prstDash val="dash"/>
            <a:headEnd type="none" w="med" len="med"/>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413677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endParaRPr lang="en-IN" sz="1600" dirty="0" smtClean="0">
              <a:solidFill>
                <a:srgbClr val="669999"/>
              </a:solidFill>
            </a:endParaRPr>
          </a:p>
          <a:p>
            <a:endParaRPr lang="en-IN" sz="1600" dirty="0" smtClean="0">
              <a:solidFill>
                <a:srgbClr val="669999"/>
              </a:solidFill>
            </a:endParaRPr>
          </a:p>
          <a:p>
            <a:endParaRPr lang="en-IN" sz="1600" dirty="0" smtClean="0">
              <a:solidFill>
                <a:srgbClr val="669999"/>
              </a:solidFill>
            </a:endParaRPr>
          </a:p>
          <a:p>
            <a:endParaRPr lang="en-IN" sz="1600" dirty="0" smtClean="0">
              <a:solidFill>
                <a:srgbClr val="669999"/>
              </a:solidFill>
            </a:endParaRPr>
          </a:p>
          <a:p>
            <a:endParaRPr lang="en-IN" sz="1600" dirty="0" smtClean="0">
              <a:solidFill>
                <a:srgbClr val="669999"/>
              </a:solidFill>
            </a:endParaRPr>
          </a:p>
        </p:txBody>
      </p:sp>
      <p:sp>
        <p:nvSpPr>
          <p:cNvPr id="4" name="Date Placeholder 3"/>
          <p:cNvSpPr>
            <a:spLocks noGrp="1"/>
          </p:cNvSpPr>
          <p:nvPr>
            <p:ph type="dt" sz="half" idx="14"/>
          </p:nvPr>
        </p:nvSpPr>
        <p:spPr/>
        <p:txBody>
          <a:bodyPr/>
          <a:lstStyle/>
          <a:p>
            <a:r>
              <a:rPr lang="en-US" smtClean="0"/>
              <a:t>Antara Menzel-Barbara | 25.06.24   </a:t>
            </a:r>
            <a:endParaRPr lang="de-DE" dirty="0"/>
          </a:p>
        </p:txBody>
      </p:sp>
      <p:sp>
        <p:nvSpPr>
          <p:cNvPr id="5" name="Footer Placeholder 4"/>
          <p:cNvSpPr>
            <a:spLocks noGrp="1"/>
          </p:cNvSpPr>
          <p:nvPr>
            <p:ph type="ftr" sz="quarter" idx="15"/>
          </p:nvPr>
        </p:nvSpPr>
        <p:spPr/>
        <p:txBody>
          <a:bodyPr/>
          <a:lstStyle/>
          <a:p>
            <a:r>
              <a:rPr lang="en-US" smtClean="0"/>
              <a:t>Divertor engineering meeting</a:t>
            </a:r>
            <a:endParaRPr lang="de-DE" dirty="0"/>
          </a:p>
        </p:txBody>
      </p:sp>
      <p:sp>
        <p:nvSpPr>
          <p:cNvPr id="6" name="Slide Number Placeholder 5"/>
          <p:cNvSpPr>
            <a:spLocks noGrp="1"/>
          </p:cNvSpPr>
          <p:nvPr>
            <p:ph type="sldNum" sz="quarter" idx="16"/>
          </p:nvPr>
        </p:nvSpPr>
        <p:spPr/>
        <p:txBody>
          <a:bodyPr/>
          <a:lstStyle/>
          <a:p>
            <a:fld id="{ECE691D0-CC49-4FC7-9C4D-6112B0CB3A76}" type="slidenum">
              <a:rPr lang="de-DE" smtClean="0"/>
              <a:pPr/>
              <a:t>35</a:t>
            </a:fld>
            <a:endParaRPr lang="de-DE" dirty="0"/>
          </a:p>
        </p:txBody>
      </p:sp>
      <p:sp>
        <p:nvSpPr>
          <p:cNvPr id="13" name="Title 2"/>
          <p:cNvSpPr>
            <a:spLocks noGrp="1"/>
          </p:cNvSpPr>
          <p:nvPr>
            <p:ph type="title"/>
          </p:nvPr>
        </p:nvSpPr>
        <p:spPr>
          <a:xfrm>
            <a:off x="695326" y="441325"/>
            <a:ext cx="9576471" cy="894416"/>
          </a:xfrm>
        </p:spPr>
        <p:txBody>
          <a:bodyPr/>
          <a:lstStyle/>
          <a:p>
            <a:r>
              <a:rPr lang="en-IN" sz="3200" dirty="0" smtClean="0"/>
              <a:t>Constructing vectors</a:t>
            </a:r>
            <a:endParaRPr lang="en-IN" dirty="0"/>
          </a:p>
        </p:txBody>
      </p:sp>
      <p:sp>
        <p:nvSpPr>
          <p:cNvPr id="14" name="Content Placeholder 1"/>
          <p:cNvSpPr txBox="1">
            <a:spLocks/>
          </p:cNvSpPr>
          <p:nvPr/>
        </p:nvSpPr>
        <p:spPr>
          <a:xfrm>
            <a:off x="7728767" y="1762126"/>
            <a:ext cx="3920308" cy="4073340"/>
          </a:xfrm>
          <a:prstGeom prst="rect">
            <a:avLst/>
          </a:prstGeom>
          <a:noFill/>
        </p:spPr>
        <p:txBody>
          <a:bodyPr vert="horz" lIns="0" tIns="45720" rIns="0" bIns="45720" rtlCol="0">
            <a:normAutofit/>
          </a:bodyPr>
          <a:lstStyle>
            <a:lvl1pPr marL="0" marR="0" indent="0" algn="l" defTabSz="914400" rtl="0" eaLnBrk="1" fontAlgn="auto" latinLnBrk="0" hangingPunct="1">
              <a:lnSpc>
                <a:spcPct val="120000"/>
              </a:lnSpc>
              <a:spcBef>
                <a:spcPts val="600"/>
              </a:spcBef>
              <a:spcAft>
                <a:spcPts val="0"/>
              </a:spcAft>
              <a:buClrTx/>
              <a:buSzTx/>
              <a:buFont typeface="Arial" panose="020B0604020202020204" pitchFamily="34" charset="0"/>
              <a:buNone/>
              <a:tabLst/>
              <a:defRPr lang="de-DE" sz="1800" b="1" i="0" kern="600" spc="40" baseline="0" dirty="0" smtClean="0">
                <a:solidFill>
                  <a:srgbClr val="005555"/>
                </a:solidFill>
                <a:latin typeface="+mn-lt"/>
                <a:ea typeface="+mn-ea"/>
                <a:cs typeface="+mn-cs"/>
              </a:defRPr>
            </a:lvl1pPr>
            <a:lvl2pPr marL="0" indent="0" algn="l" defTabSz="914400" rtl="0" eaLnBrk="1" latinLnBrk="0" hangingPunct="1">
              <a:lnSpc>
                <a:spcPct val="120000"/>
              </a:lnSpc>
              <a:spcBef>
                <a:spcPts val="600"/>
              </a:spcBef>
              <a:spcAft>
                <a:spcPts val="0"/>
              </a:spcAft>
              <a:buFont typeface="Arial" panose="020B0604020202020204" pitchFamily="34" charset="0"/>
              <a:buNone/>
              <a:defRPr sz="1800" kern="600" spc="40" baseline="0">
                <a:solidFill>
                  <a:schemeClr val="tx1"/>
                </a:solidFill>
                <a:latin typeface="+mn-lt"/>
                <a:ea typeface="+mn-ea"/>
                <a:cs typeface="+mn-cs"/>
              </a:defRPr>
            </a:lvl2pPr>
            <a:lvl3pPr marL="179388" indent="-179388" algn="l" defTabSz="914400" rtl="0" eaLnBrk="1" latinLnBrk="0" hangingPunct="1">
              <a:lnSpc>
                <a:spcPct val="120000"/>
              </a:lnSpc>
              <a:spcBef>
                <a:spcPts val="600"/>
              </a:spcBef>
              <a:buFont typeface="Arial" panose="020B0604020202020204" pitchFamily="34" charset="0"/>
              <a:buChar char="•"/>
              <a:defRPr sz="1800" b="1" kern="400" spc="40" baseline="0">
                <a:solidFill>
                  <a:schemeClr val="accent3"/>
                </a:solidFill>
                <a:latin typeface="+mn-lt"/>
                <a:ea typeface="+mn-ea"/>
                <a:cs typeface="+mn-cs"/>
              </a:defRPr>
            </a:lvl3pPr>
            <a:lvl4pPr marL="179388" indent="-179388" algn="l" defTabSz="914400" rtl="0" eaLnBrk="1" latinLnBrk="0" hangingPunct="1">
              <a:lnSpc>
                <a:spcPct val="120000"/>
              </a:lnSpc>
              <a:spcBef>
                <a:spcPts val="600"/>
              </a:spcBef>
              <a:buFont typeface="Arial" panose="020B0604020202020204" pitchFamily="34" charset="0"/>
              <a:buChar char="•"/>
              <a:defRPr sz="1800" kern="600" spc="40" baseline="0">
                <a:solidFill>
                  <a:schemeClr val="tx1"/>
                </a:solidFill>
                <a:latin typeface="+mn-lt"/>
                <a:ea typeface="+mn-ea"/>
                <a:cs typeface="+mn-cs"/>
              </a:defRPr>
            </a:lvl4pPr>
            <a:lvl5pPr marL="357188" indent="-179388" algn="l" defTabSz="914400" rtl="0" eaLnBrk="1" latinLnBrk="0" hangingPunct="1">
              <a:lnSpc>
                <a:spcPct val="120000"/>
              </a:lnSpc>
              <a:spcBef>
                <a:spcPts val="600"/>
              </a:spcBef>
              <a:buFont typeface="Arial" panose="020B0604020202020204" pitchFamily="34" charset="0"/>
              <a:buChar char="•"/>
              <a:defRPr lang="de-DE" sz="1800" b="0" i="0" kern="600" spc="40" baseline="0" dirty="0" smtClean="0">
                <a:solidFill>
                  <a:schemeClr val="tx1"/>
                </a:solidFill>
                <a:latin typeface="+mn-lt"/>
                <a:ea typeface="+mn-ea"/>
                <a:cs typeface="+mn-cs"/>
              </a:defRPr>
            </a:lvl5pPr>
            <a:lvl6pPr marL="645750" indent="-285750" algn="l" defTabSz="914400" rtl="0" eaLnBrk="1" latinLnBrk="0" hangingPunct="1">
              <a:lnSpc>
                <a:spcPct val="100000"/>
              </a:lnSpc>
              <a:spcBef>
                <a:spcPts val="300"/>
              </a:spcBef>
              <a:spcAft>
                <a:spcPts val="0"/>
              </a:spcAft>
              <a:buClr>
                <a:schemeClr val="tx1"/>
              </a:buClr>
              <a:buSzPct val="110000"/>
              <a:buFont typeface="Symbol" panose="05050102010706020507" pitchFamily="18" charset="2"/>
              <a:buChar char=""/>
              <a:defRPr sz="1800" b="0" i="0" kern="600" spc="40" baseline="0">
                <a:solidFill>
                  <a:schemeClr val="tx1"/>
                </a:solidFill>
                <a:latin typeface="+mn-lt"/>
                <a:ea typeface="+mn-ea"/>
                <a:cs typeface="+mn-cs"/>
              </a:defRPr>
            </a:lvl6pPr>
            <a:lvl7pPr marL="0" indent="215900" algn="l" defTabSz="914400" rtl="0" eaLnBrk="1" latinLnBrk="0" hangingPunct="1">
              <a:lnSpc>
                <a:spcPct val="100000"/>
              </a:lnSpc>
              <a:spcBef>
                <a:spcPts val="600"/>
              </a:spcBef>
              <a:spcAft>
                <a:spcPts val="0"/>
              </a:spcAft>
              <a:buClr>
                <a:schemeClr val="tx2"/>
              </a:buClr>
              <a:buFont typeface="Wingdings 3" panose="05040102010807070707" pitchFamily="18" charset="2"/>
              <a:buChar char=""/>
              <a:defRPr sz="1500" b="0" i="1" kern="600" spc="40" baseline="0">
                <a:solidFill>
                  <a:schemeClr val="tx2"/>
                </a:solidFill>
                <a:latin typeface="+mn-lt"/>
                <a:ea typeface="+mn-ea"/>
                <a:cs typeface="+mn-cs"/>
              </a:defRPr>
            </a:lvl7pPr>
            <a:lvl8pPr marL="0" indent="0" algn="l" defTabSz="914400" rtl="0" eaLnBrk="1" latinLnBrk="0" hangingPunct="1">
              <a:lnSpc>
                <a:spcPct val="100000"/>
              </a:lnSpc>
              <a:spcBef>
                <a:spcPts val="525"/>
              </a:spcBef>
              <a:spcAft>
                <a:spcPts val="0"/>
              </a:spcAft>
              <a:buSzPct val="110000"/>
              <a:buFont typeface=".SF NS Symbols Regular"/>
              <a:buNone/>
              <a:defRPr sz="1000" b="0" i="1" kern="600" spc="120" baseline="0">
                <a:solidFill>
                  <a:schemeClr val="tx1">
                    <a:lumMod val="50000"/>
                    <a:lumOff val="50000"/>
                  </a:schemeClr>
                </a:solidFill>
                <a:latin typeface="+mn-lt"/>
                <a:ea typeface="+mn-ea"/>
                <a:cs typeface="+mn-cs"/>
              </a:defRPr>
            </a:lvl8pPr>
            <a:lvl9pPr marL="0" indent="0" algn="l" defTabSz="914400" rtl="0" eaLnBrk="1" latinLnBrk="0" hangingPunct="1">
              <a:lnSpc>
                <a:spcPts val="1100"/>
              </a:lnSpc>
              <a:spcBef>
                <a:spcPts val="525"/>
              </a:spcBef>
              <a:buFont typeface="Arial" panose="020B0604020202020204" pitchFamily="34" charset="0"/>
              <a:buNone/>
              <a:defRPr sz="800" b="0" i="1" kern="600" spc="120" baseline="0">
                <a:solidFill>
                  <a:schemeClr val="tx1">
                    <a:lumMod val="50000"/>
                    <a:lumOff val="50000"/>
                  </a:schemeClr>
                </a:solidFill>
                <a:latin typeface="+mn-lt"/>
                <a:ea typeface="+mn-ea"/>
                <a:cs typeface="+mn-cs"/>
              </a:defRPr>
            </a:lvl9pPr>
          </a:lstStyle>
          <a:p>
            <a:pPr marL="285750" indent="-285750">
              <a:buFont typeface="Arial" panose="020B0604020202020204" pitchFamily="34" charset="0"/>
              <a:buChar char="•"/>
            </a:pPr>
            <a:r>
              <a:rPr lang="en-IN" sz="2400" dirty="0" smtClean="0"/>
              <a:t>Construct vector</a:t>
            </a:r>
          </a:p>
          <a:p>
            <a:r>
              <a:rPr lang="en-IN" sz="2400" dirty="0" smtClean="0">
                <a:solidFill>
                  <a:srgbClr val="FF0000"/>
                </a:solidFill>
              </a:rPr>
              <a:t>O-point </a:t>
            </a:r>
            <a:r>
              <a:rPr lang="en-IN" sz="2400" dirty="0" smtClean="0">
                <a:solidFill>
                  <a:schemeClr val="tx1"/>
                </a:solidFill>
              </a:rPr>
              <a:t>- </a:t>
            </a:r>
            <a:r>
              <a:rPr lang="en-IN" sz="2400" dirty="0" smtClean="0">
                <a:solidFill>
                  <a:srgbClr val="EF7C00"/>
                </a:solidFill>
              </a:rPr>
              <a:t>X-point_1</a:t>
            </a:r>
          </a:p>
          <a:p>
            <a:pPr marL="285750" indent="-285750">
              <a:buFont typeface="Arial" panose="020B0604020202020204" pitchFamily="34" charset="0"/>
              <a:buChar char="•"/>
            </a:pPr>
            <a:r>
              <a:rPr lang="en-IN" sz="2400" dirty="0"/>
              <a:t>Construct vector</a:t>
            </a:r>
          </a:p>
          <a:p>
            <a:r>
              <a:rPr lang="en-IN" sz="2400" dirty="0">
                <a:solidFill>
                  <a:srgbClr val="FF0000"/>
                </a:solidFill>
              </a:rPr>
              <a:t>O-point </a:t>
            </a:r>
            <a:r>
              <a:rPr lang="en-IN" sz="2400" dirty="0">
                <a:solidFill>
                  <a:schemeClr val="tx1"/>
                </a:solidFill>
              </a:rPr>
              <a:t>- </a:t>
            </a:r>
            <a:r>
              <a:rPr lang="en-IN" sz="2400" dirty="0">
                <a:solidFill>
                  <a:srgbClr val="C6D325"/>
                </a:solidFill>
              </a:rPr>
              <a:t>X-point_2</a:t>
            </a:r>
          </a:p>
          <a:p>
            <a:endParaRPr lang="en-IN" sz="2400" dirty="0" smtClean="0">
              <a:solidFill>
                <a:srgbClr val="EF7C00"/>
              </a:solidFill>
            </a:endParaRPr>
          </a:p>
          <a:p>
            <a:endParaRPr lang="en-IN" sz="2400" dirty="0">
              <a:solidFill>
                <a:srgbClr val="EF7C00"/>
              </a:solidFill>
            </a:endParaRPr>
          </a:p>
          <a:p>
            <a:endParaRPr lang="en-IN" sz="1600" dirty="0">
              <a:solidFill>
                <a:srgbClr val="669999"/>
              </a:solidFill>
            </a:endParaRPr>
          </a:p>
          <a:p>
            <a:endParaRPr lang="en-IN" sz="1600" dirty="0">
              <a:solidFill>
                <a:srgbClr val="669999"/>
              </a:solidFill>
            </a:endParaRPr>
          </a:p>
          <a:p>
            <a:endParaRPr lang="en-IN" sz="1600" dirty="0">
              <a:solidFill>
                <a:srgbClr val="669999"/>
              </a:solidFill>
            </a:endParaRPr>
          </a:p>
          <a:p>
            <a:endParaRPr lang="en-IN" sz="1600" dirty="0">
              <a:solidFill>
                <a:srgbClr val="669999"/>
              </a:solidFill>
            </a:endParaRPr>
          </a:p>
          <a:p>
            <a:endParaRPr lang="en-IN" sz="1600" dirty="0">
              <a:solidFill>
                <a:srgbClr val="669999"/>
              </a:solidFill>
            </a:endParaRPr>
          </a:p>
        </p:txBody>
      </p:sp>
      <p:sp>
        <p:nvSpPr>
          <p:cNvPr id="8" name="Oval 7"/>
          <p:cNvSpPr/>
          <p:nvPr/>
        </p:nvSpPr>
        <p:spPr>
          <a:xfrm>
            <a:off x="3608275" y="5167689"/>
            <a:ext cx="75884" cy="72089"/>
          </a:xfrm>
          <a:prstGeom prst="ellipse">
            <a:avLst/>
          </a:prstGeom>
          <a:solidFill>
            <a:srgbClr val="FF0000"/>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7" name="Multiply 6"/>
          <p:cNvSpPr/>
          <p:nvPr/>
        </p:nvSpPr>
        <p:spPr>
          <a:xfrm>
            <a:off x="3274387" y="5025406"/>
            <a:ext cx="151768" cy="178327"/>
          </a:xfrm>
          <a:prstGeom prst="mathMultiply">
            <a:avLst/>
          </a:prstGeom>
          <a:solidFill>
            <a:srgbClr val="EF7C00"/>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rgbClr val="EF7C00"/>
              </a:solidFill>
            </a:endParaRPr>
          </a:p>
        </p:txBody>
      </p:sp>
      <p:sp>
        <p:nvSpPr>
          <p:cNvPr id="11" name="Multiply 10"/>
          <p:cNvSpPr/>
          <p:nvPr/>
        </p:nvSpPr>
        <p:spPr>
          <a:xfrm>
            <a:off x="4170448" y="4631442"/>
            <a:ext cx="151768" cy="178327"/>
          </a:xfrm>
          <a:prstGeom prst="mathMultiply">
            <a:avLst/>
          </a:prstGeom>
          <a:solidFill>
            <a:srgbClr val="C6D325"/>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rgbClr val="EF7C00"/>
              </a:solidFill>
            </a:endParaRPr>
          </a:p>
        </p:txBody>
      </p:sp>
      <p:pic>
        <p:nvPicPr>
          <p:cNvPr id="10" name="Picture 9"/>
          <p:cNvPicPr>
            <a:picLocks noChangeAspect="1"/>
          </p:cNvPicPr>
          <p:nvPr/>
        </p:nvPicPr>
        <p:blipFill>
          <a:blip r:embed="rId3"/>
          <a:stretch>
            <a:fillRect/>
          </a:stretch>
        </p:blipFill>
        <p:spPr>
          <a:xfrm>
            <a:off x="1484609" y="2160267"/>
            <a:ext cx="4848902" cy="3277057"/>
          </a:xfrm>
          <a:prstGeom prst="rect">
            <a:avLst/>
          </a:prstGeom>
        </p:spPr>
      </p:pic>
      <p:cxnSp>
        <p:nvCxnSpPr>
          <p:cNvPr id="15" name="Straight Arrow Connector 14"/>
          <p:cNvCxnSpPr/>
          <p:nvPr/>
        </p:nvCxnSpPr>
        <p:spPr>
          <a:xfrm flipH="1" flipV="1">
            <a:off x="3032760" y="3855720"/>
            <a:ext cx="697230" cy="205740"/>
          </a:xfrm>
          <a:prstGeom prst="straightConnector1">
            <a:avLst/>
          </a:prstGeom>
          <a:ln w="57150" cmpd="sng">
            <a:solidFill>
              <a:srgbClr val="FF0000"/>
            </a:solidFill>
            <a:prstDash val="dash"/>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3771900" y="2853690"/>
            <a:ext cx="1463040" cy="1207770"/>
          </a:xfrm>
          <a:prstGeom prst="straightConnector1">
            <a:avLst/>
          </a:prstGeom>
          <a:ln w="57150" cmpd="sng">
            <a:solidFill>
              <a:srgbClr val="FF0000"/>
            </a:solidFill>
            <a:prstDash val="dash"/>
            <a:headEnd type="none" w="med" len="med"/>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14750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endParaRPr lang="en-IN" sz="1600" dirty="0" smtClean="0">
              <a:solidFill>
                <a:srgbClr val="669999"/>
              </a:solidFill>
            </a:endParaRPr>
          </a:p>
          <a:p>
            <a:endParaRPr lang="en-IN" sz="1600" dirty="0" smtClean="0">
              <a:solidFill>
                <a:srgbClr val="669999"/>
              </a:solidFill>
            </a:endParaRPr>
          </a:p>
          <a:p>
            <a:endParaRPr lang="en-IN" sz="1600" dirty="0" smtClean="0">
              <a:solidFill>
                <a:srgbClr val="669999"/>
              </a:solidFill>
            </a:endParaRPr>
          </a:p>
          <a:p>
            <a:endParaRPr lang="en-IN" sz="1600" dirty="0" smtClean="0">
              <a:solidFill>
                <a:srgbClr val="669999"/>
              </a:solidFill>
            </a:endParaRPr>
          </a:p>
          <a:p>
            <a:endParaRPr lang="en-IN" sz="1600" dirty="0" smtClean="0">
              <a:solidFill>
                <a:srgbClr val="669999"/>
              </a:solidFill>
            </a:endParaRPr>
          </a:p>
        </p:txBody>
      </p:sp>
      <p:sp>
        <p:nvSpPr>
          <p:cNvPr id="4" name="Date Placeholder 3"/>
          <p:cNvSpPr>
            <a:spLocks noGrp="1"/>
          </p:cNvSpPr>
          <p:nvPr>
            <p:ph type="dt" sz="half" idx="14"/>
          </p:nvPr>
        </p:nvSpPr>
        <p:spPr/>
        <p:txBody>
          <a:bodyPr/>
          <a:lstStyle/>
          <a:p>
            <a:r>
              <a:rPr lang="en-US" smtClean="0"/>
              <a:t>Antara Menzel-Barbara | 25.06.24   </a:t>
            </a:r>
            <a:endParaRPr lang="de-DE" dirty="0"/>
          </a:p>
        </p:txBody>
      </p:sp>
      <p:sp>
        <p:nvSpPr>
          <p:cNvPr id="5" name="Footer Placeholder 4"/>
          <p:cNvSpPr>
            <a:spLocks noGrp="1"/>
          </p:cNvSpPr>
          <p:nvPr>
            <p:ph type="ftr" sz="quarter" idx="15"/>
          </p:nvPr>
        </p:nvSpPr>
        <p:spPr/>
        <p:txBody>
          <a:bodyPr/>
          <a:lstStyle/>
          <a:p>
            <a:r>
              <a:rPr lang="en-US" smtClean="0"/>
              <a:t>Divertor engineering meeting</a:t>
            </a:r>
            <a:endParaRPr lang="de-DE" dirty="0"/>
          </a:p>
        </p:txBody>
      </p:sp>
      <p:sp>
        <p:nvSpPr>
          <p:cNvPr id="6" name="Slide Number Placeholder 5"/>
          <p:cNvSpPr>
            <a:spLocks noGrp="1"/>
          </p:cNvSpPr>
          <p:nvPr>
            <p:ph type="sldNum" sz="quarter" idx="16"/>
          </p:nvPr>
        </p:nvSpPr>
        <p:spPr/>
        <p:txBody>
          <a:bodyPr/>
          <a:lstStyle/>
          <a:p>
            <a:fld id="{ECE691D0-CC49-4FC7-9C4D-6112B0CB3A76}" type="slidenum">
              <a:rPr lang="de-DE" smtClean="0"/>
              <a:pPr/>
              <a:t>36</a:t>
            </a:fld>
            <a:endParaRPr lang="de-DE" dirty="0"/>
          </a:p>
        </p:txBody>
      </p:sp>
      <p:sp>
        <p:nvSpPr>
          <p:cNvPr id="13" name="Title 2"/>
          <p:cNvSpPr>
            <a:spLocks noGrp="1"/>
          </p:cNvSpPr>
          <p:nvPr>
            <p:ph type="title"/>
          </p:nvPr>
        </p:nvSpPr>
        <p:spPr>
          <a:xfrm>
            <a:off x="695326" y="441325"/>
            <a:ext cx="9576471" cy="894416"/>
          </a:xfrm>
        </p:spPr>
        <p:txBody>
          <a:bodyPr/>
          <a:lstStyle/>
          <a:p>
            <a:r>
              <a:rPr lang="en-IN" sz="3200" dirty="0" smtClean="0"/>
              <a:t>Constructing lower points</a:t>
            </a:r>
            <a:endParaRPr lang="en-IN" dirty="0"/>
          </a:p>
        </p:txBody>
      </p:sp>
      <p:sp>
        <p:nvSpPr>
          <p:cNvPr id="14" name="Content Placeholder 1"/>
          <p:cNvSpPr txBox="1">
            <a:spLocks/>
          </p:cNvSpPr>
          <p:nvPr/>
        </p:nvSpPr>
        <p:spPr>
          <a:xfrm>
            <a:off x="7728767" y="1762126"/>
            <a:ext cx="3920308" cy="4073340"/>
          </a:xfrm>
          <a:prstGeom prst="rect">
            <a:avLst/>
          </a:prstGeom>
          <a:noFill/>
        </p:spPr>
        <p:txBody>
          <a:bodyPr vert="horz" lIns="0" tIns="45720" rIns="0" bIns="45720" rtlCol="0">
            <a:normAutofit/>
          </a:bodyPr>
          <a:lstStyle>
            <a:lvl1pPr marL="0" marR="0" indent="0" algn="l" defTabSz="914400" rtl="0" eaLnBrk="1" fontAlgn="auto" latinLnBrk="0" hangingPunct="1">
              <a:lnSpc>
                <a:spcPct val="120000"/>
              </a:lnSpc>
              <a:spcBef>
                <a:spcPts val="600"/>
              </a:spcBef>
              <a:spcAft>
                <a:spcPts val="0"/>
              </a:spcAft>
              <a:buClrTx/>
              <a:buSzTx/>
              <a:buFont typeface="Arial" panose="020B0604020202020204" pitchFamily="34" charset="0"/>
              <a:buNone/>
              <a:tabLst/>
              <a:defRPr lang="de-DE" sz="1800" b="1" i="0" kern="600" spc="40" baseline="0" dirty="0" smtClean="0">
                <a:solidFill>
                  <a:srgbClr val="005555"/>
                </a:solidFill>
                <a:latin typeface="+mn-lt"/>
                <a:ea typeface="+mn-ea"/>
                <a:cs typeface="+mn-cs"/>
              </a:defRPr>
            </a:lvl1pPr>
            <a:lvl2pPr marL="0" indent="0" algn="l" defTabSz="914400" rtl="0" eaLnBrk="1" latinLnBrk="0" hangingPunct="1">
              <a:lnSpc>
                <a:spcPct val="120000"/>
              </a:lnSpc>
              <a:spcBef>
                <a:spcPts val="600"/>
              </a:spcBef>
              <a:spcAft>
                <a:spcPts val="0"/>
              </a:spcAft>
              <a:buFont typeface="Arial" panose="020B0604020202020204" pitchFamily="34" charset="0"/>
              <a:buNone/>
              <a:defRPr sz="1800" kern="600" spc="40" baseline="0">
                <a:solidFill>
                  <a:schemeClr val="tx1"/>
                </a:solidFill>
                <a:latin typeface="+mn-lt"/>
                <a:ea typeface="+mn-ea"/>
                <a:cs typeface="+mn-cs"/>
              </a:defRPr>
            </a:lvl2pPr>
            <a:lvl3pPr marL="179388" indent="-179388" algn="l" defTabSz="914400" rtl="0" eaLnBrk="1" latinLnBrk="0" hangingPunct="1">
              <a:lnSpc>
                <a:spcPct val="120000"/>
              </a:lnSpc>
              <a:spcBef>
                <a:spcPts val="600"/>
              </a:spcBef>
              <a:buFont typeface="Arial" panose="020B0604020202020204" pitchFamily="34" charset="0"/>
              <a:buChar char="•"/>
              <a:defRPr sz="1800" b="1" kern="400" spc="40" baseline="0">
                <a:solidFill>
                  <a:schemeClr val="accent3"/>
                </a:solidFill>
                <a:latin typeface="+mn-lt"/>
                <a:ea typeface="+mn-ea"/>
                <a:cs typeface="+mn-cs"/>
              </a:defRPr>
            </a:lvl3pPr>
            <a:lvl4pPr marL="179388" indent="-179388" algn="l" defTabSz="914400" rtl="0" eaLnBrk="1" latinLnBrk="0" hangingPunct="1">
              <a:lnSpc>
                <a:spcPct val="120000"/>
              </a:lnSpc>
              <a:spcBef>
                <a:spcPts val="600"/>
              </a:spcBef>
              <a:buFont typeface="Arial" panose="020B0604020202020204" pitchFamily="34" charset="0"/>
              <a:buChar char="•"/>
              <a:defRPr sz="1800" kern="600" spc="40" baseline="0">
                <a:solidFill>
                  <a:schemeClr val="tx1"/>
                </a:solidFill>
                <a:latin typeface="+mn-lt"/>
                <a:ea typeface="+mn-ea"/>
                <a:cs typeface="+mn-cs"/>
              </a:defRPr>
            </a:lvl4pPr>
            <a:lvl5pPr marL="357188" indent="-179388" algn="l" defTabSz="914400" rtl="0" eaLnBrk="1" latinLnBrk="0" hangingPunct="1">
              <a:lnSpc>
                <a:spcPct val="120000"/>
              </a:lnSpc>
              <a:spcBef>
                <a:spcPts val="600"/>
              </a:spcBef>
              <a:buFont typeface="Arial" panose="020B0604020202020204" pitchFamily="34" charset="0"/>
              <a:buChar char="•"/>
              <a:defRPr lang="de-DE" sz="1800" b="0" i="0" kern="600" spc="40" baseline="0" dirty="0" smtClean="0">
                <a:solidFill>
                  <a:schemeClr val="tx1"/>
                </a:solidFill>
                <a:latin typeface="+mn-lt"/>
                <a:ea typeface="+mn-ea"/>
                <a:cs typeface="+mn-cs"/>
              </a:defRPr>
            </a:lvl5pPr>
            <a:lvl6pPr marL="645750" indent="-285750" algn="l" defTabSz="914400" rtl="0" eaLnBrk="1" latinLnBrk="0" hangingPunct="1">
              <a:lnSpc>
                <a:spcPct val="100000"/>
              </a:lnSpc>
              <a:spcBef>
                <a:spcPts val="300"/>
              </a:spcBef>
              <a:spcAft>
                <a:spcPts val="0"/>
              </a:spcAft>
              <a:buClr>
                <a:schemeClr val="tx1"/>
              </a:buClr>
              <a:buSzPct val="110000"/>
              <a:buFont typeface="Symbol" panose="05050102010706020507" pitchFamily="18" charset="2"/>
              <a:buChar char=""/>
              <a:defRPr sz="1800" b="0" i="0" kern="600" spc="40" baseline="0">
                <a:solidFill>
                  <a:schemeClr val="tx1"/>
                </a:solidFill>
                <a:latin typeface="+mn-lt"/>
                <a:ea typeface="+mn-ea"/>
                <a:cs typeface="+mn-cs"/>
              </a:defRPr>
            </a:lvl6pPr>
            <a:lvl7pPr marL="0" indent="215900" algn="l" defTabSz="914400" rtl="0" eaLnBrk="1" latinLnBrk="0" hangingPunct="1">
              <a:lnSpc>
                <a:spcPct val="100000"/>
              </a:lnSpc>
              <a:spcBef>
                <a:spcPts val="600"/>
              </a:spcBef>
              <a:spcAft>
                <a:spcPts val="0"/>
              </a:spcAft>
              <a:buClr>
                <a:schemeClr val="tx2"/>
              </a:buClr>
              <a:buFont typeface="Wingdings 3" panose="05040102010807070707" pitchFamily="18" charset="2"/>
              <a:buChar char=""/>
              <a:defRPr sz="1500" b="0" i="1" kern="600" spc="40" baseline="0">
                <a:solidFill>
                  <a:schemeClr val="tx2"/>
                </a:solidFill>
                <a:latin typeface="+mn-lt"/>
                <a:ea typeface="+mn-ea"/>
                <a:cs typeface="+mn-cs"/>
              </a:defRPr>
            </a:lvl7pPr>
            <a:lvl8pPr marL="0" indent="0" algn="l" defTabSz="914400" rtl="0" eaLnBrk="1" latinLnBrk="0" hangingPunct="1">
              <a:lnSpc>
                <a:spcPct val="100000"/>
              </a:lnSpc>
              <a:spcBef>
                <a:spcPts val="525"/>
              </a:spcBef>
              <a:spcAft>
                <a:spcPts val="0"/>
              </a:spcAft>
              <a:buSzPct val="110000"/>
              <a:buFont typeface=".SF NS Symbols Regular"/>
              <a:buNone/>
              <a:defRPr sz="1000" b="0" i="1" kern="600" spc="120" baseline="0">
                <a:solidFill>
                  <a:schemeClr val="tx1">
                    <a:lumMod val="50000"/>
                    <a:lumOff val="50000"/>
                  </a:schemeClr>
                </a:solidFill>
                <a:latin typeface="+mn-lt"/>
                <a:ea typeface="+mn-ea"/>
                <a:cs typeface="+mn-cs"/>
              </a:defRPr>
            </a:lvl8pPr>
            <a:lvl9pPr marL="0" indent="0" algn="l" defTabSz="914400" rtl="0" eaLnBrk="1" latinLnBrk="0" hangingPunct="1">
              <a:lnSpc>
                <a:spcPts val="1100"/>
              </a:lnSpc>
              <a:spcBef>
                <a:spcPts val="525"/>
              </a:spcBef>
              <a:buFont typeface="Arial" panose="020B0604020202020204" pitchFamily="34" charset="0"/>
              <a:buNone/>
              <a:defRPr sz="800" b="0" i="1" kern="600" spc="120" baseline="0">
                <a:solidFill>
                  <a:schemeClr val="tx1">
                    <a:lumMod val="50000"/>
                    <a:lumOff val="50000"/>
                  </a:schemeClr>
                </a:solidFill>
                <a:latin typeface="+mn-lt"/>
                <a:ea typeface="+mn-ea"/>
                <a:cs typeface="+mn-cs"/>
              </a:defRPr>
            </a:lvl9pPr>
          </a:lstStyle>
          <a:p>
            <a:pPr marL="285750" indent="-285750">
              <a:buFont typeface="Arial" panose="020B0604020202020204" pitchFamily="34" charset="0"/>
              <a:buChar char="•"/>
            </a:pPr>
            <a:r>
              <a:rPr lang="en-IN" sz="2400" dirty="0" smtClean="0"/>
              <a:t>Finding vector 3:</a:t>
            </a:r>
          </a:p>
          <a:p>
            <a:r>
              <a:rPr lang="en-IN" sz="2400" dirty="0" smtClean="0"/>
              <a:t>Constructing average vector of the normalized vectors</a:t>
            </a:r>
          </a:p>
          <a:p>
            <a:endParaRPr lang="en-IN" sz="2400" dirty="0" smtClean="0">
              <a:solidFill>
                <a:srgbClr val="EF7C00"/>
              </a:solidFill>
            </a:endParaRPr>
          </a:p>
          <a:p>
            <a:endParaRPr lang="en-IN" sz="2400" dirty="0">
              <a:solidFill>
                <a:srgbClr val="EF7C00"/>
              </a:solidFill>
            </a:endParaRPr>
          </a:p>
          <a:p>
            <a:endParaRPr lang="en-IN" sz="1600" dirty="0">
              <a:solidFill>
                <a:srgbClr val="669999"/>
              </a:solidFill>
            </a:endParaRPr>
          </a:p>
          <a:p>
            <a:endParaRPr lang="en-IN" sz="1600" dirty="0">
              <a:solidFill>
                <a:srgbClr val="669999"/>
              </a:solidFill>
            </a:endParaRPr>
          </a:p>
          <a:p>
            <a:endParaRPr lang="en-IN" sz="1600" dirty="0">
              <a:solidFill>
                <a:srgbClr val="669999"/>
              </a:solidFill>
            </a:endParaRPr>
          </a:p>
          <a:p>
            <a:endParaRPr lang="en-IN" sz="1600" dirty="0">
              <a:solidFill>
                <a:srgbClr val="669999"/>
              </a:solidFill>
            </a:endParaRPr>
          </a:p>
          <a:p>
            <a:endParaRPr lang="en-IN" sz="1600" dirty="0">
              <a:solidFill>
                <a:srgbClr val="669999"/>
              </a:solidFill>
            </a:endParaRPr>
          </a:p>
        </p:txBody>
      </p:sp>
      <p:sp>
        <p:nvSpPr>
          <p:cNvPr id="8" name="Oval 7"/>
          <p:cNvSpPr/>
          <p:nvPr/>
        </p:nvSpPr>
        <p:spPr>
          <a:xfrm>
            <a:off x="3608275" y="5167689"/>
            <a:ext cx="75884" cy="72089"/>
          </a:xfrm>
          <a:prstGeom prst="ellipse">
            <a:avLst/>
          </a:prstGeom>
          <a:solidFill>
            <a:srgbClr val="FF0000"/>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7" name="Multiply 6"/>
          <p:cNvSpPr/>
          <p:nvPr/>
        </p:nvSpPr>
        <p:spPr>
          <a:xfrm>
            <a:off x="3274387" y="5025406"/>
            <a:ext cx="151768" cy="178327"/>
          </a:xfrm>
          <a:prstGeom prst="mathMultiply">
            <a:avLst/>
          </a:prstGeom>
          <a:solidFill>
            <a:srgbClr val="EF7C00"/>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rgbClr val="EF7C00"/>
              </a:solidFill>
            </a:endParaRPr>
          </a:p>
        </p:txBody>
      </p:sp>
      <p:sp>
        <p:nvSpPr>
          <p:cNvPr id="11" name="Multiply 10"/>
          <p:cNvSpPr/>
          <p:nvPr/>
        </p:nvSpPr>
        <p:spPr>
          <a:xfrm>
            <a:off x="4170448" y="4631442"/>
            <a:ext cx="151768" cy="178327"/>
          </a:xfrm>
          <a:prstGeom prst="mathMultiply">
            <a:avLst/>
          </a:prstGeom>
          <a:solidFill>
            <a:srgbClr val="C6D325"/>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rgbClr val="EF7C00"/>
              </a:solidFill>
            </a:endParaRPr>
          </a:p>
        </p:txBody>
      </p:sp>
      <p:pic>
        <p:nvPicPr>
          <p:cNvPr id="10" name="Picture 9"/>
          <p:cNvPicPr>
            <a:picLocks noChangeAspect="1"/>
          </p:cNvPicPr>
          <p:nvPr/>
        </p:nvPicPr>
        <p:blipFill>
          <a:blip r:embed="rId3"/>
          <a:stretch>
            <a:fillRect/>
          </a:stretch>
        </p:blipFill>
        <p:spPr>
          <a:xfrm>
            <a:off x="1484609" y="2160267"/>
            <a:ext cx="4848902" cy="3277057"/>
          </a:xfrm>
          <a:prstGeom prst="rect">
            <a:avLst/>
          </a:prstGeom>
        </p:spPr>
      </p:pic>
      <p:cxnSp>
        <p:nvCxnSpPr>
          <p:cNvPr id="15" name="Straight Arrow Connector 14"/>
          <p:cNvCxnSpPr/>
          <p:nvPr/>
        </p:nvCxnSpPr>
        <p:spPr>
          <a:xfrm flipH="1" flipV="1">
            <a:off x="3032760" y="3855720"/>
            <a:ext cx="697230" cy="205740"/>
          </a:xfrm>
          <a:prstGeom prst="straightConnector1">
            <a:avLst/>
          </a:prstGeom>
          <a:ln w="57150" cmpd="sng">
            <a:solidFill>
              <a:srgbClr val="FF0000"/>
            </a:solidFill>
            <a:prstDash val="dash"/>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3771900" y="3021330"/>
            <a:ext cx="1337310" cy="1040130"/>
          </a:xfrm>
          <a:prstGeom prst="straightConnector1">
            <a:avLst/>
          </a:prstGeom>
          <a:ln w="57150" cmpd="sng">
            <a:solidFill>
              <a:srgbClr val="FF0000"/>
            </a:solidFill>
            <a:prstDash val="dash"/>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3771900" y="3695700"/>
            <a:ext cx="474432" cy="365760"/>
          </a:xfrm>
          <a:prstGeom prst="straightConnector1">
            <a:avLst/>
          </a:prstGeom>
          <a:ln w="19050" cmpd="sng">
            <a:solidFill>
              <a:schemeClr val="bg2">
                <a:lumMod val="20000"/>
                <a:lumOff val="80000"/>
              </a:schemeClr>
            </a:solidFill>
            <a:prstDash val="solid"/>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flipV="1">
            <a:off x="3227070" y="3912870"/>
            <a:ext cx="544831" cy="148591"/>
          </a:xfrm>
          <a:prstGeom prst="straightConnector1">
            <a:avLst/>
          </a:prstGeom>
          <a:ln w="19050" cmpd="sng">
            <a:solidFill>
              <a:schemeClr val="bg2">
                <a:lumMod val="20000"/>
                <a:lumOff val="80000"/>
              </a:schemeClr>
            </a:solidFill>
            <a:prstDash val="solid"/>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flipV="1">
            <a:off x="3729990" y="3726900"/>
            <a:ext cx="52344" cy="334562"/>
          </a:xfrm>
          <a:prstGeom prst="straightConnector1">
            <a:avLst/>
          </a:prstGeom>
          <a:ln w="19050" cmpd="sng">
            <a:solidFill>
              <a:schemeClr val="tx1"/>
            </a:solidFill>
            <a:prstDash val="solid"/>
            <a:headEnd type="none" w="med" len="med"/>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3873365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endParaRPr lang="en-IN" sz="1600" dirty="0" smtClean="0">
              <a:solidFill>
                <a:srgbClr val="669999"/>
              </a:solidFill>
            </a:endParaRPr>
          </a:p>
          <a:p>
            <a:endParaRPr lang="en-IN" sz="1600" dirty="0" smtClean="0">
              <a:solidFill>
                <a:srgbClr val="669999"/>
              </a:solidFill>
            </a:endParaRPr>
          </a:p>
          <a:p>
            <a:endParaRPr lang="en-IN" sz="1600" dirty="0" smtClean="0">
              <a:solidFill>
                <a:srgbClr val="669999"/>
              </a:solidFill>
            </a:endParaRPr>
          </a:p>
          <a:p>
            <a:endParaRPr lang="en-IN" sz="1600" dirty="0" smtClean="0">
              <a:solidFill>
                <a:srgbClr val="669999"/>
              </a:solidFill>
            </a:endParaRPr>
          </a:p>
          <a:p>
            <a:endParaRPr lang="en-IN" sz="1600" dirty="0" smtClean="0">
              <a:solidFill>
                <a:srgbClr val="669999"/>
              </a:solidFill>
            </a:endParaRPr>
          </a:p>
        </p:txBody>
      </p:sp>
      <p:sp>
        <p:nvSpPr>
          <p:cNvPr id="4" name="Date Placeholder 3"/>
          <p:cNvSpPr>
            <a:spLocks noGrp="1"/>
          </p:cNvSpPr>
          <p:nvPr>
            <p:ph type="dt" sz="half" idx="14"/>
          </p:nvPr>
        </p:nvSpPr>
        <p:spPr/>
        <p:txBody>
          <a:bodyPr/>
          <a:lstStyle/>
          <a:p>
            <a:r>
              <a:rPr lang="en-US" smtClean="0"/>
              <a:t>Antara Menzel-Barbara | 25.06.24   </a:t>
            </a:r>
            <a:endParaRPr lang="de-DE" dirty="0"/>
          </a:p>
        </p:txBody>
      </p:sp>
      <p:sp>
        <p:nvSpPr>
          <p:cNvPr id="5" name="Footer Placeholder 4"/>
          <p:cNvSpPr>
            <a:spLocks noGrp="1"/>
          </p:cNvSpPr>
          <p:nvPr>
            <p:ph type="ftr" sz="quarter" idx="15"/>
          </p:nvPr>
        </p:nvSpPr>
        <p:spPr/>
        <p:txBody>
          <a:bodyPr/>
          <a:lstStyle/>
          <a:p>
            <a:r>
              <a:rPr lang="en-US" smtClean="0"/>
              <a:t>Divertor engineering meeting</a:t>
            </a:r>
            <a:endParaRPr lang="de-DE" dirty="0"/>
          </a:p>
        </p:txBody>
      </p:sp>
      <p:sp>
        <p:nvSpPr>
          <p:cNvPr id="6" name="Slide Number Placeholder 5"/>
          <p:cNvSpPr>
            <a:spLocks noGrp="1"/>
          </p:cNvSpPr>
          <p:nvPr>
            <p:ph type="sldNum" sz="quarter" idx="16"/>
          </p:nvPr>
        </p:nvSpPr>
        <p:spPr/>
        <p:txBody>
          <a:bodyPr/>
          <a:lstStyle/>
          <a:p>
            <a:fld id="{ECE691D0-CC49-4FC7-9C4D-6112B0CB3A76}" type="slidenum">
              <a:rPr lang="de-DE" smtClean="0"/>
              <a:pPr/>
              <a:t>37</a:t>
            </a:fld>
            <a:endParaRPr lang="de-DE" dirty="0"/>
          </a:p>
        </p:txBody>
      </p:sp>
      <p:sp>
        <p:nvSpPr>
          <p:cNvPr id="13" name="Title 2"/>
          <p:cNvSpPr>
            <a:spLocks noGrp="1"/>
          </p:cNvSpPr>
          <p:nvPr>
            <p:ph type="title"/>
          </p:nvPr>
        </p:nvSpPr>
        <p:spPr>
          <a:xfrm>
            <a:off x="695326" y="441325"/>
            <a:ext cx="9576471" cy="894416"/>
          </a:xfrm>
        </p:spPr>
        <p:txBody>
          <a:bodyPr/>
          <a:lstStyle/>
          <a:p>
            <a:r>
              <a:rPr lang="en-IN" sz="3200" dirty="0" smtClean="0"/>
              <a:t>Constructing lower points</a:t>
            </a:r>
            <a:endParaRPr lang="en-IN" dirty="0"/>
          </a:p>
        </p:txBody>
      </p:sp>
      <p:sp>
        <p:nvSpPr>
          <p:cNvPr id="14" name="Content Placeholder 1"/>
          <p:cNvSpPr txBox="1">
            <a:spLocks/>
          </p:cNvSpPr>
          <p:nvPr/>
        </p:nvSpPr>
        <p:spPr>
          <a:xfrm>
            <a:off x="7728767" y="1762126"/>
            <a:ext cx="3920308" cy="4073340"/>
          </a:xfrm>
          <a:prstGeom prst="rect">
            <a:avLst/>
          </a:prstGeom>
          <a:noFill/>
        </p:spPr>
        <p:txBody>
          <a:bodyPr vert="horz" lIns="0" tIns="45720" rIns="0" bIns="45720" rtlCol="0">
            <a:normAutofit/>
          </a:bodyPr>
          <a:lstStyle>
            <a:lvl1pPr marL="0" marR="0" indent="0" algn="l" defTabSz="914400" rtl="0" eaLnBrk="1" fontAlgn="auto" latinLnBrk="0" hangingPunct="1">
              <a:lnSpc>
                <a:spcPct val="120000"/>
              </a:lnSpc>
              <a:spcBef>
                <a:spcPts val="600"/>
              </a:spcBef>
              <a:spcAft>
                <a:spcPts val="0"/>
              </a:spcAft>
              <a:buClrTx/>
              <a:buSzTx/>
              <a:buFont typeface="Arial" panose="020B0604020202020204" pitchFamily="34" charset="0"/>
              <a:buNone/>
              <a:tabLst/>
              <a:defRPr lang="de-DE" sz="1800" b="1" i="0" kern="600" spc="40" baseline="0" dirty="0" smtClean="0">
                <a:solidFill>
                  <a:srgbClr val="005555"/>
                </a:solidFill>
                <a:latin typeface="+mn-lt"/>
                <a:ea typeface="+mn-ea"/>
                <a:cs typeface="+mn-cs"/>
              </a:defRPr>
            </a:lvl1pPr>
            <a:lvl2pPr marL="0" indent="0" algn="l" defTabSz="914400" rtl="0" eaLnBrk="1" latinLnBrk="0" hangingPunct="1">
              <a:lnSpc>
                <a:spcPct val="120000"/>
              </a:lnSpc>
              <a:spcBef>
                <a:spcPts val="600"/>
              </a:spcBef>
              <a:spcAft>
                <a:spcPts val="0"/>
              </a:spcAft>
              <a:buFont typeface="Arial" panose="020B0604020202020204" pitchFamily="34" charset="0"/>
              <a:buNone/>
              <a:defRPr sz="1800" kern="600" spc="40" baseline="0">
                <a:solidFill>
                  <a:schemeClr val="tx1"/>
                </a:solidFill>
                <a:latin typeface="+mn-lt"/>
                <a:ea typeface="+mn-ea"/>
                <a:cs typeface="+mn-cs"/>
              </a:defRPr>
            </a:lvl2pPr>
            <a:lvl3pPr marL="179388" indent="-179388" algn="l" defTabSz="914400" rtl="0" eaLnBrk="1" latinLnBrk="0" hangingPunct="1">
              <a:lnSpc>
                <a:spcPct val="120000"/>
              </a:lnSpc>
              <a:spcBef>
                <a:spcPts val="600"/>
              </a:spcBef>
              <a:buFont typeface="Arial" panose="020B0604020202020204" pitchFamily="34" charset="0"/>
              <a:buChar char="•"/>
              <a:defRPr sz="1800" b="1" kern="400" spc="40" baseline="0">
                <a:solidFill>
                  <a:schemeClr val="accent3"/>
                </a:solidFill>
                <a:latin typeface="+mn-lt"/>
                <a:ea typeface="+mn-ea"/>
                <a:cs typeface="+mn-cs"/>
              </a:defRPr>
            </a:lvl3pPr>
            <a:lvl4pPr marL="179388" indent="-179388" algn="l" defTabSz="914400" rtl="0" eaLnBrk="1" latinLnBrk="0" hangingPunct="1">
              <a:lnSpc>
                <a:spcPct val="120000"/>
              </a:lnSpc>
              <a:spcBef>
                <a:spcPts val="600"/>
              </a:spcBef>
              <a:buFont typeface="Arial" panose="020B0604020202020204" pitchFamily="34" charset="0"/>
              <a:buChar char="•"/>
              <a:defRPr sz="1800" kern="600" spc="40" baseline="0">
                <a:solidFill>
                  <a:schemeClr val="tx1"/>
                </a:solidFill>
                <a:latin typeface="+mn-lt"/>
                <a:ea typeface="+mn-ea"/>
                <a:cs typeface="+mn-cs"/>
              </a:defRPr>
            </a:lvl4pPr>
            <a:lvl5pPr marL="357188" indent="-179388" algn="l" defTabSz="914400" rtl="0" eaLnBrk="1" latinLnBrk="0" hangingPunct="1">
              <a:lnSpc>
                <a:spcPct val="120000"/>
              </a:lnSpc>
              <a:spcBef>
                <a:spcPts val="600"/>
              </a:spcBef>
              <a:buFont typeface="Arial" panose="020B0604020202020204" pitchFamily="34" charset="0"/>
              <a:buChar char="•"/>
              <a:defRPr lang="de-DE" sz="1800" b="0" i="0" kern="600" spc="40" baseline="0" dirty="0" smtClean="0">
                <a:solidFill>
                  <a:schemeClr val="tx1"/>
                </a:solidFill>
                <a:latin typeface="+mn-lt"/>
                <a:ea typeface="+mn-ea"/>
                <a:cs typeface="+mn-cs"/>
              </a:defRPr>
            </a:lvl5pPr>
            <a:lvl6pPr marL="645750" indent="-285750" algn="l" defTabSz="914400" rtl="0" eaLnBrk="1" latinLnBrk="0" hangingPunct="1">
              <a:lnSpc>
                <a:spcPct val="100000"/>
              </a:lnSpc>
              <a:spcBef>
                <a:spcPts val="300"/>
              </a:spcBef>
              <a:spcAft>
                <a:spcPts val="0"/>
              </a:spcAft>
              <a:buClr>
                <a:schemeClr val="tx1"/>
              </a:buClr>
              <a:buSzPct val="110000"/>
              <a:buFont typeface="Symbol" panose="05050102010706020507" pitchFamily="18" charset="2"/>
              <a:buChar char=""/>
              <a:defRPr sz="1800" b="0" i="0" kern="600" spc="40" baseline="0">
                <a:solidFill>
                  <a:schemeClr val="tx1"/>
                </a:solidFill>
                <a:latin typeface="+mn-lt"/>
                <a:ea typeface="+mn-ea"/>
                <a:cs typeface="+mn-cs"/>
              </a:defRPr>
            </a:lvl6pPr>
            <a:lvl7pPr marL="0" indent="215900" algn="l" defTabSz="914400" rtl="0" eaLnBrk="1" latinLnBrk="0" hangingPunct="1">
              <a:lnSpc>
                <a:spcPct val="100000"/>
              </a:lnSpc>
              <a:spcBef>
                <a:spcPts val="600"/>
              </a:spcBef>
              <a:spcAft>
                <a:spcPts val="0"/>
              </a:spcAft>
              <a:buClr>
                <a:schemeClr val="tx2"/>
              </a:buClr>
              <a:buFont typeface="Wingdings 3" panose="05040102010807070707" pitchFamily="18" charset="2"/>
              <a:buChar char=""/>
              <a:defRPr sz="1500" b="0" i="1" kern="600" spc="40" baseline="0">
                <a:solidFill>
                  <a:schemeClr val="tx2"/>
                </a:solidFill>
                <a:latin typeface="+mn-lt"/>
                <a:ea typeface="+mn-ea"/>
                <a:cs typeface="+mn-cs"/>
              </a:defRPr>
            </a:lvl7pPr>
            <a:lvl8pPr marL="0" indent="0" algn="l" defTabSz="914400" rtl="0" eaLnBrk="1" latinLnBrk="0" hangingPunct="1">
              <a:lnSpc>
                <a:spcPct val="100000"/>
              </a:lnSpc>
              <a:spcBef>
                <a:spcPts val="525"/>
              </a:spcBef>
              <a:spcAft>
                <a:spcPts val="0"/>
              </a:spcAft>
              <a:buSzPct val="110000"/>
              <a:buFont typeface=".SF NS Symbols Regular"/>
              <a:buNone/>
              <a:defRPr sz="1000" b="0" i="1" kern="600" spc="120" baseline="0">
                <a:solidFill>
                  <a:schemeClr val="tx1">
                    <a:lumMod val="50000"/>
                    <a:lumOff val="50000"/>
                  </a:schemeClr>
                </a:solidFill>
                <a:latin typeface="+mn-lt"/>
                <a:ea typeface="+mn-ea"/>
                <a:cs typeface="+mn-cs"/>
              </a:defRPr>
            </a:lvl8pPr>
            <a:lvl9pPr marL="0" indent="0" algn="l" defTabSz="914400" rtl="0" eaLnBrk="1" latinLnBrk="0" hangingPunct="1">
              <a:lnSpc>
                <a:spcPts val="1100"/>
              </a:lnSpc>
              <a:spcBef>
                <a:spcPts val="525"/>
              </a:spcBef>
              <a:buFont typeface="Arial" panose="020B0604020202020204" pitchFamily="34" charset="0"/>
              <a:buNone/>
              <a:defRPr sz="800" b="0" i="1" kern="600" spc="120" baseline="0">
                <a:solidFill>
                  <a:schemeClr val="tx1">
                    <a:lumMod val="50000"/>
                    <a:lumOff val="50000"/>
                  </a:schemeClr>
                </a:solidFill>
                <a:latin typeface="+mn-lt"/>
                <a:ea typeface="+mn-ea"/>
                <a:cs typeface="+mn-cs"/>
              </a:defRPr>
            </a:lvl9pPr>
          </a:lstStyle>
          <a:p>
            <a:pPr marL="285750" indent="-285750">
              <a:buFont typeface="Arial" panose="020B0604020202020204" pitchFamily="34" charset="0"/>
              <a:buChar char="•"/>
            </a:pPr>
            <a:r>
              <a:rPr lang="en-IN" sz="2400" dirty="0" smtClean="0"/>
              <a:t>Finding vector 3:</a:t>
            </a:r>
          </a:p>
          <a:p>
            <a:r>
              <a:rPr lang="en-IN" sz="2400" dirty="0" smtClean="0"/>
              <a:t>Constructing average vector of the normalized vectors</a:t>
            </a:r>
          </a:p>
          <a:p>
            <a:r>
              <a:rPr lang="en-IN" sz="2400" dirty="0" smtClean="0"/>
              <a:t>Reflecting it</a:t>
            </a:r>
            <a:endParaRPr lang="en-IN" sz="2400" dirty="0"/>
          </a:p>
          <a:p>
            <a:endParaRPr lang="en-IN" sz="2400" dirty="0" smtClean="0">
              <a:solidFill>
                <a:srgbClr val="EF7C00"/>
              </a:solidFill>
            </a:endParaRPr>
          </a:p>
          <a:p>
            <a:endParaRPr lang="en-IN" sz="2400" dirty="0">
              <a:solidFill>
                <a:srgbClr val="EF7C00"/>
              </a:solidFill>
            </a:endParaRPr>
          </a:p>
          <a:p>
            <a:endParaRPr lang="en-IN" sz="1600" dirty="0">
              <a:solidFill>
                <a:srgbClr val="669999"/>
              </a:solidFill>
            </a:endParaRPr>
          </a:p>
          <a:p>
            <a:endParaRPr lang="en-IN" sz="1600" dirty="0">
              <a:solidFill>
                <a:srgbClr val="669999"/>
              </a:solidFill>
            </a:endParaRPr>
          </a:p>
          <a:p>
            <a:endParaRPr lang="en-IN" sz="1600" dirty="0">
              <a:solidFill>
                <a:srgbClr val="669999"/>
              </a:solidFill>
            </a:endParaRPr>
          </a:p>
          <a:p>
            <a:endParaRPr lang="en-IN" sz="1600" dirty="0">
              <a:solidFill>
                <a:srgbClr val="669999"/>
              </a:solidFill>
            </a:endParaRPr>
          </a:p>
          <a:p>
            <a:endParaRPr lang="en-IN" sz="1600" dirty="0">
              <a:solidFill>
                <a:srgbClr val="669999"/>
              </a:solidFill>
            </a:endParaRPr>
          </a:p>
        </p:txBody>
      </p:sp>
      <p:sp>
        <p:nvSpPr>
          <p:cNvPr id="8" name="Oval 7"/>
          <p:cNvSpPr/>
          <p:nvPr/>
        </p:nvSpPr>
        <p:spPr>
          <a:xfrm>
            <a:off x="3608275" y="5167689"/>
            <a:ext cx="75884" cy="72089"/>
          </a:xfrm>
          <a:prstGeom prst="ellipse">
            <a:avLst/>
          </a:prstGeom>
          <a:solidFill>
            <a:srgbClr val="FF0000"/>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7" name="Multiply 6"/>
          <p:cNvSpPr/>
          <p:nvPr/>
        </p:nvSpPr>
        <p:spPr>
          <a:xfrm>
            <a:off x="3274387" y="5025406"/>
            <a:ext cx="151768" cy="178327"/>
          </a:xfrm>
          <a:prstGeom prst="mathMultiply">
            <a:avLst/>
          </a:prstGeom>
          <a:solidFill>
            <a:srgbClr val="EF7C00"/>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rgbClr val="EF7C00"/>
              </a:solidFill>
            </a:endParaRPr>
          </a:p>
        </p:txBody>
      </p:sp>
      <p:sp>
        <p:nvSpPr>
          <p:cNvPr id="11" name="Multiply 10"/>
          <p:cNvSpPr/>
          <p:nvPr/>
        </p:nvSpPr>
        <p:spPr>
          <a:xfrm>
            <a:off x="4170448" y="4631442"/>
            <a:ext cx="151768" cy="178327"/>
          </a:xfrm>
          <a:prstGeom prst="mathMultiply">
            <a:avLst/>
          </a:prstGeom>
          <a:solidFill>
            <a:srgbClr val="C6D325"/>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rgbClr val="EF7C00"/>
              </a:solidFill>
            </a:endParaRPr>
          </a:p>
        </p:txBody>
      </p:sp>
      <p:pic>
        <p:nvPicPr>
          <p:cNvPr id="10" name="Picture 9"/>
          <p:cNvPicPr>
            <a:picLocks noChangeAspect="1"/>
          </p:cNvPicPr>
          <p:nvPr/>
        </p:nvPicPr>
        <p:blipFill>
          <a:blip r:embed="rId3"/>
          <a:stretch>
            <a:fillRect/>
          </a:stretch>
        </p:blipFill>
        <p:spPr>
          <a:xfrm>
            <a:off x="1484609" y="2160267"/>
            <a:ext cx="4848902" cy="3277057"/>
          </a:xfrm>
          <a:prstGeom prst="rect">
            <a:avLst/>
          </a:prstGeom>
        </p:spPr>
      </p:pic>
      <p:cxnSp>
        <p:nvCxnSpPr>
          <p:cNvPr id="15" name="Straight Arrow Connector 14"/>
          <p:cNvCxnSpPr/>
          <p:nvPr/>
        </p:nvCxnSpPr>
        <p:spPr>
          <a:xfrm flipH="1" flipV="1">
            <a:off x="3032760" y="3855720"/>
            <a:ext cx="697230" cy="205740"/>
          </a:xfrm>
          <a:prstGeom prst="straightConnector1">
            <a:avLst/>
          </a:prstGeom>
          <a:ln w="57150" cmpd="sng">
            <a:solidFill>
              <a:srgbClr val="FF0000"/>
            </a:solidFill>
            <a:prstDash val="dash"/>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3771900" y="3021330"/>
            <a:ext cx="1337310" cy="1040130"/>
          </a:xfrm>
          <a:prstGeom prst="straightConnector1">
            <a:avLst/>
          </a:prstGeom>
          <a:ln w="57150" cmpd="sng">
            <a:solidFill>
              <a:srgbClr val="FF0000"/>
            </a:solidFill>
            <a:prstDash val="dash"/>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3771900" y="3695700"/>
            <a:ext cx="474432" cy="365760"/>
          </a:xfrm>
          <a:prstGeom prst="straightConnector1">
            <a:avLst/>
          </a:prstGeom>
          <a:ln w="19050" cmpd="sng">
            <a:solidFill>
              <a:schemeClr val="bg2">
                <a:lumMod val="20000"/>
                <a:lumOff val="80000"/>
              </a:schemeClr>
            </a:solidFill>
            <a:prstDash val="solid"/>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flipV="1">
            <a:off x="3227070" y="3912870"/>
            <a:ext cx="544831" cy="148591"/>
          </a:xfrm>
          <a:prstGeom prst="straightConnector1">
            <a:avLst/>
          </a:prstGeom>
          <a:ln w="19050" cmpd="sng">
            <a:solidFill>
              <a:schemeClr val="bg2">
                <a:lumMod val="20000"/>
                <a:lumOff val="80000"/>
              </a:schemeClr>
            </a:solidFill>
            <a:prstDash val="solid"/>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3782334" y="4061462"/>
            <a:ext cx="54336" cy="461008"/>
          </a:xfrm>
          <a:prstGeom prst="straightConnector1">
            <a:avLst/>
          </a:prstGeom>
          <a:ln w="19050" cmpd="sng">
            <a:solidFill>
              <a:schemeClr val="bg1"/>
            </a:solidFill>
            <a:prstDash val="solid"/>
            <a:headEnd type="none" w="med" len="med"/>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804970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endParaRPr lang="en-IN" sz="1600" dirty="0" smtClean="0">
              <a:solidFill>
                <a:srgbClr val="669999"/>
              </a:solidFill>
            </a:endParaRPr>
          </a:p>
          <a:p>
            <a:endParaRPr lang="en-IN" sz="1600" dirty="0" smtClean="0">
              <a:solidFill>
                <a:srgbClr val="669999"/>
              </a:solidFill>
            </a:endParaRPr>
          </a:p>
          <a:p>
            <a:endParaRPr lang="en-IN" sz="1600" dirty="0" smtClean="0">
              <a:solidFill>
                <a:srgbClr val="669999"/>
              </a:solidFill>
            </a:endParaRPr>
          </a:p>
          <a:p>
            <a:endParaRPr lang="en-IN" sz="1600" dirty="0" smtClean="0">
              <a:solidFill>
                <a:srgbClr val="669999"/>
              </a:solidFill>
            </a:endParaRPr>
          </a:p>
          <a:p>
            <a:endParaRPr lang="en-IN" sz="1600" dirty="0" smtClean="0">
              <a:solidFill>
                <a:srgbClr val="669999"/>
              </a:solidFill>
            </a:endParaRPr>
          </a:p>
        </p:txBody>
      </p:sp>
      <p:sp>
        <p:nvSpPr>
          <p:cNvPr id="4" name="Date Placeholder 3"/>
          <p:cNvSpPr>
            <a:spLocks noGrp="1"/>
          </p:cNvSpPr>
          <p:nvPr>
            <p:ph type="dt" sz="half" idx="14"/>
          </p:nvPr>
        </p:nvSpPr>
        <p:spPr/>
        <p:txBody>
          <a:bodyPr/>
          <a:lstStyle/>
          <a:p>
            <a:r>
              <a:rPr lang="en-US" smtClean="0"/>
              <a:t>Antara Menzel-Barbara | 25.06.24   </a:t>
            </a:r>
            <a:endParaRPr lang="de-DE" dirty="0"/>
          </a:p>
        </p:txBody>
      </p:sp>
      <p:sp>
        <p:nvSpPr>
          <p:cNvPr id="5" name="Footer Placeholder 4"/>
          <p:cNvSpPr>
            <a:spLocks noGrp="1"/>
          </p:cNvSpPr>
          <p:nvPr>
            <p:ph type="ftr" sz="quarter" idx="15"/>
          </p:nvPr>
        </p:nvSpPr>
        <p:spPr/>
        <p:txBody>
          <a:bodyPr/>
          <a:lstStyle/>
          <a:p>
            <a:r>
              <a:rPr lang="en-US" smtClean="0"/>
              <a:t>Divertor engineering meeting</a:t>
            </a:r>
            <a:endParaRPr lang="de-DE" dirty="0"/>
          </a:p>
        </p:txBody>
      </p:sp>
      <p:sp>
        <p:nvSpPr>
          <p:cNvPr id="6" name="Slide Number Placeholder 5"/>
          <p:cNvSpPr>
            <a:spLocks noGrp="1"/>
          </p:cNvSpPr>
          <p:nvPr>
            <p:ph type="sldNum" sz="quarter" idx="16"/>
          </p:nvPr>
        </p:nvSpPr>
        <p:spPr/>
        <p:txBody>
          <a:bodyPr/>
          <a:lstStyle/>
          <a:p>
            <a:fld id="{ECE691D0-CC49-4FC7-9C4D-6112B0CB3A76}" type="slidenum">
              <a:rPr lang="de-DE" smtClean="0"/>
              <a:pPr/>
              <a:t>38</a:t>
            </a:fld>
            <a:endParaRPr lang="de-DE" dirty="0"/>
          </a:p>
        </p:txBody>
      </p:sp>
      <p:sp>
        <p:nvSpPr>
          <p:cNvPr id="13" name="Title 2"/>
          <p:cNvSpPr>
            <a:spLocks noGrp="1"/>
          </p:cNvSpPr>
          <p:nvPr>
            <p:ph type="title"/>
          </p:nvPr>
        </p:nvSpPr>
        <p:spPr>
          <a:xfrm>
            <a:off x="695326" y="441325"/>
            <a:ext cx="9576471" cy="894416"/>
          </a:xfrm>
        </p:spPr>
        <p:txBody>
          <a:bodyPr/>
          <a:lstStyle/>
          <a:p>
            <a:r>
              <a:rPr lang="en-IN" sz="3200" dirty="0" smtClean="0"/>
              <a:t>Constructing lower points</a:t>
            </a:r>
            <a:endParaRPr lang="en-IN" dirty="0"/>
          </a:p>
        </p:txBody>
      </p:sp>
      <p:sp>
        <p:nvSpPr>
          <p:cNvPr id="14" name="Content Placeholder 1"/>
          <p:cNvSpPr txBox="1">
            <a:spLocks/>
          </p:cNvSpPr>
          <p:nvPr/>
        </p:nvSpPr>
        <p:spPr>
          <a:xfrm>
            <a:off x="7728767" y="1762126"/>
            <a:ext cx="3920308" cy="4073340"/>
          </a:xfrm>
          <a:prstGeom prst="rect">
            <a:avLst/>
          </a:prstGeom>
          <a:noFill/>
        </p:spPr>
        <p:txBody>
          <a:bodyPr vert="horz" lIns="0" tIns="45720" rIns="0" bIns="45720" rtlCol="0">
            <a:normAutofit/>
          </a:bodyPr>
          <a:lstStyle>
            <a:lvl1pPr marL="0" marR="0" indent="0" algn="l" defTabSz="914400" rtl="0" eaLnBrk="1" fontAlgn="auto" latinLnBrk="0" hangingPunct="1">
              <a:lnSpc>
                <a:spcPct val="120000"/>
              </a:lnSpc>
              <a:spcBef>
                <a:spcPts val="600"/>
              </a:spcBef>
              <a:spcAft>
                <a:spcPts val="0"/>
              </a:spcAft>
              <a:buClrTx/>
              <a:buSzTx/>
              <a:buFont typeface="Arial" panose="020B0604020202020204" pitchFamily="34" charset="0"/>
              <a:buNone/>
              <a:tabLst/>
              <a:defRPr lang="de-DE" sz="1800" b="1" i="0" kern="600" spc="40" baseline="0" dirty="0" smtClean="0">
                <a:solidFill>
                  <a:srgbClr val="005555"/>
                </a:solidFill>
                <a:latin typeface="+mn-lt"/>
                <a:ea typeface="+mn-ea"/>
                <a:cs typeface="+mn-cs"/>
              </a:defRPr>
            </a:lvl1pPr>
            <a:lvl2pPr marL="0" indent="0" algn="l" defTabSz="914400" rtl="0" eaLnBrk="1" latinLnBrk="0" hangingPunct="1">
              <a:lnSpc>
                <a:spcPct val="120000"/>
              </a:lnSpc>
              <a:spcBef>
                <a:spcPts val="600"/>
              </a:spcBef>
              <a:spcAft>
                <a:spcPts val="0"/>
              </a:spcAft>
              <a:buFont typeface="Arial" panose="020B0604020202020204" pitchFamily="34" charset="0"/>
              <a:buNone/>
              <a:defRPr sz="1800" kern="600" spc="40" baseline="0">
                <a:solidFill>
                  <a:schemeClr val="tx1"/>
                </a:solidFill>
                <a:latin typeface="+mn-lt"/>
                <a:ea typeface="+mn-ea"/>
                <a:cs typeface="+mn-cs"/>
              </a:defRPr>
            </a:lvl2pPr>
            <a:lvl3pPr marL="179388" indent="-179388" algn="l" defTabSz="914400" rtl="0" eaLnBrk="1" latinLnBrk="0" hangingPunct="1">
              <a:lnSpc>
                <a:spcPct val="120000"/>
              </a:lnSpc>
              <a:spcBef>
                <a:spcPts val="600"/>
              </a:spcBef>
              <a:buFont typeface="Arial" panose="020B0604020202020204" pitchFamily="34" charset="0"/>
              <a:buChar char="•"/>
              <a:defRPr sz="1800" b="1" kern="400" spc="40" baseline="0">
                <a:solidFill>
                  <a:schemeClr val="accent3"/>
                </a:solidFill>
                <a:latin typeface="+mn-lt"/>
                <a:ea typeface="+mn-ea"/>
                <a:cs typeface="+mn-cs"/>
              </a:defRPr>
            </a:lvl3pPr>
            <a:lvl4pPr marL="179388" indent="-179388" algn="l" defTabSz="914400" rtl="0" eaLnBrk="1" latinLnBrk="0" hangingPunct="1">
              <a:lnSpc>
                <a:spcPct val="120000"/>
              </a:lnSpc>
              <a:spcBef>
                <a:spcPts val="600"/>
              </a:spcBef>
              <a:buFont typeface="Arial" panose="020B0604020202020204" pitchFamily="34" charset="0"/>
              <a:buChar char="•"/>
              <a:defRPr sz="1800" kern="600" spc="40" baseline="0">
                <a:solidFill>
                  <a:schemeClr val="tx1"/>
                </a:solidFill>
                <a:latin typeface="+mn-lt"/>
                <a:ea typeface="+mn-ea"/>
                <a:cs typeface="+mn-cs"/>
              </a:defRPr>
            </a:lvl4pPr>
            <a:lvl5pPr marL="357188" indent="-179388" algn="l" defTabSz="914400" rtl="0" eaLnBrk="1" latinLnBrk="0" hangingPunct="1">
              <a:lnSpc>
                <a:spcPct val="120000"/>
              </a:lnSpc>
              <a:spcBef>
                <a:spcPts val="600"/>
              </a:spcBef>
              <a:buFont typeface="Arial" panose="020B0604020202020204" pitchFamily="34" charset="0"/>
              <a:buChar char="•"/>
              <a:defRPr lang="de-DE" sz="1800" b="0" i="0" kern="600" spc="40" baseline="0" dirty="0" smtClean="0">
                <a:solidFill>
                  <a:schemeClr val="tx1"/>
                </a:solidFill>
                <a:latin typeface="+mn-lt"/>
                <a:ea typeface="+mn-ea"/>
                <a:cs typeface="+mn-cs"/>
              </a:defRPr>
            </a:lvl5pPr>
            <a:lvl6pPr marL="645750" indent="-285750" algn="l" defTabSz="914400" rtl="0" eaLnBrk="1" latinLnBrk="0" hangingPunct="1">
              <a:lnSpc>
                <a:spcPct val="100000"/>
              </a:lnSpc>
              <a:spcBef>
                <a:spcPts val="300"/>
              </a:spcBef>
              <a:spcAft>
                <a:spcPts val="0"/>
              </a:spcAft>
              <a:buClr>
                <a:schemeClr val="tx1"/>
              </a:buClr>
              <a:buSzPct val="110000"/>
              <a:buFont typeface="Symbol" panose="05050102010706020507" pitchFamily="18" charset="2"/>
              <a:buChar char=""/>
              <a:defRPr sz="1800" b="0" i="0" kern="600" spc="40" baseline="0">
                <a:solidFill>
                  <a:schemeClr val="tx1"/>
                </a:solidFill>
                <a:latin typeface="+mn-lt"/>
                <a:ea typeface="+mn-ea"/>
                <a:cs typeface="+mn-cs"/>
              </a:defRPr>
            </a:lvl6pPr>
            <a:lvl7pPr marL="0" indent="215900" algn="l" defTabSz="914400" rtl="0" eaLnBrk="1" latinLnBrk="0" hangingPunct="1">
              <a:lnSpc>
                <a:spcPct val="100000"/>
              </a:lnSpc>
              <a:spcBef>
                <a:spcPts val="600"/>
              </a:spcBef>
              <a:spcAft>
                <a:spcPts val="0"/>
              </a:spcAft>
              <a:buClr>
                <a:schemeClr val="tx2"/>
              </a:buClr>
              <a:buFont typeface="Wingdings 3" panose="05040102010807070707" pitchFamily="18" charset="2"/>
              <a:buChar char=""/>
              <a:defRPr sz="1500" b="0" i="1" kern="600" spc="40" baseline="0">
                <a:solidFill>
                  <a:schemeClr val="tx2"/>
                </a:solidFill>
                <a:latin typeface="+mn-lt"/>
                <a:ea typeface="+mn-ea"/>
                <a:cs typeface="+mn-cs"/>
              </a:defRPr>
            </a:lvl7pPr>
            <a:lvl8pPr marL="0" indent="0" algn="l" defTabSz="914400" rtl="0" eaLnBrk="1" latinLnBrk="0" hangingPunct="1">
              <a:lnSpc>
                <a:spcPct val="100000"/>
              </a:lnSpc>
              <a:spcBef>
                <a:spcPts val="525"/>
              </a:spcBef>
              <a:spcAft>
                <a:spcPts val="0"/>
              </a:spcAft>
              <a:buSzPct val="110000"/>
              <a:buFont typeface=".SF NS Symbols Regular"/>
              <a:buNone/>
              <a:defRPr sz="1000" b="0" i="1" kern="600" spc="120" baseline="0">
                <a:solidFill>
                  <a:schemeClr val="tx1">
                    <a:lumMod val="50000"/>
                    <a:lumOff val="50000"/>
                  </a:schemeClr>
                </a:solidFill>
                <a:latin typeface="+mn-lt"/>
                <a:ea typeface="+mn-ea"/>
                <a:cs typeface="+mn-cs"/>
              </a:defRPr>
            </a:lvl8pPr>
            <a:lvl9pPr marL="0" indent="0" algn="l" defTabSz="914400" rtl="0" eaLnBrk="1" latinLnBrk="0" hangingPunct="1">
              <a:lnSpc>
                <a:spcPts val="1100"/>
              </a:lnSpc>
              <a:spcBef>
                <a:spcPts val="525"/>
              </a:spcBef>
              <a:buFont typeface="Arial" panose="020B0604020202020204" pitchFamily="34" charset="0"/>
              <a:buNone/>
              <a:defRPr sz="800" b="0" i="1" kern="600" spc="120" baseline="0">
                <a:solidFill>
                  <a:schemeClr val="tx1">
                    <a:lumMod val="50000"/>
                    <a:lumOff val="50000"/>
                  </a:schemeClr>
                </a:solidFill>
                <a:latin typeface="+mn-lt"/>
                <a:ea typeface="+mn-ea"/>
                <a:cs typeface="+mn-cs"/>
              </a:defRPr>
            </a:lvl9pPr>
          </a:lstStyle>
          <a:p>
            <a:pPr marL="285750" indent="-285750">
              <a:buFont typeface="Arial" panose="020B0604020202020204" pitchFamily="34" charset="0"/>
              <a:buChar char="•"/>
            </a:pPr>
            <a:r>
              <a:rPr lang="en-IN" sz="2400" dirty="0" smtClean="0"/>
              <a:t>Finding point 3:</a:t>
            </a:r>
          </a:p>
          <a:p>
            <a:pPr marL="285750" indent="-285750">
              <a:buFont typeface="Arial" panose="020B0604020202020204" pitchFamily="34" charset="0"/>
              <a:buChar char="•"/>
            </a:pPr>
            <a:r>
              <a:rPr lang="en-IN" sz="2400" dirty="0" smtClean="0"/>
              <a:t>Along vector 3</a:t>
            </a:r>
          </a:p>
          <a:p>
            <a:endParaRPr lang="en-IN" sz="2400" dirty="0" smtClean="0">
              <a:solidFill>
                <a:srgbClr val="EF7C00"/>
              </a:solidFill>
            </a:endParaRPr>
          </a:p>
          <a:p>
            <a:endParaRPr lang="en-IN" sz="2400" dirty="0">
              <a:solidFill>
                <a:srgbClr val="EF7C00"/>
              </a:solidFill>
            </a:endParaRPr>
          </a:p>
          <a:p>
            <a:endParaRPr lang="en-IN" sz="1600" dirty="0">
              <a:solidFill>
                <a:srgbClr val="669999"/>
              </a:solidFill>
            </a:endParaRPr>
          </a:p>
          <a:p>
            <a:endParaRPr lang="en-IN" sz="1600" dirty="0">
              <a:solidFill>
                <a:srgbClr val="669999"/>
              </a:solidFill>
            </a:endParaRPr>
          </a:p>
          <a:p>
            <a:endParaRPr lang="en-IN" sz="1600" dirty="0">
              <a:solidFill>
                <a:srgbClr val="669999"/>
              </a:solidFill>
            </a:endParaRPr>
          </a:p>
          <a:p>
            <a:endParaRPr lang="en-IN" sz="1600" dirty="0">
              <a:solidFill>
                <a:srgbClr val="669999"/>
              </a:solidFill>
            </a:endParaRPr>
          </a:p>
          <a:p>
            <a:endParaRPr lang="en-IN" sz="1600" dirty="0">
              <a:solidFill>
                <a:srgbClr val="669999"/>
              </a:solidFill>
            </a:endParaRPr>
          </a:p>
        </p:txBody>
      </p:sp>
      <p:sp>
        <p:nvSpPr>
          <p:cNvPr id="8" name="Oval 7"/>
          <p:cNvSpPr/>
          <p:nvPr/>
        </p:nvSpPr>
        <p:spPr>
          <a:xfrm>
            <a:off x="3608275" y="5167689"/>
            <a:ext cx="75884" cy="72089"/>
          </a:xfrm>
          <a:prstGeom prst="ellipse">
            <a:avLst/>
          </a:prstGeom>
          <a:solidFill>
            <a:srgbClr val="FF0000"/>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7" name="Multiply 6"/>
          <p:cNvSpPr/>
          <p:nvPr/>
        </p:nvSpPr>
        <p:spPr>
          <a:xfrm>
            <a:off x="3274387" y="5025406"/>
            <a:ext cx="151768" cy="178327"/>
          </a:xfrm>
          <a:prstGeom prst="mathMultiply">
            <a:avLst/>
          </a:prstGeom>
          <a:solidFill>
            <a:srgbClr val="EF7C00"/>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rgbClr val="EF7C00"/>
              </a:solidFill>
            </a:endParaRPr>
          </a:p>
        </p:txBody>
      </p:sp>
      <p:sp>
        <p:nvSpPr>
          <p:cNvPr id="11" name="Multiply 10"/>
          <p:cNvSpPr/>
          <p:nvPr/>
        </p:nvSpPr>
        <p:spPr>
          <a:xfrm>
            <a:off x="4170448" y="4631442"/>
            <a:ext cx="151768" cy="178327"/>
          </a:xfrm>
          <a:prstGeom prst="mathMultiply">
            <a:avLst/>
          </a:prstGeom>
          <a:solidFill>
            <a:srgbClr val="C6D325"/>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rgbClr val="EF7C00"/>
              </a:solidFill>
            </a:endParaRPr>
          </a:p>
        </p:txBody>
      </p:sp>
      <p:pic>
        <p:nvPicPr>
          <p:cNvPr id="10" name="Picture 9"/>
          <p:cNvPicPr>
            <a:picLocks noChangeAspect="1"/>
          </p:cNvPicPr>
          <p:nvPr/>
        </p:nvPicPr>
        <p:blipFill>
          <a:blip r:embed="rId3"/>
          <a:stretch>
            <a:fillRect/>
          </a:stretch>
        </p:blipFill>
        <p:spPr>
          <a:xfrm>
            <a:off x="1484609" y="2160267"/>
            <a:ext cx="4848902" cy="3277057"/>
          </a:xfrm>
          <a:prstGeom prst="rect">
            <a:avLst/>
          </a:prstGeom>
        </p:spPr>
      </p:pic>
      <p:cxnSp>
        <p:nvCxnSpPr>
          <p:cNvPr id="15" name="Straight Arrow Connector 14"/>
          <p:cNvCxnSpPr/>
          <p:nvPr/>
        </p:nvCxnSpPr>
        <p:spPr>
          <a:xfrm flipH="1" flipV="1">
            <a:off x="3032760" y="3855720"/>
            <a:ext cx="697230" cy="205740"/>
          </a:xfrm>
          <a:prstGeom prst="straightConnector1">
            <a:avLst/>
          </a:prstGeom>
          <a:ln w="57150" cmpd="sng">
            <a:solidFill>
              <a:srgbClr val="FF0000"/>
            </a:solidFill>
            <a:prstDash val="dash"/>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3771900" y="3021330"/>
            <a:ext cx="1337310" cy="1040130"/>
          </a:xfrm>
          <a:prstGeom prst="straightConnector1">
            <a:avLst/>
          </a:prstGeom>
          <a:ln w="57150" cmpd="sng">
            <a:solidFill>
              <a:srgbClr val="FF0000"/>
            </a:solidFill>
            <a:prstDash val="dash"/>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3771900" y="3695700"/>
            <a:ext cx="474432" cy="365760"/>
          </a:xfrm>
          <a:prstGeom prst="straightConnector1">
            <a:avLst/>
          </a:prstGeom>
          <a:ln w="19050" cmpd="sng">
            <a:solidFill>
              <a:schemeClr val="bg2">
                <a:lumMod val="20000"/>
                <a:lumOff val="80000"/>
              </a:schemeClr>
            </a:solidFill>
            <a:prstDash val="solid"/>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flipV="1">
            <a:off x="3227070" y="3912870"/>
            <a:ext cx="544831" cy="148591"/>
          </a:xfrm>
          <a:prstGeom prst="straightConnector1">
            <a:avLst/>
          </a:prstGeom>
          <a:ln w="19050" cmpd="sng">
            <a:solidFill>
              <a:schemeClr val="bg2">
                <a:lumMod val="20000"/>
                <a:lumOff val="80000"/>
              </a:schemeClr>
            </a:solidFill>
            <a:prstDash val="solid"/>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3782334" y="4061462"/>
            <a:ext cx="54336" cy="461008"/>
          </a:xfrm>
          <a:prstGeom prst="straightConnector1">
            <a:avLst/>
          </a:prstGeom>
          <a:ln w="19050" cmpd="sng">
            <a:solidFill>
              <a:schemeClr val="bg1"/>
            </a:solidFill>
            <a:prstDash val="solid"/>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3" name="Multiply 2"/>
          <p:cNvSpPr/>
          <p:nvPr/>
        </p:nvSpPr>
        <p:spPr>
          <a:xfrm>
            <a:off x="3738561" y="4379602"/>
            <a:ext cx="175260" cy="163830"/>
          </a:xfrm>
          <a:prstGeom prst="mathMultiply">
            <a:avLst/>
          </a:prstGeom>
          <a:solidFill>
            <a:srgbClr val="EF7C00"/>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Tree>
    <p:extLst>
      <p:ext uri="{BB962C8B-B14F-4D97-AF65-F5344CB8AC3E}">
        <p14:creationId xmlns:p14="http://schemas.microsoft.com/office/powerpoint/2010/main" val="196260352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endParaRPr lang="en-IN" sz="1600" dirty="0" smtClean="0">
              <a:solidFill>
                <a:srgbClr val="669999"/>
              </a:solidFill>
            </a:endParaRPr>
          </a:p>
          <a:p>
            <a:endParaRPr lang="en-IN" sz="1600" dirty="0" smtClean="0">
              <a:solidFill>
                <a:srgbClr val="669999"/>
              </a:solidFill>
            </a:endParaRPr>
          </a:p>
          <a:p>
            <a:endParaRPr lang="en-IN" sz="1600" dirty="0" smtClean="0">
              <a:solidFill>
                <a:srgbClr val="669999"/>
              </a:solidFill>
            </a:endParaRPr>
          </a:p>
          <a:p>
            <a:endParaRPr lang="en-IN" sz="1600" dirty="0" smtClean="0">
              <a:solidFill>
                <a:srgbClr val="669999"/>
              </a:solidFill>
            </a:endParaRPr>
          </a:p>
        </p:txBody>
      </p:sp>
      <p:sp>
        <p:nvSpPr>
          <p:cNvPr id="4" name="Date Placeholder 3"/>
          <p:cNvSpPr>
            <a:spLocks noGrp="1"/>
          </p:cNvSpPr>
          <p:nvPr>
            <p:ph type="dt" sz="half" idx="14"/>
          </p:nvPr>
        </p:nvSpPr>
        <p:spPr/>
        <p:txBody>
          <a:bodyPr/>
          <a:lstStyle/>
          <a:p>
            <a:r>
              <a:rPr lang="en-US" smtClean="0"/>
              <a:t>Antara Menzel-Barbara | 25.06.24   </a:t>
            </a:r>
            <a:endParaRPr lang="de-DE" dirty="0"/>
          </a:p>
        </p:txBody>
      </p:sp>
      <p:sp>
        <p:nvSpPr>
          <p:cNvPr id="5" name="Footer Placeholder 4"/>
          <p:cNvSpPr>
            <a:spLocks noGrp="1"/>
          </p:cNvSpPr>
          <p:nvPr>
            <p:ph type="ftr" sz="quarter" idx="15"/>
          </p:nvPr>
        </p:nvSpPr>
        <p:spPr/>
        <p:txBody>
          <a:bodyPr/>
          <a:lstStyle/>
          <a:p>
            <a:r>
              <a:rPr lang="en-US" smtClean="0"/>
              <a:t>Divertor engineering meeting</a:t>
            </a:r>
            <a:endParaRPr lang="de-DE" dirty="0"/>
          </a:p>
        </p:txBody>
      </p:sp>
      <p:sp>
        <p:nvSpPr>
          <p:cNvPr id="6" name="Slide Number Placeholder 5"/>
          <p:cNvSpPr>
            <a:spLocks noGrp="1"/>
          </p:cNvSpPr>
          <p:nvPr>
            <p:ph type="sldNum" sz="quarter" idx="16"/>
          </p:nvPr>
        </p:nvSpPr>
        <p:spPr/>
        <p:txBody>
          <a:bodyPr/>
          <a:lstStyle/>
          <a:p>
            <a:fld id="{ECE691D0-CC49-4FC7-9C4D-6112B0CB3A76}" type="slidenum">
              <a:rPr lang="de-DE" smtClean="0"/>
              <a:pPr/>
              <a:t>39</a:t>
            </a:fld>
            <a:endParaRPr lang="de-DE" dirty="0"/>
          </a:p>
        </p:txBody>
      </p:sp>
      <p:sp>
        <p:nvSpPr>
          <p:cNvPr id="13" name="Title 2"/>
          <p:cNvSpPr>
            <a:spLocks noGrp="1"/>
          </p:cNvSpPr>
          <p:nvPr>
            <p:ph type="title"/>
          </p:nvPr>
        </p:nvSpPr>
        <p:spPr>
          <a:xfrm>
            <a:off x="695326" y="441325"/>
            <a:ext cx="9576471" cy="894416"/>
          </a:xfrm>
        </p:spPr>
        <p:txBody>
          <a:bodyPr/>
          <a:lstStyle/>
          <a:p>
            <a:r>
              <a:rPr lang="en-IN" sz="3200" dirty="0" smtClean="0"/>
              <a:t>Constructing lower points</a:t>
            </a:r>
            <a:endParaRPr lang="en-IN" dirty="0"/>
          </a:p>
        </p:txBody>
      </p:sp>
      <p:sp>
        <p:nvSpPr>
          <p:cNvPr id="8" name="Oval 7"/>
          <p:cNvSpPr/>
          <p:nvPr/>
        </p:nvSpPr>
        <p:spPr>
          <a:xfrm>
            <a:off x="3608275" y="5167689"/>
            <a:ext cx="75884" cy="72089"/>
          </a:xfrm>
          <a:prstGeom prst="ellipse">
            <a:avLst/>
          </a:prstGeom>
          <a:solidFill>
            <a:srgbClr val="FF0000"/>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7" name="Multiply 6"/>
          <p:cNvSpPr/>
          <p:nvPr/>
        </p:nvSpPr>
        <p:spPr>
          <a:xfrm>
            <a:off x="3274387" y="5025406"/>
            <a:ext cx="151768" cy="178327"/>
          </a:xfrm>
          <a:prstGeom prst="mathMultiply">
            <a:avLst/>
          </a:prstGeom>
          <a:solidFill>
            <a:srgbClr val="EF7C00"/>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rgbClr val="EF7C00"/>
              </a:solidFill>
            </a:endParaRPr>
          </a:p>
        </p:txBody>
      </p:sp>
      <p:sp>
        <p:nvSpPr>
          <p:cNvPr id="11" name="Multiply 10"/>
          <p:cNvSpPr/>
          <p:nvPr/>
        </p:nvSpPr>
        <p:spPr>
          <a:xfrm>
            <a:off x="4170448" y="4631442"/>
            <a:ext cx="151768" cy="178327"/>
          </a:xfrm>
          <a:prstGeom prst="mathMultiply">
            <a:avLst/>
          </a:prstGeom>
          <a:solidFill>
            <a:srgbClr val="C6D325"/>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rgbClr val="EF7C00"/>
              </a:solidFill>
            </a:endParaRPr>
          </a:p>
        </p:txBody>
      </p:sp>
      <p:pic>
        <p:nvPicPr>
          <p:cNvPr id="10" name="Picture 9"/>
          <p:cNvPicPr>
            <a:picLocks noChangeAspect="1"/>
          </p:cNvPicPr>
          <p:nvPr/>
        </p:nvPicPr>
        <p:blipFill>
          <a:blip r:embed="rId3"/>
          <a:stretch>
            <a:fillRect/>
          </a:stretch>
        </p:blipFill>
        <p:spPr>
          <a:xfrm>
            <a:off x="1484609" y="2160267"/>
            <a:ext cx="4848902" cy="3277057"/>
          </a:xfrm>
          <a:prstGeom prst="rect">
            <a:avLst/>
          </a:prstGeom>
        </p:spPr>
      </p:pic>
      <p:cxnSp>
        <p:nvCxnSpPr>
          <p:cNvPr id="15" name="Straight Arrow Connector 14"/>
          <p:cNvCxnSpPr/>
          <p:nvPr/>
        </p:nvCxnSpPr>
        <p:spPr>
          <a:xfrm flipH="1" flipV="1">
            <a:off x="3032760" y="3855720"/>
            <a:ext cx="697230" cy="205740"/>
          </a:xfrm>
          <a:prstGeom prst="straightConnector1">
            <a:avLst/>
          </a:prstGeom>
          <a:ln w="57150" cmpd="sng">
            <a:solidFill>
              <a:srgbClr val="FF0000"/>
            </a:solidFill>
            <a:prstDash val="dash"/>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3771900" y="3021330"/>
            <a:ext cx="1337310" cy="1040130"/>
          </a:xfrm>
          <a:prstGeom prst="straightConnector1">
            <a:avLst/>
          </a:prstGeom>
          <a:ln w="57150" cmpd="sng">
            <a:solidFill>
              <a:srgbClr val="FF0000"/>
            </a:solidFill>
            <a:prstDash val="dash"/>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3771900" y="3695700"/>
            <a:ext cx="474432" cy="365760"/>
          </a:xfrm>
          <a:prstGeom prst="straightConnector1">
            <a:avLst/>
          </a:prstGeom>
          <a:ln w="19050" cmpd="sng">
            <a:solidFill>
              <a:schemeClr val="bg2">
                <a:lumMod val="20000"/>
                <a:lumOff val="80000"/>
              </a:schemeClr>
            </a:solidFill>
            <a:prstDash val="solid"/>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flipV="1">
            <a:off x="3227070" y="3912870"/>
            <a:ext cx="544831" cy="148591"/>
          </a:xfrm>
          <a:prstGeom prst="straightConnector1">
            <a:avLst/>
          </a:prstGeom>
          <a:ln w="19050" cmpd="sng">
            <a:solidFill>
              <a:schemeClr val="bg2">
                <a:lumMod val="20000"/>
                <a:lumOff val="80000"/>
              </a:schemeClr>
            </a:solidFill>
            <a:prstDash val="solid"/>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3782334" y="4061462"/>
            <a:ext cx="54336" cy="461008"/>
          </a:xfrm>
          <a:prstGeom prst="straightConnector1">
            <a:avLst/>
          </a:prstGeom>
          <a:ln w="19050" cmpd="sng">
            <a:solidFill>
              <a:schemeClr val="bg1"/>
            </a:solidFill>
            <a:prstDash val="solid"/>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3" name="Multiply 2"/>
          <p:cNvSpPr/>
          <p:nvPr/>
        </p:nvSpPr>
        <p:spPr>
          <a:xfrm>
            <a:off x="3738561" y="4379602"/>
            <a:ext cx="175260" cy="163830"/>
          </a:xfrm>
          <a:prstGeom prst="mathMultiply">
            <a:avLst/>
          </a:prstGeom>
          <a:solidFill>
            <a:srgbClr val="EF7C00"/>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19" name="Multiply 18"/>
          <p:cNvSpPr/>
          <p:nvPr/>
        </p:nvSpPr>
        <p:spPr>
          <a:xfrm>
            <a:off x="3722575" y="4243162"/>
            <a:ext cx="175260" cy="163830"/>
          </a:xfrm>
          <a:prstGeom prst="mathMultiply">
            <a:avLst/>
          </a:prstGeom>
          <a:solidFill>
            <a:srgbClr val="EF7C00"/>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20" name="Multiply 19"/>
          <p:cNvSpPr/>
          <p:nvPr/>
        </p:nvSpPr>
        <p:spPr>
          <a:xfrm>
            <a:off x="3711145" y="4124921"/>
            <a:ext cx="175260" cy="163830"/>
          </a:xfrm>
          <a:prstGeom prst="mathMultiply">
            <a:avLst/>
          </a:prstGeom>
          <a:solidFill>
            <a:srgbClr val="EF7C00"/>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24" name="Multiply 23"/>
          <p:cNvSpPr/>
          <p:nvPr/>
        </p:nvSpPr>
        <p:spPr>
          <a:xfrm>
            <a:off x="3685843" y="4002176"/>
            <a:ext cx="175260" cy="163830"/>
          </a:xfrm>
          <a:prstGeom prst="mathMultiply">
            <a:avLst/>
          </a:prstGeom>
          <a:solidFill>
            <a:srgbClr val="EF7C00"/>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Tree>
    <p:extLst>
      <p:ext uri="{BB962C8B-B14F-4D97-AF65-F5344CB8AC3E}">
        <p14:creationId xmlns:p14="http://schemas.microsoft.com/office/powerpoint/2010/main" val="293868811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arallelogram 2"/>
          <p:cNvSpPr/>
          <p:nvPr/>
        </p:nvSpPr>
        <p:spPr>
          <a:xfrm rot="21372706">
            <a:off x="7782778" y="2687006"/>
            <a:ext cx="865828" cy="1033463"/>
          </a:xfrm>
          <a:prstGeom prst="parallelogram">
            <a:avLst/>
          </a:prstGeom>
          <a:solidFill>
            <a:schemeClr val="tx2">
              <a:alpha val="63000"/>
            </a:schemeClr>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2" name="Content Placeholder 1"/>
          <p:cNvSpPr>
            <a:spLocks noGrp="1"/>
          </p:cNvSpPr>
          <p:nvPr>
            <p:ph sz="quarter" idx="13"/>
          </p:nvPr>
        </p:nvSpPr>
        <p:spPr/>
        <p:txBody>
          <a:bodyPr/>
          <a:lstStyle/>
          <a:p>
            <a:endParaRPr lang="en-IN" sz="1600" dirty="0" smtClean="0">
              <a:solidFill>
                <a:srgbClr val="669999"/>
              </a:solidFill>
            </a:endParaRPr>
          </a:p>
          <a:p>
            <a:endParaRPr lang="en-IN" sz="1600" dirty="0" smtClean="0">
              <a:solidFill>
                <a:srgbClr val="669999"/>
              </a:solidFill>
            </a:endParaRPr>
          </a:p>
          <a:p>
            <a:endParaRPr lang="en-IN" sz="1600" dirty="0" smtClean="0">
              <a:solidFill>
                <a:srgbClr val="669999"/>
              </a:solidFill>
            </a:endParaRPr>
          </a:p>
        </p:txBody>
      </p:sp>
      <p:sp>
        <p:nvSpPr>
          <p:cNvPr id="4" name="Date Placeholder 3"/>
          <p:cNvSpPr>
            <a:spLocks noGrp="1"/>
          </p:cNvSpPr>
          <p:nvPr>
            <p:ph type="dt" sz="half" idx="14"/>
          </p:nvPr>
        </p:nvSpPr>
        <p:spPr/>
        <p:txBody>
          <a:bodyPr/>
          <a:lstStyle/>
          <a:p>
            <a:r>
              <a:rPr lang="en-US" smtClean="0"/>
              <a:t>Antara Menzel-Barbara | 25.06.24   </a:t>
            </a:r>
            <a:endParaRPr lang="de-DE" dirty="0"/>
          </a:p>
        </p:txBody>
      </p:sp>
      <p:sp>
        <p:nvSpPr>
          <p:cNvPr id="5" name="Footer Placeholder 4"/>
          <p:cNvSpPr>
            <a:spLocks noGrp="1"/>
          </p:cNvSpPr>
          <p:nvPr>
            <p:ph type="ftr" sz="quarter" idx="15"/>
          </p:nvPr>
        </p:nvSpPr>
        <p:spPr/>
        <p:txBody>
          <a:bodyPr/>
          <a:lstStyle/>
          <a:p>
            <a:r>
              <a:rPr lang="en-US" smtClean="0"/>
              <a:t>Divertor engineering meeting</a:t>
            </a:r>
            <a:endParaRPr lang="de-DE" dirty="0"/>
          </a:p>
        </p:txBody>
      </p:sp>
      <p:sp>
        <p:nvSpPr>
          <p:cNvPr id="6" name="Slide Number Placeholder 5"/>
          <p:cNvSpPr>
            <a:spLocks noGrp="1"/>
          </p:cNvSpPr>
          <p:nvPr>
            <p:ph type="sldNum" sz="quarter" idx="16"/>
          </p:nvPr>
        </p:nvSpPr>
        <p:spPr/>
        <p:txBody>
          <a:bodyPr/>
          <a:lstStyle/>
          <a:p>
            <a:fld id="{ECE691D0-CC49-4FC7-9C4D-6112B0CB3A76}" type="slidenum">
              <a:rPr lang="de-DE" smtClean="0"/>
              <a:pPr/>
              <a:t>4</a:t>
            </a:fld>
            <a:endParaRPr lang="de-DE" dirty="0"/>
          </a:p>
        </p:txBody>
      </p:sp>
      <p:sp>
        <p:nvSpPr>
          <p:cNvPr id="13" name="Title 2"/>
          <p:cNvSpPr>
            <a:spLocks noGrp="1"/>
          </p:cNvSpPr>
          <p:nvPr>
            <p:ph type="title"/>
          </p:nvPr>
        </p:nvSpPr>
        <p:spPr>
          <a:xfrm>
            <a:off x="695326" y="441325"/>
            <a:ext cx="9576471" cy="894416"/>
          </a:xfrm>
        </p:spPr>
        <p:txBody>
          <a:bodyPr/>
          <a:lstStyle/>
          <a:p>
            <a:r>
              <a:rPr lang="en-IN" sz="3200" dirty="0" smtClean="0"/>
              <a:t>W7-X islands, standard configuration</a:t>
            </a:r>
            <a:r>
              <a:rPr lang="en-IN" sz="3200" dirty="0" smtClean="0"/>
              <a:t/>
            </a:r>
            <a:br>
              <a:rPr lang="en-IN" sz="3200" dirty="0" smtClean="0"/>
            </a:br>
            <a:r>
              <a:rPr lang="en-IN" dirty="0" smtClean="0"/>
              <a:t/>
            </a:r>
            <a:br>
              <a:rPr lang="en-IN" dirty="0" smtClean="0"/>
            </a:br>
            <a:endParaRPr lang="en-IN" dirty="0"/>
          </a:p>
        </p:txBody>
      </p:sp>
      <p:pic>
        <p:nvPicPr>
          <p:cNvPr id="8" name="Picture 7"/>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224064" y="1444790"/>
            <a:ext cx="3677107" cy="4059936"/>
          </a:xfrm>
          <a:prstGeom prst="rect">
            <a:avLst/>
          </a:prstGeom>
        </p:spPr>
      </p:pic>
      <p:sp>
        <p:nvSpPr>
          <p:cNvPr id="10" name="Parallelogram 9"/>
          <p:cNvSpPr/>
          <p:nvPr/>
        </p:nvSpPr>
        <p:spPr>
          <a:xfrm rot="21372706">
            <a:off x="7678002" y="2687005"/>
            <a:ext cx="865828" cy="1033463"/>
          </a:xfrm>
          <a:prstGeom prst="parallelogram">
            <a:avLst/>
          </a:prstGeom>
          <a:solidFill>
            <a:schemeClr val="tx2">
              <a:alpha val="63000"/>
            </a:schemeClr>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11" name="Rounded Rectangle 10"/>
          <p:cNvSpPr/>
          <p:nvPr/>
        </p:nvSpPr>
        <p:spPr>
          <a:xfrm>
            <a:off x="1943099" y="1171576"/>
            <a:ext cx="1628775" cy="4581526"/>
          </a:xfrm>
          <a:prstGeom prst="roundRect">
            <a:avLst/>
          </a:prstGeom>
          <a:solidFill>
            <a:schemeClr val="tx2"/>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7" name="Oval 6"/>
          <p:cNvSpPr/>
          <p:nvPr/>
        </p:nvSpPr>
        <p:spPr>
          <a:xfrm>
            <a:off x="1943098" y="5264315"/>
            <a:ext cx="1628775" cy="597836"/>
          </a:xfrm>
          <a:prstGeom prst="ellipse">
            <a:avLst/>
          </a:prstGeom>
          <a:solidFill>
            <a:srgbClr val="66A7A3"/>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14" name="Oval 13"/>
          <p:cNvSpPr/>
          <p:nvPr/>
        </p:nvSpPr>
        <p:spPr>
          <a:xfrm>
            <a:off x="1943097" y="1071034"/>
            <a:ext cx="1628775" cy="597836"/>
          </a:xfrm>
          <a:prstGeom prst="ellipse">
            <a:avLst/>
          </a:prstGeom>
          <a:solidFill>
            <a:schemeClr val="tx2"/>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Tree>
    <p:extLst>
      <p:ext uri="{BB962C8B-B14F-4D97-AF65-F5344CB8AC3E}">
        <p14:creationId xmlns:p14="http://schemas.microsoft.com/office/powerpoint/2010/main" val="32125886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6754363" y="1045845"/>
            <a:ext cx="5330601" cy="4017645"/>
          </a:xfrm>
        </p:spPr>
      </p:pic>
      <p:sp>
        <p:nvSpPr>
          <p:cNvPr id="3" name="Title 2"/>
          <p:cNvSpPr>
            <a:spLocks noGrp="1"/>
          </p:cNvSpPr>
          <p:nvPr>
            <p:ph type="title"/>
          </p:nvPr>
        </p:nvSpPr>
        <p:spPr/>
        <p:txBody>
          <a:bodyPr/>
          <a:lstStyle/>
          <a:p>
            <a:r>
              <a:rPr lang="de-DE" dirty="0" err="1" smtClean="0"/>
              <a:t>Tracing</a:t>
            </a:r>
            <a:r>
              <a:rPr lang="de-DE" dirty="0" smtClean="0"/>
              <a:t> </a:t>
            </a:r>
            <a:r>
              <a:rPr lang="de-DE" dirty="0" err="1" smtClean="0"/>
              <a:t>the</a:t>
            </a:r>
            <a:r>
              <a:rPr lang="de-DE" dirty="0" smtClean="0"/>
              <a:t> </a:t>
            </a:r>
            <a:r>
              <a:rPr lang="de-DE" dirty="0" err="1" smtClean="0"/>
              <a:t>points</a:t>
            </a:r>
            <a:r>
              <a:rPr lang="de-DE" dirty="0" smtClean="0"/>
              <a:t> in </a:t>
            </a:r>
            <a:r>
              <a:rPr lang="de-DE" dirty="0" err="1" smtClean="0"/>
              <a:t>the</a:t>
            </a:r>
            <a:r>
              <a:rPr lang="de-DE" dirty="0" smtClean="0"/>
              <a:t> W7-X Webservices</a:t>
            </a:r>
            <a:endParaRPr lang="en-US" dirty="0"/>
          </a:p>
        </p:txBody>
      </p:sp>
      <p:sp>
        <p:nvSpPr>
          <p:cNvPr id="4" name="Date Placeholder 3"/>
          <p:cNvSpPr>
            <a:spLocks noGrp="1"/>
          </p:cNvSpPr>
          <p:nvPr>
            <p:ph type="dt" sz="half" idx="14"/>
          </p:nvPr>
        </p:nvSpPr>
        <p:spPr/>
        <p:txBody>
          <a:bodyPr/>
          <a:lstStyle/>
          <a:p>
            <a:r>
              <a:rPr lang="en-US" smtClean="0"/>
              <a:t>Antara Menzel-Barbara | 25.06.24   </a:t>
            </a:r>
            <a:endParaRPr lang="de-DE" dirty="0"/>
          </a:p>
        </p:txBody>
      </p:sp>
      <p:sp>
        <p:nvSpPr>
          <p:cNvPr id="5" name="Footer Placeholder 4"/>
          <p:cNvSpPr>
            <a:spLocks noGrp="1"/>
          </p:cNvSpPr>
          <p:nvPr>
            <p:ph type="ftr" sz="quarter" idx="15"/>
          </p:nvPr>
        </p:nvSpPr>
        <p:spPr/>
        <p:txBody>
          <a:bodyPr/>
          <a:lstStyle/>
          <a:p>
            <a:r>
              <a:rPr lang="en-US" smtClean="0"/>
              <a:t>Divertor engineering meeting</a:t>
            </a:r>
            <a:endParaRPr lang="de-DE" dirty="0"/>
          </a:p>
        </p:txBody>
      </p:sp>
      <p:sp>
        <p:nvSpPr>
          <p:cNvPr id="6" name="Slide Number Placeholder 5"/>
          <p:cNvSpPr>
            <a:spLocks noGrp="1"/>
          </p:cNvSpPr>
          <p:nvPr>
            <p:ph type="sldNum" sz="quarter" idx="16"/>
          </p:nvPr>
        </p:nvSpPr>
        <p:spPr/>
        <p:txBody>
          <a:bodyPr/>
          <a:lstStyle/>
          <a:p>
            <a:fld id="{ECE691D0-CC49-4FC7-9C4D-6112B0CB3A76}" type="slidenum">
              <a:rPr lang="de-DE" smtClean="0"/>
              <a:pPr/>
              <a:t>40</a:t>
            </a:fld>
            <a:endParaRPr lang="de-DE" dirty="0"/>
          </a:p>
        </p:txBody>
      </p:sp>
      <p:sp>
        <p:nvSpPr>
          <p:cNvPr id="8" name="Content Placeholder 1"/>
          <p:cNvSpPr txBox="1">
            <a:spLocks/>
          </p:cNvSpPr>
          <p:nvPr/>
        </p:nvSpPr>
        <p:spPr>
          <a:xfrm>
            <a:off x="1636577" y="2097406"/>
            <a:ext cx="3920308" cy="1644014"/>
          </a:xfrm>
          <a:prstGeom prst="rect">
            <a:avLst/>
          </a:prstGeom>
          <a:noFill/>
        </p:spPr>
        <p:txBody>
          <a:bodyPr vert="horz" lIns="0" tIns="45720" rIns="0" bIns="45720" rtlCol="0">
            <a:normAutofit fontScale="62500" lnSpcReduction="20000"/>
          </a:bodyPr>
          <a:lstStyle>
            <a:lvl1pPr marL="0" marR="0" indent="0" algn="l" defTabSz="914400" rtl="0" eaLnBrk="1" fontAlgn="auto" latinLnBrk="0" hangingPunct="1">
              <a:lnSpc>
                <a:spcPct val="120000"/>
              </a:lnSpc>
              <a:spcBef>
                <a:spcPts val="600"/>
              </a:spcBef>
              <a:spcAft>
                <a:spcPts val="0"/>
              </a:spcAft>
              <a:buClrTx/>
              <a:buSzTx/>
              <a:buFont typeface="Arial" panose="020B0604020202020204" pitchFamily="34" charset="0"/>
              <a:buNone/>
              <a:tabLst/>
              <a:defRPr lang="de-DE" sz="1800" b="1" i="0" kern="600" spc="40" baseline="0" dirty="0" smtClean="0">
                <a:solidFill>
                  <a:srgbClr val="005555"/>
                </a:solidFill>
                <a:latin typeface="+mn-lt"/>
                <a:ea typeface="+mn-ea"/>
                <a:cs typeface="+mn-cs"/>
              </a:defRPr>
            </a:lvl1pPr>
            <a:lvl2pPr marL="0" indent="0" algn="l" defTabSz="914400" rtl="0" eaLnBrk="1" latinLnBrk="0" hangingPunct="1">
              <a:lnSpc>
                <a:spcPct val="120000"/>
              </a:lnSpc>
              <a:spcBef>
                <a:spcPts val="600"/>
              </a:spcBef>
              <a:spcAft>
                <a:spcPts val="0"/>
              </a:spcAft>
              <a:buFont typeface="Arial" panose="020B0604020202020204" pitchFamily="34" charset="0"/>
              <a:buNone/>
              <a:defRPr sz="1800" kern="600" spc="40" baseline="0">
                <a:solidFill>
                  <a:schemeClr val="tx1"/>
                </a:solidFill>
                <a:latin typeface="+mn-lt"/>
                <a:ea typeface="+mn-ea"/>
                <a:cs typeface="+mn-cs"/>
              </a:defRPr>
            </a:lvl2pPr>
            <a:lvl3pPr marL="179388" indent="-179388" algn="l" defTabSz="914400" rtl="0" eaLnBrk="1" latinLnBrk="0" hangingPunct="1">
              <a:lnSpc>
                <a:spcPct val="120000"/>
              </a:lnSpc>
              <a:spcBef>
                <a:spcPts val="600"/>
              </a:spcBef>
              <a:buFont typeface="Arial" panose="020B0604020202020204" pitchFamily="34" charset="0"/>
              <a:buChar char="•"/>
              <a:defRPr sz="1800" b="1" kern="400" spc="40" baseline="0">
                <a:solidFill>
                  <a:schemeClr val="accent3"/>
                </a:solidFill>
                <a:latin typeface="+mn-lt"/>
                <a:ea typeface="+mn-ea"/>
                <a:cs typeface="+mn-cs"/>
              </a:defRPr>
            </a:lvl3pPr>
            <a:lvl4pPr marL="179388" indent="-179388" algn="l" defTabSz="914400" rtl="0" eaLnBrk="1" latinLnBrk="0" hangingPunct="1">
              <a:lnSpc>
                <a:spcPct val="120000"/>
              </a:lnSpc>
              <a:spcBef>
                <a:spcPts val="600"/>
              </a:spcBef>
              <a:buFont typeface="Arial" panose="020B0604020202020204" pitchFamily="34" charset="0"/>
              <a:buChar char="•"/>
              <a:defRPr sz="1800" kern="600" spc="40" baseline="0">
                <a:solidFill>
                  <a:schemeClr val="tx1"/>
                </a:solidFill>
                <a:latin typeface="+mn-lt"/>
                <a:ea typeface="+mn-ea"/>
                <a:cs typeface="+mn-cs"/>
              </a:defRPr>
            </a:lvl4pPr>
            <a:lvl5pPr marL="357188" indent="-179388" algn="l" defTabSz="914400" rtl="0" eaLnBrk="1" latinLnBrk="0" hangingPunct="1">
              <a:lnSpc>
                <a:spcPct val="120000"/>
              </a:lnSpc>
              <a:spcBef>
                <a:spcPts val="600"/>
              </a:spcBef>
              <a:buFont typeface="Arial" panose="020B0604020202020204" pitchFamily="34" charset="0"/>
              <a:buChar char="•"/>
              <a:defRPr lang="de-DE" sz="1800" b="0" i="0" kern="600" spc="40" baseline="0" dirty="0" smtClean="0">
                <a:solidFill>
                  <a:schemeClr val="tx1"/>
                </a:solidFill>
                <a:latin typeface="+mn-lt"/>
                <a:ea typeface="+mn-ea"/>
                <a:cs typeface="+mn-cs"/>
              </a:defRPr>
            </a:lvl5pPr>
            <a:lvl6pPr marL="645750" indent="-285750" algn="l" defTabSz="914400" rtl="0" eaLnBrk="1" latinLnBrk="0" hangingPunct="1">
              <a:lnSpc>
                <a:spcPct val="100000"/>
              </a:lnSpc>
              <a:spcBef>
                <a:spcPts val="300"/>
              </a:spcBef>
              <a:spcAft>
                <a:spcPts val="0"/>
              </a:spcAft>
              <a:buClr>
                <a:schemeClr val="tx1"/>
              </a:buClr>
              <a:buSzPct val="110000"/>
              <a:buFont typeface="Symbol" panose="05050102010706020507" pitchFamily="18" charset="2"/>
              <a:buChar char=""/>
              <a:defRPr sz="1800" b="0" i="0" kern="600" spc="40" baseline="0">
                <a:solidFill>
                  <a:schemeClr val="tx1"/>
                </a:solidFill>
                <a:latin typeface="+mn-lt"/>
                <a:ea typeface="+mn-ea"/>
                <a:cs typeface="+mn-cs"/>
              </a:defRPr>
            </a:lvl6pPr>
            <a:lvl7pPr marL="0" indent="215900" algn="l" defTabSz="914400" rtl="0" eaLnBrk="1" latinLnBrk="0" hangingPunct="1">
              <a:lnSpc>
                <a:spcPct val="100000"/>
              </a:lnSpc>
              <a:spcBef>
                <a:spcPts val="600"/>
              </a:spcBef>
              <a:spcAft>
                <a:spcPts val="0"/>
              </a:spcAft>
              <a:buClr>
                <a:schemeClr val="tx2"/>
              </a:buClr>
              <a:buFont typeface="Wingdings 3" panose="05040102010807070707" pitchFamily="18" charset="2"/>
              <a:buChar char=""/>
              <a:defRPr sz="1500" b="0" i="1" kern="600" spc="40" baseline="0">
                <a:solidFill>
                  <a:schemeClr val="tx2"/>
                </a:solidFill>
                <a:latin typeface="+mn-lt"/>
                <a:ea typeface="+mn-ea"/>
                <a:cs typeface="+mn-cs"/>
              </a:defRPr>
            </a:lvl7pPr>
            <a:lvl8pPr marL="0" indent="0" algn="l" defTabSz="914400" rtl="0" eaLnBrk="1" latinLnBrk="0" hangingPunct="1">
              <a:lnSpc>
                <a:spcPct val="100000"/>
              </a:lnSpc>
              <a:spcBef>
                <a:spcPts val="525"/>
              </a:spcBef>
              <a:spcAft>
                <a:spcPts val="0"/>
              </a:spcAft>
              <a:buSzPct val="110000"/>
              <a:buFont typeface=".SF NS Symbols Regular"/>
              <a:buNone/>
              <a:defRPr sz="1000" b="0" i="1" kern="600" spc="120" baseline="0">
                <a:solidFill>
                  <a:schemeClr val="tx1">
                    <a:lumMod val="50000"/>
                    <a:lumOff val="50000"/>
                  </a:schemeClr>
                </a:solidFill>
                <a:latin typeface="+mn-lt"/>
                <a:ea typeface="+mn-ea"/>
                <a:cs typeface="+mn-cs"/>
              </a:defRPr>
            </a:lvl8pPr>
            <a:lvl9pPr marL="0" indent="0" algn="l" defTabSz="914400" rtl="0" eaLnBrk="1" latinLnBrk="0" hangingPunct="1">
              <a:lnSpc>
                <a:spcPts val="1100"/>
              </a:lnSpc>
              <a:spcBef>
                <a:spcPts val="525"/>
              </a:spcBef>
              <a:buFont typeface="Arial" panose="020B0604020202020204" pitchFamily="34" charset="0"/>
              <a:buNone/>
              <a:defRPr sz="800" b="0" i="1" kern="600" spc="120" baseline="0">
                <a:solidFill>
                  <a:schemeClr val="tx1">
                    <a:lumMod val="50000"/>
                    <a:lumOff val="50000"/>
                  </a:schemeClr>
                </a:solidFill>
                <a:latin typeface="+mn-lt"/>
                <a:ea typeface="+mn-ea"/>
                <a:cs typeface="+mn-cs"/>
              </a:defRPr>
            </a:lvl9pPr>
          </a:lstStyle>
          <a:p>
            <a:r>
              <a:rPr lang="en-US" sz="2000" dirty="0">
                <a:solidFill>
                  <a:srgbClr val="C00000"/>
                </a:solidFill>
              </a:rPr>
              <a:t>trace (</a:t>
            </a:r>
            <a:r>
              <a:rPr lang="en-US" sz="2000" dirty="0" err="1">
                <a:solidFill>
                  <a:srgbClr val="C00000"/>
                </a:solidFill>
              </a:rPr>
              <a:t>PoincareInPhiPlane</a:t>
            </a:r>
            <a:r>
              <a:rPr lang="en-US" sz="2000" dirty="0" smtClean="0">
                <a:solidFill>
                  <a:srgbClr val="C00000"/>
                </a:solidFill>
              </a:rPr>
              <a:t>):</a:t>
            </a:r>
            <a:endParaRPr lang="en-IN" sz="2000" dirty="0" smtClean="0">
              <a:solidFill>
                <a:srgbClr val="C00000"/>
              </a:solidFill>
            </a:endParaRPr>
          </a:p>
          <a:p>
            <a:pPr marL="285750" indent="-285750">
              <a:buFont typeface="Arial" panose="020B0604020202020204" pitchFamily="34" charset="0"/>
              <a:buChar char="•"/>
            </a:pPr>
            <a:r>
              <a:rPr lang="en-IN" sz="2400" dirty="0"/>
              <a:t>4</a:t>
            </a:r>
            <a:r>
              <a:rPr lang="en-IN" sz="2400" dirty="0" smtClean="0"/>
              <a:t> </a:t>
            </a:r>
            <a:r>
              <a:rPr lang="en-IN" sz="2400" dirty="0" smtClean="0"/>
              <a:t>points traced in n planes</a:t>
            </a:r>
          </a:p>
          <a:p>
            <a:pPr marL="285750" indent="-285750">
              <a:buFont typeface="Arial" panose="020B0604020202020204" pitchFamily="34" charset="0"/>
              <a:buChar char="•"/>
            </a:pPr>
            <a:r>
              <a:rPr lang="en-IN" sz="2400" dirty="0" smtClean="0">
                <a:solidFill>
                  <a:srgbClr val="C6D325"/>
                </a:solidFill>
              </a:rPr>
              <a:t>Points are offset along the poloidal rotation vector by a certain distance determined by the desired incidence angle</a:t>
            </a:r>
            <a:endParaRPr lang="en-IN" sz="2400" dirty="0">
              <a:solidFill>
                <a:srgbClr val="C6D325"/>
              </a:solidFill>
            </a:endParaRPr>
          </a:p>
          <a:p>
            <a:pPr marL="285750" indent="-285750">
              <a:buFont typeface="Arial" panose="020B0604020202020204" pitchFamily="34" charset="0"/>
              <a:buChar char="•"/>
            </a:pPr>
            <a:endParaRPr lang="en-IN" sz="2400" dirty="0">
              <a:solidFill>
                <a:srgbClr val="EF7C00"/>
              </a:solidFill>
            </a:endParaRPr>
          </a:p>
          <a:p>
            <a:endParaRPr lang="en-IN" sz="1600" dirty="0">
              <a:solidFill>
                <a:srgbClr val="669999"/>
              </a:solidFill>
            </a:endParaRPr>
          </a:p>
          <a:p>
            <a:endParaRPr lang="en-IN" sz="1600" dirty="0">
              <a:solidFill>
                <a:srgbClr val="669999"/>
              </a:solidFill>
            </a:endParaRPr>
          </a:p>
          <a:p>
            <a:endParaRPr lang="en-IN" sz="1600" dirty="0">
              <a:solidFill>
                <a:srgbClr val="669999"/>
              </a:solidFill>
            </a:endParaRPr>
          </a:p>
          <a:p>
            <a:endParaRPr lang="en-IN" sz="1600" dirty="0">
              <a:solidFill>
                <a:srgbClr val="669999"/>
              </a:solidFill>
            </a:endParaRPr>
          </a:p>
          <a:p>
            <a:endParaRPr lang="en-IN" sz="1600" dirty="0">
              <a:solidFill>
                <a:srgbClr val="669999"/>
              </a:solidFill>
            </a:endParaRPr>
          </a:p>
        </p:txBody>
      </p:sp>
    </p:spTree>
    <p:extLst>
      <p:ext uri="{BB962C8B-B14F-4D97-AF65-F5344CB8AC3E}">
        <p14:creationId xmlns:p14="http://schemas.microsoft.com/office/powerpoint/2010/main" val="372980436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endParaRPr lang="en-IN" sz="1600" dirty="0" smtClean="0">
              <a:solidFill>
                <a:srgbClr val="669999"/>
              </a:solidFill>
            </a:endParaRPr>
          </a:p>
          <a:p>
            <a:endParaRPr lang="en-IN" sz="1600" dirty="0" smtClean="0">
              <a:solidFill>
                <a:srgbClr val="669999"/>
              </a:solidFill>
            </a:endParaRPr>
          </a:p>
          <a:p>
            <a:endParaRPr lang="en-IN" sz="1600" dirty="0" smtClean="0">
              <a:solidFill>
                <a:srgbClr val="669999"/>
              </a:solidFill>
            </a:endParaRPr>
          </a:p>
          <a:p>
            <a:endParaRPr lang="en-IN" sz="1600" dirty="0" smtClean="0">
              <a:solidFill>
                <a:srgbClr val="669999"/>
              </a:solidFill>
            </a:endParaRPr>
          </a:p>
        </p:txBody>
      </p:sp>
      <p:sp>
        <p:nvSpPr>
          <p:cNvPr id="4" name="Date Placeholder 3"/>
          <p:cNvSpPr>
            <a:spLocks noGrp="1"/>
          </p:cNvSpPr>
          <p:nvPr>
            <p:ph type="dt" sz="half" idx="14"/>
          </p:nvPr>
        </p:nvSpPr>
        <p:spPr/>
        <p:txBody>
          <a:bodyPr/>
          <a:lstStyle/>
          <a:p>
            <a:r>
              <a:rPr lang="en-US" smtClean="0"/>
              <a:t>Antara Menzel-Barbara | 25.06.24   </a:t>
            </a:r>
            <a:endParaRPr lang="de-DE" dirty="0"/>
          </a:p>
        </p:txBody>
      </p:sp>
      <p:sp>
        <p:nvSpPr>
          <p:cNvPr id="5" name="Footer Placeholder 4"/>
          <p:cNvSpPr>
            <a:spLocks noGrp="1"/>
          </p:cNvSpPr>
          <p:nvPr>
            <p:ph type="ftr" sz="quarter" idx="15"/>
          </p:nvPr>
        </p:nvSpPr>
        <p:spPr/>
        <p:txBody>
          <a:bodyPr/>
          <a:lstStyle/>
          <a:p>
            <a:r>
              <a:rPr lang="en-US" smtClean="0"/>
              <a:t>Divertor engineering meeting</a:t>
            </a:r>
            <a:endParaRPr lang="de-DE" dirty="0"/>
          </a:p>
        </p:txBody>
      </p:sp>
      <p:sp>
        <p:nvSpPr>
          <p:cNvPr id="6" name="Slide Number Placeholder 5"/>
          <p:cNvSpPr>
            <a:spLocks noGrp="1"/>
          </p:cNvSpPr>
          <p:nvPr>
            <p:ph type="sldNum" sz="quarter" idx="16"/>
          </p:nvPr>
        </p:nvSpPr>
        <p:spPr/>
        <p:txBody>
          <a:bodyPr/>
          <a:lstStyle/>
          <a:p>
            <a:fld id="{ECE691D0-CC49-4FC7-9C4D-6112B0CB3A76}" type="slidenum">
              <a:rPr lang="de-DE" smtClean="0"/>
              <a:pPr/>
              <a:t>41</a:t>
            </a:fld>
            <a:endParaRPr lang="de-DE" dirty="0"/>
          </a:p>
        </p:txBody>
      </p:sp>
      <p:sp>
        <p:nvSpPr>
          <p:cNvPr id="13" name="Title 2"/>
          <p:cNvSpPr>
            <a:spLocks noGrp="1"/>
          </p:cNvSpPr>
          <p:nvPr>
            <p:ph type="title"/>
          </p:nvPr>
        </p:nvSpPr>
        <p:spPr>
          <a:xfrm>
            <a:off x="695326" y="441325"/>
            <a:ext cx="9576471" cy="894416"/>
          </a:xfrm>
        </p:spPr>
        <p:txBody>
          <a:bodyPr/>
          <a:lstStyle/>
          <a:p>
            <a:r>
              <a:rPr lang="en-IN" sz="3200" dirty="0" smtClean="0"/>
              <a:t>Constructing lower points</a:t>
            </a:r>
            <a:endParaRPr lang="en-IN" dirty="0"/>
          </a:p>
        </p:txBody>
      </p:sp>
      <p:sp>
        <p:nvSpPr>
          <p:cNvPr id="8" name="Oval 7"/>
          <p:cNvSpPr/>
          <p:nvPr/>
        </p:nvSpPr>
        <p:spPr>
          <a:xfrm>
            <a:off x="3608275" y="5167689"/>
            <a:ext cx="75884" cy="72089"/>
          </a:xfrm>
          <a:prstGeom prst="ellipse">
            <a:avLst/>
          </a:prstGeom>
          <a:solidFill>
            <a:srgbClr val="FF0000"/>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7" name="Multiply 6"/>
          <p:cNvSpPr/>
          <p:nvPr/>
        </p:nvSpPr>
        <p:spPr>
          <a:xfrm>
            <a:off x="3274387" y="5025406"/>
            <a:ext cx="151768" cy="178327"/>
          </a:xfrm>
          <a:prstGeom prst="mathMultiply">
            <a:avLst/>
          </a:prstGeom>
          <a:solidFill>
            <a:srgbClr val="EF7C00"/>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rgbClr val="EF7C00"/>
              </a:solidFill>
            </a:endParaRPr>
          </a:p>
        </p:txBody>
      </p:sp>
      <p:sp>
        <p:nvSpPr>
          <p:cNvPr id="11" name="Multiply 10"/>
          <p:cNvSpPr/>
          <p:nvPr/>
        </p:nvSpPr>
        <p:spPr>
          <a:xfrm>
            <a:off x="4170448" y="4631442"/>
            <a:ext cx="151768" cy="178327"/>
          </a:xfrm>
          <a:prstGeom prst="mathMultiply">
            <a:avLst/>
          </a:prstGeom>
          <a:solidFill>
            <a:srgbClr val="C6D325"/>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rgbClr val="EF7C00"/>
              </a:solidFill>
            </a:endParaRPr>
          </a:p>
        </p:txBody>
      </p:sp>
      <p:pic>
        <p:nvPicPr>
          <p:cNvPr id="10" name="Picture 9"/>
          <p:cNvPicPr>
            <a:picLocks noChangeAspect="1"/>
          </p:cNvPicPr>
          <p:nvPr/>
        </p:nvPicPr>
        <p:blipFill>
          <a:blip r:embed="rId3"/>
          <a:stretch>
            <a:fillRect/>
          </a:stretch>
        </p:blipFill>
        <p:spPr>
          <a:xfrm>
            <a:off x="1484609" y="2160267"/>
            <a:ext cx="4848902" cy="3277057"/>
          </a:xfrm>
          <a:prstGeom prst="rect">
            <a:avLst/>
          </a:prstGeom>
        </p:spPr>
      </p:pic>
      <p:cxnSp>
        <p:nvCxnSpPr>
          <p:cNvPr id="15" name="Straight Arrow Connector 14"/>
          <p:cNvCxnSpPr/>
          <p:nvPr/>
        </p:nvCxnSpPr>
        <p:spPr>
          <a:xfrm flipH="1" flipV="1">
            <a:off x="3032760" y="3855720"/>
            <a:ext cx="697230" cy="205740"/>
          </a:xfrm>
          <a:prstGeom prst="straightConnector1">
            <a:avLst/>
          </a:prstGeom>
          <a:ln w="57150" cmpd="sng">
            <a:solidFill>
              <a:srgbClr val="FF0000"/>
            </a:solidFill>
            <a:prstDash val="dash"/>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3771900" y="3021330"/>
            <a:ext cx="1337310" cy="1040130"/>
          </a:xfrm>
          <a:prstGeom prst="straightConnector1">
            <a:avLst/>
          </a:prstGeom>
          <a:ln w="57150" cmpd="sng">
            <a:solidFill>
              <a:srgbClr val="FF0000"/>
            </a:solidFill>
            <a:prstDash val="dash"/>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3771900" y="3695700"/>
            <a:ext cx="474432" cy="365760"/>
          </a:xfrm>
          <a:prstGeom prst="straightConnector1">
            <a:avLst/>
          </a:prstGeom>
          <a:ln w="19050" cmpd="sng">
            <a:solidFill>
              <a:schemeClr val="bg2">
                <a:lumMod val="20000"/>
                <a:lumOff val="80000"/>
              </a:schemeClr>
            </a:solidFill>
            <a:prstDash val="solid"/>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flipV="1">
            <a:off x="3227070" y="3912870"/>
            <a:ext cx="544831" cy="148591"/>
          </a:xfrm>
          <a:prstGeom prst="straightConnector1">
            <a:avLst/>
          </a:prstGeom>
          <a:ln w="19050" cmpd="sng">
            <a:solidFill>
              <a:schemeClr val="bg2">
                <a:lumMod val="20000"/>
                <a:lumOff val="80000"/>
              </a:schemeClr>
            </a:solidFill>
            <a:prstDash val="solid"/>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3782334" y="4061462"/>
            <a:ext cx="54336" cy="461008"/>
          </a:xfrm>
          <a:prstGeom prst="straightConnector1">
            <a:avLst/>
          </a:prstGeom>
          <a:ln w="19050" cmpd="sng">
            <a:solidFill>
              <a:schemeClr val="bg1"/>
            </a:solidFill>
            <a:prstDash val="solid"/>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3" name="Multiply 2"/>
          <p:cNvSpPr/>
          <p:nvPr/>
        </p:nvSpPr>
        <p:spPr>
          <a:xfrm>
            <a:off x="3738561" y="4379602"/>
            <a:ext cx="175260" cy="163830"/>
          </a:xfrm>
          <a:prstGeom prst="mathMultiply">
            <a:avLst/>
          </a:prstGeom>
          <a:solidFill>
            <a:srgbClr val="EF7C00"/>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19" name="Multiply 18"/>
          <p:cNvSpPr/>
          <p:nvPr/>
        </p:nvSpPr>
        <p:spPr>
          <a:xfrm>
            <a:off x="3722575" y="4243162"/>
            <a:ext cx="175260" cy="163830"/>
          </a:xfrm>
          <a:prstGeom prst="mathMultiply">
            <a:avLst/>
          </a:prstGeom>
          <a:solidFill>
            <a:srgbClr val="EF7C00"/>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20" name="Multiply 19"/>
          <p:cNvSpPr/>
          <p:nvPr/>
        </p:nvSpPr>
        <p:spPr>
          <a:xfrm>
            <a:off x="3711145" y="4124921"/>
            <a:ext cx="175260" cy="163830"/>
          </a:xfrm>
          <a:prstGeom prst="mathMultiply">
            <a:avLst/>
          </a:prstGeom>
          <a:solidFill>
            <a:srgbClr val="EF7C00"/>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24" name="Multiply 23"/>
          <p:cNvSpPr/>
          <p:nvPr/>
        </p:nvSpPr>
        <p:spPr>
          <a:xfrm>
            <a:off x="3685843" y="4002176"/>
            <a:ext cx="175260" cy="163830"/>
          </a:xfrm>
          <a:prstGeom prst="mathMultiply">
            <a:avLst/>
          </a:prstGeom>
          <a:solidFill>
            <a:srgbClr val="EF7C00"/>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9" name="Rectangle 8"/>
          <p:cNvSpPr/>
          <p:nvPr/>
        </p:nvSpPr>
        <p:spPr>
          <a:xfrm>
            <a:off x="5909090" y="3244334"/>
            <a:ext cx="502061" cy="369332"/>
          </a:xfrm>
          <a:prstGeom prst="rect">
            <a:avLst/>
          </a:prstGeom>
        </p:spPr>
        <p:txBody>
          <a:bodyPr wrap="none">
            <a:spAutoFit/>
          </a:bodyPr>
          <a:lstStyle/>
          <a:p>
            <a:r>
              <a:rPr lang="el-GR" b="1" dirty="0" smtClean="0"/>
              <a:t>Φ</a:t>
            </a:r>
            <a:r>
              <a:rPr lang="de-DE" b="1" dirty="0" smtClean="0"/>
              <a:t>1</a:t>
            </a:r>
            <a:endParaRPr lang="en-US" dirty="0"/>
          </a:p>
        </p:txBody>
      </p:sp>
    </p:spTree>
    <p:extLst>
      <p:ext uri="{BB962C8B-B14F-4D97-AF65-F5344CB8AC3E}">
        <p14:creationId xmlns:p14="http://schemas.microsoft.com/office/powerpoint/2010/main" val="403866509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endParaRPr lang="en-IN" sz="1600" dirty="0" smtClean="0">
              <a:solidFill>
                <a:srgbClr val="669999"/>
              </a:solidFill>
            </a:endParaRPr>
          </a:p>
          <a:p>
            <a:endParaRPr lang="en-IN" sz="1600" dirty="0" smtClean="0">
              <a:solidFill>
                <a:srgbClr val="669999"/>
              </a:solidFill>
            </a:endParaRPr>
          </a:p>
          <a:p>
            <a:endParaRPr lang="en-IN" sz="1600" dirty="0" smtClean="0">
              <a:solidFill>
                <a:srgbClr val="669999"/>
              </a:solidFill>
            </a:endParaRPr>
          </a:p>
          <a:p>
            <a:endParaRPr lang="en-IN" sz="1600" dirty="0" smtClean="0">
              <a:solidFill>
                <a:srgbClr val="669999"/>
              </a:solidFill>
            </a:endParaRPr>
          </a:p>
        </p:txBody>
      </p:sp>
      <p:sp>
        <p:nvSpPr>
          <p:cNvPr id="4" name="Date Placeholder 3"/>
          <p:cNvSpPr>
            <a:spLocks noGrp="1"/>
          </p:cNvSpPr>
          <p:nvPr>
            <p:ph type="dt" sz="half" idx="14"/>
          </p:nvPr>
        </p:nvSpPr>
        <p:spPr/>
        <p:txBody>
          <a:bodyPr/>
          <a:lstStyle/>
          <a:p>
            <a:r>
              <a:rPr lang="en-US" smtClean="0"/>
              <a:t>Antara Menzel-Barbara | 25.06.24   </a:t>
            </a:r>
            <a:endParaRPr lang="de-DE" dirty="0"/>
          </a:p>
        </p:txBody>
      </p:sp>
      <p:sp>
        <p:nvSpPr>
          <p:cNvPr id="5" name="Footer Placeholder 4"/>
          <p:cNvSpPr>
            <a:spLocks noGrp="1"/>
          </p:cNvSpPr>
          <p:nvPr>
            <p:ph type="ftr" sz="quarter" idx="15"/>
          </p:nvPr>
        </p:nvSpPr>
        <p:spPr/>
        <p:txBody>
          <a:bodyPr/>
          <a:lstStyle/>
          <a:p>
            <a:r>
              <a:rPr lang="en-US" smtClean="0"/>
              <a:t>Divertor engineering meeting</a:t>
            </a:r>
            <a:endParaRPr lang="de-DE" dirty="0"/>
          </a:p>
        </p:txBody>
      </p:sp>
      <p:sp>
        <p:nvSpPr>
          <p:cNvPr id="6" name="Slide Number Placeholder 5"/>
          <p:cNvSpPr>
            <a:spLocks noGrp="1"/>
          </p:cNvSpPr>
          <p:nvPr>
            <p:ph type="sldNum" sz="quarter" idx="16"/>
          </p:nvPr>
        </p:nvSpPr>
        <p:spPr/>
        <p:txBody>
          <a:bodyPr/>
          <a:lstStyle/>
          <a:p>
            <a:fld id="{ECE691D0-CC49-4FC7-9C4D-6112B0CB3A76}" type="slidenum">
              <a:rPr lang="de-DE" smtClean="0"/>
              <a:pPr/>
              <a:t>42</a:t>
            </a:fld>
            <a:endParaRPr lang="de-DE" dirty="0"/>
          </a:p>
        </p:txBody>
      </p:sp>
      <p:sp>
        <p:nvSpPr>
          <p:cNvPr id="13" name="Title 2"/>
          <p:cNvSpPr>
            <a:spLocks noGrp="1"/>
          </p:cNvSpPr>
          <p:nvPr>
            <p:ph type="title"/>
          </p:nvPr>
        </p:nvSpPr>
        <p:spPr>
          <a:xfrm>
            <a:off x="695326" y="441325"/>
            <a:ext cx="9576471" cy="894416"/>
          </a:xfrm>
        </p:spPr>
        <p:txBody>
          <a:bodyPr/>
          <a:lstStyle/>
          <a:p>
            <a:r>
              <a:rPr lang="en-IN" sz="3200" dirty="0" smtClean="0"/>
              <a:t>Constructing lower points</a:t>
            </a:r>
            <a:endParaRPr lang="en-IN" dirty="0"/>
          </a:p>
        </p:txBody>
      </p:sp>
      <p:sp>
        <p:nvSpPr>
          <p:cNvPr id="8" name="Oval 7"/>
          <p:cNvSpPr/>
          <p:nvPr/>
        </p:nvSpPr>
        <p:spPr>
          <a:xfrm>
            <a:off x="3608275" y="5167689"/>
            <a:ext cx="75884" cy="72089"/>
          </a:xfrm>
          <a:prstGeom prst="ellipse">
            <a:avLst/>
          </a:prstGeom>
          <a:solidFill>
            <a:srgbClr val="FF0000"/>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7" name="Multiply 6"/>
          <p:cNvSpPr/>
          <p:nvPr/>
        </p:nvSpPr>
        <p:spPr>
          <a:xfrm>
            <a:off x="3274387" y="5025406"/>
            <a:ext cx="151768" cy="178327"/>
          </a:xfrm>
          <a:prstGeom prst="mathMultiply">
            <a:avLst/>
          </a:prstGeom>
          <a:solidFill>
            <a:srgbClr val="EF7C00"/>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rgbClr val="EF7C00"/>
              </a:solidFill>
            </a:endParaRPr>
          </a:p>
        </p:txBody>
      </p:sp>
      <p:sp>
        <p:nvSpPr>
          <p:cNvPr id="11" name="Multiply 10"/>
          <p:cNvSpPr/>
          <p:nvPr/>
        </p:nvSpPr>
        <p:spPr>
          <a:xfrm>
            <a:off x="4170448" y="4631442"/>
            <a:ext cx="151768" cy="178327"/>
          </a:xfrm>
          <a:prstGeom prst="mathMultiply">
            <a:avLst/>
          </a:prstGeom>
          <a:solidFill>
            <a:srgbClr val="C6D325"/>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rgbClr val="EF7C00"/>
              </a:solidFill>
            </a:endParaRPr>
          </a:p>
        </p:txBody>
      </p:sp>
      <p:pic>
        <p:nvPicPr>
          <p:cNvPr id="10" name="Picture 9"/>
          <p:cNvPicPr>
            <a:picLocks noChangeAspect="1"/>
          </p:cNvPicPr>
          <p:nvPr/>
        </p:nvPicPr>
        <p:blipFill>
          <a:blip r:embed="rId3"/>
          <a:stretch>
            <a:fillRect/>
          </a:stretch>
        </p:blipFill>
        <p:spPr>
          <a:xfrm>
            <a:off x="1484609" y="2160267"/>
            <a:ext cx="4848902" cy="3277057"/>
          </a:xfrm>
          <a:prstGeom prst="rect">
            <a:avLst/>
          </a:prstGeom>
        </p:spPr>
      </p:pic>
      <p:cxnSp>
        <p:nvCxnSpPr>
          <p:cNvPr id="15" name="Straight Arrow Connector 14"/>
          <p:cNvCxnSpPr/>
          <p:nvPr/>
        </p:nvCxnSpPr>
        <p:spPr>
          <a:xfrm flipH="1" flipV="1">
            <a:off x="3032760" y="3855720"/>
            <a:ext cx="697230" cy="205740"/>
          </a:xfrm>
          <a:prstGeom prst="straightConnector1">
            <a:avLst/>
          </a:prstGeom>
          <a:ln w="57150" cmpd="sng">
            <a:solidFill>
              <a:srgbClr val="FF0000"/>
            </a:solidFill>
            <a:prstDash val="dash"/>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3771900" y="3021330"/>
            <a:ext cx="1337310" cy="1040130"/>
          </a:xfrm>
          <a:prstGeom prst="straightConnector1">
            <a:avLst/>
          </a:prstGeom>
          <a:ln w="57150" cmpd="sng">
            <a:solidFill>
              <a:srgbClr val="FF0000"/>
            </a:solidFill>
            <a:prstDash val="dash"/>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3771900" y="3695700"/>
            <a:ext cx="474432" cy="365760"/>
          </a:xfrm>
          <a:prstGeom prst="straightConnector1">
            <a:avLst/>
          </a:prstGeom>
          <a:ln w="19050" cmpd="sng">
            <a:solidFill>
              <a:schemeClr val="bg2">
                <a:lumMod val="20000"/>
                <a:lumOff val="80000"/>
              </a:schemeClr>
            </a:solidFill>
            <a:prstDash val="solid"/>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flipV="1">
            <a:off x="3227070" y="3912870"/>
            <a:ext cx="544831" cy="148591"/>
          </a:xfrm>
          <a:prstGeom prst="straightConnector1">
            <a:avLst/>
          </a:prstGeom>
          <a:ln w="19050" cmpd="sng">
            <a:solidFill>
              <a:schemeClr val="bg2">
                <a:lumMod val="20000"/>
                <a:lumOff val="80000"/>
              </a:schemeClr>
            </a:solidFill>
            <a:prstDash val="solid"/>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3782334" y="4061462"/>
            <a:ext cx="54336" cy="461008"/>
          </a:xfrm>
          <a:prstGeom prst="straightConnector1">
            <a:avLst/>
          </a:prstGeom>
          <a:ln w="19050" cmpd="sng">
            <a:solidFill>
              <a:schemeClr val="bg1"/>
            </a:solidFill>
            <a:prstDash val="solid"/>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3" name="Multiply 2"/>
          <p:cNvSpPr/>
          <p:nvPr/>
        </p:nvSpPr>
        <p:spPr>
          <a:xfrm>
            <a:off x="3738561" y="4379602"/>
            <a:ext cx="175260" cy="163830"/>
          </a:xfrm>
          <a:prstGeom prst="mathMultiply">
            <a:avLst/>
          </a:prstGeom>
          <a:solidFill>
            <a:srgbClr val="EF7C00"/>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19" name="Multiply 18"/>
          <p:cNvSpPr/>
          <p:nvPr/>
        </p:nvSpPr>
        <p:spPr>
          <a:xfrm>
            <a:off x="3722575" y="4243162"/>
            <a:ext cx="175260" cy="163830"/>
          </a:xfrm>
          <a:prstGeom prst="mathMultiply">
            <a:avLst/>
          </a:prstGeom>
          <a:solidFill>
            <a:srgbClr val="EF7C00"/>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20" name="Multiply 19"/>
          <p:cNvSpPr/>
          <p:nvPr/>
        </p:nvSpPr>
        <p:spPr>
          <a:xfrm>
            <a:off x="3711145" y="4124921"/>
            <a:ext cx="175260" cy="163830"/>
          </a:xfrm>
          <a:prstGeom prst="mathMultiply">
            <a:avLst/>
          </a:prstGeom>
          <a:solidFill>
            <a:srgbClr val="EF7C00"/>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24" name="Multiply 23"/>
          <p:cNvSpPr/>
          <p:nvPr/>
        </p:nvSpPr>
        <p:spPr>
          <a:xfrm>
            <a:off x="3685843" y="4002176"/>
            <a:ext cx="175260" cy="163830"/>
          </a:xfrm>
          <a:prstGeom prst="mathMultiply">
            <a:avLst/>
          </a:prstGeom>
          <a:solidFill>
            <a:srgbClr val="EF7C00"/>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9" name="Rectangle 8"/>
          <p:cNvSpPr/>
          <p:nvPr/>
        </p:nvSpPr>
        <p:spPr>
          <a:xfrm>
            <a:off x="5909090" y="3244334"/>
            <a:ext cx="502061" cy="369332"/>
          </a:xfrm>
          <a:prstGeom prst="rect">
            <a:avLst/>
          </a:prstGeom>
        </p:spPr>
        <p:txBody>
          <a:bodyPr wrap="none">
            <a:spAutoFit/>
          </a:bodyPr>
          <a:lstStyle/>
          <a:p>
            <a:r>
              <a:rPr lang="el-GR" b="1" dirty="0" smtClean="0"/>
              <a:t>Φ</a:t>
            </a:r>
            <a:r>
              <a:rPr lang="de-DE" b="1" dirty="0"/>
              <a:t>2</a:t>
            </a:r>
            <a:endParaRPr lang="en-US" dirty="0"/>
          </a:p>
        </p:txBody>
      </p:sp>
      <p:sp>
        <p:nvSpPr>
          <p:cNvPr id="23" name="Multiply 22"/>
          <p:cNvSpPr/>
          <p:nvPr/>
        </p:nvSpPr>
        <p:spPr>
          <a:xfrm>
            <a:off x="3516518" y="4457961"/>
            <a:ext cx="175260" cy="163830"/>
          </a:xfrm>
          <a:prstGeom prst="mathMultiply">
            <a:avLst/>
          </a:prstGeom>
          <a:solidFill>
            <a:srgbClr val="FF0000"/>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25" name="Multiply 24"/>
          <p:cNvSpPr/>
          <p:nvPr/>
        </p:nvSpPr>
        <p:spPr>
          <a:xfrm>
            <a:off x="3500532" y="4321521"/>
            <a:ext cx="175260" cy="163830"/>
          </a:xfrm>
          <a:prstGeom prst="mathMultiply">
            <a:avLst/>
          </a:prstGeom>
          <a:solidFill>
            <a:srgbClr val="FF0000"/>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26" name="Multiply 25"/>
          <p:cNvSpPr/>
          <p:nvPr/>
        </p:nvSpPr>
        <p:spPr>
          <a:xfrm>
            <a:off x="3489102" y="4203280"/>
            <a:ext cx="175260" cy="163830"/>
          </a:xfrm>
          <a:prstGeom prst="mathMultiply">
            <a:avLst/>
          </a:prstGeom>
          <a:solidFill>
            <a:srgbClr val="FF0000"/>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27" name="Multiply 26"/>
          <p:cNvSpPr/>
          <p:nvPr/>
        </p:nvSpPr>
        <p:spPr>
          <a:xfrm>
            <a:off x="3463800" y="4080535"/>
            <a:ext cx="175260" cy="163830"/>
          </a:xfrm>
          <a:prstGeom prst="mathMultiply">
            <a:avLst/>
          </a:prstGeom>
          <a:solidFill>
            <a:srgbClr val="FF0000"/>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cxnSp>
        <p:nvCxnSpPr>
          <p:cNvPr id="28" name="Straight Arrow Connector 27"/>
          <p:cNvCxnSpPr/>
          <p:nvPr/>
        </p:nvCxnSpPr>
        <p:spPr>
          <a:xfrm flipV="1">
            <a:off x="3599454" y="4461517"/>
            <a:ext cx="261649" cy="84875"/>
          </a:xfrm>
          <a:prstGeom prst="straightConnector1">
            <a:avLst/>
          </a:prstGeom>
          <a:ln w="19050" cmpd="sng">
            <a:solidFill>
              <a:schemeClr val="bg2">
                <a:lumMod val="20000"/>
                <a:lumOff val="80000"/>
              </a:schemeClr>
            </a:solidFill>
            <a:prstDash val="solid"/>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V="1">
            <a:off x="3568359" y="4317521"/>
            <a:ext cx="261649" cy="84875"/>
          </a:xfrm>
          <a:prstGeom prst="straightConnector1">
            <a:avLst/>
          </a:prstGeom>
          <a:ln w="19050" cmpd="sng">
            <a:solidFill>
              <a:schemeClr val="bg2">
                <a:lumMod val="20000"/>
                <a:lumOff val="80000"/>
              </a:schemeClr>
            </a:solidFill>
            <a:prstDash val="solid"/>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flipV="1">
            <a:off x="3552008" y="4185272"/>
            <a:ext cx="261649" cy="84875"/>
          </a:xfrm>
          <a:prstGeom prst="straightConnector1">
            <a:avLst/>
          </a:prstGeom>
          <a:ln w="19050" cmpd="sng">
            <a:solidFill>
              <a:schemeClr val="bg2">
                <a:lumMod val="20000"/>
                <a:lumOff val="80000"/>
              </a:schemeClr>
            </a:solidFill>
            <a:prstDash val="solid"/>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V="1">
            <a:off x="3522795" y="4080817"/>
            <a:ext cx="261649" cy="84875"/>
          </a:xfrm>
          <a:prstGeom prst="straightConnector1">
            <a:avLst/>
          </a:prstGeom>
          <a:ln w="19050" cmpd="sng">
            <a:solidFill>
              <a:schemeClr val="bg2">
                <a:lumMod val="20000"/>
                <a:lumOff val="80000"/>
              </a:schemeClr>
            </a:solidFill>
            <a:prstDash val="solid"/>
            <a:headEnd type="none" w="med" len="med"/>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106469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p:cNvSpPr/>
          <p:nvPr/>
        </p:nvSpPr>
        <p:spPr>
          <a:xfrm>
            <a:off x="1958283" y="4681538"/>
            <a:ext cx="1618651" cy="1238519"/>
          </a:xfrm>
          <a:prstGeom prst="rect">
            <a:avLst/>
          </a:prstGeom>
          <a:solidFill>
            <a:srgbClr val="66A7A3">
              <a:alpha val="35000"/>
            </a:srgbClr>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4" name="Date Placeholder 3"/>
          <p:cNvSpPr>
            <a:spLocks noGrp="1"/>
          </p:cNvSpPr>
          <p:nvPr>
            <p:ph type="dt" sz="half" idx="14"/>
          </p:nvPr>
        </p:nvSpPr>
        <p:spPr/>
        <p:txBody>
          <a:bodyPr/>
          <a:lstStyle/>
          <a:p>
            <a:r>
              <a:rPr lang="en-US" smtClean="0"/>
              <a:t>Antara Menzel-Barbara | 25.06.24   </a:t>
            </a:r>
            <a:endParaRPr lang="de-DE" dirty="0"/>
          </a:p>
        </p:txBody>
      </p:sp>
      <p:sp>
        <p:nvSpPr>
          <p:cNvPr id="5" name="Footer Placeholder 4"/>
          <p:cNvSpPr>
            <a:spLocks noGrp="1"/>
          </p:cNvSpPr>
          <p:nvPr>
            <p:ph type="ftr" sz="quarter" idx="15"/>
          </p:nvPr>
        </p:nvSpPr>
        <p:spPr/>
        <p:txBody>
          <a:bodyPr/>
          <a:lstStyle/>
          <a:p>
            <a:r>
              <a:rPr lang="en-US" smtClean="0"/>
              <a:t>Divertor engineering meeting</a:t>
            </a:r>
            <a:endParaRPr lang="de-DE" dirty="0"/>
          </a:p>
        </p:txBody>
      </p:sp>
      <p:sp>
        <p:nvSpPr>
          <p:cNvPr id="6" name="Slide Number Placeholder 5"/>
          <p:cNvSpPr>
            <a:spLocks noGrp="1"/>
          </p:cNvSpPr>
          <p:nvPr>
            <p:ph type="sldNum" sz="quarter" idx="16"/>
          </p:nvPr>
        </p:nvSpPr>
        <p:spPr/>
        <p:txBody>
          <a:bodyPr/>
          <a:lstStyle/>
          <a:p>
            <a:fld id="{ECE691D0-CC49-4FC7-9C4D-6112B0CB3A76}" type="slidenum">
              <a:rPr lang="de-DE" smtClean="0"/>
              <a:pPr/>
              <a:t>43</a:t>
            </a:fld>
            <a:endParaRPr lang="de-DE" dirty="0"/>
          </a:p>
        </p:txBody>
      </p:sp>
      <p:sp>
        <p:nvSpPr>
          <p:cNvPr id="13" name="Title 2"/>
          <p:cNvSpPr>
            <a:spLocks noGrp="1"/>
          </p:cNvSpPr>
          <p:nvPr>
            <p:ph type="title"/>
          </p:nvPr>
        </p:nvSpPr>
        <p:spPr>
          <a:xfrm>
            <a:off x="695326" y="441325"/>
            <a:ext cx="9576471" cy="894416"/>
          </a:xfrm>
        </p:spPr>
        <p:txBody>
          <a:bodyPr/>
          <a:lstStyle/>
          <a:p>
            <a:r>
              <a:rPr lang="en-IN" sz="3200" dirty="0" smtClean="0"/>
              <a:t>W7-X islands, standard configuration</a:t>
            </a:r>
            <a:r>
              <a:rPr lang="en-IN" sz="3200" dirty="0" smtClean="0"/>
              <a:t/>
            </a:r>
            <a:br>
              <a:rPr lang="en-IN" sz="3200" dirty="0" smtClean="0"/>
            </a:br>
            <a:r>
              <a:rPr lang="en-IN" dirty="0" smtClean="0"/>
              <a:t/>
            </a:r>
            <a:br>
              <a:rPr lang="en-IN" dirty="0" smtClean="0"/>
            </a:br>
            <a:endParaRPr lang="en-IN" dirty="0"/>
          </a:p>
        </p:txBody>
      </p:sp>
      <p:sp>
        <p:nvSpPr>
          <p:cNvPr id="11" name="Rounded Rectangle 10"/>
          <p:cNvSpPr/>
          <p:nvPr/>
        </p:nvSpPr>
        <p:spPr>
          <a:xfrm>
            <a:off x="1943099" y="1171576"/>
            <a:ext cx="1628775" cy="4581526"/>
          </a:xfrm>
          <a:prstGeom prst="roundRect">
            <a:avLst/>
          </a:prstGeom>
          <a:solidFill>
            <a:schemeClr val="tx2"/>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7" name="Oval 6"/>
          <p:cNvSpPr/>
          <p:nvPr/>
        </p:nvSpPr>
        <p:spPr>
          <a:xfrm>
            <a:off x="1943098" y="5264315"/>
            <a:ext cx="1628775" cy="597836"/>
          </a:xfrm>
          <a:prstGeom prst="ellipse">
            <a:avLst/>
          </a:prstGeom>
          <a:solidFill>
            <a:srgbClr val="66A7A3"/>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14" name="Oval 13"/>
          <p:cNvSpPr/>
          <p:nvPr/>
        </p:nvSpPr>
        <p:spPr>
          <a:xfrm>
            <a:off x="1943097" y="1071034"/>
            <a:ext cx="1628775" cy="597836"/>
          </a:xfrm>
          <a:prstGeom prst="ellipse">
            <a:avLst/>
          </a:prstGeom>
          <a:solidFill>
            <a:schemeClr val="tx2"/>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15" name="Oval 14"/>
          <p:cNvSpPr/>
          <p:nvPr/>
        </p:nvSpPr>
        <p:spPr>
          <a:xfrm>
            <a:off x="2019297" y="5315441"/>
            <a:ext cx="1476374" cy="501323"/>
          </a:xfrm>
          <a:prstGeom prst="ellipse">
            <a:avLst/>
          </a:prstGeom>
          <a:solidFill>
            <a:srgbClr val="99C4C2"/>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16" name="Oval 15"/>
          <p:cNvSpPr/>
          <p:nvPr/>
        </p:nvSpPr>
        <p:spPr>
          <a:xfrm>
            <a:off x="2112164" y="5369476"/>
            <a:ext cx="1290640" cy="387513"/>
          </a:xfrm>
          <a:prstGeom prst="ellipse">
            <a:avLst/>
          </a:prstGeom>
          <a:solidFill>
            <a:srgbClr val="66A7A3"/>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17" name="Oval 16"/>
          <p:cNvSpPr/>
          <p:nvPr/>
        </p:nvSpPr>
        <p:spPr>
          <a:xfrm>
            <a:off x="2205033" y="5430758"/>
            <a:ext cx="1104902" cy="264948"/>
          </a:xfrm>
          <a:prstGeom prst="ellipse">
            <a:avLst/>
          </a:prstGeom>
          <a:solidFill>
            <a:srgbClr val="99C4C2"/>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18" name="Oval 17"/>
          <p:cNvSpPr/>
          <p:nvPr/>
        </p:nvSpPr>
        <p:spPr>
          <a:xfrm>
            <a:off x="2264564" y="5459966"/>
            <a:ext cx="985840" cy="193510"/>
          </a:xfrm>
          <a:prstGeom prst="ellipse">
            <a:avLst/>
          </a:prstGeom>
          <a:solidFill>
            <a:srgbClr val="66A7A3"/>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19" name="Oval 18"/>
          <p:cNvSpPr/>
          <p:nvPr/>
        </p:nvSpPr>
        <p:spPr>
          <a:xfrm>
            <a:off x="2375890" y="5518365"/>
            <a:ext cx="763187" cy="76712"/>
          </a:xfrm>
          <a:prstGeom prst="ellipse">
            <a:avLst/>
          </a:prstGeom>
          <a:solidFill>
            <a:srgbClr val="99C4C2"/>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20" name="Oval 19"/>
          <p:cNvSpPr/>
          <p:nvPr/>
        </p:nvSpPr>
        <p:spPr>
          <a:xfrm>
            <a:off x="2719084" y="5522020"/>
            <a:ext cx="76798" cy="69402"/>
          </a:xfrm>
          <a:prstGeom prst="ellipse">
            <a:avLst/>
          </a:prstGeom>
          <a:solidFill>
            <a:srgbClr val="66A7A3"/>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cxnSp>
        <p:nvCxnSpPr>
          <p:cNvPr id="12" name="Straight Connector 11"/>
          <p:cNvCxnSpPr/>
          <p:nvPr/>
        </p:nvCxnSpPr>
        <p:spPr>
          <a:xfrm flipH="1">
            <a:off x="1720450" y="5430758"/>
            <a:ext cx="176213" cy="235740"/>
          </a:xfrm>
          <a:prstGeom prst="line">
            <a:avLst/>
          </a:prstGeom>
          <a:ln w="19050" cmpd="sng">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1702287" y="5441826"/>
            <a:ext cx="219082" cy="229789"/>
          </a:xfrm>
          <a:prstGeom prst="line">
            <a:avLst/>
          </a:prstGeom>
          <a:ln w="19050" cmpd="sng">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H="1">
            <a:off x="3654620" y="5432057"/>
            <a:ext cx="176213" cy="235740"/>
          </a:xfrm>
          <a:prstGeom prst="line">
            <a:avLst/>
          </a:prstGeom>
          <a:ln w="19050" cmpd="sng">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3636457" y="5443125"/>
            <a:ext cx="219082" cy="229789"/>
          </a:xfrm>
          <a:prstGeom prst="line">
            <a:avLst/>
          </a:prstGeom>
          <a:ln w="19050" cmpd="sng">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V="1">
            <a:off x="1795458" y="1335741"/>
            <a:ext cx="14882" cy="4182624"/>
          </a:xfrm>
          <a:prstGeom prst="line">
            <a:avLst/>
          </a:prstGeom>
          <a:ln w="19050" cmpd="sng">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V="1">
            <a:off x="3745699" y="1346809"/>
            <a:ext cx="14882" cy="4182624"/>
          </a:xfrm>
          <a:prstGeom prst="line">
            <a:avLst/>
          </a:prstGeom>
          <a:ln w="19050" cmpd="sng">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H="1">
            <a:off x="1720450" y="1196078"/>
            <a:ext cx="176213" cy="235740"/>
          </a:xfrm>
          <a:prstGeom prst="line">
            <a:avLst/>
          </a:prstGeom>
          <a:ln w="19050" cmpd="sng">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1702287" y="1207146"/>
            <a:ext cx="219082" cy="229789"/>
          </a:xfrm>
          <a:prstGeom prst="line">
            <a:avLst/>
          </a:prstGeom>
          <a:ln w="19050" cmpd="sng">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3654620" y="1197377"/>
            <a:ext cx="176213" cy="235740"/>
          </a:xfrm>
          <a:prstGeom prst="line">
            <a:avLst/>
          </a:prstGeom>
          <a:ln w="19050" cmpd="sng">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3636457" y="1208445"/>
            <a:ext cx="219082" cy="229789"/>
          </a:xfrm>
          <a:prstGeom prst="line">
            <a:avLst/>
          </a:prstGeom>
          <a:ln w="19050" cmpd="sng">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0" name="Oval 29"/>
          <p:cNvSpPr/>
          <p:nvPr/>
        </p:nvSpPr>
        <p:spPr>
          <a:xfrm>
            <a:off x="2029422" y="5312430"/>
            <a:ext cx="1476374" cy="501323"/>
          </a:xfrm>
          <a:prstGeom prst="ellipse">
            <a:avLst/>
          </a:prstGeom>
          <a:solidFill>
            <a:schemeClr val="bg1">
              <a:alpha val="65000"/>
            </a:schemeClr>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9" name="Rectangle 8"/>
          <p:cNvSpPr/>
          <p:nvPr/>
        </p:nvSpPr>
        <p:spPr>
          <a:xfrm>
            <a:off x="1887724" y="933519"/>
            <a:ext cx="1826117" cy="4615109"/>
          </a:xfrm>
          <a:prstGeom prst="rect">
            <a:avLst/>
          </a:prstGeom>
          <a:solidFill>
            <a:schemeClr val="bg1">
              <a:alpha val="69000"/>
            </a:schemeClr>
          </a:solidFill>
          <a:ln w="19050" cmpd="sng">
            <a:solidFill>
              <a:schemeClr val="bg1"/>
            </a:solid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cxnSp>
        <p:nvCxnSpPr>
          <p:cNvPr id="23" name="Straight Connector 22"/>
          <p:cNvCxnSpPr>
            <a:stCxn id="7" idx="2"/>
          </p:cNvCxnSpPr>
          <p:nvPr/>
        </p:nvCxnSpPr>
        <p:spPr>
          <a:xfrm flipV="1">
            <a:off x="1943098" y="5556720"/>
            <a:ext cx="1628774" cy="6513"/>
          </a:xfrm>
          <a:prstGeom prst="line">
            <a:avLst/>
          </a:prstGeom>
          <a:ln w="19050" cmpd="sng">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1958283" y="5924306"/>
            <a:ext cx="1618651" cy="57396"/>
          </a:xfrm>
          <a:prstGeom prst="rect">
            <a:avLst/>
          </a:prstGeom>
          <a:solidFill>
            <a:srgbClr val="66A7A3"/>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24" name="Down Arrow 23"/>
          <p:cNvSpPr/>
          <p:nvPr/>
        </p:nvSpPr>
        <p:spPr>
          <a:xfrm>
            <a:off x="1972862" y="5729892"/>
            <a:ext cx="92867" cy="166445"/>
          </a:xfrm>
          <a:prstGeom prst="downArrow">
            <a:avLst/>
          </a:prstGeom>
          <a:solidFill>
            <a:schemeClr val="tx2"/>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40" name="Down Arrow 39"/>
          <p:cNvSpPr/>
          <p:nvPr/>
        </p:nvSpPr>
        <p:spPr>
          <a:xfrm>
            <a:off x="3449238" y="5724915"/>
            <a:ext cx="92867" cy="166445"/>
          </a:xfrm>
          <a:prstGeom prst="downArrow">
            <a:avLst/>
          </a:prstGeom>
          <a:solidFill>
            <a:schemeClr val="tx2"/>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41" name="Down Arrow 40"/>
          <p:cNvSpPr/>
          <p:nvPr/>
        </p:nvSpPr>
        <p:spPr>
          <a:xfrm>
            <a:off x="2264564" y="5829595"/>
            <a:ext cx="111326" cy="100205"/>
          </a:xfrm>
          <a:prstGeom prst="downArrow">
            <a:avLst/>
          </a:prstGeom>
          <a:solidFill>
            <a:schemeClr val="tx2"/>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43" name="Down Arrow 42"/>
          <p:cNvSpPr/>
          <p:nvPr/>
        </p:nvSpPr>
        <p:spPr>
          <a:xfrm>
            <a:off x="3217360" y="5827256"/>
            <a:ext cx="111326" cy="100205"/>
          </a:xfrm>
          <a:prstGeom prst="downArrow">
            <a:avLst/>
          </a:prstGeom>
          <a:solidFill>
            <a:schemeClr val="tx2"/>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25" name="Rectangle 24"/>
          <p:cNvSpPr/>
          <p:nvPr/>
        </p:nvSpPr>
        <p:spPr>
          <a:xfrm>
            <a:off x="1947421" y="1071034"/>
            <a:ext cx="1620124" cy="4910668"/>
          </a:xfrm>
          <a:prstGeom prst="rect">
            <a:avLst/>
          </a:prstGeom>
          <a:solidFill>
            <a:srgbClr val="99C4C2"/>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cxnSp>
        <p:nvCxnSpPr>
          <p:cNvPr id="31" name="Straight Arrow Connector 30"/>
          <p:cNvCxnSpPr/>
          <p:nvPr/>
        </p:nvCxnSpPr>
        <p:spPr>
          <a:xfrm flipV="1">
            <a:off x="1943097" y="1071034"/>
            <a:ext cx="278608" cy="4910668"/>
          </a:xfrm>
          <a:prstGeom prst="straightConnector1">
            <a:avLst/>
          </a:prstGeom>
          <a:ln w="19050" cmpd="sng">
            <a:prstDash val="solid"/>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flipV="1">
            <a:off x="2165784" y="1062526"/>
            <a:ext cx="268704" cy="4902663"/>
          </a:xfrm>
          <a:prstGeom prst="straightConnector1">
            <a:avLst/>
          </a:prstGeom>
          <a:ln w="19050" cmpd="sng">
            <a:prstDash val="solid"/>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V="1">
            <a:off x="2375131" y="1046013"/>
            <a:ext cx="277720" cy="4920820"/>
          </a:xfrm>
          <a:prstGeom prst="straightConnector1">
            <a:avLst/>
          </a:prstGeom>
          <a:ln w="19050" cmpd="sng">
            <a:prstDash val="solid"/>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flipV="1">
            <a:off x="2553977" y="1052141"/>
            <a:ext cx="323769" cy="4930771"/>
          </a:xfrm>
          <a:prstGeom prst="straightConnector1">
            <a:avLst/>
          </a:prstGeom>
          <a:ln w="19050" cmpd="sng">
            <a:prstDash val="solid"/>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flipH="1">
            <a:off x="2753329" y="1103589"/>
            <a:ext cx="359580" cy="4885744"/>
          </a:xfrm>
          <a:prstGeom prst="straightConnector1">
            <a:avLst/>
          </a:prstGeom>
          <a:ln w="19050" cmpd="sng">
            <a:solidFill>
              <a:schemeClr val="accent5">
                <a:lumMod val="75000"/>
              </a:schemeClr>
            </a:solidFill>
            <a:prstDash val="solid"/>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flipH="1">
            <a:off x="2929617" y="1103589"/>
            <a:ext cx="359580" cy="4885744"/>
          </a:xfrm>
          <a:prstGeom prst="straightConnector1">
            <a:avLst/>
          </a:prstGeom>
          <a:ln w="19050" cmpd="sng">
            <a:solidFill>
              <a:schemeClr val="accent5">
                <a:lumMod val="75000"/>
              </a:schemeClr>
            </a:solidFill>
            <a:prstDash val="solid"/>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flipH="1">
            <a:off x="3129840" y="1103589"/>
            <a:ext cx="359580" cy="4885744"/>
          </a:xfrm>
          <a:prstGeom prst="straightConnector1">
            <a:avLst/>
          </a:prstGeom>
          <a:ln w="19050" cmpd="sng">
            <a:solidFill>
              <a:schemeClr val="accent5">
                <a:lumMod val="75000"/>
              </a:schemeClr>
            </a:solidFill>
            <a:prstDash val="solid"/>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p:nvPr/>
        </p:nvCxnSpPr>
        <p:spPr>
          <a:xfrm flipH="1">
            <a:off x="3348654" y="2586038"/>
            <a:ext cx="217689" cy="3395664"/>
          </a:xfrm>
          <a:prstGeom prst="straightConnector1">
            <a:avLst/>
          </a:prstGeom>
          <a:ln w="19050" cmpd="sng">
            <a:solidFill>
              <a:schemeClr val="accent5">
                <a:lumMod val="75000"/>
              </a:schemeClr>
            </a:solidFill>
            <a:prstDash val="solid"/>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flipV="1">
            <a:off x="6907682" y="1275863"/>
            <a:ext cx="28575" cy="4581526"/>
          </a:xfrm>
          <a:prstGeom prst="straightConnector1">
            <a:avLst/>
          </a:prstGeom>
          <a:ln w="76200" cmpd="sng">
            <a:prstDash val="solid"/>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a:off x="6881342" y="5836294"/>
            <a:ext cx="4735885" cy="1"/>
          </a:xfrm>
          <a:prstGeom prst="straightConnector1">
            <a:avLst/>
          </a:prstGeom>
          <a:ln w="76200" cmpd="sng">
            <a:prstDash val="solid"/>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flipV="1">
            <a:off x="6932388" y="1369952"/>
            <a:ext cx="820962" cy="4487436"/>
          </a:xfrm>
          <a:prstGeom prst="straightConnector1">
            <a:avLst/>
          </a:prstGeom>
          <a:ln w="19050" cmpd="sng">
            <a:prstDash val="solid"/>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flipV="1">
            <a:off x="7753350" y="1320701"/>
            <a:ext cx="820962" cy="4487436"/>
          </a:xfrm>
          <a:prstGeom prst="straightConnector1">
            <a:avLst/>
          </a:prstGeom>
          <a:ln w="19050" cmpd="sng">
            <a:prstDash val="solid"/>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flipV="1">
            <a:off x="8570443" y="1331248"/>
            <a:ext cx="820962" cy="4487436"/>
          </a:xfrm>
          <a:prstGeom prst="straightConnector1">
            <a:avLst/>
          </a:prstGeom>
          <a:ln w="19050" cmpd="sng">
            <a:prstDash val="solid"/>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V="1">
            <a:off x="9391405" y="1369952"/>
            <a:ext cx="820962" cy="4487436"/>
          </a:xfrm>
          <a:prstGeom prst="straightConnector1">
            <a:avLst/>
          </a:prstGeom>
          <a:ln w="19050" cmpd="sng">
            <a:prstDash val="solid"/>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10724616" y="1226265"/>
            <a:ext cx="142875" cy="4600991"/>
          </a:xfrm>
          <a:prstGeom prst="line">
            <a:avLst/>
          </a:prstGeom>
          <a:ln w="19050" cmpd="sng">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a:off x="4719320" y="2711675"/>
            <a:ext cx="2141622" cy="677108"/>
          </a:xfrm>
          <a:prstGeom prst="rect">
            <a:avLst/>
          </a:prstGeom>
          <a:noFill/>
        </p:spPr>
        <p:txBody>
          <a:bodyPr wrap="square" rtlCol="0">
            <a:spAutoFit/>
          </a:bodyPr>
          <a:lstStyle/>
          <a:p>
            <a:r>
              <a:rPr lang="de-DE" dirty="0" err="1" smtClean="0"/>
              <a:t>Measure</a:t>
            </a:r>
            <a:r>
              <a:rPr lang="de-DE" dirty="0" smtClean="0"/>
              <a:t> </a:t>
            </a:r>
            <a:r>
              <a:rPr lang="de-DE" dirty="0" err="1" smtClean="0"/>
              <a:t>of</a:t>
            </a:r>
            <a:r>
              <a:rPr lang="de-DE" dirty="0" smtClean="0"/>
              <a:t> </a:t>
            </a:r>
            <a:r>
              <a:rPr lang="de-DE" dirty="0" err="1" smtClean="0"/>
              <a:t>toroidal</a:t>
            </a:r>
            <a:r>
              <a:rPr lang="de-DE" dirty="0" smtClean="0"/>
              <a:t> </a:t>
            </a:r>
            <a:r>
              <a:rPr lang="de-DE" dirty="0" err="1" smtClean="0"/>
              <a:t>procession</a:t>
            </a:r>
            <a:r>
              <a:rPr lang="de-DE" dirty="0" smtClean="0"/>
              <a:t> </a:t>
            </a:r>
            <a:r>
              <a:rPr lang="el-GR" sz="2000" b="1" dirty="0" smtClean="0"/>
              <a:t>Φ</a:t>
            </a:r>
            <a:endParaRPr lang="en-US" sz="2400" b="1" dirty="0"/>
          </a:p>
        </p:txBody>
      </p:sp>
      <p:sp>
        <p:nvSpPr>
          <p:cNvPr id="59" name="TextBox 58"/>
          <p:cNvSpPr txBox="1"/>
          <p:nvPr/>
        </p:nvSpPr>
        <p:spPr>
          <a:xfrm>
            <a:off x="7191568" y="5946349"/>
            <a:ext cx="3834547" cy="677108"/>
          </a:xfrm>
          <a:prstGeom prst="rect">
            <a:avLst/>
          </a:prstGeom>
          <a:noFill/>
        </p:spPr>
        <p:txBody>
          <a:bodyPr wrap="square" rtlCol="0">
            <a:spAutoFit/>
          </a:bodyPr>
          <a:lstStyle/>
          <a:p>
            <a:r>
              <a:rPr lang="de-DE" dirty="0" err="1" smtClean="0"/>
              <a:t>Measure</a:t>
            </a:r>
            <a:r>
              <a:rPr lang="de-DE" dirty="0" smtClean="0"/>
              <a:t> </a:t>
            </a:r>
            <a:r>
              <a:rPr lang="de-DE" dirty="0" err="1" smtClean="0"/>
              <a:t>of</a:t>
            </a:r>
            <a:r>
              <a:rPr lang="de-DE" dirty="0" smtClean="0"/>
              <a:t> </a:t>
            </a:r>
            <a:r>
              <a:rPr lang="de-DE" dirty="0" err="1" smtClean="0"/>
              <a:t>poloidal</a:t>
            </a:r>
            <a:r>
              <a:rPr lang="de-DE" dirty="0" smtClean="0"/>
              <a:t> </a:t>
            </a:r>
            <a:r>
              <a:rPr lang="de-DE" dirty="0" err="1" smtClean="0"/>
              <a:t>procession</a:t>
            </a:r>
            <a:r>
              <a:rPr lang="de-DE" dirty="0" smtClean="0"/>
              <a:t> </a:t>
            </a:r>
            <a:r>
              <a:rPr lang="de-DE" dirty="0"/>
              <a:t> </a:t>
            </a:r>
            <a:r>
              <a:rPr lang="el-GR" sz="2000" b="1" dirty="0" smtClean="0"/>
              <a:t>θ</a:t>
            </a:r>
            <a:r>
              <a:rPr lang="de-DE" sz="2000" b="1" baseline="30000" dirty="0" smtClean="0"/>
              <a:t>*</a:t>
            </a:r>
            <a:endParaRPr lang="en-US" b="1" dirty="0"/>
          </a:p>
          <a:p>
            <a:endParaRPr lang="en-US" dirty="0"/>
          </a:p>
        </p:txBody>
      </p:sp>
      <p:sp>
        <p:nvSpPr>
          <p:cNvPr id="2" name="Oval 1"/>
          <p:cNvSpPr/>
          <p:nvPr/>
        </p:nvSpPr>
        <p:spPr>
          <a:xfrm>
            <a:off x="8784834" y="4096750"/>
            <a:ext cx="188644" cy="199061"/>
          </a:xfrm>
          <a:prstGeom prst="ellipse">
            <a:avLst/>
          </a:prstGeom>
          <a:solidFill>
            <a:srgbClr val="F29633"/>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Tree>
    <p:extLst>
      <p:ext uri="{BB962C8B-B14F-4D97-AF65-F5344CB8AC3E}">
        <p14:creationId xmlns:p14="http://schemas.microsoft.com/office/powerpoint/2010/main" val="2398172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p:cNvSpPr/>
          <p:nvPr/>
        </p:nvSpPr>
        <p:spPr>
          <a:xfrm>
            <a:off x="1958283" y="4681538"/>
            <a:ext cx="1618651" cy="1238519"/>
          </a:xfrm>
          <a:prstGeom prst="rect">
            <a:avLst/>
          </a:prstGeom>
          <a:solidFill>
            <a:srgbClr val="66A7A3">
              <a:alpha val="35000"/>
            </a:srgbClr>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4" name="Date Placeholder 3"/>
          <p:cNvSpPr>
            <a:spLocks noGrp="1"/>
          </p:cNvSpPr>
          <p:nvPr>
            <p:ph type="dt" sz="half" idx="14"/>
          </p:nvPr>
        </p:nvSpPr>
        <p:spPr/>
        <p:txBody>
          <a:bodyPr/>
          <a:lstStyle/>
          <a:p>
            <a:r>
              <a:rPr lang="en-US" smtClean="0"/>
              <a:t>Antara Menzel-Barbara | 25.06.24   </a:t>
            </a:r>
            <a:endParaRPr lang="de-DE" dirty="0"/>
          </a:p>
        </p:txBody>
      </p:sp>
      <p:sp>
        <p:nvSpPr>
          <p:cNvPr id="5" name="Footer Placeholder 4"/>
          <p:cNvSpPr>
            <a:spLocks noGrp="1"/>
          </p:cNvSpPr>
          <p:nvPr>
            <p:ph type="ftr" sz="quarter" idx="15"/>
          </p:nvPr>
        </p:nvSpPr>
        <p:spPr/>
        <p:txBody>
          <a:bodyPr/>
          <a:lstStyle/>
          <a:p>
            <a:r>
              <a:rPr lang="en-US" smtClean="0"/>
              <a:t>Divertor engineering meeting</a:t>
            </a:r>
            <a:endParaRPr lang="de-DE" dirty="0"/>
          </a:p>
        </p:txBody>
      </p:sp>
      <p:sp>
        <p:nvSpPr>
          <p:cNvPr id="6" name="Slide Number Placeholder 5"/>
          <p:cNvSpPr>
            <a:spLocks noGrp="1"/>
          </p:cNvSpPr>
          <p:nvPr>
            <p:ph type="sldNum" sz="quarter" idx="16"/>
          </p:nvPr>
        </p:nvSpPr>
        <p:spPr/>
        <p:txBody>
          <a:bodyPr/>
          <a:lstStyle/>
          <a:p>
            <a:fld id="{ECE691D0-CC49-4FC7-9C4D-6112B0CB3A76}" type="slidenum">
              <a:rPr lang="de-DE" smtClean="0"/>
              <a:pPr/>
              <a:t>44</a:t>
            </a:fld>
            <a:endParaRPr lang="de-DE" dirty="0"/>
          </a:p>
        </p:txBody>
      </p:sp>
      <p:sp>
        <p:nvSpPr>
          <p:cNvPr id="13" name="Title 2"/>
          <p:cNvSpPr>
            <a:spLocks noGrp="1"/>
          </p:cNvSpPr>
          <p:nvPr>
            <p:ph type="title"/>
          </p:nvPr>
        </p:nvSpPr>
        <p:spPr>
          <a:xfrm>
            <a:off x="695326" y="441325"/>
            <a:ext cx="9576471" cy="894416"/>
          </a:xfrm>
        </p:spPr>
        <p:txBody>
          <a:bodyPr/>
          <a:lstStyle/>
          <a:p>
            <a:r>
              <a:rPr lang="en-IN" sz="3200" dirty="0" smtClean="0"/>
              <a:t>W7-X islands, standard configuration</a:t>
            </a:r>
            <a:r>
              <a:rPr lang="en-IN" sz="3200" dirty="0" smtClean="0"/>
              <a:t/>
            </a:r>
            <a:br>
              <a:rPr lang="en-IN" sz="3200" dirty="0" smtClean="0"/>
            </a:br>
            <a:r>
              <a:rPr lang="en-IN" dirty="0" smtClean="0"/>
              <a:t/>
            </a:r>
            <a:br>
              <a:rPr lang="en-IN" dirty="0" smtClean="0"/>
            </a:br>
            <a:endParaRPr lang="en-IN" dirty="0"/>
          </a:p>
        </p:txBody>
      </p:sp>
      <p:sp>
        <p:nvSpPr>
          <p:cNvPr id="11" name="Rounded Rectangle 10"/>
          <p:cNvSpPr/>
          <p:nvPr/>
        </p:nvSpPr>
        <p:spPr>
          <a:xfrm>
            <a:off x="1943099" y="1171576"/>
            <a:ext cx="1628775" cy="4581526"/>
          </a:xfrm>
          <a:prstGeom prst="roundRect">
            <a:avLst/>
          </a:prstGeom>
          <a:solidFill>
            <a:schemeClr val="tx2"/>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7" name="Oval 6"/>
          <p:cNvSpPr/>
          <p:nvPr/>
        </p:nvSpPr>
        <p:spPr>
          <a:xfrm>
            <a:off x="1943098" y="5264315"/>
            <a:ext cx="1628775" cy="597836"/>
          </a:xfrm>
          <a:prstGeom prst="ellipse">
            <a:avLst/>
          </a:prstGeom>
          <a:solidFill>
            <a:srgbClr val="66A7A3"/>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14" name="Oval 13"/>
          <p:cNvSpPr/>
          <p:nvPr/>
        </p:nvSpPr>
        <p:spPr>
          <a:xfrm>
            <a:off x="1943097" y="1071034"/>
            <a:ext cx="1628775" cy="597836"/>
          </a:xfrm>
          <a:prstGeom prst="ellipse">
            <a:avLst/>
          </a:prstGeom>
          <a:solidFill>
            <a:schemeClr val="tx2"/>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15" name="Oval 14"/>
          <p:cNvSpPr/>
          <p:nvPr/>
        </p:nvSpPr>
        <p:spPr>
          <a:xfrm>
            <a:off x="2019297" y="5315441"/>
            <a:ext cx="1476374" cy="501323"/>
          </a:xfrm>
          <a:prstGeom prst="ellipse">
            <a:avLst/>
          </a:prstGeom>
          <a:solidFill>
            <a:srgbClr val="99C4C2"/>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16" name="Oval 15"/>
          <p:cNvSpPr/>
          <p:nvPr/>
        </p:nvSpPr>
        <p:spPr>
          <a:xfrm>
            <a:off x="2112164" y="5369476"/>
            <a:ext cx="1290640" cy="387513"/>
          </a:xfrm>
          <a:prstGeom prst="ellipse">
            <a:avLst/>
          </a:prstGeom>
          <a:solidFill>
            <a:srgbClr val="66A7A3"/>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17" name="Oval 16"/>
          <p:cNvSpPr/>
          <p:nvPr/>
        </p:nvSpPr>
        <p:spPr>
          <a:xfrm>
            <a:off x="2205033" y="5430758"/>
            <a:ext cx="1104902" cy="264948"/>
          </a:xfrm>
          <a:prstGeom prst="ellipse">
            <a:avLst/>
          </a:prstGeom>
          <a:solidFill>
            <a:srgbClr val="99C4C2"/>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18" name="Oval 17"/>
          <p:cNvSpPr/>
          <p:nvPr/>
        </p:nvSpPr>
        <p:spPr>
          <a:xfrm>
            <a:off x="2264564" y="5459966"/>
            <a:ext cx="985840" cy="193510"/>
          </a:xfrm>
          <a:prstGeom prst="ellipse">
            <a:avLst/>
          </a:prstGeom>
          <a:solidFill>
            <a:srgbClr val="66A7A3"/>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19" name="Oval 18"/>
          <p:cNvSpPr/>
          <p:nvPr/>
        </p:nvSpPr>
        <p:spPr>
          <a:xfrm>
            <a:off x="2375890" y="5518365"/>
            <a:ext cx="763187" cy="76712"/>
          </a:xfrm>
          <a:prstGeom prst="ellipse">
            <a:avLst/>
          </a:prstGeom>
          <a:solidFill>
            <a:srgbClr val="99C4C2"/>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20" name="Oval 19"/>
          <p:cNvSpPr/>
          <p:nvPr/>
        </p:nvSpPr>
        <p:spPr>
          <a:xfrm>
            <a:off x="2719084" y="5522020"/>
            <a:ext cx="76798" cy="69402"/>
          </a:xfrm>
          <a:prstGeom prst="ellipse">
            <a:avLst/>
          </a:prstGeom>
          <a:solidFill>
            <a:srgbClr val="66A7A3"/>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cxnSp>
        <p:nvCxnSpPr>
          <p:cNvPr id="12" name="Straight Connector 11"/>
          <p:cNvCxnSpPr/>
          <p:nvPr/>
        </p:nvCxnSpPr>
        <p:spPr>
          <a:xfrm flipH="1">
            <a:off x="1720450" y="5430758"/>
            <a:ext cx="176213" cy="235740"/>
          </a:xfrm>
          <a:prstGeom prst="line">
            <a:avLst/>
          </a:prstGeom>
          <a:ln w="19050" cmpd="sng">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1702287" y="5441826"/>
            <a:ext cx="219082" cy="229789"/>
          </a:xfrm>
          <a:prstGeom prst="line">
            <a:avLst/>
          </a:prstGeom>
          <a:ln w="19050" cmpd="sng">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H="1">
            <a:off x="3654620" y="5432057"/>
            <a:ext cx="176213" cy="235740"/>
          </a:xfrm>
          <a:prstGeom prst="line">
            <a:avLst/>
          </a:prstGeom>
          <a:ln w="19050" cmpd="sng">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3636457" y="5443125"/>
            <a:ext cx="219082" cy="229789"/>
          </a:xfrm>
          <a:prstGeom prst="line">
            <a:avLst/>
          </a:prstGeom>
          <a:ln w="19050" cmpd="sng">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V="1">
            <a:off x="1795458" y="1335741"/>
            <a:ext cx="14882" cy="4182624"/>
          </a:xfrm>
          <a:prstGeom prst="line">
            <a:avLst/>
          </a:prstGeom>
          <a:ln w="19050" cmpd="sng">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V="1">
            <a:off x="3745699" y="1346809"/>
            <a:ext cx="14882" cy="4182624"/>
          </a:xfrm>
          <a:prstGeom prst="line">
            <a:avLst/>
          </a:prstGeom>
          <a:ln w="19050" cmpd="sng">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H="1">
            <a:off x="1720450" y="1196078"/>
            <a:ext cx="176213" cy="235740"/>
          </a:xfrm>
          <a:prstGeom prst="line">
            <a:avLst/>
          </a:prstGeom>
          <a:ln w="19050" cmpd="sng">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1702287" y="1207146"/>
            <a:ext cx="219082" cy="229789"/>
          </a:xfrm>
          <a:prstGeom prst="line">
            <a:avLst/>
          </a:prstGeom>
          <a:ln w="19050" cmpd="sng">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3654620" y="1197377"/>
            <a:ext cx="176213" cy="235740"/>
          </a:xfrm>
          <a:prstGeom prst="line">
            <a:avLst/>
          </a:prstGeom>
          <a:ln w="19050" cmpd="sng">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3636457" y="1208445"/>
            <a:ext cx="219082" cy="229789"/>
          </a:xfrm>
          <a:prstGeom prst="line">
            <a:avLst/>
          </a:prstGeom>
          <a:ln w="19050" cmpd="sng">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0" name="Oval 29"/>
          <p:cNvSpPr/>
          <p:nvPr/>
        </p:nvSpPr>
        <p:spPr>
          <a:xfrm>
            <a:off x="2029422" y="5312430"/>
            <a:ext cx="1476374" cy="501323"/>
          </a:xfrm>
          <a:prstGeom prst="ellipse">
            <a:avLst/>
          </a:prstGeom>
          <a:solidFill>
            <a:schemeClr val="bg1">
              <a:alpha val="65000"/>
            </a:schemeClr>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9" name="Rectangle 8"/>
          <p:cNvSpPr/>
          <p:nvPr/>
        </p:nvSpPr>
        <p:spPr>
          <a:xfrm>
            <a:off x="1887724" y="933519"/>
            <a:ext cx="1826117" cy="4615109"/>
          </a:xfrm>
          <a:prstGeom prst="rect">
            <a:avLst/>
          </a:prstGeom>
          <a:solidFill>
            <a:schemeClr val="bg1">
              <a:alpha val="69000"/>
            </a:schemeClr>
          </a:solidFill>
          <a:ln w="19050" cmpd="sng">
            <a:solidFill>
              <a:schemeClr val="bg1"/>
            </a:solid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cxnSp>
        <p:nvCxnSpPr>
          <p:cNvPr id="23" name="Straight Connector 22"/>
          <p:cNvCxnSpPr>
            <a:stCxn id="7" idx="2"/>
          </p:cNvCxnSpPr>
          <p:nvPr/>
        </p:nvCxnSpPr>
        <p:spPr>
          <a:xfrm flipV="1">
            <a:off x="1943098" y="5556720"/>
            <a:ext cx="1628774" cy="6513"/>
          </a:xfrm>
          <a:prstGeom prst="line">
            <a:avLst/>
          </a:prstGeom>
          <a:ln w="19050" cmpd="sng">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1958283" y="5924306"/>
            <a:ext cx="1618651" cy="57396"/>
          </a:xfrm>
          <a:prstGeom prst="rect">
            <a:avLst/>
          </a:prstGeom>
          <a:solidFill>
            <a:srgbClr val="66A7A3"/>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24" name="Down Arrow 23"/>
          <p:cNvSpPr/>
          <p:nvPr/>
        </p:nvSpPr>
        <p:spPr>
          <a:xfrm>
            <a:off x="1972862" y="5729892"/>
            <a:ext cx="92867" cy="166445"/>
          </a:xfrm>
          <a:prstGeom prst="downArrow">
            <a:avLst/>
          </a:prstGeom>
          <a:solidFill>
            <a:schemeClr val="tx2"/>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40" name="Down Arrow 39"/>
          <p:cNvSpPr/>
          <p:nvPr/>
        </p:nvSpPr>
        <p:spPr>
          <a:xfrm>
            <a:off x="3449238" y="5724915"/>
            <a:ext cx="92867" cy="166445"/>
          </a:xfrm>
          <a:prstGeom prst="downArrow">
            <a:avLst/>
          </a:prstGeom>
          <a:solidFill>
            <a:schemeClr val="tx2"/>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41" name="Down Arrow 40"/>
          <p:cNvSpPr/>
          <p:nvPr/>
        </p:nvSpPr>
        <p:spPr>
          <a:xfrm>
            <a:off x="2264564" y="5829595"/>
            <a:ext cx="111326" cy="100205"/>
          </a:xfrm>
          <a:prstGeom prst="downArrow">
            <a:avLst/>
          </a:prstGeom>
          <a:solidFill>
            <a:schemeClr val="tx2"/>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43" name="Down Arrow 42"/>
          <p:cNvSpPr/>
          <p:nvPr/>
        </p:nvSpPr>
        <p:spPr>
          <a:xfrm>
            <a:off x="3217360" y="5827256"/>
            <a:ext cx="111326" cy="100205"/>
          </a:xfrm>
          <a:prstGeom prst="downArrow">
            <a:avLst/>
          </a:prstGeom>
          <a:solidFill>
            <a:schemeClr val="tx2"/>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25" name="Rectangle 24"/>
          <p:cNvSpPr/>
          <p:nvPr/>
        </p:nvSpPr>
        <p:spPr>
          <a:xfrm>
            <a:off x="1947421" y="1071034"/>
            <a:ext cx="1620124" cy="4910668"/>
          </a:xfrm>
          <a:prstGeom prst="rect">
            <a:avLst/>
          </a:prstGeom>
          <a:solidFill>
            <a:srgbClr val="99C4C2"/>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cxnSp>
        <p:nvCxnSpPr>
          <p:cNvPr id="31" name="Straight Arrow Connector 30"/>
          <p:cNvCxnSpPr/>
          <p:nvPr/>
        </p:nvCxnSpPr>
        <p:spPr>
          <a:xfrm flipV="1">
            <a:off x="1943097" y="1071034"/>
            <a:ext cx="278608" cy="4910668"/>
          </a:xfrm>
          <a:prstGeom prst="straightConnector1">
            <a:avLst/>
          </a:prstGeom>
          <a:ln w="19050" cmpd="sng">
            <a:prstDash val="solid"/>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flipV="1">
            <a:off x="2165784" y="1062526"/>
            <a:ext cx="268704" cy="4902663"/>
          </a:xfrm>
          <a:prstGeom prst="straightConnector1">
            <a:avLst/>
          </a:prstGeom>
          <a:ln w="19050" cmpd="sng">
            <a:prstDash val="solid"/>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V="1">
            <a:off x="2375131" y="1046013"/>
            <a:ext cx="277720" cy="4920820"/>
          </a:xfrm>
          <a:prstGeom prst="straightConnector1">
            <a:avLst/>
          </a:prstGeom>
          <a:ln w="19050" cmpd="sng">
            <a:prstDash val="solid"/>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flipV="1">
            <a:off x="2553977" y="1052141"/>
            <a:ext cx="323769" cy="4930771"/>
          </a:xfrm>
          <a:prstGeom prst="straightConnector1">
            <a:avLst/>
          </a:prstGeom>
          <a:ln w="19050" cmpd="sng">
            <a:prstDash val="solid"/>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flipH="1">
            <a:off x="2753329" y="1103589"/>
            <a:ext cx="359580" cy="4885744"/>
          </a:xfrm>
          <a:prstGeom prst="straightConnector1">
            <a:avLst/>
          </a:prstGeom>
          <a:ln w="19050" cmpd="sng">
            <a:solidFill>
              <a:schemeClr val="accent5">
                <a:lumMod val="75000"/>
              </a:schemeClr>
            </a:solidFill>
            <a:prstDash val="solid"/>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flipH="1">
            <a:off x="2929617" y="1103589"/>
            <a:ext cx="359580" cy="4885744"/>
          </a:xfrm>
          <a:prstGeom prst="straightConnector1">
            <a:avLst/>
          </a:prstGeom>
          <a:ln w="19050" cmpd="sng">
            <a:solidFill>
              <a:schemeClr val="accent5">
                <a:lumMod val="75000"/>
              </a:schemeClr>
            </a:solidFill>
            <a:prstDash val="solid"/>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flipH="1">
            <a:off x="3129840" y="1103589"/>
            <a:ext cx="359580" cy="4885744"/>
          </a:xfrm>
          <a:prstGeom prst="straightConnector1">
            <a:avLst/>
          </a:prstGeom>
          <a:ln w="19050" cmpd="sng">
            <a:solidFill>
              <a:schemeClr val="accent5">
                <a:lumMod val="75000"/>
              </a:schemeClr>
            </a:solidFill>
            <a:prstDash val="solid"/>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p:nvPr/>
        </p:nvCxnSpPr>
        <p:spPr>
          <a:xfrm flipH="1">
            <a:off x="3348654" y="2586038"/>
            <a:ext cx="217689" cy="3395664"/>
          </a:xfrm>
          <a:prstGeom prst="straightConnector1">
            <a:avLst/>
          </a:prstGeom>
          <a:ln w="19050" cmpd="sng">
            <a:solidFill>
              <a:schemeClr val="accent5">
                <a:lumMod val="75000"/>
              </a:schemeClr>
            </a:solidFill>
            <a:prstDash val="solid"/>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flipV="1">
            <a:off x="6907682" y="1275863"/>
            <a:ext cx="28575" cy="4581526"/>
          </a:xfrm>
          <a:prstGeom prst="straightConnector1">
            <a:avLst/>
          </a:prstGeom>
          <a:ln w="76200" cmpd="sng">
            <a:prstDash val="solid"/>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a:off x="6881342" y="5836294"/>
            <a:ext cx="4735885" cy="1"/>
          </a:xfrm>
          <a:prstGeom prst="straightConnector1">
            <a:avLst/>
          </a:prstGeom>
          <a:ln w="76200" cmpd="sng">
            <a:prstDash val="solid"/>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flipV="1">
            <a:off x="6932388" y="1369952"/>
            <a:ext cx="820962" cy="4487436"/>
          </a:xfrm>
          <a:prstGeom prst="straightConnector1">
            <a:avLst/>
          </a:prstGeom>
          <a:ln w="19050" cmpd="sng">
            <a:prstDash val="solid"/>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flipV="1">
            <a:off x="7753350" y="1320701"/>
            <a:ext cx="820962" cy="4487436"/>
          </a:xfrm>
          <a:prstGeom prst="straightConnector1">
            <a:avLst/>
          </a:prstGeom>
          <a:ln w="19050" cmpd="sng">
            <a:prstDash val="solid"/>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flipV="1">
            <a:off x="8570443" y="1331248"/>
            <a:ext cx="820962" cy="4487436"/>
          </a:xfrm>
          <a:prstGeom prst="straightConnector1">
            <a:avLst/>
          </a:prstGeom>
          <a:ln w="19050" cmpd="sng">
            <a:prstDash val="solid"/>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V="1">
            <a:off x="9391405" y="1369952"/>
            <a:ext cx="820962" cy="4487436"/>
          </a:xfrm>
          <a:prstGeom prst="straightConnector1">
            <a:avLst/>
          </a:prstGeom>
          <a:ln w="19050" cmpd="sng">
            <a:prstDash val="solid"/>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10724616" y="1226265"/>
            <a:ext cx="142875" cy="4600991"/>
          </a:xfrm>
          <a:prstGeom prst="line">
            <a:avLst/>
          </a:prstGeom>
          <a:ln w="19050" cmpd="sng">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a:off x="4719320" y="2711675"/>
            <a:ext cx="2141622" cy="677108"/>
          </a:xfrm>
          <a:prstGeom prst="rect">
            <a:avLst/>
          </a:prstGeom>
          <a:noFill/>
        </p:spPr>
        <p:txBody>
          <a:bodyPr wrap="square" rtlCol="0">
            <a:spAutoFit/>
          </a:bodyPr>
          <a:lstStyle/>
          <a:p>
            <a:r>
              <a:rPr lang="de-DE" dirty="0" err="1" smtClean="0"/>
              <a:t>Measure</a:t>
            </a:r>
            <a:r>
              <a:rPr lang="de-DE" dirty="0" smtClean="0"/>
              <a:t> </a:t>
            </a:r>
            <a:r>
              <a:rPr lang="de-DE" dirty="0" err="1" smtClean="0"/>
              <a:t>of</a:t>
            </a:r>
            <a:r>
              <a:rPr lang="de-DE" dirty="0" smtClean="0"/>
              <a:t> </a:t>
            </a:r>
            <a:r>
              <a:rPr lang="de-DE" dirty="0" err="1" smtClean="0"/>
              <a:t>toroidal</a:t>
            </a:r>
            <a:r>
              <a:rPr lang="de-DE" dirty="0" smtClean="0"/>
              <a:t> </a:t>
            </a:r>
            <a:r>
              <a:rPr lang="de-DE" dirty="0" err="1" smtClean="0"/>
              <a:t>procession</a:t>
            </a:r>
            <a:r>
              <a:rPr lang="de-DE" dirty="0" smtClean="0"/>
              <a:t> </a:t>
            </a:r>
            <a:r>
              <a:rPr lang="el-GR" sz="2000" b="1" dirty="0" smtClean="0"/>
              <a:t>Φ</a:t>
            </a:r>
            <a:endParaRPr lang="en-US" sz="2400" b="1" dirty="0"/>
          </a:p>
        </p:txBody>
      </p:sp>
      <p:sp>
        <p:nvSpPr>
          <p:cNvPr id="59" name="TextBox 58"/>
          <p:cNvSpPr txBox="1"/>
          <p:nvPr/>
        </p:nvSpPr>
        <p:spPr>
          <a:xfrm>
            <a:off x="7191568" y="5946349"/>
            <a:ext cx="3834547" cy="677108"/>
          </a:xfrm>
          <a:prstGeom prst="rect">
            <a:avLst/>
          </a:prstGeom>
          <a:noFill/>
        </p:spPr>
        <p:txBody>
          <a:bodyPr wrap="square" rtlCol="0">
            <a:spAutoFit/>
          </a:bodyPr>
          <a:lstStyle/>
          <a:p>
            <a:r>
              <a:rPr lang="de-DE" dirty="0" err="1" smtClean="0"/>
              <a:t>Measure</a:t>
            </a:r>
            <a:r>
              <a:rPr lang="de-DE" dirty="0" smtClean="0"/>
              <a:t> </a:t>
            </a:r>
            <a:r>
              <a:rPr lang="de-DE" dirty="0" err="1" smtClean="0"/>
              <a:t>of</a:t>
            </a:r>
            <a:r>
              <a:rPr lang="de-DE" dirty="0" smtClean="0"/>
              <a:t> </a:t>
            </a:r>
            <a:r>
              <a:rPr lang="de-DE" dirty="0" err="1" smtClean="0"/>
              <a:t>poloidal</a:t>
            </a:r>
            <a:r>
              <a:rPr lang="de-DE" dirty="0" smtClean="0"/>
              <a:t> </a:t>
            </a:r>
            <a:r>
              <a:rPr lang="de-DE" dirty="0" err="1" smtClean="0"/>
              <a:t>procession</a:t>
            </a:r>
            <a:r>
              <a:rPr lang="de-DE" dirty="0" smtClean="0"/>
              <a:t> </a:t>
            </a:r>
            <a:r>
              <a:rPr lang="de-DE" dirty="0"/>
              <a:t> </a:t>
            </a:r>
            <a:r>
              <a:rPr lang="el-GR" sz="2000" b="1" dirty="0" smtClean="0"/>
              <a:t>θ</a:t>
            </a:r>
            <a:r>
              <a:rPr lang="de-DE" sz="2000" b="1" baseline="30000" dirty="0" smtClean="0"/>
              <a:t>*</a:t>
            </a:r>
            <a:endParaRPr lang="en-US" b="1" dirty="0"/>
          </a:p>
          <a:p>
            <a:endParaRPr lang="en-US" dirty="0"/>
          </a:p>
        </p:txBody>
      </p:sp>
      <p:sp>
        <p:nvSpPr>
          <p:cNvPr id="2" name="Oval 1"/>
          <p:cNvSpPr/>
          <p:nvPr/>
        </p:nvSpPr>
        <p:spPr>
          <a:xfrm>
            <a:off x="8784834" y="4096750"/>
            <a:ext cx="188644" cy="199061"/>
          </a:xfrm>
          <a:prstGeom prst="ellipse">
            <a:avLst/>
          </a:prstGeom>
          <a:solidFill>
            <a:srgbClr val="F29633"/>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53" name="Oval 52"/>
          <p:cNvSpPr/>
          <p:nvPr/>
        </p:nvSpPr>
        <p:spPr>
          <a:xfrm>
            <a:off x="8879156" y="3680514"/>
            <a:ext cx="188644" cy="199061"/>
          </a:xfrm>
          <a:prstGeom prst="ellipse">
            <a:avLst/>
          </a:prstGeom>
          <a:solidFill>
            <a:srgbClr val="F29633"/>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cxnSp>
        <p:nvCxnSpPr>
          <p:cNvPr id="10" name="Straight Connector 9"/>
          <p:cNvCxnSpPr/>
          <p:nvPr/>
        </p:nvCxnSpPr>
        <p:spPr>
          <a:xfrm flipV="1">
            <a:off x="6931525" y="4196280"/>
            <a:ext cx="4464275" cy="14288"/>
          </a:xfrm>
          <a:prstGeom prst="line">
            <a:avLst/>
          </a:prstGeom>
          <a:ln w="19050" cmpd="sng">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flipV="1">
            <a:off x="6931524" y="3769028"/>
            <a:ext cx="4464275" cy="14288"/>
          </a:xfrm>
          <a:prstGeom prst="line">
            <a:avLst/>
          </a:prstGeom>
          <a:ln w="19050" cmpd="sng">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8" name="Rectangle 27"/>
          <p:cNvSpPr/>
          <p:nvPr/>
        </p:nvSpPr>
        <p:spPr>
          <a:xfrm>
            <a:off x="6449611" y="3573898"/>
            <a:ext cx="502061" cy="369332"/>
          </a:xfrm>
          <a:prstGeom prst="rect">
            <a:avLst/>
          </a:prstGeom>
        </p:spPr>
        <p:txBody>
          <a:bodyPr wrap="none">
            <a:spAutoFit/>
          </a:bodyPr>
          <a:lstStyle/>
          <a:p>
            <a:r>
              <a:rPr lang="el-GR" b="1" dirty="0" smtClean="0"/>
              <a:t>Φ</a:t>
            </a:r>
            <a:r>
              <a:rPr lang="de-DE" b="1" dirty="0" smtClean="0"/>
              <a:t>2</a:t>
            </a:r>
            <a:endParaRPr lang="en-US" sz="2000" b="1" dirty="0"/>
          </a:p>
        </p:txBody>
      </p:sp>
      <p:sp>
        <p:nvSpPr>
          <p:cNvPr id="61" name="Rectangle 60"/>
          <p:cNvSpPr/>
          <p:nvPr/>
        </p:nvSpPr>
        <p:spPr>
          <a:xfrm>
            <a:off x="6449610" y="4011614"/>
            <a:ext cx="502061" cy="369332"/>
          </a:xfrm>
          <a:prstGeom prst="rect">
            <a:avLst/>
          </a:prstGeom>
        </p:spPr>
        <p:txBody>
          <a:bodyPr wrap="none">
            <a:spAutoFit/>
          </a:bodyPr>
          <a:lstStyle/>
          <a:p>
            <a:r>
              <a:rPr lang="el-GR" b="1" dirty="0" smtClean="0"/>
              <a:t>Φ</a:t>
            </a:r>
            <a:r>
              <a:rPr lang="de-DE" b="1" dirty="0"/>
              <a:t>1</a:t>
            </a:r>
            <a:endParaRPr lang="en-US" sz="2000" b="1" dirty="0"/>
          </a:p>
        </p:txBody>
      </p:sp>
    </p:spTree>
    <p:extLst>
      <p:ext uri="{BB962C8B-B14F-4D97-AF65-F5344CB8AC3E}">
        <p14:creationId xmlns:p14="http://schemas.microsoft.com/office/powerpoint/2010/main" val="2188469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p:cNvSpPr/>
          <p:nvPr/>
        </p:nvSpPr>
        <p:spPr>
          <a:xfrm>
            <a:off x="1958283" y="4681538"/>
            <a:ext cx="1618651" cy="1238519"/>
          </a:xfrm>
          <a:prstGeom prst="rect">
            <a:avLst/>
          </a:prstGeom>
          <a:solidFill>
            <a:srgbClr val="66A7A3">
              <a:alpha val="35000"/>
            </a:srgbClr>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4" name="Date Placeholder 3"/>
          <p:cNvSpPr>
            <a:spLocks noGrp="1"/>
          </p:cNvSpPr>
          <p:nvPr>
            <p:ph type="dt" sz="half" idx="14"/>
          </p:nvPr>
        </p:nvSpPr>
        <p:spPr/>
        <p:txBody>
          <a:bodyPr/>
          <a:lstStyle/>
          <a:p>
            <a:r>
              <a:rPr lang="en-US" smtClean="0"/>
              <a:t>Antara Menzel-Barbara | 25.06.24   </a:t>
            </a:r>
            <a:endParaRPr lang="de-DE" dirty="0"/>
          </a:p>
        </p:txBody>
      </p:sp>
      <p:sp>
        <p:nvSpPr>
          <p:cNvPr id="5" name="Footer Placeholder 4"/>
          <p:cNvSpPr>
            <a:spLocks noGrp="1"/>
          </p:cNvSpPr>
          <p:nvPr>
            <p:ph type="ftr" sz="quarter" idx="15"/>
          </p:nvPr>
        </p:nvSpPr>
        <p:spPr/>
        <p:txBody>
          <a:bodyPr/>
          <a:lstStyle/>
          <a:p>
            <a:r>
              <a:rPr lang="en-US" smtClean="0"/>
              <a:t>Divertor engineering meeting</a:t>
            </a:r>
            <a:endParaRPr lang="de-DE" dirty="0"/>
          </a:p>
        </p:txBody>
      </p:sp>
      <p:sp>
        <p:nvSpPr>
          <p:cNvPr id="6" name="Slide Number Placeholder 5"/>
          <p:cNvSpPr>
            <a:spLocks noGrp="1"/>
          </p:cNvSpPr>
          <p:nvPr>
            <p:ph type="sldNum" sz="quarter" idx="16"/>
          </p:nvPr>
        </p:nvSpPr>
        <p:spPr/>
        <p:txBody>
          <a:bodyPr/>
          <a:lstStyle/>
          <a:p>
            <a:fld id="{ECE691D0-CC49-4FC7-9C4D-6112B0CB3A76}" type="slidenum">
              <a:rPr lang="de-DE" smtClean="0"/>
              <a:pPr/>
              <a:t>45</a:t>
            </a:fld>
            <a:endParaRPr lang="de-DE" dirty="0"/>
          </a:p>
        </p:txBody>
      </p:sp>
      <p:sp>
        <p:nvSpPr>
          <p:cNvPr id="13" name="Title 2"/>
          <p:cNvSpPr>
            <a:spLocks noGrp="1"/>
          </p:cNvSpPr>
          <p:nvPr>
            <p:ph type="title"/>
          </p:nvPr>
        </p:nvSpPr>
        <p:spPr>
          <a:xfrm>
            <a:off x="695326" y="441325"/>
            <a:ext cx="9576471" cy="894416"/>
          </a:xfrm>
        </p:spPr>
        <p:txBody>
          <a:bodyPr/>
          <a:lstStyle/>
          <a:p>
            <a:r>
              <a:rPr lang="en-IN" sz="3200" dirty="0" smtClean="0"/>
              <a:t>W7-X islands, standard configuration</a:t>
            </a:r>
            <a:r>
              <a:rPr lang="en-IN" sz="3200" dirty="0" smtClean="0"/>
              <a:t/>
            </a:r>
            <a:br>
              <a:rPr lang="en-IN" sz="3200" dirty="0" smtClean="0"/>
            </a:br>
            <a:r>
              <a:rPr lang="en-IN" dirty="0" smtClean="0"/>
              <a:t/>
            </a:r>
            <a:br>
              <a:rPr lang="en-IN" dirty="0" smtClean="0"/>
            </a:br>
            <a:endParaRPr lang="en-IN" dirty="0"/>
          </a:p>
        </p:txBody>
      </p:sp>
      <p:sp>
        <p:nvSpPr>
          <p:cNvPr id="11" name="Rounded Rectangle 10"/>
          <p:cNvSpPr/>
          <p:nvPr/>
        </p:nvSpPr>
        <p:spPr>
          <a:xfrm>
            <a:off x="1943099" y="1171576"/>
            <a:ext cx="1628775" cy="4581526"/>
          </a:xfrm>
          <a:prstGeom prst="roundRect">
            <a:avLst/>
          </a:prstGeom>
          <a:solidFill>
            <a:schemeClr val="tx2"/>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7" name="Oval 6"/>
          <p:cNvSpPr/>
          <p:nvPr/>
        </p:nvSpPr>
        <p:spPr>
          <a:xfrm>
            <a:off x="1943098" y="5264315"/>
            <a:ext cx="1628775" cy="597836"/>
          </a:xfrm>
          <a:prstGeom prst="ellipse">
            <a:avLst/>
          </a:prstGeom>
          <a:solidFill>
            <a:srgbClr val="66A7A3"/>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14" name="Oval 13"/>
          <p:cNvSpPr/>
          <p:nvPr/>
        </p:nvSpPr>
        <p:spPr>
          <a:xfrm>
            <a:off x="1943097" y="1071034"/>
            <a:ext cx="1628775" cy="597836"/>
          </a:xfrm>
          <a:prstGeom prst="ellipse">
            <a:avLst/>
          </a:prstGeom>
          <a:solidFill>
            <a:schemeClr val="tx2"/>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15" name="Oval 14"/>
          <p:cNvSpPr/>
          <p:nvPr/>
        </p:nvSpPr>
        <p:spPr>
          <a:xfrm>
            <a:off x="2019297" y="5315441"/>
            <a:ext cx="1476374" cy="501323"/>
          </a:xfrm>
          <a:prstGeom prst="ellipse">
            <a:avLst/>
          </a:prstGeom>
          <a:solidFill>
            <a:srgbClr val="99C4C2"/>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16" name="Oval 15"/>
          <p:cNvSpPr/>
          <p:nvPr/>
        </p:nvSpPr>
        <p:spPr>
          <a:xfrm>
            <a:off x="2112164" y="5369476"/>
            <a:ext cx="1290640" cy="387513"/>
          </a:xfrm>
          <a:prstGeom prst="ellipse">
            <a:avLst/>
          </a:prstGeom>
          <a:solidFill>
            <a:srgbClr val="66A7A3"/>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17" name="Oval 16"/>
          <p:cNvSpPr/>
          <p:nvPr/>
        </p:nvSpPr>
        <p:spPr>
          <a:xfrm>
            <a:off x="2205033" y="5430758"/>
            <a:ext cx="1104902" cy="264948"/>
          </a:xfrm>
          <a:prstGeom prst="ellipse">
            <a:avLst/>
          </a:prstGeom>
          <a:solidFill>
            <a:srgbClr val="99C4C2"/>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18" name="Oval 17"/>
          <p:cNvSpPr/>
          <p:nvPr/>
        </p:nvSpPr>
        <p:spPr>
          <a:xfrm>
            <a:off x="2264564" y="5459966"/>
            <a:ext cx="985840" cy="193510"/>
          </a:xfrm>
          <a:prstGeom prst="ellipse">
            <a:avLst/>
          </a:prstGeom>
          <a:solidFill>
            <a:srgbClr val="66A7A3"/>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19" name="Oval 18"/>
          <p:cNvSpPr/>
          <p:nvPr/>
        </p:nvSpPr>
        <p:spPr>
          <a:xfrm>
            <a:off x="2375890" y="5518365"/>
            <a:ext cx="763187" cy="76712"/>
          </a:xfrm>
          <a:prstGeom prst="ellipse">
            <a:avLst/>
          </a:prstGeom>
          <a:solidFill>
            <a:srgbClr val="99C4C2"/>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20" name="Oval 19"/>
          <p:cNvSpPr/>
          <p:nvPr/>
        </p:nvSpPr>
        <p:spPr>
          <a:xfrm>
            <a:off x="2719084" y="5522020"/>
            <a:ext cx="76798" cy="69402"/>
          </a:xfrm>
          <a:prstGeom prst="ellipse">
            <a:avLst/>
          </a:prstGeom>
          <a:solidFill>
            <a:srgbClr val="66A7A3"/>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cxnSp>
        <p:nvCxnSpPr>
          <p:cNvPr id="12" name="Straight Connector 11"/>
          <p:cNvCxnSpPr/>
          <p:nvPr/>
        </p:nvCxnSpPr>
        <p:spPr>
          <a:xfrm flipH="1">
            <a:off x="1720450" y="5430758"/>
            <a:ext cx="176213" cy="235740"/>
          </a:xfrm>
          <a:prstGeom prst="line">
            <a:avLst/>
          </a:prstGeom>
          <a:ln w="19050" cmpd="sng">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1702287" y="5441826"/>
            <a:ext cx="219082" cy="229789"/>
          </a:xfrm>
          <a:prstGeom prst="line">
            <a:avLst/>
          </a:prstGeom>
          <a:ln w="19050" cmpd="sng">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H="1">
            <a:off x="3654620" y="5432057"/>
            <a:ext cx="176213" cy="235740"/>
          </a:xfrm>
          <a:prstGeom prst="line">
            <a:avLst/>
          </a:prstGeom>
          <a:ln w="19050" cmpd="sng">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3636457" y="5443125"/>
            <a:ext cx="219082" cy="229789"/>
          </a:xfrm>
          <a:prstGeom prst="line">
            <a:avLst/>
          </a:prstGeom>
          <a:ln w="19050" cmpd="sng">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V="1">
            <a:off x="1795458" y="1335741"/>
            <a:ext cx="14882" cy="4182624"/>
          </a:xfrm>
          <a:prstGeom prst="line">
            <a:avLst/>
          </a:prstGeom>
          <a:ln w="19050" cmpd="sng">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V="1">
            <a:off x="3745699" y="1346809"/>
            <a:ext cx="14882" cy="4182624"/>
          </a:xfrm>
          <a:prstGeom prst="line">
            <a:avLst/>
          </a:prstGeom>
          <a:ln w="19050" cmpd="sng">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H="1">
            <a:off x="1720450" y="1196078"/>
            <a:ext cx="176213" cy="235740"/>
          </a:xfrm>
          <a:prstGeom prst="line">
            <a:avLst/>
          </a:prstGeom>
          <a:ln w="19050" cmpd="sng">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1702287" y="1207146"/>
            <a:ext cx="219082" cy="229789"/>
          </a:xfrm>
          <a:prstGeom prst="line">
            <a:avLst/>
          </a:prstGeom>
          <a:ln w="19050" cmpd="sng">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3654620" y="1197377"/>
            <a:ext cx="176213" cy="235740"/>
          </a:xfrm>
          <a:prstGeom prst="line">
            <a:avLst/>
          </a:prstGeom>
          <a:ln w="19050" cmpd="sng">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3636457" y="1208445"/>
            <a:ext cx="219082" cy="229789"/>
          </a:xfrm>
          <a:prstGeom prst="line">
            <a:avLst/>
          </a:prstGeom>
          <a:ln w="19050" cmpd="sng">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0" name="Oval 29"/>
          <p:cNvSpPr/>
          <p:nvPr/>
        </p:nvSpPr>
        <p:spPr>
          <a:xfrm>
            <a:off x="2029422" y="5312430"/>
            <a:ext cx="1476374" cy="501323"/>
          </a:xfrm>
          <a:prstGeom prst="ellipse">
            <a:avLst/>
          </a:prstGeom>
          <a:solidFill>
            <a:schemeClr val="bg1">
              <a:alpha val="65000"/>
            </a:schemeClr>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9" name="Rectangle 8"/>
          <p:cNvSpPr/>
          <p:nvPr/>
        </p:nvSpPr>
        <p:spPr>
          <a:xfrm>
            <a:off x="1887724" y="933519"/>
            <a:ext cx="1826117" cy="4615109"/>
          </a:xfrm>
          <a:prstGeom prst="rect">
            <a:avLst/>
          </a:prstGeom>
          <a:solidFill>
            <a:schemeClr val="bg1">
              <a:alpha val="69000"/>
            </a:schemeClr>
          </a:solidFill>
          <a:ln w="19050" cmpd="sng">
            <a:solidFill>
              <a:schemeClr val="bg1"/>
            </a:solid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cxnSp>
        <p:nvCxnSpPr>
          <p:cNvPr id="23" name="Straight Connector 22"/>
          <p:cNvCxnSpPr>
            <a:stCxn id="7" idx="2"/>
          </p:cNvCxnSpPr>
          <p:nvPr/>
        </p:nvCxnSpPr>
        <p:spPr>
          <a:xfrm flipV="1">
            <a:off x="1943098" y="5556720"/>
            <a:ext cx="1628774" cy="6513"/>
          </a:xfrm>
          <a:prstGeom prst="line">
            <a:avLst/>
          </a:prstGeom>
          <a:ln w="19050" cmpd="sng">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1958283" y="5924306"/>
            <a:ext cx="1618651" cy="57396"/>
          </a:xfrm>
          <a:prstGeom prst="rect">
            <a:avLst/>
          </a:prstGeom>
          <a:solidFill>
            <a:srgbClr val="66A7A3"/>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24" name="Down Arrow 23"/>
          <p:cNvSpPr/>
          <p:nvPr/>
        </p:nvSpPr>
        <p:spPr>
          <a:xfrm>
            <a:off x="1972862" y="5729892"/>
            <a:ext cx="92867" cy="166445"/>
          </a:xfrm>
          <a:prstGeom prst="downArrow">
            <a:avLst/>
          </a:prstGeom>
          <a:solidFill>
            <a:schemeClr val="tx2"/>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40" name="Down Arrow 39"/>
          <p:cNvSpPr/>
          <p:nvPr/>
        </p:nvSpPr>
        <p:spPr>
          <a:xfrm>
            <a:off x="3449238" y="5724915"/>
            <a:ext cx="92867" cy="166445"/>
          </a:xfrm>
          <a:prstGeom prst="downArrow">
            <a:avLst/>
          </a:prstGeom>
          <a:solidFill>
            <a:schemeClr val="tx2"/>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41" name="Down Arrow 40"/>
          <p:cNvSpPr/>
          <p:nvPr/>
        </p:nvSpPr>
        <p:spPr>
          <a:xfrm>
            <a:off x="2264564" y="5829595"/>
            <a:ext cx="111326" cy="100205"/>
          </a:xfrm>
          <a:prstGeom prst="downArrow">
            <a:avLst/>
          </a:prstGeom>
          <a:solidFill>
            <a:schemeClr val="tx2"/>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43" name="Down Arrow 42"/>
          <p:cNvSpPr/>
          <p:nvPr/>
        </p:nvSpPr>
        <p:spPr>
          <a:xfrm>
            <a:off x="3217360" y="5827256"/>
            <a:ext cx="111326" cy="100205"/>
          </a:xfrm>
          <a:prstGeom prst="downArrow">
            <a:avLst/>
          </a:prstGeom>
          <a:solidFill>
            <a:schemeClr val="tx2"/>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25" name="Rectangle 24"/>
          <p:cNvSpPr/>
          <p:nvPr/>
        </p:nvSpPr>
        <p:spPr>
          <a:xfrm>
            <a:off x="1947421" y="1071034"/>
            <a:ext cx="1620124" cy="4910668"/>
          </a:xfrm>
          <a:prstGeom prst="rect">
            <a:avLst/>
          </a:prstGeom>
          <a:solidFill>
            <a:srgbClr val="99C4C2"/>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cxnSp>
        <p:nvCxnSpPr>
          <p:cNvPr id="31" name="Straight Arrow Connector 30"/>
          <p:cNvCxnSpPr/>
          <p:nvPr/>
        </p:nvCxnSpPr>
        <p:spPr>
          <a:xfrm flipV="1">
            <a:off x="1943097" y="1071034"/>
            <a:ext cx="278608" cy="4910668"/>
          </a:xfrm>
          <a:prstGeom prst="straightConnector1">
            <a:avLst/>
          </a:prstGeom>
          <a:ln w="19050" cmpd="sng">
            <a:prstDash val="solid"/>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flipV="1">
            <a:off x="2165784" y="1062526"/>
            <a:ext cx="268704" cy="4902663"/>
          </a:xfrm>
          <a:prstGeom prst="straightConnector1">
            <a:avLst/>
          </a:prstGeom>
          <a:ln w="19050" cmpd="sng">
            <a:prstDash val="solid"/>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V="1">
            <a:off x="2375131" y="1046013"/>
            <a:ext cx="277720" cy="4920820"/>
          </a:xfrm>
          <a:prstGeom prst="straightConnector1">
            <a:avLst/>
          </a:prstGeom>
          <a:ln w="19050" cmpd="sng">
            <a:prstDash val="solid"/>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flipV="1">
            <a:off x="2553977" y="1052141"/>
            <a:ext cx="323769" cy="4930771"/>
          </a:xfrm>
          <a:prstGeom prst="straightConnector1">
            <a:avLst/>
          </a:prstGeom>
          <a:ln w="19050" cmpd="sng">
            <a:prstDash val="solid"/>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flipH="1">
            <a:off x="2753329" y="1103589"/>
            <a:ext cx="359580" cy="4885744"/>
          </a:xfrm>
          <a:prstGeom prst="straightConnector1">
            <a:avLst/>
          </a:prstGeom>
          <a:ln w="19050" cmpd="sng">
            <a:solidFill>
              <a:schemeClr val="accent5">
                <a:lumMod val="75000"/>
              </a:schemeClr>
            </a:solidFill>
            <a:prstDash val="solid"/>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flipH="1">
            <a:off x="2929617" y="1103589"/>
            <a:ext cx="359580" cy="4885744"/>
          </a:xfrm>
          <a:prstGeom prst="straightConnector1">
            <a:avLst/>
          </a:prstGeom>
          <a:ln w="19050" cmpd="sng">
            <a:solidFill>
              <a:schemeClr val="accent5">
                <a:lumMod val="75000"/>
              </a:schemeClr>
            </a:solidFill>
            <a:prstDash val="solid"/>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flipH="1">
            <a:off x="3129840" y="1103589"/>
            <a:ext cx="359580" cy="4885744"/>
          </a:xfrm>
          <a:prstGeom prst="straightConnector1">
            <a:avLst/>
          </a:prstGeom>
          <a:ln w="19050" cmpd="sng">
            <a:solidFill>
              <a:schemeClr val="accent5">
                <a:lumMod val="75000"/>
              </a:schemeClr>
            </a:solidFill>
            <a:prstDash val="solid"/>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p:nvPr/>
        </p:nvCxnSpPr>
        <p:spPr>
          <a:xfrm flipH="1">
            <a:off x="3348654" y="2586038"/>
            <a:ext cx="217689" cy="3395664"/>
          </a:xfrm>
          <a:prstGeom prst="straightConnector1">
            <a:avLst/>
          </a:prstGeom>
          <a:ln w="19050" cmpd="sng">
            <a:solidFill>
              <a:schemeClr val="accent5">
                <a:lumMod val="75000"/>
              </a:schemeClr>
            </a:solidFill>
            <a:prstDash val="solid"/>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flipV="1">
            <a:off x="6907682" y="1275863"/>
            <a:ext cx="28575" cy="4581526"/>
          </a:xfrm>
          <a:prstGeom prst="straightConnector1">
            <a:avLst/>
          </a:prstGeom>
          <a:ln w="76200" cmpd="sng">
            <a:prstDash val="solid"/>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a:off x="6881342" y="5836294"/>
            <a:ext cx="4735885" cy="1"/>
          </a:xfrm>
          <a:prstGeom prst="straightConnector1">
            <a:avLst/>
          </a:prstGeom>
          <a:ln w="76200" cmpd="sng">
            <a:prstDash val="solid"/>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flipV="1">
            <a:off x="6932388" y="1369952"/>
            <a:ext cx="820962" cy="4487436"/>
          </a:xfrm>
          <a:prstGeom prst="straightConnector1">
            <a:avLst/>
          </a:prstGeom>
          <a:ln w="19050" cmpd="sng">
            <a:prstDash val="solid"/>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flipV="1">
            <a:off x="7753350" y="1320701"/>
            <a:ext cx="820962" cy="4487436"/>
          </a:xfrm>
          <a:prstGeom prst="straightConnector1">
            <a:avLst/>
          </a:prstGeom>
          <a:ln w="19050" cmpd="sng">
            <a:prstDash val="solid"/>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flipV="1">
            <a:off x="8570443" y="1331248"/>
            <a:ext cx="820962" cy="4487436"/>
          </a:xfrm>
          <a:prstGeom prst="straightConnector1">
            <a:avLst/>
          </a:prstGeom>
          <a:ln w="19050" cmpd="sng">
            <a:prstDash val="solid"/>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V="1">
            <a:off x="9391405" y="1369952"/>
            <a:ext cx="820962" cy="4487436"/>
          </a:xfrm>
          <a:prstGeom prst="straightConnector1">
            <a:avLst/>
          </a:prstGeom>
          <a:ln w="19050" cmpd="sng">
            <a:prstDash val="solid"/>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10724616" y="1226265"/>
            <a:ext cx="142875" cy="4600991"/>
          </a:xfrm>
          <a:prstGeom prst="line">
            <a:avLst/>
          </a:prstGeom>
          <a:ln w="19050" cmpd="sng">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a:off x="4719320" y="2711675"/>
            <a:ext cx="2141622" cy="677108"/>
          </a:xfrm>
          <a:prstGeom prst="rect">
            <a:avLst/>
          </a:prstGeom>
          <a:noFill/>
        </p:spPr>
        <p:txBody>
          <a:bodyPr wrap="square" rtlCol="0">
            <a:spAutoFit/>
          </a:bodyPr>
          <a:lstStyle/>
          <a:p>
            <a:r>
              <a:rPr lang="de-DE" dirty="0" err="1" smtClean="0"/>
              <a:t>Measure</a:t>
            </a:r>
            <a:r>
              <a:rPr lang="de-DE" dirty="0" smtClean="0"/>
              <a:t> </a:t>
            </a:r>
            <a:r>
              <a:rPr lang="de-DE" dirty="0" err="1" smtClean="0"/>
              <a:t>of</a:t>
            </a:r>
            <a:r>
              <a:rPr lang="de-DE" dirty="0" smtClean="0"/>
              <a:t> </a:t>
            </a:r>
            <a:r>
              <a:rPr lang="de-DE" dirty="0" err="1" smtClean="0"/>
              <a:t>toroidal</a:t>
            </a:r>
            <a:r>
              <a:rPr lang="de-DE" dirty="0" smtClean="0"/>
              <a:t> </a:t>
            </a:r>
            <a:r>
              <a:rPr lang="de-DE" dirty="0" err="1" smtClean="0"/>
              <a:t>procession</a:t>
            </a:r>
            <a:r>
              <a:rPr lang="de-DE" dirty="0" smtClean="0"/>
              <a:t> </a:t>
            </a:r>
            <a:r>
              <a:rPr lang="el-GR" sz="2000" b="1" dirty="0" smtClean="0"/>
              <a:t>Φ</a:t>
            </a:r>
            <a:endParaRPr lang="en-US" sz="2400" b="1" dirty="0"/>
          </a:p>
        </p:txBody>
      </p:sp>
      <p:sp>
        <p:nvSpPr>
          <p:cNvPr id="59" name="TextBox 58"/>
          <p:cNvSpPr txBox="1"/>
          <p:nvPr/>
        </p:nvSpPr>
        <p:spPr>
          <a:xfrm>
            <a:off x="7191568" y="5946349"/>
            <a:ext cx="3834547" cy="677108"/>
          </a:xfrm>
          <a:prstGeom prst="rect">
            <a:avLst/>
          </a:prstGeom>
          <a:noFill/>
        </p:spPr>
        <p:txBody>
          <a:bodyPr wrap="square" rtlCol="0">
            <a:spAutoFit/>
          </a:bodyPr>
          <a:lstStyle/>
          <a:p>
            <a:r>
              <a:rPr lang="de-DE" dirty="0" err="1" smtClean="0"/>
              <a:t>Measure</a:t>
            </a:r>
            <a:r>
              <a:rPr lang="de-DE" dirty="0" smtClean="0"/>
              <a:t> </a:t>
            </a:r>
            <a:r>
              <a:rPr lang="de-DE" dirty="0" err="1" smtClean="0"/>
              <a:t>of</a:t>
            </a:r>
            <a:r>
              <a:rPr lang="de-DE" dirty="0" smtClean="0"/>
              <a:t> </a:t>
            </a:r>
            <a:r>
              <a:rPr lang="de-DE" dirty="0" err="1" smtClean="0"/>
              <a:t>poloidal</a:t>
            </a:r>
            <a:r>
              <a:rPr lang="de-DE" dirty="0" smtClean="0"/>
              <a:t> </a:t>
            </a:r>
            <a:r>
              <a:rPr lang="de-DE" dirty="0" err="1" smtClean="0"/>
              <a:t>procession</a:t>
            </a:r>
            <a:r>
              <a:rPr lang="de-DE" dirty="0" smtClean="0"/>
              <a:t> </a:t>
            </a:r>
            <a:r>
              <a:rPr lang="de-DE" dirty="0"/>
              <a:t> </a:t>
            </a:r>
            <a:r>
              <a:rPr lang="el-GR" sz="2000" b="1" dirty="0" smtClean="0"/>
              <a:t>θ</a:t>
            </a:r>
            <a:r>
              <a:rPr lang="de-DE" sz="2000" b="1" baseline="30000" dirty="0" smtClean="0"/>
              <a:t>*</a:t>
            </a:r>
            <a:endParaRPr lang="en-US" b="1" dirty="0"/>
          </a:p>
          <a:p>
            <a:endParaRPr lang="en-US" dirty="0"/>
          </a:p>
        </p:txBody>
      </p:sp>
      <p:sp>
        <p:nvSpPr>
          <p:cNvPr id="2" name="Oval 1"/>
          <p:cNvSpPr/>
          <p:nvPr/>
        </p:nvSpPr>
        <p:spPr>
          <a:xfrm>
            <a:off x="8784834" y="4096750"/>
            <a:ext cx="188644" cy="199061"/>
          </a:xfrm>
          <a:prstGeom prst="ellipse">
            <a:avLst/>
          </a:prstGeom>
          <a:solidFill>
            <a:srgbClr val="F29633"/>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53" name="Oval 52"/>
          <p:cNvSpPr/>
          <p:nvPr/>
        </p:nvSpPr>
        <p:spPr>
          <a:xfrm>
            <a:off x="8879156" y="3680514"/>
            <a:ext cx="188644" cy="199061"/>
          </a:xfrm>
          <a:prstGeom prst="ellipse">
            <a:avLst/>
          </a:prstGeom>
          <a:solidFill>
            <a:srgbClr val="F29633"/>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54" name="Oval 53"/>
          <p:cNvSpPr/>
          <p:nvPr/>
        </p:nvSpPr>
        <p:spPr>
          <a:xfrm>
            <a:off x="9696249" y="3680513"/>
            <a:ext cx="188644" cy="199061"/>
          </a:xfrm>
          <a:prstGeom prst="ellipse">
            <a:avLst/>
          </a:prstGeom>
          <a:solidFill>
            <a:srgbClr val="FF0000"/>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Tree>
    <p:extLst>
      <p:ext uri="{BB962C8B-B14F-4D97-AF65-F5344CB8AC3E}">
        <p14:creationId xmlns:p14="http://schemas.microsoft.com/office/powerpoint/2010/main" val="33610837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p:cNvSpPr/>
          <p:nvPr/>
        </p:nvSpPr>
        <p:spPr>
          <a:xfrm>
            <a:off x="1958283" y="4681538"/>
            <a:ext cx="1618651" cy="1238519"/>
          </a:xfrm>
          <a:prstGeom prst="rect">
            <a:avLst/>
          </a:prstGeom>
          <a:solidFill>
            <a:srgbClr val="66A7A3">
              <a:alpha val="35000"/>
            </a:srgbClr>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4" name="Date Placeholder 3"/>
          <p:cNvSpPr>
            <a:spLocks noGrp="1"/>
          </p:cNvSpPr>
          <p:nvPr>
            <p:ph type="dt" sz="half" idx="14"/>
          </p:nvPr>
        </p:nvSpPr>
        <p:spPr/>
        <p:txBody>
          <a:bodyPr/>
          <a:lstStyle/>
          <a:p>
            <a:r>
              <a:rPr lang="en-US" smtClean="0"/>
              <a:t>Antara Menzel-Barbara | 25.06.24   </a:t>
            </a:r>
            <a:endParaRPr lang="de-DE" dirty="0"/>
          </a:p>
        </p:txBody>
      </p:sp>
      <p:sp>
        <p:nvSpPr>
          <p:cNvPr id="5" name="Footer Placeholder 4"/>
          <p:cNvSpPr>
            <a:spLocks noGrp="1"/>
          </p:cNvSpPr>
          <p:nvPr>
            <p:ph type="ftr" sz="quarter" idx="15"/>
          </p:nvPr>
        </p:nvSpPr>
        <p:spPr/>
        <p:txBody>
          <a:bodyPr/>
          <a:lstStyle/>
          <a:p>
            <a:r>
              <a:rPr lang="en-US" smtClean="0"/>
              <a:t>Divertor engineering meeting</a:t>
            </a:r>
            <a:endParaRPr lang="de-DE" dirty="0"/>
          </a:p>
        </p:txBody>
      </p:sp>
      <p:sp>
        <p:nvSpPr>
          <p:cNvPr id="6" name="Slide Number Placeholder 5"/>
          <p:cNvSpPr>
            <a:spLocks noGrp="1"/>
          </p:cNvSpPr>
          <p:nvPr>
            <p:ph type="sldNum" sz="quarter" idx="16"/>
          </p:nvPr>
        </p:nvSpPr>
        <p:spPr/>
        <p:txBody>
          <a:bodyPr/>
          <a:lstStyle/>
          <a:p>
            <a:fld id="{ECE691D0-CC49-4FC7-9C4D-6112B0CB3A76}" type="slidenum">
              <a:rPr lang="de-DE" smtClean="0"/>
              <a:pPr/>
              <a:t>46</a:t>
            </a:fld>
            <a:endParaRPr lang="de-DE" dirty="0"/>
          </a:p>
        </p:txBody>
      </p:sp>
      <p:sp>
        <p:nvSpPr>
          <p:cNvPr id="13" name="Title 2"/>
          <p:cNvSpPr>
            <a:spLocks noGrp="1"/>
          </p:cNvSpPr>
          <p:nvPr>
            <p:ph type="title"/>
          </p:nvPr>
        </p:nvSpPr>
        <p:spPr>
          <a:xfrm>
            <a:off x="695326" y="441325"/>
            <a:ext cx="9576471" cy="894416"/>
          </a:xfrm>
        </p:spPr>
        <p:txBody>
          <a:bodyPr/>
          <a:lstStyle/>
          <a:p>
            <a:r>
              <a:rPr lang="en-IN" sz="3200" dirty="0" smtClean="0"/>
              <a:t>W7-X islands, standard configuration</a:t>
            </a:r>
            <a:r>
              <a:rPr lang="en-IN" sz="3200" dirty="0" smtClean="0"/>
              <a:t/>
            </a:r>
            <a:br>
              <a:rPr lang="en-IN" sz="3200" dirty="0" smtClean="0"/>
            </a:br>
            <a:r>
              <a:rPr lang="en-IN" dirty="0" smtClean="0"/>
              <a:t/>
            </a:r>
            <a:br>
              <a:rPr lang="en-IN" dirty="0" smtClean="0"/>
            </a:br>
            <a:endParaRPr lang="en-IN" dirty="0"/>
          </a:p>
        </p:txBody>
      </p:sp>
      <p:sp>
        <p:nvSpPr>
          <p:cNvPr id="11" name="Rounded Rectangle 10"/>
          <p:cNvSpPr/>
          <p:nvPr/>
        </p:nvSpPr>
        <p:spPr>
          <a:xfrm>
            <a:off x="1943099" y="1171576"/>
            <a:ext cx="1628775" cy="4581526"/>
          </a:xfrm>
          <a:prstGeom prst="roundRect">
            <a:avLst/>
          </a:prstGeom>
          <a:solidFill>
            <a:schemeClr val="tx2"/>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7" name="Oval 6"/>
          <p:cNvSpPr/>
          <p:nvPr/>
        </p:nvSpPr>
        <p:spPr>
          <a:xfrm>
            <a:off x="1943098" y="5264315"/>
            <a:ext cx="1628775" cy="597836"/>
          </a:xfrm>
          <a:prstGeom prst="ellipse">
            <a:avLst/>
          </a:prstGeom>
          <a:solidFill>
            <a:srgbClr val="66A7A3"/>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14" name="Oval 13"/>
          <p:cNvSpPr/>
          <p:nvPr/>
        </p:nvSpPr>
        <p:spPr>
          <a:xfrm>
            <a:off x="1943097" y="1071034"/>
            <a:ext cx="1628775" cy="597836"/>
          </a:xfrm>
          <a:prstGeom prst="ellipse">
            <a:avLst/>
          </a:prstGeom>
          <a:solidFill>
            <a:schemeClr val="tx2"/>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15" name="Oval 14"/>
          <p:cNvSpPr/>
          <p:nvPr/>
        </p:nvSpPr>
        <p:spPr>
          <a:xfrm>
            <a:off x="2019297" y="5315441"/>
            <a:ext cx="1476374" cy="501323"/>
          </a:xfrm>
          <a:prstGeom prst="ellipse">
            <a:avLst/>
          </a:prstGeom>
          <a:solidFill>
            <a:srgbClr val="99C4C2"/>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16" name="Oval 15"/>
          <p:cNvSpPr/>
          <p:nvPr/>
        </p:nvSpPr>
        <p:spPr>
          <a:xfrm>
            <a:off x="2112164" y="5369476"/>
            <a:ext cx="1290640" cy="387513"/>
          </a:xfrm>
          <a:prstGeom prst="ellipse">
            <a:avLst/>
          </a:prstGeom>
          <a:solidFill>
            <a:srgbClr val="66A7A3"/>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17" name="Oval 16"/>
          <p:cNvSpPr/>
          <p:nvPr/>
        </p:nvSpPr>
        <p:spPr>
          <a:xfrm>
            <a:off x="2205033" y="5430758"/>
            <a:ext cx="1104902" cy="264948"/>
          </a:xfrm>
          <a:prstGeom prst="ellipse">
            <a:avLst/>
          </a:prstGeom>
          <a:solidFill>
            <a:srgbClr val="99C4C2"/>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18" name="Oval 17"/>
          <p:cNvSpPr/>
          <p:nvPr/>
        </p:nvSpPr>
        <p:spPr>
          <a:xfrm>
            <a:off x="2264564" y="5459966"/>
            <a:ext cx="985840" cy="193510"/>
          </a:xfrm>
          <a:prstGeom prst="ellipse">
            <a:avLst/>
          </a:prstGeom>
          <a:solidFill>
            <a:srgbClr val="66A7A3"/>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19" name="Oval 18"/>
          <p:cNvSpPr/>
          <p:nvPr/>
        </p:nvSpPr>
        <p:spPr>
          <a:xfrm>
            <a:off x="2375890" y="5518365"/>
            <a:ext cx="763187" cy="76712"/>
          </a:xfrm>
          <a:prstGeom prst="ellipse">
            <a:avLst/>
          </a:prstGeom>
          <a:solidFill>
            <a:srgbClr val="99C4C2"/>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20" name="Oval 19"/>
          <p:cNvSpPr/>
          <p:nvPr/>
        </p:nvSpPr>
        <p:spPr>
          <a:xfrm>
            <a:off x="2719084" y="5522020"/>
            <a:ext cx="76798" cy="69402"/>
          </a:xfrm>
          <a:prstGeom prst="ellipse">
            <a:avLst/>
          </a:prstGeom>
          <a:solidFill>
            <a:srgbClr val="66A7A3"/>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cxnSp>
        <p:nvCxnSpPr>
          <p:cNvPr id="12" name="Straight Connector 11"/>
          <p:cNvCxnSpPr/>
          <p:nvPr/>
        </p:nvCxnSpPr>
        <p:spPr>
          <a:xfrm flipH="1">
            <a:off x="1720450" y="5430758"/>
            <a:ext cx="176213" cy="235740"/>
          </a:xfrm>
          <a:prstGeom prst="line">
            <a:avLst/>
          </a:prstGeom>
          <a:ln w="19050" cmpd="sng">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1702287" y="5441826"/>
            <a:ext cx="219082" cy="229789"/>
          </a:xfrm>
          <a:prstGeom prst="line">
            <a:avLst/>
          </a:prstGeom>
          <a:ln w="19050" cmpd="sng">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H="1">
            <a:off x="3654620" y="5432057"/>
            <a:ext cx="176213" cy="235740"/>
          </a:xfrm>
          <a:prstGeom prst="line">
            <a:avLst/>
          </a:prstGeom>
          <a:ln w="19050" cmpd="sng">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3636457" y="5443125"/>
            <a:ext cx="219082" cy="229789"/>
          </a:xfrm>
          <a:prstGeom prst="line">
            <a:avLst/>
          </a:prstGeom>
          <a:ln w="19050" cmpd="sng">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V="1">
            <a:off x="1795458" y="1335741"/>
            <a:ext cx="14882" cy="4182624"/>
          </a:xfrm>
          <a:prstGeom prst="line">
            <a:avLst/>
          </a:prstGeom>
          <a:ln w="19050" cmpd="sng">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V="1">
            <a:off x="3745699" y="1346809"/>
            <a:ext cx="14882" cy="4182624"/>
          </a:xfrm>
          <a:prstGeom prst="line">
            <a:avLst/>
          </a:prstGeom>
          <a:ln w="19050" cmpd="sng">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H="1">
            <a:off x="1720450" y="1196078"/>
            <a:ext cx="176213" cy="235740"/>
          </a:xfrm>
          <a:prstGeom prst="line">
            <a:avLst/>
          </a:prstGeom>
          <a:ln w="19050" cmpd="sng">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1702287" y="1207146"/>
            <a:ext cx="219082" cy="229789"/>
          </a:xfrm>
          <a:prstGeom prst="line">
            <a:avLst/>
          </a:prstGeom>
          <a:ln w="19050" cmpd="sng">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3654620" y="1197377"/>
            <a:ext cx="176213" cy="235740"/>
          </a:xfrm>
          <a:prstGeom prst="line">
            <a:avLst/>
          </a:prstGeom>
          <a:ln w="19050" cmpd="sng">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3636457" y="1208445"/>
            <a:ext cx="219082" cy="229789"/>
          </a:xfrm>
          <a:prstGeom prst="line">
            <a:avLst/>
          </a:prstGeom>
          <a:ln w="19050" cmpd="sng">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0" name="Oval 29"/>
          <p:cNvSpPr/>
          <p:nvPr/>
        </p:nvSpPr>
        <p:spPr>
          <a:xfrm>
            <a:off x="2029422" y="5312430"/>
            <a:ext cx="1476374" cy="501323"/>
          </a:xfrm>
          <a:prstGeom prst="ellipse">
            <a:avLst/>
          </a:prstGeom>
          <a:solidFill>
            <a:schemeClr val="bg1">
              <a:alpha val="65000"/>
            </a:schemeClr>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9" name="Rectangle 8"/>
          <p:cNvSpPr/>
          <p:nvPr/>
        </p:nvSpPr>
        <p:spPr>
          <a:xfrm>
            <a:off x="1887724" y="933519"/>
            <a:ext cx="1826117" cy="4615109"/>
          </a:xfrm>
          <a:prstGeom prst="rect">
            <a:avLst/>
          </a:prstGeom>
          <a:solidFill>
            <a:schemeClr val="bg1">
              <a:alpha val="69000"/>
            </a:schemeClr>
          </a:solidFill>
          <a:ln w="19050" cmpd="sng">
            <a:solidFill>
              <a:schemeClr val="bg1"/>
            </a:solid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cxnSp>
        <p:nvCxnSpPr>
          <p:cNvPr id="23" name="Straight Connector 22"/>
          <p:cNvCxnSpPr>
            <a:stCxn id="7" idx="2"/>
          </p:cNvCxnSpPr>
          <p:nvPr/>
        </p:nvCxnSpPr>
        <p:spPr>
          <a:xfrm flipV="1">
            <a:off x="1943098" y="5556720"/>
            <a:ext cx="1628774" cy="6513"/>
          </a:xfrm>
          <a:prstGeom prst="line">
            <a:avLst/>
          </a:prstGeom>
          <a:ln w="19050" cmpd="sng">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1958283" y="5924306"/>
            <a:ext cx="1618651" cy="57396"/>
          </a:xfrm>
          <a:prstGeom prst="rect">
            <a:avLst/>
          </a:prstGeom>
          <a:solidFill>
            <a:srgbClr val="66A7A3"/>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24" name="Down Arrow 23"/>
          <p:cNvSpPr/>
          <p:nvPr/>
        </p:nvSpPr>
        <p:spPr>
          <a:xfrm>
            <a:off x="1972862" y="5729892"/>
            <a:ext cx="92867" cy="166445"/>
          </a:xfrm>
          <a:prstGeom prst="downArrow">
            <a:avLst/>
          </a:prstGeom>
          <a:solidFill>
            <a:schemeClr val="tx2"/>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40" name="Down Arrow 39"/>
          <p:cNvSpPr/>
          <p:nvPr/>
        </p:nvSpPr>
        <p:spPr>
          <a:xfrm>
            <a:off x="3449238" y="5724915"/>
            <a:ext cx="92867" cy="166445"/>
          </a:xfrm>
          <a:prstGeom prst="downArrow">
            <a:avLst/>
          </a:prstGeom>
          <a:solidFill>
            <a:schemeClr val="tx2"/>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41" name="Down Arrow 40"/>
          <p:cNvSpPr/>
          <p:nvPr/>
        </p:nvSpPr>
        <p:spPr>
          <a:xfrm>
            <a:off x="2264564" y="5829595"/>
            <a:ext cx="111326" cy="100205"/>
          </a:xfrm>
          <a:prstGeom prst="downArrow">
            <a:avLst/>
          </a:prstGeom>
          <a:solidFill>
            <a:schemeClr val="tx2"/>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43" name="Down Arrow 42"/>
          <p:cNvSpPr/>
          <p:nvPr/>
        </p:nvSpPr>
        <p:spPr>
          <a:xfrm>
            <a:off x="3217360" y="5827256"/>
            <a:ext cx="111326" cy="100205"/>
          </a:xfrm>
          <a:prstGeom prst="downArrow">
            <a:avLst/>
          </a:prstGeom>
          <a:solidFill>
            <a:schemeClr val="tx2"/>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25" name="Rectangle 24"/>
          <p:cNvSpPr/>
          <p:nvPr/>
        </p:nvSpPr>
        <p:spPr>
          <a:xfrm>
            <a:off x="1947421" y="1071034"/>
            <a:ext cx="1620124" cy="4910668"/>
          </a:xfrm>
          <a:prstGeom prst="rect">
            <a:avLst/>
          </a:prstGeom>
          <a:solidFill>
            <a:srgbClr val="99C4C2"/>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cxnSp>
        <p:nvCxnSpPr>
          <p:cNvPr id="31" name="Straight Arrow Connector 30"/>
          <p:cNvCxnSpPr/>
          <p:nvPr/>
        </p:nvCxnSpPr>
        <p:spPr>
          <a:xfrm flipV="1">
            <a:off x="1943097" y="1071034"/>
            <a:ext cx="278608" cy="4910668"/>
          </a:xfrm>
          <a:prstGeom prst="straightConnector1">
            <a:avLst/>
          </a:prstGeom>
          <a:ln w="19050" cmpd="sng">
            <a:prstDash val="solid"/>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flipV="1">
            <a:off x="2165784" y="1062526"/>
            <a:ext cx="268704" cy="4902663"/>
          </a:xfrm>
          <a:prstGeom prst="straightConnector1">
            <a:avLst/>
          </a:prstGeom>
          <a:ln w="19050" cmpd="sng">
            <a:prstDash val="solid"/>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V="1">
            <a:off x="2375131" y="1046013"/>
            <a:ext cx="277720" cy="4920820"/>
          </a:xfrm>
          <a:prstGeom prst="straightConnector1">
            <a:avLst/>
          </a:prstGeom>
          <a:ln w="19050" cmpd="sng">
            <a:prstDash val="solid"/>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flipV="1">
            <a:off x="2553977" y="1052141"/>
            <a:ext cx="323769" cy="4930771"/>
          </a:xfrm>
          <a:prstGeom prst="straightConnector1">
            <a:avLst/>
          </a:prstGeom>
          <a:ln w="19050" cmpd="sng">
            <a:prstDash val="solid"/>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flipH="1">
            <a:off x="2753329" y="1103589"/>
            <a:ext cx="359580" cy="4885744"/>
          </a:xfrm>
          <a:prstGeom prst="straightConnector1">
            <a:avLst/>
          </a:prstGeom>
          <a:ln w="19050" cmpd="sng">
            <a:solidFill>
              <a:schemeClr val="accent5">
                <a:lumMod val="75000"/>
              </a:schemeClr>
            </a:solidFill>
            <a:prstDash val="solid"/>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flipH="1">
            <a:off x="2929617" y="1103589"/>
            <a:ext cx="359580" cy="4885744"/>
          </a:xfrm>
          <a:prstGeom prst="straightConnector1">
            <a:avLst/>
          </a:prstGeom>
          <a:ln w="19050" cmpd="sng">
            <a:solidFill>
              <a:schemeClr val="accent5">
                <a:lumMod val="75000"/>
              </a:schemeClr>
            </a:solidFill>
            <a:prstDash val="solid"/>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flipH="1">
            <a:off x="3129840" y="1103589"/>
            <a:ext cx="359580" cy="4885744"/>
          </a:xfrm>
          <a:prstGeom prst="straightConnector1">
            <a:avLst/>
          </a:prstGeom>
          <a:ln w="19050" cmpd="sng">
            <a:solidFill>
              <a:schemeClr val="accent5">
                <a:lumMod val="75000"/>
              </a:schemeClr>
            </a:solidFill>
            <a:prstDash val="solid"/>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p:nvPr/>
        </p:nvCxnSpPr>
        <p:spPr>
          <a:xfrm flipH="1">
            <a:off x="3348654" y="2586038"/>
            <a:ext cx="217689" cy="3395664"/>
          </a:xfrm>
          <a:prstGeom prst="straightConnector1">
            <a:avLst/>
          </a:prstGeom>
          <a:ln w="19050" cmpd="sng">
            <a:solidFill>
              <a:schemeClr val="accent5">
                <a:lumMod val="75000"/>
              </a:schemeClr>
            </a:solidFill>
            <a:prstDash val="solid"/>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flipV="1">
            <a:off x="6907682" y="1275863"/>
            <a:ext cx="28575" cy="4581526"/>
          </a:xfrm>
          <a:prstGeom prst="straightConnector1">
            <a:avLst/>
          </a:prstGeom>
          <a:ln w="76200" cmpd="sng">
            <a:prstDash val="solid"/>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a:off x="6881342" y="5836294"/>
            <a:ext cx="4735885" cy="1"/>
          </a:xfrm>
          <a:prstGeom prst="straightConnector1">
            <a:avLst/>
          </a:prstGeom>
          <a:ln w="76200" cmpd="sng">
            <a:prstDash val="solid"/>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flipV="1">
            <a:off x="6932388" y="1369952"/>
            <a:ext cx="820962" cy="4487436"/>
          </a:xfrm>
          <a:prstGeom prst="straightConnector1">
            <a:avLst/>
          </a:prstGeom>
          <a:ln w="19050" cmpd="sng">
            <a:prstDash val="solid"/>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flipV="1">
            <a:off x="7753350" y="1320701"/>
            <a:ext cx="820962" cy="4487436"/>
          </a:xfrm>
          <a:prstGeom prst="straightConnector1">
            <a:avLst/>
          </a:prstGeom>
          <a:ln w="19050" cmpd="sng">
            <a:prstDash val="solid"/>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flipV="1">
            <a:off x="8570443" y="1331248"/>
            <a:ext cx="820962" cy="4487436"/>
          </a:xfrm>
          <a:prstGeom prst="straightConnector1">
            <a:avLst/>
          </a:prstGeom>
          <a:ln w="19050" cmpd="sng">
            <a:prstDash val="solid"/>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V="1">
            <a:off x="9391405" y="1369952"/>
            <a:ext cx="820962" cy="4487436"/>
          </a:xfrm>
          <a:prstGeom prst="straightConnector1">
            <a:avLst/>
          </a:prstGeom>
          <a:ln w="19050" cmpd="sng">
            <a:prstDash val="solid"/>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10724616" y="1226265"/>
            <a:ext cx="142875" cy="4600991"/>
          </a:xfrm>
          <a:prstGeom prst="line">
            <a:avLst/>
          </a:prstGeom>
          <a:ln w="19050" cmpd="sng">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a:off x="4719320" y="2711675"/>
            <a:ext cx="2141622" cy="677108"/>
          </a:xfrm>
          <a:prstGeom prst="rect">
            <a:avLst/>
          </a:prstGeom>
          <a:noFill/>
        </p:spPr>
        <p:txBody>
          <a:bodyPr wrap="square" rtlCol="0">
            <a:spAutoFit/>
          </a:bodyPr>
          <a:lstStyle/>
          <a:p>
            <a:r>
              <a:rPr lang="de-DE" dirty="0" err="1" smtClean="0"/>
              <a:t>Measure</a:t>
            </a:r>
            <a:r>
              <a:rPr lang="de-DE" dirty="0" smtClean="0"/>
              <a:t> </a:t>
            </a:r>
            <a:r>
              <a:rPr lang="de-DE" dirty="0" err="1" smtClean="0"/>
              <a:t>of</a:t>
            </a:r>
            <a:r>
              <a:rPr lang="de-DE" dirty="0" smtClean="0"/>
              <a:t> </a:t>
            </a:r>
            <a:r>
              <a:rPr lang="de-DE" dirty="0" err="1" smtClean="0"/>
              <a:t>toroidal</a:t>
            </a:r>
            <a:r>
              <a:rPr lang="de-DE" dirty="0" smtClean="0"/>
              <a:t> </a:t>
            </a:r>
            <a:r>
              <a:rPr lang="de-DE" dirty="0" err="1" smtClean="0"/>
              <a:t>procession</a:t>
            </a:r>
            <a:r>
              <a:rPr lang="de-DE" dirty="0" smtClean="0"/>
              <a:t> </a:t>
            </a:r>
            <a:r>
              <a:rPr lang="el-GR" sz="2000" b="1" dirty="0" smtClean="0"/>
              <a:t>Φ</a:t>
            </a:r>
            <a:endParaRPr lang="en-US" sz="2400" b="1" dirty="0"/>
          </a:p>
        </p:txBody>
      </p:sp>
      <p:sp>
        <p:nvSpPr>
          <p:cNvPr id="59" name="TextBox 58"/>
          <p:cNvSpPr txBox="1"/>
          <p:nvPr/>
        </p:nvSpPr>
        <p:spPr>
          <a:xfrm>
            <a:off x="7191568" y="5946349"/>
            <a:ext cx="3834547" cy="677108"/>
          </a:xfrm>
          <a:prstGeom prst="rect">
            <a:avLst/>
          </a:prstGeom>
          <a:noFill/>
        </p:spPr>
        <p:txBody>
          <a:bodyPr wrap="square" rtlCol="0">
            <a:spAutoFit/>
          </a:bodyPr>
          <a:lstStyle/>
          <a:p>
            <a:r>
              <a:rPr lang="de-DE" dirty="0" err="1" smtClean="0"/>
              <a:t>Measure</a:t>
            </a:r>
            <a:r>
              <a:rPr lang="de-DE" dirty="0" smtClean="0"/>
              <a:t> </a:t>
            </a:r>
            <a:r>
              <a:rPr lang="de-DE" dirty="0" err="1" smtClean="0"/>
              <a:t>of</a:t>
            </a:r>
            <a:r>
              <a:rPr lang="de-DE" dirty="0" smtClean="0"/>
              <a:t> </a:t>
            </a:r>
            <a:r>
              <a:rPr lang="de-DE" dirty="0" err="1" smtClean="0"/>
              <a:t>poloidal</a:t>
            </a:r>
            <a:r>
              <a:rPr lang="de-DE" dirty="0" smtClean="0"/>
              <a:t> </a:t>
            </a:r>
            <a:r>
              <a:rPr lang="de-DE" dirty="0" err="1" smtClean="0"/>
              <a:t>procession</a:t>
            </a:r>
            <a:r>
              <a:rPr lang="de-DE" dirty="0" smtClean="0"/>
              <a:t> </a:t>
            </a:r>
            <a:r>
              <a:rPr lang="de-DE" dirty="0"/>
              <a:t> </a:t>
            </a:r>
            <a:r>
              <a:rPr lang="el-GR" sz="2000" b="1" dirty="0" smtClean="0"/>
              <a:t>θ</a:t>
            </a:r>
            <a:r>
              <a:rPr lang="de-DE" sz="2000" b="1" baseline="30000" dirty="0" smtClean="0"/>
              <a:t>*</a:t>
            </a:r>
            <a:endParaRPr lang="en-US" b="1" dirty="0"/>
          </a:p>
          <a:p>
            <a:endParaRPr lang="en-US" dirty="0"/>
          </a:p>
        </p:txBody>
      </p:sp>
      <p:sp>
        <p:nvSpPr>
          <p:cNvPr id="2" name="Oval 1"/>
          <p:cNvSpPr/>
          <p:nvPr/>
        </p:nvSpPr>
        <p:spPr>
          <a:xfrm>
            <a:off x="8784834" y="4096750"/>
            <a:ext cx="188644" cy="199061"/>
          </a:xfrm>
          <a:prstGeom prst="ellipse">
            <a:avLst/>
          </a:prstGeom>
          <a:solidFill>
            <a:srgbClr val="F29633"/>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53" name="Oval 52"/>
          <p:cNvSpPr/>
          <p:nvPr/>
        </p:nvSpPr>
        <p:spPr>
          <a:xfrm>
            <a:off x="8879156" y="3680514"/>
            <a:ext cx="188644" cy="199061"/>
          </a:xfrm>
          <a:prstGeom prst="ellipse">
            <a:avLst/>
          </a:prstGeom>
          <a:solidFill>
            <a:srgbClr val="F29633"/>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54" name="Oval 53"/>
          <p:cNvSpPr/>
          <p:nvPr/>
        </p:nvSpPr>
        <p:spPr>
          <a:xfrm>
            <a:off x="9696249" y="3680513"/>
            <a:ext cx="188644" cy="199061"/>
          </a:xfrm>
          <a:prstGeom prst="ellipse">
            <a:avLst/>
          </a:prstGeom>
          <a:solidFill>
            <a:srgbClr val="FF0000"/>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cxnSp>
        <p:nvCxnSpPr>
          <p:cNvPr id="10" name="Straight Arrow Connector 9"/>
          <p:cNvCxnSpPr>
            <a:stCxn id="53" idx="2"/>
            <a:endCxn id="54" idx="2"/>
          </p:cNvCxnSpPr>
          <p:nvPr/>
        </p:nvCxnSpPr>
        <p:spPr>
          <a:xfrm flipV="1">
            <a:off x="8879156" y="3780044"/>
            <a:ext cx="817093" cy="1"/>
          </a:xfrm>
          <a:prstGeom prst="straightConnector1">
            <a:avLst/>
          </a:prstGeom>
          <a:ln w="19050" cmpd="sng">
            <a:solidFill>
              <a:srgbClr val="FF0000"/>
            </a:solidFill>
            <a:prstDash val="dash"/>
            <a:headEnd type="none" w="med" len="med"/>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159800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p:cNvSpPr/>
          <p:nvPr/>
        </p:nvSpPr>
        <p:spPr>
          <a:xfrm>
            <a:off x="1958283" y="4681538"/>
            <a:ext cx="1618651" cy="1238519"/>
          </a:xfrm>
          <a:prstGeom prst="rect">
            <a:avLst/>
          </a:prstGeom>
          <a:solidFill>
            <a:srgbClr val="66A7A3">
              <a:alpha val="35000"/>
            </a:srgbClr>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4" name="Date Placeholder 3"/>
          <p:cNvSpPr>
            <a:spLocks noGrp="1"/>
          </p:cNvSpPr>
          <p:nvPr>
            <p:ph type="dt" sz="half" idx="14"/>
          </p:nvPr>
        </p:nvSpPr>
        <p:spPr/>
        <p:txBody>
          <a:bodyPr/>
          <a:lstStyle/>
          <a:p>
            <a:r>
              <a:rPr lang="en-US" smtClean="0"/>
              <a:t>Antara Menzel-Barbara | 25.06.24   </a:t>
            </a:r>
            <a:endParaRPr lang="de-DE" dirty="0"/>
          </a:p>
        </p:txBody>
      </p:sp>
      <p:sp>
        <p:nvSpPr>
          <p:cNvPr id="5" name="Footer Placeholder 4"/>
          <p:cNvSpPr>
            <a:spLocks noGrp="1"/>
          </p:cNvSpPr>
          <p:nvPr>
            <p:ph type="ftr" sz="quarter" idx="15"/>
          </p:nvPr>
        </p:nvSpPr>
        <p:spPr/>
        <p:txBody>
          <a:bodyPr/>
          <a:lstStyle/>
          <a:p>
            <a:r>
              <a:rPr lang="en-US" smtClean="0"/>
              <a:t>Divertor engineering meeting</a:t>
            </a:r>
            <a:endParaRPr lang="de-DE" dirty="0"/>
          </a:p>
        </p:txBody>
      </p:sp>
      <p:sp>
        <p:nvSpPr>
          <p:cNvPr id="6" name="Slide Number Placeholder 5"/>
          <p:cNvSpPr>
            <a:spLocks noGrp="1"/>
          </p:cNvSpPr>
          <p:nvPr>
            <p:ph type="sldNum" sz="quarter" idx="16"/>
          </p:nvPr>
        </p:nvSpPr>
        <p:spPr/>
        <p:txBody>
          <a:bodyPr/>
          <a:lstStyle/>
          <a:p>
            <a:fld id="{ECE691D0-CC49-4FC7-9C4D-6112B0CB3A76}" type="slidenum">
              <a:rPr lang="de-DE" smtClean="0"/>
              <a:pPr/>
              <a:t>47</a:t>
            </a:fld>
            <a:endParaRPr lang="de-DE" dirty="0"/>
          </a:p>
        </p:txBody>
      </p:sp>
      <p:sp>
        <p:nvSpPr>
          <p:cNvPr id="13" name="Title 2"/>
          <p:cNvSpPr>
            <a:spLocks noGrp="1"/>
          </p:cNvSpPr>
          <p:nvPr>
            <p:ph type="title"/>
          </p:nvPr>
        </p:nvSpPr>
        <p:spPr>
          <a:xfrm>
            <a:off x="695326" y="441325"/>
            <a:ext cx="9576471" cy="894416"/>
          </a:xfrm>
        </p:spPr>
        <p:txBody>
          <a:bodyPr/>
          <a:lstStyle/>
          <a:p>
            <a:r>
              <a:rPr lang="en-IN" sz="3200" dirty="0" smtClean="0"/>
              <a:t>W7-X islands, standard configuration</a:t>
            </a:r>
            <a:r>
              <a:rPr lang="en-IN" sz="3200" dirty="0" smtClean="0"/>
              <a:t/>
            </a:r>
            <a:br>
              <a:rPr lang="en-IN" sz="3200" dirty="0" smtClean="0"/>
            </a:br>
            <a:r>
              <a:rPr lang="en-IN" dirty="0" smtClean="0"/>
              <a:t/>
            </a:r>
            <a:br>
              <a:rPr lang="en-IN" dirty="0" smtClean="0"/>
            </a:br>
            <a:endParaRPr lang="en-IN" dirty="0"/>
          </a:p>
        </p:txBody>
      </p:sp>
      <p:sp>
        <p:nvSpPr>
          <p:cNvPr id="11" name="Rounded Rectangle 10"/>
          <p:cNvSpPr/>
          <p:nvPr/>
        </p:nvSpPr>
        <p:spPr>
          <a:xfrm>
            <a:off x="1943099" y="1171576"/>
            <a:ext cx="1628775" cy="4581526"/>
          </a:xfrm>
          <a:prstGeom prst="roundRect">
            <a:avLst/>
          </a:prstGeom>
          <a:solidFill>
            <a:schemeClr val="tx2"/>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7" name="Oval 6"/>
          <p:cNvSpPr/>
          <p:nvPr/>
        </p:nvSpPr>
        <p:spPr>
          <a:xfrm>
            <a:off x="1943098" y="5264315"/>
            <a:ext cx="1628775" cy="597836"/>
          </a:xfrm>
          <a:prstGeom prst="ellipse">
            <a:avLst/>
          </a:prstGeom>
          <a:solidFill>
            <a:srgbClr val="66A7A3"/>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14" name="Oval 13"/>
          <p:cNvSpPr/>
          <p:nvPr/>
        </p:nvSpPr>
        <p:spPr>
          <a:xfrm>
            <a:off x="1943097" y="1071034"/>
            <a:ext cx="1628775" cy="597836"/>
          </a:xfrm>
          <a:prstGeom prst="ellipse">
            <a:avLst/>
          </a:prstGeom>
          <a:solidFill>
            <a:schemeClr val="tx2"/>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15" name="Oval 14"/>
          <p:cNvSpPr/>
          <p:nvPr/>
        </p:nvSpPr>
        <p:spPr>
          <a:xfrm>
            <a:off x="2019297" y="5315441"/>
            <a:ext cx="1476374" cy="501323"/>
          </a:xfrm>
          <a:prstGeom prst="ellipse">
            <a:avLst/>
          </a:prstGeom>
          <a:solidFill>
            <a:srgbClr val="99C4C2"/>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16" name="Oval 15"/>
          <p:cNvSpPr/>
          <p:nvPr/>
        </p:nvSpPr>
        <p:spPr>
          <a:xfrm>
            <a:off x="2112164" y="5369476"/>
            <a:ext cx="1290640" cy="387513"/>
          </a:xfrm>
          <a:prstGeom prst="ellipse">
            <a:avLst/>
          </a:prstGeom>
          <a:solidFill>
            <a:srgbClr val="66A7A3"/>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17" name="Oval 16"/>
          <p:cNvSpPr/>
          <p:nvPr/>
        </p:nvSpPr>
        <p:spPr>
          <a:xfrm>
            <a:off x="2205033" y="5430758"/>
            <a:ext cx="1104902" cy="264948"/>
          </a:xfrm>
          <a:prstGeom prst="ellipse">
            <a:avLst/>
          </a:prstGeom>
          <a:solidFill>
            <a:srgbClr val="99C4C2"/>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18" name="Oval 17"/>
          <p:cNvSpPr/>
          <p:nvPr/>
        </p:nvSpPr>
        <p:spPr>
          <a:xfrm>
            <a:off x="2264564" y="5459966"/>
            <a:ext cx="985840" cy="193510"/>
          </a:xfrm>
          <a:prstGeom prst="ellipse">
            <a:avLst/>
          </a:prstGeom>
          <a:solidFill>
            <a:srgbClr val="66A7A3"/>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19" name="Oval 18"/>
          <p:cNvSpPr/>
          <p:nvPr/>
        </p:nvSpPr>
        <p:spPr>
          <a:xfrm>
            <a:off x="2375890" y="5518365"/>
            <a:ext cx="763187" cy="76712"/>
          </a:xfrm>
          <a:prstGeom prst="ellipse">
            <a:avLst/>
          </a:prstGeom>
          <a:solidFill>
            <a:srgbClr val="99C4C2"/>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20" name="Oval 19"/>
          <p:cNvSpPr/>
          <p:nvPr/>
        </p:nvSpPr>
        <p:spPr>
          <a:xfrm>
            <a:off x="2719084" y="5522020"/>
            <a:ext cx="76798" cy="69402"/>
          </a:xfrm>
          <a:prstGeom prst="ellipse">
            <a:avLst/>
          </a:prstGeom>
          <a:solidFill>
            <a:srgbClr val="66A7A3"/>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cxnSp>
        <p:nvCxnSpPr>
          <p:cNvPr id="12" name="Straight Connector 11"/>
          <p:cNvCxnSpPr/>
          <p:nvPr/>
        </p:nvCxnSpPr>
        <p:spPr>
          <a:xfrm flipH="1">
            <a:off x="1720450" y="5430758"/>
            <a:ext cx="176213" cy="235740"/>
          </a:xfrm>
          <a:prstGeom prst="line">
            <a:avLst/>
          </a:prstGeom>
          <a:ln w="19050" cmpd="sng">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1702287" y="5441826"/>
            <a:ext cx="219082" cy="229789"/>
          </a:xfrm>
          <a:prstGeom prst="line">
            <a:avLst/>
          </a:prstGeom>
          <a:ln w="19050" cmpd="sng">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H="1">
            <a:off x="3654620" y="5432057"/>
            <a:ext cx="176213" cy="235740"/>
          </a:xfrm>
          <a:prstGeom prst="line">
            <a:avLst/>
          </a:prstGeom>
          <a:ln w="19050" cmpd="sng">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3636457" y="5443125"/>
            <a:ext cx="219082" cy="229789"/>
          </a:xfrm>
          <a:prstGeom prst="line">
            <a:avLst/>
          </a:prstGeom>
          <a:ln w="19050" cmpd="sng">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V="1">
            <a:off x="1795458" y="1335741"/>
            <a:ext cx="14882" cy="4182624"/>
          </a:xfrm>
          <a:prstGeom prst="line">
            <a:avLst/>
          </a:prstGeom>
          <a:ln w="19050" cmpd="sng">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V="1">
            <a:off x="3745699" y="1346809"/>
            <a:ext cx="14882" cy="4182624"/>
          </a:xfrm>
          <a:prstGeom prst="line">
            <a:avLst/>
          </a:prstGeom>
          <a:ln w="19050" cmpd="sng">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H="1">
            <a:off x="1720450" y="1196078"/>
            <a:ext cx="176213" cy="235740"/>
          </a:xfrm>
          <a:prstGeom prst="line">
            <a:avLst/>
          </a:prstGeom>
          <a:ln w="19050" cmpd="sng">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1702287" y="1207146"/>
            <a:ext cx="219082" cy="229789"/>
          </a:xfrm>
          <a:prstGeom prst="line">
            <a:avLst/>
          </a:prstGeom>
          <a:ln w="19050" cmpd="sng">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3654620" y="1197377"/>
            <a:ext cx="176213" cy="235740"/>
          </a:xfrm>
          <a:prstGeom prst="line">
            <a:avLst/>
          </a:prstGeom>
          <a:ln w="19050" cmpd="sng">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3636457" y="1208445"/>
            <a:ext cx="219082" cy="229789"/>
          </a:xfrm>
          <a:prstGeom prst="line">
            <a:avLst/>
          </a:prstGeom>
          <a:ln w="19050" cmpd="sng">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0" name="Oval 29"/>
          <p:cNvSpPr/>
          <p:nvPr/>
        </p:nvSpPr>
        <p:spPr>
          <a:xfrm>
            <a:off x="2029422" y="5312430"/>
            <a:ext cx="1476374" cy="501323"/>
          </a:xfrm>
          <a:prstGeom prst="ellipse">
            <a:avLst/>
          </a:prstGeom>
          <a:solidFill>
            <a:schemeClr val="bg1">
              <a:alpha val="65000"/>
            </a:schemeClr>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9" name="Rectangle 8"/>
          <p:cNvSpPr/>
          <p:nvPr/>
        </p:nvSpPr>
        <p:spPr>
          <a:xfrm>
            <a:off x="1887724" y="933519"/>
            <a:ext cx="1826117" cy="4615109"/>
          </a:xfrm>
          <a:prstGeom prst="rect">
            <a:avLst/>
          </a:prstGeom>
          <a:solidFill>
            <a:schemeClr val="bg1">
              <a:alpha val="69000"/>
            </a:schemeClr>
          </a:solidFill>
          <a:ln w="19050" cmpd="sng">
            <a:solidFill>
              <a:schemeClr val="bg1"/>
            </a:solid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cxnSp>
        <p:nvCxnSpPr>
          <p:cNvPr id="23" name="Straight Connector 22"/>
          <p:cNvCxnSpPr>
            <a:stCxn id="7" idx="2"/>
          </p:cNvCxnSpPr>
          <p:nvPr/>
        </p:nvCxnSpPr>
        <p:spPr>
          <a:xfrm flipV="1">
            <a:off x="1943098" y="5556720"/>
            <a:ext cx="1628774" cy="6513"/>
          </a:xfrm>
          <a:prstGeom prst="line">
            <a:avLst/>
          </a:prstGeom>
          <a:ln w="19050" cmpd="sng">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1958283" y="5924306"/>
            <a:ext cx="1618651" cy="57396"/>
          </a:xfrm>
          <a:prstGeom prst="rect">
            <a:avLst/>
          </a:prstGeom>
          <a:solidFill>
            <a:srgbClr val="66A7A3"/>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24" name="Down Arrow 23"/>
          <p:cNvSpPr/>
          <p:nvPr/>
        </p:nvSpPr>
        <p:spPr>
          <a:xfrm>
            <a:off x="1972862" y="5729892"/>
            <a:ext cx="92867" cy="166445"/>
          </a:xfrm>
          <a:prstGeom prst="downArrow">
            <a:avLst/>
          </a:prstGeom>
          <a:solidFill>
            <a:schemeClr val="tx2"/>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40" name="Down Arrow 39"/>
          <p:cNvSpPr/>
          <p:nvPr/>
        </p:nvSpPr>
        <p:spPr>
          <a:xfrm>
            <a:off x="3449238" y="5724915"/>
            <a:ext cx="92867" cy="166445"/>
          </a:xfrm>
          <a:prstGeom prst="downArrow">
            <a:avLst/>
          </a:prstGeom>
          <a:solidFill>
            <a:schemeClr val="tx2"/>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41" name="Down Arrow 40"/>
          <p:cNvSpPr/>
          <p:nvPr/>
        </p:nvSpPr>
        <p:spPr>
          <a:xfrm>
            <a:off x="2264564" y="5829595"/>
            <a:ext cx="111326" cy="100205"/>
          </a:xfrm>
          <a:prstGeom prst="downArrow">
            <a:avLst/>
          </a:prstGeom>
          <a:solidFill>
            <a:schemeClr val="tx2"/>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43" name="Down Arrow 42"/>
          <p:cNvSpPr/>
          <p:nvPr/>
        </p:nvSpPr>
        <p:spPr>
          <a:xfrm>
            <a:off x="3217360" y="5827256"/>
            <a:ext cx="111326" cy="100205"/>
          </a:xfrm>
          <a:prstGeom prst="downArrow">
            <a:avLst/>
          </a:prstGeom>
          <a:solidFill>
            <a:schemeClr val="tx2"/>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25" name="Rectangle 24"/>
          <p:cNvSpPr/>
          <p:nvPr/>
        </p:nvSpPr>
        <p:spPr>
          <a:xfrm>
            <a:off x="1947421" y="1071034"/>
            <a:ext cx="1620124" cy="4910668"/>
          </a:xfrm>
          <a:prstGeom prst="rect">
            <a:avLst/>
          </a:prstGeom>
          <a:solidFill>
            <a:srgbClr val="99C4C2"/>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cxnSp>
        <p:nvCxnSpPr>
          <p:cNvPr id="31" name="Straight Arrow Connector 30"/>
          <p:cNvCxnSpPr/>
          <p:nvPr/>
        </p:nvCxnSpPr>
        <p:spPr>
          <a:xfrm flipV="1">
            <a:off x="1943097" y="1071034"/>
            <a:ext cx="278608" cy="4910668"/>
          </a:xfrm>
          <a:prstGeom prst="straightConnector1">
            <a:avLst/>
          </a:prstGeom>
          <a:ln w="19050" cmpd="sng">
            <a:prstDash val="solid"/>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flipV="1">
            <a:off x="2165784" y="1062526"/>
            <a:ext cx="268704" cy="4902663"/>
          </a:xfrm>
          <a:prstGeom prst="straightConnector1">
            <a:avLst/>
          </a:prstGeom>
          <a:ln w="19050" cmpd="sng">
            <a:prstDash val="solid"/>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V="1">
            <a:off x="2375131" y="1046013"/>
            <a:ext cx="277720" cy="4920820"/>
          </a:xfrm>
          <a:prstGeom prst="straightConnector1">
            <a:avLst/>
          </a:prstGeom>
          <a:ln w="19050" cmpd="sng">
            <a:prstDash val="solid"/>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flipV="1">
            <a:off x="2553977" y="1052141"/>
            <a:ext cx="323769" cy="4930771"/>
          </a:xfrm>
          <a:prstGeom prst="straightConnector1">
            <a:avLst/>
          </a:prstGeom>
          <a:ln w="19050" cmpd="sng">
            <a:prstDash val="solid"/>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flipH="1">
            <a:off x="2753329" y="1103589"/>
            <a:ext cx="359580" cy="4885744"/>
          </a:xfrm>
          <a:prstGeom prst="straightConnector1">
            <a:avLst/>
          </a:prstGeom>
          <a:ln w="19050" cmpd="sng">
            <a:solidFill>
              <a:schemeClr val="accent5">
                <a:lumMod val="75000"/>
              </a:schemeClr>
            </a:solidFill>
            <a:prstDash val="solid"/>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flipH="1">
            <a:off x="2929617" y="1103589"/>
            <a:ext cx="359580" cy="4885744"/>
          </a:xfrm>
          <a:prstGeom prst="straightConnector1">
            <a:avLst/>
          </a:prstGeom>
          <a:ln w="19050" cmpd="sng">
            <a:solidFill>
              <a:schemeClr val="accent5">
                <a:lumMod val="75000"/>
              </a:schemeClr>
            </a:solidFill>
            <a:prstDash val="solid"/>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flipH="1">
            <a:off x="3129840" y="1103589"/>
            <a:ext cx="359580" cy="4885744"/>
          </a:xfrm>
          <a:prstGeom prst="straightConnector1">
            <a:avLst/>
          </a:prstGeom>
          <a:ln w="19050" cmpd="sng">
            <a:solidFill>
              <a:schemeClr val="accent5">
                <a:lumMod val="75000"/>
              </a:schemeClr>
            </a:solidFill>
            <a:prstDash val="solid"/>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p:nvPr/>
        </p:nvCxnSpPr>
        <p:spPr>
          <a:xfrm flipH="1">
            <a:off x="3348654" y="2586038"/>
            <a:ext cx="217689" cy="3395664"/>
          </a:xfrm>
          <a:prstGeom prst="straightConnector1">
            <a:avLst/>
          </a:prstGeom>
          <a:ln w="19050" cmpd="sng">
            <a:solidFill>
              <a:schemeClr val="accent5">
                <a:lumMod val="75000"/>
              </a:schemeClr>
            </a:solidFill>
            <a:prstDash val="solid"/>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flipV="1">
            <a:off x="6907682" y="1275863"/>
            <a:ext cx="28575" cy="4581526"/>
          </a:xfrm>
          <a:prstGeom prst="straightConnector1">
            <a:avLst/>
          </a:prstGeom>
          <a:ln w="76200" cmpd="sng">
            <a:prstDash val="solid"/>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a:off x="6881342" y="5836294"/>
            <a:ext cx="4735885" cy="1"/>
          </a:xfrm>
          <a:prstGeom prst="straightConnector1">
            <a:avLst/>
          </a:prstGeom>
          <a:ln w="76200" cmpd="sng">
            <a:prstDash val="solid"/>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flipV="1">
            <a:off x="6932388" y="1369952"/>
            <a:ext cx="820962" cy="4487436"/>
          </a:xfrm>
          <a:prstGeom prst="straightConnector1">
            <a:avLst/>
          </a:prstGeom>
          <a:ln w="19050" cmpd="sng">
            <a:prstDash val="solid"/>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flipV="1">
            <a:off x="7753350" y="1320701"/>
            <a:ext cx="820962" cy="4487436"/>
          </a:xfrm>
          <a:prstGeom prst="straightConnector1">
            <a:avLst/>
          </a:prstGeom>
          <a:ln w="19050" cmpd="sng">
            <a:prstDash val="solid"/>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flipV="1">
            <a:off x="8570443" y="1331248"/>
            <a:ext cx="820962" cy="4487436"/>
          </a:xfrm>
          <a:prstGeom prst="straightConnector1">
            <a:avLst/>
          </a:prstGeom>
          <a:ln w="19050" cmpd="sng">
            <a:prstDash val="solid"/>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V="1">
            <a:off x="9391405" y="1369952"/>
            <a:ext cx="820962" cy="4487436"/>
          </a:xfrm>
          <a:prstGeom prst="straightConnector1">
            <a:avLst/>
          </a:prstGeom>
          <a:ln w="19050" cmpd="sng">
            <a:prstDash val="solid"/>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10724616" y="1226265"/>
            <a:ext cx="142875" cy="4600991"/>
          </a:xfrm>
          <a:prstGeom prst="line">
            <a:avLst/>
          </a:prstGeom>
          <a:ln w="19050" cmpd="sng">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a:off x="4719320" y="2711675"/>
            <a:ext cx="2141622" cy="677108"/>
          </a:xfrm>
          <a:prstGeom prst="rect">
            <a:avLst/>
          </a:prstGeom>
          <a:noFill/>
        </p:spPr>
        <p:txBody>
          <a:bodyPr wrap="square" rtlCol="0">
            <a:spAutoFit/>
          </a:bodyPr>
          <a:lstStyle/>
          <a:p>
            <a:r>
              <a:rPr lang="de-DE" dirty="0" err="1" smtClean="0"/>
              <a:t>Measure</a:t>
            </a:r>
            <a:r>
              <a:rPr lang="de-DE" dirty="0" smtClean="0"/>
              <a:t> </a:t>
            </a:r>
            <a:r>
              <a:rPr lang="de-DE" dirty="0" err="1" smtClean="0"/>
              <a:t>of</a:t>
            </a:r>
            <a:r>
              <a:rPr lang="de-DE" dirty="0" smtClean="0"/>
              <a:t> </a:t>
            </a:r>
            <a:r>
              <a:rPr lang="de-DE" dirty="0" err="1" smtClean="0"/>
              <a:t>toroidal</a:t>
            </a:r>
            <a:r>
              <a:rPr lang="de-DE" dirty="0" smtClean="0"/>
              <a:t> </a:t>
            </a:r>
            <a:r>
              <a:rPr lang="de-DE" dirty="0" err="1" smtClean="0"/>
              <a:t>procession</a:t>
            </a:r>
            <a:r>
              <a:rPr lang="de-DE" dirty="0" smtClean="0"/>
              <a:t> </a:t>
            </a:r>
            <a:r>
              <a:rPr lang="el-GR" sz="2000" b="1" dirty="0" smtClean="0"/>
              <a:t>Φ</a:t>
            </a:r>
            <a:endParaRPr lang="en-US" sz="2400" b="1" dirty="0"/>
          </a:p>
        </p:txBody>
      </p:sp>
      <p:sp>
        <p:nvSpPr>
          <p:cNvPr id="59" name="TextBox 58"/>
          <p:cNvSpPr txBox="1"/>
          <p:nvPr/>
        </p:nvSpPr>
        <p:spPr>
          <a:xfrm>
            <a:off x="7191568" y="5946349"/>
            <a:ext cx="3834547" cy="677108"/>
          </a:xfrm>
          <a:prstGeom prst="rect">
            <a:avLst/>
          </a:prstGeom>
          <a:noFill/>
        </p:spPr>
        <p:txBody>
          <a:bodyPr wrap="square" rtlCol="0">
            <a:spAutoFit/>
          </a:bodyPr>
          <a:lstStyle/>
          <a:p>
            <a:r>
              <a:rPr lang="de-DE" dirty="0" err="1" smtClean="0"/>
              <a:t>Measure</a:t>
            </a:r>
            <a:r>
              <a:rPr lang="de-DE" dirty="0" smtClean="0"/>
              <a:t> </a:t>
            </a:r>
            <a:r>
              <a:rPr lang="de-DE" dirty="0" err="1" smtClean="0"/>
              <a:t>of</a:t>
            </a:r>
            <a:r>
              <a:rPr lang="de-DE" dirty="0" smtClean="0"/>
              <a:t> </a:t>
            </a:r>
            <a:r>
              <a:rPr lang="de-DE" dirty="0" err="1" smtClean="0"/>
              <a:t>poloidal</a:t>
            </a:r>
            <a:r>
              <a:rPr lang="de-DE" dirty="0" smtClean="0"/>
              <a:t> </a:t>
            </a:r>
            <a:r>
              <a:rPr lang="de-DE" dirty="0" err="1" smtClean="0"/>
              <a:t>procession</a:t>
            </a:r>
            <a:r>
              <a:rPr lang="de-DE" dirty="0" smtClean="0"/>
              <a:t> </a:t>
            </a:r>
            <a:r>
              <a:rPr lang="de-DE" dirty="0"/>
              <a:t> </a:t>
            </a:r>
            <a:r>
              <a:rPr lang="el-GR" sz="2000" b="1" dirty="0" smtClean="0"/>
              <a:t>θ</a:t>
            </a:r>
            <a:r>
              <a:rPr lang="de-DE" sz="2000" b="1" baseline="30000" dirty="0" smtClean="0"/>
              <a:t>*</a:t>
            </a:r>
            <a:endParaRPr lang="en-US" b="1" dirty="0"/>
          </a:p>
          <a:p>
            <a:endParaRPr lang="en-US" dirty="0"/>
          </a:p>
        </p:txBody>
      </p:sp>
      <p:sp>
        <p:nvSpPr>
          <p:cNvPr id="2" name="Oval 1"/>
          <p:cNvSpPr/>
          <p:nvPr/>
        </p:nvSpPr>
        <p:spPr>
          <a:xfrm>
            <a:off x="8784834" y="4096750"/>
            <a:ext cx="188644" cy="199061"/>
          </a:xfrm>
          <a:prstGeom prst="ellipse">
            <a:avLst/>
          </a:prstGeom>
          <a:solidFill>
            <a:srgbClr val="F29633"/>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53" name="Oval 52"/>
          <p:cNvSpPr/>
          <p:nvPr/>
        </p:nvSpPr>
        <p:spPr>
          <a:xfrm>
            <a:off x="8879156" y="3680514"/>
            <a:ext cx="188644" cy="199061"/>
          </a:xfrm>
          <a:prstGeom prst="ellipse">
            <a:avLst/>
          </a:prstGeom>
          <a:solidFill>
            <a:srgbClr val="F29633"/>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54" name="Oval 53"/>
          <p:cNvSpPr/>
          <p:nvPr/>
        </p:nvSpPr>
        <p:spPr>
          <a:xfrm>
            <a:off x="9696249" y="3680513"/>
            <a:ext cx="188644" cy="199061"/>
          </a:xfrm>
          <a:prstGeom prst="ellipse">
            <a:avLst/>
          </a:prstGeom>
          <a:solidFill>
            <a:srgbClr val="FF0000"/>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cxnSp>
        <p:nvCxnSpPr>
          <p:cNvPr id="10" name="Straight Arrow Connector 9"/>
          <p:cNvCxnSpPr>
            <a:stCxn id="53" idx="2"/>
            <a:endCxn id="54" idx="2"/>
          </p:cNvCxnSpPr>
          <p:nvPr/>
        </p:nvCxnSpPr>
        <p:spPr>
          <a:xfrm flipV="1">
            <a:off x="8879156" y="3780044"/>
            <a:ext cx="817093" cy="1"/>
          </a:xfrm>
          <a:prstGeom prst="straightConnector1">
            <a:avLst/>
          </a:prstGeom>
          <a:ln w="19050" cmpd="sng">
            <a:solidFill>
              <a:srgbClr val="FF0000"/>
            </a:solidFill>
            <a:prstDash val="dash"/>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H="1" flipV="1">
            <a:off x="8712479" y="3743388"/>
            <a:ext cx="144710" cy="486615"/>
          </a:xfrm>
          <a:prstGeom prst="line">
            <a:avLst/>
          </a:prstGeom>
          <a:ln w="19050" cmpd="sng">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a:xfrm flipV="1">
            <a:off x="8080824" y="3774770"/>
            <a:ext cx="817093" cy="1"/>
          </a:xfrm>
          <a:prstGeom prst="straightConnector1">
            <a:avLst/>
          </a:prstGeom>
          <a:ln w="19050" cmpd="sng">
            <a:solidFill>
              <a:srgbClr val="FF0000"/>
            </a:solidFill>
            <a:prstDash val="dash"/>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33" name="Oval 32"/>
          <p:cNvSpPr/>
          <p:nvPr/>
        </p:nvSpPr>
        <p:spPr>
          <a:xfrm>
            <a:off x="8690511" y="3711961"/>
            <a:ext cx="87931" cy="125618"/>
          </a:xfrm>
          <a:prstGeom prst="ellipse">
            <a:avLst/>
          </a:prstGeom>
          <a:solidFill>
            <a:schemeClr val="tx2"/>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39" name="Rounded Rectangle 38"/>
          <p:cNvSpPr/>
          <p:nvPr/>
        </p:nvSpPr>
        <p:spPr>
          <a:xfrm>
            <a:off x="8857189" y="3743388"/>
            <a:ext cx="116289" cy="171387"/>
          </a:xfrm>
          <a:prstGeom prst="roundRect">
            <a:avLst/>
          </a:prstGeom>
          <a:solidFill>
            <a:srgbClr val="FF0000"/>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61" name="TextBox 60"/>
          <p:cNvSpPr txBox="1"/>
          <p:nvPr/>
        </p:nvSpPr>
        <p:spPr>
          <a:xfrm>
            <a:off x="4297556" y="4331125"/>
            <a:ext cx="2168110" cy="884858"/>
          </a:xfrm>
          <a:prstGeom prst="rect">
            <a:avLst/>
          </a:prstGeom>
          <a:noFill/>
        </p:spPr>
        <p:txBody>
          <a:bodyPr wrap="square" lIns="0" tIns="0" rIns="0" bIns="0" rtlCol="0" anchor="t" anchorCtr="0">
            <a:spAutoFit/>
          </a:bodyPr>
          <a:lstStyle/>
          <a:p>
            <a:pPr marL="180000" indent="-180000" algn="l">
              <a:lnSpc>
                <a:spcPts val="2300"/>
              </a:lnSpc>
              <a:spcBef>
                <a:spcPts val="1150"/>
              </a:spcBef>
              <a:buFont typeface="Arial" panose="020B0604020202020204" pitchFamily="34" charset="0"/>
              <a:buChar char="•"/>
            </a:pPr>
            <a:r>
              <a:rPr lang="de-DE" sz="1600" dirty="0" err="1" smtClean="0"/>
              <a:t>We</a:t>
            </a:r>
            <a:r>
              <a:rPr lang="de-DE" sz="1600" dirty="0" smtClean="0"/>
              <a:t> </a:t>
            </a:r>
            <a:r>
              <a:rPr lang="de-DE" sz="1600" dirty="0" err="1" smtClean="0"/>
              <a:t>assume</a:t>
            </a:r>
            <a:r>
              <a:rPr lang="de-DE" sz="1600" dirty="0" smtClean="0"/>
              <a:t> a </a:t>
            </a:r>
            <a:r>
              <a:rPr lang="de-DE" sz="1600" dirty="0" err="1" smtClean="0"/>
              <a:t>right</a:t>
            </a:r>
            <a:r>
              <a:rPr lang="de-DE" sz="1600" dirty="0" smtClean="0"/>
              <a:t> </a:t>
            </a:r>
            <a:r>
              <a:rPr lang="de-DE" sz="1600" dirty="0" err="1" smtClean="0"/>
              <a:t>triangle</a:t>
            </a:r>
            <a:r>
              <a:rPr lang="de-DE" sz="1600" dirty="0" smtClean="0"/>
              <a:t> </a:t>
            </a:r>
            <a:r>
              <a:rPr lang="de-DE" sz="1600" dirty="0" smtClean="0">
                <a:sym typeface="Wingdings" panose="05000000000000000000" pitchFamily="2" charset="2"/>
              </a:rPr>
              <a:t> </a:t>
            </a:r>
            <a:r>
              <a:rPr lang="de-DE" sz="1600" dirty="0" err="1" smtClean="0">
                <a:sym typeface="Wingdings" panose="05000000000000000000" pitchFamily="2" charset="2"/>
              </a:rPr>
              <a:t>trigonometry</a:t>
            </a:r>
            <a:endParaRPr lang="en-US" sz="1600" dirty="0" err="1" smtClean="0"/>
          </a:p>
        </p:txBody>
      </p:sp>
      <mc:AlternateContent xmlns:mc="http://schemas.openxmlformats.org/markup-compatibility/2006">
        <mc:Choice xmlns:a14="http://schemas.microsoft.com/office/drawing/2010/main" Requires="a14">
          <p:sp>
            <p:nvSpPr>
              <p:cNvPr id="62" name="TextBox 61"/>
              <p:cNvSpPr txBox="1"/>
              <p:nvPr/>
            </p:nvSpPr>
            <p:spPr>
              <a:xfrm>
                <a:off x="3761806" y="5946596"/>
                <a:ext cx="2760051" cy="294953"/>
              </a:xfrm>
              <a:prstGeom prst="rect">
                <a:avLst/>
              </a:prstGeom>
              <a:noFill/>
            </p:spPr>
            <p:txBody>
              <a:bodyPr wrap="none" lIns="0" tIns="0" rIns="0" bIns="0" rtlCol="0" anchor="t" anchorCtr="0">
                <a:spAutoFit/>
              </a:bodyPr>
              <a:lstStyle/>
              <a:p>
                <a:pPr algn="l">
                  <a:lnSpc>
                    <a:spcPts val="2300"/>
                  </a:lnSpc>
                  <a:spcBef>
                    <a:spcPts val="1150"/>
                  </a:spcBef>
                </a:pPr>
                <a14:m>
                  <m:oMathPara xmlns:m="http://schemas.openxmlformats.org/officeDocument/2006/math">
                    <m:oMathParaPr>
                      <m:jc m:val="centerGroup"/>
                    </m:oMathParaPr>
                    <m:oMath xmlns:m="http://schemas.openxmlformats.org/officeDocument/2006/math">
                      <m:r>
                        <a:rPr lang="de-DE" sz="1600" b="0" i="1" smtClean="0">
                          <a:latin typeface="Cambria Math" panose="02040503050406030204" pitchFamily="18" charset="0"/>
                        </a:rPr>
                        <m:t>𝑜𝑝𝑝𝑜𝑠𝑖𝑡𝑒</m:t>
                      </m:r>
                      <m:r>
                        <a:rPr lang="de-DE" sz="1600" b="0" i="1" smtClean="0">
                          <a:latin typeface="Cambria Math" panose="02040503050406030204" pitchFamily="18" charset="0"/>
                        </a:rPr>
                        <m:t>=</m:t>
                      </m:r>
                      <m:r>
                        <a:rPr lang="de-DE" sz="1600" b="0" i="1" smtClean="0">
                          <a:latin typeface="Cambria Math" panose="02040503050406030204" pitchFamily="18" charset="0"/>
                        </a:rPr>
                        <m:t>𝑎𝑑𝑗𝑎𝑐𝑒𝑛𝑡</m:t>
                      </m:r>
                      <m:r>
                        <a:rPr lang="de-DE" sz="1600" b="0" i="1" smtClean="0">
                          <a:latin typeface="Cambria Math" panose="02040503050406030204" pitchFamily="18" charset="0"/>
                        </a:rPr>
                        <m:t> ∗</m:t>
                      </m:r>
                      <m:r>
                        <m:rPr>
                          <m:sty m:val="p"/>
                        </m:rPr>
                        <a:rPr lang="de-DE" sz="1600" b="0" i="0" smtClean="0">
                          <a:latin typeface="Cambria Math" panose="02040503050406030204" pitchFamily="18" charset="0"/>
                        </a:rPr>
                        <m:t>tan</m:t>
                      </m:r>
                      <m:r>
                        <a:rPr lang="de-DE" sz="1600" b="0" i="1" smtClean="0">
                          <a:latin typeface="Cambria Math" panose="02040503050406030204" pitchFamily="18" charset="0"/>
                        </a:rPr>
                        <m:t>⁡(</m:t>
                      </m:r>
                      <m:r>
                        <a:rPr lang="de-DE" sz="1600" b="0" i="1" smtClean="0">
                          <a:latin typeface="Cambria Math" panose="02040503050406030204" pitchFamily="18" charset="0"/>
                          <a:ea typeface="Cambria Math" panose="02040503050406030204" pitchFamily="18" charset="0"/>
                        </a:rPr>
                        <m:t>𝛼</m:t>
                      </m:r>
                      <m:r>
                        <a:rPr lang="de-DE" sz="1600" b="0" i="1" smtClean="0">
                          <a:latin typeface="Cambria Math" panose="02040503050406030204" pitchFamily="18" charset="0"/>
                          <a:ea typeface="Cambria Math" panose="02040503050406030204" pitchFamily="18" charset="0"/>
                        </a:rPr>
                        <m:t>)</m:t>
                      </m:r>
                    </m:oMath>
                  </m:oMathPara>
                </a14:m>
                <a:endParaRPr lang="en-US" sz="1600" dirty="0" err="1" smtClean="0"/>
              </a:p>
            </p:txBody>
          </p:sp>
        </mc:Choice>
        <mc:Fallback>
          <p:sp>
            <p:nvSpPr>
              <p:cNvPr id="62" name="TextBox 61"/>
              <p:cNvSpPr txBox="1">
                <a:spLocks noRot="1" noChangeAspect="1" noMove="1" noResize="1" noEditPoints="1" noAdjustHandles="1" noChangeArrowheads="1" noChangeShapeType="1" noTextEdit="1"/>
              </p:cNvSpPr>
              <p:nvPr/>
            </p:nvSpPr>
            <p:spPr>
              <a:xfrm>
                <a:off x="3761806" y="5946596"/>
                <a:ext cx="2760051" cy="294953"/>
              </a:xfrm>
              <a:prstGeom prst="rect">
                <a:avLst/>
              </a:prstGeom>
              <a:blipFill>
                <a:blip r:embed="rId3"/>
                <a:stretch>
                  <a:fillRect l="-1766" r="-1987" b="-20408"/>
                </a:stretch>
              </a:blipFill>
            </p:spPr>
            <p:txBody>
              <a:bodyPr/>
              <a:lstStyle/>
              <a:p>
                <a:r>
                  <a:rPr lang="en-US">
                    <a:noFill/>
                  </a:rPr>
                  <a:t> </a:t>
                </a:r>
              </a:p>
            </p:txBody>
          </p:sp>
        </mc:Fallback>
      </mc:AlternateContent>
    </p:spTree>
    <p:extLst>
      <p:ext uri="{BB962C8B-B14F-4D97-AF65-F5344CB8AC3E}">
        <p14:creationId xmlns:p14="http://schemas.microsoft.com/office/powerpoint/2010/main" val="295201192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91809" y="324083"/>
            <a:ext cx="12321547" cy="6616413"/>
          </a:xfrm>
          <a:prstGeom prst="rect">
            <a:avLst/>
          </a:prstGeom>
        </p:spPr>
      </p:pic>
      <p:sp>
        <p:nvSpPr>
          <p:cNvPr id="3" name="Title 2"/>
          <p:cNvSpPr>
            <a:spLocks noGrp="1"/>
          </p:cNvSpPr>
          <p:nvPr>
            <p:ph type="title"/>
          </p:nvPr>
        </p:nvSpPr>
        <p:spPr/>
        <p:txBody>
          <a:bodyPr/>
          <a:lstStyle/>
          <a:p>
            <a:r>
              <a:rPr lang="de-DE" dirty="0" err="1" smtClean="0"/>
              <a:t>Example</a:t>
            </a:r>
            <a:r>
              <a:rPr lang="de-DE" dirty="0" smtClean="0"/>
              <a:t> </a:t>
            </a:r>
            <a:r>
              <a:rPr lang="de-DE" dirty="0" err="1" smtClean="0"/>
              <a:t>target</a:t>
            </a:r>
            <a:r>
              <a:rPr lang="de-DE" dirty="0" smtClean="0"/>
              <a:t>, </a:t>
            </a:r>
            <a:r>
              <a:rPr lang="de-DE" dirty="0" err="1" smtClean="0"/>
              <a:t>designed</a:t>
            </a:r>
            <a:r>
              <a:rPr lang="de-DE" dirty="0" smtClean="0"/>
              <a:t> </a:t>
            </a:r>
            <a:r>
              <a:rPr lang="de-DE" dirty="0" err="1" smtClean="0"/>
              <a:t>for</a:t>
            </a:r>
            <a:r>
              <a:rPr lang="de-DE" dirty="0" smtClean="0"/>
              <a:t> Standard </a:t>
            </a:r>
            <a:r>
              <a:rPr lang="de-DE" dirty="0" err="1" smtClean="0"/>
              <a:t>configuration</a:t>
            </a:r>
            <a:endParaRPr lang="en-US" dirty="0"/>
          </a:p>
        </p:txBody>
      </p:sp>
      <p:sp>
        <p:nvSpPr>
          <p:cNvPr id="4" name="Date Placeholder 3"/>
          <p:cNvSpPr>
            <a:spLocks noGrp="1"/>
          </p:cNvSpPr>
          <p:nvPr>
            <p:ph type="dt" sz="half" idx="14"/>
          </p:nvPr>
        </p:nvSpPr>
        <p:spPr/>
        <p:txBody>
          <a:bodyPr/>
          <a:lstStyle/>
          <a:p>
            <a:r>
              <a:rPr lang="en-US" smtClean="0"/>
              <a:t>Antara Menzel-Barbara | 25.06.24   </a:t>
            </a:r>
            <a:endParaRPr lang="de-DE" dirty="0"/>
          </a:p>
        </p:txBody>
      </p:sp>
      <p:sp>
        <p:nvSpPr>
          <p:cNvPr id="5" name="Footer Placeholder 4"/>
          <p:cNvSpPr>
            <a:spLocks noGrp="1"/>
          </p:cNvSpPr>
          <p:nvPr>
            <p:ph type="ftr" sz="quarter" idx="15"/>
          </p:nvPr>
        </p:nvSpPr>
        <p:spPr/>
        <p:txBody>
          <a:bodyPr/>
          <a:lstStyle/>
          <a:p>
            <a:r>
              <a:rPr lang="en-US" smtClean="0"/>
              <a:t>Divertor engineering meeting</a:t>
            </a:r>
            <a:endParaRPr lang="de-DE" dirty="0"/>
          </a:p>
        </p:txBody>
      </p:sp>
      <p:sp>
        <p:nvSpPr>
          <p:cNvPr id="6" name="Slide Number Placeholder 5"/>
          <p:cNvSpPr>
            <a:spLocks noGrp="1"/>
          </p:cNvSpPr>
          <p:nvPr>
            <p:ph type="sldNum" sz="quarter" idx="16"/>
          </p:nvPr>
        </p:nvSpPr>
        <p:spPr/>
        <p:txBody>
          <a:bodyPr/>
          <a:lstStyle/>
          <a:p>
            <a:fld id="{ECE691D0-CC49-4FC7-9C4D-6112B0CB3A76}" type="slidenum">
              <a:rPr lang="de-DE" smtClean="0"/>
              <a:pPr/>
              <a:t>48</a:t>
            </a:fld>
            <a:endParaRPr lang="de-DE" dirty="0"/>
          </a:p>
        </p:txBody>
      </p:sp>
      <p:sp>
        <p:nvSpPr>
          <p:cNvPr id="8" name="Rounded Rectangle 7"/>
          <p:cNvSpPr/>
          <p:nvPr/>
        </p:nvSpPr>
        <p:spPr>
          <a:xfrm>
            <a:off x="9010650" y="2133600"/>
            <a:ext cx="1871663" cy="138113"/>
          </a:xfrm>
          <a:prstGeom prst="roundRect">
            <a:avLst/>
          </a:prstGeom>
          <a:solidFill>
            <a:schemeClr val="tx2"/>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9" name="Oval 8"/>
          <p:cNvSpPr/>
          <p:nvPr/>
        </p:nvSpPr>
        <p:spPr>
          <a:xfrm>
            <a:off x="9228900" y="2013480"/>
            <a:ext cx="371475" cy="385762"/>
          </a:xfrm>
          <a:prstGeom prst="ellipse">
            <a:avLst/>
          </a:prstGeom>
          <a:solidFill>
            <a:schemeClr val="tx2"/>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10" name="TextBox 9"/>
          <p:cNvSpPr txBox="1"/>
          <p:nvPr/>
        </p:nvSpPr>
        <p:spPr>
          <a:xfrm>
            <a:off x="9010650" y="1743606"/>
            <a:ext cx="2236451" cy="262059"/>
          </a:xfrm>
          <a:prstGeom prst="rect">
            <a:avLst/>
          </a:prstGeom>
          <a:noFill/>
        </p:spPr>
        <p:txBody>
          <a:bodyPr wrap="square" lIns="0" tIns="0" rIns="0" bIns="0" rtlCol="0" anchor="t" anchorCtr="0">
            <a:spAutoFit/>
          </a:bodyPr>
          <a:lstStyle/>
          <a:p>
            <a:pPr algn="l">
              <a:lnSpc>
                <a:spcPts val="2300"/>
              </a:lnSpc>
              <a:spcBef>
                <a:spcPts val="1150"/>
              </a:spcBef>
            </a:pPr>
            <a:r>
              <a:rPr lang="de-DE" sz="1400" dirty="0" err="1" smtClean="0">
                <a:solidFill>
                  <a:schemeClr val="tx2"/>
                </a:solidFill>
              </a:rPr>
              <a:t>Surfaces</a:t>
            </a:r>
            <a:r>
              <a:rPr lang="de-DE" sz="1400" dirty="0" smtClean="0">
                <a:solidFill>
                  <a:schemeClr val="tx2"/>
                </a:solidFill>
              </a:rPr>
              <a:t> </a:t>
            </a:r>
            <a:r>
              <a:rPr lang="de-DE" sz="1400" dirty="0" err="1" smtClean="0">
                <a:solidFill>
                  <a:schemeClr val="tx2"/>
                </a:solidFill>
              </a:rPr>
              <a:t>over</a:t>
            </a:r>
            <a:r>
              <a:rPr lang="de-DE" sz="1400" dirty="0" smtClean="0">
                <a:solidFill>
                  <a:schemeClr val="tx2"/>
                </a:solidFill>
              </a:rPr>
              <a:t> 10 MW/m²</a:t>
            </a:r>
            <a:endParaRPr lang="en-US" sz="1400" dirty="0" err="1" smtClean="0">
              <a:solidFill>
                <a:schemeClr val="tx2"/>
              </a:solidFill>
            </a:endParaRPr>
          </a:p>
        </p:txBody>
      </p:sp>
      <p:sp>
        <p:nvSpPr>
          <p:cNvPr id="11" name="Rounded Rectangle 10"/>
          <p:cNvSpPr/>
          <p:nvPr/>
        </p:nvSpPr>
        <p:spPr>
          <a:xfrm>
            <a:off x="9010650" y="3400425"/>
            <a:ext cx="1871663" cy="138113"/>
          </a:xfrm>
          <a:prstGeom prst="roundRect">
            <a:avLst/>
          </a:prstGeom>
          <a:solidFill>
            <a:schemeClr val="accent1"/>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12" name="Oval 11"/>
          <p:cNvSpPr/>
          <p:nvPr/>
        </p:nvSpPr>
        <p:spPr>
          <a:xfrm>
            <a:off x="10086059" y="3290950"/>
            <a:ext cx="371475" cy="385762"/>
          </a:xfrm>
          <a:prstGeom prst="ellipse">
            <a:avLst/>
          </a:prstGeom>
          <a:solidFill>
            <a:schemeClr val="accent1"/>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13" name="TextBox 12"/>
          <p:cNvSpPr txBox="1"/>
          <p:nvPr/>
        </p:nvSpPr>
        <p:spPr>
          <a:xfrm>
            <a:off x="9010650" y="3010431"/>
            <a:ext cx="2236451" cy="262059"/>
          </a:xfrm>
          <a:prstGeom prst="rect">
            <a:avLst/>
          </a:prstGeom>
          <a:noFill/>
        </p:spPr>
        <p:txBody>
          <a:bodyPr wrap="square" lIns="0" tIns="0" rIns="0" bIns="0" rtlCol="0" anchor="t" anchorCtr="0">
            <a:spAutoFit/>
          </a:bodyPr>
          <a:lstStyle/>
          <a:p>
            <a:pPr algn="l">
              <a:lnSpc>
                <a:spcPts val="2300"/>
              </a:lnSpc>
              <a:spcBef>
                <a:spcPts val="1150"/>
              </a:spcBef>
            </a:pPr>
            <a:r>
              <a:rPr lang="de-DE" sz="1400" dirty="0" err="1" smtClean="0">
                <a:solidFill>
                  <a:schemeClr val="tx2"/>
                </a:solidFill>
              </a:rPr>
              <a:t>Collected</a:t>
            </a:r>
            <a:r>
              <a:rPr lang="de-DE" sz="1400" dirty="0" smtClean="0">
                <a:solidFill>
                  <a:schemeClr val="tx2"/>
                </a:solidFill>
              </a:rPr>
              <a:t> </a:t>
            </a:r>
            <a:r>
              <a:rPr lang="de-DE" sz="1400" dirty="0" err="1" smtClean="0">
                <a:solidFill>
                  <a:schemeClr val="tx2"/>
                </a:solidFill>
              </a:rPr>
              <a:t>particles</a:t>
            </a:r>
            <a:endParaRPr lang="en-US" sz="1400" dirty="0" err="1" smtClean="0">
              <a:solidFill>
                <a:schemeClr val="tx2"/>
              </a:solidFill>
            </a:endParaRPr>
          </a:p>
        </p:txBody>
      </p:sp>
      <p:sp>
        <p:nvSpPr>
          <p:cNvPr id="14" name="TextBox 13"/>
          <p:cNvSpPr txBox="1"/>
          <p:nvPr/>
        </p:nvSpPr>
        <p:spPr>
          <a:xfrm>
            <a:off x="9251246" y="2354795"/>
            <a:ext cx="349129" cy="262059"/>
          </a:xfrm>
          <a:prstGeom prst="rect">
            <a:avLst/>
          </a:prstGeom>
          <a:noFill/>
        </p:spPr>
        <p:txBody>
          <a:bodyPr wrap="square" lIns="0" tIns="0" rIns="0" bIns="0" rtlCol="0" anchor="t" anchorCtr="0">
            <a:spAutoFit/>
          </a:bodyPr>
          <a:lstStyle/>
          <a:p>
            <a:pPr algn="l">
              <a:lnSpc>
                <a:spcPts val="2300"/>
              </a:lnSpc>
              <a:spcBef>
                <a:spcPts val="1150"/>
              </a:spcBef>
            </a:pPr>
            <a:r>
              <a:rPr lang="de-DE" sz="1400" dirty="0" err="1" smtClean="0">
                <a:ln>
                  <a:solidFill>
                    <a:srgbClr val="29485D"/>
                  </a:solidFill>
                </a:ln>
                <a:solidFill>
                  <a:srgbClr val="006C66"/>
                </a:solidFill>
              </a:rPr>
              <a:t>No</a:t>
            </a:r>
            <a:endParaRPr lang="en-US" sz="1400" dirty="0" err="1" smtClean="0">
              <a:ln>
                <a:solidFill>
                  <a:srgbClr val="29485D"/>
                </a:solidFill>
              </a:ln>
              <a:solidFill>
                <a:srgbClr val="006C66"/>
              </a:solidFill>
            </a:endParaRPr>
          </a:p>
        </p:txBody>
      </p:sp>
      <p:sp>
        <p:nvSpPr>
          <p:cNvPr id="15" name="TextBox 14"/>
          <p:cNvSpPr txBox="1"/>
          <p:nvPr/>
        </p:nvSpPr>
        <p:spPr>
          <a:xfrm>
            <a:off x="10141562" y="3676629"/>
            <a:ext cx="490537" cy="262059"/>
          </a:xfrm>
          <a:prstGeom prst="rect">
            <a:avLst/>
          </a:prstGeom>
          <a:noFill/>
        </p:spPr>
        <p:txBody>
          <a:bodyPr wrap="square" lIns="0" tIns="0" rIns="0" bIns="0" rtlCol="0" anchor="t" anchorCtr="0">
            <a:spAutoFit/>
          </a:bodyPr>
          <a:lstStyle/>
          <a:p>
            <a:pPr algn="l">
              <a:lnSpc>
                <a:spcPts val="2300"/>
              </a:lnSpc>
              <a:spcBef>
                <a:spcPts val="1150"/>
              </a:spcBef>
            </a:pPr>
            <a:r>
              <a:rPr lang="de-DE" sz="1400" dirty="0" smtClean="0">
                <a:solidFill>
                  <a:srgbClr val="EF7C00"/>
                </a:solidFill>
              </a:rPr>
              <a:t>89%</a:t>
            </a:r>
            <a:endParaRPr lang="en-US" sz="1400" dirty="0" err="1" smtClean="0">
              <a:solidFill>
                <a:srgbClr val="EF7C00"/>
              </a:solidFill>
            </a:endParaRPr>
          </a:p>
        </p:txBody>
      </p:sp>
      <p:sp>
        <p:nvSpPr>
          <p:cNvPr id="16" name="Rounded Rectangle 15"/>
          <p:cNvSpPr/>
          <p:nvPr/>
        </p:nvSpPr>
        <p:spPr>
          <a:xfrm>
            <a:off x="9010650" y="4809513"/>
            <a:ext cx="1871663" cy="138113"/>
          </a:xfrm>
          <a:prstGeom prst="roundRect">
            <a:avLst/>
          </a:prstGeom>
          <a:solidFill>
            <a:schemeClr val="tx1">
              <a:lumMod val="65000"/>
              <a:lumOff val="35000"/>
            </a:schemeClr>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17" name="Oval 16"/>
          <p:cNvSpPr/>
          <p:nvPr/>
        </p:nvSpPr>
        <p:spPr>
          <a:xfrm>
            <a:off x="10086059" y="4700038"/>
            <a:ext cx="371475" cy="385762"/>
          </a:xfrm>
          <a:prstGeom prst="ellipse">
            <a:avLst/>
          </a:prstGeom>
          <a:solidFill>
            <a:schemeClr val="tx1">
              <a:lumMod val="65000"/>
              <a:lumOff val="35000"/>
            </a:schemeClr>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18" name="TextBox 17"/>
          <p:cNvSpPr txBox="1"/>
          <p:nvPr/>
        </p:nvSpPr>
        <p:spPr>
          <a:xfrm>
            <a:off x="9010650" y="4419519"/>
            <a:ext cx="2236451" cy="262059"/>
          </a:xfrm>
          <a:prstGeom prst="rect">
            <a:avLst/>
          </a:prstGeom>
          <a:noFill/>
        </p:spPr>
        <p:txBody>
          <a:bodyPr wrap="square" lIns="0" tIns="0" rIns="0" bIns="0" rtlCol="0" anchor="t" anchorCtr="0">
            <a:spAutoFit/>
          </a:bodyPr>
          <a:lstStyle/>
          <a:p>
            <a:pPr algn="l">
              <a:lnSpc>
                <a:spcPts val="2300"/>
              </a:lnSpc>
              <a:spcBef>
                <a:spcPts val="1150"/>
              </a:spcBef>
            </a:pPr>
            <a:r>
              <a:rPr lang="de-DE" sz="1400" dirty="0" err="1" smtClean="0">
                <a:solidFill>
                  <a:srgbClr val="777777"/>
                </a:solidFill>
              </a:rPr>
              <a:t>Plotted</a:t>
            </a:r>
            <a:r>
              <a:rPr lang="de-DE" sz="1400" dirty="0" smtClean="0">
                <a:solidFill>
                  <a:srgbClr val="777777"/>
                </a:solidFill>
              </a:rPr>
              <a:t> </a:t>
            </a:r>
            <a:r>
              <a:rPr lang="de-DE" sz="1400" dirty="0" err="1" smtClean="0">
                <a:solidFill>
                  <a:srgbClr val="777777"/>
                </a:solidFill>
              </a:rPr>
              <a:t>metric</a:t>
            </a:r>
            <a:endParaRPr lang="en-US" sz="1400" dirty="0" err="1" smtClean="0">
              <a:solidFill>
                <a:srgbClr val="777777"/>
              </a:solidFill>
            </a:endParaRPr>
          </a:p>
        </p:txBody>
      </p:sp>
      <p:sp>
        <p:nvSpPr>
          <p:cNvPr id="19" name="TextBox 18"/>
          <p:cNvSpPr txBox="1"/>
          <p:nvPr/>
        </p:nvSpPr>
        <p:spPr>
          <a:xfrm>
            <a:off x="9946481" y="5085717"/>
            <a:ext cx="702651" cy="262059"/>
          </a:xfrm>
          <a:prstGeom prst="rect">
            <a:avLst/>
          </a:prstGeom>
          <a:noFill/>
        </p:spPr>
        <p:txBody>
          <a:bodyPr wrap="square" lIns="0" tIns="0" rIns="0" bIns="0" rtlCol="0" anchor="t" anchorCtr="0">
            <a:spAutoFit/>
          </a:bodyPr>
          <a:lstStyle/>
          <a:p>
            <a:pPr algn="l">
              <a:lnSpc>
                <a:spcPts val="2300"/>
              </a:lnSpc>
              <a:spcBef>
                <a:spcPts val="1150"/>
              </a:spcBef>
            </a:pPr>
            <a:r>
              <a:rPr lang="de-DE" sz="1400" dirty="0" err="1" smtClean="0">
                <a:solidFill>
                  <a:srgbClr val="777777"/>
                </a:solidFill>
              </a:rPr>
              <a:t>Heat</a:t>
            </a:r>
            <a:r>
              <a:rPr lang="de-DE" sz="1400" dirty="0" smtClean="0">
                <a:solidFill>
                  <a:srgbClr val="777777"/>
                </a:solidFill>
              </a:rPr>
              <a:t> </a:t>
            </a:r>
            <a:r>
              <a:rPr lang="de-DE" sz="1400" dirty="0" err="1" smtClean="0">
                <a:solidFill>
                  <a:srgbClr val="777777"/>
                </a:solidFill>
              </a:rPr>
              <a:t>flux</a:t>
            </a:r>
            <a:endParaRPr lang="en-US" sz="1400" dirty="0" err="1" smtClean="0">
              <a:solidFill>
                <a:srgbClr val="777777"/>
              </a:solidFill>
            </a:endParaRPr>
          </a:p>
        </p:txBody>
      </p:sp>
    </p:spTree>
    <p:extLst>
      <p:ext uri="{BB962C8B-B14F-4D97-AF65-F5344CB8AC3E}">
        <p14:creationId xmlns:p14="http://schemas.microsoft.com/office/powerpoint/2010/main" val="76690008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91809" y="324083"/>
            <a:ext cx="12321547" cy="6616413"/>
          </a:xfrm>
          <a:prstGeom prst="rect">
            <a:avLst/>
          </a:prstGeom>
        </p:spPr>
      </p:pic>
      <p:sp>
        <p:nvSpPr>
          <p:cNvPr id="3" name="Title 2"/>
          <p:cNvSpPr>
            <a:spLocks noGrp="1"/>
          </p:cNvSpPr>
          <p:nvPr>
            <p:ph type="title"/>
          </p:nvPr>
        </p:nvSpPr>
        <p:spPr/>
        <p:txBody>
          <a:bodyPr/>
          <a:lstStyle/>
          <a:p>
            <a:r>
              <a:rPr lang="de-DE" dirty="0" err="1"/>
              <a:t>Example</a:t>
            </a:r>
            <a:r>
              <a:rPr lang="de-DE" dirty="0"/>
              <a:t> </a:t>
            </a:r>
            <a:r>
              <a:rPr lang="de-DE" dirty="0" err="1"/>
              <a:t>target</a:t>
            </a:r>
            <a:r>
              <a:rPr lang="de-DE" dirty="0"/>
              <a:t>, </a:t>
            </a:r>
            <a:r>
              <a:rPr lang="de-DE" dirty="0" err="1"/>
              <a:t>designed</a:t>
            </a:r>
            <a:r>
              <a:rPr lang="de-DE" dirty="0"/>
              <a:t> </a:t>
            </a:r>
            <a:r>
              <a:rPr lang="de-DE" dirty="0" err="1"/>
              <a:t>for</a:t>
            </a:r>
            <a:r>
              <a:rPr lang="de-DE" dirty="0"/>
              <a:t> Standard </a:t>
            </a:r>
            <a:r>
              <a:rPr lang="de-DE" dirty="0" err="1"/>
              <a:t>configuration</a:t>
            </a:r>
            <a:endParaRPr lang="en-US" dirty="0"/>
          </a:p>
        </p:txBody>
      </p:sp>
      <p:sp>
        <p:nvSpPr>
          <p:cNvPr id="4" name="Date Placeholder 3"/>
          <p:cNvSpPr>
            <a:spLocks noGrp="1"/>
          </p:cNvSpPr>
          <p:nvPr>
            <p:ph type="dt" sz="half" idx="14"/>
          </p:nvPr>
        </p:nvSpPr>
        <p:spPr/>
        <p:txBody>
          <a:bodyPr/>
          <a:lstStyle/>
          <a:p>
            <a:r>
              <a:rPr lang="en-US" smtClean="0"/>
              <a:t>Antara Menzel-Barbara | 25.06.24   </a:t>
            </a:r>
            <a:endParaRPr lang="de-DE" dirty="0"/>
          </a:p>
        </p:txBody>
      </p:sp>
      <p:sp>
        <p:nvSpPr>
          <p:cNvPr id="5" name="Footer Placeholder 4"/>
          <p:cNvSpPr>
            <a:spLocks noGrp="1"/>
          </p:cNvSpPr>
          <p:nvPr>
            <p:ph type="ftr" sz="quarter" idx="15"/>
          </p:nvPr>
        </p:nvSpPr>
        <p:spPr/>
        <p:txBody>
          <a:bodyPr/>
          <a:lstStyle/>
          <a:p>
            <a:r>
              <a:rPr lang="en-US" smtClean="0"/>
              <a:t>Divertor engineering meeting</a:t>
            </a:r>
            <a:endParaRPr lang="de-DE" dirty="0"/>
          </a:p>
        </p:txBody>
      </p:sp>
      <p:sp>
        <p:nvSpPr>
          <p:cNvPr id="6" name="Slide Number Placeholder 5"/>
          <p:cNvSpPr>
            <a:spLocks noGrp="1"/>
          </p:cNvSpPr>
          <p:nvPr>
            <p:ph type="sldNum" sz="quarter" idx="16"/>
          </p:nvPr>
        </p:nvSpPr>
        <p:spPr/>
        <p:txBody>
          <a:bodyPr/>
          <a:lstStyle/>
          <a:p>
            <a:fld id="{ECE691D0-CC49-4FC7-9C4D-6112B0CB3A76}" type="slidenum">
              <a:rPr lang="de-DE" smtClean="0"/>
              <a:pPr/>
              <a:t>49</a:t>
            </a:fld>
            <a:endParaRPr lang="de-DE" dirty="0"/>
          </a:p>
        </p:txBody>
      </p:sp>
      <p:sp>
        <p:nvSpPr>
          <p:cNvPr id="2" name="Rounded Rectangle 1"/>
          <p:cNvSpPr/>
          <p:nvPr/>
        </p:nvSpPr>
        <p:spPr>
          <a:xfrm>
            <a:off x="9010650" y="2133600"/>
            <a:ext cx="1871663" cy="138113"/>
          </a:xfrm>
          <a:prstGeom prst="roundRect">
            <a:avLst/>
          </a:prstGeom>
          <a:solidFill>
            <a:schemeClr val="tx2"/>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8" name="Oval 7"/>
          <p:cNvSpPr/>
          <p:nvPr/>
        </p:nvSpPr>
        <p:spPr>
          <a:xfrm>
            <a:off x="9228900" y="2013480"/>
            <a:ext cx="371475" cy="385762"/>
          </a:xfrm>
          <a:prstGeom prst="ellipse">
            <a:avLst/>
          </a:prstGeom>
          <a:solidFill>
            <a:schemeClr val="tx2"/>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9" name="TextBox 8"/>
          <p:cNvSpPr txBox="1"/>
          <p:nvPr/>
        </p:nvSpPr>
        <p:spPr>
          <a:xfrm>
            <a:off x="9010650" y="1743606"/>
            <a:ext cx="2236451" cy="262059"/>
          </a:xfrm>
          <a:prstGeom prst="rect">
            <a:avLst/>
          </a:prstGeom>
          <a:noFill/>
        </p:spPr>
        <p:txBody>
          <a:bodyPr wrap="square" lIns="0" tIns="0" rIns="0" bIns="0" rtlCol="0" anchor="t" anchorCtr="0">
            <a:spAutoFit/>
          </a:bodyPr>
          <a:lstStyle/>
          <a:p>
            <a:pPr algn="l">
              <a:lnSpc>
                <a:spcPts val="2300"/>
              </a:lnSpc>
              <a:spcBef>
                <a:spcPts val="1150"/>
              </a:spcBef>
            </a:pPr>
            <a:r>
              <a:rPr lang="de-DE" sz="1400" dirty="0" err="1" smtClean="0">
                <a:solidFill>
                  <a:schemeClr val="tx2"/>
                </a:solidFill>
              </a:rPr>
              <a:t>Surfaces</a:t>
            </a:r>
            <a:r>
              <a:rPr lang="de-DE" sz="1400" dirty="0" smtClean="0">
                <a:solidFill>
                  <a:schemeClr val="tx2"/>
                </a:solidFill>
              </a:rPr>
              <a:t> </a:t>
            </a:r>
            <a:r>
              <a:rPr lang="de-DE" sz="1400" dirty="0" err="1" smtClean="0">
                <a:solidFill>
                  <a:schemeClr val="tx2"/>
                </a:solidFill>
              </a:rPr>
              <a:t>over</a:t>
            </a:r>
            <a:r>
              <a:rPr lang="de-DE" sz="1400" dirty="0" smtClean="0">
                <a:solidFill>
                  <a:schemeClr val="tx2"/>
                </a:solidFill>
              </a:rPr>
              <a:t> 10 MW/m²</a:t>
            </a:r>
            <a:endParaRPr lang="en-US" sz="1400" dirty="0" err="1" smtClean="0">
              <a:solidFill>
                <a:schemeClr val="tx2"/>
              </a:solidFill>
            </a:endParaRPr>
          </a:p>
        </p:txBody>
      </p:sp>
      <p:sp>
        <p:nvSpPr>
          <p:cNvPr id="10" name="Rounded Rectangle 9"/>
          <p:cNvSpPr/>
          <p:nvPr/>
        </p:nvSpPr>
        <p:spPr>
          <a:xfrm>
            <a:off x="9010650" y="3400425"/>
            <a:ext cx="1871663" cy="138113"/>
          </a:xfrm>
          <a:prstGeom prst="roundRect">
            <a:avLst/>
          </a:prstGeom>
          <a:solidFill>
            <a:schemeClr val="accent1"/>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11" name="Oval 10"/>
          <p:cNvSpPr/>
          <p:nvPr/>
        </p:nvSpPr>
        <p:spPr>
          <a:xfrm>
            <a:off x="10086059" y="3290950"/>
            <a:ext cx="371475" cy="385762"/>
          </a:xfrm>
          <a:prstGeom prst="ellipse">
            <a:avLst/>
          </a:prstGeom>
          <a:solidFill>
            <a:schemeClr val="accent1"/>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12" name="TextBox 11"/>
          <p:cNvSpPr txBox="1"/>
          <p:nvPr/>
        </p:nvSpPr>
        <p:spPr>
          <a:xfrm>
            <a:off x="9010650" y="3010431"/>
            <a:ext cx="2236451" cy="262059"/>
          </a:xfrm>
          <a:prstGeom prst="rect">
            <a:avLst/>
          </a:prstGeom>
          <a:noFill/>
        </p:spPr>
        <p:txBody>
          <a:bodyPr wrap="square" lIns="0" tIns="0" rIns="0" bIns="0" rtlCol="0" anchor="t" anchorCtr="0">
            <a:spAutoFit/>
          </a:bodyPr>
          <a:lstStyle/>
          <a:p>
            <a:pPr algn="l">
              <a:lnSpc>
                <a:spcPts val="2300"/>
              </a:lnSpc>
              <a:spcBef>
                <a:spcPts val="1150"/>
              </a:spcBef>
            </a:pPr>
            <a:r>
              <a:rPr lang="de-DE" sz="1400" dirty="0" err="1" smtClean="0">
                <a:solidFill>
                  <a:schemeClr val="tx2"/>
                </a:solidFill>
              </a:rPr>
              <a:t>Collected</a:t>
            </a:r>
            <a:r>
              <a:rPr lang="de-DE" sz="1400" dirty="0" smtClean="0">
                <a:solidFill>
                  <a:schemeClr val="tx2"/>
                </a:solidFill>
              </a:rPr>
              <a:t> </a:t>
            </a:r>
            <a:r>
              <a:rPr lang="de-DE" sz="1400" dirty="0" err="1" smtClean="0">
                <a:solidFill>
                  <a:schemeClr val="tx2"/>
                </a:solidFill>
              </a:rPr>
              <a:t>particles</a:t>
            </a:r>
            <a:endParaRPr lang="en-US" sz="1400" dirty="0" err="1" smtClean="0">
              <a:solidFill>
                <a:schemeClr val="tx2"/>
              </a:solidFill>
            </a:endParaRPr>
          </a:p>
        </p:txBody>
      </p:sp>
      <p:sp>
        <p:nvSpPr>
          <p:cNvPr id="13" name="TextBox 12"/>
          <p:cNvSpPr txBox="1"/>
          <p:nvPr/>
        </p:nvSpPr>
        <p:spPr>
          <a:xfrm>
            <a:off x="9251246" y="2354795"/>
            <a:ext cx="349129" cy="262059"/>
          </a:xfrm>
          <a:prstGeom prst="rect">
            <a:avLst/>
          </a:prstGeom>
          <a:noFill/>
        </p:spPr>
        <p:txBody>
          <a:bodyPr wrap="square" lIns="0" tIns="0" rIns="0" bIns="0" rtlCol="0" anchor="t" anchorCtr="0">
            <a:spAutoFit/>
          </a:bodyPr>
          <a:lstStyle/>
          <a:p>
            <a:pPr algn="l">
              <a:lnSpc>
                <a:spcPts val="2300"/>
              </a:lnSpc>
              <a:spcBef>
                <a:spcPts val="1150"/>
              </a:spcBef>
            </a:pPr>
            <a:r>
              <a:rPr lang="de-DE" sz="1400" dirty="0" err="1" smtClean="0">
                <a:ln>
                  <a:solidFill>
                    <a:srgbClr val="29485D"/>
                  </a:solidFill>
                </a:ln>
                <a:solidFill>
                  <a:srgbClr val="006C66"/>
                </a:solidFill>
              </a:rPr>
              <a:t>No</a:t>
            </a:r>
            <a:endParaRPr lang="en-US" sz="1400" dirty="0" err="1" smtClean="0">
              <a:ln>
                <a:solidFill>
                  <a:srgbClr val="29485D"/>
                </a:solidFill>
              </a:ln>
              <a:solidFill>
                <a:srgbClr val="006C66"/>
              </a:solidFill>
            </a:endParaRPr>
          </a:p>
        </p:txBody>
      </p:sp>
      <p:sp>
        <p:nvSpPr>
          <p:cNvPr id="14" name="TextBox 13"/>
          <p:cNvSpPr txBox="1"/>
          <p:nvPr/>
        </p:nvSpPr>
        <p:spPr>
          <a:xfrm>
            <a:off x="10141562" y="3676629"/>
            <a:ext cx="490537" cy="262059"/>
          </a:xfrm>
          <a:prstGeom prst="rect">
            <a:avLst/>
          </a:prstGeom>
          <a:noFill/>
        </p:spPr>
        <p:txBody>
          <a:bodyPr wrap="square" lIns="0" tIns="0" rIns="0" bIns="0" rtlCol="0" anchor="t" anchorCtr="0">
            <a:spAutoFit/>
          </a:bodyPr>
          <a:lstStyle/>
          <a:p>
            <a:pPr algn="l">
              <a:lnSpc>
                <a:spcPts val="2300"/>
              </a:lnSpc>
              <a:spcBef>
                <a:spcPts val="1150"/>
              </a:spcBef>
            </a:pPr>
            <a:r>
              <a:rPr lang="de-DE" sz="1400" dirty="0" smtClean="0">
                <a:solidFill>
                  <a:srgbClr val="EF7C00"/>
                </a:solidFill>
              </a:rPr>
              <a:t>89%</a:t>
            </a:r>
            <a:endParaRPr lang="en-US" sz="1400" dirty="0" err="1" smtClean="0">
              <a:solidFill>
                <a:srgbClr val="EF7C00"/>
              </a:solidFill>
            </a:endParaRPr>
          </a:p>
        </p:txBody>
      </p:sp>
      <p:sp>
        <p:nvSpPr>
          <p:cNvPr id="15" name="Rounded Rectangle 14"/>
          <p:cNvSpPr/>
          <p:nvPr/>
        </p:nvSpPr>
        <p:spPr>
          <a:xfrm>
            <a:off x="9010650" y="4809513"/>
            <a:ext cx="1871663" cy="138113"/>
          </a:xfrm>
          <a:prstGeom prst="roundRect">
            <a:avLst/>
          </a:prstGeom>
          <a:solidFill>
            <a:schemeClr val="tx1">
              <a:lumMod val="65000"/>
              <a:lumOff val="35000"/>
            </a:schemeClr>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16" name="Oval 15"/>
          <p:cNvSpPr/>
          <p:nvPr/>
        </p:nvSpPr>
        <p:spPr>
          <a:xfrm>
            <a:off x="10086059" y="4700038"/>
            <a:ext cx="371475" cy="385762"/>
          </a:xfrm>
          <a:prstGeom prst="ellipse">
            <a:avLst/>
          </a:prstGeom>
          <a:solidFill>
            <a:schemeClr val="tx1">
              <a:lumMod val="65000"/>
              <a:lumOff val="35000"/>
            </a:schemeClr>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17" name="TextBox 16"/>
          <p:cNvSpPr txBox="1"/>
          <p:nvPr/>
        </p:nvSpPr>
        <p:spPr>
          <a:xfrm>
            <a:off x="9010650" y="4419519"/>
            <a:ext cx="2236451" cy="262059"/>
          </a:xfrm>
          <a:prstGeom prst="rect">
            <a:avLst/>
          </a:prstGeom>
          <a:noFill/>
        </p:spPr>
        <p:txBody>
          <a:bodyPr wrap="square" lIns="0" tIns="0" rIns="0" bIns="0" rtlCol="0" anchor="t" anchorCtr="0">
            <a:spAutoFit/>
          </a:bodyPr>
          <a:lstStyle/>
          <a:p>
            <a:pPr algn="l">
              <a:lnSpc>
                <a:spcPts val="2300"/>
              </a:lnSpc>
              <a:spcBef>
                <a:spcPts val="1150"/>
              </a:spcBef>
            </a:pPr>
            <a:r>
              <a:rPr lang="de-DE" sz="1400" dirty="0" err="1" smtClean="0">
                <a:solidFill>
                  <a:srgbClr val="777777"/>
                </a:solidFill>
              </a:rPr>
              <a:t>Plotted</a:t>
            </a:r>
            <a:r>
              <a:rPr lang="de-DE" sz="1400" dirty="0" smtClean="0">
                <a:solidFill>
                  <a:srgbClr val="777777"/>
                </a:solidFill>
              </a:rPr>
              <a:t> </a:t>
            </a:r>
            <a:r>
              <a:rPr lang="de-DE" sz="1400" dirty="0" err="1" smtClean="0">
                <a:solidFill>
                  <a:srgbClr val="777777"/>
                </a:solidFill>
              </a:rPr>
              <a:t>metric</a:t>
            </a:r>
            <a:endParaRPr lang="en-US" sz="1400" dirty="0" err="1" smtClean="0">
              <a:solidFill>
                <a:srgbClr val="777777"/>
              </a:solidFill>
            </a:endParaRPr>
          </a:p>
        </p:txBody>
      </p:sp>
      <p:sp>
        <p:nvSpPr>
          <p:cNvPr id="18" name="TextBox 17"/>
          <p:cNvSpPr txBox="1"/>
          <p:nvPr/>
        </p:nvSpPr>
        <p:spPr>
          <a:xfrm>
            <a:off x="9946481" y="5085717"/>
            <a:ext cx="702651" cy="262059"/>
          </a:xfrm>
          <a:prstGeom prst="rect">
            <a:avLst/>
          </a:prstGeom>
          <a:noFill/>
        </p:spPr>
        <p:txBody>
          <a:bodyPr wrap="square" lIns="0" tIns="0" rIns="0" bIns="0" rtlCol="0" anchor="t" anchorCtr="0">
            <a:spAutoFit/>
          </a:bodyPr>
          <a:lstStyle/>
          <a:p>
            <a:pPr algn="l">
              <a:lnSpc>
                <a:spcPts val="2300"/>
              </a:lnSpc>
              <a:spcBef>
                <a:spcPts val="1150"/>
              </a:spcBef>
            </a:pPr>
            <a:r>
              <a:rPr lang="de-DE" sz="1400" dirty="0" err="1" smtClean="0">
                <a:solidFill>
                  <a:srgbClr val="777777"/>
                </a:solidFill>
              </a:rPr>
              <a:t>Heat</a:t>
            </a:r>
            <a:r>
              <a:rPr lang="de-DE" sz="1400" dirty="0" smtClean="0">
                <a:solidFill>
                  <a:srgbClr val="777777"/>
                </a:solidFill>
              </a:rPr>
              <a:t> </a:t>
            </a:r>
            <a:r>
              <a:rPr lang="de-DE" sz="1400" dirty="0" err="1" smtClean="0">
                <a:solidFill>
                  <a:srgbClr val="777777"/>
                </a:solidFill>
              </a:rPr>
              <a:t>flux</a:t>
            </a:r>
            <a:endParaRPr lang="en-US" sz="1400" dirty="0" err="1" smtClean="0">
              <a:solidFill>
                <a:srgbClr val="777777"/>
              </a:solidFill>
            </a:endParaRPr>
          </a:p>
        </p:txBody>
      </p:sp>
    </p:spTree>
    <p:extLst>
      <p:ext uri="{BB962C8B-B14F-4D97-AF65-F5344CB8AC3E}">
        <p14:creationId xmlns:p14="http://schemas.microsoft.com/office/powerpoint/2010/main" val="4564546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arallelogram 2"/>
          <p:cNvSpPr/>
          <p:nvPr/>
        </p:nvSpPr>
        <p:spPr>
          <a:xfrm rot="21372706">
            <a:off x="7782778" y="2687006"/>
            <a:ext cx="865828" cy="1033463"/>
          </a:xfrm>
          <a:prstGeom prst="parallelogram">
            <a:avLst/>
          </a:prstGeom>
          <a:solidFill>
            <a:schemeClr val="tx2">
              <a:alpha val="63000"/>
            </a:schemeClr>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2" name="Content Placeholder 1"/>
          <p:cNvSpPr>
            <a:spLocks noGrp="1"/>
          </p:cNvSpPr>
          <p:nvPr>
            <p:ph sz="quarter" idx="13"/>
          </p:nvPr>
        </p:nvSpPr>
        <p:spPr/>
        <p:txBody>
          <a:bodyPr/>
          <a:lstStyle/>
          <a:p>
            <a:endParaRPr lang="en-IN" sz="1600" dirty="0" smtClean="0">
              <a:solidFill>
                <a:srgbClr val="669999"/>
              </a:solidFill>
            </a:endParaRPr>
          </a:p>
          <a:p>
            <a:endParaRPr lang="en-IN" sz="1600" dirty="0" smtClean="0">
              <a:solidFill>
                <a:srgbClr val="669999"/>
              </a:solidFill>
            </a:endParaRPr>
          </a:p>
          <a:p>
            <a:endParaRPr lang="en-IN" sz="1600" dirty="0" smtClean="0">
              <a:solidFill>
                <a:srgbClr val="669999"/>
              </a:solidFill>
            </a:endParaRPr>
          </a:p>
        </p:txBody>
      </p:sp>
      <p:sp>
        <p:nvSpPr>
          <p:cNvPr id="4" name="Date Placeholder 3"/>
          <p:cNvSpPr>
            <a:spLocks noGrp="1"/>
          </p:cNvSpPr>
          <p:nvPr>
            <p:ph type="dt" sz="half" idx="14"/>
          </p:nvPr>
        </p:nvSpPr>
        <p:spPr/>
        <p:txBody>
          <a:bodyPr/>
          <a:lstStyle/>
          <a:p>
            <a:r>
              <a:rPr lang="en-US" smtClean="0"/>
              <a:t>Antara Menzel-Barbara | 25.06.24   </a:t>
            </a:r>
            <a:endParaRPr lang="de-DE" dirty="0"/>
          </a:p>
        </p:txBody>
      </p:sp>
      <p:sp>
        <p:nvSpPr>
          <p:cNvPr id="5" name="Footer Placeholder 4"/>
          <p:cNvSpPr>
            <a:spLocks noGrp="1"/>
          </p:cNvSpPr>
          <p:nvPr>
            <p:ph type="ftr" sz="quarter" idx="15"/>
          </p:nvPr>
        </p:nvSpPr>
        <p:spPr/>
        <p:txBody>
          <a:bodyPr/>
          <a:lstStyle/>
          <a:p>
            <a:r>
              <a:rPr lang="en-US" smtClean="0"/>
              <a:t>Divertor engineering meeting</a:t>
            </a:r>
            <a:endParaRPr lang="de-DE" dirty="0"/>
          </a:p>
        </p:txBody>
      </p:sp>
      <p:sp>
        <p:nvSpPr>
          <p:cNvPr id="6" name="Slide Number Placeholder 5"/>
          <p:cNvSpPr>
            <a:spLocks noGrp="1"/>
          </p:cNvSpPr>
          <p:nvPr>
            <p:ph type="sldNum" sz="quarter" idx="16"/>
          </p:nvPr>
        </p:nvSpPr>
        <p:spPr/>
        <p:txBody>
          <a:bodyPr/>
          <a:lstStyle/>
          <a:p>
            <a:fld id="{ECE691D0-CC49-4FC7-9C4D-6112B0CB3A76}" type="slidenum">
              <a:rPr lang="de-DE" smtClean="0"/>
              <a:pPr/>
              <a:t>5</a:t>
            </a:fld>
            <a:endParaRPr lang="de-DE" dirty="0"/>
          </a:p>
        </p:txBody>
      </p:sp>
      <p:sp>
        <p:nvSpPr>
          <p:cNvPr id="13" name="Title 2"/>
          <p:cNvSpPr>
            <a:spLocks noGrp="1"/>
          </p:cNvSpPr>
          <p:nvPr>
            <p:ph type="title"/>
          </p:nvPr>
        </p:nvSpPr>
        <p:spPr>
          <a:xfrm>
            <a:off x="695326" y="441325"/>
            <a:ext cx="9576471" cy="894416"/>
          </a:xfrm>
        </p:spPr>
        <p:txBody>
          <a:bodyPr/>
          <a:lstStyle/>
          <a:p>
            <a:r>
              <a:rPr lang="en-IN" sz="3200" dirty="0" smtClean="0"/>
              <a:t>W7-X islands, standard configuration</a:t>
            </a:r>
            <a:r>
              <a:rPr lang="en-IN" sz="3200" dirty="0" smtClean="0"/>
              <a:t/>
            </a:r>
            <a:br>
              <a:rPr lang="en-IN" sz="3200" dirty="0" smtClean="0"/>
            </a:br>
            <a:r>
              <a:rPr lang="en-IN" dirty="0" smtClean="0"/>
              <a:t/>
            </a:r>
            <a:br>
              <a:rPr lang="en-IN" dirty="0" smtClean="0"/>
            </a:br>
            <a:endParaRPr lang="en-IN" dirty="0"/>
          </a:p>
        </p:txBody>
      </p:sp>
      <p:pic>
        <p:nvPicPr>
          <p:cNvPr id="8" name="Picture 7"/>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224064" y="1444790"/>
            <a:ext cx="3677107" cy="4059936"/>
          </a:xfrm>
          <a:prstGeom prst="rect">
            <a:avLst/>
          </a:prstGeom>
        </p:spPr>
      </p:pic>
      <p:sp>
        <p:nvSpPr>
          <p:cNvPr id="10" name="Parallelogram 9"/>
          <p:cNvSpPr/>
          <p:nvPr/>
        </p:nvSpPr>
        <p:spPr>
          <a:xfrm rot="21372706">
            <a:off x="7678002" y="2687005"/>
            <a:ext cx="865828" cy="1033463"/>
          </a:xfrm>
          <a:prstGeom prst="parallelogram">
            <a:avLst/>
          </a:prstGeom>
          <a:solidFill>
            <a:schemeClr val="tx2">
              <a:alpha val="63000"/>
            </a:schemeClr>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11" name="Rounded Rectangle 10"/>
          <p:cNvSpPr/>
          <p:nvPr/>
        </p:nvSpPr>
        <p:spPr>
          <a:xfrm>
            <a:off x="1943099" y="1171576"/>
            <a:ext cx="1628775" cy="4581526"/>
          </a:xfrm>
          <a:prstGeom prst="roundRect">
            <a:avLst/>
          </a:prstGeom>
          <a:solidFill>
            <a:schemeClr val="tx2"/>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7" name="Oval 6"/>
          <p:cNvSpPr/>
          <p:nvPr/>
        </p:nvSpPr>
        <p:spPr>
          <a:xfrm>
            <a:off x="1943098" y="5264315"/>
            <a:ext cx="1628775" cy="597836"/>
          </a:xfrm>
          <a:prstGeom prst="ellipse">
            <a:avLst/>
          </a:prstGeom>
          <a:solidFill>
            <a:srgbClr val="66A7A3"/>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14" name="Oval 13"/>
          <p:cNvSpPr/>
          <p:nvPr/>
        </p:nvSpPr>
        <p:spPr>
          <a:xfrm>
            <a:off x="1943097" y="1071034"/>
            <a:ext cx="1628775" cy="597836"/>
          </a:xfrm>
          <a:prstGeom prst="ellipse">
            <a:avLst/>
          </a:prstGeom>
          <a:solidFill>
            <a:schemeClr val="tx2"/>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15" name="Oval 14"/>
          <p:cNvSpPr/>
          <p:nvPr/>
        </p:nvSpPr>
        <p:spPr>
          <a:xfrm>
            <a:off x="2019297" y="5315441"/>
            <a:ext cx="1476374" cy="501323"/>
          </a:xfrm>
          <a:prstGeom prst="ellipse">
            <a:avLst/>
          </a:prstGeom>
          <a:solidFill>
            <a:srgbClr val="99C4C2"/>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16" name="Oval 15"/>
          <p:cNvSpPr/>
          <p:nvPr/>
        </p:nvSpPr>
        <p:spPr>
          <a:xfrm>
            <a:off x="2112164" y="5369476"/>
            <a:ext cx="1290640" cy="387513"/>
          </a:xfrm>
          <a:prstGeom prst="ellipse">
            <a:avLst/>
          </a:prstGeom>
          <a:solidFill>
            <a:srgbClr val="66A7A3"/>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17" name="Oval 16"/>
          <p:cNvSpPr/>
          <p:nvPr/>
        </p:nvSpPr>
        <p:spPr>
          <a:xfrm>
            <a:off x="2205033" y="5430758"/>
            <a:ext cx="1104902" cy="264948"/>
          </a:xfrm>
          <a:prstGeom prst="ellipse">
            <a:avLst/>
          </a:prstGeom>
          <a:solidFill>
            <a:srgbClr val="99C4C2"/>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18" name="Oval 17"/>
          <p:cNvSpPr/>
          <p:nvPr/>
        </p:nvSpPr>
        <p:spPr>
          <a:xfrm>
            <a:off x="2264564" y="5459966"/>
            <a:ext cx="985840" cy="193510"/>
          </a:xfrm>
          <a:prstGeom prst="ellipse">
            <a:avLst/>
          </a:prstGeom>
          <a:solidFill>
            <a:srgbClr val="66A7A3"/>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19" name="Oval 18"/>
          <p:cNvSpPr/>
          <p:nvPr/>
        </p:nvSpPr>
        <p:spPr>
          <a:xfrm>
            <a:off x="2375890" y="5518365"/>
            <a:ext cx="763187" cy="76712"/>
          </a:xfrm>
          <a:prstGeom prst="ellipse">
            <a:avLst/>
          </a:prstGeom>
          <a:solidFill>
            <a:srgbClr val="99C4C2"/>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20" name="Oval 19"/>
          <p:cNvSpPr/>
          <p:nvPr/>
        </p:nvSpPr>
        <p:spPr>
          <a:xfrm>
            <a:off x="2719084" y="5522020"/>
            <a:ext cx="76798" cy="69402"/>
          </a:xfrm>
          <a:prstGeom prst="ellipse">
            <a:avLst/>
          </a:prstGeom>
          <a:solidFill>
            <a:srgbClr val="66A7A3"/>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cxnSp>
        <p:nvCxnSpPr>
          <p:cNvPr id="12" name="Straight Connector 11"/>
          <p:cNvCxnSpPr/>
          <p:nvPr/>
        </p:nvCxnSpPr>
        <p:spPr>
          <a:xfrm flipH="1">
            <a:off x="1720450" y="5430758"/>
            <a:ext cx="176213" cy="235740"/>
          </a:xfrm>
          <a:prstGeom prst="line">
            <a:avLst/>
          </a:prstGeom>
          <a:ln w="19050" cmpd="sng">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1702287" y="5441826"/>
            <a:ext cx="219082" cy="229789"/>
          </a:xfrm>
          <a:prstGeom prst="line">
            <a:avLst/>
          </a:prstGeom>
          <a:ln w="19050" cmpd="sng">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H="1">
            <a:off x="3654620" y="5432057"/>
            <a:ext cx="176213" cy="235740"/>
          </a:xfrm>
          <a:prstGeom prst="line">
            <a:avLst/>
          </a:prstGeom>
          <a:ln w="19050" cmpd="sng">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3636457" y="5443125"/>
            <a:ext cx="219082" cy="229789"/>
          </a:xfrm>
          <a:prstGeom prst="line">
            <a:avLst/>
          </a:prstGeom>
          <a:ln w="19050" cmpd="sng">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V="1">
            <a:off x="1795458" y="1335741"/>
            <a:ext cx="14882" cy="4182624"/>
          </a:xfrm>
          <a:prstGeom prst="line">
            <a:avLst/>
          </a:prstGeom>
          <a:ln w="19050" cmpd="sng">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V="1">
            <a:off x="3745699" y="1346809"/>
            <a:ext cx="14882" cy="4182624"/>
          </a:xfrm>
          <a:prstGeom prst="line">
            <a:avLst/>
          </a:prstGeom>
          <a:ln w="19050" cmpd="sng">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H="1">
            <a:off x="1720450" y="1196078"/>
            <a:ext cx="176213" cy="235740"/>
          </a:xfrm>
          <a:prstGeom prst="line">
            <a:avLst/>
          </a:prstGeom>
          <a:ln w="19050" cmpd="sng">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1702287" y="1207146"/>
            <a:ext cx="219082" cy="229789"/>
          </a:xfrm>
          <a:prstGeom prst="line">
            <a:avLst/>
          </a:prstGeom>
          <a:ln w="19050" cmpd="sng">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3654620" y="1197377"/>
            <a:ext cx="176213" cy="235740"/>
          </a:xfrm>
          <a:prstGeom prst="line">
            <a:avLst/>
          </a:prstGeom>
          <a:ln w="19050" cmpd="sng">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3636457" y="1208445"/>
            <a:ext cx="219082" cy="229789"/>
          </a:xfrm>
          <a:prstGeom prst="line">
            <a:avLst/>
          </a:prstGeom>
          <a:ln w="19050" cmpd="sng">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36521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91808" y="324083"/>
            <a:ext cx="12321545" cy="6616413"/>
          </a:xfrm>
          <a:prstGeom prst="rect">
            <a:avLst/>
          </a:prstGeom>
        </p:spPr>
      </p:pic>
      <p:sp>
        <p:nvSpPr>
          <p:cNvPr id="3" name="Title 2"/>
          <p:cNvSpPr>
            <a:spLocks noGrp="1"/>
          </p:cNvSpPr>
          <p:nvPr>
            <p:ph type="title"/>
          </p:nvPr>
        </p:nvSpPr>
        <p:spPr/>
        <p:txBody>
          <a:bodyPr/>
          <a:lstStyle/>
          <a:p>
            <a:r>
              <a:rPr lang="de-DE" dirty="0" err="1"/>
              <a:t>Example</a:t>
            </a:r>
            <a:r>
              <a:rPr lang="de-DE" dirty="0"/>
              <a:t> </a:t>
            </a:r>
            <a:r>
              <a:rPr lang="de-DE" dirty="0" err="1"/>
              <a:t>target</a:t>
            </a:r>
            <a:r>
              <a:rPr lang="de-DE" dirty="0"/>
              <a:t>, </a:t>
            </a:r>
            <a:r>
              <a:rPr lang="de-DE" dirty="0" err="1"/>
              <a:t>designed</a:t>
            </a:r>
            <a:r>
              <a:rPr lang="de-DE" dirty="0"/>
              <a:t> </a:t>
            </a:r>
            <a:r>
              <a:rPr lang="de-DE" dirty="0" err="1"/>
              <a:t>for</a:t>
            </a:r>
            <a:r>
              <a:rPr lang="de-DE" dirty="0"/>
              <a:t> Standard </a:t>
            </a:r>
            <a:r>
              <a:rPr lang="de-DE" dirty="0" err="1"/>
              <a:t>configuration</a:t>
            </a:r>
            <a:endParaRPr lang="en-US" dirty="0"/>
          </a:p>
        </p:txBody>
      </p:sp>
      <p:sp>
        <p:nvSpPr>
          <p:cNvPr id="4" name="Date Placeholder 3"/>
          <p:cNvSpPr>
            <a:spLocks noGrp="1"/>
          </p:cNvSpPr>
          <p:nvPr>
            <p:ph type="dt" sz="half" idx="14"/>
          </p:nvPr>
        </p:nvSpPr>
        <p:spPr/>
        <p:txBody>
          <a:bodyPr/>
          <a:lstStyle/>
          <a:p>
            <a:r>
              <a:rPr lang="en-US" smtClean="0"/>
              <a:t>Antara Menzel-Barbara | 25.06.24   </a:t>
            </a:r>
            <a:endParaRPr lang="de-DE" dirty="0"/>
          </a:p>
        </p:txBody>
      </p:sp>
      <p:sp>
        <p:nvSpPr>
          <p:cNvPr id="5" name="Footer Placeholder 4"/>
          <p:cNvSpPr>
            <a:spLocks noGrp="1"/>
          </p:cNvSpPr>
          <p:nvPr>
            <p:ph type="ftr" sz="quarter" idx="15"/>
          </p:nvPr>
        </p:nvSpPr>
        <p:spPr/>
        <p:txBody>
          <a:bodyPr/>
          <a:lstStyle/>
          <a:p>
            <a:r>
              <a:rPr lang="en-US" smtClean="0"/>
              <a:t>Divertor engineering meeting</a:t>
            </a:r>
            <a:endParaRPr lang="de-DE" dirty="0"/>
          </a:p>
        </p:txBody>
      </p:sp>
      <p:sp>
        <p:nvSpPr>
          <p:cNvPr id="6" name="Slide Number Placeholder 5"/>
          <p:cNvSpPr>
            <a:spLocks noGrp="1"/>
          </p:cNvSpPr>
          <p:nvPr>
            <p:ph type="sldNum" sz="quarter" idx="16"/>
          </p:nvPr>
        </p:nvSpPr>
        <p:spPr/>
        <p:txBody>
          <a:bodyPr/>
          <a:lstStyle/>
          <a:p>
            <a:fld id="{ECE691D0-CC49-4FC7-9C4D-6112B0CB3A76}" type="slidenum">
              <a:rPr lang="de-DE" smtClean="0"/>
              <a:pPr/>
              <a:t>50</a:t>
            </a:fld>
            <a:endParaRPr lang="de-DE" dirty="0"/>
          </a:p>
        </p:txBody>
      </p:sp>
      <p:sp>
        <p:nvSpPr>
          <p:cNvPr id="2" name="Rounded Rectangle 1"/>
          <p:cNvSpPr/>
          <p:nvPr/>
        </p:nvSpPr>
        <p:spPr>
          <a:xfrm>
            <a:off x="9010650" y="2133600"/>
            <a:ext cx="1871663" cy="138113"/>
          </a:xfrm>
          <a:prstGeom prst="roundRect">
            <a:avLst/>
          </a:prstGeom>
          <a:solidFill>
            <a:schemeClr val="tx2"/>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8" name="Oval 7"/>
          <p:cNvSpPr/>
          <p:nvPr/>
        </p:nvSpPr>
        <p:spPr>
          <a:xfrm>
            <a:off x="9228900" y="2013480"/>
            <a:ext cx="371475" cy="385762"/>
          </a:xfrm>
          <a:prstGeom prst="ellipse">
            <a:avLst/>
          </a:prstGeom>
          <a:solidFill>
            <a:schemeClr val="tx2"/>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9" name="TextBox 8"/>
          <p:cNvSpPr txBox="1"/>
          <p:nvPr/>
        </p:nvSpPr>
        <p:spPr>
          <a:xfrm>
            <a:off x="9010650" y="1743606"/>
            <a:ext cx="2236451" cy="262059"/>
          </a:xfrm>
          <a:prstGeom prst="rect">
            <a:avLst/>
          </a:prstGeom>
          <a:noFill/>
        </p:spPr>
        <p:txBody>
          <a:bodyPr wrap="square" lIns="0" tIns="0" rIns="0" bIns="0" rtlCol="0" anchor="t" anchorCtr="0">
            <a:spAutoFit/>
          </a:bodyPr>
          <a:lstStyle/>
          <a:p>
            <a:pPr algn="l">
              <a:lnSpc>
                <a:spcPts val="2300"/>
              </a:lnSpc>
              <a:spcBef>
                <a:spcPts val="1150"/>
              </a:spcBef>
            </a:pPr>
            <a:r>
              <a:rPr lang="de-DE" sz="1400" dirty="0" err="1" smtClean="0">
                <a:solidFill>
                  <a:schemeClr val="tx2"/>
                </a:solidFill>
              </a:rPr>
              <a:t>Surfaces</a:t>
            </a:r>
            <a:r>
              <a:rPr lang="de-DE" sz="1400" dirty="0" smtClean="0">
                <a:solidFill>
                  <a:schemeClr val="tx2"/>
                </a:solidFill>
              </a:rPr>
              <a:t> </a:t>
            </a:r>
            <a:r>
              <a:rPr lang="de-DE" sz="1400" dirty="0" err="1" smtClean="0">
                <a:solidFill>
                  <a:schemeClr val="tx2"/>
                </a:solidFill>
              </a:rPr>
              <a:t>over</a:t>
            </a:r>
            <a:r>
              <a:rPr lang="de-DE" sz="1400" dirty="0" smtClean="0">
                <a:solidFill>
                  <a:schemeClr val="tx2"/>
                </a:solidFill>
              </a:rPr>
              <a:t> 10 MW/m²</a:t>
            </a:r>
            <a:endParaRPr lang="en-US" sz="1400" dirty="0" err="1" smtClean="0">
              <a:solidFill>
                <a:schemeClr val="tx2"/>
              </a:solidFill>
            </a:endParaRPr>
          </a:p>
        </p:txBody>
      </p:sp>
      <p:sp>
        <p:nvSpPr>
          <p:cNvPr id="10" name="Rounded Rectangle 9"/>
          <p:cNvSpPr/>
          <p:nvPr/>
        </p:nvSpPr>
        <p:spPr>
          <a:xfrm>
            <a:off x="9010650" y="3400425"/>
            <a:ext cx="1871663" cy="138113"/>
          </a:xfrm>
          <a:prstGeom prst="roundRect">
            <a:avLst/>
          </a:prstGeom>
          <a:solidFill>
            <a:schemeClr val="accent1"/>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11" name="Oval 10"/>
          <p:cNvSpPr/>
          <p:nvPr/>
        </p:nvSpPr>
        <p:spPr>
          <a:xfrm>
            <a:off x="10086059" y="3290950"/>
            <a:ext cx="371475" cy="385762"/>
          </a:xfrm>
          <a:prstGeom prst="ellipse">
            <a:avLst/>
          </a:prstGeom>
          <a:solidFill>
            <a:schemeClr val="accent1"/>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12" name="TextBox 11"/>
          <p:cNvSpPr txBox="1"/>
          <p:nvPr/>
        </p:nvSpPr>
        <p:spPr>
          <a:xfrm>
            <a:off x="9010650" y="3010431"/>
            <a:ext cx="2236451" cy="262059"/>
          </a:xfrm>
          <a:prstGeom prst="rect">
            <a:avLst/>
          </a:prstGeom>
          <a:noFill/>
        </p:spPr>
        <p:txBody>
          <a:bodyPr wrap="square" lIns="0" tIns="0" rIns="0" bIns="0" rtlCol="0" anchor="t" anchorCtr="0">
            <a:spAutoFit/>
          </a:bodyPr>
          <a:lstStyle/>
          <a:p>
            <a:pPr algn="l">
              <a:lnSpc>
                <a:spcPts val="2300"/>
              </a:lnSpc>
              <a:spcBef>
                <a:spcPts val="1150"/>
              </a:spcBef>
            </a:pPr>
            <a:r>
              <a:rPr lang="de-DE" sz="1400" dirty="0" err="1" smtClean="0">
                <a:solidFill>
                  <a:schemeClr val="tx2"/>
                </a:solidFill>
              </a:rPr>
              <a:t>Collected</a:t>
            </a:r>
            <a:r>
              <a:rPr lang="de-DE" sz="1400" dirty="0" smtClean="0">
                <a:solidFill>
                  <a:schemeClr val="tx2"/>
                </a:solidFill>
              </a:rPr>
              <a:t> </a:t>
            </a:r>
            <a:r>
              <a:rPr lang="de-DE" sz="1400" dirty="0" err="1" smtClean="0">
                <a:solidFill>
                  <a:schemeClr val="tx2"/>
                </a:solidFill>
              </a:rPr>
              <a:t>particles</a:t>
            </a:r>
            <a:endParaRPr lang="en-US" sz="1400" dirty="0" err="1" smtClean="0">
              <a:solidFill>
                <a:schemeClr val="tx2"/>
              </a:solidFill>
            </a:endParaRPr>
          </a:p>
        </p:txBody>
      </p:sp>
      <p:sp>
        <p:nvSpPr>
          <p:cNvPr id="13" name="TextBox 12"/>
          <p:cNvSpPr txBox="1"/>
          <p:nvPr/>
        </p:nvSpPr>
        <p:spPr>
          <a:xfrm>
            <a:off x="9251246" y="2354795"/>
            <a:ext cx="349129" cy="262059"/>
          </a:xfrm>
          <a:prstGeom prst="rect">
            <a:avLst/>
          </a:prstGeom>
          <a:noFill/>
        </p:spPr>
        <p:txBody>
          <a:bodyPr wrap="square" lIns="0" tIns="0" rIns="0" bIns="0" rtlCol="0" anchor="t" anchorCtr="0">
            <a:spAutoFit/>
          </a:bodyPr>
          <a:lstStyle/>
          <a:p>
            <a:pPr algn="l">
              <a:lnSpc>
                <a:spcPts val="2300"/>
              </a:lnSpc>
              <a:spcBef>
                <a:spcPts val="1150"/>
              </a:spcBef>
            </a:pPr>
            <a:r>
              <a:rPr lang="de-DE" sz="1400" dirty="0" err="1" smtClean="0">
                <a:ln>
                  <a:solidFill>
                    <a:srgbClr val="29485D"/>
                  </a:solidFill>
                </a:ln>
                <a:solidFill>
                  <a:srgbClr val="006C66"/>
                </a:solidFill>
              </a:rPr>
              <a:t>No</a:t>
            </a:r>
            <a:endParaRPr lang="en-US" sz="1400" dirty="0" err="1" smtClean="0">
              <a:ln>
                <a:solidFill>
                  <a:srgbClr val="29485D"/>
                </a:solidFill>
              </a:ln>
              <a:solidFill>
                <a:srgbClr val="006C66"/>
              </a:solidFill>
            </a:endParaRPr>
          </a:p>
        </p:txBody>
      </p:sp>
      <p:sp>
        <p:nvSpPr>
          <p:cNvPr id="14" name="TextBox 13"/>
          <p:cNvSpPr txBox="1"/>
          <p:nvPr/>
        </p:nvSpPr>
        <p:spPr>
          <a:xfrm>
            <a:off x="10141562" y="3676629"/>
            <a:ext cx="490537" cy="262059"/>
          </a:xfrm>
          <a:prstGeom prst="rect">
            <a:avLst/>
          </a:prstGeom>
          <a:noFill/>
        </p:spPr>
        <p:txBody>
          <a:bodyPr wrap="square" lIns="0" tIns="0" rIns="0" bIns="0" rtlCol="0" anchor="t" anchorCtr="0">
            <a:spAutoFit/>
          </a:bodyPr>
          <a:lstStyle/>
          <a:p>
            <a:pPr algn="l">
              <a:lnSpc>
                <a:spcPts val="2300"/>
              </a:lnSpc>
              <a:spcBef>
                <a:spcPts val="1150"/>
              </a:spcBef>
            </a:pPr>
            <a:r>
              <a:rPr lang="de-DE" sz="1400" dirty="0" smtClean="0">
                <a:solidFill>
                  <a:srgbClr val="EF7C00"/>
                </a:solidFill>
              </a:rPr>
              <a:t>89%</a:t>
            </a:r>
            <a:endParaRPr lang="en-US" sz="1400" dirty="0" err="1" smtClean="0">
              <a:solidFill>
                <a:srgbClr val="EF7C00"/>
              </a:solidFill>
            </a:endParaRPr>
          </a:p>
        </p:txBody>
      </p:sp>
      <p:sp>
        <p:nvSpPr>
          <p:cNvPr id="15" name="Rounded Rectangle 14"/>
          <p:cNvSpPr/>
          <p:nvPr/>
        </p:nvSpPr>
        <p:spPr>
          <a:xfrm>
            <a:off x="9010650" y="4809513"/>
            <a:ext cx="1871663" cy="138113"/>
          </a:xfrm>
          <a:prstGeom prst="roundRect">
            <a:avLst/>
          </a:prstGeom>
          <a:solidFill>
            <a:schemeClr val="tx1">
              <a:lumMod val="65000"/>
              <a:lumOff val="35000"/>
            </a:schemeClr>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16" name="Oval 15"/>
          <p:cNvSpPr/>
          <p:nvPr/>
        </p:nvSpPr>
        <p:spPr>
          <a:xfrm>
            <a:off x="10086059" y="4700038"/>
            <a:ext cx="371475" cy="385762"/>
          </a:xfrm>
          <a:prstGeom prst="ellipse">
            <a:avLst/>
          </a:prstGeom>
          <a:solidFill>
            <a:schemeClr val="tx1">
              <a:lumMod val="65000"/>
              <a:lumOff val="35000"/>
            </a:schemeClr>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17" name="TextBox 16"/>
          <p:cNvSpPr txBox="1"/>
          <p:nvPr/>
        </p:nvSpPr>
        <p:spPr>
          <a:xfrm>
            <a:off x="9010650" y="4419519"/>
            <a:ext cx="2236451" cy="262059"/>
          </a:xfrm>
          <a:prstGeom prst="rect">
            <a:avLst/>
          </a:prstGeom>
          <a:noFill/>
        </p:spPr>
        <p:txBody>
          <a:bodyPr wrap="square" lIns="0" tIns="0" rIns="0" bIns="0" rtlCol="0" anchor="t" anchorCtr="0">
            <a:spAutoFit/>
          </a:bodyPr>
          <a:lstStyle/>
          <a:p>
            <a:pPr algn="l">
              <a:lnSpc>
                <a:spcPts val="2300"/>
              </a:lnSpc>
              <a:spcBef>
                <a:spcPts val="1150"/>
              </a:spcBef>
            </a:pPr>
            <a:r>
              <a:rPr lang="de-DE" sz="1400" dirty="0" err="1" smtClean="0">
                <a:solidFill>
                  <a:srgbClr val="777777"/>
                </a:solidFill>
              </a:rPr>
              <a:t>Plotted</a:t>
            </a:r>
            <a:r>
              <a:rPr lang="de-DE" sz="1400" dirty="0" smtClean="0">
                <a:solidFill>
                  <a:srgbClr val="777777"/>
                </a:solidFill>
              </a:rPr>
              <a:t> </a:t>
            </a:r>
            <a:r>
              <a:rPr lang="de-DE" sz="1400" dirty="0" err="1" smtClean="0">
                <a:solidFill>
                  <a:srgbClr val="777777"/>
                </a:solidFill>
              </a:rPr>
              <a:t>metric</a:t>
            </a:r>
            <a:endParaRPr lang="en-US" sz="1400" dirty="0" err="1" smtClean="0">
              <a:solidFill>
                <a:srgbClr val="777777"/>
              </a:solidFill>
            </a:endParaRPr>
          </a:p>
        </p:txBody>
      </p:sp>
      <p:sp>
        <p:nvSpPr>
          <p:cNvPr id="18" name="TextBox 17"/>
          <p:cNvSpPr txBox="1"/>
          <p:nvPr/>
        </p:nvSpPr>
        <p:spPr>
          <a:xfrm>
            <a:off x="9946481" y="5085717"/>
            <a:ext cx="702651" cy="262059"/>
          </a:xfrm>
          <a:prstGeom prst="rect">
            <a:avLst/>
          </a:prstGeom>
          <a:noFill/>
        </p:spPr>
        <p:txBody>
          <a:bodyPr wrap="square" lIns="0" tIns="0" rIns="0" bIns="0" rtlCol="0" anchor="t" anchorCtr="0">
            <a:spAutoFit/>
          </a:bodyPr>
          <a:lstStyle/>
          <a:p>
            <a:pPr algn="l">
              <a:lnSpc>
                <a:spcPts val="2300"/>
              </a:lnSpc>
              <a:spcBef>
                <a:spcPts val="1150"/>
              </a:spcBef>
            </a:pPr>
            <a:r>
              <a:rPr lang="de-DE" sz="1400" dirty="0" err="1" smtClean="0">
                <a:solidFill>
                  <a:srgbClr val="777777"/>
                </a:solidFill>
              </a:rPr>
              <a:t>Heat</a:t>
            </a:r>
            <a:r>
              <a:rPr lang="de-DE" sz="1400" dirty="0" smtClean="0">
                <a:solidFill>
                  <a:srgbClr val="777777"/>
                </a:solidFill>
              </a:rPr>
              <a:t> </a:t>
            </a:r>
            <a:r>
              <a:rPr lang="de-DE" sz="1400" dirty="0" err="1" smtClean="0">
                <a:solidFill>
                  <a:srgbClr val="777777"/>
                </a:solidFill>
              </a:rPr>
              <a:t>flux</a:t>
            </a:r>
            <a:endParaRPr lang="en-US" sz="1400" dirty="0" err="1" smtClean="0">
              <a:solidFill>
                <a:srgbClr val="777777"/>
              </a:solidFill>
            </a:endParaRPr>
          </a:p>
        </p:txBody>
      </p:sp>
    </p:spTree>
    <p:extLst>
      <p:ext uri="{BB962C8B-B14F-4D97-AF65-F5344CB8AC3E}">
        <p14:creationId xmlns:p14="http://schemas.microsoft.com/office/powerpoint/2010/main" val="39949499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91807" y="324083"/>
            <a:ext cx="12321543" cy="6616412"/>
          </a:xfrm>
          <a:prstGeom prst="rect">
            <a:avLst/>
          </a:prstGeom>
        </p:spPr>
      </p:pic>
      <p:sp>
        <p:nvSpPr>
          <p:cNvPr id="3" name="Title 2"/>
          <p:cNvSpPr>
            <a:spLocks noGrp="1"/>
          </p:cNvSpPr>
          <p:nvPr>
            <p:ph type="title"/>
          </p:nvPr>
        </p:nvSpPr>
        <p:spPr/>
        <p:txBody>
          <a:bodyPr/>
          <a:lstStyle/>
          <a:p>
            <a:r>
              <a:rPr lang="de-DE" dirty="0" err="1"/>
              <a:t>Example</a:t>
            </a:r>
            <a:r>
              <a:rPr lang="de-DE" dirty="0"/>
              <a:t> </a:t>
            </a:r>
            <a:r>
              <a:rPr lang="de-DE" dirty="0" err="1"/>
              <a:t>target</a:t>
            </a:r>
            <a:r>
              <a:rPr lang="de-DE" dirty="0"/>
              <a:t>, </a:t>
            </a:r>
            <a:r>
              <a:rPr lang="de-DE" dirty="0" err="1"/>
              <a:t>designed</a:t>
            </a:r>
            <a:r>
              <a:rPr lang="de-DE" dirty="0"/>
              <a:t> </a:t>
            </a:r>
            <a:r>
              <a:rPr lang="de-DE" dirty="0" err="1"/>
              <a:t>for</a:t>
            </a:r>
            <a:r>
              <a:rPr lang="de-DE" dirty="0"/>
              <a:t> Standard </a:t>
            </a:r>
            <a:r>
              <a:rPr lang="de-DE" dirty="0" err="1"/>
              <a:t>configuration</a:t>
            </a:r>
            <a:endParaRPr lang="en-US" dirty="0"/>
          </a:p>
        </p:txBody>
      </p:sp>
      <p:sp>
        <p:nvSpPr>
          <p:cNvPr id="4" name="Date Placeholder 3"/>
          <p:cNvSpPr>
            <a:spLocks noGrp="1"/>
          </p:cNvSpPr>
          <p:nvPr>
            <p:ph type="dt" sz="half" idx="14"/>
          </p:nvPr>
        </p:nvSpPr>
        <p:spPr/>
        <p:txBody>
          <a:bodyPr/>
          <a:lstStyle/>
          <a:p>
            <a:r>
              <a:rPr lang="en-US" smtClean="0"/>
              <a:t>Antara Menzel-Barbara | 25.06.24   </a:t>
            </a:r>
            <a:endParaRPr lang="de-DE" dirty="0"/>
          </a:p>
        </p:txBody>
      </p:sp>
      <p:sp>
        <p:nvSpPr>
          <p:cNvPr id="5" name="Footer Placeholder 4"/>
          <p:cNvSpPr>
            <a:spLocks noGrp="1"/>
          </p:cNvSpPr>
          <p:nvPr>
            <p:ph type="ftr" sz="quarter" idx="15"/>
          </p:nvPr>
        </p:nvSpPr>
        <p:spPr/>
        <p:txBody>
          <a:bodyPr/>
          <a:lstStyle/>
          <a:p>
            <a:r>
              <a:rPr lang="en-US" smtClean="0"/>
              <a:t>Divertor engineering meeting</a:t>
            </a:r>
            <a:endParaRPr lang="de-DE" dirty="0"/>
          </a:p>
        </p:txBody>
      </p:sp>
      <p:sp>
        <p:nvSpPr>
          <p:cNvPr id="6" name="Slide Number Placeholder 5"/>
          <p:cNvSpPr>
            <a:spLocks noGrp="1"/>
          </p:cNvSpPr>
          <p:nvPr>
            <p:ph type="sldNum" sz="quarter" idx="16"/>
          </p:nvPr>
        </p:nvSpPr>
        <p:spPr/>
        <p:txBody>
          <a:bodyPr/>
          <a:lstStyle/>
          <a:p>
            <a:fld id="{ECE691D0-CC49-4FC7-9C4D-6112B0CB3A76}" type="slidenum">
              <a:rPr lang="de-DE" smtClean="0"/>
              <a:pPr/>
              <a:t>51</a:t>
            </a:fld>
            <a:endParaRPr lang="de-DE" dirty="0"/>
          </a:p>
        </p:txBody>
      </p:sp>
      <p:sp>
        <p:nvSpPr>
          <p:cNvPr id="2" name="Rounded Rectangle 1"/>
          <p:cNvSpPr/>
          <p:nvPr/>
        </p:nvSpPr>
        <p:spPr>
          <a:xfrm>
            <a:off x="9010650" y="2133600"/>
            <a:ext cx="1871663" cy="138113"/>
          </a:xfrm>
          <a:prstGeom prst="roundRect">
            <a:avLst/>
          </a:prstGeom>
          <a:solidFill>
            <a:schemeClr val="tx2"/>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8" name="Oval 7"/>
          <p:cNvSpPr/>
          <p:nvPr/>
        </p:nvSpPr>
        <p:spPr>
          <a:xfrm>
            <a:off x="9228900" y="2013480"/>
            <a:ext cx="371475" cy="385762"/>
          </a:xfrm>
          <a:prstGeom prst="ellipse">
            <a:avLst/>
          </a:prstGeom>
          <a:solidFill>
            <a:schemeClr val="tx2"/>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9" name="TextBox 8"/>
          <p:cNvSpPr txBox="1"/>
          <p:nvPr/>
        </p:nvSpPr>
        <p:spPr>
          <a:xfrm>
            <a:off x="9010650" y="1743606"/>
            <a:ext cx="2236451" cy="262059"/>
          </a:xfrm>
          <a:prstGeom prst="rect">
            <a:avLst/>
          </a:prstGeom>
          <a:noFill/>
        </p:spPr>
        <p:txBody>
          <a:bodyPr wrap="square" lIns="0" tIns="0" rIns="0" bIns="0" rtlCol="0" anchor="t" anchorCtr="0">
            <a:spAutoFit/>
          </a:bodyPr>
          <a:lstStyle/>
          <a:p>
            <a:pPr algn="l">
              <a:lnSpc>
                <a:spcPts val="2300"/>
              </a:lnSpc>
              <a:spcBef>
                <a:spcPts val="1150"/>
              </a:spcBef>
            </a:pPr>
            <a:r>
              <a:rPr lang="de-DE" sz="1400" dirty="0" err="1" smtClean="0">
                <a:solidFill>
                  <a:schemeClr val="tx2"/>
                </a:solidFill>
              </a:rPr>
              <a:t>Surfaces</a:t>
            </a:r>
            <a:r>
              <a:rPr lang="de-DE" sz="1400" dirty="0" smtClean="0">
                <a:solidFill>
                  <a:schemeClr val="tx2"/>
                </a:solidFill>
              </a:rPr>
              <a:t> </a:t>
            </a:r>
            <a:r>
              <a:rPr lang="de-DE" sz="1400" dirty="0" err="1" smtClean="0">
                <a:solidFill>
                  <a:schemeClr val="tx2"/>
                </a:solidFill>
              </a:rPr>
              <a:t>over</a:t>
            </a:r>
            <a:r>
              <a:rPr lang="de-DE" sz="1400" dirty="0" smtClean="0">
                <a:solidFill>
                  <a:schemeClr val="tx2"/>
                </a:solidFill>
              </a:rPr>
              <a:t> 10 MW/m²</a:t>
            </a:r>
            <a:endParaRPr lang="en-US" sz="1400" dirty="0" err="1" smtClean="0">
              <a:solidFill>
                <a:schemeClr val="tx2"/>
              </a:solidFill>
            </a:endParaRPr>
          </a:p>
        </p:txBody>
      </p:sp>
      <p:sp>
        <p:nvSpPr>
          <p:cNvPr id="10" name="Rounded Rectangle 9"/>
          <p:cNvSpPr/>
          <p:nvPr/>
        </p:nvSpPr>
        <p:spPr>
          <a:xfrm>
            <a:off x="9010650" y="3400425"/>
            <a:ext cx="1871663" cy="138113"/>
          </a:xfrm>
          <a:prstGeom prst="roundRect">
            <a:avLst/>
          </a:prstGeom>
          <a:solidFill>
            <a:schemeClr val="accent1"/>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11" name="Oval 10"/>
          <p:cNvSpPr/>
          <p:nvPr/>
        </p:nvSpPr>
        <p:spPr>
          <a:xfrm>
            <a:off x="10086059" y="3290950"/>
            <a:ext cx="371475" cy="385762"/>
          </a:xfrm>
          <a:prstGeom prst="ellipse">
            <a:avLst/>
          </a:prstGeom>
          <a:solidFill>
            <a:schemeClr val="accent1"/>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12" name="TextBox 11"/>
          <p:cNvSpPr txBox="1"/>
          <p:nvPr/>
        </p:nvSpPr>
        <p:spPr>
          <a:xfrm>
            <a:off x="9010650" y="3010431"/>
            <a:ext cx="2236451" cy="262059"/>
          </a:xfrm>
          <a:prstGeom prst="rect">
            <a:avLst/>
          </a:prstGeom>
          <a:noFill/>
        </p:spPr>
        <p:txBody>
          <a:bodyPr wrap="square" lIns="0" tIns="0" rIns="0" bIns="0" rtlCol="0" anchor="t" anchorCtr="0">
            <a:spAutoFit/>
          </a:bodyPr>
          <a:lstStyle/>
          <a:p>
            <a:pPr algn="l">
              <a:lnSpc>
                <a:spcPts val="2300"/>
              </a:lnSpc>
              <a:spcBef>
                <a:spcPts val="1150"/>
              </a:spcBef>
            </a:pPr>
            <a:r>
              <a:rPr lang="de-DE" sz="1400" dirty="0" err="1" smtClean="0">
                <a:solidFill>
                  <a:schemeClr val="tx2"/>
                </a:solidFill>
              </a:rPr>
              <a:t>Collected</a:t>
            </a:r>
            <a:r>
              <a:rPr lang="de-DE" sz="1400" dirty="0" smtClean="0">
                <a:solidFill>
                  <a:schemeClr val="tx2"/>
                </a:solidFill>
              </a:rPr>
              <a:t> </a:t>
            </a:r>
            <a:r>
              <a:rPr lang="de-DE" sz="1400" dirty="0" err="1" smtClean="0">
                <a:solidFill>
                  <a:schemeClr val="tx2"/>
                </a:solidFill>
              </a:rPr>
              <a:t>particles</a:t>
            </a:r>
            <a:endParaRPr lang="en-US" sz="1400" dirty="0" err="1" smtClean="0">
              <a:solidFill>
                <a:schemeClr val="tx2"/>
              </a:solidFill>
            </a:endParaRPr>
          </a:p>
        </p:txBody>
      </p:sp>
      <p:sp>
        <p:nvSpPr>
          <p:cNvPr id="13" name="TextBox 12"/>
          <p:cNvSpPr txBox="1"/>
          <p:nvPr/>
        </p:nvSpPr>
        <p:spPr>
          <a:xfrm>
            <a:off x="9251246" y="2354795"/>
            <a:ext cx="349129" cy="262059"/>
          </a:xfrm>
          <a:prstGeom prst="rect">
            <a:avLst/>
          </a:prstGeom>
          <a:noFill/>
        </p:spPr>
        <p:txBody>
          <a:bodyPr wrap="square" lIns="0" tIns="0" rIns="0" bIns="0" rtlCol="0" anchor="t" anchorCtr="0">
            <a:spAutoFit/>
          </a:bodyPr>
          <a:lstStyle/>
          <a:p>
            <a:pPr algn="l">
              <a:lnSpc>
                <a:spcPts val="2300"/>
              </a:lnSpc>
              <a:spcBef>
                <a:spcPts val="1150"/>
              </a:spcBef>
            </a:pPr>
            <a:r>
              <a:rPr lang="de-DE" sz="1400" dirty="0" err="1" smtClean="0">
                <a:ln>
                  <a:solidFill>
                    <a:srgbClr val="29485D"/>
                  </a:solidFill>
                </a:ln>
                <a:solidFill>
                  <a:srgbClr val="006C66"/>
                </a:solidFill>
              </a:rPr>
              <a:t>No</a:t>
            </a:r>
            <a:endParaRPr lang="en-US" sz="1400" dirty="0" err="1" smtClean="0">
              <a:ln>
                <a:solidFill>
                  <a:srgbClr val="29485D"/>
                </a:solidFill>
              </a:ln>
              <a:solidFill>
                <a:srgbClr val="006C66"/>
              </a:solidFill>
            </a:endParaRPr>
          </a:p>
        </p:txBody>
      </p:sp>
      <p:sp>
        <p:nvSpPr>
          <p:cNvPr id="14" name="TextBox 13"/>
          <p:cNvSpPr txBox="1"/>
          <p:nvPr/>
        </p:nvSpPr>
        <p:spPr>
          <a:xfrm>
            <a:off x="10141562" y="3676629"/>
            <a:ext cx="490537" cy="262059"/>
          </a:xfrm>
          <a:prstGeom prst="rect">
            <a:avLst/>
          </a:prstGeom>
          <a:noFill/>
        </p:spPr>
        <p:txBody>
          <a:bodyPr wrap="square" lIns="0" tIns="0" rIns="0" bIns="0" rtlCol="0" anchor="t" anchorCtr="0">
            <a:spAutoFit/>
          </a:bodyPr>
          <a:lstStyle/>
          <a:p>
            <a:pPr algn="l">
              <a:lnSpc>
                <a:spcPts val="2300"/>
              </a:lnSpc>
              <a:spcBef>
                <a:spcPts val="1150"/>
              </a:spcBef>
            </a:pPr>
            <a:r>
              <a:rPr lang="de-DE" sz="1400" dirty="0" smtClean="0">
                <a:solidFill>
                  <a:srgbClr val="EF7C00"/>
                </a:solidFill>
              </a:rPr>
              <a:t>89%</a:t>
            </a:r>
            <a:endParaRPr lang="en-US" sz="1400" dirty="0" err="1" smtClean="0">
              <a:solidFill>
                <a:srgbClr val="EF7C00"/>
              </a:solidFill>
            </a:endParaRPr>
          </a:p>
        </p:txBody>
      </p:sp>
      <p:sp>
        <p:nvSpPr>
          <p:cNvPr id="15" name="Rounded Rectangle 14"/>
          <p:cNvSpPr/>
          <p:nvPr/>
        </p:nvSpPr>
        <p:spPr>
          <a:xfrm>
            <a:off x="9010650" y="4809513"/>
            <a:ext cx="1871663" cy="138113"/>
          </a:xfrm>
          <a:prstGeom prst="roundRect">
            <a:avLst/>
          </a:prstGeom>
          <a:solidFill>
            <a:schemeClr val="tx1">
              <a:lumMod val="65000"/>
              <a:lumOff val="35000"/>
            </a:schemeClr>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16" name="Oval 15"/>
          <p:cNvSpPr/>
          <p:nvPr/>
        </p:nvSpPr>
        <p:spPr>
          <a:xfrm>
            <a:off x="10086059" y="4700038"/>
            <a:ext cx="371475" cy="385762"/>
          </a:xfrm>
          <a:prstGeom prst="ellipse">
            <a:avLst/>
          </a:prstGeom>
          <a:solidFill>
            <a:schemeClr val="tx1">
              <a:lumMod val="65000"/>
              <a:lumOff val="35000"/>
            </a:schemeClr>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17" name="TextBox 16"/>
          <p:cNvSpPr txBox="1"/>
          <p:nvPr/>
        </p:nvSpPr>
        <p:spPr>
          <a:xfrm>
            <a:off x="9010650" y="4419519"/>
            <a:ext cx="2236451" cy="262059"/>
          </a:xfrm>
          <a:prstGeom prst="rect">
            <a:avLst/>
          </a:prstGeom>
          <a:noFill/>
        </p:spPr>
        <p:txBody>
          <a:bodyPr wrap="square" lIns="0" tIns="0" rIns="0" bIns="0" rtlCol="0" anchor="t" anchorCtr="0">
            <a:spAutoFit/>
          </a:bodyPr>
          <a:lstStyle/>
          <a:p>
            <a:pPr algn="l">
              <a:lnSpc>
                <a:spcPts val="2300"/>
              </a:lnSpc>
              <a:spcBef>
                <a:spcPts val="1150"/>
              </a:spcBef>
            </a:pPr>
            <a:r>
              <a:rPr lang="de-DE" sz="1400" dirty="0" err="1" smtClean="0">
                <a:solidFill>
                  <a:srgbClr val="777777"/>
                </a:solidFill>
              </a:rPr>
              <a:t>Plotted</a:t>
            </a:r>
            <a:r>
              <a:rPr lang="de-DE" sz="1400" dirty="0" smtClean="0">
                <a:solidFill>
                  <a:srgbClr val="777777"/>
                </a:solidFill>
              </a:rPr>
              <a:t> </a:t>
            </a:r>
            <a:r>
              <a:rPr lang="de-DE" sz="1400" dirty="0" err="1" smtClean="0">
                <a:solidFill>
                  <a:srgbClr val="777777"/>
                </a:solidFill>
              </a:rPr>
              <a:t>metric</a:t>
            </a:r>
            <a:endParaRPr lang="en-US" sz="1400" dirty="0" err="1" smtClean="0">
              <a:solidFill>
                <a:srgbClr val="777777"/>
              </a:solidFill>
            </a:endParaRPr>
          </a:p>
        </p:txBody>
      </p:sp>
      <p:sp>
        <p:nvSpPr>
          <p:cNvPr id="18" name="TextBox 17"/>
          <p:cNvSpPr txBox="1"/>
          <p:nvPr/>
        </p:nvSpPr>
        <p:spPr>
          <a:xfrm>
            <a:off x="9946481" y="5085717"/>
            <a:ext cx="702651" cy="262059"/>
          </a:xfrm>
          <a:prstGeom prst="rect">
            <a:avLst/>
          </a:prstGeom>
          <a:noFill/>
        </p:spPr>
        <p:txBody>
          <a:bodyPr wrap="square" lIns="0" tIns="0" rIns="0" bIns="0" rtlCol="0" anchor="t" anchorCtr="0">
            <a:spAutoFit/>
          </a:bodyPr>
          <a:lstStyle/>
          <a:p>
            <a:pPr algn="l">
              <a:lnSpc>
                <a:spcPts val="2300"/>
              </a:lnSpc>
              <a:spcBef>
                <a:spcPts val="1150"/>
              </a:spcBef>
            </a:pPr>
            <a:r>
              <a:rPr lang="de-DE" sz="1400" dirty="0" err="1" smtClean="0">
                <a:solidFill>
                  <a:srgbClr val="777777"/>
                </a:solidFill>
              </a:rPr>
              <a:t>Heat</a:t>
            </a:r>
            <a:r>
              <a:rPr lang="de-DE" sz="1400" dirty="0" smtClean="0">
                <a:solidFill>
                  <a:srgbClr val="777777"/>
                </a:solidFill>
              </a:rPr>
              <a:t> </a:t>
            </a:r>
            <a:r>
              <a:rPr lang="de-DE" sz="1400" dirty="0" err="1" smtClean="0">
                <a:solidFill>
                  <a:srgbClr val="777777"/>
                </a:solidFill>
              </a:rPr>
              <a:t>flux</a:t>
            </a:r>
            <a:endParaRPr lang="en-US" sz="1400" dirty="0" err="1" smtClean="0">
              <a:solidFill>
                <a:srgbClr val="777777"/>
              </a:solidFill>
            </a:endParaRPr>
          </a:p>
        </p:txBody>
      </p:sp>
    </p:spTree>
    <p:extLst>
      <p:ext uri="{BB962C8B-B14F-4D97-AF65-F5344CB8AC3E}">
        <p14:creationId xmlns:p14="http://schemas.microsoft.com/office/powerpoint/2010/main" val="417736823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8" name="Straight Arrow Connector 47"/>
          <p:cNvCxnSpPr/>
          <p:nvPr/>
        </p:nvCxnSpPr>
        <p:spPr>
          <a:xfrm flipV="1">
            <a:off x="8979277" y="1363898"/>
            <a:ext cx="380159" cy="2132636"/>
          </a:xfrm>
          <a:prstGeom prst="straightConnector1">
            <a:avLst/>
          </a:prstGeom>
          <a:ln w="19050" cmpd="sng">
            <a:prstDash val="lgDashDotDot"/>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2" name="Content Placeholder 1"/>
          <p:cNvSpPr>
            <a:spLocks noGrp="1"/>
          </p:cNvSpPr>
          <p:nvPr>
            <p:ph sz="quarter" idx="13"/>
          </p:nvPr>
        </p:nvSpPr>
        <p:spPr/>
        <p:txBody>
          <a:bodyPr/>
          <a:lstStyle/>
          <a:p>
            <a:endParaRPr lang="en-IN" sz="1600" dirty="0" smtClean="0">
              <a:solidFill>
                <a:srgbClr val="669999"/>
              </a:solidFill>
            </a:endParaRPr>
          </a:p>
          <a:p>
            <a:endParaRPr lang="en-IN" sz="1600" dirty="0" smtClean="0">
              <a:solidFill>
                <a:srgbClr val="669999"/>
              </a:solidFill>
            </a:endParaRPr>
          </a:p>
          <a:p>
            <a:endParaRPr lang="en-IN" sz="1600" dirty="0" smtClean="0">
              <a:solidFill>
                <a:srgbClr val="669999"/>
              </a:solidFill>
            </a:endParaRPr>
          </a:p>
        </p:txBody>
      </p:sp>
      <p:sp>
        <p:nvSpPr>
          <p:cNvPr id="4" name="Date Placeholder 3"/>
          <p:cNvSpPr>
            <a:spLocks noGrp="1"/>
          </p:cNvSpPr>
          <p:nvPr>
            <p:ph type="dt" sz="half" idx="14"/>
          </p:nvPr>
        </p:nvSpPr>
        <p:spPr/>
        <p:txBody>
          <a:bodyPr/>
          <a:lstStyle/>
          <a:p>
            <a:r>
              <a:rPr lang="en-US" smtClean="0"/>
              <a:t>Antara Menzel-Barbara | 25.06.24   </a:t>
            </a:r>
            <a:endParaRPr lang="de-DE" dirty="0"/>
          </a:p>
        </p:txBody>
      </p:sp>
      <p:sp>
        <p:nvSpPr>
          <p:cNvPr id="5" name="Footer Placeholder 4"/>
          <p:cNvSpPr>
            <a:spLocks noGrp="1"/>
          </p:cNvSpPr>
          <p:nvPr>
            <p:ph type="ftr" sz="quarter" idx="15"/>
          </p:nvPr>
        </p:nvSpPr>
        <p:spPr/>
        <p:txBody>
          <a:bodyPr/>
          <a:lstStyle/>
          <a:p>
            <a:r>
              <a:rPr lang="en-US" smtClean="0"/>
              <a:t>Divertor engineering meeting</a:t>
            </a:r>
            <a:endParaRPr lang="de-DE" dirty="0"/>
          </a:p>
        </p:txBody>
      </p:sp>
      <p:sp>
        <p:nvSpPr>
          <p:cNvPr id="6" name="Slide Number Placeholder 5"/>
          <p:cNvSpPr>
            <a:spLocks noGrp="1"/>
          </p:cNvSpPr>
          <p:nvPr>
            <p:ph type="sldNum" sz="quarter" idx="16"/>
          </p:nvPr>
        </p:nvSpPr>
        <p:spPr/>
        <p:txBody>
          <a:bodyPr/>
          <a:lstStyle/>
          <a:p>
            <a:fld id="{ECE691D0-CC49-4FC7-9C4D-6112B0CB3A76}" type="slidenum">
              <a:rPr lang="de-DE" smtClean="0"/>
              <a:pPr/>
              <a:t>52</a:t>
            </a:fld>
            <a:endParaRPr lang="de-DE" dirty="0"/>
          </a:p>
        </p:txBody>
      </p:sp>
      <p:sp>
        <p:nvSpPr>
          <p:cNvPr id="13" name="Title 2"/>
          <p:cNvSpPr>
            <a:spLocks noGrp="1"/>
          </p:cNvSpPr>
          <p:nvPr>
            <p:ph type="title"/>
          </p:nvPr>
        </p:nvSpPr>
        <p:spPr>
          <a:xfrm>
            <a:off x="695326" y="441325"/>
            <a:ext cx="9576471" cy="894416"/>
          </a:xfrm>
        </p:spPr>
        <p:txBody>
          <a:bodyPr/>
          <a:lstStyle/>
          <a:p>
            <a:r>
              <a:rPr lang="en-IN" sz="3200" dirty="0" smtClean="0"/>
              <a:t>W7-X islands, standard configuration</a:t>
            </a:r>
            <a:r>
              <a:rPr lang="en-IN" sz="3200" dirty="0" smtClean="0"/>
              <a:t/>
            </a:r>
            <a:br>
              <a:rPr lang="en-IN" sz="3200" dirty="0" smtClean="0"/>
            </a:br>
            <a:r>
              <a:rPr lang="en-IN" dirty="0" smtClean="0"/>
              <a:t/>
            </a:r>
            <a:br>
              <a:rPr lang="en-IN" dirty="0" smtClean="0"/>
            </a:br>
            <a:endParaRPr lang="en-IN" dirty="0"/>
          </a:p>
        </p:txBody>
      </p:sp>
      <p:cxnSp>
        <p:nvCxnSpPr>
          <p:cNvPr id="40" name="Straight Arrow Connector 39"/>
          <p:cNvCxnSpPr/>
          <p:nvPr/>
        </p:nvCxnSpPr>
        <p:spPr>
          <a:xfrm flipV="1">
            <a:off x="6907682" y="1275863"/>
            <a:ext cx="28575" cy="4581526"/>
          </a:xfrm>
          <a:prstGeom prst="straightConnector1">
            <a:avLst/>
          </a:prstGeom>
          <a:ln w="76200" cmpd="sng">
            <a:prstDash val="solid"/>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a:off x="6881342" y="5836294"/>
            <a:ext cx="4735885" cy="1"/>
          </a:xfrm>
          <a:prstGeom prst="straightConnector1">
            <a:avLst/>
          </a:prstGeom>
          <a:ln w="76200" cmpd="sng">
            <a:prstDash val="solid"/>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flipV="1">
            <a:off x="6932388" y="1369952"/>
            <a:ext cx="820962" cy="4487436"/>
          </a:xfrm>
          <a:prstGeom prst="straightConnector1">
            <a:avLst/>
          </a:prstGeom>
          <a:ln w="19050" cmpd="sng">
            <a:prstDash val="solid"/>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flipV="1">
            <a:off x="7753350" y="1320701"/>
            <a:ext cx="820962" cy="4487436"/>
          </a:xfrm>
          <a:prstGeom prst="straightConnector1">
            <a:avLst/>
          </a:prstGeom>
          <a:ln w="19050" cmpd="sng">
            <a:prstDash val="solid"/>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V="1">
            <a:off x="8570443" y="3214688"/>
            <a:ext cx="456688" cy="2603996"/>
          </a:xfrm>
          <a:prstGeom prst="straightConnector1">
            <a:avLst/>
          </a:prstGeom>
          <a:ln w="19050" cmpd="sng">
            <a:prstDash val="solid"/>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flipV="1">
            <a:off x="9391405" y="1369952"/>
            <a:ext cx="820962" cy="4487436"/>
          </a:xfrm>
          <a:prstGeom prst="straightConnector1">
            <a:avLst/>
          </a:prstGeom>
          <a:ln w="19050" cmpd="sng">
            <a:prstDash val="lgDashDotDot"/>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flipH="1">
            <a:off x="10724616" y="1226265"/>
            <a:ext cx="142875" cy="4600991"/>
          </a:xfrm>
          <a:prstGeom prst="line">
            <a:avLst/>
          </a:prstGeom>
          <a:ln w="19050" cmpd="sng">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4719320" y="2711675"/>
            <a:ext cx="2141622" cy="677108"/>
          </a:xfrm>
          <a:prstGeom prst="rect">
            <a:avLst/>
          </a:prstGeom>
          <a:noFill/>
        </p:spPr>
        <p:txBody>
          <a:bodyPr wrap="square" rtlCol="0">
            <a:spAutoFit/>
          </a:bodyPr>
          <a:lstStyle/>
          <a:p>
            <a:r>
              <a:rPr lang="de-DE" dirty="0" err="1" smtClean="0"/>
              <a:t>Measure</a:t>
            </a:r>
            <a:r>
              <a:rPr lang="de-DE" dirty="0" smtClean="0"/>
              <a:t> </a:t>
            </a:r>
            <a:r>
              <a:rPr lang="de-DE" dirty="0" err="1" smtClean="0"/>
              <a:t>of</a:t>
            </a:r>
            <a:r>
              <a:rPr lang="de-DE" dirty="0" smtClean="0"/>
              <a:t> </a:t>
            </a:r>
            <a:r>
              <a:rPr lang="de-DE" dirty="0" err="1" smtClean="0"/>
              <a:t>toroidal</a:t>
            </a:r>
            <a:r>
              <a:rPr lang="de-DE" dirty="0" smtClean="0"/>
              <a:t> </a:t>
            </a:r>
            <a:r>
              <a:rPr lang="de-DE" dirty="0" err="1" smtClean="0"/>
              <a:t>procession</a:t>
            </a:r>
            <a:r>
              <a:rPr lang="de-DE" dirty="0" smtClean="0"/>
              <a:t> </a:t>
            </a:r>
            <a:r>
              <a:rPr lang="el-GR" sz="2000" b="1" dirty="0" smtClean="0"/>
              <a:t>Φ</a:t>
            </a:r>
            <a:endParaRPr lang="en-US" sz="2400" b="1" dirty="0"/>
          </a:p>
        </p:txBody>
      </p:sp>
      <p:sp>
        <p:nvSpPr>
          <p:cNvPr id="3" name="Parallelogram 2"/>
          <p:cNvSpPr/>
          <p:nvPr/>
        </p:nvSpPr>
        <p:spPr>
          <a:xfrm rot="20173535">
            <a:off x="9242363" y="3052236"/>
            <a:ext cx="240139" cy="2309274"/>
          </a:xfrm>
          <a:prstGeom prst="parallelogram">
            <a:avLst/>
          </a:prstGeom>
          <a:solidFill>
            <a:schemeClr val="tx2"/>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49" name="Oval 48"/>
          <p:cNvSpPr/>
          <p:nvPr/>
        </p:nvSpPr>
        <p:spPr>
          <a:xfrm>
            <a:off x="8952961" y="4649953"/>
            <a:ext cx="1242097" cy="861288"/>
          </a:xfrm>
          <a:prstGeom prst="ellipse">
            <a:avLst/>
          </a:prstGeom>
          <a:noFill/>
          <a:ln w="19050" cmpd="sng">
            <a:solidFill>
              <a:srgbClr val="FF0000"/>
            </a:solid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50" name="Rounded Rectangle 49"/>
          <p:cNvSpPr/>
          <p:nvPr/>
        </p:nvSpPr>
        <p:spPr>
          <a:xfrm>
            <a:off x="1943099" y="1171576"/>
            <a:ext cx="1628775" cy="4581526"/>
          </a:xfrm>
          <a:prstGeom prst="roundRect">
            <a:avLst/>
          </a:prstGeom>
          <a:solidFill>
            <a:schemeClr val="tx2"/>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51" name="Oval 50"/>
          <p:cNvSpPr/>
          <p:nvPr/>
        </p:nvSpPr>
        <p:spPr>
          <a:xfrm>
            <a:off x="1943098" y="5264315"/>
            <a:ext cx="1628775" cy="597836"/>
          </a:xfrm>
          <a:prstGeom prst="ellipse">
            <a:avLst/>
          </a:prstGeom>
          <a:solidFill>
            <a:srgbClr val="66A7A3"/>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52" name="Oval 51"/>
          <p:cNvSpPr/>
          <p:nvPr/>
        </p:nvSpPr>
        <p:spPr>
          <a:xfrm>
            <a:off x="1943097" y="1071034"/>
            <a:ext cx="1628775" cy="597836"/>
          </a:xfrm>
          <a:prstGeom prst="ellipse">
            <a:avLst/>
          </a:prstGeom>
          <a:solidFill>
            <a:schemeClr val="tx2"/>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53" name="Oval 52"/>
          <p:cNvSpPr/>
          <p:nvPr/>
        </p:nvSpPr>
        <p:spPr>
          <a:xfrm>
            <a:off x="2019297" y="5315441"/>
            <a:ext cx="1476374" cy="501323"/>
          </a:xfrm>
          <a:prstGeom prst="ellipse">
            <a:avLst/>
          </a:prstGeom>
          <a:solidFill>
            <a:srgbClr val="99C4C2"/>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54" name="Oval 53"/>
          <p:cNvSpPr/>
          <p:nvPr/>
        </p:nvSpPr>
        <p:spPr>
          <a:xfrm>
            <a:off x="2112164" y="5369476"/>
            <a:ext cx="1290640" cy="387513"/>
          </a:xfrm>
          <a:prstGeom prst="ellipse">
            <a:avLst/>
          </a:prstGeom>
          <a:solidFill>
            <a:srgbClr val="66A7A3"/>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55" name="Oval 54"/>
          <p:cNvSpPr/>
          <p:nvPr/>
        </p:nvSpPr>
        <p:spPr>
          <a:xfrm>
            <a:off x="2205033" y="5430758"/>
            <a:ext cx="1104902" cy="264948"/>
          </a:xfrm>
          <a:prstGeom prst="ellipse">
            <a:avLst/>
          </a:prstGeom>
          <a:solidFill>
            <a:srgbClr val="99C4C2"/>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56" name="Oval 55"/>
          <p:cNvSpPr/>
          <p:nvPr/>
        </p:nvSpPr>
        <p:spPr>
          <a:xfrm>
            <a:off x="2264564" y="5459966"/>
            <a:ext cx="985840" cy="193510"/>
          </a:xfrm>
          <a:prstGeom prst="ellipse">
            <a:avLst/>
          </a:prstGeom>
          <a:solidFill>
            <a:srgbClr val="66A7A3"/>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57" name="Oval 56"/>
          <p:cNvSpPr/>
          <p:nvPr/>
        </p:nvSpPr>
        <p:spPr>
          <a:xfrm>
            <a:off x="2375890" y="5518365"/>
            <a:ext cx="763187" cy="76712"/>
          </a:xfrm>
          <a:prstGeom prst="ellipse">
            <a:avLst/>
          </a:prstGeom>
          <a:solidFill>
            <a:srgbClr val="99C4C2"/>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58" name="Oval 57"/>
          <p:cNvSpPr/>
          <p:nvPr/>
        </p:nvSpPr>
        <p:spPr>
          <a:xfrm>
            <a:off x="2719084" y="5522020"/>
            <a:ext cx="76798" cy="69402"/>
          </a:xfrm>
          <a:prstGeom prst="ellipse">
            <a:avLst/>
          </a:prstGeom>
          <a:solidFill>
            <a:srgbClr val="66A7A3"/>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cxnSp>
        <p:nvCxnSpPr>
          <p:cNvPr id="59" name="Straight Connector 58"/>
          <p:cNvCxnSpPr/>
          <p:nvPr/>
        </p:nvCxnSpPr>
        <p:spPr>
          <a:xfrm flipH="1">
            <a:off x="1720450" y="5430758"/>
            <a:ext cx="176213" cy="235740"/>
          </a:xfrm>
          <a:prstGeom prst="line">
            <a:avLst/>
          </a:prstGeom>
          <a:ln w="19050" cmpd="sng">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1702287" y="5441826"/>
            <a:ext cx="219082" cy="229789"/>
          </a:xfrm>
          <a:prstGeom prst="line">
            <a:avLst/>
          </a:prstGeom>
          <a:ln w="19050" cmpd="sng">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a:off x="3654620" y="5432057"/>
            <a:ext cx="176213" cy="235740"/>
          </a:xfrm>
          <a:prstGeom prst="line">
            <a:avLst/>
          </a:prstGeom>
          <a:ln w="19050" cmpd="sng">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3636457" y="5443125"/>
            <a:ext cx="219082" cy="229789"/>
          </a:xfrm>
          <a:prstGeom prst="line">
            <a:avLst/>
          </a:prstGeom>
          <a:ln w="19050" cmpd="sng">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flipV="1">
            <a:off x="1795458" y="1335741"/>
            <a:ext cx="14882" cy="4182624"/>
          </a:xfrm>
          <a:prstGeom prst="line">
            <a:avLst/>
          </a:prstGeom>
          <a:ln w="19050" cmpd="sng">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V="1">
            <a:off x="3745699" y="1346809"/>
            <a:ext cx="14882" cy="4182624"/>
          </a:xfrm>
          <a:prstGeom prst="line">
            <a:avLst/>
          </a:prstGeom>
          <a:ln w="19050" cmpd="sng">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H="1">
            <a:off x="1720450" y="1196078"/>
            <a:ext cx="176213" cy="235740"/>
          </a:xfrm>
          <a:prstGeom prst="line">
            <a:avLst/>
          </a:prstGeom>
          <a:ln w="19050" cmpd="sng">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1702287" y="1207146"/>
            <a:ext cx="219082" cy="229789"/>
          </a:xfrm>
          <a:prstGeom prst="line">
            <a:avLst/>
          </a:prstGeom>
          <a:ln w="19050" cmpd="sng">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flipH="1">
            <a:off x="3654620" y="1197377"/>
            <a:ext cx="176213" cy="235740"/>
          </a:xfrm>
          <a:prstGeom prst="line">
            <a:avLst/>
          </a:prstGeom>
          <a:ln w="19050" cmpd="sng">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3636457" y="1208445"/>
            <a:ext cx="219082" cy="229789"/>
          </a:xfrm>
          <a:prstGeom prst="line">
            <a:avLst/>
          </a:prstGeom>
          <a:ln w="19050" cmpd="sng">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9" name="Oval 68"/>
          <p:cNvSpPr/>
          <p:nvPr/>
        </p:nvSpPr>
        <p:spPr>
          <a:xfrm>
            <a:off x="2029422" y="5312430"/>
            <a:ext cx="1476374" cy="501323"/>
          </a:xfrm>
          <a:prstGeom prst="ellipse">
            <a:avLst/>
          </a:prstGeom>
          <a:solidFill>
            <a:schemeClr val="bg1">
              <a:alpha val="65000"/>
            </a:schemeClr>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pic>
        <p:nvPicPr>
          <p:cNvPr id="70" name="Picture 69"/>
          <p:cNvPicPr>
            <a:picLocks noChangeAspect="1"/>
          </p:cNvPicPr>
          <p:nvPr/>
        </p:nvPicPr>
        <p:blipFill>
          <a:blip r:embed="rId3">
            <a:clrChange>
              <a:clrFrom>
                <a:srgbClr val="FFFFFF"/>
              </a:clrFrom>
              <a:clrTo>
                <a:srgbClr val="FFFFFF">
                  <a:alpha val="0"/>
                </a:srgbClr>
              </a:clrTo>
            </a:clrChange>
          </a:blip>
          <a:stretch>
            <a:fillRect/>
          </a:stretch>
        </p:blipFill>
        <p:spPr>
          <a:xfrm rot="15602725">
            <a:off x="2246264" y="5581329"/>
            <a:ext cx="640997" cy="325246"/>
          </a:xfrm>
          <a:prstGeom prst="rect">
            <a:avLst/>
          </a:prstGeom>
        </p:spPr>
      </p:pic>
      <p:cxnSp>
        <p:nvCxnSpPr>
          <p:cNvPr id="71" name="Straight Connector 70"/>
          <p:cNvCxnSpPr/>
          <p:nvPr/>
        </p:nvCxnSpPr>
        <p:spPr>
          <a:xfrm flipH="1" flipV="1">
            <a:off x="2091965" y="2934333"/>
            <a:ext cx="346437" cy="2614296"/>
          </a:xfrm>
          <a:prstGeom prst="line">
            <a:avLst/>
          </a:prstGeom>
          <a:ln w="19050" cmpd="sng">
            <a:solidFill>
              <a:schemeClr val="accent5"/>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flipH="1" flipV="1">
            <a:off x="2205033" y="2857500"/>
            <a:ext cx="394061" cy="2647226"/>
          </a:xfrm>
          <a:prstGeom prst="line">
            <a:avLst/>
          </a:prstGeom>
          <a:ln w="19050" cmpd="sng">
            <a:solidFill>
              <a:schemeClr val="accent5"/>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flipV="1">
            <a:off x="2329150" y="3267874"/>
            <a:ext cx="366174" cy="2758932"/>
          </a:xfrm>
          <a:prstGeom prst="line">
            <a:avLst/>
          </a:prstGeom>
          <a:ln w="19050" cmpd="sng">
            <a:solidFill>
              <a:schemeClr val="accent5"/>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flipV="1">
            <a:off x="2097706" y="2857501"/>
            <a:ext cx="107327" cy="47624"/>
          </a:xfrm>
          <a:prstGeom prst="line">
            <a:avLst/>
          </a:prstGeom>
          <a:ln w="19050" cmpd="sng">
            <a:solidFill>
              <a:schemeClr val="accent5"/>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flipH="1" flipV="1">
            <a:off x="2240241" y="2843861"/>
            <a:ext cx="97551" cy="449549"/>
          </a:xfrm>
          <a:prstGeom prst="line">
            <a:avLst/>
          </a:prstGeom>
          <a:ln w="19050" cmpd="sng">
            <a:solidFill>
              <a:schemeClr val="accent5"/>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879957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8" name="Straight Arrow Connector 47"/>
          <p:cNvCxnSpPr/>
          <p:nvPr/>
        </p:nvCxnSpPr>
        <p:spPr>
          <a:xfrm flipV="1">
            <a:off x="8979277" y="1363898"/>
            <a:ext cx="380159" cy="2132636"/>
          </a:xfrm>
          <a:prstGeom prst="straightConnector1">
            <a:avLst/>
          </a:prstGeom>
          <a:ln w="19050" cmpd="sng">
            <a:prstDash val="lgDashDotDot"/>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2" name="Content Placeholder 1"/>
          <p:cNvSpPr>
            <a:spLocks noGrp="1"/>
          </p:cNvSpPr>
          <p:nvPr>
            <p:ph sz="quarter" idx="13"/>
          </p:nvPr>
        </p:nvSpPr>
        <p:spPr/>
        <p:txBody>
          <a:bodyPr/>
          <a:lstStyle/>
          <a:p>
            <a:endParaRPr lang="en-IN" sz="1600" dirty="0" smtClean="0">
              <a:solidFill>
                <a:srgbClr val="669999"/>
              </a:solidFill>
            </a:endParaRPr>
          </a:p>
          <a:p>
            <a:endParaRPr lang="en-IN" sz="1600" dirty="0" smtClean="0">
              <a:solidFill>
                <a:srgbClr val="669999"/>
              </a:solidFill>
            </a:endParaRPr>
          </a:p>
          <a:p>
            <a:endParaRPr lang="en-IN" sz="1600" dirty="0" smtClean="0">
              <a:solidFill>
                <a:srgbClr val="669999"/>
              </a:solidFill>
            </a:endParaRPr>
          </a:p>
        </p:txBody>
      </p:sp>
      <p:sp>
        <p:nvSpPr>
          <p:cNvPr id="4" name="Date Placeholder 3"/>
          <p:cNvSpPr>
            <a:spLocks noGrp="1"/>
          </p:cNvSpPr>
          <p:nvPr>
            <p:ph type="dt" sz="half" idx="14"/>
          </p:nvPr>
        </p:nvSpPr>
        <p:spPr/>
        <p:txBody>
          <a:bodyPr/>
          <a:lstStyle/>
          <a:p>
            <a:r>
              <a:rPr lang="en-US" smtClean="0"/>
              <a:t>Antara Menzel-Barbara | 25.06.24   </a:t>
            </a:r>
            <a:endParaRPr lang="de-DE" dirty="0"/>
          </a:p>
        </p:txBody>
      </p:sp>
      <p:sp>
        <p:nvSpPr>
          <p:cNvPr id="5" name="Footer Placeholder 4"/>
          <p:cNvSpPr>
            <a:spLocks noGrp="1"/>
          </p:cNvSpPr>
          <p:nvPr>
            <p:ph type="ftr" sz="quarter" idx="15"/>
          </p:nvPr>
        </p:nvSpPr>
        <p:spPr/>
        <p:txBody>
          <a:bodyPr/>
          <a:lstStyle/>
          <a:p>
            <a:r>
              <a:rPr lang="en-US" smtClean="0"/>
              <a:t>Divertor engineering meeting</a:t>
            </a:r>
            <a:endParaRPr lang="de-DE" dirty="0"/>
          </a:p>
        </p:txBody>
      </p:sp>
      <p:sp>
        <p:nvSpPr>
          <p:cNvPr id="6" name="Slide Number Placeholder 5"/>
          <p:cNvSpPr>
            <a:spLocks noGrp="1"/>
          </p:cNvSpPr>
          <p:nvPr>
            <p:ph type="sldNum" sz="quarter" idx="16"/>
          </p:nvPr>
        </p:nvSpPr>
        <p:spPr/>
        <p:txBody>
          <a:bodyPr/>
          <a:lstStyle/>
          <a:p>
            <a:fld id="{ECE691D0-CC49-4FC7-9C4D-6112B0CB3A76}" type="slidenum">
              <a:rPr lang="de-DE" smtClean="0"/>
              <a:pPr/>
              <a:t>53</a:t>
            </a:fld>
            <a:endParaRPr lang="de-DE" dirty="0"/>
          </a:p>
        </p:txBody>
      </p:sp>
      <p:sp>
        <p:nvSpPr>
          <p:cNvPr id="13" name="Title 2"/>
          <p:cNvSpPr>
            <a:spLocks noGrp="1"/>
          </p:cNvSpPr>
          <p:nvPr>
            <p:ph type="title"/>
          </p:nvPr>
        </p:nvSpPr>
        <p:spPr>
          <a:xfrm>
            <a:off x="695326" y="441325"/>
            <a:ext cx="9576471" cy="894416"/>
          </a:xfrm>
        </p:spPr>
        <p:txBody>
          <a:bodyPr/>
          <a:lstStyle/>
          <a:p>
            <a:r>
              <a:rPr lang="en-IN" sz="3200" dirty="0" smtClean="0"/>
              <a:t>W7-X islands, standard configuration</a:t>
            </a:r>
            <a:r>
              <a:rPr lang="en-IN" sz="3200" dirty="0" smtClean="0"/>
              <a:t/>
            </a:r>
            <a:br>
              <a:rPr lang="en-IN" sz="3200" dirty="0" smtClean="0"/>
            </a:br>
            <a:r>
              <a:rPr lang="en-IN" dirty="0" smtClean="0"/>
              <a:t/>
            </a:r>
            <a:br>
              <a:rPr lang="en-IN" dirty="0" smtClean="0"/>
            </a:br>
            <a:endParaRPr lang="en-IN" dirty="0"/>
          </a:p>
        </p:txBody>
      </p:sp>
      <p:cxnSp>
        <p:nvCxnSpPr>
          <p:cNvPr id="40" name="Straight Arrow Connector 39"/>
          <p:cNvCxnSpPr/>
          <p:nvPr/>
        </p:nvCxnSpPr>
        <p:spPr>
          <a:xfrm flipV="1">
            <a:off x="6907682" y="1275863"/>
            <a:ext cx="28575" cy="4581526"/>
          </a:xfrm>
          <a:prstGeom prst="straightConnector1">
            <a:avLst/>
          </a:prstGeom>
          <a:ln w="76200" cmpd="sng">
            <a:prstDash val="solid"/>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a:off x="6881342" y="5836294"/>
            <a:ext cx="4735885" cy="1"/>
          </a:xfrm>
          <a:prstGeom prst="straightConnector1">
            <a:avLst/>
          </a:prstGeom>
          <a:ln w="76200" cmpd="sng">
            <a:prstDash val="solid"/>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flipV="1">
            <a:off x="6932388" y="1369952"/>
            <a:ext cx="820962" cy="4487436"/>
          </a:xfrm>
          <a:prstGeom prst="straightConnector1">
            <a:avLst/>
          </a:prstGeom>
          <a:ln w="19050" cmpd="sng">
            <a:prstDash val="solid"/>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flipV="1">
            <a:off x="7753350" y="1320701"/>
            <a:ext cx="820962" cy="4487436"/>
          </a:xfrm>
          <a:prstGeom prst="straightConnector1">
            <a:avLst/>
          </a:prstGeom>
          <a:ln w="19050" cmpd="sng">
            <a:prstDash val="solid"/>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V="1">
            <a:off x="8570443" y="3214688"/>
            <a:ext cx="456688" cy="2603996"/>
          </a:xfrm>
          <a:prstGeom prst="straightConnector1">
            <a:avLst/>
          </a:prstGeom>
          <a:ln w="19050" cmpd="sng">
            <a:prstDash val="solid"/>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flipV="1">
            <a:off x="9391405" y="1369952"/>
            <a:ext cx="820962" cy="4487436"/>
          </a:xfrm>
          <a:prstGeom prst="straightConnector1">
            <a:avLst/>
          </a:prstGeom>
          <a:ln w="19050" cmpd="sng">
            <a:prstDash val="lgDashDotDot"/>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flipH="1">
            <a:off x="10724616" y="1226265"/>
            <a:ext cx="142875" cy="4600991"/>
          </a:xfrm>
          <a:prstGeom prst="line">
            <a:avLst/>
          </a:prstGeom>
          <a:ln w="19050" cmpd="sng">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4719320" y="2711675"/>
            <a:ext cx="2141622" cy="677108"/>
          </a:xfrm>
          <a:prstGeom prst="rect">
            <a:avLst/>
          </a:prstGeom>
          <a:noFill/>
        </p:spPr>
        <p:txBody>
          <a:bodyPr wrap="square" rtlCol="0">
            <a:spAutoFit/>
          </a:bodyPr>
          <a:lstStyle/>
          <a:p>
            <a:r>
              <a:rPr lang="de-DE" dirty="0" err="1" smtClean="0"/>
              <a:t>Measure</a:t>
            </a:r>
            <a:r>
              <a:rPr lang="de-DE" dirty="0" smtClean="0"/>
              <a:t> </a:t>
            </a:r>
            <a:r>
              <a:rPr lang="de-DE" dirty="0" err="1" smtClean="0"/>
              <a:t>of</a:t>
            </a:r>
            <a:r>
              <a:rPr lang="de-DE" dirty="0" smtClean="0"/>
              <a:t> </a:t>
            </a:r>
            <a:r>
              <a:rPr lang="de-DE" dirty="0" err="1" smtClean="0"/>
              <a:t>toroidal</a:t>
            </a:r>
            <a:r>
              <a:rPr lang="de-DE" dirty="0" smtClean="0"/>
              <a:t> </a:t>
            </a:r>
            <a:r>
              <a:rPr lang="de-DE" dirty="0" err="1" smtClean="0"/>
              <a:t>procession</a:t>
            </a:r>
            <a:r>
              <a:rPr lang="de-DE" dirty="0" smtClean="0"/>
              <a:t> </a:t>
            </a:r>
            <a:r>
              <a:rPr lang="el-GR" sz="2000" b="1" dirty="0" smtClean="0"/>
              <a:t>Φ</a:t>
            </a:r>
            <a:endParaRPr lang="en-US" sz="2400" b="1" dirty="0"/>
          </a:p>
        </p:txBody>
      </p:sp>
      <p:sp>
        <p:nvSpPr>
          <p:cNvPr id="3" name="Parallelogram 2"/>
          <p:cNvSpPr/>
          <p:nvPr/>
        </p:nvSpPr>
        <p:spPr>
          <a:xfrm rot="20173535">
            <a:off x="9242363" y="3052236"/>
            <a:ext cx="240139" cy="2309274"/>
          </a:xfrm>
          <a:prstGeom prst="parallelogram">
            <a:avLst/>
          </a:prstGeom>
          <a:solidFill>
            <a:schemeClr val="tx2"/>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49" name="Oval 48"/>
          <p:cNvSpPr/>
          <p:nvPr/>
        </p:nvSpPr>
        <p:spPr>
          <a:xfrm>
            <a:off x="8952961" y="4649953"/>
            <a:ext cx="1242097" cy="861288"/>
          </a:xfrm>
          <a:prstGeom prst="ellipse">
            <a:avLst/>
          </a:prstGeom>
          <a:noFill/>
          <a:ln w="19050" cmpd="sng">
            <a:solidFill>
              <a:srgbClr val="FF0000"/>
            </a:solid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50" name="Rounded Rectangle 49"/>
          <p:cNvSpPr/>
          <p:nvPr/>
        </p:nvSpPr>
        <p:spPr>
          <a:xfrm>
            <a:off x="1943099" y="1171576"/>
            <a:ext cx="1628775" cy="4581526"/>
          </a:xfrm>
          <a:prstGeom prst="roundRect">
            <a:avLst/>
          </a:prstGeom>
          <a:solidFill>
            <a:schemeClr val="tx2"/>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51" name="Oval 50"/>
          <p:cNvSpPr/>
          <p:nvPr/>
        </p:nvSpPr>
        <p:spPr>
          <a:xfrm>
            <a:off x="1943098" y="5264315"/>
            <a:ext cx="1628775" cy="597836"/>
          </a:xfrm>
          <a:prstGeom prst="ellipse">
            <a:avLst/>
          </a:prstGeom>
          <a:solidFill>
            <a:srgbClr val="66A7A3"/>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52" name="Oval 51"/>
          <p:cNvSpPr/>
          <p:nvPr/>
        </p:nvSpPr>
        <p:spPr>
          <a:xfrm>
            <a:off x="1943097" y="1071034"/>
            <a:ext cx="1628775" cy="597836"/>
          </a:xfrm>
          <a:prstGeom prst="ellipse">
            <a:avLst/>
          </a:prstGeom>
          <a:solidFill>
            <a:schemeClr val="tx2"/>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53" name="Oval 52"/>
          <p:cNvSpPr/>
          <p:nvPr/>
        </p:nvSpPr>
        <p:spPr>
          <a:xfrm>
            <a:off x="2019297" y="5315441"/>
            <a:ext cx="1476374" cy="501323"/>
          </a:xfrm>
          <a:prstGeom prst="ellipse">
            <a:avLst/>
          </a:prstGeom>
          <a:solidFill>
            <a:srgbClr val="99C4C2"/>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54" name="Oval 53"/>
          <p:cNvSpPr/>
          <p:nvPr/>
        </p:nvSpPr>
        <p:spPr>
          <a:xfrm>
            <a:off x="2112164" y="5369476"/>
            <a:ext cx="1290640" cy="387513"/>
          </a:xfrm>
          <a:prstGeom prst="ellipse">
            <a:avLst/>
          </a:prstGeom>
          <a:solidFill>
            <a:srgbClr val="66A7A3"/>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55" name="Oval 54"/>
          <p:cNvSpPr/>
          <p:nvPr/>
        </p:nvSpPr>
        <p:spPr>
          <a:xfrm>
            <a:off x="2205033" y="5430758"/>
            <a:ext cx="1104902" cy="264948"/>
          </a:xfrm>
          <a:prstGeom prst="ellipse">
            <a:avLst/>
          </a:prstGeom>
          <a:solidFill>
            <a:srgbClr val="99C4C2"/>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56" name="Oval 55"/>
          <p:cNvSpPr/>
          <p:nvPr/>
        </p:nvSpPr>
        <p:spPr>
          <a:xfrm>
            <a:off x="2264564" y="5459966"/>
            <a:ext cx="985840" cy="193510"/>
          </a:xfrm>
          <a:prstGeom prst="ellipse">
            <a:avLst/>
          </a:prstGeom>
          <a:solidFill>
            <a:srgbClr val="66A7A3"/>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57" name="Oval 56"/>
          <p:cNvSpPr/>
          <p:nvPr/>
        </p:nvSpPr>
        <p:spPr>
          <a:xfrm>
            <a:off x="2375890" y="5518365"/>
            <a:ext cx="763187" cy="76712"/>
          </a:xfrm>
          <a:prstGeom prst="ellipse">
            <a:avLst/>
          </a:prstGeom>
          <a:solidFill>
            <a:srgbClr val="99C4C2"/>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58" name="Oval 57"/>
          <p:cNvSpPr/>
          <p:nvPr/>
        </p:nvSpPr>
        <p:spPr>
          <a:xfrm>
            <a:off x="2719084" y="5522020"/>
            <a:ext cx="76798" cy="69402"/>
          </a:xfrm>
          <a:prstGeom prst="ellipse">
            <a:avLst/>
          </a:prstGeom>
          <a:solidFill>
            <a:srgbClr val="66A7A3"/>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cxnSp>
        <p:nvCxnSpPr>
          <p:cNvPr id="59" name="Straight Connector 58"/>
          <p:cNvCxnSpPr/>
          <p:nvPr/>
        </p:nvCxnSpPr>
        <p:spPr>
          <a:xfrm flipH="1">
            <a:off x="1720450" y="5430758"/>
            <a:ext cx="176213" cy="235740"/>
          </a:xfrm>
          <a:prstGeom prst="line">
            <a:avLst/>
          </a:prstGeom>
          <a:ln w="19050" cmpd="sng">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1702287" y="5441826"/>
            <a:ext cx="219082" cy="229789"/>
          </a:xfrm>
          <a:prstGeom prst="line">
            <a:avLst/>
          </a:prstGeom>
          <a:ln w="19050" cmpd="sng">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a:off x="3654620" y="5432057"/>
            <a:ext cx="176213" cy="235740"/>
          </a:xfrm>
          <a:prstGeom prst="line">
            <a:avLst/>
          </a:prstGeom>
          <a:ln w="19050" cmpd="sng">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3636457" y="5443125"/>
            <a:ext cx="219082" cy="229789"/>
          </a:xfrm>
          <a:prstGeom prst="line">
            <a:avLst/>
          </a:prstGeom>
          <a:ln w="19050" cmpd="sng">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flipV="1">
            <a:off x="1795458" y="1335741"/>
            <a:ext cx="14882" cy="4182624"/>
          </a:xfrm>
          <a:prstGeom prst="line">
            <a:avLst/>
          </a:prstGeom>
          <a:ln w="19050" cmpd="sng">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V="1">
            <a:off x="3745699" y="1346809"/>
            <a:ext cx="14882" cy="4182624"/>
          </a:xfrm>
          <a:prstGeom prst="line">
            <a:avLst/>
          </a:prstGeom>
          <a:ln w="19050" cmpd="sng">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H="1">
            <a:off x="1720450" y="1196078"/>
            <a:ext cx="176213" cy="235740"/>
          </a:xfrm>
          <a:prstGeom prst="line">
            <a:avLst/>
          </a:prstGeom>
          <a:ln w="19050" cmpd="sng">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1702287" y="1207146"/>
            <a:ext cx="219082" cy="229789"/>
          </a:xfrm>
          <a:prstGeom prst="line">
            <a:avLst/>
          </a:prstGeom>
          <a:ln w="19050" cmpd="sng">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flipH="1">
            <a:off x="3654620" y="1197377"/>
            <a:ext cx="176213" cy="235740"/>
          </a:xfrm>
          <a:prstGeom prst="line">
            <a:avLst/>
          </a:prstGeom>
          <a:ln w="19050" cmpd="sng">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3636457" y="1208445"/>
            <a:ext cx="219082" cy="229789"/>
          </a:xfrm>
          <a:prstGeom prst="line">
            <a:avLst/>
          </a:prstGeom>
          <a:ln w="19050" cmpd="sng">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9" name="Oval 68"/>
          <p:cNvSpPr/>
          <p:nvPr/>
        </p:nvSpPr>
        <p:spPr>
          <a:xfrm>
            <a:off x="2029422" y="5312430"/>
            <a:ext cx="1476374" cy="501323"/>
          </a:xfrm>
          <a:prstGeom prst="ellipse">
            <a:avLst/>
          </a:prstGeom>
          <a:solidFill>
            <a:schemeClr val="bg1">
              <a:alpha val="65000"/>
            </a:schemeClr>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pic>
        <p:nvPicPr>
          <p:cNvPr id="70" name="Picture 69"/>
          <p:cNvPicPr>
            <a:picLocks noChangeAspect="1"/>
          </p:cNvPicPr>
          <p:nvPr/>
        </p:nvPicPr>
        <p:blipFill>
          <a:blip r:embed="rId3">
            <a:clrChange>
              <a:clrFrom>
                <a:srgbClr val="FFFFFF"/>
              </a:clrFrom>
              <a:clrTo>
                <a:srgbClr val="FFFFFF">
                  <a:alpha val="0"/>
                </a:srgbClr>
              </a:clrTo>
            </a:clrChange>
          </a:blip>
          <a:stretch>
            <a:fillRect/>
          </a:stretch>
        </p:blipFill>
        <p:spPr>
          <a:xfrm rot="15602725">
            <a:off x="2246264" y="5581329"/>
            <a:ext cx="640997" cy="325246"/>
          </a:xfrm>
          <a:prstGeom prst="rect">
            <a:avLst/>
          </a:prstGeom>
        </p:spPr>
      </p:pic>
      <p:cxnSp>
        <p:nvCxnSpPr>
          <p:cNvPr id="71" name="Straight Connector 70"/>
          <p:cNvCxnSpPr/>
          <p:nvPr/>
        </p:nvCxnSpPr>
        <p:spPr>
          <a:xfrm flipH="1" flipV="1">
            <a:off x="2091965" y="2934333"/>
            <a:ext cx="346437" cy="2614296"/>
          </a:xfrm>
          <a:prstGeom prst="line">
            <a:avLst/>
          </a:prstGeom>
          <a:ln w="19050" cmpd="sng">
            <a:solidFill>
              <a:schemeClr val="accent5"/>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flipH="1" flipV="1">
            <a:off x="2205033" y="2857500"/>
            <a:ext cx="394061" cy="2647226"/>
          </a:xfrm>
          <a:prstGeom prst="line">
            <a:avLst/>
          </a:prstGeom>
          <a:ln w="19050" cmpd="sng">
            <a:solidFill>
              <a:schemeClr val="accent5"/>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flipV="1">
            <a:off x="2329150" y="3267874"/>
            <a:ext cx="366174" cy="2758932"/>
          </a:xfrm>
          <a:prstGeom prst="line">
            <a:avLst/>
          </a:prstGeom>
          <a:ln w="19050" cmpd="sng">
            <a:solidFill>
              <a:schemeClr val="accent5"/>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flipV="1">
            <a:off x="2097706" y="2857501"/>
            <a:ext cx="107327" cy="47624"/>
          </a:xfrm>
          <a:prstGeom prst="line">
            <a:avLst/>
          </a:prstGeom>
          <a:ln w="19050" cmpd="sng">
            <a:solidFill>
              <a:schemeClr val="accent5"/>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flipH="1" flipV="1">
            <a:off x="2240241" y="2843861"/>
            <a:ext cx="97551" cy="449549"/>
          </a:xfrm>
          <a:prstGeom prst="line">
            <a:avLst/>
          </a:prstGeom>
          <a:ln w="19050" cmpd="sng">
            <a:solidFill>
              <a:schemeClr val="accent5"/>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76" name="Rectangle 75"/>
          <p:cNvSpPr/>
          <p:nvPr/>
        </p:nvSpPr>
        <p:spPr>
          <a:xfrm>
            <a:off x="2727260" y="1032886"/>
            <a:ext cx="840448" cy="5063066"/>
          </a:xfrm>
          <a:prstGeom prst="rect">
            <a:avLst/>
          </a:prstGeom>
          <a:solidFill>
            <a:schemeClr val="bg1"/>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cxnSp>
        <p:nvCxnSpPr>
          <p:cNvPr id="16" name="Straight Arrow Connector 15"/>
          <p:cNvCxnSpPr/>
          <p:nvPr/>
        </p:nvCxnSpPr>
        <p:spPr>
          <a:xfrm flipH="1">
            <a:off x="2091965" y="5311932"/>
            <a:ext cx="259219" cy="118826"/>
          </a:xfrm>
          <a:prstGeom prst="straightConnector1">
            <a:avLst/>
          </a:prstGeom>
          <a:ln w="38100" cmpd="sng">
            <a:solidFill>
              <a:srgbClr val="FF0000"/>
            </a:solidFill>
            <a:prstDash val="dash"/>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77" name="Straight Arrow Connector 76"/>
          <p:cNvCxnSpPr/>
          <p:nvPr/>
        </p:nvCxnSpPr>
        <p:spPr>
          <a:xfrm flipH="1">
            <a:off x="1982674" y="5425641"/>
            <a:ext cx="83668" cy="282075"/>
          </a:xfrm>
          <a:prstGeom prst="straightConnector1">
            <a:avLst/>
          </a:prstGeom>
          <a:ln w="38100" cmpd="sng">
            <a:solidFill>
              <a:srgbClr val="FF0000"/>
            </a:solidFill>
            <a:prstDash val="dash"/>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78" name="Straight Arrow Connector 77"/>
          <p:cNvCxnSpPr/>
          <p:nvPr/>
        </p:nvCxnSpPr>
        <p:spPr>
          <a:xfrm>
            <a:off x="2042739" y="5697933"/>
            <a:ext cx="262651" cy="115820"/>
          </a:xfrm>
          <a:prstGeom prst="straightConnector1">
            <a:avLst/>
          </a:prstGeom>
          <a:ln w="38100" cmpd="sng">
            <a:solidFill>
              <a:srgbClr val="FF0000"/>
            </a:solidFill>
            <a:prstDash val="dash"/>
            <a:headEnd type="none" w="med" len="med"/>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8318089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8" name="Straight Arrow Connector 47"/>
          <p:cNvCxnSpPr/>
          <p:nvPr/>
        </p:nvCxnSpPr>
        <p:spPr>
          <a:xfrm flipV="1">
            <a:off x="8979277" y="1363898"/>
            <a:ext cx="380159" cy="2132636"/>
          </a:xfrm>
          <a:prstGeom prst="straightConnector1">
            <a:avLst/>
          </a:prstGeom>
          <a:ln w="19050" cmpd="sng">
            <a:prstDash val="lgDashDotDot"/>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2" name="Content Placeholder 1"/>
          <p:cNvSpPr>
            <a:spLocks noGrp="1"/>
          </p:cNvSpPr>
          <p:nvPr>
            <p:ph sz="quarter" idx="13"/>
          </p:nvPr>
        </p:nvSpPr>
        <p:spPr/>
        <p:txBody>
          <a:bodyPr/>
          <a:lstStyle/>
          <a:p>
            <a:endParaRPr lang="en-IN" sz="1600" dirty="0" smtClean="0">
              <a:solidFill>
                <a:srgbClr val="669999"/>
              </a:solidFill>
            </a:endParaRPr>
          </a:p>
          <a:p>
            <a:endParaRPr lang="en-IN" sz="1600" dirty="0" smtClean="0">
              <a:solidFill>
                <a:srgbClr val="669999"/>
              </a:solidFill>
            </a:endParaRPr>
          </a:p>
          <a:p>
            <a:endParaRPr lang="en-IN" sz="1600" dirty="0" smtClean="0">
              <a:solidFill>
                <a:srgbClr val="669999"/>
              </a:solidFill>
            </a:endParaRPr>
          </a:p>
        </p:txBody>
      </p:sp>
      <p:sp>
        <p:nvSpPr>
          <p:cNvPr id="4" name="Date Placeholder 3"/>
          <p:cNvSpPr>
            <a:spLocks noGrp="1"/>
          </p:cNvSpPr>
          <p:nvPr>
            <p:ph type="dt" sz="half" idx="14"/>
          </p:nvPr>
        </p:nvSpPr>
        <p:spPr/>
        <p:txBody>
          <a:bodyPr/>
          <a:lstStyle/>
          <a:p>
            <a:r>
              <a:rPr lang="en-US" smtClean="0"/>
              <a:t>Antara Menzel-Barbara | 25.06.24   </a:t>
            </a:r>
            <a:endParaRPr lang="de-DE" dirty="0"/>
          </a:p>
        </p:txBody>
      </p:sp>
      <p:sp>
        <p:nvSpPr>
          <p:cNvPr id="5" name="Footer Placeholder 4"/>
          <p:cNvSpPr>
            <a:spLocks noGrp="1"/>
          </p:cNvSpPr>
          <p:nvPr>
            <p:ph type="ftr" sz="quarter" idx="15"/>
          </p:nvPr>
        </p:nvSpPr>
        <p:spPr/>
        <p:txBody>
          <a:bodyPr/>
          <a:lstStyle/>
          <a:p>
            <a:r>
              <a:rPr lang="en-US" smtClean="0"/>
              <a:t>Divertor engineering meeting</a:t>
            </a:r>
            <a:endParaRPr lang="de-DE" dirty="0"/>
          </a:p>
        </p:txBody>
      </p:sp>
      <p:sp>
        <p:nvSpPr>
          <p:cNvPr id="6" name="Slide Number Placeholder 5"/>
          <p:cNvSpPr>
            <a:spLocks noGrp="1"/>
          </p:cNvSpPr>
          <p:nvPr>
            <p:ph type="sldNum" sz="quarter" idx="16"/>
          </p:nvPr>
        </p:nvSpPr>
        <p:spPr/>
        <p:txBody>
          <a:bodyPr/>
          <a:lstStyle/>
          <a:p>
            <a:fld id="{ECE691D0-CC49-4FC7-9C4D-6112B0CB3A76}" type="slidenum">
              <a:rPr lang="de-DE" smtClean="0"/>
              <a:pPr/>
              <a:t>54</a:t>
            </a:fld>
            <a:endParaRPr lang="de-DE" dirty="0"/>
          </a:p>
        </p:txBody>
      </p:sp>
      <p:sp>
        <p:nvSpPr>
          <p:cNvPr id="13" name="Title 2"/>
          <p:cNvSpPr>
            <a:spLocks noGrp="1"/>
          </p:cNvSpPr>
          <p:nvPr>
            <p:ph type="title"/>
          </p:nvPr>
        </p:nvSpPr>
        <p:spPr>
          <a:xfrm>
            <a:off x="695326" y="441325"/>
            <a:ext cx="9576471" cy="894416"/>
          </a:xfrm>
        </p:spPr>
        <p:txBody>
          <a:bodyPr/>
          <a:lstStyle/>
          <a:p>
            <a:r>
              <a:rPr lang="en-IN" sz="3200" dirty="0" smtClean="0"/>
              <a:t>W7-X islands, standard configuration</a:t>
            </a:r>
            <a:r>
              <a:rPr lang="en-IN" sz="3200" dirty="0" smtClean="0"/>
              <a:t/>
            </a:r>
            <a:br>
              <a:rPr lang="en-IN" sz="3200" dirty="0" smtClean="0"/>
            </a:br>
            <a:r>
              <a:rPr lang="en-IN" dirty="0" smtClean="0"/>
              <a:t/>
            </a:r>
            <a:br>
              <a:rPr lang="en-IN" dirty="0" smtClean="0"/>
            </a:br>
            <a:endParaRPr lang="en-IN" dirty="0"/>
          </a:p>
        </p:txBody>
      </p:sp>
      <p:cxnSp>
        <p:nvCxnSpPr>
          <p:cNvPr id="40" name="Straight Arrow Connector 39"/>
          <p:cNvCxnSpPr/>
          <p:nvPr/>
        </p:nvCxnSpPr>
        <p:spPr>
          <a:xfrm flipV="1">
            <a:off x="6907682" y="1275863"/>
            <a:ext cx="28575" cy="4581526"/>
          </a:xfrm>
          <a:prstGeom prst="straightConnector1">
            <a:avLst/>
          </a:prstGeom>
          <a:ln w="76200" cmpd="sng">
            <a:prstDash val="solid"/>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a:off x="6881342" y="5836294"/>
            <a:ext cx="4735885" cy="1"/>
          </a:xfrm>
          <a:prstGeom prst="straightConnector1">
            <a:avLst/>
          </a:prstGeom>
          <a:ln w="76200" cmpd="sng">
            <a:prstDash val="solid"/>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flipV="1">
            <a:off x="6932388" y="1369952"/>
            <a:ext cx="820962" cy="4487436"/>
          </a:xfrm>
          <a:prstGeom prst="straightConnector1">
            <a:avLst/>
          </a:prstGeom>
          <a:ln w="19050" cmpd="sng">
            <a:prstDash val="solid"/>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flipV="1">
            <a:off x="7753350" y="1320701"/>
            <a:ext cx="820962" cy="4487436"/>
          </a:xfrm>
          <a:prstGeom prst="straightConnector1">
            <a:avLst/>
          </a:prstGeom>
          <a:ln w="19050" cmpd="sng">
            <a:prstDash val="solid"/>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V="1">
            <a:off x="8570443" y="3214688"/>
            <a:ext cx="456688" cy="2603996"/>
          </a:xfrm>
          <a:prstGeom prst="straightConnector1">
            <a:avLst/>
          </a:prstGeom>
          <a:ln w="19050" cmpd="sng">
            <a:prstDash val="solid"/>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flipV="1">
            <a:off x="9391405" y="1369952"/>
            <a:ext cx="820962" cy="4487436"/>
          </a:xfrm>
          <a:prstGeom prst="straightConnector1">
            <a:avLst/>
          </a:prstGeom>
          <a:ln w="19050" cmpd="sng">
            <a:prstDash val="lgDashDotDot"/>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flipH="1">
            <a:off x="10724616" y="1226265"/>
            <a:ext cx="142875" cy="4600991"/>
          </a:xfrm>
          <a:prstGeom prst="line">
            <a:avLst/>
          </a:prstGeom>
          <a:ln w="19050" cmpd="sng">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4719320" y="2711675"/>
            <a:ext cx="2141622" cy="677108"/>
          </a:xfrm>
          <a:prstGeom prst="rect">
            <a:avLst/>
          </a:prstGeom>
          <a:noFill/>
        </p:spPr>
        <p:txBody>
          <a:bodyPr wrap="square" rtlCol="0">
            <a:spAutoFit/>
          </a:bodyPr>
          <a:lstStyle/>
          <a:p>
            <a:r>
              <a:rPr lang="de-DE" dirty="0" err="1" smtClean="0"/>
              <a:t>Measure</a:t>
            </a:r>
            <a:r>
              <a:rPr lang="de-DE" dirty="0" smtClean="0"/>
              <a:t> </a:t>
            </a:r>
            <a:r>
              <a:rPr lang="de-DE" dirty="0" err="1" smtClean="0"/>
              <a:t>of</a:t>
            </a:r>
            <a:r>
              <a:rPr lang="de-DE" dirty="0" smtClean="0"/>
              <a:t> </a:t>
            </a:r>
            <a:r>
              <a:rPr lang="de-DE" dirty="0" err="1" smtClean="0"/>
              <a:t>toroidal</a:t>
            </a:r>
            <a:r>
              <a:rPr lang="de-DE" dirty="0" smtClean="0"/>
              <a:t> </a:t>
            </a:r>
            <a:r>
              <a:rPr lang="de-DE" dirty="0" err="1" smtClean="0"/>
              <a:t>procession</a:t>
            </a:r>
            <a:r>
              <a:rPr lang="de-DE" dirty="0" smtClean="0"/>
              <a:t> </a:t>
            </a:r>
            <a:r>
              <a:rPr lang="el-GR" sz="2000" b="1" dirty="0" smtClean="0"/>
              <a:t>Φ</a:t>
            </a:r>
            <a:endParaRPr lang="en-US" sz="2400" b="1" dirty="0"/>
          </a:p>
        </p:txBody>
      </p:sp>
      <p:sp>
        <p:nvSpPr>
          <p:cNvPr id="3" name="Parallelogram 2"/>
          <p:cNvSpPr/>
          <p:nvPr/>
        </p:nvSpPr>
        <p:spPr>
          <a:xfrm rot="20173535">
            <a:off x="9242363" y="3052236"/>
            <a:ext cx="240139" cy="2309274"/>
          </a:xfrm>
          <a:prstGeom prst="parallelogram">
            <a:avLst/>
          </a:prstGeom>
          <a:solidFill>
            <a:schemeClr val="tx2"/>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49" name="Oval 48"/>
          <p:cNvSpPr/>
          <p:nvPr/>
        </p:nvSpPr>
        <p:spPr>
          <a:xfrm>
            <a:off x="8952961" y="4649953"/>
            <a:ext cx="1242097" cy="861288"/>
          </a:xfrm>
          <a:prstGeom prst="ellipse">
            <a:avLst/>
          </a:prstGeom>
          <a:noFill/>
          <a:ln w="19050" cmpd="sng">
            <a:solidFill>
              <a:srgbClr val="FF0000"/>
            </a:solid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50" name="Rounded Rectangle 49"/>
          <p:cNvSpPr/>
          <p:nvPr/>
        </p:nvSpPr>
        <p:spPr>
          <a:xfrm>
            <a:off x="1943099" y="1171576"/>
            <a:ext cx="1628775" cy="4581526"/>
          </a:xfrm>
          <a:prstGeom prst="roundRect">
            <a:avLst/>
          </a:prstGeom>
          <a:solidFill>
            <a:schemeClr val="accent5">
              <a:lumMod val="50000"/>
            </a:schemeClr>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51" name="Oval 50"/>
          <p:cNvSpPr/>
          <p:nvPr/>
        </p:nvSpPr>
        <p:spPr>
          <a:xfrm>
            <a:off x="1943098" y="5264315"/>
            <a:ext cx="1628775" cy="597836"/>
          </a:xfrm>
          <a:prstGeom prst="ellipse">
            <a:avLst/>
          </a:prstGeom>
          <a:solidFill>
            <a:schemeClr val="accent5">
              <a:lumMod val="75000"/>
            </a:schemeClr>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52" name="Oval 51"/>
          <p:cNvSpPr/>
          <p:nvPr/>
        </p:nvSpPr>
        <p:spPr>
          <a:xfrm>
            <a:off x="1943097" y="1071034"/>
            <a:ext cx="1628775" cy="597836"/>
          </a:xfrm>
          <a:prstGeom prst="ellipse">
            <a:avLst/>
          </a:prstGeom>
          <a:solidFill>
            <a:schemeClr val="accent5">
              <a:lumMod val="50000"/>
            </a:schemeClr>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53" name="Oval 52"/>
          <p:cNvSpPr/>
          <p:nvPr/>
        </p:nvSpPr>
        <p:spPr>
          <a:xfrm>
            <a:off x="2019297" y="5315441"/>
            <a:ext cx="1476374" cy="501323"/>
          </a:xfrm>
          <a:prstGeom prst="ellipse">
            <a:avLst/>
          </a:prstGeom>
          <a:solidFill>
            <a:srgbClr val="99C4C2"/>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54" name="Oval 53"/>
          <p:cNvSpPr/>
          <p:nvPr/>
        </p:nvSpPr>
        <p:spPr>
          <a:xfrm>
            <a:off x="2112164" y="5369476"/>
            <a:ext cx="1290640" cy="387513"/>
          </a:xfrm>
          <a:prstGeom prst="ellipse">
            <a:avLst/>
          </a:prstGeom>
          <a:solidFill>
            <a:srgbClr val="66A7A3"/>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55" name="Oval 54"/>
          <p:cNvSpPr/>
          <p:nvPr/>
        </p:nvSpPr>
        <p:spPr>
          <a:xfrm>
            <a:off x="2205033" y="5430758"/>
            <a:ext cx="1104902" cy="264948"/>
          </a:xfrm>
          <a:prstGeom prst="ellipse">
            <a:avLst/>
          </a:prstGeom>
          <a:solidFill>
            <a:srgbClr val="99C4C2"/>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56" name="Oval 55"/>
          <p:cNvSpPr/>
          <p:nvPr/>
        </p:nvSpPr>
        <p:spPr>
          <a:xfrm>
            <a:off x="2264564" y="5459966"/>
            <a:ext cx="985840" cy="193510"/>
          </a:xfrm>
          <a:prstGeom prst="ellipse">
            <a:avLst/>
          </a:prstGeom>
          <a:solidFill>
            <a:srgbClr val="66A7A3"/>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57" name="Oval 56"/>
          <p:cNvSpPr/>
          <p:nvPr/>
        </p:nvSpPr>
        <p:spPr>
          <a:xfrm>
            <a:off x="2375890" y="5518365"/>
            <a:ext cx="763187" cy="76712"/>
          </a:xfrm>
          <a:prstGeom prst="ellipse">
            <a:avLst/>
          </a:prstGeom>
          <a:solidFill>
            <a:srgbClr val="99C4C2"/>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58" name="Oval 57"/>
          <p:cNvSpPr/>
          <p:nvPr/>
        </p:nvSpPr>
        <p:spPr>
          <a:xfrm>
            <a:off x="2719084" y="5522020"/>
            <a:ext cx="76798" cy="69402"/>
          </a:xfrm>
          <a:prstGeom prst="ellipse">
            <a:avLst/>
          </a:prstGeom>
          <a:solidFill>
            <a:srgbClr val="66A7A3"/>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cxnSp>
        <p:nvCxnSpPr>
          <p:cNvPr id="59" name="Straight Connector 58"/>
          <p:cNvCxnSpPr/>
          <p:nvPr/>
        </p:nvCxnSpPr>
        <p:spPr>
          <a:xfrm flipH="1">
            <a:off x="1720450" y="5430758"/>
            <a:ext cx="176213" cy="235740"/>
          </a:xfrm>
          <a:prstGeom prst="line">
            <a:avLst/>
          </a:prstGeom>
          <a:ln w="19050" cmpd="sng">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1702287" y="5441826"/>
            <a:ext cx="219082" cy="229789"/>
          </a:xfrm>
          <a:prstGeom prst="line">
            <a:avLst/>
          </a:prstGeom>
          <a:ln w="19050" cmpd="sng">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a:off x="3654620" y="5432057"/>
            <a:ext cx="176213" cy="235740"/>
          </a:xfrm>
          <a:prstGeom prst="line">
            <a:avLst/>
          </a:prstGeom>
          <a:ln w="19050" cmpd="sng">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3636457" y="5443125"/>
            <a:ext cx="219082" cy="229789"/>
          </a:xfrm>
          <a:prstGeom prst="line">
            <a:avLst/>
          </a:prstGeom>
          <a:ln w="19050" cmpd="sng">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flipV="1">
            <a:off x="1795458" y="1335741"/>
            <a:ext cx="14882" cy="4182624"/>
          </a:xfrm>
          <a:prstGeom prst="line">
            <a:avLst/>
          </a:prstGeom>
          <a:ln w="19050" cmpd="sng">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V="1">
            <a:off x="3745699" y="1346809"/>
            <a:ext cx="14882" cy="4182624"/>
          </a:xfrm>
          <a:prstGeom prst="line">
            <a:avLst/>
          </a:prstGeom>
          <a:ln w="19050" cmpd="sng">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H="1">
            <a:off x="1720450" y="1196078"/>
            <a:ext cx="176213" cy="235740"/>
          </a:xfrm>
          <a:prstGeom prst="line">
            <a:avLst/>
          </a:prstGeom>
          <a:ln w="19050" cmpd="sng">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1702287" y="1207146"/>
            <a:ext cx="219082" cy="229789"/>
          </a:xfrm>
          <a:prstGeom prst="line">
            <a:avLst/>
          </a:prstGeom>
          <a:ln w="19050" cmpd="sng">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flipH="1">
            <a:off x="3654620" y="1197377"/>
            <a:ext cx="176213" cy="235740"/>
          </a:xfrm>
          <a:prstGeom prst="line">
            <a:avLst/>
          </a:prstGeom>
          <a:ln w="19050" cmpd="sng">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3636457" y="1208445"/>
            <a:ext cx="219082" cy="229789"/>
          </a:xfrm>
          <a:prstGeom prst="line">
            <a:avLst/>
          </a:prstGeom>
          <a:ln w="19050" cmpd="sng">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9" name="Oval 68"/>
          <p:cNvSpPr/>
          <p:nvPr/>
        </p:nvSpPr>
        <p:spPr>
          <a:xfrm>
            <a:off x="2029422" y="5312430"/>
            <a:ext cx="1476374" cy="501323"/>
          </a:xfrm>
          <a:prstGeom prst="ellipse">
            <a:avLst/>
          </a:prstGeom>
          <a:solidFill>
            <a:schemeClr val="accent5">
              <a:lumMod val="20000"/>
              <a:lumOff val="80000"/>
              <a:alpha val="65000"/>
            </a:schemeClr>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7" name="Rectangle 6"/>
          <p:cNvSpPr/>
          <p:nvPr/>
        </p:nvSpPr>
        <p:spPr>
          <a:xfrm>
            <a:off x="1928632" y="1071034"/>
            <a:ext cx="840448" cy="5063066"/>
          </a:xfrm>
          <a:prstGeom prst="rect">
            <a:avLst/>
          </a:prstGeom>
          <a:solidFill>
            <a:schemeClr val="bg1"/>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cxnSp>
        <p:nvCxnSpPr>
          <p:cNvPr id="39" name="Straight Arrow Connector 38"/>
          <p:cNvCxnSpPr/>
          <p:nvPr/>
        </p:nvCxnSpPr>
        <p:spPr>
          <a:xfrm>
            <a:off x="2809711" y="5263730"/>
            <a:ext cx="306804" cy="45095"/>
          </a:xfrm>
          <a:prstGeom prst="straightConnector1">
            <a:avLst/>
          </a:prstGeom>
          <a:ln w="38100" cmpd="sng">
            <a:solidFill>
              <a:srgbClr val="FF0000"/>
            </a:solidFill>
            <a:prstDash val="dash"/>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p:nvPr/>
        </p:nvCxnSpPr>
        <p:spPr>
          <a:xfrm>
            <a:off x="3124797" y="5327396"/>
            <a:ext cx="292473" cy="108220"/>
          </a:xfrm>
          <a:prstGeom prst="straightConnector1">
            <a:avLst/>
          </a:prstGeom>
          <a:ln w="38100" cmpd="sng">
            <a:solidFill>
              <a:srgbClr val="FF0000"/>
            </a:solidFill>
            <a:prstDash val="dash"/>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a:endCxn id="51" idx="6"/>
          </p:cNvCxnSpPr>
          <p:nvPr/>
        </p:nvCxnSpPr>
        <p:spPr>
          <a:xfrm>
            <a:off x="3441857" y="5438627"/>
            <a:ext cx="130016" cy="124606"/>
          </a:xfrm>
          <a:prstGeom prst="straightConnector1">
            <a:avLst/>
          </a:prstGeom>
          <a:ln w="38100" cmpd="sng">
            <a:solidFill>
              <a:srgbClr val="FF0000"/>
            </a:solidFill>
            <a:prstDash val="dash"/>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p:nvPr/>
        </p:nvCxnSpPr>
        <p:spPr>
          <a:xfrm flipH="1">
            <a:off x="3448224" y="5559969"/>
            <a:ext cx="72034" cy="193133"/>
          </a:xfrm>
          <a:prstGeom prst="straightConnector1">
            <a:avLst/>
          </a:prstGeom>
          <a:ln w="38100" cmpd="sng">
            <a:solidFill>
              <a:srgbClr val="FF0000"/>
            </a:solidFill>
            <a:prstDash val="dash"/>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p:nvPr/>
        </p:nvCxnSpPr>
        <p:spPr>
          <a:xfrm flipH="1">
            <a:off x="3221899" y="5739984"/>
            <a:ext cx="201635" cy="52727"/>
          </a:xfrm>
          <a:prstGeom prst="straightConnector1">
            <a:avLst/>
          </a:prstGeom>
          <a:ln w="38100" cmpd="sng">
            <a:solidFill>
              <a:srgbClr val="FF0000"/>
            </a:solidFill>
            <a:prstDash val="dash"/>
            <a:headEnd type="none" w="med" len="med"/>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5948239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8" name="Straight Arrow Connector 47"/>
          <p:cNvCxnSpPr/>
          <p:nvPr/>
        </p:nvCxnSpPr>
        <p:spPr>
          <a:xfrm flipV="1">
            <a:off x="8979277" y="1363898"/>
            <a:ext cx="380159" cy="2132636"/>
          </a:xfrm>
          <a:prstGeom prst="straightConnector1">
            <a:avLst/>
          </a:prstGeom>
          <a:ln w="19050" cmpd="sng">
            <a:prstDash val="lgDashDotDot"/>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2" name="Content Placeholder 1"/>
          <p:cNvSpPr>
            <a:spLocks noGrp="1"/>
          </p:cNvSpPr>
          <p:nvPr>
            <p:ph sz="quarter" idx="13"/>
          </p:nvPr>
        </p:nvSpPr>
        <p:spPr/>
        <p:txBody>
          <a:bodyPr/>
          <a:lstStyle/>
          <a:p>
            <a:endParaRPr lang="en-IN" sz="1600" dirty="0" smtClean="0">
              <a:solidFill>
                <a:srgbClr val="669999"/>
              </a:solidFill>
            </a:endParaRPr>
          </a:p>
          <a:p>
            <a:endParaRPr lang="en-IN" sz="1600" dirty="0" smtClean="0">
              <a:solidFill>
                <a:srgbClr val="669999"/>
              </a:solidFill>
            </a:endParaRPr>
          </a:p>
          <a:p>
            <a:endParaRPr lang="en-IN" sz="1600" dirty="0" smtClean="0">
              <a:solidFill>
                <a:srgbClr val="669999"/>
              </a:solidFill>
            </a:endParaRPr>
          </a:p>
        </p:txBody>
      </p:sp>
      <p:sp>
        <p:nvSpPr>
          <p:cNvPr id="4" name="Date Placeholder 3"/>
          <p:cNvSpPr>
            <a:spLocks noGrp="1"/>
          </p:cNvSpPr>
          <p:nvPr>
            <p:ph type="dt" sz="half" idx="14"/>
          </p:nvPr>
        </p:nvSpPr>
        <p:spPr/>
        <p:txBody>
          <a:bodyPr/>
          <a:lstStyle/>
          <a:p>
            <a:r>
              <a:rPr lang="en-US" smtClean="0"/>
              <a:t>Antara Menzel-Barbara | 25.06.24   </a:t>
            </a:r>
            <a:endParaRPr lang="de-DE" dirty="0"/>
          </a:p>
        </p:txBody>
      </p:sp>
      <p:sp>
        <p:nvSpPr>
          <p:cNvPr id="5" name="Footer Placeholder 4"/>
          <p:cNvSpPr>
            <a:spLocks noGrp="1"/>
          </p:cNvSpPr>
          <p:nvPr>
            <p:ph type="ftr" sz="quarter" idx="15"/>
          </p:nvPr>
        </p:nvSpPr>
        <p:spPr/>
        <p:txBody>
          <a:bodyPr/>
          <a:lstStyle/>
          <a:p>
            <a:r>
              <a:rPr lang="en-US" smtClean="0"/>
              <a:t>Divertor engineering meeting</a:t>
            </a:r>
            <a:endParaRPr lang="de-DE" dirty="0"/>
          </a:p>
        </p:txBody>
      </p:sp>
      <p:sp>
        <p:nvSpPr>
          <p:cNvPr id="6" name="Slide Number Placeholder 5"/>
          <p:cNvSpPr>
            <a:spLocks noGrp="1"/>
          </p:cNvSpPr>
          <p:nvPr>
            <p:ph type="sldNum" sz="quarter" idx="16"/>
          </p:nvPr>
        </p:nvSpPr>
        <p:spPr/>
        <p:txBody>
          <a:bodyPr/>
          <a:lstStyle/>
          <a:p>
            <a:fld id="{ECE691D0-CC49-4FC7-9C4D-6112B0CB3A76}" type="slidenum">
              <a:rPr lang="de-DE" smtClean="0"/>
              <a:pPr/>
              <a:t>55</a:t>
            </a:fld>
            <a:endParaRPr lang="de-DE" dirty="0"/>
          </a:p>
        </p:txBody>
      </p:sp>
      <p:sp>
        <p:nvSpPr>
          <p:cNvPr id="13" name="Title 2"/>
          <p:cNvSpPr>
            <a:spLocks noGrp="1"/>
          </p:cNvSpPr>
          <p:nvPr>
            <p:ph type="title"/>
          </p:nvPr>
        </p:nvSpPr>
        <p:spPr>
          <a:xfrm>
            <a:off x="695326" y="441325"/>
            <a:ext cx="9576471" cy="894416"/>
          </a:xfrm>
        </p:spPr>
        <p:txBody>
          <a:bodyPr/>
          <a:lstStyle/>
          <a:p>
            <a:r>
              <a:rPr lang="en-IN" sz="3200" dirty="0" smtClean="0"/>
              <a:t>W7-X islands, standard configuration</a:t>
            </a:r>
            <a:r>
              <a:rPr lang="en-IN" sz="3200" dirty="0" smtClean="0"/>
              <a:t/>
            </a:r>
            <a:br>
              <a:rPr lang="en-IN" sz="3200" dirty="0" smtClean="0"/>
            </a:br>
            <a:r>
              <a:rPr lang="en-IN" dirty="0" smtClean="0"/>
              <a:t/>
            </a:r>
            <a:br>
              <a:rPr lang="en-IN" dirty="0" smtClean="0"/>
            </a:br>
            <a:endParaRPr lang="en-IN" dirty="0"/>
          </a:p>
        </p:txBody>
      </p:sp>
      <p:cxnSp>
        <p:nvCxnSpPr>
          <p:cNvPr id="40" name="Straight Arrow Connector 39"/>
          <p:cNvCxnSpPr/>
          <p:nvPr/>
        </p:nvCxnSpPr>
        <p:spPr>
          <a:xfrm flipV="1">
            <a:off x="6907682" y="1275863"/>
            <a:ext cx="28575" cy="4581526"/>
          </a:xfrm>
          <a:prstGeom prst="straightConnector1">
            <a:avLst/>
          </a:prstGeom>
          <a:ln w="76200" cmpd="sng">
            <a:prstDash val="solid"/>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a:off x="6881342" y="5836294"/>
            <a:ext cx="4735885" cy="1"/>
          </a:xfrm>
          <a:prstGeom prst="straightConnector1">
            <a:avLst/>
          </a:prstGeom>
          <a:ln w="76200" cmpd="sng">
            <a:prstDash val="solid"/>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flipV="1">
            <a:off x="6932388" y="1369952"/>
            <a:ext cx="820962" cy="4487436"/>
          </a:xfrm>
          <a:prstGeom prst="straightConnector1">
            <a:avLst/>
          </a:prstGeom>
          <a:ln w="19050" cmpd="sng">
            <a:prstDash val="solid"/>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flipV="1">
            <a:off x="7753350" y="1320701"/>
            <a:ext cx="820962" cy="4487436"/>
          </a:xfrm>
          <a:prstGeom prst="straightConnector1">
            <a:avLst/>
          </a:prstGeom>
          <a:ln w="19050" cmpd="sng">
            <a:prstDash val="solid"/>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V="1">
            <a:off x="8570443" y="3214688"/>
            <a:ext cx="456688" cy="2603996"/>
          </a:xfrm>
          <a:prstGeom prst="straightConnector1">
            <a:avLst/>
          </a:prstGeom>
          <a:ln w="19050" cmpd="sng">
            <a:prstDash val="solid"/>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flipV="1">
            <a:off x="9391405" y="1369952"/>
            <a:ext cx="820962" cy="4487436"/>
          </a:xfrm>
          <a:prstGeom prst="straightConnector1">
            <a:avLst/>
          </a:prstGeom>
          <a:ln w="19050" cmpd="sng">
            <a:prstDash val="lgDashDotDot"/>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flipH="1">
            <a:off x="10724616" y="1226265"/>
            <a:ext cx="142875" cy="4600991"/>
          </a:xfrm>
          <a:prstGeom prst="line">
            <a:avLst/>
          </a:prstGeom>
          <a:ln w="19050" cmpd="sng">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4719320" y="2711675"/>
            <a:ext cx="2141622" cy="677108"/>
          </a:xfrm>
          <a:prstGeom prst="rect">
            <a:avLst/>
          </a:prstGeom>
          <a:noFill/>
        </p:spPr>
        <p:txBody>
          <a:bodyPr wrap="square" rtlCol="0">
            <a:spAutoFit/>
          </a:bodyPr>
          <a:lstStyle/>
          <a:p>
            <a:r>
              <a:rPr lang="de-DE" dirty="0" err="1" smtClean="0"/>
              <a:t>Measure</a:t>
            </a:r>
            <a:r>
              <a:rPr lang="de-DE" dirty="0" smtClean="0"/>
              <a:t> </a:t>
            </a:r>
            <a:r>
              <a:rPr lang="de-DE" dirty="0" err="1" smtClean="0"/>
              <a:t>of</a:t>
            </a:r>
            <a:r>
              <a:rPr lang="de-DE" dirty="0" smtClean="0"/>
              <a:t> </a:t>
            </a:r>
            <a:r>
              <a:rPr lang="de-DE" dirty="0" err="1" smtClean="0"/>
              <a:t>toroidal</a:t>
            </a:r>
            <a:r>
              <a:rPr lang="de-DE" dirty="0" smtClean="0"/>
              <a:t> </a:t>
            </a:r>
            <a:r>
              <a:rPr lang="de-DE" dirty="0" err="1" smtClean="0"/>
              <a:t>procession</a:t>
            </a:r>
            <a:r>
              <a:rPr lang="de-DE" dirty="0" smtClean="0"/>
              <a:t> </a:t>
            </a:r>
            <a:r>
              <a:rPr lang="el-GR" sz="2000" b="1" dirty="0" smtClean="0"/>
              <a:t>Φ</a:t>
            </a:r>
            <a:endParaRPr lang="en-US" sz="2400" b="1" dirty="0"/>
          </a:p>
        </p:txBody>
      </p:sp>
      <p:sp>
        <p:nvSpPr>
          <p:cNvPr id="3" name="Parallelogram 2"/>
          <p:cNvSpPr/>
          <p:nvPr/>
        </p:nvSpPr>
        <p:spPr>
          <a:xfrm rot="20173535">
            <a:off x="9242363" y="3052236"/>
            <a:ext cx="240139" cy="2309274"/>
          </a:xfrm>
          <a:prstGeom prst="parallelogram">
            <a:avLst/>
          </a:prstGeom>
          <a:solidFill>
            <a:schemeClr val="tx2"/>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49" name="Oval 48"/>
          <p:cNvSpPr/>
          <p:nvPr/>
        </p:nvSpPr>
        <p:spPr>
          <a:xfrm>
            <a:off x="8952961" y="4649953"/>
            <a:ext cx="1242097" cy="861288"/>
          </a:xfrm>
          <a:prstGeom prst="ellipse">
            <a:avLst/>
          </a:prstGeom>
          <a:noFill/>
          <a:ln w="19050" cmpd="sng">
            <a:solidFill>
              <a:srgbClr val="FF0000"/>
            </a:solid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50" name="Rounded Rectangle 49"/>
          <p:cNvSpPr/>
          <p:nvPr/>
        </p:nvSpPr>
        <p:spPr>
          <a:xfrm>
            <a:off x="1943099" y="1171576"/>
            <a:ext cx="1628775" cy="4581526"/>
          </a:xfrm>
          <a:prstGeom prst="roundRect">
            <a:avLst/>
          </a:prstGeom>
          <a:solidFill>
            <a:schemeClr val="accent5">
              <a:lumMod val="50000"/>
            </a:schemeClr>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51" name="Oval 50"/>
          <p:cNvSpPr/>
          <p:nvPr/>
        </p:nvSpPr>
        <p:spPr>
          <a:xfrm>
            <a:off x="1943098" y="5264315"/>
            <a:ext cx="1628775" cy="597836"/>
          </a:xfrm>
          <a:prstGeom prst="ellipse">
            <a:avLst/>
          </a:prstGeom>
          <a:solidFill>
            <a:schemeClr val="accent5">
              <a:lumMod val="75000"/>
            </a:schemeClr>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52" name="Oval 51"/>
          <p:cNvSpPr/>
          <p:nvPr/>
        </p:nvSpPr>
        <p:spPr>
          <a:xfrm>
            <a:off x="1943097" y="1071034"/>
            <a:ext cx="1628775" cy="597836"/>
          </a:xfrm>
          <a:prstGeom prst="ellipse">
            <a:avLst/>
          </a:prstGeom>
          <a:solidFill>
            <a:schemeClr val="accent5">
              <a:lumMod val="50000"/>
            </a:schemeClr>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53" name="Oval 52"/>
          <p:cNvSpPr/>
          <p:nvPr/>
        </p:nvSpPr>
        <p:spPr>
          <a:xfrm>
            <a:off x="2019297" y="5315441"/>
            <a:ext cx="1476374" cy="501323"/>
          </a:xfrm>
          <a:prstGeom prst="ellipse">
            <a:avLst/>
          </a:prstGeom>
          <a:solidFill>
            <a:srgbClr val="99C4C2"/>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54" name="Oval 53"/>
          <p:cNvSpPr/>
          <p:nvPr/>
        </p:nvSpPr>
        <p:spPr>
          <a:xfrm>
            <a:off x="2112164" y="5369476"/>
            <a:ext cx="1290640" cy="387513"/>
          </a:xfrm>
          <a:prstGeom prst="ellipse">
            <a:avLst/>
          </a:prstGeom>
          <a:solidFill>
            <a:srgbClr val="66A7A3"/>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55" name="Oval 54"/>
          <p:cNvSpPr/>
          <p:nvPr/>
        </p:nvSpPr>
        <p:spPr>
          <a:xfrm>
            <a:off x="2205033" y="5430758"/>
            <a:ext cx="1104902" cy="264948"/>
          </a:xfrm>
          <a:prstGeom prst="ellipse">
            <a:avLst/>
          </a:prstGeom>
          <a:solidFill>
            <a:srgbClr val="99C4C2"/>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56" name="Oval 55"/>
          <p:cNvSpPr/>
          <p:nvPr/>
        </p:nvSpPr>
        <p:spPr>
          <a:xfrm>
            <a:off x="2264564" y="5459966"/>
            <a:ext cx="985840" cy="193510"/>
          </a:xfrm>
          <a:prstGeom prst="ellipse">
            <a:avLst/>
          </a:prstGeom>
          <a:solidFill>
            <a:srgbClr val="66A7A3"/>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57" name="Oval 56"/>
          <p:cNvSpPr/>
          <p:nvPr/>
        </p:nvSpPr>
        <p:spPr>
          <a:xfrm>
            <a:off x="2375890" y="5518365"/>
            <a:ext cx="763187" cy="76712"/>
          </a:xfrm>
          <a:prstGeom prst="ellipse">
            <a:avLst/>
          </a:prstGeom>
          <a:solidFill>
            <a:srgbClr val="99C4C2"/>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58" name="Oval 57"/>
          <p:cNvSpPr/>
          <p:nvPr/>
        </p:nvSpPr>
        <p:spPr>
          <a:xfrm>
            <a:off x="2719084" y="5522020"/>
            <a:ext cx="76798" cy="69402"/>
          </a:xfrm>
          <a:prstGeom prst="ellipse">
            <a:avLst/>
          </a:prstGeom>
          <a:solidFill>
            <a:srgbClr val="66A7A3"/>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cxnSp>
        <p:nvCxnSpPr>
          <p:cNvPr id="59" name="Straight Connector 58"/>
          <p:cNvCxnSpPr/>
          <p:nvPr/>
        </p:nvCxnSpPr>
        <p:spPr>
          <a:xfrm flipH="1">
            <a:off x="1720450" y="5430758"/>
            <a:ext cx="176213" cy="235740"/>
          </a:xfrm>
          <a:prstGeom prst="line">
            <a:avLst/>
          </a:prstGeom>
          <a:ln w="19050" cmpd="sng">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1702287" y="5441826"/>
            <a:ext cx="219082" cy="229789"/>
          </a:xfrm>
          <a:prstGeom prst="line">
            <a:avLst/>
          </a:prstGeom>
          <a:ln w="19050" cmpd="sng">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a:off x="3654620" y="5432057"/>
            <a:ext cx="176213" cy="235740"/>
          </a:xfrm>
          <a:prstGeom prst="line">
            <a:avLst/>
          </a:prstGeom>
          <a:ln w="19050" cmpd="sng">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3636457" y="5443125"/>
            <a:ext cx="219082" cy="229789"/>
          </a:xfrm>
          <a:prstGeom prst="line">
            <a:avLst/>
          </a:prstGeom>
          <a:ln w="19050" cmpd="sng">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flipV="1">
            <a:off x="1795458" y="1335741"/>
            <a:ext cx="14882" cy="4182624"/>
          </a:xfrm>
          <a:prstGeom prst="line">
            <a:avLst/>
          </a:prstGeom>
          <a:ln w="19050" cmpd="sng">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V="1">
            <a:off x="3745699" y="1346809"/>
            <a:ext cx="14882" cy="4182624"/>
          </a:xfrm>
          <a:prstGeom prst="line">
            <a:avLst/>
          </a:prstGeom>
          <a:ln w="19050" cmpd="sng">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H="1">
            <a:off x="1720450" y="1196078"/>
            <a:ext cx="176213" cy="235740"/>
          </a:xfrm>
          <a:prstGeom prst="line">
            <a:avLst/>
          </a:prstGeom>
          <a:ln w="19050" cmpd="sng">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1702287" y="1207146"/>
            <a:ext cx="219082" cy="229789"/>
          </a:xfrm>
          <a:prstGeom prst="line">
            <a:avLst/>
          </a:prstGeom>
          <a:ln w="19050" cmpd="sng">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flipH="1">
            <a:off x="3654620" y="1197377"/>
            <a:ext cx="176213" cy="235740"/>
          </a:xfrm>
          <a:prstGeom prst="line">
            <a:avLst/>
          </a:prstGeom>
          <a:ln w="19050" cmpd="sng">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3636457" y="1208445"/>
            <a:ext cx="219082" cy="229789"/>
          </a:xfrm>
          <a:prstGeom prst="line">
            <a:avLst/>
          </a:prstGeom>
          <a:ln w="19050" cmpd="sng">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9" name="Oval 68"/>
          <p:cNvSpPr/>
          <p:nvPr/>
        </p:nvSpPr>
        <p:spPr>
          <a:xfrm>
            <a:off x="2029422" y="5312430"/>
            <a:ext cx="1476374" cy="501323"/>
          </a:xfrm>
          <a:prstGeom prst="ellipse">
            <a:avLst/>
          </a:prstGeom>
          <a:solidFill>
            <a:schemeClr val="accent5">
              <a:lumMod val="20000"/>
              <a:lumOff val="80000"/>
              <a:alpha val="65000"/>
            </a:schemeClr>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7" name="Rectangle 6"/>
          <p:cNvSpPr/>
          <p:nvPr/>
        </p:nvSpPr>
        <p:spPr>
          <a:xfrm>
            <a:off x="1928632" y="1071034"/>
            <a:ext cx="840448" cy="5063066"/>
          </a:xfrm>
          <a:prstGeom prst="rect">
            <a:avLst/>
          </a:prstGeom>
          <a:solidFill>
            <a:schemeClr val="bg1"/>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cxnSp>
        <p:nvCxnSpPr>
          <p:cNvPr id="39" name="Straight Arrow Connector 38"/>
          <p:cNvCxnSpPr/>
          <p:nvPr/>
        </p:nvCxnSpPr>
        <p:spPr>
          <a:xfrm>
            <a:off x="2809711" y="5263730"/>
            <a:ext cx="306804" cy="45095"/>
          </a:xfrm>
          <a:prstGeom prst="straightConnector1">
            <a:avLst/>
          </a:prstGeom>
          <a:ln w="38100" cmpd="sng">
            <a:solidFill>
              <a:srgbClr val="FF0000"/>
            </a:solidFill>
            <a:prstDash val="dash"/>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p:nvPr/>
        </p:nvCxnSpPr>
        <p:spPr>
          <a:xfrm>
            <a:off x="3124797" y="5327396"/>
            <a:ext cx="292473" cy="108220"/>
          </a:xfrm>
          <a:prstGeom prst="straightConnector1">
            <a:avLst/>
          </a:prstGeom>
          <a:ln w="38100" cmpd="sng">
            <a:solidFill>
              <a:srgbClr val="FF0000"/>
            </a:solidFill>
            <a:prstDash val="dash"/>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a:endCxn id="51" idx="6"/>
          </p:cNvCxnSpPr>
          <p:nvPr/>
        </p:nvCxnSpPr>
        <p:spPr>
          <a:xfrm>
            <a:off x="3441857" y="5438627"/>
            <a:ext cx="130016" cy="124606"/>
          </a:xfrm>
          <a:prstGeom prst="straightConnector1">
            <a:avLst/>
          </a:prstGeom>
          <a:ln w="38100" cmpd="sng">
            <a:solidFill>
              <a:srgbClr val="FF0000"/>
            </a:solidFill>
            <a:prstDash val="dash"/>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p:nvPr/>
        </p:nvCxnSpPr>
        <p:spPr>
          <a:xfrm flipH="1">
            <a:off x="3448224" y="5559969"/>
            <a:ext cx="72034" cy="193133"/>
          </a:xfrm>
          <a:prstGeom prst="straightConnector1">
            <a:avLst/>
          </a:prstGeom>
          <a:ln w="38100" cmpd="sng">
            <a:solidFill>
              <a:srgbClr val="FF0000"/>
            </a:solidFill>
            <a:prstDash val="dash"/>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p:nvPr/>
        </p:nvCxnSpPr>
        <p:spPr>
          <a:xfrm flipH="1">
            <a:off x="3221899" y="5739984"/>
            <a:ext cx="201635" cy="52727"/>
          </a:xfrm>
          <a:prstGeom prst="straightConnector1">
            <a:avLst/>
          </a:prstGeom>
          <a:ln w="38100" cmpd="sng">
            <a:solidFill>
              <a:srgbClr val="FF0000"/>
            </a:solidFill>
            <a:prstDash val="dash"/>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8" name="Right Arrow 7"/>
          <p:cNvSpPr/>
          <p:nvPr/>
        </p:nvSpPr>
        <p:spPr>
          <a:xfrm rot="16200000">
            <a:off x="2856829" y="6008252"/>
            <a:ext cx="627296" cy="538799"/>
          </a:xfrm>
          <a:prstGeom prst="rightArrow">
            <a:avLst/>
          </a:prstGeom>
          <a:solidFill>
            <a:schemeClr val="tx2"/>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Tree>
    <p:extLst>
      <p:ext uri="{BB962C8B-B14F-4D97-AF65-F5344CB8AC3E}">
        <p14:creationId xmlns:p14="http://schemas.microsoft.com/office/powerpoint/2010/main" val="292934744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2"/>
          <p:cNvSpPr>
            <a:spLocks noGrp="1"/>
          </p:cNvSpPr>
          <p:nvPr>
            <p:ph type="title"/>
          </p:nvPr>
        </p:nvSpPr>
        <p:spPr>
          <a:xfrm>
            <a:off x="695326" y="441325"/>
            <a:ext cx="9576471" cy="894416"/>
          </a:xfrm>
        </p:spPr>
        <p:txBody>
          <a:bodyPr/>
          <a:lstStyle/>
          <a:p>
            <a:r>
              <a:rPr lang="en-IN" sz="3200" dirty="0" smtClean="0"/>
              <a:t>W7-X islands, standard configuration</a:t>
            </a:r>
            <a:r>
              <a:rPr lang="en-IN" sz="3200" dirty="0" smtClean="0"/>
              <a:t/>
            </a:r>
            <a:br>
              <a:rPr lang="en-IN" sz="3200" dirty="0" smtClean="0"/>
            </a:br>
            <a:r>
              <a:rPr lang="en-IN" dirty="0" smtClean="0"/>
              <a:t/>
            </a:r>
            <a:br>
              <a:rPr lang="en-IN" dirty="0" smtClean="0"/>
            </a:br>
            <a:endParaRPr lang="en-IN" dirty="0"/>
          </a:p>
        </p:txBody>
      </p:sp>
      <p:cxnSp>
        <p:nvCxnSpPr>
          <p:cNvPr id="48" name="Straight Arrow Connector 47"/>
          <p:cNvCxnSpPr/>
          <p:nvPr/>
        </p:nvCxnSpPr>
        <p:spPr>
          <a:xfrm flipV="1">
            <a:off x="8979277" y="1363898"/>
            <a:ext cx="380159" cy="2132636"/>
          </a:xfrm>
          <a:prstGeom prst="straightConnector1">
            <a:avLst/>
          </a:prstGeom>
          <a:ln w="19050" cmpd="sng">
            <a:prstDash val="lgDashDotDot"/>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2" name="Content Placeholder 1"/>
          <p:cNvSpPr>
            <a:spLocks noGrp="1"/>
          </p:cNvSpPr>
          <p:nvPr>
            <p:ph sz="quarter" idx="13"/>
          </p:nvPr>
        </p:nvSpPr>
        <p:spPr/>
        <p:txBody>
          <a:bodyPr/>
          <a:lstStyle/>
          <a:p>
            <a:endParaRPr lang="en-IN" sz="1600" dirty="0" smtClean="0">
              <a:solidFill>
                <a:srgbClr val="669999"/>
              </a:solidFill>
            </a:endParaRPr>
          </a:p>
          <a:p>
            <a:endParaRPr lang="en-IN" sz="1600" dirty="0" smtClean="0">
              <a:solidFill>
                <a:srgbClr val="669999"/>
              </a:solidFill>
            </a:endParaRPr>
          </a:p>
          <a:p>
            <a:endParaRPr lang="en-IN" sz="1600" dirty="0" smtClean="0">
              <a:solidFill>
                <a:srgbClr val="669999"/>
              </a:solidFill>
            </a:endParaRPr>
          </a:p>
        </p:txBody>
      </p:sp>
      <p:sp>
        <p:nvSpPr>
          <p:cNvPr id="4" name="Date Placeholder 3"/>
          <p:cNvSpPr>
            <a:spLocks noGrp="1"/>
          </p:cNvSpPr>
          <p:nvPr>
            <p:ph type="dt" sz="half" idx="14"/>
          </p:nvPr>
        </p:nvSpPr>
        <p:spPr/>
        <p:txBody>
          <a:bodyPr/>
          <a:lstStyle/>
          <a:p>
            <a:r>
              <a:rPr lang="en-US" smtClean="0"/>
              <a:t>Antara Menzel-Barbara | 25.06.24   </a:t>
            </a:r>
            <a:endParaRPr lang="de-DE" dirty="0"/>
          </a:p>
        </p:txBody>
      </p:sp>
      <p:sp>
        <p:nvSpPr>
          <p:cNvPr id="5" name="Footer Placeholder 4"/>
          <p:cNvSpPr>
            <a:spLocks noGrp="1"/>
          </p:cNvSpPr>
          <p:nvPr>
            <p:ph type="ftr" sz="quarter" idx="15"/>
          </p:nvPr>
        </p:nvSpPr>
        <p:spPr/>
        <p:txBody>
          <a:bodyPr/>
          <a:lstStyle/>
          <a:p>
            <a:r>
              <a:rPr lang="en-US" smtClean="0"/>
              <a:t>Divertor engineering meeting</a:t>
            </a:r>
            <a:endParaRPr lang="de-DE" dirty="0"/>
          </a:p>
        </p:txBody>
      </p:sp>
      <p:sp>
        <p:nvSpPr>
          <p:cNvPr id="6" name="Slide Number Placeholder 5"/>
          <p:cNvSpPr>
            <a:spLocks noGrp="1"/>
          </p:cNvSpPr>
          <p:nvPr>
            <p:ph type="sldNum" sz="quarter" idx="16"/>
          </p:nvPr>
        </p:nvSpPr>
        <p:spPr/>
        <p:txBody>
          <a:bodyPr/>
          <a:lstStyle/>
          <a:p>
            <a:fld id="{ECE691D0-CC49-4FC7-9C4D-6112B0CB3A76}" type="slidenum">
              <a:rPr lang="de-DE" smtClean="0"/>
              <a:pPr/>
              <a:t>56</a:t>
            </a:fld>
            <a:endParaRPr lang="de-DE" dirty="0"/>
          </a:p>
        </p:txBody>
      </p:sp>
      <p:cxnSp>
        <p:nvCxnSpPr>
          <p:cNvPr id="40" name="Straight Arrow Connector 39"/>
          <p:cNvCxnSpPr/>
          <p:nvPr/>
        </p:nvCxnSpPr>
        <p:spPr>
          <a:xfrm flipV="1">
            <a:off x="6907682" y="1275863"/>
            <a:ext cx="28575" cy="4581526"/>
          </a:xfrm>
          <a:prstGeom prst="straightConnector1">
            <a:avLst/>
          </a:prstGeom>
          <a:ln w="76200" cmpd="sng">
            <a:prstDash val="solid"/>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a:off x="6881342" y="5836294"/>
            <a:ext cx="4735885" cy="1"/>
          </a:xfrm>
          <a:prstGeom prst="straightConnector1">
            <a:avLst/>
          </a:prstGeom>
          <a:ln w="76200" cmpd="sng">
            <a:prstDash val="solid"/>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flipV="1">
            <a:off x="6932388" y="1369952"/>
            <a:ext cx="820962" cy="4487436"/>
          </a:xfrm>
          <a:prstGeom prst="straightConnector1">
            <a:avLst/>
          </a:prstGeom>
          <a:ln w="19050" cmpd="sng">
            <a:prstDash val="solid"/>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flipV="1">
            <a:off x="7753350" y="1320701"/>
            <a:ext cx="820962" cy="4487436"/>
          </a:xfrm>
          <a:prstGeom prst="straightConnector1">
            <a:avLst/>
          </a:prstGeom>
          <a:ln w="19050" cmpd="sng">
            <a:prstDash val="solid"/>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V="1">
            <a:off x="8570443" y="3214688"/>
            <a:ext cx="456688" cy="2603996"/>
          </a:xfrm>
          <a:prstGeom prst="straightConnector1">
            <a:avLst/>
          </a:prstGeom>
          <a:ln w="19050" cmpd="sng">
            <a:prstDash val="solid"/>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flipV="1">
            <a:off x="9391405" y="1369952"/>
            <a:ext cx="820962" cy="4487436"/>
          </a:xfrm>
          <a:prstGeom prst="straightConnector1">
            <a:avLst/>
          </a:prstGeom>
          <a:ln w="19050" cmpd="sng">
            <a:prstDash val="lgDashDotDot"/>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flipH="1">
            <a:off x="10724616" y="1226265"/>
            <a:ext cx="142875" cy="4600991"/>
          </a:xfrm>
          <a:prstGeom prst="line">
            <a:avLst/>
          </a:prstGeom>
          <a:ln w="19050" cmpd="sng">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4719320" y="2711675"/>
            <a:ext cx="2141622" cy="677108"/>
          </a:xfrm>
          <a:prstGeom prst="rect">
            <a:avLst/>
          </a:prstGeom>
          <a:noFill/>
        </p:spPr>
        <p:txBody>
          <a:bodyPr wrap="square" rtlCol="0">
            <a:spAutoFit/>
          </a:bodyPr>
          <a:lstStyle/>
          <a:p>
            <a:r>
              <a:rPr lang="de-DE" dirty="0" err="1" smtClean="0"/>
              <a:t>Measure</a:t>
            </a:r>
            <a:r>
              <a:rPr lang="de-DE" dirty="0" smtClean="0"/>
              <a:t> </a:t>
            </a:r>
            <a:r>
              <a:rPr lang="de-DE" dirty="0" err="1" smtClean="0"/>
              <a:t>of</a:t>
            </a:r>
            <a:r>
              <a:rPr lang="de-DE" dirty="0" smtClean="0"/>
              <a:t> </a:t>
            </a:r>
            <a:r>
              <a:rPr lang="de-DE" dirty="0" err="1" smtClean="0"/>
              <a:t>toroidal</a:t>
            </a:r>
            <a:r>
              <a:rPr lang="de-DE" dirty="0" smtClean="0"/>
              <a:t> </a:t>
            </a:r>
            <a:r>
              <a:rPr lang="de-DE" dirty="0" err="1" smtClean="0"/>
              <a:t>procession</a:t>
            </a:r>
            <a:r>
              <a:rPr lang="de-DE" dirty="0" smtClean="0"/>
              <a:t> </a:t>
            </a:r>
            <a:r>
              <a:rPr lang="el-GR" sz="2000" b="1" dirty="0" smtClean="0"/>
              <a:t>Φ</a:t>
            </a:r>
            <a:endParaRPr lang="en-US" sz="2400" b="1" dirty="0"/>
          </a:p>
        </p:txBody>
      </p:sp>
      <p:sp>
        <p:nvSpPr>
          <p:cNvPr id="3" name="Parallelogram 2"/>
          <p:cNvSpPr/>
          <p:nvPr/>
        </p:nvSpPr>
        <p:spPr>
          <a:xfrm rot="20173535">
            <a:off x="9242363" y="3052236"/>
            <a:ext cx="240139" cy="2309274"/>
          </a:xfrm>
          <a:prstGeom prst="parallelogram">
            <a:avLst/>
          </a:prstGeom>
          <a:solidFill>
            <a:schemeClr val="tx2"/>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49" name="Oval 48"/>
          <p:cNvSpPr/>
          <p:nvPr/>
        </p:nvSpPr>
        <p:spPr>
          <a:xfrm>
            <a:off x="8952961" y="4649953"/>
            <a:ext cx="1242097" cy="861288"/>
          </a:xfrm>
          <a:prstGeom prst="ellipse">
            <a:avLst/>
          </a:prstGeom>
          <a:noFill/>
          <a:ln w="19050" cmpd="sng">
            <a:solidFill>
              <a:srgbClr val="FF0000"/>
            </a:solid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50" name="Rounded Rectangle 49"/>
          <p:cNvSpPr/>
          <p:nvPr/>
        </p:nvSpPr>
        <p:spPr>
          <a:xfrm>
            <a:off x="1943099" y="1171576"/>
            <a:ext cx="1628775" cy="4581526"/>
          </a:xfrm>
          <a:prstGeom prst="roundRect">
            <a:avLst/>
          </a:prstGeom>
          <a:solidFill>
            <a:schemeClr val="accent5">
              <a:lumMod val="50000"/>
            </a:schemeClr>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51" name="Oval 50"/>
          <p:cNvSpPr/>
          <p:nvPr/>
        </p:nvSpPr>
        <p:spPr>
          <a:xfrm>
            <a:off x="1943098" y="5264315"/>
            <a:ext cx="1628775" cy="597836"/>
          </a:xfrm>
          <a:prstGeom prst="ellipse">
            <a:avLst/>
          </a:prstGeom>
          <a:solidFill>
            <a:schemeClr val="accent5">
              <a:lumMod val="75000"/>
            </a:schemeClr>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52" name="Oval 51"/>
          <p:cNvSpPr/>
          <p:nvPr/>
        </p:nvSpPr>
        <p:spPr>
          <a:xfrm>
            <a:off x="1943097" y="1071034"/>
            <a:ext cx="1628775" cy="597836"/>
          </a:xfrm>
          <a:prstGeom prst="ellipse">
            <a:avLst/>
          </a:prstGeom>
          <a:solidFill>
            <a:schemeClr val="accent5">
              <a:lumMod val="50000"/>
            </a:schemeClr>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53" name="Oval 52"/>
          <p:cNvSpPr/>
          <p:nvPr/>
        </p:nvSpPr>
        <p:spPr>
          <a:xfrm>
            <a:off x="2019297" y="5315441"/>
            <a:ext cx="1476374" cy="501323"/>
          </a:xfrm>
          <a:prstGeom prst="ellipse">
            <a:avLst/>
          </a:prstGeom>
          <a:solidFill>
            <a:srgbClr val="99C4C2"/>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54" name="Oval 53"/>
          <p:cNvSpPr/>
          <p:nvPr/>
        </p:nvSpPr>
        <p:spPr>
          <a:xfrm>
            <a:off x="2112164" y="5369476"/>
            <a:ext cx="1290640" cy="387513"/>
          </a:xfrm>
          <a:prstGeom prst="ellipse">
            <a:avLst/>
          </a:prstGeom>
          <a:solidFill>
            <a:srgbClr val="66A7A3"/>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55" name="Oval 54"/>
          <p:cNvSpPr/>
          <p:nvPr/>
        </p:nvSpPr>
        <p:spPr>
          <a:xfrm>
            <a:off x="2205033" y="5430758"/>
            <a:ext cx="1104902" cy="264948"/>
          </a:xfrm>
          <a:prstGeom prst="ellipse">
            <a:avLst/>
          </a:prstGeom>
          <a:solidFill>
            <a:srgbClr val="99C4C2"/>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56" name="Oval 55"/>
          <p:cNvSpPr/>
          <p:nvPr/>
        </p:nvSpPr>
        <p:spPr>
          <a:xfrm>
            <a:off x="2264564" y="5459966"/>
            <a:ext cx="985840" cy="193510"/>
          </a:xfrm>
          <a:prstGeom prst="ellipse">
            <a:avLst/>
          </a:prstGeom>
          <a:solidFill>
            <a:srgbClr val="66A7A3"/>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57" name="Oval 56"/>
          <p:cNvSpPr/>
          <p:nvPr/>
        </p:nvSpPr>
        <p:spPr>
          <a:xfrm>
            <a:off x="2375890" y="5518365"/>
            <a:ext cx="763187" cy="76712"/>
          </a:xfrm>
          <a:prstGeom prst="ellipse">
            <a:avLst/>
          </a:prstGeom>
          <a:solidFill>
            <a:srgbClr val="99C4C2"/>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58" name="Oval 57"/>
          <p:cNvSpPr/>
          <p:nvPr/>
        </p:nvSpPr>
        <p:spPr>
          <a:xfrm>
            <a:off x="2719084" y="5522020"/>
            <a:ext cx="76798" cy="69402"/>
          </a:xfrm>
          <a:prstGeom prst="ellipse">
            <a:avLst/>
          </a:prstGeom>
          <a:solidFill>
            <a:srgbClr val="66A7A3"/>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cxnSp>
        <p:nvCxnSpPr>
          <p:cNvPr id="59" name="Straight Connector 58"/>
          <p:cNvCxnSpPr/>
          <p:nvPr/>
        </p:nvCxnSpPr>
        <p:spPr>
          <a:xfrm flipH="1">
            <a:off x="1720450" y="5430758"/>
            <a:ext cx="176213" cy="235740"/>
          </a:xfrm>
          <a:prstGeom prst="line">
            <a:avLst/>
          </a:prstGeom>
          <a:ln w="19050" cmpd="sng">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1702287" y="5441826"/>
            <a:ext cx="219082" cy="229789"/>
          </a:xfrm>
          <a:prstGeom prst="line">
            <a:avLst/>
          </a:prstGeom>
          <a:ln w="19050" cmpd="sng">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a:off x="3654620" y="5432057"/>
            <a:ext cx="176213" cy="235740"/>
          </a:xfrm>
          <a:prstGeom prst="line">
            <a:avLst/>
          </a:prstGeom>
          <a:ln w="19050" cmpd="sng">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3636457" y="5443125"/>
            <a:ext cx="219082" cy="229789"/>
          </a:xfrm>
          <a:prstGeom prst="line">
            <a:avLst/>
          </a:prstGeom>
          <a:ln w="19050" cmpd="sng">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flipV="1">
            <a:off x="1795458" y="1335741"/>
            <a:ext cx="14882" cy="4182624"/>
          </a:xfrm>
          <a:prstGeom prst="line">
            <a:avLst/>
          </a:prstGeom>
          <a:ln w="19050" cmpd="sng">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V="1">
            <a:off x="3745699" y="1346809"/>
            <a:ext cx="14882" cy="4182624"/>
          </a:xfrm>
          <a:prstGeom prst="line">
            <a:avLst/>
          </a:prstGeom>
          <a:ln w="19050" cmpd="sng">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H="1">
            <a:off x="1720450" y="1196078"/>
            <a:ext cx="176213" cy="235740"/>
          </a:xfrm>
          <a:prstGeom prst="line">
            <a:avLst/>
          </a:prstGeom>
          <a:ln w="19050" cmpd="sng">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1702287" y="1207146"/>
            <a:ext cx="219082" cy="229789"/>
          </a:xfrm>
          <a:prstGeom prst="line">
            <a:avLst/>
          </a:prstGeom>
          <a:ln w="19050" cmpd="sng">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flipH="1">
            <a:off x="3654620" y="1197377"/>
            <a:ext cx="176213" cy="235740"/>
          </a:xfrm>
          <a:prstGeom prst="line">
            <a:avLst/>
          </a:prstGeom>
          <a:ln w="19050" cmpd="sng">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3636457" y="1208445"/>
            <a:ext cx="219082" cy="229789"/>
          </a:xfrm>
          <a:prstGeom prst="line">
            <a:avLst/>
          </a:prstGeom>
          <a:ln w="19050" cmpd="sng">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9" name="Oval 68"/>
          <p:cNvSpPr/>
          <p:nvPr/>
        </p:nvSpPr>
        <p:spPr>
          <a:xfrm>
            <a:off x="2029422" y="5312430"/>
            <a:ext cx="1476374" cy="501323"/>
          </a:xfrm>
          <a:prstGeom prst="ellipse">
            <a:avLst/>
          </a:prstGeom>
          <a:solidFill>
            <a:schemeClr val="accent5">
              <a:lumMod val="20000"/>
              <a:lumOff val="80000"/>
              <a:alpha val="65000"/>
            </a:schemeClr>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7" name="Rectangle 6"/>
          <p:cNvSpPr/>
          <p:nvPr/>
        </p:nvSpPr>
        <p:spPr>
          <a:xfrm>
            <a:off x="1928632" y="1071034"/>
            <a:ext cx="840448" cy="5063066"/>
          </a:xfrm>
          <a:prstGeom prst="rect">
            <a:avLst/>
          </a:prstGeom>
          <a:solidFill>
            <a:schemeClr val="bg1"/>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cxnSp>
        <p:nvCxnSpPr>
          <p:cNvPr id="39" name="Straight Arrow Connector 38"/>
          <p:cNvCxnSpPr/>
          <p:nvPr/>
        </p:nvCxnSpPr>
        <p:spPr>
          <a:xfrm>
            <a:off x="2809711" y="5263730"/>
            <a:ext cx="306804" cy="45095"/>
          </a:xfrm>
          <a:prstGeom prst="straightConnector1">
            <a:avLst/>
          </a:prstGeom>
          <a:ln w="38100" cmpd="sng">
            <a:solidFill>
              <a:srgbClr val="FF0000"/>
            </a:solidFill>
            <a:prstDash val="dash"/>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p:nvPr/>
        </p:nvCxnSpPr>
        <p:spPr>
          <a:xfrm>
            <a:off x="3124797" y="5327396"/>
            <a:ext cx="292473" cy="108220"/>
          </a:xfrm>
          <a:prstGeom prst="straightConnector1">
            <a:avLst/>
          </a:prstGeom>
          <a:ln w="38100" cmpd="sng">
            <a:solidFill>
              <a:srgbClr val="FF0000"/>
            </a:solidFill>
            <a:prstDash val="dash"/>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a:endCxn id="51" idx="6"/>
          </p:cNvCxnSpPr>
          <p:nvPr/>
        </p:nvCxnSpPr>
        <p:spPr>
          <a:xfrm>
            <a:off x="3441857" y="5438627"/>
            <a:ext cx="130016" cy="124606"/>
          </a:xfrm>
          <a:prstGeom prst="straightConnector1">
            <a:avLst/>
          </a:prstGeom>
          <a:ln w="38100" cmpd="sng">
            <a:solidFill>
              <a:srgbClr val="FF0000"/>
            </a:solidFill>
            <a:prstDash val="dash"/>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p:nvPr/>
        </p:nvCxnSpPr>
        <p:spPr>
          <a:xfrm flipH="1">
            <a:off x="3448224" y="5559969"/>
            <a:ext cx="72034" cy="193133"/>
          </a:xfrm>
          <a:prstGeom prst="straightConnector1">
            <a:avLst/>
          </a:prstGeom>
          <a:ln w="38100" cmpd="sng">
            <a:solidFill>
              <a:srgbClr val="FF0000"/>
            </a:solidFill>
            <a:prstDash val="dash"/>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p:nvPr/>
        </p:nvCxnSpPr>
        <p:spPr>
          <a:xfrm flipH="1">
            <a:off x="3221899" y="5739984"/>
            <a:ext cx="201635" cy="52727"/>
          </a:xfrm>
          <a:prstGeom prst="straightConnector1">
            <a:avLst/>
          </a:prstGeom>
          <a:ln w="38100" cmpd="sng">
            <a:solidFill>
              <a:srgbClr val="FF0000"/>
            </a:solidFill>
            <a:prstDash val="dash"/>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8" name="Right Arrow 7"/>
          <p:cNvSpPr/>
          <p:nvPr/>
        </p:nvSpPr>
        <p:spPr>
          <a:xfrm rot="16200000" flipH="1">
            <a:off x="2813904" y="346422"/>
            <a:ext cx="812543" cy="538799"/>
          </a:xfrm>
          <a:prstGeom prst="rightArrow">
            <a:avLst/>
          </a:prstGeom>
          <a:solidFill>
            <a:srgbClr val="F29633"/>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Tree>
    <p:extLst>
      <p:ext uri="{BB962C8B-B14F-4D97-AF65-F5344CB8AC3E}">
        <p14:creationId xmlns:p14="http://schemas.microsoft.com/office/powerpoint/2010/main" val="59859907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8" name="Straight Arrow Connector 47"/>
          <p:cNvCxnSpPr/>
          <p:nvPr/>
        </p:nvCxnSpPr>
        <p:spPr>
          <a:xfrm flipV="1">
            <a:off x="8979277" y="1363898"/>
            <a:ext cx="380159" cy="2132636"/>
          </a:xfrm>
          <a:prstGeom prst="straightConnector1">
            <a:avLst/>
          </a:prstGeom>
          <a:ln w="19050" cmpd="sng">
            <a:prstDash val="lgDashDotDot"/>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2" name="Content Placeholder 1"/>
          <p:cNvSpPr>
            <a:spLocks noGrp="1"/>
          </p:cNvSpPr>
          <p:nvPr>
            <p:ph sz="quarter" idx="13"/>
          </p:nvPr>
        </p:nvSpPr>
        <p:spPr/>
        <p:txBody>
          <a:bodyPr/>
          <a:lstStyle/>
          <a:p>
            <a:endParaRPr lang="en-IN" sz="1600" dirty="0" smtClean="0">
              <a:solidFill>
                <a:srgbClr val="669999"/>
              </a:solidFill>
            </a:endParaRPr>
          </a:p>
          <a:p>
            <a:endParaRPr lang="en-IN" sz="1600" dirty="0" smtClean="0">
              <a:solidFill>
                <a:srgbClr val="669999"/>
              </a:solidFill>
            </a:endParaRPr>
          </a:p>
          <a:p>
            <a:endParaRPr lang="en-IN" sz="1600" dirty="0" smtClean="0">
              <a:solidFill>
                <a:srgbClr val="669999"/>
              </a:solidFill>
            </a:endParaRPr>
          </a:p>
        </p:txBody>
      </p:sp>
      <p:sp>
        <p:nvSpPr>
          <p:cNvPr id="4" name="Date Placeholder 3"/>
          <p:cNvSpPr>
            <a:spLocks noGrp="1"/>
          </p:cNvSpPr>
          <p:nvPr>
            <p:ph type="dt" sz="half" idx="14"/>
          </p:nvPr>
        </p:nvSpPr>
        <p:spPr/>
        <p:txBody>
          <a:bodyPr/>
          <a:lstStyle/>
          <a:p>
            <a:r>
              <a:rPr lang="en-US" smtClean="0"/>
              <a:t>Antara Menzel-Barbara | 25.06.24   </a:t>
            </a:r>
            <a:endParaRPr lang="de-DE" dirty="0"/>
          </a:p>
        </p:txBody>
      </p:sp>
      <p:sp>
        <p:nvSpPr>
          <p:cNvPr id="5" name="Footer Placeholder 4"/>
          <p:cNvSpPr>
            <a:spLocks noGrp="1"/>
          </p:cNvSpPr>
          <p:nvPr>
            <p:ph type="ftr" sz="quarter" idx="15"/>
          </p:nvPr>
        </p:nvSpPr>
        <p:spPr/>
        <p:txBody>
          <a:bodyPr/>
          <a:lstStyle/>
          <a:p>
            <a:r>
              <a:rPr lang="en-US" smtClean="0"/>
              <a:t>Divertor engineering meeting</a:t>
            </a:r>
            <a:endParaRPr lang="de-DE" dirty="0"/>
          </a:p>
        </p:txBody>
      </p:sp>
      <p:sp>
        <p:nvSpPr>
          <p:cNvPr id="6" name="Slide Number Placeholder 5"/>
          <p:cNvSpPr>
            <a:spLocks noGrp="1"/>
          </p:cNvSpPr>
          <p:nvPr>
            <p:ph type="sldNum" sz="quarter" idx="16"/>
          </p:nvPr>
        </p:nvSpPr>
        <p:spPr/>
        <p:txBody>
          <a:bodyPr/>
          <a:lstStyle/>
          <a:p>
            <a:fld id="{ECE691D0-CC49-4FC7-9C4D-6112B0CB3A76}" type="slidenum">
              <a:rPr lang="de-DE" smtClean="0"/>
              <a:pPr/>
              <a:t>57</a:t>
            </a:fld>
            <a:endParaRPr lang="de-DE" dirty="0"/>
          </a:p>
        </p:txBody>
      </p:sp>
      <p:sp>
        <p:nvSpPr>
          <p:cNvPr id="13" name="Title 2"/>
          <p:cNvSpPr>
            <a:spLocks noGrp="1"/>
          </p:cNvSpPr>
          <p:nvPr>
            <p:ph type="title"/>
          </p:nvPr>
        </p:nvSpPr>
        <p:spPr>
          <a:xfrm>
            <a:off x="695326" y="441325"/>
            <a:ext cx="9576471" cy="894416"/>
          </a:xfrm>
        </p:spPr>
        <p:txBody>
          <a:bodyPr/>
          <a:lstStyle/>
          <a:p>
            <a:r>
              <a:rPr lang="en-IN" sz="3200" dirty="0" smtClean="0"/>
              <a:t>W7-X islands, standard configuration</a:t>
            </a:r>
            <a:r>
              <a:rPr lang="en-IN" sz="3200" dirty="0" smtClean="0"/>
              <a:t/>
            </a:r>
            <a:br>
              <a:rPr lang="en-IN" sz="3200" dirty="0" smtClean="0"/>
            </a:br>
            <a:r>
              <a:rPr lang="en-IN" dirty="0" smtClean="0"/>
              <a:t/>
            </a:r>
            <a:br>
              <a:rPr lang="en-IN" dirty="0" smtClean="0"/>
            </a:br>
            <a:endParaRPr lang="en-IN" dirty="0"/>
          </a:p>
        </p:txBody>
      </p:sp>
      <p:cxnSp>
        <p:nvCxnSpPr>
          <p:cNvPr id="40" name="Straight Arrow Connector 39"/>
          <p:cNvCxnSpPr/>
          <p:nvPr/>
        </p:nvCxnSpPr>
        <p:spPr>
          <a:xfrm flipV="1">
            <a:off x="6907682" y="1275863"/>
            <a:ext cx="28575" cy="4581526"/>
          </a:xfrm>
          <a:prstGeom prst="straightConnector1">
            <a:avLst/>
          </a:prstGeom>
          <a:ln w="76200" cmpd="sng">
            <a:prstDash val="solid"/>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a:off x="6881342" y="5836294"/>
            <a:ext cx="4735885" cy="1"/>
          </a:xfrm>
          <a:prstGeom prst="straightConnector1">
            <a:avLst/>
          </a:prstGeom>
          <a:ln w="76200" cmpd="sng">
            <a:prstDash val="solid"/>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flipV="1">
            <a:off x="6932388" y="1369952"/>
            <a:ext cx="820962" cy="4487436"/>
          </a:xfrm>
          <a:prstGeom prst="straightConnector1">
            <a:avLst/>
          </a:prstGeom>
          <a:ln w="19050" cmpd="sng">
            <a:prstDash val="solid"/>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flipV="1">
            <a:off x="7753350" y="1320701"/>
            <a:ext cx="820962" cy="4487436"/>
          </a:xfrm>
          <a:prstGeom prst="straightConnector1">
            <a:avLst/>
          </a:prstGeom>
          <a:ln w="19050" cmpd="sng">
            <a:prstDash val="solid"/>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V="1">
            <a:off x="8570443" y="3214688"/>
            <a:ext cx="456688" cy="2603996"/>
          </a:xfrm>
          <a:prstGeom prst="straightConnector1">
            <a:avLst/>
          </a:prstGeom>
          <a:ln w="19050" cmpd="sng">
            <a:prstDash val="solid"/>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flipV="1">
            <a:off x="9391405" y="1369952"/>
            <a:ext cx="820962" cy="4487436"/>
          </a:xfrm>
          <a:prstGeom prst="straightConnector1">
            <a:avLst/>
          </a:prstGeom>
          <a:ln w="19050" cmpd="sng">
            <a:prstDash val="lgDashDotDot"/>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flipH="1">
            <a:off x="10724616" y="1226265"/>
            <a:ext cx="142875" cy="4600991"/>
          </a:xfrm>
          <a:prstGeom prst="line">
            <a:avLst/>
          </a:prstGeom>
          <a:ln w="19050" cmpd="sng">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4719320" y="2711675"/>
            <a:ext cx="2141622" cy="677108"/>
          </a:xfrm>
          <a:prstGeom prst="rect">
            <a:avLst/>
          </a:prstGeom>
          <a:noFill/>
        </p:spPr>
        <p:txBody>
          <a:bodyPr wrap="square" rtlCol="0">
            <a:spAutoFit/>
          </a:bodyPr>
          <a:lstStyle/>
          <a:p>
            <a:r>
              <a:rPr lang="de-DE" dirty="0" err="1" smtClean="0"/>
              <a:t>Measure</a:t>
            </a:r>
            <a:r>
              <a:rPr lang="de-DE" dirty="0" smtClean="0"/>
              <a:t> </a:t>
            </a:r>
            <a:r>
              <a:rPr lang="de-DE" dirty="0" err="1" smtClean="0"/>
              <a:t>of</a:t>
            </a:r>
            <a:r>
              <a:rPr lang="de-DE" dirty="0" smtClean="0"/>
              <a:t> </a:t>
            </a:r>
            <a:r>
              <a:rPr lang="de-DE" dirty="0" err="1" smtClean="0"/>
              <a:t>toroidal</a:t>
            </a:r>
            <a:r>
              <a:rPr lang="de-DE" dirty="0" smtClean="0"/>
              <a:t> </a:t>
            </a:r>
            <a:r>
              <a:rPr lang="de-DE" dirty="0" err="1" smtClean="0"/>
              <a:t>procession</a:t>
            </a:r>
            <a:r>
              <a:rPr lang="de-DE" dirty="0" smtClean="0"/>
              <a:t> </a:t>
            </a:r>
            <a:r>
              <a:rPr lang="el-GR" sz="2000" b="1" dirty="0" smtClean="0"/>
              <a:t>Φ</a:t>
            </a:r>
            <a:endParaRPr lang="en-US" sz="2400" b="1" dirty="0"/>
          </a:p>
        </p:txBody>
      </p:sp>
      <p:sp>
        <p:nvSpPr>
          <p:cNvPr id="3" name="Parallelogram 2"/>
          <p:cNvSpPr/>
          <p:nvPr/>
        </p:nvSpPr>
        <p:spPr>
          <a:xfrm rot="20173535">
            <a:off x="9242363" y="3052236"/>
            <a:ext cx="240139" cy="2309274"/>
          </a:xfrm>
          <a:prstGeom prst="parallelogram">
            <a:avLst/>
          </a:prstGeom>
          <a:solidFill>
            <a:schemeClr val="tx2"/>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49" name="Oval 48"/>
          <p:cNvSpPr/>
          <p:nvPr/>
        </p:nvSpPr>
        <p:spPr>
          <a:xfrm>
            <a:off x="8952961" y="4649953"/>
            <a:ext cx="1242097" cy="861288"/>
          </a:xfrm>
          <a:prstGeom prst="ellipse">
            <a:avLst/>
          </a:prstGeom>
          <a:noFill/>
          <a:ln w="19050" cmpd="sng">
            <a:solidFill>
              <a:srgbClr val="FF0000"/>
            </a:solid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50" name="Rounded Rectangle 49"/>
          <p:cNvSpPr/>
          <p:nvPr/>
        </p:nvSpPr>
        <p:spPr>
          <a:xfrm>
            <a:off x="1943099" y="1171576"/>
            <a:ext cx="1628775" cy="4581526"/>
          </a:xfrm>
          <a:prstGeom prst="roundRect">
            <a:avLst/>
          </a:prstGeom>
          <a:solidFill>
            <a:schemeClr val="accent5">
              <a:lumMod val="50000"/>
            </a:schemeClr>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51" name="Oval 50"/>
          <p:cNvSpPr/>
          <p:nvPr/>
        </p:nvSpPr>
        <p:spPr>
          <a:xfrm>
            <a:off x="1943098" y="5264315"/>
            <a:ext cx="1628775" cy="597836"/>
          </a:xfrm>
          <a:prstGeom prst="ellipse">
            <a:avLst/>
          </a:prstGeom>
          <a:solidFill>
            <a:schemeClr val="accent5">
              <a:lumMod val="75000"/>
            </a:schemeClr>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52" name="Oval 51"/>
          <p:cNvSpPr/>
          <p:nvPr/>
        </p:nvSpPr>
        <p:spPr>
          <a:xfrm>
            <a:off x="1943097" y="1071034"/>
            <a:ext cx="1628775" cy="597836"/>
          </a:xfrm>
          <a:prstGeom prst="ellipse">
            <a:avLst/>
          </a:prstGeom>
          <a:solidFill>
            <a:schemeClr val="accent5">
              <a:lumMod val="50000"/>
            </a:schemeClr>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53" name="Oval 52"/>
          <p:cNvSpPr/>
          <p:nvPr/>
        </p:nvSpPr>
        <p:spPr>
          <a:xfrm>
            <a:off x="2019297" y="5315441"/>
            <a:ext cx="1476374" cy="501323"/>
          </a:xfrm>
          <a:prstGeom prst="ellipse">
            <a:avLst/>
          </a:prstGeom>
          <a:solidFill>
            <a:srgbClr val="99C4C2"/>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54" name="Oval 53"/>
          <p:cNvSpPr/>
          <p:nvPr/>
        </p:nvSpPr>
        <p:spPr>
          <a:xfrm>
            <a:off x="2112164" y="5369476"/>
            <a:ext cx="1290640" cy="387513"/>
          </a:xfrm>
          <a:prstGeom prst="ellipse">
            <a:avLst/>
          </a:prstGeom>
          <a:solidFill>
            <a:srgbClr val="66A7A3"/>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55" name="Oval 54"/>
          <p:cNvSpPr/>
          <p:nvPr/>
        </p:nvSpPr>
        <p:spPr>
          <a:xfrm>
            <a:off x="2205033" y="5430758"/>
            <a:ext cx="1104902" cy="264948"/>
          </a:xfrm>
          <a:prstGeom prst="ellipse">
            <a:avLst/>
          </a:prstGeom>
          <a:solidFill>
            <a:srgbClr val="99C4C2"/>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56" name="Oval 55"/>
          <p:cNvSpPr/>
          <p:nvPr/>
        </p:nvSpPr>
        <p:spPr>
          <a:xfrm>
            <a:off x="2264564" y="5459966"/>
            <a:ext cx="985840" cy="193510"/>
          </a:xfrm>
          <a:prstGeom prst="ellipse">
            <a:avLst/>
          </a:prstGeom>
          <a:solidFill>
            <a:srgbClr val="66A7A3"/>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57" name="Oval 56"/>
          <p:cNvSpPr/>
          <p:nvPr/>
        </p:nvSpPr>
        <p:spPr>
          <a:xfrm>
            <a:off x="2375890" y="5518365"/>
            <a:ext cx="763187" cy="76712"/>
          </a:xfrm>
          <a:prstGeom prst="ellipse">
            <a:avLst/>
          </a:prstGeom>
          <a:solidFill>
            <a:srgbClr val="99C4C2"/>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58" name="Oval 57"/>
          <p:cNvSpPr/>
          <p:nvPr/>
        </p:nvSpPr>
        <p:spPr>
          <a:xfrm>
            <a:off x="2719084" y="5522020"/>
            <a:ext cx="76798" cy="69402"/>
          </a:xfrm>
          <a:prstGeom prst="ellipse">
            <a:avLst/>
          </a:prstGeom>
          <a:solidFill>
            <a:srgbClr val="66A7A3"/>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cxnSp>
        <p:nvCxnSpPr>
          <p:cNvPr id="59" name="Straight Connector 58"/>
          <p:cNvCxnSpPr/>
          <p:nvPr/>
        </p:nvCxnSpPr>
        <p:spPr>
          <a:xfrm flipH="1">
            <a:off x="1720450" y="5430758"/>
            <a:ext cx="176213" cy="235740"/>
          </a:xfrm>
          <a:prstGeom prst="line">
            <a:avLst/>
          </a:prstGeom>
          <a:ln w="19050" cmpd="sng">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1702287" y="5441826"/>
            <a:ext cx="219082" cy="229789"/>
          </a:xfrm>
          <a:prstGeom prst="line">
            <a:avLst/>
          </a:prstGeom>
          <a:ln w="19050" cmpd="sng">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a:off x="3654620" y="5432057"/>
            <a:ext cx="176213" cy="235740"/>
          </a:xfrm>
          <a:prstGeom prst="line">
            <a:avLst/>
          </a:prstGeom>
          <a:ln w="19050" cmpd="sng">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3636457" y="5443125"/>
            <a:ext cx="219082" cy="229789"/>
          </a:xfrm>
          <a:prstGeom prst="line">
            <a:avLst/>
          </a:prstGeom>
          <a:ln w="19050" cmpd="sng">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flipV="1">
            <a:off x="1795458" y="1335741"/>
            <a:ext cx="14882" cy="4182624"/>
          </a:xfrm>
          <a:prstGeom prst="line">
            <a:avLst/>
          </a:prstGeom>
          <a:ln w="19050" cmpd="sng">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V="1">
            <a:off x="3745699" y="1346809"/>
            <a:ext cx="14882" cy="4182624"/>
          </a:xfrm>
          <a:prstGeom prst="line">
            <a:avLst/>
          </a:prstGeom>
          <a:ln w="19050" cmpd="sng">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H="1">
            <a:off x="1720450" y="1196078"/>
            <a:ext cx="176213" cy="235740"/>
          </a:xfrm>
          <a:prstGeom prst="line">
            <a:avLst/>
          </a:prstGeom>
          <a:ln w="19050" cmpd="sng">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1702287" y="1207146"/>
            <a:ext cx="219082" cy="229789"/>
          </a:xfrm>
          <a:prstGeom prst="line">
            <a:avLst/>
          </a:prstGeom>
          <a:ln w="19050" cmpd="sng">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flipH="1">
            <a:off x="3654620" y="1197377"/>
            <a:ext cx="176213" cy="235740"/>
          </a:xfrm>
          <a:prstGeom prst="line">
            <a:avLst/>
          </a:prstGeom>
          <a:ln w="19050" cmpd="sng">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3636457" y="1208445"/>
            <a:ext cx="219082" cy="229789"/>
          </a:xfrm>
          <a:prstGeom prst="line">
            <a:avLst/>
          </a:prstGeom>
          <a:ln w="19050" cmpd="sng">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9" name="Oval 68"/>
          <p:cNvSpPr/>
          <p:nvPr/>
        </p:nvSpPr>
        <p:spPr>
          <a:xfrm>
            <a:off x="2029422" y="5312430"/>
            <a:ext cx="1476374" cy="501323"/>
          </a:xfrm>
          <a:prstGeom prst="ellipse">
            <a:avLst/>
          </a:prstGeom>
          <a:solidFill>
            <a:schemeClr val="accent5">
              <a:lumMod val="20000"/>
              <a:lumOff val="80000"/>
              <a:alpha val="65000"/>
            </a:schemeClr>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76" name="Rectangle 75"/>
          <p:cNvSpPr/>
          <p:nvPr/>
        </p:nvSpPr>
        <p:spPr>
          <a:xfrm>
            <a:off x="2774230" y="965001"/>
            <a:ext cx="840448" cy="5063066"/>
          </a:xfrm>
          <a:prstGeom prst="rect">
            <a:avLst/>
          </a:prstGeom>
          <a:solidFill>
            <a:schemeClr val="bg1"/>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77" name="Right Arrow 76"/>
          <p:cNvSpPr/>
          <p:nvPr/>
        </p:nvSpPr>
        <p:spPr>
          <a:xfrm rot="16200000">
            <a:off x="2266359" y="6077596"/>
            <a:ext cx="774637" cy="538799"/>
          </a:xfrm>
          <a:prstGeom prst="rightArrow">
            <a:avLst/>
          </a:prstGeom>
          <a:solidFill>
            <a:srgbClr val="F29633"/>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Tree>
    <p:extLst>
      <p:ext uri="{BB962C8B-B14F-4D97-AF65-F5344CB8AC3E}">
        <p14:creationId xmlns:p14="http://schemas.microsoft.com/office/powerpoint/2010/main" val="7329255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8" name="Straight Arrow Connector 47"/>
          <p:cNvCxnSpPr/>
          <p:nvPr/>
        </p:nvCxnSpPr>
        <p:spPr>
          <a:xfrm flipV="1">
            <a:off x="8979277" y="1363898"/>
            <a:ext cx="380159" cy="2132636"/>
          </a:xfrm>
          <a:prstGeom prst="straightConnector1">
            <a:avLst/>
          </a:prstGeom>
          <a:ln w="19050" cmpd="sng">
            <a:prstDash val="lgDashDotDot"/>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2" name="Content Placeholder 1"/>
          <p:cNvSpPr>
            <a:spLocks noGrp="1"/>
          </p:cNvSpPr>
          <p:nvPr>
            <p:ph sz="quarter" idx="13"/>
          </p:nvPr>
        </p:nvSpPr>
        <p:spPr/>
        <p:txBody>
          <a:bodyPr/>
          <a:lstStyle/>
          <a:p>
            <a:endParaRPr lang="en-IN" sz="1600" dirty="0" smtClean="0">
              <a:solidFill>
                <a:srgbClr val="669999"/>
              </a:solidFill>
            </a:endParaRPr>
          </a:p>
          <a:p>
            <a:endParaRPr lang="en-IN" sz="1600" dirty="0" smtClean="0">
              <a:solidFill>
                <a:srgbClr val="669999"/>
              </a:solidFill>
            </a:endParaRPr>
          </a:p>
          <a:p>
            <a:endParaRPr lang="en-IN" sz="1600" dirty="0" smtClean="0">
              <a:solidFill>
                <a:srgbClr val="669999"/>
              </a:solidFill>
            </a:endParaRPr>
          </a:p>
        </p:txBody>
      </p:sp>
      <p:sp>
        <p:nvSpPr>
          <p:cNvPr id="4" name="Date Placeholder 3"/>
          <p:cNvSpPr>
            <a:spLocks noGrp="1"/>
          </p:cNvSpPr>
          <p:nvPr>
            <p:ph type="dt" sz="half" idx="14"/>
          </p:nvPr>
        </p:nvSpPr>
        <p:spPr/>
        <p:txBody>
          <a:bodyPr/>
          <a:lstStyle/>
          <a:p>
            <a:r>
              <a:rPr lang="en-US" smtClean="0"/>
              <a:t>Antara Menzel-Barbara | 25.06.24   </a:t>
            </a:r>
            <a:endParaRPr lang="de-DE" dirty="0"/>
          </a:p>
        </p:txBody>
      </p:sp>
      <p:sp>
        <p:nvSpPr>
          <p:cNvPr id="5" name="Footer Placeholder 4"/>
          <p:cNvSpPr>
            <a:spLocks noGrp="1"/>
          </p:cNvSpPr>
          <p:nvPr>
            <p:ph type="ftr" sz="quarter" idx="15"/>
          </p:nvPr>
        </p:nvSpPr>
        <p:spPr/>
        <p:txBody>
          <a:bodyPr/>
          <a:lstStyle/>
          <a:p>
            <a:r>
              <a:rPr lang="en-US" smtClean="0"/>
              <a:t>Divertor engineering meeting</a:t>
            </a:r>
            <a:endParaRPr lang="de-DE" dirty="0"/>
          </a:p>
        </p:txBody>
      </p:sp>
      <p:sp>
        <p:nvSpPr>
          <p:cNvPr id="6" name="Slide Number Placeholder 5"/>
          <p:cNvSpPr>
            <a:spLocks noGrp="1"/>
          </p:cNvSpPr>
          <p:nvPr>
            <p:ph type="sldNum" sz="quarter" idx="16"/>
          </p:nvPr>
        </p:nvSpPr>
        <p:spPr/>
        <p:txBody>
          <a:bodyPr/>
          <a:lstStyle/>
          <a:p>
            <a:fld id="{ECE691D0-CC49-4FC7-9C4D-6112B0CB3A76}" type="slidenum">
              <a:rPr lang="de-DE" smtClean="0"/>
              <a:pPr/>
              <a:t>58</a:t>
            </a:fld>
            <a:endParaRPr lang="de-DE" dirty="0"/>
          </a:p>
        </p:txBody>
      </p:sp>
      <p:sp>
        <p:nvSpPr>
          <p:cNvPr id="13" name="Title 2"/>
          <p:cNvSpPr>
            <a:spLocks noGrp="1"/>
          </p:cNvSpPr>
          <p:nvPr>
            <p:ph type="title"/>
          </p:nvPr>
        </p:nvSpPr>
        <p:spPr>
          <a:xfrm>
            <a:off x="695326" y="441325"/>
            <a:ext cx="9576471" cy="894416"/>
          </a:xfrm>
        </p:spPr>
        <p:txBody>
          <a:bodyPr/>
          <a:lstStyle/>
          <a:p>
            <a:r>
              <a:rPr lang="en-IN" sz="3200" dirty="0" smtClean="0"/>
              <a:t>W7-X islands, standard configuration</a:t>
            </a:r>
            <a:r>
              <a:rPr lang="en-IN" sz="3200" dirty="0" smtClean="0"/>
              <a:t/>
            </a:r>
            <a:br>
              <a:rPr lang="en-IN" sz="3200" dirty="0" smtClean="0"/>
            </a:br>
            <a:r>
              <a:rPr lang="en-IN" dirty="0" smtClean="0"/>
              <a:t/>
            </a:r>
            <a:br>
              <a:rPr lang="en-IN" dirty="0" smtClean="0"/>
            </a:br>
            <a:endParaRPr lang="en-IN" dirty="0"/>
          </a:p>
        </p:txBody>
      </p:sp>
      <p:cxnSp>
        <p:nvCxnSpPr>
          <p:cNvPr id="40" name="Straight Arrow Connector 39"/>
          <p:cNvCxnSpPr/>
          <p:nvPr/>
        </p:nvCxnSpPr>
        <p:spPr>
          <a:xfrm flipV="1">
            <a:off x="6907682" y="1275863"/>
            <a:ext cx="28575" cy="4581526"/>
          </a:xfrm>
          <a:prstGeom prst="straightConnector1">
            <a:avLst/>
          </a:prstGeom>
          <a:ln w="76200" cmpd="sng">
            <a:prstDash val="solid"/>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a:off x="6881342" y="5836294"/>
            <a:ext cx="4735885" cy="1"/>
          </a:xfrm>
          <a:prstGeom prst="straightConnector1">
            <a:avLst/>
          </a:prstGeom>
          <a:ln w="76200" cmpd="sng">
            <a:prstDash val="solid"/>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flipV="1">
            <a:off x="6932388" y="1369952"/>
            <a:ext cx="820962" cy="4487436"/>
          </a:xfrm>
          <a:prstGeom prst="straightConnector1">
            <a:avLst/>
          </a:prstGeom>
          <a:ln w="19050" cmpd="sng">
            <a:prstDash val="solid"/>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flipV="1">
            <a:off x="7753350" y="1320701"/>
            <a:ext cx="820962" cy="4487436"/>
          </a:xfrm>
          <a:prstGeom prst="straightConnector1">
            <a:avLst/>
          </a:prstGeom>
          <a:ln w="19050" cmpd="sng">
            <a:prstDash val="solid"/>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V="1">
            <a:off x="8570443" y="3214688"/>
            <a:ext cx="456688" cy="2603996"/>
          </a:xfrm>
          <a:prstGeom prst="straightConnector1">
            <a:avLst/>
          </a:prstGeom>
          <a:ln w="19050" cmpd="sng">
            <a:prstDash val="solid"/>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flipV="1">
            <a:off x="9391405" y="1369952"/>
            <a:ext cx="820962" cy="4487436"/>
          </a:xfrm>
          <a:prstGeom prst="straightConnector1">
            <a:avLst/>
          </a:prstGeom>
          <a:ln w="19050" cmpd="sng">
            <a:prstDash val="lgDashDotDot"/>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flipH="1">
            <a:off x="10724616" y="1226265"/>
            <a:ext cx="142875" cy="4600991"/>
          </a:xfrm>
          <a:prstGeom prst="line">
            <a:avLst/>
          </a:prstGeom>
          <a:ln w="19050" cmpd="sng">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4719320" y="2711675"/>
            <a:ext cx="2141622" cy="677108"/>
          </a:xfrm>
          <a:prstGeom prst="rect">
            <a:avLst/>
          </a:prstGeom>
          <a:noFill/>
        </p:spPr>
        <p:txBody>
          <a:bodyPr wrap="square" rtlCol="0">
            <a:spAutoFit/>
          </a:bodyPr>
          <a:lstStyle/>
          <a:p>
            <a:r>
              <a:rPr lang="de-DE" dirty="0" err="1" smtClean="0"/>
              <a:t>Measure</a:t>
            </a:r>
            <a:r>
              <a:rPr lang="de-DE" dirty="0" smtClean="0"/>
              <a:t> </a:t>
            </a:r>
            <a:r>
              <a:rPr lang="de-DE" dirty="0" err="1" smtClean="0"/>
              <a:t>of</a:t>
            </a:r>
            <a:r>
              <a:rPr lang="de-DE" dirty="0" smtClean="0"/>
              <a:t> </a:t>
            </a:r>
            <a:r>
              <a:rPr lang="de-DE" dirty="0" err="1" smtClean="0"/>
              <a:t>toroidal</a:t>
            </a:r>
            <a:r>
              <a:rPr lang="de-DE" dirty="0" smtClean="0"/>
              <a:t> </a:t>
            </a:r>
            <a:r>
              <a:rPr lang="de-DE" dirty="0" err="1" smtClean="0"/>
              <a:t>procession</a:t>
            </a:r>
            <a:r>
              <a:rPr lang="de-DE" dirty="0" smtClean="0"/>
              <a:t> </a:t>
            </a:r>
            <a:r>
              <a:rPr lang="el-GR" sz="2000" b="1" dirty="0" smtClean="0"/>
              <a:t>Φ</a:t>
            </a:r>
            <a:endParaRPr lang="en-US" sz="2400" b="1" dirty="0"/>
          </a:p>
        </p:txBody>
      </p:sp>
      <p:sp>
        <p:nvSpPr>
          <p:cNvPr id="3" name="Parallelogram 2"/>
          <p:cNvSpPr/>
          <p:nvPr/>
        </p:nvSpPr>
        <p:spPr>
          <a:xfrm rot="20173535">
            <a:off x="9242363" y="3052236"/>
            <a:ext cx="240139" cy="2309274"/>
          </a:xfrm>
          <a:prstGeom prst="parallelogram">
            <a:avLst/>
          </a:prstGeom>
          <a:solidFill>
            <a:schemeClr val="tx2"/>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49" name="Oval 48"/>
          <p:cNvSpPr/>
          <p:nvPr/>
        </p:nvSpPr>
        <p:spPr>
          <a:xfrm>
            <a:off x="8952961" y="4649953"/>
            <a:ext cx="1242097" cy="861288"/>
          </a:xfrm>
          <a:prstGeom prst="ellipse">
            <a:avLst/>
          </a:prstGeom>
          <a:noFill/>
          <a:ln w="19050" cmpd="sng">
            <a:solidFill>
              <a:srgbClr val="FF0000"/>
            </a:solid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50" name="Rounded Rectangle 49"/>
          <p:cNvSpPr/>
          <p:nvPr/>
        </p:nvSpPr>
        <p:spPr>
          <a:xfrm>
            <a:off x="1943099" y="1171576"/>
            <a:ext cx="1628775" cy="4581526"/>
          </a:xfrm>
          <a:prstGeom prst="roundRect">
            <a:avLst/>
          </a:prstGeom>
          <a:solidFill>
            <a:schemeClr val="accent5">
              <a:lumMod val="50000"/>
            </a:schemeClr>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51" name="Oval 50"/>
          <p:cNvSpPr/>
          <p:nvPr/>
        </p:nvSpPr>
        <p:spPr>
          <a:xfrm>
            <a:off x="1943098" y="5264315"/>
            <a:ext cx="1628775" cy="597836"/>
          </a:xfrm>
          <a:prstGeom prst="ellipse">
            <a:avLst/>
          </a:prstGeom>
          <a:solidFill>
            <a:schemeClr val="accent5">
              <a:lumMod val="75000"/>
            </a:schemeClr>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52" name="Oval 51"/>
          <p:cNvSpPr/>
          <p:nvPr/>
        </p:nvSpPr>
        <p:spPr>
          <a:xfrm>
            <a:off x="1943097" y="1071034"/>
            <a:ext cx="1628775" cy="597836"/>
          </a:xfrm>
          <a:prstGeom prst="ellipse">
            <a:avLst/>
          </a:prstGeom>
          <a:solidFill>
            <a:schemeClr val="accent5">
              <a:lumMod val="50000"/>
            </a:schemeClr>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53" name="Oval 52"/>
          <p:cNvSpPr/>
          <p:nvPr/>
        </p:nvSpPr>
        <p:spPr>
          <a:xfrm>
            <a:off x="2019297" y="5315441"/>
            <a:ext cx="1476374" cy="501323"/>
          </a:xfrm>
          <a:prstGeom prst="ellipse">
            <a:avLst/>
          </a:prstGeom>
          <a:solidFill>
            <a:srgbClr val="99C4C2"/>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54" name="Oval 53"/>
          <p:cNvSpPr/>
          <p:nvPr/>
        </p:nvSpPr>
        <p:spPr>
          <a:xfrm>
            <a:off x="2112164" y="5369476"/>
            <a:ext cx="1290640" cy="387513"/>
          </a:xfrm>
          <a:prstGeom prst="ellipse">
            <a:avLst/>
          </a:prstGeom>
          <a:solidFill>
            <a:srgbClr val="66A7A3"/>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55" name="Oval 54"/>
          <p:cNvSpPr/>
          <p:nvPr/>
        </p:nvSpPr>
        <p:spPr>
          <a:xfrm>
            <a:off x="2205033" y="5430758"/>
            <a:ext cx="1104902" cy="264948"/>
          </a:xfrm>
          <a:prstGeom prst="ellipse">
            <a:avLst/>
          </a:prstGeom>
          <a:solidFill>
            <a:srgbClr val="99C4C2"/>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56" name="Oval 55"/>
          <p:cNvSpPr/>
          <p:nvPr/>
        </p:nvSpPr>
        <p:spPr>
          <a:xfrm>
            <a:off x="2264564" y="5459966"/>
            <a:ext cx="985840" cy="193510"/>
          </a:xfrm>
          <a:prstGeom prst="ellipse">
            <a:avLst/>
          </a:prstGeom>
          <a:solidFill>
            <a:srgbClr val="66A7A3"/>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57" name="Oval 56"/>
          <p:cNvSpPr/>
          <p:nvPr/>
        </p:nvSpPr>
        <p:spPr>
          <a:xfrm>
            <a:off x="2375890" y="5518365"/>
            <a:ext cx="763187" cy="76712"/>
          </a:xfrm>
          <a:prstGeom prst="ellipse">
            <a:avLst/>
          </a:prstGeom>
          <a:solidFill>
            <a:srgbClr val="99C4C2"/>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58" name="Oval 57"/>
          <p:cNvSpPr/>
          <p:nvPr/>
        </p:nvSpPr>
        <p:spPr>
          <a:xfrm>
            <a:off x="2719084" y="5522020"/>
            <a:ext cx="76798" cy="69402"/>
          </a:xfrm>
          <a:prstGeom prst="ellipse">
            <a:avLst/>
          </a:prstGeom>
          <a:solidFill>
            <a:srgbClr val="66A7A3"/>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cxnSp>
        <p:nvCxnSpPr>
          <p:cNvPr id="59" name="Straight Connector 58"/>
          <p:cNvCxnSpPr/>
          <p:nvPr/>
        </p:nvCxnSpPr>
        <p:spPr>
          <a:xfrm flipH="1">
            <a:off x="1720450" y="5430758"/>
            <a:ext cx="176213" cy="235740"/>
          </a:xfrm>
          <a:prstGeom prst="line">
            <a:avLst/>
          </a:prstGeom>
          <a:ln w="19050" cmpd="sng">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1702287" y="5441826"/>
            <a:ext cx="219082" cy="229789"/>
          </a:xfrm>
          <a:prstGeom prst="line">
            <a:avLst/>
          </a:prstGeom>
          <a:ln w="19050" cmpd="sng">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a:off x="3654620" y="5432057"/>
            <a:ext cx="176213" cy="235740"/>
          </a:xfrm>
          <a:prstGeom prst="line">
            <a:avLst/>
          </a:prstGeom>
          <a:ln w="19050" cmpd="sng">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3636457" y="5443125"/>
            <a:ext cx="219082" cy="229789"/>
          </a:xfrm>
          <a:prstGeom prst="line">
            <a:avLst/>
          </a:prstGeom>
          <a:ln w="19050" cmpd="sng">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flipV="1">
            <a:off x="1795458" y="1335741"/>
            <a:ext cx="14882" cy="4182624"/>
          </a:xfrm>
          <a:prstGeom prst="line">
            <a:avLst/>
          </a:prstGeom>
          <a:ln w="19050" cmpd="sng">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V="1">
            <a:off x="3745699" y="1346809"/>
            <a:ext cx="14882" cy="4182624"/>
          </a:xfrm>
          <a:prstGeom prst="line">
            <a:avLst/>
          </a:prstGeom>
          <a:ln w="19050" cmpd="sng">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H="1">
            <a:off x="1720450" y="1196078"/>
            <a:ext cx="176213" cy="235740"/>
          </a:xfrm>
          <a:prstGeom prst="line">
            <a:avLst/>
          </a:prstGeom>
          <a:ln w="19050" cmpd="sng">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1702287" y="1207146"/>
            <a:ext cx="219082" cy="229789"/>
          </a:xfrm>
          <a:prstGeom prst="line">
            <a:avLst/>
          </a:prstGeom>
          <a:ln w="19050" cmpd="sng">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flipH="1">
            <a:off x="3654620" y="1197377"/>
            <a:ext cx="176213" cy="235740"/>
          </a:xfrm>
          <a:prstGeom prst="line">
            <a:avLst/>
          </a:prstGeom>
          <a:ln w="19050" cmpd="sng">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3636457" y="1208445"/>
            <a:ext cx="219082" cy="229789"/>
          </a:xfrm>
          <a:prstGeom prst="line">
            <a:avLst/>
          </a:prstGeom>
          <a:ln w="19050" cmpd="sng">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9" name="Oval 68"/>
          <p:cNvSpPr/>
          <p:nvPr/>
        </p:nvSpPr>
        <p:spPr>
          <a:xfrm>
            <a:off x="2029422" y="5312430"/>
            <a:ext cx="1476374" cy="501323"/>
          </a:xfrm>
          <a:prstGeom prst="ellipse">
            <a:avLst/>
          </a:prstGeom>
          <a:solidFill>
            <a:schemeClr val="accent5">
              <a:lumMod val="20000"/>
              <a:lumOff val="80000"/>
              <a:alpha val="65000"/>
            </a:schemeClr>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76" name="Rectangle 75"/>
          <p:cNvSpPr/>
          <p:nvPr/>
        </p:nvSpPr>
        <p:spPr>
          <a:xfrm>
            <a:off x="2774230" y="965001"/>
            <a:ext cx="840448" cy="5063066"/>
          </a:xfrm>
          <a:prstGeom prst="rect">
            <a:avLst/>
          </a:prstGeom>
          <a:solidFill>
            <a:schemeClr val="bg1"/>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77" name="Right Arrow 76"/>
          <p:cNvSpPr/>
          <p:nvPr/>
        </p:nvSpPr>
        <p:spPr>
          <a:xfrm rot="16200000">
            <a:off x="2266359" y="6077596"/>
            <a:ext cx="774637" cy="538799"/>
          </a:xfrm>
          <a:prstGeom prst="rightArrow">
            <a:avLst/>
          </a:prstGeom>
          <a:solidFill>
            <a:srgbClr val="F29633"/>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pic>
        <p:nvPicPr>
          <p:cNvPr id="70" name="Picture 69"/>
          <p:cNvPicPr>
            <a:picLocks noChangeAspect="1"/>
          </p:cNvPicPr>
          <p:nvPr/>
        </p:nvPicPr>
        <p:blipFill>
          <a:blip r:embed="rId3">
            <a:clrChange>
              <a:clrFrom>
                <a:srgbClr val="FFFFFF"/>
              </a:clrFrom>
              <a:clrTo>
                <a:srgbClr val="FFFFFF">
                  <a:alpha val="0"/>
                </a:srgbClr>
              </a:clrTo>
            </a:clrChange>
          </a:blip>
          <a:stretch>
            <a:fillRect/>
          </a:stretch>
        </p:blipFill>
        <p:spPr>
          <a:xfrm rot="15602725">
            <a:off x="2246264" y="5581329"/>
            <a:ext cx="640997" cy="325246"/>
          </a:xfrm>
          <a:prstGeom prst="rect">
            <a:avLst/>
          </a:prstGeom>
        </p:spPr>
      </p:pic>
      <p:cxnSp>
        <p:nvCxnSpPr>
          <p:cNvPr id="71" name="Straight Connector 70"/>
          <p:cNvCxnSpPr/>
          <p:nvPr/>
        </p:nvCxnSpPr>
        <p:spPr>
          <a:xfrm flipH="1" flipV="1">
            <a:off x="2091965" y="2934333"/>
            <a:ext cx="346437" cy="2614296"/>
          </a:xfrm>
          <a:prstGeom prst="line">
            <a:avLst/>
          </a:prstGeom>
          <a:ln w="19050" cmpd="sng">
            <a:solidFill>
              <a:schemeClr val="accent5"/>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flipH="1" flipV="1">
            <a:off x="2205033" y="2857500"/>
            <a:ext cx="394061" cy="2647226"/>
          </a:xfrm>
          <a:prstGeom prst="line">
            <a:avLst/>
          </a:prstGeom>
          <a:ln w="19050" cmpd="sng">
            <a:solidFill>
              <a:schemeClr val="accent5"/>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flipV="1">
            <a:off x="2329150" y="3267874"/>
            <a:ext cx="366174" cy="2758932"/>
          </a:xfrm>
          <a:prstGeom prst="line">
            <a:avLst/>
          </a:prstGeom>
          <a:ln w="19050" cmpd="sng">
            <a:solidFill>
              <a:schemeClr val="accent5"/>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flipV="1">
            <a:off x="2097706" y="2857501"/>
            <a:ext cx="107327" cy="47624"/>
          </a:xfrm>
          <a:prstGeom prst="line">
            <a:avLst/>
          </a:prstGeom>
          <a:ln w="19050" cmpd="sng">
            <a:solidFill>
              <a:schemeClr val="accent5"/>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flipH="1" flipV="1">
            <a:off x="2240241" y="2843861"/>
            <a:ext cx="97551" cy="449549"/>
          </a:xfrm>
          <a:prstGeom prst="line">
            <a:avLst/>
          </a:prstGeom>
          <a:ln w="19050" cmpd="sng">
            <a:solidFill>
              <a:schemeClr val="accent5"/>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385443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91808" y="324083"/>
            <a:ext cx="12321545" cy="6616412"/>
          </a:xfrm>
          <a:prstGeom prst="rect">
            <a:avLst/>
          </a:prstGeom>
        </p:spPr>
      </p:pic>
      <p:sp>
        <p:nvSpPr>
          <p:cNvPr id="3" name="Title 2"/>
          <p:cNvSpPr>
            <a:spLocks noGrp="1"/>
          </p:cNvSpPr>
          <p:nvPr>
            <p:ph type="title"/>
          </p:nvPr>
        </p:nvSpPr>
        <p:spPr/>
        <p:txBody>
          <a:bodyPr/>
          <a:lstStyle/>
          <a:p>
            <a:r>
              <a:rPr lang="de-DE" dirty="0" err="1"/>
              <a:t>Example</a:t>
            </a:r>
            <a:r>
              <a:rPr lang="de-DE" dirty="0"/>
              <a:t> </a:t>
            </a:r>
            <a:r>
              <a:rPr lang="de-DE" dirty="0" err="1"/>
              <a:t>target</a:t>
            </a:r>
            <a:r>
              <a:rPr lang="de-DE" dirty="0"/>
              <a:t>, </a:t>
            </a:r>
            <a:r>
              <a:rPr lang="de-DE" dirty="0" err="1"/>
              <a:t>designed</a:t>
            </a:r>
            <a:r>
              <a:rPr lang="de-DE" dirty="0"/>
              <a:t> </a:t>
            </a:r>
            <a:r>
              <a:rPr lang="de-DE" dirty="0" err="1"/>
              <a:t>for</a:t>
            </a:r>
            <a:r>
              <a:rPr lang="de-DE" dirty="0"/>
              <a:t> Standard </a:t>
            </a:r>
            <a:r>
              <a:rPr lang="de-DE" dirty="0" err="1"/>
              <a:t>configuration</a:t>
            </a:r>
            <a:endParaRPr lang="en-US" dirty="0"/>
          </a:p>
        </p:txBody>
      </p:sp>
      <p:sp>
        <p:nvSpPr>
          <p:cNvPr id="4" name="Date Placeholder 3"/>
          <p:cNvSpPr>
            <a:spLocks noGrp="1"/>
          </p:cNvSpPr>
          <p:nvPr>
            <p:ph type="dt" sz="half" idx="14"/>
          </p:nvPr>
        </p:nvSpPr>
        <p:spPr/>
        <p:txBody>
          <a:bodyPr/>
          <a:lstStyle/>
          <a:p>
            <a:r>
              <a:rPr lang="en-US" smtClean="0"/>
              <a:t>Antara Menzel-Barbara | 25.06.24   </a:t>
            </a:r>
            <a:endParaRPr lang="de-DE" dirty="0"/>
          </a:p>
        </p:txBody>
      </p:sp>
      <p:sp>
        <p:nvSpPr>
          <p:cNvPr id="5" name="Footer Placeholder 4"/>
          <p:cNvSpPr>
            <a:spLocks noGrp="1"/>
          </p:cNvSpPr>
          <p:nvPr>
            <p:ph type="ftr" sz="quarter" idx="15"/>
          </p:nvPr>
        </p:nvSpPr>
        <p:spPr/>
        <p:txBody>
          <a:bodyPr/>
          <a:lstStyle/>
          <a:p>
            <a:r>
              <a:rPr lang="en-US" smtClean="0"/>
              <a:t>Divertor engineering meeting</a:t>
            </a:r>
            <a:endParaRPr lang="de-DE" dirty="0"/>
          </a:p>
        </p:txBody>
      </p:sp>
      <p:sp>
        <p:nvSpPr>
          <p:cNvPr id="6" name="Slide Number Placeholder 5"/>
          <p:cNvSpPr>
            <a:spLocks noGrp="1"/>
          </p:cNvSpPr>
          <p:nvPr>
            <p:ph type="sldNum" sz="quarter" idx="16"/>
          </p:nvPr>
        </p:nvSpPr>
        <p:spPr/>
        <p:txBody>
          <a:bodyPr/>
          <a:lstStyle/>
          <a:p>
            <a:fld id="{ECE691D0-CC49-4FC7-9C4D-6112B0CB3A76}" type="slidenum">
              <a:rPr lang="de-DE" smtClean="0"/>
              <a:pPr/>
              <a:t>59</a:t>
            </a:fld>
            <a:endParaRPr lang="de-DE" dirty="0"/>
          </a:p>
        </p:txBody>
      </p:sp>
      <p:sp>
        <p:nvSpPr>
          <p:cNvPr id="2" name="Rounded Rectangle 1"/>
          <p:cNvSpPr/>
          <p:nvPr/>
        </p:nvSpPr>
        <p:spPr>
          <a:xfrm>
            <a:off x="9010650" y="2133600"/>
            <a:ext cx="1871663" cy="138113"/>
          </a:xfrm>
          <a:prstGeom prst="roundRect">
            <a:avLst/>
          </a:prstGeom>
          <a:solidFill>
            <a:schemeClr val="tx2"/>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8" name="Oval 7"/>
          <p:cNvSpPr/>
          <p:nvPr/>
        </p:nvSpPr>
        <p:spPr>
          <a:xfrm>
            <a:off x="9228900" y="2013480"/>
            <a:ext cx="371475" cy="385762"/>
          </a:xfrm>
          <a:prstGeom prst="ellipse">
            <a:avLst/>
          </a:prstGeom>
          <a:solidFill>
            <a:schemeClr val="tx2"/>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9" name="TextBox 8"/>
          <p:cNvSpPr txBox="1"/>
          <p:nvPr/>
        </p:nvSpPr>
        <p:spPr>
          <a:xfrm>
            <a:off x="9010650" y="1743606"/>
            <a:ext cx="2236451" cy="262059"/>
          </a:xfrm>
          <a:prstGeom prst="rect">
            <a:avLst/>
          </a:prstGeom>
          <a:noFill/>
        </p:spPr>
        <p:txBody>
          <a:bodyPr wrap="square" lIns="0" tIns="0" rIns="0" bIns="0" rtlCol="0" anchor="t" anchorCtr="0">
            <a:spAutoFit/>
          </a:bodyPr>
          <a:lstStyle/>
          <a:p>
            <a:pPr algn="l">
              <a:lnSpc>
                <a:spcPts val="2300"/>
              </a:lnSpc>
              <a:spcBef>
                <a:spcPts val="1150"/>
              </a:spcBef>
            </a:pPr>
            <a:r>
              <a:rPr lang="de-DE" sz="1400" dirty="0" err="1" smtClean="0">
                <a:solidFill>
                  <a:schemeClr val="tx2"/>
                </a:solidFill>
              </a:rPr>
              <a:t>Surfaces</a:t>
            </a:r>
            <a:r>
              <a:rPr lang="de-DE" sz="1400" dirty="0" smtClean="0">
                <a:solidFill>
                  <a:schemeClr val="tx2"/>
                </a:solidFill>
              </a:rPr>
              <a:t> </a:t>
            </a:r>
            <a:r>
              <a:rPr lang="de-DE" sz="1400" dirty="0" err="1" smtClean="0">
                <a:solidFill>
                  <a:schemeClr val="tx2"/>
                </a:solidFill>
              </a:rPr>
              <a:t>over</a:t>
            </a:r>
            <a:r>
              <a:rPr lang="de-DE" sz="1400" dirty="0" smtClean="0">
                <a:solidFill>
                  <a:schemeClr val="tx2"/>
                </a:solidFill>
              </a:rPr>
              <a:t> 10 MW/m²</a:t>
            </a:r>
            <a:endParaRPr lang="en-US" sz="1400" dirty="0" err="1" smtClean="0">
              <a:solidFill>
                <a:schemeClr val="tx2"/>
              </a:solidFill>
            </a:endParaRPr>
          </a:p>
        </p:txBody>
      </p:sp>
      <p:sp>
        <p:nvSpPr>
          <p:cNvPr id="10" name="Rounded Rectangle 9"/>
          <p:cNvSpPr/>
          <p:nvPr/>
        </p:nvSpPr>
        <p:spPr>
          <a:xfrm>
            <a:off x="9010650" y="3400425"/>
            <a:ext cx="1871663" cy="138113"/>
          </a:xfrm>
          <a:prstGeom prst="roundRect">
            <a:avLst/>
          </a:prstGeom>
          <a:solidFill>
            <a:schemeClr val="accent1"/>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11" name="Oval 10"/>
          <p:cNvSpPr/>
          <p:nvPr/>
        </p:nvSpPr>
        <p:spPr>
          <a:xfrm>
            <a:off x="10086059" y="3290950"/>
            <a:ext cx="371475" cy="385762"/>
          </a:xfrm>
          <a:prstGeom prst="ellipse">
            <a:avLst/>
          </a:prstGeom>
          <a:solidFill>
            <a:schemeClr val="accent1"/>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12" name="TextBox 11"/>
          <p:cNvSpPr txBox="1"/>
          <p:nvPr/>
        </p:nvSpPr>
        <p:spPr>
          <a:xfrm>
            <a:off x="9010650" y="3010431"/>
            <a:ext cx="2236451" cy="262059"/>
          </a:xfrm>
          <a:prstGeom prst="rect">
            <a:avLst/>
          </a:prstGeom>
          <a:noFill/>
        </p:spPr>
        <p:txBody>
          <a:bodyPr wrap="square" lIns="0" tIns="0" rIns="0" bIns="0" rtlCol="0" anchor="t" anchorCtr="0">
            <a:spAutoFit/>
          </a:bodyPr>
          <a:lstStyle/>
          <a:p>
            <a:pPr algn="l">
              <a:lnSpc>
                <a:spcPts val="2300"/>
              </a:lnSpc>
              <a:spcBef>
                <a:spcPts val="1150"/>
              </a:spcBef>
            </a:pPr>
            <a:r>
              <a:rPr lang="de-DE" sz="1400" dirty="0" err="1" smtClean="0">
                <a:solidFill>
                  <a:schemeClr val="tx2"/>
                </a:solidFill>
              </a:rPr>
              <a:t>Collected</a:t>
            </a:r>
            <a:r>
              <a:rPr lang="de-DE" sz="1400" dirty="0" smtClean="0">
                <a:solidFill>
                  <a:schemeClr val="tx2"/>
                </a:solidFill>
              </a:rPr>
              <a:t> </a:t>
            </a:r>
            <a:r>
              <a:rPr lang="de-DE" sz="1400" dirty="0" err="1" smtClean="0">
                <a:solidFill>
                  <a:schemeClr val="tx2"/>
                </a:solidFill>
              </a:rPr>
              <a:t>particles</a:t>
            </a:r>
            <a:endParaRPr lang="en-US" sz="1400" dirty="0" err="1" smtClean="0">
              <a:solidFill>
                <a:schemeClr val="tx2"/>
              </a:solidFill>
            </a:endParaRPr>
          </a:p>
        </p:txBody>
      </p:sp>
      <p:sp>
        <p:nvSpPr>
          <p:cNvPr id="13" name="TextBox 12"/>
          <p:cNvSpPr txBox="1"/>
          <p:nvPr/>
        </p:nvSpPr>
        <p:spPr>
          <a:xfrm>
            <a:off x="9251246" y="2354795"/>
            <a:ext cx="349129" cy="262059"/>
          </a:xfrm>
          <a:prstGeom prst="rect">
            <a:avLst/>
          </a:prstGeom>
          <a:noFill/>
        </p:spPr>
        <p:txBody>
          <a:bodyPr wrap="square" lIns="0" tIns="0" rIns="0" bIns="0" rtlCol="0" anchor="t" anchorCtr="0">
            <a:spAutoFit/>
          </a:bodyPr>
          <a:lstStyle/>
          <a:p>
            <a:pPr algn="l">
              <a:lnSpc>
                <a:spcPts val="2300"/>
              </a:lnSpc>
              <a:spcBef>
                <a:spcPts val="1150"/>
              </a:spcBef>
            </a:pPr>
            <a:r>
              <a:rPr lang="de-DE" sz="1400" dirty="0" err="1" smtClean="0">
                <a:ln>
                  <a:solidFill>
                    <a:srgbClr val="29485D"/>
                  </a:solidFill>
                </a:ln>
                <a:solidFill>
                  <a:srgbClr val="006C66"/>
                </a:solidFill>
              </a:rPr>
              <a:t>No</a:t>
            </a:r>
            <a:endParaRPr lang="en-US" sz="1400" dirty="0" err="1" smtClean="0">
              <a:ln>
                <a:solidFill>
                  <a:srgbClr val="29485D"/>
                </a:solidFill>
              </a:ln>
              <a:solidFill>
                <a:srgbClr val="006C66"/>
              </a:solidFill>
            </a:endParaRPr>
          </a:p>
        </p:txBody>
      </p:sp>
      <p:sp>
        <p:nvSpPr>
          <p:cNvPr id="14" name="TextBox 13"/>
          <p:cNvSpPr txBox="1"/>
          <p:nvPr/>
        </p:nvSpPr>
        <p:spPr>
          <a:xfrm>
            <a:off x="10141562" y="3676629"/>
            <a:ext cx="490537" cy="262059"/>
          </a:xfrm>
          <a:prstGeom prst="rect">
            <a:avLst/>
          </a:prstGeom>
          <a:noFill/>
        </p:spPr>
        <p:txBody>
          <a:bodyPr wrap="square" lIns="0" tIns="0" rIns="0" bIns="0" rtlCol="0" anchor="t" anchorCtr="0">
            <a:spAutoFit/>
          </a:bodyPr>
          <a:lstStyle/>
          <a:p>
            <a:pPr algn="l">
              <a:lnSpc>
                <a:spcPts val="2300"/>
              </a:lnSpc>
              <a:spcBef>
                <a:spcPts val="1150"/>
              </a:spcBef>
            </a:pPr>
            <a:r>
              <a:rPr lang="de-DE" sz="1400" dirty="0" smtClean="0">
                <a:solidFill>
                  <a:srgbClr val="EF7C00"/>
                </a:solidFill>
              </a:rPr>
              <a:t>89%</a:t>
            </a:r>
            <a:endParaRPr lang="en-US" sz="1400" dirty="0" err="1" smtClean="0">
              <a:solidFill>
                <a:srgbClr val="EF7C00"/>
              </a:solidFill>
            </a:endParaRPr>
          </a:p>
        </p:txBody>
      </p:sp>
      <p:sp>
        <p:nvSpPr>
          <p:cNvPr id="15" name="Rounded Rectangle 14"/>
          <p:cNvSpPr/>
          <p:nvPr/>
        </p:nvSpPr>
        <p:spPr>
          <a:xfrm>
            <a:off x="9010650" y="4809513"/>
            <a:ext cx="1871663" cy="138113"/>
          </a:xfrm>
          <a:prstGeom prst="roundRect">
            <a:avLst/>
          </a:prstGeom>
          <a:solidFill>
            <a:schemeClr val="tx1">
              <a:lumMod val="65000"/>
              <a:lumOff val="35000"/>
            </a:schemeClr>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16" name="Oval 15"/>
          <p:cNvSpPr/>
          <p:nvPr/>
        </p:nvSpPr>
        <p:spPr>
          <a:xfrm>
            <a:off x="10086059" y="4700038"/>
            <a:ext cx="371475" cy="385762"/>
          </a:xfrm>
          <a:prstGeom prst="ellipse">
            <a:avLst/>
          </a:prstGeom>
          <a:solidFill>
            <a:schemeClr val="tx1">
              <a:lumMod val="65000"/>
              <a:lumOff val="35000"/>
            </a:schemeClr>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17" name="TextBox 16"/>
          <p:cNvSpPr txBox="1"/>
          <p:nvPr/>
        </p:nvSpPr>
        <p:spPr>
          <a:xfrm>
            <a:off x="9010650" y="4419519"/>
            <a:ext cx="2236451" cy="262059"/>
          </a:xfrm>
          <a:prstGeom prst="rect">
            <a:avLst/>
          </a:prstGeom>
          <a:noFill/>
        </p:spPr>
        <p:txBody>
          <a:bodyPr wrap="square" lIns="0" tIns="0" rIns="0" bIns="0" rtlCol="0" anchor="t" anchorCtr="0">
            <a:spAutoFit/>
          </a:bodyPr>
          <a:lstStyle/>
          <a:p>
            <a:pPr algn="l">
              <a:lnSpc>
                <a:spcPts val="2300"/>
              </a:lnSpc>
              <a:spcBef>
                <a:spcPts val="1150"/>
              </a:spcBef>
            </a:pPr>
            <a:r>
              <a:rPr lang="de-DE" sz="1400" dirty="0" err="1" smtClean="0">
                <a:solidFill>
                  <a:srgbClr val="777777"/>
                </a:solidFill>
              </a:rPr>
              <a:t>Plotted</a:t>
            </a:r>
            <a:r>
              <a:rPr lang="de-DE" sz="1400" dirty="0" smtClean="0">
                <a:solidFill>
                  <a:srgbClr val="777777"/>
                </a:solidFill>
              </a:rPr>
              <a:t> </a:t>
            </a:r>
            <a:r>
              <a:rPr lang="de-DE" sz="1400" dirty="0" err="1" smtClean="0">
                <a:solidFill>
                  <a:srgbClr val="777777"/>
                </a:solidFill>
              </a:rPr>
              <a:t>metric</a:t>
            </a:r>
            <a:endParaRPr lang="en-US" sz="1400" dirty="0" err="1" smtClean="0">
              <a:solidFill>
                <a:srgbClr val="777777"/>
              </a:solidFill>
            </a:endParaRPr>
          </a:p>
        </p:txBody>
      </p:sp>
      <p:sp>
        <p:nvSpPr>
          <p:cNvPr id="18" name="TextBox 17"/>
          <p:cNvSpPr txBox="1"/>
          <p:nvPr/>
        </p:nvSpPr>
        <p:spPr>
          <a:xfrm>
            <a:off x="9946481" y="5085717"/>
            <a:ext cx="702651" cy="262059"/>
          </a:xfrm>
          <a:prstGeom prst="rect">
            <a:avLst/>
          </a:prstGeom>
          <a:noFill/>
        </p:spPr>
        <p:txBody>
          <a:bodyPr wrap="square" lIns="0" tIns="0" rIns="0" bIns="0" rtlCol="0" anchor="t" anchorCtr="0">
            <a:spAutoFit/>
          </a:bodyPr>
          <a:lstStyle/>
          <a:p>
            <a:pPr algn="l">
              <a:lnSpc>
                <a:spcPts val="2300"/>
              </a:lnSpc>
              <a:spcBef>
                <a:spcPts val="1150"/>
              </a:spcBef>
            </a:pPr>
            <a:r>
              <a:rPr lang="de-DE" sz="1400" dirty="0" err="1" smtClean="0">
                <a:solidFill>
                  <a:srgbClr val="777777"/>
                </a:solidFill>
              </a:rPr>
              <a:t>Heat</a:t>
            </a:r>
            <a:r>
              <a:rPr lang="de-DE" sz="1400" dirty="0" smtClean="0">
                <a:solidFill>
                  <a:srgbClr val="777777"/>
                </a:solidFill>
              </a:rPr>
              <a:t> </a:t>
            </a:r>
            <a:r>
              <a:rPr lang="de-DE" sz="1400" dirty="0" err="1" smtClean="0">
                <a:solidFill>
                  <a:srgbClr val="777777"/>
                </a:solidFill>
              </a:rPr>
              <a:t>flux</a:t>
            </a:r>
            <a:endParaRPr lang="en-US" sz="1400" dirty="0" err="1" smtClean="0">
              <a:solidFill>
                <a:srgbClr val="777777"/>
              </a:solidFill>
            </a:endParaRPr>
          </a:p>
        </p:txBody>
      </p:sp>
    </p:spTree>
    <p:extLst>
      <p:ext uri="{BB962C8B-B14F-4D97-AF65-F5344CB8AC3E}">
        <p14:creationId xmlns:p14="http://schemas.microsoft.com/office/powerpoint/2010/main" val="19302124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1901308" y="1719997"/>
            <a:ext cx="815841" cy="3976648"/>
          </a:xfrm>
          <a:prstGeom prst="rect">
            <a:avLst/>
          </a:prstGeom>
          <a:solidFill>
            <a:schemeClr val="tx1"/>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3" name="Parallelogram 2"/>
          <p:cNvSpPr/>
          <p:nvPr/>
        </p:nvSpPr>
        <p:spPr>
          <a:xfrm rot="21372706">
            <a:off x="7782778" y="2687006"/>
            <a:ext cx="865828" cy="1033463"/>
          </a:xfrm>
          <a:prstGeom prst="parallelogram">
            <a:avLst/>
          </a:prstGeom>
          <a:solidFill>
            <a:schemeClr val="tx2">
              <a:alpha val="63000"/>
            </a:schemeClr>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2" name="Content Placeholder 1"/>
          <p:cNvSpPr>
            <a:spLocks noGrp="1"/>
          </p:cNvSpPr>
          <p:nvPr>
            <p:ph sz="quarter" idx="13"/>
          </p:nvPr>
        </p:nvSpPr>
        <p:spPr/>
        <p:txBody>
          <a:bodyPr/>
          <a:lstStyle/>
          <a:p>
            <a:endParaRPr lang="en-IN" sz="1600" dirty="0" smtClean="0">
              <a:solidFill>
                <a:srgbClr val="669999"/>
              </a:solidFill>
            </a:endParaRPr>
          </a:p>
          <a:p>
            <a:endParaRPr lang="en-IN" sz="1600" dirty="0" smtClean="0">
              <a:solidFill>
                <a:srgbClr val="669999"/>
              </a:solidFill>
            </a:endParaRPr>
          </a:p>
          <a:p>
            <a:endParaRPr lang="en-IN" sz="1600" dirty="0" smtClean="0">
              <a:solidFill>
                <a:srgbClr val="669999"/>
              </a:solidFill>
            </a:endParaRPr>
          </a:p>
        </p:txBody>
      </p:sp>
      <p:sp>
        <p:nvSpPr>
          <p:cNvPr id="4" name="Date Placeholder 3"/>
          <p:cNvSpPr>
            <a:spLocks noGrp="1"/>
          </p:cNvSpPr>
          <p:nvPr>
            <p:ph type="dt" sz="half" idx="14"/>
          </p:nvPr>
        </p:nvSpPr>
        <p:spPr/>
        <p:txBody>
          <a:bodyPr/>
          <a:lstStyle/>
          <a:p>
            <a:r>
              <a:rPr lang="en-US" smtClean="0"/>
              <a:t>Antara Menzel-Barbara | 25.06.24   </a:t>
            </a:r>
            <a:endParaRPr lang="de-DE" dirty="0"/>
          </a:p>
        </p:txBody>
      </p:sp>
      <p:sp>
        <p:nvSpPr>
          <p:cNvPr id="5" name="Footer Placeholder 4"/>
          <p:cNvSpPr>
            <a:spLocks noGrp="1"/>
          </p:cNvSpPr>
          <p:nvPr>
            <p:ph type="ftr" sz="quarter" idx="15"/>
          </p:nvPr>
        </p:nvSpPr>
        <p:spPr/>
        <p:txBody>
          <a:bodyPr/>
          <a:lstStyle/>
          <a:p>
            <a:r>
              <a:rPr lang="en-US" smtClean="0"/>
              <a:t>Divertor engineering meeting</a:t>
            </a:r>
            <a:endParaRPr lang="de-DE" dirty="0"/>
          </a:p>
        </p:txBody>
      </p:sp>
      <p:sp>
        <p:nvSpPr>
          <p:cNvPr id="6" name="Slide Number Placeholder 5"/>
          <p:cNvSpPr>
            <a:spLocks noGrp="1"/>
          </p:cNvSpPr>
          <p:nvPr>
            <p:ph type="sldNum" sz="quarter" idx="16"/>
          </p:nvPr>
        </p:nvSpPr>
        <p:spPr/>
        <p:txBody>
          <a:bodyPr/>
          <a:lstStyle/>
          <a:p>
            <a:fld id="{ECE691D0-CC49-4FC7-9C4D-6112B0CB3A76}" type="slidenum">
              <a:rPr lang="de-DE" smtClean="0"/>
              <a:pPr/>
              <a:t>6</a:t>
            </a:fld>
            <a:endParaRPr lang="de-DE" dirty="0"/>
          </a:p>
        </p:txBody>
      </p:sp>
      <p:sp>
        <p:nvSpPr>
          <p:cNvPr id="13" name="Title 2"/>
          <p:cNvSpPr>
            <a:spLocks noGrp="1"/>
          </p:cNvSpPr>
          <p:nvPr>
            <p:ph type="title"/>
          </p:nvPr>
        </p:nvSpPr>
        <p:spPr>
          <a:xfrm>
            <a:off x="695326" y="441325"/>
            <a:ext cx="9576471" cy="894416"/>
          </a:xfrm>
        </p:spPr>
        <p:txBody>
          <a:bodyPr/>
          <a:lstStyle/>
          <a:p>
            <a:r>
              <a:rPr lang="en-IN" sz="3200" dirty="0" smtClean="0"/>
              <a:t>W7-X islands, standard configuration</a:t>
            </a:r>
            <a:r>
              <a:rPr lang="en-IN" sz="3200" dirty="0" smtClean="0"/>
              <a:t/>
            </a:r>
            <a:br>
              <a:rPr lang="en-IN" sz="3200" dirty="0" smtClean="0"/>
            </a:br>
            <a:r>
              <a:rPr lang="en-IN" dirty="0" smtClean="0"/>
              <a:t/>
            </a:r>
            <a:br>
              <a:rPr lang="en-IN" dirty="0" smtClean="0"/>
            </a:br>
            <a:endParaRPr lang="en-IN" dirty="0"/>
          </a:p>
        </p:txBody>
      </p:sp>
      <p:pic>
        <p:nvPicPr>
          <p:cNvPr id="8" name="Picture 7"/>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224064" y="1444790"/>
            <a:ext cx="3677107" cy="4059936"/>
          </a:xfrm>
          <a:prstGeom prst="rect">
            <a:avLst/>
          </a:prstGeom>
        </p:spPr>
      </p:pic>
      <p:sp>
        <p:nvSpPr>
          <p:cNvPr id="10" name="Parallelogram 9"/>
          <p:cNvSpPr/>
          <p:nvPr/>
        </p:nvSpPr>
        <p:spPr>
          <a:xfrm rot="21372706">
            <a:off x="7678002" y="2687005"/>
            <a:ext cx="865828" cy="1033463"/>
          </a:xfrm>
          <a:prstGeom prst="parallelogram">
            <a:avLst/>
          </a:prstGeom>
          <a:solidFill>
            <a:schemeClr val="tx2">
              <a:alpha val="63000"/>
            </a:schemeClr>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11" name="Rounded Rectangle 10"/>
          <p:cNvSpPr/>
          <p:nvPr/>
        </p:nvSpPr>
        <p:spPr>
          <a:xfrm>
            <a:off x="1943099" y="1171576"/>
            <a:ext cx="1628775" cy="4581526"/>
          </a:xfrm>
          <a:prstGeom prst="roundRect">
            <a:avLst/>
          </a:prstGeom>
          <a:solidFill>
            <a:schemeClr val="tx2"/>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7" name="Oval 6"/>
          <p:cNvSpPr/>
          <p:nvPr/>
        </p:nvSpPr>
        <p:spPr>
          <a:xfrm>
            <a:off x="1943098" y="5264315"/>
            <a:ext cx="1628775" cy="597836"/>
          </a:xfrm>
          <a:prstGeom prst="ellipse">
            <a:avLst/>
          </a:prstGeom>
          <a:solidFill>
            <a:srgbClr val="66A7A3"/>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14" name="Oval 13"/>
          <p:cNvSpPr/>
          <p:nvPr/>
        </p:nvSpPr>
        <p:spPr>
          <a:xfrm>
            <a:off x="1943097" y="1071034"/>
            <a:ext cx="1628775" cy="597836"/>
          </a:xfrm>
          <a:prstGeom prst="ellipse">
            <a:avLst/>
          </a:prstGeom>
          <a:solidFill>
            <a:schemeClr val="tx2"/>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15" name="Oval 14"/>
          <p:cNvSpPr/>
          <p:nvPr/>
        </p:nvSpPr>
        <p:spPr>
          <a:xfrm>
            <a:off x="2019297" y="5315441"/>
            <a:ext cx="1476374" cy="501323"/>
          </a:xfrm>
          <a:prstGeom prst="ellipse">
            <a:avLst/>
          </a:prstGeom>
          <a:solidFill>
            <a:srgbClr val="99C4C2"/>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16" name="Oval 15"/>
          <p:cNvSpPr/>
          <p:nvPr/>
        </p:nvSpPr>
        <p:spPr>
          <a:xfrm>
            <a:off x="2112164" y="5369476"/>
            <a:ext cx="1290640" cy="387513"/>
          </a:xfrm>
          <a:prstGeom prst="ellipse">
            <a:avLst/>
          </a:prstGeom>
          <a:solidFill>
            <a:srgbClr val="66A7A3"/>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17" name="Oval 16"/>
          <p:cNvSpPr/>
          <p:nvPr/>
        </p:nvSpPr>
        <p:spPr>
          <a:xfrm>
            <a:off x="2205033" y="5430758"/>
            <a:ext cx="1104902" cy="264948"/>
          </a:xfrm>
          <a:prstGeom prst="ellipse">
            <a:avLst/>
          </a:prstGeom>
          <a:solidFill>
            <a:srgbClr val="99C4C2"/>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18" name="Oval 17"/>
          <p:cNvSpPr/>
          <p:nvPr/>
        </p:nvSpPr>
        <p:spPr>
          <a:xfrm>
            <a:off x="2264564" y="5459966"/>
            <a:ext cx="985840" cy="193510"/>
          </a:xfrm>
          <a:prstGeom prst="ellipse">
            <a:avLst/>
          </a:prstGeom>
          <a:solidFill>
            <a:srgbClr val="66A7A3"/>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19" name="Oval 18"/>
          <p:cNvSpPr/>
          <p:nvPr/>
        </p:nvSpPr>
        <p:spPr>
          <a:xfrm>
            <a:off x="2375890" y="5518365"/>
            <a:ext cx="763187" cy="76712"/>
          </a:xfrm>
          <a:prstGeom prst="ellipse">
            <a:avLst/>
          </a:prstGeom>
          <a:solidFill>
            <a:srgbClr val="99C4C2"/>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20" name="Oval 19"/>
          <p:cNvSpPr/>
          <p:nvPr/>
        </p:nvSpPr>
        <p:spPr>
          <a:xfrm>
            <a:off x="2719084" y="5522020"/>
            <a:ext cx="76798" cy="69402"/>
          </a:xfrm>
          <a:prstGeom prst="ellipse">
            <a:avLst/>
          </a:prstGeom>
          <a:solidFill>
            <a:srgbClr val="66A7A3"/>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cxnSp>
        <p:nvCxnSpPr>
          <p:cNvPr id="12" name="Straight Connector 11"/>
          <p:cNvCxnSpPr/>
          <p:nvPr/>
        </p:nvCxnSpPr>
        <p:spPr>
          <a:xfrm flipH="1">
            <a:off x="1720450" y="5430758"/>
            <a:ext cx="176213" cy="235740"/>
          </a:xfrm>
          <a:prstGeom prst="line">
            <a:avLst/>
          </a:prstGeom>
          <a:ln w="19050" cmpd="sng">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1702287" y="5441826"/>
            <a:ext cx="219082" cy="229789"/>
          </a:xfrm>
          <a:prstGeom prst="line">
            <a:avLst/>
          </a:prstGeom>
          <a:ln w="19050" cmpd="sng">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H="1">
            <a:off x="3654620" y="5432057"/>
            <a:ext cx="176213" cy="235740"/>
          </a:xfrm>
          <a:prstGeom prst="line">
            <a:avLst/>
          </a:prstGeom>
          <a:ln w="19050" cmpd="sng">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3636457" y="5443125"/>
            <a:ext cx="219082" cy="229789"/>
          </a:xfrm>
          <a:prstGeom prst="line">
            <a:avLst/>
          </a:prstGeom>
          <a:ln w="19050" cmpd="sng">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V="1">
            <a:off x="1795458" y="1335741"/>
            <a:ext cx="14882" cy="4182624"/>
          </a:xfrm>
          <a:prstGeom prst="line">
            <a:avLst/>
          </a:prstGeom>
          <a:ln w="19050" cmpd="sng">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V="1">
            <a:off x="3745699" y="1346809"/>
            <a:ext cx="14882" cy="4182624"/>
          </a:xfrm>
          <a:prstGeom prst="line">
            <a:avLst/>
          </a:prstGeom>
          <a:ln w="19050" cmpd="sng">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H="1">
            <a:off x="1720450" y="1196078"/>
            <a:ext cx="176213" cy="235740"/>
          </a:xfrm>
          <a:prstGeom prst="line">
            <a:avLst/>
          </a:prstGeom>
          <a:ln w="19050" cmpd="sng">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1702287" y="1207146"/>
            <a:ext cx="219082" cy="229789"/>
          </a:xfrm>
          <a:prstGeom prst="line">
            <a:avLst/>
          </a:prstGeom>
          <a:ln w="19050" cmpd="sng">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3654620" y="1197377"/>
            <a:ext cx="176213" cy="235740"/>
          </a:xfrm>
          <a:prstGeom prst="line">
            <a:avLst/>
          </a:prstGeom>
          <a:ln w="19050" cmpd="sng">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3636457" y="1208445"/>
            <a:ext cx="219082" cy="229789"/>
          </a:xfrm>
          <a:prstGeom prst="line">
            <a:avLst/>
          </a:prstGeom>
          <a:ln w="19050" cmpd="sng">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1" name="Parallelogram 30"/>
          <p:cNvSpPr/>
          <p:nvPr/>
        </p:nvSpPr>
        <p:spPr>
          <a:xfrm rot="5110908">
            <a:off x="2225171" y="5336914"/>
            <a:ext cx="412900" cy="1033463"/>
          </a:xfrm>
          <a:prstGeom prst="parallelogram">
            <a:avLst/>
          </a:prstGeom>
          <a:solidFill>
            <a:schemeClr val="tx1">
              <a:alpha val="63000"/>
            </a:schemeClr>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30" name="Parallelogram 29"/>
          <p:cNvSpPr/>
          <p:nvPr/>
        </p:nvSpPr>
        <p:spPr>
          <a:xfrm rot="5110908">
            <a:off x="2229040" y="5390608"/>
            <a:ext cx="412900" cy="1033463"/>
          </a:xfrm>
          <a:prstGeom prst="parallelogram">
            <a:avLst/>
          </a:prstGeom>
          <a:solidFill>
            <a:schemeClr val="accent5">
              <a:lumMod val="60000"/>
              <a:lumOff val="40000"/>
              <a:alpha val="95000"/>
            </a:schemeClr>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9" name="Oval 8"/>
          <p:cNvSpPr/>
          <p:nvPr/>
        </p:nvSpPr>
        <p:spPr>
          <a:xfrm>
            <a:off x="1996241" y="5816277"/>
            <a:ext cx="68159" cy="89899"/>
          </a:xfrm>
          <a:prstGeom prst="ellipse">
            <a:avLst/>
          </a:prstGeom>
          <a:solidFill>
            <a:schemeClr val="tx2"/>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38" name="Oval 37"/>
          <p:cNvSpPr/>
          <p:nvPr/>
        </p:nvSpPr>
        <p:spPr>
          <a:xfrm>
            <a:off x="2123318" y="5816277"/>
            <a:ext cx="68159" cy="89899"/>
          </a:xfrm>
          <a:prstGeom prst="ellipse">
            <a:avLst/>
          </a:prstGeom>
          <a:solidFill>
            <a:schemeClr val="tx2"/>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39" name="Oval 38"/>
          <p:cNvSpPr/>
          <p:nvPr/>
        </p:nvSpPr>
        <p:spPr>
          <a:xfrm>
            <a:off x="2261487" y="5811501"/>
            <a:ext cx="68159" cy="89899"/>
          </a:xfrm>
          <a:prstGeom prst="ellipse">
            <a:avLst/>
          </a:prstGeom>
          <a:solidFill>
            <a:schemeClr val="tx2"/>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40" name="Oval 39"/>
          <p:cNvSpPr/>
          <p:nvPr/>
        </p:nvSpPr>
        <p:spPr>
          <a:xfrm>
            <a:off x="2388564" y="5811501"/>
            <a:ext cx="68159" cy="89899"/>
          </a:xfrm>
          <a:prstGeom prst="ellipse">
            <a:avLst/>
          </a:prstGeom>
          <a:solidFill>
            <a:schemeClr val="tx2"/>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41" name="Oval 40"/>
          <p:cNvSpPr/>
          <p:nvPr/>
        </p:nvSpPr>
        <p:spPr>
          <a:xfrm>
            <a:off x="2530712" y="5811501"/>
            <a:ext cx="68159" cy="89899"/>
          </a:xfrm>
          <a:prstGeom prst="ellipse">
            <a:avLst/>
          </a:prstGeom>
          <a:solidFill>
            <a:schemeClr val="tx2"/>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42" name="Oval 41"/>
          <p:cNvSpPr/>
          <p:nvPr/>
        </p:nvSpPr>
        <p:spPr>
          <a:xfrm>
            <a:off x="2657789" y="5811501"/>
            <a:ext cx="68159" cy="89899"/>
          </a:xfrm>
          <a:prstGeom prst="ellipse">
            <a:avLst/>
          </a:prstGeom>
          <a:solidFill>
            <a:schemeClr val="tx2"/>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43" name="Oval 42"/>
          <p:cNvSpPr/>
          <p:nvPr/>
        </p:nvSpPr>
        <p:spPr>
          <a:xfrm>
            <a:off x="2799937" y="5811501"/>
            <a:ext cx="68159" cy="89899"/>
          </a:xfrm>
          <a:prstGeom prst="ellipse">
            <a:avLst/>
          </a:prstGeom>
          <a:solidFill>
            <a:schemeClr val="tx2"/>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cxnSp>
        <p:nvCxnSpPr>
          <p:cNvPr id="24" name="Straight Connector 23"/>
          <p:cNvCxnSpPr/>
          <p:nvPr/>
        </p:nvCxnSpPr>
        <p:spPr>
          <a:xfrm flipH="1" flipV="1">
            <a:off x="2900658" y="1742893"/>
            <a:ext cx="34930" cy="3975709"/>
          </a:xfrm>
          <a:prstGeom prst="line">
            <a:avLst/>
          </a:prstGeom>
          <a:ln w="19050" cmpd="sng">
            <a:solidFill>
              <a:schemeClr val="tx1"/>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9637890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t="7483"/>
          <a:stretch/>
        </p:blipFill>
        <p:spPr>
          <a:xfrm>
            <a:off x="-2991807" y="819149"/>
            <a:ext cx="12321543" cy="6121345"/>
          </a:xfrm>
          <a:prstGeom prst="rect">
            <a:avLst/>
          </a:prstGeom>
        </p:spPr>
      </p:pic>
      <p:sp>
        <p:nvSpPr>
          <p:cNvPr id="3" name="Title 2"/>
          <p:cNvSpPr>
            <a:spLocks noGrp="1"/>
          </p:cNvSpPr>
          <p:nvPr>
            <p:ph type="title"/>
          </p:nvPr>
        </p:nvSpPr>
        <p:spPr/>
        <p:txBody>
          <a:bodyPr/>
          <a:lstStyle/>
          <a:p>
            <a:r>
              <a:rPr lang="de-DE" dirty="0" err="1"/>
              <a:t>Example</a:t>
            </a:r>
            <a:r>
              <a:rPr lang="de-DE" dirty="0"/>
              <a:t> </a:t>
            </a:r>
            <a:r>
              <a:rPr lang="de-DE" dirty="0" err="1"/>
              <a:t>target</a:t>
            </a:r>
            <a:r>
              <a:rPr lang="de-DE" dirty="0"/>
              <a:t>, </a:t>
            </a:r>
            <a:r>
              <a:rPr lang="de-DE" dirty="0" err="1"/>
              <a:t>designed</a:t>
            </a:r>
            <a:r>
              <a:rPr lang="de-DE" dirty="0"/>
              <a:t> </a:t>
            </a:r>
            <a:r>
              <a:rPr lang="de-DE" dirty="0" err="1"/>
              <a:t>for</a:t>
            </a:r>
            <a:r>
              <a:rPr lang="de-DE" dirty="0"/>
              <a:t> Standard </a:t>
            </a:r>
            <a:r>
              <a:rPr lang="de-DE" dirty="0" err="1"/>
              <a:t>configuration</a:t>
            </a:r>
            <a:endParaRPr lang="en-US" dirty="0"/>
          </a:p>
        </p:txBody>
      </p:sp>
      <p:sp>
        <p:nvSpPr>
          <p:cNvPr id="4" name="Date Placeholder 3"/>
          <p:cNvSpPr>
            <a:spLocks noGrp="1"/>
          </p:cNvSpPr>
          <p:nvPr>
            <p:ph type="dt" sz="half" idx="14"/>
          </p:nvPr>
        </p:nvSpPr>
        <p:spPr/>
        <p:txBody>
          <a:bodyPr/>
          <a:lstStyle/>
          <a:p>
            <a:r>
              <a:rPr lang="en-US" smtClean="0"/>
              <a:t>Antara Menzel-Barbara | 25.06.24   </a:t>
            </a:r>
            <a:endParaRPr lang="de-DE" dirty="0"/>
          </a:p>
        </p:txBody>
      </p:sp>
      <p:sp>
        <p:nvSpPr>
          <p:cNvPr id="5" name="Footer Placeholder 4"/>
          <p:cNvSpPr>
            <a:spLocks noGrp="1"/>
          </p:cNvSpPr>
          <p:nvPr>
            <p:ph type="ftr" sz="quarter" idx="15"/>
          </p:nvPr>
        </p:nvSpPr>
        <p:spPr/>
        <p:txBody>
          <a:bodyPr/>
          <a:lstStyle/>
          <a:p>
            <a:r>
              <a:rPr lang="en-US" smtClean="0"/>
              <a:t>Divertor engineering meeting</a:t>
            </a:r>
            <a:endParaRPr lang="de-DE" dirty="0"/>
          </a:p>
        </p:txBody>
      </p:sp>
      <p:sp>
        <p:nvSpPr>
          <p:cNvPr id="6" name="Slide Number Placeholder 5"/>
          <p:cNvSpPr>
            <a:spLocks noGrp="1"/>
          </p:cNvSpPr>
          <p:nvPr>
            <p:ph type="sldNum" sz="quarter" idx="16"/>
          </p:nvPr>
        </p:nvSpPr>
        <p:spPr/>
        <p:txBody>
          <a:bodyPr/>
          <a:lstStyle/>
          <a:p>
            <a:fld id="{ECE691D0-CC49-4FC7-9C4D-6112B0CB3A76}" type="slidenum">
              <a:rPr lang="de-DE" smtClean="0"/>
              <a:pPr/>
              <a:t>60</a:t>
            </a:fld>
            <a:endParaRPr lang="de-DE" dirty="0"/>
          </a:p>
        </p:txBody>
      </p:sp>
      <p:sp>
        <p:nvSpPr>
          <p:cNvPr id="2" name="Rounded Rectangle 1"/>
          <p:cNvSpPr/>
          <p:nvPr/>
        </p:nvSpPr>
        <p:spPr>
          <a:xfrm>
            <a:off x="9010650" y="2133600"/>
            <a:ext cx="1871663" cy="138113"/>
          </a:xfrm>
          <a:prstGeom prst="roundRect">
            <a:avLst/>
          </a:prstGeom>
          <a:solidFill>
            <a:schemeClr val="tx2"/>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8" name="Oval 7"/>
          <p:cNvSpPr/>
          <p:nvPr/>
        </p:nvSpPr>
        <p:spPr>
          <a:xfrm>
            <a:off x="9228900" y="2013480"/>
            <a:ext cx="371475" cy="385762"/>
          </a:xfrm>
          <a:prstGeom prst="ellipse">
            <a:avLst/>
          </a:prstGeom>
          <a:solidFill>
            <a:schemeClr val="tx2"/>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9" name="TextBox 8"/>
          <p:cNvSpPr txBox="1"/>
          <p:nvPr/>
        </p:nvSpPr>
        <p:spPr>
          <a:xfrm>
            <a:off x="9010650" y="1743606"/>
            <a:ext cx="2236451" cy="262059"/>
          </a:xfrm>
          <a:prstGeom prst="rect">
            <a:avLst/>
          </a:prstGeom>
          <a:noFill/>
        </p:spPr>
        <p:txBody>
          <a:bodyPr wrap="square" lIns="0" tIns="0" rIns="0" bIns="0" rtlCol="0" anchor="t" anchorCtr="0">
            <a:spAutoFit/>
          </a:bodyPr>
          <a:lstStyle/>
          <a:p>
            <a:pPr algn="l">
              <a:lnSpc>
                <a:spcPts val="2300"/>
              </a:lnSpc>
              <a:spcBef>
                <a:spcPts val="1150"/>
              </a:spcBef>
            </a:pPr>
            <a:r>
              <a:rPr lang="de-DE" sz="1400" dirty="0" err="1" smtClean="0">
                <a:solidFill>
                  <a:schemeClr val="tx2"/>
                </a:solidFill>
              </a:rPr>
              <a:t>Surfaces</a:t>
            </a:r>
            <a:r>
              <a:rPr lang="de-DE" sz="1400" dirty="0" smtClean="0">
                <a:solidFill>
                  <a:schemeClr val="tx2"/>
                </a:solidFill>
              </a:rPr>
              <a:t> </a:t>
            </a:r>
            <a:r>
              <a:rPr lang="de-DE" sz="1400" dirty="0" err="1" smtClean="0">
                <a:solidFill>
                  <a:schemeClr val="tx2"/>
                </a:solidFill>
              </a:rPr>
              <a:t>over</a:t>
            </a:r>
            <a:r>
              <a:rPr lang="de-DE" sz="1400" dirty="0" smtClean="0">
                <a:solidFill>
                  <a:schemeClr val="tx2"/>
                </a:solidFill>
              </a:rPr>
              <a:t> 10 MW/m²</a:t>
            </a:r>
            <a:endParaRPr lang="en-US" sz="1400" dirty="0" err="1" smtClean="0">
              <a:solidFill>
                <a:schemeClr val="tx2"/>
              </a:solidFill>
            </a:endParaRPr>
          </a:p>
        </p:txBody>
      </p:sp>
      <p:sp>
        <p:nvSpPr>
          <p:cNvPr id="10" name="Rounded Rectangle 9"/>
          <p:cNvSpPr/>
          <p:nvPr/>
        </p:nvSpPr>
        <p:spPr>
          <a:xfrm>
            <a:off x="9010650" y="3400425"/>
            <a:ext cx="1871663" cy="138113"/>
          </a:xfrm>
          <a:prstGeom prst="roundRect">
            <a:avLst/>
          </a:prstGeom>
          <a:solidFill>
            <a:schemeClr val="accent1"/>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11" name="Oval 10"/>
          <p:cNvSpPr/>
          <p:nvPr/>
        </p:nvSpPr>
        <p:spPr>
          <a:xfrm>
            <a:off x="10086059" y="3290950"/>
            <a:ext cx="371475" cy="385762"/>
          </a:xfrm>
          <a:prstGeom prst="ellipse">
            <a:avLst/>
          </a:prstGeom>
          <a:solidFill>
            <a:schemeClr val="accent1"/>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12" name="TextBox 11"/>
          <p:cNvSpPr txBox="1"/>
          <p:nvPr/>
        </p:nvSpPr>
        <p:spPr>
          <a:xfrm>
            <a:off x="9010650" y="3010431"/>
            <a:ext cx="2236451" cy="262059"/>
          </a:xfrm>
          <a:prstGeom prst="rect">
            <a:avLst/>
          </a:prstGeom>
          <a:noFill/>
        </p:spPr>
        <p:txBody>
          <a:bodyPr wrap="square" lIns="0" tIns="0" rIns="0" bIns="0" rtlCol="0" anchor="t" anchorCtr="0">
            <a:spAutoFit/>
          </a:bodyPr>
          <a:lstStyle/>
          <a:p>
            <a:pPr algn="l">
              <a:lnSpc>
                <a:spcPts val="2300"/>
              </a:lnSpc>
              <a:spcBef>
                <a:spcPts val="1150"/>
              </a:spcBef>
            </a:pPr>
            <a:r>
              <a:rPr lang="de-DE" sz="1400" dirty="0" err="1" smtClean="0">
                <a:solidFill>
                  <a:schemeClr val="tx2"/>
                </a:solidFill>
              </a:rPr>
              <a:t>Collected</a:t>
            </a:r>
            <a:r>
              <a:rPr lang="de-DE" sz="1400" dirty="0" smtClean="0">
                <a:solidFill>
                  <a:schemeClr val="tx2"/>
                </a:solidFill>
              </a:rPr>
              <a:t> </a:t>
            </a:r>
            <a:r>
              <a:rPr lang="de-DE" sz="1400" dirty="0" err="1" smtClean="0">
                <a:solidFill>
                  <a:schemeClr val="tx2"/>
                </a:solidFill>
              </a:rPr>
              <a:t>particles</a:t>
            </a:r>
            <a:endParaRPr lang="en-US" sz="1400" dirty="0" err="1" smtClean="0">
              <a:solidFill>
                <a:schemeClr val="tx2"/>
              </a:solidFill>
            </a:endParaRPr>
          </a:p>
        </p:txBody>
      </p:sp>
      <p:sp>
        <p:nvSpPr>
          <p:cNvPr id="13" name="TextBox 12"/>
          <p:cNvSpPr txBox="1"/>
          <p:nvPr/>
        </p:nvSpPr>
        <p:spPr>
          <a:xfrm>
            <a:off x="9251246" y="2354795"/>
            <a:ext cx="349129" cy="262059"/>
          </a:xfrm>
          <a:prstGeom prst="rect">
            <a:avLst/>
          </a:prstGeom>
          <a:noFill/>
        </p:spPr>
        <p:txBody>
          <a:bodyPr wrap="square" lIns="0" tIns="0" rIns="0" bIns="0" rtlCol="0" anchor="t" anchorCtr="0">
            <a:spAutoFit/>
          </a:bodyPr>
          <a:lstStyle/>
          <a:p>
            <a:pPr algn="l">
              <a:lnSpc>
                <a:spcPts val="2300"/>
              </a:lnSpc>
              <a:spcBef>
                <a:spcPts val="1150"/>
              </a:spcBef>
            </a:pPr>
            <a:r>
              <a:rPr lang="de-DE" sz="1400" dirty="0" err="1" smtClean="0">
                <a:ln>
                  <a:solidFill>
                    <a:srgbClr val="29485D"/>
                  </a:solidFill>
                </a:ln>
                <a:solidFill>
                  <a:srgbClr val="006C66"/>
                </a:solidFill>
              </a:rPr>
              <a:t>No</a:t>
            </a:r>
            <a:endParaRPr lang="en-US" sz="1400" dirty="0" err="1" smtClean="0">
              <a:ln>
                <a:solidFill>
                  <a:srgbClr val="29485D"/>
                </a:solidFill>
              </a:ln>
              <a:solidFill>
                <a:srgbClr val="006C66"/>
              </a:solidFill>
            </a:endParaRPr>
          </a:p>
        </p:txBody>
      </p:sp>
      <p:sp>
        <p:nvSpPr>
          <p:cNvPr id="14" name="TextBox 13"/>
          <p:cNvSpPr txBox="1"/>
          <p:nvPr/>
        </p:nvSpPr>
        <p:spPr>
          <a:xfrm>
            <a:off x="10141562" y="3676629"/>
            <a:ext cx="490537" cy="262059"/>
          </a:xfrm>
          <a:prstGeom prst="rect">
            <a:avLst/>
          </a:prstGeom>
          <a:noFill/>
        </p:spPr>
        <p:txBody>
          <a:bodyPr wrap="square" lIns="0" tIns="0" rIns="0" bIns="0" rtlCol="0" anchor="t" anchorCtr="0">
            <a:spAutoFit/>
          </a:bodyPr>
          <a:lstStyle/>
          <a:p>
            <a:pPr algn="l">
              <a:lnSpc>
                <a:spcPts val="2300"/>
              </a:lnSpc>
              <a:spcBef>
                <a:spcPts val="1150"/>
              </a:spcBef>
            </a:pPr>
            <a:r>
              <a:rPr lang="de-DE" sz="1400" dirty="0" smtClean="0">
                <a:solidFill>
                  <a:srgbClr val="EF7C00"/>
                </a:solidFill>
              </a:rPr>
              <a:t>89%</a:t>
            </a:r>
            <a:endParaRPr lang="en-US" sz="1400" dirty="0" err="1" smtClean="0">
              <a:solidFill>
                <a:srgbClr val="EF7C00"/>
              </a:solidFill>
            </a:endParaRPr>
          </a:p>
        </p:txBody>
      </p:sp>
      <p:sp>
        <p:nvSpPr>
          <p:cNvPr id="15" name="Rounded Rectangle 14"/>
          <p:cNvSpPr/>
          <p:nvPr/>
        </p:nvSpPr>
        <p:spPr>
          <a:xfrm>
            <a:off x="9010650" y="4809513"/>
            <a:ext cx="1871663" cy="138113"/>
          </a:xfrm>
          <a:prstGeom prst="roundRect">
            <a:avLst/>
          </a:prstGeom>
          <a:solidFill>
            <a:schemeClr val="tx1">
              <a:lumMod val="65000"/>
              <a:lumOff val="35000"/>
            </a:schemeClr>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16" name="Oval 15"/>
          <p:cNvSpPr/>
          <p:nvPr/>
        </p:nvSpPr>
        <p:spPr>
          <a:xfrm>
            <a:off x="9228900" y="4695949"/>
            <a:ext cx="371475" cy="385762"/>
          </a:xfrm>
          <a:prstGeom prst="ellipse">
            <a:avLst/>
          </a:prstGeom>
          <a:solidFill>
            <a:schemeClr val="tx1">
              <a:lumMod val="65000"/>
              <a:lumOff val="35000"/>
            </a:schemeClr>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17" name="TextBox 16"/>
          <p:cNvSpPr txBox="1"/>
          <p:nvPr/>
        </p:nvSpPr>
        <p:spPr>
          <a:xfrm>
            <a:off x="9010650" y="4419519"/>
            <a:ext cx="2236451" cy="262059"/>
          </a:xfrm>
          <a:prstGeom prst="rect">
            <a:avLst/>
          </a:prstGeom>
          <a:noFill/>
        </p:spPr>
        <p:txBody>
          <a:bodyPr wrap="square" lIns="0" tIns="0" rIns="0" bIns="0" rtlCol="0" anchor="t" anchorCtr="0">
            <a:spAutoFit/>
          </a:bodyPr>
          <a:lstStyle/>
          <a:p>
            <a:pPr algn="l">
              <a:lnSpc>
                <a:spcPts val="2300"/>
              </a:lnSpc>
              <a:spcBef>
                <a:spcPts val="1150"/>
              </a:spcBef>
            </a:pPr>
            <a:r>
              <a:rPr lang="de-DE" sz="1400" dirty="0" err="1" smtClean="0">
                <a:solidFill>
                  <a:srgbClr val="777777"/>
                </a:solidFill>
              </a:rPr>
              <a:t>Plotted</a:t>
            </a:r>
            <a:r>
              <a:rPr lang="de-DE" sz="1400" dirty="0" smtClean="0">
                <a:solidFill>
                  <a:srgbClr val="777777"/>
                </a:solidFill>
              </a:rPr>
              <a:t> </a:t>
            </a:r>
            <a:r>
              <a:rPr lang="de-DE" sz="1400" dirty="0" err="1" smtClean="0">
                <a:solidFill>
                  <a:srgbClr val="777777"/>
                </a:solidFill>
              </a:rPr>
              <a:t>metric</a:t>
            </a:r>
            <a:endParaRPr lang="en-US" sz="1400" dirty="0" err="1" smtClean="0">
              <a:solidFill>
                <a:srgbClr val="777777"/>
              </a:solidFill>
            </a:endParaRPr>
          </a:p>
        </p:txBody>
      </p:sp>
      <p:sp>
        <p:nvSpPr>
          <p:cNvPr id="18" name="TextBox 17"/>
          <p:cNvSpPr txBox="1"/>
          <p:nvPr/>
        </p:nvSpPr>
        <p:spPr>
          <a:xfrm>
            <a:off x="8768173" y="5066159"/>
            <a:ext cx="1292928" cy="294953"/>
          </a:xfrm>
          <a:prstGeom prst="rect">
            <a:avLst/>
          </a:prstGeom>
          <a:noFill/>
        </p:spPr>
        <p:txBody>
          <a:bodyPr wrap="square" lIns="0" tIns="0" rIns="0" bIns="0" rtlCol="0" anchor="t" anchorCtr="0">
            <a:spAutoFit/>
          </a:bodyPr>
          <a:lstStyle/>
          <a:p>
            <a:pPr algn="l">
              <a:lnSpc>
                <a:spcPts val="2300"/>
              </a:lnSpc>
              <a:spcBef>
                <a:spcPts val="1150"/>
              </a:spcBef>
            </a:pPr>
            <a:r>
              <a:rPr lang="de-DE" sz="1400" dirty="0" err="1" smtClean="0">
                <a:solidFill>
                  <a:srgbClr val="777777"/>
                </a:solidFill>
              </a:rPr>
              <a:t>Incidence</a:t>
            </a:r>
            <a:r>
              <a:rPr lang="de-DE" sz="1400" dirty="0" smtClean="0">
                <a:solidFill>
                  <a:srgbClr val="777777"/>
                </a:solidFill>
              </a:rPr>
              <a:t> angle</a:t>
            </a:r>
            <a:endParaRPr lang="en-US" sz="1400" dirty="0" err="1" smtClean="0">
              <a:solidFill>
                <a:srgbClr val="777777"/>
              </a:solidFill>
            </a:endParaRPr>
          </a:p>
        </p:txBody>
      </p:sp>
      <p:sp>
        <p:nvSpPr>
          <p:cNvPr id="19" name="Rectangle 18"/>
          <p:cNvSpPr/>
          <p:nvPr/>
        </p:nvSpPr>
        <p:spPr>
          <a:xfrm>
            <a:off x="3133725" y="938213"/>
            <a:ext cx="1327775" cy="314325"/>
          </a:xfrm>
          <a:prstGeom prst="rect">
            <a:avLst/>
          </a:prstGeom>
          <a:solidFill>
            <a:schemeClr val="bg1"/>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Tree>
    <p:extLst>
      <p:ext uri="{BB962C8B-B14F-4D97-AF65-F5344CB8AC3E}">
        <p14:creationId xmlns:p14="http://schemas.microsoft.com/office/powerpoint/2010/main" val="168108096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t="7483"/>
          <a:stretch/>
        </p:blipFill>
        <p:spPr>
          <a:xfrm>
            <a:off x="-2991807" y="819149"/>
            <a:ext cx="12321543" cy="6121345"/>
          </a:xfrm>
          <a:prstGeom prst="rect">
            <a:avLst/>
          </a:prstGeom>
        </p:spPr>
      </p:pic>
      <p:sp>
        <p:nvSpPr>
          <p:cNvPr id="3" name="Title 2"/>
          <p:cNvSpPr>
            <a:spLocks noGrp="1"/>
          </p:cNvSpPr>
          <p:nvPr>
            <p:ph type="title"/>
          </p:nvPr>
        </p:nvSpPr>
        <p:spPr/>
        <p:txBody>
          <a:bodyPr/>
          <a:lstStyle/>
          <a:p>
            <a:r>
              <a:rPr lang="de-DE" dirty="0" err="1"/>
              <a:t>Example</a:t>
            </a:r>
            <a:r>
              <a:rPr lang="de-DE" dirty="0"/>
              <a:t> </a:t>
            </a:r>
            <a:r>
              <a:rPr lang="de-DE" dirty="0" err="1"/>
              <a:t>target</a:t>
            </a:r>
            <a:r>
              <a:rPr lang="de-DE" dirty="0"/>
              <a:t>, </a:t>
            </a:r>
            <a:r>
              <a:rPr lang="de-DE" dirty="0" err="1"/>
              <a:t>designed</a:t>
            </a:r>
            <a:r>
              <a:rPr lang="de-DE" dirty="0"/>
              <a:t> </a:t>
            </a:r>
            <a:r>
              <a:rPr lang="de-DE" dirty="0" err="1"/>
              <a:t>for</a:t>
            </a:r>
            <a:r>
              <a:rPr lang="de-DE" dirty="0"/>
              <a:t> Standard </a:t>
            </a:r>
            <a:r>
              <a:rPr lang="de-DE" dirty="0" err="1"/>
              <a:t>configuration</a:t>
            </a:r>
            <a:endParaRPr lang="en-US" dirty="0"/>
          </a:p>
        </p:txBody>
      </p:sp>
      <p:sp>
        <p:nvSpPr>
          <p:cNvPr id="4" name="Date Placeholder 3"/>
          <p:cNvSpPr>
            <a:spLocks noGrp="1"/>
          </p:cNvSpPr>
          <p:nvPr>
            <p:ph type="dt" sz="half" idx="14"/>
          </p:nvPr>
        </p:nvSpPr>
        <p:spPr/>
        <p:txBody>
          <a:bodyPr/>
          <a:lstStyle/>
          <a:p>
            <a:r>
              <a:rPr lang="en-US" smtClean="0"/>
              <a:t>Antara Menzel-Barbara | 25.06.24   </a:t>
            </a:r>
            <a:endParaRPr lang="de-DE" dirty="0"/>
          </a:p>
        </p:txBody>
      </p:sp>
      <p:sp>
        <p:nvSpPr>
          <p:cNvPr id="5" name="Footer Placeholder 4"/>
          <p:cNvSpPr>
            <a:spLocks noGrp="1"/>
          </p:cNvSpPr>
          <p:nvPr>
            <p:ph type="ftr" sz="quarter" idx="15"/>
          </p:nvPr>
        </p:nvSpPr>
        <p:spPr/>
        <p:txBody>
          <a:bodyPr/>
          <a:lstStyle/>
          <a:p>
            <a:r>
              <a:rPr lang="en-US" smtClean="0"/>
              <a:t>Divertor engineering meeting</a:t>
            </a:r>
            <a:endParaRPr lang="de-DE" dirty="0"/>
          </a:p>
        </p:txBody>
      </p:sp>
      <p:sp>
        <p:nvSpPr>
          <p:cNvPr id="6" name="Slide Number Placeholder 5"/>
          <p:cNvSpPr>
            <a:spLocks noGrp="1"/>
          </p:cNvSpPr>
          <p:nvPr>
            <p:ph type="sldNum" sz="quarter" idx="16"/>
          </p:nvPr>
        </p:nvSpPr>
        <p:spPr/>
        <p:txBody>
          <a:bodyPr/>
          <a:lstStyle/>
          <a:p>
            <a:fld id="{ECE691D0-CC49-4FC7-9C4D-6112B0CB3A76}" type="slidenum">
              <a:rPr lang="de-DE" smtClean="0"/>
              <a:pPr/>
              <a:t>61</a:t>
            </a:fld>
            <a:endParaRPr lang="de-DE" dirty="0"/>
          </a:p>
        </p:txBody>
      </p:sp>
      <p:sp>
        <p:nvSpPr>
          <p:cNvPr id="2" name="Rounded Rectangle 1"/>
          <p:cNvSpPr/>
          <p:nvPr/>
        </p:nvSpPr>
        <p:spPr>
          <a:xfrm>
            <a:off x="9010650" y="2133600"/>
            <a:ext cx="1871663" cy="138113"/>
          </a:xfrm>
          <a:prstGeom prst="roundRect">
            <a:avLst/>
          </a:prstGeom>
          <a:solidFill>
            <a:schemeClr val="tx2"/>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8" name="Oval 7"/>
          <p:cNvSpPr/>
          <p:nvPr/>
        </p:nvSpPr>
        <p:spPr>
          <a:xfrm>
            <a:off x="9228900" y="2013480"/>
            <a:ext cx="371475" cy="385762"/>
          </a:xfrm>
          <a:prstGeom prst="ellipse">
            <a:avLst/>
          </a:prstGeom>
          <a:solidFill>
            <a:schemeClr val="tx2"/>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9" name="TextBox 8"/>
          <p:cNvSpPr txBox="1"/>
          <p:nvPr/>
        </p:nvSpPr>
        <p:spPr>
          <a:xfrm>
            <a:off x="9010650" y="1743606"/>
            <a:ext cx="2236451" cy="262059"/>
          </a:xfrm>
          <a:prstGeom prst="rect">
            <a:avLst/>
          </a:prstGeom>
          <a:noFill/>
        </p:spPr>
        <p:txBody>
          <a:bodyPr wrap="square" lIns="0" tIns="0" rIns="0" bIns="0" rtlCol="0" anchor="t" anchorCtr="0">
            <a:spAutoFit/>
          </a:bodyPr>
          <a:lstStyle/>
          <a:p>
            <a:pPr algn="l">
              <a:lnSpc>
                <a:spcPts val="2300"/>
              </a:lnSpc>
              <a:spcBef>
                <a:spcPts val="1150"/>
              </a:spcBef>
            </a:pPr>
            <a:r>
              <a:rPr lang="de-DE" sz="1400" dirty="0" err="1" smtClean="0">
                <a:solidFill>
                  <a:schemeClr val="tx2"/>
                </a:solidFill>
              </a:rPr>
              <a:t>Surfaces</a:t>
            </a:r>
            <a:r>
              <a:rPr lang="de-DE" sz="1400" dirty="0" smtClean="0">
                <a:solidFill>
                  <a:schemeClr val="tx2"/>
                </a:solidFill>
              </a:rPr>
              <a:t> </a:t>
            </a:r>
            <a:r>
              <a:rPr lang="de-DE" sz="1400" dirty="0" err="1" smtClean="0">
                <a:solidFill>
                  <a:schemeClr val="tx2"/>
                </a:solidFill>
              </a:rPr>
              <a:t>over</a:t>
            </a:r>
            <a:r>
              <a:rPr lang="de-DE" sz="1400" dirty="0" smtClean="0">
                <a:solidFill>
                  <a:schemeClr val="tx2"/>
                </a:solidFill>
              </a:rPr>
              <a:t> 10 MW/m²</a:t>
            </a:r>
            <a:endParaRPr lang="en-US" sz="1400" dirty="0" err="1" smtClean="0">
              <a:solidFill>
                <a:schemeClr val="tx2"/>
              </a:solidFill>
            </a:endParaRPr>
          </a:p>
        </p:txBody>
      </p:sp>
      <p:sp>
        <p:nvSpPr>
          <p:cNvPr id="10" name="Rounded Rectangle 9"/>
          <p:cNvSpPr/>
          <p:nvPr/>
        </p:nvSpPr>
        <p:spPr>
          <a:xfrm>
            <a:off x="9010650" y="3400425"/>
            <a:ext cx="1871663" cy="138113"/>
          </a:xfrm>
          <a:prstGeom prst="roundRect">
            <a:avLst/>
          </a:prstGeom>
          <a:solidFill>
            <a:schemeClr val="accent1"/>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11" name="Oval 10"/>
          <p:cNvSpPr/>
          <p:nvPr/>
        </p:nvSpPr>
        <p:spPr>
          <a:xfrm>
            <a:off x="10086059" y="3290950"/>
            <a:ext cx="371475" cy="385762"/>
          </a:xfrm>
          <a:prstGeom prst="ellipse">
            <a:avLst/>
          </a:prstGeom>
          <a:solidFill>
            <a:schemeClr val="accent1"/>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12" name="TextBox 11"/>
          <p:cNvSpPr txBox="1"/>
          <p:nvPr/>
        </p:nvSpPr>
        <p:spPr>
          <a:xfrm>
            <a:off x="9010650" y="3010431"/>
            <a:ext cx="2236451" cy="262059"/>
          </a:xfrm>
          <a:prstGeom prst="rect">
            <a:avLst/>
          </a:prstGeom>
          <a:noFill/>
        </p:spPr>
        <p:txBody>
          <a:bodyPr wrap="square" lIns="0" tIns="0" rIns="0" bIns="0" rtlCol="0" anchor="t" anchorCtr="0">
            <a:spAutoFit/>
          </a:bodyPr>
          <a:lstStyle/>
          <a:p>
            <a:pPr algn="l">
              <a:lnSpc>
                <a:spcPts val="2300"/>
              </a:lnSpc>
              <a:spcBef>
                <a:spcPts val="1150"/>
              </a:spcBef>
            </a:pPr>
            <a:r>
              <a:rPr lang="de-DE" sz="1400" dirty="0" err="1" smtClean="0">
                <a:solidFill>
                  <a:schemeClr val="tx2"/>
                </a:solidFill>
              </a:rPr>
              <a:t>Collected</a:t>
            </a:r>
            <a:r>
              <a:rPr lang="de-DE" sz="1400" dirty="0" smtClean="0">
                <a:solidFill>
                  <a:schemeClr val="tx2"/>
                </a:solidFill>
              </a:rPr>
              <a:t> </a:t>
            </a:r>
            <a:r>
              <a:rPr lang="de-DE" sz="1400" dirty="0" err="1" smtClean="0">
                <a:solidFill>
                  <a:schemeClr val="tx2"/>
                </a:solidFill>
              </a:rPr>
              <a:t>particles</a:t>
            </a:r>
            <a:endParaRPr lang="en-US" sz="1400" dirty="0" err="1" smtClean="0">
              <a:solidFill>
                <a:schemeClr val="tx2"/>
              </a:solidFill>
            </a:endParaRPr>
          </a:p>
        </p:txBody>
      </p:sp>
      <p:sp>
        <p:nvSpPr>
          <p:cNvPr id="13" name="TextBox 12"/>
          <p:cNvSpPr txBox="1"/>
          <p:nvPr/>
        </p:nvSpPr>
        <p:spPr>
          <a:xfrm>
            <a:off x="9251246" y="2354795"/>
            <a:ext cx="349129" cy="262059"/>
          </a:xfrm>
          <a:prstGeom prst="rect">
            <a:avLst/>
          </a:prstGeom>
          <a:noFill/>
        </p:spPr>
        <p:txBody>
          <a:bodyPr wrap="square" lIns="0" tIns="0" rIns="0" bIns="0" rtlCol="0" anchor="t" anchorCtr="0">
            <a:spAutoFit/>
          </a:bodyPr>
          <a:lstStyle/>
          <a:p>
            <a:pPr algn="l">
              <a:lnSpc>
                <a:spcPts val="2300"/>
              </a:lnSpc>
              <a:spcBef>
                <a:spcPts val="1150"/>
              </a:spcBef>
            </a:pPr>
            <a:r>
              <a:rPr lang="de-DE" sz="1400" dirty="0" err="1" smtClean="0">
                <a:ln>
                  <a:solidFill>
                    <a:srgbClr val="29485D"/>
                  </a:solidFill>
                </a:ln>
                <a:solidFill>
                  <a:srgbClr val="006C66"/>
                </a:solidFill>
              </a:rPr>
              <a:t>No</a:t>
            </a:r>
            <a:endParaRPr lang="en-US" sz="1400" dirty="0" err="1" smtClean="0">
              <a:ln>
                <a:solidFill>
                  <a:srgbClr val="29485D"/>
                </a:solidFill>
              </a:ln>
              <a:solidFill>
                <a:srgbClr val="006C66"/>
              </a:solidFill>
            </a:endParaRPr>
          </a:p>
        </p:txBody>
      </p:sp>
      <p:sp>
        <p:nvSpPr>
          <p:cNvPr id="14" name="TextBox 13"/>
          <p:cNvSpPr txBox="1"/>
          <p:nvPr/>
        </p:nvSpPr>
        <p:spPr>
          <a:xfrm>
            <a:off x="10141562" y="3676629"/>
            <a:ext cx="490537" cy="262059"/>
          </a:xfrm>
          <a:prstGeom prst="rect">
            <a:avLst/>
          </a:prstGeom>
          <a:noFill/>
        </p:spPr>
        <p:txBody>
          <a:bodyPr wrap="square" lIns="0" tIns="0" rIns="0" bIns="0" rtlCol="0" anchor="t" anchorCtr="0">
            <a:spAutoFit/>
          </a:bodyPr>
          <a:lstStyle/>
          <a:p>
            <a:pPr algn="l">
              <a:lnSpc>
                <a:spcPts val="2300"/>
              </a:lnSpc>
              <a:spcBef>
                <a:spcPts val="1150"/>
              </a:spcBef>
            </a:pPr>
            <a:r>
              <a:rPr lang="de-DE" sz="1400" dirty="0" smtClean="0">
                <a:solidFill>
                  <a:srgbClr val="EF7C00"/>
                </a:solidFill>
              </a:rPr>
              <a:t>89%</a:t>
            </a:r>
            <a:endParaRPr lang="en-US" sz="1400" dirty="0" err="1" smtClean="0">
              <a:solidFill>
                <a:srgbClr val="EF7C00"/>
              </a:solidFill>
            </a:endParaRPr>
          </a:p>
        </p:txBody>
      </p:sp>
      <p:sp>
        <p:nvSpPr>
          <p:cNvPr id="15" name="Rounded Rectangle 14"/>
          <p:cNvSpPr/>
          <p:nvPr/>
        </p:nvSpPr>
        <p:spPr>
          <a:xfrm>
            <a:off x="9010650" y="4809513"/>
            <a:ext cx="1871663" cy="138113"/>
          </a:xfrm>
          <a:prstGeom prst="roundRect">
            <a:avLst/>
          </a:prstGeom>
          <a:solidFill>
            <a:schemeClr val="tx1">
              <a:lumMod val="65000"/>
              <a:lumOff val="35000"/>
            </a:schemeClr>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16" name="Oval 15"/>
          <p:cNvSpPr/>
          <p:nvPr/>
        </p:nvSpPr>
        <p:spPr>
          <a:xfrm>
            <a:off x="9228900" y="4695949"/>
            <a:ext cx="371475" cy="385762"/>
          </a:xfrm>
          <a:prstGeom prst="ellipse">
            <a:avLst/>
          </a:prstGeom>
          <a:solidFill>
            <a:schemeClr val="tx1">
              <a:lumMod val="65000"/>
              <a:lumOff val="35000"/>
            </a:schemeClr>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17" name="TextBox 16"/>
          <p:cNvSpPr txBox="1"/>
          <p:nvPr/>
        </p:nvSpPr>
        <p:spPr>
          <a:xfrm>
            <a:off x="9010650" y="4419519"/>
            <a:ext cx="2236451" cy="262059"/>
          </a:xfrm>
          <a:prstGeom prst="rect">
            <a:avLst/>
          </a:prstGeom>
          <a:noFill/>
        </p:spPr>
        <p:txBody>
          <a:bodyPr wrap="square" lIns="0" tIns="0" rIns="0" bIns="0" rtlCol="0" anchor="t" anchorCtr="0">
            <a:spAutoFit/>
          </a:bodyPr>
          <a:lstStyle/>
          <a:p>
            <a:pPr algn="l">
              <a:lnSpc>
                <a:spcPts val="2300"/>
              </a:lnSpc>
              <a:spcBef>
                <a:spcPts val="1150"/>
              </a:spcBef>
            </a:pPr>
            <a:r>
              <a:rPr lang="de-DE" sz="1400" dirty="0" err="1" smtClean="0">
                <a:solidFill>
                  <a:srgbClr val="777777"/>
                </a:solidFill>
              </a:rPr>
              <a:t>Plotted</a:t>
            </a:r>
            <a:r>
              <a:rPr lang="de-DE" sz="1400" dirty="0" smtClean="0">
                <a:solidFill>
                  <a:srgbClr val="777777"/>
                </a:solidFill>
              </a:rPr>
              <a:t> </a:t>
            </a:r>
            <a:r>
              <a:rPr lang="de-DE" sz="1400" dirty="0" err="1" smtClean="0">
                <a:solidFill>
                  <a:srgbClr val="777777"/>
                </a:solidFill>
              </a:rPr>
              <a:t>metric</a:t>
            </a:r>
            <a:endParaRPr lang="en-US" sz="1400" dirty="0" err="1" smtClean="0">
              <a:solidFill>
                <a:srgbClr val="777777"/>
              </a:solidFill>
            </a:endParaRPr>
          </a:p>
        </p:txBody>
      </p:sp>
      <p:sp>
        <p:nvSpPr>
          <p:cNvPr id="18" name="TextBox 17"/>
          <p:cNvSpPr txBox="1"/>
          <p:nvPr/>
        </p:nvSpPr>
        <p:spPr>
          <a:xfrm>
            <a:off x="8768173" y="5066159"/>
            <a:ext cx="1292928" cy="294953"/>
          </a:xfrm>
          <a:prstGeom prst="rect">
            <a:avLst/>
          </a:prstGeom>
          <a:noFill/>
        </p:spPr>
        <p:txBody>
          <a:bodyPr wrap="square" lIns="0" tIns="0" rIns="0" bIns="0" rtlCol="0" anchor="t" anchorCtr="0">
            <a:spAutoFit/>
          </a:bodyPr>
          <a:lstStyle/>
          <a:p>
            <a:pPr algn="l">
              <a:lnSpc>
                <a:spcPts val="2300"/>
              </a:lnSpc>
              <a:spcBef>
                <a:spcPts val="1150"/>
              </a:spcBef>
            </a:pPr>
            <a:r>
              <a:rPr lang="de-DE" sz="1400" dirty="0" err="1" smtClean="0">
                <a:solidFill>
                  <a:srgbClr val="777777"/>
                </a:solidFill>
              </a:rPr>
              <a:t>Incidence</a:t>
            </a:r>
            <a:r>
              <a:rPr lang="de-DE" sz="1400" dirty="0" smtClean="0">
                <a:solidFill>
                  <a:srgbClr val="777777"/>
                </a:solidFill>
              </a:rPr>
              <a:t> angle</a:t>
            </a:r>
            <a:endParaRPr lang="en-US" sz="1400" dirty="0" err="1" smtClean="0">
              <a:solidFill>
                <a:srgbClr val="777777"/>
              </a:solidFill>
            </a:endParaRPr>
          </a:p>
        </p:txBody>
      </p:sp>
      <p:sp>
        <p:nvSpPr>
          <p:cNvPr id="19" name="Rectangle 18"/>
          <p:cNvSpPr/>
          <p:nvPr/>
        </p:nvSpPr>
        <p:spPr>
          <a:xfrm>
            <a:off x="3133725" y="938213"/>
            <a:ext cx="1327775" cy="314325"/>
          </a:xfrm>
          <a:prstGeom prst="rect">
            <a:avLst/>
          </a:prstGeom>
          <a:solidFill>
            <a:schemeClr val="bg1"/>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Tree>
    <p:extLst>
      <p:ext uri="{BB962C8B-B14F-4D97-AF65-F5344CB8AC3E}">
        <p14:creationId xmlns:p14="http://schemas.microsoft.com/office/powerpoint/2010/main" val="408868434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30833" y="819149"/>
            <a:ext cx="11399595" cy="6121345"/>
          </a:xfrm>
          <a:prstGeom prst="rect">
            <a:avLst/>
          </a:prstGeom>
        </p:spPr>
      </p:pic>
      <p:sp>
        <p:nvSpPr>
          <p:cNvPr id="3" name="Title 2"/>
          <p:cNvSpPr>
            <a:spLocks noGrp="1"/>
          </p:cNvSpPr>
          <p:nvPr>
            <p:ph type="title"/>
          </p:nvPr>
        </p:nvSpPr>
        <p:spPr/>
        <p:txBody>
          <a:bodyPr/>
          <a:lstStyle/>
          <a:p>
            <a:r>
              <a:rPr lang="de-DE" dirty="0" err="1"/>
              <a:t>Example</a:t>
            </a:r>
            <a:r>
              <a:rPr lang="de-DE" dirty="0"/>
              <a:t> </a:t>
            </a:r>
            <a:r>
              <a:rPr lang="de-DE" dirty="0" err="1"/>
              <a:t>target</a:t>
            </a:r>
            <a:r>
              <a:rPr lang="de-DE" dirty="0"/>
              <a:t>, </a:t>
            </a:r>
            <a:r>
              <a:rPr lang="de-DE" dirty="0" err="1"/>
              <a:t>designed</a:t>
            </a:r>
            <a:r>
              <a:rPr lang="de-DE" dirty="0"/>
              <a:t> </a:t>
            </a:r>
            <a:r>
              <a:rPr lang="de-DE" dirty="0" err="1"/>
              <a:t>for</a:t>
            </a:r>
            <a:r>
              <a:rPr lang="de-DE" dirty="0"/>
              <a:t> Standard </a:t>
            </a:r>
            <a:r>
              <a:rPr lang="de-DE" dirty="0" err="1"/>
              <a:t>configuration</a:t>
            </a:r>
            <a:endParaRPr lang="en-US" dirty="0"/>
          </a:p>
        </p:txBody>
      </p:sp>
      <p:sp>
        <p:nvSpPr>
          <p:cNvPr id="4" name="Date Placeholder 3"/>
          <p:cNvSpPr>
            <a:spLocks noGrp="1"/>
          </p:cNvSpPr>
          <p:nvPr>
            <p:ph type="dt" sz="half" idx="14"/>
          </p:nvPr>
        </p:nvSpPr>
        <p:spPr/>
        <p:txBody>
          <a:bodyPr/>
          <a:lstStyle/>
          <a:p>
            <a:r>
              <a:rPr lang="en-US" smtClean="0"/>
              <a:t>Antara Menzel-Barbara | 25.06.24   </a:t>
            </a:r>
            <a:endParaRPr lang="de-DE" dirty="0"/>
          </a:p>
        </p:txBody>
      </p:sp>
      <p:sp>
        <p:nvSpPr>
          <p:cNvPr id="5" name="Footer Placeholder 4"/>
          <p:cNvSpPr>
            <a:spLocks noGrp="1"/>
          </p:cNvSpPr>
          <p:nvPr>
            <p:ph type="ftr" sz="quarter" idx="15"/>
          </p:nvPr>
        </p:nvSpPr>
        <p:spPr/>
        <p:txBody>
          <a:bodyPr/>
          <a:lstStyle/>
          <a:p>
            <a:r>
              <a:rPr lang="en-US" smtClean="0"/>
              <a:t>Divertor engineering meeting</a:t>
            </a:r>
            <a:endParaRPr lang="de-DE" dirty="0"/>
          </a:p>
        </p:txBody>
      </p:sp>
      <p:sp>
        <p:nvSpPr>
          <p:cNvPr id="6" name="Slide Number Placeholder 5"/>
          <p:cNvSpPr>
            <a:spLocks noGrp="1"/>
          </p:cNvSpPr>
          <p:nvPr>
            <p:ph type="sldNum" sz="quarter" idx="16"/>
          </p:nvPr>
        </p:nvSpPr>
        <p:spPr/>
        <p:txBody>
          <a:bodyPr/>
          <a:lstStyle/>
          <a:p>
            <a:fld id="{ECE691D0-CC49-4FC7-9C4D-6112B0CB3A76}" type="slidenum">
              <a:rPr lang="de-DE" smtClean="0"/>
              <a:pPr/>
              <a:t>62</a:t>
            </a:fld>
            <a:endParaRPr lang="de-DE" dirty="0"/>
          </a:p>
        </p:txBody>
      </p:sp>
      <p:sp>
        <p:nvSpPr>
          <p:cNvPr id="2" name="Rounded Rectangle 1"/>
          <p:cNvSpPr/>
          <p:nvPr/>
        </p:nvSpPr>
        <p:spPr>
          <a:xfrm>
            <a:off x="9010650" y="2133600"/>
            <a:ext cx="1871663" cy="138113"/>
          </a:xfrm>
          <a:prstGeom prst="roundRect">
            <a:avLst/>
          </a:prstGeom>
          <a:solidFill>
            <a:schemeClr val="tx2"/>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8" name="Oval 7"/>
          <p:cNvSpPr/>
          <p:nvPr/>
        </p:nvSpPr>
        <p:spPr>
          <a:xfrm>
            <a:off x="9228900" y="2013480"/>
            <a:ext cx="371475" cy="385762"/>
          </a:xfrm>
          <a:prstGeom prst="ellipse">
            <a:avLst/>
          </a:prstGeom>
          <a:solidFill>
            <a:schemeClr val="tx2"/>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9" name="TextBox 8"/>
          <p:cNvSpPr txBox="1"/>
          <p:nvPr/>
        </p:nvSpPr>
        <p:spPr>
          <a:xfrm>
            <a:off x="9010650" y="1743606"/>
            <a:ext cx="2236451" cy="262059"/>
          </a:xfrm>
          <a:prstGeom prst="rect">
            <a:avLst/>
          </a:prstGeom>
          <a:noFill/>
        </p:spPr>
        <p:txBody>
          <a:bodyPr wrap="square" lIns="0" tIns="0" rIns="0" bIns="0" rtlCol="0" anchor="t" anchorCtr="0">
            <a:spAutoFit/>
          </a:bodyPr>
          <a:lstStyle/>
          <a:p>
            <a:pPr algn="l">
              <a:lnSpc>
                <a:spcPts val="2300"/>
              </a:lnSpc>
              <a:spcBef>
                <a:spcPts val="1150"/>
              </a:spcBef>
            </a:pPr>
            <a:r>
              <a:rPr lang="de-DE" sz="1400" dirty="0" err="1" smtClean="0">
                <a:solidFill>
                  <a:schemeClr val="tx2"/>
                </a:solidFill>
              </a:rPr>
              <a:t>Surfaces</a:t>
            </a:r>
            <a:r>
              <a:rPr lang="de-DE" sz="1400" dirty="0" smtClean="0">
                <a:solidFill>
                  <a:schemeClr val="tx2"/>
                </a:solidFill>
              </a:rPr>
              <a:t> </a:t>
            </a:r>
            <a:r>
              <a:rPr lang="de-DE" sz="1400" dirty="0" err="1" smtClean="0">
                <a:solidFill>
                  <a:schemeClr val="tx2"/>
                </a:solidFill>
              </a:rPr>
              <a:t>over</a:t>
            </a:r>
            <a:r>
              <a:rPr lang="de-DE" sz="1400" dirty="0" smtClean="0">
                <a:solidFill>
                  <a:schemeClr val="tx2"/>
                </a:solidFill>
              </a:rPr>
              <a:t> 10 MW/m²</a:t>
            </a:r>
            <a:endParaRPr lang="en-US" sz="1400" dirty="0" err="1" smtClean="0">
              <a:solidFill>
                <a:schemeClr val="tx2"/>
              </a:solidFill>
            </a:endParaRPr>
          </a:p>
        </p:txBody>
      </p:sp>
      <p:sp>
        <p:nvSpPr>
          <p:cNvPr id="10" name="Rounded Rectangle 9"/>
          <p:cNvSpPr/>
          <p:nvPr/>
        </p:nvSpPr>
        <p:spPr>
          <a:xfrm>
            <a:off x="9010650" y="3400425"/>
            <a:ext cx="1871663" cy="138113"/>
          </a:xfrm>
          <a:prstGeom prst="roundRect">
            <a:avLst/>
          </a:prstGeom>
          <a:solidFill>
            <a:schemeClr val="accent1"/>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11" name="Oval 10"/>
          <p:cNvSpPr/>
          <p:nvPr/>
        </p:nvSpPr>
        <p:spPr>
          <a:xfrm>
            <a:off x="10086059" y="3290950"/>
            <a:ext cx="371475" cy="385762"/>
          </a:xfrm>
          <a:prstGeom prst="ellipse">
            <a:avLst/>
          </a:prstGeom>
          <a:solidFill>
            <a:schemeClr val="accent1"/>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12" name="TextBox 11"/>
          <p:cNvSpPr txBox="1"/>
          <p:nvPr/>
        </p:nvSpPr>
        <p:spPr>
          <a:xfrm>
            <a:off x="9010650" y="3010431"/>
            <a:ext cx="2236451" cy="262059"/>
          </a:xfrm>
          <a:prstGeom prst="rect">
            <a:avLst/>
          </a:prstGeom>
          <a:noFill/>
        </p:spPr>
        <p:txBody>
          <a:bodyPr wrap="square" lIns="0" tIns="0" rIns="0" bIns="0" rtlCol="0" anchor="t" anchorCtr="0">
            <a:spAutoFit/>
          </a:bodyPr>
          <a:lstStyle/>
          <a:p>
            <a:pPr algn="l">
              <a:lnSpc>
                <a:spcPts val="2300"/>
              </a:lnSpc>
              <a:spcBef>
                <a:spcPts val="1150"/>
              </a:spcBef>
            </a:pPr>
            <a:r>
              <a:rPr lang="de-DE" sz="1400" dirty="0" err="1" smtClean="0">
                <a:solidFill>
                  <a:schemeClr val="tx2"/>
                </a:solidFill>
              </a:rPr>
              <a:t>Collected</a:t>
            </a:r>
            <a:r>
              <a:rPr lang="de-DE" sz="1400" dirty="0" smtClean="0">
                <a:solidFill>
                  <a:schemeClr val="tx2"/>
                </a:solidFill>
              </a:rPr>
              <a:t> </a:t>
            </a:r>
            <a:r>
              <a:rPr lang="de-DE" sz="1400" dirty="0" err="1" smtClean="0">
                <a:solidFill>
                  <a:schemeClr val="tx2"/>
                </a:solidFill>
              </a:rPr>
              <a:t>particles</a:t>
            </a:r>
            <a:endParaRPr lang="en-US" sz="1400" dirty="0" err="1" smtClean="0">
              <a:solidFill>
                <a:schemeClr val="tx2"/>
              </a:solidFill>
            </a:endParaRPr>
          </a:p>
        </p:txBody>
      </p:sp>
      <p:sp>
        <p:nvSpPr>
          <p:cNvPr id="13" name="TextBox 12"/>
          <p:cNvSpPr txBox="1"/>
          <p:nvPr/>
        </p:nvSpPr>
        <p:spPr>
          <a:xfrm>
            <a:off x="9251246" y="2354795"/>
            <a:ext cx="349129" cy="262059"/>
          </a:xfrm>
          <a:prstGeom prst="rect">
            <a:avLst/>
          </a:prstGeom>
          <a:noFill/>
        </p:spPr>
        <p:txBody>
          <a:bodyPr wrap="square" lIns="0" tIns="0" rIns="0" bIns="0" rtlCol="0" anchor="t" anchorCtr="0">
            <a:spAutoFit/>
          </a:bodyPr>
          <a:lstStyle/>
          <a:p>
            <a:pPr algn="l">
              <a:lnSpc>
                <a:spcPts val="2300"/>
              </a:lnSpc>
              <a:spcBef>
                <a:spcPts val="1150"/>
              </a:spcBef>
            </a:pPr>
            <a:r>
              <a:rPr lang="de-DE" sz="1400" dirty="0" err="1" smtClean="0">
                <a:ln>
                  <a:solidFill>
                    <a:srgbClr val="29485D"/>
                  </a:solidFill>
                </a:ln>
                <a:solidFill>
                  <a:srgbClr val="006C66"/>
                </a:solidFill>
              </a:rPr>
              <a:t>No</a:t>
            </a:r>
            <a:endParaRPr lang="en-US" sz="1400" dirty="0" err="1" smtClean="0">
              <a:ln>
                <a:solidFill>
                  <a:srgbClr val="29485D"/>
                </a:solidFill>
              </a:ln>
              <a:solidFill>
                <a:srgbClr val="006C66"/>
              </a:solidFill>
            </a:endParaRPr>
          </a:p>
        </p:txBody>
      </p:sp>
      <p:sp>
        <p:nvSpPr>
          <p:cNvPr id="14" name="TextBox 13"/>
          <p:cNvSpPr txBox="1"/>
          <p:nvPr/>
        </p:nvSpPr>
        <p:spPr>
          <a:xfrm>
            <a:off x="10141562" y="3676629"/>
            <a:ext cx="490537" cy="262059"/>
          </a:xfrm>
          <a:prstGeom prst="rect">
            <a:avLst/>
          </a:prstGeom>
          <a:noFill/>
        </p:spPr>
        <p:txBody>
          <a:bodyPr wrap="square" lIns="0" tIns="0" rIns="0" bIns="0" rtlCol="0" anchor="t" anchorCtr="0">
            <a:spAutoFit/>
          </a:bodyPr>
          <a:lstStyle/>
          <a:p>
            <a:pPr algn="l">
              <a:lnSpc>
                <a:spcPts val="2300"/>
              </a:lnSpc>
              <a:spcBef>
                <a:spcPts val="1150"/>
              </a:spcBef>
            </a:pPr>
            <a:r>
              <a:rPr lang="de-DE" sz="1400" dirty="0" smtClean="0">
                <a:solidFill>
                  <a:srgbClr val="EF7C00"/>
                </a:solidFill>
              </a:rPr>
              <a:t>89%</a:t>
            </a:r>
            <a:endParaRPr lang="en-US" sz="1400" dirty="0" err="1" smtClean="0">
              <a:solidFill>
                <a:srgbClr val="EF7C00"/>
              </a:solidFill>
            </a:endParaRPr>
          </a:p>
        </p:txBody>
      </p:sp>
      <p:sp>
        <p:nvSpPr>
          <p:cNvPr id="15" name="Rounded Rectangle 14"/>
          <p:cNvSpPr/>
          <p:nvPr/>
        </p:nvSpPr>
        <p:spPr>
          <a:xfrm>
            <a:off x="9010650" y="4809513"/>
            <a:ext cx="1871663" cy="138113"/>
          </a:xfrm>
          <a:prstGeom prst="roundRect">
            <a:avLst/>
          </a:prstGeom>
          <a:solidFill>
            <a:schemeClr val="tx1">
              <a:lumMod val="65000"/>
              <a:lumOff val="35000"/>
            </a:schemeClr>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16" name="Oval 15"/>
          <p:cNvSpPr/>
          <p:nvPr/>
        </p:nvSpPr>
        <p:spPr>
          <a:xfrm>
            <a:off x="9228900" y="4695949"/>
            <a:ext cx="371475" cy="385762"/>
          </a:xfrm>
          <a:prstGeom prst="ellipse">
            <a:avLst/>
          </a:prstGeom>
          <a:solidFill>
            <a:schemeClr val="tx1">
              <a:lumMod val="65000"/>
              <a:lumOff val="35000"/>
            </a:schemeClr>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17" name="TextBox 16"/>
          <p:cNvSpPr txBox="1"/>
          <p:nvPr/>
        </p:nvSpPr>
        <p:spPr>
          <a:xfrm>
            <a:off x="9010650" y="4419519"/>
            <a:ext cx="2236451" cy="262059"/>
          </a:xfrm>
          <a:prstGeom prst="rect">
            <a:avLst/>
          </a:prstGeom>
          <a:noFill/>
        </p:spPr>
        <p:txBody>
          <a:bodyPr wrap="square" lIns="0" tIns="0" rIns="0" bIns="0" rtlCol="0" anchor="t" anchorCtr="0">
            <a:spAutoFit/>
          </a:bodyPr>
          <a:lstStyle/>
          <a:p>
            <a:pPr algn="l">
              <a:lnSpc>
                <a:spcPts val="2300"/>
              </a:lnSpc>
              <a:spcBef>
                <a:spcPts val="1150"/>
              </a:spcBef>
            </a:pPr>
            <a:r>
              <a:rPr lang="de-DE" sz="1400" dirty="0" err="1" smtClean="0">
                <a:solidFill>
                  <a:srgbClr val="777777"/>
                </a:solidFill>
              </a:rPr>
              <a:t>Plotted</a:t>
            </a:r>
            <a:r>
              <a:rPr lang="de-DE" sz="1400" dirty="0" smtClean="0">
                <a:solidFill>
                  <a:srgbClr val="777777"/>
                </a:solidFill>
              </a:rPr>
              <a:t> </a:t>
            </a:r>
            <a:r>
              <a:rPr lang="de-DE" sz="1400" dirty="0" err="1" smtClean="0">
                <a:solidFill>
                  <a:srgbClr val="777777"/>
                </a:solidFill>
              </a:rPr>
              <a:t>metric</a:t>
            </a:r>
            <a:endParaRPr lang="en-US" sz="1400" dirty="0" err="1" smtClean="0">
              <a:solidFill>
                <a:srgbClr val="777777"/>
              </a:solidFill>
            </a:endParaRPr>
          </a:p>
        </p:txBody>
      </p:sp>
      <p:sp>
        <p:nvSpPr>
          <p:cNvPr id="18" name="TextBox 17"/>
          <p:cNvSpPr txBox="1"/>
          <p:nvPr/>
        </p:nvSpPr>
        <p:spPr>
          <a:xfrm>
            <a:off x="8768173" y="5066159"/>
            <a:ext cx="1292928" cy="294953"/>
          </a:xfrm>
          <a:prstGeom prst="rect">
            <a:avLst/>
          </a:prstGeom>
          <a:noFill/>
        </p:spPr>
        <p:txBody>
          <a:bodyPr wrap="square" lIns="0" tIns="0" rIns="0" bIns="0" rtlCol="0" anchor="t" anchorCtr="0">
            <a:spAutoFit/>
          </a:bodyPr>
          <a:lstStyle/>
          <a:p>
            <a:pPr algn="l">
              <a:lnSpc>
                <a:spcPts val="2300"/>
              </a:lnSpc>
              <a:spcBef>
                <a:spcPts val="1150"/>
              </a:spcBef>
            </a:pPr>
            <a:r>
              <a:rPr lang="de-DE" sz="1400" dirty="0" err="1" smtClean="0">
                <a:solidFill>
                  <a:srgbClr val="777777"/>
                </a:solidFill>
              </a:rPr>
              <a:t>Incidence</a:t>
            </a:r>
            <a:r>
              <a:rPr lang="de-DE" sz="1400" dirty="0" smtClean="0">
                <a:solidFill>
                  <a:srgbClr val="777777"/>
                </a:solidFill>
              </a:rPr>
              <a:t> angle</a:t>
            </a:r>
            <a:endParaRPr lang="en-US" sz="1400" dirty="0" err="1" smtClean="0">
              <a:solidFill>
                <a:srgbClr val="777777"/>
              </a:solidFill>
            </a:endParaRPr>
          </a:p>
        </p:txBody>
      </p:sp>
      <p:sp>
        <p:nvSpPr>
          <p:cNvPr id="19" name="Rectangle 18"/>
          <p:cNvSpPr/>
          <p:nvPr/>
        </p:nvSpPr>
        <p:spPr>
          <a:xfrm>
            <a:off x="3133725" y="938213"/>
            <a:ext cx="1327775" cy="314325"/>
          </a:xfrm>
          <a:prstGeom prst="rect">
            <a:avLst/>
          </a:prstGeom>
          <a:solidFill>
            <a:schemeClr val="bg1"/>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20" name="Rectangle 19"/>
          <p:cNvSpPr/>
          <p:nvPr/>
        </p:nvSpPr>
        <p:spPr>
          <a:xfrm>
            <a:off x="2995612" y="1297642"/>
            <a:ext cx="1327775" cy="314325"/>
          </a:xfrm>
          <a:prstGeom prst="rect">
            <a:avLst/>
          </a:prstGeom>
          <a:solidFill>
            <a:schemeClr val="bg1"/>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Tree>
    <p:extLst>
      <p:ext uri="{BB962C8B-B14F-4D97-AF65-F5344CB8AC3E}">
        <p14:creationId xmlns:p14="http://schemas.microsoft.com/office/powerpoint/2010/main" val="370115602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30833" y="819149"/>
            <a:ext cx="11399595" cy="6121345"/>
          </a:xfrm>
          <a:prstGeom prst="rect">
            <a:avLst/>
          </a:prstGeom>
        </p:spPr>
      </p:pic>
      <p:sp>
        <p:nvSpPr>
          <p:cNvPr id="3" name="Title 2"/>
          <p:cNvSpPr>
            <a:spLocks noGrp="1"/>
          </p:cNvSpPr>
          <p:nvPr>
            <p:ph type="title"/>
          </p:nvPr>
        </p:nvSpPr>
        <p:spPr/>
        <p:txBody>
          <a:bodyPr/>
          <a:lstStyle/>
          <a:p>
            <a:r>
              <a:rPr lang="de-DE" dirty="0" err="1"/>
              <a:t>Example</a:t>
            </a:r>
            <a:r>
              <a:rPr lang="de-DE" dirty="0"/>
              <a:t> </a:t>
            </a:r>
            <a:r>
              <a:rPr lang="de-DE" dirty="0" err="1"/>
              <a:t>target</a:t>
            </a:r>
            <a:r>
              <a:rPr lang="de-DE" dirty="0"/>
              <a:t>, </a:t>
            </a:r>
            <a:r>
              <a:rPr lang="de-DE" dirty="0" err="1"/>
              <a:t>designed</a:t>
            </a:r>
            <a:r>
              <a:rPr lang="de-DE" dirty="0"/>
              <a:t> </a:t>
            </a:r>
            <a:r>
              <a:rPr lang="de-DE" dirty="0" err="1"/>
              <a:t>for</a:t>
            </a:r>
            <a:r>
              <a:rPr lang="de-DE" dirty="0"/>
              <a:t> Standard </a:t>
            </a:r>
            <a:r>
              <a:rPr lang="de-DE" dirty="0" err="1"/>
              <a:t>configuration</a:t>
            </a:r>
            <a:endParaRPr lang="en-US" dirty="0"/>
          </a:p>
        </p:txBody>
      </p:sp>
      <p:sp>
        <p:nvSpPr>
          <p:cNvPr id="4" name="Date Placeholder 3"/>
          <p:cNvSpPr>
            <a:spLocks noGrp="1"/>
          </p:cNvSpPr>
          <p:nvPr>
            <p:ph type="dt" sz="half" idx="14"/>
          </p:nvPr>
        </p:nvSpPr>
        <p:spPr/>
        <p:txBody>
          <a:bodyPr/>
          <a:lstStyle/>
          <a:p>
            <a:r>
              <a:rPr lang="en-US" smtClean="0"/>
              <a:t>Antara Menzel-Barbara | 25.06.24   </a:t>
            </a:r>
            <a:endParaRPr lang="de-DE" dirty="0"/>
          </a:p>
        </p:txBody>
      </p:sp>
      <p:sp>
        <p:nvSpPr>
          <p:cNvPr id="5" name="Footer Placeholder 4"/>
          <p:cNvSpPr>
            <a:spLocks noGrp="1"/>
          </p:cNvSpPr>
          <p:nvPr>
            <p:ph type="ftr" sz="quarter" idx="15"/>
          </p:nvPr>
        </p:nvSpPr>
        <p:spPr/>
        <p:txBody>
          <a:bodyPr/>
          <a:lstStyle/>
          <a:p>
            <a:r>
              <a:rPr lang="en-US" smtClean="0"/>
              <a:t>Divertor engineering meeting</a:t>
            </a:r>
            <a:endParaRPr lang="de-DE" dirty="0"/>
          </a:p>
        </p:txBody>
      </p:sp>
      <p:sp>
        <p:nvSpPr>
          <p:cNvPr id="6" name="Slide Number Placeholder 5"/>
          <p:cNvSpPr>
            <a:spLocks noGrp="1"/>
          </p:cNvSpPr>
          <p:nvPr>
            <p:ph type="sldNum" sz="quarter" idx="16"/>
          </p:nvPr>
        </p:nvSpPr>
        <p:spPr/>
        <p:txBody>
          <a:bodyPr/>
          <a:lstStyle/>
          <a:p>
            <a:fld id="{ECE691D0-CC49-4FC7-9C4D-6112B0CB3A76}" type="slidenum">
              <a:rPr lang="de-DE" smtClean="0"/>
              <a:pPr/>
              <a:t>63</a:t>
            </a:fld>
            <a:endParaRPr lang="de-DE" dirty="0"/>
          </a:p>
        </p:txBody>
      </p:sp>
      <p:sp>
        <p:nvSpPr>
          <p:cNvPr id="2" name="Rounded Rectangle 1"/>
          <p:cNvSpPr/>
          <p:nvPr/>
        </p:nvSpPr>
        <p:spPr>
          <a:xfrm>
            <a:off x="9010650" y="2133600"/>
            <a:ext cx="1871663" cy="138113"/>
          </a:xfrm>
          <a:prstGeom prst="roundRect">
            <a:avLst/>
          </a:prstGeom>
          <a:solidFill>
            <a:schemeClr val="tx2"/>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8" name="Oval 7"/>
          <p:cNvSpPr/>
          <p:nvPr/>
        </p:nvSpPr>
        <p:spPr>
          <a:xfrm>
            <a:off x="9228900" y="2013480"/>
            <a:ext cx="371475" cy="385762"/>
          </a:xfrm>
          <a:prstGeom prst="ellipse">
            <a:avLst/>
          </a:prstGeom>
          <a:solidFill>
            <a:schemeClr val="tx2"/>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9" name="TextBox 8"/>
          <p:cNvSpPr txBox="1"/>
          <p:nvPr/>
        </p:nvSpPr>
        <p:spPr>
          <a:xfrm>
            <a:off x="9010650" y="1743606"/>
            <a:ext cx="2236451" cy="262059"/>
          </a:xfrm>
          <a:prstGeom prst="rect">
            <a:avLst/>
          </a:prstGeom>
          <a:noFill/>
        </p:spPr>
        <p:txBody>
          <a:bodyPr wrap="square" lIns="0" tIns="0" rIns="0" bIns="0" rtlCol="0" anchor="t" anchorCtr="0">
            <a:spAutoFit/>
          </a:bodyPr>
          <a:lstStyle/>
          <a:p>
            <a:pPr algn="l">
              <a:lnSpc>
                <a:spcPts val="2300"/>
              </a:lnSpc>
              <a:spcBef>
                <a:spcPts val="1150"/>
              </a:spcBef>
            </a:pPr>
            <a:r>
              <a:rPr lang="de-DE" sz="1400" dirty="0" err="1" smtClean="0">
                <a:solidFill>
                  <a:schemeClr val="tx2"/>
                </a:solidFill>
              </a:rPr>
              <a:t>Surfaces</a:t>
            </a:r>
            <a:r>
              <a:rPr lang="de-DE" sz="1400" dirty="0" smtClean="0">
                <a:solidFill>
                  <a:schemeClr val="tx2"/>
                </a:solidFill>
              </a:rPr>
              <a:t> </a:t>
            </a:r>
            <a:r>
              <a:rPr lang="de-DE" sz="1400" dirty="0" err="1" smtClean="0">
                <a:solidFill>
                  <a:schemeClr val="tx2"/>
                </a:solidFill>
              </a:rPr>
              <a:t>over</a:t>
            </a:r>
            <a:r>
              <a:rPr lang="de-DE" sz="1400" dirty="0" smtClean="0">
                <a:solidFill>
                  <a:schemeClr val="tx2"/>
                </a:solidFill>
              </a:rPr>
              <a:t> 10 MW/m²</a:t>
            </a:r>
            <a:endParaRPr lang="en-US" sz="1400" dirty="0" err="1" smtClean="0">
              <a:solidFill>
                <a:schemeClr val="tx2"/>
              </a:solidFill>
            </a:endParaRPr>
          </a:p>
        </p:txBody>
      </p:sp>
      <p:sp>
        <p:nvSpPr>
          <p:cNvPr id="10" name="Rounded Rectangle 9"/>
          <p:cNvSpPr/>
          <p:nvPr/>
        </p:nvSpPr>
        <p:spPr>
          <a:xfrm>
            <a:off x="9010650" y="3400425"/>
            <a:ext cx="1871663" cy="138113"/>
          </a:xfrm>
          <a:prstGeom prst="roundRect">
            <a:avLst/>
          </a:prstGeom>
          <a:solidFill>
            <a:schemeClr val="accent1"/>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11" name="Oval 10"/>
          <p:cNvSpPr/>
          <p:nvPr/>
        </p:nvSpPr>
        <p:spPr>
          <a:xfrm>
            <a:off x="10086059" y="3290950"/>
            <a:ext cx="371475" cy="385762"/>
          </a:xfrm>
          <a:prstGeom prst="ellipse">
            <a:avLst/>
          </a:prstGeom>
          <a:solidFill>
            <a:schemeClr val="accent1"/>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12" name="TextBox 11"/>
          <p:cNvSpPr txBox="1"/>
          <p:nvPr/>
        </p:nvSpPr>
        <p:spPr>
          <a:xfrm>
            <a:off x="9010650" y="3010431"/>
            <a:ext cx="2236451" cy="262059"/>
          </a:xfrm>
          <a:prstGeom prst="rect">
            <a:avLst/>
          </a:prstGeom>
          <a:noFill/>
        </p:spPr>
        <p:txBody>
          <a:bodyPr wrap="square" lIns="0" tIns="0" rIns="0" bIns="0" rtlCol="0" anchor="t" anchorCtr="0">
            <a:spAutoFit/>
          </a:bodyPr>
          <a:lstStyle/>
          <a:p>
            <a:pPr algn="l">
              <a:lnSpc>
                <a:spcPts val="2300"/>
              </a:lnSpc>
              <a:spcBef>
                <a:spcPts val="1150"/>
              </a:spcBef>
            </a:pPr>
            <a:r>
              <a:rPr lang="de-DE" sz="1400" dirty="0" err="1" smtClean="0">
                <a:solidFill>
                  <a:schemeClr val="tx2"/>
                </a:solidFill>
              </a:rPr>
              <a:t>Collected</a:t>
            </a:r>
            <a:r>
              <a:rPr lang="de-DE" sz="1400" dirty="0" smtClean="0">
                <a:solidFill>
                  <a:schemeClr val="tx2"/>
                </a:solidFill>
              </a:rPr>
              <a:t> </a:t>
            </a:r>
            <a:r>
              <a:rPr lang="de-DE" sz="1400" dirty="0" err="1" smtClean="0">
                <a:solidFill>
                  <a:schemeClr val="tx2"/>
                </a:solidFill>
              </a:rPr>
              <a:t>particles</a:t>
            </a:r>
            <a:endParaRPr lang="en-US" sz="1400" dirty="0" err="1" smtClean="0">
              <a:solidFill>
                <a:schemeClr val="tx2"/>
              </a:solidFill>
            </a:endParaRPr>
          </a:p>
        </p:txBody>
      </p:sp>
      <p:sp>
        <p:nvSpPr>
          <p:cNvPr id="13" name="TextBox 12"/>
          <p:cNvSpPr txBox="1"/>
          <p:nvPr/>
        </p:nvSpPr>
        <p:spPr>
          <a:xfrm>
            <a:off x="9251246" y="2354795"/>
            <a:ext cx="349129" cy="262059"/>
          </a:xfrm>
          <a:prstGeom prst="rect">
            <a:avLst/>
          </a:prstGeom>
          <a:noFill/>
        </p:spPr>
        <p:txBody>
          <a:bodyPr wrap="square" lIns="0" tIns="0" rIns="0" bIns="0" rtlCol="0" anchor="t" anchorCtr="0">
            <a:spAutoFit/>
          </a:bodyPr>
          <a:lstStyle/>
          <a:p>
            <a:pPr algn="l">
              <a:lnSpc>
                <a:spcPts val="2300"/>
              </a:lnSpc>
              <a:spcBef>
                <a:spcPts val="1150"/>
              </a:spcBef>
            </a:pPr>
            <a:r>
              <a:rPr lang="de-DE" sz="1400" dirty="0" err="1" smtClean="0">
                <a:ln>
                  <a:solidFill>
                    <a:srgbClr val="29485D"/>
                  </a:solidFill>
                </a:ln>
                <a:solidFill>
                  <a:srgbClr val="006C66"/>
                </a:solidFill>
              </a:rPr>
              <a:t>No</a:t>
            </a:r>
            <a:endParaRPr lang="en-US" sz="1400" dirty="0" err="1" smtClean="0">
              <a:ln>
                <a:solidFill>
                  <a:srgbClr val="29485D"/>
                </a:solidFill>
              </a:ln>
              <a:solidFill>
                <a:srgbClr val="006C66"/>
              </a:solidFill>
            </a:endParaRPr>
          </a:p>
        </p:txBody>
      </p:sp>
      <p:sp>
        <p:nvSpPr>
          <p:cNvPr id="14" name="TextBox 13"/>
          <p:cNvSpPr txBox="1"/>
          <p:nvPr/>
        </p:nvSpPr>
        <p:spPr>
          <a:xfrm>
            <a:off x="10141562" y="3676629"/>
            <a:ext cx="490537" cy="262059"/>
          </a:xfrm>
          <a:prstGeom prst="rect">
            <a:avLst/>
          </a:prstGeom>
          <a:noFill/>
        </p:spPr>
        <p:txBody>
          <a:bodyPr wrap="square" lIns="0" tIns="0" rIns="0" bIns="0" rtlCol="0" anchor="t" anchorCtr="0">
            <a:spAutoFit/>
          </a:bodyPr>
          <a:lstStyle/>
          <a:p>
            <a:pPr algn="l">
              <a:lnSpc>
                <a:spcPts val="2300"/>
              </a:lnSpc>
              <a:spcBef>
                <a:spcPts val="1150"/>
              </a:spcBef>
            </a:pPr>
            <a:r>
              <a:rPr lang="de-DE" sz="1400" dirty="0" smtClean="0">
                <a:solidFill>
                  <a:srgbClr val="EF7C00"/>
                </a:solidFill>
              </a:rPr>
              <a:t>89%</a:t>
            </a:r>
            <a:endParaRPr lang="en-US" sz="1400" dirty="0" err="1" smtClean="0">
              <a:solidFill>
                <a:srgbClr val="EF7C00"/>
              </a:solidFill>
            </a:endParaRPr>
          </a:p>
        </p:txBody>
      </p:sp>
      <p:sp>
        <p:nvSpPr>
          <p:cNvPr id="15" name="Rounded Rectangle 14"/>
          <p:cNvSpPr/>
          <p:nvPr/>
        </p:nvSpPr>
        <p:spPr>
          <a:xfrm>
            <a:off x="9010650" y="4809513"/>
            <a:ext cx="1871663" cy="138113"/>
          </a:xfrm>
          <a:prstGeom prst="roundRect">
            <a:avLst/>
          </a:prstGeom>
          <a:solidFill>
            <a:schemeClr val="tx1">
              <a:lumMod val="65000"/>
              <a:lumOff val="35000"/>
            </a:schemeClr>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16" name="Oval 15"/>
          <p:cNvSpPr/>
          <p:nvPr/>
        </p:nvSpPr>
        <p:spPr>
          <a:xfrm>
            <a:off x="9228900" y="4695949"/>
            <a:ext cx="371475" cy="385762"/>
          </a:xfrm>
          <a:prstGeom prst="ellipse">
            <a:avLst/>
          </a:prstGeom>
          <a:solidFill>
            <a:schemeClr val="tx1">
              <a:lumMod val="65000"/>
              <a:lumOff val="35000"/>
            </a:schemeClr>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17" name="TextBox 16"/>
          <p:cNvSpPr txBox="1"/>
          <p:nvPr/>
        </p:nvSpPr>
        <p:spPr>
          <a:xfrm>
            <a:off x="9010650" y="4419519"/>
            <a:ext cx="2236451" cy="262059"/>
          </a:xfrm>
          <a:prstGeom prst="rect">
            <a:avLst/>
          </a:prstGeom>
          <a:noFill/>
        </p:spPr>
        <p:txBody>
          <a:bodyPr wrap="square" lIns="0" tIns="0" rIns="0" bIns="0" rtlCol="0" anchor="t" anchorCtr="0">
            <a:spAutoFit/>
          </a:bodyPr>
          <a:lstStyle/>
          <a:p>
            <a:pPr algn="l">
              <a:lnSpc>
                <a:spcPts val="2300"/>
              </a:lnSpc>
              <a:spcBef>
                <a:spcPts val="1150"/>
              </a:spcBef>
            </a:pPr>
            <a:r>
              <a:rPr lang="de-DE" sz="1400" dirty="0" err="1" smtClean="0">
                <a:solidFill>
                  <a:srgbClr val="777777"/>
                </a:solidFill>
              </a:rPr>
              <a:t>Plotted</a:t>
            </a:r>
            <a:r>
              <a:rPr lang="de-DE" sz="1400" dirty="0" smtClean="0">
                <a:solidFill>
                  <a:srgbClr val="777777"/>
                </a:solidFill>
              </a:rPr>
              <a:t> </a:t>
            </a:r>
            <a:r>
              <a:rPr lang="de-DE" sz="1400" dirty="0" err="1" smtClean="0">
                <a:solidFill>
                  <a:srgbClr val="777777"/>
                </a:solidFill>
              </a:rPr>
              <a:t>metric</a:t>
            </a:r>
            <a:endParaRPr lang="en-US" sz="1400" dirty="0" err="1" smtClean="0">
              <a:solidFill>
                <a:srgbClr val="777777"/>
              </a:solidFill>
            </a:endParaRPr>
          </a:p>
        </p:txBody>
      </p:sp>
      <p:sp>
        <p:nvSpPr>
          <p:cNvPr id="18" name="TextBox 17"/>
          <p:cNvSpPr txBox="1"/>
          <p:nvPr/>
        </p:nvSpPr>
        <p:spPr>
          <a:xfrm>
            <a:off x="8768173" y="5066159"/>
            <a:ext cx="1292928" cy="294953"/>
          </a:xfrm>
          <a:prstGeom prst="rect">
            <a:avLst/>
          </a:prstGeom>
          <a:noFill/>
        </p:spPr>
        <p:txBody>
          <a:bodyPr wrap="square" lIns="0" tIns="0" rIns="0" bIns="0" rtlCol="0" anchor="t" anchorCtr="0">
            <a:spAutoFit/>
          </a:bodyPr>
          <a:lstStyle/>
          <a:p>
            <a:pPr algn="l">
              <a:lnSpc>
                <a:spcPts val="2300"/>
              </a:lnSpc>
              <a:spcBef>
                <a:spcPts val="1150"/>
              </a:spcBef>
            </a:pPr>
            <a:r>
              <a:rPr lang="de-DE" sz="1400" dirty="0" err="1" smtClean="0">
                <a:solidFill>
                  <a:srgbClr val="777777"/>
                </a:solidFill>
              </a:rPr>
              <a:t>Incidence</a:t>
            </a:r>
            <a:r>
              <a:rPr lang="de-DE" sz="1400" dirty="0" smtClean="0">
                <a:solidFill>
                  <a:srgbClr val="777777"/>
                </a:solidFill>
              </a:rPr>
              <a:t> angle</a:t>
            </a:r>
            <a:endParaRPr lang="en-US" sz="1400" dirty="0" err="1" smtClean="0">
              <a:solidFill>
                <a:srgbClr val="777777"/>
              </a:solidFill>
            </a:endParaRPr>
          </a:p>
        </p:txBody>
      </p:sp>
      <p:sp>
        <p:nvSpPr>
          <p:cNvPr id="19" name="Rectangle 18"/>
          <p:cNvSpPr/>
          <p:nvPr/>
        </p:nvSpPr>
        <p:spPr>
          <a:xfrm>
            <a:off x="2962275" y="1382511"/>
            <a:ext cx="1327775" cy="314325"/>
          </a:xfrm>
          <a:prstGeom prst="rect">
            <a:avLst/>
          </a:prstGeom>
          <a:solidFill>
            <a:schemeClr val="bg1"/>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Tree>
    <p:extLst>
      <p:ext uri="{BB962C8B-B14F-4D97-AF65-F5344CB8AC3E}">
        <p14:creationId xmlns:p14="http://schemas.microsoft.com/office/powerpoint/2010/main" val="425408107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30833" y="819149"/>
            <a:ext cx="11399595" cy="6121344"/>
          </a:xfrm>
          <a:prstGeom prst="rect">
            <a:avLst/>
          </a:prstGeom>
        </p:spPr>
      </p:pic>
      <p:sp>
        <p:nvSpPr>
          <p:cNvPr id="3" name="Title 2"/>
          <p:cNvSpPr>
            <a:spLocks noGrp="1"/>
          </p:cNvSpPr>
          <p:nvPr>
            <p:ph type="title"/>
          </p:nvPr>
        </p:nvSpPr>
        <p:spPr/>
        <p:txBody>
          <a:bodyPr/>
          <a:lstStyle/>
          <a:p>
            <a:r>
              <a:rPr lang="de-DE" dirty="0" err="1"/>
              <a:t>Example</a:t>
            </a:r>
            <a:r>
              <a:rPr lang="de-DE" dirty="0"/>
              <a:t> </a:t>
            </a:r>
            <a:r>
              <a:rPr lang="de-DE" dirty="0" err="1"/>
              <a:t>target</a:t>
            </a:r>
            <a:r>
              <a:rPr lang="de-DE" dirty="0"/>
              <a:t>, </a:t>
            </a:r>
            <a:r>
              <a:rPr lang="de-DE" dirty="0" err="1"/>
              <a:t>designed</a:t>
            </a:r>
            <a:r>
              <a:rPr lang="de-DE" dirty="0"/>
              <a:t> </a:t>
            </a:r>
            <a:r>
              <a:rPr lang="de-DE" dirty="0" err="1"/>
              <a:t>for</a:t>
            </a:r>
            <a:r>
              <a:rPr lang="de-DE" dirty="0"/>
              <a:t> Standard </a:t>
            </a:r>
            <a:r>
              <a:rPr lang="de-DE" dirty="0" err="1"/>
              <a:t>configuration</a:t>
            </a:r>
            <a:endParaRPr lang="en-US" dirty="0"/>
          </a:p>
        </p:txBody>
      </p:sp>
      <p:sp>
        <p:nvSpPr>
          <p:cNvPr id="4" name="Date Placeholder 3"/>
          <p:cNvSpPr>
            <a:spLocks noGrp="1"/>
          </p:cNvSpPr>
          <p:nvPr>
            <p:ph type="dt" sz="half" idx="14"/>
          </p:nvPr>
        </p:nvSpPr>
        <p:spPr/>
        <p:txBody>
          <a:bodyPr/>
          <a:lstStyle/>
          <a:p>
            <a:r>
              <a:rPr lang="en-US" smtClean="0"/>
              <a:t>Antara Menzel-Barbara | 25.06.24   </a:t>
            </a:r>
            <a:endParaRPr lang="de-DE" dirty="0"/>
          </a:p>
        </p:txBody>
      </p:sp>
      <p:sp>
        <p:nvSpPr>
          <p:cNvPr id="5" name="Footer Placeholder 4"/>
          <p:cNvSpPr>
            <a:spLocks noGrp="1"/>
          </p:cNvSpPr>
          <p:nvPr>
            <p:ph type="ftr" sz="quarter" idx="15"/>
          </p:nvPr>
        </p:nvSpPr>
        <p:spPr/>
        <p:txBody>
          <a:bodyPr/>
          <a:lstStyle/>
          <a:p>
            <a:r>
              <a:rPr lang="en-US" smtClean="0"/>
              <a:t>Divertor engineering meeting</a:t>
            </a:r>
            <a:endParaRPr lang="de-DE" dirty="0"/>
          </a:p>
        </p:txBody>
      </p:sp>
      <p:sp>
        <p:nvSpPr>
          <p:cNvPr id="6" name="Slide Number Placeholder 5"/>
          <p:cNvSpPr>
            <a:spLocks noGrp="1"/>
          </p:cNvSpPr>
          <p:nvPr>
            <p:ph type="sldNum" sz="quarter" idx="16"/>
          </p:nvPr>
        </p:nvSpPr>
        <p:spPr/>
        <p:txBody>
          <a:bodyPr/>
          <a:lstStyle/>
          <a:p>
            <a:fld id="{ECE691D0-CC49-4FC7-9C4D-6112B0CB3A76}" type="slidenum">
              <a:rPr lang="de-DE" smtClean="0"/>
              <a:pPr/>
              <a:t>64</a:t>
            </a:fld>
            <a:endParaRPr lang="de-DE" dirty="0"/>
          </a:p>
        </p:txBody>
      </p:sp>
      <p:sp>
        <p:nvSpPr>
          <p:cNvPr id="2" name="Rounded Rectangle 1"/>
          <p:cNvSpPr/>
          <p:nvPr/>
        </p:nvSpPr>
        <p:spPr>
          <a:xfrm>
            <a:off x="9010650" y="2133600"/>
            <a:ext cx="1871663" cy="138113"/>
          </a:xfrm>
          <a:prstGeom prst="roundRect">
            <a:avLst/>
          </a:prstGeom>
          <a:solidFill>
            <a:schemeClr val="tx2"/>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8" name="Oval 7"/>
          <p:cNvSpPr/>
          <p:nvPr/>
        </p:nvSpPr>
        <p:spPr>
          <a:xfrm>
            <a:off x="9228900" y="2013480"/>
            <a:ext cx="371475" cy="385762"/>
          </a:xfrm>
          <a:prstGeom prst="ellipse">
            <a:avLst/>
          </a:prstGeom>
          <a:solidFill>
            <a:schemeClr val="tx2"/>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9" name="TextBox 8"/>
          <p:cNvSpPr txBox="1"/>
          <p:nvPr/>
        </p:nvSpPr>
        <p:spPr>
          <a:xfrm>
            <a:off x="9010650" y="1743606"/>
            <a:ext cx="2236451" cy="262059"/>
          </a:xfrm>
          <a:prstGeom prst="rect">
            <a:avLst/>
          </a:prstGeom>
          <a:noFill/>
        </p:spPr>
        <p:txBody>
          <a:bodyPr wrap="square" lIns="0" tIns="0" rIns="0" bIns="0" rtlCol="0" anchor="t" anchorCtr="0">
            <a:spAutoFit/>
          </a:bodyPr>
          <a:lstStyle/>
          <a:p>
            <a:pPr algn="l">
              <a:lnSpc>
                <a:spcPts val="2300"/>
              </a:lnSpc>
              <a:spcBef>
                <a:spcPts val="1150"/>
              </a:spcBef>
            </a:pPr>
            <a:r>
              <a:rPr lang="de-DE" sz="1400" dirty="0" err="1" smtClean="0">
                <a:solidFill>
                  <a:schemeClr val="tx2"/>
                </a:solidFill>
              </a:rPr>
              <a:t>Surfaces</a:t>
            </a:r>
            <a:r>
              <a:rPr lang="de-DE" sz="1400" dirty="0" smtClean="0">
                <a:solidFill>
                  <a:schemeClr val="tx2"/>
                </a:solidFill>
              </a:rPr>
              <a:t> </a:t>
            </a:r>
            <a:r>
              <a:rPr lang="de-DE" sz="1400" dirty="0" err="1" smtClean="0">
                <a:solidFill>
                  <a:schemeClr val="tx2"/>
                </a:solidFill>
              </a:rPr>
              <a:t>over</a:t>
            </a:r>
            <a:r>
              <a:rPr lang="de-DE" sz="1400" dirty="0" smtClean="0">
                <a:solidFill>
                  <a:schemeClr val="tx2"/>
                </a:solidFill>
              </a:rPr>
              <a:t> 10 MW/m²</a:t>
            </a:r>
            <a:endParaRPr lang="en-US" sz="1400" dirty="0" err="1" smtClean="0">
              <a:solidFill>
                <a:schemeClr val="tx2"/>
              </a:solidFill>
            </a:endParaRPr>
          </a:p>
        </p:txBody>
      </p:sp>
      <p:sp>
        <p:nvSpPr>
          <p:cNvPr id="10" name="Rounded Rectangle 9"/>
          <p:cNvSpPr/>
          <p:nvPr/>
        </p:nvSpPr>
        <p:spPr>
          <a:xfrm>
            <a:off x="9010650" y="3400425"/>
            <a:ext cx="1871663" cy="138113"/>
          </a:xfrm>
          <a:prstGeom prst="roundRect">
            <a:avLst/>
          </a:prstGeom>
          <a:solidFill>
            <a:schemeClr val="accent1"/>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11" name="Oval 10"/>
          <p:cNvSpPr/>
          <p:nvPr/>
        </p:nvSpPr>
        <p:spPr>
          <a:xfrm>
            <a:off x="10086059" y="3290950"/>
            <a:ext cx="371475" cy="385762"/>
          </a:xfrm>
          <a:prstGeom prst="ellipse">
            <a:avLst/>
          </a:prstGeom>
          <a:solidFill>
            <a:schemeClr val="accent1"/>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12" name="TextBox 11"/>
          <p:cNvSpPr txBox="1"/>
          <p:nvPr/>
        </p:nvSpPr>
        <p:spPr>
          <a:xfrm>
            <a:off x="9010650" y="3010431"/>
            <a:ext cx="2236451" cy="262059"/>
          </a:xfrm>
          <a:prstGeom prst="rect">
            <a:avLst/>
          </a:prstGeom>
          <a:noFill/>
        </p:spPr>
        <p:txBody>
          <a:bodyPr wrap="square" lIns="0" tIns="0" rIns="0" bIns="0" rtlCol="0" anchor="t" anchorCtr="0">
            <a:spAutoFit/>
          </a:bodyPr>
          <a:lstStyle/>
          <a:p>
            <a:pPr algn="l">
              <a:lnSpc>
                <a:spcPts val="2300"/>
              </a:lnSpc>
              <a:spcBef>
                <a:spcPts val="1150"/>
              </a:spcBef>
            </a:pPr>
            <a:r>
              <a:rPr lang="de-DE" sz="1400" dirty="0" err="1" smtClean="0">
                <a:solidFill>
                  <a:schemeClr val="tx2"/>
                </a:solidFill>
              </a:rPr>
              <a:t>Collected</a:t>
            </a:r>
            <a:r>
              <a:rPr lang="de-DE" sz="1400" dirty="0" smtClean="0">
                <a:solidFill>
                  <a:schemeClr val="tx2"/>
                </a:solidFill>
              </a:rPr>
              <a:t> </a:t>
            </a:r>
            <a:r>
              <a:rPr lang="de-DE" sz="1400" dirty="0" err="1" smtClean="0">
                <a:solidFill>
                  <a:schemeClr val="tx2"/>
                </a:solidFill>
              </a:rPr>
              <a:t>particles</a:t>
            </a:r>
            <a:endParaRPr lang="en-US" sz="1400" dirty="0" err="1" smtClean="0">
              <a:solidFill>
                <a:schemeClr val="tx2"/>
              </a:solidFill>
            </a:endParaRPr>
          </a:p>
        </p:txBody>
      </p:sp>
      <p:sp>
        <p:nvSpPr>
          <p:cNvPr id="13" name="TextBox 12"/>
          <p:cNvSpPr txBox="1"/>
          <p:nvPr/>
        </p:nvSpPr>
        <p:spPr>
          <a:xfrm>
            <a:off x="9251246" y="2354795"/>
            <a:ext cx="349129" cy="262059"/>
          </a:xfrm>
          <a:prstGeom prst="rect">
            <a:avLst/>
          </a:prstGeom>
          <a:noFill/>
        </p:spPr>
        <p:txBody>
          <a:bodyPr wrap="square" lIns="0" tIns="0" rIns="0" bIns="0" rtlCol="0" anchor="t" anchorCtr="0">
            <a:spAutoFit/>
          </a:bodyPr>
          <a:lstStyle/>
          <a:p>
            <a:pPr algn="l">
              <a:lnSpc>
                <a:spcPts val="2300"/>
              </a:lnSpc>
              <a:spcBef>
                <a:spcPts val="1150"/>
              </a:spcBef>
            </a:pPr>
            <a:r>
              <a:rPr lang="de-DE" sz="1400" dirty="0" err="1" smtClean="0">
                <a:ln>
                  <a:solidFill>
                    <a:srgbClr val="29485D"/>
                  </a:solidFill>
                </a:ln>
                <a:solidFill>
                  <a:srgbClr val="006C66"/>
                </a:solidFill>
              </a:rPr>
              <a:t>No</a:t>
            </a:r>
            <a:endParaRPr lang="en-US" sz="1400" dirty="0" err="1" smtClean="0">
              <a:ln>
                <a:solidFill>
                  <a:srgbClr val="29485D"/>
                </a:solidFill>
              </a:ln>
              <a:solidFill>
                <a:srgbClr val="006C66"/>
              </a:solidFill>
            </a:endParaRPr>
          </a:p>
        </p:txBody>
      </p:sp>
      <p:sp>
        <p:nvSpPr>
          <p:cNvPr id="14" name="TextBox 13"/>
          <p:cNvSpPr txBox="1"/>
          <p:nvPr/>
        </p:nvSpPr>
        <p:spPr>
          <a:xfrm>
            <a:off x="10141562" y="3676629"/>
            <a:ext cx="490537" cy="262059"/>
          </a:xfrm>
          <a:prstGeom prst="rect">
            <a:avLst/>
          </a:prstGeom>
          <a:noFill/>
        </p:spPr>
        <p:txBody>
          <a:bodyPr wrap="square" lIns="0" tIns="0" rIns="0" bIns="0" rtlCol="0" anchor="t" anchorCtr="0">
            <a:spAutoFit/>
          </a:bodyPr>
          <a:lstStyle/>
          <a:p>
            <a:pPr algn="l">
              <a:lnSpc>
                <a:spcPts val="2300"/>
              </a:lnSpc>
              <a:spcBef>
                <a:spcPts val="1150"/>
              </a:spcBef>
            </a:pPr>
            <a:r>
              <a:rPr lang="de-DE" sz="1400" dirty="0" smtClean="0">
                <a:solidFill>
                  <a:srgbClr val="EF7C00"/>
                </a:solidFill>
              </a:rPr>
              <a:t>89%</a:t>
            </a:r>
            <a:endParaRPr lang="en-US" sz="1400" dirty="0" err="1" smtClean="0">
              <a:solidFill>
                <a:srgbClr val="EF7C00"/>
              </a:solidFill>
            </a:endParaRPr>
          </a:p>
        </p:txBody>
      </p:sp>
      <p:sp>
        <p:nvSpPr>
          <p:cNvPr id="15" name="Rounded Rectangle 14"/>
          <p:cNvSpPr/>
          <p:nvPr/>
        </p:nvSpPr>
        <p:spPr>
          <a:xfrm>
            <a:off x="9010650" y="4809513"/>
            <a:ext cx="1871663" cy="138113"/>
          </a:xfrm>
          <a:prstGeom prst="roundRect">
            <a:avLst/>
          </a:prstGeom>
          <a:solidFill>
            <a:schemeClr val="tx1">
              <a:lumMod val="65000"/>
              <a:lumOff val="35000"/>
            </a:schemeClr>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16" name="Oval 15"/>
          <p:cNvSpPr/>
          <p:nvPr/>
        </p:nvSpPr>
        <p:spPr>
          <a:xfrm>
            <a:off x="9228900" y="4695949"/>
            <a:ext cx="371475" cy="385762"/>
          </a:xfrm>
          <a:prstGeom prst="ellipse">
            <a:avLst/>
          </a:prstGeom>
          <a:solidFill>
            <a:schemeClr val="tx1">
              <a:lumMod val="65000"/>
              <a:lumOff val="35000"/>
            </a:schemeClr>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17" name="TextBox 16"/>
          <p:cNvSpPr txBox="1"/>
          <p:nvPr/>
        </p:nvSpPr>
        <p:spPr>
          <a:xfrm>
            <a:off x="9010650" y="4419519"/>
            <a:ext cx="2236451" cy="262059"/>
          </a:xfrm>
          <a:prstGeom prst="rect">
            <a:avLst/>
          </a:prstGeom>
          <a:noFill/>
        </p:spPr>
        <p:txBody>
          <a:bodyPr wrap="square" lIns="0" tIns="0" rIns="0" bIns="0" rtlCol="0" anchor="t" anchorCtr="0">
            <a:spAutoFit/>
          </a:bodyPr>
          <a:lstStyle/>
          <a:p>
            <a:pPr algn="l">
              <a:lnSpc>
                <a:spcPts val="2300"/>
              </a:lnSpc>
              <a:spcBef>
                <a:spcPts val="1150"/>
              </a:spcBef>
            </a:pPr>
            <a:r>
              <a:rPr lang="de-DE" sz="1400" dirty="0" err="1" smtClean="0">
                <a:solidFill>
                  <a:srgbClr val="777777"/>
                </a:solidFill>
              </a:rPr>
              <a:t>Plotted</a:t>
            </a:r>
            <a:r>
              <a:rPr lang="de-DE" sz="1400" dirty="0" smtClean="0">
                <a:solidFill>
                  <a:srgbClr val="777777"/>
                </a:solidFill>
              </a:rPr>
              <a:t> </a:t>
            </a:r>
            <a:r>
              <a:rPr lang="de-DE" sz="1400" dirty="0" err="1" smtClean="0">
                <a:solidFill>
                  <a:srgbClr val="777777"/>
                </a:solidFill>
              </a:rPr>
              <a:t>metric</a:t>
            </a:r>
            <a:endParaRPr lang="en-US" sz="1400" dirty="0" err="1" smtClean="0">
              <a:solidFill>
                <a:srgbClr val="777777"/>
              </a:solidFill>
            </a:endParaRPr>
          </a:p>
        </p:txBody>
      </p:sp>
      <p:sp>
        <p:nvSpPr>
          <p:cNvPr id="18" name="TextBox 17"/>
          <p:cNvSpPr txBox="1"/>
          <p:nvPr/>
        </p:nvSpPr>
        <p:spPr>
          <a:xfrm>
            <a:off x="8768173" y="5066159"/>
            <a:ext cx="1292928" cy="294953"/>
          </a:xfrm>
          <a:prstGeom prst="rect">
            <a:avLst/>
          </a:prstGeom>
          <a:noFill/>
        </p:spPr>
        <p:txBody>
          <a:bodyPr wrap="square" lIns="0" tIns="0" rIns="0" bIns="0" rtlCol="0" anchor="t" anchorCtr="0">
            <a:spAutoFit/>
          </a:bodyPr>
          <a:lstStyle/>
          <a:p>
            <a:pPr algn="l">
              <a:lnSpc>
                <a:spcPts val="2300"/>
              </a:lnSpc>
              <a:spcBef>
                <a:spcPts val="1150"/>
              </a:spcBef>
            </a:pPr>
            <a:r>
              <a:rPr lang="de-DE" sz="1400" dirty="0" err="1" smtClean="0">
                <a:solidFill>
                  <a:srgbClr val="777777"/>
                </a:solidFill>
              </a:rPr>
              <a:t>Incidence</a:t>
            </a:r>
            <a:r>
              <a:rPr lang="de-DE" sz="1400" dirty="0" smtClean="0">
                <a:solidFill>
                  <a:srgbClr val="777777"/>
                </a:solidFill>
              </a:rPr>
              <a:t> angle</a:t>
            </a:r>
            <a:endParaRPr lang="en-US" sz="1400" dirty="0" err="1" smtClean="0">
              <a:solidFill>
                <a:srgbClr val="777777"/>
              </a:solidFill>
            </a:endParaRPr>
          </a:p>
        </p:txBody>
      </p:sp>
      <p:sp>
        <p:nvSpPr>
          <p:cNvPr id="19" name="Rectangle 18"/>
          <p:cNvSpPr/>
          <p:nvPr/>
        </p:nvSpPr>
        <p:spPr>
          <a:xfrm>
            <a:off x="3033713" y="1399240"/>
            <a:ext cx="1327775" cy="314325"/>
          </a:xfrm>
          <a:prstGeom prst="rect">
            <a:avLst/>
          </a:prstGeom>
          <a:solidFill>
            <a:schemeClr val="bg1"/>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Tree>
    <p:extLst>
      <p:ext uri="{BB962C8B-B14F-4D97-AF65-F5344CB8AC3E}">
        <p14:creationId xmlns:p14="http://schemas.microsoft.com/office/powerpoint/2010/main" val="286586937"/>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30832" y="819149"/>
            <a:ext cx="11399593" cy="6121344"/>
          </a:xfrm>
          <a:prstGeom prst="rect">
            <a:avLst/>
          </a:prstGeom>
        </p:spPr>
      </p:pic>
      <p:sp>
        <p:nvSpPr>
          <p:cNvPr id="3" name="Title 2"/>
          <p:cNvSpPr>
            <a:spLocks noGrp="1"/>
          </p:cNvSpPr>
          <p:nvPr>
            <p:ph type="title"/>
          </p:nvPr>
        </p:nvSpPr>
        <p:spPr/>
        <p:txBody>
          <a:bodyPr/>
          <a:lstStyle/>
          <a:p>
            <a:r>
              <a:rPr lang="de-DE" dirty="0" err="1"/>
              <a:t>Example</a:t>
            </a:r>
            <a:r>
              <a:rPr lang="de-DE" dirty="0"/>
              <a:t> </a:t>
            </a:r>
            <a:r>
              <a:rPr lang="de-DE" dirty="0" err="1"/>
              <a:t>target</a:t>
            </a:r>
            <a:r>
              <a:rPr lang="de-DE" dirty="0"/>
              <a:t>, </a:t>
            </a:r>
            <a:r>
              <a:rPr lang="de-DE" dirty="0" err="1"/>
              <a:t>designed</a:t>
            </a:r>
            <a:r>
              <a:rPr lang="de-DE" dirty="0"/>
              <a:t> </a:t>
            </a:r>
            <a:r>
              <a:rPr lang="de-DE" dirty="0" err="1"/>
              <a:t>for</a:t>
            </a:r>
            <a:r>
              <a:rPr lang="de-DE" dirty="0"/>
              <a:t> Standard </a:t>
            </a:r>
            <a:r>
              <a:rPr lang="de-DE" dirty="0" err="1"/>
              <a:t>configuration</a:t>
            </a:r>
            <a:endParaRPr lang="en-US" dirty="0"/>
          </a:p>
        </p:txBody>
      </p:sp>
      <p:sp>
        <p:nvSpPr>
          <p:cNvPr id="4" name="Date Placeholder 3"/>
          <p:cNvSpPr>
            <a:spLocks noGrp="1"/>
          </p:cNvSpPr>
          <p:nvPr>
            <p:ph type="dt" sz="half" idx="14"/>
          </p:nvPr>
        </p:nvSpPr>
        <p:spPr/>
        <p:txBody>
          <a:bodyPr/>
          <a:lstStyle/>
          <a:p>
            <a:r>
              <a:rPr lang="en-US" smtClean="0"/>
              <a:t>Antara Menzel-Barbara | 25.06.24   </a:t>
            </a:r>
            <a:endParaRPr lang="de-DE" dirty="0"/>
          </a:p>
        </p:txBody>
      </p:sp>
      <p:sp>
        <p:nvSpPr>
          <p:cNvPr id="5" name="Footer Placeholder 4"/>
          <p:cNvSpPr>
            <a:spLocks noGrp="1"/>
          </p:cNvSpPr>
          <p:nvPr>
            <p:ph type="ftr" sz="quarter" idx="15"/>
          </p:nvPr>
        </p:nvSpPr>
        <p:spPr/>
        <p:txBody>
          <a:bodyPr/>
          <a:lstStyle/>
          <a:p>
            <a:r>
              <a:rPr lang="en-US" smtClean="0"/>
              <a:t>Divertor engineering meeting</a:t>
            </a:r>
            <a:endParaRPr lang="de-DE" dirty="0"/>
          </a:p>
        </p:txBody>
      </p:sp>
      <p:sp>
        <p:nvSpPr>
          <p:cNvPr id="6" name="Slide Number Placeholder 5"/>
          <p:cNvSpPr>
            <a:spLocks noGrp="1"/>
          </p:cNvSpPr>
          <p:nvPr>
            <p:ph type="sldNum" sz="quarter" idx="16"/>
          </p:nvPr>
        </p:nvSpPr>
        <p:spPr/>
        <p:txBody>
          <a:bodyPr/>
          <a:lstStyle/>
          <a:p>
            <a:fld id="{ECE691D0-CC49-4FC7-9C4D-6112B0CB3A76}" type="slidenum">
              <a:rPr lang="de-DE" smtClean="0"/>
              <a:pPr/>
              <a:t>65</a:t>
            </a:fld>
            <a:endParaRPr lang="de-DE" dirty="0"/>
          </a:p>
        </p:txBody>
      </p:sp>
      <p:sp>
        <p:nvSpPr>
          <p:cNvPr id="2" name="Rounded Rectangle 1"/>
          <p:cNvSpPr/>
          <p:nvPr/>
        </p:nvSpPr>
        <p:spPr>
          <a:xfrm>
            <a:off x="9010650" y="2133600"/>
            <a:ext cx="1871663" cy="138113"/>
          </a:xfrm>
          <a:prstGeom prst="roundRect">
            <a:avLst/>
          </a:prstGeom>
          <a:solidFill>
            <a:schemeClr val="tx2"/>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8" name="Oval 7"/>
          <p:cNvSpPr/>
          <p:nvPr/>
        </p:nvSpPr>
        <p:spPr>
          <a:xfrm>
            <a:off x="9228900" y="2013480"/>
            <a:ext cx="371475" cy="385762"/>
          </a:xfrm>
          <a:prstGeom prst="ellipse">
            <a:avLst/>
          </a:prstGeom>
          <a:solidFill>
            <a:schemeClr val="tx2"/>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9" name="TextBox 8"/>
          <p:cNvSpPr txBox="1"/>
          <p:nvPr/>
        </p:nvSpPr>
        <p:spPr>
          <a:xfrm>
            <a:off x="9010650" y="1743606"/>
            <a:ext cx="2236451" cy="262059"/>
          </a:xfrm>
          <a:prstGeom prst="rect">
            <a:avLst/>
          </a:prstGeom>
          <a:noFill/>
        </p:spPr>
        <p:txBody>
          <a:bodyPr wrap="square" lIns="0" tIns="0" rIns="0" bIns="0" rtlCol="0" anchor="t" anchorCtr="0">
            <a:spAutoFit/>
          </a:bodyPr>
          <a:lstStyle/>
          <a:p>
            <a:pPr algn="l">
              <a:lnSpc>
                <a:spcPts val="2300"/>
              </a:lnSpc>
              <a:spcBef>
                <a:spcPts val="1150"/>
              </a:spcBef>
            </a:pPr>
            <a:r>
              <a:rPr lang="de-DE" sz="1400" dirty="0" err="1" smtClean="0">
                <a:solidFill>
                  <a:schemeClr val="tx2"/>
                </a:solidFill>
              </a:rPr>
              <a:t>Surfaces</a:t>
            </a:r>
            <a:r>
              <a:rPr lang="de-DE" sz="1400" dirty="0" smtClean="0">
                <a:solidFill>
                  <a:schemeClr val="tx2"/>
                </a:solidFill>
              </a:rPr>
              <a:t> </a:t>
            </a:r>
            <a:r>
              <a:rPr lang="de-DE" sz="1400" dirty="0" err="1" smtClean="0">
                <a:solidFill>
                  <a:schemeClr val="tx2"/>
                </a:solidFill>
              </a:rPr>
              <a:t>over</a:t>
            </a:r>
            <a:r>
              <a:rPr lang="de-DE" sz="1400" dirty="0" smtClean="0">
                <a:solidFill>
                  <a:schemeClr val="tx2"/>
                </a:solidFill>
              </a:rPr>
              <a:t> 10 MW/m²</a:t>
            </a:r>
            <a:endParaRPr lang="en-US" sz="1400" dirty="0" err="1" smtClean="0">
              <a:solidFill>
                <a:schemeClr val="tx2"/>
              </a:solidFill>
            </a:endParaRPr>
          </a:p>
        </p:txBody>
      </p:sp>
      <p:sp>
        <p:nvSpPr>
          <p:cNvPr id="10" name="Rounded Rectangle 9"/>
          <p:cNvSpPr/>
          <p:nvPr/>
        </p:nvSpPr>
        <p:spPr>
          <a:xfrm>
            <a:off x="9010650" y="3400425"/>
            <a:ext cx="1871663" cy="138113"/>
          </a:xfrm>
          <a:prstGeom prst="roundRect">
            <a:avLst/>
          </a:prstGeom>
          <a:solidFill>
            <a:schemeClr val="accent1"/>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11" name="Oval 10"/>
          <p:cNvSpPr/>
          <p:nvPr/>
        </p:nvSpPr>
        <p:spPr>
          <a:xfrm>
            <a:off x="10086059" y="3290950"/>
            <a:ext cx="371475" cy="385762"/>
          </a:xfrm>
          <a:prstGeom prst="ellipse">
            <a:avLst/>
          </a:prstGeom>
          <a:solidFill>
            <a:schemeClr val="accent1"/>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12" name="TextBox 11"/>
          <p:cNvSpPr txBox="1"/>
          <p:nvPr/>
        </p:nvSpPr>
        <p:spPr>
          <a:xfrm>
            <a:off x="9010650" y="3010431"/>
            <a:ext cx="2236451" cy="262059"/>
          </a:xfrm>
          <a:prstGeom prst="rect">
            <a:avLst/>
          </a:prstGeom>
          <a:noFill/>
        </p:spPr>
        <p:txBody>
          <a:bodyPr wrap="square" lIns="0" tIns="0" rIns="0" bIns="0" rtlCol="0" anchor="t" anchorCtr="0">
            <a:spAutoFit/>
          </a:bodyPr>
          <a:lstStyle/>
          <a:p>
            <a:pPr algn="l">
              <a:lnSpc>
                <a:spcPts val="2300"/>
              </a:lnSpc>
              <a:spcBef>
                <a:spcPts val="1150"/>
              </a:spcBef>
            </a:pPr>
            <a:r>
              <a:rPr lang="de-DE" sz="1400" dirty="0" err="1" smtClean="0">
                <a:solidFill>
                  <a:schemeClr val="tx2"/>
                </a:solidFill>
              </a:rPr>
              <a:t>Collected</a:t>
            </a:r>
            <a:r>
              <a:rPr lang="de-DE" sz="1400" dirty="0" smtClean="0">
                <a:solidFill>
                  <a:schemeClr val="tx2"/>
                </a:solidFill>
              </a:rPr>
              <a:t> </a:t>
            </a:r>
            <a:r>
              <a:rPr lang="de-DE" sz="1400" dirty="0" err="1" smtClean="0">
                <a:solidFill>
                  <a:schemeClr val="tx2"/>
                </a:solidFill>
              </a:rPr>
              <a:t>particles</a:t>
            </a:r>
            <a:endParaRPr lang="en-US" sz="1400" dirty="0" err="1" smtClean="0">
              <a:solidFill>
                <a:schemeClr val="tx2"/>
              </a:solidFill>
            </a:endParaRPr>
          </a:p>
        </p:txBody>
      </p:sp>
      <p:sp>
        <p:nvSpPr>
          <p:cNvPr id="13" name="TextBox 12"/>
          <p:cNvSpPr txBox="1"/>
          <p:nvPr/>
        </p:nvSpPr>
        <p:spPr>
          <a:xfrm>
            <a:off x="9251246" y="2354795"/>
            <a:ext cx="349129" cy="262059"/>
          </a:xfrm>
          <a:prstGeom prst="rect">
            <a:avLst/>
          </a:prstGeom>
          <a:noFill/>
        </p:spPr>
        <p:txBody>
          <a:bodyPr wrap="square" lIns="0" tIns="0" rIns="0" bIns="0" rtlCol="0" anchor="t" anchorCtr="0">
            <a:spAutoFit/>
          </a:bodyPr>
          <a:lstStyle/>
          <a:p>
            <a:pPr algn="l">
              <a:lnSpc>
                <a:spcPts val="2300"/>
              </a:lnSpc>
              <a:spcBef>
                <a:spcPts val="1150"/>
              </a:spcBef>
            </a:pPr>
            <a:r>
              <a:rPr lang="de-DE" sz="1400" dirty="0" err="1" smtClean="0">
                <a:ln>
                  <a:solidFill>
                    <a:srgbClr val="29485D"/>
                  </a:solidFill>
                </a:ln>
                <a:solidFill>
                  <a:srgbClr val="006C66"/>
                </a:solidFill>
              </a:rPr>
              <a:t>No</a:t>
            </a:r>
            <a:endParaRPr lang="en-US" sz="1400" dirty="0" err="1" smtClean="0">
              <a:ln>
                <a:solidFill>
                  <a:srgbClr val="29485D"/>
                </a:solidFill>
              </a:ln>
              <a:solidFill>
                <a:srgbClr val="006C66"/>
              </a:solidFill>
            </a:endParaRPr>
          </a:p>
        </p:txBody>
      </p:sp>
      <p:sp>
        <p:nvSpPr>
          <p:cNvPr id="14" name="TextBox 13"/>
          <p:cNvSpPr txBox="1"/>
          <p:nvPr/>
        </p:nvSpPr>
        <p:spPr>
          <a:xfrm>
            <a:off x="10141562" y="3676629"/>
            <a:ext cx="490537" cy="262059"/>
          </a:xfrm>
          <a:prstGeom prst="rect">
            <a:avLst/>
          </a:prstGeom>
          <a:noFill/>
        </p:spPr>
        <p:txBody>
          <a:bodyPr wrap="square" lIns="0" tIns="0" rIns="0" bIns="0" rtlCol="0" anchor="t" anchorCtr="0">
            <a:spAutoFit/>
          </a:bodyPr>
          <a:lstStyle/>
          <a:p>
            <a:pPr algn="l">
              <a:lnSpc>
                <a:spcPts val="2300"/>
              </a:lnSpc>
              <a:spcBef>
                <a:spcPts val="1150"/>
              </a:spcBef>
            </a:pPr>
            <a:r>
              <a:rPr lang="de-DE" sz="1400" dirty="0" smtClean="0">
                <a:solidFill>
                  <a:srgbClr val="EF7C00"/>
                </a:solidFill>
              </a:rPr>
              <a:t>89%</a:t>
            </a:r>
            <a:endParaRPr lang="en-US" sz="1400" dirty="0" err="1" smtClean="0">
              <a:solidFill>
                <a:srgbClr val="EF7C00"/>
              </a:solidFill>
            </a:endParaRPr>
          </a:p>
        </p:txBody>
      </p:sp>
      <p:sp>
        <p:nvSpPr>
          <p:cNvPr id="15" name="Rounded Rectangle 14"/>
          <p:cNvSpPr/>
          <p:nvPr/>
        </p:nvSpPr>
        <p:spPr>
          <a:xfrm>
            <a:off x="9010650" y="4617000"/>
            <a:ext cx="1871663" cy="138113"/>
          </a:xfrm>
          <a:prstGeom prst="roundRect">
            <a:avLst/>
          </a:prstGeom>
          <a:solidFill>
            <a:schemeClr val="tx1">
              <a:lumMod val="65000"/>
              <a:lumOff val="35000"/>
            </a:schemeClr>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16" name="Oval 15"/>
          <p:cNvSpPr/>
          <p:nvPr/>
        </p:nvSpPr>
        <p:spPr>
          <a:xfrm>
            <a:off x="9770087" y="4503436"/>
            <a:ext cx="371475" cy="385762"/>
          </a:xfrm>
          <a:prstGeom prst="ellipse">
            <a:avLst/>
          </a:prstGeom>
          <a:solidFill>
            <a:schemeClr val="tx1">
              <a:lumMod val="65000"/>
              <a:lumOff val="35000"/>
            </a:schemeClr>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17" name="TextBox 16"/>
          <p:cNvSpPr txBox="1"/>
          <p:nvPr/>
        </p:nvSpPr>
        <p:spPr>
          <a:xfrm>
            <a:off x="9010650" y="4227006"/>
            <a:ext cx="2236451" cy="262059"/>
          </a:xfrm>
          <a:prstGeom prst="rect">
            <a:avLst/>
          </a:prstGeom>
          <a:noFill/>
        </p:spPr>
        <p:txBody>
          <a:bodyPr wrap="square" lIns="0" tIns="0" rIns="0" bIns="0" rtlCol="0" anchor="t" anchorCtr="0">
            <a:spAutoFit/>
          </a:bodyPr>
          <a:lstStyle/>
          <a:p>
            <a:pPr algn="l">
              <a:lnSpc>
                <a:spcPts val="2300"/>
              </a:lnSpc>
              <a:spcBef>
                <a:spcPts val="1150"/>
              </a:spcBef>
            </a:pPr>
            <a:r>
              <a:rPr lang="de-DE" sz="1400" dirty="0" err="1" smtClean="0">
                <a:solidFill>
                  <a:srgbClr val="777777"/>
                </a:solidFill>
              </a:rPr>
              <a:t>Plotted</a:t>
            </a:r>
            <a:r>
              <a:rPr lang="de-DE" sz="1400" dirty="0" smtClean="0">
                <a:solidFill>
                  <a:srgbClr val="777777"/>
                </a:solidFill>
              </a:rPr>
              <a:t> </a:t>
            </a:r>
            <a:r>
              <a:rPr lang="de-DE" sz="1400" dirty="0" err="1" smtClean="0">
                <a:solidFill>
                  <a:srgbClr val="777777"/>
                </a:solidFill>
              </a:rPr>
              <a:t>metric</a:t>
            </a:r>
            <a:endParaRPr lang="en-US" sz="1400" dirty="0" err="1" smtClean="0">
              <a:solidFill>
                <a:srgbClr val="777777"/>
              </a:solidFill>
            </a:endParaRPr>
          </a:p>
        </p:txBody>
      </p:sp>
      <p:sp>
        <p:nvSpPr>
          <p:cNvPr id="18" name="TextBox 17"/>
          <p:cNvSpPr txBox="1"/>
          <p:nvPr/>
        </p:nvSpPr>
        <p:spPr>
          <a:xfrm>
            <a:off x="9160004" y="4869656"/>
            <a:ext cx="1572953" cy="294953"/>
          </a:xfrm>
          <a:prstGeom prst="rect">
            <a:avLst/>
          </a:prstGeom>
          <a:noFill/>
        </p:spPr>
        <p:txBody>
          <a:bodyPr wrap="square" lIns="0" tIns="0" rIns="0" bIns="0" rtlCol="0" anchor="t" anchorCtr="0">
            <a:spAutoFit/>
          </a:bodyPr>
          <a:lstStyle/>
          <a:p>
            <a:pPr algn="l">
              <a:lnSpc>
                <a:spcPts val="2300"/>
              </a:lnSpc>
              <a:spcBef>
                <a:spcPts val="1150"/>
              </a:spcBef>
            </a:pPr>
            <a:r>
              <a:rPr lang="de-DE" sz="1400" dirty="0" smtClean="0">
                <a:solidFill>
                  <a:srgbClr val="777777"/>
                </a:solidFill>
              </a:rPr>
              <a:t>Connection </a:t>
            </a:r>
            <a:r>
              <a:rPr lang="de-DE" sz="1400" dirty="0" err="1" smtClean="0">
                <a:solidFill>
                  <a:srgbClr val="777777"/>
                </a:solidFill>
              </a:rPr>
              <a:t>length</a:t>
            </a:r>
            <a:endParaRPr lang="en-US" sz="1400" dirty="0" err="1" smtClean="0">
              <a:solidFill>
                <a:srgbClr val="777777"/>
              </a:solidFill>
            </a:endParaRPr>
          </a:p>
        </p:txBody>
      </p:sp>
      <p:sp>
        <p:nvSpPr>
          <p:cNvPr id="20" name="Rounded Rectangle 19"/>
          <p:cNvSpPr/>
          <p:nvPr/>
        </p:nvSpPr>
        <p:spPr>
          <a:xfrm>
            <a:off x="9010650" y="5943190"/>
            <a:ext cx="1871663" cy="138113"/>
          </a:xfrm>
          <a:prstGeom prst="roundRect">
            <a:avLst/>
          </a:prstGeom>
          <a:solidFill>
            <a:srgbClr val="29485D"/>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tx2"/>
              </a:solidFill>
            </a:endParaRPr>
          </a:p>
        </p:txBody>
      </p:sp>
      <p:sp>
        <p:nvSpPr>
          <p:cNvPr id="21" name="Oval 20"/>
          <p:cNvSpPr/>
          <p:nvPr/>
        </p:nvSpPr>
        <p:spPr>
          <a:xfrm>
            <a:off x="9133686" y="5838989"/>
            <a:ext cx="371475" cy="385762"/>
          </a:xfrm>
          <a:prstGeom prst="ellipse">
            <a:avLst/>
          </a:prstGeom>
          <a:solidFill>
            <a:srgbClr val="29485D"/>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tx2"/>
              </a:solidFill>
            </a:endParaRPr>
          </a:p>
        </p:txBody>
      </p:sp>
      <p:sp>
        <p:nvSpPr>
          <p:cNvPr id="22" name="TextBox 21"/>
          <p:cNvSpPr txBox="1"/>
          <p:nvPr/>
        </p:nvSpPr>
        <p:spPr>
          <a:xfrm>
            <a:off x="9010650" y="5553196"/>
            <a:ext cx="2236451" cy="262059"/>
          </a:xfrm>
          <a:prstGeom prst="rect">
            <a:avLst/>
          </a:prstGeom>
          <a:noFill/>
        </p:spPr>
        <p:txBody>
          <a:bodyPr wrap="square" lIns="0" tIns="0" rIns="0" bIns="0" rtlCol="0" anchor="t" anchorCtr="0">
            <a:spAutoFit/>
          </a:bodyPr>
          <a:lstStyle/>
          <a:p>
            <a:pPr algn="l">
              <a:lnSpc>
                <a:spcPts val="2300"/>
              </a:lnSpc>
              <a:spcBef>
                <a:spcPts val="1150"/>
              </a:spcBef>
            </a:pPr>
            <a:r>
              <a:rPr lang="de-DE" sz="1400" dirty="0" smtClean="0">
                <a:solidFill>
                  <a:schemeClr val="tx2"/>
                </a:solidFill>
              </a:rPr>
              <a:t>Toroidal angle</a:t>
            </a:r>
            <a:endParaRPr lang="en-US" sz="1400" dirty="0" err="1" smtClean="0">
              <a:solidFill>
                <a:schemeClr val="tx2"/>
              </a:solidFill>
            </a:endParaRPr>
          </a:p>
        </p:txBody>
      </p:sp>
      <p:sp>
        <p:nvSpPr>
          <p:cNvPr id="23" name="TextBox 22"/>
          <p:cNvSpPr txBox="1"/>
          <p:nvPr/>
        </p:nvSpPr>
        <p:spPr>
          <a:xfrm>
            <a:off x="9253349" y="6234114"/>
            <a:ext cx="236409" cy="294953"/>
          </a:xfrm>
          <a:prstGeom prst="rect">
            <a:avLst/>
          </a:prstGeom>
          <a:noFill/>
        </p:spPr>
        <p:txBody>
          <a:bodyPr wrap="square" lIns="0" tIns="0" rIns="0" bIns="0" rtlCol="0" anchor="t" anchorCtr="0">
            <a:spAutoFit/>
          </a:bodyPr>
          <a:lstStyle/>
          <a:p>
            <a:pPr algn="l">
              <a:lnSpc>
                <a:spcPts val="2300"/>
              </a:lnSpc>
              <a:spcBef>
                <a:spcPts val="1150"/>
              </a:spcBef>
            </a:pPr>
            <a:r>
              <a:rPr lang="de-DE" sz="1400" dirty="0" smtClean="0">
                <a:solidFill>
                  <a:srgbClr val="29485D"/>
                </a:solidFill>
              </a:rPr>
              <a:t>5°</a:t>
            </a:r>
            <a:endParaRPr lang="en-US" sz="1400" dirty="0" err="1" smtClean="0">
              <a:solidFill>
                <a:srgbClr val="29485D"/>
              </a:solidFill>
            </a:endParaRPr>
          </a:p>
        </p:txBody>
      </p:sp>
    </p:spTree>
    <p:extLst>
      <p:ext uri="{BB962C8B-B14F-4D97-AF65-F5344CB8AC3E}">
        <p14:creationId xmlns:p14="http://schemas.microsoft.com/office/powerpoint/2010/main" val="328205489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30832" y="819149"/>
            <a:ext cx="11399593" cy="6121343"/>
          </a:xfrm>
          <a:prstGeom prst="rect">
            <a:avLst/>
          </a:prstGeom>
        </p:spPr>
      </p:pic>
      <p:sp>
        <p:nvSpPr>
          <p:cNvPr id="3" name="Title 2"/>
          <p:cNvSpPr>
            <a:spLocks noGrp="1"/>
          </p:cNvSpPr>
          <p:nvPr>
            <p:ph type="title"/>
          </p:nvPr>
        </p:nvSpPr>
        <p:spPr/>
        <p:txBody>
          <a:bodyPr/>
          <a:lstStyle/>
          <a:p>
            <a:r>
              <a:rPr lang="de-DE" dirty="0" err="1"/>
              <a:t>Example</a:t>
            </a:r>
            <a:r>
              <a:rPr lang="de-DE" dirty="0"/>
              <a:t> </a:t>
            </a:r>
            <a:r>
              <a:rPr lang="de-DE" dirty="0" err="1"/>
              <a:t>target</a:t>
            </a:r>
            <a:r>
              <a:rPr lang="de-DE" dirty="0"/>
              <a:t>, </a:t>
            </a:r>
            <a:r>
              <a:rPr lang="de-DE" dirty="0" err="1"/>
              <a:t>designed</a:t>
            </a:r>
            <a:r>
              <a:rPr lang="de-DE" dirty="0"/>
              <a:t> </a:t>
            </a:r>
            <a:r>
              <a:rPr lang="de-DE" dirty="0" err="1"/>
              <a:t>for</a:t>
            </a:r>
            <a:r>
              <a:rPr lang="de-DE" dirty="0"/>
              <a:t> Standard </a:t>
            </a:r>
            <a:r>
              <a:rPr lang="de-DE" dirty="0" err="1"/>
              <a:t>configuration</a:t>
            </a:r>
            <a:endParaRPr lang="en-US" dirty="0"/>
          </a:p>
        </p:txBody>
      </p:sp>
      <p:sp>
        <p:nvSpPr>
          <p:cNvPr id="4" name="Date Placeholder 3"/>
          <p:cNvSpPr>
            <a:spLocks noGrp="1"/>
          </p:cNvSpPr>
          <p:nvPr>
            <p:ph type="dt" sz="half" idx="14"/>
          </p:nvPr>
        </p:nvSpPr>
        <p:spPr/>
        <p:txBody>
          <a:bodyPr/>
          <a:lstStyle/>
          <a:p>
            <a:r>
              <a:rPr lang="en-US" smtClean="0"/>
              <a:t>Antara Menzel-Barbara | 25.06.24   </a:t>
            </a:r>
            <a:endParaRPr lang="de-DE" dirty="0"/>
          </a:p>
        </p:txBody>
      </p:sp>
      <p:sp>
        <p:nvSpPr>
          <p:cNvPr id="5" name="Footer Placeholder 4"/>
          <p:cNvSpPr>
            <a:spLocks noGrp="1"/>
          </p:cNvSpPr>
          <p:nvPr>
            <p:ph type="ftr" sz="quarter" idx="15"/>
          </p:nvPr>
        </p:nvSpPr>
        <p:spPr/>
        <p:txBody>
          <a:bodyPr/>
          <a:lstStyle/>
          <a:p>
            <a:r>
              <a:rPr lang="en-US" smtClean="0"/>
              <a:t>Divertor engineering meeting</a:t>
            </a:r>
            <a:endParaRPr lang="de-DE" dirty="0"/>
          </a:p>
        </p:txBody>
      </p:sp>
      <p:sp>
        <p:nvSpPr>
          <p:cNvPr id="6" name="Slide Number Placeholder 5"/>
          <p:cNvSpPr>
            <a:spLocks noGrp="1"/>
          </p:cNvSpPr>
          <p:nvPr>
            <p:ph type="sldNum" sz="quarter" idx="16"/>
          </p:nvPr>
        </p:nvSpPr>
        <p:spPr/>
        <p:txBody>
          <a:bodyPr/>
          <a:lstStyle/>
          <a:p>
            <a:fld id="{ECE691D0-CC49-4FC7-9C4D-6112B0CB3A76}" type="slidenum">
              <a:rPr lang="de-DE" smtClean="0"/>
              <a:pPr/>
              <a:t>66</a:t>
            </a:fld>
            <a:endParaRPr lang="de-DE" dirty="0"/>
          </a:p>
        </p:txBody>
      </p:sp>
      <p:sp>
        <p:nvSpPr>
          <p:cNvPr id="2" name="Rounded Rectangle 1"/>
          <p:cNvSpPr/>
          <p:nvPr/>
        </p:nvSpPr>
        <p:spPr>
          <a:xfrm>
            <a:off x="9010650" y="2133600"/>
            <a:ext cx="1871663" cy="138113"/>
          </a:xfrm>
          <a:prstGeom prst="roundRect">
            <a:avLst/>
          </a:prstGeom>
          <a:solidFill>
            <a:schemeClr val="tx2"/>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8" name="Oval 7"/>
          <p:cNvSpPr/>
          <p:nvPr/>
        </p:nvSpPr>
        <p:spPr>
          <a:xfrm>
            <a:off x="9228900" y="2013480"/>
            <a:ext cx="371475" cy="385762"/>
          </a:xfrm>
          <a:prstGeom prst="ellipse">
            <a:avLst/>
          </a:prstGeom>
          <a:solidFill>
            <a:schemeClr val="tx2"/>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9" name="TextBox 8"/>
          <p:cNvSpPr txBox="1"/>
          <p:nvPr/>
        </p:nvSpPr>
        <p:spPr>
          <a:xfrm>
            <a:off x="9010650" y="1743606"/>
            <a:ext cx="2236451" cy="262059"/>
          </a:xfrm>
          <a:prstGeom prst="rect">
            <a:avLst/>
          </a:prstGeom>
          <a:noFill/>
        </p:spPr>
        <p:txBody>
          <a:bodyPr wrap="square" lIns="0" tIns="0" rIns="0" bIns="0" rtlCol="0" anchor="t" anchorCtr="0">
            <a:spAutoFit/>
          </a:bodyPr>
          <a:lstStyle/>
          <a:p>
            <a:pPr algn="l">
              <a:lnSpc>
                <a:spcPts val="2300"/>
              </a:lnSpc>
              <a:spcBef>
                <a:spcPts val="1150"/>
              </a:spcBef>
            </a:pPr>
            <a:r>
              <a:rPr lang="de-DE" sz="1400" dirty="0" err="1" smtClean="0">
                <a:solidFill>
                  <a:schemeClr val="tx2"/>
                </a:solidFill>
              </a:rPr>
              <a:t>Surfaces</a:t>
            </a:r>
            <a:r>
              <a:rPr lang="de-DE" sz="1400" dirty="0" smtClean="0">
                <a:solidFill>
                  <a:schemeClr val="tx2"/>
                </a:solidFill>
              </a:rPr>
              <a:t> </a:t>
            </a:r>
            <a:r>
              <a:rPr lang="de-DE" sz="1400" dirty="0" err="1" smtClean="0">
                <a:solidFill>
                  <a:schemeClr val="tx2"/>
                </a:solidFill>
              </a:rPr>
              <a:t>over</a:t>
            </a:r>
            <a:r>
              <a:rPr lang="de-DE" sz="1400" dirty="0" smtClean="0">
                <a:solidFill>
                  <a:schemeClr val="tx2"/>
                </a:solidFill>
              </a:rPr>
              <a:t> 10 MW/m²</a:t>
            </a:r>
            <a:endParaRPr lang="en-US" sz="1400" dirty="0" err="1" smtClean="0">
              <a:solidFill>
                <a:schemeClr val="tx2"/>
              </a:solidFill>
            </a:endParaRPr>
          </a:p>
        </p:txBody>
      </p:sp>
      <p:sp>
        <p:nvSpPr>
          <p:cNvPr id="10" name="Rounded Rectangle 9"/>
          <p:cNvSpPr/>
          <p:nvPr/>
        </p:nvSpPr>
        <p:spPr>
          <a:xfrm>
            <a:off x="9010650" y="3400425"/>
            <a:ext cx="1871663" cy="138113"/>
          </a:xfrm>
          <a:prstGeom prst="roundRect">
            <a:avLst/>
          </a:prstGeom>
          <a:solidFill>
            <a:schemeClr val="accent1"/>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11" name="Oval 10"/>
          <p:cNvSpPr/>
          <p:nvPr/>
        </p:nvSpPr>
        <p:spPr>
          <a:xfrm>
            <a:off x="10086059" y="3290950"/>
            <a:ext cx="371475" cy="385762"/>
          </a:xfrm>
          <a:prstGeom prst="ellipse">
            <a:avLst/>
          </a:prstGeom>
          <a:solidFill>
            <a:schemeClr val="accent1"/>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12" name="TextBox 11"/>
          <p:cNvSpPr txBox="1"/>
          <p:nvPr/>
        </p:nvSpPr>
        <p:spPr>
          <a:xfrm>
            <a:off x="9010650" y="3010431"/>
            <a:ext cx="2236451" cy="262059"/>
          </a:xfrm>
          <a:prstGeom prst="rect">
            <a:avLst/>
          </a:prstGeom>
          <a:noFill/>
        </p:spPr>
        <p:txBody>
          <a:bodyPr wrap="square" lIns="0" tIns="0" rIns="0" bIns="0" rtlCol="0" anchor="t" anchorCtr="0">
            <a:spAutoFit/>
          </a:bodyPr>
          <a:lstStyle/>
          <a:p>
            <a:pPr algn="l">
              <a:lnSpc>
                <a:spcPts val="2300"/>
              </a:lnSpc>
              <a:spcBef>
                <a:spcPts val="1150"/>
              </a:spcBef>
            </a:pPr>
            <a:r>
              <a:rPr lang="de-DE" sz="1400" dirty="0" err="1" smtClean="0">
                <a:solidFill>
                  <a:schemeClr val="tx2"/>
                </a:solidFill>
              </a:rPr>
              <a:t>Collected</a:t>
            </a:r>
            <a:r>
              <a:rPr lang="de-DE" sz="1400" dirty="0" smtClean="0">
                <a:solidFill>
                  <a:schemeClr val="tx2"/>
                </a:solidFill>
              </a:rPr>
              <a:t> </a:t>
            </a:r>
            <a:r>
              <a:rPr lang="de-DE" sz="1400" dirty="0" err="1" smtClean="0">
                <a:solidFill>
                  <a:schemeClr val="tx2"/>
                </a:solidFill>
              </a:rPr>
              <a:t>particles</a:t>
            </a:r>
            <a:endParaRPr lang="en-US" sz="1400" dirty="0" err="1" smtClean="0">
              <a:solidFill>
                <a:schemeClr val="tx2"/>
              </a:solidFill>
            </a:endParaRPr>
          </a:p>
        </p:txBody>
      </p:sp>
      <p:sp>
        <p:nvSpPr>
          <p:cNvPr id="13" name="TextBox 12"/>
          <p:cNvSpPr txBox="1"/>
          <p:nvPr/>
        </p:nvSpPr>
        <p:spPr>
          <a:xfrm>
            <a:off x="9251246" y="2354795"/>
            <a:ext cx="349129" cy="262059"/>
          </a:xfrm>
          <a:prstGeom prst="rect">
            <a:avLst/>
          </a:prstGeom>
          <a:noFill/>
        </p:spPr>
        <p:txBody>
          <a:bodyPr wrap="square" lIns="0" tIns="0" rIns="0" bIns="0" rtlCol="0" anchor="t" anchorCtr="0">
            <a:spAutoFit/>
          </a:bodyPr>
          <a:lstStyle/>
          <a:p>
            <a:pPr algn="l">
              <a:lnSpc>
                <a:spcPts val="2300"/>
              </a:lnSpc>
              <a:spcBef>
                <a:spcPts val="1150"/>
              </a:spcBef>
            </a:pPr>
            <a:r>
              <a:rPr lang="de-DE" sz="1400" dirty="0" err="1" smtClean="0">
                <a:ln>
                  <a:solidFill>
                    <a:srgbClr val="29485D"/>
                  </a:solidFill>
                </a:ln>
                <a:solidFill>
                  <a:srgbClr val="006C66"/>
                </a:solidFill>
              </a:rPr>
              <a:t>No</a:t>
            </a:r>
            <a:endParaRPr lang="en-US" sz="1400" dirty="0" err="1" smtClean="0">
              <a:ln>
                <a:solidFill>
                  <a:srgbClr val="29485D"/>
                </a:solidFill>
              </a:ln>
              <a:solidFill>
                <a:srgbClr val="006C66"/>
              </a:solidFill>
            </a:endParaRPr>
          </a:p>
        </p:txBody>
      </p:sp>
      <p:sp>
        <p:nvSpPr>
          <p:cNvPr id="14" name="TextBox 13"/>
          <p:cNvSpPr txBox="1"/>
          <p:nvPr/>
        </p:nvSpPr>
        <p:spPr>
          <a:xfrm>
            <a:off x="10141562" y="3676629"/>
            <a:ext cx="490537" cy="262059"/>
          </a:xfrm>
          <a:prstGeom prst="rect">
            <a:avLst/>
          </a:prstGeom>
          <a:noFill/>
        </p:spPr>
        <p:txBody>
          <a:bodyPr wrap="square" lIns="0" tIns="0" rIns="0" bIns="0" rtlCol="0" anchor="t" anchorCtr="0">
            <a:spAutoFit/>
          </a:bodyPr>
          <a:lstStyle/>
          <a:p>
            <a:pPr algn="l">
              <a:lnSpc>
                <a:spcPts val="2300"/>
              </a:lnSpc>
              <a:spcBef>
                <a:spcPts val="1150"/>
              </a:spcBef>
            </a:pPr>
            <a:r>
              <a:rPr lang="de-DE" sz="1400" dirty="0" smtClean="0">
                <a:solidFill>
                  <a:srgbClr val="EF7C00"/>
                </a:solidFill>
              </a:rPr>
              <a:t>89%</a:t>
            </a:r>
            <a:endParaRPr lang="en-US" sz="1400" dirty="0" err="1" smtClean="0">
              <a:solidFill>
                <a:srgbClr val="EF7C00"/>
              </a:solidFill>
            </a:endParaRPr>
          </a:p>
        </p:txBody>
      </p:sp>
      <p:sp>
        <p:nvSpPr>
          <p:cNvPr id="15" name="Rounded Rectangle 14"/>
          <p:cNvSpPr/>
          <p:nvPr/>
        </p:nvSpPr>
        <p:spPr>
          <a:xfrm>
            <a:off x="9010650" y="4617000"/>
            <a:ext cx="1871663" cy="138113"/>
          </a:xfrm>
          <a:prstGeom prst="roundRect">
            <a:avLst/>
          </a:prstGeom>
          <a:solidFill>
            <a:schemeClr val="tx1">
              <a:lumMod val="65000"/>
              <a:lumOff val="35000"/>
            </a:schemeClr>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16" name="Oval 15"/>
          <p:cNvSpPr/>
          <p:nvPr/>
        </p:nvSpPr>
        <p:spPr>
          <a:xfrm>
            <a:off x="9770087" y="4503436"/>
            <a:ext cx="371475" cy="385762"/>
          </a:xfrm>
          <a:prstGeom prst="ellipse">
            <a:avLst/>
          </a:prstGeom>
          <a:solidFill>
            <a:schemeClr val="tx1">
              <a:lumMod val="65000"/>
              <a:lumOff val="35000"/>
            </a:schemeClr>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17" name="TextBox 16"/>
          <p:cNvSpPr txBox="1"/>
          <p:nvPr/>
        </p:nvSpPr>
        <p:spPr>
          <a:xfrm>
            <a:off x="9010650" y="4227006"/>
            <a:ext cx="2236451" cy="262059"/>
          </a:xfrm>
          <a:prstGeom prst="rect">
            <a:avLst/>
          </a:prstGeom>
          <a:noFill/>
        </p:spPr>
        <p:txBody>
          <a:bodyPr wrap="square" lIns="0" tIns="0" rIns="0" bIns="0" rtlCol="0" anchor="t" anchorCtr="0">
            <a:spAutoFit/>
          </a:bodyPr>
          <a:lstStyle/>
          <a:p>
            <a:pPr algn="l">
              <a:lnSpc>
                <a:spcPts val="2300"/>
              </a:lnSpc>
              <a:spcBef>
                <a:spcPts val="1150"/>
              </a:spcBef>
            </a:pPr>
            <a:r>
              <a:rPr lang="de-DE" sz="1400" dirty="0" err="1" smtClean="0">
                <a:solidFill>
                  <a:srgbClr val="777777"/>
                </a:solidFill>
              </a:rPr>
              <a:t>Plotted</a:t>
            </a:r>
            <a:r>
              <a:rPr lang="de-DE" sz="1400" dirty="0" smtClean="0">
                <a:solidFill>
                  <a:srgbClr val="777777"/>
                </a:solidFill>
              </a:rPr>
              <a:t> </a:t>
            </a:r>
            <a:r>
              <a:rPr lang="de-DE" sz="1400" dirty="0" err="1" smtClean="0">
                <a:solidFill>
                  <a:srgbClr val="777777"/>
                </a:solidFill>
              </a:rPr>
              <a:t>metric</a:t>
            </a:r>
            <a:endParaRPr lang="en-US" sz="1400" dirty="0" err="1" smtClean="0">
              <a:solidFill>
                <a:srgbClr val="777777"/>
              </a:solidFill>
            </a:endParaRPr>
          </a:p>
        </p:txBody>
      </p:sp>
      <p:sp>
        <p:nvSpPr>
          <p:cNvPr id="18" name="TextBox 17"/>
          <p:cNvSpPr txBox="1"/>
          <p:nvPr/>
        </p:nvSpPr>
        <p:spPr>
          <a:xfrm>
            <a:off x="9160004" y="4869656"/>
            <a:ext cx="1572953" cy="294953"/>
          </a:xfrm>
          <a:prstGeom prst="rect">
            <a:avLst/>
          </a:prstGeom>
          <a:noFill/>
        </p:spPr>
        <p:txBody>
          <a:bodyPr wrap="square" lIns="0" tIns="0" rIns="0" bIns="0" rtlCol="0" anchor="t" anchorCtr="0">
            <a:spAutoFit/>
          </a:bodyPr>
          <a:lstStyle/>
          <a:p>
            <a:pPr algn="l">
              <a:lnSpc>
                <a:spcPts val="2300"/>
              </a:lnSpc>
              <a:spcBef>
                <a:spcPts val="1150"/>
              </a:spcBef>
            </a:pPr>
            <a:r>
              <a:rPr lang="de-DE" sz="1400" dirty="0" smtClean="0">
                <a:solidFill>
                  <a:srgbClr val="777777"/>
                </a:solidFill>
              </a:rPr>
              <a:t>Connection </a:t>
            </a:r>
            <a:r>
              <a:rPr lang="de-DE" sz="1400" dirty="0" err="1" smtClean="0">
                <a:solidFill>
                  <a:srgbClr val="777777"/>
                </a:solidFill>
              </a:rPr>
              <a:t>length</a:t>
            </a:r>
            <a:endParaRPr lang="en-US" sz="1400" dirty="0" err="1" smtClean="0">
              <a:solidFill>
                <a:srgbClr val="777777"/>
              </a:solidFill>
            </a:endParaRPr>
          </a:p>
        </p:txBody>
      </p:sp>
      <p:sp>
        <p:nvSpPr>
          <p:cNvPr id="20" name="Rounded Rectangle 19"/>
          <p:cNvSpPr/>
          <p:nvPr/>
        </p:nvSpPr>
        <p:spPr>
          <a:xfrm>
            <a:off x="9010650" y="5943190"/>
            <a:ext cx="1871663" cy="138113"/>
          </a:xfrm>
          <a:prstGeom prst="roundRect">
            <a:avLst/>
          </a:prstGeom>
          <a:solidFill>
            <a:srgbClr val="29485D"/>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tx2"/>
              </a:solidFill>
            </a:endParaRPr>
          </a:p>
        </p:txBody>
      </p:sp>
      <p:sp>
        <p:nvSpPr>
          <p:cNvPr id="21" name="Oval 20"/>
          <p:cNvSpPr/>
          <p:nvPr/>
        </p:nvSpPr>
        <p:spPr>
          <a:xfrm>
            <a:off x="9500399" y="5838989"/>
            <a:ext cx="371475" cy="385762"/>
          </a:xfrm>
          <a:prstGeom prst="ellipse">
            <a:avLst/>
          </a:prstGeom>
          <a:solidFill>
            <a:srgbClr val="29485D"/>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tx2"/>
              </a:solidFill>
            </a:endParaRPr>
          </a:p>
        </p:txBody>
      </p:sp>
      <p:sp>
        <p:nvSpPr>
          <p:cNvPr id="22" name="TextBox 21"/>
          <p:cNvSpPr txBox="1"/>
          <p:nvPr/>
        </p:nvSpPr>
        <p:spPr>
          <a:xfrm>
            <a:off x="9010650" y="5553196"/>
            <a:ext cx="2236451" cy="262059"/>
          </a:xfrm>
          <a:prstGeom prst="rect">
            <a:avLst/>
          </a:prstGeom>
          <a:noFill/>
        </p:spPr>
        <p:txBody>
          <a:bodyPr wrap="square" lIns="0" tIns="0" rIns="0" bIns="0" rtlCol="0" anchor="t" anchorCtr="0">
            <a:spAutoFit/>
          </a:bodyPr>
          <a:lstStyle/>
          <a:p>
            <a:pPr algn="l">
              <a:lnSpc>
                <a:spcPts val="2300"/>
              </a:lnSpc>
              <a:spcBef>
                <a:spcPts val="1150"/>
              </a:spcBef>
            </a:pPr>
            <a:r>
              <a:rPr lang="de-DE" sz="1400" dirty="0" smtClean="0">
                <a:solidFill>
                  <a:schemeClr val="tx2"/>
                </a:solidFill>
              </a:rPr>
              <a:t>Toroidal angle</a:t>
            </a:r>
            <a:endParaRPr lang="en-US" sz="1400" dirty="0" err="1" smtClean="0">
              <a:solidFill>
                <a:schemeClr val="tx2"/>
              </a:solidFill>
            </a:endParaRPr>
          </a:p>
        </p:txBody>
      </p:sp>
      <p:sp>
        <p:nvSpPr>
          <p:cNvPr id="23" name="TextBox 22"/>
          <p:cNvSpPr txBox="1"/>
          <p:nvPr/>
        </p:nvSpPr>
        <p:spPr>
          <a:xfrm>
            <a:off x="9558338" y="6234114"/>
            <a:ext cx="298133" cy="294953"/>
          </a:xfrm>
          <a:prstGeom prst="rect">
            <a:avLst/>
          </a:prstGeom>
          <a:noFill/>
        </p:spPr>
        <p:txBody>
          <a:bodyPr wrap="square" lIns="0" tIns="0" rIns="0" bIns="0" rtlCol="0" anchor="t" anchorCtr="0">
            <a:spAutoFit/>
          </a:bodyPr>
          <a:lstStyle/>
          <a:p>
            <a:pPr algn="l">
              <a:lnSpc>
                <a:spcPts val="2300"/>
              </a:lnSpc>
              <a:spcBef>
                <a:spcPts val="1150"/>
              </a:spcBef>
            </a:pPr>
            <a:r>
              <a:rPr lang="de-DE" sz="1400" smtClean="0">
                <a:solidFill>
                  <a:srgbClr val="29485D"/>
                </a:solidFill>
              </a:rPr>
              <a:t>10°</a:t>
            </a:r>
            <a:endParaRPr lang="en-US" sz="1400" dirty="0" err="1" smtClean="0">
              <a:solidFill>
                <a:srgbClr val="29485D"/>
              </a:solidFill>
            </a:endParaRPr>
          </a:p>
        </p:txBody>
      </p:sp>
    </p:spTree>
    <p:extLst>
      <p:ext uri="{BB962C8B-B14F-4D97-AF65-F5344CB8AC3E}">
        <p14:creationId xmlns:p14="http://schemas.microsoft.com/office/powerpoint/2010/main" val="1085485604"/>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30831" y="819149"/>
            <a:ext cx="11399591" cy="6121343"/>
          </a:xfrm>
          <a:prstGeom prst="rect">
            <a:avLst/>
          </a:prstGeom>
        </p:spPr>
      </p:pic>
      <p:sp>
        <p:nvSpPr>
          <p:cNvPr id="3" name="Title 2"/>
          <p:cNvSpPr>
            <a:spLocks noGrp="1"/>
          </p:cNvSpPr>
          <p:nvPr>
            <p:ph type="title"/>
          </p:nvPr>
        </p:nvSpPr>
        <p:spPr/>
        <p:txBody>
          <a:bodyPr/>
          <a:lstStyle/>
          <a:p>
            <a:r>
              <a:rPr lang="de-DE" dirty="0" err="1"/>
              <a:t>Example</a:t>
            </a:r>
            <a:r>
              <a:rPr lang="de-DE" dirty="0"/>
              <a:t> </a:t>
            </a:r>
            <a:r>
              <a:rPr lang="de-DE" dirty="0" err="1"/>
              <a:t>target</a:t>
            </a:r>
            <a:r>
              <a:rPr lang="de-DE" dirty="0"/>
              <a:t>, </a:t>
            </a:r>
            <a:r>
              <a:rPr lang="de-DE" dirty="0" err="1"/>
              <a:t>designed</a:t>
            </a:r>
            <a:r>
              <a:rPr lang="de-DE" dirty="0"/>
              <a:t> </a:t>
            </a:r>
            <a:r>
              <a:rPr lang="de-DE" dirty="0" err="1"/>
              <a:t>for</a:t>
            </a:r>
            <a:r>
              <a:rPr lang="de-DE" dirty="0"/>
              <a:t> Standard </a:t>
            </a:r>
            <a:r>
              <a:rPr lang="de-DE" dirty="0" err="1"/>
              <a:t>configuration</a:t>
            </a:r>
            <a:endParaRPr lang="en-US" dirty="0"/>
          </a:p>
        </p:txBody>
      </p:sp>
      <p:sp>
        <p:nvSpPr>
          <p:cNvPr id="4" name="Date Placeholder 3"/>
          <p:cNvSpPr>
            <a:spLocks noGrp="1"/>
          </p:cNvSpPr>
          <p:nvPr>
            <p:ph type="dt" sz="half" idx="14"/>
          </p:nvPr>
        </p:nvSpPr>
        <p:spPr/>
        <p:txBody>
          <a:bodyPr/>
          <a:lstStyle/>
          <a:p>
            <a:r>
              <a:rPr lang="en-US" smtClean="0"/>
              <a:t>Antara Menzel-Barbara | 25.06.24   </a:t>
            </a:r>
            <a:endParaRPr lang="de-DE" dirty="0"/>
          </a:p>
        </p:txBody>
      </p:sp>
      <p:sp>
        <p:nvSpPr>
          <p:cNvPr id="5" name="Footer Placeholder 4"/>
          <p:cNvSpPr>
            <a:spLocks noGrp="1"/>
          </p:cNvSpPr>
          <p:nvPr>
            <p:ph type="ftr" sz="quarter" idx="15"/>
          </p:nvPr>
        </p:nvSpPr>
        <p:spPr/>
        <p:txBody>
          <a:bodyPr/>
          <a:lstStyle/>
          <a:p>
            <a:r>
              <a:rPr lang="en-US" smtClean="0"/>
              <a:t>Divertor engineering meeting</a:t>
            </a:r>
            <a:endParaRPr lang="de-DE" dirty="0"/>
          </a:p>
        </p:txBody>
      </p:sp>
      <p:sp>
        <p:nvSpPr>
          <p:cNvPr id="6" name="Slide Number Placeholder 5"/>
          <p:cNvSpPr>
            <a:spLocks noGrp="1"/>
          </p:cNvSpPr>
          <p:nvPr>
            <p:ph type="sldNum" sz="quarter" idx="16"/>
          </p:nvPr>
        </p:nvSpPr>
        <p:spPr/>
        <p:txBody>
          <a:bodyPr/>
          <a:lstStyle/>
          <a:p>
            <a:fld id="{ECE691D0-CC49-4FC7-9C4D-6112B0CB3A76}" type="slidenum">
              <a:rPr lang="de-DE" smtClean="0"/>
              <a:pPr/>
              <a:t>67</a:t>
            </a:fld>
            <a:endParaRPr lang="de-DE" dirty="0"/>
          </a:p>
        </p:txBody>
      </p:sp>
      <p:sp>
        <p:nvSpPr>
          <p:cNvPr id="2" name="Rounded Rectangle 1"/>
          <p:cNvSpPr/>
          <p:nvPr/>
        </p:nvSpPr>
        <p:spPr>
          <a:xfrm>
            <a:off x="9010650" y="2133600"/>
            <a:ext cx="1871663" cy="138113"/>
          </a:xfrm>
          <a:prstGeom prst="roundRect">
            <a:avLst/>
          </a:prstGeom>
          <a:solidFill>
            <a:schemeClr val="tx2"/>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8" name="Oval 7"/>
          <p:cNvSpPr/>
          <p:nvPr/>
        </p:nvSpPr>
        <p:spPr>
          <a:xfrm>
            <a:off x="9228900" y="2013480"/>
            <a:ext cx="371475" cy="385762"/>
          </a:xfrm>
          <a:prstGeom prst="ellipse">
            <a:avLst/>
          </a:prstGeom>
          <a:solidFill>
            <a:schemeClr val="tx2"/>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9" name="TextBox 8"/>
          <p:cNvSpPr txBox="1"/>
          <p:nvPr/>
        </p:nvSpPr>
        <p:spPr>
          <a:xfrm>
            <a:off x="9010650" y="1743606"/>
            <a:ext cx="2236451" cy="262059"/>
          </a:xfrm>
          <a:prstGeom prst="rect">
            <a:avLst/>
          </a:prstGeom>
          <a:noFill/>
        </p:spPr>
        <p:txBody>
          <a:bodyPr wrap="square" lIns="0" tIns="0" rIns="0" bIns="0" rtlCol="0" anchor="t" anchorCtr="0">
            <a:spAutoFit/>
          </a:bodyPr>
          <a:lstStyle/>
          <a:p>
            <a:pPr algn="l">
              <a:lnSpc>
                <a:spcPts val="2300"/>
              </a:lnSpc>
              <a:spcBef>
                <a:spcPts val="1150"/>
              </a:spcBef>
            </a:pPr>
            <a:r>
              <a:rPr lang="de-DE" sz="1400" dirty="0" err="1" smtClean="0">
                <a:solidFill>
                  <a:schemeClr val="tx2"/>
                </a:solidFill>
              </a:rPr>
              <a:t>Surfaces</a:t>
            </a:r>
            <a:r>
              <a:rPr lang="de-DE" sz="1400" dirty="0" smtClean="0">
                <a:solidFill>
                  <a:schemeClr val="tx2"/>
                </a:solidFill>
              </a:rPr>
              <a:t> </a:t>
            </a:r>
            <a:r>
              <a:rPr lang="de-DE" sz="1400" dirty="0" err="1" smtClean="0">
                <a:solidFill>
                  <a:schemeClr val="tx2"/>
                </a:solidFill>
              </a:rPr>
              <a:t>over</a:t>
            </a:r>
            <a:r>
              <a:rPr lang="de-DE" sz="1400" dirty="0" smtClean="0">
                <a:solidFill>
                  <a:schemeClr val="tx2"/>
                </a:solidFill>
              </a:rPr>
              <a:t> 10 MW/m²</a:t>
            </a:r>
            <a:endParaRPr lang="en-US" sz="1400" dirty="0" err="1" smtClean="0">
              <a:solidFill>
                <a:schemeClr val="tx2"/>
              </a:solidFill>
            </a:endParaRPr>
          </a:p>
        </p:txBody>
      </p:sp>
      <p:sp>
        <p:nvSpPr>
          <p:cNvPr id="10" name="Rounded Rectangle 9"/>
          <p:cNvSpPr/>
          <p:nvPr/>
        </p:nvSpPr>
        <p:spPr>
          <a:xfrm>
            <a:off x="9010650" y="3400425"/>
            <a:ext cx="1871663" cy="138113"/>
          </a:xfrm>
          <a:prstGeom prst="roundRect">
            <a:avLst/>
          </a:prstGeom>
          <a:solidFill>
            <a:schemeClr val="accent1"/>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11" name="Oval 10"/>
          <p:cNvSpPr/>
          <p:nvPr/>
        </p:nvSpPr>
        <p:spPr>
          <a:xfrm>
            <a:off x="10086059" y="3290950"/>
            <a:ext cx="371475" cy="385762"/>
          </a:xfrm>
          <a:prstGeom prst="ellipse">
            <a:avLst/>
          </a:prstGeom>
          <a:solidFill>
            <a:schemeClr val="accent1"/>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12" name="TextBox 11"/>
          <p:cNvSpPr txBox="1"/>
          <p:nvPr/>
        </p:nvSpPr>
        <p:spPr>
          <a:xfrm>
            <a:off x="9010650" y="3010431"/>
            <a:ext cx="2236451" cy="262059"/>
          </a:xfrm>
          <a:prstGeom prst="rect">
            <a:avLst/>
          </a:prstGeom>
          <a:noFill/>
        </p:spPr>
        <p:txBody>
          <a:bodyPr wrap="square" lIns="0" tIns="0" rIns="0" bIns="0" rtlCol="0" anchor="t" anchorCtr="0">
            <a:spAutoFit/>
          </a:bodyPr>
          <a:lstStyle/>
          <a:p>
            <a:pPr algn="l">
              <a:lnSpc>
                <a:spcPts val="2300"/>
              </a:lnSpc>
              <a:spcBef>
                <a:spcPts val="1150"/>
              </a:spcBef>
            </a:pPr>
            <a:r>
              <a:rPr lang="de-DE" sz="1400" dirty="0" err="1" smtClean="0">
                <a:solidFill>
                  <a:schemeClr val="tx2"/>
                </a:solidFill>
              </a:rPr>
              <a:t>Collected</a:t>
            </a:r>
            <a:r>
              <a:rPr lang="de-DE" sz="1400" dirty="0" smtClean="0">
                <a:solidFill>
                  <a:schemeClr val="tx2"/>
                </a:solidFill>
              </a:rPr>
              <a:t> </a:t>
            </a:r>
            <a:r>
              <a:rPr lang="de-DE" sz="1400" dirty="0" err="1" smtClean="0">
                <a:solidFill>
                  <a:schemeClr val="tx2"/>
                </a:solidFill>
              </a:rPr>
              <a:t>particles</a:t>
            </a:r>
            <a:endParaRPr lang="en-US" sz="1400" dirty="0" err="1" smtClean="0">
              <a:solidFill>
                <a:schemeClr val="tx2"/>
              </a:solidFill>
            </a:endParaRPr>
          </a:p>
        </p:txBody>
      </p:sp>
      <p:sp>
        <p:nvSpPr>
          <p:cNvPr id="13" name="TextBox 12"/>
          <p:cNvSpPr txBox="1"/>
          <p:nvPr/>
        </p:nvSpPr>
        <p:spPr>
          <a:xfrm>
            <a:off x="9251246" y="2354795"/>
            <a:ext cx="349129" cy="262059"/>
          </a:xfrm>
          <a:prstGeom prst="rect">
            <a:avLst/>
          </a:prstGeom>
          <a:noFill/>
        </p:spPr>
        <p:txBody>
          <a:bodyPr wrap="square" lIns="0" tIns="0" rIns="0" bIns="0" rtlCol="0" anchor="t" anchorCtr="0">
            <a:spAutoFit/>
          </a:bodyPr>
          <a:lstStyle/>
          <a:p>
            <a:pPr algn="l">
              <a:lnSpc>
                <a:spcPts val="2300"/>
              </a:lnSpc>
              <a:spcBef>
                <a:spcPts val="1150"/>
              </a:spcBef>
            </a:pPr>
            <a:r>
              <a:rPr lang="de-DE" sz="1400" dirty="0" err="1" smtClean="0">
                <a:ln>
                  <a:solidFill>
                    <a:srgbClr val="29485D"/>
                  </a:solidFill>
                </a:ln>
                <a:solidFill>
                  <a:srgbClr val="006C66"/>
                </a:solidFill>
              </a:rPr>
              <a:t>No</a:t>
            </a:r>
            <a:endParaRPr lang="en-US" sz="1400" dirty="0" err="1" smtClean="0">
              <a:ln>
                <a:solidFill>
                  <a:srgbClr val="29485D"/>
                </a:solidFill>
              </a:ln>
              <a:solidFill>
                <a:srgbClr val="006C66"/>
              </a:solidFill>
            </a:endParaRPr>
          </a:p>
        </p:txBody>
      </p:sp>
      <p:sp>
        <p:nvSpPr>
          <p:cNvPr id="14" name="TextBox 13"/>
          <p:cNvSpPr txBox="1"/>
          <p:nvPr/>
        </p:nvSpPr>
        <p:spPr>
          <a:xfrm>
            <a:off x="10141562" y="3676629"/>
            <a:ext cx="490537" cy="262059"/>
          </a:xfrm>
          <a:prstGeom prst="rect">
            <a:avLst/>
          </a:prstGeom>
          <a:noFill/>
        </p:spPr>
        <p:txBody>
          <a:bodyPr wrap="square" lIns="0" tIns="0" rIns="0" bIns="0" rtlCol="0" anchor="t" anchorCtr="0">
            <a:spAutoFit/>
          </a:bodyPr>
          <a:lstStyle/>
          <a:p>
            <a:pPr algn="l">
              <a:lnSpc>
                <a:spcPts val="2300"/>
              </a:lnSpc>
              <a:spcBef>
                <a:spcPts val="1150"/>
              </a:spcBef>
            </a:pPr>
            <a:r>
              <a:rPr lang="de-DE" sz="1400" dirty="0" smtClean="0">
                <a:solidFill>
                  <a:srgbClr val="EF7C00"/>
                </a:solidFill>
              </a:rPr>
              <a:t>89%</a:t>
            </a:r>
            <a:endParaRPr lang="en-US" sz="1400" dirty="0" err="1" smtClean="0">
              <a:solidFill>
                <a:srgbClr val="EF7C00"/>
              </a:solidFill>
            </a:endParaRPr>
          </a:p>
        </p:txBody>
      </p:sp>
      <p:sp>
        <p:nvSpPr>
          <p:cNvPr id="15" name="Rounded Rectangle 14"/>
          <p:cNvSpPr/>
          <p:nvPr/>
        </p:nvSpPr>
        <p:spPr>
          <a:xfrm>
            <a:off x="9010650" y="4617000"/>
            <a:ext cx="1871663" cy="138113"/>
          </a:xfrm>
          <a:prstGeom prst="roundRect">
            <a:avLst/>
          </a:prstGeom>
          <a:solidFill>
            <a:schemeClr val="tx1">
              <a:lumMod val="65000"/>
              <a:lumOff val="35000"/>
            </a:schemeClr>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16" name="Oval 15"/>
          <p:cNvSpPr/>
          <p:nvPr/>
        </p:nvSpPr>
        <p:spPr>
          <a:xfrm>
            <a:off x="9770087" y="4503436"/>
            <a:ext cx="371475" cy="385762"/>
          </a:xfrm>
          <a:prstGeom prst="ellipse">
            <a:avLst/>
          </a:prstGeom>
          <a:solidFill>
            <a:schemeClr val="tx1">
              <a:lumMod val="65000"/>
              <a:lumOff val="35000"/>
            </a:schemeClr>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17" name="TextBox 16"/>
          <p:cNvSpPr txBox="1"/>
          <p:nvPr/>
        </p:nvSpPr>
        <p:spPr>
          <a:xfrm>
            <a:off x="9010650" y="4227006"/>
            <a:ext cx="2236451" cy="262059"/>
          </a:xfrm>
          <a:prstGeom prst="rect">
            <a:avLst/>
          </a:prstGeom>
          <a:noFill/>
        </p:spPr>
        <p:txBody>
          <a:bodyPr wrap="square" lIns="0" tIns="0" rIns="0" bIns="0" rtlCol="0" anchor="t" anchorCtr="0">
            <a:spAutoFit/>
          </a:bodyPr>
          <a:lstStyle/>
          <a:p>
            <a:pPr algn="l">
              <a:lnSpc>
                <a:spcPts val="2300"/>
              </a:lnSpc>
              <a:spcBef>
                <a:spcPts val="1150"/>
              </a:spcBef>
            </a:pPr>
            <a:r>
              <a:rPr lang="de-DE" sz="1400" dirty="0" err="1" smtClean="0">
                <a:solidFill>
                  <a:srgbClr val="777777"/>
                </a:solidFill>
              </a:rPr>
              <a:t>Plotted</a:t>
            </a:r>
            <a:r>
              <a:rPr lang="de-DE" sz="1400" dirty="0" smtClean="0">
                <a:solidFill>
                  <a:srgbClr val="777777"/>
                </a:solidFill>
              </a:rPr>
              <a:t> </a:t>
            </a:r>
            <a:r>
              <a:rPr lang="de-DE" sz="1400" dirty="0" err="1" smtClean="0">
                <a:solidFill>
                  <a:srgbClr val="777777"/>
                </a:solidFill>
              </a:rPr>
              <a:t>metric</a:t>
            </a:r>
            <a:endParaRPr lang="en-US" sz="1400" dirty="0" err="1" smtClean="0">
              <a:solidFill>
                <a:srgbClr val="777777"/>
              </a:solidFill>
            </a:endParaRPr>
          </a:p>
        </p:txBody>
      </p:sp>
      <p:sp>
        <p:nvSpPr>
          <p:cNvPr id="18" name="TextBox 17"/>
          <p:cNvSpPr txBox="1"/>
          <p:nvPr/>
        </p:nvSpPr>
        <p:spPr>
          <a:xfrm>
            <a:off x="9160004" y="4869656"/>
            <a:ext cx="1572953" cy="294953"/>
          </a:xfrm>
          <a:prstGeom prst="rect">
            <a:avLst/>
          </a:prstGeom>
          <a:noFill/>
        </p:spPr>
        <p:txBody>
          <a:bodyPr wrap="square" lIns="0" tIns="0" rIns="0" bIns="0" rtlCol="0" anchor="t" anchorCtr="0">
            <a:spAutoFit/>
          </a:bodyPr>
          <a:lstStyle/>
          <a:p>
            <a:pPr algn="l">
              <a:lnSpc>
                <a:spcPts val="2300"/>
              </a:lnSpc>
              <a:spcBef>
                <a:spcPts val="1150"/>
              </a:spcBef>
            </a:pPr>
            <a:r>
              <a:rPr lang="de-DE" sz="1400" dirty="0" smtClean="0">
                <a:solidFill>
                  <a:srgbClr val="777777"/>
                </a:solidFill>
              </a:rPr>
              <a:t>Connection </a:t>
            </a:r>
            <a:r>
              <a:rPr lang="de-DE" sz="1400" dirty="0" err="1" smtClean="0">
                <a:solidFill>
                  <a:srgbClr val="777777"/>
                </a:solidFill>
              </a:rPr>
              <a:t>length</a:t>
            </a:r>
            <a:endParaRPr lang="en-US" sz="1400" dirty="0" err="1" smtClean="0">
              <a:solidFill>
                <a:srgbClr val="777777"/>
              </a:solidFill>
            </a:endParaRPr>
          </a:p>
        </p:txBody>
      </p:sp>
      <p:sp>
        <p:nvSpPr>
          <p:cNvPr id="20" name="Rounded Rectangle 19"/>
          <p:cNvSpPr/>
          <p:nvPr/>
        </p:nvSpPr>
        <p:spPr>
          <a:xfrm>
            <a:off x="9010650" y="5943190"/>
            <a:ext cx="1871663" cy="138113"/>
          </a:xfrm>
          <a:prstGeom prst="roundRect">
            <a:avLst/>
          </a:prstGeom>
          <a:solidFill>
            <a:srgbClr val="29485D"/>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tx2"/>
              </a:solidFill>
            </a:endParaRPr>
          </a:p>
        </p:txBody>
      </p:sp>
      <p:sp>
        <p:nvSpPr>
          <p:cNvPr id="21" name="Oval 20"/>
          <p:cNvSpPr/>
          <p:nvPr/>
        </p:nvSpPr>
        <p:spPr>
          <a:xfrm>
            <a:off x="9770087" y="5827267"/>
            <a:ext cx="371475" cy="385762"/>
          </a:xfrm>
          <a:prstGeom prst="ellipse">
            <a:avLst/>
          </a:prstGeom>
          <a:solidFill>
            <a:srgbClr val="29485D"/>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tx2"/>
              </a:solidFill>
            </a:endParaRPr>
          </a:p>
        </p:txBody>
      </p:sp>
      <p:sp>
        <p:nvSpPr>
          <p:cNvPr id="22" name="TextBox 21"/>
          <p:cNvSpPr txBox="1"/>
          <p:nvPr/>
        </p:nvSpPr>
        <p:spPr>
          <a:xfrm>
            <a:off x="9010650" y="5553196"/>
            <a:ext cx="2236451" cy="262059"/>
          </a:xfrm>
          <a:prstGeom prst="rect">
            <a:avLst/>
          </a:prstGeom>
          <a:noFill/>
        </p:spPr>
        <p:txBody>
          <a:bodyPr wrap="square" lIns="0" tIns="0" rIns="0" bIns="0" rtlCol="0" anchor="t" anchorCtr="0">
            <a:spAutoFit/>
          </a:bodyPr>
          <a:lstStyle/>
          <a:p>
            <a:pPr algn="l">
              <a:lnSpc>
                <a:spcPts val="2300"/>
              </a:lnSpc>
              <a:spcBef>
                <a:spcPts val="1150"/>
              </a:spcBef>
            </a:pPr>
            <a:r>
              <a:rPr lang="de-DE" sz="1400" dirty="0" smtClean="0">
                <a:solidFill>
                  <a:schemeClr val="tx2"/>
                </a:solidFill>
              </a:rPr>
              <a:t>Toroidal angle</a:t>
            </a:r>
            <a:endParaRPr lang="en-US" sz="1400" dirty="0" err="1" smtClean="0">
              <a:solidFill>
                <a:schemeClr val="tx2"/>
              </a:solidFill>
            </a:endParaRPr>
          </a:p>
        </p:txBody>
      </p:sp>
      <p:sp>
        <p:nvSpPr>
          <p:cNvPr id="23" name="TextBox 22"/>
          <p:cNvSpPr txBox="1"/>
          <p:nvPr/>
        </p:nvSpPr>
        <p:spPr>
          <a:xfrm>
            <a:off x="9828026" y="6222392"/>
            <a:ext cx="298133" cy="262059"/>
          </a:xfrm>
          <a:prstGeom prst="rect">
            <a:avLst/>
          </a:prstGeom>
          <a:noFill/>
        </p:spPr>
        <p:txBody>
          <a:bodyPr wrap="square" lIns="0" tIns="0" rIns="0" bIns="0" rtlCol="0" anchor="t" anchorCtr="0">
            <a:spAutoFit/>
          </a:bodyPr>
          <a:lstStyle/>
          <a:p>
            <a:pPr algn="l">
              <a:lnSpc>
                <a:spcPts val="2300"/>
              </a:lnSpc>
              <a:spcBef>
                <a:spcPts val="1150"/>
              </a:spcBef>
            </a:pPr>
            <a:r>
              <a:rPr lang="de-DE" sz="1400" dirty="0" smtClean="0">
                <a:solidFill>
                  <a:srgbClr val="29485D"/>
                </a:solidFill>
              </a:rPr>
              <a:t>15°</a:t>
            </a:r>
            <a:endParaRPr lang="en-US" sz="1400" dirty="0" err="1" smtClean="0">
              <a:solidFill>
                <a:srgbClr val="29485D"/>
              </a:solidFill>
            </a:endParaRPr>
          </a:p>
        </p:txBody>
      </p:sp>
    </p:spTree>
    <p:extLst>
      <p:ext uri="{BB962C8B-B14F-4D97-AF65-F5344CB8AC3E}">
        <p14:creationId xmlns:p14="http://schemas.microsoft.com/office/powerpoint/2010/main" val="3454393480"/>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30831" y="819149"/>
            <a:ext cx="11399591" cy="6121343"/>
          </a:xfrm>
          <a:prstGeom prst="rect">
            <a:avLst/>
          </a:prstGeom>
        </p:spPr>
      </p:pic>
      <p:sp>
        <p:nvSpPr>
          <p:cNvPr id="3" name="Title 2"/>
          <p:cNvSpPr>
            <a:spLocks noGrp="1"/>
          </p:cNvSpPr>
          <p:nvPr>
            <p:ph type="title"/>
          </p:nvPr>
        </p:nvSpPr>
        <p:spPr/>
        <p:txBody>
          <a:bodyPr/>
          <a:lstStyle/>
          <a:p>
            <a:r>
              <a:rPr lang="de-DE" dirty="0" err="1"/>
              <a:t>Example</a:t>
            </a:r>
            <a:r>
              <a:rPr lang="de-DE" dirty="0"/>
              <a:t> </a:t>
            </a:r>
            <a:r>
              <a:rPr lang="de-DE" dirty="0" err="1"/>
              <a:t>target</a:t>
            </a:r>
            <a:r>
              <a:rPr lang="de-DE" dirty="0"/>
              <a:t>, </a:t>
            </a:r>
            <a:r>
              <a:rPr lang="de-DE" dirty="0" err="1"/>
              <a:t>designed</a:t>
            </a:r>
            <a:r>
              <a:rPr lang="de-DE" dirty="0"/>
              <a:t> </a:t>
            </a:r>
            <a:r>
              <a:rPr lang="de-DE" dirty="0" err="1"/>
              <a:t>for</a:t>
            </a:r>
            <a:r>
              <a:rPr lang="de-DE" dirty="0"/>
              <a:t> Standard </a:t>
            </a:r>
            <a:r>
              <a:rPr lang="de-DE" dirty="0" err="1"/>
              <a:t>configuration</a:t>
            </a:r>
            <a:endParaRPr lang="en-US" dirty="0"/>
          </a:p>
        </p:txBody>
      </p:sp>
      <p:sp>
        <p:nvSpPr>
          <p:cNvPr id="4" name="Date Placeholder 3"/>
          <p:cNvSpPr>
            <a:spLocks noGrp="1"/>
          </p:cNvSpPr>
          <p:nvPr>
            <p:ph type="dt" sz="half" idx="14"/>
          </p:nvPr>
        </p:nvSpPr>
        <p:spPr/>
        <p:txBody>
          <a:bodyPr/>
          <a:lstStyle/>
          <a:p>
            <a:r>
              <a:rPr lang="en-US" smtClean="0"/>
              <a:t>Antara Menzel-Barbara | 25.06.24   </a:t>
            </a:r>
            <a:endParaRPr lang="de-DE" dirty="0"/>
          </a:p>
        </p:txBody>
      </p:sp>
      <p:sp>
        <p:nvSpPr>
          <p:cNvPr id="5" name="Footer Placeholder 4"/>
          <p:cNvSpPr>
            <a:spLocks noGrp="1"/>
          </p:cNvSpPr>
          <p:nvPr>
            <p:ph type="ftr" sz="quarter" idx="15"/>
          </p:nvPr>
        </p:nvSpPr>
        <p:spPr/>
        <p:txBody>
          <a:bodyPr/>
          <a:lstStyle/>
          <a:p>
            <a:r>
              <a:rPr lang="en-US" smtClean="0"/>
              <a:t>Divertor engineering meeting</a:t>
            </a:r>
            <a:endParaRPr lang="de-DE" dirty="0"/>
          </a:p>
        </p:txBody>
      </p:sp>
      <p:sp>
        <p:nvSpPr>
          <p:cNvPr id="6" name="Slide Number Placeholder 5"/>
          <p:cNvSpPr>
            <a:spLocks noGrp="1"/>
          </p:cNvSpPr>
          <p:nvPr>
            <p:ph type="sldNum" sz="quarter" idx="16"/>
          </p:nvPr>
        </p:nvSpPr>
        <p:spPr/>
        <p:txBody>
          <a:bodyPr/>
          <a:lstStyle/>
          <a:p>
            <a:fld id="{ECE691D0-CC49-4FC7-9C4D-6112B0CB3A76}" type="slidenum">
              <a:rPr lang="de-DE" smtClean="0"/>
              <a:pPr/>
              <a:t>68</a:t>
            </a:fld>
            <a:endParaRPr lang="de-DE" dirty="0"/>
          </a:p>
        </p:txBody>
      </p:sp>
      <p:sp>
        <p:nvSpPr>
          <p:cNvPr id="2" name="Rounded Rectangle 1"/>
          <p:cNvSpPr/>
          <p:nvPr/>
        </p:nvSpPr>
        <p:spPr>
          <a:xfrm>
            <a:off x="9010650" y="2133600"/>
            <a:ext cx="1871663" cy="138113"/>
          </a:xfrm>
          <a:prstGeom prst="roundRect">
            <a:avLst/>
          </a:prstGeom>
          <a:solidFill>
            <a:schemeClr val="tx2"/>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8" name="Oval 7"/>
          <p:cNvSpPr/>
          <p:nvPr/>
        </p:nvSpPr>
        <p:spPr>
          <a:xfrm>
            <a:off x="9228900" y="2013480"/>
            <a:ext cx="371475" cy="385762"/>
          </a:xfrm>
          <a:prstGeom prst="ellipse">
            <a:avLst/>
          </a:prstGeom>
          <a:solidFill>
            <a:schemeClr val="tx2"/>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9" name="TextBox 8"/>
          <p:cNvSpPr txBox="1"/>
          <p:nvPr/>
        </p:nvSpPr>
        <p:spPr>
          <a:xfrm>
            <a:off x="9010650" y="1743606"/>
            <a:ext cx="2236451" cy="262059"/>
          </a:xfrm>
          <a:prstGeom prst="rect">
            <a:avLst/>
          </a:prstGeom>
          <a:noFill/>
        </p:spPr>
        <p:txBody>
          <a:bodyPr wrap="square" lIns="0" tIns="0" rIns="0" bIns="0" rtlCol="0" anchor="t" anchorCtr="0">
            <a:spAutoFit/>
          </a:bodyPr>
          <a:lstStyle/>
          <a:p>
            <a:pPr algn="l">
              <a:lnSpc>
                <a:spcPts val="2300"/>
              </a:lnSpc>
              <a:spcBef>
                <a:spcPts val="1150"/>
              </a:spcBef>
            </a:pPr>
            <a:r>
              <a:rPr lang="de-DE" sz="1400" dirty="0" err="1" smtClean="0">
                <a:solidFill>
                  <a:schemeClr val="tx2"/>
                </a:solidFill>
              </a:rPr>
              <a:t>Surfaces</a:t>
            </a:r>
            <a:r>
              <a:rPr lang="de-DE" sz="1400" dirty="0" smtClean="0">
                <a:solidFill>
                  <a:schemeClr val="tx2"/>
                </a:solidFill>
              </a:rPr>
              <a:t> </a:t>
            </a:r>
            <a:r>
              <a:rPr lang="de-DE" sz="1400" dirty="0" err="1" smtClean="0">
                <a:solidFill>
                  <a:schemeClr val="tx2"/>
                </a:solidFill>
              </a:rPr>
              <a:t>over</a:t>
            </a:r>
            <a:r>
              <a:rPr lang="de-DE" sz="1400" dirty="0" smtClean="0">
                <a:solidFill>
                  <a:schemeClr val="tx2"/>
                </a:solidFill>
              </a:rPr>
              <a:t> 10 MW/m²</a:t>
            </a:r>
            <a:endParaRPr lang="en-US" sz="1400" dirty="0" err="1" smtClean="0">
              <a:solidFill>
                <a:schemeClr val="tx2"/>
              </a:solidFill>
            </a:endParaRPr>
          </a:p>
        </p:txBody>
      </p:sp>
      <p:sp>
        <p:nvSpPr>
          <p:cNvPr id="10" name="Rounded Rectangle 9"/>
          <p:cNvSpPr/>
          <p:nvPr/>
        </p:nvSpPr>
        <p:spPr>
          <a:xfrm>
            <a:off x="9010650" y="3400425"/>
            <a:ext cx="1871663" cy="138113"/>
          </a:xfrm>
          <a:prstGeom prst="roundRect">
            <a:avLst/>
          </a:prstGeom>
          <a:solidFill>
            <a:schemeClr val="accent1"/>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11" name="Oval 10"/>
          <p:cNvSpPr/>
          <p:nvPr/>
        </p:nvSpPr>
        <p:spPr>
          <a:xfrm>
            <a:off x="10086059" y="3290950"/>
            <a:ext cx="371475" cy="385762"/>
          </a:xfrm>
          <a:prstGeom prst="ellipse">
            <a:avLst/>
          </a:prstGeom>
          <a:solidFill>
            <a:schemeClr val="accent1"/>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12" name="TextBox 11"/>
          <p:cNvSpPr txBox="1"/>
          <p:nvPr/>
        </p:nvSpPr>
        <p:spPr>
          <a:xfrm>
            <a:off x="9010650" y="3010431"/>
            <a:ext cx="2236451" cy="262059"/>
          </a:xfrm>
          <a:prstGeom prst="rect">
            <a:avLst/>
          </a:prstGeom>
          <a:noFill/>
        </p:spPr>
        <p:txBody>
          <a:bodyPr wrap="square" lIns="0" tIns="0" rIns="0" bIns="0" rtlCol="0" anchor="t" anchorCtr="0">
            <a:spAutoFit/>
          </a:bodyPr>
          <a:lstStyle/>
          <a:p>
            <a:pPr algn="l">
              <a:lnSpc>
                <a:spcPts val="2300"/>
              </a:lnSpc>
              <a:spcBef>
                <a:spcPts val="1150"/>
              </a:spcBef>
            </a:pPr>
            <a:r>
              <a:rPr lang="de-DE" sz="1400" dirty="0" err="1" smtClean="0">
                <a:solidFill>
                  <a:schemeClr val="tx2"/>
                </a:solidFill>
              </a:rPr>
              <a:t>Collected</a:t>
            </a:r>
            <a:r>
              <a:rPr lang="de-DE" sz="1400" dirty="0" smtClean="0">
                <a:solidFill>
                  <a:schemeClr val="tx2"/>
                </a:solidFill>
              </a:rPr>
              <a:t> </a:t>
            </a:r>
            <a:r>
              <a:rPr lang="de-DE" sz="1400" dirty="0" err="1" smtClean="0">
                <a:solidFill>
                  <a:schemeClr val="tx2"/>
                </a:solidFill>
              </a:rPr>
              <a:t>particles</a:t>
            </a:r>
            <a:endParaRPr lang="en-US" sz="1400" dirty="0" err="1" smtClean="0">
              <a:solidFill>
                <a:schemeClr val="tx2"/>
              </a:solidFill>
            </a:endParaRPr>
          </a:p>
        </p:txBody>
      </p:sp>
      <p:sp>
        <p:nvSpPr>
          <p:cNvPr id="13" name="TextBox 12"/>
          <p:cNvSpPr txBox="1"/>
          <p:nvPr/>
        </p:nvSpPr>
        <p:spPr>
          <a:xfrm>
            <a:off x="9251246" y="2354795"/>
            <a:ext cx="349129" cy="262059"/>
          </a:xfrm>
          <a:prstGeom prst="rect">
            <a:avLst/>
          </a:prstGeom>
          <a:noFill/>
        </p:spPr>
        <p:txBody>
          <a:bodyPr wrap="square" lIns="0" tIns="0" rIns="0" bIns="0" rtlCol="0" anchor="t" anchorCtr="0">
            <a:spAutoFit/>
          </a:bodyPr>
          <a:lstStyle/>
          <a:p>
            <a:pPr algn="l">
              <a:lnSpc>
                <a:spcPts val="2300"/>
              </a:lnSpc>
              <a:spcBef>
                <a:spcPts val="1150"/>
              </a:spcBef>
            </a:pPr>
            <a:r>
              <a:rPr lang="de-DE" sz="1400" dirty="0" err="1" smtClean="0">
                <a:ln>
                  <a:solidFill>
                    <a:srgbClr val="29485D"/>
                  </a:solidFill>
                </a:ln>
                <a:solidFill>
                  <a:srgbClr val="006C66"/>
                </a:solidFill>
              </a:rPr>
              <a:t>No</a:t>
            </a:r>
            <a:endParaRPr lang="en-US" sz="1400" dirty="0" err="1" smtClean="0">
              <a:ln>
                <a:solidFill>
                  <a:srgbClr val="29485D"/>
                </a:solidFill>
              </a:ln>
              <a:solidFill>
                <a:srgbClr val="006C66"/>
              </a:solidFill>
            </a:endParaRPr>
          </a:p>
        </p:txBody>
      </p:sp>
      <p:sp>
        <p:nvSpPr>
          <p:cNvPr id="14" name="TextBox 13"/>
          <p:cNvSpPr txBox="1"/>
          <p:nvPr/>
        </p:nvSpPr>
        <p:spPr>
          <a:xfrm>
            <a:off x="10141562" y="3676629"/>
            <a:ext cx="490537" cy="262059"/>
          </a:xfrm>
          <a:prstGeom prst="rect">
            <a:avLst/>
          </a:prstGeom>
          <a:noFill/>
        </p:spPr>
        <p:txBody>
          <a:bodyPr wrap="square" lIns="0" tIns="0" rIns="0" bIns="0" rtlCol="0" anchor="t" anchorCtr="0">
            <a:spAutoFit/>
          </a:bodyPr>
          <a:lstStyle/>
          <a:p>
            <a:pPr algn="l">
              <a:lnSpc>
                <a:spcPts val="2300"/>
              </a:lnSpc>
              <a:spcBef>
                <a:spcPts val="1150"/>
              </a:spcBef>
            </a:pPr>
            <a:r>
              <a:rPr lang="de-DE" sz="1400" dirty="0" smtClean="0">
                <a:solidFill>
                  <a:srgbClr val="EF7C00"/>
                </a:solidFill>
              </a:rPr>
              <a:t>89%</a:t>
            </a:r>
            <a:endParaRPr lang="en-US" sz="1400" dirty="0" err="1" smtClean="0">
              <a:solidFill>
                <a:srgbClr val="EF7C00"/>
              </a:solidFill>
            </a:endParaRPr>
          </a:p>
        </p:txBody>
      </p:sp>
      <p:sp>
        <p:nvSpPr>
          <p:cNvPr id="15" name="Rounded Rectangle 14"/>
          <p:cNvSpPr/>
          <p:nvPr/>
        </p:nvSpPr>
        <p:spPr>
          <a:xfrm>
            <a:off x="9010650" y="4617000"/>
            <a:ext cx="1871663" cy="138113"/>
          </a:xfrm>
          <a:prstGeom prst="roundRect">
            <a:avLst/>
          </a:prstGeom>
          <a:solidFill>
            <a:schemeClr val="tx1">
              <a:lumMod val="65000"/>
              <a:lumOff val="35000"/>
            </a:schemeClr>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16" name="Oval 15"/>
          <p:cNvSpPr/>
          <p:nvPr/>
        </p:nvSpPr>
        <p:spPr>
          <a:xfrm>
            <a:off x="9770087" y="4503436"/>
            <a:ext cx="371475" cy="385762"/>
          </a:xfrm>
          <a:prstGeom prst="ellipse">
            <a:avLst/>
          </a:prstGeom>
          <a:solidFill>
            <a:schemeClr val="tx1">
              <a:lumMod val="65000"/>
              <a:lumOff val="35000"/>
            </a:schemeClr>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17" name="TextBox 16"/>
          <p:cNvSpPr txBox="1"/>
          <p:nvPr/>
        </p:nvSpPr>
        <p:spPr>
          <a:xfrm>
            <a:off x="9010650" y="4227006"/>
            <a:ext cx="2236451" cy="262059"/>
          </a:xfrm>
          <a:prstGeom prst="rect">
            <a:avLst/>
          </a:prstGeom>
          <a:noFill/>
        </p:spPr>
        <p:txBody>
          <a:bodyPr wrap="square" lIns="0" tIns="0" rIns="0" bIns="0" rtlCol="0" anchor="t" anchorCtr="0">
            <a:spAutoFit/>
          </a:bodyPr>
          <a:lstStyle/>
          <a:p>
            <a:pPr algn="l">
              <a:lnSpc>
                <a:spcPts val="2300"/>
              </a:lnSpc>
              <a:spcBef>
                <a:spcPts val="1150"/>
              </a:spcBef>
            </a:pPr>
            <a:r>
              <a:rPr lang="de-DE" sz="1400" dirty="0" err="1" smtClean="0">
                <a:solidFill>
                  <a:srgbClr val="777777"/>
                </a:solidFill>
              </a:rPr>
              <a:t>Plotted</a:t>
            </a:r>
            <a:r>
              <a:rPr lang="de-DE" sz="1400" dirty="0" smtClean="0">
                <a:solidFill>
                  <a:srgbClr val="777777"/>
                </a:solidFill>
              </a:rPr>
              <a:t> </a:t>
            </a:r>
            <a:r>
              <a:rPr lang="de-DE" sz="1400" dirty="0" err="1" smtClean="0">
                <a:solidFill>
                  <a:srgbClr val="777777"/>
                </a:solidFill>
              </a:rPr>
              <a:t>metric</a:t>
            </a:r>
            <a:endParaRPr lang="en-US" sz="1400" dirty="0" err="1" smtClean="0">
              <a:solidFill>
                <a:srgbClr val="777777"/>
              </a:solidFill>
            </a:endParaRPr>
          </a:p>
        </p:txBody>
      </p:sp>
      <p:sp>
        <p:nvSpPr>
          <p:cNvPr id="18" name="TextBox 17"/>
          <p:cNvSpPr txBox="1"/>
          <p:nvPr/>
        </p:nvSpPr>
        <p:spPr>
          <a:xfrm>
            <a:off x="9160004" y="4869656"/>
            <a:ext cx="1572953" cy="294953"/>
          </a:xfrm>
          <a:prstGeom prst="rect">
            <a:avLst/>
          </a:prstGeom>
          <a:noFill/>
        </p:spPr>
        <p:txBody>
          <a:bodyPr wrap="square" lIns="0" tIns="0" rIns="0" bIns="0" rtlCol="0" anchor="t" anchorCtr="0">
            <a:spAutoFit/>
          </a:bodyPr>
          <a:lstStyle/>
          <a:p>
            <a:pPr algn="l">
              <a:lnSpc>
                <a:spcPts val="2300"/>
              </a:lnSpc>
              <a:spcBef>
                <a:spcPts val="1150"/>
              </a:spcBef>
            </a:pPr>
            <a:r>
              <a:rPr lang="de-DE" sz="1400" dirty="0" smtClean="0">
                <a:solidFill>
                  <a:srgbClr val="777777"/>
                </a:solidFill>
              </a:rPr>
              <a:t>Connection </a:t>
            </a:r>
            <a:r>
              <a:rPr lang="de-DE" sz="1400" dirty="0" err="1" smtClean="0">
                <a:solidFill>
                  <a:srgbClr val="777777"/>
                </a:solidFill>
              </a:rPr>
              <a:t>length</a:t>
            </a:r>
            <a:endParaRPr lang="en-US" sz="1400" dirty="0" err="1" smtClean="0">
              <a:solidFill>
                <a:srgbClr val="777777"/>
              </a:solidFill>
            </a:endParaRPr>
          </a:p>
        </p:txBody>
      </p:sp>
      <p:sp>
        <p:nvSpPr>
          <p:cNvPr id="20" name="Rounded Rectangle 19"/>
          <p:cNvSpPr/>
          <p:nvPr/>
        </p:nvSpPr>
        <p:spPr>
          <a:xfrm>
            <a:off x="9010650" y="5943190"/>
            <a:ext cx="1871663" cy="138113"/>
          </a:xfrm>
          <a:prstGeom prst="roundRect">
            <a:avLst/>
          </a:prstGeom>
          <a:solidFill>
            <a:srgbClr val="29485D"/>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tx2"/>
              </a:solidFill>
            </a:endParaRPr>
          </a:p>
        </p:txBody>
      </p:sp>
      <p:sp>
        <p:nvSpPr>
          <p:cNvPr id="21" name="Oval 20"/>
          <p:cNvSpPr/>
          <p:nvPr/>
        </p:nvSpPr>
        <p:spPr>
          <a:xfrm>
            <a:off x="9770087" y="5827267"/>
            <a:ext cx="371475" cy="385762"/>
          </a:xfrm>
          <a:prstGeom prst="ellipse">
            <a:avLst/>
          </a:prstGeom>
          <a:solidFill>
            <a:srgbClr val="29485D"/>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tx2"/>
              </a:solidFill>
            </a:endParaRPr>
          </a:p>
        </p:txBody>
      </p:sp>
      <p:sp>
        <p:nvSpPr>
          <p:cNvPr id="22" name="TextBox 21"/>
          <p:cNvSpPr txBox="1"/>
          <p:nvPr/>
        </p:nvSpPr>
        <p:spPr>
          <a:xfrm>
            <a:off x="9010650" y="5553196"/>
            <a:ext cx="2236451" cy="262059"/>
          </a:xfrm>
          <a:prstGeom prst="rect">
            <a:avLst/>
          </a:prstGeom>
          <a:noFill/>
        </p:spPr>
        <p:txBody>
          <a:bodyPr wrap="square" lIns="0" tIns="0" rIns="0" bIns="0" rtlCol="0" anchor="t" anchorCtr="0">
            <a:spAutoFit/>
          </a:bodyPr>
          <a:lstStyle/>
          <a:p>
            <a:pPr algn="l">
              <a:lnSpc>
                <a:spcPts val="2300"/>
              </a:lnSpc>
              <a:spcBef>
                <a:spcPts val="1150"/>
              </a:spcBef>
            </a:pPr>
            <a:r>
              <a:rPr lang="de-DE" sz="1400" dirty="0" smtClean="0">
                <a:solidFill>
                  <a:schemeClr val="tx2"/>
                </a:solidFill>
              </a:rPr>
              <a:t>Toroidal angle</a:t>
            </a:r>
            <a:endParaRPr lang="en-US" sz="1400" dirty="0" err="1" smtClean="0">
              <a:solidFill>
                <a:schemeClr val="tx2"/>
              </a:solidFill>
            </a:endParaRPr>
          </a:p>
        </p:txBody>
      </p:sp>
      <p:sp>
        <p:nvSpPr>
          <p:cNvPr id="23" name="TextBox 22"/>
          <p:cNvSpPr txBox="1"/>
          <p:nvPr/>
        </p:nvSpPr>
        <p:spPr>
          <a:xfrm>
            <a:off x="9828026" y="6222392"/>
            <a:ext cx="298133" cy="262059"/>
          </a:xfrm>
          <a:prstGeom prst="rect">
            <a:avLst/>
          </a:prstGeom>
          <a:noFill/>
        </p:spPr>
        <p:txBody>
          <a:bodyPr wrap="square" lIns="0" tIns="0" rIns="0" bIns="0" rtlCol="0" anchor="t" anchorCtr="0">
            <a:spAutoFit/>
          </a:bodyPr>
          <a:lstStyle/>
          <a:p>
            <a:pPr algn="l">
              <a:lnSpc>
                <a:spcPts val="2300"/>
              </a:lnSpc>
              <a:spcBef>
                <a:spcPts val="1150"/>
              </a:spcBef>
            </a:pPr>
            <a:r>
              <a:rPr lang="de-DE" sz="1400" dirty="0" smtClean="0">
                <a:solidFill>
                  <a:srgbClr val="29485D"/>
                </a:solidFill>
              </a:rPr>
              <a:t>15°</a:t>
            </a:r>
            <a:endParaRPr lang="en-US" sz="1400" dirty="0" err="1" smtClean="0">
              <a:solidFill>
                <a:srgbClr val="29485D"/>
              </a:solidFill>
            </a:endParaRPr>
          </a:p>
        </p:txBody>
      </p:sp>
    </p:spTree>
    <p:extLst>
      <p:ext uri="{BB962C8B-B14F-4D97-AF65-F5344CB8AC3E}">
        <p14:creationId xmlns:p14="http://schemas.microsoft.com/office/powerpoint/2010/main" val="4204425798"/>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30831" y="819149"/>
            <a:ext cx="11399591" cy="6121342"/>
          </a:xfrm>
          <a:prstGeom prst="rect">
            <a:avLst/>
          </a:prstGeom>
        </p:spPr>
      </p:pic>
      <p:sp>
        <p:nvSpPr>
          <p:cNvPr id="3" name="Title 2"/>
          <p:cNvSpPr>
            <a:spLocks noGrp="1"/>
          </p:cNvSpPr>
          <p:nvPr>
            <p:ph type="title"/>
          </p:nvPr>
        </p:nvSpPr>
        <p:spPr/>
        <p:txBody>
          <a:bodyPr/>
          <a:lstStyle/>
          <a:p>
            <a:r>
              <a:rPr lang="de-DE" dirty="0" err="1"/>
              <a:t>Example</a:t>
            </a:r>
            <a:r>
              <a:rPr lang="de-DE" dirty="0"/>
              <a:t> </a:t>
            </a:r>
            <a:r>
              <a:rPr lang="de-DE" dirty="0" err="1"/>
              <a:t>target</a:t>
            </a:r>
            <a:r>
              <a:rPr lang="de-DE" dirty="0"/>
              <a:t>, </a:t>
            </a:r>
            <a:r>
              <a:rPr lang="de-DE" dirty="0" err="1"/>
              <a:t>designed</a:t>
            </a:r>
            <a:r>
              <a:rPr lang="de-DE" dirty="0"/>
              <a:t> </a:t>
            </a:r>
            <a:r>
              <a:rPr lang="de-DE" dirty="0" err="1"/>
              <a:t>for</a:t>
            </a:r>
            <a:r>
              <a:rPr lang="de-DE" dirty="0"/>
              <a:t> Standard </a:t>
            </a:r>
            <a:r>
              <a:rPr lang="de-DE" dirty="0" err="1"/>
              <a:t>configuration</a:t>
            </a:r>
            <a:endParaRPr lang="en-US" dirty="0"/>
          </a:p>
        </p:txBody>
      </p:sp>
      <p:sp>
        <p:nvSpPr>
          <p:cNvPr id="4" name="Date Placeholder 3"/>
          <p:cNvSpPr>
            <a:spLocks noGrp="1"/>
          </p:cNvSpPr>
          <p:nvPr>
            <p:ph type="dt" sz="half" idx="14"/>
          </p:nvPr>
        </p:nvSpPr>
        <p:spPr/>
        <p:txBody>
          <a:bodyPr/>
          <a:lstStyle/>
          <a:p>
            <a:r>
              <a:rPr lang="en-US" smtClean="0"/>
              <a:t>Antara Menzel-Barbara | 25.06.24   </a:t>
            </a:r>
            <a:endParaRPr lang="de-DE" dirty="0"/>
          </a:p>
        </p:txBody>
      </p:sp>
      <p:sp>
        <p:nvSpPr>
          <p:cNvPr id="5" name="Footer Placeholder 4"/>
          <p:cNvSpPr>
            <a:spLocks noGrp="1"/>
          </p:cNvSpPr>
          <p:nvPr>
            <p:ph type="ftr" sz="quarter" idx="15"/>
          </p:nvPr>
        </p:nvSpPr>
        <p:spPr/>
        <p:txBody>
          <a:bodyPr/>
          <a:lstStyle/>
          <a:p>
            <a:r>
              <a:rPr lang="en-US" smtClean="0"/>
              <a:t>Divertor engineering meeting</a:t>
            </a:r>
            <a:endParaRPr lang="de-DE" dirty="0"/>
          </a:p>
        </p:txBody>
      </p:sp>
      <p:sp>
        <p:nvSpPr>
          <p:cNvPr id="6" name="Slide Number Placeholder 5"/>
          <p:cNvSpPr>
            <a:spLocks noGrp="1"/>
          </p:cNvSpPr>
          <p:nvPr>
            <p:ph type="sldNum" sz="quarter" idx="16"/>
          </p:nvPr>
        </p:nvSpPr>
        <p:spPr/>
        <p:txBody>
          <a:bodyPr/>
          <a:lstStyle/>
          <a:p>
            <a:fld id="{ECE691D0-CC49-4FC7-9C4D-6112B0CB3A76}" type="slidenum">
              <a:rPr lang="de-DE" smtClean="0"/>
              <a:pPr/>
              <a:t>69</a:t>
            </a:fld>
            <a:endParaRPr lang="de-DE" dirty="0"/>
          </a:p>
        </p:txBody>
      </p:sp>
      <p:sp>
        <p:nvSpPr>
          <p:cNvPr id="2" name="Rounded Rectangle 1"/>
          <p:cNvSpPr/>
          <p:nvPr/>
        </p:nvSpPr>
        <p:spPr>
          <a:xfrm>
            <a:off x="9010650" y="2133600"/>
            <a:ext cx="1871663" cy="138113"/>
          </a:xfrm>
          <a:prstGeom prst="roundRect">
            <a:avLst/>
          </a:prstGeom>
          <a:solidFill>
            <a:schemeClr val="tx2"/>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8" name="Oval 7"/>
          <p:cNvSpPr/>
          <p:nvPr/>
        </p:nvSpPr>
        <p:spPr>
          <a:xfrm>
            <a:off x="9228900" y="2013480"/>
            <a:ext cx="371475" cy="385762"/>
          </a:xfrm>
          <a:prstGeom prst="ellipse">
            <a:avLst/>
          </a:prstGeom>
          <a:solidFill>
            <a:schemeClr val="tx2"/>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9" name="TextBox 8"/>
          <p:cNvSpPr txBox="1"/>
          <p:nvPr/>
        </p:nvSpPr>
        <p:spPr>
          <a:xfrm>
            <a:off x="9010650" y="1743606"/>
            <a:ext cx="2236451" cy="262059"/>
          </a:xfrm>
          <a:prstGeom prst="rect">
            <a:avLst/>
          </a:prstGeom>
          <a:noFill/>
        </p:spPr>
        <p:txBody>
          <a:bodyPr wrap="square" lIns="0" tIns="0" rIns="0" bIns="0" rtlCol="0" anchor="t" anchorCtr="0">
            <a:spAutoFit/>
          </a:bodyPr>
          <a:lstStyle/>
          <a:p>
            <a:pPr algn="l">
              <a:lnSpc>
                <a:spcPts val="2300"/>
              </a:lnSpc>
              <a:spcBef>
                <a:spcPts val="1150"/>
              </a:spcBef>
            </a:pPr>
            <a:r>
              <a:rPr lang="de-DE" sz="1400" dirty="0" err="1" smtClean="0">
                <a:solidFill>
                  <a:schemeClr val="tx2"/>
                </a:solidFill>
              </a:rPr>
              <a:t>Surfaces</a:t>
            </a:r>
            <a:r>
              <a:rPr lang="de-DE" sz="1400" dirty="0" smtClean="0">
                <a:solidFill>
                  <a:schemeClr val="tx2"/>
                </a:solidFill>
              </a:rPr>
              <a:t> </a:t>
            </a:r>
            <a:r>
              <a:rPr lang="de-DE" sz="1400" dirty="0" err="1" smtClean="0">
                <a:solidFill>
                  <a:schemeClr val="tx2"/>
                </a:solidFill>
              </a:rPr>
              <a:t>over</a:t>
            </a:r>
            <a:r>
              <a:rPr lang="de-DE" sz="1400" dirty="0" smtClean="0">
                <a:solidFill>
                  <a:schemeClr val="tx2"/>
                </a:solidFill>
              </a:rPr>
              <a:t> 10 MW/m²</a:t>
            </a:r>
            <a:endParaRPr lang="en-US" sz="1400" dirty="0" err="1" smtClean="0">
              <a:solidFill>
                <a:schemeClr val="tx2"/>
              </a:solidFill>
            </a:endParaRPr>
          </a:p>
        </p:txBody>
      </p:sp>
      <p:sp>
        <p:nvSpPr>
          <p:cNvPr id="10" name="Rounded Rectangle 9"/>
          <p:cNvSpPr/>
          <p:nvPr/>
        </p:nvSpPr>
        <p:spPr>
          <a:xfrm>
            <a:off x="9010650" y="3400425"/>
            <a:ext cx="1871663" cy="138113"/>
          </a:xfrm>
          <a:prstGeom prst="roundRect">
            <a:avLst/>
          </a:prstGeom>
          <a:solidFill>
            <a:schemeClr val="accent1"/>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11" name="Oval 10"/>
          <p:cNvSpPr/>
          <p:nvPr/>
        </p:nvSpPr>
        <p:spPr>
          <a:xfrm>
            <a:off x="10086059" y="3290950"/>
            <a:ext cx="371475" cy="385762"/>
          </a:xfrm>
          <a:prstGeom prst="ellipse">
            <a:avLst/>
          </a:prstGeom>
          <a:solidFill>
            <a:schemeClr val="accent1"/>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12" name="TextBox 11"/>
          <p:cNvSpPr txBox="1"/>
          <p:nvPr/>
        </p:nvSpPr>
        <p:spPr>
          <a:xfrm>
            <a:off x="9010650" y="3010431"/>
            <a:ext cx="2236451" cy="262059"/>
          </a:xfrm>
          <a:prstGeom prst="rect">
            <a:avLst/>
          </a:prstGeom>
          <a:noFill/>
        </p:spPr>
        <p:txBody>
          <a:bodyPr wrap="square" lIns="0" tIns="0" rIns="0" bIns="0" rtlCol="0" anchor="t" anchorCtr="0">
            <a:spAutoFit/>
          </a:bodyPr>
          <a:lstStyle/>
          <a:p>
            <a:pPr algn="l">
              <a:lnSpc>
                <a:spcPts val="2300"/>
              </a:lnSpc>
              <a:spcBef>
                <a:spcPts val="1150"/>
              </a:spcBef>
            </a:pPr>
            <a:r>
              <a:rPr lang="de-DE" sz="1400" dirty="0" err="1" smtClean="0">
                <a:solidFill>
                  <a:schemeClr val="tx2"/>
                </a:solidFill>
              </a:rPr>
              <a:t>Collected</a:t>
            </a:r>
            <a:r>
              <a:rPr lang="de-DE" sz="1400" dirty="0" smtClean="0">
                <a:solidFill>
                  <a:schemeClr val="tx2"/>
                </a:solidFill>
              </a:rPr>
              <a:t> </a:t>
            </a:r>
            <a:r>
              <a:rPr lang="de-DE" sz="1400" dirty="0" err="1" smtClean="0">
                <a:solidFill>
                  <a:schemeClr val="tx2"/>
                </a:solidFill>
              </a:rPr>
              <a:t>particles</a:t>
            </a:r>
            <a:endParaRPr lang="en-US" sz="1400" dirty="0" err="1" smtClean="0">
              <a:solidFill>
                <a:schemeClr val="tx2"/>
              </a:solidFill>
            </a:endParaRPr>
          </a:p>
        </p:txBody>
      </p:sp>
      <p:sp>
        <p:nvSpPr>
          <p:cNvPr id="13" name="TextBox 12"/>
          <p:cNvSpPr txBox="1"/>
          <p:nvPr/>
        </p:nvSpPr>
        <p:spPr>
          <a:xfrm>
            <a:off x="9251246" y="2354795"/>
            <a:ext cx="349129" cy="262059"/>
          </a:xfrm>
          <a:prstGeom prst="rect">
            <a:avLst/>
          </a:prstGeom>
          <a:noFill/>
        </p:spPr>
        <p:txBody>
          <a:bodyPr wrap="square" lIns="0" tIns="0" rIns="0" bIns="0" rtlCol="0" anchor="t" anchorCtr="0">
            <a:spAutoFit/>
          </a:bodyPr>
          <a:lstStyle/>
          <a:p>
            <a:pPr algn="l">
              <a:lnSpc>
                <a:spcPts val="2300"/>
              </a:lnSpc>
              <a:spcBef>
                <a:spcPts val="1150"/>
              </a:spcBef>
            </a:pPr>
            <a:r>
              <a:rPr lang="de-DE" sz="1400" dirty="0" err="1" smtClean="0">
                <a:ln>
                  <a:solidFill>
                    <a:srgbClr val="29485D"/>
                  </a:solidFill>
                </a:ln>
                <a:solidFill>
                  <a:srgbClr val="006C66"/>
                </a:solidFill>
              </a:rPr>
              <a:t>No</a:t>
            </a:r>
            <a:endParaRPr lang="en-US" sz="1400" dirty="0" err="1" smtClean="0">
              <a:ln>
                <a:solidFill>
                  <a:srgbClr val="29485D"/>
                </a:solidFill>
              </a:ln>
              <a:solidFill>
                <a:srgbClr val="006C66"/>
              </a:solidFill>
            </a:endParaRPr>
          </a:p>
        </p:txBody>
      </p:sp>
      <p:sp>
        <p:nvSpPr>
          <p:cNvPr id="14" name="TextBox 13"/>
          <p:cNvSpPr txBox="1"/>
          <p:nvPr/>
        </p:nvSpPr>
        <p:spPr>
          <a:xfrm>
            <a:off x="10141562" y="3676629"/>
            <a:ext cx="490537" cy="262059"/>
          </a:xfrm>
          <a:prstGeom prst="rect">
            <a:avLst/>
          </a:prstGeom>
          <a:noFill/>
        </p:spPr>
        <p:txBody>
          <a:bodyPr wrap="square" lIns="0" tIns="0" rIns="0" bIns="0" rtlCol="0" anchor="t" anchorCtr="0">
            <a:spAutoFit/>
          </a:bodyPr>
          <a:lstStyle/>
          <a:p>
            <a:pPr algn="l">
              <a:lnSpc>
                <a:spcPts val="2300"/>
              </a:lnSpc>
              <a:spcBef>
                <a:spcPts val="1150"/>
              </a:spcBef>
            </a:pPr>
            <a:r>
              <a:rPr lang="de-DE" sz="1400" dirty="0" smtClean="0">
                <a:solidFill>
                  <a:srgbClr val="EF7C00"/>
                </a:solidFill>
              </a:rPr>
              <a:t>89%</a:t>
            </a:r>
            <a:endParaRPr lang="en-US" sz="1400" dirty="0" err="1" smtClean="0">
              <a:solidFill>
                <a:srgbClr val="EF7C00"/>
              </a:solidFill>
            </a:endParaRPr>
          </a:p>
        </p:txBody>
      </p:sp>
      <p:sp>
        <p:nvSpPr>
          <p:cNvPr id="15" name="Rounded Rectangle 14"/>
          <p:cNvSpPr/>
          <p:nvPr/>
        </p:nvSpPr>
        <p:spPr>
          <a:xfrm>
            <a:off x="9010650" y="4617000"/>
            <a:ext cx="1871663" cy="138113"/>
          </a:xfrm>
          <a:prstGeom prst="roundRect">
            <a:avLst/>
          </a:prstGeom>
          <a:solidFill>
            <a:schemeClr val="tx1">
              <a:lumMod val="65000"/>
              <a:lumOff val="35000"/>
            </a:schemeClr>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16" name="Oval 15"/>
          <p:cNvSpPr/>
          <p:nvPr/>
        </p:nvSpPr>
        <p:spPr>
          <a:xfrm>
            <a:off x="9770087" y="4503436"/>
            <a:ext cx="371475" cy="385762"/>
          </a:xfrm>
          <a:prstGeom prst="ellipse">
            <a:avLst/>
          </a:prstGeom>
          <a:solidFill>
            <a:schemeClr val="tx1">
              <a:lumMod val="65000"/>
              <a:lumOff val="35000"/>
            </a:schemeClr>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17" name="TextBox 16"/>
          <p:cNvSpPr txBox="1"/>
          <p:nvPr/>
        </p:nvSpPr>
        <p:spPr>
          <a:xfrm>
            <a:off x="9010650" y="4227006"/>
            <a:ext cx="2236451" cy="262059"/>
          </a:xfrm>
          <a:prstGeom prst="rect">
            <a:avLst/>
          </a:prstGeom>
          <a:noFill/>
        </p:spPr>
        <p:txBody>
          <a:bodyPr wrap="square" lIns="0" tIns="0" rIns="0" bIns="0" rtlCol="0" anchor="t" anchorCtr="0">
            <a:spAutoFit/>
          </a:bodyPr>
          <a:lstStyle/>
          <a:p>
            <a:pPr algn="l">
              <a:lnSpc>
                <a:spcPts val="2300"/>
              </a:lnSpc>
              <a:spcBef>
                <a:spcPts val="1150"/>
              </a:spcBef>
            </a:pPr>
            <a:r>
              <a:rPr lang="de-DE" sz="1400" dirty="0" err="1" smtClean="0">
                <a:solidFill>
                  <a:srgbClr val="777777"/>
                </a:solidFill>
              </a:rPr>
              <a:t>Plotted</a:t>
            </a:r>
            <a:r>
              <a:rPr lang="de-DE" sz="1400" dirty="0" smtClean="0">
                <a:solidFill>
                  <a:srgbClr val="777777"/>
                </a:solidFill>
              </a:rPr>
              <a:t> </a:t>
            </a:r>
            <a:r>
              <a:rPr lang="de-DE" sz="1400" dirty="0" err="1" smtClean="0">
                <a:solidFill>
                  <a:srgbClr val="777777"/>
                </a:solidFill>
              </a:rPr>
              <a:t>metric</a:t>
            </a:r>
            <a:endParaRPr lang="en-US" sz="1400" dirty="0" err="1" smtClean="0">
              <a:solidFill>
                <a:srgbClr val="777777"/>
              </a:solidFill>
            </a:endParaRPr>
          </a:p>
        </p:txBody>
      </p:sp>
      <p:sp>
        <p:nvSpPr>
          <p:cNvPr id="18" name="TextBox 17"/>
          <p:cNvSpPr txBox="1"/>
          <p:nvPr/>
        </p:nvSpPr>
        <p:spPr>
          <a:xfrm>
            <a:off x="9160004" y="4869656"/>
            <a:ext cx="1572953" cy="294953"/>
          </a:xfrm>
          <a:prstGeom prst="rect">
            <a:avLst/>
          </a:prstGeom>
          <a:noFill/>
        </p:spPr>
        <p:txBody>
          <a:bodyPr wrap="square" lIns="0" tIns="0" rIns="0" bIns="0" rtlCol="0" anchor="t" anchorCtr="0">
            <a:spAutoFit/>
          </a:bodyPr>
          <a:lstStyle/>
          <a:p>
            <a:pPr algn="l">
              <a:lnSpc>
                <a:spcPts val="2300"/>
              </a:lnSpc>
              <a:spcBef>
                <a:spcPts val="1150"/>
              </a:spcBef>
            </a:pPr>
            <a:r>
              <a:rPr lang="de-DE" sz="1400" dirty="0" smtClean="0">
                <a:solidFill>
                  <a:srgbClr val="777777"/>
                </a:solidFill>
              </a:rPr>
              <a:t>Connection </a:t>
            </a:r>
            <a:r>
              <a:rPr lang="de-DE" sz="1400" dirty="0" err="1" smtClean="0">
                <a:solidFill>
                  <a:srgbClr val="777777"/>
                </a:solidFill>
              </a:rPr>
              <a:t>length</a:t>
            </a:r>
            <a:endParaRPr lang="en-US" sz="1400" dirty="0" err="1" smtClean="0">
              <a:solidFill>
                <a:srgbClr val="777777"/>
              </a:solidFill>
            </a:endParaRPr>
          </a:p>
        </p:txBody>
      </p:sp>
      <p:sp>
        <p:nvSpPr>
          <p:cNvPr id="20" name="Rounded Rectangle 19"/>
          <p:cNvSpPr/>
          <p:nvPr/>
        </p:nvSpPr>
        <p:spPr>
          <a:xfrm>
            <a:off x="9010650" y="5943190"/>
            <a:ext cx="1871663" cy="138113"/>
          </a:xfrm>
          <a:prstGeom prst="roundRect">
            <a:avLst/>
          </a:prstGeom>
          <a:solidFill>
            <a:srgbClr val="29485D"/>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tx2"/>
              </a:solidFill>
            </a:endParaRPr>
          </a:p>
        </p:txBody>
      </p:sp>
      <p:sp>
        <p:nvSpPr>
          <p:cNvPr id="21" name="Oval 20"/>
          <p:cNvSpPr/>
          <p:nvPr/>
        </p:nvSpPr>
        <p:spPr>
          <a:xfrm>
            <a:off x="10086059" y="5833614"/>
            <a:ext cx="371475" cy="385762"/>
          </a:xfrm>
          <a:prstGeom prst="ellipse">
            <a:avLst/>
          </a:prstGeom>
          <a:solidFill>
            <a:srgbClr val="29485D"/>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tx2"/>
              </a:solidFill>
            </a:endParaRPr>
          </a:p>
        </p:txBody>
      </p:sp>
      <p:sp>
        <p:nvSpPr>
          <p:cNvPr id="22" name="TextBox 21"/>
          <p:cNvSpPr txBox="1"/>
          <p:nvPr/>
        </p:nvSpPr>
        <p:spPr>
          <a:xfrm>
            <a:off x="9010650" y="5553196"/>
            <a:ext cx="2236451" cy="262059"/>
          </a:xfrm>
          <a:prstGeom prst="rect">
            <a:avLst/>
          </a:prstGeom>
          <a:noFill/>
        </p:spPr>
        <p:txBody>
          <a:bodyPr wrap="square" lIns="0" tIns="0" rIns="0" bIns="0" rtlCol="0" anchor="t" anchorCtr="0">
            <a:spAutoFit/>
          </a:bodyPr>
          <a:lstStyle/>
          <a:p>
            <a:pPr algn="l">
              <a:lnSpc>
                <a:spcPts val="2300"/>
              </a:lnSpc>
              <a:spcBef>
                <a:spcPts val="1150"/>
              </a:spcBef>
            </a:pPr>
            <a:r>
              <a:rPr lang="de-DE" sz="1400" dirty="0" smtClean="0">
                <a:solidFill>
                  <a:schemeClr val="tx2"/>
                </a:solidFill>
              </a:rPr>
              <a:t>Toroidal angle</a:t>
            </a:r>
            <a:endParaRPr lang="en-US" sz="1400" dirty="0" err="1" smtClean="0">
              <a:solidFill>
                <a:schemeClr val="tx2"/>
              </a:solidFill>
            </a:endParaRPr>
          </a:p>
        </p:txBody>
      </p:sp>
      <p:sp>
        <p:nvSpPr>
          <p:cNvPr id="23" name="TextBox 22"/>
          <p:cNvSpPr txBox="1"/>
          <p:nvPr/>
        </p:nvSpPr>
        <p:spPr>
          <a:xfrm>
            <a:off x="10143998" y="6228739"/>
            <a:ext cx="298133" cy="262059"/>
          </a:xfrm>
          <a:prstGeom prst="rect">
            <a:avLst/>
          </a:prstGeom>
          <a:noFill/>
        </p:spPr>
        <p:txBody>
          <a:bodyPr wrap="square" lIns="0" tIns="0" rIns="0" bIns="0" rtlCol="0" anchor="t" anchorCtr="0">
            <a:spAutoFit/>
          </a:bodyPr>
          <a:lstStyle/>
          <a:p>
            <a:pPr algn="l">
              <a:lnSpc>
                <a:spcPts val="2300"/>
              </a:lnSpc>
              <a:spcBef>
                <a:spcPts val="1150"/>
              </a:spcBef>
            </a:pPr>
            <a:r>
              <a:rPr lang="de-DE" sz="1400" dirty="0" smtClean="0">
                <a:solidFill>
                  <a:srgbClr val="29485D"/>
                </a:solidFill>
              </a:rPr>
              <a:t>20°</a:t>
            </a:r>
            <a:endParaRPr lang="en-US" sz="1400" dirty="0" err="1" smtClean="0">
              <a:solidFill>
                <a:srgbClr val="29485D"/>
              </a:solidFill>
            </a:endParaRPr>
          </a:p>
        </p:txBody>
      </p:sp>
    </p:spTree>
    <p:extLst>
      <p:ext uri="{BB962C8B-B14F-4D97-AF65-F5344CB8AC3E}">
        <p14:creationId xmlns:p14="http://schemas.microsoft.com/office/powerpoint/2010/main" val="4912115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2"/>
          <p:cNvSpPr>
            <a:spLocks noGrp="1"/>
          </p:cNvSpPr>
          <p:nvPr>
            <p:ph type="title"/>
          </p:nvPr>
        </p:nvSpPr>
        <p:spPr>
          <a:xfrm>
            <a:off x="695326" y="441325"/>
            <a:ext cx="9576471" cy="464203"/>
          </a:xfrm>
        </p:spPr>
        <p:txBody>
          <a:bodyPr/>
          <a:lstStyle/>
          <a:p>
            <a:r>
              <a:rPr lang="en-IN" sz="3200" dirty="0" smtClean="0"/>
              <a:t>W7-X islands, standard configuration</a:t>
            </a:r>
            <a:r>
              <a:rPr lang="en-IN" dirty="0" smtClean="0"/>
              <a:t/>
            </a:r>
            <a:br>
              <a:rPr lang="en-IN" dirty="0" smtClean="0"/>
            </a:br>
            <a:endParaRPr lang="en-IN" dirty="0"/>
          </a:p>
        </p:txBody>
      </p:sp>
      <p:sp>
        <p:nvSpPr>
          <p:cNvPr id="33" name="Parallelogram 32"/>
          <p:cNvSpPr/>
          <p:nvPr/>
        </p:nvSpPr>
        <p:spPr>
          <a:xfrm>
            <a:off x="1220711" y="1295788"/>
            <a:ext cx="1305600" cy="5112322"/>
          </a:xfrm>
          <a:prstGeom prst="parallelogram">
            <a:avLst>
              <a:gd name="adj" fmla="val 15547"/>
            </a:avLst>
          </a:prstGeom>
          <a:solidFill>
            <a:srgbClr val="99BBBB"/>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28" name="Rectangle 27"/>
          <p:cNvSpPr/>
          <p:nvPr/>
        </p:nvSpPr>
        <p:spPr>
          <a:xfrm>
            <a:off x="4880859" y="3819527"/>
            <a:ext cx="1108935" cy="176211"/>
          </a:xfrm>
          <a:prstGeom prst="rect">
            <a:avLst/>
          </a:prstGeom>
          <a:solidFill>
            <a:srgbClr val="A9B6BE"/>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21" name="Rectangle 20"/>
          <p:cNvSpPr/>
          <p:nvPr/>
        </p:nvSpPr>
        <p:spPr>
          <a:xfrm>
            <a:off x="1901308" y="1719997"/>
            <a:ext cx="815841" cy="3976648"/>
          </a:xfrm>
          <a:prstGeom prst="rect">
            <a:avLst/>
          </a:prstGeom>
          <a:solidFill>
            <a:schemeClr val="tx1"/>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3" name="Parallelogram 2"/>
          <p:cNvSpPr/>
          <p:nvPr/>
        </p:nvSpPr>
        <p:spPr>
          <a:xfrm rot="21372706">
            <a:off x="7782778" y="2687006"/>
            <a:ext cx="865828" cy="1033463"/>
          </a:xfrm>
          <a:prstGeom prst="parallelogram">
            <a:avLst/>
          </a:prstGeom>
          <a:solidFill>
            <a:schemeClr val="tx2">
              <a:alpha val="63000"/>
            </a:schemeClr>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2" name="Content Placeholder 1"/>
          <p:cNvSpPr>
            <a:spLocks noGrp="1"/>
          </p:cNvSpPr>
          <p:nvPr>
            <p:ph sz="quarter" idx="13"/>
          </p:nvPr>
        </p:nvSpPr>
        <p:spPr/>
        <p:txBody>
          <a:bodyPr/>
          <a:lstStyle/>
          <a:p>
            <a:endParaRPr lang="en-IN" sz="1600" dirty="0" smtClean="0">
              <a:solidFill>
                <a:srgbClr val="669999"/>
              </a:solidFill>
            </a:endParaRPr>
          </a:p>
          <a:p>
            <a:endParaRPr lang="en-IN" sz="1600" dirty="0" smtClean="0">
              <a:solidFill>
                <a:srgbClr val="669999"/>
              </a:solidFill>
            </a:endParaRPr>
          </a:p>
          <a:p>
            <a:endParaRPr lang="en-IN" sz="1600" dirty="0" smtClean="0">
              <a:solidFill>
                <a:srgbClr val="669999"/>
              </a:solidFill>
            </a:endParaRPr>
          </a:p>
        </p:txBody>
      </p:sp>
      <p:sp>
        <p:nvSpPr>
          <p:cNvPr id="4" name="Date Placeholder 3"/>
          <p:cNvSpPr>
            <a:spLocks noGrp="1"/>
          </p:cNvSpPr>
          <p:nvPr>
            <p:ph type="dt" sz="half" idx="14"/>
          </p:nvPr>
        </p:nvSpPr>
        <p:spPr/>
        <p:txBody>
          <a:bodyPr/>
          <a:lstStyle/>
          <a:p>
            <a:r>
              <a:rPr lang="en-US" smtClean="0"/>
              <a:t>Antara Menzel-Barbara | 25.06.24   </a:t>
            </a:r>
            <a:endParaRPr lang="de-DE" dirty="0"/>
          </a:p>
        </p:txBody>
      </p:sp>
      <p:sp>
        <p:nvSpPr>
          <p:cNvPr id="5" name="Footer Placeholder 4"/>
          <p:cNvSpPr>
            <a:spLocks noGrp="1"/>
          </p:cNvSpPr>
          <p:nvPr>
            <p:ph type="ftr" sz="quarter" idx="15"/>
          </p:nvPr>
        </p:nvSpPr>
        <p:spPr/>
        <p:txBody>
          <a:bodyPr/>
          <a:lstStyle/>
          <a:p>
            <a:r>
              <a:rPr lang="en-US" smtClean="0"/>
              <a:t>Divertor engineering meeting</a:t>
            </a:r>
            <a:endParaRPr lang="de-DE" dirty="0"/>
          </a:p>
        </p:txBody>
      </p:sp>
      <p:sp>
        <p:nvSpPr>
          <p:cNvPr id="6" name="Slide Number Placeholder 5"/>
          <p:cNvSpPr>
            <a:spLocks noGrp="1"/>
          </p:cNvSpPr>
          <p:nvPr>
            <p:ph type="sldNum" sz="quarter" idx="16"/>
          </p:nvPr>
        </p:nvSpPr>
        <p:spPr/>
        <p:txBody>
          <a:bodyPr/>
          <a:lstStyle/>
          <a:p>
            <a:fld id="{ECE691D0-CC49-4FC7-9C4D-6112B0CB3A76}" type="slidenum">
              <a:rPr lang="de-DE" smtClean="0"/>
              <a:pPr/>
              <a:t>7</a:t>
            </a:fld>
            <a:endParaRPr lang="de-DE" dirty="0"/>
          </a:p>
        </p:txBody>
      </p:sp>
      <p:pic>
        <p:nvPicPr>
          <p:cNvPr id="8" name="Picture 7"/>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224064" y="1444790"/>
            <a:ext cx="3677107" cy="4059936"/>
          </a:xfrm>
          <a:prstGeom prst="rect">
            <a:avLst/>
          </a:prstGeom>
        </p:spPr>
      </p:pic>
      <p:sp>
        <p:nvSpPr>
          <p:cNvPr id="10" name="Parallelogram 9"/>
          <p:cNvSpPr/>
          <p:nvPr/>
        </p:nvSpPr>
        <p:spPr>
          <a:xfrm rot="21372706">
            <a:off x="7678002" y="2687005"/>
            <a:ext cx="865828" cy="1033463"/>
          </a:xfrm>
          <a:prstGeom prst="parallelogram">
            <a:avLst/>
          </a:prstGeom>
          <a:solidFill>
            <a:schemeClr val="tx2">
              <a:alpha val="63000"/>
            </a:schemeClr>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11" name="Rounded Rectangle 10"/>
          <p:cNvSpPr/>
          <p:nvPr/>
        </p:nvSpPr>
        <p:spPr>
          <a:xfrm>
            <a:off x="1943099" y="1171576"/>
            <a:ext cx="1628775" cy="4581526"/>
          </a:xfrm>
          <a:prstGeom prst="roundRect">
            <a:avLst/>
          </a:prstGeom>
          <a:solidFill>
            <a:schemeClr val="tx2"/>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7" name="Oval 6"/>
          <p:cNvSpPr/>
          <p:nvPr/>
        </p:nvSpPr>
        <p:spPr>
          <a:xfrm>
            <a:off x="1943098" y="5264315"/>
            <a:ext cx="1628775" cy="597836"/>
          </a:xfrm>
          <a:prstGeom prst="ellipse">
            <a:avLst/>
          </a:prstGeom>
          <a:solidFill>
            <a:srgbClr val="66A7A3"/>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14" name="Oval 13"/>
          <p:cNvSpPr/>
          <p:nvPr/>
        </p:nvSpPr>
        <p:spPr>
          <a:xfrm>
            <a:off x="1943097" y="1071034"/>
            <a:ext cx="1628775" cy="597836"/>
          </a:xfrm>
          <a:prstGeom prst="ellipse">
            <a:avLst/>
          </a:prstGeom>
          <a:solidFill>
            <a:schemeClr val="tx2"/>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15" name="Oval 14"/>
          <p:cNvSpPr/>
          <p:nvPr/>
        </p:nvSpPr>
        <p:spPr>
          <a:xfrm>
            <a:off x="2019297" y="5315441"/>
            <a:ext cx="1476374" cy="501323"/>
          </a:xfrm>
          <a:prstGeom prst="ellipse">
            <a:avLst/>
          </a:prstGeom>
          <a:solidFill>
            <a:srgbClr val="99C4C2"/>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16" name="Oval 15"/>
          <p:cNvSpPr/>
          <p:nvPr/>
        </p:nvSpPr>
        <p:spPr>
          <a:xfrm>
            <a:off x="2112164" y="5369476"/>
            <a:ext cx="1290640" cy="387513"/>
          </a:xfrm>
          <a:prstGeom prst="ellipse">
            <a:avLst/>
          </a:prstGeom>
          <a:solidFill>
            <a:srgbClr val="66A7A3"/>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17" name="Oval 16"/>
          <p:cNvSpPr/>
          <p:nvPr/>
        </p:nvSpPr>
        <p:spPr>
          <a:xfrm>
            <a:off x="2205033" y="5430758"/>
            <a:ext cx="1104902" cy="264948"/>
          </a:xfrm>
          <a:prstGeom prst="ellipse">
            <a:avLst/>
          </a:prstGeom>
          <a:solidFill>
            <a:srgbClr val="99C4C2"/>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18" name="Oval 17"/>
          <p:cNvSpPr/>
          <p:nvPr/>
        </p:nvSpPr>
        <p:spPr>
          <a:xfrm>
            <a:off x="2264564" y="5459966"/>
            <a:ext cx="985840" cy="193510"/>
          </a:xfrm>
          <a:prstGeom prst="ellipse">
            <a:avLst/>
          </a:prstGeom>
          <a:solidFill>
            <a:srgbClr val="66A7A3"/>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19" name="Oval 18"/>
          <p:cNvSpPr/>
          <p:nvPr/>
        </p:nvSpPr>
        <p:spPr>
          <a:xfrm>
            <a:off x="2375890" y="5518365"/>
            <a:ext cx="763187" cy="76712"/>
          </a:xfrm>
          <a:prstGeom prst="ellipse">
            <a:avLst/>
          </a:prstGeom>
          <a:solidFill>
            <a:srgbClr val="99C4C2"/>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20" name="Oval 19"/>
          <p:cNvSpPr/>
          <p:nvPr/>
        </p:nvSpPr>
        <p:spPr>
          <a:xfrm>
            <a:off x="2719084" y="5522020"/>
            <a:ext cx="76798" cy="69402"/>
          </a:xfrm>
          <a:prstGeom prst="ellipse">
            <a:avLst/>
          </a:prstGeom>
          <a:solidFill>
            <a:srgbClr val="66A7A3"/>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cxnSp>
        <p:nvCxnSpPr>
          <p:cNvPr id="12" name="Straight Connector 11"/>
          <p:cNvCxnSpPr/>
          <p:nvPr/>
        </p:nvCxnSpPr>
        <p:spPr>
          <a:xfrm flipH="1">
            <a:off x="1720450" y="5430758"/>
            <a:ext cx="176213" cy="235740"/>
          </a:xfrm>
          <a:prstGeom prst="line">
            <a:avLst/>
          </a:prstGeom>
          <a:ln w="19050" cmpd="sng">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1702287" y="5441826"/>
            <a:ext cx="219082" cy="229789"/>
          </a:xfrm>
          <a:prstGeom prst="line">
            <a:avLst/>
          </a:prstGeom>
          <a:ln w="19050" cmpd="sng">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H="1">
            <a:off x="3654620" y="5432057"/>
            <a:ext cx="176213" cy="235740"/>
          </a:xfrm>
          <a:prstGeom prst="line">
            <a:avLst/>
          </a:prstGeom>
          <a:ln w="19050" cmpd="sng">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3636457" y="5443125"/>
            <a:ext cx="219082" cy="229789"/>
          </a:xfrm>
          <a:prstGeom prst="line">
            <a:avLst/>
          </a:prstGeom>
          <a:ln w="19050" cmpd="sng">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V="1">
            <a:off x="1795458" y="1335741"/>
            <a:ext cx="14882" cy="4182624"/>
          </a:xfrm>
          <a:prstGeom prst="line">
            <a:avLst/>
          </a:prstGeom>
          <a:ln w="19050" cmpd="sng">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V="1">
            <a:off x="3745699" y="1346809"/>
            <a:ext cx="14882" cy="4182624"/>
          </a:xfrm>
          <a:prstGeom prst="line">
            <a:avLst/>
          </a:prstGeom>
          <a:ln w="19050" cmpd="sng">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H="1">
            <a:off x="1720450" y="1196078"/>
            <a:ext cx="176213" cy="235740"/>
          </a:xfrm>
          <a:prstGeom prst="line">
            <a:avLst/>
          </a:prstGeom>
          <a:ln w="19050" cmpd="sng">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1702287" y="1207146"/>
            <a:ext cx="219082" cy="229789"/>
          </a:xfrm>
          <a:prstGeom prst="line">
            <a:avLst/>
          </a:prstGeom>
          <a:ln w="19050" cmpd="sng">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3654620" y="1197377"/>
            <a:ext cx="176213" cy="235740"/>
          </a:xfrm>
          <a:prstGeom prst="line">
            <a:avLst/>
          </a:prstGeom>
          <a:ln w="19050" cmpd="sng">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3636457" y="1208445"/>
            <a:ext cx="219082" cy="229789"/>
          </a:xfrm>
          <a:prstGeom prst="line">
            <a:avLst/>
          </a:prstGeom>
          <a:ln w="19050" cmpd="sng">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1" name="Parallelogram 30"/>
          <p:cNvSpPr/>
          <p:nvPr/>
        </p:nvSpPr>
        <p:spPr>
          <a:xfrm rot="5110908">
            <a:off x="2225171" y="5336914"/>
            <a:ext cx="412900" cy="1033463"/>
          </a:xfrm>
          <a:prstGeom prst="parallelogram">
            <a:avLst/>
          </a:prstGeom>
          <a:solidFill>
            <a:schemeClr val="tx1">
              <a:alpha val="63000"/>
            </a:schemeClr>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30" name="Parallelogram 29"/>
          <p:cNvSpPr/>
          <p:nvPr/>
        </p:nvSpPr>
        <p:spPr>
          <a:xfrm rot="5110908">
            <a:off x="2229040" y="5390608"/>
            <a:ext cx="412900" cy="1033463"/>
          </a:xfrm>
          <a:prstGeom prst="parallelogram">
            <a:avLst/>
          </a:prstGeom>
          <a:solidFill>
            <a:schemeClr val="accent5">
              <a:lumMod val="60000"/>
              <a:lumOff val="40000"/>
              <a:alpha val="95000"/>
            </a:schemeClr>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9" name="Oval 8"/>
          <p:cNvSpPr/>
          <p:nvPr/>
        </p:nvSpPr>
        <p:spPr>
          <a:xfrm>
            <a:off x="1996241" y="5816277"/>
            <a:ext cx="68159" cy="89899"/>
          </a:xfrm>
          <a:prstGeom prst="ellipse">
            <a:avLst/>
          </a:prstGeom>
          <a:solidFill>
            <a:schemeClr val="tx2"/>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38" name="Oval 37"/>
          <p:cNvSpPr/>
          <p:nvPr/>
        </p:nvSpPr>
        <p:spPr>
          <a:xfrm>
            <a:off x="2123318" y="5816277"/>
            <a:ext cx="68159" cy="89899"/>
          </a:xfrm>
          <a:prstGeom prst="ellipse">
            <a:avLst/>
          </a:prstGeom>
          <a:solidFill>
            <a:schemeClr val="tx2"/>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39" name="Oval 38"/>
          <p:cNvSpPr/>
          <p:nvPr/>
        </p:nvSpPr>
        <p:spPr>
          <a:xfrm>
            <a:off x="2261487" y="5811501"/>
            <a:ext cx="68159" cy="89899"/>
          </a:xfrm>
          <a:prstGeom prst="ellipse">
            <a:avLst/>
          </a:prstGeom>
          <a:solidFill>
            <a:schemeClr val="tx2"/>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40" name="Oval 39"/>
          <p:cNvSpPr/>
          <p:nvPr/>
        </p:nvSpPr>
        <p:spPr>
          <a:xfrm>
            <a:off x="2388564" y="5811501"/>
            <a:ext cx="68159" cy="89899"/>
          </a:xfrm>
          <a:prstGeom prst="ellipse">
            <a:avLst/>
          </a:prstGeom>
          <a:solidFill>
            <a:schemeClr val="tx2"/>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41" name="Oval 40"/>
          <p:cNvSpPr/>
          <p:nvPr/>
        </p:nvSpPr>
        <p:spPr>
          <a:xfrm>
            <a:off x="2530712" y="5811501"/>
            <a:ext cx="68159" cy="89899"/>
          </a:xfrm>
          <a:prstGeom prst="ellipse">
            <a:avLst/>
          </a:prstGeom>
          <a:solidFill>
            <a:schemeClr val="tx2"/>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42" name="Oval 41"/>
          <p:cNvSpPr/>
          <p:nvPr/>
        </p:nvSpPr>
        <p:spPr>
          <a:xfrm>
            <a:off x="2657789" y="5811501"/>
            <a:ext cx="68159" cy="89899"/>
          </a:xfrm>
          <a:prstGeom prst="ellipse">
            <a:avLst/>
          </a:prstGeom>
          <a:solidFill>
            <a:schemeClr val="tx2"/>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43" name="Oval 42"/>
          <p:cNvSpPr/>
          <p:nvPr/>
        </p:nvSpPr>
        <p:spPr>
          <a:xfrm>
            <a:off x="2799937" y="5811501"/>
            <a:ext cx="68159" cy="89899"/>
          </a:xfrm>
          <a:prstGeom prst="ellipse">
            <a:avLst/>
          </a:prstGeom>
          <a:solidFill>
            <a:schemeClr val="tx2"/>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cxnSp>
        <p:nvCxnSpPr>
          <p:cNvPr id="24" name="Straight Connector 23"/>
          <p:cNvCxnSpPr/>
          <p:nvPr/>
        </p:nvCxnSpPr>
        <p:spPr>
          <a:xfrm flipH="1" flipV="1">
            <a:off x="2900658" y="1742893"/>
            <a:ext cx="34930" cy="3975709"/>
          </a:xfrm>
          <a:prstGeom prst="line">
            <a:avLst/>
          </a:prstGeom>
          <a:ln w="19050" cmpd="sng">
            <a:solidFill>
              <a:schemeClr val="tx1"/>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5" name="Rectangle 24"/>
          <p:cNvSpPr/>
          <p:nvPr/>
        </p:nvSpPr>
        <p:spPr>
          <a:xfrm>
            <a:off x="1220711" y="6408110"/>
            <a:ext cx="1108935" cy="390525"/>
          </a:xfrm>
          <a:prstGeom prst="rect">
            <a:avLst/>
          </a:prstGeom>
          <a:solidFill>
            <a:schemeClr val="tx2"/>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ctr">
              <a:spcBef>
                <a:spcPts val="1150"/>
              </a:spcBef>
              <a:buClr>
                <a:srgbClr val="116656"/>
              </a:buClr>
              <a:buSzPct val="120000"/>
            </a:pPr>
            <a:r>
              <a:rPr lang="de-DE" sz="1300" b="1" dirty="0" smtClean="0">
                <a:solidFill>
                  <a:schemeClr val="bg1"/>
                </a:solidFill>
              </a:rPr>
              <a:t>Pump</a:t>
            </a:r>
            <a:endParaRPr lang="en-US" sz="1300" b="1" dirty="0" smtClean="0">
              <a:solidFill>
                <a:schemeClr val="bg1"/>
              </a:solidFill>
            </a:endParaRPr>
          </a:p>
        </p:txBody>
      </p:sp>
      <p:sp>
        <p:nvSpPr>
          <p:cNvPr id="23" name="Oval 22"/>
          <p:cNvSpPr/>
          <p:nvPr/>
        </p:nvSpPr>
        <p:spPr>
          <a:xfrm>
            <a:off x="1968752" y="5548947"/>
            <a:ext cx="90967" cy="155795"/>
          </a:xfrm>
          <a:prstGeom prst="ellipse">
            <a:avLst/>
          </a:prstGeom>
          <a:solidFill>
            <a:srgbClr val="FF0000"/>
          </a:solidFill>
          <a:ln w="19050" cmpd="sng">
            <a:solidFill>
              <a:srgbClr val="FF0000"/>
            </a:solid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rgbClr val="FF0000"/>
              </a:solidFill>
            </a:endParaRPr>
          </a:p>
        </p:txBody>
      </p:sp>
    </p:spTree>
    <p:extLst>
      <p:ext uri="{BB962C8B-B14F-4D97-AF65-F5344CB8AC3E}">
        <p14:creationId xmlns:p14="http://schemas.microsoft.com/office/powerpoint/2010/main" val="16101978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30831" y="819149"/>
            <a:ext cx="11399591" cy="6121342"/>
          </a:xfrm>
          <a:prstGeom prst="rect">
            <a:avLst/>
          </a:prstGeom>
        </p:spPr>
      </p:pic>
      <p:sp>
        <p:nvSpPr>
          <p:cNvPr id="3" name="Title 2"/>
          <p:cNvSpPr>
            <a:spLocks noGrp="1"/>
          </p:cNvSpPr>
          <p:nvPr>
            <p:ph type="title"/>
          </p:nvPr>
        </p:nvSpPr>
        <p:spPr/>
        <p:txBody>
          <a:bodyPr/>
          <a:lstStyle/>
          <a:p>
            <a:r>
              <a:rPr lang="de-DE" dirty="0" err="1"/>
              <a:t>Example</a:t>
            </a:r>
            <a:r>
              <a:rPr lang="de-DE" dirty="0"/>
              <a:t> </a:t>
            </a:r>
            <a:r>
              <a:rPr lang="de-DE" dirty="0" err="1"/>
              <a:t>target</a:t>
            </a:r>
            <a:r>
              <a:rPr lang="de-DE" dirty="0"/>
              <a:t>, </a:t>
            </a:r>
            <a:r>
              <a:rPr lang="de-DE" dirty="0" err="1"/>
              <a:t>designed</a:t>
            </a:r>
            <a:r>
              <a:rPr lang="de-DE" dirty="0"/>
              <a:t> </a:t>
            </a:r>
            <a:r>
              <a:rPr lang="de-DE" dirty="0" err="1"/>
              <a:t>for</a:t>
            </a:r>
            <a:r>
              <a:rPr lang="de-DE" dirty="0"/>
              <a:t> Standard </a:t>
            </a:r>
            <a:r>
              <a:rPr lang="de-DE" dirty="0" err="1"/>
              <a:t>configuration</a:t>
            </a:r>
            <a:endParaRPr lang="en-US" dirty="0"/>
          </a:p>
        </p:txBody>
      </p:sp>
      <p:sp>
        <p:nvSpPr>
          <p:cNvPr id="4" name="Date Placeholder 3"/>
          <p:cNvSpPr>
            <a:spLocks noGrp="1"/>
          </p:cNvSpPr>
          <p:nvPr>
            <p:ph type="dt" sz="half" idx="14"/>
          </p:nvPr>
        </p:nvSpPr>
        <p:spPr/>
        <p:txBody>
          <a:bodyPr/>
          <a:lstStyle/>
          <a:p>
            <a:r>
              <a:rPr lang="en-US" smtClean="0"/>
              <a:t>Antara Menzel-Barbara | 25.06.24   </a:t>
            </a:r>
            <a:endParaRPr lang="de-DE" dirty="0"/>
          </a:p>
        </p:txBody>
      </p:sp>
      <p:sp>
        <p:nvSpPr>
          <p:cNvPr id="5" name="Footer Placeholder 4"/>
          <p:cNvSpPr>
            <a:spLocks noGrp="1"/>
          </p:cNvSpPr>
          <p:nvPr>
            <p:ph type="ftr" sz="quarter" idx="15"/>
          </p:nvPr>
        </p:nvSpPr>
        <p:spPr/>
        <p:txBody>
          <a:bodyPr/>
          <a:lstStyle/>
          <a:p>
            <a:r>
              <a:rPr lang="en-US" smtClean="0"/>
              <a:t>Divertor engineering meeting</a:t>
            </a:r>
            <a:endParaRPr lang="de-DE" dirty="0"/>
          </a:p>
        </p:txBody>
      </p:sp>
      <p:sp>
        <p:nvSpPr>
          <p:cNvPr id="6" name="Slide Number Placeholder 5"/>
          <p:cNvSpPr>
            <a:spLocks noGrp="1"/>
          </p:cNvSpPr>
          <p:nvPr>
            <p:ph type="sldNum" sz="quarter" idx="16"/>
          </p:nvPr>
        </p:nvSpPr>
        <p:spPr/>
        <p:txBody>
          <a:bodyPr/>
          <a:lstStyle/>
          <a:p>
            <a:fld id="{ECE691D0-CC49-4FC7-9C4D-6112B0CB3A76}" type="slidenum">
              <a:rPr lang="de-DE" smtClean="0"/>
              <a:pPr/>
              <a:t>70</a:t>
            </a:fld>
            <a:endParaRPr lang="de-DE" dirty="0"/>
          </a:p>
        </p:txBody>
      </p:sp>
      <p:sp>
        <p:nvSpPr>
          <p:cNvPr id="2" name="Rounded Rectangle 1"/>
          <p:cNvSpPr/>
          <p:nvPr/>
        </p:nvSpPr>
        <p:spPr>
          <a:xfrm>
            <a:off x="9010650" y="2133600"/>
            <a:ext cx="1871663" cy="138113"/>
          </a:xfrm>
          <a:prstGeom prst="roundRect">
            <a:avLst/>
          </a:prstGeom>
          <a:solidFill>
            <a:schemeClr val="tx2"/>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8" name="Oval 7"/>
          <p:cNvSpPr/>
          <p:nvPr/>
        </p:nvSpPr>
        <p:spPr>
          <a:xfrm>
            <a:off x="9228900" y="2013480"/>
            <a:ext cx="371475" cy="385762"/>
          </a:xfrm>
          <a:prstGeom prst="ellipse">
            <a:avLst/>
          </a:prstGeom>
          <a:solidFill>
            <a:schemeClr val="tx2"/>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9" name="TextBox 8"/>
          <p:cNvSpPr txBox="1"/>
          <p:nvPr/>
        </p:nvSpPr>
        <p:spPr>
          <a:xfrm>
            <a:off x="9010650" y="1743606"/>
            <a:ext cx="2236451" cy="262059"/>
          </a:xfrm>
          <a:prstGeom prst="rect">
            <a:avLst/>
          </a:prstGeom>
          <a:noFill/>
        </p:spPr>
        <p:txBody>
          <a:bodyPr wrap="square" lIns="0" tIns="0" rIns="0" bIns="0" rtlCol="0" anchor="t" anchorCtr="0">
            <a:spAutoFit/>
          </a:bodyPr>
          <a:lstStyle/>
          <a:p>
            <a:pPr algn="l">
              <a:lnSpc>
                <a:spcPts val="2300"/>
              </a:lnSpc>
              <a:spcBef>
                <a:spcPts val="1150"/>
              </a:spcBef>
            </a:pPr>
            <a:r>
              <a:rPr lang="de-DE" sz="1400" dirty="0" err="1" smtClean="0">
                <a:solidFill>
                  <a:schemeClr val="tx2"/>
                </a:solidFill>
              </a:rPr>
              <a:t>Surfaces</a:t>
            </a:r>
            <a:r>
              <a:rPr lang="de-DE" sz="1400" dirty="0" smtClean="0">
                <a:solidFill>
                  <a:schemeClr val="tx2"/>
                </a:solidFill>
              </a:rPr>
              <a:t> </a:t>
            </a:r>
            <a:r>
              <a:rPr lang="de-DE" sz="1400" dirty="0" err="1" smtClean="0">
                <a:solidFill>
                  <a:schemeClr val="tx2"/>
                </a:solidFill>
              </a:rPr>
              <a:t>over</a:t>
            </a:r>
            <a:r>
              <a:rPr lang="de-DE" sz="1400" dirty="0" smtClean="0">
                <a:solidFill>
                  <a:schemeClr val="tx2"/>
                </a:solidFill>
              </a:rPr>
              <a:t> 10 MW/m²</a:t>
            </a:r>
            <a:endParaRPr lang="en-US" sz="1400" dirty="0" err="1" smtClean="0">
              <a:solidFill>
                <a:schemeClr val="tx2"/>
              </a:solidFill>
            </a:endParaRPr>
          </a:p>
        </p:txBody>
      </p:sp>
      <p:sp>
        <p:nvSpPr>
          <p:cNvPr id="10" name="Rounded Rectangle 9"/>
          <p:cNvSpPr/>
          <p:nvPr/>
        </p:nvSpPr>
        <p:spPr>
          <a:xfrm>
            <a:off x="9010650" y="3400425"/>
            <a:ext cx="1871663" cy="138113"/>
          </a:xfrm>
          <a:prstGeom prst="roundRect">
            <a:avLst/>
          </a:prstGeom>
          <a:solidFill>
            <a:schemeClr val="accent1"/>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11" name="Oval 10"/>
          <p:cNvSpPr/>
          <p:nvPr/>
        </p:nvSpPr>
        <p:spPr>
          <a:xfrm>
            <a:off x="10086059" y="3290950"/>
            <a:ext cx="371475" cy="385762"/>
          </a:xfrm>
          <a:prstGeom prst="ellipse">
            <a:avLst/>
          </a:prstGeom>
          <a:solidFill>
            <a:schemeClr val="accent1"/>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12" name="TextBox 11"/>
          <p:cNvSpPr txBox="1"/>
          <p:nvPr/>
        </p:nvSpPr>
        <p:spPr>
          <a:xfrm>
            <a:off x="9010650" y="3010431"/>
            <a:ext cx="2236451" cy="262059"/>
          </a:xfrm>
          <a:prstGeom prst="rect">
            <a:avLst/>
          </a:prstGeom>
          <a:noFill/>
        </p:spPr>
        <p:txBody>
          <a:bodyPr wrap="square" lIns="0" tIns="0" rIns="0" bIns="0" rtlCol="0" anchor="t" anchorCtr="0">
            <a:spAutoFit/>
          </a:bodyPr>
          <a:lstStyle/>
          <a:p>
            <a:pPr algn="l">
              <a:lnSpc>
                <a:spcPts val="2300"/>
              </a:lnSpc>
              <a:spcBef>
                <a:spcPts val="1150"/>
              </a:spcBef>
            </a:pPr>
            <a:r>
              <a:rPr lang="de-DE" sz="1400" dirty="0" err="1" smtClean="0">
                <a:solidFill>
                  <a:schemeClr val="tx2"/>
                </a:solidFill>
              </a:rPr>
              <a:t>Collected</a:t>
            </a:r>
            <a:r>
              <a:rPr lang="de-DE" sz="1400" dirty="0" smtClean="0">
                <a:solidFill>
                  <a:schemeClr val="tx2"/>
                </a:solidFill>
              </a:rPr>
              <a:t> </a:t>
            </a:r>
            <a:r>
              <a:rPr lang="de-DE" sz="1400" dirty="0" err="1" smtClean="0">
                <a:solidFill>
                  <a:schemeClr val="tx2"/>
                </a:solidFill>
              </a:rPr>
              <a:t>particles</a:t>
            </a:r>
            <a:endParaRPr lang="en-US" sz="1400" dirty="0" err="1" smtClean="0">
              <a:solidFill>
                <a:schemeClr val="tx2"/>
              </a:solidFill>
            </a:endParaRPr>
          </a:p>
        </p:txBody>
      </p:sp>
      <p:sp>
        <p:nvSpPr>
          <p:cNvPr id="13" name="TextBox 12"/>
          <p:cNvSpPr txBox="1"/>
          <p:nvPr/>
        </p:nvSpPr>
        <p:spPr>
          <a:xfrm>
            <a:off x="9251246" y="2354795"/>
            <a:ext cx="349129" cy="262059"/>
          </a:xfrm>
          <a:prstGeom prst="rect">
            <a:avLst/>
          </a:prstGeom>
          <a:noFill/>
        </p:spPr>
        <p:txBody>
          <a:bodyPr wrap="square" lIns="0" tIns="0" rIns="0" bIns="0" rtlCol="0" anchor="t" anchorCtr="0">
            <a:spAutoFit/>
          </a:bodyPr>
          <a:lstStyle/>
          <a:p>
            <a:pPr algn="l">
              <a:lnSpc>
                <a:spcPts val="2300"/>
              </a:lnSpc>
              <a:spcBef>
                <a:spcPts val="1150"/>
              </a:spcBef>
            </a:pPr>
            <a:r>
              <a:rPr lang="de-DE" sz="1400" dirty="0" err="1" smtClean="0">
                <a:ln>
                  <a:solidFill>
                    <a:srgbClr val="29485D"/>
                  </a:solidFill>
                </a:ln>
                <a:solidFill>
                  <a:srgbClr val="006C66"/>
                </a:solidFill>
              </a:rPr>
              <a:t>No</a:t>
            </a:r>
            <a:endParaRPr lang="en-US" sz="1400" dirty="0" err="1" smtClean="0">
              <a:ln>
                <a:solidFill>
                  <a:srgbClr val="29485D"/>
                </a:solidFill>
              </a:ln>
              <a:solidFill>
                <a:srgbClr val="006C66"/>
              </a:solidFill>
            </a:endParaRPr>
          </a:p>
        </p:txBody>
      </p:sp>
      <p:sp>
        <p:nvSpPr>
          <p:cNvPr id="14" name="TextBox 13"/>
          <p:cNvSpPr txBox="1"/>
          <p:nvPr/>
        </p:nvSpPr>
        <p:spPr>
          <a:xfrm>
            <a:off x="10141562" y="3676629"/>
            <a:ext cx="490537" cy="262059"/>
          </a:xfrm>
          <a:prstGeom prst="rect">
            <a:avLst/>
          </a:prstGeom>
          <a:noFill/>
        </p:spPr>
        <p:txBody>
          <a:bodyPr wrap="square" lIns="0" tIns="0" rIns="0" bIns="0" rtlCol="0" anchor="t" anchorCtr="0">
            <a:spAutoFit/>
          </a:bodyPr>
          <a:lstStyle/>
          <a:p>
            <a:pPr algn="l">
              <a:lnSpc>
                <a:spcPts val="2300"/>
              </a:lnSpc>
              <a:spcBef>
                <a:spcPts val="1150"/>
              </a:spcBef>
            </a:pPr>
            <a:r>
              <a:rPr lang="de-DE" sz="1400" dirty="0" smtClean="0">
                <a:solidFill>
                  <a:srgbClr val="EF7C00"/>
                </a:solidFill>
              </a:rPr>
              <a:t>89%</a:t>
            </a:r>
            <a:endParaRPr lang="en-US" sz="1400" dirty="0" err="1" smtClean="0">
              <a:solidFill>
                <a:srgbClr val="EF7C00"/>
              </a:solidFill>
            </a:endParaRPr>
          </a:p>
        </p:txBody>
      </p:sp>
      <p:sp>
        <p:nvSpPr>
          <p:cNvPr id="15" name="Rounded Rectangle 14"/>
          <p:cNvSpPr/>
          <p:nvPr/>
        </p:nvSpPr>
        <p:spPr>
          <a:xfrm>
            <a:off x="9010650" y="4617000"/>
            <a:ext cx="1871663" cy="138113"/>
          </a:xfrm>
          <a:prstGeom prst="roundRect">
            <a:avLst/>
          </a:prstGeom>
          <a:solidFill>
            <a:schemeClr val="tx1">
              <a:lumMod val="65000"/>
              <a:lumOff val="35000"/>
            </a:schemeClr>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16" name="Oval 15"/>
          <p:cNvSpPr/>
          <p:nvPr/>
        </p:nvSpPr>
        <p:spPr>
          <a:xfrm>
            <a:off x="9770087" y="4503436"/>
            <a:ext cx="371475" cy="385762"/>
          </a:xfrm>
          <a:prstGeom prst="ellipse">
            <a:avLst/>
          </a:prstGeom>
          <a:solidFill>
            <a:schemeClr val="tx1">
              <a:lumMod val="65000"/>
              <a:lumOff val="35000"/>
            </a:schemeClr>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17" name="TextBox 16"/>
          <p:cNvSpPr txBox="1"/>
          <p:nvPr/>
        </p:nvSpPr>
        <p:spPr>
          <a:xfrm>
            <a:off x="9010650" y="4227006"/>
            <a:ext cx="2236451" cy="262059"/>
          </a:xfrm>
          <a:prstGeom prst="rect">
            <a:avLst/>
          </a:prstGeom>
          <a:noFill/>
        </p:spPr>
        <p:txBody>
          <a:bodyPr wrap="square" lIns="0" tIns="0" rIns="0" bIns="0" rtlCol="0" anchor="t" anchorCtr="0">
            <a:spAutoFit/>
          </a:bodyPr>
          <a:lstStyle/>
          <a:p>
            <a:pPr algn="l">
              <a:lnSpc>
                <a:spcPts val="2300"/>
              </a:lnSpc>
              <a:spcBef>
                <a:spcPts val="1150"/>
              </a:spcBef>
            </a:pPr>
            <a:r>
              <a:rPr lang="de-DE" sz="1400" dirty="0" err="1" smtClean="0">
                <a:solidFill>
                  <a:srgbClr val="777777"/>
                </a:solidFill>
              </a:rPr>
              <a:t>Plotted</a:t>
            </a:r>
            <a:r>
              <a:rPr lang="de-DE" sz="1400" dirty="0" smtClean="0">
                <a:solidFill>
                  <a:srgbClr val="777777"/>
                </a:solidFill>
              </a:rPr>
              <a:t> </a:t>
            </a:r>
            <a:r>
              <a:rPr lang="de-DE" sz="1400" dirty="0" err="1" smtClean="0">
                <a:solidFill>
                  <a:srgbClr val="777777"/>
                </a:solidFill>
              </a:rPr>
              <a:t>metric</a:t>
            </a:r>
            <a:endParaRPr lang="en-US" sz="1400" dirty="0" err="1" smtClean="0">
              <a:solidFill>
                <a:srgbClr val="777777"/>
              </a:solidFill>
            </a:endParaRPr>
          </a:p>
        </p:txBody>
      </p:sp>
      <p:sp>
        <p:nvSpPr>
          <p:cNvPr id="18" name="TextBox 17"/>
          <p:cNvSpPr txBox="1"/>
          <p:nvPr/>
        </p:nvSpPr>
        <p:spPr>
          <a:xfrm>
            <a:off x="9160004" y="4869656"/>
            <a:ext cx="1572953" cy="294953"/>
          </a:xfrm>
          <a:prstGeom prst="rect">
            <a:avLst/>
          </a:prstGeom>
          <a:noFill/>
        </p:spPr>
        <p:txBody>
          <a:bodyPr wrap="square" lIns="0" tIns="0" rIns="0" bIns="0" rtlCol="0" anchor="t" anchorCtr="0">
            <a:spAutoFit/>
          </a:bodyPr>
          <a:lstStyle/>
          <a:p>
            <a:pPr algn="l">
              <a:lnSpc>
                <a:spcPts val="2300"/>
              </a:lnSpc>
              <a:spcBef>
                <a:spcPts val="1150"/>
              </a:spcBef>
            </a:pPr>
            <a:r>
              <a:rPr lang="de-DE" sz="1400" dirty="0" smtClean="0">
                <a:solidFill>
                  <a:srgbClr val="777777"/>
                </a:solidFill>
              </a:rPr>
              <a:t>Connection </a:t>
            </a:r>
            <a:r>
              <a:rPr lang="de-DE" sz="1400" dirty="0" err="1" smtClean="0">
                <a:solidFill>
                  <a:srgbClr val="777777"/>
                </a:solidFill>
              </a:rPr>
              <a:t>length</a:t>
            </a:r>
            <a:endParaRPr lang="en-US" sz="1400" dirty="0" err="1" smtClean="0">
              <a:solidFill>
                <a:srgbClr val="777777"/>
              </a:solidFill>
            </a:endParaRPr>
          </a:p>
        </p:txBody>
      </p:sp>
      <p:sp>
        <p:nvSpPr>
          <p:cNvPr id="20" name="Rounded Rectangle 19"/>
          <p:cNvSpPr/>
          <p:nvPr/>
        </p:nvSpPr>
        <p:spPr>
          <a:xfrm>
            <a:off x="9010650" y="5943190"/>
            <a:ext cx="1871663" cy="138113"/>
          </a:xfrm>
          <a:prstGeom prst="roundRect">
            <a:avLst/>
          </a:prstGeom>
          <a:solidFill>
            <a:srgbClr val="29485D"/>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tx2"/>
              </a:solidFill>
            </a:endParaRPr>
          </a:p>
        </p:txBody>
      </p:sp>
      <p:sp>
        <p:nvSpPr>
          <p:cNvPr id="21" name="Oval 20"/>
          <p:cNvSpPr/>
          <p:nvPr/>
        </p:nvSpPr>
        <p:spPr>
          <a:xfrm>
            <a:off x="10457534" y="5815255"/>
            <a:ext cx="371475" cy="385762"/>
          </a:xfrm>
          <a:prstGeom prst="ellipse">
            <a:avLst/>
          </a:prstGeom>
          <a:solidFill>
            <a:srgbClr val="29485D"/>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tx2"/>
              </a:solidFill>
            </a:endParaRPr>
          </a:p>
        </p:txBody>
      </p:sp>
      <p:sp>
        <p:nvSpPr>
          <p:cNvPr id="22" name="TextBox 21"/>
          <p:cNvSpPr txBox="1"/>
          <p:nvPr/>
        </p:nvSpPr>
        <p:spPr>
          <a:xfrm>
            <a:off x="9010650" y="5553196"/>
            <a:ext cx="2236451" cy="262059"/>
          </a:xfrm>
          <a:prstGeom prst="rect">
            <a:avLst/>
          </a:prstGeom>
          <a:noFill/>
        </p:spPr>
        <p:txBody>
          <a:bodyPr wrap="square" lIns="0" tIns="0" rIns="0" bIns="0" rtlCol="0" anchor="t" anchorCtr="0">
            <a:spAutoFit/>
          </a:bodyPr>
          <a:lstStyle/>
          <a:p>
            <a:pPr algn="l">
              <a:lnSpc>
                <a:spcPts val="2300"/>
              </a:lnSpc>
              <a:spcBef>
                <a:spcPts val="1150"/>
              </a:spcBef>
            </a:pPr>
            <a:r>
              <a:rPr lang="de-DE" sz="1400" dirty="0" smtClean="0">
                <a:solidFill>
                  <a:schemeClr val="tx2"/>
                </a:solidFill>
              </a:rPr>
              <a:t>Toroidal angle</a:t>
            </a:r>
            <a:endParaRPr lang="en-US" sz="1400" dirty="0" err="1" smtClean="0">
              <a:solidFill>
                <a:schemeClr val="tx2"/>
              </a:solidFill>
            </a:endParaRPr>
          </a:p>
        </p:txBody>
      </p:sp>
      <p:sp>
        <p:nvSpPr>
          <p:cNvPr id="23" name="TextBox 22"/>
          <p:cNvSpPr txBox="1"/>
          <p:nvPr/>
        </p:nvSpPr>
        <p:spPr>
          <a:xfrm>
            <a:off x="10515473" y="6210380"/>
            <a:ext cx="298133" cy="262059"/>
          </a:xfrm>
          <a:prstGeom prst="rect">
            <a:avLst/>
          </a:prstGeom>
          <a:noFill/>
        </p:spPr>
        <p:txBody>
          <a:bodyPr wrap="square" lIns="0" tIns="0" rIns="0" bIns="0" rtlCol="0" anchor="t" anchorCtr="0">
            <a:spAutoFit/>
          </a:bodyPr>
          <a:lstStyle/>
          <a:p>
            <a:pPr algn="l">
              <a:lnSpc>
                <a:spcPts val="2300"/>
              </a:lnSpc>
              <a:spcBef>
                <a:spcPts val="1150"/>
              </a:spcBef>
            </a:pPr>
            <a:r>
              <a:rPr lang="de-DE" sz="1400" dirty="0" smtClean="0">
                <a:solidFill>
                  <a:srgbClr val="29485D"/>
                </a:solidFill>
              </a:rPr>
              <a:t>25°</a:t>
            </a:r>
            <a:endParaRPr lang="en-US" sz="1400" dirty="0" err="1" smtClean="0">
              <a:solidFill>
                <a:srgbClr val="29485D"/>
              </a:solidFill>
            </a:endParaRPr>
          </a:p>
        </p:txBody>
      </p:sp>
    </p:spTree>
    <p:extLst>
      <p:ext uri="{BB962C8B-B14F-4D97-AF65-F5344CB8AC3E}">
        <p14:creationId xmlns:p14="http://schemas.microsoft.com/office/powerpoint/2010/main" val="2207068143"/>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de-DE" dirty="0" smtClean="0"/>
              <a:t>Multiple </a:t>
            </a:r>
            <a:r>
              <a:rPr lang="de-DE" dirty="0" err="1" smtClean="0"/>
              <a:t>configurations</a:t>
            </a:r>
            <a:r>
              <a:rPr lang="de-DE" dirty="0" smtClean="0"/>
              <a:t>?</a:t>
            </a:r>
            <a:endParaRPr lang="en-US" dirty="0"/>
          </a:p>
        </p:txBody>
      </p:sp>
      <p:sp>
        <p:nvSpPr>
          <p:cNvPr id="4" name="Date Placeholder 3"/>
          <p:cNvSpPr>
            <a:spLocks noGrp="1"/>
          </p:cNvSpPr>
          <p:nvPr>
            <p:ph type="dt" sz="half" idx="14"/>
          </p:nvPr>
        </p:nvSpPr>
        <p:spPr/>
        <p:txBody>
          <a:bodyPr/>
          <a:lstStyle/>
          <a:p>
            <a:r>
              <a:rPr lang="en-US" smtClean="0"/>
              <a:t>Antara Menzel-Barbara | 25.06.24   </a:t>
            </a:r>
            <a:endParaRPr lang="de-DE" dirty="0"/>
          </a:p>
        </p:txBody>
      </p:sp>
      <p:sp>
        <p:nvSpPr>
          <p:cNvPr id="5" name="Footer Placeholder 4"/>
          <p:cNvSpPr>
            <a:spLocks noGrp="1"/>
          </p:cNvSpPr>
          <p:nvPr>
            <p:ph type="ftr" sz="quarter" idx="15"/>
          </p:nvPr>
        </p:nvSpPr>
        <p:spPr/>
        <p:txBody>
          <a:bodyPr/>
          <a:lstStyle/>
          <a:p>
            <a:r>
              <a:rPr lang="en-US" smtClean="0"/>
              <a:t>Divertor engineering meeting</a:t>
            </a:r>
            <a:endParaRPr lang="de-DE" dirty="0"/>
          </a:p>
        </p:txBody>
      </p:sp>
      <p:sp>
        <p:nvSpPr>
          <p:cNvPr id="6" name="Slide Number Placeholder 5"/>
          <p:cNvSpPr>
            <a:spLocks noGrp="1"/>
          </p:cNvSpPr>
          <p:nvPr>
            <p:ph type="sldNum" sz="quarter" idx="16"/>
          </p:nvPr>
        </p:nvSpPr>
        <p:spPr/>
        <p:txBody>
          <a:bodyPr/>
          <a:lstStyle/>
          <a:p>
            <a:fld id="{ECE691D0-CC49-4FC7-9C4D-6112B0CB3A76}" type="slidenum">
              <a:rPr lang="de-DE" smtClean="0"/>
              <a:pPr/>
              <a:t>71</a:t>
            </a:fld>
            <a:endParaRPr lang="de-DE" dirty="0"/>
          </a:p>
        </p:txBody>
      </p:sp>
      <p:pic>
        <p:nvPicPr>
          <p:cNvPr id="7" name="Picture 6"/>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660209" y="494291"/>
            <a:ext cx="10990812" cy="6479999"/>
          </a:xfrm>
          <a:prstGeom prst="rect">
            <a:avLst/>
          </a:prstGeom>
        </p:spPr>
      </p:pic>
      <p:pic>
        <p:nvPicPr>
          <p:cNvPr id="8" name="Picture 7"/>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455986" y="494291"/>
            <a:ext cx="10990812" cy="6479999"/>
          </a:xfrm>
          <a:prstGeom prst="rect">
            <a:avLst/>
          </a:prstGeom>
        </p:spPr>
      </p:pic>
      <p:sp>
        <p:nvSpPr>
          <p:cNvPr id="11" name="Down Arrow 10"/>
          <p:cNvSpPr/>
          <p:nvPr/>
        </p:nvSpPr>
        <p:spPr>
          <a:xfrm rot="1836164">
            <a:off x="4862856" y="1706058"/>
            <a:ext cx="231823" cy="742950"/>
          </a:xfrm>
          <a:prstGeom prst="downArrow">
            <a:avLst/>
          </a:prstGeom>
          <a:solidFill>
            <a:schemeClr val="tx2"/>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12" name="Down Arrow 11"/>
          <p:cNvSpPr/>
          <p:nvPr/>
        </p:nvSpPr>
        <p:spPr>
          <a:xfrm rot="15266113">
            <a:off x="6796430" y="4815970"/>
            <a:ext cx="231823" cy="742950"/>
          </a:xfrm>
          <a:prstGeom prst="downArrow">
            <a:avLst/>
          </a:prstGeom>
          <a:solidFill>
            <a:schemeClr val="tx2"/>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Tree>
    <p:extLst>
      <p:ext uri="{BB962C8B-B14F-4D97-AF65-F5344CB8AC3E}">
        <p14:creationId xmlns:p14="http://schemas.microsoft.com/office/powerpoint/2010/main" val="2355358125"/>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91809" y="324083"/>
            <a:ext cx="12321547" cy="6616413"/>
          </a:xfrm>
          <a:prstGeom prst="rect">
            <a:avLst/>
          </a:prstGeom>
        </p:spPr>
      </p:pic>
      <p:sp>
        <p:nvSpPr>
          <p:cNvPr id="3" name="Title 2"/>
          <p:cNvSpPr>
            <a:spLocks noGrp="1"/>
          </p:cNvSpPr>
          <p:nvPr>
            <p:ph type="title"/>
          </p:nvPr>
        </p:nvSpPr>
        <p:spPr/>
        <p:txBody>
          <a:bodyPr/>
          <a:lstStyle/>
          <a:p>
            <a:r>
              <a:rPr lang="de-DE" dirty="0" err="1" smtClean="0"/>
              <a:t>Example</a:t>
            </a:r>
            <a:r>
              <a:rPr lang="de-DE" dirty="0" smtClean="0"/>
              <a:t> </a:t>
            </a:r>
            <a:r>
              <a:rPr lang="de-DE" dirty="0" err="1" smtClean="0"/>
              <a:t>target</a:t>
            </a:r>
            <a:r>
              <a:rPr lang="de-DE" dirty="0" smtClean="0"/>
              <a:t>, </a:t>
            </a:r>
            <a:r>
              <a:rPr lang="de-DE" dirty="0" err="1" smtClean="0"/>
              <a:t>designed</a:t>
            </a:r>
            <a:r>
              <a:rPr lang="de-DE" dirty="0" smtClean="0"/>
              <a:t> </a:t>
            </a:r>
            <a:r>
              <a:rPr lang="de-DE" dirty="0" err="1" smtClean="0"/>
              <a:t>for</a:t>
            </a:r>
            <a:r>
              <a:rPr lang="de-DE" dirty="0" smtClean="0"/>
              <a:t> Standard </a:t>
            </a:r>
            <a:r>
              <a:rPr lang="de-DE" dirty="0" err="1" smtClean="0"/>
              <a:t>configuration</a:t>
            </a:r>
            <a:endParaRPr lang="en-US" dirty="0"/>
          </a:p>
        </p:txBody>
      </p:sp>
      <p:sp>
        <p:nvSpPr>
          <p:cNvPr id="4" name="Date Placeholder 3"/>
          <p:cNvSpPr>
            <a:spLocks noGrp="1"/>
          </p:cNvSpPr>
          <p:nvPr>
            <p:ph type="dt" sz="half" idx="14"/>
          </p:nvPr>
        </p:nvSpPr>
        <p:spPr/>
        <p:txBody>
          <a:bodyPr/>
          <a:lstStyle/>
          <a:p>
            <a:r>
              <a:rPr lang="en-US" smtClean="0"/>
              <a:t>Antara Menzel-Barbara | 25.06.24   </a:t>
            </a:r>
            <a:endParaRPr lang="de-DE" dirty="0"/>
          </a:p>
        </p:txBody>
      </p:sp>
      <p:sp>
        <p:nvSpPr>
          <p:cNvPr id="5" name="Footer Placeholder 4"/>
          <p:cNvSpPr>
            <a:spLocks noGrp="1"/>
          </p:cNvSpPr>
          <p:nvPr>
            <p:ph type="ftr" sz="quarter" idx="15"/>
          </p:nvPr>
        </p:nvSpPr>
        <p:spPr/>
        <p:txBody>
          <a:bodyPr/>
          <a:lstStyle/>
          <a:p>
            <a:r>
              <a:rPr lang="en-US" smtClean="0"/>
              <a:t>Divertor engineering meeting</a:t>
            </a:r>
            <a:endParaRPr lang="de-DE" dirty="0"/>
          </a:p>
        </p:txBody>
      </p:sp>
      <p:sp>
        <p:nvSpPr>
          <p:cNvPr id="6" name="Slide Number Placeholder 5"/>
          <p:cNvSpPr>
            <a:spLocks noGrp="1"/>
          </p:cNvSpPr>
          <p:nvPr>
            <p:ph type="sldNum" sz="quarter" idx="16"/>
          </p:nvPr>
        </p:nvSpPr>
        <p:spPr/>
        <p:txBody>
          <a:bodyPr/>
          <a:lstStyle/>
          <a:p>
            <a:fld id="{ECE691D0-CC49-4FC7-9C4D-6112B0CB3A76}" type="slidenum">
              <a:rPr lang="de-DE" smtClean="0"/>
              <a:pPr/>
              <a:t>72</a:t>
            </a:fld>
            <a:endParaRPr lang="de-DE" dirty="0"/>
          </a:p>
        </p:txBody>
      </p:sp>
      <p:sp>
        <p:nvSpPr>
          <p:cNvPr id="8" name="Rounded Rectangle 7"/>
          <p:cNvSpPr/>
          <p:nvPr/>
        </p:nvSpPr>
        <p:spPr>
          <a:xfrm>
            <a:off x="9010650" y="2133600"/>
            <a:ext cx="1871663" cy="138113"/>
          </a:xfrm>
          <a:prstGeom prst="roundRect">
            <a:avLst/>
          </a:prstGeom>
          <a:solidFill>
            <a:schemeClr val="tx2"/>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9" name="Oval 8"/>
          <p:cNvSpPr/>
          <p:nvPr/>
        </p:nvSpPr>
        <p:spPr>
          <a:xfrm>
            <a:off x="9228900" y="2013480"/>
            <a:ext cx="371475" cy="385762"/>
          </a:xfrm>
          <a:prstGeom prst="ellipse">
            <a:avLst/>
          </a:prstGeom>
          <a:solidFill>
            <a:schemeClr val="tx2"/>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10" name="TextBox 9"/>
          <p:cNvSpPr txBox="1"/>
          <p:nvPr/>
        </p:nvSpPr>
        <p:spPr>
          <a:xfrm>
            <a:off x="9010650" y="1743606"/>
            <a:ext cx="2236451" cy="262059"/>
          </a:xfrm>
          <a:prstGeom prst="rect">
            <a:avLst/>
          </a:prstGeom>
          <a:noFill/>
        </p:spPr>
        <p:txBody>
          <a:bodyPr wrap="square" lIns="0" tIns="0" rIns="0" bIns="0" rtlCol="0" anchor="t" anchorCtr="0">
            <a:spAutoFit/>
          </a:bodyPr>
          <a:lstStyle/>
          <a:p>
            <a:pPr algn="l">
              <a:lnSpc>
                <a:spcPts val="2300"/>
              </a:lnSpc>
              <a:spcBef>
                <a:spcPts val="1150"/>
              </a:spcBef>
            </a:pPr>
            <a:r>
              <a:rPr lang="de-DE" sz="1400" dirty="0" err="1" smtClean="0">
                <a:solidFill>
                  <a:schemeClr val="tx2"/>
                </a:solidFill>
              </a:rPr>
              <a:t>Surfaces</a:t>
            </a:r>
            <a:r>
              <a:rPr lang="de-DE" sz="1400" dirty="0" smtClean="0">
                <a:solidFill>
                  <a:schemeClr val="tx2"/>
                </a:solidFill>
              </a:rPr>
              <a:t> </a:t>
            </a:r>
            <a:r>
              <a:rPr lang="de-DE" sz="1400" dirty="0" err="1" smtClean="0">
                <a:solidFill>
                  <a:schemeClr val="tx2"/>
                </a:solidFill>
              </a:rPr>
              <a:t>over</a:t>
            </a:r>
            <a:r>
              <a:rPr lang="de-DE" sz="1400" dirty="0" smtClean="0">
                <a:solidFill>
                  <a:schemeClr val="tx2"/>
                </a:solidFill>
              </a:rPr>
              <a:t> 10 MW/m²</a:t>
            </a:r>
            <a:endParaRPr lang="en-US" sz="1400" dirty="0" err="1" smtClean="0">
              <a:solidFill>
                <a:schemeClr val="tx2"/>
              </a:solidFill>
            </a:endParaRPr>
          </a:p>
        </p:txBody>
      </p:sp>
      <p:sp>
        <p:nvSpPr>
          <p:cNvPr id="11" name="Rounded Rectangle 10"/>
          <p:cNvSpPr/>
          <p:nvPr/>
        </p:nvSpPr>
        <p:spPr>
          <a:xfrm>
            <a:off x="9010650" y="3400425"/>
            <a:ext cx="1871663" cy="138113"/>
          </a:xfrm>
          <a:prstGeom prst="roundRect">
            <a:avLst/>
          </a:prstGeom>
          <a:solidFill>
            <a:schemeClr val="accent1"/>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12" name="Oval 11"/>
          <p:cNvSpPr/>
          <p:nvPr/>
        </p:nvSpPr>
        <p:spPr>
          <a:xfrm>
            <a:off x="10086059" y="3290950"/>
            <a:ext cx="371475" cy="385762"/>
          </a:xfrm>
          <a:prstGeom prst="ellipse">
            <a:avLst/>
          </a:prstGeom>
          <a:solidFill>
            <a:schemeClr val="accent1"/>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13" name="TextBox 12"/>
          <p:cNvSpPr txBox="1"/>
          <p:nvPr/>
        </p:nvSpPr>
        <p:spPr>
          <a:xfrm>
            <a:off x="9010650" y="3010431"/>
            <a:ext cx="2236451" cy="262059"/>
          </a:xfrm>
          <a:prstGeom prst="rect">
            <a:avLst/>
          </a:prstGeom>
          <a:noFill/>
        </p:spPr>
        <p:txBody>
          <a:bodyPr wrap="square" lIns="0" tIns="0" rIns="0" bIns="0" rtlCol="0" anchor="t" anchorCtr="0">
            <a:spAutoFit/>
          </a:bodyPr>
          <a:lstStyle/>
          <a:p>
            <a:pPr algn="l">
              <a:lnSpc>
                <a:spcPts val="2300"/>
              </a:lnSpc>
              <a:spcBef>
                <a:spcPts val="1150"/>
              </a:spcBef>
            </a:pPr>
            <a:r>
              <a:rPr lang="de-DE" sz="1400" dirty="0" err="1" smtClean="0">
                <a:solidFill>
                  <a:schemeClr val="tx2"/>
                </a:solidFill>
              </a:rPr>
              <a:t>Collected</a:t>
            </a:r>
            <a:r>
              <a:rPr lang="de-DE" sz="1400" dirty="0" smtClean="0">
                <a:solidFill>
                  <a:schemeClr val="tx2"/>
                </a:solidFill>
              </a:rPr>
              <a:t> </a:t>
            </a:r>
            <a:r>
              <a:rPr lang="de-DE" sz="1400" dirty="0" err="1" smtClean="0">
                <a:solidFill>
                  <a:schemeClr val="tx2"/>
                </a:solidFill>
              </a:rPr>
              <a:t>particles</a:t>
            </a:r>
            <a:endParaRPr lang="en-US" sz="1400" dirty="0" err="1" smtClean="0">
              <a:solidFill>
                <a:schemeClr val="tx2"/>
              </a:solidFill>
            </a:endParaRPr>
          </a:p>
        </p:txBody>
      </p:sp>
      <p:sp>
        <p:nvSpPr>
          <p:cNvPr id="14" name="TextBox 13"/>
          <p:cNvSpPr txBox="1"/>
          <p:nvPr/>
        </p:nvSpPr>
        <p:spPr>
          <a:xfrm>
            <a:off x="9251246" y="2354795"/>
            <a:ext cx="349129" cy="262059"/>
          </a:xfrm>
          <a:prstGeom prst="rect">
            <a:avLst/>
          </a:prstGeom>
          <a:noFill/>
        </p:spPr>
        <p:txBody>
          <a:bodyPr wrap="square" lIns="0" tIns="0" rIns="0" bIns="0" rtlCol="0" anchor="t" anchorCtr="0">
            <a:spAutoFit/>
          </a:bodyPr>
          <a:lstStyle/>
          <a:p>
            <a:pPr algn="l">
              <a:lnSpc>
                <a:spcPts val="2300"/>
              </a:lnSpc>
              <a:spcBef>
                <a:spcPts val="1150"/>
              </a:spcBef>
            </a:pPr>
            <a:r>
              <a:rPr lang="de-DE" sz="1400" dirty="0" err="1" smtClean="0">
                <a:ln>
                  <a:solidFill>
                    <a:srgbClr val="29485D"/>
                  </a:solidFill>
                </a:ln>
                <a:solidFill>
                  <a:srgbClr val="006C66"/>
                </a:solidFill>
              </a:rPr>
              <a:t>No</a:t>
            </a:r>
            <a:endParaRPr lang="en-US" sz="1400" dirty="0" err="1" smtClean="0">
              <a:ln>
                <a:solidFill>
                  <a:srgbClr val="29485D"/>
                </a:solidFill>
              </a:ln>
              <a:solidFill>
                <a:srgbClr val="006C66"/>
              </a:solidFill>
            </a:endParaRPr>
          </a:p>
        </p:txBody>
      </p:sp>
      <p:sp>
        <p:nvSpPr>
          <p:cNvPr id="15" name="TextBox 14"/>
          <p:cNvSpPr txBox="1"/>
          <p:nvPr/>
        </p:nvSpPr>
        <p:spPr>
          <a:xfrm>
            <a:off x="10141562" y="3676629"/>
            <a:ext cx="490537" cy="262059"/>
          </a:xfrm>
          <a:prstGeom prst="rect">
            <a:avLst/>
          </a:prstGeom>
          <a:noFill/>
        </p:spPr>
        <p:txBody>
          <a:bodyPr wrap="square" lIns="0" tIns="0" rIns="0" bIns="0" rtlCol="0" anchor="t" anchorCtr="0">
            <a:spAutoFit/>
          </a:bodyPr>
          <a:lstStyle/>
          <a:p>
            <a:pPr algn="l">
              <a:lnSpc>
                <a:spcPts val="2300"/>
              </a:lnSpc>
              <a:spcBef>
                <a:spcPts val="1150"/>
              </a:spcBef>
            </a:pPr>
            <a:r>
              <a:rPr lang="de-DE" sz="1400" dirty="0" smtClean="0">
                <a:solidFill>
                  <a:srgbClr val="EF7C00"/>
                </a:solidFill>
              </a:rPr>
              <a:t>89%</a:t>
            </a:r>
            <a:endParaRPr lang="en-US" sz="1400" dirty="0" err="1" smtClean="0">
              <a:solidFill>
                <a:srgbClr val="EF7C00"/>
              </a:solidFill>
            </a:endParaRPr>
          </a:p>
        </p:txBody>
      </p:sp>
      <p:sp>
        <p:nvSpPr>
          <p:cNvPr id="16" name="Rounded Rectangle 15"/>
          <p:cNvSpPr/>
          <p:nvPr/>
        </p:nvSpPr>
        <p:spPr>
          <a:xfrm>
            <a:off x="9010650" y="4809513"/>
            <a:ext cx="1871663" cy="138113"/>
          </a:xfrm>
          <a:prstGeom prst="roundRect">
            <a:avLst/>
          </a:prstGeom>
          <a:solidFill>
            <a:schemeClr val="tx1">
              <a:lumMod val="65000"/>
              <a:lumOff val="35000"/>
            </a:schemeClr>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17" name="Oval 16"/>
          <p:cNvSpPr/>
          <p:nvPr/>
        </p:nvSpPr>
        <p:spPr>
          <a:xfrm>
            <a:off x="10086059" y="4700038"/>
            <a:ext cx="371475" cy="385762"/>
          </a:xfrm>
          <a:prstGeom prst="ellipse">
            <a:avLst/>
          </a:prstGeom>
          <a:solidFill>
            <a:schemeClr val="tx1">
              <a:lumMod val="65000"/>
              <a:lumOff val="35000"/>
            </a:schemeClr>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18" name="TextBox 17"/>
          <p:cNvSpPr txBox="1"/>
          <p:nvPr/>
        </p:nvSpPr>
        <p:spPr>
          <a:xfrm>
            <a:off x="9010650" y="4419519"/>
            <a:ext cx="2236451" cy="262059"/>
          </a:xfrm>
          <a:prstGeom prst="rect">
            <a:avLst/>
          </a:prstGeom>
          <a:noFill/>
        </p:spPr>
        <p:txBody>
          <a:bodyPr wrap="square" lIns="0" tIns="0" rIns="0" bIns="0" rtlCol="0" anchor="t" anchorCtr="0">
            <a:spAutoFit/>
          </a:bodyPr>
          <a:lstStyle/>
          <a:p>
            <a:pPr algn="l">
              <a:lnSpc>
                <a:spcPts val="2300"/>
              </a:lnSpc>
              <a:spcBef>
                <a:spcPts val="1150"/>
              </a:spcBef>
            </a:pPr>
            <a:r>
              <a:rPr lang="de-DE" sz="1400" dirty="0" err="1" smtClean="0">
                <a:solidFill>
                  <a:srgbClr val="777777"/>
                </a:solidFill>
              </a:rPr>
              <a:t>Plotted</a:t>
            </a:r>
            <a:r>
              <a:rPr lang="de-DE" sz="1400" dirty="0" smtClean="0">
                <a:solidFill>
                  <a:srgbClr val="777777"/>
                </a:solidFill>
              </a:rPr>
              <a:t> </a:t>
            </a:r>
            <a:r>
              <a:rPr lang="de-DE" sz="1400" dirty="0" err="1" smtClean="0">
                <a:solidFill>
                  <a:srgbClr val="777777"/>
                </a:solidFill>
              </a:rPr>
              <a:t>metric</a:t>
            </a:r>
            <a:endParaRPr lang="en-US" sz="1400" dirty="0" err="1" smtClean="0">
              <a:solidFill>
                <a:srgbClr val="777777"/>
              </a:solidFill>
            </a:endParaRPr>
          </a:p>
        </p:txBody>
      </p:sp>
      <p:sp>
        <p:nvSpPr>
          <p:cNvPr id="19" name="TextBox 18"/>
          <p:cNvSpPr txBox="1"/>
          <p:nvPr/>
        </p:nvSpPr>
        <p:spPr>
          <a:xfrm>
            <a:off x="9946481" y="5085717"/>
            <a:ext cx="702651" cy="262059"/>
          </a:xfrm>
          <a:prstGeom prst="rect">
            <a:avLst/>
          </a:prstGeom>
          <a:noFill/>
        </p:spPr>
        <p:txBody>
          <a:bodyPr wrap="square" lIns="0" tIns="0" rIns="0" bIns="0" rtlCol="0" anchor="t" anchorCtr="0">
            <a:spAutoFit/>
          </a:bodyPr>
          <a:lstStyle/>
          <a:p>
            <a:pPr algn="l">
              <a:lnSpc>
                <a:spcPts val="2300"/>
              </a:lnSpc>
              <a:spcBef>
                <a:spcPts val="1150"/>
              </a:spcBef>
            </a:pPr>
            <a:r>
              <a:rPr lang="de-DE" sz="1400" dirty="0" err="1" smtClean="0">
                <a:solidFill>
                  <a:srgbClr val="777777"/>
                </a:solidFill>
              </a:rPr>
              <a:t>Heat</a:t>
            </a:r>
            <a:r>
              <a:rPr lang="de-DE" sz="1400" dirty="0" smtClean="0">
                <a:solidFill>
                  <a:srgbClr val="777777"/>
                </a:solidFill>
              </a:rPr>
              <a:t> </a:t>
            </a:r>
            <a:r>
              <a:rPr lang="de-DE" sz="1400" dirty="0" err="1" smtClean="0">
                <a:solidFill>
                  <a:srgbClr val="777777"/>
                </a:solidFill>
              </a:rPr>
              <a:t>flux</a:t>
            </a:r>
            <a:endParaRPr lang="en-US" sz="1400" dirty="0" err="1" smtClean="0">
              <a:solidFill>
                <a:srgbClr val="777777"/>
              </a:solidFill>
            </a:endParaRPr>
          </a:p>
        </p:txBody>
      </p:sp>
      <p:sp>
        <p:nvSpPr>
          <p:cNvPr id="20" name="Rounded Rectangle 19"/>
          <p:cNvSpPr/>
          <p:nvPr/>
        </p:nvSpPr>
        <p:spPr>
          <a:xfrm>
            <a:off x="9010650" y="1151019"/>
            <a:ext cx="1871663" cy="138113"/>
          </a:xfrm>
          <a:prstGeom prst="roundRect">
            <a:avLst/>
          </a:prstGeom>
          <a:solidFill>
            <a:schemeClr val="accent4"/>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21" name="Oval 20"/>
          <p:cNvSpPr/>
          <p:nvPr/>
        </p:nvSpPr>
        <p:spPr>
          <a:xfrm>
            <a:off x="9228900" y="1030899"/>
            <a:ext cx="371475" cy="385762"/>
          </a:xfrm>
          <a:prstGeom prst="ellipse">
            <a:avLst/>
          </a:prstGeom>
          <a:solidFill>
            <a:schemeClr val="accent4"/>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22" name="TextBox 21"/>
          <p:cNvSpPr txBox="1"/>
          <p:nvPr/>
        </p:nvSpPr>
        <p:spPr>
          <a:xfrm>
            <a:off x="9010650" y="761025"/>
            <a:ext cx="2236451" cy="262059"/>
          </a:xfrm>
          <a:prstGeom prst="rect">
            <a:avLst/>
          </a:prstGeom>
          <a:noFill/>
        </p:spPr>
        <p:txBody>
          <a:bodyPr wrap="square" lIns="0" tIns="0" rIns="0" bIns="0" rtlCol="0" anchor="t" anchorCtr="0">
            <a:spAutoFit/>
          </a:bodyPr>
          <a:lstStyle/>
          <a:p>
            <a:pPr algn="l">
              <a:lnSpc>
                <a:spcPts val="2300"/>
              </a:lnSpc>
              <a:spcBef>
                <a:spcPts val="1150"/>
              </a:spcBef>
            </a:pPr>
            <a:r>
              <a:rPr lang="de-DE" sz="1400" dirty="0" err="1" smtClean="0">
                <a:solidFill>
                  <a:schemeClr val="tx2"/>
                </a:solidFill>
              </a:rPr>
              <a:t>Configuration</a:t>
            </a:r>
            <a:endParaRPr lang="en-US" sz="1400" dirty="0" err="1" smtClean="0">
              <a:solidFill>
                <a:schemeClr val="tx2"/>
              </a:solidFill>
            </a:endParaRPr>
          </a:p>
        </p:txBody>
      </p:sp>
      <p:sp>
        <p:nvSpPr>
          <p:cNvPr id="23" name="TextBox 22"/>
          <p:cNvSpPr txBox="1"/>
          <p:nvPr/>
        </p:nvSpPr>
        <p:spPr>
          <a:xfrm>
            <a:off x="9036200" y="1353612"/>
            <a:ext cx="834813" cy="262059"/>
          </a:xfrm>
          <a:prstGeom prst="rect">
            <a:avLst/>
          </a:prstGeom>
          <a:noFill/>
        </p:spPr>
        <p:txBody>
          <a:bodyPr wrap="square" lIns="0" tIns="0" rIns="0" bIns="0" rtlCol="0" anchor="t" anchorCtr="0">
            <a:spAutoFit/>
          </a:bodyPr>
          <a:lstStyle/>
          <a:p>
            <a:pPr algn="l">
              <a:lnSpc>
                <a:spcPts val="2300"/>
              </a:lnSpc>
              <a:spcBef>
                <a:spcPts val="1150"/>
              </a:spcBef>
            </a:pPr>
            <a:r>
              <a:rPr lang="de-DE" sz="1400" dirty="0" smtClean="0">
                <a:solidFill>
                  <a:schemeClr val="accent4"/>
                </a:solidFill>
              </a:rPr>
              <a:t>Standard</a:t>
            </a:r>
            <a:endParaRPr lang="en-US" sz="1400" dirty="0" err="1" smtClean="0">
              <a:solidFill>
                <a:schemeClr val="accent4"/>
              </a:solidFill>
            </a:endParaRPr>
          </a:p>
        </p:txBody>
      </p:sp>
    </p:spTree>
    <p:extLst>
      <p:ext uri="{BB962C8B-B14F-4D97-AF65-F5344CB8AC3E}">
        <p14:creationId xmlns:p14="http://schemas.microsoft.com/office/powerpoint/2010/main" val="115881228"/>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42128" y="324083"/>
            <a:ext cx="11222184" cy="6616413"/>
          </a:xfrm>
          <a:prstGeom prst="rect">
            <a:avLst/>
          </a:prstGeom>
        </p:spPr>
      </p:pic>
      <p:sp>
        <p:nvSpPr>
          <p:cNvPr id="3" name="Title 2"/>
          <p:cNvSpPr>
            <a:spLocks noGrp="1"/>
          </p:cNvSpPr>
          <p:nvPr>
            <p:ph type="title"/>
          </p:nvPr>
        </p:nvSpPr>
        <p:spPr/>
        <p:txBody>
          <a:bodyPr/>
          <a:lstStyle/>
          <a:p>
            <a:r>
              <a:rPr lang="de-DE" dirty="0" err="1" smtClean="0"/>
              <a:t>Example</a:t>
            </a:r>
            <a:r>
              <a:rPr lang="de-DE" dirty="0" smtClean="0"/>
              <a:t> </a:t>
            </a:r>
            <a:r>
              <a:rPr lang="de-DE" dirty="0" err="1" smtClean="0"/>
              <a:t>target</a:t>
            </a:r>
            <a:r>
              <a:rPr lang="de-DE" dirty="0" smtClean="0"/>
              <a:t>, </a:t>
            </a:r>
            <a:r>
              <a:rPr lang="de-DE" dirty="0" err="1" smtClean="0"/>
              <a:t>designed</a:t>
            </a:r>
            <a:r>
              <a:rPr lang="de-DE" dirty="0" smtClean="0"/>
              <a:t> </a:t>
            </a:r>
            <a:r>
              <a:rPr lang="de-DE" dirty="0" err="1" smtClean="0"/>
              <a:t>for</a:t>
            </a:r>
            <a:r>
              <a:rPr lang="de-DE" dirty="0" smtClean="0"/>
              <a:t> Standard </a:t>
            </a:r>
            <a:r>
              <a:rPr lang="de-DE" dirty="0" err="1" smtClean="0"/>
              <a:t>configuration</a:t>
            </a:r>
            <a:endParaRPr lang="en-US" dirty="0"/>
          </a:p>
        </p:txBody>
      </p:sp>
      <p:sp>
        <p:nvSpPr>
          <p:cNvPr id="4" name="Date Placeholder 3"/>
          <p:cNvSpPr>
            <a:spLocks noGrp="1"/>
          </p:cNvSpPr>
          <p:nvPr>
            <p:ph type="dt" sz="half" idx="14"/>
          </p:nvPr>
        </p:nvSpPr>
        <p:spPr/>
        <p:txBody>
          <a:bodyPr/>
          <a:lstStyle/>
          <a:p>
            <a:r>
              <a:rPr lang="en-US" smtClean="0"/>
              <a:t>Antara Menzel-Barbara | 25.06.24   </a:t>
            </a:r>
            <a:endParaRPr lang="de-DE" dirty="0"/>
          </a:p>
        </p:txBody>
      </p:sp>
      <p:sp>
        <p:nvSpPr>
          <p:cNvPr id="5" name="Footer Placeholder 4"/>
          <p:cNvSpPr>
            <a:spLocks noGrp="1"/>
          </p:cNvSpPr>
          <p:nvPr>
            <p:ph type="ftr" sz="quarter" idx="15"/>
          </p:nvPr>
        </p:nvSpPr>
        <p:spPr/>
        <p:txBody>
          <a:bodyPr/>
          <a:lstStyle/>
          <a:p>
            <a:r>
              <a:rPr lang="en-US" smtClean="0"/>
              <a:t>Divertor engineering meeting</a:t>
            </a:r>
            <a:endParaRPr lang="de-DE" dirty="0"/>
          </a:p>
        </p:txBody>
      </p:sp>
      <p:sp>
        <p:nvSpPr>
          <p:cNvPr id="6" name="Slide Number Placeholder 5"/>
          <p:cNvSpPr>
            <a:spLocks noGrp="1"/>
          </p:cNvSpPr>
          <p:nvPr>
            <p:ph type="sldNum" sz="quarter" idx="16"/>
          </p:nvPr>
        </p:nvSpPr>
        <p:spPr/>
        <p:txBody>
          <a:bodyPr/>
          <a:lstStyle/>
          <a:p>
            <a:fld id="{ECE691D0-CC49-4FC7-9C4D-6112B0CB3A76}" type="slidenum">
              <a:rPr lang="de-DE" smtClean="0"/>
              <a:pPr/>
              <a:t>73</a:t>
            </a:fld>
            <a:endParaRPr lang="de-DE" dirty="0"/>
          </a:p>
        </p:txBody>
      </p:sp>
      <p:sp>
        <p:nvSpPr>
          <p:cNvPr id="8" name="Rounded Rectangle 7"/>
          <p:cNvSpPr/>
          <p:nvPr/>
        </p:nvSpPr>
        <p:spPr>
          <a:xfrm>
            <a:off x="9010650" y="2133600"/>
            <a:ext cx="1871663" cy="138113"/>
          </a:xfrm>
          <a:prstGeom prst="roundRect">
            <a:avLst/>
          </a:prstGeom>
          <a:solidFill>
            <a:schemeClr val="tx2"/>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9" name="Oval 8"/>
          <p:cNvSpPr/>
          <p:nvPr/>
        </p:nvSpPr>
        <p:spPr>
          <a:xfrm>
            <a:off x="10150171" y="2018325"/>
            <a:ext cx="371475" cy="385762"/>
          </a:xfrm>
          <a:prstGeom prst="ellipse">
            <a:avLst/>
          </a:prstGeom>
          <a:solidFill>
            <a:schemeClr val="tx2"/>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10" name="TextBox 9"/>
          <p:cNvSpPr txBox="1"/>
          <p:nvPr/>
        </p:nvSpPr>
        <p:spPr>
          <a:xfrm>
            <a:off x="9010650" y="1743606"/>
            <a:ext cx="2236451" cy="262059"/>
          </a:xfrm>
          <a:prstGeom prst="rect">
            <a:avLst/>
          </a:prstGeom>
          <a:noFill/>
        </p:spPr>
        <p:txBody>
          <a:bodyPr wrap="square" lIns="0" tIns="0" rIns="0" bIns="0" rtlCol="0" anchor="t" anchorCtr="0">
            <a:spAutoFit/>
          </a:bodyPr>
          <a:lstStyle/>
          <a:p>
            <a:pPr algn="l">
              <a:lnSpc>
                <a:spcPts val="2300"/>
              </a:lnSpc>
              <a:spcBef>
                <a:spcPts val="1150"/>
              </a:spcBef>
            </a:pPr>
            <a:r>
              <a:rPr lang="de-DE" sz="1400" dirty="0" err="1" smtClean="0">
                <a:solidFill>
                  <a:schemeClr val="tx2"/>
                </a:solidFill>
              </a:rPr>
              <a:t>Surfaces</a:t>
            </a:r>
            <a:r>
              <a:rPr lang="de-DE" sz="1400" dirty="0" smtClean="0">
                <a:solidFill>
                  <a:schemeClr val="tx2"/>
                </a:solidFill>
              </a:rPr>
              <a:t> </a:t>
            </a:r>
            <a:r>
              <a:rPr lang="de-DE" sz="1400" dirty="0" err="1" smtClean="0">
                <a:solidFill>
                  <a:schemeClr val="tx2"/>
                </a:solidFill>
              </a:rPr>
              <a:t>over</a:t>
            </a:r>
            <a:r>
              <a:rPr lang="de-DE" sz="1400" dirty="0" smtClean="0">
                <a:solidFill>
                  <a:schemeClr val="tx2"/>
                </a:solidFill>
              </a:rPr>
              <a:t> 10 MW/m²</a:t>
            </a:r>
            <a:endParaRPr lang="en-US" sz="1400" dirty="0" err="1" smtClean="0">
              <a:solidFill>
                <a:schemeClr val="tx2"/>
              </a:solidFill>
            </a:endParaRPr>
          </a:p>
        </p:txBody>
      </p:sp>
      <p:sp>
        <p:nvSpPr>
          <p:cNvPr id="11" name="Rounded Rectangle 10"/>
          <p:cNvSpPr/>
          <p:nvPr/>
        </p:nvSpPr>
        <p:spPr>
          <a:xfrm>
            <a:off x="9010650" y="3400425"/>
            <a:ext cx="1871663" cy="138113"/>
          </a:xfrm>
          <a:prstGeom prst="roundRect">
            <a:avLst/>
          </a:prstGeom>
          <a:solidFill>
            <a:schemeClr val="accent1"/>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12" name="Oval 11"/>
          <p:cNvSpPr/>
          <p:nvPr/>
        </p:nvSpPr>
        <p:spPr>
          <a:xfrm>
            <a:off x="10150171" y="3276600"/>
            <a:ext cx="371475" cy="385762"/>
          </a:xfrm>
          <a:prstGeom prst="ellipse">
            <a:avLst/>
          </a:prstGeom>
          <a:solidFill>
            <a:schemeClr val="accent1"/>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13" name="TextBox 12"/>
          <p:cNvSpPr txBox="1"/>
          <p:nvPr/>
        </p:nvSpPr>
        <p:spPr>
          <a:xfrm>
            <a:off x="9010650" y="3010431"/>
            <a:ext cx="2236451" cy="262059"/>
          </a:xfrm>
          <a:prstGeom prst="rect">
            <a:avLst/>
          </a:prstGeom>
          <a:noFill/>
        </p:spPr>
        <p:txBody>
          <a:bodyPr wrap="square" lIns="0" tIns="0" rIns="0" bIns="0" rtlCol="0" anchor="t" anchorCtr="0">
            <a:spAutoFit/>
          </a:bodyPr>
          <a:lstStyle/>
          <a:p>
            <a:pPr algn="l">
              <a:lnSpc>
                <a:spcPts val="2300"/>
              </a:lnSpc>
              <a:spcBef>
                <a:spcPts val="1150"/>
              </a:spcBef>
            </a:pPr>
            <a:r>
              <a:rPr lang="de-DE" sz="1400" dirty="0" err="1" smtClean="0">
                <a:solidFill>
                  <a:schemeClr val="tx2"/>
                </a:solidFill>
              </a:rPr>
              <a:t>Collected</a:t>
            </a:r>
            <a:r>
              <a:rPr lang="de-DE" sz="1400" dirty="0" smtClean="0">
                <a:solidFill>
                  <a:schemeClr val="tx2"/>
                </a:solidFill>
              </a:rPr>
              <a:t> </a:t>
            </a:r>
            <a:r>
              <a:rPr lang="de-DE" sz="1400" dirty="0" err="1" smtClean="0">
                <a:solidFill>
                  <a:schemeClr val="tx2"/>
                </a:solidFill>
              </a:rPr>
              <a:t>particles</a:t>
            </a:r>
            <a:endParaRPr lang="en-US" sz="1400" dirty="0" err="1" smtClean="0">
              <a:solidFill>
                <a:schemeClr val="tx2"/>
              </a:solidFill>
            </a:endParaRPr>
          </a:p>
        </p:txBody>
      </p:sp>
      <p:sp>
        <p:nvSpPr>
          <p:cNvPr id="14" name="TextBox 13"/>
          <p:cNvSpPr txBox="1"/>
          <p:nvPr/>
        </p:nvSpPr>
        <p:spPr>
          <a:xfrm>
            <a:off x="10172517" y="2359640"/>
            <a:ext cx="349129" cy="262059"/>
          </a:xfrm>
          <a:prstGeom prst="rect">
            <a:avLst/>
          </a:prstGeom>
          <a:noFill/>
        </p:spPr>
        <p:txBody>
          <a:bodyPr wrap="square" lIns="0" tIns="0" rIns="0" bIns="0" rtlCol="0" anchor="t" anchorCtr="0">
            <a:spAutoFit/>
          </a:bodyPr>
          <a:lstStyle/>
          <a:p>
            <a:pPr algn="l">
              <a:lnSpc>
                <a:spcPts val="2300"/>
              </a:lnSpc>
              <a:spcBef>
                <a:spcPts val="1150"/>
              </a:spcBef>
            </a:pPr>
            <a:r>
              <a:rPr lang="de-DE" sz="1400" dirty="0" smtClean="0">
                <a:solidFill>
                  <a:srgbClr val="FF0000"/>
                </a:solidFill>
              </a:rPr>
              <a:t>Yes</a:t>
            </a:r>
            <a:endParaRPr lang="en-US" sz="1400" dirty="0" err="1" smtClean="0">
              <a:solidFill>
                <a:srgbClr val="FF0000"/>
              </a:solidFill>
            </a:endParaRPr>
          </a:p>
        </p:txBody>
      </p:sp>
      <p:sp>
        <p:nvSpPr>
          <p:cNvPr id="15" name="TextBox 14"/>
          <p:cNvSpPr txBox="1"/>
          <p:nvPr/>
        </p:nvSpPr>
        <p:spPr>
          <a:xfrm>
            <a:off x="10212265" y="3676629"/>
            <a:ext cx="490537" cy="262059"/>
          </a:xfrm>
          <a:prstGeom prst="rect">
            <a:avLst/>
          </a:prstGeom>
          <a:noFill/>
        </p:spPr>
        <p:txBody>
          <a:bodyPr wrap="square" lIns="0" tIns="0" rIns="0" bIns="0" rtlCol="0" anchor="t" anchorCtr="0">
            <a:spAutoFit/>
          </a:bodyPr>
          <a:lstStyle/>
          <a:p>
            <a:pPr algn="l">
              <a:lnSpc>
                <a:spcPts val="2300"/>
              </a:lnSpc>
              <a:spcBef>
                <a:spcPts val="1150"/>
              </a:spcBef>
            </a:pPr>
            <a:r>
              <a:rPr lang="de-DE" sz="1400" dirty="0" smtClean="0">
                <a:solidFill>
                  <a:srgbClr val="EF7C00"/>
                </a:solidFill>
              </a:rPr>
              <a:t>90</a:t>
            </a:r>
            <a:r>
              <a:rPr lang="de-DE" sz="1400" dirty="0" smtClean="0">
                <a:solidFill>
                  <a:srgbClr val="EF7C00"/>
                </a:solidFill>
              </a:rPr>
              <a:t>%</a:t>
            </a:r>
            <a:endParaRPr lang="en-US" sz="1400" dirty="0" err="1" smtClean="0">
              <a:solidFill>
                <a:srgbClr val="EF7C00"/>
              </a:solidFill>
            </a:endParaRPr>
          </a:p>
        </p:txBody>
      </p:sp>
      <p:sp>
        <p:nvSpPr>
          <p:cNvPr id="16" name="Rounded Rectangle 15"/>
          <p:cNvSpPr/>
          <p:nvPr/>
        </p:nvSpPr>
        <p:spPr>
          <a:xfrm>
            <a:off x="9010650" y="4809513"/>
            <a:ext cx="1871663" cy="138113"/>
          </a:xfrm>
          <a:prstGeom prst="roundRect">
            <a:avLst/>
          </a:prstGeom>
          <a:solidFill>
            <a:schemeClr val="tx1">
              <a:lumMod val="65000"/>
              <a:lumOff val="35000"/>
            </a:schemeClr>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17" name="Oval 16"/>
          <p:cNvSpPr/>
          <p:nvPr/>
        </p:nvSpPr>
        <p:spPr>
          <a:xfrm>
            <a:off x="10086059" y="4700038"/>
            <a:ext cx="371475" cy="385762"/>
          </a:xfrm>
          <a:prstGeom prst="ellipse">
            <a:avLst/>
          </a:prstGeom>
          <a:solidFill>
            <a:schemeClr val="tx1">
              <a:lumMod val="65000"/>
              <a:lumOff val="35000"/>
            </a:schemeClr>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18" name="TextBox 17"/>
          <p:cNvSpPr txBox="1"/>
          <p:nvPr/>
        </p:nvSpPr>
        <p:spPr>
          <a:xfrm>
            <a:off x="9010650" y="4419519"/>
            <a:ext cx="2236451" cy="262059"/>
          </a:xfrm>
          <a:prstGeom prst="rect">
            <a:avLst/>
          </a:prstGeom>
          <a:noFill/>
        </p:spPr>
        <p:txBody>
          <a:bodyPr wrap="square" lIns="0" tIns="0" rIns="0" bIns="0" rtlCol="0" anchor="t" anchorCtr="0">
            <a:spAutoFit/>
          </a:bodyPr>
          <a:lstStyle/>
          <a:p>
            <a:pPr algn="l">
              <a:lnSpc>
                <a:spcPts val="2300"/>
              </a:lnSpc>
              <a:spcBef>
                <a:spcPts val="1150"/>
              </a:spcBef>
            </a:pPr>
            <a:r>
              <a:rPr lang="de-DE" sz="1400" dirty="0" err="1" smtClean="0">
                <a:solidFill>
                  <a:srgbClr val="777777"/>
                </a:solidFill>
              </a:rPr>
              <a:t>Plotted</a:t>
            </a:r>
            <a:r>
              <a:rPr lang="de-DE" sz="1400" dirty="0" smtClean="0">
                <a:solidFill>
                  <a:srgbClr val="777777"/>
                </a:solidFill>
              </a:rPr>
              <a:t> </a:t>
            </a:r>
            <a:r>
              <a:rPr lang="de-DE" sz="1400" dirty="0" err="1" smtClean="0">
                <a:solidFill>
                  <a:srgbClr val="777777"/>
                </a:solidFill>
              </a:rPr>
              <a:t>metric</a:t>
            </a:r>
            <a:endParaRPr lang="en-US" sz="1400" dirty="0" err="1" smtClean="0">
              <a:solidFill>
                <a:srgbClr val="777777"/>
              </a:solidFill>
            </a:endParaRPr>
          </a:p>
        </p:txBody>
      </p:sp>
      <p:sp>
        <p:nvSpPr>
          <p:cNvPr id="19" name="TextBox 18"/>
          <p:cNvSpPr txBox="1"/>
          <p:nvPr/>
        </p:nvSpPr>
        <p:spPr>
          <a:xfrm>
            <a:off x="9946481" y="5085717"/>
            <a:ext cx="702651" cy="262059"/>
          </a:xfrm>
          <a:prstGeom prst="rect">
            <a:avLst/>
          </a:prstGeom>
          <a:noFill/>
        </p:spPr>
        <p:txBody>
          <a:bodyPr wrap="square" lIns="0" tIns="0" rIns="0" bIns="0" rtlCol="0" anchor="t" anchorCtr="0">
            <a:spAutoFit/>
          </a:bodyPr>
          <a:lstStyle/>
          <a:p>
            <a:pPr algn="l">
              <a:lnSpc>
                <a:spcPts val="2300"/>
              </a:lnSpc>
              <a:spcBef>
                <a:spcPts val="1150"/>
              </a:spcBef>
            </a:pPr>
            <a:r>
              <a:rPr lang="de-DE" sz="1400" dirty="0" err="1" smtClean="0">
                <a:solidFill>
                  <a:srgbClr val="777777"/>
                </a:solidFill>
              </a:rPr>
              <a:t>Heat</a:t>
            </a:r>
            <a:r>
              <a:rPr lang="de-DE" sz="1400" dirty="0" smtClean="0">
                <a:solidFill>
                  <a:srgbClr val="777777"/>
                </a:solidFill>
              </a:rPr>
              <a:t> </a:t>
            </a:r>
            <a:r>
              <a:rPr lang="de-DE" sz="1400" dirty="0" err="1" smtClean="0">
                <a:solidFill>
                  <a:srgbClr val="777777"/>
                </a:solidFill>
              </a:rPr>
              <a:t>flux</a:t>
            </a:r>
            <a:endParaRPr lang="en-US" sz="1400" dirty="0" err="1" smtClean="0">
              <a:solidFill>
                <a:srgbClr val="777777"/>
              </a:solidFill>
            </a:endParaRPr>
          </a:p>
        </p:txBody>
      </p:sp>
      <p:sp>
        <p:nvSpPr>
          <p:cNvPr id="20" name="Rounded Rectangle 19"/>
          <p:cNvSpPr/>
          <p:nvPr/>
        </p:nvSpPr>
        <p:spPr>
          <a:xfrm>
            <a:off x="9010650" y="1151019"/>
            <a:ext cx="1871663" cy="138113"/>
          </a:xfrm>
          <a:prstGeom prst="roundRect">
            <a:avLst/>
          </a:prstGeom>
          <a:solidFill>
            <a:schemeClr val="accent4"/>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21" name="Oval 20"/>
          <p:cNvSpPr/>
          <p:nvPr/>
        </p:nvSpPr>
        <p:spPr>
          <a:xfrm>
            <a:off x="9619058" y="1023084"/>
            <a:ext cx="371475" cy="385762"/>
          </a:xfrm>
          <a:prstGeom prst="ellipse">
            <a:avLst/>
          </a:prstGeom>
          <a:solidFill>
            <a:schemeClr val="accent4"/>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22" name="TextBox 21"/>
          <p:cNvSpPr txBox="1"/>
          <p:nvPr/>
        </p:nvSpPr>
        <p:spPr>
          <a:xfrm>
            <a:off x="9010650" y="761025"/>
            <a:ext cx="2236451" cy="262059"/>
          </a:xfrm>
          <a:prstGeom prst="rect">
            <a:avLst/>
          </a:prstGeom>
          <a:noFill/>
        </p:spPr>
        <p:txBody>
          <a:bodyPr wrap="square" lIns="0" tIns="0" rIns="0" bIns="0" rtlCol="0" anchor="t" anchorCtr="0">
            <a:spAutoFit/>
          </a:bodyPr>
          <a:lstStyle/>
          <a:p>
            <a:pPr algn="l">
              <a:lnSpc>
                <a:spcPts val="2300"/>
              </a:lnSpc>
              <a:spcBef>
                <a:spcPts val="1150"/>
              </a:spcBef>
            </a:pPr>
            <a:r>
              <a:rPr lang="de-DE" sz="1400" dirty="0" err="1" smtClean="0">
                <a:solidFill>
                  <a:schemeClr val="tx2"/>
                </a:solidFill>
              </a:rPr>
              <a:t>Configuration</a:t>
            </a:r>
            <a:endParaRPr lang="en-US" sz="1400" dirty="0" err="1" smtClean="0">
              <a:solidFill>
                <a:schemeClr val="tx2"/>
              </a:solidFill>
            </a:endParaRPr>
          </a:p>
        </p:txBody>
      </p:sp>
      <p:sp>
        <p:nvSpPr>
          <p:cNvPr id="23" name="TextBox 22"/>
          <p:cNvSpPr txBox="1"/>
          <p:nvPr/>
        </p:nvSpPr>
        <p:spPr>
          <a:xfrm>
            <a:off x="9476455" y="1380537"/>
            <a:ext cx="1020095" cy="294953"/>
          </a:xfrm>
          <a:prstGeom prst="rect">
            <a:avLst/>
          </a:prstGeom>
          <a:noFill/>
        </p:spPr>
        <p:txBody>
          <a:bodyPr wrap="square" lIns="0" tIns="0" rIns="0" bIns="0" rtlCol="0" anchor="t" anchorCtr="0">
            <a:spAutoFit/>
          </a:bodyPr>
          <a:lstStyle/>
          <a:p>
            <a:pPr algn="l">
              <a:lnSpc>
                <a:spcPts val="2300"/>
              </a:lnSpc>
              <a:spcBef>
                <a:spcPts val="1150"/>
              </a:spcBef>
            </a:pPr>
            <a:r>
              <a:rPr lang="de-DE" sz="1400" dirty="0" smtClean="0">
                <a:solidFill>
                  <a:schemeClr val="accent4"/>
                </a:solidFill>
              </a:rPr>
              <a:t>High-</a:t>
            </a:r>
            <a:r>
              <a:rPr lang="de-DE" sz="1400" dirty="0" err="1" smtClean="0">
                <a:solidFill>
                  <a:schemeClr val="accent4"/>
                </a:solidFill>
              </a:rPr>
              <a:t>Mirror</a:t>
            </a:r>
            <a:endParaRPr lang="en-US" sz="1400" dirty="0" err="1" smtClean="0">
              <a:solidFill>
                <a:schemeClr val="accent4"/>
              </a:solidFill>
            </a:endParaRPr>
          </a:p>
        </p:txBody>
      </p:sp>
    </p:spTree>
    <p:extLst>
      <p:ext uri="{BB962C8B-B14F-4D97-AF65-F5344CB8AC3E}">
        <p14:creationId xmlns:p14="http://schemas.microsoft.com/office/powerpoint/2010/main" val="2776304392"/>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42128" y="324083"/>
            <a:ext cx="11222184" cy="6616412"/>
          </a:xfrm>
          <a:prstGeom prst="rect">
            <a:avLst/>
          </a:prstGeom>
        </p:spPr>
      </p:pic>
      <p:sp>
        <p:nvSpPr>
          <p:cNvPr id="3" name="Title 2"/>
          <p:cNvSpPr>
            <a:spLocks noGrp="1"/>
          </p:cNvSpPr>
          <p:nvPr>
            <p:ph type="title"/>
          </p:nvPr>
        </p:nvSpPr>
        <p:spPr/>
        <p:txBody>
          <a:bodyPr/>
          <a:lstStyle/>
          <a:p>
            <a:r>
              <a:rPr lang="de-DE" dirty="0" err="1" smtClean="0"/>
              <a:t>Example</a:t>
            </a:r>
            <a:r>
              <a:rPr lang="de-DE" dirty="0" smtClean="0"/>
              <a:t> </a:t>
            </a:r>
            <a:r>
              <a:rPr lang="de-DE" dirty="0" err="1" smtClean="0"/>
              <a:t>target</a:t>
            </a:r>
            <a:r>
              <a:rPr lang="de-DE" dirty="0" smtClean="0"/>
              <a:t>, </a:t>
            </a:r>
            <a:r>
              <a:rPr lang="de-DE" dirty="0" err="1" smtClean="0"/>
              <a:t>designed</a:t>
            </a:r>
            <a:r>
              <a:rPr lang="de-DE" dirty="0" smtClean="0"/>
              <a:t> </a:t>
            </a:r>
            <a:r>
              <a:rPr lang="de-DE" dirty="0" err="1" smtClean="0"/>
              <a:t>for</a:t>
            </a:r>
            <a:r>
              <a:rPr lang="de-DE" dirty="0" smtClean="0"/>
              <a:t> Standard </a:t>
            </a:r>
            <a:r>
              <a:rPr lang="de-DE" dirty="0" err="1" smtClean="0"/>
              <a:t>configuration</a:t>
            </a:r>
            <a:endParaRPr lang="en-US" dirty="0"/>
          </a:p>
        </p:txBody>
      </p:sp>
      <p:sp>
        <p:nvSpPr>
          <p:cNvPr id="4" name="Date Placeholder 3"/>
          <p:cNvSpPr>
            <a:spLocks noGrp="1"/>
          </p:cNvSpPr>
          <p:nvPr>
            <p:ph type="dt" sz="half" idx="14"/>
          </p:nvPr>
        </p:nvSpPr>
        <p:spPr/>
        <p:txBody>
          <a:bodyPr/>
          <a:lstStyle/>
          <a:p>
            <a:r>
              <a:rPr lang="en-US" smtClean="0"/>
              <a:t>Antara Menzel-Barbara | 25.06.24   </a:t>
            </a:r>
            <a:endParaRPr lang="de-DE" dirty="0"/>
          </a:p>
        </p:txBody>
      </p:sp>
      <p:sp>
        <p:nvSpPr>
          <p:cNvPr id="5" name="Footer Placeholder 4"/>
          <p:cNvSpPr>
            <a:spLocks noGrp="1"/>
          </p:cNvSpPr>
          <p:nvPr>
            <p:ph type="ftr" sz="quarter" idx="15"/>
          </p:nvPr>
        </p:nvSpPr>
        <p:spPr/>
        <p:txBody>
          <a:bodyPr/>
          <a:lstStyle/>
          <a:p>
            <a:r>
              <a:rPr lang="en-US" smtClean="0"/>
              <a:t>Divertor engineering meeting</a:t>
            </a:r>
            <a:endParaRPr lang="de-DE" dirty="0"/>
          </a:p>
        </p:txBody>
      </p:sp>
      <p:sp>
        <p:nvSpPr>
          <p:cNvPr id="6" name="Slide Number Placeholder 5"/>
          <p:cNvSpPr>
            <a:spLocks noGrp="1"/>
          </p:cNvSpPr>
          <p:nvPr>
            <p:ph type="sldNum" sz="quarter" idx="16"/>
          </p:nvPr>
        </p:nvSpPr>
        <p:spPr/>
        <p:txBody>
          <a:bodyPr/>
          <a:lstStyle/>
          <a:p>
            <a:fld id="{ECE691D0-CC49-4FC7-9C4D-6112B0CB3A76}" type="slidenum">
              <a:rPr lang="de-DE" smtClean="0"/>
              <a:pPr/>
              <a:t>74</a:t>
            </a:fld>
            <a:endParaRPr lang="de-DE" dirty="0"/>
          </a:p>
        </p:txBody>
      </p:sp>
      <p:sp>
        <p:nvSpPr>
          <p:cNvPr id="8" name="Rounded Rectangle 7"/>
          <p:cNvSpPr/>
          <p:nvPr/>
        </p:nvSpPr>
        <p:spPr>
          <a:xfrm>
            <a:off x="9010650" y="2133600"/>
            <a:ext cx="1871663" cy="138113"/>
          </a:xfrm>
          <a:prstGeom prst="roundRect">
            <a:avLst/>
          </a:prstGeom>
          <a:solidFill>
            <a:schemeClr val="tx2"/>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10" name="TextBox 9"/>
          <p:cNvSpPr txBox="1"/>
          <p:nvPr/>
        </p:nvSpPr>
        <p:spPr>
          <a:xfrm>
            <a:off x="9010650" y="1743606"/>
            <a:ext cx="2236451" cy="262059"/>
          </a:xfrm>
          <a:prstGeom prst="rect">
            <a:avLst/>
          </a:prstGeom>
          <a:noFill/>
        </p:spPr>
        <p:txBody>
          <a:bodyPr wrap="square" lIns="0" tIns="0" rIns="0" bIns="0" rtlCol="0" anchor="t" anchorCtr="0">
            <a:spAutoFit/>
          </a:bodyPr>
          <a:lstStyle/>
          <a:p>
            <a:pPr algn="l">
              <a:lnSpc>
                <a:spcPts val="2300"/>
              </a:lnSpc>
              <a:spcBef>
                <a:spcPts val="1150"/>
              </a:spcBef>
            </a:pPr>
            <a:r>
              <a:rPr lang="de-DE" sz="1400" dirty="0" err="1" smtClean="0">
                <a:solidFill>
                  <a:schemeClr val="tx2"/>
                </a:solidFill>
              </a:rPr>
              <a:t>Surfaces</a:t>
            </a:r>
            <a:r>
              <a:rPr lang="de-DE" sz="1400" dirty="0" smtClean="0">
                <a:solidFill>
                  <a:schemeClr val="tx2"/>
                </a:solidFill>
              </a:rPr>
              <a:t> </a:t>
            </a:r>
            <a:r>
              <a:rPr lang="de-DE" sz="1400" dirty="0" err="1" smtClean="0">
                <a:solidFill>
                  <a:schemeClr val="tx2"/>
                </a:solidFill>
              </a:rPr>
              <a:t>over</a:t>
            </a:r>
            <a:r>
              <a:rPr lang="de-DE" sz="1400" dirty="0" smtClean="0">
                <a:solidFill>
                  <a:schemeClr val="tx2"/>
                </a:solidFill>
              </a:rPr>
              <a:t> 10 MW/m²</a:t>
            </a:r>
            <a:endParaRPr lang="en-US" sz="1400" dirty="0" err="1" smtClean="0">
              <a:solidFill>
                <a:schemeClr val="tx2"/>
              </a:solidFill>
            </a:endParaRPr>
          </a:p>
        </p:txBody>
      </p:sp>
      <p:sp>
        <p:nvSpPr>
          <p:cNvPr id="11" name="Rounded Rectangle 10"/>
          <p:cNvSpPr/>
          <p:nvPr/>
        </p:nvSpPr>
        <p:spPr>
          <a:xfrm>
            <a:off x="9010650" y="3400425"/>
            <a:ext cx="1871663" cy="138113"/>
          </a:xfrm>
          <a:prstGeom prst="roundRect">
            <a:avLst/>
          </a:prstGeom>
          <a:solidFill>
            <a:schemeClr val="accent1"/>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12" name="Oval 11"/>
          <p:cNvSpPr/>
          <p:nvPr/>
        </p:nvSpPr>
        <p:spPr>
          <a:xfrm>
            <a:off x="9325837" y="3262223"/>
            <a:ext cx="371475" cy="385762"/>
          </a:xfrm>
          <a:prstGeom prst="ellipse">
            <a:avLst/>
          </a:prstGeom>
          <a:solidFill>
            <a:schemeClr val="accent1"/>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13" name="TextBox 12"/>
          <p:cNvSpPr txBox="1"/>
          <p:nvPr/>
        </p:nvSpPr>
        <p:spPr>
          <a:xfrm>
            <a:off x="9010650" y="3010431"/>
            <a:ext cx="2236451" cy="262059"/>
          </a:xfrm>
          <a:prstGeom prst="rect">
            <a:avLst/>
          </a:prstGeom>
          <a:noFill/>
        </p:spPr>
        <p:txBody>
          <a:bodyPr wrap="square" lIns="0" tIns="0" rIns="0" bIns="0" rtlCol="0" anchor="t" anchorCtr="0">
            <a:spAutoFit/>
          </a:bodyPr>
          <a:lstStyle/>
          <a:p>
            <a:pPr algn="l">
              <a:lnSpc>
                <a:spcPts val="2300"/>
              </a:lnSpc>
              <a:spcBef>
                <a:spcPts val="1150"/>
              </a:spcBef>
            </a:pPr>
            <a:r>
              <a:rPr lang="de-DE" sz="1400" dirty="0" err="1" smtClean="0">
                <a:solidFill>
                  <a:schemeClr val="tx2"/>
                </a:solidFill>
              </a:rPr>
              <a:t>Collected</a:t>
            </a:r>
            <a:r>
              <a:rPr lang="de-DE" sz="1400" dirty="0" smtClean="0">
                <a:solidFill>
                  <a:schemeClr val="tx2"/>
                </a:solidFill>
              </a:rPr>
              <a:t> </a:t>
            </a:r>
            <a:r>
              <a:rPr lang="de-DE" sz="1400" dirty="0" err="1" smtClean="0">
                <a:solidFill>
                  <a:schemeClr val="tx2"/>
                </a:solidFill>
              </a:rPr>
              <a:t>particles</a:t>
            </a:r>
            <a:endParaRPr lang="en-US" sz="1400" dirty="0" err="1" smtClean="0">
              <a:solidFill>
                <a:schemeClr val="tx2"/>
              </a:solidFill>
            </a:endParaRPr>
          </a:p>
        </p:txBody>
      </p:sp>
      <p:sp>
        <p:nvSpPr>
          <p:cNvPr id="15" name="TextBox 14"/>
          <p:cNvSpPr txBox="1"/>
          <p:nvPr/>
        </p:nvSpPr>
        <p:spPr>
          <a:xfrm>
            <a:off x="9387931" y="3662252"/>
            <a:ext cx="490537" cy="262059"/>
          </a:xfrm>
          <a:prstGeom prst="rect">
            <a:avLst/>
          </a:prstGeom>
          <a:noFill/>
        </p:spPr>
        <p:txBody>
          <a:bodyPr wrap="square" lIns="0" tIns="0" rIns="0" bIns="0" rtlCol="0" anchor="t" anchorCtr="0">
            <a:spAutoFit/>
          </a:bodyPr>
          <a:lstStyle/>
          <a:p>
            <a:pPr algn="l">
              <a:lnSpc>
                <a:spcPts val="2300"/>
              </a:lnSpc>
              <a:spcBef>
                <a:spcPts val="1150"/>
              </a:spcBef>
            </a:pPr>
            <a:r>
              <a:rPr lang="de-DE" sz="1400" dirty="0">
                <a:solidFill>
                  <a:srgbClr val="FF0000"/>
                </a:solidFill>
              </a:rPr>
              <a:t>7</a:t>
            </a:r>
            <a:r>
              <a:rPr lang="de-DE" sz="1400" dirty="0" smtClean="0">
                <a:solidFill>
                  <a:srgbClr val="FF0000"/>
                </a:solidFill>
              </a:rPr>
              <a:t>0</a:t>
            </a:r>
            <a:r>
              <a:rPr lang="de-DE" sz="1400" dirty="0" smtClean="0">
                <a:solidFill>
                  <a:srgbClr val="FF0000"/>
                </a:solidFill>
              </a:rPr>
              <a:t>%</a:t>
            </a:r>
            <a:endParaRPr lang="en-US" sz="1400" dirty="0" err="1" smtClean="0">
              <a:solidFill>
                <a:srgbClr val="FF0000"/>
              </a:solidFill>
            </a:endParaRPr>
          </a:p>
        </p:txBody>
      </p:sp>
      <p:sp>
        <p:nvSpPr>
          <p:cNvPr id="16" name="Rounded Rectangle 15"/>
          <p:cNvSpPr/>
          <p:nvPr/>
        </p:nvSpPr>
        <p:spPr>
          <a:xfrm>
            <a:off x="9010650" y="4809513"/>
            <a:ext cx="1871663" cy="138113"/>
          </a:xfrm>
          <a:prstGeom prst="roundRect">
            <a:avLst/>
          </a:prstGeom>
          <a:solidFill>
            <a:schemeClr val="tx1">
              <a:lumMod val="65000"/>
              <a:lumOff val="35000"/>
            </a:schemeClr>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17" name="Oval 16"/>
          <p:cNvSpPr/>
          <p:nvPr/>
        </p:nvSpPr>
        <p:spPr>
          <a:xfrm>
            <a:off x="10086059" y="4700038"/>
            <a:ext cx="371475" cy="385762"/>
          </a:xfrm>
          <a:prstGeom prst="ellipse">
            <a:avLst/>
          </a:prstGeom>
          <a:solidFill>
            <a:schemeClr val="tx1">
              <a:lumMod val="65000"/>
              <a:lumOff val="35000"/>
            </a:schemeClr>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18" name="TextBox 17"/>
          <p:cNvSpPr txBox="1"/>
          <p:nvPr/>
        </p:nvSpPr>
        <p:spPr>
          <a:xfrm>
            <a:off x="9010650" y="4419519"/>
            <a:ext cx="2236451" cy="262059"/>
          </a:xfrm>
          <a:prstGeom prst="rect">
            <a:avLst/>
          </a:prstGeom>
          <a:noFill/>
        </p:spPr>
        <p:txBody>
          <a:bodyPr wrap="square" lIns="0" tIns="0" rIns="0" bIns="0" rtlCol="0" anchor="t" anchorCtr="0">
            <a:spAutoFit/>
          </a:bodyPr>
          <a:lstStyle/>
          <a:p>
            <a:pPr algn="l">
              <a:lnSpc>
                <a:spcPts val="2300"/>
              </a:lnSpc>
              <a:spcBef>
                <a:spcPts val="1150"/>
              </a:spcBef>
            </a:pPr>
            <a:r>
              <a:rPr lang="de-DE" sz="1400" dirty="0" err="1" smtClean="0">
                <a:solidFill>
                  <a:srgbClr val="777777"/>
                </a:solidFill>
              </a:rPr>
              <a:t>Plotted</a:t>
            </a:r>
            <a:r>
              <a:rPr lang="de-DE" sz="1400" dirty="0" smtClean="0">
                <a:solidFill>
                  <a:srgbClr val="777777"/>
                </a:solidFill>
              </a:rPr>
              <a:t> </a:t>
            </a:r>
            <a:r>
              <a:rPr lang="de-DE" sz="1400" dirty="0" err="1" smtClean="0">
                <a:solidFill>
                  <a:srgbClr val="777777"/>
                </a:solidFill>
              </a:rPr>
              <a:t>metric</a:t>
            </a:r>
            <a:endParaRPr lang="en-US" sz="1400" dirty="0" err="1" smtClean="0">
              <a:solidFill>
                <a:srgbClr val="777777"/>
              </a:solidFill>
            </a:endParaRPr>
          </a:p>
        </p:txBody>
      </p:sp>
      <p:sp>
        <p:nvSpPr>
          <p:cNvPr id="19" name="TextBox 18"/>
          <p:cNvSpPr txBox="1"/>
          <p:nvPr/>
        </p:nvSpPr>
        <p:spPr>
          <a:xfrm>
            <a:off x="9946481" y="5085717"/>
            <a:ext cx="702651" cy="262059"/>
          </a:xfrm>
          <a:prstGeom prst="rect">
            <a:avLst/>
          </a:prstGeom>
          <a:noFill/>
        </p:spPr>
        <p:txBody>
          <a:bodyPr wrap="square" lIns="0" tIns="0" rIns="0" bIns="0" rtlCol="0" anchor="t" anchorCtr="0">
            <a:spAutoFit/>
          </a:bodyPr>
          <a:lstStyle/>
          <a:p>
            <a:pPr algn="l">
              <a:lnSpc>
                <a:spcPts val="2300"/>
              </a:lnSpc>
              <a:spcBef>
                <a:spcPts val="1150"/>
              </a:spcBef>
            </a:pPr>
            <a:r>
              <a:rPr lang="de-DE" sz="1400" dirty="0" err="1" smtClean="0">
                <a:solidFill>
                  <a:srgbClr val="777777"/>
                </a:solidFill>
              </a:rPr>
              <a:t>Heat</a:t>
            </a:r>
            <a:r>
              <a:rPr lang="de-DE" sz="1400" dirty="0" smtClean="0">
                <a:solidFill>
                  <a:srgbClr val="777777"/>
                </a:solidFill>
              </a:rPr>
              <a:t> </a:t>
            </a:r>
            <a:r>
              <a:rPr lang="de-DE" sz="1400" dirty="0" err="1" smtClean="0">
                <a:solidFill>
                  <a:srgbClr val="777777"/>
                </a:solidFill>
              </a:rPr>
              <a:t>flux</a:t>
            </a:r>
            <a:endParaRPr lang="en-US" sz="1400" dirty="0" err="1" smtClean="0">
              <a:solidFill>
                <a:srgbClr val="777777"/>
              </a:solidFill>
            </a:endParaRPr>
          </a:p>
        </p:txBody>
      </p:sp>
      <p:sp>
        <p:nvSpPr>
          <p:cNvPr id="20" name="Rounded Rectangle 19"/>
          <p:cNvSpPr/>
          <p:nvPr/>
        </p:nvSpPr>
        <p:spPr>
          <a:xfrm>
            <a:off x="9010650" y="1151019"/>
            <a:ext cx="1871663" cy="138113"/>
          </a:xfrm>
          <a:prstGeom prst="roundRect">
            <a:avLst/>
          </a:prstGeom>
          <a:solidFill>
            <a:schemeClr val="accent4"/>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21" name="Oval 20"/>
          <p:cNvSpPr/>
          <p:nvPr/>
        </p:nvSpPr>
        <p:spPr>
          <a:xfrm>
            <a:off x="10130916" y="1018768"/>
            <a:ext cx="371475" cy="385762"/>
          </a:xfrm>
          <a:prstGeom prst="ellipse">
            <a:avLst/>
          </a:prstGeom>
          <a:solidFill>
            <a:schemeClr val="accent4"/>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22" name="TextBox 21"/>
          <p:cNvSpPr txBox="1"/>
          <p:nvPr/>
        </p:nvSpPr>
        <p:spPr>
          <a:xfrm>
            <a:off x="9010650" y="761025"/>
            <a:ext cx="2236451" cy="262059"/>
          </a:xfrm>
          <a:prstGeom prst="rect">
            <a:avLst/>
          </a:prstGeom>
          <a:noFill/>
        </p:spPr>
        <p:txBody>
          <a:bodyPr wrap="square" lIns="0" tIns="0" rIns="0" bIns="0" rtlCol="0" anchor="t" anchorCtr="0">
            <a:spAutoFit/>
          </a:bodyPr>
          <a:lstStyle/>
          <a:p>
            <a:pPr algn="l">
              <a:lnSpc>
                <a:spcPts val="2300"/>
              </a:lnSpc>
              <a:spcBef>
                <a:spcPts val="1150"/>
              </a:spcBef>
            </a:pPr>
            <a:r>
              <a:rPr lang="de-DE" sz="1400" dirty="0" err="1" smtClean="0">
                <a:solidFill>
                  <a:schemeClr val="tx2"/>
                </a:solidFill>
              </a:rPr>
              <a:t>Configuration</a:t>
            </a:r>
            <a:endParaRPr lang="en-US" sz="1400" dirty="0" err="1" smtClean="0">
              <a:solidFill>
                <a:schemeClr val="tx2"/>
              </a:solidFill>
            </a:endParaRPr>
          </a:p>
        </p:txBody>
      </p:sp>
      <p:sp>
        <p:nvSpPr>
          <p:cNvPr id="23" name="TextBox 22"/>
          <p:cNvSpPr txBox="1"/>
          <p:nvPr/>
        </p:nvSpPr>
        <p:spPr>
          <a:xfrm>
            <a:off x="9988313" y="1376221"/>
            <a:ext cx="1020095" cy="262059"/>
          </a:xfrm>
          <a:prstGeom prst="rect">
            <a:avLst/>
          </a:prstGeom>
          <a:noFill/>
        </p:spPr>
        <p:txBody>
          <a:bodyPr wrap="square" lIns="0" tIns="0" rIns="0" bIns="0" rtlCol="0" anchor="t" anchorCtr="0">
            <a:spAutoFit/>
          </a:bodyPr>
          <a:lstStyle/>
          <a:p>
            <a:pPr algn="l">
              <a:lnSpc>
                <a:spcPts val="2300"/>
              </a:lnSpc>
              <a:spcBef>
                <a:spcPts val="1150"/>
              </a:spcBef>
            </a:pPr>
            <a:r>
              <a:rPr lang="de-DE" sz="1400" dirty="0" smtClean="0">
                <a:solidFill>
                  <a:schemeClr val="accent4"/>
                </a:solidFill>
              </a:rPr>
              <a:t>High-</a:t>
            </a:r>
            <a:r>
              <a:rPr lang="de-DE" sz="1400" dirty="0" err="1" smtClean="0">
                <a:solidFill>
                  <a:schemeClr val="accent4"/>
                </a:solidFill>
              </a:rPr>
              <a:t>Iota</a:t>
            </a:r>
            <a:endParaRPr lang="en-US" sz="1400" dirty="0" err="1" smtClean="0">
              <a:solidFill>
                <a:schemeClr val="accent4"/>
              </a:solidFill>
            </a:endParaRPr>
          </a:p>
        </p:txBody>
      </p:sp>
      <p:sp>
        <p:nvSpPr>
          <p:cNvPr id="24" name="Oval 23"/>
          <p:cNvSpPr/>
          <p:nvPr/>
        </p:nvSpPr>
        <p:spPr>
          <a:xfrm>
            <a:off x="10150171" y="2018325"/>
            <a:ext cx="371475" cy="385762"/>
          </a:xfrm>
          <a:prstGeom prst="ellipse">
            <a:avLst/>
          </a:prstGeom>
          <a:solidFill>
            <a:schemeClr val="tx2"/>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25" name="TextBox 24"/>
          <p:cNvSpPr txBox="1"/>
          <p:nvPr/>
        </p:nvSpPr>
        <p:spPr>
          <a:xfrm>
            <a:off x="10172517" y="2359640"/>
            <a:ext cx="349129" cy="262059"/>
          </a:xfrm>
          <a:prstGeom prst="rect">
            <a:avLst/>
          </a:prstGeom>
          <a:noFill/>
        </p:spPr>
        <p:txBody>
          <a:bodyPr wrap="square" lIns="0" tIns="0" rIns="0" bIns="0" rtlCol="0" anchor="t" anchorCtr="0">
            <a:spAutoFit/>
          </a:bodyPr>
          <a:lstStyle/>
          <a:p>
            <a:pPr algn="l">
              <a:lnSpc>
                <a:spcPts val="2300"/>
              </a:lnSpc>
              <a:spcBef>
                <a:spcPts val="1150"/>
              </a:spcBef>
            </a:pPr>
            <a:r>
              <a:rPr lang="de-DE" sz="1400" dirty="0" smtClean="0">
                <a:solidFill>
                  <a:srgbClr val="FF0000"/>
                </a:solidFill>
              </a:rPr>
              <a:t>Yes</a:t>
            </a:r>
            <a:endParaRPr lang="en-US" sz="1400" dirty="0" err="1" smtClean="0">
              <a:solidFill>
                <a:srgbClr val="FF0000"/>
              </a:solidFill>
            </a:endParaRPr>
          </a:p>
        </p:txBody>
      </p:sp>
    </p:spTree>
    <p:extLst>
      <p:ext uri="{BB962C8B-B14F-4D97-AF65-F5344CB8AC3E}">
        <p14:creationId xmlns:p14="http://schemas.microsoft.com/office/powerpoint/2010/main" val="3079297931"/>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42127" y="324083"/>
            <a:ext cx="11222182" cy="6616412"/>
          </a:xfrm>
          <a:prstGeom prst="rect">
            <a:avLst/>
          </a:prstGeom>
        </p:spPr>
      </p:pic>
      <p:sp>
        <p:nvSpPr>
          <p:cNvPr id="3" name="Title 2"/>
          <p:cNvSpPr>
            <a:spLocks noGrp="1"/>
          </p:cNvSpPr>
          <p:nvPr>
            <p:ph type="title"/>
          </p:nvPr>
        </p:nvSpPr>
        <p:spPr/>
        <p:txBody>
          <a:bodyPr/>
          <a:lstStyle/>
          <a:p>
            <a:r>
              <a:rPr lang="de-DE" dirty="0" err="1" smtClean="0"/>
              <a:t>Example</a:t>
            </a:r>
            <a:r>
              <a:rPr lang="de-DE" dirty="0" smtClean="0"/>
              <a:t> </a:t>
            </a:r>
            <a:r>
              <a:rPr lang="de-DE" dirty="0" err="1" smtClean="0"/>
              <a:t>target</a:t>
            </a:r>
            <a:r>
              <a:rPr lang="de-DE" dirty="0" smtClean="0"/>
              <a:t>, </a:t>
            </a:r>
            <a:r>
              <a:rPr lang="de-DE" dirty="0" err="1" smtClean="0"/>
              <a:t>designed</a:t>
            </a:r>
            <a:r>
              <a:rPr lang="de-DE" dirty="0" smtClean="0"/>
              <a:t> </a:t>
            </a:r>
            <a:r>
              <a:rPr lang="de-DE" dirty="0" err="1" smtClean="0"/>
              <a:t>for</a:t>
            </a:r>
            <a:r>
              <a:rPr lang="de-DE" dirty="0" smtClean="0"/>
              <a:t> Standard </a:t>
            </a:r>
            <a:r>
              <a:rPr lang="de-DE" dirty="0" err="1" smtClean="0"/>
              <a:t>configuration</a:t>
            </a:r>
            <a:endParaRPr lang="en-US" dirty="0"/>
          </a:p>
        </p:txBody>
      </p:sp>
      <p:sp>
        <p:nvSpPr>
          <p:cNvPr id="4" name="Date Placeholder 3"/>
          <p:cNvSpPr>
            <a:spLocks noGrp="1"/>
          </p:cNvSpPr>
          <p:nvPr>
            <p:ph type="dt" sz="half" idx="14"/>
          </p:nvPr>
        </p:nvSpPr>
        <p:spPr/>
        <p:txBody>
          <a:bodyPr/>
          <a:lstStyle/>
          <a:p>
            <a:r>
              <a:rPr lang="en-US" smtClean="0"/>
              <a:t>Antara Menzel-Barbara | 25.06.24   </a:t>
            </a:r>
            <a:endParaRPr lang="de-DE" dirty="0"/>
          </a:p>
        </p:txBody>
      </p:sp>
      <p:sp>
        <p:nvSpPr>
          <p:cNvPr id="5" name="Footer Placeholder 4"/>
          <p:cNvSpPr>
            <a:spLocks noGrp="1"/>
          </p:cNvSpPr>
          <p:nvPr>
            <p:ph type="ftr" sz="quarter" idx="15"/>
          </p:nvPr>
        </p:nvSpPr>
        <p:spPr/>
        <p:txBody>
          <a:bodyPr/>
          <a:lstStyle/>
          <a:p>
            <a:r>
              <a:rPr lang="en-US" smtClean="0"/>
              <a:t>Divertor engineering meeting</a:t>
            </a:r>
            <a:endParaRPr lang="de-DE" dirty="0"/>
          </a:p>
        </p:txBody>
      </p:sp>
      <p:sp>
        <p:nvSpPr>
          <p:cNvPr id="6" name="Slide Number Placeholder 5"/>
          <p:cNvSpPr>
            <a:spLocks noGrp="1"/>
          </p:cNvSpPr>
          <p:nvPr>
            <p:ph type="sldNum" sz="quarter" idx="16"/>
          </p:nvPr>
        </p:nvSpPr>
        <p:spPr/>
        <p:txBody>
          <a:bodyPr/>
          <a:lstStyle/>
          <a:p>
            <a:fld id="{ECE691D0-CC49-4FC7-9C4D-6112B0CB3A76}" type="slidenum">
              <a:rPr lang="de-DE" smtClean="0"/>
              <a:pPr/>
              <a:t>75</a:t>
            </a:fld>
            <a:endParaRPr lang="de-DE" dirty="0"/>
          </a:p>
        </p:txBody>
      </p:sp>
      <p:sp>
        <p:nvSpPr>
          <p:cNvPr id="8" name="Rounded Rectangle 7"/>
          <p:cNvSpPr/>
          <p:nvPr/>
        </p:nvSpPr>
        <p:spPr>
          <a:xfrm>
            <a:off x="9010650" y="2133600"/>
            <a:ext cx="1871663" cy="138113"/>
          </a:xfrm>
          <a:prstGeom prst="roundRect">
            <a:avLst/>
          </a:prstGeom>
          <a:solidFill>
            <a:schemeClr val="tx2"/>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10" name="TextBox 9"/>
          <p:cNvSpPr txBox="1"/>
          <p:nvPr/>
        </p:nvSpPr>
        <p:spPr>
          <a:xfrm>
            <a:off x="9010650" y="1743606"/>
            <a:ext cx="2236451" cy="262059"/>
          </a:xfrm>
          <a:prstGeom prst="rect">
            <a:avLst/>
          </a:prstGeom>
          <a:noFill/>
        </p:spPr>
        <p:txBody>
          <a:bodyPr wrap="square" lIns="0" tIns="0" rIns="0" bIns="0" rtlCol="0" anchor="t" anchorCtr="0">
            <a:spAutoFit/>
          </a:bodyPr>
          <a:lstStyle/>
          <a:p>
            <a:pPr algn="l">
              <a:lnSpc>
                <a:spcPts val="2300"/>
              </a:lnSpc>
              <a:spcBef>
                <a:spcPts val="1150"/>
              </a:spcBef>
            </a:pPr>
            <a:r>
              <a:rPr lang="de-DE" sz="1400" dirty="0" err="1" smtClean="0">
                <a:solidFill>
                  <a:schemeClr val="tx2"/>
                </a:solidFill>
              </a:rPr>
              <a:t>Surfaces</a:t>
            </a:r>
            <a:r>
              <a:rPr lang="de-DE" sz="1400" dirty="0" smtClean="0">
                <a:solidFill>
                  <a:schemeClr val="tx2"/>
                </a:solidFill>
              </a:rPr>
              <a:t> </a:t>
            </a:r>
            <a:r>
              <a:rPr lang="de-DE" sz="1400" dirty="0" err="1" smtClean="0">
                <a:solidFill>
                  <a:schemeClr val="tx2"/>
                </a:solidFill>
              </a:rPr>
              <a:t>over</a:t>
            </a:r>
            <a:r>
              <a:rPr lang="de-DE" sz="1400" dirty="0" smtClean="0">
                <a:solidFill>
                  <a:schemeClr val="tx2"/>
                </a:solidFill>
              </a:rPr>
              <a:t> 10 MW/m²</a:t>
            </a:r>
            <a:endParaRPr lang="en-US" sz="1400" dirty="0" err="1" smtClean="0">
              <a:solidFill>
                <a:schemeClr val="tx2"/>
              </a:solidFill>
            </a:endParaRPr>
          </a:p>
        </p:txBody>
      </p:sp>
      <p:sp>
        <p:nvSpPr>
          <p:cNvPr id="11" name="Rounded Rectangle 10"/>
          <p:cNvSpPr/>
          <p:nvPr/>
        </p:nvSpPr>
        <p:spPr>
          <a:xfrm>
            <a:off x="9010650" y="3400425"/>
            <a:ext cx="1871663" cy="138113"/>
          </a:xfrm>
          <a:prstGeom prst="roundRect">
            <a:avLst/>
          </a:prstGeom>
          <a:solidFill>
            <a:schemeClr val="accent1"/>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12" name="Oval 11"/>
          <p:cNvSpPr/>
          <p:nvPr/>
        </p:nvSpPr>
        <p:spPr>
          <a:xfrm>
            <a:off x="9325837" y="3262223"/>
            <a:ext cx="371475" cy="385762"/>
          </a:xfrm>
          <a:prstGeom prst="ellipse">
            <a:avLst/>
          </a:prstGeom>
          <a:solidFill>
            <a:schemeClr val="accent1"/>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13" name="TextBox 12"/>
          <p:cNvSpPr txBox="1"/>
          <p:nvPr/>
        </p:nvSpPr>
        <p:spPr>
          <a:xfrm>
            <a:off x="9010650" y="3010431"/>
            <a:ext cx="2236451" cy="262059"/>
          </a:xfrm>
          <a:prstGeom prst="rect">
            <a:avLst/>
          </a:prstGeom>
          <a:noFill/>
        </p:spPr>
        <p:txBody>
          <a:bodyPr wrap="square" lIns="0" tIns="0" rIns="0" bIns="0" rtlCol="0" anchor="t" anchorCtr="0">
            <a:spAutoFit/>
          </a:bodyPr>
          <a:lstStyle/>
          <a:p>
            <a:pPr algn="l">
              <a:lnSpc>
                <a:spcPts val="2300"/>
              </a:lnSpc>
              <a:spcBef>
                <a:spcPts val="1150"/>
              </a:spcBef>
            </a:pPr>
            <a:r>
              <a:rPr lang="de-DE" sz="1400" dirty="0" err="1" smtClean="0">
                <a:solidFill>
                  <a:schemeClr val="tx2"/>
                </a:solidFill>
              </a:rPr>
              <a:t>Collected</a:t>
            </a:r>
            <a:r>
              <a:rPr lang="de-DE" sz="1400" dirty="0" smtClean="0">
                <a:solidFill>
                  <a:schemeClr val="tx2"/>
                </a:solidFill>
              </a:rPr>
              <a:t> </a:t>
            </a:r>
            <a:r>
              <a:rPr lang="de-DE" sz="1400" dirty="0" err="1" smtClean="0">
                <a:solidFill>
                  <a:schemeClr val="tx2"/>
                </a:solidFill>
              </a:rPr>
              <a:t>particles</a:t>
            </a:r>
            <a:endParaRPr lang="en-US" sz="1400" dirty="0" err="1" smtClean="0">
              <a:solidFill>
                <a:schemeClr val="tx2"/>
              </a:solidFill>
            </a:endParaRPr>
          </a:p>
        </p:txBody>
      </p:sp>
      <p:sp>
        <p:nvSpPr>
          <p:cNvPr id="15" name="TextBox 14"/>
          <p:cNvSpPr txBox="1"/>
          <p:nvPr/>
        </p:nvSpPr>
        <p:spPr>
          <a:xfrm>
            <a:off x="9387931" y="3662252"/>
            <a:ext cx="490537" cy="262059"/>
          </a:xfrm>
          <a:prstGeom prst="rect">
            <a:avLst/>
          </a:prstGeom>
          <a:noFill/>
        </p:spPr>
        <p:txBody>
          <a:bodyPr wrap="square" lIns="0" tIns="0" rIns="0" bIns="0" rtlCol="0" anchor="t" anchorCtr="0">
            <a:spAutoFit/>
          </a:bodyPr>
          <a:lstStyle/>
          <a:p>
            <a:pPr algn="l">
              <a:lnSpc>
                <a:spcPts val="2300"/>
              </a:lnSpc>
              <a:spcBef>
                <a:spcPts val="1150"/>
              </a:spcBef>
            </a:pPr>
            <a:r>
              <a:rPr lang="de-DE" sz="1400" dirty="0">
                <a:solidFill>
                  <a:srgbClr val="FF0000"/>
                </a:solidFill>
              </a:rPr>
              <a:t>7</a:t>
            </a:r>
            <a:r>
              <a:rPr lang="de-DE" sz="1400" dirty="0" smtClean="0">
                <a:solidFill>
                  <a:srgbClr val="FF0000"/>
                </a:solidFill>
              </a:rPr>
              <a:t>0</a:t>
            </a:r>
            <a:r>
              <a:rPr lang="de-DE" sz="1400" dirty="0" smtClean="0">
                <a:solidFill>
                  <a:srgbClr val="FF0000"/>
                </a:solidFill>
              </a:rPr>
              <a:t>%</a:t>
            </a:r>
            <a:endParaRPr lang="en-US" sz="1400" dirty="0" err="1" smtClean="0">
              <a:solidFill>
                <a:srgbClr val="FF0000"/>
              </a:solidFill>
            </a:endParaRPr>
          </a:p>
        </p:txBody>
      </p:sp>
      <p:sp>
        <p:nvSpPr>
          <p:cNvPr id="16" name="Rounded Rectangle 15"/>
          <p:cNvSpPr/>
          <p:nvPr/>
        </p:nvSpPr>
        <p:spPr>
          <a:xfrm>
            <a:off x="9010650" y="4809513"/>
            <a:ext cx="1871663" cy="138113"/>
          </a:xfrm>
          <a:prstGeom prst="roundRect">
            <a:avLst/>
          </a:prstGeom>
          <a:solidFill>
            <a:schemeClr val="tx1">
              <a:lumMod val="65000"/>
              <a:lumOff val="35000"/>
            </a:schemeClr>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17" name="Oval 16"/>
          <p:cNvSpPr/>
          <p:nvPr/>
        </p:nvSpPr>
        <p:spPr>
          <a:xfrm>
            <a:off x="10086059" y="4700038"/>
            <a:ext cx="371475" cy="385762"/>
          </a:xfrm>
          <a:prstGeom prst="ellipse">
            <a:avLst/>
          </a:prstGeom>
          <a:solidFill>
            <a:schemeClr val="tx1">
              <a:lumMod val="65000"/>
              <a:lumOff val="35000"/>
            </a:schemeClr>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18" name="TextBox 17"/>
          <p:cNvSpPr txBox="1"/>
          <p:nvPr/>
        </p:nvSpPr>
        <p:spPr>
          <a:xfrm>
            <a:off x="9010650" y="4419519"/>
            <a:ext cx="2236451" cy="262059"/>
          </a:xfrm>
          <a:prstGeom prst="rect">
            <a:avLst/>
          </a:prstGeom>
          <a:noFill/>
        </p:spPr>
        <p:txBody>
          <a:bodyPr wrap="square" lIns="0" tIns="0" rIns="0" bIns="0" rtlCol="0" anchor="t" anchorCtr="0">
            <a:spAutoFit/>
          </a:bodyPr>
          <a:lstStyle/>
          <a:p>
            <a:pPr algn="l">
              <a:lnSpc>
                <a:spcPts val="2300"/>
              </a:lnSpc>
              <a:spcBef>
                <a:spcPts val="1150"/>
              </a:spcBef>
            </a:pPr>
            <a:r>
              <a:rPr lang="de-DE" sz="1400" dirty="0" err="1" smtClean="0">
                <a:solidFill>
                  <a:srgbClr val="777777"/>
                </a:solidFill>
              </a:rPr>
              <a:t>Plotted</a:t>
            </a:r>
            <a:r>
              <a:rPr lang="de-DE" sz="1400" dirty="0" smtClean="0">
                <a:solidFill>
                  <a:srgbClr val="777777"/>
                </a:solidFill>
              </a:rPr>
              <a:t> </a:t>
            </a:r>
            <a:r>
              <a:rPr lang="de-DE" sz="1400" dirty="0" err="1" smtClean="0">
                <a:solidFill>
                  <a:srgbClr val="777777"/>
                </a:solidFill>
              </a:rPr>
              <a:t>metric</a:t>
            </a:r>
            <a:endParaRPr lang="en-US" sz="1400" dirty="0" err="1" smtClean="0">
              <a:solidFill>
                <a:srgbClr val="777777"/>
              </a:solidFill>
            </a:endParaRPr>
          </a:p>
        </p:txBody>
      </p:sp>
      <p:sp>
        <p:nvSpPr>
          <p:cNvPr id="19" name="TextBox 18"/>
          <p:cNvSpPr txBox="1"/>
          <p:nvPr/>
        </p:nvSpPr>
        <p:spPr>
          <a:xfrm>
            <a:off x="9946481" y="5085717"/>
            <a:ext cx="702651" cy="262059"/>
          </a:xfrm>
          <a:prstGeom prst="rect">
            <a:avLst/>
          </a:prstGeom>
          <a:noFill/>
        </p:spPr>
        <p:txBody>
          <a:bodyPr wrap="square" lIns="0" tIns="0" rIns="0" bIns="0" rtlCol="0" anchor="t" anchorCtr="0">
            <a:spAutoFit/>
          </a:bodyPr>
          <a:lstStyle/>
          <a:p>
            <a:pPr algn="l">
              <a:lnSpc>
                <a:spcPts val="2300"/>
              </a:lnSpc>
              <a:spcBef>
                <a:spcPts val="1150"/>
              </a:spcBef>
            </a:pPr>
            <a:r>
              <a:rPr lang="de-DE" sz="1400" dirty="0" err="1" smtClean="0">
                <a:solidFill>
                  <a:srgbClr val="777777"/>
                </a:solidFill>
              </a:rPr>
              <a:t>Heat</a:t>
            </a:r>
            <a:r>
              <a:rPr lang="de-DE" sz="1400" dirty="0" smtClean="0">
                <a:solidFill>
                  <a:srgbClr val="777777"/>
                </a:solidFill>
              </a:rPr>
              <a:t> </a:t>
            </a:r>
            <a:r>
              <a:rPr lang="de-DE" sz="1400" dirty="0" err="1" smtClean="0">
                <a:solidFill>
                  <a:srgbClr val="777777"/>
                </a:solidFill>
              </a:rPr>
              <a:t>flux</a:t>
            </a:r>
            <a:endParaRPr lang="en-US" sz="1400" dirty="0" err="1" smtClean="0">
              <a:solidFill>
                <a:srgbClr val="777777"/>
              </a:solidFill>
            </a:endParaRPr>
          </a:p>
        </p:txBody>
      </p:sp>
      <p:sp>
        <p:nvSpPr>
          <p:cNvPr id="20" name="Rounded Rectangle 19"/>
          <p:cNvSpPr/>
          <p:nvPr/>
        </p:nvSpPr>
        <p:spPr>
          <a:xfrm>
            <a:off x="9010650" y="1151019"/>
            <a:ext cx="1871663" cy="138113"/>
          </a:xfrm>
          <a:prstGeom prst="roundRect">
            <a:avLst/>
          </a:prstGeom>
          <a:solidFill>
            <a:schemeClr val="accent4"/>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22" name="TextBox 21"/>
          <p:cNvSpPr txBox="1"/>
          <p:nvPr/>
        </p:nvSpPr>
        <p:spPr>
          <a:xfrm>
            <a:off x="9010650" y="761025"/>
            <a:ext cx="2236451" cy="262059"/>
          </a:xfrm>
          <a:prstGeom prst="rect">
            <a:avLst/>
          </a:prstGeom>
          <a:noFill/>
        </p:spPr>
        <p:txBody>
          <a:bodyPr wrap="square" lIns="0" tIns="0" rIns="0" bIns="0" rtlCol="0" anchor="t" anchorCtr="0">
            <a:spAutoFit/>
          </a:bodyPr>
          <a:lstStyle/>
          <a:p>
            <a:pPr algn="l">
              <a:lnSpc>
                <a:spcPts val="2300"/>
              </a:lnSpc>
              <a:spcBef>
                <a:spcPts val="1150"/>
              </a:spcBef>
            </a:pPr>
            <a:r>
              <a:rPr lang="de-DE" sz="1400" dirty="0" err="1" smtClean="0">
                <a:solidFill>
                  <a:schemeClr val="tx2"/>
                </a:solidFill>
              </a:rPr>
              <a:t>Configuration</a:t>
            </a:r>
            <a:endParaRPr lang="en-US" sz="1400" dirty="0" err="1" smtClean="0">
              <a:solidFill>
                <a:schemeClr val="tx2"/>
              </a:solidFill>
            </a:endParaRPr>
          </a:p>
        </p:txBody>
      </p:sp>
      <p:sp>
        <p:nvSpPr>
          <p:cNvPr id="24" name="Oval 23"/>
          <p:cNvSpPr/>
          <p:nvPr/>
        </p:nvSpPr>
        <p:spPr>
          <a:xfrm>
            <a:off x="10150171" y="2018325"/>
            <a:ext cx="371475" cy="385762"/>
          </a:xfrm>
          <a:prstGeom prst="ellipse">
            <a:avLst/>
          </a:prstGeom>
          <a:solidFill>
            <a:schemeClr val="tx2"/>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25" name="TextBox 24"/>
          <p:cNvSpPr txBox="1"/>
          <p:nvPr/>
        </p:nvSpPr>
        <p:spPr>
          <a:xfrm>
            <a:off x="10172517" y="2359640"/>
            <a:ext cx="349129" cy="262059"/>
          </a:xfrm>
          <a:prstGeom prst="rect">
            <a:avLst/>
          </a:prstGeom>
          <a:noFill/>
        </p:spPr>
        <p:txBody>
          <a:bodyPr wrap="square" lIns="0" tIns="0" rIns="0" bIns="0" rtlCol="0" anchor="t" anchorCtr="0">
            <a:spAutoFit/>
          </a:bodyPr>
          <a:lstStyle/>
          <a:p>
            <a:pPr algn="l">
              <a:lnSpc>
                <a:spcPts val="2300"/>
              </a:lnSpc>
              <a:spcBef>
                <a:spcPts val="1150"/>
              </a:spcBef>
            </a:pPr>
            <a:r>
              <a:rPr lang="de-DE" sz="1400" dirty="0" smtClean="0">
                <a:solidFill>
                  <a:srgbClr val="FF0000"/>
                </a:solidFill>
              </a:rPr>
              <a:t>Yes</a:t>
            </a:r>
            <a:endParaRPr lang="en-US" sz="1400" dirty="0" err="1" smtClean="0">
              <a:solidFill>
                <a:srgbClr val="FF0000"/>
              </a:solidFill>
            </a:endParaRPr>
          </a:p>
        </p:txBody>
      </p:sp>
      <p:sp>
        <p:nvSpPr>
          <p:cNvPr id="26" name="Oval 25"/>
          <p:cNvSpPr/>
          <p:nvPr/>
        </p:nvSpPr>
        <p:spPr>
          <a:xfrm>
            <a:off x="10130916" y="1018768"/>
            <a:ext cx="371475" cy="385762"/>
          </a:xfrm>
          <a:prstGeom prst="ellipse">
            <a:avLst/>
          </a:prstGeom>
          <a:solidFill>
            <a:schemeClr val="accent4"/>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27" name="TextBox 26"/>
          <p:cNvSpPr txBox="1"/>
          <p:nvPr/>
        </p:nvSpPr>
        <p:spPr>
          <a:xfrm>
            <a:off x="9988313" y="1376221"/>
            <a:ext cx="1020095" cy="262059"/>
          </a:xfrm>
          <a:prstGeom prst="rect">
            <a:avLst/>
          </a:prstGeom>
          <a:noFill/>
        </p:spPr>
        <p:txBody>
          <a:bodyPr wrap="square" lIns="0" tIns="0" rIns="0" bIns="0" rtlCol="0" anchor="t" anchorCtr="0">
            <a:spAutoFit/>
          </a:bodyPr>
          <a:lstStyle/>
          <a:p>
            <a:pPr algn="l">
              <a:lnSpc>
                <a:spcPts val="2300"/>
              </a:lnSpc>
              <a:spcBef>
                <a:spcPts val="1150"/>
              </a:spcBef>
            </a:pPr>
            <a:r>
              <a:rPr lang="de-DE" sz="1400" dirty="0" smtClean="0">
                <a:solidFill>
                  <a:schemeClr val="accent4"/>
                </a:solidFill>
              </a:rPr>
              <a:t>High-</a:t>
            </a:r>
            <a:r>
              <a:rPr lang="de-DE" sz="1400" dirty="0" err="1" smtClean="0">
                <a:solidFill>
                  <a:schemeClr val="accent4"/>
                </a:solidFill>
              </a:rPr>
              <a:t>Iota</a:t>
            </a:r>
            <a:endParaRPr lang="en-US" sz="1400" dirty="0" err="1" smtClean="0">
              <a:solidFill>
                <a:schemeClr val="accent4"/>
              </a:solidFill>
            </a:endParaRPr>
          </a:p>
        </p:txBody>
      </p:sp>
    </p:spTree>
    <p:extLst>
      <p:ext uri="{BB962C8B-B14F-4D97-AF65-F5344CB8AC3E}">
        <p14:creationId xmlns:p14="http://schemas.microsoft.com/office/powerpoint/2010/main" val="1521214947"/>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t="7483"/>
          <a:stretch/>
        </p:blipFill>
        <p:spPr>
          <a:xfrm>
            <a:off x="-2991807" y="819149"/>
            <a:ext cx="12321543" cy="6121345"/>
          </a:xfrm>
          <a:prstGeom prst="rect">
            <a:avLst/>
          </a:prstGeom>
        </p:spPr>
      </p:pic>
      <p:sp>
        <p:nvSpPr>
          <p:cNvPr id="3" name="Title 2"/>
          <p:cNvSpPr>
            <a:spLocks noGrp="1"/>
          </p:cNvSpPr>
          <p:nvPr>
            <p:ph type="title"/>
          </p:nvPr>
        </p:nvSpPr>
        <p:spPr/>
        <p:txBody>
          <a:bodyPr/>
          <a:lstStyle/>
          <a:p>
            <a:r>
              <a:rPr lang="de-DE" dirty="0" err="1"/>
              <a:t>Example</a:t>
            </a:r>
            <a:r>
              <a:rPr lang="de-DE" dirty="0"/>
              <a:t> </a:t>
            </a:r>
            <a:r>
              <a:rPr lang="de-DE" dirty="0" err="1"/>
              <a:t>target</a:t>
            </a:r>
            <a:r>
              <a:rPr lang="de-DE" dirty="0"/>
              <a:t>, </a:t>
            </a:r>
            <a:r>
              <a:rPr lang="de-DE" dirty="0" err="1"/>
              <a:t>designed</a:t>
            </a:r>
            <a:r>
              <a:rPr lang="de-DE" dirty="0"/>
              <a:t> </a:t>
            </a:r>
            <a:r>
              <a:rPr lang="de-DE" dirty="0" err="1"/>
              <a:t>for</a:t>
            </a:r>
            <a:r>
              <a:rPr lang="de-DE" dirty="0"/>
              <a:t> Standard </a:t>
            </a:r>
            <a:r>
              <a:rPr lang="de-DE" dirty="0" err="1"/>
              <a:t>configuration</a:t>
            </a:r>
            <a:endParaRPr lang="en-US" dirty="0"/>
          </a:p>
        </p:txBody>
      </p:sp>
      <p:sp>
        <p:nvSpPr>
          <p:cNvPr id="4" name="Date Placeholder 3"/>
          <p:cNvSpPr>
            <a:spLocks noGrp="1"/>
          </p:cNvSpPr>
          <p:nvPr>
            <p:ph type="dt" sz="half" idx="14"/>
          </p:nvPr>
        </p:nvSpPr>
        <p:spPr/>
        <p:txBody>
          <a:bodyPr/>
          <a:lstStyle/>
          <a:p>
            <a:r>
              <a:rPr lang="en-US" smtClean="0"/>
              <a:t>Antara Menzel-Barbara | 25.06.24   </a:t>
            </a:r>
            <a:endParaRPr lang="de-DE" dirty="0"/>
          </a:p>
        </p:txBody>
      </p:sp>
      <p:sp>
        <p:nvSpPr>
          <p:cNvPr id="5" name="Footer Placeholder 4"/>
          <p:cNvSpPr>
            <a:spLocks noGrp="1"/>
          </p:cNvSpPr>
          <p:nvPr>
            <p:ph type="ftr" sz="quarter" idx="15"/>
          </p:nvPr>
        </p:nvSpPr>
        <p:spPr/>
        <p:txBody>
          <a:bodyPr/>
          <a:lstStyle/>
          <a:p>
            <a:r>
              <a:rPr lang="en-US" smtClean="0"/>
              <a:t>Divertor engineering meeting</a:t>
            </a:r>
            <a:endParaRPr lang="de-DE" dirty="0"/>
          </a:p>
        </p:txBody>
      </p:sp>
      <p:sp>
        <p:nvSpPr>
          <p:cNvPr id="6" name="Slide Number Placeholder 5"/>
          <p:cNvSpPr>
            <a:spLocks noGrp="1"/>
          </p:cNvSpPr>
          <p:nvPr>
            <p:ph type="sldNum" sz="quarter" idx="16"/>
          </p:nvPr>
        </p:nvSpPr>
        <p:spPr/>
        <p:txBody>
          <a:bodyPr/>
          <a:lstStyle/>
          <a:p>
            <a:fld id="{ECE691D0-CC49-4FC7-9C4D-6112B0CB3A76}" type="slidenum">
              <a:rPr lang="de-DE" smtClean="0"/>
              <a:pPr/>
              <a:t>76</a:t>
            </a:fld>
            <a:endParaRPr lang="de-DE" dirty="0"/>
          </a:p>
        </p:txBody>
      </p:sp>
      <p:sp>
        <p:nvSpPr>
          <p:cNvPr id="2" name="Rounded Rectangle 1"/>
          <p:cNvSpPr/>
          <p:nvPr/>
        </p:nvSpPr>
        <p:spPr>
          <a:xfrm>
            <a:off x="9010650" y="2133600"/>
            <a:ext cx="1871663" cy="138113"/>
          </a:xfrm>
          <a:prstGeom prst="roundRect">
            <a:avLst/>
          </a:prstGeom>
          <a:solidFill>
            <a:schemeClr val="tx2"/>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8" name="Oval 7"/>
          <p:cNvSpPr/>
          <p:nvPr/>
        </p:nvSpPr>
        <p:spPr>
          <a:xfrm>
            <a:off x="9228900" y="2013480"/>
            <a:ext cx="371475" cy="385762"/>
          </a:xfrm>
          <a:prstGeom prst="ellipse">
            <a:avLst/>
          </a:prstGeom>
          <a:solidFill>
            <a:schemeClr val="tx2"/>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9" name="TextBox 8"/>
          <p:cNvSpPr txBox="1"/>
          <p:nvPr/>
        </p:nvSpPr>
        <p:spPr>
          <a:xfrm>
            <a:off x="9010650" y="1743606"/>
            <a:ext cx="2236451" cy="262059"/>
          </a:xfrm>
          <a:prstGeom prst="rect">
            <a:avLst/>
          </a:prstGeom>
          <a:noFill/>
        </p:spPr>
        <p:txBody>
          <a:bodyPr wrap="square" lIns="0" tIns="0" rIns="0" bIns="0" rtlCol="0" anchor="t" anchorCtr="0">
            <a:spAutoFit/>
          </a:bodyPr>
          <a:lstStyle/>
          <a:p>
            <a:pPr algn="l">
              <a:lnSpc>
                <a:spcPts val="2300"/>
              </a:lnSpc>
              <a:spcBef>
                <a:spcPts val="1150"/>
              </a:spcBef>
            </a:pPr>
            <a:r>
              <a:rPr lang="de-DE" sz="1400" dirty="0" err="1" smtClean="0">
                <a:solidFill>
                  <a:schemeClr val="tx2"/>
                </a:solidFill>
              </a:rPr>
              <a:t>Surfaces</a:t>
            </a:r>
            <a:r>
              <a:rPr lang="de-DE" sz="1400" dirty="0" smtClean="0">
                <a:solidFill>
                  <a:schemeClr val="tx2"/>
                </a:solidFill>
              </a:rPr>
              <a:t> </a:t>
            </a:r>
            <a:r>
              <a:rPr lang="de-DE" sz="1400" dirty="0" err="1" smtClean="0">
                <a:solidFill>
                  <a:schemeClr val="tx2"/>
                </a:solidFill>
              </a:rPr>
              <a:t>over</a:t>
            </a:r>
            <a:r>
              <a:rPr lang="de-DE" sz="1400" dirty="0" smtClean="0">
                <a:solidFill>
                  <a:schemeClr val="tx2"/>
                </a:solidFill>
              </a:rPr>
              <a:t> 10 MW/m²</a:t>
            </a:r>
            <a:endParaRPr lang="en-US" sz="1400" dirty="0" err="1" smtClean="0">
              <a:solidFill>
                <a:schemeClr val="tx2"/>
              </a:solidFill>
            </a:endParaRPr>
          </a:p>
        </p:txBody>
      </p:sp>
      <p:sp>
        <p:nvSpPr>
          <p:cNvPr id="10" name="Rounded Rectangle 9"/>
          <p:cNvSpPr/>
          <p:nvPr/>
        </p:nvSpPr>
        <p:spPr>
          <a:xfrm>
            <a:off x="9010650" y="3400425"/>
            <a:ext cx="1871663" cy="138113"/>
          </a:xfrm>
          <a:prstGeom prst="roundRect">
            <a:avLst/>
          </a:prstGeom>
          <a:solidFill>
            <a:schemeClr val="accent1"/>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11" name="Oval 10"/>
          <p:cNvSpPr/>
          <p:nvPr/>
        </p:nvSpPr>
        <p:spPr>
          <a:xfrm>
            <a:off x="10086059" y="3290950"/>
            <a:ext cx="371475" cy="385762"/>
          </a:xfrm>
          <a:prstGeom prst="ellipse">
            <a:avLst/>
          </a:prstGeom>
          <a:solidFill>
            <a:schemeClr val="accent1"/>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12" name="TextBox 11"/>
          <p:cNvSpPr txBox="1"/>
          <p:nvPr/>
        </p:nvSpPr>
        <p:spPr>
          <a:xfrm>
            <a:off x="9010650" y="3010431"/>
            <a:ext cx="2236451" cy="262059"/>
          </a:xfrm>
          <a:prstGeom prst="rect">
            <a:avLst/>
          </a:prstGeom>
          <a:noFill/>
        </p:spPr>
        <p:txBody>
          <a:bodyPr wrap="square" lIns="0" tIns="0" rIns="0" bIns="0" rtlCol="0" anchor="t" anchorCtr="0">
            <a:spAutoFit/>
          </a:bodyPr>
          <a:lstStyle/>
          <a:p>
            <a:pPr algn="l">
              <a:lnSpc>
                <a:spcPts val="2300"/>
              </a:lnSpc>
              <a:spcBef>
                <a:spcPts val="1150"/>
              </a:spcBef>
            </a:pPr>
            <a:r>
              <a:rPr lang="de-DE" sz="1400" dirty="0" err="1" smtClean="0">
                <a:solidFill>
                  <a:schemeClr val="tx2"/>
                </a:solidFill>
              </a:rPr>
              <a:t>Collected</a:t>
            </a:r>
            <a:r>
              <a:rPr lang="de-DE" sz="1400" dirty="0" smtClean="0">
                <a:solidFill>
                  <a:schemeClr val="tx2"/>
                </a:solidFill>
              </a:rPr>
              <a:t> </a:t>
            </a:r>
            <a:r>
              <a:rPr lang="de-DE" sz="1400" dirty="0" err="1" smtClean="0">
                <a:solidFill>
                  <a:schemeClr val="tx2"/>
                </a:solidFill>
              </a:rPr>
              <a:t>particles</a:t>
            </a:r>
            <a:endParaRPr lang="en-US" sz="1400" dirty="0" err="1" smtClean="0">
              <a:solidFill>
                <a:schemeClr val="tx2"/>
              </a:solidFill>
            </a:endParaRPr>
          </a:p>
        </p:txBody>
      </p:sp>
      <p:sp>
        <p:nvSpPr>
          <p:cNvPr id="13" name="TextBox 12"/>
          <p:cNvSpPr txBox="1"/>
          <p:nvPr/>
        </p:nvSpPr>
        <p:spPr>
          <a:xfrm>
            <a:off x="9251246" y="2354795"/>
            <a:ext cx="349129" cy="262059"/>
          </a:xfrm>
          <a:prstGeom prst="rect">
            <a:avLst/>
          </a:prstGeom>
          <a:noFill/>
        </p:spPr>
        <p:txBody>
          <a:bodyPr wrap="square" lIns="0" tIns="0" rIns="0" bIns="0" rtlCol="0" anchor="t" anchorCtr="0">
            <a:spAutoFit/>
          </a:bodyPr>
          <a:lstStyle/>
          <a:p>
            <a:pPr algn="l">
              <a:lnSpc>
                <a:spcPts val="2300"/>
              </a:lnSpc>
              <a:spcBef>
                <a:spcPts val="1150"/>
              </a:spcBef>
            </a:pPr>
            <a:r>
              <a:rPr lang="de-DE" sz="1400" dirty="0" err="1" smtClean="0">
                <a:ln>
                  <a:solidFill>
                    <a:srgbClr val="29485D"/>
                  </a:solidFill>
                </a:ln>
                <a:solidFill>
                  <a:srgbClr val="006C66"/>
                </a:solidFill>
              </a:rPr>
              <a:t>No</a:t>
            </a:r>
            <a:endParaRPr lang="en-US" sz="1400" dirty="0" err="1" smtClean="0">
              <a:ln>
                <a:solidFill>
                  <a:srgbClr val="29485D"/>
                </a:solidFill>
              </a:ln>
              <a:solidFill>
                <a:srgbClr val="006C66"/>
              </a:solidFill>
            </a:endParaRPr>
          </a:p>
        </p:txBody>
      </p:sp>
      <p:sp>
        <p:nvSpPr>
          <p:cNvPr id="14" name="TextBox 13"/>
          <p:cNvSpPr txBox="1"/>
          <p:nvPr/>
        </p:nvSpPr>
        <p:spPr>
          <a:xfrm>
            <a:off x="10141562" y="3676629"/>
            <a:ext cx="490537" cy="262059"/>
          </a:xfrm>
          <a:prstGeom prst="rect">
            <a:avLst/>
          </a:prstGeom>
          <a:noFill/>
        </p:spPr>
        <p:txBody>
          <a:bodyPr wrap="square" lIns="0" tIns="0" rIns="0" bIns="0" rtlCol="0" anchor="t" anchorCtr="0">
            <a:spAutoFit/>
          </a:bodyPr>
          <a:lstStyle/>
          <a:p>
            <a:pPr algn="l">
              <a:lnSpc>
                <a:spcPts val="2300"/>
              </a:lnSpc>
              <a:spcBef>
                <a:spcPts val="1150"/>
              </a:spcBef>
            </a:pPr>
            <a:r>
              <a:rPr lang="de-DE" sz="1400" dirty="0" smtClean="0">
                <a:solidFill>
                  <a:srgbClr val="EF7C00"/>
                </a:solidFill>
              </a:rPr>
              <a:t>89%</a:t>
            </a:r>
            <a:endParaRPr lang="en-US" sz="1400" dirty="0" err="1" smtClean="0">
              <a:solidFill>
                <a:srgbClr val="EF7C00"/>
              </a:solidFill>
            </a:endParaRPr>
          </a:p>
        </p:txBody>
      </p:sp>
      <p:sp>
        <p:nvSpPr>
          <p:cNvPr id="15" name="Rounded Rectangle 14"/>
          <p:cNvSpPr/>
          <p:nvPr/>
        </p:nvSpPr>
        <p:spPr>
          <a:xfrm>
            <a:off x="9010650" y="4809513"/>
            <a:ext cx="1871663" cy="138113"/>
          </a:xfrm>
          <a:prstGeom prst="roundRect">
            <a:avLst/>
          </a:prstGeom>
          <a:solidFill>
            <a:schemeClr val="tx1">
              <a:lumMod val="65000"/>
              <a:lumOff val="35000"/>
            </a:schemeClr>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16" name="Oval 15"/>
          <p:cNvSpPr/>
          <p:nvPr/>
        </p:nvSpPr>
        <p:spPr>
          <a:xfrm>
            <a:off x="9228900" y="4695949"/>
            <a:ext cx="371475" cy="385762"/>
          </a:xfrm>
          <a:prstGeom prst="ellipse">
            <a:avLst/>
          </a:prstGeom>
          <a:solidFill>
            <a:schemeClr val="tx1">
              <a:lumMod val="65000"/>
              <a:lumOff val="35000"/>
            </a:schemeClr>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17" name="TextBox 16"/>
          <p:cNvSpPr txBox="1"/>
          <p:nvPr/>
        </p:nvSpPr>
        <p:spPr>
          <a:xfrm>
            <a:off x="9010650" y="4419519"/>
            <a:ext cx="2236451" cy="262059"/>
          </a:xfrm>
          <a:prstGeom prst="rect">
            <a:avLst/>
          </a:prstGeom>
          <a:noFill/>
        </p:spPr>
        <p:txBody>
          <a:bodyPr wrap="square" lIns="0" tIns="0" rIns="0" bIns="0" rtlCol="0" anchor="t" anchorCtr="0">
            <a:spAutoFit/>
          </a:bodyPr>
          <a:lstStyle/>
          <a:p>
            <a:pPr algn="l">
              <a:lnSpc>
                <a:spcPts val="2300"/>
              </a:lnSpc>
              <a:spcBef>
                <a:spcPts val="1150"/>
              </a:spcBef>
            </a:pPr>
            <a:r>
              <a:rPr lang="de-DE" sz="1400" dirty="0" err="1" smtClean="0">
                <a:solidFill>
                  <a:srgbClr val="777777"/>
                </a:solidFill>
              </a:rPr>
              <a:t>Plotted</a:t>
            </a:r>
            <a:r>
              <a:rPr lang="de-DE" sz="1400" dirty="0" smtClean="0">
                <a:solidFill>
                  <a:srgbClr val="777777"/>
                </a:solidFill>
              </a:rPr>
              <a:t> </a:t>
            </a:r>
            <a:r>
              <a:rPr lang="de-DE" sz="1400" dirty="0" err="1" smtClean="0">
                <a:solidFill>
                  <a:srgbClr val="777777"/>
                </a:solidFill>
              </a:rPr>
              <a:t>metric</a:t>
            </a:r>
            <a:endParaRPr lang="en-US" sz="1400" dirty="0" err="1" smtClean="0">
              <a:solidFill>
                <a:srgbClr val="777777"/>
              </a:solidFill>
            </a:endParaRPr>
          </a:p>
        </p:txBody>
      </p:sp>
      <p:sp>
        <p:nvSpPr>
          <p:cNvPr id="18" name="TextBox 17"/>
          <p:cNvSpPr txBox="1"/>
          <p:nvPr/>
        </p:nvSpPr>
        <p:spPr>
          <a:xfrm>
            <a:off x="8768173" y="5066159"/>
            <a:ext cx="1292928" cy="294953"/>
          </a:xfrm>
          <a:prstGeom prst="rect">
            <a:avLst/>
          </a:prstGeom>
          <a:noFill/>
        </p:spPr>
        <p:txBody>
          <a:bodyPr wrap="square" lIns="0" tIns="0" rIns="0" bIns="0" rtlCol="0" anchor="t" anchorCtr="0">
            <a:spAutoFit/>
          </a:bodyPr>
          <a:lstStyle/>
          <a:p>
            <a:pPr algn="l">
              <a:lnSpc>
                <a:spcPts val="2300"/>
              </a:lnSpc>
              <a:spcBef>
                <a:spcPts val="1150"/>
              </a:spcBef>
            </a:pPr>
            <a:r>
              <a:rPr lang="de-DE" sz="1400" dirty="0" err="1" smtClean="0">
                <a:solidFill>
                  <a:srgbClr val="777777"/>
                </a:solidFill>
              </a:rPr>
              <a:t>Incidence</a:t>
            </a:r>
            <a:r>
              <a:rPr lang="de-DE" sz="1400" dirty="0" smtClean="0">
                <a:solidFill>
                  <a:srgbClr val="777777"/>
                </a:solidFill>
              </a:rPr>
              <a:t> angle</a:t>
            </a:r>
            <a:endParaRPr lang="en-US" sz="1400" dirty="0" err="1" smtClean="0">
              <a:solidFill>
                <a:srgbClr val="777777"/>
              </a:solidFill>
            </a:endParaRPr>
          </a:p>
        </p:txBody>
      </p:sp>
      <p:sp>
        <p:nvSpPr>
          <p:cNvPr id="19" name="Rectangle 18"/>
          <p:cNvSpPr/>
          <p:nvPr/>
        </p:nvSpPr>
        <p:spPr>
          <a:xfrm>
            <a:off x="3133725" y="938213"/>
            <a:ext cx="1327775" cy="314325"/>
          </a:xfrm>
          <a:prstGeom prst="rect">
            <a:avLst/>
          </a:prstGeom>
          <a:solidFill>
            <a:schemeClr val="bg1"/>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20" name="Rounded Rectangle 19"/>
          <p:cNvSpPr/>
          <p:nvPr/>
        </p:nvSpPr>
        <p:spPr>
          <a:xfrm>
            <a:off x="9010650" y="1151019"/>
            <a:ext cx="1871663" cy="138113"/>
          </a:xfrm>
          <a:prstGeom prst="roundRect">
            <a:avLst/>
          </a:prstGeom>
          <a:solidFill>
            <a:schemeClr val="accent4"/>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21" name="Oval 20"/>
          <p:cNvSpPr/>
          <p:nvPr/>
        </p:nvSpPr>
        <p:spPr>
          <a:xfrm>
            <a:off x="9228900" y="1030899"/>
            <a:ext cx="371475" cy="385762"/>
          </a:xfrm>
          <a:prstGeom prst="ellipse">
            <a:avLst/>
          </a:prstGeom>
          <a:solidFill>
            <a:schemeClr val="accent4"/>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22" name="TextBox 21"/>
          <p:cNvSpPr txBox="1"/>
          <p:nvPr/>
        </p:nvSpPr>
        <p:spPr>
          <a:xfrm>
            <a:off x="9036200" y="1353612"/>
            <a:ext cx="834813" cy="262059"/>
          </a:xfrm>
          <a:prstGeom prst="rect">
            <a:avLst/>
          </a:prstGeom>
          <a:noFill/>
        </p:spPr>
        <p:txBody>
          <a:bodyPr wrap="square" lIns="0" tIns="0" rIns="0" bIns="0" rtlCol="0" anchor="t" anchorCtr="0">
            <a:spAutoFit/>
          </a:bodyPr>
          <a:lstStyle/>
          <a:p>
            <a:pPr algn="l">
              <a:lnSpc>
                <a:spcPts val="2300"/>
              </a:lnSpc>
              <a:spcBef>
                <a:spcPts val="1150"/>
              </a:spcBef>
            </a:pPr>
            <a:r>
              <a:rPr lang="de-DE" sz="1400" dirty="0" smtClean="0">
                <a:solidFill>
                  <a:schemeClr val="accent4"/>
                </a:solidFill>
              </a:rPr>
              <a:t>Standard</a:t>
            </a:r>
            <a:endParaRPr lang="en-US" sz="1400" dirty="0" err="1" smtClean="0">
              <a:solidFill>
                <a:schemeClr val="accent4"/>
              </a:solidFill>
            </a:endParaRPr>
          </a:p>
        </p:txBody>
      </p:sp>
    </p:spTree>
    <p:extLst>
      <p:ext uri="{BB962C8B-B14F-4D97-AF65-F5344CB8AC3E}">
        <p14:creationId xmlns:p14="http://schemas.microsoft.com/office/powerpoint/2010/main" val="290951059"/>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22282" y="819149"/>
            <a:ext cx="10382492" cy="6121345"/>
          </a:xfrm>
          <a:prstGeom prst="rect">
            <a:avLst/>
          </a:prstGeom>
        </p:spPr>
      </p:pic>
      <p:sp>
        <p:nvSpPr>
          <p:cNvPr id="3" name="Title 2"/>
          <p:cNvSpPr>
            <a:spLocks noGrp="1"/>
          </p:cNvSpPr>
          <p:nvPr>
            <p:ph type="title"/>
          </p:nvPr>
        </p:nvSpPr>
        <p:spPr/>
        <p:txBody>
          <a:bodyPr/>
          <a:lstStyle/>
          <a:p>
            <a:r>
              <a:rPr lang="de-DE" dirty="0" err="1"/>
              <a:t>Example</a:t>
            </a:r>
            <a:r>
              <a:rPr lang="de-DE" dirty="0"/>
              <a:t> </a:t>
            </a:r>
            <a:r>
              <a:rPr lang="de-DE" dirty="0" err="1"/>
              <a:t>target</a:t>
            </a:r>
            <a:r>
              <a:rPr lang="de-DE" dirty="0"/>
              <a:t>, </a:t>
            </a:r>
            <a:r>
              <a:rPr lang="de-DE" dirty="0" err="1"/>
              <a:t>designed</a:t>
            </a:r>
            <a:r>
              <a:rPr lang="de-DE" dirty="0"/>
              <a:t> </a:t>
            </a:r>
            <a:r>
              <a:rPr lang="de-DE" dirty="0" err="1"/>
              <a:t>for</a:t>
            </a:r>
            <a:r>
              <a:rPr lang="de-DE" dirty="0"/>
              <a:t> Standard </a:t>
            </a:r>
            <a:r>
              <a:rPr lang="de-DE" dirty="0" err="1"/>
              <a:t>configuration</a:t>
            </a:r>
            <a:endParaRPr lang="en-US" dirty="0"/>
          </a:p>
        </p:txBody>
      </p:sp>
      <p:sp>
        <p:nvSpPr>
          <p:cNvPr id="4" name="Date Placeholder 3"/>
          <p:cNvSpPr>
            <a:spLocks noGrp="1"/>
          </p:cNvSpPr>
          <p:nvPr>
            <p:ph type="dt" sz="half" idx="14"/>
          </p:nvPr>
        </p:nvSpPr>
        <p:spPr/>
        <p:txBody>
          <a:bodyPr/>
          <a:lstStyle/>
          <a:p>
            <a:r>
              <a:rPr lang="en-US" smtClean="0"/>
              <a:t>Antara Menzel-Barbara | 25.06.24   </a:t>
            </a:r>
            <a:endParaRPr lang="de-DE" dirty="0"/>
          </a:p>
        </p:txBody>
      </p:sp>
      <p:sp>
        <p:nvSpPr>
          <p:cNvPr id="5" name="Footer Placeholder 4"/>
          <p:cNvSpPr>
            <a:spLocks noGrp="1"/>
          </p:cNvSpPr>
          <p:nvPr>
            <p:ph type="ftr" sz="quarter" idx="15"/>
          </p:nvPr>
        </p:nvSpPr>
        <p:spPr/>
        <p:txBody>
          <a:bodyPr/>
          <a:lstStyle/>
          <a:p>
            <a:r>
              <a:rPr lang="en-US" smtClean="0"/>
              <a:t>Divertor engineering meeting</a:t>
            </a:r>
            <a:endParaRPr lang="de-DE" dirty="0"/>
          </a:p>
        </p:txBody>
      </p:sp>
      <p:sp>
        <p:nvSpPr>
          <p:cNvPr id="6" name="Slide Number Placeholder 5"/>
          <p:cNvSpPr>
            <a:spLocks noGrp="1"/>
          </p:cNvSpPr>
          <p:nvPr>
            <p:ph type="sldNum" sz="quarter" idx="16"/>
          </p:nvPr>
        </p:nvSpPr>
        <p:spPr/>
        <p:txBody>
          <a:bodyPr/>
          <a:lstStyle/>
          <a:p>
            <a:fld id="{ECE691D0-CC49-4FC7-9C4D-6112B0CB3A76}" type="slidenum">
              <a:rPr lang="de-DE" smtClean="0"/>
              <a:pPr/>
              <a:t>77</a:t>
            </a:fld>
            <a:endParaRPr lang="de-DE" dirty="0"/>
          </a:p>
        </p:txBody>
      </p:sp>
      <p:sp>
        <p:nvSpPr>
          <p:cNvPr id="2" name="Rounded Rectangle 1"/>
          <p:cNvSpPr/>
          <p:nvPr/>
        </p:nvSpPr>
        <p:spPr>
          <a:xfrm>
            <a:off x="9010650" y="2133600"/>
            <a:ext cx="1871663" cy="138113"/>
          </a:xfrm>
          <a:prstGeom prst="roundRect">
            <a:avLst/>
          </a:prstGeom>
          <a:solidFill>
            <a:schemeClr val="tx2"/>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8" name="Oval 7"/>
          <p:cNvSpPr/>
          <p:nvPr/>
        </p:nvSpPr>
        <p:spPr>
          <a:xfrm>
            <a:off x="9228900" y="2013480"/>
            <a:ext cx="371475" cy="385762"/>
          </a:xfrm>
          <a:prstGeom prst="ellipse">
            <a:avLst/>
          </a:prstGeom>
          <a:solidFill>
            <a:schemeClr val="tx2"/>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9" name="TextBox 8"/>
          <p:cNvSpPr txBox="1"/>
          <p:nvPr/>
        </p:nvSpPr>
        <p:spPr>
          <a:xfrm>
            <a:off x="9010650" y="1743606"/>
            <a:ext cx="2236451" cy="262059"/>
          </a:xfrm>
          <a:prstGeom prst="rect">
            <a:avLst/>
          </a:prstGeom>
          <a:noFill/>
        </p:spPr>
        <p:txBody>
          <a:bodyPr wrap="square" lIns="0" tIns="0" rIns="0" bIns="0" rtlCol="0" anchor="t" anchorCtr="0">
            <a:spAutoFit/>
          </a:bodyPr>
          <a:lstStyle/>
          <a:p>
            <a:pPr algn="l">
              <a:lnSpc>
                <a:spcPts val="2300"/>
              </a:lnSpc>
              <a:spcBef>
                <a:spcPts val="1150"/>
              </a:spcBef>
            </a:pPr>
            <a:r>
              <a:rPr lang="de-DE" sz="1400" dirty="0" err="1" smtClean="0">
                <a:solidFill>
                  <a:schemeClr val="tx2"/>
                </a:solidFill>
              </a:rPr>
              <a:t>Surfaces</a:t>
            </a:r>
            <a:r>
              <a:rPr lang="de-DE" sz="1400" dirty="0" smtClean="0">
                <a:solidFill>
                  <a:schemeClr val="tx2"/>
                </a:solidFill>
              </a:rPr>
              <a:t> </a:t>
            </a:r>
            <a:r>
              <a:rPr lang="de-DE" sz="1400" dirty="0" err="1" smtClean="0">
                <a:solidFill>
                  <a:schemeClr val="tx2"/>
                </a:solidFill>
              </a:rPr>
              <a:t>over</a:t>
            </a:r>
            <a:r>
              <a:rPr lang="de-DE" sz="1400" dirty="0" smtClean="0">
                <a:solidFill>
                  <a:schemeClr val="tx2"/>
                </a:solidFill>
              </a:rPr>
              <a:t> 10 MW/m²</a:t>
            </a:r>
            <a:endParaRPr lang="en-US" sz="1400" dirty="0" err="1" smtClean="0">
              <a:solidFill>
                <a:schemeClr val="tx2"/>
              </a:solidFill>
            </a:endParaRPr>
          </a:p>
        </p:txBody>
      </p:sp>
      <p:sp>
        <p:nvSpPr>
          <p:cNvPr id="10" name="Rounded Rectangle 9"/>
          <p:cNvSpPr/>
          <p:nvPr/>
        </p:nvSpPr>
        <p:spPr>
          <a:xfrm>
            <a:off x="9010650" y="3400425"/>
            <a:ext cx="1871663" cy="138113"/>
          </a:xfrm>
          <a:prstGeom prst="roundRect">
            <a:avLst/>
          </a:prstGeom>
          <a:solidFill>
            <a:schemeClr val="accent1"/>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11" name="Oval 10"/>
          <p:cNvSpPr/>
          <p:nvPr/>
        </p:nvSpPr>
        <p:spPr>
          <a:xfrm>
            <a:off x="10086059" y="3290950"/>
            <a:ext cx="371475" cy="385762"/>
          </a:xfrm>
          <a:prstGeom prst="ellipse">
            <a:avLst/>
          </a:prstGeom>
          <a:solidFill>
            <a:schemeClr val="accent1"/>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12" name="TextBox 11"/>
          <p:cNvSpPr txBox="1"/>
          <p:nvPr/>
        </p:nvSpPr>
        <p:spPr>
          <a:xfrm>
            <a:off x="9010650" y="3010431"/>
            <a:ext cx="2236451" cy="262059"/>
          </a:xfrm>
          <a:prstGeom prst="rect">
            <a:avLst/>
          </a:prstGeom>
          <a:noFill/>
        </p:spPr>
        <p:txBody>
          <a:bodyPr wrap="square" lIns="0" tIns="0" rIns="0" bIns="0" rtlCol="0" anchor="t" anchorCtr="0">
            <a:spAutoFit/>
          </a:bodyPr>
          <a:lstStyle/>
          <a:p>
            <a:pPr algn="l">
              <a:lnSpc>
                <a:spcPts val="2300"/>
              </a:lnSpc>
              <a:spcBef>
                <a:spcPts val="1150"/>
              </a:spcBef>
            </a:pPr>
            <a:r>
              <a:rPr lang="de-DE" sz="1400" dirty="0" err="1" smtClean="0">
                <a:solidFill>
                  <a:schemeClr val="tx2"/>
                </a:solidFill>
              </a:rPr>
              <a:t>Collected</a:t>
            </a:r>
            <a:r>
              <a:rPr lang="de-DE" sz="1400" dirty="0" smtClean="0">
                <a:solidFill>
                  <a:schemeClr val="tx2"/>
                </a:solidFill>
              </a:rPr>
              <a:t> </a:t>
            </a:r>
            <a:r>
              <a:rPr lang="de-DE" sz="1400" dirty="0" err="1" smtClean="0">
                <a:solidFill>
                  <a:schemeClr val="tx2"/>
                </a:solidFill>
              </a:rPr>
              <a:t>particles</a:t>
            </a:r>
            <a:endParaRPr lang="en-US" sz="1400" dirty="0" err="1" smtClean="0">
              <a:solidFill>
                <a:schemeClr val="tx2"/>
              </a:solidFill>
            </a:endParaRPr>
          </a:p>
        </p:txBody>
      </p:sp>
      <p:sp>
        <p:nvSpPr>
          <p:cNvPr id="13" name="TextBox 12"/>
          <p:cNvSpPr txBox="1"/>
          <p:nvPr/>
        </p:nvSpPr>
        <p:spPr>
          <a:xfrm>
            <a:off x="9251246" y="2354795"/>
            <a:ext cx="349129" cy="262059"/>
          </a:xfrm>
          <a:prstGeom prst="rect">
            <a:avLst/>
          </a:prstGeom>
          <a:noFill/>
        </p:spPr>
        <p:txBody>
          <a:bodyPr wrap="square" lIns="0" tIns="0" rIns="0" bIns="0" rtlCol="0" anchor="t" anchorCtr="0">
            <a:spAutoFit/>
          </a:bodyPr>
          <a:lstStyle/>
          <a:p>
            <a:pPr algn="l">
              <a:lnSpc>
                <a:spcPts val="2300"/>
              </a:lnSpc>
              <a:spcBef>
                <a:spcPts val="1150"/>
              </a:spcBef>
            </a:pPr>
            <a:r>
              <a:rPr lang="de-DE" sz="1400" dirty="0" err="1" smtClean="0">
                <a:ln>
                  <a:solidFill>
                    <a:srgbClr val="29485D"/>
                  </a:solidFill>
                </a:ln>
                <a:solidFill>
                  <a:srgbClr val="006C66"/>
                </a:solidFill>
              </a:rPr>
              <a:t>No</a:t>
            </a:r>
            <a:endParaRPr lang="en-US" sz="1400" dirty="0" err="1" smtClean="0">
              <a:ln>
                <a:solidFill>
                  <a:srgbClr val="29485D"/>
                </a:solidFill>
              </a:ln>
              <a:solidFill>
                <a:srgbClr val="006C66"/>
              </a:solidFill>
            </a:endParaRPr>
          </a:p>
        </p:txBody>
      </p:sp>
      <p:sp>
        <p:nvSpPr>
          <p:cNvPr id="14" name="TextBox 13"/>
          <p:cNvSpPr txBox="1"/>
          <p:nvPr/>
        </p:nvSpPr>
        <p:spPr>
          <a:xfrm>
            <a:off x="10141562" y="3676629"/>
            <a:ext cx="490537" cy="262059"/>
          </a:xfrm>
          <a:prstGeom prst="rect">
            <a:avLst/>
          </a:prstGeom>
          <a:noFill/>
        </p:spPr>
        <p:txBody>
          <a:bodyPr wrap="square" lIns="0" tIns="0" rIns="0" bIns="0" rtlCol="0" anchor="t" anchorCtr="0">
            <a:spAutoFit/>
          </a:bodyPr>
          <a:lstStyle/>
          <a:p>
            <a:pPr algn="l">
              <a:lnSpc>
                <a:spcPts val="2300"/>
              </a:lnSpc>
              <a:spcBef>
                <a:spcPts val="1150"/>
              </a:spcBef>
            </a:pPr>
            <a:r>
              <a:rPr lang="de-DE" sz="1400" dirty="0" smtClean="0">
                <a:solidFill>
                  <a:srgbClr val="EF7C00"/>
                </a:solidFill>
              </a:rPr>
              <a:t>89%</a:t>
            </a:r>
            <a:endParaRPr lang="en-US" sz="1400" dirty="0" err="1" smtClean="0">
              <a:solidFill>
                <a:srgbClr val="EF7C00"/>
              </a:solidFill>
            </a:endParaRPr>
          </a:p>
        </p:txBody>
      </p:sp>
      <p:sp>
        <p:nvSpPr>
          <p:cNvPr id="15" name="Rounded Rectangle 14"/>
          <p:cNvSpPr/>
          <p:nvPr/>
        </p:nvSpPr>
        <p:spPr>
          <a:xfrm>
            <a:off x="9010650" y="4809513"/>
            <a:ext cx="1871663" cy="138113"/>
          </a:xfrm>
          <a:prstGeom prst="roundRect">
            <a:avLst/>
          </a:prstGeom>
          <a:solidFill>
            <a:schemeClr val="tx1">
              <a:lumMod val="65000"/>
              <a:lumOff val="35000"/>
            </a:schemeClr>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16" name="Oval 15"/>
          <p:cNvSpPr/>
          <p:nvPr/>
        </p:nvSpPr>
        <p:spPr>
          <a:xfrm>
            <a:off x="9228900" y="4695949"/>
            <a:ext cx="371475" cy="385762"/>
          </a:xfrm>
          <a:prstGeom prst="ellipse">
            <a:avLst/>
          </a:prstGeom>
          <a:solidFill>
            <a:schemeClr val="tx1">
              <a:lumMod val="65000"/>
              <a:lumOff val="35000"/>
            </a:schemeClr>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17" name="TextBox 16"/>
          <p:cNvSpPr txBox="1"/>
          <p:nvPr/>
        </p:nvSpPr>
        <p:spPr>
          <a:xfrm>
            <a:off x="9010650" y="4419519"/>
            <a:ext cx="2236451" cy="262059"/>
          </a:xfrm>
          <a:prstGeom prst="rect">
            <a:avLst/>
          </a:prstGeom>
          <a:noFill/>
        </p:spPr>
        <p:txBody>
          <a:bodyPr wrap="square" lIns="0" tIns="0" rIns="0" bIns="0" rtlCol="0" anchor="t" anchorCtr="0">
            <a:spAutoFit/>
          </a:bodyPr>
          <a:lstStyle/>
          <a:p>
            <a:pPr algn="l">
              <a:lnSpc>
                <a:spcPts val="2300"/>
              </a:lnSpc>
              <a:spcBef>
                <a:spcPts val="1150"/>
              </a:spcBef>
            </a:pPr>
            <a:r>
              <a:rPr lang="de-DE" sz="1400" dirty="0" err="1" smtClean="0">
                <a:solidFill>
                  <a:srgbClr val="777777"/>
                </a:solidFill>
              </a:rPr>
              <a:t>Plotted</a:t>
            </a:r>
            <a:r>
              <a:rPr lang="de-DE" sz="1400" dirty="0" smtClean="0">
                <a:solidFill>
                  <a:srgbClr val="777777"/>
                </a:solidFill>
              </a:rPr>
              <a:t> </a:t>
            </a:r>
            <a:r>
              <a:rPr lang="de-DE" sz="1400" dirty="0" err="1" smtClean="0">
                <a:solidFill>
                  <a:srgbClr val="777777"/>
                </a:solidFill>
              </a:rPr>
              <a:t>metric</a:t>
            </a:r>
            <a:endParaRPr lang="en-US" sz="1400" dirty="0" err="1" smtClean="0">
              <a:solidFill>
                <a:srgbClr val="777777"/>
              </a:solidFill>
            </a:endParaRPr>
          </a:p>
        </p:txBody>
      </p:sp>
      <p:sp>
        <p:nvSpPr>
          <p:cNvPr id="18" name="TextBox 17"/>
          <p:cNvSpPr txBox="1"/>
          <p:nvPr/>
        </p:nvSpPr>
        <p:spPr>
          <a:xfrm>
            <a:off x="8768173" y="5066159"/>
            <a:ext cx="1292928" cy="294953"/>
          </a:xfrm>
          <a:prstGeom prst="rect">
            <a:avLst/>
          </a:prstGeom>
          <a:noFill/>
        </p:spPr>
        <p:txBody>
          <a:bodyPr wrap="square" lIns="0" tIns="0" rIns="0" bIns="0" rtlCol="0" anchor="t" anchorCtr="0">
            <a:spAutoFit/>
          </a:bodyPr>
          <a:lstStyle/>
          <a:p>
            <a:pPr algn="l">
              <a:lnSpc>
                <a:spcPts val="2300"/>
              </a:lnSpc>
              <a:spcBef>
                <a:spcPts val="1150"/>
              </a:spcBef>
            </a:pPr>
            <a:r>
              <a:rPr lang="de-DE" sz="1400" dirty="0" err="1" smtClean="0">
                <a:solidFill>
                  <a:srgbClr val="777777"/>
                </a:solidFill>
              </a:rPr>
              <a:t>Incidence</a:t>
            </a:r>
            <a:r>
              <a:rPr lang="de-DE" sz="1400" dirty="0" smtClean="0">
                <a:solidFill>
                  <a:srgbClr val="777777"/>
                </a:solidFill>
              </a:rPr>
              <a:t> angle</a:t>
            </a:r>
            <a:endParaRPr lang="en-US" sz="1400" dirty="0" err="1" smtClean="0">
              <a:solidFill>
                <a:srgbClr val="777777"/>
              </a:solidFill>
            </a:endParaRPr>
          </a:p>
        </p:txBody>
      </p:sp>
      <p:sp>
        <p:nvSpPr>
          <p:cNvPr id="19" name="Rectangle 18"/>
          <p:cNvSpPr/>
          <p:nvPr/>
        </p:nvSpPr>
        <p:spPr>
          <a:xfrm>
            <a:off x="3133725" y="938213"/>
            <a:ext cx="1327775" cy="314325"/>
          </a:xfrm>
          <a:prstGeom prst="rect">
            <a:avLst/>
          </a:prstGeom>
          <a:solidFill>
            <a:schemeClr val="bg1"/>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20" name="Rounded Rectangle 19"/>
          <p:cNvSpPr/>
          <p:nvPr/>
        </p:nvSpPr>
        <p:spPr>
          <a:xfrm>
            <a:off x="9010650" y="1151019"/>
            <a:ext cx="1871663" cy="138113"/>
          </a:xfrm>
          <a:prstGeom prst="roundRect">
            <a:avLst/>
          </a:prstGeom>
          <a:solidFill>
            <a:schemeClr val="accent4"/>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21" name="Oval 20"/>
          <p:cNvSpPr/>
          <p:nvPr/>
        </p:nvSpPr>
        <p:spPr>
          <a:xfrm>
            <a:off x="9706420" y="1030315"/>
            <a:ext cx="371475" cy="385762"/>
          </a:xfrm>
          <a:prstGeom prst="ellipse">
            <a:avLst/>
          </a:prstGeom>
          <a:solidFill>
            <a:schemeClr val="accent4"/>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22" name="TextBox 21"/>
          <p:cNvSpPr txBox="1"/>
          <p:nvPr/>
        </p:nvSpPr>
        <p:spPr>
          <a:xfrm>
            <a:off x="9513720" y="1353028"/>
            <a:ext cx="1020930" cy="294953"/>
          </a:xfrm>
          <a:prstGeom prst="rect">
            <a:avLst/>
          </a:prstGeom>
          <a:noFill/>
        </p:spPr>
        <p:txBody>
          <a:bodyPr wrap="square" lIns="0" tIns="0" rIns="0" bIns="0" rtlCol="0" anchor="t" anchorCtr="0">
            <a:spAutoFit/>
          </a:bodyPr>
          <a:lstStyle/>
          <a:p>
            <a:pPr algn="l">
              <a:lnSpc>
                <a:spcPts val="2300"/>
              </a:lnSpc>
              <a:spcBef>
                <a:spcPts val="1150"/>
              </a:spcBef>
            </a:pPr>
            <a:r>
              <a:rPr lang="de-DE" sz="1400" dirty="0" smtClean="0">
                <a:solidFill>
                  <a:schemeClr val="accent4"/>
                </a:solidFill>
              </a:rPr>
              <a:t>High-</a:t>
            </a:r>
            <a:r>
              <a:rPr lang="de-DE" sz="1400" dirty="0" err="1" smtClean="0">
                <a:solidFill>
                  <a:schemeClr val="accent4"/>
                </a:solidFill>
              </a:rPr>
              <a:t>Mirror</a:t>
            </a:r>
            <a:endParaRPr lang="en-US" sz="1400" dirty="0" err="1" smtClean="0">
              <a:solidFill>
                <a:schemeClr val="accent4"/>
              </a:solidFill>
            </a:endParaRPr>
          </a:p>
        </p:txBody>
      </p:sp>
    </p:spTree>
    <p:extLst>
      <p:ext uri="{BB962C8B-B14F-4D97-AF65-F5344CB8AC3E}">
        <p14:creationId xmlns:p14="http://schemas.microsoft.com/office/powerpoint/2010/main" val="3892082575"/>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22282" y="819149"/>
            <a:ext cx="10382492" cy="6121344"/>
          </a:xfrm>
          <a:prstGeom prst="rect">
            <a:avLst/>
          </a:prstGeom>
        </p:spPr>
      </p:pic>
      <p:sp>
        <p:nvSpPr>
          <p:cNvPr id="3" name="Title 2"/>
          <p:cNvSpPr>
            <a:spLocks noGrp="1"/>
          </p:cNvSpPr>
          <p:nvPr>
            <p:ph type="title"/>
          </p:nvPr>
        </p:nvSpPr>
        <p:spPr/>
        <p:txBody>
          <a:bodyPr/>
          <a:lstStyle/>
          <a:p>
            <a:r>
              <a:rPr lang="de-DE" dirty="0" err="1"/>
              <a:t>Example</a:t>
            </a:r>
            <a:r>
              <a:rPr lang="de-DE" dirty="0"/>
              <a:t> </a:t>
            </a:r>
            <a:r>
              <a:rPr lang="de-DE" dirty="0" err="1"/>
              <a:t>target</a:t>
            </a:r>
            <a:r>
              <a:rPr lang="de-DE" dirty="0"/>
              <a:t>, </a:t>
            </a:r>
            <a:r>
              <a:rPr lang="de-DE" dirty="0" err="1"/>
              <a:t>designed</a:t>
            </a:r>
            <a:r>
              <a:rPr lang="de-DE" dirty="0"/>
              <a:t> </a:t>
            </a:r>
            <a:r>
              <a:rPr lang="de-DE" dirty="0" err="1"/>
              <a:t>for</a:t>
            </a:r>
            <a:r>
              <a:rPr lang="de-DE" dirty="0"/>
              <a:t> Standard </a:t>
            </a:r>
            <a:r>
              <a:rPr lang="de-DE" dirty="0" err="1"/>
              <a:t>configuration</a:t>
            </a:r>
            <a:endParaRPr lang="en-US" dirty="0"/>
          </a:p>
        </p:txBody>
      </p:sp>
      <p:sp>
        <p:nvSpPr>
          <p:cNvPr id="4" name="Date Placeholder 3"/>
          <p:cNvSpPr>
            <a:spLocks noGrp="1"/>
          </p:cNvSpPr>
          <p:nvPr>
            <p:ph type="dt" sz="half" idx="14"/>
          </p:nvPr>
        </p:nvSpPr>
        <p:spPr/>
        <p:txBody>
          <a:bodyPr/>
          <a:lstStyle/>
          <a:p>
            <a:r>
              <a:rPr lang="en-US" smtClean="0"/>
              <a:t>Antara Menzel-Barbara | 25.06.24   </a:t>
            </a:r>
            <a:endParaRPr lang="de-DE" dirty="0"/>
          </a:p>
        </p:txBody>
      </p:sp>
      <p:sp>
        <p:nvSpPr>
          <p:cNvPr id="5" name="Footer Placeholder 4"/>
          <p:cNvSpPr>
            <a:spLocks noGrp="1"/>
          </p:cNvSpPr>
          <p:nvPr>
            <p:ph type="ftr" sz="quarter" idx="15"/>
          </p:nvPr>
        </p:nvSpPr>
        <p:spPr/>
        <p:txBody>
          <a:bodyPr/>
          <a:lstStyle/>
          <a:p>
            <a:r>
              <a:rPr lang="en-US" smtClean="0"/>
              <a:t>Divertor engineering meeting</a:t>
            </a:r>
            <a:endParaRPr lang="de-DE" dirty="0"/>
          </a:p>
        </p:txBody>
      </p:sp>
      <p:sp>
        <p:nvSpPr>
          <p:cNvPr id="6" name="Slide Number Placeholder 5"/>
          <p:cNvSpPr>
            <a:spLocks noGrp="1"/>
          </p:cNvSpPr>
          <p:nvPr>
            <p:ph type="sldNum" sz="quarter" idx="16"/>
          </p:nvPr>
        </p:nvSpPr>
        <p:spPr/>
        <p:txBody>
          <a:bodyPr/>
          <a:lstStyle/>
          <a:p>
            <a:fld id="{ECE691D0-CC49-4FC7-9C4D-6112B0CB3A76}" type="slidenum">
              <a:rPr lang="de-DE" smtClean="0"/>
              <a:pPr/>
              <a:t>78</a:t>
            </a:fld>
            <a:endParaRPr lang="de-DE" dirty="0"/>
          </a:p>
        </p:txBody>
      </p:sp>
      <p:sp>
        <p:nvSpPr>
          <p:cNvPr id="2" name="Rounded Rectangle 1"/>
          <p:cNvSpPr/>
          <p:nvPr/>
        </p:nvSpPr>
        <p:spPr>
          <a:xfrm>
            <a:off x="9010650" y="2133600"/>
            <a:ext cx="1871663" cy="138113"/>
          </a:xfrm>
          <a:prstGeom prst="roundRect">
            <a:avLst/>
          </a:prstGeom>
          <a:solidFill>
            <a:schemeClr val="tx2"/>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8" name="Oval 7"/>
          <p:cNvSpPr/>
          <p:nvPr/>
        </p:nvSpPr>
        <p:spPr>
          <a:xfrm>
            <a:off x="9228900" y="2013480"/>
            <a:ext cx="371475" cy="385762"/>
          </a:xfrm>
          <a:prstGeom prst="ellipse">
            <a:avLst/>
          </a:prstGeom>
          <a:solidFill>
            <a:schemeClr val="tx2"/>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9" name="TextBox 8"/>
          <p:cNvSpPr txBox="1"/>
          <p:nvPr/>
        </p:nvSpPr>
        <p:spPr>
          <a:xfrm>
            <a:off x="9010650" y="1743606"/>
            <a:ext cx="2236451" cy="262059"/>
          </a:xfrm>
          <a:prstGeom prst="rect">
            <a:avLst/>
          </a:prstGeom>
          <a:noFill/>
        </p:spPr>
        <p:txBody>
          <a:bodyPr wrap="square" lIns="0" tIns="0" rIns="0" bIns="0" rtlCol="0" anchor="t" anchorCtr="0">
            <a:spAutoFit/>
          </a:bodyPr>
          <a:lstStyle/>
          <a:p>
            <a:pPr algn="l">
              <a:lnSpc>
                <a:spcPts val="2300"/>
              </a:lnSpc>
              <a:spcBef>
                <a:spcPts val="1150"/>
              </a:spcBef>
            </a:pPr>
            <a:r>
              <a:rPr lang="de-DE" sz="1400" dirty="0" err="1" smtClean="0">
                <a:solidFill>
                  <a:schemeClr val="tx2"/>
                </a:solidFill>
              </a:rPr>
              <a:t>Surfaces</a:t>
            </a:r>
            <a:r>
              <a:rPr lang="de-DE" sz="1400" dirty="0" smtClean="0">
                <a:solidFill>
                  <a:schemeClr val="tx2"/>
                </a:solidFill>
              </a:rPr>
              <a:t> </a:t>
            </a:r>
            <a:r>
              <a:rPr lang="de-DE" sz="1400" dirty="0" err="1" smtClean="0">
                <a:solidFill>
                  <a:schemeClr val="tx2"/>
                </a:solidFill>
              </a:rPr>
              <a:t>over</a:t>
            </a:r>
            <a:r>
              <a:rPr lang="de-DE" sz="1400" dirty="0" smtClean="0">
                <a:solidFill>
                  <a:schemeClr val="tx2"/>
                </a:solidFill>
              </a:rPr>
              <a:t> 10 MW/m²</a:t>
            </a:r>
            <a:endParaRPr lang="en-US" sz="1400" dirty="0" err="1" smtClean="0">
              <a:solidFill>
                <a:schemeClr val="tx2"/>
              </a:solidFill>
            </a:endParaRPr>
          </a:p>
        </p:txBody>
      </p:sp>
      <p:sp>
        <p:nvSpPr>
          <p:cNvPr id="10" name="Rounded Rectangle 9"/>
          <p:cNvSpPr/>
          <p:nvPr/>
        </p:nvSpPr>
        <p:spPr>
          <a:xfrm>
            <a:off x="9010650" y="3400425"/>
            <a:ext cx="1871663" cy="138113"/>
          </a:xfrm>
          <a:prstGeom prst="roundRect">
            <a:avLst/>
          </a:prstGeom>
          <a:solidFill>
            <a:schemeClr val="accent1"/>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11" name="Oval 10"/>
          <p:cNvSpPr/>
          <p:nvPr/>
        </p:nvSpPr>
        <p:spPr>
          <a:xfrm>
            <a:off x="10086059" y="3290950"/>
            <a:ext cx="371475" cy="385762"/>
          </a:xfrm>
          <a:prstGeom prst="ellipse">
            <a:avLst/>
          </a:prstGeom>
          <a:solidFill>
            <a:schemeClr val="accent1"/>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12" name="TextBox 11"/>
          <p:cNvSpPr txBox="1"/>
          <p:nvPr/>
        </p:nvSpPr>
        <p:spPr>
          <a:xfrm>
            <a:off x="9010650" y="3010431"/>
            <a:ext cx="2236451" cy="262059"/>
          </a:xfrm>
          <a:prstGeom prst="rect">
            <a:avLst/>
          </a:prstGeom>
          <a:noFill/>
        </p:spPr>
        <p:txBody>
          <a:bodyPr wrap="square" lIns="0" tIns="0" rIns="0" bIns="0" rtlCol="0" anchor="t" anchorCtr="0">
            <a:spAutoFit/>
          </a:bodyPr>
          <a:lstStyle/>
          <a:p>
            <a:pPr algn="l">
              <a:lnSpc>
                <a:spcPts val="2300"/>
              </a:lnSpc>
              <a:spcBef>
                <a:spcPts val="1150"/>
              </a:spcBef>
            </a:pPr>
            <a:r>
              <a:rPr lang="de-DE" sz="1400" dirty="0" err="1" smtClean="0">
                <a:solidFill>
                  <a:schemeClr val="tx2"/>
                </a:solidFill>
              </a:rPr>
              <a:t>Collected</a:t>
            </a:r>
            <a:r>
              <a:rPr lang="de-DE" sz="1400" dirty="0" smtClean="0">
                <a:solidFill>
                  <a:schemeClr val="tx2"/>
                </a:solidFill>
              </a:rPr>
              <a:t> </a:t>
            </a:r>
            <a:r>
              <a:rPr lang="de-DE" sz="1400" dirty="0" err="1" smtClean="0">
                <a:solidFill>
                  <a:schemeClr val="tx2"/>
                </a:solidFill>
              </a:rPr>
              <a:t>particles</a:t>
            </a:r>
            <a:endParaRPr lang="en-US" sz="1400" dirty="0" err="1" smtClean="0">
              <a:solidFill>
                <a:schemeClr val="tx2"/>
              </a:solidFill>
            </a:endParaRPr>
          </a:p>
        </p:txBody>
      </p:sp>
      <p:sp>
        <p:nvSpPr>
          <p:cNvPr id="13" name="TextBox 12"/>
          <p:cNvSpPr txBox="1"/>
          <p:nvPr/>
        </p:nvSpPr>
        <p:spPr>
          <a:xfrm>
            <a:off x="9251246" y="2354795"/>
            <a:ext cx="349129" cy="262059"/>
          </a:xfrm>
          <a:prstGeom prst="rect">
            <a:avLst/>
          </a:prstGeom>
          <a:noFill/>
        </p:spPr>
        <p:txBody>
          <a:bodyPr wrap="square" lIns="0" tIns="0" rIns="0" bIns="0" rtlCol="0" anchor="t" anchorCtr="0">
            <a:spAutoFit/>
          </a:bodyPr>
          <a:lstStyle/>
          <a:p>
            <a:pPr algn="l">
              <a:lnSpc>
                <a:spcPts val="2300"/>
              </a:lnSpc>
              <a:spcBef>
                <a:spcPts val="1150"/>
              </a:spcBef>
            </a:pPr>
            <a:r>
              <a:rPr lang="de-DE" sz="1400" dirty="0" err="1" smtClean="0">
                <a:ln>
                  <a:solidFill>
                    <a:srgbClr val="29485D"/>
                  </a:solidFill>
                </a:ln>
                <a:solidFill>
                  <a:srgbClr val="006C66"/>
                </a:solidFill>
              </a:rPr>
              <a:t>No</a:t>
            </a:r>
            <a:endParaRPr lang="en-US" sz="1400" dirty="0" err="1" smtClean="0">
              <a:ln>
                <a:solidFill>
                  <a:srgbClr val="29485D"/>
                </a:solidFill>
              </a:ln>
              <a:solidFill>
                <a:srgbClr val="006C66"/>
              </a:solidFill>
            </a:endParaRPr>
          </a:p>
        </p:txBody>
      </p:sp>
      <p:sp>
        <p:nvSpPr>
          <p:cNvPr id="14" name="TextBox 13"/>
          <p:cNvSpPr txBox="1"/>
          <p:nvPr/>
        </p:nvSpPr>
        <p:spPr>
          <a:xfrm>
            <a:off x="10141562" y="3676629"/>
            <a:ext cx="490537" cy="262059"/>
          </a:xfrm>
          <a:prstGeom prst="rect">
            <a:avLst/>
          </a:prstGeom>
          <a:noFill/>
        </p:spPr>
        <p:txBody>
          <a:bodyPr wrap="square" lIns="0" tIns="0" rIns="0" bIns="0" rtlCol="0" anchor="t" anchorCtr="0">
            <a:spAutoFit/>
          </a:bodyPr>
          <a:lstStyle/>
          <a:p>
            <a:pPr algn="l">
              <a:lnSpc>
                <a:spcPts val="2300"/>
              </a:lnSpc>
              <a:spcBef>
                <a:spcPts val="1150"/>
              </a:spcBef>
            </a:pPr>
            <a:r>
              <a:rPr lang="de-DE" sz="1400" dirty="0" smtClean="0">
                <a:solidFill>
                  <a:srgbClr val="EF7C00"/>
                </a:solidFill>
              </a:rPr>
              <a:t>89%</a:t>
            </a:r>
            <a:endParaRPr lang="en-US" sz="1400" dirty="0" err="1" smtClean="0">
              <a:solidFill>
                <a:srgbClr val="EF7C00"/>
              </a:solidFill>
            </a:endParaRPr>
          </a:p>
        </p:txBody>
      </p:sp>
      <p:sp>
        <p:nvSpPr>
          <p:cNvPr id="15" name="Rounded Rectangle 14"/>
          <p:cNvSpPr/>
          <p:nvPr/>
        </p:nvSpPr>
        <p:spPr>
          <a:xfrm>
            <a:off x="9010650" y="4809513"/>
            <a:ext cx="1871663" cy="138113"/>
          </a:xfrm>
          <a:prstGeom prst="roundRect">
            <a:avLst/>
          </a:prstGeom>
          <a:solidFill>
            <a:schemeClr val="tx1">
              <a:lumMod val="65000"/>
              <a:lumOff val="35000"/>
            </a:schemeClr>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16" name="Oval 15"/>
          <p:cNvSpPr/>
          <p:nvPr/>
        </p:nvSpPr>
        <p:spPr>
          <a:xfrm>
            <a:off x="9228900" y="4695949"/>
            <a:ext cx="371475" cy="385762"/>
          </a:xfrm>
          <a:prstGeom prst="ellipse">
            <a:avLst/>
          </a:prstGeom>
          <a:solidFill>
            <a:schemeClr val="tx1">
              <a:lumMod val="65000"/>
              <a:lumOff val="35000"/>
            </a:schemeClr>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17" name="TextBox 16"/>
          <p:cNvSpPr txBox="1"/>
          <p:nvPr/>
        </p:nvSpPr>
        <p:spPr>
          <a:xfrm>
            <a:off x="9010650" y="4419519"/>
            <a:ext cx="2236451" cy="262059"/>
          </a:xfrm>
          <a:prstGeom prst="rect">
            <a:avLst/>
          </a:prstGeom>
          <a:noFill/>
        </p:spPr>
        <p:txBody>
          <a:bodyPr wrap="square" lIns="0" tIns="0" rIns="0" bIns="0" rtlCol="0" anchor="t" anchorCtr="0">
            <a:spAutoFit/>
          </a:bodyPr>
          <a:lstStyle/>
          <a:p>
            <a:pPr algn="l">
              <a:lnSpc>
                <a:spcPts val="2300"/>
              </a:lnSpc>
              <a:spcBef>
                <a:spcPts val="1150"/>
              </a:spcBef>
            </a:pPr>
            <a:r>
              <a:rPr lang="de-DE" sz="1400" dirty="0" err="1" smtClean="0">
                <a:solidFill>
                  <a:srgbClr val="777777"/>
                </a:solidFill>
              </a:rPr>
              <a:t>Plotted</a:t>
            </a:r>
            <a:r>
              <a:rPr lang="de-DE" sz="1400" dirty="0" smtClean="0">
                <a:solidFill>
                  <a:srgbClr val="777777"/>
                </a:solidFill>
              </a:rPr>
              <a:t> </a:t>
            </a:r>
            <a:r>
              <a:rPr lang="de-DE" sz="1400" dirty="0" err="1" smtClean="0">
                <a:solidFill>
                  <a:srgbClr val="777777"/>
                </a:solidFill>
              </a:rPr>
              <a:t>metric</a:t>
            </a:r>
            <a:endParaRPr lang="en-US" sz="1400" dirty="0" err="1" smtClean="0">
              <a:solidFill>
                <a:srgbClr val="777777"/>
              </a:solidFill>
            </a:endParaRPr>
          </a:p>
        </p:txBody>
      </p:sp>
      <p:sp>
        <p:nvSpPr>
          <p:cNvPr id="18" name="TextBox 17"/>
          <p:cNvSpPr txBox="1"/>
          <p:nvPr/>
        </p:nvSpPr>
        <p:spPr>
          <a:xfrm>
            <a:off x="8768173" y="5066159"/>
            <a:ext cx="1292928" cy="294953"/>
          </a:xfrm>
          <a:prstGeom prst="rect">
            <a:avLst/>
          </a:prstGeom>
          <a:noFill/>
        </p:spPr>
        <p:txBody>
          <a:bodyPr wrap="square" lIns="0" tIns="0" rIns="0" bIns="0" rtlCol="0" anchor="t" anchorCtr="0">
            <a:spAutoFit/>
          </a:bodyPr>
          <a:lstStyle/>
          <a:p>
            <a:pPr algn="l">
              <a:lnSpc>
                <a:spcPts val="2300"/>
              </a:lnSpc>
              <a:spcBef>
                <a:spcPts val="1150"/>
              </a:spcBef>
            </a:pPr>
            <a:r>
              <a:rPr lang="de-DE" sz="1400" dirty="0" err="1" smtClean="0">
                <a:solidFill>
                  <a:srgbClr val="777777"/>
                </a:solidFill>
              </a:rPr>
              <a:t>Incidence</a:t>
            </a:r>
            <a:r>
              <a:rPr lang="de-DE" sz="1400" dirty="0" smtClean="0">
                <a:solidFill>
                  <a:srgbClr val="777777"/>
                </a:solidFill>
              </a:rPr>
              <a:t> angle</a:t>
            </a:r>
            <a:endParaRPr lang="en-US" sz="1400" dirty="0" err="1" smtClean="0">
              <a:solidFill>
                <a:srgbClr val="777777"/>
              </a:solidFill>
            </a:endParaRPr>
          </a:p>
        </p:txBody>
      </p:sp>
      <p:sp>
        <p:nvSpPr>
          <p:cNvPr id="19" name="Rectangle 18"/>
          <p:cNvSpPr/>
          <p:nvPr/>
        </p:nvSpPr>
        <p:spPr>
          <a:xfrm>
            <a:off x="3133725" y="938213"/>
            <a:ext cx="1327775" cy="314325"/>
          </a:xfrm>
          <a:prstGeom prst="rect">
            <a:avLst/>
          </a:prstGeom>
          <a:solidFill>
            <a:schemeClr val="bg1"/>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20" name="Rounded Rectangle 19"/>
          <p:cNvSpPr/>
          <p:nvPr/>
        </p:nvSpPr>
        <p:spPr>
          <a:xfrm>
            <a:off x="9010650" y="1151019"/>
            <a:ext cx="1871663" cy="138113"/>
          </a:xfrm>
          <a:prstGeom prst="roundRect">
            <a:avLst/>
          </a:prstGeom>
          <a:solidFill>
            <a:schemeClr val="accent4"/>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23" name="Oval 22"/>
          <p:cNvSpPr/>
          <p:nvPr/>
        </p:nvSpPr>
        <p:spPr>
          <a:xfrm>
            <a:off x="10130916" y="1018768"/>
            <a:ext cx="371475" cy="385762"/>
          </a:xfrm>
          <a:prstGeom prst="ellipse">
            <a:avLst/>
          </a:prstGeom>
          <a:solidFill>
            <a:schemeClr val="accent4"/>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24" name="TextBox 23"/>
          <p:cNvSpPr txBox="1"/>
          <p:nvPr/>
        </p:nvSpPr>
        <p:spPr>
          <a:xfrm>
            <a:off x="9988313" y="1376221"/>
            <a:ext cx="1020095" cy="262059"/>
          </a:xfrm>
          <a:prstGeom prst="rect">
            <a:avLst/>
          </a:prstGeom>
          <a:noFill/>
        </p:spPr>
        <p:txBody>
          <a:bodyPr wrap="square" lIns="0" tIns="0" rIns="0" bIns="0" rtlCol="0" anchor="t" anchorCtr="0">
            <a:spAutoFit/>
          </a:bodyPr>
          <a:lstStyle/>
          <a:p>
            <a:pPr algn="l">
              <a:lnSpc>
                <a:spcPts val="2300"/>
              </a:lnSpc>
              <a:spcBef>
                <a:spcPts val="1150"/>
              </a:spcBef>
            </a:pPr>
            <a:r>
              <a:rPr lang="de-DE" sz="1400" dirty="0" smtClean="0">
                <a:solidFill>
                  <a:schemeClr val="accent4"/>
                </a:solidFill>
              </a:rPr>
              <a:t>High-</a:t>
            </a:r>
            <a:r>
              <a:rPr lang="de-DE" sz="1400" dirty="0" err="1" smtClean="0">
                <a:solidFill>
                  <a:schemeClr val="accent4"/>
                </a:solidFill>
              </a:rPr>
              <a:t>Iota</a:t>
            </a:r>
            <a:endParaRPr lang="en-US" sz="1400" dirty="0" err="1" smtClean="0">
              <a:solidFill>
                <a:schemeClr val="accent4"/>
              </a:solidFill>
            </a:endParaRPr>
          </a:p>
        </p:txBody>
      </p:sp>
    </p:spTree>
    <p:extLst>
      <p:ext uri="{BB962C8B-B14F-4D97-AF65-F5344CB8AC3E}">
        <p14:creationId xmlns:p14="http://schemas.microsoft.com/office/powerpoint/2010/main" val="1906520387"/>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30831" y="819149"/>
            <a:ext cx="11399591" cy="6121343"/>
          </a:xfrm>
          <a:prstGeom prst="rect">
            <a:avLst/>
          </a:prstGeom>
        </p:spPr>
      </p:pic>
      <p:sp>
        <p:nvSpPr>
          <p:cNvPr id="3" name="Title 2"/>
          <p:cNvSpPr>
            <a:spLocks noGrp="1"/>
          </p:cNvSpPr>
          <p:nvPr>
            <p:ph type="title"/>
          </p:nvPr>
        </p:nvSpPr>
        <p:spPr/>
        <p:txBody>
          <a:bodyPr/>
          <a:lstStyle/>
          <a:p>
            <a:r>
              <a:rPr lang="de-DE" dirty="0" err="1"/>
              <a:t>Example</a:t>
            </a:r>
            <a:r>
              <a:rPr lang="de-DE" dirty="0"/>
              <a:t> </a:t>
            </a:r>
            <a:r>
              <a:rPr lang="de-DE" dirty="0" err="1"/>
              <a:t>target</a:t>
            </a:r>
            <a:r>
              <a:rPr lang="de-DE" dirty="0"/>
              <a:t>, </a:t>
            </a:r>
            <a:r>
              <a:rPr lang="de-DE" dirty="0" err="1"/>
              <a:t>designed</a:t>
            </a:r>
            <a:r>
              <a:rPr lang="de-DE" dirty="0"/>
              <a:t> </a:t>
            </a:r>
            <a:r>
              <a:rPr lang="de-DE" dirty="0" err="1"/>
              <a:t>for</a:t>
            </a:r>
            <a:r>
              <a:rPr lang="de-DE" dirty="0"/>
              <a:t> Standard </a:t>
            </a:r>
            <a:r>
              <a:rPr lang="de-DE" dirty="0" err="1"/>
              <a:t>configuration</a:t>
            </a:r>
            <a:endParaRPr lang="en-US" dirty="0"/>
          </a:p>
        </p:txBody>
      </p:sp>
      <p:sp>
        <p:nvSpPr>
          <p:cNvPr id="4" name="Date Placeholder 3"/>
          <p:cNvSpPr>
            <a:spLocks noGrp="1"/>
          </p:cNvSpPr>
          <p:nvPr>
            <p:ph type="dt" sz="half" idx="14"/>
          </p:nvPr>
        </p:nvSpPr>
        <p:spPr/>
        <p:txBody>
          <a:bodyPr/>
          <a:lstStyle/>
          <a:p>
            <a:r>
              <a:rPr lang="en-US" smtClean="0"/>
              <a:t>Antara Menzel-Barbara | 25.06.24   </a:t>
            </a:r>
            <a:endParaRPr lang="de-DE" dirty="0"/>
          </a:p>
        </p:txBody>
      </p:sp>
      <p:sp>
        <p:nvSpPr>
          <p:cNvPr id="5" name="Footer Placeholder 4"/>
          <p:cNvSpPr>
            <a:spLocks noGrp="1"/>
          </p:cNvSpPr>
          <p:nvPr>
            <p:ph type="ftr" sz="quarter" idx="15"/>
          </p:nvPr>
        </p:nvSpPr>
        <p:spPr/>
        <p:txBody>
          <a:bodyPr/>
          <a:lstStyle/>
          <a:p>
            <a:r>
              <a:rPr lang="en-US" smtClean="0"/>
              <a:t>Divertor engineering meeting</a:t>
            </a:r>
            <a:endParaRPr lang="de-DE" dirty="0"/>
          </a:p>
        </p:txBody>
      </p:sp>
      <p:sp>
        <p:nvSpPr>
          <p:cNvPr id="6" name="Slide Number Placeholder 5"/>
          <p:cNvSpPr>
            <a:spLocks noGrp="1"/>
          </p:cNvSpPr>
          <p:nvPr>
            <p:ph type="sldNum" sz="quarter" idx="16"/>
          </p:nvPr>
        </p:nvSpPr>
        <p:spPr/>
        <p:txBody>
          <a:bodyPr/>
          <a:lstStyle/>
          <a:p>
            <a:fld id="{ECE691D0-CC49-4FC7-9C4D-6112B0CB3A76}" type="slidenum">
              <a:rPr lang="de-DE" smtClean="0"/>
              <a:pPr/>
              <a:t>79</a:t>
            </a:fld>
            <a:endParaRPr lang="de-DE" dirty="0"/>
          </a:p>
        </p:txBody>
      </p:sp>
      <p:sp>
        <p:nvSpPr>
          <p:cNvPr id="2" name="Rounded Rectangle 1"/>
          <p:cNvSpPr/>
          <p:nvPr/>
        </p:nvSpPr>
        <p:spPr>
          <a:xfrm>
            <a:off x="9010650" y="2133600"/>
            <a:ext cx="1871663" cy="138113"/>
          </a:xfrm>
          <a:prstGeom prst="roundRect">
            <a:avLst/>
          </a:prstGeom>
          <a:solidFill>
            <a:schemeClr val="tx2"/>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8" name="Oval 7"/>
          <p:cNvSpPr/>
          <p:nvPr/>
        </p:nvSpPr>
        <p:spPr>
          <a:xfrm>
            <a:off x="9228900" y="2013480"/>
            <a:ext cx="371475" cy="385762"/>
          </a:xfrm>
          <a:prstGeom prst="ellipse">
            <a:avLst/>
          </a:prstGeom>
          <a:solidFill>
            <a:schemeClr val="tx2"/>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9" name="TextBox 8"/>
          <p:cNvSpPr txBox="1"/>
          <p:nvPr/>
        </p:nvSpPr>
        <p:spPr>
          <a:xfrm>
            <a:off x="9010650" y="1743606"/>
            <a:ext cx="2236451" cy="262059"/>
          </a:xfrm>
          <a:prstGeom prst="rect">
            <a:avLst/>
          </a:prstGeom>
          <a:noFill/>
        </p:spPr>
        <p:txBody>
          <a:bodyPr wrap="square" lIns="0" tIns="0" rIns="0" bIns="0" rtlCol="0" anchor="t" anchorCtr="0">
            <a:spAutoFit/>
          </a:bodyPr>
          <a:lstStyle/>
          <a:p>
            <a:pPr algn="l">
              <a:lnSpc>
                <a:spcPts val="2300"/>
              </a:lnSpc>
              <a:spcBef>
                <a:spcPts val="1150"/>
              </a:spcBef>
            </a:pPr>
            <a:r>
              <a:rPr lang="de-DE" sz="1400" dirty="0" err="1" smtClean="0">
                <a:solidFill>
                  <a:schemeClr val="tx2"/>
                </a:solidFill>
              </a:rPr>
              <a:t>Surfaces</a:t>
            </a:r>
            <a:r>
              <a:rPr lang="de-DE" sz="1400" dirty="0" smtClean="0">
                <a:solidFill>
                  <a:schemeClr val="tx2"/>
                </a:solidFill>
              </a:rPr>
              <a:t> </a:t>
            </a:r>
            <a:r>
              <a:rPr lang="de-DE" sz="1400" dirty="0" err="1" smtClean="0">
                <a:solidFill>
                  <a:schemeClr val="tx2"/>
                </a:solidFill>
              </a:rPr>
              <a:t>over</a:t>
            </a:r>
            <a:r>
              <a:rPr lang="de-DE" sz="1400" dirty="0" smtClean="0">
                <a:solidFill>
                  <a:schemeClr val="tx2"/>
                </a:solidFill>
              </a:rPr>
              <a:t> 10 MW/m²</a:t>
            </a:r>
            <a:endParaRPr lang="en-US" sz="1400" dirty="0" err="1" smtClean="0">
              <a:solidFill>
                <a:schemeClr val="tx2"/>
              </a:solidFill>
            </a:endParaRPr>
          </a:p>
        </p:txBody>
      </p:sp>
      <p:sp>
        <p:nvSpPr>
          <p:cNvPr id="10" name="Rounded Rectangle 9"/>
          <p:cNvSpPr/>
          <p:nvPr/>
        </p:nvSpPr>
        <p:spPr>
          <a:xfrm>
            <a:off x="9010650" y="3400425"/>
            <a:ext cx="1871663" cy="138113"/>
          </a:xfrm>
          <a:prstGeom prst="roundRect">
            <a:avLst/>
          </a:prstGeom>
          <a:solidFill>
            <a:schemeClr val="accent1"/>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11" name="Oval 10"/>
          <p:cNvSpPr/>
          <p:nvPr/>
        </p:nvSpPr>
        <p:spPr>
          <a:xfrm>
            <a:off x="10086059" y="3290950"/>
            <a:ext cx="371475" cy="385762"/>
          </a:xfrm>
          <a:prstGeom prst="ellipse">
            <a:avLst/>
          </a:prstGeom>
          <a:solidFill>
            <a:schemeClr val="accent1"/>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12" name="TextBox 11"/>
          <p:cNvSpPr txBox="1"/>
          <p:nvPr/>
        </p:nvSpPr>
        <p:spPr>
          <a:xfrm>
            <a:off x="9010650" y="3010431"/>
            <a:ext cx="2236451" cy="262059"/>
          </a:xfrm>
          <a:prstGeom prst="rect">
            <a:avLst/>
          </a:prstGeom>
          <a:noFill/>
        </p:spPr>
        <p:txBody>
          <a:bodyPr wrap="square" lIns="0" tIns="0" rIns="0" bIns="0" rtlCol="0" anchor="t" anchorCtr="0">
            <a:spAutoFit/>
          </a:bodyPr>
          <a:lstStyle/>
          <a:p>
            <a:pPr algn="l">
              <a:lnSpc>
                <a:spcPts val="2300"/>
              </a:lnSpc>
              <a:spcBef>
                <a:spcPts val="1150"/>
              </a:spcBef>
            </a:pPr>
            <a:r>
              <a:rPr lang="de-DE" sz="1400" dirty="0" err="1" smtClean="0">
                <a:solidFill>
                  <a:schemeClr val="tx2"/>
                </a:solidFill>
              </a:rPr>
              <a:t>Collected</a:t>
            </a:r>
            <a:r>
              <a:rPr lang="de-DE" sz="1400" dirty="0" smtClean="0">
                <a:solidFill>
                  <a:schemeClr val="tx2"/>
                </a:solidFill>
              </a:rPr>
              <a:t> </a:t>
            </a:r>
            <a:r>
              <a:rPr lang="de-DE" sz="1400" dirty="0" err="1" smtClean="0">
                <a:solidFill>
                  <a:schemeClr val="tx2"/>
                </a:solidFill>
              </a:rPr>
              <a:t>particles</a:t>
            </a:r>
            <a:endParaRPr lang="en-US" sz="1400" dirty="0" err="1" smtClean="0">
              <a:solidFill>
                <a:schemeClr val="tx2"/>
              </a:solidFill>
            </a:endParaRPr>
          </a:p>
        </p:txBody>
      </p:sp>
      <p:sp>
        <p:nvSpPr>
          <p:cNvPr id="13" name="TextBox 12"/>
          <p:cNvSpPr txBox="1"/>
          <p:nvPr/>
        </p:nvSpPr>
        <p:spPr>
          <a:xfrm>
            <a:off x="9251246" y="2354795"/>
            <a:ext cx="349129" cy="262059"/>
          </a:xfrm>
          <a:prstGeom prst="rect">
            <a:avLst/>
          </a:prstGeom>
          <a:noFill/>
        </p:spPr>
        <p:txBody>
          <a:bodyPr wrap="square" lIns="0" tIns="0" rIns="0" bIns="0" rtlCol="0" anchor="t" anchorCtr="0">
            <a:spAutoFit/>
          </a:bodyPr>
          <a:lstStyle/>
          <a:p>
            <a:pPr algn="l">
              <a:lnSpc>
                <a:spcPts val="2300"/>
              </a:lnSpc>
              <a:spcBef>
                <a:spcPts val="1150"/>
              </a:spcBef>
            </a:pPr>
            <a:r>
              <a:rPr lang="de-DE" sz="1400" dirty="0" err="1" smtClean="0">
                <a:ln>
                  <a:solidFill>
                    <a:srgbClr val="29485D"/>
                  </a:solidFill>
                </a:ln>
                <a:solidFill>
                  <a:srgbClr val="006C66"/>
                </a:solidFill>
              </a:rPr>
              <a:t>No</a:t>
            </a:r>
            <a:endParaRPr lang="en-US" sz="1400" dirty="0" err="1" smtClean="0">
              <a:ln>
                <a:solidFill>
                  <a:srgbClr val="29485D"/>
                </a:solidFill>
              </a:ln>
              <a:solidFill>
                <a:srgbClr val="006C66"/>
              </a:solidFill>
            </a:endParaRPr>
          </a:p>
        </p:txBody>
      </p:sp>
      <p:sp>
        <p:nvSpPr>
          <p:cNvPr id="14" name="TextBox 13"/>
          <p:cNvSpPr txBox="1"/>
          <p:nvPr/>
        </p:nvSpPr>
        <p:spPr>
          <a:xfrm>
            <a:off x="10141562" y="3676629"/>
            <a:ext cx="490537" cy="262059"/>
          </a:xfrm>
          <a:prstGeom prst="rect">
            <a:avLst/>
          </a:prstGeom>
          <a:noFill/>
        </p:spPr>
        <p:txBody>
          <a:bodyPr wrap="square" lIns="0" tIns="0" rIns="0" bIns="0" rtlCol="0" anchor="t" anchorCtr="0">
            <a:spAutoFit/>
          </a:bodyPr>
          <a:lstStyle/>
          <a:p>
            <a:pPr algn="l">
              <a:lnSpc>
                <a:spcPts val="2300"/>
              </a:lnSpc>
              <a:spcBef>
                <a:spcPts val="1150"/>
              </a:spcBef>
            </a:pPr>
            <a:r>
              <a:rPr lang="de-DE" sz="1400" dirty="0" smtClean="0">
                <a:solidFill>
                  <a:srgbClr val="EF7C00"/>
                </a:solidFill>
              </a:rPr>
              <a:t>89%</a:t>
            </a:r>
            <a:endParaRPr lang="en-US" sz="1400" dirty="0" err="1" smtClean="0">
              <a:solidFill>
                <a:srgbClr val="EF7C00"/>
              </a:solidFill>
            </a:endParaRPr>
          </a:p>
        </p:txBody>
      </p:sp>
      <p:sp>
        <p:nvSpPr>
          <p:cNvPr id="15" name="Rounded Rectangle 14"/>
          <p:cNvSpPr/>
          <p:nvPr/>
        </p:nvSpPr>
        <p:spPr>
          <a:xfrm>
            <a:off x="9010650" y="4617000"/>
            <a:ext cx="1871663" cy="138113"/>
          </a:xfrm>
          <a:prstGeom prst="roundRect">
            <a:avLst/>
          </a:prstGeom>
          <a:solidFill>
            <a:schemeClr val="tx1">
              <a:lumMod val="65000"/>
              <a:lumOff val="35000"/>
            </a:schemeClr>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16" name="Oval 15"/>
          <p:cNvSpPr/>
          <p:nvPr/>
        </p:nvSpPr>
        <p:spPr>
          <a:xfrm>
            <a:off x="9770087" y="4503436"/>
            <a:ext cx="371475" cy="385762"/>
          </a:xfrm>
          <a:prstGeom prst="ellipse">
            <a:avLst/>
          </a:prstGeom>
          <a:solidFill>
            <a:schemeClr val="tx1">
              <a:lumMod val="65000"/>
              <a:lumOff val="35000"/>
            </a:schemeClr>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17" name="TextBox 16"/>
          <p:cNvSpPr txBox="1"/>
          <p:nvPr/>
        </p:nvSpPr>
        <p:spPr>
          <a:xfrm>
            <a:off x="9010650" y="4227006"/>
            <a:ext cx="2236451" cy="262059"/>
          </a:xfrm>
          <a:prstGeom prst="rect">
            <a:avLst/>
          </a:prstGeom>
          <a:noFill/>
        </p:spPr>
        <p:txBody>
          <a:bodyPr wrap="square" lIns="0" tIns="0" rIns="0" bIns="0" rtlCol="0" anchor="t" anchorCtr="0">
            <a:spAutoFit/>
          </a:bodyPr>
          <a:lstStyle/>
          <a:p>
            <a:pPr algn="l">
              <a:lnSpc>
                <a:spcPts val="2300"/>
              </a:lnSpc>
              <a:spcBef>
                <a:spcPts val="1150"/>
              </a:spcBef>
            </a:pPr>
            <a:r>
              <a:rPr lang="de-DE" sz="1400" dirty="0" err="1" smtClean="0">
                <a:solidFill>
                  <a:srgbClr val="777777"/>
                </a:solidFill>
              </a:rPr>
              <a:t>Plotted</a:t>
            </a:r>
            <a:r>
              <a:rPr lang="de-DE" sz="1400" dirty="0" smtClean="0">
                <a:solidFill>
                  <a:srgbClr val="777777"/>
                </a:solidFill>
              </a:rPr>
              <a:t> </a:t>
            </a:r>
            <a:r>
              <a:rPr lang="de-DE" sz="1400" dirty="0" err="1" smtClean="0">
                <a:solidFill>
                  <a:srgbClr val="777777"/>
                </a:solidFill>
              </a:rPr>
              <a:t>metric</a:t>
            </a:r>
            <a:endParaRPr lang="en-US" sz="1400" dirty="0" err="1" smtClean="0">
              <a:solidFill>
                <a:srgbClr val="777777"/>
              </a:solidFill>
            </a:endParaRPr>
          </a:p>
        </p:txBody>
      </p:sp>
      <p:sp>
        <p:nvSpPr>
          <p:cNvPr id="18" name="TextBox 17"/>
          <p:cNvSpPr txBox="1"/>
          <p:nvPr/>
        </p:nvSpPr>
        <p:spPr>
          <a:xfrm>
            <a:off x="9160004" y="4869656"/>
            <a:ext cx="1572953" cy="294953"/>
          </a:xfrm>
          <a:prstGeom prst="rect">
            <a:avLst/>
          </a:prstGeom>
          <a:noFill/>
        </p:spPr>
        <p:txBody>
          <a:bodyPr wrap="square" lIns="0" tIns="0" rIns="0" bIns="0" rtlCol="0" anchor="t" anchorCtr="0">
            <a:spAutoFit/>
          </a:bodyPr>
          <a:lstStyle/>
          <a:p>
            <a:pPr algn="l">
              <a:lnSpc>
                <a:spcPts val="2300"/>
              </a:lnSpc>
              <a:spcBef>
                <a:spcPts val="1150"/>
              </a:spcBef>
            </a:pPr>
            <a:r>
              <a:rPr lang="de-DE" sz="1400" dirty="0" smtClean="0">
                <a:solidFill>
                  <a:srgbClr val="777777"/>
                </a:solidFill>
              </a:rPr>
              <a:t>Connection </a:t>
            </a:r>
            <a:r>
              <a:rPr lang="de-DE" sz="1400" dirty="0" err="1" smtClean="0">
                <a:solidFill>
                  <a:srgbClr val="777777"/>
                </a:solidFill>
              </a:rPr>
              <a:t>length</a:t>
            </a:r>
            <a:endParaRPr lang="en-US" sz="1400" dirty="0" err="1" smtClean="0">
              <a:solidFill>
                <a:srgbClr val="777777"/>
              </a:solidFill>
            </a:endParaRPr>
          </a:p>
        </p:txBody>
      </p:sp>
      <p:sp>
        <p:nvSpPr>
          <p:cNvPr id="20" name="Rounded Rectangle 19"/>
          <p:cNvSpPr/>
          <p:nvPr/>
        </p:nvSpPr>
        <p:spPr>
          <a:xfrm>
            <a:off x="9010650" y="5943190"/>
            <a:ext cx="1871663" cy="138113"/>
          </a:xfrm>
          <a:prstGeom prst="roundRect">
            <a:avLst/>
          </a:prstGeom>
          <a:solidFill>
            <a:srgbClr val="29485D"/>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tx2"/>
              </a:solidFill>
            </a:endParaRPr>
          </a:p>
        </p:txBody>
      </p:sp>
      <p:sp>
        <p:nvSpPr>
          <p:cNvPr id="21" name="Oval 20"/>
          <p:cNvSpPr/>
          <p:nvPr/>
        </p:nvSpPr>
        <p:spPr>
          <a:xfrm>
            <a:off x="9770087" y="5827267"/>
            <a:ext cx="371475" cy="385762"/>
          </a:xfrm>
          <a:prstGeom prst="ellipse">
            <a:avLst/>
          </a:prstGeom>
          <a:solidFill>
            <a:srgbClr val="29485D"/>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tx2"/>
              </a:solidFill>
            </a:endParaRPr>
          </a:p>
        </p:txBody>
      </p:sp>
      <p:sp>
        <p:nvSpPr>
          <p:cNvPr id="22" name="TextBox 21"/>
          <p:cNvSpPr txBox="1"/>
          <p:nvPr/>
        </p:nvSpPr>
        <p:spPr>
          <a:xfrm>
            <a:off x="9010650" y="5553196"/>
            <a:ext cx="2236451" cy="262059"/>
          </a:xfrm>
          <a:prstGeom prst="rect">
            <a:avLst/>
          </a:prstGeom>
          <a:noFill/>
        </p:spPr>
        <p:txBody>
          <a:bodyPr wrap="square" lIns="0" tIns="0" rIns="0" bIns="0" rtlCol="0" anchor="t" anchorCtr="0">
            <a:spAutoFit/>
          </a:bodyPr>
          <a:lstStyle/>
          <a:p>
            <a:pPr algn="l">
              <a:lnSpc>
                <a:spcPts val="2300"/>
              </a:lnSpc>
              <a:spcBef>
                <a:spcPts val="1150"/>
              </a:spcBef>
            </a:pPr>
            <a:r>
              <a:rPr lang="de-DE" sz="1400" dirty="0" smtClean="0">
                <a:solidFill>
                  <a:schemeClr val="tx2"/>
                </a:solidFill>
              </a:rPr>
              <a:t>Toroidal angle</a:t>
            </a:r>
            <a:endParaRPr lang="en-US" sz="1400" dirty="0" err="1" smtClean="0">
              <a:solidFill>
                <a:schemeClr val="tx2"/>
              </a:solidFill>
            </a:endParaRPr>
          </a:p>
        </p:txBody>
      </p:sp>
      <p:sp>
        <p:nvSpPr>
          <p:cNvPr id="23" name="TextBox 22"/>
          <p:cNvSpPr txBox="1"/>
          <p:nvPr/>
        </p:nvSpPr>
        <p:spPr>
          <a:xfrm>
            <a:off x="9828026" y="6222392"/>
            <a:ext cx="298133" cy="262059"/>
          </a:xfrm>
          <a:prstGeom prst="rect">
            <a:avLst/>
          </a:prstGeom>
          <a:noFill/>
        </p:spPr>
        <p:txBody>
          <a:bodyPr wrap="square" lIns="0" tIns="0" rIns="0" bIns="0" rtlCol="0" anchor="t" anchorCtr="0">
            <a:spAutoFit/>
          </a:bodyPr>
          <a:lstStyle/>
          <a:p>
            <a:pPr algn="l">
              <a:lnSpc>
                <a:spcPts val="2300"/>
              </a:lnSpc>
              <a:spcBef>
                <a:spcPts val="1150"/>
              </a:spcBef>
            </a:pPr>
            <a:r>
              <a:rPr lang="de-DE" sz="1400" dirty="0" smtClean="0">
                <a:solidFill>
                  <a:srgbClr val="29485D"/>
                </a:solidFill>
              </a:rPr>
              <a:t>15°</a:t>
            </a:r>
            <a:endParaRPr lang="en-US" sz="1400" dirty="0" err="1" smtClean="0">
              <a:solidFill>
                <a:srgbClr val="29485D"/>
              </a:solidFill>
            </a:endParaRPr>
          </a:p>
        </p:txBody>
      </p:sp>
      <p:sp>
        <p:nvSpPr>
          <p:cNvPr id="24" name="Rounded Rectangle 23"/>
          <p:cNvSpPr/>
          <p:nvPr/>
        </p:nvSpPr>
        <p:spPr>
          <a:xfrm>
            <a:off x="9010650" y="1151019"/>
            <a:ext cx="1871663" cy="138113"/>
          </a:xfrm>
          <a:prstGeom prst="roundRect">
            <a:avLst/>
          </a:prstGeom>
          <a:solidFill>
            <a:schemeClr val="accent4"/>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25" name="Oval 24"/>
          <p:cNvSpPr/>
          <p:nvPr/>
        </p:nvSpPr>
        <p:spPr>
          <a:xfrm>
            <a:off x="9228900" y="1030899"/>
            <a:ext cx="371475" cy="385762"/>
          </a:xfrm>
          <a:prstGeom prst="ellipse">
            <a:avLst/>
          </a:prstGeom>
          <a:solidFill>
            <a:schemeClr val="accent4"/>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26" name="TextBox 25"/>
          <p:cNvSpPr txBox="1"/>
          <p:nvPr/>
        </p:nvSpPr>
        <p:spPr>
          <a:xfrm>
            <a:off x="9036200" y="1353612"/>
            <a:ext cx="834813" cy="262059"/>
          </a:xfrm>
          <a:prstGeom prst="rect">
            <a:avLst/>
          </a:prstGeom>
          <a:noFill/>
        </p:spPr>
        <p:txBody>
          <a:bodyPr wrap="square" lIns="0" tIns="0" rIns="0" bIns="0" rtlCol="0" anchor="t" anchorCtr="0">
            <a:spAutoFit/>
          </a:bodyPr>
          <a:lstStyle/>
          <a:p>
            <a:pPr algn="l">
              <a:lnSpc>
                <a:spcPts val="2300"/>
              </a:lnSpc>
              <a:spcBef>
                <a:spcPts val="1150"/>
              </a:spcBef>
            </a:pPr>
            <a:r>
              <a:rPr lang="de-DE" sz="1400" dirty="0" smtClean="0">
                <a:solidFill>
                  <a:schemeClr val="accent4"/>
                </a:solidFill>
              </a:rPr>
              <a:t>Standard</a:t>
            </a:r>
            <a:endParaRPr lang="en-US" sz="1400" dirty="0" err="1" smtClean="0">
              <a:solidFill>
                <a:schemeClr val="accent4"/>
              </a:solidFill>
            </a:endParaRPr>
          </a:p>
        </p:txBody>
      </p:sp>
      <p:sp>
        <p:nvSpPr>
          <p:cNvPr id="19" name="Rectangle 18"/>
          <p:cNvSpPr/>
          <p:nvPr/>
        </p:nvSpPr>
        <p:spPr>
          <a:xfrm rot="1262135">
            <a:off x="3106162" y="5175174"/>
            <a:ext cx="125604" cy="359472"/>
          </a:xfrm>
          <a:prstGeom prst="rect">
            <a:avLst/>
          </a:prstGeom>
          <a:solidFill>
            <a:schemeClr val="tx2"/>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27" name="Rectangle 26"/>
          <p:cNvSpPr/>
          <p:nvPr/>
        </p:nvSpPr>
        <p:spPr>
          <a:xfrm rot="1262135">
            <a:off x="3106163" y="5330393"/>
            <a:ext cx="125604" cy="49034"/>
          </a:xfrm>
          <a:prstGeom prst="rect">
            <a:avLst/>
          </a:prstGeom>
          <a:solidFill>
            <a:srgbClr val="FF0000"/>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28" name="Rectangle 27"/>
          <p:cNvSpPr/>
          <p:nvPr/>
        </p:nvSpPr>
        <p:spPr>
          <a:xfrm rot="1262135">
            <a:off x="3122318" y="5284968"/>
            <a:ext cx="125604" cy="49034"/>
          </a:xfrm>
          <a:prstGeom prst="rect">
            <a:avLst/>
          </a:prstGeom>
          <a:solidFill>
            <a:srgbClr val="FFC000"/>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29" name="Rectangle 28"/>
          <p:cNvSpPr/>
          <p:nvPr/>
        </p:nvSpPr>
        <p:spPr>
          <a:xfrm rot="1262135">
            <a:off x="3090008" y="5375818"/>
            <a:ext cx="125604" cy="49034"/>
          </a:xfrm>
          <a:prstGeom prst="rect">
            <a:avLst/>
          </a:prstGeom>
          <a:solidFill>
            <a:srgbClr val="FFC000"/>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Tree>
    <p:extLst>
      <p:ext uri="{BB962C8B-B14F-4D97-AF65-F5344CB8AC3E}">
        <p14:creationId xmlns:p14="http://schemas.microsoft.com/office/powerpoint/2010/main" val="14037985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arallelogram 2"/>
          <p:cNvSpPr/>
          <p:nvPr/>
        </p:nvSpPr>
        <p:spPr>
          <a:xfrm rot="21372706">
            <a:off x="7782778" y="2687006"/>
            <a:ext cx="865828" cy="1033463"/>
          </a:xfrm>
          <a:prstGeom prst="parallelogram">
            <a:avLst/>
          </a:prstGeom>
          <a:solidFill>
            <a:schemeClr val="tx2">
              <a:alpha val="63000"/>
            </a:schemeClr>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2" name="Content Placeholder 1"/>
          <p:cNvSpPr>
            <a:spLocks noGrp="1"/>
          </p:cNvSpPr>
          <p:nvPr>
            <p:ph sz="quarter" idx="13"/>
          </p:nvPr>
        </p:nvSpPr>
        <p:spPr/>
        <p:txBody>
          <a:bodyPr/>
          <a:lstStyle/>
          <a:p>
            <a:endParaRPr lang="en-IN" sz="1600" dirty="0" smtClean="0">
              <a:solidFill>
                <a:srgbClr val="669999"/>
              </a:solidFill>
            </a:endParaRPr>
          </a:p>
          <a:p>
            <a:endParaRPr lang="en-IN" sz="1600" dirty="0" smtClean="0">
              <a:solidFill>
                <a:srgbClr val="669999"/>
              </a:solidFill>
            </a:endParaRPr>
          </a:p>
          <a:p>
            <a:endParaRPr lang="en-IN" sz="1600" dirty="0" smtClean="0">
              <a:solidFill>
                <a:srgbClr val="669999"/>
              </a:solidFill>
            </a:endParaRPr>
          </a:p>
        </p:txBody>
      </p:sp>
      <p:sp>
        <p:nvSpPr>
          <p:cNvPr id="4" name="Date Placeholder 3"/>
          <p:cNvSpPr>
            <a:spLocks noGrp="1"/>
          </p:cNvSpPr>
          <p:nvPr>
            <p:ph type="dt" sz="half" idx="14"/>
          </p:nvPr>
        </p:nvSpPr>
        <p:spPr/>
        <p:txBody>
          <a:bodyPr/>
          <a:lstStyle/>
          <a:p>
            <a:r>
              <a:rPr lang="en-US" smtClean="0"/>
              <a:t>Antara Menzel-Barbara | 25.06.24   </a:t>
            </a:r>
            <a:endParaRPr lang="de-DE" dirty="0"/>
          </a:p>
        </p:txBody>
      </p:sp>
      <p:sp>
        <p:nvSpPr>
          <p:cNvPr id="5" name="Footer Placeholder 4"/>
          <p:cNvSpPr>
            <a:spLocks noGrp="1"/>
          </p:cNvSpPr>
          <p:nvPr>
            <p:ph type="ftr" sz="quarter" idx="15"/>
          </p:nvPr>
        </p:nvSpPr>
        <p:spPr/>
        <p:txBody>
          <a:bodyPr/>
          <a:lstStyle/>
          <a:p>
            <a:r>
              <a:rPr lang="en-US" smtClean="0"/>
              <a:t>Divertor engineering meeting</a:t>
            </a:r>
            <a:endParaRPr lang="de-DE" dirty="0"/>
          </a:p>
        </p:txBody>
      </p:sp>
      <p:sp>
        <p:nvSpPr>
          <p:cNvPr id="6" name="Slide Number Placeholder 5"/>
          <p:cNvSpPr>
            <a:spLocks noGrp="1"/>
          </p:cNvSpPr>
          <p:nvPr>
            <p:ph type="sldNum" sz="quarter" idx="16"/>
          </p:nvPr>
        </p:nvSpPr>
        <p:spPr/>
        <p:txBody>
          <a:bodyPr/>
          <a:lstStyle/>
          <a:p>
            <a:fld id="{ECE691D0-CC49-4FC7-9C4D-6112B0CB3A76}" type="slidenum">
              <a:rPr lang="de-DE" smtClean="0"/>
              <a:pPr/>
              <a:t>8</a:t>
            </a:fld>
            <a:endParaRPr lang="de-DE" dirty="0"/>
          </a:p>
        </p:txBody>
      </p:sp>
      <p:sp>
        <p:nvSpPr>
          <p:cNvPr id="13" name="Title 2"/>
          <p:cNvSpPr>
            <a:spLocks noGrp="1"/>
          </p:cNvSpPr>
          <p:nvPr>
            <p:ph type="title"/>
          </p:nvPr>
        </p:nvSpPr>
        <p:spPr>
          <a:xfrm>
            <a:off x="695326" y="441325"/>
            <a:ext cx="9576471" cy="894416"/>
          </a:xfrm>
        </p:spPr>
        <p:txBody>
          <a:bodyPr/>
          <a:lstStyle/>
          <a:p>
            <a:r>
              <a:rPr lang="en-IN" sz="3200" dirty="0" smtClean="0"/>
              <a:t>W7-X islands, standard configuration</a:t>
            </a:r>
            <a:r>
              <a:rPr lang="en-IN" sz="3200" dirty="0" smtClean="0"/>
              <a:t/>
            </a:r>
            <a:br>
              <a:rPr lang="en-IN" sz="3200" dirty="0" smtClean="0"/>
            </a:br>
            <a:r>
              <a:rPr lang="en-IN" dirty="0" smtClean="0"/>
              <a:t/>
            </a:r>
            <a:br>
              <a:rPr lang="en-IN" dirty="0" smtClean="0"/>
            </a:br>
            <a:endParaRPr lang="en-IN" dirty="0"/>
          </a:p>
        </p:txBody>
      </p:sp>
      <p:pic>
        <p:nvPicPr>
          <p:cNvPr id="8" name="Picture 7"/>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224064" y="1444790"/>
            <a:ext cx="3677107" cy="4059936"/>
          </a:xfrm>
          <a:prstGeom prst="rect">
            <a:avLst/>
          </a:prstGeom>
        </p:spPr>
      </p:pic>
      <p:sp>
        <p:nvSpPr>
          <p:cNvPr id="10" name="Parallelogram 9"/>
          <p:cNvSpPr/>
          <p:nvPr/>
        </p:nvSpPr>
        <p:spPr>
          <a:xfrm rot="21372706">
            <a:off x="7678002" y="2687005"/>
            <a:ext cx="865828" cy="1033463"/>
          </a:xfrm>
          <a:prstGeom prst="parallelogram">
            <a:avLst/>
          </a:prstGeom>
          <a:solidFill>
            <a:schemeClr val="tx2">
              <a:alpha val="63000"/>
            </a:schemeClr>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11" name="Rounded Rectangle 10"/>
          <p:cNvSpPr/>
          <p:nvPr/>
        </p:nvSpPr>
        <p:spPr>
          <a:xfrm>
            <a:off x="1943099" y="1171576"/>
            <a:ext cx="1628775" cy="4581526"/>
          </a:xfrm>
          <a:prstGeom prst="roundRect">
            <a:avLst/>
          </a:prstGeom>
          <a:solidFill>
            <a:schemeClr val="tx2"/>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7" name="Oval 6"/>
          <p:cNvSpPr/>
          <p:nvPr/>
        </p:nvSpPr>
        <p:spPr>
          <a:xfrm>
            <a:off x="1943098" y="5264315"/>
            <a:ext cx="1628775" cy="597836"/>
          </a:xfrm>
          <a:prstGeom prst="ellipse">
            <a:avLst/>
          </a:prstGeom>
          <a:solidFill>
            <a:srgbClr val="66A7A3"/>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14" name="Oval 13"/>
          <p:cNvSpPr/>
          <p:nvPr/>
        </p:nvSpPr>
        <p:spPr>
          <a:xfrm>
            <a:off x="1943097" y="1071034"/>
            <a:ext cx="1628775" cy="597836"/>
          </a:xfrm>
          <a:prstGeom prst="ellipse">
            <a:avLst/>
          </a:prstGeom>
          <a:solidFill>
            <a:schemeClr val="tx2"/>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15" name="Oval 14"/>
          <p:cNvSpPr/>
          <p:nvPr/>
        </p:nvSpPr>
        <p:spPr>
          <a:xfrm>
            <a:off x="2019297" y="5315441"/>
            <a:ext cx="1476374" cy="501323"/>
          </a:xfrm>
          <a:prstGeom prst="ellipse">
            <a:avLst/>
          </a:prstGeom>
          <a:solidFill>
            <a:srgbClr val="99C4C2"/>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16" name="Oval 15"/>
          <p:cNvSpPr/>
          <p:nvPr/>
        </p:nvSpPr>
        <p:spPr>
          <a:xfrm>
            <a:off x="2112164" y="5369476"/>
            <a:ext cx="1290640" cy="387513"/>
          </a:xfrm>
          <a:prstGeom prst="ellipse">
            <a:avLst/>
          </a:prstGeom>
          <a:solidFill>
            <a:srgbClr val="66A7A3"/>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17" name="Oval 16"/>
          <p:cNvSpPr/>
          <p:nvPr/>
        </p:nvSpPr>
        <p:spPr>
          <a:xfrm>
            <a:off x="2205033" y="5430758"/>
            <a:ext cx="1104902" cy="264948"/>
          </a:xfrm>
          <a:prstGeom prst="ellipse">
            <a:avLst/>
          </a:prstGeom>
          <a:solidFill>
            <a:srgbClr val="99C4C2"/>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18" name="Oval 17"/>
          <p:cNvSpPr/>
          <p:nvPr/>
        </p:nvSpPr>
        <p:spPr>
          <a:xfrm>
            <a:off x="2264564" y="5459966"/>
            <a:ext cx="985840" cy="193510"/>
          </a:xfrm>
          <a:prstGeom prst="ellipse">
            <a:avLst/>
          </a:prstGeom>
          <a:solidFill>
            <a:srgbClr val="66A7A3"/>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19" name="Oval 18"/>
          <p:cNvSpPr/>
          <p:nvPr/>
        </p:nvSpPr>
        <p:spPr>
          <a:xfrm>
            <a:off x="2375890" y="5518365"/>
            <a:ext cx="763187" cy="76712"/>
          </a:xfrm>
          <a:prstGeom prst="ellipse">
            <a:avLst/>
          </a:prstGeom>
          <a:solidFill>
            <a:srgbClr val="99C4C2"/>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20" name="Oval 19"/>
          <p:cNvSpPr/>
          <p:nvPr/>
        </p:nvSpPr>
        <p:spPr>
          <a:xfrm>
            <a:off x="2719084" y="5522020"/>
            <a:ext cx="76798" cy="69402"/>
          </a:xfrm>
          <a:prstGeom prst="ellipse">
            <a:avLst/>
          </a:prstGeom>
          <a:solidFill>
            <a:srgbClr val="66A7A3"/>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cxnSp>
        <p:nvCxnSpPr>
          <p:cNvPr id="12" name="Straight Connector 11"/>
          <p:cNvCxnSpPr/>
          <p:nvPr/>
        </p:nvCxnSpPr>
        <p:spPr>
          <a:xfrm flipH="1">
            <a:off x="1720450" y="5430758"/>
            <a:ext cx="176213" cy="235740"/>
          </a:xfrm>
          <a:prstGeom prst="line">
            <a:avLst/>
          </a:prstGeom>
          <a:ln w="19050" cmpd="sng">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1702287" y="5441826"/>
            <a:ext cx="219082" cy="229789"/>
          </a:xfrm>
          <a:prstGeom prst="line">
            <a:avLst/>
          </a:prstGeom>
          <a:ln w="19050" cmpd="sng">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H="1">
            <a:off x="3654620" y="5432057"/>
            <a:ext cx="176213" cy="235740"/>
          </a:xfrm>
          <a:prstGeom prst="line">
            <a:avLst/>
          </a:prstGeom>
          <a:ln w="19050" cmpd="sng">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3636457" y="5443125"/>
            <a:ext cx="219082" cy="229789"/>
          </a:xfrm>
          <a:prstGeom prst="line">
            <a:avLst/>
          </a:prstGeom>
          <a:ln w="19050" cmpd="sng">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V="1">
            <a:off x="1795458" y="1335741"/>
            <a:ext cx="14882" cy="4182624"/>
          </a:xfrm>
          <a:prstGeom prst="line">
            <a:avLst/>
          </a:prstGeom>
          <a:ln w="19050" cmpd="sng">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V="1">
            <a:off x="3745699" y="1346809"/>
            <a:ext cx="14882" cy="4182624"/>
          </a:xfrm>
          <a:prstGeom prst="line">
            <a:avLst/>
          </a:prstGeom>
          <a:ln w="19050" cmpd="sng">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H="1">
            <a:off x="1720450" y="1196078"/>
            <a:ext cx="176213" cy="235740"/>
          </a:xfrm>
          <a:prstGeom prst="line">
            <a:avLst/>
          </a:prstGeom>
          <a:ln w="19050" cmpd="sng">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1702287" y="1207146"/>
            <a:ext cx="219082" cy="229789"/>
          </a:xfrm>
          <a:prstGeom prst="line">
            <a:avLst/>
          </a:prstGeom>
          <a:ln w="19050" cmpd="sng">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3654620" y="1197377"/>
            <a:ext cx="176213" cy="235740"/>
          </a:xfrm>
          <a:prstGeom prst="line">
            <a:avLst/>
          </a:prstGeom>
          <a:ln w="19050" cmpd="sng">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3636457" y="1208445"/>
            <a:ext cx="219082" cy="229789"/>
          </a:xfrm>
          <a:prstGeom prst="line">
            <a:avLst/>
          </a:prstGeom>
          <a:ln w="19050" cmpd="sng">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0" name="Oval 29"/>
          <p:cNvSpPr/>
          <p:nvPr/>
        </p:nvSpPr>
        <p:spPr>
          <a:xfrm>
            <a:off x="2029422" y="5312430"/>
            <a:ext cx="1476374" cy="501323"/>
          </a:xfrm>
          <a:prstGeom prst="ellipse">
            <a:avLst/>
          </a:prstGeom>
          <a:solidFill>
            <a:schemeClr val="bg1">
              <a:alpha val="65000"/>
            </a:schemeClr>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Tree>
    <p:extLst>
      <p:ext uri="{BB962C8B-B14F-4D97-AF65-F5344CB8AC3E}">
        <p14:creationId xmlns:p14="http://schemas.microsoft.com/office/powerpoint/2010/main" val="215088725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22280" y="819149"/>
            <a:ext cx="10382489" cy="6121343"/>
          </a:xfrm>
          <a:prstGeom prst="rect">
            <a:avLst/>
          </a:prstGeom>
        </p:spPr>
      </p:pic>
      <p:sp>
        <p:nvSpPr>
          <p:cNvPr id="3" name="Title 2"/>
          <p:cNvSpPr>
            <a:spLocks noGrp="1"/>
          </p:cNvSpPr>
          <p:nvPr>
            <p:ph type="title"/>
          </p:nvPr>
        </p:nvSpPr>
        <p:spPr/>
        <p:txBody>
          <a:bodyPr/>
          <a:lstStyle/>
          <a:p>
            <a:r>
              <a:rPr lang="de-DE" dirty="0" err="1"/>
              <a:t>Example</a:t>
            </a:r>
            <a:r>
              <a:rPr lang="de-DE" dirty="0"/>
              <a:t> </a:t>
            </a:r>
            <a:r>
              <a:rPr lang="de-DE" dirty="0" err="1"/>
              <a:t>target</a:t>
            </a:r>
            <a:r>
              <a:rPr lang="de-DE" dirty="0"/>
              <a:t>, </a:t>
            </a:r>
            <a:r>
              <a:rPr lang="de-DE" dirty="0" err="1"/>
              <a:t>designed</a:t>
            </a:r>
            <a:r>
              <a:rPr lang="de-DE" dirty="0"/>
              <a:t> </a:t>
            </a:r>
            <a:r>
              <a:rPr lang="de-DE" dirty="0" err="1"/>
              <a:t>for</a:t>
            </a:r>
            <a:r>
              <a:rPr lang="de-DE" dirty="0"/>
              <a:t> Standard </a:t>
            </a:r>
            <a:r>
              <a:rPr lang="de-DE" dirty="0" err="1"/>
              <a:t>configuration</a:t>
            </a:r>
            <a:endParaRPr lang="en-US" dirty="0"/>
          </a:p>
        </p:txBody>
      </p:sp>
      <p:sp>
        <p:nvSpPr>
          <p:cNvPr id="4" name="Date Placeholder 3"/>
          <p:cNvSpPr>
            <a:spLocks noGrp="1"/>
          </p:cNvSpPr>
          <p:nvPr>
            <p:ph type="dt" sz="half" idx="14"/>
          </p:nvPr>
        </p:nvSpPr>
        <p:spPr/>
        <p:txBody>
          <a:bodyPr/>
          <a:lstStyle/>
          <a:p>
            <a:r>
              <a:rPr lang="en-US" smtClean="0"/>
              <a:t>Antara Menzel-Barbara | 25.06.24   </a:t>
            </a:r>
            <a:endParaRPr lang="de-DE" dirty="0"/>
          </a:p>
        </p:txBody>
      </p:sp>
      <p:sp>
        <p:nvSpPr>
          <p:cNvPr id="5" name="Footer Placeholder 4"/>
          <p:cNvSpPr>
            <a:spLocks noGrp="1"/>
          </p:cNvSpPr>
          <p:nvPr>
            <p:ph type="ftr" sz="quarter" idx="15"/>
          </p:nvPr>
        </p:nvSpPr>
        <p:spPr/>
        <p:txBody>
          <a:bodyPr/>
          <a:lstStyle/>
          <a:p>
            <a:r>
              <a:rPr lang="en-US" smtClean="0"/>
              <a:t>Divertor engineering meeting</a:t>
            </a:r>
            <a:endParaRPr lang="de-DE" dirty="0"/>
          </a:p>
        </p:txBody>
      </p:sp>
      <p:sp>
        <p:nvSpPr>
          <p:cNvPr id="6" name="Slide Number Placeholder 5"/>
          <p:cNvSpPr>
            <a:spLocks noGrp="1"/>
          </p:cNvSpPr>
          <p:nvPr>
            <p:ph type="sldNum" sz="quarter" idx="16"/>
          </p:nvPr>
        </p:nvSpPr>
        <p:spPr/>
        <p:txBody>
          <a:bodyPr/>
          <a:lstStyle/>
          <a:p>
            <a:fld id="{ECE691D0-CC49-4FC7-9C4D-6112B0CB3A76}" type="slidenum">
              <a:rPr lang="de-DE" smtClean="0"/>
              <a:pPr/>
              <a:t>80</a:t>
            </a:fld>
            <a:endParaRPr lang="de-DE" dirty="0"/>
          </a:p>
        </p:txBody>
      </p:sp>
      <p:sp>
        <p:nvSpPr>
          <p:cNvPr id="2" name="Rounded Rectangle 1"/>
          <p:cNvSpPr/>
          <p:nvPr/>
        </p:nvSpPr>
        <p:spPr>
          <a:xfrm>
            <a:off x="9010650" y="2133600"/>
            <a:ext cx="1871663" cy="138113"/>
          </a:xfrm>
          <a:prstGeom prst="roundRect">
            <a:avLst/>
          </a:prstGeom>
          <a:solidFill>
            <a:schemeClr val="tx2"/>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8" name="Oval 7"/>
          <p:cNvSpPr/>
          <p:nvPr/>
        </p:nvSpPr>
        <p:spPr>
          <a:xfrm>
            <a:off x="10201092" y="2008490"/>
            <a:ext cx="371475" cy="385762"/>
          </a:xfrm>
          <a:prstGeom prst="ellipse">
            <a:avLst/>
          </a:prstGeom>
          <a:solidFill>
            <a:schemeClr val="tx2"/>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9" name="TextBox 8"/>
          <p:cNvSpPr txBox="1"/>
          <p:nvPr/>
        </p:nvSpPr>
        <p:spPr>
          <a:xfrm>
            <a:off x="9010650" y="1743606"/>
            <a:ext cx="2236451" cy="262059"/>
          </a:xfrm>
          <a:prstGeom prst="rect">
            <a:avLst/>
          </a:prstGeom>
          <a:noFill/>
        </p:spPr>
        <p:txBody>
          <a:bodyPr wrap="square" lIns="0" tIns="0" rIns="0" bIns="0" rtlCol="0" anchor="t" anchorCtr="0">
            <a:spAutoFit/>
          </a:bodyPr>
          <a:lstStyle/>
          <a:p>
            <a:pPr algn="l">
              <a:lnSpc>
                <a:spcPts val="2300"/>
              </a:lnSpc>
              <a:spcBef>
                <a:spcPts val="1150"/>
              </a:spcBef>
            </a:pPr>
            <a:r>
              <a:rPr lang="de-DE" sz="1400" dirty="0" err="1" smtClean="0">
                <a:solidFill>
                  <a:schemeClr val="tx2"/>
                </a:solidFill>
              </a:rPr>
              <a:t>Surfaces</a:t>
            </a:r>
            <a:r>
              <a:rPr lang="de-DE" sz="1400" dirty="0" smtClean="0">
                <a:solidFill>
                  <a:schemeClr val="tx2"/>
                </a:solidFill>
              </a:rPr>
              <a:t> </a:t>
            </a:r>
            <a:r>
              <a:rPr lang="de-DE" sz="1400" dirty="0" err="1" smtClean="0">
                <a:solidFill>
                  <a:schemeClr val="tx2"/>
                </a:solidFill>
              </a:rPr>
              <a:t>over</a:t>
            </a:r>
            <a:r>
              <a:rPr lang="de-DE" sz="1400" dirty="0" smtClean="0">
                <a:solidFill>
                  <a:schemeClr val="tx2"/>
                </a:solidFill>
              </a:rPr>
              <a:t> 10 MW/m²</a:t>
            </a:r>
            <a:endParaRPr lang="en-US" sz="1400" dirty="0" err="1" smtClean="0">
              <a:solidFill>
                <a:schemeClr val="tx2"/>
              </a:solidFill>
            </a:endParaRPr>
          </a:p>
        </p:txBody>
      </p:sp>
      <p:sp>
        <p:nvSpPr>
          <p:cNvPr id="10" name="Rounded Rectangle 9"/>
          <p:cNvSpPr/>
          <p:nvPr/>
        </p:nvSpPr>
        <p:spPr>
          <a:xfrm>
            <a:off x="9010650" y="3400425"/>
            <a:ext cx="1871663" cy="138113"/>
          </a:xfrm>
          <a:prstGeom prst="roundRect">
            <a:avLst/>
          </a:prstGeom>
          <a:solidFill>
            <a:schemeClr val="accent1"/>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11" name="Oval 10"/>
          <p:cNvSpPr/>
          <p:nvPr/>
        </p:nvSpPr>
        <p:spPr>
          <a:xfrm>
            <a:off x="10126159" y="3285364"/>
            <a:ext cx="371475" cy="385762"/>
          </a:xfrm>
          <a:prstGeom prst="ellipse">
            <a:avLst/>
          </a:prstGeom>
          <a:solidFill>
            <a:schemeClr val="accent1"/>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12" name="TextBox 11"/>
          <p:cNvSpPr txBox="1"/>
          <p:nvPr/>
        </p:nvSpPr>
        <p:spPr>
          <a:xfrm>
            <a:off x="9010650" y="3010431"/>
            <a:ext cx="2236451" cy="262059"/>
          </a:xfrm>
          <a:prstGeom prst="rect">
            <a:avLst/>
          </a:prstGeom>
          <a:noFill/>
        </p:spPr>
        <p:txBody>
          <a:bodyPr wrap="square" lIns="0" tIns="0" rIns="0" bIns="0" rtlCol="0" anchor="t" anchorCtr="0">
            <a:spAutoFit/>
          </a:bodyPr>
          <a:lstStyle/>
          <a:p>
            <a:pPr algn="l">
              <a:lnSpc>
                <a:spcPts val="2300"/>
              </a:lnSpc>
              <a:spcBef>
                <a:spcPts val="1150"/>
              </a:spcBef>
            </a:pPr>
            <a:r>
              <a:rPr lang="de-DE" sz="1400" dirty="0" err="1" smtClean="0">
                <a:solidFill>
                  <a:schemeClr val="tx2"/>
                </a:solidFill>
              </a:rPr>
              <a:t>Collected</a:t>
            </a:r>
            <a:r>
              <a:rPr lang="de-DE" sz="1400" dirty="0" smtClean="0">
                <a:solidFill>
                  <a:schemeClr val="tx2"/>
                </a:solidFill>
              </a:rPr>
              <a:t> </a:t>
            </a:r>
            <a:r>
              <a:rPr lang="de-DE" sz="1400" dirty="0" err="1" smtClean="0">
                <a:solidFill>
                  <a:schemeClr val="tx2"/>
                </a:solidFill>
              </a:rPr>
              <a:t>particles</a:t>
            </a:r>
            <a:endParaRPr lang="en-US" sz="1400" dirty="0" err="1" smtClean="0">
              <a:solidFill>
                <a:schemeClr val="tx2"/>
              </a:solidFill>
            </a:endParaRPr>
          </a:p>
        </p:txBody>
      </p:sp>
      <p:sp>
        <p:nvSpPr>
          <p:cNvPr id="13" name="TextBox 12"/>
          <p:cNvSpPr txBox="1"/>
          <p:nvPr/>
        </p:nvSpPr>
        <p:spPr>
          <a:xfrm>
            <a:off x="10230567" y="2359785"/>
            <a:ext cx="349129" cy="262059"/>
          </a:xfrm>
          <a:prstGeom prst="rect">
            <a:avLst/>
          </a:prstGeom>
          <a:noFill/>
        </p:spPr>
        <p:txBody>
          <a:bodyPr wrap="square" lIns="0" tIns="0" rIns="0" bIns="0" rtlCol="0" anchor="t" anchorCtr="0">
            <a:spAutoFit/>
          </a:bodyPr>
          <a:lstStyle/>
          <a:p>
            <a:pPr algn="l">
              <a:lnSpc>
                <a:spcPts val="2300"/>
              </a:lnSpc>
              <a:spcBef>
                <a:spcPts val="1150"/>
              </a:spcBef>
            </a:pPr>
            <a:r>
              <a:rPr lang="de-DE" sz="1400" dirty="0" smtClean="0">
                <a:ln>
                  <a:solidFill>
                    <a:srgbClr val="29485D"/>
                  </a:solidFill>
                </a:ln>
                <a:solidFill>
                  <a:srgbClr val="006C66"/>
                </a:solidFill>
              </a:rPr>
              <a:t>Yes</a:t>
            </a:r>
            <a:endParaRPr lang="en-US" sz="1400" dirty="0" err="1" smtClean="0">
              <a:ln>
                <a:solidFill>
                  <a:srgbClr val="29485D"/>
                </a:solidFill>
              </a:ln>
              <a:solidFill>
                <a:srgbClr val="006C66"/>
              </a:solidFill>
            </a:endParaRPr>
          </a:p>
        </p:txBody>
      </p:sp>
      <p:sp>
        <p:nvSpPr>
          <p:cNvPr id="14" name="TextBox 13"/>
          <p:cNvSpPr txBox="1"/>
          <p:nvPr/>
        </p:nvSpPr>
        <p:spPr>
          <a:xfrm>
            <a:off x="10141562" y="3676629"/>
            <a:ext cx="490537" cy="262059"/>
          </a:xfrm>
          <a:prstGeom prst="rect">
            <a:avLst/>
          </a:prstGeom>
          <a:noFill/>
        </p:spPr>
        <p:txBody>
          <a:bodyPr wrap="square" lIns="0" tIns="0" rIns="0" bIns="0" rtlCol="0" anchor="t" anchorCtr="0">
            <a:spAutoFit/>
          </a:bodyPr>
          <a:lstStyle/>
          <a:p>
            <a:pPr algn="l">
              <a:lnSpc>
                <a:spcPts val="2300"/>
              </a:lnSpc>
              <a:spcBef>
                <a:spcPts val="1150"/>
              </a:spcBef>
            </a:pPr>
            <a:r>
              <a:rPr lang="de-DE" sz="1400" dirty="0" smtClean="0">
                <a:solidFill>
                  <a:srgbClr val="EF7C00"/>
                </a:solidFill>
              </a:rPr>
              <a:t>90%</a:t>
            </a:r>
            <a:endParaRPr lang="en-US" sz="1400" dirty="0" err="1" smtClean="0">
              <a:solidFill>
                <a:srgbClr val="EF7C00"/>
              </a:solidFill>
            </a:endParaRPr>
          </a:p>
        </p:txBody>
      </p:sp>
      <p:sp>
        <p:nvSpPr>
          <p:cNvPr id="15" name="Rounded Rectangle 14"/>
          <p:cNvSpPr/>
          <p:nvPr/>
        </p:nvSpPr>
        <p:spPr>
          <a:xfrm>
            <a:off x="9010650" y="4617000"/>
            <a:ext cx="1871663" cy="138113"/>
          </a:xfrm>
          <a:prstGeom prst="roundRect">
            <a:avLst/>
          </a:prstGeom>
          <a:solidFill>
            <a:schemeClr val="tx1">
              <a:lumMod val="65000"/>
              <a:lumOff val="35000"/>
            </a:schemeClr>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16" name="Oval 15"/>
          <p:cNvSpPr/>
          <p:nvPr/>
        </p:nvSpPr>
        <p:spPr>
          <a:xfrm>
            <a:off x="9770087" y="4503436"/>
            <a:ext cx="371475" cy="385762"/>
          </a:xfrm>
          <a:prstGeom prst="ellipse">
            <a:avLst/>
          </a:prstGeom>
          <a:solidFill>
            <a:schemeClr val="tx1">
              <a:lumMod val="65000"/>
              <a:lumOff val="35000"/>
            </a:schemeClr>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17" name="TextBox 16"/>
          <p:cNvSpPr txBox="1"/>
          <p:nvPr/>
        </p:nvSpPr>
        <p:spPr>
          <a:xfrm>
            <a:off x="9010650" y="4227006"/>
            <a:ext cx="2236451" cy="262059"/>
          </a:xfrm>
          <a:prstGeom prst="rect">
            <a:avLst/>
          </a:prstGeom>
          <a:noFill/>
        </p:spPr>
        <p:txBody>
          <a:bodyPr wrap="square" lIns="0" tIns="0" rIns="0" bIns="0" rtlCol="0" anchor="t" anchorCtr="0">
            <a:spAutoFit/>
          </a:bodyPr>
          <a:lstStyle/>
          <a:p>
            <a:pPr algn="l">
              <a:lnSpc>
                <a:spcPts val="2300"/>
              </a:lnSpc>
              <a:spcBef>
                <a:spcPts val="1150"/>
              </a:spcBef>
            </a:pPr>
            <a:r>
              <a:rPr lang="de-DE" sz="1400" dirty="0" err="1" smtClean="0">
                <a:solidFill>
                  <a:srgbClr val="777777"/>
                </a:solidFill>
              </a:rPr>
              <a:t>Plotted</a:t>
            </a:r>
            <a:r>
              <a:rPr lang="de-DE" sz="1400" dirty="0" smtClean="0">
                <a:solidFill>
                  <a:srgbClr val="777777"/>
                </a:solidFill>
              </a:rPr>
              <a:t> </a:t>
            </a:r>
            <a:r>
              <a:rPr lang="de-DE" sz="1400" dirty="0" err="1" smtClean="0">
                <a:solidFill>
                  <a:srgbClr val="777777"/>
                </a:solidFill>
              </a:rPr>
              <a:t>metric</a:t>
            </a:r>
            <a:endParaRPr lang="en-US" sz="1400" dirty="0" err="1" smtClean="0">
              <a:solidFill>
                <a:srgbClr val="777777"/>
              </a:solidFill>
            </a:endParaRPr>
          </a:p>
        </p:txBody>
      </p:sp>
      <p:sp>
        <p:nvSpPr>
          <p:cNvPr id="18" name="TextBox 17"/>
          <p:cNvSpPr txBox="1"/>
          <p:nvPr/>
        </p:nvSpPr>
        <p:spPr>
          <a:xfrm>
            <a:off x="9160004" y="4869656"/>
            <a:ext cx="1572953" cy="294953"/>
          </a:xfrm>
          <a:prstGeom prst="rect">
            <a:avLst/>
          </a:prstGeom>
          <a:noFill/>
        </p:spPr>
        <p:txBody>
          <a:bodyPr wrap="square" lIns="0" tIns="0" rIns="0" bIns="0" rtlCol="0" anchor="t" anchorCtr="0">
            <a:spAutoFit/>
          </a:bodyPr>
          <a:lstStyle/>
          <a:p>
            <a:pPr algn="l">
              <a:lnSpc>
                <a:spcPts val="2300"/>
              </a:lnSpc>
              <a:spcBef>
                <a:spcPts val="1150"/>
              </a:spcBef>
            </a:pPr>
            <a:r>
              <a:rPr lang="de-DE" sz="1400" dirty="0" smtClean="0">
                <a:solidFill>
                  <a:srgbClr val="777777"/>
                </a:solidFill>
              </a:rPr>
              <a:t>Connection </a:t>
            </a:r>
            <a:r>
              <a:rPr lang="de-DE" sz="1400" dirty="0" err="1" smtClean="0">
                <a:solidFill>
                  <a:srgbClr val="777777"/>
                </a:solidFill>
              </a:rPr>
              <a:t>length</a:t>
            </a:r>
            <a:endParaRPr lang="en-US" sz="1400" dirty="0" err="1" smtClean="0">
              <a:solidFill>
                <a:srgbClr val="777777"/>
              </a:solidFill>
            </a:endParaRPr>
          </a:p>
        </p:txBody>
      </p:sp>
      <p:sp>
        <p:nvSpPr>
          <p:cNvPr id="20" name="Rounded Rectangle 19"/>
          <p:cNvSpPr/>
          <p:nvPr/>
        </p:nvSpPr>
        <p:spPr>
          <a:xfrm>
            <a:off x="9010650" y="5943190"/>
            <a:ext cx="1871663" cy="138113"/>
          </a:xfrm>
          <a:prstGeom prst="roundRect">
            <a:avLst/>
          </a:prstGeom>
          <a:solidFill>
            <a:srgbClr val="29485D"/>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tx2"/>
              </a:solidFill>
            </a:endParaRPr>
          </a:p>
        </p:txBody>
      </p:sp>
      <p:sp>
        <p:nvSpPr>
          <p:cNvPr id="21" name="Oval 20"/>
          <p:cNvSpPr/>
          <p:nvPr/>
        </p:nvSpPr>
        <p:spPr>
          <a:xfrm>
            <a:off x="9770087" y="5827267"/>
            <a:ext cx="371475" cy="385762"/>
          </a:xfrm>
          <a:prstGeom prst="ellipse">
            <a:avLst/>
          </a:prstGeom>
          <a:solidFill>
            <a:srgbClr val="29485D"/>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tx2"/>
              </a:solidFill>
            </a:endParaRPr>
          </a:p>
        </p:txBody>
      </p:sp>
      <p:sp>
        <p:nvSpPr>
          <p:cNvPr id="22" name="TextBox 21"/>
          <p:cNvSpPr txBox="1"/>
          <p:nvPr/>
        </p:nvSpPr>
        <p:spPr>
          <a:xfrm>
            <a:off x="9010650" y="5553196"/>
            <a:ext cx="2236451" cy="262059"/>
          </a:xfrm>
          <a:prstGeom prst="rect">
            <a:avLst/>
          </a:prstGeom>
          <a:noFill/>
        </p:spPr>
        <p:txBody>
          <a:bodyPr wrap="square" lIns="0" tIns="0" rIns="0" bIns="0" rtlCol="0" anchor="t" anchorCtr="0">
            <a:spAutoFit/>
          </a:bodyPr>
          <a:lstStyle/>
          <a:p>
            <a:pPr algn="l">
              <a:lnSpc>
                <a:spcPts val="2300"/>
              </a:lnSpc>
              <a:spcBef>
                <a:spcPts val="1150"/>
              </a:spcBef>
            </a:pPr>
            <a:r>
              <a:rPr lang="de-DE" sz="1400" dirty="0" smtClean="0">
                <a:solidFill>
                  <a:schemeClr val="tx2"/>
                </a:solidFill>
              </a:rPr>
              <a:t>Toroidal angle</a:t>
            </a:r>
            <a:endParaRPr lang="en-US" sz="1400" dirty="0" err="1" smtClean="0">
              <a:solidFill>
                <a:schemeClr val="tx2"/>
              </a:solidFill>
            </a:endParaRPr>
          </a:p>
        </p:txBody>
      </p:sp>
      <p:sp>
        <p:nvSpPr>
          <p:cNvPr id="23" name="TextBox 22"/>
          <p:cNvSpPr txBox="1"/>
          <p:nvPr/>
        </p:nvSpPr>
        <p:spPr>
          <a:xfrm>
            <a:off x="9828026" y="6222392"/>
            <a:ext cx="298133" cy="262059"/>
          </a:xfrm>
          <a:prstGeom prst="rect">
            <a:avLst/>
          </a:prstGeom>
          <a:noFill/>
        </p:spPr>
        <p:txBody>
          <a:bodyPr wrap="square" lIns="0" tIns="0" rIns="0" bIns="0" rtlCol="0" anchor="t" anchorCtr="0">
            <a:spAutoFit/>
          </a:bodyPr>
          <a:lstStyle/>
          <a:p>
            <a:pPr algn="l">
              <a:lnSpc>
                <a:spcPts val="2300"/>
              </a:lnSpc>
              <a:spcBef>
                <a:spcPts val="1150"/>
              </a:spcBef>
            </a:pPr>
            <a:r>
              <a:rPr lang="de-DE" sz="1400" dirty="0" smtClean="0">
                <a:solidFill>
                  <a:srgbClr val="29485D"/>
                </a:solidFill>
              </a:rPr>
              <a:t>15°</a:t>
            </a:r>
            <a:endParaRPr lang="en-US" sz="1400" dirty="0" err="1" smtClean="0">
              <a:solidFill>
                <a:srgbClr val="29485D"/>
              </a:solidFill>
            </a:endParaRPr>
          </a:p>
        </p:txBody>
      </p:sp>
      <p:sp>
        <p:nvSpPr>
          <p:cNvPr id="24" name="Rounded Rectangle 23"/>
          <p:cNvSpPr/>
          <p:nvPr/>
        </p:nvSpPr>
        <p:spPr>
          <a:xfrm>
            <a:off x="9010650" y="1151019"/>
            <a:ext cx="1871663" cy="138113"/>
          </a:xfrm>
          <a:prstGeom prst="roundRect">
            <a:avLst/>
          </a:prstGeom>
          <a:solidFill>
            <a:schemeClr val="accent4"/>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25" name="Oval 24"/>
          <p:cNvSpPr/>
          <p:nvPr/>
        </p:nvSpPr>
        <p:spPr>
          <a:xfrm>
            <a:off x="9706420" y="1030315"/>
            <a:ext cx="371475" cy="385762"/>
          </a:xfrm>
          <a:prstGeom prst="ellipse">
            <a:avLst/>
          </a:prstGeom>
          <a:solidFill>
            <a:schemeClr val="accent4"/>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26" name="TextBox 25"/>
          <p:cNvSpPr txBox="1"/>
          <p:nvPr/>
        </p:nvSpPr>
        <p:spPr>
          <a:xfrm>
            <a:off x="9513720" y="1353028"/>
            <a:ext cx="1020930" cy="294953"/>
          </a:xfrm>
          <a:prstGeom prst="rect">
            <a:avLst/>
          </a:prstGeom>
          <a:noFill/>
        </p:spPr>
        <p:txBody>
          <a:bodyPr wrap="square" lIns="0" tIns="0" rIns="0" bIns="0" rtlCol="0" anchor="t" anchorCtr="0">
            <a:spAutoFit/>
          </a:bodyPr>
          <a:lstStyle/>
          <a:p>
            <a:pPr algn="l">
              <a:lnSpc>
                <a:spcPts val="2300"/>
              </a:lnSpc>
              <a:spcBef>
                <a:spcPts val="1150"/>
              </a:spcBef>
            </a:pPr>
            <a:r>
              <a:rPr lang="de-DE" sz="1400" dirty="0" smtClean="0">
                <a:solidFill>
                  <a:schemeClr val="accent4"/>
                </a:solidFill>
              </a:rPr>
              <a:t>High-</a:t>
            </a:r>
            <a:r>
              <a:rPr lang="de-DE" sz="1400" dirty="0" err="1" smtClean="0">
                <a:solidFill>
                  <a:schemeClr val="accent4"/>
                </a:solidFill>
              </a:rPr>
              <a:t>Mirror</a:t>
            </a:r>
            <a:endParaRPr lang="en-US" sz="1400" dirty="0" err="1" smtClean="0">
              <a:solidFill>
                <a:schemeClr val="accent4"/>
              </a:solidFill>
            </a:endParaRPr>
          </a:p>
        </p:txBody>
      </p:sp>
    </p:spTree>
    <p:extLst>
      <p:ext uri="{BB962C8B-B14F-4D97-AF65-F5344CB8AC3E}">
        <p14:creationId xmlns:p14="http://schemas.microsoft.com/office/powerpoint/2010/main" val="497614688"/>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22280" y="819149"/>
            <a:ext cx="10382489" cy="6121342"/>
          </a:xfrm>
          <a:prstGeom prst="rect">
            <a:avLst/>
          </a:prstGeom>
        </p:spPr>
      </p:pic>
      <p:sp>
        <p:nvSpPr>
          <p:cNvPr id="3" name="Title 2"/>
          <p:cNvSpPr>
            <a:spLocks noGrp="1"/>
          </p:cNvSpPr>
          <p:nvPr>
            <p:ph type="title"/>
          </p:nvPr>
        </p:nvSpPr>
        <p:spPr/>
        <p:txBody>
          <a:bodyPr/>
          <a:lstStyle/>
          <a:p>
            <a:r>
              <a:rPr lang="de-DE" dirty="0" err="1"/>
              <a:t>Example</a:t>
            </a:r>
            <a:r>
              <a:rPr lang="de-DE" dirty="0"/>
              <a:t> </a:t>
            </a:r>
            <a:r>
              <a:rPr lang="de-DE" dirty="0" err="1"/>
              <a:t>target</a:t>
            </a:r>
            <a:r>
              <a:rPr lang="de-DE" dirty="0"/>
              <a:t>, </a:t>
            </a:r>
            <a:r>
              <a:rPr lang="de-DE" dirty="0" err="1"/>
              <a:t>designed</a:t>
            </a:r>
            <a:r>
              <a:rPr lang="de-DE" dirty="0"/>
              <a:t> </a:t>
            </a:r>
            <a:r>
              <a:rPr lang="de-DE" dirty="0" err="1"/>
              <a:t>for</a:t>
            </a:r>
            <a:r>
              <a:rPr lang="de-DE" dirty="0"/>
              <a:t> Standard </a:t>
            </a:r>
            <a:r>
              <a:rPr lang="de-DE" dirty="0" err="1"/>
              <a:t>configuration</a:t>
            </a:r>
            <a:endParaRPr lang="en-US" dirty="0"/>
          </a:p>
        </p:txBody>
      </p:sp>
      <p:sp>
        <p:nvSpPr>
          <p:cNvPr id="4" name="Date Placeholder 3"/>
          <p:cNvSpPr>
            <a:spLocks noGrp="1"/>
          </p:cNvSpPr>
          <p:nvPr>
            <p:ph type="dt" sz="half" idx="14"/>
          </p:nvPr>
        </p:nvSpPr>
        <p:spPr/>
        <p:txBody>
          <a:bodyPr/>
          <a:lstStyle/>
          <a:p>
            <a:r>
              <a:rPr lang="en-US" smtClean="0"/>
              <a:t>Antara Menzel-Barbara | 25.06.24   </a:t>
            </a:r>
            <a:endParaRPr lang="de-DE" dirty="0"/>
          </a:p>
        </p:txBody>
      </p:sp>
      <p:sp>
        <p:nvSpPr>
          <p:cNvPr id="5" name="Footer Placeholder 4"/>
          <p:cNvSpPr>
            <a:spLocks noGrp="1"/>
          </p:cNvSpPr>
          <p:nvPr>
            <p:ph type="ftr" sz="quarter" idx="15"/>
          </p:nvPr>
        </p:nvSpPr>
        <p:spPr/>
        <p:txBody>
          <a:bodyPr/>
          <a:lstStyle/>
          <a:p>
            <a:r>
              <a:rPr lang="en-US" smtClean="0"/>
              <a:t>Divertor engineering meeting</a:t>
            </a:r>
            <a:endParaRPr lang="de-DE" dirty="0"/>
          </a:p>
        </p:txBody>
      </p:sp>
      <p:sp>
        <p:nvSpPr>
          <p:cNvPr id="6" name="Slide Number Placeholder 5"/>
          <p:cNvSpPr>
            <a:spLocks noGrp="1"/>
          </p:cNvSpPr>
          <p:nvPr>
            <p:ph type="sldNum" sz="quarter" idx="16"/>
          </p:nvPr>
        </p:nvSpPr>
        <p:spPr/>
        <p:txBody>
          <a:bodyPr/>
          <a:lstStyle/>
          <a:p>
            <a:fld id="{ECE691D0-CC49-4FC7-9C4D-6112B0CB3A76}" type="slidenum">
              <a:rPr lang="de-DE" smtClean="0"/>
              <a:pPr/>
              <a:t>81</a:t>
            </a:fld>
            <a:endParaRPr lang="de-DE" dirty="0"/>
          </a:p>
        </p:txBody>
      </p:sp>
      <p:sp>
        <p:nvSpPr>
          <p:cNvPr id="2" name="Rounded Rectangle 1"/>
          <p:cNvSpPr/>
          <p:nvPr/>
        </p:nvSpPr>
        <p:spPr>
          <a:xfrm>
            <a:off x="9010650" y="2133600"/>
            <a:ext cx="1871663" cy="138113"/>
          </a:xfrm>
          <a:prstGeom prst="roundRect">
            <a:avLst/>
          </a:prstGeom>
          <a:solidFill>
            <a:schemeClr val="tx2"/>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8" name="Oval 7"/>
          <p:cNvSpPr/>
          <p:nvPr/>
        </p:nvSpPr>
        <p:spPr>
          <a:xfrm>
            <a:off x="10201092" y="2020754"/>
            <a:ext cx="371475" cy="385762"/>
          </a:xfrm>
          <a:prstGeom prst="ellipse">
            <a:avLst/>
          </a:prstGeom>
          <a:solidFill>
            <a:schemeClr val="tx2"/>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9" name="TextBox 8"/>
          <p:cNvSpPr txBox="1"/>
          <p:nvPr/>
        </p:nvSpPr>
        <p:spPr>
          <a:xfrm>
            <a:off x="9010650" y="1743606"/>
            <a:ext cx="2236451" cy="262059"/>
          </a:xfrm>
          <a:prstGeom prst="rect">
            <a:avLst/>
          </a:prstGeom>
          <a:noFill/>
        </p:spPr>
        <p:txBody>
          <a:bodyPr wrap="square" lIns="0" tIns="0" rIns="0" bIns="0" rtlCol="0" anchor="t" anchorCtr="0">
            <a:spAutoFit/>
          </a:bodyPr>
          <a:lstStyle/>
          <a:p>
            <a:pPr algn="l">
              <a:lnSpc>
                <a:spcPts val="2300"/>
              </a:lnSpc>
              <a:spcBef>
                <a:spcPts val="1150"/>
              </a:spcBef>
            </a:pPr>
            <a:r>
              <a:rPr lang="de-DE" sz="1400" dirty="0" err="1" smtClean="0">
                <a:solidFill>
                  <a:schemeClr val="tx2"/>
                </a:solidFill>
              </a:rPr>
              <a:t>Surfaces</a:t>
            </a:r>
            <a:r>
              <a:rPr lang="de-DE" sz="1400" dirty="0" smtClean="0">
                <a:solidFill>
                  <a:schemeClr val="tx2"/>
                </a:solidFill>
              </a:rPr>
              <a:t> </a:t>
            </a:r>
            <a:r>
              <a:rPr lang="de-DE" sz="1400" dirty="0" err="1" smtClean="0">
                <a:solidFill>
                  <a:schemeClr val="tx2"/>
                </a:solidFill>
              </a:rPr>
              <a:t>over</a:t>
            </a:r>
            <a:r>
              <a:rPr lang="de-DE" sz="1400" dirty="0" smtClean="0">
                <a:solidFill>
                  <a:schemeClr val="tx2"/>
                </a:solidFill>
              </a:rPr>
              <a:t> 10 MW/m²</a:t>
            </a:r>
            <a:endParaRPr lang="en-US" sz="1400" dirty="0" err="1" smtClean="0">
              <a:solidFill>
                <a:schemeClr val="tx2"/>
              </a:solidFill>
            </a:endParaRPr>
          </a:p>
        </p:txBody>
      </p:sp>
      <p:sp>
        <p:nvSpPr>
          <p:cNvPr id="10" name="Rounded Rectangle 9"/>
          <p:cNvSpPr/>
          <p:nvPr/>
        </p:nvSpPr>
        <p:spPr>
          <a:xfrm>
            <a:off x="9010650" y="3400425"/>
            <a:ext cx="1871663" cy="138113"/>
          </a:xfrm>
          <a:prstGeom prst="roundRect">
            <a:avLst/>
          </a:prstGeom>
          <a:solidFill>
            <a:schemeClr val="accent1"/>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11" name="Oval 10"/>
          <p:cNvSpPr/>
          <p:nvPr/>
        </p:nvSpPr>
        <p:spPr>
          <a:xfrm>
            <a:off x="9605617" y="3285769"/>
            <a:ext cx="371475" cy="385762"/>
          </a:xfrm>
          <a:prstGeom prst="ellipse">
            <a:avLst/>
          </a:prstGeom>
          <a:solidFill>
            <a:schemeClr val="accent1"/>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12" name="TextBox 11"/>
          <p:cNvSpPr txBox="1"/>
          <p:nvPr/>
        </p:nvSpPr>
        <p:spPr>
          <a:xfrm>
            <a:off x="9010650" y="3010431"/>
            <a:ext cx="2236451" cy="262059"/>
          </a:xfrm>
          <a:prstGeom prst="rect">
            <a:avLst/>
          </a:prstGeom>
          <a:noFill/>
        </p:spPr>
        <p:txBody>
          <a:bodyPr wrap="square" lIns="0" tIns="0" rIns="0" bIns="0" rtlCol="0" anchor="t" anchorCtr="0">
            <a:spAutoFit/>
          </a:bodyPr>
          <a:lstStyle/>
          <a:p>
            <a:pPr algn="l">
              <a:lnSpc>
                <a:spcPts val="2300"/>
              </a:lnSpc>
              <a:spcBef>
                <a:spcPts val="1150"/>
              </a:spcBef>
            </a:pPr>
            <a:r>
              <a:rPr lang="de-DE" sz="1400" dirty="0" err="1" smtClean="0">
                <a:solidFill>
                  <a:schemeClr val="tx2"/>
                </a:solidFill>
              </a:rPr>
              <a:t>Collected</a:t>
            </a:r>
            <a:r>
              <a:rPr lang="de-DE" sz="1400" dirty="0" smtClean="0">
                <a:solidFill>
                  <a:schemeClr val="tx2"/>
                </a:solidFill>
              </a:rPr>
              <a:t> </a:t>
            </a:r>
            <a:r>
              <a:rPr lang="de-DE" sz="1400" dirty="0" err="1" smtClean="0">
                <a:solidFill>
                  <a:schemeClr val="tx2"/>
                </a:solidFill>
              </a:rPr>
              <a:t>particles</a:t>
            </a:r>
            <a:endParaRPr lang="en-US" sz="1400" dirty="0" err="1" smtClean="0">
              <a:solidFill>
                <a:schemeClr val="tx2"/>
              </a:solidFill>
            </a:endParaRPr>
          </a:p>
        </p:txBody>
      </p:sp>
      <p:sp>
        <p:nvSpPr>
          <p:cNvPr id="13" name="TextBox 12"/>
          <p:cNvSpPr txBox="1"/>
          <p:nvPr/>
        </p:nvSpPr>
        <p:spPr>
          <a:xfrm>
            <a:off x="10223438" y="2409804"/>
            <a:ext cx="349129" cy="262059"/>
          </a:xfrm>
          <a:prstGeom prst="rect">
            <a:avLst/>
          </a:prstGeom>
          <a:noFill/>
        </p:spPr>
        <p:txBody>
          <a:bodyPr wrap="square" lIns="0" tIns="0" rIns="0" bIns="0" rtlCol="0" anchor="t" anchorCtr="0">
            <a:spAutoFit/>
          </a:bodyPr>
          <a:lstStyle/>
          <a:p>
            <a:pPr algn="l">
              <a:lnSpc>
                <a:spcPts val="2300"/>
              </a:lnSpc>
              <a:spcBef>
                <a:spcPts val="1150"/>
              </a:spcBef>
            </a:pPr>
            <a:r>
              <a:rPr lang="de-DE" sz="1400" dirty="0" smtClean="0">
                <a:ln>
                  <a:solidFill>
                    <a:srgbClr val="29485D"/>
                  </a:solidFill>
                </a:ln>
                <a:solidFill>
                  <a:srgbClr val="006C66"/>
                </a:solidFill>
              </a:rPr>
              <a:t>Yes</a:t>
            </a:r>
            <a:endParaRPr lang="en-US" sz="1400" dirty="0" err="1" smtClean="0">
              <a:ln>
                <a:solidFill>
                  <a:srgbClr val="29485D"/>
                </a:solidFill>
              </a:ln>
              <a:solidFill>
                <a:srgbClr val="006C66"/>
              </a:solidFill>
            </a:endParaRPr>
          </a:p>
        </p:txBody>
      </p:sp>
      <p:sp>
        <p:nvSpPr>
          <p:cNvPr id="14" name="TextBox 13"/>
          <p:cNvSpPr txBox="1"/>
          <p:nvPr/>
        </p:nvSpPr>
        <p:spPr>
          <a:xfrm>
            <a:off x="9655422" y="3650111"/>
            <a:ext cx="490537" cy="262059"/>
          </a:xfrm>
          <a:prstGeom prst="rect">
            <a:avLst/>
          </a:prstGeom>
          <a:noFill/>
        </p:spPr>
        <p:txBody>
          <a:bodyPr wrap="square" lIns="0" tIns="0" rIns="0" bIns="0" rtlCol="0" anchor="t" anchorCtr="0">
            <a:spAutoFit/>
          </a:bodyPr>
          <a:lstStyle/>
          <a:p>
            <a:pPr algn="l">
              <a:lnSpc>
                <a:spcPts val="2300"/>
              </a:lnSpc>
              <a:spcBef>
                <a:spcPts val="1150"/>
              </a:spcBef>
            </a:pPr>
            <a:r>
              <a:rPr lang="de-DE" sz="1400" dirty="0" smtClean="0">
                <a:solidFill>
                  <a:srgbClr val="EF7C00"/>
                </a:solidFill>
              </a:rPr>
              <a:t>70%</a:t>
            </a:r>
            <a:endParaRPr lang="en-US" sz="1400" dirty="0" err="1" smtClean="0">
              <a:solidFill>
                <a:srgbClr val="EF7C00"/>
              </a:solidFill>
            </a:endParaRPr>
          </a:p>
        </p:txBody>
      </p:sp>
      <p:sp>
        <p:nvSpPr>
          <p:cNvPr id="15" name="Rounded Rectangle 14"/>
          <p:cNvSpPr/>
          <p:nvPr/>
        </p:nvSpPr>
        <p:spPr>
          <a:xfrm>
            <a:off x="9010650" y="4617000"/>
            <a:ext cx="1871663" cy="138113"/>
          </a:xfrm>
          <a:prstGeom prst="roundRect">
            <a:avLst/>
          </a:prstGeom>
          <a:solidFill>
            <a:schemeClr val="tx1">
              <a:lumMod val="65000"/>
              <a:lumOff val="35000"/>
            </a:schemeClr>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16" name="Oval 15"/>
          <p:cNvSpPr/>
          <p:nvPr/>
        </p:nvSpPr>
        <p:spPr>
          <a:xfrm>
            <a:off x="9770087" y="4503436"/>
            <a:ext cx="371475" cy="385762"/>
          </a:xfrm>
          <a:prstGeom prst="ellipse">
            <a:avLst/>
          </a:prstGeom>
          <a:solidFill>
            <a:schemeClr val="tx1">
              <a:lumMod val="65000"/>
              <a:lumOff val="35000"/>
            </a:schemeClr>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17" name="TextBox 16"/>
          <p:cNvSpPr txBox="1"/>
          <p:nvPr/>
        </p:nvSpPr>
        <p:spPr>
          <a:xfrm>
            <a:off x="9010650" y="4227006"/>
            <a:ext cx="2236451" cy="262059"/>
          </a:xfrm>
          <a:prstGeom prst="rect">
            <a:avLst/>
          </a:prstGeom>
          <a:noFill/>
        </p:spPr>
        <p:txBody>
          <a:bodyPr wrap="square" lIns="0" tIns="0" rIns="0" bIns="0" rtlCol="0" anchor="t" anchorCtr="0">
            <a:spAutoFit/>
          </a:bodyPr>
          <a:lstStyle/>
          <a:p>
            <a:pPr algn="l">
              <a:lnSpc>
                <a:spcPts val="2300"/>
              </a:lnSpc>
              <a:spcBef>
                <a:spcPts val="1150"/>
              </a:spcBef>
            </a:pPr>
            <a:r>
              <a:rPr lang="de-DE" sz="1400" dirty="0" err="1" smtClean="0">
                <a:solidFill>
                  <a:srgbClr val="777777"/>
                </a:solidFill>
              </a:rPr>
              <a:t>Plotted</a:t>
            </a:r>
            <a:r>
              <a:rPr lang="de-DE" sz="1400" dirty="0" smtClean="0">
                <a:solidFill>
                  <a:srgbClr val="777777"/>
                </a:solidFill>
              </a:rPr>
              <a:t> </a:t>
            </a:r>
            <a:r>
              <a:rPr lang="de-DE" sz="1400" dirty="0" err="1" smtClean="0">
                <a:solidFill>
                  <a:srgbClr val="777777"/>
                </a:solidFill>
              </a:rPr>
              <a:t>metric</a:t>
            </a:r>
            <a:endParaRPr lang="en-US" sz="1400" dirty="0" err="1" smtClean="0">
              <a:solidFill>
                <a:srgbClr val="777777"/>
              </a:solidFill>
            </a:endParaRPr>
          </a:p>
        </p:txBody>
      </p:sp>
      <p:sp>
        <p:nvSpPr>
          <p:cNvPr id="18" name="TextBox 17"/>
          <p:cNvSpPr txBox="1"/>
          <p:nvPr/>
        </p:nvSpPr>
        <p:spPr>
          <a:xfrm>
            <a:off x="9160004" y="4869656"/>
            <a:ext cx="1572953" cy="294953"/>
          </a:xfrm>
          <a:prstGeom prst="rect">
            <a:avLst/>
          </a:prstGeom>
          <a:noFill/>
        </p:spPr>
        <p:txBody>
          <a:bodyPr wrap="square" lIns="0" tIns="0" rIns="0" bIns="0" rtlCol="0" anchor="t" anchorCtr="0">
            <a:spAutoFit/>
          </a:bodyPr>
          <a:lstStyle/>
          <a:p>
            <a:pPr algn="l">
              <a:lnSpc>
                <a:spcPts val="2300"/>
              </a:lnSpc>
              <a:spcBef>
                <a:spcPts val="1150"/>
              </a:spcBef>
            </a:pPr>
            <a:r>
              <a:rPr lang="de-DE" sz="1400" dirty="0" smtClean="0">
                <a:solidFill>
                  <a:srgbClr val="777777"/>
                </a:solidFill>
              </a:rPr>
              <a:t>Connection </a:t>
            </a:r>
            <a:r>
              <a:rPr lang="de-DE" sz="1400" dirty="0" err="1" smtClean="0">
                <a:solidFill>
                  <a:srgbClr val="777777"/>
                </a:solidFill>
              </a:rPr>
              <a:t>length</a:t>
            </a:r>
            <a:endParaRPr lang="en-US" sz="1400" dirty="0" err="1" smtClean="0">
              <a:solidFill>
                <a:srgbClr val="777777"/>
              </a:solidFill>
            </a:endParaRPr>
          </a:p>
        </p:txBody>
      </p:sp>
      <p:sp>
        <p:nvSpPr>
          <p:cNvPr id="20" name="Rounded Rectangle 19"/>
          <p:cNvSpPr/>
          <p:nvPr/>
        </p:nvSpPr>
        <p:spPr>
          <a:xfrm>
            <a:off x="9010650" y="5943190"/>
            <a:ext cx="1871663" cy="138113"/>
          </a:xfrm>
          <a:prstGeom prst="roundRect">
            <a:avLst/>
          </a:prstGeom>
          <a:solidFill>
            <a:srgbClr val="29485D"/>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tx2"/>
              </a:solidFill>
            </a:endParaRPr>
          </a:p>
        </p:txBody>
      </p:sp>
      <p:sp>
        <p:nvSpPr>
          <p:cNvPr id="21" name="Oval 20"/>
          <p:cNvSpPr/>
          <p:nvPr/>
        </p:nvSpPr>
        <p:spPr>
          <a:xfrm>
            <a:off x="9770087" y="5827267"/>
            <a:ext cx="371475" cy="385762"/>
          </a:xfrm>
          <a:prstGeom prst="ellipse">
            <a:avLst/>
          </a:prstGeom>
          <a:solidFill>
            <a:srgbClr val="29485D"/>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tx2"/>
              </a:solidFill>
            </a:endParaRPr>
          </a:p>
        </p:txBody>
      </p:sp>
      <p:sp>
        <p:nvSpPr>
          <p:cNvPr id="22" name="TextBox 21"/>
          <p:cNvSpPr txBox="1"/>
          <p:nvPr/>
        </p:nvSpPr>
        <p:spPr>
          <a:xfrm>
            <a:off x="9010650" y="5553196"/>
            <a:ext cx="2236451" cy="262059"/>
          </a:xfrm>
          <a:prstGeom prst="rect">
            <a:avLst/>
          </a:prstGeom>
          <a:noFill/>
        </p:spPr>
        <p:txBody>
          <a:bodyPr wrap="square" lIns="0" tIns="0" rIns="0" bIns="0" rtlCol="0" anchor="t" anchorCtr="0">
            <a:spAutoFit/>
          </a:bodyPr>
          <a:lstStyle/>
          <a:p>
            <a:pPr algn="l">
              <a:lnSpc>
                <a:spcPts val="2300"/>
              </a:lnSpc>
              <a:spcBef>
                <a:spcPts val="1150"/>
              </a:spcBef>
            </a:pPr>
            <a:r>
              <a:rPr lang="de-DE" sz="1400" dirty="0" smtClean="0">
                <a:solidFill>
                  <a:schemeClr val="tx2"/>
                </a:solidFill>
              </a:rPr>
              <a:t>Toroidal angle</a:t>
            </a:r>
            <a:endParaRPr lang="en-US" sz="1400" dirty="0" err="1" smtClean="0">
              <a:solidFill>
                <a:schemeClr val="tx2"/>
              </a:solidFill>
            </a:endParaRPr>
          </a:p>
        </p:txBody>
      </p:sp>
      <p:sp>
        <p:nvSpPr>
          <p:cNvPr id="23" name="TextBox 22"/>
          <p:cNvSpPr txBox="1"/>
          <p:nvPr/>
        </p:nvSpPr>
        <p:spPr>
          <a:xfrm>
            <a:off x="9828026" y="6222392"/>
            <a:ext cx="298133" cy="262059"/>
          </a:xfrm>
          <a:prstGeom prst="rect">
            <a:avLst/>
          </a:prstGeom>
          <a:noFill/>
        </p:spPr>
        <p:txBody>
          <a:bodyPr wrap="square" lIns="0" tIns="0" rIns="0" bIns="0" rtlCol="0" anchor="t" anchorCtr="0">
            <a:spAutoFit/>
          </a:bodyPr>
          <a:lstStyle/>
          <a:p>
            <a:pPr algn="l">
              <a:lnSpc>
                <a:spcPts val="2300"/>
              </a:lnSpc>
              <a:spcBef>
                <a:spcPts val="1150"/>
              </a:spcBef>
            </a:pPr>
            <a:r>
              <a:rPr lang="de-DE" sz="1400" dirty="0" smtClean="0">
                <a:solidFill>
                  <a:srgbClr val="29485D"/>
                </a:solidFill>
              </a:rPr>
              <a:t>15°</a:t>
            </a:r>
            <a:endParaRPr lang="en-US" sz="1400" dirty="0" err="1" smtClean="0">
              <a:solidFill>
                <a:srgbClr val="29485D"/>
              </a:solidFill>
            </a:endParaRPr>
          </a:p>
        </p:txBody>
      </p:sp>
      <p:sp>
        <p:nvSpPr>
          <p:cNvPr id="24" name="Rounded Rectangle 23"/>
          <p:cNvSpPr/>
          <p:nvPr/>
        </p:nvSpPr>
        <p:spPr>
          <a:xfrm>
            <a:off x="9010650" y="1151019"/>
            <a:ext cx="1871663" cy="138113"/>
          </a:xfrm>
          <a:prstGeom prst="roundRect">
            <a:avLst/>
          </a:prstGeom>
          <a:solidFill>
            <a:schemeClr val="accent4"/>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25" name="Oval 24"/>
          <p:cNvSpPr/>
          <p:nvPr/>
        </p:nvSpPr>
        <p:spPr>
          <a:xfrm>
            <a:off x="10260624" y="1015988"/>
            <a:ext cx="371475" cy="385762"/>
          </a:xfrm>
          <a:prstGeom prst="ellipse">
            <a:avLst/>
          </a:prstGeom>
          <a:solidFill>
            <a:schemeClr val="accent4"/>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26" name="TextBox 25"/>
          <p:cNvSpPr txBox="1"/>
          <p:nvPr/>
        </p:nvSpPr>
        <p:spPr>
          <a:xfrm>
            <a:off x="9955824" y="1357791"/>
            <a:ext cx="1020930" cy="262059"/>
          </a:xfrm>
          <a:prstGeom prst="rect">
            <a:avLst/>
          </a:prstGeom>
          <a:noFill/>
        </p:spPr>
        <p:txBody>
          <a:bodyPr wrap="square" lIns="0" tIns="0" rIns="0" bIns="0" rtlCol="0" anchor="t" anchorCtr="0">
            <a:spAutoFit/>
          </a:bodyPr>
          <a:lstStyle/>
          <a:p>
            <a:pPr algn="l">
              <a:lnSpc>
                <a:spcPts val="2300"/>
              </a:lnSpc>
              <a:spcBef>
                <a:spcPts val="1150"/>
              </a:spcBef>
            </a:pPr>
            <a:r>
              <a:rPr lang="de-DE" sz="1400" dirty="0" smtClean="0">
                <a:solidFill>
                  <a:schemeClr val="accent4"/>
                </a:solidFill>
              </a:rPr>
              <a:t>High-</a:t>
            </a:r>
            <a:r>
              <a:rPr lang="de-DE" sz="1400" dirty="0" err="1" smtClean="0">
                <a:solidFill>
                  <a:schemeClr val="accent4"/>
                </a:solidFill>
              </a:rPr>
              <a:t>Iota</a:t>
            </a:r>
            <a:endParaRPr lang="en-US" sz="1400" dirty="0" err="1" smtClean="0">
              <a:solidFill>
                <a:schemeClr val="accent4"/>
              </a:solidFill>
            </a:endParaRPr>
          </a:p>
        </p:txBody>
      </p:sp>
    </p:spTree>
    <p:extLst>
      <p:ext uri="{BB962C8B-B14F-4D97-AF65-F5344CB8AC3E}">
        <p14:creationId xmlns:p14="http://schemas.microsoft.com/office/powerpoint/2010/main" val="4052994090"/>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42128" y="324083"/>
            <a:ext cx="11222184" cy="6616413"/>
          </a:xfrm>
          <a:prstGeom prst="rect">
            <a:avLst/>
          </a:prstGeom>
        </p:spPr>
      </p:pic>
      <p:sp>
        <p:nvSpPr>
          <p:cNvPr id="3" name="Title 2"/>
          <p:cNvSpPr>
            <a:spLocks noGrp="1"/>
          </p:cNvSpPr>
          <p:nvPr>
            <p:ph type="title"/>
          </p:nvPr>
        </p:nvSpPr>
        <p:spPr/>
        <p:txBody>
          <a:bodyPr/>
          <a:lstStyle/>
          <a:p>
            <a:r>
              <a:rPr lang="de-DE" dirty="0" err="1" smtClean="0"/>
              <a:t>Example</a:t>
            </a:r>
            <a:r>
              <a:rPr lang="de-DE" dirty="0" smtClean="0"/>
              <a:t> </a:t>
            </a:r>
            <a:r>
              <a:rPr lang="de-DE" dirty="0" err="1" smtClean="0"/>
              <a:t>target</a:t>
            </a:r>
            <a:r>
              <a:rPr lang="de-DE" dirty="0" smtClean="0"/>
              <a:t>, </a:t>
            </a:r>
            <a:r>
              <a:rPr lang="de-DE" dirty="0" err="1" smtClean="0"/>
              <a:t>designed</a:t>
            </a:r>
            <a:r>
              <a:rPr lang="de-DE" dirty="0" smtClean="0"/>
              <a:t> </a:t>
            </a:r>
            <a:r>
              <a:rPr lang="de-DE" dirty="0" err="1" smtClean="0"/>
              <a:t>for</a:t>
            </a:r>
            <a:r>
              <a:rPr lang="de-DE" dirty="0" smtClean="0"/>
              <a:t> Standard </a:t>
            </a:r>
            <a:r>
              <a:rPr lang="de-DE" dirty="0" err="1" smtClean="0"/>
              <a:t>configuration</a:t>
            </a:r>
            <a:endParaRPr lang="en-US" dirty="0"/>
          </a:p>
        </p:txBody>
      </p:sp>
      <p:sp>
        <p:nvSpPr>
          <p:cNvPr id="4" name="Date Placeholder 3"/>
          <p:cNvSpPr>
            <a:spLocks noGrp="1"/>
          </p:cNvSpPr>
          <p:nvPr>
            <p:ph type="dt" sz="half" idx="14"/>
          </p:nvPr>
        </p:nvSpPr>
        <p:spPr/>
        <p:txBody>
          <a:bodyPr/>
          <a:lstStyle/>
          <a:p>
            <a:r>
              <a:rPr lang="en-US" smtClean="0"/>
              <a:t>Antara Menzel-Barbara | 25.06.24   </a:t>
            </a:r>
            <a:endParaRPr lang="de-DE" dirty="0"/>
          </a:p>
        </p:txBody>
      </p:sp>
      <p:sp>
        <p:nvSpPr>
          <p:cNvPr id="5" name="Footer Placeholder 4"/>
          <p:cNvSpPr>
            <a:spLocks noGrp="1"/>
          </p:cNvSpPr>
          <p:nvPr>
            <p:ph type="ftr" sz="quarter" idx="15"/>
          </p:nvPr>
        </p:nvSpPr>
        <p:spPr/>
        <p:txBody>
          <a:bodyPr/>
          <a:lstStyle/>
          <a:p>
            <a:r>
              <a:rPr lang="en-US" smtClean="0"/>
              <a:t>Divertor engineering meeting</a:t>
            </a:r>
            <a:endParaRPr lang="de-DE" dirty="0"/>
          </a:p>
        </p:txBody>
      </p:sp>
      <p:sp>
        <p:nvSpPr>
          <p:cNvPr id="6" name="Slide Number Placeholder 5"/>
          <p:cNvSpPr>
            <a:spLocks noGrp="1"/>
          </p:cNvSpPr>
          <p:nvPr>
            <p:ph type="sldNum" sz="quarter" idx="16"/>
          </p:nvPr>
        </p:nvSpPr>
        <p:spPr/>
        <p:txBody>
          <a:bodyPr/>
          <a:lstStyle/>
          <a:p>
            <a:fld id="{ECE691D0-CC49-4FC7-9C4D-6112B0CB3A76}" type="slidenum">
              <a:rPr lang="de-DE" smtClean="0"/>
              <a:pPr/>
              <a:t>82</a:t>
            </a:fld>
            <a:endParaRPr lang="de-DE" dirty="0"/>
          </a:p>
        </p:txBody>
      </p:sp>
      <p:sp>
        <p:nvSpPr>
          <p:cNvPr id="8" name="Rounded Rectangle 7"/>
          <p:cNvSpPr/>
          <p:nvPr/>
        </p:nvSpPr>
        <p:spPr>
          <a:xfrm>
            <a:off x="9010650" y="2133600"/>
            <a:ext cx="1871663" cy="138113"/>
          </a:xfrm>
          <a:prstGeom prst="roundRect">
            <a:avLst/>
          </a:prstGeom>
          <a:solidFill>
            <a:schemeClr val="tx2"/>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9" name="Oval 8"/>
          <p:cNvSpPr/>
          <p:nvPr/>
        </p:nvSpPr>
        <p:spPr>
          <a:xfrm>
            <a:off x="9228900" y="2013480"/>
            <a:ext cx="371475" cy="385762"/>
          </a:xfrm>
          <a:prstGeom prst="ellipse">
            <a:avLst/>
          </a:prstGeom>
          <a:solidFill>
            <a:schemeClr val="tx2"/>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10" name="TextBox 9"/>
          <p:cNvSpPr txBox="1"/>
          <p:nvPr/>
        </p:nvSpPr>
        <p:spPr>
          <a:xfrm>
            <a:off x="9010650" y="1743606"/>
            <a:ext cx="2236451" cy="262059"/>
          </a:xfrm>
          <a:prstGeom prst="rect">
            <a:avLst/>
          </a:prstGeom>
          <a:noFill/>
        </p:spPr>
        <p:txBody>
          <a:bodyPr wrap="square" lIns="0" tIns="0" rIns="0" bIns="0" rtlCol="0" anchor="t" anchorCtr="0">
            <a:spAutoFit/>
          </a:bodyPr>
          <a:lstStyle/>
          <a:p>
            <a:pPr algn="l">
              <a:lnSpc>
                <a:spcPts val="2300"/>
              </a:lnSpc>
              <a:spcBef>
                <a:spcPts val="1150"/>
              </a:spcBef>
            </a:pPr>
            <a:r>
              <a:rPr lang="de-DE" sz="1400" dirty="0" err="1" smtClean="0">
                <a:solidFill>
                  <a:schemeClr val="tx2"/>
                </a:solidFill>
              </a:rPr>
              <a:t>Surfaces</a:t>
            </a:r>
            <a:r>
              <a:rPr lang="de-DE" sz="1400" dirty="0" smtClean="0">
                <a:solidFill>
                  <a:schemeClr val="tx2"/>
                </a:solidFill>
              </a:rPr>
              <a:t> </a:t>
            </a:r>
            <a:r>
              <a:rPr lang="de-DE" sz="1400" dirty="0" err="1" smtClean="0">
                <a:solidFill>
                  <a:schemeClr val="tx2"/>
                </a:solidFill>
              </a:rPr>
              <a:t>over</a:t>
            </a:r>
            <a:r>
              <a:rPr lang="de-DE" sz="1400" dirty="0" smtClean="0">
                <a:solidFill>
                  <a:schemeClr val="tx2"/>
                </a:solidFill>
              </a:rPr>
              <a:t> 10 MW/m²</a:t>
            </a:r>
            <a:endParaRPr lang="en-US" sz="1400" dirty="0" err="1" smtClean="0">
              <a:solidFill>
                <a:schemeClr val="tx2"/>
              </a:solidFill>
            </a:endParaRPr>
          </a:p>
        </p:txBody>
      </p:sp>
      <p:sp>
        <p:nvSpPr>
          <p:cNvPr id="11" name="Rounded Rectangle 10"/>
          <p:cNvSpPr/>
          <p:nvPr/>
        </p:nvSpPr>
        <p:spPr>
          <a:xfrm>
            <a:off x="9010650" y="3400425"/>
            <a:ext cx="1871663" cy="138113"/>
          </a:xfrm>
          <a:prstGeom prst="roundRect">
            <a:avLst/>
          </a:prstGeom>
          <a:solidFill>
            <a:schemeClr val="accent1"/>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12" name="Oval 11"/>
          <p:cNvSpPr/>
          <p:nvPr/>
        </p:nvSpPr>
        <p:spPr>
          <a:xfrm>
            <a:off x="10086059" y="3290950"/>
            <a:ext cx="371475" cy="385762"/>
          </a:xfrm>
          <a:prstGeom prst="ellipse">
            <a:avLst/>
          </a:prstGeom>
          <a:solidFill>
            <a:schemeClr val="accent1"/>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13" name="TextBox 12"/>
          <p:cNvSpPr txBox="1"/>
          <p:nvPr/>
        </p:nvSpPr>
        <p:spPr>
          <a:xfrm>
            <a:off x="9010650" y="3010431"/>
            <a:ext cx="2236451" cy="262059"/>
          </a:xfrm>
          <a:prstGeom prst="rect">
            <a:avLst/>
          </a:prstGeom>
          <a:noFill/>
        </p:spPr>
        <p:txBody>
          <a:bodyPr wrap="square" lIns="0" tIns="0" rIns="0" bIns="0" rtlCol="0" anchor="t" anchorCtr="0">
            <a:spAutoFit/>
          </a:bodyPr>
          <a:lstStyle/>
          <a:p>
            <a:pPr algn="l">
              <a:lnSpc>
                <a:spcPts val="2300"/>
              </a:lnSpc>
              <a:spcBef>
                <a:spcPts val="1150"/>
              </a:spcBef>
            </a:pPr>
            <a:r>
              <a:rPr lang="de-DE" sz="1400" dirty="0" err="1" smtClean="0">
                <a:solidFill>
                  <a:schemeClr val="tx2"/>
                </a:solidFill>
              </a:rPr>
              <a:t>Collected</a:t>
            </a:r>
            <a:r>
              <a:rPr lang="de-DE" sz="1400" dirty="0" smtClean="0">
                <a:solidFill>
                  <a:schemeClr val="tx2"/>
                </a:solidFill>
              </a:rPr>
              <a:t> </a:t>
            </a:r>
            <a:r>
              <a:rPr lang="de-DE" sz="1400" dirty="0" err="1" smtClean="0">
                <a:solidFill>
                  <a:schemeClr val="tx2"/>
                </a:solidFill>
              </a:rPr>
              <a:t>particles</a:t>
            </a:r>
            <a:endParaRPr lang="en-US" sz="1400" dirty="0" err="1" smtClean="0">
              <a:solidFill>
                <a:schemeClr val="tx2"/>
              </a:solidFill>
            </a:endParaRPr>
          </a:p>
        </p:txBody>
      </p:sp>
      <p:sp>
        <p:nvSpPr>
          <p:cNvPr id="14" name="TextBox 13"/>
          <p:cNvSpPr txBox="1"/>
          <p:nvPr/>
        </p:nvSpPr>
        <p:spPr>
          <a:xfrm>
            <a:off x="9251246" y="2354795"/>
            <a:ext cx="349129" cy="262059"/>
          </a:xfrm>
          <a:prstGeom prst="rect">
            <a:avLst/>
          </a:prstGeom>
          <a:noFill/>
        </p:spPr>
        <p:txBody>
          <a:bodyPr wrap="square" lIns="0" tIns="0" rIns="0" bIns="0" rtlCol="0" anchor="t" anchorCtr="0">
            <a:spAutoFit/>
          </a:bodyPr>
          <a:lstStyle/>
          <a:p>
            <a:pPr algn="l">
              <a:lnSpc>
                <a:spcPts val="2300"/>
              </a:lnSpc>
              <a:spcBef>
                <a:spcPts val="1150"/>
              </a:spcBef>
            </a:pPr>
            <a:r>
              <a:rPr lang="de-DE" sz="1400" dirty="0" err="1" smtClean="0">
                <a:ln>
                  <a:solidFill>
                    <a:srgbClr val="29485D"/>
                  </a:solidFill>
                </a:ln>
                <a:solidFill>
                  <a:srgbClr val="006C66"/>
                </a:solidFill>
              </a:rPr>
              <a:t>No</a:t>
            </a:r>
            <a:endParaRPr lang="en-US" sz="1400" dirty="0" err="1" smtClean="0">
              <a:ln>
                <a:solidFill>
                  <a:srgbClr val="29485D"/>
                </a:solidFill>
              </a:ln>
              <a:solidFill>
                <a:srgbClr val="006C66"/>
              </a:solidFill>
            </a:endParaRPr>
          </a:p>
        </p:txBody>
      </p:sp>
      <p:sp>
        <p:nvSpPr>
          <p:cNvPr id="15" name="TextBox 14"/>
          <p:cNvSpPr txBox="1"/>
          <p:nvPr/>
        </p:nvSpPr>
        <p:spPr>
          <a:xfrm>
            <a:off x="10141562" y="3676629"/>
            <a:ext cx="490537" cy="262059"/>
          </a:xfrm>
          <a:prstGeom prst="rect">
            <a:avLst/>
          </a:prstGeom>
          <a:noFill/>
        </p:spPr>
        <p:txBody>
          <a:bodyPr wrap="square" lIns="0" tIns="0" rIns="0" bIns="0" rtlCol="0" anchor="t" anchorCtr="0">
            <a:spAutoFit/>
          </a:bodyPr>
          <a:lstStyle/>
          <a:p>
            <a:pPr algn="l">
              <a:lnSpc>
                <a:spcPts val="2300"/>
              </a:lnSpc>
              <a:spcBef>
                <a:spcPts val="1150"/>
              </a:spcBef>
            </a:pPr>
            <a:r>
              <a:rPr lang="de-DE" sz="1400" dirty="0" smtClean="0">
                <a:solidFill>
                  <a:srgbClr val="EF7C00"/>
                </a:solidFill>
              </a:rPr>
              <a:t>89%</a:t>
            </a:r>
            <a:endParaRPr lang="en-US" sz="1400" dirty="0" err="1" smtClean="0">
              <a:solidFill>
                <a:srgbClr val="EF7C00"/>
              </a:solidFill>
            </a:endParaRPr>
          </a:p>
        </p:txBody>
      </p:sp>
      <p:sp>
        <p:nvSpPr>
          <p:cNvPr id="16" name="Rounded Rectangle 15"/>
          <p:cNvSpPr/>
          <p:nvPr/>
        </p:nvSpPr>
        <p:spPr>
          <a:xfrm>
            <a:off x="9010650" y="4809513"/>
            <a:ext cx="1871663" cy="138113"/>
          </a:xfrm>
          <a:prstGeom prst="roundRect">
            <a:avLst/>
          </a:prstGeom>
          <a:solidFill>
            <a:schemeClr val="tx1">
              <a:lumMod val="65000"/>
              <a:lumOff val="35000"/>
            </a:schemeClr>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17" name="Oval 16"/>
          <p:cNvSpPr/>
          <p:nvPr/>
        </p:nvSpPr>
        <p:spPr>
          <a:xfrm>
            <a:off x="10086059" y="4700038"/>
            <a:ext cx="371475" cy="385762"/>
          </a:xfrm>
          <a:prstGeom prst="ellipse">
            <a:avLst/>
          </a:prstGeom>
          <a:solidFill>
            <a:schemeClr val="tx1">
              <a:lumMod val="65000"/>
              <a:lumOff val="35000"/>
            </a:schemeClr>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18" name="TextBox 17"/>
          <p:cNvSpPr txBox="1"/>
          <p:nvPr/>
        </p:nvSpPr>
        <p:spPr>
          <a:xfrm>
            <a:off x="9010650" y="4419519"/>
            <a:ext cx="2236451" cy="262059"/>
          </a:xfrm>
          <a:prstGeom prst="rect">
            <a:avLst/>
          </a:prstGeom>
          <a:noFill/>
        </p:spPr>
        <p:txBody>
          <a:bodyPr wrap="square" lIns="0" tIns="0" rIns="0" bIns="0" rtlCol="0" anchor="t" anchorCtr="0">
            <a:spAutoFit/>
          </a:bodyPr>
          <a:lstStyle/>
          <a:p>
            <a:pPr algn="l">
              <a:lnSpc>
                <a:spcPts val="2300"/>
              </a:lnSpc>
              <a:spcBef>
                <a:spcPts val="1150"/>
              </a:spcBef>
            </a:pPr>
            <a:r>
              <a:rPr lang="de-DE" sz="1400" dirty="0" err="1" smtClean="0">
                <a:solidFill>
                  <a:srgbClr val="777777"/>
                </a:solidFill>
              </a:rPr>
              <a:t>Plotted</a:t>
            </a:r>
            <a:r>
              <a:rPr lang="de-DE" sz="1400" dirty="0" smtClean="0">
                <a:solidFill>
                  <a:srgbClr val="777777"/>
                </a:solidFill>
              </a:rPr>
              <a:t> </a:t>
            </a:r>
            <a:r>
              <a:rPr lang="de-DE" sz="1400" dirty="0" err="1" smtClean="0">
                <a:solidFill>
                  <a:srgbClr val="777777"/>
                </a:solidFill>
              </a:rPr>
              <a:t>metric</a:t>
            </a:r>
            <a:endParaRPr lang="en-US" sz="1400" dirty="0" err="1" smtClean="0">
              <a:solidFill>
                <a:srgbClr val="777777"/>
              </a:solidFill>
            </a:endParaRPr>
          </a:p>
        </p:txBody>
      </p:sp>
      <p:sp>
        <p:nvSpPr>
          <p:cNvPr id="19" name="TextBox 18"/>
          <p:cNvSpPr txBox="1"/>
          <p:nvPr/>
        </p:nvSpPr>
        <p:spPr>
          <a:xfrm>
            <a:off x="9946481" y="5085717"/>
            <a:ext cx="702651" cy="262059"/>
          </a:xfrm>
          <a:prstGeom prst="rect">
            <a:avLst/>
          </a:prstGeom>
          <a:noFill/>
        </p:spPr>
        <p:txBody>
          <a:bodyPr wrap="square" lIns="0" tIns="0" rIns="0" bIns="0" rtlCol="0" anchor="t" anchorCtr="0">
            <a:spAutoFit/>
          </a:bodyPr>
          <a:lstStyle/>
          <a:p>
            <a:pPr algn="l">
              <a:lnSpc>
                <a:spcPts val="2300"/>
              </a:lnSpc>
              <a:spcBef>
                <a:spcPts val="1150"/>
              </a:spcBef>
            </a:pPr>
            <a:r>
              <a:rPr lang="de-DE" sz="1400" dirty="0" err="1" smtClean="0">
                <a:solidFill>
                  <a:srgbClr val="777777"/>
                </a:solidFill>
              </a:rPr>
              <a:t>Heat</a:t>
            </a:r>
            <a:r>
              <a:rPr lang="de-DE" sz="1400" dirty="0" smtClean="0">
                <a:solidFill>
                  <a:srgbClr val="777777"/>
                </a:solidFill>
              </a:rPr>
              <a:t> </a:t>
            </a:r>
            <a:r>
              <a:rPr lang="de-DE" sz="1400" dirty="0" err="1" smtClean="0">
                <a:solidFill>
                  <a:srgbClr val="777777"/>
                </a:solidFill>
              </a:rPr>
              <a:t>flux</a:t>
            </a:r>
            <a:endParaRPr lang="en-US" sz="1400" dirty="0" err="1" smtClean="0">
              <a:solidFill>
                <a:srgbClr val="777777"/>
              </a:solidFill>
            </a:endParaRPr>
          </a:p>
        </p:txBody>
      </p:sp>
      <p:sp>
        <p:nvSpPr>
          <p:cNvPr id="20" name="Rounded Rectangle 19"/>
          <p:cNvSpPr/>
          <p:nvPr/>
        </p:nvSpPr>
        <p:spPr>
          <a:xfrm>
            <a:off x="9010650" y="1151019"/>
            <a:ext cx="1871663" cy="138113"/>
          </a:xfrm>
          <a:prstGeom prst="roundRect">
            <a:avLst/>
          </a:prstGeom>
          <a:solidFill>
            <a:schemeClr val="accent4"/>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21" name="Oval 20"/>
          <p:cNvSpPr/>
          <p:nvPr/>
        </p:nvSpPr>
        <p:spPr>
          <a:xfrm>
            <a:off x="9228900" y="1030899"/>
            <a:ext cx="371475" cy="385762"/>
          </a:xfrm>
          <a:prstGeom prst="ellipse">
            <a:avLst/>
          </a:prstGeom>
          <a:solidFill>
            <a:schemeClr val="accent4"/>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22" name="TextBox 21"/>
          <p:cNvSpPr txBox="1"/>
          <p:nvPr/>
        </p:nvSpPr>
        <p:spPr>
          <a:xfrm>
            <a:off x="9036200" y="1353612"/>
            <a:ext cx="834813" cy="262059"/>
          </a:xfrm>
          <a:prstGeom prst="rect">
            <a:avLst/>
          </a:prstGeom>
          <a:noFill/>
        </p:spPr>
        <p:txBody>
          <a:bodyPr wrap="square" lIns="0" tIns="0" rIns="0" bIns="0" rtlCol="0" anchor="t" anchorCtr="0">
            <a:spAutoFit/>
          </a:bodyPr>
          <a:lstStyle/>
          <a:p>
            <a:pPr algn="l">
              <a:lnSpc>
                <a:spcPts val="2300"/>
              </a:lnSpc>
              <a:spcBef>
                <a:spcPts val="1150"/>
              </a:spcBef>
            </a:pPr>
            <a:r>
              <a:rPr lang="de-DE" sz="1400" dirty="0" smtClean="0">
                <a:solidFill>
                  <a:schemeClr val="accent4"/>
                </a:solidFill>
              </a:rPr>
              <a:t>Standard</a:t>
            </a:r>
            <a:endParaRPr lang="en-US" sz="1400" dirty="0" err="1" smtClean="0">
              <a:solidFill>
                <a:schemeClr val="accent4"/>
              </a:solidFill>
            </a:endParaRPr>
          </a:p>
        </p:txBody>
      </p:sp>
    </p:spTree>
    <p:extLst>
      <p:ext uri="{BB962C8B-B14F-4D97-AF65-F5344CB8AC3E}">
        <p14:creationId xmlns:p14="http://schemas.microsoft.com/office/powerpoint/2010/main" val="3352889891"/>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30832" y="819149"/>
            <a:ext cx="11399593" cy="6121344"/>
          </a:xfrm>
          <a:prstGeom prst="rect">
            <a:avLst/>
          </a:prstGeom>
        </p:spPr>
      </p:pic>
      <p:sp>
        <p:nvSpPr>
          <p:cNvPr id="3" name="Title 2"/>
          <p:cNvSpPr>
            <a:spLocks noGrp="1"/>
          </p:cNvSpPr>
          <p:nvPr>
            <p:ph type="title"/>
          </p:nvPr>
        </p:nvSpPr>
        <p:spPr/>
        <p:txBody>
          <a:bodyPr/>
          <a:lstStyle/>
          <a:p>
            <a:r>
              <a:rPr lang="de-DE" dirty="0" err="1"/>
              <a:t>Example</a:t>
            </a:r>
            <a:r>
              <a:rPr lang="de-DE" dirty="0"/>
              <a:t> </a:t>
            </a:r>
            <a:r>
              <a:rPr lang="de-DE" dirty="0" err="1"/>
              <a:t>target</a:t>
            </a:r>
            <a:r>
              <a:rPr lang="de-DE" dirty="0"/>
              <a:t>, </a:t>
            </a:r>
            <a:r>
              <a:rPr lang="de-DE" dirty="0" err="1"/>
              <a:t>designed</a:t>
            </a:r>
            <a:r>
              <a:rPr lang="de-DE" dirty="0"/>
              <a:t> </a:t>
            </a:r>
            <a:r>
              <a:rPr lang="de-DE" dirty="0" err="1"/>
              <a:t>for</a:t>
            </a:r>
            <a:r>
              <a:rPr lang="de-DE" dirty="0"/>
              <a:t> Standard </a:t>
            </a:r>
            <a:r>
              <a:rPr lang="de-DE" dirty="0" err="1"/>
              <a:t>configuration</a:t>
            </a:r>
            <a:endParaRPr lang="en-US" dirty="0"/>
          </a:p>
        </p:txBody>
      </p:sp>
      <p:sp>
        <p:nvSpPr>
          <p:cNvPr id="4" name="Date Placeholder 3"/>
          <p:cNvSpPr>
            <a:spLocks noGrp="1"/>
          </p:cNvSpPr>
          <p:nvPr>
            <p:ph type="dt" sz="half" idx="14"/>
          </p:nvPr>
        </p:nvSpPr>
        <p:spPr/>
        <p:txBody>
          <a:bodyPr/>
          <a:lstStyle/>
          <a:p>
            <a:r>
              <a:rPr lang="en-US" smtClean="0"/>
              <a:t>Antara Menzel-Barbara | 25.06.24   </a:t>
            </a:r>
            <a:endParaRPr lang="de-DE" dirty="0"/>
          </a:p>
        </p:txBody>
      </p:sp>
      <p:sp>
        <p:nvSpPr>
          <p:cNvPr id="5" name="Footer Placeholder 4"/>
          <p:cNvSpPr>
            <a:spLocks noGrp="1"/>
          </p:cNvSpPr>
          <p:nvPr>
            <p:ph type="ftr" sz="quarter" idx="15"/>
          </p:nvPr>
        </p:nvSpPr>
        <p:spPr/>
        <p:txBody>
          <a:bodyPr/>
          <a:lstStyle/>
          <a:p>
            <a:r>
              <a:rPr lang="en-US" smtClean="0"/>
              <a:t>Divertor engineering meeting</a:t>
            </a:r>
            <a:endParaRPr lang="de-DE" dirty="0"/>
          </a:p>
        </p:txBody>
      </p:sp>
      <p:sp>
        <p:nvSpPr>
          <p:cNvPr id="6" name="Slide Number Placeholder 5"/>
          <p:cNvSpPr>
            <a:spLocks noGrp="1"/>
          </p:cNvSpPr>
          <p:nvPr>
            <p:ph type="sldNum" sz="quarter" idx="16"/>
          </p:nvPr>
        </p:nvSpPr>
        <p:spPr/>
        <p:txBody>
          <a:bodyPr/>
          <a:lstStyle/>
          <a:p>
            <a:fld id="{ECE691D0-CC49-4FC7-9C4D-6112B0CB3A76}" type="slidenum">
              <a:rPr lang="de-DE" smtClean="0"/>
              <a:pPr/>
              <a:t>83</a:t>
            </a:fld>
            <a:endParaRPr lang="de-DE" dirty="0"/>
          </a:p>
        </p:txBody>
      </p:sp>
      <p:sp>
        <p:nvSpPr>
          <p:cNvPr id="2" name="Rounded Rectangle 1"/>
          <p:cNvSpPr/>
          <p:nvPr/>
        </p:nvSpPr>
        <p:spPr>
          <a:xfrm>
            <a:off x="9010650" y="2133600"/>
            <a:ext cx="1871663" cy="138113"/>
          </a:xfrm>
          <a:prstGeom prst="roundRect">
            <a:avLst/>
          </a:prstGeom>
          <a:solidFill>
            <a:schemeClr val="tx2"/>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8" name="Oval 7"/>
          <p:cNvSpPr/>
          <p:nvPr/>
        </p:nvSpPr>
        <p:spPr>
          <a:xfrm>
            <a:off x="9228900" y="2013480"/>
            <a:ext cx="371475" cy="385762"/>
          </a:xfrm>
          <a:prstGeom prst="ellipse">
            <a:avLst/>
          </a:prstGeom>
          <a:solidFill>
            <a:schemeClr val="tx2"/>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9" name="TextBox 8"/>
          <p:cNvSpPr txBox="1"/>
          <p:nvPr/>
        </p:nvSpPr>
        <p:spPr>
          <a:xfrm>
            <a:off x="9010650" y="1743606"/>
            <a:ext cx="2236451" cy="262059"/>
          </a:xfrm>
          <a:prstGeom prst="rect">
            <a:avLst/>
          </a:prstGeom>
          <a:noFill/>
        </p:spPr>
        <p:txBody>
          <a:bodyPr wrap="square" lIns="0" tIns="0" rIns="0" bIns="0" rtlCol="0" anchor="t" anchorCtr="0">
            <a:spAutoFit/>
          </a:bodyPr>
          <a:lstStyle/>
          <a:p>
            <a:pPr algn="l">
              <a:lnSpc>
                <a:spcPts val="2300"/>
              </a:lnSpc>
              <a:spcBef>
                <a:spcPts val="1150"/>
              </a:spcBef>
            </a:pPr>
            <a:r>
              <a:rPr lang="de-DE" sz="1400" dirty="0" err="1" smtClean="0">
                <a:solidFill>
                  <a:schemeClr val="tx2"/>
                </a:solidFill>
              </a:rPr>
              <a:t>Surfaces</a:t>
            </a:r>
            <a:r>
              <a:rPr lang="de-DE" sz="1400" dirty="0" smtClean="0">
                <a:solidFill>
                  <a:schemeClr val="tx2"/>
                </a:solidFill>
              </a:rPr>
              <a:t> </a:t>
            </a:r>
            <a:r>
              <a:rPr lang="de-DE" sz="1400" dirty="0" err="1" smtClean="0">
                <a:solidFill>
                  <a:schemeClr val="tx2"/>
                </a:solidFill>
              </a:rPr>
              <a:t>over</a:t>
            </a:r>
            <a:r>
              <a:rPr lang="de-DE" sz="1400" dirty="0" smtClean="0">
                <a:solidFill>
                  <a:schemeClr val="tx2"/>
                </a:solidFill>
              </a:rPr>
              <a:t> 10 MW/m²</a:t>
            </a:r>
            <a:endParaRPr lang="en-US" sz="1400" dirty="0" err="1" smtClean="0">
              <a:solidFill>
                <a:schemeClr val="tx2"/>
              </a:solidFill>
            </a:endParaRPr>
          </a:p>
        </p:txBody>
      </p:sp>
      <p:sp>
        <p:nvSpPr>
          <p:cNvPr id="10" name="Rounded Rectangle 9"/>
          <p:cNvSpPr/>
          <p:nvPr/>
        </p:nvSpPr>
        <p:spPr>
          <a:xfrm>
            <a:off x="9010650" y="3400425"/>
            <a:ext cx="1871663" cy="138113"/>
          </a:xfrm>
          <a:prstGeom prst="roundRect">
            <a:avLst/>
          </a:prstGeom>
          <a:solidFill>
            <a:schemeClr val="accent1"/>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11" name="Oval 10"/>
          <p:cNvSpPr/>
          <p:nvPr/>
        </p:nvSpPr>
        <p:spPr>
          <a:xfrm>
            <a:off x="10086059" y="3290950"/>
            <a:ext cx="371475" cy="385762"/>
          </a:xfrm>
          <a:prstGeom prst="ellipse">
            <a:avLst/>
          </a:prstGeom>
          <a:solidFill>
            <a:schemeClr val="accent1"/>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12" name="TextBox 11"/>
          <p:cNvSpPr txBox="1"/>
          <p:nvPr/>
        </p:nvSpPr>
        <p:spPr>
          <a:xfrm>
            <a:off x="9010650" y="3010431"/>
            <a:ext cx="2236451" cy="262059"/>
          </a:xfrm>
          <a:prstGeom prst="rect">
            <a:avLst/>
          </a:prstGeom>
          <a:noFill/>
        </p:spPr>
        <p:txBody>
          <a:bodyPr wrap="square" lIns="0" tIns="0" rIns="0" bIns="0" rtlCol="0" anchor="t" anchorCtr="0">
            <a:spAutoFit/>
          </a:bodyPr>
          <a:lstStyle/>
          <a:p>
            <a:pPr algn="l">
              <a:lnSpc>
                <a:spcPts val="2300"/>
              </a:lnSpc>
              <a:spcBef>
                <a:spcPts val="1150"/>
              </a:spcBef>
            </a:pPr>
            <a:r>
              <a:rPr lang="de-DE" sz="1400" dirty="0" err="1" smtClean="0">
                <a:solidFill>
                  <a:schemeClr val="tx2"/>
                </a:solidFill>
              </a:rPr>
              <a:t>Collected</a:t>
            </a:r>
            <a:r>
              <a:rPr lang="de-DE" sz="1400" dirty="0" smtClean="0">
                <a:solidFill>
                  <a:schemeClr val="tx2"/>
                </a:solidFill>
              </a:rPr>
              <a:t> </a:t>
            </a:r>
            <a:r>
              <a:rPr lang="de-DE" sz="1400" dirty="0" err="1" smtClean="0">
                <a:solidFill>
                  <a:schemeClr val="tx2"/>
                </a:solidFill>
              </a:rPr>
              <a:t>particles</a:t>
            </a:r>
            <a:endParaRPr lang="en-US" sz="1400" dirty="0" err="1" smtClean="0">
              <a:solidFill>
                <a:schemeClr val="tx2"/>
              </a:solidFill>
            </a:endParaRPr>
          </a:p>
        </p:txBody>
      </p:sp>
      <p:sp>
        <p:nvSpPr>
          <p:cNvPr id="13" name="TextBox 12"/>
          <p:cNvSpPr txBox="1"/>
          <p:nvPr/>
        </p:nvSpPr>
        <p:spPr>
          <a:xfrm>
            <a:off x="9251246" y="2354795"/>
            <a:ext cx="349129" cy="262059"/>
          </a:xfrm>
          <a:prstGeom prst="rect">
            <a:avLst/>
          </a:prstGeom>
          <a:noFill/>
        </p:spPr>
        <p:txBody>
          <a:bodyPr wrap="square" lIns="0" tIns="0" rIns="0" bIns="0" rtlCol="0" anchor="t" anchorCtr="0">
            <a:spAutoFit/>
          </a:bodyPr>
          <a:lstStyle/>
          <a:p>
            <a:pPr algn="l">
              <a:lnSpc>
                <a:spcPts val="2300"/>
              </a:lnSpc>
              <a:spcBef>
                <a:spcPts val="1150"/>
              </a:spcBef>
            </a:pPr>
            <a:r>
              <a:rPr lang="de-DE" sz="1400" dirty="0" err="1" smtClean="0">
                <a:ln>
                  <a:solidFill>
                    <a:srgbClr val="29485D"/>
                  </a:solidFill>
                </a:ln>
                <a:solidFill>
                  <a:srgbClr val="006C66"/>
                </a:solidFill>
              </a:rPr>
              <a:t>No</a:t>
            </a:r>
            <a:endParaRPr lang="en-US" sz="1400" dirty="0" err="1" smtClean="0">
              <a:ln>
                <a:solidFill>
                  <a:srgbClr val="29485D"/>
                </a:solidFill>
              </a:ln>
              <a:solidFill>
                <a:srgbClr val="006C66"/>
              </a:solidFill>
            </a:endParaRPr>
          </a:p>
        </p:txBody>
      </p:sp>
      <p:sp>
        <p:nvSpPr>
          <p:cNvPr id="14" name="TextBox 13"/>
          <p:cNvSpPr txBox="1"/>
          <p:nvPr/>
        </p:nvSpPr>
        <p:spPr>
          <a:xfrm>
            <a:off x="10141562" y="3676629"/>
            <a:ext cx="490537" cy="262059"/>
          </a:xfrm>
          <a:prstGeom prst="rect">
            <a:avLst/>
          </a:prstGeom>
          <a:noFill/>
        </p:spPr>
        <p:txBody>
          <a:bodyPr wrap="square" lIns="0" tIns="0" rIns="0" bIns="0" rtlCol="0" anchor="t" anchorCtr="0">
            <a:spAutoFit/>
          </a:bodyPr>
          <a:lstStyle/>
          <a:p>
            <a:pPr algn="l">
              <a:lnSpc>
                <a:spcPts val="2300"/>
              </a:lnSpc>
              <a:spcBef>
                <a:spcPts val="1150"/>
              </a:spcBef>
            </a:pPr>
            <a:r>
              <a:rPr lang="de-DE" sz="1400" dirty="0" smtClean="0">
                <a:solidFill>
                  <a:srgbClr val="EF7C00"/>
                </a:solidFill>
              </a:rPr>
              <a:t>89%</a:t>
            </a:r>
            <a:endParaRPr lang="en-US" sz="1400" dirty="0" err="1" smtClean="0">
              <a:solidFill>
                <a:srgbClr val="EF7C00"/>
              </a:solidFill>
            </a:endParaRPr>
          </a:p>
        </p:txBody>
      </p:sp>
      <p:sp>
        <p:nvSpPr>
          <p:cNvPr id="15" name="Rounded Rectangle 14"/>
          <p:cNvSpPr/>
          <p:nvPr/>
        </p:nvSpPr>
        <p:spPr>
          <a:xfrm>
            <a:off x="9010650" y="4617000"/>
            <a:ext cx="1871663" cy="138113"/>
          </a:xfrm>
          <a:prstGeom prst="roundRect">
            <a:avLst/>
          </a:prstGeom>
          <a:solidFill>
            <a:schemeClr val="tx1">
              <a:lumMod val="65000"/>
              <a:lumOff val="35000"/>
            </a:schemeClr>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16" name="Oval 15"/>
          <p:cNvSpPr/>
          <p:nvPr/>
        </p:nvSpPr>
        <p:spPr>
          <a:xfrm>
            <a:off x="9770087" y="4503436"/>
            <a:ext cx="371475" cy="385762"/>
          </a:xfrm>
          <a:prstGeom prst="ellipse">
            <a:avLst/>
          </a:prstGeom>
          <a:solidFill>
            <a:schemeClr val="tx1">
              <a:lumMod val="65000"/>
              <a:lumOff val="35000"/>
            </a:schemeClr>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17" name="TextBox 16"/>
          <p:cNvSpPr txBox="1"/>
          <p:nvPr/>
        </p:nvSpPr>
        <p:spPr>
          <a:xfrm>
            <a:off x="9010650" y="4227006"/>
            <a:ext cx="2236451" cy="262059"/>
          </a:xfrm>
          <a:prstGeom prst="rect">
            <a:avLst/>
          </a:prstGeom>
          <a:noFill/>
        </p:spPr>
        <p:txBody>
          <a:bodyPr wrap="square" lIns="0" tIns="0" rIns="0" bIns="0" rtlCol="0" anchor="t" anchorCtr="0">
            <a:spAutoFit/>
          </a:bodyPr>
          <a:lstStyle/>
          <a:p>
            <a:pPr algn="l">
              <a:lnSpc>
                <a:spcPts val="2300"/>
              </a:lnSpc>
              <a:spcBef>
                <a:spcPts val="1150"/>
              </a:spcBef>
            </a:pPr>
            <a:r>
              <a:rPr lang="de-DE" sz="1400" dirty="0" err="1" smtClean="0">
                <a:solidFill>
                  <a:srgbClr val="777777"/>
                </a:solidFill>
              </a:rPr>
              <a:t>Plotted</a:t>
            </a:r>
            <a:r>
              <a:rPr lang="de-DE" sz="1400" dirty="0" smtClean="0">
                <a:solidFill>
                  <a:srgbClr val="777777"/>
                </a:solidFill>
              </a:rPr>
              <a:t> </a:t>
            </a:r>
            <a:r>
              <a:rPr lang="de-DE" sz="1400" dirty="0" err="1" smtClean="0">
                <a:solidFill>
                  <a:srgbClr val="777777"/>
                </a:solidFill>
              </a:rPr>
              <a:t>metric</a:t>
            </a:r>
            <a:endParaRPr lang="en-US" sz="1400" dirty="0" err="1" smtClean="0">
              <a:solidFill>
                <a:srgbClr val="777777"/>
              </a:solidFill>
            </a:endParaRPr>
          </a:p>
        </p:txBody>
      </p:sp>
      <p:sp>
        <p:nvSpPr>
          <p:cNvPr id="18" name="TextBox 17"/>
          <p:cNvSpPr txBox="1"/>
          <p:nvPr/>
        </p:nvSpPr>
        <p:spPr>
          <a:xfrm>
            <a:off x="9160004" y="4869656"/>
            <a:ext cx="1572953" cy="294953"/>
          </a:xfrm>
          <a:prstGeom prst="rect">
            <a:avLst/>
          </a:prstGeom>
          <a:noFill/>
        </p:spPr>
        <p:txBody>
          <a:bodyPr wrap="square" lIns="0" tIns="0" rIns="0" bIns="0" rtlCol="0" anchor="t" anchorCtr="0">
            <a:spAutoFit/>
          </a:bodyPr>
          <a:lstStyle/>
          <a:p>
            <a:pPr algn="l">
              <a:lnSpc>
                <a:spcPts val="2300"/>
              </a:lnSpc>
              <a:spcBef>
                <a:spcPts val="1150"/>
              </a:spcBef>
            </a:pPr>
            <a:r>
              <a:rPr lang="de-DE" sz="1400" dirty="0" smtClean="0">
                <a:solidFill>
                  <a:srgbClr val="777777"/>
                </a:solidFill>
              </a:rPr>
              <a:t>Connection </a:t>
            </a:r>
            <a:r>
              <a:rPr lang="de-DE" sz="1400" dirty="0" err="1" smtClean="0">
                <a:solidFill>
                  <a:srgbClr val="777777"/>
                </a:solidFill>
              </a:rPr>
              <a:t>length</a:t>
            </a:r>
            <a:endParaRPr lang="en-US" sz="1400" dirty="0" err="1" smtClean="0">
              <a:solidFill>
                <a:srgbClr val="777777"/>
              </a:solidFill>
            </a:endParaRPr>
          </a:p>
        </p:txBody>
      </p:sp>
      <p:sp>
        <p:nvSpPr>
          <p:cNvPr id="20" name="Rounded Rectangle 19"/>
          <p:cNvSpPr/>
          <p:nvPr/>
        </p:nvSpPr>
        <p:spPr>
          <a:xfrm>
            <a:off x="9010650" y="5943190"/>
            <a:ext cx="1871663" cy="138113"/>
          </a:xfrm>
          <a:prstGeom prst="roundRect">
            <a:avLst/>
          </a:prstGeom>
          <a:solidFill>
            <a:srgbClr val="29485D"/>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tx2"/>
              </a:solidFill>
            </a:endParaRPr>
          </a:p>
        </p:txBody>
      </p:sp>
      <p:sp>
        <p:nvSpPr>
          <p:cNvPr id="21" name="Oval 20"/>
          <p:cNvSpPr/>
          <p:nvPr/>
        </p:nvSpPr>
        <p:spPr>
          <a:xfrm>
            <a:off x="8920197" y="5835163"/>
            <a:ext cx="371475" cy="385762"/>
          </a:xfrm>
          <a:prstGeom prst="ellipse">
            <a:avLst/>
          </a:prstGeom>
          <a:solidFill>
            <a:srgbClr val="29485D"/>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tx2"/>
              </a:solidFill>
            </a:endParaRPr>
          </a:p>
        </p:txBody>
      </p:sp>
      <p:sp>
        <p:nvSpPr>
          <p:cNvPr id="22" name="TextBox 21"/>
          <p:cNvSpPr txBox="1"/>
          <p:nvPr/>
        </p:nvSpPr>
        <p:spPr>
          <a:xfrm>
            <a:off x="9010650" y="5553196"/>
            <a:ext cx="2236451" cy="262059"/>
          </a:xfrm>
          <a:prstGeom prst="rect">
            <a:avLst/>
          </a:prstGeom>
          <a:noFill/>
        </p:spPr>
        <p:txBody>
          <a:bodyPr wrap="square" lIns="0" tIns="0" rIns="0" bIns="0" rtlCol="0" anchor="t" anchorCtr="0">
            <a:spAutoFit/>
          </a:bodyPr>
          <a:lstStyle/>
          <a:p>
            <a:pPr algn="l">
              <a:lnSpc>
                <a:spcPts val="2300"/>
              </a:lnSpc>
              <a:spcBef>
                <a:spcPts val="1150"/>
              </a:spcBef>
            </a:pPr>
            <a:r>
              <a:rPr lang="de-DE" sz="1400" dirty="0" smtClean="0">
                <a:solidFill>
                  <a:schemeClr val="tx2"/>
                </a:solidFill>
              </a:rPr>
              <a:t>Toroidal angle</a:t>
            </a:r>
            <a:endParaRPr lang="en-US" sz="1400" dirty="0" err="1" smtClean="0">
              <a:solidFill>
                <a:schemeClr val="tx2"/>
              </a:solidFill>
            </a:endParaRPr>
          </a:p>
        </p:txBody>
      </p:sp>
      <p:sp>
        <p:nvSpPr>
          <p:cNvPr id="23" name="TextBox 22"/>
          <p:cNvSpPr txBox="1"/>
          <p:nvPr/>
        </p:nvSpPr>
        <p:spPr>
          <a:xfrm>
            <a:off x="9017196" y="6240223"/>
            <a:ext cx="236409" cy="262059"/>
          </a:xfrm>
          <a:prstGeom prst="rect">
            <a:avLst/>
          </a:prstGeom>
          <a:noFill/>
        </p:spPr>
        <p:txBody>
          <a:bodyPr wrap="square" lIns="0" tIns="0" rIns="0" bIns="0" rtlCol="0" anchor="t" anchorCtr="0">
            <a:spAutoFit/>
          </a:bodyPr>
          <a:lstStyle/>
          <a:p>
            <a:pPr algn="l">
              <a:lnSpc>
                <a:spcPts val="2300"/>
              </a:lnSpc>
              <a:spcBef>
                <a:spcPts val="1150"/>
              </a:spcBef>
            </a:pPr>
            <a:r>
              <a:rPr lang="de-DE" sz="1400" dirty="0">
                <a:solidFill>
                  <a:srgbClr val="29485D"/>
                </a:solidFill>
              </a:rPr>
              <a:t>0</a:t>
            </a:r>
            <a:r>
              <a:rPr lang="de-DE" sz="1400" dirty="0" smtClean="0">
                <a:solidFill>
                  <a:srgbClr val="29485D"/>
                </a:solidFill>
              </a:rPr>
              <a:t>°</a:t>
            </a:r>
            <a:endParaRPr lang="en-US" sz="1400" dirty="0" err="1" smtClean="0">
              <a:solidFill>
                <a:srgbClr val="29485D"/>
              </a:solidFill>
            </a:endParaRPr>
          </a:p>
        </p:txBody>
      </p:sp>
      <p:cxnSp>
        <p:nvCxnSpPr>
          <p:cNvPr id="24" name="Straight Connector 23"/>
          <p:cNvCxnSpPr/>
          <p:nvPr/>
        </p:nvCxnSpPr>
        <p:spPr>
          <a:xfrm flipV="1">
            <a:off x="1900237" y="5433410"/>
            <a:ext cx="152400" cy="87173"/>
          </a:xfrm>
          <a:prstGeom prst="line">
            <a:avLst/>
          </a:prstGeom>
          <a:ln w="19050" cmpd="sng">
            <a:solidFill>
              <a:srgbClr val="FF0000"/>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flipV="1">
            <a:off x="1900237" y="5400795"/>
            <a:ext cx="152400" cy="152401"/>
          </a:xfrm>
          <a:prstGeom prst="line">
            <a:avLst/>
          </a:prstGeom>
          <a:ln w="19050" cmpd="sng">
            <a:solidFill>
              <a:srgbClr val="FF0000"/>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V="1">
            <a:off x="1900237" y="5695469"/>
            <a:ext cx="152400" cy="87173"/>
          </a:xfrm>
          <a:prstGeom prst="line">
            <a:avLst/>
          </a:prstGeom>
          <a:ln w="19050" cmpd="sng">
            <a:solidFill>
              <a:srgbClr val="FF0000"/>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H="1" flipV="1">
            <a:off x="1900237" y="5662854"/>
            <a:ext cx="152400" cy="152401"/>
          </a:xfrm>
          <a:prstGeom prst="line">
            <a:avLst/>
          </a:prstGeom>
          <a:ln w="19050" cmpd="sng">
            <a:solidFill>
              <a:srgbClr val="FF0000"/>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45294815"/>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Untertitel 7"/>
          <p:cNvSpPr>
            <a:spLocks noGrp="1"/>
          </p:cNvSpPr>
          <p:nvPr>
            <p:ph type="subTitle" idx="1"/>
          </p:nvPr>
        </p:nvSpPr>
        <p:spPr/>
        <p:txBody>
          <a:bodyPr>
            <a:normAutofit/>
          </a:bodyPr>
          <a:lstStyle/>
          <a:p>
            <a:r>
              <a:rPr lang="en-GB" sz="1600" dirty="0" smtClean="0"/>
              <a:t>Any Questions?</a:t>
            </a:r>
            <a:endParaRPr lang="en-GB" sz="1600" dirty="0"/>
          </a:p>
        </p:txBody>
      </p:sp>
      <p:sp>
        <p:nvSpPr>
          <p:cNvPr id="7" name="Titel 6"/>
          <p:cNvSpPr>
            <a:spLocks noGrp="1"/>
          </p:cNvSpPr>
          <p:nvPr>
            <p:ph type="title"/>
          </p:nvPr>
        </p:nvSpPr>
        <p:spPr/>
        <p:txBody>
          <a:bodyPr/>
          <a:lstStyle/>
          <a:p>
            <a:r>
              <a:rPr lang="en-GB" dirty="0" smtClean="0"/>
              <a:t>Thank you for your attention!</a:t>
            </a:r>
            <a:endParaRPr lang="en-GB" dirty="0"/>
          </a:p>
        </p:txBody>
      </p:sp>
      <p:sp>
        <p:nvSpPr>
          <p:cNvPr id="2" name="Date Placeholder 1"/>
          <p:cNvSpPr>
            <a:spLocks noGrp="1"/>
          </p:cNvSpPr>
          <p:nvPr>
            <p:ph type="dt" sz="half" idx="10"/>
          </p:nvPr>
        </p:nvSpPr>
        <p:spPr/>
        <p:txBody>
          <a:bodyPr/>
          <a:lstStyle/>
          <a:p>
            <a:r>
              <a:rPr lang="en-US" smtClean="0"/>
              <a:t>Antara Menzel-Barbara | 25.06.24   </a:t>
            </a:r>
            <a:endParaRPr lang="de-DE" dirty="0"/>
          </a:p>
        </p:txBody>
      </p:sp>
      <p:sp>
        <p:nvSpPr>
          <p:cNvPr id="3" name="Footer Placeholder 2"/>
          <p:cNvSpPr>
            <a:spLocks noGrp="1"/>
          </p:cNvSpPr>
          <p:nvPr>
            <p:ph type="ftr" sz="quarter" idx="11"/>
          </p:nvPr>
        </p:nvSpPr>
        <p:spPr/>
        <p:txBody>
          <a:bodyPr/>
          <a:lstStyle/>
          <a:p>
            <a:r>
              <a:rPr lang="de-DE" smtClean="0"/>
              <a:t>Divertor engineering meeting</a:t>
            </a:r>
            <a:endParaRPr lang="de-DE" dirty="0"/>
          </a:p>
        </p:txBody>
      </p:sp>
      <p:sp>
        <p:nvSpPr>
          <p:cNvPr id="4" name="Slide Number Placeholder 3"/>
          <p:cNvSpPr>
            <a:spLocks noGrp="1"/>
          </p:cNvSpPr>
          <p:nvPr>
            <p:ph type="sldNum" sz="quarter" idx="12"/>
          </p:nvPr>
        </p:nvSpPr>
        <p:spPr/>
        <p:txBody>
          <a:bodyPr/>
          <a:lstStyle/>
          <a:p>
            <a:fld id="{ECE691D0-CC49-4FC7-9C4D-6112B0CB3A76}" type="slidenum">
              <a:rPr lang="de-DE" smtClean="0"/>
              <a:pPr/>
              <a:t>84</a:t>
            </a:fld>
            <a:endParaRPr lang="de-DE" dirty="0"/>
          </a:p>
        </p:txBody>
      </p:sp>
      <p:pic>
        <p:nvPicPr>
          <p:cNvPr id="9" name="Picture 8"/>
          <p:cNvPicPr>
            <a:picLocks noChangeAspect="1"/>
          </p:cNvPicPr>
          <p:nvPr/>
        </p:nvPicPr>
        <p:blipFill>
          <a:blip r:embed="rId2"/>
          <a:stretch>
            <a:fillRect/>
          </a:stretch>
        </p:blipFill>
        <p:spPr>
          <a:xfrm>
            <a:off x="9515412" y="167340"/>
            <a:ext cx="905001" cy="628738"/>
          </a:xfrm>
          <a:prstGeom prst="rect">
            <a:avLst/>
          </a:prstGeom>
        </p:spPr>
      </p:pic>
    </p:spTree>
    <p:extLst>
      <p:ext uri="{BB962C8B-B14F-4D97-AF65-F5344CB8AC3E}">
        <p14:creationId xmlns:p14="http://schemas.microsoft.com/office/powerpoint/2010/main" val="6941102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arallelogram 2"/>
          <p:cNvSpPr/>
          <p:nvPr/>
        </p:nvSpPr>
        <p:spPr>
          <a:xfrm rot="21372706">
            <a:off x="7782778" y="2687006"/>
            <a:ext cx="865828" cy="1033463"/>
          </a:xfrm>
          <a:prstGeom prst="parallelogram">
            <a:avLst/>
          </a:prstGeom>
          <a:solidFill>
            <a:schemeClr val="tx2">
              <a:alpha val="63000"/>
            </a:schemeClr>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2" name="Content Placeholder 1"/>
          <p:cNvSpPr>
            <a:spLocks noGrp="1"/>
          </p:cNvSpPr>
          <p:nvPr>
            <p:ph sz="quarter" idx="13"/>
          </p:nvPr>
        </p:nvSpPr>
        <p:spPr/>
        <p:txBody>
          <a:bodyPr/>
          <a:lstStyle/>
          <a:p>
            <a:endParaRPr lang="en-IN" sz="1600" dirty="0" smtClean="0">
              <a:solidFill>
                <a:srgbClr val="669999"/>
              </a:solidFill>
            </a:endParaRPr>
          </a:p>
          <a:p>
            <a:endParaRPr lang="en-IN" sz="1600" dirty="0" smtClean="0">
              <a:solidFill>
                <a:srgbClr val="669999"/>
              </a:solidFill>
            </a:endParaRPr>
          </a:p>
          <a:p>
            <a:endParaRPr lang="en-IN" sz="1600" dirty="0" smtClean="0">
              <a:solidFill>
                <a:srgbClr val="669999"/>
              </a:solidFill>
            </a:endParaRPr>
          </a:p>
        </p:txBody>
      </p:sp>
      <p:sp>
        <p:nvSpPr>
          <p:cNvPr id="4" name="Date Placeholder 3"/>
          <p:cNvSpPr>
            <a:spLocks noGrp="1"/>
          </p:cNvSpPr>
          <p:nvPr>
            <p:ph type="dt" sz="half" idx="14"/>
          </p:nvPr>
        </p:nvSpPr>
        <p:spPr/>
        <p:txBody>
          <a:bodyPr/>
          <a:lstStyle/>
          <a:p>
            <a:r>
              <a:rPr lang="en-US" smtClean="0"/>
              <a:t>Antara Menzel-Barbara | 25.06.24   </a:t>
            </a:r>
            <a:endParaRPr lang="de-DE" dirty="0"/>
          </a:p>
        </p:txBody>
      </p:sp>
      <p:sp>
        <p:nvSpPr>
          <p:cNvPr id="5" name="Footer Placeholder 4"/>
          <p:cNvSpPr>
            <a:spLocks noGrp="1"/>
          </p:cNvSpPr>
          <p:nvPr>
            <p:ph type="ftr" sz="quarter" idx="15"/>
          </p:nvPr>
        </p:nvSpPr>
        <p:spPr/>
        <p:txBody>
          <a:bodyPr/>
          <a:lstStyle/>
          <a:p>
            <a:r>
              <a:rPr lang="en-US" smtClean="0"/>
              <a:t>Divertor engineering meeting</a:t>
            </a:r>
            <a:endParaRPr lang="de-DE" dirty="0"/>
          </a:p>
        </p:txBody>
      </p:sp>
      <p:sp>
        <p:nvSpPr>
          <p:cNvPr id="6" name="Slide Number Placeholder 5"/>
          <p:cNvSpPr>
            <a:spLocks noGrp="1"/>
          </p:cNvSpPr>
          <p:nvPr>
            <p:ph type="sldNum" sz="quarter" idx="16"/>
          </p:nvPr>
        </p:nvSpPr>
        <p:spPr/>
        <p:txBody>
          <a:bodyPr/>
          <a:lstStyle/>
          <a:p>
            <a:fld id="{ECE691D0-CC49-4FC7-9C4D-6112B0CB3A76}" type="slidenum">
              <a:rPr lang="de-DE" smtClean="0"/>
              <a:pPr/>
              <a:t>9</a:t>
            </a:fld>
            <a:endParaRPr lang="de-DE" dirty="0"/>
          </a:p>
        </p:txBody>
      </p:sp>
      <p:sp>
        <p:nvSpPr>
          <p:cNvPr id="13" name="Title 2"/>
          <p:cNvSpPr>
            <a:spLocks noGrp="1"/>
          </p:cNvSpPr>
          <p:nvPr>
            <p:ph type="title"/>
          </p:nvPr>
        </p:nvSpPr>
        <p:spPr>
          <a:xfrm>
            <a:off x="695326" y="441325"/>
            <a:ext cx="9576471" cy="894416"/>
          </a:xfrm>
        </p:spPr>
        <p:txBody>
          <a:bodyPr/>
          <a:lstStyle/>
          <a:p>
            <a:r>
              <a:rPr lang="en-IN" sz="3200" dirty="0" smtClean="0"/>
              <a:t>W7-X islands, standard configuration</a:t>
            </a:r>
            <a:r>
              <a:rPr lang="en-IN" sz="3200" dirty="0" smtClean="0"/>
              <a:t/>
            </a:r>
            <a:br>
              <a:rPr lang="en-IN" sz="3200" dirty="0" smtClean="0"/>
            </a:br>
            <a:r>
              <a:rPr lang="en-IN" dirty="0" smtClean="0"/>
              <a:t/>
            </a:r>
            <a:br>
              <a:rPr lang="en-IN" dirty="0" smtClean="0"/>
            </a:br>
            <a:endParaRPr lang="en-IN" dirty="0"/>
          </a:p>
        </p:txBody>
      </p:sp>
      <p:pic>
        <p:nvPicPr>
          <p:cNvPr id="8" name="Picture 7"/>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224064" y="1444790"/>
            <a:ext cx="3677107" cy="4059936"/>
          </a:xfrm>
          <a:prstGeom prst="rect">
            <a:avLst/>
          </a:prstGeom>
        </p:spPr>
      </p:pic>
      <p:sp>
        <p:nvSpPr>
          <p:cNvPr id="10" name="Parallelogram 9"/>
          <p:cNvSpPr/>
          <p:nvPr/>
        </p:nvSpPr>
        <p:spPr>
          <a:xfrm rot="21372706">
            <a:off x="7678002" y="2687005"/>
            <a:ext cx="865828" cy="1033463"/>
          </a:xfrm>
          <a:prstGeom prst="parallelogram">
            <a:avLst/>
          </a:prstGeom>
          <a:solidFill>
            <a:schemeClr val="tx2">
              <a:alpha val="63000"/>
            </a:schemeClr>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11" name="Rounded Rectangle 10"/>
          <p:cNvSpPr/>
          <p:nvPr/>
        </p:nvSpPr>
        <p:spPr>
          <a:xfrm>
            <a:off x="1943099" y="1171576"/>
            <a:ext cx="1628775" cy="4581526"/>
          </a:xfrm>
          <a:prstGeom prst="roundRect">
            <a:avLst/>
          </a:prstGeom>
          <a:solidFill>
            <a:schemeClr val="tx2"/>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7" name="Oval 6"/>
          <p:cNvSpPr/>
          <p:nvPr/>
        </p:nvSpPr>
        <p:spPr>
          <a:xfrm>
            <a:off x="1943098" y="5264315"/>
            <a:ext cx="1628775" cy="597836"/>
          </a:xfrm>
          <a:prstGeom prst="ellipse">
            <a:avLst/>
          </a:prstGeom>
          <a:solidFill>
            <a:srgbClr val="66A7A3"/>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14" name="Oval 13"/>
          <p:cNvSpPr/>
          <p:nvPr/>
        </p:nvSpPr>
        <p:spPr>
          <a:xfrm>
            <a:off x="1943097" y="1071034"/>
            <a:ext cx="1628775" cy="597836"/>
          </a:xfrm>
          <a:prstGeom prst="ellipse">
            <a:avLst/>
          </a:prstGeom>
          <a:solidFill>
            <a:schemeClr val="tx2"/>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15" name="Oval 14"/>
          <p:cNvSpPr/>
          <p:nvPr/>
        </p:nvSpPr>
        <p:spPr>
          <a:xfrm>
            <a:off x="2019297" y="5315441"/>
            <a:ext cx="1476374" cy="501323"/>
          </a:xfrm>
          <a:prstGeom prst="ellipse">
            <a:avLst/>
          </a:prstGeom>
          <a:solidFill>
            <a:srgbClr val="99C4C2"/>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16" name="Oval 15"/>
          <p:cNvSpPr/>
          <p:nvPr/>
        </p:nvSpPr>
        <p:spPr>
          <a:xfrm>
            <a:off x="2112164" y="5369476"/>
            <a:ext cx="1290640" cy="387513"/>
          </a:xfrm>
          <a:prstGeom prst="ellipse">
            <a:avLst/>
          </a:prstGeom>
          <a:solidFill>
            <a:srgbClr val="66A7A3"/>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17" name="Oval 16"/>
          <p:cNvSpPr/>
          <p:nvPr/>
        </p:nvSpPr>
        <p:spPr>
          <a:xfrm>
            <a:off x="2205033" y="5430758"/>
            <a:ext cx="1104902" cy="264948"/>
          </a:xfrm>
          <a:prstGeom prst="ellipse">
            <a:avLst/>
          </a:prstGeom>
          <a:solidFill>
            <a:srgbClr val="99C4C2"/>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18" name="Oval 17"/>
          <p:cNvSpPr/>
          <p:nvPr/>
        </p:nvSpPr>
        <p:spPr>
          <a:xfrm>
            <a:off x="2264564" y="5459966"/>
            <a:ext cx="985840" cy="193510"/>
          </a:xfrm>
          <a:prstGeom prst="ellipse">
            <a:avLst/>
          </a:prstGeom>
          <a:solidFill>
            <a:srgbClr val="66A7A3"/>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19" name="Oval 18"/>
          <p:cNvSpPr/>
          <p:nvPr/>
        </p:nvSpPr>
        <p:spPr>
          <a:xfrm>
            <a:off x="2375890" y="5518365"/>
            <a:ext cx="763187" cy="76712"/>
          </a:xfrm>
          <a:prstGeom prst="ellipse">
            <a:avLst/>
          </a:prstGeom>
          <a:solidFill>
            <a:srgbClr val="99C4C2"/>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20" name="Oval 19"/>
          <p:cNvSpPr/>
          <p:nvPr/>
        </p:nvSpPr>
        <p:spPr>
          <a:xfrm>
            <a:off x="2719084" y="5522020"/>
            <a:ext cx="76798" cy="69402"/>
          </a:xfrm>
          <a:prstGeom prst="ellipse">
            <a:avLst/>
          </a:prstGeom>
          <a:solidFill>
            <a:srgbClr val="66A7A3"/>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cxnSp>
        <p:nvCxnSpPr>
          <p:cNvPr id="12" name="Straight Connector 11"/>
          <p:cNvCxnSpPr/>
          <p:nvPr/>
        </p:nvCxnSpPr>
        <p:spPr>
          <a:xfrm flipH="1">
            <a:off x="1720450" y="5430758"/>
            <a:ext cx="176213" cy="235740"/>
          </a:xfrm>
          <a:prstGeom prst="line">
            <a:avLst/>
          </a:prstGeom>
          <a:ln w="19050" cmpd="sng">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1702287" y="5441826"/>
            <a:ext cx="219082" cy="229789"/>
          </a:xfrm>
          <a:prstGeom prst="line">
            <a:avLst/>
          </a:prstGeom>
          <a:ln w="19050" cmpd="sng">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H="1">
            <a:off x="3654620" y="5432057"/>
            <a:ext cx="176213" cy="235740"/>
          </a:xfrm>
          <a:prstGeom prst="line">
            <a:avLst/>
          </a:prstGeom>
          <a:ln w="19050" cmpd="sng">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3636457" y="5443125"/>
            <a:ext cx="219082" cy="229789"/>
          </a:xfrm>
          <a:prstGeom prst="line">
            <a:avLst/>
          </a:prstGeom>
          <a:ln w="19050" cmpd="sng">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V="1">
            <a:off x="1795458" y="1335741"/>
            <a:ext cx="14882" cy="4182624"/>
          </a:xfrm>
          <a:prstGeom prst="line">
            <a:avLst/>
          </a:prstGeom>
          <a:ln w="19050" cmpd="sng">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V="1">
            <a:off x="3745699" y="1346809"/>
            <a:ext cx="14882" cy="4182624"/>
          </a:xfrm>
          <a:prstGeom prst="line">
            <a:avLst/>
          </a:prstGeom>
          <a:ln w="19050" cmpd="sng">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H="1">
            <a:off x="1720450" y="1196078"/>
            <a:ext cx="176213" cy="235740"/>
          </a:xfrm>
          <a:prstGeom prst="line">
            <a:avLst/>
          </a:prstGeom>
          <a:ln w="19050" cmpd="sng">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1702287" y="1207146"/>
            <a:ext cx="219082" cy="229789"/>
          </a:xfrm>
          <a:prstGeom prst="line">
            <a:avLst/>
          </a:prstGeom>
          <a:ln w="19050" cmpd="sng">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3654620" y="1197377"/>
            <a:ext cx="176213" cy="235740"/>
          </a:xfrm>
          <a:prstGeom prst="line">
            <a:avLst/>
          </a:prstGeom>
          <a:ln w="19050" cmpd="sng">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3636457" y="1208445"/>
            <a:ext cx="219082" cy="229789"/>
          </a:xfrm>
          <a:prstGeom prst="line">
            <a:avLst/>
          </a:prstGeom>
          <a:ln w="19050" cmpd="sng">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0" name="Oval 29"/>
          <p:cNvSpPr/>
          <p:nvPr/>
        </p:nvSpPr>
        <p:spPr>
          <a:xfrm>
            <a:off x="2029422" y="5312430"/>
            <a:ext cx="1476374" cy="501323"/>
          </a:xfrm>
          <a:prstGeom prst="ellipse">
            <a:avLst/>
          </a:prstGeom>
          <a:solidFill>
            <a:schemeClr val="bg1">
              <a:alpha val="65000"/>
            </a:schemeClr>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9" name="Rectangle 8"/>
          <p:cNvSpPr/>
          <p:nvPr/>
        </p:nvSpPr>
        <p:spPr>
          <a:xfrm>
            <a:off x="1887724" y="933519"/>
            <a:ext cx="1826117" cy="4615109"/>
          </a:xfrm>
          <a:prstGeom prst="rect">
            <a:avLst/>
          </a:prstGeom>
          <a:solidFill>
            <a:schemeClr val="bg1">
              <a:alpha val="69000"/>
            </a:schemeClr>
          </a:solidFill>
          <a:ln w="19050" cmpd="sng">
            <a:solidFill>
              <a:schemeClr val="bg1"/>
            </a:solid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cxnSp>
        <p:nvCxnSpPr>
          <p:cNvPr id="23" name="Straight Connector 22"/>
          <p:cNvCxnSpPr>
            <a:stCxn id="7" idx="2"/>
          </p:cNvCxnSpPr>
          <p:nvPr/>
        </p:nvCxnSpPr>
        <p:spPr>
          <a:xfrm flipV="1">
            <a:off x="1943098" y="5556720"/>
            <a:ext cx="1628774" cy="6513"/>
          </a:xfrm>
          <a:prstGeom prst="line">
            <a:avLst/>
          </a:prstGeom>
          <a:ln w="19050" cmpd="sng">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4201521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AvLHmIlg6ixrRaGTEjx9Lw"/>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AvLHmIlg6ixrRaGTEjx9Lw"/>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AvLHmIlg6ixrRaGTEjx9Lw"/>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lOwljrLqbAKeirqT9tDIjg"/>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AvLHmIlg6ixrRaGTEjx9Lw"/>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lOwljrLqbAKeirqT9tDIjg"/>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AvLHmIlg6ixrRaGTEjx9Lw"/>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Pvw6CLxiq3S5Do27j6Qo1A"/>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AvLHmIlg6ixrRaGTEjx9Lw"/>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AvLHmIlg6ixrRaGTEjx9Lw"/>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AvLHmIlg6ixrRaGTEjx9Lw"/>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AvLHmIlg6ixrRaGTEjx9Lw"/>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AvLHmIlg6ixrRaGTEjx9Lw"/>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Pvw6CLxiq3S5Do27j6Qo1A"/>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W7X">
  <a:themeElements>
    <a:clrScheme name="MPG Color Scheme">
      <a:dk1>
        <a:srgbClr val="000000"/>
      </a:dk1>
      <a:lt1>
        <a:srgbClr val="FFFFFF"/>
      </a:lt1>
      <a:dk2>
        <a:srgbClr val="005555"/>
      </a:dk2>
      <a:lt2>
        <a:srgbClr val="C6D325"/>
      </a:lt2>
      <a:accent1>
        <a:srgbClr val="006C66"/>
      </a:accent1>
      <a:accent2>
        <a:srgbClr val="C6D325"/>
      </a:accent2>
      <a:accent3>
        <a:srgbClr val="29485D"/>
      </a:accent3>
      <a:accent4>
        <a:srgbClr val="00B1EA"/>
      </a:accent4>
      <a:accent5>
        <a:srgbClr val="EF7C00"/>
      </a:accent5>
      <a:accent6>
        <a:srgbClr val="EEEEEE"/>
      </a:accent6>
      <a:hlink>
        <a:srgbClr val="005555"/>
      </a:hlink>
      <a:folHlink>
        <a:srgbClr val="A7A7A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w="19050" cmpd="sng">
          <a:noFill/>
          <a:prstDash val="dash"/>
          <a:tailEnd type="triangle" w="lg" len="med"/>
        </a:ln>
      </a:spPr>
      <a:bodyPr wrap="square" lIns="144000" tIns="108000" rIns="144000" bIns="144000" rtlCol="0" anchor="t" anchorCtr="0"/>
      <a:lstStyle>
        <a:defPPr algn="l">
          <a:spcBef>
            <a:spcPts val="1150"/>
          </a:spcBef>
          <a:buClr>
            <a:srgbClr val="116656"/>
          </a:buClr>
          <a:buSzPct val="120000"/>
          <a:defRPr sz="1300" b="1" dirty="0" smtClean="0">
            <a:solidFill>
              <a:schemeClr val="bg1"/>
            </a:solidFill>
          </a:defRPr>
        </a:defPPr>
      </a:lstStyle>
      <a:style>
        <a:lnRef idx="1">
          <a:schemeClr val="accent1"/>
        </a:lnRef>
        <a:fillRef idx="0">
          <a:schemeClr val="accent1"/>
        </a:fillRef>
        <a:effectRef idx="0">
          <a:schemeClr val="accent1"/>
        </a:effectRef>
        <a:fontRef idx="minor">
          <a:schemeClr val="tx1"/>
        </a:fontRef>
      </a:style>
    </a:spDef>
    <a:lnDef>
      <a:spPr>
        <a:ln w="19050" cmpd="sng">
          <a:prstDash val="dash"/>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chor="t" anchorCtr="0">
        <a:spAutoFit/>
      </a:bodyPr>
      <a:lstStyle>
        <a:defPPr marL="180000" indent="-180000" algn="l">
          <a:lnSpc>
            <a:spcPts val="2300"/>
          </a:lnSpc>
          <a:spcBef>
            <a:spcPts val="1150"/>
          </a:spcBef>
          <a:buFont typeface="Arial" panose="020B0604020202020204" pitchFamily="34" charset="0"/>
          <a:buChar char="•"/>
          <a:defRPr sz="1600" dirty="0" err="1" smtClean="0"/>
        </a:defPPr>
      </a:lstStyle>
    </a:txDef>
  </a:objectDefaults>
  <a:extraClrSchemeLst/>
  <a:custClrLst>
    <a:custClr name="MPG_green_dark">
      <a:srgbClr val="005555"/>
    </a:custClr>
    <a:custClr name="MPG_green_light">
      <a:srgbClr val="C6D325"/>
    </a:custClr>
    <a:custClr name="MPG_logo_green">
      <a:srgbClr val="006C66"/>
    </a:custClr>
    <a:custClr name="MPG_blue_dark">
      <a:srgbClr val="29485D"/>
    </a:custClr>
    <a:custClr name="MPG_blue_light">
      <a:srgbClr val="00B1EA"/>
    </a:custClr>
    <a:custClr name="MPG_orange">
      <a:srgbClr val="EF7C00"/>
    </a:custClr>
    <a:custClr name="MPG_grey_dark">
      <a:srgbClr val="777777"/>
    </a:custClr>
    <a:custClr name="MPG_grey">
      <a:srgbClr val="A7A7A8"/>
    </a:custClr>
    <a:custClr name="MPG_grey_light">
      <a:srgbClr val="EEEEEE"/>
    </a:custClr>
    <a:custClr name="white">
      <a:srgbClr val="FFFFFF"/>
    </a:custClr>
    <a:custClr name="MPG_green_dark_80">
      <a:srgbClr val="337777"/>
    </a:custClr>
    <a:custClr name="MPG_green_light_80">
      <a:srgbClr val="D1DC51"/>
    </a:custClr>
    <a:custClr name="MPG_logo_green_80">
      <a:srgbClr val="338985"/>
    </a:custClr>
    <a:custClr name="MPG_blue_dark_80">
      <a:srgbClr val="546D7D"/>
    </a:custClr>
    <a:custClr name="MPG_blue_light_80">
      <a:srgbClr val="33C1EE"/>
    </a:custClr>
    <a:custClr name="MPG_orange_80">
      <a:srgbClr val="F29633"/>
    </a:custClr>
    <a:custClr name="MPG_grey_dark#">
      <a:srgbClr val="777777"/>
    </a:custClr>
    <a:custClr name="MPG_grey#">
      <a:srgbClr val="A7A7A8"/>
    </a:custClr>
    <a:custClr name="MPG_grey_light#">
      <a:srgbClr val="EEEEEE"/>
    </a:custClr>
    <a:custClr name="white#">
      <a:srgbClr val="FFFFFF"/>
    </a:custClr>
    <a:custClr name="MPG_green_dark_60">
      <a:srgbClr val="669999"/>
    </a:custClr>
    <a:custClr name="MPG_green_light_60">
      <a:srgbClr val="DDE57C"/>
    </a:custClr>
    <a:custClr name="MPG_logo_green_60">
      <a:srgbClr val="66A7A3"/>
    </a:custClr>
    <a:custClr name="MPG_blue_dark_60">
      <a:srgbClr val="7F919E"/>
    </a:custClr>
    <a:custClr name="MPG_blue_light_60">
      <a:srgbClr val="66D0F2"/>
    </a:custClr>
    <a:custClr name="MPG_orange_60">
      <a:srgbClr val="F5B066"/>
    </a:custClr>
    <a:custClr name="MPG_grey_dark##">
      <a:srgbClr val="777777"/>
    </a:custClr>
    <a:custClr name="MPG_grey##">
      <a:srgbClr val="A7A7A8"/>
    </a:custClr>
    <a:custClr name="MPG_grey_light##">
      <a:srgbClr val="EEEEEE"/>
    </a:custClr>
    <a:custClr name="white##">
      <a:srgbClr val="FFFFFF"/>
    </a:custClr>
    <a:custClr name="MPG_green_dark_40">
      <a:srgbClr val="99BBBB"/>
    </a:custClr>
    <a:custClr name="MPG_green_light_40">
      <a:srgbClr val="E8EDA8"/>
    </a:custClr>
    <a:custClr name="MPG_logo_green_40">
      <a:srgbClr val="99C4C2"/>
    </a:custClr>
    <a:custClr name="MPG_blue_dark_40">
      <a:srgbClr val="A9B6BE"/>
    </a:custClr>
    <a:custClr name="MPG_blue_light_40">
      <a:srgbClr val="99E0F7"/>
    </a:custClr>
    <a:custClr name="MPG_orange_40">
      <a:srgbClr val="F9CB99"/>
    </a:custClr>
    <a:custClr name="MPG_grey_dark###">
      <a:srgbClr val="777777"/>
    </a:custClr>
    <a:custClr name="MPG_grey###">
      <a:srgbClr val="A7A7A8"/>
    </a:custClr>
    <a:custClr name="MPG_grey_light###">
      <a:srgbClr val="EEEEEE"/>
    </a:custClr>
    <a:custClr name="white###">
      <a:srgbClr val="FFFFFF"/>
    </a:custClr>
  </a:custClrLst>
  <a:extLst>
    <a:ext uri="{05A4C25C-085E-4340-85A3-A5531E510DB2}">
      <thm15:themeFamily xmlns:thm15="http://schemas.microsoft.com/office/thememl/2012/main" name="Slide Template W7X 2022_Final_v10.potx" id="{0C06C033-BB48-411D-ADC9-0FFA6D12E424}" vid="{52904270-0A41-4934-AEDA-C1249BFB6227}"/>
    </a:ext>
  </a:extLst>
</a:theme>
</file>

<file path=ppt/theme/theme2.xml><?xml version="1.0" encoding="utf-8"?>
<a:theme xmlns:a="http://schemas.openxmlformats.org/drawingml/2006/main" name="IPP">
  <a:themeElements>
    <a:clrScheme name="MPG Color Scheme">
      <a:dk1>
        <a:srgbClr val="000000"/>
      </a:dk1>
      <a:lt1>
        <a:srgbClr val="FFFFFF"/>
      </a:lt1>
      <a:dk2>
        <a:srgbClr val="005555"/>
      </a:dk2>
      <a:lt2>
        <a:srgbClr val="C6D325"/>
      </a:lt2>
      <a:accent1>
        <a:srgbClr val="006C66"/>
      </a:accent1>
      <a:accent2>
        <a:srgbClr val="C6D325"/>
      </a:accent2>
      <a:accent3>
        <a:srgbClr val="29485D"/>
      </a:accent3>
      <a:accent4>
        <a:srgbClr val="00B1EA"/>
      </a:accent4>
      <a:accent5>
        <a:srgbClr val="EF7C00"/>
      </a:accent5>
      <a:accent6>
        <a:srgbClr val="EEEEEE"/>
      </a:accent6>
      <a:hlink>
        <a:srgbClr val="005555"/>
      </a:hlink>
      <a:folHlink>
        <a:srgbClr val="A7A7A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w="19050" cmpd="sng">
          <a:noFill/>
          <a:prstDash val="dash"/>
          <a:tailEnd type="triangle" w="lg" len="med"/>
        </a:ln>
      </a:spPr>
      <a:bodyPr wrap="square" lIns="144000" tIns="108000" rIns="144000" bIns="144000" rtlCol="0" anchor="t" anchorCtr="0"/>
      <a:lstStyle>
        <a:defPPr algn="l">
          <a:spcBef>
            <a:spcPts val="1150"/>
          </a:spcBef>
          <a:buClr>
            <a:srgbClr val="116656"/>
          </a:buClr>
          <a:buSzPct val="120000"/>
          <a:defRPr sz="1300" b="1" dirty="0" smtClean="0">
            <a:solidFill>
              <a:schemeClr val="bg1"/>
            </a:solidFill>
          </a:defRPr>
        </a:defPPr>
      </a:lstStyle>
      <a:style>
        <a:lnRef idx="1">
          <a:schemeClr val="accent1"/>
        </a:lnRef>
        <a:fillRef idx="0">
          <a:schemeClr val="accent1"/>
        </a:fillRef>
        <a:effectRef idx="0">
          <a:schemeClr val="accent1"/>
        </a:effectRef>
        <a:fontRef idx="minor">
          <a:schemeClr val="tx1"/>
        </a:fontRef>
      </a:style>
    </a:spDef>
    <a:lnDef>
      <a:spPr>
        <a:ln w="19050" cmpd="sng">
          <a:prstDash val="dash"/>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chor="t" anchorCtr="0">
        <a:spAutoFit/>
      </a:bodyPr>
      <a:lstStyle>
        <a:defPPr marL="180000" indent="-180000" algn="l">
          <a:lnSpc>
            <a:spcPts val="2300"/>
          </a:lnSpc>
          <a:spcBef>
            <a:spcPts val="1150"/>
          </a:spcBef>
          <a:buFont typeface="Arial" panose="020B0604020202020204" pitchFamily="34" charset="0"/>
          <a:buChar char="•"/>
          <a:defRPr sz="1600" dirty="0" err="1" smtClean="0"/>
        </a:defPPr>
      </a:lstStyle>
    </a:txDef>
  </a:objectDefaults>
  <a:extraClrSchemeLst/>
  <a:custClrLst>
    <a:custClr name="MPG green dark">
      <a:srgbClr val="005555"/>
    </a:custClr>
    <a:custClr name="MPG green light">
      <a:srgbClr val="C6D325"/>
    </a:custClr>
    <a:custClr name="MPG Logo green">
      <a:srgbClr val="006C66"/>
    </a:custClr>
    <a:custClr name="MPG blue dark">
      <a:srgbClr val="29485D"/>
    </a:custClr>
    <a:custClr name="MPG blue light">
      <a:srgbClr val="00B1EA"/>
    </a:custClr>
    <a:custClr name="MPG orange">
      <a:srgbClr val="EF7C00"/>
    </a:custClr>
    <a:custClr name="MPG grey dark">
      <a:srgbClr val="777777"/>
    </a:custClr>
    <a:custClr name="MPG grey">
      <a:srgbClr val="A7A7A8"/>
    </a:custClr>
    <a:custClr name="MPG grey light">
      <a:srgbClr val="EEEEEE"/>
    </a:custClr>
  </a:custClrLst>
  <a:extLst>
    <a:ext uri="{05A4C25C-085E-4340-85A3-A5531E510DB2}">
      <thm15:themeFamily xmlns:thm15="http://schemas.microsoft.com/office/thememl/2012/main" name="Slide Template W7X 2022_Final_v10.potx" id="{0C06C033-BB48-411D-ADC9-0FFA6D12E424}" vid="{57821A0A-8FBA-487C-BC18-3E24662CFA8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Slide Template W7X 2022_Final_v9</Template>
  <TotalTime>0</TotalTime>
  <Words>6462</Words>
  <Application>Microsoft Office PowerPoint</Application>
  <PresentationFormat>Widescreen</PresentationFormat>
  <Paragraphs>1097</Paragraphs>
  <Slides>84</Slides>
  <Notes>52</Notes>
  <HiddenSlides>0</HiddenSlides>
  <MMClips>0</MMClips>
  <ScaleCrop>false</ScaleCrop>
  <HeadingPairs>
    <vt:vector size="8" baseType="variant">
      <vt:variant>
        <vt:lpstr>Fonts Used</vt:lpstr>
      </vt:variant>
      <vt:variant>
        <vt:i4>8</vt:i4>
      </vt:variant>
      <vt:variant>
        <vt:lpstr>Theme</vt:lpstr>
      </vt:variant>
      <vt:variant>
        <vt:i4>2</vt:i4>
      </vt:variant>
      <vt:variant>
        <vt:lpstr>Embedded OLE Servers</vt:lpstr>
      </vt:variant>
      <vt:variant>
        <vt:i4>1</vt:i4>
      </vt:variant>
      <vt:variant>
        <vt:lpstr>Slide Titles</vt:lpstr>
      </vt:variant>
      <vt:variant>
        <vt:i4>84</vt:i4>
      </vt:variant>
    </vt:vector>
  </HeadingPairs>
  <TitlesOfParts>
    <vt:vector size="95" baseType="lpstr">
      <vt:lpstr>.SF NS Symbols Regular</vt:lpstr>
      <vt:lpstr>Arial</vt:lpstr>
      <vt:lpstr>Arial Narrow</vt:lpstr>
      <vt:lpstr>Calibri</vt:lpstr>
      <vt:lpstr>Cambria Math</vt:lpstr>
      <vt:lpstr>Symbol</vt:lpstr>
      <vt:lpstr>Wingdings</vt:lpstr>
      <vt:lpstr>Wingdings 3</vt:lpstr>
      <vt:lpstr>W7X</vt:lpstr>
      <vt:lpstr>IPP</vt:lpstr>
      <vt:lpstr>think-cell Folie</vt:lpstr>
      <vt:lpstr>Submerged divertor design tool</vt:lpstr>
      <vt:lpstr>W7-X islands, standard configuration  </vt:lpstr>
      <vt:lpstr>W7-X islands, standard configuration  </vt:lpstr>
      <vt:lpstr>W7-X islands, standard configuration  </vt:lpstr>
      <vt:lpstr>W7-X islands, standard configuration  </vt:lpstr>
      <vt:lpstr>W7-X islands, standard configuration  </vt:lpstr>
      <vt:lpstr>W7-X islands, standard configuration </vt:lpstr>
      <vt:lpstr>W7-X islands, standard configuration  </vt:lpstr>
      <vt:lpstr>W7-X islands, standard configuration  </vt:lpstr>
      <vt:lpstr>W7-X islands, standard configuration  </vt:lpstr>
      <vt:lpstr>W7-X islands, standard configuration  </vt:lpstr>
      <vt:lpstr>W7-X islands, standard configuration  </vt:lpstr>
      <vt:lpstr>W7-X islands, standard configuration  </vt:lpstr>
      <vt:lpstr>W7-X islands, standard configuration  </vt:lpstr>
      <vt:lpstr>W7-X islands, standard configuration  </vt:lpstr>
      <vt:lpstr>W7-X islands, standard configuration  </vt:lpstr>
      <vt:lpstr>W7-X islands, standard configuration  </vt:lpstr>
      <vt:lpstr>W7-X islands, standard configuration  </vt:lpstr>
      <vt:lpstr>W7-X islands, standard configuration  </vt:lpstr>
      <vt:lpstr>W7-X islands, standard configuration  </vt:lpstr>
      <vt:lpstr>W7-X islands, standard configuration  </vt:lpstr>
      <vt:lpstr>W7-X islands, standard configuration  </vt:lpstr>
      <vt:lpstr>W7-X islands, standard configuration  </vt:lpstr>
      <vt:lpstr>W7-X islands, standard configuration  </vt:lpstr>
      <vt:lpstr>W7-X islands, standard configuration  </vt:lpstr>
      <vt:lpstr>W7-X islands, standard configuration  </vt:lpstr>
      <vt:lpstr>Identifying the points of interest  </vt:lpstr>
      <vt:lpstr>Identifying the points of interest</vt:lpstr>
      <vt:lpstr>Identifying the points of interest  </vt:lpstr>
      <vt:lpstr>Identifying the points of interest  </vt:lpstr>
      <vt:lpstr>Identifying the points of interest   </vt:lpstr>
      <vt:lpstr>Identifying the points of interest  </vt:lpstr>
      <vt:lpstr>Constructing the divertor</vt:lpstr>
      <vt:lpstr>Constructing vectors</vt:lpstr>
      <vt:lpstr>Constructing vectors</vt:lpstr>
      <vt:lpstr>Constructing lower points</vt:lpstr>
      <vt:lpstr>Constructing lower points</vt:lpstr>
      <vt:lpstr>Constructing lower points</vt:lpstr>
      <vt:lpstr>Constructing lower points</vt:lpstr>
      <vt:lpstr>Tracing the points in the W7-X Webservices</vt:lpstr>
      <vt:lpstr>Constructing lower points</vt:lpstr>
      <vt:lpstr>Constructing lower points</vt:lpstr>
      <vt:lpstr>W7-X islands, standard configuration  </vt:lpstr>
      <vt:lpstr>W7-X islands, standard configuration  </vt:lpstr>
      <vt:lpstr>W7-X islands, standard configuration  </vt:lpstr>
      <vt:lpstr>W7-X islands, standard configuration  </vt:lpstr>
      <vt:lpstr>W7-X islands, standard configuration  </vt:lpstr>
      <vt:lpstr>Example target, designed for Standard configuration</vt:lpstr>
      <vt:lpstr>Example target, designed for Standard configuration</vt:lpstr>
      <vt:lpstr>Example target, designed for Standard configuration</vt:lpstr>
      <vt:lpstr>Example target, designed for Standard configuration</vt:lpstr>
      <vt:lpstr>W7-X islands, standard configuration  </vt:lpstr>
      <vt:lpstr>W7-X islands, standard configuration  </vt:lpstr>
      <vt:lpstr>W7-X islands, standard configuration  </vt:lpstr>
      <vt:lpstr>W7-X islands, standard configuration  </vt:lpstr>
      <vt:lpstr>W7-X islands, standard configuration  </vt:lpstr>
      <vt:lpstr>W7-X islands, standard configuration  </vt:lpstr>
      <vt:lpstr>W7-X islands, standard configuration  </vt:lpstr>
      <vt:lpstr>Example target, designed for Standard configuration</vt:lpstr>
      <vt:lpstr>Example target, designed for Standard configuration</vt:lpstr>
      <vt:lpstr>Example target, designed for Standard configuration</vt:lpstr>
      <vt:lpstr>Example target, designed for Standard configuration</vt:lpstr>
      <vt:lpstr>Example target, designed for Standard configuration</vt:lpstr>
      <vt:lpstr>Example target, designed for Standard configuration</vt:lpstr>
      <vt:lpstr>Example target, designed for Standard configuration</vt:lpstr>
      <vt:lpstr>Example target, designed for Standard configuration</vt:lpstr>
      <vt:lpstr>Example target, designed for Standard configuration</vt:lpstr>
      <vt:lpstr>Example target, designed for Standard configuration</vt:lpstr>
      <vt:lpstr>Example target, designed for Standard configuration</vt:lpstr>
      <vt:lpstr>Example target, designed for Standard configuration</vt:lpstr>
      <vt:lpstr>Multiple configurations?</vt:lpstr>
      <vt:lpstr>Example target, designed for Standard configuration</vt:lpstr>
      <vt:lpstr>Example target, designed for Standard configuration</vt:lpstr>
      <vt:lpstr>Example target, designed for Standard configuration</vt:lpstr>
      <vt:lpstr>Example target, designed for Standard configuration</vt:lpstr>
      <vt:lpstr>Example target, designed for Standard configuration</vt:lpstr>
      <vt:lpstr>Example target, designed for Standard configuration</vt:lpstr>
      <vt:lpstr>Example target, designed for Standard configuration</vt:lpstr>
      <vt:lpstr>Example target, designed for Standard configuration</vt:lpstr>
      <vt:lpstr>Example target, designed for Standard configuration</vt:lpstr>
      <vt:lpstr>Example target, designed for Standard configuration</vt:lpstr>
      <vt:lpstr>Example target, designed for Standard configuration</vt:lpstr>
      <vt:lpstr>Example target, designed for Standard configuration</vt:lpstr>
      <vt:lpstr>Thank you for your attention!</vt:lpstr>
    </vt:vector>
  </TitlesOfParts>
  <Company>Max-Planck-Institut f. Plasmaphysik, Greifswald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Information – please read before first use (1/2)</dc:title>
  <dc:creator>Kharwandikar, Amit kohinoor</dc:creator>
  <cp:lastModifiedBy>Menzel-barbara, Antara</cp:lastModifiedBy>
  <cp:revision>168</cp:revision>
  <dcterms:created xsi:type="dcterms:W3CDTF">2024-03-25T14:43:03Z</dcterms:created>
  <dcterms:modified xsi:type="dcterms:W3CDTF">2024-06-26T07:47:50Z</dcterms:modified>
</cp:coreProperties>
</file>