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8" r:id="rId2"/>
    <p:sldId id="331" r:id="rId3"/>
    <p:sldId id="330" r:id="rId4"/>
    <p:sldId id="325" r:id="rId5"/>
    <p:sldId id="326" r:id="rId6"/>
    <p:sldId id="327" r:id="rId7"/>
    <p:sldId id="332" r:id="rId8"/>
    <p:sldId id="333" r:id="rId9"/>
    <p:sldId id="334" r:id="rId10"/>
    <p:sldId id="349" r:id="rId11"/>
    <p:sldId id="338" r:id="rId12"/>
    <p:sldId id="350" r:id="rId13"/>
    <p:sldId id="351" r:id="rId14"/>
    <p:sldId id="32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68"/>
    <a:srgbClr val="0000FF"/>
    <a:srgbClr val="FF0000"/>
    <a:srgbClr val="EBE600"/>
    <a:srgbClr val="92D050"/>
    <a:srgbClr val="C2A252"/>
    <a:srgbClr val="EF7C00"/>
    <a:srgbClr val="FFFF00"/>
    <a:srgbClr val="006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747" autoAdjust="0"/>
  </p:normalViewPr>
  <p:slideViewPr>
    <p:cSldViewPr snapToGrid="0">
      <p:cViewPr varScale="1">
        <p:scale>
          <a:sx n="59" d="100"/>
          <a:sy n="59" d="100"/>
        </p:scale>
        <p:origin x="260" y="36"/>
      </p:cViewPr>
      <p:guideLst>
        <p:guide orient="horz" pos="2160"/>
        <p:guide pos="3840"/>
      </p:guideLst>
    </p:cSldViewPr>
  </p:slideViewPr>
  <p:notesTextViewPr>
    <p:cViewPr>
      <p:scale>
        <a:sx n="3" d="2"/>
        <a:sy n="3" d="2"/>
      </p:scale>
      <p:origin x="0" y="0"/>
    </p:cViewPr>
  </p:notesTextViewPr>
  <p:notesViewPr>
    <p:cSldViewPr snapToGrid="0">
      <p:cViewPr varScale="1">
        <p:scale>
          <a:sx n="95" d="100"/>
          <a:sy n="95" d="100"/>
        </p:scale>
        <p:origin x="35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1.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18.06.2024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Logos</a:t>
            </a:r>
            <a:r>
              <a:rPr lang="de-DE" baseline="0" dirty="0" smtClean="0"/>
              <a:t> !</a:t>
            </a:r>
            <a:endParaRPr lang="de-DE" dirty="0"/>
          </a:p>
        </p:txBody>
      </p:sp>
      <p:sp>
        <p:nvSpPr>
          <p:cNvPr id="4" name="Slide Number Placeholder 3"/>
          <p:cNvSpPr>
            <a:spLocks noGrp="1"/>
          </p:cNvSpPr>
          <p:nvPr>
            <p:ph type="sldNum" sz="quarter" idx="10"/>
          </p:nvPr>
        </p:nvSpPr>
        <p:spPr/>
        <p:txBody>
          <a:bodyPr/>
          <a:lstStyle/>
          <a:p>
            <a:fld id="{CC85E968-FCE0-431C-99B4-EC8EA971DFFE}" type="slidenum">
              <a:rPr lang="de-DE" smtClean="0"/>
              <a:t>1</a:t>
            </a:fld>
            <a:endParaRPr lang="de-DE"/>
          </a:p>
        </p:txBody>
      </p:sp>
    </p:spTree>
    <p:extLst>
      <p:ext uri="{BB962C8B-B14F-4D97-AF65-F5344CB8AC3E}">
        <p14:creationId xmlns:p14="http://schemas.microsoft.com/office/powerpoint/2010/main" val="261565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Wingdings" panose="05000000000000000000" pitchFamily="2" charset="2"/>
              </a:rPr>
              <a:t>WNiFe  improved machinability</a:t>
            </a:r>
            <a:r>
              <a:rPr lang="en-US" baseline="0" dirty="0" smtClean="0">
                <a:sym typeface="Wingdings" panose="05000000000000000000" pitchFamily="2" charset="2"/>
              </a:rPr>
              <a:t> and ductility</a:t>
            </a:r>
            <a:endParaRPr lang="de-DE" dirty="0"/>
          </a:p>
        </p:txBody>
      </p:sp>
      <p:sp>
        <p:nvSpPr>
          <p:cNvPr id="4" name="Slide Number Placeholder 3"/>
          <p:cNvSpPr>
            <a:spLocks noGrp="1"/>
          </p:cNvSpPr>
          <p:nvPr>
            <p:ph type="sldNum" sz="quarter" idx="10"/>
          </p:nvPr>
        </p:nvSpPr>
        <p:spPr/>
        <p:txBody>
          <a:bodyPr/>
          <a:lstStyle/>
          <a:p>
            <a:fld id="{CC85E968-FCE0-431C-99B4-EC8EA971DFFE}" type="slidenum">
              <a:rPr lang="de-DE" smtClean="0"/>
              <a:t>2</a:t>
            </a:fld>
            <a:endParaRPr lang="de-DE"/>
          </a:p>
        </p:txBody>
      </p:sp>
    </p:spTree>
    <p:extLst>
      <p:ext uri="{BB962C8B-B14F-4D97-AF65-F5344CB8AC3E}">
        <p14:creationId xmlns:p14="http://schemas.microsoft.com/office/powerpoint/2010/main" val="218555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20326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CC85E968-FCE0-431C-99B4-EC8EA971DFFE}" type="slidenum">
              <a:rPr lang="de-DE" smtClean="0"/>
              <a:t>9</a:t>
            </a:fld>
            <a:endParaRPr lang="de-DE"/>
          </a:p>
        </p:txBody>
      </p:sp>
    </p:spTree>
    <p:extLst>
      <p:ext uri="{BB962C8B-B14F-4D97-AF65-F5344CB8AC3E}">
        <p14:creationId xmlns:p14="http://schemas.microsoft.com/office/powerpoint/2010/main" val="4947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CC85E968-FCE0-431C-99B4-EC8EA971DFFE}" type="slidenum">
              <a:rPr lang="de-DE" smtClean="0"/>
              <a:t>14</a:t>
            </a:fld>
            <a:endParaRPr lang="de-DE"/>
          </a:p>
        </p:txBody>
      </p:sp>
    </p:spTree>
    <p:extLst>
      <p:ext uri="{BB962C8B-B14F-4D97-AF65-F5344CB8AC3E}">
        <p14:creationId xmlns:p14="http://schemas.microsoft.com/office/powerpoint/2010/main" val="2150685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86441" y="1528796"/>
            <a:ext cx="11074804" cy="3843321"/>
          </a:xfrm>
          <a:prstGeom prst="rect">
            <a:avLst/>
          </a:prstGeom>
        </p:spPr>
      </p:pic>
      <p:sp>
        <p:nvSpPr>
          <p:cNvPr id="17" name="Title 1"/>
          <p:cNvSpPr txBox="1">
            <a:spLocks/>
          </p:cNvSpPr>
          <p:nvPr userDrawn="1"/>
        </p:nvSpPr>
        <p:spPr>
          <a:xfrm>
            <a:off x="320559" y="102714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5690586" y="3997485"/>
            <a:ext cx="6249879" cy="1965931"/>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5791553" y="4056019"/>
            <a:ext cx="5715560" cy="1101934"/>
          </a:xfrm>
          <a:prstGeom prst="rect">
            <a:avLst/>
          </a:prstGeo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0" name="Titel 6"/>
          <p:cNvSpPr>
            <a:spLocks noGrp="1"/>
          </p:cNvSpPr>
          <p:nvPr>
            <p:ph type="title"/>
          </p:nvPr>
        </p:nvSpPr>
        <p:spPr>
          <a:xfrm>
            <a:off x="440890" y="1075166"/>
            <a:ext cx="5350662" cy="1766455"/>
          </a:xfrm>
          <a:prstGeom prst="rect">
            <a:avLst/>
          </a:prstGeom>
        </p:spPr>
        <p:txBody>
          <a:bodyPr anchor="ctr"/>
          <a:lstStyle>
            <a:lvl1pPr>
              <a:defRPr sz="2300">
                <a:solidFill>
                  <a:schemeClr val="bg1"/>
                </a:solidFill>
              </a:defRPr>
            </a:lvl1pPr>
          </a:lstStyle>
          <a:p>
            <a:r>
              <a:rPr lang="en-US" smtClean="0"/>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2172" y="4307063"/>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1391" y="4491715"/>
            <a:ext cx="2158155" cy="666238"/>
          </a:xfrm>
          <a:prstGeom prst="rect">
            <a:avLst/>
          </a:prstGeom>
        </p:spPr>
      </p:pic>
      <p:grpSp>
        <p:nvGrpSpPr>
          <p:cNvPr id="21" name="Gruppieren 20"/>
          <p:cNvGrpSpPr/>
          <p:nvPr userDrawn="1"/>
        </p:nvGrpSpPr>
        <p:grpSpPr>
          <a:xfrm>
            <a:off x="989010" y="6206472"/>
            <a:ext cx="10113954" cy="566770"/>
            <a:chOff x="515924" y="5792918"/>
            <a:chExt cx="9461999" cy="566770"/>
          </a:xfrm>
        </p:grpSpPr>
        <p:pic>
          <p:nvPicPr>
            <p:cNvPr id="22" name="Grafik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3"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363984" y="896645"/>
            <a:ext cx="11514338" cy="5485105"/>
          </a:xfrm>
          <a:prstGeom prst="rect">
            <a:avLst/>
          </a:prstGeom>
        </p:spPr>
        <p:txBody>
          <a:bodyPr/>
          <a:lstStyle>
            <a:lvl1pPr marL="230188" indent="-230188">
              <a:lnSpc>
                <a:spcPct val="120000"/>
              </a:lnSpc>
              <a:spcBef>
                <a:spcPts val="0"/>
              </a:spcBef>
              <a:buFont typeface="Wingdings" panose="05000000000000000000" pitchFamily="2" charset="2"/>
              <a:buChar char="§"/>
              <a:defRPr/>
            </a:lvl1pPr>
            <a:lvl2pPr marL="461963" indent="-231775">
              <a:lnSpc>
                <a:spcPct val="120000"/>
              </a:lnSpc>
              <a:spcBef>
                <a:spcPts val="0"/>
              </a:spcBef>
              <a:buFont typeface="Arial" panose="020B0604020202020204" pitchFamily="34" charset="0"/>
              <a:buChar char="•"/>
              <a:defRPr/>
            </a:lvl2pPr>
            <a:lvl3pPr marL="684213" indent="-222250">
              <a:lnSpc>
                <a:spcPct val="100000"/>
              </a:lnSpc>
              <a:spcBef>
                <a:spcPts val="0"/>
              </a:spcBef>
              <a:buFont typeface="Arial" panose="020B0604020202020204" pitchFamily="34" charset="0"/>
              <a:buChar char="•"/>
              <a:defRPr sz="1600" b="0">
                <a:solidFill>
                  <a:schemeClr val="tx1"/>
                </a:solidFill>
              </a:defRPr>
            </a:lvl3pPr>
            <a:lvl4pPr marL="969962" indent="-285750">
              <a:spcBef>
                <a:spcPts val="0"/>
              </a:spcBef>
              <a:buFont typeface="Arial" panose="020B0604020202020204" pitchFamily="34" charset="0"/>
              <a:buChar char="•"/>
              <a:defRPr sz="1400"/>
            </a:lvl4pPr>
            <a:lvl5pPr marL="177800" indent="0">
              <a:buNone/>
              <a:defRPr/>
            </a:lvl5pPr>
            <a:lvl6pPr marL="360000" indent="0">
              <a:spcBef>
                <a:spcPts val="0"/>
              </a:spcBef>
              <a:buFont typeface="Arial" panose="020B0604020202020204" pitchFamily="34" charset="0"/>
              <a:buNone/>
              <a:defRPr sz="1600"/>
            </a:lvl6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el 10"/>
          <p:cNvSpPr>
            <a:spLocks noGrp="1"/>
          </p:cNvSpPr>
          <p:nvPr>
            <p:ph type="title"/>
          </p:nvPr>
        </p:nvSpPr>
        <p:spPr>
          <a:xfrm>
            <a:off x="363984" y="290404"/>
            <a:ext cx="9907813" cy="464197"/>
          </a:xfrm>
          <a:prstGeom prst="rect">
            <a:avLst/>
          </a:prstGeom>
        </p:spPr>
        <p:txBody>
          <a:bodyPr/>
          <a:lstStyle>
            <a:lvl1pPr>
              <a:defRPr sz="3200"/>
            </a:lvl1pPr>
          </a:lstStyle>
          <a:p>
            <a:r>
              <a:rPr lang="en-US" dirty="0" smtClean="0"/>
              <a:t>Click to edit Master title style</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3"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a:xfrm>
            <a:off x="695325" y="441325"/>
            <a:ext cx="9576472" cy="782638"/>
          </a:xfrm>
          <a:prstGeom prst="rect">
            <a:avLst/>
          </a:prstGeom>
        </p:spPr>
        <p:txBody>
          <a:bodyPr/>
          <a:lstStyle/>
          <a:p>
            <a:r>
              <a:rPr lang="en-US" smtClean="0"/>
              <a:t>Click to edit Master title style</a:t>
            </a:r>
            <a:endParaRPr lang="de-DE"/>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Doc.-Nr.</a:t>
            </a:r>
            <a:endParaRPr lang="de-DE" dirty="0"/>
          </a:p>
        </p:txBody>
      </p:sp>
      <p:sp>
        <p:nvSpPr>
          <p:cNvPr id="3" name="Fußzeilenplatzhalter 2"/>
          <p:cNvSpPr>
            <a:spLocks noGrp="1"/>
          </p:cNvSpPr>
          <p:nvPr>
            <p:ph type="ftr" sz="quarter" idx="15"/>
          </p:nvPr>
        </p:nvSpPr>
        <p:spPr/>
        <p:txBody>
          <a:bodyPr/>
          <a:lstStyle/>
          <a:p>
            <a:r>
              <a:rPr lang="de-DE" smtClean="0"/>
              <a:t>Author</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Tree>
    <p:extLst>
      <p:ext uri="{BB962C8B-B14F-4D97-AF65-F5344CB8AC3E}">
        <p14:creationId xmlns:p14="http://schemas.microsoft.com/office/powerpoint/2010/main" val="29854115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1.emf"/><Relationship Id="rId5" Type="http://schemas.openxmlformats.org/officeDocument/2006/relationships/theme" Target="../theme/theme1.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7"/>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 name="think-cell Folie" r:id="rId10" imgW="384" imgH="385" progId="TCLayout.ActiveDocument.1">
                  <p:embed/>
                </p:oleObj>
              </mc:Choice>
              <mc:Fallback>
                <p:oleObj name="think-cell Folie" r:id="rId10" imgW="384" imgH="385"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14" name="Foliennummernplatzhalter 13"/>
          <p:cNvSpPr>
            <a:spLocks noGrp="1"/>
          </p:cNvSpPr>
          <p:nvPr>
            <p:ph type="sldNum" sz="quarter" idx="4"/>
          </p:nvPr>
        </p:nvSpPr>
        <p:spPr>
          <a:xfrm>
            <a:off x="11681999" y="6534087"/>
            <a:ext cx="329248" cy="142876"/>
          </a:xfrm>
          <a:prstGeom prst="rect">
            <a:avLst/>
          </a:prstGeom>
        </p:spPr>
        <p:txBody>
          <a:bodyPr vert="horz" lIns="0" tIns="0" rIns="0" bIns="0" rtlCol="0" anchor="b" anchorCtr="0"/>
          <a:lstStyle>
            <a:lvl1pPr algn="r">
              <a:defRPr lang="de-DE" sz="1100" kern="600" cap="all" spc="90" baseline="0" smtClean="0">
                <a:solidFill>
                  <a:schemeClr val="tx1">
                    <a:tint val="75000"/>
                  </a:schemeClr>
                </a:solidFill>
                <a:latin typeface="+mn-lt"/>
                <a:ea typeface="+mn-ea"/>
                <a:cs typeface="+mn-cs"/>
              </a:defRPr>
            </a:lvl1pPr>
          </a:lstStyle>
          <a:p>
            <a:fld id="{3B1A4699-952B-42DA-8DC4-38A59B49610C}" type="slidenum">
              <a:rPr lang="de-DE" smtClean="0"/>
              <a:pPr/>
              <a:t>‹#›</a:t>
            </a:fld>
            <a:endParaRPr lang="de-DE" dirty="0"/>
          </a:p>
        </p:txBody>
      </p:sp>
      <p:pic>
        <p:nvPicPr>
          <p:cNvPr id="8" name="Grafik 7">
            <a:hlinkClick r:id="" action="ppaction://noaction"/>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687496" y="240771"/>
            <a:ext cx="581025" cy="516467"/>
          </a:xfrm>
          <a:prstGeom prst="rect">
            <a:avLst/>
          </a:prstGeom>
        </p:spPr>
      </p:pic>
      <p:pic>
        <p:nvPicPr>
          <p:cNvPr id="7" name="Grafik 32"/>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888821" y="239017"/>
            <a:ext cx="1725933" cy="532808"/>
          </a:xfrm>
          <a:prstGeom prst="rect">
            <a:avLst/>
          </a:prstGeom>
          <a:solidFill>
            <a:srgbClr val="006E68"/>
          </a:solidFill>
        </p:spPr>
      </p:pic>
      <p:sp>
        <p:nvSpPr>
          <p:cNvPr id="9" name="Fußzeilenplatzhalter 4"/>
          <p:cNvSpPr>
            <a:spLocks noGrp="1"/>
          </p:cNvSpPr>
          <p:nvPr>
            <p:ph type="ftr" sz="quarter" idx="3"/>
          </p:nvPr>
        </p:nvSpPr>
        <p:spPr>
          <a:xfrm>
            <a:off x="695325" y="6489699"/>
            <a:ext cx="7223557" cy="187264"/>
          </a:xfrm>
          <a:prstGeom prst="rect">
            <a:avLst/>
          </a:prstGeom>
        </p:spPr>
        <p:txBody>
          <a:bodyPr/>
          <a:lstStyle>
            <a:lvl1pPr>
              <a:defRPr sz="600" b="1">
                <a:solidFill>
                  <a:schemeClr val="bg1">
                    <a:lumMod val="65000"/>
                  </a:schemeClr>
                </a:solidFill>
              </a:defRPr>
            </a:lvl1pPr>
          </a:lstStyle>
          <a:p>
            <a:pPr>
              <a:tabLst>
                <a:tab pos="9775825" algn="r"/>
                <a:tab pos="10226675" algn="r"/>
              </a:tabLst>
            </a:pPr>
            <a:r>
              <a:rPr lang="de-DE" dirty="0" smtClean="0"/>
              <a:t>MAX PLANCK INSTITUTE FOR PLASMA PHYSICS | JORIS FELLINGER | </a:t>
            </a:r>
            <a:r>
              <a:rPr lang="en-US" dirty="0" smtClean="0"/>
              <a:t>19</a:t>
            </a:r>
            <a:r>
              <a:rPr lang="en-US" baseline="30000" dirty="0" smtClean="0"/>
              <a:t>th</a:t>
            </a:r>
            <a:r>
              <a:rPr lang="en-US" dirty="0" smtClean="0"/>
              <a:t> INTERNATIONAL CONFERENCE ON PLASMA-FACING MATERIALS AND COMPONENTS FOR FUSION APPLICATIONS</a:t>
            </a:r>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8" r:id="rId1"/>
    <p:sldLayoutId id="2147483669" r:id="rId2"/>
    <p:sldLayoutId id="2147483664" r:id="rId3"/>
    <p:sldLayoutId id="2147483709" r:id="rId4"/>
  </p:sldLayoutIdLst>
  <p:timing>
    <p:tnLst>
      <p:par>
        <p:cTn id="1" dur="indefinite" restart="never" nodeType="tmRoot"/>
      </p:par>
    </p:tnLst>
  </p:timing>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Physics/EMC3_lite_universal/emc3_lite_universal-main/PROCESS/OUTPUT/Comparison/highiota_betaVariation_Itor=0_allreduced_.avi" TargetMode="External"/><Relationship Id="rId3" Type="http://schemas.openxmlformats.org/officeDocument/2006/relationships/hyperlink" Target="../../Physics/EMC3_lite_universal/emc3_lite_universal-main/PROCESS/OUTPUT/Comparison/standard_beta=0_ItorVariation_allreduced_.avi" TargetMode="External"/><Relationship Id="rId7" Type="http://schemas.openxmlformats.org/officeDocument/2006/relationships/hyperlink" Target="../../Physics/EMC3_lite_universal/emc3_lite_universal-main/PROCESS/OUTPUT/Comparison/highmirror_beta=4.0_ItorVariation_allreduced_.avi" TargetMode="External"/><Relationship Id="rId12" Type="http://schemas.openxmlformats.org/officeDocument/2006/relationships/hyperlink" Target="../../Physics/EMC3_lite_universal/emc3_lite_universal-main/PROCESS/OUTPUT/Comparison/standard-highiota-highmirror_beta=2.7-3_Itor=0_allreduced_.avi" TargetMode="External"/><Relationship Id="rId2" Type="http://schemas.openxmlformats.org/officeDocument/2006/relationships/hyperlink" Target="../../Physics/EMC3_lite_universal/emc3_lite_universal-main/PROCESS/OUTPUT/Comparison/standard_betaVariation_Itor=0_allreduced_.avi" TargetMode="External"/><Relationship Id="rId1" Type="http://schemas.openxmlformats.org/officeDocument/2006/relationships/slideLayout" Target="../slideLayouts/slideLayout2.xml"/><Relationship Id="rId6" Type="http://schemas.openxmlformats.org/officeDocument/2006/relationships/hyperlink" Target="../../Physics/EMC3_lite_universal/emc3_lite_universal-main/PROCESS/OUTPUT/Comparison/highmirror_beta=0_ItorVariation_allreduced_.avi" TargetMode="External"/><Relationship Id="rId11" Type="http://schemas.openxmlformats.org/officeDocument/2006/relationships/hyperlink" Target="../../Physics/EMC3_lite_universal/emc3_lite_universal-main/PROCESS/OUTPUT/Comparison/standard-highiota-highmirror_beta=0_Itor=0_allreduced_.avi" TargetMode="External"/><Relationship Id="rId5" Type="http://schemas.openxmlformats.org/officeDocument/2006/relationships/hyperlink" Target="../../Physics/EMC3_lite_universal/emc3_lite_universal-main/PROCESS/OUTPUT/Comparison/highmirror_betaVariation_Itor=0_allreduced_.avi" TargetMode="External"/><Relationship Id="rId10" Type="http://schemas.openxmlformats.org/officeDocument/2006/relationships/hyperlink" Target="../../Physics/EMC3_lite_universal/emc3_lite_universal-main/PROCESS/OUTPUT/Comparison/highiota_beta=2.8_ItorVariation_allreduced_.avi" TargetMode="External"/><Relationship Id="rId4" Type="http://schemas.openxmlformats.org/officeDocument/2006/relationships/hyperlink" Target="../../Physics/EMC3_lite_universal/emc3_lite_universal-main/PROCESS/OUTPUT/Comparison/standard_beta=3.4_ItorVariation_allreduced_.avi" TargetMode="External"/><Relationship Id="rId9" Type="http://schemas.openxmlformats.org/officeDocument/2006/relationships/hyperlink" Target="../../Physics/EMC3_lite_universal/emc3_lite_universal-main/PROCESS/OUTPUT/Comparison/highiota_beta=0_ItorVariation_allreduced_.av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image" Target="../media/image31.wmf"/><Relationship Id="rId4" Type="http://schemas.openxmlformats.org/officeDocument/2006/relationships/oleObject" Target="../embeddings/oleObject4.bin"/><Relationship Id="rId9" Type="http://schemas.openxmlformats.org/officeDocument/2006/relationships/image" Target="../media/image32.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39.wmf"/><Relationship Id="rId18" Type="http://schemas.openxmlformats.org/officeDocument/2006/relationships/image" Target="../media/image42.png"/><Relationship Id="rId3" Type="http://schemas.openxmlformats.org/officeDocument/2006/relationships/notesSlide" Target="../notesSlides/notesSlide5.xml"/><Relationship Id="rId7" Type="http://schemas.openxmlformats.org/officeDocument/2006/relationships/image" Target="../media/image36.wmf"/><Relationship Id="rId12" Type="http://schemas.openxmlformats.org/officeDocument/2006/relationships/oleObject" Target="../embeddings/oleObject9.bin"/><Relationship Id="rId17"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oleObject" Target="../embeddings/oleObject11.bin"/><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38.wmf"/><Relationship Id="rId5" Type="http://schemas.openxmlformats.org/officeDocument/2006/relationships/image" Target="../media/image31.wmf"/><Relationship Id="rId15" Type="http://schemas.openxmlformats.org/officeDocument/2006/relationships/image" Target="../media/image40.wmf"/><Relationship Id="rId10" Type="http://schemas.openxmlformats.org/officeDocument/2006/relationships/oleObject" Target="../embeddings/oleObject8.bin"/><Relationship Id="rId4" Type="http://schemas.openxmlformats.org/officeDocument/2006/relationships/oleObject" Target="../embeddings/oleObject4.bin"/><Relationship Id="rId9" Type="http://schemas.openxmlformats.org/officeDocument/2006/relationships/image" Target="../media/image37.wmf"/><Relationship Id="rId1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hyperlink" Target="https://event.ipp-hgw.mpg.de/event/57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a:xfrm>
            <a:off x="5717219" y="4044077"/>
            <a:ext cx="6294028" cy="1101934"/>
          </a:xfrm>
        </p:spPr>
        <p:txBody>
          <a:bodyPr anchor="t"/>
          <a:lstStyle/>
          <a:p>
            <a:r>
              <a:rPr lang="en-GB" sz="1800" dirty="0"/>
              <a:t>TKT W-divertor development 07.2024</a:t>
            </a:r>
            <a:endParaRPr lang="en-GB" sz="1800" dirty="0" smtClean="0"/>
          </a:p>
          <a:p>
            <a:r>
              <a:rPr lang="en-GB" sz="1400" dirty="0" smtClean="0"/>
              <a:t>Joris Fellinger, E5-dev/DT</a:t>
            </a:r>
            <a:endParaRPr lang="en-GB" sz="1000" dirty="0" smtClean="0"/>
          </a:p>
          <a:p>
            <a:endParaRPr lang="en-GB" sz="1200" dirty="0" smtClean="0"/>
          </a:p>
          <a:p>
            <a:endParaRPr lang="en-GB" sz="1200" dirty="0" smtClean="0"/>
          </a:p>
        </p:txBody>
      </p:sp>
      <p:sp>
        <p:nvSpPr>
          <p:cNvPr id="7" name="Titel 6"/>
          <p:cNvSpPr>
            <a:spLocks noGrp="1"/>
          </p:cNvSpPr>
          <p:nvPr>
            <p:ph type="title"/>
          </p:nvPr>
        </p:nvSpPr>
        <p:spPr/>
        <p:txBody>
          <a:bodyPr/>
          <a:lstStyle/>
          <a:p>
            <a:r>
              <a:rPr lang="en-GB" dirty="0" smtClean="0"/>
              <a:t>Plasma facing geometry design based on power shell geometry in the SOL</a:t>
            </a:r>
            <a:br>
              <a:rPr lang="en-GB" dirty="0" smtClean="0"/>
            </a:br>
            <a:r>
              <a:rPr lang="en-GB" i="1" dirty="0"/>
              <a:t/>
            </a:r>
            <a:br>
              <a:rPr lang="en-GB" i="1" dirty="0"/>
            </a:br>
            <a:endParaRPr lang="en-GB" sz="1800"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2003" b="37905"/>
          <a:stretch/>
        </p:blipFill>
        <p:spPr bwMode="auto">
          <a:xfrm>
            <a:off x="2681501" y="5465559"/>
            <a:ext cx="1537300" cy="48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454" y="5465558"/>
            <a:ext cx="692816" cy="48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
          <p:cNvPicPr/>
          <p:nvPr/>
        </p:nvPicPr>
        <p:blipFill>
          <a:blip r:embed="rId5"/>
          <a:stretch>
            <a:fillRect/>
          </a:stretch>
        </p:blipFill>
        <p:spPr bwMode="auto">
          <a:xfrm>
            <a:off x="1661626" y="5465559"/>
            <a:ext cx="465798" cy="486919"/>
          </a:xfrm>
          <a:prstGeom prst="rect">
            <a:avLst/>
          </a:prstGeom>
          <a:noFill/>
          <a:ln>
            <a:noFill/>
          </a:ln>
        </p:spPr>
      </p:pic>
      <p:pic>
        <p:nvPicPr>
          <p:cNvPr id="13" name="Image 7"/>
          <p:cNvPicPr>
            <a:picLocks noChangeAspect="1"/>
          </p:cNvPicPr>
          <p:nvPr/>
        </p:nvPicPr>
        <p:blipFill>
          <a:blip r:embed="rId6"/>
          <a:stretch>
            <a:fillRect/>
          </a:stretch>
        </p:blipFill>
        <p:spPr>
          <a:xfrm>
            <a:off x="4250272" y="5465559"/>
            <a:ext cx="1000397" cy="486919"/>
          </a:xfrm>
          <a:prstGeom prst="rect">
            <a:avLst/>
          </a:prstGeom>
        </p:spPr>
      </p:pic>
      <p:pic>
        <p:nvPicPr>
          <p:cNvPr id="14" name="Picture 13"/>
          <p:cNvPicPr>
            <a:picLocks noChangeAspect="1"/>
          </p:cNvPicPr>
          <p:nvPr/>
        </p:nvPicPr>
        <p:blipFill>
          <a:blip r:embed="rId7"/>
          <a:stretch>
            <a:fillRect/>
          </a:stretch>
        </p:blipFill>
        <p:spPr>
          <a:xfrm>
            <a:off x="2186781" y="5465559"/>
            <a:ext cx="435363" cy="486919"/>
          </a:xfrm>
          <a:prstGeom prst="rect">
            <a:avLst/>
          </a:prstGeom>
        </p:spPr>
      </p:pic>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603" t="25010" r="27929" b="24891"/>
          <a:stretch/>
        </p:blipFill>
        <p:spPr>
          <a:xfrm>
            <a:off x="2418561" y="811597"/>
            <a:ext cx="9481264" cy="6008586"/>
          </a:xfrm>
          <a:prstGeom prst="rect">
            <a:avLst/>
          </a:prstGeom>
        </p:spPr>
      </p:pic>
      <p:sp>
        <p:nvSpPr>
          <p:cNvPr id="3" name="Title 2"/>
          <p:cNvSpPr>
            <a:spLocks noGrp="1"/>
          </p:cNvSpPr>
          <p:nvPr>
            <p:ph type="title"/>
          </p:nvPr>
        </p:nvSpPr>
        <p:spPr/>
        <p:txBody>
          <a:bodyPr/>
          <a:lstStyle/>
          <a:p>
            <a:r>
              <a:rPr lang="de-DE" dirty="0" err="1" smtClean="0"/>
              <a:t>Tracing</a:t>
            </a:r>
            <a:r>
              <a:rPr lang="de-DE" dirty="0" smtClean="0"/>
              <a:t> in 2 </a:t>
            </a:r>
            <a:r>
              <a:rPr lang="de-DE" dirty="0" err="1" smtClean="0"/>
              <a:t>directions</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10</a:t>
            </a:fld>
            <a:endParaRPr lang="de-DE" dirty="0"/>
          </a:p>
        </p:txBody>
      </p:sp>
      <p:sp>
        <p:nvSpPr>
          <p:cNvPr id="7" name="TextBox 6"/>
          <p:cNvSpPr txBox="1"/>
          <p:nvPr/>
        </p:nvSpPr>
        <p:spPr>
          <a:xfrm>
            <a:off x="8516364" y="2001941"/>
            <a:ext cx="2832507"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High </a:t>
            </a:r>
            <a:r>
              <a:rPr lang="de-DE" sz="1600" dirty="0" err="1" smtClean="0"/>
              <a:t>iota</a:t>
            </a:r>
            <a:r>
              <a:rPr lang="de-DE" sz="1600" dirty="0" smtClean="0"/>
              <a:t>, </a:t>
            </a:r>
            <a:r>
              <a:rPr lang="de-DE" sz="1600" dirty="0" err="1" smtClean="0"/>
              <a:t>beta</a:t>
            </a:r>
            <a:r>
              <a:rPr lang="de-DE" sz="1600" dirty="0" smtClean="0"/>
              <a:t> = 0%, </a:t>
            </a:r>
            <a:r>
              <a:rPr lang="de-DE" sz="1600" dirty="0" err="1" smtClean="0"/>
              <a:t>I</a:t>
            </a:r>
            <a:r>
              <a:rPr lang="de-DE" sz="1600" baseline="-25000" dirty="0" err="1" smtClean="0"/>
              <a:t>tor</a:t>
            </a:r>
            <a:r>
              <a:rPr lang="de-DE" sz="1600" dirty="0" smtClean="0"/>
              <a:t> = 0 </a:t>
            </a:r>
            <a:r>
              <a:rPr lang="de-DE" sz="1600" dirty="0" err="1" smtClean="0"/>
              <a:t>kA</a:t>
            </a:r>
            <a:endParaRPr lang="de-DE" sz="1600" dirty="0" smtClean="0"/>
          </a:p>
        </p:txBody>
      </p:sp>
    </p:spTree>
    <p:extLst>
      <p:ext uri="{BB962C8B-B14F-4D97-AF65-F5344CB8AC3E}">
        <p14:creationId xmlns:p14="http://schemas.microsoft.com/office/powerpoint/2010/main" val="44278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hlinkClick r:id="rId2" action="ppaction://hlinkfile"/>
              </a:rPr>
              <a:t>Standard – beta variation – toroidal current = 0 kA</a:t>
            </a:r>
            <a:endParaRPr lang="en-US" dirty="0" smtClean="0"/>
          </a:p>
          <a:p>
            <a:r>
              <a:rPr lang="en-US" dirty="0" smtClean="0">
                <a:hlinkClick r:id="rId3" action="ppaction://hlinkfile"/>
              </a:rPr>
              <a:t>Standard – beta = 0 % – toroidal current variation -30 kA to +18 kA</a:t>
            </a:r>
            <a:endParaRPr lang="en-US" dirty="0" smtClean="0"/>
          </a:p>
          <a:p>
            <a:r>
              <a:rPr lang="en-US" dirty="0" smtClean="0">
                <a:hlinkClick r:id="rId4" action="ppaction://hlinkfile"/>
              </a:rPr>
              <a:t>Standard – beta = 3.4% – toroidal current variation -24 kA to +24 kA</a:t>
            </a:r>
            <a:endParaRPr lang="en-US" dirty="0" smtClean="0"/>
          </a:p>
          <a:p>
            <a:endParaRPr lang="en-US" dirty="0" smtClean="0"/>
          </a:p>
          <a:p>
            <a:r>
              <a:rPr lang="en-US" dirty="0" smtClean="0">
                <a:hlinkClick r:id="rId5" action="ppaction://hlinkfile"/>
              </a:rPr>
              <a:t>High mirror – beta variation – toroidal current = 0 kA</a:t>
            </a:r>
            <a:endParaRPr lang="en-US" dirty="0" smtClean="0"/>
          </a:p>
          <a:p>
            <a:r>
              <a:rPr lang="en-US" dirty="0" smtClean="0">
                <a:hlinkClick r:id="rId6" action="ppaction://hlinkfile"/>
              </a:rPr>
              <a:t>High mirror – beta = 0 % – toroidal current variation -20 kA to +20 kA</a:t>
            </a:r>
            <a:endParaRPr lang="en-US" dirty="0" smtClean="0"/>
          </a:p>
          <a:p>
            <a:r>
              <a:rPr lang="en-US" dirty="0" smtClean="0">
                <a:hlinkClick r:id="rId7" action="ppaction://hlinkfile"/>
              </a:rPr>
              <a:t>High mirror – beta = 4 % – toroidal current variation -20 kA to +20 kA</a:t>
            </a:r>
            <a:endParaRPr lang="en-US" dirty="0" smtClean="0"/>
          </a:p>
          <a:p>
            <a:endParaRPr lang="en-US" dirty="0" smtClean="0"/>
          </a:p>
          <a:p>
            <a:r>
              <a:rPr lang="en-US" dirty="0" smtClean="0">
                <a:hlinkClick r:id="rId8" action="ppaction://hlinkfile"/>
              </a:rPr>
              <a:t>High iota – beta variation – toroidal current = 0 kA</a:t>
            </a:r>
            <a:endParaRPr lang="en-US" dirty="0" smtClean="0"/>
          </a:p>
          <a:p>
            <a:r>
              <a:rPr lang="en-US" dirty="0" smtClean="0">
                <a:hlinkClick r:id="rId9" action="ppaction://hlinkfile"/>
              </a:rPr>
              <a:t>High iota – beta = 0 % – toroidal current variation -20 kA to +20 kA</a:t>
            </a:r>
            <a:endParaRPr lang="en-US" dirty="0" smtClean="0"/>
          </a:p>
          <a:p>
            <a:r>
              <a:rPr lang="en-US" dirty="0" smtClean="0">
                <a:hlinkClick r:id="rId10" action="ppaction://hlinkfile"/>
              </a:rPr>
              <a:t>High iota – beta = 2.8 % – toroidal current variation -20 kA to +20 kA</a:t>
            </a:r>
            <a:endParaRPr lang="en-US" dirty="0" smtClean="0"/>
          </a:p>
          <a:p>
            <a:endParaRPr lang="en-US" dirty="0" smtClean="0"/>
          </a:p>
          <a:p>
            <a:r>
              <a:rPr lang="en-US" dirty="0" smtClean="0">
                <a:hlinkClick r:id="rId11" action="ppaction://hlinkfile"/>
              </a:rPr>
              <a:t>Standard / high mirror / high iota – beta = 0 % – toroidal current = 0 kA</a:t>
            </a:r>
            <a:endParaRPr lang="en-US" dirty="0" smtClean="0"/>
          </a:p>
          <a:p>
            <a:r>
              <a:rPr lang="en-US" dirty="0" smtClean="0">
                <a:hlinkClick r:id="rId12" action="ppaction://hlinkfile"/>
              </a:rPr>
              <a:t>Standard / high mirror / high iota – beta = 2.7 / 3.0 / 2.8 % – toroidal current = 0 kA</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Separatrix for any </a:t>
            </a:r>
            <a:r>
              <a:rPr lang="en-US" dirty="0" err="1" smtClean="0"/>
              <a:t>config</a:t>
            </a:r>
            <a:r>
              <a:rPr lang="en-US" dirty="0" smtClean="0"/>
              <a:t> with beta and </a:t>
            </a:r>
            <a:r>
              <a:rPr lang="en-US" dirty="0" err="1" smtClean="0"/>
              <a:t>I</a:t>
            </a:r>
            <a:r>
              <a:rPr lang="en-US" baseline="-25000" dirty="0" err="1" smtClean="0"/>
              <a:t>tor</a:t>
            </a:r>
            <a:endParaRPr lang="en-US" baseline="-25000"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11</a:t>
            </a:fld>
            <a:endParaRPr lang="de-DE" dirty="0"/>
          </a:p>
        </p:txBody>
      </p:sp>
    </p:spTree>
    <p:extLst>
      <p:ext uri="{BB962C8B-B14F-4D97-AF65-F5344CB8AC3E}">
        <p14:creationId xmlns:p14="http://schemas.microsoft.com/office/powerpoint/2010/main" val="1322031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de-DE" dirty="0" err="1" smtClean="0"/>
              <a:t>Provided</a:t>
            </a:r>
            <a:r>
              <a:rPr lang="de-DE" dirty="0" smtClean="0"/>
              <a:t> </a:t>
            </a:r>
            <a:r>
              <a:rPr lang="de-DE" dirty="0" err="1" smtClean="0"/>
              <a:t>the</a:t>
            </a:r>
            <a:r>
              <a:rPr lang="de-DE" dirty="0" smtClean="0"/>
              <a:t> divertor </a:t>
            </a:r>
            <a:r>
              <a:rPr lang="de-DE" dirty="0" err="1" smtClean="0"/>
              <a:t>intersects</a:t>
            </a:r>
            <a:r>
              <a:rPr lang="de-DE" dirty="0" smtClean="0"/>
              <a:t> </a:t>
            </a:r>
            <a:r>
              <a:rPr lang="de-DE" dirty="0" err="1" smtClean="0"/>
              <a:t>the</a:t>
            </a:r>
            <a:r>
              <a:rPr lang="de-DE" dirty="0" smtClean="0"/>
              <a:t> </a:t>
            </a:r>
            <a:r>
              <a:rPr lang="de-DE" dirty="0" err="1" smtClean="0"/>
              <a:t>outer</a:t>
            </a:r>
            <a:r>
              <a:rPr lang="de-DE" dirty="0" smtClean="0"/>
              <a:t> </a:t>
            </a:r>
            <a:r>
              <a:rPr lang="de-DE" dirty="0" err="1" smtClean="0"/>
              <a:t>coontour</a:t>
            </a:r>
            <a:r>
              <a:rPr lang="de-DE" dirty="0" smtClean="0"/>
              <a:t> </a:t>
            </a:r>
            <a:r>
              <a:rPr lang="de-DE" dirty="0" err="1" smtClean="0"/>
              <a:t>of</a:t>
            </a:r>
            <a:r>
              <a:rPr lang="de-DE" dirty="0" smtClean="0"/>
              <a:t> </a:t>
            </a:r>
            <a:r>
              <a:rPr lang="de-DE" dirty="0" err="1" smtClean="0"/>
              <a:t>the</a:t>
            </a:r>
            <a:r>
              <a:rPr lang="de-DE" dirty="0" smtClean="0"/>
              <a:t> separatrix but </a:t>
            </a:r>
            <a:r>
              <a:rPr lang="de-DE" dirty="0" err="1" smtClean="0"/>
              <a:t>does</a:t>
            </a:r>
            <a:r>
              <a:rPr lang="de-DE" dirty="0" smtClean="0"/>
              <a:t> not </a:t>
            </a:r>
            <a:r>
              <a:rPr lang="de-DE" dirty="0" err="1" smtClean="0"/>
              <a:t>intersect</a:t>
            </a:r>
            <a:r>
              <a:rPr lang="de-DE" dirty="0" smtClean="0"/>
              <a:t> </a:t>
            </a:r>
            <a:r>
              <a:rPr lang="de-DE" dirty="0" err="1" smtClean="0"/>
              <a:t>the</a:t>
            </a:r>
            <a:r>
              <a:rPr lang="de-DE" dirty="0" smtClean="0"/>
              <a:t> LCFS </a:t>
            </a:r>
            <a:r>
              <a:rPr lang="de-DE" dirty="0" err="1" smtClean="0"/>
              <a:t>poses</a:t>
            </a:r>
            <a:r>
              <a:rPr lang="de-DE" dirty="0" smtClean="0"/>
              <a:t> a </a:t>
            </a:r>
            <a:r>
              <a:rPr lang="de-DE" dirty="0" err="1" smtClean="0"/>
              <a:t>limit</a:t>
            </a:r>
            <a:r>
              <a:rPr lang="de-DE" dirty="0" smtClean="0"/>
              <a:t> on </a:t>
            </a:r>
            <a:r>
              <a:rPr lang="de-DE" dirty="0" err="1" smtClean="0"/>
              <a:t>the</a:t>
            </a:r>
            <a:r>
              <a:rPr lang="de-DE" dirty="0" smtClean="0"/>
              <a:t> </a:t>
            </a:r>
            <a:r>
              <a:rPr lang="de-DE" dirty="0" err="1" smtClean="0"/>
              <a:t>toroidal</a:t>
            </a:r>
            <a:r>
              <a:rPr lang="de-DE" dirty="0" smtClean="0"/>
              <a:t> </a:t>
            </a:r>
            <a:r>
              <a:rPr lang="de-DE" dirty="0" err="1" smtClean="0"/>
              <a:t>current</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tolerated</a:t>
            </a:r>
            <a:r>
              <a:rPr lang="de-DE" dirty="0" smtClean="0"/>
              <a:t>, </a:t>
            </a:r>
            <a:r>
              <a:rPr lang="de-DE" dirty="0" err="1" smtClean="0"/>
              <a:t>especially</a:t>
            </a:r>
            <a:r>
              <a:rPr lang="de-DE" dirty="0" smtClean="0"/>
              <a:t> at </a:t>
            </a:r>
            <a:r>
              <a:rPr lang="de-DE" dirty="0" err="1" smtClean="0"/>
              <a:t>low</a:t>
            </a:r>
            <a:r>
              <a:rPr lang="de-DE" dirty="0" smtClean="0"/>
              <a:t> </a:t>
            </a:r>
            <a:r>
              <a:rPr lang="de-DE" dirty="0" err="1" smtClean="0"/>
              <a:t>beta</a:t>
            </a:r>
            <a:endParaRPr lang="de-DE" dirty="0"/>
          </a:p>
        </p:txBody>
      </p:sp>
      <p:sp>
        <p:nvSpPr>
          <p:cNvPr id="3" name="Title 2"/>
          <p:cNvSpPr>
            <a:spLocks noGrp="1"/>
          </p:cNvSpPr>
          <p:nvPr>
            <p:ph type="title"/>
          </p:nvPr>
        </p:nvSpPr>
        <p:spPr/>
        <p:txBody>
          <a:bodyPr/>
          <a:lstStyle/>
          <a:p>
            <a:r>
              <a:rPr lang="de-DE" dirty="0" smtClean="0"/>
              <a:t>Design </a:t>
            </a:r>
            <a:r>
              <a:rPr lang="de-DE" dirty="0" err="1"/>
              <a:t>l</a:t>
            </a:r>
            <a:r>
              <a:rPr lang="de-DE" dirty="0" err="1" smtClean="0"/>
              <a:t>imitations</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12</a:t>
            </a:fld>
            <a:endParaRPr lang="de-DE"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926" t="10651" r="8205" b="4379"/>
          <a:stretch/>
        </p:blipFill>
        <p:spPr>
          <a:xfrm>
            <a:off x="535653" y="1703208"/>
            <a:ext cx="5269975" cy="515479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608" t="10572" r="8316" b="5720"/>
          <a:stretch/>
        </p:blipFill>
        <p:spPr>
          <a:xfrm>
            <a:off x="6288980" y="1703208"/>
            <a:ext cx="5247690" cy="5103390"/>
          </a:xfrm>
          <a:prstGeom prst="rect">
            <a:avLst/>
          </a:prstGeom>
        </p:spPr>
      </p:pic>
      <p:sp>
        <p:nvSpPr>
          <p:cNvPr id="8" name="TextBox 7"/>
          <p:cNvSpPr txBox="1"/>
          <p:nvPr/>
        </p:nvSpPr>
        <p:spPr>
          <a:xfrm>
            <a:off x="1103773" y="1811302"/>
            <a:ext cx="4411336" cy="716735"/>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Beta = 0 %</a:t>
            </a:r>
          </a:p>
          <a:p>
            <a:pPr algn="l">
              <a:lnSpc>
                <a:spcPts val="2300"/>
              </a:lnSpc>
              <a:spcBef>
                <a:spcPts val="1150"/>
              </a:spcBef>
            </a:pPr>
            <a:r>
              <a:rPr lang="de-DE" sz="1600" dirty="0" smtClean="0">
                <a:solidFill>
                  <a:srgbClr val="FF0000"/>
                </a:solidFill>
              </a:rPr>
              <a:t>Outside </a:t>
            </a:r>
            <a:r>
              <a:rPr lang="de-DE" sz="1600" dirty="0" err="1" smtClean="0">
                <a:solidFill>
                  <a:srgbClr val="FF0000"/>
                </a:solidFill>
              </a:rPr>
              <a:t>of</a:t>
            </a:r>
            <a:r>
              <a:rPr lang="de-DE" sz="1600" dirty="0" smtClean="0">
                <a:solidFill>
                  <a:srgbClr val="FF0000"/>
                </a:solidFill>
              </a:rPr>
              <a:t> separatrix @+15 </a:t>
            </a:r>
            <a:r>
              <a:rPr lang="de-DE" sz="1600" dirty="0" err="1" smtClean="0">
                <a:solidFill>
                  <a:srgbClr val="FF0000"/>
                </a:solidFill>
              </a:rPr>
              <a:t>kA</a:t>
            </a:r>
            <a:r>
              <a:rPr lang="de-DE" sz="1600" dirty="0" smtClean="0">
                <a:solidFill>
                  <a:srgbClr val="FF0000"/>
                </a:solidFill>
              </a:rPr>
              <a:t> &lt; LCFS @-15 </a:t>
            </a:r>
            <a:r>
              <a:rPr lang="de-DE" sz="1600" dirty="0" err="1" smtClean="0">
                <a:solidFill>
                  <a:srgbClr val="FF0000"/>
                </a:solidFill>
              </a:rPr>
              <a:t>kA</a:t>
            </a:r>
            <a:endParaRPr lang="de-DE" sz="1600" dirty="0" smtClean="0">
              <a:solidFill>
                <a:srgbClr val="FF0000"/>
              </a:solidFill>
            </a:endParaRPr>
          </a:p>
        </p:txBody>
      </p:sp>
      <p:sp>
        <p:nvSpPr>
          <p:cNvPr id="9" name="TextBox 8"/>
          <p:cNvSpPr txBox="1"/>
          <p:nvPr/>
        </p:nvSpPr>
        <p:spPr>
          <a:xfrm>
            <a:off x="6801188" y="1811303"/>
            <a:ext cx="4411336" cy="716735"/>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Beta = 4 %</a:t>
            </a:r>
          </a:p>
          <a:p>
            <a:pPr algn="l">
              <a:lnSpc>
                <a:spcPts val="2300"/>
              </a:lnSpc>
              <a:spcBef>
                <a:spcPts val="1150"/>
              </a:spcBef>
            </a:pPr>
            <a:r>
              <a:rPr lang="de-DE" sz="1600" dirty="0" smtClean="0"/>
              <a:t>Outside </a:t>
            </a:r>
            <a:r>
              <a:rPr lang="de-DE" sz="1600" dirty="0" err="1" smtClean="0"/>
              <a:t>of</a:t>
            </a:r>
            <a:r>
              <a:rPr lang="de-DE" sz="1600" dirty="0" smtClean="0"/>
              <a:t> separatrix @+20 </a:t>
            </a:r>
            <a:r>
              <a:rPr lang="de-DE" sz="1600" dirty="0" err="1" smtClean="0"/>
              <a:t>kA</a:t>
            </a:r>
            <a:r>
              <a:rPr lang="de-DE" sz="1600" dirty="0" smtClean="0"/>
              <a:t> &gt; LCFS @-20 </a:t>
            </a:r>
            <a:r>
              <a:rPr lang="de-DE" sz="1600" dirty="0" err="1" smtClean="0"/>
              <a:t>kA</a:t>
            </a:r>
            <a:endParaRPr lang="de-DE" sz="1600" dirty="0" smtClean="0"/>
          </a:p>
        </p:txBody>
      </p:sp>
    </p:spTree>
    <p:extLst>
      <p:ext uri="{BB962C8B-B14F-4D97-AF65-F5344CB8AC3E}">
        <p14:creationId xmlns:p14="http://schemas.microsoft.com/office/powerpoint/2010/main" val="1627044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sz="2800" dirty="0" err="1" smtClean="0"/>
              <a:t>Toroidal</a:t>
            </a:r>
            <a:r>
              <a:rPr lang="de-DE" sz="2800" dirty="0" smtClean="0"/>
              <a:t> </a:t>
            </a:r>
            <a:r>
              <a:rPr lang="de-DE" sz="2800" dirty="0" err="1" smtClean="0"/>
              <a:t>current</a:t>
            </a:r>
            <a:r>
              <a:rPr lang="de-DE" sz="2800" dirty="0" smtClean="0"/>
              <a:t> </a:t>
            </a:r>
            <a:r>
              <a:rPr lang="de-DE" sz="2800" dirty="0" err="1" smtClean="0"/>
              <a:t>compensation</a:t>
            </a:r>
            <a:r>
              <a:rPr lang="de-DE" sz="2800" dirty="0" smtClean="0"/>
              <a:t> </a:t>
            </a:r>
            <a:r>
              <a:rPr lang="de-DE" sz="2800" dirty="0" err="1" smtClean="0"/>
              <a:t>by</a:t>
            </a:r>
            <a:r>
              <a:rPr lang="de-DE" sz="2800" dirty="0" smtClean="0"/>
              <a:t> </a:t>
            </a:r>
            <a:r>
              <a:rPr lang="de-DE" sz="2800" dirty="0" err="1" smtClean="0"/>
              <a:t>planar</a:t>
            </a:r>
            <a:r>
              <a:rPr lang="de-DE" sz="2800" dirty="0" smtClean="0"/>
              <a:t> </a:t>
            </a:r>
            <a:r>
              <a:rPr lang="de-DE" sz="2800" dirty="0" err="1" smtClean="0"/>
              <a:t>coils</a:t>
            </a:r>
            <a:endParaRPr lang="de-DE" sz="2800"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13</a:t>
            </a:fld>
            <a:endParaRPr lang="de-D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40" y="973917"/>
            <a:ext cx="10058400" cy="5772086"/>
          </a:xfrm>
          <a:prstGeom prst="rect">
            <a:avLst/>
          </a:prstGeom>
        </p:spPr>
      </p:pic>
      <p:sp>
        <p:nvSpPr>
          <p:cNvPr id="6" name="TextBox 5"/>
          <p:cNvSpPr txBox="1"/>
          <p:nvPr/>
        </p:nvSpPr>
        <p:spPr>
          <a:xfrm>
            <a:off x="6053428" y="2845587"/>
            <a:ext cx="2701060" cy="294953"/>
          </a:xfrm>
          <a:prstGeom prst="rect">
            <a:avLst/>
          </a:prstGeom>
          <a:noFill/>
        </p:spPr>
        <p:txBody>
          <a:bodyPr wrap="none" lIns="0" tIns="0" rIns="0" bIns="0" rtlCol="0" anchor="t" anchorCtr="0">
            <a:spAutoFit/>
          </a:bodyPr>
          <a:lstStyle/>
          <a:p>
            <a:pPr>
              <a:lnSpc>
                <a:spcPts val="2300"/>
              </a:lnSpc>
              <a:spcBef>
                <a:spcPts val="1150"/>
              </a:spcBef>
            </a:pPr>
            <a:r>
              <a:rPr lang="de-DE" sz="1600" dirty="0" err="1" smtClean="0"/>
              <a:t>Assuming</a:t>
            </a:r>
            <a:r>
              <a:rPr lang="de-DE" sz="1600" dirty="0" smtClean="0"/>
              <a:t> I</a:t>
            </a:r>
            <a:r>
              <a:rPr lang="de-DE" sz="1600" baseline="-25000" dirty="0" smtClean="0"/>
              <a:t>∞</a:t>
            </a:r>
            <a:r>
              <a:rPr lang="de-DE" sz="1600" dirty="0" smtClean="0"/>
              <a:t> = 30 </a:t>
            </a:r>
            <a:r>
              <a:rPr lang="de-DE" sz="1600" dirty="0" err="1" smtClean="0"/>
              <a:t>kA</a:t>
            </a:r>
            <a:r>
              <a:rPr lang="de-DE" sz="1600" dirty="0" smtClean="0"/>
              <a:t>, </a:t>
            </a:r>
            <a:r>
              <a:rPr lang="en-US" sz="1600" dirty="0">
                <a:latin typeface="Symbol" panose="05050102010706020507" pitchFamily="18" charset="2"/>
              </a:rPr>
              <a:t>t</a:t>
            </a:r>
            <a:r>
              <a:rPr lang="en-US" sz="1600" dirty="0"/>
              <a:t>  = </a:t>
            </a:r>
            <a:r>
              <a:rPr lang="en-US" sz="1600" dirty="0" smtClean="0"/>
              <a:t>10s</a:t>
            </a:r>
            <a:endParaRPr lang="de-DE" sz="1600" dirty="0" smtClean="0"/>
          </a:p>
        </p:txBody>
      </p:sp>
      <p:graphicFrame>
        <p:nvGraphicFramePr>
          <p:cNvPr id="7" name="Object 6"/>
          <p:cNvGraphicFramePr>
            <a:graphicFrameLocks noChangeAspect="1"/>
          </p:cNvGraphicFramePr>
          <p:nvPr>
            <p:extLst/>
          </p:nvPr>
        </p:nvGraphicFramePr>
        <p:xfrm>
          <a:off x="6010140" y="2207231"/>
          <a:ext cx="3075790" cy="638356"/>
        </p:xfrm>
        <a:graphic>
          <a:graphicData uri="http://schemas.openxmlformats.org/presentationml/2006/ole">
            <mc:AlternateContent xmlns:mc="http://schemas.openxmlformats.org/markup-compatibility/2006">
              <mc:Choice xmlns:v="urn:schemas-microsoft-com:vml" Requires="v">
                <p:oleObj spid="_x0000_s8198" name="Equation" r:id="rId4" imgW="1346040" imgH="279360" progId="Equation.DSMT4">
                  <p:embed/>
                </p:oleObj>
              </mc:Choice>
              <mc:Fallback>
                <p:oleObj name="Equation" r:id="rId4" imgW="1346040" imgH="279360" progId="Equation.DSMT4">
                  <p:embed/>
                  <p:pic>
                    <p:nvPicPr>
                      <p:cNvPr id="7" name="Object 6"/>
                      <p:cNvPicPr/>
                      <p:nvPr/>
                    </p:nvPicPr>
                    <p:blipFill>
                      <a:blip r:embed="rId5"/>
                      <a:stretch>
                        <a:fillRect/>
                      </a:stretch>
                    </p:blipFill>
                    <p:spPr>
                      <a:xfrm>
                        <a:off x="6010140" y="2207231"/>
                        <a:ext cx="3075790" cy="638356"/>
                      </a:xfrm>
                      <a:prstGeom prst="rect">
                        <a:avLst/>
                      </a:prstGeom>
                    </p:spPr>
                  </p:pic>
                </p:oleObj>
              </mc:Fallback>
            </mc:AlternateContent>
          </a:graphicData>
        </a:graphic>
      </p:graphicFrame>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3340" y="1126317"/>
            <a:ext cx="10058400" cy="5772086"/>
          </a:xfrm>
          <a:prstGeom prst="rect">
            <a:avLst/>
          </a:prstGeom>
        </p:spPr>
      </p:pic>
      <p:sp>
        <p:nvSpPr>
          <p:cNvPr id="9" name="TextBox 8"/>
          <p:cNvSpPr txBox="1"/>
          <p:nvPr/>
        </p:nvSpPr>
        <p:spPr>
          <a:xfrm>
            <a:off x="6487370" y="3349193"/>
            <a:ext cx="3464090" cy="743793"/>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Compensation</a:t>
            </a:r>
            <a:r>
              <a:rPr lang="de-DE" sz="1600" dirty="0" smtClean="0"/>
              <a:t> </a:t>
            </a:r>
            <a:r>
              <a:rPr lang="de-DE" sz="1600" dirty="0" err="1" smtClean="0"/>
              <a:t>by</a:t>
            </a:r>
            <a:r>
              <a:rPr lang="de-DE" sz="1600" dirty="0" smtClean="0"/>
              <a:t> initial </a:t>
            </a:r>
            <a:r>
              <a:rPr lang="de-DE" sz="1600" dirty="0" err="1" smtClean="0"/>
              <a:t>iota</a:t>
            </a:r>
            <a:r>
              <a:rPr lang="de-DE" sz="1600" dirty="0" smtClean="0"/>
              <a:t> </a:t>
            </a:r>
            <a:r>
              <a:rPr lang="de-DE" sz="1600" dirty="0" err="1" smtClean="0"/>
              <a:t>correction</a:t>
            </a:r>
            <a:endParaRPr lang="de-DE" sz="1600" dirty="0" smtClean="0"/>
          </a:p>
          <a:p>
            <a:pPr algn="l">
              <a:lnSpc>
                <a:spcPts val="2300"/>
              </a:lnSpc>
              <a:spcBef>
                <a:spcPts val="1150"/>
              </a:spcBef>
            </a:pPr>
            <a:r>
              <a:rPr lang="de-DE" sz="1600" dirty="0" smtClean="0"/>
              <a:t>I</a:t>
            </a:r>
            <a:r>
              <a:rPr lang="de-DE" sz="1600" baseline="-25000" dirty="0" smtClean="0"/>
              <a:t>0</a:t>
            </a:r>
            <a:r>
              <a:rPr lang="de-DE" sz="1600" dirty="0" smtClean="0"/>
              <a:t> = -10 </a:t>
            </a:r>
            <a:r>
              <a:rPr lang="de-DE" sz="1600" dirty="0" err="1" smtClean="0"/>
              <a:t>kA</a:t>
            </a:r>
            <a:endParaRPr lang="de-DE" sz="1600" dirty="0" smtClean="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940" y="973917"/>
            <a:ext cx="10058400" cy="5772086"/>
          </a:xfrm>
          <a:prstGeom prst="rect">
            <a:avLst/>
          </a:prstGeom>
        </p:spPr>
      </p:pic>
      <p:sp>
        <p:nvSpPr>
          <p:cNvPr id="12" name="TextBox 11"/>
          <p:cNvSpPr txBox="1"/>
          <p:nvPr/>
        </p:nvSpPr>
        <p:spPr>
          <a:xfrm>
            <a:off x="5544783" y="4596592"/>
            <a:ext cx="4502836" cy="743793"/>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Adding</a:t>
            </a:r>
            <a:r>
              <a:rPr lang="de-DE" sz="1600" dirty="0" smtClean="0"/>
              <a:t> transient </a:t>
            </a:r>
            <a:r>
              <a:rPr lang="de-DE" sz="1600" dirty="0" err="1" smtClean="0"/>
              <a:t>planar</a:t>
            </a:r>
            <a:r>
              <a:rPr lang="de-DE" sz="1600" dirty="0" smtClean="0"/>
              <a:t> </a:t>
            </a:r>
            <a:r>
              <a:rPr lang="de-DE" sz="1600" dirty="0" err="1" smtClean="0"/>
              <a:t>coil</a:t>
            </a:r>
            <a:r>
              <a:rPr lang="de-DE" sz="1600" dirty="0" smtClean="0"/>
              <a:t> </a:t>
            </a:r>
            <a:r>
              <a:rPr lang="de-DE" sz="1600" dirty="0" err="1" smtClean="0"/>
              <a:t>current</a:t>
            </a:r>
            <a:r>
              <a:rPr lang="de-DE" sz="1600" dirty="0" smtClean="0"/>
              <a:t> </a:t>
            </a:r>
            <a:r>
              <a:rPr lang="de-DE" sz="1600" dirty="0" err="1" smtClean="0"/>
              <a:t>compensation</a:t>
            </a:r>
            <a:endParaRPr lang="de-DE" sz="1600" dirty="0" smtClean="0"/>
          </a:p>
          <a:p>
            <a:pPr algn="l">
              <a:lnSpc>
                <a:spcPts val="2300"/>
              </a:lnSpc>
              <a:spcBef>
                <a:spcPts val="1150"/>
              </a:spcBef>
            </a:pPr>
            <a:r>
              <a:rPr lang="de-DE" sz="1600" dirty="0" err="1" smtClean="0"/>
              <a:t>With</a:t>
            </a:r>
            <a:r>
              <a:rPr lang="de-DE" sz="1600" dirty="0" smtClean="0"/>
              <a:t> b = ~10 and </a:t>
            </a:r>
            <a:r>
              <a:rPr lang="de-DE" sz="1600" dirty="0" err="1" smtClean="0"/>
              <a:t>ramp</a:t>
            </a:r>
            <a:r>
              <a:rPr lang="de-DE" sz="1600" dirty="0" smtClean="0"/>
              <a:t> rate I‘</a:t>
            </a:r>
            <a:r>
              <a:rPr lang="de-DE" sz="1600" baseline="-25000" dirty="0" smtClean="0"/>
              <a:t>AB</a:t>
            </a:r>
            <a:r>
              <a:rPr lang="de-DE" sz="1600" dirty="0" smtClean="0"/>
              <a:t> = 30 A/s</a:t>
            </a:r>
            <a:endParaRPr lang="de-DE" sz="1600" dirty="0" smtClean="0"/>
          </a:p>
        </p:txBody>
      </p:sp>
      <p:graphicFrame>
        <p:nvGraphicFramePr>
          <p:cNvPr id="13" name="Object 12"/>
          <p:cNvGraphicFramePr>
            <a:graphicFrameLocks noChangeAspect="1"/>
          </p:cNvGraphicFramePr>
          <p:nvPr/>
        </p:nvGraphicFramePr>
        <p:xfrm>
          <a:off x="5544783" y="4050043"/>
          <a:ext cx="3541147" cy="556466"/>
        </p:xfrm>
        <a:graphic>
          <a:graphicData uri="http://schemas.openxmlformats.org/presentationml/2006/ole">
            <mc:AlternateContent xmlns:mc="http://schemas.openxmlformats.org/markup-compatibility/2006">
              <mc:Choice xmlns:v="urn:schemas-microsoft-com:vml" Requires="v">
                <p:oleObj spid="_x0000_s8199" name="Equation" r:id="rId8" imgW="2667079" imgH="419415" progId="Equation.DSMT4">
                  <p:embed/>
                </p:oleObj>
              </mc:Choice>
              <mc:Fallback>
                <p:oleObj name="Equation" r:id="rId8" imgW="2667079" imgH="419415" progId="Equation.DSMT4">
                  <p:embed/>
                  <p:pic>
                    <p:nvPicPr>
                      <p:cNvPr id="13" name="Object 12"/>
                      <p:cNvPicPr/>
                      <p:nvPr/>
                    </p:nvPicPr>
                    <p:blipFill>
                      <a:blip r:embed="rId9"/>
                      <a:stretch>
                        <a:fillRect/>
                      </a:stretch>
                    </p:blipFill>
                    <p:spPr>
                      <a:xfrm>
                        <a:off x="5544783" y="4050043"/>
                        <a:ext cx="3541147" cy="556466"/>
                      </a:xfrm>
                      <a:prstGeom prst="rect">
                        <a:avLst/>
                      </a:prstGeom>
                    </p:spPr>
                  </p:pic>
                </p:oleObj>
              </mc:Fallback>
            </mc:AlternateContent>
          </a:graphicData>
        </a:graphic>
      </p:graphicFrame>
    </p:spTree>
    <p:extLst>
      <p:ext uri="{BB962C8B-B14F-4D97-AF65-F5344CB8AC3E}">
        <p14:creationId xmlns:p14="http://schemas.microsoft.com/office/powerpoint/2010/main" val="404091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Toroidal plasma current </a:t>
            </a:r>
            <a:r>
              <a:rPr lang="en-US" dirty="0" err="1" smtClean="0"/>
              <a:t>I</a:t>
            </a:r>
            <a:r>
              <a:rPr lang="en-US" baseline="-25000" dirty="0" err="1" smtClean="0"/>
              <a:t>tor</a:t>
            </a:r>
            <a:r>
              <a:rPr lang="en-US" dirty="0" smtClean="0"/>
              <a:t> develops approximately according to</a:t>
            </a:r>
          </a:p>
          <a:p>
            <a:pPr lvl="4"/>
            <a:r>
              <a:rPr lang="en-US" dirty="0" smtClean="0"/>
              <a:t>				with decay constant </a:t>
            </a:r>
            <a:r>
              <a:rPr lang="en-US" dirty="0" smtClean="0">
                <a:latin typeface="Symbol" panose="05050102010706020507" pitchFamily="18" charset="2"/>
              </a:rPr>
              <a:t>t</a:t>
            </a:r>
            <a:r>
              <a:rPr lang="en-US" dirty="0" smtClean="0"/>
              <a:t>  = ~10s</a:t>
            </a:r>
          </a:p>
          <a:p>
            <a:r>
              <a:rPr lang="en-US" dirty="0" smtClean="0"/>
              <a:t>Planar coil currents I</a:t>
            </a:r>
            <a:r>
              <a:rPr lang="en-US" baseline="-25000" dirty="0" smtClean="0"/>
              <a:t>AB</a:t>
            </a:r>
            <a:r>
              <a:rPr lang="en-US" dirty="0" smtClean="0"/>
              <a:t> can compensate b ∙ </a:t>
            </a:r>
            <a:r>
              <a:rPr lang="en-US" dirty="0" err="1" smtClean="0"/>
              <a:t>I</a:t>
            </a:r>
            <a:r>
              <a:rPr lang="en-US" baseline="-25000" dirty="0" err="1" smtClean="0"/>
              <a:t>tor</a:t>
            </a:r>
            <a:r>
              <a:rPr lang="en-US" baseline="-25000" dirty="0" smtClean="0"/>
              <a:t> </a:t>
            </a:r>
            <a:r>
              <a:rPr lang="en-US" dirty="0" smtClean="0"/>
              <a:t>with b = ~10</a:t>
            </a:r>
          </a:p>
          <a:p>
            <a:r>
              <a:rPr lang="en-US" dirty="0" smtClean="0"/>
              <a:t>Ramping speed of planar coil currents Iˈ</a:t>
            </a:r>
            <a:r>
              <a:rPr lang="en-US" baseline="-25000" dirty="0" smtClean="0"/>
              <a:t>AB </a:t>
            </a:r>
            <a:r>
              <a:rPr lang="en-US" dirty="0" smtClean="0"/>
              <a:t>= ~30 </a:t>
            </a:r>
            <a:r>
              <a:rPr lang="en-US" dirty="0" smtClean="0"/>
              <a:t>A/s</a:t>
            </a:r>
          </a:p>
          <a:p>
            <a:r>
              <a:rPr lang="en-US" dirty="0" smtClean="0"/>
              <a:t>Total toroidal current</a:t>
            </a:r>
            <a:endParaRPr lang="en-US" dirty="0" smtClean="0"/>
          </a:p>
          <a:p>
            <a:pPr lvl="4"/>
            <a:r>
              <a:rPr lang="en-US" dirty="0" smtClean="0"/>
              <a:t>				with </a:t>
            </a:r>
            <a:r>
              <a:rPr lang="en-US" i="1" dirty="0" smtClean="0"/>
              <a:t>I</a:t>
            </a:r>
            <a:r>
              <a:rPr lang="en-US" i="1" baseline="-25000" dirty="0" smtClean="0"/>
              <a:t>0</a:t>
            </a:r>
            <a:r>
              <a:rPr lang="en-US" dirty="0" smtClean="0"/>
              <a:t> the initial toroidal current offset created by </a:t>
            </a:r>
            <a:r>
              <a:rPr lang="en-US" i="1" dirty="0" smtClean="0"/>
              <a:t>I</a:t>
            </a:r>
            <a:r>
              <a:rPr lang="en-US" i="1" baseline="-25000" dirty="0" smtClean="0"/>
              <a:t>AB,0</a:t>
            </a:r>
            <a:endParaRPr lang="en-US" i="1" baseline="-25000" dirty="0"/>
          </a:p>
          <a:p>
            <a:r>
              <a:rPr lang="en-US" dirty="0" smtClean="0"/>
              <a:t>The toroidal current rate is</a:t>
            </a:r>
          </a:p>
          <a:p>
            <a:pPr lvl="4"/>
            <a:r>
              <a:rPr lang="en-US" dirty="0"/>
              <a:t>	</a:t>
            </a:r>
            <a:r>
              <a:rPr lang="en-US" dirty="0" smtClean="0"/>
              <a:t>		which can be fully compensated at t = 0 for </a:t>
            </a:r>
          </a:p>
          <a:p>
            <a:pPr marL="0" lvl="4"/>
            <a:r>
              <a:rPr lang="de-DE" b="1" dirty="0" smtClean="0">
                <a:solidFill>
                  <a:srgbClr val="005555"/>
                </a:solidFill>
              </a:rPr>
              <a:t>Larger </a:t>
            </a:r>
            <a:r>
              <a:rPr lang="de-DE" b="1" dirty="0" err="1" smtClean="0">
                <a:solidFill>
                  <a:srgbClr val="005555"/>
                </a:solidFill>
              </a:rPr>
              <a:t>toroidal</a:t>
            </a:r>
            <a:r>
              <a:rPr lang="de-DE" b="1" dirty="0" smtClean="0">
                <a:solidFill>
                  <a:srgbClr val="005555"/>
                </a:solidFill>
              </a:rPr>
              <a:t> </a:t>
            </a:r>
            <a:r>
              <a:rPr lang="de-DE" b="1" dirty="0" err="1" smtClean="0">
                <a:solidFill>
                  <a:srgbClr val="005555"/>
                </a:solidFill>
              </a:rPr>
              <a:t>plasma</a:t>
            </a:r>
            <a:r>
              <a:rPr lang="de-DE" b="1" dirty="0" smtClean="0">
                <a:solidFill>
                  <a:srgbClr val="005555"/>
                </a:solidFill>
              </a:rPr>
              <a:t> </a:t>
            </a:r>
            <a:r>
              <a:rPr lang="de-DE" b="1" dirty="0" err="1" smtClean="0">
                <a:solidFill>
                  <a:srgbClr val="005555"/>
                </a:solidFill>
              </a:rPr>
              <a:t>current</a:t>
            </a:r>
            <a:r>
              <a:rPr lang="de-DE" b="1" dirty="0" smtClean="0">
                <a:solidFill>
                  <a:srgbClr val="005555"/>
                </a:solidFill>
              </a:rPr>
              <a:t> </a:t>
            </a:r>
            <a:r>
              <a:rPr lang="de-DE" b="1" dirty="0" err="1" smtClean="0">
                <a:solidFill>
                  <a:srgbClr val="005555"/>
                </a:solidFill>
              </a:rPr>
              <a:t>can</a:t>
            </a:r>
            <a:r>
              <a:rPr lang="de-DE" b="1" dirty="0" smtClean="0">
                <a:solidFill>
                  <a:srgbClr val="005555"/>
                </a:solidFill>
              </a:rPr>
              <a:t> </a:t>
            </a:r>
            <a:r>
              <a:rPr lang="de-DE" b="1" dirty="0" err="1" smtClean="0">
                <a:solidFill>
                  <a:srgbClr val="005555"/>
                </a:solidFill>
              </a:rPr>
              <a:t>be</a:t>
            </a:r>
            <a:r>
              <a:rPr lang="de-DE" b="1" dirty="0" smtClean="0">
                <a:solidFill>
                  <a:srgbClr val="005555"/>
                </a:solidFill>
              </a:rPr>
              <a:t> </a:t>
            </a:r>
            <a:r>
              <a:rPr lang="de-DE" b="1" dirty="0" err="1" smtClean="0">
                <a:solidFill>
                  <a:srgbClr val="005555"/>
                </a:solidFill>
              </a:rPr>
              <a:t>damped</a:t>
            </a:r>
            <a:r>
              <a:rPr lang="de-DE" b="1" dirty="0" smtClean="0">
                <a:solidFill>
                  <a:srgbClr val="005555"/>
                </a:solidFill>
              </a:rPr>
              <a:t>, </a:t>
            </a:r>
            <a:r>
              <a:rPr lang="de-DE" b="1" dirty="0" err="1" smtClean="0">
                <a:solidFill>
                  <a:srgbClr val="005555"/>
                </a:solidFill>
              </a:rPr>
              <a:t>peak</a:t>
            </a:r>
            <a:r>
              <a:rPr lang="de-DE" b="1" dirty="0" smtClean="0">
                <a:solidFill>
                  <a:srgbClr val="005555"/>
                </a:solidFill>
              </a:rPr>
              <a:t> </a:t>
            </a:r>
            <a:r>
              <a:rPr lang="de-DE" b="1" dirty="0" err="1" smtClean="0">
                <a:solidFill>
                  <a:srgbClr val="005555"/>
                </a:solidFill>
              </a:rPr>
              <a:t>value</a:t>
            </a:r>
            <a:r>
              <a:rPr lang="de-DE" b="1" dirty="0" smtClean="0">
                <a:solidFill>
                  <a:srgbClr val="005555"/>
                </a:solidFill>
              </a:rPr>
              <a:t> </a:t>
            </a:r>
            <a:r>
              <a:rPr lang="de-DE" b="1" dirty="0" err="1" smtClean="0">
                <a:solidFill>
                  <a:srgbClr val="005555"/>
                </a:solidFill>
              </a:rPr>
              <a:t>is</a:t>
            </a:r>
            <a:r>
              <a:rPr lang="de-DE" b="1" dirty="0" smtClean="0">
                <a:solidFill>
                  <a:srgbClr val="005555"/>
                </a:solidFill>
              </a:rPr>
              <a:t> </a:t>
            </a:r>
            <a:r>
              <a:rPr lang="de-DE" b="1" dirty="0" err="1" smtClean="0">
                <a:solidFill>
                  <a:srgbClr val="005555"/>
                </a:solidFill>
              </a:rPr>
              <a:t>reached</a:t>
            </a:r>
            <a:r>
              <a:rPr lang="de-DE" b="1" dirty="0" smtClean="0">
                <a:solidFill>
                  <a:srgbClr val="005555"/>
                </a:solidFill>
              </a:rPr>
              <a:t> at </a:t>
            </a:r>
            <a:endParaRPr lang="en-US" b="1" dirty="0">
              <a:solidFill>
                <a:srgbClr val="005555"/>
              </a:solidFill>
            </a:endParaRPr>
          </a:p>
          <a:p>
            <a:pPr lvl="4">
              <a:spcBef>
                <a:spcPts val="1200"/>
              </a:spcBef>
            </a:pPr>
            <a:r>
              <a:rPr lang="en-US" dirty="0" smtClean="0"/>
              <a:t>			</a:t>
            </a:r>
            <a:r>
              <a:rPr lang="en-US" dirty="0" smtClean="0"/>
              <a:t>and </a:t>
            </a:r>
            <a:r>
              <a:rPr lang="en-US" dirty="0" smtClean="0"/>
              <a:t>results into 				</a:t>
            </a:r>
            <a:endParaRPr lang="en-US" dirty="0"/>
          </a:p>
          <a:p>
            <a:endParaRPr lang="en-US" dirty="0" smtClean="0"/>
          </a:p>
          <a:p>
            <a:r>
              <a:rPr lang="en-US" dirty="0" smtClean="0"/>
              <a:t>Allowing a maximum toroidal current </a:t>
            </a:r>
            <a:r>
              <a:rPr lang="en-US" dirty="0" smtClean="0"/>
              <a:t>variation </a:t>
            </a:r>
            <a:r>
              <a:rPr lang="en-US" dirty="0" smtClean="0"/>
              <a:t>of ±I</a:t>
            </a:r>
            <a:r>
              <a:rPr lang="en-US" baseline="-25000" dirty="0" smtClean="0"/>
              <a:t>0</a:t>
            </a:r>
            <a:r>
              <a:rPr lang="en-US" dirty="0" smtClean="0"/>
              <a:t> </a:t>
            </a:r>
            <a:endParaRPr lang="en-US" dirty="0" smtClean="0"/>
          </a:p>
          <a:p>
            <a:pPr marL="230188" lvl="1" indent="0">
              <a:buNone/>
            </a:pPr>
            <a:r>
              <a:rPr lang="en-US" dirty="0" smtClean="0"/>
              <a:t>sets </a:t>
            </a:r>
            <a:r>
              <a:rPr lang="en-US" dirty="0" smtClean="0"/>
              <a:t>a limit for I</a:t>
            </a:r>
            <a:r>
              <a:rPr lang="en-US" baseline="-25000" dirty="0" smtClean="0"/>
              <a:t>∞ </a:t>
            </a:r>
            <a:r>
              <a:rPr lang="en-US" dirty="0" smtClean="0"/>
              <a:t>of</a:t>
            </a:r>
          </a:p>
          <a:p>
            <a:pPr marL="230188" lvl="1" indent="0">
              <a:buNone/>
            </a:pPr>
            <a:r>
              <a:rPr lang="en-US" dirty="0" smtClean="0"/>
              <a:t> </a:t>
            </a:r>
          </a:p>
          <a:p>
            <a:pPr marL="230188" lvl="1" indent="0">
              <a:buNone/>
            </a:pPr>
            <a:r>
              <a:rPr lang="en-US" b="1" dirty="0" smtClean="0">
                <a:solidFill>
                  <a:srgbClr val="005555"/>
                </a:solidFill>
              </a:rPr>
              <a:t>Power shell geometry </a:t>
            </a:r>
            <a:r>
              <a:rPr lang="en-US" b="1" dirty="0">
                <a:solidFill>
                  <a:srgbClr val="005555"/>
                </a:solidFill>
              </a:rPr>
              <a:t>variations can be limited to </a:t>
            </a:r>
            <a:r>
              <a:rPr lang="en-US" b="1" dirty="0" smtClean="0">
                <a:solidFill>
                  <a:srgbClr val="005555"/>
                </a:solidFill>
              </a:rPr>
              <a:t>±</a:t>
            </a:r>
            <a:r>
              <a:rPr lang="en-US" b="1" dirty="0">
                <a:solidFill>
                  <a:srgbClr val="005555"/>
                </a:solidFill>
              </a:rPr>
              <a:t>10 </a:t>
            </a:r>
            <a:r>
              <a:rPr lang="en-US" b="1" dirty="0" smtClean="0">
                <a:solidFill>
                  <a:srgbClr val="005555"/>
                </a:solidFill>
              </a:rPr>
              <a:t>kA</a:t>
            </a:r>
          </a:p>
          <a:p>
            <a:pPr marL="230188" lvl="1" indent="0">
              <a:buNone/>
            </a:pPr>
            <a:r>
              <a:rPr lang="en-US" b="1" dirty="0" smtClean="0">
                <a:solidFill>
                  <a:srgbClr val="005555"/>
                </a:solidFill>
              </a:rPr>
              <a:t> </a:t>
            </a:r>
            <a:r>
              <a:rPr lang="en-US" b="1" dirty="0">
                <a:solidFill>
                  <a:srgbClr val="005555"/>
                </a:solidFill>
              </a:rPr>
              <a:t>for |</a:t>
            </a:r>
            <a:r>
              <a:rPr lang="en-US" b="1" i="1" dirty="0">
                <a:solidFill>
                  <a:srgbClr val="005555"/>
                </a:solidFill>
              </a:rPr>
              <a:t>I</a:t>
            </a:r>
            <a:r>
              <a:rPr lang="en-US" b="1" i="1" baseline="-25000" dirty="0">
                <a:solidFill>
                  <a:srgbClr val="005555"/>
                </a:solidFill>
              </a:rPr>
              <a:t>∞</a:t>
            </a:r>
            <a:r>
              <a:rPr lang="en-US" b="1" dirty="0">
                <a:solidFill>
                  <a:srgbClr val="005555"/>
                </a:solidFill>
              </a:rPr>
              <a:t>| &lt; 30 kA</a:t>
            </a:r>
          </a:p>
          <a:p>
            <a:endParaRPr lang="en-US" dirty="0"/>
          </a:p>
        </p:txBody>
      </p:sp>
      <p:sp>
        <p:nvSpPr>
          <p:cNvPr id="3" name="Title 2"/>
          <p:cNvSpPr>
            <a:spLocks noGrp="1"/>
          </p:cNvSpPr>
          <p:nvPr>
            <p:ph type="title"/>
          </p:nvPr>
        </p:nvSpPr>
        <p:spPr/>
        <p:txBody>
          <a:bodyPr/>
          <a:lstStyle/>
          <a:p>
            <a:r>
              <a:rPr lang="en-US" dirty="0" smtClean="0"/>
              <a:t>Maximum toroidal current </a:t>
            </a:r>
            <a:r>
              <a:rPr lang="en-US" dirty="0" smtClean="0"/>
              <a:t>compensation</a:t>
            </a:r>
            <a:endParaRPr lang="en-US"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14</a:t>
            </a:fld>
            <a:endParaRPr lang="de-DE" dirty="0"/>
          </a:p>
        </p:txBody>
      </p:sp>
      <p:graphicFrame>
        <p:nvGraphicFramePr>
          <p:cNvPr id="5" name="Object 4"/>
          <p:cNvGraphicFramePr>
            <a:graphicFrameLocks noChangeAspect="1"/>
          </p:cNvGraphicFramePr>
          <p:nvPr>
            <p:extLst>
              <p:ext uri="{D42A27DB-BD31-4B8C-83A1-F6EECF244321}">
                <p14:modId xmlns:p14="http://schemas.microsoft.com/office/powerpoint/2010/main" val="449921543"/>
              </p:ext>
            </p:extLst>
          </p:nvPr>
        </p:nvGraphicFramePr>
        <p:xfrm>
          <a:off x="1440741" y="1250344"/>
          <a:ext cx="2019060" cy="419040"/>
        </p:xfrm>
        <a:graphic>
          <a:graphicData uri="http://schemas.openxmlformats.org/presentationml/2006/ole">
            <mc:AlternateContent xmlns:mc="http://schemas.openxmlformats.org/markup-compatibility/2006">
              <mc:Choice xmlns:v="urn:schemas-microsoft-com:vml" Requires="v">
                <p:oleObj spid="_x0000_s5349" name="Equation" r:id="rId4" imgW="1346040" imgH="279360" progId="Equation.DSMT4">
                  <p:embed/>
                </p:oleObj>
              </mc:Choice>
              <mc:Fallback>
                <p:oleObj name="Equation" r:id="rId4" imgW="1346040" imgH="279360" progId="Equation.DSMT4">
                  <p:embed/>
                  <p:pic>
                    <p:nvPicPr>
                      <p:cNvPr id="0" name=""/>
                      <p:cNvPicPr/>
                      <p:nvPr/>
                    </p:nvPicPr>
                    <p:blipFill>
                      <a:blip r:embed="rId5"/>
                      <a:stretch>
                        <a:fillRect/>
                      </a:stretch>
                    </p:blipFill>
                    <p:spPr>
                      <a:xfrm>
                        <a:off x="1440741" y="1250344"/>
                        <a:ext cx="2019060" cy="41904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0172882"/>
              </p:ext>
            </p:extLst>
          </p:nvPr>
        </p:nvGraphicFramePr>
        <p:xfrm>
          <a:off x="1220728" y="2687120"/>
          <a:ext cx="2666520" cy="419040"/>
        </p:xfrm>
        <a:graphic>
          <a:graphicData uri="http://schemas.openxmlformats.org/presentationml/2006/ole">
            <mc:AlternateContent xmlns:mc="http://schemas.openxmlformats.org/markup-compatibility/2006">
              <mc:Choice xmlns:v="urn:schemas-microsoft-com:vml" Requires="v">
                <p:oleObj spid="_x0000_s5350" name="Equation" r:id="rId6" imgW="1777680" imgH="279360" progId="Equation.DSMT4">
                  <p:embed/>
                </p:oleObj>
              </mc:Choice>
              <mc:Fallback>
                <p:oleObj name="Equation" r:id="rId6" imgW="1777680" imgH="279360" progId="Equation.DSMT4">
                  <p:embed/>
                  <p:pic>
                    <p:nvPicPr>
                      <p:cNvPr id="0" name=""/>
                      <p:cNvPicPr/>
                      <p:nvPr/>
                    </p:nvPicPr>
                    <p:blipFill>
                      <a:blip r:embed="rId7"/>
                      <a:stretch>
                        <a:fillRect/>
                      </a:stretch>
                    </p:blipFill>
                    <p:spPr>
                      <a:xfrm>
                        <a:off x="1220728" y="2687120"/>
                        <a:ext cx="2666520" cy="41904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52174834"/>
              </p:ext>
            </p:extLst>
          </p:nvPr>
        </p:nvGraphicFramePr>
        <p:xfrm>
          <a:off x="1269424" y="3317648"/>
          <a:ext cx="1809540" cy="590220"/>
        </p:xfrm>
        <a:graphic>
          <a:graphicData uri="http://schemas.openxmlformats.org/presentationml/2006/ole">
            <mc:AlternateContent xmlns:mc="http://schemas.openxmlformats.org/markup-compatibility/2006">
              <mc:Choice xmlns:v="urn:schemas-microsoft-com:vml" Requires="v">
                <p:oleObj spid="_x0000_s5351" name="Equation" r:id="rId8" imgW="1206360" imgH="393480" progId="Equation.DSMT4">
                  <p:embed/>
                </p:oleObj>
              </mc:Choice>
              <mc:Fallback>
                <p:oleObj name="Equation" r:id="rId8" imgW="1206360" imgH="393480" progId="Equation.DSMT4">
                  <p:embed/>
                  <p:pic>
                    <p:nvPicPr>
                      <p:cNvPr id="0" name=""/>
                      <p:cNvPicPr/>
                      <p:nvPr/>
                    </p:nvPicPr>
                    <p:blipFill>
                      <a:blip r:embed="rId9"/>
                      <a:stretch>
                        <a:fillRect/>
                      </a:stretch>
                    </p:blipFill>
                    <p:spPr>
                      <a:xfrm>
                        <a:off x="1269424" y="3317648"/>
                        <a:ext cx="1809540" cy="59022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5417767"/>
              </p:ext>
            </p:extLst>
          </p:nvPr>
        </p:nvGraphicFramePr>
        <p:xfrm>
          <a:off x="1279358" y="4173035"/>
          <a:ext cx="1885680" cy="723600"/>
        </p:xfrm>
        <a:graphic>
          <a:graphicData uri="http://schemas.openxmlformats.org/presentationml/2006/ole">
            <mc:AlternateContent xmlns:mc="http://schemas.openxmlformats.org/markup-compatibility/2006">
              <mc:Choice xmlns:v="urn:schemas-microsoft-com:vml" Requires="v">
                <p:oleObj spid="_x0000_s5352" name="Equation" r:id="rId10" imgW="1257120" imgH="482400" progId="Equation.DSMT4">
                  <p:embed/>
                </p:oleObj>
              </mc:Choice>
              <mc:Fallback>
                <p:oleObj name="Equation" r:id="rId10" imgW="1257120" imgH="482400" progId="Equation.DSMT4">
                  <p:embed/>
                  <p:pic>
                    <p:nvPicPr>
                      <p:cNvPr id="8" name="Object 7"/>
                      <p:cNvPicPr/>
                      <p:nvPr/>
                    </p:nvPicPr>
                    <p:blipFill>
                      <a:blip r:embed="rId11"/>
                      <a:stretch>
                        <a:fillRect/>
                      </a:stretch>
                    </p:blipFill>
                    <p:spPr>
                      <a:xfrm>
                        <a:off x="1279358" y="4173035"/>
                        <a:ext cx="1885680" cy="7236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35275808"/>
              </p:ext>
            </p:extLst>
          </p:nvPr>
        </p:nvGraphicFramePr>
        <p:xfrm>
          <a:off x="7985823" y="3386868"/>
          <a:ext cx="3860800" cy="482600"/>
        </p:xfrm>
        <a:graphic>
          <a:graphicData uri="http://schemas.openxmlformats.org/presentationml/2006/ole">
            <mc:AlternateContent xmlns:mc="http://schemas.openxmlformats.org/markup-compatibility/2006">
              <mc:Choice xmlns:v="urn:schemas-microsoft-com:vml" Requires="v">
                <p:oleObj spid="_x0000_s5353" name="Equation" r:id="rId12" imgW="1930320" imgH="241200" progId="Equation.DSMT4">
                  <p:embed/>
                </p:oleObj>
              </mc:Choice>
              <mc:Fallback>
                <p:oleObj name="Equation" r:id="rId12" imgW="1930320" imgH="241200" progId="Equation.DSMT4">
                  <p:embed/>
                  <p:pic>
                    <p:nvPicPr>
                      <p:cNvPr id="0" name=""/>
                      <p:cNvPicPr/>
                      <p:nvPr/>
                    </p:nvPicPr>
                    <p:blipFill>
                      <a:blip r:embed="rId13"/>
                      <a:stretch>
                        <a:fillRect/>
                      </a:stretch>
                    </p:blipFill>
                    <p:spPr>
                      <a:xfrm>
                        <a:off x="7985823" y="3386868"/>
                        <a:ext cx="3860800" cy="4826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96386470"/>
              </p:ext>
            </p:extLst>
          </p:nvPr>
        </p:nvGraphicFramePr>
        <p:xfrm>
          <a:off x="5001148" y="4225467"/>
          <a:ext cx="3448050" cy="762000"/>
        </p:xfrm>
        <a:graphic>
          <a:graphicData uri="http://schemas.openxmlformats.org/presentationml/2006/ole">
            <mc:AlternateContent xmlns:mc="http://schemas.openxmlformats.org/markup-compatibility/2006">
              <mc:Choice xmlns:v="urn:schemas-microsoft-com:vml" Requires="v">
                <p:oleObj spid="_x0000_s5354" name="Equation" r:id="rId14" imgW="2298600" imgH="507960" progId="Equation.DSMT4">
                  <p:embed/>
                </p:oleObj>
              </mc:Choice>
              <mc:Fallback>
                <p:oleObj name="Equation" r:id="rId14" imgW="2298600" imgH="507960" progId="Equation.DSMT4">
                  <p:embed/>
                  <p:pic>
                    <p:nvPicPr>
                      <p:cNvPr id="0" name=""/>
                      <p:cNvPicPr/>
                      <p:nvPr/>
                    </p:nvPicPr>
                    <p:blipFill>
                      <a:blip r:embed="rId15"/>
                      <a:stretch>
                        <a:fillRect/>
                      </a:stretch>
                    </p:blipFill>
                    <p:spPr>
                      <a:xfrm>
                        <a:off x="5001148" y="4225467"/>
                        <a:ext cx="3448050" cy="7620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45134956"/>
              </p:ext>
            </p:extLst>
          </p:nvPr>
        </p:nvGraphicFramePr>
        <p:xfrm>
          <a:off x="2872249" y="5252634"/>
          <a:ext cx="5619750" cy="914400"/>
        </p:xfrm>
        <a:graphic>
          <a:graphicData uri="http://schemas.openxmlformats.org/presentationml/2006/ole">
            <mc:AlternateContent xmlns:mc="http://schemas.openxmlformats.org/markup-compatibility/2006">
              <mc:Choice xmlns:v="urn:schemas-microsoft-com:vml" Requires="v">
                <p:oleObj spid="_x0000_s5355" name="Equation" r:id="rId16" imgW="3746160" imgH="609480" progId="Equation.DSMT4">
                  <p:embed/>
                </p:oleObj>
              </mc:Choice>
              <mc:Fallback>
                <p:oleObj name="Equation" r:id="rId16" imgW="3746160" imgH="609480" progId="Equation.DSMT4">
                  <p:embed/>
                  <p:pic>
                    <p:nvPicPr>
                      <p:cNvPr id="0" name=""/>
                      <p:cNvPicPr/>
                      <p:nvPr/>
                    </p:nvPicPr>
                    <p:blipFill>
                      <a:blip r:embed="rId17"/>
                      <a:stretch>
                        <a:fillRect/>
                      </a:stretch>
                    </p:blipFill>
                    <p:spPr>
                      <a:xfrm>
                        <a:off x="2872249" y="5252634"/>
                        <a:ext cx="5619750" cy="914400"/>
                      </a:xfrm>
                      <a:prstGeom prst="rect">
                        <a:avLst/>
                      </a:prstGeom>
                    </p:spPr>
                  </p:pic>
                </p:oleObj>
              </mc:Fallback>
            </mc:AlternateContent>
          </a:graphicData>
        </a:graphic>
      </p:graphicFrame>
      <p:grpSp>
        <p:nvGrpSpPr>
          <p:cNvPr id="14" name="Group 13"/>
          <p:cNvGrpSpPr/>
          <p:nvPr/>
        </p:nvGrpSpPr>
        <p:grpSpPr>
          <a:xfrm>
            <a:off x="8449198" y="4225467"/>
            <a:ext cx="3682414" cy="2632532"/>
            <a:chOff x="2482240" y="1616380"/>
            <a:chExt cx="6902822" cy="5060583"/>
          </a:xfrm>
        </p:grpSpPr>
        <p:pic>
          <p:nvPicPr>
            <p:cNvPr id="15" name="Content Placeholder 4"/>
            <p:cNvPicPr>
              <a:picLocks noChangeAspect="1"/>
            </p:cNvPicPr>
            <p:nvPr/>
          </p:nvPicPr>
          <p:blipFill rotWithShape="1">
            <a:blip r:embed="rId18">
              <a:extLst>
                <a:ext uri="{28A0092B-C50C-407E-A947-70E740481C1C}">
                  <a14:useLocalDpi xmlns:a14="http://schemas.microsoft.com/office/drawing/2010/main" val="0"/>
                </a:ext>
              </a:extLst>
            </a:blip>
            <a:srcRect t="9401" r="7315"/>
            <a:stretch/>
          </p:blipFill>
          <p:spPr>
            <a:xfrm>
              <a:off x="2482240" y="1616380"/>
              <a:ext cx="6902822" cy="5060583"/>
            </a:xfrm>
            <a:prstGeom prst="rect">
              <a:avLst/>
            </a:prstGeom>
          </p:spPr>
        </p:pic>
        <p:cxnSp>
          <p:nvCxnSpPr>
            <p:cNvPr id="16" name="Straight Connector 15"/>
            <p:cNvCxnSpPr/>
            <p:nvPr/>
          </p:nvCxnSpPr>
          <p:spPr>
            <a:xfrm flipH="1">
              <a:off x="3422006" y="1750979"/>
              <a:ext cx="5758776" cy="341016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383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Fundamental differences </a:t>
            </a:r>
            <a:r>
              <a:rPr lang="en-US" sz="3200" dirty="0" err="1" smtClean="0"/>
              <a:t>divertor</a:t>
            </a:r>
            <a:r>
              <a:rPr lang="en-US" sz="3200" dirty="0" smtClean="0"/>
              <a:t> </a:t>
            </a:r>
            <a:r>
              <a:rPr lang="en-US" sz="3200" dirty="0" smtClean="0">
                <a:sym typeface="Wingdings" panose="05000000000000000000" pitchFamily="2" charset="2"/>
              </a:rPr>
              <a:t> baffle</a:t>
            </a:r>
            <a:endParaRPr lang="de-DE" sz="3200"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2</a:t>
            </a:fld>
            <a:endParaRPr lang="de-DE" dirty="0"/>
          </a:p>
        </p:txBody>
      </p:sp>
      <p:graphicFrame>
        <p:nvGraphicFramePr>
          <p:cNvPr id="9" name="Content Placeholder 8"/>
          <p:cNvGraphicFramePr>
            <a:graphicFrameLocks noGrp="1"/>
          </p:cNvGraphicFramePr>
          <p:nvPr>
            <p:ph sz="quarter" idx="13"/>
            <p:extLst/>
          </p:nvPr>
        </p:nvGraphicFramePr>
        <p:xfrm>
          <a:off x="363538" y="896938"/>
          <a:ext cx="11514138" cy="5197200"/>
        </p:xfrm>
        <a:graphic>
          <a:graphicData uri="http://schemas.openxmlformats.org/drawingml/2006/table">
            <a:tbl>
              <a:tblPr firstRow="1" bandRow="1">
                <a:tableStyleId>{5C22544A-7EE6-4342-B048-85BDC9FD1C3A}</a:tableStyleId>
              </a:tblPr>
              <a:tblGrid>
                <a:gridCol w="3838046">
                  <a:extLst>
                    <a:ext uri="{9D8B030D-6E8A-4147-A177-3AD203B41FA5}">
                      <a16:colId xmlns:a16="http://schemas.microsoft.com/office/drawing/2014/main" val="312780750"/>
                    </a:ext>
                  </a:extLst>
                </a:gridCol>
                <a:gridCol w="3838046">
                  <a:extLst>
                    <a:ext uri="{9D8B030D-6E8A-4147-A177-3AD203B41FA5}">
                      <a16:colId xmlns:a16="http://schemas.microsoft.com/office/drawing/2014/main" val="826799614"/>
                    </a:ext>
                  </a:extLst>
                </a:gridCol>
                <a:gridCol w="3838046">
                  <a:extLst>
                    <a:ext uri="{9D8B030D-6E8A-4147-A177-3AD203B41FA5}">
                      <a16:colId xmlns:a16="http://schemas.microsoft.com/office/drawing/2014/main" val="4034815434"/>
                    </a:ext>
                  </a:extLst>
                </a:gridCol>
              </a:tblGrid>
              <a:tr h="370840">
                <a:tc>
                  <a:txBody>
                    <a:bodyPr/>
                    <a:lstStyle/>
                    <a:p>
                      <a:endParaRPr lang="de-DE" dirty="0"/>
                    </a:p>
                  </a:txBody>
                  <a:tcPr/>
                </a:tc>
                <a:tc>
                  <a:txBody>
                    <a:bodyPr/>
                    <a:lstStyle/>
                    <a:p>
                      <a:pPr algn="ctr"/>
                      <a:r>
                        <a:rPr lang="en-US" dirty="0" smtClean="0"/>
                        <a:t>Divertor</a:t>
                      </a:r>
                      <a:endParaRPr lang="de-DE" dirty="0"/>
                    </a:p>
                  </a:txBody>
                  <a:tcPr/>
                </a:tc>
                <a:tc>
                  <a:txBody>
                    <a:bodyPr/>
                    <a:lstStyle/>
                    <a:p>
                      <a:pPr algn="ctr"/>
                      <a:r>
                        <a:rPr lang="en-US" dirty="0" smtClean="0"/>
                        <a:t>Baffle</a:t>
                      </a:r>
                      <a:endParaRPr lang="de-DE" dirty="0"/>
                    </a:p>
                  </a:txBody>
                  <a:tcPr/>
                </a:tc>
                <a:extLst>
                  <a:ext uri="{0D108BD9-81ED-4DB2-BD59-A6C34878D82A}">
                    <a16:rowId xmlns:a16="http://schemas.microsoft.com/office/drawing/2014/main" val="3825223715"/>
                  </a:ext>
                </a:extLst>
              </a:tr>
              <a:tr h="370840">
                <a:tc>
                  <a:txBody>
                    <a:bodyPr/>
                    <a:lstStyle/>
                    <a:p>
                      <a:r>
                        <a:rPr lang="en-US" dirty="0" smtClean="0"/>
                        <a:t>Plasma facing material</a:t>
                      </a:r>
                      <a:endParaRPr lang="de-DE" dirty="0"/>
                    </a:p>
                  </a:txBody>
                  <a:tcPr/>
                </a:tc>
                <a:tc gridSpan="2">
                  <a:txBody>
                    <a:bodyPr/>
                    <a:lstStyle/>
                    <a:p>
                      <a:pPr algn="ctr"/>
                      <a:r>
                        <a:rPr lang="en-US" dirty="0" smtClean="0"/>
                        <a:t>W or W</a:t>
                      </a:r>
                      <a:r>
                        <a:rPr lang="en-US" baseline="-25000" dirty="0" smtClean="0"/>
                        <a:t>95</a:t>
                      </a:r>
                      <a:r>
                        <a:rPr lang="en-US" dirty="0" smtClean="0"/>
                        <a:t>NiFe</a:t>
                      </a:r>
                      <a:endParaRPr lang="de-DE" dirty="0"/>
                    </a:p>
                  </a:txBody>
                  <a:tcPr/>
                </a:tc>
                <a:tc hMerge="1">
                  <a:txBody>
                    <a:bodyPr/>
                    <a:lstStyle/>
                    <a:p>
                      <a:pPr algn="ctr"/>
                      <a:endParaRPr lang="de-DE" dirty="0"/>
                    </a:p>
                  </a:txBody>
                  <a:tcPr/>
                </a:tc>
                <a:extLst>
                  <a:ext uri="{0D108BD9-81ED-4DB2-BD59-A6C34878D82A}">
                    <a16:rowId xmlns:a16="http://schemas.microsoft.com/office/drawing/2014/main" val="1905059077"/>
                  </a:ext>
                </a:extLst>
              </a:tr>
              <a:tr h="370840">
                <a:tc>
                  <a:txBody>
                    <a:bodyPr/>
                    <a:lstStyle/>
                    <a:p>
                      <a:r>
                        <a:rPr lang="en-US" dirty="0" smtClean="0"/>
                        <a:t>Heat sink material</a:t>
                      </a:r>
                      <a:endParaRPr lang="de-DE" dirty="0"/>
                    </a:p>
                  </a:txBody>
                  <a:tcPr/>
                </a:tc>
                <a:tc gridSpan="2">
                  <a:txBody>
                    <a:bodyPr/>
                    <a:lstStyle/>
                    <a:p>
                      <a:pPr algn="ctr"/>
                      <a:r>
                        <a:rPr lang="en-US" dirty="0" smtClean="0"/>
                        <a:t>Cu or CuCrZr</a:t>
                      </a:r>
                      <a:endParaRPr lang="de-DE" dirty="0"/>
                    </a:p>
                  </a:txBody>
                  <a:tcPr/>
                </a:tc>
                <a:tc hMerge="1">
                  <a:txBody>
                    <a:bodyPr/>
                    <a:lstStyle/>
                    <a:p>
                      <a:pPr algn="ctr"/>
                      <a:endParaRPr lang="de-DE" dirty="0"/>
                    </a:p>
                  </a:txBody>
                  <a:tcPr/>
                </a:tc>
                <a:extLst>
                  <a:ext uri="{0D108BD9-81ED-4DB2-BD59-A6C34878D82A}">
                    <a16:rowId xmlns:a16="http://schemas.microsoft.com/office/drawing/2014/main" val="2908327907"/>
                  </a:ext>
                </a:extLst>
              </a:tr>
              <a:tr h="370840">
                <a:tc>
                  <a:txBody>
                    <a:bodyPr/>
                    <a:lstStyle/>
                    <a:p>
                      <a:r>
                        <a:rPr lang="en-US" dirty="0" smtClean="0"/>
                        <a:t>Heat load requirement</a:t>
                      </a:r>
                      <a:endParaRPr lang="de-DE" dirty="0"/>
                    </a:p>
                  </a:txBody>
                  <a:tcPr/>
                </a:tc>
                <a:tc>
                  <a:txBody>
                    <a:bodyPr/>
                    <a:lstStyle/>
                    <a:p>
                      <a:pPr algn="ctr"/>
                      <a:r>
                        <a:rPr lang="en-US" dirty="0" smtClean="0"/>
                        <a:t>10 MW/m²</a:t>
                      </a:r>
                      <a:endParaRPr lang="de-DE" dirty="0"/>
                    </a:p>
                  </a:txBody>
                  <a:tcPr/>
                </a:tc>
                <a:tc>
                  <a:txBody>
                    <a:bodyPr/>
                    <a:lstStyle/>
                    <a:p>
                      <a:pPr algn="ctr"/>
                      <a:r>
                        <a:rPr lang="en-US" dirty="0" smtClean="0"/>
                        <a:t>&lt;</a:t>
                      </a:r>
                      <a:r>
                        <a:rPr lang="en-US" baseline="0" dirty="0" smtClean="0"/>
                        <a:t> 1-2 MW/m²</a:t>
                      </a:r>
                      <a:endParaRPr lang="de-DE" dirty="0"/>
                    </a:p>
                  </a:txBody>
                  <a:tcPr/>
                </a:tc>
                <a:extLst>
                  <a:ext uri="{0D108BD9-81ED-4DB2-BD59-A6C34878D82A}">
                    <a16:rowId xmlns:a16="http://schemas.microsoft.com/office/drawing/2014/main" val="1481622150"/>
                  </a:ext>
                </a:extLst>
              </a:tr>
              <a:tr h="370840">
                <a:tc>
                  <a:txBody>
                    <a:bodyPr/>
                    <a:lstStyle/>
                    <a:p>
                      <a:r>
                        <a:rPr lang="en-US" dirty="0" smtClean="0"/>
                        <a:t>W-Cu Interface</a:t>
                      </a:r>
                      <a:endParaRPr lang="de-DE" dirty="0"/>
                    </a:p>
                  </a:txBody>
                  <a:tcPr/>
                </a:tc>
                <a:tc>
                  <a:txBody>
                    <a:bodyPr/>
                    <a:lstStyle/>
                    <a:p>
                      <a:pPr algn="ctr"/>
                      <a:r>
                        <a:rPr lang="en-US" dirty="0" smtClean="0"/>
                        <a:t>Perfect thermal bond required</a:t>
                      </a:r>
                      <a:endParaRPr lang="de-DE" dirty="0"/>
                    </a:p>
                  </a:txBody>
                  <a:tcPr/>
                </a:tc>
                <a:tc>
                  <a:txBody>
                    <a:bodyPr/>
                    <a:lstStyle/>
                    <a:p>
                      <a:pPr algn="ctr"/>
                      <a:r>
                        <a:rPr lang="en-US" dirty="0" smtClean="0"/>
                        <a:t>Cold contact sufficient</a:t>
                      </a:r>
                      <a:endParaRPr lang="de-DE" dirty="0"/>
                    </a:p>
                  </a:txBody>
                  <a:tcPr/>
                </a:tc>
                <a:extLst>
                  <a:ext uri="{0D108BD9-81ED-4DB2-BD59-A6C34878D82A}">
                    <a16:rowId xmlns:a16="http://schemas.microsoft.com/office/drawing/2014/main" val="4176969755"/>
                  </a:ext>
                </a:extLst>
              </a:tr>
              <a:tr h="370840">
                <a:tc>
                  <a:txBody>
                    <a:bodyPr/>
                    <a:lstStyle/>
                    <a:p>
                      <a:r>
                        <a:rPr lang="en-US" dirty="0" smtClean="0"/>
                        <a:t>Connection</a:t>
                      </a:r>
                      <a:r>
                        <a:rPr lang="en-US" baseline="0" dirty="0" smtClean="0"/>
                        <a:t> type</a:t>
                      </a:r>
                      <a:endParaRPr lang="de-DE" dirty="0"/>
                    </a:p>
                  </a:txBody>
                  <a:tcPr/>
                </a:tc>
                <a:tc>
                  <a:txBody>
                    <a:bodyPr/>
                    <a:lstStyle/>
                    <a:p>
                      <a:pPr algn="ctr"/>
                      <a:r>
                        <a:rPr lang="de-DE" dirty="0" err="1" smtClean="0"/>
                        <a:t>continuous</a:t>
                      </a:r>
                      <a:endParaRPr lang="de-DE" dirty="0"/>
                    </a:p>
                  </a:txBody>
                  <a:tcPr/>
                </a:tc>
                <a:tc>
                  <a:txBody>
                    <a:bodyPr/>
                    <a:lstStyle/>
                    <a:p>
                      <a:pPr algn="ctr"/>
                      <a:r>
                        <a:rPr lang="en-US" dirty="0" smtClean="0"/>
                        <a:t>Loose bolted connection allowed</a:t>
                      </a:r>
                      <a:endParaRPr lang="de-DE" dirty="0"/>
                    </a:p>
                  </a:txBody>
                  <a:tcPr/>
                </a:tc>
                <a:extLst>
                  <a:ext uri="{0D108BD9-81ED-4DB2-BD59-A6C34878D82A}">
                    <a16:rowId xmlns:a16="http://schemas.microsoft.com/office/drawing/2014/main" val="2981664596"/>
                  </a:ext>
                </a:extLst>
              </a:tr>
              <a:tr h="370840">
                <a:tc>
                  <a:txBody>
                    <a:bodyPr/>
                    <a:lstStyle/>
                    <a:p>
                      <a:r>
                        <a:rPr lang="en-US" dirty="0" smtClean="0"/>
                        <a:t>Interlayer</a:t>
                      </a:r>
                      <a:endParaRPr lang="de-DE" dirty="0"/>
                    </a:p>
                  </a:txBody>
                  <a:tcPr/>
                </a:tc>
                <a:tc>
                  <a:txBody>
                    <a:bodyPr/>
                    <a:lstStyle/>
                    <a:p>
                      <a:pPr algn="ctr"/>
                      <a:r>
                        <a:rPr lang="en-US" dirty="0" smtClean="0"/>
                        <a:t>1 mm OFE-Cu </a:t>
                      </a:r>
                    </a:p>
                    <a:p>
                      <a:pPr algn="ctr"/>
                      <a:r>
                        <a:rPr lang="el-GR" dirty="0" smtClean="0"/>
                        <a:t>Δ</a:t>
                      </a:r>
                      <a:r>
                        <a:rPr lang="en-US" dirty="0" smtClean="0"/>
                        <a:t>T @ 10 MW/m² = ~25 K</a:t>
                      </a:r>
                      <a:endParaRPr lang="de-DE" dirty="0"/>
                    </a:p>
                  </a:txBody>
                  <a:tcPr/>
                </a:tc>
                <a:tc>
                  <a:txBody>
                    <a:bodyPr/>
                    <a:lstStyle/>
                    <a:p>
                      <a:pPr algn="ctr"/>
                      <a:r>
                        <a:rPr lang="en-US" dirty="0" smtClean="0"/>
                        <a:t>Graphite foil</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smtClean="0"/>
                        <a:t>Δ</a:t>
                      </a:r>
                      <a:r>
                        <a:rPr lang="en-US" dirty="0" smtClean="0"/>
                        <a:t>T @ 1 MW/m² = 500 K</a:t>
                      </a:r>
                      <a:endParaRPr lang="de-DE" dirty="0" smtClean="0"/>
                    </a:p>
                  </a:txBody>
                  <a:tcPr/>
                </a:tc>
                <a:extLst>
                  <a:ext uri="{0D108BD9-81ED-4DB2-BD59-A6C34878D82A}">
                    <a16:rowId xmlns:a16="http://schemas.microsoft.com/office/drawing/2014/main" val="3011051736"/>
                  </a:ext>
                </a:extLst>
              </a:tr>
              <a:tr h="370840">
                <a:tc>
                  <a:txBody>
                    <a:bodyPr/>
                    <a:lstStyle/>
                    <a:p>
                      <a:r>
                        <a:rPr lang="en-US" dirty="0" smtClean="0"/>
                        <a:t>Key design concern</a:t>
                      </a:r>
                      <a:endParaRPr lang="de-DE" dirty="0"/>
                    </a:p>
                  </a:txBody>
                  <a:tcPr/>
                </a:tc>
                <a:tc>
                  <a:txBody>
                    <a:bodyPr/>
                    <a:lstStyle/>
                    <a:p>
                      <a:pPr algn="ctr"/>
                      <a:r>
                        <a:rPr lang="en-US" dirty="0" smtClean="0"/>
                        <a:t>Thermal</a:t>
                      </a:r>
                      <a:r>
                        <a:rPr lang="en-US" baseline="0" dirty="0" smtClean="0"/>
                        <a:t> expansion mismatch</a:t>
                      </a:r>
                      <a:endParaRPr lang="en-US" dirty="0" smtClean="0"/>
                    </a:p>
                    <a:p>
                      <a:pPr algn="ctr"/>
                      <a:r>
                        <a:rPr lang="en-US" dirty="0" smtClean="0"/>
                        <a:t>Interface</a:t>
                      </a:r>
                      <a:r>
                        <a:rPr lang="en-US" baseline="0" dirty="0" smtClean="0"/>
                        <a:t> stress singularity</a:t>
                      </a:r>
                      <a:endParaRPr lang="de-DE" dirty="0"/>
                    </a:p>
                  </a:txBody>
                  <a:tcPr/>
                </a:tc>
                <a:tc>
                  <a:txBody>
                    <a:bodyPr/>
                    <a:lstStyle/>
                    <a:p>
                      <a:pPr algn="ctr"/>
                      <a:r>
                        <a:rPr lang="en-US" baseline="0" dirty="0" smtClean="0"/>
                        <a:t>Maximum W temperature </a:t>
                      </a:r>
                    </a:p>
                    <a:p>
                      <a:pPr algn="ctr"/>
                      <a:r>
                        <a:rPr lang="en-US" dirty="0" smtClean="0"/>
                        <a:t>Bolt</a:t>
                      </a:r>
                      <a:r>
                        <a:rPr lang="en-US" baseline="0" dirty="0" smtClean="0"/>
                        <a:t> design</a:t>
                      </a:r>
                      <a:endParaRPr lang="de-DE" dirty="0"/>
                    </a:p>
                  </a:txBody>
                  <a:tcPr/>
                </a:tc>
                <a:extLst>
                  <a:ext uri="{0D108BD9-81ED-4DB2-BD59-A6C34878D82A}">
                    <a16:rowId xmlns:a16="http://schemas.microsoft.com/office/drawing/2014/main" val="2174033115"/>
                  </a:ext>
                </a:extLst>
              </a:tr>
              <a:tr h="1692000">
                <a:tc>
                  <a:txBody>
                    <a:bodyPr/>
                    <a:lstStyle/>
                    <a:p>
                      <a:endParaRPr lang="de-DE" dirty="0"/>
                    </a:p>
                  </a:txBody>
                  <a:tcPr/>
                </a:tc>
                <a:tc>
                  <a:txBody>
                    <a:bodyPr/>
                    <a:lstStyle/>
                    <a:p>
                      <a:pPr algn="ctr"/>
                      <a:endParaRPr lang="de-DE" dirty="0"/>
                    </a:p>
                  </a:txBody>
                  <a:tcPr/>
                </a:tc>
                <a:tc>
                  <a:txBody>
                    <a:bodyPr/>
                    <a:lstStyle/>
                    <a:p>
                      <a:pPr algn="ctr"/>
                      <a:endParaRPr lang="de-DE" dirty="0"/>
                    </a:p>
                  </a:txBody>
                  <a:tcPr/>
                </a:tc>
                <a:extLst>
                  <a:ext uri="{0D108BD9-81ED-4DB2-BD59-A6C34878D82A}">
                    <a16:rowId xmlns:a16="http://schemas.microsoft.com/office/drawing/2014/main" val="2144785445"/>
                  </a:ext>
                </a:extLst>
              </a:tr>
            </a:tbl>
          </a:graphicData>
        </a:graphic>
      </p:graphicFrame>
      <p:pic>
        <p:nvPicPr>
          <p:cNvPr id="11" name="Picture 10"/>
          <p:cNvPicPr>
            <a:picLocks noChangeAspect="1"/>
          </p:cNvPicPr>
          <p:nvPr/>
        </p:nvPicPr>
        <p:blipFill rotWithShape="1">
          <a:blip r:embed="rId3"/>
          <a:srcRect t="11459"/>
          <a:stretch/>
        </p:blipFill>
        <p:spPr>
          <a:xfrm>
            <a:off x="8681604" y="4532896"/>
            <a:ext cx="2762019" cy="1561242"/>
          </a:xfrm>
          <a:prstGeom prst="rect">
            <a:avLst/>
          </a:prstGeom>
        </p:spPr>
      </p:pic>
      <p:pic>
        <p:nvPicPr>
          <p:cNvPr id="12" name="Picture 11"/>
          <p:cNvPicPr>
            <a:picLocks noChangeAspect="1"/>
          </p:cNvPicPr>
          <p:nvPr/>
        </p:nvPicPr>
        <p:blipFill>
          <a:blip r:embed="rId4"/>
          <a:stretch>
            <a:fillRect/>
          </a:stretch>
        </p:blipFill>
        <p:spPr>
          <a:xfrm>
            <a:off x="4266942" y="4472227"/>
            <a:ext cx="3749859" cy="1621911"/>
          </a:xfrm>
          <a:prstGeom prst="rect">
            <a:avLst/>
          </a:prstGeom>
        </p:spPr>
      </p:pic>
      <p:sp>
        <p:nvSpPr>
          <p:cNvPr id="2" name="Oval 1"/>
          <p:cNvSpPr/>
          <p:nvPr/>
        </p:nvSpPr>
        <p:spPr>
          <a:xfrm>
            <a:off x="4368097" y="5008814"/>
            <a:ext cx="186431" cy="177639"/>
          </a:xfrm>
          <a:prstGeom prst="ellipse">
            <a:avLst/>
          </a:prstGeom>
          <a:noFill/>
          <a:ln w="38100" cmpd="sng">
            <a:solidFill>
              <a:schemeClr val="bg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6" name="Elbow Connector 5"/>
          <p:cNvCxnSpPr>
            <a:endCxn id="2" idx="0"/>
          </p:cNvCxnSpPr>
          <p:nvPr/>
        </p:nvCxnSpPr>
        <p:spPr>
          <a:xfrm rot="5400000">
            <a:off x="4197240" y="4495831"/>
            <a:ext cx="777056" cy="248910"/>
          </a:xfrm>
          <a:prstGeom prst="bentConnector3">
            <a:avLst>
              <a:gd name="adj1" fmla="val -627"/>
            </a:avLst>
          </a:prstGeom>
          <a:ln w="28575" cmpd="sng">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5954" t="13851" b="12933"/>
          <a:stretch/>
        </p:blipFill>
        <p:spPr>
          <a:xfrm>
            <a:off x="2190750" y="4495800"/>
            <a:ext cx="1836509" cy="1552575"/>
          </a:xfrm>
          <a:prstGeom prst="rect">
            <a:avLst/>
          </a:prstGeom>
          <a:ln w="28575">
            <a:solidFill>
              <a:srgbClr val="FF0000"/>
            </a:solidFill>
          </a:ln>
        </p:spPr>
      </p:pic>
      <p:cxnSp>
        <p:nvCxnSpPr>
          <p:cNvPr id="15" name="Straight Connector 14"/>
          <p:cNvCxnSpPr/>
          <p:nvPr/>
        </p:nvCxnSpPr>
        <p:spPr>
          <a:xfrm flipH="1" flipV="1">
            <a:off x="4027259" y="4495800"/>
            <a:ext cx="340838" cy="513016"/>
          </a:xfrm>
          <a:prstGeom prst="line">
            <a:avLst/>
          </a:prstGeom>
          <a:ln w="1905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 idx="3"/>
          </p:cNvCxnSpPr>
          <p:nvPr/>
        </p:nvCxnSpPr>
        <p:spPr>
          <a:xfrm flipH="1">
            <a:off x="4027259" y="5160438"/>
            <a:ext cx="368140" cy="887937"/>
          </a:xfrm>
          <a:prstGeom prst="line">
            <a:avLst/>
          </a:prstGeom>
          <a:ln w="28575"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2181225" y="4876800"/>
            <a:ext cx="981075" cy="1181100"/>
          </a:xfrm>
          <a:custGeom>
            <a:avLst/>
            <a:gdLst>
              <a:gd name="connsiteX0" fmla="*/ 771525 w 981075"/>
              <a:gd name="connsiteY0" fmla="*/ 1152525 h 1181100"/>
              <a:gd name="connsiteX1" fmla="*/ 771525 w 981075"/>
              <a:gd name="connsiteY1" fmla="*/ 352425 h 1181100"/>
              <a:gd name="connsiteX2" fmla="*/ 981075 w 981075"/>
              <a:gd name="connsiteY2" fmla="*/ 352425 h 1181100"/>
              <a:gd name="connsiteX3" fmla="*/ 981075 w 981075"/>
              <a:gd name="connsiteY3" fmla="*/ 0 h 1181100"/>
              <a:gd name="connsiteX4" fmla="*/ 0 w 981075"/>
              <a:gd name="connsiteY4" fmla="*/ 0 h 1181100"/>
              <a:gd name="connsiteX5" fmla="*/ 0 w 981075"/>
              <a:gd name="connsiteY5" fmla="*/ 276225 h 1181100"/>
              <a:gd name="connsiteX6" fmla="*/ 333375 w 981075"/>
              <a:gd name="connsiteY6" fmla="*/ 276225 h 1181100"/>
              <a:gd name="connsiteX7" fmla="*/ 333375 w 981075"/>
              <a:gd name="connsiteY7" fmla="*/ 1181100 h 1181100"/>
              <a:gd name="connsiteX8" fmla="*/ 685800 w 981075"/>
              <a:gd name="connsiteY8"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075" h="1181100">
                <a:moveTo>
                  <a:pt x="771525" y="1152525"/>
                </a:moveTo>
                <a:lnTo>
                  <a:pt x="771525" y="352425"/>
                </a:lnTo>
                <a:lnTo>
                  <a:pt x="981075" y="352425"/>
                </a:lnTo>
                <a:lnTo>
                  <a:pt x="981075" y="0"/>
                </a:lnTo>
                <a:lnTo>
                  <a:pt x="0" y="0"/>
                </a:lnTo>
                <a:lnTo>
                  <a:pt x="0" y="276225"/>
                </a:lnTo>
                <a:lnTo>
                  <a:pt x="333375" y="276225"/>
                </a:lnTo>
                <a:lnTo>
                  <a:pt x="333375" y="1181100"/>
                </a:lnTo>
                <a:lnTo>
                  <a:pt x="685800" y="1181100"/>
                </a:lnTo>
              </a:path>
            </a:pathLst>
          </a:custGeom>
          <a:solidFill>
            <a:srgbClr val="FFC000">
              <a:alpha val="19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Rectangle 21"/>
          <p:cNvSpPr/>
          <p:nvPr/>
        </p:nvSpPr>
        <p:spPr>
          <a:xfrm>
            <a:off x="2581274" y="4686300"/>
            <a:ext cx="781181" cy="322514"/>
          </a:xfrm>
          <a:prstGeom prst="rect">
            <a:avLst/>
          </a:prstGeom>
          <a:noFill/>
          <a:ln w="38100" cmpd="sng">
            <a:solidFill>
              <a:schemeClr val="bg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 name="Freeform 23"/>
          <p:cNvSpPr/>
          <p:nvPr/>
        </p:nvSpPr>
        <p:spPr>
          <a:xfrm>
            <a:off x="2766561" y="4764724"/>
            <a:ext cx="390455" cy="39853"/>
          </a:xfrm>
          <a:custGeom>
            <a:avLst/>
            <a:gdLst>
              <a:gd name="connsiteX0" fmla="*/ 390455 w 390455"/>
              <a:gd name="connsiteY0" fmla="*/ 27533 h 39853"/>
              <a:gd name="connsiteX1" fmla="*/ 327048 w 390455"/>
              <a:gd name="connsiteY1" fmla="*/ 34207 h 39853"/>
              <a:gd name="connsiteX2" fmla="*/ 313699 w 390455"/>
              <a:gd name="connsiteY2" fmla="*/ 20858 h 39853"/>
              <a:gd name="connsiteX3" fmla="*/ 293675 w 390455"/>
              <a:gd name="connsiteY3" fmla="*/ 10847 h 39853"/>
              <a:gd name="connsiteX4" fmla="*/ 290338 w 390455"/>
              <a:gd name="connsiteY4" fmla="*/ 835 h 39853"/>
              <a:gd name="connsiteX5" fmla="*/ 260303 w 390455"/>
              <a:gd name="connsiteY5" fmla="*/ 4172 h 39853"/>
              <a:gd name="connsiteX6" fmla="*/ 246954 w 390455"/>
              <a:gd name="connsiteY6" fmla="*/ 17521 h 39853"/>
              <a:gd name="connsiteX7" fmla="*/ 236943 w 390455"/>
              <a:gd name="connsiteY7" fmla="*/ 20858 h 39853"/>
              <a:gd name="connsiteX8" fmla="*/ 200233 w 390455"/>
              <a:gd name="connsiteY8" fmla="*/ 17521 h 39853"/>
              <a:gd name="connsiteX9" fmla="*/ 196896 w 390455"/>
              <a:gd name="connsiteY9" fmla="*/ 7510 h 39853"/>
              <a:gd name="connsiteX10" fmla="*/ 110128 w 390455"/>
              <a:gd name="connsiteY10" fmla="*/ 14184 h 39853"/>
              <a:gd name="connsiteX11" fmla="*/ 100116 w 390455"/>
              <a:gd name="connsiteY11" fmla="*/ 20858 h 39853"/>
              <a:gd name="connsiteX12" fmla="*/ 90105 w 390455"/>
              <a:gd name="connsiteY12" fmla="*/ 24196 h 39853"/>
              <a:gd name="connsiteX13" fmla="*/ 0 w 390455"/>
              <a:gd name="connsiteY13" fmla="*/ 30870 h 3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0455" h="39853">
                <a:moveTo>
                  <a:pt x="390455" y="27533"/>
                </a:moveTo>
                <a:cubicBezTo>
                  <a:pt x="369319" y="29758"/>
                  <a:pt x="342076" y="49235"/>
                  <a:pt x="327048" y="34207"/>
                </a:cubicBezTo>
                <a:cubicBezTo>
                  <a:pt x="322598" y="29757"/>
                  <a:pt x="319669" y="22848"/>
                  <a:pt x="313699" y="20858"/>
                </a:cubicBezTo>
                <a:cubicBezTo>
                  <a:pt x="299882" y="16253"/>
                  <a:pt x="306614" y="19472"/>
                  <a:pt x="293675" y="10847"/>
                </a:cubicBezTo>
                <a:cubicBezTo>
                  <a:pt x="292563" y="7510"/>
                  <a:pt x="293787" y="1525"/>
                  <a:pt x="290338" y="835"/>
                </a:cubicBezTo>
                <a:cubicBezTo>
                  <a:pt x="280460" y="-1141"/>
                  <a:pt x="269705" y="556"/>
                  <a:pt x="260303" y="4172"/>
                </a:cubicBezTo>
                <a:cubicBezTo>
                  <a:pt x="254430" y="6431"/>
                  <a:pt x="252924" y="15531"/>
                  <a:pt x="246954" y="17521"/>
                </a:cubicBezTo>
                <a:lnTo>
                  <a:pt x="236943" y="20858"/>
                </a:lnTo>
                <a:cubicBezTo>
                  <a:pt x="224706" y="19746"/>
                  <a:pt x="211890" y="21406"/>
                  <a:pt x="200233" y="17521"/>
                </a:cubicBezTo>
                <a:cubicBezTo>
                  <a:pt x="196896" y="16409"/>
                  <a:pt x="200411" y="7640"/>
                  <a:pt x="196896" y="7510"/>
                </a:cubicBezTo>
                <a:cubicBezTo>
                  <a:pt x="167908" y="6436"/>
                  <a:pt x="139051" y="11959"/>
                  <a:pt x="110128" y="14184"/>
                </a:cubicBezTo>
                <a:cubicBezTo>
                  <a:pt x="106791" y="16409"/>
                  <a:pt x="103703" y="19064"/>
                  <a:pt x="100116" y="20858"/>
                </a:cubicBezTo>
                <a:cubicBezTo>
                  <a:pt x="96970" y="22431"/>
                  <a:pt x="93499" y="23270"/>
                  <a:pt x="90105" y="24196"/>
                </a:cubicBezTo>
                <a:cubicBezTo>
                  <a:pt x="46841" y="35996"/>
                  <a:pt x="63505" y="30870"/>
                  <a:pt x="0" y="30870"/>
                </a:cubicBezTo>
              </a:path>
            </a:pathLst>
          </a:custGeom>
          <a:noFill/>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TextBox 4"/>
          <p:cNvSpPr txBox="1"/>
          <p:nvPr/>
        </p:nvSpPr>
        <p:spPr>
          <a:xfrm>
            <a:off x="513333" y="4581847"/>
            <a:ext cx="1557576" cy="589905"/>
          </a:xfrm>
          <a:prstGeom prst="rect">
            <a:avLst/>
          </a:prstGeom>
          <a:noFill/>
        </p:spPr>
        <p:txBody>
          <a:bodyPr wrap="square" lIns="0" tIns="0" rIns="0" bIns="0" rtlCol="0" anchor="t" anchorCtr="0">
            <a:spAutoFit/>
          </a:bodyPr>
          <a:lstStyle/>
          <a:p>
            <a:pPr algn="r">
              <a:lnSpc>
                <a:spcPts val="2300"/>
              </a:lnSpc>
              <a:spcBef>
                <a:spcPts val="1150"/>
              </a:spcBef>
            </a:pPr>
            <a:r>
              <a:rPr lang="de-DE" sz="1600" dirty="0" smtClean="0"/>
              <a:t>CFC – OFE </a:t>
            </a:r>
            <a:r>
              <a:rPr lang="de-DE" sz="1600" dirty="0" err="1" smtClean="0"/>
              <a:t>Cu</a:t>
            </a:r>
            <a:r>
              <a:rPr lang="de-DE" sz="1600" dirty="0" smtClean="0"/>
              <a:t> crack </a:t>
            </a:r>
            <a:r>
              <a:rPr lang="de-DE" sz="1600" dirty="0" err="1" smtClean="0"/>
              <a:t>example</a:t>
            </a:r>
            <a:endParaRPr lang="de-DE" sz="1600" dirty="0" smtClean="0"/>
          </a:p>
        </p:txBody>
      </p:sp>
    </p:spTree>
    <p:extLst>
      <p:ext uri="{BB962C8B-B14F-4D97-AF65-F5344CB8AC3E}">
        <p14:creationId xmlns:p14="http://schemas.microsoft.com/office/powerpoint/2010/main" val="71124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285750" indent="-285750">
              <a:buFont typeface="Arial" panose="020B0604020202020204" pitchFamily="34" charset="0"/>
              <a:buChar char="•"/>
            </a:pPr>
            <a:r>
              <a:rPr lang="de-DE" dirty="0" err="1"/>
              <a:t>Calculate</a:t>
            </a:r>
            <a:r>
              <a:rPr lang="de-DE" dirty="0"/>
              <a:t> separatrix </a:t>
            </a:r>
            <a:endParaRPr lang="de-DE" dirty="0" smtClean="0"/>
          </a:p>
          <a:p>
            <a:pPr marL="465138" lvl="2" indent="-285750"/>
            <a:r>
              <a:rPr lang="de-DE" sz="1400" kern="400" dirty="0" smtClean="0"/>
              <a:t>Independent </a:t>
            </a:r>
            <a:r>
              <a:rPr lang="de-DE" sz="1400" kern="400" dirty="0" err="1"/>
              <a:t>of</a:t>
            </a:r>
            <a:r>
              <a:rPr lang="de-DE" sz="1400" kern="400" dirty="0"/>
              <a:t> </a:t>
            </a:r>
            <a:r>
              <a:rPr lang="de-DE" sz="1400" kern="400" dirty="0" err="1"/>
              <a:t>target</a:t>
            </a:r>
            <a:r>
              <a:rPr lang="de-DE" sz="1400" kern="400" dirty="0"/>
              <a:t> </a:t>
            </a:r>
            <a:r>
              <a:rPr lang="de-DE" sz="1400" kern="400" dirty="0" err="1"/>
              <a:t>geometry</a:t>
            </a:r>
            <a:endParaRPr lang="de-DE" sz="1400" kern="400" dirty="0"/>
          </a:p>
          <a:p>
            <a:pPr marL="285750" indent="-285750">
              <a:buFont typeface="Arial" panose="020B0604020202020204" pitchFamily="34" charset="0"/>
              <a:buChar char="•"/>
            </a:pPr>
            <a:r>
              <a:rPr lang="de-DE" dirty="0"/>
              <a:t>Divertor </a:t>
            </a:r>
            <a:r>
              <a:rPr lang="de-DE" dirty="0" err="1"/>
              <a:t>does</a:t>
            </a:r>
            <a:r>
              <a:rPr lang="de-DE" dirty="0"/>
              <a:t> not </a:t>
            </a:r>
            <a:r>
              <a:rPr lang="de-DE" dirty="0" err="1"/>
              <a:t>intersect</a:t>
            </a:r>
            <a:r>
              <a:rPr lang="de-DE" dirty="0"/>
              <a:t> </a:t>
            </a:r>
            <a:r>
              <a:rPr lang="de-DE" dirty="0" err="1"/>
              <a:t>core</a:t>
            </a:r>
            <a:r>
              <a:rPr lang="de-DE" dirty="0"/>
              <a:t> </a:t>
            </a:r>
            <a:r>
              <a:rPr lang="de-DE" dirty="0" err="1"/>
              <a:t>plasma</a:t>
            </a:r>
            <a:endParaRPr lang="de-DE" dirty="0"/>
          </a:p>
          <a:p>
            <a:pPr marL="465138" lvl="2" indent="-285750"/>
            <a:r>
              <a:rPr lang="de-DE" sz="1400" dirty="0"/>
              <a:t>Safe </a:t>
            </a:r>
            <a:r>
              <a:rPr lang="de-DE" sz="1400" dirty="0" err="1"/>
              <a:t>distance</a:t>
            </a:r>
            <a:r>
              <a:rPr lang="de-DE" sz="1400" dirty="0"/>
              <a:t> </a:t>
            </a:r>
            <a:r>
              <a:rPr lang="de-DE" sz="1400" dirty="0" err="1"/>
              <a:t>to</a:t>
            </a:r>
            <a:r>
              <a:rPr lang="de-DE" sz="1400" dirty="0"/>
              <a:t> </a:t>
            </a:r>
            <a:r>
              <a:rPr lang="de-DE" sz="1400" dirty="0" err="1"/>
              <a:t>inner</a:t>
            </a:r>
            <a:r>
              <a:rPr lang="de-DE" sz="1400" dirty="0"/>
              <a:t> </a:t>
            </a:r>
            <a:r>
              <a:rPr lang="de-DE" sz="1400" dirty="0" err="1"/>
              <a:t>envelop</a:t>
            </a:r>
            <a:r>
              <a:rPr lang="de-DE" sz="1400" dirty="0"/>
              <a:t> </a:t>
            </a:r>
            <a:r>
              <a:rPr lang="de-DE" sz="1400" dirty="0" err="1"/>
              <a:t>of</a:t>
            </a:r>
            <a:r>
              <a:rPr lang="de-DE" sz="1400" dirty="0"/>
              <a:t> separatrix</a:t>
            </a:r>
          </a:p>
          <a:p>
            <a:pPr marL="285750" indent="-285750">
              <a:buFont typeface="Arial" panose="020B0604020202020204" pitchFamily="34" charset="0"/>
              <a:buChar char="•"/>
            </a:pPr>
            <a:r>
              <a:rPr lang="de-DE" dirty="0"/>
              <a:t>Divertor </a:t>
            </a:r>
            <a:r>
              <a:rPr lang="de-DE" dirty="0" err="1"/>
              <a:t>intersects</a:t>
            </a:r>
            <a:r>
              <a:rPr lang="de-DE" dirty="0"/>
              <a:t> </a:t>
            </a:r>
            <a:r>
              <a:rPr lang="de-DE" dirty="0" err="1"/>
              <a:t>scrape</a:t>
            </a:r>
            <a:r>
              <a:rPr lang="de-DE" dirty="0"/>
              <a:t> </a:t>
            </a:r>
            <a:r>
              <a:rPr lang="de-DE" dirty="0" err="1"/>
              <a:t>of</a:t>
            </a:r>
            <a:r>
              <a:rPr lang="de-DE" dirty="0"/>
              <a:t> </a:t>
            </a:r>
            <a:r>
              <a:rPr lang="de-DE" dirty="0" err="1"/>
              <a:t>layer</a:t>
            </a:r>
            <a:endParaRPr lang="de-DE" dirty="0"/>
          </a:p>
          <a:p>
            <a:pPr marL="465138" lvl="2" indent="-285750"/>
            <a:r>
              <a:rPr lang="de-DE" sz="1400" dirty="0" err="1"/>
              <a:t>Intersection</a:t>
            </a:r>
            <a:r>
              <a:rPr lang="de-DE" sz="1400" dirty="0"/>
              <a:t> </a:t>
            </a:r>
            <a:r>
              <a:rPr lang="de-DE" sz="1400" dirty="0" err="1"/>
              <a:t>of</a:t>
            </a:r>
            <a:r>
              <a:rPr lang="de-DE" sz="1400" dirty="0"/>
              <a:t> </a:t>
            </a:r>
            <a:r>
              <a:rPr lang="de-DE" sz="1400" dirty="0" err="1"/>
              <a:t>outer</a:t>
            </a:r>
            <a:r>
              <a:rPr lang="de-DE" sz="1400" dirty="0"/>
              <a:t> </a:t>
            </a:r>
            <a:r>
              <a:rPr lang="de-DE" sz="1400" dirty="0" err="1"/>
              <a:t>envelope</a:t>
            </a:r>
            <a:r>
              <a:rPr lang="de-DE" sz="1400" dirty="0"/>
              <a:t> </a:t>
            </a:r>
            <a:r>
              <a:rPr lang="de-DE" sz="1400" dirty="0" err="1"/>
              <a:t>of</a:t>
            </a:r>
            <a:r>
              <a:rPr lang="de-DE" sz="1400" dirty="0"/>
              <a:t> separatrix </a:t>
            </a:r>
          </a:p>
          <a:p>
            <a:pPr marL="285750" indent="-285750">
              <a:buFont typeface="Arial" panose="020B0604020202020204" pitchFamily="34" charset="0"/>
              <a:buChar char="•"/>
            </a:pPr>
            <a:r>
              <a:rPr lang="de-DE" dirty="0"/>
              <a:t>Baffle </a:t>
            </a:r>
            <a:r>
              <a:rPr lang="de-DE" dirty="0" err="1"/>
              <a:t>does</a:t>
            </a:r>
            <a:r>
              <a:rPr lang="de-DE" dirty="0"/>
              <a:t> not </a:t>
            </a:r>
            <a:r>
              <a:rPr lang="de-DE" dirty="0" err="1"/>
              <a:t>intersect</a:t>
            </a:r>
            <a:r>
              <a:rPr lang="de-DE" dirty="0"/>
              <a:t> separatrix</a:t>
            </a:r>
          </a:p>
          <a:p>
            <a:pPr marL="465138" lvl="2" indent="-285750"/>
            <a:r>
              <a:rPr lang="de-DE" sz="1400" dirty="0"/>
              <a:t>After </a:t>
            </a:r>
            <a:r>
              <a:rPr lang="de-DE" sz="1400" dirty="0" err="1"/>
              <a:t>optimisation</a:t>
            </a:r>
            <a:r>
              <a:rPr lang="de-DE" sz="1400" dirty="0"/>
              <a:t> </a:t>
            </a:r>
            <a:r>
              <a:rPr lang="de-DE" sz="1400" dirty="0" err="1"/>
              <a:t>of</a:t>
            </a:r>
            <a:r>
              <a:rPr lang="de-DE" sz="1400" dirty="0"/>
              <a:t> divertor </a:t>
            </a:r>
            <a:r>
              <a:rPr lang="de-DE" sz="1400" dirty="0" err="1"/>
              <a:t>position</a:t>
            </a:r>
            <a:r>
              <a:rPr lang="de-DE" sz="1400" dirty="0"/>
              <a:t>, </a:t>
            </a:r>
            <a:r>
              <a:rPr lang="de-DE" sz="1400" dirty="0" err="1"/>
              <a:t>baffles</a:t>
            </a:r>
            <a:r>
              <a:rPr lang="de-DE" sz="1400" dirty="0"/>
              <a:t> </a:t>
            </a:r>
            <a:r>
              <a:rPr lang="de-DE" sz="1400" dirty="0" err="1"/>
              <a:t>could</a:t>
            </a:r>
            <a:r>
              <a:rPr lang="de-DE" sz="1400" dirty="0"/>
              <a:t> </a:t>
            </a:r>
            <a:r>
              <a:rPr lang="de-DE" sz="1400" dirty="0" err="1"/>
              <a:t>be</a:t>
            </a:r>
            <a:r>
              <a:rPr lang="de-DE" sz="1400" dirty="0"/>
              <a:t> </a:t>
            </a:r>
            <a:r>
              <a:rPr lang="de-DE" sz="1400" dirty="0" err="1"/>
              <a:t>repositioned</a:t>
            </a:r>
            <a:r>
              <a:rPr lang="de-DE" sz="1400" dirty="0"/>
              <a:t> </a:t>
            </a:r>
            <a:r>
              <a:rPr lang="de-DE" sz="1400" dirty="0" err="1"/>
              <a:t>into</a:t>
            </a:r>
            <a:r>
              <a:rPr lang="de-DE" sz="1400" dirty="0"/>
              <a:t> </a:t>
            </a:r>
            <a:r>
              <a:rPr lang="de-DE" sz="1400" dirty="0" err="1"/>
              <a:t>shadowed</a:t>
            </a:r>
            <a:r>
              <a:rPr lang="de-DE" sz="1400" dirty="0"/>
              <a:t> </a:t>
            </a:r>
            <a:r>
              <a:rPr lang="de-DE" sz="1400" dirty="0" err="1"/>
              <a:t>area</a:t>
            </a:r>
            <a:endParaRPr lang="de-DE" sz="1400" dirty="0"/>
          </a:p>
          <a:p>
            <a:pPr lvl="1"/>
            <a:endParaRPr lang="de-DE" dirty="0"/>
          </a:p>
          <a:p>
            <a:endParaRPr lang="de-DE" dirty="0"/>
          </a:p>
        </p:txBody>
      </p:sp>
      <p:sp>
        <p:nvSpPr>
          <p:cNvPr id="3" name="Title 2"/>
          <p:cNvSpPr>
            <a:spLocks noGrp="1"/>
          </p:cNvSpPr>
          <p:nvPr>
            <p:ph type="title"/>
          </p:nvPr>
        </p:nvSpPr>
        <p:spPr/>
        <p:txBody>
          <a:bodyPr/>
          <a:lstStyle/>
          <a:p>
            <a:r>
              <a:rPr lang="de-DE" dirty="0" smtClean="0"/>
              <a:t>Design </a:t>
            </a:r>
            <a:r>
              <a:rPr lang="de-DE" dirty="0" err="1" smtClean="0"/>
              <a:t>strategy</a:t>
            </a:r>
            <a:r>
              <a:rPr lang="de-DE" dirty="0" smtClean="0"/>
              <a:t> divertor and </a:t>
            </a:r>
            <a:r>
              <a:rPr lang="de-DE" dirty="0" err="1" smtClean="0"/>
              <a:t>baffle</a:t>
            </a:r>
            <a:endParaRPr lang="de-DE" dirty="0"/>
          </a:p>
        </p:txBody>
      </p:sp>
      <p:sp>
        <p:nvSpPr>
          <p:cNvPr id="4" name="Slide Number Placeholder 3"/>
          <p:cNvSpPr>
            <a:spLocks noGrp="1"/>
          </p:cNvSpPr>
          <p:nvPr>
            <p:ph type="sldNum" sz="quarter" idx="4294967295"/>
          </p:nvPr>
        </p:nvSpPr>
        <p:spPr>
          <a:xfrm>
            <a:off x="11863388" y="6534150"/>
            <a:ext cx="328612" cy="142875"/>
          </a:xfrm>
        </p:spPr>
        <p:txBody>
          <a:bodyPr/>
          <a:lstStyle/>
          <a:p>
            <a:fld id="{3B1A4699-952B-42DA-8DC4-38A59B49610C}" type="slidenum">
              <a:rPr lang="de-DE" smtClean="0"/>
              <a:pPr/>
              <a:t>3</a:t>
            </a:fld>
            <a:endParaRPr lang="de-DE"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705" t="10665" r="9323"/>
          <a:stretch/>
        </p:blipFill>
        <p:spPr>
          <a:xfrm>
            <a:off x="5647173" y="2299065"/>
            <a:ext cx="6531429" cy="437796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577" t="10336" r="9578" b="3380"/>
          <a:stretch/>
        </p:blipFill>
        <p:spPr>
          <a:xfrm>
            <a:off x="5637126" y="2282983"/>
            <a:ext cx="6521380" cy="4228349"/>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216" t="10500" r="9322"/>
          <a:stretch/>
        </p:blipFill>
        <p:spPr>
          <a:xfrm>
            <a:off x="5687367" y="2291023"/>
            <a:ext cx="6491235" cy="4386001"/>
          </a:xfrm>
          <a:prstGeom prst="rect">
            <a:avLst/>
          </a:prstGeom>
        </p:spPr>
      </p:pic>
    </p:spTree>
    <p:extLst>
      <p:ext uri="{BB962C8B-B14F-4D97-AF65-F5344CB8AC3E}">
        <p14:creationId xmlns:p14="http://schemas.microsoft.com/office/powerpoint/2010/main" val="39013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r>
              <a:rPr lang="en-US" dirty="0" smtClean="0"/>
              <a:t>Calculate magnetic field with VMEC/Extender</a:t>
            </a:r>
          </a:p>
          <a:p>
            <a:pPr lvl="1"/>
            <a:r>
              <a:rPr lang="en-US" dirty="0" smtClean="0"/>
              <a:t>200+ runs made by Joachim Geiger. </a:t>
            </a:r>
          </a:p>
          <a:p>
            <a:pPr lvl="1"/>
            <a:r>
              <a:rPr lang="en-US" dirty="0" smtClean="0"/>
              <a:t>VMEC model size (XS, S,M, L) iterated so that assumed LCFS agrees reasonably with Extender result</a:t>
            </a:r>
          </a:p>
          <a:p>
            <a:pPr lvl="1"/>
            <a:r>
              <a:rPr lang="en-US" dirty="0" smtClean="0"/>
              <a:t>Standard: 	beta 0 ‒ 4.1%, </a:t>
            </a:r>
            <a:r>
              <a:rPr lang="en-US" dirty="0" err="1" smtClean="0"/>
              <a:t>I</a:t>
            </a:r>
            <a:r>
              <a:rPr lang="en-US" baseline="-25000" dirty="0" err="1" smtClean="0"/>
              <a:t>tor</a:t>
            </a:r>
            <a:r>
              <a:rPr lang="en-US" dirty="0" smtClean="0"/>
              <a:t> = -30 ‒ +20 kA</a:t>
            </a:r>
          </a:p>
          <a:p>
            <a:pPr lvl="1"/>
            <a:r>
              <a:rPr lang="en-US" dirty="0" smtClean="0"/>
              <a:t>High mirror: 	beta 0 – 4.0%, </a:t>
            </a:r>
            <a:r>
              <a:rPr lang="en-US" dirty="0" err="1" smtClean="0"/>
              <a:t>I</a:t>
            </a:r>
            <a:r>
              <a:rPr lang="en-US" baseline="-25000" dirty="0" err="1" smtClean="0"/>
              <a:t>tor</a:t>
            </a:r>
            <a:r>
              <a:rPr lang="en-US" dirty="0" smtClean="0"/>
              <a:t> = -20 ‒ +20 kA</a:t>
            </a:r>
          </a:p>
          <a:p>
            <a:pPr lvl="1"/>
            <a:r>
              <a:rPr lang="en-US" dirty="0" smtClean="0"/>
              <a:t>High Iota: 	beta 0 – 2.8%, </a:t>
            </a:r>
            <a:r>
              <a:rPr lang="en-US" dirty="0" err="1" smtClean="0"/>
              <a:t>I</a:t>
            </a:r>
            <a:r>
              <a:rPr lang="en-US" baseline="-25000" dirty="0" err="1" smtClean="0"/>
              <a:t>tor</a:t>
            </a:r>
            <a:r>
              <a:rPr lang="en-US" dirty="0" smtClean="0"/>
              <a:t> = -70 ‒ +20 kA</a:t>
            </a:r>
          </a:p>
          <a:p>
            <a:r>
              <a:rPr lang="en-US" dirty="0" smtClean="0"/>
              <a:t>Check results by evaluation of power deposition onto OP2 divertor</a:t>
            </a:r>
          </a:p>
          <a:p>
            <a:pPr lvl="1"/>
            <a:r>
              <a:rPr lang="en-US" dirty="0" smtClean="0"/>
              <a:t>199/214 cases show &gt;98% of particles deposited on first wall</a:t>
            </a:r>
          </a:p>
          <a:p>
            <a:r>
              <a:rPr lang="en-US" dirty="0" smtClean="0"/>
              <a:t>Calculate connection length </a:t>
            </a:r>
            <a:r>
              <a:rPr lang="en-US" dirty="0" err="1" smtClean="0"/>
              <a:t>L</a:t>
            </a:r>
            <a:r>
              <a:rPr lang="en-US" baseline="-25000" dirty="0" err="1" smtClean="0"/>
              <a:t>c</a:t>
            </a:r>
            <a:r>
              <a:rPr lang="en-US" dirty="0" smtClean="0"/>
              <a:t> to OP2.2 target in EMC-lite-universal in toroidal section at 36°</a:t>
            </a:r>
          </a:p>
          <a:p>
            <a:pPr lvl="1"/>
            <a:r>
              <a:rPr lang="en-US" dirty="0" smtClean="0"/>
              <a:t>Infinite connection length: closed flux surfaces</a:t>
            </a:r>
          </a:p>
          <a:p>
            <a:pPr lvl="1"/>
            <a:r>
              <a:rPr lang="en-US" dirty="0" smtClean="0"/>
              <a:t>Short connection length: private flux region</a:t>
            </a:r>
          </a:p>
          <a:p>
            <a:pPr lvl="1"/>
            <a:r>
              <a:rPr lang="en-US" dirty="0" smtClean="0"/>
              <a:t>Intermediate connection length: points on the separatrix, depending on configuration:</a:t>
            </a:r>
          </a:p>
          <a:p>
            <a:pPr lvl="2">
              <a:lnSpc>
                <a:spcPct val="120000"/>
              </a:lnSpc>
            </a:pPr>
            <a:r>
              <a:rPr lang="en-US" dirty="0" err="1"/>
              <a:t>L</a:t>
            </a:r>
            <a:r>
              <a:rPr lang="en-US" baseline="-25000" dirty="0" err="1"/>
              <a:t>c</a:t>
            </a:r>
            <a:r>
              <a:rPr lang="en-US" dirty="0"/>
              <a:t> = 300 ‒ 500 m for high iota</a:t>
            </a:r>
          </a:p>
          <a:p>
            <a:pPr lvl="2">
              <a:lnSpc>
                <a:spcPct val="120000"/>
              </a:lnSpc>
            </a:pPr>
            <a:r>
              <a:rPr lang="en-US" dirty="0" err="1" smtClean="0"/>
              <a:t>L</a:t>
            </a:r>
            <a:r>
              <a:rPr lang="en-US" baseline="-25000" dirty="0" err="1" smtClean="0"/>
              <a:t>c</a:t>
            </a:r>
            <a:r>
              <a:rPr lang="en-US" dirty="0" smtClean="0"/>
              <a:t> </a:t>
            </a:r>
            <a:r>
              <a:rPr lang="en-US" dirty="0"/>
              <a:t>= </a:t>
            </a:r>
            <a:r>
              <a:rPr lang="en-US" dirty="0" smtClean="0"/>
              <a:t>600 </a:t>
            </a:r>
            <a:r>
              <a:rPr lang="en-US" dirty="0"/>
              <a:t>‒ </a:t>
            </a:r>
            <a:r>
              <a:rPr lang="en-US" dirty="0" smtClean="0"/>
              <a:t>960 </a:t>
            </a:r>
            <a:r>
              <a:rPr lang="en-US" dirty="0"/>
              <a:t>m </a:t>
            </a:r>
            <a:r>
              <a:rPr lang="en-US" dirty="0" smtClean="0"/>
              <a:t>for</a:t>
            </a:r>
            <a:r>
              <a:rPr lang="en-US" dirty="0"/>
              <a:t> standard and high mirror</a:t>
            </a:r>
          </a:p>
          <a:p>
            <a:r>
              <a:rPr lang="en-US" dirty="0" smtClean="0"/>
              <a:t>Remove target and trace points with intermediate connection length to find complete separatrix</a:t>
            </a:r>
          </a:p>
          <a:p>
            <a:pPr lvl="1"/>
            <a:r>
              <a:rPr lang="en-US" dirty="0" smtClean="0"/>
              <a:t>Number of toroidal turns needed to close the separatrix poloidally once depend on configuration</a:t>
            </a:r>
          </a:p>
          <a:p>
            <a:pPr lvl="2">
              <a:lnSpc>
                <a:spcPct val="120000"/>
              </a:lnSpc>
            </a:pPr>
            <a:r>
              <a:rPr lang="en-US" dirty="0" smtClean="0"/>
              <a:t>n = 7 turns for high iota</a:t>
            </a:r>
          </a:p>
          <a:p>
            <a:pPr lvl="2">
              <a:lnSpc>
                <a:spcPct val="120000"/>
              </a:lnSpc>
            </a:pPr>
            <a:r>
              <a:rPr lang="en-US" dirty="0" smtClean="0"/>
              <a:t>n = 65 turns for standard </a:t>
            </a:r>
            <a:r>
              <a:rPr lang="en-US" dirty="0"/>
              <a:t>and high </a:t>
            </a:r>
            <a:r>
              <a:rPr lang="en-US" dirty="0" smtClean="0"/>
              <a:t>mirror</a:t>
            </a:r>
          </a:p>
          <a:p>
            <a:r>
              <a:rPr lang="en-US" dirty="0" smtClean="0"/>
              <a:t>Reduce number of points to 1 per voxel of 15x15 mm in 36° section</a:t>
            </a:r>
          </a:p>
          <a:p>
            <a:pPr lvl="1"/>
            <a:r>
              <a:rPr lang="en-US" dirty="0" smtClean="0"/>
              <a:t>Trace 0.1 toroidal turn (0-36°) and store results for every 0.1°</a:t>
            </a:r>
          </a:p>
          <a:p>
            <a:r>
              <a:rPr lang="en-US" dirty="0" smtClean="0">
                <a:sym typeface="Wingdings" panose="05000000000000000000" pitchFamily="2" charset="2"/>
              </a:rPr>
              <a:t> 3D contour of p</a:t>
            </a:r>
            <a:r>
              <a:rPr lang="en-US" dirty="0" smtClean="0"/>
              <a:t>ower carrying layer in the SOL</a:t>
            </a:r>
          </a:p>
          <a:p>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Calculation of separatrix</a:t>
            </a:r>
            <a:r>
              <a:rPr lang="en-US" baseline="30000" dirty="0" smtClean="0"/>
              <a:t>1</a:t>
            </a:r>
            <a:endParaRPr lang="en-US" baseline="30000"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4</a:t>
            </a:fld>
            <a:endParaRPr lang="de-DE" dirty="0"/>
          </a:p>
        </p:txBody>
      </p:sp>
      <p:sp>
        <p:nvSpPr>
          <p:cNvPr id="5" name="TextBox 4"/>
          <p:cNvSpPr txBox="1"/>
          <p:nvPr/>
        </p:nvSpPr>
        <p:spPr>
          <a:xfrm>
            <a:off x="690664" y="6534087"/>
            <a:ext cx="5927777" cy="294953"/>
          </a:xfrm>
          <a:prstGeom prst="rect">
            <a:avLst/>
          </a:prstGeom>
          <a:noFill/>
        </p:spPr>
        <p:txBody>
          <a:bodyPr wrap="none" lIns="0" tIns="0" rIns="0" bIns="0" rtlCol="0" anchor="t" anchorCtr="0">
            <a:spAutoFit/>
          </a:bodyPr>
          <a:lstStyle/>
          <a:p>
            <a:pPr>
              <a:lnSpc>
                <a:spcPts val="2300"/>
              </a:lnSpc>
              <a:spcBef>
                <a:spcPts val="1150"/>
              </a:spcBef>
            </a:pPr>
            <a:r>
              <a:rPr lang="en-US" sz="1600" dirty="0" smtClean="0"/>
              <a:t>Calculation approach adopted from approach by </a:t>
            </a:r>
            <a:r>
              <a:rPr lang="en-US" sz="1600" dirty="0" smtClean="0">
                <a:hlinkClick r:id="rId2"/>
              </a:rPr>
              <a:t>A. Kharwandikar</a:t>
            </a:r>
            <a:endParaRPr lang="en-US" sz="1600" dirty="0" smtClean="0"/>
          </a:p>
        </p:txBody>
      </p:sp>
    </p:spTree>
    <p:extLst>
      <p:ext uri="{BB962C8B-B14F-4D97-AF65-F5344CB8AC3E}">
        <p14:creationId xmlns:p14="http://schemas.microsoft.com/office/powerpoint/2010/main" val="2548357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val="1995873313"/>
              </p:ext>
            </p:extLst>
          </p:nvPr>
        </p:nvGraphicFramePr>
        <p:xfrm>
          <a:off x="72135" y="906986"/>
          <a:ext cx="12100178" cy="5851800"/>
        </p:xfrm>
        <a:graphic>
          <a:graphicData uri="http://schemas.openxmlformats.org/drawingml/2006/table">
            <a:tbl>
              <a:tblPr firstRow="1" bandRow="1">
                <a:tableStyleId>{5C22544A-7EE6-4342-B048-85BDC9FD1C3A}</a:tableStyleId>
              </a:tblPr>
              <a:tblGrid>
                <a:gridCol w="848498">
                  <a:extLst>
                    <a:ext uri="{9D8B030D-6E8A-4147-A177-3AD203B41FA5}">
                      <a16:colId xmlns:a16="http://schemas.microsoft.com/office/drawing/2014/main" val="1043410258"/>
                    </a:ext>
                  </a:extLst>
                </a:gridCol>
                <a:gridCol w="756000">
                  <a:extLst>
                    <a:ext uri="{9D8B030D-6E8A-4147-A177-3AD203B41FA5}">
                      <a16:colId xmlns:a16="http://schemas.microsoft.com/office/drawing/2014/main" val="2226903776"/>
                    </a:ext>
                  </a:extLst>
                </a:gridCol>
                <a:gridCol w="432000">
                  <a:extLst>
                    <a:ext uri="{9D8B030D-6E8A-4147-A177-3AD203B41FA5}">
                      <a16:colId xmlns:a16="http://schemas.microsoft.com/office/drawing/2014/main" val="2808033809"/>
                    </a:ext>
                  </a:extLst>
                </a:gridCol>
                <a:gridCol w="432000">
                  <a:extLst>
                    <a:ext uri="{9D8B030D-6E8A-4147-A177-3AD203B41FA5}">
                      <a16:colId xmlns:a16="http://schemas.microsoft.com/office/drawing/2014/main" val="45267458"/>
                    </a:ext>
                  </a:extLst>
                </a:gridCol>
                <a:gridCol w="432000">
                  <a:extLst>
                    <a:ext uri="{9D8B030D-6E8A-4147-A177-3AD203B41FA5}">
                      <a16:colId xmlns:a16="http://schemas.microsoft.com/office/drawing/2014/main" val="796640903"/>
                    </a:ext>
                  </a:extLst>
                </a:gridCol>
                <a:gridCol w="432000">
                  <a:extLst>
                    <a:ext uri="{9D8B030D-6E8A-4147-A177-3AD203B41FA5}">
                      <a16:colId xmlns:a16="http://schemas.microsoft.com/office/drawing/2014/main" val="1936207547"/>
                    </a:ext>
                  </a:extLst>
                </a:gridCol>
                <a:gridCol w="432000">
                  <a:extLst>
                    <a:ext uri="{9D8B030D-6E8A-4147-A177-3AD203B41FA5}">
                      <a16:colId xmlns:a16="http://schemas.microsoft.com/office/drawing/2014/main" val="3773726"/>
                    </a:ext>
                  </a:extLst>
                </a:gridCol>
                <a:gridCol w="432000">
                  <a:extLst>
                    <a:ext uri="{9D8B030D-6E8A-4147-A177-3AD203B41FA5}">
                      <a16:colId xmlns:a16="http://schemas.microsoft.com/office/drawing/2014/main" val="2866800016"/>
                    </a:ext>
                  </a:extLst>
                </a:gridCol>
                <a:gridCol w="432000">
                  <a:extLst>
                    <a:ext uri="{9D8B030D-6E8A-4147-A177-3AD203B41FA5}">
                      <a16:colId xmlns:a16="http://schemas.microsoft.com/office/drawing/2014/main" val="3766428101"/>
                    </a:ext>
                  </a:extLst>
                </a:gridCol>
                <a:gridCol w="432000">
                  <a:extLst>
                    <a:ext uri="{9D8B030D-6E8A-4147-A177-3AD203B41FA5}">
                      <a16:colId xmlns:a16="http://schemas.microsoft.com/office/drawing/2014/main" val="2483955181"/>
                    </a:ext>
                  </a:extLst>
                </a:gridCol>
                <a:gridCol w="432000">
                  <a:extLst>
                    <a:ext uri="{9D8B030D-6E8A-4147-A177-3AD203B41FA5}">
                      <a16:colId xmlns:a16="http://schemas.microsoft.com/office/drawing/2014/main" val="3804821712"/>
                    </a:ext>
                  </a:extLst>
                </a:gridCol>
                <a:gridCol w="432000">
                  <a:extLst>
                    <a:ext uri="{9D8B030D-6E8A-4147-A177-3AD203B41FA5}">
                      <a16:colId xmlns:a16="http://schemas.microsoft.com/office/drawing/2014/main" val="303341369"/>
                    </a:ext>
                  </a:extLst>
                </a:gridCol>
                <a:gridCol w="432000">
                  <a:extLst>
                    <a:ext uri="{9D8B030D-6E8A-4147-A177-3AD203B41FA5}">
                      <a16:colId xmlns:a16="http://schemas.microsoft.com/office/drawing/2014/main" val="3769090837"/>
                    </a:ext>
                  </a:extLst>
                </a:gridCol>
                <a:gridCol w="358980">
                  <a:extLst>
                    <a:ext uri="{9D8B030D-6E8A-4147-A177-3AD203B41FA5}">
                      <a16:colId xmlns:a16="http://schemas.microsoft.com/office/drawing/2014/main" val="3131736336"/>
                    </a:ext>
                  </a:extLst>
                </a:gridCol>
                <a:gridCol w="358980">
                  <a:extLst>
                    <a:ext uri="{9D8B030D-6E8A-4147-A177-3AD203B41FA5}">
                      <a16:colId xmlns:a16="http://schemas.microsoft.com/office/drawing/2014/main" val="2594828851"/>
                    </a:ext>
                  </a:extLst>
                </a:gridCol>
                <a:gridCol w="358980">
                  <a:extLst>
                    <a:ext uri="{9D8B030D-6E8A-4147-A177-3AD203B41FA5}">
                      <a16:colId xmlns:a16="http://schemas.microsoft.com/office/drawing/2014/main" val="4003736532"/>
                    </a:ext>
                  </a:extLst>
                </a:gridCol>
                <a:gridCol w="358980">
                  <a:extLst>
                    <a:ext uri="{9D8B030D-6E8A-4147-A177-3AD203B41FA5}">
                      <a16:colId xmlns:a16="http://schemas.microsoft.com/office/drawing/2014/main" val="1905149"/>
                    </a:ext>
                  </a:extLst>
                </a:gridCol>
                <a:gridCol w="358980">
                  <a:extLst>
                    <a:ext uri="{9D8B030D-6E8A-4147-A177-3AD203B41FA5}">
                      <a16:colId xmlns:a16="http://schemas.microsoft.com/office/drawing/2014/main" val="849518284"/>
                    </a:ext>
                  </a:extLst>
                </a:gridCol>
                <a:gridCol w="358980">
                  <a:extLst>
                    <a:ext uri="{9D8B030D-6E8A-4147-A177-3AD203B41FA5}">
                      <a16:colId xmlns:a16="http://schemas.microsoft.com/office/drawing/2014/main" val="3403979377"/>
                    </a:ext>
                  </a:extLst>
                </a:gridCol>
                <a:gridCol w="358980">
                  <a:extLst>
                    <a:ext uri="{9D8B030D-6E8A-4147-A177-3AD203B41FA5}">
                      <a16:colId xmlns:a16="http://schemas.microsoft.com/office/drawing/2014/main" val="3347303113"/>
                    </a:ext>
                  </a:extLst>
                </a:gridCol>
                <a:gridCol w="358980">
                  <a:extLst>
                    <a:ext uri="{9D8B030D-6E8A-4147-A177-3AD203B41FA5}">
                      <a16:colId xmlns:a16="http://schemas.microsoft.com/office/drawing/2014/main" val="1794773577"/>
                    </a:ext>
                  </a:extLst>
                </a:gridCol>
                <a:gridCol w="358980">
                  <a:extLst>
                    <a:ext uri="{9D8B030D-6E8A-4147-A177-3AD203B41FA5}">
                      <a16:colId xmlns:a16="http://schemas.microsoft.com/office/drawing/2014/main" val="3586331277"/>
                    </a:ext>
                  </a:extLst>
                </a:gridCol>
                <a:gridCol w="358980">
                  <a:extLst>
                    <a:ext uri="{9D8B030D-6E8A-4147-A177-3AD203B41FA5}">
                      <a16:colId xmlns:a16="http://schemas.microsoft.com/office/drawing/2014/main" val="2780958801"/>
                    </a:ext>
                  </a:extLst>
                </a:gridCol>
                <a:gridCol w="358980">
                  <a:extLst>
                    <a:ext uri="{9D8B030D-6E8A-4147-A177-3AD203B41FA5}">
                      <a16:colId xmlns:a16="http://schemas.microsoft.com/office/drawing/2014/main" val="2860818600"/>
                    </a:ext>
                  </a:extLst>
                </a:gridCol>
                <a:gridCol w="358980">
                  <a:extLst>
                    <a:ext uri="{9D8B030D-6E8A-4147-A177-3AD203B41FA5}">
                      <a16:colId xmlns:a16="http://schemas.microsoft.com/office/drawing/2014/main" val="1805221165"/>
                    </a:ext>
                  </a:extLst>
                </a:gridCol>
                <a:gridCol w="358980">
                  <a:extLst>
                    <a:ext uri="{9D8B030D-6E8A-4147-A177-3AD203B41FA5}">
                      <a16:colId xmlns:a16="http://schemas.microsoft.com/office/drawing/2014/main" val="779490157"/>
                    </a:ext>
                  </a:extLst>
                </a:gridCol>
                <a:gridCol w="358980">
                  <a:extLst>
                    <a:ext uri="{9D8B030D-6E8A-4147-A177-3AD203B41FA5}">
                      <a16:colId xmlns:a16="http://schemas.microsoft.com/office/drawing/2014/main" val="3792661422"/>
                    </a:ext>
                  </a:extLst>
                </a:gridCol>
                <a:gridCol w="358980">
                  <a:extLst>
                    <a:ext uri="{9D8B030D-6E8A-4147-A177-3AD203B41FA5}">
                      <a16:colId xmlns:a16="http://schemas.microsoft.com/office/drawing/2014/main" val="1812606349"/>
                    </a:ext>
                  </a:extLst>
                </a:gridCol>
                <a:gridCol w="358980">
                  <a:extLst>
                    <a:ext uri="{9D8B030D-6E8A-4147-A177-3AD203B41FA5}">
                      <a16:colId xmlns:a16="http://schemas.microsoft.com/office/drawing/2014/main" val="168866154"/>
                    </a:ext>
                  </a:extLst>
                </a:gridCol>
              </a:tblGrid>
              <a:tr h="365400">
                <a:tc>
                  <a:txBody>
                    <a:bodyPr/>
                    <a:lstStyle/>
                    <a:p>
                      <a:r>
                        <a:rPr lang="de-DE" sz="1400" dirty="0" err="1" smtClean="0"/>
                        <a:t>Config</a:t>
                      </a:r>
                      <a:endParaRPr lang="de-DE" sz="1400" dirty="0"/>
                    </a:p>
                  </a:txBody>
                  <a:tcPr/>
                </a:tc>
                <a:tc>
                  <a:txBody>
                    <a:bodyPr/>
                    <a:lstStyle/>
                    <a:p>
                      <a:r>
                        <a:rPr lang="de-DE" sz="1400" dirty="0" smtClean="0"/>
                        <a:t>Beta[%]</a:t>
                      </a:r>
                      <a:endParaRPr lang="de-DE" sz="1400" dirty="0"/>
                    </a:p>
                  </a:txBody>
                  <a:tcPr marL="36000" marR="36000"/>
                </a:tc>
                <a:tc gridSpan="27">
                  <a:txBody>
                    <a:bodyPr/>
                    <a:lstStyle/>
                    <a:p>
                      <a:r>
                        <a:rPr lang="de-DE" sz="1400" dirty="0" err="1" smtClean="0"/>
                        <a:t>Itor</a:t>
                      </a:r>
                      <a:r>
                        <a:rPr lang="de-DE" sz="1400" dirty="0" smtClean="0"/>
                        <a:t> [</a:t>
                      </a:r>
                      <a:r>
                        <a:rPr lang="de-DE" sz="1400" dirty="0" err="1" smtClean="0"/>
                        <a:t>kA</a:t>
                      </a:r>
                      <a:r>
                        <a:rPr lang="de-DE" sz="1400" dirty="0" smtClean="0"/>
                        <a:t>]</a:t>
                      </a:r>
                      <a:endParaRPr lang="de-DE" sz="1400"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sz="1400" dirty="0"/>
                    </a:p>
                  </a:txBody>
                  <a:tcPr/>
                </a:tc>
                <a:extLst>
                  <a:ext uri="{0D108BD9-81ED-4DB2-BD59-A6C34878D82A}">
                    <a16:rowId xmlns:a16="http://schemas.microsoft.com/office/drawing/2014/main" val="1592482906"/>
                  </a:ext>
                </a:extLst>
              </a:tr>
              <a:tr h="0">
                <a:tc rowSpan="7">
                  <a:txBody>
                    <a:bodyPr/>
                    <a:lstStyle/>
                    <a:p>
                      <a:r>
                        <a:rPr lang="de-DE" sz="1200" dirty="0" smtClean="0"/>
                        <a:t>Standard</a:t>
                      </a:r>
                      <a:endParaRPr lang="de-DE" sz="1200" dirty="0"/>
                    </a:p>
                  </a:txBody>
                  <a:tcPr anchor="ctr"/>
                </a:tc>
                <a:tc>
                  <a:txBody>
                    <a:bodyPr/>
                    <a:lstStyle/>
                    <a:p>
                      <a:r>
                        <a:rPr lang="de-DE" sz="1200" dirty="0" smtClean="0"/>
                        <a:t>0.16% </a:t>
                      </a:r>
                      <a:endParaRPr lang="de-DE" sz="1200" dirty="0"/>
                    </a:p>
                  </a:txBody>
                  <a:tcPr/>
                </a:tc>
                <a:tc>
                  <a:txBody>
                    <a:bodyPr/>
                    <a:lstStyle/>
                    <a:p>
                      <a:pPr algn="ctr"/>
                      <a:r>
                        <a:rPr lang="de-DE" sz="1200" dirty="0" smtClean="0"/>
                        <a:t>-30</a:t>
                      </a:r>
                      <a:endParaRPr lang="de-DE" sz="1200" dirty="0"/>
                    </a:p>
                  </a:txBody>
                  <a:tcPr/>
                </a:tc>
                <a:tc>
                  <a:txBody>
                    <a:bodyPr/>
                    <a:lstStyle/>
                    <a:p>
                      <a:pPr algn="ctr"/>
                      <a:r>
                        <a:rPr lang="de-DE" sz="1200" dirty="0" smtClean="0"/>
                        <a:t>-28</a:t>
                      </a:r>
                      <a:endParaRPr lang="de-DE" sz="1200" dirty="0"/>
                    </a:p>
                  </a:txBody>
                  <a:tcPr/>
                </a:tc>
                <a:tc>
                  <a:txBody>
                    <a:bodyPr/>
                    <a:lstStyle/>
                    <a:p>
                      <a:pPr algn="ctr"/>
                      <a:r>
                        <a:rPr lang="de-DE" sz="1200" dirty="0" smtClean="0"/>
                        <a:t>-26</a:t>
                      </a:r>
                      <a:endParaRPr lang="de-DE" sz="1200" dirty="0"/>
                    </a:p>
                  </a:txBody>
                  <a:tcPr/>
                </a:tc>
                <a:tc>
                  <a:txBody>
                    <a:bodyPr/>
                    <a:lstStyle/>
                    <a:p>
                      <a:pPr algn="ctr"/>
                      <a:r>
                        <a:rPr lang="de-DE" sz="1200" dirty="0" smtClean="0"/>
                        <a:t>-24</a:t>
                      </a:r>
                      <a:endParaRPr lang="de-DE" sz="1200" dirty="0"/>
                    </a:p>
                  </a:txBody>
                  <a:tcPr/>
                </a:tc>
                <a:tc>
                  <a:txBody>
                    <a:bodyPr/>
                    <a:lstStyle/>
                    <a:p>
                      <a:pPr algn="ctr"/>
                      <a:r>
                        <a:rPr lang="de-DE" sz="1200" dirty="0" smtClean="0"/>
                        <a:t>-22</a:t>
                      </a:r>
                      <a:endParaRPr lang="de-DE" sz="1200" dirty="0"/>
                    </a:p>
                  </a:txBody>
                  <a:tcPr/>
                </a:tc>
                <a:tc>
                  <a:txBody>
                    <a:bodyPr/>
                    <a:lstStyle/>
                    <a:p>
                      <a:pPr algn="ctr"/>
                      <a:r>
                        <a:rPr lang="de-DE" sz="1200" dirty="0" smtClean="0"/>
                        <a:t>-20</a:t>
                      </a:r>
                      <a:endParaRPr lang="de-DE" sz="1200" dirty="0"/>
                    </a:p>
                  </a:txBody>
                  <a:tcPr/>
                </a:tc>
                <a:tc>
                  <a:txBody>
                    <a:bodyPr/>
                    <a:lstStyle/>
                    <a:p>
                      <a:pPr algn="ctr"/>
                      <a:r>
                        <a:rPr lang="de-DE" sz="1200" dirty="0" smtClean="0"/>
                        <a:t>-18</a:t>
                      </a:r>
                      <a:endParaRPr lang="de-DE" sz="1200" dirty="0"/>
                    </a:p>
                  </a:txBody>
                  <a:tcPr/>
                </a:tc>
                <a:tc>
                  <a:txBody>
                    <a:bodyPr/>
                    <a:lstStyle/>
                    <a:p>
                      <a:pPr algn="ctr"/>
                      <a:r>
                        <a:rPr lang="de-DE" sz="1200" dirty="0" smtClean="0"/>
                        <a:t>-16</a:t>
                      </a:r>
                      <a:endParaRPr lang="de-DE" sz="1200" dirty="0"/>
                    </a:p>
                  </a:txBody>
                  <a:tcPr/>
                </a:tc>
                <a:tc>
                  <a:txBody>
                    <a:bodyPr/>
                    <a:lstStyle/>
                    <a:p>
                      <a:pPr algn="ctr"/>
                      <a:r>
                        <a:rPr lang="de-DE" sz="1200" dirty="0" smtClean="0"/>
                        <a:t>-14</a:t>
                      </a:r>
                      <a:endParaRPr lang="de-DE" sz="1200" dirty="0"/>
                    </a:p>
                  </a:txBody>
                  <a:tcPr/>
                </a:tc>
                <a:tc>
                  <a:txBody>
                    <a:bodyPr/>
                    <a:lstStyle/>
                    <a:p>
                      <a:pPr algn="ctr"/>
                      <a:r>
                        <a:rPr lang="de-DE" sz="1200" dirty="0" smtClean="0"/>
                        <a:t>-12</a:t>
                      </a:r>
                      <a:endParaRPr lang="de-DE" sz="1200" dirty="0"/>
                    </a:p>
                  </a:txBody>
                  <a:tcPr/>
                </a:tc>
                <a:tc>
                  <a:txBody>
                    <a:bodyPr/>
                    <a:lstStyle/>
                    <a:p>
                      <a:pPr algn="ctr"/>
                      <a:r>
                        <a:rPr lang="de-DE" sz="1200" dirty="0" smtClean="0"/>
                        <a:t>-10</a:t>
                      </a:r>
                      <a:endParaRPr lang="de-DE" sz="1200" dirty="0"/>
                    </a:p>
                  </a:txBody>
                  <a:tcPr/>
                </a:tc>
                <a:tc>
                  <a:txBody>
                    <a:bodyPr/>
                    <a:lstStyle/>
                    <a:p>
                      <a:pPr algn="ctr"/>
                      <a:r>
                        <a:rPr lang="de-DE" sz="1200" dirty="0" smtClean="0"/>
                        <a:t>-8</a:t>
                      </a:r>
                      <a:endParaRPr lang="de-DE" sz="1200" dirty="0"/>
                    </a:p>
                  </a:txBody>
                  <a:tcPr/>
                </a:tc>
                <a:tc>
                  <a:txBody>
                    <a:bodyPr/>
                    <a:lstStyle/>
                    <a:p>
                      <a:pPr algn="ctr"/>
                      <a:r>
                        <a:rPr lang="de-DE" sz="1200" dirty="0" smtClean="0"/>
                        <a:t>-6</a:t>
                      </a:r>
                      <a:endParaRPr lang="de-DE" sz="1200" dirty="0"/>
                    </a:p>
                  </a:txBody>
                  <a:tcPr/>
                </a:tc>
                <a:tc>
                  <a:txBody>
                    <a:bodyPr/>
                    <a:lstStyle/>
                    <a:p>
                      <a:pPr algn="ctr"/>
                      <a:r>
                        <a:rPr lang="de-DE" sz="1200" dirty="0" smtClean="0"/>
                        <a:t>-4</a:t>
                      </a:r>
                      <a:endParaRPr lang="de-DE" sz="1200" dirty="0"/>
                    </a:p>
                  </a:txBody>
                  <a:tcPr/>
                </a:tc>
                <a:tc>
                  <a:txBody>
                    <a:bodyPr/>
                    <a:lstStyle/>
                    <a:p>
                      <a:pPr algn="ctr"/>
                      <a:r>
                        <a:rPr lang="de-DE" sz="1200" dirty="0" smtClean="0"/>
                        <a:t>-2</a:t>
                      </a:r>
                      <a:endParaRPr lang="de-DE" sz="1200" dirty="0"/>
                    </a:p>
                  </a:txBody>
                  <a:tcPr/>
                </a:tc>
                <a:tc>
                  <a:txBody>
                    <a:bodyPr/>
                    <a:lstStyle/>
                    <a:p>
                      <a:pPr algn="ctr"/>
                      <a:r>
                        <a:rPr lang="de-DE" sz="1200" dirty="0" smtClean="0"/>
                        <a:t>0</a:t>
                      </a:r>
                      <a:endParaRPr lang="de-DE" sz="1200" dirty="0"/>
                    </a:p>
                  </a:txBody>
                  <a:tcPr/>
                </a:tc>
                <a:tc>
                  <a:txBody>
                    <a:bodyPr/>
                    <a:lstStyle/>
                    <a:p>
                      <a:pPr algn="ctr"/>
                      <a:r>
                        <a:rPr lang="de-DE" sz="1200" dirty="0" smtClean="0"/>
                        <a:t>2</a:t>
                      </a:r>
                      <a:endParaRPr lang="de-DE" sz="1200" dirty="0"/>
                    </a:p>
                  </a:txBody>
                  <a:tcPr/>
                </a:tc>
                <a:tc>
                  <a:txBody>
                    <a:bodyPr/>
                    <a:lstStyle/>
                    <a:p>
                      <a:pPr algn="ctr"/>
                      <a:r>
                        <a:rPr lang="de-DE" sz="1200" dirty="0" smtClean="0"/>
                        <a:t>4</a:t>
                      </a:r>
                      <a:endParaRPr lang="de-DE" sz="1200" dirty="0"/>
                    </a:p>
                  </a:txBody>
                  <a:tcPr/>
                </a:tc>
                <a:tc>
                  <a:txBody>
                    <a:bodyPr/>
                    <a:lstStyle/>
                    <a:p>
                      <a:pPr algn="ctr"/>
                      <a:r>
                        <a:rPr lang="de-DE" sz="1200" dirty="0" smtClean="0"/>
                        <a:t>6</a:t>
                      </a:r>
                      <a:endParaRPr lang="de-DE" sz="1200" dirty="0"/>
                    </a:p>
                  </a:txBody>
                  <a:tcPr/>
                </a:tc>
                <a:tc>
                  <a:txBody>
                    <a:bodyPr/>
                    <a:lstStyle/>
                    <a:p>
                      <a:pPr algn="ctr"/>
                      <a:r>
                        <a:rPr lang="de-DE" sz="1200" dirty="0" smtClean="0"/>
                        <a:t>8</a:t>
                      </a:r>
                      <a:endParaRPr lang="de-DE" sz="1200" dirty="0"/>
                    </a:p>
                  </a:txBody>
                  <a:tcPr/>
                </a:tc>
                <a:tc>
                  <a:txBody>
                    <a:bodyPr/>
                    <a:lstStyle/>
                    <a:p>
                      <a:pPr algn="ctr"/>
                      <a:r>
                        <a:rPr lang="de-DE" sz="1200" dirty="0" smtClean="0"/>
                        <a:t>10</a:t>
                      </a:r>
                      <a:endParaRPr lang="de-DE" sz="1200" dirty="0"/>
                    </a:p>
                  </a:txBody>
                  <a:tcPr/>
                </a:tc>
                <a:tc>
                  <a:txBody>
                    <a:bodyPr/>
                    <a:lstStyle/>
                    <a:p>
                      <a:pPr algn="ctr"/>
                      <a:r>
                        <a:rPr lang="de-DE" sz="1200" dirty="0" smtClean="0"/>
                        <a:t>12</a:t>
                      </a:r>
                      <a:endParaRPr lang="de-DE" sz="1200" dirty="0"/>
                    </a:p>
                  </a:txBody>
                  <a:tcPr/>
                </a:tc>
                <a:tc>
                  <a:txBody>
                    <a:bodyPr/>
                    <a:lstStyle/>
                    <a:p>
                      <a:pPr algn="ctr"/>
                      <a:r>
                        <a:rPr lang="de-DE" sz="1200" dirty="0" smtClean="0"/>
                        <a:t>14</a:t>
                      </a:r>
                      <a:endParaRPr lang="de-DE" sz="1200" dirty="0"/>
                    </a:p>
                  </a:txBody>
                  <a:tcPr/>
                </a:tc>
                <a:tc>
                  <a:txBody>
                    <a:bodyPr/>
                    <a:lstStyle/>
                    <a:p>
                      <a:pPr algn="ctr"/>
                      <a:r>
                        <a:rPr lang="de-DE" sz="1200" dirty="0" smtClean="0"/>
                        <a:t>16</a:t>
                      </a:r>
                      <a:endParaRPr lang="de-DE" sz="1200" dirty="0"/>
                    </a:p>
                  </a:txBody>
                  <a:tcPr/>
                </a:tc>
                <a:tc>
                  <a:txBody>
                    <a:bodyPr/>
                    <a:lstStyle/>
                    <a:p>
                      <a:pPr algn="ctr"/>
                      <a:r>
                        <a:rPr lang="de-DE" sz="1200" dirty="0" smtClean="0"/>
                        <a:t>18</a:t>
                      </a:r>
                      <a:endParaRPr lang="de-DE" sz="1200" dirty="0"/>
                    </a:p>
                  </a:txBody>
                  <a:tcPr/>
                </a:tc>
                <a:tc>
                  <a:txBody>
                    <a:bodyPr/>
                    <a:lstStyle/>
                    <a:p>
                      <a:pPr algn="ctr"/>
                      <a:r>
                        <a:rPr lang="de-DE" sz="1200" dirty="0" smtClean="0"/>
                        <a:t>20</a:t>
                      </a:r>
                      <a:endParaRPr lang="de-DE" sz="1200" dirty="0"/>
                    </a:p>
                  </a:txBody>
                  <a:tcPr/>
                </a:tc>
                <a:tc>
                  <a:txBody>
                    <a:bodyPr/>
                    <a:lstStyle/>
                    <a:p>
                      <a:pPr algn="ctr"/>
                      <a:endParaRPr lang="de-DE" sz="1200" dirty="0"/>
                    </a:p>
                  </a:txBody>
                  <a:tcPr/>
                </a:tc>
                <a:extLst>
                  <a:ext uri="{0D108BD9-81ED-4DB2-BD59-A6C34878D82A}">
                    <a16:rowId xmlns:a16="http://schemas.microsoft.com/office/drawing/2014/main" val="4269184409"/>
                  </a:ext>
                </a:extLst>
              </a:tr>
              <a:tr h="0">
                <a:tc vMerge="1">
                  <a:txBody>
                    <a:bodyPr/>
                    <a:lstStyle/>
                    <a:p>
                      <a:endParaRPr lang="de-DE"/>
                    </a:p>
                  </a:txBody>
                  <a:tcPr/>
                </a:tc>
                <a:tc>
                  <a:txBody>
                    <a:bodyPr/>
                    <a:lstStyle/>
                    <a:p>
                      <a:r>
                        <a:rPr lang="de-DE" sz="1200" dirty="0" smtClean="0"/>
                        <a:t>0.65</a:t>
                      </a:r>
                      <a:endParaRPr lang="de-DE" sz="1200" dirty="0"/>
                    </a:p>
                  </a:txBody>
                  <a:tcPr/>
                </a:tc>
                <a:tc>
                  <a:txBody>
                    <a:bodyPr/>
                    <a:lstStyle/>
                    <a:p>
                      <a:endParaRPr lang="de-DE" sz="1200" dirty="0"/>
                    </a:p>
                  </a:txBody>
                  <a:tcPr/>
                </a:tc>
                <a:tc>
                  <a:txBody>
                    <a:bodyPr/>
                    <a:lstStyle/>
                    <a:p>
                      <a:endParaRPr lang="de-DE" sz="1200" dirty="0"/>
                    </a:p>
                  </a:txBody>
                  <a:tcPr/>
                </a:tc>
                <a:tc>
                  <a:txBody>
                    <a:bodyPr/>
                    <a:lstStyle/>
                    <a:p>
                      <a:endParaRPr lang="de-DE" sz="1200"/>
                    </a:p>
                  </a:txBody>
                  <a:tcPr/>
                </a:tc>
                <a:tc>
                  <a:txBody>
                    <a:bodyPr/>
                    <a:lstStyle/>
                    <a:p>
                      <a:r>
                        <a:rPr lang="de-DE" sz="1200" dirty="0" smtClean="0"/>
                        <a:t>-24</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0</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r>
                        <a:rPr lang="de-DE" sz="1200" dirty="0" smtClean="0"/>
                        <a:t>24</a:t>
                      </a:r>
                      <a:endParaRPr lang="de-DE" sz="1200" dirty="0"/>
                    </a:p>
                  </a:txBody>
                  <a:tcPr/>
                </a:tc>
                <a:extLst>
                  <a:ext uri="{0D108BD9-81ED-4DB2-BD59-A6C34878D82A}">
                    <a16:rowId xmlns:a16="http://schemas.microsoft.com/office/drawing/2014/main" val="2376985183"/>
                  </a:ext>
                </a:extLst>
              </a:tr>
              <a:tr h="0">
                <a:tc vMerge="1">
                  <a:txBody>
                    <a:bodyPr/>
                    <a:lstStyle/>
                    <a:p>
                      <a:endParaRPr lang="de-DE"/>
                    </a:p>
                  </a:txBody>
                  <a:tcPr/>
                </a:tc>
                <a:tc>
                  <a:txBody>
                    <a:bodyPr/>
                    <a:lstStyle/>
                    <a:p>
                      <a:r>
                        <a:rPr lang="de-DE" sz="1200" dirty="0" smtClean="0"/>
                        <a:t>1.32</a:t>
                      </a:r>
                      <a:endParaRPr lang="de-DE" sz="1200" dirty="0"/>
                    </a:p>
                  </a:txBody>
                  <a:tcPr/>
                </a:tc>
                <a:tc>
                  <a:txBody>
                    <a:bodyPr/>
                    <a:lstStyle/>
                    <a:p>
                      <a:endParaRPr lang="de-DE" sz="1200" dirty="0"/>
                    </a:p>
                  </a:txBody>
                  <a:tcPr/>
                </a:tc>
                <a:tc>
                  <a:txBody>
                    <a:bodyPr/>
                    <a:lstStyle/>
                    <a:p>
                      <a:endParaRPr lang="de-DE" sz="1200" dirty="0"/>
                    </a:p>
                  </a:txBody>
                  <a:tcPr/>
                </a:tc>
                <a:tc>
                  <a:txBody>
                    <a:bodyPr/>
                    <a:lstStyle/>
                    <a:p>
                      <a:endParaRPr lang="de-DE" sz="1200"/>
                    </a:p>
                  </a:txBody>
                  <a:tcPr/>
                </a:tc>
                <a:tc>
                  <a:txBody>
                    <a:bodyPr/>
                    <a:lstStyle/>
                    <a:p>
                      <a:r>
                        <a:rPr lang="de-DE" sz="1200" dirty="0" smtClean="0"/>
                        <a:t>-24</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0</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r>
                        <a:rPr lang="de-DE" sz="1200" dirty="0" smtClean="0"/>
                        <a:t>24</a:t>
                      </a:r>
                      <a:endParaRPr lang="de-DE" sz="1200" dirty="0"/>
                    </a:p>
                  </a:txBody>
                  <a:tcPr/>
                </a:tc>
                <a:extLst>
                  <a:ext uri="{0D108BD9-81ED-4DB2-BD59-A6C34878D82A}">
                    <a16:rowId xmlns:a16="http://schemas.microsoft.com/office/drawing/2014/main" val="2224079172"/>
                  </a:ext>
                </a:extLst>
              </a:tr>
              <a:tr h="0">
                <a:tc vMerge="1">
                  <a:txBody>
                    <a:bodyPr/>
                    <a:lstStyle/>
                    <a:p>
                      <a:endParaRPr lang="de-DE"/>
                    </a:p>
                  </a:txBody>
                  <a:tcPr/>
                </a:tc>
                <a:tc>
                  <a:txBody>
                    <a:bodyPr/>
                    <a:lstStyle/>
                    <a:p>
                      <a:r>
                        <a:rPr lang="de-DE" sz="1200" dirty="0" smtClean="0"/>
                        <a:t>2</a:t>
                      </a:r>
                      <a:endParaRPr lang="de-DE" sz="1200" dirty="0"/>
                    </a:p>
                  </a:txBody>
                  <a:tcPr/>
                </a:tc>
                <a:tc>
                  <a:txBody>
                    <a:bodyPr/>
                    <a:lstStyle/>
                    <a:p>
                      <a:endParaRPr lang="de-DE" sz="1200" dirty="0"/>
                    </a:p>
                  </a:txBody>
                  <a:tcPr/>
                </a:tc>
                <a:tc>
                  <a:txBody>
                    <a:bodyPr/>
                    <a:lstStyle/>
                    <a:p>
                      <a:endParaRPr lang="de-DE" sz="1200" dirty="0"/>
                    </a:p>
                  </a:txBody>
                  <a:tcPr/>
                </a:tc>
                <a:tc>
                  <a:txBody>
                    <a:bodyPr/>
                    <a:lstStyle/>
                    <a:p>
                      <a:endParaRPr lang="de-DE" sz="1200"/>
                    </a:p>
                  </a:txBody>
                  <a:tcPr/>
                </a:tc>
                <a:tc>
                  <a:txBody>
                    <a:bodyPr/>
                    <a:lstStyle/>
                    <a:p>
                      <a:r>
                        <a:rPr lang="de-DE" sz="1200" dirty="0" smtClean="0"/>
                        <a:t>-24</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0</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r>
                        <a:rPr lang="de-DE" sz="1200" dirty="0" smtClean="0"/>
                        <a:t>24</a:t>
                      </a:r>
                      <a:endParaRPr lang="de-DE" sz="1200" dirty="0"/>
                    </a:p>
                  </a:txBody>
                  <a:tcPr/>
                </a:tc>
                <a:extLst>
                  <a:ext uri="{0D108BD9-81ED-4DB2-BD59-A6C34878D82A}">
                    <a16:rowId xmlns:a16="http://schemas.microsoft.com/office/drawing/2014/main" val="1628542092"/>
                  </a:ext>
                </a:extLst>
              </a:tr>
              <a:tr h="0">
                <a:tc vMerge="1">
                  <a:txBody>
                    <a:bodyPr/>
                    <a:lstStyle/>
                    <a:p>
                      <a:endParaRPr lang="de-DE"/>
                    </a:p>
                  </a:txBody>
                  <a:tcPr/>
                </a:tc>
                <a:tc>
                  <a:txBody>
                    <a:bodyPr/>
                    <a:lstStyle/>
                    <a:p>
                      <a:r>
                        <a:rPr lang="de-DE" sz="1200" dirty="0" smtClean="0"/>
                        <a:t>2.69</a:t>
                      </a:r>
                      <a:endParaRPr lang="de-DE" sz="1200" dirty="0"/>
                    </a:p>
                  </a:txBody>
                  <a:tcPr/>
                </a:tc>
                <a:tc>
                  <a:txBody>
                    <a:bodyPr/>
                    <a:lstStyle/>
                    <a:p>
                      <a:endParaRPr lang="de-DE" sz="1200" dirty="0"/>
                    </a:p>
                  </a:txBody>
                  <a:tcPr/>
                </a:tc>
                <a:tc>
                  <a:txBody>
                    <a:bodyPr/>
                    <a:lstStyle/>
                    <a:p>
                      <a:endParaRPr lang="de-DE" sz="1200" dirty="0"/>
                    </a:p>
                  </a:txBody>
                  <a:tcPr/>
                </a:tc>
                <a:tc>
                  <a:txBody>
                    <a:bodyPr/>
                    <a:lstStyle/>
                    <a:p>
                      <a:endParaRPr lang="de-DE" sz="1200"/>
                    </a:p>
                  </a:txBody>
                  <a:tcPr/>
                </a:tc>
                <a:tc>
                  <a:txBody>
                    <a:bodyPr/>
                    <a:lstStyle/>
                    <a:p>
                      <a:r>
                        <a:rPr lang="de-DE" sz="1200" dirty="0" smtClean="0"/>
                        <a:t>-24</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0</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r>
                        <a:rPr lang="de-DE" sz="1200" dirty="0" smtClean="0"/>
                        <a:t>24</a:t>
                      </a:r>
                      <a:endParaRPr lang="de-DE" sz="1200" dirty="0"/>
                    </a:p>
                  </a:txBody>
                  <a:tcPr/>
                </a:tc>
                <a:extLst>
                  <a:ext uri="{0D108BD9-81ED-4DB2-BD59-A6C34878D82A}">
                    <a16:rowId xmlns:a16="http://schemas.microsoft.com/office/drawing/2014/main" val="234520196"/>
                  </a:ext>
                </a:extLst>
              </a:tr>
              <a:tr h="0">
                <a:tc vMerge="1">
                  <a:txBody>
                    <a:bodyPr/>
                    <a:lstStyle/>
                    <a:p>
                      <a:endParaRPr lang="de-DE"/>
                    </a:p>
                  </a:txBody>
                  <a:tcPr/>
                </a:tc>
                <a:tc>
                  <a:txBody>
                    <a:bodyPr/>
                    <a:lstStyle/>
                    <a:p>
                      <a:r>
                        <a:rPr lang="de-DE" sz="1200" dirty="0" smtClean="0"/>
                        <a:t>3.4</a:t>
                      </a:r>
                      <a:endParaRPr lang="de-DE" sz="1200" dirty="0"/>
                    </a:p>
                  </a:txBody>
                  <a:tcPr/>
                </a:tc>
                <a:tc>
                  <a:txBody>
                    <a:bodyPr/>
                    <a:lstStyle/>
                    <a:p>
                      <a:endParaRPr lang="de-DE" sz="1200" dirty="0"/>
                    </a:p>
                  </a:txBody>
                  <a:tcPr/>
                </a:tc>
                <a:tc>
                  <a:txBody>
                    <a:bodyPr/>
                    <a:lstStyle/>
                    <a:p>
                      <a:endParaRPr lang="de-DE" sz="1200" dirty="0"/>
                    </a:p>
                  </a:txBody>
                  <a:tcPr/>
                </a:tc>
                <a:tc>
                  <a:txBody>
                    <a:bodyPr/>
                    <a:lstStyle/>
                    <a:p>
                      <a:endParaRPr lang="de-DE" sz="1200"/>
                    </a:p>
                  </a:txBody>
                  <a:tcPr/>
                </a:tc>
                <a:tc>
                  <a:txBody>
                    <a:bodyPr/>
                    <a:lstStyle/>
                    <a:p>
                      <a:r>
                        <a:rPr lang="de-DE" sz="1200" dirty="0" smtClean="0"/>
                        <a:t>-24</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0</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r>
                        <a:rPr lang="de-DE" sz="1200" dirty="0" smtClean="0"/>
                        <a:t>24</a:t>
                      </a:r>
                      <a:endParaRPr lang="de-DE" sz="1200" dirty="0"/>
                    </a:p>
                  </a:txBody>
                  <a:tcPr/>
                </a:tc>
                <a:extLst>
                  <a:ext uri="{0D108BD9-81ED-4DB2-BD59-A6C34878D82A}">
                    <a16:rowId xmlns:a16="http://schemas.microsoft.com/office/drawing/2014/main" val="4184667863"/>
                  </a:ext>
                </a:extLst>
              </a:tr>
              <a:tr h="0">
                <a:tc vMerge="1">
                  <a:txBody>
                    <a:bodyPr/>
                    <a:lstStyle/>
                    <a:p>
                      <a:endParaRPr lang="de-DE" dirty="0"/>
                    </a:p>
                  </a:txBody>
                  <a:tcPr/>
                </a:tc>
                <a:tc>
                  <a:txBody>
                    <a:bodyPr/>
                    <a:lstStyle/>
                    <a:p>
                      <a:r>
                        <a:rPr lang="de-DE" sz="1200" dirty="0" smtClean="0"/>
                        <a:t>4.13</a:t>
                      </a:r>
                      <a:endParaRPr lang="de-DE" sz="1200" dirty="0"/>
                    </a:p>
                  </a:txBody>
                  <a:tcPr/>
                </a:tc>
                <a:tc>
                  <a:txBody>
                    <a:bodyPr/>
                    <a:lstStyle/>
                    <a:p>
                      <a:endParaRPr lang="de-DE" sz="1200" dirty="0"/>
                    </a:p>
                  </a:txBody>
                  <a:tcPr/>
                </a:tc>
                <a:tc>
                  <a:txBody>
                    <a:bodyPr/>
                    <a:lstStyle/>
                    <a:p>
                      <a:endParaRPr lang="de-DE" sz="1200" dirty="0"/>
                    </a:p>
                  </a:txBody>
                  <a:tcPr/>
                </a:tc>
                <a:tc>
                  <a:txBody>
                    <a:bodyPr/>
                    <a:lstStyle/>
                    <a:p>
                      <a:endParaRPr lang="de-DE" sz="1200"/>
                    </a:p>
                  </a:txBody>
                  <a:tcPr/>
                </a:tc>
                <a:tc>
                  <a:txBody>
                    <a:bodyPr/>
                    <a:lstStyle/>
                    <a:p>
                      <a:r>
                        <a:rPr lang="de-DE" sz="1200" dirty="0" smtClean="0"/>
                        <a:t>-24</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0</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6</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12</a:t>
                      </a:r>
                      <a:endParaRPr lang="de-DE" sz="1200" dirty="0"/>
                    </a:p>
                  </a:txBody>
                  <a:tcPr/>
                </a:tc>
                <a:tc>
                  <a:txBody>
                    <a:bodyPr/>
                    <a:lstStyle/>
                    <a:p>
                      <a:endParaRPr lang="de-DE" sz="1200" dirty="0"/>
                    </a:p>
                  </a:txBody>
                  <a:tcPr/>
                </a:tc>
                <a:tc>
                  <a:txBody>
                    <a:bodyPr/>
                    <a:lstStyle/>
                    <a:p>
                      <a:endParaRPr lang="de-DE" sz="1200" dirty="0"/>
                    </a:p>
                  </a:txBody>
                  <a:tcPr/>
                </a:tc>
                <a:tc>
                  <a:txBody>
                    <a:bodyPr/>
                    <a:lstStyle/>
                    <a:p>
                      <a:r>
                        <a:rPr lang="de-DE" sz="1200" dirty="0" smtClean="0"/>
                        <a:t>18</a:t>
                      </a:r>
                      <a:endParaRPr lang="de-DE" sz="1200" dirty="0"/>
                    </a:p>
                  </a:txBody>
                  <a:tcPr/>
                </a:tc>
                <a:tc>
                  <a:txBody>
                    <a:bodyPr/>
                    <a:lstStyle/>
                    <a:p>
                      <a:endParaRPr lang="de-DE" sz="1200" dirty="0"/>
                    </a:p>
                  </a:txBody>
                  <a:tcPr/>
                </a:tc>
                <a:tc>
                  <a:txBody>
                    <a:bodyPr/>
                    <a:lstStyle/>
                    <a:p>
                      <a:r>
                        <a:rPr lang="de-DE" sz="1200" dirty="0" smtClean="0"/>
                        <a:t>24</a:t>
                      </a:r>
                      <a:endParaRPr lang="de-DE" sz="1200" dirty="0"/>
                    </a:p>
                  </a:txBody>
                  <a:tcPr/>
                </a:tc>
                <a:extLst>
                  <a:ext uri="{0D108BD9-81ED-4DB2-BD59-A6C34878D82A}">
                    <a16:rowId xmlns:a16="http://schemas.microsoft.com/office/drawing/2014/main" val="4177682761"/>
                  </a:ext>
                </a:extLst>
              </a:tr>
              <a:tr h="0">
                <a:tc rowSpan="8">
                  <a:txBody>
                    <a:bodyPr/>
                    <a:lstStyle/>
                    <a:p>
                      <a:r>
                        <a:rPr lang="de-DE" sz="1200" dirty="0" smtClean="0"/>
                        <a:t>High Iota</a:t>
                      </a:r>
                      <a:endParaRPr lang="de-DE" sz="1200" dirty="0"/>
                    </a:p>
                  </a:txBody>
                  <a:tcPr anchor="ctr"/>
                </a:tc>
                <a:tc>
                  <a:txBody>
                    <a:bodyPr/>
                    <a:lstStyle/>
                    <a:p>
                      <a:r>
                        <a:rPr lang="de-DE" sz="1200" dirty="0" smtClean="0"/>
                        <a:t>0</a:t>
                      </a:r>
                      <a:endParaRPr lang="de-DE" sz="1200" dirty="0"/>
                    </a:p>
                  </a:txBody>
                  <a:tcPr/>
                </a:tc>
                <a:tc>
                  <a:txBody>
                    <a:bodyPr/>
                    <a:lstStyle/>
                    <a:p>
                      <a:r>
                        <a:rPr lang="de-DE" sz="1200" dirty="0" smtClean="0"/>
                        <a:t>-70</a:t>
                      </a:r>
                      <a:endParaRPr lang="de-DE" sz="1200" dirty="0"/>
                    </a:p>
                  </a:txBody>
                  <a:tcPr/>
                </a:tc>
                <a:tc>
                  <a:txBody>
                    <a:bodyPr/>
                    <a:lstStyle/>
                    <a:p>
                      <a:r>
                        <a:rPr lang="de-DE" sz="1200" dirty="0" smtClean="0"/>
                        <a:t>-60</a:t>
                      </a:r>
                      <a:endParaRPr lang="de-DE" sz="1200" dirty="0"/>
                    </a:p>
                  </a:txBody>
                  <a:tcPr/>
                </a:tc>
                <a:tc>
                  <a:txBody>
                    <a:bodyPr/>
                    <a:lstStyle/>
                    <a:p>
                      <a:r>
                        <a:rPr lang="de-DE" sz="1200" dirty="0" smtClean="0"/>
                        <a:t>-50</a:t>
                      </a:r>
                      <a:endParaRPr lang="de-DE" sz="1200" dirty="0"/>
                    </a:p>
                  </a:txBody>
                  <a:tcPr/>
                </a:tc>
                <a:tc>
                  <a:txBody>
                    <a:bodyPr/>
                    <a:lstStyle/>
                    <a:p>
                      <a:r>
                        <a:rPr lang="de-DE" sz="1200" dirty="0" smtClean="0"/>
                        <a:t>-40</a:t>
                      </a:r>
                      <a:endParaRPr lang="de-DE" sz="1200" dirty="0"/>
                    </a:p>
                  </a:txBody>
                  <a:tcPr/>
                </a:tc>
                <a:tc>
                  <a:txBody>
                    <a:bodyPr/>
                    <a:lstStyle/>
                    <a:p>
                      <a:r>
                        <a:rPr lang="de-DE" sz="1200" dirty="0" smtClean="0"/>
                        <a:t>-30</a:t>
                      </a:r>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956264791"/>
                  </a:ext>
                </a:extLst>
              </a:tr>
              <a:tr h="0">
                <a:tc vMerge="1">
                  <a:txBody>
                    <a:bodyPr/>
                    <a:lstStyle/>
                    <a:p>
                      <a:endParaRPr lang="de-DE"/>
                    </a:p>
                  </a:txBody>
                  <a:tcPr/>
                </a:tc>
                <a:tc>
                  <a:txBody>
                    <a:bodyPr/>
                    <a:lstStyle/>
                    <a:p>
                      <a:r>
                        <a:rPr lang="de-DE" sz="1200" dirty="0" smtClean="0"/>
                        <a:t>0.4</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2072307324"/>
                  </a:ext>
                </a:extLst>
              </a:tr>
              <a:tr h="0">
                <a:tc vMerge="1">
                  <a:txBody>
                    <a:bodyPr/>
                    <a:lstStyle/>
                    <a:p>
                      <a:endParaRPr lang="de-DE"/>
                    </a:p>
                  </a:txBody>
                  <a:tcPr/>
                </a:tc>
                <a:tc>
                  <a:txBody>
                    <a:bodyPr/>
                    <a:lstStyle/>
                    <a:p>
                      <a:r>
                        <a:rPr lang="de-DE" sz="1200" dirty="0" smtClean="0"/>
                        <a:t>0.8</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a:p>
                  </a:txBody>
                  <a:tcPr/>
                </a:tc>
                <a:extLst>
                  <a:ext uri="{0D108BD9-81ED-4DB2-BD59-A6C34878D82A}">
                    <a16:rowId xmlns:a16="http://schemas.microsoft.com/office/drawing/2014/main" val="6137252"/>
                  </a:ext>
                </a:extLst>
              </a:tr>
              <a:tr h="0">
                <a:tc vMerge="1">
                  <a:txBody>
                    <a:bodyPr/>
                    <a:lstStyle/>
                    <a:p>
                      <a:endParaRPr lang="de-DE"/>
                    </a:p>
                  </a:txBody>
                  <a:tcPr/>
                </a:tc>
                <a:tc>
                  <a:txBody>
                    <a:bodyPr/>
                    <a:lstStyle/>
                    <a:p>
                      <a:r>
                        <a:rPr lang="de-DE" sz="1200" dirty="0" smtClean="0"/>
                        <a:t>1.2</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a:p>
                  </a:txBody>
                  <a:tcPr/>
                </a:tc>
                <a:extLst>
                  <a:ext uri="{0D108BD9-81ED-4DB2-BD59-A6C34878D82A}">
                    <a16:rowId xmlns:a16="http://schemas.microsoft.com/office/drawing/2014/main" val="2901895197"/>
                  </a:ext>
                </a:extLst>
              </a:tr>
              <a:tr h="0">
                <a:tc vMerge="1">
                  <a:txBody>
                    <a:bodyPr/>
                    <a:lstStyle/>
                    <a:p>
                      <a:endParaRPr lang="de-DE"/>
                    </a:p>
                  </a:txBody>
                  <a:tcPr/>
                </a:tc>
                <a:tc>
                  <a:txBody>
                    <a:bodyPr/>
                    <a:lstStyle/>
                    <a:p>
                      <a:r>
                        <a:rPr lang="de-DE" sz="1200" dirty="0" smtClean="0"/>
                        <a:t>1.6</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3096265665"/>
                  </a:ext>
                </a:extLst>
              </a:tr>
              <a:tr h="0">
                <a:tc vMerge="1">
                  <a:txBody>
                    <a:bodyPr/>
                    <a:lstStyle/>
                    <a:p>
                      <a:endParaRPr lang="de-DE"/>
                    </a:p>
                  </a:txBody>
                  <a:tcPr/>
                </a:tc>
                <a:tc>
                  <a:txBody>
                    <a:bodyPr/>
                    <a:lstStyle/>
                    <a:p>
                      <a:r>
                        <a:rPr lang="de-DE" sz="1200" dirty="0" smtClean="0"/>
                        <a:t>2.0</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2884953762"/>
                  </a:ext>
                </a:extLst>
              </a:tr>
              <a:tr h="0">
                <a:tc vMerge="1">
                  <a:txBody>
                    <a:bodyPr/>
                    <a:lstStyle/>
                    <a:p>
                      <a:endParaRPr lang="de-DE"/>
                    </a:p>
                  </a:txBody>
                  <a:tcPr/>
                </a:tc>
                <a:tc>
                  <a:txBody>
                    <a:bodyPr/>
                    <a:lstStyle/>
                    <a:p>
                      <a:r>
                        <a:rPr lang="de-DE" sz="1200" dirty="0" smtClean="0"/>
                        <a:t>2.4</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4040471501"/>
                  </a:ext>
                </a:extLst>
              </a:tr>
              <a:tr h="0">
                <a:tc vMerge="1">
                  <a:txBody>
                    <a:bodyPr/>
                    <a:lstStyle/>
                    <a:p>
                      <a:endParaRPr lang="de-DE" dirty="0"/>
                    </a:p>
                  </a:txBody>
                  <a:tcPr/>
                </a:tc>
                <a:tc>
                  <a:txBody>
                    <a:bodyPr/>
                    <a:lstStyle/>
                    <a:p>
                      <a:r>
                        <a:rPr lang="de-DE" sz="1200" dirty="0" smtClean="0"/>
                        <a:t>2.8</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3505882885"/>
                  </a:ext>
                </a:extLst>
              </a:tr>
              <a:tr h="0">
                <a:tc rowSpan="5">
                  <a:txBody>
                    <a:bodyPr/>
                    <a:lstStyle/>
                    <a:p>
                      <a:r>
                        <a:rPr lang="de-DE" sz="1200" dirty="0" smtClean="0"/>
                        <a:t>High </a:t>
                      </a:r>
                      <a:r>
                        <a:rPr lang="de-DE" sz="1200" dirty="0" err="1" smtClean="0"/>
                        <a:t>Mirror</a:t>
                      </a:r>
                      <a:endParaRPr lang="de-DE" sz="1200" dirty="0"/>
                    </a:p>
                  </a:txBody>
                  <a:tcPr anchor="ctr"/>
                </a:tc>
                <a:tc>
                  <a:txBody>
                    <a:bodyPr/>
                    <a:lstStyle/>
                    <a:p>
                      <a:r>
                        <a:rPr lang="de-DE" sz="1200" dirty="0" smtClean="0"/>
                        <a:t>0.0</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1894921232"/>
                  </a:ext>
                </a:extLst>
              </a:tr>
              <a:tr h="0">
                <a:tc vMerge="1">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679915981"/>
                  </a:ext>
                </a:extLst>
              </a:tr>
              <a:tr h="0">
                <a:tc vMerge="1">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478408951"/>
                  </a:ext>
                </a:extLst>
              </a:tr>
              <a:tr h="0">
                <a:tc vMerge="1">
                  <a:txBody>
                    <a:bodyPr/>
                    <a:lstStyle/>
                    <a:p>
                      <a:endParaRPr lang="de-DE" sz="1200" dirty="0"/>
                    </a:p>
                  </a:txBody>
                  <a:tcPr/>
                </a:tc>
                <a:tc>
                  <a:txBody>
                    <a:bodyPr/>
                    <a:lstStyle/>
                    <a:p>
                      <a:r>
                        <a:rPr lang="de-DE" sz="1200" dirty="0" smtClean="0"/>
                        <a:t>3.0</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126172135"/>
                  </a:ext>
                </a:extLst>
              </a:tr>
              <a:tr h="0">
                <a:tc vMerge="1">
                  <a:txBody>
                    <a:bodyPr/>
                    <a:lstStyle/>
                    <a:p>
                      <a:endParaRPr lang="de-DE" sz="1200" dirty="0"/>
                    </a:p>
                  </a:txBody>
                  <a:tcPr/>
                </a:tc>
                <a:tc>
                  <a:txBody>
                    <a:bodyPr/>
                    <a:lstStyle/>
                    <a:p>
                      <a:r>
                        <a:rPr lang="de-DE" sz="1200" dirty="0" smtClean="0"/>
                        <a:t>4.0</a:t>
                      </a:r>
                      <a:endParaRPr lang="de-DE" sz="1200" dirty="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endParaRPr lang="de-DE" sz="1200"/>
                    </a:p>
                  </a:txBody>
                  <a:tcPr/>
                </a:tc>
                <a:tc>
                  <a:txBody>
                    <a:bodyPr/>
                    <a:lstStyle/>
                    <a:p>
                      <a:r>
                        <a:rPr lang="de-DE" sz="1200" dirty="0" smtClean="0"/>
                        <a:t>-20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smtClean="0"/>
                    </a:p>
                  </a:txBody>
                  <a:tcPr/>
                </a:tc>
                <a:tc>
                  <a:txBody>
                    <a:bodyPr/>
                    <a:lstStyle/>
                    <a:p>
                      <a:endParaRPr lang="de-DE" sz="1200" dirty="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0</a:t>
                      </a:r>
                      <a:endParaRPr lang="de-DE" sz="1200" dirty="0"/>
                    </a:p>
                  </a:txBody>
                  <a:tcPr/>
                </a:tc>
                <a:tc>
                  <a:txBody>
                    <a:bodyPr/>
                    <a:lstStyle/>
                    <a:p>
                      <a:endParaRPr lang="de-DE" sz="1200" dirty="0"/>
                    </a:p>
                  </a:txBody>
                  <a:tcPr/>
                </a:tc>
                <a:tc gridSpan="2">
                  <a:txBody>
                    <a:bodyPr/>
                    <a:lstStyle/>
                    <a:p>
                      <a:pPr algn="ctr"/>
                      <a:r>
                        <a:rPr lang="de-DE" sz="1200" dirty="0" smtClean="0"/>
                        <a:t>5</a:t>
                      </a:r>
                      <a:endParaRPr lang="de-DE" sz="1200" dirty="0"/>
                    </a:p>
                  </a:txBody>
                  <a:tcPr/>
                </a:tc>
                <a:tc hMerge="1">
                  <a:txBody>
                    <a:bodyPr/>
                    <a:lstStyle/>
                    <a:p>
                      <a:endParaRPr lang="de-DE" sz="1200" dirty="0"/>
                    </a:p>
                  </a:txBody>
                  <a:tcPr/>
                </a:tc>
                <a:tc>
                  <a:txBody>
                    <a:bodyPr/>
                    <a:lstStyle/>
                    <a:p>
                      <a:endParaRPr lang="de-DE" sz="1200"/>
                    </a:p>
                  </a:txBody>
                  <a:tcPr/>
                </a:tc>
                <a:tc>
                  <a:txBody>
                    <a:bodyPr/>
                    <a:lstStyle/>
                    <a:p>
                      <a:r>
                        <a:rPr lang="de-DE" sz="1200" dirty="0" smtClean="0"/>
                        <a:t>10</a:t>
                      </a:r>
                      <a:endParaRPr lang="de-DE" sz="1200" dirty="0"/>
                    </a:p>
                  </a:txBody>
                  <a:tcPr/>
                </a:tc>
                <a:tc>
                  <a:txBody>
                    <a:bodyPr/>
                    <a:lstStyle/>
                    <a:p>
                      <a:endParaRPr lang="de-DE" sz="1200" dirty="0"/>
                    </a:p>
                  </a:txBody>
                  <a:tcPr/>
                </a:tc>
                <a:tc gridSpan="2">
                  <a:txBody>
                    <a:bodyPr/>
                    <a:lstStyle/>
                    <a:p>
                      <a:pPr algn="ctr"/>
                      <a:r>
                        <a:rPr lang="de-DE" sz="1200" dirty="0" smtClean="0"/>
                        <a:t>15</a:t>
                      </a:r>
                      <a:endParaRPr lang="de-DE" sz="1200" dirty="0"/>
                    </a:p>
                  </a:txBody>
                  <a:tcPr/>
                </a:tc>
                <a:tc hMerge="1">
                  <a:txBody>
                    <a:bodyPr/>
                    <a:lstStyle/>
                    <a:p>
                      <a:endParaRPr lang="de-DE" sz="1200" dirty="0"/>
                    </a:p>
                  </a:txBody>
                  <a:tcPr/>
                </a:tc>
                <a:tc>
                  <a:txBody>
                    <a:bodyPr/>
                    <a:lstStyle/>
                    <a:p>
                      <a:endParaRPr lang="de-DE" sz="1200" dirty="0"/>
                    </a:p>
                  </a:txBody>
                  <a:tcPr/>
                </a:tc>
                <a:tc>
                  <a:txBody>
                    <a:bodyPr/>
                    <a:lstStyle/>
                    <a:p>
                      <a:r>
                        <a:rPr lang="de-DE" sz="1200" dirty="0" smtClean="0"/>
                        <a:t>20</a:t>
                      </a:r>
                      <a:endParaRPr lang="de-DE" sz="1200" dirty="0"/>
                    </a:p>
                  </a:txBody>
                  <a:tcPr/>
                </a:tc>
                <a:tc>
                  <a:txBody>
                    <a:bodyPr/>
                    <a:lstStyle/>
                    <a:p>
                      <a:endParaRPr lang="de-DE" sz="1200" dirty="0"/>
                    </a:p>
                  </a:txBody>
                  <a:tcPr/>
                </a:tc>
                <a:extLst>
                  <a:ext uri="{0D108BD9-81ED-4DB2-BD59-A6C34878D82A}">
                    <a16:rowId xmlns:a16="http://schemas.microsoft.com/office/drawing/2014/main" val="4145394439"/>
                  </a:ext>
                </a:extLst>
              </a:tr>
            </a:tbl>
          </a:graphicData>
        </a:graphic>
      </p:graphicFrame>
      <p:sp>
        <p:nvSpPr>
          <p:cNvPr id="3" name="Title 2"/>
          <p:cNvSpPr>
            <a:spLocks noGrp="1"/>
          </p:cNvSpPr>
          <p:nvPr>
            <p:ph type="title"/>
          </p:nvPr>
        </p:nvSpPr>
        <p:spPr/>
        <p:txBody>
          <a:bodyPr/>
          <a:lstStyle/>
          <a:p>
            <a:r>
              <a:rPr lang="de-DE" dirty="0" smtClean="0"/>
              <a:t>VMEC / Extender </a:t>
            </a:r>
            <a:r>
              <a:rPr lang="de-DE" dirty="0" err="1" smtClean="0"/>
              <a:t>runs</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5</a:t>
            </a:fld>
            <a:endParaRPr lang="de-DE" dirty="0"/>
          </a:p>
        </p:txBody>
      </p:sp>
    </p:spTree>
    <p:extLst>
      <p:ext uri="{BB962C8B-B14F-4D97-AF65-F5344CB8AC3E}">
        <p14:creationId xmlns:p14="http://schemas.microsoft.com/office/powerpoint/2010/main" val="3374290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Runs </a:t>
            </a:r>
            <a:r>
              <a:rPr lang="de-DE" dirty="0" err="1" smtClean="0"/>
              <a:t>with</a:t>
            </a:r>
            <a:r>
              <a:rPr lang="de-DE" dirty="0" smtClean="0"/>
              <a:t> </a:t>
            </a:r>
            <a:r>
              <a:rPr lang="de-DE" dirty="0" err="1" smtClean="0"/>
              <a:t>less</a:t>
            </a:r>
            <a:r>
              <a:rPr lang="de-DE" dirty="0" smtClean="0"/>
              <a:t> </a:t>
            </a:r>
            <a:r>
              <a:rPr lang="de-DE" dirty="0" err="1" smtClean="0"/>
              <a:t>than</a:t>
            </a:r>
            <a:r>
              <a:rPr lang="de-DE" dirty="0" smtClean="0"/>
              <a:t> 98% power on </a:t>
            </a:r>
            <a:r>
              <a:rPr lang="de-DE" dirty="0" err="1" smtClean="0"/>
              <a:t>target</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6</a:t>
            </a:fld>
            <a:endParaRPr lang="de-DE"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328954094"/>
              </p:ext>
            </p:extLst>
          </p:nvPr>
        </p:nvGraphicFramePr>
        <p:xfrm>
          <a:off x="363538" y="896938"/>
          <a:ext cx="11514136" cy="4820920"/>
        </p:xfrm>
        <a:graphic>
          <a:graphicData uri="http://schemas.openxmlformats.org/drawingml/2006/table">
            <a:tbl>
              <a:tblPr firstRow="1" bandRow="1">
                <a:tableStyleId>{5C22544A-7EE6-4342-B048-85BDC9FD1C3A}</a:tableStyleId>
              </a:tblPr>
              <a:tblGrid>
                <a:gridCol w="2878534">
                  <a:extLst>
                    <a:ext uri="{9D8B030D-6E8A-4147-A177-3AD203B41FA5}">
                      <a16:colId xmlns:a16="http://schemas.microsoft.com/office/drawing/2014/main" val="679654189"/>
                    </a:ext>
                  </a:extLst>
                </a:gridCol>
                <a:gridCol w="2878534">
                  <a:extLst>
                    <a:ext uri="{9D8B030D-6E8A-4147-A177-3AD203B41FA5}">
                      <a16:colId xmlns:a16="http://schemas.microsoft.com/office/drawing/2014/main" val="3369786054"/>
                    </a:ext>
                  </a:extLst>
                </a:gridCol>
                <a:gridCol w="1439267">
                  <a:extLst>
                    <a:ext uri="{9D8B030D-6E8A-4147-A177-3AD203B41FA5}">
                      <a16:colId xmlns:a16="http://schemas.microsoft.com/office/drawing/2014/main" val="2511203418"/>
                    </a:ext>
                  </a:extLst>
                </a:gridCol>
                <a:gridCol w="1439267">
                  <a:extLst>
                    <a:ext uri="{9D8B030D-6E8A-4147-A177-3AD203B41FA5}">
                      <a16:colId xmlns:a16="http://schemas.microsoft.com/office/drawing/2014/main" val="1098992847"/>
                    </a:ext>
                  </a:extLst>
                </a:gridCol>
                <a:gridCol w="1439267">
                  <a:extLst>
                    <a:ext uri="{9D8B030D-6E8A-4147-A177-3AD203B41FA5}">
                      <a16:colId xmlns:a16="http://schemas.microsoft.com/office/drawing/2014/main" val="2520128978"/>
                    </a:ext>
                  </a:extLst>
                </a:gridCol>
                <a:gridCol w="1439267">
                  <a:extLst>
                    <a:ext uri="{9D8B030D-6E8A-4147-A177-3AD203B41FA5}">
                      <a16:colId xmlns:a16="http://schemas.microsoft.com/office/drawing/2014/main" val="1405544166"/>
                    </a:ext>
                  </a:extLst>
                </a:gridCol>
              </a:tblGrid>
              <a:tr h="370840">
                <a:tc>
                  <a:txBody>
                    <a:bodyPr/>
                    <a:lstStyle/>
                    <a:p>
                      <a:pPr algn="ctr"/>
                      <a:r>
                        <a:rPr lang="de-DE" dirty="0" err="1" smtClean="0"/>
                        <a:t>Configuration</a:t>
                      </a:r>
                      <a:endParaRPr lang="de-DE" dirty="0"/>
                    </a:p>
                  </a:txBody>
                  <a:tcPr/>
                </a:tc>
                <a:tc>
                  <a:txBody>
                    <a:bodyPr/>
                    <a:lstStyle/>
                    <a:p>
                      <a:pPr algn="ctr"/>
                      <a:r>
                        <a:rPr lang="de-DE" dirty="0" smtClean="0"/>
                        <a:t>Beta [%]</a:t>
                      </a:r>
                      <a:endParaRPr lang="de-DE" dirty="0"/>
                    </a:p>
                  </a:txBody>
                  <a:tcPr/>
                </a:tc>
                <a:tc gridSpan="2">
                  <a:txBody>
                    <a:bodyPr/>
                    <a:lstStyle/>
                    <a:p>
                      <a:pPr algn="ctr"/>
                      <a:r>
                        <a:rPr lang="de-DE" dirty="0" smtClean="0"/>
                        <a:t>LCFS </a:t>
                      </a:r>
                      <a:r>
                        <a:rPr lang="de-DE" dirty="0" err="1" smtClean="0"/>
                        <a:t>size</a:t>
                      </a:r>
                      <a:endParaRPr lang="de-DE" dirty="0"/>
                    </a:p>
                  </a:txBody>
                  <a:tcPr/>
                </a:tc>
                <a:tc hMerge="1">
                  <a:txBody>
                    <a:bodyPr/>
                    <a:lstStyle/>
                    <a:p>
                      <a:endParaRPr lang="de-DE"/>
                    </a:p>
                  </a:txBody>
                  <a:tcPr/>
                </a:tc>
                <a:tc gridSpan="2">
                  <a:txBody>
                    <a:bodyPr/>
                    <a:lstStyle/>
                    <a:p>
                      <a:pPr algn="ctr"/>
                      <a:r>
                        <a:rPr lang="de-DE" dirty="0" err="1" smtClean="0"/>
                        <a:t>Itor</a:t>
                      </a:r>
                      <a:r>
                        <a:rPr lang="de-DE" dirty="0" smtClean="0"/>
                        <a:t> [</a:t>
                      </a:r>
                      <a:r>
                        <a:rPr lang="de-DE" dirty="0" err="1" smtClean="0"/>
                        <a:t>kA</a:t>
                      </a:r>
                      <a:r>
                        <a:rPr lang="de-DE" dirty="0" smtClean="0"/>
                        <a:t>]</a:t>
                      </a:r>
                      <a:endParaRPr lang="de-DE" dirty="0"/>
                    </a:p>
                  </a:txBody>
                  <a:tcPr/>
                </a:tc>
                <a:tc hMerge="1">
                  <a:txBody>
                    <a:bodyPr/>
                    <a:lstStyle/>
                    <a:p>
                      <a:endParaRPr lang="de-DE"/>
                    </a:p>
                  </a:txBody>
                  <a:tcPr/>
                </a:tc>
                <a:extLst>
                  <a:ext uri="{0D108BD9-81ED-4DB2-BD59-A6C34878D82A}">
                    <a16:rowId xmlns:a16="http://schemas.microsoft.com/office/drawing/2014/main" val="2245358340"/>
                  </a:ext>
                </a:extLst>
              </a:tr>
              <a:tr h="370840">
                <a:tc rowSpan="5">
                  <a:txBody>
                    <a:bodyPr/>
                    <a:lstStyle/>
                    <a:p>
                      <a:pPr algn="ctr"/>
                      <a:r>
                        <a:rPr lang="de-DE" dirty="0" smtClean="0"/>
                        <a:t>Standard</a:t>
                      </a:r>
                      <a:endParaRPr lang="de-DE" dirty="0"/>
                    </a:p>
                  </a:txBody>
                  <a:tcPr anchor="ctr"/>
                </a:tc>
                <a:tc>
                  <a:txBody>
                    <a:bodyPr/>
                    <a:lstStyle/>
                    <a:p>
                      <a:pPr algn="ctr"/>
                      <a:r>
                        <a:rPr lang="de-DE" dirty="0" smtClean="0"/>
                        <a:t>1.32</a:t>
                      </a:r>
                      <a:endParaRPr lang="de-DE" dirty="0"/>
                    </a:p>
                  </a:txBody>
                  <a:tcPr/>
                </a:tc>
                <a:tc gridSpan="2">
                  <a:txBody>
                    <a:bodyPr/>
                    <a:lstStyle/>
                    <a:p>
                      <a:pPr algn="ctr"/>
                      <a:r>
                        <a:rPr lang="de-DE" dirty="0" smtClean="0"/>
                        <a:t>S</a:t>
                      </a:r>
                      <a:endParaRPr lang="de-DE" dirty="0"/>
                    </a:p>
                  </a:txBody>
                  <a:tcPr/>
                </a:tc>
                <a:tc hMerge="1">
                  <a:txBody>
                    <a:bodyPr/>
                    <a:lstStyle/>
                    <a:p>
                      <a:endParaRPr lang="de-DE"/>
                    </a:p>
                  </a:txBody>
                  <a:tcPr/>
                </a:tc>
                <a:tc gridSpan="2">
                  <a:txBody>
                    <a:bodyPr/>
                    <a:lstStyle/>
                    <a:p>
                      <a:pPr algn="ctr"/>
                      <a:r>
                        <a:rPr lang="de-DE" dirty="0" smtClean="0"/>
                        <a:t>-12</a:t>
                      </a:r>
                      <a:endParaRPr lang="de-DE" dirty="0"/>
                    </a:p>
                  </a:txBody>
                  <a:tcPr/>
                </a:tc>
                <a:tc hMerge="1">
                  <a:txBody>
                    <a:bodyPr/>
                    <a:lstStyle/>
                    <a:p>
                      <a:endParaRPr lang="de-DE"/>
                    </a:p>
                  </a:txBody>
                  <a:tcPr/>
                </a:tc>
                <a:extLst>
                  <a:ext uri="{0D108BD9-81ED-4DB2-BD59-A6C34878D82A}">
                    <a16:rowId xmlns:a16="http://schemas.microsoft.com/office/drawing/2014/main" val="3700975084"/>
                  </a:ext>
                </a:extLst>
              </a:tr>
              <a:tr h="370840">
                <a:tc vMerge="1">
                  <a:txBody>
                    <a:bodyPr/>
                    <a:lstStyle/>
                    <a:p>
                      <a:endParaRPr lang="de-DE" dirty="0"/>
                    </a:p>
                  </a:txBody>
                  <a:tcPr/>
                </a:tc>
                <a:tc>
                  <a:txBody>
                    <a:bodyPr/>
                    <a:lstStyle/>
                    <a:p>
                      <a:pPr algn="ctr"/>
                      <a:r>
                        <a:rPr lang="de-DE" dirty="0" smtClean="0"/>
                        <a:t>2.0</a:t>
                      </a:r>
                      <a:endParaRPr lang="de-DE" dirty="0"/>
                    </a:p>
                  </a:txBody>
                  <a:tcPr/>
                </a:tc>
                <a:tc gridSpan="2">
                  <a:txBody>
                    <a:bodyPr/>
                    <a:lstStyle/>
                    <a:p>
                      <a:pPr algn="ctr"/>
                      <a:r>
                        <a:rPr lang="de-DE" dirty="0" smtClean="0"/>
                        <a:t>M</a:t>
                      </a:r>
                      <a:endParaRPr lang="de-DE" dirty="0"/>
                    </a:p>
                  </a:txBody>
                  <a:tcPr/>
                </a:tc>
                <a:tc hMerge="1">
                  <a:txBody>
                    <a:bodyPr/>
                    <a:lstStyle/>
                    <a:p>
                      <a:endParaRPr lang="de-DE"/>
                    </a:p>
                  </a:txBody>
                  <a:tcPr/>
                </a:tc>
                <a:tc gridSpan="2">
                  <a:txBody>
                    <a:bodyPr/>
                    <a:lstStyle/>
                    <a:p>
                      <a:pPr algn="ctr"/>
                      <a:r>
                        <a:rPr lang="de-DE" dirty="0" smtClean="0"/>
                        <a:t>0</a:t>
                      </a:r>
                      <a:endParaRPr lang="de-DE" dirty="0"/>
                    </a:p>
                  </a:txBody>
                  <a:tcPr/>
                </a:tc>
                <a:tc hMerge="1">
                  <a:txBody>
                    <a:bodyPr/>
                    <a:lstStyle/>
                    <a:p>
                      <a:endParaRPr lang="de-DE"/>
                    </a:p>
                  </a:txBody>
                  <a:tcPr/>
                </a:tc>
                <a:extLst>
                  <a:ext uri="{0D108BD9-81ED-4DB2-BD59-A6C34878D82A}">
                    <a16:rowId xmlns:a16="http://schemas.microsoft.com/office/drawing/2014/main" val="1859373681"/>
                  </a:ext>
                </a:extLst>
              </a:tr>
              <a:tr h="370840">
                <a:tc vMerge="1">
                  <a:txBody>
                    <a:bodyPr/>
                    <a:lstStyle/>
                    <a:p>
                      <a:endParaRPr lang="de-DE" dirty="0"/>
                    </a:p>
                  </a:txBody>
                  <a:tcPr/>
                </a:tc>
                <a:tc>
                  <a:txBody>
                    <a:bodyPr/>
                    <a:lstStyle/>
                    <a:p>
                      <a:pPr algn="ctr"/>
                      <a:r>
                        <a:rPr lang="de-DE" dirty="0" smtClean="0"/>
                        <a:t>2.69</a:t>
                      </a:r>
                      <a:endParaRPr lang="de-DE" dirty="0"/>
                    </a:p>
                  </a:txBody>
                  <a:tcPr/>
                </a:tc>
                <a:tc gridSpan="2">
                  <a:txBody>
                    <a:bodyPr/>
                    <a:lstStyle/>
                    <a:p>
                      <a:pPr algn="ctr"/>
                      <a:r>
                        <a:rPr lang="de-DE" dirty="0" smtClean="0"/>
                        <a:t>S</a:t>
                      </a:r>
                      <a:endParaRPr lang="de-DE" dirty="0"/>
                    </a:p>
                  </a:txBody>
                  <a:tcPr/>
                </a:tc>
                <a:tc hMerge="1">
                  <a:txBody>
                    <a:bodyPr/>
                    <a:lstStyle/>
                    <a:p>
                      <a:endParaRPr lang="de-DE"/>
                    </a:p>
                  </a:txBody>
                  <a:tcPr/>
                </a:tc>
                <a:tc gridSpan="2">
                  <a:txBody>
                    <a:bodyPr/>
                    <a:lstStyle/>
                    <a:p>
                      <a:pPr algn="ctr"/>
                      <a:r>
                        <a:rPr lang="de-DE" dirty="0" smtClean="0"/>
                        <a:t>6</a:t>
                      </a:r>
                      <a:endParaRPr lang="de-DE" dirty="0"/>
                    </a:p>
                  </a:txBody>
                  <a:tcPr/>
                </a:tc>
                <a:tc hMerge="1">
                  <a:txBody>
                    <a:bodyPr/>
                    <a:lstStyle/>
                    <a:p>
                      <a:endParaRPr lang="de-DE"/>
                    </a:p>
                  </a:txBody>
                  <a:tcPr/>
                </a:tc>
                <a:extLst>
                  <a:ext uri="{0D108BD9-81ED-4DB2-BD59-A6C34878D82A}">
                    <a16:rowId xmlns:a16="http://schemas.microsoft.com/office/drawing/2014/main" val="1563766770"/>
                  </a:ext>
                </a:extLst>
              </a:tr>
              <a:tr h="370840">
                <a:tc vMerge="1">
                  <a:txBody>
                    <a:bodyPr/>
                    <a:lstStyle/>
                    <a:p>
                      <a:endParaRPr lang="de-DE" dirty="0"/>
                    </a:p>
                  </a:txBody>
                  <a:tcPr/>
                </a:tc>
                <a:tc>
                  <a:txBody>
                    <a:bodyPr/>
                    <a:lstStyle/>
                    <a:p>
                      <a:pPr algn="ctr"/>
                      <a:r>
                        <a:rPr lang="de-DE" dirty="0" smtClean="0"/>
                        <a:t>3.4</a:t>
                      </a:r>
                      <a:endParaRPr lang="de-DE" dirty="0"/>
                    </a:p>
                  </a:txBody>
                  <a:tcPr/>
                </a:tc>
                <a:tc>
                  <a:txBody>
                    <a:bodyPr/>
                    <a:lstStyle/>
                    <a:p>
                      <a:pPr algn="ctr"/>
                      <a:r>
                        <a:rPr lang="de-DE" dirty="0" smtClean="0"/>
                        <a:t>M</a:t>
                      </a:r>
                      <a:endParaRPr lang="de-DE" dirty="0"/>
                    </a:p>
                  </a:txBody>
                  <a:tcPr/>
                </a:tc>
                <a:tc>
                  <a:txBody>
                    <a:bodyPr/>
                    <a:lstStyle/>
                    <a:p>
                      <a:pPr algn="ctr"/>
                      <a:r>
                        <a:rPr lang="de-DE" dirty="0" smtClean="0"/>
                        <a:t>XXS</a:t>
                      </a:r>
                      <a:endParaRPr lang="de-DE" dirty="0"/>
                    </a:p>
                  </a:txBody>
                  <a:tcPr/>
                </a:tc>
                <a:tc gridSpan="2">
                  <a:txBody>
                    <a:bodyPr/>
                    <a:lstStyle/>
                    <a:p>
                      <a:pPr algn="ctr"/>
                      <a:r>
                        <a:rPr lang="de-DE" dirty="0" smtClean="0"/>
                        <a:t>0</a:t>
                      </a:r>
                      <a:endParaRPr lang="de-DE" dirty="0"/>
                    </a:p>
                  </a:txBody>
                  <a:tcPr/>
                </a:tc>
                <a:tc hMerge="1">
                  <a:txBody>
                    <a:bodyPr/>
                    <a:lstStyle/>
                    <a:p>
                      <a:endParaRPr lang="de-DE"/>
                    </a:p>
                  </a:txBody>
                  <a:tcPr/>
                </a:tc>
                <a:extLst>
                  <a:ext uri="{0D108BD9-81ED-4DB2-BD59-A6C34878D82A}">
                    <a16:rowId xmlns:a16="http://schemas.microsoft.com/office/drawing/2014/main" val="3608756773"/>
                  </a:ext>
                </a:extLst>
              </a:tr>
              <a:tr h="370840">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4.13</a:t>
                      </a:r>
                    </a:p>
                  </a:txBody>
                  <a:tcPr/>
                </a:tc>
                <a:tc gridSpan="2">
                  <a:txBody>
                    <a:bodyPr/>
                    <a:lstStyle/>
                    <a:p>
                      <a:pPr algn="ctr"/>
                      <a:r>
                        <a:rPr lang="de-DE" dirty="0" smtClean="0"/>
                        <a:t>XXS</a:t>
                      </a:r>
                      <a:endParaRPr lang="de-DE" dirty="0"/>
                    </a:p>
                  </a:txBody>
                  <a:tcPr/>
                </a:tc>
                <a:tc hMerge="1">
                  <a:txBody>
                    <a:bodyPr/>
                    <a:lstStyle/>
                    <a:p>
                      <a:endParaRPr lang="de-DE"/>
                    </a:p>
                  </a:txBody>
                  <a:tcPr/>
                </a:tc>
                <a:tc gridSpan="2">
                  <a:txBody>
                    <a:bodyPr/>
                    <a:lstStyle/>
                    <a:p>
                      <a:pPr algn="ctr"/>
                      <a:r>
                        <a:rPr lang="de-DE" dirty="0" smtClean="0"/>
                        <a:t>18</a:t>
                      </a:r>
                      <a:endParaRPr lang="de-DE" dirty="0"/>
                    </a:p>
                  </a:txBody>
                  <a:tcPr/>
                </a:tc>
                <a:tc hMerge="1">
                  <a:txBody>
                    <a:bodyPr/>
                    <a:lstStyle/>
                    <a:p>
                      <a:endParaRPr lang="de-DE"/>
                    </a:p>
                  </a:txBody>
                  <a:tcPr/>
                </a:tc>
                <a:extLst>
                  <a:ext uri="{0D108BD9-81ED-4DB2-BD59-A6C34878D82A}">
                    <a16:rowId xmlns:a16="http://schemas.microsoft.com/office/drawing/2014/main" val="2345758273"/>
                  </a:ext>
                </a:extLst>
              </a:tr>
              <a:tr h="370840">
                <a:tc rowSpan="7">
                  <a:txBody>
                    <a:bodyPr/>
                    <a:lstStyle/>
                    <a:p>
                      <a:pPr algn="ctr"/>
                      <a:r>
                        <a:rPr lang="de-DE" dirty="0" smtClean="0"/>
                        <a:t>High </a:t>
                      </a:r>
                      <a:r>
                        <a:rPr lang="de-DE" dirty="0" err="1" smtClean="0"/>
                        <a:t>iota</a:t>
                      </a:r>
                      <a:endParaRPr lang="de-DE" dirty="0"/>
                    </a:p>
                  </a:txBody>
                  <a:tcPr anchor="ctr"/>
                </a:tc>
                <a:tc>
                  <a:txBody>
                    <a:bodyPr/>
                    <a:lstStyle/>
                    <a:p>
                      <a:pPr algn="ctr"/>
                      <a:r>
                        <a:rPr lang="de-DE" dirty="0" smtClean="0"/>
                        <a:t>0</a:t>
                      </a:r>
                      <a:endParaRPr lang="de-DE" dirty="0"/>
                    </a:p>
                  </a:txBody>
                  <a:tcPr/>
                </a:tc>
                <a:tc gridSpan="2">
                  <a:txBody>
                    <a:bodyPr/>
                    <a:lstStyle/>
                    <a:p>
                      <a:pPr algn="ctr"/>
                      <a:r>
                        <a:rPr lang="de-DE" dirty="0" smtClean="0"/>
                        <a:t>M</a:t>
                      </a:r>
                      <a:endParaRPr lang="de-DE" dirty="0"/>
                    </a:p>
                  </a:txBody>
                  <a:tcPr/>
                </a:tc>
                <a:tc hMerge="1">
                  <a:txBody>
                    <a:bodyPr/>
                    <a:lstStyle/>
                    <a:p>
                      <a:endParaRPr lang="de-DE"/>
                    </a:p>
                  </a:txBody>
                  <a:tcPr/>
                </a:tc>
                <a:tc gridSpan="2">
                  <a:txBody>
                    <a:bodyPr/>
                    <a:lstStyle/>
                    <a:p>
                      <a:pPr algn="ctr"/>
                      <a:r>
                        <a:rPr lang="de-DE" dirty="0" smtClean="0"/>
                        <a:t>-10</a:t>
                      </a:r>
                      <a:endParaRPr lang="de-DE" dirty="0"/>
                    </a:p>
                  </a:txBody>
                  <a:tcPr/>
                </a:tc>
                <a:tc hMerge="1">
                  <a:txBody>
                    <a:bodyPr/>
                    <a:lstStyle/>
                    <a:p>
                      <a:endParaRPr lang="de-DE"/>
                    </a:p>
                  </a:txBody>
                  <a:tcPr/>
                </a:tc>
                <a:extLst>
                  <a:ext uri="{0D108BD9-81ED-4DB2-BD59-A6C34878D82A}">
                    <a16:rowId xmlns:a16="http://schemas.microsoft.com/office/drawing/2014/main" val="2766560252"/>
                  </a:ext>
                </a:extLst>
              </a:tr>
              <a:tr h="370840">
                <a:tc vMerge="1">
                  <a:txBody>
                    <a:bodyPr/>
                    <a:lstStyle/>
                    <a:p>
                      <a:endParaRPr lang="de-DE" dirty="0"/>
                    </a:p>
                  </a:txBody>
                  <a:tcPr/>
                </a:tc>
                <a:tc>
                  <a:txBody>
                    <a:bodyPr/>
                    <a:lstStyle/>
                    <a:p>
                      <a:pPr algn="ctr"/>
                      <a:r>
                        <a:rPr lang="de-DE" dirty="0" smtClean="0"/>
                        <a:t>0.4</a:t>
                      </a:r>
                      <a:endParaRPr lang="de-DE" dirty="0"/>
                    </a:p>
                  </a:txBody>
                  <a:tcPr/>
                </a:tc>
                <a:tc gridSpan="2">
                  <a:txBody>
                    <a:bodyPr/>
                    <a:lstStyle/>
                    <a:p>
                      <a:pPr algn="ctr"/>
                      <a:r>
                        <a:rPr lang="de-DE" dirty="0" smtClean="0"/>
                        <a:t>M</a:t>
                      </a:r>
                      <a:endParaRPr lang="de-DE" dirty="0"/>
                    </a:p>
                  </a:txBody>
                  <a:tcPr/>
                </a:tc>
                <a:tc hMerge="1">
                  <a:txBody>
                    <a:bodyPr/>
                    <a:lstStyle/>
                    <a:p>
                      <a:endParaRPr lang="de-DE"/>
                    </a:p>
                  </a:txBody>
                  <a:tcPr/>
                </a:tc>
                <a:tc>
                  <a:txBody>
                    <a:bodyPr/>
                    <a:lstStyle/>
                    <a:p>
                      <a:pPr algn="ctr"/>
                      <a:r>
                        <a:rPr lang="de-DE" dirty="0" smtClean="0"/>
                        <a:t>-15</a:t>
                      </a:r>
                      <a:endParaRPr lang="de-DE" dirty="0"/>
                    </a:p>
                  </a:txBody>
                  <a:tcPr/>
                </a:tc>
                <a:tc>
                  <a:txBody>
                    <a:bodyPr/>
                    <a:lstStyle/>
                    <a:p>
                      <a:pPr algn="ctr"/>
                      <a:r>
                        <a:rPr lang="de-DE" dirty="0" smtClean="0"/>
                        <a:t>-10</a:t>
                      </a:r>
                      <a:endParaRPr lang="de-DE" dirty="0"/>
                    </a:p>
                  </a:txBody>
                  <a:tcPr/>
                </a:tc>
                <a:extLst>
                  <a:ext uri="{0D108BD9-81ED-4DB2-BD59-A6C34878D82A}">
                    <a16:rowId xmlns:a16="http://schemas.microsoft.com/office/drawing/2014/main" val="290484431"/>
                  </a:ext>
                </a:extLst>
              </a:tr>
              <a:tr h="370840">
                <a:tc vMerge="1">
                  <a:txBody>
                    <a:bodyPr/>
                    <a:lstStyle/>
                    <a:p>
                      <a:endParaRPr lang="de-DE" dirty="0"/>
                    </a:p>
                  </a:txBody>
                  <a:tcPr/>
                </a:tc>
                <a:tc>
                  <a:txBody>
                    <a:bodyPr/>
                    <a:lstStyle/>
                    <a:p>
                      <a:pPr algn="ctr"/>
                      <a:r>
                        <a:rPr lang="de-DE" dirty="0" smtClean="0"/>
                        <a:t>0.8</a:t>
                      </a:r>
                      <a:endParaRPr lang="de-DE" dirty="0"/>
                    </a:p>
                  </a:txBody>
                  <a:tcPr/>
                </a:tc>
                <a:tc gridSpan="2">
                  <a:txBody>
                    <a:bodyPr/>
                    <a:lstStyle/>
                    <a:p>
                      <a:pPr algn="ctr"/>
                      <a:r>
                        <a:rPr lang="de-DE" dirty="0" smtClean="0"/>
                        <a:t>M</a:t>
                      </a:r>
                      <a:endParaRPr lang="de-DE" dirty="0"/>
                    </a:p>
                  </a:txBody>
                  <a:tcPr/>
                </a:tc>
                <a:tc hMerge="1">
                  <a:txBody>
                    <a:bodyPr/>
                    <a:lstStyle/>
                    <a:p>
                      <a:endParaRPr lang="de-DE"/>
                    </a:p>
                  </a:txBody>
                  <a:tcPr/>
                </a:tc>
                <a:tc>
                  <a:txBody>
                    <a:bodyPr/>
                    <a:lstStyle/>
                    <a:p>
                      <a:pPr algn="ctr"/>
                      <a:r>
                        <a:rPr lang="de-DE" dirty="0" smtClean="0"/>
                        <a:t>-15</a:t>
                      </a:r>
                      <a:endParaRPr lang="de-DE" dirty="0"/>
                    </a:p>
                  </a:txBody>
                  <a:tcPr/>
                </a:tc>
                <a:tc>
                  <a:txBody>
                    <a:bodyPr/>
                    <a:lstStyle/>
                    <a:p>
                      <a:pPr algn="ctr"/>
                      <a:r>
                        <a:rPr lang="de-DE" dirty="0" smtClean="0"/>
                        <a:t>-10</a:t>
                      </a:r>
                      <a:endParaRPr lang="de-DE" dirty="0"/>
                    </a:p>
                  </a:txBody>
                  <a:tcPr/>
                </a:tc>
                <a:extLst>
                  <a:ext uri="{0D108BD9-81ED-4DB2-BD59-A6C34878D82A}">
                    <a16:rowId xmlns:a16="http://schemas.microsoft.com/office/drawing/2014/main" val="2114182002"/>
                  </a:ext>
                </a:extLst>
              </a:tr>
              <a:tr h="370840">
                <a:tc vMerge="1">
                  <a:txBody>
                    <a:bodyPr/>
                    <a:lstStyle/>
                    <a:p>
                      <a:endParaRPr lang="de-DE" dirty="0"/>
                    </a:p>
                  </a:txBody>
                  <a:tcPr/>
                </a:tc>
                <a:tc>
                  <a:txBody>
                    <a:bodyPr/>
                    <a:lstStyle/>
                    <a:p>
                      <a:pPr algn="ctr"/>
                      <a:r>
                        <a:rPr lang="de-DE" dirty="0" smtClean="0"/>
                        <a:t>1.6</a:t>
                      </a:r>
                      <a:endParaRPr lang="de-DE" dirty="0"/>
                    </a:p>
                  </a:txBody>
                  <a:tcPr/>
                </a:tc>
                <a:tc gridSpan="2">
                  <a:txBody>
                    <a:bodyPr/>
                    <a:lstStyle/>
                    <a:p>
                      <a:pPr algn="ctr"/>
                      <a:r>
                        <a:rPr lang="de-DE" dirty="0" smtClean="0"/>
                        <a:t>M</a:t>
                      </a:r>
                      <a:endParaRPr lang="de-DE" dirty="0"/>
                    </a:p>
                  </a:txBody>
                  <a:tcPr/>
                </a:tc>
                <a:tc hMerge="1">
                  <a:txBody>
                    <a:bodyPr/>
                    <a:lstStyle/>
                    <a:p>
                      <a:endParaRPr lang="de-DE"/>
                    </a:p>
                  </a:txBody>
                  <a:tcPr/>
                </a:tc>
                <a:tc gridSpan="2">
                  <a:txBody>
                    <a:bodyPr/>
                    <a:lstStyle/>
                    <a:p>
                      <a:pPr algn="ctr"/>
                      <a:r>
                        <a:rPr lang="de-DE" dirty="0" smtClean="0"/>
                        <a:t>-15</a:t>
                      </a:r>
                      <a:endParaRPr lang="de-DE" dirty="0"/>
                    </a:p>
                  </a:txBody>
                  <a:tcPr/>
                </a:tc>
                <a:tc hMerge="1">
                  <a:txBody>
                    <a:bodyPr/>
                    <a:lstStyle/>
                    <a:p>
                      <a:endParaRPr lang="de-DE"/>
                    </a:p>
                  </a:txBody>
                  <a:tcPr/>
                </a:tc>
                <a:extLst>
                  <a:ext uri="{0D108BD9-81ED-4DB2-BD59-A6C34878D82A}">
                    <a16:rowId xmlns:a16="http://schemas.microsoft.com/office/drawing/2014/main" val="1712633614"/>
                  </a:ext>
                </a:extLst>
              </a:tr>
              <a:tr h="370840">
                <a:tc vMerge="1">
                  <a:txBody>
                    <a:bodyPr/>
                    <a:lstStyle/>
                    <a:p>
                      <a:endParaRPr lang="de-DE" dirty="0"/>
                    </a:p>
                  </a:txBody>
                  <a:tcPr/>
                </a:tc>
                <a:tc>
                  <a:txBody>
                    <a:bodyPr/>
                    <a:lstStyle/>
                    <a:p>
                      <a:pPr algn="ctr"/>
                      <a:r>
                        <a:rPr lang="de-DE" dirty="0" smtClean="0"/>
                        <a:t>2</a:t>
                      </a:r>
                      <a:endParaRPr lang="de-DE" dirty="0"/>
                    </a:p>
                  </a:txBody>
                  <a:tcPr/>
                </a:tc>
                <a:tc gridSpan="2">
                  <a:txBody>
                    <a:bodyPr/>
                    <a:lstStyle/>
                    <a:p>
                      <a:pPr algn="ctr"/>
                      <a:r>
                        <a:rPr lang="de-DE" dirty="0" smtClean="0"/>
                        <a:t>M</a:t>
                      </a:r>
                      <a:endParaRPr lang="de-DE" dirty="0"/>
                    </a:p>
                  </a:txBody>
                  <a:tcPr/>
                </a:tc>
                <a:tc hMerge="1">
                  <a:txBody>
                    <a:bodyPr/>
                    <a:lstStyle/>
                    <a:p>
                      <a:endParaRPr lang="de-DE"/>
                    </a:p>
                  </a:txBody>
                  <a:tcPr/>
                </a:tc>
                <a:tc gridSpan="2">
                  <a:txBody>
                    <a:bodyPr/>
                    <a:lstStyle/>
                    <a:p>
                      <a:pPr algn="ctr"/>
                      <a:r>
                        <a:rPr lang="de-DE" dirty="0" smtClean="0"/>
                        <a:t>-10</a:t>
                      </a:r>
                      <a:endParaRPr lang="de-DE" dirty="0"/>
                    </a:p>
                  </a:txBody>
                  <a:tcPr/>
                </a:tc>
                <a:tc hMerge="1">
                  <a:txBody>
                    <a:bodyPr/>
                    <a:lstStyle/>
                    <a:p>
                      <a:endParaRPr lang="de-DE"/>
                    </a:p>
                  </a:txBody>
                  <a:tcPr/>
                </a:tc>
                <a:extLst>
                  <a:ext uri="{0D108BD9-81ED-4DB2-BD59-A6C34878D82A}">
                    <a16:rowId xmlns:a16="http://schemas.microsoft.com/office/drawing/2014/main" val="2659139646"/>
                  </a:ext>
                </a:extLst>
              </a:tr>
              <a:tr h="370840">
                <a:tc vMerge="1">
                  <a:txBody>
                    <a:bodyPr/>
                    <a:lstStyle/>
                    <a:p>
                      <a:endParaRPr lang="de-DE" dirty="0"/>
                    </a:p>
                  </a:txBody>
                  <a:tcPr/>
                </a:tc>
                <a:tc>
                  <a:txBody>
                    <a:bodyPr/>
                    <a:lstStyle/>
                    <a:p>
                      <a:pPr algn="ctr"/>
                      <a:r>
                        <a:rPr lang="de-DE" dirty="0" smtClean="0"/>
                        <a:t>2.4</a:t>
                      </a:r>
                      <a:endParaRPr lang="de-DE" dirty="0"/>
                    </a:p>
                  </a:txBody>
                  <a:tcPr/>
                </a:tc>
                <a:tc gridSpan="2">
                  <a:txBody>
                    <a:bodyPr/>
                    <a:lstStyle/>
                    <a:p>
                      <a:pPr algn="ctr"/>
                      <a:r>
                        <a:rPr lang="de-DE" dirty="0" smtClean="0"/>
                        <a:t>M</a:t>
                      </a:r>
                      <a:endParaRPr lang="de-DE" dirty="0"/>
                    </a:p>
                  </a:txBody>
                  <a:tcPr/>
                </a:tc>
                <a:tc hMerge="1">
                  <a:txBody>
                    <a:bodyPr/>
                    <a:lstStyle/>
                    <a:p>
                      <a:endParaRPr lang="de-DE"/>
                    </a:p>
                  </a:txBody>
                  <a:tcPr/>
                </a:tc>
                <a:tc gridSpan="2">
                  <a:txBody>
                    <a:bodyPr/>
                    <a:lstStyle/>
                    <a:p>
                      <a:pPr algn="ctr"/>
                      <a:r>
                        <a:rPr lang="de-DE" dirty="0" smtClean="0"/>
                        <a:t>-10</a:t>
                      </a:r>
                      <a:endParaRPr lang="de-DE" dirty="0"/>
                    </a:p>
                  </a:txBody>
                  <a:tcPr/>
                </a:tc>
                <a:tc hMerge="1">
                  <a:txBody>
                    <a:bodyPr/>
                    <a:lstStyle/>
                    <a:p>
                      <a:endParaRPr lang="de-DE"/>
                    </a:p>
                  </a:txBody>
                  <a:tcPr/>
                </a:tc>
                <a:extLst>
                  <a:ext uri="{0D108BD9-81ED-4DB2-BD59-A6C34878D82A}">
                    <a16:rowId xmlns:a16="http://schemas.microsoft.com/office/drawing/2014/main" val="1690806848"/>
                  </a:ext>
                </a:extLst>
              </a:tr>
              <a:tr h="370840">
                <a:tc vMerge="1">
                  <a:txBody>
                    <a:bodyPr/>
                    <a:lstStyle/>
                    <a:p>
                      <a:endParaRPr lang="de-DE" dirty="0"/>
                    </a:p>
                  </a:txBody>
                  <a:tcPr/>
                </a:tc>
                <a:tc>
                  <a:txBody>
                    <a:bodyPr/>
                    <a:lstStyle/>
                    <a:p>
                      <a:pPr algn="ctr"/>
                      <a:r>
                        <a:rPr lang="de-DE" dirty="0" smtClean="0"/>
                        <a:t>2.8</a:t>
                      </a:r>
                      <a:endParaRPr lang="de-DE" dirty="0"/>
                    </a:p>
                  </a:txBody>
                  <a:tcPr/>
                </a:tc>
                <a:tc gridSpan="2">
                  <a:txBody>
                    <a:bodyPr/>
                    <a:lstStyle/>
                    <a:p>
                      <a:pPr algn="ctr"/>
                      <a:r>
                        <a:rPr lang="de-DE" dirty="0" smtClean="0"/>
                        <a:t>M</a:t>
                      </a:r>
                      <a:endParaRPr lang="de-DE" dirty="0"/>
                    </a:p>
                  </a:txBody>
                  <a:tcPr/>
                </a:tc>
                <a:tc hMerge="1">
                  <a:txBody>
                    <a:bodyPr/>
                    <a:lstStyle/>
                    <a:p>
                      <a:endParaRPr lang="de-DE"/>
                    </a:p>
                  </a:txBody>
                  <a:tcPr/>
                </a:tc>
                <a:tc>
                  <a:txBody>
                    <a:bodyPr/>
                    <a:lstStyle/>
                    <a:p>
                      <a:pPr algn="ctr"/>
                      <a:r>
                        <a:rPr lang="de-DE" dirty="0" smtClean="0"/>
                        <a:t>-15</a:t>
                      </a:r>
                      <a:endParaRPr lang="de-DE" dirty="0"/>
                    </a:p>
                  </a:txBody>
                  <a:tcPr/>
                </a:tc>
                <a:tc>
                  <a:txBody>
                    <a:bodyPr/>
                    <a:lstStyle/>
                    <a:p>
                      <a:pPr algn="ctr"/>
                      <a:r>
                        <a:rPr lang="de-DE" dirty="0" smtClean="0"/>
                        <a:t>-10</a:t>
                      </a:r>
                      <a:endParaRPr lang="de-DE" dirty="0"/>
                    </a:p>
                  </a:txBody>
                  <a:tcPr/>
                </a:tc>
                <a:extLst>
                  <a:ext uri="{0D108BD9-81ED-4DB2-BD59-A6C34878D82A}">
                    <a16:rowId xmlns:a16="http://schemas.microsoft.com/office/drawing/2014/main" val="2731135923"/>
                  </a:ext>
                </a:extLst>
              </a:tr>
            </a:tbl>
          </a:graphicData>
        </a:graphic>
      </p:graphicFrame>
      <p:sp>
        <p:nvSpPr>
          <p:cNvPr id="10" name="TextBox 9"/>
          <p:cNvSpPr txBox="1"/>
          <p:nvPr/>
        </p:nvSpPr>
        <p:spPr>
          <a:xfrm>
            <a:off x="1708220" y="5838092"/>
            <a:ext cx="7183377" cy="743793"/>
          </a:xfrm>
          <a:prstGeom prst="rect">
            <a:avLst/>
          </a:prstGeom>
          <a:noFill/>
        </p:spPr>
        <p:txBody>
          <a:bodyPr wrap="none" lIns="0" tIns="0" rIns="0" bIns="0" rtlCol="0" anchor="t" anchorCtr="0">
            <a:spAutoFit/>
          </a:bodyPr>
          <a:lstStyle/>
          <a:p>
            <a:pPr marL="180000" indent="-180000">
              <a:lnSpc>
                <a:spcPts val="2300"/>
              </a:lnSpc>
              <a:spcBef>
                <a:spcPts val="1150"/>
              </a:spcBef>
              <a:buFont typeface="Arial" panose="020B0604020202020204" pitchFamily="34" charset="0"/>
              <a:buChar char="•"/>
            </a:pPr>
            <a:r>
              <a:rPr lang="de-DE" sz="1600" dirty="0"/>
              <a:t>High </a:t>
            </a:r>
            <a:r>
              <a:rPr lang="de-DE" sz="1600" dirty="0" err="1"/>
              <a:t>iota</a:t>
            </a:r>
            <a:r>
              <a:rPr lang="de-DE" sz="1600" dirty="0"/>
              <a:t> </a:t>
            </a:r>
            <a:r>
              <a:rPr lang="de-DE" sz="1600" dirty="0" err="1"/>
              <a:t>with</a:t>
            </a:r>
            <a:r>
              <a:rPr lang="de-DE" sz="1600" dirty="0"/>
              <a:t> negative </a:t>
            </a:r>
            <a:r>
              <a:rPr lang="de-DE" sz="1600" dirty="0" err="1"/>
              <a:t>Itor</a:t>
            </a:r>
            <a:r>
              <a:rPr lang="de-DE" sz="1600" dirty="0"/>
              <a:t> </a:t>
            </a:r>
            <a:r>
              <a:rPr lang="de-DE" sz="1600" dirty="0" err="1"/>
              <a:t>is</a:t>
            </a:r>
            <a:r>
              <a:rPr lang="de-DE" sz="1600" dirty="0"/>
              <a:t> </a:t>
            </a:r>
            <a:r>
              <a:rPr lang="de-DE" sz="1600" dirty="0" err="1"/>
              <a:t>actually</a:t>
            </a:r>
            <a:r>
              <a:rPr lang="de-DE" sz="1600" dirty="0"/>
              <a:t> </a:t>
            </a:r>
            <a:r>
              <a:rPr lang="de-DE" sz="1600" dirty="0" err="1"/>
              <a:t>limiter</a:t>
            </a:r>
            <a:r>
              <a:rPr lang="de-DE" sz="1600" dirty="0"/>
              <a:t> </a:t>
            </a:r>
            <a:r>
              <a:rPr lang="de-DE" sz="1600" dirty="0" err="1"/>
              <a:t>case</a:t>
            </a:r>
            <a:r>
              <a:rPr lang="de-DE" sz="1600" dirty="0"/>
              <a:t> </a:t>
            </a:r>
            <a:r>
              <a:rPr lang="de-DE" sz="1600" dirty="0">
                <a:sym typeface="Wingdings" panose="05000000000000000000" pitchFamily="2" charset="2"/>
              </a:rPr>
              <a:t> EMC3-lite </a:t>
            </a:r>
            <a:r>
              <a:rPr lang="de-DE" sz="1600" dirty="0" err="1">
                <a:sym typeface="Wingdings" panose="05000000000000000000" pitchFamily="2" charset="2"/>
              </a:rPr>
              <a:t>run</a:t>
            </a:r>
            <a:r>
              <a:rPr lang="de-DE" sz="1600" dirty="0">
                <a:sym typeface="Wingdings" panose="05000000000000000000" pitchFamily="2" charset="2"/>
              </a:rPr>
              <a:t> </a:t>
            </a:r>
            <a:r>
              <a:rPr lang="de-DE" sz="1600" dirty="0" err="1">
                <a:sym typeface="Wingdings" panose="05000000000000000000" pitchFamily="2" charset="2"/>
              </a:rPr>
              <a:t>unreliable</a:t>
            </a:r>
            <a:endParaRPr lang="de-DE" sz="1600" dirty="0">
              <a:sym typeface="Wingdings" panose="05000000000000000000" pitchFamily="2" charset="2"/>
            </a:endParaRPr>
          </a:p>
          <a:p>
            <a:pPr marL="180000" indent="-180000" algn="l">
              <a:lnSpc>
                <a:spcPts val="2300"/>
              </a:lnSpc>
              <a:spcBef>
                <a:spcPts val="1150"/>
              </a:spcBef>
              <a:buFont typeface="Arial" panose="020B0604020202020204" pitchFamily="34" charset="0"/>
              <a:buChar char="•"/>
            </a:pPr>
            <a:r>
              <a:rPr lang="de-DE" sz="1600" dirty="0" smtClean="0"/>
              <a:t>Error in power </a:t>
            </a:r>
            <a:r>
              <a:rPr lang="de-DE" sz="1600" dirty="0" err="1" smtClean="0"/>
              <a:t>deposition</a:t>
            </a:r>
            <a:r>
              <a:rPr lang="de-DE" sz="1600" dirty="0" smtClean="0"/>
              <a:t> </a:t>
            </a:r>
            <a:r>
              <a:rPr lang="de-DE" sz="1600" dirty="0" err="1" smtClean="0"/>
              <a:t>for</a:t>
            </a:r>
            <a:r>
              <a:rPr lang="de-DE" sz="1600" dirty="0" smtClean="0"/>
              <a:t> Standard not </a:t>
            </a:r>
            <a:r>
              <a:rPr lang="de-DE" sz="1600" dirty="0" err="1" smtClean="0"/>
              <a:t>yet</a:t>
            </a:r>
            <a:r>
              <a:rPr lang="de-DE" sz="1600" dirty="0" smtClean="0"/>
              <a:t> </a:t>
            </a:r>
            <a:r>
              <a:rPr lang="de-DE" sz="1600" dirty="0" err="1" smtClean="0"/>
              <a:t>understood</a:t>
            </a:r>
            <a:endParaRPr lang="de-DE" sz="1600" dirty="0" smtClean="0"/>
          </a:p>
        </p:txBody>
      </p:sp>
    </p:spTree>
    <p:extLst>
      <p:ext uri="{BB962C8B-B14F-4D97-AF65-F5344CB8AC3E}">
        <p14:creationId xmlns:p14="http://schemas.microsoft.com/office/powerpoint/2010/main" val="4094970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7183" r="10670" b="5997"/>
          <a:stretch/>
        </p:blipFill>
        <p:spPr>
          <a:xfrm>
            <a:off x="5860167" y="979328"/>
            <a:ext cx="6048679" cy="5878672"/>
          </a:xfrm>
          <a:prstGeom prst="rect">
            <a:avLst/>
          </a:prstGeom>
        </p:spPr>
      </p:pic>
      <p:sp>
        <p:nvSpPr>
          <p:cNvPr id="3" name="Title 2"/>
          <p:cNvSpPr>
            <a:spLocks noGrp="1"/>
          </p:cNvSpPr>
          <p:nvPr>
            <p:ph type="title"/>
          </p:nvPr>
        </p:nvSpPr>
        <p:spPr/>
        <p:txBody>
          <a:bodyPr/>
          <a:lstStyle/>
          <a:p>
            <a:r>
              <a:rPr lang="de-DE" dirty="0" smtClean="0"/>
              <a:t>Connection </a:t>
            </a:r>
            <a:r>
              <a:rPr lang="de-DE" dirty="0" err="1" smtClean="0"/>
              <a:t>length</a:t>
            </a:r>
            <a:r>
              <a:rPr lang="de-DE" dirty="0" smtClean="0"/>
              <a:t> in OP2: Standard</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7</a:t>
            </a:fld>
            <a:endParaRPr lang="de-DE"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488" t="8151" r="9716" b="5663"/>
          <a:stretch/>
        </p:blipFill>
        <p:spPr>
          <a:xfrm>
            <a:off x="0" y="1004835"/>
            <a:ext cx="5758760" cy="5853165"/>
          </a:xfrm>
          <a:prstGeom prst="rect">
            <a:avLst/>
          </a:prstGeom>
        </p:spPr>
      </p:pic>
      <p:sp>
        <p:nvSpPr>
          <p:cNvPr id="7" name="TextBox 6"/>
          <p:cNvSpPr txBox="1"/>
          <p:nvPr/>
        </p:nvSpPr>
        <p:spPr>
          <a:xfrm>
            <a:off x="3470564" y="1336420"/>
            <a:ext cx="226024"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All</a:t>
            </a:r>
          </a:p>
        </p:txBody>
      </p:sp>
      <p:sp>
        <p:nvSpPr>
          <p:cNvPr id="8" name="TextBox 7"/>
          <p:cNvSpPr txBox="1"/>
          <p:nvPr/>
        </p:nvSpPr>
        <p:spPr>
          <a:xfrm>
            <a:off x="9320644" y="1336420"/>
            <a:ext cx="1413849"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a:t>5</a:t>
            </a:r>
            <a:r>
              <a:rPr lang="de-DE" sz="1600" dirty="0" smtClean="0"/>
              <a:t>00-700 </a:t>
            </a:r>
            <a:r>
              <a:rPr lang="de-DE" sz="1600" dirty="0" smtClean="0"/>
              <a:t>m </a:t>
            </a:r>
            <a:r>
              <a:rPr lang="de-DE" sz="1600" dirty="0" err="1" smtClean="0"/>
              <a:t>only</a:t>
            </a:r>
            <a:endParaRPr lang="de-DE" sz="1600" dirty="0" smtClean="0"/>
          </a:p>
        </p:txBody>
      </p:sp>
    </p:spTree>
    <p:extLst>
      <p:ext uri="{BB962C8B-B14F-4D97-AF65-F5344CB8AC3E}">
        <p14:creationId xmlns:p14="http://schemas.microsoft.com/office/powerpoint/2010/main" val="131276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608" t="7495" r="10921" b="5878"/>
          <a:stretch/>
        </p:blipFill>
        <p:spPr>
          <a:xfrm>
            <a:off x="5951350" y="754601"/>
            <a:ext cx="5724469" cy="5940895"/>
          </a:xfrm>
          <a:prstGeom prst="rect">
            <a:avLst/>
          </a:prstGeom>
        </p:spPr>
      </p:pic>
      <p:sp>
        <p:nvSpPr>
          <p:cNvPr id="3" name="Title 2"/>
          <p:cNvSpPr>
            <a:spLocks noGrp="1"/>
          </p:cNvSpPr>
          <p:nvPr>
            <p:ph type="title"/>
          </p:nvPr>
        </p:nvSpPr>
        <p:spPr/>
        <p:txBody>
          <a:bodyPr/>
          <a:lstStyle/>
          <a:p>
            <a:r>
              <a:rPr lang="de-DE" dirty="0"/>
              <a:t>Connection </a:t>
            </a:r>
            <a:r>
              <a:rPr lang="de-DE" dirty="0" err="1"/>
              <a:t>length</a:t>
            </a:r>
            <a:r>
              <a:rPr lang="de-DE" dirty="0"/>
              <a:t> in OP2: </a:t>
            </a:r>
            <a:r>
              <a:rPr lang="de-DE" dirty="0" smtClean="0"/>
              <a:t>High Iota</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8</a:t>
            </a:fld>
            <a:endParaRPr lang="de-DE"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616" t="8966" r="10922" b="6337"/>
          <a:stretch/>
        </p:blipFill>
        <p:spPr>
          <a:xfrm>
            <a:off x="145472" y="841664"/>
            <a:ext cx="5611091" cy="5694219"/>
          </a:xfrm>
          <a:prstGeom prst="rect">
            <a:avLst/>
          </a:prstGeom>
        </p:spPr>
      </p:pic>
      <p:sp>
        <p:nvSpPr>
          <p:cNvPr id="7" name="TextBox 6"/>
          <p:cNvSpPr txBox="1"/>
          <p:nvPr/>
        </p:nvSpPr>
        <p:spPr>
          <a:xfrm>
            <a:off x="3377046" y="1054474"/>
            <a:ext cx="226024"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All</a:t>
            </a:r>
          </a:p>
        </p:txBody>
      </p:sp>
      <p:sp>
        <p:nvSpPr>
          <p:cNvPr id="8" name="TextBox 7"/>
          <p:cNvSpPr txBox="1"/>
          <p:nvPr/>
        </p:nvSpPr>
        <p:spPr>
          <a:xfrm>
            <a:off x="9227126" y="1054474"/>
            <a:ext cx="1413849"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300-450 </a:t>
            </a:r>
            <a:r>
              <a:rPr lang="de-DE" sz="1600" dirty="0" smtClean="0"/>
              <a:t>m </a:t>
            </a:r>
            <a:r>
              <a:rPr lang="de-DE" sz="1600" dirty="0" err="1" smtClean="0"/>
              <a:t>only</a:t>
            </a:r>
            <a:endParaRPr lang="de-DE" sz="1600" dirty="0" smtClean="0"/>
          </a:p>
        </p:txBody>
      </p:sp>
    </p:spTree>
    <p:extLst>
      <p:ext uri="{BB962C8B-B14F-4D97-AF65-F5344CB8AC3E}">
        <p14:creationId xmlns:p14="http://schemas.microsoft.com/office/powerpoint/2010/main" val="72336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29790" t="29081" r="30020" b="28965"/>
          <a:stretch/>
        </p:blipFill>
        <p:spPr>
          <a:xfrm>
            <a:off x="2685291" y="934496"/>
            <a:ext cx="9411085" cy="5526000"/>
          </a:xfrm>
        </p:spPr>
      </p:pic>
      <p:sp>
        <p:nvSpPr>
          <p:cNvPr id="3" name="Title 2"/>
          <p:cNvSpPr>
            <a:spLocks noGrp="1"/>
          </p:cNvSpPr>
          <p:nvPr>
            <p:ph type="title"/>
          </p:nvPr>
        </p:nvSpPr>
        <p:spPr/>
        <p:txBody>
          <a:bodyPr/>
          <a:lstStyle/>
          <a:p>
            <a:r>
              <a:rPr lang="de-DE" dirty="0" smtClean="0"/>
              <a:t>Trace </a:t>
            </a:r>
            <a:r>
              <a:rPr lang="de-DE" dirty="0" err="1" smtClean="0"/>
              <a:t>selected</a:t>
            </a:r>
            <a:r>
              <a:rPr lang="de-DE" dirty="0" smtClean="0"/>
              <a:t> </a:t>
            </a:r>
            <a:r>
              <a:rPr lang="de-DE" dirty="0" err="1" smtClean="0"/>
              <a:t>points</a:t>
            </a:r>
            <a:r>
              <a:rPr lang="de-DE" dirty="0" smtClean="0"/>
              <a:t> n </a:t>
            </a:r>
            <a:r>
              <a:rPr lang="de-DE" dirty="0" err="1" smtClean="0"/>
              <a:t>toroidal</a:t>
            </a:r>
            <a:r>
              <a:rPr lang="de-DE" dirty="0" smtClean="0"/>
              <a:t> </a:t>
            </a:r>
            <a:r>
              <a:rPr lang="de-DE" dirty="0" err="1" smtClean="0"/>
              <a:t>turns</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9</a:t>
            </a:fld>
            <a:endParaRPr lang="de-DE"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9670" t="28718" r="29615" b="28645"/>
          <a:stretch/>
        </p:blipFill>
        <p:spPr>
          <a:xfrm>
            <a:off x="2699879" y="934496"/>
            <a:ext cx="9381910" cy="5526593"/>
          </a:xfrm>
          <a:prstGeom prst="rect">
            <a:avLst/>
          </a:prstGeom>
        </p:spPr>
      </p:pic>
      <p:sp>
        <p:nvSpPr>
          <p:cNvPr id="15" name="TextBox 14"/>
          <p:cNvSpPr txBox="1"/>
          <p:nvPr/>
        </p:nvSpPr>
        <p:spPr>
          <a:xfrm>
            <a:off x="152968" y="933903"/>
            <a:ext cx="2841440" cy="2090316"/>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smtClean="0"/>
              <a:t>All </a:t>
            </a:r>
            <a:r>
              <a:rPr lang="de-DE" sz="1600" dirty="0" err="1" smtClean="0"/>
              <a:t>points</a:t>
            </a:r>
            <a:r>
              <a:rPr lang="de-DE" sz="1600" dirty="0" smtClean="0"/>
              <a:t> (7k-100k </a:t>
            </a:r>
            <a:r>
              <a:rPr lang="de-DE" sz="1600" dirty="0" err="1" smtClean="0"/>
              <a:t>points</a:t>
            </a:r>
            <a:r>
              <a:rPr lang="de-DE" sz="1600" dirty="0" smtClean="0"/>
              <a:t>)</a:t>
            </a:r>
          </a:p>
          <a:p>
            <a:pPr marL="180000" indent="-180000" algn="l">
              <a:lnSpc>
                <a:spcPts val="2300"/>
              </a:lnSpc>
              <a:spcBef>
                <a:spcPts val="1150"/>
              </a:spcBef>
              <a:buFont typeface="Arial" panose="020B0604020202020204" pitchFamily="34" charset="0"/>
              <a:buChar char="•"/>
            </a:pPr>
            <a:r>
              <a:rPr lang="de-DE" sz="1600" dirty="0" err="1" smtClean="0">
                <a:solidFill>
                  <a:srgbClr val="FF0000"/>
                </a:solidFill>
              </a:rPr>
              <a:t>Outliers</a:t>
            </a:r>
            <a:r>
              <a:rPr lang="de-DE" sz="1600" dirty="0" smtClean="0"/>
              <a:t> / </a:t>
            </a:r>
            <a:r>
              <a:rPr lang="de-DE" sz="1600" dirty="0" err="1" smtClean="0">
                <a:solidFill>
                  <a:srgbClr val="A7A7A8"/>
                </a:solidFill>
              </a:rPr>
              <a:t>inliers</a:t>
            </a:r>
            <a:endParaRPr lang="de-DE" sz="1600" dirty="0" smtClean="0">
              <a:solidFill>
                <a:srgbClr val="A7A7A8"/>
              </a:solidFill>
            </a:endParaRPr>
          </a:p>
          <a:p>
            <a:pPr marL="180000" indent="-180000" algn="l">
              <a:lnSpc>
                <a:spcPts val="2300"/>
              </a:lnSpc>
              <a:spcBef>
                <a:spcPts val="1150"/>
              </a:spcBef>
              <a:buFont typeface="Arial" panose="020B0604020202020204" pitchFamily="34" charset="0"/>
              <a:buChar char="•"/>
            </a:pPr>
            <a:r>
              <a:rPr lang="de-DE" sz="1600" dirty="0" err="1" smtClean="0">
                <a:solidFill>
                  <a:srgbClr val="0000FF"/>
                </a:solidFill>
              </a:rPr>
              <a:t>Voxelized</a:t>
            </a:r>
            <a:r>
              <a:rPr lang="de-DE" sz="1600" dirty="0" smtClean="0">
                <a:solidFill>
                  <a:srgbClr val="0000FF"/>
                </a:solidFill>
              </a:rPr>
              <a:t> (0.5-1k </a:t>
            </a:r>
            <a:r>
              <a:rPr lang="de-DE" sz="1600" dirty="0" err="1" smtClean="0">
                <a:solidFill>
                  <a:srgbClr val="0000FF"/>
                </a:solidFill>
              </a:rPr>
              <a:t>points</a:t>
            </a:r>
            <a:r>
              <a:rPr lang="de-DE" sz="1600" dirty="0" smtClean="0">
                <a:solidFill>
                  <a:srgbClr val="0000FF"/>
                </a:solidFill>
              </a:rPr>
              <a:t>)</a:t>
            </a:r>
          </a:p>
          <a:p>
            <a:pPr marL="637200" lvl="1" indent="-180000">
              <a:lnSpc>
                <a:spcPts val="2300"/>
              </a:lnSpc>
              <a:spcBef>
                <a:spcPts val="1150"/>
              </a:spcBef>
              <a:buFont typeface="Arial" panose="020B0604020202020204" pitchFamily="34" charset="0"/>
              <a:buChar char="•"/>
            </a:pPr>
            <a:r>
              <a:rPr lang="de-DE" sz="1600" dirty="0" smtClean="0">
                <a:solidFill>
                  <a:srgbClr val="0000FF"/>
                </a:solidFill>
              </a:rPr>
              <a:t>15x15 mm</a:t>
            </a:r>
            <a:endParaRPr lang="de-DE" sz="1600" dirty="0" smtClean="0"/>
          </a:p>
          <a:p>
            <a:pPr marL="180000" indent="-180000" algn="l">
              <a:lnSpc>
                <a:spcPts val="2300"/>
              </a:lnSpc>
              <a:spcBef>
                <a:spcPts val="1150"/>
              </a:spcBef>
              <a:buFont typeface="Arial" panose="020B0604020202020204" pitchFamily="34" charset="0"/>
              <a:buChar char="•"/>
            </a:pPr>
            <a:endParaRPr lang="de-DE" sz="1600" dirty="0" smtClean="0"/>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9753" t="28864" r="29615" b="28791"/>
          <a:stretch/>
        </p:blipFill>
        <p:spPr>
          <a:xfrm>
            <a:off x="2664713" y="934496"/>
            <a:ext cx="9427714" cy="5526593"/>
          </a:xfrm>
          <a:prstGeom prst="rect">
            <a:avLst/>
          </a:prstGeom>
        </p:spPr>
      </p:pic>
      <p:sp>
        <p:nvSpPr>
          <p:cNvPr id="2" name="TextBox 1"/>
          <p:cNvSpPr txBox="1"/>
          <p:nvPr/>
        </p:nvSpPr>
        <p:spPr>
          <a:xfrm>
            <a:off x="6552298" y="6146499"/>
            <a:ext cx="4106894"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solidFill>
                  <a:srgbClr val="FF0000"/>
                </a:solidFill>
              </a:rPr>
              <a:t>Asymmetry</a:t>
            </a:r>
            <a:r>
              <a:rPr lang="de-DE" sz="1600" dirty="0" smtClean="0">
                <a:solidFill>
                  <a:srgbClr val="FF0000"/>
                </a:solidFill>
              </a:rPr>
              <a:t> </a:t>
            </a:r>
            <a:r>
              <a:rPr lang="de-DE" sz="1600" dirty="0" err="1" smtClean="0">
                <a:solidFill>
                  <a:srgbClr val="FF0000"/>
                </a:solidFill>
              </a:rPr>
              <a:t>requires</a:t>
            </a:r>
            <a:r>
              <a:rPr lang="de-DE" sz="1600" dirty="0" smtClean="0">
                <a:solidFill>
                  <a:srgbClr val="FF0000"/>
                </a:solidFill>
              </a:rPr>
              <a:t> </a:t>
            </a:r>
            <a:r>
              <a:rPr lang="de-DE" sz="1600" dirty="0" err="1" smtClean="0">
                <a:solidFill>
                  <a:srgbClr val="FF0000"/>
                </a:solidFill>
              </a:rPr>
              <a:t>tracing</a:t>
            </a:r>
            <a:r>
              <a:rPr lang="de-DE" sz="1600" dirty="0" smtClean="0">
                <a:solidFill>
                  <a:srgbClr val="FF0000"/>
                </a:solidFill>
              </a:rPr>
              <a:t> in </a:t>
            </a:r>
            <a:r>
              <a:rPr lang="de-DE" sz="1600" dirty="0" err="1" smtClean="0">
                <a:solidFill>
                  <a:srgbClr val="FF0000"/>
                </a:solidFill>
              </a:rPr>
              <a:t>both</a:t>
            </a:r>
            <a:r>
              <a:rPr lang="de-DE" sz="1600" dirty="0" smtClean="0">
                <a:solidFill>
                  <a:srgbClr val="FF0000"/>
                </a:solidFill>
              </a:rPr>
              <a:t> </a:t>
            </a:r>
            <a:r>
              <a:rPr lang="de-DE" sz="1600" dirty="0" err="1" smtClean="0">
                <a:solidFill>
                  <a:srgbClr val="FF0000"/>
                </a:solidFill>
              </a:rPr>
              <a:t>directions</a:t>
            </a:r>
            <a:endParaRPr lang="de-DE" sz="1600" dirty="0" smtClean="0">
              <a:solidFill>
                <a:srgbClr val="FF0000"/>
              </a:solidFill>
            </a:endParaRPr>
          </a:p>
        </p:txBody>
      </p:sp>
      <p:sp>
        <p:nvSpPr>
          <p:cNvPr id="9" name="TextBox 8"/>
          <p:cNvSpPr txBox="1"/>
          <p:nvPr/>
        </p:nvSpPr>
        <p:spPr>
          <a:xfrm>
            <a:off x="8516364" y="1888317"/>
            <a:ext cx="2832507"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High </a:t>
            </a:r>
            <a:r>
              <a:rPr lang="de-DE" sz="1600" dirty="0" err="1" smtClean="0"/>
              <a:t>iota</a:t>
            </a:r>
            <a:r>
              <a:rPr lang="de-DE" sz="1600" dirty="0" smtClean="0"/>
              <a:t>, </a:t>
            </a:r>
            <a:r>
              <a:rPr lang="de-DE" sz="1600" dirty="0" err="1" smtClean="0"/>
              <a:t>beta</a:t>
            </a:r>
            <a:r>
              <a:rPr lang="de-DE" sz="1600" dirty="0" smtClean="0"/>
              <a:t> = 0%, </a:t>
            </a:r>
            <a:r>
              <a:rPr lang="de-DE" sz="1600" dirty="0" err="1" smtClean="0"/>
              <a:t>I</a:t>
            </a:r>
            <a:r>
              <a:rPr lang="de-DE" sz="1600" baseline="-25000" dirty="0" err="1" smtClean="0"/>
              <a:t>tor</a:t>
            </a:r>
            <a:r>
              <a:rPr lang="de-DE" sz="1600" dirty="0" smtClean="0"/>
              <a:t> = 0 </a:t>
            </a:r>
            <a:r>
              <a:rPr lang="de-DE" sz="1600" dirty="0" err="1" smtClean="0"/>
              <a:t>kA</a:t>
            </a:r>
            <a:endParaRPr lang="de-DE" sz="1600" dirty="0" smtClean="0"/>
          </a:p>
        </p:txBody>
      </p:sp>
    </p:spTree>
    <p:extLst>
      <p:ext uri="{BB962C8B-B14F-4D97-AF65-F5344CB8AC3E}">
        <p14:creationId xmlns:p14="http://schemas.microsoft.com/office/powerpoint/2010/main" val="36681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7.potx" id="{95C92FA2-B49F-4845-A52C-E3D11675774C}" vid="{84D73EFA-8736-4355-BF7C-D0635A96761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2022_Final_v8</Template>
  <TotalTime>0</TotalTime>
  <Words>1392</Words>
  <Application>Microsoft Office PowerPoint</Application>
  <PresentationFormat>Widescreen</PresentationFormat>
  <Paragraphs>423</Paragraphs>
  <Slides>14</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14</vt:i4>
      </vt:variant>
    </vt:vector>
  </HeadingPairs>
  <TitlesOfParts>
    <vt:vector size="25" baseType="lpstr">
      <vt:lpstr>.SF NS Symbols Regular</vt:lpstr>
      <vt:lpstr>Arial</vt:lpstr>
      <vt:lpstr>Arial Narrow</vt:lpstr>
      <vt:lpstr>Calibri</vt:lpstr>
      <vt:lpstr>Symbol</vt:lpstr>
      <vt:lpstr>Wingdings</vt:lpstr>
      <vt:lpstr>Wingdings 3</vt:lpstr>
      <vt:lpstr>W7X</vt:lpstr>
      <vt:lpstr>think-cell Folie</vt:lpstr>
      <vt:lpstr>Equation</vt:lpstr>
      <vt:lpstr>MathType 7.0 Equation</vt:lpstr>
      <vt:lpstr>Plasma facing geometry design based on power shell geometry in the SOL  </vt:lpstr>
      <vt:lpstr>Fundamental differences divertor  baffle</vt:lpstr>
      <vt:lpstr>Design strategy divertor and baffle</vt:lpstr>
      <vt:lpstr>Calculation of separatrix1</vt:lpstr>
      <vt:lpstr>VMEC / Extender runs</vt:lpstr>
      <vt:lpstr>Runs with less than 98% power on target</vt:lpstr>
      <vt:lpstr>Connection length in OP2: Standard</vt:lpstr>
      <vt:lpstr>Connection length in OP2: High Iota</vt:lpstr>
      <vt:lpstr>Trace selected points n toroidal turns</vt:lpstr>
      <vt:lpstr>Tracing in 2 directions</vt:lpstr>
      <vt:lpstr>Separatrix for any config with beta and Itor</vt:lpstr>
      <vt:lpstr>Design limitations</vt:lpstr>
      <vt:lpstr>Toroidal current compensation by planar coils</vt:lpstr>
      <vt:lpstr>Maximum toroidal current compensation</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dc:title>
  <dc:creator>Joris Fellinger</dc:creator>
  <cp:lastModifiedBy>Joris Fellinger</cp:lastModifiedBy>
  <cp:revision>338</cp:revision>
  <dcterms:created xsi:type="dcterms:W3CDTF">2022-05-23T07:12:36Z</dcterms:created>
  <dcterms:modified xsi:type="dcterms:W3CDTF">2024-06-18T11:19:01Z</dcterms:modified>
</cp:coreProperties>
</file>