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9"/>
  </p:notesMasterIdLst>
  <p:sldIdLst>
    <p:sldId id="257" r:id="rId2"/>
    <p:sldId id="258" r:id="rId3"/>
    <p:sldId id="261" r:id="rId4"/>
    <p:sldId id="260" r:id="rId5"/>
    <p:sldId id="259" r:id="rId6"/>
    <p:sldId id="262" r:id="rId7"/>
    <p:sldId id="263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E4FA2"/>
    <a:srgbClr val="9E0142"/>
    <a:srgbClr val="006C66"/>
    <a:srgbClr val="7F7F7F"/>
    <a:srgbClr val="E86100"/>
    <a:srgbClr val="0B2341"/>
    <a:srgbClr val="000000"/>
    <a:srgbClr val="FDC7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5958"/>
  </p:normalViewPr>
  <p:slideViewPr>
    <p:cSldViewPr snapToGrid="0" snapToObjects="1">
      <p:cViewPr varScale="1">
        <p:scale>
          <a:sx n="116" d="100"/>
          <a:sy n="116" d="100"/>
        </p:scale>
        <p:origin x="276" y="11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82380F-7B7D-9748-BA85-07C92D8B2D2B}" type="datetimeFigureOut">
              <a:rPr lang="en-US" smtClean="0"/>
              <a:pPr/>
              <a:t>5/20/2024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D8EEE9-29B6-5C42-A618-92D5B19F01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9380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no pictur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 algn="ctr">
              <a:defRPr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828" y="5074630"/>
            <a:ext cx="1909635" cy="1519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468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W7-X picture)">
    <p:bg>
      <p:bgPr>
        <a:blipFill dpi="0" rotWithShape="1">
          <a:blip r:embed="rId2">
            <a:alphaModFix amt="25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 algn="ctr">
              <a:defRPr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828" y="5074630"/>
            <a:ext cx="1909635" cy="1519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0443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no log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" y="0"/>
            <a:ext cx="12192000" cy="1027462"/>
          </a:xfrm>
          <a:prstGeom prst="rect">
            <a:avLst/>
          </a:prstGeom>
          <a:solidFill>
            <a:srgbClr val="0B234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" y="1026000"/>
            <a:ext cx="12192000" cy="90000"/>
          </a:xfrm>
          <a:prstGeom prst="rect">
            <a:avLst/>
          </a:prstGeom>
          <a:solidFill>
            <a:srgbClr val="E861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04800" y="90000"/>
            <a:ext cx="11582400" cy="861774"/>
          </a:xfrm>
        </p:spPr>
        <p:txBody>
          <a:bodyPr>
            <a:noAutofit/>
          </a:bodyPr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AF8605-79AF-49D8-801C-80CE61886099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D.M. Kriete | DCD meeting | May 21, 2024</a:t>
            </a:r>
            <a:endParaRPr lang="de-DE" dirty="0"/>
          </a:p>
        </p:txBody>
      </p:sp>
      <p:sp>
        <p:nvSpPr>
          <p:cNvPr id="13" name="Content Placeholder 1"/>
          <p:cNvSpPr>
            <a:spLocks noGrp="1"/>
          </p:cNvSpPr>
          <p:nvPr>
            <p:ph sz="quarter" idx="13"/>
          </p:nvPr>
        </p:nvSpPr>
        <p:spPr>
          <a:xfrm>
            <a:off x="658812" y="1609726"/>
            <a:ext cx="10837863" cy="484346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750642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W7-X log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" y="0"/>
            <a:ext cx="12192000" cy="1027462"/>
          </a:xfrm>
          <a:prstGeom prst="rect">
            <a:avLst/>
          </a:prstGeom>
          <a:solidFill>
            <a:srgbClr val="0B234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" y="1026000"/>
            <a:ext cx="12192000" cy="90000"/>
          </a:xfrm>
          <a:prstGeom prst="rect">
            <a:avLst/>
          </a:prstGeom>
          <a:solidFill>
            <a:srgbClr val="E861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04801" y="90000"/>
            <a:ext cx="10603605" cy="861774"/>
          </a:xfrm>
        </p:spPr>
        <p:txBody>
          <a:bodyPr>
            <a:noAutofit/>
          </a:bodyPr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AF8605-79AF-49D8-801C-80CE61886099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D.M. Kriete | DCD meeting | May 21, 2024</a:t>
            </a:r>
            <a:endParaRPr lang="de-DE" dirty="0"/>
          </a:p>
        </p:txBody>
      </p:sp>
      <p:sp>
        <p:nvSpPr>
          <p:cNvPr id="13" name="Content Placeholder 1"/>
          <p:cNvSpPr>
            <a:spLocks noGrp="1"/>
          </p:cNvSpPr>
          <p:nvPr>
            <p:ph sz="quarter" idx="13"/>
          </p:nvPr>
        </p:nvSpPr>
        <p:spPr>
          <a:xfrm>
            <a:off x="658812" y="1609726"/>
            <a:ext cx="10837863" cy="484346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9" name="Grafik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4665" y="90000"/>
            <a:ext cx="969496" cy="861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941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11"/>
          <p:cNvSpPr>
            <a:spLocks noGrp="1"/>
          </p:cNvSpPr>
          <p:nvPr>
            <p:ph type="sldNum" sz="quarter" idx="4"/>
          </p:nvPr>
        </p:nvSpPr>
        <p:spPr>
          <a:xfrm>
            <a:off x="11053293" y="6577969"/>
            <a:ext cx="529107" cy="2638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kern="600" spc="9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CAF8605-79AF-49D8-801C-80CE61886099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37319"/>
            <a:ext cx="11582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3"/>
          </p:nvPr>
        </p:nvSpPr>
        <p:spPr>
          <a:xfrm>
            <a:off x="4038600" y="6577969"/>
            <a:ext cx="4114800" cy="2638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kern="600" spc="9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D.M. Kriete | DCD meeting | May 21, 2024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57999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4" r:id="rId2"/>
    <p:sldLayoutId id="2147483662" r:id="rId3"/>
    <p:sldLayoutId id="2147483663" r:id="rId4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2500" b="1" i="0" kern="1200" baseline="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accent2"/>
        </a:buClr>
        <a:buFont typeface="Arial"/>
        <a:buChar char="•"/>
        <a:defRPr sz="1800" kern="600" spc="4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accent3"/>
        </a:buClr>
        <a:buFont typeface="Arial"/>
        <a:buChar char="•"/>
        <a:defRPr sz="1800" kern="600" spc="4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600" spc="4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•"/>
        <a:defRPr sz="1800" kern="600" spc="4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•"/>
        <a:defRPr sz="1800" kern="600" spc="4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svvmec1.ipp-hgw.mpg.de:8080/vmecrest/v1/run/?filter=jsch" TargetMode="External"/><Relationship Id="rId2" Type="http://schemas.openxmlformats.org/officeDocument/2006/relationships/hyperlink" Target="https://gitlab.mpcdf.mpg.de/krim/vmec_python_demo_set_1" TargetMode="Externa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Island </a:t>
            </a:r>
            <a:r>
              <a:rPr lang="de-DE" dirty="0" err="1" smtClean="0"/>
              <a:t>coordinate</a:t>
            </a:r>
            <a:r>
              <a:rPr lang="de-DE" dirty="0" smtClean="0"/>
              <a:t> </a:t>
            </a:r>
            <a:r>
              <a:rPr lang="de-DE" dirty="0" err="1" smtClean="0"/>
              <a:t>maps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 smtClean="0"/>
              <a:t>Matt </a:t>
            </a:r>
            <a:r>
              <a:rPr lang="de-DE" dirty="0" err="1" smtClean="0"/>
              <a:t>Kriete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1212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9553" y="2960909"/>
            <a:ext cx="2013847" cy="16079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Tools </a:t>
            </a:r>
            <a:r>
              <a:rPr lang="de-DE" dirty="0" err="1" smtClean="0"/>
              <a:t>are</a:t>
            </a:r>
            <a:r>
              <a:rPr lang="de-DE" dirty="0" smtClean="0"/>
              <a:t> </a:t>
            </a:r>
            <a:r>
              <a:rPr lang="de-DE" dirty="0" err="1" smtClean="0"/>
              <a:t>available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generating</a:t>
            </a:r>
            <a:r>
              <a:rPr lang="de-DE" dirty="0" smtClean="0"/>
              <a:t> </a:t>
            </a:r>
            <a:r>
              <a:rPr lang="de-DE" dirty="0" err="1" smtClean="0"/>
              <a:t>maps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island</a:t>
            </a:r>
            <a:r>
              <a:rPr lang="de-DE" dirty="0" smtClean="0"/>
              <a:t> radial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poloidal</a:t>
            </a:r>
            <a:r>
              <a:rPr lang="de-DE" dirty="0" smtClean="0"/>
              <a:t> </a:t>
            </a:r>
            <a:r>
              <a:rPr lang="de-DE" dirty="0" err="1" smtClean="0"/>
              <a:t>coordinates</a:t>
            </a:r>
            <a:r>
              <a:rPr lang="de-DE" dirty="0" smtClean="0"/>
              <a:t> </a:t>
            </a:r>
            <a:r>
              <a:rPr lang="de-DE" dirty="0" err="1" smtClean="0"/>
              <a:t>using</a:t>
            </a:r>
            <a:r>
              <a:rPr lang="de-DE" dirty="0" smtClean="0"/>
              <a:t> VMEC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D.M. Kriete | DCD meeting | May 21, 2024</a:t>
            </a:r>
            <a:endParaRPr lang="de-DE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252297" y="1609726"/>
            <a:ext cx="5752746" cy="4843462"/>
          </a:xfrm>
        </p:spPr>
        <p:txBody>
          <a:bodyPr>
            <a:normAutofit fontScale="92500" lnSpcReduction="20000"/>
          </a:bodyPr>
          <a:lstStyle/>
          <a:p>
            <a:r>
              <a:rPr lang="de-DE" dirty="0" smtClean="0"/>
              <a:t>Island </a:t>
            </a:r>
            <a:r>
              <a:rPr lang="de-DE" dirty="0" err="1" smtClean="0"/>
              <a:t>coordinate</a:t>
            </a:r>
            <a:r>
              <a:rPr lang="de-DE" dirty="0" smtClean="0"/>
              <a:t> </a:t>
            </a:r>
            <a:r>
              <a:rPr lang="de-DE" dirty="0" err="1" smtClean="0"/>
              <a:t>system</a:t>
            </a:r>
            <a:endParaRPr lang="de-DE" dirty="0" smtClean="0"/>
          </a:p>
          <a:p>
            <a:pPr lvl="1"/>
            <a:r>
              <a:rPr lang="de-DE" dirty="0" smtClean="0"/>
              <a:t>Radial: 0 at O-point, </a:t>
            </a:r>
            <a:r>
              <a:rPr lang="de-DE" dirty="0" err="1" smtClean="0"/>
              <a:t>increasing</a:t>
            </a:r>
            <a:r>
              <a:rPr lang="de-DE" dirty="0" smtClean="0"/>
              <a:t> </a:t>
            </a:r>
            <a:r>
              <a:rPr lang="de-DE" dirty="0" err="1" smtClean="0"/>
              <a:t>up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1 at </a:t>
            </a:r>
            <a:r>
              <a:rPr lang="de-DE" dirty="0" err="1" smtClean="0"/>
              <a:t>island</a:t>
            </a:r>
            <a:r>
              <a:rPr lang="de-DE" dirty="0" smtClean="0"/>
              <a:t> </a:t>
            </a:r>
            <a:r>
              <a:rPr lang="de-DE" dirty="0" err="1" smtClean="0"/>
              <a:t>separatrix</a:t>
            </a:r>
            <a:r>
              <a:rPr lang="de-DE" dirty="0" smtClean="0"/>
              <a:t> (</a:t>
            </a:r>
            <a:r>
              <a:rPr lang="de-DE" dirty="0" err="1" smtClean="0"/>
              <a:t>square</a:t>
            </a:r>
            <a:r>
              <a:rPr lang="de-DE" dirty="0" smtClean="0"/>
              <a:t> </a:t>
            </a:r>
            <a:r>
              <a:rPr lang="de-DE" dirty="0" err="1" smtClean="0"/>
              <a:t>root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normalized</a:t>
            </a:r>
            <a:r>
              <a:rPr lang="de-DE" dirty="0" smtClean="0"/>
              <a:t> </a:t>
            </a:r>
            <a:r>
              <a:rPr lang="de-DE" dirty="0" err="1" smtClean="0"/>
              <a:t>toroidal</a:t>
            </a:r>
            <a:r>
              <a:rPr lang="de-DE" dirty="0" smtClean="0"/>
              <a:t> </a:t>
            </a:r>
            <a:r>
              <a:rPr lang="de-DE" dirty="0" err="1" smtClean="0"/>
              <a:t>flux</a:t>
            </a:r>
            <a:r>
              <a:rPr lang="de-DE" dirty="0" smtClean="0"/>
              <a:t> </a:t>
            </a:r>
            <a:r>
              <a:rPr lang="de-DE" dirty="0" err="1" smtClean="0"/>
              <a:t>through</a:t>
            </a:r>
            <a:r>
              <a:rPr lang="de-DE" dirty="0" smtClean="0"/>
              <a:t> </a:t>
            </a:r>
            <a:r>
              <a:rPr lang="de-DE" dirty="0" err="1" smtClean="0"/>
              <a:t>island</a:t>
            </a:r>
            <a:r>
              <a:rPr lang="de-DE" dirty="0" smtClean="0"/>
              <a:t>)</a:t>
            </a:r>
          </a:p>
          <a:p>
            <a:pPr lvl="1"/>
            <a:r>
              <a:rPr lang="de-DE" dirty="0" err="1" smtClean="0"/>
              <a:t>Poloidal</a:t>
            </a:r>
            <a:r>
              <a:rPr lang="de-DE" dirty="0" smtClean="0"/>
              <a:t>: VMEC </a:t>
            </a:r>
            <a:r>
              <a:rPr lang="de-DE" dirty="0" err="1" smtClean="0"/>
              <a:t>poloidal</a:t>
            </a:r>
            <a:r>
              <a:rPr lang="de-DE" dirty="0" smtClean="0"/>
              <a:t> angle</a:t>
            </a:r>
          </a:p>
          <a:p>
            <a:pPr lvl="1"/>
            <a:r>
              <a:rPr lang="de-DE" dirty="0" err="1" smtClean="0"/>
              <a:t>Toroidal</a:t>
            </a:r>
            <a:r>
              <a:rPr lang="de-DE" dirty="0" smtClean="0"/>
              <a:t>: </a:t>
            </a:r>
            <a:r>
              <a:rPr lang="de-DE" dirty="0" err="1" smtClean="0"/>
              <a:t>Usual</a:t>
            </a:r>
            <a:r>
              <a:rPr lang="de-DE" dirty="0" smtClean="0"/>
              <a:t> </a:t>
            </a:r>
            <a:r>
              <a:rPr lang="de-DE" dirty="0" err="1" smtClean="0"/>
              <a:t>cylindrical</a:t>
            </a:r>
            <a:r>
              <a:rPr lang="de-DE" dirty="0" smtClean="0"/>
              <a:t> </a:t>
            </a:r>
            <a:r>
              <a:rPr lang="de-DE" dirty="0" err="1" smtClean="0"/>
              <a:t>toroidal</a:t>
            </a:r>
            <a:r>
              <a:rPr lang="de-DE" dirty="0" smtClean="0"/>
              <a:t> angle</a:t>
            </a:r>
          </a:p>
          <a:p>
            <a:pPr lvl="1"/>
            <a:endParaRPr lang="de-DE" dirty="0" smtClean="0"/>
          </a:p>
          <a:p>
            <a:r>
              <a:rPr lang="de-DE" dirty="0" err="1" smtClean="0"/>
              <a:t>Routines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generating</a:t>
            </a:r>
            <a:r>
              <a:rPr lang="de-DE" dirty="0" smtClean="0"/>
              <a:t> </a:t>
            </a:r>
            <a:r>
              <a:rPr lang="de-DE" dirty="0" err="1" smtClean="0"/>
              <a:t>island</a:t>
            </a:r>
            <a:r>
              <a:rPr lang="de-DE" dirty="0" smtClean="0"/>
              <a:t> </a:t>
            </a:r>
            <a:r>
              <a:rPr lang="de-DE" dirty="0" err="1" smtClean="0"/>
              <a:t>coordinate</a:t>
            </a:r>
            <a:r>
              <a:rPr lang="de-DE" dirty="0" smtClean="0"/>
              <a:t> </a:t>
            </a:r>
            <a:r>
              <a:rPr lang="de-DE" dirty="0" err="1" smtClean="0"/>
              <a:t>maps</a:t>
            </a:r>
            <a:r>
              <a:rPr lang="de-DE" dirty="0" smtClean="0"/>
              <a:t> </a:t>
            </a:r>
            <a:r>
              <a:rPr lang="de-DE" dirty="0" err="1" smtClean="0"/>
              <a:t>were</a:t>
            </a:r>
            <a:r>
              <a:rPr lang="de-DE" dirty="0" smtClean="0"/>
              <a:t> </a:t>
            </a:r>
            <a:r>
              <a:rPr lang="de-DE" dirty="0" err="1" smtClean="0"/>
              <a:t>developed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 John Schmitt [J.C. Schmitt et al., </a:t>
            </a:r>
            <a:r>
              <a:rPr lang="en-US" dirty="0" smtClean="0"/>
              <a:t>PPCF </a:t>
            </a:r>
            <a:r>
              <a:rPr lang="en-US" b="1" dirty="0" smtClean="0"/>
              <a:t>64</a:t>
            </a:r>
            <a:r>
              <a:rPr lang="en-US" dirty="0" smtClean="0"/>
              <a:t> 055022 (2022)]</a:t>
            </a:r>
          </a:p>
          <a:p>
            <a:pPr lvl="1"/>
            <a:r>
              <a:rPr lang="de-DE" dirty="0" err="1" smtClean="0"/>
              <a:t>Procedure</a:t>
            </a:r>
            <a:r>
              <a:rPr lang="de-DE" dirty="0" smtClean="0"/>
              <a:t>: Field </a:t>
            </a:r>
            <a:r>
              <a:rPr lang="de-DE" dirty="0" err="1" smtClean="0"/>
              <a:t>line</a:t>
            </a:r>
            <a:r>
              <a:rPr lang="de-DE" dirty="0" smtClean="0"/>
              <a:t> </a:t>
            </a:r>
            <a:r>
              <a:rPr lang="de-DE" dirty="0" err="1" smtClean="0"/>
              <a:t>tracing</a:t>
            </a:r>
            <a:r>
              <a:rPr lang="de-DE" dirty="0" smtClean="0"/>
              <a:t> </a:t>
            </a:r>
            <a:r>
              <a:rPr lang="de-DE" dirty="0" err="1" smtClean="0"/>
              <a:t>island</a:t>
            </a:r>
            <a:r>
              <a:rPr lang="de-DE" dirty="0" smtClean="0"/>
              <a:t> </a:t>
            </a:r>
            <a:r>
              <a:rPr lang="de-DE" dirty="0" err="1" smtClean="0"/>
              <a:t>surfaces</a:t>
            </a:r>
            <a:r>
              <a:rPr lang="de-DE" dirty="0" smtClean="0"/>
              <a:t> → 2D Fourier </a:t>
            </a:r>
            <a:r>
              <a:rPr lang="de-DE" dirty="0" err="1" smtClean="0"/>
              <a:t>fitting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/>
              <a:t> </a:t>
            </a:r>
            <a:r>
              <a:rPr lang="de-DE" dirty="0" err="1" smtClean="0"/>
              <a:t>island</a:t>
            </a:r>
            <a:r>
              <a:rPr lang="de-DE" dirty="0" smtClean="0"/>
              <a:t> </a:t>
            </a:r>
            <a:r>
              <a:rPr lang="de-DE" dirty="0" err="1" smtClean="0"/>
              <a:t>surfaces</a:t>
            </a:r>
            <a:r>
              <a:rPr lang="de-DE" dirty="0" smtClean="0"/>
              <a:t> → </a:t>
            </a:r>
            <a:r>
              <a:rPr lang="de-DE" dirty="0" err="1" smtClean="0"/>
              <a:t>fixed-boundary</a:t>
            </a:r>
            <a:r>
              <a:rPr lang="de-DE" dirty="0" smtClean="0"/>
              <a:t>, zero-beta VMEC </a:t>
            </a:r>
            <a:r>
              <a:rPr lang="de-DE" dirty="0" err="1" smtClean="0"/>
              <a:t>solution</a:t>
            </a:r>
            <a:endParaRPr lang="de-DE" dirty="0" smtClean="0"/>
          </a:p>
          <a:p>
            <a:pPr lvl="1"/>
            <a:r>
              <a:rPr lang="de-DE" b="1" dirty="0" smtClean="0"/>
              <a:t>CAVEAT: </a:t>
            </a:r>
            <a:r>
              <a:rPr lang="de-DE" dirty="0" err="1" smtClean="0"/>
              <a:t>only</a:t>
            </a:r>
            <a:r>
              <a:rPr lang="de-DE" dirty="0" smtClean="0"/>
              <a:t> </a:t>
            </a:r>
            <a:r>
              <a:rPr lang="de-DE" dirty="0" err="1" smtClean="0"/>
              <a:t>works</a:t>
            </a:r>
            <a:r>
              <a:rPr lang="de-DE" dirty="0" smtClean="0"/>
              <a:t> </a:t>
            </a:r>
            <a:r>
              <a:rPr lang="de-DE" dirty="0" err="1" smtClean="0"/>
              <a:t>currently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5/5 </a:t>
            </a:r>
            <a:r>
              <a:rPr lang="de-DE" dirty="0" err="1" smtClean="0"/>
              <a:t>island</a:t>
            </a:r>
            <a:r>
              <a:rPr lang="de-DE" dirty="0" smtClean="0"/>
              <a:t> </a:t>
            </a:r>
            <a:r>
              <a:rPr lang="de-DE" dirty="0" err="1" smtClean="0"/>
              <a:t>configurations</a:t>
            </a:r>
            <a:r>
              <a:rPr lang="de-DE" dirty="0" smtClean="0"/>
              <a:t> (VMEC </a:t>
            </a:r>
            <a:r>
              <a:rPr lang="de-DE" dirty="0" err="1" smtClean="0"/>
              <a:t>bug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islands</a:t>
            </a:r>
            <a:r>
              <a:rPr lang="de-DE" dirty="0" smtClean="0"/>
              <a:t> </a:t>
            </a:r>
            <a:r>
              <a:rPr lang="de-DE" dirty="0" err="1" smtClean="0"/>
              <a:t>that</a:t>
            </a:r>
            <a:r>
              <a:rPr lang="de-DE" dirty="0" smtClean="0"/>
              <a:t> </a:t>
            </a:r>
            <a:r>
              <a:rPr lang="de-DE" dirty="0" err="1" smtClean="0"/>
              <a:t>don‘t</a:t>
            </a:r>
            <a:r>
              <a:rPr lang="de-DE" dirty="0" smtClean="0"/>
              <a:t> </a:t>
            </a:r>
            <a:r>
              <a:rPr lang="de-DE" dirty="0" err="1" smtClean="0"/>
              <a:t>close</a:t>
            </a:r>
            <a:r>
              <a:rPr lang="de-DE" dirty="0" smtClean="0"/>
              <a:t> on </a:t>
            </a:r>
            <a:r>
              <a:rPr lang="de-DE" dirty="0" err="1" smtClean="0"/>
              <a:t>themselves</a:t>
            </a:r>
            <a:r>
              <a:rPr lang="de-DE" dirty="0" smtClean="0"/>
              <a:t> after 1 </a:t>
            </a:r>
            <a:r>
              <a:rPr lang="de-DE" dirty="0" err="1" smtClean="0"/>
              <a:t>toroidal</a:t>
            </a:r>
            <a:r>
              <a:rPr lang="de-DE" dirty="0" smtClean="0"/>
              <a:t> </a:t>
            </a:r>
            <a:r>
              <a:rPr lang="de-DE" dirty="0" err="1" smtClean="0"/>
              <a:t>transit</a:t>
            </a:r>
            <a:r>
              <a:rPr lang="de-DE" dirty="0" smtClean="0"/>
              <a:t>)</a:t>
            </a:r>
            <a:endParaRPr lang="en-US" b="1" dirty="0" smtClean="0"/>
          </a:p>
          <a:p>
            <a:endParaRPr lang="de-DE" i="1" dirty="0"/>
          </a:p>
          <a:p>
            <a:r>
              <a:rPr lang="de-DE" dirty="0" smtClean="0"/>
              <a:t>Alex </a:t>
            </a:r>
            <a:r>
              <a:rPr lang="de-DE" dirty="0" err="1" smtClean="0"/>
              <a:t>Knieps</a:t>
            </a:r>
            <a:r>
              <a:rPr lang="de-DE" dirty="0" smtClean="0"/>
              <a:t> also </a:t>
            </a:r>
            <a:r>
              <a:rPr lang="de-DE" dirty="0" err="1" smtClean="0"/>
              <a:t>routines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generating</a:t>
            </a:r>
            <a:r>
              <a:rPr lang="de-DE" dirty="0" smtClean="0"/>
              <a:t> </a:t>
            </a:r>
            <a:r>
              <a:rPr lang="de-DE" dirty="0" err="1" smtClean="0"/>
              <a:t>island</a:t>
            </a:r>
            <a:r>
              <a:rPr lang="de-DE" dirty="0" smtClean="0"/>
              <a:t> </a:t>
            </a:r>
            <a:r>
              <a:rPr lang="de-DE" dirty="0" err="1" smtClean="0"/>
              <a:t>coordinate</a:t>
            </a:r>
            <a:r>
              <a:rPr lang="de-DE" dirty="0" smtClean="0"/>
              <a:t> </a:t>
            </a:r>
            <a:r>
              <a:rPr lang="de-DE" dirty="0" err="1" smtClean="0"/>
              <a:t>maps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6200" y="1186248"/>
            <a:ext cx="3602681" cy="270201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1486" y="3962290"/>
            <a:ext cx="3762335" cy="2821751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096000" y="3286897"/>
            <a:ext cx="387178" cy="955589"/>
          </a:xfrm>
          <a:prstGeom prst="rect">
            <a:avLst/>
          </a:prstGeom>
          <a:noFill/>
          <a:ln w="28575">
            <a:solidFill>
              <a:schemeClr val="tx1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215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Where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find John </a:t>
            </a:r>
            <a:r>
              <a:rPr lang="de-DE" dirty="0" err="1" smtClean="0"/>
              <a:t>Schmitt‘s</a:t>
            </a:r>
            <a:r>
              <a:rPr lang="de-DE" dirty="0" smtClean="0"/>
              <a:t> </a:t>
            </a:r>
            <a:r>
              <a:rPr lang="de-DE" dirty="0" err="1" smtClean="0"/>
              <a:t>island</a:t>
            </a:r>
            <a:r>
              <a:rPr lang="de-DE" dirty="0" smtClean="0"/>
              <a:t> </a:t>
            </a:r>
            <a:r>
              <a:rPr lang="de-DE" dirty="0" err="1" smtClean="0"/>
              <a:t>coordinate</a:t>
            </a:r>
            <a:r>
              <a:rPr lang="de-DE" dirty="0" smtClean="0"/>
              <a:t> </a:t>
            </a:r>
            <a:r>
              <a:rPr lang="de-DE" dirty="0" err="1" smtClean="0"/>
              <a:t>map</a:t>
            </a:r>
            <a:r>
              <a:rPr lang="de-DE" dirty="0" smtClean="0"/>
              <a:t> </a:t>
            </a:r>
            <a:r>
              <a:rPr lang="de-DE" dirty="0" err="1" smtClean="0"/>
              <a:t>routines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D.M. Kriete | DCD meeting | May 21, 2024</a:t>
            </a:r>
            <a:endParaRPr lang="de-DE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de-DE" dirty="0" smtClean="0"/>
              <a:t>Python &amp; </a:t>
            </a:r>
            <a:r>
              <a:rPr lang="de-DE" dirty="0" err="1" smtClean="0"/>
              <a:t>Matlab</a:t>
            </a:r>
            <a:r>
              <a:rPr lang="de-DE" dirty="0" smtClean="0"/>
              <a:t> </a:t>
            </a:r>
            <a:r>
              <a:rPr lang="de-DE" dirty="0" err="1" smtClean="0"/>
              <a:t>scripts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generating</a:t>
            </a:r>
            <a:r>
              <a:rPr lang="de-DE" dirty="0" smtClean="0"/>
              <a:t> </a:t>
            </a:r>
            <a:r>
              <a:rPr lang="de-DE" dirty="0" err="1" smtClean="0"/>
              <a:t>island</a:t>
            </a:r>
            <a:r>
              <a:rPr lang="de-DE" dirty="0" smtClean="0"/>
              <a:t> </a:t>
            </a:r>
            <a:r>
              <a:rPr lang="de-DE" dirty="0" err="1" smtClean="0"/>
              <a:t>coordinate</a:t>
            </a:r>
            <a:r>
              <a:rPr lang="de-DE" dirty="0" smtClean="0"/>
              <a:t> </a:t>
            </a:r>
            <a:r>
              <a:rPr lang="de-DE" dirty="0" err="1" smtClean="0"/>
              <a:t>maps</a:t>
            </a:r>
            <a:r>
              <a:rPr lang="de-DE" dirty="0" smtClean="0"/>
              <a:t> </a:t>
            </a:r>
            <a:r>
              <a:rPr lang="de-DE" dirty="0" err="1" smtClean="0"/>
              <a:t>available</a:t>
            </a:r>
            <a:r>
              <a:rPr lang="de-DE" dirty="0" smtClean="0"/>
              <a:t> on MPCDF </a:t>
            </a:r>
            <a:r>
              <a:rPr lang="de-DE" dirty="0" err="1" smtClean="0"/>
              <a:t>gitlab</a:t>
            </a:r>
            <a:r>
              <a:rPr lang="de-DE" dirty="0"/>
              <a:t>: </a:t>
            </a:r>
            <a:r>
              <a:rPr lang="de-DE" dirty="0">
                <a:hlinkClick r:id="rId2"/>
              </a:rPr>
              <a:t>https://</a:t>
            </a:r>
            <a:r>
              <a:rPr lang="de-DE" dirty="0" smtClean="0">
                <a:hlinkClick r:id="rId2"/>
              </a:rPr>
              <a:t>gitlab.mpcdf.mpg.de/krim/vmec_python_demo_set_1</a:t>
            </a:r>
            <a:endParaRPr lang="de-DE" dirty="0" smtClean="0"/>
          </a:p>
          <a:p>
            <a:pPr lvl="1"/>
            <a:r>
              <a:rPr lang="de-DE" dirty="0" err="1" smtClean="0"/>
              <a:t>Originally</a:t>
            </a:r>
            <a:r>
              <a:rPr lang="de-DE" dirty="0" smtClean="0"/>
              <a:t> </a:t>
            </a:r>
            <a:r>
              <a:rPr lang="de-DE" dirty="0" err="1" smtClean="0"/>
              <a:t>written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 John Schmitt, </a:t>
            </a:r>
            <a:r>
              <a:rPr lang="de-DE" dirty="0" err="1" smtClean="0"/>
              <a:t>now</a:t>
            </a:r>
            <a:r>
              <a:rPr lang="de-DE" dirty="0" smtClean="0"/>
              <a:t> </a:t>
            </a:r>
            <a:r>
              <a:rPr lang="de-DE" dirty="0" err="1" smtClean="0"/>
              <a:t>maintained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 M. </a:t>
            </a:r>
            <a:r>
              <a:rPr lang="de-DE" dirty="0" err="1" smtClean="0"/>
              <a:t>Kriete</a:t>
            </a:r>
            <a:r>
              <a:rPr lang="de-DE" dirty="0" smtClean="0"/>
              <a:t> (John‘s </a:t>
            </a:r>
            <a:r>
              <a:rPr lang="de-DE" dirty="0" err="1" smtClean="0"/>
              <a:t>code</a:t>
            </a:r>
            <a:r>
              <a:rPr lang="de-DE" dirty="0" smtClean="0"/>
              <a:t> </a:t>
            </a:r>
            <a:r>
              <a:rPr lang="de-DE" dirty="0" err="1" smtClean="0"/>
              <a:t>does</a:t>
            </a:r>
            <a:r>
              <a:rPr lang="de-DE" dirty="0" smtClean="0"/>
              <a:t> not </a:t>
            </a:r>
            <a:r>
              <a:rPr lang="de-DE" dirty="0" err="1" smtClean="0"/>
              <a:t>work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modern </a:t>
            </a:r>
            <a:r>
              <a:rPr lang="de-DE" dirty="0" err="1" smtClean="0"/>
              <a:t>python</a:t>
            </a:r>
            <a:r>
              <a:rPr lang="de-DE" dirty="0" smtClean="0"/>
              <a:t> </a:t>
            </a:r>
            <a:r>
              <a:rPr lang="de-DE" dirty="0" err="1" smtClean="0"/>
              <a:t>versions</a:t>
            </a:r>
            <a:r>
              <a:rPr lang="de-DE" dirty="0" smtClean="0"/>
              <a:t>)</a:t>
            </a:r>
          </a:p>
          <a:p>
            <a:endParaRPr lang="de-DE" dirty="0"/>
          </a:p>
          <a:p>
            <a:r>
              <a:rPr lang="de-DE" dirty="0" err="1" smtClean="0"/>
              <a:t>Required</a:t>
            </a:r>
            <a:r>
              <a:rPr lang="de-DE" dirty="0" smtClean="0"/>
              <a:t> </a:t>
            </a:r>
            <a:r>
              <a:rPr lang="de-DE" dirty="0" err="1" smtClean="0"/>
              <a:t>input</a:t>
            </a:r>
            <a:r>
              <a:rPr lang="de-DE" dirty="0" smtClean="0"/>
              <a:t>: wout.nc </a:t>
            </a:r>
            <a:r>
              <a:rPr lang="de-DE" dirty="0" err="1" smtClean="0"/>
              <a:t>file</a:t>
            </a:r>
            <a:r>
              <a:rPr lang="de-DE" dirty="0" smtClean="0"/>
              <a:t> </a:t>
            </a:r>
            <a:r>
              <a:rPr lang="de-DE" dirty="0" err="1" smtClean="0"/>
              <a:t>from</a:t>
            </a:r>
            <a:r>
              <a:rPr lang="de-DE" dirty="0" smtClean="0"/>
              <a:t> </a:t>
            </a:r>
            <a:r>
              <a:rPr lang="de-DE" dirty="0" err="1" smtClean="0"/>
              <a:t>island</a:t>
            </a:r>
            <a:r>
              <a:rPr lang="de-DE" dirty="0" smtClean="0"/>
              <a:t> VMEC </a:t>
            </a:r>
            <a:r>
              <a:rPr lang="de-DE" dirty="0" err="1" smtClean="0"/>
              <a:t>solution</a:t>
            </a:r>
            <a:endParaRPr lang="de-DE" dirty="0"/>
          </a:p>
          <a:p>
            <a:pPr lvl="1"/>
            <a:r>
              <a:rPr lang="de-DE" dirty="0" smtClean="0"/>
              <a:t>VMEC </a:t>
            </a:r>
            <a:r>
              <a:rPr lang="de-DE" dirty="0" err="1" smtClean="0"/>
              <a:t>solutions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many</a:t>
            </a:r>
            <a:r>
              <a:rPr lang="de-DE" dirty="0" smtClean="0"/>
              <a:t> 5/5 </a:t>
            </a:r>
            <a:r>
              <a:rPr lang="de-DE" dirty="0" err="1" smtClean="0"/>
              <a:t>island</a:t>
            </a:r>
            <a:r>
              <a:rPr lang="de-DE" dirty="0" smtClean="0"/>
              <a:t> </a:t>
            </a:r>
            <a:r>
              <a:rPr lang="de-DE" dirty="0" err="1" smtClean="0"/>
              <a:t>configurations</a:t>
            </a:r>
            <a:r>
              <a:rPr lang="de-DE" dirty="0" smtClean="0"/>
              <a:t> </a:t>
            </a:r>
            <a:r>
              <a:rPr lang="de-DE" dirty="0" err="1" smtClean="0"/>
              <a:t>are</a:t>
            </a:r>
            <a:r>
              <a:rPr lang="de-DE" dirty="0" smtClean="0"/>
              <a:t> </a:t>
            </a:r>
            <a:r>
              <a:rPr lang="de-DE" dirty="0" err="1" smtClean="0"/>
              <a:t>available</a:t>
            </a:r>
            <a:r>
              <a:rPr lang="de-DE" dirty="0" smtClean="0"/>
              <a:t> on VMEC </a:t>
            </a:r>
            <a:r>
              <a:rPr lang="de-DE" dirty="0" err="1" smtClean="0"/>
              <a:t>webservice</a:t>
            </a:r>
            <a:r>
              <a:rPr lang="de-DE" dirty="0"/>
              <a:t>: </a:t>
            </a:r>
            <a:r>
              <a:rPr lang="de-DE" dirty="0">
                <a:hlinkClick r:id="rId3"/>
              </a:rPr>
              <a:t>http://svvmec1.ipp-hgw.mpg.de:8080/vmecrest/v1/run/?</a:t>
            </a:r>
            <a:r>
              <a:rPr lang="de-DE" dirty="0" smtClean="0">
                <a:hlinkClick r:id="rId3"/>
              </a:rPr>
              <a:t>filter=jsch</a:t>
            </a:r>
            <a:r>
              <a:rPr lang="de-DE" dirty="0" smtClean="0"/>
              <a:t> (</a:t>
            </a:r>
            <a:r>
              <a:rPr lang="de-DE" dirty="0" err="1" smtClean="0"/>
              <a:t>use</a:t>
            </a:r>
            <a:r>
              <a:rPr lang="de-DE" dirty="0" smtClean="0"/>
              <a:t> </a:t>
            </a:r>
            <a:r>
              <a:rPr lang="de-DE" dirty="0" err="1" smtClean="0"/>
              <a:t>solutions</a:t>
            </a:r>
            <a:r>
              <a:rPr lang="de-DE" dirty="0" smtClean="0"/>
              <a:t> </a:t>
            </a:r>
            <a:r>
              <a:rPr lang="de-DE" dirty="0" err="1" smtClean="0"/>
              <a:t>that</a:t>
            </a:r>
            <a:r>
              <a:rPr lang="de-DE" dirty="0" smtClean="0"/>
              <a:t> </a:t>
            </a:r>
            <a:r>
              <a:rPr lang="de-DE" dirty="0" err="1" smtClean="0"/>
              <a:t>begin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„</a:t>
            </a:r>
            <a:r>
              <a:rPr lang="de-DE" dirty="0" err="1" smtClean="0"/>
              <a:t>jsch</a:t>
            </a:r>
            <a:r>
              <a:rPr lang="de-DE" dirty="0" smtClean="0"/>
              <a:t>_“)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1507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Notes on </a:t>
            </a:r>
            <a:r>
              <a:rPr lang="de-DE" dirty="0" err="1" smtClean="0"/>
              <a:t>poloidal</a:t>
            </a:r>
            <a:r>
              <a:rPr lang="de-DE" dirty="0" smtClean="0"/>
              <a:t> angle </a:t>
            </a:r>
            <a:r>
              <a:rPr lang="de-DE" dirty="0" err="1" smtClean="0"/>
              <a:t>coordinates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D.M. Kriete | DCD meeting | May 21, 2024</a:t>
            </a:r>
            <a:endParaRPr lang="de-DE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3"/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658813" y="1609726"/>
                <a:ext cx="7265988" cy="4843462"/>
              </a:xfrm>
            </p:spPr>
            <p:txBody>
              <a:bodyPr/>
              <a:lstStyle/>
              <a:p>
                <a:r>
                  <a:rPr lang="de-DE" dirty="0" smtClean="0"/>
                  <a:t>Many </a:t>
                </a:r>
                <a:r>
                  <a:rPr lang="de-DE" dirty="0" err="1" smtClean="0"/>
                  <a:t>possible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poloidal</a:t>
                </a:r>
                <a:r>
                  <a:rPr lang="de-DE" dirty="0" smtClean="0"/>
                  <a:t> angle </a:t>
                </a:r>
                <a:r>
                  <a:rPr lang="de-DE" dirty="0" err="1" smtClean="0"/>
                  <a:t>coordinates</a:t>
                </a:r>
                <a:endParaRPr lang="de-DE" dirty="0" smtClean="0"/>
              </a:p>
              <a:p>
                <a:pPr lvl="1"/>
                <a:r>
                  <a:rPr lang="de-DE" dirty="0" smtClean="0"/>
                  <a:t>„</a:t>
                </a:r>
                <a:r>
                  <a:rPr lang="de-DE" dirty="0" err="1" smtClean="0"/>
                  <a:t>geometric</a:t>
                </a:r>
                <a:r>
                  <a:rPr lang="de-DE" dirty="0" smtClean="0"/>
                  <a:t>“ angle</a:t>
                </a:r>
              </a:p>
              <a:p>
                <a:pPr lvl="1"/>
                <a:r>
                  <a:rPr lang="de-DE" dirty="0" smtClean="0"/>
                  <a:t>VMEC </a:t>
                </a:r>
                <a14:m>
                  <m:oMath xmlns:m="http://schemas.openxmlformats.org/officeDocument/2006/math">
                    <m:r>
                      <a:rPr lang="de-DE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endParaRPr lang="de-DE" dirty="0" smtClean="0"/>
              </a:p>
              <a:p>
                <a:pPr lvl="1"/>
                <a:r>
                  <a:rPr lang="de-DE" dirty="0" smtClean="0"/>
                  <a:t>VMEC </a:t>
                </a:r>
                <a:r>
                  <a:rPr lang="de-DE" dirty="0" err="1" smtClean="0"/>
                  <a:t>straight-field-line</a:t>
                </a:r>
                <a:r>
                  <a:rPr lang="de-DE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p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de-DE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𝜄𝜙</m:t>
                    </m:r>
                  </m:oMath>
                </a14:m>
                <a:endParaRPr lang="de-DE" dirty="0"/>
              </a:p>
              <a:p>
                <a:pPr lvl="1"/>
                <a:endParaRPr lang="de-DE" dirty="0" smtClean="0"/>
              </a:p>
              <a:p>
                <a:r>
                  <a:rPr lang="de-DE" dirty="0" err="1" smtClean="0"/>
                  <a:t>Geometric</a:t>
                </a:r>
                <a:r>
                  <a:rPr lang="de-DE" dirty="0" smtClean="0"/>
                  <a:t> angle </a:t>
                </a:r>
                <a:r>
                  <a:rPr lang="de-DE" dirty="0" err="1" smtClean="0"/>
                  <a:t>is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easiest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to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calculate</a:t>
                </a:r>
                <a:r>
                  <a:rPr lang="de-DE" dirty="0" smtClean="0"/>
                  <a:t>, but </a:t>
                </a:r>
                <a:r>
                  <a:rPr lang="de-DE" dirty="0" err="1" smtClean="0"/>
                  <a:t>is</a:t>
                </a:r>
                <a:r>
                  <a:rPr lang="de-DE" dirty="0" smtClean="0"/>
                  <a:t> not well-</a:t>
                </a:r>
                <a:r>
                  <a:rPr lang="de-DE" dirty="0" err="1" smtClean="0"/>
                  <a:t>defined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for</a:t>
                </a:r>
                <a:r>
                  <a:rPr lang="de-DE" dirty="0" smtClean="0"/>
                  <a:t> non „star-like“ </a:t>
                </a:r>
                <a:r>
                  <a:rPr lang="de-DE" dirty="0" err="1" smtClean="0"/>
                  <a:t>domains</a:t>
                </a:r>
                <a:endParaRPr lang="de-DE" dirty="0" smtClean="0"/>
              </a:p>
              <a:p>
                <a:endParaRPr lang="de-DE" dirty="0"/>
              </a:p>
              <a:p>
                <a:r>
                  <a:rPr lang="de-DE" dirty="0" smtClean="0"/>
                  <a:t>VMEC </a:t>
                </a:r>
                <a:r>
                  <a:rPr lang="de-DE" dirty="0" err="1" smtClean="0"/>
                  <a:t>straight-field-line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poloidal</a:t>
                </a:r>
                <a:r>
                  <a:rPr lang="de-DE" dirty="0" smtClean="0"/>
                  <a:t> angle </a:t>
                </a:r>
                <a:r>
                  <a:rPr lang="de-DE" dirty="0" err="1" smtClean="0"/>
                  <a:t>is</a:t>
                </a:r>
                <a:r>
                  <a:rPr lang="de-DE" dirty="0" smtClean="0"/>
                  <a:t> not a well-</a:t>
                </a:r>
                <a:r>
                  <a:rPr lang="de-DE" dirty="0" err="1" smtClean="0"/>
                  <a:t>defined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coordinate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system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unless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iota</a:t>
                </a:r>
                <a:r>
                  <a:rPr lang="de-DE" dirty="0" smtClean="0"/>
                  <a:t>=1 (i.e. </a:t>
                </a:r>
                <a:r>
                  <a:rPr lang="de-DE" dirty="0" err="1" smtClean="0"/>
                  <a:t>island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wraps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around</a:t>
                </a:r>
                <a:r>
                  <a:rPr lang="de-DE" dirty="0" smtClean="0"/>
                  <a:t> on </a:t>
                </a:r>
                <a:r>
                  <a:rPr lang="de-DE" dirty="0" err="1" smtClean="0"/>
                  <a:t>itself</a:t>
                </a:r>
                <a:r>
                  <a:rPr lang="de-DE" dirty="0" smtClean="0"/>
                  <a:t> after </a:t>
                </a:r>
                <a:r>
                  <a:rPr lang="de-DE" dirty="0" err="1" smtClean="0"/>
                  <a:t>one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toroidal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transit</a:t>
                </a:r>
                <a:r>
                  <a:rPr lang="de-DE" dirty="0" smtClean="0"/>
                  <a:t>, 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ρ</m:t>
                    </m:r>
                    <m:sSup>
                      <m:sSupPr>
                        <m:ctrlPr>
                          <a:rPr lang="de-DE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p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de-DE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de-DE" dirty="0" smtClean="0"/>
                  <a:t>) → </a:t>
                </a:r>
                <a:r>
                  <a:rPr lang="de-DE" dirty="0" err="1" smtClean="0"/>
                  <a:t>is</a:t>
                </a:r>
                <a:r>
                  <a:rPr lang="de-DE" dirty="0" smtClean="0"/>
                  <a:t> a </a:t>
                </a:r>
                <a:r>
                  <a:rPr lang="de-DE" dirty="0" err="1" smtClean="0"/>
                  <a:t>local</a:t>
                </a:r>
                <a:r>
                  <a:rPr lang="de-DE" dirty="0" smtClean="0"/>
                  <a:t> SFL </a:t>
                </a:r>
                <a:r>
                  <a:rPr lang="de-DE" dirty="0" err="1" smtClean="0"/>
                  <a:t>coordinate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system</a:t>
                </a:r>
                <a:endParaRPr lang="de-DE" dirty="0" smtClean="0"/>
              </a:p>
              <a:p>
                <a:pPr lvl="1"/>
                <a:r>
                  <a:rPr lang="de-DE" dirty="0" smtClean="0"/>
                  <a:t>The original VMEC </a:t>
                </a:r>
                <a:r>
                  <a:rPr lang="de-DE" dirty="0" err="1" smtClean="0"/>
                  <a:t>poloidal</a:t>
                </a:r>
                <a:r>
                  <a:rPr lang="de-DE" dirty="0" smtClean="0"/>
                  <a:t> angle </a:t>
                </a:r>
                <a:r>
                  <a:rPr lang="de-DE" dirty="0" err="1" smtClean="0"/>
                  <a:t>gives</a:t>
                </a:r>
                <a:r>
                  <a:rPr lang="de-DE" dirty="0" smtClean="0"/>
                  <a:t> a well-</a:t>
                </a:r>
                <a:r>
                  <a:rPr lang="de-DE" dirty="0" err="1" smtClean="0"/>
                  <a:t>defined</a:t>
                </a:r>
                <a:r>
                  <a:rPr lang="de-DE" dirty="0" smtClean="0"/>
                  <a:t> global </a:t>
                </a:r>
                <a:r>
                  <a:rPr lang="de-DE" dirty="0" err="1" smtClean="0"/>
                  <a:t>coordinate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system</a:t>
                </a:r>
                <a:r>
                  <a:rPr lang="de-DE" dirty="0" smtClean="0"/>
                  <a:t>, but </a:t>
                </a:r>
                <a:r>
                  <a:rPr lang="de-DE" dirty="0" err="1" smtClean="0"/>
                  <a:t>it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is</a:t>
                </a:r>
                <a:r>
                  <a:rPr lang="de-DE" dirty="0" smtClean="0"/>
                  <a:t> not a </a:t>
                </a:r>
                <a:r>
                  <a:rPr lang="de-DE" dirty="0" err="1" smtClean="0"/>
                  <a:t>straight-field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line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system</a:t>
                </a:r>
                <a:endParaRPr lang="de-DE" dirty="0" smtClean="0"/>
              </a:p>
              <a:p>
                <a:pPr marL="457200" lvl="1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658813" y="1609726"/>
                <a:ext cx="7265988" cy="4843462"/>
              </a:xfrm>
              <a:blipFill>
                <a:blip r:embed="rId2"/>
                <a:stretch>
                  <a:fillRect l="-503" t="-6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9695" y="2586681"/>
            <a:ext cx="3406980" cy="304781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394544" y="1940350"/>
            <a:ext cx="31021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Inner</a:t>
            </a:r>
            <a:r>
              <a:rPr lang="de-DE" dirty="0" smtClean="0"/>
              <a:t> </a:t>
            </a:r>
            <a:r>
              <a:rPr lang="de-DE" dirty="0" err="1" smtClean="0"/>
              <a:t>surface</a:t>
            </a:r>
            <a:r>
              <a:rPr lang="de-DE" dirty="0" smtClean="0"/>
              <a:t> = star-like</a:t>
            </a:r>
          </a:p>
          <a:p>
            <a:r>
              <a:rPr lang="de-DE" dirty="0" err="1" smtClean="0"/>
              <a:t>Outer</a:t>
            </a:r>
            <a:r>
              <a:rPr lang="de-DE" dirty="0" smtClean="0"/>
              <a:t> </a:t>
            </a:r>
            <a:r>
              <a:rPr lang="de-DE" dirty="0" err="1" smtClean="0"/>
              <a:t>surface</a:t>
            </a:r>
            <a:r>
              <a:rPr lang="de-DE" dirty="0" smtClean="0"/>
              <a:t> = non star-like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2606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What</a:t>
            </a:r>
            <a:r>
              <a:rPr lang="de-DE" dirty="0" smtClean="0"/>
              <a:t> </a:t>
            </a:r>
            <a:r>
              <a:rPr lang="de-DE" dirty="0" err="1" smtClean="0"/>
              <a:t>kind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island</a:t>
            </a:r>
            <a:r>
              <a:rPr lang="de-DE" dirty="0" smtClean="0"/>
              <a:t> </a:t>
            </a:r>
            <a:r>
              <a:rPr lang="de-DE" dirty="0" err="1" smtClean="0"/>
              <a:t>coordinate</a:t>
            </a:r>
            <a:r>
              <a:rPr lang="de-DE" dirty="0" smtClean="0"/>
              <a:t> </a:t>
            </a:r>
            <a:r>
              <a:rPr lang="de-DE" dirty="0" err="1" smtClean="0"/>
              <a:t>maps</a:t>
            </a:r>
            <a:r>
              <a:rPr lang="de-DE" dirty="0" smtClean="0"/>
              <a:t> </a:t>
            </a:r>
            <a:r>
              <a:rPr lang="de-DE" dirty="0" err="1" smtClean="0"/>
              <a:t>are</a:t>
            </a:r>
            <a:r>
              <a:rPr lang="de-DE" dirty="0" smtClean="0"/>
              <a:t> </a:t>
            </a:r>
            <a:r>
              <a:rPr lang="de-DE" dirty="0" err="1" smtClean="0"/>
              <a:t>useful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divertor design?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smtClean="0"/>
              <a:t>D.M. </a:t>
            </a:r>
            <a:r>
              <a:rPr lang="en-US" dirty="0" err="1" smtClean="0"/>
              <a:t>Kriete</a:t>
            </a:r>
            <a:r>
              <a:rPr lang="en-US" dirty="0" smtClean="0"/>
              <a:t> | DCD meeting | May 21, 2024</a:t>
            </a:r>
            <a:endParaRPr lang="de-DE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3"/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443417" y="1336917"/>
                <a:ext cx="5033534" cy="5105071"/>
              </a:xfrm>
            </p:spPr>
            <p:txBody>
              <a:bodyPr/>
              <a:lstStyle/>
              <a:p>
                <a:r>
                  <a:rPr lang="de-DE" dirty="0" err="1" smtClean="0"/>
                  <a:t>Possibility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to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specify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shape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of</a:t>
                </a:r>
                <a:r>
                  <a:rPr lang="de-DE" dirty="0" smtClean="0"/>
                  <a:t> divertor in </a:t>
                </a:r>
                <a:r>
                  <a:rPr lang="de-DE" dirty="0" err="1" smtClean="0"/>
                  <a:t>island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coordinate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space</a:t>
                </a:r>
                <a:r>
                  <a:rPr lang="de-DE" dirty="0" smtClean="0"/>
                  <a:t>, </a:t>
                </a:r>
                <a:r>
                  <a:rPr lang="de-DE" dirty="0" err="1" smtClean="0"/>
                  <a:t>then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transform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result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to</a:t>
                </a:r>
                <a:r>
                  <a:rPr lang="de-DE" dirty="0" smtClean="0"/>
                  <a:t> lab </a:t>
                </a:r>
                <a:r>
                  <a:rPr lang="de-DE" dirty="0" err="1" smtClean="0"/>
                  <a:t>coordinate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space</a:t>
                </a:r>
                <a:r>
                  <a:rPr lang="de-DE" dirty="0" smtClean="0"/>
                  <a:t>?</a:t>
                </a:r>
              </a:p>
              <a:p>
                <a:endParaRPr lang="de-DE" dirty="0"/>
              </a:p>
              <a:p>
                <a:r>
                  <a:rPr lang="de-DE" dirty="0" smtClean="0"/>
                  <a:t>Not </a:t>
                </a:r>
                <a:r>
                  <a:rPr lang="de-DE" dirty="0" err="1" smtClean="0"/>
                  <a:t>clear</a:t>
                </a:r>
                <a:r>
                  <a:rPr lang="de-DE" dirty="0" smtClean="0"/>
                  <a:t> (</a:t>
                </a:r>
                <a:r>
                  <a:rPr lang="de-DE" dirty="0" err="1" smtClean="0"/>
                  <a:t>to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me</a:t>
                </a:r>
                <a:r>
                  <a:rPr lang="de-DE" dirty="0" smtClean="0"/>
                  <a:t>) </a:t>
                </a:r>
                <a:r>
                  <a:rPr lang="de-DE" dirty="0" err="1" smtClean="0"/>
                  <a:t>that</a:t>
                </a:r>
                <a:r>
                  <a:rPr lang="de-DE" dirty="0" smtClean="0"/>
                  <a:t> VMEC </a:t>
                </a:r>
                <a:r>
                  <a:rPr lang="de-DE" dirty="0" err="1" smtClean="0"/>
                  <a:t>straight-field</a:t>
                </a:r>
                <a:r>
                  <a:rPr lang="de-DE" dirty="0" err="1"/>
                  <a:t>-</a:t>
                </a:r>
                <a:r>
                  <a:rPr lang="de-DE" dirty="0" err="1" smtClean="0"/>
                  <a:t>line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poloidal</a:t>
                </a:r>
                <a:r>
                  <a:rPr lang="de-DE" dirty="0" smtClean="0"/>
                  <a:t> angle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p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 smtClean="0"/>
                  <a:t> produces plots where slope of field lines gives internal island field line pitch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Θ</m:t>
                    </m:r>
                  </m:oMath>
                </a14:m>
                <a:r>
                  <a:rPr lang="en-US" dirty="0" smtClean="0"/>
                  <a:t> (does this actually matter for divertor design?)</a:t>
                </a:r>
                <a:endParaRPr lang="en-US" dirty="0"/>
              </a:p>
            </p:txBody>
          </p:sp>
        </mc:Choice>
        <mc:Fallback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443417" y="1336917"/>
                <a:ext cx="5033534" cy="5105071"/>
              </a:xfrm>
              <a:blipFill>
                <a:blip r:embed="rId2"/>
                <a:stretch>
                  <a:fillRect l="-848" t="-597" r="-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30"/>
          <a:stretch/>
        </p:blipFill>
        <p:spPr>
          <a:xfrm>
            <a:off x="5354879" y="1276321"/>
            <a:ext cx="6740752" cy="214563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597586" y="1168354"/>
            <a:ext cx="28770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/>
              <a:t>Y. Feng, PPCF </a:t>
            </a:r>
            <a:r>
              <a:rPr lang="de-DE" sz="1400" b="1" dirty="0" smtClean="0"/>
              <a:t>64</a:t>
            </a:r>
            <a:r>
              <a:rPr lang="de-DE" sz="1400" dirty="0" smtClean="0"/>
              <a:t> 125012 (2022) </a:t>
            </a:r>
            <a:endParaRPr lang="en-US" sz="1400" dirty="0"/>
          </a:p>
        </p:txBody>
      </p:sp>
      <p:grpSp>
        <p:nvGrpSpPr>
          <p:cNvPr id="39" name="Group 38"/>
          <p:cNvGrpSpPr/>
          <p:nvPr/>
        </p:nvGrpSpPr>
        <p:grpSpPr>
          <a:xfrm>
            <a:off x="2749269" y="3805038"/>
            <a:ext cx="5020677" cy="2735497"/>
            <a:chOff x="2995391" y="2355558"/>
            <a:chExt cx="6760211" cy="4172475"/>
          </a:xfrm>
        </p:grpSpPr>
        <p:cxnSp>
          <p:nvCxnSpPr>
            <p:cNvPr id="23" name="Straight Arrow Connector 22"/>
            <p:cNvCxnSpPr/>
            <p:nvPr/>
          </p:nvCxnSpPr>
          <p:spPr>
            <a:xfrm flipV="1">
              <a:off x="5339558" y="2633133"/>
              <a:ext cx="0" cy="3338888"/>
            </a:xfrm>
            <a:prstGeom prst="straightConnector1">
              <a:avLst/>
            </a:prstGeom>
            <a:ln>
              <a:solidFill>
                <a:srgbClr val="006C6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 flipV="1">
              <a:off x="5339558" y="5972021"/>
              <a:ext cx="4135035" cy="0"/>
            </a:xfrm>
            <a:prstGeom prst="straightConnector1">
              <a:avLst/>
            </a:prstGeom>
            <a:ln>
              <a:solidFill>
                <a:srgbClr val="006C6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 flipV="1">
              <a:off x="7893675" y="4111702"/>
              <a:ext cx="338338" cy="1853655"/>
            </a:xfrm>
            <a:prstGeom prst="straightConnector1">
              <a:avLst/>
            </a:prstGeom>
            <a:ln w="28575">
              <a:solidFill>
                <a:srgbClr val="4094D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 flipV="1">
              <a:off x="8466041" y="5007407"/>
              <a:ext cx="163608" cy="951285"/>
            </a:xfrm>
            <a:prstGeom prst="straightConnector1">
              <a:avLst/>
            </a:prstGeom>
            <a:ln w="28575">
              <a:solidFill>
                <a:srgbClr val="006C66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 flipV="1">
              <a:off x="8247712" y="2355558"/>
              <a:ext cx="257787" cy="1749479"/>
            </a:xfrm>
            <a:prstGeom prst="straightConnector1">
              <a:avLst/>
            </a:prstGeom>
            <a:ln w="28575">
              <a:solidFill>
                <a:srgbClr val="006C66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Rounded Rectangle 27"/>
            <p:cNvSpPr/>
            <p:nvPr/>
          </p:nvSpPr>
          <p:spPr>
            <a:xfrm rot="20148425">
              <a:off x="8259272" y="3313115"/>
              <a:ext cx="100833" cy="1748714"/>
            </a:xfrm>
            <a:prstGeom prst="roundRect">
              <a:avLst/>
            </a:prstGeom>
            <a:solidFill>
              <a:srgbClr val="006C66"/>
            </a:solidFill>
            <a:ln>
              <a:solidFill>
                <a:srgbClr val="006C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9" name="Straight Connector 28"/>
            <p:cNvCxnSpPr/>
            <p:nvPr/>
          </p:nvCxnSpPr>
          <p:spPr>
            <a:xfrm flipV="1">
              <a:off x="5339558" y="4930715"/>
              <a:ext cx="3960000" cy="0"/>
            </a:xfrm>
            <a:prstGeom prst="line">
              <a:avLst/>
            </a:prstGeom>
            <a:ln w="19050" cmpd="sng">
              <a:solidFill>
                <a:srgbClr val="006C66"/>
              </a:solidFill>
              <a:prstDash val="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V="1">
              <a:off x="5347276" y="3430778"/>
              <a:ext cx="3960000" cy="0"/>
            </a:xfrm>
            <a:prstGeom prst="line">
              <a:avLst/>
            </a:prstGeom>
            <a:ln w="19050" cmpd="sng">
              <a:solidFill>
                <a:srgbClr val="006C66"/>
              </a:solidFill>
              <a:prstDash val="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feld 21"/>
            <p:cNvSpPr txBox="1"/>
            <p:nvPr/>
          </p:nvSpPr>
          <p:spPr>
            <a:xfrm>
              <a:off x="4850189" y="4783238"/>
              <a:ext cx="406795" cy="417619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ctr">
                <a:lnSpc>
                  <a:spcPts val="2300"/>
                </a:lnSpc>
                <a:spcBef>
                  <a:spcPts val="1150"/>
                </a:spcBef>
              </a:pPr>
              <a:r>
                <a:rPr lang="el-GR" dirty="0" smtClean="0">
                  <a:solidFill>
                    <a:srgbClr val="29485D"/>
                  </a:solidFill>
                </a:rPr>
                <a:t>Φ</a:t>
              </a:r>
              <a:r>
                <a:rPr lang="de-DE" baseline="-25000" dirty="0" smtClean="0">
                  <a:solidFill>
                    <a:srgbClr val="29485D"/>
                  </a:solidFill>
                </a:rPr>
                <a:t>1</a:t>
              </a:r>
              <a:endParaRPr lang="de-DE" dirty="0" smtClean="0">
                <a:solidFill>
                  <a:srgbClr val="29485D"/>
                </a:solidFill>
              </a:endParaRPr>
            </a:p>
          </p:txBody>
        </p:sp>
        <p:sp>
          <p:nvSpPr>
            <p:cNvPr id="32" name="Textfeld 21"/>
            <p:cNvSpPr txBox="1"/>
            <p:nvPr/>
          </p:nvSpPr>
          <p:spPr>
            <a:xfrm>
              <a:off x="4850189" y="3265630"/>
              <a:ext cx="406795" cy="417619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ctr">
                <a:lnSpc>
                  <a:spcPts val="2300"/>
                </a:lnSpc>
                <a:spcBef>
                  <a:spcPts val="1150"/>
                </a:spcBef>
              </a:pPr>
              <a:r>
                <a:rPr lang="el-GR" dirty="0" smtClean="0">
                  <a:solidFill>
                    <a:srgbClr val="29485D"/>
                  </a:solidFill>
                </a:rPr>
                <a:t>Φ</a:t>
              </a:r>
              <a:r>
                <a:rPr lang="de-DE" baseline="-25000" dirty="0">
                  <a:solidFill>
                    <a:srgbClr val="29485D"/>
                  </a:solidFill>
                </a:rPr>
                <a:t>2</a:t>
              </a:r>
              <a:endParaRPr lang="de-DE" dirty="0" smtClean="0">
                <a:solidFill>
                  <a:srgbClr val="29485D"/>
                </a:solidFill>
              </a:endParaRPr>
            </a:p>
          </p:txBody>
        </p:sp>
        <p:cxnSp>
          <p:nvCxnSpPr>
            <p:cNvPr id="33" name="Straight Arrow Connector 32"/>
            <p:cNvCxnSpPr/>
            <p:nvPr/>
          </p:nvCxnSpPr>
          <p:spPr>
            <a:xfrm flipV="1">
              <a:off x="5640046" y="2392952"/>
              <a:ext cx="557642" cy="3585734"/>
            </a:xfrm>
            <a:prstGeom prst="straightConnector1">
              <a:avLst/>
            </a:prstGeom>
            <a:ln w="28575">
              <a:solidFill>
                <a:srgbClr val="4094D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/>
            <p:nvPr/>
          </p:nvCxnSpPr>
          <p:spPr>
            <a:xfrm flipV="1">
              <a:off x="6212412" y="2386287"/>
              <a:ext cx="557642" cy="3585734"/>
            </a:xfrm>
            <a:prstGeom prst="straightConnector1">
              <a:avLst/>
            </a:prstGeom>
            <a:ln w="28575">
              <a:solidFill>
                <a:srgbClr val="4094D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/>
            <p:nvPr/>
          </p:nvCxnSpPr>
          <p:spPr>
            <a:xfrm flipV="1">
              <a:off x="6769634" y="2392952"/>
              <a:ext cx="557642" cy="3585734"/>
            </a:xfrm>
            <a:prstGeom prst="straightConnector1">
              <a:avLst/>
            </a:prstGeom>
            <a:ln w="28575">
              <a:solidFill>
                <a:srgbClr val="4094D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/>
            <p:nvPr/>
          </p:nvCxnSpPr>
          <p:spPr>
            <a:xfrm flipV="1">
              <a:off x="7342000" y="2386287"/>
              <a:ext cx="557642" cy="3585734"/>
            </a:xfrm>
            <a:prstGeom prst="straightConnector1">
              <a:avLst/>
            </a:prstGeom>
            <a:ln w="28575">
              <a:solidFill>
                <a:srgbClr val="4094D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/>
            <p:cNvSpPr txBox="1"/>
            <p:nvPr/>
          </p:nvSpPr>
          <p:spPr>
            <a:xfrm>
              <a:off x="2995391" y="3610594"/>
              <a:ext cx="2141622" cy="12675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600" dirty="0" err="1" smtClean="0"/>
                <a:t>Measure</a:t>
              </a:r>
              <a:r>
                <a:rPr lang="de-DE" sz="1600" dirty="0" smtClean="0"/>
                <a:t> </a:t>
              </a:r>
              <a:r>
                <a:rPr lang="de-DE" sz="1600" dirty="0" err="1" smtClean="0"/>
                <a:t>of</a:t>
              </a:r>
              <a:r>
                <a:rPr lang="de-DE" sz="1600" dirty="0" smtClean="0"/>
                <a:t> </a:t>
              </a:r>
              <a:r>
                <a:rPr lang="de-DE" sz="1600" dirty="0" err="1" smtClean="0"/>
                <a:t>toroidal</a:t>
              </a:r>
              <a:r>
                <a:rPr lang="de-DE" sz="1600" dirty="0" smtClean="0"/>
                <a:t> </a:t>
              </a:r>
              <a:r>
                <a:rPr lang="de-DE" sz="1600" dirty="0" err="1" smtClean="0"/>
                <a:t>procession</a:t>
              </a:r>
              <a:r>
                <a:rPr lang="de-DE" sz="1600" dirty="0" smtClean="0"/>
                <a:t> </a:t>
              </a:r>
              <a:r>
                <a:rPr lang="el-GR" sz="1600" b="1" dirty="0" smtClean="0"/>
                <a:t>Φ</a:t>
              </a:r>
              <a:endParaRPr lang="en-US" sz="1600" b="1" dirty="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5256984" y="6011634"/>
              <a:ext cx="4498618" cy="5163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600" dirty="0" err="1" smtClean="0"/>
                <a:t>Measure</a:t>
              </a:r>
              <a:r>
                <a:rPr lang="de-DE" sz="1600" dirty="0" smtClean="0"/>
                <a:t> </a:t>
              </a:r>
              <a:r>
                <a:rPr lang="de-DE" sz="1600" dirty="0" err="1" smtClean="0"/>
                <a:t>of</a:t>
              </a:r>
              <a:r>
                <a:rPr lang="de-DE" sz="1600" dirty="0" smtClean="0"/>
                <a:t> </a:t>
              </a:r>
              <a:r>
                <a:rPr lang="de-DE" sz="1600" dirty="0" err="1" smtClean="0"/>
                <a:t>poloidal</a:t>
              </a:r>
              <a:r>
                <a:rPr lang="de-DE" sz="1600" dirty="0" smtClean="0"/>
                <a:t> </a:t>
              </a:r>
              <a:r>
                <a:rPr lang="de-DE" sz="1600" dirty="0" err="1" smtClean="0"/>
                <a:t>procession</a:t>
              </a:r>
              <a:r>
                <a:rPr lang="de-DE" sz="1600" dirty="0" smtClean="0"/>
                <a:t> </a:t>
              </a:r>
              <a:r>
                <a:rPr lang="de-DE" sz="1600" dirty="0"/>
                <a:t> </a:t>
              </a:r>
              <a:r>
                <a:rPr lang="el-GR" sz="1600" b="1" dirty="0" smtClean="0"/>
                <a:t>θ</a:t>
              </a:r>
              <a:r>
                <a:rPr lang="de-DE" sz="1600" b="1" baseline="30000" dirty="0" smtClean="0"/>
                <a:t>*</a:t>
              </a:r>
              <a:endParaRPr lang="en-US" sz="1600" b="1" dirty="0"/>
            </a:p>
          </p:txBody>
        </p:sp>
      </p:grpSp>
      <p:pic>
        <p:nvPicPr>
          <p:cNvPr id="40" name="Picture 3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53029" y="5357108"/>
            <a:ext cx="4515480" cy="1152686"/>
          </a:xfrm>
          <a:prstGeom prst="rect">
            <a:avLst/>
          </a:prstGeom>
        </p:spPr>
      </p:pic>
      <p:cxnSp>
        <p:nvCxnSpPr>
          <p:cNvPr id="41" name="Straight Connector 40"/>
          <p:cNvCxnSpPr/>
          <p:nvPr/>
        </p:nvCxnSpPr>
        <p:spPr>
          <a:xfrm flipV="1">
            <a:off x="8029346" y="5900194"/>
            <a:ext cx="1777390" cy="6665"/>
          </a:xfrm>
          <a:prstGeom prst="line">
            <a:avLst/>
          </a:prstGeom>
          <a:ln w="19050" cmpd="sng"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V="1">
            <a:off x="8671356" y="5900195"/>
            <a:ext cx="1135380" cy="375262"/>
          </a:xfrm>
          <a:prstGeom prst="line">
            <a:avLst/>
          </a:prstGeom>
          <a:ln w="19050" cmpd="sng"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Arc 42"/>
          <p:cNvSpPr/>
          <p:nvPr/>
        </p:nvSpPr>
        <p:spPr>
          <a:xfrm rot="18026056" flipH="1">
            <a:off x="8908702" y="5798104"/>
            <a:ext cx="371126" cy="421305"/>
          </a:xfrm>
          <a:prstGeom prst="arc">
            <a:avLst/>
          </a:prstGeom>
          <a:ln w="28575">
            <a:solidFill>
              <a:srgbClr val="EF7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8969391" y="5838628"/>
            <a:ext cx="3690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/>
              <a:t>θ</a:t>
            </a:r>
            <a:r>
              <a:rPr lang="de-DE" b="1" baseline="30000" dirty="0"/>
              <a:t>*</a:t>
            </a:r>
            <a:endParaRPr lang="en-US" dirty="0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11520" y="3776280"/>
            <a:ext cx="4265504" cy="162000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959653" y="3535084"/>
            <a:ext cx="57179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/>
              <a:t>A</a:t>
            </a:r>
            <a:r>
              <a:rPr lang="en-GB" sz="1400" dirty="0" smtClean="0"/>
              <a:t>. </a:t>
            </a:r>
            <a:r>
              <a:rPr lang="en-GB" sz="1400" dirty="0" err="1" smtClean="0"/>
              <a:t>Kharwandikar</a:t>
            </a:r>
            <a:r>
              <a:rPr lang="en-GB" sz="1400" dirty="0" smtClean="0"/>
              <a:t> &amp; A</a:t>
            </a:r>
            <a:r>
              <a:rPr lang="en-GB" sz="1400" dirty="0"/>
              <a:t>. </a:t>
            </a:r>
            <a:r>
              <a:rPr lang="en-GB" sz="1400" dirty="0" err="1" smtClean="0"/>
              <a:t>Menzel</a:t>
            </a:r>
            <a:r>
              <a:rPr lang="en-GB" sz="1400" dirty="0" smtClean="0"/>
              <a:t>-Barbara</a:t>
            </a:r>
            <a:r>
              <a:rPr lang="en-US" sz="1400" dirty="0" smtClean="0"/>
              <a:t>, DCD meeting, March 26, 2024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2530474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Shape </a:t>
            </a:r>
            <a:r>
              <a:rPr lang="de-DE" dirty="0" err="1" smtClean="0"/>
              <a:t>of</a:t>
            </a:r>
            <a:r>
              <a:rPr lang="de-DE" dirty="0" smtClean="0"/>
              <a:t> divertor in </a:t>
            </a:r>
            <a:r>
              <a:rPr lang="de-DE" dirty="0" err="1" smtClean="0"/>
              <a:t>island</a:t>
            </a:r>
            <a:r>
              <a:rPr lang="de-DE" dirty="0" smtClean="0"/>
              <a:t> </a:t>
            </a:r>
            <a:r>
              <a:rPr lang="de-DE" dirty="0" err="1" smtClean="0"/>
              <a:t>coordinate</a:t>
            </a:r>
            <a:r>
              <a:rPr lang="de-DE" dirty="0" smtClean="0"/>
              <a:t> </a:t>
            </a:r>
            <a:r>
              <a:rPr lang="de-DE" dirty="0" err="1" smtClean="0"/>
              <a:t>space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D.M. Kriete | DCD meeting | May 21, 2024</a:t>
            </a:r>
            <a:endParaRPr lang="de-DE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3"/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7743887" y="1249920"/>
                <a:ext cx="4223341" cy="2448967"/>
              </a:xfrm>
            </p:spPr>
            <p:txBody>
              <a:bodyPr>
                <a:normAutofit/>
              </a:bodyPr>
              <a:lstStyle/>
              <a:p>
                <a:r>
                  <a:rPr lang="de-DE" sz="1600" dirty="0" smtClean="0"/>
                  <a:t>Standard </a:t>
                </a:r>
                <a:r>
                  <a:rPr lang="de-DE" sz="1600" dirty="0" err="1"/>
                  <a:t>configuration</a:t>
                </a:r>
                <a:r>
                  <a:rPr lang="de-DE" sz="1600" dirty="0"/>
                  <a:t> (</a:t>
                </a:r>
                <a:r>
                  <a:rPr lang="de-DE" sz="1600" dirty="0" err="1"/>
                  <a:t>iota-corrected</a:t>
                </a:r>
                <a:r>
                  <a:rPr lang="de-DE" sz="1600" dirty="0"/>
                  <a:t> EJM </a:t>
                </a:r>
                <a:r>
                  <a:rPr lang="de-DE" sz="1600" dirty="0" err="1"/>
                  <a:t>from</a:t>
                </a:r>
                <a:r>
                  <a:rPr lang="de-DE" sz="1600" dirty="0"/>
                  <a:t> J.C. </a:t>
                </a:r>
                <a:r>
                  <a:rPr lang="de-DE" sz="1600" dirty="0" err="1"/>
                  <a:t>Schmitt‘s</a:t>
                </a:r>
                <a:r>
                  <a:rPr lang="de-DE" sz="1600" dirty="0"/>
                  <a:t> </a:t>
                </a:r>
                <a:r>
                  <a:rPr lang="de-DE" sz="1600" dirty="0" err="1"/>
                  <a:t>paper</a:t>
                </a:r>
                <a:r>
                  <a:rPr lang="de-DE" sz="1600" dirty="0"/>
                  <a:t>)</a:t>
                </a:r>
              </a:p>
              <a:p>
                <a:r>
                  <a:rPr lang="de-DE" sz="1600" dirty="0"/>
                  <a:t>Field </a:t>
                </a:r>
                <a:r>
                  <a:rPr lang="de-DE" sz="1600" dirty="0" err="1"/>
                  <a:t>line</a:t>
                </a:r>
                <a:r>
                  <a:rPr lang="de-DE" sz="1600" dirty="0"/>
                  <a:t> </a:t>
                </a:r>
                <a:r>
                  <a:rPr lang="de-DE" sz="1600" dirty="0" err="1"/>
                  <a:t>launched</a:t>
                </a:r>
                <a:r>
                  <a:rPr lang="de-DE" sz="1600" dirty="0"/>
                  <a:t> </a:t>
                </a:r>
                <a:r>
                  <a:rPr lang="de-DE" sz="1600" dirty="0" smtClean="0"/>
                  <a:t>at</a:t>
                </a:r>
                <a:r>
                  <a:rPr lang="de-DE" sz="1600" dirty="0"/>
                  <a:t> </a:t>
                </a:r>
                <a:r>
                  <a:rPr lang="de-DE" sz="1600" dirty="0" smtClean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de-DE" sz="1600" b="0" i="1" smtClean="0">
                            <a:latin typeface="Cambria Math" panose="02040503050406030204" pitchFamily="18" charset="0"/>
                          </a:rPr>
                          <m:t>𝑖𝑠𝑙𝑎𝑛𝑑</m:t>
                        </m:r>
                      </m:sub>
                    </m:sSub>
                    <m:r>
                      <a:rPr lang="de-DE" sz="1600" b="0" i="1" smtClean="0">
                        <a:latin typeface="Cambria Math" panose="02040503050406030204" pitchFamily="18" charset="0"/>
                      </a:rPr>
                      <m:t>=0.9</m:t>
                    </m:r>
                  </m:oMath>
                </a14:m>
                <a:r>
                  <a:rPr lang="de-DE" sz="1600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de-DE" sz="1600" b="0" i="1" smtClean="0">
                            <a:latin typeface="Cambria Math" panose="02040503050406030204" pitchFamily="18" charset="0"/>
                          </a:rPr>
                          <m:t>𝑖𝑠𝑙𝑎𝑛𝑑</m:t>
                        </m:r>
                      </m:sub>
                    </m:sSub>
                    <m:r>
                      <a:rPr lang="de-DE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de-DE" sz="1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de-DE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  <m:r>
                      <a:rPr lang="de-DE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de-DE" sz="1600" dirty="0" smtClean="0"/>
                  <a:t>), </a:t>
                </a:r>
                <a:r>
                  <a:rPr lang="de-DE" sz="1600" dirty="0" err="1" smtClean="0"/>
                  <a:t>traced</a:t>
                </a:r>
                <a:r>
                  <a:rPr lang="de-DE" sz="1600" dirty="0"/>
                  <a:t> </a:t>
                </a:r>
                <a:r>
                  <a:rPr lang="de-DE" sz="1600" dirty="0" err="1" smtClean="0"/>
                  <a:t>both</a:t>
                </a:r>
                <a:r>
                  <a:rPr lang="de-DE" sz="1600" dirty="0" smtClean="0"/>
                  <a:t> </a:t>
                </a:r>
                <a:r>
                  <a:rPr lang="de-DE" sz="1600" dirty="0" err="1" smtClean="0"/>
                  <a:t>forward</a:t>
                </a:r>
                <a:r>
                  <a:rPr lang="de-DE" sz="1600" dirty="0" smtClean="0"/>
                  <a:t> (</a:t>
                </a:r>
                <a:r>
                  <a:rPr lang="de-DE" sz="1600" dirty="0" err="1" smtClean="0">
                    <a:solidFill>
                      <a:srgbClr val="9E0142"/>
                    </a:solidFill>
                  </a:rPr>
                  <a:t>red</a:t>
                </a:r>
                <a:r>
                  <a:rPr lang="de-DE" sz="1600" dirty="0" smtClean="0">
                    <a:solidFill>
                      <a:srgbClr val="9E0142"/>
                    </a:solidFill>
                  </a:rPr>
                  <a:t> </a:t>
                </a:r>
                <a:r>
                  <a:rPr lang="de-DE" sz="1600" dirty="0" err="1" smtClean="0">
                    <a:solidFill>
                      <a:srgbClr val="9E0142"/>
                    </a:solidFill>
                  </a:rPr>
                  <a:t>direction</a:t>
                </a:r>
                <a:r>
                  <a:rPr lang="de-DE" sz="1600" dirty="0" smtClean="0"/>
                  <a:t>) </a:t>
                </a:r>
                <a:r>
                  <a:rPr lang="de-DE" sz="1600" dirty="0" err="1" smtClean="0"/>
                  <a:t>and</a:t>
                </a:r>
                <a:r>
                  <a:rPr lang="de-DE" sz="1600" dirty="0" smtClean="0"/>
                  <a:t> </a:t>
                </a:r>
                <a:r>
                  <a:rPr lang="de-DE" sz="1600" dirty="0" err="1" smtClean="0"/>
                  <a:t>reverse</a:t>
                </a:r>
                <a:r>
                  <a:rPr lang="de-DE" sz="1600" dirty="0" smtClean="0"/>
                  <a:t> (</a:t>
                </a:r>
                <a:r>
                  <a:rPr lang="de-DE" sz="1600" dirty="0" err="1" smtClean="0">
                    <a:solidFill>
                      <a:srgbClr val="5E4FA2"/>
                    </a:solidFill>
                  </a:rPr>
                  <a:t>blue</a:t>
                </a:r>
                <a:r>
                  <a:rPr lang="de-DE" sz="1600" dirty="0" smtClean="0">
                    <a:solidFill>
                      <a:srgbClr val="5E4FA2"/>
                    </a:solidFill>
                  </a:rPr>
                  <a:t> </a:t>
                </a:r>
                <a:r>
                  <a:rPr lang="de-DE" sz="1600" dirty="0" err="1" smtClean="0">
                    <a:solidFill>
                      <a:srgbClr val="5E4FA2"/>
                    </a:solidFill>
                  </a:rPr>
                  <a:t>direction</a:t>
                </a:r>
                <a:r>
                  <a:rPr lang="de-DE" sz="1600" dirty="0" smtClean="0"/>
                  <a:t>) </a:t>
                </a:r>
                <a:r>
                  <a:rPr lang="de-DE" sz="1600" dirty="0" err="1" smtClean="0"/>
                  <a:t>until</a:t>
                </a:r>
                <a:r>
                  <a:rPr lang="de-DE" sz="1600" dirty="0" smtClean="0"/>
                  <a:t> </a:t>
                </a:r>
                <a:r>
                  <a:rPr lang="de-DE" sz="1600" dirty="0" err="1" smtClean="0"/>
                  <a:t>it</a:t>
                </a:r>
                <a:r>
                  <a:rPr lang="de-DE" sz="1600" dirty="0" smtClean="0"/>
                  <a:t> </a:t>
                </a:r>
                <a:r>
                  <a:rPr lang="de-DE" sz="1600" dirty="0" err="1" smtClean="0"/>
                  <a:t>strikes</a:t>
                </a:r>
                <a:r>
                  <a:rPr lang="de-DE" sz="1600" dirty="0" smtClean="0"/>
                  <a:t> a </a:t>
                </a:r>
                <a:r>
                  <a:rPr lang="de-DE" sz="1600" dirty="0" err="1" smtClean="0"/>
                  <a:t>target</a:t>
                </a:r>
                <a:endParaRPr lang="de-DE" sz="1600" dirty="0" smtClean="0"/>
              </a:p>
              <a:p>
                <a:r>
                  <a:rPr lang="de-DE" sz="1600" dirty="0" err="1" smtClean="0"/>
                  <a:t>Wiggles</a:t>
                </a:r>
                <a:r>
                  <a:rPr lang="de-DE" sz="1600" dirty="0" smtClean="0"/>
                  <a:t>/</a:t>
                </a:r>
                <a:r>
                  <a:rPr lang="de-DE" sz="1600" dirty="0" err="1" smtClean="0"/>
                  <a:t>gaps</a:t>
                </a:r>
                <a:r>
                  <a:rPr lang="de-DE" sz="1600" dirty="0" smtClean="0"/>
                  <a:t> in </a:t>
                </a:r>
                <a:r>
                  <a:rPr lang="de-DE" sz="1600" dirty="0" err="1" smtClean="0"/>
                  <a:t>field</a:t>
                </a:r>
                <a:r>
                  <a:rPr lang="de-DE" sz="1600" dirty="0" smtClean="0"/>
                  <a:t> </a:t>
                </a:r>
                <a:r>
                  <a:rPr lang="de-DE" sz="1600" dirty="0" err="1" smtClean="0"/>
                  <a:t>line</a:t>
                </a:r>
                <a:r>
                  <a:rPr lang="de-DE" sz="1600" dirty="0" smtClean="0"/>
                  <a:t> </a:t>
                </a:r>
                <a:r>
                  <a:rPr lang="de-DE" sz="1600" dirty="0" err="1" smtClean="0"/>
                  <a:t>trajectory</a:t>
                </a:r>
                <a:r>
                  <a:rPr lang="de-DE" sz="1600" dirty="0" smtClean="0"/>
                  <a:t> </a:t>
                </a:r>
                <a:r>
                  <a:rPr lang="de-DE" sz="1600" dirty="0" err="1" smtClean="0"/>
                  <a:t>caused</a:t>
                </a:r>
                <a:r>
                  <a:rPr lang="de-DE" sz="1600" dirty="0" smtClean="0"/>
                  <a:t> </a:t>
                </a:r>
                <a:r>
                  <a:rPr lang="de-DE" sz="1600" dirty="0" err="1" smtClean="0"/>
                  <a:t>by</a:t>
                </a:r>
                <a:r>
                  <a:rPr lang="de-DE" sz="1600" dirty="0" smtClean="0"/>
                  <a:t> </a:t>
                </a:r>
                <a:r>
                  <a:rPr lang="de-DE" sz="1600" dirty="0" err="1" smtClean="0"/>
                  <a:t>numerical</a:t>
                </a:r>
                <a:r>
                  <a:rPr lang="de-DE" sz="1600" dirty="0" smtClean="0"/>
                  <a:t> </a:t>
                </a:r>
                <a:r>
                  <a:rPr lang="de-DE" sz="1600" dirty="0" err="1" smtClean="0"/>
                  <a:t>error</a:t>
                </a:r>
                <a:r>
                  <a:rPr lang="de-DE" sz="1600" dirty="0" smtClean="0"/>
                  <a:t> in VMEC </a:t>
                </a:r>
                <a:r>
                  <a:rPr lang="de-DE" sz="1600" dirty="0" err="1" smtClean="0"/>
                  <a:t>coordinate</a:t>
                </a:r>
                <a:r>
                  <a:rPr lang="de-DE" sz="1600" dirty="0" smtClean="0"/>
                  <a:t> </a:t>
                </a:r>
                <a:r>
                  <a:rPr lang="de-DE" sz="1600" dirty="0" err="1" smtClean="0"/>
                  <a:t>inversion</a:t>
                </a:r>
                <a:endParaRPr lang="de-DE" sz="1600" dirty="0" smtClean="0"/>
              </a:p>
            </p:txBody>
          </p:sp>
        </mc:Choice>
        <mc:Fallback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7743887" y="1249920"/>
                <a:ext cx="4223341" cy="2448967"/>
              </a:xfrm>
              <a:blipFill>
                <a:blip r:embed="rId2"/>
                <a:stretch>
                  <a:fillRect l="-577" t="-746" b="-4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21" t="7722" r="3000" b="17926"/>
          <a:stretch/>
        </p:blipFill>
        <p:spPr>
          <a:xfrm>
            <a:off x="7442916" y="4237241"/>
            <a:ext cx="1243913" cy="2545492"/>
          </a:xfrm>
          <a:prstGeom prst="rect">
            <a:avLst/>
          </a:prstGeom>
        </p:spPr>
      </p:pic>
      <p:sp>
        <p:nvSpPr>
          <p:cNvPr id="8" name="5-Point Star 7"/>
          <p:cNvSpPr/>
          <p:nvPr/>
        </p:nvSpPr>
        <p:spPr>
          <a:xfrm>
            <a:off x="8500891" y="5408387"/>
            <a:ext cx="176234" cy="203200"/>
          </a:xfrm>
          <a:prstGeom prst="star5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8589008" y="5605658"/>
            <a:ext cx="248062" cy="785870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8774946" y="6239433"/>
            <a:ext cx="7184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dirty="0" err="1" smtClean="0"/>
              <a:t>launch</a:t>
            </a:r>
            <a:r>
              <a:rPr lang="de-DE" sz="1400" dirty="0" smtClean="0"/>
              <a:t> </a:t>
            </a:r>
            <a:r>
              <a:rPr lang="de-DE" sz="1400" dirty="0" err="1" smtClean="0"/>
              <a:t>point</a:t>
            </a:r>
            <a:endParaRPr lang="en-US" sz="1400" dirty="0"/>
          </a:p>
        </p:txBody>
      </p:sp>
      <p:grpSp>
        <p:nvGrpSpPr>
          <p:cNvPr id="57" name="Group 56"/>
          <p:cNvGrpSpPr>
            <a:grpSpLocks noChangeAspect="1"/>
          </p:cNvGrpSpPr>
          <p:nvPr/>
        </p:nvGrpSpPr>
        <p:grpSpPr>
          <a:xfrm>
            <a:off x="248244" y="1273124"/>
            <a:ext cx="7171906" cy="5378929"/>
            <a:chOff x="699379" y="1242747"/>
            <a:chExt cx="5486411" cy="4114808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9379" y="1242747"/>
              <a:ext cx="5486411" cy="4114808"/>
            </a:xfrm>
            <a:prstGeom prst="rect">
              <a:avLst/>
            </a:prstGeom>
          </p:spPr>
        </p:pic>
        <p:sp>
          <p:nvSpPr>
            <p:cNvPr id="14" name="5-Point Star 13"/>
            <p:cNvSpPr/>
            <p:nvPr/>
          </p:nvSpPr>
          <p:spPr>
            <a:xfrm>
              <a:off x="1112605" y="3035300"/>
              <a:ext cx="176234" cy="203200"/>
            </a:xfrm>
            <a:prstGeom prst="star5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5-Point Star 14"/>
            <p:cNvSpPr/>
            <p:nvPr/>
          </p:nvSpPr>
          <p:spPr>
            <a:xfrm>
              <a:off x="4892511" y="3035300"/>
              <a:ext cx="176234" cy="203200"/>
            </a:xfrm>
            <a:prstGeom prst="star5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7" name="Straight Arrow Connector 46"/>
            <p:cNvCxnSpPr/>
            <p:nvPr/>
          </p:nvCxnSpPr>
          <p:spPr>
            <a:xfrm flipV="1">
              <a:off x="1247489" y="2196723"/>
              <a:ext cx="997301" cy="901700"/>
            </a:xfrm>
            <a:prstGeom prst="straightConnector1">
              <a:avLst/>
            </a:prstGeom>
            <a:ln>
              <a:solidFill>
                <a:srgbClr val="9E0142"/>
              </a:solidFill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/>
            <p:nvPr/>
          </p:nvCxnSpPr>
          <p:spPr>
            <a:xfrm flipV="1">
              <a:off x="3924537" y="3226371"/>
              <a:ext cx="997301" cy="901700"/>
            </a:xfrm>
            <a:prstGeom prst="straightConnector1">
              <a:avLst/>
            </a:prstGeom>
            <a:ln>
              <a:solidFill>
                <a:srgbClr val="5E4FA2"/>
              </a:solidFill>
              <a:headEnd type="triangle" w="lg" len="lg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extBox 50"/>
            <p:cNvSpPr txBox="1"/>
            <p:nvPr/>
          </p:nvSpPr>
          <p:spPr>
            <a:xfrm rot="19075882">
              <a:off x="985410" y="2108013"/>
              <a:ext cx="20697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b="1" dirty="0" err="1">
                  <a:solidFill>
                    <a:srgbClr val="9E0142"/>
                  </a:solidFill>
                </a:rPr>
                <a:t>f</a:t>
              </a:r>
              <a:r>
                <a:rPr lang="de-DE" b="1" dirty="0" err="1" smtClean="0">
                  <a:solidFill>
                    <a:srgbClr val="9E0142"/>
                  </a:solidFill>
                </a:rPr>
                <a:t>orward</a:t>
              </a:r>
              <a:r>
                <a:rPr lang="de-DE" b="1" dirty="0" smtClean="0">
                  <a:solidFill>
                    <a:srgbClr val="9E0142"/>
                  </a:solidFill>
                </a:rPr>
                <a:t> </a:t>
              </a:r>
              <a:r>
                <a:rPr lang="de-DE" b="1" dirty="0" err="1" smtClean="0">
                  <a:solidFill>
                    <a:srgbClr val="9E0142"/>
                  </a:solidFill>
                </a:rPr>
                <a:t>direction</a:t>
              </a:r>
              <a:endParaRPr lang="en-US" b="1" dirty="0">
                <a:solidFill>
                  <a:srgbClr val="9E0142"/>
                </a:solidFill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 rot="19099559">
              <a:off x="3572129" y="3554907"/>
              <a:ext cx="204414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b="1" dirty="0" err="1" smtClean="0">
                  <a:solidFill>
                    <a:srgbClr val="5E4FA2"/>
                  </a:solidFill>
                </a:rPr>
                <a:t>reverse</a:t>
              </a:r>
              <a:r>
                <a:rPr lang="de-DE" b="1" dirty="0" smtClean="0">
                  <a:solidFill>
                    <a:srgbClr val="5E4FA2"/>
                  </a:solidFill>
                </a:rPr>
                <a:t> </a:t>
              </a:r>
              <a:r>
                <a:rPr lang="de-DE" b="1" dirty="0" err="1" smtClean="0">
                  <a:solidFill>
                    <a:srgbClr val="5E4FA2"/>
                  </a:solidFill>
                </a:rPr>
                <a:t>direction</a:t>
              </a:r>
              <a:endParaRPr lang="en-US" b="1" dirty="0">
                <a:solidFill>
                  <a:srgbClr val="5E4FA2"/>
                </a:solidFill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1297454" y="4151233"/>
              <a:ext cx="7193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600" dirty="0" err="1" smtClean="0"/>
                <a:t>upper</a:t>
              </a:r>
              <a:r>
                <a:rPr lang="de-DE" sz="1600" dirty="0" smtClean="0"/>
                <a:t> HT</a:t>
              </a:r>
              <a:endParaRPr lang="en-US" sz="1600" dirty="0"/>
            </a:p>
          </p:txBody>
        </p:sp>
        <p:sp>
          <p:nvSpPr>
            <p:cNvPr id="54" name="TextBox 53"/>
            <p:cNvSpPr txBox="1"/>
            <p:nvPr/>
          </p:nvSpPr>
          <p:spPr>
            <a:xfrm rot="19052339">
              <a:off x="2302092" y="3243733"/>
              <a:ext cx="7193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600" dirty="0" err="1" smtClean="0"/>
                <a:t>upper</a:t>
              </a:r>
              <a:r>
                <a:rPr lang="de-DE" sz="1600" dirty="0" smtClean="0"/>
                <a:t> VT</a:t>
              </a:r>
              <a:endParaRPr lang="en-US" sz="1600" dirty="0"/>
            </a:p>
          </p:txBody>
        </p:sp>
        <p:sp>
          <p:nvSpPr>
            <p:cNvPr id="55" name="TextBox 54"/>
            <p:cNvSpPr txBox="1"/>
            <p:nvPr/>
          </p:nvSpPr>
          <p:spPr>
            <a:xfrm rot="18914584">
              <a:off x="2836900" y="2714622"/>
              <a:ext cx="7193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600" dirty="0" err="1" smtClean="0"/>
                <a:t>lower</a:t>
              </a:r>
              <a:r>
                <a:rPr lang="de-DE" sz="1600" dirty="0" smtClean="0"/>
                <a:t> VT</a:t>
              </a:r>
              <a:endParaRPr lang="en-US" sz="1600" dirty="0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4158437" y="1730686"/>
              <a:ext cx="7193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600" dirty="0" err="1" smtClean="0"/>
                <a:t>lower</a:t>
              </a:r>
              <a:r>
                <a:rPr lang="de-DE" sz="1600" dirty="0" smtClean="0"/>
                <a:t> </a:t>
              </a:r>
              <a:r>
                <a:rPr lang="de-DE" sz="1600" dirty="0"/>
                <a:t>H</a:t>
              </a:r>
              <a:r>
                <a:rPr lang="de-DE" sz="1600" dirty="0" smtClean="0"/>
                <a:t>T</a:t>
              </a:r>
              <a:endParaRPr lang="en-US" sz="1600" dirty="0"/>
            </a:p>
          </p:txBody>
        </p:sp>
      </p:grpSp>
      <p:sp>
        <p:nvSpPr>
          <p:cNvPr id="61" name="Rectangle 60"/>
          <p:cNvSpPr/>
          <p:nvPr/>
        </p:nvSpPr>
        <p:spPr>
          <a:xfrm>
            <a:off x="8677125" y="3698632"/>
            <a:ext cx="3414019" cy="23575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Clr>
                <a:srgbClr val="496E9C"/>
              </a:buClr>
              <a:buFont typeface="Arial"/>
              <a:buChar char="•"/>
            </a:pPr>
            <a:r>
              <a:rPr lang="de-DE" sz="1600" kern="600" spc="4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de-DE" sz="1600" kern="600" spc="4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ield </a:t>
            </a:r>
            <a:r>
              <a:rPr lang="de-DE" sz="1600" kern="600" spc="4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line</a:t>
            </a:r>
            <a:r>
              <a:rPr lang="de-DE" sz="1600" kern="600" spc="4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kern="600" spc="4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strikes</a:t>
            </a:r>
            <a:r>
              <a:rPr lang="de-DE" sz="1600" kern="600" spc="4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kern="600" spc="4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vertical</a:t>
            </a:r>
            <a:r>
              <a:rPr lang="de-DE" sz="1600" kern="600" spc="4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kern="600" spc="4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targets</a:t>
            </a:r>
            <a:r>
              <a:rPr lang="de-DE" sz="1600" kern="600" spc="4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de-DE" sz="1600" kern="600" spc="4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upper</a:t>
            </a:r>
            <a:r>
              <a:rPr lang="de-DE" sz="1600" kern="600" spc="4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kern="600" spc="4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module</a:t>
            </a:r>
            <a:r>
              <a:rPr lang="de-DE" sz="1600" kern="600" spc="4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 (</a:t>
            </a:r>
            <a:r>
              <a:rPr lang="de-DE" sz="1600" kern="600" spc="4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forward</a:t>
            </a:r>
            <a:r>
              <a:rPr lang="de-DE" sz="1600" kern="600" spc="4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kern="600" spc="4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direction</a:t>
            </a:r>
            <a:r>
              <a:rPr lang="de-DE" sz="1600" kern="600" spc="4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de-DE" sz="1600" kern="600" spc="4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de-DE" sz="1600" kern="600" spc="4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kern="600" spc="4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lower</a:t>
            </a:r>
            <a:r>
              <a:rPr lang="de-DE" sz="1600" kern="600" spc="4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kern="600" spc="4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module</a:t>
            </a:r>
            <a:r>
              <a:rPr lang="de-DE" sz="1600" kern="600" spc="4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 (</a:t>
            </a:r>
            <a:r>
              <a:rPr lang="de-DE" sz="1600" kern="600" spc="4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reverse</a:t>
            </a:r>
            <a:r>
              <a:rPr lang="de-DE" sz="1600" kern="600" spc="4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kern="600" spc="4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direction</a:t>
            </a:r>
            <a:r>
              <a:rPr lang="de-DE" sz="1600" kern="600" spc="4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342900" lvl="0" indent="-342900">
              <a:spcBef>
                <a:spcPct val="20000"/>
              </a:spcBef>
              <a:buClr>
                <a:srgbClr val="496E9C"/>
              </a:buClr>
              <a:buFont typeface="Arial"/>
              <a:buChar char="•"/>
            </a:pPr>
            <a:r>
              <a:rPr lang="de-DE" sz="1600" kern="600" spc="4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File </a:t>
            </a:r>
            <a:r>
              <a:rPr lang="de-DE" sz="1600" kern="600" spc="4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line</a:t>
            </a:r>
            <a:r>
              <a:rPr lang="de-DE" sz="1600" kern="600" spc="4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kern="600" spc="4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passes</a:t>
            </a:r>
            <a:r>
              <a:rPr lang="de-DE" sz="1600" kern="600" spc="4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kern="600" spc="4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close</a:t>
            </a:r>
            <a:r>
              <a:rPr lang="de-DE" sz="1600" kern="600" spc="4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kern="600" spc="4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1600" kern="600" spc="4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horizontal </a:t>
            </a:r>
            <a:r>
              <a:rPr lang="de-DE" sz="1600" kern="600" spc="4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targets</a:t>
            </a:r>
            <a:r>
              <a:rPr lang="de-DE" sz="1600" kern="600" spc="4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de-DE" sz="1600" kern="600" spc="4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lower</a:t>
            </a:r>
            <a:r>
              <a:rPr lang="de-DE" sz="1600" kern="600" spc="4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kern="600" spc="4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module</a:t>
            </a:r>
            <a:r>
              <a:rPr lang="de-DE" sz="1600" kern="600" spc="4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 (</a:t>
            </a:r>
            <a:r>
              <a:rPr lang="de-DE" sz="1600" kern="600" spc="4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forward</a:t>
            </a:r>
            <a:r>
              <a:rPr lang="de-DE" sz="1600" kern="600" spc="4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kern="600" spc="4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direction</a:t>
            </a:r>
            <a:r>
              <a:rPr lang="de-DE" sz="1600" kern="600" spc="4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de-DE" sz="1600" kern="600" spc="4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de-DE" sz="1600" kern="600" spc="4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kern="600" spc="4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upper</a:t>
            </a:r>
            <a:r>
              <a:rPr lang="de-DE" sz="1600" kern="600" spc="4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kern="600" spc="4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module</a:t>
            </a:r>
            <a:r>
              <a:rPr lang="de-DE" sz="1600" kern="600" spc="4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(</a:t>
            </a:r>
            <a:r>
              <a:rPr lang="de-DE" sz="1600" kern="600" spc="4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reverse</a:t>
            </a:r>
            <a:r>
              <a:rPr lang="de-DE" sz="1600" kern="600" spc="4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kern="600" spc="4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direction</a:t>
            </a:r>
            <a:r>
              <a:rPr lang="de-DE" sz="1600" kern="600" spc="4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de-DE" sz="1600" kern="600" spc="4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2" name="Straight Arrow Connector 71"/>
          <p:cNvCxnSpPr/>
          <p:nvPr/>
        </p:nvCxnSpPr>
        <p:spPr>
          <a:xfrm flipV="1">
            <a:off x="3258152" y="4011676"/>
            <a:ext cx="1907026" cy="1873981"/>
          </a:xfrm>
          <a:prstGeom prst="straightConnector1">
            <a:avLst/>
          </a:prstGeom>
          <a:ln>
            <a:solidFill>
              <a:srgbClr val="9E0142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/>
          <p:nvPr/>
        </p:nvCxnSpPr>
        <p:spPr>
          <a:xfrm flipV="1">
            <a:off x="1475541" y="1646479"/>
            <a:ext cx="2022181" cy="1899122"/>
          </a:xfrm>
          <a:prstGeom prst="straightConnector1">
            <a:avLst/>
          </a:prstGeom>
          <a:ln>
            <a:solidFill>
              <a:srgbClr val="5E4FA2"/>
            </a:solidFill>
            <a:headEnd type="triangl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38384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Shape </a:t>
            </a:r>
            <a:r>
              <a:rPr lang="de-DE" dirty="0" err="1" smtClean="0"/>
              <a:t>of</a:t>
            </a:r>
            <a:r>
              <a:rPr lang="de-DE" dirty="0" smtClean="0"/>
              <a:t> divertor in </a:t>
            </a:r>
            <a:r>
              <a:rPr lang="de-DE" dirty="0" err="1" smtClean="0"/>
              <a:t>island</a:t>
            </a:r>
            <a:r>
              <a:rPr lang="de-DE" dirty="0" smtClean="0"/>
              <a:t> </a:t>
            </a:r>
            <a:r>
              <a:rPr lang="de-DE" dirty="0" err="1" smtClean="0"/>
              <a:t>coordinate</a:t>
            </a:r>
            <a:r>
              <a:rPr lang="de-DE" dirty="0" smtClean="0"/>
              <a:t> </a:t>
            </a:r>
            <a:r>
              <a:rPr lang="de-DE" dirty="0" err="1" smtClean="0"/>
              <a:t>space</a:t>
            </a:r>
            <a:r>
              <a:rPr lang="de-DE" dirty="0" smtClean="0"/>
              <a:t> (different </a:t>
            </a:r>
            <a:r>
              <a:rPr lang="de-DE" dirty="0" err="1" smtClean="0"/>
              <a:t>field</a:t>
            </a:r>
            <a:r>
              <a:rPr lang="de-DE" dirty="0" smtClean="0"/>
              <a:t> </a:t>
            </a:r>
            <a:r>
              <a:rPr lang="de-DE" dirty="0" err="1" smtClean="0"/>
              <a:t>line</a:t>
            </a:r>
            <a:r>
              <a:rPr lang="de-DE" dirty="0" smtClean="0"/>
              <a:t>)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D.M. Kriete | DCD meeting | May 21, 2024</a:t>
            </a:r>
            <a:endParaRPr lang="de-DE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3"/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7743887" y="1249920"/>
                <a:ext cx="4223341" cy="2448967"/>
              </a:xfrm>
            </p:spPr>
            <p:txBody>
              <a:bodyPr>
                <a:normAutofit/>
              </a:bodyPr>
              <a:lstStyle/>
              <a:p>
                <a:r>
                  <a:rPr lang="de-DE" sz="1600" dirty="0" smtClean="0"/>
                  <a:t>Standard </a:t>
                </a:r>
                <a:r>
                  <a:rPr lang="de-DE" sz="1600" dirty="0" err="1"/>
                  <a:t>configuration</a:t>
                </a:r>
                <a:r>
                  <a:rPr lang="de-DE" sz="1600" dirty="0"/>
                  <a:t> (</a:t>
                </a:r>
                <a:r>
                  <a:rPr lang="de-DE" sz="1600" dirty="0" err="1"/>
                  <a:t>iota-corrected</a:t>
                </a:r>
                <a:r>
                  <a:rPr lang="de-DE" sz="1600" dirty="0"/>
                  <a:t> EJM </a:t>
                </a:r>
                <a:r>
                  <a:rPr lang="de-DE" sz="1600" dirty="0" err="1"/>
                  <a:t>from</a:t>
                </a:r>
                <a:r>
                  <a:rPr lang="de-DE" sz="1600" dirty="0"/>
                  <a:t> J.C. </a:t>
                </a:r>
                <a:r>
                  <a:rPr lang="de-DE" sz="1600" dirty="0" err="1"/>
                  <a:t>Schmitt‘s</a:t>
                </a:r>
                <a:r>
                  <a:rPr lang="de-DE" sz="1600" dirty="0"/>
                  <a:t> </a:t>
                </a:r>
                <a:r>
                  <a:rPr lang="de-DE" sz="1600" dirty="0" err="1"/>
                  <a:t>paper</a:t>
                </a:r>
                <a:r>
                  <a:rPr lang="de-DE" sz="1600" dirty="0"/>
                  <a:t>)</a:t>
                </a:r>
              </a:p>
              <a:p>
                <a:r>
                  <a:rPr lang="de-DE" sz="1600" dirty="0"/>
                  <a:t>Field </a:t>
                </a:r>
                <a:r>
                  <a:rPr lang="de-DE" sz="1600" dirty="0" err="1"/>
                  <a:t>line</a:t>
                </a:r>
                <a:r>
                  <a:rPr lang="de-DE" sz="1600" dirty="0"/>
                  <a:t> </a:t>
                </a:r>
                <a:r>
                  <a:rPr lang="de-DE" sz="1600" dirty="0" err="1"/>
                  <a:t>launched</a:t>
                </a:r>
                <a:r>
                  <a:rPr lang="de-DE" sz="1600" dirty="0"/>
                  <a:t> </a:t>
                </a:r>
                <a:r>
                  <a:rPr lang="de-DE" sz="1600" dirty="0" smtClean="0"/>
                  <a:t>at</a:t>
                </a:r>
                <a:r>
                  <a:rPr lang="de-DE" sz="1600" dirty="0"/>
                  <a:t> </a:t>
                </a:r>
                <a:r>
                  <a:rPr lang="de-DE" sz="1600" dirty="0" smtClean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de-DE" sz="1600" b="0" i="1" smtClean="0">
                            <a:latin typeface="Cambria Math" panose="02040503050406030204" pitchFamily="18" charset="0"/>
                          </a:rPr>
                          <m:t>𝑖𝑠𝑙𝑎𝑛𝑑</m:t>
                        </m:r>
                      </m:sub>
                    </m:sSub>
                    <m:r>
                      <a:rPr lang="de-DE" sz="1600" b="0" i="1" smtClean="0">
                        <a:latin typeface="Cambria Math" panose="02040503050406030204" pitchFamily="18" charset="0"/>
                      </a:rPr>
                      <m:t>=0.9</m:t>
                    </m:r>
                  </m:oMath>
                </a14:m>
                <a:r>
                  <a:rPr lang="de-DE" sz="1600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de-DE" sz="1600" b="0" i="1" smtClean="0">
                            <a:latin typeface="Cambria Math" panose="02040503050406030204" pitchFamily="18" charset="0"/>
                          </a:rPr>
                          <m:t>𝑖𝑠𝑙𝑎𝑛𝑑</m:t>
                        </m:r>
                      </m:sub>
                    </m:sSub>
                    <m:r>
                      <a:rPr lang="de-DE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de-DE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+0.1</m:t>
                    </m:r>
                    <m:r>
                      <a:rPr lang="de-DE" sz="1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de-DE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  <m:r>
                      <a:rPr lang="de-DE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de-DE" sz="1600" dirty="0" smtClean="0"/>
                  <a:t>), </a:t>
                </a:r>
                <a:r>
                  <a:rPr lang="de-DE" sz="1600" dirty="0" err="1" smtClean="0"/>
                  <a:t>traced</a:t>
                </a:r>
                <a:r>
                  <a:rPr lang="de-DE" sz="1600" dirty="0"/>
                  <a:t> </a:t>
                </a:r>
                <a:r>
                  <a:rPr lang="de-DE" sz="1600" dirty="0" err="1" smtClean="0"/>
                  <a:t>both</a:t>
                </a:r>
                <a:r>
                  <a:rPr lang="de-DE" sz="1600" dirty="0" smtClean="0"/>
                  <a:t> </a:t>
                </a:r>
                <a:r>
                  <a:rPr lang="de-DE" sz="1600" dirty="0" err="1" smtClean="0"/>
                  <a:t>forward</a:t>
                </a:r>
                <a:r>
                  <a:rPr lang="de-DE" sz="1600" dirty="0" smtClean="0"/>
                  <a:t> (</a:t>
                </a:r>
                <a:r>
                  <a:rPr lang="de-DE" sz="1600" dirty="0" err="1" smtClean="0">
                    <a:solidFill>
                      <a:srgbClr val="9E0142"/>
                    </a:solidFill>
                  </a:rPr>
                  <a:t>red</a:t>
                </a:r>
                <a:r>
                  <a:rPr lang="de-DE" sz="1600" dirty="0" smtClean="0">
                    <a:solidFill>
                      <a:srgbClr val="9E0142"/>
                    </a:solidFill>
                  </a:rPr>
                  <a:t> </a:t>
                </a:r>
                <a:r>
                  <a:rPr lang="de-DE" sz="1600" dirty="0" err="1" smtClean="0">
                    <a:solidFill>
                      <a:srgbClr val="9E0142"/>
                    </a:solidFill>
                  </a:rPr>
                  <a:t>direction</a:t>
                </a:r>
                <a:r>
                  <a:rPr lang="de-DE" sz="1600" dirty="0" smtClean="0"/>
                  <a:t>) </a:t>
                </a:r>
                <a:r>
                  <a:rPr lang="de-DE" sz="1600" dirty="0" err="1" smtClean="0"/>
                  <a:t>and</a:t>
                </a:r>
                <a:r>
                  <a:rPr lang="de-DE" sz="1600" dirty="0" smtClean="0"/>
                  <a:t> </a:t>
                </a:r>
                <a:r>
                  <a:rPr lang="de-DE" sz="1600" dirty="0" err="1" smtClean="0"/>
                  <a:t>reverse</a:t>
                </a:r>
                <a:r>
                  <a:rPr lang="de-DE" sz="1600" dirty="0" smtClean="0"/>
                  <a:t> (</a:t>
                </a:r>
                <a:r>
                  <a:rPr lang="de-DE" sz="1600" dirty="0" err="1" smtClean="0">
                    <a:solidFill>
                      <a:srgbClr val="5E4FA2"/>
                    </a:solidFill>
                  </a:rPr>
                  <a:t>blue</a:t>
                </a:r>
                <a:r>
                  <a:rPr lang="de-DE" sz="1600" dirty="0" smtClean="0">
                    <a:solidFill>
                      <a:srgbClr val="5E4FA2"/>
                    </a:solidFill>
                  </a:rPr>
                  <a:t> </a:t>
                </a:r>
                <a:r>
                  <a:rPr lang="de-DE" sz="1600" dirty="0" err="1" smtClean="0">
                    <a:solidFill>
                      <a:srgbClr val="5E4FA2"/>
                    </a:solidFill>
                  </a:rPr>
                  <a:t>direction</a:t>
                </a:r>
                <a:r>
                  <a:rPr lang="de-DE" sz="1600" dirty="0" smtClean="0"/>
                  <a:t>) </a:t>
                </a:r>
                <a:r>
                  <a:rPr lang="de-DE" sz="1600" dirty="0" err="1" smtClean="0"/>
                  <a:t>until</a:t>
                </a:r>
                <a:r>
                  <a:rPr lang="de-DE" sz="1600" dirty="0" smtClean="0"/>
                  <a:t> </a:t>
                </a:r>
                <a:r>
                  <a:rPr lang="de-DE" sz="1600" dirty="0" err="1" smtClean="0"/>
                  <a:t>it</a:t>
                </a:r>
                <a:r>
                  <a:rPr lang="de-DE" sz="1600" dirty="0" smtClean="0"/>
                  <a:t> </a:t>
                </a:r>
                <a:r>
                  <a:rPr lang="de-DE" sz="1600" dirty="0" err="1" smtClean="0"/>
                  <a:t>strikes</a:t>
                </a:r>
                <a:r>
                  <a:rPr lang="de-DE" sz="1600" dirty="0" smtClean="0"/>
                  <a:t> a </a:t>
                </a:r>
                <a:r>
                  <a:rPr lang="de-DE" sz="1600" dirty="0" err="1" smtClean="0"/>
                  <a:t>target</a:t>
                </a:r>
                <a:endParaRPr lang="de-DE" sz="1600" dirty="0" smtClean="0"/>
              </a:p>
              <a:p>
                <a:r>
                  <a:rPr lang="de-DE" sz="1600" dirty="0" err="1" smtClean="0"/>
                  <a:t>Wiggles</a:t>
                </a:r>
                <a:r>
                  <a:rPr lang="de-DE" sz="1600" dirty="0" smtClean="0"/>
                  <a:t>/</a:t>
                </a:r>
                <a:r>
                  <a:rPr lang="de-DE" sz="1600" dirty="0" err="1" smtClean="0"/>
                  <a:t>gaps</a:t>
                </a:r>
                <a:r>
                  <a:rPr lang="de-DE" sz="1600" dirty="0" smtClean="0"/>
                  <a:t> in </a:t>
                </a:r>
                <a:r>
                  <a:rPr lang="de-DE" sz="1600" dirty="0" err="1" smtClean="0"/>
                  <a:t>field</a:t>
                </a:r>
                <a:r>
                  <a:rPr lang="de-DE" sz="1600" dirty="0" smtClean="0"/>
                  <a:t> </a:t>
                </a:r>
                <a:r>
                  <a:rPr lang="de-DE" sz="1600" dirty="0" err="1" smtClean="0"/>
                  <a:t>line</a:t>
                </a:r>
                <a:r>
                  <a:rPr lang="de-DE" sz="1600" dirty="0" smtClean="0"/>
                  <a:t> </a:t>
                </a:r>
                <a:r>
                  <a:rPr lang="de-DE" sz="1600" dirty="0" err="1" smtClean="0"/>
                  <a:t>trajectory</a:t>
                </a:r>
                <a:r>
                  <a:rPr lang="de-DE" sz="1600" dirty="0" smtClean="0"/>
                  <a:t> </a:t>
                </a:r>
                <a:r>
                  <a:rPr lang="de-DE" sz="1600" dirty="0" err="1" smtClean="0"/>
                  <a:t>caused</a:t>
                </a:r>
                <a:r>
                  <a:rPr lang="de-DE" sz="1600" dirty="0" smtClean="0"/>
                  <a:t> </a:t>
                </a:r>
                <a:r>
                  <a:rPr lang="de-DE" sz="1600" dirty="0" err="1" smtClean="0"/>
                  <a:t>by</a:t>
                </a:r>
                <a:r>
                  <a:rPr lang="de-DE" sz="1600" dirty="0" smtClean="0"/>
                  <a:t> </a:t>
                </a:r>
                <a:r>
                  <a:rPr lang="de-DE" sz="1600" dirty="0" err="1" smtClean="0"/>
                  <a:t>numerical</a:t>
                </a:r>
                <a:r>
                  <a:rPr lang="de-DE" sz="1600" dirty="0" smtClean="0"/>
                  <a:t> </a:t>
                </a:r>
                <a:r>
                  <a:rPr lang="de-DE" sz="1600" dirty="0" err="1" smtClean="0"/>
                  <a:t>error</a:t>
                </a:r>
                <a:r>
                  <a:rPr lang="de-DE" sz="1600" dirty="0" smtClean="0"/>
                  <a:t> in VMEC </a:t>
                </a:r>
                <a:r>
                  <a:rPr lang="de-DE" sz="1600" dirty="0" err="1" smtClean="0"/>
                  <a:t>coordinate</a:t>
                </a:r>
                <a:r>
                  <a:rPr lang="de-DE" sz="1600" dirty="0" smtClean="0"/>
                  <a:t> </a:t>
                </a:r>
                <a:r>
                  <a:rPr lang="de-DE" sz="1600" dirty="0" err="1" smtClean="0"/>
                  <a:t>inversion</a:t>
                </a:r>
                <a:endParaRPr lang="de-DE" sz="1600" dirty="0" smtClean="0"/>
              </a:p>
            </p:txBody>
          </p:sp>
        </mc:Choice>
        <mc:Fallback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7743887" y="1249920"/>
                <a:ext cx="4223341" cy="2448967"/>
              </a:xfrm>
              <a:blipFill>
                <a:blip r:embed="rId2"/>
                <a:stretch>
                  <a:fillRect l="-577" t="-746" b="-4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21" t="7722" r="3000" b="17926"/>
          <a:stretch/>
        </p:blipFill>
        <p:spPr>
          <a:xfrm>
            <a:off x="7442916" y="4237241"/>
            <a:ext cx="1243913" cy="2545492"/>
          </a:xfrm>
          <a:prstGeom prst="rect">
            <a:avLst/>
          </a:prstGeom>
        </p:spPr>
      </p:pic>
      <p:sp>
        <p:nvSpPr>
          <p:cNvPr id="8" name="5-Point Star 7"/>
          <p:cNvSpPr/>
          <p:nvPr/>
        </p:nvSpPr>
        <p:spPr>
          <a:xfrm>
            <a:off x="8500891" y="5482529"/>
            <a:ext cx="176234" cy="203200"/>
          </a:xfrm>
          <a:prstGeom prst="star5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8589008" y="5685729"/>
            <a:ext cx="248062" cy="705799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8774946" y="6239433"/>
            <a:ext cx="7184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dirty="0" err="1" smtClean="0"/>
              <a:t>launch</a:t>
            </a:r>
            <a:r>
              <a:rPr lang="de-DE" sz="1400" dirty="0" smtClean="0"/>
              <a:t> </a:t>
            </a:r>
            <a:r>
              <a:rPr lang="de-DE" sz="1400" dirty="0" err="1" smtClean="0"/>
              <a:t>point</a:t>
            </a:r>
            <a:endParaRPr lang="en-US" sz="1400" dirty="0"/>
          </a:p>
        </p:txBody>
      </p:sp>
      <p:grpSp>
        <p:nvGrpSpPr>
          <p:cNvPr id="57" name="Group 56"/>
          <p:cNvGrpSpPr>
            <a:grpSpLocks noChangeAspect="1"/>
          </p:cNvGrpSpPr>
          <p:nvPr/>
        </p:nvGrpSpPr>
        <p:grpSpPr>
          <a:xfrm>
            <a:off x="248244" y="1273124"/>
            <a:ext cx="7171905" cy="5378929"/>
            <a:chOff x="699379" y="1242747"/>
            <a:chExt cx="5486410" cy="4114808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9379" y="1242747"/>
              <a:ext cx="5486410" cy="4114808"/>
            </a:xfrm>
            <a:prstGeom prst="rect">
              <a:avLst/>
            </a:prstGeom>
          </p:spPr>
        </p:pic>
        <p:sp>
          <p:nvSpPr>
            <p:cNvPr id="14" name="5-Point Star 13"/>
            <p:cNvSpPr/>
            <p:nvPr/>
          </p:nvSpPr>
          <p:spPr>
            <a:xfrm>
              <a:off x="1112605" y="2959676"/>
              <a:ext cx="176234" cy="203200"/>
            </a:xfrm>
            <a:prstGeom prst="star5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5-Point Star 14"/>
            <p:cNvSpPr/>
            <p:nvPr/>
          </p:nvSpPr>
          <p:spPr>
            <a:xfrm>
              <a:off x="4892511" y="2959676"/>
              <a:ext cx="176234" cy="203200"/>
            </a:xfrm>
            <a:prstGeom prst="star5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7" name="Straight Arrow Connector 46"/>
            <p:cNvCxnSpPr/>
            <p:nvPr/>
          </p:nvCxnSpPr>
          <p:spPr>
            <a:xfrm flipV="1">
              <a:off x="1228583" y="2108495"/>
              <a:ext cx="997301" cy="901700"/>
            </a:xfrm>
            <a:prstGeom prst="straightConnector1">
              <a:avLst/>
            </a:prstGeom>
            <a:ln>
              <a:solidFill>
                <a:srgbClr val="9E0142"/>
              </a:solidFill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/>
            <p:nvPr/>
          </p:nvCxnSpPr>
          <p:spPr>
            <a:xfrm flipV="1">
              <a:off x="3911934" y="3131842"/>
              <a:ext cx="997301" cy="901700"/>
            </a:xfrm>
            <a:prstGeom prst="straightConnector1">
              <a:avLst/>
            </a:prstGeom>
            <a:ln>
              <a:solidFill>
                <a:srgbClr val="5E4FA2"/>
              </a:solidFill>
              <a:headEnd type="triangle" w="lg" len="lg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extBox 50"/>
            <p:cNvSpPr txBox="1"/>
            <p:nvPr/>
          </p:nvSpPr>
          <p:spPr>
            <a:xfrm rot="19075882">
              <a:off x="966504" y="2019785"/>
              <a:ext cx="20697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b="1" dirty="0" err="1">
                  <a:solidFill>
                    <a:srgbClr val="9E0142"/>
                  </a:solidFill>
                </a:rPr>
                <a:t>f</a:t>
              </a:r>
              <a:r>
                <a:rPr lang="de-DE" b="1" dirty="0" err="1" smtClean="0">
                  <a:solidFill>
                    <a:srgbClr val="9E0142"/>
                  </a:solidFill>
                </a:rPr>
                <a:t>orward</a:t>
              </a:r>
              <a:r>
                <a:rPr lang="de-DE" b="1" dirty="0" smtClean="0">
                  <a:solidFill>
                    <a:srgbClr val="9E0142"/>
                  </a:solidFill>
                </a:rPr>
                <a:t> </a:t>
              </a:r>
              <a:r>
                <a:rPr lang="de-DE" b="1" dirty="0" err="1" smtClean="0">
                  <a:solidFill>
                    <a:srgbClr val="9E0142"/>
                  </a:solidFill>
                </a:rPr>
                <a:t>direction</a:t>
              </a:r>
              <a:endParaRPr lang="en-US" b="1" dirty="0">
                <a:solidFill>
                  <a:srgbClr val="9E0142"/>
                </a:solidFill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 rot="19099559">
              <a:off x="3571539" y="3447574"/>
              <a:ext cx="204414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b="1" dirty="0" err="1" smtClean="0">
                  <a:solidFill>
                    <a:srgbClr val="5E4FA2"/>
                  </a:solidFill>
                </a:rPr>
                <a:t>reverse</a:t>
              </a:r>
              <a:r>
                <a:rPr lang="de-DE" b="1" dirty="0" smtClean="0">
                  <a:solidFill>
                    <a:srgbClr val="5E4FA2"/>
                  </a:solidFill>
                </a:rPr>
                <a:t> </a:t>
              </a:r>
              <a:r>
                <a:rPr lang="de-DE" b="1" dirty="0" err="1" smtClean="0">
                  <a:solidFill>
                    <a:srgbClr val="5E4FA2"/>
                  </a:solidFill>
                </a:rPr>
                <a:t>direction</a:t>
              </a:r>
              <a:endParaRPr lang="en-US" b="1" dirty="0">
                <a:solidFill>
                  <a:srgbClr val="5E4FA2"/>
                </a:solidFill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1297454" y="4151233"/>
              <a:ext cx="7193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600" dirty="0" err="1" smtClean="0"/>
                <a:t>upper</a:t>
              </a:r>
              <a:r>
                <a:rPr lang="de-DE" sz="1600" dirty="0" smtClean="0"/>
                <a:t> HT</a:t>
              </a:r>
              <a:endParaRPr lang="en-US" sz="1600" dirty="0"/>
            </a:p>
          </p:txBody>
        </p:sp>
        <p:sp>
          <p:nvSpPr>
            <p:cNvPr id="54" name="TextBox 53"/>
            <p:cNvSpPr txBox="1"/>
            <p:nvPr/>
          </p:nvSpPr>
          <p:spPr>
            <a:xfrm rot="19052339">
              <a:off x="2302092" y="3243733"/>
              <a:ext cx="7193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600" dirty="0" err="1" smtClean="0"/>
                <a:t>upper</a:t>
              </a:r>
              <a:r>
                <a:rPr lang="de-DE" sz="1600" dirty="0" smtClean="0"/>
                <a:t> VT</a:t>
              </a:r>
              <a:endParaRPr lang="en-US" sz="1600" dirty="0"/>
            </a:p>
          </p:txBody>
        </p:sp>
        <p:sp>
          <p:nvSpPr>
            <p:cNvPr id="55" name="TextBox 54"/>
            <p:cNvSpPr txBox="1"/>
            <p:nvPr/>
          </p:nvSpPr>
          <p:spPr>
            <a:xfrm rot="18914584">
              <a:off x="2836900" y="2714622"/>
              <a:ext cx="7193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600" dirty="0" err="1" smtClean="0"/>
                <a:t>lower</a:t>
              </a:r>
              <a:r>
                <a:rPr lang="de-DE" sz="1600" dirty="0" smtClean="0"/>
                <a:t> VT</a:t>
              </a:r>
              <a:endParaRPr lang="en-US" sz="1600" dirty="0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4158437" y="1730686"/>
              <a:ext cx="7193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600" dirty="0" err="1" smtClean="0"/>
                <a:t>lower</a:t>
              </a:r>
              <a:r>
                <a:rPr lang="de-DE" sz="1600" dirty="0" smtClean="0"/>
                <a:t> </a:t>
              </a:r>
              <a:r>
                <a:rPr lang="de-DE" sz="1600" dirty="0"/>
                <a:t>H</a:t>
              </a:r>
              <a:r>
                <a:rPr lang="de-DE" sz="1600" dirty="0" smtClean="0"/>
                <a:t>T</a:t>
              </a:r>
              <a:endParaRPr lang="en-US" sz="1600" dirty="0"/>
            </a:p>
          </p:txBody>
        </p:sp>
      </p:grpSp>
      <p:sp>
        <p:nvSpPr>
          <p:cNvPr id="61" name="Rectangle 60"/>
          <p:cNvSpPr/>
          <p:nvPr/>
        </p:nvSpPr>
        <p:spPr>
          <a:xfrm>
            <a:off x="8677125" y="3698632"/>
            <a:ext cx="3414019" cy="23575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Clr>
                <a:srgbClr val="496E9C"/>
              </a:buClr>
              <a:buFont typeface="Arial"/>
              <a:buChar char="•"/>
            </a:pPr>
            <a:r>
              <a:rPr lang="de-DE" sz="1600" kern="600" spc="4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de-DE" sz="1600" kern="600" spc="4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ield </a:t>
            </a:r>
            <a:r>
              <a:rPr lang="de-DE" sz="1600" kern="600" spc="4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line</a:t>
            </a:r>
            <a:r>
              <a:rPr lang="de-DE" sz="1600" kern="600" spc="4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kern="600" spc="4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strikes</a:t>
            </a:r>
            <a:r>
              <a:rPr lang="de-DE" sz="1600" kern="600" spc="4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kern="600" spc="4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horizontal </a:t>
            </a:r>
            <a:r>
              <a:rPr lang="de-DE" sz="1600" kern="600" spc="4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targets</a:t>
            </a:r>
            <a:r>
              <a:rPr lang="de-DE" sz="1600" kern="600" spc="4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de-DE" sz="1600" kern="600" spc="4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lower</a:t>
            </a:r>
            <a:r>
              <a:rPr lang="de-DE" sz="1600" kern="600" spc="4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kern="600" spc="4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module</a:t>
            </a:r>
            <a:r>
              <a:rPr lang="de-DE" sz="1600" kern="600" spc="4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kern="600" spc="4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</a:t>
            </a:r>
            <a:r>
              <a:rPr lang="de-DE" sz="1600" kern="600" spc="4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de-DE" sz="1600" kern="600" spc="4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forward</a:t>
            </a:r>
            <a:r>
              <a:rPr lang="de-DE" sz="1600" kern="600" spc="4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kern="600" spc="4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direction</a:t>
            </a:r>
            <a:r>
              <a:rPr lang="de-DE" sz="1600" kern="600" spc="4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de-DE" sz="1600" kern="600" spc="4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de-DE" sz="1600" kern="600" spc="4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kern="600" spc="4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upper</a:t>
            </a:r>
            <a:r>
              <a:rPr lang="de-DE" sz="1600" kern="600" spc="4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kern="600" spc="4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module</a:t>
            </a:r>
            <a:r>
              <a:rPr lang="de-DE" sz="1600" kern="600" spc="4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kern="600" spc="4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de-DE" sz="1600" kern="600" spc="4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de-DE" sz="1600" kern="600" spc="4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reverse</a:t>
            </a:r>
            <a:r>
              <a:rPr lang="de-DE" sz="1600" kern="600" spc="4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kern="600" spc="4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direction</a:t>
            </a:r>
            <a:r>
              <a:rPr lang="de-DE" sz="1600" kern="600" spc="4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342900" lvl="0" indent="-342900">
              <a:spcBef>
                <a:spcPct val="20000"/>
              </a:spcBef>
              <a:buClr>
                <a:srgbClr val="496E9C"/>
              </a:buClr>
              <a:buFont typeface="Arial"/>
              <a:buChar char="•"/>
            </a:pPr>
            <a:r>
              <a:rPr lang="de-DE" sz="1600" kern="600" spc="4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File </a:t>
            </a:r>
            <a:r>
              <a:rPr lang="de-DE" sz="1600" kern="600" spc="4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line</a:t>
            </a:r>
            <a:r>
              <a:rPr lang="de-DE" sz="1600" kern="600" spc="4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kern="600" spc="4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passes</a:t>
            </a:r>
            <a:r>
              <a:rPr lang="de-DE" sz="1600" kern="600" spc="4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kern="600" spc="4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close</a:t>
            </a:r>
            <a:r>
              <a:rPr lang="de-DE" sz="1600" kern="600" spc="4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kern="600" spc="4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1600" kern="600" spc="4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kern="600" spc="4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vertical</a:t>
            </a:r>
            <a:r>
              <a:rPr lang="de-DE" sz="1600" kern="600" spc="4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kern="600" spc="4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targets</a:t>
            </a:r>
            <a:r>
              <a:rPr lang="de-DE" sz="1600" kern="600" spc="4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de-DE" sz="1600" kern="600" spc="4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upper</a:t>
            </a:r>
            <a:r>
              <a:rPr lang="de-DE" sz="1600" kern="600" spc="4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kern="600" spc="4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module</a:t>
            </a:r>
            <a:r>
              <a:rPr lang="de-DE" sz="1600" kern="600" spc="4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 (</a:t>
            </a:r>
            <a:r>
              <a:rPr lang="de-DE" sz="1600" kern="600" spc="4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forward</a:t>
            </a:r>
            <a:r>
              <a:rPr lang="de-DE" sz="1600" kern="600" spc="4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kern="600" spc="4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direction</a:t>
            </a:r>
            <a:r>
              <a:rPr lang="de-DE" sz="1600" kern="600" spc="4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de-DE" sz="1600" kern="600" spc="4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de-DE" sz="1600" kern="600" spc="4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kern="600" spc="4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lower</a:t>
            </a:r>
            <a:r>
              <a:rPr lang="de-DE" sz="1600" kern="600" spc="4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kern="600" spc="4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module</a:t>
            </a:r>
            <a:r>
              <a:rPr lang="de-DE" sz="1600" kern="600" spc="4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 (</a:t>
            </a:r>
            <a:r>
              <a:rPr lang="de-DE" sz="1600" kern="600" spc="4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reverse</a:t>
            </a:r>
            <a:r>
              <a:rPr lang="de-DE" sz="1600" kern="600" spc="4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kern="600" spc="4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direction</a:t>
            </a:r>
            <a:r>
              <a:rPr lang="de-DE" sz="1600" kern="600" spc="4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de-DE" sz="1600" kern="600" spc="4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2" name="Straight Arrow Connector 71"/>
          <p:cNvCxnSpPr/>
          <p:nvPr/>
        </p:nvCxnSpPr>
        <p:spPr>
          <a:xfrm flipV="1">
            <a:off x="3175773" y="3962248"/>
            <a:ext cx="1907026" cy="1873981"/>
          </a:xfrm>
          <a:prstGeom prst="straightConnector1">
            <a:avLst/>
          </a:prstGeom>
          <a:ln>
            <a:solidFill>
              <a:srgbClr val="9E0142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/>
          <p:nvPr/>
        </p:nvCxnSpPr>
        <p:spPr>
          <a:xfrm flipV="1">
            <a:off x="1360209" y="1638241"/>
            <a:ext cx="2022181" cy="1899122"/>
          </a:xfrm>
          <a:prstGeom prst="straightConnector1">
            <a:avLst/>
          </a:prstGeom>
          <a:ln>
            <a:solidFill>
              <a:srgbClr val="5E4FA2"/>
            </a:solidFill>
            <a:headEnd type="triangl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8872658"/>
      </p:ext>
    </p:extLst>
  </p:cSld>
  <p:clrMapOvr>
    <a:masterClrMapping/>
  </p:clrMapOvr>
</p:sld>
</file>

<file path=ppt/theme/theme1.xml><?xml version="1.0" encoding="utf-8"?>
<a:theme xmlns:a="http://schemas.openxmlformats.org/drawingml/2006/main" name="AU_ArchMiller">
  <a:themeElements>
    <a:clrScheme name="AU official colors">
      <a:dk1>
        <a:sysClr val="windowText" lastClr="000000"/>
      </a:dk1>
      <a:lt1>
        <a:srgbClr val="FFFFFF"/>
      </a:lt1>
      <a:dk2>
        <a:srgbClr val="0B2341"/>
      </a:dk2>
      <a:lt2>
        <a:srgbClr val="E86100"/>
      </a:lt2>
      <a:accent1>
        <a:srgbClr val="DD550C"/>
      </a:accent1>
      <a:accent2>
        <a:srgbClr val="496E9C"/>
      </a:accent2>
      <a:accent3>
        <a:srgbClr val="F68026"/>
      </a:accent3>
      <a:accent4>
        <a:srgbClr val="CC0000"/>
      </a:accent4>
      <a:accent5>
        <a:srgbClr val="66CC33"/>
      </a:accent5>
      <a:accent6>
        <a:srgbClr val="9933CC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Auburn Slide Template.potx [Autosaved]" id="{649DE35B-8FDC-4F32-8DEB-6E7C5F1B0753}" vid="{2F8D2CDD-69CC-42AD-A007-36688498139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Auburn Slide Template</Template>
  <TotalTime>0</TotalTime>
  <Words>784</Words>
  <Application>Microsoft Office PowerPoint</Application>
  <PresentationFormat>Widescreen</PresentationFormat>
  <Paragraphs>74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Cambria Math</vt:lpstr>
      <vt:lpstr>AU_ArchMiller</vt:lpstr>
      <vt:lpstr>Island coordinate maps</vt:lpstr>
      <vt:lpstr>Tools are available for generating maps of island radial and poloidal coordinates using VMEC</vt:lpstr>
      <vt:lpstr>Where to find John Schmitt‘s island coordinate map routines</vt:lpstr>
      <vt:lpstr>Notes on poloidal angle coordinates</vt:lpstr>
      <vt:lpstr>What kind of island coordinate maps are useful for divertor design?</vt:lpstr>
      <vt:lpstr>Shape of divertor in island coordinate space</vt:lpstr>
      <vt:lpstr>Shape of divertor in island coordinate space (different field line)</vt:lpstr>
    </vt:vector>
  </TitlesOfParts>
  <Company>Max-Planck-Institut f. Plasmaphysik, Greifswald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Island coordinate maps</dc:title>
  <dc:creator>Kriete, Matt</dc:creator>
  <cp:lastModifiedBy>Kriete, Matt</cp:lastModifiedBy>
  <cp:revision>35</cp:revision>
  <dcterms:created xsi:type="dcterms:W3CDTF">2024-05-20T15:34:32Z</dcterms:created>
  <dcterms:modified xsi:type="dcterms:W3CDTF">2024-05-23T15:45:16Z</dcterms:modified>
</cp:coreProperties>
</file>