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479" r:id="rId3"/>
    <p:sldId id="478" r:id="rId4"/>
    <p:sldId id="432" r:id="rId5"/>
    <p:sldId id="434" r:id="rId6"/>
    <p:sldId id="430" r:id="rId7"/>
    <p:sldId id="471" r:id="rId8"/>
    <p:sldId id="440" r:id="rId9"/>
    <p:sldId id="442" r:id="rId10"/>
    <p:sldId id="450" r:id="rId11"/>
    <p:sldId id="441" r:id="rId12"/>
    <p:sldId id="443" r:id="rId13"/>
    <p:sldId id="452" r:id="rId14"/>
    <p:sldId id="444" r:id="rId15"/>
    <p:sldId id="451" r:id="rId16"/>
    <p:sldId id="472" r:id="rId17"/>
    <p:sldId id="459" r:id="rId18"/>
    <p:sldId id="446" r:id="rId19"/>
    <p:sldId id="470" r:id="rId20"/>
    <p:sldId id="456" r:id="rId21"/>
    <p:sldId id="474" r:id="rId22"/>
    <p:sldId id="467" r:id="rId23"/>
    <p:sldId id="468" r:id="rId24"/>
    <p:sldId id="469" r:id="rId25"/>
    <p:sldId id="477" r:id="rId26"/>
    <p:sldId id="475" r:id="rId27"/>
    <p:sldId id="473" r:id="rId28"/>
    <p:sldId id="438" r:id="rId29"/>
    <p:sldId id="437" r:id="rId30"/>
    <p:sldId id="439" r:id="rId31"/>
    <p:sldId id="391" r:id="rId32"/>
    <p:sldId id="458" r:id="rId33"/>
    <p:sldId id="453" r:id="rId34"/>
    <p:sldId id="454" r:id="rId35"/>
    <p:sldId id="461" r:id="rId36"/>
    <p:sldId id="463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73D5502B-7806-4345-995B-741183BAF79F}">
          <p14:sldIdLst>
            <p14:sldId id="257"/>
          </p14:sldIdLst>
        </p14:section>
        <p14:section name="Motivation" id="{26858973-4D86-4572-9848-7E4714FAC2B9}">
          <p14:sldIdLst>
            <p14:sldId id="479"/>
            <p14:sldId id="478"/>
          </p14:sldIdLst>
        </p14:section>
        <p14:section name="Introduction" id="{526EE860-8783-4D80-B310-943F668FC820}">
          <p14:sldIdLst>
            <p14:sldId id="432"/>
            <p14:sldId id="434"/>
            <p14:sldId id="430"/>
            <p14:sldId id="471"/>
          </p14:sldIdLst>
        </p14:section>
        <p14:section name="Method" id="{CD907941-8AAC-4F13-924C-C3F509BE8D9C}">
          <p14:sldIdLst>
            <p14:sldId id="440"/>
            <p14:sldId id="442"/>
            <p14:sldId id="450"/>
            <p14:sldId id="441"/>
          </p14:sldIdLst>
        </p14:section>
        <p14:section name="Results" id="{D28F32F8-CFE9-476A-9393-BD152215B9B0}">
          <p14:sldIdLst>
            <p14:sldId id="443"/>
            <p14:sldId id="452"/>
            <p14:sldId id="444"/>
            <p14:sldId id="451"/>
            <p14:sldId id="472"/>
            <p14:sldId id="459"/>
            <p14:sldId id="446"/>
          </p14:sldIdLst>
        </p14:section>
        <p14:section name="Simulations" id="{31B52919-B997-4F8C-BF63-39C492680C18}">
          <p14:sldIdLst>
            <p14:sldId id="470"/>
          </p14:sldIdLst>
        </p14:section>
        <p14:section name="Conclusion" id="{23B29C69-11D9-4AFC-9BAF-298D57E5CE0E}">
          <p14:sldIdLst>
            <p14:sldId id="456"/>
          </p14:sldIdLst>
        </p14:section>
        <p14:section name="Outlook" id="{C680FF71-7904-4D5B-9FCC-1186D8B0729C}">
          <p14:sldIdLst>
            <p14:sldId id="474"/>
          </p14:sldIdLst>
        </p14:section>
        <p14:section name="Second strike line" id="{16603049-FA99-498B-AA11-C8E2AC701E8E}">
          <p14:sldIdLst>
            <p14:sldId id="467"/>
            <p14:sldId id="468"/>
            <p14:sldId id="469"/>
          </p14:sldIdLst>
        </p14:section>
        <p14:section name="Appendix" id="{93CA5BD0-662B-48A7-B7B8-1AC06E3BCEB5}">
          <p14:sldIdLst>
            <p14:sldId id="477"/>
            <p14:sldId id="475"/>
            <p14:sldId id="473"/>
            <p14:sldId id="438"/>
            <p14:sldId id="437"/>
            <p14:sldId id="439"/>
            <p14:sldId id="391"/>
            <p14:sldId id="458"/>
            <p14:sldId id="453"/>
            <p14:sldId id="454"/>
            <p14:sldId id="461"/>
            <p14:sldId id="463"/>
          </p14:sldIdLst>
        </p14:section>
        <p14:section name="Default Section" id="{1499F33C-9FC9-468E-AF31-58741DC2FED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ugel, Denise" initials="KD" lastIdx="2" clrIdx="0">
    <p:extLst>
      <p:ext uri="{19B8F6BF-5375-455C-9EA6-DF929625EA0E}">
        <p15:presenceInfo xmlns:p15="http://schemas.microsoft.com/office/powerpoint/2012/main" userId="S::d.g.c.kreugel@student.tue.nl::07b7e55f-0bef-45d0-863d-2c719f6cb054" providerId="AD"/>
      </p:ext>
    </p:extLst>
  </p:cmAuthor>
  <p:cmAuthor id="2" name="Fam Cornelissen" initials="FC" lastIdx="1" clrIdx="1">
    <p:extLst>
      <p:ext uri="{19B8F6BF-5375-455C-9EA6-DF929625EA0E}">
        <p15:presenceInfo xmlns:p15="http://schemas.microsoft.com/office/powerpoint/2012/main" userId="257582b966d7e3cc" providerId="Windows Live"/>
      </p:ext>
    </p:extLst>
  </p:cmAuthor>
  <p:cmAuthor id="3" name="Stralen, Thijs van" initials="STv" lastIdx="6" clrIdx="2">
    <p:extLst>
      <p:ext uri="{19B8F6BF-5375-455C-9EA6-DF929625EA0E}">
        <p15:presenceInfo xmlns:p15="http://schemas.microsoft.com/office/powerpoint/2012/main" userId="S::j.n.v.stralen@student.tue.nl::5d4bb0fb-acba-4f3c-b7cb-a05d485fab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660C"/>
    <a:srgbClr val="F1EFEF"/>
    <a:srgbClr val="F9CCCC"/>
    <a:srgbClr val="B9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472" autoAdjust="0"/>
  </p:normalViewPr>
  <p:slideViewPr>
    <p:cSldViewPr snapToGrid="0">
      <p:cViewPr>
        <p:scale>
          <a:sx n="66" d="100"/>
          <a:sy n="66" d="100"/>
        </p:scale>
        <p:origin x="48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D4AD2-BCCB-4D09-9527-86FCAF6FC66F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D0A22-770D-4423-B579-2596991E0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21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6DCE7-4C67-4097-BBD7-39DEA6608DE9}" type="slidenum">
              <a:rPr lang="nl-NL" altLang="en-US" smtClean="0">
                <a:solidFill>
                  <a:prstClr val="black"/>
                </a:solidFill>
              </a:rPr>
              <a:pPr/>
              <a:t>1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21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98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59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498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273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215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835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3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487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546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5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227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98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2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957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83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84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324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4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40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88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165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116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68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719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30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9588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3156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91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333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488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04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801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637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D0A22-770D-4423-B579-2596991E0B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36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9"/>
          <p:cNvSpPr/>
          <p:nvPr userDrawn="1"/>
        </p:nvSpPr>
        <p:spPr>
          <a:xfrm>
            <a:off x="-2116" y="6084679"/>
            <a:ext cx="12192000" cy="765175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sz="1351" dirty="0">
              <a:solidFill>
                <a:prstClr val="white"/>
              </a:solidFill>
            </a:endParaRPr>
          </a:p>
        </p:txBody>
      </p:sp>
      <p:pic>
        <p:nvPicPr>
          <p:cNvPr id="14" name="HeaderLogoT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8" y="84341"/>
            <a:ext cx="2970589" cy="808267"/>
          </a:xfrm>
          <a:prstGeom prst="rect">
            <a:avLst/>
          </a:prstGeom>
        </p:spPr>
      </p:pic>
      <p:pic>
        <p:nvPicPr>
          <p:cNvPr id="17" name="Tijdelijke aanduiding voor afbeelding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>
            <a:fillRect/>
          </a:stretch>
        </p:blipFill>
        <p:spPr>
          <a:xfrm>
            <a:off x="-1" y="882576"/>
            <a:ext cx="12192001" cy="5194139"/>
          </a:xfrm>
          <a:prstGeom prst="rect">
            <a:avLst/>
          </a:prstGeom>
          <a:solidFill>
            <a:srgbClr val="F1EFEF"/>
          </a:solidFill>
        </p:spPr>
      </p:pic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257804"/>
            <a:ext cx="12192000" cy="835025"/>
          </a:xfr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" y="4932005"/>
            <a:ext cx="12192001" cy="325799"/>
          </a:xfr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257168" indent="0" algn="ctr">
              <a:buNone/>
              <a:defRPr sz="1125"/>
            </a:lvl2pPr>
            <a:lvl3pPr marL="514338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4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3800478"/>
            <a:ext cx="12192000" cy="1131524"/>
          </a:xfrm>
          <a:solidFill>
            <a:schemeClr val="tx2">
              <a:alpha val="70000"/>
            </a:schemeClr>
          </a:solidFill>
        </p:spPr>
        <p:txBody>
          <a:bodyPr lIns="608400" tIns="306000" rIns="608400" anchor="t"/>
          <a:lstStyle>
            <a:lvl1pPr algn="l">
              <a:lnSpc>
                <a:spcPts val="2251"/>
              </a:lnSpc>
              <a:defRPr sz="225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318907" y="6364801"/>
            <a:ext cx="5766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101073"/>
                </a:solidFill>
                <a:ea typeface="ヒラギノ角ゴ Pro W3" pitchFamily="124" charset="-128"/>
              </a:rPr>
              <a:t>Department of Applied Physics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101073"/>
              </a:solidFill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9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9"/>
          <p:cNvSpPr/>
          <p:nvPr userDrawn="1"/>
        </p:nvSpPr>
        <p:spPr>
          <a:xfrm>
            <a:off x="-2116" y="6084679"/>
            <a:ext cx="12192000" cy="765175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sz="1351" dirty="0">
              <a:solidFill>
                <a:prstClr val="white"/>
              </a:solidFill>
            </a:endParaRPr>
          </a:p>
        </p:txBody>
      </p:sp>
      <p:pic>
        <p:nvPicPr>
          <p:cNvPr id="14" name="HeaderLogoT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8" y="84341"/>
            <a:ext cx="2970589" cy="808267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914403"/>
            <a:ext cx="12192001" cy="5188691"/>
          </a:xfrm>
          <a:solidFill>
            <a:srgbClr val="F1EFE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257804"/>
            <a:ext cx="12192000" cy="835025"/>
          </a:xfr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" y="4932005"/>
            <a:ext cx="12192001" cy="325799"/>
          </a:xfr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257168" indent="0" algn="ctr">
              <a:buNone/>
              <a:defRPr sz="1125"/>
            </a:lvl2pPr>
            <a:lvl3pPr marL="514338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4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3800478"/>
            <a:ext cx="12192000" cy="1131524"/>
          </a:xfrm>
          <a:solidFill>
            <a:schemeClr val="tx2">
              <a:alpha val="70000"/>
            </a:schemeClr>
          </a:solidFill>
        </p:spPr>
        <p:txBody>
          <a:bodyPr lIns="608400" tIns="306000" rIns="608400" anchor="t"/>
          <a:lstStyle>
            <a:lvl1pPr algn="l">
              <a:lnSpc>
                <a:spcPts val="2251"/>
              </a:lnSpc>
              <a:defRPr sz="225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318907" y="6364801"/>
            <a:ext cx="5766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101073"/>
                </a:solidFill>
                <a:ea typeface="ヒラギノ角ゴ Pro W3" pitchFamily="124" charset="-128"/>
              </a:rPr>
              <a:t>Department of Applied Physics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101073"/>
              </a:solidFill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18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6092829"/>
            <a:ext cx="12192000" cy="765175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sz="1351" dirty="0">
              <a:solidFill>
                <a:prstClr val="white"/>
              </a:solidFill>
            </a:endParaRPr>
          </a:p>
        </p:txBody>
      </p:sp>
      <p:pic>
        <p:nvPicPr>
          <p:cNvPr id="14" name="HeaderLogoT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8" y="84341"/>
            <a:ext cx="2970589" cy="808267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914403"/>
            <a:ext cx="12192001" cy="2886075"/>
          </a:xfrm>
          <a:solidFill>
            <a:srgbClr val="F1EFE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257804"/>
            <a:ext cx="12192000" cy="835025"/>
          </a:xfrm>
          <a:solidFill>
            <a:schemeClr val="tx2"/>
          </a:solidFill>
        </p:spPr>
        <p:txBody>
          <a:bodyPr lIns="608400" rIns="608400" bIns="262800" anchor="b" anchorCtr="0"/>
          <a:lstStyle>
            <a:lvl1pPr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" y="4932005"/>
            <a:ext cx="12192001" cy="325799"/>
          </a:xfrm>
          <a:solidFill>
            <a:schemeClr val="tx2"/>
          </a:solidFill>
        </p:spPr>
        <p:txBody>
          <a:bodyPr lIns="608400" rIns="608400"/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257168" indent="0" algn="ctr">
              <a:buNone/>
              <a:defRPr sz="1125"/>
            </a:lvl2pPr>
            <a:lvl3pPr marL="514338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4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3800478"/>
            <a:ext cx="12192000" cy="1131524"/>
          </a:xfrm>
          <a:solidFill>
            <a:schemeClr val="tx2"/>
          </a:solidFill>
        </p:spPr>
        <p:txBody>
          <a:bodyPr lIns="608400" tIns="306000" rIns="608400" anchor="t"/>
          <a:lstStyle>
            <a:lvl1pPr algn="l">
              <a:lnSpc>
                <a:spcPts val="2251"/>
              </a:lnSpc>
              <a:defRPr sz="225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907" y="6364801"/>
            <a:ext cx="5766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101073"/>
                </a:solidFill>
                <a:ea typeface="ヒラギノ角ゴ Pro W3" pitchFamily="124" charset="-128"/>
              </a:rPr>
              <a:t>Department of Applied Physics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101073"/>
              </a:solidFill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17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16001" y="384000"/>
            <a:ext cx="10564284" cy="525931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813467" y="1200001"/>
            <a:ext cx="10563616" cy="4508825"/>
          </a:xfrm>
        </p:spPr>
        <p:txBody>
          <a:bodyPr/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/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baseline="0"/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baseline="0"/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baseline="0"/>
            </a:lvl5pPr>
          </a:lstStyle>
          <a:p>
            <a:pPr marL="0" marR="0" lvl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text</a:t>
            </a:r>
          </a:p>
          <a:p>
            <a:pPr marL="0" marR="0" lvl="1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2495" marR="0" lvl="2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404990" marR="0" lvl="3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607485" marR="0" lvl="4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18907" y="6364801"/>
            <a:ext cx="5766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ea typeface="ヒラギノ角ゴ Pro W3" pitchFamily="124" charset="-128"/>
              </a:rPr>
              <a:t>Department of Applied Physics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1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816000" y="1200001"/>
            <a:ext cx="4800000" cy="4892825"/>
          </a:xfrm>
        </p:spPr>
        <p:txBody>
          <a:bodyPr/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/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/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/>
            </a:lvl5pPr>
          </a:lstStyle>
          <a:p>
            <a:pPr marL="0" marR="0" lvl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text</a:t>
            </a:r>
          </a:p>
          <a:p>
            <a:pPr marL="0" marR="0" lvl="1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2495" marR="0" lvl="2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404990" marR="0" lvl="3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607485" marR="0" lvl="4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172200" y="1200001"/>
            <a:ext cx="4800000" cy="48928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B7CEC10D-CD46-426F-915E-6C78530279CB}" type="slidenum">
              <a:rPr lang="en-US" smtClean="0">
                <a:solidFill>
                  <a:srgbClr val="101073"/>
                </a:solidFill>
              </a:rPr>
              <a:pPr/>
              <a:t>‹#›</a:t>
            </a:fld>
            <a:endParaRPr lang="en-US" dirty="0">
              <a:solidFill>
                <a:srgbClr val="101073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318907" y="6364801"/>
            <a:ext cx="5766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101073"/>
                </a:solidFill>
                <a:ea typeface="ヒラギノ角ゴ Pro W3" pitchFamily="124" charset="-128"/>
              </a:rPr>
              <a:t>Department of Applied Physics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101073"/>
              </a:solidFill>
              <a:ea typeface="ヒラギノ角ゴ Pro W3" pitchFamily="124" charset="-128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16001" y="384000"/>
            <a:ext cx="10564284" cy="525931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75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-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solidFill>
                  <a:srgbClr val="101073"/>
                </a:solidFill>
              </a:rPr>
              <a:pPr/>
              <a:t>‹#›</a:t>
            </a:fld>
            <a:endParaRPr lang="en-US" dirty="0">
              <a:solidFill>
                <a:srgbClr val="101073"/>
              </a:solidFill>
            </a:endParaRP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 hasCustomPrompt="1"/>
          </p:nvPr>
        </p:nvSpPr>
        <p:spPr>
          <a:xfrm>
            <a:off x="6099311" y="-1"/>
            <a:ext cx="6096000" cy="6092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907" y="6364801"/>
            <a:ext cx="5766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101073"/>
                </a:solidFill>
                <a:ea typeface="ヒラギノ角ゴ Pro W3" pitchFamily="124" charset="-128"/>
              </a:rPr>
              <a:t>Department of Applied Physics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101073"/>
              </a:solidFill>
              <a:ea typeface="ヒラギノ角ゴ Pro W3" pitchFamily="124" charset="-128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816001" y="384000"/>
            <a:ext cx="5286508" cy="525931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816000" y="1200001"/>
            <a:ext cx="4800000" cy="4892825"/>
          </a:xfrm>
        </p:spPr>
        <p:txBody>
          <a:bodyPr/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/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/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/>
            </a:lvl5pPr>
          </a:lstStyle>
          <a:p>
            <a:pPr marL="0" marR="0" lvl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text</a:t>
            </a:r>
          </a:p>
          <a:p>
            <a:pPr marL="0" marR="0" lvl="1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2495" marR="0" lvl="2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404990" marR="0" lvl="3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607485" marR="0" lvl="4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 Blauw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1318907" y="6363175"/>
            <a:ext cx="8971508" cy="468000"/>
          </a:xfrm>
          <a:prstGeom prst="rect">
            <a:avLst/>
          </a:prstGeom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ヒラギノ角ゴ Pro W3" pitchFamily="124" charset="-128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solidFill>
                  <a:srgbClr val="101073"/>
                </a:solidFill>
              </a:rPr>
              <a:pPr/>
              <a:t>‹#›</a:t>
            </a:fld>
            <a:endParaRPr lang="en-US" dirty="0">
              <a:solidFill>
                <a:srgbClr val="101073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0" y="914401"/>
            <a:ext cx="12192000" cy="1888067"/>
          </a:xfrm>
          <a:solidFill>
            <a:schemeClr val="bg2"/>
          </a:solidFill>
        </p:spPr>
        <p:txBody>
          <a:bodyPr lIns="608400" tIns="504000" rIns="6084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0" y="2696400"/>
            <a:ext cx="12192000" cy="4161600"/>
          </a:xfrm>
          <a:solidFill>
            <a:schemeClr val="bg2"/>
          </a:solidFill>
        </p:spPr>
        <p:txBody>
          <a:bodyPr lIns="608400" tIns="108000" rIns="608400" bIns="108000"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HeaderLogoT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8" y="84341"/>
            <a:ext cx="2970589" cy="8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98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6001" y="384000"/>
            <a:ext cx="10564284" cy="52593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16000" y="1200001"/>
            <a:ext cx="10563616" cy="4507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Slide text</a:t>
            </a:r>
          </a:p>
          <a:p>
            <a:pPr lvl="1"/>
            <a:r>
              <a:rPr lang="nl-NL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nl-NL" dirty="0"/>
              <a:t>Fifth level</a:t>
            </a:r>
            <a:endParaRPr lang="en-US" dirty="0"/>
          </a:p>
        </p:txBody>
      </p:sp>
      <p:sp>
        <p:nvSpPr>
          <p:cNvPr id="10" name="Rechthoek 9"/>
          <p:cNvSpPr/>
          <p:nvPr/>
        </p:nvSpPr>
        <p:spPr>
          <a:xfrm>
            <a:off x="0" y="6092829"/>
            <a:ext cx="12192000" cy="765175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3254" y="6364800"/>
            <a:ext cx="801751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fld id="{B7CEC10D-CD46-426F-915E-6C78530279CB}" type="slidenum">
              <a:rPr lang="en-US" smtClean="0">
                <a:solidFill>
                  <a:srgbClr val="101073"/>
                </a:solidFill>
                <a:ea typeface="ヒラギノ角ゴ Pro W3" pitchFamily="124" charset="-128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101073"/>
              </a:solidFill>
              <a:ea typeface="ヒラギノ角ゴ Pro W3" pitchFamily="124" charset="-128"/>
            </a:endParaRPr>
          </a:p>
        </p:txBody>
      </p:sp>
      <p:pic>
        <p:nvPicPr>
          <p:cNvPr id="9" name="FooterLogoTU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561" y="6170919"/>
            <a:ext cx="1228163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0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14338" rtl="0" eaLnBrk="1" latinLnBrk="0" hangingPunct="1">
        <a:lnSpc>
          <a:spcPts val="27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514338" rtl="0" eaLnBrk="1" latinLnBrk="0" hangingPunct="1">
        <a:lnSpc>
          <a:spcPts val="2400"/>
        </a:lnSpc>
        <a:spcBef>
          <a:spcPts val="573"/>
        </a:spcBef>
        <a:spcAft>
          <a:spcPts val="573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514338" rtl="0" eaLnBrk="1" latinLnBrk="0" hangingPunct="1">
        <a:lnSpc>
          <a:spcPts val="1800"/>
        </a:lnSpc>
        <a:spcBef>
          <a:spcPts val="413"/>
        </a:spcBef>
        <a:spcAft>
          <a:spcPts val="413"/>
        </a:spcAft>
        <a:buFont typeface="Arial" panose="020B0604020202020204" pitchFamily="34" charset="0"/>
        <a:buNone/>
        <a:defRPr sz="2600" kern="1200" baseline="0">
          <a:solidFill>
            <a:schemeClr val="bg2"/>
          </a:solidFill>
          <a:latin typeface="+mn-lt"/>
          <a:ea typeface="+mn-ea"/>
          <a:cs typeface="+mn-cs"/>
        </a:defRPr>
      </a:lvl2pPr>
      <a:lvl3pPr marL="202495" indent="-202495" algn="l" defTabSz="514338" rtl="0" eaLnBrk="1" latinLnBrk="0" hangingPunct="1">
        <a:lnSpc>
          <a:spcPts val="1800"/>
        </a:lnSpc>
        <a:spcBef>
          <a:spcPts val="413"/>
        </a:spcBef>
        <a:buClr>
          <a:schemeClr val="bg2"/>
        </a:buClr>
        <a:buSzPct val="100000"/>
        <a:buFont typeface="Arial" panose="020B0604020202020204" pitchFamily="34" charset="0"/>
        <a:buChar char="•"/>
        <a:defRPr sz="2200" kern="1200" baseline="0">
          <a:solidFill>
            <a:schemeClr val="bg2"/>
          </a:solidFill>
          <a:latin typeface="+mn-lt"/>
          <a:ea typeface="+mn-ea"/>
          <a:cs typeface="+mn-cs"/>
        </a:defRPr>
      </a:lvl3pPr>
      <a:lvl4pPr marL="404990" indent="-202495" algn="l" defTabSz="514338" rtl="0" eaLnBrk="1" latinLnBrk="0" hangingPunct="1">
        <a:lnSpc>
          <a:spcPts val="1651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607485" indent="-202495" algn="l" defTabSz="514338" rtl="0" eaLnBrk="1" latinLnBrk="0" hangingPunct="1">
        <a:lnSpc>
          <a:spcPts val="1500"/>
        </a:lnSpc>
        <a:spcBef>
          <a:spcPts val="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+mn-lt"/>
          <a:ea typeface="+mn-ea"/>
          <a:cs typeface="+mn-cs"/>
        </a:defRPr>
      </a:lvl5pPr>
      <a:lvl6pPr marL="1414427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7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8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>
          <p15:clr>
            <a:srgbClr val="F26B43"/>
          </p15:clr>
        </p15:guide>
        <p15:guide id="2" pos="383">
          <p15:clr>
            <a:srgbClr val="F26B43"/>
          </p15:clr>
        </p15:guide>
        <p15:guide id="3" pos="53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9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0.PNG"/><Relationship Id="rId5" Type="http://schemas.openxmlformats.org/officeDocument/2006/relationships/image" Target="../media/image38.png"/><Relationship Id="rId10" Type="http://schemas.openxmlformats.org/officeDocument/2006/relationships/image" Target="../media/image11.png"/><Relationship Id="rId4" Type="http://schemas.openxmlformats.org/officeDocument/2006/relationships/image" Target="../media/image37.png"/><Relationship Id="rId9" Type="http://schemas.openxmlformats.org/officeDocument/2006/relationships/image" Target="../media/image3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3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F5CF60-E2C7-4A62-97C1-2B9BADCF7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4" t="22100" r="12754" b="35444"/>
          <a:stretch/>
        </p:blipFill>
        <p:spPr>
          <a:xfrm>
            <a:off x="0" y="876300"/>
            <a:ext cx="12192000" cy="520916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8" y="5160066"/>
            <a:ext cx="12192000" cy="640908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17" name="Tijdelijke aanduiding voor voettekst 3"/>
          <p:cNvSpPr txBox="1">
            <a:spLocks/>
          </p:cNvSpPr>
          <p:nvPr/>
        </p:nvSpPr>
        <p:spPr>
          <a:xfrm>
            <a:off x="1085110" y="6354386"/>
            <a:ext cx="8971508" cy="407515"/>
          </a:xfrm>
          <a:prstGeom prst="rect">
            <a:avLst/>
          </a:prstGeom>
          <a:solidFill>
            <a:srgbClr val="F1EFEF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385763" rtl="0" eaLnBrk="1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Font typeface="Arial" panose="020B0604020202020204" pitchFamily="34" charset="0"/>
              <a:buNone/>
              <a:defRPr sz="1238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385763" rtl="0" eaLnBrk="1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Font typeface="Arial" panose="020B0604020202020204" pitchFamily="34" charset="0"/>
              <a:buNone/>
              <a:defRPr sz="146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indent="-151875" algn="l" defTabSz="385763" rtl="0" eaLnBrk="1" latinLnBrk="0" hangingPunct="1">
              <a:lnSpc>
                <a:spcPts val="1350"/>
              </a:lnSpc>
              <a:spcBef>
                <a:spcPts val="31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238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indent="-151875" algn="l" defTabSz="385763" rtl="0" eaLnBrk="1" latinLnBrk="0" hangingPunct="1">
              <a:lnSpc>
                <a:spcPts val="1238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indent="-151875" algn="l" defTabSz="385763" rtl="0" eaLnBrk="1" latinLnBrk="0" hangingPunct="1">
              <a:lnSpc>
                <a:spcPts val="112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4" y="4169466"/>
            <a:ext cx="12192000" cy="990600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200" dirty="0"/>
              <a:t>Investigation of fast ion wall loads in W7-X by IR thermography.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73753-E9CD-4C18-BCDD-5D27957C1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19050"/>
            <a:ext cx="4628610" cy="83808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F6D2A36-6AEC-4F37-BBE6-6E8D04278B49}"/>
              </a:ext>
            </a:extLst>
          </p:cNvPr>
          <p:cNvSpPr txBox="1">
            <a:spLocks/>
          </p:cNvSpPr>
          <p:nvPr/>
        </p:nvSpPr>
        <p:spPr>
          <a:xfrm>
            <a:off x="247654" y="6289507"/>
            <a:ext cx="12087221" cy="464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000" b="1" dirty="0">
                <a:solidFill>
                  <a:schemeClr val="dk1"/>
                </a:solidFill>
              </a:rPr>
              <a:t>Coffee talk IPP				</a:t>
            </a:r>
            <a:r>
              <a:rPr lang="nl-NL" sz="2000" b="1" dirty="0"/>
              <a:t> </a:t>
            </a:r>
            <a:r>
              <a:rPr lang="en-US" sz="2000" b="1" dirty="0">
                <a:solidFill>
                  <a:schemeClr val="dk1"/>
                </a:solidFill>
              </a:rPr>
              <a:t>			 									22</a:t>
            </a:r>
            <a:r>
              <a:rPr lang="en-US" sz="2000" b="1" baseline="30000" dirty="0">
                <a:solidFill>
                  <a:schemeClr val="dk1"/>
                </a:solidFill>
              </a:rPr>
              <a:t>nd</a:t>
            </a:r>
            <a:r>
              <a:rPr lang="en-US" sz="2000" b="1" dirty="0">
                <a:solidFill>
                  <a:schemeClr val="dk1"/>
                </a:solidFill>
              </a:rPr>
              <a:t> of April 2022</a:t>
            </a: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000" b="1" dirty="0">
              <a:solidFill>
                <a:schemeClr val="dk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AE956-5A00-41BA-BF79-6600011C16A9}"/>
              </a:ext>
            </a:extLst>
          </p:cNvPr>
          <p:cNvSpPr txBox="1"/>
          <p:nvPr/>
        </p:nvSpPr>
        <p:spPr>
          <a:xfrm>
            <a:off x="538163" y="5028828"/>
            <a:ext cx="6124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Master Internship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4F999-D99C-4B28-BDE2-5809AB6DFE0B}"/>
              </a:ext>
            </a:extLst>
          </p:cNvPr>
          <p:cNvSpPr txBox="1"/>
          <p:nvPr/>
        </p:nvSpPr>
        <p:spPr>
          <a:xfrm>
            <a:off x="5924542" y="5028828"/>
            <a:ext cx="6124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Mark J.H. Cornelissen</a:t>
            </a:r>
          </a:p>
          <a:p>
            <a:r>
              <a:rPr lang="nl-NL" sz="2000" dirty="0">
                <a:solidFill>
                  <a:schemeClr val="bg1"/>
                </a:solidFill>
              </a:rPr>
              <a:t>Supervisors: Samuel Lazerson (IPP), Josefine Proll (TU/e)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0BD074-D7F2-4EE8-A268-3474551E3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962" y="-1028"/>
            <a:ext cx="3130006" cy="8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Strike line is monitored to verify method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10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F27790-1CDF-41DE-AD54-2079A55AFD62}"/>
              </a:ext>
            </a:extLst>
          </p:cNvPr>
          <p:cNvSpPr txBox="1"/>
          <p:nvPr/>
        </p:nvSpPr>
        <p:spPr>
          <a:xfrm>
            <a:off x="6618966" y="819150"/>
            <a:ext cx="309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Standard configuration</a:t>
            </a:r>
            <a:endParaRPr lang="en-NL" sz="2400" b="1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31541D3-8732-4835-A0AF-4E0D4311A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71" y="1190610"/>
            <a:ext cx="5773372" cy="4617945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EB2B915-7866-4BC0-AB54-80B42A9CA945}"/>
              </a:ext>
            </a:extLst>
          </p:cNvPr>
          <p:cNvSpPr txBox="1">
            <a:spLocks/>
          </p:cNvSpPr>
          <p:nvPr/>
        </p:nvSpPr>
        <p:spPr>
          <a:xfrm>
            <a:off x="816000" y="1190611"/>
            <a:ext cx="4359009" cy="46706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Temperature shows square root dependence on time.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Fit is obtained with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acceptable uncertainties.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Change in plasma parameters does not significantly alter the heat flux.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08DCCA-3253-4FEB-AF76-CC48DC76B2DA}"/>
              </a:ext>
            </a:extLst>
          </p:cNvPr>
          <p:cNvSpPr txBox="1"/>
          <p:nvPr/>
        </p:nvSpPr>
        <p:spPr>
          <a:xfrm>
            <a:off x="9715501" y="5677071"/>
            <a:ext cx="240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Standard: 20180919.33</a:t>
            </a:r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B60B06-0404-4D07-8D9F-F08E924DE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8B696E-D4A1-48E7-9811-F49C3E5614FD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22592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524367"/>
            <a:ext cx="10713482" cy="385564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Method and THEODOR show good agreement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11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5EFD79-1993-4B02-9D94-080317D6B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b="11218"/>
          <a:stretch/>
        </p:blipFill>
        <p:spPr>
          <a:xfrm>
            <a:off x="5452844" y="2471427"/>
            <a:ext cx="4251404" cy="3056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11ADFB-4799-4DF0-B7E4-ED87365E6F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b="10851"/>
          <a:stretch/>
        </p:blipFill>
        <p:spPr>
          <a:xfrm>
            <a:off x="629174" y="2547018"/>
            <a:ext cx="4123506" cy="29813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5DF92D6-82E4-493E-ACAC-AF6A5565FFDA}"/>
              </a:ext>
            </a:extLst>
          </p:cNvPr>
          <p:cNvSpPr txBox="1">
            <a:spLocks/>
          </p:cNvSpPr>
          <p:nvPr/>
        </p:nvSpPr>
        <p:spPr>
          <a:xfrm>
            <a:off x="5588027" y="2509960"/>
            <a:ext cx="1552575" cy="52593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514338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chemeClr val="tx1"/>
                </a:solidFill>
              </a:rPr>
              <a:t>THEODOR</a:t>
            </a:r>
            <a:endParaRPr lang="en-NL" sz="2800" dirty="0">
              <a:solidFill>
                <a:schemeClr val="tx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D7C8E1-08D4-4F1D-A674-C6A0178DFC93}"/>
              </a:ext>
            </a:extLst>
          </p:cNvPr>
          <p:cNvSpPr txBox="1">
            <a:spLocks/>
          </p:cNvSpPr>
          <p:nvPr/>
        </p:nvSpPr>
        <p:spPr>
          <a:xfrm>
            <a:off x="773251" y="2586277"/>
            <a:ext cx="1552575" cy="52593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514338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chemeClr val="tx1"/>
                </a:solidFill>
              </a:rPr>
              <a:t>Method</a:t>
            </a:r>
            <a:endParaRPr lang="en-NL" sz="2800" dirty="0"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C1EF31B-9B4A-48A9-B6A0-6C8801289A51}"/>
              </a:ext>
            </a:extLst>
          </p:cNvPr>
          <p:cNvSpPr txBox="1">
            <a:spLocks/>
          </p:cNvSpPr>
          <p:nvPr/>
        </p:nvSpPr>
        <p:spPr>
          <a:xfrm>
            <a:off x="968400" y="1002408"/>
            <a:ext cx="10713482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Only small discrepancies in the tail of the strike line.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The magnitude differs on average 5%.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1B2D2-989F-45D9-B05E-9C0216164ADA}"/>
              </a:ext>
            </a:extLst>
          </p:cNvPr>
          <p:cNvSpPr txBox="1"/>
          <p:nvPr/>
        </p:nvSpPr>
        <p:spPr>
          <a:xfrm>
            <a:off x="3395664" y="2017203"/>
            <a:ext cx="313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High-iota configuration</a:t>
            </a:r>
            <a:endParaRPr lang="en-NL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9D744D-47A3-4773-887E-4B59CDE77DB7}"/>
              </a:ext>
            </a:extLst>
          </p:cNvPr>
          <p:cNvSpPr txBox="1"/>
          <p:nvPr/>
        </p:nvSpPr>
        <p:spPr>
          <a:xfrm>
            <a:off x="9715501" y="5677071"/>
            <a:ext cx="240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High-iota: 20180822.12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BF4911-9952-47ED-B0EC-A5FAB85A42EA}"/>
                  </a:ext>
                </a:extLst>
              </p:cNvPr>
              <p:cNvSpPr txBox="1"/>
              <p:nvPr/>
            </p:nvSpPr>
            <p:spPr>
              <a:xfrm>
                <a:off x="9715501" y="3112208"/>
                <a:ext cx="2400300" cy="1293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2000" b="0" i="0" dirty="0">
                    <a:effectLst/>
                    <a:latin typeface="Arial" panose="020B0604020202020204" pitchFamily="34" charset="0"/>
                  </a:rPr>
                  <a:t>2D heat diffusion </a:t>
                </a:r>
                <a:r>
                  <a:rPr lang="nl-NL" sz="2000" dirty="0">
                    <a:latin typeface="Arial" panose="020B0604020202020204" pitchFamily="34" charset="0"/>
                  </a:rPr>
                  <a:t>e</a:t>
                </a:r>
                <a:r>
                  <a:rPr lang="nl-NL" sz="2000" b="0" i="0" dirty="0">
                    <a:effectLst/>
                    <a:latin typeface="Arial" panose="020B0604020202020204" pitchFamily="34" charset="0"/>
                  </a:rPr>
                  <a:t>quation: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BF4911-9952-47ED-B0EC-A5FAB85A4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1" y="3112208"/>
                <a:ext cx="2400300" cy="1293111"/>
              </a:xfrm>
              <a:prstGeom prst="rect">
                <a:avLst/>
              </a:prstGeom>
              <a:blipFill>
                <a:blip r:embed="rId6"/>
                <a:stretch>
                  <a:fillRect t="-23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DD707425-B16B-4717-B0AE-4203F2E11D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678D76D-3EA5-4B8E-B295-D626FD9C4B78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36304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C87640D-E628-4380-A7DD-30FA3E559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107" y="845587"/>
            <a:ext cx="5858901" cy="46229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A8BF386-21DE-4774-B488-78EB4144B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4007" y="854878"/>
            <a:ext cx="5858900" cy="4622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Fast ion wall loads are positioned at baffle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99BDAAB-BCBD-4268-9885-811BA58445F1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713482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No loads present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during ECRH startup phase.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Fast ion loads are present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during NBI operation.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Load due to fast ions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trapped in magnetic ripples.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B51A2508-A950-4240-8E00-4EDE4D7BF47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12</a:t>
            </a:fld>
            <a:endParaRPr lang="en-GB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A29AA4-D323-447F-BF0B-904FD8D6AA12}"/>
              </a:ext>
            </a:extLst>
          </p:cNvPr>
          <p:cNvSpPr txBox="1"/>
          <p:nvPr/>
        </p:nvSpPr>
        <p:spPr>
          <a:xfrm>
            <a:off x="8086988" y="5677071"/>
            <a:ext cx="4028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Standard configuration: 20180919.16</a:t>
            </a:r>
            <a:endParaRPr lang="en-NL" sz="1800" dirty="0"/>
          </a:p>
          <a:p>
            <a:endParaRPr lang="en-NL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0C2BAE-1030-4889-8532-954AFBD3FD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3D0BAA-F6E3-4509-B1A1-78831C498A20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96B3C1-F6C7-4D49-96C4-472E75AC7771}"/>
              </a:ext>
            </a:extLst>
          </p:cNvPr>
          <p:cNvCxnSpPr>
            <a:cxnSpLocks/>
          </p:cNvCxnSpPr>
          <p:nvPr/>
        </p:nvCxnSpPr>
        <p:spPr>
          <a:xfrm>
            <a:off x="8998362" y="809860"/>
            <a:ext cx="1565109" cy="1689642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D7BB9DD-2B95-4988-8E6C-5C0653C7DBDA}"/>
              </a:ext>
            </a:extLst>
          </p:cNvPr>
          <p:cNvCxnSpPr>
            <a:cxnSpLocks/>
          </p:cNvCxnSpPr>
          <p:nvPr/>
        </p:nvCxnSpPr>
        <p:spPr>
          <a:xfrm flipV="1">
            <a:off x="5367107" y="2841995"/>
            <a:ext cx="4640581" cy="913968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ACAE428-184A-46FB-A74E-A946C092FBC8}"/>
              </a:ext>
            </a:extLst>
          </p:cNvPr>
          <p:cNvCxnSpPr>
            <a:cxnSpLocks/>
          </p:cNvCxnSpPr>
          <p:nvPr/>
        </p:nvCxnSpPr>
        <p:spPr>
          <a:xfrm>
            <a:off x="5378099" y="869042"/>
            <a:ext cx="4629589" cy="1587701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BC5939D8-9775-4ACE-8800-F6C268486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906" y="854878"/>
            <a:ext cx="3658456" cy="2891794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12B4A9-AE45-4417-BEBD-87B0C3AC63CE}"/>
              </a:ext>
            </a:extLst>
          </p:cNvPr>
          <p:cNvCxnSpPr>
            <a:cxnSpLocks/>
          </p:cNvCxnSpPr>
          <p:nvPr/>
        </p:nvCxnSpPr>
        <p:spPr>
          <a:xfrm flipV="1">
            <a:off x="9010176" y="2856396"/>
            <a:ext cx="1519497" cy="890277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9A055C3-EB20-4611-9EAE-35DE5A2E49B0}"/>
              </a:ext>
            </a:extLst>
          </p:cNvPr>
          <p:cNvSpPr/>
          <p:nvPr/>
        </p:nvSpPr>
        <p:spPr>
          <a:xfrm>
            <a:off x="10041486" y="2485190"/>
            <a:ext cx="488187" cy="375940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A0E341-2477-4C0D-9D59-2EB8BA259184}"/>
              </a:ext>
            </a:extLst>
          </p:cNvPr>
          <p:cNvSpPr/>
          <p:nvPr/>
        </p:nvSpPr>
        <p:spPr>
          <a:xfrm>
            <a:off x="5345568" y="845587"/>
            <a:ext cx="3652794" cy="2901085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92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409DC95-0C86-4010-8E9F-3ED11ACC73E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13</a:t>
            </a:fld>
            <a:endParaRPr lang="en-GB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CF6C5-3E1F-4F79-929E-C466C32E65D4}"/>
              </a:ext>
            </a:extLst>
          </p:cNvPr>
          <p:cNvSpPr txBox="1"/>
          <p:nvPr/>
        </p:nvSpPr>
        <p:spPr>
          <a:xfrm>
            <a:off x="1047751" y="1200001"/>
            <a:ext cx="3619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Standard configuration</a:t>
            </a:r>
          </a:p>
          <a:p>
            <a:pPr algn="ctr"/>
            <a:r>
              <a:rPr lang="en-US" sz="2400" b="1" dirty="0"/>
              <a:t>20180919.20</a:t>
            </a:r>
            <a:endParaRPr lang="en-NL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025EF-C76E-4EBE-996E-ECDDBBF5B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61" y="1972813"/>
            <a:ext cx="5056162" cy="399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4B6CA-D9E1-400E-B66E-B414DBEEB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926" y="1972813"/>
            <a:ext cx="5056162" cy="3996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680B3-FE7F-4EFB-B126-C9EDC1E06647}"/>
              </a:ext>
            </a:extLst>
          </p:cNvPr>
          <p:cNvSpPr txBox="1"/>
          <p:nvPr/>
        </p:nvSpPr>
        <p:spPr>
          <a:xfrm>
            <a:off x="7524752" y="1200001"/>
            <a:ext cx="3619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High-mirror configuration</a:t>
            </a:r>
          </a:p>
          <a:p>
            <a:pPr algn="ctr"/>
            <a:r>
              <a:rPr lang="en-US" sz="2400" b="1" dirty="0"/>
              <a:t>20181009.43</a:t>
            </a:r>
            <a:endParaRPr lang="en-NL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012A3A-511F-408C-828A-6DEF7C9D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9D6C10C-44DC-4BFA-B04A-EF7950B4D4E4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8E35DC6-A858-4581-807E-0724AC158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0727250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Magnetic configuration alters heat deposition</a:t>
            </a:r>
            <a:endParaRPr lang="en-N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3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1299800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Method to obtain the fast ion heat flux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66747-AA05-4742-BC83-22BFCEC630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29" y="1257386"/>
            <a:ext cx="5461158" cy="4320741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25DB1C3B-996E-4D6F-AD18-BDCBB0CF7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41" y="1257387"/>
            <a:ext cx="5407335" cy="43251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8C3A22-3E7B-48B7-85FE-DD4FFC05789D}"/>
              </a:ext>
            </a:extLst>
          </p:cNvPr>
          <p:cNvSpPr txBox="1"/>
          <p:nvPr/>
        </p:nvSpPr>
        <p:spPr>
          <a:xfrm>
            <a:off x="4296433" y="778743"/>
            <a:ext cx="354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High-mirror configuration</a:t>
            </a:r>
            <a:endParaRPr lang="en-NL" sz="2400" b="1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3C862F93-3688-4700-96F6-479D9342CA4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14</a:t>
            </a:fld>
            <a:endParaRPr lang="en-GB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484E4E-B381-4A56-B1F3-C42BB40C2FCB}"/>
              </a:ext>
            </a:extLst>
          </p:cNvPr>
          <p:cNvSpPr txBox="1"/>
          <p:nvPr/>
        </p:nvSpPr>
        <p:spPr>
          <a:xfrm>
            <a:off x="9485194" y="5677071"/>
            <a:ext cx="2630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High-mirror: 20181009.43</a:t>
            </a:r>
            <a:endParaRPr lang="en-N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CD0454-3153-4140-9BE2-A2A8E311FC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B487223-724B-48AC-8C75-F1981B7A71E3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17616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AF087E6-3A8A-45C5-BE0D-F72C513CE5D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15</a:t>
            </a:fld>
            <a:endParaRPr lang="en-GB" sz="240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83EA85F-A4EE-4C80-AF8A-11C1D4D85A0A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1047386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Fast ion loads are only present in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the upper sections of W7-X.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Up-down asymmetry: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attributed to drifts.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Toroidal asymmetry: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attributed to solely neutral injection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into toroidal module 2.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177117E-8764-44C5-874E-07EB8D7C4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0564284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Asymmetries are present in the fast ion loads</a:t>
            </a:r>
            <a:endParaRPr lang="en-NL" sz="4400" dirty="0">
              <a:solidFill>
                <a:schemeClr val="accent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396A97-42E5-4E34-BB50-C6BA8A0B2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8A7A8FD-C2C6-4FD0-991A-A85E856866C2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4F91D8-5A67-475C-8EA8-5BC0F80E3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194" y="1152377"/>
            <a:ext cx="5710089" cy="46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4DB0D51-D2FD-4595-BCD8-332CAAD4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0564284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Baffle loads due to trapped particle orbit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D93255F-851A-4942-82BE-A00859024EA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16</a:t>
            </a:fld>
            <a:endParaRPr lang="en-GB" sz="2400" dirty="0"/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90565F4-047B-4099-B982-F243DC6536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CEF4A-8422-4DAA-A8E7-EBACB0EAE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145438E-1732-4545-9FAC-3404B0BC4F0F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4D0C8-A9B4-4504-A16E-5D3127FF3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" y="2918955"/>
            <a:ext cx="5860261" cy="3155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" b="99069" l="2199" r="99867">
                        <a14:foregroundMark x1="10393" y1="6516" x2="39507" y2="2261"/>
                        <a14:foregroundMark x1="39507" y1="2261" x2="52898" y2="40426"/>
                        <a14:foregroundMark x1="52898" y1="40426" x2="74017" y2="46543"/>
                        <a14:foregroundMark x1="74017" y1="46543" x2="61825" y2="42287"/>
                        <a14:foregroundMark x1="61825" y1="42287" x2="45769" y2="52261"/>
                        <a14:foregroundMark x1="45769" y1="52261" x2="85743" y2="4654"/>
                        <a14:foregroundMark x1="95070" y1="99601" x2="97935" y2="78457"/>
                        <a14:foregroundMark x1="97935" y1="78457" x2="83211" y2="2527"/>
                        <a14:foregroundMark x1="83211" y1="2527" x2="75083" y2="931"/>
                        <a14:foregroundMark x1="75083" y1="931" x2="75083" y2="931"/>
                        <a14:foregroundMark x1="86076" y1="76862" x2="11526" y2="56117"/>
                        <a14:foregroundMark x1="11526" y1="56117" x2="11526" y2="56117"/>
                        <a14:foregroundMark x1="6929" y1="11037" x2="9394" y2="40691"/>
                        <a14:foregroundMark x1="9394" y1="40691" x2="42438" y2="99069"/>
                        <a14:foregroundMark x1="42438" y1="99069" x2="97668" y2="89096"/>
                        <a14:foregroundMark x1="97668" y1="89096" x2="99467" y2="84973"/>
                        <a14:foregroundMark x1="95470" y1="10239" x2="96336" y2="36037"/>
                        <a14:foregroundMark x1="96336" y1="36037" x2="88008" y2="84973"/>
                        <a14:foregroundMark x1="88008" y1="84973" x2="6396" y2="94016"/>
                        <a14:foregroundMark x1="6396" y1="94016" x2="866" y2="40027"/>
                        <a14:foregroundMark x1="866" y1="40027" x2="2265" y2="5984"/>
                        <a14:foregroundMark x1="2265" y1="5984" x2="2265" y2="5984"/>
                        <a14:foregroundMark x1="22518" y1="39495" x2="61292" y2="18883"/>
                        <a14:foregroundMark x1="16056" y1="80452" x2="25383" y2="83245"/>
                        <a14:foregroundMark x1="25383" y1="83245" x2="98201" y2="71543"/>
                        <a14:foregroundMark x1="50833" y1="43617" x2="66556" y2="60239"/>
                        <a14:foregroundMark x1="66556" y1="60239" x2="89873" y2="67819"/>
                        <a14:foregroundMark x1="41972" y1="8777" x2="99867" y2="67021"/>
                        <a14:foregroundMark x1="97468" y1="93750" x2="14524" y2="99069"/>
                        <a14:foregroundMark x1="14524" y1="99069" x2="14524" y2="99069"/>
                        <a14:foregroundMark x1="34910" y1="30718" x2="98734" y2="2660"/>
                        <a14:foregroundMark x1="98734" y1="2660" x2="98734" y2="2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2918955"/>
            <a:ext cx="6299200" cy="315589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8CB708-13C6-4C0A-AAAA-EF85A1B95D1E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1324418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Magnetic mirrors due to toroidal variation in magnetic field strength.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Magnetic well between toroidal module 2 and 3 is most populated by NBI. </a:t>
            </a:r>
          </a:p>
        </p:txBody>
      </p:sp>
    </p:spTree>
    <p:extLst>
      <p:ext uri="{BB962C8B-B14F-4D97-AF65-F5344CB8AC3E}">
        <p14:creationId xmlns:p14="http://schemas.microsoft.com/office/powerpoint/2010/main" val="23455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Fast ion load is dependent on plasma density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688319" y="1309612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AF087E6-3A8A-45C5-BE0D-F72C513CE5D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17</a:t>
            </a:fld>
            <a:endParaRPr lang="en-GB" sz="240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83EA85F-A4EE-4C80-AF8A-11C1D4D85A0A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1047386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More pronounced toroidal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asymmetry with increasing density.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5F6F34-0BC0-4621-A658-49AA734FF9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246F65E-780D-41DD-8C38-6B47C15B4B9E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5D9E86-6661-4B93-90DC-FEB2ECEDB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194" y="1152377"/>
            <a:ext cx="5710089" cy="46501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ADE21BF6-28C5-4E7A-AF0C-0F13665AC0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1781063"/>
                  </p:ext>
                </p:extLst>
              </p:nvPr>
            </p:nvGraphicFramePr>
            <p:xfrm>
              <a:off x="359706" y="2710732"/>
              <a:ext cx="5228521" cy="23218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67373">
                      <a:extLst>
                        <a:ext uri="{9D8B030D-6E8A-4147-A177-3AD203B41FA5}">
                          <a16:colId xmlns:a16="http://schemas.microsoft.com/office/drawing/2014/main" val="1506278233"/>
                        </a:ext>
                      </a:extLst>
                    </a:gridCol>
                    <a:gridCol w="2261148">
                      <a:extLst>
                        <a:ext uri="{9D8B030D-6E8A-4147-A177-3AD203B41FA5}">
                          <a16:colId xmlns:a16="http://schemas.microsoft.com/office/drawing/2014/main" val="1659619263"/>
                        </a:ext>
                      </a:extLst>
                    </a:gridCol>
                  </a:tblGrid>
                  <a:tr h="69286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bg1"/>
                              </a:solidFill>
                            </a:rPr>
                            <a:t>High-mirror configuration Discharge: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bg1"/>
                              </a:solidFill>
                            </a:rPr>
                            <a:t>Toroidal asymmetry factor</a:t>
                          </a:r>
                          <a:endParaRPr lang="en-NL" sz="2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7778578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20180823.28 </a:t>
                          </a:r>
                          <a:endParaRPr lang="en-NL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1.7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460572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20180823.39 </a:t>
                          </a:r>
                          <a:endParaRPr lang="en-NL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2.6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811831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20180823.37</a:t>
                          </a:r>
                          <a:endParaRPr lang="en-NL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2.4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8116679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20181009.43</a:t>
                          </a:r>
                          <a:endParaRPr lang="en-NL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3.7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154602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ADE21BF6-28C5-4E7A-AF0C-0F13665AC0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1781063"/>
                  </p:ext>
                </p:extLst>
              </p:nvPr>
            </p:nvGraphicFramePr>
            <p:xfrm>
              <a:off x="359706" y="2710732"/>
              <a:ext cx="5228521" cy="23218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67373">
                      <a:extLst>
                        <a:ext uri="{9D8B030D-6E8A-4147-A177-3AD203B41FA5}">
                          <a16:colId xmlns:a16="http://schemas.microsoft.com/office/drawing/2014/main" val="1506278233"/>
                        </a:ext>
                      </a:extLst>
                    </a:gridCol>
                    <a:gridCol w="2261148">
                      <a:extLst>
                        <a:ext uri="{9D8B030D-6E8A-4147-A177-3AD203B41FA5}">
                          <a16:colId xmlns:a16="http://schemas.microsoft.com/office/drawing/2014/main" val="1659619263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bg1"/>
                              </a:solidFill>
                            </a:rPr>
                            <a:t>High-mirror configuration Discharge: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bg1"/>
                              </a:solidFill>
                            </a:rPr>
                            <a:t>Toroidal asymmetry factor</a:t>
                          </a:r>
                          <a:endParaRPr lang="en-NL" sz="2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7778578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20180823.28 </a:t>
                          </a:r>
                          <a:endParaRPr lang="en-NL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131806" t="-179104" r="-1078" b="-31194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460572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20180823.39 </a:t>
                          </a:r>
                          <a:endParaRPr lang="en-NL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131806" t="-279104" r="-1078" b="-21194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4811831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20180823.37</a:t>
                          </a:r>
                          <a:endParaRPr lang="en-NL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131806" t="-384848" r="-1078" b="-1151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8116679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20181009.43</a:t>
                          </a:r>
                          <a:endParaRPr lang="en-NL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131806" t="-477612" r="-1078" b="-13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54602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495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67" y="525397"/>
            <a:ext cx="10564284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Competing effects of density on fast ion loads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37305E8-C105-4525-A344-EF32512A2B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18</a:t>
            </a:fld>
            <a:endParaRPr lang="en-GB" sz="240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B3B4FEB-46BC-4866-A765-D67715C752C5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713482" cy="2140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 Shine-through of NBI decreases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with increasing density.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Birth profile becomes more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core peaked with increasing density.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Collisional effects become more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pronounced with increasing density.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Tx/>
              <a:buChar char="-"/>
            </a:pPr>
            <a:endParaRPr lang="en-US" sz="2800" dirty="0">
              <a:solidFill>
                <a:schemeClr val="dk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Tx/>
              <a:buChar char="-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9569A1-5364-46DE-AB35-E6057F079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0E05144-6121-4B8F-BB6A-2B8380E407FC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5B462-76FB-428D-9FE4-6870CD446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275" y="1152376"/>
            <a:ext cx="5795928" cy="46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67" y="525397"/>
            <a:ext cx="11522620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The results are compared to simulations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275414" y="855327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37305E8-C105-4525-A344-EF32512A2B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19</a:t>
            </a:fld>
            <a:endParaRPr lang="en-GB" sz="240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B3B4FEB-46BC-4866-A765-D67715C752C5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713482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  Simulations of fast ion trajectory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	BEAMS3D gyro-center code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	ASCOT full orbit code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Tx/>
              <a:buChar char="-"/>
            </a:pPr>
            <a:endParaRPr lang="en-US" sz="2800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Agreement in up-down asymmetry.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Toroidal asymmetry and magnitude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are not yet well predicted.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Tx/>
              <a:buChar char="-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9569A1-5364-46DE-AB35-E6057F079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0E05144-6121-4B8F-BB6A-2B8380E407FC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46EE00DD-F1F4-4A8B-95FC-3F86E16B305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61779" y="2196829"/>
              <a:ext cx="4356754" cy="33087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2072">
                      <a:extLst>
                        <a:ext uri="{9D8B030D-6E8A-4147-A177-3AD203B41FA5}">
                          <a16:colId xmlns:a16="http://schemas.microsoft.com/office/drawing/2014/main" val="1506278233"/>
                        </a:ext>
                      </a:extLst>
                    </a:gridCol>
                    <a:gridCol w="1231631">
                      <a:extLst>
                        <a:ext uri="{9D8B030D-6E8A-4147-A177-3AD203B41FA5}">
                          <a16:colId xmlns:a16="http://schemas.microsoft.com/office/drawing/2014/main" val="1659619263"/>
                        </a:ext>
                      </a:extLst>
                    </a:gridCol>
                    <a:gridCol w="1323051">
                      <a:extLst>
                        <a:ext uri="{9D8B030D-6E8A-4147-A177-3AD203B41FA5}">
                          <a16:colId xmlns:a16="http://schemas.microsoft.com/office/drawing/2014/main" val="1449217709"/>
                        </a:ext>
                      </a:extLst>
                    </a:gridCol>
                  </a:tblGrid>
                  <a:tr h="4155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High mirror configuration</a:t>
                          </a:r>
                        </a:p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Upper section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Fast ion heat flux</a:t>
                          </a:r>
                        </a:p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(kW/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b="1" i="1" kern="120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kern="120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800" b="1" kern="120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en-NL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NL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7778578"/>
                      </a:ext>
                    </a:extLst>
                  </a:tr>
                  <a:tr h="368300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Toroidal module:</a:t>
                          </a: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Simulation</a:t>
                          </a:r>
                          <a:endParaRPr lang="de-DE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  <a:endParaRPr lang="de-DE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8587465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1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152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6±1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460572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2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158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95±1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811831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3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169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567±2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8116679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4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156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245±1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1546025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5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143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61±1</m:t>
                                </m:r>
                              </m:oMath>
                            </m:oMathPara>
                          </a14:m>
                          <a:endParaRPr lang="en-NL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05308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46EE00DD-F1F4-4A8B-95FC-3F86E16B305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52312"/>
                  </p:ext>
                </p:extLst>
              </p:nvPr>
            </p:nvGraphicFramePr>
            <p:xfrm>
              <a:off x="7061779" y="2196829"/>
              <a:ext cx="4356754" cy="33087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2072">
                      <a:extLst>
                        <a:ext uri="{9D8B030D-6E8A-4147-A177-3AD203B41FA5}">
                          <a16:colId xmlns:a16="http://schemas.microsoft.com/office/drawing/2014/main" val="1506278233"/>
                        </a:ext>
                      </a:extLst>
                    </a:gridCol>
                    <a:gridCol w="1231631">
                      <a:extLst>
                        <a:ext uri="{9D8B030D-6E8A-4147-A177-3AD203B41FA5}">
                          <a16:colId xmlns:a16="http://schemas.microsoft.com/office/drawing/2014/main" val="1659619263"/>
                        </a:ext>
                      </a:extLst>
                    </a:gridCol>
                    <a:gridCol w="1323051">
                      <a:extLst>
                        <a:ext uri="{9D8B030D-6E8A-4147-A177-3AD203B41FA5}">
                          <a16:colId xmlns:a16="http://schemas.microsoft.com/office/drawing/2014/main" val="1449217709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High mirror configuration</a:t>
                          </a:r>
                        </a:p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Upper section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70714" t="-3333" r="-952" b="-268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NL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7778578"/>
                      </a:ext>
                    </a:extLst>
                  </a:tr>
                  <a:tr h="368300">
                    <a:tc>
                      <a:txBody>
                        <a:bodyPr/>
                        <a:lstStyle/>
                        <a:p>
                          <a:pPr marL="0" marR="0" lvl="0" indent="0" algn="ctr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Toroidal module:</a:t>
                          </a: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Simulation</a:t>
                          </a:r>
                          <a:endParaRPr lang="de-DE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  <a:endParaRPr lang="de-DE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8587465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1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146305" t="-322388" r="-108867" b="-4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230415" t="-322388" r="-1843" b="-410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460572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2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146305" t="-428788" r="-108867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230415" t="-428788" r="-1843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4811831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3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146305" t="-520896" r="-108867" b="-211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230415" t="-520896" r="-1843" b="-21194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8116679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4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146305" t="-630303" r="-108867" b="-1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230415" t="-630303" r="-1843" b="-1151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1546025"/>
                      </a:ext>
                    </a:extLst>
                  </a:tr>
                  <a:tr h="405214">
                    <a:tc>
                      <a:txBody>
                        <a:bodyPr/>
                        <a:lstStyle/>
                        <a:p>
                          <a:pPr marL="0" marR="0" lvl="0" indent="0" algn="l" defTabSz="51433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/>
                            <a:t>Module 5</a:t>
                          </a:r>
                          <a:endParaRPr lang="en-NL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146305" t="-719403" r="-108867" b="-13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5"/>
                          <a:stretch>
                            <a:fillRect l="-230415" t="-719403" r="-1843" b="-13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05308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3EB6B24C-75A8-45FA-BDFB-B692753F47FB}"/>
              </a:ext>
            </a:extLst>
          </p:cNvPr>
          <p:cNvSpPr/>
          <p:nvPr/>
        </p:nvSpPr>
        <p:spPr>
          <a:xfrm>
            <a:off x="763818" y="1861454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4A3C5CC-D9AD-4255-AF75-FC01E2A89003}"/>
              </a:ext>
            </a:extLst>
          </p:cNvPr>
          <p:cNvSpPr/>
          <p:nvPr/>
        </p:nvSpPr>
        <p:spPr>
          <a:xfrm>
            <a:off x="763818" y="2355097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37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Nuclear fusion - Energy Education">
            <a:extLst>
              <a:ext uri="{FF2B5EF4-FFF2-40B4-BE49-F238E27FC236}">
                <a16:creationId xmlns:a16="http://schemas.microsoft.com/office/drawing/2014/main" id="{59CBB06A-87B2-4EF0-B924-C4975870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298" y="2008049"/>
            <a:ext cx="3534315" cy="39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1287330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Fast ions can damage plasma-facing components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66102EA-CBB1-4AF0-80C7-E243616676A7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98C5BC-927A-4901-8DFA-A3520CCEEFBF}"/>
              </a:ext>
            </a:extLst>
          </p:cNvPr>
          <p:cNvSpPr txBox="1"/>
          <p:nvPr/>
        </p:nvSpPr>
        <p:spPr>
          <a:xfrm>
            <a:off x="4467225" y="6164044"/>
            <a:ext cx="375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</a:t>
            </a:r>
            <a:r>
              <a:rPr lang="nl-NL" sz="1800" i="0" u="none" strike="noStrike" baseline="0" dirty="0">
                <a:latin typeface="HelveticaLTStd-Bold"/>
              </a:rPr>
              <a:t>S.</a:t>
            </a:r>
            <a:r>
              <a:rPr lang="nl-NL" sz="1800" i="0" u="none" strike="noStrike" baseline="0" dirty="0">
                <a:latin typeface="Arial-BoldMT"/>
              </a:rPr>
              <a:t>Ä</a:t>
            </a:r>
            <a:r>
              <a:rPr lang="nl-NL" sz="1800" i="0" u="none" strike="noStrike" baseline="0" dirty="0">
                <a:latin typeface="HelveticaLTStd-Bold"/>
              </a:rPr>
              <a:t>k</a:t>
            </a:r>
            <a:r>
              <a:rPr lang="nl-NL" sz="1800" i="0" u="none" strike="noStrike" baseline="0" dirty="0">
                <a:latin typeface="Arial-BoldMT"/>
              </a:rPr>
              <a:t>ä</a:t>
            </a:r>
            <a:r>
              <a:rPr lang="nl-NL" sz="1800" i="0" u="none" strike="noStrike" baseline="0" dirty="0">
                <a:latin typeface="HelveticaLTStd-Bold"/>
              </a:rPr>
              <a:t>slompolo et al. 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Fusion Eng. Des 146 </a:t>
            </a:r>
            <a:r>
              <a:rPr lang="nl-NL" sz="1800" i="0" u="none" strike="noStrike" baseline="0" dirty="0">
                <a:latin typeface="HelveticaLTStd-Bold"/>
              </a:rPr>
              <a:t>(2019) 862-865</a:t>
            </a:r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0ADA18-030C-46F4-BC6B-8D5A399CB9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7"/>
          <a:stretch/>
        </p:blipFill>
        <p:spPr>
          <a:xfrm>
            <a:off x="6859778" y="1877471"/>
            <a:ext cx="5044687" cy="40820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427D4D-9537-4EC7-BBA9-D523813AD2FE}"/>
              </a:ext>
            </a:extLst>
          </p:cNvPr>
          <p:cNvSpPr txBox="1"/>
          <p:nvPr/>
        </p:nvSpPr>
        <p:spPr>
          <a:xfrm>
            <a:off x="6866777" y="5468910"/>
            <a:ext cx="48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  <a:endParaRPr lang="en-NL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390069E-6CB1-4AF1-BE29-EB17677157E6}"/>
              </a:ext>
            </a:extLst>
          </p:cNvPr>
          <p:cNvSpPr txBox="1">
            <a:spLocks/>
          </p:cNvSpPr>
          <p:nvPr/>
        </p:nvSpPr>
        <p:spPr>
          <a:xfrm>
            <a:off x="816000" y="1266825"/>
            <a:ext cx="6043070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D-T reaction generates fast ions.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Fast ion loads limit fusion devices.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Loads concentrate at ‘hot spots’.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To apply mitigation strategies, fast ion models are required.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Verification of models by experiments.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EDADC-E0F7-4793-A663-A3CC7966D9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AC6F45-5ED7-4B88-9D5E-B02C528502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6" t="2195" b="2824"/>
          <a:stretch/>
        </p:blipFill>
        <p:spPr>
          <a:xfrm>
            <a:off x="6859424" y="1885938"/>
            <a:ext cx="5044687" cy="40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Conclusion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4EE37E-7156-4921-9F66-1F6E832D23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20</a:t>
            </a:fld>
            <a:endParaRPr lang="en-GB" sz="24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7666B50-7A27-44E8-A898-5D93A1AC46BB}"/>
              </a:ext>
            </a:extLst>
          </p:cNvPr>
          <p:cNvSpPr txBox="1">
            <a:spLocks/>
          </p:cNvSpPr>
          <p:nvPr/>
        </p:nvSpPr>
        <p:spPr>
          <a:xfrm>
            <a:off x="816000" y="1266825"/>
            <a:ext cx="10978835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Evidence of fast ion loads on the baffle plates next to the AEF ports.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	Up-down asymmetry due to magnetic curvature drifts.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	Toroidal asymmetry due to solely injection of neutrals into module 2.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Qualitative agreement in up-down asymmetry between experiments and simulations, but magnitude and toroidal asymmetry are not yet well predicted by simulations.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391AE-5DDF-46E8-A0C3-67681A64E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8D71201-6402-4C06-96A0-236681F1C535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CE546FE-2BDA-4AF7-99A2-68D1BA2730BE}"/>
              </a:ext>
            </a:extLst>
          </p:cNvPr>
          <p:cNvSpPr/>
          <p:nvPr/>
        </p:nvSpPr>
        <p:spPr>
          <a:xfrm>
            <a:off x="803466" y="1911330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24AE40B-A60A-4673-99C9-F70AB7700A24}"/>
              </a:ext>
            </a:extLst>
          </p:cNvPr>
          <p:cNvSpPr/>
          <p:nvPr/>
        </p:nvSpPr>
        <p:spPr>
          <a:xfrm>
            <a:off x="803466" y="2404973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02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Outlook: fast ion loads on the divertor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4EE37E-7156-4921-9F66-1F6E832D23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21</a:t>
            </a:fld>
            <a:endParaRPr lang="en-GB" sz="24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7666B50-7A27-44E8-A898-5D93A1AC46BB}"/>
              </a:ext>
            </a:extLst>
          </p:cNvPr>
          <p:cNvSpPr txBox="1">
            <a:spLocks/>
          </p:cNvSpPr>
          <p:nvPr/>
        </p:nvSpPr>
        <p:spPr>
          <a:xfrm>
            <a:off x="816000" y="1266825"/>
            <a:ext cx="10978835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During NBI operation, the divertor obtains both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	convective loads from the thermal plasma particles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	fast ion loads from </a:t>
            </a:r>
            <a:r>
              <a:rPr lang="en-GB" sz="2800" dirty="0">
                <a:solidFill>
                  <a:schemeClr val="dk1"/>
                </a:solidFill>
              </a:rPr>
              <a:t>highly energetic particles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Mimic NBI heating system with ECRH heating to assess the fast ion wall loads on the divertor in the upcoming campaign of W7-X.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391AE-5DDF-46E8-A0C3-67681A64E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8D71201-6402-4C06-96A0-236681F1C535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0BDF01-0A05-4431-ADDD-0DE3519691DE}"/>
              </a:ext>
            </a:extLst>
          </p:cNvPr>
          <p:cNvSpPr/>
          <p:nvPr/>
        </p:nvSpPr>
        <p:spPr>
          <a:xfrm>
            <a:off x="803466" y="1911330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D3814C5-041E-450D-AA50-5539CD2A41EA}"/>
              </a:ext>
            </a:extLst>
          </p:cNvPr>
          <p:cNvSpPr/>
          <p:nvPr/>
        </p:nvSpPr>
        <p:spPr>
          <a:xfrm>
            <a:off x="788495" y="2427815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940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0713482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Second strike line is formed at high-iota target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3534B-F696-41F8-8CA4-CF3B1B50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382" y="1019775"/>
            <a:ext cx="5858901" cy="462296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14CFBD1-E845-401B-A11D-ABDE9D01F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907" y="1013699"/>
            <a:ext cx="5858900" cy="462296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99BDAAB-BCBD-4268-9885-811BA58445F1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713482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Second strike is already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visible during solely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ECRH operation.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Heat distribution changes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drastically when NBI fires.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Difficult to disentangle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convective loads and fast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ion loads.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409DC95-0C86-4010-8E9F-3ED11ACC73E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22</a:t>
            </a:fld>
            <a:endParaRPr lang="en-GB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CF6C5-3E1F-4F79-929E-C466C32E65D4}"/>
              </a:ext>
            </a:extLst>
          </p:cNvPr>
          <p:cNvSpPr txBox="1"/>
          <p:nvPr/>
        </p:nvSpPr>
        <p:spPr>
          <a:xfrm>
            <a:off x="9485194" y="5677071"/>
            <a:ext cx="2630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High-iota: 20180822.022</a:t>
            </a:r>
            <a:endParaRPr lang="en-NL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F13982-1B65-4B82-B09D-712D49A167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CA8664A-3124-40EF-AEE7-39A499F77C60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E12AB5C-D352-4B40-93D1-17EE9630B6BB}"/>
              </a:ext>
            </a:extLst>
          </p:cNvPr>
          <p:cNvCxnSpPr>
            <a:cxnSpLocks/>
          </p:cNvCxnSpPr>
          <p:nvPr/>
        </p:nvCxnSpPr>
        <p:spPr>
          <a:xfrm>
            <a:off x="5355977" y="1047601"/>
            <a:ext cx="4499079" cy="1897239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CDEEF82-8AE6-4E64-B26B-078893E67608}"/>
              </a:ext>
            </a:extLst>
          </p:cNvPr>
          <p:cNvCxnSpPr>
            <a:cxnSpLocks/>
          </p:cNvCxnSpPr>
          <p:nvPr/>
        </p:nvCxnSpPr>
        <p:spPr>
          <a:xfrm flipV="1">
            <a:off x="5355977" y="3598951"/>
            <a:ext cx="4444314" cy="438827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E08AA3C-677C-4C43-802F-566373F8C4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3584"/>
          <a:stretch/>
        </p:blipFill>
        <p:spPr>
          <a:xfrm>
            <a:off x="5341820" y="1025313"/>
            <a:ext cx="3737585" cy="299017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30C833E-BC93-46FE-BBD4-6A05E9BEC3B5}"/>
              </a:ext>
            </a:extLst>
          </p:cNvPr>
          <p:cNvCxnSpPr>
            <a:cxnSpLocks/>
          </p:cNvCxnSpPr>
          <p:nvPr/>
        </p:nvCxnSpPr>
        <p:spPr>
          <a:xfrm>
            <a:off x="9093562" y="1047601"/>
            <a:ext cx="1580851" cy="1912332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E5AAFD1-AB2C-47AC-A77B-24F5073700F8}"/>
              </a:ext>
            </a:extLst>
          </p:cNvPr>
          <p:cNvCxnSpPr>
            <a:cxnSpLocks/>
          </p:cNvCxnSpPr>
          <p:nvPr/>
        </p:nvCxnSpPr>
        <p:spPr>
          <a:xfrm flipV="1">
            <a:off x="9103971" y="3598951"/>
            <a:ext cx="1570442" cy="420599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F358B94-6EEF-4DD7-A14A-56C9C5748CEC}"/>
              </a:ext>
            </a:extLst>
          </p:cNvPr>
          <p:cNvSpPr/>
          <p:nvPr/>
        </p:nvSpPr>
        <p:spPr>
          <a:xfrm>
            <a:off x="9855056" y="2959933"/>
            <a:ext cx="819357" cy="640027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42345D-95C0-49CC-91AD-19EFFE9CDDB8}"/>
              </a:ext>
            </a:extLst>
          </p:cNvPr>
          <p:cNvSpPr/>
          <p:nvPr/>
        </p:nvSpPr>
        <p:spPr>
          <a:xfrm>
            <a:off x="5345568" y="1014824"/>
            <a:ext cx="3737585" cy="3004725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047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66747-AA05-4742-BC83-22BFCEC630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989" y="1257387"/>
            <a:ext cx="5466238" cy="432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B1C3B-996E-4D6F-AD18-BDCBB0CF7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548" y="1262043"/>
            <a:ext cx="5519101" cy="4316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AD138D-7327-4D06-8A25-A2CA0870617B}"/>
              </a:ext>
            </a:extLst>
          </p:cNvPr>
          <p:cNvSpPr txBox="1"/>
          <p:nvPr/>
        </p:nvSpPr>
        <p:spPr>
          <a:xfrm>
            <a:off x="4707415" y="781078"/>
            <a:ext cx="323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High-iota configuration</a:t>
            </a:r>
            <a:endParaRPr lang="en-NL" sz="2400" b="1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01FB577-4392-42B3-AF63-2FAC835FD69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23</a:t>
            </a:fld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8E9010-0F65-4A2C-97C3-A7B5D8E32944}"/>
              </a:ext>
            </a:extLst>
          </p:cNvPr>
          <p:cNvSpPr txBox="1"/>
          <p:nvPr/>
        </p:nvSpPr>
        <p:spPr>
          <a:xfrm>
            <a:off x="9485194" y="5677071"/>
            <a:ext cx="2630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High-iota: 20180822.012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4F10E4-9269-4255-BDFB-D6802200A4FF}"/>
                  </a:ext>
                </a:extLst>
              </p:cNvPr>
              <p:cNvSpPr txBox="1"/>
              <p:nvPr/>
            </p:nvSpPr>
            <p:spPr>
              <a:xfrm>
                <a:off x="6420968" y="4156253"/>
                <a:ext cx="3080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𝑬𝑪𝑹𝑯</m:t>
                          </m:r>
                        </m:sub>
                      </m:sSub>
                    </m:oMath>
                  </m:oMathPara>
                </a14:m>
                <a:endParaRPr lang="en-NL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4F10E4-9269-4255-BDFB-D6802200A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968" y="4156253"/>
                <a:ext cx="3080520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879AD0-35D8-4B5B-88E9-99536E791CAC}"/>
                  </a:ext>
                </a:extLst>
              </p:cNvPr>
              <p:cNvSpPr txBox="1"/>
              <p:nvPr/>
            </p:nvSpPr>
            <p:spPr>
              <a:xfrm>
                <a:off x="7946929" y="3551892"/>
                <a:ext cx="3080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𝑵𝑩𝑰</m:t>
                          </m:r>
                        </m:sub>
                      </m:sSub>
                    </m:oMath>
                  </m:oMathPara>
                </a14:m>
                <a:endParaRPr lang="en-NL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879AD0-35D8-4B5B-88E9-99536E791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929" y="3551892"/>
                <a:ext cx="3080520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C5F7F-1A20-4553-8805-D6A60CBD1950}"/>
                  </a:ext>
                </a:extLst>
              </p:cNvPr>
              <p:cNvSpPr txBox="1"/>
              <p:nvPr/>
            </p:nvSpPr>
            <p:spPr>
              <a:xfrm>
                <a:off x="5680318" y="3342046"/>
                <a:ext cx="3080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𝑬𝑪𝑹𝑯</m:t>
                          </m:r>
                        </m:sub>
                      </m:sSub>
                    </m:oMath>
                  </m:oMathPara>
                </a14:m>
                <a:endParaRPr lang="en-NL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C5F7F-1A20-4553-8805-D6A60CBD1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318" y="3342046"/>
                <a:ext cx="3080520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CAE9FA-146B-4549-8C0A-337F28C4D8F2}"/>
                  </a:ext>
                </a:extLst>
              </p:cNvPr>
              <p:cNvSpPr txBox="1"/>
              <p:nvPr/>
            </p:nvSpPr>
            <p:spPr>
              <a:xfrm>
                <a:off x="6573368" y="2082888"/>
                <a:ext cx="3080520" cy="617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𝑵𝑩𝑰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𝑬𝑪𝑹𝑯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𝑬𝑪𝑹𝑯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𝑵𝑩𝑰</m:t>
                          </m:r>
                        </m:sub>
                      </m:sSub>
                    </m:oMath>
                  </m:oMathPara>
                </a14:m>
                <a:endParaRPr lang="en-NL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CAE9FA-146B-4549-8C0A-337F28C4D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368" y="2082888"/>
                <a:ext cx="3080520" cy="6174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1">
            <a:extLst>
              <a:ext uri="{FF2B5EF4-FFF2-40B4-BE49-F238E27FC236}">
                <a16:creationId xmlns:a16="http://schemas.microsoft.com/office/drawing/2014/main" id="{5CD98C40-0A99-4492-81C7-FEA06CB6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0564284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Method to obtain the anomalous loads</a:t>
            </a:r>
            <a:endParaRPr lang="en-NL" sz="4400" dirty="0">
              <a:solidFill>
                <a:schemeClr val="accent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6D52A5-17B3-488F-AAD0-508CBE28E3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6575731-FFC2-4230-9A43-802122ADA389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71113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Origin of the anomalous loads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4EE37E-7156-4921-9F66-1F6E832D23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24</a:t>
            </a:fld>
            <a:endParaRPr lang="en-GB" sz="24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7666B50-7A27-44E8-A898-5D93A1AC46BB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713482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The convective loads redistribute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due to changing plasma parameters.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Toroidal and up-down asymmetry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suggest that the fast ions do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play a role.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1CDF8B-8BAE-4AD5-989C-43D6D7953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1877A20-613B-44D6-B462-41B1CCF810C1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44F013-A68A-459A-BE94-2E4CD39469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032" y="1152376"/>
            <a:ext cx="5538414" cy="46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Conclusion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4EE37E-7156-4921-9F66-1F6E832D23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25</a:t>
            </a:fld>
            <a:endParaRPr lang="en-GB" sz="24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7666B50-7A27-44E8-A898-5D93A1AC46BB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819530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Anomalous loads are found at the high iota part of the divertor target.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Tx/>
              <a:buChar char="-"/>
            </a:pPr>
            <a:r>
              <a:rPr lang="en-US" sz="2800" dirty="0">
                <a:solidFill>
                  <a:schemeClr val="dk1"/>
                </a:solidFill>
              </a:rPr>
              <a:t>The convective loads redistribute during the NBI operation due to changing plasma parameters.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Tx/>
              <a:buChar char="-"/>
            </a:pPr>
            <a:r>
              <a:rPr lang="en-US" sz="2800" dirty="0">
                <a:solidFill>
                  <a:schemeClr val="dk1"/>
                </a:solidFill>
              </a:rPr>
              <a:t>The asymmetries suggest that the fast ions do play a role.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391AE-5DDF-46E8-A0C3-67681A64E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8D71201-6402-4C06-96A0-236681F1C535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279325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1287330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W7-X has toroidal variation in magnetic field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26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3C6785D0-3451-4452-81E7-AD1250F2A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001" y="1266825"/>
                <a:ext cx="10903419" cy="459440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marR="0" indent="0" algn="l" defTabSz="514338" rtl="0" eaLnBrk="1" fontAlgn="auto" latinLnBrk="0" hangingPunct="1">
                  <a:lnSpc>
                    <a:spcPts val="2400"/>
                  </a:lnSpc>
                  <a:spcBef>
                    <a:spcPts val="573"/>
                  </a:spcBef>
                  <a:spcAft>
                    <a:spcPts val="57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6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0" marR="0" indent="0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2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202495" marR="0" indent="-202495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0"/>
                  </a:spcAft>
                  <a:buClr>
                    <a:srgbClr val="101073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20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404990" marR="0" indent="-202495" algn="l" defTabSz="514338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01073"/>
                  </a:buClr>
                  <a:buSzTx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607485" marR="0" indent="-202495" algn="l" defTabSz="51433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67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141442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7159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8765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85933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The bean-shaped cross-sections are positioned in the middle of each toroidal segment and have the highest magnetic field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)</a:t>
                </a:r>
              </a:p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endParaRPr lang="en-US" sz="2800" dirty="0">
                  <a:solidFill>
                    <a:schemeClr val="dk1"/>
                  </a:solidFill>
                </a:endParaRPr>
              </a:p>
            </p:txBody>
          </p:sp>
        </mc:Choice>
        <mc:Fallback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3C6785D0-3451-4452-81E7-AD1250F2A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1" y="1266825"/>
                <a:ext cx="10903419" cy="4594401"/>
              </a:xfrm>
              <a:prstGeom prst="rect">
                <a:avLst/>
              </a:prstGeom>
              <a:blipFill>
                <a:blip r:embed="rId4"/>
                <a:stretch>
                  <a:fillRect l="-2013" t="-22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5B6B5A4-8CAC-42D2-B2D0-DA773833E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34A4715-FE88-4E45-A5ED-C0CB604D3AE3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58CF17D-241B-4F7B-B0CC-B9CAFBB10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62" y="2756138"/>
            <a:ext cx="6384175" cy="32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1287330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Fast ion loads depend on mag. configuration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27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3C6785D0-3451-4452-81E7-AD1250F2A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001" y="1266825"/>
                <a:ext cx="9280499" cy="459440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marR="0" indent="0" algn="l" defTabSz="514338" rtl="0" eaLnBrk="1" fontAlgn="auto" latinLnBrk="0" hangingPunct="1">
                  <a:lnSpc>
                    <a:spcPts val="2400"/>
                  </a:lnSpc>
                  <a:spcBef>
                    <a:spcPts val="573"/>
                  </a:spcBef>
                  <a:spcAft>
                    <a:spcPts val="57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6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0" marR="0" indent="0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2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202495" marR="0" indent="-202495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0"/>
                  </a:spcAft>
                  <a:buClr>
                    <a:srgbClr val="101073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20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404990" marR="0" indent="-202495" algn="l" defTabSz="514338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01073"/>
                  </a:buClr>
                  <a:buSzTx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607485" marR="0" indent="-202495" algn="l" defTabSz="51433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67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141442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7159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8765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85933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The rotational transform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is the inverse of the safety factor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and is given by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</m:acc>
                      <m:r>
                        <a:rPr lang="en-US" sz="2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den>
                      </m:f>
                      <m:r>
                        <a:rPr lang="en-US" sz="28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800" dirty="0">
                  <a:solidFill>
                    <a:schemeClr val="dk1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where,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is the poloidal magnetic flux,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is the toroidal magnetic flux.</a:t>
                </a:r>
              </a:p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The mirror ratio is defined as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𝑚𝑟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sz="2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/5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/5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solidFill>
                    <a:schemeClr val="dk1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Determines the toroidal variation in the magnetic field.</a:t>
                </a:r>
              </a:p>
            </p:txBody>
          </p:sp>
        </mc:Choice>
        <mc:Fallback xmlns=""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3C6785D0-3451-4452-81E7-AD1250F2A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1" y="1266825"/>
                <a:ext cx="9280499" cy="4594401"/>
              </a:xfrm>
              <a:prstGeom prst="rect">
                <a:avLst/>
              </a:prstGeom>
              <a:blipFill>
                <a:blip r:embed="rId4"/>
                <a:stretch>
                  <a:fillRect l="-2365" t="-2258" b="-69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5B6B5A4-8CAC-42D2-B2D0-DA773833E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34A4715-FE88-4E45-A5ED-C0CB604D3AE3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12538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1287330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Fast ion loads depend on mag. configuration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28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3C6785D0-3451-4452-81E7-AD1250F2A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001" y="1266825"/>
                <a:ext cx="10713482" cy="459440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marR="0" indent="0" algn="l" defTabSz="514338" rtl="0" eaLnBrk="1" fontAlgn="auto" latinLnBrk="0" hangingPunct="1">
                  <a:lnSpc>
                    <a:spcPts val="2400"/>
                  </a:lnSpc>
                  <a:spcBef>
                    <a:spcPts val="573"/>
                  </a:spcBef>
                  <a:spcAft>
                    <a:spcPts val="57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6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0" marR="0" indent="0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2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202495" marR="0" indent="-202495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0"/>
                  </a:spcAft>
                  <a:buClr>
                    <a:srgbClr val="101073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20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404990" marR="0" indent="-202495" algn="l" defTabSz="514338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01073"/>
                  </a:buClr>
                  <a:buSzTx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607485" marR="0" indent="-202495" algn="l" defTabSz="51433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67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141442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7159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8765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85933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Standard configuration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=5/5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𝑚𝑟</m:t>
                    </m:r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=5%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)</a:t>
                </a:r>
              </a:p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High-mirror configuration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=5/5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𝑚𝑟</m:t>
                    </m:r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=10%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)</a:t>
                </a:r>
              </a:p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High-iota configuration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=5/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𝑚𝑟</m:t>
                    </m:r>
                    <m:r>
                      <a:rPr lang="en-US" sz="2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=5%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endParaRPr lang="en-US" sz="2800" dirty="0">
                  <a:solidFill>
                    <a:schemeClr val="dk1"/>
                  </a:solidFill>
                </a:endParaRPr>
              </a:p>
            </p:txBody>
          </p:sp>
        </mc:Choice>
        <mc:Fallback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3C6785D0-3451-4452-81E7-AD1250F2A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1" y="1266825"/>
                <a:ext cx="10713482" cy="4594401"/>
              </a:xfrm>
              <a:prstGeom prst="rect">
                <a:avLst/>
              </a:prstGeom>
              <a:blipFill>
                <a:blip r:embed="rId4"/>
                <a:stretch>
                  <a:fillRect l="-1081" t="-22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5B6B5A4-8CAC-42D2-B2D0-DA773833E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34A4715-FE88-4E45-A5ED-C0CB604D3AE3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42" y="2904510"/>
            <a:ext cx="6756400" cy="31203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98C5BC-927A-4901-8DFA-A3520CCEEFBF}"/>
              </a:ext>
            </a:extLst>
          </p:cNvPr>
          <p:cNvSpPr txBox="1"/>
          <p:nvPr/>
        </p:nvSpPr>
        <p:spPr>
          <a:xfrm>
            <a:off x="4467225" y="6164044"/>
            <a:ext cx="375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[3] </a:t>
            </a:r>
            <a:r>
              <a:rPr lang="nl-NL" sz="1800" i="0" u="none" strike="noStrike" baseline="0" dirty="0">
                <a:latin typeface="HelveticaLTStd-Bold"/>
              </a:rPr>
              <a:t>S.</a:t>
            </a:r>
            <a:r>
              <a:rPr lang="nl-NL" sz="1800" i="0" u="none" strike="noStrike" baseline="0" dirty="0">
                <a:latin typeface="Arial-BoldMT"/>
              </a:rPr>
              <a:t>Ä</a:t>
            </a:r>
            <a:r>
              <a:rPr lang="nl-NL" sz="1800" i="0" u="none" strike="noStrike" baseline="0" dirty="0">
                <a:latin typeface="HelveticaLTStd-Bold"/>
              </a:rPr>
              <a:t>k</a:t>
            </a:r>
            <a:r>
              <a:rPr lang="nl-NL" sz="1800" i="0" u="none" strike="noStrike" baseline="0" dirty="0">
                <a:latin typeface="Arial-BoldMT"/>
              </a:rPr>
              <a:t>ä</a:t>
            </a:r>
            <a:r>
              <a:rPr lang="nl-NL" sz="1800" i="0" u="none" strike="noStrike" baseline="0" dirty="0">
                <a:latin typeface="HelveticaLTStd-Bold"/>
              </a:rPr>
              <a:t>slompolo et al. 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Fusion Eng. Des 146 </a:t>
            </a:r>
            <a:r>
              <a:rPr lang="nl-NL" sz="1800" i="0" u="none" strike="noStrike" baseline="0" dirty="0">
                <a:latin typeface="HelveticaLTStd-Bold"/>
              </a:rPr>
              <a:t>(2019) 862-865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27D4D-9537-4EC7-BBA9-D523813AD2FE}"/>
              </a:ext>
            </a:extLst>
          </p:cNvPr>
          <p:cNvSpPr txBox="1"/>
          <p:nvPr/>
        </p:nvSpPr>
        <p:spPr>
          <a:xfrm>
            <a:off x="2652712" y="5598706"/>
            <a:ext cx="48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[3]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694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View of the IR camera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29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6785D0-3451-4452-81E7-AD1250F2A8A6}"/>
              </a:ext>
            </a:extLst>
          </p:cNvPr>
          <p:cNvSpPr txBox="1">
            <a:spLocks/>
          </p:cNvSpPr>
          <p:nvPr/>
        </p:nvSpPr>
        <p:spPr>
          <a:xfrm>
            <a:off x="816001" y="923925"/>
            <a:ext cx="10713482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[1] Low iota divertor target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[2] Middle divertor target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[3] High iota divertor target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[4] Vertical divertor target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[5] Pumping gap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[6] Baffle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[7] Outer vessel wall (steel)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[8] Shield (graphite)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[9] AEA 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[10] AEF port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F6A508-C52C-49F9-BBF7-7E30CF49A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907" y="1254928"/>
            <a:ext cx="5858901" cy="474321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9EA6952-22D1-4D02-8A09-56005D58C7D7}"/>
              </a:ext>
            </a:extLst>
          </p:cNvPr>
          <p:cNvSpPr txBox="1">
            <a:spLocks/>
          </p:cNvSpPr>
          <p:nvPr/>
        </p:nvSpPr>
        <p:spPr>
          <a:xfrm>
            <a:off x="7201308" y="863087"/>
            <a:ext cx="2304231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b="1" dirty="0">
                <a:solidFill>
                  <a:schemeClr val="dk1"/>
                </a:solidFill>
              </a:rPr>
              <a:t>20180823.039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064572-3B0C-453C-9904-51A9750EA4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720C769-64D7-45BF-BF7E-74FCD6D8107C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21702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170175"/>
            <a:ext cx="10564284" cy="2514301"/>
          </a:xfrm>
        </p:spPr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Research Question:</a:t>
            </a:r>
            <a:br>
              <a:rPr lang="en-US" sz="4400" dirty="0">
                <a:solidFill>
                  <a:schemeClr val="accent1"/>
                </a:solidFill>
              </a:rPr>
            </a:b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What are the magnitude and location of  fast ion wall</a:t>
            </a:r>
            <a:br>
              <a:rPr lang="en-US" i="1" dirty="0">
                <a:solidFill>
                  <a:schemeClr val="accent1"/>
                </a:solidFill>
              </a:rPr>
            </a:b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loads in W7-X?</a:t>
            </a:r>
            <a:endParaRPr lang="en-US" sz="4400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3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85C351-DE24-46A0-A450-18A056475AE5}"/>
              </a:ext>
            </a:extLst>
          </p:cNvPr>
          <p:cNvSpPr txBox="1">
            <a:spLocks/>
          </p:cNvSpPr>
          <p:nvPr/>
        </p:nvSpPr>
        <p:spPr>
          <a:xfrm>
            <a:off x="816000" y="2600587"/>
            <a:ext cx="11195023" cy="989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Compare experimental results to numerical simulations.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	Basis for the verification of fast ion models.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DFAEF1-46BA-4CEF-B029-778B27EDB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6051DEA-C152-4AB9-83A7-12E159DB864B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D8FE91D-E2DF-4B09-A227-4565263844C5}"/>
              </a:ext>
            </a:extLst>
          </p:cNvPr>
          <p:cNvSpPr/>
          <p:nvPr/>
        </p:nvSpPr>
        <p:spPr>
          <a:xfrm>
            <a:off x="816000" y="3211810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503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Discharges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30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AF159F-C817-4787-9743-DB5E4DC96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" y="928687"/>
            <a:ext cx="11763375" cy="5000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59668-582A-4014-9C2A-8C0FA104A5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C888EE8-545B-4E93-A68E-816D0F9A540C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236421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1290274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Temperature dependence of material properties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6A1BEC-B628-48EC-83D1-BA3505F93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720" y="1244703"/>
            <a:ext cx="6341340" cy="4754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2">
                <a:extLst>
                  <a:ext uri="{FF2B5EF4-FFF2-40B4-BE49-F238E27FC236}">
                    <a16:creationId xmlns:a16="http://schemas.microsoft.com/office/drawing/2014/main" id="{689B11A2-E6D1-4C8F-81B8-61E646829A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3467" y="1200001"/>
                <a:ext cx="10563616" cy="4508825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marR="0" indent="0" algn="l" defTabSz="514338" rtl="0" eaLnBrk="1" fontAlgn="auto" latinLnBrk="0" hangingPunct="1">
                  <a:lnSpc>
                    <a:spcPts val="2400"/>
                  </a:lnSpc>
                  <a:spcBef>
                    <a:spcPts val="573"/>
                  </a:spcBef>
                  <a:spcAft>
                    <a:spcPts val="57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6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0" marR="0" indent="0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2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202495" marR="0" indent="-202495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0"/>
                  </a:spcAft>
                  <a:buClr>
                    <a:srgbClr val="101073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20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404990" marR="0" indent="-202495" algn="l" defTabSz="514338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01073"/>
                  </a:buClr>
                  <a:buSzTx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607485" marR="0" indent="-202495" algn="l" defTabSz="51433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67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141442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7159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8765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85933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Change in surface temperature: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ΔT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, where</a:t>
                </a: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𝜋𝜆𝜌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endParaRPr lang="en-US" sz="2800" dirty="0">
                  <a:solidFill>
                    <a:schemeClr val="dk1"/>
                  </a:solidFill>
                </a:endParaRPr>
              </a:p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Fitted to polynomial:</a:t>
                </a: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𝐵𝑇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,</a:t>
                </a: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are fitting</a:t>
                </a: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parameters. </a:t>
                </a:r>
              </a:p>
            </p:txBody>
          </p:sp>
        </mc:Choice>
        <mc:Fallback xmlns="">
          <p:sp>
            <p:nvSpPr>
              <p:cNvPr id="18" name="Text Placeholder 2">
                <a:extLst>
                  <a:ext uri="{FF2B5EF4-FFF2-40B4-BE49-F238E27FC236}">
                    <a16:creationId xmlns:a16="http://schemas.microsoft.com/office/drawing/2014/main" id="{689B11A2-E6D1-4C8F-81B8-61E646829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67" y="1200001"/>
                <a:ext cx="10563616" cy="4508825"/>
              </a:xfrm>
              <a:prstGeom prst="rect">
                <a:avLst/>
              </a:prstGeom>
              <a:blipFill>
                <a:blip r:embed="rId4"/>
                <a:stretch>
                  <a:fillRect l="-2020" t="-2300" b="-31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AA24D15-E842-4B1B-AFF5-A51F17C4DFF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31</a:t>
            </a:fld>
            <a:endParaRPr lang="en-GB" sz="2400" dirty="0"/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857B47-6B36-44AD-B0D6-BAC3BC7FDA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D2D8A-54F7-422F-BFD1-3AD52ED38D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42176D4-A9CE-4759-8470-305E5459C6F5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41415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384000"/>
            <a:ext cx="11290274" cy="525931"/>
          </a:xfrm>
        </p:spPr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Verification with THEODOR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AA24D15-E842-4B1B-AFF5-A51F17C4DFF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32</a:t>
            </a:fld>
            <a:endParaRPr lang="en-GB" sz="2400" dirty="0"/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857B47-6B36-44AD-B0D6-BAC3BC7FDA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23F83-6B26-4684-AA7B-298B3F95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57" y="1849906"/>
            <a:ext cx="9221729" cy="3636494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4A6C42A-699A-4039-A882-B67E203D885A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Discrepancies in magnitude of on average 5%, deemed acceptable.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6ACED0-5C50-470D-B059-B985BFC95F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535C584-988A-4401-A748-DC892FC1599A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343148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Second strike line (High iota configuration)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FA9F94-F9CB-408F-9423-9D2439F2FAC3}"/>
              </a:ext>
            </a:extLst>
          </p:cNvPr>
          <p:cNvCxnSpPr>
            <a:cxnSpLocks/>
          </p:cNvCxnSpPr>
          <p:nvPr/>
        </p:nvCxnSpPr>
        <p:spPr>
          <a:xfrm>
            <a:off x="9516739" y="845615"/>
            <a:ext cx="1467742" cy="2240449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409DC95-0C86-4010-8E9F-3ED11ACC73E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33</a:t>
            </a:fld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871B0D-C2DA-4D05-8AC7-DEFC9298FDB5}"/>
              </a:ext>
            </a:extLst>
          </p:cNvPr>
          <p:cNvSpPr txBox="1"/>
          <p:nvPr/>
        </p:nvSpPr>
        <p:spPr>
          <a:xfrm>
            <a:off x="1047751" y="1282574"/>
            <a:ext cx="3619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ECRH operation</a:t>
            </a:r>
            <a:endParaRPr lang="en-NL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06D13-71B3-4DBA-9640-1EE6FC7E5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61" y="2075052"/>
            <a:ext cx="5056162" cy="37921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65E4AF-3F13-47D7-AC18-32509A5CD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926" y="2075052"/>
            <a:ext cx="5056162" cy="37921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381F40-A87E-453F-9975-C895C018A604}"/>
              </a:ext>
            </a:extLst>
          </p:cNvPr>
          <p:cNvSpPr txBox="1"/>
          <p:nvPr/>
        </p:nvSpPr>
        <p:spPr>
          <a:xfrm>
            <a:off x="7524752" y="1313411"/>
            <a:ext cx="3619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ECRH + NBI operation</a:t>
            </a:r>
            <a:endParaRPr lang="en-NL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210932-3049-4B25-946A-94EF06C2D4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ECDFD57-45CC-4E44-BEBF-CB205D015345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FD81C7-DB12-464B-86DF-3EDB98DBBD85}"/>
              </a:ext>
            </a:extLst>
          </p:cNvPr>
          <p:cNvSpPr txBox="1"/>
          <p:nvPr/>
        </p:nvSpPr>
        <p:spPr>
          <a:xfrm>
            <a:off x="3708400" y="1697473"/>
            <a:ext cx="466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AEF40, High iota configuration: 20180822.22</a:t>
            </a:r>
            <a:endParaRPr lang="en-NL" b="1" dirty="0"/>
          </a:p>
        </p:txBody>
      </p:sp>
    </p:spTree>
    <p:extLst>
      <p:ext uri="{BB962C8B-B14F-4D97-AF65-F5344CB8AC3E}">
        <p14:creationId xmlns:p14="http://schemas.microsoft.com/office/powerpoint/2010/main" val="9706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Second strike line (High iota </a:t>
            </a:r>
            <a:r>
              <a:rPr lang="en-GB" sz="4400" dirty="0" err="1">
                <a:solidFill>
                  <a:schemeClr val="accent1"/>
                </a:solidFill>
              </a:rPr>
              <a:t>configuraiton</a:t>
            </a:r>
            <a:r>
              <a:rPr lang="en-GB" sz="4400" dirty="0">
                <a:solidFill>
                  <a:schemeClr val="accent1"/>
                </a:solidFill>
              </a:rPr>
              <a:t>)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409DC95-0C86-4010-8E9F-3ED11ACC73E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34</a:t>
            </a:fld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977EA1-D73A-409E-B365-448EC5B556DE}"/>
              </a:ext>
            </a:extLst>
          </p:cNvPr>
          <p:cNvSpPr txBox="1"/>
          <p:nvPr/>
        </p:nvSpPr>
        <p:spPr>
          <a:xfrm>
            <a:off x="1047751" y="1282574"/>
            <a:ext cx="3619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ECRH operation</a:t>
            </a:r>
            <a:endParaRPr lang="en-NL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0700AE-E9AE-429D-A818-E6FFCE5B6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61" y="2075052"/>
            <a:ext cx="5056162" cy="37921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7B2CAE-EA34-40B3-874C-1AA3E1DBA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926" y="2075052"/>
            <a:ext cx="5056162" cy="37921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E3AC65-421C-454B-B0DD-7936E78202B7}"/>
              </a:ext>
            </a:extLst>
          </p:cNvPr>
          <p:cNvSpPr txBox="1"/>
          <p:nvPr/>
        </p:nvSpPr>
        <p:spPr>
          <a:xfrm>
            <a:off x="7524752" y="1313411"/>
            <a:ext cx="3619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ECR + NBI operation</a:t>
            </a:r>
            <a:endParaRPr lang="en-NL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0A2D07-A073-47F2-80A9-3AFE321B3F17}"/>
              </a:ext>
            </a:extLst>
          </p:cNvPr>
          <p:cNvSpPr txBox="1"/>
          <p:nvPr/>
        </p:nvSpPr>
        <p:spPr>
          <a:xfrm>
            <a:off x="3708400" y="1697473"/>
            <a:ext cx="466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AEF11, High iota configuration: 20180822.22</a:t>
            </a:r>
            <a:endParaRPr lang="en-NL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2FC305-7F9D-40FA-BBDD-200513651F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4359BFC-DC87-460E-82F7-8CC349D2513D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27222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Second strike line (Standard configuration)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FA9F94-F9CB-408F-9423-9D2439F2FAC3}"/>
              </a:ext>
            </a:extLst>
          </p:cNvPr>
          <p:cNvCxnSpPr>
            <a:cxnSpLocks/>
          </p:cNvCxnSpPr>
          <p:nvPr/>
        </p:nvCxnSpPr>
        <p:spPr>
          <a:xfrm>
            <a:off x="9516739" y="845615"/>
            <a:ext cx="1467742" cy="2240449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409DC95-0C86-4010-8E9F-3ED11ACC73E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35</a:t>
            </a:fld>
            <a:endParaRPr lang="en-GB" sz="2400" dirty="0"/>
          </a:p>
        </p:txBody>
      </p:sp>
      <p:pic>
        <p:nvPicPr>
          <p:cNvPr id="33" name="Picture 32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EEAE5AE8-5BC9-4CBA-AF88-0432EE7F7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89063"/>
            <a:ext cx="5581650" cy="4186238"/>
          </a:xfrm>
          <a:prstGeom prst="rect">
            <a:avLst/>
          </a:prstGeom>
        </p:spPr>
      </p:pic>
      <p:pic>
        <p:nvPicPr>
          <p:cNvPr id="34" name="Picture 33" descr="A picture containing text, dark, glass&#10;&#10;Description automatically generated">
            <a:extLst>
              <a:ext uri="{FF2B5EF4-FFF2-40B4-BE49-F238E27FC236}">
                <a16:creationId xmlns:a16="http://schemas.microsoft.com/office/drawing/2014/main" id="{82D6AA20-C3EF-4D38-8012-C7C0A0FA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7" y="1589063"/>
            <a:ext cx="5581650" cy="4186238"/>
          </a:xfrm>
          <a:prstGeom prst="rect">
            <a:avLst/>
          </a:prstGeom>
        </p:spPr>
      </p:pic>
      <p:pic>
        <p:nvPicPr>
          <p:cNvPr id="35" name="Picture 34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383B4E1D-0485-4D60-AD49-84DD3FB026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39798" r="45817" b="42141"/>
          <a:stretch/>
        </p:blipFill>
        <p:spPr>
          <a:xfrm>
            <a:off x="466723" y="4673100"/>
            <a:ext cx="1555717" cy="1079475"/>
          </a:xfrm>
          <a:prstGeom prst="rect">
            <a:avLst/>
          </a:prstGeom>
        </p:spPr>
      </p:pic>
      <p:pic>
        <p:nvPicPr>
          <p:cNvPr id="36" name="Picture 35" descr="A picture containing text, dark, glass&#10;&#10;Description automatically generated">
            <a:extLst>
              <a:ext uri="{FF2B5EF4-FFF2-40B4-BE49-F238E27FC236}">
                <a16:creationId xmlns:a16="http://schemas.microsoft.com/office/drawing/2014/main" id="{25CABA76-B823-43AD-ABC1-7D728777F4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0" t="43344" r="47735" b="47327"/>
          <a:stretch/>
        </p:blipFill>
        <p:spPr>
          <a:xfrm>
            <a:off x="6143627" y="4673101"/>
            <a:ext cx="2180797" cy="10519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C92FD91-FA87-49B2-BC74-02D6D5407065}"/>
              </a:ext>
            </a:extLst>
          </p:cNvPr>
          <p:cNvSpPr/>
          <p:nvPr/>
        </p:nvSpPr>
        <p:spPr>
          <a:xfrm>
            <a:off x="6143626" y="4643736"/>
            <a:ext cx="2180798" cy="110883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94D4E9B-031D-42F2-AD78-64E2EBA3213A}"/>
              </a:ext>
            </a:extLst>
          </p:cNvPr>
          <p:cNvSpPr txBox="1">
            <a:spLocks/>
          </p:cNvSpPr>
          <p:nvPr/>
        </p:nvSpPr>
        <p:spPr>
          <a:xfrm>
            <a:off x="4010025" y="1289513"/>
            <a:ext cx="3978507" cy="3639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1800" b="1" dirty="0">
                <a:solidFill>
                  <a:schemeClr val="dk1"/>
                </a:solidFill>
              </a:rPr>
              <a:t>Standard configuration 20180919.016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73807D4-6F75-4258-98C1-BF66F12223B1}"/>
              </a:ext>
            </a:extLst>
          </p:cNvPr>
          <p:cNvSpPr txBox="1">
            <a:spLocks/>
          </p:cNvSpPr>
          <p:nvPr/>
        </p:nvSpPr>
        <p:spPr>
          <a:xfrm>
            <a:off x="2857909" y="1185503"/>
            <a:ext cx="2304231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b="1" dirty="0">
                <a:solidFill>
                  <a:schemeClr val="dk1"/>
                </a:solidFill>
              </a:rPr>
              <a:t>ECRH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AE86EF2-B507-4D09-A154-F5148AB2B906}"/>
              </a:ext>
            </a:extLst>
          </p:cNvPr>
          <p:cNvSpPr txBox="1">
            <a:spLocks/>
          </p:cNvSpPr>
          <p:nvPr/>
        </p:nvSpPr>
        <p:spPr>
          <a:xfrm>
            <a:off x="8181975" y="1186261"/>
            <a:ext cx="2304231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b="1" dirty="0">
                <a:solidFill>
                  <a:schemeClr val="dk1"/>
                </a:solidFill>
              </a:rPr>
              <a:t>ECRH+NBI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D94FAD7-A41C-4188-8383-44E274D2FD2A}"/>
              </a:ext>
            </a:extLst>
          </p:cNvPr>
          <p:cNvSpPr/>
          <p:nvPr/>
        </p:nvSpPr>
        <p:spPr>
          <a:xfrm>
            <a:off x="444228" y="4650028"/>
            <a:ext cx="1578212" cy="110883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9264B4-70F8-4D31-9134-CF278AE479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E6A4FE9-7848-4325-9742-D6F9FD87C16F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7622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Second strike line (Standard configuration)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FA9F94-F9CB-408F-9423-9D2439F2FAC3}"/>
              </a:ext>
            </a:extLst>
          </p:cNvPr>
          <p:cNvCxnSpPr>
            <a:cxnSpLocks/>
          </p:cNvCxnSpPr>
          <p:nvPr/>
        </p:nvCxnSpPr>
        <p:spPr>
          <a:xfrm>
            <a:off x="9516739" y="845615"/>
            <a:ext cx="1467742" cy="2240449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409DC95-0C86-4010-8E9F-3ED11ACC73E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36</a:t>
            </a:fld>
            <a:endParaRPr lang="en-GB" sz="2400" dirty="0"/>
          </a:p>
        </p:txBody>
      </p:sp>
      <p:pic>
        <p:nvPicPr>
          <p:cNvPr id="33" name="Picture 32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EEAE5AE8-5BC9-4CBA-AF88-0432EE7F7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89063"/>
            <a:ext cx="5581650" cy="4186238"/>
          </a:xfrm>
          <a:prstGeom prst="rect">
            <a:avLst/>
          </a:prstGeom>
        </p:spPr>
      </p:pic>
      <p:pic>
        <p:nvPicPr>
          <p:cNvPr id="34" name="Picture 33" descr="A picture containing text, dark, glass&#10;&#10;Description automatically generated">
            <a:extLst>
              <a:ext uri="{FF2B5EF4-FFF2-40B4-BE49-F238E27FC236}">
                <a16:creationId xmlns:a16="http://schemas.microsoft.com/office/drawing/2014/main" id="{82D6AA20-C3EF-4D38-8012-C7C0A0FA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7" y="1589063"/>
            <a:ext cx="5581650" cy="4186238"/>
          </a:xfrm>
          <a:prstGeom prst="rect">
            <a:avLst/>
          </a:prstGeom>
        </p:spPr>
      </p:pic>
      <p:pic>
        <p:nvPicPr>
          <p:cNvPr id="35" name="Picture 34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383B4E1D-0485-4D60-AD49-84DD3FB026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39798" r="45817" b="42141"/>
          <a:stretch/>
        </p:blipFill>
        <p:spPr>
          <a:xfrm>
            <a:off x="466723" y="4673100"/>
            <a:ext cx="1555717" cy="1079475"/>
          </a:xfrm>
          <a:prstGeom prst="rect">
            <a:avLst/>
          </a:prstGeom>
        </p:spPr>
      </p:pic>
      <p:pic>
        <p:nvPicPr>
          <p:cNvPr id="36" name="Picture 35" descr="A picture containing text, dark, glass&#10;&#10;Description automatically generated">
            <a:extLst>
              <a:ext uri="{FF2B5EF4-FFF2-40B4-BE49-F238E27FC236}">
                <a16:creationId xmlns:a16="http://schemas.microsoft.com/office/drawing/2014/main" id="{25CABA76-B823-43AD-ABC1-7D728777F4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0" t="43344" r="47735" b="47327"/>
          <a:stretch/>
        </p:blipFill>
        <p:spPr>
          <a:xfrm>
            <a:off x="6143627" y="4673101"/>
            <a:ext cx="2180797" cy="1051914"/>
          </a:xfrm>
          <a:prstGeom prst="rect">
            <a:avLst/>
          </a:prstGeom>
        </p:spPr>
      </p:pic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73807D4-6F75-4258-98C1-BF66F12223B1}"/>
              </a:ext>
            </a:extLst>
          </p:cNvPr>
          <p:cNvSpPr txBox="1">
            <a:spLocks/>
          </p:cNvSpPr>
          <p:nvPr/>
        </p:nvSpPr>
        <p:spPr>
          <a:xfrm>
            <a:off x="2857909" y="1185503"/>
            <a:ext cx="2304231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b="1" dirty="0">
                <a:solidFill>
                  <a:schemeClr val="dk1"/>
                </a:solidFill>
              </a:rPr>
              <a:t>ECRH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AE86EF2-B507-4D09-A154-F5148AB2B906}"/>
              </a:ext>
            </a:extLst>
          </p:cNvPr>
          <p:cNvSpPr txBox="1">
            <a:spLocks/>
          </p:cNvSpPr>
          <p:nvPr/>
        </p:nvSpPr>
        <p:spPr>
          <a:xfrm>
            <a:off x="8181975" y="1186261"/>
            <a:ext cx="2304231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b="1" dirty="0">
                <a:solidFill>
                  <a:schemeClr val="dk1"/>
                </a:solidFill>
              </a:rPr>
              <a:t>ECRH+NBI</a:t>
            </a:r>
          </a:p>
        </p:txBody>
      </p:sp>
      <p:pic>
        <p:nvPicPr>
          <p:cNvPr id="18" name="Picture 17" descr="A picture containing text, red, dark&#10;&#10;Description automatically generated">
            <a:extLst>
              <a:ext uri="{FF2B5EF4-FFF2-40B4-BE49-F238E27FC236}">
                <a16:creationId xmlns:a16="http://schemas.microsoft.com/office/drawing/2014/main" id="{8545E23A-D432-4B76-8B5E-8C106D0B3C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7" y="1589063"/>
            <a:ext cx="5581649" cy="4186237"/>
          </a:xfrm>
          <a:prstGeom prst="rect">
            <a:avLst/>
          </a:prstGeom>
        </p:spPr>
      </p:pic>
      <p:pic>
        <p:nvPicPr>
          <p:cNvPr id="19" name="Picture 18" descr="A picture containing text, indoor, dark, glass&#10;&#10;Description automatically generated">
            <a:extLst>
              <a:ext uri="{FF2B5EF4-FFF2-40B4-BE49-F238E27FC236}">
                <a16:creationId xmlns:a16="http://schemas.microsoft.com/office/drawing/2014/main" id="{6DC17C40-5308-43A0-9C17-52A2EE4F99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76" y="1582359"/>
            <a:ext cx="5581647" cy="4186235"/>
          </a:xfrm>
          <a:prstGeom prst="rect">
            <a:avLst/>
          </a:prstGeom>
        </p:spPr>
      </p:pic>
      <p:pic>
        <p:nvPicPr>
          <p:cNvPr id="20" name="Picture 19" descr="A picture containing text, red, dark&#10;&#10;Description automatically generated">
            <a:extLst>
              <a:ext uri="{FF2B5EF4-FFF2-40B4-BE49-F238E27FC236}">
                <a16:creationId xmlns:a16="http://schemas.microsoft.com/office/drawing/2014/main" id="{994F9749-CDB9-4507-B5DF-99A2B60F1F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2" t="31251" r="24127" b="64649"/>
          <a:stretch/>
        </p:blipFill>
        <p:spPr>
          <a:xfrm>
            <a:off x="469292" y="4650375"/>
            <a:ext cx="1553148" cy="1085403"/>
          </a:xfrm>
          <a:prstGeom prst="rect">
            <a:avLst/>
          </a:prstGeom>
        </p:spPr>
      </p:pic>
      <p:pic>
        <p:nvPicPr>
          <p:cNvPr id="21" name="Picture 20" descr="A picture containing text, indoor, dark, glass&#10;&#10;Description automatically generated">
            <a:extLst>
              <a:ext uri="{FF2B5EF4-FFF2-40B4-BE49-F238E27FC236}">
                <a16:creationId xmlns:a16="http://schemas.microsoft.com/office/drawing/2014/main" id="{F4C1F348-9DDF-4984-AEDF-95C6D24A00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3" t="31571" r="23477" b="65140"/>
          <a:stretch/>
        </p:blipFill>
        <p:spPr>
          <a:xfrm>
            <a:off x="6154876" y="4686880"/>
            <a:ext cx="2169548" cy="10519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C92FD91-FA87-49B2-BC74-02D6D5407065}"/>
              </a:ext>
            </a:extLst>
          </p:cNvPr>
          <p:cNvSpPr/>
          <p:nvPr/>
        </p:nvSpPr>
        <p:spPr>
          <a:xfrm>
            <a:off x="6143626" y="4643736"/>
            <a:ext cx="2180798" cy="110883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EDC82B-A541-41AA-8881-07CBEDF60009}"/>
              </a:ext>
            </a:extLst>
          </p:cNvPr>
          <p:cNvSpPr/>
          <p:nvPr/>
        </p:nvSpPr>
        <p:spPr>
          <a:xfrm>
            <a:off x="444228" y="4650028"/>
            <a:ext cx="1578212" cy="110883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B417B2-CE2B-499B-8850-3BB6051118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5D3E740-A9BB-4EB3-AA34-1A8592044AA3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94D4E9B-031D-42F2-AD78-64E2EBA3213A}"/>
              </a:ext>
            </a:extLst>
          </p:cNvPr>
          <p:cNvSpPr txBox="1">
            <a:spLocks/>
          </p:cNvSpPr>
          <p:nvPr/>
        </p:nvSpPr>
        <p:spPr>
          <a:xfrm>
            <a:off x="4010025" y="1289513"/>
            <a:ext cx="3978507" cy="3639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1800" b="1" dirty="0">
                <a:solidFill>
                  <a:schemeClr val="dk1"/>
                </a:solidFill>
              </a:rPr>
              <a:t>Standard configuration 20180919.016</a:t>
            </a:r>
          </a:p>
        </p:txBody>
      </p:sp>
    </p:spTree>
    <p:extLst>
      <p:ext uri="{BB962C8B-B14F-4D97-AF65-F5344CB8AC3E}">
        <p14:creationId xmlns:p14="http://schemas.microsoft.com/office/powerpoint/2010/main" val="29156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4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0726406-A46F-4A93-B723-44AD62527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 b="19040"/>
          <a:stretch/>
        </p:blipFill>
        <p:spPr bwMode="auto">
          <a:xfrm>
            <a:off x="5191415" y="1951891"/>
            <a:ext cx="6745747" cy="406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2BF28C-0F67-448F-B48D-BF091F01DB03}"/>
              </a:ext>
            </a:extLst>
          </p:cNvPr>
          <p:cNvSpPr txBox="1"/>
          <p:nvPr/>
        </p:nvSpPr>
        <p:spPr>
          <a:xfrm>
            <a:off x="6096000" y="526750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[2]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10F57C-5857-4785-92BA-B46F647C9282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713482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In W7-X, the fusion alphas are mimicked by NBI.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Two neutral beams inject neutral hydrogen.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Energy (55 keV) of neutral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hydrogen chosen such that their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confinement is selfsame to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fusion alphas.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CA1735-ED34-4FD8-A937-450F521F73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4FA746-4902-42E5-8BBA-1D45A0B66D93}"/>
              </a:ext>
            </a:extLst>
          </p:cNvPr>
          <p:cNvSpPr txBox="1"/>
          <p:nvPr/>
        </p:nvSpPr>
        <p:spPr>
          <a:xfrm>
            <a:off x="4467225" y="6164044"/>
            <a:ext cx="375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[2] </a:t>
            </a:r>
            <a:r>
              <a:rPr lang="nl-NL" dirty="0">
                <a:latin typeface="HelveticaLTStd-Bold"/>
              </a:rPr>
              <a:t>S.</a:t>
            </a:r>
            <a:r>
              <a:rPr lang="nl-NL" dirty="0">
                <a:latin typeface="Arial-BoldMT"/>
              </a:rPr>
              <a:t>Ä</a:t>
            </a:r>
            <a:r>
              <a:rPr lang="nl-NL" dirty="0">
                <a:latin typeface="HelveticaLTStd-Bold"/>
              </a:rPr>
              <a:t>k</a:t>
            </a:r>
            <a:r>
              <a:rPr lang="nl-NL" dirty="0">
                <a:latin typeface="Arial-BoldMT"/>
              </a:rPr>
              <a:t>ä</a:t>
            </a:r>
            <a:r>
              <a:rPr lang="nl-NL" dirty="0">
                <a:latin typeface="HelveticaLTStd-Bold"/>
              </a:rPr>
              <a:t>slompolo et al. Nucl. Fusion 58 (2018)  082010</a:t>
            </a:r>
            <a:endParaRPr lang="en-NL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C6599EB-E61E-4904-AABF-43C29889F6D0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39722A5-C320-4B90-93D3-56FABADAC9A6}"/>
              </a:ext>
            </a:extLst>
          </p:cNvPr>
          <p:cNvSpPr txBox="1">
            <a:spLocks/>
          </p:cNvSpPr>
          <p:nvPr/>
        </p:nvSpPr>
        <p:spPr>
          <a:xfrm>
            <a:off x="813858" y="384000"/>
            <a:ext cx="10564284" cy="52593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514338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solidFill>
                  <a:schemeClr val="accent1"/>
                </a:solidFill>
              </a:rPr>
              <a:t>NBI particles mimic fusion alphas</a:t>
            </a:r>
            <a:endParaRPr lang="en-N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9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W7-X has a five-fold toroidal symmetry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5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6785D0-3451-4452-81E7-AD1250F2A8A6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713482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Each toroidal segment has an upper and lower divertor module.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NBI injects neutrals into toroidal module 2.</a:t>
            </a:r>
          </a:p>
          <a:p>
            <a:pPr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schemeClr val="dk1"/>
                </a:solidFill>
              </a:rPr>
              <a:t>Each divertor module is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monitored by an IR camera.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C31730-0F3C-473F-86D7-C674B6112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3E83E53-39D0-4578-8756-FCF3AD1F53C8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90" y="2440701"/>
            <a:ext cx="6624857" cy="35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The infrared cameras monitor each divertor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A50C45-F639-45C2-867A-54841779B902}"/>
              </a:ext>
            </a:extLst>
          </p:cNvPr>
          <p:cNvSpPr txBox="1">
            <a:spLocks/>
          </p:cNvSpPr>
          <p:nvPr/>
        </p:nvSpPr>
        <p:spPr>
          <a:xfrm>
            <a:off x="813467" y="12000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3534B-F696-41F8-8CA4-CF3B1B50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907" y="1315050"/>
            <a:ext cx="5858901" cy="462296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BE4059-9716-48E3-93F9-737435A59B90}"/>
              </a:ext>
            </a:extLst>
          </p:cNvPr>
          <p:cNvSpPr txBox="1">
            <a:spLocks/>
          </p:cNvSpPr>
          <p:nvPr/>
        </p:nvSpPr>
        <p:spPr>
          <a:xfrm>
            <a:off x="965867" y="1352401"/>
            <a:ext cx="10563616" cy="450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ABB3E1-0FC8-4642-BC6C-53B7682E8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C7D3E5-4B07-4EDC-8715-CB42A99CAD95}"/>
              </a:ext>
            </a:extLst>
          </p:cNvPr>
          <p:cNvSpPr txBox="1">
            <a:spLocks/>
          </p:cNvSpPr>
          <p:nvPr/>
        </p:nvSpPr>
        <p:spPr>
          <a:xfrm>
            <a:off x="816001" y="1266825"/>
            <a:ext cx="10713482" cy="4594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Horizontal Divertor: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[1] Low-iota target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[2] Middle target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[3] High-iota target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[4] Vertical </a:t>
            </a:r>
            <a:r>
              <a:rPr lang="en-US" sz="2800" dirty="0" err="1">
                <a:solidFill>
                  <a:schemeClr val="dk1"/>
                </a:solidFill>
              </a:rPr>
              <a:t>divertor</a:t>
            </a: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[5] Baffle plates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dk1"/>
                </a:solidFill>
              </a:rPr>
              <a:t>[6] AEF 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8F37DCF-6389-4A4E-86E5-22F0CE43DC8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6</a:t>
            </a:fld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230E2-0A23-4319-8000-2B4CECE790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5F1640A-E650-474C-8201-FDDDE9AD6021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38146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Fast ion loads depend on mag. configuration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7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3C6785D0-3451-4452-81E7-AD1250F2A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001" y="1266825"/>
                <a:ext cx="10713482" cy="459440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marR="0" indent="0" algn="l" defTabSz="514338" rtl="0" eaLnBrk="1" fontAlgn="auto" latinLnBrk="0" hangingPunct="1">
                  <a:lnSpc>
                    <a:spcPts val="2400"/>
                  </a:lnSpc>
                  <a:spcBef>
                    <a:spcPts val="573"/>
                  </a:spcBef>
                  <a:spcAft>
                    <a:spcPts val="57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6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0" marR="0" indent="0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2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202495" marR="0" indent="-202495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0"/>
                  </a:spcAft>
                  <a:buClr>
                    <a:srgbClr val="101073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20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404990" marR="0" indent="-202495" algn="l" defTabSz="514338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01073"/>
                  </a:buClr>
                  <a:buSzTx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607485" marR="0" indent="-202495" algn="l" defTabSz="51433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67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141442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7159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8765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85933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Discharges with different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magnetic configurations: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	Standard configuration;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	High-mirror configuration;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	High-iota configuration.</a:t>
                </a:r>
              </a:p>
              <a:p>
                <a:pPr marL="457200" indent="-457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Tx/>
                  <a:buChar char="-"/>
                </a:pPr>
                <a:endParaRPr lang="en-US" sz="2800" dirty="0">
                  <a:solidFill>
                    <a:schemeClr val="dk1"/>
                  </a:solidFill>
                </a:endParaRPr>
              </a:p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ECRH start-up followed by NBI operation phase. </a:t>
                </a:r>
              </a:p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During NBI operation,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are altered.</a:t>
                </a:r>
              </a:p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endParaRPr lang="en-US" sz="2800" dirty="0">
                  <a:solidFill>
                    <a:schemeClr val="dk1"/>
                  </a:solidFill>
                </a:endParaRPr>
              </a:p>
            </p:txBody>
          </p:sp>
        </mc:Choice>
        <mc:Fallback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3C6785D0-3451-4452-81E7-AD1250F2A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1" y="1266825"/>
                <a:ext cx="10713482" cy="4594401"/>
              </a:xfrm>
              <a:prstGeom prst="rect">
                <a:avLst/>
              </a:prstGeom>
              <a:blipFill>
                <a:blip r:embed="rId4"/>
                <a:stretch>
                  <a:fillRect l="-2049" t="-22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5D24B93-46EA-4031-A157-0FF216C636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333"/>
          <a:stretch/>
        </p:blipFill>
        <p:spPr>
          <a:xfrm>
            <a:off x="6822040" y="1121850"/>
            <a:ext cx="4675798" cy="2971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B6B5A4-8CAC-42D2-B2D0-DA773833E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34A4715-FE88-4E45-A5ED-C0CB604D3AE3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00DE12E-6BA6-474E-B155-EE69B12B3010}"/>
              </a:ext>
            </a:extLst>
          </p:cNvPr>
          <p:cNvSpPr/>
          <p:nvPr/>
        </p:nvSpPr>
        <p:spPr>
          <a:xfrm>
            <a:off x="711392" y="2393002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D4A7B4E-4CA4-4190-A757-0176F95BE303}"/>
              </a:ext>
            </a:extLst>
          </p:cNvPr>
          <p:cNvSpPr/>
          <p:nvPr/>
        </p:nvSpPr>
        <p:spPr>
          <a:xfrm>
            <a:off x="711392" y="2886645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3D4B9BB-AD9B-455B-AC02-7A4DB5FA5E27}"/>
              </a:ext>
            </a:extLst>
          </p:cNvPr>
          <p:cNvSpPr/>
          <p:nvPr/>
        </p:nvSpPr>
        <p:spPr>
          <a:xfrm>
            <a:off x="711392" y="3395659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410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1D heat model is applied to obtain heat flux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8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2">
                <a:extLst>
                  <a:ext uri="{FF2B5EF4-FFF2-40B4-BE49-F238E27FC236}">
                    <a16:creationId xmlns:a16="http://schemas.microsoft.com/office/drawing/2014/main" id="{AE180129-9CD5-40C6-8C1E-AB8B2E2506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001" y="1266825"/>
                <a:ext cx="10977414" cy="459440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marR="0" indent="0" algn="l" defTabSz="514338" rtl="0" eaLnBrk="1" fontAlgn="auto" latinLnBrk="0" hangingPunct="1">
                  <a:lnSpc>
                    <a:spcPts val="2400"/>
                  </a:lnSpc>
                  <a:spcBef>
                    <a:spcPts val="573"/>
                  </a:spcBef>
                  <a:spcAft>
                    <a:spcPts val="57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6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0" marR="0" indent="0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2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202495" marR="0" indent="-202495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0"/>
                  </a:spcAft>
                  <a:buClr>
                    <a:srgbClr val="101073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20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404990" marR="0" indent="-202495" algn="l" defTabSz="514338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01073"/>
                  </a:buClr>
                  <a:buSzTx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607485" marR="0" indent="-202495" algn="l" defTabSz="51433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67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141442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7159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8765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85933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330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●"/>
                </a:pPr>
                <a:r>
                  <a:rPr lang="en-US" sz="2800" dirty="0">
                    <a:solidFill>
                      <a:schemeClr val="dk1"/>
                    </a:solidFill>
                  </a:rPr>
                  <a:t>The following assumptions are made:</a:t>
                </a:r>
              </a:p>
              <a:p>
                <a:pPr marL="457200" indent="-457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Tx/>
                  <a:buChar char="-"/>
                </a:pPr>
                <a:r>
                  <a:rPr lang="en-US" sz="2800" dirty="0">
                    <a:solidFill>
                      <a:schemeClr val="dk1"/>
                    </a:solidFill>
                  </a:rPr>
                  <a:t>Semi-infinite solid.</a:t>
                </a:r>
              </a:p>
              <a:p>
                <a:pPr marL="457200" indent="-457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Tx/>
                  <a:buChar char="-"/>
                </a:pPr>
                <a:r>
                  <a:rPr lang="en-US" sz="2800" dirty="0">
                    <a:solidFill>
                      <a:schemeClr val="dk1"/>
                    </a:solidFill>
                  </a:rPr>
                  <a:t>Cooling effects are negligible.</a:t>
                </a:r>
              </a:p>
              <a:p>
                <a:pPr marL="457200" indent="-457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Tx/>
                  <a:buChar char="-"/>
                </a:pPr>
                <a:r>
                  <a:rPr lang="en-US" sz="2800" dirty="0">
                    <a:solidFill>
                      <a:schemeClr val="dk1"/>
                    </a:solidFill>
                  </a:rPr>
                  <a:t>Diffusion of heat is negligible along the surface.</a:t>
                </a:r>
              </a:p>
              <a:p>
                <a:pPr marL="457200" indent="-457200"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  <a:buFontTx/>
                  <a:buChar char="-"/>
                </a:pPr>
                <a:endParaRPr lang="en-US" sz="2800" dirty="0">
                  <a:solidFill>
                    <a:schemeClr val="dk1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r>
                  <a:rPr lang="en-US" sz="2800" dirty="0">
                    <a:solidFill>
                      <a:schemeClr val="dk1"/>
                    </a:solidFill>
                  </a:rPr>
                  <a:t>1D transient heat conduction model can be applied to obtain the heat flux: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  <m:r>
                      <m:rPr>
                        <m:lit/>
                      </m:rP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		where	 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𝜋𝜆𝜌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rad>
                    <m:r>
                      <a:rPr lang="en-US" sz="2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sz="2800" dirty="0">
                  <a:solidFill>
                    <a:schemeClr val="dk1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endParaRPr lang="en-US" sz="2800" dirty="0">
                  <a:solidFill>
                    <a:schemeClr val="dk1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chemeClr val="dk1"/>
                  </a:buClr>
                  <a:buSzPts val="1600"/>
                </a:pPr>
                <a:endParaRPr lang="en-US" sz="28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8" name="Text Placeholder 2">
                <a:extLst>
                  <a:ext uri="{FF2B5EF4-FFF2-40B4-BE49-F238E27FC236}">
                    <a16:creationId xmlns:a16="http://schemas.microsoft.com/office/drawing/2014/main" id="{AE180129-9CD5-40C6-8C1E-AB8B2E250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1" y="1266825"/>
                <a:ext cx="10977414" cy="4594401"/>
              </a:xfrm>
              <a:prstGeom prst="rect">
                <a:avLst/>
              </a:prstGeom>
              <a:blipFill>
                <a:blip r:embed="rId4"/>
                <a:stretch>
                  <a:fillRect l="-1999" t="-2258" r="-5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8E02651-B57F-42D9-BBD3-BBAABBCF5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FCA1A1-F40A-4A2F-8778-D8EE6342E3EB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  <p:pic>
        <p:nvPicPr>
          <p:cNvPr id="12" name="Picture 10" descr="vink-groen - excelopleiding.nl">
            <a:extLst>
              <a:ext uri="{FF2B5EF4-FFF2-40B4-BE49-F238E27FC236}">
                <a16:creationId xmlns:a16="http://schemas.microsoft.com/office/drawing/2014/main" id="{5979C9AA-2513-4353-A94B-C309153C1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25" y="1682244"/>
            <a:ext cx="564950" cy="5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vink-groen - excelopleiding.nl">
            <a:extLst>
              <a:ext uri="{FF2B5EF4-FFF2-40B4-BE49-F238E27FC236}">
                <a16:creationId xmlns:a16="http://schemas.microsoft.com/office/drawing/2014/main" id="{1F1B0AE1-AD84-4C54-8F69-0F05CDF7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38" y="2154611"/>
            <a:ext cx="564950" cy="5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544110D-96E8-4D70-88E6-1A2B87863D0B}"/>
              </a:ext>
            </a:extLst>
          </p:cNvPr>
          <p:cNvSpPr/>
          <p:nvPr/>
        </p:nvSpPr>
        <p:spPr>
          <a:xfrm>
            <a:off x="711392" y="1897702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69560FC-BE3B-4D61-8E4F-CEC80EE720A7}"/>
              </a:ext>
            </a:extLst>
          </p:cNvPr>
          <p:cNvSpPr/>
          <p:nvPr/>
        </p:nvSpPr>
        <p:spPr>
          <a:xfrm>
            <a:off x="711392" y="2391345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2006641-15A2-40BF-8492-00DFA4C37ED5}"/>
              </a:ext>
            </a:extLst>
          </p:cNvPr>
          <p:cNvSpPr/>
          <p:nvPr/>
        </p:nvSpPr>
        <p:spPr>
          <a:xfrm>
            <a:off x="711392" y="2900359"/>
            <a:ext cx="352212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445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C569F7-8AD1-4F86-8340-832DC1E38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3" t="14520" r="31425" b="24923"/>
          <a:stretch/>
        </p:blipFill>
        <p:spPr>
          <a:xfrm rot="16200000">
            <a:off x="4085469" y="-894368"/>
            <a:ext cx="3709434" cy="8331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ED9F7-AC94-46AF-B7AC-212DE60C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/>
                </a:solidFill>
              </a:rPr>
              <a:t>Strike line is monitored to verify method</a:t>
            </a:r>
            <a:endParaRPr lang="en-NL" sz="4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6D84-F591-459D-AD47-AE06FFFFEA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15836" y="6312302"/>
            <a:ext cx="801751" cy="46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400" smtClean="0"/>
              <a:t>9</a:t>
            </a:fld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62D60-F9BA-45CF-BD6C-38085369DCE2}"/>
              </a:ext>
            </a:extLst>
          </p:cNvPr>
          <p:cNvSpPr/>
          <p:nvPr/>
        </p:nvSpPr>
        <p:spPr>
          <a:xfrm>
            <a:off x="1295400" y="6219825"/>
            <a:ext cx="2714625" cy="468000"/>
          </a:xfrm>
          <a:prstGeom prst="rect">
            <a:avLst/>
          </a:prstGeom>
          <a:solidFill>
            <a:srgbClr val="F1EFEF"/>
          </a:solidFill>
          <a:ln>
            <a:solidFill>
              <a:srgbClr val="F1E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469B5B-E7E7-463C-B429-01E22D69D990}"/>
              </a:ext>
            </a:extLst>
          </p:cNvPr>
          <p:cNvSpPr txBox="1">
            <a:spLocks/>
          </p:cNvSpPr>
          <p:nvPr/>
        </p:nvSpPr>
        <p:spPr>
          <a:xfrm>
            <a:off x="180976" y="819150"/>
            <a:ext cx="12011024" cy="5255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30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Char char="●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E3BA09-36B3-4D87-8858-1C783E5BF3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7"/>
          <a:stretch/>
        </p:blipFill>
        <p:spPr>
          <a:xfrm>
            <a:off x="9159939" y="6169865"/>
            <a:ext cx="1514474" cy="6405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F27790-1CDF-41DE-AD54-2079A55AFD62}"/>
              </a:ext>
            </a:extLst>
          </p:cNvPr>
          <p:cNvSpPr txBox="1"/>
          <p:nvPr/>
        </p:nvSpPr>
        <p:spPr>
          <a:xfrm>
            <a:off x="4345566" y="955086"/>
            <a:ext cx="318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Standard configuration</a:t>
            </a:r>
            <a:endParaRPr lang="en-NL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898A70-2755-444E-BD27-E19EE93A84A8}"/>
              </a:ext>
            </a:extLst>
          </p:cNvPr>
          <p:cNvSpPr/>
          <p:nvPr/>
        </p:nvSpPr>
        <p:spPr>
          <a:xfrm>
            <a:off x="5007141" y="3271468"/>
            <a:ext cx="1436915" cy="580571"/>
          </a:xfrm>
          <a:prstGeom prst="ellipse">
            <a:avLst/>
          </a:prstGeom>
          <a:noFill/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DA7EFF-3AC0-45A0-BA30-597AB4537D46}"/>
              </a:ext>
            </a:extLst>
          </p:cNvPr>
          <p:cNvSpPr txBox="1"/>
          <p:nvPr/>
        </p:nvSpPr>
        <p:spPr>
          <a:xfrm>
            <a:off x="9715501" y="5677071"/>
            <a:ext cx="240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Standard: 20180919.33</a:t>
            </a:r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A23644-2F28-4EFA-813B-4B7350965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7"/>
          <a:stretch/>
        </p:blipFill>
        <p:spPr>
          <a:xfrm>
            <a:off x="8371012" y="6151065"/>
            <a:ext cx="644233" cy="71882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523C7C5-FAE8-4603-9BE9-FD305C615A1C}"/>
              </a:ext>
            </a:extLst>
          </p:cNvPr>
          <p:cNvSpPr txBox="1">
            <a:spLocks/>
          </p:cNvSpPr>
          <p:nvPr/>
        </p:nvSpPr>
        <p:spPr>
          <a:xfrm>
            <a:off x="1295400" y="6337501"/>
            <a:ext cx="2882962" cy="495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Fast ion wall loads in W7-X</a:t>
            </a:r>
            <a:r>
              <a:rPr lang="en-US" sz="2400" b="1" dirty="0">
                <a:solidFill>
                  <a:schemeClr val="tx1"/>
                </a:solidFill>
              </a:rPr>
              <a:t>		 						</a:t>
            </a:r>
          </a:p>
        </p:txBody>
      </p:sp>
    </p:spTree>
    <p:extLst>
      <p:ext uri="{BB962C8B-B14F-4D97-AF65-F5344CB8AC3E}">
        <p14:creationId xmlns:p14="http://schemas.microsoft.com/office/powerpoint/2010/main" val="85869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TUe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2FB59E-B997-4220-A04D-011E5CEF7B90}" vid="{AC1DDA82-F5EF-417E-9115-642B32173C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134157</TotalTime>
  <Words>1977</Words>
  <Application>Microsoft Office PowerPoint</Application>
  <PresentationFormat>Widescreen</PresentationFormat>
  <Paragraphs>375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</vt:lpstr>
      <vt:lpstr>Arial-BoldMT</vt:lpstr>
      <vt:lpstr>Calibri</vt:lpstr>
      <vt:lpstr>Cambria Math</vt:lpstr>
      <vt:lpstr>HelveticaLTStd-Bold</vt:lpstr>
      <vt:lpstr>TUe</vt:lpstr>
      <vt:lpstr>Investigation of fast ion wall loads in W7-X by IR thermography. </vt:lpstr>
      <vt:lpstr>Fast ions can damage plasma-facing components</vt:lpstr>
      <vt:lpstr>Research Question:  What are the magnitude and location of  fast ion wall  loads in W7-X?</vt:lpstr>
      <vt:lpstr>PowerPoint Presentation</vt:lpstr>
      <vt:lpstr>W7-X has a five-fold toroidal symmetry</vt:lpstr>
      <vt:lpstr>The infrared cameras monitor each divertor</vt:lpstr>
      <vt:lpstr>Fast ion loads depend on mag. configuration</vt:lpstr>
      <vt:lpstr>1D heat model is applied to obtain heat flux</vt:lpstr>
      <vt:lpstr>Strike line is monitored to verify method</vt:lpstr>
      <vt:lpstr>Strike line is monitored to verify method</vt:lpstr>
      <vt:lpstr>Method and THEODOR show good agreement</vt:lpstr>
      <vt:lpstr>Fast ion wall loads are positioned at baffle</vt:lpstr>
      <vt:lpstr>Magnetic configuration alters heat deposition</vt:lpstr>
      <vt:lpstr>Method to obtain the fast ion heat flux</vt:lpstr>
      <vt:lpstr>Asymmetries are present in the fast ion loads</vt:lpstr>
      <vt:lpstr>Baffle loads due to trapped particle orbit</vt:lpstr>
      <vt:lpstr>Fast ion load is dependent on plasma density</vt:lpstr>
      <vt:lpstr>Competing effects of density on fast ion loads</vt:lpstr>
      <vt:lpstr>The results are compared to simulations</vt:lpstr>
      <vt:lpstr>Conclusion</vt:lpstr>
      <vt:lpstr>Outlook: fast ion loads on the divertor</vt:lpstr>
      <vt:lpstr>Second strike line is formed at high-iota target</vt:lpstr>
      <vt:lpstr>Method to obtain the anomalous loads</vt:lpstr>
      <vt:lpstr>Origin of the anomalous loads</vt:lpstr>
      <vt:lpstr>Conclusion</vt:lpstr>
      <vt:lpstr>W7-X has toroidal variation in magnetic field</vt:lpstr>
      <vt:lpstr>Fast ion loads depend on mag. configuration</vt:lpstr>
      <vt:lpstr>Fast ion loads depend on mag. configuration</vt:lpstr>
      <vt:lpstr>View of the IR camera</vt:lpstr>
      <vt:lpstr>Discharges</vt:lpstr>
      <vt:lpstr>Temperature dependence of material properties</vt:lpstr>
      <vt:lpstr>Verification with THEODOR</vt:lpstr>
      <vt:lpstr>Second strike line (High iota configuration)</vt:lpstr>
      <vt:lpstr>Second strike line (High iota configuraiton)</vt:lpstr>
      <vt:lpstr>Second strike line (Standard configuration)</vt:lpstr>
      <vt:lpstr>Second strike line (Standard configuration)</vt:lpstr>
    </vt:vector>
  </TitlesOfParts>
  <Company>TUe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BEP Overview ‘D</dc:title>
  <dc:creator>Thepass, H.</dc:creator>
  <cp:lastModifiedBy>Cornelissen, Mark</cp:lastModifiedBy>
  <cp:revision>1225</cp:revision>
  <dcterms:created xsi:type="dcterms:W3CDTF">2020-04-20T16:51:34Z</dcterms:created>
  <dcterms:modified xsi:type="dcterms:W3CDTF">2022-04-24T21:18:08Z</dcterms:modified>
</cp:coreProperties>
</file>