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7" r:id="rId2"/>
  </p:sldMasterIdLst>
  <p:notesMasterIdLst>
    <p:notesMasterId r:id="rId35"/>
  </p:notesMasterIdLst>
  <p:sldIdLst>
    <p:sldId id="258" r:id="rId3"/>
    <p:sldId id="260" r:id="rId4"/>
    <p:sldId id="261" r:id="rId5"/>
    <p:sldId id="265" r:id="rId6"/>
    <p:sldId id="259" r:id="rId7"/>
    <p:sldId id="277" r:id="rId8"/>
    <p:sldId id="278" r:id="rId9"/>
    <p:sldId id="279" r:id="rId10"/>
    <p:sldId id="280" r:id="rId11"/>
    <p:sldId id="281" r:id="rId12"/>
    <p:sldId id="282" r:id="rId13"/>
    <p:sldId id="283" r:id="rId14"/>
    <p:sldId id="284" r:id="rId15"/>
    <p:sldId id="285" r:id="rId16"/>
    <p:sldId id="266" r:id="rId17"/>
    <p:sldId id="269" r:id="rId18"/>
    <p:sldId id="268" r:id="rId19"/>
    <p:sldId id="270" r:id="rId20"/>
    <p:sldId id="272" r:id="rId21"/>
    <p:sldId id="273" r:id="rId22"/>
    <p:sldId id="275" r:id="rId23"/>
    <p:sldId id="286" r:id="rId24"/>
    <p:sldId id="287" r:id="rId25"/>
    <p:sldId id="288" r:id="rId26"/>
    <p:sldId id="289" r:id="rId27"/>
    <p:sldId id="290" r:id="rId28"/>
    <p:sldId id="291" r:id="rId29"/>
    <p:sldId id="292" r:id="rId30"/>
    <p:sldId id="293" r:id="rId31"/>
    <p:sldId id="294" r:id="rId32"/>
    <p:sldId id="295" r:id="rId33"/>
    <p:sldId id="27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78"/>
      </p:cViewPr>
      <p:guideLst>
        <p:guide orient="horz" pos="2160"/>
        <p:guide pos="3840"/>
      </p:guideLst>
    </p:cSldViewPr>
  </p:slideViewPr>
  <p:notesTextViewPr>
    <p:cViewPr>
      <p:scale>
        <a:sx n="3" d="2"/>
        <a:sy n="3" d="2"/>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28.03.2024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2</a:t>
            </a:fld>
            <a:endParaRPr lang="de-DE"/>
          </a:p>
        </p:txBody>
      </p:sp>
    </p:spTree>
    <p:extLst>
      <p:ext uri="{BB962C8B-B14F-4D97-AF65-F5344CB8AC3E}">
        <p14:creationId xmlns:p14="http://schemas.microsoft.com/office/powerpoint/2010/main" val="102742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dirty="0" smtClean="0"/>
              <a:t>Let’s visualize this through</a:t>
            </a:r>
            <a:r>
              <a:rPr lang="en-IN" baseline="0" dirty="0" smtClean="0"/>
              <a:t> an example of a 2d </a:t>
            </a:r>
            <a:r>
              <a:rPr lang="en-IN" baseline="0" dirty="0" err="1" smtClean="0"/>
              <a:t>divertor</a:t>
            </a:r>
            <a:r>
              <a:rPr lang="en-IN" baseline="0" dirty="0" smtClean="0"/>
              <a:t> shape that would potentially improve the </a:t>
            </a:r>
            <a:r>
              <a:rPr lang="en-IN" baseline="0" dirty="0" err="1" smtClean="0"/>
              <a:t>partile</a:t>
            </a:r>
            <a:r>
              <a:rPr lang="en-IN" baseline="0" dirty="0" smtClean="0"/>
              <a:t> exhaust</a:t>
            </a:r>
          </a:p>
          <a:p>
            <a:pPr marL="171450" indent="-171450">
              <a:buFontTx/>
              <a:buChar char="-"/>
            </a:pPr>
            <a:r>
              <a:rPr lang="en-IN" baseline="0" dirty="0" smtClean="0"/>
              <a:t>It looks like inverted trapezium and we have the following design parameters to play with</a:t>
            </a:r>
          </a:p>
          <a:p>
            <a:pPr marL="171450" indent="-171450">
              <a:buFontTx/>
              <a:buChar char="-"/>
            </a:pPr>
            <a:r>
              <a:rPr lang="en-IN" baseline="0" dirty="0" smtClean="0"/>
              <a:t>Dimensions, Offset from O-point and tilt about basis</a:t>
            </a:r>
          </a:p>
          <a:p>
            <a:pPr marL="171450" indent="-171450">
              <a:buFontTx/>
              <a:buChar char="-"/>
            </a:pPr>
            <a:r>
              <a:rPr lang="en-IN" baseline="0" dirty="0" smtClean="0"/>
              <a:t>Also possible to set toroidal variation of parameters</a:t>
            </a:r>
          </a:p>
          <a:p>
            <a:pPr marL="171450" indent="-171450">
              <a:buFontTx/>
              <a:buChar char="-"/>
            </a:pPr>
            <a:r>
              <a:rPr lang="en-IN" baseline="0" dirty="0" smtClean="0"/>
              <a:t>For arbitrary values of the parameters, we obtain this 3D ID design guess</a:t>
            </a:r>
          </a:p>
          <a:p>
            <a:pPr marL="0" indent="0">
              <a:buFontTx/>
              <a:buNone/>
            </a:pPr>
            <a:endParaRPr lang="en-IN" baseline="0" dirty="0" smtClean="0"/>
          </a:p>
        </p:txBody>
      </p:sp>
      <p:sp>
        <p:nvSpPr>
          <p:cNvPr id="4" name="Slide Number Placeholder 3"/>
          <p:cNvSpPr>
            <a:spLocks noGrp="1"/>
          </p:cNvSpPr>
          <p:nvPr>
            <p:ph type="sldNum" sz="quarter" idx="10"/>
          </p:nvPr>
        </p:nvSpPr>
        <p:spPr/>
        <p:txBody>
          <a:bodyPr/>
          <a:lstStyle/>
          <a:p>
            <a:fld id="{CC85E968-FCE0-431C-99B4-EC8EA971DFFE}" type="slidenum">
              <a:rPr lang="de-DE" smtClean="0"/>
              <a:t>3</a:t>
            </a:fld>
            <a:endParaRPr lang="de-DE"/>
          </a:p>
        </p:txBody>
      </p:sp>
    </p:spTree>
    <p:extLst>
      <p:ext uri="{BB962C8B-B14F-4D97-AF65-F5344CB8AC3E}">
        <p14:creationId xmlns:p14="http://schemas.microsoft.com/office/powerpoint/2010/main" val="1780865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en-US" smtClean="0"/>
              <a:t>Click to edit Master title style</a:t>
            </a:r>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Amit and Antara | 26.03.24   </a:t>
            </a:r>
            <a:endParaRPr lang="de-DE" dirty="0"/>
          </a:p>
        </p:txBody>
      </p:sp>
      <p:sp>
        <p:nvSpPr>
          <p:cNvPr id="10" name="Fußzeilenplatzhalter 9"/>
          <p:cNvSpPr>
            <a:spLocks noGrp="1"/>
          </p:cNvSpPr>
          <p:nvPr>
            <p:ph type="ftr" sz="quarter" idx="11"/>
          </p:nvPr>
        </p:nvSpPr>
        <p:spPr/>
        <p:txBody>
          <a:bodyPr/>
          <a:lstStyle/>
          <a:p>
            <a:r>
              <a:rPr lang="en-IN" smtClean="0"/>
              <a:t>Divertor Concept Development - Physics Meeting </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6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smtClean="0"/>
              <a:t>Click to edit Master title style</a:t>
            </a:r>
            <a:endParaRPr lang="de-DE"/>
          </a:p>
        </p:txBody>
      </p:sp>
      <p:sp>
        <p:nvSpPr>
          <p:cNvPr id="11" name="Datumsplatzhalter 10"/>
          <p:cNvSpPr>
            <a:spLocks noGrp="1"/>
          </p:cNvSpPr>
          <p:nvPr>
            <p:ph type="dt" sz="half" idx="10"/>
          </p:nvPr>
        </p:nvSpPr>
        <p:spPr/>
        <p:txBody>
          <a:bodyPr/>
          <a:lstStyle/>
          <a:p>
            <a:r>
              <a:rPr lang="en-US" smtClean="0"/>
              <a:t>Amit and Antara | 26.03.24   </a:t>
            </a:r>
            <a:endParaRPr lang="de-DE" dirty="0"/>
          </a:p>
        </p:txBody>
      </p:sp>
      <p:sp>
        <p:nvSpPr>
          <p:cNvPr id="12" name="Fußzeilenplatzhalter 11"/>
          <p:cNvSpPr>
            <a:spLocks noGrp="1"/>
          </p:cNvSpPr>
          <p:nvPr>
            <p:ph type="ftr" sz="quarter" idx="11"/>
          </p:nvPr>
        </p:nvSpPr>
        <p:spPr/>
        <p:txBody>
          <a:bodyPr/>
          <a:lstStyle/>
          <a:p>
            <a:r>
              <a:rPr lang="en-IN" smtClean="0"/>
              <a:t>Divertor Concept Development - Physics Meeting </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8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en-US" smtClean="0"/>
              <a:t>Click to edit Master title style</a:t>
            </a:r>
            <a:endParaRPr lang="de-DE" dirty="0"/>
          </a:p>
        </p:txBody>
      </p:sp>
      <p:sp>
        <p:nvSpPr>
          <p:cNvPr id="10" name="Datumsplatzhalter 9"/>
          <p:cNvSpPr>
            <a:spLocks noGrp="1"/>
          </p:cNvSpPr>
          <p:nvPr>
            <p:ph type="dt" sz="half" idx="10"/>
          </p:nvPr>
        </p:nvSpPr>
        <p:spPr/>
        <p:txBody>
          <a:bodyPr/>
          <a:lstStyle/>
          <a:p>
            <a:r>
              <a:rPr lang="en-US" smtClean="0"/>
              <a:t>Amit and Antara | 26.03.24   </a:t>
            </a:r>
            <a:endParaRPr lang="de-DE" dirty="0"/>
          </a:p>
        </p:txBody>
      </p:sp>
      <p:sp>
        <p:nvSpPr>
          <p:cNvPr id="12" name="Fußzeilenplatzhalter 11"/>
          <p:cNvSpPr>
            <a:spLocks noGrp="1"/>
          </p:cNvSpPr>
          <p:nvPr>
            <p:ph type="ftr" sz="quarter" idx="11"/>
          </p:nvPr>
        </p:nvSpPr>
        <p:spPr/>
        <p:txBody>
          <a:bodyPr/>
          <a:lstStyle/>
          <a:p>
            <a:r>
              <a:rPr lang="en-IN" smtClean="0"/>
              <a:t>Divertor Concept Development - Physics Meeting </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1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p:txBody>
          <a:bodyPr/>
          <a:lstStyle/>
          <a:p>
            <a:r>
              <a:rPr lang="en-US" smtClean="0"/>
              <a:t>Click to edit Master title style</a:t>
            </a:r>
            <a:endParaRPr lang="de-DE" dirty="0"/>
          </a:p>
        </p:txBody>
      </p:sp>
      <p:sp>
        <p:nvSpPr>
          <p:cNvPr id="12" name="Datumsplatzhalter 11"/>
          <p:cNvSpPr>
            <a:spLocks noGrp="1"/>
          </p:cNvSpPr>
          <p:nvPr>
            <p:ph type="dt" sz="half" idx="14"/>
          </p:nvPr>
        </p:nvSpPr>
        <p:spPr/>
        <p:txBody>
          <a:bodyPr/>
          <a:lstStyle/>
          <a:p>
            <a:r>
              <a:rPr lang="en-US" smtClean="0"/>
              <a:t>Amit and Antara | 26.03.24   </a:t>
            </a:r>
            <a:endParaRPr lang="de-DE" dirty="0"/>
          </a:p>
        </p:txBody>
      </p:sp>
      <p:sp>
        <p:nvSpPr>
          <p:cNvPr id="13" name="Fußzeilenplatzhalter 12"/>
          <p:cNvSpPr>
            <a:spLocks noGrp="1"/>
          </p:cNvSpPr>
          <p:nvPr>
            <p:ph type="ftr" sz="quarter" idx="15"/>
          </p:nvPr>
        </p:nvSpPr>
        <p:spPr/>
        <p:txBody>
          <a:bodyPr/>
          <a:lstStyle/>
          <a:p>
            <a:r>
              <a:rPr lang="en-IN" smtClean="0"/>
              <a:t>Divertor Concept Development - Physics Meeting </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Amit and Antara | 26.03.24   </a:t>
            </a:r>
            <a:endParaRPr lang="en-US"/>
          </a:p>
        </p:txBody>
      </p:sp>
      <p:sp>
        <p:nvSpPr>
          <p:cNvPr id="5" name="Footer Placeholder 4"/>
          <p:cNvSpPr>
            <a:spLocks noGrp="1"/>
          </p:cNvSpPr>
          <p:nvPr>
            <p:ph type="ftr" sz="quarter" idx="11"/>
          </p:nvPr>
        </p:nvSpPr>
        <p:spPr/>
        <p:txBody>
          <a:bodyPr/>
          <a:lstStyle/>
          <a:p>
            <a:r>
              <a:rPr lang="en-IN" smtClean="0"/>
              <a:t>Divertor Concept Development - Physics Meeting </a:t>
            </a:r>
            <a:endParaRPr lang="en-US"/>
          </a:p>
        </p:txBody>
      </p:sp>
      <p:sp>
        <p:nvSpPr>
          <p:cNvPr id="6" name="Slide Number Placeholder 5"/>
          <p:cNvSpPr>
            <a:spLocks noGrp="1"/>
          </p:cNvSpPr>
          <p:nvPr>
            <p:ph type="sldNum" sz="quarter" idx="12"/>
          </p:nvPr>
        </p:nvSpPr>
        <p:spPr/>
        <p:txBody>
          <a:bodyPr/>
          <a:lstStyle/>
          <a:p>
            <a:fld id="{6BFAC8B3-0D77-42A7-B90B-D71979F2D1D1}" type="slidenum">
              <a:rPr lang="en-US" smtClean="0"/>
              <a:t>‹#›</a:t>
            </a:fld>
            <a:endParaRPr lang="en-US"/>
          </a:p>
        </p:txBody>
      </p:sp>
    </p:spTree>
    <p:extLst>
      <p:ext uri="{BB962C8B-B14F-4D97-AF65-F5344CB8AC3E}">
        <p14:creationId xmlns:p14="http://schemas.microsoft.com/office/powerpoint/2010/main" val="2470915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Mastertitelformat 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Amit and Antara | 26.03.24   </a:t>
            </a:r>
            <a:endParaRPr lang="de-DE" dirty="0"/>
          </a:p>
        </p:txBody>
      </p:sp>
      <p:sp>
        <p:nvSpPr>
          <p:cNvPr id="10" name="Fußzeilenplatzhalter 9"/>
          <p:cNvSpPr>
            <a:spLocks noGrp="1"/>
          </p:cNvSpPr>
          <p:nvPr>
            <p:ph type="ftr" sz="quarter" idx="11"/>
          </p:nvPr>
        </p:nvSpPr>
        <p:spPr/>
        <p:txBody>
          <a:bodyPr/>
          <a:lstStyle/>
          <a:p>
            <a:r>
              <a:rPr lang="en-IN" smtClean="0"/>
              <a:t>Divertor Concept Development - Physics Meeting </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15794543"/>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Mastertitelformat bearbeiten</a:t>
            </a:r>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Amit and Antara | 26.03.24   </a:t>
            </a:r>
            <a:endParaRPr lang="de-DE" dirty="0"/>
          </a:p>
        </p:txBody>
      </p:sp>
      <p:sp>
        <p:nvSpPr>
          <p:cNvPr id="10" name="Fußzeilenplatzhalter 9"/>
          <p:cNvSpPr>
            <a:spLocks noGrp="1"/>
          </p:cNvSpPr>
          <p:nvPr>
            <p:ph type="ftr" sz="quarter" idx="11"/>
          </p:nvPr>
        </p:nvSpPr>
        <p:spPr/>
        <p:txBody>
          <a:bodyPr/>
          <a:lstStyle/>
          <a:p>
            <a:r>
              <a:rPr lang="en-IN" smtClean="0"/>
              <a:t>Divertor Concept Development - Physics Meeting </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9446079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900075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1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Amit and Antara | 26.03.24   </a:t>
            </a:r>
            <a:endParaRPr lang="de-DE" dirty="0"/>
          </a:p>
        </p:txBody>
      </p:sp>
      <p:sp>
        <p:nvSpPr>
          <p:cNvPr id="16" name="Fußzeilenplatzhalter 15"/>
          <p:cNvSpPr>
            <a:spLocks noGrp="1"/>
          </p:cNvSpPr>
          <p:nvPr>
            <p:ph type="ftr" sz="quarter" idx="15"/>
          </p:nvPr>
        </p:nvSpPr>
        <p:spPr/>
        <p:txBody>
          <a:bodyPr/>
          <a:lstStyle/>
          <a:p>
            <a:r>
              <a:rPr lang="en-IN" smtClean="0"/>
              <a:t>Divertor Concept Development - Physics Meeting </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29198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5152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39"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Amit and Antara | 26.03.24   </a:t>
            </a:r>
            <a:endParaRPr lang="de-DE" dirty="0"/>
          </a:p>
        </p:txBody>
      </p:sp>
      <p:sp>
        <p:nvSpPr>
          <p:cNvPr id="16" name="Fußzeilenplatzhalter 15"/>
          <p:cNvSpPr>
            <a:spLocks noGrp="1"/>
          </p:cNvSpPr>
          <p:nvPr>
            <p:ph type="ftr" sz="quarter" idx="15"/>
          </p:nvPr>
        </p:nvSpPr>
        <p:spPr/>
        <p:txBody>
          <a:bodyPr/>
          <a:lstStyle/>
          <a:p>
            <a:r>
              <a:rPr lang="en-IN" smtClean="0"/>
              <a:t>Divertor Concept Development - Physics Meeting </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6158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208043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63"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en-US" smtClean="0"/>
              <a:t>Amit and Antara | 26.03.24   </a:t>
            </a:r>
            <a:endParaRPr lang="de-DE" dirty="0"/>
          </a:p>
        </p:txBody>
      </p:sp>
      <p:sp>
        <p:nvSpPr>
          <p:cNvPr id="13" name="Fußzeilenplatzhalter 12"/>
          <p:cNvSpPr>
            <a:spLocks noGrp="1"/>
          </p:cNvSpPr>
          <p:nvPr>
            <p:ph type="ftr" sz="quarter" idx="11"/>
          </p:nvPr>
        </p:nvSpPr>
        <p:spPr/>
        <p:txBody>
          <a:bodyPr/>
          <a:lstStyle/>
          <a:p>
            <a:r>
              <a:rPr lang="en-IN" smtClean="0"/>
              <a:t>Divertor Concept Development - Physics Meeting </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49947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Amit and Antara | 26.03.24   </a:t>
            </a:r>
            <a:endParaRPr lang="de-DE" dirty="0"/>
          </a:p>
        </p:txBody>
      </p:sp>
      <p:sp>
        <p:nvSpPr>
          <p:cNvPr id="6" name="Fußzeilenplatzhalter 5"/>
          <p:cNvSpPr>
            <a:spLocks noGrp="1"/>
          </p:cNvSpPr>
          <p:nvPr>
            <p:ph type="ftr" sz="quarter" idx="15"/>
          </p:nvPr>
        </p:nvSpPr>
        <p:spPr/>
        <p:txBody>
          <a:bodyPr/>
          <a:lstStyle/>
          <a:p>
            <a:r>
              <a:rPr lang="en-IN" smtClean="0"/>
              <a:t>Divertor Concept Development - Physics Meeting </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00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en-US" smtClean="0"/>
              <a:t>Click to edit Master title style</a:t>
            </a:r>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Amit and Antara | 26.03.24   </a:t>
            </a:r>
            <a:endParaRPr lang="de-DE" dirty="0"/>
          </a:p>
        </p:txBody>
      </p:sp>
      <p:sp>
        <p:nvSpPr>
          <p:cNvPr id="10" name="Fußzeilenplatzhalter 9"/>
          <p:cNvSpPr>
            <a:spLocks noGrp="1"/>
          </p:cNvSpPr>
          <p:nvPr>
            <p:ph type="ftr" sz="quarter" idx="11"/>
          </p:nvPr>
        </p:nvSpPr>
        <p:spPr/>
        <p:txBody>
          <a:bodyPr/>
          <a:lstStyle/>
          <a:p>
            <a:r>
              <a:rPr lang="en-IN" smtClean="0"/>
              <a:t>Divertor Concept Development - Physics Meeting </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Amit and Antara | 26.03.24   </a:t>
            </a:r>
            <a:endParaRPr lang="de-DE" dirty="0"/>
          </a:p>
        </p:txBody>
      </p:sp>
      <p:sp>
        <p:nvSpPr>
          <p:cNvPr id="9" name="Fußzeilenplatzhalter 8"/>
          <p:cNvSpPr>
            <a:spLocks noGrp="1"/>
          </p:cNvSpPr>
          <p:nvPr>
            <p:ph type="ftr" sz="quarter" idx="11"/>
          </p:nvPr>
        </p:nvSpPr>
        <p:spPr/>
        <p:txBody>
          <a:bodyPr/>
          <a:lstStyle/>
          <a:p>
            <a:r>
              <a:rPr lang="en-IN" smtClean="0"/>
              <a:t>Divertor Concept Development - Physics Meeting </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070184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779390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8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en-US" smtClean="0"/>
              <a:t>Amit and Antara | 26.03.24   </a:t>
            </a:r>
            <a:endParaRPr lang="de-DE" dirty="0"/>
          </a:p>
        </p:txBody>
      </p:sp>
      <p:sp>
        <p:nvSpPr>
          <p:cNvPr id="12" name="Fußzeilenplatzhalter 11"/>
          <p:cNvSpPr>
            <a:spLocks noGrp="1"/>
          </p:cNvSpPr>
          <p:nvPr>
            <p:ph type="ftr" sz="quarter" idx="11"/>
          </p:nvPr>
        </p:nvSpPr>
        <p:spPr/>
        <p:txBody>
          <a:bodyPr/>
          <a:lstStyle/>
          <a:p>
            <a:r>
              <a:rPr lang="en-IN" smtClean="0"/>
              <a:t>Divertor Concept Development - Physics Meeting </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916427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07689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1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en-US" smtClean="0"/>
              <a:t>Amit and Antara | 26.03.24   </a:t>
            </a:r>
            <a:endParaRPr lang="de-DE" dirty="0"/>
          </a:p>
        </p:txBody>
      </p:sp>
      <p:sp>
        <p:nvSpPr>
          <p:cNvPr id="12" name="Fußzeilenplatzhalter 11"/>
          <p:cNvSpPr>
            <a:spLocks noGrp="1"/>
          </p:cNvSpPr>
          <p:nvPr>
            <p:ph type="ftr" sz="quarter" idx="11"/>
          </p:nvPr>
        </p:nvSpPr>
        <p:spPr/>
        <p:txBody>
          <a:bodyPr/>
          <a:lstStyle/>
          <a:p>
            <a:r>
              <a:rPr lang="en-IN" smtClean="0"/>
              <a:t>Divertor Concept Development - Physics Meeting </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792216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753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35"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en-US" smtClean="0"/>
              <a:t>Amit and Antara | 26.03.24   </a:t>
            </a:r>
            <a:endParaRPr lang="de-DE" dirty="0"/>
          </a:p>
        </p:txBody>
      </p:sp>
      <p:sp>
        <p:nvSpPr>
          <p:cNvPr id="13" name="Fußzeilenplatzhalter 12"/>
          <p:cNvSpPr>
            <a:spLocks noGrp="1"/>
          </p:cNvSpPr>
          <p:nvPr>
            <p:ph type="ftr" sz="quarter" idx="15"/>
          </p:nvPr>
        </p:nvSpPr>
        <p:spPr/>
        <p:txBody>
          <a:bodyPr/>
          <a:lstStyle/>
          <a:p>
            <a:r>
              <a:rPr lang="en-IN" smtClean="0"/>
              <a:t>Divertor Concept Development - Physics Meeting </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79753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r>
              <a:rPr lang="en-US" smtClean="0"/>
              <a:t>Amit and Antara | 26.03.24   </a:t>
            </a:r>
            <a:endParaRPr lang="de-DE" dirty="0"/>
          </a:p>
        </p:txBody>
      </p:sp>
      <p:sp>
        <p:nvSpPr>
          <p:cNvPr id="9" name="Fußzeilenplatzhalter 8"/>
          <p:cNvSpPr>
            <a:spLocks noGrp="1"/>
          </p:cNvSpPr>
          <p:nvPr>
            <p:ph type="ftr" sz="quarter" idx="11"/>
          </p:nvPr>
        </p:nvSpPr>
        <p:spPr/>
        <p:txBody>
          <a:bodyPr/>
          <a:lstStyle/>
          <a:p>
            <a:r>
              <a:rPr lang="en-IN" smtClean="0"/>
              <a:t>Divertor Concept Development - Physics Meeting </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8" name="Datumsplatzhalter 7"/>
          <p:cNvSpPr>
            <a:spLocks noGrp="1"/>
          </p:cNvSpPr>
          <p:nvPr>
            <p:ph type="dt" sz="half" idx="10"/>
          </p:nvPr>
        </p:nvSpPr>
        <p:spPr/>
        <p:txBody>
          <a:bodyPr/>
          <a:lstStyle/>
          <a:p>
            <a:r>
              <a:rPr lang="en-US" smtClean="0"/>
              <a:t>Amit and Antara | 26.03.24   </a:t>
            </a:r>
            <a:endParaRPr lang="de-DE" dirty="0"/>
          </a:p>
        </p:txBody>
      </p:sp>
      <p:sp>
        <p:nvSpPr>
          <p:cNvPr id="9" name="Fußzeilenplatzhalter 8"/>
          <p:cNvSpPr>
            <a:spLocks noGrp="1"/>
          </p:cNvSpPr>
          <p:nvPr>
            <p:ph type="ftr" sz="quarter" idx="11"/>
          </p:nvPr>
        </p:nvSpPr>
        <p:spPr/>
        <p:txBody>
          <a:bodyPr/>
          <a:lstStyle/>
          <a:p>
            <a:r>
              <a:rPr lang="en-IN" smtClean="0"/>
              <a:t>Divertor Concept Development - Physics Meeting </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Amit and Antara | 26.03.24   </a:t>
            </a:r>
            <a:endParaRPr lang="de-DE" dirty="0"/>
          </a:p>
        </p:txBody>
      </p:sp>
      <p:sp>
        <p:nvSpPr>
          <p:cNvPr id="16" name="Fußzeilenplatzhalter 15"/>
          <p:cNvSpPr>
            <a:spLocks noGrp="1"/>
          </p:cNvSpPr>
          <p:nvPr>
            <p:ph type="ftr" sz="quarter" idx="15"/>
          </p:nvPr>
        </p:nvSpPr>
        <p:spPr/>
        <p:txBody>
          <a:bodyPr/>
          <a:lstStyle/>
          <a:p>
            <a:r>
              <a:rPr lang="en-IN" smtClean="0"/>
              <a:t>Divertor Concept Development - Physics Meeting </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6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Amit and Antara | 26.03.24   </a:t>
            </a:r>
            <a:endParaRPr lang="de-DE" dirty="0"/>
          </a:p>
        </p:txBody>
      </p:sp>
      <p:sp>
        <p:nvSpPr>
          <p:cNvPr id="16" name="Fußzeilenplatzhalter 15"/>
          <p:cNvSpPr>
            <a:spLocks noGrp="1"/>
          </p:cNvSpPr>
          <p:nvPr>
            <p:ph type="ftr" sz="quarter" idx="15"/>
          </p:nvPr>
        </p:nvSpPr>
        <p:spPr/>
        <p:txBody>
          <a:bodyPr/>
          <a:lstStyle/>
          <a:p>
            <a:r>
              <a:rPr lang="en-IN" smtClean="0"/>
              <a:t>Divertor Concept Development - Physics Meeting </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0"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el 13"/>
          <p:cNvSpPr>
            <a:spLocks noGrp="1"/>
          </p:cNvSpPr>
          <p:nvPr>
            <p:ph type="title"/>
          </p:nvPr>
        </p:nvSpPr>
        <p:spPr/>
        <p:txBody>
          <a:bodyPr/>
          <a:lstStyle/>
          <a:p>
            <a:r>
              <a:rPr lang="en-US" smtClean="0"/>
              <a:t>Click to edit Master title style</a:t>
            </a:r>
            <a:endParaRPr lang="de-DE"/>
          </a:p>
        </p:txBody>
      </p:sp>
      <p:sp>
        <p:nvSpPr>
          <p:cNvPr id="12" name="Datumsplatzhalter 11"/>
          <p:cNvSpPr>
            <a:spLocks noGrp="1"/>
          </p:cNvSpPr>
          <p:nvPr>
            <p:ph type="dt" sz="half" idx="10"/>
          </p:nvPr>
        </p:nvSpPr>
        <p:spPr/>
        <p:txBody>
          <a:bodyPr/>
          <a:lstStyle/>
          <a:p>
            <a:r>
              <a:rPr lang="en-US" smtClean="0"/>
              <a:t>Amit and Antara | 26.03.24   </a:t>
            </a:r>
            <a:endParaRPr lang="de-DE" dirty="0"/>
          </a:p>
        </p:txBody>
      </p:sp>
      <p:sp>
        <p:nvSpPr>
          <p:cNvPr id="13" name="Fußzeilenplatzhalter 12"/>
          <p:cNvSpPr>
            <a:spLocks noGrp="1"/>
          </p:cNvSpPr>
          <p:nvPr>
            <p:ph type="ftr" sz="quarter" idx="11"/>
          </p:nvPr>
        </p:nvSpPr>
        <p:spPr/>
        <p:txBody>
          <a:bodyPr/>
          <a:lstStyle/>
          <a:p>
            <a:r>
              <a:rPr lang="en-IN" smtClean="0"/>
              <a:t>Divertor Concept Development - Physics Meeting </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Amit and Antara | 26.03.24   </a:t>
            </a:r>
            <a:endParaRPr lang="de-DE" dirty="0"/>
          </a:p>
        </p:txBody>
      </p:sp>
      <p:sp>
        <p:nvSpPr>
          <p:cNvPr id="6" name="Fußzeilenplatzhalter 5"/>
          <p:cNvSpPr>
            <a:spLocks noGrp="1"/>
          </p:cNvSpPr>
          <p:nvPr>
            <p:ph type="ftr" sz="quarter" idx="15"/>
          </p:nvPr>
        </p:nvSpPr>
        <p:spPr/>
        <p:txBody>
          <a:bodyPr/>
          <a:lstStyle/>
          <a:p>
            <a:r>
              <a:rPr lang="en-IN" smtClean="0"/>
              <a:t>Divertor Concept Development - Physics Meeting </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Amit and Antara | 26.03.24   </a:t>
            </a:r>
            <a:endParaRPr lang="de-DE" dirty="0"/>
          </a:p>
        </p:txBody>
      </p:sp>
      <p:sp>
        <p:nvSpPr>
          <p:cNvPr id="9" name="Fußzeilenplatzhalter 8"/>
          <p:cNvSpPr>
            <a:spLocks noGrp="1"/>
          </p:cNvSpPr>
          <p:nvPr>
            <p:ph type="ftr" sz="quarter" idx="11"/>
          </p:nvPr>
        </p:nvSpPr>
        <p:spPr/>
        <p:txBody>
          <a:bodyPr/>
          <a:lstStyle/>
          <a:p>
            <a:r>
              <a:rPr lang="en-IN" smtClean="0"/>
              <a:t>Divertor Concept Development - Physics Meeting </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vmlDrawing" Target="../drawings/vmlDrawing8.vml"/><Relationship Id="rId17" Type="http://schemas.openxmlformats.org/officeDocument/2006/relationships/image" Target="../media/image1.emf"/><Relationship Id="rId2" Type="http://schemas.openxmlformats.org/officeDocument/2006/relationships/slideLayout" Target="../slideLayouts/slideLayout15.xml"/><Relationship Id="rId16" Type="http://schemas.openxmlformats.org/officeDocument/2006/relationships/oleObject" Target="../embeddings/oleObject1.bin"/><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image" Target="../media/image2.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6"/>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4" name="think-cell Folie" r:id="rId19" imgW="384" imgH="385" progId="TCLayout.ActiveDocument.1">
                  <p:embed/>
                </p:oleObj>
              </mc:Choice>
              <mc:Fallback>
                <p:oleObj name="think-cell Folie" r:id="rId19" imgW="384" imgH="385" progId="TCLayout.ActiveDocument.1">
                  <p:embed/>
                  <p:pic>
                    <p:nvPicPr>
                      <p:cNvPr id="0" name=""/>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Amit and Antara | 26.03.24   </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en-IN" smtClean="0"/>
              <a:t>Divertor Concept Development - Physics Meeting </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 id="2147483740" r:id="rId13"/>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3"/>
            </p:custDataLst>
            <p:extLst>
              <p:ext uri="{D42A27DB-BD31-4B8C-83A1-F6EECF244321}">
                <p14:modId xmlns:p14="http://schemas.microsoft.com/office/powerpoint/2010/main" val="191644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91" name="think-cell Folie" r:id="rId16" imgW="384" imgH="385" progId="TCLayout.ActiveDocument.1">
                  <p:embed/>
                </p:oleObj>
              </mc:Choice>
              <mc:Fallback>
                <p:oleObj name="think-cell Folie" r:id="rId16"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Amit and Antara | 26.03.24   </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en-IN" smtClean="0"/>
              <a:t>Divertor Concept Development - Physics Meeting </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130424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smtClean="0"/>
              <a:t>A. Kharwandikar, A. </a:t>
            </a:r>
            <a:r>
              <a:rPr lang="en-GB" dirty="0" err="1" smtClean="0"/>
              <a:t>Menzel</a:t>
            </a:r>
            <a:r>
              <a:rPr lang="en-GB" dirty="0" smtClean="0"/>
              <a:t>-Barbara</a:t>
            </a:r>
            <a:endParaRPr lang="en-GB" dirty="0"/>
          </a:p>
        </p:txBody>
      </p:sp>
      <p:sp>
        <p:nvSpPr>
          <p:cNvPr id="7" name="Titel 6"/>
          <p:cNvSpPr>
            <a:spLocks noGrp="1"/>
          </p:cNvSpPr>
          <p:nvPr>
            <p:ph type="title"/>
          </p:nvPr>
        </p:nvSpPr>
        <p:spPr/>
        <p:txBody>
          <a:bodyPr/>
          <a:lstStyle/>
          <a:p>
            <a:r>
              <a:rPr lang="en-GB" dirty="0" smtClean="0"/>
              <a:t>First Closed Design of Island </a:t>
            </a:r>
            <a:r>
              <a:rPr lang="en-GB" dirty="0" err="1" smtClean="0"/>
              <a:t>Divertor</a:t>
            </a:r>
            <a:r>
              <a:rPr lang="en-GB" dirty="0" smtClean="0"/>
              <a:t> for W7-X </a:t>
            </a:r>
            <a:endParaRPr lang="en-GB" dirty="0"/>
          </a:p>
        </p:txBody>
      </p:sp>
      <p:sp>
        <p:nvSpPr>
          <p:cNvPr id="3" name="Datumsplatzhalter 2"/>
          <p:cNvSpPr>
            <a:spLocks noGrp="1"/>
          </p:cNvSpPr>
          <p:nvPr>
            <p:ph type="dt" sz="half" idx="10"/>
          </p:nvPr>
        </p:nvSpPr>
        <p:spPr/>
        <p:txBody>
          <a:bodyPr/>
          <a:lstStyle/>
          <a:p>
            <a:r>
              <a:rPr lang="en-US" smtClean="0"/>
              <a:t>Amit and Antara | 26.03.24   </a:t>
            </a:r>
            <a:endParaRPr lang="de-DE" dirty="0"/>
          </a:p>
        </p:txBody>
      </p:sp>
      <p:sp>
        <p:nvSpPr>
          <p:cNvPr id="2" name="Fußzeilenplatzhalter 1"/>
          <p:cNvSpPr>
            <a:spLocks noGrp="1"/>
          </p:cNvSpPr>
          <p:nvPr>
            <p:ph type="ftr" sz="quarter" idx="11"/>
          </p:nvPr>
        </p:nvSpPr>
        <p:spPr/>
        <p:txBody>
          <a:bodyPr/>
          <a:lstStyle/>
          <a:p>
            <a:r>
              <a:rPr lang="en-IN" smtClean="0"/>
              <a:t>Divertor Concept Development - Physics Meeting </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53316" y="1137740"/>
            <a:ext cx="4685356" cy="1876493"/>
          </a:xfrm>
          <a:prstGeom prst="rect">
            <a:avLst/>
          </a:prstGeom>
        </p:spPr>
      </p:pic>
      <p:sp>
        <p:nvSpPr>
          <p:cNvPr id="2" name="Title 1"/>
          <p:cNvSpPr>
            <a:spLocks noGrp="1"/>
          </p:cNvSpPr>
          <p:nvPr>
            <p:ph type="title"/>
          </p:nvPr>
        </p:nvSpPr>
        <p:spPr/>
        <p:txBody>
          <a:bodyPr/>
          <a:lstStyle/>
          <a:p>
            <a:r>
              <a:rPr lang="de-DE" dirty="0" err="1"/>
              <a:t>Plotting</a:t>
            </a:r>
            <a:r>
              <a:rPr lang="de-DE" dirty="0"/>
              <a:t> a </a:t>
            </a:r>
            <a:r>
              <a:rPr lang="de-DE" dirty="0" err="1"/>
              <a:t>flux</a:t>
            </a:r>
            <a:r>
              <a:rPr lang="de-DE" dirty="0"/>
              <a:t> </a:t>
            </a:r>
            <a:r>
              <a:rPr lang="de-DE" dirty="0" err="1" smtClean="0"/>
              <a:t>surface</a:t>
            </a:r>
            <a:r>
              <a:rPr lang="de-DE" dirty="0" smtClean="0"/>
              <a:t>, </a:t>
            </a:r>
            <a:r>
              <a:rPr lang="de-DE" dirty="0" err="1" smtClean="0"/>
              <a:t>introducing</a:t>
            </a:r>
            <a:r>
              <a:rPr lang="de-DE" dirty="0" smtClean="0"/>
              <a:t> </a:t>
            </a:r>
            <a:r>
              <a:rPr lang="de-DE" dirty="0" err="1" smtClean="0"/>
              <a:t>the</a:t>
            </a:r>
            <a:r>
              <a:rPr lang="de-DE" dirty="0" smtClean="0"/>
              <a:t> </a:t>
            </a:r>
            <a:r>
              <a:rPr lang="de-DE" dirty="0" err="1" smtClean="0"/>
              <a:t>target</a:t>
            </a:r>
            <a:endParaRPr lang="en-US" dirty="0"/>
          </a:p>
        </p:txBody>
      </p:sp>
      <p:cxnSp>
        <p:nvCxnSpPr>
          <p:cNvPr id="12" name="Straight Arrow Connector 11"/>
          <p:cNvCxnSpPr/>
          <p:nvPr/>
        </p:nvCxnSpPr>
        <p:spPr>
          <a:xfrm flipV="1">
            <a:off x="3490656" y="1961597"/>
            <a:ext cx="0" cy="333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90656" y="5300485"/>
            <a:ext cx="41350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791144"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363510"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920732"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493098"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044773" y="1708087"/>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617139" y="1701422"/>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rot="20148425">
            <a:off x="6410370" y="2641579"/>
            <a:ext cx="100833" cy="174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3490656" y="4259179"/>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498374" y="2759242"/>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feld 21"/>
          <p:cNvSpPr txBox="1"/>
          <p:nvPr/>
        </p:nvSpPr>
        <p:spPr>
          <a:xfrm>
            <a:off x="3001286" y="4111702"/>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22" name="Textfeld 21"/>
          <p:cNvSpPr txBox="1"/>
          <p:nvPr/>
        </p:nvSpPr>
        <p:spPr>
          <a:xfrm>
            <a:off x="3001286" y="2594094"/>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sp>
        <p:nvSpPr>
          <p:cNvPr id="24" name="TextBox 23"/>
          <p:cNvSpPr txBox="1"/>
          <p:nvPr/>
        </p:nvSpPr>
        <p:spPr>
          <a:xfrm>
            <a:off x="1146489" y="2939058"/>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25" name="TextBox 24"/>
          <p:cNvSpPr txBox="1"/>
          <p:nvPr/>
        </p:nvSpPr>
        <p:spPr>
          <a:xfrm>
            <a:off x="3791143" y="5313814"/>
            <a:ext cx="3834547"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r>
              <a:rPr lang="de-DE" dirty="0"/>
              <a:t> </a:t>
            </a:r>
            <a:r>
              <a:rPr lang="el-GR" sz="2000" b="1" dirty="0" smtClean="0"/>
              <a:t>θ</a:t>
            </a:r>
            <a:r>
              <a:rPr lang="de-DE" sz="2000" b="1" baseline="30000" dirty="0" smtClean="0"/>
              <a:t>*</a:t>
            </a:r>
            <a:endParaRPr lang="en-US" b="1" dirty="0"/>
          </a:p>
          <a:p>
            <a:endParaRPr lang="en-US" dirty="0"/>
          </a:p>
        </p:txBody>
      </p:sp>
      <p:sp>
        <p:nvSpPr>
          <p:cNvPr id="4" name="Date Placeholder 3"/>
          <p:cNvSpPr>
            <a:spLocks noGrp="1"/>
          </p:cNvSpPr>
          <p:nvPr>
            <p:ph type="dt" sz="half" idx="10"/>
          </p:nvPr>
        </p:nvSpPr>
        <p:spPr/>
        <p:txBody>
          <a:bodyPr/>
          <a:lstStyle/>
          <a:p>
            <a:r>
              <a:rPr lang="en-US" smtClean="0"/>
              <a:t>Amit and Antara | 26.03.24   </a:t>
            </a:r>
            <a:endParaRPr lang="en-US"/>
          </a:p>
        </p:txBody>
      </p:sp>
      <p:sp>
        <p:nvSpPr>
          <p:cNvPr id="6" name="Footer Placeholder 5"/>
          <p:cNvSpPr>
            <a:spLocks noGrp="1"/>
          </p:cNvSpPr>
          <p:nvPr>
            <p:ph type="ftr" sz="quarter" idx="11"/>
          </p:nvPr>
        </p:nvSpPr>
        <p:spPr/>
        <p:txBody>
          <a:bodyPr/>
          <a:lstStyle/>
          <a:p>
            <a:r>
              <a:rPr lang="en-IN" smtClean="0"/>
              <a:t>Divertor Concept Development - Physics Meeting </a:t>
            </a:r>
            <a:endParaRPr lang="en-US"/>
          </a:p>
        </p:txBody>
      </p:sp>
      <p:sp>
        <p:nvSpPr>
          <p:cNvPr id="7" name="Slide Number Placeholder 6"/>
          <p:cNvSpPr>
            <a:spLocks noGrp="1"/>
          </p:cNvSpPr>
          <p:nvPr>
            <p:ph type="sldNum" sz="quarter" idx="12"/>
          </p:nvPr>
        </p:nvSpPr>
        <p:spPr/>
        <p:txBody>
          <a:bodyPr/>
          <a:lstStyle/>
          <a:p>
            <a:fld id="{6BFAC8B3-0D77-42A7-B90B-D71979F2D1D1}" type="slidenum">
              <a:rPr lang="en-US" smtClean="0"/>
              <a:t>10</a:t>
            </a:fld>
            <a:endParaRPr lang="en-US"/>
          </a:p>
        </p:txBody>
      </p:sp>
    </p:spTree>
    <p:extLst>
      <p:ext uri="{BB962C8B-B14F-4D97-AF65-F5344CB8AC3E}">
        <p14:creationId xmlns:p14="http://schemas.microsoft.com/office/powerpoint/2010/main" val="1561843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54090" y="1143264"/>
            <a:ext cx="4685356" cy="1876493"/>
          </a:xfrm>
          <a:prstGeom prst="rect">
            <a:avLst/>
          </a:prstGeom>
        </p:spPr>
      </p:pic>
      <p:sp>
        <p:nvSpPr>
          <p:cNvPr id="17" name="Down Arrow 16"/>
          <p:cNvSpPr/>
          <p:nvPr/>
        </p:nvSpPr>
        <p:spPr>
          <a:xfrm>
            <a:off x="8558836" y="1274859"/>
            <a:ext cx="200527" cy="2318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Down Arrow 17"/>
          <p:cNvSpPr/>
          <p:nvPr/>
        </p:nvSpPr>
        <p:spPr>
          <a:xfrm>
            <a:off x="8558836" y="2147308"/>
            <a:ext cx="200527" cy="2318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Down Arrow 20"/>
          <p:cNvSpPr/>
          <p:nvPr/>
        </p:nvSpPr>
        <p:spPr>
          <a:xfrm>
            <a:off x="8358310" y="1322650"/>
            <a:ext cx="111460" cy="164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Down Arrow 21"/>
          <p:cNvSpPr/>
          <p:nvPr/>
        </p:nvSpPr>
        <p:spPr>
          <a:xfrm>
            <a:off x="8848429" y="1322650"/>
            <a:ext cx="111460" cy="164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Down Arrow 22"/>
          <p:cNvSpPr/>
          <p:nvPr/>
        </p:nvSpPr>
        <p:spPr>
          <a:xfrm>
            <a:off x="8134054" y="1392501"/>
            <a:ext cx="84890" cy="12598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Down Arrow 24"/>
          <p:cNvSpPr/>
          <p:nvPr/>
        </p:nvSpPr>
        <p:spPr>
          <a:xfrm>
            <a:off x="9099255" y="1392501"/>
            <a:ext cx="84890" cy="12598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Down Arrow 26"/>
          <p:cNvSpPr/>
          <p:nvPr/>
        </p:nvSpPr>
        <p:spPr>
          <a:xfrm>
            <a:off x="9299781" y="1490221"/>
            <a:ext cx="49964" cy="847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Down Arrow 27"/>
          <p:cNvSpPr/>
          <p:nvPr/>
        </p:nvSpPr>
        <p:spPr>
          <a:xfrm>
            <a:off x="7968454" y="1469725"/>
            <a:ext cx="49964" cy="847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Down Arrow 28"/>
          <p:cNvSpPr/>
          <p:nvPr/>
        </p:nvSpPr>
        <p:spPr>
          <a:xfrm>
            <a:off x="8332910" y="2195062"/>
            <a:ext cx="111460" cy="164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Down Arrow 29"/>
          <p:cNvSpPr/>
          <p:nvPr/>
        </p:nvSpPr>
        <p:spPr>
          <a:xfrm>
            <a:off x="8823029" y="2195062"/>
            <a:ext cx="111460" cy="164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Down Arrow 30"/>
          <p:cNvSpPr/>
          <p:nvPr/>
        </p:nvSpPr>
        <p:spPr>
          <a:xfrm>
            <a:off x="8108654" y="2264913"/>
            <a:ext cx="84890" cy="12598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Down Arrow 35"/>
          <p:cNvSpPr/>
          <p:nvPr/>
        </p:nvSpPr>
        <p:spPr>
          <a:xfrm>
            <a:off x="9073855" y="2264913"/>
            <a:ext cx="84890" cy="12598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Down Arrow 37"/>
          <p:cNvSpPr/>
          <p:nvPr/>
        </p:nvSpPr>
        <p:spPr>
          <a:xfrm>
            <a:off x="9274381" y="2362633"/>
            <a:ext cx="49964" cy="847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Down Arrow 38"/>
          <p:cNvSpPr/>
          <p:nvPr/>
        </p:nvSpPr>
        <p:spPr>
          <a:xfrm>
            <a:off x="7943054" y="2342137"/>
            <a:ext cx="49964" cy="847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p:cNvSpPr>
            <a:spLocks noGrp="1"/>
          </p:cNvSpPr>
          <p:nvPr>
            <p:ph type="title"/>
          </p:nvPr>
        </p:nvSpPr>
        <p:spPr/>
        <p:txBody>
          <a:bodyPr/>
          <a:lstStyle/>
          <a:p>
            <a:r>
              <a:rPr lang="de-DE" dirty="0" err="1"/>
              <a:t>Plotting</a:t>
            </a:r>
            <a:r>
              <a:rPr lang="de-DE" dirty="0"/>
              <a:t> a </a:t>
            </a:r>
            <a:r>
              <a:rPr lang="de-DE" dirty="0" err="1"/>
              <a:t>flux</a:t>
            </a:r>
            <a:r>
              <a:rPr lang="de-DE" dirty="0"/>
              <a:t> </a:t>
            </a:r>
            <a:r>
              <a:rPr lang="de-DE" dirty="0" err="1" smtClean="0"/>
              <a:t>surface</a:t>
            </a:r>
            <a:r>
              <a:rPr lang="de-DE" dirty="0" smtClean="0"/>
              <a:t>, </a:t>
            </a:r>
            <a:r>
              <a:rPr lang="de-DE" dirty="0" err="1" smtClean="0"/>
              <a:t>introducing</a:t>
            </a:r>
            <a:r>
              <a:rPr lang="de-DE" dirty="0" smtClean="0"/>
              <a:t> a </a:t>
            </a:r>
            <a:r>
              <a:rPr lang="de-DE" dirty="0" err="1" smtClean="0"/>
              <a:t>particle</a:t>
            </a:r>
            <a:r>
              <a:rPr lang="de-DE" dirty="0" smtClean="0"/>
              <a:t> </a:t>
            </a:r>
            <a:r>
              <a:rPr lang="de-DE" dirty="0" err="1" smtClean="0"/>
              <a:t>source</a:t>
            </a:r>
            <a:endParaRPr lang="en-US" dirty="0"/>
          </a:p>
        </p:txBody>
      </p:sp>
      <p:cxnSp>
        <p:nvCxnSpPr>
          <p:cNvPr id="12" name="Straight Arrow Connector 11"/>
          <p:cNvCxnSpPr/>
          <p:nvPr/>
        </p:nvCxnSpPr>
        <p:spPr>
          <a:xfrm flipV="1">
            <a:off x="3490656" y="1961597"/>
            <a:ext cx="0" cy="333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90656" y="5300485"/>
            <a:ext cx="41350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791144"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rot="17003357">
            <a:off x="3069816" y="4833006"/>
            <a:ext cx="619101" cy="72089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146489" y="2939058"/>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43" name="TextBox 42"/>
          <p:cNvSpPr txBox="1"/>
          <p:nvPr/>
        </p:nvSpPr>
        <p:spPr>
          <a:xfrm>
            <a:off x="3791143" y="5313814"/>
            <a:ext cx="3834547"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r>
              <a:rPr lang="de-DE" dirty="0"/>
              <a:t> </a:t>
            </a:r>
            <a:r>
              <a:rPr lang="el-GR" sz="2000" b="1" dirty="0" smtClean="0"/>
              <a:t>θ</a:t>
            </a:r>
            <a:r>
              <a:rPr lang="de-DE" sz="2000" b="1" baseline="30000" dirty="0" smtClean="0"/>
              <a:t>*</a:t>
            </a:r>
            <a:endParaRPr lang="en-US" b="1" dirty="0"/>
          </a:p>
          <a:p>
            <a:endParaRPr lang="en-US" dirty="0"/>
          </a:p>
        </p:txBody>
      </p:sp>
      <p:cxnSp>
        <p:nvCxnSpPr>
          <p:cNvPr id="32" name="Straight Arrow Connector 31"/>
          <p:cNvCxnSpPr/>
          <p:nvPr/>
        </p:nvCxnSpPr>
        <p:spPr>
          <a:xfrm flipV="1">
            <a:off x="4363510"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920732"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493098"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044773" y="1708087"/>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617139" y="1701422"/>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rot="20148425">
            <a:off x="6410370" y="2641579"/>
            <a:ext cx="100833" cy="174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Amit and Antara | 26.03.24   </a:t>
            </a:r>
            <a:endParaRPr lang="en-US"/>
          </a:p>
        </p:txBody>
      </p:sp>
      <p:sp>
        <p:nvSpPr>
          <p:cNvPr id="5" name="Footer Placeholder 4"/>
          <p:cNvSpPr>
            <a:spLocks noGrp="1"/>
          </p:cNvSpPr>
          <p:nvPr>
            <p:ph type="ftr" sz="quarter" idx="11"/>
          </p:nvPr>
        </p:nvSpPr>
        <p:spPr/>
        <p:txBody>
          <a:bodyPr/>
          <a:lstStyle/>
          <a:p>
            <a:r>
              <a:rPr lang="en-IN" smtClean="0"/>
              <a:t>Divertor Concept Development - Physics Meeting </a:t>
            </a:r>
            <a:endParaRPr lang="en-US"/>
          </a:p>
        </p:txBody>
      </p:sp>
      <p:sp>
        <p:nvSpPr>
          <p:cNvPr id="6" name="Slide Number Placeholder 5"/>
          <p:cNvSpPr>
            <a:spLocks noGrp="1"/>
          </p:cNvSpPr>
          <p:nvPr>
            <p:ph type="sldNum" sz="quarter" idx="12"/>
          </p:nvPr>
        </p:nvSpPr>
        <p:spPr/>
        <p:txBody>
          <a:bodyPr/>
          <a:lstStyle/>
          <a:p>
            <a:fld id="{6BFAC8B3-0D77-42A7-B90B-D71979F2D1D1}" type="slidenum">
              <a:rPr lang="en-US" smtClean="0"/>
              <a:t>11</a:t>
            </a:fld>
            <a:endParaRPr lang="en-US"/>
          </a:p>
        </p:txBody>
      </p:sp>
    </p:spTree>
    <p:extLst>
      <p:ext uri="{BB962C8B-B14F-4D97-AF65-F5344CB8AC3E}">
        <p14:creationId xmlns:p14="http://schemas.microsoft.com/office/powerpoint/2010/main" val="4090972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Plotting</a:t>
            </a:r>
            <a:r>
              <a:rPr lang="de-DE" dirty="0"/>
              <a:t> a </a:t>
            </a:r>
            <a:r>
              <a:rPr lang="de-DE" dirty="0" err="1"/>
              <a:t>flux</a:t>
            </a:r>
            <a:r>
              <a:rPr lang="de-DE" dirty="0"/>
              <a:t> </a:t>
            </a:r>
            <a:r>
              <a:rPr lang="de-DE" dirty="0" err="1" smtClean="0"/>
              <a:t>surface</a:t>
            </a:r>
            <a:r>
              <a:rPr lang="de-DE" dirty="0" smtClean="0"/>
              <a:t>, </a:t>
            </a:r>
            <a:r>
              <a:rPr lang="de-DE" dirty="0" err="1" smtClean="0"/>
              <a:t>shadowing</a:t>
            </a:r>
            <a:r>
              <a:rPr lang="de-DE" dirty="0" smtClean="0"/>
              <a:t> </a:t>
            </a:r>
            <a:r>
              <a:rPr lang="de-DE" dirty="0" err="1" smtClean="0"/>
              <a:t>the</a:t>
            </a:r>
            <a:r>
              <a:rPr lang="de-DE" dirty="0" smtClean="0"/>
              <a:t> </a:t>
            </a:r>
            <a:r>
              <a:rPr lang="de-DE" dirty="0" err="1" smtClean="0"/>
              <a:t>toroidal</a:t>
            </a:r>
            <a:r>
              <a:rPr lang="de-DE" dirty="0" smtClean="0"/>
              <a:t> end</a:t>
            </a:r>
            <a:endParaRPr lang="en-US" dirty="0"/>
          </a:p>
        </p:txBody>
      </p:sp>
      <p:cxnSp>
        <p:nvCxnSpPr>
          <p:cNvPr id="12" name="Straight Arrow Connector 11"/>
          <p:cNvCxnSpPr/>
          <p:nvPr/>
        </p:nvCxnSpPr>
        <p:spPr>
          <a:xfrm flipV="1">
            <a:off x="3490656" y="1961597"/>
            <a:ext cx="0" cy="333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90656" y="5300485"/>
            <a:ext cx="41350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044773" y="3440166"/>
            <a:ext cx="338338" cy="1853655"/>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617139" y="4335871"/>
            <a:ext cx="163608" cy="951285"/>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398810" y="1684022"/>
            <a:ext cx="257787" cy="1749479"/>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rot="20148425">
            <a:off x="6410370" y="2641579"/>
            <a:ext cx="100833" cy="174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3490656" y="4259179"/>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498374" y="2759242"/>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feld 21"/>
          <p:cNvSpPr txBox="1"/>
          <p:nvPr/>
        </p:nvSpPr>
        <p:spPr>
          <a:xfrm>
            <a:off x="3001286" y="4111702"/>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20" name="Textfeld 21"/>
          <p:cNvSpPr txBox="1"/>
          <p:nvPr/>
        </p:nvSpPr>
        <p:spPr>
          <a:xfrm>
            <a:off x="3001286" y="2594094"/>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cxnSp>
        <p:nvCxnSpPr>
          <p:cNvPr id="21" name="Straight Arrow Connector 20"/>
          <p:cNvCxnSpPr/>
          <p:nvPr/>
        </p:nvCxnSpPr>
        <p:spPr>
          <a:xfrm flipV="1">
            <a:off x="3791144"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363510"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20732"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493098"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46489" y="2939058"/>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26" name="TextBox 25"/>
          <p:cNvSpPr txBox="1"/>
          <p:nvPr/>
        </p:nvSpPr>
        <p:spPr>
          <a:xfrm>
            <a:off x="3791143" y="5313814"/>
            <a:ext cx="3834547"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r>
              <a:rPr lang="de-DE" dirty="0"/>
              <a:t> </a:t>
            </a:r>
            <a:r>
              <a:rPr lang="el-GR" sz="2000" b="1" dirty="0" smtClean="0"/>
              <a:t>θ</a:t>
            </a:r>
            <a:r>
              <a:rPr lang="de-DE" sz="2000" b="1" baseline="30000" dirty="0" smtClean="0"/>
              <a:t>*</a:t>
            </a:r>
            <a:endParaRPr lang="en-US" b="1" dirty="0"/>
          </a:p>
          <a:p>
            <a:endParaRPr lang="en-US" dirty="0"/>
          </a:p>
        </p:txBody>
      </p:sp>
      <p:sp>
        <p:nvSpPr>
          <p:cNvPr id="3" name="Date Placeholder 2"/>
          <p:cNvSpPr>
            <a:spLocks noGrp="1"/>
          </p:cNvSpPr>
          <p:nvPr>
            <p:ph type="dt" sz="half" idx="10"/>
          </p:nvPr>
        </p:nvSpPr>
        <p:spPr/>
        <p:txBody>
          <a:bodyPr/>
          <a:lstStyle/>
          <a:p>
            <a:r>
              <a:rPr lang="en-US" smtClean="0"/>
              <a:t>Amit and Antara | 26.03.24   </a:t>
            </a:r>
            <a:endParaRPr lang="en-US"/>
          </a:p>
        </p:txBody>
      </p:sp>
      <p:sp>
        <p:nvSpPr>
          <p:cNvPr id="4" name="Footer Placeholder 3"/>
          <p:cNvSpPr>
            <a:spLocks noGrp="1"/>
          </p:cNvSpPr>
          <p:nvPr>
            <p:ph type="ftr" sz="quarter" idx="11"/>
          </p:nvPr>
        </p:nvSpPr>
        <p:spPr/>
        <p:txBody>
          <a:bodyPr/>
          <a:lstStyle/>
          <a:p>
            <a:r>
              <a:rPr lang="en-IN" smtClean="0"/>
              <a:t>Divertor Concept Development - Physics Meeting </a:t>
            </a:r>
            <a:endParaRPr lang="en-US"/>
          </a:p>
        </p:txBody>
      </p:sp>
      <p:sp>
        <p:nvSpPr>
          <p:cNvPr id="5" name="Slide Number Placeholder 4"/>
          <p:cNvSpPr>
            <a:spLocks noGrp="1"/>
          </p:cNvSpPr>
          <p:nvPr>
            <p:ph type="sldNum" sz="quarter" idx="12"/>
          </p:nvPr>
        </p:nvSpPr>
        <p:spPr/>
        <p:txBody>
          <a:bodyPr/>
          <a:lstStyle/>
          <a:p>
            <a:fld id="{6BFAC8B3-0D77-42A7-B90B-D71979F2D1D1}" type="slidenum">
              <a:rPr lang="en-US" smtClean="0"/>
              <a:t>12</a:t>
            </a:fld>
            <a:endParaRPr lang="en-US"/>
          </a:p>
        </p:txBody>
      </p:sp>
    </p:spTree>
    <p:extLst>
      <p:ext uri="{BB962C8B-B14F-4D97-AF65-F5344CB8AC3E}">
        <p14:creationId xmlns:p14="http://schemas.microsoft.com/office/powerpoint/2010/main" val="578169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rot="20148425">
            <a:off x="6410370" y="2641579"/>
            <a:ext cx="100833" cy="174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de-DE" dirty="0" err="1"/>
              <a:t>Plotting</a:t>
            </a:r>
            <a:r>
              <a:rPr lang="de-DE" dirty="0"/>
              <a:t> a </a:t>
            </a:r>
            <a:r>
              <a:rPr lang="de-DE" dirty="0" err="1"/>
              <a:t>flux</a:t>
            </a:r>
            <a:r>
              <a:rPr lang="de-DE" dirty="0"/>
              <a:t> </a:t>
            </a:r>
            <a:r>
              <a:rPr lang="de-DE" dirty="0" err="1" smtClean="0"/>
              <a:t>surface</a:t>
            </a:r>
            <a:r>
              <a:rPr lang="de-DE" dirty="0"/>
              <a:t>, </a:t>
            </a:r>
            <a:r>
              <a:rPr lang="de-DE" dirty="0" err="1"/>
              <a:t>shadowing</a:t>
            </a:r>
            <a:r>
              <a:rPr lang="de-DE" dirty="0"/>
              <a:t> </a:t>
            </a:r>
            <a:r>
              <a:rPr lang="de-DE" dirty="0" err="1"/>
              <a:t>the</a:t>
            </a:r>
            <a:r>
              <a:rPr lang="de-DE" dirty="0"/>
              <a:t> </a:t>
            </a:r>
            <a:r>
              <a:rPr lang="de-DE" dirty="0" err="1"/>
              <a:t>toroidal</a:t>
            </a:r>
            <a:r>
              <a:rPr lang="de-DE" dirty="0"/>
              <a:t> end</a:t>
            </a:r>
            <a:endParaRPr lang="en-US" dirty="0"/>
          </a:p>
        </p:txBody>
      </p:sp>
      <p:cxnSp>
        <p:nvCxnSpPr>
          <p:cNvPr id="12" name="Straight Arrow Connector 11"/>
          <p:cNvCxnSpPr/>
          <p:nvPr/>
        </p:nvCxnSpPr>
        <p:spPr>
          <a:xfrm flipV="1">
            <a:off x="3490656" y="1961597"/>
            <a:ext cx="0" cy="333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90656" y="5300485"/>
            <a:ext cx="41350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791144"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363510"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920732"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493098"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5" idx="5"/>
          </p:cNvCxnSpPr>
          <p:nvPr/>
        </p:nvCxnSpPr>
        <p:spPr>
          <a:xfrm flipV="1">
            <a:off x="6044773" y="3440166"/>
            <a:ext cx="338338" cy="1853655"/>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5" idx="0"/>
          </p:cNvCxnSpPr>
          <p:nvPr/>
        </p:nvCxnSpPr>
        <p:spPr>
          <a:xfrm flipV="1">
            <a:off x="6617139" y="4335871"/>
            <a:ext cx="163608" cy="951285"/>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398810" y="1684022"/>
            <a:ext cx="257787" cy="1749479"/>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6496050" y="3996690"/>
            <a:ext cx="632460" cy="617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298180" y="3749131"/>
            <a:ext cx="1905000" cy="5867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ysClr val="windowText" lastClr="000000"/>
                </a:solidFill>
              </a:rPr>
              <a:t>Tip</a:t>
            </a:r>
            <a:r>
              <a:rPr lang="de-DE" dirty="0" smtClean="0">
                <a:solidFill>
                  <a:sysClr val="windowText" lastClr="000000"/>
                </a:solidFill>
              </a:rPr>
              <a:t> </a:t>
            </a:r>
            <a:r>
              <a:rPr lang="de-DE" dirty="0" err="1" smtClean="0">
                <a:solidFill>
                  <a:sysClr val="windowText" lastClr="000000"/>
                </a:solidFill>
              </a:rPr>
              <a:t>is</a:t>
            </a:r>
            <a:r>
              <a:rPr lang="de-DE" dirty="0" smtClean="0">
                <a:solidFill>
                  <a:sysClr val="windowText" lastClr="000000"/>
                </a:solidFill>
              </a:rPr>
              <a:t> </a:t>
            </a:r>
            <a:r>
              <a:rPr lang="de-DE" dirty="0" err="1" smtClean="0">
                <a:solidFill>
                  <a:sysClr val="windowText" lastClr="000000"/>
                </a:solidFill>
              </a:rPr>
              <a:t>shadowed</a:t>
            </a:r>
            <a:endParaRPr lang="en-US" dirty="0">
              <a:solidFill>
                <a:sysClr val="windowText" lastClr="000000"/>
              </a:solidFill>
            </a:endParaRPr>
          </a:p>
        </p:txBody>
      </p:sp>
      <p:cxnSp>
        <p:nvCxnSpPr>
          <p:cNvPr id="6" name="Straight Arrow Connector 5"/>
          <p:cNvCxnSpPr>
            <a:stCxn id="4" idx="1"/>
            <a:endCxn id="3" idx="6"/>
          </p:cNvCxnSpPr>
          <p:nvPr/>
        </p:nvCxnSpPr>
        <p:spPr>
          <a:xfrm flipH="1">
            <a:off x="7128510" y="4042501"/>
            <a:ext cx="1169670" cy="2627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490656" y="4259179"/>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498374" y="2759242"/>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feld 21"/>
          <p:cNvSpPr txBox="1"/>
          <p:nvPr/>
        </p:nvSpPr>
        <p:spPr>
          <a:xfrm>
            <a:off x="3001286" y="4111702"/>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22" name="Textfeld 21"/>
          <p:cNvSpPr txBox="1"/>
          <p:nvPr/>
        </p:nvSpPr>
        <p:spPr>
          <a:xfrm>
            <a:off x="3001286" y="2594094"/>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sp>
        <p:nvSpPr>
          <p:cNvPr id="23" name="TextBox 22"/>
          <p:cNvSpPr txBox="1"/>
          <p:nvPr/>
        </p:nvSpPr>
        <p:spPr>
          <a:xfrm>
            <a:off x="1146489" y="2939058"/>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25" name="TextBox 24"/>
          <p:cNvSpPr txBox="1"/>
          <p:nvPr/>
        </p:nvSpPr>
        <p:spPr>
          <a:xfrm>
            <a:off x="3791143" y="5313814"/>
            <a:ext cx="3834547"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r>
              <a:rPr lang="de-DE" dirty="0"/>
              <a:t> </a:t>
            </a:r>
            <a:r>
              <a:rPr lang="el-GR" sz="2000" b="1" dirty="0" smtClean="0"/>
              <a:t>θ</a:t>
            </a:r>
            <a:r>
              <a:rPr lang="de-DE" sz="2000" b="1" baseline="30000" dirty="0" smtClean="0"/>
              <a:t>*</a:t>
            </a:r>
            <a:endParaRPr lang="en-US" b="1" dirty="0"/>
          </a:p>
          <a:p>
            <a:endParaRPr lang="en-US" dirty="0"/>
          </a:p>
        </p:txBody>
      </p:sp>
      <p:sp>
        <p:nvSpPr>
          <p:cNvPr id="5" name="Date Placeholder 4"/>
          <p:cNvSpPr>
            <a:spLocks noGrp="1"/>
          </p:cNvSpPr>
          <p:nvPr>
            <p:ph type="dt" sz="half" idx="10"/>
          </p:nvPr>
        </p:nvSpPr>
        <p:spPr/>
        <p:txBody>
          <a:bodyPr/>
          <a:lstStyle/>
          <a:p>
            <a:r>
              <a:rPr lang="en-US" smtClean="0"/>
              <a:t>Amit and Antara | 26.03.24   </a:t>
            </a:r>
            <a:endParaRPr lang="en-US"/>
          </a:p>
        </p:txBody>
      </p:sp>
      <p:sp>
        <p:nvSpPr>
          <p:cNvPr id="7" name="Footer Placeholder 6"/>
          <p:cNvSpPr>
            <a:spLocks noGrp="1"/>
          </p:cNvSpPr>
          <p:nvPr>
            <p:ph type="ftr" sz="quarter" idx="11"/>
          </p:nvPr>
        </p:nvSpPr>
        <p:spPr/>
        <p:txBody>
          <a:bodyPr/>
          <a:lstStyle/>
          <a:p>
            <a:r>
              <a:rPr lang="en-IN" smtClean="0"/>
              <a:t>Divertor Concept Development - Physics Meeting </a:t>
            </a:r>
            <a:endParaRPr lang="en-US"/>
          </a:p>
        </p:txBody>
      </p:sp>
      <p:sp>
        <p:nvSpPr>
          <p:cNvPr id="8" name="Slide Number Placeholder 7"/>
          <p:cNvSpPr>
            <a:spLocks noGrp="1"/>
          </p:cNvSpPr>
          <p:nvPr>
            <p:ph type="sldNum" sz="quarter" idx="12"/>
          </p:nvPr>
        </p:nvSpPr>
        <p:spPr/>
        <p:txBody>
          <a:bodyPr/>
          <a:lstStyle/>
          <a:p>
            <a:fld id="{6BFAC8B3-0D77-42A7-B90B-D71979F2D1D1}" type="slidenum">
              <a:rPr lang="en-US" smtClean="0"/>
              <a:t>13</a:t>
            </a:fld>
            <a:endParaRPr lang="en-US"/>
          </a:p>
        </p:txBody>
      </p:sp>
    </p:spTree>
    <p:extLst>
      <p:ext uri="{BB962C8B-B14F-4D97-AF65-F5344CB8AC3E}">
        <p14:creationId xmlns:p14="http://schemas.microsoft.com/office/powerpoint/2010/main" val="3078946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Plotting</a:t>
            </a:r>
            <a:r>
              <a:rPr lang="de-DE" dirty="0"/>
              <a:t> a </a:t>
            </a:r>
            <a:r>
              <a:rPr lang="de-DE" dirty="0" err="1"/>
              <a:t>flux</a:t>
            </a:r>
            <a:r>
              <a:rPr lang="de-DE" dirty="0"/>
              <a:t> </a:t>
            </a:r>
            <a:r>
              <a:rPr lang="de-DE" dirty="0" err="1"/>
              <a:t>surface</a:t>
            </a:r>
            <a:endParaRPr lang="en-US" dirty="0"/>
          </a:p>
        </p:txBody>
      </p:sp>
      <p:cxnSp>
        <p:nvCxnSpPr>
          <p:cNvPr id="12" name="Straight Arrow Connector 11"/>
          <p:cNvCxnSpPr/>
          <p:nvPr/>
        </p:nvCxnSpPr>
        <p:spPr>
          <a:xfrm flipV="1">
            <a:off x="3490656" y="1961597"/>
            <a:ext cx="0" cy="333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90656" y="5300485"/>
            <a:ext cx="41350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791144"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363510"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920732"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493098"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5" idx="5"/>
          </p:cNvCxnSpPr>
          <p:nvPr/>
        </p:nvCxnSpPr>
        <p:spPr>
          <a:xfrm flipV="1">
            <a:off x="6044773" y="3440166"/>
            <a:ext cx="338338" cy="1853655"/>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5" idx="0"/>
          </p:cNvCxnSpPr>
          <p:nvPr/>
        </p:nvCxnSpPr>
        <p:spPr>
          <a:xfrm flipV="1">
            <a:off x="6617139" y="4335871"/>
            <a:ext cx="163608" cy="951285"/>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398810" y="1684022"/>
            <a:ext cx="257787" cy="1749479"/>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rot="18026056" flipH="1">
            <a:off x="6148953" y="2987597"/>
            <a:ext cx="612912" cy="594111"/>
          </a:xfrm>
          <a:prstGeom prst="arc">
            <a:avLst/>
          </a:prstGeom>
          <a:ln w="28575">
            <a:solidFill>
              <a:srgbClr val="EF7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Arrow Connector 3"/>
          <p:cNvCxnSpPr/>
          <p:nvPr/>
        </p:nvCxnSpPr>
        <p:spPr>
          <a:xfrm flipH="1" flipV="1">
            <a:off x="6527703" y="3446830"/>
            <a:ext cx="2837278" cy="124492"/>
          </a:xfrm>
          <a:prstGeom prst="straightConnector1">
            <a:avLst/>
          </a:prstGeom>
          <a:ln>
            <a:solidFill>
              <a:srgbClr val="EF7C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364981" y="3284653"/>
            <a:ext cx="1905000" cy="5867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ysClr val="windowText" lastClr="000000"/>
                </a:solidFill>
              </a:rPr>
              <a:t>Defines</a:t>
            </a:r>
            <a:r>
              <a:rPr lang="de-DE" dirty="0" smtClean="0">
                <a:solidFill>
                  <a:sysClr val="windowText" lastClr="000000"/>
                </a:solidFill>
              </a:rPr>
              <a:t> angle </a:t>
            </a:r>
            <a:r>
              <a:rPr lang="de-DE" dirty="0" err="1" smtClean="0">
                <a:solidFill>
                  <a:sysClr val="windowText" lastClr="000000"/>
                </a:solidFill>
              </a:rPr>
              <a:t>of</a:t>
            </a:r>
            <a:r>
              <a:rPr lang="de-DE" dirty="0" smtClean="0">
                <a:solidFill>
                  <a:sysClr val="windowText" lastClr="000000"/>
                </a:solidFill>
              </a:rPr>
              <a:t> </a:t>
            </a:r>
            <a:r>
              <a:rPr lang="de-DE" dirty="0" err="1" smtClean="0">
                <a:solidFill>
                  <a:sysClr val="windowText" lastClr="000000"/>
                </a:solidFill>
              </a:rPr>
              <a:t>incidence</a:t>
            </a:r>
            <a:endParaRPr lang="en-US" dirty="0">
              <a:solidFill>
                <a:sysClr val="windowText" lastClr="000000"/>
              </a:solidFill>
            </a:endParaRPr>
          </a:p>
        </p:txBody>
      </p:sp>
      <p:sp>
        <p:nvSpPr>
          <p:cNvPr id="22" name="Rounded Rectangle 21"/>
          <p:cNvSpPr/>
          <p:nvPr/>
        </p:nvSpPr>
        <p:spPr>
          <a:xfrm rot="20148425">
            <a:off x="6410370" y="2641579"/>
            <a:ext cx="100833" cy="174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3490656" y="4259179"/>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498374" y="2759242"/>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feld 21"/>
          <p:cNvSpPr txBox="1"/>
          <p:nvPr/>
        </p:nvSpPr>
        <p:spPr>
          <a:xfrm>
            <a:off x="3001286" y="4111702"/>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24" name="Textfeld 21"/>
          <p:cNvSpPr txBox="1"/>
          <p:nvPr/>
        </p:nvSpPr>
        <p:spPr>
          <a:xfrm>
            <a:off x="3001286" y="2594094"/>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sp>
        <p:nvSpPr>
          <p:cNvPr id="27" name="TextBox 26"/>
          <p:cNvSpPr txBox="1"/>
          <p:nvPr/>
        </p:nvSpPr>
        <p:spPr>
          <a:xfrm>
            <a:off x="1146489" y="2939058"/>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28" name="TextBox 27"/>
          <p:cNvSpPr txBox="1"/>
          <p:nvPr/>
        </p:nvSpPr>
        <p:spPr>
          <a:xfrm>
            <a:off x="3791143" y="5313814"/>
            <a:ext cx="3834547"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r>
              <a:rPr lang="de-DE" dirty="0"/>
              <a:t> </a:t>
            </a:r>
            <a:r>
              <a:rPr lang="el-GR" sz="2000" b="1" dirty="0" smtClean="0"/>
              <a:t>θ</a:t>
            </a:r>
            <a:r>
              <a:rPr lang="de-DE" sz="2000" b="1" baseline="30000" dirty="0" smtClean="0"/>
              <a:t>*</a:t>
            </a:r>
            <a:endParaRPr lang="en-US" b="1" dirty="0"/>
          </a:p>
          <a:p>
            <a:endParaRPr lang="en-US" dirty="0"/>
          </a:p>
        </p:txBody>
      </p:sp>
      <p:sp>
        <p:nvSpPr>
          <p:cNvPr id="3" name="Date Placeholder 2"/>
          <p:cNvSpPr>
            <a:spLocks noGrp="1"/>
          </p:cNvSpPr>
          <p:nvPr>
            <p:ph type="dt" sz="half" idx="10"/>
          </p:nvPr>
        </p:nvSpPr>
        <p:spPr/>
        <p:txBody>
          <a:bodyPr/>
          <a:lstStyle/>
          <a:p>
            <a:r>
              <a:rPr lang="en-US" smtClean="0"/>
              <a:t>Amit and Antara | 26.03.24   </a:t>
            </a:r>
            <a:endParaRPr lang="en-US"/>
          </a:p>
        </p:txBody>
      </p:sp>
      <p:sp>
        <p:nvSpPr>
          <p:cNvPr id="5" name="Footer Placeholder 4"/>
          <p:cNvSpPr>
            <a:spLocks noGrp="1"/>
          </p:cNvSpPr>
          <p:nvPr>
            <p:ph type="ftr" sz="quarter" idx="11"/>
          </p:nvPr>
        </p:nvSpPr>
        <p:spPr/>
        <p:txBody>
          <a:bodyPr/>
          <a:lstStyle/>
          <a:p>
            <a:r>
              <a:rPr lang="en-IN" smtClean="0"/>
              <a:t>Divertor Concept Development - Physics Meeting </a:t>
            </a:r>
            <a:endParaRPr lang="en-US"/>
          </a:p>
        </p:txBody>
      </p:sp>
      <p:sp>
        <p:nvSpPr>
          <p:cNvPr id="6" name="Slide Number Placeholder 5"/>
          <p:cNvSpPr>
            <a:spLocks noGrp="1"/>
          </p:cNvSpPr>
          <p:nvPr>
            <p:ph type="sldNum" sz="quarter" idx="12"/>
          </p:nvPr>
        </p:nvSpPr>
        <p:spPr/>
        <p:txBody>
          <a:bodyPr/>
          <a:lstStyle/>
          <a:p>
            <a:fld id="{6BFAC8B3-0D77-42A7-B90B-D71979F2D1D1}" type="slidenum">
              <a:rPr lang="en-US" smtClean="0"/>
              <a:t>14</a:t>
            </a:fld>
            <a:endParaRPr lang="en-US"/>
          </a:p>
        </p:txBody>
      </p:sp>
    </p:spTree>
    <p:extLst>
      <p:ext uri="{BB962C8B-B14F-4D97-AF65-F5344CB8AC3E}">
        <p14:creationId xmlns:p14="http://schemas.microsoft.com/office/powerpoint/2010/main" val="2045479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800" dirty="0" smtClean="0"/>
              <a:t>Approach 1 – Design 1</a:t>
            </a:r>
            <a:r>
              <a:rPr lang="en-IN" sz="2800" dirty="0"/>
              <a:t/>
            </a:r>
            <a:br>
              <a:rPr lang="en-IN" sz="2800" dirty="0"/>
            </a:br>
            <a:r>
              <a:rPr lang="en-IN" sz="2400" dirty="0" smtClean="0">
                <a:solidFill>
                  <a:srgbClr val="337777"/>
                </a:solidFill>
              </a:rPr>
              <a:t>Inner Island </a:t>
            </a:r>
            <a:r>
              <a:rPr lang="en-IN" sz="2400" dirty="0" err="1">
                <a:solidFill>
                  <a:srgbClr val="337777"/>
                </a:solidFill>
              </a:rPr>
              <a:t>S</a:t>
            </a:r>
            <a:r>
              <a:rPr lang="en-IN" sz="2400" dirty="0" err="1" smtClean="0">
                <a:solidFill>
                  <a:srgbClr val="337777"/>
                </a:solidFill>
              </a:rPr>
              <a:t>eparatrix</a:t>
            </a:r>
            <a:r>
              <a:rPr lang="en-IN" sz="2400" dirty="0" smtClean="0">
                <a:solidFill>
                  <a:srgbClr val="337777"/>
                </a:solidFill>
              </a:rPr>
              <a:t> as Reference Frame  </a:t>
            </a:r>
            <a:endParaRPr lang="en-IN" sz="2400" dirty="0"/>
          </a:p>
        </p:txBody>
      </p:sp>
      <p:sp>
        <p:nvSpPr>
          <p:cNvPr id="4" name="Date Placeholder 3"/>
          <p:cNvSpPr>
            <a:spLocks noGrp="1"/>
          </p:cNvSpPr>
          <p:nvPr>
            <p:ph type="dt" sz="half" idx="14"/>
          </p:nvPr>
        </p:nvSpPr>
        <p:spPr/>
        <p:txBody>
          <a:bodyPr/>
          <a:lstStyle/>
          <a:p>
            <a:r>
              <a:rPr lang="en-US" smtClean="0"/>
              <a:t>Amit and Antara | 26.03.24   </a:t>
            </a:r>
            <a:endParaRPr lang="de-DE" dirty="0"/>
          </a:p>
        </p:txBody>
      </p:sp>
      <p:sp>
        <p:nvSpPr>
          <p:cNvPr id="5" name="Footer Placeholder 4"/>
          <p:cNvSpPr>
            <a:spLocks noGrp="1"/>
          </p:cNvSpPr>
          <p:nvPr>
            <p:ph type="ftr" sz="quarter" idx="15"/>
          </p:nvPr>
        </p:nvSpPr>
        <p:spPr/>
        <p:txBody>
          <a:bodyPr/>
          <a:lstStyle/>
          <a:p>
            <a:r>
              <a:rPr lang="en-IN" smtClean="0"/>
              <a:t>Divertor Concept Development - Physics Meeting </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15</a:t>
            </a:fld>
            <a:endParaRPr lang="de-DE" dirty="0"/>
          </a:p>
        </p:txBody>
      </p:sp>
      <p:sp>
        <p:nvSpPr>
          <p:cNvPr id="9" name="Text Placeholder 8"/>
          <p:cNvSpPr>
            <a:spLocks noGrp="1"/>
          </p:cNvSpPr>
          <p:nvPr>
            <p:ph type="body" sz="quarter" idx="17"/>
          </p:nvPr>
        </p:nvSpPr>
        <p:spPr/>
        <p:txBody>
          <a:bodyPr/>
          <a:lstStyle/>
          <a:p>
            <a:pPr marL="285750" indent="-285750">
              <a:buFont typeface="Arial" panose="020B0604020202020204" pitchFamily="34" charset="0"/>
              <a:buChar char="•"/>
            </a:pPr>
            <a:r>
              <a:rPr lang="en-IN" dirty="0" smtClean="0"/>
              <a:t>Basic requirement : Magnetic symmetry plane of an island </a:t>
            </a:r>
          </a:p>
          <a:p>
            <a:r>
              <a:rPr lang="en-IN" dirty="0" smtClean="0"/>
              <a:t>-&gt; Radially closest point on a nearby LCMS</a:t>
            </a:r>
            <a:r>
              <a:rPr lang="en-IN" dirty="0" smtClean="0"/>
              <a:t>?</a:t>
            </a:r>
            <a:endParaRPr lang="en-IN" dirty="0" smtClean="0"/>
          </a:p>
        </p:txBody>
      </p:sp>
      <p:pic>
        <p:nvPicPr>
          <p:cNvPr id="7" name="Content Placeholder 6"/>
          <p:cNvPicPr>
            <a:picLocks noGrp="1" noChangeAspect="1"/>
          </p:cNvPicPr>
          <p:nvPr>
            <p:ph sz="quarter" idx="4294967295"/>
          </p:nvPr>
        </p:nvPicPr>
        <p:blipFill rotWithShape="1">
          <a:blip r:embed="rId2">
            <a:extLst>
              <a:ext uri="{28A0092B-C50C-407E-A947-70E740481C1C}">
                <a14:useLocalDpi xmlns:a14="http://schemas.microsoft.com/office/drawing/2010/main" val="0"/>
              </a:ext>
            </a:extLst>
          </a:blip>
          <a:srcRect l="8189" t="22575" r="7030" b="21284"/>
          <a:stretch/>
        </p:blipFill>
        <p:spPr>
          <a:xfrm>
            <a:off x="0" y="3055938"/>
            <a:ext cx="7929563" cy="301625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615" y="3224463"/>
            <a:ext cx="3783902" cy="2679032"/>
          </a:xfrm>
          <a:prstGeom prst="rect">
            <a:avLst/>
          </a:prstGeom>
        </p:spPr>
      </p:pic>
    </p:spTree>
    <p:extLst>
      <p:ext uri="{BB962C8B-B14F-4D97-AF65-F5344CB8AC3E}">
        <p14:creationId xmlns:p14="http://schemas.microsoft.com/office/powerpoint/2010/main" val="2292233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150" y="965993"/>
            <a:ext cx="3462926" cy="2160000"/>
          </a:xfrm>
          <a:prstGeom prst="rect">
            <a:avLst/>
          </a:prstGeom>
        </p:spPr>
      </p:pic>
      <p:sp>
        <p:nvSpPr>
          <p:cNvPr id="3" name="Date Placeholder 2"/>
          <p:cNvSpPr>
            <a:spLocks noGrp="1"/>
          </p:cNvSpPr>
          <p:nvPr>
            <p:ph type="dt" sz="half" idx="14"/>
          </p:nvPr>
        </p:nvSpPr>
        <p:spPr/>
        <p:txBody>
          <a:bodyPr/>
          <a:lstStyle/>
          <a:p>
            <a:r>
              <a:rPr lang="en-US" smtClean="0"/>
              <a:t>Amit and Antara | 26.03.24   </a:t>
            </a:r>
            <a:endParaRPr lang="de-DE" dirty="0"/>
          </a:p>
        </p:txBody>
      </p:sp>
      <p:sp>
        <p:nvSpPr>
          <p:cNvPr id="4" name="Footer Placeholder 3"/>
          <p:cNvSpPr>
            <a:spLocks noGrp="1"/>
          </p:cNvSpPr>
          <p:nvPr>
            <p:ph type="ftr" sz="quarter" idx="15"/>
          </p:nvPr>
        </p:nvSpPr>
        <p:spPr/>
        <p:txBody>
          <a:bodyPr/>
          <a:lstStyle/>
          <a:p>
            <a:r>
              <a:rPr lang="en-IN" smtClean="0"/>
              <a:t>Divertor Concept Development - Physics Meeting </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16</a:t>
            </a:fld>
            <a:endParaRPr lang="de-D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23" y="4064568"/>
            <a:ext cx="3462926" cy="2160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524" y="4049998"/>
            <a:ext cx="3462926" cy="2160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6450" y="4037028"/>
            <a:ext cx="3462926" cy="216000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0266" t="-371" r="27387" b="371"/>
          <a:stretch/>
        </p:blipFill>
        <p:spPr>
          <a:xfrm>
            <a:off x="10244725" y="2437085"/>
            <a:ext cx="1812759" cy="21600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3761" y="965993"/>
            <a:ext cx="3462926" cy="21600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23" y="965994"/>
            <a:ext cx="3462926" cy="2160000"/>
          </a:xfrm>
          <a:prstGeom prst="rect">
            <a:avLst/>
          </a:prstGeom>
        </p:spPr>
      </p:pic>
      <p:cxnSp>
        <p:nvCxnSpPr>
          <p:cNvPr id="15" name="Straight Arrow Connector 14"/>
          <p:cNvCxnSpPr>
            <a:endCxn id="13" idx="3"/>
          </p:cNvCxnSpPr>
          <p:nvPr/>
        </p:nvCxnSpPr>
        <p:spPr>
          <a:xfrm flipV="1">
            <a:off x="3280611" y="2045994"/>
            <a:ext cx="268038" cy="7395"/>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743537" y="2045994"/>
            <a:ext cx="268038" cy="7395"/>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170361" y="2023012"/>
            <a:ext cx="433471" cy="414072"/>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0090484" y="4437920"/>
            <a:ext cx="483439" cy="439966"/>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577779" y="5109633"/>
            <a:ext cx="268038" cy="7395"/>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529822" y="5117028"/>
            <a:ext cx="268038" cy="7395"/>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17723" y="753979"/>
            <a:ext cx="10145477" cy="2799347"/>
          </a:xfrm>
          <a:prstGeom prst="rect">
            <a:avLst/>
          </a:prstGeom>
          <a:noFill/>
          <a:ln>
            <a:tailEnd type="triangle" w="lg" len="med"/>
          </a:ln>
        </p:spPr>
        <p:style>
          <a:lnRef idx="2">
            <a:schemeClr val="accent5"/>
          </a:lnRef>
          <a:fillRef idx="1">
            <a:schemeClr val="lt1"/>
          </a:fillRef>
          <a:effectRef idx="0">
            <a:schemeClr val="accent5"/>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2" name="Rectangle 1"/>
          <p:cNvSpPr/>
          <p:nvPr/>
        </p:nvSpPr>
        <p:spPr>
          <a:xfrm>
            <a:off x="3001913" y="64041"/>
            <a:ext cx="6096000" cy="646331"/>
          </a:xfrm>
          <a:prstGeom prst="rect">
            <a:avLst/>
          </a:prstGeom>
        </p:spPr>
        <p:txBody>
          <a:bodyPr>
            <a:spAutoFit/>
          </a:bodyPr>
          <a:lstStyle/>
          <a:p>
            <a:pPr algn="ctr"/>
            <a:r>
              <a:rPr lang="en-IN" b="1" dirty="0"/>
              <a:t>Chosen the island between -36 and 0 because its shape remains relatively </a:t>
            </a:r>
            <a:r>
              <a:rPr lang="en-IN" b="1" dirty="0" smtClean="0"/>
              <a:t>unchanged!!</a:t>
            </a:r>
            <a:endParaRPr lang="en-IN" b="1" dirty="0"/>
          </a:p>
        </p:txBody>
      </p:sp>
    </p:spTree>
    <p:extLst>
      <p:ext uri="{BB962C8B-B14F-4D97-AF65-F5344CB8AC3E}">
        <p14:creationId xmlns:p14="http://schemas.microsoft.com/office/powerpoint/2010/main" val="1249344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800" dirty="0" smtClean="0"/>
              <a:t>Approach 1 – Design 1</a:t>
            </a:r>
            <a:r>
              <a:rPr lang="en-IN" sz="2800" dirty="0"/>
              <a:t/>
            </a:r>
            <a:br>
              <a:rPr lang="en-IN" sz="2800" dirty="0"/>
            </a:br>
            <a:r>
              <a:rPr lang="en-IN" sz="2400" dirty="0" smtClean="0">
                <a:solidFill>
                  <a:srgbClr val="337777"/>
                </a:solidFill>
              </a:rPr>
              <a:t>Power Shell </a:t>
            </a:r>
            <a:endParaRPr lang="en-IN" sz="2400" dirty="0"/>
          </a:p>
        </p:txBody>
      </p:sp>
      <p:sp>
        <p:nvSpPr>
          <p:cNvPr id="4" name="Date Placeholder 3"/>
          <p:cNvSpPr>
            <a:spLocks noGrp="1"/>
          </p:cNvSpPr>
          <p:nvPr>
            <p:ph type="dt" sz="half" idx="14"/>
          </p:nvPr>
        </p:nvSpPr>
        <p:spPr/>
        <p:txBody>
          <a:bodyPr/>
          <a:lstStyle/>
          <a:p>
            <a:r>
              <a:rPr lang="en-US" smtClean="0"/>
              <a:t>Amit and Antara | 26.03.24   </a:t>
            </a:r>
            <a:endParaRPr lang="de-DE" dirty="0"/>
          </a:p>
        </p:txBody>
      </p:sp>
      <p:sp>
        <p:nvSpPr>
          <p:cNvPr id="5" name="Footer Placeholder 4"/>
          <p:cNvSpPr>
            <a:spLocks noGrp="1"/>
          </p:cNvSpPr>
          <p:nvPr>
            <p:ph type="ftr" sz="quarter" idx="15"/>
          </p:nvPr>
        </p:nvSpPr>
        <p:spPr/>
        <p:txBody>
          <a:bodyPr/>
          <a:lstStyle/>
          <a:p>
            <a:r>
              <a:rPr lang="en-IN" smtClean="0"/>
              <a:t>Divertor Concept Development - Physics Meeting </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17</a:t>
            </a:fld>
            <a:endParaRPr lang="de-DE" dirty="0"/>
          </a:p>
        </p:txBody>
      </p:sp>
      <p:sp>
        <p:nvSpPr>
          <p:cNvPr id="9" name="Text Placeholder 8"/>
          <p:cNvSpPr>
            <a:spLocks noGrp="1"/>
          </p:cNvSpPr>
          <p:nvPr>
            <p:ph type="body" sz="quarter" idx="17"/>
          </p:nvPr>
        </p:nvSpPr>
        <p:spPr/>
        <p:txBody>
          <a:bodyPr/>
          <a:lstStyle/>
          <a:p>
            <a:pPr marL="285750" indent="-285750">
              <a:buFont typeface="Arial" panose="020B0604020202020204" pitchFamily="34" charset="0"/>
              <a:buChar char="•"/>
            </a:pPr>
            <a:r>
              <a:rPr lang="en-IN" dirty="0" smtClean="0"/>
              <a:t>Take-</a:t>
            </a:r>
            <a:r>
              <a:rPr lang="en-IN" dirty="0" err="1" smtClean="0"/>
              <a:t>aways</a:t>
            </a:r>
            <a:r>
              <a:rPr lang="en-IN" dirty="0" smtClean="0"/>
              <a:t>:</a:t>
            </a:r>
          </a:p>
          <a:p>
            <a:pPr marL="285750" indent="-285750">
              <a:buFontTx/>
              <a:buChar char="-"/>
            </a:pPr>
            <a:r>
              <a:rPr lang="en-IN" dirty="0" smtClean="0"/>
              <a:t>Not following the island shape effectively</a:t>
            </a:r>
          </a:p>
          <a:p>
            <a:pPr marL="285750" indent="-285750">
              <a:buFontTx/>
              <a:buChar char="-"/>
            </a:pPr>
            <a:r>
              <a:rPr lang="en-IN" dirty="0" smtClean="0"/>
              <a:t>Incidence angles too large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010" y="2892203"/>
            <a:ext cx="4928684" cy="3489547"/>
          </a:xfrm>
          <a:prstGeom prst="rect">
            <a:avLst/>
          </a:prstGeom>
        </p:spPr>
      </p:pic>
      <p:pic>
        <p:nvPicPr>
          <p:cNvPr id="12" name="Picture 11"/>
          <p:cNvPicPr>
            <a:picLocks noChangeAspect="1"/>
          </p:cNvPicPr>
          <p:nvPr/>
        </p:nvPicPr>
        <p:blipFill>
          <a:blip r:embed="rId3"/>
          <a:stretch>
            <a:fillRect/>
          </a:stretch>
        </p:blipFill>
        <p:spPr>
          <a:xfrm>
            <a:off x="7620000" y="1972301"/>
            <a:ext cx="3876675" cy="2070547"/>
          </a:xfrm>
          <a:prstGeom prst="rect">
            <a:avLst/>
          </a:prstGeom>
        </p:spPr>
      </p:pic>
      <p:pic>
        <p:nvPicPr>
          <p:cNvPr id="13" name="Picture 12"/>
          <p:cNvPicPr>
            <a:picLocks noChangeAspect="1"/>
          </p:cNvPicPr>
          <p:nvPr/>
        </p:nvPicPr>
        <p:blipFill>
          <a:blip r:embed="rId4"/>
          <a:stretch>
            <a:fillRect/>
          </a:stretch>
        </p:blipFill>
        <p:spPr>
          <a:xfrm>
            <a:off x="7571873" y="4141076"/>
            <a:ext cx="3972928" cy="2142445"/>
          </a:xfrm>
          <a:prstGeom prst="rect">
            <a:avLst/>
          </a:prstGeom>
        </p:spPr>
      </p:pic>
    </p:spTree>
    <p:extLst>
      <p:ext uri="{BB962C8B-B14F-4D97-AF65-F5344CB8AC3E}">
        <p14:creationId xmlns:p14="http://schemas.microsoft.com/office/powerpoint/2010/main" val="4186262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800" dirty="0" smtClean="0"/>
              <a:t>Approach 1 – Design 2</a:t>
            </a:r>
            <a:r>
              <a:rPr lang="en-IN" sz="2800" dirty="0"/>
              <a:t/>
            </a:r>
            <a:br>
              <a:rPr lang="en-IN" sz="2800" dirty="0"/>
            </a:br>
            <a:r>
              <a:rPr lang="en-IN" sz="2400" dirty="0" smtClean="0">
                <a:solidFill>
                  <a:srgbClr val="337777"/>
                </a:solidFill>
              </a:rPr>
              <a:t>Inner Island </a:t>
            </a:r>
            <a:r>
              <a:rPr lang="en-IN" sz="2400" dirty="0" err="1">
                <a:solidFill>
                  <a:srgbClr val="337777"/>
                </a:solidFill>
              </a:rPr>
              <a:t>S</a:t>
            </a:r>
            <a:r>
              <a:rPr lang="en-IN" sz="2400" dirty="0" err="1" smtClean="0">
                <a:solidFill>
                  <a:srgbClr val="337777"/>
                </a:solidFill>
              </a:rPr>
              <a:t>eparatrix</a:t>
            </a:r>
            <a:r>
              <a:rPr lang="en-IN" sz="2400" dirty="0" smtClean="0">
                <a:solidFill>
                  <a:srgbClr val="337777"/>
                </a:solidFill>
              </a:rPr>
              <a:t> as Reference Frame  </a:t>
            </a:r>
            <a:endParaRPr lang="en-IN" sz="2400" dirty="0"/>
          </a:p>
        </p:txBody>
      </p:sp>
      <p:sp>
        <p:nvSpPr>
          <p:cNvPr id="4" name="Date Placeholder 3"/>
          <p:cNvSpPr>
            <a:spLocks noGrp="1"/>
          </p:cNvSpPr>
          <p:nvPr>
            <p:ph type="dt" sz="half" idx="14"/>
          </p:nvPr>
        </p:nvSpPr>
        <p:spPr/>
        <p:txBody>
          <a:bodyPr/>
          <a:lstStyle/>
          <a:p>
            <a:r>
              <a:rPr lang="en-US" smtClean="0"/>
              <a:t>Amit and Antara | 26.03.24   </a:t>
            </a:r>
            <a:endParaRPr lang="de-DE" dirty="0"/>
          </a:p>
        </p:txBody>
      </p:sp>
      <p:sp>
        <p:nvSpPr>
          <p:cNvPr id="5" name="Footer Placeholder 4"/>
          <p:cNvSpPr>
            <a:spLocks noGrp="1"/>
          </p:cNvSpPr>
          <p:nvPr>
            <p:ph type="ftr" sz="quarter" idx="15"/>
          </p:nvPr>
        </p:nvSpPr>
        <p:spPr/>
        <p:txBody>
          <a:bodyPr/>
          <a:lstStyle/>
          <a:p>
            <a:r>
              <a:rPr lang="en-IN" smtClean="0"/>
              <a:t>Divertor Concept Development - Physics Meeting </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18</a:t>
            </a:fld>
            <a:endParaRPr lang="de-DE" dirty="0"/>
          </a:p>
        </p:txBody>
      </p:sp>
      <p:sp>
        <p:nvSpPr>
          <p:cNvPr id="9" name="Text Placeholder 8"/>
          <p:cNvSpPr>
            <a:spLocks noGrp="1"/>
          </p:cNvSpPr>
          <p:nvPr>
            <p:ph type="body" sz="quarter" idx="17"/>
          </p:nvPr>
        </p:nvSpPr>
        <p:spPr/>
        <p:txBody>
          <a:bodyPr/>
          <a:lstStyle/>
          <a:p>
            <a:pPr marL="285750" indent="-285750">
              <a:buFont typeface="Arial" panose="020B0604020202020204" pitchFamily="34" charset="0"/>
              <a:buChar char="•"/>
            </a:pPr>
            <a:r>
              <a:rPr lang="en-IN" dirty="0" smtClean="0"/>
              <a:t>Not the best approach, but can be improvised!</a:t>
            </a:r>
          </a:p>
          <a:p>
            <a:pPr marL="285750" indent="-285750">
              <a:buFont typeface="Arial" panose="020B0604020202020204" pitchFamily="34" charset="0"/>
              <a:buChar char="•"/>
            </a:pPr>
            <a:r>
              <a:rPr lang="en-IN" dirty="0" err="1" smtClean="0"/>
              <a:t>Divertor</a:t>
            </a:r>
            <a:r>
              <a:rPr lang="en-IN" dirty="0" smtClean="0"/>
              <a:t> width varied </a:t>
            </a:r>
            <a:r>
              <a:rPr lang="en-IN" dirty="0" err="1" smtClean="0"/>
              <a:t>toroidally</a:t>
            </a:r>
            <a:r>
              <a:rPr lang="en-IN" dirty="0" smtClean="0"/>
              <a:t> and module pushed more towards the triangular plane</a:t>
            </a:r>
          </a:p>
          <a:p>
            <a:pPr marL="285750" indent="-285750">
              <a:buFont typeface="Arial" panose="020B0604020202020204" pitchFamily="34" charset="0"/>
              <a:buChar char="•"/>
            </a:pPr>
            <a:r>
              <a:rPr lang="en-IN" dirty="0" smtClean="0"/>
              <a:t>Linear interpolation of </a:t>
            </a:r>
            <a:r>
              <a:rPr lang="en-IN" dirty="0" err="1" smtClean="0"/>
              <a:t>divertor</a:t>
            </a:r>
            <a:r>
              <a:rPr lang="en-IN" dirty="0" smtClean="0"/>
              <a:t> width to have a constant incidence angle (No bulge!)  </a:t>
            </a:r>
          </a:p>
        </p:txBody>
      </p:sp>
      <p:pic>
        <p:nvPicPr>
          <p:cNvPr id="2" name="Picture 1"/>
          <p:cNvPicPr>
            <a:picLocks noChangeAspect="1"/>
          </p:cNvPicPr>
          <p:nvPr/>
        </p:nvPicPr>
        <p:blipFill>
          <a:blip r:embed="rId2"/>
          <a:stretch>
            <a:fillRect/>
          </a:stretch>
        </p:blipFill>
        <p:spPr>
          <a:xfrm>
            <a:off x="4541039" y="3789618"/>
            <a:ext cx="2487871" cy="1877583"/>
          </a:xfrm>
          <a:prstGeom prst="rect">
            <a:avLst/>
          </a:prstGeom>
        </p:spPr>
      </p:pic>
      <p:pic>
        <p:nvPicPr>
          <p:cNvPr id="10" name="Picture 9"/>
          <p:cNvPicPr>
            <a:picLocks noChangeAspect="1"/>
          </p:cNvPicPr>
          <p:nvPr/>
        </p:nvPicPr>
        <p:blipFill>
          <a:blip r:embed="rId3"/>
          <a:stretch>
            <a:fillRect/>
          </a:stretch>
        </p:blipFill>
        <p:spPr>
          <a:xfrm>
            <a:off x="224974" y="3249152"/>
            <a:ext cx="3753468" cy="2958694"/>
          </a:xfrm>
          <a:prstGeom prst="rect">
            <a:avLst/>
          </a:prstGeom>
        </p:spPr>
      </p:pic>
      <p:pic>
        <p:nvPicPr>
          <p:cNvPr id="11" name="Picture 10"/>
          <p:cNvPicPr>
            <a:picLocks noChangeAspect="1"/>
          </p:cNvPicPr>
          <p:nvPr/>
        </p:nvPicPr>
        <p:blipFill>
          <a:blip r:embed="rId4"/>
          <a:stretch>
            <a:fillRect/>
          </a:stretch>
        </p:blipFill>
        <p:spPr>
          <a:xfrm>
            <a:off x="7591508" y="3328736"/>
            <a:ext cx="4326930" cy="2799348"/>
          </a:xfrm>
          <a:prstGeom prst="rect">
            <a:avLst/>
          </a:prstGeom>
        </p:spPr>
      </p:pic>
      <p:sp>
        <p:nvSpPr>
          <p:cNvPr id="12" name="Curved Left Arrow 11"/>
          <p:cNvSpPr/>
          <p:nvPr/>
        </p:nvSpPr>
        <p:spPr>
          <a:xfrm rot="5005189">
            <a:off x="4372490" y="4834353"/>
            <a:ext cx="439320" cy="1743968"/>
          </a:xfrm>
          <a:prstGeom prst="curvedLef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3" name="Curved Left Arrow 12"/>
          <p:cNvSpPr/>
          <p:nvPr/>
        </p:nvSpPr>
        <p:spPr>
          <a:xfrm rot="16393490">
            <a:off x="7278764" y="3268358"/>
            <a:ext cx="240356" cy="1007707"/>
          </a:xfrm>
          <a:prstGeom prst="curvedLef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Tree>
    <p:extLst>
      <p:ext uri="{BB962C8B-B14F-4D97-AF65-F5344CB8AC3E}">
        <p14:creationId xmlns:p14="http://schemas.microsoft.com/office/powerpoint/2010/main" val="1791203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800" dirty="0" smtClean="0"/>
              <a:t>Approach 1 – Design 2</a:t>
            </a:r>
            <a:r>
              <a:rPr lang="en-IN" sz="2800" dirty="0"/>
              <a:t/>
            </a:r>
            <a:br>
              <a:rPr lang="en-IN" sz="2800" dirty="0"/>
            </a:br>
            <a:r>
              <a:rPr lang="en-IN" sz="2400" dirty="0" smtClean="0">
                <a:solidFill>
                  <a:srgbClr val="337777"/>
                </a:solidFill>
              </a:rPr>
              <a:t>Heat Loads and Incidence Angles</a:t>
            </a:r>
            <a:endParaRPr lang="en-IN" sz="2400" dirty="0"/>
          </a:p>
        </p:txBody>
      </p:sp>
      <p:sp>
        <p:nvSpPr>
          <p:cNvPr id="4" name="Date Placeholder 3"/>
          <p:cNvSpPr>
            <a:spLocks noGrp="1"/>
          </p:cNvSpPr>
          <p:nvPr>
            <p:ph type="dt" sz="half" idx="14"/>
          </p:nvPr>
        </p:nvSpPr>
        <p:spPr/>
        <p:txBody>
          <a:bodyPr/>
          <a:lstStyle/>
          <a:p>
            <a:r>
              <a:rPr lang="en-US" smtClean="0"/>
              <a:t>Amit and Antara | 26.03.24   </a:t>
            </a:r>
            <a:endParaRPr lang="de-DE" dirty="0"/>
          </a:p>
        </p:txBody>
      </p:sp>
      <p:sp>
        <p:nvSpPr>
          <p:cNvPr id="5" name="Footer Placeholder 4"/>
          <p:cNvSpPr>
            <a:spLocks noGrp="1"/>
          </p:cNvSpPr>
          <p:nvPr>
            <p:ph type="ftr" sz="quarter" idx="15"/>
          </p:nvPr>
        </p:nvSpPr>
        <p:spPr/>
        <p:txBody>
          <a:bodyPr/>
          <a:lstStyle/>
          <a:p>
            <a:r>
              <a:rPr lang="en-IN" smtClean="0"/>
              <a:t>Divertor Concept Development - Physics Meeting </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19</a:t>
            </a:fld>
            <a:endParaRPr lang="de-DE" dirty="0"/>
          </a:p>
        </p:txBody>
      </p:sp>
      <p:sp>
        <p:nvSpPr>
          <p:cNvPr id="9" name="Text Placeholder 8"/>
          <p:cNvSpPr>
            <a:spLocks noGrp="1"/>
          </p:cNvSpPr>
          <p:nvPr>
            <p:ph type="body" sz="quarter" idx="17"/>
          </p:nvPr>
        </p:nvSpPr>
        <p:spPr/>
        <p:txBody>
          <a:bodyPr/>
          <a:lstStyle/>
          <a:p>
            <a:pPr marL="285750" indent="-285750">
              <a:buFont typeface="Arial" panose="020B0604020202020204" pitchFamily="34" charset="0"/>
              <a:buChar char="•"/>
            </a:pPr>
            <a:r>
              <a:rPr lang="en-IN" dirty="0" err="1" smtClean="0"/>
              <a:t>Divertor</a:t>
            </a:r>
            <a:r>
              <a:rPr lang="en-IN" dirty="0" smtClean="0"/>
              <a:t> width varied </a:t>
            </a:r>
            <a:r>
              <a:rPr lang="en-IN" dirty="0" err="1" smtClean="0"/>
              <a:t>toroidally</a:t>
            </a:r>
            <a:r>
              <a:rPr lang="en-IN" dirty="0" smtClean="0"/>
              <a:t> and pushed more towards the triangular plane</a:t>
            </a:r>
          </a:p>
          <a:p>
            <a:pPr marL="285750" indent="-285750">
              <a:buFont typeface="Arial" panose="020B0604020202020204" pitchFamily="34" charset="0"/>
              <a:buChar char="•"/>
            </a:pPr>
            <a:r>
              <a:rPr lang="en-IN" dirty="0" smtClean="0"/>
              <a:t>Linear interpolation of </a:t>
            </a:r>
            <a:r>
              <a:rPr lang="en-IN" dirty="0" err="1" smtClean="0"/>
              <a:t>divertor</a:t>
            </a:r>
            <a:r>
              <a:rPr lang="en-IN" dirty="0" smtClean="0"/>
              <a:t> width to have constant and controlled incidence angle </a:t>
            </a:r>
            <a:endParaRPr lang="en-IN" dirty="0"/>
          </a:p>
          <a:p>
            <a:pPr marL="285750" indent="-285750">
              <a:buFontTx/>
              <a:buChar char="-"/>
            </a:pPr>
            <a:r>
              <a:rPr lang="en-IN" dirty="0" smtClean="0"/>
              <a:t>No bulge!</a:t>
            </a:r>
          </a:p>
          <a:p>
            <a:r>
              <a:rPr lang="en-IN" dirty="0" smtClean="0"/>
              <a:t>  </a:t>
            </a:r>
          </a:p>
        </p:txBody>
      </p:sp>
      <p:pic>
        <p:nvPicPr>
          <p:cNvPr id="8" name="Picture 7"/>
          <p:cNvPicPr>
            <a:picLocks noChangeAspect="1"/>
          </p:cNvPicPr>
          <p:nvPr/>
        </p:nvPicPr>
        <p:blipFill>
          <a:blip r:embed="rId2"/>
          <a:stretch>
            <a:fillRect/>
          </a:stretch>
        </p:blipFill>
        <p:spPr>
          <a:xfrm>
            <a:off x="617620" y="3347192"/>
            <a:ext cx="5244265" cy="2853318"/>
          </a:xfrm>
          <a:prstGeom prst="rect">
            <a:avLst/>
          </a:prstGeom>
        </p:spPr>
      </p:pic>
      <p:pic>
        <p:nvPicPr>
          <p:cNvPr id="14" name="Picture 13"/>
          <p:cNvPicPr>
            <a:picLocks noChangeAspect="1"/>
          </p:cNvPicPr>
          <p:nvPr/>
        </p:nvPicPr>
        <p:blipFill>
          <a:blip r:embed="rId3"/>
          <a:stretch>
            <a:fillRect/>
          </a:stretch>
        </p:blipFill>
        <p:spPr>
          <a:xfrm>
            <a:off x="6063916" y="3233299"/>
            <a:ext cx="5502442" cy="3081104"/>
          </a:xfrm>
          <a:prstGeom prst="rect">
            <a:avLst/>
          </a:prstGeom>
        </p:spPr>
      </p:pic>
    </p:spTree>
    <p:extLst>
      <p:ext uri="{BB962C8B-B14F-4D97-AF65-F5344CB8AC3E}">
        <p14:creationId xmlns:p14="http://schemas.microsoft.com/office/powerpoint/2010/main" val="2518378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IN" dirty="0" smtClean="0"/>
                  <a:t>Large 3D space </a:t>
                </a:r>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smtClean="0"/>
                  <a:t> Need general framework for </a:t>
                </a:r>
                <a:r>
                  <a:rPr lang="en-IN" dirty="0" err="1" smtClean="0"/>
                  <a:t>divertor</a:t>
                </a:r>
                <a:r>
                  <a:rPr lang="en-IN" dirty="0" smtClean="0"/>
                  <a:t> design and iteration!</a:t>
                </a:r>
              </a:p>
              <a:p>
                <a:pPr marL="285750" indent="-285750">
                  <a:buFont typeface="Arial" panose="020B0604020202020204" pitchFamily="34" charset="0"/>
                  <a:buChar char="•"/>
                </a:pPr>
                <a:r>
                  <a:rPr lang="en-IN" dirty="0" smtClean="0"/>
                  <a:t>Utilize spline of stationary points (O-points, X-points) of a given 3D magnetic topology</a:t>
                </a:r>
              </a:p>
              <a:p>
                <a:pPr marL="285750" indent="-285750">
                  <a:buFont typeface="Arial" panose="020B0604020202020204" pitchFamily="34" charset="0"/>
                  <a:buChar char="•"/>
                </a:pPr>
                <a:endParaRPr lang="en-IN" dirty="0"/>
              </a:p>
              <a:p>
                <a:pPr marL="285750" indent="-285750">
                  <a:buFont typeface="Wingdings" panose="05000000000000000000" pitchFamily="2" charset="2"/>
                  <a:buChar char="v"/>
                </a:pPr>
                <a:r>
                  <a:rPr lang="en-IN" dirty="0" smtClean="0"/>
                  <a:t>O-line divertors</a:t>
                </a:r>
              </a:p>
              <a:p>
                <a:pPr marL="285750" indent="-285750">
                  <a:buFont typeface="Arial" panose="020B0604020202020204" pitchFamily="34" charset="0"/>
                  <a:buChar char="•"/>
                </a:pPr>
                <a:r>
                  <a:rPr lang="en-IN" sz="1600" dirty="0" smtClean="0">
                    <a:solidFill>
                      <a:srgbClr val="669999"/>
                    </a:solidFill>
                  </a:rPr>
                  <a:t>Locate </a:t>
                </a:r>
                <a:r>
                  <a:rPr lang="en-IN" sz="1600" dirty="0" smtClean="0">
                    <a:solidFill>
                      <a:srgbClr val="FF0000"/>
                    </a:solidFill>
                  </a:rPr>
                  <a:t>O-point</a:t>
                </a:r>
                <a:r>
                  <a:rPr lang="en-IN" sz="1600" dirty="0" smtClean="0">
                    <a:solidFill>
                      <a:srgbClr val="669999"/>
                    </a:solidFill>
                  </a:rPr>
                  <a:t> and </a:t>
                </a:r>
                <a:r>
                  <a:rPr lang="en-IN" sz="1600" dirty="0" smtClean="0">
                    <a:solidFill>
                      <a:srgbClr val="0070C0"/>
                    </a:solidFill>
                  </a:rPr>
                  <a:t>nearest LCMS point</a:t>
                </a:r>
              </a:p>
              <a:p>
                <a:pPr marL="285750" indent="-285750">
                  <a:buFont typeface="Arial" panose="020B0604020202020204" pitchFamily="34" charset="0"/>
                  <a:buChar char="•"/>
                </a:pPr>
                <a:r>
                  <a:rPr lang="en-IN" sz="1600" dirty="0" smtClean="0">
                    <a:solidFill>
                      <a:srgbClr val="EF7C00"/>
                    </a:solidFill>
                  </a:rPr>
                  <a:t>Basis vector </a:t>
                </a:r>
                <a14:m>
                  <m:oMath xmlns:m="http://schemas.openxmlformats.org/officeDocument/2006/math">
                    <m:r>
                      <a:rPr lang="en-IN" sz="1600" i="1" smtClean="0">
                        <a:solidFill>
                          <a:srgbClr val="669999"/>
                        </a:solidFill>
                        <a:latin typeface="Cambria Math" panose="02040503050406030204" pitchFamily="18" charset="0"/>
                        <a:ea typeface="Cambria Math" panose="02040503050406030204" pitchFamily="18" charset="0"/>
                      </a:rPr>
                      <m:t>⟹</m:t>
                    </m:r>
                  </m:oMath>
                </a14:m>
                <a:r>
                  <a:rPr lang="en-IN" sz="1600" dirty="0" smtClean="0">
                    <a:solidFill>
                      <a:srgbClr val="669999"/>
                    </a:solidFill>
                  </a:rPr>
                  <a:t> “Island” reference frame </a:t>
                </a:r>
              </a:p>
              <a:p>
                <a:endParaRPr lang="en-IN" sz="1600" dirty="0" smtClean="0">
                  <a:solidFill>
                    <a:srgbClr val="669999"/>
                  </a:solidFill>
                </a:endParaRPr>
              </a:p>
              <a:p>
                <a:pPr marL="285750" indent="-285750">
                  <a:buFont typeface="Arial" panose="020B0604020202020204" pitchFamily="34" charset="0"/>
                  <a:buChar char="•"/>
                </a:pPr>
                <a:r>
                  <a:rPr lang="en-IN" dirty="0" smtClean="0"/>
                  <a:t>Application:</a:t>
                </a:r>
              </a:p>
              <a:p>
                <a:pPr marL="285750" indent="-285750">
                  <a:buFontTx/>
                  <a:buChar char="-"/>
                </a:pPr>
                <a:r>
                  <a:rPr lang="en-IN" sz="1600" dirty="0" smtClean="0">
                    <a:solidFill>
                      <a:srgbClr val="669999"/>
                    </a:solidFill>
                  </a:rPr>
                  <a:t>2D shape superimposed on island frame</a:t>
                </a:r>
              </a:p>
              <a:p>
                <a:pPr marL="285750" indent="-285750">
                  <a:buFontTx/>
                  <a:buChar char="-"/>
                </a:pPr>
                <a:r>
                  <a:rPr lang="en-IN" sz="1600" dirty="0" smtClean="0">
                    <a:solidFill>
                      <a:srgbClr val="669999"/>
                    </a:solidFill>
                  </a:rPr>
                  <a:t>Stitch together different cross-sections</a:t>
                </a:r>
              </a:p>
              <a:p>
                <a:pPr marL="285750" indent="-285750">
                  <a:buFont typeface="Symbol" panose="05050102010706020507" pitchFamily="18" charset="2"/>
                  <a:buChar char="Þ"/>
                </a:pPr>
                <a:r>
                  <a:rPr lang="en-IN" sz="1600" dirty="0" smtClean="0">
                    <a:solidFill>
                      <a:srgbClr val="669999"/>
                    </a:solidFill>
                  </a:rPr>
                  <a:t>3D island </a:t>
                </a:r>
                <a:r>
                  <a:rPr lang="en-IN" sz="1600" dirty="0" err="1" smtClean="0">
                    <a:solidFill>
                      <a:srgbClr val="669999"/>
                    </a:solidFill>
                  </a:rPr>
                  <a:t>divertor</a:t>
                </a:r>
                <a:r>
                  <a:rPr lang="en-IN" sz="1600" dirty="0" smtClean="0">
                    <a:solidFill>
                      <a:srgbClr val="669999"/>
                    </a:solidFill>
                  </a:rPr>
                  <a:t> design guess</a:t>
                </a: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3"/>
                <a:stretch>
                  <a:fillRect l="-1185"/>
                </a:stretch>
              </a:blipFill>
            </p:spPr>
            <p:txBody>
              <a:bodyPr/>
              <a:lstStyle/>
              <a:p>
                <a:r>
                  <a:rPr lang="en-IN">
                    <a:noFill/>
                  </a:rPr>
                  <a:t> </a:t>
                </a:r>
              </a:p>
            </p:txBody>
          </p:sp>
        </mc:Fallback>
      </mc:AlternateContent>
      <p:sp>
        <p:nvSpPr>
          <p:cNvPr id="4" name="Date Placeholder 3"/>
          <p:cNvSpPr>
            <a:spLocks noGrp="1"/>
          </p:cNvSpPr>
          <p:nvPr>
            <p:ph type="dt" sz="half" idx="14"/>
          </p:nvPr>
        </p:nvSpPr>
        <p:spPr/>
        <p:txBody>
          <a:bodyPr/>
          <a:lstStyle/>
          <a:p>
            <a:r>
              <a:rPr lang="en-US" smtClean="0"/>
              <a:t>Amit and Antara | 26.03.24   </a:t>
            </a:r>
            <a:endParaRPr lang="de-DE" dirty="0"/>
          </a:p>
        </p:txBody>
      </p:sp>
      <p:sp>
        <p:nvSpPr>
          <p:cNvPr id="5" name="Footer Placeholder 4"/>
          <p:cNvSpPr>
            <a:spLocks noGrp="1"/>
          </p:cNvSpPr>
          <p:nvPr>
            <p:ph type="ftr" sz="quarter" idx="15"/>
          </p:nvPr>
        </p:nvSpPr>
        <p:spPr/>
        <p:txBody>
          <a:bodyPr/>
          <a:lstStyle/>
          <a:p>
            <a:r>
              <a:rPr lang="en-IN" smtClean="0"/>
              <a:t>Divertor Concept Development - Physics Meeting </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Divertor Design </a:t>
            </a:r>
            <a:br>
              <a:rPr lang="en-IN" sz="3200" dirty="0" smtClean="0"/>
            </a:br>
            <a:r>
              <a:rPr lang="en-IN" sz="2800" dirty="0" smtClean="0">
                <a:solidFill>
                  <a:srgbClr val="337777"/>
                </a:solidFill>
              </a:rPr>
              <a:t>Where to Start?</a:t>
            </a:r>
            <a:r>
              <a:rPr lang="en-IN" dirty="0" smtClean="0"/>
              <a:t/>
            </a:r>
            <a:br>
              <a:rPr lang="en-IN" dirty="0" smtClean="0"/>
            </a:br>
            <a:endParaRPr lang="en-IN"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675" y="2871751"/>
            <a:ext cx="4680000" cy="3510000"/>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675" y="2871751"/>
            <a:ext cx="4680000" cy="3510000"/>
          </a:xfrm>
          <a:prstGeom prst="rect">
            <a:avLst/>
          </a:prstGeom>
        </p:spPr>
      </p:pic>
      <p:cxnSp>
        <p:nvCxnSpPr>
          <p:cNvPr id="8" name="Straight Arrow Connector 7"/>
          <p:cNvCxnSpPr/>
          <p:nvPr/>
        </p:nvCxnSpPr>
        <p:spPr>
          <a:xfrm>
            <a:off x="8861966" y="5341798"/>
            <a:ext cx="82740" cy="360000"/>
          </a:xfrm>
          <a:prstGeom prst="straightConnector1">
            <a:avLst/>
          </a:prstGeom>
          <a:ln w="28575">
            <a:headEnd type="none" w="med" len="med"/>
            <a:tailEnd type="triangle"/>
          </a:ln>
        </p:spPr>
        <p:style>
          <a:lnRef idx="1">
            <a:schemeClr val="accent5"/>
          </a:lnRef>
          <a:fillRef idx="0">
            <a:schemeClr val="accent5"/>
          </a:fillRef>
          <a:effectRef idx="0">
            <a:schemeClr val="accent5"/>
          </a:effectRef>
          <a:fontRef idx="minor">
            <a:schemeClr val="tx1"/>
          </a:fontRef>
        </p:style>
      </p:cxn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9518" y="2871751"/>
            <a:ext cx="4680000" cy="3510000"/>
          </a:xfrm>
          <a:prstGeom prst="rect">
            <a:avLst/>
          </a:prstGeom>
        </p:spPr>
      </p:pic>
    </p:spTree>
    <p:extLst>
      <p:ext uri="{BB962C8B-B14F-4D97-AF65-F5344CB8AC3E}">
        <p14:creationId xmlns:p14="http://schemas.microsoft.com/office/powerpoint/2010/main" val="2147869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800" dirty="0" smtClean="0"/>
              <a:t>Approach 1 – Design 2</a:t>
            </a:r>
            <a:r>
              <a:rPr lang="en-IN" sz="2800" dirty="0"/>
              <a:t/>
            </a:r>
            <a:br>
              <a:rPr lang="en-IN" sz="2800" dirty="0"/>
            </a:br>
            <a:r>
              <a:rPr lang="en-IN" sz="2400" dirty="0" smtClean="0">
                <a:solidFill>
                  <a:srgbClr val="337777"/>
                </a:solidFill>
              </a:rPr>
              <a:t>Accounting Heat Loads </a:t>
            </a:r>
            <a:endParaRPr lang="en-IN" sz="2400" dirty="0"/>
          </a:p>
        </p:txBody>
      </p:sp>
      <p:sp>
        <p:nvSpPr>
          <p:cNvPr id="4" name="Date Placeholder 3"/>
          <p:cNvSpPr>
            <a:spLocks noGrp="1"/>
          </p:cNvSpPr>
          <p:nvPr>
            <p:ph type="dt" sz="half" idx="14"/>
          </p:nvPr>
        </p:nvSpPr>
        <p:spPr/>
        <p:txBody>
          <a:bodyPr/>
          <a:lstStyle/>
          <a:p>
            <a:r>
              <a:rPr lang="en-US" smtClean="0"/>
              <a:t>Amit and Antara | 26.03.24   </a:t>
            </a:r>
            <a:endParaRPr lang="de-DE" dirty="0"/>
          </a:p>
        </p:txBody>
      </p:sp>
      <p:sp>
        <p:nvSpPr>
          <p:cNvPr id="5" name="Footer Placeholder 4"/>
          <p:cNvSpPr>
            <a:spLocks noGrp="1"/>
          </p:cNvSpPr>
          <p:nvPr>
            <p:ph type="ftr" sz="quarter" idx="15"/>
          </p:nvPr>
        </p:nvSpPr>
        <p:spPr/>
        <p:txBody>
          <a:bodyPr/>
          <a:lstStyle/>
          <a:p>
            <a:r>
              <a:rPr lang="en-IN" smtClean="0"/>
              <a:t>Divertor Concept Development - Physics Meeting </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20</a:t>
            </a:fld>
            <a:endParaRPr lang="de-DE" dirty="0"/>
          </a:p>
        </p:txBody>
      </p:sp>
      <p:sp>
        <p:nvSpPr>
          <p:cNvPr id="17" name="Text Placeholder 16"/>
          <p:cNvSpPr>
            <a:spLocks noGrp="1"/>
          </p:cNvSpPr>
          <p:nvPr>
            <p:ph type="body" sz="quarter" idx="17"/>
          </p:nvPr>
        </p:nvSpPr>
        <p:spPr/>
        <p:txBody>
          <a:bodyPr/>
          <a:lstStyle/>
          <a:p>
            <a:pPr marL="285750" indent="-285750">
              <a:buFont typeface="Arial" panose="020B0604020202020204" pitchFamily="34" charset="0"/>
              <a:buChar char="•"/>
            </a:pPr>
            <a:r>
              <a:rPr lang="en-IN" dirty="0" smtClean="0"/>
              <a:t>All the </a:t>
            </a:r>
            <a:r>
              <a:rPr lang="en-IN" dirty="0" err="1" smtClean="0"/>
              <a:t>strikelines</a:t>
            </a:r>
            <a:r>
              <a:rPr lang="en-IN" dirty="0" smtClean="0"/>
              <a:t> can be visualized from power shell (except one)</a:t>
            </a:r>
          </a:p>
          <a:p>
            <a:pPr marL="285750" indent="-285750">
              <a:buFont typeface="Arial" panose="020B0604020202020204" pitchFamily="34" charset="0"/>
              <a:buChar char="•"/>
            </a:pPr>
            <a:r>
              <a:rPr lang="en-IN" dirty="0" smtClean="0"/>
              <a:t>Probably </a:t>
            </a:r>
            <a:r>
              <a:rPr lang="en-IN" dirty="0" err="1" smtClean="0"/>
              <a:t>binormal</a:t>
            </a:r>
            <a:r>
              <a:rPr lang="en-IN" dirty="0" smtClean="0"/>
              <a:t> transport followed by parallel transport </a:t>
            </a:r>
            <a:r>
              <a:rPr lang="en-IN" dirty="0" smtClean="0"/>
              <a:t>towards</a:t>
            </a:r>
          </a:p>
          <a:p>
            <a:r>
              <a:rPr lang="en-IN" dirty="0" smtClean="0"/>
              <a:t>    target</a:t>
            </a:r>
            <a:endParaRPr lang="en-IN" dirty="0"/>
          </a:p>
        </p:txBody>
      </p:sp>
      <p:pic>
        <p:nvPicPr>
          <p:cNvPr id="2" name="Picture 1"/>
          <p:cNvPicPr>
            <a:picLocks noChangeAspect="1"/>
          </p:cNvPicPr>
          <p:nvPr/>
        </p:nvPicPr>
        <p:blipFill>
          <a:blip r:embed="rId2"/>
          <a:stretch>
            <a:fillRect/>
          </a:stretch>
        </p:blipFill>
        <p:spPr>
          <a:xfrm>
            <a:off x="842295" y="3689685"/>
            <a:ext cx="2744176" cy="2524124"/>
          </a:xfrm>
          <a:prstGeom prst="rect">
            <a:avLst/>
          </a:prstGeom>
        </p:spPr>
      </p:pic>
      <p:pic>
        <p:nvPicPr>
          <p:cNvPr id="8" name="Picture 7"/>
          <p:cNvPicPr>
            <a:picLocks noChangeAspect="1"/>
          </p:cNvPicPr>
          <p:nvPr/>
        </p:nvPicPr>
        <p:blipFill>
          <a:blip r:embed="rId3"/>
          <a:stretch>
            <a:fillRect/>
          </a:stretch>
        </p:blipFill>
        <p:spPr>
          <a:xfrm>
            <a:off x="3738561" y="2715771"/>
            <a:ext cx="5244265" cy="28533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2826" y="1282703"/>
            <a:ext cx="2746335" cy="1944427"/>
          </a:xfrm>
          <a:prstGeom prst="rect">
            <a:avLst/>
          </a:prstGeom>
        </p:spPr>
      </p:pic>
      <p:pic>
        <p:nvPicPr>
          <p:cNvPr id="9" name="Picture 8"/>
          <p:cNvPicPr>
            <a:picLocks noChangeAspect="1"/>
          </p:cNvPicPr>
          <p:nvPr/>
        </p:nvPicPr>
        <p:blipFill>
          <a:blip r:embed="rId5"/>
          <a:stretch>
            <a:fillRect/>
          </a:stretch>
        </p:blipFill>
        <p:spPr>
          <a:xfrm>
            <a:off x="8930273" y="4607160"/>
            <a:ext cx="2566402" cy="1660358"/>
          </a:xfrm>
          <a:prstGeom prst="rect">
            <a:avLst/>
          </a:prstGeom>
        </p:spPr>
      </p:pic>
      <p:cxnSp>
        <p:nvCxnSpPr>
          <p:cNvPr id="11" name="Straight Arrow Connector 10"/>
          <p:cNvCxnSpPr/>
          <p:nvPr/>
        </p:nvCxnSpPr>
        <p:spPr>
          <a:xfrm flipH="1">
            <a:off x="3738561" y="5085347"/>
            <a:ext cx="873544" cy="271781"/>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V="1">
            <a:off x="8049496" y="2574758"/>
            <a:ext cx="2222301" cy="503199"/>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7871675" y="3790412"/>
            <a:ext cx="1697441" cy="1566716"/>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28" name="Freeform 27"/>
          <p:cNvSpPr/>
          <p:nvPr/>
        </p:nvSpPr>
        <p:spPr>
          <a:xfrm>
            <a:off x="10355993" y="5437339"/>
            <a:ext cx="513348" cy="232610"/>
          </a:xfrm>
          <a:custGeom>
            <a:avLst/>
            <a:gdLst>
              <a:gd name="connsiteX0" fmla="*/ 513348 w 513348"/>
              <a:gd name="connsiteY0" fmla="*/ 0 h 232610"/>
              <a:gd name="connsiteX1" fmla="*/ 296779 w 513348"/>
              <a:gd name="connsiteY1" fmla="*/ 192505 h 232610"/>
              <a:gd name="connsiteX2" fmla="*/ 0 w 513348"/>
              <a:gd name="connsiteY2" fmla="*/ 232610 h 232610"/>
            </a:gdLst>
            <a:ahLst/>
            <a:cxnLst>
              <a:cxn ang="0">
                <a:pos x="connsiteX0" y="connsiteY0"/>
              </a:cxn>
              <a:cxn ang="0">
                <a:pos x="connsiteX1" y="connsiteY1"/>
              </a:cxn>
              <a:cxn ang="0">
                <a:pos x="connsiteX2" y="connsiteY2"/>
              </a:cxn>
            </a:cxnLst>
            <a:rect l="l" t="t" r="r" b="b"/>
            <a:pathLst>
              <a:path w="513348" h="232610">
                <a:moveTo>
                  <a:pt x="513348" y="0"/>
                </a:moveTo>
                <a:cubicBezTo>
                  <a:pt x="447842" y="76868"/>
                  <a:pt x="382337" y="153737"/>
                  <a:pt x="296779" y="192505"/>
                </a:cubicBezTo>
                <a:cubicBezTo>
                  <a:pt x="211221" y="231273"/>
                  <a:pt x="57484" y="225926"/>
                  <a:pt x="0" y="232610"/>
                </a:cubicBezTo>
              </a:path>
            </a:pathLst>
          </a:custGeom>
          <a:ln>
            <a:tailEnd type="triangle" w="lg"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3992179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800" dirty="0" smtClean="0"/>
              <a:t>Approach 1 – Design 3</a:t>
            </a:r>
            <a:r>
              <a:rPr lang="en-IN" sz="2800" dirty="0"/>
              <a:t/>
            </a:r>
            <a:br>
              <a:rPr lang="en-IN" sz="2800" dirty="0"/>
            </a:br>
            <a:r>
              <a:rPr lang="en-IN" sz="2400" dirty="0" smtClean="0">
                <a:solidFill>
                  <a:srgbClr val="337777"/>
                </a:solidFill>
              </a:rPr>
              <a:t>Heat Loads and Incidence Angles</a:t>
            </a:r>
            <a:endParaRPr lang="en-IN" sz="2400" dirty="0"/>
          </a:p>
        </p:txBody>
      </p:sp>
      <p:sp>
        <p:nvSpPr>
          <p:cNvPr id="4" name="Date Placeholder 3"/>
          <p:cNvSpPr>
            <a:spLocks noGrp="1"/>
          </p:cNvSpPr>
          <p:nvPr>
            <p:ph type="dt" sz="half" idx="14"/>
          </p:nvPr>
        </p:nvSpPr>
        <p:spPr/>
        <p:txBody>
          <a:bodyPr/>
          <a:lstStyle/>
          <a:p>
            <a:r>
              <a:rPr lang="en-US" smtClean="0"/>
              <a:t>Amit and Antara | 26.03.24   </a:t>
            </a:r>
            <a:endParaRPr lang="de-DE" dirty="0"/>
          </a:p>
        </p:txBody>
      </p:sp>
      <p:sp>
        <p:nvSpPr>
          <p:cNvPr id="5" name="Footer Placeholder 4"/>
          <p:cNvSpPr>
            <a:spLocks noGrp="1"/>
          </p:cNvSpPr>
          <p:nvPr>
            <p:ph type="ftr" sz="quarter" idx="15"/>
          </p:nvPr>
        </p:nvSpPr>
        <p:spPr/>
        <p:txBody>
          <a:bodyPr/>
          <a:lstStyle/>
          <a:p>
            <a:r>
              <a:rPr lang="en-IN" smtClean="0"/>
              <a:t>Divertor Concept Development - Physics Meeting </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21</a:t>
            </a:fld>
            <a:endParaRPr lang="de-DE" dirty="0"/>
          </a:p>
        </p:txBody>
      </p:sp>
      <p:sp>
        <p:nvSpPr>
          <p:cNvPr id="9" name="Text Placeholder 8"/>
          <p:cNvSpPr>
            <a:spLocks noGrp="1"/>
          </p:cNvSpPr>
          <p:nvPr>
            <p:ph type="body" sz="quarter" idx="17"/>
          </p:nvPr>
        </p:nvSpPr>
        <p:spPr/>
        <p:txBody>
          <a:bodyPr/>
          <a:lstStyle/>
          <a:p>
            <a:pPr marL="285750" indent="-285750">
              <a:buFont typeface="Arial" panose="020B0604020202020204" pitchFamily="34" charset="0"/>
              <a:buChar char="•"/>
            </a:pPr>
            <a:r>
              <a:rPr lang="en-IN" dirty="0" smtClean="0"/>
              <a:t>Allowing for asymmetric widths to control load distribution on either flaps</a:t>
            </a:r>
          </a:p>
          <a:p>
            <a:pPr marL="285750" indent="-285750">
              <a:buFont typeface="Arial" panose="020B0604020202020204" pitchFamily="34" charset="0"/>
              <a:buChar char="•"/>
            </a:pPr>
            <a:r>
              <a:rPr lang="en-IN" dirty="0" smtClean="0"/>
              <a:t>Apart from </a:t>
            </a:r>
            <a:r>
              <a:rPr lang="en-IN" dirty="0"/>
              <a:t>l</a:t>
            </a:r>
            <a:r>
              <a:rPr lang="en-IN" dirty="0" smtClean="0"/>
              <a:t>eading edge, peak heat loads below 15 MW/m^2 </a:t>
            </a:r>
          </a:p>
          <a:p>
            <a:pPr marL="285750" indent="-285750">
              <a:buFont typeface="Arial" panose="020B0604020202020204" pitchFamily="34" charset="0"/>
              <a:buChar char="•"/>
            </a:pPr>
            <a:r>
              <a:rPr lang="en-IN" dirty="0" smtClean="0"/>
              <a:t>Promising results, might even achieve acceptable loads with single target/period</a:t>
            </a:r>
          </a:p>
        </p:txBody>
      </p:sp>
      <p:pic>
        <p:nvPicPr>
          <p:cNvPr id="2" name="Picture 1"/>
          <p:cNvPicPr>
            <a:picLocks noChangeAspect="1"/>
          </p:cNvPicPr>
          <p:nvPr/>
        </p:nvPicPr>
        <p:blipFill>
          <a:blip r:embed="rId2"/>
          <a:stretch>
            <a:fillRect/>
          </a:stretch>
        </p:blipFill>
        <p:spPr>
          <a:xfrm>
            <a:off x="4769687" y="2904750"/>
            <a:ext cx="2469983" cy="2596433"/>
          </a:xfrm>
          <a:prstGeom prst="rect">
            <a:avLst/>
          </a:prstGeom>
        </p:spPr>
      </p:pic>
      <p:pic>
        <p:nvPicPr>
          <p:cNvPr id="7" name="Picture 6"/>
          <p:cNvPicPr>
            <a:picLocks noChangeAspect="1"/>
          </p:cNvPicPr>
          <p:nvPr/>
        </p:nvPicPr>
        <p:blipFill>
          <a:blip r:embed="rId3"/>
          <a:stretch>
            <a:fillRect/>
          </a:stretch>
        </p:blipFill>
        <p:spPr>
          <a:xfrm>
            <a:off x="181627" y="2967661"/>
            <a:ext cx="4469612" cy="2470613"/>
          </a:xfrm>
          <a:prstGeom prst="rect">
            <a:avLst/>
          </a:prstGeom>
        </p:spPr>
      </p:pic>
      <p:pic>
        <p:nvPicPr>
          <p:cNvPr id="10" name="Picture 9"/>
          <p:cNvPicPr>
            <a:picLocks noChangeAspect="1"/>
          </p:cNvPicPr>
          <p:nvPr/>
        </p:nvPicPr>
        <p:blipFill>
          <a:blip r:embed="rId4"/>
          <a:stretch>
            <a:fillRect/>
          </a:stretch>
        </p:blipFill>
        <p:spPr>
          <a:xfrm>
            <a:off x="7358118" y="2967661"/>
            <a:ext cx="4549603" cy="2524573"/>
          </a:xfrm>
          <a:prstGeom prst="rect">
            <a:avLst/>
          </a:prstGeom>
        </p:spPr>
      </p:pic>
    </p:spTree>
    <p:extLst>
      <p:ext uri="{BB962C8B-B14F-4D97-AF65-F5344CB8AC3E}">
        <p14:creationId xmlns:p14="http://schemas.microsoft.com/office/powerpoint/2010/main" val="1364871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Introducing</a:t>
            </a:r>
            <a:r>
              <a:rPr lang="de-DE" dirty="0" smtClean="0"/>
              <a:t> a </a:t>
            </a:r>
            <a:r>
              <a:rPr lang="de-DE" dirty="0" err="1" smtClean="0"/>
              <a:t>tilt</a:t>
            </a:r>
            <a:r>
              <a:rPr lang="de-DE" dirty="0" smtClean="0"/>
              <a:t> </a:t>
            </a:r>
            <a:r>
              <a:rPr lang="de-DE" dirty="0" err="1" smtClean="0"/>
              <a:t>for</a:t>
            </a:r>
            <a:r>
              <a:rPr lang="de-DE" dirty="0" smtClean="0"/>
              <a:t> </a:t>
            </a:r>
            <a:r>
              <a:rPr lang="de-DE" dirty="0" err="1" smtClean="0"/>
              <a:t>better</a:t>
            </a:r>
            <a:r>
              <a:rPr lang="de-DE" dirty="0" smtClean="0"/>
              <a:t> </a:t>
            </a:r>
            <a:r>
              <a:rPr lang="de-DE" dirty="0" err="1" smtClean="0"/>
              <a:t>pumping</a:t>
            </a:r>
            <a:endParaRPr lang="en-US" dirty="0"/>
          </a:p>
        </p:txBody>
      </p:sp>
      <p:sp>
        <p:nvSpPr>
          <p:cNvPr id="6" name="Oval 5"/>
          <p:cNvSpPr/>
          <p:nvPr/>
        </p:nvSpPr>
        <p:spPr>
          <a:xfrm>
            <a:off x="3851104" y="4682033"/>
            <a:ext cx="2845643" cy="6336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31414" y="4738944"/>
            <a:ext cx="2674271" cy="5160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29431" y="4799967"/>
            <a:ext cx="2477606" cy="3901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35668" y="4855204"/>
            <a:ext cx="2302756" cy="277704"/>
          </a:xfrm>
          <a:prstGeom prst="ellipse">
            <a:avLst/>
          </a:prstGeom>
          <a:no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71870" y="4594765"/>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1303" y="4950374"/>
            <a:ext cx="1616831" cy="99693"/>
          </a:xfrm>
          <a:prstGeom prst="ellipse">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01015" y="4967496"/>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017520" y="4137660"/>
            <a:ext cx="49911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508554" y="4757722"/>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2" name="TextBox 31"/>
          <p:cNvSpPr txBox="1"/>
          <p:nvPr/>
        </p:nvSpPr>
        <p:spPr>
          <a:xfrm>
            <a:off x="6799766" y="477633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23" name="Oval 22"/>
          <p:cNvSpPr/>
          <p:nvPr/>
        </p:nvSpPr>
        <p:spPr>
          <a:xfrm>
            <a:off x="3857301" y="2921897"/>
            <a:ext cx="2845643" cy="6336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37611" y="2978808"/>
            <a:ext cx="2674271" cy="5160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035628" y="3039831"/>
            <a:ext cx="2477606" cy="3901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41865" y="3095068"/>
            <a:ext cx="2302756" cy="277704"/>
          </a:xfrm>
          <a:prstGeom prst="ellipse">
            <a:avLst/>
          </a:prstGeom>
          <a:no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778067" y="2834629"/>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67500" y="3190238"/>
            <a:ext cx="1616831" cy="99693"/>
          </a:xfrm>
          <a:prstGeom prst="ellipse">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07212" y="3207360"/>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514751" y="299758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6" name="TextBox 35"/>
          <p:cNvSpPr txBox="1"/>
          <p:nvPr/>
        </p:nvSpPr>
        <p:spPr>
          <a:xfrm>
            <a:off x="6805963" y="3016200"/>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40" name="Abgerundetes Rechteck 28"/>
          <p:cNvSpPr/>
          <p:nvPr/>
        </p:nvSpPr>
        <p:spPr>
          <a:xfrm>
            <a:off x="8372073" y="3127373"/>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1" name="Ellipse 29"/>
          <p:cNvSpPr/>
          <p:nvPr/>
        </p:nvSpPr>
        <p:spPr>
          <a:xfrm>
            <a:off x="8856634" y="2984866"/>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2" name="Textfeld 33"/>
          <p:cNvSpPr txBox="1"/>
          <p:nvPr/>
        </p:nvSpPr>
        <p:spPr>
          <a:xfrm>
            <a:off x="8372073" y="2680739"/>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43" name="Abgerundetes Rechteck 28"/>
          <p:cNvSpPr/>
          <p:nvPr/>
        </p:nvSpPr>
        <p:spPr>
          <a:xfrm>
            <a:off x="8372073" y="5041297"/>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4" name="Ellipse 29"/>
          <p:cNvSpPr/>
          <p:nvPr/>
        </p:nvSpPr>
        <p:spPr>
          <a:xfrm>
            <a:off x="10565118" y="4883661"/>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5" name="Textfeld 33"/>
          <p:cNvSpPr txBox="1"/>
          <p:nvPr/>
        </p:nvSpPr>
        <p:spPr>
          <a:xfrm>
            <a:off x="8372073" y="4594663"/>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46" name="Textfeld 21"/>
          <p:cNvSpPr txBox="1"/>
          <p:nvPr/>
        </p:nvSpPr>
        <p:spPr>
          <a:xfrm>
            <a:off x="8945753" y="3445661"/>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48" name="Textfeld 21"/>
          <p:cNvSpPr txBox="1"/>
          <p:nvPr/>
        </p:nvSpPr>
        <p:spPr>
          <a:xfrm>
            <a:off x="10678300" y="5402929"/>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cxnSp>
        <p:nvCxnSpPr>
          <p:cNvPr id="37" name="Straight Connector 36"/>
          <p:cNvCxnSpPr/>
          <p:nvPr/>
        </p:nvCxnSpPr>
        <p:spPr>
          <a:xfrm>
            <a:off x="4849661" y="3236597"/>
            <a:ext cx="467045" cy="4774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90060" y="4994910"/>
            <a:ext cx="434340" cy="4572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Amit and Antara | 26.03.24   </a:t>
            </a:r>
            <a:endParaRPr lang="en-US"/>
          </a:p>
        </p:txBody>
      </p:sp>
      <p:sp>
        <p:nvSpPr>
          <p:cNvPr id="4" name="Footer Placeholder 3"/>
          <p:cNvSpPr>
            <a:spLocks noGrp="1"/>
          </p:cNvSpPr>
          <p:nvPr>
            <p:ph type="ftr" sz="quarter" idx="11"/>
          </p:nvPr>
        </p:nvSpPr>
        <p:spPr/>
        <p:txBody>
          <a:bodyPr/>
          <a:lstStyle/>
          <a:p>
            <a:r>
              <a:rPr lang="en-IN" smtClean="0"/>
              <a:t>Divertor Concept Development - Physics Meeting </a:t>
            </a:r>
            <a:endParaRPr lang="en-US"/>
          </a:p>
        </p:txBody>
      </p:sp>
      <p:sp>
        <p:nvSpPr>
          <p:cNvPr id="5" name="Slide Number Placeholder 4"/>
          <p:cNvSpPr>
            <a:spLocks noGrp="1"/>
          </p:cNvSpPr>
          <p:nvPr>
            <p:ph type="sldNum" sz="quarter" idx="12"/>
          </p:nvPr>
        </p:nvSpPr>
        <p:spPr/>
        <p:txBody>
          <a:bodyPr/>
          <a:lstStyle/>
          <a:p>
            <a:fld id="{6BFAC8B3-0D77-42A7-B90B-D71979F2D1D1}" type="slidenum">
              <a:rPr lang="en-US" smtClean="0"/>
              <a:t>22</a:t>
            </a:fld>
            <a:endParaRPr lang="en-US"/>
          </a:p>
        </p:txBody>
      </p:sp>
    </p:spTree>
    <p:extLst>
      <p:ext uri="{BB962C8B-B14F-4D97-AF65-F5344CB8AC3E}">
        <p14:creationId xmlns:p14="http://schemas.microsoft.com/office/powerpoint/2010/main" val="1596534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Introducing</a:t>
            </a:r>
            <a:r>
              <a:rPr lang="de-DE" dirty="0"/>
              <a:t> a </a:t>
            </a:r>
            <a:r>
              <a:rPr lang="de-DE" dirty="0" err="1"/>
              <a:t>tilt</a:t>
            </a:r>
            <a:r>
              <a:rPr lang="de-DE" dirty="0"/>
              <a:t> </a:t>
            </a:r>
            <a:r>
              <a:rPr lang="de-DE" dirty="0" err="1"/>
              <a:t>for</a:t>
            </a:r>
            <a:r>
              <a:rPr lang="de-DE" dirty="0"/>
              <a:t> </a:t>
            </a:r>
            <a:r>
              <a:rPr lang="de-DE" dirty="0" err="1"/>
              <a:t>better</a:t>
            </a:r>
            <a:r>
              <a:rPr lang="de-DE" dirty="0"/>
              <a:t> </a:t>
            </a:r>
            <a:r>
              <a:rPr lang="de-DE" dirty="0" err="1" smtClean="0"/>
              <a:t>pumping</a:t>
            </a:r>
            <a:endParaRPr lang="en-US" dirty="0"/>
          </a:p>
        </p:txBody>
      </p:sp>
      <p:sp>
        <p:nvSpPr>
          <p:cNvPr id="20" name="Oval 19"/>
          <p:cNvSpPr/>
          <p:nvPr/>
        </p:nvSpPr>
        <p:spPr>
          <a:xfrm>
            <a:off x="3771870" y="4594765"/>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01015" y="4967496"/>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017520" y="4137660"/>
            <a:ext cx="49911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508554" y="4757722"/>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2" name="TextBox 31"/>
          <p:cNvSpPr txBox="1"/>
          <p:nvPr/>
        </p:nvSpPr>
        <p:spPr>
          <a:xfrm>
            <a:off x="6799766" y="477633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0" name="Oval 29"/>
          <p:cNvSpPr/>
          <p:nvPr/>
        </p:nvSpPr>
        <p:spPr>
          <a:xfrm>
            <a:off x="3778067" y="2834629"/>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07212" y="3207360"/>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514751" y="299758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6" name="TextBox 35"/>
          <p:cNvSpPr txBox="1"/>
          <p:nvPr/>
        </p:nvSpPr>
        <p:spPr>
          <a:xfrm>
            <a:off x="6805963" y="3016200"/>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40" name="Abgerundetes Rechteck 28"/>
          <p:cNvSpPr/>
          <p:nvPr/>
        </p:nvSpPr>
        <p:spPr>
          <a:xfrm>
            <a:off x="8372073" y="3127373"/>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1" name="Ellipse 29"/>
          <p:cNvSpPr/>
          <p:nvPr/>
        </p:nvSpPr>
        <p:spPr>
          <a:xfrm>
            <a:off x="8856634" y="2984866"/>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2" name="Textfeld 33"/>
          <p:cNvSpPr txBox="1"/>
          <p:nvPr/>
        </p:nvSpPr>
        <p:spPr>
          <a:xfrm>
            <a:off x="8372073" y="2680739"/>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43" name="Abgerundetes Rechteck 28"/>
          <p:cNvSpPr/>
          <p:nvPr/>
        </p:nvSpPr>
        <p:spPr>
          <a:xfrm>
            <a:off x="8372073" y="5041297"/>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4" name="Ellipse 29"/>
          <p:cNvSpPr/>
          <p:nvPr/>
        </p:nvSpPr>
        <p:spPr>
          <a:xfrm>
            <a:off x="10565118" y="4883661"/>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5" name="Textfeld 33"/>
          <p:cNvSpPr txBox="1"/>
          <p:nvPr/>
        </p:nvSpPr>
        <p:spPr>
          <a:xfrm>
            <a:off x="8372073" y="4594663"/>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46" name="Textfeld 21"/>
          <p:cNvSpPr txBox="1"/>
          <p:nvPr/>
        </p:nvSpPr>
        <p:spPr>
          <a:xfrm>
            <a:off x="8945753" y="3445661"/>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48" name="Textfeld 21"/>
          <p:cNvSpPr txBox="1"/>
          <p:nvPr/>
        </p:nvSpPr>
        <p:spPr>
          <a:xfrm>
            <a:off x="10678300" y="5402929"/>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cxnSp>
        <p:nvCxnSpPr>
          <p:cNvPr id="37" name="Straight Connector 36"/>
          <p:cNvCxnSpPr/>
          <p:nvPr/>
        </p:nvCxnSpPr>
        <p:spPr>
          <a:xfrm>
            <a:off x="4849661" y="3236597"/>
            <a:ext cx="467045" cy="4774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90060" y="4994910"/>
            <a:ext cx="434340" cy="4572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Amit and Antara | 26.03.24   </a:t>
            </a:r>
            <a:endParaRPr lang="en-US"/>
          </a:p>
        </p:txBody>
      </p:sp>
      <p:sp>
        <p:nvSpPr>
          <p:cNvPr id="4" name="Footer Placeholder 3"/>
          <p:cNvSpPr>
            <a:spLocks noGrp="1"/>
          </p:cNvSpPr>
          <p:nvPr>
            <p:ph type="ftr" sz="quarter" idx="11"/>
          </p:nvPr>
        </p:nvSpPr>
        <p:spPr/>
        <p:txBody>
          <a:bodyPr/>
          <a:lstStyle/>
          <a:p>
            <a:r>
              <a:rPr lang="en-IN" smtClean="0"/>
              <a:t>Divertor Concept Development - Physics Meeting </a:t>
            </a:r>
            <a:endParaRPr lang="en-US"/>
          </a:p>
        </p:txBody>
      </p:sp>
      <p:sp>
        <p:nvSpPr>
          <p:cNvPr id="5" name="Slide Number Placeholder 4"/>
          <p:cNvSpPr>
            <a:spLocks noGrp="1"/>
          </p:cNvSpPr>
          <p:nvPr>
            <p:ph type="sldNum" sz="quarter" idx="12"/>
          </p:nvPr>
        </p:nvSpPr>
        <p:spPr/>
        <p:txBody>
          <a:bodyPr/>
          <a:lstStyle/>
          <a:p>
            <a:fld id="{6BFAC8B3-0D77-42A7-B90B-D71979F2D1D1}" type="slidenum">
              <a:rPr lang="en-US" smtClean="0"/>
              <a:t>23</a:t>
            </a:fld>
            <a:endParaRPr lang="en-US"/>
          </a:p>
        </p:txBody>
      </p:sp>
    </p:spTree>
    <p:extLst>
      <p:ext uri="{BB962C8B-B14F-4D97-AF65-F5344CB8AC3E}">
        <p14:creationId xmlns:p14="http://schemas.microsoft.com/office/powerpoint/2010/main" val="1775570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42754" y="1547048"/>
            <a:ext cx="3486245" cy="1354929"/>
          </a:xfrm>
          <a:prstGeom prst="rect">
            <a:avLst/>
          </a:prstGeom>
        </p:spPr>
      </p:pic>
      <p:sp>
        <p:nvSpPr>
          <p:cNvPr id="2" name="Title 1"/>
          <p:cNvSpPr>
            <a:spLocks noGrp="1"/>
          </p:cNvSpPr>
          <p:nvPr>
            <p:ph type="title"/>
          </p:nvPr>
        </p:nvSpPr>
        <p:spPr/>
        <p:txBody>
          <a:bodyPr/>
          <a:lstStyle/>
          <a:p>
            <a:r>
              <a:rPr lang="de-DE" dirty="0" err="1"/>
              <a:t>Introducing</a:t>
            </a:r>
            <a:r>
              <a:rPr lang="de-DE" dirty="0"/>
              <a:t> a </a:t>
            </a:r>
            <a:r>
              <a:rPr lang="de-DE" dirty="0" err="1"/>
              <a:t>tilt</a:t>
            </a:r>
            <a:r>
              <a:rPr lang="de-DE" dirty="0"/>
              <a:t> </a:t>
            </a:r>
            <a:r>
              <a:rPr lang="de-DE" dirty="0" err="1"/>
              <a:t>for</a:t>
            </a:r>
            <a:r>
              <a:rPr lang="de-DE" dirty="0"/>
              <a:t> </a:t>
            </a:r>
            <a:r>
              <a:rPr lang="de-DE" dirty="0" err="1"/>
              <a:t>better</a:t>
            </a:r>
            <a:r>
              <a:rPr lang="de-DE" dirty="0"/>
              <a:t> </a:t>
            </a:r>
            <a:r>
              <a:rPr lang="de-DE" dirty="0" err="1"/>
              <a:t>better</a:t>
            </a:r>
            <a:r>
              <a:rPr lang="de-DE" dirty="0"/>
              <a:t> </a:t>
            </a:r>
            <a:r>
              <a:rPr lang="de-DE" dirty="0" err="1"/>
              <a:t>pumping</a:t>
            </a:r>
            <a:endParaRPr lang="en-US" dirty="0"/>
          </a:p>
        </p:txBody>
      </p:sp>
      <p:cxnSp>
        <p:nvCxnSpPr>
          <p:cNvPr id="12" name="Straight Arrow Connector 11"/>
          <p:cNvCxnSpPr/>
          <p:nvPr/>
        </p:nvCxnSpPr>
        <p:spPr>
          <a:xfrm flipV="1">
            <a:off x="3490656" y="1961597"/>
            <a:ext cx="0" cy="333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90656" y="5300485"/>
            <a:ext cx="41350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791144"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25524" y="3225062"/>
            <a:ext cx="2139924" cy="646331"/>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endParaRPr lang="en-US" dirty="0"/>
          </a:p>
        </p:txBody>
      </p:sp>
      <p:sp>
        <p:nvSpPr>
          <p:cNvPr id="43" name="TextBox 42"/>
          <p:cNvSpPr txBox="1"/>
          <p:nvPr/>
        </p:nvSpPr>
        <p:spPr>
          <a:xfrm>
            <a:off x="4793328" y="5438306"/>
            <a:ext cx="2139924" cy="646331"/>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endParaRPr lang="en-US" dirty="0"/>
          </a:p>
        </p:txBody>
      </p:sp>
      <p:cxnSp>
        <p:nvCxnSpPr>
          <p:cNvPr id="32" name="Straight Arrow Connector 31"/>
          <p:cNvCxnSpPr/>
          <p:nvPr/>
        </p:nvCxnSpPr>
        <p:spPr>
          <a:xfrm flipV="1">
            <a:off x="4363510"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920732"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493098"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5" idx="5"/>
          </p:cNvCxnSpPr>
          <p:nvPr/>
        </p:nvCxnSpPr>
        <p:spPr>
          <a:xfrm flipV="1">
            <a:off x="6044773" y="3440166"/>
            <a:ext cx="338338" cy="1853655"/>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5" idx="0"/>
          </p:cNvCxnSpPr>
          <p:nvPr/>
        </p:nvCxnSpPr>
        <p:spPr>
          <a:xfrm flipV="1">
            <a:off x="6617139" y="4335871"/>
            <a:ext cx="163608" cy="951285"/>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398810" y="1684022"/>
            <a:ext cx="257787" cy="1749479"/>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rot="20148425">
            <a:off x="6410370" y="2641579"/>
            <a:ext cx="100833" cy="174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3490656" y="4259179"/>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498374" y="2759242"/>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feld 21"/>
          <p:cNvSpPr txBox="1"/>
          <p:nvPr/>
        </p:nvSpPr>
        <p:spPr>
          <a:xfrm>
            <a:off x="3001286" y="4111702"/>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22" name="Textfeld 21"/>
          <p:cNvSpPr txBox="1"/>
          <p:nvPr/>
        </p:nvSpPr>
        <p:spPr>
          <a:xfrm>
            <a:off x="3001286" y="2594094"/>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sp>
        <p:nvSpPr>
          <p:cNvPr id="3" name="Date Placeholder 2"/>
          <p:cNvSpPr>
            <a:spLocks noGrp="1"/>
          </p:cNvSpPr>
          <p:nvPr>
            <p:ph type="dt" sz="half" idx="10"/>
          </p:nvPr>
        </p:nvSpPr>
        <p:spPr/>
        <p:txBody>
          <a:bodyPr/>
          <a:lstStyle/>
          <a:p>
            <a:r>
              <a:rPr lang="en-US" smtClean="0"/>
              <a:t>Amit and Antara | 26.03.24   </a:t>
            </a:r>
            <a:endParaRPr lang="en-US"/>
          </a:p>
        </p:txBody>
      </p:sp>
      <p:sp>
        <p:nvSpPr>
          <p:cNvPr id="5" name="Footer Placeholder 4"/>
          <p:cNvSpPr>
            <a:spLocks noGrp="1"/>
          </p:cNvSpPr>
          <p:nvPr>
            <p:ph type="ftr" sz="quarter" idx="11"/>
          </p:nvPr>
        </p:nvSpPr>
        <p:spPr/>
        <p:txBody>
          <a:bodyPr/>
          <a:lstStyle/>
          <a:p>
            <a:r>
              <a:rPr lang="en-IN" smtClean="0"/>
              <a:t>Divertor Concept Development - Physics Meeting </a:t>
            </a:r>
            <a:endParaRPr lang="en-US"/>
          </a:p>
        </p:txBody>
      </p:sp>
      <p:sp>
        <p:nvSpPr>
          <p:cNvPr id="6" name="Slide Number Placeholder 5"/>
          <p:cNvSpPr>
            <a:spLocks noGrp="1"/>
          </p:cNvSpPr>
          <p:nvPr>
            <p:ph type="sldNum" sz="quarter" idx="12"/>
          </p:nvPr>
        </p:nvSpPr>
        <p:spPr/>
        <p:txBody>
          <a:bodyPr/>
          <a:lstStyle/>
          <a:p>
            <a:fld id="{6BFAC8B3-0D77-42A7-B90B-D71979F2D1D1}" type="slidenum">
              <a:rPr lang="en-US" smtClean="0"/>
              <a:t>24</a:t>
            </a:fld>
            <a:endParaRPr lang="en-US"/>
          </a:p>
        </p:txBody>
      </p:sp>
    </p:spTree>
    <p:extLst>
      <p:ext uri="{BB962C8B-B14F-4D97-AF65-F5344CB8AC3E}">
        <p14:creationId xmlns:p14="http://schemas.microsoft.com/office/powerpoint/2010/main" val="3871042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Introducing</a:t>
            </a:r>
            <a:r>
              <a:rPr lang="de-DE" dirty="0"/>
              <a:t> a </a:t>
            </a:r>
            <a:r>
              <a:rPr lang="de-DE" dirty="0" err="1"/>
              <a:t>tilt</a:t>
            </a:r>
            <a:r>
              <a:rPr lang="de-DE" dirty="0"/>
              <a:t> </a:t>
            </a:r>
            <a:r>
              <a:rPr lang="de-DE" dirty="0" err="1"/>
              <a:t>for</a:t>
            </a:r>
            <a:r>
              <a:rPr lang="de-DE" dirty="0"/>
              <a:t> </a:t>
            </a:r>
            <a:r>
              <a:rPr lang="de-DE" dirty="0" err="1"/>
              <a:t>better</a:t>
            </a:r>
            <a:r>
              <a:rPr lang="de-DE" dirty="0"/>
              <a:t> </a:t>
            </a:r>
            <a:r>
              <a:rPr lang="de-DE" dirty="0" err="1"/>
              <a:t>better</a:t>
            </a:r>
            <a:r>
              <a:rPr lang="de-DE" dirty="0"/>
              <a:t> </a:t>
            </a:r>
            <a:r>
              <a:rPr lang="de-DE" dirty="0" err="1"/>
              <a:t>pumping</a:t>
            </a:r>
            <a:endParaRPr lang="en-US" dirty="0"/>
          </a:p>
        </p:txBody>
      </p:sp>
      <p:sp>
        <p:nvSpPr>
          <p:cNvPr id="6" name="Oval 5"/>
          <p:cNvSpPr/>
          <p:nvPr/>
        </p:nvSpPr>
        <p:spPr>
          <a:xfrm>
            <a:off x="3851104" y="4682033"/>
            <a:ext cx="2845643" cy="6336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31414" y="4738944"/>
            <a:ext cx="2674271" cy="5160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29431" y="4799967"/>
            <a:ext cx="2477606" cy="3901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35668" y="4855204"/>
            <a:ext cx="2302756" cy="277704"/>
          </a:xfrm>
          <a:prstGeom prst="ellipse">
            <a:avLst/>
          </a:prstGeom>
          <a:no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71870" y="4594765"/>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1303" y="4950374"/>
            <a:ext cx="1616831" cy="99693"/>
          </a:xfrm>
          <a:prstGeom prst="ellipse">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01015" y="4967496"/>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017520" y="4137660"/>
            <a:ext cx="49911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508554" y="4757722"/>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2" name="TextBox 31"/>
          <p:cNvSpPr txBox="1"/>
          <p:nvPr/>
        </p:nvSpPr>
        <p:spPr>
          <a:xfrm>
            <a:off x="6799766" y="477633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23" name="Oval 22"/>
          <p:cNvSpPr/>
          <p:nvPr/>
        </p:nvSpPr>
        <p:spPr>
          <a:xfrm>
            <a:off x="3857301" y="2921897"/>
            <a:ext cx="2845643" cy="6336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37611" y="2978808"/>
            <a:ext cx="2674271" cy="5160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035628" y="3039831"/>
            <a:ext cx="2477606" cy="3901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41865" y="3095068"/>
            <a:ext cx="2302756" cy="277704"/>
          </a:xfrm>
          <a:prstGeom prst="ellipse">
            <a:avLst/>
          </a:prstGeom>
          <a:no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778067" y="2834629"/>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67500" y="3190238"/>
            <a:ext cx="1616831" cy="99693"/>
          </a:xfrm>
          <a:prstGeom prst="ellipse">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07212" y="3207360"/>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514751" y="299758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6" name="TextBox 35"/>
          <p:cNvSpPr txBox="1"/>
          <p:nvPr/>
        </p:nvSpPr>
        <p:spPr>
          <a:xfrm>
            <a:off x="6805963" y="3016200"/>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40" name="Abgerundetes Rechteck 28"/>
          <p:cNvSpPr/>
          <p:nvPr/>
        </p:nvSpPr>
        <p:spPr>
          <a:xfrm>
            <a:off x="8372073" y="3127373"/>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1" name="Ellipse 29"/>
          <p:cNvSpPr/>
          <p:nvPr/>
        </p:nvSpPr>
        <p:spPr>
          <a:xfrm>
            <a:off x="8856634" y="2984866"/>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2" name="Textfeld 33"/>
          <p:cNvSpPr txBox="1"/>
          <p:nvPr/>
        </p:nvSpPr>
        <p:spPr>
          <a:xfrm>
            <a:off x="8372073" y="2680739"/>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43" name="Abgerundetes Rechteck 28"/>
          <p:cNvSpPr/>
          <p:nvPr/>
        </p:nvSpPr>
        <p:spPr>
          <a:xfrm>
            <a:off x="8372073" y="5041297"/>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4" name="Ellipse 29"/>
          <p:cNvSpPr/>
          <p:nvPr/>
        </p:nvSpPr>
        <p:spPr>
          <a:xfrm>
            <a:off x="10565118" y="4883661"/>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5" name="Textfeld 33"/>
          <p:cNvSpPr txBox="1"/>
          <p:nvPr/>
        </p:nvSpPr>
        <p:spPr>
          <a:xfrm>
            <a:off x="8372073" y="4594663"/>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46" name="Textfeld 21"/>
          <p:cNvSpPr txBox="1"/>
          <p:nvPr/>
        </p:nvSpPr>
        <p:spPr>
          <a:xfrm>
            <a:off x="8945753" y="3445661"/>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48" name="Textfeld 21"/>
          <p:cNvSpPr txBox="1"/>
          <p:nvPr/>
        </p:nvSpPr>
        <p:spPr>
          <a:xfrm>
            <a:off x="10678300" y="5402929"/>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cxnSp>
        <p:nvCxnSpPr>
          <p:cNvPr id="37" name="Straight Connector 36"/>
          <p:cNvCxnSpPr/>
          <p:nvPr/>
        </p:nvCxnSpPr>
        <p:spPr>
          <a:xfrm>
            <a:off x="4849661" y="3236597"/>
            <a:ext cx="467045" cy="4774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90060" y="4994910"/>
            <a:ext cx="434340" cy="4572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Amit and Antara | 26.03.24   </a:t>
            </a:r>
            <a:endParaRPr lang="en-US"/>
          </a:p>
        </p:txBody>
      </p:sp>
      <p:sp>
        <p:nvSpPr>
          <p:cNvPr id="4" name="Footer Placeholder 3"/>
          <p:cNvSpPr>
            <a:spLocks noGrp="1"/>
          </p:cNvSpPr>
          <p:nvPr>
            <p:ph type="ftr" sz="quarter" idx="11"/>
          </p:nvPr>
        </p:nvSpPr>
        <p:spPr/>
        <p:txBody>
          <a:bodyPr/>
          <a:lstStyle/>
          <a:p>
            <a:r>
              <a:rPr lang="en-IN" smtClean="0"/>
              <a:t>Divertor Concept Development - Physics Meeting </a:t>
            </a:r>
            <a:endParaRPr lang="en-US"/>
          </a:p>
        </p:txBody>
      </p:sp>
      <p:sp>
        <p:nvSpPr>
          <p:cNvPr id="5" name="Slide Number Placeholder 4"/>
          <p:cNvSpPr>
            <a:spLocks noGrp="1"/>
          </p:cNvSpPr>
          <p:nvPr>
            <p:ph type="sldNum" sz="quarter" idx="12"/>
          </p:nvPr>
        </p:nvSpPr>
        <p:spPr/>
        <p:txBody>
          <a:bodyPr/>
          <a:lstStyle/>
          <a:p>
            <a:fld id="{6BFAC8B3-0D77-42A7-B90B-D71979F2D1D1}" type="slidenum">
              <a:rPr lang="en-US" smtClean="0"/>
              <a:t>25</a:t>
            </a:fld>
            <a:endParaRPr lang="en-US"/>
          </a:p>
        </p:txBody>
      </p:sp>
    </p:spTree>
    <p:extLst>
      <p:ext uri="{BB962C8B-B14F-4D97-AF65-F5344CB8AC3E}">
        <p14:creationId xmlns:p14="http://schemas.microsoft.com/office/powerpoint/2010/main" val="505227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Introducing</a:t>
            </a:r>
            <a:r>
              <a:rPr lang="de-DE" dirty="0"/>
              <a:t> a </a:t>
            </a:r>
            <a:r>
              <a:rPr lang="de-DE" dirty="0" err="1"/>
              <a:t>tilt</a:t>
            </a:r>
            <a:r>
              <a:rPr lang="de-DE" dirty="0"/>
              <a:t> </a:t>
            </a:r>
            <a:r>
              <a:rPr lang="de-DE" dirty="0" err="1"/>
              <a:t>for</a:t>
            </a:r>
            <a:r>
              <a:rPr lang="de-DE" dirty="0"/>
              <a:t> </a:t>
            </a:r>
            <a:r>
              <a:rPr lang="de-DE" dirty="0" err="1"/>
              <a:t>better</a:t>
            </a:r>
            <a:r>
              <a:rPr lang="de-DE" dirty="0"/>
              <a:t> </a:t>
            </a:r>
            <a:r>
              <a:rPr lang="de-DE" dirty="0" err="1"/>
              <a:t>better</a:t>
            </a:r>
            <a:r>
              <a:rPr lang="de-DE" dirty="0"/>
              <a:t> </a:t>
            </a:r>
            <a:r>
              <a:rPr lang="de-DE" dirty="0" err="1"/>
              <a:t>pumping</a:t>
            </a:r>
            <a:endParaRPr lang="en-US" dirty="0"/>
          </a:p>
        </p:txBody>
      </p:sp>
      <p:sp>
        <p:nvSpPr>
          <p:cNvPr id="8" name="Oval 7"/>
          <p:cNvSpPr/>
          <p:nvPr/>
        </p:nvSpPr>
        <p:spPr>
          <a:xfrm>
            <a:off x="4029431" y="4799967"/>
            <a:ext cx="2477606" cy="3901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01015" y="4967496"/>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017520" y="4137660"/>
            <a:ext cx="49911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508554" y="4757722"/>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2" name="TextBox 31"/>
          <p:cNvSpPr txBox="1"/>
          <p:nvPr/>
        </p:nvSpPr>
        <p:spPr>
          <a:xfrm>
            <a:off x="6799766" y="477633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26" name="Oval 25"/>
          <p:cNvSpPr/>
          <p:nvPr/>
        </p:nvSpPr>
        <p:spPr>
          <a:xfrm>
            <a:off x="4035628" y="3039831"/>
            <a:ext cx="2477606" cy="3901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07212" y="3207360"/>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514751" y="299758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6" name="TextBox 35"/>
          <p:cNvSpPr txBox="1"/>
          <p:nvPr/>
        </p:nvSpPr>
        <p:spPr>
          <a:xfrm>
            <a:off x="6805963" y="3016200"/>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40" name="Abgerundetes Rechteck 28"/>
          <p:cNvSpPr/>
          <p:nvPr/>
        </p:nvSpPr>
        <p:spPr>
          <a:xfrm>
            <a:off x="8372073" y="3127373"/>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1" name="Ellipse 29"/>
          <p:cNvSpPr/>
          <p:nvPr/>
        </p:nvSpPr>
        <p:spPr>
          <a:xfrm>
            <a:off x="8856634" y="2984866"/>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2" name="Textfeld 33"/>
          <p:cNvSpPr txBox="1"/>
          <p:nvPr/>
        </p:nvSpPr>
        <p:spPr>
          <a:xfrm>
            <a:off x="8372073" y="2680739"/>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43" name="Abgerundetes Rechteck 28"/>
          <p:cNvSpPr/>
          <p:nvPr/>
        </p:nvSpPr>
        <p:spPr>
          <a:xfrm>
            <a:off x="8372073" y="5041297"/>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4" name="Ellipse 29"/>
          <p:cNvSpPr/>
          <p:nvPr/>
        </p:nvSpPr>
        <p:spPr>
          <a:xfrm>
            <a:off x="10565118" y="4883661"/>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5" name="Textfeld 33"/>
          <p:cNvSpPr txBox="1"/>
          <p:nvPr/>
        </p:nvSpPr>
        <p:spPr>
          <a:xfrm>
            <a:off x="8372073" y="4594663"/>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46" name="Textfeld 21"/>
          <p:cNvSpPr txBox="1"/>
          <p:nvPr/>
        </p:nvSpPr>
        <p:spPr>
          <a:xfrm>
            <a:off x="8945753" y="3445661"/>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48" name="Textfeld 21"/>
          <p:cNvSpPr txBox="1"/>
          <p:nvPr/>
        </p:nvSpPr>
        <p:spPr>
          <a:xfrm>
            <a:off x="10678300" y="5402929"/>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cxnSp>
        <p:nvCxnSpPr>
          <p:cNvPr id="37" name="Straight Connector 36"/>
          <p:cNvCxnSpPr/>
          <p:nvPr/>
        </p:nvCxnSpPr>
        <p:spPr>
          <a:xfrm>
            <a:off x="4849661" y="3236597"/>
            <a:ext cx="467045" cy="4774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90060" y="4994910"/>
            <a:ext cx="434340" cy="4572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Amit and Antara | 26.03.24   </a:t>
            </a:r>
            <a:endParaRPr lang="en-US"/>
          </a:p>
        </p:txBody>
      </p:sp>
      <p:sp>
        <p:nvSpPr>
          <p:cNvPr id="4" name="Footer Placeholder 3"/>
          <p:cNvSpPr>
            <a:spLocks noGrp="1"/>
          </p:cNvSpPr>
          <p:nvPr>
            <p:ph type="ftr" sz="quarter" idx="11"/>
          </p:nvPr>
        </p:nvSpPr>
        <p:spPr/>
        <p:txBody>
          <a:bodyPr/>
          <a:lstStyle/>
          <a:p>
            <a:r>
              <a:rPr lang="en-IN" smtClean="0"/>
              <a:t>Divertor Concept Development - Physics Meeting </a:t>
            </a:r>
            <a:endParaRPr lang="en-US"/>
          </a:p>
        </p:txBody>
      </p:sp>
      <p:sp>
        <p:nvSpPr>
          <p:cNvPr id="5" name="Slide Number Placeholder 4"/>
          <p:cNvSpPr>
            <a:spLocks noGrp="1"/>
          </p:cNvSpPr>
          <p:nvPr>
            <p:ph type="sldNum" sz="quarter" idx="12"/>
          </p:nvPr>
        </p:nvSpPr>
        <p:spPr/>
        <p:txBody>
          <a:bodyPr/>
          <a:lstStyle/>
          <a:p>
            <a:fld id="{6BFAC8B3-0D77-42A7-B90B-D71979F2D1D1}" type="slidenum">
              <a:rPr lang="en-US" smtClean="0"/>
              <a:t>26</a:t>
            </a:fld>
            <a:endParaRPr lang="en-US"/>
          </a:p>
        </p:txBody>
      </p:sp>
    </p:spTree>
    <p:extLst>
      <p:ext uri="{BB962C8B-B14F-4D97-AF65-F5344CB8AC3E}">
        <p14:creationId xmlns:p14="http://schemas.microsoft.com/office/powerpoint/2010/main" val="3298328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Introducing</a:t>
            </a:r>
            <a:r>
              <a:rPr lang="de-DE" dirty="0"/>
              <a:t> a </a:t>
            </a:r>
            <a:r>
              <a:rPr lang="de-DE" dirty="0" err="1"/>
              <a:t>tilt</a:t>
            </a:r>
            <a:r>
              <a:rPr lang="de-DE" dirty="0"/>
              <a:t> </a:t>
            </a:r>
            <a:r>
              <a:rPr lang="de-DE" dirty="0" err="1"/>
              <a:t>for</a:t>
            </a:r>
            <a:r>
              <a:rPr lang="de-DE" dirty="0"/>
              <a:t> </a:t>
            </a:r>
            <a:r>
              <a:rPr lang="de-DE" dirty="0" err="1"/>
              <a:t>better</a:t>
            </a:r>
            <a:r>
              <a:rPr lang="de-DE" dirty="0"/>
              <a:t> </a:t>
            </a:r>
            <a:r>
              <a:rPr lang="de-DE" dirty="0" err="1"/>
              <a:t>better</a:t>
            </a:r>
            <a:r>
              <a:rPr lang="de-DE" dirty="0"/>
              <a:t> </a:t>
            </a:r>
            <a:r>
              <a:rPr lang="de-DE" dirty="0" err="1"/>
              <a:t>pumping</a:t>
            </a:r>
            <a:endParaRPr lang="en-US" dirty="0"/>
          </a:p>
        </p:txBody>
      </p:sp>
      <p:cxnSp>
        <p:nvCxnSpPr>
          <p:cNvPr id="12" name="Straight Arrow Connector 11"/>
          <p:cNvCxnSpPr/>
          <p:nvPr/>
        </p:nvCxnSpPr>
        <p:spPr>
          <a:xfrm flipV="1">
            <a:off x="3490656" y="1961597"/>
            <a:ext cx="0" cy="333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90656" y="5300485"/>
            <a:ext cx="41350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791144" y="1721416"/>
            <a:ext cx="557642" cy="358573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25524" y="3225062"/>
            <a:ext cx="2139924" cy="646331"/>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endParaRPr lang="en-US" dirty="0"/>
          </a:p>
        </p:txBody>
      </p:sp>
      <p:sp>
        <p:nvSpPr>
          <p:cNvPr id="43" name="TextBox 42"/>
          <p:cNvSpPr txBox="1"/>
          <p:nvPr/>
        </p:nvSpPr>
        <p:spPr>
          <a:xfrm>
            <a:off x="4793328" y="5438306"/>
            <a:ext cx="2139924" cy="646331"/>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endParaRPr lang="en-US" dirty="0"/>
          </a:p>
        </p:txBody>
      </p:sp>
      <p:cxnSp>
        <p:nvCxnSpPr>
          <p:cNvPr id="32" name="Straight Arrow Connector 31"/>
          <p:cNvCxnSpPr/>
          <p:nvPr/>
        </p:nvCxnSpPr>
        <p:spPr>
          <a:xfrm flipV="1">
            <a:off x="4363510" y="3044190"/>
            <a:ext cx="398990" cy="225629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920732" y="4046220"/>
            <a:ext cx="239994" cy="126093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496120" y="1748389"/>
            <a:ext cx="708192" cy="3531788"/>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044773" y="1794510"/>
            <a:ext cx="596057" cy="3499312"/>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174536" y="1721416"/>
            <a:ext cx="382110" cy="2320478"/>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775432" y="1721416"/>
            <a:ext cx="204104" cy="1291864"/>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rot="18026056" flipH="1">
            <a:off x="4548753" y="2671035"/>
            <a:ext cx="612912" cy="594111"/>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Arrow Connector 26"/>
          <p:cNvCxnSpPr>
            <a:stCxn id="28" idx="1"/>
          </p:cNvCxnSpPr>
          <p:nvPr/>
        </p:nvCxnSpPr>
        <p:spPr>
          <a:xfrm flipH="1" flipV="1">
            <a:off x="4927503" y="3130268"/>
            <a:ext cx="3203037" cy="164376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130540" y="4480661"/>
            <a:ext cx="1905000" cy="5867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ysClr val="windowText" lastClr="000000"/>
                </a:solidFill>
              </a:rPr>
              <a:t>Defines</a:t>
            </a:r>
            <a:r>
              <a:rPr lang="de-DE" dirty="0" smtClean="0">
                <a:solidFill>
                  <a:sysClr val="windowText" lastClr="000000"/>
                </a:solidFill>
              </a:rPr>
              <a:t> angle </a:t>
            </a:r>
            <a:r>
              <a:rPr lang="de-DE" dirty="0" err="1" smtClean="0">
                <a:solidFill>
                  <a:sysClr val="windowText" lastClr="000000"/>
                </a:solidFill>
              </a:rPr>
              <a:t>of</a:t>
            </a:r>
            <a:r>
              <a:rPr lang="de-DE" dirty="0" smtClean="0">
                <a:solidFill>
                  <a:sysClr val="windowText" lastClr="000000"/>
                </a:solidFill>
              </a:rPr>
              <a:t> </a:t>
            </a:r>
            <a:r>
              <a:rPr lang="de-DE" dirty="0" err="1" smtClean="0">
                <a:solidFill>
                  <a:sysClr val="windowText" lastClr="000000"/>
                </a:solidFill>
              </a:rPr>
              <a:t>incidence</a:t>
            </a:r>
            <a:endParaRPr lang="en-US" dirty="0">
              <a:solidFill>
                <a:sysClr val="windowText" lastClr="000000"/>
              </a:solidFill>
            </a:endParaRPr>
          </a:p>
        </p:txBody>
      </p:sp>
      <p:sp>
        <p:nvSpPr>
          <p:cNvPr id="36" name="Rounded Rectangle 35"/>
          <p:cNvSpPr/>
          <p:nvPr/>
        </p:nvSpPr>
        <p:spPr>
          <a:xfrm rot="20148425">
            <a:off x="4957577" y="2665377"/>
            <a:ext cx="100833" cy="174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3490656" y="4259179"/>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498374" y="2759242"/>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feld 21"/>
          <p:cNvSpPr txBox="1"/>
          <p:nvPr/>
        </p:nvSpPr>
        <p:spPr>
          <a:xfrm>
            <a:off x="3001286" y="4111702"/>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24" name="Textfeld 21"/>
          <p:cNvSpPr txBox="1"/>
          <p:nvPr/>
        </p:nvSpPr>
        <p:spPr>
          <a:xfrm>
            <a:off x="3001286" y="2594094"/>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pic>
        <p:nvPicPr>
          <p:cNvPr id="3" name="Picture 2"/>
          <p:cNvPicPr>
            <a:picLocks noChangeAspect="1"/>
          </p:cNvPicPr>
          <p:nvPr/>
        </p:nvPicPr>
        <p:blipFill>
          <a:blip r:embed="rId2"/>
          <a:stretch>
            <a:fillRect/>
          </a:stretch>
        </p:blipFill>
        <p:spPr>
          <a:xfrm>
            <a:off x="8007027" y="1614490"/>
            <a:ext cx="3789450" cy="1353600"/>
          </a:xfrm>
          <a:prstGeom prst="rect">
            <a:avLst/>
          </a:prstGeom>
        </p:spPr>
      </p:pic>
      <p:sp>
        <p:nvSpPr>
          <p:cNvPr id="4" name="Date Placeholder 3"/>
          <p:cNvSpPr>
            <a:spLocks noGrp="1"/>
          </p:cNvSpPr>
          <p:nvPr>
            <p:ph type="dt" sz="half" idx="10"/>
          </p:nvPr>
        </p:nvSpPr>
        <p:spPr/>
        <p:txBody>
          <a:bodyPr/>
          <a:lstStyle/>
          <a:p>
            <a:r>
              <a:rPr lang="en-US" smtClean="0"/>
              <a:t>Amit and Antara | 26.03.24   </a:t>
            </a:r>
            <a:endParaRPr lang="en-US"/>
          </a:p>
        </p:txBody>
      </p:sp>
      <p:sp>
        <p:nvSpPr>
          <p:cNvPr id="5" name="Footer Placeholder 4"/>
          <p:cNvSpPr>
            <a:spLocks noGrp="1"/>
          </p:cNvSpPr>
          <p:nvPr>
            <p:ph type="ftr" sz="quarter" idx="11"/>
          </p:nvPr>
        </p:nvSpPr>
        <p:spPr/>
        <p:txBody>
          <a:bodyPr/>
          <a:lstStyle/>
          <a:p>
            <a:r>
              <a:rPr lang="en-IN" smtClean="0"/>
              <a:t>Divertor Concept Development - Physics Meeting </a:t>
            </a:r>
            <a:endParaRPr lang="en-US"/>
          </a:p>
        </p:txBody>
      </p:sp>
      <p:sp>
        <p:nvSpPr>
          <p:cNvPr id="6" name="Slide Number Placeholder 5"/>
          <p:cNvSpPr>
            <a:spLocks noGrp="1"/>
          </p:cNvSpPr>
          <p:nvPr>
            <p:ph type="sldNum" sz="quarter" idx="12"/>
          </p:nvPr>
        </p:nvSpPr>
        <p:spPr/>
        <p:txBody>
          <a:bodyPr/>
          <a:lstStyle/>
          <a:p>
            <a:fld id="{6BFAC8B3-0D77-42A7-B90B-D71979F2D1D1}" type="slidenum">
              <a:rPr lang="en-US" smtClean="0"/>
              <a:t>27</a:t>
            </a:fld>
            <a:endParaRPr lang="en-US"/>
          </a:p>
        </p:txBody>
      </p:sp>
    </p:spTree>
    <p:extLst>
      <p:ext uri="{BB962C8B-B14F-4D97-AF65-F5344CB8AC3E}">
        <p14:creationId xmlns:p14="http://schemas.microsoft.com/office/powerpoint/2010/main" val="2716605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Introducing</a:t>
            </a:r>
            <a:r>
              <a:rPr lang="de-DE" dirty="0" smtClean="0"/>
              <a:t> a </a:t>
            </a:r>
            <a:r>
              <a:rPr lang="de-DE" dirty="0" err="1" smtClean="0"/>
              <a:t>second</a:t>
            </a:r>
            <a:r>
              <a:rPr lang="de-DE" dirty="0" smtClean="0"/>
              <a:t> </a:t>
            </a:r>
            <a:r>
              <a:rPr lang="de-DE" dirty="0" err="1" smtClean="0"/>
              <a:t>plate</a:t>
            </a:r>
            <a:endParaRPr lang="en-US" dirty="0"/>
          </a:p>
        </p:txBody>
      </p:sp>
      <p:sp>
        <p:nvSpPr>
          <p:cNvPr id="4" name="Rectangle 3"/>
          <p:cNvSpPr/>
          <p:nvPr/>
        </p:nvSpPr>
        <p:spPr>
          <a:xfrm>
            <a:off x="4854896" y="1470590"/>
            <a:ext cx="45719" cy="622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11286" y="3175410"/>
            <a:ext cx="58084" cy="603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83250" y="2704477"/>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12395" y="3077208"/>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19934" y="2867434"/>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12" name="TextBox 11"/>
          <p:cNvSpPr txBox="1"/>
          <p:nvPr/>
        </p:nvSpPr>
        <p:spPr>
          <a:xfrm>
            <a:off x="6411146" y="2886048"/>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cxnSp>
        <p:nvCxnSpPr>
          <p:cNvPr id="13" name="Straight Connector 12"/>
          <p:cNvCxnSpPr/>
          <p:nvPr/>
        </p:nvCxnSpPr>
        <p:spPr>
          <a:xfrm>
            <a:off x="2628900" y="2247372"/>
            <a:ext cx="49911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389447" y="944341"/>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818592" y="1317072"/>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26131" y="1107298"/>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17" name="TextBox 16"/>
          <p:cNvSpPr txBox="1"/>
          <p:nvPr/>
        </p:nvSpPr>
        <p:spPr>
          <a:xfrm>
            <a:off x="6417343" y="1125912"/>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18" name="Abgerundetes Rechteck 28"/>
          <p:cNvSpPr/>
          <p:nvPr/>
        </p:nvSpPr>
        <p:spPr>
          <a:xfrm>
            <a:off x="7983453" y="1237085"/>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9" name="Ellipse 29"/>
          <p:cNvSpPr/>
          <p:nvPr/>
        </p:nvSpPr>
        <p:spPr>
          <a:xfrm>
            <a:off x="8468014" y="1094578"/>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0" name="Textfeld 33"/>
          <p:cNvSpPr txBox="1"/>
          <p:nvPr/>
        </p:nvSpPr>
        <p:spPr>
          <a:xfrm>
            <a:off x="7983453" y="943379"/>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21" name="Abgerundetes Rechteck 28"/>
          <p:cNvSpPr/>
          <p:nvPr/>
        </p:nvSpPr>
        <p:spPr>
          <a:xfrm>
            <a:off x="7983453" y="3151009"/>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2" name="Ellipse 29"/>
          <p:cNvSpPr/>
          <p:nvPr/>
        </p:nvSpPr>
        <p:spPr>
          <a:xfrm>
            <a:off x="9105925" y="2979707"/>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4" name="Textfeld 33"/>
          <p:cNvSpPr txBox="1"/>
          <p:nvPr/>
        </p:nvSpPr>
        <p:spPr>
          <a:xfrm>
            <a:off x="7983453" y="2704375"/>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25" name="Textfeld 21"/>
          <p:cNvSpPr txBox="1"/>
          <p:nvPr/>
        </p:nvSpPr>
        <p:spPr>
          <a:xfrm>
            <a:off x="8557133" y="1555373"/>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26" name="Textfeld 21"/>
          <p:cNvSpPr txBox="1"/>
          <p:nvPr/>
        </p:nvSpPr>
        <p:spPr>
          <a:xfrm>
            <a:off x="9219107" y="3498975"/>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sp>
        <p:nvSpPr>
          <p:cNvPr id="27" name="Rectangle 26"/>
          <p:cNvSpPr/>
          <p:nvPr/>
        </p:nvSpPr>
        <p:spPr>
          <a:xfrm>
            <a:off x="3996964" y="4491907"/>
            <a:ext cx="45719" cy="622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997357" y="6260650"/>
            <a:ext cx="58084" cy="603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383250" y="5790322"/>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812395" y="6163053"/>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19934" y="5953279"/>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2" name="TextBox 31"/>
          <p:cNvSpPr txBox="1"/>
          <p:nvPr/>
        </p:nvSpPr>
        <p:spPr>
          <a:xfrm>
            <a:off x="6411146" y="5971893"/>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cxnSp>
        <p:nvCxnSpPr>
          <p:cNvPr id="33" name="Straight Connector 32"/>
          <p:cNvCxnSpPr/>
          <p:nvPr/>
        </p:nvCxnSpPr>
        <p:spPr>
          <a:xfrm>
            <a:off x="2628900" y="5333217"/>
            <a:ext cx="49911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389447" y="4030186"/>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18592" y="4402917"/>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126131" y="4193143"/>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7" name="TextBox 36"/>
          <p:cNvSpPr txBox="1"/>
          <p:nvPr/>
        </p:nvSpPr>
        <p:spPr>
          <a:xfrm>
            <a:off x="6417343" y="4211757"/>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8" name="Abgerundetes Rechteck 28"/>
          <p:cNvSpPr/>
          <p:nvPr/>
        </p:nvSpPr>
        <p:spPr>
          <a:xfrm>
            <a:off x="7983453" y="4322930"/>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9" name="Ellipse 29"/>
          <p:cNvSpPr/>
          <p:nvPr/>
        </p:nvSpPr>
        <p:spPr>
          <a:xfrm>
            <a:off x="9960498" y="4176460"/>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0" name="Textfeld 33"/>
          <p:cNvSpPr txBox="1"/>
          <p:nvPr/>
        </p:nvSpPr>
        <p:spPr>
          <a:xfrm>
            <a:off x="7983453" y="3723368"/>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41" name="Abgerundetes Rechteck 28"/>
          <p:cNvSpPr/>
          <p:nvPr/>
        </p:nvSpPr>
        <p:spPr>
          <a:xfrm>
            <a:off x="7983453" y="6236854"/>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2" name="Ellipse 29"/>
          <p:cNvSpPr/>
          <p:nvPr/>
        </p:nvSpPr>
        <p:spPr>
          <a:xfrm>
            <a:off x="10747998" y="6065118"/>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3" name="Textfeld 33"/>
          <p:cNvSpPr txBox="1"/>
          <p:nvPr/>
        </p:nvSpPr>
        <p:spPr>
          <a:xfrm>
            <a:off x="7983453" y="5790220"/>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44" name="Textfeld 21"/>
          <p:cNvSpPr txBox="1"/>
          <p:nvPr/>
        </p:nvSpPr>
        <p:spPr>
          <a:xfrm>
            <a:off x="10049617" y="4637255"/>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3</a:t>
            </a:r>
            <a:endParaRPr lang="de-DE" sz="2400" dirty="0" smtClean="0">
              <a:solidFill>
                <a:srgbClr val="29485D"/>
              </a:solidFill>
            </a:endParaRPr>
          </a:p>
        </p:txBody>
      </p:sp>
      <p:sp>
        <p:nvSpPr>
          <p:cNvPr id="45" name="Textfeld 21"/>
          <p:cNvSpPr txBox="1"/>
          <p:nvPr/>
        </p:nvSpPr>
        <p:spPr>
          <a:xfrm>
            <a:off x="10861180" y="6584386"/>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4</a:t>
            </a:r>
            <a:endParaRPr lang="de-DE" sz="2400" dirty="0" smtClean="0">
              <a:solidFill>
                <a:srgbClr val="29485D"/>
              </a:solidFill>
            </a:endParaRPr>
          </a:p>
        </p:txBody>
      </p:sp>
      <p:cxnSp>
        <p:nvCxnSpPr>
          <p:cNvPr id="46" name="Straight Connector 45"/>
          <p:cNvCxnSpPr/>
          <p:nvPr/>
        </p:nvCxnSpPr>
        <p:spPr>
          <a:xfrm>
            <a:off x="2566708" y="3862557"/>
            <a:ext cx="49911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142791" y="3181943"/>
            <a:ext cx="58084" cy="603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556631" y="4575322"/>
            <a:ext cx="58084" cy="603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Amit and Antara | 26.03.24   </a:t>
            </a:r>
            <a:endParaRPr lang="en-US"/>
          </a:p>
        </p:txBody>
      </p:sp>
      <p:sp>
        <p:nvSpPr>
          <p:cNvPr id="5" name="Footer Placeholder 4"/>
          <p:cNvSpPr>
            <a:spLocks noGrp="1"/>
          </p:cNvSpPr>
          <p:nvPr>
            <p:ph type="ftr" sz="quarter" idx="11"/>
          </p:nvPr>
        </p:nvSpPr>
        <p:spPr/>
        <p:txBody>
          <a:bodyPr/>
          <a:lstStyle/>
          <a:p>
            <a:r>
              <a:rPr lang="en-IN" smtClean="0"/>
              <a:t>Divertor Concept Development - Physics Meeting </a:t>
            </a:r>
            <a:endParaRPr lang="en-US"/>
          </a:p>
        </p:txBody>
      </p:sp>
      <p:sp>
        <p:nvSpPr>
          <p:cNvPr id="6" name="Slide Number Placeholder 5"/>
          <p:cNvSpPr>
            <a:spLocks noGrp="1"/>
          </p:cNvSpPr>
          <p:nvPr>
            <p:ph type="sldNum" sz="quarter" idx="12"/>
          </p:nvPr>
        </p:nvSpPr>
        <p:spPr/>
        <p:txBody>
          <a:bodyPr/>
          <a:lstStyle/>
          <a:p>
            <a:fld id="{6BFAC8B3-0D77-42A7-B90B-D71979F2D1D1}" type="slidenum">
              <a:rPr lang="en-US" smtClean="0"/>
              <a:t>28</a:t>
            </a:fld>
            <a:endParaRPr lang="en-US"/>
          </a:p>
        </p:txBody>
      </p:sp>
    </p:spTree>
    <p:extLst>
      <p:ext uri="{BB962C8B-B14F-4D97-AF65-F5344CB8AC3E}">
        <p14:creationId xmlns:p14="http://schemas.microsoft.com/office/powerpoint/2010/main" val="1478678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Introducing</a:t>
            </a:r>
            <a:r>
              <a:rPr lang="de-DE" dirty="0"/>
              <a:t> a </a:t>
            </a:r>
            <a:r>
              <a:rPr lang="de-DE" dirty="0" err="1"/>
              <a:t>second</a:t>
            </a:r>
            <a:r>
              <a:rPr lang="de-DE" dirty="0"/>
              <a:t> </a:t>
            </a:r>
            <a:r>
              <a:rPr lang="de-DE" dirty="0" err="1"/>
              <a:t>plate</a:t>
            </a:r>
            <a:endParaRPr lang="en-US" dirty="0"/>
          </a:p>
        </p:txBody>
      </p:sp>
      <p:cxnSp>
        <p:nvCxnSpPr>
          <p:cNvPr id="12" name="Straight Arrow Connector 11"/>
          <p:cNvCxnSpPr/>
          <p:nvPr/>
        </p:nvCxnSpPr>
        <p:spPr>
          <a:xfrm flipV="1">
            <a:off x="2210496" y="1968263"/>
            <a:ext cx="0" cy="333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210495" y="5303520"/>
            <a:ext cx="8960425" cy="3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10984" y="1728082"/>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 y="2421686"/>
            <a:ext cx="1352650" cy="923330"/>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endParaRPr lang="en-US" dirty="0"/>
          </a:p>
        </p:txBody>
      </p:sp>
      <p:sp>
        <p:nvSpPr>
          <p:cNvPr id="43" name="TextBox 42"/>
          <p:cNvSpPr txBox="1"/>
          <p:nvPr/>
        </p:nvSpPr>
        <p:spPr>
          <a:xfrm>
            <a:off x="3513168" y="5444972"/>
            <a:ext cx="2139924" cy="646331"/>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endParaRPr lang="en-US" dirty="0"/>
          </a:p>
        </p:txBody>
      </p:sp>
      <p:cxnSp>
        <p:nvCxnSpPr>
          <p:cNvPr id="32" name="Straight Arrow Connector 31"/>
          <p:cNvCxnSpPr/>
          <p:nvPr/>
        </p:nvCxnSpPr>
        <p:spPr>
          <a:xfrm flipV="1">
            <a:off x="3083350" y="1721417"/>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640572" y="1728082"/>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212938" y="1721417"/>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764613" y="3446832"/>
            <a:ext cx="338338" cy="1853655"/>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336979" y="4342537"/>
            <a:ext cx="163608" cy="951285"/>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18650" y="1690688"/>
            <a:ext cx="257787" cy="1749479"/>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rot="20148425">
            <a:off x="5130210" y="2648245"/>
            <a:ext cx="100833" cy="174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9766447" y="1745482"/>
            <a:ext cx="558000" cy="3585600"/>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036440" y="1745482"/>
            <a:ext cx="558000" cy="3585600"/>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353799" y="1721417"/>
            <a:ext cx="558000" cy="3585600"/>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620594" y="1744954"/>
            <a:ext cx="558000" cy="3585600"/>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854095" y="1728509"/>
            <a:ext cx="558000" cy="3585600"/>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rot="20148425">
            <a:off x="6008779" y="1945126"/>
            <a:ext cx="100833" cy="174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flipH="1">
            <a:off x="6296873" y="1762093"/>
            <a:ext cx="215902" cy="1392587"/>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279346" y="4312519"/>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293954" y="3605315"/>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feld 21"/>
          <p:cNvSpPr txBox="1"/>
          <p:nvPr/>
        </p:nvSpPr>
        <p:spPr>
          <a:xfrm>
            <a:off x="1789976" y="4165042"/>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28" name="Textfeld 21"/>
          <p:cNvSpPr txBox="1"/>
          <p:nvPr/>
        </p:nvSpPr>
        <p:spPr>
          <a:xfrm>
            <a:off x="1796866" y="3440167"/>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cxnSp>
        <p:nvCxnSpPr>
          <p:cNvPr id="29" name="Straight Connector 28"/>
          <p:cNvCxnSpPr/>
          <p:nvPr/>
        </p:nvCxnSpPr>
        <p:spPr>
          <a:xfrm flipV="1">
            <a:off x="2232535" y="2745434"/>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217332" y="2081310"/>
            <a:ext cx="3960000" cy="0"/>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feld 21"/>
          <p:cNvSpPr txBox="1"/>
          <p:nvPr/>
        </p:nvSpPr>
        <p:spPr>
          <a:xfrm>
            <a:off x="1743165" y="2597957"/>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36" name="Textfeld 21"/>
          <p:cNvSpPr txBox="1"/>
          <p:nvPr/>
        </p:nvSpPr>
        <p:spPr>
          <a:xfrm>
            <a:off x="1720244" y="1916162"/>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sp>
        <p:nvSpPr>
          <p:cNvPr id="38" name="Down Arrow 37"/>
          <p:cNvSpPr/>
          <p:nvPr/>
        </p:nvSpPr>
        <p:spPr>
          <a:xfrm rot="17003357">
            <a:off x="1833374" y="4848924"/>
            <a:ext cx="619101" cy="72089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5742428">
            <a:off x="10365748" y="1506806"/>
            <a:ext cx="619101" cy="72089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Amit and Antara | 26.03.24   </a:t>
            </a:r>
            <a:endParaRPr lang="en-US"/>
          </a:p>
        </p:txBody>
      </p:sp>
      <p:sp>
        <p:nvSpPr>
          <p:cNvPr id="5" name="Footer Placeholder 4"/>
          <p:cNvSpPr>
            <a:spLocks noGrp="1"/>
          </p:cNvSpPr>
          <p:nvPr>
            <p:ph type="ftr" sz="quarter" idx="11"/>
          </p:nvPr>
        </p:nvSpPr>
        <p:spPr/>
        <p:txBody>
          <a:bodyPr/>
          <a:lstStyle/>
          <a:p>
            <a:r>
              <a:rPr lang="en-IN" smtClean="0"/>
              <a:t>Divertor Concept Development - Physics Meeting </a:t>
            </a:r>
            <a:endParaRPr lang="en-US"/>
          </a:p>
        </p:txBody>
      </p:sp>
      <p:sp>
        <p:nvSpPr>
          <p:cNvPr id="6" name="Slide Number Placeholder 5"/>
          <p:cNvSpPr>
            <a:spLocks noGrp="1"/>
          </p:cNvSpPr>
          <p:nvPr>
            <p:ph type="sldNum" sz="quarter" idx="12"/>
          </p:nvPr>
        </p:nvSpPr>
        <p:spPr/>
        <p:txBody>
          <a:bodyPr/>
          <a:lstStyle/>
          <a:p>
            <a:fld id="{6BFAC8B3-0D77-42A7-B90B-D71979F2D1D1}" type="slidenum">
              <a:rPr lang="en-US" smtClean="0"/>
              <a:t>29</a:t>
            </a:fld>
            <a:endParaRPr lang="en-US"/>
          </a:p>
        </p:txBody>
      </p:sp>
    </p:spTree>
    <p:extLst>
      <p:ext uri="{BB962C8B-B14F-4D97-AF65-F5344CB8AC3E}">
        <p14:creationId xmlns:p14="http://schemas.microsoft.com/office/powerpoint/2010/main" val="3947387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7"/>
          </p:nvPr>
        </p:nvSpPr>
        <p:spPr>
          <a:xfrm>
            <a:off x="695324" y="1609725"/>
            <a:ext cx="10477500" cy="4772025"/>
          </a:xfrm>
        </p:spPr>
        <p:txBody>
          <a:bodyPr/>
          <a:lstStyle/>
          <a:p>
            <a:pPr marL="285750" indent="-285750">
              <a:buFont typeface="Wingdings" panose="05000000000000000000" pitchFamily="2" charset="2"/>
              <a:buChar char="v"/>
            </a:pPr>
            <a:r>
              <a:rPr lang="en-IN" dirty="0" smtClean="0"/>
              <a:t>Start with candidate 2D shape with potentially “improved” particle exhaust</a:t>
            </a:r>
            <a:endParaRPr lang="en-IN" dirty="0"/>
          </a:p>
        </p:txBody>
      </p:sp>
      <p:sp>
        <p:nvSpPr>
          <p:cNvPr id="13" name="Title 2"/>
          <p:cNvSpPr>
            <a:spLocks noGrp="1"/>
          </p:cNvSpPr>
          <p:nvPr>
            <p:ph type="title"/>
          </p:nvPr>
        </p:nvSpPr>
        <p:spPr/>
        <p:txBody>
          <a:bodyPr/>
          <a:lstStyle/>
          <a:p>
            <a:r>
              <a:rPr lang="en-IN" sz="3200" dirty="0" smtClean="0"/>
              <a:t>Divertor Design </a:t>
            </a:r>
            <a:br>
              <a:rPr lang="en-IN" sz="3200" dirty="0" smtClean="0"/>
            </a:br>
            <a:r>
              <a:rPr lang="en-IN" sz="2800" dirty="0" smtClean="0">
                <a:solidFill>
                  <a:srgbClr val="337777"/>
                </a:solidFill>
              </a:rPr>
              <a:t>Example Implementation  </a:t>
            </a:r>
            <a:r>
              <a:rPr lang="en-IN" dirty="0" smtClean="0"/>
              <a:t/>
            </a:r>
            <a:br>
              <a:rPr lang="en-IN" dirty="0" smtClean="0"/>
            </a:br>
            <a:endParaRPr lang="en-IN" dirty="0"/>
          </a:p>
        </p:txBody>
      </p:sp>
      <p:sp>
        <p:nvSpPr>
          <p:cNvPr id="4" name="Date Placeholder 3"/>
          <p:cNvSpPr>
            <a:spLocks noGrp="1"/>
          </p:cNvSpPr>
          <p:nvPr>
            <p:ph type="dt" sz="half" idx="14"/>
          </p:nvPr>
        </p:nvSpPr>
        <p:spPr/>
        <p:txBody>
          <a:bodyPr/>
          <a:lstStyle/>
          <a:p>
            <a:r>
              <a:rPr lang="en-US" smtClean="0"/>
              <a:t>Amit and Antara | 26.03.24   </a:t>
            </a:r>
            <a:endParaRPr lang="de-DE" dirty="0"/>
          </a:p>
        </p:txBody>
      </p:sp>
      <p:sp>
        <p:nvSpPr>
          <p:cNvPr id="5" name="Footer Placeholder 4"/>
          <p:cNvSpPr>
            <a:spLocks noGrp="1"/>
          </p:cNvSpPr>
          <p:nvPr>
            <p:ph type="ftr" sz="quarter" idx="15"/>
          </p:nvPr>
        </p:nvSpPr>
        <p:spPr/>
        <p:txBody>
          <a:bodyPr/>
          <a:lstStyle/>
          <a:p>
            <a:r>
              <a:rPr lang="en-IN" smtClean="0"/>
              <a:t>Divertor Concept Development - Physics Meeting </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a:t>
            </a:fld>
            <a:endParaRPr lang="de-DE" dirty="0"/>
          </a:p>
        </p:txBody>
      </p:sp>
      <p:sp>
        <p:nvSpPr>
          <p:cNvPr id="12" name="Rounded Rectangle 11"/>
          <p:cNvSpPr/>
          <p:nvPr/>
        </p:nvSpPr>
        <p:spPr>
          <a:xfrm>
            <a:off x="7722899" y="2297985"/>
            <a:ext cx="2431900" cy="95135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200" b="1" dirty="0" smtClean="0">
                <a:solidFill>
                  <a:schemeClr val="bg1"/>
                </a:solidFill>
              </a:rPr>
              <a:t>3D Island Divertor Design guess</a:t>
            </a:r>
          </a:p>
        </p:txBody>
      </p:sp>
      <p:sp>
        <p:nvSpPr>
          <p:cNvPr id="18" name="Rounded Rectangle 17"/>
          <p:cNvSpPr/>
          <p:nvPr/>
        </p:nvSpPr>
        <p:spPr>
          <a:xfrm>
            <a:off x="2143705" y="2268108"/>
            <a:ext cx="2228825" cy="1011111"/>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300" b="1" dirty="0" smtClean="0">
                <a:solidFill>
                  <a:schemeClr val="bg1"/>
                </a:solidFill>
              </a:rPr>
              <a:t>2D Idea </a:t>
            </a:r>
          </a:p>
        </p:txBody>
      </p:sp>
      <p:sp>
        <p:nvSpPr>
          <p:cNvPr id="19" name="Right Arrow 18"/>
          <p:cNvSpPr/>
          <p:nvPr/>
        </p:nvSpPr>
        <p:spPr>
          <a:xfrm>
            <a:off x="5060784" y="2603114"/>
            <a:ext cx="1973861" cy="341098"/>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grpSp>
        <p:nvGrpSpPr>
          <p:cNvPr id="71" name="Group 70"/>
          <p:cNvGrpSpPr/>
          <p:nvPr/>
        </p:nvGrpSpPr>
        <p:grpSpPr>
          <a:xfrm>
            <a:off x="1151095" y="3315176"/>
            <a:ext cx="4234825" cy="2905271"/>
            <a:chOff x="1978196" y="3378431"/>
            <a:chExt cx="3855768" cy="2598875"/>
          </a:xfrm>
        </p:grpSpPr>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t="10701"/>
            <a:stretch/>
          </p:blipFill>
          <p:spPr>
            <a:xfrm>
              <a:off x="1978196" y="3394930"/>
              <a:ext cx="3855768" cy="2582376"/>
            </a:xfrm>
            <a:prstGeom prst="rect">
              <a:avLst/>
            </a:prstGeom>
          </p:spPr>
        </p:pic>
        <p:sp>
          <p:nvSpPr>
            <p:cNvPr id="70" name="Rectangle 69"/>
            <p:cNvSpPr/>
            <p:nvPr/>
          </p:nvSpPr>
          <p:spPr>
            <a:xfrm>
              <a:off x="2562800" y="3378431"/>
              <a:ext cx="2757345" cy="45719"/>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grpSp>
      <p:grpSp>
        <p:nvGrpSpPr>
          <p:cNvPr id="87" name="Group 86"/>
          <p:cNvGrpSpPr/>
          <p:nvPr/>
        </p:nvGrpSpPr>
        <p:grpSpPr>
          <a:xfrm>
            <a:off x="2535880" y="5303968"/>
            <a:ext cx="974795" cy="536953"/>
            <a:chOff x="3232294" y="5217178"/>
            <a:chExt cx="747310" cy="442310"/>
          </a:xfrm>
        </p:grpSpPr>
        <p:cxnSp>
          <p:nvCxnSpPr>
            <p:cNvPr id="72" name="Straight Connector 71"/>
            <p:cNvCxnSpPr/>
            <p:nvPr/>
          </p:nvCxnSpPr>
          <p:spPr>
            <a:xfrm flipV="1">
              <a:off x="3237336" y="5217178"/>
              <a:ext cx="693787" cy="242026"/>
            </a:xfrm>
            <a:prstGeom prst="line">
              <a:avLst/>
            </a:prstGeom>
            <a:ln w="28575">
              <a:solidFill>
                <a:schemeClr val="bg1">
                  <a:lumMod val="50000"/>
                </a:schemeClr>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73" name="Straight Connector 72"/>
            <p:cNvCxnSpPr/>
            <p:nvPr/>
          </p:nvCxnSpPr>
          <p:spPr>
            <a:xfrm rot="360000">
              <a:off x="3232294" y="5477333"/>
              <a:ext cx="356414" cy="182155"/>
            </a:xfrm>
            <a:prstGeom prst="line">
              <a:avLst/>
            </a:prstGeom>
            <a:ln w="28575">
              <a:solidFill>
                <a:schemeClr val="bg1">
                  <a:lumMod val="50000"/>
                </a:schemeClr>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86" name="Straight Connector 85"/>
            <p:cNvCxnSpPr/>
            <p:nvPr/>
          </p:nvCxnSpPr>
          <p:spPr>
            <a:xfrm rot="4440000">
              <a:off x="3710320" y="5345886"/>
              <a:ext cx="356414" cy="182155"/>
            </a:xfrm>
            <a:prstGeom prst="line">
              <a:avLst/>
            </a:prstGeom>
            <a:ln w="28575">
              <a:solidFill>
                <a:schemeClr val="bg1">
                  <a:lumMod val="50000"/>
                </a:schemeClr>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cxnSp>
        <p:nvCxnSpPr>
          <p:cNvPr id="89" name="Straight Arrow Connector 88"/>
          <p:cNvCxnSpPr/>
          <p:nvPr/>
        </p:nvCxnSpPr>
        <p:spPr>
          <a:xfrm rot="-540000">
            <a:off x="3147365" y="5569987"/>
            <a:ext cx="138546" cy="720000"/>
          </a:xfrm>
          <a:prstGeom prst="straightConnector1">
            <a:avLst/>
          </a:prstGeom>
          <a:ln w="38100" cmpd="sng">
            <a:solidFill>
              <a:srgbClr val="00B0F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Kreis 49">
            <a:extLst>
              <a:ext uri="{FF2B5EF4-FFF2-40B4-BE49-F238E27FC236}">
                <a16:creationId xmlns:a16="http://schemas.microsoft.com/office/drawing/2014/main" id="{F2FF83A0-44EA-4540-8262-F2B70C500B23}"/>
              </a:ext>
            </a:extLst>
          </p:cNvPr>
          <p:cNvSpPr/>
          <p:nvPr/>
        </p:nvSpPr>
        <p:spPr>
          <a:xfrm rot="15240000" flipH="1">
            <a:off x="2946230" y="5616864"/>
            <a:ext cx="501639" cy="802886"/>
          </a:xfrm>
          <a:custGeom>
            <a:avLst/>
            <a:gdLst>
              <a:gd name="connsiteX0" fmla="*/ 363546 w 721710"/>
              <a:gd name="connsiteY0" fmla="*/ 220714 h 220717"/>
              <a:gd name="connsiteX1" fmla="*/ 73345 w 721710"/>
              <a:gd name="connsiteY1" fmla="*/ 177050 h 220717"/>
              <a:gd name="connsiteX2" fmla="*/ 310540 w 721710"/>
              <a:gd name="connsiteY2" fmla="*/ 1078 h 220717"/>
              <a:gd name="connsiteX3" fmla="*/ 360855 w 721710"/>
              <a:gd name="connsiteY3" fmla="*/ 110359 h 220717"/>
              <a:gd name="connsiteX4" fmla="*/ 363546 w 721710"/>
              <a:gd name="connsiteY4" fmla="*/ 220714 h 220717"/>
              <a:gd name="connsiteX0" fmla="*/ 363940 w 363940"/>
              <a:gd name="connsiteY0" fmla="*/ 219636 h 219639"/>
              <a:gd name="connsiteX1" fmla="*/ 73739 w 363940"/>
              <a:gd name="connsiteY1" fmla="*/ 175972 h 219639"/>
              <a:gd name="connsiteX2" fmla="*/ 310934 w 363940"/>
              <a:gd name="connsiteY2" fmla="*/ 0 h 219639"/>
              <a:gd name="connsiteX3" fmla="*/ 363940 w 363940"/>
              <a:gd name="connsiteY3" fmla="*/ 219636 h 219639"/>
              <a:gd name="connsiteX0" fmla="*/ 363940 w 455380"/>
              <a:gd name="connsiteY0" fmla="*/ 219636 h 311076"/>
              <a:gd name="connsiteX1" fmla="*/ 73739 w 455380"/>
              <a:gd name="connsiteY1" fmla="*/ 175972 h 311076"/>
              <a:gd name="connsiteX2" fmla="*/ 310934 w 455380"/>
              <a:gd name="connsiteY2" fmla="*/ 0 h 311076"/>
              <a:gd name="connsiteX3" fmla="*/ 455380 w 455380"/>
              <a:gd name="connsiteY3" fmla="*/ 311076 h 311076"/>
              <a:gd name="connsiteX0" fmla="*/ 363940 w 363940"/>
              <a:gd name="connsiteY0" fmla="*/ 219636 h 219639"/>
              <a:gd name="connsiteX1" fmla="*/ 73739 w 363940"/>
              <a:gd name="connsiteY1" fmla="*/ 175972 h 219639"/>
              <a:gd name="connsiteX2" fmla="*/ 310934 w 363940"/>
              <a:gd name="connsiteY2" fmla="*/ 0 h 219639"/>
            </a:gdLst>
            <a:ahLst/>
            <a:cxnLst>
              <a:cxn ang="0">
                <a:pos x="connsiteX0" y="connsiteY0"/>
              </a:cxn>
              <a:cxn ang="0">
                <a:pos x="connsiteX1" y="connsiteY1"/>
              </a:cxn>
              <a:cxn ang="0">
                <a:pos x="connsiteX2" y="connsiteY2"/>
              </a:cxn>
            </a:cxnLst>
            <a:rect l="l" t="t" r="r" b="b"/>
            <a:pathLst>
              <a:path w="363940" h="219639">
                <a:moveTo>
                  <a:pt x="363940" y="219636"/>
                </a:moveTo>
                <a:cubicBezTo>
                  <a:pt x="250101" y="219896"/>
                  <a:pt x="142536" y="203711"/>
                  <a:pt x="73739" y="175972"/>
                </a:cubicBezTo>
                <a:cubicBezTo>
                  <a:pt x="-92721" y="108854"/>
                  <a:pt x="38172" y="11745"/>
                  <a:pt x="310934" y="0"/>
                </a:cubicBezTo>
              </a:path>
            </a:pathLst>
          </a:custGeom>
          <a:noFill/>
          <a:ln w="31750">
            <a:solidFill>
              <a:srgbClr val="00B050"/>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1" name="Rectangle 90"/>
          <p:cNvSpPr/>
          <p:nvPr/>
        </p:nvSpPr>
        <p:spPr>
          <a:xfrm>
            <a:off x="5034806" y="3660113"/>
            <a:ext cx="1999839" cy="2269873"/>
          </a:xfrm>
          <a:prstGeom prst="rect">
            <a:avLst/>
          </a:prstGeom>
          <a:solidFill>
            <a:schemeClr val="bg1"/>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en-IN" sz="1400" b="1" u="sng" dirty="0" smtClean="0">
                <a:solidFill>
                  <a:srgbClr val="005555"/>
                </a:solidFill>
              </a:rPr>
              <a:t>Design Parameters:</a:t>
            </a:r>
            <a:endParaRPr lang="en-IN" sz="1400" b="1" u="sng" dirty="0">
              <a:solidFill>
                <a:srgbClr val="005555"/>
              </a:solidFill>
            </a:endParaRPr>
          </a:p>
          <a:p>
            <a:pPr marL="285750" indent="-285750" algn="l">
              <a:spcBef>
                <a:spcPts val="1150"/>
              </a:spcBef>
              <a:buClr>
                <a:srgbClr val="116656"/>
              </a:buClr>
              <a:buSzPct val="120000"/>
              <a:buFontTx/>
              <a:buChar char="-"/>
            </a:pPr>
            <a:r>
              <a:rPr lang="en-IN" sz="1400" b="1" dirty="0" smtClean="0">
                <a:solidFill>
                  <a:schemeClr val="bg1">
                    <a:lumMod val="50000"/>
                  </a:schemeClr>
                </a:solidFill>
              </a:rPr>
              <a:t>Dimensions</a:t>
            </a:r>
          </a:p>
          <a:p>
            <a:pPr marL="285750" indent="-285750" algn="l">
              <a:spcBef>
                <a:spcPts val="1150"/>
              </a:spcBef>
              <a:buClr>
                <a:srgbClr val="116656"/>
              </a:buClr>
              <a:buSzPct val="120000"/>
              <a:buFontTx/>
              <a:buChar char="-"/>
            </a:pPr>
            <a:r>
              <a:rPr lang="en-IN" sz="1400" b="1" dirty="0" smtClean="0">
                <a:solidFill>
                  <a:srgbClr val="00B0F0"/>
                </a:solidFill>
              </a:rPr>
              <a:t>Offset from O -point</a:t>
            </a:r>
          </a:p>
          <a:p>
            <a:pPr marL="285750" indent="-285750" algn="l">
              <a:spcBef>
                <a:spcPts val="1150"/>
              </a:spcBef>
              <a:buClr>
                <a:srgbClr val="116656"/>
              </a:buClr>
              <a:buSzPct val="120000"/>
              <a:buFontTx/>
              <a:buChar char="-"/>
            </a:pPr>
            <a:r>
              <a:rPr lang="en-IN" sz="1400" b="1" dirty="0" smtClean="0">
                <a:solidFill>
                  <a:srgbClr val="00B050"/>
                </a:solidFill>
              </a:rPr>
              <a:t>Tilt about basis vector</a:t>
            </a:r>
          </a:p>
          <a:p>
            <a:pPr algn="l">
              <a:spcBef>
                <a:spcPts val="1150"/>
              </a:spcBef>
              <a:buClr>
                <a:srgbClr val="116656"/>
              </a:buClr>
              <a:buSzPct val="120000"/>
            </a:pPr>
            <a:r>
              <a:rPr lang="en-IN" sz="1400" b="1" dirty="0" smtClean="0">
                <a:solidFill>
                  <a:srgbClr val="005555"/>
                </a:solidFill>
              </a:rPr>
              <a:t>* Toroidal variation</a:t>
            </a:r>
            <a:endParaRPr lang="en-IN" sz="1400" b="1" dirty="0">
              <a:solidFill>
                <a:srgbClr val="005555"/>
              </a:solidFill>
            </a:endParaRPr>
          </a:p>
        </p:txBody>
      </p:sp>
      <p:pic>
        <p:nvPicPr>
          <p:cNvPr id="94" name="Picture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927" y="3315176"/>
            <a:ext cx="2359872" cy="1670808"/>
          </a:xfrm>
          <a:prstGeom prst="rect">
            <a:avLst/>
          </a:prstGeom>
        </p:spPr>
      </p:pic>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l="8276" t="13567" r="9013" b="10410"/>
          <a:stretch/>
        </p:blipFill>
        <p:spPr>
          <a:xfrm>
            <a:off x="7449416" y="4711020"/>
            <a:ext cx="2982340" cy="1574753"/>
          </a:xfrm>
          <a:prstGeom prst="rect">
            <a:avLst/>
          </a:prstGeom>
        </p:spPr>
      </p:pic>
    </p:spTree>
    <p:extLst>
      <p:ext uri="{BB962C8B-B14F-4D97-AF65-F5344CB8AC3E}">
        <p14:creationId xmlns:p14="http://schemas.microsoft.com/office/powerpoint/2010/main" val="3599091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90" grpId="0" animBg="1"/>
      <p:bldP spid="9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Introducing</a:t>
            </a:r>
            <a:r>
              <a:rPr lang="de-DE" dirty="0"/>
              <a:t> a </a:t>
            </a:r>
            <a:r>
              <a:rPr lang="de-DE" dirty="0" err="1"/>
              <a:t>second</a:t>
            </a:r>
            <a:r>
              <a:rPr lang="de-DE" dirty="0"/>
              <a:t> </a:t>
            </a:r>
            <a:r>
              <a:rPr lang="de-DE" dirty="0" err="1"/>
              <a:t>plate</a:t>
            </a:r>
            <a:endParaRPr lang="en-US" dirty="0"/>
          </a:p>
        </p:txBody>
      </p:sp>
      <p:cxnSp>
        <p:nvCxnSpPr>
          <p:cNvPr id="12" name="Straight Arrow Connector 11"/>
          <p:cNvCxnSpPr/>
          <p:nvPr/>
        </p:nvCxnSpPr>
        <p:spPr>
          <a:xfrm flipV="1">
            <a:off x="2210496" y="1968263"/>
            <a:ext cx="0" cy="333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210495" y="5303520"/>
            <a:ext cx="8960425" cy="3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10984" y="1728082"/>
            <a:ext cx="557642" cy="35857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4636" y="3231728"/>
            <a:ext cx="2139924" cy="646331"/>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endParaRPr lang="en-US" dirty="0"/>
          </a:p>
        </p:txBody>
      </p:sp>
      <p:sp>
        <p:nvSpPr>
          <p:cNvPr id="43" name="TextBox 42"/>
          <p:cNvSpPr txBox="1"/>
          <p:nvPr/>
        </p:nvSpPr>
        <p:spPr>
          <a:xfrm>
            <a:off x="3513168" y="5444972"/>
            <a:ext cx="2139924" cy="646331"/>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endParaRPr lang="en-US" dirty="0"/>
          </a:p>
        </p:txBody>
      </p:sp>
      <p:cxnSp>
        <p:nvCxnSpPr>
          <p:cNvPr id="32" name="Straight Arrow Connector 31"/>
          <p:cNvCxnSpPr/>
          <p:nvPr/>
        </p:nvCxnSpPr>
        <p:spPr>
          <a:xfrm flipV="1">
            <a:off x="3083350" y="1721417"/>
            <a:ext cx="557642" cy="35857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640572" y="1728082"/>
            <a:ext cx="557642" cy="35857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212938" y="1721417"/>
            <a:ext cx="557642" cy="35857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764613" y="3446832"/>
            <a:ext cx="338338" cy="18536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336979" y="4342537"/>
            <a:ext cx="163608" cy="951285"/>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18650" y="1690688"/>
            <a:ext cx="257787" cy="1749479"/>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rot="20148425">
            <a:off x="5130210" y="2648245"/>
            <a:ext cx="100833" cy="174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9766447" y="1745482"/>
            <a:ext cx="558000" cy="3585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036440" y="1745482"/>
            <a:ext cx="558000" cy="3585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353799" y="1721417"/>
            <a:ext cx="558000" cy="3585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620594" y="1744954"/>
            <a:ext cx="558000" cy="3585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854095" y="1728509"/>
            <a:ext cx="558000" cy="3585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rot="20148425">
            <a:off x="6008779" y="1945126"/>
            <a:ext cx="100833" cy="174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flipH="1">
            <a:off x="6296873" y="1762093"/>
            <a:ext cx="215902" cy="13925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Down Arrow 24"/>
          <p:cNvSpPr/>
          <p:nvPr/>
        </p:nvSpPr>
        <p:spPr>
          <a:xfrm rot="17003357">
            <a:off x="1773364" y="4832901"/>
            <a:ext cx="619101" cy="720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6350331">
            <a:off x="10446147" y="1485526"/>
            <a:ext cx="619101" cy="720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a:off x="9788295" y="1663126"/>
            <a:ext cx="558000" cy="358560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9058288" y="1663126"/>
            <a:ext cx="558000" cy="358560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375647" y="1639061"/>
            <a:ext cx="558000" cy="358560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642442" y="1662598"/>
            <a:ext cx="558000" cy="358560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057216" y="1646153"/>
            <a:ext cx="376727" cy="247626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Amit and Antara | 26.03.24   </a:t>
            </a:r>
            <a:endParaRPr lang="en-US"/>
          </a:p>
        </p:txBody>
      </p:sp>
      <p:sp>
        <p:nvSpPr>
          <p:cNvPr id="5" name="Footer Placeholder 4"/>
          <p:cNvSpPr>
            <a:spLocks noGrp="1"/>
          </p:cNvSpPr>
          <p:nvPr>
            <p:ph type="ftr" sz="quarter" idx="11"/>
          </p:nvPr>
        </p:nvSpPr>
        <p:spPr/>
        <p:txBody>
          <a:bodyPr/>
          <a:lstStyle/>
          <a:p>
            <a:r>
              <a:rPr lang="en-IN" smtClean="0"/>
              <a:t>Divertor Concept Development - Physics Meeting </a:t>
            </a:r>
            <a:endParaRPr lang="en-US"/>
          </a:p>
        </p:txBody>
      </p:sp>
      <p:sp>
        <p:nvSpPr>
          <p:cNvPr id="6" name="Slide Number Placeholder 5"/>
          <p:cNvSpPr>
            <a:spLocks noGrp="1"/>
          </p:cNvSpPr>
          <p:nvPr>
            <p:ph type="sldNum" sz="quarter" idx="12"/>
          </p:nvPr>
        </p:nvSpPr>
        <p:spPr/>
        <p:txBody>
          <a:bodyPr/>
          <a:lstStyle/>
          <a:p>
            <a:fld id="{6BFAC8B3-0D77-42A7-B90B-D71979F2D1D1}" type="slidenum">
              <a:rPr lang="en-US" smtClean="0"/>
              <a:t>30</a:t>
            </a:fld>
            <a:endParaRPr lang="en-US"/>
          </a:p>
        </p:txBody>
      </p:sp>
    </p:spTree>
    <p:extLst>
      <p:ext uri="{BB962C8B-B14F-4D97-AF65-F5344CB8AC3E}">
        <p14:creationId xmlns:p14="http://schemas.microsoft.com/office/powerpoint/2010/main" val="230078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Pure </a:t>
            </a:r>
            <a:r>
              <a:rPr lang="de-DE" dirty="0" err="1" smtClean="0"/>
              <a:t>speculation</a:t>
            </a:r>
            <a:r>
              <a:rPr lang="de-DE" dirty="0" smtClean="0"/>
              <a:t>?</a:t>
            </a:r>
            <a:endParaRPr lang="en-US" dirty="0"/>
          </a:p>
        </p:txBody>
      </p:sp>
      <p:cxnSp>
        <p:nvCxnSpPr>
          <p:cNvPr id="12" name="Straight Arrow Connector 11"/>
          <p:cNvCxnSpPr/>
          <p:nvPr/>
        </p:nvCxnSpPr>
        <p:spPr>
          <a:xfrm flipV="1">
            <a:off x="2210496" y="1968263"/>
            <a:ext cx="0" cy="333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210495" y="5303520"/>
            <a:ext cx="8960425" cy="3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10984" y="1728082"/>
            <a:ext cx="557642" cy="35857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4636" y="3231728"/>
            <a:ext cx="2139924" cy="646331"/>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endParaRPr lang="en-US" dirty="0"/>
          </a:p>
        </p:txBody>
      </p:sp>
      <p:sp>
        <p:nvSpPr>
          <p:cNvPr id="43" name="TextBox 42"/>
          <p:cNvSpPr txBox="1"/>
          <p:nvPr/>
        </p:nvSpPr>
        <p:spPr>
          <a:xfrm>
            <a:off x="3513168" y="5444972"/>
            <a:ext cx="2139924" cy="646331"/>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endParaRPr lang="en-US" dirty="0"/>
          </a:p>
        </p:txBody>
      </p:sp>
      <p:cxnSp>
        <p:nvCxnSpPr>
          <p:cNvPr id="32" name="Straight Arrow Connector 31"/>
          <p:cNvCxnSpPr/>
          <p:nvPr/>
        </p:nvCxnSpPr>
        <p:spPr>
          <a:xfrm flipV="1">
            <a:off x="3083350" y="1721417"/>
            <a:ext cx="557642" cy="35857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640572" y="1728082"/>
            <a:ext cx="557642" cy="35857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212938" y="1721417"/>
            <a:ext cx="557642" cy="35857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764613" y="3446832"/>
            <a:ext cx="338338" cy="18536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336979" y="4342537"/>
            <a:ext cx="163608" cy="951285"/>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18650" y="1690688"/>
            <a:ext cx="257787" cy="1749479"/>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rot="20148425">
            <a:off x="5130210" y="2648245"/>
            <a:ext cx="100833" cy="174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a:off x="6862897" y="4085525"/>
            <a:ext cx="203121" cy="1245029"/>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rot="20148425">
            <a:off x="6008779" y="1945126"/>
            <a:ext cx="100833" cy="174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flipH="1">
            <a:off x="6296873" y="1762093"/>
            <a:ext cx="215902" cy="1392587"/>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Down Arrow 24"/>
          <p:cNvSpPr/>
          <p:nvPr/>
        </p:nvSpPr>
        <p:spPr>
          <a:xfrm rot="17003357">
            <a:off x="1773364" y="4832901"/>
            <a:ext cx="619101" cy="720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6350331">
            <a:off x="10446147" y="1485526"/>
            <a:ext cx="619101" cy="720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a:off x="9788295" y="1663126"/>
            <a:ext cx="558000" cy="3585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9058288" y="1663126"/>
            <a:ext cx="558000" cy="3585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375647" y="1639061"/>
            <a:ext cx="558000" cy="3585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642442" y="1662598"/>
            <a:ext cx="558000" cy="3585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057216" y="1646153"/>
            <a:ext cx="376727" cy="24762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37860" y="2766060"/>
            <a:ext cx="868680" cy="871647"/>
          </a:xfrm>
          <a:prstGeom prst="ellipse">
            <a:avLst/>
          </a:prstGeom>
          <a:noFill/>
          <a:ln>
            <a:solidFill>
              <a:srgbClr val="7F9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5" idx="4"/>
          </p:cNvCxnSpPr>
          <p:nvPr/>
        </p:nvCxnSpPr>
        <p:spPr>
          <a:xfrm flipH="1" flipV="1">
            <a:off x="6172200" y="3637707"/>
            <a:ext cx="291306" cy="2130430"/>
          </a:xfrm>
          <a:prstGeom prst="straightConnector1">
            <a:avLst/>
          </a:prstGeom>
          <a:ln w="28575">
            <a:solidFill>
              <a:srgbClr val="7F919E"/>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5370" y="5768137"/>
            <a:ext cx="1697072" cy="923330"/>
          </a:xfrm>
          <a:prstGeom prst="rect">
            <a:avLst/>
          </a:prstGeom>
          <a:noFill/>
          <a:ln w="6350">
            <a:solidFill>
              <a:schemeClr val="tx1"/>
            </a:solidFill>
          </a:ln>
        </p:spPr>
        <p:txBody>
          <a:bodyPr wrap="square" rtlCol="0">
            <a:spAutoFit/>
          </a:bodyPr>
          <a:lstStyle/>
          <a:p>
            <a:r>
              <a:rPr lang="de-DE" dirty="0" smtClean="0"/>
              <a:t>Second </a:t>
            </a:r>
            <a:r>
              <a:rPr lang="de-DE" dirty="0" err="1" smtClean="0"/>
              <a:t>target</a:t>
            </a:r>
            <a:r>
              <a:rPr lang="de-DE" dirty="0" smtClean="0"/>
              <a:t> </a:t>
            </a:r>
            <a:r>
              <a:rPr lang="de-DE" dirty="0" err="1" smtClean="0"/>
              <a:t>shadowed</a:t>
            </a:r>
            <a:r>
              <a:rPr lang="de-DE" dirty="0" smtClean="0"/>
              <a:t> </a:t>
            </a:r>
            <a:r>
              <a:rPr lang="de-DE" dirty="0" err="1" smtClean="0"/>
              <a:t>by</a:t>
            </a:r>
            <a:r>
              <a:rPr lang="de-DE" dirty="0" smtClean="0"/>
              <a:t> </a:t>
            </a:r>
            <a:r>
              <a:rPr lang="de-DE" dirty="0" err="1" smtClean="0"/>
              <a:t>first</a:t>
            </a:r>
            <a:r>
              <a:rPr lang="de-DE" dirty="0" smtClean="0"/>
              <a:t> </a:t>
            </a:r>
            <a:r>
              <a:rPr lang="de-DE" dirty="0" err="1" smtClean="0"/>
              <a:t>target</a:t>
            </a:r>
            <a:r>
              <a:rPr lang="de-DE" dirty="0" smtClean="0"/>
              <a:t>?</a:t>
            </a:r>
            <a:endParaRPr lang="en-US" dirty="0"/>
          </a:p>
        </p:txBody>
      </p:sp>
      <p:sp>
        <p:nvSpPr>
          <p:cNvPr id="3" name="Date Placeholder 2"/>
          <p:cNvSpPr>
            <a:spLocks noGrp="1"/>
          </p:cNvSpPr>
          <p:nvPr>
            <p:ph type="dt" sz="half" idx="10"/>
          </p:nvPr>
        </p:nvSpPr>
        <p:spPr/>
        <p:txBody>
          <a:bodyPr/>
          <a:lstStyle/>
          <a:p>
            <a:r>
              <a:rPr lang="en-US" smtClean="0"/>
              <a:t>Amit and Antara | 26.03.24   </a:t>
            </a:r>
            <a:endParaRPr lang="en-US"/>
          </a:p>
        </p:txBody>
      </p:sp>
      <p:sp>
        <p:nvSpPr>
          <p:cNvPr id="4" name="Footer Placeholder 3"/>
          <p:cNvSpPr>
            <a:spLocks noGrp="1"/>
          </p:cNvSpPr>
          <p:nvPr>
            <p:ph type="ftr" sz="quarter" idx="11"/>
          </p:nvPr>
        </p:nvSpPr>
        <p:spPr/>
        <p:txBody>
          <a:bodyPr/>
          <a:lstStyle/>
          <a:p>
            <a:r>
              <a:rPr lang="en-IN" smtClean="0"/>
              <a:t>Divertor Concept Development - Physics Meeting </a:t>
            </a:r>
            <a:endParaRPr lang="en-US"/>
          </a:p>
        </p:txBody>
      </p:sp>
      <p:sp>
        <p:nvSpPr>
          <p:cNvPr id="6" name="Slide Number Placeholder 5"/>
          <p:cNvSpPr>
            <a:spLocks noGrp="1"/>
          </p:cNvSpPr>
          <p:nvPr>
            <p:ph type="sldNum" sz="quarter" idx="12"/>
          </p:nvPr>
        </p:nvSpPr>
        <p:spPr/>
        <p:txBody>
          <a:bodyPr/>
          <a:lstStyle/>
          <a:p>
            <a:fld id="{6BFAC8B3-0D77-42A7-B90B-D71979F2D1D1}" type="slidenum">
              <a:rPr lang="en-US" smtClean="0"/>
              <a:t>31</a:t>
            </a:fld>
            <a:endParaRPr lang="en-US"/>
          </a:p>
        </p:txBody>
      </p:sp>
    </p:spTree>
    <p:extLst>
      <p:ext uri="{BB962C8B-B14F-4D97-AF65-F5344CB8AC3E}">
        <p14:creationId xmlns:p14="http://schemas.microsoft.com/office/powerpoint/2010/main" val="2610390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Open Questions and Discussion</a:t>
            </a:r>
            <a:endParaRPr lang="en-IN" dirty="0"/>
          </a:p>
        </p:txBody>
      </p:sp>
      <p:sp>
        <p:nvSpPr>
          <p:cNvPr id="3" name="Date Placeholder 2"/>
          <p:cNvSpPr>
            <a:spLocks noGrp="1"/>
          </p:cNvSpPr>
          <p:nvPr>
            <p:ph type="dt" sz="half" idx="14"/>
          </p:nvPr>
        </p:nvSpPr>
        <p:spPr/>
        <p:txBody>
          <a:bodyPr/>
          <a:lstStyle/>
          <a:p>
            <a:r>
              <a:rPr lang="en-US" smtClean="0"/>
              <a:t>Amit and Antara | 26.03.24   </a:t>
            </a:r>
            <a:endParaRPr lang="de-DE" dirty="0"/>
          </a:p>
        </p:txBody>
      </p:sp>
      <p:sp>
        <p:nvSpPr>
          <p:cNvPr id="4" name="Footer Placeholder 3"/>
          <p:cNvSpPr>
            <a:spLocks noGrp="1"/>
          </p:cNvSpPr>
          <p:nvPr>
            <p:ph type="ftr" sz="quarter" idx="15"/>
          </p:nvPr>
        </p:nvSpPr>
        <p:spPr/>
        <p:txBody>
          <a:bodyPr/>
          <a:lstStyle/>
          <a:p>
            <a:r>
              <a:rPr lang="en-IN" smtClean="0"/>
              <a:t>Divertor Concept Development - Physics Meeting </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32</a:t>
            </a:fld>
            <a:endParaRPr lang="de-DE" dirty="0"/>
          </a:p>
        </p:txBody>
      </p:sp>
      <p:sp>
        <p:nvSpPr>
          <p:cNvPr id="6" name="Text Placeholder 5"/>
          <p:cNvSpPr>
            <a:spLocks noGrp="1"/>
          </p:cNvSpPr>
          <p:nvPr>
            <p:ph type="body" sz="quarter" idx="17"/>
          </p:nvPr>
        </p:nvSpPr>
        <p:spPr/>
        <p:txBody>
          <a:bodyPr/>
          <a:lstStyle/>
          <a:p>
            <a:pPr marL="285750" indent="-285750">
              <a:buFont typeface="Arial" panose="020B0604020202020204" pitchFamily="34" charset="0"/>
              <a:buChar char="•"/>
            </a:pPr>
            <a:r>
              <a:rPr lang="en-IN" dirty="0" smtClean="0"/>
              <a:t>Magnetic symmetry plane (flux coordinates) for islands?</a:t>
            </a:r>
          </a:p>
          <a:p>
            <a:pPr marL="285750" indent="-285750">
              <a:buFontTx/>
              <a:buChar char="-"/>
            </a:pPr>
            <a:r>
              <a:rPr lang="en-IN" dirty="0" smtClean="0"/>
              <a:t>Similar (transport relevant) connection lengths on either side</a:t>
            </a:r>
          </a:p>
          <a:p>
            <a:pPr marL="285750" indent="-285750">
              <a:buFontTx/>
              <a:buChar char="-"/>
            </a:pPr>
            <a:r>
              <a:rPr lang="en-IN" dirty="0" smtClean="0"/>
              <a:t>flux coordinates for islands</a:t>
            </a:r>
          </a:p>
          <a:p>
            <a:pPr marL="285750" indent="-285750">
              <a:buFontTx/>
              <a:buChar char="-"/>
            </a:pPr>
            <a:r>
              <a:rPr lang="en-IN" dirty="0" smtClean="0"/>
              <a:t>Following these coordinates </a:t>
            </a:r>
            <a:r>
              <a:rPr lang="en-IN" dirty="0"/>
              <a:t>p</a:t>
            </a:r>
            <a:r>
              <a:rPr lang="en-IN" dirty="0" smtClean="0"/>
              <a:t>robably better for efficient shadowing!</a:t>
            </a:r>
          </a:p>
          <a:p>
            <a:endParaRPr lang="en-IN" dirty="0" smtClean="0"/>
          </a:p>
          <a:p>
            <a:pPr marL="285750" indent="-285750">
              <a:buFont typeface="Arial" panose="020B0604020202020204" pitchFamily="34" charset="0"/>
              <a:buChar char="•"/>
            </a:pPr>
            <a:r>
              <a:rPr lang="en-IN" dirty="0" smtClean="0"/>
              <a:t>Future considerations:</a:t>
            </a:r>
          </a:p>
          <a:p>
            <a:pPr marL="285750" indent="-285750">
              <a:buFontTx/>
              <a:buChar char="-"/>
            </a:pPr>
            <a:r>
              <a:rPr lang="en-IN" dirty="0" smtClean="0"/>
              <a:t>Effect of target tilting</a:t>
            </a:r>
          </a:p>
          <a:p>
            <a:pPr marL="285750" indent="-285750">
              <a:buFontTx/>
              <a:buChar char="-"/>
            </a:pPr>
            <a:r>
              <a:rPr lang="en-IN" dirty="0" smtClean="0"/>
              <a:t>Configuration flexibility</a:t>
            </a:r>
          </a:p>
          <a:p>
            <a:pPr marL="285750" indent="-285750">
              <a:buFontTx/>
              <a:buChar char="-"/>
            </a:pPr>
            <a:r>
              <a:rPr lang="en-IN" dirty="0" smtClean="0"/>
              <a:t>Effect of toroidal current and finite beta</a:t>
            </a:r>
          </a:p>
          <a:p>
            <a:endParaRPr lang="en-IN" dirty="0" smtClean="0"/>
          </a:p>
          <a:p>
            <a:pPr marL="285750" indent="-285750">
              <a:buFont typeface="Arial" panose="020B0604020202020204" pitchFamily="34" charset="0"/>
              <a:buChar char="•"/>
            </a:pPr>
            <a:r>
              <a:rPr lang="en-IN" dirty="0" smtClean="0"/>
              <a:t>Framework for exploring new geometries!!!</a:t>
            </a:r>
          </a:p>
          <a:p>
            <a:pPr marL="285750" indent="-285750">
              <a:buFont typeface="Arial" panose="020B0604020202020204" pitchFamily="34" charset="0"/>
              <a:buChar char="•"/>
            </a:pPr>
            <a:endParaRPr lang="en-IN"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5797" t="25761" r="37235" b="26203"/>
          <a:stretch/>
        </p:blipFill>
        <p:spPr>
          <a:xfrm>
            <a:off x="7419472" y="3284420"/>
            <a:ext cx="4149391" cy="3097330"/>
          </a:xfrm>
          <a:prstGeom prst="rect">
            <a:avLst/>
          </a:prstGeom>
        </p:spPr>
      </p:pic>
    </p:spTree>
    <p:extLst>
      <p:ext uri="{BB962C8B-B14F-4D97-AF65-F5344CB8AC3E}">
        <p14:creationId xmlns:p14="http://schemas.microsoft.com/office/powerpoint/2010/main" val="3134269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err="1"/>
              <a:t>Divertor</a:t>
            </a:r>
            <a:r>
              <a:rPr lang="en-IN" sz="3200" dirty="0"/>
              <a:t> Design </a:t>
            </a:r>
            <a:r>
              <a:rPr lang="en-IN" sz="2800" dirty="0"/>
              <a:t/>
            </a:r>
            <a:br>
              <a:rPr lang="en-IN" sz="2800" dirty="0"/>
            </a:br>
            <a:r>
              <a:rPr lang="en-IN" sz="2800" dirty="0" smtClean="0">
                <a:solidFill>
                  <a:srgbClr val="337777"/>
                </a:solidFill>
              </a:rPr>
              <a:t>Heat Loads</a:t>
            </a:r>
            <a:endParaRPr lang="en-IN" dirty="0">
              <a:solidFill>
                <a:srgbClr val="337777"/>
              </a:solidFill>
            </a:endParaRPr>
          </a:p>
        </p:txBody>
      </p:sp>
      <p:sp>
        <p:nvSpPr>
          <p:cNvPr id="3" name="Date Placeholder 2"/>
          <p:cNvSpPr>
            <a:spLocks noGrp="1"/>
          </p:cNvSpPr>
          <p:nvPr>
            <p:ph type="dt" sz="half" idx="14"/>
          </p:nvPr>
        </p:nvSpPr>
        <p:spPr/>
        <p:txBody>
          <a:bodyPr/>
          <a:lstStyle/>
          <a:p>
            <a:r>
              <a:rPr lang="en-US" smtClean="0"/>
              <a:t>Amit and Antara | 26.03.24   </a:t>
            </a:r>
            <a:endParaRPr lang="de-DE" dirty="0"/>
          </a:p>
        </p:txBody>
      </p:sp>
      <p:sp>
        <p:nvSpPr>
          <p:cNvPr id="4" name="Footer Placeholder 3"/>
          <p:cNvSpPr>
            <a:spLocks noGrp="1"/>
          </p:cNvSpPr>
          <p:nvPr>
            <p:ph type="ftr" sz="quarter" idx="15"/>
          </p:nvPr>
        </p:nvSpPr>
        <p:spPr/>
        <p:txBody>
          <a:bodyPr/>
          <a:lstStyle/>
          <a:p>
            <a:r>
              <a:rPr lang="en-IN" smtClean="0"/>
              <a:t>Divertor Concept Development - Physics Meeting </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4</a:t>
            </a:fld>
            <a:endParaRPr lang="de-DE"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7"/>
              </p:nvPr>
            </p:nvSpPr>
            <p:spPr/>
            <p:txBody>
              <a:bodyPr>
                <a:normAutofit/>
              </a:bodyPr>
              <a:lstStyle/>
              <a:p>
                <a:pPr marL="285750" indent="-285750">
                  <a:buFont typeface="Arial" panose="020B0604020202020204" pitchFamily="34" charset="0"/>
                  <a:buChar char="•"/>
                </a:pPr>
                <a:r>
                  <a:rPr lang="en-IN" dirty="0" smtClean="0"/>
                  <a:t>EMC3-Lite: </a:t>
                </a:r>
                <a:r>
                  <a:rPr lang="en-IN" dirty="0" err="1" smtClean="0"/>
                  <a:t>Psol</a:t>
                </a:r>
                <a:r>
                  <a:rPr lang="en-IN" dirty="0" smtClean="0"/>
                  <a:t> = 10 MW, Chi = 2m^2/s, Power Balance shows only 0.12% lost</a:t>
                </a:r>
              </a:p>
              <a:p>
                <a:pPr marL="285750" indent="-285750">
                  <a:buFont typeface="Arial" panose="020B0604020202020204" pitchFamily="34" charset="0"/>
                  <a:buChar char="•"/>
                </a:pPr>
                <a:r>
                  <a:rPr lang="en-IN" dirty="0" smtClean="0">
                    <a:solidFill>
                      <a:srgbClr val="FF0000"/>
                    </a:solidFill>
                  </a:rPr>
                  <a:t>Not a good design </a:t>
                </a:r>
                <a14:m>
                  <m:oMath xmlns:m="http://schemas.openxmlformats.org/officeDocument/2006/math">
                    <m:r>
                      <a:rPr lang="en-IN" i="1">
                        <a:latin typeface="Cambria Math" panose="02040503050406030204" pitchFamily="18" charset="0"/>
                        <a:ea typeface="Cambria Math" panose="02040503050406030204" pitchFamily="18" charset="0"/>
                      </a:rPr>
                      <m:t>⟹</m:t>
                    </m:r>
                  </m:oMath>
                </a14:m>
                <a:r>
                  <a:rPr lang="en-IN" dirty="0" smtClean="0">
                    <a:solidFill>
                      <a:srgbClr val="FF0000"/>
                    </a:solidFill>
                  </a:rPr>
                  <a:t> peak &gt; 10 MW/m^2 and loads only on top …. But WHY?</a:t>
                </a:r>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endParaRPr lang="en-IN" dirty="0" smtClean="0"/>
              </a:p>
            </p:txBody>
          </p:sp>
        </mc:Choice>
        <mc:Fallback xmlns="">
          <p:sp>
            <p:nvSpPr>
              <p:cNvPr id="6" name="Text Placeholder 5"/>
              <p:cNvSpPr>
                <a:spLocks noGrp="1" noRot="1" noChangeAspect="1" noMove="1" noResize="1" noEditPoints="1" noAdjustHandles="1" noChangeArrowheads="1" noChangeShapeType="1" noTextEdit="1"/>
              </p:cNvSpPr>
              <p:nvPr>
                <p:ph type="body" sz="quarter" idx="17"/>
              </p:nvPr>
            </p:nvSpPr>
            <p:spPr>
              <a:blipFill>
                <a:blip r:embed="rId2"/>
                <a:stretch>
                  <a:fillRect l="-1222"/>
                </a:stretch>
              </a:blipFill>
            </p:spPr>
            <p:txBody>
              <a:bodyPr/>
              <a:lstStyle/>
              <a:p>
                <a:r>
                  <a:rPr lang="en-IN">
                    <a:noFill/>
                  </a:rPr>
                  <a:t> </a:t>
                </a:r>
              </a:p>
            </p:txBody>
          </p:sp>
        </mc:Fallback>
      </mc:AlternateContent>
      <p:grpSp>
        <p:nvGrpSpPr>
          <p:cNvPr id="20" name="Group 19"/>
          <p:cNvGrpSpPr/>
          <p:nvPr/>
        </p:nvGrpSpPr>
        <p:grpSpPr>
          <a:xfrm>
            <a:off x="4207041" y="2963052"/>
            <a:ext cx="5149516" cy="2803362"/>
            <a:chOff x="5021179" y="3051180"/>
            <a:chExt cx="5606716" cy="3056856"/>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210" t="10088" r="13333"/>
            <a:stretch/>
          </p:blipFill>
          <p:spPr>
            <a:xfrm>
              <a:off x="5021179" y="3051180"/>
              <a:ext cx="5606716" cy="3056856"/>
            </a:xfrm>
            <a:prstGeom prst="rect">
              <a:avLst/>
            </a:prstGeom>
          </p:spPr>
        </p:pic>
        <p:sp>
          <p:nvSpPr>
            <p:cNvPr id="12" name="Rectangle 11"/>
            <p:cNvSpPr/>
            <p:nvPr/>
          </p:nvSpPr>
          <p:spPr>
            <a:xfrm>
              <a:off x="6023811" y="3505199"/>
              <a:ext cx="3336757" cy="417095"/>
            </a:xfrm>
            <a:prstGeom prst="rect">
              <a:avLst/>
            </a:prstGeom>
            <a:no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100" dirty="0" smtClean="0">
                  <a:solidFill>
                    <a:schemeClr val="bg1"/>
                  </a:solidFill>
                </a:rPr>
                <a:t>Outer Flap</a:t>
              </a:r>
              <a:endParaRPr lang="en-IN" sz="1100" dirty="0">
                <a:solidFill>
                  <a:schemeClr val="bg1"/>
                </a:solidFill>
              </a:endParaRPr>
            </a:p>
          </p:txBody>
        </p:sp>
        <p:sp>
          <p:nvSpPr>
            <p:cNvPr id="14" name="Rectangle 13"/>
            <p:cNvSpPr/>
            <p:nvPr/>
          </p:nvSpPr>
          <p:spPr>
            <a:xfrm>
              <a:off x="6023811" y="4916904"/>
              <a:ext cx="3329481" cy="417095"/>
            </a:xfrm>
            <a:prstGeom prst="rect">
              <a:avLst/>
            </a:prstGeom>
            <a:no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100" dirty="0" smtClean="0">
                  <a:solidFill>
                    <a:schemeClr val="bg1"/>
                  </a:solidFill>
                </a:rPr>
                <a:t>Inner </a:t>
              </a:r>
              <a:r>
                <a:rPr lang="en-IN" sz="1100" dirty="0">
                  <a:solidFill>
                    <a:schemeClr val="bg1"/>
                  </a:solidFill>
                </a:rPr>
                <a:t>Flap</a:t>
              </a:r>
            </a:p>
          </p:txBody>
        </p:sp>
        <p:sp>
          <p:nvSpPr>
            <p:cNvPr id="18" name="Rectangle 17"/>
            <p:cNvSpPr/>
            <p:nvPr/>
          </p:nvSpPr>
          <p:spPr>
            <a:xfrm>
              <a:off x="7430647" y="4234933"/>
              <a:ext cx="428322" cy="261610"/>
            </a:xfrm>
            <a:prstGeom prst="rect">
              <a:avLst/>
            </a:prstGeom>
          </p:spPr>
          <p:txBody>
            <a:bodyPr wrap="none">
              <a:spAutoFit/>
            </a:bodyPr>
            <a:lstStyle/>
            <a:p>
              <a:pPr algn="ctr">
                <a:spcBef>
                  <a:spcPts val="1150"/>
                </a:spcBef>
                <a:buClr>
                  <a:srgbClr val="116656"/>
                </a:buClr>
                <a:buSzPct val="120000"/>
              </a:pPr>
              <a:r>
                <a:rPr lang="en-IN" sz="1100" dirty="0" smtClean="0">
                  <a:solidFill>
                    <a:schemeClr val="bg1"/>
                  </a:solidFill>
                </a:rPr>
                <a:t>Top</a:t>
              </a:r>
              <a:endParaRPr lang="en-IN" sz="1100" dirty="0">
                <a:solidFill>
                  <a:schemeClr val="bg1"/>
                </a:solidFill>
              </a:endParaRPr>
            </a:p>
          </p:txBody>
        </p:sp>
      </p:grpSp>
      <p:grpSp>
        <p:nvGrpSpPr>
          <p:cNvPr id="7" name="Group 6"/>
          <p:cNvGrpSpPr/>
          <p:nvPr/>
        </p:nvGrpSpPr>
        <p:grpSpPr>
          <a:xfrm>
            <a:off x="580974" y="3131808"/>
            <a:ext cx="3275143" cy="2346571"/>
            <a:chOff x="580974" y="3131808"/>
            <a:chExt cx="4089785" cy="2895600"/>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74" y="3131808"/>
              <a:ext cx="4089785" cy="2895600"/>
            </a:xfrm>
            <a:prstGeom prst="rect">
              <a:avLst/>
            </a:prstGeom>
          </p:spPr>
        </p:pic>
        <p:sp>
          <p:nvSpPr>
            <p:cNvPr id="10" name="Rectangle 9"/>
            <p:cNvSpPr/>
            <p:nvPr/>
          </p:nvSpPr>
          <p:spPr>
            <a:xfrm>
              <a:off x="960420" y="5125451"/>
              <a:ext cx="1223412" cy="369332"/>
            </a:xfrm>
            <a:prstGeom prst="rect">
              <a:avLst/>
            </a:prstGeom>
          </p:spPr>
          <p:txBody>
            <a:bodyPr wrap="none">
              <a:spAutoFit/>
            </a:bodyPr>
            <a:lstStyle/>
            <a:p>
              <a:pPr algn="ctr">
                <a:spcBef>
                  <a:spcPts val="1150"/>
                </a:spcBef>
                <a:buClr>
                  <a:srgbClr val="116656"/>
                </a:buClr>
                <a:buSzPct val="120000"/>
              </a:pPr>
              <a:r>
                <a:rPr lang="en-IN" dirty="0"/>
                <a:t>Inner Flap</a:t>
              </a:r>
            </a:p>
          </p:txBody>
        </p:sp>
        <p:sp>
          <p:nvSpPr>
            <p:cNvPr id="16" name="Rectangle 15"/>
            <p:cNvSpPr/>
            <p:nvPr/>
          </p:nvSpPr>
          <p:spPr>
            <a:xfrm>
              <a:off x="3270804" y="5333999"/>
              <a:ext cx="1274708" cy="369332"/>
            </a:xfrm>
            <a:prstGeom prst="rect">
              <a:avLst/>
            </a:prstGeom>
          </p:spPr>
          <p:txBody>
            <a:bodyPr wrap="none">
              <a:spAutoFit/>
            </a:bodyPr>
            <a:lstStyle/>
            <a:p>
              <a:pPr algn="ctr">
                <a:spcBef>
                  <a:spcPts val="1150"/>
                </a:spcBef>
                <a:buClr>
                  <a:srgbClr val="116656"/>
                </a:buClr>
                <a:buSzPct val="120000"/>
              </a:pPr>
              <a:r>
                <a:rPr lang="en-IN" dirty="0" smtClean="0"/>
                <a:t>Outer </a:t>
              </a:r>
              <a:r>
                <a:rPr lang="en-IN" dirty="0"/>
                <a:t>Flap</a:t>
              </a:r>
            </a:p>
          </p:txBody>
        </p:sp>
        <p:sp>
          <p:nvSpPr>
            <p:cNvPr id="17" name="Circular Arrow 16"/>
            <p:cNvSpPr/>
            <p:nvPr/>
          </p:nvSpPr>
          <p:spPr>
            <a:xfrm rot="706059">
              <a:off x="2286795" y="5149724"/>
              <a:ext cx="783717" cy="690119"/>
            </a:xfrm>
            <a:prstGeom prst="circularArrow">
              <a:avLst/>
            </a:prstGeom>
            <a:solidFill>
              <a:schemeClr val="tx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9" name="Rectangle 18"/>
            <p:cNvSpPr/>
            <p:nvPr/>
          </p:nvSpPr>
          <p:spPr>
            <a:xfrm>
              <a:off x="2583242" y="4653202"/>
              <a:ext cx="556627" cy="369332"/>
            </a:xfrm>
            <a:prstGeom prst="rect">
              <a:avLst/>
            </a:prstGeom>
          </p:spPr>
          <p:txBody>
            <a:bodyPr wrap="none">
              <a:spAutoFit/>
            </a:bodyPr>
            <a:lstStyle/>
            <a:p>
              <a:pPr algn="ctr">
                <a:spcBef>
                  <a:spcPts val="1150"/>
                </a:spcBef>
                <a:buClr>
                  <a:srgbClr val="116656"/>
                </a:buClr>
                <a:buSzPct val="120000"/>
              </a:pPr>
              <a:r>
                <a:rPr lang="en-IN" dirty="0" smtClean="0"/>
                <a:t>Top</a:t>
              </a:r>
              <a:endParaRPr lang="en-IN" dirty="0"/>
            </a:p>
          </p:txBody>
        </p:sp>
      </p:gr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0615" y="4104402"/>
            <a:ext cx="2575019" cy="1467224"/>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6557" y="2500210"/>
            <a:ext cx="2473543" cy="1409404"/>
          </a:xfrm>
          <a:prstGeom prst="rect">
            <a:avLst/>
          </a:prstGeom>
        </p:spPr>
      </p:pic>
    </p:spTree>
    <p:extLst>
      <p:ext uri="{BB962C8B-B14F-4D97-AF65-F5344CB8AC3E}">
        <p14:creationId xmlns:p14="http://schemas.microsoft.com/office/powerpoint/2010/main" val="2505465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3"/>
          </p:nvPr>
        </p:nvSpPr>
        <p:spPr/>
        <p:txBody>
          <a:bodyPr/>
          <a:lstStyle/>
          <a:p>
            <a:pPr marL="285750" indent="-285750">
              <a:buFont typeface="Arial" panose="020B0604020202020204" pitchFamily="34" charset="0"/>
              <a:buChar char="•"/>
            </a:pPr>
            <a:r>
              <a:rPr lang="en-IN" dirty="0" smtClean="0"/>
              <a:t>Previous approach (dive in and out) not effective for loading side flaps</a:t>
            </a:r>
          </a:p>
          <a:p>
            <a:pPr marL="285750" indent="-285750">
              <a:buFont typeface="Arial" panose="020B0604020202020204" pitchFamily="34" charset="0"/>
              <a:buChar char="•"/>
            </a:pPr>
            <a:r>
              <a:rPr lang="en-IN" dirty="0" smtClean="0"/>
              <a:t>Keep </a:t>
            </a:r>
            <a:r>
              <a:rPr lang="en-IN" dirty="0" err="1" smtClean="0"/>
              <a:t>divertor</a:t>
            </a:r>
            <a:r>
              <a:rPr lang="en-IN" dirty="0" smtClean="0"/>
              <a:t> within islands and shadow the toroidal ends!</a:t>
            </a:r>
          </a:p>
          <a:p>
            <a:pPr marL="285750" indent="-285750">
              <a:buFont typeface="Arial" panose="020B0604020202020204" pitchFamily="34" charset="0"/>
              <a:buChar char="•"/>
            </a:pPr>
            <a:r>
              <a:rPr lang="en-IN" dirty="0" smtClean="0"/>
              <a:t>Basis of shadowing the ends:</a:t>
            </a:r>
          </a:p>
          <a:p>
            <a:endParaRPr lang="en-IN" dirty="0" smtClean="0"/>
          </a:p>
          <a:p>
            <a:pPr marL="285750" indent="-285750">
              <a:buFont typeface="Arial" panose="020B0604020202020204" pitchFamily="34" charset="0"/>
              <a:buChar char="•"/>
            </a:pPr>
            <a:endParaRPr lang="en-IN" dirty="0"/>
          </a:p>
        </p:txBody>
      </p:sp>
      <p:sp>
        <p:nvSpPr>
          <p:cNvPr id="9" name="Title 8"/>
          <p:cNvSpPr>
            <a:spLocks noGrp="1"/>
          </p:cNvSpPr>
          <p:nvPr>
            <p:ph type="title"/>
          </p:nvPr>
        </p:nvSpPr>
        <p:spPr/>
        <p:txBody>
          <a:bodyPr/>
          <a:lstStyle/>
          <a:p>
            <a:r>
              <a:rPr lang="en-IN" sz="2800" dirty="0" smtClean="0"/>
              <a:t>Paradigm Shift </a:t>
            </a:r>
            <a:r>
              <a:rPr lang="en-IN" sz="2400" dirty="0"/>
              <a:t/>
            </a:r>
            <a:br>
              <a:rPr lang="en-IN" sz="2400" dirty="0"/>
            </a:br>
            <a:r>
              <a:rPr lang="en-IN" sz="2400" dirty="0" err="1" smtClean="0">
                <a:solidFill>
                  <a:srgbClr val="337777"/>
                </a:solidFill>
              </a:rPr>
              <a:t>Divertor</a:t>
            </a:r>
            <a:r>
              <a:rPr lang="en-IN" sz="2400" dirty="0" smtClean="0">
                <a:solidFill>
                  <a:srgbClr val="337777"/>
                </a:solidFill>
              </a:rPr>
              <a:t> submerged in Islands?</a:t>
            </a:r>
            <a:endParaRPr lang="en-IN" dirty="0"/>
          </a:p>
        </p:txBody>
      </p:sp>
      <p:sp>
        <p:nvSpPr>
          <p:cNvPr id="4" name="Date Placeholder 3"/>
          <p:cNvSpPr>
            <a:spLocks noGrp="1"/>
          </p:cNvSpPr>
          <p:nvPr>
            <p:ph type="dt" sz="half" idx="14"/>
          </p:nvPr>
        </p:nvSpPr>
        <p:spPr/>
        <p:txBody>
          <a:bodyPr/>
          <a:lstStyle/>
          <a:p>
            <a:r>
              <a:rPr lang="en-US" smtClean="0"/>
              <a:t>Amit and Antara | 26.03.24   </a:t>
            </a:r>
            <a:endParaRPr lang="de-DE" dirty="0"/>
          </a:p>
        </p:txBody>
      </p:sp>
      <p:sp>
        <p:nvSpPr>
          <p:cNvPr id="5" name="Footer Placeholder 4"/>
          <p:cNvSpPr>
            <a:spLocks noGrp="1"/>
          </p:cNvSpPr>
          <p:nvPr>
            <p:ph type="ftr" sz="quarter" idx="15"/>
          </p:nvPr>
        </p:nvSpPr>
        <p:spPr/>
        <p:txBody>
          <a:bodyPr/>
          <a:lstStyle/>
          <a:p>
            <a:r>
              <a:rPr lang="en-IN" smtClean="0"/>
              <a:t>Divertor Concept Development - Physics Meeting </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a:t>
            </a:fld>
            <a:endParaRPr lang="de-DE" dirty="0"/>
          </a:p>
        </p:txBody>
      </p:sp>
      <p:pic>
        <p:nvPicPr>
          <p:cNvPr id="2" name="Picture 1"/>
          <p:cNvPicPr>
            <a:picLocks noChangeAspect="1"/>
          </p:cNvPicPr>
          <p:nvPr/>
        </p:nvPicPr>
        <p:blipFill>
          <a:blip r:embed="rId2"/>
          <a:stretch>
            <a:fillRect/>
          </a:stretch>
        </p:blipFill>
        <p:spPr>
          <a:xfrm>
            <a:off x="6452448" y="2767263"/>
            <a:ext cx="5044227" cy="2885767"/>
          </a:xfrm>
          <a:prstGeom prst="rect">
            <a:avLst/>
          </a:prstGeom>
        </p:spPr>
      </p:pic>
    </p:spTree>
    <p:extLst>
      <p:ext uri="{BB962C8B-B14F-4D97-AF65-F5344CB8AC3E}">
        <p14:creationId xmlns:p14="http://schemas.microsoft.com/office/powerpoint/2010/main" val="2385000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Sketching</a:t>
            </a:r>
            <a:r>
              <a:rPr lang="de-DE" dirty="0" smtClean="0"/>
              <a:t> </a:t>
            </a:r>
            <a:r>
              <a:rPr lang="de-DE" dirty="0" err="1" smtClean="0"/>
              <a:t>the</a:t>
            </a:r>
            <a:r>
              <a:rPr lang="de-DE" dirty="0" smtClean="0"/>
              <a:t> </a:t>
            </a:r>
            <a:r>
              <a:rPr lang="de-DE" dirty="0" err="1" smtClean="0"/>
              <a:t>concept</a:t>
            </a:r>
            <a:endParaRPr lang="en-US" dirty="0"/>
          </a:p>
        </p:txBody>
      </p:sp>
      <p:sp>
        <p:nvSpPr>
          <p:cNvPr id="6" name="Oval 5"/>
          <p:cNvSpPr/>
          <p:nvPr/>
        </p:nvSpPr>
        <p:spPr>
          <a:xfrm>
            <a:off x="3851104" y="4682033"/>
            <a:ext cx="2845643" cy="6336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31414" y="4738944"/>
            <a:ext cx="2674271" cy="5160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29431" y="4799967"/>
            <a:ext cx="2477606" cy="3901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35668" y="4855204"/>
            <a:ext cx="2302756" cy="277704"/>
          </a:xfrm>
          <a:prstGeom prst="ellipse">
            <a:avLst/>
          </a:prstGeom>
          <a:no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71870" y="4594765"/>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1303" y="4950374"/>
            <a:ext cx="1616831" cy="99693"/>
          </a:xfrm>
          <a:prstGeom prst="ellipse">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01015" y="4967496"/>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017520" y="4137660"/>
            <a:ext cx="49911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508554" y="4757722"/>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2" name="TextBox 31"/>
          <p:cNvSpPr txBox="1"/>
          <p:nvPr/>
        </p:nvSpPr>
        <p:spPr>
          <a:xfrm>
            <a:off x="6799766" y="477633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23" name="Oval 22"/>
          <p:cNvSpPr/>
          <p:nvPr/>
        </p:nvSpPr>
        <p:spPr>
          <a:xfrm>
            <a:off x="3857301" y="2921897"/>
            <a:ext cx="2845643" cy="6336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37611" y="2978808"/>
            <a:ext cx="2674271" cy="5160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035628" y="3039831"/>
            <a:ext cx="2477606" cy="3901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41865" y="3095068"/>
            <a:ext cx="2302756" cy="277704"/>
          </a:xfrm>
          <a:prstGeom prst="ellipse">
            <a:avLst/>
          </a:prstGeom>
          <a:no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778067" y="2834629"/>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67500" y="3190238"/>
            <a:ext cx="1616831" cy="99693"/>
          </a:xfrm>
          <a:prstGeom prst="ellipse">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07212" y="3207360"/>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514751" y="299758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6" name="TextBox 35"/>
          <p:cNvSpPr txBox="1"/>
          <p:nvPr/>
        </p:nvSpPr>
        <p:spPr>
          <a:xfrm>
            <a:off x="6805963" y="3016200"/>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40" name="Abgerundetes Rechteck 28"/>
          <p:cNvSpPr/>
          <p:nvPr/>
        </p:nvSpPr>
        <p:spPr>
          <a:xfrm>
            <a:off x="8372073" y="3127373"/>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1" name="Ellipse 29"/>
          <p:cNvSpPr/>
          <p:nvPr/>
        </p:nvSpPr>
        <p:spPr>
          <a:xfrm>
            <a:off x="8856634" y="2984866"/>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2" name="Textfeld 33"/>
          <p:cNvSpPr txBox="1"/>
          <p:nvPr/>
        </p:nvSpPr>
        <p:spPr>
          <a:xfrm>
            <a:off x="8372073" y="2680739"/>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43" name="Abgerundetes Rechteck 28"/>
          <p:cNvSpPr/>
          <p:nvPr/>
        </p:nvSpPr>
        <p:spPr>
          <a:xfrm>
            <a:off x="8372073" y="5041297"/>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4" name="Ellipse 29"/>
          <p:cNvSpPr/>
          <p:nvPr/>
        </p:nvSpPr>
        <p:spPr>
          <a:xfrm>
            <a:off x="10565118" y="4883661"/>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5" name="Textfeld 33"/>
          <p:cNvSpPr txBox="1"/>
          <p:nvPr/>
        </p:nvSpPr>
        <p:spPr>
          <a:xfrm>
            <a:off x="8372073" y="4594663"/>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46" name="Textfeld 21"/>
          <p:cNvSpPr txBox="1"/>
          <p:nvPr/>
        </p:nvSpPr>
        <p:spPr>
          <a:xfrm>
            <a:off x="8945753" y="3445661"/>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48" name="Textfeld 21"/>
          <p:cNvSpPr txBox="1"/>
          <p:nvPr/>
        </p:nvSpPr>
        <p:spPr>
          <a:xfrm>
            <a:off x="10678300" y="5402929"/>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sp>
        <p:nvSpPr>
          <p:cNvPr id="3" name="Date Placeholder 2"/>
          <p:cNvSpPr>
            <a:spLocks noGrp="1"/>
          </p:cNvSpPr>
          <p:nvPr>
            <p:ph type="dt" sz="half" idx="10"/>
          </p:nvPr>
        </p:nvSpPr>
        <p:spPr/>
        <p:txBody>
          <a:bodyPr/>
          <a:lstStyle/>
          <a:p>
            <a:r>
              <a:rPr lang="en-US" smtClean="0"/>
              <a:t>Amit and Antara | 26.03.24   </a:t>
            </a:r>
            <a:endParaRPr lang="en-US"/>
          </a:p>
        </p:txBody>
      </p:sp>
      <p:sp>
        <p:nvSpPr>
          <p:cNvPr id="4" name="Footer Placeholder 3"/>
          <p:cNvSpPr>
            <a:spLocks noGrp="1"/>
          </p:cNvSpPr>
          <p:nvPr>
            <p:ph type="ftr" sz="quarter" idx="11"/>
          </p:nvPr>
        </p:nvSpPr>
        <p:spPr/>
        <p:txBody>
          <a:bodyPr/>
          <a:lstStyle/>
          <a:p>
            <a:r>
              <a:rPr lang="en-IN" smtClean="0"/>
              <a:t>Divertor Concept Development - Physics Meeting </a:t>
            </a:r>
            <a:endParaRPr lang="en-US"/>
          </a:p>
        </p:txBody>
      </p:sp>
      <p:sp>
        <p:nvSpPr>
          <p:cNvPr id="5" name="Slide Number Placeholder 4"/>
          <p:cNvSpPr>
            <a:spLocks noGrp="1"/>
          </p:cNvSpPr>
          <p:nvPr>
            <p:ph type="sldNum" sz="quarter" idx="12"/>
          </p:nvPr>
        </p:nvSpPr>
        <p:spPr/>
        <p:txBody>
          <a:bodyPr/>
          <a:lstStyle/>
          <a:p>
            <a:fld id="{6BFAC8B3-0D77-42A7-B90B-D71979F2D1D1}" type="slidenum">
              <a:rPr lang="en-US" smtClean="0"/>
              <a:t>6</a:t>
            </a:fld>
            <a:endParaRPr lang="en-US"/>
          </a:p>
        </p:txBody>
      </p:sp>
    </p:spTree>
    <p:extLst>
      <p:ext uri="{BB962C8B-B14F-4D97-AF65-F5344CB8AC3E}">
        <p14:creationId xmlns:p14="http://schemas.microsoft.com/office/powerpoint/2010/main" val="3074652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Sketching</a:t>
            </a:r>
            <a:r>
              <a:rPr lang="de-DE" dirty="0" smtClean="0"/>
              <a:t> </a:t>
            </a:r>
            <a:r>
              <a:rPr lang="de-DE" dirty="0" err="1"/>
              <a:t>the</a:t>
            </a:r>
            <a:r>
              <a:rPr lang="de-DE" dirty="0"/>
              <a:t> </a:t>
            </a:r>
            <a:r>
              <a:rPr lang="de-DE" dirty="0" err="1"/>
              <a:t>concept</a:t>
            </a:r>
            <a:endParaRPr lang="en-US" dirty="0"/>
          </a:p>
        </p:txBody>
      </p:sp>
      <p:sp>
        <p:nvSpPr>
          <p:cNvPr id="20" name="Oval 19"/>
          <p:cNvSpPr/>
          <p:nvPr/>
        </p:nvSpPr>
        <p:spPr>
          <a:xfrm>
            <a:off x="3771870" y="4594765"/>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01015" y="4967496"/>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508554" y="4757722"/>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29" name="TextBox 28"/>
          <p:cNvSpPr txBox="1"/>
          <p:nvPr/>
        </p:nvSpPr>
        <p:spPr>
          <a:xfrm>
            <a:off x="6799766" y="477633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cxnSp>
        <p:nvCxnSpPr>
          <p:cNvPr id="17" name="Straight Connector 16"/>
          <p:cNvCxnSpPr/>
          <p:nvPr/>
        </p:nvCxnSpPr>
        <p:spPr>
          <a:xfrm>
            <a:off x="3017520" y="4137660"/>
            <a:ext cx="49911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778067" y="2834629"/>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207212" y="3207360"/>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514751" y="299758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4" name="TextBox 33"/>
          <p:cNvSpPr txBox="1"/>
          <p:nvPr/>
        </p:nvSpPr>
        <p:spPr>
          <a:xfrm>
            <a:off x="6805963" y="3016200"/>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35" name="Abgerundetes Rechteck 28"/>
          <p:cNvSpPr/>
          <p:nvPr/>
        </p:nvSpPr>
        <p:spPr>
          <a:xfrm>
            <a:off x="8372073" y="3127373"/>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6" name="Ellipse 29"/>
          <p:cNvSpPr/>
          <p:nvPr/>
        </p:nvSpPr>
        <p:spPr>
          <a:xfrm>
            <a:off x="8856634" y="2984866"/>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7" name="Textfeld 33"/>
          <p:cNvSpPr txBox="1"/>
          <p:nvPr/>
        </p:nvSpPr>
        <p:spPr>
          <a:xfrm>
            <a:off x="8372073" y="2680739"/>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38" name="Abgerundetes Rechteck 28"/>
          <p:cNvSpPr/>
          <p:nvPr/>
        </p:nvSpPr>
        <p:spPr>
          <a:xfrm>
            <a:off x="8372073" y="5041297"/>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9" name="Ellipse 29"/>
          <p:cNvSpPr/>
          <p:nvPr/>
        </p:nvSpPr>
        <p:spPr>
          <a:xfrm>
            <a:off x="10565118" y="4883661"/>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0" name="Textfeld 33"/>
          <p:cNvSpPr txBox="1"/>
          <p:nvPr/>
        </p:nvSpPr>
        <p:spPr>
          <a:xfrm>
            <a:off x="8372073" y="4594663"/>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41" name="Textfeld 21"/>
          <p:cNvSpPr txBox="1"/>
          <p:nvPr/>
        </p:nvSpPr>
        <p:spPr>
          <a:xfrm>
            <a:off x="8945753" y="3445661"/>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42" name="Textfeld 21"/>
          <p:cNvSpPr txBox="1"/>
          <p:nvPr/>
        </p:nvSpPr>
        <p:spPr>
          <a:xfrm>
            <a:off x="10678300" y="5402929"/>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sp>
        <p:nvSpPr>
          <p:cNvPr id="3" name="Date Placeholder 2"/>
          <p:cNvSpPr>
            <a:spLocks noGrp="1"/>
          </p:cNvSpPr>
          <p:nvPr>
            <p:ph type="dt" sz="half" idx="10"/>
          </p:nvPr>
        </p:nvSpPr>
        <p:spPr/>
        <p:txBody>
          <a:bodyPr/>
          <a:lstStyle/>
          <a:p>
            <a:r>
              <a:rPr lang="en-US" smtClean="0"/>
              <a:t>Amit and Antara | 26.03.24   </a:t>
            </a:r>
            <a:endParaRPr lang="en-US"/>
          </a:p>
        </p:txBody>
      </p:sp>
      <p:sp>
        <p:nvSpPr>
          <p:cNvPr id="4" name="Footer Placeholder 3"/>
          <p:cNvSpPr>
            <a:spLocks noGrp="1"/>
          </p:cNvSpPr>
          <p:nvPr>
            <p:ph type="ftr" sz="quarter" idx="11"/>
          </p:nvPr>
        </p:nvSpPr>
        <p:spPr/>
        <p:txBody>
          <a:bodyPr/>
          <a:lstStyle/>
          <a:p>
            <a:r>
              <a:rPr lang="en-IN" smtClean="0"/>
              <a:t>Divertor Concept Development - Physics Meeting </a:t>
            </a:r>
            <a:endParaRPr lang="en-US"/>
          </a:p>
        </p:txBody>
      </p:sp>
      <p:sp>
        <p:nvSpPr>
          <p:cNvPr id="5" name="Slide Number Placeholder 4"/>
          <p:cNvSpPr>
            <a:spLocks noGrp="1"/>
          </p:cNvSpPr>
          <p:nvPr>
            <p:ph type="sldNum" sz="quarter" idx="12"/>
          </p:nvPr>
        </p:nvSpPr>
        <p:spPr/>
        <p:txBody>
          <a:bodyPr/>
          <a:lstStyle/>
          <a:p>
            <a:fld id="{6BFAC8B3-0D77-42A7-B90B-D71979F2D1D1}" type="slidenum">
              <a:rPr lang="en-US" smtClean="0"/>
              <a:t>7</a:t>
            </a:fld>
            <a:endParaRPr lang="en-US"/>
          </a:p>
        </p:txBody>
      </p:sp>
    </p:spTree>
    <p:extLst>
      <p:ext uri="{BB962C8B-B14F-4D97-AF65-F5344CB8AC3E}">
        <p14:creationId xmlns:p14="http://schemas.microsoft.com/office/powerpoint/2010/main" val="2694277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Sketching</a:t>
            </a:r>
            <a:r>
              <a:rPr lang="de-DE" dirty="0" smtClean="0"/>
              <a:t> </a:t>
            </a:r>
            <a:r>
              <a:rPr lang="de-DE" dirty="0" err="1"/>
              <a:t>the</a:t>
            </a:r>
            <a:r>
              <a:rPr lang="de-DE" dirty="0"/>
              <a:t> </a:t>
            </a:r>
            <a:r>
              <a:rPr lang="de-DE" dirty="0" err="1"/>
              <a:t>concept</a:t>
            </a:r>
            <a:endParaRPr lang="en-US" dirty="0"/>
          </a:p>
        </p:txBody>
      </p:sp>
      <p:sp>
        <p:nvSpPr>
          <p:cNvPr id="4" name="Rectangle 3"/>
          <p:cNvSpPr/>
          <p:nvPr/>
        </p:nvSpPr>
        <p:spPr>
          <a:xfrm>
            <a:off x="5243516" y="3360878"/>
            <a:ext cx="45719" cy="622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68581" y="5032945"/>
            <a:ext cx="58084" cy="603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71870" y="4594765"/>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01015" y="4967496"/>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08554" y="4757722"/>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12" name="TextBox 11"/>
          <p:cNvSpPr txBox="1"/>
          <p:nvPr/>
        </p:nvSpPr>
        <p:spPr>
          <a:xfrm>
            <a:off x="6799766" y="477633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cxnSp>
        <p:nvCxnSpPr>
          <p:cNvPr id="13" name="Straight Connector 12"/>
          <p:cNvCxnSpPr/>
          <p:nvPr/>
        </p:nvCxnSpPr>
        <p:spPr>
          <a:xfrm>
            <a:off x="3017520" y="4137660"/>
            <a:ext cx="49911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778067" y="2834629"/>
            <a:ext cx="3077278" cy="8081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07212" y="3207360"/>
            <a:ext cx="108134" cy="53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14751" y="2997586"/>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17" name="TextBox 16"/>
          <p:cNvSpPr txBox="1"/>
          <p:nvPr/>
        </p:nvSpPr>
        <p:spPr>
          <a:xfrm>
            <a:off x="6805963" y="3016200"/>
            <a:ext cx="429815" cy="369332"/>
          </a:xfrm>
          <a:prstGeom prst="rect">
            <a:avLst/>
          </a:prstGeom>
          <a:noFill/>
        </p:spPr>
        <p:txBody>
          <a:bodyPr wrap="square" rtlCol="0">
            <a:spAutoFit/>
          </a:bodyPr>
          <a:lstStyle/>
          <a:p>
            <a:r>
              <a:rPr lang="de-DE" dirty="0" smtClean="0">
                <a:solidFill>
                  <a:srgbClr val="FF0000"/>
                </a:solidFill>
              </a:rPr>
              <a:t>X</a:t>
            </a:r>
            <a:endParaRPr lang="en-US" dirty="0">
              <a:solidFill>
                <a:srgbClr val="FF0000"/>
              </a:solidFill>
            </a:endParaRPr>
          </a:p>
        </p:txBody>
      </p:sp>
      <p:sp>
        <p:nvSpPr>
          <p:cNvPr id="18" name="Abgerundetes Rechteck 28"/>
          <p:cNvSpPr/>
          <p:nvPr/>
        </p:nvSpPr>
        <p:spPr>
          <a:xfrm>
            <a:off x="8372073" y="3127373"/>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9" name="Ellipse 29"/>
          <p:cNvSpPr/>
          <p:nvPr/>
        </p:nvSpPr>
        <p:spPr>
          <a:xfrm>
            <a:off x="8856634" y="2984866"/>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0" name="Textfeld 33"/>
          <p:cNvSpPr txBox="1"/>
          <p:nvPr/>
        </p:nvSpPr>
        <p:spPr>
          <a:xfrm>
            <a:off x="8372073" y="2680739"/>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21" name="Abgerundetes Rechteck 28"/>
          <p:cNvSpPr/>
          <p:nvPr/>
        </p:nvSpPr>
        <p:spPr>
          <a:xfrm>
            <a:off x="8372073" y="5041297"/>
            <a:ext cx="3135631" cy="125730"/>
          </a:xfrm>
          <a:prstGeom prst="roundRect">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2" name="Ellipse 29"/>
          <p:cNvSpPr/>
          <p:nvPr/>
        </p:nvSpPr>
        <p:spPr>
          <a:xfrm>
            <a:off x="10565118" y="4883661"/>
            <a:ext cx="432000" cy="432000"/>
          </a:xfrm>
          <a:prstGeom prst="ellipse">
            <a:avLst/>
          </a:prstGeom>
          <a:solidFill>
            <a:srgbClr val="00555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4" name="Textfeld 33"/>
          <p:cNvSpPr txBox="1"/>
          <p:nvPr/>
        </p:nvSpPr>
        <p:spPr>
          <a:xfrm>
            <a:off x="8372073" y="4594663"/>
            <a:ext cx="1833123" cy="275332"/>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29485D"/>
                </a:solidFill>
              </a:rPr>
              <a:t>Toroidal plane</a:t>
            </a:r>
          </a:p>
        </p:txBody>
      </p:sp>
      <p:sp>
        <p:nvSpPr>
          <p:cNvPr id="25" name="Textfeld 21"/>
          <p:cNvSpPr txBox="1"/>
          <p:nvPr/>
        </p:nvSpPr>
        <p:spPr>
          <a:xfrm>
            <a:off x="8945753" y="3445661"/>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smtClean="0">
                <a:solidFill>
                  <a:srgbClr val="29485D"/>
                </a:solidFill>
              </a:rPr>
              <a:t>1</a:t>
            </a:r>
            <a:endParaRPr lang="de-DE" sz="2400" dirty="0" smtClean="0">
              <a:solidFill>
                <a:srgbClr val="29485D"/>
              </a:solidFill>
            </a:endParaRPr>
          </a:p>
        </p:txBody>
      </p:sp>
      <p:sp>
        <p:nvSpPr>
          <p:cNvPr id="26" name="Textfeld 21"/>
          <p:cNvSpPr txBox="1"/>
          <p:nvPr/>
        </p:nvSpPr>
        <p:spPr>
          <a:xfrm>
            <a:off x="10678300" y="5402929"/>
            <a:ext cx="406795" cy="294953"/>
          </a:xfrm>
          <a:prstGeom prst="rect">
            <a:avLst/>
          </a:prstGeom>
          <a:noFill/>
        </p:spPr>
        <p:txBody>
          <a:bodyPr wrap="square" lIns="0" tIns="0" rIns="0" bIns="0" rtlCol="0" anchor="t" anchorCtr="0">
            <a:spAutoFit/>
          </a:bodyPr>
          <a:lstStyle/>
          <a:p>
            <a:pPr algn="ctr">
              <a:lnSpc>
                <a:spcPts val="2300"/>
              </a:lnSpc>
              <a:spcBef>
                <a:spcPts val="1150"/>
              </a:spcBef>
            </a:pPr>
            <a:r>
              <a:rPr lang="el-GR" sz="2400" dirty="0" smtClean="0">
                <a:solidFill>
                  <a:srgbClr val="29485D"/>
                </a:solidFill>
              </a:rPr>
              <a:t>Φ</a:t>
            </a:r>
            <a:r>
              <a:rPr lang="de-DE" sz="2400" baseline="-25000" dirty="0">
                <a:solidFill>
                  <a:srgbClr val="29485D"/>
                </a:solidFill>
              </a:rPr>
              <a:t>2</a:t>
            </a:r>
            <a:endParaRPr lang="de-DE" sz="2400" dirty="0" smtClean="0">
              <a:solidFill>
                <a:srgbClr val="29485D"/>
              </a:solidFill>
            </a:endParaRPr>
          </a:p>
        </p:txBody>
      </p:sp>
      <p:sp>
        <p:nvSpPr>
          <p:cNvPr id="3" name="Date Placeholder 2"/>
          <p:cNvSpPr>
            <a:spLocks noGrp="1"/>
          </p:cNvSpPr>
          <p:nvPr>
            <p:ph type="dt" sz="half" idx="10"/>
          </p:nvPr>
        </p:nvSpPr>
        <p:spPr/>
        <p:txBody>
          <a:bodyPr/>
          <a:lstStyle/>
          <a:p>
            <a:r>
              <a:rPr lang="en-US" smtClean="0"/>
              <a:t>Amit and Antara | 26.03.24   </a:t>
            </a:r>
            <a:endParaRPr lang="en-US"/>
          </a:p>
        </p:txBody>
      </p:sp>
      <p:sp>
        <p:nvSpPr>
          <p:cNvPr id="5" name="Footer Placeholder 4"/>
          <p:cNvSpPr>
            <a:spLocks noGrp="1"/>
          </p:cNvSpPr>
          <p:nvPr>
            <p:ph type="ftr" sz="quarter" idx="11"/>
          </p:nvPr>
        </p:nvSpPr>
        <p:spPr/>
        <p:txBody>
          <a:bodyPr/>
          <a:lstStyle/>
          <a:p>
            <a:r>
              <a:rPr lang="en-IN" smtClean="0"/>
              <a:t>Divertor Concept Development - Physics Meeting </a:t>
            </a:r>
            <a:endParaRPr lang="en-US"/>
          </a:p>
        </p:txBody>
      </p:sp>
      <p:sp>
        <p:nvSpPr>
          <p:cNvPr id="6" name="Slide Number Placeholder 5"/>
          <p:cNvSpPr>
            <a:spLocks noGrp="1"/>
          </p:cNvSpPr>
          <p:nvPr>
            <p:ph type="sldNum" sz="quarter" idx="12"/>
          </p:nvPr>
        </p:nvSpPr>
        <p:spPr/>
        <p:txBody>
          <a:bodyPr/>
          <a:lstStyle/>
          <a:p>
            <a:fld id="{6BFAC8B3-0D77-42A7-B90B-D71979F2D1D1}" type="slidenum">
              <a:rPr lang="en-US" smtClean="0"/>
              <a:t>8</a:t>
            </a:fld>
            <a:endParaRPr lang="en-US"/>
          </a:p>
        </p:txBody>
      </p:sp>
    </p:spTree>
    <p:extLst>
      <p:ext uri="{BB962C8B-B14F-4D97-AF65-F5344CB8AC3E}">
        <p14:creationId xmlns:p14="http://schemas.microsoft.com/office/powerpoint/2010/main" val="1983825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Plotting</a:t>
            </a:r>
            <a:r>
              <a:rPr lang="de-DE" dirty="0" smtClean="0"/>
              <a:t> a </a:t>
            </a:r>
            <a:r>
              <a:rPr lang="de-DE" dirty="0" err="1" smtClean="0"/>
              <a:t>flux</a:t>
            </a:r>
            <a:r>
              <a:rPr lang="de-DE" dirty="0" smtClean="0"/>
              <a:t> </a:t>
            </a:r>
            <a:r>
              <a:rPr lang="de-DE" dirty="0" err="1" smtClean="0"/>
              <a:t>surface</a:t>
            </a:r>
            <a:endParaRPr lang="en-US" dirty="0"/>
          </a:p>
        </p:txBody>
      </p:sp>
      <p:cxnSp>
        <p:nvCxnSpPr>
          <p:cNvPr id="12" name="Straight Arrow Connector 11"/>
          <p:cNvCxnSpPr/>
          <p:nvPr/>
        </p:nvCxnSpPr>
        <p:spPr>
          <a:xfrm flipV="1">
            <a:off x="3490656" y="1961597"/>
            <a:ext cx="0" cy="333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90656" y="5300485"/>
            <a:ext cx="41350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791144"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46489" y="2939058"/>
            <a:ext cx="2141622"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toroidal</a:t>
            </a:r>
            <a:r>
              <a:rPr lang="de-DE" dirty="0" smtClean="0"/>
              <a:t> </a:t>
            </a:r>
            <a:r>
              <a:rPr lang="de-DE" dirty="0" err="1" smtClean="0"/>
              <a:t>procession</a:t>
            </a:r>
            <a:r>
              <a:rPr lang="de-DE" dirty="0" smtClean="0"/>
              <a:t> </a:t>
            </a:r>
            <a:r>
              <a:rPr lang="el-GR" sz="2000" b="1" dirty="0" smtClean="0"/>
              <a:t>Φ</a:t>
            </a:r>
            <a:endParaRPr lang="en-US" sz="2400" b="1" dirty="0"/>
          </a:p>
        </p:txBody>
      </p:sp>
      <p:sp>
        <p:nvSpPr>
          <p:cNvPr id="43" name="TextBox 42"/>
          <p:cNvSpPr txBox="1"/>
          <p:nvPr/>
        </p:nvSpPr>
        <p:spPr>
          <a:xfrm>
            <a:off x="3791143" y="5313814"/>
            <a:ext cx="3834547" cy="677108"/>
          </a:xfrm>
          <a:prstGeom prst="rect">
            <a:avLst/>
          </a:prstGeom>
          <a:noFill/>
        </p:spPr>
        <p:txBody>
          <a:bodyPr wrap="square" rtlCol="0">
            <a:spAutoFit/>
          </a:bodyPr>
          <a:lstStyle/>
          <a:p>
            <a:r>
              <a:rPr lang="de-DE" dirty="0" err="1" smtClean="0"/>
              <a:t>Measure</a:t>
            </a:r>
            <a:r>
              <a:rPr lang="de-DE" dirty="0" smtClean="0"/>
              <a:t> </a:t>
            </a:r>
            <a:r>
              <a:rPr lang="de-DE" dirty="0" err="1" smtClean="0"/>
              <a:t>of</a:t>
            </a:r>
            <a:r>
              <a:rPr lang="de-DE" dirty="0" smtClean="0"/>
              <a:t> </a:t>
            </a:r>
            <a:r>
              <a:rPr lang="de-DE" dirty="0" err="1" smtClean="0"/>
              <a:t>poloidal</a:t>
            </a:r>
            <a:r>
              <a:rPr lang="de-DE" dirty="0" smtClean="0"/>
              <a:t> </a:t>
            </a:r>
            <a:r>
              <a:rPr lang="de-DE" dirty="0" err="1" smtClean="0"/>
              <a:t>procession</a:t>
            </a:r>
            <a:r>
              <a:rPr lang="de-DE" dirty="0" smtClean="0"/>
              <a:t> </a:t>
            </a:r>
            <a:r>
              <a:rPr lang="de-DE" dirty="0"/>
              <a:t> </a:t>
            </a:r>
            <a:r>
              <a:rPr lang="el-GR" sz="2000" b="1" dirty="0" smtClean="0"/>
              <a:t>θ</a:t>
            </a:r>
            <a:r>
              <a:rPr lang="de-DE" sz="2000" b="1" baseline="30000" dirty="0" smtClean="0"/>
              <a:t>*</a:t>
            </a:r>
            <a:endParaRPr lang="en-US" b="1" dirty="0"/>
          </a:p>
          <a:p>
            <a:endParaRPr lang="en-US" dirty="0"/>
          </a:p>
        </p:txBody>
      </p:sp>
      <p:cxnSp>
        <p:nvCxnSpPr>
          <p:cNvPr id="32" name="Straight Arrow Connector 31"/>
          <p:cNvCxnSpPr/>
          <p:nvPr/>
        </p:nvCxnSpPr>
        <p:spPr>
          <a:xfrm flipV="1">
            <a:off x="4363510"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920732" y="1721416"/>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493098" y="1714751"/>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044773" y="1708087"/>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617139" y="1701422"/>
            <a:ext cx="557642" cy="3585734"/>
          </a:xfrm>
          <a:prstGeom prst="straightConnector1">
            <a:avLst/>
          </a:prstGeom>
          <a:ln w="28575">
            <a:solidFill>
              <a:srgbClr val="4094D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7249373" y="3699371"/>
            <a:ext cx="4515480" cy="1152686"/>
          </a:xfrm>
          <a:prstGeom prst="rect">
            <a:avLst/>
          </a:prstGeom>
        </p:spPr>
      </p:pic>
      <p:cxnSp>
        <p:nvCxnSpPr>
          <p:cNvPr id="8" name="Straight Connector 7"/>
          <p:cNvCxnSpPr/>
          <p:nvPr/>
        </p:nvCxnSpPr>
        <p:spPr>
          <a:xfrm flipV="1">
            <a:off x="7625690" y="4242457"/>
            <a:ext cx="1777390" cy="6665"/>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267700" y="4242458"/>
            <a:ext cx="1135380" cy="375262"/>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rot="18026056" flipH="1">
            <a:off x="8505046" y="4140367"/>
            <a:ext cx="371126" cy="421305"/>
          </a:xfrm>
          <a:prstGeom prst="arc">
            <a:avLst/>
          </a:prstGeom>
          <a:ln w="28575">
            <a:solidFill>
              <a:srgbClr val="EF7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8565735" y="4180891"/>
            <a:ext cx="369012" cy="369332"/>
          </a:xfrm>
          <a:prstGeom prst="rect">
            <a:avLst/>
          </a:prstGeom>
        </p:spPr>
        <p:txBody>
          <a:bodyPr wrap="none">
            <a:spAutoFit/>
          </a:bodyPr>
          <a:lstStyle/>
          <a:p>
            <a:r>
              <a:rPr lang="el-GR" b="1" dirty="0"/>
              <a:t>θ</a:t>
            </a:r>
            <a:r>
              <a:rPr lang="de-DE" b="1" baseline="30000" dirty="0"/>
              <a:t>*</a:t>
            </a:r>
            <a:endParaRPr lang="en-US" dirty="0"/>
          </a:p>
        </p:txBody>
      </p:sp>
      <p:pic>
        <p:nvPicPr>
          <p:cNvPr id="16" name="Picture 15"/>
          <p:cNvPicPr>
            <a:picLocks noChangeAspect="1"/>
          </p:cNvPicPr>
          <p:nvPr/>
        </p:nvPicPr>
        <p:blipFill>
          <a:blip r:embed="rId3"/>
          <a:stretch>
            <a:fillRect/>
          </a:stretch>
        </p:blipFill>
        <p:spPr>
          <a:xfrm>
            <a:off x="7440931" y="1353273"/>
            <a:ext cx="4265504" cy="1620000"/>
          </a:xfrm>
          <a:prstGeom prst="rect">
            <a:avLst/>
          </a:prstGeom>
        </p:spPr>
      </p:pic>
      <p:sp>
        <p:nvSpPr>
          <p:cNvPr id="3" name="Date Placeholder 2"/>
          <p:cNvSpPr>
            <a:spLocks noGrp="1"/>
          </p:cNvSpPr>
          <p:nvPr>
            <p:ph type="dt" sz="half" idx="10"/>
          </p:nvPr>
        </p:nvSpPr>
        <p:spPr/>
        <p:txBody>
          <a:bodyPr/>
          <a:lstStyle/>
          <a:p>
            <a:r>
              <a:rPr lang="en-US" smtClean="0"/>
              <a:t>Amit and Antara | 26.03.24   </a:t>
            </a:r>
            <a:endParaRPr lang="en-US"/>
          </a:p>
        </p:txBody>
      </p:sp>
      <p:sp>
        <p:nvSpPr>
          <p:cNvPr id="4" name="Footer Placeholder 3"/>
          <p:cNvSpPr>
            <a:spLocks noGrp="1"/>
          </p:cNvSpPr>
          <p:nvPr>
            <p:ph type="ftr" sz="quarter" idx="11"/>
          </p:nvPr>
        </p:nvSpPr>
        <p:spPr/>
        <p:txBody>
          <a:bodyPr/>
          <a:lstStyle/>
          <a:p>
            <a:r>
              <a:rPr lang="en-IN" smtClean="0"/>
              <a:t>Divertor Concept Development - Physics Meeting </a:t>
            </a:r>
            <a:endParaRPr lang="en-US"/>
          </a:p>
        </p:txBody>
      </p:sp>
      <p:sp>
        <p:nvSpPr>
          <p:cNvPr id="5" name="Slide Number Placeholder 4"/>
          <p:cNvSpPr>
            <a:spLocks noGrp="1"/>
          </p:cNvSpPr>
          <p:nvPr>
            <p:ph type="sldNum" sz="quarter" idx="12"/>
          </p:nvPr>
        </p:nvSpPr>
        <p:spPr/>
        <p:txBody>
          <a:bodyPr/>
          <a:lstStyle/>
          <a:p>
            <a:fld id="{6BFAC8B3-0D77-42A7-B90B-D71979F2D1D1}" type="slidenum">
              <a:rPr lang="en-US" smtClean="0"/>
              <a:t>9</a:t>
            </a:fld>
            <a:endParaRPr lang="en-US"/>
          </a:p>
        </p:txBody>
      </p:sp>
    </p:spTree>
    <p:extLst>
      <p:ext uri="{BB962C8B-B14F-4D97-AF65-F5344CB8AC3E}">
        <p14:creationId xmlns:p14="http://schemas.microsoft.com/office/powerpoint/2010/main" val="19461198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10.potx" id="{0C06C033-BB48-411D-ADC9-0FFA6D12E424}" vid="{57821A0A-8FBA-487C-BC18-3E24662CFA8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0</TotalTime>
  <Words>1411</Words>
  <Application>Microsoft Office PowerPoint</Application>
  <PresentationFormat>Widescreen</PresentationFormat>
  <Paragraphs>319</Paragraphs>
  <Slides>32</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3" baseType="lpstr">
      <vt:lpstr>.SF NS Symbols Regular</vt:lpstr>
      <vt:lpstr>Arial</vt:lpstr>
      <vt:lpstr>Arial Narrow</vt:lpstr>
      <vt:lpstr>Calibri</vt:lpstr>
      <vt:lpstr>Cambria Math</vt:lpstr>
      <vt:lpstr>Symbol</vt:lpstr>
      <vt:lpstr>Wingdings</vt:lpstr>
      <vt:lpstr>Wingdings 3</vt:lpstr>
      <vt:lpstr>W7X</vt:lpstr>
      <vt:lpstr>IPP</vt:lpstr>
      <vt:lpstr>think-cell Folie</vt:lpstr>
      <vt:lpstr>First Closed Design of Island Divertor for W7-X </vt:lpstr>
      <vt:lpstr>Divertor Design  Where to Start? </vt:lpstr>
      <vt:lpstr>Divertor Design  Example Implementation   </vt:lpstr>
      <vt:lpstr>Divertor Design  Heat Loads</vt:lpstr>
      <vt:lpstr>Paradigm Shift  Divertor submerged in Islands?</vt:lpstr>
      <vt:lpstr>Sketching the concept</vt:lpstr>
      <vt:lpstr>Sketching the concept</vt:lpstr>
      <vt:lpstr>Sketching the concept</vt:lpstr>
      <vt:lpstr>Plotting a flux surface</vt:lpstr>
      <vt:lpstr>Plotting a flux surface, introducing the target</vt:lpstr>
      <vt:lpstr>Plotting a flux surface, introducing a particle source</vt:lpstr>
      <vt:lpstr>Plotting a flux surface, shadowing the toroidal end</vt:lpstr>
      <vt:lpstr>Plotting a flux surface, shadowing the toroidal end</vt:lpstr>
      <vt:lpstr>Plotting a flux surface</vt:lpstr>
      <vt:lpstr>Approach 1 – Design 1 Inner Island Separatrix as Reference Frame  </vt:lpstr>
      <vt:lpstr>PowerPoint Presentation</vt:lpstr>
      <vt:lpstr>Approach 1 – Design 1 Power Shell </vt:lpstr>
      <vt:lpstr>Approach 1 – Design 2 Inner Island Separatrix as Reference Frame  </vt:lpstr>
      <vt:lpstr>Approach 1 – Design 2 Heat Loads and Incidence Angles</vt:lpstr>
      <vt:lpstr>Approach 1 – Design 2 Accounting Heat Loads </vt:lpstr>
      <vt:lpstr>Approach 1 – Design 3 Heat Loads and Incidence Angles</vt:lpstr>
      <vt:lpstr>Introducing a tilt for better pumping</vt:lpstr>
      <vt:lpstr>Introducing a tilt for better pumping</vt:lpstr>
      <vt:lpstr>Introducing a tilt for better better pumping</vt:lpstr>
      <vt:lpstr>Introducing a tilt for better better pumping</vt:lpstr>
      <vt:lpstr>Introducing a tilt for better better pumping</vt:lpstr>
      <vt:lpstr>Introducing a tilt for better better pumping</vt:lpstr>
      <vt:lpstr>Introducing a second plate</vt:lpstr>
      <vt:lpstr>Introducing a second plate</vt:lpstr>
      <vt:lpstr>Introducing a second plate</vt:lpstr>
      <vt:lpstr>Pure speculation?</vt:lpstr>
      <vt:lpstr>Open Questions and Discussion</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(1/2) </dc:title>
  <dc:creator>Kharwandikar, Amit kohinoor</dc:creator>
  <cp:lastModifiedBy>Kharwandikar, Amit kohinoor</cp:lastModifiedBy>
  <cp:revision>116</cp:revision>
  <dcterms:created xsi:type="dcterms:W3CDTF">2024-03-25T14:43:03Z</dcterms:created>
  <dcterms:modified xsi:type="dcterms:W3CDTF">2024-03-28T16:46:34Z</dcterms:modified>
</cp:coreProperties>
</file>