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5"/>
  </p:notesMasterIdLst>
  <p:sldIdLst>
    <p:sldId id="258" r:id="rId3"/>
    <p:sldId id="260" r:id="rId4"/>
    <p:sldId id="261" r:id="rId5"/>
    <p:sldId id="262" r:id="rId6"/>
    <p:sldId id="263" r:id="rId7"/>
    <p:sldId id="264" r:id="rId8"/>
    <p:sldId id="265" r:id="rId9"/>
    <p:sldId id="266" r:id="rId10"/>
    <p:sldId id="267" r:id="rId11"/>
    <p:sldId id="269" r:id="rId12"/>
    <p:sldId id="272"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12.03.2024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smtClean="0"/>
              <a:t>Now lets jump into the next problem to be addressed : how to design a </a:t>
            </a:r>
            <a:r>
              <a:rPr lang="en-IN" baseline="0" dirty="0" err="1" smtClean="0"/>
              <a:t>divertor</a:t>
            </a:r>
            <a:r>
              <a:rPr lang="en-IN" baseline="0" dirty="0" smtClean="0"/>
              <a:t> </a:t>
            </a:r>
          </a:p>
          <a:p>
            <a:pPr marL="171450" indent="-171450">
              <a:buFontTx/>
              <a:buChar char="-"/>
            </a:pPr>
            <a:r>
              <a:rPr lang="en-IN" baseline="0" dirty="0" smtClean="0"/>
              <a:t>To not get lost in the large 3d design space, need a general framework</a:t>
            </a:r>
          </a:p>
          <a:p>
            <a:pPr marL="171450" indent="-171450">
              <a:buFontTx/>
              <a:buChar char="-"/>
            </a:pPr>
            <a:r>
              <a:rPr lang="en-IN" baseline="0" dirty="0" smtClean="0"/>
              <a:t>Leading idea is to leverage trajectories of stationary points of a given magnetic topology</a:t>
            </a:r>
          </a:p>
          <a:p>
            <a:pPr marL="171450" indent="-171450">
              <a:buFontTx/>
              <a:buChar char="-"/>
            </a:pPr>
            <a:r>
              <a:rPr lang="en-IN" baseline="0" dirty="0" smtClean="0"/>
              <a:t>Let’s take the example of the O-line class of </a:t>
            </a:r>
            <a:r>
              <a:rPr lang="en-IN" baseline="0" dirty="0" err="1" smtClean="0"/>
              <a:t>divertors</a:t>
            </a:r>
            <a:r>
              <a:rPr lang="en-IN" baseline="0" dirty="0" smtClean="0"/>
              <a:t> wherein we first locate the O-point and nearest LCMS point to build a basis vector</a:t>
            </a:r>
          </a:p>
          <a:p>
            <a:pPr marL="171450" indent="-171450">
              <a:buFontTx/>
              <a:buChar char="-"/>
            </a:pPr>
            <a:r>
              <a:rPr lang="en-IN" baseline="0" dirty="0" smtClean="0"/>
              <a:t>And eventually an island reference frame that moves with the island </a:t>
            </a:r>
          </a:p>
          <a:p>
            <a:pPr marL="171450" indent="-171450">
              <a:buFontTx/>
              <a:buChar char="-"/>
            </a:pPr>
            <a:r>
              <a:rPr lang="en-IN" baseline="0" dirty="0" smtClean="0"/>
              <a:t>Useful to create 3d shapes</a:t>
            </a:r>
          </a:p>
        </p:txBody>
      </p:sp>
      <p:sp>
        <p:nvSpPr>
          <p:cNvPr id="4" name="Slide Number Placehold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257295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smtClean="0"/>
              <a:t>Let’s visualize this through</a:t>
            </a:r>
            <a:r>
              <a:rPr lang="en-IN" baseline="0" dirty="0" smtClean="0"/>
              <a:t> an example of a 2d </a:t>
            </a:r>
            <a:r>
              <a:rPr lang="en-IN" baseline="0" dirty="0" err="1" smtClean="0"/>
              <a:t>divertor</a:t>
            </a:r>
            <a:r>
              <a:rPr lang="en-IN" baseline="0" dirty="0" smtClean="0"/>
              <a:t> shape that would potentially improve the </a:t>
            </a:r>
            <a:r>
              <a:rPr lang="en-IN" baseline="0" dirty="0" err="1" smtClean="0"/>
              <a:t>partile</a:t>
            </a:r>
            <a:r>
              <a:rPr lang="en-IN" baseline="0" dirty="0" smtClean="0"/>
              <a:t> exhaust</a:t>
            </a:r>
          </a:p>
          <a:p>
            <a:pPr marL="171450" indent="-171450">
              <a:buFontTx/>
              <a:buChar char="-"/>
            </a:pPr>
            <a:r>
              <a:rPr lang="en-IN" baseline="0" dirty="0" smtClean="0"/>
              <a:t>It looks like inverted trapezium and we have the following design parameters to play with</a:t>
            </a:r>
          </a:p>
          <a:p>
            <a:pPr marL="171450" indent="-171450">
              <a:buFontTx/>
              <a:buChar char="-"/>
            </a:pPr>
            <a:r>
              <a:rPr lang="en-IN" baseline="0" dirty="0" smtClean="0"/>
              <a:t>Dimensions, Offset from O-point and tilt about basis</a:t>
            </a:r>
          </a:p>
          <a:p>
            <a:pPr marL="171450" indent="-171450">
              <a:buFontTx/>
              <a:buChar char="-"/>
            </a:pPr>
            <a:r>
              <a:rPr lang="en-IN" baseline="0" dirty="0" smtClean="0"/>
              <a:t>Also possible to set toroidal variation of parameters</a:t>
            </a:r>
          </a:p>
          <a:p>
            <a:pPr marL="171450" indent="-171450">
              <a:buFontTx/>
              <a:buChar char="-"/>
            </a:pPr>
            <a:r>
              <a:rPr lang="en-IN" baseline="0" dirty="0" smtClean="0"/>
              <a:t>For arbitrary values of the parameters, we obtain this 3D ID design guess</a:t>
            </a:r>
          </a:p>
          <a:p>
            <a:pPr marL="0" indent="0">
              <a:buFontTx/>
              <a:buNone/>
            </a:pPr>
            <a:endParaRPr lang="en-IN" baseline="0" dirty="0" smtClean="0"/>
          </a:p>
        </p:txBody>
      </p:sp>
      <p:sp>
        <p:nvSpPr>
          <p:cNvPr id="4" name="Slide Number Placehold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2436987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K | 12.03.24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6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Amit K | 12.03.24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8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Amit K | 12.03.24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1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Amit K | 12.03.24   </a:t>
            </a:r>
            <a:endParaRPr lang="de-DE" dirty="0"/>
          </a:p>
        </p:txBody>
      </p:sp>
      <p:sp>
        <p:nvSpPr>
          <p:cNvPr id="13" name="Fußzeilenplatzhalter 12"/>
          <p:cNvSpPr>
            <a:spLocks noGrp="1"/>
          </p:cNvSpPr>
          <p:nvPr>
            <p:ph type="ftr" sz="quarter" idx="15"/>
          </p:nvPr>
        </p:nvSpPr>
        <p:spPr/>
        <p:txBody>
          <a:bodyPr/>
          <a:lstStyle/>
          <a:p>
            <a:r>
              <a:rPr lang="en-IN" smtClean="0"/>
              <a:t>Divertor Concept Development - Physics Meeting </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K | 12.03.24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K | 12.03.24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1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Amit K | 12.03.24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3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Amit K | 12.03.24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63"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Amit K | 12.03.24   </a:t>
            </a:r>
            <a:endParaRPr lang="de-DE" dirty="0"/>
          </a:p>
        </p:txBody>
      </p:sp>
      <p:sp>
        <p:nvSpPr>
          <p:cNvPr id="13" name="Fußzeilenplatzhalter 12"/>
          <p:cNvSpPr>
            <a:spLocks noGrp="1"/>
          </p:cNvSpPr>
          <p:nvPr>
            <p:ph type="ftr" sz="quarter" idx="11"/>
          </p:nvPr>
        </p:nvSpPr>
        <p:spPr/>
        <p:txBody>
          <a:bodyPr/>
          <a:lstStyle/>
          <a:p>
            <a:r>
              <a:rPr lang="en-IN" smtClean="0"/>
              <a:t>Divertor Concept Development - Physics Meeting </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Amit K | 12.03.24   </a:t>
            </a:r>
            <a:endParaRPr lang="de-DE" dirty="0"/>
          </a:p>
        </p:txBody>
      </p:sp>
      <p:sp>
        <p:nvSpPr>
          <p:cNvPr id="6" name="Fußzeilenplatzhalter 5"/>
          <p:cNvSpPr>
            <a:spLocks noGrp="1"/>
          </p:cNvSpPr>
          <p:nvPr>
            <p:ph type="ftr" sz="quarter" idx="15"/>
          </p:nvPr>
        </p:nvSpPr>
        <p:spPr/>
        <p:txBody>
          <a:bodyPr/>
          <a:lstStyle/>
          <a:p>
            <a:r>
              <a:rPr lang="en-IN" smtClean="0"/>
              <a:t>Divertor Concept Development - Physics Meeting </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Amit K | 12.03.24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Amit K | 12.03.24   </a:t>
            </a:r>
            <a:endParaRPr lang="de-DE" dirty="0"/>
          </a:p>
        </p:txBody>
      </p:sp>
      <p:sp>
        <p:nvSpPr>
          <p:cNvPr id="10" name="Fußzeilenplatzhalter 9"/>
          <p:cNvSpPr>
            <a:spLocks noGrp="1"/>
          </p:cNvSpPr>
          <p:nvPr>
            <p:ph type="ftr" sz="quarter" idx="11"/>
          </p:nvPr>
        </p:nvSpPr>
        <p:spPr/>
        <p:txBody>
          <a:bodyPr/>
          <a:lstStyle/>
          <a:p>
            <a:r>
              <a:rPr lang="en-IN" smtClean="0"/>
              <a:t>Divertor Concept Development - Physics Meeting </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8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Amit K | 12.03.24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1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Amit K | 12.03.24   </a:t>
            </a:r>
            <a:endParaRPr lang="de-DE" dirty="0"/>
          </a:p>
        </p:txBody>
      </p:sp>
      <p:sp>
        <p:nvSpPr>
          <p:cNvPr id="12" name="Fußzeilenplatzhalter 11"/>
          <p:cNvSpPr>
            <a:spLocks noGrp="1"/>
          </p:cNvSpPr>
          <p:nvPr>
            <p:ph type="ftr" sz="quarter" idx="11"/>
          </p:nvPr>
        </p:nvSpPr>
        <p:spPr/>
        <p:txBody>
          <a:bodyPr/>
          <a:lstStyle/>
          <a:p>
            <a:r>
              <a:rPr lang="en-IN" smtClean="0"/>
              <a:t>Divertor Concept Development - Physics Meeting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3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Amit K | 12.03.24   </a:t>
            </a:r>
            <a:endParaRPr lang="de-DE" dirty="0"/>
          </a:p>
        </p:txBody>
      </p:sp>
      <p:sp>
        <p:nvSpPr>
          <p:cNvPr id="13" name="Fußzeilenplatzhalter 12"/>
          <p:cNvSpPr>
            <a:spLocks noGrp="1"/>
          </p:cNvSpPr>
          <p:nvPr>
            <p:ph type="ftr" sz="quarter" idx="15"/>
          </p:nvPr>
        </p:nvSpPr>
        <p:spPr/>
        <p:txBody>
          <a:bodyPr/>
          <a:lstStyle/>
          <a:p>
            <a:r>
              <a:rPr lang="en-IN" smtClean="0"/>
              <a:t>Divertor Concept Development - Physics Meeting </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Amit K | 12.03.24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Amit K | 12.03.24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Amit K | 12.03.24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6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Amit K | 12.03.24   </a:t>
            </a:r>
            <a:endParaRPr lang="de-DE" dirty="0"/>
          </a:p>
        </p:txBody>
      </p:sp>
      <p:sp>
        <p:nvSpPr>
          <p:cNvPr id="16" name="Fußzeilenplatzhalter 15"/>
          <p:cNvSpPr>
            <a:spLocks noGrp="1"/>
          </p:cNvSpPr>
          <p:nvPr>
            <p:ph type="ftr" sz="quarter" idx="15"/>
          </p:nvPr>
        </p:nvSpPr>
        <p:spPr/>
        <p:txBody>
          <a:bodyPr/>
          <a:lstStyle/>
          <a:p>
            <a:r>
              <a:rPr lang="en-IN" smtClean="0"/>
              <a:t>Divertor Concept Development - Physics Meeting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Amit K | 12.03.24   </a:t>
            </a:r>
            <a:endParaRPr lang="de-DE" dirty="0"/>
          </a:p>
        </p:txBody>
      </p:sp>
      <p:sp>
        <p:nvSpPr>
          <p:cNvPr id="13" name="Fußzeilenplatzhalter 12"/>
          <p:cNvSpPr>
            <a:spLocks noGrp="1"/>
          </p:cNvSpPr>
          <p:nvPr>
            <p:ph type="ftr" sz="quarter" idx="11"/>
          </p:nvPr>
        </p:nvSpPr>
        <p:spPr/>
        <p:txBody>
          <a:bodyPr/>
          <a:lstStyle/>
          <a:p>
            <a:r>
              <a:rPr lang="en-IN" smtClean="0"/>
              <a:t>Divertor Concept Development - Physics Meeting </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Amit K | 12.03.24   </a:t>
            </a:r>
            <a:endParaRPr lang="de-DE" dirty="0"/>
          </a:p>
        </p:txBody>
      </p:sp>
      <p:sp>
        <p:nvSpPr>
          <p:cNvPr id="6" name="Fußzeilenplatzhalter 5"/>
          <p:cNvSpPr>
            <a:spLocks noGrp="1"/>
          </p:cNvSpPr>
          <p:nvPr>
            <p:ph type="ftr" sz="quarter" idx="15"/>
          </p:nvPr>
        </p:nvSpPr>
        <p:spPr/>
        <p:txBody>
          <a:bodyPr/>
          <a:lstStyle/>
          <a:p>
            <a:r>
              <a:rPr lang="en-IN" smtClean="0"/>
              <a:t>Divertor Concept Development - Physics Meeting </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Amit K | 12.03.24   </a:t>
            </a:r>
            <a:endParaRPr lang="de-DE" dirty="0"/>
          </a:p>
        </p:txBody>
      </p:sp>
      <p:sp>
        <p:nvSpPr>
          <p:cNvPr id="9" name="Fußzeilenplatzhalter 8"/>
          <p:cNvSpPr>
            <a:spLocks noGrp="1"/>
          </p:cNvSpPr>
          <p:nvPr>
            <p:ph type="ftr" sz="quarter" idx="11"/>
          </p:nvPr>
        </p:nvSpPr>
        <p:spPr/>
        <p:txBody>
          <a:bodyPr/>
          <a:lstStyle/>
          <a:p>
            <a:r>
              <a:rPr lang="en-IN" smtClean="0"/>
              <a:t>Divertor Concept Development - Physics Meeting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4"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Amit K | 12.03.24   </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IN" smtClean="0"/>
              <a:t>Divertor Concept Development - Physics Meeting </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91"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Amit K | 12.03.24   </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IN" smtClean="0"/>
              <a:t>Divertor Concept Development - Physics Meeting </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Amit </a:t>
            </a:r>
            <a:r>
              <a:rPr lang="en-GB" dirty="0" err="1" smtClean="0"/>
              <a:t>Kharwandikar</a:t>
            </a:r>
            <a:endParaRPr lang="en-GB" dirty="0"/>
          </a:p>
        </p:txBody>
      </p:sp>
      <p:sp>
        <p:nvSpPr>
          <p:cNvPr id="7" name="Titel 6"/>
          <p:cNvSpPr>
            <a:spLocks noGrp="1"/>
          </p:cNvSpPr>
          <p:nvPr>
            <p:ph type="title"/>
          </p:nvPr>
        </p:nvSpPr>
        <p:spPr/>
        <p:txBody>
          <a:bodyPr/>
          <a:lstStyle/>
          <a:p>
            <a:r>
              <a:rPr lang="en-GB" dirty="0" smtClean="0"/>
              <a:t>“Closed” O-Line </a:t>
            </a:r>
            <a:r>
              <a:rPr lang="en-GB" dirty="0" err="1" smtClean="0"/>
              <a:t>Divertors</a:t>
            </a:r>
            <a:r>
              <a:rPr lang="en-GB" dirty="0" smtClean="0"/>
              <a:t>:</a:t>
            </a:r>
            <a:br>
              <a:rPr lang="en-GB" dirty="0" smtClean="0"/>
            </a:br>
            <a:r>
              <a:rPr lang="en-GB" dirty="0" smtClean="0"/>
              <a:t>Preliminary Heat Load Results</a:t>
            </a:r>
            <a:endParaRPr lang="en-GB" dirty="0"/>
          </a:p>
        </p:txBody>
      </p:sp>
      <p:sp>
        <p:nvSpPr>
          <p:cNvPr id="3" name="Datumsplatzhalter 2"/>
          <p:cNvSpPr>
            <a:spLocks noGrp="1"/>
          </p:cNvSpPr>
          <p:nvPr>
            <p:ph type="dt" sz="half" idx="10"/>
          </p:nvPr>
        </p:nvSpPr>
        <p:spPr/>
        <p:txBody>
          <a:bodyPr/>
          <a:lstStyle/>
          <a:p>
            <a:r>
              <a:rPr lang="en-US" smtClean="0"/>
              <a:t>Amit K | 12.03.24   </a:t>
            </a:r>
            <a:endParaRPr lang="de-DE" dirty="0"/>
          </a:p>
        </p:txBody>
      </p:sp>
      <p:sp>
        <p:nvSpPr>
          <p:cNvPr id="2" name="Fußzeilenplatzhalter 1"/>
          <p:cNvSpPr>
            <a:spLocks noGrp="1"/>
          </p:cNvSpPr>
          <p:nvPr>
            <p:ph type="ftr" sz="quarter" idx="11"/>
          </p:nvPr>
        </p:nvSpPr>
        <p:spPr/>
        <p:txBody>
          <a:bodyPr/>
          <a:lstStyle/>
          <a:p>
            <a:r>
              <a:rPr lang="en-IN" smtClean="0"/>
              <a:t>Divertor Concept Development - Physics Meeting </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SMoLID  </a:t>
            </a:r>
            <a:r>
              <a:rPr lang="en-IN" sz="2400" dirty="0"/>
              <a:t/>
            </a:r>
            <a:br>
              <a:rPr lang="en-IN" sz="2400" dirty="0"/>
            </a:br>
            <a:r>
              <a:rPr lang="en-IN" sz="2800" dirty="0" smtClean="0">
                <a:solidFill>
                  <a:srgbClr val="337777"/>
                </a:solidFill>
              </a:rPr>
              <a:t>Visualizing Vulnerable Regions of </a:t>
            </a:r>
            <a:r>
              <a:rPr lang="en-IN" sz="2800" dirty="0" err="1" smtClean="0">
                <a:solidFill>
                  <a:srgbClr val="337777"/>
                </a:solidFill>
              </a:rPr>
              <a:t>Divertor</a:t>
            </a:r>
            <a:endParaRPr lang="en-IN" sz="2800" dirty="0"/>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10</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Can visualize areas of the target which might be highly loaded</a:t>
            </a:r>
          </a:p>
        </p:txBody>
      </p:sp>
      <p:grpSp>
        <p:nvGrpSpPr>
          <p:cNvPr id="11" name="Group 10"/>
          <p:cNvGrpSpPr/>
          <p:nvPr/>
        </p:nvGrpSpPr>
        <p:grpSpPr>
          <a:xfrm>
            <a:off x="3773641" y="2266391"/>
            <a:ext cx="3955493" cy="1953580"/>
            <a:chOff x="5021179" y="3051180"/>
            <a:chExt cx="5606716" cy="3056856"/>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210" t="10088" r="13333"/>
            <a:stretch/>
          </p:blipFill>
          <p:spPr>
            <a:xfrm>
              <a:off x="5021179" y="3051180"/>
              <a:ext cx="5606716" cy="3056856"/>
            </a:xfrm>
            <a:prstGeom prst="rect">
              <a:avLst/>
            </a:prstGeom>
          </p:spPr>
        </p:pic>
        <p:sp>
          <p:nvSpPr>
            <p:cNvPr id="13" name="Rectangle 12"/>
            <p:cNvSpPr/>
            <p:nvPr/>
          </p:nvSpPr>
          <p:spPr>
            <a:xfrm>
              <a:off x="6023811" y="3505199"/>
              <a:ext cx="3336757"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sp>
          <p:nvSpPr>
            <p:cNvPr id="15" name="Rectangle 14"/>
            <p:cNvSpPr/>
            <p:nvPr/>
          </p:nvSpPr>
          <p:spPr>
            <a:xfrm>
              <a:off x="6023811" y="4916904"/>
              <a:ext cx="3329481"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886" y="4156261"/>
            <a:ext cx="3905795" cy="2225489"/>
          </a:xfrm>
          <a:prstGeom prst="rect">
            <a:avLst/>
          </a:prstGeom>
        </p:spPr>
      </p:pic>
      <p:sp>
        <p:nvSpPr>
          <p:cNvPr id="9" name="Right Arrow 8"/>
          <p:cNvSpPr/>
          <p:nvPr/>
        </p:nvSpPr>
        <p:spPr>
          <a:xfrm rot="2070843">
            <a:off x="6649500" y="3655519"/>
            <a:ext cx="729934" cy="253049"/>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7" name="Right Arrow 16"/>
          <p:cNvSpPr/>
          <p:nvPr/>
        </p:nvSpPr>
        <p:spPr>
          <a:xfrm rot="8537899">
            <a:off x="4215551" y="3655519"/>
            <a:ext cx="729934" cy="253049"/>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69" y="4105347"/>
            <a:ext cx="3698289" cy="2107254"/>
          </a:xfrm>
          <a:prstGeom prst="rect">
            <a:avLst/>
          </a:prstGeom>
        </p:spPr>
      </p:pic>
    </p:spTree>
    <p:extLst>
      <p:ext uri="{BB962C8B-B14F-4D97-AF65-F5344CB8AC3E}">
        <p14:creationId xmlns:p14="http://schemas.microsoft.com/office/powerpoint/2010/main" val="160650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SMoLID  </a:t>
            </a:r>
            <a:r>
              <a:rPr lang="en-IN" sz="2400" dirty="0"/>
              <a:t/>
            </a:r>
            <a:br>
              <a:rPr lang="en-IN" sz="2400" dirty="0"/>
            </a:br>
            <a:r>
              <a:rPr lang="en-IN" sz="2800" dirty="0" smtClean="0">
                <a:solidFill>
                  <a:srgbClr val="337777"/>
                </a:solidFill>
              </a:rPr>
              <a:t>Comparison with EMC3-Lite</a:t>
            </a:r>
            <a:endParaRPr lang="en-IN" sz="2800" dirty="0"/>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11</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Similar magnitude and strike line location</a:t>
            </a:r>
          </a:p>
          <a:p>
            <a:pPr marL="285750" indent="-285750">
              <a:buFont typeface="Arial" panose="020B0604020202020204" pitchFamily="34" charset="0"/>
              <a:buChar char="•"/>
            </a:pPr>
            <a:endParaRPr lang="en-IN" dirty="0" smtClean="0"/>
          </a:p>
        </p:txBody>
      </p:sp>
      <p:grpSp>
        <p:nvGrpSpPr>
          <p:cNvPr id="11" name="Group 10"/>
          <p:cNvGrpSpPr/>
          <p:nvPr/>
        </p:nvGrpSpPr>
        <p:grpSpPr>
          <a:xfrm>
            <a:off x="853978" y="3004326"/>
            <a:ext cx="4953264" cy="2915209"/>
            <a:chOff x="5021179" y="3051180"/>
            <a:chExt cx="5606716" cy="3056856"/>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210" t="10088" r="13333"/>
            <a:stretch/>
          </p:blipFill>
          <p:spPr>
            <a:xfrm>
              <a:off x="5021179" y="3051180"/>
              <a:ext cx="5606716" cy="3056856"/>
            </a:xfrm>
            <a:prstGeom prst="rect">
              <a:avLst/>
            </a:prstGeom>
          </p:spPr>
        </p:pic>
        <p:sp>
          <p:nvSpPr>
            <p:cNvPr id="13" name="Rectangle 12"/>
            <p:cNvSpPr/>
            <p:nvPr/>
          </p:nvSpPr>
          <p:spPr>
            <a:xfrm>
              <a:off x="6023811" y="3505199"/>
              <a:ext cx="3336757"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sp>
          <p:nvSpPr>
            <p:cNvPr id="15" name="Rectangle 14"/>
            <p:cNvSpPr/>
            <p:nvPr/>
          </p:nvSpPr>
          <p:spPr>
            <a:xfrm>
              <a:off x="6023811" y="4916904"/>
              <a:ext cx="3329481"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gr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0865"/>
          <a:stretch/>
        </p:blipFill>
        <p:spPr>
          <a:xfrm>
            <a:off x="5989958" y="2687053"/>
            <a:ext cx="5365583" cy="3289641"/>
          </a:xfrm>
          <a:prstGeom prst="rect">
            <a:avLst/>
          </a:prstGeom>
        </p:spPr>
      </p:pic>
      <p:sp>
        <p:nvSpPr>
          <p:cNvPr id="16" name="Rectangle 15"/>
          <p:cNvSpPr/>
          <p:nvPr/>
        </p:nvSpPr>
        <p:spPr>
          <a:xfrm>
            <a:off x="7145944" y="4817089"/>
            <a:ext cx="2941436" cy="397768"/>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sp>
        <p:nvSpPr>
          <p:cNvPr id="20" name="Rectangle 19"/>
          <p:cNvSpPr/>
          <p:nvPr/>
        </p:nvSpPr>
        <p:spPr>
          <a:xfrm>
            <a:off x="7139516" y="3465777"/>
            <a:ext cx="2947864" cy="397768"/>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spTree>
    <p:extLst>
      <p:ext uri="{BB962C8B-B14F-4D97-AF65-F5344CB8AC3E}">
        <p14:creationId xmlns:p14="http://schemas.microsoft.com/office/powerpoint/2010/main" val="22059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Summary  </a:t>
            </a:r>
            <a:r>
              <a:rPr lang="en-IN" sz="2400" dirty="0"/>
              <a:t/>
            </a:r>
            <a:br>
              <a:rPr lang="en-IN" sz="2400" dirty="0"/>
            </a:br>
            <a:r>
              <a:rPr lang="en-IN" sz="2800" dirty="0" smtClean="0">
                <a:solidFill>
                  <a:srgbClr val="337777"/>
                </a:solidFill>
              </a:rPr>
              <a:t>and Next-Steps</a:t>
            </a:r>
            <a:endParaRPr lang="en-IN" sz="2800" dirty="0"/>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12</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Initial stage of tool chain development for 3D </a:t>
            </a:r>
            <a:r>
              <a:rPr lang="en-IN" dirty="0" err="1" smtClean="0"/>
              <a:t>divertor</a:t>
            </a:r>
            <a:r>
              <a:rPr lang="en-IN" dirty="0" smtClean="0"/>
              <a:t> exploration</a:t>
            </a:r>
          </a:p>
          <a:p>
            <a:pPr marL="285750" indent="-285750">
              <a:buFont typeface="Arial" panose="020B0604020202020204" pitchFamily="34" charset="0"/>
              <a:buChar char="•"/>
            </a:pPr>
            <a:r>
              <a:rPr lang="en-IN" dirty="0" smtClean="0"/>
              <a:t>Intricate balance between island orientation and offset dictates shadowing</a:t>
            </a:r>
          </a:p>
          <a:p>
            <a:pPr marL="285750" indent="-285750">
              <a:buFont typeface="Arial" panose="020B0604020202020204" pitchFamily="34" charset="0"/>
              <a:buChar char="•"/>
            </a:pPr>
            <a:r>
              <a:rPr lang="en-IN" dirty="0" smtClean="0"/>
              <a:t>Need to play more with available parameters to understand heat load distribution</a:t>
            </a:r>
          </a:p>
          <a:p>
            <a:pPr marL="285750" indent="-285750">
              <a:buFont typeface="Arial" panose="020B0604020202020204" pitchFamily="34" charset="0"/>
              <a:buChar char="•"/>
            </a:pPr>
            <a:r>
              <a:rPr lang="en-IN" dirty="0" smtClean="0"/>
              <a:t>Also need to explore other ways to design 3D shape </a:t>
            </a:r>
          </a:p>
          <a:p>
            <a:r>
              <a:rPr lang="en-IN" dirty="0"/>
              <a:t> </a:t>
            </a:r>
            <a:r>
              <a:rPr lang="en-IN" dirty="0" smtClean="0"/>
              <a:t>   (Basis vector approach depends on LCMS)</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smtClean="0"/>
          </a:p>
        </p:txBody>
      </p:sp>
      <p:sp>
        <p:nvSpPr>
          <p:cNvPr id="16" name="Rectangle 15"/>
          <p:cNvSpPr/>
          <p:nvPr/>
        </p:nvSpPr>
        <p:spPr>
          <a:xfrm>
            <a:off x="7145944" y="4817089"/>
            <a:ext cx="2941436" cy="397768"/>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endParaRPr lang="en-IN" sz="1100" dirty="0">
              <a:solidFill>
                <a:schemeClr val="bg1"/>
              </a:solidFill>
            </a:endParaRPr>
          </a:p>
        </p:txBody>
      </p:sp>
    </p:spTree>
    <p:extLst>
      <p:ext uri="{BB962C8B-B14F-4D97-AF65-F5344CB8AC3E}">
        <p14:creationId xmlns:p14="http://schemas.microsoft.com/office/powerpoint/2010/main" val="122379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IN" dirty="0" smtClean="0"/>
                  <a:t>Large 3D space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smtClean="0"/>
                  <a:t> Need general framework for </a:t>
                </a:r>
                <a:r>
                  <a:rPr lang="en-IN" dirty="0" err="1" smtClean="0"/>
                  <a:t>divertor</a:t>
                </a:r>
                <a:r>
                  <a:rPr lang="en-IN" dirty="0" smtClean="0"/>
                  <a:t> design and iteration!</a:t>
                </a:r>
              </a:p>
              <a:p>
                <a:pPr marL="285750" indent="-285750">
                  <a:buFont typeface="Arial" panose="020B0604020202020204" pitchFamily="34" charset="0"/>
                  <a:buChar char="•"/>
                </a:pPr>
                <a:r>
                  <a:rPr lang="en-IN" dirty="0" smtClean="0"/>
                  <a:t>Utilize spline of stationary points (O-points, X-points) of a given 3D magnetic topology</a:t>
                </a:r>
              </a:p>
              <a:p>
                <a:pPr marL="285750" indent="-285750">
                  <a:buFont typeface="Arial" panose="020B0604020202020204" pitchFamily="34" charset="0"/>
                  <a:buChar char="•"/>
                </a:pPr>
                <a:endParaRPr lang="en-IN" dirty="0"/>
              </a:p>
              <a:p>
                <a:pPr marL="285750" indent="-285750">
                  <a:buFont typeface="Wingdings" panose="05000000000000000000" pitchFamily="2" charset="2"/>
                  <a:buChar char="v"/>
                </a:pPr>
                <a:r>
                  <a:rPr lang="en-IN" dirty="0" smtClean="0"/>
                  <a:t>O-line divertors</a:t>
                </a:r>
              </a:p>
              <a:p>
                <a:pPr marL="285750" indent="-285750">
                  <a:buFont typeface="Arial" panose="020B0604020202020204" pitchFamily="34" charset="0"/>
                  <a:buChar char="•"/>
                </a:pPr>
                <a:r>
                  <a:rPr lang="en-IN" sz="1600" dirty="0" smtClean="0">
                    <a:solidFill>
                      <a:srgbClr val="669999"/>
                    </a:solidFill>
                  </a:rPr>
                  <a:t>Locate </a:t>
                </a:r>
                <a:r>
                  <a:rPr lang="en-IN" sz="1600" dirty="0" smtClean="0">
                    <a:solidFill>
                      <a:srgbClr val="FF0000"/>
                    </a:solidFill>
                  </a:rPr>
                  <a:t>O-point</a:t>
                </a:r>
                <a:r>
                  <a:rPr lang="en-IN" sz="1600" dirty="0" smtClean="0">
                    <a:solidFill>
                      <a:srgbClr val="669999"/>
                    </a:solidFill>
                  </a:rPr>
                  <a:t> and </a:t>
                </a:r>
                <a:r>
                  <a:rPr lang="en-IN" sz="1600" dirty="0" smtClean="0">
                    <a:solidFill>
                      <a:srgbClr val="0070C0"/>
                    </a:solidFill>
                  </a:rPr>
                  <a:t>nearest LCMS point</a:t>
                </a:r>
              </a:p>
              <a:p>
                <a:pPr marL="285750" indent="-285750">
                  <a:buFont typeface="Arial" panose="020B0604020202020204" pitchFamily="34" charset="0"/>
                  <a:buChar char="•"/>
                </a:pPr>
                <a:r>
                  <a:rPr lang="en-IN" sz="1600" dirty="0" smtClean="0">
                    <a:solidFill>
                      <a:srgbClr val="EF7C00"/>
                    </a:solidFill>
                  </a:rPr>
                  <a:t>Basis vector </a:t>
                </a:r>
                <a14:m>
                  <m:oMath xmlns:m="http://schemas.openxmlformats.org/officeDocument/2006/math">
                    <m:r>
                      <a:rPr lang="en-IN" sz="1600" i="1" smtClean="0">
                        <a:solidFill>
                          <a:srgbClr val="669999"/>
                        </a:solidFill>
                        <a:latin typeface="Cambria Math" panose="02040503050406030204" pitchFamily="18" charset="0"/>
                        <a:ea typeface="Cambria Math" panose="02040503050406030204" pitchFamily="18" charset="0"/>
                      </a:rPr>
                      <m:t>⟹</m:t>
                    </m:r>
                  </m:oMath>
                </a14:m>
                <a:r>
                  <a:rPr lang="en-IN" sz="1600" dirty="0" smtClean="0">
                    <a:solidFill>
                      <a:srgbClr val="669999"/>
                    </a:solidFill>
                  </a:rPr>
                  <a:t> “Island” reference frame </a:t>
                </a:r>
              </a:p>
              <a:p>
                <a:endParaRPr lang="en-IN" sz="1600" dirty="0" smtClean="0">
                  <a:solidFill>
                    <a:srgbClr val="669999"/>
                  </a:solidFill>
                </a:endParaRPr>
              </a:p>
              <a:p>
                <a:pPr marL="285750" indent="-285750">
                  <a:buFont typeface="Arial" panose="020B0604020202020204" pitchFamily="34" charset="0"/>
                  <a:buChar char="•"/>
                </a:pPr>
                <a:r>
                  <a:rPr lang="en-IN" dirty="0" smtClean="0"/>
                  <a:t>Application:</a:t>
                </a:r>
              </a:p>
              <a:p>
                <a:pPr marL="285750" indent="-285750">
                  <a:buFontTx/>
                  <a:buChar char="-"/>
                </a:pPr>
                <a:r>
                  <a:rPr lang="en-IN" sz="1600" dirty="0" smtClean="0">
                    <a:solidFill>
                      <a:srgbClr val="669999"/>
                    </a:solidFill>
                  </a:rPr>
                  <a:t>2D shape superimposed on island frame</a:t>
                </a:r>
              </a:p>
              <a:p>
                <a:pPr marL="285750" indent="-285750">
                  <a:buFontTx/>
                  <a:buChar char="-"/>
                </a:pPr>
                <a:r>
                  <a:rPr lang="en-IN" sz="1600" dirty="0" smtClean="0">
                    <a:solidFill>
                      <a:srgbClr val="669999"/>
                    </a:solidFill>
                  </a:rPr>
                  <a:t>Stitch together different cross-sections</a:t>
                </a:r>
              </a:p>
              <a:p>
                <a:pPr marL="285750" indent="-285750">
                  <a:buFont typeface="Symbol" panose="05050102010706020507" pitchFamily="18" charset="2"/>
                  <a:buChar char="Þ"/>
                </a:pPr>
                <a:r>
                  <a:rPr lang="en-IN" sz="1600" dirty="0" smtClean="0">
                    <a:solidFill>
                      <a:srgbClr val="669999"/>
                    </a:solidFill>
                  </a:rPr>
                  <a:t>3D island </a:t>
                </a:r>
                <a:r>
                  <a:rPr lang="en-IN" sz="1600" dirty="0" err="1" smtClean="0">
                    <a:solidFill>
                      <a:srgbClr val="669999"/>
                    </a:solidFill>
                  </a:rPr>
                  <a:t>divertor</a:t>
                </a:r>
                <a:r>
                  <a:rPr lang="en-IN" sz="1600" dirty="0" smtClean="0">
                    <a:solidFill>
                      <a:srgbClr val="669999"/>
                    </a:solidFill>
                  </a:rPr>
                  <a:t> design guess</a:t>
                </a: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a:p>
                <a:endParaRPr lang="en-IN" sz="1600" dirty="0" smtClean="0">
                  <a:solidFill>
                    <a:srgbClr val="669999"/>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3"/>
                <a:stretch>
                  <a:fillRect l="-1185"/>
                </a:stretch>
              </a:blipFill>
            </p:spPr>
            <p:txBody>
              <a:bodyPr/>
              <a:lstStyle/>
              <a:p>
                <a:r>
                  <a:rPr lang="en-IN">
                    <a:noFill/>
                  </a:rPr>
                  <a:t> </a:t>
                </a:r>
              </a:p>
            </p:txBody>
          </p:sp>
        </mc:Fallback>
      </mc:AlternateContent>
      <p:sp>
        <p:nvSpPr>
          <p:cNvPr id="4" name="Date Placeholder 3"/>
          <p:cNvSpPr>
            <a:spLocks noGrp="1"/>
          </p:cNvSpPr>
          <p:nvPr>
            <p:ph type="dt" sz="half" idx="14"/>
          </p:nvPr>
        </p:nvSpPr>
        <p:spPr/>
        <p:txBody>
          <a:bodyPr/>
          <a:lstStyle/>
          <a:p>
            <a:r>
              <a:rPr lang="en-US" smtClean="0"/>
              <a:t>Amit K | 12.03.24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sp>
        <p:nvSpPr>
          <p:cNvPr id="13" name="Title 2"/>
          <p:cNvSpPr>
            <a:spLocks noGrp="1"/>
          </p:cNvSpPr>
          <p:nvPr>
            <p:ph type="title"/>
          </p:nvPr>
        </p:nvSpPr>
        <p:spPr>
          <a:xfrm>
            <a:off x="695326" y="441325"/>
            <a:ext cx="9576471" cy="894416"/>
          </a:xfrm>
        </p:spPr>
        <p:txBody>
          <a:bodyPr/>
          <a:lstStyle/>
          <a:p>
            <a:r>
              <a:rPr lang="en-IN" sz="3200" dirty="0" smtClean="0"/>
              <a:t>Divertor Design </a:t>
            </a:r>
            <a:br>
              <a:rPr lang="en-IN" sz="3200" dirty="0" smtClean="0"/>
            </a:br>
            <a:r>
              <a:rPr lang="en-IN" sz="2800" dirty="0" smtClean="0">
                <a:solidFill>
                  <a:srgbClr val="337777"/>
                </a:solidFill>
              </a:rPr>
              <a:t>Where to Start?</a:t>
            </a:r>
            <a:r>
              <a:rPr lang="en-IN" dirty="0" smtClean="0"/>
              <a:t/>
            </a:r>
            <a:br>
              <a:rPr lang="en-IN" dirty="0" smtClean="0"/>
            </a:br>
            <a:endParaRPr lang="en-IN"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675" y="2871751"/>
            <a:ext cx="4680000" cy="351000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675" y="2871751"/>
            <a:ext cx="4680000" cy="3510000"/>
          </a:xfrm>
          <a:prstGeom prst="rect">
            <a:avLst/>
          </a:prstGeom>
        </p:spPr>
      </p:pic>
      <p:cxnSp>
        <p:nvCxnSpPr>
          <p:cNvPr id="8" name="Straight Arrow Connector 7"/>
          <p:cNvCxnSpPr/>
          <p:nvPr/>
        </p:nvCxnSpPr>
        <p:spPr>
          <a:xfrm>
            <a:off x="8861966" y="5341798"/>
            <a:ext cx="82740" cy="360000"/>
          </a:xfrm>
          <a:prstGeom prst="straightConnector1">
            <a:avLst/>
          </a:prstGeom>
          <a:ln w="28575">
            <a:headEnd type="none" w="med" len="med"/>
            <a:tailEnd type="triangle"/>
          </a:ln>
        </p:spPr>
        <p:style>
          <a:lnRef idx="1">
            <a:schemeClr val="accent5"/>
          </a:lnRef>
          <a:fillRef idx="0">
            <a:schemeClr val="accent5"/>
          </a:fillRef>
          <a:effectRef idx="0">
            <a:schemeClr val="accent5"/>
          </a:effectRef>
          <a:fontRef idx="minor">
            <a:schemeClr val="tx1"/>
          </a:fontRef>
        </p:style>
      </p:cxn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9518" y="2871751"/>
            <a:ext cx="4680000" cy="3510000"/>
          </a:xfrm>
          <a:prstGeom prst="rect">
            <a:avLst/>
          </a:prstGeom>
        </p:spPr>
      </p:pic>
    </p:spTree>
    <p:extLst>
      <p:ext uri="{BB962C8B-B14F-4D97-AF65-F5344CB8AC3E}">
        <p14:creationId xmlns:p14="http://schemas.microsoft.com/office/powerpoint/2010/main" val="221543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695324" y="1609725"/>
            <a:ext cx="10477500" cy="4772025"/>
          </a:xfrm>
        </p:spPr>
        <p:txBody>
          <a:bodyPr/>
          <a:lstStyle/>
          <a:p>
            <a:pPr marL="285750" indent="-285750">
              <a:buFont typeface="Wingdings" panose="05000000000000000000" pitchFamily="2" charset="2"/>
              <a:buChar char="v"/>
            </a:pPr>
            <a:r>
              <a:rPr lang="en-IN" dirty="0" smtClean="0"/>
              <a:t>Start with candidate 2D shape with potentially “improved” particle exhaust</a:t>
            </a:r>
            <a:endParaRPr lang="en-IN" dirty="0"/>
          </a:p>
        </p:txBody>
      </p:sp>
      <p:sp>
        <p:nvSpPr>
          <p:cNvPr id="13" name="Title 2"/>
          <p:cNvSpPr>
            <a:spLocks noGrp="1"/>
          </p:cNvSpPr>
          <p:nvPr>
            <p:ph type="title"/>
          </p:nvPr>
        </p:nvSpPr>
        <p:spPr/>
        <p:txBody>
          <a:bodyPr/>
          <a:lstStyle/>
          <a:p>
            <a:r>
              <a:rPr lang="en-IN" sz="3200" dirty="0" smtClean="0"/>
              <a:t>Divertor Design </a:t>
            </a:r>
            <a:br>
              <a:rPr lang="en-IN" sz="3200" dirty="0" smtClean="0"/>
            </a:br>
            <a:r>
              <a:rPr lang="en-IN" sz="2800" dirty="0" smtClean="0">
                <a:solidFill>
                  <a:srgbClr val="337777"/>
                </a:solidFill>
              </a:rPr>
              <a:t>Example Implementation  </a:t>
            </a:r>
            <a:r>
              <a:rPr lang="en-IN" dirty="0" smtClean="0"/>
              <a:t/>
            </a:r>
            <a:br>
              <a:rPr lang="en-IN" dirty="0" smtClean="0"/>
            </a:br>
            <a:endParaRPr lang="en-IN" dirty="0"/>
          </a:p>
        </p:txBody>
      </p:sp>
      <p:sp>
        <p:nvSpPr>
          <p:cNvPr id="4" name="Date Placeholder 3"/>
          <p:cNvSpPr>
            <a:spLocks noGrp="1"/>
          </p:cNvSpPr>
          <p:nvPr>
            <p:ph type="dt" sz="half" idx="14"/>
          </p:nvPr>
        </p:nvSpPr>
        <p:spPr/>
        <p:txBody>
          <a:bodyPr/>
          <a:lstStyle/>
          <a:p>
            <a:r>
              <a:rPr lang="en-US" smtClean="0"/>
              <a:t>Amit K | 12.03.24   </a:t>
            </a:r>
            <a:endParaRPr lang="de-DE" dirty="0"/>
          </a:p>
        </p:txBody>
      </p:sp>
      <p:sp>
        <p:nvSpPr>
          <p:cNvPr id="5" name="Footer Placeholder 4"/>
          <p:cNvSpPr>
            <a:spLocks noGrp="1"/>
          </p:cNvSpPr>
          <p:nvPr>
            <p:ph type="ftr" sz="quarter" idx="15"/>
          </p:nvPr>
        </p:nvSpPr>
        <p:spPr/>
        <p:txBody>
          <a:bodyPr/>
          <a:lstStyle/>
          <a:p>
            <a:r>
              <a:rPr lang="en-IN" smtClean="0"/>
              <a:t>Divertor Concept Development - Physics Meeting </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a:t>
            </a:fld>
            <a:endParaRPr lang="de-DE" dirty="0"/>
          </a:p>
        </p:txBody>
      </p:sp>
      <p:sp>
        <p:nvSpPr>
          <p:cNvPr id="12" name="Rounded Rectangle 11"/>
          <p:cNvSpPr/>
          <p:nvPr/>
        </p:nvSpPr>
        <p:spPr>
          <a:xfrm>
            <a:off x="7722899" y="2297985"/>
            <a:ext cx="2431900" cy="951356"/>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200" b="1" dirty="0" smtClean="0">
                <a:solidFill>
                  <a:schemeClr val="bg1"/>
                </a:solidFill>
              </a:rPr>
              <a:t>3D Island Divertor Design guess</a:t>
            </a:r>
          </a:p>
        </p:txBody>
      </p:sp>
      <p:sp>
        <p:nvSpPr>
          <p:cNvPr id="18" name="Rounded Rectangle 17"/>
          <p:cNvSpPr/>
          <p:nvPr/>
        </p:nvSpPr>
        <p:spPr>
          <a:xfrm>
            <a:off x="2143705" y="2268108"/>
            <a:ext cx="2228825" cy="1011111"/>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2D Idea </a:t>
            </a:r>
          </a:p>
        </p:txBody>
      </p:sp>
      <p:sp>
        <p:nvSpPr>
          <p:cNvPr id="19" name="Right Arrow 18"/>
          <p:cNvSpPr/>
          <p:nvPr/>
        </p:nvSpPr>
        <p:spPr>
          <a:xfrm>
            <a:off x="5060784" y="2603114"/>
            <a:ext cx="1973861" cy="341098"/>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grpSp>
        <p:nvGrpSpPr>
          <p:cNvPr id="71" name="Group 70"/>
          <p:cNvGrpSpPr/>
          <p:nvPr/>
        </p:nvGrpSpPr>
        <p:grpSpPr>
          <a:xfrm>
            <a:off x="1151095" y="3315176"/>
            <a:ext cx="4234825" cy="2905271"/>
            <a:chOff x="1978196" y="3378431"/>
            <a:chExt cx="3855768" cy="2598875"/>
          </a:xfrm>
        </p:grpSpPr>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t="10701"/>
            <a:stretch/>
          </p:blipFill>
          <p:spPr>
            <a:xfrm>
              <a:off x="1978196" y="3394930"/>
              <a:ext cx="3855768" cy="2582376"/>
            </a:xfrm>
            <a:prstGeom prst="rect">
              <a:avLst/>
            </a:prstGeom>
          </p:spPr>
        </p:pic>
        <p:sp>
          <p:nvSpPr>
            <p:cNvPr id="70" name="Rectangle 69"/>
            <p:cNvSpPr/>
            <p:nvPr/>
          </p:nvSpPr>
          <p:spPr>
            <a:xfrm>
              <a:off x="2562800" y="3378431"/>
              <a:ext cx="2757345" cy="45719"/>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grpSp>
      <p:grpSp>
        <p:nvGrpSpPr>
          <p:cNvPr id="87" name="Group 86"/>
          <p:cNvGrpSpPr/>
          <p:nvPr/>
        </p:nvGrpSpPr>
        <p:grpSpPr>
          <a:xfrm>
            <a:off x="2535880" y="5303968"/>
            <a:ext cx="974795" cy="536953"/>
            <a:chOff x="3232294" y="5217178"/>
            <a:chExt cx="747310" cy="442310"/>
          </a:xfrm>
        </p:grpSpPr>
        <p:cxnSp>
          <p:nvCxnSpPr>
            <p:cNvPr id="72" name="Straight Connector 71"/>
            <p:cNvCxnSpPr/>
            <p:nvPr/>
          </p:nvCxnSpPr>
          <p:spPr>
            <a:xfrm flipV="1">
              <a:off x="3237336" y="5217178"/>
              <a:ext cx="693787" cy="242026"/>
            </a:xfrm>
            <a:prstGeom prst="line">
              <a:avLst/>
            </a:prstGeom>
            <a:ln w="28575">
              <a:solidFill>
                <a:schemeClr val="bg1">
                  <a:lumMod val="50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73" name="Straight Connector 72"/>
            <p:cNvCxnSpPr/>
            <p:nvPr/>
          </p:nvCxnSpPr>
          <p:spPr>
            <a:xfrm rot="360000">
              <a:off x="3232294" y="5477333"/>
              <a:ext cx="356414" cy="182155"/>
            </a:xfrm>
            <a:prstGeom prst="line">
              <a:avLst/>
            </a:prstGeom>
            <a:ln w="28575">
              <a:solidFill>
                <a:schemeClr val="bg1">
                  <a:lumMod val="50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86" name="Straight Connector 85"/>
            <p:cNvCxnSpPr/>
            <p:nvPr/>
          </p:nvCxnSpPr>
          <p:spPr>
            <a:xfrm rot="4440000">
              <a:off x="3710320" y="5345886"/>
              <a:ext cx="356414" cy="182155"/>
            </a:xfrm>
            <a:prstGeom prst="line">
              <a:avLst/>
            </a:prstGeom>
            <a:ln w="28575">
              <a:solidFill>
                <a:schemeClr val="bg1">
                  <a:lumMod val="50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cxnSp>
        <p:nvCxnSpPr>
          <p:cNvPr id="89" name="Straight Arrow Connector 88"/>
          <p:cNvCxnSpPr/>
          <p:nvPr/>
        </p:nvCxnSpPr>
        <p:spPr>
          <a:xfrm rot="-540000">
            <a:off x="3147365" y="5569987"/>
            <a:ext cx="138546" cy="720000"/>
          </a:xfrm>
          <a:prstGeom prst="straightConnector1">
            <a:avLst/>
          </a:prstGeom>
          <a:ln w="38100" cmpd="sng">
            <a:solidFill>
              <a:srgbClr val="00B0F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Kreis 49">
            <a:extLst>
              <a:ext uri="{FF2B5EF4-FFF2-40B4-BE49-F238E27FC236}">
                <a16:creationId xmlns:a16="http://schemas.microsoft.com/office/drawing/2014/main" id="{F2FF83A0-44EA-4540-8262-F2B70C500B23}"/>
              </a:ext>
            </a:extLst>
          </p:cNvPr>
          <p:cNvSpPr/>
          <p:nvPr/>
        </p:nvSpPr>
        <p:spPr>
          <a:xfrm rot="15240000" flipH="1">
            <a:off x="2946230" y="5616864"/>
            <a:ext cx="501639" cy="802886"/>
          </a:xfrm>
          <a:custGeom>
            <a:avLst/>
            <a:gdLst>
              <a:gd name="connsiteX0" fmla="*/ 363546 w 721710"/>
              <a:gd name="connsiteY0" fmla="*/ 220714 h 220717"/>
              <a:gd name="connsiteX1" fmla="*/ 73345 w 721710"/>
              <a:gd name="connsiteY1" fmla="*/ 177050 h 220717"/>
              <a:gd name="connsiteX2" fmla="*/ 310540 w 721710"/>
              <a:gd name="connsiteY2" fmla="*/ 1078 h 220717"/>
              <a:gd name="connsiteX3" fmla="*/ 360855 w 721710"/>
              <a:gd name="connsiteY3" fmla="*/ 110359 h 220717"/>
              <a:gd name="connsiteX4" fmla="*/ 363546 w 721710"/>
              <a:gd name="connsiteY4" fmla="*/ 220714 h 220717"/>
              <a:gd name="connsiteX0" fmla="*/ 363940 w 363940"/>
              <a:gd name="connsiteY0" fmla="*/ 219636 h 219639"/>
              <a:gd name="connsiteX1" fmla="*/ 73739 w 363940"/>
              <a:gd name="connsiteY1" fmla="*/ 175972 h 219639"/>
              <a:gd name="connsiteX2" fmla="*/ 310934 w 363940"/>
              <a:gd name="connsiteY2" fmla="*/ 0 h 219639"/>
              <a:gd name="connsiteX3" fmla="*/ 363940 w 363940"/>
              <a:gd name="connsiteY3" fmla="*/ 219636 h 219639"/>
              <a:gd name="connsiteX0" fmla="*/ 363940 w 455380"/>
              <a:gd name="connsiteY0" fmla="*/ 219636 h 311076"/>
              <a:gd name="connsiteX1" fmla="*/ 73739 w 455380"/>
              <a:gd name="connsiteY1" fmla="*/ 175972 h 311076"/>
              <a:gd name="connsiteX2" fmla="*/ 310934 w 455380"/>
              <a:gd name="connsiteY2" fmla="*/ 0 h 311076"/>
              <a:gd name="connsiteX3" fmla="*/ 455380 w 455380"/>
              <a:gd name="connsiteY3" fmla="*/ 311076 h 311076"/>
              <a:gd name="connsiteX0" fmla="*/ 363940 w 363940"/>
              <a:gd name="connsiteY0" fmla="*/ 219636 h 219639"/>
              <a:gd name="connsiteX1" fmla="*/ 73739 w 363940"/>
              <a:gd name="connsiteY1" fmla="*/ 175972 h 219639"/>
              <a:gd name="connsiteX2" fmla="*/ 310934 w 363940"/>
              <a:gd name="connsiteY2" fmla="*/ 0 h 219639"/>
            </a:gdLst>
            <a:ahLst/>
            <a:cxnLst>
              <a:cxn ang="0">
                <a:pos x="connsiteX0" y="connsiteY0"/>
              </a:cxn>
              <a:cxn ang="0">
                <a:pos x="connsiteX1" y="connsiteY1"/>
              </a:cxn>
              <a:cxn ang="0">
                <a:pos x="connsiteX2" y="connsiteY2"/>
              </a:cxn>
            </a:cxnLst>
            <a:rect l="l" t="t" r="r" b="b"/>
            <a:pathLst>
              <a:path w="363940" h="219639">
                <a:moveTo>
                  <a:pt x="363940" y="219636"/>
                </a:moveTo>
                <a:cubicBezTo>
                  <a:pt x="250101" y="219896"/>
                  <a:pt x="142536" y="203711"/>
                  <a:pt x="73739" y="175972"/>
                </a:cubicBezTo>
                <a:cubicBezTo>
                  <a:pt x="-92721" y="108854"/>
                  <a:pt x="38172" y="11745"/>
                  <a:pt x="310934" y="0"/>
                </a:cubicBezTo>
              </a:path>
            </a:pathLst>
          </a:custGeom>
          <a:noFill/>
          <a:ln w="31750">
            <a:solidFill>
              <a:srgbClr val="00B050"/>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1" name="Rectangle 90"/>
          <p:cNvSpPr/>
          <p:nvPr/>
        </p:nvSpPr>
        <p:spPr>
          <a:xfrm>
            <a:off x="5034806" y="3660113"/>
            <a:ext cx="1999839" cy="2269873"/>
          </a:xfrm>
          <a:prstGeom prst="rect">
            <a:avLst/>
          </a:prstGeom>
          <a:solidFill>
            <a:schemeClr val="bg1"/>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IN" sz="1400" b="1" u="sng" dirty="0" smtClean="0">
                <a:solidFill>
                  <a:srgbClr val="005555"/>
                </a:solidFill>
              </a:rPr>
              <a:t>Design Parameters:</a:t>
            </a:r>
            <a:endParaRPr lang="en-IN" sz="1400" b="1" u="sng" dirty="0">
              <a:solidFill>
                <a:srgbClr val="005555"/>
              </a:solidFill>
            </a:endParaRPr>
          </a:p>
          <a:p>
            <a:pPr marL="285750" indent="-285750" algn="l">
              <a:spcBef>
                <a:spcPts val="1150"/>
              </a:spcBef>
              <a:buClr>
                <a:srgbClr val="116656"/>
              </a:buClr>
              <a:buSzPct val="120000"/>
              <a:buFontTx/>
              <a:buChar char="-"/>
            </a:pPr>
            <a:r>
              <a:rPr lang="en-IN" sz="1400" b="1" dirty="0" smtClean="0">
                <a:solidFill>
                  <a:schemeClr val="bg1">
                    <a:lumMod val="50000"/>
                  </a:schemeClr>
                </a:solidFill>
              </a:rPr>
              <a:t>Dimensions</a:t>
            </a:r>
          </a:p>
          <a:p>
            <a:pPr marL="285750" indent="-285750" algn="l">
              <a:spcBef>
                <a:spcPts val="1150"/>
              </a:spcBef>
              <a:buClr>
                <a:srgbClr val="116656"/>
              </a:buClr>
              <a:buSzPct val="120000"/>
              <a:buFontTx/>
              <a:buChar char="-"/>
            </a:pPr>
            <a:r>
              <a:rPr lang="en-IN" sz="1400" b="1" dirty="0" smtClean="0">
                <a:solidFill>
                  <a:srgbClr val="00B0F0"/>
                </a:solidFill>
              </a:rPr>
              <a:t>Offset from O -point</a:t>
            </a:r>
          </a:p>
          <a:p>
            <a:pPr marL="285750" indent="-285750" algn="l">
              <a:spcBef>
                <a:spcPts val="1150"/>
              </a:spcBef>
              <a:buClr>
                <a:srgbClr val="116656"/>
              </a:buClr>
              <a:buSzPct val="120000"/>
              <a:buFontTx/>
              <a:buChar char="-"/>
            </a:pPr>
            <a:r>
              <a:rPr lang="en-IN" sz="1400" b="1" dirty="0" smtClean="0">
                <a:solidFill>
                  <a:srgbClr val="00B050"/>
                </a:solidFill>
              </a:rPr>
              <a:t>Tilt about basis vector</a:t>
            </a:r>
          </a:p>
          <a:p>
            <a:pPr algn="l">
              <a:spcBef>
                <a:spcPts val="1150"/>
              </a:spcBef>
              <a:buClr>
                <a:srgbClr val="116656"/>
              </a:buClr>
              <a:buSzPct val="120000"/>
            </a:pPr>
            <a:r>
              <a:rPr lang="en-IN" sz="1400" b="1" dirty="0" smtClean="0">
                <a:solidFill>
                  <a:srgbClr val="005555"/>
                </a:solidFill>
              </a:rPr>
              <a:t>* Toroidal variation</a:t>
            </a:r>
            <a:endParaRPr lang="en-IN" sz="1400" b="1" dirty="0">
              <a:solidFill>
                <a:srgbClr val="005555"/>
              </a:solidFill>
            </a:endParaRPr>
          </a:p>
        </p:txBody>
      </p:sp>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849" y="3381159"/>
            <a:ext cx="3600000" cy="2548828"/>
          </a:xfrm>
          <a:prstGeom prst="rect">
            <a:avLst/>
          </a:prstGeom>
        </p:spPr>
      </p:pic>
    </p:spTree>
    <p:extLst>
      <p:ext uri="{BB962C8B-B14F-4D97-AF65-F5344CB8AC3E}">
        <p14:creationId xmlns:p14="http://schemas.microsoft.com/office/powerpoint/2010/main" val="2859364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90" grpId="0" animBg="1"/>
      <p:bldP spid="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417" t="14737" r="8342" b="12047"/>
          <a:stretch/>
        </p:blipFill>
        <p:spPr>
          <a:xfrm>
            <a:off x="2820903" y="2068981"/>
            <a:ext cx="8432634" cy="4312769"/>
          </a:xfrm>
          <a:prstGeom prst="rect">
            <a:avLst/>
          </a:prstGeom>
        </p:spPr>
      </p:pic>
      <p:sp>
        <p:nvSpPr>
          <p:cNvPr id="2" name="Title 1"/>
          <p:cNvSpPr>
            <a:spLocks noGrp="1"/>
          </p:cNvSpPr>
          <p:nvPr>
            <p:ph type="title"/>
          </p:nvPr>
        </p:nvSpPr>
        <p:spPr/>
        <p:txBody>
          <a:bodyPr/>
          <a:lstStyle/>
          <a:p>
            <a:r>
              <a:rPr lang="en-IN" sz="3200" dirty="0" err="1"/>
              <a:t>Divertor</a:t>
            </a:r>
            <a:r>
              <a:rPr lang="en-IN" sz="3200" dirty="0"/>
              <a:t> Design </a:t>
            </a:r>
            <a:r>
              <a:rPr lang="en-IN" sz="2800" dirty="0"/>
              <a:t/>
            </a:r>
            <a:br>
              <a:rPr lang="en-IN" sz="2800" dirty="0"/>
            </a:br>
            <a:r>
              <a:rPr lang="en-IN" sz="2800" dirty="0" smtClean="0">
                <a:solidFill>
                  <a:srgbClr val="337777"/>
                </a:solidFill>
              </a:rPr>
              <a:t>Spline of Helper Points</a:t>
            </a:r>
            <a:endParaRPr lang="en-IN" dirty="0">
              <a:solidFill>
                <a:srgbClr val="337777"/>
              </a:solidFill>
            </a:endParaRPr>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4</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Let’s say we design between </a:t>
            </a:r>
            <a:r>
              <a:rPr lang="en-IN" dirty="0" err="1" smtClean="0"/>
              <a:t>Phi_min</a:t>
            </a:r>
            <a:r>
              <a:rPr lang="en-IN" dirty="0" smtClean="0"/>
              <a:t> = -10 and </a:t>
            </a:r>
            <a:r>
              <a:rPr lang="en-IN" dirty="0" err="1" smtClean="0"/>
              <a:t>Phi_max</a:t>
            </a:r>
            <a:r>
              <a:rPr lang="en-IN" dirty="0" smtClean="0"/>
              <a:t> =  5 </a:t>
            </a:r>
          </a:p>
          <a:p>
            <a:pPr marL="285750" indent="-285750">
              <a:buFont typeface="Arial" panose="020B0604020202020204" pitchFamily="34" charset="0"/>
              <a:buChar char="•"/>
            </a:pPr>
            <a:r>
              <a:rPr lang="en-IN" dirty="0" smtClean="0"/>
              <a:t>Visualization:</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2307719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410" t="15439" r="8543" b="13099"/>
          <a:stretch/>
        </p:blipFill>
        <p:spPr>
          <a:xfrm>
            <a:off x="4412375" y="2665172"/>
            <a:ext cx="7518314" cy="3716578"/>
          </a:xfrm>
          <a:prstGeom prst="rect">
            <a:avLst/>
          </a:prstGeom>
        </p:spPr>
      </p:pic>
      <p:sp>
        <p:nvSpPr>
          <p:cNvPr id="2" name="Title 1"/>
          <p:cNvSpPr>
            <a:spLocks noGrp="1"/>
          </p:cNvSpPr>
          <p:nvPr>
            <p:ph type="title"/>
          </p:nvPr>
        </p:nvSpPr>
        <p:spPr/>
        <p:txBody>
          <a:bodyPr/>
          <a:lstStyle/>
          <a:p>
            <a:r>
              <a:rPr lang="en-IN" sz="3200" dirty="0" err="1"/>
              <a:t>Divertor</a:t>
            </a:r>
            <a:r>
              <a:rPr lang="en-IN" sz="3200" dirty="0"/>
              <a:t> Design </a:t>
            </a:r>
            <a:r>
              <a:rPr lang="en-IN" sz="2800" dirty="0"/>
              <a:t/>
            </a:r>
            <a:br>
              <a:rPr lang="en-IN" sz="2800" dirty="0"/>
            </a:br>
            <a:r>
              <a:rPr lang="en-IN" sz="2800" dirty="0" smtClean="0">
                <a:solidFill>
                  <a:srgbClr val="337777"/>
                </a:solidFill>
              </a:rPr>
              <a:t>Offset Profile</a:t>
            </a:r>
            <a:endParaRPr lang="en-IN" dirty="0">
              <a:solidFill>
                <a:srgbClr val="337777"/>
              </a:solidFill>
            </a:endParaRPr>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5</a:t>
            </a:fld>
            <a:endParaRPr lang="de-DE" dirty="0"/>
          </a:p>
        </p:txBody>
      </p:sp>
      <mc:AlternateContent xmlns:mc="http://schemas.openxmlformats.org/markup-compatibility/2006">
        <mc:Choice xmlns:a14="http://schemas.microsoft.com/office/drawing/2010/main" Requires="a14">
          <p:sp>
            <p:nvSpPr>
              <p:cNvPr id="6" name="Text Placeholder 5"/>
              <p:cNvSpPr>
                <a:spLocks noGrp="1"/>
              </p:cNvSpPr>
              <p:nvPr>
                <p:ph type="body" sz="quarter" idx="17"/>
              </p:nvPr>
            </p:nvSpPr>
            <p:spPr/>
            <p:txBody>
              <a:bodyPr>
                <a:normAutofit/>
              </a:bodyPr>
              <a:lstStyle/>
              <a:p>
                <a:pPr marL="285750" indent="-285750">
                  <a:buFont typeface="Arial" panose="020B0604020202020204" pitchFamily="34" charset="0"/>
                  <a:buChar char="•"/>
                </a:pPr>
                <a:r>
                  <a:rPr lang="en-IN" dirty="0" smtClean="0"/>
                  <a:t>Profile of Offset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smtClean="0"/>
                  <a:t> Set’s Target Shadowing</a:t>
                </a:r>
              </a:p>
              <a:p>
                <a:pPr marL="285750" indent="-285750">
                  <a:buFont typeface="Arial" panose="020B0604020202020204" pitchFamily="34" charset="0"/>
                  <a:buChar char="•"/>
                </a:pPr>
                <a:r>
                  <a:rPr lang="en-IN" dirty="0" smtClean="0"/>
                  <a:t>Lagrange </a:t>
                </a:r>
                <a:r>
                  <a:rPr lang="en-IN" dirty="0" err="1" smtClean="0"/>
                  <a:t>interpolatation</a:t>
                </a:r>
                <a:r>
                  <a:rPr lang="en-IN" dirty="0" smtClean="0"/>
                  <a:t> from 3 offset values at phi_min,0,phi_max </a:t>
                </a:r>
                <a14:m>
                  <m:oMath xmlns:m="http://schemas.openxmlformats.org/officeDocument/2006/math">
                    <m:r>
                      <a:rPr lang="en-IN" i="1">
                        <a:latin typeface="Cambria Math" panose="02040503050406030204" pitchFamily="18" charset="0"/>
                        <a:ea typeface="Cambria Math" panose="02040503050406030204" pitchFamily="18" charset="0"/>
                      </a:rPr>
                      <m:t>⟹</m:t>
                    </m:r>
                  </m:oMath>
                </a14:m>
                <a:r>
                  <a:rPr lang="en-IN" dirty="0" smtClean="0"/>
                  <a:t> Smooth shape</a:t>
                </a:r>
              </a:p>
              <a:p>
                <a:pPr marL="285750" indent="-285750">
                  <a:buFont typeface="Arial" panose="020B0604020202020204" pitchFamily="34" charset="0"/>
                  <a:buChar char="•"/>
                </a:pPr>
                <a:r>
                  <a:rPr lang="en-IN" dirty="0" smtClean="0"/>
                  <a:t>Here, island dives in and out of target: </a:t>
                </a:r>
              </a:p>
            </p:txBody>
          </p:sp>
        </mc:Choice>
        <mc:Fallback>
          <p:sp>
            <p:nvSpPr>
              <p:cNvPr id="6" name="Text Placeholder 5"/>
              <p:cNvSpPr>
                <a:spLocks noGrp="1" noRot="1" noChangeAspect="1" noMove="1" noResize="1" noEditPoints="1" noAdjustHandles="1" noChangeArrowheads="1" noChangeShapeType="1" noTextEdit="1"/>
              </p:cNvSpPr>
              <p:nvPr>
                <p:ph type="body" sz="quarter" idx="17"/>
              </p:nvPr>
            </p:nvSpPr>
            <p:spPr>
              <a:blipFill>
                <a:blip r:embed="rId3"/>
                <a:stretch>
                  <a:fillRect l="-1222"/>
                </a:stretch>
              </a:blipFill>
            </p:spPr>
            <p:txBody>
              <a:bodyPr/>
              <a:lstStyle/>
              <a:p>
                <a:r>
                  <a:rPr lang="en-IN">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84" y="3226060"/>
            <a:ext cx="3459735" cy="2594801"/>
          </a:xfrm>
          <a:prstGeom prst="rect">
            <a:avLst/>
          </a:prstGeom>
        </p:spPr>
      </p:pic>
    </p:spTree>
    <p:extLst>
      <p:ext uri="{BB962C8B-B14F-4D97-AF65-F5344CB8AC3E}">
        <p14:creationId xmlns:p14="http://schemas.microsoft.com/office/powerpoint/2010/main" val="312781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err="1"/>
              <a:t>Divertor</a:t>
            </a:r>
            <a:r>
              <a:rPr lang="en-IN" sz="3200" dirty="0"/>
              <a:t> Design </a:t>
            </a:r>
            <a:r>
              <a:rPr lang="en-IN" sz="2800" dirty="0"/>
              <a:t/>
            </a:r>
            <a:br>
              <a:rPr lang="en-IN" sz="2800" dirty="0"/>
            </a:br>
            <a:r>
              <a:rPr lang="en-IN" sz="2800" dirty="0" smtClean="0">
                <a:solidFill>
                  <a:srgbClr val="337777"/>
                </a:solidFill>
              </a:rPr>
              <a:t>3D </a:t>
            </a:r>
            <a:r>
              <a:rPr lang="en-IN" sz="2800" dirty="0" err="1" smtClean="0">
                <a:solidFill>
                  <a:srgbClr val="337777"/>
                </a:solidFill>
              </a:rPr>
              <a:t>Divertor</a:t>
            </a:r>
            <a:endParaRPr lang="en-IN" dirty="0">
              <a:solidFill>
                <a:srgbClr val="337777"/>
              </a:solidFill>
            </a:endParaRPr>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6</a:t>
            </a:fld>
            <a:endParaRPr lang="de-DE" dirty="0"/>
          </a:p>
        </p:txBody>
      </p:sp>
      <mc:AlternateContent xmlns:mc="http://schemas.openxmlformats.org/markup-compatibility/2006">
        <mc:Choice xmlns:a14="http://schemas.microsoft.com/office/drawing/2010/main" Requires="a14">
          <p:sp>
            <p:nvSpPr>
              <p:cNvPr id="6" name="Text Placeholder 5"/>
              <p:cNvSpPr>
                <a:spLocks noGrp="1"/>
              </p:cNvSpPr>
              <p:nvPr>
                <p:ph type="body" sz="quarter" idx="17"/>
              </p:nvPr>
            </p:nvSpPr>
            <p:spPr/>
            <p:txBody>
              <a:bodyPr>
                <a:normAutofit/>
              </a:bodyPr>
              <a:lstStyle/>
              <a:p>
                <a:pPr marL="285750" indent="-285750">
                  <a:buFont typeface="Arial" panose="020B0604020202020204" pitchFamily="34" charset="0"/>
                  <a:buChar char="•"/>
                </a:pPr>
                <a:r>
                  <a:rPr lang="en-IN" dirty="0" smtClean="0"/>
                  <a:t>Prescribe dimensions of the closed </a:t>
                </a:r>
                <a:r>
                  <a:rPr lang="en-IN" dirty="0" err="1" smtClean="0"/>
                  <a:t>divertor</a:t>
                </a:r>
                <a:r>
                  <a:rPr lang="en-IN" dirty="0" smtClean="0"/>
                  <a:t> (Can also be varied </a:t>
                </a:r>
                <a:r>
                  <a:rPr lang="en-IN" dirty="0" err="1" smtClean="0"/>
                  <a:t>toroidally</a:t>
                </a:r>
                <a:r>
                  <a:rPr lang="en-IN" dirty="0" smtClean="0"/>
                  <a:t>)</a:t>
                </a:r>
              </a:p>
              <a:p>
                <a:pPr marL="285750" indent="-285750">
                  <a:buFont typeface="Arial" panose="020B0604020202020204" pitchFamily="34" charset="0"/>
                  <a:buChar char="•"/>
                </a:pPr>
                <a:r>
                  <a:rPr lang="en-IN" dirty="0" smtClean="0"/>
                  <a:t>Stitch together 2D cross-sections at different Phi </a:t>
                </a:r>
                <a14:m>
                  <m:oMath xmlns:m="http://schemas.openxmlformats.org/officeDocument/2006/math">
                    <m:r>
                      <a:rPr lang="en-IN" i="1">
                        <a:latin typeface="Cambria Math" panose="02040503050406030204" pitchFamily="18" charset="0"/>
                        <a:ea typeface="Cambria Math" panose="02040503050406030204" pitchFamily="18" charset="0"/>
                      </a:rPr>
                      <m:t>⟹</m:t>
                    </m:r>
                  </m:oMath>
                </a14:m>
                <a:r>
                  <a:rPr lang="en-IN" dirty="0" smtClean="0"/>
                  <a:t> </a:t>
                </a:r>
                <a:r>
                  <a:rPr lang="en-IN" dirty="0" err="1" smtClean="0"/>
                  <a:t>Kisslinger</a:t>
                </a:r>
                <a:r>
                  <a:rPr lang="en-IN" dirty="0" smtClean="0"/>
                  <a:t> format of 3D </a:t>
                </a:r>
                <a:r>
                  <a:rPr lang="en-IN" dirty="0" err="1" smtClean="0"/>
                  <a:t>divertor</a:t>
                </a:r>
                <a:r>
                  <a:rPr lang="en-IN" dirty="0" smtClean="0"/>
                  <a:t> </a:t>
                </a:r>
              </a:p>
              <a:p>
                <a:pPr marL="285750" indent="-285750">
                  <a:buFont typeface="Arial" panose="020B0604020202020204" pitchFamily="34" charset="0"/>
                  <a:buChar char="•"/>
                </a:pPr>
                <a:endParaRPr lang="en-IN" dirty="0" smtClean="0"/>
              </a:p>
            </p:txBody>
          </p:sp>
        </mc:Choice>
        <mc:Fallback>
          <p:sp>
            <p:nvSpPr>
              <p:cNvPr id="6" name="Text Placeholder 5"/>
              <p:cNvSpPr>
                <a:spLocks noGrp="1" noRot="1" noChangeAspect="1" noMove="1" noResize="1" noEditPoints="1" noAdjustHandles="1" noChangeArrowheads="1" noChangeShapeType="1" noTextEdit="1"/>
              </p:cNvSpPr>
              <p:nvPr>
                <p:ph type="body" sz="quarter" idx="17"/>
              </p:nvPr>
            </p:nvSpPr>
            <p:spPr>
              <a:blipFill>
                <a:blip r:embed="rId2"/>
                <a:stretch>
                  <a:fillRect l="-1222"/>
                </a:stretch>
              </a:blipFill>
            </p:spPr>
            <p:txBody>
              <a:bodyPr/>
              <a:lstStyle/>
              <a:p>
                <a:r>
                  <a:rPr lang="en-IN">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890" y="3053412"/>
            <a:ext cx="4089785" cy="28956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8276" t="13567" r="9013" b="10410"/>
          <a:stretch/>
        </p:blipFill>
        <p:spPr>
          <a:xfrm>
            <a:off x="1106905" y="2978613"/>
            <a:ext cx="5767137" cy="3045198"/>
          </a:xfrm>
          <a:prstGeom prst="rect">
            <a:avLst/>
          </a:prstGeom>
        </p:spPr>
      </p:pic>
    </p:spTree>
    <p:extLst>
      <p:ext uri="{BB962C8B-B14F-4D97-AF65-F5344CB8AC3E}">
        <p14:creationId xmlns:p14="http://schemas.microsoft.com/office/powerpoint/2010/main" val="3591859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err="1"/>
              <a:t>Divertor</a:t>
            </a:r>
            <a:r>
              <a:rPr lang="en-IN" sz="3200" dirty="0"/>
              <a:t> Design </a:t>
            </a:r>
            <a:r>
              <a:rPr lang="en-IN" sz="2800" dirty="0"/>
              <a:t/>
            </a:r>
            <a:br>
              <a:rPr lang="en-IN" sz="2800" dirty="0"/>
            </a:br>
            <a:r>
              <a:rPr lang="en-IN" sz="2800" dirty="0" smtClean="0">
                <a:solidFill>
                  <a:srgbClr val="337777"/>
                </a:solidFill>
              </a:rPr>
              <a:t>Heat Loads</a:t>
            </a:r>
            <a:endParaRPr lang="en-IN" dirty="0">
              <a:solidFill>
                <a:srgbClr val="337777"/>
              </a:solidFill>
            </a:endParaRPr>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7</a:t>
            </a:fld>
            <a:endParaRPr lang="de-DE" dirty="0"/>
          </a:p>
        </p:txBody>
      </p:sp>
      <mc:AlternateContent xmlns:mc="http://schemas.openxmlformats.org/markup-compatibility/2006">
        <mc:Choice xmlns:a14="http://schemas.microsoft.com/office/drawing/2010/main" Requires="a14">
          <p:sp>
            <p:nvSpPr>
              <p:cNvPr id="6" name="Text Placeholder 5"/>
              <p:cNvSpPr>
                <a:spLocks noGrp="1"/>
              </p:cNvSpPr>
              <p:nvPr>
                <p:ph type="body" sz="quarter" idx="17"/>
              </p:nvPr>
            </p:nvSpPr>
            <p:spPr/>
            <p:txBody>
              <a:bodyPr>
                <a:normAutofit/>
              </a:bodyPr>
              <a:lstStyle/>
              <a:p>
                <a:pPr marL="285750" indent="-285750">
                  <a:buFont typeface="Arial" panose="020B0604020202020204" pitchFamily="34" charset="0"/>
                  <a:buChar char="•"/>
                </a:pPr>
                <a:r>
                  <a:rPr lang="en-IN" dirty="0" smtClean="0"/>
                  <a:t>EMC3-Lite heat load calculations for arbitrarily chosen design parameters </a:t>
                </a:r>
                <a:endParaRPr lang="en-IN" dirty="0"/>
              </a:p>
              <a:p>
                <a:pPr marL="285750" indent="-285750">
                  <a:buFont typeface="Arial" panose="020B0604020202020204" pitchFamily="34" charset="0"/>
                  <a:buChar char="•"/>
                </a:pPr>
                <a:r>
                  <a:rPr lang="en-IN" dirty="0" smtClean="0"/>
                  <a:t>EMC3-Lite: </a:t>
                </a:r>
                <a:r>
                  <a:rPr lang="en-IN" dirty="0" err="1" smtClean="0"/>
                  <a:t>Psol</a:t>
                </a:r>
                <a:r>
                  <a:rPr lang="en-IN" dirty="0" smtClean="0"/>
                  <a:t> = 10 MW, Chi = 2m^2/s, Power Balance shows only 0.12% lost</a:t>
                </a:r>
              </a:p>
              <a:p>
                <a:pPr marL="285750" indent="-285750">
                  <a:buFont typeface="Arial" panose="020B0604020202020204" pitchFamily="34" charset="0"/>
                  <a:buChar char="•"/>
                </a:pPr>
                <a:r>
                  <a:rPr lang="en-IN" dirty="0" smtClean="0">
                    <a:solidFill>
                      <a:srgbClr val="FF0000"/>
                    </a:solidFill>
                  </a:rPr>
                  <a:t>Not a good design </a:t>
                </a:r>
                <a14:m>
                  <m:oMath xmlns:m="http://schemas.openxmlformats.org/officeDocument/2006/math">
                    <m:r>
                      <a:rPr lang="en-IN" i="1">
                        <a:latin typeface="Cambria Math" panose="02040503050406030204" pitchFamily="18" charset="0"/>
                        <a:ea typeface="Cambria Math" panose="02040503050406030204" pitchFamily="18" charset="0"/>
                      </a:rPr>
                      <m:t>⟹</m:t>
                    </m:r>
                  </m:oMath>
                </a14:m>
                <a:r>
                  <a:rPr lang="en-IN" dirty="0" smtClean="0">
                    <a:solidFill>
                      <a:srgbClr val="FF0000"/>
                    </a:solidFill>
                  </a:rPr>
                  <a:t> peak &gt; 10 MW/m^2 and loads only on top …. But WHY?</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smtClean="0"/>
              </a:p>
            </p:txBody>
          </p:sp>
        </mc:Choice>
        <mc:Fallback>
          <p:sp>
            <p:nvSpPr>
              <p:cNvPr id="6" name="Text Placeholder 5"/>
              <p:cNvSpPr>
                <a:spLocks noGrp="1" noRot="1" noChangeAspect="1" noMove="1" noResize="1" noEditPoints="1" noAdjustHandles="1" noChangeArrowheads="1" noChangeShapeType="1" noTextEdit="1"/>
              </p:cNvSpPr>
              <p:nvPr>
                <p:ph type="body" sz="quarter" idx="17"/>
              </p:nvPr>
            </p:nvSpPr>
            <p:spPr>
              <a:blipFill>
                <a:blip r:embed="rId2"/>
                <a:stretch>
                  <a:fillRect l="-1222"/>
                </a:stretch>
              </a:blipFill>
            </p:spPr>
            <p:txBody>
              <a:bodyPr/>
              <a:lstStyle/>
              <a:p>
                <a:r>
                  <a:rPr lang="en-IN">
                    <a:noFill/>
                  </a:rPr>
                  <a:t> </a:t>
                </a:r>
              </a:p>
            </p:txBody>
          </p:sp>
        </mc:Fallback>
      </mc:AlternateContent>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74" y="3131808"/>
            <a:ext cx="4089785" cy="2895600"/>
          </a:xfrm>
          <a:prstGeom prst="rect">
            <a:avLst/>
          </a:prstGeom>
        </p:spPr>
      </p:pic>
      <p:sp>
        <p:nvSpPr>
          <p:cNvPr id="10" name="Rectangle 9"/>
          <p:cNvSpPr/>
          <p:nvPr/>
        </p:nvSpPr>
        <p:spPr>
          <a:xfrm>
            <a:off x="960420" y="5125451"/>
            <a:ext cx="1223412" cy="369332"/>
          </a:xfrm>
          <a:prstGeom prst="rect">
            <a:avLst/>
          </a:prstGeom>
        </p:spPr>
        <p:txBody>
          <a:bodyPr wrap="none">
            <a:spAutoFit/>
          </a:bodyPr>
          <a:lstStyle/>
          <a:p>
            <a:pPr algn="ctr">
              <a:spcBef>
                <a:spcPts val="1150"/>
              </a:spcBef>
              <a:buClr>
                <a:srgbClr val="116656"/>
              </a:buClr>
              <a:buSzPct val="120000"/>
            </a:pPr>
            <a:r>
              <a:rPr lang="en-IN" dirty="0"/>
              <a:t>Inner Flap</a:t>
            </a:r>
            <a:endParaRPr lang="en-IN" dirty="0"/>
          </a:p>
        </p:txBody>
      </p:sp>
      <p:sp>
        <p:nvSpPr>
          <p:cNvPr id="16" name="Rectangle 15"/>
          <p:cNvSpPr/>
          <p:nvPr/>
        </p:nvSpPr>
        <p:spPr>
          <a:xfrm>
            <a:off x="3270804" y="5333999"/>
            <a:ext cx="1274708" cy="369332"/>
          </a:xfrm>
          <a:prstGeom prst="rect">
            <a:avLst/>
          </a:prstGeom>
        </p:spPr>
        <p:txBody>
          <a:bodyPr wrap="none">
            <a:spAutoFit/>
          </a:bodyPr>
          <a:lstStyle/>
          <a:p>
            <a:pPr algn="ctr">
              <a:spcBef>
                <a:spcPts val="1150"/>
              </a:spcBef>
              <a:buClr>
                <a:srgbClr val="116656"/>
              </a:buClr>
              <a:buSzPct val="120000"/>
            </a:pPr>
            <a:r>
              <a:rPr lang="en-IN" dirty="0" smtClean="0"/>
              <a:t>Outer </a:t>
            </a:r>
            <a:r>
              <a:rPr lang="en-IN" dirty="0"/>
              <a:t>Flap</a:t>
            </a:r>
            <a:endParaRPr lang="en-IN" dirty="0"/>
          </a:p>
        </p:txBody>
      </p:sp>
      <p:sp>
        <p:nvSpPr>
          <p:cNvPr id="17" name="Circular Arrow 16"/>
          <p:cNvSpPr/>
          <p:nvPr/>
        </p:nvSpPr>
        <p:spPr>
          <a:xfrm rot="706059">
            <a:off x="2286795" y="5149724"/>
            <a:ext cx="783717" cy="690119"/>
          </a:xfrm>
          <a:prstGeom prst="circularArrow">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grpSp>
        <p:nvGrpSpPr>
          <p:cNvPr id="20" name="Group 19"/>
          <p:cNvGrpSpPr/>
          <p:nvPr/>
        </p:nvGrpSpPr>
        <p:grpSpPr>
          <a:xfrm>
            <a:off x="5021179" y="3051180"/>
            <a:ext cx="5606716" cy="3056856"/>
            <a:chOff x="5021179" y="3051180"/>
            <a:chExt cx="5606716" cy="3056856"/>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210" t="10088" r="13333"/>
            <a:stretch/>
          </p:blipFill>
          <p:spPr>
            <a:xfrm>
              <a:off x="5021179" y="3051180"/>
              <a:ext cx="5606716" cy="3056856"/>
            </a:xfrm>
            <a:prstGeom prst="rect">
              <a:avLst/>
            </a:prstGeom>
          </p:spPr>
        </p:pic>
        <p:sp>
          <p:nvSpPr>
            <p:cNvPr id="12" name="Rectangle 11"/>
            <p:cNvSpPr/>
            <p:nvPr/>
          </p:nvSpPr>
          <p:spPr>
            <a:xfrm>
              <a:off x="6023811" y="3505199"/>
              <a:ext cx="3336757"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100" dirty="0" smtClean="0">
                  <a:solidFill>
                    <a:schemeClr val="bg1"/>
                  </a:solidFill>
                </a:rPr>
                <a:t>Outer Flap</a:t>
              </a:r>
              <a:endParaRPr lang="en-IN" sz="1100" dirty="0">
                <a:solidFill>
                  <a:schemeClr val="bg1"/>
                </a:solidFill>
              </a:endParaRPr>
            </a:p>
          </p:txBody>
        </p:sp>
        <p:sp>
          <p:nvSpPr>
            <p:cNvPr id="14" name="Rectangle 13"/>
            <p:cNvSpPr/>
            <p:nvPr/>
          </p:nvSpPr>
          <p:spPr>
            <a:xfrm>
              <a:off x="6023811" y="4916904"/>
              <a:ext cx="3329481" cy="417095"/>
            </a:xfrm>
            <a:prstGeom prst="rect">
              <a:avLst/>
            </a:prstGeom>
            <a:no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100" dirty="0" smtClean="0">
                  <a:solidFill>
                    <a:schemeClr val="bg1"/>
                  </a:solidFill>
                </a:rPr>
                <a:t>Inner</a:t>
              </a:r>
              <a:r>
                <a:rPr lang="en-IN" sz="1100" dirty="0" smtClean="0">
                  <a:solidFill>
                    <a:schemeClr val="bg1"/>
                  </a:solidFill>
                </a:rPr>
                <a:t> </a:t>
              </a:r>
              <a:r>
                <a:rPr lang="en-IN" sz="1100" dirty="0">
                  <a:solidFill>
                    <a:schemeClr val="bg1"/>
                  </a:solidFill>
                </a:rPr>
                <a:t>Flap</a:t>
              </a:r>
            </a:p>
          </p:txBody>
        </p:sp>
        <p:sp>
          <p:nvSpPr>
            <p:cNvPr id="18" name="Rectangle 17"/>
            <p:cNvSpPr/>
            <p:nvPr/>
          </p:nvSpPr>
          <p:spPr>
            <a:xfrm>
              <a:off x="7430647" y="4234933"/>
              <a:ext cx="428322" cy="261610"/>
            </a:xfrm>
            <a:prstGeom prst="rect">
              <a:avLst/>
            </a:prstGeom>
          </p:spPr>
          <p:txBody>
            <a:bodyPr wrap="none">
              <a:spAutoFit/>
            </a:bodyPr>
            <a:lstStyle/>
            <a:p>
              <a:pPr algn="ctr">
                <a:spcBef>
                  <a:spcPts val="1150"/>
                </a:spcBef>
                <a:buClr>
                  <a:srgbClr val="116656"/>
                </a:buClr>
                <a:buSzPct val="120000"/>
              </a:pPr>
              <a:r>
                <a:rPr lang="en-IN" sz="1100" dirty="0" smtClean="0">
                  <a:solidFill>
                    <a:schemeClr val="bg1"/>
                  </a:solidFill>
                </a:rPr>
                <a:t>Top</a:t>
              </a:r>
              <a:endParaRPr lang="en-IN" sz="1100" dirty="0">
                <a:solidFill>
                  <a:schemeClr val="bg1"/>
                </a:solidFill>
              </a:endParaRPr>
            </a:p>
          </p:txBody>
        </p:sp>
      </p:grpSp>
      <p:sp>
        <p:nvSpPr>
          <p:cNvPr id="19" name="Rectangle 18"/>
          <p:cNvSpPr/>
          <p:nvPr/>
        </p:nvSpPr>
        <p:spPr>
          <a:xfrm>
            <a:off x="2583242" y="4653202"/>
            <a:ext cx="556627" cy="369332"/>
          </a:xfrm>
          <a:prstGeom prst="rect">
            <a:avLst/>
          </a:prstGeom>
        </p:spPr>
        <p:txBody>
          <a:bodyPr wrap="none">
            <a:spAutoFit/>
          </a:bodyPr>
          <a:lstStyle/>
          <a:p>
            <a:pPr algn="ctr">
              <a:spcBef>
                <a:spcPts val="1150"/>
              </a:spcBef>
              <a:buClr>
                <a:srgbClr val="116656"/>
              </a:buClr>
              <a:buSzPct val="120000"/>
            </a:pPr>
            <a:r>
              <a:rPr lang="en-IN" dirty="0" smtClean="0"/>
              <a:t>Top</a:t>
            </a:r>
            <a:endParaRPr lang="en-IN" dirty="0"/>
          </a:p>
        </p:txBody>
      </p:sp>
    </p:spTree>
    <p:extLst>
      <p:ext uri="{BB962C8B-B14F-4D97-AF65-F5344CB8AC3E}">
        <p14:creationId xmlns:p14="http://schemas.microsoft.com/office/powerpoint/2010/main" val="162561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SMoLID – Simple model for Heat loads in ID </a:t>
            </a:r>
            <a:r>
              <a:rPr lang="en-IN" sz="2400" dirty="0"/>
              <a:t/>
            </a:r>
            <a:br>
              <a:rPr lang="en-IN" sz="2400" dirty="0"/>
            </a:br>
            <a:r>
              <a:rPr lang="en-IN" sz="2800" dirty="0" smtClean="0">
                <a:solidFill>
                  <a:srgbClr val="337777"/>
                </a:solidFill>
              </a:rPr>
              <a:t>But Generalized!</a:t>
            </a:r>
            <a:endParaRPr lang="en-IN" sz="2800" dirty="0"/>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8</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Start with </a:t>
            </a:r>
            <a:r>
              <a:rPr lang="en-IN" dirty="0" err="1" smtClean="0"/>
              <a:t>Separatrix</a:t>
            </a:r>
            <a:r>
              <a:rPr lang="en-IN" dirty="0" smtClean="0"/>
              <a:t> at Phi = -36 and relevant island flux surface (width </a:t>
            </a:r>
            <a:r>
              <a:rPr lang="en-IN" dirty="0" err="1" smtClean="0"/>
              <a:t>w_u</a:t>
            </a:r>
            <a:r>
              <a:rPr lang="en-IN" dirty="0" smtClean="0"/>
              <a:t>)</a:t>
            </a:r>
          </a:p>
          <a:p>
            <a:pPr marL="285750" indent="-285750">
              <a:buFont typeface="Arial" panose="020B0604020202020204" pitchFamily="34" charset="0"/>
              <a:buChar char="•"/>
            </a:pPr>
            <a:r>
              <a:rPr lang="en-IN" dirty="0" smtClean="0"/>
              <a:t>Remove shadowed field lines!</a:t>
            </a:r>
            <a:endParaRPr lang="en-IN"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463" t="8655" r="16674" b="6900"/>
          <a:stretch/>
        </p:blipFill>
        <p:spPr>
          <a:xfrm>
            <a:off x="524062" y="2767263"/>
            <a:ext cx="4959499" cy="354530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8353" t="9590" r="16741" b="7486"/>
          <a:stretch/>
        </p:blipFill>
        <p:spPr>
          <a:xfrm>
            <a:off x="6781799" y="2804360"/>
            <a:ext cx="4874131" cy="3577390"/>
          </a:xfrm>
          <a:prstGeom prst="rect">
            <a:avLst/>
          </a:prstGeom>
        </p:spPr>
      </p:pic>
      <p:sp>
        <p:nvSpPr>
          <p:cNvPr id="9" name="Right Arrow 8"/>
          <p:cNvSpPr/>
          <p:nvPr/>
        </p:nvSpPr>
        <p:spPr>
          <a:xfrm>
            <a:off x="5767713" y="4466530"/>
            <a:ext cx="729934" cy="253049"/>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Tree>
    <p:extLst>
      <p:ext uri="{BB962C8B-B14F-4D97-AF65-F5344CB8AC3E}">
        <p14:creationId xmlns:p14="http://schemas.microsoft.com/office/powerpoint/2010/main" val="148318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SMoLID  </a:t>
            </a:r>
            <a:r>
              <a:rPr lang="en-IN" sz="2400" dirty="0"/>
              <a:t/>
            </a:r>
            <a:br>
              <a:rPr lang="en-IN" sz="2400" dirty="0"/>
            </a:br>
            <a:r>
              <a:rPr lang="en-IN" sz="2800" dirty="0" smtClean="0">
                <a:solidFill>
                  <a:srgbClr val="337777"/>
                </a:solidFill>
              </a:rPr>
              <a:t>3D Power Shell</a:t>
            </a:r>
            <a:endParaRPr lang="en-IN" sz="2800" dirty="0"/>
          </a:p>
        </p:txBody>
      </p:sp>
      <p:sp>
        <p:nvSpPr>
          <p:cNvPr id="3" name="Date Placeholder 2"/>
          <p:cNvSpPr>
            <a:spLocks noGrp="1"/>
          </p:cNvSpPr>
          <p:nvPr>
            <p:ph type="dt" sz="half" idx="14"/>
          </p:nvPr>
        </p:nvSpPr>
        <p:spPr/>
        <p:txBody>
          <a:bodyPr/>
          <a:lstStyle/>
          <a:p>
            <a:r>
              <a:rPr lang="en-US" smtClean="0"/>
              <a:t>Amit K | 12.03.24   </a:t>
            </a:r>
            <a:endParaRPr lang="de-DE" dirty="0"/>
          </a:p>
        </p:txBody>
      </p:sp>
      <p:sp>
        <p:nvSpPr>
          <p:cNvPr id="4" name="Footer Placeholder 3"/>
          <p:cNvSpPr>
            <a:spLocks noGrp="1"/>
          </p:cNvSpPr>
          <p:nvPr>
            <p:ph type="ftr" sz="quarter" idx="15"/>
          </p:nvPr>
        </p:nvSpPr>
        <p:spPr/>
        <p:txBody>
          <a:bodyPr/>
          <a:lstStyle/>
          <a:p>
            <a:r>
              <a:rPr lang="en-IN" smtClean="0"/>
              <a:t>Divertor Concept Development - Physics Meeting </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9</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Choose relevant islands and that’s your 2D cross-section of power shell</a:t>
            </a:r>
          </a:p>
          <a:p>
            <a:pPr marL="285750" indent="-285750">
              <a:buFont typeface="Arial" panose="020B0604020202020204" pitchFamily="34" charset="0"/>
              <a:buChar char="•"/>
            </a:pPr>
            <a:r>
              <a:rPr lang="en-IN" dirty="0" smtClean="0"/>
              <a:t>Trace 2D surface (for. and rev.) from Phi = 36 and -36 to capture all relevant shadowing </a:t>
            </a:r>
          </a:p>
          <a:p>
            <a:pPr marL="285750" indent="-285750">
              <a:buFont typeface="Arial" panose="020B0604020202020204" pitchFamily="34" charset="0"/>
              <a:buChar char="•"/>
            </a:pPr>
            <a:r>
              <a:rPr lang="en-IN" dirty="0" smtClean="0"/>
              <a:t>3D Power Shell!</a:t>
            </a:r>
          </a:p>
        </p:txBody>
      </p:sp>
      <p:sp>
        <p:nvSpPr>
          <p:cNvPr id="9" name="Right Arrow 8"/>
          <p:cNvSpPr/>
          <p:nvPr/>
        </p:nvSpPr>
        <p:spPr>
          <a:xfrm>
            <a:off x="4932164" y="4377830"/>
            <a:ext cx="729934" cy="253049"/>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9685" t="20234" r="8745" b="19299"/>
          <a:stretch/>
        </p:blipFill>
        <p:spPr>
          <a:xfrm>
            <a:off x="771287" y="3640858"/>
            <a:ext cx="4055262" cy="172699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13" y="2787848"/>
            <a:ext cx="6025028" cy="3433011"/>
          </a:xfrm>
          <a:prstGeom prst="rect">
            <a:avLst/>
          </a:prstGeom>
        </p:spPr>
      </p:pic>
    </p:spTree>
    <p:extLst>
      <p:ext uri="{BB962C8B-B14F-4D97-AF65-F5344CB8AC3E}">
        <p14:creationId xmlns:p14="http://schemas.microsoft.com/office/powerpoint/2010/main" val="37497583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713</Words>
  <Application>Microsoft Office PowerPoint</Application>
  <PresentationFormat>Widescreen</PresentationFormat>
  <Paragraphs>112</Paragraphs>
  <Slides>12</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3"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“Closed” O-Line Divertors: Preliminary Heat Load Results</vt:lpstr>
      <vt:lpstr>Divertor Design  Where to Start? </vt:lpstr>
      <vt:lpstr>Divertor Design  Example Implementation   </vt:lpstr>
      <vt:lpstr>Divertor Design  Spline of Helper Points</vt:lpstr>
      <vt:lpstr>Divertor Design  Offset Profile</vt:lpstr>
      <vt:lpstr>Divertor Design  3D Divertor</vt:lpstr>
      <vt:lpstr>Divertor Design  Heat Loads</vt:lpstr>
      <vt:lpstr>SMoLID – Simple model for Heat loads in ID  But Generalized!</vt:lpstr>
      <vt:lpstr>SMoLID   3D Power Shell</vt:lpstr>
      <vt:lpstr>SMoLID   Visualizing Vulnerable Regions of Divertor</vt:lpstr>
      <vt:lpstr>SMoLID   Comparison with EMC3-Lite</vt:lpstr>
      <vt:lpstr>Summary   and Next-Steps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 </dc:title>
  <dc:creator>Kharwandikar, Amit kohinoor</dc:creator>
  <cp:lastModifiedBy>Kharwandikar, Amit kohinoor</cp:lastModifiedBy>
  <cp:revision>104</cp:revision>
  <dcterms:created xsi:type="dcterms:W3CDTF">2024-03-12T12:58:24Z</dcterms:created>
  <dcterms:modified xsi:type="dcterms:W3CDTF">2024-03-12T15:33:29Z</dcterms:modified>
</cp:coreProperties>
</file>