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65" r:id="rId2"/>
    <p:sldId id="346" r:id="rId3"/>
    <p:sldId id="351" r:id="rId4"/>
    <p:sldId id="349" r:id="rId5"/>
    <p:sldId id="350" r:id="rId6"/>
    <p:sldId id="364" r:id="rId7"/>
    <p:sldId id="354" r:id="rId8"/>
    <p:sldId id="362" r:id="rId9"/>
    <p:sldId id="372" r:id="rId10"/>
    <p:sldId id="356" r:id="rId11"/>
    <p:sldId id="375" r:id="rId12"/>
    <p:sldId id="365" r:id="rId13"/>
    <p:sldId id="366" r:id="rId14"/>
    <p:sldId id="355" r:id="rId15"/>
    <p:sldId id="358" r:id="rId16"/>
    <p:sldId id="359" r:id="rId17"/>
    <p:sldId id="368" r:id="rId18"/>
    <p:sldId id="371" r:id="rId19"/>
    <p:sldId id="374" r:id="rId20"/>
    <p:sldId id="347" r:id="rId21"/>
    <p:sldId id="353" r:id="rId22"/>
    <p:sldId id="367" r:id="rId23"/>
    <p:sldId id="352" r:id="rId24"/>
    <p:sldId id="373" r:id="rId2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C174E406-DF7D-46AB-BA82-97465B2E768E}">
          <p14:sldIdLst>
            <p14:sldId id="265"/>
          </p14:sldIdLst>
        </p14:section>
        <p14:section name="Motivation" id="{A7F891CB-DF45-4207-9B7D-AB9B69D098C7}">
          <p14:sldIdLst>
            <p14:sldId id="346"/>
            <p14:sldId id="351"/>
            <p14:sldId id="349"/>
            <p14:sldId id="350"/>
            <p14:sldId id="364"/>
            <p14:sldId id="354"/>
            <p14:sldId id="362"/>
            <p14:sldId id="372"/>
            <p14:sldId id="356"/>
            <p14:sldId id="375"/>
            <p14:sldId id="365"/>
            <p14:sldId id="366"/>
            <p14:sldId id="355"/>
            <p14:sldId id="358"/>
            <p14:sldId id="359"/>
            <p14:sldId id="368"/>
            <p14:sldId id="371"/>
            <p14:sldId id="374"/>
            <p14:sldId id="347"/>
            <p14:sldId id="353"/>
            <p14:sldId id="367"/>
            <p14:sldId id="352"/>
            <p14:sldId id="37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orrit Lion" initials="JL" lastIdx="1" clrIdx="0">
    <p:extLst>
      <p:ext uri="{19B8F6BF-5375-455C-9EA6-DF929625EA0E}">
        <p15:presenceInfo xmlns:p15="http://schemas.microsoft.com/office/powerpoint/2012/main" userId="Jorrit L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6CB3"/>
    <a:srgbClr val="BF635C"/>
    <a:srgbClr val="E19C24"/>
    <a:srgbClr val="4F4B4B"/>
    <a:srgbClr val="007100"/>
    <a:srgbClr val="F5B64A"/>
    <a:srgbClr val="9DA9A0"/>
    <a:srgbClr val="D9D9D9"/>
    <a:srgbClr val="567AB1"/>
    <a:srgbClr val="89AD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86297" autoAdjust="0"/>
  </p:normalViewPr>
  <p:slideViewPr>
    <p:cSldViewPr snapToGrid="0">
      <p:cViewPr varScale="1">
        <p:scale>
          <a:sx n="56" d="100"/>
          <a:sy n="56" d="100"/>
        </p:scale>
        <p:origin x="573" y="3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5" d="100"/>
          <a:sy n="95" d="100"/>
        </p:scale>
        <p:origin x="366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034EC8-2DFA-4697-B742-EB007A8EE31E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4D7F5-AE14-4705-8059-D509F3F5E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8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0716D5-ACEA-43FB-9282-292FC8262548}" type="datetimeFigureOut">
              <a:rPr lang="de-DE" smtClean="0"/>
              <a:t>09.03.2022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46895-DAEF-47E5-8529-7A3EBD8431C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56320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6064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DAC: Direct Air Capture,</a:t>
            </a:r>
            <a:r>
              <a:rPr lang="en-US" baseline="0" dirty="0" smtClean="0"/>
              <a:t> DACCS: Direct Air Carbon Capture and Storage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922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 smtClean="0"/>
              <a:t>D extracted by electrolysis of heavy water obtained from freshwater via the GS (Girdler sulfide) isotopic</a:t>
            </a:r>
          </a:p>
          <a:p>
            <a:r>
              <a:rPr lang="en-US" sz="1000" dirty="0" smtClean="0"/>
              <a:t>exchange process</a:t>
            </a:r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7676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4089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48128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46003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Lets</a:t>
            </a:r>
            <a:r>
              <a:rPr lang="en-US" dirty="0" smtClean="0"/>
              <a:t> focus on tokamaks and </a:t>
            </a:r>
            <a:r>
              <a:rPr lang="en-US" dirty="0" err="1" smtClean="0"/>
              <a:t>stellarators</a:t>
            </a:r>
            <a:r>
              <a:rPr lang="en-US" dirty="0" smtClean="0"/>
              <a:t> where the physics basis</a:t>
            </a:r>
            <a:r>
              <a:rPr lang="en-US" baseline="0" dirty="0" smtClean="0"/>
              <a:t> is very much explored up to now: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18812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546895-DAEF-47E5-8529-7A3EBD8431C8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39848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emf"/><Relationship Id="rId5" Type="http://schemas.openxmlformats.org/officeDocument/2006/relationships/image" Target="../media/image5.jpe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/o machine w/o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  <p:grpSp>
        <p:nvGrpSpPr>
          <p:cNvPr id="2" name="Gruppierung 1"/>
          <p:cNvGrpSpPr/>
          <p:nvPr userDrawn="1"/>
        </p:nvGrpSpPr>
        <p:grpSpPr>
          <a:xfrm>
            <a:off x="4270184" y="5328058"/>
            <a:ext cx="4306689" cy="743526"/>
            <a:chOff x="5602595" y="5284515"/>
            <a:chExt cx="4306689" cy="743526"/>
          </a:xfrm>
        </p:grpSpPr>
        <p:pic>
          <p:nvPicPr>
            <p:cNvPr id="20" name="Picture 11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22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sp>
        <p:nvSpPr>
          <p:cNvPr id="17" name="Untertitel 2"/>
          <p:cNvSpPr>
            <a:spLocks noGrp="1"/>
          </p:cNvSpPr>
          <p:nvPr>
            <p:ph type="subTitle" idx="1"/>
          </p:nvPr>
        </p:nvSpPr>
        <p:spPr>
          <a:xfrm>
            <a:off x="1533144" y="3690256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18" name="Titel 7"/>
          <p:cNvSpPr>
            <a:spLocks noGrp="1"/>
          </p:cNvSpPr>
          <p:nvPr>
            <p:ph type="title"/>
          </p:nvPr>
        </p:nvSpPr>
        <p:spPr>
          <a:xfrm>
            <a:off x="1533144" y="1501919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09.03.2022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76104807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/o machine w/ acknowledg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Untertitel 2"/>
          <p:cNvSpPr>
            <a:spLocks noGrp="1"/>
          </p:cNvSpPr>
          <p:nvPr userDrawn="1">
            <p:ph type="subTitle" idx="1"/>
          </p:nvPr>
        </p:nvSpPr>
        <p:spPr>
          <a:xfrm>
            <a:off x="1533144" y="3429000"/>
            <a:ext cx="9144000" cy="11947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de-DE" dirty="0"/>
          </a:p>
        </p:txBody>
      </p:sp>
      <p:sp>
        <p:nvSpPr>
          <p:cNvPr id="27" name="Titel 7"/>
          <p:cNvSpPr>
            <a:spLocks noGrp="1"/>
          </p:cNvSpPr>
          <p:nvPr userDrawn="1">
            <p:ph type="title"/>
          </p:nvPr>
        </p:nvSpPr>
        <p:spPr>
          <a:xfrm>
            <a:off x="1533144" y="1240663"/>
            <a:ext cx="9144000" cy="2055378"/>
          </a:xfrm>
          <a:prstGeom prst="rect">
            <a:avLst/>
          </a:prstGeom>
        </p:spPr>
        <p:txBody>
          <a:bodyPr anchor="b"/>
          <a:lstStyle>
            <a:lvl1pPr algn="ctr">
              <a:defRPr b="1">
                <a:latin typeface="+mn-lt"/>
              </a:defRPr>
            </a:lvl1pPr>
          </a:lstStyle>
          <a:p>
            <a:r>
              <a:rPr lang="en-US" smtClean="0"/>
              <a:t>Click to edit Master title style</a:t>
            </a:r>
            <a:endParaRPr lang="de-DE" dirty="0"/>
          </a:p>
        </p:txBody>
      </p:sp>
      <p:grpSp>
        <p:nvGrpSpPr>
          <p:cNvPr id="15" name="Gruppierung 14"/>
          <p:cNvGrpSpPr/>
          <p:nvPr userDrawn="1"/>
        </p:nvGrpSpPr>
        <p:grpSpPr>
          <a:xfrm>
            <a:off x="2556095" y="4821379"/>
            <a:ext cx="7353189" cy="743526"/>
            <a:chOff x="2556095" y="5284515"/>
            <a:chExt cx="7353189" cy="743526"/>
          </a:xfrm>
        </p:grpSpPr>
        <p:pic>
          <p:nvPicPr>
            <p:cNvPr id="16" name="Picture 11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602595" y="5284515"/>
              <a:ext cx="729332" cy="743526"/>
            </a:xfrm>
            <a:prstGeom prst="rect">
              <a:avLst/>
            </a:prstGeom>
            <a:noFill/>
          </p:spPr>
        </p:pic>
        <p:pic>
          <p:nvPicPr>
            <p:cNvPr id="17" name="Grafik 20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72" t="14016" r="11000" b="17144"/>
            <a:stretch/>
          </p:blipFill>
          <p:spPr>
            <a:xfrm>
              <a:off x="2556095" y="5432200"/>
              <a:ext cx="1452785" cy="495656"/>
            </a:xfrm>
            <a:prstGeom prst="rect">
              <a:avLst/>
            </a:prstGeom>
          </p:spPr>
        </p:pic>
        <p:pic>
          <p:nvPicPr>
            <p:cNvPr id="18" name="Grafik 21" descr="eurofusion_logo.png"/>
            <p:cNvPicPr>
              <a:picLocks noChangeAspect="1"/>
            </p:cNvPicPr>
            <p:nvPr userDrawn="1"/>
          </p:nvPicPr>
          <p:blipFill>
            <a:blip r:embed="rId4" cstate="print"/>
            <a:stretch>
              <a:fillRect/>
            </a:stretch>
          </p:blipFill>
          <p:spPr>
            <a:xfrm>
              <a:off x="7908396" y="5410028"/>
              <a:ext cx="2000888" cy="517828"/>
            </a:xfrm>
            <a:prstGeom prst="rect">
              <a:avLst/>
            </a:prstGeom>
          </p:spPr>
        </p:pic>
      </p:grpSp>
      <p:grpSp>
        <p:nvGrpSpPr>
          <p:cNvPr id="14" name="Gruppieren 13"/>
          <p:cNvGrpSpPr/>
          <p:nvPr userDrawn="1"/>
        </p:nvGrpSpPr>
        <p:grpSpPr>
          <a:xfrm>
            <a:off x="1930906" y="5892965"/>
            <a:ext cx="8434419" cy="566770"/>
            <a:chOff x="507813" y="5834863"/>
            <a:chExt cx="8135786" cy="566770"/>
          </a:xfrm>
        </p:grpSpPr>
        <p:pic>
          <p:nvPicPr>
            <p:cNvPr id="19" name="Grafik 18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813" y="5834863"/>
              <a:ext cx="560411" cy="373742"/>
            </a:xfrm>
            <a:prstGeom prst="rect">
              <a:avLst/>
            </a:prstGeom>
          </p:spPr>
        </p:pic>
        <p:sp>
          <p:nvSpPr>
            <p:cNvPr id="20" name="Subtitle 2"/>
            <p:cNvSpPr txBox="1">
              <a:spLocks/>
            </p:cNvSpPr>
            <p:nvPr userDrawn="1"/>
          </p:nvSpPr>
          <p:spPr>
            <a:xfrm>
              <a:off x="1068224" y="5834863"/>
              <a:ext cx="7575375" cy="566770"/>
            </a:xfrm>
            <a:prstGeom prst="rect">
              <a:avLst/>
            </a:prstGeom>
          </p:spPr>
          <p:txBody>
            <a:bodyPr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sz="1000" dirty="0" smtClean="0">
                  <a:latin typeface="Arial Narrow" panose="020B0606020202030204" pitchFamily="34" charset="0"/>
                </a:rPr>
                <a:t>This work has been carried out within the framework of the EUROfusion Consortium and has received funding from the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Euratom</a:t>
              </a:r>
              <a:r>
                <a:rPr lang="en-US" sz="1000" dirty="0" smtClean="0">
                  <a:latin typeface="Arial Narrow" panose="020B0606020202030204" pitchFamily="34" charset="0"/>
                </a:rPr>
                <a:t> research and training </a:t>
              </a:r>
              <a:r>
                <a:rPr lang="en-US" sz="1000" dirty="0" err="1" smtClean="0">
                  <a:latin typeface="Arial Narrow" panose="020B0606020202030204" pitchFamily="34" charset="0"/>
                </a:rPr>
                <a:t>programme</a:t>
              </a:r>
              <a:r>
                <a:rPr lang="en-US" sz="1000" dirty="0" smtClean="0">
                  <a:latin typeface="Arial Narrow" panose="020B0606020202030204" pitchFamily="34" charset="0"/>
                </a:rPr>
                <a:t> 2014-2018 and 2019-2020 under grant agreement No 633053. The views and opinions expressed herein do not necessarily reflect those of the European Commission.</a:t>
              </a:r>
              <a:endParaRPr lang="en-US" sz="1000" dirty="0">
                <a:latin typeface="Arial Narrow" panose="020B0606020202030204" pitchFamily="34" charset="0"/>
              </a:endParaRPr>
            </a:p>
          </p:txBody>
        </p:sp>
      </p:grp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4EBBD8-A576-4697-90A8-A3A1DA1E14A9}" type="datetime1">
              <a:rPr lang="de-DE" smtClean="0"/>
              <a:t>09.03.2022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  <p:pic>
        <p:nvPicPr>
          <p:cNvPr id="21" name="Grafik 20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6035" y="193095"/>
            <a:ext cx="2385016" cy="51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50980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itel 12"/>
          <p:cNvSpPr>
            <a:spLocks noGrp="1"/>
          </p:cNvSpPr>
          <p:nvPr>
            <p:ph type="title"/>
          </p:nvPr>
        </p:nvSpPr>
        <p:spPr>
          <a:xfrm>
            <a:off x="479425" y="188639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400" b="1">
                <a:solidFill>
                  <a:srgbClr val="326CB3"/>
                </a:solidFill>
                <a:latin typeface="LM Roman 10" panose="00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  <p:cxnSp>
        <p:nvCxnSpPr>
          <p:cNvPr id="11" name="Gerader Verbinder 10"/>
          <p:cNvCxnSpPr/>
          <p:nvPr userDrawn="1"/>
        </p:nvCxnSpPr>
        <p:spPr bwMode="auto">
          <a:xfrm>
            <a:off x="479425" y="909768"/>
            <a:ext cx="11233149" cy="0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479425" y="1092173"/>
            <a:ext cx="11233150" cy="5109247"/>
          </a:xfrm>
          <a:prstGeom prst="rect">
            <a:avLst/>
          </a:prstGeom>
        </p:spPr>
        <p:txBody>
          <a:bodyPr/>
          <a:lstStyle>
            <a:lvl1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1pPr>
            <a:lvl2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2pPr>
            <a:lvl3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3pPr>
            <a:lvl4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4pPr>
            <a:lvl5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4301682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2066925" y="1333500"/>
            <a:ext cx="7508875" cy="4309120"/>
          </a:xfrm>
          <a:prstGeom prst="rect">
            <a:avLst/>
          </a:prstGeom>
        </p:spPr>
        <p:txBody>
          <a:bodyPr/>
          <a:lstStyle>
            <a:lvl1pPr>
              <a:defRPr sz="2000" b="1">
                <a:solidFill>
                  <a:srgbClr val="4F4B4B"/>
                </a:solidFill>
              </a:defRPr>
            </a:lvl1pPr>
            <a:lvl2pPr>
              <a:defRPr sz="1800" b="1">
                <a:solidFill>
                  <a:srgbClr val="4F4B4B"/>
                </a:solidFill>
              </a:defRPr>
            </a:lvl2pPr>
            <a:lvl3pPr>
              <a:defRPr sz="1600" b="1">
                <a:solidFill>
                  <a:srgbClr val="4F4B4B"/>
                </a:solidFill>
              </a:defRPr>
            </a:lvl3pPr>
            <a:lvl4pPr>
              <a:defRPr sz="1400" b="1">
                <a:solidFill>
                  <a:srgbClr val="4F4B4B"/>
                </a:solidFill>
              </a:defRPr>
            </a:lvl4pPr>
            <a:lvl5pPr>
              <a:defRPr sz="1400" b="1">
                <a:solidFill>
                  <a:srgbClr val="4F4B4B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66276314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/o mach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1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107953" y="186366"/>
            <a:ext cx="603910" cy="5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platzhalter 22"/>
          <p:cNvSpPr>
            <a:spLocks noGrp="1"/>
          </p:cNvSpPr>
          <p:nvPr>
            <p:ph type="body" sz="quarter" idx="13"/>
          </p:nvPr>
        </p:nvSpPr>
        <p:spPr>
          <a:xfrm>
            <a:off x="754319" y="1525229"/>
            <a:ext cx="8935371" cy="4309120"/>
          </a:xfrm>
          <a:prstGeom prst="rect">
            <a:avLst/>
          </a:prstGeom>
        </p:spPr>
        <p:txBody>
          <a:bodyPr/>
          <a:lstStyle>
            <a:lvl1pPr>
              <a:defRPr sz="2000" b="0">
                <a:solidFill>
                  <a:srgbClr val="4F4B4B"/>
                </a:solidFill>
                <a:latin typeface="LM Roman 12" panose="00000500000000000000" pitchFamily="50" charset="0"/>
              </a:defRPr>
            </a:lvl1pPr>
            <a:lvl2pPr>
              <a:defRPr sz="1800" b="0">
                <a:solidFill>
                  <a:srgbClr val="4F4B4B"/>
                </a:solidFill>
                <a:latin typeface="LM Roman 12" panose="00000500000000000000" pitchFamily="50" charset="0"/>
              </a:defRPr>
            </a:lvl2pPr>
            <a:lvl3pPr>
              <a:defRPr sz="1600" b="0">
                <a:solidFill>
                  <a:srgbClr val="4F4B4B"/>
                </a:solidFill>
                <a:latin typeface="LM Roman 12" panose="00000500000000000000" pitchFamily="50" charset="0"/>
              </a:defRPr>
            </a:lvl3pPr>
            <a:lvl4pPr>
              <a:defRPr sz="1400" b="0">
                <a:solidFill>
                  <a:srgbClr val="4F4B4B"/>
                </a:solidFill>
                <a:latin typeface="LM Roman 12" panose="00000500000000000000" pitchFamily="50" charset="0"/>
              </a:defRPr>
            </a:lvl4pPr>
            <a:lvl5pPr>
              <a:defRPr sz="1400" b="0">
                <a:solidFill>
                  <a:srgbClr val="4F4B4B"/>
                </a:solidFill>
                <a:latin typeface="LM Roman 12" panose="00000500000000000000" pitchFamily="50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6"/>
          </p:nvPr>
        </p:nvSpPr>
        <p:spPr>
          <a:xfrm>
            <a:off x="10869908" y="6422718"/>
            <a:ext cx="10800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5" name="Titel 12"/>
          <p:cNvSpPr>
            <a:spLocks noGrp="1"/>
          </p:cNvSpPr>
          <p:nvPr>
            <p:ph type="title"/>
          </p:nvPr>
        </p:nvSpPr>
        <p:spPr>
          <a:xfrm>
            <a:off x="140983" y="0"/>
            <a:ext cx="10463920" cy="640303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2800" b="0">
                <a:solidFill>
                  <a:srgbClr val="326CB3"/>
                </a:solidFill>
                <a:latin typeface="LM Roman 10" panose="00000500000000000000" pitchFamily="50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5179905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79425" y="6356350"/>
            <a:ext cx="11153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fld id="{6F4EBBD8-A576-4697-90A8-A3A1DA1E14A9}" type="datetime1">
              <a:rPr lang="de-DE" smtClean="0"/>
              <a:t>09.03.2022</a:t>
            </a:fld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812000" y="6356350"/>
            <a:ext cx="8568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lang="de-DE" sz="10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0634400" y="6356350"/>
            <a:ext cx="108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de-DE" sz="1000" b="0" kern="120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+mn-cs"/>
              </a:defRPr>
            </a:lvl1pPr>
          </a:lstStyle>
          <a:p>
            <a:fld id="{31AA536C-85F5-4A1B-A111-7CE00A08BCB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47171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54" r:id="rId3"/>
    <p:sldLayoutId id="2147483658" r:id="rId4"/>
    <p:sldLayoutId id="2147483659" r:id="rId5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pos="7378" userDrawn="1">
          <p15:clr>
            <a:srgbClr val="F26B43"/>
          </p15:clr>
        </p15:guide>
        <p15:guide id="3" pos="302" userDrawn="1">
          <p15:clr>
            <a:srgbClr val="F26B43"/>
          </p15:clr>
        </p15:guide>
        <p15:guide id="4" orient="horz" pos="119" userDrawn="1">
          <p15:clr>
            <a:srgbClr val="F26B43"/>
          </p15:clr>
        </p15:guide>
        <p15:guide id="5" orient="horz" pos="3997" userDrawn="1">
          <p15:clr>
            <a:srgbClr val="F26B43"/>
          </p15:clr>
        </p15:guide>
        <p15:guide id="6" orient="horz" pos="572" userDrawn="1">
          <p15:clr>
            <a:srgbClr val="F26B43"/>
          </p15:clr>
        </p15:guide>
        <p15:guide id="7" orient="horz" pos="686" userDrawn="1">
          <p15:clr>
            <a:srgbClr val="F26B43"/>
          </p15:clr>
        </p15:guide>
        <p15:guide id="8" orient="horz" pos="2273" userDrawn="1">
          <p15:clr>
            <a:srgbClr val="F26B43"/>
          </p15:clr>
        </p15:guide>
        <p15:guide id="9" orient="horz" pos="43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60.png"/><Relationship Id="rId7" Type="http://schemas.openxmlformats.org/officeDocument/2006/relationships/image" Target="../media/image85.png"/><Relationship Id="rId12" Type="http://schemas.openxmlformats.org/officeDocument/2006/relationships/image" Target="../media/image62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11" Type="http://schemas.openxmlformats.org/officeDocument/2006/relationships/image" Target="../media/image89.png"/><Relationship Id="rId10" Type="http://schemas.openxmlformats.org/officeDocument/2006/relationships/image" Target="../media/image88.png"/><Relationship Id="rId4" Type="http://schemas.openxmlformats.org/officeDocument/2006/relationships/image" Target="../media/image61.png"/><Relationship Id="rId9" Type="http://schemas.openxmlformats.org/officeDocument/2006/relationships/image" Target="../media/image8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4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29.png"/><Relationship Id="rId18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17" Type="http://schemas.openxmlformats.org/officeDocument/2006/relationships/image" Target="../media/image32.png"/><Relationship Id="rId2" Type="http://schemas.openxmlformats.org/officeDocument/2006/relationships/image" Target="../media/image23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26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25.png"/><Relationship Id="rId9" Type="http://schemas.openxmlformats.org/officeDocument/2006/relationships/image" Target="../media/image37.png"/><Relationship Id="rId14" Type="http://schemas.openxmlformats.org/officeDocument/2006/relationships/image" Target="../media/image30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1490400" y="3750878"/>
            <a:ext cx="9144000" cy="744769"/>
          </a:xfrm>
        </p:spPr>
        <p:txBody>
          <a:bodyPr/>
          <a:lstStyle/>
          <a:p>
            <a:r>
              <a:rPr lang="de-DE" dirty="0" err="1" smtClean="0">
                <a:solidFill>
                  <a:srgbClr val="4F4B4B"/>
                </a:solidFill>
                <a:latin typeface="LM Roman 12" panose="00000500000000000000" pitchFamily="50" charset="0"/>
              </a:rPr>
              <a:t>Jorrit</a:t>
            </a:r>
            <a:r>
              <a:rPr lang="de-DE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 Lion</a:t>
            </a:r>
            <a:endParaRPr lang="de-DE" dirty="0">
              <a:solidFill>
                <a:srgbClr val="7A7A7A"/>
              </a:solidFill>
              <a:latin typeface="LM Roman 12" panose="00000500000000000000" pitchFamily="50" charset="0"/>
            </a:endParaRPr>
          </a:p>
          <a:p>
            <a:r>
              <a:rPr lang="de-DE" dirty="0" smtClean="0">
                <a:solidFill>
                  <a:srgbClr val="7A7A7A"/>
                </a:solidFill>
                <a:latin typeface="LM Roman 12" panose="00000500000000000000" pitchFamily="50" charset="0"/>
              </a:rPr>
              <a:t>Max-Planck-Institute </a:t>
            </a:r>
            <a:r>
              <a:rPr lang="de-DE" dirty="0" err="1" smtClean="0">
                <a:solidFill>
                  <a:srgbClr val="7A7A7A"/>
                </a:solidFill>
                <a:latin typeface="LM Roman 12" panose="00000500000000000000" pitchFamily="50" charset="0"/>
              </a:rPr>
              <a:t>for</a:t>
            </a:r>
            <a:r>
              <a:rPr lang="de-DE" dirty="0" smtClean="0">
                <a:solidFill>
                  <a:srgbClr val="7A7A7A"/>
                </a:solidFill>
                <a:latin typeface="LM Roman 12" panose="00000500000000000000" pitchFamily="50" charset="0"/>
              </a:rPr>
              <a:t> </a:t>
            </a:r>
            <a:r>
              <a:rPr lang="de-DE" dirty="0" err="1" smtClean="0">
                <a:solidFill>
                  <a:srgbClr val="7A7A7A"/>
                </a:solidFill>
                <a:latin typeface="LM Roman 12" panose="00000500000000000000" pitchFamily="50" charset="0"/>
              </a:rPr>
              <a:t>Plasmaphysics</a:t>
            </a:r>
            <a:r>
              <a:rPr lang="de-DE" dirty="0" smtClean="0">
                <a:solidFill>
                  <a:srgbClr val="7A7A7A"/>
                </a:solidFill>
                <a:latin typeface="LM Roman 12" panose="00000500000000000000" pitchFamily="50" charset="0"/>
              </a:rPr>
              <a:t> Greifwald</a:t>
            </a:r>
            <a:endParaRPr lang="de-DE" dirty="0">
              <a:solidFill>
                <a:srgbClr val="7A7A7A"/>
              </a:solidFill>
              <a:latin typeface="LM Roman 12" panose="00000500000000000000" pitchFamily="50" charset="0"/>
            </a:endParaRPr>
          </a:p>
        </p:txBody>
      </p:sp>
      <p:sp>
        <p:nvSpPr>
          <p:cNvPr id="12" name="Fußzeilenplatzhalter 11"/>
          <p:cNvSpPr>
            <a:spLocks noGrp="1"/>
          </p:cNvSpPr>
          <p:nvPr>
            <p:ph type="ftr" sz="quarter" idx="11"/>
          </p:nvPr>
        </p:nvSpPr>
        <p:spPr>
          <a:xfrm>
            <a:off x="1691420" y="6356349"/>
            <a:ext cx="8568000" cy="365125"/>
          </a:xfrm>
        </p:spPr>
        <p:txBody>
          <a:bodyPr/>
          <a:lstStyle/>
          <a:p>
            <a:r>
              <a:rPr lang="de-DE" dirty="0" smtClean="0">
                <a:latin typeface="LM Roman 12" panose="00000500000000000000" pitchFamily="50" charset="0"/>
              </a:rPr>
              <a:t>DPG Erlangen, 13.03.2022</a:t>
            </a:r>
            <a:endParaRPr lang="de-DE" dirty="0">
              <a:latin typeface="LM Roman 12" panose="00000500000000000000" pitchFamily="50" charset="0"/>
            </a:endParaRPr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2"/>
          </p:nvPr>
        </p:nvSpPr>
        <p:spPr>
          <a:xfrm>
            <a:off x="10634400" y="6356350"/>
            <a:ext cx="1080000" cy="365125"/>
          </a:xfrm>
        </p:spPr>
        <p:txBody>
          <a:bodyPr/>
          <a:lstStyle/>
          <a:p>
            <a:fld id="{31AA536C-85F5-4A1B-A111-7CE00A08BCB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8" name="TextBox 7"/>
          <p:cNvSpPr txBox="1"/>
          <p:nvPr/>
        </p:nvSpPr>
        <p:spPr>
          <a:xfrm>
            <a:off x="1456266" y="2320281"/>
            <a:ext cx="9038308" cy="12834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3600" b="1" dirty="0" smtClean="0">
                <a:latin typeface="LM Roman 12" panose="00000500000000000000" pitchFamily="50" charset="0"/>
                <a:ea typeface="PMingLiU"/>
                <a:cs typeface="cmr12"/>
              </a:rPr>
              <a:t>Systems Studies of fusion power plants</a:t>
            </a:r>
            <a:endParaRPr lang="en-US" sz="3600" b="1" dirty="0">
              <a:latin typeface="LM Roman 12" panose="00000500000000000000" pitchFamily="50" charset="0"/>
              <a:ea typeface="PMingLiU"/>
              <a:cs typeface="cmr12"/>
            </a:endParaRPr>
          </a:p>
          <a:p>
            <a:endParaRPr lang="en-US" sz="3600" b="1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099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810852" y="3817783"/>
            <a:ext cx="11139056" cy="430912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FF0000"/>
                </a:solidFill>
              </a:rPr>
              <a:t>Iteration Variable: </a:t>
            </a: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Major Radius, Magnetic field strength, Temperature, Density…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BF635C"/>
                </a:solidFill>
              </a:rPr>
              <a:t>Objective function: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Cost of electricity, or Capital costs, ..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5B64A"/>
                </a:solidFill>
              </a:rPr>
              <a:t>Inequality Constraints: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Heat flux limits, Neutron Damage, Coil Forces, 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Quench Protection…</a:t>
            </a:r>
            <a:endParaRPr lang="en-US" dirty="0" smtClean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50C0DC"/>
                </a:solidFill>
              </a:rPr>
              <a:t>Equality Constraints: 	</a:t>
            </a: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E.g. Power output, Q, …</a:t>
            </a:r>
          </a:p>
          <a:p>
            <a:endParaRPr lang="en-US" b="1" dirty="0">
              <a:solidFill>
                <a:srgbClr val="BF635C"/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 systematic way: Systems </a:t>
            </a:r>
            <a:r>
              <a:rPr lang="en-US" b="0" dirty="0" smtClean="0"/>
              <a:t>Codes - Continued</a:t>
            </a:r>
            <a:endParaRPr lang="en-US" b="0" dirty="0"/>
          </a:p>
        </p:txBody>
      </p:sp>
      <p:grpSp>
        <p:nvGrpSpPr>
          <p:cNvPr id="23" name="Group 22"/>
          <p:cNvGrpSpPr/>
          <p:nvPr/>
        </p:nvGrpSpPr>
        <p:grpSpPr>
          <a:xfrm>
            <a:off x="1793266" y="1720983"/>
            <a:ext cx="7587581" cy="1758937"/>
            <a:chOff x="1541906" y="1543062"/>
            <a:chExt cx="7587581" cy="1758937"/>
          </a:xfrm>
        </p:grpSpPr>
        <p:sp>
          <p:nvSpPr>
            <p:cNvPr id="22" name="Rectangle 21"/>
            <p:cNvSpPr/>
            <p:nvPr/>
          </p:nvSpPr>
          <p:spPr>
            <a:xfrm>
              <a:off x="1541907" y="1543062"/>
              <a:ext cx="7587580" cy="175893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4F4B4B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541906" y="1543063"/>
              <a:ext cx="7332630" cy="1300185"/>
              <a:chOff x="625946" y="1278940"/>
              <a:chExt cx="7332630" cy="1300185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625946" y="1502813"/>
                <a:ext cx="7332630" cy="1076312"/>
                <a:chOff x="482918" y="1508002"/>
                <a:chExt cx="5346833" cy="784829"/>
              </a:xfrm>
            </p:grpSpPr>
            <p:grpSp>
              <p:nvGrpSpPr>
                <p:cNvPr id="9" name="Group 8"/>
                <p:cNvGrpSpPr/>
                <p:nvPr/>
              </p:nvGrpSpPr>
              <p:grpSpPr>
                <a:xfrm>
                  <a:off x="2842476" y="1508002"/>
                  <a:ext cx="2987275" cy="784829"/>
                  <a:chOff x="5681735" y="900688"/>
                  <a:chExt cx="2987275" cy="784829"/>
                </a:xfrm>
              </p:grpSpPr>
              <p:pic>
                <p:nvPicPr>
                  <p:cNvPr id="11" name="Picture 10"/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1506" t="71177" r="-1"/>
                  <a:stretch/>
                </p:blipFill>
                <p:spPr>
                  <a:xfrm>
                    <a:off x="5681735" y="1271018"/>
                    <a:ext cx="2970900" cy="414499"/>
                  </a:xfrm>
                  <a:prstGeom prst="rect">
                    <a:avLst/>
                  </a:prstGeom>
                </p:spPr>
              </p:pic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5872275" y="927056"/>
                    <a:ext cx="1145740" cy="2019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b="1" dirty="0" smtClean="0">
                        <a:solidFill>
                          <a:srgbClr val="BF635C"/>
                        </a:solidFill>
                        <a:latin typeface="LM Roman 12" panose="00000500000000000000" pitchFamily="50" charset="0"/>
                      </a:rPr>
                      <a:t>objective function</a:t>
                    </a:r>
                    <a:endParaRPr lang="en-US" sz="1200" b="1" dirty="0">
                      <a:solidFill>
                        <a:srgbClr val="BF635C"/>
                      </a:solidFill>
                      <a:latin typeface="LM Roman 12" panose="00000500000000000000" pitchFamily="50" charset="0"/>
                    </a:endParaRPr>
                  </a:p>
                </p:txBody>
              </p:sp>
              <p:cxnSp>
                <p:nvCxnSpPr>
                  <p:cNvPr id="13" name="Straight Arrow Connector 12">
                    <a:extLst>
                      <a:ext uri="{FF2B5EF4-FFF2-40B4-BE49-F238E27FC236}">
                        <a16:creationId xmlns:a16="http://schemas.microsoft.com/office/drawing/2014/main" id="{22A9D98B-881B-BA43-A1BB-7A248871EC9A}"/>
                      </a:ext>
                    </a:extLst>
                  </p:cNvPr>
                  <p:cNvCxnSpPr>
                    <a:cxnSpLocks/>
                    <a:stCxn id="12" idx="2"/>
                  </p:cNvCxnSpPr>
                  <p:nvPr/>
                </p:nvCxnSpPr>
                <p:spPr>
                  <a:xfrm>
                    <a:off x="6445145" y="1129039"/>
                    <a:ext cx="272650" cy="246345"/>
                  </a:xfrm>
                  <a:prstGeom prst="straightConnector1">
                    <a:avLst/>
                  </a:prstGeom>
                  <a:ln w="6350">
                    <a:solidFill>
                      <a:srgbClr val="BF635C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7117594" y="900688"/>
                    <a:ext cx="618947" cy="2019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F5B64A"/>
                        </a:solidFill>
                        <a:latin typeface="LM Roman 10" panose="00000500000000000000" pitchFamily="50" charset="0"/>
                      </a:rPr>
                      <a:t>inequality</a:t>
                    </a:r>
                    <a:endParaRPr lang="en-US" sz="1200" dirty="0">
                      <a:solidFill>
                        <a:srgbClr val="F5B64A"/>
                      </a:solidFill>
                      <a:latin typeface="LM Roman 10" panose="00000500000000000000" pitchFamily="50" charset="0"/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>
                    <a:off x="8143573" y="910482"/>
                    <a:ext cx="525437" cy="201983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200" dirty="0" smtClean="0">
                        <a:solidFill>
                          <a:srgbClr val="50C0DC"/>
                        </a:solidFill>
                        <a:latin typeface="LM Roman 10" panose="00000500000000000000" pitchFamily="50" charset="0"/>
                      </a:rPr>
                      <a:t>equality</a:t>
                    </a:r>
                    <a:endParaRPr lang="en-US" sz="1200" dirty="0">
                      <a:solidFill>
                        <a:srgbClr val="50C0DC"/>
                      </a:solidFill>
                      <a:latin typeface="LM Roman 10" panose="00000500000000000000" pitchFamily="50" charset="0"/>
                    </a:endParaRPr>
                  </a:p>
                </p:txBody>
              </p:sp>
              <p:cxnSp>
                <p:nvCxnSpPr>
                  <p:cNvPr id="16" name="Straight Arrow Connector 15">
                    <a:extLst>
                      <a:ext uri="{FF2B5EF4-FFF2-40B4-BE49-F238E27FC236}">
                        <a16:creationId xmlns:a16="http://schemas.microsoft.com/office/drawing/2014/main" id="{22A9D98B-881B-BA43-A1BB-7A248871EC9A}"/>
                      </a:ext>
                    </a:extLst>
                  </p:cNvPr>
                  <p:cNvCxnSpPr>
                    <a:cxnSpLocks/>
                    <a:stCxn id="14" idx="2"/>
                  </p:cNvCxnSpPr>
                  <p:nvPr/>
                </p:nvCxnSpPr>
                <p:spPr>
                  <a:xfrm>
                    <a:off x="7427068" y="1102671"/>
                    <a:ext cx="98900" cy="237392"/>
                  </a:xfrm>
                  <a:prstGeom prst="straightConnector1">
                    <a:avLst/>
                  </a:prstGeom>
                  <a:ln w="6350">
                    <a:solidFill>
                      <a:srgbClr val="F5B64A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Straight Arrow Connector 16">
                    <a:extLst>
                      <a:ext uri="{FF2B5EF4-FFF2-40B4-BE49-F238E27FC236}">
                        <a16:creationId xmlns:a16="http://schemas.microsoft.com/office/drawing/2014/main" id="{22A9D98B-881B-BA43-A1BB-7A248871EC9A}"/>
                      </a:ext>
                    </a:extLst>
                  </p:cNvPr>
                  <p:cNvCxnSpPr>
                    <a:cxnSpLocks/>
                    <a:stCxn id="15" idx="2"/>
                  </p:cNvCxnSpPr>
                  <p:nvPr/>
                </p:nvCxnSpPr>
                <p:spPr>
                  <a:xfrm flipH="1">
                    <a:off x="8383980" y="1112465"/>
                    <a:ext cx="22312" cy="262920"/>
                  </a:xfrm>
                  <a:prstGeom prst="straightConnector1">
                    <a:avLst/>
                  </a:prstGeom>
                  <a:ln w="6350">
                    <a:solidFill>
                      <a:srgbClr val="50C0DC"/>
                    </a:solidFill>
                    <a:headEnd type="none" w="med" len="med"/>
                    <a:tailEnd type="triangle" w="med" len="med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0" name="TextBox 9"/>
                <p:cNvSpPr txBox="1"/>
                <p:nvPr/>
              </p:nvSpPr>
              <p:spPr>
                <a:xfrm>
                  <a:off x="482918" y="1973368"/>
                  <a:ext cx="1851746" cy="22442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 smtClean="0">
                      <a:solidFill>
                        <a:schemeClr val="bg2">
                          <a:lumMod val="50000"/>
                        </a:schemeClr>
                      </a:solidFill>
                      <a:latin typeface="LM Roman 10" panose="00000500000000000000" pitchFamily="50" charset="0"/>
                    </a:rPr>
                    <a:t>Problem: Find saddle point of</a:t>
                  </a:r>
                  <a:endParaRPr lang="en-US" sz="1400" dirty="0">
                    <a:solidFill>
                      <a:schemeClr val="bg2">
                        <a:lumMod val="50000"/>
                      </a:schemeClr>
                    </a:solidFill>
                    <a:latin typeface="LM Roman 10" panose="00000500000000000000" pitchFamily="50" charset="0"/>
                  </a:endParaRPr>
                </a:p>
              </p:txBody>
            </p:sp>
          </p:grpSp>
          <p:sp>
            <p:nvSpPr>
              <p:cNvPr id="7" name="TextBox 6"/>
              <p:cNvSpPr txBox="1"/>
              <p:nvPr/>
            </p:nvSpPr>
            <p:spPr>
              <a:xfrm>
                <a:off x="2966953" y="1278940"/>
                <a:ext cx="1563313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 smtClean="0">
                    <a:solidFill>
                      <a:srgbClr val="FF0000"/>
                    </a:solidFill>
                    <a:latin typeface="LM Roman 10" panose="00000500000000000000" pitchFamily="50" charset="0"/>
                  </a:rPr>
                  <a:t>Optimization Vector</a:t>
                </a:r>
                <a:endParaRPr lang="en-US" sz="1200" dirty="0">
                  <a:solidFill>
                    <a:srgbClr val="FF0000"/>
                  </a:solidFill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22A9D98B-881B-BA43-A1BB-7A248871EC9A}"/>
                  </a:ext>
                </a:extLst>
              </p:cNvPr>
              <p:cNvCxnSpPr>
                <a:cxnSpLocks/>
                <a:stCxn id="7" idx="2"/>
              </p:cNvCxnSpPr>
              <p:nvPr/>
            </p:nvCxnSpPr>
            <p:spPr>
              <a:xfrm>
                <a:off x="3748610" y="1555939"/>
                <a:ext cx="420805" cy="591262"/>
              </a:xfrm>
              <a:prstGeom prst="straightConnector1">
                <a:avLst/>
              </a:prstGeom>
              <a:ln w="6350">
                <a:solidFill>
                  <a:srgbClr val="FF0000"/>
                </a:solidFill>
                <a:headEnd type="none" w="med" len="med"/>
                <a:tailEnd type="triangle" w="med" len="me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" name="Oval 17"/>
            <p:cNvSpPr/>
            <p:nvPr/>
          </p:nvSpPr>
          <p:spPr>
            <a:xfrm>
              <a:off x="8251909" y="2369494"/>
              <a:ext cx="301450" cy="374535"/>
            </a:xfrm>
            <a:prstGeom prst="ellipse">
              <a:avLst/>
            </a:prstGeom>
            <a:noFill/>
            <a:ln w="38100">
              <a:solidFill>
                <a:srgbClr val="50C0D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>
              <a:off x="7186099" y="2382411"/>
              <a:ext cx="301450" cy="374535"/>
            </a:xfrm>
            <a:prstGeom prst="ellipse">
              <a:avLst/>
            </a:prstGeom>
            <a:noFill/>
            <a:ln w="38100">
              <a:solidFill>
                <a:srgbClr val="F5B6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 19"/>
            <p:cNvSpPr/>
            <p:nvPr/>
          </p:nvSpPr>
          <p:spPr>
            <a:xfrm>
              <a:off x="6089244" y="2392025"/>
              <a:ext cx="301450" cy="374535"/>
            </a:xfrm>
            <a:prstGeom prst="ellipse">
              <a:avLst/>
            </a:prstGeom>
            <a:no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/>
            <p:cNvSpPr/>
            <p:nvPr/>
          </p:nvSpPr>
          <p:spPr>
            <a:xfrm>
              <a:off x="5039102" y="2411547"/>
              <a:ext cx="261471" cy="324863"/>
            </a:xfrm>
            <a:prstGeom prst="ellipse">
              <a:avLst/>
            </a:prstGeom>
            <a:noFill/>
            <a:ln w="38100">
              <a:solidFill>
                <a:srgbClr val="F746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270774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325089" y="2955636"/>
            <a:ext cx="5733473" cy="2991784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326CB3"/>
                </a:solidFill>
                <a:latin typeface="LM Roman 10" panose="00000500000000000000" pitchFamily="50" charset="0"/>
              </a:rPr>
              <a:t>Coil related example systems code model</a:t>
            </a:r>
            <a:endParaRPr lang="en-US" dirty="0">
              <a:solidFill>
                <a:srgbClr val="326CB3"/>
              </a:solidFill>
              <a:latin typeface="LM Roman 10" panose="00000500000000000000" pitchFamily="50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9054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85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380608" y="1027596"/>
                <a:ext cx="5670335" cy="5395121"/>
              </a:xfrm>
            </p:spPr>
            <p:txBody>
              <a:bodyPr/>
              <a:lstStyle/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en-US" dirty="0" smtClean="0"/>
                  <a:t>Superconductors require </a:t>
                </a:r>
                <a:r>
                  <a:rPr lang="en-US" dirty="0" err="1" smtClean="0"/>
                  <a:t>a</a:t>
                </a:r>
                <a:r>
                  <a:rPr lang="en-US" dirty="0" smtClean="0"/>
                  <a:t> operating window:</a:t>
                </a:r>
              </a:p>
              <a:p>
                <a:pPr marL="457200" lvl="1" indent="0">
                  <a:buNone/>
                </a:pPr>
                <a:endParaRPr lang="de-DE" b="0" i="0" dirty="0" smtClean="0">
                  <a:latin typeface="Cambria Math" panose="02040503050406030204" pitchFamily="18" charset="0"/>
                </a:endParaRPr>
              </a:p>
              <a:p>
                <a:pPr marL="4572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b="0" i="0" dirty="0" smtClean="0">
                          <a:latin typeface="Cambria Math" panose="02040503050406030204" pitchFamily="18" charset="0"/>
                        </a:rPr>
                        <m:t>j</m:t>
                      </m:r>
                      <m:r>
                        <a:rPr lang="en-US" i="0" dirty="0" smtClean="0">
                          <a:latin typeface="Cambria Math" panose="02040503050406030204" pitchFamily="18" charset="0"/>
                        </a:rPr>
                        <m:t>&lt;</m:t>
                      </m:r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</m:e>
                        <m:sub>
                          <m:r>
                            <a:rPr lang="de-DE" b="0" i="1" dirty="0" smtClean="0">
                              <a:latin typeface="Cambria Math" panose="02040503050406030204" pitchFamily="18" charset="0"/>
                            </a:rPr>
                            <m:t>𝑐𝑟𝑖𝑡</m:t>
                          </m:r>
                        </m:sub>
                      </m:sSub>
                      <m:d>
                        <m:dPr>
                          <m:ctrlPr>
                            <a:rPr lang="de-DE" b="0" i="1" dirty="0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B</m:t>
                          </m:r>
                          <m: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T</m:t>
                          </m:r>
                          <m:r>
                            <a:rPr lang="de-DE" b="0" i="0" dirty="0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m:rPr>
                              <m:sty m:val="p"/>
                            </m:rPr>
                            <a:rPr lang="el-GR" b="0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ε</m:t>
                          </m:r>
                        </m:e>
                      </m:d>
                    </m:oMath>
                  </m:oMathPara>
                </a14:m>
                <a:endParaRPr lang="de-DE" b="0" dirty="0" smtClean="0"/>
              </a:p>
              <a:p>
                <a:pPr marL="457200" lvl="1" indent="0">
                  <a:buNone/>
                </a:pPr>
                <a:endParaRPr lang="en-US" dirty="0" smtClean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 smtClean="0"/>
                  <a:t>Imposes limits on the magnetic field in the coils</a:t>
                </a:r>
              </a:p>
              <a:p>
                <a:r>
                  <a:rPr lang="en-US" dirty="0" smtClean="0"/>
                  <a:t>Temperature given by coolant:</a:t>
                </a:r>
              </a:p>
              <a:p>
                <a:pPr lvl="1"/>
                <a:r>
                  <a:rPr lang="en-US" dirty="0" smtClean="0"/>
                  <a:t>Helium ~ 4 K (or ~2K superfluid)</a:t>
                </a:r>
              </a:p>
              <a:p>
                <a:pPr lvl="1"/>
                <a:r>
                  <a:rPr lang="en-US" dirty="0" smtClean="0"/>
                  <a:t>Neon ~20 K</a:t>
                </a:r>
              </a:p>
              <a:p>
                <a:pPr lvl="1"/>
                <a:r>
                  <a:rPr lang="en-US" dirty="0" smtClean="0"/>
                  <a:t>Nitrogen ~70 K</a:t>
                </a:r>
              </a:p>
              <a:p>
                <a:pPr lvl="1"/>
                <a:endParaRPr lang="en-US" dirty="0"/>
              </a:p>
              <a:p>
                <a:r>
                  <a:rPr lang="en-US" dirty="0" smtClean="0"/>
                  <a:t>Strain: Bending Strain, depends on conductor size</a:t>
                </a:r>
              </a:p>
              <a:p>
                <a:endParaRPr lang="en-US" dirty="0" smtClean="0"/>
              </a:p>
            </p:txBody>
          </p:sp>
        </mc:Choice>
        <mc:Fallback>
          <p:sp>
            <p:nvSpPr>
              <p:cNvPr id="185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380608" y="1027596"/>
                <a:ext cx="5670335" cy="5395121"/>
              </a:xfrm>
              <a:blipFill>
                <a:blip r:embed="rId3"/>
                <a:stretch>
                  <a:fillRect l="-967" r="-5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Technological Constraints in Coils: Critical Current Density</a:t>
            </a:r>
            <a:endParaRPr lang="en-US" b="0" dirty="0"/>
          </a:p>
        </p:txBody>
      </p:sp>
      <p:sp>
        <p:nvSpPr>
          <p:cNvPr id="189" name="TextBox 188"/>
          <p:cNvSpPr txBox="1"/>
          <p:nvPr/>
        </p:nvSpPr>
        <p:spPr>
          <a:xfrm>
            <a:off x="1756242" y="2463469"/>
            <a:ext cx="1566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E19C24"/>
                </a:solidFill>
              </a:rPr>
              <a:t>Magnetic Field</a:t>
            </a:r>
            <a:endParaRPr lang="en-US" dirty="0">
              <a:solidFill>
                <a:srgbClr val="E19C24"/>
              </a:solidFill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3400667" y="2495511"/>
            <a:ext cx="1766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26CB3"/>
                </a:solidFill>
              </a:rPr>
              <a:t>Conductor Strain</a:t>
            </a:r>
            <a:endParaRPr lang="en-US" dirty="0">
              <a:solidFill>
                <a:srgbClr val="326CB3"/>
              </a:solidFill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2327188" y="2886887"/>
            <a:ext cx="2392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BF635C"/>
                </a:solidFill>
              </a:rPr>
              <a:t>Cryogenic Temperature</a:t>
            </a:r>
            <a:endParaRPr lang="en-US" dirty="0">
              <a:solidFill>
                <a:srgbClr val="BF635C"/>
              </a:solidFill>
            </a:endParaRPr>
          </a:p>
        </p:txBody>
      </p:sp>
      <p:cxnSp>
        <p:nvCxnSpPr>
          <p:cNvPr id="193" name="Straight Connector 192"/>
          <p:cNvCxnSpPr/>
          <p:nvPr/>
        </p:nvCxnSpPr>
        <p:spPr>
          <a:xfrm>
            <a:off x="3091207" y="2328770"/>
            <a:ext cx="140073" cy="0"/>
          </a:xfrm>
          <a:prstGeom prst="line">
            <a:avLst/>
          </a:prstGeom>
          <a:ln w="38100">
            <a:solidFill>
              <a:srgbClr val="F5B64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193"/>
          <p:cNvCxnSpPr/>
          <p:nvPr/>
        </p:nvCxnSpPr>
        <p:spPr>
          <a:xfrm>
            <a:off x="3323081" y="2330096"/>
            <a:ext cx="140073" cy="0"/>
          </a:xfrm>
          <a:prstGeom prst="line">
            <a:avLst/>
          </a:prstGeom>
          <a:ln w="38100">
            <a:solidFill>
              <a:srgbClr val="BF6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194"/>
          <p:cNvCxnSpPr/>
          <p:nvPr/>
        </p:nvCxnSpPr>
        <p:spPr>
          <a:xfrm flipV="1">
            <a:off x="3523189" y="2328770"/>
            <a:ext cx="134411" cy="1"/>
          </a:xfrm>
          <a:prstGeom prst="line">
            <a:avLst/>
          </a:prstGeom>
          <a:ln w="38100">
            <a:solidFill>
              <a:srgbClr val="326CB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2" name="Group 201"/>
          <p:cNvGrpSpPr/>
          <p:nvPr/>
        </p:nvGrpSpPr>
        <p:grpSpPr>
          <a:xfrm>
            <a:off x="5958591" y="1175092"/>
            <a:ext cx="3030836" cy="2206333"/>
            <a:chOff x="7579227" y="1095542"/>
            <a:chExt cx="3595171" cy="2617147"/>
          </a:xfrm>
        </p:grpSpPr>
        <p:pic>
          <p:nvPicPr>
            <p:cNvPr id="200" name="Grafik 2"/>
            <p:cNvPicPr>
              <a:picLocks noChangeAspect="1"/>
            </p:cNvPicPr>
            <p:nvPr/>
          </p:nvPicPr>
          <p:blipFill rotWithShape="1">
            <a:blip r:embed="rId4"/>
            <a:srcRect b="10283"/>
            <a:stretch/>
          </p:blipFill>
          <p:spPr>
            <a:xfrm>
              <a:off x="7579227" y="1095542"/>
              <a:ext cx="3595171" cy="2617147"/>
            </a:xfrm>
            <a:prstGeom prst="rect">
              <a:avLst/>
            </a:prstGeom>
          </p:spPr>
        </p:pic>
        <p:sp>
          <p:nvSpPr>
            <p:cNvPr id="201" name="TextBox 200"/>
            <p:cNvSpPr txBox="1"/>
            <p:nvPr/>
          </p:nvSpPr>
          <p:spPr>
            <a:xfrm>
              <a:off x="9923228" y="1152939"/>
              <a:ext cx="11833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solidFill>
                    <a:schemeClr val="bg2">
                      <a:lumMod val="90000"/>
                    </a:schemeClr>
                  </a:solidFill>
                  <a:latin typeface="LM Roman 10" panose="00000500000000000000" pitchFamily="50" charset="0"/>
                </a:rPr>
                <a:t>C. </a:t>
              </a:r>
              <a:r>
                <a:rPr lang="en-US" sz="1000" dirty="0" err="1" smtClean="0">
                  <a:solidFill>
                    <a:schemeClr val="bg2">
                      <a:lumMod val="90000"/>
                    </a:schemeClr>
                  </a:solidFill>
                  <a:latin typeface="LM Roman 10" panose="00000500000000000000" pitchFamily="50" charset="0"/>
                </a:rPr>
                <a:t>Donelly</a:t>
              </a:r>
              <a:r>
                <a:rPr lang="en-US" sz="1000" dirty="0" smtClean="0">
                  <a:solidFill>
                    <a:schemeClr val="bg2">
                      <a:lumMod val="90000"/>
                    </a:schemeClr>
                  </a:solidFill>
                  <a:latin typeface="LM Roman 10" panose="00000500000000000000" pitchFamily="50" charset="0"/>
                </a:rPr>
                <a:t> (2017)</a:t>
              </a:r>
              <a:endParaRPr lang="en-US" sz="1000" dirty="0">
                <a:solidFill>
                  <a:schemeClr val="bg2">
                    <a:lumMod val="90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7319871" y="4020882"/>
            <a:ext cx="3680454" cy="2631670"/>
            <a:chOff x="8686853" y="3631204"/>
            <a:chExt cx="3680454" cy="2631670"/>
          </a:xfrm>
        </p:grpSpPr>
        <p:grpSp>
          <p:nvGrpSpPr>
            <p:cNvPr id="15" name="Group 14"/>
            <p:cNvGrpSpPr/>
            <p:nvPr/>
          </p:nvGrpSpPr>
          <p:grpSpPr>
            <a:xfrm>
              <a:off x="8686853" y="3631204"/>
              <a:ext cx="3680454" cy="2631670"/>
              <a:chOff x="3945111" y="4089805"/>
              <a:chExt cx="3680454" cy="2631670"/>
            </a:xfrm>
          </p:grpSpPr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45111" y="4089805"/>
                <a:ext cx="3680454" cy="2631670"/>
              </a:xfrm>
              <a:prstGeom prst="rect">
                <a:avLst/>
              </a:prstGeom>
              <a:ln>
                <a:solidFill>
                  <a:srgbClr val="4F4B4B"/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</p:pic>
          <p:cxnSp>
            <p:nvCxnSpPr>
              <p:cNvPr id="17" name="Straight Arrow Connector 16"/>
              <p:cNvCxnSpPr/>
              <p:nvPr/>
            </p:nvCxnSpPr>
            <p:spPr>
              <a:xfrm>
                <a:off x="5614667" y="6065240"/>
                <a:ext cx="1068468" cy="16778"/>
              </a:xfrm>
              <a:prstGeom prst="straightConnector1">
                <a:avLst/>
              </a:prstGeom>
              <a:ln w="57150">
                <a:solidFill>
                  <a:srgbClr val="BF635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" name="TextBox 2"/>
            <p:cNvSpPr txBox="1"/>
            <p:nvPr/>
          </p:nvSpPr>
          <p:spPr>
            <a:xfrm>
              <a:off x="9701213" y="3779400"/>
              <a:ext cx="825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latin typeface="LM Roman 10" panose="00000500000000000000" pitchFamily="50" charset="0"/>
                </a:rPr>
                <a:t>T=4K</a:t>
              </a:r>
              <a:endPara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0098" y="1533151"/>
            <a:ext cx="3073136" cy="1331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4685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Technological </a:t>
            </a:r>
            <a:r>
              <a:rPr lang="en-US" b="0" dirty="0"/>
              <a:t>Constraints in </a:t>
            </a:r>
            <a:r>
              <a:rPr lang="en-US" b="0" dirty="0" smtClean="0"/>
              <a:t>Coils: Quench protection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7873" y="4316583"/>
            <a:ext cx="3784127" cy="248888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8" name="TextBox 7"/>
          <p:cNvSpPr txBox="1"/>
          <p:nvPr/>
        </p:nvSpPr>
        <p:spPr>
          <a:xfrm>
            <a:off x="9790482" y="5931501"/>
            <a:ext cx="24545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Copper Heat Capacity</a:t>
            </a:r>
            <a:endParaRPr lang="en-US" dirty="0">
              <a:latin typeface="LM Roman 10" panose="00000500000000000000" pitchFamily="50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59436" y="128027"/>
            <a:ext cx="3324599" cy="4170029"/>
          </a:xfrm>
          <a:prstGeom prst="rect">
            <a:avLst/>
          </a:prstGeom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9188495" y="455832"/>
            <a:ext cx="2371162" cy="369332"/>
          </a:xfrm>
          <a:prstGeom prst="rect">
            <a:avLst/>
          </a:prstGeom>
          <a:noFill/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Copper el. Resistivity</a:t>
            </a:r>
            <a:endParaRPr lang="en-US" dirty="0">
              <a:latin typeface="LM Roman 10" panose="00000500000000000000" pitchFamily="50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 rot="16200000">
                <a:off x="7792639" y="2203639"/>
                <a:ext cx="1792478" cy="261610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 wrap="none" rtlCol="0">
                <a:spAutoFit/>
              </a:bodyPr>
              <a:lstStyle/>
              <a:p>
                <a:r>
                  <a:rPr lang="en-US" sz="1100" dirty="0" smtClean="0">
                    <a:latin typeface="LM Roman 10" panose="00000500000000000000" pitchFamily="50" charset="0"/>
                  </a:rPr>
                  <a:t>electrical resistivity [n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11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Ω</m:t>
                    </m:r>
                    <m:r>
                      <m:rPr>
                        <m:sty m:val="p"/>
                      </m:rPr>
                      <a:rPr lang="de-DE" sz="11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1100" dirty="0" smtClean="0">
                    <a:latin typeface="LM Roman 10" panose="00000500000000000000" pitchFamily="50" charset="0"/>
                  </a:rPr>
                  <a:t>]</a:t>
                </a:r>
                <a:endParaRPr lang="en-US" sz="1100" dirty="0">
                  <a:latin typeface="LM Roman 10" panose="00000500000000000000" pitchFamily="50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7792639" y="2203639"/>
                <a:ext cx="1792478" cy="26161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73479" y="1037302"/>
            <a:ext cx="3083231" cy="2604080"/>
          </a:xfrm>
          <a:prstGeom prst="rect">
            <a:avLst/>
          </a:prstGeom>
        </p:spPr>
      </p:pic>
      <p:sp>
        <p:nvSpPr>
          <p:cNvPr id="127" name="Oval 126"/>
          <p:cNvSpPr/>
          <p:nvPr/>
        </p:nvSpPr>
        <p:spPr>
          <a:xfrm>
            <a:off x="8927648" y="6133384"/>
            <a:ext cx="167449" cy="167449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Oval 127"/>
          <p:cNvSpPr/>
          <p:nvPr/>
        </p:nvSpPr>
        <p:spPr>
          <a:xfrm>
            <a:off x="9021046" y="2393417"/>
            <a:ext cx="167449" cy="167449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5" name="Group 144"/>
          <p:cNvGrpSpPr/>
          <p:nvPr/>
        </p:nvGrpSpPr>
        <p:grpSpPr>
          <a:xfrm>
            <a:off x="5998066" y="3880200"/>
            <a:ext cx="1359877" cy="1359877"/>
            <a:chOff x="1000369" y="4243754"/>
            <a:chExt cx="1359877" cy="1359877"/>
          </a:xfrm>
        </p:grpSpPr>
        <p:sp>
          <p:nvSpPr>
            <p:cNvPr id="143" name="Rounded Rectangle 142"/>
            <p:cNvSpPr/>
            <p:nvPr/>
          </p:nvSpPr>
          <p:spPr>
            <a:xfrm>
              <a:off x="1000369" y="4243754"/>
              <a:ext cx="1359877" cy="1359877"/>
            </a:xfrm>
            <a:prstGeom prst="roundRect">
              <a:avLst/>
            </a:prstGeom>
            <a:solidFill>
              <a:srgbClr val="9DA9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4" name="Oval 143"/>
            <p:cNvSpPr/>
            <p:nvPr/>
          </p:nvSpPr>
          <p:spPr>
            <a:xfrm>
              <a:off x="1496646" y="4723203"/>
              <a:ext cx="394677" cy="3946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/>
          <p:cNvGrpSpPr/>
          <p:nvPr/>
        </p:nvGrpSpPr>
        <p:grpSpPr>
          <a:xfrm>
            <a:off x="5989997" y="3893701"/>
            <a:ext cx="1308808" cy="1348969"/>
            <a:chOff x="1985186" y="4614517"/>
            <a:chExt cx="1308808" cy="1348969"/>
          </a:xfrm>
        </p:grpSpPr>
        <p:sp>
          <p:nvSpPr>
            <p:cNvPr id="149" name="Oval 148"/>
            <p:cNvSpPr/>
            <p:nvPr/>
          </p:nvSpPr>
          <p:spPr>
            <a:xfrm>
              <a:off x="2057027" y="4908060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1" name="Oval 150"/>
            <p:cNvSpPr/>
            <p:nvPr/>
          </p:nvSpPr>
          <p:spPr>
            <a:xfrm>
              <a:off x="2331965" y="4614517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3" name="Oval 152"/>
            <p:cNvSpPr/>
            <p:nvPr/>
          </p:nvSpPr>
          <p:spPr>
            <a:xfrm>
              <a:off x="2553304" y="4832340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Oval 153"/>
            <p:cNvSpPr/>
            <p:nvPr/>
          </p:nvSpPr>
          <p:spPr>
            <a:xfrm>
              <a:off x="2815880" y="4614517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5" name="Oval 154"/>
            <p:cNvSpPr/>
            <p:nvPr/>
          </p:nvSpPr>
          <p:spPr>
            <a:xfrm>
              <a:off x="3022470" y="4901270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Oval 155"/>
            <p:cNvSpPr/>
            <p:nvPr/>
          </p:nvSpPr>
          <p:spPr>
            <a:xfrm>
              <a:off x="3051717" y="5338384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7" name="Oval 156"/>
            <p:cNvSpPr/>
            <p:nvPr/>
          </p:nvSpPr>
          <p:spPr>
            <a:xfrm>
              <a:off x="2903548" y="5710799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8" name="Oval 157"/>
            <p:cNvSpPr/>
            <p:nvPr/>
          </p:nvSpPr>
          <p:spPr>
            <a:xfrm>
              <a:off x="2536655" y="5484153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9" name="Oval 158"/>
            <p:cNvSpPr/>
            <p:nvPr/>
          </p:nvSpPr>
          <p:spPr>
            <a:xfrm>
              <a:off x="2329544" y="5721209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Oval 159"/>
            <p:cNvSpPr/>
            <p:nvPr/>
          </p:nvSpPr>
          <p:spPr>
            <a:xfrm>
              <a:off x="2243777" y="5266634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1" name="Oval 160"/>
            <p:cNvSpPr/>
            <p:nvPr/>
          </p:nvSpPr>
          <p:spPr>
            <a:xfrm>
              <a:off x="1985186" y="5493921"/>
              <a:ext cx="242277" cy="24227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19824" y="2846567"/>
            <a:ext cx="3221373" cy="2374690"/>
            <a:chOff x="5819824" y="2846567"/>
            <a:chExt cx="3221373" cy="2374690"/>
          </a:xfrm>
        </p:grpSpPr>
        <p:grpSp>
          <p:nvGrpSpPr>
            <p:cNvPr id="174" name="Group 173"/>
            <p:cNvGrpSpPr/>
            <p:nvPr/>
          </p:nvGrpSpPr>
          <p:grpSpPr>
            <a:xfrm>
              <a:off x="5990050" y="3855677"/>
              <a:ext cx="1384087" cy="1365580"/>
              <a:chOff x="1978870" y="4594714"/>
              <a:chExt cx="1384087" cy="1365580"/>
            </a:xfrm>
            <a:solidFill>
              <a:srgbClr val="F5B64A"/>
            </a:solidFill>
          </p:grpSpPr>
          <p:sp>
            <p:nvSpPr>
              <p:cNvPr id="147" name="Oval 146"/>
              <p:cNvSpPr/>
              <p:nvPr/>
            </p:nvSpPr>
            <p:spPr>
              <a:xfrm>
                <a:off x="2061165" y="466578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/>
              <p:cNvSpPr/>
              <p:nvPr/>
            </p:nvSpPr>
            <p:spPr>
              <a:xfrm>
                <a:off x="2299304" y="4847491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Oval 151"/>
              <p:cNvSpPr/>
              <p:nvPr/>
            </p:nvSpPr>
            <p:spPr>
              <a:xfrm>
                <a:off x="2570104" y="459471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/>
              <p:cNvSpPr/>
              <p:nvPr/>
            </p:nvSpPr>
            <p:spPr>
              <a:xfrm>
                <a:off x="2785700" y="485679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3045349" y="469057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/>
              <p:cNvSpPr/>
              <p:nvPr/>
            </p:nvSpPr>
            <p:spPr>
              <a:xfrm>
                <a:off x="3120680" y="5124685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5" name="Oval 164"/>
              <p:cNvSpPr/>
              <p:nvPr/>
            </p:nvSpPr>
            <p:spPr>
              <a:xfrm>
                <a:off x="2894597" y="5178174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/>
              <p:cNvSpPr/>
              <p:nvPr/>
            </p:nvSpPr>
            <p:spPr>
              <a:xfrm>
                <a:off x="3112500" y="5570236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/>
              <p:cNvSpPr/>
              <p:nvPr/>
            </p:nvSpPr>
            <p:spPr>
              <a:xfrm>
                <a:off x="2823754" y="5475740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/>
              <p:cNvSpPr/>
              <p:nvPr/>
            </p:nvSpPr>
            <p:spPr>
              <a:xfrm>
                <a:off x="2624059" y="5718017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/>
              <p:cNvSpPr/>
              <p:nvPr/>
            </p:nvSpPr>
            <p:spPr>
              <a:xfrm>
                <a:off x="2251937" y="5515385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/>
              <p:cNvSpPr/>
              <p:nvPr/>
            </p:nvSpPr>
            <p:spPr>
              <a:xfrm>
                <a:off x="2095269" y="5697091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/>
              <p:cNvSpPr/>
              <p:nvPr/>
            </p:nvSpPr>
            <p:spPr>
              <a:xfrm>
                <a:off x="1978870" y="5266633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/>
              <p:cNvSpPr/>
              <p:nvPr/>
            </p:nvSpPr>
            <p:spPr>
              <a:xfrm>
                <a:off x="2149043" y="5084927"/>
                <a:ext cx="242277" cy="242277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77" name="Group 176"/>
            <p:cNvGrpSpPr/>
            <p:nvPr/>
          </p:nvGrpSpPr>
          <p:grpSpPr>
            <a:xfrm>
              <a:off x="7338743" y="3810467"/>
              <a:ext cx="1702454" cy="687026"/>
              <a:chOff x="1326271" y="4936305"/>
              <a:chExt cx="1702454" cy="687026"/>
            </a:xfrm>
          </p:grpSpPr>
          <p:sp>
            <p:nvSpPr>
              <p:cNvPr id="175" name="TextBox 174"/>
              <p:cNvSpPr txBox="1"/>
              <p:nvPr/>
            </p:nvSpPr>
            <p:spPr>
              <a:xfrm>
                <a:off x="1326271" y="5253999"/>
                <a:ext cx="17024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D9D9D9"/>
                    </a:solidFill>
                  </a:rPr>
                  <a:t>Superconductor</a:t>
                </a:r>
                <a:endParaRPr lang="en-US" b="1" dirty="0">
                  <a:solidFill>
                    <a:srgbClr val="D9D9D9"/>
                  </a:solidFill>
                </a:endParaRPr>
              </a:p>
            </p:txBody>
          </p:sp>
          <p:sp>
            <p:nvSpPr>
              <p:cNvPr id="176" name="TextBox 175"/>
              <p:cNvSpPr txBox="1"/>
              <p:nvPr/>
            </p:nvSpPr>
            <p:spPr>
              <a:xfrm>
                <a:off x="1332587" y="4936305"/>
                <a:ext cx="86914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E19C24"/>
                    </a:solidFill>
                  </a:rPr>
                  <a:t>Copper</a:t>
                </a:r>
                <a:endParaRPr lang="en-US" b="1" dirty="0">
                  <a:solidFill>
                    <a:srgbClr val="E19C24"/>
                  </a:solidFill>
                </a:endParaRPr>
              </a:p>
            </p:txBody>
          </p:sp>
        </p:grpSp>
        <p:cxnSp>
          <p:nvCxnSpPr>
            <p:cNvPr id="179" name="Straight Connector 178"/>
            <p:cNvCxnSpPr/>
            <p:nvPr/>
          </p:nvCxnSpPr>
          <p:spPr>
            <a:xfrm flipH="1" flipV="1">
              <a:off x="6284192" y="2846567"/>
              <a:ext cx="1008245" cy="1098401"/>
            </a:xfrm>
            <a:prstGeom prst="line">
              <a:avLst/>
            </a:prstGeom>
            <a:ln>
              <a:solidFill>
                <a:srgbClr val="9DA9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Straight Connector 179"/>
            <p:cNvCxnSpPr>
              <a:stCxn id="147" idx="1"/>
            </p:cNvCxnSpPr>
            <p:nvPr/>
          </p:nvCxnSpPr>
          <p:spPr>
            <a:xfrm flipH="1" flipV="1">
              <a:off x="5819824" y="2884376"/>
              <a:ext cx="288002" cy="1077852"/>
            </a:xfrm>
            <a:prstGeom prst="line">
              <a:avLst/>
            </a:prstGeom>
            <a:ln>
              <a:solidFill>
                <a:srgbClr val="9DA9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TextBox 5"/>
          <p:cNvSpPr txBox="1"/>
          <p:nvPr/>
        </p:nvSpPr>
        <p:spPr>
          <a:xfrm>
            <a:off x="442220" y="816175"/>
            <a:ext cx="50314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Coil </a:t>
            </a:r>
            <a:r>
              <a:rPr lang="en-US" dirty="0" smtClean="0">
                <a:latin typeface="LM Roman 10" panose="00000500000000000000" pitchFamily="50" charset="0"/>
              </a:rPr>
              <a:t>Quench: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Local heat entry </a:t>
            </a:r>
            <a:r>
              <a:rPr lang="en-US" dirty="0" smtClean="0">
                <a:latin typeface="LM Roman 10" panose="00000500000000000000" pitchFamily="50" charset="0"/>
              </a:rPr>
              <a:t>prevents superconductivity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Current flows through copper</a:t>
            </a:r>
            <a:endParaRPr lang="en-US" dirty="0" smtClean="0">
              <a:latin typeface="LM Roman 10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Current in resistive </a:t>
            </a:r>
            <a:r>
              <a:rPr lang="en-US" dirty="0" smtClean="0">
                <a:latin typeface="LM Roman 10" panose="00000500000000000000" pitchFamily="50" charset="0"/>
              </a:rPr>
              <a:t>copper </a:t>
            </a:r>
            <a:r>
              <a:rPr lang="en-US" dirty="0" smtClean="0">
                <a:latin typeface="LM Roman 10" panose="00000500000000000000" pitchFamily="50" charset="0"/>
              </a:rPr>
              <a:t>leads to temperature rise!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LM Roman 10" panose="00000500000000000000" pitchFamily="50" charset="0"/>
              </a:rPr>
              <a:t>Determines minimal amount of </a:t>
            </a:r>
            <a:r>
              <a:rPr lang="en-US" dirty="0" smtClean="0">
                <a:latin typeface="LM Roman 10" panose="00000500000000000000" pitchFamily="50" charset="0"/>
              </a:rPr>
              <a:t>copper</a:t>
            </a:r>
            <a:endParaRPr lang="en-US" dirty="0" smtClean="0">
              <a:latin typeface="LM Roman 10" panose="00000500000000000000" pitchFamily="50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Inherited"/>
              </a:rPr>
              <a:t> 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94785" y="2885538"/>
            <a:ext cx="4560766" cy="977867"/>
            <a:chOff x="260616" y="2884375"/>
            <a:chExt cx="4560766" cy="977867"/>
          </a:xfrm>
        </p:grpSpPr>
        <p:sp>
          <p:nvSpPr>
            <p:cNvPr id="11" name="Rectangle 10"/>
            <p:cNvSpPr/>
            <p:nvPr/>
          </p:nvSpPr>
          <p:spPr>
            <a:xfrm>
              <a:off x="260616" y="2884375"/>
              <a:ext cx="4560766" cy="86913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305382" y="2912129"/>
              <a:ext cx="4449050" cy="759816"/>
              <a:chOff x="430964" y="1187436"/>
              <a:chExt cx="4449050" cy="759816"/>
            </a:xfrm>
            <a:solidFill>
              <a:schemeClr val="bg1"/>
            </a:solidFill>
          </p:grpSpPr>
          <p:pic>
            <p:nvPicPr>
              <p:cNvPr id="130" name="Picture 129"/>
              <p:cNvPicPr>
                <a:picLocks noChangeAspect="1"/>
              </p:cNvPicPr>
              <p:nvPr/>
            </p:nvPicPr>
            <p:blipFill rotWithShape="1">
              <a:blip r:embed="rId7"/>
              <a:srcRect r="34175" b="62815"/>
              <a:stretch/>
            </p:blipFill>
            <p:spPr>
              <a:xfrm>
                <a:off x="1268068" y="1392936"/>
                <a:ext cx="2038860" cy="554316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35" name="TextBox 134"/>
              <p:cNvSpPr txBox="1"/>
              <p:nvPr/>
            </p:nvSpPr>
            <p:spPr>
              <a:xfrm>
                <a:off x="430964" y="1187436"/>
                <a:ext cx="2025876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326CB3"/>
                    </a:solidFill>
                    <a:latin typeface="LM Roman 10" panose="00000500000000000000" pitchFamily="50" charset="0"/>
                  </a:rPr>
                  <a:t>Heat deposition</a:t>
                </a:r>
                <a:endParaRPr lang="en-US" b="1" dirty="0">
                  <a:solidFill>
                    <a:srgbClr val="326CB3"/>
                  </a:solidFill>
                  <a:latin typeface="LM Roman 10" panose="00000500000000000000" pitchFamily="50" charset="0"/>
                </a:endParaRPr>
              </a:p>
            </p:txBody>
          </p:sp>
          <p:sp>
            <p:nvSpPr>
              <p:cNvPr id="136" name="TextBox 135"/>
              <p:cNvSpPr txBox="1"/>
              <p:nvPr/>
            </p:nvSpPr>
            <p:spPr>
              <a:xfrm>
                <a:off x="2608623" y="1187436"/>
                <a:ext cx="2271391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BF635C"/>
                    </a:solidFill>
                    <a:latin typeface="LM Roman 10" panose="00000500000000000000" pitchFamily="50" charset="0"/>
                  </a:rPr>
                  <a:t>Temperature Rise</a:t>
                </a:r>
                <a:endParaRPr lang="en-US" b="1" dirty="0">
                  <a:solidFill>
                    <a:srgbClr val="BF635C"/>
                  </a:solidFill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138" name="Straight Connector 137"/>
              <p:cNvCxnSpPr/>
              <p:nvPr/>
            </p:nvCxnSpPr>
            <p:spPr>
              <a:xfrm>
                <a:off x="1347719" y="1868227"/>
                <a:ext cx="1124772" cy="16124"/>
              </a:xfrm>
              <a:prstGeom prst="line">
                <a:avLst/>
              </a:prstGeom>
              <a:grpFill/>
              <a:ln w="38100">
                <a:solidFill>
                  <a:srgbClr val="326CB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9" name="Straight Connector 138"/>
              <p:cNvCxnSpPr/>
              <p:nvPr/>
            </p:nvCxnSpPr>
            <p:spPr>
              <a:xfrm>
                <a:off x="2735067" y="1886847"/>
                <a:ext cx="579240" cy="3328"/>
              </a:xfrm>
              <a:prstGeom prst="line">
                <a:avLst/>
              </a:prstGeom>
              <a:grpFill/>
              <a:ln w="38100">
                <a:solidFill>
                  <a:srgbClr val="BF635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Straight Arrow Connector 22"/>
            <p:cNvCxnSpPr/>
            <p:nvPr/>
          </p:nvCxnSpPr>
          <p:spPr>
            <a:xfrm flipV="1">
              <a:off x="2474918" y="3514727"/>
              <a:ext cx="141536" cy="347515"/>
            </a:xfrm>
            <a:prstGeom prst="straightConnector1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TextBox 24"/>
          <p:cNvSpPr txBox="1"/>
          <p:nvPr/>
        </p:nvSpPr>
        <p:spPr>
          <a:xfrm>
            <a:off x="260616" y="3814163"/>
            <a:ext cx="439575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latin typeface="LM Roman 10" panose="00000500000000000000" pitchFamily="50" charset="0"/>
              </a:rPr>
              <a:t>Heat capacity and </a:t>
            </a:r>
            <a:r>
              <a:rPr lang="en-US" sz="1100" dirty="0" smtClean="0">
                <a:latin typeface="LM Roman 10" panose="00000500000000000000" pitchFamily="50" charset="0"/>
              </a:rPr>
              <a:t>density </a:t>
            </a:r>
            <a:r>
              <a:rPr lang="en-US" sz="1100" dirty="0" smtClean="0">
                <a:latin typeface="LM Roman 10" panose="00000500000000000000" pitchFamily="50" charset="0"/>
              </a:rPr>
              <a:t>of copper and coolant (Helium, Nitrogen)</a:t>
            </a:r>
            <a:endParaRPr lang="en-US" sz="1100" dirty="0">
              <a:latin typeface="LM Roman 10" panose="00000500000000000000" pitchFamily="50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122594" y="4135265"/>
            <a:ext cx="5686679" cy="2507790"/>
            <a:chOff x="122594" y="4135265"/>
            <a:chExt cx="5686679" cy="250779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22594" y="4135265"/>
              <a:ext cx="5686679" cy="2507790"/>
            </a:xfrm>
            <a:prstGeom prst="rect">
              <a:avLst/>
            </a:prstGeom>
            <a:ln>
              <a:solidFill>
                <a:schemeClr val="bg2">
                  <a:lumMod val="50000"/>
                </a:schemeClr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pic>
          <p:nvPicPr>
            <p:cNvPr id="131" name="Picture 130"/>
            <p:cNvPicPr>
              <a:picLocks noChangeAspect="1"/>
            </p:cNvPicPr>
            <p:nvPr/>
          </p:nvPicPr>
          <p:blipFill rotWithShape="1">
            <a:blip r:embed="rId7"/>
            <a:srcRect l="13390" t="61228" r="15319"/>
            <a:stretch/>
          </p:blipFill>
          <p:spPr>
            <a:xfrm>
              <a:off x="1825866" y="5608941"/>
              <a:ext cx="1888314" cy="494252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30" name="Group 29"/>
          <p:cNvGrpSpPr/>
          <p:nvPr/>
        </p:nvGrpSpPr>
        <p:grpSpPr>
          <a:xfrm>
            <a:off x="4751569" y="3575636"/>
            <a:ext cx="1206369" cy="661630"/>
            <a:chOff x="4751569" y="3575636"/>
            <a:chExt cx="1206369" cy="661630"/>
          </a:xfrm>
        </p:grpSpPr>
        <p:sp>
          <p:nvSpPr>
            <p:cNvPr id="75" name="TextBox 74"/>
            <p:cNvSpPr txBox="1"/>
            <p:nvPr/>
          </p:nvSpPr>
          <p:spPr>
            <a:xfrm>
              <a:off x="4751569" y="3575636"/>
              <a:ext cx="101021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BF635C"/>
                  </a:solidFill>
                  <a:latin typeface="LM Roman 10" panose="00000500000000000000" pitchFamily="50" charset="0"/>
                </a:rPr>
                <a:t>Energy</a:t>
              </a:r>
              <a:endParaRPr lang="en-US" b="1" dirty="0">
                <a:solidFill>
                  <a:srgbClr val="BF635C"/>
                </a:solidFill>
                <a:latin typeface="LM Roman 10" panose="00000500000000000000" pitchFamily="50" charset="0"/>
              </a:endParaRPr>
            </a:p>
          </p:txBody>
        </p:sp>
        <p:sp>
          <p:nvSpPr>
            <p:cNvPr id="29" name="Lightning Bolt 28"/>
            <p:cNvSpPr/>
            <p:nvPr/>
          </p:nvSpPr>
          <p:spPr>
            <a:xfrm>
              <a:off x="5473690" y="3851108"/>
              <a:ext cx="484248" cy="386158"/>
            </a:xfrm>
            <a:prstGeom prst="lightningBolt">
              <a:avLst/>
            </a:prstGeom>
            <a:solidFill>
              <a:srgbClr val="BF6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0546208" y="-10473"/>
            <a:ext cx="603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latin typeface="LM Roman 12" panose="00000500000000000000" pitchFamily="50" charset="0"/>
              </a:rPr>
              <a:t>RRR</a:t>
            </a:r>
            <a:endParaRPr lang="en-US" sz="1200" dirty="0">
              <a:latin typeface="LM Roman 12" panose="00000500000000000000" pitchFamily="50" charset="0"/>
            </a:endParaRPr>
          </a:p>
        </p:txBody>
      </p:sp>
      <p:sp>
        <p:nvSpPr>
          <p:cNvPr id="71" name="Oval 70"/>
          <p:cNvSpPr/>
          <p:nvPr/>
        </p:nvSpPr>
        <p:spPr>
          <a:xfrm>
            <a:off x="659072" y="5965935"/>
            <a:ext cx="167449" cy="167449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3529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0" dur="indefinite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1" dur="indefinite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48148E-6 L 0.03646 -0.04352 L 0.06979 -0.09467 L 0.11276 -0.17106 L 0.15065 -0.22245 L 0.19427 -0.24745 L 0.24948 -0.25532 " pathEditMode="relative" rAng="0" ptsTypes="AAAAAAA">
                                      <p:cBhvr>
                                        <p:cTn id="21" dur="5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74" y="-12778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0.06016 -0.00347 L 0.125 -0.00578 L 0.14037 -0.00694 L 0.15183 -0.0331 L 0.1724 -0.09814 L 0.20703 -0.20972 L 0.23594 -0.26203 " pathEditMode="relative" rAng="0" ptsTypes="AAAAAAAA">
                                      <p:cBhvr>
                                        <p:cTn id="23" dur="5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97" y="-13102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03281 -0.09167 L 0.06562 -0.1507 L 0.11575 -0.16274 L 0.20442 -0.16829 L 0.24375 -0.16829 " pathEditMode="relative" rAng="0" ptsTypes="AAAAAA">
                                      <p:cBhvr>
                                        <p:cTn id="25" dur="5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88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" grpId="0" animBg="1"/>
      <p:bldP spid="128" grpId="0" animBg="1"/>
      <p:bldP spid="71" grpId="0" animBg="1"/>
      <p:bldP spid="71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0433" y="828942"/>
            <a:ext cx="4091567" cy="3369526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8519886" y="3948133"/>
            <a:ext cx="3543380" cy="2560624"/>
            <a:chOff x="8305720" y="1346200"/>
            <a:chExt cx="3543380" cy="2560624"/>
          </a:xfrm>
          <a:solidFill>
            <a:schemeClr val="bg1"/>
          </a:solidFill>
        </p:grpSpPr>
        <p:sp>
          <p:nvSpPr>
            <p:cNvPr id="13" name="Rectangle 12"/>
            <p:cNvSpPr/>
            <p:nvPr/>
          </p:nvSpPr>
          <p:spPr>
            <a:xfrm>
              <a:off x="8305720" y="1346200"/>
              <a:ext cx="3543380" cy="2560624"/>
            </a:xfrm>
            <a:prstGeom prst="rect">
              <a:avLst/>
            </a:prstGeom>
            <a:grp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8405094" y="1567495"/>
              <a:ext cx="3401866" cy="2339329"/>
              <a:chOff x="8623813" y="4557137"/>
              <a:chExt cx="3401866" cy="2339329"/>
            </a:xfrm>
            <a:grpFill/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3813" y="4557137"/>
                <a:ext cx="3401866" cy="2339329"/>
              </a:xfrm>
              <a:prstGeom prst="rect">
                <a:avLst/>
              </a:prstGeom>
              <a:grpFill/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0049594" y="6378870"/>
                <a:ext cx="1712328" cy="200055"/>
              </a:xfrm>
              <a:prstGeom prst="rect">
                <a:avLst/>
              </a:prstGeom>
              <a:grpFill/>
            </p:spPr>
            <p:txBody>
              <a:bodyPr wrap="none">
                <a:spAutoFit/>
              </a:bodyPr>
              <a:lstStyle/>
              <a:p>
                <a:r>
                  <a:rPr lang="en-US" sz="700" dirty="0">
                    <a:solidFill>
                      <a:schemeClr val="bg1">
                        <a:lumMod val="50000"/>
                      </a:schemeClr>
                    </a:solidFill>
                  </a:rPr>
                  <a:t>U. </a:t>
                </a:r>
                <a:r>
                  <a:rPr lang="en-US" sz="700" dirty="0" smtClean="0">
                    <a:solidFill>
                      <a:schemeClr val="bg1">
                        <a:lumMod val="50000"/>
                      </a:schemeClr>
                    </a:solidFill>
                  </a:rPr>
                  <a:t>Fischer, </a:t>
                </a:r>
                <a:r>
                  <a:rPr lang="en-US" sz="700" dirty="0">
                    <a:solidFill>
                      <a:schemeClr val="bg1">
                        <a:lumMod val="50000"/>
                      </a:schemeClr>
                    </a:solidFill>
                  </a:rPr>
                  <a:t>EF Report D1a_2AHVKD </a:t>
                </a:r>
                <a:r>
                  <a:rPr lang="en-US" sz="700" dirty="0" smtClean="0">
                    <a:solidFill>
                      <a:schemeClr val="bg1">
                        <a:lumMod val="50000"/>
                      </a:schemeClr>
                    </a:solidFill>
                  </a:rPr>
                  <a:t>(2008)</a:t>
                </a:r>
                <a:endParaRPr lang="en-US" sz="700" dirty="0">
                  <a:solidFill>
                    <a:schemeClr val="bg1">
                      <a:lumMod val="50000"/>
                    </a:schemeClr>
                  </a:solidFill>
                </a:endParaRPr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9769687" y="6169580"/>
                <a:ext cx="800219" cy="369332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DEMO</a:t>
                </a:r>
                <a:endParaRPr lang="en-US" b="1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638980" y="1654590"/>
            <a:ext cx="7321499" cy="4950690"/>
          </a:xfrm>
        </p:spPr>
        <p:txBody>
          <a:bodyPr/>
          <a:lstStyle/>
          <a:p>
            <a:r>
              <a:rPr lang="en-US" dirty="0" smtClean="0"/>
              <a:t>MHD</a:t>
            </a:r>
          </a:p>
          <a:p>
            <a:r>
              <a:rPr lang="en-US" dirty="0" smtClean="0"/>
              <a:t>Heat Exhaust</a:t>
            </a:r>
          </a:p>
          <a:p>
            <a:r>
              <a:rPr lang="en-US" dirty="0" smtClean="0"/>
              <a:t>Forces/Stress</a:t>
            </a:r>
          </a:p>
          <a:p>
            <a:r>
              <a:rPr lang="en-US" dirty="0"/>
              <a:t>Coil </a:t>
            </a:r>
            <a:r>
              <a:rPr lang="en-US" dirty="0" smtClean="0"/>
              <a:t>Quench</a:t>
            </a:r>
          </a:p>
          <a:p>
            <a:r>
              <a:rPr lang="en-US" dirty="0" smtClean="0"/>
              <a:t>Strain</a:t>
            </a:r>
          </a:p>
          <a:p>
            <a:r>
              <a:rPr lang="en-US" dirty="0" smtClean="0"/>
              <a:t>Critical current density</a:t>
            </a:r>
          </a:p>
          <a:p>
            <a:r>
              <a:rPr lang="en-US" dirty="0" smtClean="0"/>
              <a:t>Operational Limits</a:t>
            </a:r>
          </a:p>
          <a:p>
            <a:r>
              <a:rPr lang="en-US" dirty="0" smtClean="0"/>
              <a:t>Neoclassic transport</a:t>
            </a:r>
          </a:p>
          <a:p>
            <a:r>
              <a:rPr lang="en-US" dirty="0" smtClean="0"/>
              <a:t>Turbulent transport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Other constraints </a:t>
            </a:r>
            <a:r>
              <a:rPr lang="en-US" b="0" dirty="0" smtClean="0"/>
              <a:t>in a fusion power plant</a:t>
            </a:r>
            <a:endParaRPr lang="en-US" b="0" dirty="0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8519886" y="3617865"/>
            <a:ext cx="2131370" cy="330268"/>
          </a:xfrm>
          <a:prstGeom prst="line">
            <a:avLst/>
          </a:prstGeom>
          <a:ln w="28575">
            <a:solidFill>
              <a:srgbClr val="BF6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0873506" y="3617865"/>
            <a:ext cx="1189760" cy="330268"/>
          </a:xfrm>
          <a:prstGeom prst="line">
            <a:avLst/>
          </a:prstGeom>
          <a:ln w="28575">
            <a:solidFill>
              <a:srgbClr val="BF63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782487" y="1654590"/>
            <a:ext cx="3857146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Diagnostics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Remote 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Maintainance</a:t>
            </a:r>
            <a:endParaRPr lang="en-US" sz="2000" dirty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Tritium Breeding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Neutrons (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appm</a:t>
            </a: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, 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tbr</a:t>
            </a: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, </a:t>
            </a:r>
            <a:r>
              <a:rPr lang="en-US" sz="2000" dirty="0" err="1">
                <a:solidFill>
                  <a:srgbClr val="4F4B4B"/>
                </a:solidFill>
                <a:latin typeface="LM Roman 12" panose="00000500000000000000" pitchFamily="50" charset="0"/>
              </a:rPr>
              <a:t>dpa</a:t>
            </a: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 flux)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Impurities</a:t>
            </a: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Helium Ash</a:t>
            </a:r>
            <a:endParaRPr lang="en-US" sz="2000" dirty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4F4B4B"/>
                </a:solidFill>
                <a:latin typeface="LM Roman 12" panose="00000500000000000000" pitchFamily="50" charset="0"/>
              </a:rPr>
              <a:t>…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5032612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566197" y="964306"/>
            <a:ext cx="7106161" cy="3903429"/>
          </a:xfrm>
        </p:spPr>
        <p:txBody>
          <a:bodyPr/>
          <a:lstStyle/>
          <a:p>
            <a:r>
              <a:rPr lang="en-US" dirty="0" smtClean="0"/>
              <a:t>Systems Code: PROCESS</a:t>
            </a:r>
          </a:p>
          <a:p>
            <a:r>
              <a:rPr lang="en-US" dirty="0" smtClean="0"/>
              <a:t>High aspect ratio machine (A=12)</a:t>
            </a:r>
          </a:p>
          <a:p>
            <a:r>
              <a:rPr lang="en-US" dirty="0" smtClean="0"/>
              <a:t>Assumed W7-X like transport</a:t>
            </a:r>
            <a:endParaRPr lang="en-US" dirty="0" smtClean="0"/>
          </a:p>
          <a:p>
            <a:r>
              <a:rPr lang="en-US" dirty="0" smtClean="0"/>
              <a:t>Systems codes models allows finding limiting constraints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83" y="0"/>
            <a:ext cx="11016544" cy="640303"/>
          </a:xfrm>
        </p:spPr>
        <p:txBody>
          <a:bodyPr>
            <a:normAutofit fontScale="90000"/>
          </a:bodyPr>
          <a:lstStyle/>
          <a:p>
            <a:r>
              <a:rPr lang="en-US" b="0" dirty="0" smtClean="0"/>
              <a:t>Application: </a:t>
            </a:r>
            <a:r>
              <a:rPr lang="en-US" b="0" dirty="0" smtClean="0"/>
              <a:t>HSR-5 – Extrapolating the W7-X line with a systems code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76406" y="1012809"/>
            <a:ext cx="2896264" cy="2833007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35645" y="2544657"/>
            <a:ext cx="5492864" cy="3840461"/>
            <a:chOff x="256186" y="1640561"/>
            <a:chExt cx="4829582" cy="3376712"/>
          </a:xfrm>
        </p:grpSpPr>
        <p:grpSp>
          <p:nvGrpSpPr>
            <p:cNvPr id="11" name="Group 10"/>
            <p:cNvGrpSpPr/>
            <p:nvPr/>
          </p:nvGrpSpPr>
          <p:grpSpPr>
            <a:xfrm>
              <a:off x="256186" y="1640561"/>
              <a:ext cx="4829582" cy="3376712"/>
              <a:chOff x="6662132" y="3890880"/>
              <a:chExt cx="3621191" cy="2531838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/>
              <a:srcRect r="27736"/>
              <a:stretch/>
            </p:blipFill>
            <p:spPr>
              <a:xfrm>
                <a:off x="6662132" y="4104480"/>
                <a:ext cx="3621191" cy="2318238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7105702" y="3890880"/>
                <a:ext cx="191103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 smtClean="0">
                    <a:solidFill>
                      <a:schemeClr val="accent6">
                        <a:lumMod val="75000"/>
                      </a:schemeClr>
                    </a:solidFill>
                  </a:rPr>
                  <a:t>ignited HSR5 points (ISS04)</a:t>
                </a:r>
                <a:endParaRPr lang="en-US" sz="1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p:grpSp>
        <p:sp>
          <p:nvSpPr>
            <p:cNvPr id="25" name="TextBox 24"/>
            <p:cNvSpPr txBox="1"/>
            <p:nvPr/>
          </p:nvSpPr>
          <p:spPr>
            <a:xfrm>
              <a:off x="591633" y="3157375"/>
              <a:ext cx="996876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 lIns="0" tIns="0" rIns="0" bIns="0" rtlCol="0">
              <a:spAutoFit/>
            </a:bodyPr>
            <a:lstStyle/>
            <a:p>
              <a:pPr/>
              <a:r>
                <a:rPr lang="en-US" sz="1400" dirty="0" smtClean="0">
                  <a:latin typeface="LM Roman 10" panose="00000500000000000000" pitchFamily="50" charset="0"/>
                </a:rPr>
                <a:t>Confinement</a:t>
              </a:r>
              <a:endParaRPr lang="en-US" sz="1400" dirty="0">
                <a:latin typeface="LM Roman 10" panose="00000500000000000000" pitchFamily="50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3431429" y="2852145"/>
              <a:ext cx="1474571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 lIns="0" tIns="0" rIns="0" bIns="0" rtlCol="0">
              <a:spAutoFit/>
            </a:bodyPr>
            <a:lstStyle/>
            <a:p>
              <a:pPr/>
              <a:r>
                <a:rPr lang="en-US" sz="1400" dirty="0" smtClean="0">
                  <a:latin typeface="LM Roman 10" panose="00000500000000000000" pitchFamily="50" charset="0"/>
                </a:rPr>
                <a:t>Quench Protection</a:t>
              </a:r>
              <a:endParaRPr lang="en-US" sz="1400" dirty="0">
                <a:latin typeface="LM Roman 10" panose="00000500000000000000" pitchFamily="50" charset="0"/>
              </a:endParaRPr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7" name="TextBox 26"/>
                <p:cNvSpPr txBox="1"/>
                <p:nvPr/>
              </p:nvSpPr>
              <p:spPr>
                <a:xfrm>
                  <a:off x="1954296" y="2362322"/>
                  <a:ext cx="650819" cy="21544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brightRoom" dir="t">
                    <a:rot lat="0" lon="0" rev="600000"/>
                  </a:lightRig>
                </a:scene3d>
                <a:sp3d prstMaterial="metal">
                  <a:bevelT w="38100" h="57150" prst="angle"/>
                </a:sp3d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de-DE" sz="1400" b="0" i="0" smtClean="0">
                            <a:latin typeface="Cambria Math" panose="02040503050406030204" pitchFamily="18" charset="0"/>
                          </a:rPr>
                          <m:t>feasible</m:t>
                        </m:r>
                      </m:oMath>
                    </m:oMathPara>
                  </a14:m>
                  <a:endParaRPr lang="en-US" sz="1400" dirty="0">
                    <a:latin typeface="LM Roman 10" panose="00000500000000000000" pitchFamily="50" charset="0"/>
                  </a:endParaRPr>
                </a:p>
              </p:txBody>
            </p:sp>
          </mc:Choice>
          <mc:Fallback>
            <p:sp>
              <p:nvSpPr>
                <p:cNvPr id="27" name="TextBox 2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54296" y="2362322"/>
                  <a:ext cx="650819" cy="21544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  <a:effectLst>
                  <a:outerShdw blurRad="57785" dist="33020" dir="3180000" algn="ctr">
                    <a:srgbClr val="000000">
                      <a:alpha val="30000"/>
                    </a:srgbClr>
                  </a:outerShdw>
                </a:effectLst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/>
            <p:cNvSpPr txBox="1"/>
            <p:nvPr/>
          </p:nvSpPr>
          <p:spPr>
            <a:xfrm>
              <a:off x="1803143" y="3711544"/>
              <a:ext cx="1735668" cy="2154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txBody>
            <a:bodyPr wrap="none" lIns="0" tIns="0" rIns="0" bIns="0" rtlCol="0">
              <a:spAutoFit/>
            </a:bodyPr>
            <a:lstStyle/>
            <a:p>
              <a:pPr/>
              <a:r>
                <a:rPr lang="en-US" sz="1400" dirty="0" smtClean="0">
                  <a:latin typeface="LM Roman 10" panose="00000500000000000000" pitchFamily="50" charset="0"/>
                </a:rPr>
                <a:t>Blanket Requirements</a:t>
              </a:r>
              <a:endParaRPr lang="en-US" sz="1400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2097056" y="3337267"/>
            <a:ext cx="7703977" cy="2487502"/>
            <a:chOff x="1360164" y="2357870"/>
            <a:chExt cx="7703977" cy="2487502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1915" y="2357870"/>
              <a:ext cx="4422226" cy="2487502"/>
            </a:xfrm>
            <a:prstGeom prst="rect">
              <a:avLst/>
            </a:prstGeom>
          </p:spPr>
        </p:pic>
        <p:grpSp>
          <p:nvGrpSpPr>
            <p:cNvPr id="31" name="Group 30"/>
            <p:cNvGrpSpPr/>
            <p:nvPr/>
          </p:nvGrpSpPr>
          <p:grpSpPr>
            <a:xfrm>
              <a:off x="1360164" y="2386146"/>
              <a:ext cx="3281751" cy="2438605"/>
              <a:chOff x="1360164" y="2386146"/>
              <a:chExt cx="3281751" cy="2438605"/>
            </a:xfrm>
          </p:grpSpPr>
          <p:sp>
            <p:nvSpPr>
              <p:cNvPr id="14" name="Oval 13"/>
              <p:cNvSpPr/>
              <p:nvPr/>
            </p:nvSpPr>
            <p:spPr>
              <a:xfrm>
                <a:off x="1360164" y="2867252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5" name="Straight Connector 14"/>
              <p:cNvCxnSpPr>
                <a:endCxn id="14" idx="7"/>
              </p:cNvCxnSpPr>
              <p:nvPr/>
            </p:nvCxnSpPr>
            <p:spPr>
              <a:xfrm flipH="1">
                <a:off x="1516262" y="2386146"/>
                <a:ext cx="3125653" cy="507888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>
                <a:endCxn id="14" idx="6"/>
              </p:cNvCxnSpPr>
              <p:nvPr/>
            </p:nvCxnSpPr>
            <p:spPr>
              <a:xfrm flipH="1" flipV="1">
                <a:off x="1543044" y="2958692"/>
                <a:ext cx="3061433" cy="1866059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7" name="TextBox 16"/>
          <p:cNvSpPr txBox="1"/>
          <p:nvPr/>
        </p:nvSpPr>
        <p:spPr>
          <a:xfrm>
            <a:off x="9370870" y="2244646"/>
            <a:ext cx="15073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"W7-X" - like</a:t>
            </a:r>
            <a:endParaRPr lang="en-US" dirty="0">
              <a:latin typeface="LM Roman 12" panose="00000500000000000000" pitchFamily="50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857725" y="5387707"/>
            <a:ext cx="3483366" cy="942678"/>
            <a:chOff x="857725" y="5387707"/>
            <a:chExt cx="3483366" cy="942678"/>
          </a:xfrm>
        </p:grpSpPr>
        <p:sp>
          <p:nvSpPr>
            <p:cNvPr id="18" name="Rectangle 17"/>
            <p:cNvSpPr/>
            <p:nvPr/>
          </p:nvSpPr>
          <p:spPr>
            <a:xfrm>
              <a:off x="857725" y="5961053"/>
              <a:ext cx="3483366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dirty="0" smtClean="0">
                  <a:latin typeface="LM Roman 12" panose="00000500000000000000" pitchFamily="50" charset="0"/>
                </a:rPr>
                <a:t>Coil-Plasma distance insufficient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cxnSp>
          <p:nvCxnSpPr>
            <p:cNvPr id="20" name="Straight Arrow Connector 19"/>
            <p:cNvCxnSpPr/>
            <p:nvPr/>
          </p:nvCxnSpPr>
          <p:spPr>
            <a:xfrm flipV="1">
              <a:off x="2886220" y="5387707"/>
              <a:ext cx="350849" cy="573346"/>
            </a:xfrm>
            <a:prstGeom prst="straightConnector1">
              <a:avLst/>
            </a:prstGeom>
            <a:ln w="38100">
              <a:solidFill>
                <a:srgbClr val="BF635C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3810652" y="861894"/>
            <a:ext cx="230543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Kovari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, M. et al.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Fus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Eng. Des. (2014)</a:t>
            </a:r>
          </a:p>
          <a:p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Lion, J. et al.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Nucl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Fus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(2021)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91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635224" y="2782954"/>
            <a:ext cx="7225397" cy="3815895"/>
            <a:chOff x="635224" y="2782954"/>
            <a:chExt cx="7225397" cy="3815895"/>
          </a:xfrm>
        </p:grpSpPr>
        <p:sp>
          <p:nvSpPr>
            <p:cNvPr id="42" name="Rectangle 41"/>
            <p:cNvSpPr/>
            <p:nvPr/>
          </p:nvSpPr>
          <p:spPr>
            <a:xfrm>
              <a:off x="3512873" y="3530636"/>
              <a:ext cx="216289" cy="353115"/>
            </a:xfrm>
            <a:prstGeom prst="rect">
              <a:avLst/>
            </a:prstGeom>
            <a:solidFill>
              <a:srgbClr val="007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1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44"/>
            <a:stretch/>
          </p:blipFill>
          <p:spPr>
            <a:xfrm>
              <a:off x="635224" y="2782954"/>
              <a:ext cx="7225397" cy="3815895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68072" y="1127288"/>
            <a:ext cx="8935371" cy="4253650"/>
          </a:xfrm>
        </p:spPr>
        <p:txBody>
          <a:bodyPr/>
          <a:lstStyle/>
          <a:p>
            <a:r>
              <a:rPr lang="en-US" dirty="0" smtClean="0"/>
              <a:t>Ignited Reactor configurations, 1.5 GW Fusion power</a:t>
            </a:r>
          </a:p>
          <a:p>
            <a:r>
              <a:rPr lang="en-US" dirty="0" smtClean="0"/>
              <a:t>Assuming W7-X like transport</a:t>
            </a:r>
          </a:p>
          <a:p>
            <a:r>
              <a:rPr lang="en-US" dirty="0" smtClean="0"/>
              <a:t>Cost drivers: Beta limit and Stress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Application: </a:t>
            </a:r>
            <a:r>
              <a:rPr lang="en-US" dirty="0" smtClean="0"/>
              <a:t>Compact </a:t>
            </a:r>
            <a:r>
              <a:rPr lang="en-US" dirty="0" smtClean="0"/>
              <a:t>QA-</a:t>
            </a:r>
            <a:r>
              <a:rPr lang="en-US" dirty="0" err="1" smtClean="0"/>
              <a:t>Stellarators</a:t>
            </a:r>
            <a:r>
              <a:rPr lang="en-US" dirty="0" smtClean="0"/>
              <a:t> (</a:t>
            </a:r>
            <a:r>
              <a:rPr lang="en-US" dirty="0" err="1" smtClean="0"/>
              <a:t>Conceptional</a:t>
            </a:r>
            <a:r>
              <a:rPr lang="en-US" dirty="0" smtClean="0"/>
              <a:t>)</a:t>
            </a:r>
            <a:endParaRPr lang="en-US" b="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1285" y="1351410"/>
            <a:ext cx="3032969" cy="255971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001370" y="5176299"/>
            <a:ext cx="3129266" cy="1349426"/>
            <a:chOff x="5001370" y="5176299"/>
            <a:chExt cx="3129266" cy="1349426"/>
          </a:xfrm>
        </p:grpSpPr>
        <p:sp>
          <p:nvSpPr>
            <p:cNvPr id="8" name="Oval 7"/>
            <p:cNvSpPr/>
            <p:nvPr/>
          </p:nvSpPr>
          <p:spPr>
            <a:xfrm>
              <a:off x="5001370" y="5510254"/>
              <a:ext cx="182880" cy="18288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32772" y="5179367"/>
              <a:ext cx="2297864" cy="1346358"/>
            </a:xfrm>
            <a:prstGeom prst="rect">
              <a:avLst/>
            </a:prstGeom>
          </p:spPr>
        </p:pic>
        <p:cxnSp>
          <p:nvCxnSpPr>
            <p:cNvPr id="10" name="Straight Connector 9"/>
            <p:cNvCxnSpPr>
              <a:endCxn id="8" idx="7"/>
            </p:cNvCxnSpPr>
            <p:nvPr/>
          </p:nvCxnSpPr>
          <p:spPr>
            <a:xfrm flipH="1">
              <a:off x="5157468" y="5176299"/>
              <a:ext cx="654935" cy="360737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>
              <a:endCxn id="8" idx="5"/>
            </p:cNvCxnSpPr>
            <p:nvPr/>
          </p:nvCxnSpPr>
          <p:spPr>
            <a:xfrm flipH="1" flipV="1">
              <a:off x="5157468" y="5666352"/>
              <a:ext cx="675304" cy="8593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/>
              <p:cNvSpPr txBox="1"/>
              <p:nvPr/>
            </p:nvSpPr>
            <p:spPr>
              <a:xfrm>
                <a:off x="3821373" y="3721140"/>
                <a:ext cx="1271437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7" name="TextBox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21373" y="3721140"/>
                <a:ext cx="1271437" cy="2154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/>
              <p:cNvSpPr txBox="1"/>
              <p:nvPr/>
            </p:nvSpPr>
            <p:spPr>
              <a:xfrm>
                <a:off x="1917425" y="3883751"/>
                <a:ext cx="769250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8" name="TextBox 3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7425" y="3883751"/>
                <a:ext cx="769250" cy="21544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/>
              <p:cNvSpPr txBox="1"/>
              <p:nvPr/>
            </p:nvSpPr>
            <p:spPr>
              <a:xfrm>
                <a:off x="1776807" y="4482913"/>
                <a:ext cx="827791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ren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&gt;1.4</m:t>
                      </m:r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9" name="TextBox 3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6807" y="4482913"/>
                <a:ext cx="827791" cy="21544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4010122" y="5068577"/>
                <a:ext cx="1251047" cy="23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Quench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0122" y="5068577"/>
                <a:ext cx="1251047" cy="23070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/>
              <p:cNvSpPr txBox="1"/>
              <p:nvPr/>
            </p:nvSpPr>
            <p:spPr>
              <a:xfrm>
                <a:off x="2504885" y="3378600"/>
                <a:ext cx="791883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</a:rPr>
                        <m:t>feasible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41" name="TextBox 4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4885" y="3378600"/>
                <a:ext cx="791883" cy="215444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8206065" y="1065996"/>
            <a:ext cx="378340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Configuration from: M. </a:t>
            </a:r>
            <a:r>
              <a:rPr lang="en-US" sz="1000" dirty="0" err="1" smtClean="0">
                <a:solidFill>
                  <a:schemeClr val="bg2">
                    <a:lumMod val="75000"/>
                  </a:schemeClr>
                </a:solidFill>
              </a:rPr>
              <a:t>Landreman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, E. Paul, Phys. Rev. Letters (2022) 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755602" y="1711761"/>
            <a:ext cx="2984639" cy="3113324"/>
            <a:chOff x="2757842" y="1741131"/>
            <a:chExt cx="2984639" cy="3113324"/>
          </a:xfrm>
        </p:grpSpPr>
        <p:grpSp>
          <p:nvGrpSpPr>
            <p:cNvPr id="23" name="Group 22"/>
            <p:cNvGrpSpPr/>
            <p:nvPr/>
          </p:nvGrpSpPr>
          <p:grpSpPr>
            <a:xfrm>
              <a:off x="2874613" y="3507490"/>
              <a:ext cx="2867868" cy="1346965"/>
              <a:chOff x="2874613" y="3507490"/>
              <a:chExt cx="2867868" cy="1346965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3356775" y="4671575"/>
                <a:ext cx="182880" cy="182880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25" name="Straight Connector 24"/>
              <p:cNvCxnSpPr/>
              <p:nvPr/>
            </p:nvCxnSpPr>
            <p:spPr>
              <a:xfrm>
                <a:off x="2874613" y="3507490"/>
                <a:ext cx="554080" cy="118341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7"/>
              <p:cNvCxnSpPr>
                <a:endCxn id="24" idx="7"/>
              </p:cNvCxnSpPr>
              <p:nvPr/>
            </p:nvCxnSpPr>
            <p:spPr>
              <a:xfrm flipH="1">
                <a:off x="3512873" y="3530636"/>
                <a:ext cx="2229608" cy="116772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8" t="10981" r="13714" b="11627"/>
            <a:stretch/>
          </p:blipFill>
          <p:spPr>
            <a:xfrm>
              <a:off x="2757842" y="1741131"/>
              <a:ext cx="2968802" cy="18390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4914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489527" y="1738685"/>
            <a:ext cx="5658622" cy="3790864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 smtClean="0"/>
              <a:t>Systems codes typically also include cost models</a:t>
            </a:r>
          </a:p>
          <a:p>
            <a:pPr marL="0" indent="0">
              <a:buNone/>
            </a:pPr>
            <a:r>
              <a:rPr lang="en-US" sz="1800" dirty="0" smtClean="0"/>
              <a:t>PROCESS (</a:t>
            </a:r>
            <a:r>
              <a:rPr lang="en-US" sz="1800" dirty="0" err="1" smtClean="0"/>
              <a:t>eurofusion</a:t>
            </a:r>
            <a:r>
              <a:rPr lang="en-US" sz="1800" dirty="0" smtClean="0"/>
              <a:t> systems code for DEMO):</a:t>
            </a:r>
          </a:p>
          <a:p>
            <a:r>
              <a:rPr lang="en-US" sz="1800" dirty="0" smtClean="0"/>
              <a:t>Largest component in Capital costs are magnets and nuclear technology</a:t>
            </a:r>
          </a:p>
          <a:p>
            <a:r>
              <a:rPr lang="en-US" sz="1800" dirty="0" smtClean="0"/>
              <a:t>COE dominated by deprecation and </a:t>
            </a:r>
            <a:r>
              <a:rPr lang="en-US" sz="1800" dirty="0" smtClean="0"/>
              <a:t>replaceable </a:t>
            </a:r>
            <a:r>
              <a:rPr lang="en-US" sz="1800" dirty="0" smtClean="0"/>
              <a:t>components</a:t>
            </a:r>
          </a:p>
          <a:p>
            <a:endParaRPr lang="en-US" sz="1800" dirty="0"/>
          </a:p>
          <a:p>
            <a:endParaRPr lang="en-US" sz="1800" dirty="0" smtClean="0"/>
          </a:p>
          <a:p>
            <a:pPr marL="0" indent="0">
              <a:buNone/>
            </a:pPr>
            <a:r>
              <a:rPr lang="en-US" sz="1800" dirty="0" smtClean="0">
                <a:solidFill>
                  <a:srgbClr val="C00000"/>
                </a:solidFill>
              </a:rPr>
              <a:t>Disclaimer: </a:t>
            </a:r>
            <a:r>
              <a:rPr lang="en-US" sz="1800" dirty="0" smtClean="0">
                <a:solidFill>
                  <a:srgbClr val="C00000"/>
                </a:solidFill>
              </a:rPr>
              <a:t>Cost models </a:t>
            </a:r>
            <a:r>
              <a:rPr lang="en-US" sz="1800" dirty="0" smtClean="0">
                <a:solidFill>
                  <a:srgbClr val="C00000"/>
                </a:solidFill>
              </a:rPr>
              <a:t>are up for large uncertainties, especially for </a:t>
            </a:r>
            <a:r>
              <a:rPr lang="en-US" sz="1800" dirty="0" smtClean="0">
                <a:solidFill>
                  <a:srgbClr val="C00000"/>
                </a:solidFill>
              </a:rPr>
              <a:t>components and procedures </a:t>
            </a:r>
            <a:r>
              <a:rPr lang="en-US" sz="1800" dirty="0" smtClean="0">
                <a:solidFill>
                  <a:srgbClr val="C00000"/>
                </a:solidFill>
              </a:rPr>
              <a:t>without </a:t>
            </a:r>
            <a:r>
              <a:rPr lang="en-US" sz="1800" dirty="0" smtClean="0">
                <a:solidFill>
                  <a:srgbClr val="C00000"/>
                </a:solidFill>
              </a:rPr>
              <a:t>sufficient experience </a:t>
            </a:r>
            <a:r>
              <a:rPr lang="en-US" sz="1800" dirty="0" smtClean="0">
                <a:solidFill>
                  <a:srgbClr val="C00000"/>
                </a:solidFill>
              </a:rPr>
              <a:t>(e.g. </a:t>
            </a:r>
            <a:r>
              <a:rPr lang="en-US" sz="1800" dirty="0" smtClean="0">
                <a:solidFill>
                  <a:srgbClr val="C00000"/>
                </a:solidFill>
              </a:rPr>
              <a:t>Li-blanket, remote maintenance)</a:t>
            </a:r>
            <a:endParaRPr lang="en-US" sz="1800" dirty="0" smtClean="0">
              <a:solidFill>
                <a:srgbClr val="C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Cost </a:t>
            </a:r>
            <a:r>
              <a:rPr lang="en-US" b="0" dirty="0" smtClean="0"/>
              <a:t>Models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713" y="640303"/>
            <a:ext cx="4459489" cy="2648466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5707" y="3728827"/>
            <a:ext cx="4457495" cy="243639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6233713" y="6295760"/>
            <a:ext cx="47935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 smtClean="0">
                <a:solidFill>
                  <a:schemeClr val="bg2">
                    <a:lumMod val="75000"/>
                  </a:schemeClr>
                </a:solidFill>
              </a:rPr>
              <a:t>S. </a:t>
            </a:r>
            <a:r>
              <a:rPr lang="it-IT" sz="1050" dirty="0" err="1" smtClean="0">
                <a:solidFill>
                  <a:schemeClr val="bg2">
                    <a:lumMod val="75000"/>
                  </a:schemeClr>
                </a:solidFill>
              </a:rPr>
              <a:t>Entler</a:t>
            </a:r>
            <a:r>
              <a:rPr lang="it-IT" sz="1050" dirty="0" smtClean="0">
                <a:solidFill>
                  <a:schemeClr val="bg2">
                    <a:lumMod val="75000"/>
                  </a:schemeClr>
                </a:solidFill>
              </a:rPr>
              <a:t> et al. "</a:t>
            </a:r>
            <a:r>
              <a:rPr lang="en-US" sz="1050" dirty="0">
                <a:solidFill>
                  <a:schemeClr val="bg2">
                    <a:lumMod val="75000"/>
                  </a:schemeClr>
                </a:solidFill>
              </a:rPr>
              <a:t>Approximation of the economy of fusion energy</a:t>
            </a:r>
            <a:r>
              <a:rPr lang="it-IT" sz="1050" dirty="0">
                <a:solidFill>
                  <a:schemeClr val="bg2">
                    <a:lumMod val="75000"/>
                  </a:schemeClr>
                </a:solidFill>
              </a:rPr>
              <a:t>", Energy </a:t>
            </a:r>
            <a:r>
              <a:rPr lang="it-IT" sz="1050" dirty="0" smtClean="0">
                <a:solidFill>
                  <a:schemeClr val="bg2">
                    <a:lumMod val="75000"/>
                  </a:schemeClr>
                </a:solidFill>
              </a:rPr>
              <a:t>152 (2018)</a:t>
            </a:r>
            <a:endParaRPr lang="it-IT" sz="10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8149" y="640303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Capital Costs</a:t>
            </a:r>
            <a:endParaRPr lang="en-US" dirty="0">
              <a:latin typeface="LM Roman 12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01519" y="3728827"/>
            <a:ext cx="6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COE</a:t>
            </a:r>
            <a:endParaRPr lang="en-US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4590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833832" y="1970502"/>
            <a:ext cx="10332932" cy="4309120"/>
          </a:xfrm>
        </p:spPr>
        <p:txBody>
          <a:bodyPr/>
          <a:lstStyle/>
          <a:p>
            <a:r>
              <a:rPr lang="en-US" dirty="0" smtClean="0"/>
              <a:t>Fusion power is a promising candidate for a GHG emission free, long-term power source</a:t>
            </a:r>
          </a:p>
          <a:p>
            <a:r>
              <a:rPr lang="en-US" dirty="0" smtClean="0"/>
              <a:t>Fusion reactor design is a complex, multidisciplinary </a:t>
            </a:r>
            <a:r>
              <a:rPr lang="en-US" dirty="0" smtClean="0"/>
              <a:t>systems optimization </a:t>
            </a:r>
            <a:r>
              <a:rPr lang="en-US" dirty="0" smtClean="0"/>
              <a:t>problem</a:t>
            </a:r>
          </a:p>
          <a:p>
            <a:r>
              <a:rPr lang="en-US" dirty="0" smtClean="0"/>
              <a:t>One way to approach this is by utilizing systems codes</a:t>
            </a:r>
          </a:p>
          <a:p>
            <a:pPr lvl="1"/>
            <a:r>
              <a:rPr lang="en-US" dirty="0" smtClean="0"/>
              <a:t>Collection of physics and technological models that reflect </a:t>
            </a:r>
            <a:r>
              <a:rPr lang="en-US" i="1" dirty="0" smtClean="0"/>
              <a:t>all relevant reactor features</a:t>
            </a:r>
          </a:p>
          <a:p>
            <a:pPr lvl="1"/>
            <a:r>
              <a:rPr lang="en-US" dirty="0" smtClean="0"/>
              <a:t>Allows a high level, holistic view of the full power plant</a:t>
            </a:r>
          </a:p>
          <a:p>
            <a:pPr lvl="1"/>
            <a:r>
              <a:rPr lang="en-US" dirty="0" smtClean="0"/>
              <a:t>Can be used to re-iterate with technology and physics optimization</a:t>
            </a:r>
          </a:p>
          <a:p>
            <a:pPr lvl="1"/>
            <a:r>
              <a:rPr lang="en-US" dirty="0" smtClean="0"/>
              <a:t>Allows </a:t>
            </a:r>
            <a:r>
              <a:rPr lang="en-US" dirty="0" smtClean="0"/>
              <a:t>detailed </a:t>
            </a:r>
            <a:r>
              <a:rPr lang="en-US" dirty="0" smtClean="0"/>
              <a:t>insights at specific </a:t>
            </a:r>
            <a:r>
              <a:rPr lang="en-US" dirty="0" smtClean="0"/>
              <a:t>design </a:t>
            </a:r>
            <a:r>
              <a:rPr lang="en-US" dirty="0" smtClean="0"/>
              <a:t>regions</a:t>
            </a:r>
          </a:p>
          <a:p>
            <a:r>
              <a:rPr lang="en-US" dirty="0" smtClean="0"/>
              <a:t>Systems studies necessary part for analyzing commercialization of fusion energy</a:t>
            </a:r>
          </a:p>
          <a:p>
            <a:pPr lvl="1"/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83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3897746" y="3066471"/>
            <a:ext cx="6102927" cy="271469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Thank you for your attention!</a:t>
            </a:r>
          </a:p>
          <a:p>
            <a:pPr marL="0" indent="0">
              <a:buNone/>
            </a:pPr>
            <a:endParaRPr lang="en-US" dirty="0">
              <a:solidFill>
                <a:srgbClr val="326CB3"/>
              </a:solidFill>
              <a:latin typeface="LM Roman 12" panose="00000500000000000000" pitchFamily="50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19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48927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6660776" y="107576"/>
            <a:ext cx="3729318" cy="6680267"/>
            <a:chOff x="6615953" y="107576"/>
            <a:chExt cx="3729318" cy="668026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1" name="Rectangle 10"/>
            <p:cNvSpPr/>
            <p:nvPr/>
          </p:nvSpPr>
          <p:spPr>
            <a:xfrm>
              <a:off x="6615953" y="107576"/>
              <a:ext cx="3729318" cy="668026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647403" y="147612"/>
              <a:ext cx="3677122" cy="6526794"/>
              <a:chOff x="6089794" y="61108"/>
              <a:chExt cx="4474801" cy="7942654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154604" y="2329869"/>
                <a:ext cx="4369781" cy="3791427"/>
              </a:xfrm>
              <a:prstGeom prst="rect">
                <a:avLst/>
              </a:prstGeom>
            </p:spPr>
          </p:pic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154604" y="6102834"/>
                <a:ext cx="4369781" cy="1900928"/>
              </a:xfrm>
              <a:prstGeom prst="rect">
                <a:avLst/>
              </a:prstGeom>
            </p:spPr>
          </p:pic>
          <p:grpSp>
            <p:nvGrpSpPr>
              <p:cNvPr id="9" name="Group 8"/>
              <p:cNvGrpSpPr/>
              <p:nvPr/>
            </p:nvGrpSpPr>
            <p:grpSpPr>
              <a:xfrm>
                <a:off x="6089794" y="61108"/>
                <a:ext cx="4474801" cy="2213470"/>
                <a:chOff x="6090737" y="126144"/>
                <a:chExt cx="4579819" cy="2213469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 rotWithShape="1">
                <a:blip r:embed="rId5"/>
                <a:srcRect l="-587" t="-405" r="587" b="405"/>
                <a:stretch/>
              </p:blipFill>
              <p:spPr>
                <a:xfrm>
                  <a:off x="6090737" y="126144"/>
                  <a:ext cx="4579819" cy="2213469"/>
                </a:xfrm>
                <a:prstGeom prst="rect">
                  <a:avLst/>
                </a:prstGeom>
              </p:spPr>
            </p:pic>
            <p:sp>
              <p:nvSpPr>
                <p:cNvPr id="8" name="Rectangle 7"/>
                <p:cNvSpPr/>
                <p:nvPr/>
              </p:nvSpPr>
              <p:spPr>
                <a:xfrm>
                  <a:off x="6090737" y="126144"/>
                  <a:ext cx="285278" cy="193415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LM Roman 12" panose="00000500000000000000" pitchFamily="50" charset="0"/>
              </a:rPr>
              <a:t>Motivation for Fusion Energy</a:t>
            </a:r>
            <a:endParaRPr lang="en-US" b="0" dirty="0">
              <a:latin typeface="LM Roman 12" panose="00000500000000000000" pitchFamily="50" charset="0"/>
            </a:endParaRPr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3"/>
          </p:nvPr>
        </p:nvSpPr>
        <p:spPr>
          <a:xfrm>
            <a:off x="250222" y="1099546"/>
            <a:ext cx="6105752" cy="5364924"/>
          </a:xfrm>
        </p:spPr>
        <p:txBody>
          <a:bodyPr/>
          <a:lstStyle/>
          <a:p>
            <a:r>
              <a:rPr lang="en-US" sz="1800" b="0" dirty="0" smtClean="0">
                <a:latin typeface="LM Roman 12" panose="00000500000000000000" pitchFamily="50" charset="0"/>
              </a:rPr>
              <a:t>1.5°C goal requires zero </a:t>
            </a:r>
            <a:r>
              <a:rPr lang="en-US" sz="1800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global</a:t>
            </a:r>
            <a:r>
              <a:rPr lang="en-US" sz="1800" dirty="0" smtClean="0">
                <a:latin typeface="LM Roman 12" panose="00000500000000000000" pitchFamily="50" charset="0"/>
              </a:rPr>
              <a:t> </a:t>
            </a:r>
            <a:r>
              <a:rPr lang="en-US" sz="1800" b="0" dirty="0" smtClean="0">
                <a:latin typeface="LM Roman 12" panose="00000500000000000000" pitchFamily="50" charset="0"/>
              </a:rPr>
              <a:t>net GHG </a:t>
            </a:r>
            <a:r>
              <a:rPr lang="en-US" sz="1800" b="0" dirty="0" smtClean="0">
                <a:latin typeface="LM Roman 12" panose="00000500000000000000" pitchFamily="50" charset="0"/>
              </a:rPr>
              <a:t>emissions </a:t>
            </a:r>
            <a:r>
              <a:rPr lang="en-US" sz="1800" b="0" dirty="0" smtClean="0">
                <a:latin typeface="LM Roman 12" panose="00000500000000000000" pitchFamily="50" charset="0"/>
              </a:rPr>
              <a:t>by 2050 </a:t>
            </a:r>
            <a:r>
              <a:rPr lang="en-US" sz="1800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and</a:t>
            </a:r>
            <a:r>
              <a:rPr lang="en-US" sz="1800" b="0" dirty="0" smtClean="0">
                <a:latin typeface="LM Roman 12" panose="00000500000000000000" pitchFamily="50" charset="0"/>
              </a:rPr>
              <a:t> significant negative emissions after.</a:t>
            </a:r>
          </a:p>
          <a:p>
            <a:r>
              <a:rPr lang="en-US" sz="1800" dirty="0"/>
              <a:t>Main Share of GHG </a:t>
            </a:r>
            <a:r>
              <a:rPr lang="en-US" sz="1800" dirty="0" smtClean="0"/>
              <a:t>emissions </a:t>
            </a:r>
            <a:r>
              <a:rPr lang="en-US" sz="1800" dirty="0"/>
              <a:t>is in the</a:t>
            </a:r>
            <a:r>
              <a:rPr lang="en-US" sz="1800" dirty="0">
                <a:solidFill>
                  <a:srgbClr val="326CB3"/>
                </a:solidFill>
              </a:rPr>
              <a:t> Energy Sector</a:t>
            </a:r>
          </a:p>
          <a:p>
            <a:endParaRPr lang="en-US" sz="1800" b="0" dirty="0" smtClean="0">
              <a:latin typeface="LM Roman 12" panose="00000500000000000000" pitchFamily="50" charset="0"/>
            </a:endParaRPr>
          </a:p>
          <a:p>
            <a:r>
              <a:rPr lang="en-US" sz="1800" b="0" dirty="0" smtClean="0">
                <a:latin typeface="LM Roman 12" panose="00000500000000000000" pitchFamily="50" charset="0"/>
              </a:rPr>
              <a:t>DAC requires 300 MW/(</a:t>
            </a:r>
            <a:r>
              <a:rPr lang="en-US" sz="1800" b="0" dirty="0" smtClean="0">
                <a:latin typeface="LM Roman 12" panose="00000500000000000000" pitchFamily="50" charset="0"/>
              </a:rPr>
              <a:t>MtCO2/</a:t>
            </a:r>
            <a:r>
              <a:rPr lang="en-US" sz="1800" b="0" dirty="0" err="1" smtClean="0">
                <a:latin typeface="LM Roman 12" panose="00000500000000000000" pitchFamily="50" charset="0"/>
              </a:rPr>
              <a:t>yr</a:t>
            </a:r>
            <a:r>
              <a:rPr lang="en-US" sz="1800" b="0" dirty="0" smtClean="0">
                <a:latin typeface="LM Roman 12" panose="00000500000000000000" pitchFamily="50" charset="0"/>
              </a:rPr>
              <a:t>)</a:t>
            </a:r>
          </a:p>
          <a:p>
            <a:endParaRPr lang="en-US" sz="1800" b="0" dirty="0">
              <a:latin typeface="LM Roman 12" panose="00000500000000000000" pitchFamily="50" charset="0"/>
            </a:endParaRPr>
          </a:p>
          <a:p>
            <a:pPr lvl="1"/>
            <a:r>
              <a:rPr lang="en-US" sz="1600" b="0" dirty="0" smtClean="0">
                <a:latin typeface="LM Roman 12" panose="00000500000000000000" pitchFamily="50" charset="0"/>
              </a:rPr>
              <a:t>70 MtCO2/</a:t>
            </a:r>
            <a:r>
              <a:rPr lang="en-US" sz="1600" b="0" dirty="0" err="1" smtClean="0">
                <a:latin typeface="LM Roman 12" panose="00000500000000000000" pitchFamily="50" charset="0"/>
              </a:rPr>
              <a:t>yr</a:t>
            </a:r>
            <a:r>
              <a:rPr lang="en-US" sz="1600" b="0" dirty="0" smtClean="0">
                <a:latin typeface="LM Roman 12" panose="00000500000000000000" pitchFamily="50" charset="0"/>
              </a:rPr>
              <a:t> (10% of Germany's today's GHG Emissions) requires 21 GW additional power (1/3 of </a:t>
            </a:r>
            <a:r>
              <a:rPr lang="en-US" sz="1600" b="0" dirty="0" smtClean="0">
                <a:latin typeface="LM Roman 12" panose="00000500000000000000" pitchFamily="50" charset="0"/>
              </a:rPr>
              <a:t>today's </a:t>
            </a:r>
            <a:r>
              <a:rPr lang="en-US" sz="1600" b="0" dirty="0" smtClean="0">
                <a:latin typeface="LM Roman 12" panose="00000500000000000000" pitchFamily="50" charset="0"/>
              </a:rPr>
              <a:t>electricity production in Germany)</a:t>
            </a:r>
            <a:endParaRPr lang="en-US" sz="1800" b="0" dirty="0" smtClean="0">
              <a:latin typeface="LM Roman 12" panose="00000500000000000000" pitchFamily="50" charset="0"/>
            </a:endParaRPr>
          </a:p>
          <a:p>
            <a:r>
              <a:rPr lang="en-US" sz="1800" b="0" dirty="0" smtClean="0">
                <a:latin typeface="LM Roman 12" panose="00000500000000000000" pitchFamily="50" charset="0"/>
              </a:rPr>
              <a:t>Intermittent </a:t>
            </a:r>
            <a:r>
              <a:rPr lang="en-US" sz="1800" b="0" dirty="0">
                <a:latin typeface="LM Roman 12" panose="00000500000000000000" pitchFamily="50" charset="0"/>
              </a:rPr>
              <a:t>renewables </a:t>
            </a:r>
            <a:r>
              <a:rPr lang="en-US" sz="1800" b="0" dirty="0" smtClean="0">
                <a:latin typeface="LM Roman 12" panose="00000500000000000000" pitchFamily="50" charset="0"/>
              </a:rPr>
              <a:t>require:</a:t>
            </a:r>
            <a:endParaRPr lang="en-US" sz="1800" b="0" dirty="0">
              <a:latin typeface="LM Roman 12" panose="00000500000000000000" pitchFamily="50" charset="0"/>
            </a:endParaRPr>
          </a:p>
          <a:p>
            <a:pPr lvl="1"/>
            <a:r>
              <a:rPr lang="en-US" sz="1600" b="0" dirty="0">
                <a:latin typeface="LM Roman 12" panose="00000500000000000000" pitchFamily="50" charset="0"/>
              </a:rPr>
              <a:t>Load Management</a:t>
            </a:r>
          </a:p>
          <a:p>
            <a:pPr lvl="1"/>
            <a:r>
              <a:rPr lang="en-US" sz="1600" b="0" dirty="0">
                <a:solidFill>
                  <a:srgbClr val="326CB3"/>
                </a:solidFill>
                <a:latin typeface="LM Roman 12" panose="00000500000000000000" pitchFamily="50" charset="0"/>
              </a:rPr>
              <a:t>Base-Load</a:t>
            </a:r>
          </a:p>
          <a:p>
            <a:pPr lvl="1"/>
            <a:r>
              <a:rPr lang="en-US" sz="1600" b="0" dirty="0">
                <a:latin typeface="LM Roman 12" panose="00000500000000000000" pitchFamily="50" charset="0"/>
              </a:rPr>
              <a:t>Storage</a:t>
            </a:r>
          </a:p>
          <a:p>
            <a:pPr lvl="1"/>
            <a:r>
              <a:rPr lang="en-US" sz="1600" b="0" dirty="0" err="1">
                <a:solidFill>
                  <a:srgbClr val="326CB3"/>
                </a:solidFill>
                <a:latin typeface="LM Roman 12" panose="00000500000000000000" pitchFamily="50" charset="0"/>
              </a:rPr>
              <a:t>Dispatchable</a:t>
            </a:r>
            <a:r>
              <a:rPr lang="en-US" sz="1600" b="0" dirty="0">
                <a:solidFill>
                  <a:srgbClr val="326CB3"/>
                </a:solidFill>
                <a:latin typeface="LM Roman 12" panose="00000500000000000000" pitchFamily="50" charset="0"/>
              </a:rPr>
              <a:t> sources</a:t>
            </a:r>
          </a:p>
          <a:p>
            <a:pPr lvl="1"/>
            <a:r>
              <a:rPr lang="en-US" sz="1600" b="0" dirty="0">
                <a:latin typeface="LM Roman 12" panose="00000500000000000000" pitchFamily="50" charset="0"/>
              </a:rPr>
              <a:t>Transmission </a:t>
            </a:r>
            <a:r>
              <a:rPr lang="en-US" sz="1600" b="0" dirty="0" smtClean="0">
                <a:latin typeface="LM Roman 12" panose="00000500000000000000" pitchFamily="50" charset="0"/>
              </a:rPr>
              <a:t>Lines</a:t>
            </a:r>
          </a:p>
          <a:p>
            <a:r>
              <a:rPr lang="en-US" sz="1800" b="0" dirty="0" smtClean="0">
                <a:latin typeface="LM Roman 12" panose="00000500000000000000" pitchFamily="50" charset="0"/>
              </a:rPr>
              <a:t>Future </a:t>
            </a:r>
            <a:r>
              <a:rPr lang="en-US" sz="1800" b="0" dirty="0" smtClean="0">
                <a:latin typeface="LM Roman 12" panose="00000500000000000000" pitchFamily="50" charset="0"/>
              </a:rPr>
              <a:t>demand </a:t>
            </a:r>
            <a:r>
              <a:rPr lang="en-US" sz="1800" b="0" dirty="0" smtClean="0">
                <a:latin typeface="LM Roman 12" panose="00000500000000000000" pitchFamily="50" charset="0"/>
              </a:rPr>
              <a:t>for GHG emission free power sources, baseload </a:t>
            </a:r>
            <a:r>
              <a:rPr lang="en-US" sz="1800" b="0" dirty="0" smtClean="0">
                <a:latin typeface="LM Roman 12" panose="00000500000000000000" pitchFamily="50" charset="0"/>
              </a:rPr>
              <a:t>compatible: </a:t>
            </a:r>
            <a:r>
              <a:rPr lang="en-US" sz="1800" b="0" dirty="0" smtClean="0">
                <a:solidFill>
                  <a:srgbClr val="326CB3"/>
                </a:solidFill>
                <a:latin typeface="LM Roman 12" panose="00000500000000000000" pitchFamily="50" charset="0"/>
              </a:rPr>
              <a:t>E.g. Fusion</a:t>
            </a:r>
            <a:endParaRPr lang="en-US" sz="1800" b="0" dirty="0">
              <a:solidFill>
                <a:srgbClr val="326CB3"/>
              </a:solidFill>
              <a:latin typeface="LM Roman 12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90094" y="5604831"/>
            <a:ext cx="1659376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IPCC, 2021: 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"Climate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Change 2021: 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The </a:t>
            </a:r>
            <a:r>
              <a:rPr lang="en-US" sz="105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Physical Science Basis</a:t>
            </a:r>
            <a:r>
              <a:rPr lang="en-US" sz="105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."</a:t>
            </a:r>
            <a:endParaRPr lang="en-US" sz="105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660383" y="2738163"/>
            <a:ext cx="31277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Noah McQueen et al </a:t>
            </a:r>
            <a:r>
              <a:rPr lang="da-DK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Prog</a:t>
            </a:r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. Energy </a:t>
            </a:r>
            <a:r>
              <a:rPr lang="da-DK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3 (</a:t>
            </a:r>
            <a:r>
              <a:rPr lang="da-DK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2021</a:t>
            </a:r>
            <a:r>
              <a:rPr lang="da-DK" sz="1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)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50" charset="0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6868412" y="1386702"/>
            <a:ext cx="4947604" cy="3422514"/>
            <a:chOff x="6252153" y="3231312"/>
            <a:chExt cx="4947604" cy="3422514"/>
          </a:xfrm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252153" y="3231312"/>
              <a:ext cx="4762960" cy="3422514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</p:pic>
        <p:sp>
          <p:nvSpPr>
            <p:cNvPr id="44" name="Rectangle 43"/>
            <p:cNvSpPr/>
            <p:nvPr/>
          </p:nvSpPr>
          <p:spPr>
            <a:xfrm>
              <a:off x="6701588" y="5842728"/>
              <a:ext cx="4498169" cy="430887"/>
            </a:xfrm>
            <a:prstGeom prst="rect">
              <a:avLst/>
            </a:prstGeom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p3d prstMaterial="metal">
              <a:bevelT w="38100" h="57150" prst="angle"/>
            </a:sp3d>
          </p:spPr>
          <p:txBody>
            <a:bodyPr wrap="square">
              <a:spAutoFit/>
            </a:bodyPr>
            <a:lstStyle/>
            <a:p>
              <a:r>
                <a:rPr lang="en-US" sz="1100" dirty="0">
                  <a:solidFill>
                    <a:schemeClr val="bg2">
                      <a:lumMod val="50000"/>
                    </a:schemeClr>
                  </a:solidFill>
                  <a:latin typeface="LM Roman 10" panose="00000500000000000000" pitchFamily="50" charset="0"/>
                </a:rPr>
                <a:t>Platt, John and Pritchard, Orion and Bryant, Drew, Analyzing Energy Technologies and Policies Using </a:t>
              </a:r>
              <a:r>
                <a:rPr lang="en-US" sz="1100" dirty="0" smtClean="0">
                  <a:solidFill>
                    <a:schemeClr val="bg2">
                      <a:lumMod val="50000"/>
                    </a:schemeClr>
                  </a:solidFill>
                  <a:latin typeface="LM Roman 10" panose="00000500000000000000" pitchFamily="50" charset="0"/>
                </a:rPr>
                <a:t>DOSCOE, SRNN (2017).</a:t>
              </a:r>
              <a:endParaRPr lang="en-US" sz="1100" dirty="0">
                <a:solidFill>
                  <a:schemeClr val="bg2">
                    <a:lumMod val="50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653835" y="1641453"/>
            <a:ext cx="4337645" cy="3167763"/>
            <a:chOff x="622551" y="3985606"/>
            <a:chExt cx="3733929" cy="2726872"/>
          </a:xfrm>
        </p:grpSpPr>
        <p:grpSp>
          <p:nvGrpSpPr>
            <p:cNvPr id="29" name="Group 28"/>
            <p:cNvGrpSpPr/>
            <p:nvPr/>
          </p:nvGrpSpPr>
          <p:grpSpPr>
            <a:xfrm>
              <a:off x="622551" y="3990864"/>
              <a:ext cx="3733929" cy="2721614"/>
              <a:chOff x="974202" y="860116"/>
              <a:chExt cx="3733929" cy="2721614"/>
            </a:xfrm>
          </p:grpSpPr>
          <p:sp>
            <p:nvSpPr>
              <p:cNvPr id="30" name="Rectangle 29"/>
              <p:cNvSpPr/>
              <p:nvPr/>
            </p:nvSpPr>
            <p:spPr>
              <a:xfrm>
                <a:off x="974202" y="860116"/>
                <a:ext cx="3581896" cy="272161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974202" y="1139690"/>
                <a:ext cx="3733929" cy="2442039"/>
                <a:chOff x="974202" y="1139690"/>
                <a:chExt cx="3733929" cy="2442039"/>
              </a:xfrm>
            </p:grpSpPr>
            <p:sp>
              <p:nvSpPr>
                <p:cNvPr id="34" name="Rectangle 33"/>
                <p:cNvSpPr/>
                <p:nvPr/>
              </p:nvSpPr>
              <p:spPr>
                <a:xfrm>
                  <a:off x="1118666" y="3181619"/>
                  <a:ext cx="3589465" cy="400110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Data: Andrew</a:t>
                  </a:r>
                  <a:r>
                    <a:rPr 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, Robbie M., &amp; Peters, Glen P. (2021). </a:t>
                  </a:r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"The </a:t>
                  </a:r>
                  <a:r>
                    <a:rPr lang="en-US" sz="10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Global Carbon Project's fossil CO2 emissions </a:t>
                  </a:r>
                  <a:r>
                    <a:rPr lang="en-US" sz="1000" dirty="0" smtClean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rPr>
                    <a:t>dataset"</a:t>
                  </a:r>
                  <a:endParaRPr lang="en-US" sz="1000" dirty="0">
                    <a:solidFill>
                      <a:schemeClr val="tx1">
                        <a:lumMod val="50000"/>
                        <a:lumOff val="50000"/>
                      </a:schemeClr>
                    </a:solidFill>
                    <a:latin typeface="LM Roman 10" panose="00000500000000000000" pitchFamily="50" charset="0"/>
                  </a:endParaRPr>
                </a:p>
              </p:txBody>
            </p:sp>
            <p:grpSp>
              <p:nvGrpSpPr>
                <p:cNvPr id="35" name="Group 34"/>
                <p:cNvGrpSpPr/>
                <p:nvPr/>
              </p:nvGrpSpPr>
              <p:grpSpPr>
                <a:xfrm>
                  <a:off x="974202" y="1139690"/>
                  <a:ext cx="3581896" cy="2083577"/>
                  <a:chOff x="974202" y="1139690"/>
                  <a:chExt cx="3581896" cy="2083577"/>
                </a:xfrm>
              </p:grpSpPr>
              <p:pic>
                <p:nvPicPr>
                  <p:cNvPr id="36" name="Picture 35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r="27581"/>
                  <a:stretch/>
                </p:blipFill>
                <p:spPr>
                  <a:xfrm>
                    <a:off x="974202" y="1139690"/>
                    <a:ext cx="3581896" cy="2083577"/>
                  </a:xfrm>
                  <a:prstGeom prst="rect">
                    <a:avLst/>
                  </a:prstGeom>
                </p:spPr>
              </p:pic>
              <p:pic>
                <p:nvPicPr>
                  <p:cNvPr id="37" name="Picture 36"/>
                  <p:cNvPicPr>
                    <a:picLocks noChangeAspect="1"/>
                  </p:cNvPicPr>
                  <p:nvPr/>
                </p:nvPicPr>
                <p:blipFill rotWithShape="1">
                  <a:blip r:embed="rId7"/>
                  <a:srcRect l="72258" t="37035" b="37778"/>
                  <a:stretch/>
                </p:blipFill>
                <p:spPr>
                  <a:xfrm>
                    <a:off x="1541244" y="1923000"/>
                    <a:ext cx="1372154" cy="524786"/>
                  </a:xfrm>
                  <a:prstGeom prst="rect">
                    <a:avLst/>
                  </a:prstGeom>
                </p:spPr>
              </p:pic>
              <p:sp>
                <p:nvSpPr>
                  <p:cNvPr id="38" name="TextBox 37"/>
                  <p:cNvSpPr txBox="1"/>
                  <p:nvPr/>
                </p:nvSpPr>
                <p:spPr>
                  <a:xfrm>
                    <a:off x="1918472" y="1173803"/>
                    <a:ext cx="62709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LM Roman 10" panose="00000500000000000000" pitchFamily="50" charset="0"/>
                      </a:rPr>
                      <a:t>Data</a:t>
                    </a:r>
                    <a:endPara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endParaRPr>
                  </a:p>
                </p:txBody>
              </p:sp>
              <p:sp>
                <p:nvSpPr>
                  <p:cNvPr id="39" name="TextBox 38"/>
                  <p:cNvSpPr txBox="1"/>
                  <p:nvPr/>
                </p:nvSpPr>
                <p:spPr>
                  <a:xfrm>
                    <a:off x="3015983" y="1172038"/>
                    <a:ext cx="1432765" cy="338554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r>
                      <a:rPr lang="en-US" sz="1600" dirty="0" smtClean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latin typeface="LM Roman 10" panose="00000500000000000000" pitchFamily="50" charset="0"/>
                      </a:rPr>
                      <a:t>Extrapolation</a:t>
                    </a:r>
                    <a:endParaRPr lang="en-US" sz="1600" dirty="0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latin typeface="LM Roman 10" panose="00000500000000000000" pitchFamily="50" charset="0"/>
                    </a:endParaRPr>
                  </a:p>
                </p:txBody>
              </p:sp>
            </p:grpSp>
          </p:grpSp>
          <p:sp>
            <p:nvSpPr>
              <p:cNvPr id="32" name="TextBox 31"/>
              <p:cNvSpPr txBox="1"/>
              <p:nvPr/>
            </p:nvSpPr>
            <p:spPr>
              <a:xfrm>
                <a:off x="3115472" y="2587316"/>
                <a:ext cx="8451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C00000"/>
                    </a:solidFill>
                    <a:latin typeface="LM Roman 10" panose="00000500000000000000" pitchFamily="50" charset="0"/>
                  </a:rPr>
                  <a:t>Target</a:t>
                </a:r>
                <a:endParaRPr lang="en-US" dirty="0">
                  <a:solidFill>
                    <a:srgbClr val="C00000"/>
                  </a:solidFill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33" name="Straight Arrow Connector 32"/>
              <p:cNvCxnSpPr>
                <a:stCxn id="32" idx="3"/>
              </p:cNvCxnSpPr>
              <p:nvPr/>
            </p:nvCxnSpPr>
            <p:spPr>
              <a:xfrm>
                <a:off x="3960640" y="2771982"/>
                <a:ext cx="364870" cy="161152"/>
              </a:xfrm>
              <a:prstGeom prst="straightConnector1">
                <a:avLst/>
              </a:prstGeom>
              <a:ln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0" name="TextBox 39"/>
            <p:cNvSpPr txBox="1"/>
            <p:nvPr/>
          </p:nvSpPr>
          <p:spPr>
            <a:xfrm>
              <a:off x="1189593" y="3985606"/>
              <a:ext cx="297934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4F4B4B"/>
                  </a:solidFill>
                  <a:latin typeface="LM Roman 10" panose="00000500000000000000" pitchFamily="50" charset="0"/>
                </a:rPr>
                <a:t>Energy Consumption Germany</a:t>
              </a:r>
              <a:endParaRPr lang="en-US" sz="1600" dirty="0">
                <a:solidFill>
                  <a:srgbClr val="4F4B4B"/>
                </a:solidFill>
                <a:latin typeface="LM Roman 10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95700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 Placeholder 1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547586" y="1951526"/>
                <a:ext cx="6727858" cy="4309120"/>
              </a:xfrm>
            </p:spPr>
            <p:txBody>
              <a:bodyPr/>
              <a:lstStyle/>
              <a:p>
                <a:r>
                  <a:rPr lang="en-US" b="0" dirty="0"/>
                  <a:t>Provide Electricity and/or low and medium temperature Heat (300-700°C</a:t>
                </a:r>
                <a:r>
                  <a:rPr lang="en-US" b="0" dirty="0" smtClean="0"/>
                  <a:t>)</a:t>
                </a:r>
              </a:p>
              <a:p>
                <a:r>
                  <a:rPr lang="en-US" b="0" dirty="0" smtClean="0"/>
                  <a:t>Baseload power source and/or </a:t>
                </a:r>
                <a:r>
                  <a:rPr lang="en-US" b="0" dirty="0" err="1" smtClean="0"/>
                  <a:t>dispatchable</a:t>
                </a:r>
                <a:r>
                  <a:rPr lang="en-US" b="0" dirty="0" smtClean="0"/>
                  <a:t> power source</a:t>
                </a:r>
              </a:p>
              <a:p>
                <a:r>
                  <a:rPr lang="en-US" b="0" dirty="0" smtClean="0"/>
                  <a:t>Produces low-level </a:t>
                </a:r>
                <a:r>
                  <a:rPr lang="en-US" b="0" dirty="0" smtClean="0"/>
                  <a:t>or intermediate-level radioactive waste with no need for final disposal </a:t>
                </a:r>
                <a:r>
                  <a:rPr lang="en-US" b="0" dirty="0" smtClean="0"/>
                  <a:t>facilities (lifetime ~100 years)</a:t>
                </a:r>
                <a:endParaRPr lang="en-US" b="0" dirty="0" smtClean="0"/>
              </a:p>
              <a:p>
                <a:r>
                  <a:rPr lang="en-US" b="0" dirty="0" smtClean="0"/>
                  <a:t>Extensive Fuel reserves &gt;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</m:oMath>
                </a14:m>
                <a:r>
                  <a:rPr lang="en-US" b="0" dirty="0" smtClean="0"/>
                  <a:t> Years</a:t>
                </a:r>
              </a:p>
              <a:p>
                <a:r>
                  <a:rPr lang="en-US" b="0" dirty="0" smtClean="0"/>
                  <a:t>No criticality</a:t>
                </a:r>
                <a:endParaRPr lang="en-US" b="0" dirty="0"/>
              </a:p>
            </p:txBody>
          </p:sp>
        </mc:Choice>
        <mc:Fallback>
          <p:sp>
            <p:nvSpPr>
              <p:cNvPr id="2" name="Text Placeholder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547586" y="1951526"/>
                <a:ext cx="6727858" cy="4309120"/>
              </a:xfrm>
              <a:blipFill>
                <a:blip r:embed="rId2"/>
                <a:stretch>
                  <a:fillRect l="-816" t="-1414" r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0" dirty="0" smtClean="0">
                <a:latin typeface="LM Roman 12" panose="00000500000000000000" pitchFamily="50" charset="0"/>
              </a:rPr>
              <a:t>Fusion</a:t>
            </a:r>
            <a:r>
              <a:rPr lang="en-US" dirty="0">
                <a:latin typeface="LM Roman 12" panose="00000500000000000000" pitchFamily="50" charset="0"/>
              </a:rPr>
              <a:t> </a:t>
            </a:r>
            <a:r>
              <a:rPr lang="en-US" dirty="0" smtClean="0">
                <a:latin typeface="LM Roman 12" panose="00000500000000000000" pitchFamily="50" charset="0"/>
              </a:rPr>
              <a:t>as a potential power supply: Properties</a:t>
            </a:r>
            <a:endParaRPr lang="en-US" b="0" dirty="0">
              <a:latin typeface="LM Roman 12" panose="00000500000000000000" pitchFamily="50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27170" y="2115770"/>
            <a:ext cx="3931959" cy="2910670"/>
            <a:chOff x="7847826" y="1984024"/>
            <a:chExt cx="3305788" cy="2447141"/>
          </a:xfrm>
        </p:grpSpPr>
        <p:pic>
          <p:nvPicPr>
            <p:cNvPr id="8" name="Grafik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47826" y="1984024"/>
              <a:ext cx="3305788" cy="244714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Grafik 13"/>
            <p:cNvPicPr>
              <a:picLocks noChangeAspect="1"/>
            </p:cNvPicPr>
            <p:nvPr/>
          </p:nvPicPr>
          <p:blipFill rotWithShape="1">
            <a:blip r:embed="rId3"/>
            <a:srcRect l="90096" t="69031" r="3839" b="19326"/>
            <a:stretch/>
          </p:blipFill>
          <p:spPr>
            <a:xfrm>
              <a:off x="10695632" y="3657379"/>
              <a:ext cx="317181" cy="450731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881697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70406" y="1190460"/>
            <a:ext cx="6502170" cy="4309120"/>
          </a:xfrm>
        </p:spPr>
        <p:txBody>
          <a:bodyPr/>
          <a:lstStyle/>
          <a:p>
            <a:r>
              <a:rPr lang="en-US" dirty="0" smtClean="0"/>
              <a:t>Fusion heating terms need to balance the loss terms</a:t>
            </a:r>
          </a:p>
          <a:p>
            <a:r>
              <a:rPr lang="en-US" dirty="0" smtClean="0"/>
              <a:t>Parametrization in </a:t>
            </a:r>
            <a:r>
              <a:rPr lang="en-US" b="1" dirty="0" smtClean="0">
                <a:solidFill>
                  <a:srgbClr val="326CB3"/>
                </a:solidFill>
              </a:rPr>
              <a:t>Energy confinement time</a:t>
            </a:r>
          </a:p>
          <a:p>
            <a:pPr lvl="1"/>
            <a:r>
              <a:rPr lang="en-US" dirty="0" smtClean="0"/>
              <a:t>(Exp.) time</a:t>
            </a:r>
            <a:r>
              <a:rPr lang="en-US" b="1" dirty="0" smtClean="0">
                <a:solidFill>
                  <a:srgbClr val="326CB3"/>
                </a:solidFill>
              </a:rPr>
              <a:t> </a:t>
            </a:r>
            <a:r>
              <a:rPr lang="en-US" dirty="0" smtClean="0"/>
              <a:t>in which the plasma loses its energy after all </a:t>
            </a:r>
            <a:r>
              <a:rPr lang="en-US" dirty="0" smtClean="0"/>
              <a:t>heating </a:t>
            </a:r>
            <a:r>
              <a:rPr lang="en-US" dirty="0" smtClean="0"/>
              <a:t>is turned off</a:t>
            </a:r>
            <a:endParaRPr lang="en-US" b="1" dirty="0">
              <a:solidFill>
                <a:srgbClr val="326CB3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Energy Confinement Scaling Laws</a:t>
            </a:r>
            <a:endParaRPr lang="en-US" b="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913" y="4742945"/>
            <a:ext cx="5074622" cy="5706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913" y="5358076"/>
            <a:ext cx="1282764" cy="46253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7144550" y="1539241"/>
            <a:ext cx="4191977" cy="4448127"/>
            <a:chOff x="612251" y="2660190"/>
            <a:chExt cx="4191977" cy="444812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0596" y="2660190"/>
              <a:ext cx="4123632" cy="3989748"/>
            </a:xfrm>
            <a:prstGeom prst="rect">
              <a:avLst/>
            </a:prstGeom>
            <a:ln>
              <a:solidFill>
                <a:srgbClr val="4F4B4B"/>
              </a:solidFill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</p:pic>
        <p:sp>
          <p:nvSpPr>
            <p:cNvPr id="13" name="TextBox 12"/>
            <p:cNvSpPr txBox="1"/>
            <p:nvPr/>
          </p:nvSpPr>
          <p:spPr>
            <a:xfrm>
              <a:off x="612251" y="6692819"/>
              <a:ext cx="4191977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50" dirty="0" smtClean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A. Dinklage et al. "Magnetic </a:t>
              </a:r>
              <a:r>
                <a:rPr lang="en-US" sz="1050" dirty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configuration effects on </a:t>
              </a:r>
              <a:r>
                <a:rPr lang="en-US" sz="1050" dirty="0" smtClean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the </a:t>
              </a:r>
              <a:r>
                <a:rPr lang="en-US" sz="1050" dirty="0" err="1" smtClean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Wendelstein</a:t>
              </a:r>
              <a:r>
                <a:rPr lang="en-US" sz="1050" dirty="0" smtClean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 </a:t>
              </a:r>
              <a:r>
                <a:rPr lang="en-US" sz="1050" dirty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7-X </a:t>
              </a:r>
              <a:r>
                <a:rPr lang="en-US" sz="1050" dirty="0" err="1" smtClean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stellarator</a:t>
              </a:r>
              <a:r>
                <a:rPr lang="en-US" sz="1050" dirty="0" smtClean="0">
                  <a:solidFill>
                    <a:schemeClr val="bg2">
                      <a:lumMod val="75000"/>
                    </a:schemeClr>
                  </a:solidFill>
                  <a:latin typeface="LM Roman 10" panose="00000500000000000000" pitchFamily="50" charset="0"/>
                </a:rPr>
                <a:t>" Nature Physics 14 (2018)</a:t>
              </a:r>
              <a:endParaRPr lang="en-US" sz="1050" dirty="0">
                <a:solidFill>
                  <a:schemeClr val="bg2">
                    <a:lumMod val="75000"/>
                  </a:schemeClr>
                </a:solidFill>
                <a:latin typeface="LM Roman 10" panose="00000500000000000000" pitchFamily="50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262" y="5779619"/>
            <a:ext cx="4410411" cy="66028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993350" y="2752343"/>
            <a:ext cx="5456282" cy="1890831"/>
            <a:chOff x="1859742" y="2583486"/>
            <a:chExt cx="5456282" cy="1890831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59742" y="2978071"/>
              <a:ext cx="2959019" cy="1045860"/>
            </a:xfrm>
            <a:prstGeom prst="rect">
              <a:avLst/>
            </a:prstGeom>
          </p:spPr>
        </p:pic>
        <p:sp>
          <p:nvSpPr>
            <p:cNvPr id="20" name="Oval 19"/>
            <p:cNvSpPr/>
            <p:nvPr/>
          </p:nvSpPr>
          <p:spPr>
            <a:xfrm>
              <a:off x="4341717" y="3090978"/>
              <a:ext cx="597203" cy="557545"/>
            </a:xfrm>
            <a:prstGeom prst="ellipse">
              <a:avLst/>
            </a:prstGeom>
            <a:no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458542" y="2583486"/>
              <a:ext cx="26484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F635C"/>
                  </a:solidFill>
                  <a:latin typeface="LM Roman 10" panose="00000500000000000000" pitchFamily="50" charset="0"/>
                </a:rPr>
                <a:t>Thermal Plasma Energy</a:t>
              </a:r>
              <a:endParaRPr lang="en-US" dirty="0">
                <a:solidFill>
                  <a:srgbClr val="BF635C"/>
                </a:solidFill>
                <a:latin typeface="LM Roman 10" panose="00000500000000000000" pitchFamily="50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4341716" y="3568999"/>
              <a:ext cx="597203" cy="557545"/>
            </a:xfrm>
            <a:prstGeom prst="ellipse">
              <a:avLst/>
            </a:prstGeom>
            <a:noFill/>
            <a:ln w="38100">
              <a:solidFill>
                <a:srgbClr val="326C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595471" y="4104985"/>
              <a:ext cx="272055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326CB3"/>
                  </a:solidFill>
                  <a:latin typeface="LM Roman 10" panose="00000500000000000000" pitchFamily="50" charset="0"/>
                </a:rPr>
                <a:t>Energy confinement time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5599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351668" y="1353721"/>
            <a:ext cx="4534261" cy="4954715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PROCESS: Systems code for tokamaks and </a:t>
            </a:r>
            <a:r>
              <a:rPr lang="en-US" dirty="0" err="1" smtClean="0"/>
              <a:t>stellarators</a:t>
            </a:r>
            <a:r>
              <a:rPr lang="en-US" dirty="0" smtClean="0"/>
              <a:t> in </a:t>
            </a:r>
            <a:r>
              <a:rPr lang="en-US" dirty="0" err="1" smtClean="0"/>
              <a:t>eurofusion</a:t>
            </a:r>
            <a:r>
              <a:rPr lang="en-US" dirty="0" smtClean="0"/>
              <a:t>.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In tokamaks magnetic field increase leads to smalle</a:t>
            </a:r>
            <a:r>
              <a:rPr lang="en-US" dirty="0" smtClean="0"/>
              <a:t>r major radius due to improvement of confinement</a:t>
            </a:r>
          </a:p>
          <a:p>
            <a:r>
              <a:rPr lang="en-US" dirty="0" smtClean="0"/>
              <a:t>At higher magnetic field TF coil inboard leg size needs to be increased to cope with increased stresses</a:t>
            </a:r>
          </a:p>
          <a:p>
            <a:r>
              <a:rPr lang="en-US" dirty="0" smtClean="0"/>
              <a:t>Increasing leg size leads to increasing major radius</a:t>
            </a:r>
          </a:p>
          <a:p>
            <a:endParaRPr lang="en-US" dirty="0"/>
          </a:p>
          <a:p>
            <a:r>
              <a:rPr lang="en-US" dirty="0" smtClean="0"/>
              <a:t>New ways to cope with stresses at higher fields required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0" dirty="0" smtClean="0"/>
              <a:t>Technological Constraints: Stress </a:t>
            </a:r>
            <a:r>
              <a:rPr lang="en-US" b="0" dirty="0" smtClean="0"/>
              <a:t>Constraints For High Field Tokamaks</a:t>
            </a:r>
            <a:endParaRPr lang="en-US" b="0" dirty="0"/>
          </a:p>
        </p:txBody>
      </p:sp>
      <p:grpSp>
        <p:nvGrpSpPr>
          <p:cNvPr id="15" name="Group 14"/>
          <p:cNvGrpSpPr/>
          <p:nvPr/>
        </p:nvGrpSpPr>
        <p:grpSpPr>
          <a:xfrm>
            <a:off x="5014012" y="1528928"/>
            <a:ext cx="7591456" cy="4496209"/>
            <a:chOff x="5014012" y="1528928"/>
            <a:chExt cx="7591456" cy="4496209"/>
          </a:xfrm>
        </p:grpSpPr>
        <p:grpSp>
          <p:nvGrpSpPr>
            <p:cNvPr id="7" name="Group 6"/>
            <p:cNvGrpSpPr/>
            <p:nvPr/>
          </p:nvGrpSpPr>
          <p:grpSpPr>
            <a:xfrm>
              <a:off x="5014012" y="1528928"/>
              <a:ext cx="7591456" cy="4496209"/>
              <a:chOff x="4759570" y="1298340"/>
              <a:chExt cx="7591456" cy="449620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9570" y="1298340"/>
                <a:ext cx="7111138" cy="4496209"/>
              </a:xfrm>
              <a:prstGeom prst="rect">
                <a:avLst/>
              </a:prstGeom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9308888" y="5517550"/>
                <a:ext cx="3042138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200" dirty="0">
                    <a:solidFill>
                      <a:schemeClr val="bg2">
                        <a:lumMod val="75000"/>
                      </a:schemeClr>
                    </a:solidFill>
                  </a:rPr>
                  <a:t>R. </a:t>
                </a:r>
                <a:r>
                  <a:rPr lang="it-IT" sz="1200" dirty="0" err="1">
                    <a:solidFill>
                      <a:schemeClr val="bg2">
                        <a:lumMod val="75000"/>
                      </a:schemeClr>
                    </a:solidFill>
                  </a:rPr>
                  <a:t>Kembleton</a:t>
                </a:r>
                <a:r>
                  <a:rPr lang="it-IT" sz="1200" dirty="0">
                    <a:solidFill>
                      <a:schemeClr val="bg2">
                        <a:lumMod val="75000"/>
                      </a:schemeClr>
                    </a:solidFill>
                  </a:rPr>
                  <a:t>, M. </a:t>
                </a:r>
                <a:r>
                  <a:rPr lang="it-IT" sz="1200" dirty="0" err="1" smtClean="0">
                    <a:solidFill>
                      <a:schemeClr val="bg2">
                        <a:lumMod val="75000"/>
                      </a:schemeClr>
                    </a:solidFill>
                  </a:rPr>
                  <a:t>Siccinio</a:t>
                </a:r>
                <a:r>
                  <a:rPr lang="it-IT" sz="1200" dirty="0" smtClean="0">
                    <a:solidFill>
                      <a:schemeClr val="bg2">
                        <a:lumMod val="75000"/>
                      </a:schemeClr>
                    </a:solidFill>
                  </a:rPr>
                  <a:t>, M</a:t>
                </a:r>
                <a:r>
                  <a:rPr lang="it-IT" sz="1200" dirty="0">
                    <a:solidFill>
                      <a:schemeClr val="bg2">
                        <a:lumMod val="75000"/>
                      </a:schemeClr>
                    </a:solidFill>
                  </a:rPr>
                  <a:t>. </a:t>
                </a:r>
                <a:r>
                  <a:rPr lang="it-IT" sz="1200" dirty="0" smtClean="0">
                    <a:solidFill>
                      <a:schemeClr val="bg2">
                        <a:lumMod val="75000"/>
                      </a:schemeClr>
                    </a:solidFill>
                  </a:rPr>
                  <a:t>Coleman</a:t>
                </a:r>
                <a:endParaRPr lang="it-IT" sz="1200" dirty="0">
                  <a:solidFill>
                    <a:schemeClr val="bg2">
                      <a:lumMod val="75000"/>
                    </a:schemeClr>
                  </a:solidFill>
                </a:endParaRPr>
              </a:p>
            </p:txBody>
          </p:sp>
        </p:grpSp>
        <p:cxnSp>
          <p:nvCxnSpPr>
            <p:cNvPr id="9" name="Straight Arrow Connector 8"/>
            <p:cNvCxnSpPr/>
            <p:nvPr/>
          </p:nvCxnSpPr>
          <p:spPr>
            <a:xfrm flipH="1" flipV="1">
              <a:off x="8569581" y="4550847"/>
              <a:ext cx="739472" cy="1041621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V="1">
              <a:off x="8456338" y="2494536"/>
              <a:ext cx="482979" cy="1781912"/>
            </a:xfrm>
            <a:prstGeom prst="straightConnector1">
              <a:avLst/>
            </a:prstGeom>
            <a:ln w="38100">
              <a:solidFill>
                <a:schemeClr val="tx1">
                  <a:lumMod val="50000"/>
                  <a:lumOff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8712504" y="3283849"/>
              <a:ext cx="18197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increasing stress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48053" y="4494840"/>
              <a:ext cx="21082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higher confinement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456778" y="1934371"/>
            <a:ext cx="26693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Kovari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, M. et al.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Fus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Eng. Des. (2014)</a:t>
            </a:r>
          </a:p>
          <a:p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Lion, J. et al.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Nucl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</a:t>
            </a:r>
            <a:r>
              <a:rPr lang="en-US" sz="1100" dirty="0" err="1" smtClean="0">
                <a:solidFill>
                  <a:schemeClr val="bg2">
                    <a:lumMod val="75000"/>
                  </a:schemeClr>
                </a:solidFill>
              </a:rPr>
              <a:t>Fus</a:t>
            </a:r>
            <a:r>
              <a:rPr lang="en-US" sz="1100" dirty="0" smtClean="0">
                <a:solidFill>
                  <a:schemeClr val="bg2">
                    <a:lumMod val="75000"/>
                  </a:schemeClr>
                </a:solidFill>
              </a:rPr>
              <a:t>. (2021)</a:t>
            </a:r>
            <a:endParaRPr lang="en-US" sz="11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56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603245" y="1139145"/>
                <a:ext cx="8935371" cy="4309120"/>
              </a:xfrm>
            </p:spPr>
            <p:txBody>
              <a:bodyPr/>
              <a:lstStyle/>
              <a:p>
                <a:r>
                  <a:rPr lang="en-US" dirty="0" smtClean="0"/>
                  <a:t>High temperature, high magnetic field cables become commercially available, e.g.: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>
                    <a:solidFill>
                      <a:srgbClr val="326CB3"/>
                    </a:solidFill>
                  </a:rPr>
                  <a:t> </a:t>
                </a:r>
                <a:endParaRPr lang="en-US" dirty="0" smtClean="0">
                  <a:solidFill>
                    <a:srgbClr val="326CB3"/>
                  </a:solidFill>
                </a:endParaRPr>
              </a:p>
              <a:p>
                <a:pPr lvl="1"/>
                <a:endParaRPr lang="en-US" dirty="0" smtClean="0">
                  <a:solidFill>
                    <a:srgbClr val="326CB3"/>
                  </a:solidFill>
                </a:endParaRPr>
              </a:p>
              <a:p>
                <a:pPr lvl="1"/>
                <a:r>
                  <a:rPr lang="en-US" dirty="0">
                    <a:solidFill>
                      <a:srgbClr val="326CB3"/>
                    </a:solidFill>
                  </a:rPr>
                  <a:t> </a:t>
                </a:r>
                <a:endParaRPr lang="en-US" dirty="0" smtClean="0">
                  <a:solidFill>
                    <a:srgbClr val="326CB3"/>
                  </a:solidFill>
                </a:endParaRPr>
              </a:p>
              <a:p>
                <a:pPr lvl="1"/>
                <a:endParaRPr lang="en-US" dirty="0">
                  <a:solidFill>
                    <a:srgbClr val="326CB3"/>
                  </a:solidFill>
                </a:endParaRPr>
              </a:p>
              <a:p>
                <a:pPr lvl="1"/>
                <a:r>
                  <a:rPr lang="en-US" dirty="0" smtClean="0">
                    <a:solidFill>
                      <a:srgbClr val="326CB3"/>
                    </a:solidFill>
                  </a:rPr>
                  <a:t> </a:t>
                </a:r>
                <a:endParaRPr lang="en-US" dirty="0">
                  <a:solidFill>
                    <a:srgbClr val="326CB3"/>
                  </a:solidFill>
                </a:endParaRPr>
              </a:p>
              <a:p>
                <a:endParaRPr lang="en-US" dirty="0" smtClean="0"/>
              </a:p>
              <a:p>
                <a:pPr marL="0" indent="0">
                  <a:buNone/>
                </a:pPr>
                <a:endParaRPr lang="en-US" dirty="0" smtClean="0"/>
              </a:p>
              <a:p>
                <a:r>
                  <a:rPr lang="de-DE" b="0" dirty="0" smtClean="0"/>
                  <a:t>Fusion Power: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sSup>
                      <m:sSupPr>
                        <m:ctrlP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𝐵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de-DE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𝑉</m:t>
                    </m:r>
                  </m:oMath>
                </a14:m>
                <a:endParaRPr lang="en-US" dirty="0" smtClean="0"/>
              </a:p>
              <a:p>
                <a:r>
                  <a:rPr lang="de-DE" b="0" dirty="0" smtClean="0"/>
                  <a:t>Fusion "</a:t>
                </a:r>
                <a:r>
                  <a:rPr lang="de-DE" b="0" dirty="0" err="1" smtClean="0"/>
                  <a:t>Easyness</a:t>
                </a:r>
                <a:r>
                  <a:rPr lang="de-DE" b="0" dirty="0" smtClean="0"/>
                  <a:t>": </a:t>
                </a:r>
                <a14:m>
                  <m:oMath xmlns:m="http://schemas.openxmlformats.org/officeDocument/2006/math">
                    <m:r>
                      <a:rPr lang="de-DE" b="0" i="1" smtClean="0">
                        <a:latin typeface="Cambria Math" panose="02040503050406030204" pitchFamily="18" charset="0"/>
                      </a:rPr>
                      <m:t>𝑛𝑇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∝</m:t>
                    </m:r>
                    <m:f>
                      <m:fPr>
                        <m:ctrlPr>
                          <a:rPr lang="de-DE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p>
                            <m:r>
                              <a:rPr lang="de-DE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4</m:t>
                            </m:r>
                          </m:sup>
                        </m:sSup>
                        <m:r>
                          <a:rPr lang="de-DE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𝑉</m:t>
                        </m:r>
                        <m:r>
                          <m:rPr>
                            <m:nor/>
                          </m:rPr>
                          <a:rPr lang="en-US" dirty="0"/>
                          <m:t> </m:t>
                        </m:r>
                      </m:num>
                      <m:den>
                        <m:sSup>
                          <m:sSupPr>
                            <m:ctrlPr>
                              <a:rPr lang="de-DE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de-DE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p>
                            <m:r>
                              <a:rPr lang="de-DE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0.5</m:t>
                            </m:r>
                          </m:sup>
                        </m:sSup>
                      </m:den>
                    </m:f>
                  </m:oMath>
                </a14:m>
                <a:endParaRPr lang="en-US" dirty="0" smtClean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603245" y="1139145"/>
                <a:ext cx="8935371" cy="4309120"/>
              </a:xfrm>
              <a:blipFill>
                <a:blip r:embed="rId2"/>
                <a:stretch>
                  <a:fillRect l="-614" t="-1556" r="-341" b="-1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Now available: HTS</a:t>
            </a:r>
            <a:endParaRPr lang="en-US" b="0" dirty="0"/>
          </a:p>
        </p:txBody>
      </p:sp>
      <p:sp>
        <p:nvSpPr>
          <p:cNvPr id="6" name="Rectangle 5"/>
          <p:cNvSpPr/>
          <p:nvPr/>
        </p:nvSpPr>
        <p:spPr>
          <a:xfrm>
            <a:off x="1283096" y="2592257"/>
            <a:ext cx="9524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LM Roman 10" panose="00000500000000000000" pitchFamily="50" charset="0"/>
              </a:rPr>
              <a:t>Molodyk</a:t>
            </a:r>
            <a:r>
              <a:rPr lang="en-US" sz="1400" dirty="0" smtClean="0">
                <a:latin typeface="LM Roman 10" panose="00000500000000000000" pitchFamily="50" charset="0"/>
              </a:rPr>
              <a:t>, A. </a:t>
            </a:r>
            <a:r>
              <a:rPr lang="en-US" sz="1400" i="1" dirty="0">
                <a:latin typeface="LM Roman 10" panose="00000500000000000000" pitchFamily="50" charset="0"/>
              </a:rPr>
              <a:t>et al.</a:t>
            </a:r>
            <a:r>
              <a:rPr lang="en-US" sz="1400" dirty="0">
                <a:latin typeface="LM Roman 10" panose="00000500000000000000" pitchFamily="50" charset="0"/>
              </a:rPr>
              <a:t> </a:t>
            </a:r>
            <a:r>
              <a:rPr lang="en-US" sz="1400" dirty="0" smtClean="0">
                <a:latin typeface="LM Roman 10" panose="00000500000000000000" pitchFamily="50" charset="0"/>
              </a:rPr>
              <a:t>"Development </a:t>
            </a:r>
            <a:r>
              <a:rPr lang="en-US" sz="1400" dirty="0">
                <a:latin typeface="LM Roman 10" panose="00000500000000000000" pitchFamily="50" charset="0"/>
              </a:rPr>
              <a:t>and large volume production of extremely high current density YBa</a:t>
            </a:r>
            <a:r>
              <a:rPr lang="en-US" sz="1400" baseline="-25000" dirty="0">
                <a:latin typeface="LM Roman 10" panose="00000500000000000000" pitchFamily="50" charset="0"/>
              </a:rPr>
              <a:t>2</a:t>
            </a:r>
            <a:r>
              <a:rPr lang="en-US" sz="1400" dirty="0">
                <a:latin typeface="LM Roman 10" panose="00000500000000000000" pitchFamily="50" charset="0"/>
              </a:rPr>
              <a:t>Cu</a:t>
            </a:r>
            <a:r>
              <a:rPr lang="en-US" sz="1400" baseline="-25000" dirty="0">
                <a:latin typeface="LM Roman 10" panose="00000500000000000000" pitchFamily="50" charset="0"/>
              </a:rPr>
              <a:t>3</a:t>
            </a:r>
            <a:r>
              <a:rPr lang="en-US" sz="1400" dirty="0">
                <a:latin typeface="LM Roman 10" panose="00000500000000000000" pitchFamily="50" charset="0"/>
              </a:rPr>
              <a:t>O</a:t>
            </a:r>
            <a:r>
              <a:rPr lang="en-US" sz="1400" baseline="-25000" dirty="0">
                <a:latin typeface="LM Roman 10" panose="00000500000000000000" pitchFamily="50" charset="0"/>
              </a:rPr>
              <a:t>7</a:t>
            </a:r>
            <a:r>
              <a:rPr lang="en-US" sz="1400" dirty="0">
                <a:latin typeface="LM Roman 10" panose="00000500000000000000" pitchFamily="50" charset="0"/>
              </a:rPr>
              <a:t> superconducting wires for </a:t>
            </a:r>
            <a:r>
              <a:rPr lang="en-US" sz="1400" dirty="0" smtClean="0">
                <a:latin typeface="LM Roman 10" panose="00000500000000000000" pitchFamily="50" charset="0"/>
              </a:rPr>
              <a:t>fusion". </a:t>
            </a:r>
            <a:r>
              <a:rPr lang="en-US" sz="1400" i="1" dirty="0" smtClean="0">
                <a:latin typeface="LM Roman 10" panose="00000500000000000000" pitchFamily="50" charset="0"/>
              </a:rPr>
              <a:t>Nature</a:t>
            </a:r>
            <a:r>
              <a:rPr lang="en-US" sz="1400" dirty="0" smtClean="0">
                <a:latin typeface="LM Roman 10" panose="00000500000000000000" pitchFamily="50" charset="0"/>
              </a:rPr>
              <a:t> </a:t>
            </a:r>
            <a:r>
              <a:rPr lang="en-US" sz="1400" i="1" dirty="0" err="1" smtClean="0">
                <a:latin typeface="LM Roman 10" panose="00000500000000000000" pitchFamily="50" charset="0"/>
              </a:rPr>
              <a:t>Sci</a:t>
            </a:r>
            <a:r>
              <a:rPr lang="en-US" sz="1400" i="1" dirty="0" smtClean="0">
                <a:latin typeface="LM Roman 10" panose="00000500000000000000" pitchFamily="50" charset="0"/>
              </a:rPr>
              <a:t> </a:t>
            </a:r>
            <a:r>
              <a:rPr lang="en-US" sz="1400" i="1" dirty="0">
                <a:latin typeface="LM Roman 10" panose="00000500000000000000" pitchFamily="50" charset="0"/>
              </a:rPr>
              <a:t>Rep</a:t>
            </a:r>
            <a:r>
              <a:rPr lang="en-US" sz="1400" dirty="0">
                <a:latin typeface="LM Roman 10" panose="00000500000000000000" pitchFamily="50" charset="0"/>
              </a:rPr>
              <a:t> </a:t>
            </a:r>
            <a:r>
              <a:rPr lang="en-US" sz="1400" b="1" dirty="0">
                <a:latin typeface="LM Roman 10" panose="00000500000000000000" pitchFamily="50" charset="0"/>
              </a:rPr>
              <a:t>11, </a:t>
            </a:r>
            <a:r>
              <a:rPr lang="en-US" sz="1400" dirty="0">
                <a:latin typeface="LM Roman 10" panose="00000500000000000000" pitchFamily="50" charset="0"/>
              </a:rPr>
              <a:t>2084 (</a:t>
            </a:r>
            <a:r>
              <a:rPr lang="en-US" sz="1400" b="1" dirty="0">
                <a:solidFill>
                  <a:srgbClr val="326CB3"/>
                </a:solidFill>
                <a:latin typeface="LM Roman 10" panose="00000500000000000000" pitchFamily="50" charset="0"/>
              </a:rPr>
              <a:t>2021</a:t>
            </a:r>
            <a:r>
              <a:rPr lang="en-US" sz="1400" dirty="0" smtClean="0">
                <a:latin typeface="LM Roman 10" panose="00000500000000000000" pitchFamily="50" charset="0"/>
              </a:rPr>
              <a:t>)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83096" y="3211220"/>
            <a:ext cx="964806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LM Roman 10" panose="00000500000000000000" pitchFamily="50" charset="0"/>
              </a:rPr>
              <a:t>Rodriguez-Fernandez,</a:t>
            </a:r>
            <a:r>
              <a:rPr lang="en-US" sz="1400" dirty="0">
                <a:latin typeface="LM Roman 10" panose="00000500000000000000" pitchFamily="50" charset="0"/>
              </a:rPr>
              <a:t> P.</a:t>
            </a:r>
            <a:r>
              <a:rPr lang="en-US" sz="1400" dirty="0" smtClean="0">
                <a:latin typeface="LM Roman 10" panose="00000500000000000000" pitchFamily="50" charset="0"/>
              </a:rPr>
              <a:t> et al., </a:t>
            </a:r>
            <a:r>
              <a:rPr lang="en-US" sz="1400" dirty="0">
                <a:latin typeface="LM Roman 10" panose="00000500000000000000" pitchFamily="50" charset="0"/>
              </a:rPr>
              <a:t>"Overview of the SPARC physics basis towards the exploration of burning-plasma regimes in high-field, compact tokamaks</a:t>
            </a:r>
            <a:r>
              <a:rPr lang="en-US" sz="1400" dirty="0" smtClean="0">
                <a:latin typeface="LM Roman 10" panose="00000500000000000000" pitchFamily="50" charset="0"/>
              </a:rPr>
              <a:t>". </a:t>
            </a:r>
            <a:r>
              <a:rPr lang="en-US" sz="1400" dirty="0" err="1" smtClean="0">
                <a:latin typeface="LM Roman 10" panose="00000500000000000000" pitchFamily="50" charset="0"/>
              </a:rPr>
              <a:t>Nucl</a:t>
            </a:r>
            <a:r>
              <a:rPr lang="en-US" sz="1400" dirty="0" smtClean="0">
                <a:latin typeface="LM Roman 10" panose="00000500000000000000" pitchFamily="50" charset="0"/>
              </a:rPr>
              <a:t>. </a:t>
            </a:r>
            <a:r>
              <a:rPr lang="en-US" sz="1400" dirty="0" err="1" smtClean="0">
                <a:latin typeface="LM Roman 10" panose="00000500000000000000" pitchFamily="50" charset="0"/>
              </a:rPr>
              <a:t>Fus</a:t>
            </a:r>
            <a:r>
              <a:rPr lang="en-US" sz="1400" dirty="0" smtClean="0">
                <a:latin typeface="LM Roman 10" panose="00000500000000000000" pitchFamily="50" charset="0"/>
              </a:rPr>
              <a:t>. 62, 4 (</a:t>
            </a:r>
            <a:r>
              <a:rPr lang="en-US" sz="1400" b="1" dirty="0" smtClean="0">
                <a:solidFill>
                  <a:srgbClr val="326CB3"/>
                </a:solidFill>
                <a:latin typeface="LM Roman 10" panose="00000500000000000000" pitchFamily="50" charset="0"/>
              </a:rPr>
              <a:t>2022</a:t>
            </a:r>
            <a:r>
              <a:rPr lang="en-US" sz="1400" dirty="0" smtClean="0">
                <a:latin typeface="LM Roman 10" panose="00000500000000000000" pitchFamily="50" charset="0"/>
              </a:rPr>
              <a:t>)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83097" y="1984865"/>
            <a:ext cx="95248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 smtClean="0">
                <a:latin typeface="LM Roman 10" panose="00000500000000000000" pitchFamily="50" charset="0"/>
              </a:rPr>
              <a:t>Hartwig</a:t>
            </a:r>
            <a:r>
              <a:rPr lang="en-US" sz="1400" dirty="0" smtClean="0">
                <a:latin typeface="LM Roman 10" panose="00000500000000000000" pitchFamily="50" charset="0"/>
              </a:rPr>
              <a:t>,</a:t>
            </a:r>
            <a:r>
              <a:rPr lang="en-US" sz="1400" dirty="0">
                <a:latin typeface="LM Roman 10" panose="00000500000000000000" pitchFamily="50" charset="0"/>
              </a:rPr>
              <a:t> </a:t>
            </a:r>
            <a:r>
              <a:rPr lang="en-US" sz="1400" dirty="0" smtClean="0">
                <a:latin typeface="LM Roman 10" panose="00000500000000000000" pitchFamily="50" charset="0"/>
              </a:rPr>
              <a:t>Z. S. </a:t>
            </a:r>
            <a:r>
              <a:rPr lang="en-US" sz="1400" i="1" dirty="0" smtClean="0">
                <a:latin typeface="LM Roman 10" panose="00000500000000000000" pitchFamily="50" charset="0"/>
              </a:rPr>
              <a:t>et al</a:t>
            </a:r>
            <a:r>
              <a:rPr lang="en-US" sz="1400" dirty="0">
                <a:latin typeface="LM Roman 10" panose="00000500000000000000" pitchFamily="50" charset="0"/>
              </a:rPr>
              <a:t> "VIPER: an industrially scalable high-current high-temperature superconductor cable</a:t>
            </a:r>
            <a:r>
              <a:rPr lang="en-US" sz="1400" dirty="0" smtClean="0">
                <a:latin typeface="LM Roman 10" panose="00000500000000000000" pitchFamily="50" charset="0"/>
              </a:rPr>
              <a:t>" </a:t>
            </a:r>
            <a:r>
              <a:rPr lang="en-US" sz="1400" i="1" dirty="0" err="1" smtClean="0">
                <a:latin typeface="LM Roman 10" panose="00000500000000000000" pitchFamily="50" charset="0"/>
              </a:rPr>
              <a:t>Supercond</a:t>
            </a:r>
            <a:r>
              <a:rPr lang="en-US" sz="1400" i="1" dirty="0" smtClean="0">
                <a:latin typeface="LM Roman 10" panose="00000500000000000000" pitchFamily="50" charset="0"/>
              </a:rPr>
              <a:t>. Sci. Technol.</a:t>
            </a:r>
            <a:r>
              <a:rPr lang="en-US" sz="1400" dirty="0" smtClean="0">
                <a:latin typeface="LM Roman 10" panose="00000500000000000000" pitchFamily="50" charset="0"/>
              </a:rPr>
              <a:t> </a:t>
            </a:r>
            <a:r>
              <a:rPr lang="en-US" sz="1400" b="1" dirty="0" smtClean="0">
                <a:latin typeface="LM Roman 10" panose="00000500000000000000" pitchFamily="50" charset="0"/>
              </a:rPr>
              <a:t>33</a:t>
            </a:r>
            <a:r>
              <a:rPr lang="en-US" sz="1400" dirty="0" smtClean="0">
                <a:latin typeface="LM Roman 10" panose="00000500000000000000" pitchFamily="50" charset="0"/>
              </a:rPr>
              <a:t> </a:t>
            </a:r>
            <a:r>
              <a:rPr lang="en-US" sz="1400" dirty="0">
                <a:latin typeface="LM Roman 10" panose="00000500000000000000" pitchFamily="50" charset="0"/>
              </a:rPr>
              <a:t>(</a:t>
            </a:r>
            <a:r>
              <a:rPr lang="en-US" sz="1400" b="1" dirty="0" smtClean="0">
                <a:solidFill>
                  <a:srgbClr val="326CB3"/>
                </a:solidFill>
                <a:latin typeface="LM Roman 10" panose="00000500000000000000" pitchFamily="50" charset="0"/>
              </a:rPr>
              <a:t>2020</a:t>
            </a:r>
            <a:r>
              <a:rPr lang="en-US" sz="1400" dirty="0" smtClean="0">
                <a:latin typeface="LM Roman 10" panose="00000500000000000000" pitchFamily="50" charset="0"/>
              </a:rPr>
              <a:t>)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420" y="3846573"/>
            <a:ext cx="3389130" cy="2260832"/>
          </a:xfrm>
          <a:prstGeom prst="rect">
            <a:avLst/>
          </a:prstGeom>
          <a:ln>
            <a:solidFill>
              <a:srgbClr val="4F4B4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10" name="TextBox 9"/>
          <p:cNvSpPr txBox="1"/>
          <p:nvPr/>
        </p:nvSpPr>
        <p:spPr>
          <a:xfrm>
            <a:off x="8788919" y="6078891"/>
            <a:ext cx="299761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Commonwealth Fusion Systems (2021): </a:t>
            </a:r>
            <a:r>
              <a:rPr lang="en-US" sz="1000" dirty="0" err="1" smtClean="0">
                <a:solidFill>
                  <a:schemeClr val="bg2">
                    <a:lumMod val="75000"/>
                  </a:schemeClr>
                </a:solidFill>
              </a:rPr>
              <a:t>cfs.energy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/news-and-media/</a:t>
            </a:r>
            <a:r>
              <a:rPr lang="en-US" sz="1000" dirty="0" err="1" smtClean="0">
                <a:solidFill>
                  <a:schemeClr val="bg2">
                    <a:lumMod val="75000"/>
                  </a:schemeClr>
                </a:solidFill>
              </a:rPr>
              <a:t>cfs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-commercial-fusion-power-with-</a:t>
            </a:r>
            <a:r>
              <a:rPr lang="en-US" sz="1000" dirty="0" err="1" smtClean="0">
                <a:solidFill>
                  <a:schemeClr val="bg2">
                    <a:lumMod val="75000"/>
                  </a:schemeClr>
                </a:solidFill>
              </a:rPr>
              <a:t>hts</a:t>
            </a:r>
            <a:r>
              <a:rPr lang="en-US" sz="1000" dirty="0" smtClean="0">
                <a:solidFill>
                  <a:schemeClr val="bg2">
                    <a:lumMod val="75000"/>
                  </a:schemeClr>
                </a:solidFill>
              </a:rPr>
              <a:t>-magnet</a:t>
            </a:r>
            <a:endParaRPr lang="en-US" sz="100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96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464293" y="1323609"/>
            <a:ext cx="7225397" cy="3815895"/>
            <a:chOff x="635224" y="2782954"/>
            <a:chExt cx="7225397" cy="3815895"/>
          </a:xfrm>
        </p:grpSpPr>
        <p:sp>
          <p:nvSpPr>
            <p:cNvPr id="6" name="Rectangle 5"/>
            <p:cNvSpPr/>
            <p:nvPr/>
          </p:nvSpPr>
          <p:spPr>
            <a:xfrm>
              <a:off x="3512873" y="3530636"/>
              <a:ext cx="216289" cy="353115"/>
            </a:xfrm>
            <a:prstGeom prst="rect">
              <a:avLst/>
            </a:prstGeom>
            <a:solidFill>
              <a:srgbClr val="007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710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444"/>
            <a:stretch/>
          </p:blipFill>
          <p:spPr>
            <a:xfrm>
              <a:off x="635224" y="2782954"/>
              <a:ext cx="7225397" cy="3815895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5650442" y="2261795"/>
                <a:ext cx="1271437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d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rad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0442" y="2261795"/>
                <a:ext cx="1271437" cy="2154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3746494" y="2424406"/>
                <a:ext cx="769250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l-GR" sz="1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β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β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6494" y="2424406"/>
                <a:ext cx="769250" cy="21544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/>
              <p:cNvSpPr txBox="1"/>
              <p:nvPr/>
            </p:nvSpPr>
            <p:spPr>
              <a:xfrm>
                <a:off x="3605876" y="3023568"/>
                <a:ext cx="827791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f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ren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&gt;1.4</m:t>
                      </m:r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5876" y="3023568"/>
                <a:ext cx="827791" cy="21544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/>
              <p:cNvSpPr txBox="1"/>
              <p:nvPr/>
            </p:nvSpPr>
            <p:spPr>
              <a:xfrm>
                <a:off x="5839191" y="3609232"/>
                <a:ext cx="1251047" cy="230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Quench</m:t>
                          </m:r>
                        </m:sub>
                      </m:sSub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&gt;</m:t>
                      </m:r>
                      <m:sSub>
                        <m:sSub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T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 b="0" i="0" smtClean="0">
                              <a:latin typeface="Cambria Math" panose="02040503050406030204" pitchFamily="18" charset="0"/>
                            </a:rPr>
                            <m:t>max</m:t>
                          </m:r>
                        </m:sub>
                      </m:sSub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9191" y="3609232"/>
                <a:ext cx="1251047" cy="23070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/>
              <p:cNvSpPr txBox="1"/>
              <p:nvPr/>
            </p:nvSpPr>
            <p:spPr>
              <a:xfrm>
                <a:off x="4333954" y="1919255"/>
                <a:ext cx="791883" cy="21544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rightRoom" dir="t">
                  <a:rot lat="0" lon="0" rev="600000"/>
                </a:lightRig>
              </a:scene3d>
              <a:sp3d prstMaterial="metal">
                <a:bevelT w="38100" h="57150" prst="angle"/>
              </a:sp3d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"</m:t>
                      </m:r>
                      <m:r>
                        <m:rPr>
                          <m:sty m:val="p"/>
                        </m:rPr>
                        <a:rPr lang="de-DE" sz="1400" b="0" i="0" smtClean="0">
                          <a:latin typeface="Cambria Math" panose="02040503050406030204" pitchFamily="18" charset="0"/>
                        </a:rPr>
                        <m:t>feasible</m:t>
                      </m:r>
                      <m:r>
                        <a:rPr lang="de-DE" sz="1400" b="0" i="0" smtClean="0">
                          <a:latin typeface="Cambria Math" panose="02040503050406030204" pitchFamily="18" charset="0"/>
                        </a:rPr>
                        <m:t>"</m:t>
                      </m:r>
                    </m:oMath>
                  </m:oMathPara>
                </a14:m>
                <a:endParaRPr lang="en-US" sz="1400" dirty="0">
                  <a:latin typeface="LM Roman 10" panose="00000500000000000000" pitchFamily="50" charset="0"/>
                </a:endParaRPr>
              </a:p>
            </p:txBody>
          </p:sp>
        </mc:Choice>
        <mc:Fallback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3954" y="1919255"/>
                <a:ext cx="791883" cy="21544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  <a:effectLst>
                <a:outerShdw blurRad="57785" dist="33020" dir="3180000" algn="ctr">
                  <a:srgbClr val="000000">
                    <a:alpha val="30000"/>
                  </a:srgbClr>
                </a:outerShdw>
              </a:effec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4357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 Placeholder 2"/>
              <p:cNvSpPr>
                <a:spLocks noGrp="1"/>
              </p:cNvSpPr>
              <p:nvPr>
                <p:ph type="body" sz="quarter" idx="13"/>
              </p:nvPr>
            </p:nvSpPr>
            <p:spPr>
              <a:xfrm>
                <a:off x="185497" y="1510380"/>
                <a:ext cx="4616686" cy="4912337"/>
              </a:xfrm>
            </p:spPr>
            <p:txBody>
              <a:bodyPr/>
              <a:lstStyle/>
              <a:p>
                <a:r>
                  <a:rPr lang="en-US" dirty="0" smtClean="0"/>
                  <a:t>D-T cross section 1000 times larger at 10 </a:t>
                </a:r>
                <a:r>
                  <a:rPr lang="en-US" dirty="0" err="1" smtClean="0"/>
                  <a:t>keV</a:t>
                </a:r>
                <a:r>
                  <a:rPr lang="en-US" dirty="0" smtClean="0"/>
                  <a:t> than other fuels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Deuterium and Lithium reserves:</a:t>
                </a:r>
              </a:p>
              <a:p>
                <a:pPr lvl="1"/>
                <a:r>
                  <a:rPr lang="en-US" dirty="0" smtClean="0"/>
                  <a:t>Deuterium in seawater (0.015%)</a:t>
                </a:r>
              </a:p>
              <a:p>
                <a:pPr lvl="1"/>
                <a:r>
                  <a:rPr lang="en-US" dirty="0" smtClean="0"/>
                  <a:t>Li Reserves</a:t>
                </a:r>
                <a:r>
                  <a:rPr lang="en-US" dirty="0" smtClean="0"/>
                  <a:t>:</a:t>
                </a:r>
              </a:p>
              <a:p>
                <a:pPr lvl="2"/>
                <a:r>
                  <a:rPr lang="en-US" dirty="0"/>
                  <a:t>Current on-land reserves: ~30 </a:t>
                </a:r>
                <a:r>
                  <a:rPr lang="en-US" dirty="0" smtClean="0"/>
                  <a:t>Mt</a:t>
                </a:r>
                <a:endParaRPr lang="en-US" dirty="0" smtClean="0"/>
              </a:p>
              <a:p>
                <a:pPr lvl="2"/>
                <a:r>
                  <a:rPr lang="en-US" dirty="0" smtClean="0"/>
                  <a:t>24 </a:t>
                </a:r>
                <a:r>
                  <a:rPr lang="en-US" dirty="0" err="1" smtClean="0"/>
                  <a:t>EWh</a:t>
                </a:r>
                <a:r>
                  <a:rPr lang="en-US" dirty="0" smtClean="0"/>
                  <a:t>/year requires 10 Mt Li for 1000 years</a:t>
                </a:r>
              </a:p>
              <a:p>
                <a:pPr lvl="2"/>
                <a:r>
                  <a:rPr lang="en-US" dirty="0" smtClean="0"/>
                  <a:t>Li </a:t>
                </a:r>
                <a:r>
                  <a:rPr lang="en-US" dirty="0" smtClean="0"/>
                  <a:t>seawater &gt; 200 Gt</a:t>
                </a:r>
              </a:p>
              <a:p>
                <a:pPr lvl="2"/>
                <a:r>
                  <a:rPr lang="en-US" dirty="0" smtClean="0"/>
                  <a:t>With higher confinement, other burn fuels appear possible (D-He3 e.g.)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D-Li energy density</a:t>
                </a:r>
                <a:r>
                  <a:rPr lang="en-US" dirty="0"/>
                  <a:t> </a:t>
                </a:r>
                <a:r>
                  <a:rPr lang="en-US" dirty="0" smtClean="0"/>
                  <a:t>2 </a:t>
                </a:r>
                <a14:m>
                  <m:oMath xmlns:m="http://schemas.openxmlformats.org/officeDocument/2006/math">
                    <m:r>
                      <a:rPr lang="de-DE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sz="18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1800" b="0" i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sz="18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dirty="0" smtClean="0"/>
                  <a:t> MJ/kg</a:t>
                </a:r>
              </a:p>
              <a:p>
                <a:pPr marL="457200" lvl="1" indent="0">
                  <a:buNone/>
                </a:pPr>
                <a:r>
                  <a:rPr lang="en-US" dirty="0" smtClean="0"/>
                  <a:t>(Oil 45 MJ/kg, U-235 </a:t>
                </a:r>
                <a:r>
                  <a:rPr lang="en-US" dirty="0" smtClean="0"/>
                  <a:t>8</a:t>
                </a:r>
                <a14:m>
                  <m:oMath xmlns:m="http://schemas.openxmlformats.org/officeDocument/2006/math">
                    <m:r>
                      <a:rPr lang="de-DE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de-DE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7</m:t>
                        </m:r>
                      </m:sup>
                    </m:sSup>
                  </m:oMath>
                </a14:m>
                <a:r>
                  <a:rPr lang="en-US" dirty="0"/>
                  <a:t> MJ/kg</a:t>
                </a:r>
                <a:r>
                  <a:rPr lang="en-US" dirty="0" smtClean="0"/>
                  <a:t>)</a:t>
                </a:r>
                <a:endParaRPr lang="en-US" dirty="0"/>
              </a:p>
              <a:p>
                <a:pPr lvl="1"/>
                <a:endParaRPr lang="en-US" dirty="0"/>
              </a:p>
            </p:txBody>
          </p:sp>
        </mc:Choice>
        <mc:Fallback>
          <p:sp>
            <p:nvSpPr>
              <p:cNvPr id="3" name="Tex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3"/>
              </p:nvPr>
            </p:nvSpPr>
            <p:spPr>
              <a:xfrm>
                <a:off x="185497" y="1510380"/>
                <a:ext cx="4616686" cy="4912337"/>
              </a:xfrm>
              <a:blipFill>
                <a:blip r:embed="rId3"/>
                <a:stretch>
                  <a:fillRect l="-1187" t="-1365" r="-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Fusion – the D-T fuel cycle</a:t>
            </a:r>
            <a:endParaRPr lang="en-US" b="0" dirty="0"/>
          </a:p>
        </p:txBody>
      </p:sp>
      <p:grpSp>
        <p:nvGrpSpPr>
          <p:cNvPr id="20" name="Group 19"/>
          <p:cNvGrpSpPr/>
          <p:nvPr/>
        </p:nvGrpSpPr>
        <p:grpSpPr>
          <a:xfrm>
            <a:off x="5053159" y="1815636"/>
            <a:ext cx="4206697" cy="1745562"/>
            <a:chOff x="3535420" y="1686086"/>
            <a:chExt cx="5148751" cy="2136466"/>
          </a:xfrm>
        </p:grpSpPr>
        <p:cxnSp>
          <p:nvCxnSpPr>
            <p:cNvPr id="23" name="Straight Arrow Connector 22"/>
            <p:cNvCxnSpPr/>
            <p:nvPr/>
          </p:nvCxnSpPr>
          <p:spPr>
            <a:xfrm>
              <a:off x="4990836" y="2327714"/>
              <a:ext cx="1892890" cy="976092"/>
            </a:xfrm>
            <a:prstGeom prst="straightConnector1">
              <a:avLst/>
            </a:prstGeom>
            <a:ln w="19050">
              <a:solidFill>
                <a:srgbClr val="FFA85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4" name="Group 53"/>
            <p:cNvGrpSpPr/>
            <p:nvPr/>
          </p:nvGrpSpPr>
          <p:grpSpPr>
            <a:xfrm>
              <a:off x="4019285" y="1686086"/>
              <a:ext cx="684335" cy="791042"/>
              <a:chOff x="3969727" y="1805356"/>
              <a:chExt cx="684335" cy="791042"/>
            </a:xfrm>
          </p:grpSpPr>
          <p:sp>
            <p:nvSpPr>
              <p:cNvPr id="5" name="Oval 4"/>
              <p:cNvSpPr/>
              <p:nvPr/>
            </p:nvSpPr>
            <p:spPr>
              <a:xfrm>
                <a:off x="3969727" y="2077652"/>
                <a:ext cx="518746" cy="518746"/>
              </a:xfrm>
              <a:prstGeom prst="ellipse">
                <a:avLst/>
              </a:prstGeom>
              <a:noFill/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Oval 5"/>
              <p:cNvSpPr/>
              <p:nvPr/>
            </p:nvSpPr>
            <p:spPr>
              <a:xfrm>
                <a:off x="4135316" y="1805356"/>
                <a:ext cx="518746" cy="518746"/>
              </a:xfrm>
              <a:prstGeom prst="ellipse">
                <a:avLst/>
              </a:prstGeom>
              <a:solidFill>
                <a:srgbClr val="BF635C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LM Roman 10" panose="00000500000000000000" pitchFamily="50" charset="0"/>
                  </a:rPr>
                  <a:t>+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</p:grpSp>
        <p:grpSp>
          <p:nvGrpSpPr>
            <p:cNvPr id="55" name="Group 54"/>
            <p:cNvGrpSpPr/>
            <p:nvPr/>
          </p:nvGrpSpPr>
          <p:grpSpPr>
            <a:xfrm>
              <a:off x="4147751" y="3018587"/>
              <a:ext cx="843085" cy="803965"/>
              <a:chOff x="4098193" y="3137857"/>
              <a:chExt cx="843085" cy="803965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4098193" y="3397230"/>
                <a:ext cx="518746" cy="518746"/>
              </a:xfrm>
              <a:prstGeom prst="ellipse">
                <a:avLst/>
              </a:prstGeom>
              <a:noFill/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Oval 7"/>
              <p:cNvSpPr/>
              <p:nvPr/>
            </p:nvSpPr>
            <p:spPr>
              <a:xfrm>
                <a:off x="4314093" y="3137857"/>
                <a:ext cx="518746" cy="518746"/>
              </a:xfrm>
              <a:prstGeom prst="ellipse">
                <a:avLst/>
              </a:prstGeom>
              <a:solidFill>
                <a:srgbClr val="BF635C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latin typeface="LM Roman 10" panose="00000500000000000000" pitchFamily="50" charset="0"/>
                  </a:rPr>
                  <a:t>+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422532" y="3423076"/>
                <a:ext cx="518746" cy="5187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4" name="Straight Arrow Connector 13"/>
            <p:cNvCxnSpPr/>
            <p:nvPr/>
          </p:nvCxnSpPr>
          <p:spPr>
            <a:xfrm flipV="1">
              <a:off x="5120547" y="2310545"/>
              <a:ext cx="1608234" cy="993261"/>
            </a:xfrm>
            <a:prstGeom prst="straightConnector1">
              <a:avLst/>
            </a:prstGeom>
            <a:ln w="19050">
              <a:solidFill>
                <a:srgbClr val="FFA858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 21"/>
            <p:cNvSpPr/>
            <p:nvPr/>
          </p:nvSpPr>
          <p:spPr>
            <a:xfrm>
              <a:off x="5874341" y="2756852"/>
              <a:ext cx="100645" cy="100645"/>
            </a:xfrm>
            <a:prstGeom prst="ellipse">
              <a:avLst/>
            </a:prstGeom>
            <a:solidFill>
              <a:srgbClr val="FFA858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6870571" y="1949005"/>
              <a:ext cx="518746" cy="518746"/>
            </a:xfrm>
            <a:prstGeom prst="ellipse">
              <a:avLst/>
            </a:prstGeom>
            <a:noFill/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7106342" y="1689632"/>
              <a:ext cx="518746" cy="518746"/>
            </a:xfrm>
            <a:prstGeom prst="ellipse">
              <a:avLst/>
            </a:prstGeom>
            <a:solidFill>
              <a:srgbClr val="BF635C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LM Roman 12" panose="00000500000000000000" pitchFamily="50" charset="0"/>
                </a:rPr>
                <a:t>+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sp>
          <p:nvSpPr>
            <p:cNvPr id="29" name="Oval 28"/>
            <p:cNvSpPr/>
            <p:nvPr/>
          </p:nvSpPr>
          <p:spPr>
            <a:xfrm rot="16750060">
              <a:off x="7106342" y="2051172"/>
              <a:ext cx="518746" cy="518746"/>
            </a:xfrm>
            <a:prstGeom prst="ellipse">
              <a:avLst/>
            </a:prstGeom>
            <a:solidFill>
              <a:srgbClr val="BF635C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LM Roman 12" panose="00000500000000000000" pitchFamily="50" charset="0"/>
                </a:rPr>
                <a:t>+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 rot="16750060">
              <a:off x="7360274" y="1843343"/>
              <a:ext cx="518746" cy="51874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 rot="16750060">
              <a:off x="7091132" y="3093294"/>
              <a:ext cx="518746" cy="518746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535420" y="1958382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D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535420" y="3352667"/>
              <a:ext cx="360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T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8031428" y="1958382"/>
              <a:ext cx="65274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He-4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783081" y="3104044"/>
              <a:ext cx="3129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0" panose="00000500000000000000" pitchFamily="50" charset="0"/>
                </a:rPr>
                <a:t>n</a:t>
              </a:r>
              <a:endParaRPr lang="en-US" dirty="0">
                <a:latin typeface="LM Roman 10" panose="00000500000000000000" pitchFamily="50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114592" y="3101424"/>
            <a:ext cx="4321629" cy="1669666"/>
            <a:chOff x="6207352" y="3050379"/>
            <a:chExt cx="5289949" cy="2043777"/>
          </a:xfrm>
        </p:grpSpPr>
        <p:sp>
          <p:nvSpPr>
            <p:cNvPr id="62" name="Oval 61"/>
            <p:cNvSpPr/>
            <p:nvPr/>
          </p:nvSpPr>
          <p:spPr>
            <a:xfrm>
              <a:off x="10257797" y="3050379"/>
              <a:ext cx="518746" cy="518746"/>
            </a:xfrm>
            <a:prstGeom prst="ellipse">
              <a:avLst/>
            </a:prstGeom>
            <a:solidFill>
              <a:srgbClr val="BF635C"/>
            </a:solidFill>
            <a:ln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latin typeface="LM Roman 12" panose="00000500000000000000" pitchFamily="50" charset="0"/>
                </a:rPr>
                <a:t>+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  <p:grpSp>
          <p:nvGrpSpPr>
            <p:cNvPr id="21" name="Group 20"/>
            <p:cNvGrpSpPr/>
            <p:nvPr/>
          </p:nvGrpSpPr>
          <p:grpSpPr>
            <a:xfrm>
              <a:off x="6207352" y="3204090"/>
              <a:ext cx="5289949" cy="1890066"/>
              <a:chOff x="6207352" y="3204090"/>
              <a:chExt cx="5289949" cy="1890066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829517" y="4097404"/>
                <a:ext cx="1041975" cy="958442"/>
                <a:chOff x="8205987" y="5100155"/>
                <a:chExt cx="1041975" cy="958442"/>
              </a:xfrm>
            </p:grpSpPr>
            <p:sp>
              <p:nvSpPr>
                <p:cNvPr id="47" name="Oval 46"/>
                <p:cNvSpPr/>
                <p:nvPr/>
              </p:nvSpPr>
              <p:spPr>
                <a:xfrm>
                  <a:off x="8729216" y="5215257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8205987" y="5345527"/>
                  <a:ext cx="518746" cy="518746"/>
                </a:xfrm>
                <a:prstGeom prst="ellipse">
                  <a:avLst/>
                </a:prstGeom>
                <a:noFill/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4" name="Oval 43"/>
                <p:cNvSpPr/>
                <p:nvPr/>
              </p:nvSpPr>
              <p:spPr>
                <a:xfrm>
                  <a:off x="8389930" y="5100155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 rot="16750060">
                  <a:off x="8473040" y="5138167"/>
                  <a:ext cx="518746" cy="5187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5" name="Oval 44"/>
                <p:cNvSpPr/>
                <p:nvPr/>
              </p:nvSpPr>
              <p:spPr>
                <a:xfrm rot="16750060">
                  <a:off x="8389930" y="5461695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LM Roman 12" panose="00000500000000000000" pitchFamily="50" charset="0"/>
                    </a:rPr>
                    <a:t>+</a:t>
                  </a:r>
                  <a:endParaRPr lang="en-US" dirty="0">
                    <a:latin typeface="LM Roman 12" panose="00000500000000000000" pitchFamily="50" charset="0"/>
                  </a:endParaRPr>
                </a:p>
              </p:txBody>
            </p:sp>
            <p:sp>
              <p:nvSpPr>
                <p:cNvPr id="46" name="Oval 45"/>
                <p:cNvSpPr/>
                <p:nvPr/>
              </p:nvSpPr>
              <p:spPr>
                <a:xfrm rot="16750060">
                  <a:off x="8659405" y="5539851"/>
                  <a:ext cx="518746" cy="5187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6207352" y="4372758"/>
                <a:ext cx="58541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LM Roman 10" panose="00000500000000000000" pitchFamily="50" charset="0"/>
                  </a:rPr>
                  <a:t>Li-6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  <p:cxnSp>
            <p:nvCxnSpPr>
              <p:cNvPr id="51" name="Straight Arrow Connector 50"/>
              <p:cNvCxnSpPr/>
              <p:nvPr/>
            </p:nvCxnSpPr>
            <p:spPr>
              <a:xfrm>
                <a:off x="8165680" y="3650052"/>
                <a:ext cx="1892890" cy="976092"/>
              </a:xfrm>
              <a:prstGeom prst="straightConnector1">
                <a:avLst/>
              </a:prstGeom>
              <a:ln w="19050">
                <a:solidFill>
                  <a:srgbClr val="FFA85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Arrow Connector 51"/>
              <p:cNvCxnSpPr/>
              <p:nvPr/>
            </p:nvCxnSpPr>
            <p:spPr>
              <a:xfrm flipV="1">
                <a:off x="8295391" y="3632883"/>
                <a:ext cx="1608234" cy="993261"/>
              </a:xfrm>
              <a:prstGeom prst="straightConnector1">
                <a:avLst/>
              </a:prstGeom>
              <a:ln w="19050">
                <a:solidFill>
                  <a:srgbClr val="FFA858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Oval 52"/>
              <p:cNvSpPr/>
              <p:nvPr/>
            </p:nvSpPr>
            <p:spPr>
              <a:xfrm>
                <a:off x="9049185" y="4079190"/>
                <a:ext cx="100645" cy="100645"/>
              </a:xfrm>
              <a:prstGeom prst="ellipse">
                <a:avLst/>
              </a:prstGeom>
              <a:solidFill>
                <a:srgbClr val="FFA858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10149379" y="4290191"/>
                <a:ext cx="843085" cy="803965"/>
                <a:chOff x="4098193" y="3137857"/>
                <a:chExt cx="843085" cy="803965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4098193" y="3397230"/>
                  <a:ext cx="518746" cy="518746"/>
                </a:xfrm>
                <a:prstGeom prst="ellipse">
                  <a:avLst/>
                </a:prstGeom>
                <a:noFill/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4314093" y="3137857"/>
                  <a:ext cx="518746" cy="518746"/>
                </a:xfrm>
                <a:prstGeom prst="ellipse">
                  <a:avLst/>
                </a:prstGeom>
                <a:solidFill>
                  <a:srgbClr val="BF635C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 smtClean="0">
                      <a:latin typeface="LM Roman 12" panose="00000500000000000000" pitchFamily="50" charset="0"/>
                    </a:rPr>
                    <a:t>+</a:t>
                  </a:r>
                  <a:endParaRPr lang="en-US" dirty="0">
                    <a:latin typeface="LM Roman 12" panose="00000500000000000000" pitchFamily="50" charset="0"/>
                  </a:endParaRPr>
                </a:p>
              </p:txBody>
            </p:sp>
            <p:sp>
              <p:nvSpPr>
                <p:cNvPr id="59" name="Oval 58"/>
                <p:cNvSpPr/>
                <p:nvPr/>
              </p:nvSpPr>
              <p:spPr>
                <a:xfrm>
                  <a:off x="4422532" y="3423076"/>
                  <a:ext cx="518746" cy="518746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rgbClr val="BF635C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0" name="TextBox 59"/>
              <p:cNvSpPr txBox="1"/>
              <p:nvPr/>
            </p:nvSpPr>
            <p:spPr>
              <a:xfrm>
                <a:off x="11136305" y="4417483"/>
                <a:ext cx="36099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latin typeface="LM Roman 10" panose="00000500000000000000" pitchFamily="50" charset="0"/>
                  </a:rPr>
                  <a:t>T</a:t>
                </a:r>
                <a:endParaRPr lang="en-US" dirty="0">
                  <a:latin typeface="LM Roman 10" panose="00000500000000000000" pitchFamily="50" charset="0"/>
                </a:endParaRPr>
              </a:p>
            </p:txBody>
          </p:sp>
          <p:sp>
            <p:nvSpPr>
              <p:cNvPr id="61" name="Oval 60"/>
              <p:cNvSpPr/>
              <p:nvPr/>
            </p:nvSpPr>
            <p:spPr>
              <a:xfrm>
                <a:off x="10022026" y="3309752"/>
                <a:ext cx="518746" cy="518746"/>
              </a:xfrm>
              <a:prstGeom prst="ellipse">
                <a:avLst/>
              </a:prstGeom>
              <a:noFill/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Oval 62"/>
              <p:cNvSpPr/>
              <p:nvPr/>
            </p:nvSpPr>
            <p:spPr>
              <a:xfrm rot="16750060">
                <a:off x="10257797" y="3411919"/>
                <a:ext cx="518746" cy="518746"/>
              </a:xfrm>
              <a:prstGeom prst="ellipse">
                <a:avLst/>
              </a:prstGeom>
              <a:solidFill>
                <a:srgbClr val="BF635C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latin typeface="LM Roman 12" panose="00000500000000000000" pitchFamily="50" charset="0"/>
                  </a:rPr>
                  <a:t>+</a:t>
                </a:r>
              </a:p>
            </p:txBody>
          </p:sp>
          <p:sp>
            <p:nvSpPr>
              <p:cNvPr id="64" name="Oval 63"/>
              <p:cNvSpPr/>
              <p:nvPr/>
            </p:nvSpPr>
            <p:spPr>
              <a:xfrm rot="16750060">
                <a:off x="10511729" y="3204090"/>
                <a:ext cx="518746" cy="518746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BF635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5" name="TextBox 64"/>
          <p:cNvSpPr txBox="1"/>
          <p:nvPr/>
        </p:nvSpPr>
        <p:spPr>
          <a:xfrm>
            <a:off x="11110590" y="3240199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He-4</a:t>
            </a:r>
            <a:endParaRPr lang="en-US" dirty="0">
              <a:latin typeface="LM Roman 10" panose="00000500000000000000" pitchFamily="50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77210" y="1510381"/>
            <a:ext cx="4417643" cy="2382736"/>
            <a:chOff x="3174023" y="1340944"/>
            <a:chExt cx="5460590" cy="2797575"/>
          </a:xfrm>
        </p:grpSpPr>
        <p:sp>
          <p:nvSpPr>
            <p:cNvPr id="66" name="Rectangle 65"/>
            <p:cNvSpPr/>
            <p:nvPr/>
          </p:nvSpPr>
          <p:spPr>
            <a:xfrm>
              <a:off x="3174023" y="1342901"/>
              <a:ext cx="5460590" cy="2795618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3174023" y="1340944"/>
              <a:ext cx="9204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26CB3"/>
                  </a:solidFill>
                  <a:latin typeface="LM Roman 10" panose="00000500000000000000" pitchFamily="50" charset="0"/>
                </a:rPr>
                <a:t>Plasma</a:t>
              </a:r>
              <a:endParaRPr lang="en-US" dirty="0">
                <a:solidFill>
                  <a:srgbClr val="326CB3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109487" y="2845152"/>
            <a:ext cx="4676710" cy="2464553"/>
            <a:chOff x="6655110" y="3009405"/>
            <a:chExt cx="5193143" cy="2736705"/>
          </a:xfrm>
        </p:grpSpPr>
        <p:sp>
          <p:nvSpPr>
            <p:cNvPr id="68" name="Rectangle 67"/>
            <p:cNvSpPr/>
            <p:nvPr/>
          </p:nvSpPr>
          <p:spPr>
            <a:xfrm>
              <a:off x="6708533" y="3009405"/>
              <a:ext cx="5139720" cy="2719536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6655110" y="5376778"/>
              <a:ext cx="19350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26CB3"/>
                  </a:solidFill>
                  <a:latin typeface="LM Roman 10" panose="00000500000000000000" pitchFamily="50" charset="0"/>
                </a:rPr>
                <a:t>Breeding Blanket</a:t>
              </a:r>
              <a:endParaRPr lang="en-US" dirty="0">
                <a:solidFill>
                  <a:srgbClr val="326CB3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864978" y="3626702"/>
            <a:ext cx="4976765" cy="2259598"/>
            <a:chOff x="4832220" y="3925919"/>
            <a:chExt cx="6002741" cy="2259598"/>
          </a:xfrm>
        </p:grpSpPr>
        <p:cxnSp>
          <p:nvCxnSpPr>
            <p:cNvPr id="75" name="Straight Connector 74"/>
            <p:cNvCxnSpPr/>
            <p:nvPr/>
          </p:nvCxnSpPr>
          <p:spPr>
            <a:xfrm>
              <a:off x="10834961" y="5312235"/>
              <a:ext cx="0" cy="873282"/>
            </a:xfrm>
            <a:prstGeom prst="line">
              <a:avLst/>
            </a:prstGeom>
            <a:ln w="12700">
              <a:solidFill>
                <a:srgbClr val="326C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4832220" y="6183621"/>
              <a:ext cx="6002741" cy="0"/>
            </a:xfrm>
            <a:prstGeom prst="line">
              <a:avLst/>
            </a:prstGeom>
            <a:ln w="12700">
              <a:solidFill>
                <a:srgbClr val="326CB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Arrow Connector 83"/>
            <p:cNvCxnSpPr/>
            <p:nvPr/>
          </p:nvCxnSpPr>
          <p:spPr>
            <a:xfrm flipV="1">
              <a:off x="4832220" y="3925919"/>
              <a:ext cx="0" cy="2257703"/>
            </a:xfrm>
            <a:prstGeom prst="straightConnector1">
              <a:avLst/>
            </a:prstGeom>
            <a:ln w="12700">
              <a:solidFill>
                <a:srgbClr val="326CB3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0" name="TextBox 69"/>
          <p:cNvSpPr txBox="1"/>
          <p:nvPr/>
        </p:nvSpPr>
        <p:spPr>
          <a:xfrm>
            <a:off x="9367784" y="2032344"/>
            <a:ext cx="1204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+3.5 MeV</a:t>
            </a:r>
            <a:endParaRPr lang="en-US" dirty="0">
              <a:latin typeface="LM Roman 10" panose="00000500000000000000" pitchFamily="50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8736894" y="2969727"/>
            <a:ext cx="131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0" panose="00000500000000000000" pitchFamily="50" charset="0"/>
              </a:rPr>
              <a:t>+14.1 MeV</a:t>
            </a:r>
            <a:endParaRPr lang="en-US" dirty="0"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1116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754319" y="1987163"/>
            <a:ext cx="8935371" cy="3847186"/>
          </a:xfrm>
        </p:spPr>
        <p:txBody>
          <a:bodyPr/>
          <a:lstStyle/>
          <a:p>
            <a:r>
              <a:rPr lang="en-US" dirty="0" smtClean="0"/>
              <a:t>Magnetic confinement</a:t>
            </a:r>
          </a:p>
          <a:p>
            <a:pPr lvl="1"/>
            <a:r>
              <a:rPr lang="en-US" dirty="0" smtClean="0"/>
              <a:t>Tokamak</a:t>
            </a:r>
          </a:p>
          <a:p>
            <a:pPr lvl="1"/>
            <a:r>
              <a:rPr lang="en-US" dirty="0" err="1" smtClean="0"/>
              <a:t>Stellarator</a:t>
            </a:r>
            <a:endParaRPr lang="en-US" dirty="0" smtClean="0"/>
          </a:p>
          <a:p>
            <a:pPr lvl="1"/>
            <a:r>
              <a:rPr lang="en-US" dirty="0" smtClean="0"/>
              <a:t>Z-Pinch</a:t>
            </a:r>
          </a:p>
          <a:p>
            <a:pPr lvl="1"/>
            <a:r>
              <a:rPr lang="en-US" dirty="0" smtClean="0"/>
              <a:t>FRC (field – reversed - configurations)</a:t>
            </a:r>
          </a:p>
          <a:p>
            <a:pPr lvl="1"/>
            <a:r>
              <a:rPr lang="en-US" dirty="0" err="1" smtClean="0"/>
              <a:t>Spheromak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Inertial confinement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Fusion – Confinement Concepts</a:t>
            </a:r>
            <a:endParaRPr lang="en-US" b="0" dirty="0"/>
          </a:p>
        </p:txBody>
      </p:sp>
      <p:sp>
        <p:nvSpPr>
          <p:cNvPr id="12" name="TextBox 11"/>
          <p:cNvSpPr txBox="1"/>
          <p:nvPr/>
        </p:nvSpPr>
        <p:spPr>
          <a:xfrm>
            <a:off x="8996218" y="1336496"/>
            <a:ext cx="2450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M Roman 10" panose="00000500000000000000" pitchFamily="50" charset="0"/>
              </a:rPr>
              <a:t>Confined by magnetic fields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22976" y="5833130"/>
            <a:ext cx="20869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latin typeface="LM Roman 10" panose="00000500000000000000" pitchFamily="50" charset="0"/>
              </a:rPr>
              <a:t>Confined by inertia</a:t>
            </a:r>
            <a:endParaRPr lang="en-US" sz="1400" dirty="0">
              <a:latin typeface="LM Roman 10" panose="00000500000000000000" pitchFamily="50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8005331" y="1854935"/>
            <a:ext cx="184638" cy="78888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8607669" y="1854450"/>
            <a:ext cx="152400" cy="35491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9624" y="4053752"/>
            <a:ext cx="6148489" cy="177937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317" y="1550946"/>
            <a:ext cx="3160565" cy="1914776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130158" y="2335214"/>
            <a:ext cx="2155372" cy="637094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9412906" y="3182429"/>
            <a:ext cx="2101857" cy="2000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00" dirty="0">
                <a:solidFill>
                  <a:schemeClr val="bg2">
                    <a:lumMod val="90000"/>
                  </a:schemeClr>
                </a:solidFill>
                <a:latin typeface="LM Roman 10" panose="00000500000000000000" pitchFamily="50" charset="0"/>
              </a:rPr>
              <a:t>wikipedia.org/wiki/Field-</a:t>
            </a:r>
            <a:r>
              <a:rPr lang="en-US" sz="700" dirty="0" err="1">
                <a:solidFill>
                  <a:schemeClr val="bg2">
                    <a:lumMod val="90000"/>
                  </a:schemeClr>
                </a:solidFill>
                <a:latin typeface="LM Roman 10" panose="00000500000000000000" pitchFamily="50" charset="0"/>
              </a:rPr>
              <a:t>reversed_configuration</a:t>
            </a:r>
            <a:endParaRPr lang="en-US" sz="700" dirty="0">
              <a:solidFill>
                <a:schemeClr val="bg2">
                  <a:lumMod val="90000"/>
                </a:schemeClr>
              </a:solidFill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60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Stellarators</a:t>
            </a:r>
            <a:r>
              <a:rPr lang="en-US" b="0" dirty="0" smtClean="0"/>
              <a:t> and Tokamaks</a:t>
            </a:r>
            <a:endParaRPr lang="en-US" b="0" dirty="0"/>
          </a:p>
        </p:txBody>
      </p:sp>
      <p:pic>
        <p:nvPicPr>
          <p:cNvPr id="5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r="11083"/>
          <a:stretch/>
        </p:blipFill>
        <p:spPr>
          <a:xfrm>
            <a:off x="729140" y="1386114"/>
            <a:ext cx="4526669" cy="2421890"/>
          </a:xfrm>
          <a:prstGeom prst="rect">
            <a:avLst/>
          </a:prstGeom>
        </p:spPr>
      </p:pic>
      <p:pic>
        <p:nvPicPr>
          <p:cNvPr id="6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8415" r="12309" b="17698"/>
          <a:stretch/>
        </p:blipFill>
        <p:spPr>
          <a:xfrm>
            <a:off x="6988629" y="1149259"/>
            <a:ext cx="4376058" cy="289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1834" y="3937989"/>
            <a:ext cx="4764831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Tokamak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Poloidal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Field produced by plasma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current</a:t>
            </a:r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Plasma current drive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Poloidal field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Planar Coils</a:t>
            </a:r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Pulsed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Operation</a:t>
            </a:r>
          </a:p>
          <a:p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4F4B4B"/>
              </a:solidFill>
              <a:latin typeface="LM Roman 12" panose="00000500000000000000" pitchFamily="5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743769" y="3937989"/>
            <a:ext cx="3652154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4F4B4B"/>
                </a:solidFill>
                <a:latin typeface="LM Roman 12" panose="00000500000000000000" pitchFamily="50" charset="0"/>
              </a:rPr>
              <a:t>Stellarator</a:t>
            </a:r>
            <a:endParaRPr lang="en-US" sz="2000" b="1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Poloidal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Field produced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by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coils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No current drive needed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No Poloidal field coils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required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Non-planar Coils</a:t>
            </a:r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Steady State </a:t>
            </a:r>
            <a:r>
              <a:rPr lang="en-US" dirty="0" smtClean="0">
                <a:solidFill>
                  <a:srgbClr val="4F4B4B"/>
                </a:solidFill>
                <a:latin typeface="LM Roman 12" panose="00000500000000000000" pitchFamily="50" charset="0"/>
              </a:rPr>
              <a:t>Operation</a:t>
            </a:r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endParaRPr lang="en-US" dirty="0" smtClean="0">
              <a:solidFill>
                <a:srgbClr val="4F4B4B"/>
              </a:solidFill>
              <a:latin typeface="LM Roman 12" panose="00000500000000000000" pitchFamily="50" charset="0"/>
            </a:endParaRPr>
          </a:p>
          <a:p>
            <a:endParaRPr lang="en-US" dirty="0">
              <a:solidFill>
                <a:srgbClr val="4F4B4B"/>
              </a:solidFill>
              <a:latin typeface="LM Roman 12" panose="00000500000000000000" pitchFamily="50" charset="0"/>
            </a:endParaRPr>
          </a:p>
        </p:txBody>
      </p:sp>
      <p:pic>
        <p:nvPicPr>
          <p:cNvPr id="10" name="Grafi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r="11083"/>
          <a:stretch/>
        </p:blipFill>
        <p:spPr>
          <a:xfrm>
            <a:off x="675137" y="1238332"/>
            <a:ext cx="4526669" cy="2421890"/>
          </a:xfrm>
          <a:prstGeom prst="rect">
            <a:avLst/>
          </a:prstGeom>
        </p:spPr>
      </p:pic>
      <p:pic>
        <p:nvPicPr>
          <p:cNvPr id="11" name="Grafik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6" t="8415" r="12309" b="17698"/>
          <a:stretch/>
        </p:blipFill>
        <p:spPr>
          <a:xfrm>
            <a:off x="6934626" y="1001477"/>
            <a:ext cx="4376058" cy="289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729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8723999" y="4265457"/>
            <a:ext cx="3213337" cy="2378703"/>
            <a:chOff x="8723999" y="4265457"/>
            <a:chExt cx="3213337" cy="2378703"/>
          </a:xfrm>
        </p:grpSpPr>
        <p:grpSp>
          <p:nvGrpSpPr>
            <p:cNvPr id="11" name="Group 10"/>
            <p:cNvGrpSpPr/>
            <p:nvPr/>
          </p:nvGrpSpPr>
          <p:grpSpPr>
            <a:xfrm>
              <a:off x="8723999" y="4265457"/>
              <a:ext cx="3213337" cy="2378703"/>
              <a:chOff x="9740237" y="4476871"/>
              <a:chExt cx="1989833" cy="1472993"/>
            </a:xfrm>
          </p:grpSpPr>
          <p:pic>
            <p:nvPicPr>
              <p:cNvPr id="9" name="Grafik 13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740237" y="4476871"/>
                <a:ext cx="1989833" cy="1472993"/>
              </a:xfrm>
              <a:prstGeom prst="rect">
                <a:avLst/>
              </a:prstGeom>
              <a:solidFill>
                <a:schemeClr val="bg1"/>
              </a:solidFill>
            </p:spPr>
          </p:pic>
          <p:pic>
            <p:nvPicPr>
              <p:cNvPr id="10" name="Grafik 13"/>
              <p:cNvPicPr>
                <a:picLocks noChangeAspect="1"/>
              </p:cNvPicPr>
              <p:nvPr/>
            </p:nvPicPr>
            <p:blipFill rotWithShape="1">
              <a:blip r:embed="rId2"/>
              <a:srcRect l="90096" t="69031" r="3839" b="19326"/>
              <a:stretch/>
            </p:blipFill>
            <p:spPr>
              <a:xfrm>
                <a:off x="11506665" y="5474773"/>
                <a:ext cx="190919" cy="271306"/>
              </a:xfrm>
              <a:prstGeom prst="rect">
                <a:avLst/>
              </a:prstGeom>
              <a:solidFill>
                <a:schemeClr val="bg1"/>
              </a:solidFill>
            </p:spPr>
          </p:pic>
        </p:grpSp>
        <p:sp>
          <p:nvSpPr>
            <p:cNvPr id="28" name="TextBox 27"/>
            <p:cNvSpPr txBox="1"/>
            <p:nvPr/>
          </p:nvSpPr>
          <p:spPr>
            <a:xfrm>
              <a:off x="9080349" y="4297417"/>
              <a:ext cx="2856987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M Roman 10" panose="00000500000000000000" pitchFamily="50" charset="0"/>
                </a:rPr>
                <a:t>Fusion Reactor (???)</a:t>
              </a:r>
              <a:endParaRPr lang="en-US" sz="1400" b="1" dirty="0">
                <a:latin typeface="LM Roman 10" panose="00000500000000000000" pitchFamily="50" charset="0"/>
              </a:endParaRPr>
            </a:p>
          </p:txBody>
        </p:sp>
      </p:grp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err="1" smtClean="0"/>
              <a:t>Stellarators</a:t>
            </a:r>
            <a:r>
              <a:rPr lang="en-US" b="0" dirty="0" smtClean="0"/>
              <a:t> and Tokamaks: </a:t>
            </a:r>
            <a:r>
              <a:rPr lang="en-US" b="0" dirty="0" err="1" smtClean="0"/>
              <a:t>Realised</a:t>
            </a:r>
            <a:r>
              <a:rPr lang="en-US" b="0" dirty="0" smtClean="0"/>
              <a:t> Experiments</a:t>
            </a:r>
            <a:endParaRPr lang="en-US" b="0" dirty="0"/>
          </a:p>
        </p:txBody>
      </p:sp>
      <p:grpSp>
        <p:nvGrpSpPr>
          <p:cNvPr id="16" name="Group 15"/>
          <p:cNvGrpSpPr/>
          <p:nvPr/>
        </p:nvGrpSpPr>
        <p:grpSpPr>
          <a:xfrm>
            <a:off x="3722185" y="901009"/>
            <a:ext cx="3744295" cy="3179456"/>
            <a:chOff x="909017" y="3299185"/>
            <a:chExt cx="4836628" cy="301752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9017" y="3299185"/>
              <a:ext cx="4836628" cy="301752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917441" y="3415963"/>
              <a:ext cx="240989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LHD (Toki, Japan)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0" y="4055368"/>
            <a:ext cx="3387780" cy="2755975"/>
            <a:chOff x="4418811" y="951791"/>
            <a:chExt cx="3387780" cy="27559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18811" y="976888"/>
              <a:ext cx="3387780" cy="2730878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691588" y="951791"/>
              <a:ext cx="24593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JET (</a:t>
              </a:r>
              <a:r>
                <a:rPr lang="en-US" b="1" dirty="0" err="1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Culham</a:t>
              </a:r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, UK)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498019" y="901009"/>
            <a:ext cx="5800074" cy="3153048"/>
            <a:chOff x="6792638" y="951791"/>
            <a:chExt cx="5566099" cy="302585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5"/>
            <a:srcRect r="8682"/>
            <a:stretch/>
          </p:blipFill>
          <p:spPr>
            <a:xfrm>
              <a:off x="6792638" y="951791"/>
              <a:ext cx="4494452" cy="3025855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7688579" y="3455382"/>
              <a:ext cx="4670158" cy="439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W-7X (Greifswald, Germany)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0" y="903008"/>
            <a:ext cx="3690646" cy="3131349"/>
            <a:chOff x="-400061" y="976888"/>
            <a:chExt cx="4938379" cy="418999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400061" y="976888"/>
              <a:ext cx="4938379" cy="4189995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-400061" y="4251755"/>
              <a:ext cx="421216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ASDEX Upgrade (</a:t>
              </a:r>
              <a:r>
                <a:rPr lang="en-US" b="1" dirty="0" err="1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Garching</a:t>
              </a:r>
              <a:r>
                <a:rPr lang="en-US" b="1" dirty="0" smtClean="0">
                  <a:solidFill>
                    <a:schemeClr val="bg1"/>
                  </a:solidFill>
                  <a:latin typeface="LM Roman 10" panose="00000500000000000000" pitchFamily="50" charset="0"/>
                </a:rPr>
                <a:t>, Germany)</a:t>
              </a:r>
              <a:endParaRPr lang="en-US" sz="1400" b="1" dirty="0">
                <a:solidFill>
                  <a:schemeClr val="bg1"/>
                </a:solidFill>
                <a:latin typeface="LM Roman 10" panose="00000500000000000000" pitchFamily="50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859419" y="4080465"/>
            <a:ext cx="3693716" cy="2748689"/>
            <a:chOff x="4147110" y="4152532"/>
            <a:chExt cx="3693716" cy="274868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7110" y="4152532"/>
              <a:ext cx="3374005" cy="2748689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147110" y="4203510"/>
              <a:ext cx="369371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latin typeface="LM Roman 10" panose="00000500000000000000" pitchFamily="50" charset="0"/>
                </a:rPr>
                <a:t>ITER (</a:t>
              </a:r>
              <a:r>
                <a:rPr lang="en-US" b="1" dirty="0" err="1" smtClean="0">
                  <a:latin typeface="LM Roman 10" panose="00000500000000000000" pitchFamily="50" charset="0"/>
                </a:rPr>
                <a:t>Cadarache</a:t>
              </a:r>
              <a:r>
                <a:rPr lang="en-US" b="1" dirty="0" smtClean="0">
                  <a:latin typeface="LM Roman 10" panose="00000500000000000000" pitchFamily="50" charset="0"/>
                </a:rPr>
                <a:t>, France)</a:t>
              </a:r>
              <a:endParaRPr lang="en-US" sz="1400" b="1" dirty="0">
                <a:latin typeface="LM Roman 10" panose="00000500000000000000" pitchFamily="50" charset="0"/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3728706" y="5029276"/>
            <a:ext cx="46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…</a:t>
            </a:r>
            <a:endParaRPr lang="en-US" sz="3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 rot="884221">
            <a:off x="5405901" y="5441008"/>
            <a:ext cx="2507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under construction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50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884221">
            <a:off x="9371278" y="5363191"/>
            <a:ext cx="250787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Conceptional</a:t>
            </a:r>
            <a:r>
              <a:rPr lang="en-US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M Roman 10" panose="00000500000000000000" pitchFamily="50" charset="0"/>
              </a:rPr>
              <a:t> Stage</a:t>
            </a:r>
            <a:endParaRPr lang="en-US" sz="1400" b="1" dirty="0">
              <a:solidFill>
                <a:schemeClr val="tx1">
                  <a:lumMod val="50000"/>
                  <a:lumOff val="50000"/>
                </a:schemeClr>
              </a:solidFill>
              <a:latin typeface="LM Roman 10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8977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/>
          <a:srcRect b="47226"/>
          <a:stretch/>
        </p:blipFill>
        <p:spPr>
          <a:xfrm>
            <a:off x="1224327" y="1755196"/>
            <a:ext cx="3267545" cy="683121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/>
          <a:srcRect l="33450" t="50682" r="20192" b="798"/>
          <a:stretch/>
        </p:blipFill>
        <p:spPr>
          <a:xfrm>
            <a:off x="9456890" y="729467"/>
            <a:ext cx="1193585" cy="49490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64912" cy="54443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64912" cy="544434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64912" cy="544434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08260" y="1303277"/>
            <a:ext cx="8935371" cy="479535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Energy balance: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Extrapolating to a Reactor Plant (on the back of an envelope)</a:t>
            </a:r>
            <a:endParaRPr lang="en-US" b="0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168" y="1191250"/>
            <a:ext cx="5557947" cy="54375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2"/>
              <p:cNvSpPr txBox="1">
                <a:spLocks/>
              </p:cNvSpPr>
              <p:nvPr/>
            </p:nvSpPr>
            <p:spPr>
              <a:xfrm>
                <a:off x="5142656" y="904100"/>
                <a:ext cx="2007680" cy="40253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𝑊𝑎𝑙𝑙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E9702A"/>
                    </a:solidFill>
                  </a:rPr>
                  <a:t>=1 MW/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E9702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E9702A"/>
                  </a:solidFill>
                </a:endParaRPr>
              </a:p>
            </p:txBody>
          </p:sp>
        </mc:Choice>
        <mc:Fallback xmlns="">
          <p:sp>
            <p:nvSpPr>
              <p:cNvPr id="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2656" y="904100"/>
                <a:ext cx="2007680" cy="402530"/>
              </a:xfrm>
              <a:prstGeom prst="rect">
                <a:avLst/>
              </a:prstGeom>
              <a:blipFill>
                <a:blip r:embed="rId7"/>
                <a:stretch>
                  <a:fillRect t="-1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 Placeholder 2"/>
              <p:cNvSpPr txBox="1">
                <a:spLocks/>
              </p:cNvSpPr>
              <p:nvPr/>
            </p:nvSpPr>
            <p:spPr>
              <a:xfrm>
                <a:off x="7936150" y="1220060"/>
                <a:ext cx="2007680" cy="40253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𝑊𝑎𝑙𝑙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6B79C7"/>
                    </a:solidFill>
                  </a:rPr>
                  <a:t>=5 MW/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6B79C7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6B79C7"/>
                  </a:solidFill>
                </a:endParaRPr>
              </a:p>
            </p:txBody>
          </p:sp>
        </mc:Choice>
        <mc:Fallback xmlns="">
          <p:sp>
            <p:nvSpPr>
              <p:cNvPr id="9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36150" y="1220060"/>
                <a:ext cx="2007680" cy="402530"/>
              </a:xfrm>
              <a:prstGeom prst="rect">
                <a:avLst/>
              </a:prstGeom>
              <a:blipFill>
                <a:blip r:embed="rId8"/>
                <a:stretch>
                  <a:fillRect t="-13636" b="-90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 Placeholder 2"/>
              <p:cNvSpPr txBox="1">
                <a:spLocks/>
              </p:cNvSpPr>
              <p:nvPr/>
            </p:nvSpPr>
            <p:spPr>
              <a:xfrm>
                <a:off x="8681567" y="1536092"/>
                <a:ext cx="2116659" cy="411797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𝑊𝑎𝑙𝑙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rgbClr val="F5B64A"/>
                    </a:solidFill>
                  </a:rPr>
                  <a:t>=10 MW/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de-DE" b="0" i="0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m</m:t>
                        </m:r>
                      </m:e>
                      <m:sup>
                        <m:r>
                          <a:rPr lang="de-DE" b="0" i="1" dirty="0" smtClean="0">
                            <a:solidFill>
                              <a:srgbClr val="F5B64A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dirty="0">
                  <a:solidFill>
                    <a:srgbClr val="F5B64A"/>
                  </a:solidFill>
                </a:endParaRPr>
              </a:p>
            </p:txBody>
          </p:sp>
        </mc:Choice>
        <mc:Fallback xmlns="">
          <p:sp>
            <p:nvSpPr>
              <p:cNvPr id="10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1567" y="1536092"/>
                <a:ext cx="2116659" cy="411797"/>
              </a:xfrm>
              <a:prstGeom prst="rect">
                <a:avLst/>
              </a:prstGeom>
              <a:blipFill>
                <a:blip r:embed="rId9"/>
                <a:stretch>
                  <a:fillRect t="-14706" b="-58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 Placeholder 2"/>
              <p:cNvSpPr txBox="1">
                <a:spLocks/>
              </p:cNvSpPr>
              <p:nvPr/>
            </p:nvSpPr>
            <p:spPr>
              <a:xfrm rot="2773841">
                <a:off x="7772098" y="4453702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=2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73841">
                <a:off x="7772098" y="4453702"/>
                <a:ext cx="2483912" cy="45560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 Placeholder 2"/>
              <p:cNvSpPr txBox="1">
                <a:spLocks/>
              </p:cNvSpPr>
              <p:nvPr/>
            </p:nvSpPr>
            <p:spPr>
              <a:xfrm rot="2811413">
                <a:off x="7292987" y="4711846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=1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12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811413">
                <a:off x="7292987" y="4711846"/>
                <a:ext cx="2483912" cy="455600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 Placeholder 2"/>
              <p:cNvSpPr txBox="1">
                <a:spLocks/>
              </p:cNvSpPr>
              <p:nvPr/>
            </p:nvSpPr>
            <p:spPr>
              <a:xfrm rot="2783072">
                <a:off x="6920055" y="4983919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=500 MW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3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783072">
                <a:off x="6920055" y="4983919"/>
                <a:ext cx="2483912" cy="45560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10612992" y="2681913"/>
            <a:ext cx="1092699" cy="1500983"/>
            <a:chOff x="4610907" y="4169328"/>
            <a:chExt cx="1216052" cy="1852476"/>
          </a:xfrm>
        </p:grpSpPr>
        <p:sp>
          <p:nvSpPr>
            <p:cNvPr id="15" name="Rectangle 14"/>
            <p:cNvSpPr/>
            <p:nvPr/>
          </p:nvSpPr>
          <p:spPr>
            <a:xfrm>
              <a:off x="4610907" y="4169328"/>
              <a:ext cx="1216052" cy="1852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4" name="Text Placeholder 2"/>
                <p:cNvSpPr txBox="1">
                  <a:spLocks/>
                </p:cNvSpPr>
                <p:nvPr/>
              </p:nvSpPr>
              <p:spPr>
                <a:xfrm>
                  <a:off x="4654575" y="4241672"/>
                  <a:ext cx="1096071" cy="1780132"/>
                </a:xfrm>
                <a:prstGeom prst="rect">
                  <a:avLst/>
                </a:prstGeom>
              </p:spPr>
              <p:txBody>
                <a:bodyPr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b="0" kern="1200">
                      <a:solidFill>
                        <a:srgbClr val="4F4B4B"/>
                      </a:solidFill>
                      <a:latin typeface="LM Roman 12" panose="00000500000000000000" pitchFamily="50" charset="0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>
                    <a:buNone/>
                  </a:pPr>
                  <a14:m>
                    <m:oMath xmlns:m="http://schemas.openxmlformats.org/officeDocument/2006/math">
                      <m:r>
                        <a:rPr lang="de-DE" sz="1200" b="0" i="1" dirty="0" smtClean="0">
                          <a:solidFill>
                            <a:srgbClr val="4F4B4B"/>
                          </a:solidFill>
                          <a:latin typeface="Cambria Math" panose="02040503050406030204" pitchFamily="18" charset="0"/>
                        </a:rPr>
                        <m:t>𝐴</m:t>
                      </m:r>
                    </m:oMath>
                  </a14:m>
                  <a:r>
                    <a:rPr lang="en-US" sz="1200" dirty="0" smtClean="0">
                      <a:solidFill>
                        <a:srgbClr val="4F4B4B"/>
                      </a:solidFill>
                    </a:rPr>
                    <a:t>=</a:t>
                  </a:r>
                  <a:r>
                    <a:rPr lang="de-DE" sz="1200" dirty="0" smtClean="0">
                      <a:solidFill>
                        <a:srgbClr val="4F4B4B"/>
                      </a:solidFill>
                    </a:rPr>
                    <a:t>6</a:t>
                  </a:r>
                  <a:br>
                    <a:rPr lang="de-DE" sz="1200" dirty="0" smtClean="0">
                      <a:solidFill>
                        <a:srgbClr val="4F4B4B"/>
                      </a:solidFill>
                    </a:rPr>
                  </a:b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b="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20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a14:m>
                  <a:r>
                    <a:rPr lang="de-DE" sz="1200" dirty="0" smtClean="0">
                      <a:solidFill>
                        <a:srgbClr val="4F4B4B"/>
                      </a:solidFill>
                    </a:rPr>
                    <a:t>=95%</a:t>
                  </a: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dirty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200" i="1" dirty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de-DE" sz="1200" b="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𝑟𝑒𝑛</m:t>
                          </m:r>
                        </m:sub>
                      </m:sSub>
                    </m:oMath>
                  </a14:m>
                  <a:r>
                    <a:rPr lang="de-DE" sz="1200" dirty="0" smtClean="0">
                      <a:solidFill>
                        <a:srgbClr val="4F4B4B"/>
                      </a:solidFill>
                    </a:rPr>
                    <a:t>=1.4</a:t>
                  </a: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sSub>
                        <m:sSubPr>
                          <m:ctrlPr>
                            <a:rPr lang="de-DE" sz="120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⟨"/>
                              <m:endChr m:val="⟩"/>
                              <m:ctrlPr>
                                <a:rPr lang="de-DE" sz="1200" i="1" dirty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de-DE" sz="1200" dirty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  <m:sub>
                          <m:r>
                            <a:rPr lang="de-DE" sz="1200" b="0" i="1" dirty="0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</a:rPr>
                            <m:t>𝑉</m:t>
                          </m:r>
                        </m:sub>
                      </m:sSub>
                    </m:oMath>
                  </a14:m>
                  <a:r>
                    <a:rPr lang="de-DE" sz="1200" dirty="0" smtClean="0">
                      <a:solidFill>
                        <a:srgbClr val="4F4B4B"/>
                      </a:solidFill>
                    </a:rPr>
                    <a:t>=7 </a:t>
                  </a:r>
                  <a:r>
                    <a:rPr lang="de-DE" sz="1200" dirty="0" err="1" smtClean="0">
                      <a:solidFill>
                        <a:srgbClr val="4F4B4B"/>
                      </a:solidFill>
                    </a:rPr>
                    <a:t>keV</a:t>
                  </a:r>
                  <a:endParaRPr lang="de-DE" sz="1200" dirty="0" smtClean="0">
                    <a:solidFill>
                      <a:srgbClr val="4F4B4B"/>
                    </a:solidFill>
                  </a:endParaRPr>
                </a:p>
                <a:p>
                  <a:pPr marL="0" indent="0">
                    <a:buNone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lang="de-DE" sz="1200" i="1" smtClean="0">
                              <a:solidFill>
                                <a:srgbClr val="4F4B4B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de-DE" sz="120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𝐻𝑒</m:t>
                              </m:r>
                            </m:sub>
                            <m:sup>
                              <m:r>
                                <a:rPr lang="de-DE" sz="1200" b="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bSup>
                        </m:num>
                        <m:den>
                          <m:sSub>
                            <m:sSubPr>
                              <m:ctrlPr>
                                <a:rPr lang="de-DE" sz="120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e>
                            <m:sub>
                              <m:r>
                                <a:rPr lang="de-DE" sz="1200" b="0" i="1" smtClean="0">
                                  <a:solidFill>
                                    <a:srgbClr val="4F4B4B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</m:oMath>
                  </a14:m>
                  <a:r>
                    <a:rPr lang="en-US" sz="1200" dirty="0" smtClean="0">
                      <a:solidFill>
                        <a:srgbClr val="4F4B4B"/>
                      </a:solidFill>
                    </a:rPr>
                    <a:t>=</a:t>
                  </a:r>
                  <a:r>
                    <a:rPr lang="en-US" sz="1200" dirty="0" smtClean="0">
                      <a:solidFill>
                        <a:srgbClr val="4F4B4B"/>
                      </a:solidFill>
                    </a:rPr>
                    <a:t>1</a:t>
                  </a:r>
                  <a:endParaRPr lang="en-US" sz="1200" dirty="0"/>
                </a:p>
                <a:p>
                  <a:pPr marL="0" indent="0">
                    <a:buNone/>
                  </a:pPr>
                  <a:endParaRPr lang="en-US" sz="1200" dirty="0">
                    <a:solidFill>
                      <a:srgbClr val="4F4B4B"/>
                    </a:solidFill>
                  </a:endParaRPr>
                </a:p>
              </p:txBody>
            </p:sp>
          </mc:Choice>
          <mc:Fallback>
            <p:sp>
              <p:nvSpPr>
                <p:cNvPr id="14" name="Text Placeholder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54575" y="4241672"/>
                  <a:ext cx="1096071" cy="1780132"/>
                </a:xfrm>
                <a:prstGeom prst="rect">
                  <a:avLst/>
                </a:prstGeom>
                <a:blipFill>
                  <a:blip r:embed="rId13"/>
                  <a:stretch>
                    <a:fillRect t="-169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23"/>
          <p:cNvSpPr/>
          <p:nvPr/>
        </p:nvSpPr>
        <p:spPr>
          <a:xfrm>
            <a:off x="9736538" y="5152898"/>
            <a:ext cx="245097" cy="245097"/>
          </a:xfrm>
          <a:prstGeom prst="ellipse">
            <a:avLst/>
          </a:prstGeom>
          <a:solidFill>
            <a:srgbClr val="BF635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96" y="3430643"/>
            <a:ext cx="3702032" cy="3210356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253491" y="1869965"/>
            <a:ext cx="2360583" cy="647071"/>
            <a:chOff x="7830739" y="1898435"/>
            <a:chExt cx="2360583" cy="647071"/>
          </a:xfrm>
        </p:grpSpPr>
        <p:sp>
          <p:nvSpPr>
            <p:cNvPr id="25" name="Oval 24"/>
            <p:cNvSpPr/>
            <p:nvPr/>
          </p:nvSpPr>
          <p:spPr>
            <a:xfrm>
              <a:off x="7871382" y="2300409"/>
              <a:ext cx="245097" cy="245097"/>
            </a:xfrm>
            <a:prstGeom prst="ellipse">
              <a:avLst/>
            </a:prstGeom>
            <a:solidFill>
              <a:srgbClr val="BF635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7830739" y="1898435"/>
              <a:ext cx="2360583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F635C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latin typeface="LM Roman 12" panose="00000500000000000000" pitchFamily="50" charset="0"/>
                </a:rPr>
                <a:t>"High Volume" Fusion</a:t>
              </a:r>
              <a:endParaRPr lang="en-US" dirty="0">
                <a:latin typeface="LM Roman 12" panose="00000500000000000000" pitchFamily="50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9870499" y="5424315"/>
            <a:ext cx="2116605" cy="369332"/>
          </a:xfrm>
          <a:prstGeom prst="rect">
            <a:avLst/>
          </a:prstGeom>
          <a:solidFill>
            <a:schemeClr val="bg1"/>
          </a:solidFill>
          <a:ln>
            <a:solidFill>
              <a:srgbClr val="BF635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LM Roman 12" panose="00000500000000000000" pitchFamily="50" charset="0"/>
              </a:rPr>
              <a:t>"High Field" Fusion</a:t>
            </a:r>
            <a:endParaRPr lang="en-US" dirty="0">
              <a:latin typeface="LM Roman 12" panose="00000500000000000000" pitchFamily="50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9014054" y="2379229"/>
            <a:ext cx="1358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2">
                    <a:lumMod val="75000"/>
                  </a:schemeClr>
                </a:solidFill>
                <a:latin typeface="LM Roman 12" panose="00000500000000000000" pitchFamily="50" charset="0"/>
              </a:rPr>
              <a:t>ignition</a:t>
            </a:r>
            <a:endParaRPr lang="en-US" sz="2800" dirty="0">
              <a:solidFill>
                <a:schemeClr val="bg2">
                  <a:lumMod val="75000"/>
                </a:schemeClr>
              </a:solidFill>
              <a:latin typeface="LM Roman 12" panose="00000500000000000000" pitchFamily="50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523536" y="766316"/>
            <a:ext cx="1986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4F4B4B"/>
                </a:solidFill>
                <a:latin typeface="LM Roman 10" panose="00000500000000000000" pitchFamily="50" charset="0"/>
              </a:rPr>
              <a:t>Lines of constant </a:t>
            </a:r>
            <a:endParaRPr lang="en-US" dirty="0">
              <a:solidFill>
                <a:srgbClr val="4F4B4B"/>
              </a:solidFill>
              <a:latin typeface="LM Roman 10" panose="00000500000000000000" pitchFamily="50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6447641" y="5063402"/>
                <a:ext cx="856325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>
                    <a:solidFill>
                      <a:srgbClr val="89AD27"/>
                    </a:solidFill>
                    <a:latin typeface="LM Roman 10" panose="00000500000000000000" pitchFamily="50" charset="0"/>
                  </a:rPr>
                  <a:t>Q=</a:t>
                </a:r>
                <a14:m>
                  <m:oMath xmlns:m="http://schemas.openxmlformats.org/officeDocument/2006/math">
                    <m:r>
                      <a:rPr lang="en-US" b="1" i="1" smtClean="0">
                        <a:solidFill>
                          <a:srgbClr val="89AD27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∞</m:t>
                    </m:r>
                  </m:oMath>
                </a14:m>
                <a:endParaRPr lang="de-DE" b="1" dirty="0" smtClean="0">
                  <a:solidFill>
                    <a:srgbClr val="89AD27"/>
                  </a:solidFill>
                  <a:latin typeface="LM Roman 10" panose="00000500000000000000" pitchFamily="50" charset="0"/>
                  <a:ea typeface="Cambria Math" panose="02040503050406030204" pitchFamily="18" charset="0"/>
                </a:endParaRPr>
              </a:p>
              <a:p>
                <a:r>
                  <a:rPr lang="en-US" b="1" dirty="0" smtClean="0">
                    <a:solidFill>
                      <a:srgbClr val="E19C24"/>
                    </a:solidFill>
                    <a:latin typeface="LM Roman 10" panose="00000500000000000000" pitchFamily="50" charset="0"/>
                  </a:rPr>
                  <a:t>Q=10</a:t>
                </a:r>
              </a:p>
              <a:p>
                <a:r>
                  <a:rPr lang="en-US" b="1" dirty="0" smtClean="0">
                    <a:solidFill>
                      <a:srgbClr val="567AB1"/>
                    </a:solidFill>
                    <a:latin typeface="LM Roman 10" panose="00000500000000000000" pitchFamily="50" charset="0"/>
                  </a:rPr>
                  <a:t>Q=1</a:t>
                </a:r>
                <a:endParaRPr lang="en-US" b="1" dirty="0">
                  <a:solidFill>
                    <a:srgbClr val="567AB1"/>
                  </a:solidFill>
                  <a:latin typeface="LM Roman 10" panose="00000500000000000000" pitchFamily="50" charset="0"/>
                </a:endParaRPr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7641" y="5063402"/>
                <a:ext cx="856325" cy="923330"/>
              </a:xfrm>
              <a:prstGeom prst="rect">
                <a:avLst/>
              </a:prstGeom>
              <a:blipFill>
                <a:blip r:embed="rId15"/>
                <a:stretch>
                  <a:fillRect l="-6429" t="-3974" r="-6429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-78155" y="1750071"/>
            <a:ext cx="1859548" cy="1061502"/>
            <a:chOff x="-57747" y="1779406"/>
            <a:chExt cx="1859548" cy="1061502"/>
          </a:xfrm>
        </p:grpSpPr>
        <p:sp>
          <p:nvSpPr>
            <p:cNvPr id="36" name="Oval 35"/>
            <p:cNvSpPr/>
            <p:nvPr/>
          </p:nvSpPr>
          <p:spPr>
            <a:xfrm>
              <a:off x="1145309" y="1779406"/>
              <a:ext cx="597203" cy="675582"/>
            </a:xfrm>
            <a:prstGeom prst="ellipse">
              <a:avLst/>
            </a:prstGeom>
            <a:noFill/>
            <a:ln w="38100">
              <a:solidFill>
                <a:srgbClr val="BF63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-57747" y="2471576"/>
              <a:ext cx="185954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BF635C"/>
                  </a:solidFill>
                </a:rPr>
                <a:t>Confinement Loss</a:t>
              </a:r>
              <a:endParaRPr lang="en-US" dirty="0">
                <a:solidFill>
                  <a:srgbClr val="BF635C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388605" y="1747523"/>
            <a:ext cx="1653914" cy="1369368"/>
            <a:chOff x="1314874" y="1773017"/>
            <a:chExt cx="1653914" cy="1369368"/>
          </a:xfrm>
        </p:grpSpPr>
        <p:sp>
          <p:nvSpPr>
            <p:cNvPr id="39" name="Oval 38"/>
            <p:cNvSpPr/>
            <p:nvPr/>
          </p:nvSpPr>
          <p:spPr>
            <a:xfrm>
              <a:off x="1757024" y="1773017"/>
              <a:ext cx="730905" cy="709226"/>
            </a:xfrm>
            <a:prstGeom prst="ellipse">
              <a:avLst/>
            </a:prstGeom>
            <a:noFill/>
            <a:ln w="38100">
              <a:solidFill>
                <a:srgbClr val="326C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314874" y="2773053"/>
              <a:ext cx="165391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326CB3"/>
                  </a:solidFill>
                </a:rPr>
                <a:t>Bremsstrahlung</a:t>
              </a:r>
              <a:endParaRPr lang="en-US" dirty="0">
                <a:solidFill>
                  <a:srgbClr val="326CB3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2657966" y="1757606"/>
            <a:ext cx="1580369" cy="1088635"/>
            <a:chOff x="2657966" y="1757606"/>
            <a:chExt cx="1580369" cy="1088635"/>
          </a:xfrm>
        </p:grpSpPr>
        <p:sp>
          <p:nvSpPr>
            <p:cNvPr id="42" name="Oval 41"/>
            <p:cNvSpPr/>
            <p:nvPr/>
          </p:nvSpPr>
          <p:spPr>
            <a:xfrm>
              <a:off x="2785237" y="1757606"/>
              <a:ext cx="1070455" cy="709226"/>
            </a:xfrm>
            <a:prstGeom prst="ellipse">
              <a:avLst/>
            </a:prstGeom>
            <a:noFill/>
            <a:ln w="38100">
              <a:solidFill>
                <a:srgbClr val="E19C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657966" y="2476909"/>
              <a:ext cx="15803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E19C24"/>
                  </a:solidFill>
                </a:rPr>
                <a:t>Fusion Heating</a:t>
              </a:r>
              <a:endParaRPr lang="en-US" dirty="0">
                <a:solidFill>
                  <a:srgbClr val="E19C24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74038" y="1762350"/>
            <a:ext cx="1378391" cy="1415011"/>
            <a:chOff x="3874038" y="1762350"/>
            <a:chExt cx="1378391" cy="1415011"/>
          </a:xfrm>
        </p:grpSpPr>
        <p:sp>
          <p:nvSpPr>
            <p:cNvPr id="43" name="Oval 42"/>
            <p:cNvSpPr/>
            <p:nvPr/>
          </p:nvSpPr>
          <p:spPr>
            <a:xfrm>
              <a:off x="3984156" y="1762350"/>
              <a:ext cx="535110" cy="709226"/>
            </a:xfrm>
            <a:prstGeom prst="ellipse">
              <a:avLst/>
            </a:prstGeom>
            <a:noFill/>
            <a:ln w="381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874038" y="2808029"/>
              <a:ext cx="13783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F0"/>
                  </a:solidFill>
                </a:rPr>
                <a:t>Aux. Heating</a:t>
              </a:r>
              <a:endParaRPr lang="en-US" dirty="0">
                <a:solidFill>
                  <a:srgbClr val="00B0F0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 Placeholder 2"/>
              <p:cNvSpPr txBox="1">
                <a:spLocks/>
              </p:cNvSpPr>
              <p:nvPr/>
            </p:nvSpPr>
            <p:spPr>
              <a:xfrm rot="2205490">
                <a:off x="8192362" y="3855781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=2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6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205490">
                <a:off x="8192362" y="3855781"/>
                <a:ext cx="2483912" cy="455600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7" name="Text Placeholder 2"/>
              <p:cNvSpPr txBox="1">
                <a:spLocks/>
              </p:cNvSpPr>
              <p:nvPr/>
            </p:nvSpPr>
            <p:spPr>
              <a:xfrm rot="2076009">
                <a:off x="7660074" y="4290893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=1 GW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7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76009">
                <a:off x="7660074" y="4290893"/>
                <a:ext cx="2483912" cy="455600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Text Placeholder 2"/>
              <p:cNvSpPr txBox="1">
                <a:spLocks/>
              </p:cNvSpPr>
              <p:nvPr/>
            </p:nvSpPr>
            <p:spPr>
              <a:xfrm rot="2047668">
                <a:off x="7312573" y="4626190"/>
                <a:ext cx="2483912" cy="455600"/>
              </a:xfrm>
              <a:prstGeom prst="rect">
                <a:avLst/>
              </a:prstGeom>
            </p:spPr>
            <p:txBody>
              <a:bodyPr/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b="0" kern="1200">
                    <a:solidFill>
                      <a:srgbClr val="4F4B4B"/>
                    </a:solidFill>
                    <a:latin typeface="LM Roman 12" panose="00000500000000000000" pitchFamily="50" charset="0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de-DE" b="0" i="1" dirty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𝐹𝑢𝑠𝑖𝑜𝑛</m:t>
                        </m:r>
                      </m:sub>
                    </m:sSub>
                  </m:oMath>
                </a14:m>
                <a:r>
                  <a:rPr lang="en-US" dirty="0" smtClean="0">
                    <a:solidFill>
                      <a:schemeClr val="tx1"/>
                    </a:solidFill>
                  </a:rPr>
                  <a:t>=500 MW</a:t>
                </a:r>
                <a:endParaRPr lang="en-US" dirty="0">
                  <a:solidFill>
                    <a:schemeClr val="tx1"/>
                  </a:solidFill>
                </a:endParaRPr>
              </a:p>
            </p:txBody>
          </p:sp>
        </mc:Choice>
        <mc:Fallback>
          <p:sp>
            <p:nvSpPr>
              <p:cNvPr id="48" name="Text Placehold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2047668">
                <a:off x="7312573" y="4626190"/>
                <a:ext cx="2483912" cy="455600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/>
          <p:cNvSpPr txBox="1"/>
          <p:nvPr/>
        </p:nvSpPr>
        <p:spPr>
          <a:xfrm rot="1321613">
            <a:off x="5453228" y="3445816"/>
            <a:ext cx="5668498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LM Roman 12" panose="00000500000000000000" pitchFamily="50" charset="0"/>
              </a:rPr>
              <a:t>An involved </a:t>
            </a:r>
            <a:r>
              <a:rPr lang="en-US" sz="2800" b="1" dirty="0" smtClean="0">
                <a:latin typeface="LM Roman 12" panose="00000500000000000000" pitchFamily="50" charset="0"/>
              </a:rPr>
              <a:t>systems </a:t>
            </a:r>
            <a:r>
              <a:rPr lang="en-US" sz="2800" b="1" dirty="0" smtClean="0">
                <a:latin typeface="LM Roman 12" panose="00000500000000000000" pitchFamily="50" charset="0"/>
              </a:rPr>
              <a:t>problem!</a:t>
            </a:r>
            <a:endParaRPr lang="en-US" sz="2800" b="1" dirty="0">
              <a:latin typeface="LM Roman 12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032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1" grpId="1"/>
      <p:bldP spid="12" grpId="0"/>
      <p:bldP spid="12" grpId="1"/>
      <p:bldP spid="13" grpId="0"/>
      <p:bldP spid="13" grpId="1"/>
      <p:bldP spid="24" grpId="0" animBg="1"/>
      <p:bldP spid="31" grpId="0" animBg="1"/>
      <p:bldP spid="46" grpId="0"/>
      <p:bldP spid="47" grpId="0"/>
      <p:bldP spid="48" grpId="0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448452" y="845179"/>
            <a:ext cx="4138165" cy="5760101"/>
          </a:xfrm>
        </p:spPr>
        <p:txBody>
          <a:bodyPr/>
          <a:lstStyle/>
          <a:p>
            <a:r>
              <a:rPr lang="en-US" sz="1600" dirty="0" smtClean="0"/>
              <a:t>Coils</a:t>
            </a:r>
          </a:p>
          <a:p>
            <a:pPr lvl="1"/>
            <a:r>
              <a:rPr lang="en-US" sz="1600" dirty="0" smtClean="0"/>
              <a:t>Super-Conductor properties</a:t>
            </a:r>
          </a:p>
          <a:p>
            <a:pPr lvl="1"/>
            <a:r>
              <a:rPr lang="en-US" sz="1600" dirty="0" smtClean="0"/>
              <a:t>Insulation</a:t>
            </a:r>
          </a:p>
          <a:p>
            <a:pPr lvl="1"/>
            <a:r>
              <a:rPr lang="en-US" sz="1600" dirty="0" smtClean="0"/>
              <a:t>Coolant</a:t>
            </a:r>
          </a:p>
          <a:p>
            <a:pPr lvl="1"/>
            <a:r>
              <a:rPr lang="en-US" sz="1600" dirty="0" smtClean="0"/>
              <a:t>Stresses</a:t>
            </a:r>
          </a:p>
          <a:p>
            <a:r>
              <a:rPr lang="en-US" sz="1600" dirty="0" smtClean="0"/>
              <a:t>Blanket</a:t>
            </a:r>
          </a:p>
          <a:p>
            <a:pPr lvl="1"/>
            <a:r>
              <a:rPr lang="en-US" sz="1600" dirty="0" smtClean="0"/>
              <a:t>Neutron Loads</a:t>
            </a:r>
          </a:p>
          <a:p>
            <a:pPr lvl="1"/>
            <a:r>
              <a:rPr lang="en-US" sz="1600" dirty="0" smtClean="0"/>
              <a:t>Tritium Breeding Ratio</a:t>
            </a:r>
          </a:p>
          <a:p>
            <a:r>
              <a:rPr lang="en-US" sz="1600" dirty="0" smtClean="0"/>
              <a:t>First Wall</a:t>
            </a:r>
          </a:p>
          <a:p>
            <a:pPr lvl="1"/>
            <a:r>
              <a:rPr lang="en-US" sz="1600" dirty="0" smtClean="0"/>
              <a:t>Thermal Loads (neutrons, alphas, fast neutrals, gammas)</a:t>
            </a:r>
          </a:p>
          <a:p>
            <a:pPr lvl="1"/>
            <a:r>
              <a:rPr lang="en-US" sz="1600" dirty="0" smtClean="0"/>
              <a:t>Sputtering</a:t>
            </a:r>
          </a:p>
          <a:p>
            <a:r>
              <a:rPr lang="en-US" sz="1600" dirty="0" err="1" smtClean="0"/>
              <a:t>Divertor</a:t>
            </a:r>
            <a:endParaRPr lang="en-US" sz="1600" dirty="0" smtClean="0"/>
          </a:p>
          <a:p>
            <a:pPr lvl="1"/>
            <a:r>
              <a:rPr lang="en-US" sz="1600" dirty="0" smtClean="0"/>
              <a:t>Thermal </a:t>
            </a:r>
            <a:r>
              <a:rPr lang="en-US" sz="1600" dirty="0" smtClean="0"/>
              <a:t>Loads</a:t>
            </a:r>
          </a:p>
          <a:p>
            <a:r>
              <a:rPr lang="en-US" sz="1800" dirty="0" smtClean="0"/>
              <a:t>Support </a:t>
            </a:r>
            <a:r>
              <a:rPr lang="en-US" sz="1800" dirty="0" smtClean="0"/>
              <a:t>Structure</a:t>
            </a:r>
          </a:p>
          <a:p>
            <a:pPr lvl="1"/>
            <a:r>
              <a:rPr lang="en-US" sz="1600" dirty="0" smtClean="0"/>
              <a:t>Stresses, Ports</a:t>
            </a:r>
          </a:p>
          <a:p>
            <a:r>
              <a:rPr lang="en-US" sz="1600" dirty="0" smtClean="0"/>
              <a:t>Heating</a:t>
            </a:r>
            <a:endParaRPr lang="en-US" sz="1600" dirty="0"/>
          </a:p>
          <a:p>
            <a:r>
              <a:rPr lang="en-US" sz="1600" dirty="0" smtClean="0"/>
              <a:t>other reactor components (turbines, tritium handling, vacuum pumps,…)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 smtClean="0"/>
              <a:t>Fusion Reactor – </a:t>
            </a:r>
            <a:r>
              <a:rPr lang="en-US" b="0" dirty="0" smtClean="0"/>
              <a:t>Key </a:t>
            </a:r>
            <a:r>
              <a:rPr lang="en-US" b="0" dirty="0" smtClean="0"/>
              <a:t>Technological </a:t>
            </a:r>
            <a:r>
              <a:rPr lang="en-US" b="0" dirty="0" smtClean="0"/>
              <a:t>Entities</a:t>
            </a:r>
            <a:endParaRPr lang="en-US" b="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4398"/>
          <a:stretch/>
        </p:blipFill>
        <p:spPr>
          <a:xfrm>
            <a:off x="4973082" y="1518174"/>
            <a:ext cx="7036666" cy="4356334"/>
          </a:xfrm>
          <a:prstGeom prst="rect">
            <a:avLst/>
          </a:prstGeom>
          <a:ln>
            <a:solidFill>
              <a:srgbClr val="4F4B4B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sp>
        <p:nvSpPr>
          <p:cNvPr id="6" name="TextBox 5"/>
          <p:cNvSpPr txBox="1"/>
          <p:nvPr/>
        </p:nvSpPr>
        <p:spPr>
          <a:xfrm>
            <a:off x="10997163" y="5597509"/>
            <a:ext cx="10125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IPP, Karin </a:t>
            </a:r>
            <a:r>
              <a:rPr lang="en-US" sz="12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Hirl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697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31AA536C-85F5-4A1B-A111-7CE00A08BCBC}" type="slidenum">
              <a:rPr lang="de-DE" smtClean="0"/>
              <a:pPr/>
              <a:t>9</a:t>
            </a:fld>
            <a:endParaRPr lang="de-DE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75066" y="1062552"/>
            <a:ext cx="7174842" cy="5542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10"/>
          <p:cNvSpPr txBox="1"/>
          <p:nvPr/>
        </p:nvSpPr>
        <p:spPr>
          <a:xfrm>
            <a:off x="341744" y="1747123"/>
            <a:ext cx="452932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Comprehensive</a:t>
            </a:r>
            <a:r>
              <a:rPr lang="en-GB" sz="2000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</a:t>
            </a:r>
            <a:r>
              <a:rPr lang="en-GB" sz="2000" dirty="0" smtClean="0">
                <a:latin typeface="LM Roman 12" panose="00000500000000000000" pitchFamily="50" charset="0"/>
                <a:cs typeface="Calibri" panose="020F0502020204030204" pitchFamily="34" charset="0"/>
              </a:rPr>
              <a:t>models </a:t>
            </a:r>
            <a:r>
              <a:rPr lang="en-GB" sz="2000" dirty="0" smtClean="0">
                <a:latin typeface="LM Roman 12" panose="00000500000000000000" pitchFamily="50" charset="0"/>
                <a:cs typeface="Calibri" panose="020F0502020204030204" pitchFamily="34" charset="0"/>
              </a:rPr>
              <a:t>of an entire fusion power plant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LM Roman 12" panose="00000500000000000000" pitchFamily="50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Multidisciplinary</a:t>
            </a:r>
            <a:r>
              <a:rPr lang="en-GB" sz="2000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(physics, engineering, economics)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 smtClean="0">
              <a:latin typeface="LM Roman 12" panose="00000500000000000000" pitchFamily="50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Fast</a:t>
            </a:r>
            <a:r>
              <a:rPr lang="en-GB" sz="2000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(design space exploration)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dirty="0">
              <a:latin typeface="LM Roman 12" panose="00000500000000000000" pitchFamily="50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326CB3"/>
                </a:solidFill>
                <a:latin typeface="LM Roman 12" panose="00000500000000000000" pitchFamily="50" charset="0"/>
                <a:cs typeface="Calibri" panose="020F0502020204030204" pitchFamily="34" charset="0"/>
              </a:rPr>
              <a:t>Modular</a:t>
            </a:r>
            <a:r>
              <a:rPr lang="en-GB" sz="2000" dirty="0" smtClean="0">
                <a:latin typeface="LM Roman 12" panose="00000500000000000000" pitchFamily="50" charset="0"/>
                <a:cs typeface="Calibri" panose="020F0502020204030204" pitchFamily="34" charset="0"/>
              </a:rPr>
              <a:t> (easily adoptable to new developments)</a:t>
            </a: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40983" y="0"/>
            <a:ext cx="10463920" cy="640303"/>
          </a:xfrm>
        </p:spPr>
        <p:txBody>
          <a:bodyPr/>
          <a:lstStyle/>
          <a:p>
            <a:r>
              <a:rPr lang="en-US" b="0" dirty="0" smtClean="0"/>
              <a:t>A systematic way: Systems Codes</a:t>
            </a:r>
            <a:endParaRPr lang="en-US" b="0" dirty="0"/>
          </a:p>
        </p:txBody>
      </p:sp>
    </p:spTree>
    <p:extLst>
      <p:ext uri="{BB962C8B-B14F-4D97-AF65-F5344CB8AC3E}">
        <p14:creationId xmlns:p14="http://schemas.microsoft.com/office/powerpoint/2010/main" val="18669771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tandard">
      <a:majorFont>
        <a:latin typeface="Arial Narrow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EF</Template>
  <TotalTime>0</TotalTime>
  <Words>1862</Words>
  <Application>Microsoft Office PowerPoint</Application>
  <PresentationFormat>Widescreen</PresentationFormat>
  <Paragraphs>343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Arial</vt:lpstr>
      <vt:lpstr>Arial Narrow</vt:lpstr>
      <vt:lpstr>Calibri</vt:lpstr>
      <vt:lpstr>Cambria Math</vt:lpstr>
      <vt:lpstr>cmr12</vt:lpstr>
      <vt:lpstr>Inherited</vt:lpstr>
      <vt:lpstr>LM Roman 10</vt:lpstr>
      <vt:lpstr>LM Roman 12</vt:lpstr>
      <vt:lpstr>PMingLiU</vt:lpstr>
      <vt:lpstr>Office</vt:lpstr>
      <vt:lpstr>PowerPoint Presentation</vt:lpstr>
      <vt:lpstr>Motivation for Fusion Energy</vt:lpstr>
      <vt:lpstr>Fusion – the D-T fuel cycle</vt:lpstr>
      <vt:lpstr>Fusion – Confinement Concepts</vt:lpstr>
      <vt:lpstr>Stellarators and Tokamaks</vt:lpstr>
      <vt:lpstr>Stellarators and Tokamaks: Realised Experiments</vt:lpstr>
      <vt:lpstr>Extrapolating to a Reactor Plant (on the back of an envelope)</vt:lpstr>
      <vt:lpstr>Fusion Reactor – Key Technological Entities</vt:lpstr>
      <vt:lpstr>A systematic way: Systems Codes</vt:lpstr>
      <vt:lpstr>A systematic way: Systems Codes - Continued</vt:lpstr>
      <vt:lpstr>PowerPoint Presentation</vt:lpstr>
      <vt:lpstr>Technological Constraints in Coils: Critical Current Density</vt:lpstr>
      <vt:lpstr>Technological Constraints in Coils: Quench protection</vt:lpstr>
      <vt:lpstr>Other constraints in a fusion power plant</vt:lpstr>
      <vt:lpstr>Application: HSR-5 – Extrapolating the W7-X line with a systems code</vt:lpstr>
      <vt:lpstr>Application: Compact QA-Stellarators (Conceptional)</vt:lpstr>
      <vt:lpstr>Cost Models</vt:lpstr>
      <vt:lpstr>Summary &amp; Conclusion</vt:lpstr>
      <vt:lpstr>PowerPoint Presentation</vt:lpstr>
      <vt:lpstr>Fusion as a potential power supply: Properties</vt:lpstr>
      <vt:lpstr>Energy Confinement Scaling Laws</vt:lpstr>
      <vt:lpstr>Technological Constraints: Stress Constraints For High Field Tokamaks</vt:lpstr>
      <vt:lpstr>Now available: HTS</vt:lpstr>
      <vt:lpstr>PowerPoint Presentation</vt:lpstr>
    </vt:vector>
  </TitlesOfParts>
  <Company>Max-Planck-Institut f. Plasmaphysik, Greifswald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Generalization of the systems code PROCESS to stellarators: Including technological constraints in stellarator design</dc:title>
  <dc:creator>Jorrit Lion</dc:creator>
  <cp:lastModifiedBy>Jorrit Lion</cp:lastModifiedBy>
  <cp:revision>530</cp:revision>
  <dcterms:created xsi:type="dcterms:W3CDTF">2022-01-06T10:58:39Z</dcterms:created>
  <dcterms:modified xsi:type="dcterms:W3CDTF">2022-03-11T12:43:22Z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W7X-KKS">
    <vt:lpwstr> </vt:lpwstr>
  </property>
  <property fmtid="{D5CDD505-2E9C-101B-9397-08002B2CF9AE}" pid="3" name="W7X-DOKKENZ">
    <vt:lpwstr> </vt:lpwstr>
  </property>
  <property fmtid="{D5CDD505-2E9C-101B-9397-08002B2CF9AE}" pid="4" name="STICHWORT">
    <vt:lpwstr> </vt:lpwstr>
  </property>
  <property fmtid="{D5CDD505-2E9C-101B-9397-08002B2CF9AE}" pid="5" name="VERSION_W7X">
    <vt:lpwstr> </vt:lpwstr>
  </property>
</Properties>
</file>