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4" r:id="rId2"/>
  </p:sldMasterIdLst>
  <p:notesMasterIdLst>
    <p:notesMasterId r:id="rId21"/>
  </p:notesMasterIdLst>
  <p:sldIdLst>
    <p:sldId id="329" r:id="rId3"/>
    <p:sldId id="330" r:id="rId4"/>
    <p:sldId id="331" r:id="rId5"/>
    <p:sldId id="339" r:id="rId6"/>
    <p:sldId id="340" r:id="rId7"/>
    <p:sldId id="334" r:id="rId8"/>
    <p:sldId id="335" r:id="rId9"/>
    <p:sldId id="338" r:id="rId10"/>
    <p:sldId id="337" r:id="rId11"/>
    <p:sldId id="336" r:id="rId12"/>
    <p:sldId id="322" r:id="rId13"/>
    <p:sldId id="323" r:id="rId14"/>
    <p:sldId id="324" r:id="rId15"/>
    <p:sldId id="326" r:id="rId16"/>
    <p:sldId id="325" r:id="rId17"/>
    <p:sldId id="327" r:id="rId18"/>
    <p:sldId id="328" r:id="rId19"/>
    <p:sldId id="32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6E68"/>
    <a:srgbClr val="D8CF12"/>
    <a:srgbClr val="D5551B"/>
    <a:srgbClr val="006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1" autoAdjust="0"/>
    <p:restoredTop sz="88953" autoAdjust="0"/>
  </p:normalViewPr>
  <p:slideViewPr>
    <p:cSldViewPr snapToGrid="0">
      <p:cViewPr>
        <p:scale>
          <a:sx n="75" d="100"/>
          <a:sy n="75" d="100"/>
        </p:scale>
        <p:origin x="159" y="27"/>
      </p:cViewPr>
      <p:guideLst>
        <p:guide orient="horz" pos="2160"/>
        <p:guide pos="3840"/>
      </p:guideLst>
    </p:cSldViewPr>
  </p:slideViewPr>
  <p:notesTextViewPr>
    <p:cViewPr>
      <p:scale>
        <a:sx n="3" d="2"/>
        <a:sy n="3" d="2"/>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22.12.2023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‹Nr.›</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CC85E968-FCE0-431C-99B4-EC8EA971DFFE}" type="slidenum">
              <a:rPr lang="de-DE" smtClean="0"/>
              <a:t>1</a:t>
            </a:fld>
            <a:endParaRPr lang="de-DE"/>
          </a:p>
        </p:txBody>
      </p:sp>
    </p:spTree>
    <p:extLst>
      <p:ext uri="{BB962C8B-B14F-4D97-AF65-F5344CB8AC3E}">
        <p14:creationId xmlns:p14="http://schemas.microsoft.com/office/powerpoint/2010/main" val="26313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C85E968-FCE0-431C-99B4-EC8EA971DFFE}" type="slidenum">
              <a:rPr lang="de-DE" smtClean="0"/>
              <a:t>2</a:t>
            </a:fld>
            <a:endParaRPr lang="de-DE"/>
          </a:p>
        </p:txBody>
      </p:sp>
    </p:spTree>
    <p:extLst>
      <p:ext uri="{BB962C8B-B14F-4D97-AF65-F5344CB8AC3E}">
        <p14:creationId xmlns:p14="http://schemas.microsoft.com/office/powerpoint/2010/main" val="64094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mean squared displacement perpendicular to the surface (⟨Δx⊥2⟩⟨Δx</a:t>
            </a:r>
            <a:r>
              <a:rPr lang="en-US" dirty="0" smtClean="0">
                <a:effectLst/>
              </a:rPr>
              <a:t>⊥2</a:t>
            </a:r>
            <a:r>
              <a:rPr lang="en-US" dirty="0" smtClean="0"/>
              <a:t>​⟩) can be estimated as the average area covered by the particles during their random motion</a:t>
            </a:r>
            <a:endParaRPr lang="de-DE" dirty="0"/>
          </a:p>
        </p:txBody>
      </p:sp>
      <p:sp>
        <p:nvSpPr>
          <p:cNvPr id="4" name="Foliennummernplatzhalter 3"/>
          <p:cNvSpPr>
            <a:spLocks noGrp="1"/>
          </p:cNvSpPr>
          <p:nvPr>
            <p:ph type="sldNum" sz="quarter" idx="10"/>
          </p:nvPr>
        </p:nvSpPr>
        <p:spPr/>
        <p:txBody>
          <a:bodyPr/>
          <a:lstStyle/>
          <a:p>
            <a:fld id="{CC85E968-FCE0-431C-99B4-EC8EA971DFFE}" type="slidenum">
              <a:rPr lang="de-DE" smtClean="0"/>
              <a:t>3</a:t>
            </a:fld>
            <a:endParaRPr lang="de-DE"/>
          </a:p>
        </p:txBody>
      </p:sp>
    </p:spTree>
    <p:extLst>
      <p:ext uri="{BB962C8B-B14F-4D97-AF65-F5344CB8AC3E}">
        <p14:creationId xmlns:p14="http://schemas.microsoft.com/office/powerpoint/2010/main" val="3124100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Only one configuration</a:t>
            </a:r>
          </a:p>
          <a:p>
            <a:r>
              <a:rPr lang="de-DE" smtClean="0"/>
              <a:t>Moveable baffle / target</a:t>
            </a:r>
          </a:p>
          <a:p>
            <a:endParaRPr lang="de-DE" dirty="0"/>
          </a:p>
        </p:txBody>
      </p:sp>
      <p:sp>
        <p:nvSpPr>
          <p:cNvPr id="4" name="Foliennummernplatzhalter 3"/>
          <p:cNvSpPr>
            <a:spLocks noGrp="1"/>
          </p:cNvSpPr>
          <p:nvPr>
            <p:ph type="sldNum" sz="quarter" idx="10"/>
          </p:nvPr>
        </p:nvSpPr>
        <p:spPr/>
        <p:txBody>
          <a:bodyPr/>
          <a:lstStyle/>
          <a:p>
            <a:fld id="{CC85E968-FCE0-431C-99B4-EC8EA971DFFE}" type="slidenum">
              <a:rPr lang="de-DE" smtClean="0"/>
              <a:t>18</a:t>
            </a:fld>
            <a:endParaRPr lang="de-DE"/>
          </a:p>
        </p:txBody>
      </p:sp>
    </p:spTree>
    <p:extLst>
      <p:ext uri="{BB962C8B-B14F-4D97-AF65-F5344CB8AC3E}">
        <p14:creationId xmlns:p14="http://schemas.microsoft.com/office/powerpoint/2010/main" val="3450960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e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1.emf"/><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emf"/><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9.jpe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74" y="5908637"/>
            <a:ext cx="10113954" cy="566770"/>
            <a:chOff x="515924" y="5792918"/>
            <a:chExt cx="9461999" cy="566770"/>
          </a:xfrm>
        </p:grpSpPr>
        <p:pic>
          <p:nvPicPr>
            <p:cNvPr id="27" name="Grafik 2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24" y="5834863"/>
              <a:ext cx="442931"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pic>
        <p:nvPicPr>
          <p:cNvPr id="17" name="Grafik 1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smtClean="0"/>
              <a:t>Titelmasterformat durch Klicken bearbeiten</a:t>
            </a:r>
            <a:endParaRPr lang="de-DE" dirty="0"/>
          </a:p>
        </p:txBody>
      </p:sp>
      <p:sp>
        <p:nvSpPr>
          <p:cNvPr id="3" name="Datumsplatzhalter 2"/>
          <p:cNvSpPr>
            <a:spLocks noGrp="1"/>
          </p:cNvSpPr>
          <p:nvPr>
            <p:ph type="dt" sz="half" idx="10"/>
          </p:nvPr>
        </p:nvSpPr>
        <p:spPr/>
        <p:txBody>
          <a:bodyPr/>
          <a:lstStyle/>
          <a:p>
            <a:r>
              <a:rPr lang="de-DE" smtClean="0"/>
              <a:t>10.10.2023</a:t>
            </a:r>
            <a:endParaRPr lang="de-DE" dirty="0"/>
          </a:p>
        </p:txBody>
      </p:sp>
      <p:sp>
        <p:nvSpPr>
          <p:cNvPr id="4" name="Fußzeilenplatzhalter 3"/>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5" name="Foliennummernplatzhalter 4"/>
          <p:cNvSpPr>
            <a:spLocks noGrp="1"/>
          </p:cNvSpPr>
          <p:nvPr>
            <p:ph type="sldNum" sz="quarter" idx="12"/>
          </p:nvPr>
        </p:nvSpPr>
        <p:spPr/>
        <p:txBody>
          <a:bodyPr/>
          <a:lstStyle/>
          <a:p>
            <a:fld id="{3B1A4699-952B-42DA-8DC4-38A59B49610C}" type="slidenum">
              <a:rPr lang="de-DE" smtClean="0"/>
              <a:pPr/>
              <a:t>‹Nr.›</a:t>
            </a:fld>
            <a:endParaRPr lang="de-DE" dirty="0"/>
          </a:p>
        </p:txBody>
      </p:sp>
      <p:pic>
        <p:nvPicPr>
          <p:cNvPr id="22" name="Grafik 2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454959333"/>
      </p:ext>
    </p:extLst>
  </p:cSld>
  <p:clrMapOvr>
    <a:masterClrMapping/>
  </p:clrMapOvr>
  <p:extLst mod="1">
    <p:ext uri="{DCECCB84-F9BA-43D5-87BE-67443E8EF086}">
      <p15:sldGuideLst xmlns:p15="http://schemas.microsoft.com/office/powerpoint/2012/main">
        <p15:guide id="1" pos="653"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77"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de-DE" smtClean="0"/>
              <a:t>Titelmasterformat durch Klicken bearbeiten</a:t>
            </a:r>
            <a:endParaRPr lang="de-DE" dirty="0"/>
          </a:p>
        </p:txBody>
      </p:sp>
      <p:sp>
        <p:nvSpPr>
          <p:cNvPr id="2" name="Datumsplatzhalter 1"/>
          <p:cNvSpPr>
            <a:spLocks noGrp="1"/>
          </p:cNvSpPr>
          <p:nvPr>
            <p:ph type="dt" sz="half" idx="10"/>
          </p:nvPr>
        </p:nvSpPr>
        <p:spPr/>
        <p:txBody>
          <a:bodyPr/>
          <a:lstStyle/>
          <a:p>
            <a:r>
              <a:rPr lang="de-DE" smtClean="0"/>
              <a:t>10.10.2023</a:t>
            </a:r>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01"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223964"/>
            <a:ext cx="10472102" cy="5157786"/>
          </a:xfrm>
          <a:prstGeom prst="rect">
            <a:avLst/>
          </a:prstGeo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Titel 10"/>
          <p:cNvSpPr>
            <a:spLocks noGrp="1"/>
          </p:cNvSpPr>
          <p:nvPr>
            <p:ph type="title"/>
          </p:nvPr>
        </p:nvSpPr>
        <p:spPr/>
        <p:txBody>
          <a:bodyPr/>
          <a:lstStyle/>
          <a:p>
            <a:r>
              <a:rPr lang="de-DE" smtClean="0"/>
              <a:t>Titelmasterformat durch Klicken bearbeiten</a:t>
            </a:r>
            <a:endParaRPr lang="de-DE" dirty="0"/>
          </a:p>
        </p:txBody>
      </p:sp>
      <p:sp>
        <p:nvSpPr>
          <p:cNvPr id="2" name="Datumsplatzhalter 1"/>
          <p:cNvSpPr>
            <a:spLocks noGrp="1"/>
          </p:cNvSpPr>
          <p:nvPr>
            <p:ph type="dt" sz="half" idx="14"/>
          </p:nvPr>
        </p:nvSpPr>
        <p:spPr/>
        <p:txBody>
          <a:bodyPr/>
          <a:lstStyle/>
          <a:p>
            <a:r>
              <a:rPr lang="de-DE" smtClean="0"/>
              <a:t>10.10.2023</a:t>
            </a:r>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74" y="5908637"/>
            <a:ext cx="10113954" cy="566770"/>
            <a:chOff x="515924" y="5792918"/>
            <a:chExt cx="9461999" cy="566770"/>
          </a:xfrm>
        </p:grpSpPr>
        <p:pic>
          <p:nvPicPr>
            <p:cNvPr id="27" name="Grafik 2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924" y="5834863"/>
              <a:ext cx="442931"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r>
              <a:rPr lang="de-DE" smtClean="0"/>
              <a:t>10.10.2023</a:t>
            </a:r>
            <a:endParaRPr lang="de-DE" dirty="0"/>
          </a:p>
        </p:txBody>
      </p:sp>
      <p:sp>
        <p:nvSpPr>
          <p:cNvPr id="4" name="Fußzeilenplatzhalter 3"/>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5" name="Foliennummernplatzhalter 4"/>
          <p:cNvSpPr>
            <a:spLocks noGrp="1"/>
          </p:cNvSpPr>
          <p:nvPr>
            <p:ph type="sldNum" sz="quarter" idx="12"/>
          </p:nvPr>
        </p:nvSpPr>
        <p:spPr/>
        <p:txBody>
          <a:bodyPr/>
          <a:lstStyle/>
          <a:p>
            <a:fld id="{3B1A4699-952B-42DA-8DC4-38A59B49610C}" type="slidenum">
              <a:rPr lang="de-DE" smtClean="0"/>
              <a:pPr/>
              <a:t>‹Nr.›</a:t>
            </a:fld>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2309272461"/>
      </p:ext>
    </p:extLst>
  </p:cSld>
  <p:clrMapOvr>
    <a:masterClrMapping/>
  </p:clrMapOvr>
  <p:extLst mod="1">
    <p:ext uri="{DCECCB84-F9BA-43D5-87BE-67443E8EF086}">
      <p15:sldGuideLst xmlns:p15="http://schemas.microsoft.com/office/powerpoint/2012/main">
        <p15:guide id="1" pos="653">
          <p15:clr>
            <a:srgbClr val="FBAE40"/>
          </p15:clr>
        </p15:guide>
        <p15:guide id="2" pos="39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a:t>Titelmasterformat durch Klicken bearbeiten</a:t>
            </a:r>
            <a:endParaRPr lang="de-DE" dirty="0"/>
          </a:p>
        </p:txBody>
      </p:sp>
      <p:sp>
        <p:nvSpPr>
          <p:cNvPr id="12" name="Datumsplatzhalter 11"/>
          <p:cNvSpPr>
            <a:spLocks noGrp="1"/>
          </p:cNvSpPr>
          <p:nvPr>
            <p:ph type="dt" sz="half" idx="10"/>
          </p:nvPr>
        </p:nvSpPr>
        <p:spPr/>
        <p:txBody>
          <a:bodyPr/>
          <a:lstStyle/>
          <a:p>
            <a:r>
              <a:rPr lang="de-DE" smtClean="0"/>
              <a:t>10.10.2023</a:t>
            </a:r>
            <a:endParaRPr lang="de-DE" dirty="0"/>
          </a:p>
        </p:txBody>
      </p:sp>
      <p:sp>
        <p:nvSpPr>
          <p:cNvPr id="13" name="Fußzeilenplatzhalter 12"/>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14" name="Foliennummernplatzhalter 13"/>
          <p:cNvSpPr>
            <a:spLocks noGrp="1"/>
          </p:cNvSpPr>
          <p:nvPr>
            <p:ph type="sldNum" sz="quarter" idx="12"/>
          </p:nvPr>
        </p:nvSpPr>
        <p:spPr/>
        <p:txBody>
          <a:bodyPr/>
          <a:lstStyle/>
          <a:p>
            <a:fld id="{3B1A4699-952B-42DA-8DC4-38A59B49610C}" type="slidenum">
              <a:rPr lang="de-DE" smtClean="0"/>
              <a:pPr/>
              <a:t>‹Nr.›</a:t>
            </a:fld>
            <a:endParaRPr lang="de-DE" dirty="0"/>
          </a:p>
        </p:txBody>
      </p:sp>
      <p:pic>
        <p:nvPicPr>
          <p:cNvPr id="26" name="Grafik 2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323952926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2527530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49"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a:xfrm>
            <a:off x="695326" y="441325"/>
            <a:ext cx="9576471" cy="894416"/>
          </a:xfrm>
        </p:spPr>
        <p:txBody>
          <a:bodyPr/>
          <a:lstStyle>
            <a:lvl1pPr>
              <a:defRPr/>
            </a:lvl1pPr>
          </a:lstStyle>
          <a:p>
            <a:r>
              <a:rPr lang="de-DE"/>
              <a:t>Titelmasterformat durch Klicken bearbeiten</a:t>
            </a:r>
            <a:endParaRPr lang="de-DE" dirty="0"/>
          </a:p>
        </p:txBody>
      </p:sp>
      <p:sp>
        <p:nvSpPr>
          <p:cNvPr id="2" name="Datumsplatzhalter 1"/>
          <p:cNvSpPr>
            <a:spLocks noGrp="1"/>
          </p:cNvSpPr>
          <p:nvPr>
            <p:ph type="dt" sz="half" idx="14"/>
          </p:nvPr>
        </p:nvSpPr>
        <p:spPr/>
        <p:txBody>
          <a:bodyPr/>
          <a:lstStyle/>
          <a:p>
            <a:r>
              <a:rPr lang="de-DE" smtClean="0"/>
              <a:t>10.10.2023</a:t>
            </a:r>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2037685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629489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73"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Titelmasterformat durch Klicken bearbeiten</a:t>
            </a:r>
          </a:p>
        </p:txBody>
      </p:sp>
      <p:sp>
        <p:nvSpPr>
          <p:cNvPr id="2" name="Datumsplatzhalter 1"/>
          <p:cNvSpPr>
            <a:spLocks noGrp="1"/>
          </p:cNvSpPr>
          <p:nvPr>
            <p:ph type="dt" sz="half" idx="10"/>
          </p:nvPr>
        </p:nvSpPr>
        <p:spPr/>
        <p:txBody>
          <a:bodyPr/>
          <a:lstStyle/>
          <a:p>
            <a:r>
              <a:rPr lang="de-DE" smtClean="0"/>
              <a:t>10.10.2023</a:t>
            </a:r>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4153087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Datumsplatzhalter 8"/>
          <p:cNvSpPr>
            <a:spLocks noGrp="1"/>
          </p:cNvSpPr>
          <p:nvPr>
            <p:ph type="dt" sz="half" idx="14"/>
          </p:nvPr>
        </p:nvSpPr>
        <p:spPr/>
        <p:txBody>
          <a:bodyPr/>
          <a:lstStyle/>
          <a:p>
            <a:r>
              <a:rPr lang="de-DE" smtClean="0"/>
              <a:t>10.10.2023</a:t>
            </a:r>
            <a:endParaRPr lang="de-DE" dirty="0"/>
          </a:p>
        </p:txBody>
      </p:sp>
      <p:sp>
        <p:nvSpPr>
          <p:cNvPr id="10" name="Fußzeilenplatzhalter 9"/>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11" name="Foliennummernplatzhalter 10"/>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033371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DE" smtClean="0"/>
              <a:t>10.10.2023</a:t>
            </a:r>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7" name="Foliennummernplatzhalter 6"/>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484898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811139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97"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Titelmasterformat durch Klicken bearbeiten</a:t>
            </a:r>
          </a:p>
        </p:txBody>
      </p:sp>
      <p:sp>
        <p:nvSpPr>
          <p:cNvPr id="4" name="Datumsplatzhalter 3"/>
          <p:cNvSpPr>
            <a:spLocks noGrp="1"/>
          </p:cNvSpPr>
          <p:nvPr>
            <p:ph type="dt" sz="half" idx="10"/>
          </p:nvPr>
        </p:nvSpPr>
        <p:spPr/>
        <p:txBody>
          <a:bodyPr/>
          <a:lstStyle/>
          <a:p>
            <a:r>
              <a:rPr lang="de-DE" smtClean="0"/>
              <a:t>10.10.2023</a:t>
            </a:r>
            <a:endParaRPr lang="de-DE" dirty="0"/>
          </a:p>
        </p:txBody>
      </p:sp>
      <p:sp>
        <p:nvSpPr>
          <p:cNvPr id="7" name="Fußzeilenplatzhalter 6"/>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231920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535600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21"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de-DE"/>
              <a:t>Titelmasterformat durch Klicken bearbeiten</a:t>
            </a:r>
            <a:endParaRPr lang="de-DE" dirty="0"/>
          </a:p>
        </p:txBody>
      </p:sp>
      <p:sp>
        <p:nvSpPr>
          <p:cNvPr id="2" name="Datumsplatzhalter 1"/>
          <p:cNvSpPr>
            <a:spLocks noGrp="1"/>
          </p:cNvSpPr>
          <p:nvPr>
            <p:ph type="dt" sz="half" idx="10"/>
          </p:nvPr>
        </p:nvSpPr>
        <p:spPr/>
        <p:txBody>
          <a:bodyPr/>
          <a:lstStyle/>
          <a:p>
            <a:r>
              <a:rPr lang="de-DE" smtClean="0"/>
              <a:t>10.10.2023</a:t>
            </a:r>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2797742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pic>
        <p:nvPicPr>
          <p:cNvPr id="30" name="Grafik 2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smtClean="0"/>
              <a:t>Titelmasterformat durch Klicken bearbeiten</a:t>
            </a:r>
            <a:endParaRPr lang="de-DE" dirty="0"/>
          </a:p>
        </p:txBody>
      </p:sp>
      <p:sp>
        <p:nvSpPr>
          <p:cNvPr id="12" name="Datumsplatzhalter 11"/>
          <p:cNvSpPr>
            <a:spLocks noGrp="1"/>
          </p:cNvSpPr>
          <p:nvPr>
            <p:ph type="dt" sz="half" idx="10"/>
          </p:nvPr>
        </p:nvSpPr>
        <p:spPr/>
        <p:txBody>
          <a:bodyPr/>
          <a:lstStyle/>
          <a:p>
            <a:r>
              <a:rPr lang="de-DE" smtClean="0"/>
              <a:t>10.10.2023</a:t>
            </a:r>
            <a:endParaRPr lang="de-DE" dirty="0"/>
          </a:p>
        </p:txBody>
      </p:sp>
      <p:sp>
        <p:nvSpPr>
          <p:cNvPr id="13" name="Fußzeilenplatzhalter 12"/>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14" name="Foliennummernplatzhalter 13"/>
          <p:cNvSpPr>
            <a:spLocks noGrp="1"/>
          </p:cNvSpPr>
          <p:nvPr>
            <p:ph type="sldNum" sz="quarter" idx="12"/>
          </p:nvPr>
        </p:nvSpPr>
        <p:spPr/>
        <p:txBody>
          <a:bodyPr/>
          <a:lstStyle/>
          <a:p>
            <a:fld id="{3B1A4699-952B-42DA-8DC4-38A59B49610C}" type="slidenum">
              <a:rPr lang="de-DE" smtClean="0"/>
              <a:pPr/>
              <a:t>‹Nr.›</a:t>
            </a:fld>
            <a:endParaRPr lang="de-DE" dirty="0"/>
          </a:p>
        </p:txBody>
      </p:sp>
      <p:pic>
        <p:nvPicPr>
          <p:cNvPr id="26" name="Grafik 2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Tree>
    <p:extLst>
      <p:ext uri="{BB962C8B-B14F-4D97-AF65-F5344CB8AC3E}">
        <p14:creationId xmlns:p14="http://schemas.microsoft.com/office/powerpoint/2010/main" val="360576989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681784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45"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p:txBody>
          <a:bodyPr/>
          <a:lstStyle/>
          <a:p>
            <a:r>
              <a:rPr lang="de-DE"/>
              <a:t>Titelmasterformat durch Klicken bearbeiten</a:t>
            </a:r>
            <a:endParaRPr lang="de-DE" dirty="0"/>
          </a:p>
        </p:txBody>
      </p:sp>
      <p:sp>
        <p:nvSpPr>
          <p:cNvPr id="2" name="Datumsplatzhalter 1"/>
          <p:cNvSpPr>
            <a:spLocks noGrp="1"/>
          </p:cNvSpPr>
          <p:nvPr>
            <p:ph type="dt" sz="half" idx="14"/>
          </p:nvPr>
        </p:nvSpPr>
        <p:spPr/>
        <p:txBody>
          <a:bodyPr/>
          <a:lstStyle/>
          <a:p>
            <a:r>
              <a:rPr lang="de-DE" smtClean="0"/>
              <a:t>10.10.2023</a:t>
            </a:r>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16969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pic>
        <p:nvPicPr>
          <p:cNvPr id="13" name="Grafik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90251" y="2196000"/>
            <a:ext cx="1223837" cy="1087884"/>
          </a:xfrm>
          <a:prstGeom prst="rect">
            <a:avLst/>
          </a:prstGeom>
        </p:spPr>
      </p:pic>
      <p:pic>
        <p:nvPicPr>
          <p:cNvPr id="16" name="Grafik 1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de-DE" smtClean="0"/>
              <a:t>Titelmasterformat durch Klicken bearbeiten</a:t>
            </a:r>
            <a:endParaRPr lang="de-DE" dirty="0"/>
          </a:p>
        </p:txBody>
      </p:sp>
      <p:pic>
        <p:nvPicPr>
          <p:cNvPr id="24" name="Grafik 2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pic>
        <p:nvPicPr>
          <p:cNvPr id="32" name="Grafik 3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grpSp>
        <p:nvGrpSpPr>
          <p:cNvPr id="21" name="Gruppieren 20"/>
          <p:cNvGrpSpPr/>
          <p:nvPr userDrawn="1"/>
        </p:nvGrpSpPr>
        <p:grpSpPr>
          <a:xfrm>
            <a:off x="1053474" y="6022938"/>
            <a:ext cx="10113954" cy="566770"/>
            <a:chOff x="515924" y="5792918"/>
            <a:chExt cx="9461999" cy="566770"/>
          </a:xfrm>
        </p:grpSpPr>
        <p:pic>
          <p:nvPicPr>
            <p:cNvPr id="22" name="Grafik 2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15924" y="5834863"/>
              <a:ext cx="442931" cy="315747"/>
            </a:xfrm>
            <a:prstGeom prst="rect">
              <a:avLst/>
            </a:prstGeom>
          </p:spPr>
        </p:pic>
        <p:sp>
          <p:nvSpPr>
            <p:cNvPr id="23"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2" name="Datumsplatzhalter 1"/>
          <p:cNvSpPr>
            <a:spLocks noGrp="1"/>
          </p:cNvSpPr>
          <p:nvPr>
            <p:ph type="dt" sz="half" idx="10"/>
          </p:nvPr>
        </p:nvSpPr>
        <p:spPr/>
        <p:txBody>
          <a:bodyPr/>
          <a:lstStyle/>
          <a:p>
            <a:r>
              <a:rPr lang="de-DE" smtClean="0"/>
              <a:t>10.10.2023</a:t>
            </a:r>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115928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Grafik 1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pic>
        <p:nvPicPr>
          <p:cNvPr id="12" name="Grafik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de-DE" smtClean="0"/>
              <a:t>Titelmasterformat durch Klicken bearbeiten</a:t>
            </a:r>
            <a:endParaRPr lang="de-DE" dirty="0"/>
          </a:p>
        </p:txBody>
      </p:sp>
      <p:pic>
        <p:nvPicPr>
          <p:cNvPr id="32" name="Grafik 3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pic>
        <p:nvPicPr>
          <p:cNvPr id="25" name="Grafik 2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2" name="Datumsplatzhalter 1"/>
          <p:cNvSpPr>
            <a:spLocks noGrp="1"/>
          </p:cNvSpPr>
          <p:nvPr>
            <p:ph type="dt" sz="half" idx="10"/>
          </p:nvPr>
        </p:nvSpPr>
        <p:spPr/>
        <p:txBody>
          <a:bodyPr/>
          <a:lstStyle/>
          <a:p>
            <a:r>
              <a:rPr lang="de-DE" smtClean="0"/>
              <a:t>10.10.2023</a:t>
            </a:r>
            <a:endParaRPr lang="de-DE" dirty="0"/>
          </a:p>
        </p:txBody>
      </p:sp>
      <p:sp>
        <p:nvSpPr>
          <p:cNvPr id="3" name="Fußzeilenplatzhalter 2"/>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10642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05"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335741"/>
            <a:ext cx="10801349" cy="5046009"/>
          </a:xfrm>
          <a:prstGeom prst="rect">
            <a:avLst/>
          </a:prstGeo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Titel 10"/>
          <p:cNvSpPr>
            <a:spLocks noGrp="1"/>
          </p:cNvSpPr>
          <p:nvPr>
            <p:ph type="title"/>
          </p:nvPr>
        </p:nvSpPr>
        <p:spPr>
          <a:xfrm>
            <a:off x="695326" y="441325"/>
            <a:ext cx="9576471" cy="894416"/>
          </a:xfrm>
        </p:spPr>
        <p:txBody>
          <a:bodyPr/>
          <a:lstStyle>
            <a:lvl1pPr>
              <a:defRPr/>
            </a:lvl1pPr>
          </a:lstStyle>
          <a:p>
            <a:r>
              <a:rPr lang="de-DE" smtClean="0"/>
              <a:t>Titelmasterformat durch Klicken bearbeiten</a:t>
            </a:r>
            <a:endParaRPr lang="de-DE" dirty="0"/>
          </a:p>
        </p:txBody>
      </p:sp>
      <p:sp>
        <p:nvSpPr>
          <p:cNvPr id="2" name="Datumsplatzhalter 1"/>
          <p:cNvSpPr>
            <a:spLocks noGrp="1"/>
          </p:cNvSpPr>
          <p:nvPr>
            <p:ph type="dt" sz="half" idx="14"/>
          </p:nvPr>
        </p:nvSpPr>
        <p:spPr/>
        <p:txBody>
          <a:bodyPr/>
          <a:lstStyle/>
          <a:p>
            <a:r>
              <a:rPr lang="de-DE" smtClean="0"/>
              <a:t>10.10.2023</a:t>
            </a:r>
            <a:endParaRPr lang="de-DE" dirty="0"/>
          </a:p>
        </p:txBody>
      </p:sp>
      <p:sp>
        <p:nvSpPr>
          <p:cNvPr id="3" name="Fußzeilenplatzhalter 2"/>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10742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29"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223963"/>
            <a:ext cx="5112414" cy="5157787"/>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384263" y="1223963"/>
            <a:ext cx="5112412" cy="5157787"/>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4" name="Titel 13"/>
          <p:cNvSpPr>
            <a:spLocks noGrp="1"/>
          </p:cNvSpPr>
          <p:nvPr>
            <p:ph type="title"/>
          </p:nvPr>
        </p:nvSpPr>
        <p:spPr/>
        <p:txBody>
          <a:bodyPr/>
          <a:lstStyle/>
          <a:p>
            <a:r>
              <a:rPr lang="de-DE" smtClean="0"/>
              <a:t>Titelmasterformat durch Klicken bearbeiten</a:t>
            </a:r>
            <a:endParaRPr lang="de-DE"/>
          </a:p>
        </p:txBody>
      </p:sp>
      <p:sp>
        <p:nvSpPr>
          <p:cNvPr id="2" name="Datumsplatzhalter 1"/>
          <p:cNvSpPr>
            <a:spLocks noGrp="1"/>
          </p:cNvSpPr>
          <p:nvPr>
            <p:ph type="dt" sz="half" idx="10"/>
          </p:nvPr>
        </p:nvSpPr>
        <p:spPr/>
        <p:txBody>
          <a:bodyPr/>
          <a:lstStyle/>
          <a:p>
            <a:r>
              <a:rPr lang="de-DE" smtClean="0"/>
              <a:t>10.10.2023</a:t>
            </a:r>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Datumsplatzhalter 8"/>
          <p:cNvSpPr>
            <a:spLocks noGrp="1"/>
          </p:cNvSpPr>
          <p:nvPr>
            <p:ph type="dt" sz="half" idx="14"/>
          </p:nvPr>
        </p:nvSpPr>
        <p:spPr/>
        <p:txBody>
          <a:bodyPr/>
          <a:lstStyle/>
          <a:p>
            <a:r>
              <a:rPr lang="de-DE" smtClean="0"/>
              <a:t>10.10.2023</a:t>
            </a:r>
            <a:endParaRPr lang="de-DE" dirty="0"/>
          </a:p>
        </p:txBody>
      </p:sp>
      <p:sp>
        <p:nvSpPr>
          <p:cNvPr id="10" name="Fußzeilenplatzhalter 9"/>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11" name="Foliennummernplatzhalter 10"/>
          <p:cNvSpPr>
            <a:spLocks noGrp="1"/>
          </p:cNvSpPr>
          <p:nvPr>
            <p:ph type="sldNum" sz="quarter" idx="16"/>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DE" smtClean="0"/>
              <a:t>10.10.2023</a:t>
            </a:r>
            <a:endParaRPr lang="de-DE" dirty="0"/>
          </a:p>
        </p:txBody>
      </p:sp>
      <p:sp>
        <p:nvSpPr>
          <p:cNvPr id="6" name="Fußzeilenplatzhalter 5"/>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7" name="Foliennummernplatzhalter 6"/>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53"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smtClean="0"/>
              <a:t>Titelmasterformat durch Klicken bearbeiten</a:t>
            </a:r>
            <a:endParaRPr lang="de-DE"/>
          </a:p>
        </p:txBody>
      </p:sp>
      <p:sp>
        <p:nvSpPr>
          <p:cNvPr id="4" name="Datumsplatzhalter 3"/>
          <p:cNvSpPr>
            <a:spLocks noGrp="1"/>
          </p:cNvSpPr>
          <p:nvPr>
            <p:ph type="dt" sz="half" idx="10"/>
          </p:nvPr>
        </p:nvSpPr>
        <p:spPr/>
        <p:txBody>
          <a:bodyPr/>
          <a:lstStyle/>
          <a:p>
            <a:r>
              <a:rPr lang="de-DE" smtClean="0"/>
              <a:t>10.10.2023</a:t>
            </a:r>
            <a:endParaRPr lang="de-DE" dirty="0"/>
          </a:p>
        </p:txBody>
      </p:sp>
      <p:sp>
        <p:nvSpPr>
          <p:cNvPr id="7" name="Fußzeilenplatzhalter 6"/>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8" name="Foliennummernplatzhalter 7"/>
          <p:cNvSpPr>
            <a:spLocks noGrp="1"/>
          </p:cNvSpPr>
          <p:nvPr>
            <p:ph type="sldNum" sz="quarter" idx="12"/>
          </p:nvPr>
        </p:nvSpPr>
        <p:spPr/>
        <p:txBody>
          <a:bodyPr/>
          <a:lstStyle/>
          <a:p>
            <a:fld id="{3B1A4699-952B-42DA-8DC4-38A59B49610C}" type="slidenum">
              <a:rPr lang="de-DE" smtClean="0"/>
              <a:pPr/>
              <a:t>‹Nr.›</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ags" Target="../tags/tag13.xml"/><Relationship Id="rId2" Type="http://schemas.openxmlformats.org/officeDocument/2006/relationships/slideLayout" Target="../slideLayouts/slideLayout13.xml"/><Relationship Id="rId16"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vmlDrawing" Target="../drawings/vmlDrawing7.vml"/><Relationship Id="rId5" Type="http://schemas.openxmlformats.org/officeDocument/2006/relationships/slideLayout" Target="../slideLayouts/slideLayout16.xml"/><Relationship Id="rId15" Type="http://schemas.openxmlformats.org/officeDocument/2006/relationships/oleObject" Target="../embeddings/oleObject1.bin"/><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4"/>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3" name="think-cell Folie" r:id="rId17" imgW="384" imgH="385" progId="TCLayout.ActiveDocument.1">
                  <p:embed/>
                </p:oleObj>
              </mc:Choice>
              <mc:Fallback>
                <p:oleObj name="think-cell Folie" r:id="rId17" imgW="384" imgH="385"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5" name="Footer Placeholder 4"/>
          <p:cNvSpPr>
            <a:spLocks noGrp="1"/>
          </p:cNvSpPr>
          <p:nvPr>
            <p:ph type="ftr" sz="quarter" idx="3"/>
          </p:nvPr>
        </p:nvSpPr>
        <p:spPr>
          <a:xfrm>
            <a:off x="695325" y="6489699"/>
            <a:ext cx="10477499" cy="142876"/>
          </a:xfrm>
          <a:prstGeom prst="rect">
            <a:avLst/>
          </a:prstGeom>
        </p:spPr>
        <p:txBody>
          <a:bodyPr vert="horz" wrap="none" lIns="0" tIns="0" rIns="0" bIns="0" rtlCol="0" anchor="b" anchorCtr="0">
            <a:normAutofit/>
          </a:bodyPr>
          <a:lstStyle>
            <a:lvl1pPr algn="r">
              <a:defRPr sz="600" kern="600" cap="all" spc="90" baseline="0">
                <a:solidFill>
                  <a:schemeClr val="tx1">
                    <a:tint val="75000"/>
                  </a:schemeClr>
                </a:solidFill>
              </a:defRPr>
            </a:lvl1pPr>
          </a:lstStyle>
          <a:p>
            <a:pPr algn="l">
              <a:tabLst>
                <a:tab pos="9775825" algn="r"/>
                <a:tab pos="10226675" algn="r"/>
              </a:tabLst>
            </a:pPr>
            <a:r>
              <a:rPr lang="de-DE" smtClean="0"/>
              <a:t>Max-Planck-Institut für Plasmaphysik | Thierry Kremeyer | Divertor Concept Development</a:t>
            </a:r>
            <a:endParaRPr lang="de-DE" dirty="0"/>
          </a:p>
        </p:txBody>
      </p:sp>
      <p:sp>
        <p:nvSpPr>
          <p:cNvPr id="13" name="Datumsplatzhalter 12"/>
          <p:cNvSpPr>
            <a:spLocks noGrp="1"/>
          </p:cNvSpPr>
          <p:nvPr>
            <p:ph type="dt" sz="half" idx="2"/>
          </p:nvPr>
        </p:nvSpPr>
        <p:spPr>
          <a:xfrm>
            <a:off x="947738" y="6489700"/>
            <a:ext cx="10225087" cy="142874"/>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smtClean="0"/>
              <a:t>10.10.2023</a:t>
            </a:r>
            <a:endParaRPr lang="de-DE" dirty="0"/>
          </a:p>
        </p:txBody>
      </p:sp>
      <p:sp>
        <p:nvSpPr>
          <p:cNvPr id="14" name="Foliennummernplatzhalter 13"/>
          <p:cNvSpPr>
            <a:spLocks noGrp="1"/>
          </p:cNvSpPr>
          <p:nvPr>
            <p:ph type="sldNum" sz="quarter" idx="4"/>
          </p:nvPr>
        </p:nvSpPr>
        <p:spPr>
          <a:xfrm>
            <a:off x="11167427" y="6489699"/>
            <a:ext cx="329248" cy="142876"/>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3B1A4699-952B-42DA-8DC4-38A59B49610C}" type="slidenum">
              <a:rPr lang="de-DE" smtClean="0"/>
              <a:pPr/>
              <a:t>‹Nr.›</a:t>
            </a:fld>
            <a:endParaRPr lang="de-DE"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0591799" y="240771"/>
            <a:ext cx="581025" cy="516467"/>
          </a:xfrm>
          <a:prstGeom prst="rect">
            <a:avLst/>
          </a:prstGeom>
        </p:spPr>
      </p:pic>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02" r:id="rId1"/>
    <p:sldLayoutId id="2147483709" r:id="rId2"/>
    <p:sldLayoutId id="2147483708" r:id="rId3"/>
    <p:sldLayoutId id="2147483713" r:id="rId4"/>
    <p:sldLayoutId id="2147483669" r:id="rId5"/>
    <p:sldLayoutId id="2147483664" r:id="rId6"/>
    <p:sldLayoutId id="2147483696" r:id="rId7"/>
    <p:sldLayoutId id="2147483667" r:id="rId8"/>
    <p:sldLayoutId id="2147483700" r:id="rId9"/>
    <p:sldLayoutId id="2147483711" r:id="rId10"/>
    <p:sldLayoutId id="2147483701" r:id="rId11"/>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userDrawn="1">
          <p15:clr>
            <a:srgbClr val="F26B43"/>
          </p15:clr>
        </p15:guide>
        <p15:guide id="3" pos="7038" userDrawn="1">
          <p15:clr>
            <a:srgbClr val="F26B43"/>
          </p15:clr>
        </p15:guide>
        <p15:guide id="4" orient="horz" pos="4020" userDrawn="1">
          <p15:clr>
            <a:srgbClr val="F26B43"/>
          </p15:clr>
        </p15:guide>
        <p15:guide id="6" orient="horz" pos="1014" userDrawn="1">
          <p15:clr>
            <a:srgbClr val="F26B43"/>
          </p15:clr>
        </p15:guide>
        <p15:guide id="7" orient="horz" pos="4088" userDrawn="1">
          <p15:clr>
            <a:srgbClr val="F26B43"/>
          </p15:clr>
        </p15:guide>
        <p15:guide id="8" orient="horz" pos="4178">
          <p15:clr>
            <a:srgbClr val="F26B43"/>
          </p15:clr>
        </p15:guide>
        <p15:guide id="9" pos="143" userDrawn="1">
          <p15:clr>
            <a:srgbClr val="F26B43"/>
          </p15:clr>
        </p15:guide>
        <p15:guide id="11" orient="horz" pos="503">
          <p15:clr>
            <a:srgbClr val="F26B43"/>
          </p15:clr>
        </p15:guide>
        <p15:guide id="12" pos="7537" userDrawn="1">
          <p15:clr>
            <a:srgbClr val="F26B43"/>
          </p15:clr>
        </p15:guide>
        <p15:guide id="14" orient="horz" pos="459" userDrawn="1">
          <p15:clr>
            <a:srgbClr val="F26B43"/>
          </p15:clr>
        </p15:guide>
        <p15:guide id="15" orient="horz" pos="153" userDrawn="1">
          <p15:clr>
            <a:srgbClr val="F26B43"/>
          </p15:clr>
        </p15:guide>
        <p15:guide id="16" orient="horz" pos="278" userDrawn="1">
          <p15:clr>
            <a:srgbClr val="F26B43"/>
          </p15:clr>
        </p15:guide>
        <p15:guide id="18" pos="7242" userDrawn="1">
          <p15:clr>
            <a:srgbClr val="F26B43"/>
          </p15:clr>
        </p15:guide>
        <p15:guide id="19"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2"/>
            </p:custDataLst>
            <p:extLst>
              <p:ext uri="{D42A27DB-BD31-4B8C-83A1-F6EECF244321}">
                <p14:modId xmlns:p14="http://schemas.microsoft.com/office/powerpoint/2010/main" val="3728219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25" name="think-cell Folie" r:id="rId15" imgW="384" imgH="385" progId="TCLayout.ActiveDocument.1">
                  <p:embed/>
                </p:oleObj>
              </mc:Choice>
              <mc:Fallback>
                <p:oleObj name="think-cell Folie" r:id="rId15"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5" name="Footer Placeholder 4"/>
          <p:cNvSpPr>
            <a:spLocks noGrp="1"/>
          </p:cNvSpPr>
          <p:nvPr>
            <p:ph type="ftr" sz="quarter" idx="3"/>
          </p:nvPr>
        </p:nvSpPr>
        <p:spPr>
          <a:xfrm>
            <a:off x="695325" y="6489699"/>
            <a:ext cx="10477499" cy="142876"/>
          </a:xfrm>
          <a:prstGeom prst="rect">
            <a:avLst/>
          </a:prstGeom>
        </p:spPr>
        <p:txBody>
          <a:bodyPr vert="horz" wrap="none" lIns="0" tIns="0" rIns="0" bIns="0" rtlCol="0" anchor="b" anchorCtr="0">
            <a:normAutofit/>
          </a:bodyPr>
          <a:lstStyle>
            <a:lvl1pPr algn="r">
              <a:defRPr sz="600" kern="600" cap="all" spc="90" baseline="0">
                <a:solidFill>
                  <a:schemeClr val="tx1">
                    <a:tint val="75000"/>
                  </a:schemeClr>
                </a:solidFill>
              </a:defRPr>
            </a:lvl1pPr>
          </a:lstStyle>
          <a:p>
            <a:pPr algn="l">
              <a:tabLst>
                <a:tab pos="9775825" algn="r"/>
                <a:tab pos="10226675" algn="r"/>
              </a:tabLst>
            </a:pPr>
            <a:r>
              <a:rPr lang="de-DE" smtClean="0"/>
              <a:t>Max-Planck-Institut für Plasmaphysik | Thierry Kremeyer | Divertor Concept Development</a:t>
            </a:r>
            <a:endParaRPr lang="de-DE" dirty="0"/>
          </a:p>
        </p:txBody>
      </p:sp>
      <p:sp>
        <p:nvSpPr>
          <p:cNvPr id="13" name="Datumsplatzhalter 12"/>
          <p:cNvSpPr>
            <a:spLocks noGrp="1"/>
          </p:cNvSpPr>
          <p:nvPr>
            <p:ph type="dt" sz="half" idx="2"/>
          </p:nvPr>
        </p:nvSpPr>
        <p:spPr>
          <a:xfrm>
            <a:off x="947738" y="6489700"/>
            <a:ext cx="10225087" cy="142874"/>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smtClean="0"/>
              <a:t>10.10.2023</a:t>
            </a:r>
            <a:endParaRPr lang="de-DE" dirty="0"/>
          </a:p>
        </p:txBody>
      </p:sp>
      <p:sp>
        <p:nvSpPr>
          <p:cNvPr id="14" name="Foliennummernplatzhalter 13"/>
          <p:cNvSpPr>
            <a:spLocks noGrp="1"/>
          </p:cNvSpPr>
          <p:nvPr>
            <p:ph type="sldNum" sz="quarter" idx="4"/>
          </p:nvPr>
        </p:nvSpPr>
        <p:spPr>
          <a:xfrm>
            <a:off x="11167427" y="6489699"/>
            <a:ext cx="329248" cy="142876"/>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3B1A4699-952B-42DA-8DC4-38A59B49610C}" type="slidenum">
              <a:rPr lang="de-DE" smtClean="0"/>
              <a:pPr/>
              <a:t>‹Nr.›</a:t>
            </a:fld>
            <a:endParaRPr lang="de-DE"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de-DE" sz="1800" b="1" i="0" u="none" strike="noStrike" kern="600" cap="none" spc="40" normalizeH="0" baseline="0" noProof="0" dirty="0" smtClean="0">
                <a:ln>
                  <a:noFill/>
                </a:ln>
                <a:solidFill>
                  <a:srgbClr val="005555"/>
                </a:solidFill>
                <a:effectLst/>
                <a:uLnTx/>
                <a:uFillTx/>
                <a:latin typeface="+mn-lt"/>
                <a:ea typeface="+mn-ea"/>
                <a:cs typeface="+mn-cs"/>
              </a:rPr>
              <a:t>Ebene 1: Headlines</a:t>
            </a:r>
          </a:p>
          <a:p>
            <a:pPr marL="0" marR="0" lvl="1"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kumimoji="0" lang="de-DE" sz="1800" b="0" i="0" u="none" strike="noStrike" kern="600" cap="none" spc="40" normalizeH="0" baseline="0" noProof="0" dirty="0" smtClean="0">
                <a:ln>
                  <a:noFill/>
                </a:ln>
                <a:solidFill>
                  <a:srgbClr val="000000"/>
                </a:solidFill>
                <a:effectLst/>
                <a:uLnTx/>
                <a:uFillTx/>
                <a:latin typeface="+mn-lt"/>
                <a:ea typeface="+mn-ea"/>
                <a:cs typeface="+mn-cs"/>
              </a:rPr>
              <a:t>Ebene 2: Fließtext</a:t>
            </a:r>
          </a:p>
          <a:p>
            <a:pPr marL="179388" marR="0" lvl="2"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de-DE" sz="1800" b="1" i="0" u="none" strike="noStrike" kern="400" cap="none" spc="40" normalizeH="0" baseline="0" noProof="0" dirty="0" smtClean="0">
                <a:ln>
                  <a:noFill/>
                </a:ln>
                <a:solidFill>
                  <a:srgbClr val="29485D"/>
                </a:solidFill>
                <a:effectLst/>
                <a:uLnTx/>
                <a:uFillTx/>
                <a:latin typeface="+mn-lt"/>
                <a:ea typeface="+mn-ea"/>
                <a:cs typeface="+mn-cs"/>
              </a:rPr>
              <a:t>Ebene 3: Stichpunkte</a:t>
            </a:r>
          </a:p>
          <a:p>
            <a:pPr marL="179388" marR="0" lvl="3"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de-DE" sz="1800" b="0" i="0" u="none" strike="noStrike" kern="600" cap="none" spc="40" normalizeH="0" baseline="0" noProof="0" dirty="0" smtClean="0">
                <a:ln>
                  <a:noFill/>
                </a:ln>
                <a:solidFill>
                  <a:srgbClr val="000000"/>
                </a:solidFill>
                <a:effectLst/>
                <a:uLnTx/>
                <a:uFillTx/>
                <a:latin typeface="+mn-lt"/>
                <a:ea typeface="+mn-ea"/>
                <a:cs typeface="+mn-cs"/>
              </a:rPr>
              <a:t>Ebene 4: Stichpunkte hervorgehoben</a:t>
            </a:r>
          </a:p>
          <a:p>
            <a:pPr marL="357188" marR="0" lvl="4"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de-DE" sz="1800" b="0" i="0" u="none" strike="noStrike" kern="600" cap="none" spc="40" normalizeH="0" baseline="0" noProof="0" dirty="0" smtClean="0">
                <a:ln>
                  <a:noFill/>
                </a:ln>
                <a:solidFill>
                  <a:srgbClr val="000000"/>
                </a:solidFill>
                <a:effectLst/>
                <a:uLnTx/>
                <a:uFillTx/>
                <a:latin typeface="+mn-lt"/>
                <a:ea typeface="+mn-ea"/>
                <a:cs typeface="+mn-cs"/>
              </a:rPr>
              <a:t>Ebene 5: Stichpunkte eingerückt</a:t>
            </a:r>
          </a:p>
          <a:p>
            <a:pPr marL="645750" marR="0" lvl="5" indent="-285750" algn="l" defTabSz="914400" rtl="0" eaLnBrk="1" fontAlgn="auto" latinLnBrk="0" hangingPunct="1">
              <a:lnSpc>
                <a:spcPct val="100000"/>
              </a:lnSpc>
              <a:spcBef>
                <a:spcPts val="300"/>
              </a:spcBef>
              <a:spcAft>
                <a:spcPts val="0"/>
              </a:spcAft>
              <a:buClr>
                <a:srgbClr val="000000"/>
              </a:buClr>
              <a:buSzPct val="110000"/>
              <a:buFont typeface="Symbol" panose="05050102010706020507" pitchFamily="18" charset="2"/>
              <a:buChar char=""/>
              <a:tabLst/>
              <a:defRPr/>
            </a:pPr>
            <a:r>
              <a:rPr kumimoji="0" lang="de-DE" sz="1800" b="0" i="0" u="none" strike="noStrike" kern="600" cap="none" spc="40" normalizeH="0" baseline="0" noProof="0" dirty="0" smtClean="0">
                <a:ln>
                  <a:noFill/>
                </a:ln>
                <a:solidFill>
                  <a:srgbClr val="000000"/>
                </a:solidFill>
                <a:effectLst/>
                <a:uLnTx/>
                <a:uFillTx/>
                <a:latin typeface="+mn-lt"/>
                <a:ea typeface="+mn-ea"/>
                <a:cs typeface="+mn-cs"/>
              </a:rPr>
              <a:t>Ebene 6: Stichpunkte weiter eingerückt</a:t>
            </a:r>
          </a:p>
          <a:p>
            <a:pPr marL="0" marR="0" lvl="6" indent="215900" algn="l" defTabSz="914400" rtl="0" eaLnBrk="1" fontAlgn="auto" latinLnBrk="0" hangingPunct="1">
              <a:lnSpc>
                <a:spcPct val="100000"/>
              </a:lnSpc>
              <a:spcBef>
                <a:spcPts val="600"/>
              </a:spcBef>
              <a:spcAft>
                <a:spcPts val="0"/>
              </a:spcAft>
              <a:buClr>
                <a:srgbClr val="005555"/>
              </a:buClr>
              <a:buSzTx/>
              <a:buFont typeface="Wingdings 3" panose="05040102010807070707" pitchFamily="18" charset="2"/>
              <a:buChar char=""/>
              <a:tabLst/>
              <a:defRPr/>
            </a:pPr>
            <a:r>
              <a:rPr kumimoji="0" lang="de-DE" sz="1500" b="0" i="1" u="none" strike="noStrike" kern="600" cap="none" spc="40" normalizeH="0" baseline="0" noProof="0" dirty="0" smtClean="0">
                <a:ln>
                  <a:noFill/>
                </a:ln>
                <a:solidFill>
                  <a:srgbClr val="005555"/>
                </a:solidFill>
                <a:effectLst/>
                <a:uLnTx/>
                <a:uFillTx/>
                <a:latin typeface="+mn-lt"/>
                <a:ea typeface="+mn-ea"/>
                <a:cs typeface="+mn-cs"/>
              </a:rPr>
              <a:t>Ebene 7: Zusatzinfo</a:t>
            </a:r>
          </a:p>
          <a:p>
            <a:pPr marL="0" marR="0" lvl="7" indent="0" algn="l" defTabSz="914400" rtl="0" eaLnBrk="1" fontAlgn="auto" latinLnBrk="0" hangingPunct="1">
              <a:lnSpc>
                <a:spcPct val="100000"/>
              </a:lnSpc>
              <a:spcBef>
                <a:spcPts val="525"/>
              </a:spcBef>
              <a:spcAft>
                <a:spcPts val="0"/>
              </a:spcAft>
              <a:buClrTx/>
              <a:buSzPct val="110000"/>
              <a:buFont typeface=".SF NS Symbols Regular"/>
              <a:buNone/>
              <a:tabLst/>
              <a:defRPr/>
            </a:pPr>
            <a:r>
              <a:rPr kumimoji="0" lang="de-DE" sz="1000" b="0" i="1" u="none" strike="noStrike" kern="600" cap="none" spc="120" normalizeH="0" baseline="0" noProof="0" dirty="0" smtClean="0">
                <a:ln>
                  <a:noFill/>
                </a:ln>
                <a:solidFill>
                  <a:srgbClr val="000000">
                    <a:lumMod val="50000"/>
                    <a:lumOff val="50000"/>
                  </a:srgbClr>
                </a:solidFill>
                <a:effectLst/>
                <a:uLnTx/>
                <a:uFillTx/>
                <a:latin typeface="+mn-lt"/>
                <a:ea typeface="+mn-ea"/>
                <a:cs typeface="+mn-cs"/>
              </a:rPr>
              <a:t>Ebene 8: Bildunterschrift</a:t>
            </a:r>
          </a:p>
          <a:p>
            <a:pPr lvl="0"/>
            <a:endParaRPr lang="de-DE" dirty="0"/>
          </a:p>
        </p:txBody>
      </p:sp>
    </p:spTree>
    <p:extLst>
      <p:ext uri="{BB962C8B-B14F-4D97-AF65-F5344CB8AC3E}">
        <p14:creationId xmlns:p14="http://schemas.microsoft.com/office/powerpoint/2010/main" val="160706583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9" r:id="rId3"/>
    <p:sldLayoutId id="2147483720" r:id="rId4"/>
    <p:sldLayoutId id="2147483721" r:id="rId5"/>
    <p:sldLayoutId id="2147483722" r:id="rId6"/>
    <p:sldLayoutId id="2147483723" r:id="rId7"/>
    <p:sldLayoutId id="2147483724" r:id="rId8"/>
    <p:sldLayoutId id="2147483725" r:id="rId9"/>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sz="1800" kern="600" spc="40" baseline="0">
          <a:solidFill>
            <a:schemeClr val="tx1"/>
          </a:solidFill>
          <a:latin typeface="+mn-lt"/>
          <a:ea typeface="+mn-ea"/>
          <a:cs typeface="+mn-cs"/>
        </a:defRPr>
      </a:lvl2pPr>
      <a:lvl3pPr marL="1793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sz="1800" b="1" kern="400" spc="40" baseline="0">
          <a:solidFill>
            <a:schemeClr val="accent3"/>
          </a:solidFill>
          <a:latin typeface="+mn-lt"/>
          <a:ea typeface="+mn-ea"/>
          <a:cs typeface="+mn-cs"/>
        </a:defRPr>
      </a:lvl3pPr>
      <a:lvl4pPr marL="1793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sz="1800" kern="600" spc="40" baseline="0">
          <a:solidFill>
            <a:schemeClr val="tx1"/>
          </a:solidFill>
          <a:latin typeface="+mn-lt"/>
          <a:ea typeface="+mn-ea"/>
          <a:cs typeface="+mn-cs"/>
        </a:defRPr>
      </a:lvl4pPr>
      <a:lvl5pPr marL="357188" marR="0" indent="-179388"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lang="de-DE" sz="1800" b="0" i="0" kern="600" spc="40" baseline="0" dirty="0" smtClean="0">
          <a:solidFill>
            <a:schemeClr val="tx1"/>
          </a:solidFill>
          <a:latin typeface="+mn-lt"/>
          <a:ea typeface="+mn-ea"/>
          <a:cs typeface="+mn-cs"/>
        </a:defRPr>
      </a:lvl5pPr>
      <a:lvl6pPr marL="645750" marR="0" indent="-285750" algn="l" defTabSz="914400" rtl="0" eaLnBrk="1" fontAlgn="auto" latinLnBrk="0" hangingPunct="1">
        <a:lnSpc>
          <a:spcPct val="100000"/>
        </a:lnSpc>
        <a:spcBef>
          <a:spcPts val="300"/>
        </a:spcBef>
        <a:spcAft>
          <a:spcPts val="0"/>
        </a:spcAft>
        <a:buClr>
          <a:srgbClr val="000000"/>
        </a:buClr>
        <a:buSzPct val="110000"/>
        <a:buFont typeface="Symbol" panose="05050102010706020507" pitchFamily="18" charset="2"/>
        <a:buChar char=""/>
        <a:tabLst/>
        <a:defRPr sz="1800" b="0" i="0" kern="600" spc="40" baseline="0">
          <a:solidFill>
            <a:schemeClr val="tx1"/>
          </a:solidFill>
          <a:latin typeface="+mn-lt"/>
          <a:ea typeface="+mn-ea"/>
          <a:cs typeface="+mn-cs"/>
        </a:defRPr>
      </a:lvl6pPr>
      <a:lvl7pPr marL="0" marR="0" indent="215900" algn="l" defTabSz="914400" rtl="0" eaLnBrk="1" fontAlgn="auto" latinLnBrk="0" hangingPunct="1">
        <a:lnSpc>
          <a:spcPct val="100000"/>
        </a:lnSpc>
        <a:spcBef>
          <a:spcPts val="600"/>
        </a:spcBef>
        <a:spcAft>
          <a:spcPts val="0"/>
        </a:spcAft>
        <a:buClr>
          <a:srgbClr val="005555"/>
        </a:buClr>
        <a:buSzTx/>
        <a:buFont typeface="Wingdings 3" panose="05040102010807070707" pitchFamily="18" charset="2"/>
        <a:buChar char=""/>
        <a:tabLst/>
        <a:defRPr sz="1500" b="0" i="1" kern="600" spc="40" baseline="0">
          <a:solidFill>
            <a:schemeClr val="tx2"/>
          </a:solidFill>
          <a:latin typeface="+mn-lt"/>
          <a:ea typeface="+mn-ea"/>
          <a:cs typeface="+mn-cs"/>
        </a:defRPr>
      </a:lvl7pPr>
      <a:lvl8pPr marL="0" marR="0" indent="0" algn="l" defTabSz="914400" rtl="0" eaLnBrk="1" fontAlgn="auto" latinLnBrk="0" hangingPunct="1">
        <a:lnSpc>
          <a:spcPct val="100000"/>
        </a:lnSpc>
        <a:spcBef>
          <a:spcPts val="525"/>
        </a:spcBef>
        <a:spcAft>
          <a:spcPts val="0"/>
        </a:spcAft>
        <a:buClrTx/>
        <a:buSzPct val="110000"/>
        <a:buFont typeface=".SF NS Symbols Regular"/>
        <a:buNone/>
        <a:tabLst/>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3" pos="7038">
          <p15:clr>
            <a:srgbClr val="F26B43"/>
          </p15:clr>
        </p15:guide>
        <p15:guide id="4" orient="horz" pos="4020">
          <p15:clr>
            <a:srgbClr val="F26B43"/>
          </p15:clr>
        </p15:guide>
        <p15:guide id="6" orient="horz" pos="1014">
          <p15:clr>
            <a:srgbClr val="F26B43"/>
          </p15:clr>
        </p15:guide>
        <p15:guide id="7" orient="horz" pos="4088">
          <p15:clr>
            <a:srgbClr val="F26B43"/>
          </p15:clr>
        </p15:guide>
        <p15:guide id="8" orient="horz" pos="4178">
          <p15:clr>
            <a:srgbClr val="F26B43"/>
          </p15:clr>
        </p15:guide>
        <p15:guide id="9" pos="143">
          <p15:clr>
            <a:srgbClr val="F26B43"/>
          </p15:clr>
        </p15:guide>
        <p15:guide id="11" orient="horz" pos="503">
          <p15:clr>
            <a:srgbClr val="F26B43"/>
          </p15:clr>
        </p15:guide>
        <p15:guide id="12" pos="7537">
          <p15:clr>
            <a:srgbClr val="F26B43"/>
          </p15:clr>
        </p15:guide>
        <p15:guide id="14" orient="horz" pos="459">
          <p15:clr>
            <a:srgbClr val="F26B43"/>
          </p15:clr>
        </p15:guide>
        <p15:guide id="15" orient="horz" pos="153">
          <p15:clr>
            <a:srgbClr val="F26B43"/>
          </p15:clr>
        </p15:guide>
        <p15:guide id="16" orient="horz" pos="278">
          <p15:clr>
            <a:srgbClr val="F26B43"/>
          </p15:clr>
        </p15:guide>
        <p15:guide id="18" pos="7242">
          <p15:clr>
            <a:srgbClr val="F26B43"/>
          </p15:clr>
        </p15:guide>
        <p15:guide id="19" pos="43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40.png"/><Relationship Id="rId7" Type="http://schemas.openxmlformats.org/officeDocument/2006/relationships/image" Target="../media/image15.png"/><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41.jpg"/><Relationship Id="rId5" Type="http://schemas.openxmlformats.org/officeDocument/2006/relationships/image" Target="../media/image140.png"/><Relationship Id="rId4" Type="http://schemas.openxmlformats.org/officeDocument/2006/relationships/image" Target="../media/image130.png"/></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80.pn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60.png"/><Relationship Id="rId5" Type="http://schemas.openxmlformats.org/officeDocument/2006/relationships/image" Target="../media/image250.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11.jpe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image" Target="../media/image240.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0.png"/><Relationship Id="rId4" Type="http://schemas.openxmlformats.org/officeDocument/2006/relationships/image" Target="../media/image261.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p:txBody>
          <a:bodyPr>
            <a:normAutofit/>
          </a:bodyPr>
          <a:lstStyle/>
          <a:p>
            <a:r>
              <a:rPr lang="de-DE" sz="2000" b="1"/>
              <a:t>Thierry </a:t>
            </a:r>
            <a:r>
              <a:rPr lang="de-DE" sz="2000" b="1" smtClean="0"/>
              <a:t>Kremeyer</a:t>
            </a:r>
            <a:r>
              <a:rPr lang="de-DE" sz="2000" b="1" baseline="30000" smtClean="0"/>
              <a:t>1</a:t>
            </a:r>
            <a:endParaRPr lang="de-DE" sz="2000"/>
          </a:p>
          <a:p>
            <a:r>
              <a:rPr lang="de-DE" sz="900" baseline="30000" smtClean="0"/>
              <a:t>1 </a:t>
            </a:r>
            <a:r>
              <a:rPr lang="de-DE" sz="900" dirty="0"/>
              <a:t>Max Planck </a:t>
            </a:r>
            <a:r>
              <a:rPr lang="de-DE" sz="900" dirty="0" err="1"/>
              <a:t>Inst</a:t>
            </a:r>
            <a:r>
              <a:rPr lang="de-DE" sz="900" dirty="0"/>
              <a:t>. </a:t>
            </a:r>
            <a:r>
              <a:rPr lang="de-DE" sz="900" dirty="0" err="1"/>
              <a:t>for</a:t>
            </a:r>
            <a:r>
              <a:rPr lang="de-DE" sz="900" dirty="0"/>
              <a:t> Plasma </a:t>
            </a:r>
            <a:r>
              <a:rPr lang="de-DE" sz="900" dirty="0" err="1"/>
              <a:t>Physics</a:t>
            </a:r>
            <a:r>
              <a:rPr lang="de-DE" sz="900" dirty="0"/>
              <a:t>, 17491 Greifswald</a:t>
            </a:r>
            <a:r>
              <a:rPr lang="de-DE" sz="900"/>
              <a:t>, </a:t>
            </a:r>
            <a:r>
              <a:rPr lang="de-DE" sz="900" smtClean="0"/>
              <a:t>Germany</a:t>
            </a:r>
            <a:endParaRPr lang="de-DE" sz="900" dirty="0"/>
          </a:p>
        </p:txBody>
      </p:sp>
      <p:sp>
        <p:nvSpPr>
          <p:cNvPr id="7" name="Titel 6"/>
          <p:cNvSpPr>
            <a:spLocks noGrp="1"/>
          </p:cNvSpPr>
          <p:nvPr>
            <p:ph type="title"/>
          </p:nvPr>
        </p:nvSpPr>
        <p:spPr/>
        <p:txBody>
          <a:bodyPr/>
          <a:lstStyle/>
          <a:p>
            <a:r>
              <a:rPr lang="en-US" dirty="0"/>
              <a:t>From HELIAS He production to a necessary exhaust efficiency</a:t>
            </a:r>
            <a:endParaRPr lang="en-GB" dirty="0"/>
          </a:p>
        </p:txBody>
      </p:sp>
      <p:sp>
        <p:nvSpPr>
          <p:cNvPr id="3" name="Datumsplatzhalter 2"/>
          <p:cNvSpPr>
            <a:spLocks noGrp="1"/>
          </p:cNvSpPr>
          <p:nvPr>
            <p:ph type="dt" sz="half" idx="10"/>
          </p:nvPr>
        </p:nvSpPr>
        <p:spPr/>
        <p:txBody>
          <a:bodyPr/>
          <a:lstStyle/>
          <a:p>
            <a:r>
              <a:rPr lang="de-DE" smtClean="0"/>
              <a:t>10.10.2023</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sp>
        <p:nvSpPr>
          <p:cNvPr id="5" name="Fußzeilenplatzhalter 4"/>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Tree>
    <p:extLst>
      <p:ext uri="{BB962C8B-B14F-4D97-AF65-F5344CB8AC3E}">
        <p14:creationId xmlns:p14="http://schemas.microsoft.com/office/powerpoint/2010/main" val="4016023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Appendix</a:t>
            </a:r>
            <a:endParaRPr lang="de-DE" dirty="0"/>
          </a:p>
        </p:txBody>
      </p:sp>
      <p:sp>
        <p:nvSpPr>
          <p:cNvPr id="4" name="Datumsplatzhalter 3"/>
          <p:cNvSpPr>
            <a:spLocks noGrp="1"/>
          </p:cNvSpPr>
          <p:nvPr>
            <p:ph type="dt" sz="half" idx="4294967295"/>
          </p:nvPr>
        </p:nvSpPr>
        <p:spPr>
          <a:xfrm>
            <a:off x="0" y="6489700"/>
            <a:ext cx="10225088" cy="142875"/>
          </a:xfrm>
        </p:spPr>
        <p:txBody>
          <a:bodyPr/>
          <a:lstStyle/>
          <a:p>
            <a:r>
              <a:rPr lang="de-DE" smtClean="0"/>
              <a:t>10.10.2023</a:t>
            </a:r>
            <a:endParaRPr lang="de-DE" dirty="0"/>
          </a:p>
        </p:txBody>
      </p:sp>
      <p:sp>
        <p:nvSpPr>
          <p:cNvPr id="5" name="Fußzeilenplatzhalter 4"/>
          <p:cNvSpPr>
            <a:spLocks noGrp="1"/>
          </p:cNvSpPr>
          <p:nvPr>
            <p:ph type="ftr" sz="quarter" idx="4294967295"/>
          </p:nvPr>
        </p:nvSpPr>
        <p:spPr>
          <a:xfrm>
            <a:off x="0" y="6489700"/>
            <a:ext cx="10477500" cy="142875"/>
          </a:xfrm>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6" name="Foliennummernplatzhalter 5"/>
          <p:cNvSpPr>
            <a:spLocks noGrp="1"/>
          </p:cNvSpPr>
          <p:nvPr>
            <p:ph type="sldNum" sz="quarter" idx="4294967295"/>
          </p:nvPr>
        </p:nvSpPr>
        <p:spPr>
          <a:xfrm>
            <a:off x="11863388" y="6489700"/>
            <a:ext cx="328612" cy="142875"/>
          </a:xfrm>
        </p:spPr>
        <p:txBody>
          <a:bodyPr/>
          <a:lstStyle/>
          <a:p>
            <a:fld id="{3B1A4699-952B-42DA-8DC4-38A59B49610C}" type="slidenum">
              <a:rPr lang="de-DE" smtClean="0"/>
              <a:pPr/>
              <a:t>10</a:t>
            </a:fld>
            <a:endParaRPr lang="de-DE" dirty="0"/>
          </a:p>
        </p:txBody>
      </p:sp>
    </p:spTree>
    <p:extLst>
      <p:ext uri="{BB962C8B-B14F-4D97-AF65-F5344CB8AC3E}">
        <p14:creationId xmlns:p14="http://schemas.microsoft.com/office/powerpoint/2010/main" val="21509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13"/>
          </p:nvPr>
        </p:nvSpPr>
        <p:spPr/>
        <p:txBody>
          <a:bodyPr/>
          <a:lstStyle/>
          <a:p>
            <a:pPr marL="285750" lvl="1" indent="-285750">
              <a:buFont typeface="Arial" panose="020B0604020202020204" pitchFamily="34" charset="0"/>
              <a:buChar char="•"/>
            </a:pPr>
            <a:r>
              <a:rPr lang="el-GR" sz="2400">
                <a:solidFill>
                  <a:srgbClr val="006C66"/>
                </a:solidFill>
              </a:rPr>
              <a:t>Γ</a:t>
            </a:r>
            <a:r>
              <a:rPr lang="de-DE" sz="2400" baseline="-25000">
                <a:solidFill>
                  <a:srgbClr val="006C66"/>
                </a:solidFill>
              </a:rPr>
              <a:t>He,exhaust</a:t>
            </a:r>
            <a:r>
              <a:rPr lang="de-DE" sz="2400">
                <a:solidFill>
                  <a:srgbClr val="006C66"/>
                </a:solidFill>
              </a:rPr>
              <a:t> = </a:t>
            </a:r>
            <a:r>
              <a:rPr lang="el-GR" sz="2400">
                <a:solidFill>
                  <a:srgbClr val="006C66"/>
                </a:solidFill>
              </a:rPr>
              <a:t>Γ</a:t>
            </a:r>
            <a:r>
              <a:rPr lang="el-GR" sz="2400" baseline="-25000">
                <a:solidFill>
                  <a:srgbClr val="006C66"/>
                </a:solidFill>
              </a:rPr>
              <a:t>α</a:t>
            </a:r>
            <a:r>
              <a:rPr lang="de-DE" sz="2400" baseline="-25000">
                <a:solidFill>
                  <a:srgbClr val="006C66"/>
                </a:solidFill>
              </a:rPr>
              <a:t>,1</a:t>
            </a:r>
          </a:p>
          <a:p>
            <a:pPr marL="285750" lvl="1" indent="-285750">
              <a:buFont typeface="Arial" panose="020B0604020202020204" pitchFamily="34" charset="0"/>
              <a:buChar char="•"/>
            </a:pPr>
            <a:r>
              <a:rPr lang="de-DE" sz="2400">
                <a:solidFill>
                  <a:srgbClr val="006C66"/>
                </a:solidFill>
              </a:rPr>
              <a:t>Minimize R</a:t>
            </a:r>
            <a:r>
              <a:rPr lang="de-DE" sz="2400" baseline="-25000">
                <a:solidFill>
                  <a:srgbClr val="006C66"/>
                </a:solidFill>
              </a:rPr>
              <a:t>eff </a:t>
            </a:r>
            <a:r>
              <a:rPr lang="de-DE" sz="2400">
                <a:solidFill>
                  <a:srgbClr val="006C66"/>
                </a:solidFill>
              </a:rPr>
              <a:t>for impurities</a:t>
            </a:r>
            <a:endParaRPr lang="de-DE" sz="2400" baseline="-25000">
              <a:solidFill>
                <a:srgbClr val="006C66"/>
              </a:solidFill>
            </a:endParaRPr>
          </a:p>
          <a:p>
            <a:endParaRPr lang="de-DE"/>
          </a:p>
        </p:txBody>
      </p:sp>
      <p:sp>
        <p:nvSpPr>
          <p:cNvPr id="7" name="Titel 6"/>
          <p:cNvSpPr>
            <a:spLocks noGrp="1"/>
          </p:cNvSpPr>
          <p:nvPr>
            <p:ph type="title"/>
          </p:nvPr>
        </p:nvSpPr>
        <p:spPr/>
        <p:txBody>
          <a:bodyPr/>
          <a:lstStyle/>
          <a:p>
            <a:r>
              <a:rPr lang="de-DE" smtClean="0"/>
              <a:t>Reactor performance requirements</a:t>
            </a:r>
            <a:endParaRPr lang="de-DE"/>
          </a:p>
        </p:txBody>
      </p:sp>
      <p:sp>
        <p:nvSpPr>
          <p:cNvPr id="4" name="Datumsplatzhalter 3"/>
          <p:cNvSpPr>
            <a:spLocks noGrp="1"/>
          </p:cNvSpPr>
          <p:nvPr>
            <p:ph type="dt" sz="half" idx="4294967295"/>
          </p:nvPr>
        </p:nvSpPr>
        <p:spPr>
          <a:xfrm>
            <a:off x="0" y="6489700"/>
            <a:ext cx="10225088" cy="142875"/>
          </a:xfrm>
        </p:spPr>
        <p:txBody>
          <a:bodyPr/>
          <a:lstStyle/>
          <a:p>
            <a:r>
              <a:rPr lang="de-DE" smtClean="0"/>
              <a:t>10.10.2023</a:t>
            </a:r>
            <a:endParaRPr lang="de-DE" dirty="0"/>
          </a:p>
        </p:txBody>
      </p:sp>
      <p:sp>
        <p:nvSpPr>
          <p:cNvPr id="5" name="Fußzeilenplatzhalter 4"/>
          <p:cNvSpPr>
            <a:spLocks noGrp="1"/>
          </p:cNvSpPr>
          <p:nvPr>
            <p:ph type="ftr" sz="quarter" idx="4294967295"/>
          </p:nvPr>
        </p:nvSpPr>
        <p:spPr>
          <a:xfrm>
            <a:off x="0" y="6489700"/>
            <a:ext cx="10477500" cy="142875"/>
          </a:xfrm>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6" name="Foliennummernplatzhalter 5"/>
          <p:cNvSpPr>
            <a:spLocks noGrp="1"/>
          </p:cNvSpPr>
          <p:nvPr>
            <p:ph type="sldNum" sz="quarter" idx="4294967295"/>
          </p:nvPr>
        </p:nvSpPr>
        <p:spPr>
          <a:xfrm>
            <a:off x="11863388" y="6489700"/>
            <a:ext cx="328612" cy="142875"/>
          </a:xfrm>
        </p:spPr>
        <p:txBody>
          <a:bodyPr/>
          <a:lstStyle/>
          <a:p>
            <a:fld id="{3B1A4699-952B-42DA-8DC4-38A59B49610C}" type="slidenum">
              <a:rPr lang="de-DE" smtClean="0"/>
              <a:pPr/>
              <a:t>11</a:t>
            </a:fld>
            <a:endParaRPr lang="de-DE" dirty="0"/>
          </a:p>
        </p:txBody>
      </p:sp>
      <p:pic>
        <p:nvPicPr>
          <p:cNvPr id="9" name="Grafik 8"/>
          <p:cNvPicPr>
            <a:picLocks noChangeAspect="1"/>
          </p:cNvPicPr>
          <p:nvPr/>
        </p:nvPicPr>
        <p:blipFill rotWithShape="1">
          <a:blip r:embed="rId2"/>
          <a:srcRect t="2080" b="1"/>
          <a:stretch/>
        </p:blipFill>
        <p:spPr>
          <a:xfrm>
            <a:off x="453816" y="2488873"/>
            <a:ext cx="3427913" cy="3892877"/>
          </a:xfrm>
          <a:prstGeom prst="rect">
            <a:avLst/>
          </a:prstGeom>
        </p:spPr>
      </p:pic>
      <p:pic>
        <p:nvPicPr>
          <p:cNvPr id="10" name="Grafik 9"/>
          <p:cNvPicPr>
            <a:picLocks noChangeAspect="1"/>
          </p:cNvPicPr>
          <p:nvPr/>
        </p:nvPicPr>
        <p:blipFill rotWithShape="1">
          <a:blip r:embed="rId3"/>
          <a:srcRect t="5861" b="3271"/>
          <a:stretch/>
        </p:blipFill>
        <p:spPr>
          <a:xfrm>
            <a:off x="3826535" y="2657102"/>
            <a:ext cx="3428437" cy="2990850"/>
          </a:xfrm>
          <a:prstGeom prst="rect">
            <a:avLst/>
          </a:prstGeom>
        </p:spPr>
      </p:pic>
      <p:sp>
        <p:nvSpPr>
          <p:cNvPr id="12" name="Stern mit 5 Zacken 11"/>
          <p:cNvSpPr/>
          <p:nvPr/>
        </p:nvSpPr>
        <p:spPr>
          <a:xfrm>
            <a:off x="2051185" y="3965798"/>
            <a:ext cx="138208" cy="139651"/>
          </a:xfrm>
          <a:prstGeom prst="star5">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3" name="Textfeld 12"/>
          <p:cNvSpPr txBox="1"/>
          <p:nvPr/>
        </p:nvSpPr>
        <p:spPr>
          <a:xfrm>
            <a:off x="1681972" y="3962394"/>
            <a:ext cx="384721" cy="294953"/>
          </a:xfrm>
          <a:prstGeom prst="rect">
            <a:avLst/>
          </a:prstGeom>
          <a:noFill/>
        </p:spPr>
        <p:txBody>
          <a:bodyPr wrap="none" lIns="0" tIns="0" rIns="0" bIns="0" rtlCol="0" anchor="t" anchorCtr="0">
            <a:spAutoFit/>
          </a:bodyPr>
          <a:lstStyle/>
          <a:p>
            <a:pPr algn="l">
              <a:lnSpc>
                <a:spcPts val="2300"/>
              </a:lnSpc>
              <a:spcBef>
                <a:spcPts val="1150"/>
              </a:spcBef>
            </a:pPr>
            <a:r>
              <a:rPr lang="de-DE" sz="1200" smtClean="0">
                <a:solidFill>
                  <a:srgbClr val="005555"/>
                </a:solidFill>
              </a:rPr>
              <a:t>W7-X</a:t>
            </a:r>
            <a:endParaRPr lang="de-DE" sz="1200" dirty="0" err="1" smtClean="0">
              <a:solidFill>
                <a:srgbClr val="005555"/>
              </a:solidFill>
            </a:endParaRPr>
          </a:p>
        </p:txBody>
      </p:sp>
      <p:sp>
        <p:nvSpPr>
          <p:cNvPr id="14" name="Rechteck 13"/>
          <p:cNvSpPr/>
          <p:nvPr/>
        </p:nvSpPr>
        <p:spPr>
          <a:xfrm>
            <a:off x="5267682" y="4172298"/>
            <a:ext cx="2047446" cy="505999"/>
          </a:xfrm>
          <a:prstGeom prst="rect">
            <a:avLst/>
          </a:prstGeom>
          <a:ln>
            <a:tailEnd type="triangle" w="lg" len="med"/>
          </a:ln>
        </p:spPr>
        <p:style>
          <a:lnRef idx="2">
            <a:schemeClr val="accent5"/>
          </a:lnRef>
          <a:fillRef idx="1">
            <a:schemeClr val="lt1"/>
          </a:fillRef>
          <a:effectRef idx="0">
            <a:schemeClr val="accent5"/>
          </a:effectRef>
          <a:fontRef idx="minor">
            <a:schemeClr val="dk1"/>
          </a:fontRef>
        </p:style>
        <p:txBody>
          <a:bodyPr wrap="square" lIns="144000" tIns="108000" rIns="144000" bIns="144000" rtlCol="0" anchor="t" anchorCtr="0"/>
          <a:lstStyle/>
          <a:p>
            <a:pPr algn="l">
              <a:spcBef>
                <a:spcPts val="1150"/>
              </a:spcBef>
              <a:buClr>
                <a:srgbClr val="116656"/>
              </a:buClr>
              <a:buSzPct val="120000"/>
            </a:pPr>
            <a:endParaRPr lang="de-DE" sz="1300" b="1" smtClean="0">
              <a:solidFill>
                <a:schemeClr val="bg1"/>
              </a:solidFill>
            </a:endParaRPr>
          </a:p>
        </p:txBody>
      </p:sp>
      <mc:AlternateContent xmlns:mc="http://schemas.openxmlformats.org/markup-compatibility/2006" xmlns:a14="http://schemas.microsoft.com/office/drawing/2010/main">
        <mc:Choice Requires="a14">
          <p:sp>
            <p:nvSpPr>
              <p:cNvPr id="15" name="Rechteck 14"/>
              <p:cNvSpPr/>
              <p:nvPr/>
            </p:nvSpPr>
            <p:spPr>
              <a:xfrm>
                <a:off x="5154695" y="4260650"/>
                <a:ext cx="2279790" cy="387286"/>
              </a:xfrm>
              <a:prstGeom prst="rect">
                <a:avLst/>
              </a:prstGeom>
            </p:spPr>
            <p:txBody>
              <a:bodyPr wrap="none">
                <a:spAutoFit/>
              </a:bodyPr>
              <a:lstStyle/>
              <a:p>
                <a:pPr>
                  <a:lnSpc>
                    <a:spcPts val="2300"/>
                  </a:lnSpc>
                  <a:spcBef>
                    <a:spcPts val="1150"/>
                  </a:spcBef>
                </a:pPr>
                <a14:m>
                  <m:oMathPara xmlns:m="http://schemas.openxmlformats.org/officeDocument/2006/math">
                    <m:oMathParaPr>
                      <m:jc m:val="centerGroup"/>
                    </m:oMathParaPr>
                    <m:oMath xmlns:m="http://schemas.openxmlformats.org/officeDocument/2006/math">
                      <m:sSubSup>
                        <m:sSubSupPr>
                          <m:ctrlPr>
                            <a:rPr lang="de-DE" sz="1400" b="1" i="1">
                              <a:solidFill>
                                <a:srgbClr val="005555"/>
                              </a:solidFill>
                              <a:latin typeface="Cambria Math" panose="02040503050406030204" pitchFamily="18" charset="0"/>
                            </a:rPr>
                          </m:ctrlPr>
                        </m:sSubSupPr>
                        <m:e>
                          <m:r>
                            <a:rPr lang="el-GR" sz="1400" b="1" i="1">
                              <a:solidFill>
                                <a:srgbClr val="005555"/>
                              </a:solidFill>
                              <a:latin typeface="Cambria Math" panose="02040503050406030204" pitchFamily="18" charset="0"/>
                            </a:rPr>
                            <m:t>𝝉</m:t>
                          </m:r>
                        </m:e>
                        <m:sub>
                          <m:r>
                            <a:rPr lang="el-GR" sz="1400" b="1" i="1">
                              <a:solidFill>
                                <a:srgbClr val="005555"/>
                              </a:solidFill>
                              <a:latin typeface="Cambria Math" panose="02040503050406030204" pitchFamily="18" charset="0"/>
                            </a:rPr>
                            <m:t>𝜶</m:t>
                          </m:r>
                        </m:sub>
                        <m:sup>
                          <m:r>
                            <a:rPr lang="de-DE" sz="1400" b="1" i="1">
                              <a:solidFill>
                                <a:srgbClr val="005555"/>
                              </a:solidFill>
                              <a:latin typeface="Cambria Math" panose="02040503050406030204" pitchFamily="18" charset="0"/>
                            </a:rPr>
                            <m:t>∗</m:t>
                          </m:r>
                        </m:sup>
                      </m:sSubSup>
                      <m:r>
                        <a:rPr lang="de-DE" sz="1400" b="1">
                          <a:solidFill>
                            <a:srgbClr val="005555"/>
                          </a:solidFill>
                          <a:latin typeface="Cambria Math" panose="02040503050406030204" pitchFamily="18" charset="0"/>
                        </a:rPr>
                        <m:t>= </m:t>
                      </m:r>
                      <m:sSub>
                        <m:sSubPr>
                          <m:ctrlPr>
                            <a:rPr lang="de-DE" sz="1400" b="1" i="1">
                              <a:solidFill>
                                <a:srgbClr val="005555"/>
                              </a:solidFill>
                              <a:latin typeface="Cambria Math" panose="02040503050406030204" pitchFamily="18" charset="0"/>
                            </a:rPr>
                          </m:ctrlPr>
                        </m:sSubPr>
                        <m:e>
                          <m:r>
                            <m:rPr>
                              <m:sty m:val="p"/>
                            </m:rPr>
                            <a:rPr lang="el-GR" sz="1400" b="1" i="1">
                              <a:solidFill>
                                <a:srgbClr val="005555"/>
                              </a:solidFill>
                              <a:latin typeface="Cambria Math" panose="02040503050406030204" pitchFamily="18" charset="0"/>
                            </a:rPr>
                            <m:t>τ</m:t>
                          </m:r>
                        </m:e>
                        <m:sub>
                          <m:r>
                            <m:rPr>
                              <m:sty m:val="p"/>
                            </m:rPr>
                            <a:rPr lang="el-GR" sz="1400" b="1" i="1">
                              <a:solidFill>
                                <a:srgbClr val="005555"/>
                              </a:solidFill>
                              <a:latin typeface="Cambria Math" panose="02040503050406030204" pitchFamily="18" charset="0"/>
                            </a:rPr>
                            <m:t>α</m:t>
                          </m:r>
                          <m:r>
                            <a:rPr lang="de-DE" sz="1400" b="1" i="1">
                              <a:solidFill>
                                <a:srgbClr val="005555"/>
                              </a:solidFill>
                              <a:latin typeface="Cambria Math" panose="02040503050406030204" pitchFamily="18" charset="0"/>
                            </a:rPr>
                            <m:t>𝟏</m:t>
                          </m:r>
                        </m:sub>
                      </m:sSub>
                      <m:r>
                        <a:rPr lang="de-DE" sz="1400" b="1" i="1">
                          <a:solidFill>
                            <a:srgbClr val="005555"/>
                          </a:solidFill>
                          <a:latin typeface="Cambria Math" panose="02040503050406030204" pitchFamily="18" charset="0"/>
                        </a:rPr>
                        <m:t>+</m:t>
                      </m:r>
                      <m:f>
                        <m:fPr>
                          <m:ctrlPr>
                            <a:rPr lang="de-DE" sz="1400" b="1" i="1">
                              <a:solidFill>
                                <a:srgbClr val="005555"/>
                              </a:solidFill>
                              <a:latin typeface="Cambria Math" panose="02040503050406030204" pitchFamily="18" charset="0"/>
                            </a:rPr>
                          </m:ctrlPr>
                        </m:fPr>
                        <m:num>
                          <m:sSub>
                            <m:sSubPr>
                              <m:ctrlPr>
                                <a:rPr lang="de-DE" sz="1400" b="1" i="1">
                                  <a:solidFill>
                                    <a:srgbClr val="005555"/>
                                  </a:solidFill>
                                  <a:latin typeface="Cambria Math" panose="02040503050406030204" pitchFamily="18" charset="0"/>
                                </a:rPr>
                              </m:ctrlPr>
                            </m:sSubPr>
                            <m:e>
                              <m:r>
                                <a:rPr lang="de-DE" sz="1400" b="1" i="1">
                                  <a:solidFill>
                                    <a:srgbClr val="005555"/>
                                  </a:solidFill>
                                  <a:latin typeface="Cambria Math" panose="02040503050406030204" pitchFamily="18" charset="0"/>
                                </a:rPr>
                                <m:t>𝑹</m:t>
                              </m:r>
                            </m:e>
                            <m:sub>
                              <m:r>
                                <a:rPr lang="de-DE" sz="1400" b="1" i="1">
                                  <a:solidFill>
                                    <a:srgbClr val="005555"/>
                                  </a:solidFill>
                                  <a:latin typeface="Cambria Math" panose="02040503050406030204" pitchFamily="18" charset="0"/>
                                </a:rPr>
                                <m:t>𝒆𝒇𝒇</m:t>
                              </m:r>
                            </m:sub>
                          </m:sSub>
                        </m:num>
                        <m:den>
                          <m:r>
                            <a:rPr lang="de-DE" sz="1400" b="1" i="1">
                              <a:solidFill>
                                <a:srgbClr val="005555"/>
                              </a:solidFill>
                              <a:latin typeface="Cambria Math" panose="02040503050406030204" pitchFamily="18" charset="0"/>
                            </a:rPr>
                            <m:t>(</m:t>
                          </m:r>
                          <m:r>
                            <a:rPr lang="de-DE" sz="1400" b="1" i="1">
                              <a:solidFill>
                                <a:srgbClr val="005555"/>
                              </a:solidFill>
                              <a:latin typeface="Cambria Math" panose="02040503050406030204" pitchFamily="18" charset="0"/>
                            </a:rPr>
                            <m:t>𝟏</m:t>
                          </m:r>
                          <m:r>
                            <a:rPr lang="de-DE" sz="1400" b="1" i="1">
                              <a:solidFill>
                                <a:srgbClr val="005555"/>
                              </a:solidFill>
                              <a:latin typeface="Cambria Math" panose="02040503050406030204" pitchFamily="18" charset="0"/>
                            </a:rPr>
                            <m:t>−</m:t>
                          </m:r>
                          <m:sSub>
                            <m:sSubPr>
                              <m:ctrlPr>
                                <a:rPr lang="de-DE" sz="1400" b="1" i="1">
                                  <a:solidFill>
                                    <a:srgbClr val="005555"/>
                                  </a:solidFill>
                                  <a:latin typeface="Cambria Math" panose="02040503050406030204" pitchFamily="18" charset="0"/>
                                </a:rPr>
                              </m:ctrlPr>
                            </m:sSubPr>
                            <m:e>
                              <m:r>
                                <a:rPr lang="de-DE" sz="1400" b="1" i="1">
                                  <a:solidFill>
                                    <a:srgbClr val="005555"/>
                                  </a:solidFill>
                                  <a:latin typeface="Cambria Math" panose="02040503050406030204" pitchFamily="18" charset="0"/>
                                </a:rPr>
                                <m:t>𝑹</m:t>
                              </m:r>
                            </m:e>
                            <m:sub>
                              <m:r>
                                <a:rPr lang="de-DE" sz="1400" b="1" i="1">
                                  <a:solidFill>
                                    <a:srgbClr val="005555"/>
                                  </a:solidFill>
                                  <a:latin typeface="Cambria Math" panose="02040503050406030204" pitchFamily="18" charset="0"/>
                                </a:rPr>
                                <m:t>𝒆𝒇𝒇</m:t>
                              </m:r>
                            </m:sub>
                          </m:sSub>
                          <m:r>
                            <a:rPr lang="de-DE" sz="1400" b="1" i="1">
                              <a:solidFill>
                                <a:srgbClr val="005555"/>
                              </a:solidFill>
                              <a:latin typeface="Cambria Math" panose="02040503050406030204" pitchFamily="18" charset="0"/>
                            </a:rPr>
                            <m:t>)</m:t>
                          </m:r>
                        </m:den>
                      </m:f>
                      <m:sSub>
                        <m:sSubPr>
                          <m:ctrlPr>
                            <a:rPr lang="de-DE" sz="1400" b="1" i="1">
                              <a:solidFill>
                                <a:srgbClr val="005555"/>
                              </a:solidFill>
                              <a:latin typeface="Cambria Math" panose="02040503050406030204" pitchFamily="18" charset="0"/>
                            </a:rPr>
                          </m:ctrlPr>
                        </m:sSubPr>
                        <m:e>
                          <m:r>
                            <m:rPr>
                              <m:sty m:val="p"/>
                            </m:rPr>
                            <a:rPr lang="el-GR" sz="1400" b="1" i="1">
                              <a:solidFill>
                                <a:srgbClr val="005555"/>
                              </a:solidFill>
                              <a:latin typeface="Cambria Math" panose="02040503050406030204" pitchFamily="18" charset="0"/>
                            </a:rPr>
                            <m:t>τ</m:t>
                          </m:r>
                        </m:e>
                        <m:sub>
                          <m:r>
                            <m:rPr>
                              <m:sty m:val="p"/>
                            </m:rPr>
                            <a:rPr lang="el-GR" sz="1400" b="1" i="1">
                              <a:solidFill>
                                <a:srgbClr val="005555"/>
                              </a:solidFill>
                              <a:latin typeface="Cambria Math" panose="02040503050406030204" pitchFamily="18" charset="0"/>
                            </a:rPr>
                            <m:t>α</m:t>
                          </m:r>
                          <m:r>
                            <a:rPr lang="de-DE" sz="1400" b="1" i="1">
                              <a:solidFill>
                                <a:srgbClr val="005555"/>
                              </a:solidFill>
                              <a:latin typeface="Cambria Math" panose="02040503050406030204" pitchFamily="18" charset="0"/>
                            </a:rPr>
                            <m:t>𝟐</m:t>
                          </m:r>
                        </m:sub>
                      </m:sSub>
                    </m:oMath>
                  </m:oMathPara>
                </a14:m>
                <a:endParaRPr lang="de-DE" sz="1400" b="1">
                  <a:solidFill>
                    <a:srgbClr val="005555"/>
                  </a:solidFill>
                </a:endParaRPr>
              </a:p>
            </p:txBody>
          </p:sp>
        </mc:Choice>
        <mc:Fallback xmlns="">
          <p:sp>
            <p:nvSpPr>
              <p:cNvPr id="15" name="Rechteck 14"/>
              <p:cNvSpPr>
                <a:spLocks noRot="1" noChangeAspect="1" noMove="1" noResize="1" noEditPoints="1" noAdjustHandles="1" noChangeArrowheads="1" noChangeShapeType="1" noTextEdit="1"/>
              </p:cNvSpPr>
              <p:nvPr/>
            </p:nvSpPr>
            <p:spPr>
              <a:xfrm>
                <a:off x="5154695" y="4260650"/>
                <a:ext cx="2279790" cy="387286"/>
              </a:xfrm>
              <a:prstGeom prst="rect">
                <a:avLst/>
              </a:prstGeom>
              <a:blipFill>
                <a:blip r:embed="rId4"/>
                <a:stretch>
                  <a:fillRect t="-25397" b="-12698"/>
                </a:stretch>
              </a:blipFill>
            </p:spPr>
            <p:txBody>
              <a:bodyPr/>
              <a:lstStyle/>
              <a:p>
                <a:r>
                  <a:rPr lang="de-DE">
                    <a:noFill/>
                  </a:rPr>
                  <a:t> </a:t>
                </a:r>
              </a:p>
            </p:txBody>
          </p:sp>
        </mc:Fallback>
      </mc:AlternateContent>
      <p:sp>
        <p:nvSpPr>
          <p:cNvPr id="16" name="Rechteck 15"/>
          <p:cNvSpPr/>
          <p:nvPr/>
        </p:nvSpPr>
        <p:spPr>
          <a:xfrm>
            <a:off x="942646" y="2817998"/>
            <a:ext cx="1000561" cy="468768"/>
          </a:xfrm>
          <a:prstGeom prst="rect">
            <a:avLst/>
          </a:prstGeom>
          <a:ln>
            <a:tailEnd type="triangle" w="lg" len="med"/>
          </a:ln>
        </p:spPr>
        <p:style>
          <a:lnRef idx="2">
            <a:schemeClr val="accent5"/>
          </a:lnRef>
          <a:fillRef idx="1">
            <a:schemeClr val="lt1"/>
          </a:fillRef>
          <a:effectRef idx="0">
            <a:schemeClr val="accent5"/>
          </a:effectRef>
          <a:fontRef idx="minor">
            <a:schemeClr val="dk1"/>
          </a:fontRef>
        </p:style>
        <p:txBody>
          <a:bodyPr wrap="square" lIns="144000" tIns="108000" rIns="144000" bIns="144000" rtlCol="0" anchor="t" anchorCtr="0"/>
          <a:lstStyle/>
          <a:p>
            <a:pPr algn="l">
              <a:spcBef>
                <a:spcPts val="1150"/>
              </a:spcBef>
              <a:buClr>
                <a:srgbClr val="116656"/>
              </a:buClr>
              <a:buSzPct val="120000"/>
            </a:pPr>
            <a:endParaRPr lang="de-DE" sz="1300" b="1" smtClean="0">
              <a:solidFill>
                <a:schemeClr val="bg1"/>
              </a:solidFill>
            </a:endParaRPr>
          </a:p>
        </p:txBody>
      </p:sp>
      <mc:AlternateContent xmlns:mc="http://schemas.openxmlformats.org/markup-compatibility/2006" xmlns:a14="http://schemas.microsoft.com/office/drawing/2010/main">
        <mc:Choice Requires="a14">
          <p:sp>
            <p:nvSpPr>
              <p:cNvPr id="17" name="Textfeld 16"/>
              <p:cNvSpPr txBox="1"/>
              <p:nvPr/>
            </p:nvSpPr>
            <p:spPr>
              <a:xfrm>
                <a:off x="1185202" y="2947473"/>
                <a:ext cx="623376" cy="294953"/>
              </a:xfrm>
              <a:prstGeom prst="rect">
                <a:avLst/>
              </a:prstGeom>
              <a:noFill/>
            </p:spPr>
            <p:txBody>
              <a:bodyPr wrap="none" lIns="0" tIns="0" rIns="0" bIns="0" rtlCol="0" anchor="t" anchorCtr="0">
                <a:spAutoFit/>
              </a:bodyPr>
              <a:lstStyle/>
              <a:p>
                <a:pPr algn="l">
                  <a:lnSpc>
                    <a:spcPts val="2300"/>
                  </a:lnSpc>
                  <a:spcBef>
                    <a:spcPts val="1150"/>
                  </a:spcBef>
                </a:pPr>
                <a14:m>
                  <m:oMathPara xmlns:m="http://schemas.openxmlformats.org/officeDocument/2006/math">
                    <m:oMathParaPr>
                      <m:jc m:val="centerGroup"/>
                    </m:oMathParaPr>
                    <m:oMath xmlns:m="http://schemas.openxmlformats.org/officeDocument/2006/math">
                      <m:r>
                        <a:rPr lang="el-GR" sz="1400" b="1" i="1" smtClean="0">
                          <a:solidFill>
                            <a:srgbClr val="005555"/>
                          </a:solidFill>
                          <a:latin typeface="Cambria Math" panose="02040503050406030204" pitchFamily="18" charset="0"/>
                        </a:rPr>
                        <m:t>𝝆</m:t>
                      </m:r>
                      <m:r>
                        <a:rPr lang="de-DE" sz="1400" b="1" i="1" smtClean="0">
                          <a:solidFill>
                            <a:srgbClr val="005555"/>
                          </a:solidFill>
                          <a:latin typeface="Cambria Math" panose="02040503050406030204" pitchFamily="18" charset="0"/>
                        </a:rPr>
                        <m:t>=</m:t>
                      </m:r>
                      <m:f>
                        <m:fPr>
                          <m:ctrlPr>
                            <a:rPr lang="de-DE" sz="1400" b="1" i="1" smtClean="0">
                              <a:solidFill>
                                <a:srgbClr val="005555"/>
                              </a:solidFill>
                              <a:latin typeface="Cambria Math" panose="02040503050406030204" pitchFamily="18" charset="0"/>
                            </a:rPr>
                          </m:ctrlPr>
                        </m:fPr>
                        <m:num>
                          <m:sSubSup>
                            <m:sSubSupPr>
                              <m:ctrlPr>
                                <a:rPr lang="de-DE" sz="1400" b="1" i="1" smtClean="0">
                                  <a:solidFill>
                                    <a:srgbClr val="005555"/>
                                  </a:solidFill>
                                  <a:latin typeface="Cambria Math" panose="02040503050406030204" pitchFamily="18" charset="0"/>
                                </a:rPr>
                              </m:ctrlPr>
                            </m:sSubSupPr>
                            <m:e>
                              <m:r>
                                <a:rPr lang="el-GR" sz="1400" b="1" i="1" smtClean="0">
                                  <a:solidFill>
                                    <a:srgbClr val="005555"/>
                                  </a:solidFill>
                                  <a:latin typeface="Cambria Math" panose="02040503050406030204" pitchFamily="18" charset="0"/>
                                </a:rPr>
                                <m:t>𝝉</m:t>
                              </m:r>
                            </m:e>
                            <m:sub>
                              <m:r>
                                <a:rPr lang="el-GR" sz="1400" b="1" i="1" smtClean="0">
                                  <a:solidFill>
                                    <a:srgbClr val="005555"/>
                                  </a:solidFill>
                                  <a:latin typeface="Cambria Math" panose="02040503050406030204" pitchFamily="18" charset="0"/>
                                </a:rPr>
                                <m:t>𝜶</m:t>
                              </m:r>
                            </m:sub>
                            <m:sup>
                              <m:r>
                                <a:rPr lang="de-DE" sz="1400" b="1" i="1" smtClean="0">
                                  <a:solidFill>
                                    <a:srgbClr val="005555"/>
                                  </a:solidFill>
                                  <a:latin typeface="Cambria Math" panose="02040503050406030204" pitchFamily="18" charset="0"/>
                                </a:rPr>
                                <m:t>∗</m:t>
                              </m:r>
                            </m:sup>
                          </m:sSubSup>
                        </m:num>
                        <m:den>
                          <m:sSub>
                            <m:sSubPr>
                              <m:ctrlPr>
                                <a:rPr lang="de-DE" sz="1400" b="1" i="1" smtClean="0">
                                  <a:solidFill>
                                    <a:srgbClr val="005555"/>
                                  </a:solidFill>
                                  <a:latin typeface="Cambria Math" panose="02040503050406030204" pitchFamily="18" charset="0"/>
                                </a:rPr>
                              </m:ctrlPr>
                            </m:sSubPr>
                            <m:e>
                              <m:r>
                                <a:rPr lang="el-GR" sz="1400" b="1" i="1" smtClean="0">
                                  <a:solidFill>
                                    <a:srgbClr val="005555"/>
                                  </a:solidFill>
                                  <a:latin typeface="Cambria Math" panose="02040503050406030204" pitchFamily="18" charset="0"/>
                                </a:rPr>
                                <m:t>𝝉</m:t>
                              </m:r>
                            </m:e>
                            <m:sub>
                              <m:r>
                                <a:rPr lang="de-DE" sz="1400" b="1" i="1" smtClean="0">
                                  <a:solidFill>
                                    <a:srgbClr val="005555"/>
                                  </a:solidFill>
                                  <a:latin typeface="Cambria Math" panose="02040503050406030204" pitchFamily="18" charset="0"/>
                                </a:rPr>
                                <m:t>𝑬</m:t>
                              </m:r>
                            </m:sub>
                          </m:sSub>
                        </m:den>
                      </m:f>
                      <m:r>
                        <a:rPr lang="de-DE" sz="1400" b="1" i="1" smtClean="0">
                          <a:solidFill>
                            <a:srgbClr val="005555"/>
                          </a:solidFill>
                          <a:latin typeface="Cambria Math" panose="02040503050406030204" pitchFamily="18" charset="0"/>
                        </a:rPr>
                        <m:t> </m:t>
                      </m:r>
                    </m:oMath>
                  </m:oMathPara>
                </a14:m>
                <a:endParaRPr lang="de-DE" sz="1400" b="1" err="1" smtClean="0">
                  <a:solidFill>
                    <a:srgbClr val="005555"/>
                  </a:solidFill>
                </a:endParaRPr>
              </a:p>
            </p:txBody>
          </p:sp>
        </mc:Choice>
        <mc:Fallback xmlns="">
          <p:sp>
            <p:nvSpPr>
              <p:cNvPr id="17" name="Textfeld 16"/>
              <p:cNvSpPr txBox="1">
                <a:spLocks noRot="1" noChangeAspect="1" noMove="1" noResize="1" noEditPoints="1" noAdjustHandles="1" noChangeArrowheads="1" noChangeShapeType="1" noTextEdit="1"/>
              </p:cNvSpPr>
              <p:nvPr/>
            </p:nvSpPr>
            <p:spPr>
              <a:xfrm>
                <a:off x="1185202" y="2947473"/>
                <a:ext cx="623376" cy="294953"/>
              </a:xfrm>
              <a:prstGeom prst="rect">
                <a:avLst/>
              </a:prstGeom>
              <a:blipFill>
                <a:blip r:embed="rId5"/>
                <a:stretch>
                  <a:fillRect l="-5825" t="-35417" b="-27083"/>
                </a:stretch>
              </a:blipFill>
            </p:spPr>
            <p:txBody>
              <a:bodyPr/>
              <a:lstStyle/>
              <a:p>
                <a:r>
                  <a:rPr lang="de-DE">
                    <a:noFill/>
                  </a:rPr>
                  <a:t> </a:t>
                </a:r>
              </a:p>
            </p:txBody>
          </p:sp>
        </mc:Fallback>
      </mc:AlternateContent>
      <p:pic>
        <p:nvPicPr>
          <p:cNvPr id="18" name="Grafik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2475" y="787406"/>
            <a:ext cx="3124200" cy="2499360"/>
          </a:xfrm>
          <a:prstGeom prst="rect">
            <a:avLst/>
          </a:prstGeom>
        </p:spPr>
      </p:pic>
      <p:sp>
        <p:nvSpPr>
          <p:cNvPr id="19" name="Textfeld 18"/>
          <p:cNvSpPr txBox="1"/>
          <p:nvPr/>
        </p:nvSpPr>
        <p:spPr>
          <a:xfrm>
            <a:off x="8993424" y="2226914"/>
            <a:ext cx="1429879" cy="294953"/>
          </a:xfrm>
          <a:prstGeom prst="rect">
            <a:avLst/>
          </a:prstGeom>
          <a:noFill/>
        </p:spPr>
        <p:txBody>
          <a:bodyPr wrap="none" lIns="0" tIns="0" rIns="0" bIns="0" rtlCol="0" anchor="t" anchorCtr="0">
            <a:spAutoFit/>
          </a:bodyPr>
          <a:lstStyle/>
          <a:p>
            <a:pPr algn="l">
              <a:lnSpc>
                <a:spcPts val="2300"/>
              </a:lnSpc>
              <a:spcBef>
                <a:spcPts val="1150"/>
              </a:spcBef>
            </a:pPr>
            <a:r>
              <a:rPr lang="de-DE" sz="1600" smtClean="0"/>
              <a:t>n</a:t>
            </a:r>
            <a:r>
              <a:rPr lang="de-DE" sz="1600" baseline="-25000" smtClean="0"/>
              <a:t>e</a:t>
            </a:r>
            <a:r>
              <a:rPr lang="de-DE" sz="1600" smtClean="0"/>
              <a:t> = 2 E+20 m</a:t>
            </a:r>
            <a:r>
              <a:rPr lang="de-DE" sz="1600" baseline="30000" smtClean="0"/>
              <a:t>-3</a:t>
            </a:r>
            <a:endParaRPr lang="de-DE" sz="1600" dirty="0" err="1" smtClean="0"/>
          </a:p>
        </p:txBody>
      </p:sp>
      <p:pic>
        <p:nvPicPr>
          <p:cNvPr id="20" name="Grafik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34485" y="3797638"/>
            <a:ext cx="4757515" cy="2754351"/>
          </a:xfrm>
          <a:prstGeom prst="rect">
            <a:avLst/>
          </a:prstGeom>
        </p:spPr>
      </p:pic>
      <mc:AlternateContent xmlns:mc="http://schemas.openxmlformats.org/markup-compatibility/2006" xmlns:a14="http://schemas.microsoft.com/office/drawing/2010/main">
        <mc:Choice Requires="a14">
          <p:sp>
            <p:nvSpPr>
              <p:cNvPr id="21" name="Textfeld 20"/>
              <p:cNvSpPr txBox="1"/>
              <p:nvPr/>
            </p:nvSpPr>
            <p:spPr>
              <a:xfrm>
                <a:off x="7897580" y="2767393"/>
                <a:ext cx="3621569" cy="1038746"/>
              </a:xfrm>
              <a:prstGeom prst="rect">
                <a:avLst/>
              </a:prstGeom>
              <a:noFill/>
            </p:spPr>
            <p:txBody>
              <a:bodyPr wrap="none" lIns="0" tIns="0" rIns="0" bIns="0" rtlCol="0" anchor="t" anchorCtr="0">
                <a:spAutoFit/>
              </a:bodyPr>
              <a:lstStyle/>
              <a:p>
                <a:pPr algn="l">
                  <a:lnSpc>
                    <a:spcPts val="2300"/>
                  </a:lnSpc>
                  <a:spcBef>
                    <a:spcPts val="1150"/>
                  </a:spcBef>
                </a:pPr>
                <a:r>
                  <a:rPr lang="de-DE" sz="2000" b="1" smtClean="0">
                    <a:solidFill>
                      <a:srgbClr val="006C66"/>
                    </a:solidFill>
                  </a:rPr>
                  <a:t>		Scale with A</a:t>
                </a:r>
                <a:r>
                  <a:rPr lang="de-DE" sz="2000" b="1" baseline="-25000" smtClean="0">
                    <a:solidFill>
                      <a:srgbClr val="006C66"/>
                    </a:solidFill>
                  </a:rPr>
                  <a:t>LCFS</a:t>
                </a:r>
              </a:p>
              <a:p>
                <a:pPr algn="l">
                  <a:lnSpc>
                    <a:spcPts val="2300"/>
                  </a:lnSpc>
                  <a:spcBef>
                    <a:spcPts val="1150"/>
                  </a:spcBef>
                </a:pPr>
                <a:endParaRPr lang="de-DE" sz="2000" b="1" baseline="-25000" smtClean="0">
                  <a:solidFill>
                    <a:srgbClr val="006C66"/>
                  </a:solidFill>
                </a:endParaRPr>
              </a:p>
              <a:p>
                <a:pPr>
                  <a:lnSpc>
                    <a:spcPts val="2300"/>
                  </a:lnSpc>
                  <a:spcBef>
                    <a:spcPts val="1150"/>
                  </a:spcBef>
                </a:pPr>
                <a14:m>
                  <m:oMathPara xmlns:m="http://schemas.openxmlformats.org/officeDocument/2006/math">
                    <m:oMathParaPr>
                      <m:jc m:val="centerGroup"/>
                    </m:oMathParaPr>
                    <m:oMath xmlns:m="http://schemas.openxmlformats.org/officeDocument/2006/math">
                      <m:sSub>
                        <m:sSubPr>
                          <m:ctrlPr>
                            <a:rPr lang="de-DE" sz="2000" b="1" i="1" smtClean="0">
                              <a:solidFill>
                                <a:srgbClr val="006C66"/>
                              </a:solidFill>
                              <a:latin typeface="Cambria Math" panose="02040503050406030204" pitchFamily="18" charset="0"/>
                            </a:rPr>
                          </m:ctrlPr>
                        </m:sSubPr>
                        <m:e>
                          <m:r>
                            <m:rPr>
                              <m:sty m:val="p"/>
                            </m:rPr>
                            <a:rPr lang="el-GR" sz="2000" b="1" i="1" smtClean="0">
                              <a:solidFill>
                                <a:srgbClr val="006C66"/>
                              </a:solidFill>
                              <a:latin typeface="Cambria Math" panose="02040503050406030204" pitchFamily="18" charset="0"/>
                            </a:rPr>
                            <m:t>Γ</m:t>
                          </m:r>
                        </m:e>
                        <m:sub>
                          <m:r>
                            <a:rPr lang="de-DE" sz="2000" b="1" i="1" smtClean="0">
                              <a:solidFill>
                                <a:srgbClr val="006C66"/>
                              </a:solidFill>
                              <a:latin typeface="Cambria Math" panose="02040503050406030204" pitchFamily="18" charset="0"/>
                            </a:rPr>
                            <m:t>𝑹𝒆𝒄𝒚</m:t>
                          </m:r>
                          <m:r>
                            <a:rPr lang="de-DE" sz="2000" b="1" i="1" smtClean="0">
                              <a:solidFill>
                                <a:srgbClr val="006C66"/>
                              </a:solidFill>
                              <a:latin typeface="Cambria Math" panose="02040503050406030204" pitchFamily="18" charset="0"/>
                            </a:rPr>
                            <m:t>, </m:t>
                          </m:r>
                          <m:r>
                            <a:rPr lang="de-DE" sz="2000" b="1" i="1" smtClean="0">
                              <a:solidFill>
                                <a:srgbClr val="006C66"/>
                              </a:solidFill>
                              <a:latin typeface="Cambria Math" panose="02040503050406030204" pitchFamily="18" charset="0"/>
                            </a:rPr>
                            <m:t>𝒓𝒆𝒂𝒄</m:t>
                          </m:r>
                        </m:sub>
                      </m:sSub>
                      <m:r>
                        <a:rPr lang="de-DE" sz="2000" b="1" i="1" smtClean="0">
                          <a:solidFill>
                            <a:srgbClr val="006C66"/>
                          </a:solidFill>
                          <a:latin typeface="Cambria Math" panose="02040503050406030204" pitchFamily="18" charset="0"/>
                        </a:rPr>
                        <m:t>=</m:t>
                      </m:r>
                      <m:f>
                        <m:fPr>
                          <m:ctrlPr>
                            <a:rPr lang="de-DE" sz="2000" b="1" i="1" smtClean="0">
                              <a:solidFill>
                                <a:srgbClr val="006C66"/>
                              </a:solidFill>
                              <a:latin typeface="Cambria Math" panose="02040503050406030204" pitchFamily="18" charset="0"/>
                            </a:rPr>
                          </m:ctrlPr>
                        </m:fPr>
                        <m:num>
                          <m:sSub>
                            <m:sSubPr>
                              <m:ctrlPr>
                                <a:rPr lang="de-DE" sz="2000" b="1" i="1" smtClean="0">
                                  <a:solidFill>
                                    <a:srgbClr val="006C66"/>
                                  </a:solidFill>
                                  <a:latin typeface="Cambria Math" panose="02040503050406030204" pitchFamily="18" charset="0"/>
                                </a:rPr>
                              </m:ctrlPr>
                            </m:sSubPr>
                            <m:e>
                              <m:r>
                                <a:rPr lang="de-DE" sz="2000" b="1" i="1" smtClean="0">
                                  <a:solidFill>
                                    <a:srgbClr val="006C66"/>
                                  </a:solidFill>
                                  <a:latin typeface="Cambria Math" panose="02040503050406030204" pitchFamily="18" charset="0"/>
                                </a:rPr>
                                <m:t>𝑨</m:t>
                              </m:r>
                            </m:e>
                            <m:sub>
                              <m:r>
                                <a:rPr lang="de-DE" sz="2000" b="1" i="1" smtClean="0">
                                  <a:solidFill>
                                    <a:srgbClr val="006C66"/>
                                  </a:solidFill>
                                  <a:latin typeface="Cambria Math" panose="02040503050406030204" pitchFamily="18" charset="0"/>
                                </a:rPr>
                                <m:t>𝑳𝑪𝑭𝑺</m:t>
                              </m:r>
                              <m:r>
                                <a:rPr lang="de-DE" sz="2000" b="1" i="1" smtClean="0">
                                  <a:solidFill>
                                    <a:srgbClr val="006C66"/>
                                  </a:solidFill>
                                  <a:latin typeface="Cambria Math" panose="02040503050406030204" pitchFamily="18" charset="0"/>
                                </a:rPr>
                                <m:t>, </m:t>
                              </m:r>
                              <m:r>
                                <a:rPr lang="de-DE" sz="2000" b="1" i="1" smtClean="0">
                                  <a:solidFill>
                                    <a:srgbClr val="006C66"/>
                                  </a:solidFill>
                                  <a:latin typeface="Cambria Math" panose="02040503050406030204" pitchFamily="18" charset="0"/>
                                </a:rPr>
                                <m:t>𝒓𝒆𝒂𝒄</m:t>
                              </m:r>
                            </m:sub>
                          </m:sSub>
                        </m:num>
                        <m:den>
                          <m:sSub>
                            <m:sSubPr>
                              <m:ctrlPr>
                                <a:rPr lang="de-DE" sz="2000" b="1" i="1" smtClean="0">
                                  <a:solidFill>
                                    <a:srgbClr val="006C66"/>
                                  </a:solidFill>
                                  <a:latin typeface="Cambria Math" panose="02040503050406030204" pitchFamily="18" charset="0"/>
                                </a:rPr>
                              </m:ctrlPr>
                            </m:sSubPr>
                            <m:e>
                              <m:r>
                                <a:rPr lang="de-DE" sz="2000" b="1" i="1" smtClean="0">
                                  <a:solidFill>
                                    <a:srgbClr val="006C66"/>
                                  </a:solidFill>
                                  <a:latin typeface="Cambria Math" panose="02040503050406030204" pitchFamily="18" charset="0"/>
                                </a:rPr>
                                <m:t>𝑨</m:t>
                              </m:r>
                            </m:e>
                            <m:sub>
                              <m:r>
                                <a:rPr lang="de-DE" sz="2000" b="1" i="1" smtClean="0">
                                  <a:solidFill>
                                    <a:srgbClr val="006C66"/>
                                  </a:solidFill>
                                  <a:latin typeface="Cambria Math" panose="02040503050406030204" pitchFamily="18" charset="0"/>
                                </a:rPr>
                                <m:t>𝑳𝑪𝑭𝑺</m:t>
                              </m:r>
                              <m:r>
                                <a:rPr lang="de-DE" sz="2000" b="1" i="1" smtClean="0">
                                  <a:solidFill>
                                    <a:srgbClr val="006C66"/>
                                  </a:solidFill>
                                  <a:latin typeface="Cambria Math" panose="02040503050406030204" pitchFamily="18" charset="0"/>
                                </a:rPr>
                                <m:t>,</m:t>
                              </m:r>
                              <m:r>
                                <a:rPr lang="de-DE" sz="2000" b="1" i="1" smtClean="0">
                                  <a:solidFill>
                                    <a:srgbClr val="006C66"/>
                                  </a:solidFill>
                                  <a:latin typeface="Cambria Math" panose="02040503050406030204" pitchFamily="18" charset="0"/>
                                </a:rPr>
                                <m:t>𝑾</m:t>
                              </m:r>
                              <m:r>
                                <a:rPr lang="de-DE" sz="2000" b="1" i="1" smtClean="0">
                                  <a:solidFill>
                                    <a:srgbClr val="006C66"/>
                                  </a:solidFill>
                                  <a:latin typeface="Cambria Math" panose="02040503050406030204" pitchFamily="18" charset="0"/>
                                </a:rPr>
                                <m:t>𝟕</m:t>
                              </m:r>
                              <m:r>
                                <a:rPr lang="de-DE" sz="2000" b="1" i="1" smtClean="0">
                                  <a:solidFill>
                                    <a:srgbClr val="006C66"/>
                                  </a:solidFill>
                                  <a:latin typeface="Cambria Math" panose="02040503050406030204" pitchFamily="18" charset="0"/>
                                </a:rPr>
                                <m:t>𝑿</m:t>
                              </m:r>
                            </m:sub>
                          </m:sSub>
                        </m:den>
                      </m:f>
                      <m:sSub>
                        <m:sSubPr>
                          <m:ctrlPr>
                            <a:rPr lang="de-DE" sz="2000" b="1" i="1">
                              <a:solidFill>
                                <a:srgbClr val="006C66"/>
                              </a:solidFill>
                              <a:latin typeface="Cambria Math" panose="02040503050406030204" pitchFamily="18" charset="0"/>
                            </a:rPr>
                          </m:ctrlPr>
                        </m:sSubPr>
                        <m:e>
                          <m:r>
                            <m:rPr>
                              <m:sty m:val="p"/>
                            </m:rPr>
                            <a:rPr lang="el-GR" sz="2000" b="1" i="1">
                              <a:solidFill>
                                <a:srgbClr val="006C66"/>
                              </a:solidFill>
                              <a:latin typeface="Cambria Math" panose="02040503050406030204" pitchFamily="18" charset="0"/>
                            </a:rPr>
                            <m:t>Γ</m:t>
                          </m:r>
                        </m:e>
                        <m:sub>
                          <m:r>
                            <a:rPr lang="de-DE" sz="2000" b="1" i="1">
                              <a:solidFill>
                                <a:srgbClr val="006C66"/>
                              </a:solidFill>
                              <a:latin typeface="Cambria Math" panose="02040503050406030204" pitchFamily="18" charset="0"/>
                            </a:rPr>
                            <m:t>𝑹𝒆𝒄𝒚</m:t>
                          </m:r>
                          <m:r>
                            <a:rPr lang="de-DE" sz="2000" b="1" i="1">
                              <a:solidFill>
                                <a:srgbClr val="006C66"/>
                              </a:solidFill>
                              <a:latin typeface="Cambria Math" panose="02040503050406030204" pitchFamily="18" charset="0"/>
                            </a:rPr>
                            <m:t>, </m:t>
                          </m:r>
                          <m:r>
                            <a:rPr lang="de-DE" sz="2000" b="1" i="1" smtClean="0">
                              <a:solidFill>
                                <a:srgbClr val="006C66"/>
                              </a:solidFill>
                              <a:latin typeface="Cambria Math" panose="02040503050406030204" pitchFamily="18" charset="0"/>
                            </a:rPr>
                            <m:t>𝑾</m:t>
                          </m:r>
                          <m:r>
                            <a:rPr lang="de-DE" sz="2000" b="1" i="1" smtClean="0">
                              <a:solidFill>
                                <a:srgbClr val="006C66"/>
                              </a:solidFill>
                              <a:latin typeface="Cambria Math" panose="02040503050406030204" pitchFamily="18" charset="0"/>
                            </a:rPr>
                            <m:t>𝟕</m:t>
                          </m:r>
                          <m:r>
                            <a:rPr lang="de-DE" sz="2000" b="1" i="1" smtClean="0">
                              <a:solidFill>
                                <a:srgbClr val="006C66"/>
                              </a:solidFill>
                              <a:latin typeface="Cambria Math" panose="02040503050406030204" pitchFamily="18" charset="0"/>
                            </a:rPr>
                            <m:t>𝑿</m:t>
                          </m:r>
                        </m:sub>
                      </m:sSub>
                    </m:oMath>
                  </m:oMathPara>
                </a14:m>
                <a:endParaRPr lang="de-DE" sz="2000" b="1" dirty="0" err="1" smtClean="0">
                  <a:solidFill>
                    <a:srgbClr val="006C66"/>
                  </a:solidFill>
                </a:endParaRPr>
              </a:p>
            </p:txBody>
          </p:sp>
        </mc:Choice>
        <mc:Fallback xmlns="">
          <p:sp>
            <p:nvSpPr>
              <p:cNvPr id="21" name="Textfeld 20"/>
              <p:cNvSpPr txBox="1">
                <a:spLocks noRot="1" noChangeAspect="1" noMove="1" noResize="1" noEditPoints="1" noAdjustHandles="1" noChangeArrowheads="1" noChangeShapeType="1" noTextEdit="1"/>
              </p:cNvSpPr>
              <p:nvPr/>
            </p:nvSpPr>
            <p:spPr>
              <a:xfrm>
                <a:off x="7897580" y="2767393"/>
                <a:ext cx="3621569" cy="1038746"/>
              </a:xfrm>
              <a:prstGeom prst="rect">
                <a:avLst/>
              </a:prstGeom>
              <a:blipFill>
                <a:blip r:embed="rId8"/>
                <a:stretch>
                  <a:fillRect l="-505" t="-8824" b="-12353"/>
                </a:stretch>
              </a:blipFill>
            </p:spPr>
            <p:txBody>
              <a:bodyPr/>
              <a:lstStyle/>
              <a:p>
                <a:r>
                  <a:rPr lang="de-DE">
                    <a:noFill/>
                  </a:rPr>
                  <a:t> </a:t>
                </a:r>
              </a:p>
            </p:txBody>
          </p:sp>
        </mc:Fallback>
      </mc:AlternateContent>
      <p:sp>
        <p:nvSpPr>
          <p:cNvPr id="22" name="Textfeld 21"/>
          <p:cNvSpPr txBox="1"/>
          <p:nvPr/>
        </p:nvSpPr>
        <p:spPr>
          <a:xfrm>
            <a:off x="10817440" y="3045788"/>
            <a:ext cx="1176604" cy="294953"/>
          </a:xfrm>
          <a:prstGeom prst="rect">
            <a:avLst/>
          </a:prstGeom>
          <a:noFill/>
        </p:spPr>
        <p:txBody>
          <a:bodyPr wrap="none" lIns="0" tIns="0" rIns="0" bIns="0" rtlCol="0" anchor="t" anchorCtr="0">
            <a:spAutoFit/>
          </a:bodyPr>
          <a:lstStyle/>
          <a:p>
            <a:pPr algn="l">
              <a:lnSpc>
                <a:spcPts val="2300"/>
              </a:lnSpc>
              <a:spcBef>
                <a:spcPts val="1150"/>
              </a:spcBef>
            </a:pPr>
            <a:r>
              <a:rPr lang="de-DE" sz="800" smtClean="0"/>
              <a:t>[S. Lazerson PPCF 2021]</a:t>
            </a:r>
            <a:endParaRPr lang="de-DE" sz="800" dirty="0" err="1" smtClean="0"/>
          </a:p>
        </p:txBody>
      </p:sp>
      <p:sp>
        <p:nvSpPr>
          <p:cNvPr id="23" name="Textfeld 22"/>
          <p:cNvSpPr txBox="1"/>
          <p:nvPr/>
        </p:nvSpPr>
        <p:spPr>
          <a:xfrm>
            <a:off x="11269882" y="6381750"/>
            <a:ext cx="498534" cy="294953"/>
          </a:xfrm>
          <a:prstGeom prst="rect">
            <a:avLst/>
          </a:prstGeom>
          <a:noFill/>
        </p:spPr>
        <p:txBody>
          <a:bodyPr wrap="none" lIns="0" tIns="0" rIns="0" bIns="0" rtlCol="0" anchor="t" anchorCtr="0">
            <a:spAutoFit/>
          </a:bodyPr>
          <a:lstStyle/>
          <a:p>
            <a:pPr algn="l">
              <a:lnSpc>
                <a:spcPts val="2300"/>
              </a:lnSpc>
              <a:spcBef>
                <a:spcPts val="1150"/>
              </a:spcBef>
            </a:pPr>
            <a:r>
              <a:rPr lang="de-DE" sz="800" smtClean="0"/>
              <a:t>[S. Dräger]</a:t>
            </a:r>
            <a:endParaRPr lang="de-DE" sz="800" dirty="0" err="1" smtClean="0"/>
          </a:p>
        </p:txBody>
      </p:sp>
      <p:sp>
        <p:nvSpPr>
          <p:cNvPr id="24" name="Textfeld 23"/>
          <p:cNvSpPr txBox="1"/>
          <p:nvPr/>
        </p:nvSpPr>
        <p:spPr>
          <a:xfrm>
            <a:off x="6441351" y="5521228"/>
            <a:ext cx="756617" cy="294953"/>
          </a:xfrm>
          <a:prstGeom prst="rect">
            <a:avLst/>
          </a:prstGeom>
          <a:noFill/>
        </p:spPr>
        <p:txBody>
          <a:bodyPr wrap="none" lIns="0" tIns="0" rIns="0" bIns="0" rtlCol="0" anchor="t" anchorCtr="0">
            <a:spAutoFit/>
          </a:bodyPr>
          <a:lstStyle/>
          <a:p>
            <a:pPr algn="l">
              <a:lnSpc>
                <a:spcPts val="2300"/>
              </a:lnSpc>
              <a:spcBef>
                <a:spcPts val="1150"/>
              </a:spcBef>
            </a:pPr>
            <a:r>
              <a:rPr lang="de-DE" sz="800" smtClean="0"/>
              <a:t>[Reiter NF 1990]</a:t>
            </a:r>
            <a:endParaRPr lang="de-DE" sz="800" dirty="0" err="1" smtClean="0"/>
          </a:p>
        </p:txBody>
      </p:sp>
    </p:spTree>
    <p:extLst>
      <p:ext uri="{BB962C8B-B14F-4D97-AF65-F5344CB8AC3E}">
        <p14:creationId xmlns:p14="http://schemas.microsoft.com/office/powerpoint/2010/main" val="249290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6" grpId="0" animBg="1"/>
      <p:bldP spid="17"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stretch>
            <a:fillRect/>
          </a:stretch>
        </p:blipFill>
        <p:spPr>
          <a:xfrm>
            <a:off x="5402749" y="1480236"/>
            <a:ext cx="6715890" cy="3303659"/>
          </a:xfrm>
          <a:prstGeom prst="rect">
            <a:avLst/>
          </a:prstGeom>
        </p:spPr>
      </p:pic>
      <p:sp>
        <p:nvSpPr>
          <p:cNvPr id="2" name="Inhaltsplatzhalter 1"/>
          <p:cNvSpPr>
            <a:spLocks noGrp="1"/>
          </p:cNvSpPr>
          <p:nvPr>
            <p:ph sz="quarter" idx="13"/>
          </p:nvPr>
        </p:nvSpPr>
        <p:spPr/>
        <p:txBody>
          <a:bodyPr/>
          <a:lstStyle/>
          <a:p>
            <a:pPr lvl="1"/>
            <a:r>
              <a:rPr lang="de-DE" sz="1600">
                <a:solidFill>
                  <a:srgbClr val="006C66"/>
                </a:solidFill>
              </a:rPr>
              <a:t>Stable density in equilibrium</a:t>
            </a:r>
          </a:p>
          <a:p>
            <a:pPr marL="342900" lvl="1" indent="-342900">
              <a:buFont typeface="Arial" panose="020B0604020202020204" pitchFamily="34" charset="0"/>
              <a:buChar char="•"/>
            </a:pPr>
            <a:r>
              <a:rPr lang="el-GR" sz="2400">
                <a:solidFill>
                  <a:srgbClr val="006C66"/>
                </a:solidFill>
              </a:rPr>
              <a:t>Γ</a:t>
            </a:r>
            <a:r>
              <a:rPr lang="de-DE" sz="2400" baseline="-25000">
                <a:solidFill>
                  <a:srgbClr val="006C66"/>
                </a:solidFill>
              </a:rPr>
              <a:t>exhaust</a:t>
            </a:r>
            <a:r>
              <a:rPr lang="de-DE" sz="2400">
                <a:solidFill>
                  <a:srgbClr val="006C66"/>
                </a:solidFill>
              </a:rPr>
              <a:t> = </a:t>
            </a:r>
            <a:r>
              <a:rPr lang="el-GR" sz="2400">
                <a:solidFill>
                  <a:srgbClr val="006C66"/>
                </a:solidFill>
              </a:rPr>
              <a:t>Γ</a:t>
            </a:r>
            <a:r>
              <a:rPr lang="de-DE" sz="2400" baseline="-25000">
                <a:solidFill>
                  <a:srgbClr val="006C66"/>
                </a:solidFill>
              </a:rPr>
              <a:t>source</a:t>
            </a:r>
          </a:p>
          <a:p>
            <a:pPr lvl="1"/>
            <a:r>
              <a:rPr lang="de-DE" sz="1600">
                <a:solidFill>
                  <a:srgbClr val="006C66"/>
                </a:solidFill>
              </a:rPr>
              <a:t>Wall independent density control</a:t>
            </a:r>
          </a:p>
          <a:p>
            <a:pPr marL="342900" lvl="1" indent="-342900">
              <a:buFont typeface="Arial" panose="020B0604020202020204" pitchFamily="34" charset="0"/>
              <a:buChar char="•"/>
            </a:pPr>
            <a:r>
              <a:rPr lang="el-GR" sz="2400">
                <a:solidFill>
                  <a:srgbClr val="006C66"/>
                </a:solidFill>
              </a:rPr>
              <a:t>Γ</a:t>
            </a:r>
            <a:r>
              <a:rPr lang="de-DE" sz="2400" baseline="-25000">
                <a:solidFill>
                  <a:srgbClr val="006C66"/>
                </a:solidFill>
              </a:rPr>
              <a:t>exhaust</a:t>
            </a:r>
            <a:r>
              <a:rPr lang="de-DE" sz="2400" baseline="30000">
                <a:solidFill>
                  <a:srgbClr val="006C66"/>
                </a:solidFill>
              </a:rPr>
              <a:t> </a:t>
            </a:r>
            <a:r>
              <a:rPr lang="de-DE" sz="2400">
                <a:solidFill>
                  <a:srgbClr val="006C66"/>
                </a:solidFill>
              </a:rPr>
              <a:t>&gt; </a:t>
            </a:r>
            <a:r>
              <a:rPr lang="el-GR" sz="2400">
                <a:solidFill>
                  <a:srgbClr val="006C66"/>
                </a:solidFill>
              </a:rPr>
              <a:t>Γ</a:t>
            </a:r>
            <a:r>
              <a:rPr lang="de-DE" sz="2400" baseline="-25000" smtClean="0">
                <a:solidFill>
                  <a:srgbClr val="006C66"/>
                </a:solidFill>
              </a:rPr>
              <a:t>wall</a:t>
            </a:r>
          </a:p>
          <a:p>
            <a:pPr marL="342900" lvl="1" indent="-342900">
              <a:buFont typeface="Arial" panose="020B0604020202020204" pitchFamily="34" charset="0"/>
              <a:buChar char="•"/>
            </a:pPr>
            <a:r>
              <a:rPr lang="el-GR">
                <a:solidFill>
                  <a:srgbClr val="006C66"/>
                </a:solidFill>
              </a:rPr>
              <a:t>Γ</a:t>
            </a:r>
            <a:r>
              <a:rPr lang="de-DE" baseline="-25000">
                <a:solidFill>
                  <a:srgbClr val="006C66"/>
                </a:solidFill>
              </a:rPr>
              <a:t>exhaust</a:t>
            </a:r>
            <a:r>
              <a:rPr lang="de-DE" baseline="30000">
                <a:solidFill>
                  <a:srgbClr val="006C66"/>
                </a:solidFill>
              </a:rPr>
              <a:t> </a:t>
            </a:r>
            <a:r>
              <a:rPr lang="de-DE" smtClean="0">
                <a:solidFill>
                  <a:srgbClr val="006C66"/>
                </a:solidFill>
              </a:rPr>
              <a:t>&gt; 1.1E+21 e/s</a:t>
            </a:r>
            <a:endParaRPr lang="de-DE" baseline="-25000">
              <a:solidFill>
                <a:srgbClr val="006C66"/>
              </a:solidFill>
            </a:endParaRPr>
          </a:p>
          <a:p>
            <a:pPr lvl="1"/>
            <a:r>
              <a:rPr lang="de-DE" sz="1600">
                <a:solidFill>
                  <a:srgbClr val="006C66"/>
                </a:solidFill>
              </a:rPr>
              <a:t>Exhaust limited density control</a:t>
            </a:r>
          </a:p>
          <a:p>
            <a:pPr marL="285750" lvl="1" indent="-285750">
              <a:buFont typeface="Arial" panose="020B0604020202020204" pitchFamily="34" charset="0"/>
              <a:buChar char="•"/>
            </a:pPr>
            <a:r>
              <a:rPr lang="el-GR" sz="2400">
                <a:solidFill>
                  <a:srgbClr val="006C66"/>
                </a:solidFill>
              </a:rPr>
              <a:t>Γ</a:t>
            </a:r>
            <a:r>
              <a:rPr lang="de-DE" sz="2400" baseline="-25000">
                <a:solidFill>
                  <a:srgbClr val="006C66"/>
                </a:solidFill>
              </a:rPr>
              <a:t>exhaust</a:t>
            </a:r>
            <a:r>
              <a:rPr lang="de-DE" sz="2400">
                <a:solidFill>
                  <a:srgbClr val="006C66"/>
                </a:solidFill>
              </a:rPr>
              <a:t> &lt; </a:t>
            </a:r>
            <a:r>
              <a:rPr lang="el-GR" sz="2400">
                <a:solidFill>
                  <a:srgbClr val="006C66"/>
                </a:solidFill>
              </a:rPr>
              <a:t>Γ</a:t>
            </a:r>
            <a:r>
              <a:rPr lang="de-DE" sz="2400" baseline="-25000">
                <a:solidFill>
                  <a:srgbClr val="006C66"/>
                </a:solidFill>
              </a:rPr>
              <a:t>wall </a:t>
            </a:r>
            <a:r>
              <a:rPr lang="de-DE" sz="2400">
                <a:solidFill>
                  <a:srgbClr val="006C66"/>
                </a:solidFill>
              </a:rPr>
              <a:t>+</a:t>
            </a:r>
            <a:r>
              <a:rPr lang="el-GR" sz="2400">
                <a:solidFill>
                  <a:srgbClr val="006C66"/>
                </a:solidFill>
              </a:rPr>
              <a:t> Γ</a:t>
            </a:r>
            <a:r>
              <a:rPr lang="de-DE" sz="2400" baseline="-25000">
                <a:solidFill>
                  <a:srgbClr val="006C66"/>
                </a:solidFill>
              </a:rPr>
              <a:t>NBI </a:t>
            </a:r>
            <a:r>
              <a:rPr lang="de-DE" sz="2400">
                <a:solidFill>
                  <a:srgbClr val="006C66"/>
                </a:solidFill>
              </a:rPr>
              <a:t>+ </a:t>
            </a:r>
            <a:r>
              <a:rPr lang="el-GR" sz="2400">
                <a:solidFill>
                  <a:srgbClr val="006C66"/>
                </a:solidFill>
              </a:rPr>
              <a:t>Γ</a:t>
            </a:r>
            <a:r>
              <a:rPr lang="de-DE" sz="2400" baseline="-25000">
                <a:solidFill>
                  <a:srgbClr val="006C66"/>
                </a:solidFill>
              </a:rPr>
              <a:t>pellet </a:t>
            </a:r>
            <a:r>
              <a:rPr lang="de-DE" sz="2400">
                <a:solidFill>
                  <a:srgbClr val="006C66"/>
                </a:solidFill>
              </a:rPr>
              <a:t>(+</a:t>
            </a:r>
            <a:r>
              <a:rPr lang="el-GR" sz="2400">
                <a:solidFill>
                  <a:srgbClr val="006C66"/>
                </a:solidFill>
              </a:rPr>
              <a:t>Γ</a:t>
            </a:r>
            <a:r>
              <a:rPr lang="de-DE" sz="2400" baseline="-25000">
                <a:solidFill>
                  <a:srgbClr val="006C66"/>
                </a:solidFill>
              </a:rPr>
              <a:t>Gas</a:t>
            </a:r>
            <a:r>
              <a:rPr lang="de-DE" sz="2400" smtClean="0">
                <a:solidFill>
                  <a:srgbClr val="006C66"/>
                </a:solidFill>
              </a:rPr>
              <a:t>)</a:t>
            </a:r>
          </a:p>
          <a:p>
            <a:pPr marL="285750" lvl="1" indent="-285750">
              <a:buFont typeface="Arial" panose="020B0604020202020204" pitchFamily="34" charset="0"/>
              <a:buChar char="•"/>
            </a:pPr>
            <a:r>
              <a:rPr lang="el-GR">
                <a:solidFill>
                  <a:srgbClr val="006C66"/>
                </a:solidFill>
              </a:rPr>
              <a:t>Γ</a:t>
            </a:r>
            <a:r>
              <a:rPr lang="de-DE" baseline="-25000">
                <a:solidFill>
                  <a:srgbClr val="006C66"/>
                </a:solidFill>
              </a:rPr>
              <a:t>exhaust</a:t>
            </a:r>
            <a:r>
              <a:rPr lang="de-DE">
                <a:solidFill>
                  <a:srgbClr val="006C66"/>
                </a:solidFill>
              </a:rPr>
              <a:t> </a:t>
            </a:r>
            <a:r>
              <a:rPr lang="de-DE" smtClean="0">
                <a:solidFill>
                  <a:srgbClr val="006C66"/>
                </a:solidFill>
              </a:rPr>
              <a:t>&lt; 1.4E+22 e/s (4.1E+23)</a:t>
            </a:r>
            <a:endParaRPr lang="de-DE">
              <a:solidFill>
                <a:srgbClr val="006C66"/>
              </a:solidFill>
            </a:endParaRPr>
          </a:p>
          <a:p>
            <a:pPr lvl="1"/>
            <a:r>
              <a:rPr lang="de-DE" sz="1600">
                <a:solidFill>
                  <a:srgbClr val="006C66"/>
                </a:solidFill>
              </a:rPr>
              <a:t>Fueling limited density control </a:t>
            </a:r>
          </a:p>
          <a:p>
            <a:pPr marL="342900" lvl="1" indent="-342900">
              <a:buFont typeface="Arial" panose="020B0604020202020204" pitchFamily="34" charset="0"/>
              <a:buChar char="•"/>
            </a:pPr>
            <a:r>
              <a:rPr lang="el-GR" sz="2400">
                <a:solidFill>
                  <a:srgbClr val="006C66"/>
                </a:solidFill>
              </a:rPr>
              <a:t>Γ</a:t>
            </a:r>
            <a:r>
              <a:rPr lang="de-DE" sz="2400" baseline="-25000">
                <a:solidFill>
                  <a:srgbClr val="006C66"/>
                </a:solidFill>
              </a:rPr>
              <a:t>exhaust</a:t>
            </a:r>
            <a:r>
              <a:rPr lang="de-DE" sz="2400">
                <a:solidFill>
                  <a:srgbClr val="006C66"/>
                </a:solidFill>
              </a:rPr>
              <a:t> &gt; </a:t>
            </a:r>
            <a:r>
              <a:rPr lang="el-GR" sz="2400">
                <a:solidFill>
                  <a:srgbClr val="006C66"/>
                </a:solidFill>
              </a:rPr>
              <a:t>Γ</a:t>
            </a:r>
            <a:r>
              <a:rPr lang="de-DE" sz="2400" baseline="-25000">
                <a:solidFill>
                  <a:srgbClr val="006C66"/>
                </a:solidFill>
              </a:rPr>
              <a:t>wall </a:t>
            </a:r>
            <a:r>
              <a:rPr lang="de-DE" sz="2400">
                <a:solidFill>
                  <a:srgbClr val="006C66"/>
                </a:solidFill>
              </a:rPr>
              <a:t>+</a:t>
            </a:r>
            <a:r>
              <a:rPr lang="el-GR" sz="2400">
                <a:solidFill>
                  <a:srgbClr val="006C66"/>
                </a:solidFill>
              </a:rPr>
              <a:t> Γ</a:t>
            </a:r>
            <a:r>
              <a:rPr lang="de-DE" sz="2400" baseline="-25000">
                <a:solidFill>
                  <a:srgbClr val="006C66"/>
                </a:solidFill>
              </a:rPr>
              <a:t>NBI </a:t>
            </a:r>
            <a:r>
              <a:rPr lang="de-DE" sz="2400">
                <a:solidFill>
                  <a:srgbClr val="006C66"/>
                </a:solidFill>
              </a:rPr>
              <a:t>+ </a:t>
            </a:r>
            <a:r>
              <a:rPr lang="el-GR" sz="2400">
                <a:solidFill>
                  <a:srgbClr val="006C66"/>
                </a:solidFill>
              </a:rPr>
              <a:t>Γ</a:t>
            </a:r>
            <a:r>
              <a:rPr lang="de-DE" sz="2400" baseline="-25000">
                <a:solidFill>
                  <a:srgbClr val="006C66"/>
                </a:solidFill>
              </a:rPr>
              <a:t>pellet </a:t>
            </a:r>
            <a:r>
              <a:rPr lang="de-DE" sz="2400">
                <a:solidFill>
                  <a:srgbClr val="006C66"/>
                </a:solidFill>
              </a:rPr>
              <a:t>(+</a:t>
            </a:r>
            <a:r>
              <a:rPr lang="el-GR" sz="2400">
                <a:solidFill>
                  <a:srgbClr val="006C66"/>
                </a:solidFill>
              </a:rPr>
              <a:t>Γ</a:t>
            </a:r>
            <a:r>
              <a:rPr lang="de-DE" sz="2400" baseline="-25000">
                <a:solidFill>
                  <a:srgbClr val="006C66"/>
                </a:solidFill>
              </a:rPr>
              <a:t>Gas</a:t>
            </a:r>
            <a:r>
              <a:rPr lang="de-DE" sz="2400">
                <a:solidFill>
                  <a:srgbClr val="006C66"/>
                </a:solidFill>
              </a:rPr>
              <a:t>)</a:t>
            </a:r>
          </a:p>
          <a:p>
            <a:endParaRPr lang="de-DE"/>
          </a:p>
        </p:txBody>
      </p:sp>
      <p:sp>
        <p:nvSpPr>
          <p:cNvPr id="3" name="Titel 2"/>
          <p:cNvSpPr>
            <a:spLocks noGrp="1"/>
          </p:cNvSpPr>
          <p:nvPr>
            <p:ph type="title"/>
          </p:nvPr>
        </p:nvSpPr>
        <p:spPr/>
        <p:txBody>
          <a:bodyPr/>
          <a:lstStyle/>
          <a:p>
            <a:r>
              <a:rPr lang="de-DE" smtClean="0"/>
              <a:t>Opertational performance requirements</a:t>
            </a:r>
            <a:endParaRPr lang="de-DE"/>
          </a:p>
        </p:txBody>
      </p:sp>
      <p:sp>
        <p:nvSpPr>
          <p:cNvPr id="4" name="Datumsplatzhalter 3"/>
          <p:cNvSpPr>
            <a:spLocks noGrp="1"/>
          </p:cNvSpPr>
          <p:nvPr>
            <p:ph type="dt" sz="half" idx="14"/>
          </p:nvPr>
        </p:nvSpPr>
        <p:spPr/>
        <p:txBody>
          <a:bodyPr/>
          <a:lstStyle/>
          <a:p>
            <a:r>
              <a:rPr lang="de-DE" smtClean="0"/>
              <a:t>10.10.2023</a:t>
            </a:r>
            <a:endParaRPr lang="de-DE" dirty="0"/>
          </a:p>
        </p:txBody>
      </p:sp>
      <p:sp>
        <p:nvSpPr>
          <p:cNvPr id="5" name="Fußzeilenplatzhalter 4"/>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12</a:t>
            </a:fld>
            <a:endParaRPr lang="de-DE" dirty="0"/>
          </a:p>
        </p:txBody>
      </p:sp>
    </p:spTree>
    <p:extLst>
      <p:ext uri="{BB962C8B-B14F-4D97-AF65-F5344CB8AC3E}">
        <p14:creationId xmlns:p14="http://schemas.microsoft.com/office/powerpoint/2010/main" val="2150116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lstStyle/>
          <a:p>
            <a:pPr marL="285750" lvl="1" indent="-285750">
              <a:buFont typeface="Arial" panose="020B0604020202020204" pitchFamily="34" charset="0"/>
              <a:buChar char="•"/>
            </a:pPr>
            <a:r>
              <a:rPr lang="de-DE" sz="2400">
                <a:solidFill>
                  <a:srgbClr val="006C66"/>
                </a:solidFill>
              </a:rPr>
              <a:t>Survive P</a:t>
            </a:r>
            <a:r>
              <a:rPr lang="de-DE" sz="2400" baseline="-25000">
                <a:solidFill>
                  <a:srgbClr val="006C66"/>
                </a:solidFill>
              </a:rPr>
              <a:t>div</a:t>
            </a:r>
            <a:r>
              <a:rPr lang="de-DE" sz="2400">
                <a:solidFill>
                  <a:srgbClr val="006C66"/>
                </a:solidFill>
              </a:rPr>
              <a:t> = P</a:t>
            </a:r>
            <a:r>
              <a:rPr lang="de-DE" sz="2400" baseline="-25000">
                <a:solidFill>
                  <a:srgbClr val="006C66"/>
                </a:solidFill>
              </a:rPr>
              <a:t>rec,surf</a:t>
            </a:r>
            <a:r>
              <a:rPr lang="de-DE" sz="2400">
                <a:solidFill>
                  <a:srgbClr val="006C66"/>
                </a:solidFill>
              </a:rPr>
              <a:t>(</a:t>
            </a:r>
            <a:r>
              <a:rPr lang="el-GR" sz="2400">
                <a:solidFill>
                  <a:srgbClr val="006C66"/>
                </a:solidFill>
              </a:rPr>
              <a:t>Γ</a:t>
            </a:r>
            <a:r>
              <a:rPr lang="de-DE" sz="2400" baseline="-25000">
                <a:solidFill>
                  <a:srgbClr val="006C66"/>
                </a:solidFill>
              </a:rPr>
              <a:t>ion,div</a:t>
            </a:r>
            <a:r>
              <a:rPr lang="de-DE" sz="2400">
                <a:solidFill>
                  <a:srgbClr val="006C66"/>
                </a:solidFill>
              </a:rPr>
              <a:t>) + P</a:t>
            </a:r>
            <a:r>
              <a:rPr lang="de-DE" sz="2400" baseline="-25000">
                <a:solidFill>
                  <a:srgbClr val="006C66"/>
                </a:solidFill>
              </a:rPr>
              <a:t>rec,vol,div</a:t>
            </a:r>
            <a:r>
              <a:rPr lang="de-DE" sz="2400">
                <a:solidFill>
                  <a:srgbClr val="006C66"/>
                </a:solidFill>
              </a:rPr>
              <a:t>(</a:t>
            </a:r>
            <a:r>
              <a:rPr lang="el-GR" sz="2400">
                <a:solidFill>
                  <a:srgbClr val="006C66"/>
                </a:solidFill>
              </a:rPr>
              <a:t>Γ</a:t>
            </a:r>
            <a:r>
              <a:rPr lang="de-DE" sz="2400" baseline="-25000">
                <a:solidFill>
                  <a:srgbClr val="006C66"/>
                </a:solidFill>
              </a:rPr>
              <a:t>ion,div</a:t>
            </a:r>
            <a:r>
              <a:rPr lang="de-DE" sz="2400">
                <a:solidFill>
                  <a:srgbClr val="006C66"/>
                </a:solidFill>
              </a:rPr>
              <a:t>) + P</a:t>
            </a:r>
            <a:r>
              <a:rPr lang="de-DE" sz="2400" baseline="-25000">
                <a:solidFill>
                  <a:srgbClr val="006C66"/>
                </a:solidFill>
              </a:rPr>
              <a:t>rad,div</a:t>
            </a:r>
            <a:r>
              <a:rPr lang="de-DE" sz="2400">
                <a:solidFill>
                  <a:srgbClr val="006C66"/>
                </a:solidFill>
              </a:rPr>
              <a:t> + P</a:t>
            </a:r>
            <a:r>
              <a:rPr lang="de-DE" sz="2400" baseline="-25000">
                <a:solidFill>
                  <a:srgbClr val="006C66"/>
                </a:solidFill>
              </a:rPr>
              <a:t>n,div</a:t>
            </a:r>
          </a:p>
          <a:p>
            <a:pPr marL="285750" lvl="1" indent="-285750">
              <a:buFont typeface="Arial" panose="020B0604020202020204" pitchFamily="34" charset="0"/>
              <a:buChar char="•"/>
            </a:pPr>
            <a:r>
              <a:rPr lang="de-DE" sz="2400">
                <a:solidFill>
                  <a:srgbClr val="006C66"/>
                </a:solidFill>
              </a:rPr>
              <a:t>q</a:t>
            </a:r>
            <a:r>
              <a:rPr lang="de-DE" sz="2400" baseline="-25000">
                <a:solidFill>
                  <a:srgbClr val="006C66"/>
                </a:solidFill>
              </a:rPr>
              <a:t>div</a:t>
            </a:r>
            <a:r>
              <a:rPr lang="de-DE" sz="2400">
                <a:solidFill>
                  <a:srgbClr val="006C66"/>
                </a:solidFill>
              </a:rPr>
              <a:t> ≤ 10 MW/m²  (q</a:t>
            </a:r>
            <a:r>
              <a:rPr lang="de-DE" sz="2400" baseline="-25000">
                <a:solidFill>
                  <a:srgbClr val="006C66"/>
                </a:solidFill>
              </a:rPr>
              <a:t>max</a:t>
            </a:r>
            <a:r>
              <a:rPr lang="de-DE" sz="2400">
                <a:solidFill>
                  <a:srgbClr val="006C66"/>
                </a:solidFill>
              </a:rPr>
              <a:t> ≤ 20 MW/m²) </a:t>
            </a:r>
          </a:p>
          <a:p>
            <a:pPr marL="285750" lvl="1" indent="-285750">
              <a:buFont typeface="Arial" panose="020B0604020202020204" pitchFamily="34" charset="0"/>
              <a:buChar char="•"/>
            </a:pPr>
            <a:r>
              <a:rPr lang="de-DE" sz="2400">
                <a:solidFill>
                  <a:srgbClr val="006C66"/>
                </a:solidFill>
              </a:rPr>
              <a:t>Survive neutron dpa (ITER 0.14 - 2.5dpa; DEMO 70 – 80 dpa)</a:t>
            </a:r>
          </a:p>
          <a:p>
            <a:pPr marL="285750" lvl="1" indent="-285750">
              <a:buFont typeface="Arial" panose="020B0604020202020204" pitchFamily="34" charset="0"/>
              <a:buChar char="•"/>
            </a:pPr>
            <a:r>
              <a:rPr lang="de-DE" sz="2400">
                <a:solidFill>
                  <a:srgbClr val="006C66"/>
                </a:solidFill>
              </a:rPr>
              <a:t>T</a:t>
            </a:r>
            <a:r>
              <a:rPr lang="de-DE" sz="2400" baseline="-25000">
                <a:solidFill>
                  <a:srgbClr val="006C66"/>
                </a:solidFill>
              </a:rPr>
              <a:t>e,t</a:t>
            </a:r>
            <a:r>
              <a:rPr lang="de-DE" sz="2400">
                <a:solidFill>
                  <a:srgbClr val="006C66"/>
                </a:solidFill>
              </a:rPr>
              <a:t> &lt; 10 eV (&lt; 5 eV W sputtering; &lt; 1.5 eV volume recomb.)</a:t>
            </a:r>
          </a:p>
          <a:p>
            <a:endParaRPr lang="de-DE" smtClean="0"/>
          </a:p>
          <a:p>
            <a:endParaRPr lang="de-DE" smtClean="0"/>
          </a:p>
          <a:p>
            <a:pPr lvl="1"/>
            <a:r>
              <a:rPr lang="de-DE" sz="2400" b="1">
                <a:solidFill>
                  <a:srgbClr val="006C66"/>
                </a:solidFill>
              </a:rPr>
              <a:t>Objective: 	</a:t>
            </a:r>
            <a:r>
              <a:rPr lang="de-DE" sz="2400" b="1" smtClean="0">
                <a:solidFill>
                  <a:srgbClr val="006C66"/>
                </a:solidFill>
              </a:rPr>
              <a:t>Optimize performance metrics</a:t>
            </a:r>
          </a:p>
          <a:p>
            <a:pPr lvl="1"/>
            <a:r>
              <a:rPr lang="de-DE" sz="2400" b="1">
                <a:solidFill>
                  <a:srgbClr val="006C66"/>
                </a:solidFill>
              </a:rPr>
              <a:t>	</a:t>
            </a:r>
            <a:r>
              <a:rPr lang="de-DE" sz="2400" b="1" smtClean="0">
                <a:solidFill>
                  <a:srgbClr val="006C66"/>
                </a:solidFill>
              </a:rPr>
              <a:t>	Maximize </a:t>
            </a:r>
            <a:r>
              <a:rPr lang="el-GR" sz="2400" b="1" smtClean="0">
                <a:solidFill>
                  <a:srgbClr val="006C66"/>
                </a:solidFill>
              </a:rPr>
              <a:t>Γ</a:t>
            </a:r>
            <a:r>
              <a:rPr lang="de-DE" sz="2400" b="1" baseline="-25000">
                <a:solidFill>
                  <a:srgbClr val="006C66"/>
                </a:solidFill>
              </a:rPr>
              <a:t>exhaust</a:t>
            </a:r>
            <a:r>
              <a:rPr lang="de-DE" sz="2400" b="1">
                <a:solidFill>
                  <a:srgbClr val="006C66"/>
                </a:solidFill>
              </a:rPr>
              <a:t> combined with throttle</a:t>
            </a:r>
          </a:p>
          <a:p>
            <a:pPr lvl="1"/>
            <a:r>
              <a:rPr lang="de-DE" sz="2400" b="1">
                <a:solidFill>
                  <a:srgbClr val="006C66"/>
                </a:solidFill>
              </a:rPr>
              <a:t>	</a:t>
            </a:r>
            <a:r>
              <a:rPr lang="de-DE" sz="2400" b="1" smtClean="0">
                <a:solidFill>
                  <a:srgbClr val="006C66"/>
                </a:solidFill>
              </a:rPr>
              <a:t>	Minimize </a:t>
            </a:r>
            <a:r>
              <a:rPr lang="de-DE" sz="2400" b="1">
                <a:solidFill>
                  <a:srgbClr val="006C66"/>
                </a:solidFill>
              </a:rPr>
              <a:t>R</a:t>
            </a:r>
            <a:r>
              <a:rPr lang="de-DE" sz="2400" b="1" baseline="-25000">
                <a:solidFill>
                  <a:srgbClr val="006C66"/>
                </a:solidFill>
              </a:rPr>
              <a:t>eff</a:t>
            </a:r>
            <a:endParaRPr lang="de-DE" sz="2400" b="1">
              <a:solidFill>
                <a:srgbClr val="006C66"/>
              </a:solidFill>
            </a:endParaRPr>
          </a:p>
          <a:p>
            <a:endParaRPr lang="de-DE"/>
          </a:p>
        </p:txBody>
      </p:sp>
      <p:sp>
        <p:nvSpPr>
          <p:cNvPr id="3" name="Titel 2"/>
          <p:cNvSpPr>
            <a:spLocks noGrp="1"/>
          </p:cNvSpPr>
          <p:nvPr>
            <p:ph type="title"/>
          </p:nvPr>
        </p:nvSpPr>
        <p:spPr/>
        <p:txBody>
          <a:bodyPr/>
          <a:lstStyle/>
          <a:p>
            <a:r>
              <a:rPr lang="de-DE" smtClean="0"/>
              <a:t>Guarantee requirements</a:t>
            </a:r>
            <a:endParaRPr lang="de-DE"/>
          </a:p>
        </p:txBody>
      </p:sp>
      <p:sp>
        <p:nvSpPr>
          <p:cNvPr id="4" name="Datumsplatzhalter 3"/>
          <p:cNvSpPr>
            <a:spLocks noGrp="1"/>
          </p:cNvSpPr>
          <p:nvPr>
            <p:ph type="dt" sz="half" idx="14"/>
          </p:nvPr>
        </p:nvSpPr>
        <p:spPr/>
        <p:txBody>
          <a:bodyPr/>
          <a:lstStyle/>
          <a:p>
            <a:r>
              <a:rPr lang="de-DE" smtClean="0"/>
              <a:t>10.10.2023</a:t>
            </a:r>
            <a:endParaRPr lang="de-DE" dirty="0"/>
          </a:p>
        </p:txBody>
      </p:sp>
      <p:sp>
        <p:nvSpPr>
          <p:cNvPr id="5" name="Fußzeilenplatzhalter 4"/>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13</a:t>
            </a:fld>
            <a:endParaRPr lang="de-DE" dirty="0"/>
          </a:p>
        </p:txBody>
      </p:sp>
    </p:spTree>
    <p:extLst>
      <p:ext uri="{BB962C8B-B14F-4D97-AF65-F5344CB8AC3E}">
        <p14:creationId xmlns:p14="http://schemas.microsoft.com/office/powerpoint/2010/main" val="2281022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mtClean="0"/>
              <a:t>Particle exhaust metrics and efficiencies</a:t>
            </a:r>
            <a:endParaRPr lang="de-DE"/>
          </a:p>
        </p:txBody>
      </p:sp>
      <p:sp>
        <p:nvSpPr>
          <p:cNvPr id="4" name="Datumsplatzhalter 3"/>
          <p:cNvSpPr>
            <a:spLocks noGrp="1"/>
          </p:cNvSpPr>
          <p:nvPr>
            <p:ph type="dt" sz="half" idx="14"/>
          </p:nvPr>
        </p:nvSpPr>
        <p:spPr/>
        <p:txBody>
          <a:bodyPr/>
          <a:lstStyle/>
          <a:p>
            <a:r>
              <a:rPr lang="de-DE" smtClean="0"/>
              <a:t>10.10.2023</a:t>
            </a:r>
            <a:endParaRPr lang="de-DE" dirty="0"/>
          </a:p>
        </p:txBody>
      </p:sp>
      <p:sp>
        <p:nvSpPr>
          <p:cNvPr id="5" name="Fußzeilenplatzhalter 4"/>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14</a:t>
            </a:fld>
            <a:endParaRPr lang="de-DE" dirty="0"/>
          </a:p>
        </p:txBody>
      </p:sp>
      <p:sp>
        <p:nvSpPr>
          <p:cNvPr id="7" name="Rechteck 6"/>
          <p:cNvSpPr/>
          <p:nvPr/>
        </p:nvSpPr>
        <p:spPr>
          <a:xfrm>
            <a:off x="947738" y="3830497"/>
            <a:ext cx="9000000" cy="2636619"/>
          </a:xfrm>
          <a:prstGeom prst="rect">
            <a:avLst/>
          </a:prstGeom>
          <a:ln w="57150">
            <a:solidFill>
              <a:srgbClr val="005555"/>
            </a:solidFill>
          </a:ln>
        </p:spPr>
        <p:txBody>
          <a:bodyPr wrap="square">
            <a:spAutoFit/>
          </a:bodyPr>
          <a:lstStyle/>
          <a:p>
            <a:pPr algn="ctr"/>
            <a:r>
              <a:rPr lang="de-DE" sz="3200" b="1" err="1" smtClean="0">
                <a:solidFill>
                  <a:srgbClr val="005555"/>
                </a:solidFill>
              </a:rPr>
              <a:t>Exhaust</a:t>
            </a:r>
            <a:r>
              <a:rPr lang="de-DE" sz="3200" b="1" smtClean="0">
                <a:solidFill>
                  <a:srgbClr val="005555"/>
                </a:solidFill>
              </a:rPr>
              <a:t> </a:t>
            </a:r>
            <a:r>
              <a:rPr lang="de-DE" sz="3200" b="1" err="1" smtClean="0">
                <a:solidFill>
                  <a:srgbClr val="005555"/>
                </a:solidFill>
              </a:rPr>
              <a:t>efficiencies</a:t>
            </a:r>
            <a:endParaRPr lang="de-DE" sz="3200" b="1" smtClean="0">
              <a:solidFill>
                <a:srgbClr val="005555"/>
              </a:solidFill>
            </a:endParaRPr>
          </a:p>
          <a:p>
            <a:r>
              <a:rPr lang="de-DE" sz="2000">
                <a:solidFill>
                  <a:srgbClr val="005555"/>
                </a:solidFill>
              </a:rPr>
              <a:t>Particle collection	</a:t>
            </a:r>
            <a:r>
              <a:rPr lang="de-DE" sz="2000" smtClean="0">
                <a:solidFill>
                  <a:srgbClr val="005555"/>
                </a:solidFill>
              </a:rPr>
              <a:t>        Particle removal</a:t>
            </a:r>
            <a:endParaRPr lang="de-DE" sz="2000">
              <a:solidFill>
                <a:srgbClr val="005555"/>
              </a:solidFill>
            </a:endParaRPr>
          </a:p>
          <a:p>
            <a:r>
              <a:rPr lang="de-DE" sz="2000" smtClean="0">
                <a:solidFill>
                  <a:srgbClr val="005555"/>
                </a:solidFill>
              </a:rPr>
              <a:t> </a:t>
            </a:r>
            <a:r>
              <a:rPr lang="el-GR" sz="2000" smtClean="0">
                <a:solidFill>
                  <a:srgbClr val="005555"/>
                </a:solidFill>
              </a:rPr>
              <a:t>η</a:t>
            </a:r>
            <a:r>
              <a:rPr lang="de-DE" sz="2000" baseline="-25000" err="1">
                <a:solidFill>
                  <a:srgbClr val="005555"/>
                </a:solidFill>
              </a:rPr>
              <a:t>collection</a:t>
            </a:r>
            <a:r>
              <a:rPr lang="de-DE" sz="2000">
                <a:solidFill>
                  <a:srgbClr val="005555"/>
                </a:solidFill>
              </a:rPr>
              <a:t> = </a:t>
            </a:r>
            <a:r>
              <a:rPr lang="el-GR" sz="2000" smtClean="0">
                <a:solidFill>
                  <a:srgbClr val="005555"/>
                </a:solidFill>
              </a:rPr>
              <a:t>Γ</a:t>
            </a:r>
            <a:r>
              <a:rPr lang="de-DE" sz="2000" baseline="-25000" err="1">
                <a:solidFill>
                  <a:srgbClr val="005555"/>
                </a:solidFill>
              </a:rPr>
              <a:t>p</a:t>
            </a:r>
            <a:r>
              <a:rPr lang="de-DE" sz="2000" baseline="-25000" smtClean="0">
                <a:solidFill>
                  <a:srgbClr val="005555"/>
                </a:solidFill>
              </a:rPr>
              <a:t>umpgap </a:t>
            </a:r>
            <a:r>
              <a:rPr lang="de-DE" sz="2000">
                <a:solidFill>
                  <a:srgbClr val="005555"/>
                </a:solidFill>
              </a:rPr>
              <a:t>/ </a:t>
            </a:r>
            <a:r>
              <a:rPr lang="el-GR" sz="2000" smtClean="0">
                <a:solidFill>
                  <a:srgbClr val="005555"/>
                </a:solidFill>
              </a:rPr>
              <a:t>Γ</a:t>
            </a:r>
            <a:r>
              <a:rPr lang="de-DE" sz="2000" baseline="-25000" smtClean="0">
                <a:solidFill>
                  <a:srgbClr val="005555"/>
                </a:solidFill>
              </a:rPr>
              <a:t>neutral</a:t>
            </a:r>
            <a:r>
              <a:rPr lang="de-DE" sz="2000">
                <a:solidFill>
                  <a:srgbClr val="005555"/>
                </a:solidFill>
              </a:rPr>
              <a:t>	     </a:t>
            </a:r>
            <a:r>
              <a:rPr lang="de-DE" sz="2000" smtClean="0">
                <a:solidFill>
                  <a:srgbClr val="005555"/>
                </a:solidFill>
              </a:rPr>
              <a:t>   	</a:t>
            </a:r>
            <a:r>
              <a:rPr lang="el-GR" sz="2000" smtClean="0">
                <a:solidFill>
                  <a:srgbClr val="005555"/>
                </a:solidFill>
              </a:rPr>
              <a:t>η</a:t>
            </a:r>
            <a:r>
              <a:rPr lang="de-DE" sz="2000" baseline="-25000">
                <a:solidFill>
                  <a:srgbClr val="005555"/>
                </a:solidFill>
              </a:rPr>
              <a:t>removal </a:t>
            </a:r>
            <a:r>
              <a:rPr lang="de-DE" sz="2000">
                <a:solidFill>
                  <a:srgbClr val="005555"/>
                </a:solidFill>
              </a:rPr>
              <a:t>=</a:t>
            </a:r>
            <a:r>
              <a:rPr lang="de-DE" sz="2000" baseline="-25000">
                <a:solidFill>
                  <a:srgbClr val="005555"/>
                </a:solidFill>
              </a:rPr>
              <a:t> </a:t>
            </a:r>
            <a:r>
              <a:rPr lang="el-GR" sz="2000">
                <a:solidFill>
                  <a:srgbClr val="005555"/>
                </a:solidFill>
              </a:rPr>
              <a:t>Γ</a:t>
            </a:r>
            <a:r>
              <a:rPr lang="de-DE" sz="2000" baseline="-25000">
                <a:solidFill>
                  <a:srgbClr val="005555"/>
                </a:solidFill>
              </a:rPr>
              <a:t>exhaust  </a:t>
            </a:r>
            <a:r>
              <a:rPr lang="de-DE" sz="2000">
                <a:solidFill>
                  <a:srgbClr val="005555"/>
                </a:solidFill>
              </a:rPr>
              <a:t>/ </a:t>
            </a:r>
            <a:r>
              <a:rPr lang="el-GR" sz="2000">
                <a:solidFill>
                  <a:srgbClr val="005555"/>
                </a:solidFill>
              </a:rPr>
              <a:t>Γ</a:t>
            </a:r>
            <a:r>
              <a:rPr lang="de-DE" sz="2000" baseline="-25000">
                <a:solidFill>
                  <a:srgbClr val="005555"/>
                </a:solidFill>
              </a:rPr>
              <a:t>pumpgap</a:t>
            </a:r>
            <a:endParaRPr lang="de-DE" sz="2000" smtClean="0">
              <a:solidFill>
                <a:srgbClr val="005555"/>
              </a:solidFill>
            </a:endParaRPr>
          </a:p>
          <a:p>
            <a:r>
              <a:rPr lang="de-DE" sz="2000" smtClean="0">
                <a:solidFill>
                  <a:srgbClr val="005555"/>
                </a:solidFill>
              </a:rPr>
              <a:t> 		 = 4 % - 10 %					= 2 %</a:t>
            </a:r>
          </a:p>
          <a:p>
            <a:r>
              <a:rPr lang="de-DE" sz="2000" err="1" smtClean="0">
                <a:solidFill>
                  <a:srgbClr val="005555"/>
                </a:solidFill>
              </a:rPr>
              <a:t>Particle</a:t>
            </a:r>
            <a:r>
              <a:rPr lang="de-DE" sz="2000" smtClean="0">
                <a:solidFill>
                  <a:srgbClr val="005555"/>
                </a:solidFill>
              </a:rPr>
              <a:t> </a:t>
            </a:r>
            <a:r>
              <a:rPr lang="de-DE" sz="2000" err="1" smtClean="0">
                <a:solidFill>
                  <a:srgbClr val="005555"/>
                </a:solidFill>
              </a:rPr>
              <a:t>plugging</a:t>
            </a:r>
            <a:r>
              <a:rPr lang="de-DE" sz="2000">
                <a:solidFill>
                  <a:srgbClr val="005555"/>
                </a:solidFill>
              </a:rPr>
              <a:t>	     </a:t>
            </a:r>
            <a:r>
              <a:rPr lang="de-DE" sz="2000" smtClean="0">
                <a:solidFill>
                  <a:srgbClr val="005555"/>
                </a:solidFill>
              </a:rPr>
              <a:t>   Particle </a:t>
            </a:r>
            <a:r>
              <a:rPr lang="de-DE" sz="2000">
                <a:solidFill>
                  <a:srgbClr val="005555"/>
                </a:solidFill>
              </a:rPr>
              <a:t>exhaust efficiency</a:t>
            </a:r>
          </a:p>
          <a:p>
            <a:r>
              <a:rPr lang="el-GR" sz="2000" smtClean="0">
                <a:solidFill>
                  <a:srgbClr val="005555"/>
                </a:solidFill>
              </a:rPr>
              <a:t>η</a:t>
            </a:r>
            <a:r>
              <a:rPr lang="de-DE" sz="2000" baseline="-25000" err="1">
                <a:solidFill>
                  <a:srgbClr val="005555"/>
                </a:solidFill>
              </a:rPr>
              <a:t>plugging</a:t>
            </a:r>
            <a:r>
              <a:rPr lang="de-DE" sz="2000" baseline="-25000">
                <a:solidFill>
                  <a:srgbClr val="005555"/>
                </a:solidFill>
              </a:rPr>
              <a:t> </a:t>
            </a:r>
            <a:r>
              <a:rPr lang="de-DE" sz="2000" smtClean="0">
                <a:solidFill>
                  <a:srgbClr val="005555"/>
                </a:solidFill>
              </a:rPr>
              <a:t>=</a:t>
            </a:r>
            <a:r>
              <a:rPr lang="de-DE" sz="2000" baseline="-25000" smtClean="0">
                <a:solidFill>
                  <a:srgbClr val="005555"/>
                </a:solidFill>
              </a:rPr>
              <a:t> </a:t>
            </a:r>
            <a:r>
              <a:rPr lang="el-GR" sz="2000" smtClean="0">
                <a:solidFill>
                  <a:srgbClr val="005555"/>
                </a:solidFill>
              </a:rPr>
              <a:t>Γ</a:t>
            </a:r>
            <a:r>
              <a:rPr lang="de-DE" sz="2000" baseline="-25000" smtClean="0">
                <a:solidFill>
                  <a:srgbClr val="005555"/>
                </a:solidFill>
              </a:rPr>
              <a:t>recy, div</a:t>
            </a:r>
            <a:r>
              <a:rPr lang="de-DE" sz="2000" smtClean="0">
                <a:solidFill>
                  <a:srgbClr val="005555"/>
                </a:solidFill>
              </a:rPr>
              <a:t> /</a:t>
            </a:r>
            <a:r>
              <a:rPr lang="el-GR" sz="2000" smtClean="0">
                <a:solidFill>
                  <a:srgbClr val="005555"/>
                </a:solidFill>
              </a:rPr>
              <a:t> </a:t>
            </a:r>
            <a:r>
              <a:rPr lang="de-DE" sz="2000">
                <a:solidFill>
                  <a:srgbClr val="005555"/>
                </a:solidFill>
              </a:rPr>
              <a:t>(</a:t>
            </a:r>
            <a:r>
              <a:rPr lang="el-GR" sz="2000" smtClean="0">
                <a:solidFill>
                  <a:srgbClr val="005555"/>
                </a:solidFill>
              </a:rPr>
              <a:t>Γ</a:t>
            </a:r>
            <a:r>
              <a:rPr lang="de-DE" sz="2000" baseline="-25000" smtClean="0">
                <a:solidFill>
                  <a:srgbClr val="005555"/>
                </a:solidFill>
              </a:rPr>
              <a:t>neutral</a:t>
            </a:r>
            <a:r>
              <a:rPr lang="de-DE" sz="2000" smtClean="0">
                <a:solidFill>
                  <a:srgbClr val="005555"/>
                </a:solidFill>
              </a:rPr>
              <a:t> – </a:t>
            </a:r>
            <a:r>
              <a:rPr lang="el-GR" sz="2000">
                <a:solidFill>
                  <a:srgbClr val="005555"/>
                </a:solidFill>
              </a:rPr>
              <a:t>Γ</a:t>
            </a:r>
            <a:r>
              <a:rPr lang="de-DE" sz="2000" baseline="-25000" smtClean="0">
                <a:solidFill>
                  <a:srgbClr val="005555"/>
                </a:solidFill>
              </a:rPr>
              <a:t>exhaust</a:t>
            </a:r>
            <a:r>
              <a:rPr lang="de-DE" sz="2000" smtClean="0">
                <a:solidFill>
                  <a:srgbClr val="005555"/>
                </a:solidFill>
              </a:rPr>
              <a:t>)   </a:t>
            </a:r>
            <a:r>
              <a:rPr lang="de-DE" sz="2000" baseline="-25000" smtClean="0"/>
              <a:t> 	</a:t>
            </a:r>
            <a:r>
              <a:rPr lang="el-GR" sz="2000" smtClean="0">
                <a:solidFill>
                  <a:srgbClr val="005555"/>
                </a:solidFill>
              </a:rPr>
              <a:t>η</a:t>
            </a:r>
            <a:r>
              <a:rPr lang="de-DE" sz="2000" baseline="-25000">
                <a:solidFill>
                  <a:srgbClr val="005555"/>
                </a:solidFill>
              </a:rPr>
              <a:t>exhaust </a:t>
            </a:r>
            <a:r>
              <a:rPr lang="de-DE" sz="2000">
                <a:solidFill>
                  <a:srgbClr val="005555"/>
                </a:solidFill>
              </a:rPr>
              <a:t>= </a:t>
            </a:r>
            <a:r>
              <a:rPr lang="el-GR" sz="2000">
                <a:solidFill>
                  <a:srgbClr val="005555"/>
                </a:solidFill>
              </a:rPr>
              <a:t>Γ</a:t>
            </a:r>
            <a:r>
              <a:rPr lang="de-DE" sz="2000" baseline="-25000">
                <a:solidFill>
                  <a:srgbClr val="005555"/>
                </a:solidFill>
              </a:rPr>
              <a:t>exhaust </a:t>
            </a:r>
            <a:r>
              <a:rPr lang="de-DE" sz="2000">
                <a:solidFill>
                  <a:srgbClr val="005555"/>
                </a:solidFill>
              </a:rPr>
              <a:t>/ </a:t>
            </a:r>
            <a:r>
              <a:rPr lang="el-GR" sz="2000">
                <a:solidFill>
                  <a:srgbClr val="005555"/>
                </a:solidFill>
              </a:rPr>
              <a:t>Γ</a:t>
            </a:r>
            <a:r>
              <a:rPr lang="de-DE" sz="2000" baseline="-25000">
                <a:solidFill>
                  <a:srgbClr val="005555"/>
                </a:solidFill>
              </a:rPr>
              <a:t>neutral</a:t>
            </a:r>
            <a:r>
              <a:rPr lang="de-DE" sz="2000">
                <a:solidFill>
                  <a:srgbClr val="005555"/>
                </a:solidFill>
              </a:rPr>
              <a:t> = </a:t>
            </a:r>
            <a:r>
              <a:rPr lang="el-GR" sz="2000">
                <a:solidFill>
                  <a:srgbClr val="005555"/>
                </a:solidFill>
              </a:rPr>
              <a:t>η</a:t>
            </a:r>
            <a:r>
              <a:rPr lang="de-DE" sz="2000" baseline="-25000">
                <a:solidFill>
                  <a:srgbClr val="005555"/>
                </a:solidFill>
              </a:rPr>
              <a:t>collection</a:t>
            </a:r>
            <a:r>
              <a:rPr lang="de-DE" sz="2000">
                <a:solidFill>
                  <a:srgbClr val="005555"/>
                </a:solidFill>
              </a:rPr>
              <a:t> </a:t>
            </a:r>
            <a:r>
              <a:rPr lang="el-GR" sz="2000" smtClean="0">
                <a:solidFill>
                  <a:srgbClr val="005555"/>
                </a:solidFill>
              </a:rPr>
              <a:t>η</a:t>
            </a:r>
            <a:r>
              <a:rPr lang="de-DE" sz="2000" baseline="-25000">
                <a:solidFill>
                  <a:srgbClr val="005555"/>
                </a:solidFill>
              </a:rPr>
              <a:t>removal </a:t>
            </a:r>
            <a:endParaRPr lang="de-DE" sz="2000" baseline="-25000" smtClean="0">
              <a:solidFill>
                <a:srgbClr val="005555"/>
              </a:solidFill>
            </a:endParaRPr>
          </a:p>
          <a:p>
            <a:r>
              <a:rPr lang="de-DE" sz="2000">
                <a:solidFill>
                  <a:srgbClr val="005555"/>
                </a:solidFill>
              </a:rPr>
              <a:t>	 </a:t>
            </a:r>
            <a:r>
              <a:rPr lang="de-DE" sz="2000" smtClean="0">
                <a:solidFill>
                  <a:srgbClr val="005555"/>
                </a:solidFill>
              </a:rPr>
              <a:t>     = 75 % - 97 %					     = 0.04% - 0.6 %</a:t>
            </a:r>
            <a:endParaRPr lang="de-DE" sz="2000">
              <a:solidFill>
                <a:srgbClr val="005555"/>
              </a:solidFill>
            </a:endParaRPr>
          </a:p>
          <a:p>
            <a:endParaRPr lang="de-DE" sz="2000" baseline="-25000"/>
          </a:p>
        </p:txBody>
      </p:sp>
      <p:sp>
        <p:nvSpPr>
          <p:cNvPr id="8" name="Textfeld 7"/>
          <p:cNvSpPr txBox="1"/>
          <p:nvPr/>
        </p:nvSpPr>
        <p:spPr>
          <a:xfrm>
            <a:off x="1000247" y="3141754"/>
            <a:ext cx="9422515" cy="664284"/>
          </a:xfrm>
          <a:prstGeom prst="rect">
            <a:avLst/>
          </a:prstGeom>
          <a:noFill/>
        </p:spPr>
        <p:txBody>
          <a:bodyPr wrap="square" lIns="0" tIns="0" rIns="0" bIns="0" rtlCol="0" anchor="t" anchorCtr="0">
            <a:spAutoFit/>
          </a:bodyPr>
          <a:lstStyle/>
          <a:p>
            <a:pPr defTabSz="1754094">
              <a:lnSpc>
                <a:spcPts val="2300"/>
              </a:lnSpc>
              <a:spcBef>
                <a:spcPts val="1150"/>
              </a:spcBef>
            </a:pPr>
            <a:r>
              <a:rPr lang="de-DE" sz="2400">
                <a:solidFill>
                  <a:srgbClr val="005555"/>
                </a:solidFill>
                <a:latin typeface="Arial" panose="020B0604020202020204"/>
              </a:rPr>
              <a:t>    </a:t>
            </a:r>
            <a:r>
              <a:rPr lang="de-DE" sz="2400" smtClean="0">
                <a:solidFill>
                  <a:srgbClr val="005555"/>
                </a:solidFill>
                <a:latin typeface="Arial" panose="020B0604020202020204"/>
              </a:rPr>
              <a:t> Core</a:t>
            </a:r>
            <a:r>
              <a:rPr lang="de-DE" sz="2400">
                <a:solidFill>
                  <a:srgbClr val="005555"/>
                </a:solidFill>
                <a:latin typeface="Arial" panose="020B0604020202020204"/>
              </a:rPr>
              <a:t>	 </a:t>
            </a:r>
            <a:r>
              <a:rPr lang="de-DE" sz="2400" smtClean="0">
                <a:solidFill>
                  <a:srgbClr val="005555"/>
                </a:solidFill>
                <a:latin typeface="Arial" panose="020B0604020202020204"/>
              </a:rPr>
              <a:t> Edge</a:t>
            </a:r>
            <a:r>
              <a:rPr lang="de-DE" sz="2400">
                <a:solidFill>
                  <a:srgbClr val="005555"/>
                </a:solidFill>
                <a:latin typeface="Arial" panose="020B0604020202020204"/>
              </a:rPr>
              <a:t>	            Divertor           Sub-divertor</a:t>
            </a:r>
          </a:p>
          <a:p>
            <a:pPr defTabSz="1754094"/>
            <a:r>
              <a:rPr lang="de-DE" sz="1600">
                <a:solidFill>
                  <a:srgbClr val="005555"/>
                </a:solidFill>
                <a:latin typeface="Arial" panose="020B0604020202020204"/>
              </a:rPr>
              <a:t>(</a:t>
            </a:r>
            <a:r>
              <a:rPr lang="de-DE" sz="1600" err="1">
                <a:solidFill>
                  <a:srgbClr val="005555"/>
                </a:solidFill>
                <a:latin typeface="Arial" panose="020B0604020202020204"/>
              </a:rPr>
              <a:t>Burning</a:t>
            </a:r>
            <a:r>
              <a:rPr lang="de-DE" sz="1600">
                <a:solidFill>
                  <a:srgbClr val="005555"/>
                </a:solidFill>
                <a:latin typeface="Arial" panose="020B0604020202020204"/>
              </a:rPr>
              <a:t> </a:t>
            </a:r>
            <a:r>
              <a:rPr lang="de-DE" sz="1600" err="1">
                <a:solidFill>
                  <a:srgbClr val="005555"/>
                </a:solidFill>
                <a:latin typeface="Arial" panose="020B0604020202020204"/>
              </a:rPr>
              <a:t>plasma</a:t>
            </a:r>
            <a:r>
              <a:rPr lang="de-DE" sz="1600">
                <a:solidFill>
                  <a:srgbClr val="005555"/>
                </a:solidFill>
                <a:latin typeface="Arial" panose="020B0604020202020204"/>
              </a:rPr>
              <a:t>)</a:t>
            </a:r>
            <a:r>
              <a:rPr lang="de-DE" sz="2400">
                <a:solidFill>
                  <a:srgbClr val="005555"/>
                </a:solidFill>
                <a:latin typeface="Arial" panose="020B0604020202020204"/>
              </a:rPr>
              <a:t>	</a:t>
            </a:r>
            <a:r>
              <a:rPr lang="de-DE" sz="1600">
                <a:solidFill>
                  <a:srgbClr val="005555"/>
                </a:solidFill>
                <a:latin typeface="Arial" panose="020B0604020202020204"/>
              </a:rPr>
              <a:t>  (Plasma)           	           (Plasma + </a:t>
            </a:r>
            <a:r>
              <a:rPr lang="de-DE" sz="1600" err="1">
                <a:solidFill>
                  <a:srgbClr val="005555"/>
                </a:solidFill>
                <a:latin typeface="Arial" panose="020B0604020202020204"/>
              </a:rPr>
              <a:t>Neutrals</a:t>
            </a:r>
            <a:r>
              <a:rPr lang="de-DE" sz="1600">
                <a:solidFill>
                  <a:srgbClr val="005555"/>
                </a:solidFill>
                <a:latin typeface="Arial" panose="020B0604020202020204"/>
              </a:rPr>
              <a:t>)                  (</a:t>
            </a:r>
            <a:r>
              <a:rPr lang="de-DE" sz="1600" err="1">
                <a:solidFill>
                  <a:srgbClr val="005555"/>
                </a:solidFill>
                <a:latin typeface="Arial" panose="020B0604020202020204"/>
              </a:rPr>
              <a:t>Neutrals</a:t>
            </a:r>
            <a:r>
              <a:rPr lang="de-DE" sz="1600">
                <a:solidFill>
                  <a:srgbClr val="005555"/>
                </a:solidFill>
                <a:latin typeface="Arial" panose="020B0604020202020204"/>
              </a:rPr>
              <a:t>)</a:t>
            </a:r>
          </a:p>
        </p:txBody>
      </p:sp>
      <p:sp>
        <p:nvSpPr>
          <p:cNvPr id="9" name="Rechteck 8"/>
          <p:cNvSpPr/>
          <p:nvPr/>
        </p:nvSpPr>
        <p:spPr>
          <a:xfrm>
            <a:off x="2463956" y="669186"/>
            <a:ext cx="6107762" cy="461665"/>
          </a:xfrm>
          <a:prstGeom prst="rect">
            <a:avLst/>
          </a:prstGeom>
        </p:spPr>
        <p:txBody>
          <a:bodyPr wrap="none">
            <a:spAutoFit/>
          </a:bodyPr>
          <a:lstStyle/>
          <a:p>
            <a:pPr defTabSz="1754094"/>
            <a:r>
              <a:rPr lang="de-DE" sz="2400" smtClean="0">
                <a:solidFill>
                  <a:srgbClr val="000000"/>
                </a:solidFill>
                <a:latin typeface="Arial" panose="020B0604020202020204"/>
              </a:rPr>
              <a:t>Unfavorable particles     Favorable particles</a:t>
            </a:r>
            <a:endParaRPr lang="de-DE" sz="2400">
              <a:solidFill>
                <a:srgbClr val="000000"/>
              </a:solidFill>
              <a:latin typeface="Arial" panose="020B0604020202020204"/>
            </a:endParaRPr>
          </a:p>
        </p:txBody>
      </p:sp>
      <p:sp>
        <p:nvSpPr>
          <p:cNvPr id="10" name="Rechteck 9"/>
          <p:cNvSpPr/>
          <p:nvPr/>
        </p:nvSpPr>
        <p:spPr>
          <a:xfrm>
            <a:off x="7122998" y="1293274"/>
            <a:ext cx="2234623" cy="1681018"/>
          </a:xfrm>
          <a:prstGeom prst="rect">
            <a:avLst/>
          </a:prstGeom>
          <a:solidFill>
            <a:srgbClr val="005555"/>
          </a:solidFill>
          <a:ln w="38100" cap="flat" cmpd="sng" algn="ctr">
            <a:solidFill>
              <a:srgbClr val="C00000"/>
            </a:solidFill>
            <a:prstDash val="solid"/>
            <a:miter lim="800000"/>
            <a:tailEnd type="triangle" w="lg" len="med"/>
          </a:ln>
          <a:effectLst/>
        </p:spPr>
        <p:txBody>
          <a:bodyPr wrap="square" lIns="144000" tIns="108000" rIns="144000" bIns="144000" rtlCol="0" anchor="t" anchorCtr="0"/>
          <a:lstStyle/>
          <a:p>
            <a:pPr marL="0" marR="0" lvl="0" indent="0" defTabSz="1754094" eaLnBrk="1" fontAlgn="auto" latinLnBrk="0" hangingPunct="1">
              <a:lnSpc>
                <a:spcPct val="100000"/>
              </a:lnSpc>
              <a:spcBef>
                <a:spcPts val="1150"/>
              </a:spcBef>
              <a:spcAft>
                <a:spcPts val="0"/>
              </a:spcAft>
              <a:buClr>
                <a:srgbClr val="116656"/>
              </a:buClr>
              <a:buSzPct val="120000"/>
              <a:buFontTx/>
              <a:buNone/>
              <a:tabLst/>
              <a:defRPr/>
            </a:pPr>
            <a:endParaRPr kumimoji="0" lang="de-DE" sz="2000" b="1" i="0" u="none" strike="noStrike" kern="0" cap="none" spc="0" normalizeH="0" baseline="0" noProof="0" smtClean="0">
              <a:ln>
                <a:noFill/>
              </a:ln>
              <a:solidFill>
                <a:srgbClr val="FFFFFF"/>
              </a:solidFill>
              <a:effectLst/>
              <a:uLnTx/>
              <a:uFillTx/>
              <a:latin typeface="Arial" panose="020B0604020202020204"/>
              <a:ea typeface="+mn-ea"/>
              <a:cs typeface="+mn-cs"/>
            </a:endParaRPr>
          </a:p>
        </p:txBody>
      </p:sp>
      <p:sp>
        <p:nvSpPr>
          <p:cNvPr id="11" name="Rechteck 10"/>
          <p:cNvSpPr/>
          <p:nvPr/>
        </p:nvSpPr>
        <p:spPr>
          <a:xfrm>
            <a:off x="4888375" y="1293274"/>
            <a:ext cx="2234623" cy="1681018"/>
          </a:xfrm>
          <a:prstGeom prst="rect">
            <a:avLst/>
          </a:prstGeom>
          <a:solidFill>
            <a:srgbClr val="005555"/>
          </a:solidFill>
          <a:ln w="38100" cap="flat" cmpd="sng" algn="ctr">
            <a:solidFill>
              <a:srgbClr val="C00000"/>
            </a:solidFill>
            <a:prstDash val="solid"/>
            <a:miter lim="800000"/>
            <a:tailEnd type="triangle" w="lg" len="med"/>
          </a:ln>
          <a:effectLst/>
        </p:spPr>
        <p:txBody>
          <a:bodyPr wrap="square" lIns="144000" tIns="108000" rIns="144000" bIns="144000" rtlCol="0" anchor="t" anchorCtr="0"/>
          <a:lstStyle/>
          <a:p>
            <a:pPr marL="0" marR="0" lvl="0" indent="0" defTabSz="1754094" eaLnBrk="1" fontAlgn="auto" latinLnBrk="0" hangingPunct="1">
              <a:lnSpc>
                <a:spcPct val="100000"/>
              </a:lnSpc>
              <a:spcBef>
                <a:spcPts val="1150"/>
              </a:spcBef>
              <a:spcAft>
                <a:spcPts val="0"/>
              </a:spcAft>
              <a:buClr>
                <a:srgbClr val="116656"/>
              </a:buClr>
              <a:buSzPct val="120000"/>
              <a:buFontTx/>
              <a:buNone/>
              <a:tabLst/>
              <a:defRPr/>
            </a:pPr>
            <a:endParaRPr kumimoji="0" lang="de-DE" sz="2000" b="1" i="0" u="none" strike="noStrike" kern="0" cap="none" spc="0" normalizeH="0" baseline="0" noProof="0" smtClean="0">
              <a:ln>
                <a:noFill/>
              </a:ln>
              <a:solidFill>
                <a:srgbClr val="FFFFFF"/>
              </a:solidFill>
              <a:effectLst/>
              <a:uLnTx/>
              <a:uFillTx/>
              <a:latin typeface="Arial" panose="020B0604020202020204"/>
              <a:ea typeface="+mn-ea"/>
              <a:cs typeface="+mn-cs"/>
            </a:endParaRPr>
          </a:p>
        </p:txBody>
      </p:sp>
      <p:sp>
        <p:nvSpPr>
          <p:cNvPr id="12" name="Rechteck 11"/>
          <p:cNvSpPr/>
          <p:nvPr/>
        </p:nvSpPr>
        <p:spPr>
          <a:xfrm>
            <a:off x="2670731" y="1286531"/>
            <a:ext cx="1139441" cy="1699421"/>
          </a:xfrm>
          <a:prstGeom prst="rect">
            <a:avLst/>
          </a:prstGeom>
          <a:solidFill>
            <a:srgbClr val="005555"/>
          </a:solidFill>
          <a:ln w="19050" cap="flat" cmpd="sng" algn="ctr">
            <a:noFill/>
            <a:prstDash val="dash"/>
            <a:miter lim="800000"/>
            <a:tailEnd type="triangle" w="lg" len="med"/>
          </a:ln>
          <a:effectLst/>
        </p:spPr>
        <p:txBody>
          <a:bodyPr wrap="square" lIns="144000" tIns="108000" rIns="144000" bIns="144000" rtlCol="0" anchor="t" anchorCtr="0"/>
          <a:lstStyle/>
          <a:p>
            <a:pPr marL="0" marR="0" lvl="0" indent="0" defTabSz="1754094" eaLnBrk="1" fontAlgn="auto" latinLnBrk="0" hangingPunct="1">
              <a:lnSpc>
                <a:spcPct val="100000"/>
              </a:lnSpc>
              <a:spcBef>
                <a:spcPts val="1150"/>
              </a:spcBef>
              <a:spcAft>
                <a:spcPts val="0"/>
              </a:spcAft>
              <a:buClr>
                <a:srgbClr val="116656"/>
              </a:buClr>
              <a:buSzPct val="120000"/>
              <a:buFontTx/>
              <a:buNone/>
              <a:tabLst/>
              <a:defRPr/>
            </a:pPr>
            <a:endParaRPr kumimoji="0" lang="de-DE" sz="2000" b="1" i="0" u="none" strike="noStrike" kern="0" cap="none" spc="0" normalizeH="0" baseline="0" noProof="0" smtClean="0">
              <a:ln>
                <a:noFill/>
              </a:ln>
              <a:solidFill>
                <a:srgbClr val="FFFFFF"/>
              </a:solidFill>
              <a:effectLst/>
              <a:uLnTx/>
              <a:uFillTx/>
              <a:latin typeface="Arial" panose="020B0604020202020204"/>
              <a:ea typeface="+mn-ea"/>
              <a:cs typeface="+mn-cs"/>
            </a:endParaRPr>
          </a:p>
        </p:txBody>
      </p:sp>
      <p:sp>
        <p:nvSpPr>
          <p:cNvPr id="13" name="Rechteck 12"/>
          <p:cNvSpPr/>
          <p:nvPr/>
        </p:nvSpPr>
        <p:spPr>
          <a:xfrm>
            <a:off x="1135087" y="1283044"/>
            <a:ext cx="1222482" cy="1699421"/>
          </a:xfrm>
          <a:prstGeom prst="rect">
            <a:avLst/>
          </a:prstGeom>
          <a:solidFill>
            <a:srgbClr val="005555"/>
          </a:solidFill>
          <a:ln w="19050" cap="flat" cmpd="sng" algn="ctr">
            <a:noFill/>
            <a:prstDash val="dash"/>
            <a:miter lim="800000"/>
            <a:tailEnd type="triangle" w="lg" len="med"/>
          </a:ln>
          <a:effectLst/>
        </p:spPr>
        <p:txBody>
          <a:bodyPr wrap="square" lIns="144000" tIns="108000" rIns="144000" bIns="144000" rtlCol="0" anchor="t" anchorCtr="0"/>
          <a:lstStyle/>
          <a:p>
            <a:pPr marL="0" marR="0" lvl="0" indent="0" defTabSz="1754094" eaLnBrk="1" fontAlgn="auto" latinLnBrk="0" hangingPunct="1">
              <a:lnSpc>
                <a:spcPct val="100000"/>
              </a:lnSpc>
              <a:spcBef>
                <a:spcPts val="1150"/>
              </a:spcBef>
              <a:spcAft>
                <a:spcPts val="0"/>
              </a:spcAft>
              <a:buClr>
                <a:srgbClr val="116656"/>
              </a:buClr>
              <a:buSzPct val="120000"/>
              <a:buFontTx/>
              <a:buNone/>
              <a:tabLst/>
              <a:defRPr/>
            </a:pPr>
            <a:endParaRPr kumimoji="0" lang="de-DE" sz="2000" b="1" i="0" u="none" strike="noStrike" kern="0" cap="none" spc="0" normalizeH="0" baseline="0" noProof="0" smtClean="0">
              <a:ln>
                <a:noFill/>
              </a:ln>
              <a:solidFill>
                <a:srgbClr val="FFFFFF"/>
              </a:solidFill>
              <a:effectLst/>
              <a:uLnTx/>
              <a:uFillTx/>
              <a:latin typeface="Arial" panose="020B0604020202020204"/>
              <a:ea typeface="+mn-ea"/>
              <a:cs typeface="+mn-cs"/>
            </a:endParaRPr>
          </a:p>
        </p:txBody>
      </p:sp>
      <p:sp>
        <p:nvSpPr>
          <p:cNvPr id="14" name="Rechteck 13"/>
          <p:cNvSpPr/>
          <p:nvPr/>
        </p:nvSpPr>
        <p:spPr>
          <a:xfrm>
            <a:off x="7004081" y="2027050"/>
            <a:ext cx="228600" cy="228600"/>
          </a:xfrm>
          <a:prstGeom prst="rect">
            <a:avLst/>
          </a:prstGeom>
          <a:solidFill>
            <a:srgbClr val="005555"/>
          </a:solidFill>
          <a:ln w="19050" cap="flat" cmpd="sng" algn="ctr">
            <a:noFill/>
            <a:prstDash val="dash"/>
            <a:miter lim="800000"/>
            <a:tailEnd type="triangle" w="lg" len="med"/>
          </a:ln>
          <a:effectLst/>
        </p:spPr>
        <p:txBody>
          <a:bodyPr wrap="square" lIns="144000" tIns="108000" rIns="144000" bIns="144000" rtlCol="0" anchor="t" anchorCtr="0"/>
          <a:lstStyle/>
          <a:p>
            <a:pPr marL="0" marR="0" lvl="0" indent="0" defTabSz="1754094" eaLnBrk="1" fontAlgn="auto" latinLnBrk="0" hangingPunct="1">
              <a:lnSpc>
                <a:spcPct val="100000"/>
              </a:lnSpc>
              <a:spcBef>
                <a:spcPts val="1150"/>
              </a:spcBef>
              <a:spcAft>
                <a:spcPts val="0"/>
              </a:spcAft>
              <a:buClr>
                <a:srgbClr val="116656"/>
              </a:buClr>
              <a:buSzPct val="120000"/>
              <a:buFontTx/>
              <a:buNone/>
              <a:tabLst/>
              <a:defRPr/>
            </a:pPr>
            <a:endParaRPr kumimoji="0" lang="de-DE" sz="2000" b="1" i="0" u="none" strike="noStrike" kern="0" cap="none" spc="0" normalizeH="0" baseline="0" noProof="0" smtClean="0">
              <a:ln>
                <a:noFill/>
              </a:ln>
              <a:solidFill>
                <a:srgbClr val="FFFFFF"/>
              </a:solidFill>
              <a:effectLst/>
              <a:uLnTx/>
              <a:uFillTx/>
              <a:latin typeface="Arial" panose="020B0604020202020204"/>
              <a:ea typeface="+mn-ea"/>
              <a:cs typeface="+mn-cs"/>
            </a:endParaRPr>
          </a:p>
        </p:txBody>
      </p:sp>
      <p:sp>
        <p:nvSpPr>
          <p:cNvPr id="15" name="Pfeil nach rechts 14"/>
          <p:cNvSpPr/>
          <p:nvPr/>
        </p:nvSpPr>
        <p:spPr>
          <a:xfrm>
            <a:off x="8635492" y="1587737"/>
            <a:ext cx="1493636" cy="1107226"/>
          </a:xfrm>
          <a:prstGeom prst="rightArrow">
            <a:avLst/>
          </a:prstGeom>
          <a:solidFill>
            <a:srgbClr val="FFFFFF"/>
          </a:solidFill>
          <a:ln w="57150" cap="flat" cmpd="sng" algn="ctr">
            <a:solidFill>
              <a:srgbClr val="00B1EA"/>
            </a:solidFill>
            <a:prstDash val="solid"/>
            <a:miter lim="800000"/>
            <a:tailEnd type="triangle" w="lg" len="med"/>
          </a:ln>
          <a:effectLst/>
        </p:spPr>
        <p:txBody>
          <a:bodyPr wrap="square" lIns="144000" tIns="108000" rIns="144000" bIns="144000" rtlCol="0" anchor="t" anchorCtr="0"/>
          <a:lstStyle/>
          <a:p>
            <a:pPr marL="0" marR="0" lvl="0" indent="0" defTabSz="1754094" eaLnBrk="1" fontAlgn="auto" latinLnBrk="0" hangingPunct="1">
              <a:lnSpc>
                <a:spcPct val="100000"/>
              </a:lnSpc>
              <a:spcBef>
                <a:spcPts val="1150"/>
              </a:spcBef>
              <a:spcAft>
                <a:spcPts val="0"/>
              </a:spcAft>
              <a:buClr>
                <a:srgbClr val="116656"/>
              </a:buClr>
              <a:buSzPct val="120000"/>
              <a:buFontTx/>
              <a:buNone/>
              <a:tabLst/>
              <a:defRPr/>
            </a:pPr>
            <a:r>
              <a:rPr kumimoji="0" lang="el-GR" sz="2000" b="0" i="0" u="none" strike="noStrike" kern="0" cap="none" spc="0" normalizeH="0" baseline="0" noProof="0">
                <a:ln>
                  <a:noFill/>
                </a:ln>
                <a:solidFill>
                  <a:srgbClr val="00B0F0"/>
                </a:solidFill>
                <a:effectLst/>
                <a:uLnTx/>
                <a:uFillTx/>
                <a:latin typeface="Arial" panose="020B0604020202020204"/>
                <a:ea typeface="+mn-ea"/>
                <a:cs typeface="+mn-cs"/>
              </a:rPr>
              <a:t>Γ</a:t>
            </a:r>
            <a:r>
              <a:rPr kumimoji="0" lang="de-DE" sz="2000" b="0" i="0" u="none" strike="noStrike" kern="0" cap="none" spc="0" normalizeH="0" baseline="-25000" noProof="0" err="1">
                <a:ln>
                  <a:noFill/>
                </a:ln>
                <a:solidFill>
                  <a:srgbClr val="00B0F0"/>
                </a:solidFill>
                <a:effectLst/>
                <a:uLnTx/>
                <a:uFillTx/>
                <a:latin typeface="Arial" panose="020B0604020202020204"/>
                <a:ea typeface="+mn-ea"/>
                <a:cs typeface="+mn-cs"/>
              </a:rPr>
              <a:t>exhaust</a:t>
            </a:r>
            <a:endParaRPr kumimoji="0" lang="de-DE" sz="2000" b="1" i="0" u="none" strike="noStrike" kern="0" cap="none" spc="0" normalizeH="0" baseline="0" noProof="0" smtClean="0">
              <a:ln>
                <a:noFill/>
              </a:ln>
              <a:solidFill>
                <a:srgbClr val="00B0F0"/>
              </a:solidFill>
              <a:effectLst/>
              <a:uLnTx/>
              <a:uFillTx/>
              <a:latin typeface="Arial" panose="020B0604020202020204"/>
              <a:ea typeface="+mn-ea"/>
              <a:cs typeface="+mn-cs"/>
            </a:endParaRPr>
          </a:p>
        </p:txBody>
      </p:sp>
      <p:cxnSp>
        <p:nvCxnSpPr>
          <p:cNvPr id="16" name="Gerade Verbindung mit Pfeil 15"/>
          <p:cNvCxnSpPr/>
          <p:nvPr/>
        </p:nvCxnSpPr>
        <p:spPr>
          <a:xfrm flipH="1">
            <a:off x="2357569" y="1188380"/>
            <a:ext cx="3077654" cy="0"/>
          </a:xfrm>
          <a:prstGeom prst="straightConnector1">
            <a:avLst/>
          </a:prstGeom>
          <a:noFill/>
          <a:ln w="57150" cap="flat" cmpd="sng" algn="ctr">
            <a:solidFill>
              <a:srgbClr val="EF7C00"/>
            </a:solidFill>
            <a:prstDash val="solid"/>
            <a:miter lim="800000"/>
            <a:headEnd type="none" w="med" len="med"/>
            <a:tailEnd type="triangle"/>
          </a:ln>
          <a:effectLst/>
        </p:spPr>
      </p:cxnSp>
      <p:cxnSp>
        <p:nvCxnSpPr>
          <p:cNvPr id="17" name="Gerade Verbindung mit Pfeil 16"/>
          <p:cNvCxnSpPr/>
          <p:nvPr/>
        </p:nvCxnSpPr>
        <p:spPr>
          <a:xfrm flipV="1">
            <a:off x="5817861" y="1188380"/>
            <a:ext cx="2880000" cy="0"/>
          </a:xfrm>
          <a:prstGeom prst="straightConnector1">
            <a:avLst/>
          </a:prstGeom>
          <a:noFill/>
          <a:ln w="57150" cap="flat" cmpd="sng" algn="ctr">
            <a:solidFill>
              <a:srgbClr val="00B1EA"/>
            </a:solidFill>
            <a:prstDash val="solid"/>
            <a:miter lim="800000"/>
            <a:headEnd type="none" w="med" len="med"/>
            <a:tailEnd type="triangle"/>
          </a:ln>
          <a:effectLst/>
        </p:spPr>
      </p:cxnSp>
      <p:sp>
        <p:nvSpPr>
          <p:cNvPr id="18" name="Rechteck 17"/>
          <p:cNvSpPr/>
          <p:nvPr/>
        </p:nvSpPr>
        <p:spPr>
          <a:xfrm>
            <a:off x="1042886" y="1838699"/>
            <a:ext cx="1472006" cy="400110"/>
          </a:xfrm>
          <a:prstGeom prst="rect">
            <a:avLst/>
          </a:prstGeom>
        </p:spPr>
        <p:txBody>
          <a:bodyPr wrap="none">
            <a:spAutoFit/>
          </a:bodyPr>
          <a:lstStyle/>
          <a:p>
            <a:pPr defTabSz="1754094"/>
            <a:r>
              <a:rPr lang="de-DE" sz="2000">
                <a:solidFill>
                  <a:srgbClr val="EF7C00"/>
                </a:solidFill>
                <a:latin typeface="Arial" panose="020B0604020202020204"/>
              </a:rPr>
              <a:t>R</a:t>
            </a:r>
            <a:r>
              <a:rPr lang="de-DE" sz="2000" baseline="-25000">
                <a:solidFill>
                  <a:srgbClr val="EF7C00"/>
                </a:solidFill>
                <a:latin typeface="Arial" panose="020B0604020202020204"/>
              </a:rPr>
              <a:t>eff</a:t>
            </a:r>
            <a:r>
              <a:rPr lang="de-DE" sz="2000">
                <a:solidFill>
                  <a:srgbClr val="EF7C00"/>
                </a:solidFill>
                <a:latin typeface="Arial" panose="020B0604020202020204"/>
              </a:rPr>
              <a:t>*</a:t>
            </a:r>
            <a:r>
              <a:rPr lang="el-GR" sz="2000" b="1">
                <a:solidFill>
                  <a:srgbClr val="EF7C00"/>
                </a:solidFill>
                <a:latin typeface="Arial" panose="020B0604020202020204"/>
              </a:rPr>
              <a:t>Γ</a:t>
            </a:r>
            <a:r>
              <a:rPr lang="de-DE" sz="2000" b="1" baseline="-25000">
                <a:solidFill>
                  <a:srgbClr val="EF7C00"/>
                </a:solidFill>
                <a:latin typeface="Arial" panose="020B0604020202020204"/>
              </a:rPr>
              <a:t>Neutral</a:t>
            </a:r>
            <a:r>
              <a:rPr lang="de-DE" sz="2000">
                <a:solidFill>
                  <a:srgbClr val="EF7C00"/>
                </a:solidFill>
                <a:latin typeface="Arial" panose="020B0604020202020204"/>
              </a:rPr>
              <a:t> </a:t>
            </a:r>
          </a:p>
        </p:txBody>
      </p:sp>
      <p:sp>
        <p:nvSpPr>
          <p:cNvPr id="19" name="Explosion 1 18"/>
          <p:cNvSpPr/>
          <p:nvPr/>
        </p:nvSpPr>
        <p:spPr>
          <a:xfrm>
            <a:off x="5435223" y="2262090"/>
            <a:ext cx="1466885" cy="914400"/>
          </a:xfrm>
          <a:prstGeom prst="irregularSeal1">
            <a:avLst/>
          </a:prstGeom>
          <a:solidFill>
            <a:srgbClr val="FFFFFF"/>
          </a:solidFill>
          <a:ln w="38100" cap="flat" cmpd="sng" algn="ctr">
            <a:solidFill>
              <a:srgbClr val="00B1EA"/>
            </a:solidFill>
            <a:prstDash val="solid"/>
            <a:miter lim="800000"/>
            <a:tailEnd type="triangle" w="lg" len="med"/>
          </a:ln>
          <a:effectLst/>
        </p:spPr>
        <p:txBody>
          <a:bodyPr wrap="square" lIns="144000" tIns="108000" rIns="144000" bIns="144000" rtlCol="0" anchor="t" anchorCtr="0"/>
          <a:lstStyle/>
          <a:p>
            <a:pPr marL="0" marR="0" lvl="0" indent="0" defTabSz="1754094" eaLnBrk="1" fontAlgn="auto" latinLnBrk="0" hangingPunct="1">
              <a:lnSpc>
                <a:spcPct val="100000"/>
              </a:lnSpc>
              <a:spcBef>
                <a:spcPts val="1150"/>
              </a:spcBef>
              <a:spcAft>
                <a:spcPts val="0"/>
              </a:spcAft>
              <a:buClr>
                <a:srgbClr val="116656"/>
              </a:buClr>
              <a:buSzPct val="120000"/>
              <a:buFontTx/>
              <a:buNone/>
              <a:tabLst/>
              <a:defRPr/>
            </a:pPr>
            <a:endParaRPr kumimoji="0" lang="de-DE" sz="2000" b="1" i="0" u="none" strike="noStrike" kern="0" cap="none" spc="0" normalizeH="0" baseline="0" noProof="0" smtClean="0">
              <a:ln>
                <a:noFill/>
              </a:ln>
              <a:solidFill>
                <a:srgbClr val="00B0F0"/>
              </a:solidFill>
              <a:effectLst/>
              <a:uLnTx/>
              <a:uFillTx/>
              <a:latin typeface="Arial" panose="020B0604020202020204"/>
              <a:ea typeface="+mn-ea"/>
              <a:cs typeface="+mn-cs"/>
            </a:endParaRPr>
          </a:p>
        </p:txBody>
      </p:sp>
      <p:sp>
        <p:nvSpPr>
          <p:cNvPr id="20" name="Rechteck 19"/>
          <p:cNvSpPr/>
          <p:nvPr/>
        </p:nvSpPr>
        <p:spPr>
          <a:xfrm>
            <a:off x="5597510" y="2469787"/>
            <a:ext cx="1167001" cy="400110"/>
          </a:xfrm>
          <a:prstGeom prst="rect">
            <a:avLst/>
          </a:prstGeom>
        </p:spPr>
        <p:txBody>
          <a:bodyPr wrap="square">
            <a:spAutoFit/>
          </a:bodyPr>
          <a:lstStyle/>
          <a:p>
            <a:pPr algn="ctr" defTabSz="1754094">
              <a:spcBef>
                <a:spcPts val="1150"/>
              </a:spcBef>
              <a:buClr>
                <a:srgbClr val="116656"/>
              </a:buClr>
              <a:buSzPct val="120000"/>
            </a:pPr>
            <a:r>
              <a:rPr lang="el-GR" sz="2000" b="1" smtClean="0">
                <a:solidFill>
                  <a:srgbClr val="00B0F0"/>
                </a:solidFill>
                <a:latin typeface="Arial" panose="020B0604020202020204"/>
              </a:rPr>
              <a:t>Γ</a:t>
            </a:r>
            <a:r>
              <a:rPr lang="de-DE" sz="2000" b="1" baseline="-25000" smtClean="0">
                <a:solidFill>
                  <a:srgbClr val="00B0F0"/>
                </a:solidFill>
                <a:latin typeface="Arial" panose="020B0604020202020204"/>
              </a:rPr>
              <a:t>neutral</a:t>
            </a:r>
            <a:endParaRPr lang="de-DE" sz="2000" b="1" baseline="-25000">
              <a:solidFill>
                <a:srgbClr val="00B0F0"/>
              </a:solidFill>
              <a:latin typeface="Arial" panose="020B0604020202020204"/>
            </a:endParaRPr>
          </a:p>
        </p:txBody>
      </p:sp>
      <p:sp>
        <p:nvSpPr>
          <p:cNvPr id="21" name="Rechteck 20"/>
          <p:cNvSpPr/>
          <p:nvPr/>
        </p:nvSpPr>
        <p:spPr>
          <a:xfrm>
            <a:off x="7538284" y="2333000"/>
            <a:ext cx="1035861" cy="400110"/>
          </a:xfrm>
          <a:prstGeom prst="rect">
            <a:avLst/>
          </a:prstGeom>
        </p:spPr>
        <p:txBody>
          <a:bodyPr wrap="none">
            <a:spAutoFit/>
          </a:bodyPr>
          <a:lstStyle/>
          <a:p>
            <a:pPr defTabSz="1754094"/>
            <a:r>
              <a:rPr lang="el-GR" sz="2000">
                <a:solidFill>
                  <a:srgbClr val="00B0F0"/>
                </a:solidFill>
                <a:latin typeface="Arial" panose="020B0604020202020204"/>
              </a:rPr>
              <a:t>Γ</a:t>
            </a:r>
            <a:r>
              <a:rPr lang="de-DE" sz="2000" baseline="-25000" smtClean="0">
                <a:solidFill>
                  <a:srgbClr val="00B0F0"/>
                </a:solidFill>
                <a:latin typeface="Arial" panose="020B0604020202020204"/>
              </a:rPr>
              <a:t>pumpgap</a:t>
            </a:r>
            <a:endParaRPr lang="de-DE" sz="2000">
              <a:solidFill>
                <a:srgbClr val="00B0F0"/>
              </a:solidFill>
              <a:latin typeface="Arial" panose="020B0604020202020204"/>
            </a:endParaRPr>
          </a:p>
        </p:txBody>
      </p:sp>
      <p:cxnSp>
        <p:nvCxnSpPr>
          <p:cNvPr id="22" name="Gerader Verbinder 21"/>
          <p:cNvCxnSpPr/>
          <p:nvPr/>
        </p:nvCxnSpPr>
        <p:spPr>
          <a:xfrm>
            <a:off x="4878850" y="1310270"/>
            <a:ext cx="0" cy="1638000"/>
          </a:xfrm>
          <a:prstGeom prst="line">
            <a:avLst/>
          </a:prstGeom>
          <a:noFill/>
          <a:ln w="57150" cap="flat" cmpd="sng" algn="ctr">
            <a:solidFill>
              <a:srgbClr val="FFFFFF"/>
            </a:solidFill>
            <a:prstDash val="dash"/>
            <a:miter lim="800000"/>
            <a:headEnd type="none" w="med" len="med"/>
            <a:tailEnd type="none" w="med" len="med"/>
          </a:ln>
          <a:effectLst/>
        </p:spPr>
      </p:cxnSp>
      <p:sp>
        <p:nvSpPr>
          <p:cNvPr id="23" name="Bogen 22"/>
          <p:cNvSpPr/>
          <p:nvPr/>
        </p:nvSpPr>
        <p:spPr>
          <a:xfrm>
            <a:off x="2820205" y="2305844"/>
            <a:ext cx="3380110" cy="661901"/>
          </a:xfrm>
          <a:prstGeom prst="arc">
            <a:avLst>
              <a:gd name="adj1" fmla="val 11105130"/>
              <a:gd name="adj2" fmla="val 19220475"/>
            </a:avLst>
          </a:prstGeom>
          <a:noFill/>
          <a:ln w="57150" cap="flat" cmpd="sng" algn="ctr">
            <a:solidFill>
              <a:srgbClr val="00B1EA"/>
            </a:solidFill>
            <a:prstDash val="solid"/>
            <a:miter lim="800000"/>
            <a:headEnd type="none" w="med" len="med"/>
            <a:tailEnd type="triangle" w="med" len="med"/>
          </a:ln>
          <a:effectLst/>
        </p:spPr>
        <p:txBody>
          <a:bodyPr rtlCol="0" anchor="ctr"/>
          <a:lstStyle/>
          <a:p>
            <a:pPr marL="0" marR="0" lvl="0" indent="0" algn="ctr" defTabSz="1754094"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24" name="Bogen 23"/>
          <p:cNvSpPr/>
          <p:nvPr/>
        </p:nvSpPr>
        <p:spPr>
          <a:xfrm>
            <a:off x="6421205" y="2189066"/>
            <a:ext cx="1713651" cy="610638"/>
          </a:xfrm>
          <a:prstGeom prst="arc">
            <a:avLst>
              <a:gd name="adj1" fmla="val 10889872"/>
              <a:gd name="adj2" fmla="val 21321521"/>
            </a:avLst>
          </a:prstGeom>
          <a:noFill/>
          <a:ln w="57150" cap="flat" cmpd="sng" algn="ctr">
            <a:solidFill>
              <a:srgbClr val="00B1EA"/>
            </a:solidFill>
            <a:prstDash val="solid"/>
            <a:miter lim="800000"/>
            <a:headEnd type="none" w="med" len="med"/>
            <a:tailEnd type="triangle" w="med" len="med"/>
          </a:ln>
          <a:effectLst/>
        </p:spPr>
        <p:txBody>
          <a:bodyPr rtlCol="0" anchor="ctr"/>
          <a:lstStyle/>
          <a:p>
            <a:pPr marL="0" marR="0" lvl="0" indent="0" algn="ctr" defTabSz="1754094"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25" name="Bogen 24"/>
          <p:cNvSpPr/>
          <p:nvPr/>
        </p:nvSpPr>
        <p:spPr>
          <a:xfrm flipH="1">
            <a:off x="1947843" y="1310270"/>
            <a:ext cx="4044379" cy="1993129"/>
          </a:xfrm>
          <a:prstGeom prst="arc">
            <a:avLst>
              <a:gd name="adj1" fmla="val 10758053"/>
              <a:gd name="adj2" fmla="val 20841231"/>
            </a:avLst>
          </a:prstGeom>
          <a:noFill/>
          <a:ln w="57150" cap="flat" cmpd="sng" algn="ctr">
            <a:solidFill>
              <a:srgbClr val="EF7C00"/>
            </a:solidFill>
            <a:prstDash val="solid"/>
            <a:miter lim="800000"/>
            <a:headEnd type="none" w="med" len="med"/>
            <a:tailEnd type="triangle" w="med" len="med"/>
          </a:ln>
          <a:effectLst/>
        </p:spPr>
        <p:txBody>
          <a:bodyPr rtlCol="0" anchor="ctr"/>
          <a:lstStyle/>
          <a:p>
            <a:pPr marL="0" marR="0" lvl="0" indent="0" algn="ctr" defTabSz="1754094"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26" name="Rechteck 25"/>
          <p:cNvSpPr/>
          <p:nvPr/>
        </p:nvSpPr>
        <p:spPr>
          <a:xfrm>
            <a:off x="2916054" y="2505515"/>
            <a:ext cx="979755" cy="400110"/>
          </a:xfrm>
          <a:prstGeom prst="rect">
            <a:avLst/>
          </a:prstGeom>
        </p:spPr>
        <p:txBody>
          <a:bodyPr wrap="none">
            <a:spAutoFit/>
          </a:bodyPr>
          <a:lstStyle/>
          <a:p>
            <a:pPr defTabSz="1754094"/>
            <a:r>
              <a:rPr lang="el-GR" sz="2000" smtClean="0">
                <a:solidFill>
                  <a:srgbClr val="00B0F0"/>
                </a:solidFill>
                <a:latin typeface="Arial" panose="020B0604020202020204"/>
              </a:rPr>
              <a:t>Γ</a:t>
            </a:r>
            <a:r>
              <a:rPr lang="de-DE" sz="2000" baseline="-25000" smtClean="0">
                <a:solidFill>
                  <a:srgbClr val="00B0F0"/>
                </a:solidFill>
                <a:latin typeface="Arial" panose="020B0604020202020204"/>
              </a:rPr>
              <a:t>ion,edge</a:t>
            </a:r>
            <a:endParaRPr lang="de-DE" sz="2000">
              <a:solidFill>
                <a:srgbClr val="00B0F0"/>
              </a:solidFill>
              <a:latin typeface="Arial" panose="020B0604020202020204"/>
            </a:endParaRPr>
          </a:p>
        </p:txBody>
      </p:sp>
      <p:sp>
        <p:nvSpPr>
          <p:cNvPr id="27" name="Bogen 26"/>
          <p:cNvSpPr/>
          <p:nvPr/>
        </p:nvSpPr>
        <p:spPr>
          <a:xfrm flipH="1">
            <a:off x="4589527" y="1405521"/>
            <a:ext cx="455959" cy="768848"/>
          </a:xfrm>
          <a:prstGeom prst="arc">
            <a:avLst>
              <a:gd name="adj1" fmla="val 15682746"/>
              <a:gd name="adj2" fmla="val 6197513"/>
            </a:avLst>
          </a:prstGeom>
          <a:noFill/>
          <a:ln w="57150" cap="flat" cmpd="sng" algn="ctr">
            <a:solidFill>
              <a:srgbClr val="00B1EA"/>
            </a:solidFill>
            <a:prstDash val="solid"/>
            <a:miter lim="800000"/>
            <a:headEnd type="none" w="med" len="med"/>
            <a:tailEnd type="triangle" w="med" len="med"/>
          </a:ln>
          <a:effectLst/>
        </p:spPr>
        <p:txBody>
          <a:bodyPr rtlCol="0" anchor="ctr"/>
          <a:lstStyle/>
          <a:p>
            <a:pPr marL="0" marR="0" lvl="0" indent="0" algn="ctr" defTabSz="1754094"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28" name="Rechteck 27"/>
          <p:cNvSpPr/>
          <p:nvPr/>
        </p:nvSpPr>
        <p:spPr>
          <a:xfrm>
            <a:off x="4861736" y="1625201"/>
            <a:ext cx="949427" cy="400110"/>
          </a:xfrm>
          <a:prstGeom prst="rect">
            <a:avLst/>
          </a:prstGeom>
        </p:spPr>
        <p:txBody>
          <a:bodyPr wrap="none">
            <a:spAutoFit/>
          </a:bodyPr>
          <a:lstStyle/>
          <a:p>
            <a:pPr defTabSz="1754094"/>
            <a:r>
              <a:rPr lang="el-GR" sz="2000" smtClean="0">
                <a:solidFill>
                  <a:srgbClr val="00B0F0"/>
                </a:solidFill>
                <a:latin typeface="Arial" panose="020B0604020202020204"/>
              </a:rPr>
              <a:t>Γ</a:t>
            </a:r>
            <a:r>
              <a:rPr lang="de-DE" sz="2000" baseline="-25000" smtClean="0">
                <a:solidFill>
                  <a:srgbClr val="00B0F0"/>
                </a:solidFill>
                <a:latin typeface="Arial" panose="020B0604020202020204"/>
              </a:rPr>
              <a:t>recy, div</a:t>
            </a:r>
            <a:endParaRPr lang="de-DE" sz="2000">
              <a:solidFill>
                <a:srgbClr val="00B0F0"/>
              </a:solidFill>
              <a:latin typeface="Arial" panose="020B0604020202020204"/>
            </a:endParaRPr>
          </a:p>
        </p:txBody>
      </p:sp>
      <p:sp>
        <p:nvSpPr>
          <p:cNvPr id="29" name="Bogen 28"/>
          <p:cNvSpPr/>
          <p:nvPr/>
        </p:nvSpPr>
        <p:spPr>
          <a:xfrm rot="10800000">
            <a:off x="6598645" y="1701262"/>
            <a:ext cx="1092421" cy="387477"/>
          </a:xfrm>
          <a:prstGeom prst="arc">
            <a:avLst>
              <a:gd name="adj1" fmla="val 10996100"/>
              <a:gd name="adj2" fmla="val 0"/>
            </a:avLst>
          </a:prstGeom>
          <a:noFill/>
          <a:ln w="57150" cap="flat" cmpd="sng" algn="ctr">
            <a:solidFill>
              <a:srgbClr val="EF7C00"/>
            </a:solidFill>
            <a:prstDash val="solid"/>
            <a:miter lim="800000"/>
            <a:headEnd type="none" w="med" len="med"/>
            <a:tailEnd type="triangle" w="med" len="med"/>
          </a:ln>
          <a:effectLst/>
        </p:spPr>
        <p:txBody>
          <a:bodyPr rtlCol="0" anchor="ctr"/>
          <a:lstStyle/>
          <a:p>
            <a:pPr marL="0" marR="0" lvl="0" indent="0" algn="ctr" defTabSz="1754094"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0" name="Rechteck 29"/>
          <p:cNvSpPr/>
          <p:nvPr/>
        </p:nvSpPr>
        <p:spPr>
          <a:xfrm>
            <a:off x="5879550" y="1391631"/>
            <a:ext cx="1274708" cy="400110"/>
          </a:xfrm>
          <a:prstGeom prst="rect">
            <a:avLst/>
          </a:prstGeom>
        </p:spPr>
        <p:txBody>
          <a:bodyPr wrap="none">
            <a:spAutoFit/>
          </a:bodyPr>
          <a:lstStyle/>
          <a:p>
            <a:pPr defTabSz="1754094"/>
            <a:r>
              <a:rPr lang="el-GR" sz="2000" smtClean="0">
                <a:solidFill>
                  <a:srgbClr val="EF7C00"/>
                </a:solidFill>
                <a:latin typeface="Arial" panose="020B0604020202020204"/>
              </a:rPr>
              <a:t>Γ</a:t>
            </a:r>
            <a:r>
              <a:rPr lang="de-DE" sz="2000" baseline="-25000" smtClean="0">
                <a:solidFill>
                  <a:srgbClr val="EF7C00"/>
                </a:solidFill>
                <a:latin typeface="Arial" panose="020B0604020202020204"/>
              </a:rPr>
              <a:t>loss, sub-div</a:t>
            </a:r>
            <a:endParaRPr lang="de-DE" sz="2000">
              <a:solidFill>
                <a:srgbClr val="EF7C00"/>
              </a:solidFill>
              <a:latin typeface="Arial" panose="020B0604020202020204"/>
            </a:endParaRPr>
          </a:p>
        </p:txBody>
      </p:sp>
      <p:sp>
        <p:nvSpPr>
          <p:cNvPr id="31" name="Bogen 30"/>
          <p:cNvSpPr/>
          <p:nvPr/>
        </p:nvSpPr>
        <p:spPr>
          <a:xfrm flipH="1">
            <a:off x="2751580" y="1417427"/>
            <a:ext cx="659297" cy="1068298"/>
          </a:xfrm>
          <a:prstGeom prst="arc">
            <a:avLst>
              <a:gd name="adj1" fmla="val 16398455"/>
              <a:gd name="adj2" fmla="val 4530614"/>
            </a:avLst>
          </a:prstGeom>
          <a:noFill/>
          <a:ln w="57150" cap="flat" cmpd="sng" algn="ctr">
            <a:solidFill>
              <a:srgbClr val="00B1EA"/>
            </a:solidFill>
            <a:prstDash val="solid"/>
            <a:miter lim="800000"/>
            <a:headEnd type="none" w="med" len="med"/>
            <a:tailEnd type="triangle" w="med" len="med"/>
          </a:ln>
          <a:effectLst/>
        </p:spPr>
        <p:txBody>
          <a:bodyPr rtlCol="0" anchor="ctr"/>
          <a:lstStyle/>
          <a:p>
            <a:pPr marL="0" marR="0" lvl="0" indent="0" algn="ctr" defTabSz="1754094"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2" name="Rechteck 31"/>
          <p:cNvSpPr/>
          <p:nvPr/>
        </p:nvSpPr>
        <p:spPr>
          <a:xfrm>
            <a:off x="2754007" y="1698091"/>
            <a:ext cx="1109727" cy="400110"/>
          </a:xfrm>
          <a:prstGeom prst="rect">
            <a:avLst/>
          </a:prstGeom>
        </p:spPr>
        <p:txBody>
          <a:bodyPr wrap="none">
            <a:spAutoFit/>
          </a:bodyPr>
          <a:lstStyle/>
          <a:p>
            <a:pPr defTabSz="1754094"/>
            <a:r>
              <a:rPr lang="el-GR" sz="2000" smtClean="0">
                <a:solidFill>
                  <a:srgbClr val="00B0F0"/>
                </a:solidFill>
                <a:latin typeface="Arial" panose="020B0604020202020204"/>
              </a:rPr>
              <a:t>Γ</a:t>
            </a:r>
            <a:r>
              <a:rPr lang="de-DE" sz="2000" baseline="-25000" smtClean="0">
                <a:solidFill>
                  <a:srgbClr val="00B0F0"/>
                </a:solidFill>
                <a:latin typeface="Arial" panose="020B0604020202020204"/>
              </a:rPr>
              <a:t>recy, edge</a:t>
            </a:r>
            <a:endParaRPr lang="de-DE" sz="2000">
              <a:solidFill>
                <a:srgbClr val="00B0F0"/>
              </a:solidFill>
              <a:latin typeface="Arial" panose="020B0604020202020204"/>
            </a:endParaRPr>
          </a:p>
        </p:txBody>
      </p:sp>
      <p:sp>
        <p:nvSpPr>
          <p:cNvPr id="33" name="Rechteck 32"/>
          <p:cNvSpPr/>
          <p:nvPr/>
        </p:nvSpPr>
        <p:spPr>
          <a:xfrm>
            <a:off x="6631186" y="2946098"/>
            <a:ext cx="1000595" cy="307777"/>
          </a:xfrm>
          <a:prstGeom prst="rect">
            <a:avLst/>
          </a:prstGeom>
        </p:spPr>
        <p:txBody>
          <a:bodyPr wrap="none">
            <a:spAutoFit/>
          </a:bodyPr>
          <a:lstStyle/>
          <a:p>
            <a:pPr defTabSz="1754094"/>
            <a:r>
              <a:rPr lang="de-DE" sz="1400" smtClean="0">
                <a:solidFill>
                  <a:srgbClr val="005555"/>
                </a:solidFill>
                <a:latin typeface="Arial" panose="020B0604020202020204"/>
              </a:rPr>
              <a:t>pump gap</a:t>
            </a:r>
            <a:endParaRPr lang="de-DE" sz="1400">
              <a:solidFill>
                <a:srgbClr val="000000"/>
              </a:solidFill>
              <a:latin typeface="Arial" panose="020B0604020202020204"/>
            </a:endParaRPr>
          </a:p>
        </p:txBody>
      </p:sp>
      <p:sp>
        <p:nvSpPr>
          <p:cNvPr id="34" name="Rechteck 33"/>
          <p:cNvSpPr/>
          <p:nvPr/>
        </p:nvSpPr>
        <p:spPr>
          <a:xfrm>
            <a:off x="1457953" y="2574182"/>
            <a:ext cx="933269" cy="400110"/>
          </a:xfrm>
          <a:prstGeom prst="rect">
            <a:avLst/>
          </a:prstGeom>
        </p:spPr>
        <p:txBody>
          <a:bodyPr wrap="none">
            <a:spAutoFit/>
          </a:bodyPr>
          <a:lstStyle/>
          <a:p>
            <a:pPr defTabSz="1754094"/>
            <a:r>
              <a:rPr lang="el-GR" sz="2000" smtClean="0">
                <a:solidFill>
                  <a:srgbClr val="00B0F0"/>
                </a:solidFill>
                <a:latin typeface="Arial" panose="020B0604020202020204"/>
              </a:rPr>
              <a:t>Γ</a:t>
            </a:r>
            <a:r>
              <a:rPr lang="de-DE" sz="2000" baseline="-25000" smtClean="0">
                <a:solidFill>
                  <a:srgbClr val="00B0F0"/>
                </a:solidFill>
                <a:latin typeface="Arial" panose="020B0604020202020204"/>
              </a:rPr>
              <a:t>ion,core</a:t>
            </a:r>
            <a:endParaRPr lang="de-DE" sz="2000">
              <a:solidFill>
                <a:srgbClr val="00B0F0"/>
              </a:solidFill>
              <a:latin typeface="Arial" panose="020B0604020202020204"/>
            </a:endParaRPr>
          </a:p>
        </p:txBody>
      </p:sp>
      <p:sp>
        <p:nvSpPr>
          <p:cNvPr id="35" name="Rechteck 34"/>
          <p:cNvSpPr/>
          <p:nvPr/>
        </p:nvSpPr>
        <p:spPr>
          <a:xfrm>
            <a:off x="4843778" y="2224464"/>
            <a:ext cx="819455" cy="400110"/>
          </a:xfrm>
          <a:prstGeom prst="rect">
            <a:avLst/>
          </a:prstGeom>
        </p:spPr>
        <p:txBody>
          <a:bodyPr wrap="none">
            <a:spAutoFit/>
          </a:bodyPr>
          <a:lstStyle/>
          <a:p>
            <a:pPr defTabSz="1754094"/>
            <a:r>
              <a:rPr lang="el-GR" sz="2000" smtClean="0">
                <a:solidFill>
                  <a:srgbClr val="00B0F0"/>
                </a:solidFill>
                <a:latin typeface="Arial" panose="020B0604020202020204"/>
              </a:rPr>
              <a:t>Γ</a:t>
            </a:r>
            <a:r>
              <a:rPr lang="de-DE" sz="2000" baseline="-25000" smtClean="0">
                <a:solidFill>
                  <a:srgbClr val="00B0F0"/>
                </a:solidFill>
                <a:latin typeface="Arial" panose="020B0604020202020204"/>
              </a:rPr>
              <a:t>ion,div</a:t>
            </a:r>
            <a:endParaRPr lang="de-DE" sz="2000">
              <a:solidFill>
                <a:srgbClr val="00B0F0"/>
              </a:solidFill>
              <a:latin typeface="Arial" panose="020B0604020202020204"/>
            </a:endParaRPr>
          </a:p>
        </p:txBody>
      </p:sp>
      <p:sp>
        <p:nvSpPr>
          <p:cNvPr id="36" name="Bogen 35"/>
          <p:cNvSpPr/>
          <p:nvPr/>
        </p:nvSpPr>
        <p:spPr>
          <a:xfrm flipH="1">
            <a:off x="1951942" y="2505514"/>
            <a:ext cx="1423992" cy="769325"/>
          </a:xfrm>
          <a:prstGeom prst="arc">
            <a:avLst>
              <a:gd name="adj1" fmla="val 13774031"/>
              <a:gd name="adj2" fmla="val 21055662"/>
            </a:avLst>
          </a:prstGeom>
          <a:noFill/>
          <a:ln w="57150" cap="flat" cmpd="sng" algn="ctr">
            <a:solidFill>
              <a:srgbClr val="00B1EA"/>
            </a:solidFill>
            <a:prstDash val="solid"/>
            <a:miter lim="800000"/>
            <a:headEnd type="triangle" w="med" len="med"/>
            <a:tailEnd type="none" w="med" len="med"/>
          </a:ln>
          <a:effectLst/>
        </p:spPr>
        <p:txBody>
          <a:bodyPr rtlCol="0" anchor="ctr"/>
          <a:lstStyle/>
          <a:p>
            <a:pPr marL="0" marR="0" lvl="0" indent="0" algn="ctr" defTabSz="1754094"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37" name="Bogen 36"/>
          <p:cNvSpPr/>
          <p:nvPr/>
        </p:nvSpPr>
        <p:spPr>
          <a:xfrm flipH="1">
            <a:off x="4306984" y="2225779"/>
            <a:ext cx="1355217" cy="912185"/>
          </a:xfrm>
          <a:prstGeom prst="arc">
            <a:avLst>
              <a:gd name="adj1" fmla="val 12646067"/>
              <a:gd name="adj2" fmla="val 16788311"/>
            </a:avLst>
          </a:prstGeom>
          <a:noFill/>
          <a:ln w="57150" cap="flat" cmpd="sng" algn="ctr">
            <a:solidFill>
              <a:srgbClr val="00B1EA"/>
            </a:solidFill>
            <a:prstDash val="solid"/>
            <a:miter lim="800000"/>
            <a:headEnd type="triangle" w="med" len="med"/>
            <a:tailEnd type="none" w="med" len="med"/>
          </a:ln>
          <a:effectLst/>
        </p:spPr>
        <p:txBody>
          <a:bodyPr rtlCol="0" anchor="ctr"/>
          <a:lstStyle/>
          <a:p>
            <a:pPr marL="0" marR="0" lvl="0" indent="0" algn="ctr" defTabSz="1754094"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653085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p:cNvSpPr>
                <a:spLocks noGrp="1"/>
              </p:cNvSpPr>
              <p:nvPr>
                <p:ph sz="quarter" idx="13"/>
              </p:nvPr>
            </p:nvSpPr>
            <p:spPr/>
            <p:txBody>
              <a:bodyPr>
                <a:normAutofit fontScale="55000" lnSpcReduction="20000"/>
              </a:bodyPr>
              <a:lstStyle/>
              <a:p>
                <a:r>
                  <a:rPr lang="de-DE" smtClean="0"/>
                  <a:t>Limiter</a:t>
                </a:r>
              </a:p>
              <a:p>
                <a:pPr marL="342900" indent="-342900">
                  <a:buFont typeface="Arial" panose="020B0604020202020204" pitchFamily="34" charset="0"/>
                  <a:buAutoNum type="arabicPeriod"/>
                </a:pPr>
                <a:r>
                  <a:rPr lang="de-DE" smtClean="0"/>
                  <a:t>Divert – </a:t>
                </a:r>
                <a14:m>
                  <m:oMath xmlns:m="http://schemas.openxmlformats.org/officeDocument/2006/math">
                    <m:r>
                      <a:rPr lang="de-DE" i="1" smtClean="0">
                        <a:latin typeface="Cambria Math" panose="02040503050406030204" pitchFamily="18" charset="0"/>
                      </a:rPr>
                      <m:t>𝑔𝑟𝑎𝑑</m:t>
                    </m:r>
                  </m:oMath>
                </a14:m>
                <a:r>
                  <a:rPr lang="de-DE" smtClean="0"/>
                  <a:t> B = 0</a:t>
                </a:r>
              </a:p>
              <a:p>
                <a:pPr marL="522288" lvl="2" indent="-342900"/>
                <a:r>
                  <a:rPr lang="de-DE" smtClean="0"/>
                  <a:t>Closed surfaces, meet at x points, rotational transform visualize</a:t>
                </a:r>
              </a:p>
              <a:p>
                <a:pPr marL="522288" lvl="2" indent="-342900"/>
                <a:r>
                  <a:rPr lang="de-DE" smtClean="0"/>
                  <a:t>Visualize super x, snowflake, single null, double null,</a:t>
                </a:r>
              </a:p>
              <a:p>
                <a:pPr marL="522288" lvl="2" indent="-342900"/>
                <a:r>
                  <a:rPr lang="de-DE" smtClean="0"/>
                  <a:t>3D plot tripple product rho</a:t>
                </a:r>
              </a:p>
              <a:p>
                <a:pPr marL="522288" lvl="2" indent="-342900"/>
                <a:r>
                  <a:rPr lang="de-DE" smtClean="0"/>
                  <a:t>Tripple product density temperature confinement</a:t>
                </a:r>
              </a:p>
              <a:p>
                <a:pPr marL="342900" indent="-342900">
                  <a:buFont typeface="+mj-lt"/>
                  <a:buAutoNum type="arabicPeriod" startAt="2"/>
                </a:pPr>
                <a:r>
                  <a:rPr lang="de-DE" smtClean="0"/>
                  <a:t>Neutralization </a:t>
                </a:r>
                <a:r>
                  <a:rPr lang="el-GR"/>
                  <a:t>Γ</a:t>
                </a:r>
                <a:r>
                  <a:rPr lang="de-DE" baseline="-25000"/>
                  <a:t>ion,div             </a:t>
                </a:r>
                <a:r>
                  <a:rPr lang="el-GR"/>
                  <a:t>Γ</a:t>
                </a:r>
                <a:r>
                  <a:rPr lang="de-DE" baseline="-25000"/>
                  <a:t>Neutral</a:t>
                </a:r>
                <a:r>
                  <a:rPr lang="de-DE"/>
                  <a:t>	</a:t>
                </a:r>
              </a:p>
              <a:p>
                <a:r>
                  <a:rPr lang="de-DE"/>
                  <a:t>   – </a:t>
                </a:r>
                <a:r>
                  <a:rPr lang="de-DE" sz="1600"/>
                  <a:t>Only neutral particles can be exhausted</a:t>
                </a:r>
              </a:p>
              <a:p>
                <a:pPr marL="522288" lvl="3" indent="-342900"/>
                <a:r>
                  <a:rPr lang="de-DE" sz="1400">
                    <a:solidFill>
                      <a:srgbClr val="005555"/>
                    </a:solidFill>
                  </a:rPr>
                  <a:t>Surface recombination on target, P</a:t>
                </a:r>
                <a:r>
                  <a:rPr lang="de-DE" sz="1400" baseline="-25000">
                    <a:solidFill>
                      <a:srgbClr val="005555"/>
                    </a:solidFill>
                  </a:rPr>
                  <a:t>rec,surf</a:t>
                </a:r>
                <a:r>
                  <a:rPr lang="de-DE" sz="1400">
                    <a:solidFill>
                      <a:srgbClr val="005555"/>
                    </a:solidFill>
                  </a:rPr>
                  <a:t> = </a:t>
                </a:r>
                <a:r>
                  <a:rPr lang="el-GR" sz="1400">
                    <a:solidFill>
                      <a:srgbClr val="005555"/>
                    </a:solidFill>
                  </a:rPr>
                  <a:t>Γ</a:t>
                </a:r>
                <a:r>
                  <a:rPr lang="de-DE" sz="1400" baseline="-25000">
                    <a:solidFill>
                      <a:srgbClr val="005555"/>
                    </a:solidFill>
                  </a:rPr>
                  <a:t>ion,div</a:t>
                </a:r>
                <a:r>
                  <a:rPr lang="de-DE" sz="1400">
                    <a:solidFill>
                      <a:srgbClr val="005555"/>
                    </a:solidFill>
                  </a:rPr>
                  <a:t> ((</a:t>
                </a:r>
                <a:r>
                  <a:rPr lang="el-GR" sz="1400">
                    <a:solidFill>
                      <a:srgbClr val="005555"/>
                    </a:solidFill>
                  </a:rPr>
                  <a:t>γ</a:t>
                </a:r>
                <a:r>
                  <a:rPr lang="de-DE" sz="1400">
                    <a:solidFill>
                      <a:srgbClr val="005555"/>
                    </a:solidFill>
                  </a:rPr>
                  <a:t>T</a:t>
                </a:r>
                <a:r>
                  <a:rPr lang="de-DE" sz="1400" baseline="-25000">
                    <a:solidFill>
                      <a:srgbClr val="005555"/>
                    </a:solidFill>
                  </a:rPr>
                  <a:t>e</a:t>
                </a:r>
                <a:r>
                  <a:rPr lang="de-DE" sz="1400">
                    <a:solidFill>
                      <a:srgbClr val="005555"/>
                    </a:solidFill>
                  </a:rPr>
                  <a:t>)+(½m</a:t>
                </a:r>
                <a:r>
                  <a:rPr lang="de-DE" sz="1400" baseline="-25000">
                    <a:solidFill>
                      <a:srgbClr val="005555"/>
                    </a:solidFill>
                  </a:rPr>
                  <a:t>ion</a:t>
                </a:r>
                <a:r>
                  <a:rPr lang="de-DE" sz="1400">
                    <a:solidFill>
                      <a:srgbClr val="005555"/>
                    </a:solidFill>
                  </a:rPr>
                  <a:t>v</a:t>
                </a:r>
                <a:r>
                  <a:rPr lang="de-DE" sz="1400" baseline="-25000">
                    <a:solidFill>
                      <a:srgbClr val="005555"/>
                    </a:solidFill>
                  </a:rPr>
                  <a:t>ion</a:t>
                </a:r>
                <a:r>
                  <a:rPr lang="de-DE" sz="1400">
                    <a:solidFill>
                      <a:srgbClr val="005555"/>
                    </a:solidFill>
                  </a:rPr>
                  <a:t>²)+</a:t>
                </a:r>
                <a:r>
                  <a:rPr lang="el-GR" sz="1400">
                    <a:solidFill>
                      <a:srgbClr val="005555"/>
                    </a:solidFill>
                  </a:rPr>
                  <a:t>ε</a:t>
                </a:r>
                <a:r>
                  <a:rPr lang="de-DE" sz="1400" baseline="-25000">
                    <a:solidFill>
                      <a:srgbClr val="005555"/>
                    </a:solidFill>
                  </a:rPr>
                  <a:t>i</a:t>
                </a:r>
                <a:r>
                  <a:rPr lang="de-DE" sz="1400">
                    <a:solidFill>
                      <a:srgbClr val="005555"/>
                    </a:solidFill>
                  </a:rPr>
                  <a:t>)</a:t>
                </a:r>
              </a:p>
              <a:p>
                <a:pPr marL="522288" lvl="3" indent="-342900"/>
                <a:r>
                  <a:rPr lang="de-DE" sz="1400">
                    <a:solidFill>
                      <a:srgbClr val="005555"/>
                    </a:solidFill>
                  </a:rPr>
                  <a:t>Volume recombination, preferred, T</a:t>
                </a:r>
                <a:r>
                  <a:rPr lang="de-DE" sz="1400" baseline="-25000">
                    <a:solidFill>
                      <a:srgbClr val="005555"/>
                    </a:solidFill>
                  </a:rPr>
                  <a:t>e,t </a:t>
                </a:r>
                <a:r>
                  <a:rPr lang="de-DE" sz="1400">
                    <a:solidFill>
                      <a:srgbClr val="005555"/>
                    </a:solidFill>
                  </a:rPr>
                  <a:t>&lt; 1.5 eV, </a:t>
                </a:r>
                <a:r>
                  <a:rPr lang="de-DE" sz="1400" smtClean="0">
                    <a:solidFill>
                      <a:srgbClr val="005555"/>
                    </a:solidFill>
                  </a:rPr>
                  <a:t>MAR </a:t>
                </a:r>
                <a:r>
                  <a:rPr lang="de-DE" sz="1400">
                    <a:solidFill>
                      <a:srgbClr val="005555"/>
                    </a:solidFill>
                  </a:rPr>
                  <a:t>~</a:t>
                </a:r>
                <a:r>
                  <a:rPr lang="de-DE" sz="1400" smtClean="0">
                    <a:solidFill>
                      <a:srgbClr val="005555"/>
                    </a:solidFill>
                  </a:rPr>
                  <a:t>n</a:t>
                </a:r>
                <a:r>
                  <a:rPr lang="de-DE" sz="1400" baseline="-25000" smtClean="0">
                    <a:solidFill>
                      <a:srgbClr val="005555"/>
                    </a:solidFill>
                  </a:rPr>
                  <a:t>e</a:t>
                </a:r>
                <a:r>
                  <a:rPr lang="de-DE" sz="1400" smtClean="0">
                    <a:solidFill>
                      <a:srgbClr val="005555"/>
                    </a:solidFill>
                  </a:rPr>
                  <a:t>,n</a:t>
                </a:r>
                <a:r>
                  <a:rPr lang="de-DE" sz="1400" baseline="-25000" smtClean="0">
                    <a:solidFill>
                      <a:srgbClr val="005555"/>
                    </a:solidFill>
                  </a:rPr>
                  <a:t>0</a:t>
                </a:r>
                <a:r>
                  <a:rPr lang="de-DE" sz="1400" smtClean="0">
                    <a:solidFill>
                      <a:srgbClr val="005555"/>
                    </a:solidFill>
                  </a:rPr>
                  <a:t>,</a:t>
                </a:r>
                <a:r>
                  <a:rPr lang="de-DE" sz="1400">
                    <a:solidFill>
                      <a:srgbClr val="005555"/>
                    </a:solidFill>
                  </a:rPr>
                  <a:t> EIR ~ </a:t>
                </a:r>
                <a:r>
                  <a:rPr lang="de-DE" sz="1400" smtClean="0">
                    <a:solidFill>
                      <a:srgbClr val="005555"/>
                    </a:solidFill>
                  </a:rPr>
                  <a:t>n</a:t>
                </a:r>
                <a:r>
                  <a:rPr lang="de-DE" sz="1400" baseline="-25000" smtClean="0">
                    <a:solidFill>
                      <a:srgbClr val="005555"/>
                    </a:solidFill>
                  </a:rPr>
                  <a:t>e</a:t>
                </a:r>
                <a:r>
                  <a:rPr lang="de-DE" sz="1400" smtClean="0">
                    <a:solidFill>
                      <a:srgbClr val="005555"/>
                    </a:solidFill>
                  </a:rPr>
                  <a:t>³</a:t>
                </a:r>
                <a:r>
                  <a:rPr lang="de-DE" sz="1400" baseline="-25000" smtClean="0">
                    <a:solidFill>
                      <a:srgbClr val="005555"/>
                    </a:solidFill>
                  </a:rPr>
                  <a:t>  </a:t>
                </a:r>
              </a:p>
              <a:p>
                <a:pPr marL="522288" lvl="3" indent="-342900"/>
                <a14:m>
                  <m:oMath xmlns:m="http://schemas.openxmlformats.org/officeDocument/2006/math">
                    <m:sSub>
                      <m:sSubPr>
                        <m:ctrlPr>
                          <a:rPr lang="de-DE" sz="1400" i="1">
                            <a:solidFill>
                              <a:srgbClr val="005555"/>
                            </a:solidFill>
                            <a:latin typeface="Cambria Math" panose="02040503050406030204" pitchFamily="18" charset="0"/>
                          </a:rPr>
                        </m:ctrlPr>
                      </m:sSubPr>
                      <m:e>
                        <m:r>
                          <a:rPr lang="de-DE" sz="1400" i="1">
                            <a:solidFill>
                              <a:srgbClr val="005555"/>
                            </a:solidFill>
                            <a:latin typeface="Cambria Math" panose="02040503050406030204" pitchFamily="18" charset="0"/>
                          </a:rPr>
                          <m:t>𝑞</m:t>
                        </m:r>
                      </m:e>
                      <m:sub>
                        <m:r>
                          <a:rPr lang="de-DE" sz="1400" i="1">
                            <a:solidFill>
                              <a:srgbClr val="005555"/>
                            </a:solidFill>
                            <a:latin typeface="Cambria Math" panose="02040503050406030204" pitchFamily="18" charset="0"/>
                          </a:rPr>
                          <m:t>𝑑𝑖𝑣</m:t>
                        </m:r>
                      </m:sub>
                    </m:sSub>
                    <m:r>
                      <a:rPr lang="de-DE" sz="1400" i="1">
                        <a:solidFill>
                          <a:srgbClr val="005555"/>
                        </a:solidFill>
                        <a:latin typeface="Cambria Math" panose="02040503050406030204" pitchFamily="18" charset="0"/>
                      </a:rPr>
                      <m:t>= </m:t>
                    </m:r>
                    <m:f>
                      <m:fPr>
                        <m:ctrlPr>
                          <a:rPr lang="de-DE" sz="1400" i="1">
                            <a:solidFill>
                              <a:srgbClr val="005555"/>
                            </a:solidFill>
                            <a:latin typeface="Cambria Math" panose="02040503050406030204" pitchFamily="18" charset="0"/>
                          </a:rPr>
                        </m:ctrlPr>
                      </m:fPr>
                      <m:num>
                        <m:sSub>
                          <m:sSubPr>
                            <m:ctrlPr>
                              <a:rPr lang="de-DE" sz="1400" i="1">
                                <a:solidFill>
                                  <a:srgbClr val="005555"/>
                                </a:solidFill>
                                <a:latin typeface="Cambria Math" panose="02040503050406030204" pitchFamily="18" charset="0"/>
                              </a:rPr>
                            </m:ctrlPr>
                          </m:sSubPr>
                          <m:e>
                            <m:r>
                              <a:rPr lang="de-DE" sz="1400" i="1">
                                <a:solidFill>
                                  <a:srgbClr val="005555"/>
                                </a:solidFill>
                                <a:latin typeface="Cambria Math" panose="02040503050406030204" pitchFamily="18" charset="0"/>
                              </a:rPr>
                              <m:t>𝑃</m:t>
                            </m:r>
                          </m:e>
                          <m:sub>
                            <m:r>
                              <a:rPr lang="de-DE" sz="1400" i="1">
                                <a:solidFill>
                                  <a:srgbClr val="005555"/>
                                </a:solidFill>
                                <a:latin typeface="Cambria Math" panose="02040503050406030204" pitchFamily="18" charset="0"/>
                              </a:rPr>
                              <m:t>𝑟𝑒𝑐</m:t>
                            </m:r>
                            <m:r>
                              <a:rPr lang="de-DE" sz="1400" i="1">
                                <a:solidFill>
                                  <a:srgbClr val="005555"/>
                                </a:solidFill>
                                <a:latin typeface="Cambria Math" panose="02040503050406030204" pitchFamily="18" charset="0"/>
                              </a:rPr>
                              <m:t>, </m:t>
                            </m:r>
                            <m:r>
                              <a:rPr lang="de-DE" sz="1400" i="1">
                                <a:solidFill>
                                  <a:srgbClr val="005555"/>
                                </a:solidFill>
                                <a:latin typeface="Cambria Math" panose="02040503050406030204" pitchFamily="18" charset="0"/>
                              </a:rPr>
                              <m:t>𝑠𝑢𝑟𝑓</m:t>
                            </m:r>
                          </m:sub>
                        </m:sSub>
                      </m:num>
                      <m:den>
                        <m:sSub>
                          <m:sSubPr>
                            <m:ctrlPr>
                              <a:rPr lang="de-DE" sz="1400" i="1">
                                <a:solidFill>
                                  <a:srgbClr val="005555"/>
                                </a:solidFill>
                                <a:latin typeface="Cambria Math" panose="02040503050406030204" pitchFamily="18" charset="0"/>
                              </a:rPr>
                            </m:ctrlPr>
                          </m:sSubPr>
                          <m:e>
                            <m:r>
                              <a:rPr lang="de-DE" sz="1400" i="1">
                                <a:solidFill>
                                  <a:srgbClr val="005555"/>
                                </a:solidFill>
                                <a:latin typeface="Cambria Math" panose="02040503050406030204" pitchFamily="18" charset="0"/>
                              </a:rPr>
                              <m:t>𝐴</m:t>
                            </m:r>
                          </m:e>
                          <m:sub>
                            <m:r>
                              <a:rPr lang="de-DE" sz="1400" i="1">
                                <a:solidFill>
                                  <a:srgbClr val="005555"/>
                                </a:solidFill>
                                <a:latin typeface="Cambria Math" panose="02040503050406030204" pitchFamily="18" charset="0"/>
                              </a:rPr>
                              <m:t>𝑤𝑒𝑡𝑡𝑒𝑑</m:t>
                            </m:r>
                          </m:sub>
                        </m:sSub>
                      </m:den>
                    </m:f>
                    <m:r>
                      <a:rPr lang="de-DE" sz="1400" i="1">
                        <a:solidFill>
                          <a:srgbClr val="005555"/>
                        </a:solidFill>
                        <a:latin typeface="Cambria Math" panose="02040503050406030204" pitchFamily="18" charset="0"/>
                      </a:rPr>
                      <m:t>+</m:t>
                    </m:r>
                    <m:sSub>
                      <m:sSubPr>
                        <m:ctrlPr>
                          <a:rPr lang="de-DE" sz="1400" i="1">
                            <a:solidFill>
                              <a:srgbClr val="005555"/>
                            </a:solidFill>
                            <a:latin typeface="Cambria Math" panose="02040503050406030204" pitchFamily="18" charset="0"/>
                          </a:rPr>
                        </m:ctrlPr>
                      </m:sSubPr>
                      <m:e>
                        <m:r>
                          <a:rPr lang="de-DE" sz="1400" i="1">
                            <a:solidFill>
                              <a:srgbClr val="005555"/>
                            </a:solidFill>
                            <a:latin typeface="Cambria Math" panose="02040503050406030204" pitchFamily="18" charset="0"/>
                          </a:rPr>
                          <m:t>𝑃</m:t>
                        </m:r>
                      </m:e>
                      <m:sub>
                        <m:r>
                          <a:rPr lang="de-DE" sz="1400" i="1">
                            <a:solidFill>
                              <a:srgbClr val="005555"/>
                            </a:solidFill>
                            <a:latin typeface="Cambria Math" panose="02040503050406030204" pitchFamily="18" charset="0"/>
                          </a:rPr>
                          <m:t>𝑟𝑎𝑑</m:t>
                        </m:r>
                        <m:r>
                          <a:rPr lang="de-DE" sz="1400" i="1">
                            <a:solidFill>
                              <a:srgbClr val="005555"/>
                            </a:solidFill>
                            <a:latin typeface="Cambria Math" panose="02040503050406030204" pitchFamily="18" charset="0"/>
                          </a:rPr>
                          <m:t>,</m:t>
                        </m:r>
                        <m:r>
                          <a:rPr lang="de-DE" sz="1400" i="1">
                            <a:solidFill>
                              <a:srgbClr val="005555"/>
                            </a:solidFill>
                            <a:latin typeface="Cambria Math" panose="02040503050406030204" pitchFamily="18" charset="0"/>
                          </a:rPr>
                          <m:t>𝑑𝑖𝑣</m:t>
                        </m:r>
                      </m:sub>
                    </m:sSub>
                  </m:oMath>
                </a14:m>
                <a:endParaRPr lang="de-DE" sz="1400" i="1" smtClean="0">
                  <a:solidFill>
                    <a:srgbClr val="005555"/>
                  </a:solidFill>
                  <a:latin typeface="Cambria Math" panose="02040503050406030204" pitchFamily="18" charset="0"/>
                </a:endParaRPr>
              </a:p>
              <a:p>
                <a:pPr marL="522288" lvl="3" indent="-342900"/>
                <a14:m>
                  <m:oMath xmlns:m="http://schemas.openxmlformats.org/officeDocument/2006/math">
                    <m:sSub>
                      <m:sSubPr>
                        <m:ctrlPr>
                          <a:rPr lang="de-DE" sz="1400" i="1" smtClean="0">
                            <a:solidFill>
                              <a:srgbClr val="006C66"/>
                            </a:solidFill>
                            <a:latin typeface="Cambria Math" panose="02040503050406030204" pitchFamily="18" charset="0"/>
                          </a:rPr>
                        </m:ctrlPr>
                      </m:sSubPr>
                      <m:e>
                        <m:r>
                          <a:rPr lang="de-DE" sz="1400" b="0" i="1">
                            <a:solidFill>
                              <a:srgbClr val="006C66"/>
                            </a:solidFill>
                            <a:latin typeface="Cambria Math" panose="02040503050406030204" pitchFamily="18" charset="0"/>
                          </a:rPr>
                          <m:t>𝑞</m:t>
                        </m:r>
                      </m:e>
                      <m:sub>
                        <m:r>
                          <a:rPr lang="de-DE" sz="1400" b="0" i="1">
                            <a:solidFill>
                              <a:srgbClr val="006C66"/>
                            </a:solidFill>
                            <a:latin typeface="Cambria Math" panose="02040503050406030204" pitchFamily="18" charset="0"/>
                          </a:rPr>
                          <m:t>𝑑𝑖𝑣</m:t>
                        </m:r>
                      </m:sub>
                    </m:sSub>
                    <m:d>
                      <m:dPr>
                        <m:ctrlPr>
                          <a:rPr lang="de-DE" sz="1400" b="0" i="1">
                            <a:solidFill>
                              <a:srgbClr val="006C66"/>
                            </a:solidFill>
                            <a:latin typeface="Cambria Math" panose="02040503050406030204" pitchFamily="18" charset="0"/>
                          </a:rPr>
                        </m:ctrlPr>
                      </m:dPr>
                      <m:e>
                        <m:sSub>
                          <m:sSubPr>
                            <m:ctrlPr>
                              <a:rPr lang="de-DE" sz="1400" b="0" i="1">
                                <a:solidFill>
                                  <a:srgbClr val="006C66"/>
                                </a:solidFill>
                                <a:latin typeface="Cambria Math" panose="02040503050406030204" pitchFamily="18" charset="0"/>
                              </a:rPr>
                            </m:ctrlPr>
                          </m:sSubPr>
                          <m:e>
                            <m:r>
                              <a:rPr lang="de-DE" sz="1400" b="0" i="1">
                                <a:solidFill>
                                  <a:srgbClr val="006C66"/>
                                </a:solidFill>
                                <a:latin typeface="Cambria Math" panose="02040503050406030204" pitchFamily="18" charset="0"/>
                              </a:rPr>
                              <m:t>𝑃</m:t>
                            </m:r>
                          </m:e>
                          <m:sub>
                            <m:r>
                              <a:rPr lang="de-DE" sz="1400" b="0" i="1">
                                <a:solidFill>
                                  <a:srgbClr val="006C66"/>
                                </a:solidFill>
                                <a:latin typeface="Cambria Math" panose="02040503050406030204" pitchFamily="18" charset="0"/>
                              </a:rPr>
                              <m:t>𝑖𝑛</m:t>
                            </m:r>
                          </m:sub>
                        </m:sSub>
                        <m:r>
                          <a:rPr lang="de-DE" sz="1400" b="0" i="1">
                            <a:solidFill>
                              <a:srgbClr val="006C66"/>
                            </a:solidFill>
                            <a:latin typeface="Cambria Math" panose="02040503050406030204" pitchFamily="18" charset="0"/>
                          </a:rPr>
                          <m:t>=12.5 </m:t>
                        </m:r>
                        <m:r>
                          <a:rPr lang="de-DE" sz="1400" b="0" i="1">
                            <a:solidFill>
                              <a:srgbClr val="006C66"/>
                            </a:solidFill>
                            <a:latin typeface="Cambria Math" panose="02040503050406030204" pitchFamily="18" charset="0"/>
                          </a:rPr>
                          <m:t>𝑀𝑊</m:t>
                        </m:r>
                      </m:e>
                    </m:d>
                    <m:r>
                      <a:rPr lang="de-DE" sz="1400" b="0" i="1">
                        <a:solidFill>
                          <a:srgbClr val="006C66"/>
                        </a:solidFill>
                        <a:latin typeface="Cambria Math" panose="02040503050406030204" pitchFamily="18" charset="0"/>
                      </a:rPr>
                      <m:t>≤10 </m:t>
                    </m:r>
                    <m:f>
                      <m:fPr>
                        <m:ctrlPr>
                          <a:rPr lang="de-DE" sz="1400" b="0" i="1">
                            <a:solidFill>
                              <a:srgbClr val="006C66"/>
                            </a:solidFill>
                            <a:latin typeface="Cambria Math" panose="02040503050406030204" pitchFamily="18" charset="0"/>
                          </a:rPr>
                        </m:ctrlPr>
                      </m:fPr>
                      <m:num>
                        <m:r>
                          <a:rPr lang="de-DE" sz="1400" b="0" i="1">
                            <a:solidFill>
                              <a:srgbClr val="006C66"/>
                            </a:solidFill>
                            <a:latin typeface="Cambria Math" panose="02040503050406030204" pitchFamily="18" charset="0"/>
                          </a:rPr>
                          <m:t>𝑀𝑊</m:t>
                        </m:r>
                      </m:num>
                      <m:den>
                        <m:r>
                          <a:rPr lang="de-DE" sz="1400" b="0" i="1">
                            <a:solidFill>
                              <a:srgbClr val="006C66"/>
                            </a:solidFill>
                            <a:latin typeface="Cambria Math" panose="02040503050406030204" pitchFamily="18" charset="0"/>
                          </a:rPr>
                          <m:t>𝑚</m:t>
                        </m:r>
                        <m:r>
                          <a:rPr lang="de-DE" sz="1400" b="0" i="1">
                            <a:solidFill>
                              <a:srgbClr val="006C66"/>
                            </a:solidFill>
                            <a:latin typeface="Cambria Math" panose="02040503050406030204" pitchFamily="18" charset="0"/>
                          </a:rPr>
                          <m:t>²</m:t>
                        </m:r>
                      </m:den>
                    </m:f>
                  </m:oMath>
                </a14:m>
                <a:r>
                  <a:rPr lang="de-DE" sz="1400">
                    <a:solidFill>
                      <a:srgbClr val="006C66"/>
                    </a:solidFill>
                  </a:rPr>
                  <a:t>  for A</a:t>
                </a:r>
                <a:r>
                  <a:rPr lang="de-DE" sz="1400" baseline="-25000">
                    <a:solidFill>
                      <a:srgbClr val="006C66"/>
                    </a:solidFill>
                  </a:rPr>
                  <a:t>wetted,max</a:t>
                </a:r>
                <a:endParaRPr lang="de-DE" sz="1400" dirty="0" err="1">
                  <a:solidFill>
                    <a:srgbClr val="006C66"/>
                  </a:solidFill>
                </a:endParaRPr>
              </a:p>
              <a:p>
                <a:pPr marL="522288" lvl="3" indent="-342900"/>
                <a:endParaRPr lang="de-DE" sz="1400">
                  <a:solidFill>
                    <a:srgbClr val="005555"/>
                  </a:solidFill>
                </a:endParaRPr>
              </a:p>
              <a:p>
                <a:pPr marL="522288" lvl="3" indent="-342900"/>
                <a:endParaRPr lang="de-DE" sz="700">
                  <a:solidFill>
                    <a:srgbClr val="005555"/>
                  </a:solidFill>
                </a:endParaRPr>
              </a:p>
              <a:p>
                <a:pPr marL="514350" indent="-514350">
                  <a:buFont typeface="+mj-lt"/>
                  <a:buAutoNum type="arabicPeriod" startAt="3"/>
                </a:pPr>
                <a:r>
                  <a:rPr lang="de-DE"/>
                  <a:t>Minimize R</a:t>
                </a:r>
                <a:r>
                  <a:rPr lang="de-DE" baseline="-25000"/>
                  <a:t>eff</a:t>
                </a:r>
                <a:r>
                  <a:rPr lang="de-DE"/>
                  <a:t> for impurities</a:t>
                </a:r>
                <a:endParaRPr lang="de-DE" baseline="-25000"/>
              </a:p>
              <a:p>
                <a:r>
                  <a:rPr lang="de-DE"/>
                  <a:t>   – </a:t>
                </a:r>
                <a:r>
                  <a:rPr lang="de-DE" sz="1600"/>
                  <a:t>Keep recycling particles outside of core</a:t>
                </a:r>
              </a:p>
              <a:p>
                <a:pPr marL="465138" lvl="3" indent="-285750"/>
                <a:r>
                  <a:rPr lang="de-DE" sz="1400">
                    <a:solidFill>
                      <a:srgbClr val="005555"/>
                    </a:solidFill>
                  </a:rPr>
                  <a:t>Ionize outside of LCFS, minimize </a:t>
                </a:r>
                <a:r>
                  <a:rPr lang="el-GR" sz="1400">
                    <a:solidFill>
                      <a:srgbClr val="005555"/>
                    </a:solidFill>
                  </a:rPr>
                  <a:t>λ</a:t>
                </a:r>
                <a:r>
                  <a:rPr lang="de-DE" sz="1400" baseline="-25000">
                    <a:solidFill>
                      <a:srgbClr val="005555"/>
                    </a:solidFill>
                  </a:rPr>
                  <a:t>iz,He</a:t>
                </a:r>
                <a:r>
                  <a:rPr lang="de-DE" sz="1400">
                    <a:solidFill>
                      <a:srgbClr val="005555"/>
                    </a:solidFill>
                  </a:rPr>
                  <a:t>, T</a:t>
                </a:r>
                <a:r>
                  <a:rPr lang="de-DE" sz="1400" baseline="-25000">
                    <a:solidFill>
                      <a:srgbClr val="005555"/>
                    </a:solidFill>
                  </a:rPr>
                  <a:t>e</a:t>
                </a:r>
                <a:r>
                  <a:rPr lang="de-DE" sz="1400">
                    <a:solidFill>
                      <a:srgbClr val="005555"/>
                    </a:solidFill>
                  </a:rPr>
                  <a:t> ≥ 100 eV, ~ n</a:t>
                </a:r>
                <a:r>
                  <a:rPr lang="de-DE" sz="1400" baseline="-25000">
                    <a:solidFill>
                      <a:srgbClr val="005555"/>
                    </a:solidFill>
                  </a:rPr>
                  <a:t>e</a:t>
                </a:r>
                <a:endParaRPr lang="de-DE" sz="1400">
                  <a:solidFill>
                    <a:srgbClr val="005555"/>
                  </a:solidFill>
                </a:endParaRPr>
              </a:p>
              <a:p>
                <a:pPr marL="465138" lvl="3" indent="-285750"/>
                <a:r>
                  <a:rPr lang="de-DE" sz="1400">
                    <a:solidFill>
                      <a:srgbClr val="005555"/>
                    </a:solidFill>
                  </a:rPr>
                  <a:t>Minimize inward impurity transport</a:t>
                </a:r>
              </a:p>
              <a:p>
                <a:pPr marL="465138" lvl="3" indent="-285750"/>
                <a:r>
                  <a:rPr lang="de-DE" sz="1400">
                    <a:solidFill>
                      <a:srgbClr val="005555"/>
                    </a:solidFill>
                  </a:rPr>
                  <a:t>Minimize sputtering source, T</a:t>
                </a:r>
                <a:r>
                  <a:rPr lang="de-DE" sz="1400" baseline="-25000">
                    <a:solidFill>
                      <a:srgbClr val="005555"/>
                    </a:solidFill>
                  </a:rPr>
                  <a:t>e,t</a:t>
                </a:r>
                <a:r>
                  <a:rPr lang="de-DE" sz="1400">
                    <a:solidFill>
                      <a:srgbClr val="005555"/>
                    </a:solidFill>
                  </a:rPr>
                  <a:t> &lt; 5 </a:t>
                </a:r>
                <a:r>
                  <a:rPr lang="de-DE" sz="1400" smtClean="0">
                    <a:solidFill>
                      <a:srgbClr val="005555"/>
                    </a:solidFill>
                  </a:rPr>
                  <a:t>eV</a:t>
                </a:r>
              </a:p>
              <a:p>
                <a:pPr marL="465138" lvl="3" indent="-285750"/>
                <a:endParaRPr lang="de-DE" sz="1400">
                  <a:solidFill>
                    <a:srgbClr val="005555"/>
                  </a:solidFill>
                </a:endParaRPr>
              </a:p>
              <a:p>
                <a:pPr lvl="3" indent="0">
                  <a:buNone/>
                </a:pPr>
                <a:r>
                  <a:rPr lang="de-DE" b="1">
                    <a:solidFill>
                      <a:srgbClr val="005555"/>
                    </a:solidFill>
                  </a:rPr>
                  <a:t>R</a:t>
                </a:r>
                <a:r>
                  <a:rPr lang="de-DE" b="1" baseline="-25000">
                    <a:solidFill>
                      <a:srgbClr val="005555"/>
                    </a:solidFill>
                  </a:rPr>
                  <a:t>eff,H</a:t>
                </a:r>
                <a:r>
                  <a:rPr lang="de-DE" b="1">
                    <a:solidFill>
                      <a:srgbClr val="005555"/>
                    </a:solidFill>
                  </a:rPr>
                  <a:t>(f</a:t>
                </a:r>
                <a:r>
                  <a:rPr lang="de-DE" b="1" baseline="-25000">
                    <a:solidFill>
                      <a:srgbClr val="005555"/>
                    </a:solidFill>
                  </a:rPr>
                  <a:t>rad</a:t>
                </a:r>
                <a:r>
                  <a:rPr lang="de-DE" b="1">
                    <a:solidFill>
                      <a:srgbClr val="005555"/>
                    </a:solidFill>
                  </a:rPr>
                  <a:t>=0.85)</a:t>
                </a:r>
                <a:r>
                  <a:rPr lang="de-DE" b="1" baseline="-25000">
                    <a:solidFill>
                      <a:srgbClr val="005555"/>
                    </a:solidFill>
                  </a:rPr>
                  <a:t> </a:t>
                </a:r>
                <a:r>
                  <a:rPr lang="de-DE" b="1">
                    <a:solidFill>
                      <a:srgbClr val="005555"/>
                    </a:solidFill>
                  </a:rPr>
                  <a:t>= 7 %    R</a:t>
                </a:r>
                <a:r>
                  <a:rPr lang="de-DE" b="1" baseline="-25000">
                    <a:solidFill>
                      <a:srgbClr val="005555"/>
                    </a:solidFill>
                  </a:rPr>
                  <a:t>eff,H</a:t>
                </a:r>
                <a:r>
                  <a:rPr lang="de-DE" b="1">
                    <a:solidFill>
                      <a:srgbClr val="005555"/>
                    </a:solidFill>
                  </a:rPr>
                  <a:t>(f</a:t>
                </a:r>
                <a:r>
                  <a:rPr lang="de-DE" b="1" baseline="-25000">
                    <a:solidFill>
                      <a:srgbClr val="005555"/>
                    </a:solidFill>
                  </a:rPr>
                  <a:t>rad</a:t>
                </a:r>
                <a:r>
                  <a:rPr lang="de-DE" b="1">
                    <a:solidFill>
                      <a:srgbClr val="005555"/>
                    </a:solidFill>
                  </a:rPr>
                  <a:t>=0.90)</a:t>
                </a:r>
                <a:r>
                  <a:rPr lang="de-DE" b="1" baseline="-25000">
                    <a:solidFill>
                      <a:srgbClr val="005555"/>
                    </a:solidFill>
                  </a:rPr>
                  <a:t> </a:t>
                </a:r>
                <a:r>
                  <a:rPr lang="de-DE" b="1">
                    <a:solidFill>
                      <a:srgbClr val="005555"/>
                    </a:solidFill>
                  </a:rPr>
                  <a:t>= 30 %    </a:t>
                </a:r>
                <a:endParaRPr lang="de-DE" b="1" smtClean="0">
                  <a:solidFill>
                    <a:srgbClr val="005555"/>
                  </a:solidFill>
                </a:endParaRPr>
              </a:p>
              <a:p>
                <a:pPr lvl="3" indent="0">
                  <a:buNone/>
                </a:pPr>
                <a:r>
                  <a:rPr lang="de-DE" b="1" smtClean="0">
                    <a:solidFill>
                      <a:srgbClr val="005555"/>
                    </a:solidFill>
                  </a:rPr>
                  <a:t>Helium</a:t>
                </a:r>
                <a:r>
                  <a:rPr lang="de-DE" b="1">
                    <a:solidFill>
                      <a:srgbClr val="005555"/>
                    </a:solidFill>
                  </a:rPr>
                  <a:t>?</a:t>
                </a:r>
                <a:endParaRPr lang="de-DE" b="1" baseline="-25000">
                  <a:solidFill>
                    <a:srgbClr val="005555"/>
                  </a:solidFill>
                </a:endParaRPr>
              </a:p>
              <a:p>
                <a:pPr marL="465138" lvl="3" indent="-285750"/>
                <a:endParaRPr lang="de-DE" sz="1400">
                  <a:solidFill>
                    <a:srgbClr val="005555"/>
                  </a:solidFill>
                </a:endParaRPr>
              </a:p>
              <a:p>
                <a:endParaRPr lang="de-DE" sz="1200"/>
              </a:p>
            </p:txBody>
          </p:sp>
        </mc:Choice>
        <mc:Fallback xmlns="">
          <p:sp>
            <p:nvSpPr>
              <p:cNvPr id="2" name="Inhaltsplatzhalter 1"/>
              <p:cNvSpPr>
                <a:spLocks noGrp="1" noRot="1" noChangeAspect="1" noMove="1" noResize="1" noEditPoints="1" noAdjustHandles="1" noChangeArrowheads="1" noChangeShapeType="1" noTextEdit="1"/>
              </p:cNvSpPr>
              <p:nvPr>
                <p:ph sz="quarter" idx="13"/>
              </p:nvPr>
            </p:nvSpPr>
            <p:spPr>
              <a:blipFill>
                <a:blip r:embed="rId2"/>
                <a:stretch>
                  <a:fillRect l="-734"/>
                </a:stretch>
              </a:blipFill>
            </p:spPr>
            <p:txBody>
              <a:bodyPr/>
              <a:lstStyle/>
              <a:p>
                <a:r>
                  <a:rPr lang="de-DE">
                    <a:noFill/>
                  </a:rPr>
                  <a:t> </a:t>
                </a:r>
              </a:p>
            </p:txBody>
          </p:sp>
        </mc:Fallback>
      </mc:AlternateContent>
      <p:sp>
        <p:nvSpPr>
          <p:cNvPr id="3" name="Titel 2"/>
          <p:cNvSpPr>
            <a:spLocks noGrp="1"/>
          </p:cNvSpPr>
          <p:nvPr>
            <p:ph type="title"/>
          </p:nvPr>
        </p:nvSpPr>
        <p:spPr/>
        <p:txBody>
          <a:bodyPr/>
          <a:lstStyle/>
          <a:p>
            <a:r>
              <a:rPr lang="de-DE" smtClean="0"/>
              <a:t>A priori first principles</a:t>
            </a:r>
            <a:endParaRPr lang="de-DE"/>
          </a:p>
        </p:txBody>
      </p:sp>
      <p:sp>
        <p:nvSpPr>
          <p:cNvPr id="4" name="Datumsplatzhalter 3"/>
          <p:cNvSpPr>
            <a:spLocks noGrp="1"/>
          </p:cNvSpPr>
          <p:nvPr>
            <p:ph type="dt" sz="half" idx="14"/>
          </p:nvPr>
        </p:nvSpPr>
        <p:spPr/>
        <p:txBody>
          <a:bodyPr/>
          <a:lstStyle/>
          <a:p>
            <a:r>
              <a:rPr lang="de-DE" smtClean="0"/>
              <a:t>10.10.2023</a:t>
            </a:r>
            <a:endParaRPr lang="de-DE" dirty="0"/>
          </a:p>
        </p:txBody>
      </p:sp>
      <p:sp>
        <p:nvSpPr>
          <p:cNvPr id="5" name="Fußzeilenplatzhalter 4"/>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15</a:t>
            </a:fld>
            <a:endParaRPr lang="de-DE" dirty="0"/>
          </a:p>
        </p:txBody>
      </p:sp>
      <p:sp>
        <p:nvSpPr>
          <p:cNvPr id="7" name="Pfeil nach rechts 6"/>
          <p:cNvSpPr/>
          <p:nvPr/>
        </p:nvSpPr>
        <p:spPr>
          <a:xfrm>
            <a:off x="2246987" y="2641475"/>
            <a:ext cx="421139" cy="258884"/>
          </a:xfrm>
          <a:prstGeom prst="rightArrow">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smtClean="0">
              <a:solidFill>
                <a:schemeClr val="bg1"/>
              </a:solidFill>
            </a:endParaRPr>
          </a:p>
        </p:txBody>
      </p:sp>
      <p:pic>
        <p:nvPicPr>
          <p:cNvPr id="8" name="Grafik 7"/>
          <p:cNvPicPr>
            <a:picLocks noChangeAspect="1"/>
          </p:cNvPicPr>
          <p:nvPr/>
        </p:nvPicPr>
        <p:blipFill>
          <a:blip r:embed="rId3"/>
          <a:stretch>
            <a:fillRect/>
          </a:stretch>
        </p:blipFill>
        <p:spPr>
          <a:xfrm>
            <a:off x="7146874" y="986495"/>
            <a:ext cx="4962240" cy="3228666"/>
          </a:xfrm>
          <a:prstGeom prst="rect">
            <a:avLst/>
          </a:prstGeom>
        </p:spPr>
      </p:pic>
      <p:sp>
        <p:nvSpPr>
          <p:cNvPr id="11" name="Freihandform 10"/>
          <p:cNvSpPr/>
          <p:nvPr/>
        </p:nvSpPr>
        <p:spPr>
          <a:xfrm>
            <a:off x="8458200" y="2905121"/>
            <a:ext cx="1857375" cy="842967"/>
          </a:xfrm>
          <a:custGeom>
            <a:avLst/>
            <a:gdLst>
              <a:gd name="connsiteX0" fmla="*/ 0 w 1857375"/>
              <a:gd name="connsiteY0" fmla="*/ 833442 h 842967"/>
              <a:gd name="connsiteX1" fmla="*/ 647700 w 1857375"/>
              <a:gd name="connsiteY1" fmla="*/ 4 h 842967"/>
              <a:gd name="connsiteX2" fmla="*/ 1857375 w 1857375"/>
              <a:gd name="connsiteY2" fmla="*/ 842967 h 842967"/>
            </a:gdLst>
            <a:ahLst/>
            <a:cxnLst>
              <a:cxn ang="0">
                <a:pos x="connsiteX0" y="connsiteY0"/>
              </a:cxn>
              <a:cxn ang="0">
                <a:pos x="connsiteX1" y="connsiteY1"/>
              </a:cxn>
              <a:cxn ang="0">
                <a:pos x="connsiteX2" y="connsiteY2"/>
              </a:cxn>
            </a:cxnLst>
            <a:rect l="l" t="t" r="r" b="b"/>
            <a:pathLst>
              <a:path w="1857375" h="842967">
                <a:moveTo>
                  <a:pt x="0" y="833442"/>
                </a:moveTo>
                <a:cubicBezTo>
                  <a:pt x="169069" y="415929"/>
                  <a:pt x="338138" y="-1583"/>
                  <a:pt x="647700" y="4"/>
                </a:cubicBezTo>
                <a:cubicBezTo>
                  <a:pt x="957262" y="1591"/>
                  <a:pt x="1654175" y="703267"/>
                  <a:pt x="1857375" y="842967"/>
                </a:cubicBezTo>
              </a:path>
            </a:pathLst>
          </a:cu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4" name="Gerade Verbindung mit Pfeil 13"/>
          <p:cNvCxnSpPr/>
          <p:nvPr/>
        </p:nvCxnSpPr>
        <p:spPr>
          <a:xfrm flipH="1">
            <a:off x="8929688" y="2111373"/>
            <a:ext cx="23812" cy="788986"/>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sp>
        <p:nvSpPr>
          <p:cNvPr id="12" name="Freihandform 11"/>
          <p:cNvSpPr/>
          <p:nvPr/>
        </p:nvSpPr>
        <p:spPr>
          <a:xfrm>
            <a:off x="8439150" y="2219322"/>
            <a:ext cx="1857375" cy="1533528"/>
          </a:xfrm>
          <a:custGeom>
            <a:avLst/>
            <a:gdLst>
              <a:gd name="connsiteX0" fmla="*/ 0 w 1857375"/>
              <a:gd name="connsiteY0" fmla="*/ 1533528 h 1533528"/>
              <a:gd name="connsiteX1" fmla="*/ 614363 w 1857375"/>
              <a:gd name="connsiteY1" fmla="*/ 3 h 1533528"/>
              <a:gd name="connsiteX2" fmla="*/ 1857375 w 1857375"/>
              <a:gd name="connsiteY2" fmla="*/ 1519241 h 1533528"/>
            </a:gdLst>
            <a:ahLst/>
            <a:cxnLst>
              <a:cxn ang="0">
                <a:pos x="connsiteX0" y="connsiteY0"/>
              </a:cxn>
              <a:cxn ang="0">
                <a:pos x="connsiteX1" y="connsiteY1"/>
              </a:cxn>
              <a:cxn ang="0">
                <a:pos x="connsiteX2" y="connsiteY2"/>
              </a:cxn>
            </a:cxnLst>
            <a:rect l="l" t="t" r="r" b="b"/>
            <a:pathLst>
              <a:path w="1857375" h="1533528">
                <a:moveTo>
                  <a:pt x="0" y="1533528"/>
                </a:moveTo>
                <a:cubicBezTo>
                  <a:pt x="152400" y="767956"/>
                  <a:pt x="304801" y="2384"/>
                  <a:pt x="614363" y="3"/>
                </a:cubicBezTo>
                <a:cubicBezTo>
                  <a:pt x="923925" y="-2378"/>
                  <a:pt x="1650206" y="1264447"/>
                  <a:pt x="1857375" y="1519241"/>
                </a:cubicBezTo>
              </a:path>
            </a:pathLst>
          </a:custGeom>
          <a:ln w="28575">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21" name="Gerade Verbindung mit Pfeil 20"/>
          <p:cNvCxnSpPr/>
          <p:nvPr/>
        </p:nvCxnSpPr>
        <p:spPr>
          <a:xfrm>
            <a:off x="9140657" y="2347913"/>
            <a:ext cx="227180" cy="97627"/>
          </a:xfrm>
          <a:prstGeom prst="straightConnector1">
            <a:avLst/>
          </a:prstGeom>
          <a:ln w="28575">
            <a:headEnd type="none" w="med" len="med"/>
            <a:tailEnd type="triangle"/>
          </a:ln>
        </p:spPr>
        <p:style>
          <a:lnRef idx="1">
            <a:schemeClr val="dk1"/>
          </a:lnRef>
          <a:fillRef idx="0">
            <a:schemeClr val="dk1"/>
          </a:fillRef>
          <a:effectRef idx="0">
            <a:schemeClr val="dk1"/>
          </a:effectRef>
          <a:fontRef idx="minor">
            <a:schemeClr val="tx1"/>
          </a:fontRef>
        </p:style>
      </p:cxnSp>
      <p:sp>
        <p:nvSpPr>
          <p:cNvPr id="25" name="Textfeld 24"/>
          <p:cNvSpPr txBox="1"/>
          <p:nvPr/>
        </p:nvSpPr>
        <p:spPr>
          <a:xfrm>
            <a:off x="9400367" y="3326604"/>
            <a:ext cx="455253" cy="267894"/>
          </a:xfrm>
          <a:prstGeom prst="rect">
            <a:avLst/>
          </a:prstGeom>
          <a:noFill/>
        </p:spPr>
        <p:txBody>
          <a:bodyPr wrap="none" lIns="0" tIns="0" rIns="0" bIns="0" rtlCol="0" anchor="t" anchorCtr="0">
            <a:spAutoFit/>
          </a:bodyPr>
          <a:lstStyle/>
          <a:p>
            <a:pPr algn="l">
              <a:lnSpc>
                <a:spcPts val="2300"/>
              </a:lnSpc>
              <a:spcBef>
                <a:spcPts val="1150"/>
              </a:spcBef>
            </a:pPr>
            <a:r>
              <a:rPr lang="de-DE" sz="1600" smtClean="0">
                <a:solidFill>
                  <a:srgbClr val="006C66"/>
                </a:solidFill>
              </a:rPr>
              <a:t>MAR</a:t>
            </a:r>
            <a:endParaRPr lang="de-DE" sz="1600" dirty="0" err="1" smtClean="0">
              <a:solidFill>
                <a:srgbClr val="006C66"/>
              </a:solidFill>
            </a:endParaRPr>
          </a:p>
        </p:txBody>
      </p:sp>
      <p:pic>
        <p:nvPicPr>
          <p:cNvPr id="26" name="Grafik 25"/>
          <p:cNvPicPr>
            <a:picLocks noChangeAspect="1"/>
          </p:cNvPicPr>
          <p:nvPr/>
        </p:nvPicPr>
        <p:blipFill>
          <a:blip r:embed="rId4"/>
          <a:stretch>
            <a:fillRect/>
          </a:stretch>
        </p:blipFill>
        <p:spPr>
          <a:xfrm>
            <a:off x="6096000" y="4046735"/>
            <a:ext cx="2549594" cy="2388989"/>
          </a:xfrm>
          <a:prstGeom prst="rect">
            <a:avLst/>
          </a:prstGeom>
        </p:spPr>
      </p:pic>
      <p:sp>
        <p:nvSpPr>
          <p:cNvPr id="27" name="Textfeld 26"/>
          <p:cNvSpPr txBox="1"/>
          <p:nvPr/>
        </p:nvSpPr>
        <p:spPr>
          <a:xfrm>
            <a:off x="7682533" y="6337621"/>
            <a:ext cx="755015" cy="294953"/>
          </a:xfrm>
          <a:prstGeom prst="rect">
            <a:avLst/>
          </a:prstGeom>
          <a:noFill/>
        </p:spPr>
        <p:txBody>
          <a:bodyPr wrap="none" lIns="0" tIns="0" rIns="0" bIns="0" rtlCol="0" anchor="t" anchorCtr="0">
            <a:spAutoFit/>
          </a:bodyPr>
          <a:lstStyle/>
          <a:p>
            <a:pPr algn="l">
              <a:lnSpc>
                <a:spcPts val="2300"/>
              </a:lnSpc>
              <a:spcBef>
                <a:spcPts val="1150"/>
              </a:spcBef>
            </a:pPr>
            <a:r>
              <a:rPr lang="de-DE" sz="800" smtClean="0"/>
              <a:t>[Stangeby 2000]</a:t>
            </a:r>
            <a:endParaRPr lang="de-DE" sz="800" dirty="0" err="1" smtClean="0"/>
          </a:p>
        </p:txBody>
      </p:sp>
      <p:sp>
        <p:nvSpPr>
          <p:cNvPr id="28" name="Textfeld 27"/>
          <p:cNvSpPr txBox="1"/>
          <p:nvPr/>
        </p:nvSpPr>
        <p:spPr>
          <a:xfrm>
            <a:off x="11247527" y="4028157"/>
            <a:ext cx="734175" cy="294953"/>
          </a:xfrm>
          <a:prstGeom prst="rect">
            <a:avLst/>
          </a:prstGeom>
          <a:noFill/>
        </p:spPr>
        <p:txBody>
          <a:bodyPr wrap="none" lIns="0" tIns="0" rIns="0" bIns="0" rtlCol="0" anchor="t" anchorCtr="0">
            <a:spAutoFit/>
          </a:bodyPr>
          <a:lstStyle/>
          <a:p>
            <a:pPr algn="l">
              <a:lnSpc>
                <a:spcPts val="2300"/>
              </a:lnSpc>
              <a:spcBef>
                <a:spcPts val="1150"/>
              </a:spcBef>
            </a:pPr>
            <a:r>
              <a:rPr lang="de-DE" sz="800" smtClean="0"/>
              <a:t>[Ralf Schneider]</a:t>
            </a:r>
            <a:endParaRPr lang="de-DE" sz="800" dirty="0" err="1" smtClean="0"/>
          </a:p>
        </p:txBody>
      </p:sp>
    </p:spTree>
    <p:extLst>
      <p:ext uri="{BB962C8B-B14F-4D97-AF65-F5344CB8AC3E}">
        <p14:creationId xmlns:p14="http://schemas.microsoft.com/office/powerpoint/2010/main" val="309532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p:cNvSpPr>
                <a:spLocks noGrp="1"/>
              </p:cNvSpPr>
              <p:nvPr>
                <p:ph sz="quarter" idx="13"/>
              </p:nvPr>
            </p:nvSpPr>
            <p:spPr/>
            <p:txBody>
              <a:bodyPr>
                <a:normAutofit fontScale="77500" lnSpcReduction="20000"/>
              </a:bodyPr>
              <a:lstStyle/>
              <a:p>
                <a:pPr marL="514350" indent="-514350">
                  <a:buFont typeface="+mj-lt"/>
                  <a:buAutoNum type="arabicPeriod" startAt="3"/>
                </a:pPr>
                <a:r>
                  <a:rPr lang="de-DE" sz="2800"/>
                  <a:t>Particle </a:t>
                </a:r>
                <a:r>
                  <a:rPr lang="de-DE" sz="2800" err="1"/>
                  <a:t>collection</a:t>
                </a:r>
                <a:r>
                  <a:rPr lang="de-DE" sz="2800"/>
                  <a:t>	</a:t>
                </a:r>
                <a:r>
                  <a:rPr lang="el-GR" sz="2800"/>
                  <a:t>η</a:t>
                </a:r>
                <a:r>
                  <a:rPr lang="de-DE" sz="2800" baseline="-25000" err="1"/>
                  <a:t>collection</a:t>
                </a:r>
                <a:r>
                  <a:rPr lang="de-DE" sz="2800"/>
                  <a:t> </a:t>
                </a:r>
                <a:r>
                  <a:rPr lang="de-DE" sz="2800" smtClean="0"/>
                  <a:t>= 4% - 10%</a:t>
                </a:r>
                <a:r>
                  <a:rPr lang="de-DE" sz="2800"/>
                  <a:t>	</a:t>
                </a:r>
              </a:p>
              <a:p>
                <a:r>
                  <a:rPr lang="de-DE" sz="2800"/>
                  <a:t>   – </a:t>
                </a:r>
                <a:r>
                  <a:rPr lang="de-DE" sz="2400" err="1"/>
                  <a:t>Maximize</a:t>
                </a:r>
                <a:r>
                  <a:rPr lang="de-DE" sz="2400"/>
                  <a:t> favorable </a:t>
                </a:r>
                <a:r>
                  <a:rPr lang="de-DE" sz="2400" err="1"/>
                  <a:t>particles</a:t>
                </a:r>
                <a:endParaRPr lang="de-DE" sz="2400"/>
              </a:p>
              <a:p>
                <a:pPr marL="465138" lvl="3" indent="-285750"/>
                <a:r>
                  <a:rPr lang="de-DE" sz="2000" err="1">
                    <a:solidFill>
                      <a:srgbClr val="005555"/>
                    </a:solidFill>
                  </a:rPr>
                  <a:t>Direct</a:t>
                </a:r>
                <a:r>
                  <a:rPr lang="de-DE" sz="2000">
                    <a:solidFill>
                      <a:srgbClr val="005555"/>
                    </a:solidFill>
                  </a:rPr>
                  <a:t> collection 	Only </a:t>
                </a:r>
                <a:r>
                  <a:rPr lang="de-DE" sz="2000" err="1">
                    <a:solidFill>
                      <a:srgbClr val="005555"/>
                    </a:solidFill>
                  </a:rPr>
                  <a:t>if</a:t>
                </a:r>
                <a:r>
                  <a:rPr lang="de-DE" sz="2000">
                    <a:solidFill>
                      <a:srgbClr val="005555"/>
                    </a:solidFill>
                  </a:rPr>
                  <a:t> </a:t>
                </a:r>
                <a:r>
                  <a:rPr lang="de-DE" sz="2000" err="1">
                    <a:solidFill>
                      <a:srgbClr val="005555"/>
                    </a:solidFill>
                  </a:rPr>
                  <a:t>d</a:t>
                </a:r>
                <a:r>
                  <a:rPr lang="de-DE" sz="2000" baseline="-25000" err="1">
                    <a:solidFill>
                      <a:srgbClr val="005555"/>
                    </a:solidFill>
                  </a:rPr>
                  <a:t>SL</a:t>
                </a:r>
                <a:r>
                  <a:rPr lang="de-DE" sz="2000" baseline="-25000">
                    <a:solidFill>
                      <a:srgbClr val="005555"/>
                    </a:solidFill>
                  </a:rPr>
                  <a:t>-PG</a:t>
                </a:r>
                <a:r>
                  <a:rPr lang="de-DE" sz="2000">
                    <a:solidFill>
                      <a:srgbClr val="005555"/>
                    </a:solidFill>
                  </a:rPr>
                  <a:t> &lt; </a:t>
                </a:r>
                <a14:m>
                  <m:oMath xmlns:m="http://schemas.openxmlformats.org/officeDocument/2006/math">
                    <m:acc>
                      <m:accPr>
                        <m:chr m:val="̅"/>
                        <m:ctrlPr>
                          <a:rPr lang="de-DE" sz="2000" i="1">
                            <a:solidFill>
                              <a:srgbClr val="005555"/>
                            </a:solidFill>
                            <a:latin typeface="Cambria Math" panose="02040503050406030204" pitchFamily="18" charset="0"/>
                          </a:rPr>
                        </m:ctrlPr>
                      </m:accPr>
                      <m:e>
                        <m:r>
                          <a:rPr lang="de-DE" sz="2000" i="1">
                            <a:solidFill>
                              <a:srgbClr val="005555"/>
                            </a:solidFill>
                            <a:latin typeface="Cambria Math" panose="02040503050406030204" pitchFamily="18" charset="0"/>
                          </a:rPr>
                          <m:t>𝑙</m:t>
                        </m:r>
                      </m:e>
                    </m:acc>
                  </m:oMath>
                </a14:m>
                <a:r>
                  <a:rPr lang="de-DE" sz="2000">
                    <a:solidFill>
                      <a:srgbClr val="005555"/>
                    </a:solidFill>
                  </a:rPr>
                  <a:t> </a:t>
                </a:r>
              </a:p>
              <a:p>
                <a:pPr lvl="3" indent="0">
                  <a:buNone/>
                </a:pPr>
                <a:r>
                  <a:rPr lang="de-DE" sz="2000">
                    <a:solidFill>
                      <a:srgbClr val="005555"/>
                    </a:solidFill>
                  </a:rPr>
                  <a:t>		</a:t>
                </a:r>
                <a:r>
                  <a:rPr lang="de-DE" sz="2000" smtClean="0">
                    <a:solidFill>
                      <a:srgbClr val="005555"/>
                    </a:solidFill>
                  </a:rPr>
                  <a:t>	</a:t>
                </a:r>
                <a:r>
                  <a:rPr lang="de-DE" sz="2000" b="1" smtClean="0">
                    <a:solidFill>
                      <a:srgbClr val="005555"/>
                    </a:solidFill>
                  </a:rPr>
                  <a:t>Optimize </a:t>
                </a:r>
                <a14:m>
                  <m:oMath xmlns:m="http://schemas.openxmlformats.org/officeDocument/2006/math">
                    <m:func>
                      <m:funcPr>
                        <m:ctrlPr>
                          <a:rPr lang="de-DE" sz="2000" b="1" i="1">
                            <a:solidFill>
                              <a:srgbClr val="005555"/>
                            </a:solidFill>
                            <a:latin typeface="Cambria Math" panose="02040503050406030204" pitchFamily="18" charset="0"/>
                          </a:rPr>
                        </m:ctrlPr>
                      </m:funcPr>
                      <m:fName>
                        <m:r>
                          <a:rPr lang="de-DE" sz="2000" b="1" i="1">
                            <a:solidFill>
                              <a:srgbClr val="005555"/>
                            </a:solidFill>
                            <a:latin typeface="Cambria Math" panose="02040503050406030204" pitchFamily="18" charset="0"/>
                          </a:rPr>
                          <m:t>𝒄𝒐𝒔</m:t>
                        </m:r>
                      </m:fName>
                      <m:e>
                        <m:sSub>
                          <m:sSubPr>
                            <m:ctrlPr>
                              <a:rPr lang="de-DE" sz="2000" b="1" i="1">
                                <a:solidFill>
                                  <a:srgbClr val="005555"/>
                                </a:solidFill>
                                <a:latin typeface="Cambria Math" panose="02040503050406030204" pitchFamily="18" charset="0"/>
                              </a:rPr>
                            </m:ctrlPr>
                          </m:sSubPr>
                          <m:e>
                            <m:r>
                              <a:rPr lang="el-GR" sz="2000" b="1" i="1">
                                <a:solidFill>
                                  <a:srgbClr val="005555"/>
                                </a:solidFill>
                                <a:latin typeface="Cambria Math" panose="02040503050406030204" pitchFamily="18" charset="0"/>
                              </a:rPr>
                              <m:t>𝝋</m:t>
                            </m:r>
                          </m:e>
                          <m:sub>
                            <m:r>
                              <a:rPr lang="de-DE" sz="2000" b="1" i="1">
                                <a:solidFill>
                                  <a:srgbClr val="005555"/>
                                </a:solidFill>
                                <a:latin typeface="Cambria Math" panose="02040503050406030204" pitchFamily="18" charset="0"/>
                              </a:rPr>
                              <m:t>𝒑𝒖𝒎𝒑𝒈𝒂𝒑</m:t>
                            </m:r>
                          </m:sub>
                        </m:sSub>
                      </m:e>
                    </m:func>
                  </m:oMath>
                </a14:m>
                <a:endParaRPr lang="de-DE" sz="2000" b="1">
                  <a:solidFill>
                    <a:srgbClr val="005555"/>
                  </a:solidFill>
                </a:endParaRPr>
              </a:p>
              <a:p>
                <a:pPr marL="465138" lvl="3" indent="-285750"/>
                <a:r>
                  <a:rPr lang="de-DE" sz="2000" err="1">
                    <a:solidFill>
                      <a:srgbClr val="005555"/>
                    </a:solidFill>
                  </a:rPr>
                  <a:t>Indirect</a:t>
                </a:r>
                <a:r>
                  <a:rPr lang="de-DE" sz="2000">
                    <a:solidFill>
                      <a:srgbClr val="005555"/>
                    </a:solidFill>
                  </a:rPr>
                  <a:t> </a:t>
                </a:r>
                <a:r>
                  <a:rPr lang="de-DE" sz="2000" err="1">
                    <a:solidFill>
                      <a:srgbClr val="005555"/>
                    </a:solidFill>
                  </a:rPr>
                  <a:t>collection</a:t>
                </a:r>
                <a:r>
                  <a:rPr lang="de-DE" sz="2000">
                    <a:solidFill>
                      <a:srgbClr val="005555"/>
                    </a:solidFill>
                  </a:rPr>
                  <a:t> 	Build </a:t>
                </a:r>
                <a:r>
                  <a:rPr lang="de-DE" sz="2000" err="1">
                    <a:solidFill>
                      <a:srgbClr val="005555"/>
                    </a:solidFill>
                  </a:rPr>
                  <a:t>up</a:t>
                </a:r>
                <a:r>
                  <a:rPr lang="de-DE" sz="2000">
                    <a:solidFill>
                      <a:srgbClr val="005555"/>
                    </a:solidFill>
                  </a:rPr>
                  <a:t> neutral </a:t>
                </a:r>
                <a:r>
                  <a:rPr lang="de-DE" sz="2000" err="1">
                    <a:solidFill>
                      <a:srgbClr val="005555"/>
                    </a:solidFill>
                  </a:rPr>
                  <a:t>pressure</a:t>
                </a:r>
                <a:r>
                  <a:rPr lang="de-DE" sz="2000">
                    <a:solidFill>
                      <a:srgbClr val="005555"/>
                    </a:solidFill>
                  </a:rPr>
                  <a:t>, </a:t>
                </a:r>
              </a:p>
              <a:p>
                <a:pPr lvl="3" indent="0">
                  <a:buNone/>
                </a:pPr>
                <a:r>
                  <a:rPr lang="de-DE" sz="2000">
                    <a:solidFill>
                      <a:srgbClr val="005555"/>
                    </a:solidFill>
                  </a:rPr>
                  <a:t>		</a:t>
                </a:r>
                <a:r>
                  <a:rPr lang="de-DE" sz="2000" smtClean="0">
                    <a:solidFill>
                      <a:srgbClr val="005555"/>
                    </a:solidFill>
                  </a:rPr>
                  <a:t>	Keep </a:t>
                </a:r>
                <a:r>
                  <a:rPr lang="de-DE" sz="2000">
                    <a:solidFill>
                      <a:srgbClr val="005555"/>
                    </a:solidFill>
                  </a:rPr>
                  <a:t>favorable neutrals neutral, 		   	</a:t>
                </a:r>
                <a:endParaRPr lang="de-DE" sz="2000" smtClean="0">
                  <a:solidFill>
                    <a:srgbClr val="005555"/>
                  </a:solidFill>
                </a:endParaRPr>
              </a:p>
              <a:p>
                <a:pPr lvl="3" indent="0">
                  <a:buNone/>
                </a:pPr>
                <a:r>
                  <a:rPr lang="de-DE" sz="2000">
                    <a:solidFill>
                      <a:srgbClr val="005555"/>
                    </a:solidFill>
                  </a:rPr>
                  <a:t>	</a:t>
                </a:r>
                <a:r>
                  <a:rPr lang="de-DE" sz="2000" smtClean="0">
                    <a:solidFill>
                      <a:srgbClr val="005555"/>
                    </a:solidFill>
                  </a:rPr>
                  <a:t>		</a:t>
                </a:r>
                <a:r>
                  <a:rPr lang="de-DE" sz="2000" b="1" smtClean="0">
                    <a:solidFill>
                      <a:srgbClr val="005555"/>
                    </a:solidFill>
                  </a:rPr>
                  <a:t>Optimize </a:t>
                </a:r>
                <a14:m>
                  <m:oMath xmlns:m="http://schemas.openxmlformats.org/officeDocument/2006/math">
                    <m:func>
                      <m:funcPr>
                        <m:ctrlPr>
                          <a:rPr lang="de-DE" sz="2000" b="1" i="1">
                            <a:solidFill>
                              <a:srgbClr val="005555"/>
                            </a:solidFill>
                            <a:latin typeface="Cambria Math" panose="02040503050406030204" pitchFamily="18" charset="0"/>
                          </a:rPr>
                        </m:ctrlPr>
                      </m:funcPr>
                      <m:fName>
                        <m:r>
                          <a:rPr lang="de-DE" sz="2000" b="1" i="1">
                            <a:solidFill>
                              <a:srgbClr val="005555"/>
                            </a:solidFill>
                            <a:latin typeface="Cambria Math" panose="02040503050406030204" pitchFamily="18" charset="0"/>
                          </a:rPr>
                          <m:t>𝟏</m:t>
                        </m:r>
                        <m:r>
                          <a:rPr lang="de-DE" sz="2000" b="1">
                            <a:solidFill>
                              <a:srgbClr val="005555"/>
                            </a:solidFill>
                            <a:latin typeface="Cambria Math" panose="02040503050406030204" pitchFamily="18" charset="0"/>
                          </a:rPr>
                          <m:t>−</m:t>
                        </m:r>
                        <m:r>
                          <a:rPr lang="de-DE" sz="2000" b="1" i="1">
                            <a:solidFill>
                              <a:srgbClr val="005555"/>
                            </a:solidFill>
                            <a:latin typeface="Cambria Math" panose="02040503050406030204" pitchFamily="18" charset="0"/>
                          </a:rPr>
                          <m:t>𝒄𝒐𝒔</m:t>
                        </m:r>
                      </m:fName>
                      <m:e>
                        <m:sSub>
                          <m:sSubPr>
                            <m:ctrlPr>
                              <a:rPr lang="de-DE" sz="2000" b="1" i="1">
                                <a:solidFill>
                                  <a:srgbClr val="005555"/>
                                </a:solidFill>
                                <a:latin typeface="Cambria Math" panose="02040503050406030204" pitchFamily="18" charset="0"/>
                              </a:rPr>
                            </m:ctrlPr>
                          </m:sSubPr>
                          <m:e>
                            <m:r>
                              <a:rPr lang="el-GR" sz="2000" b="1" i="1">
                                <a:solidFill>
                                  <a:srgbClr val="005555"/>
                                </a:solidFill>
                                <a:latin typeface="Cambria Math" panose="02040503050406030204" pitchFamily="18" charset="0"/>
                              </a:rPr>
                              <m:t>𝝋</m:t>
                            </m:r>
                          </m:e>
                          <m:sub>
                            <m:r>
                              <a:rPr lang="de-DE" sz="2000" b="1" i="1">
                                <a:solidFill>
                                  <a:srgbClr val="005555"/>
                                </a:solidFill>
                                <a:latin typeface="Cambria Math" panose="02040503050406030204" pitchFamily="18" charset="0"/>
                              </a:rPr>
                              <m:t>𝑳𝑪𝑭𝑺</m:t>
                            </m:r>
                          </m:sub>
                        </m:sSub>
                      </m:e>
                    </m:func>
                  </m:oMath>
                </a14:m>
                <a:endParaRPr lang="de-DE" sz="2000" b="1">
                  <a:solidFill>
                    <a:srgbClr val="005555"/>
                  </a:solidFill>
                </a:endParaRPr>
              </a:p>
              <a:p>
                <a:pPr marL="522288" lvl="3" indent="-342900"/>
                <a:r>
                  <a:rPr lang="de-DE" sz="2000">
                    <a:solidFill>
                      <a:srgbClr val="005555"/>
                    </a:solidFill>
                  </a:rPr>
                  <a:t>Continous flow	Driven by pressure gradient</a:t>
                </a:r>
              </a:p>
              <a:p>
                <a:pPr marL="522288" lvl="3" indent="-342900"/>
                <a:endParaRPr lang="de-DE" sz="1000">
                  <a:solidFill>
                    <a:srgbClr val="005555"/>
                  </a:solidFill>
                </a:endParaRPr>
              </a:p>
              <a:p>
                <a:pPr marL="514350" indent="-514350">
                  <a:buFont typeface="+mj-lt"/>
                  <a:buAutoNum type="arabicPeriod" startAt="4"/>
                </a:pPr>
                <a:r>
                  <a:rPr lang="de-DE" sz="2800"/>
                  <a:t>Sub-divertor </a:t>
                </a:r>
                <a:r>
                  <a:rPr lang="de-DE" sz="2800" err="1"/>
                  <a:t>removal</a:t>
                </a:r>
                <a:r>
                  <a:rPr lang="de-DE" sz="2800"/>
                  <a:t>	</a:t>
                </a:r>
                <a:r>
                  <a:rPr lang="el-GR" sz="2800"/>
                  <a:t>η</a:t>
                </a:r>
                <a:r>
                  <a:rPr lang="de-DE" sz="2800" baseline="-25000" err="1"/>
                  <a:t>removal</a:t>
                </a:r>
                <a:r>
                  <a:rPr lang="de-DE" sz="2800" baseline="-25000"/>
                  <a:t> </a:t>
                </a:r>
                <a:r>
                  <a:rPr lang="de-DE" sz="2800" smtClean="0"/>
                  <a:t>= 2%</a:t>
                </a:r>
                <a:r>
                  <a:rPr lang="de-DE" sz="2800"/>
                  <a:t>	 </a:t>
                </a:r>
              </a:p>
              <a:p>
                <a:r>
                  <a:rPr lang="de-DE" sz="2800"/>
                  <a:t>   </a:t>
                </a:r>
                <a:r>
                  <a:rPr lang="de-DE" sz="2400"/>
                  <a:t>–</a:t>
                </a:r>
                <a:r>
                  <a:rPr lang="de-DE" sz="2800"/>
                  <a:t> </a:t>
                </a:r>
                <a:r>
                  <a:rPr lang="de-DE" sz="2400" err="1"/>
                  <a:t>Decrease</a:t>
                </a:r>
                <a:r>
                  <a:rPr lang="de-DE" sz="2400"/>
                  <a:t> </a:t>
                </a:r>
                <a:r>
                  <a:rPr lang="el-GR" sz="2400"/>
                  <a:t>Γ</a:t>
                </a:r>
                <a:r>
                  <a:rPr lang="de-DE" sz="2400" baseline="-25000"/>
                  <a:t>sub-div</a:t>
                </a:r>
                <a:r>
                  <a:rPr lang="de-DE" sz="2400"/>
                  <a:t> </a:t>
                </a:r>
                <a:r>
                  <a:rPr lang="de-DE" sz="2400" baseline="-25000" err="1"/>
                  <a:t>loss</a:t>
                </a:r>
                <a:r>
                  <a:rPr lang="de-DE" sz="2400"/>
                  <a:t> </a:t>
                </a:r>
              </a:p>
              <a:p>
                <a:r>
                  <a:rPr lang="de-DE" sz="2400"/>
                  <a:t>   – Turn </a:t>
                </a:r>
                <a:r>
                  <a:rPr lang="de-DE" sz="2400" err="1"/>
                  <a:t>pumpgap</a:t>
                </a:r>
                <a:r>
                  <a:rPr lang="de-DE" sz="2400"/>
                  <a:t> </a:t>
                </a:r>
                <a:r>
                  <a:rPr lang="de-DE" sz="2400" err="1"/>
                  <a:t>into</a:t>
                </a:r>
                <a:r>
                  <a:rPr lang="de-DE" sz="2400"/>
                  <a:t> </a:t>
                </a:r>
                <a:r>
                  <a:rPr lang="de-DE" sz="2400" err="1"/>
                  <a:t>one-way</a:t>
                </a:r>
                <a:r>
                  <a:rPr lang="de-DE" sz="2400"/>
                  <a:t> </a:t>
                </a:r>
                <a:endParaRPr lang="de-DE" sz="2800"/>
              </a:p>
              <a:p>
                <a:pPr marL="465138" lvl="3" indent="-285750"/>
                <a:r>
                  <a:rPr lang="de-DE" sz="2000" err="1">
                    <a:solidFill>
                      <a:srgbClr val="005555"/>
                    </a:solidFill>
                  </a:rPr>
                  <a:t>Molecular</a:t>
                </a:r>
                <a:r>
                  <a:rPr lang="de-DE" sz="2000">
                    <a:solidFill>
                      <a:srgbClr val="005555"/>
                    </a:solidFill>
                  </a:rPr>
                  <a:t> </a:t>
                </a:r>
                <a:r>
                  <a:rPr lang="de-DE" sz="2000" err="1">
                    <a:solidFill>
                      <a:srgbClr val="005555"/>
                    </a:solidFill>
                  </a:rPr>
                  <a:t>flow</a:t>
                </a:r>
                <a:r>
                  <a:rPr lang="de-DE" sz="2000">
                    <a:solidFill>
                      <a:srgbClr val="005555"/>
                    </a:solidFill>
                  </a:rPr>
                  <a:t>		Directed </a:t>
                </a:r>
                <a:r>
                  <a:rPr lang="de-DE" sz="2000" err="1">
                    <a:solidFill>
                      <a:srgbClr val="005555"/>
                    </a:solidFill>
                  </a:rPr>
                  <a:t>reflections</a:t>
                </a:r>
                <a:r>
                  <a:rPr lang="de-DE" sz="2000">
                    <a:solidFill>
                      <a:srgbClr val="005555"/>
                    </a:solidFill>
                  </a:rPr>
                  <a:t>, Funnel </a:t>
                </a:r>
              </a:p>
              <a:p>
                <a:pPr marL="465138" lvl="3" indent="-285750"/>
                <a:r>
                  <a:rPr lang="de-DE" sz="2000">
                    <a:solidFill>
                      <a:srgbClr val="005555"/>
                    </a:solidFill>
                  </a:rPr>
                  <a:t>Continuos </a:t>
                </a:r>
                <a:r>
                  <a:rPr lang="de-DE" sz="2000" err="1">
                    <a:solidFill>
                      <a:srgbClr val="005555"/>
                    </a:solidFill>
                  </a:rPr>
                  <a:t>flow</a:t>
                </a:r>
                <a:r>
                  <a:rPr lang="de-DE" sz="2000">
                    <a:solidFill>
                      <a:srgbClr val="005555"/>
                    </a:solidFill>
                  </a:rPr>
                  <a:t> at </a:t>
                </a:r>
                <a:r>
                  <a:rPr lang="de-DE" sz="2000" err="1">
                    <a:solidFill>
                      <a:srgbClr val="005555"/>
                    </a:solidFill>
                  </a:rPr>
                  <a:t>pumpgap</a:t>
                </a:r>
                <a:r>
                  <a:rPr lang="de-DE" sz="2000">
                    <a:solidFill>
                      <a:srgbClr val="005555"/>
                    </a:solidFill>
                  </a:rPr>
                  <a:t> 	Minimize </a:t>
                </a:r>
                <a14:m>
                  <m:oMath xmlns:m="http://schemas.openxmlformats.org/officeDocument/2006/math">
                    <m:r>
                      <a:rPr lang="de-DE" sz="2000" i="1">
                        <a:solidFill>
                          <a:srgbClr val="005555"/>
                        </a:solidFill>
                        <a:latin typeface="Cambria Math" panose="02040503050406030204" pitchFamily="18" charset="0"/>
                      </a:rPr>
                      <m:t>𝐾𝑛</m:t>
                    </m:r>
                    <m:r>
                      <a:rPr lang="de-DE" sz="2000" i="1">
                        <a:solidFill>
                          <a:srgbClr val="005555"/>
                        </a:solidFill>
                        <a:latin typeface="Cambria Math" panose="02040503050406030204" pitchFamily="18" charset="0"/>
                      </a:rPr>
                      <m:t>= </m:t>
                    </m:r>
                    <m:f>
                      <m:fPr>
                        <m:ctrlPr>
                          <a:rPr lang="de-DE" sz="2000" i="1">
                            <a:solidFill>
                              <a:srgbClr val="005555"/>
                            </a:solidFill>
                            <a:latin typeface="Cambria Math" panose="02040503050406030204" pitchFamily="18" charset="0"/>
                          </a:rPr>
                        </m:ctrlPr>
                      </m:fPr>
                      <m:num>
                        <m:acc>
                          <m:accPr>
                            <m:chr m:val="̅"/>
                            <m:ctrlPr>
                              <a:rPr lang="de-DE" sz="2000" i="1">
                                <a:solidFill>
                                  <a:srgbClr val="005555"/>
                                </a:solidFill>
                                <a:latin typeface="Cambria Math" panose="02040503050406030204" pitchFamily="18" charset="0"/>
                              </a:rPr>
                            </m:ctrlPr>
                          </m:accPr>
                          <m:e>
                            <m:r>
                              <a:rPr lang="de-DE" sz="2000" i="1">
                                <a:solidFill>
                                  <a:srgbClr val="005555"/>
                                </a:solidFill>
                                <a:latin typeface="Cambria Math" panose="02040503050406030204" pitchFamily="18" charset="0"/>
                              </a:rPr>
                              <m:t>𝑙</m:t>
                            </m:r>
                          </m:e>
                        </m:acc>
                      </m:num>
                      <m:den>
                        <m:r>
                          <a:rPr lang="de-DE" sz="2000" i="1">
                            <a:solidFill>
                              <a:srgbClr val="005555"/>
                            </a:solidFill>
                            <a:latin typeface="Cambria Math" panose="02040503050406030204" pitchFamily="18" charset="0"/>
                          </a:rPr>
                          <m:t>𝑑</m:t>
                        </m:r>
                      </m:den>
                    </m:f>
                    <m:r>
                      <a:rPr lang="de-DE" sz="2000" i="1">
                        <a:solidFill>
                          <a:srgbClr val="005555"/>
                        </a:solidFill>
                        <a:latin typeface="Cambria Math" panose="02040503050406030204" pitchFamily="18" charset="0"/>
                      </a:rPr>
                      <m:t> </m:t>
                    </m:r>
                  </m:oMath>
                </a14:m>
                <a:endParaRPr lang="de-DE" sz="2000">
                  <a:solidFill>
                    <a:srgbClr val="005555"/>
                  </a:solidFill>
                </a:endParaRPr>
              </a:p>
              <a:p>
                <a:endParaRPr lang="de-DE"/>
              </a:p>
            </p:txBody>
          </p:sp>
        </mc:Choice>
        <mc:Fallback xmlns="">
          <p:sp>
            <p:nvSpPr>
              <p:cNvPr id="2" name="Inhaltsplatzhalter 1"/>
              <p:cNvSpPr>
                <a:spLocks noGrp="1" noRot="1" noChangeAspect="1" noMove="1" noResize="1" noEditPoints="1" noAdjustHandles="1" noChangeArrowheads="1" noChangeShapeType="1" noTextEdit="1"/>
              </p:cNvSpPr>
              <p:nvPr>
                <p:ph sz="quarter" idx="13"/>
              </p:nvPr>
            </p:nvSpPr>
            <p:spPr>
              <a:blipFill>
                <a:blip r:embed="rId2"/>
                <a:stretch>
                  <a:fillRect l="-1467" t="-725"/>
                </a:stretch>
              </a:blipFill>
            </p:spPr>
            <p:txBody>
              <a:bodyPr/>
              <a:lstStyle/>
              <a:p>
                <a:r>
                  <a:rPr lang="de-DE">
                    <a:noFill/>
                  </a:rPr>
                  <a:t> </a:t>
                </a:r>
              </a:p>
            </p:txBody>
          </p:sp>
        </mc:Fallback>
      </mc:AlternateContent>
      <p:sp>
        <p:nvSpPr>
          <p:cNvPr id="3" name="Titel 2"/>
          <p:cNvSpPr>
            <a:spLocks noGrp="1"/>
          </p:cNvSpPr>
          <p:nvPr>
            <p:ph type="title"/>
          </p:nvPr>
        </p:nvSpPr>
        <p:spPr/>
        <p:txBody>
          <a:bodyPr/>
          <a:lstStyle/>
          <a:p>
            <a:r>
              <a:rPr lang="de-DE"/>
              <a:t>A priori first principles</a:t>
            </a:r>
          </a:p>
        </p:txBody>
      </p:sp>
      <p:sp>
        <p:nvSpPr>
          <p:cNvPr id="4" name="Datumsplatzhalter 3"/>
          <p:cNvSpPr>
            <a:spLocks noGrp="1"/>
          </p:cNvSpPr>
          <p:nvPr>
            <p:ph type="dt" sz="half" idx="14"/>
          </p:nvPr>
        </p:nvSpPr>
        <p:spPr/>
        <p:txBody>
          <a:bodyPr/>
          <a:lstStyle/>
          <a:p>
            <a:r>
              <a:rPr lang="de-DE" smtClean="0"/>
              <a:t>10.10.2023</a:t>
            </a:r>
            <a:endParaRPr lang="de-DE" dirty="0"/>
          </a:p>
        </p:txBody>
      </p:sp>
      <p:sp>
        <p:nvSpPr>
          <p:cNvPr id="5" name="Fußzeilenplatzhalter 4"/>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16</a:t>
            </a:fld>
            <a:endParaRPr lang="de-DE" dirty="0"/>
          </a:p>
        </p:txBody>
      </p:sp>
      <p:pic>
        <p:nvPicPr>
          <p:cNvPr id="7" name="Grafik 6"/>
          <p:cNvPicPr>
            <a:picLocks noChangeAspect="1"/>
          </p:cNvPicPr>
          <p:nvPr/>
        </p:nvPicPr>
        <p:blipFill>
          <a:blip r:embed="rId3"/>
          <a:stretch>
            <a:fillRect/>
          </a:stretch>
        </p:blipFill>
        <p:spPr>
          <a:xfrm>
            <a:off x="7747329" y="1227792"/>
            <a:ext cx="4361785" cy="3248304"/>
          </a:xfrm>
          <a:prstGeom prst="rect">
            <a:avLst/>
          </a:prstGeom>
        </p:spPr>
      </p:pic>
    </p:spTree>
    <p:extLst>
      <p:ext uri="{BB962C8B-B14F-4D97-AF65-F5344CB8AC3E}">
        <p14:creationId xmlns:p14="http://schemas.microsoft.com/office/powerpoint/2010/main" val="3748063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normAutofit fontScale="77500" lnSpcReduction="20000"/>
          </a:bodyPr>
          <a:lstStyle/>
          <a:p>
            <a:pPr marL="514350" indent="-514350">
              <a:buFont typeface="+mj-lt"/>
              <a:buAutoNum type="arabicPeriod" startAt="5"/>
            </a:pPr>
            <a:r>
              <a:rPr lang="de-DE" sz="2800"/>
              <a:t>Plugging 	         	</a:t>
            </a:r>
            <a:r>
              <a:rPr lang="el-GR" sz="2800"/>
              <a:t>η</a:t>
            </a:r>
            <a:r>
              <a:rPr lang="de-DE" sz="2800" baseline="-25000"/>
              <a:t>plugging </a:t>
            </a:r>
            <a:r>
              <a:rPr lang="de-DE" sz="2800" smtClean="0"/>
              <a:t>= 75 % – 97 %</a:t>
            </a:r>
            <a:r>
              <a:rPr lang="de-DE" sz="2800"/>
              <a:t>	 </a:t>
            </a:r>
          </a:p>
          <a:p>
            <a:r>
              <a:rPr lang="de-DE" sz="2800"/>
              <a:t>   </a:t>
            </a:r>
            <a:r>
              <a:rPr lang="de-DE" sz="2400"/>
              <a:t>– Block escaping neutrals </a:t>
            </a:r>
          </a:p>
          <a:p>
            <a:r>
              <a:rPr lang="de-DE" sz="2400"/>
              <a:t>   – Relevance decreases as </a:t>
            </a:r>
            <a:r>
              <a:rPr lang="el-GR" sz="2400"/>
              <a:t>η</a:t>
            </a:r>
            <a:r>
              <a:rPr lang="de-DE" sz="2400" baseline="-25000"/>
              <a:t>exhaust </a:t>
            </a:r>
            <a:r>
              <a:rPr lang="de-DE" sz="2400"/>
              <a:t>increases </a:t>
            </a:r>
          </a:p>
          <a:p>
            <a:pPr marL="522288" lvl="3" indent="-342900"/>
            <a:r>
              <a:rPr lang="de-DE" sz="2000">
                <a:solidFill>
                  <a:srgbClr val="005555"/>
                </a:solidFill>
              </a:rPr>
              <a:t>Hardware (Baffles): 	 Thermal loads</a:t>
            </a:r>
          </a:p>
          <a:p>
            <a:pPr marL="522288" lvl="3" indent="-342900"/>
            <a:r>
              <a:rPr lang="de-DE" sz="2000">
                <a:solidFill>
                  <a:srgbClr val="005555"/>
                </a:solidFill>
              </a:rPr>
              <a:t>Re-Ionization: 	 Weakend by detachment?</a:t>
            </a:r>
          </a:p>
          <a:p>
            <a:pPr marL="522288" lvl="3" indent="-342900"/>
            <a:endParaRPr lang="de-DE" sz="1000">
              <a:solidFill>
                <a:srgbClr val="005555"/>
              </a:solidFill>
            </a:endParaRPr>
          </a:p>
          <a:p>
            <a:pPr marL="248210" indent="-514350">
              <a:buFont typeface="+mj-lt"/>
              <a:buAutoNum type="arabicPeriod" startAt="6"/>
            </a:pPr>
            <a:r>
              <a:rPr lang="de-DE" sz="2800"/>
              <a:t>Survive heat loads	</a:t>
            </a:r>
          </a:p>
          <a:p>
            <a:r>
              <a:rPr lang="de-DE" sz="2800"/>
              <a:t>   </a:t>
            </a:r>
            <a:r>
              <a:rPr lang="de-DE" sz="2400"/>
              <a:t>– Exhaust heat necessary for particle exhaust</a:t>
            </a:r>
            <a:endParaRPr lang="de-DE" sz="2800"/>
          </a:p>
          <a:p>
            <a:r>
              <a:rPr lang="de-DE" sz="2800"/>
              <a:t>   </a:t>
            </a:r>
            <a:r>
              <a:rPr lang="de-DE" sz="2400"/>
              <a:t>– Radiate rest</a:t>
            </a:r>
          </a:p>
          <a:p>
            <a:pPr marL="465138" lvl="2" indent="-285750"/>
            <a:r>
              <a:rPr lang="de-DE" sz="2000" b="0">
                <a:solidFill>
                  <a:srgbClr val="005555"/>
                </a:solidFill>
              </a:rPr>
              <a:t>Surface recombination on target	</a:t>
            </a:r>
            <a:r>
              <a:rPr lang="el-GR" sz="2000">
                <a:solidFill>
                  <a:srgbClr val="005555"/>
                </a:solidFill>
              </a:rPr>
              <a:t> </a:t>
            </a:r>
            <a:endParaRPr lang="de-DE" sz="2000">
              <a:solidFill>
                <a:srgbClr val="005555"/>
              </a:solidFill>
            </a:endParaRPr>
          </a:p>
          <a:p>
            <a:pPr marL="465138" lvl="2" indent="-285750"/>
            <a:r>
              <a:rPr lang="de-DE" sz="2000" b="0">
                <a:solidFill>
                  <a:srgbClr val="005555"/>
                </a:solidFill>
              </a:rPr>
              <a:t>Volume recombination in front of target</a:t>
            </a:r>
          </a:p>
          <a:p>
            <a:pPr marL="465138" lvl="2" indent="-285750"/>
            <a:r>
              <a:rPr lang="de-DE" sz="2000" b="0">
                <a:solidFill>
                  <a:srgbClr val="005555"/>
                </a:solidFill>
              </a:rPr>
              <a:t>Radiated power	</a:t>
            </a:r>
            <a:r>
              <a:rPr lang="de-DE" sz="2000" b="0" smtClean="0">
                <a:solidFill>
                  <a:srgbClr val="005555"/>
                </a:solidFill>
              </a:rPr>
              <a:t>	Radiation </a:t>
            </a:r>
            <a:r>
              <a:rPr lang="de-DE" sz="2000" b="0">
                <a:solidFill>
                  <a:srgbClr val="005555"/>
                </a:solidFill>
              </a:rPr>
              <a:t>location and stability: </a:t>
            </a:r>
            <a:r>
              <a:rPr lang="de-DE" sz="2000">
                <a:solidFill>
                  <a:srgbClr val="005555"/>
                </a:solidFill>
              </a:rPr>
              <a:t>			</a:t>
            </a:r>
            <a:endParaRPr lang="de-DE" sz="2000" smtClean="0">
              <a:solidFill>
                <a:srgbClr val="005555"/>
              </a:solidFill>
            </a:endParaRPr>
          </a:p>
          <a:p>
            <a:pPr lvl="3" indent="0">
              <a:buNone/>
            </a:pPr>
            <a:r>
              <a:rPr lang="de-DE" b="0">
                <a:solidFill>
                  <a:srgbClr val="005555"/>
                </a:solidFill>
              </a:rPr>
              <a:t>	</a:t>
            </a:r>
            <a:r>
              <a:rPr lang="de-DE" b="0" smtClean="0">
                <a:solidFill>
                  <a:srgbClr val="005555"/>
                </a:solidFill>
              </a:rPr>
              <a:t>			X-Point </a:t>
            </a:r>
            <a:r>
              <a:rPr lang="de-DE" b="0">
                <a:solidFill>
                  <a:srgbClr val="005555"/>
                </a:solidFill>
              </a:rPr>
              <a:t>vs homogenous island radiation</a:t>
            </a:r>
          </a:p>
          <a:p>
            <a:pPr marL="522288" lvl="3" indent="-342900"/>
            <a:r>
              <a:rPr lang="de-DE" sz="2000">
                <a:solidFill>
                  <a:srgbClr val="005555"/>
                </a:solidFill>
              </a:rPr>
              <a:t>Neutron power</a:t>
            </a:r>
          </a:p>
          <a:p>
            <a:endParaRPr lang="de-DE"/>
          </a:p>
        </p:txBody>
      </p:sp>
      <p:sp>
        <p:nvSpPr>
          <p:cNvPr id="3" name="Titel 2"/>
          <p:cNvSpPr>
            <a:spLocks noGrp="1"/>
          </p:cNvSpPr>
          <p:nvPr>
            <p:ph type="title"/>
          </p:nvPr>
        </p:nvSpPr>
        <p:spPr/>
        <p:txBody>
          <a:bodyPr/>
          <a:lstStyle/>
          <a:p>
            <a:r>
              <a:rPr lang="de-DE"/>
              <a:t>A priori first principles</a:t>
            </a:r>
          </a:p>
        </p:txBody>
      </p:sp>
      <p:sp>
        <p:nvSpPr>
          <p:cNvPr id="4" name="Datumsplatzhalter 3"/>
          <p:cNvSpPr>
            <a:spLocks noGrp="1"/>
          </p:cNvSpPr>
          <p:nvPr>
            <p:ph type="dt" sz="half" idx="14"/>
          </p:nvPr>
        </p:nvSpPr>
        <p:spPr/>
        <p:txBody>
          <a:bodyPr/>
          <a:lstStyle/>
          <a:p>
            <a:r>
              <a:rPr lang="de-DE" smtClean="0"/>
              <a:t>10.10.2023</a:t>
            </a:r>
            <a:endParaRPr lang="de-DE" dirty="0"/>
          </a:p>
        </p:txBody>
      </p:sp>
      <p:sp>
        <p:nvSpPr>
          <p:cNvPr id="5" name="Fußzeilenplatzhalter 4"/>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17</a:t>
            </a:fld>
            <a:endParaRPr lang="de-DE" dirty="0"/>
          </a:p>
        </p:txBody>
      </p:sp>
    </p:spTree>
    <p:extLst>
      <p:ext uri="{BB962C8B-B14F-4D97-AF65-F5344CB8AC3E}">
        <p14:creationId xmlns:p14="http://schemas.microsoft.com/office/powerpoint/2010/main" val="2769907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mtClean="0"/>
              <a:t>2D Target cross section of „standardized“ sections</a:t>
            </a:r>
            <a:endParaRPr lang="de-DE" dirty="0"/>
          </a:p>
        </p:txBody>
      </p:sp>
      <p:sp>
        <p:nvSpPr>
          <p:cNvPr id="4" name="Datumsplatzhalter 3"/>
          <p:cNvSpPr>
            <a:spLocks noGrp="1"/>
          </p:cNvSpPr>
          <p:nvPr>
            <p:ph type="dt" sz="half" idx="14"/>
          </p:nvPr>
        </p:nvSpPr>
        <p:spPr/>
        <p:txBody>
          <a:bodyPr/>
          <a:lstStyle/>
          <a:p>
            <a:r>
              <a:rPr lang="de-DE" smtClean="0"/>
              <a:t>10.10.2023</a:t>
            </a:r>
            <a:endParaRPr lang="de-DE" dirty="0"/>
          </a:p>
        </p:txBody>
      </p:sp>
      <p:sp>
        <p:nvSpPr>
          <p:cNvPr id="24" name="Fußzeilenplatzhalter 23"/>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6" name="Foliennummernplatzhalter 5"/>
          <p:cNvSpPr>
            <a:spLocks noGrp="1"/>
          </p:cNvSpPr>
          <p:nvPr>
            <p:ph type="sldNum" sz="quarter" idx="16"/>
          </p:nvPr>
        </p:nvSpPr>
        <p:spPr>
          <a:xfrm>
            <a:off x="10867157" y="6404140"/>
            <a:ext cx="329248" cy="142876"/>
          </a:xfrm>
        </p:spPr>
        <p:txBody>
          <a:bodyPr/>
          <a:lstStyle/>
          <a:p>
            <a:fld id="{3B1A4699-952B-42DA-8DC4-38A59B49610C}" type="slidenum">
              <a:rPr lang="de-DE" smtClean="0"/>
              <a:pPr/>
              <a:t>18</a:t>
            </a:fld>
            <a:endParaRPr lang="de-DE" dirty="0"/>
          </a:p>
        </p:txBody>
      </p:sp>
      <p:pic>
        <p:nvPicPr>
          <p:cNvPr id="34" name="Picture 8" descr="A picture containing text, map&#10;&#10;Description automatically generated">
            <a:extLst>
              <a:ext uri="{FF2B5EF4-FFF2-40B4-BE49-F238E27FC236}">
                <a16:creationId xmlns:a16="http://schemas.microsoft.com/office/drawing/2014/main" id="{D9270BFB-E51D-40A9-9ADB-795CF691672E}"/>
              </a:ext>
            </a:extLst>
          </p:cNvPr>
          <p:cNvPicPr/>
          <p:nvPr/>
        </p:nvPicPr>
        <p:blipFill rotWithShape="1">
          <a:blip r:embed="rId3" cstate="print">
            <a:extLst>
              <a:ext uri="{BEBA8EAE-BF5A-486C-A8C5-ECC9F3942E4B}">
                <a14:imgProps xmlns:a14="http://schemas.microsoft.com/office/drawing/2010/main">
                  <a14:imgLayer r:embed="rId4">
                    <a14:imgEffect>
                      <a14:brightnessContrast bright="27000"/>
                    </a14:imgEffect>
                  </a14:imgLayer>
                </a14:imgProps>
              </a:ext>
              <a:ext uri="{28A0092B-C50C-407E-A947-70E740481C1C}">
                <a14:useLocalDpi xmlns:a14="http://schemas.microsoft.com/office/drawing/2010/main" val="0"/>
              </a:ext>
            </a:extLst>
          </a:blip>
          <a:srcRect l="31678" t="4651" r="26825" b="61371"/>
          <a:stretch/>
        </p:blipFill>
        <p:spPr bwMode="auto">
          <a:xfrm rot="10800000" flipH="1">
            <a:off x="1231916" y="977430"/>
            <a:ext cx="6628130" cy="5426710"/>
          </a:xfrm>
          <a:prstGeom prst="rect">
            <a:avLst/>
          </a:prstGeom>
          <a:ln>
            <a:noFill/>
          </a:ln>
          <a:extLst>
            <a:ext uri="{53640926-AAD7-44D8-BBD7-CCE9431645EC}">
              <a14:shadowObscured xmlns:a14="http://schemas.microsoft.com/office/drawing/2010/main"/>
            </a:ext>
          </a:extLst>
        </p:spPr>
      </p:pic>
      <p:cxnSp>
        <p:nvCxnSpPr>
          <p:cNvPr id="10" name="Gerader Verbinder 9"/>
          <p:cNvCxnSpPr/>
          <p:nvPr/>
        </p:nvCxnSpPr>
        <p:spPr>
          <a:xfrm>
            <a:off x="4338936" y="5687121"/>
            <a:ext cx="720000" cy="0"/>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rot="840000">
            <a:off x="3629630" y="5600029"/>
            <a:ext cx="720000" cy="0"/>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rot="-840000">
            <a:off x="5067706" y="5600029"/>
            <a:ext cx="720000" cy="0"/>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a:off x="3621970" y="5536515"/>
            <a:ext cx="615493" cy="655845"/>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flipV="1">
            <a:off x="4927600" y="5512937"/>
            <a:ext cx="858599" cy="570362"/>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flipV="1">
            <a:off x="2059813" y="4620326"/>
            <a:ext cx="243329" cy="684718"/>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a:off x="2277921" y="4591592"/>
            <a:ext cx="536589" cy="382898"/>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p:nvCxnSpPr>
        <p:spPr>
          <a:xfrm flipH="1" flipV="1">
            <a:off x="2809497" y="4976607"/>
            <a:ext cx="291453" cy="656875"/>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Gerader Verbinder 56"/>
          <p:cNvCxnSpPr/>
          <p:nvPr/>
        </p:nvCxnSpPr>
        <p:spPr>
          <a:xfrm>
            <a:off x="2388834" y="5510595"/>
            <a:ext cx="686451" cy="122888"/>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Gerader Verbinder 57"/>
          <p:cNvCxnSpPr/>
          <p:nvPr/>
        </p:nvCxnSpPr>
        <p:spPr>
          <a:xfrm rot="7200000">
            <a:off x="2343924" y="3277292"/>
            <a:ext cx="720000" cy="0"/>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Gerader Verbinder 58"/>
          <p:cNvCxnSpPr/>
          <p:nvPr/>
        </p:nvCxnSpPr>
        <p:spPr>
          <a:xfrm flipH="1">
            <a:off x="2523924" y="3574753"/>
            <a:ext cx="6899" cy="671616"/>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Gerader Verbinder 60"/>
          <p:cNvCxnSpPr/>
          <p:nvPr/>
        </p:nvCxnSpPr>
        <p:spPr>
          <a:xfrm flipH="1">
            <a:off x="2883924" y="2316390"/>
            <a:ext cx="633977" cy="649130"/>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Gerader Verbinder 61"/>
          <p:cNvCxnSpPr/>
          <p:nvPr/>
        </p:nvCxnSpPr>
        <p:spPr>
          <a:xfrm flipH="1" flipV="1">
            <a:off x="1905000" y="3238500"/>
            <a:ext cx="596948" cy="968083"/>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Gerader Verbinder 62"/>
          <p:cNvCxnSpPr/>
          <p:nvPr/>
        </p:nvCxnSpPr>
        <p:spPr>
          <a:xfrm flipH="1">
            <a:off x="2277921" y="2316390"/>
            <a:ext cx="1239980" cy="757010"/>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Gerader Verbinder 63"/>
          <p:cNvCxnSpPr/>
          <p:nvPr/>
        </p:nvCxnSpPr>
        <p:spPr>
          <a:xfrm flipH="1">
            <a:off x="3621970" y="1549251"/>
            <a:ext cx="615493" cy="390359"/>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Gerader Verbinder 64"/>
          <p:cNvCxnSpPr/>
          <p:nvPr/>
        </p:nvCxnSpPr>
        <p:spPr>
          <a:xfrm rot="-2220000">
            <a:off x="6483768" y="5249338"/>
            <a:ext cx="720000" cy="0"/>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Gerader Verbinder 65"/>
          <p:cNvCxnSpPr/>
          <p:nvPr/>
        </p:nvCxnSpPr>
        <p:spPr>
          <a:xfrm>
            <a:off x="6530594" y="5445256"/>
            <a:ext cx="313174" cy="117447"/>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Gerader Verbinder 66"/>
          <p:cNvCxnSpPr/>
          <p:nvPr/>
        </p:nvCxnSpPr>
        <p:spPr>
          <a:xfrm>
            <a:off x="7131277" y="5032682"/>
            <a:ext cx="286518" cy="89465"/>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Gerader Verbinder 68"/>
          <p:cNvCxnSpPr/>
          <p:nvPr/>
        </p:nvCxnSpPr>
        <p:spPr>
          <a:xfrm flipH="1">
            <a:off x="4237463" y="1261784"/>
            <a:ext cx="62788" cy="287467"/>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Gerader Verbinder 70"/>
          <p:cNvCxnSpPr/>
          <p:nvPr/>
        </p:nvCxnSpPr>
        <p:spPr>
          <a:xfrm flipH="1">
            <a:off x="3621970" y="1652143"/>
            <a:ext cx="62788" cy="287467"/>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Textfeld 71"/>
          <p:cNvSpPr txBox="1"/>
          <p:nvPr/>
        </p:nvSpPr>
        <p:spPr>
          <a:xfrm>
            <a:off x="695325" y="2048496"/>
            <a:ext cx="725327" cy="267894"/>
          </a:xfrm>
          <a:prstGeom prst="rect">
            <a:avLst/>
          </a:prstGeom>
          <a:noFill/>
        </p:spPr>
        <p:txBody>
          <a:bodyPr wrap="none" lIns="0" tIns="0" rIns="0" bIns="0" rtlCol="0" anchor="t" anchorCtr="0">
            <a:spAutoFit/>
          </a:bodyPr>
          <a:lstStyle/>
          <a:p>
            <a:pPr algn="l">
              <a:lnSpc>
                <a:spcPts val="2300"/>
              </a:lnSpc>
              <a:spcBef>
                <a:spcPts val="1150"/>
              </a:spcBef>
            </a:pPr>
            <a:r>
              <a:rPr lang="de-DE" sz="1600" b="1" smtClean="0"/>
              <a:t>Targets</a:t>
            </a:r>
            <a:endParaRPr lang="de-DE" sz="1600" b="1" dirty="0" err="1" smtClean="0"/>
          </a:p>
        </p:txBody>
      </p:sp>
      <p:sp>
        <p:nvSpPr>
          <p:cNvPr id="73" name="Textfeld 72"/>
          <p:cNvSpPr txBox="1"/>
          <p:nvPr/>
        </p:nvSpPr>
        <p:spPr>
          <a:xfrm>
            <a:off x="4693251" y="6314377"/>
            <a:ext cx="725327" cy="267894"/>
          </a:xfrm>
          <a:prstGeom prst="rect">
            <a:avLst/>
          </a:prstGeom>
          <a:noFill/>
        </p:spPr>
        <p:txBody>
          <a:bodyPr wrap="none" lIns="0" tIns="0" rIns="0" bIns="0" rtlCol="0" anchor="t" anchorCtr="0">
            <a:spAutoFit/>
          </a:bodyPr>
          <a:lstStyle/>
          <a:p>
            <a:pPr algn="l">
              <a:lnSpc>
                <a:spcPts val="2300"/>
              </a:lnSpc>
              <a:spcBef>
                <a:spcPts val="1150"/>
              </a:spcBef>
            </a:pPr>
            <a:r>
              <a:rPr lang="de-DE" sz="1600" b="1" smtClean="0"/>
              <a:t>Targets</a:t>
            </a:r>
            <a:endParaRPr lang="de-DE" sz="1600" b="1" dirty="0" err="1" smtClean="0"/>
          </a:p>
        </p:txBody>
      </p:sp>
      <p:cxnSp>
        <p:nvCxnSpPr>
          <p:cNvPr id="75" name="Gerade Verbindung mit Pfeil 74"/>
          <p:cNvCxnSpPr>
            <a:stCxn id="72" idx="2"/>
          </p:cNvCxnSpPr>
          <p:nvPr/>
        </p:nvCxnSpPr>
        <p:spPr>
          <a:xfrm>
            <a:off x="1057989" y="2316390"/>
            <a:ext cx="847011" cy="92211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77" name="Gerade Verbindung mit Pfeil 76"/>
          <p:cNvCxnSpPr>
            <a:stCxn id="72" idx="2"/>
          </p:cNvCxnSpPr>
          <p:nvPr/>
        </p:nvCxnSpPr>
        <p:spPr>
          <a:xfrm>
            <a:off x="1057989" y="2316390"/>
            <a:ext cx="1751508" cy="359903"/>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78" name="Gerade Verbindung mit Pfeil 77"/>
          <p:cNvCxnSpPr/>
          <p:nvPr/>
        </p:nvCxnSpPr>
        <p:spPr>
          <a:xfrm flipV="1">
            <a:off x="5021246" y="5827729"/>
            <a:ext cx="397332" cy="444934"/>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79" name="Gerade Verbindung mit Pfeil 78"/>
          <p:cNvCxnSpPr/>
          <p:nvPr/>
        </p:nvCxnSpPr>
        <p:spPr>
          <a:xfrm flipH="1" flipV="1">
            <a:off x="4022850" y="5930742"/>
            <a:ext cx="998396" cy="34192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2" name="Textfeld 81"/>
              <p:cNvSpPr txBox="1"/>
              <p:nvPr/>
            </p:nvSpPr>
            <p:spPr>
              <a:xfrm>
                <a:off x="6922818" y="5428756"/>
                <a:ext cx="1532471" cy="743793"/>
              </a:xfrm>
              <a:prstGeom prst="rect">
                <a:avLst/>
              </a:prstGeom>
              <a:noFill/>
            </p:spPr>
            <p:txBody>
              <a:bodyPr wrap="none" lIns="0" tIns="0" rIns="0" bIns="0" rtlCol="0" anchor="t" anchorCtr="0">
                <a:spAutoFit/>
              </a:bodyPr>
              <a:lstStyle/>
              <a:p>
                <a:pPr algn="l">
                  <a:lnSpc>
                    <a:spcPts val="2300"/>
                  </a:lnSpc>
                  <a:spcBef>
                    <a:spcPts val="1150"/>
                  </a:spcBef>
                </a:pPr>
                <a:r>
                  <a:rPr lang="de-DE" sz="1600" b="1" smtClean="0"/>
                  <a:t>Baffle</a:t>
                </a:r>
              </a:p>
              <a:p>
                <a:pPr algn="l">
                  <a:lnSpc>
                    <a:spcPts val="2300"/>
                  </a:lnSpc>
                  <a:spcBef>
                    <a:spcPts val="1150"/>
                  </a:spcBef>
                </a:pPr>
                <a:r>
                  <a:rPr lang="de-DE" sz="1600" b="1" smtClean="0"/>
                  <a:t>L</a:t>
                </a:r>
                <a:r>
                  <a:rPr lang="de-DE" sz="1600" b="1" baseline="-25000" smtClean="0"/>
                  <a:t>min</a:t>
                </a:r>
                <a:r>
                  <a:rPr lang="de-DE" sz="1600" b="1" smtClean="0"/>
                  <a:t>= 2*</a:t>
                </a:r>
                <a:r>
                  <a:rPr lang="el-GR" sz="1600" b="1" smtClean="0"/>
                  <a:t>λ</a:t>
                </a:r>
                <a:r>
                  <a:rPr lang="de-DE" sz="1600" b="1" baseline="-25000" smtClean="0"/>
                  <a:t>iz </a:t>
                </a:r>
                <a:r>
                  <a:rPr lang="de-DE" sz="1600" b="1" smtClean="0"/>
                  <a:t>or 2*</a:t>
                </a:r>
                <a14:m>
                  <m:oMath xmlns:m="http://schemas.openxmlformats.org/officeDocument/2006/math">
                    <m:acc>
                      <m:accPr>
                        <m:chr m:val="̅"/>
                        <m:ctrlPr>
                          <a:rPr lang="de-DE" sz="1600" b="1" i="1" smtClean="0">
                            <a:latin typeface="Cambria Math" panose="02040503050406030204" pitchFamily="18" charset="0"/>
                          </a:rPr>
                        </m:ctrlPr>
                      </m:accPr>
                      <m:e>
                        <m:r>
                          <a:rPr lang="de-DE" sz="1600" b="1" i="1" smtClean="0">
                            <a:latin typeface="Cambria Math" panose="02040503050406030204" pitchFamily="18" charset="0"/>
                          </a:rPr>
                          <m:t>𝒍</m:t>
                        </m:r>
                      </m:e>
                    </m:acc>
                  </m:oMath>
                </a14:m>
                <a:endParaRPr lang="de-DE" sz="1600" b="1" dirty="0" err="1" smtClean="0"/>
              </a:p>
            </p:txBody>
          </p:sp>
        </mc:Choice>
        <mc:Fallback xmlns="">
          <p:sp>
            <p:nvSpPr>
              <p:cNvPr id="82" name="Textfeld 81"/>
              <p:cNvSpPr txBox="1">
                <a:spLocks noRot="1" noChangeAspect="1" noMove="1" noResize="1" noEditPoints="1" noAdjustHandles="1" noChangeArrowheads="1" noChangeShapeType="1" noTextEdit="1"/>
              </p:cNvSpPr>
              <p:nvPr/>
            </p:nvSpPr>
            <p:spPr>
              <a:xfrm>
                <a:off x="6922818" y="5428756"/>
                <a:ext cx="1532471" cy="743793"/>
              </a:xfrm>
              <a:prstGeom prst="rect">
                <a:avLst/>
              </a:prstGeom>
              <a:blipFill>
                <a:blip r:embed="rId5"/>
                <a:stretch>
                  <a:fillRect l="-8367" t="-5738" r="-19522" b="-12295"/>
                </a:stretch>
              </a:blipFill>
            </p:spPr>
            <p:txBody>
              <a:bodyPr/>
              <a:lstStyle/>
              <a:p>
                <a:r>
                  <a:rPr lang="de-DE">
                    <a:noFill/>
                  </a:rPr>
                  <a:t> </a:t>
                </a:r>
              </a:p>
            </p:txBody>
          </p:sp>
        </mc:Fallback>
      </mc:AlternateContent>
      <p:sp>
        <p:nvSpPr>
          <p:cNvPr id="83" name="Textfeld 82"/>
          <p:cNvSpPr txBox="1"/>
          <p:nvPr/>
        </p:nvSpPr>
        <p:spPr>
          <a:xfrm>
            <a:off x="3231835" y="1268319"/>
            <a:ext cx="570669" cy="267894"/>
          </a:xfrm>
          <a:prstGeom prst="rect">
            <a:avLst/>
          </a:prstGeom>
          <a:noFill/>
        </p:spPr>
        <p:txBody>
          <a:bodyPr wrap="none" lIns="0" tIns="0" rIns="0" bIns="0" rtlCol="0" anchor="t" anchorCtr="0">
            <a:spAutoFit/>
          </a:bodyPr>
          <a:lstStyle/>
          <a:p>
            <a:pPr algn="l">
              <a:lnSpc>
                <a:spcPts val="2300"/>
              </a:lnSpc>
              <a:spcBef>
                <a:spcPts val="1150"/>
              </a:spcBef>
            </a:pPr>
            <a:r>
              <a:rPr lang="de-DE" sz="1600" b="1" smtClean="0"/>
              <a:t>Baffle</a:t>
            </a:r>
            <a:endParaRPr lang="de-DE" sz="1600" b="1" dirty="0" err="1" smtClean="0"/>
          </a:p>
        </p:txBody>
      </p:sp>
      <p:cxnSp>
        <p:nvCxnSpPr>
          <p:cNvPr id="84" name="Gerader Verbinder 83"/>
          <p:cNvCxnSpPr/>
          <p:nvPr/>
        </p:nvCxnSpPr>
        <p:spPr>
          <a:xfrm rot="-840000">
            <a:off x="8615099" y="4198661"/>
            <a:ext cx="720000" cy="0"/>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Gerader Verbinder 84"/>
          <p:cNvCxnSpPr/>
          <p:nvPr/>
        </p:nvCxnSpPr>
        <p:spPr>
          <a:xfrm rot="-2700000">
            <a:off x="8681366" y="4379463"/>
            <a:ext cx="720000" cy="0"/>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6" name="Textfeld 85"/>
          <p:cNvSpPr txBox="1"/>
          <p:nvPr/>
        </p:nvSpPr>
        <p:spPr>
          <a:xfrm>
            <a:off x="553455" y="5658102"/>
            <a:ext cx="2006960" cy="294953"/>
          </a:xfrm>
          <a:prstGeom prst="rect">
            <a:avLst/>
          </a:prstGeom>
          <a:noFill/>
        </p:spPr>
        <p:txBody>
          <a:bodyPr wrap="none" lIns="0" tIns="0" rIns="0" bIns="0" rtlCol="0" anchor="t" anchorCtr="0">
            <a:spAutoFit/>
          </a:bodyPr>
          <a:lstStyle/>
          <a:p>
            <a:pPr algn="l">
              <a:lnSpc>
                <a:spcPts val="2300"/>
              </a:lnSpc>
              <a:spcBef>
                <a:spcPts val="1150"/>
              </a:spcBef>
            </a:pPr>
            <a:r>
              <a:rPr lang="de-DE" sz="1600" b="1" smtClean="0"/>
              <a:t>Dome/ Double Baffle</a:t>
            </a:r>
            <a:endParaRPr lang="de-DE" sz="1600" b="1" dirty="0" err="1" smtClean="0"/>
          </a:p>
        </p:txBody>
      </p:sp>
      <p:sp>
        <p:nvSpPr>
          <p:cNvPr id="87" name="Bogen 86"/>
          <p:cNvSpPr/>
          <p:nvPr/>
        </p:nvSpPr>
        <p:spPr>
          <a:xfrm>
            <a:off x="9161526" y="5403280"/>
            <a:ext cx="325760" cy="348270"/>
          </a:xfrm>
          <a:prstGeom prst="arc">
            <a:avLst>
              <a:gd name="adj1" fmla="val 15121594"/>
              <a:gd name="adj2" fmla="val 3771023"/>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89" name="Gerader Verbinder 88"/>
          <p:cNvCxnSpPr/>
          <p:nvPr/>
        </p:nvCxnSpPr>
        <p:spPr>
          <a:xfrm rot="-840000">
            <a:off x="8586618" y="5510334"/>
            <a:ext cx="720000" cy="0"/>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rot="-2700000">
            <a:off x="8816160" y="5953055"/>
            <a:ext cx="720000" cy="0"/>
          </a:xfrm>
          <a:prstGeom prst="line">
            <a:avLst/>
          </a:prstGeom>
          <a:ln w="57150" cmpd="sng">
            <a:solidFill>
              <a:srgbClr val="006E68"/>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Textfeld 90"/>
          <p:cNvSpPr txBox="1"/>
          <p:nvPr/>
        </p:nvSpPr>
        <p:spPr>
          <a:xfrm>
            <a:off x="9804349" y="3958764"/>
            <a:ext cx="2337178" cy="267894"/>
          </a:xfrm>
          <a:prstGeom prst="rect">
            <a:avLst/>
          </a:prstGeom>
          <a:noFill/>
        </p:spPr>
        <p:txBody>
          <a:bodyPr wrap="none" lIns="0" tIns="0" rIns="0" bIns="0" rtlCol="0" anchor="t" anchorCtr="0">
            <a:spAutoFit/>
          </a:bodyPr>
          <a:lstStyle/>
          <a:p>
            <a:pPr algn="l">
              <a:lnSpc>
                <a:spcPts val="2300"/>
              </a:lnSpc>
              <a:spcBef>
                <a:spcPts val="1150"/>
              </a:spcBef>
            </a:pPr>
            <a:r>
              <a:rPr lang="de-DE" sz="1600" smtClean="0"/>
              <a:t>Smallest possible angle?</a:t>
            </a:r>
            <a:endParaRPr lang="de-DE" sz="1600" dirty="0" err="1" smtClean="0"/>
          </a:p>
        </p:txBody>
      </p:sp>
      <p:sp>
        <p:nvSpPr>
          <p:cNvPr id="92" name="Textfeld 91"/>
          <p:cNvSpPr txBox="1"/>
          <p:nvPr/>
        </p:nvSpPr>
        <p:spPr>
          <a:xfrm>
            <a:off x="9738966" y="5229179"/>
            <a:ext cx="2322752" cy="294953"/>
          </a:xfrm>
          <a:prstGeom prst="rect">
            <a:avLst/>
          </a:prstGeom>
          <a:noFill/>
        </p:spPr>
        <p:txBody>
          <a:bodyPr wrap="none" lIns="0" tIns="0" rIns="0" bIns="0" rtlCol="0" anchor="t" anchorCtr="0">
            <a:spAutoFit/>
          </a:bodyPr>
          <a:lstStyle/>
          <a:p>
            <a:pPr algn="l">
              <a:lnSpc>
                <a:spcPts val="2300"/>
              </a:lnSpc>
              <a:spcBef>
                <a:spcPts val="1150"/>
              </a:spcBef>
            </a:pPr>
            <a:r>
              <a:rPr lang="de-DE" sz="1600" smtClean="0"/>
              <a:t>Smallest possible radius?</a:t>
            </a:r>
            <a:endParaRPr lang="de-DE" sz="1600" dirty="0" err="1" smtClean="0"/>
          </a:p>
        </p:txBody>
      </p:sp>
      <p:sp>
        <p:nvSpPr>
          <p:cNvPr id="2" name="Textfeld 1"/>
          <p:cNvSpPr txBox="1"/>
          <p:nvPr/>
        </p:nvSpPr>
        <p:spPr>
          <a:xfrm flipH="1">
            <a:off x="6667997" y="4925868"/>
            <a:ext cx="431100" cy="294953"/>
          </a:xfrm>
          <a:prstGeom prst="rect">
            <a:avLst/>
          </a:prstGeom>
          <a:noFill/>
        </p:spPr>
        <p:txBody>
          <a:bodyPr wrap="square" lIns="0" tIns="0" rIns="0" bIns="0" rtlCol="0" anchor="t" anchorCtr="0">
            <a:spAutoFit/>
          </a:bodyPr>
          <a:lstStyle/>
          <a:p>
            <a:pPr algn="l">
              <a:lnSpc>
                <a:spcPts val="2300"/>
              </a:lnSpc>
              <a:spcBef>
                <a:spcPts val="1150"/>
              </a:spcBef>
            </a:pPr>
            <a:r>
              <a:rPr lang="de-DE"/>
              <a:t>L</a:t>
            </a:r>
            <a:endParaRPr lang="de-DE" dirty="0" err="1" smtClean="0"/>
          </a:p>
        </p:txBody>
      </p:sp>
      <p:cxnSp>
        <p:nvCxnSpPr>
          <p:cNvPr id="7" name="Gerader Verbinder 6"/>
          <p:cNvCxnSpPr/>
          <p:nvPr/>
        </p:nvCxnSpPr>
        <p:spPr>
          <a:xfrm flipV="1">
            <a:off x="6466333" y="4962685"/>
            <a:ext cx="592653" cy="452542"/>
          </a:xfrm>
          <a:prstGeom prst="line">
            <a:avLst/>
          </a:prstGeom>
          <a:ln w="19050" cmpd="sng">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feld 10"/>
              <p:cNvSpPr txBox="1"/>
              <p:nvPr/>
            </p:nvSpPr>
            <p:spPr>
              <a:xfrm>
                <a:off x="8144018" y="933901"/>
                <a:ext cx="3917699" cy="4286045"/>
              </a:xfrm>
              <a:prstGeom prst="rect">
                <a:avLst/>
              </a:prstGeom>
              <a:noFill/>
            </p:spPr>
            <p:txBody>
              <a:bodyPr wrap="square" lIns="0" tIns="0" rIns="0" bIns="0" rtlCol="0" anchor="t" anchorCtr="0">
                <a:spAutoFit/>
              </a:bodyPr>
              <a:lstStyle/>
              <a:p>
                <a:pPr marL="180000" indent="-180000">
                  <a:lnSpc>
                    <a:spcPts val="2300"/>
                  </a:lnSpc>
                  <a:spcBef>
                    <a:spcPts val="1150"/>
                  </a:spcBef>
                  <a:buFont typeface="Arial" panose="020B0604020202020204" pitchFamily="34" charset="0"/>
                  <a:buChar char="•"/>
                </a:pPr>
                <a:r>
                  <a:rPr lang="de-DE" sz="1600" smtClean="0">
                    <a:solidFill>
                      <a:srgbClr val="006C66"/>
                    </a:solidFill>
                  </a:rPr>
                  <a:t>Build up neutral pressure</a:t>
                </a:r>
                <a:endParaRPr lang="de-DE" sz="1600" b="1" smtClean="0">
                  <a:solidFill>
                    <a:srgbClr val="006C66"/>
                  </a:solidFill>
                </a:endParaRPr>
              </a:p>
              <a:p>
                <a:pPr>
                  <a:lnSpc>
                    <a:spcPts val="2300"/>
                  </a:lnSpc>
                  <a:spcBef>
                    <a:spcPts val="1150"/>
                  </a:spcBef>
                </a:pPr>
                <a:r>
                  <a:rPr lang="de-DE" sz="1600" b="1" smtClean="0">
                    <a:solidFill>
                      <a:srgbClr val="006C66"/>
                    </a:solidFill>
                  </a:rPr>
                  <a:t>	Optimize </a:t>
                </a:r>
                <a14:m>
                  <m:oMath xmlns:m="http://schemas.openxmlformats.org/officeDocument/2006/math">
                    <m:func>
                      <m:funcPr>
                        <m:ctrlPr>
                          <a:rPr lang="de-DE" sz="1600" b="1" i="1">
                            <a:solidFill>
                              <a:srgbClr val="006C66"/>
                            </a:solidFill>
                            <a:latin typeface="Cambria Math" panose="02040503050406030204" pitchFamily="18" charset="0"/>
                          </a:rPr>
                        </m:ctrlPr>
                      </m:funcPr>
                      <m:fName>
                        <m:r>
                          <a:rPr lang="de-DE" sz="1600" b="1" i="1">
                            <a:solidFill>
                              <a:srgbClr val="006C66"/>
                            </a:solidFill>
                            <a:latin typeface="Cambria Math" panose="02040503050406030204" pitchFamily="18" charset="0"/>
                          </a:rPr>
                          <m:t>𝟏</m:t>
                        </m:r>
                        <m:r>
                          <a:rPr lang="de-DE" sz="1600" b="1">
                            <a:solidFill>
                              <a:srgbClr val="006C66"/>
                            </a:solidFill>
                            <a:latin typeface="Cambria Math" panose="02040503050406030204" pitchFamily="18" charset="0"/>
                          </a:rPr>
                          <m:t>−</m:t>
                        </m:r>
                        <m:r>
                          <a:rPr lang="de-DE" sz="1600" b="1" i="1">
                            <a:solidFill>
                              <a:srgbClr val="006C66"/>
                            </a:solidFill>
                            <a:latin typeface="Cambria Math" panose="02040503050406030204" pitchFamily="18" charset="0"/>
                          </a:rPr>
                          <m:t>𝒄𝒐𝒔</m:t>
                        </m:r>
                      </m:fName>
                      <m:e>
                        <m:sSub>
                          <m:sSubPr>
                            <m:ctrlPr>
                              <a:rPr lang="de-DE" sz="1600" b="1" i="1">
                                <a:solidFill>
                                  <a:srgbClr val="006C66"/>
                                </a:solidFill>
                                <a:latin typeface="Cambria Math" panose="02040503050406030204" pitchFamily="18" charset="0"/>
                              </a:rPr>
                            </m:ctrlPr>
                          </m:sSubPr>
                          <m:e>
                            <m:r>
                              <a:rPr lang="el-GR" sz="1600" b="1" i="1">
                                <a:solidFill>
                                  <a:srgbClr val="006C66"/>
                                </a:solidFill>
                                <a:latin typeface="Cambria Math" panose="02040503050406030204" pitchFamily="18" charset="0"/>
                              </a:rPr>
                              <m:t>𝝋</m:t>
                            </m:r>
                          </m:e>
                          <m:sub>
                            <m:r>
                              <a:rPr lang="de-DE" sz="1600" b="1" i="1">
                                <a:solidFill>
                                  <a:srgbClr val="006C66"/>
                                </a:solidFill>
                                <a:latin typeface="Cambria Math" panose="02040503050406030204" pitchFamily="18" charset="0"/>
                              </a:rPr>
                              <m:t>𝑳𝑪𝑭𝑺</m:t>
                            </m:r>
                          </m:sub>
                        </m:sSub>
                      </m:e>
                    </m:func>
                  </m:oMath>
                </a14:m>
                <a:endParaRPr lang="de-DE" sz="1600" dirty="0" smtClean="0">
                  <a:solidFill>
                    <a:srgbClr val="006C66"/>
                  </a:solidFill>
                </a:endParaRPr>
              </a:p>
              <a:p>
                <a:pPr marL="285750" indent="-285750">
                  <a:lnSpc>
                    <a:spcPts val="2300"/>
                  </a:lnSpc>
                  <a:spcBef>
                    <a:spcPts val="1150"/>
                  </a:spcBef>
                  <a:buFont typeface="Arial" panose="020B0604020202020204" pitchFamily="34" charset="0"/>
                  <a:buChar char="•"/>
                </a:pPr>
                <a:r>
                  <a:rPr lang="de-DE" sz="1600" smtClean="0">
                    <a:solidFill>
                      <a:srgbClr val="006C66"/>
                    </a:solidFill>
                  </a:rPr>
                  <a:t>Block escaping neutrals</a:t>
                </a:r>
              </a:p>
              <a:p>
                <a:pPr marL="522288" lvl="3" indent="-342900"/>
                <a:r>
                  <a:rPr lang="de-DE" sz="1600" smtClean="0">
                    <a:solidFill>
                      <a:srgbClr val="006C66"/>
                    </a:solidFill>
                  </a:rPr>
                  <a:t>	Hardware </a:t>
                </a:r>
                <a:r>
                  <a:rPr lang="de-DE" sz="1600">
                    <a:solidFill>
                      <a:srgbClr val="006C66"/>
                    </a:solidFill>
                  </a:rPr>
                  <a:t>(</a:t>
                </a:r>
                <a:r>
                  <a:rPr lang="de-DE" sz="1600" smtClean="0">
                    <a:solidFill>
                      <a:srgbClr val="006C66"/>
                    </a:solidFill>
                  </a:rPr>
                  <a:t>Baffles) </a:t>
                </a:r>
                <a:r>
                  <a:rPr lang="de-DE" sz="1600">
                    <a:solidFill>
                      <a:srgbClr val="006C66"/>
                    </a:solidFill>
                  </a:rPr>
                  <a:t>	 </a:t>
                </a:r>
                <a:r>
                  <a:rPr lang="de-DE" sz="1600" smtClean="0">
                    <a:solidFill>
                      <a:srgbClr val="006C66"/>
                    </a:solidFill>
                  </a:rPr>
                  <a:t>!Thermal loads!</a:t>
                </a:r>
                <a:endParaRPr lang="de-DE" sz="1600">
                  <a:solidFill>
                    <a:srgbClr val="006C66"/>
                  </a:solidFill>
                </a:endParaRPr>
              </a:p>
              <a:p>
                <a:pPr marL="522288" lvl="3" indent="-342900"/>
                <a:r>
                  <a:rPr lang="de-DE" sz="1600" smtClean="0">
                    <a:solidFill>
                      <a:srgbClr val="006C66"/>
                    </a:solidFill>
                  </a:rPr>
                  <a:t>	Re-Ionization</a:t>
                </a:r>
                <a:r>
                  <a:rPr lang="de-DE" sz="1600">
                    <a:solidFill>
                      <a:srgbClr val="006C66"/>
                    </a:solidFill>
                  </a:rPr>
                  <a:t>	</a:t>
                </a:r>
                <a:endParaRPr lang="de-DE" sz="1600" smtClean="0">
                  <a:solidFill>
                    <a:srgbClr val="006C66"/>
                  </a:solidFill>
                </a:endParaRPr>
              </a:p>
              <a:p>
                <a:pPr marL="522288" lvl="3" indent="-342900"/>
                <a:endParaRPr lang="de-DE" sz="1600" smtClean="0">
                  <a:solidFill>
                    <a:srgbClr val="006C66"/>
                  </a:solidFill>
                </a:endParaRPr>
              </a:p>
              <a:p>
                <a:pPr marL="65088" lvl="2" indent="-342900">
                  <a:buFont typeface="Arial" panose="020B0604020202020204" pitchFamily="34" charset="0"/>
                  <a:buChar char="•"/>
                </a:pPr>
                <a:r>
                  <a:rPr lang="de-DE" sz="1600">
                    <a:solidFill>
                      <a:srgbClr val="006C66"/>
                    </a:solidFill>
                  </a:rPr>
                  <a:t>Direct collection </a:t>
                </a:r>
                <a:endParaRPr lang="de-DE" sz="1600" smtClean="0">
                  <a:solidFill>
                    <a:srgbClr val="006C66"/>
                  </a:solidFill>
                </a:endParaRPr>
              </a:p>
              <a:p>
                <a:pPr marL="522288" lvl="3" indent="-342900"/>
                <a:r>
                  <a:rPr lang="de-DE" sz="1600" b="1">
                    <a:solidFill>
                      <a:srgbClr val="006C66"/>
                    </a:solidFill>
                  </a:rPr>
                  <a:t>	</a:t>
                </a:r>
                <a:r>
                  <a:rPr lang="de-DE" sz="1600" b="1" smtClean="0">
                    <a:solidFill>
                      <a:srgbClr val="006C66"/>
                    </a:solidFill>
                  </a:rPr>
                  <a:t>Optimize </a:t>
                </a:r>
                <a14:m>
                  <m:oMath xmlns:m="http://schemas.openxmlformats.org/officeDocument/2006/math">
                    <m:func>
                      <m:funcPr>
                        <m:ctrlPr>
                          <a:rPr lang="de-DE" sz="1600" b="1" i="1">
                            <a:solidFill>
                              <a:srgbClr val="006C66"/>
                            </a:solidFill>
                            <a:latin typeface="Cambria Math" panose="02040503050406030204" pitchFamily="18" charset="0"/>
                          </a:rPr>
                        </m:ctrlPr>
                      </m:funcPr>
                      <m:fName>
                        <m:r>
                          <a:rPr lang="de-DE" sz="1600" b="1" i="1">
                            <a:solidFill>
                              <a:srgbClr val="006C66"/>
                            </a:solidFill>
                            <a:latin typeface="Cambria Math" panose="02040503050406030204" pitchFamily="18" charset="0"/>
                          </a:rPr>
                          <m:t>𝒄𝒐𝒔</m:t>
                        </m:r>
                      </m:fName>
                      <m:e>
                        <m:sSub>
                          <m:sSubPr>
                            <m:ctrlPr>
                              <a:rPr lang="de-DE" sz="1600" b="1" i="1">
                                <a:solidFill>
                                  <a:srgbClr val="006C66"/>
                                </a:solidFill>
                                <a:latin typeface="Cambria Math" panose="02040503050406030204" pitchFamily="18" charset="0"/>
                              </a:rPr>
                            </m:ctrlPr>
                          </m:sSubPr>
                          <m:e>
                            <m:r>
                              <a:rPr lang="el-GR" sz="1600" b="1" i="1">
                                <a:solidFill>
                                  <a:srgbClr val="006C66"/>
                                </a:solidFill>
                                <a:latin typeface="Cambria Math" panose="02040503050406030204" pitchFamily="18" charset="0"/>
                              </a:rPr>
                              <m:t>𝝋</m:t>
                            </m:r>
                          </m:e>
                          <m:sub>
                            <m:r>
                              <a:rPr lang="de-DE" sz="1600" b="1" i="1">
                                <a:solidFill>
                                  <a:srgbClr val="006C66"/>
                                </a:solidFill>
                                <a:latin typeface="Cambria Math" panose="02040503050406030204" pitchFamily="18" charset="0"/>
                              </a:rPr>
                              <m:t>𝒑𝒖𝒎𝒑𝒈𝒂𝒑</m:t>
                            </m:r>
                          </m:sub>
                        </m:sSub>
                      </m:e>
                    </m:func>
                  </m:oMath>
                </a14:m>
                <a:endParaRPr lang="de-DE" sz="1600" smtClean="0">
                  <a:solidFill>
                    <a:srgbClr val="006C66"/>
                  </a:solidFill>
                </a:endParaRPr>
              </a:p>
              <a:p>
                <a:pPr marL="522288" lvl="3" indent="-342900"/>
                <a:r>
                  <a:rPr lang="de-DE" sz="1600">
                    <a:solidFill>
                      <a:srgbClr val="006C66"/>
                    </a:solidFill>
                  </a:rPr>
                  <a:t>	</a:t>
                </a:r>
                <a:r>
                  <a:rPr lang="de-DE" sz="1600" smtClean="0">
                    <a:solidFill>
                      <a:schemeClr val="accent5"/>
                    </a:solidFill>
                  </a:rPr>
                  <a:t>CVP ideally normal to target</a:t>
                </a:r>
              </a:p>
              <a:p>
                <a:pPr marL="65088" lvl="2" indent="-342900">
                  <a:buFont typeface="Arial" panose="020B0604020202020204" pitchFamily="34" charset="0"/>
                  <a:buChar char="•"/>
                </a:pPr>
                <a:endParaRPr lang="de-DE" sz="1600">
                  <a:solidFill>
                    <a:srgbClr val="006C66"/>
                  </a:solidFill>
                </a:endParaRPr>
              </a:p>
              <a:p>
                <a:pPr>
                  <a:lnSpc>
                    <a:spcPts val="2300"/>
                  </a:lnSpc>
                  <a:spcBef>
                    <a:spcPts val="1150"/>
                  </a:spcBef>
                </a:pPr>
                <a:endParaRPr lang="de-DE" sz="1600" dirty="0" smtClean="0">
                  <a:solidFill>
                    <a:srgbClr val="006C66"/>
                  </a:solidFill>
                </a:endParaRPr>
              </a:p>
              <a:p>
                <a:pPr>
                  <a:lnSpc>
                    <a:spcPts val="2300"/>
                  </a:lnSpc>
                  <a:spcBef>
                    <a:spcPts val="1150"/>
                  </a:spcBef>
                </a:pPr>
                <a:endParaRPr lang="de-DE" sz="1600" dirty="0" smtClean="0">
                  <a:solidFill>
                    <a:srgbClr val="006C66"/>
                  </a:solidFill>
                </a:endParaRPr>
              </a:p>
              <a:p>
                <a:pPr marL="180000" indent="-180000">
                  <a:lnSpc>
                    <a:spcPts val="2300"/>
                  </a:lnSpc>
                  <a:spcBef>
                    <a:spcPts val="1150"/>
                  </a:spcBef>
                  <a:buFont typeface="Arial" panose="020B0604020202020204" pitchFamily="34" charset="0"/>
                  <a:buChar char="•"/>
                </a:pPr>
                <a:endParaRPr lang="de-DE" sz="1600" dirty="0" err="1" smtClean="0">
                  <a:solidFill>
                    <a:srgbClr val="006C66"/>
                  </a:solidFill>
                </a:endParaRPr>
              </a:p>
            </p:txBody>
          </p:sp>
        </mc:Choice>
        <mc:Fallback xmlns="">
          <p:sp>
            <p:nvSpPr>
              <p:cNvPr id="11" name="Textfeld 10"/>
              <p:cNvSpPr txBox="1">
                <a:spLocks noRot="1" noChangeAspect="1" noMove="1" noResize="1" noEditPoints="1" noAdjustHandles="1" noChangeArrowheads="1" noChangeShapeType="1" noTextEdit="1"/>
              </p:cNvSpPr>
              <p:nvPr/>
            </p:nvSpPr>
            <p:spPr>
              <a:xfrm>
                <a:off x="8144018" y="933901"/>
                <a:ext cx="3917699" cy="4286045"/>
              </a:xfrm>
              <a:prstGeom prst="rect">
                <a:avLst/>
              </a:prstGeom>
              <a:blipFill>
                <a:blip r:embed="rId6"/>
                <a:stretch>
                  <a:fillRect l="-2955" t="-853"/>
                </a:stretch>
              </a:blipFill>
            </p:spPr>
            <p:txBody>
              <a:bodyPr/>
              <a:lstStyle/>
              <a:p>
                <a:r>
                  <a:rPr lang="de-DE">
                    <a:noFill/>
                  </a:rPr>
                  <a:t> </a:t>
                </a:r>
              </a:p>
            </p:txBody>
          </p:sp>
        </mc:Fallback>
      </mc:AlternateContent>
      <p:cxnSp>
        <p:nvCxnSpPr>
          <p:cNvPr id="18" name="Gerader Verbinder 17"/>
          <p:cNvCxnSpPr/>
          <p:nvPr/>
        </p:nvCxnSpPr>
        <p:spPr>
          <a:xfrm flipH="1" flipV="1">
            <a:off x="2560415" y="4226658"/>
            <a:ext cx="1079908" cy="1309857"/>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flipV="1">
            <a:off x="5786199" y="4111569"/>
            <a:ext cx="2164001" cy="1424946"/>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a:xfrm flipV="1">
            <a:off x="3517900" y="933901"/>
            <a:ext cx="1778000" cy="1382489"/>
          </a:xfrm>
          <a:prstGeom prst="line">
            <a:avLst/>
          </a:prstGeom>
          <a:ln w="19050" cmpd="sng">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a:xfrm>
            <a:off x="1583473" y="3802566"/>
            <a:ext cx="223025" cy="483187"/>
          </a:xfrm>
          <a:prstGeom prst="line">
            <a:avLst/>
          </a:prstGeom>
          <a:ln w="57150" cmpd="sng">
            <a:solidFill>
              <a:schemeClr val="accent5"/>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Gerader Verbinder 67"/>
          <p:cNvCxnSpPr/>
          <p:nvPr/>
        </p:nvCxnSpPr>
        <p:spPr>
          <a:xfrm flipH="1">
            <a:off x="2284755" y="2175615"/>
            <a:ext cx="815615" cy="376164"/>
          </a:xfrm>
          <a:prstGeom prst="line">
            <a:avLst/>
          </a:prstGeom>
          <a:ln w="57150" cmpd="sng">
            <a:solidFill>
              <a:schemeClr val="accent5"/>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Gerader Verbinder 69"/>
          <p:cNvCxnSpPr/>
          <p:nvPr/>
        </p:nvCxnSpPr>
        <p:spPr>
          <a:xfrm>
            <a:off x="3151227" y="5887921"/>
            <a:ext cx="470743" cy="472672"/>
          </a:xfrm>
          <a:prstGeom prst="line">
            <a:avLst/>
          </a:prstGeom>
          <a:ln w="57150" cmpd="sng">
            <a:solidFill>
              <a:schemeClr val="accent5"/>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Gerader Verbinder 73"/>
          <p:cNvCxnSpPr/>
          <p:nvPr/>
        </p:nvCxnSpPr>
        <p:spPr>
          <a:xfrm flipH="1">
            <a:off x="5518327" y="5827729"/>
            <a:ext cx="492213" cy="350252"/>
          </a:xfrm>
          <a:prstGeom prst="line">
            <a:avLst/>
          </a:prstGeom>
          <a:ln w="57150" cmpd="sng">
            <a:solidFill>
              <a:schemeClr val="accent5"/>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feld 32"/>
          <p:cNvSpPr txBox="1"/>
          <p:nvPr/>
        </p:nvSpPr>
        <p:spPr>
          <a:xfrm>
            <a:off x="811419" y="3857223"/>
            <a:ext cx="419987" cy="267894"/>
          </a:xfrm>
          <a:prstGeom prst="rect">
            <a:avLst/>
          </a:prstGeom>
          <a:noFill/>
        </p:spPr>
        <p:txBody>
          <a:bodyPr wrap="none" lIns="0" tIns="0" rIns="0" bIns="0" rtlCol="0" anchor="t" anchorCtr="0">
            <a:spAutoFit/>
          </a:bodyPr>
          <a:lstStyle/>
          <a:p>
            <a:pPr algn="l">
              <a:lnSpc>
                <a:spcPts val="2300"/>
              </a:lnSpc>
              <a:spcBef>
                <a:spcPts val="1150"/>
              </a:spcBef>
            </a:pPr>
            <a:r>
              <a:rPr lang="de-DE" sz="1600" b="1" smtClean="0">
                <a:solidFill>
                  <a:schemeClr val="accent5"/>
                </a:solidFill>
              </a:rPr>
              <a:t>CVP</a:t>
            </a:r>
            <a:endParaRPr lang="de-DE" sz="1600" b="1" dirty="0" err="1" smtClean="0">
              <a:solidFill>
                <a:schemeClr val="accent5"/>
              </a:solidFill>
            </a:endParaRPr>
          </a:p>
        </p:txBody>
      </p:sp>
    </p:spTree>
    <p:extLst>
      <p:ext uri="{BB962C8B-B14F-4D97-AF65-F5344CB8AC3E}">
        <p14:creationId xmlns:p14="http://schemas.microsoft.com/office/powerpoint/2010/main" val="337200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1">
                                            <p:txEl>
                                              <p:pRg st="2" end="2"/>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1">
                                            <p:txEl>
                                              <p:pRg st="3" end="3"/>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
                                            <p:txEl>
                                              <p:pRg st="4" end="4"/>
                                            </p:txEl>
                                          </p:spTgt>
                                        </p:tgtEl>
                                        <p:attrNameLst>
                                          <p:attrName>style.visibility</p:attrName>
                                        </p:attrNameLst>
                                      </p:cBhvr>
                                      <p:to>
                                        <p:strVal val="visible"/>
                                      </p:to>
                                    </p:set>
                                  </p:childTnLst>
                                </p:cTn>
                              </p:par>
                              <p:par>
                                <p:cTn id="85" presetID="1" presetClass="exit" presetSubtype="0" fill="hold" nodeType="withEffect">
                                  <p:stCondLst>
                                    <p:cond delay="0"/>
                                  </p:stCondLst>
                                  <p:childTnLst>
                                    <p:set>
                                      <p:cBhvr>
                                        <p:cTn id="86" dur="1" fill="hold">
                                          <p:stCondLst>
                                            <p:cond delay="0"/>
                                          </p:stCondLst>
                                        </p:cTn>
                                        <p:tgtEl>
                                          <p:spTgt spid="22"/>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18"/>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2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8"/>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1">
                                            <p:txEl>
                                              <p:pRg st="6" end="6"/>
                                            </p:txEl>
                                          </p:spTgt>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1">
                                            <p:txEl>
                                              <p:pRg st="7" end="7"/>
                                            </p:txEl>
                                          </p:spTgt>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1">
                                            <p:txEl>
                                              <p:pRg st="8" end="8"/>
                                            </p:txEl>
                                          </p:spTgt>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0"/>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7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84"/>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8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87"/>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89"/>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9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91"/>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82" grpId="0"/>
      <p:bldP spid="83" grpId="0"/>
      <p:bldP spid="86" grpId="0"/>
      <p:bldP spid="87" grpId="0" animBg="1"/>
      <p:bldP spid="91" grpId="0"/>
      <p:bldP spid="92" grpId="0"/>
      <p:bldP spid="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HELIAS HSR5/22 			= 		4x 	W7-X</a:t>
            </a:r>
            <a:endParaRPr lang="de-DE" dirty="0"/>
          </a:p>
        </p:txBody>
      </p:sp>
      <p:sp>
        <p:nvSpPr>
          <p:cNvPr id="4" name="Datumsplatzhalter 3"/>
          <p:cNvSpPr>
            <a:spLocks noGrp="1"/>
          </p:cNvSpPr>
          <p:nvPr>
            <p:ph type="dt" sz="half" idx="10"/>
          </p:nvPr>
        </p:nvSpPr>
        <p:spPr/>
        <p:txBody>
          <a:bodyPr/>
          <a:lstStyle/>
          <a:p>
            <a:r>
              <a:rPr lang="de-DE" smtClean="0"/>
              <a:t>10.10.2023</a:t>
            </a:r>
            <a:endParaRPr lang="de-DE" dirty="0"/>
          </a:p>
        </p:txBody>
      </p:sp>
      <p:sp>
        <p:nvSpPr>
          <p:cNvPr id="5" name="Fußzeilenplatzhalter 4"/>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6" name="Foliennummernplatzhalter 5"/>
          <p:cNvSpPr>
            <a:spLocks noGrp="1"/>
          </p:cNvSpPr>
          <p:nvPr>
            <p:ph type="sldNum" sz="quarter" idx="12"/>
          </p:nvPr>
        </p:nvSpPr>
        <p:spPr/>
        <p:txBody>
          <a:bodyPr/>
          <a:lstStyle/>
          <a:p>
            <a:fld id="{3B1A4699-952B-42DA-8DC4-38A59B49610C}" type="slidenum">
              <a:rPr lang="de-DE" smtClean="0"/>
              <a:pPr/>
              <a:t>2</a:t>
            </a:fld>
            <a:endParaRPr lang="de-DE" dirty="0"/>
          </a:p>
        </p:txBody>
      </p:sp>
      <p:pic>
        <p:nvPicPr>
          <p:cNvPr id="8"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5936" b="23137"/>
          <a:stretch>
            <a:fillRect/>
          </a:stretch>
        </p:blipFill>
        <p:spPr bwMode="auto">
          <a:xfrm>
            <a:off x="7808259" y="2020204"/>
            <a:ext cx="1964921"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5936" b="23137"/>
          <a:stretch>
            <a:fillRect/>
          </a:stretch>
        </p:blipFill>
        <p:spPr bwMode="auto">
          <a:xfrm>
            <a:off x="-885558" y="1652324"/>
            <a:ext cx="7859683"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mc:AlternateContent xmlns:mc="http://schemas.openxmlformats.org/markup-compatibility/2006">
        <mc:Choice xmlns:a14="http://schemas.microsoft.com/office/drawing/2010/main" Requires="a14">
          <p:sp>
            <p:nvSpPr>
              <p:cNvPr id="10" name="Textfeld 9"/>
              <p:cNvSpPr txBox="1"/>
              <p:nvPr/>
            </p:nvSpPr>
            <p:spPr>
              <a:xfrm>
                <a:off x="5386039" y="1652323"/>
                <a:ext cx="2049215" cy="2987997"/>
              </a:xfrm>
              <a:prstGeom prst="rect">
                <a:avLst/>
              </a:prstGeom>
              <a:noFill/>
            </p:spPr>
            <p:txBody>
              <a:bodyPr wrap="none" lIns="0" tIns="0" rIns="0" bIns="0" rtlCol="0" anchor="t" anchorCtr="0">
                <a:spAutoFit/>
              </a:bodyPr>
              <a:lstStyle/>
              <a:p>
                <a:pPr algn="l">
                  <a:lnSpc>
                    <a:spcPts val="2300"/>
                  </a:lnSpc>
                  <a:spcBef>
                    <a:spcPts val="1150"/>
                  </a:spcBef>
                </a:pPr>
                <a:r>
                  <a:rPr lang="de-DE" sz="1600" dirty="0" err="1" smtClean="0">
                    <a:latin typeface="Cambria Math" panose="02040503050406030204" pitchFamily="18" charset="0"/>
                    <a:ea typeface="Cambria Math" panose="02040503050406030204" pitchFamily="18" charset="0"/>
                  </a:rPr>
                  <a:t>P</a:t>
                </a:r>
                <a:r>
                  <a:rPr lang="de-DE" sz="1600" baseline="-25000" dirty="0" err="1" smtClean="0">
                    <a:latin typeface="Cambria Math" panose="02040503050406030204" pitchFamily="18" charset="0"/>
                    <a:ea typeface="Cambria Math" panose="02040503050406030204" pitchFamily="18" charset="0"/>
                  </a:rPr>
                  <a:t>fusion</a:t>
                </a:r>
                <a:r>
                  <a:rPr lang="de-DE" sz="1600" dirty="0" smtClean="0">
                    <a:latin typeface="Cambria Math" panose="02040503050406030204" pitchFamily="18" charset="0"/>
                    <a:ea typeface="Cambria Math" panose="02040503050406030204" pitchFamily="18" charset="0"/>
                  </a:rPr>
                  <a:t> = 3 GW</a:t>
                </a:r>
              </a:p>
              <a:p>
                <a:pPr algn="l">
                  <a:lnSpc>
                    <a:spcPts val="2300"/>
                  </a:lnSpc>
                  <a:spcBef>
                    <a:spcPts val="1150"/>
                  </a:spcBef>
                </a:pPr>
                <a:r>
                  <a:rPr lang="de-DE" sz="1600" dirty="0" smtClean="0">
                    <a:latin typeface="Cambria Math" panose="02040503050406030204" pitchFamily="18" charset="0"/>
                    <a:ea typeface="Cambria Math" panose="02040503050406030204" pitchFamily="18" charset="0"/>
                  </a:rPr>
                  <a:t>P</a:t>
                </a:r>
                <a:r>
                  <a:rPr lang="el-GR" sz="1600" baseline="-25000" dirty="0" smtClean="0">
                    <a:latin typeface="Cambria Math" panose="02040503050406030204" pitchFamily="18" charset="0"/>
                    <a:ea typeface="Cambria Math" panose="02040503050406030204" pitchFamily="18" charset="0"/>
                  </a:rPr>
                  <a:t>α</a:t>
                </a:r>
                <a:r>
                  <a:rPr lang="de-DE" sz="1600" baseline="-25000" dirty="0" smtClean="0">
                    <a:latin typeface="Cambria Math" panose="02040503050406030204" pitchFamily="18" charset="0"/>
                    <a:ea typeface="Cambria Math" panose="02040503050406030204" pitchFamily="18" charset="0"/>
                  </a:rPr>
                  <a:t> 	  </a:t>
                </a:r>
                <a:r>
                  <a:rPr lang="de-DE" sz="1600" dirty="0" smtClean="0">
                    <a:latin typeface="Cambria Math" panose="02040503050406030204" pitchFamily="18" charset="0"/>
                    <a:ea typeface="Cambria Math" panose="02040503050406030204" pitchFamily="18" charset="0"/>
                  </a:rPr>
                  <a:t>= 600 MW</a:t>
                </a:r>
              </a:p>
              <a:p>
                <a:pPr algn="l">
                  <a:lnSpc>
                    <a:spcPts val="2300"/>
                  </a:lnSpc>
                  <a:spcBef>
                    <a:spcPts val="1150"/>
                  </a:spcBef>
                </a:pPr>
                <a:r>
                  <a:rPr lang="de-DE" sz="1600" b="1" dirty="0" smtClean="0">
                    <a:solidFill>
                      <a:srgbClr val="EF7C00"/>
                    </a:solidFill>
                    <a:latin typeface="Cambria Math" panose="02040503050406030204" pitchFamily="18" charset="0"/>
                    <a:ea typeface="Cambria Math" panose="02040503050406030204" pitchFamily="18" charset="0"/>
                  </a:rPr>
                  <a:t>Γ</a:t>
                </a:r>
                <a:r>
                  <a:rPr lang="el-GR" sz="1600" b="1" baseline="-25000" dirty="0" smtClean="0">
                    <a:solidFill>
                      <a:srgbClr val="EF7C00"/>
                    </a:solidFill>
                    <a:latin typeface="Cambria Math" panose="02040503050406030204" pitchFamily="18" charset="0"/>
                    <a:ea typeface="Cambria Math" panose="02040503050406030204" pitchFamily="18" charset="0"/>
                  </a:rPr>
                  <a:t>α</a:t>
                </a:r>
                <a:r>
                  <a:rPr lang="de-DE" sz="1600" b="1" baseline="-25000" dirty="0" smtClean="0">
                    <a:solidFill>
                      <a:srgbClr val="EF7C00"/>
                    </a:solidFill>
                    <a:latin typeface="Cambria Math" panose="02040503050406030204" pitchFamily="18" charset="0"/>
                    <a:ea typeface="Cambria Math" panose="02040503050406030204" pitchFamily="18" charset="0"/>
                  </a:rPr>
                  <a:t>,1 	  </a:t>
                </a:r>
                <a:r>
                  <a:rPr lang="de-DE" sz="1600" b="1" dirty="0" smtClean="0">
                    <a:solidFill>
                      <a:srgbClr val="EF7C00"/>
                    </a:solidFill>
                    <a:latin typeface="Cambria Math" panose="02040503050406030204" pitchFamily="18" charset="0"/>
                    <a:ea typeface="Cambria Math" panose="02040503050406030204" pitchFamily="18" charset="0"/>
                  </a:rPr>
                  <a:t>= </a:t>
                </a:r>
                <a:r>
                  <a:rPr lang="de-DE" sz="1600" b="1" dirty="0" smtClean="0">
                    <a:solidFill>
                      <a:srgbClr val="EF7C00"/>
                    </a:solidFill>
                    <a:latin typeface="Cambria Math" panose="02040503050406030204" pitchFamily="18" charset="0"/>
                    <a:ea typeface="Cambria Math" panose="02040503050406030204" pitchFamily="18" charset="0"/>
                  </a:rPr>
                  <a:t>1.06 </a:t>
                </a:r>
                <a:r>
                  <a:rPr lang="de-DE" sz="1600" b="1" dirty="0" smtClean="0">
                    <a:solidFill>
                      <a:srgbClr val="EF7C00"/>
                    </a:solidFill>
                    <a:latin typeface="Cambria Math" panose="02040503050406030204" pitchFamily="18" charset="0"/>
                    <a:ea typeface="Cambria Math" panose="02040503050406030204" pitchFamily="18" charset="0"/>
                  </a:rPr>
                  <a:t>x </a:t>
                </a:r>
                <a:r>
                  <a:rPr lang="de-DE" sz="1600" b="1" dirty="0" smtClean="0">
                    <a:solidFill>
                      <a:srgbClr val="EF7C00"/>
                    </a:solidFill>
                    <a:latin typeface="Cambria Math" panose="02040503050406030204" pitchFamily="18" charset="0"/>
                    <a:ea typeface="Cambria Math" panose="02040503050406030204" pitchFamily="18" charset="0"/>
                  </a:rPr>
                  <a:t>10</a:t>
                </a:r>
                <a:r>
                  <a:rPr lang="de-DE" sz="1600" b="1" baseline="30000" dirty="0" smtClean="0">
                    <a:solidFill>
                      <a:srgbClr val="EF7C00"/>
                    </a:solidFill>
                    <a:latin typeface="Cambria Math" panose="02040503050406030204" pitchFamily="18" charset="0"/>
                    <a:ea typeface="Cambria Math" panose="02040503050406030204" pitchFamily="18" charset="0"/>
                  </a:rPr>
                  <a:t>21  </a:t>
                </a:r>
                <a:r>
                  <a:rPr lang="de-DE" sz="1600" b="1" dirty="0" smtClean="0">
                    <a:solidFill>
                      <a:srgbClr val="EF7C00"/>
                    </a:solidFill>
                    <a:latin typeface="Cambria Math" panose="02040503050406030204" pitchFamily="18" charset="0"/>
                    <a:ea typeface="Cambria Math" panose="02040503050406030204" pitchFamily="18" charset="0"/>
                  </a:rPr>
                  <a:t>s</a:t>
                </a:r>
                <a:r>
                  <a:rPr lang="de-DE" sz="1600" b="1" baseline="30000" dirty="0" smtClean="0">
                    <a:solidFill>
                      <a:srgbClr val="EF7C00"/>
                    </a:solidFill>
                    <a:latin typeface="Cambria Math" panose="02040503050406030204" pitchFamily="18" charset="0"/>
                    <a:ea typeface="Cambria Math" panose="02040503050406030204" pitchFamily="18" charset="0"/>
                  </a:rPr>
                  <a:t>-1</a:t>
                </a:r>
                <a:endParaRPr lang="de-DE" sz="1600" b="1" dirty="0" smtClean="0">
                  <a:solidFill>
                    <a:srgbClr val="EF7C00"/>
                  </a:solidFill>
                  <a:latin typeface="Cambria Math" panose="02040503050406030204" pitchFamily="18" charset="0"/>
                  <a:ea typeface="Cambria Math" panose="02040503050406030204" pitchFamily="18" charset="0"/>
                </a:endParaRPr>
              </a:p>
              <a:p>
                <a:pPr>
                  <a:lnSpc>
                    <a:spcPts val="2300"/>
                  </a:lnSpc>
                  <a:spcBef>
                    <a:spcPts val="1150"/>
                  </a:spcBef>
                </a:pPr>
                <a14:m>
                  <m:oMath xmlns:m="http://schemas.openxmlformats.org/officeDocument/2006/math">
                    <m:acc>
                      <m:accPr>
                        <m:chr m:val="̅"/>
                        <m:ctrlPr>
                          <a:rPr lang="de-DE" sz="1600" i="1" dirty="0" smtClean="0">
                            <a:latin typeface="Cambria Math" panose="02040503050406030204" pitchFamily="18" charset="0"/>
                            <a:ea typeface="Cambria Math" panose="02040503050406030204" pitchFamily="18" charset="0"/>
                          </a:rPr>
                        </m:ctrlPr>
                      </m:accPr>
                      <m:e>
                        <m:r>
                          <a:rPr lang="de-DE" sz="1600" i="1" dirty="0">
                            <a:latin typeface="Cambria Math" panose="02040503050406030204" pitchFamily="18" charset="0"/>
                            <a:ea typeface="Cambria Math" panose="02040503050406030204" pitchFamily="18" charset="0"/>
                          </a:rPr>
                          <m:t>𝑛</m:t>
                        </m:r>
                        <m:r>
                          <a:rPr lang="de-DE" sz="1600" i="1" baseline="-25000" dirty="0">
                            <a:latin typeface="Cambria Math" panose="02040503050406030204" pitchFamily="18" charset="0"/>
                            <a:ea typeface="Cambria Math" panose="02040503050406030204" pitchFamily="18" charset="0"/>
                          </a:rPr>
                          <m:t>𝑒</m:t>
                        </m:r>
                      </m:e>
                    </m:acc>
                  </m:oMath>
                </a14:m>
                <a:r>
                  <a:rPr lang="de-DE" sz="1600" dirty="0" smtClean="0">
                    <a:latin typeface="Cambria Math" panose="02040503050406030204" pitchFamily="18" charset="0"/>
                    <a:ea typeface="Cambria Math" panose="02040503050406030204" pitchFamily="18" charset="0"/>
                  </a:rPr>
                  <a:t> 	  = 2.1 x 10</a:t>
                </a:r>
                <a:r>
                  <a:rPr lang="de-DE" sz="1600" baseline="30000" dirty="0" smtClean="0">
                    <a:latin typeface="Cambria Math" panose="02040503050406030204" pitchFamily="18" charset="0"/>
                    <a:ea typeface="Cambria Math" panose="02040503050406030204" pitchFamily="18" charset="0"/>
                  </a:rPr>
                  <a:t>20</a:t>
                </a:r>
                <a:r>
                  <a:rPr lang="de-DE" sz="1600" dirty="0" smtClean="0">
                    <a:latin typeface="Cambria Math" panose="02040503050406030204" pitchFamily="18" charset="0"/>
                    <a:ea typeface="Cambria Math" panose="02040503050406030204" pitchFamily="18" charset="0"/>
                  </a:rPr>
                  <a:t> m</a:t>
                </a:r>
                <a:r>
                  <a:rPr lang="de-DE" sz="1600" baseline="30000" dirty="0" smtClean="0">
                    <a:latin typeface="Cambria Math" panose="02040503050406030204" pitchFamily="18" charset="0"/>
                    <a:ea typeface="Cambria Math" panose="02040503050406030204" pitchFamily="18" charset="0"/>
                  </a:rPr>
                  <a:t>-3</a:t>
                </a:r>
                <a:endParaRPr lang="de-DE" sz="1600" dirty="0" smtClean="0">
                  <a:latin typeface="Cambria Math" panose="02040503050406030204" pitchFamily="18" charset="0"/>
                  <a:ea typeface="Cambria Math" panose="02040503050406030204" pitchFamily="18" charset="0"/>
                </a:endParaRPr>
              </a:p>
              <a:p>
                <a:pPr algn="l">
                  <a:lnSpc>
                    <a:spcPts val="2300"/>
                  </a:lnSpc>
                  <a:spcBef>
                    <a:spcPts val="1150"/>
                  </a:spcBef>
                </a:pPr>
                <a:r>
                  <a:rPr lang="de-DE" sz="1600" dirty="0" smtClean="0">
                    <a:latin typeface="Cambria Math" panose="02040503050406030204" pitchFamily="18" charset="0"/>
                    <a:ea typeface="Cambria Math" panose="02040503050406030204" pitchFamily="18" charset="0"/>
                  </a:rPr>
                  <a:t>V</a:t>
                </a:r>
                <a:r>
                  <a:rPr lang="de-DE" sz="1600" baseline="-25000" dirty="0" smtClean="0">
                    <a:latin typeface="Cambria Math" panose="02040503050406030204" pitchFamily="18" charset="0"/>
                    <a:ea typeface="Cambria Math" panose="02040503050406030204" pitchFamily="18" charset="0"/>
                  </a:rPr>
                  <a:t>LCFS</a:t>
                </a:r>
                <a:r>
                  <a:rPr lang="de-DE" sz="1600" dirty="0" smtClean="0">
                    <a:latin typeface="Cambria Math" panose="02040503050406030204" pitchFamily="18" charset="0"/>
                    <a:ea typeface="Cambria Math" panose="02040503050406030204" pitchFamily="18" charset="0"/>
                  </a:rPr>
                  <a:t> 	  = 1407 m³</a:t>
                </a:r>
              </a:p>
              <a:p>
                <a:pPr algn="l">
                  <a:lnSpc>
                    <a:spcPts val="2300"/>
                  </a:lnSpc>
                  <a:spcBef>
                    <a:spcPts val="1150"/>
                  </a:spcBef>
                </a:pPr>
                <a:r>
                  <a:rPr lang="de-DE" sz="1600" dirty="0" smtClean="0">
                    <a:latin typeface="Cambria Math" panose="02040503050406030204" pitchFamily="18" charset="0"/>
                    <a:ea typeface="Cambria Math" panose="02040503050406030204" pitchFamily="18" charset="0"/>
                  </a:rPr>
                  <a:t>A</a:t>
                </a:r>
                <a:r>
                  <a:rPr lang="de-DE" sz="1600" baseline="-25000" dirty="0" smtClean="0">
                    <a:latin typeface="Cambria Math" panose="02040503050406030204" pitchFamily="18" charset="0"/>
                    <a:ea typeface="Cambria Math" panose="02040503050406030204" pitchFamily="18" charset="0"/>
                  </a:rPr>
                  <a:t>LCFS</a:t>
                </a:r>
                <a:r>
                  <a:rPr lang="de-DE" sz="1600" baseline="-25000" dirty="0">
                    <a:latin typeface="Cambria Math" panose="02040503050406030204" pitchFamily="18" charset="0"/>
                    <a:ea typeface="Cambria Math" panose="02040503050406030204" pitchFamily="18" charset="0"/>
                  </a:rPr>
                  <a:t> </a:t>
                </a:r>
                <a:r>
                  <a:rPr lang="de-DE" sz="1600" dirty="0">
                    <a:latin typeface="Cambria Math" panose="02040503050406030204" pitchFamily="18" charset="0"/>
                    <a:ea typeface="Cambria Math" panose="02040503050406030204" pitchFamily="18" charset="0"/>
                  </a:rPr>
                  <a:t>	 </a:t>
                </a:r>
                <a:r>
                  <a:rPr lang="de-DE" sz="1600" dirty="0" smtClean="0">
                    <a:latin typeface="Cambria Math" panose="02040503050406030204" pitchFamily="18" charset="0"/>
                    <a:ea typeface="Cambria Math" panose="02040503050406030204" pitchFamily="18" charset="0"/>
                  </a:rPr>
                  <a:t> = 497 m²</a:t>
                </a:r>
              </a:p>
              <a:p>
                <a:pPr algn="l">
                  <a:lnSpc>
                    <a:spcPts val="2300"/>
                  </a:lnSpc>
                  <a:spcBef>
                    <a:spcPts val="1150"/>
                  </a:spcBef>
                </a:pPr>
                <a:r>
                  <a:rPr lang="de-DE" sz="1600" dirty="0" smtClean="0">
                    <a:latin typeface="Cambria Math" panose="02040503050406030204" pitchFamily="18" charset="0"/>
                    <a:ea typeface="Cambria Math" panose="02040503050406030204" pitchFamily="18" charset="0"/>
                  </a:rPr>
                  <a:t>P</a:t>
                </a:r>
                <a:r>
                  <a:rPr lang="el-GR" sz="1600" baseline="-25000" dirty="0" smtClean="0">
                    <a:latin typeface="Cambria Math" panose="02040503050406030204" pitchFamily="18" charset="0"/>
                    <a:ea typeface="Cambria Math" panose="02040503050406030204" pitchFamily="18" charset="0"/>
                  </a:rPr>
                  <a:t>α</a:t>
                </a:r>
                <a:r>
                  <a:rPr lang="de-DE" sz="1600" dirty="0" smtClean="0">
                    <a:latin typeface="Cambria Math" panose="02040503050406030204" pitchFamily="18" charset="0"/>
                    <a:ea typeface="Cambria Math" panose="02040503050406030204" pitchFamily="18" charset="0"/>
                  </a:rPr>
                  <a:t>/V</a:t>
                </a:r>
                <a:r>
                  <a:rPr lang="de-DE" sz="1600" baseline="-25000" dirty="0" smtClean="0">
                    <a:latin typeface="Cambria Math" panose="02040503050406030204" pitchFamily="18" charset="0"/>
                    <a:ea typeface="Cambria Math" panose="02040503050406030204" pitchFamily="18" charset="0"/>
                  </a:rPr>
                  <a:t>LCFS</a:t>
                </a:r>
                <a:r>
                  <a:rPr lang="de-DE" sz="1600" dirty="0" smtClean="0">
                    <a:latin typeface="Cambria Math" panose="02040503050406030204" pitchFamily="18" charset="0"/>
                    <a:ea typeface="Cambria Math" panose="02040503050406030204" pitchFamily="18" charset="0"/>
                  </a:rPr>
                  <a:t>= 0.43 MW/m³</a:t>
                </a:r>
              </a:p>
            </p:txBody>
          </p:sp>
        </mc:Choice>
        <mc:Fallback>
          <p:sp>
            <p:nvSpPr>
              <p:cNvPr id="10" name="Textfeld 9"/>
              <p:cNvSpPr txBox="1">
                <a:spLocks noRot="1" noChangeAspect="1" noMove="1" noResize="1" noEditPoints="1" noAdjustHandles="1" noChangeArrowheads="1" noChangeShapeType="1" noTextEdit="1"/>
              </p:cNvSpPr>
              <p:nvPr/>
            </p:nvSpPr>
            <p:spPr>
              <a:xfrm>
                <a:off x="5386039" y="1652323"/>
                <a:ext cx="2049215" cy="2987997"/>
              </a:xfrm>
              <a:prstGeom prst="rect">
                <a:avLst/>
              </a:prstGeom>
              <a:blipFill>
                <a:blip r:embed="rId4"/>
                <a:stretch>
                  <a:fillRect l="-6250" t="-1429" r="-4167" b="-2245"/>
                </a:stretch>
              </a:blipFill>
            </p:spPr>
            <p:txBody>
              <a:bodyPr/>
              <a:lstStyle/>
              <a:p>
                <a:r>
                  <a:rPr lang="de-DE">
                    <a:noFill/>
                  </a:rPr>
                  <a:t> </a:t>
                </a:r>
              </a:p>
            </p:txBody>
          </p:sp>
        </mc:Fallback>
      </mc:AlternateContent>
      <p:sp>
        <p:nvSpPr>
          <p:cNvPr id="11" name="Rechteck 10"/>
          <p:cNvSpPr/>
          <p:nvPr/>
        </p:nvSpPr>
        <p:spPr>
          <a:xfrm>
            <a:off x="2263698" y="2971489"/>
            <a:ext cx="1204332" cy="861576"/>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r>
              <a:rPr lang="de-DE" sz="1600" b="1" dirty="0" smtClean="0">
                <a:solidFill>
                  <a:srgbClr val="005555"/>
                </a:solidFill>
              </a:rPr>
              <a:t>HSR5/22</a:t>
            </a:r>
          </a:p>
        </p:txBody>
      </p:sp>
      <mc:AlternateContent xmlns:mc="http://schemas.openxmlformats.org/markup-compatibility/2006" xmlns:a14="http://schemas.microsoft.com/office/drawing/2010/main">
        <mc:Choice Requires="a14">
          <p:sp>
            <p:nvSpPr>
              <p:cNvPr id="12" name="Textfeld 11"/>
              <p:cNvSpPr txBox="1"/>
              <p:nvPr/>
            </p:nvSpPr>
            <p:spPr>
              <a:xfrm>
                <a:off x="9829270" y="1652322"/>
                <a:ext cx="2305696" cy="2987997"/>
              </a:xfrm>
              <a:prstGeom prst="rect">
                <a:avLst/>
              </a:prstGeom>
              <a:noFill/>
            </p:spPr>
            <p:txBody>
              <a:bodyPr wrap="none" lIns="0" tIns="0" rIns="0" bIns="0" rtlCol="0" anchor="t" anchorCtr="0">
                <a:spAutoFit/>
              </a:bodyPr>
              <a:lstStyle/>
              <a:p>
                <a:pPr algn="l">
                  <a:lnSpc>
                    <a:spcPts val="2300"/>
                  </a:lnSpc>
                  <a:spcBef>
                    <a:spcPts val="1150"/>
                  </a:spcBef>
                </a:pPr>
                <a:r>
                  <a:rPr lang="de-DE" sz="1600" dirty="0" err="1" smtClean="0">
                    <a:latin typeface="Cambria Math" panose="02040503050406030204" pitchFamily="18" charset="0"/>
                    <a:ea typeface="Cambria Math" panose="02040503050406030204" pitchFamily="18" charset="0"/>
                  </a:rPr>
                  <a:t>P</a:t>
                </a:r>
                <a:r>
                  <a:rPr lang="de-DE" sz="1600" baseline="-25000" dirty="0" err="1" smtClean="0">
                    <a:latin typeface="Cambria Math" panose="02040503050406030204" pitchFamily="18" charset="0"/>
                    <a:ea typeface="Cambria Math" panose="02040503050406030204" pitchFamily="18" charset="0"/>
                  </a:rPr>
                  <a:t>fusion</a:t>
                </a:r>
                <a:r>
                  <a:rPr lang="de-DE" sz="1600" dirty="0" smtClean="0">
                    <a:latin typeface="Cambria Math" panose="02040503050406030204" pitchFamily="18" charset="0"/>
                    <a:ea typeface="Cambria Math" panose="02040503050406030204" pitchFamily="18" charset="0"/>
                  </a:rPr>
                  <a:t> = 0 GW</a:t>
                </a:r>
              </a:p>
              <a:p>
                <a:pPr algn="l">
                  <a:lnSpc>
                    <a:spcPts val="2300"/>
                  </a:lnSpc>
                  <a:spcBef>
                    <a:spcPts val="1150"/>
                  </a:spcBef>
                </a:pPr>
                <a:r>
                  <a:rPr lang="de-DE" sz="1600" dirty="0" smtClean="0">
                    <a:latin typeface="Cambria Math" panose="02040503050406030204" pitchFamily="18" charset="0"/>
                    <a:ea typeface="Cambria Math" panose="02040503050406030204" pitchFamily="18" charset="0"/>
                  </a:rPr>
                  <a:t>P</a:t>
                </a:r>
                <a:r>
                  <a:rPr lang="de-DE" sz="1600" baseline="-25000" dirty="0" smtClean="0">
                    <a:latin typeface="Cambria Math" panose="02040503050406030204" pitchFamily="18" charset="0"/>
                    <a:ea typeface="Cambria Math" panose="02040503050406030204" pitchFamily="18" charset="0"/>
                  </a:rPr>
                  <a:t>ECRH  </a:t>
                </a:r>
                <a:r>
                  <a:rPr lang="de-DE" sz="1600" dirty="0" smtClean="0">
                    <a:latin typeface="Cambria Math" panose="02040503050406030204" pitchFamily="18" charset="0"/>
                    <a:ea typeface="Cambria Math" panose="02040503050406030204" pitchFamily="18" charset="0"/>
                  </a:rPr>
                  <a:t>= 14 MW   (2030)</a:t>
                </a:r>
              </a:p>
              <a:p>
                <a:pPr>
                  <a:lnSpc>
                    <a:spcPts val="2300"/>
                  </a:lnSpc>
                  <a:spcBef>
                    <a:spcPts val="1150"/>
                  </a:spcBef>
                </a:pPr>
                <a:r>
                  <a:rPr lang="de-DE" sz="1600" dirty="0" smtClean="0">
                    <a:latin typeface="Cambria Math" panose="02040503050406030204" pitchFamily="18" charset="0"/>
                    <a:ea typeface="Cambria Math" panose="02040503050406030204" pitchFamily="18" charset="0"/>
                  </a:rPr>
                  <a:t>Γ</a:t>
                </a:r>
                <a:r>
                  <a:rPr lang="el-GR" sz="1600" baseline="-25000" dirty="0" smtClean="0">
                    <a:latin typeface="Cambria Math" panose="02040503050406030204" pitchFamily="18" charset="0"/>
                    <a:ea typeface="Cambria Math" panose="02040503050406030204" pitchFamily="18" charset="0"/>
                  </a:rPr>
                  <a:t>α</a:t>
                </a:r>
                <a:r>
                  <a:rPr lang="de-DE" sz="1600" baseline="-25000" dirty="0" smtClean="0">
                    <a:latin typeface="Cambria Math" panose="02040503050406030204" pitchFamily="18" charset="0"/>
                    <a:ea typeface="Cambria Math" panose="02040503050406030204" pitchFamily="18" charset="0"/>
                  </a:rPr>
                  <a:t>,1 	  </a:t>
                </a:r>
                <a:r>
                  <a:rPr lang="de-DE" sz="1600" dirty="0" smtClean="0">
                    <a:latin typeface="Cambria Math" panose="02040503050406030204" pitchFamily="18" charset="0"/>
                    <a:ea typeface="Cambria Math" panose="02040503050406030204" pitchFamily="18" charset="0"/>
                  </a:rPr>
                  <a:t>= 0 s</a:t>
                </a:r>
                <a:r>
                  <a:rPr lang="de-DE" sz="1600" baseline="30000" dirty="0" smtClean="0">
                    <a:latin typeface="Cambria Math" panose="02040503050406030204" pitchFamily="18" charset="0"/>
                    <a:ea typeface="Cambria Math" panose="02040503050406030204" pitchFamily="18" charset="0"/>
                  </a:rPr>
                  <a:t>-1</a:t>
                </a:r>
                <a:endParaRPr lang="de-DE" sz="1600" dirty="0" smtClean="0">
                  <a:latin typeface="Cambria Math" panose="02040503050406030204" pitchFamily="18" charset="0"/>
                  <a:ea typeface="Cambria Math" panose="02040503050406030204" pitchFamily="18" charset="0"/>
                </a:endParaRPr>
              </a:p>
              <a:p>
                <a:pPr>
                  <a:lnSpc>
                    <a:spcPts val="2300"/>
                  </a:lnSpc>
                  <a:spcBef>
                    <a:spcPts val="1150"/>
                  </a:spcBef>
                </a:pPr>
                <a14:m>
                  <m:oMath xmlns:m="http://schemas.openxmlformats.org/officeDocument/2006/math">
                    <m:acc>
                      <m:accPr>
                        <m:chr m:val="̅"/>
                        <m:ctrlPr>
                          <a:rPr lang="de-DE" sz="1600" i="1" dirty="0" smtClean="0">
                            <a:latin typeface="Cambria Math" panose="02040503050406030204" pitchFamily="18" charset="0"/>
                            <a:ea typeface="Cambria Math" panose="02040503050406030204" pitchFamily="18" charset="0"/>
                          </a:rPr>
                        </m:ctrlPr>
                      </m:accPr>
                      <m:e>
                        <m:r>
                          <a:rPr lang="de-DE" sz="1600" i="1" dirty="0">
                            <a:latin typeface="Cambria Math" panose="02040503050406030204" pitchFamily="18" charset="0"/>
                            <a:ea typeface="Cambria Math" panose="02040503050406030204" pitchFamily="18" charset="0"/>
                          </a:rPr>
                          <m:t>𝑛</m:t>
                        </m:r>
                        <m:r>
                          <a:rPr lang="de-DE" sz="1600" i="1" baseline="-25000" dirty="0">
                            <a:latin typeface="Cambria Math" panose="02040503050406030204" pitchFamily="18" charset="0"/>
                            <a:ea typeface="Cambria Math" panose="02040503050406030204" pitchFamily="18" charset="0"/>
                          </a:rPr>
                          <m:t>𝑒</m:t>
                        </m:r>
                      </m:e>
                    </m:acc>
                  </m:oMath>
                </a14:m>
                <a:r>
                  <a:rPr lang="de-DE" sz="1600" dirty="0" smtClean="0">
                    <a:latin typeface="Cambria Math" panose="02040503050406030204" pitchFamily="18" charset="0"/>
                    <a:ea typeface="Cambria Math" panose="02040503050406030204" pitchFamily="18" charset="0"/>
                  </a:rPr>
                  <a:t> 	  = 1.1 x 10</a:t>
                </a:r>
                <a:r>
                  <a:rPr lang="de-DE" sz="1600" baseline="30000" dirty="0" smtClean="0">
                    <a:latin typeface="Cambria Math" panose="02040503050406030204" pitchFamily="18" charset="0"/>
                    <a:ea typeface="Cambria Math" panose="02040503050406030204" pitchFamily="18" charset="0"/>
                  </a:rPr>
                  <a:t>20</a:t>
                </a:r>
                <a:r>
                  <a:rPr lang="de-DE" sz="1600" dirty="0" smtClean="0">
                    <a:latin typeface="Cambria Math" panose="02040503050406030204" pitchFamily="18" charset="0"/>
                    <a:ea typeface="Cambria Math" panose="02040503050406030204" pitchFamily="18" charset="0"/>
                  </a:rPr>
                  <a:t> m</a:t>
                </a:r>
                <a:r>
                  <a:rPr lang="de-DE" sz="1600" baseline="30000" dirty="0" smtClean="0">
                    <a:latin typeface="Cambria Math" panose="02040503050406030204" pitchFamily="18" charset="0"/>
                    <a:ea typeface="Cambria Math" panose="02040503050406030204" pitchFamily="18" charset="0"/>
                  </a:rPr>
                  <a:t>-3</a:t>
                </a:r>
                <a:endParaRPr lang="de-DE" sz="1600" dirty="0" smtClean="0">
                  <a:latin typeface="Cambria Math" panose="02040503050406030204" pitchFamily="18" charset="0"/>
                  <a:ea typeface="Cambria Math" panose="02040503050406030204" pitchFamily="18" charset="0"/>
                </a:endParaRPr>
              </a:p>
              <a:p>
                <a:pPr algn="l">
                  <a:lnSpc>
                    <a:spcPts val="2300"/>
                  </a:lnSpc>
                  <a:spcBef>
                    <a:spcPts val="1150"/>
                  </a:spcBef>
                </a:pPr>
                <a:r>
                  <a:rPr lang="de-DE" sz="1600" dirty="0" smtClean="0">
                    <a:latin typeface="Cambria Math" panose="02040503050406030204" pitchFamily="18" charset="0"/>
                    <a:ea typeface="Cambria Math" panose="02040503050406030204" pitchFamily="18" charset="0"/>
                  </a:rPr>
                  <a:t>V</a:t>
                </a:r>
                <a:r>
                  <a:rPr lang="de-DE" sz="1600" baseline="-25000" dirty="0" smtClean="0">
                    <a:latin typeface="Cambria Math" panose="02040503050406030204" pitchFamily="18" charset="0"/>
                    <a:ea typeface="Cambria Math" panose="02040503050406030204" pitchFamily="18" charset="0"/>
                  </a:rPr>
                  <a:t>LCFS</a:t>
                </a:r>
                <a:r>
                  <a:rPr lang="de-DE" sz="1600" dirty="0" smtClean="0">
                    <a:latin typeface="Cambria Math" panose="02040503050406030204" pitchFamily="18" charset="0"/>
                    <a:ea typeface="Cambria Math" panose="02040503050406030204" pitchFamily="18" charset="0"/>
                  </a:rPr>
                  <a:t> 	  = 28.6 m³</a:t>
                </a:r>
              </a:p>
              <a:p>
                <a:pPr algn="l">
                  <a:lnSpc>
                    <a:spcPts val="2300"/>
                  </a:lnSpc>
                  <a:spcBef>
                    <a:spcPts val="1150"/>
                  </a:spcBef>
                </a:pPr>
                <a:r>
                  <a:rPr lang="de-DE" sz="1600" dirty="0" smtClean="0">
                    <a:latin typeface="Cambria Math" panose="02040503050406030204" pitchFamily="18" charset="0"/>
                    <a:ea typeface="Cambria Math" panose="02040503050406030204" pitchFamily="18" charset="0"/>
                  </a:rPr>
                  <a:t>A</a:t>
                </a:r>
                <a:r>
                  <a:rPr lang="de-DE" sz="1600" baseline="-25000" dirty="0" smtClean="0">
                    <a:latin typeface="Cambria Math" panose="02040503050406030204" pitchFamily="18" charset="0"/>
                    <a:ea typeface="Cambria Math" panose="02040503050406030204" pitchFamily="18" charset="0"/>
                  </a:rPr>
                  <a:t>LCFS</a:t>
                </a:r>
                <a:r>
                  <a:rPr lang="de-DE" sz="1600" baseline="-25000" dirty="0">
                    <a:latin typeface="Cambria Math" panose="02040503050406030204" pitchFamily="18" charset="0"/>
                    <a:ea typeface="Cambria Math" panose="02040503050406030204" pitchFamily="18" charset="0"/>
                  </a:rPr>
                  <a:t> </a:t>
                </a:r>
                <a:r>
                  <a:rPr lang="de-DE" sz="1600" dirty="0">
                    <a:latin typeface="Cambria Math" panose="02040503050406030204" pitchFamily="18" charset="0"/>
                    <a:ea typeface="Cambria Math" panose="02040503050406030204" pitchFamily="18" charset="0"/>
                  </a:rPr>
                  <a:t>	 </a:t>
                </a:r>
                <a:r>
                  <a:rPr lang="de-DE" sz="1600" dirty="0" smtClean="0">
                    <a:latin typeface="Cambria Math" panose="02040503050406030204" pitchFamily="18" charset="0"/>
                    <a:ea typeface="Cambria Math" panose="02040503050406030204" pitchFamily="18" charset="0"/>
                  </a:rPr>
                  <a:t> = 34.6 m²</a:t>
                </a:r>
              </a:p>
              <a:p>
                <a:pPr algn="l">
                  <a:lnSpc>
                    <a:spcPts val="2300"/>
                  </a:lnSpc>
                  <a:spcBef>
                    <a:spcPts val="1150"/>
                  </a:spcBef>
                </a:pPr>
                <a:r>
                  <a:rPr lang="de-DE" sz="1600" dirty="0" smtClean="0">
                    <a:latin typeface="Cambria Math" panose="02040503050406030204" pitchFamily="18" charset="0"/>
                    <a:ea typeface="Cambria Math" panose="02040503050406030204" pitchFamily="18" charset="0"/>
                  </a:rPr>
                  <a:t>P</a:t>
                </a:r>
                <a:r>
                  <a:rPr lang="de-DE" sz="1600" baseline="-25000" dirty="0" smtClean="0">
                    <a:latin typeface="Cambria Math" panose="02040503050406030204" pitchFamily="18" charset="0"/>
                    <a:ea typeface="Cambria Math" panose="02040503050406030204" pitchFamily="18" charset="0"/>
                  </a:rPr>
                  <a:t>ECRH</a:t>
                </a:r>
                <a:r>
                  <a:rPr lang="de-DE" sz="1600" dirty="0" smtClean="0">
                    <a:latin typeface="Cambria Math" panose="02040503050406030204" pitchFamily="18" charset="0"/>
                    <a:ea typeface="Cambria Math" panose="02040503050406030204" pitchFamily="18" charset="0"/>
                  </a:rPr>
                  <a:t>/V</a:t>
                </a:r>
                <a:r>
                  <a:rPr lang="de-DE" sz="1600" baseline="-25000" dirty="0" smtClean="0">
                    <a:latin typeface="Cambria Math" panose="02040503050406030204" pitchFamily="18" charset="0"/>
                    <a:ea typeface="Cambria Math" panose="02040503050406030204" pitchFamily="18" charset="0"/>
                  </a:rPr>
                  <a:t>LCFS</a:t>
                </a:r>
                <a:r>
                  <a:rPr lang="de-DE" sz="1600" dirty="0" smtClean="0">
                    <a:latin typeface="Cambria Math" panose="02040503050406030204" pitchFamily="18" charset="0"/>
                    <a:ea typeface="Cambria Math" panose="02040503050406030204" pitchFamily="18" charset="0"/>
                  </a:rPr>
                  <a:t>= 0.49 MW/m³</a:t>
                </a:r>
              </a:p>
            </p:txBody>
          </p:sp>
        </mc:Choice>
        <mc:Fallback xmlns="">
          <p:sp>
            <p:nvSpPr>
              <p:cNvPr id="12" name="Textfeld 11"/>
              <p:cNvSpPr txBox="1">
                <a:spLocks noRot="1" noChangeAspect="1" noMove="1" noResize="1" noEditPoints="1" noAdjustHandles="1" noChangeArrowheads="1" noChangeShapeType="1" noTextEdit="1"/>
              </p:cNvSpPr>
              <p:nvPr/>
            </p:nvSpPr>
            <p:spPr>
              <a:xfrm>
                <a:off x="9829270" y="1652322"/>
                <a:ext cx="2305696" cy="2987997"/>
              </a:xfrm>
              <a:prstGeom prst="rect">
                <a:avLst/>
              </a:prstGeom>
              <a:blipFill>
                <a:blip r:embed="rId5"/>
                <a:stretch>
                  <a:fillRect l="-5277" t="-1429" r="-3694" b="-2245"/>
                </a:stretch>
              </a:blipFill>
            </p:spPr>
            <p:txBody>
              <a:bodyPr/>
              <a:lstStyle/>
              <a:p>
                <a:r>
                  <a:rPr lang="de-DE">
                    <a:noFill/>
                  </a:rPr>
                  <a:t> </a:t>
                </a:r>
              </a:p>
            </p:txBody>
          </p:sp>
        </mc:Fallback>
      </mc:AlternateContent>
      <p:sp>
        <p:nvSpPr>
          <p:cNvPr id="14" name="Textfeld 13"/>
          <p:cNvSpPr txBox="1"/>
          <p:nvPr/>
        </p:nvSpPr>
        <p:spPr>
          <a:xfrm>
            <a:off x="695325" y="5777897"/>
            <a:ext cx="3953005" cy="743793"/>
          </a:xfrm>
          <a:prstGeom prst="rect">
            <a:avLst/>
          </a:prstGeom>
          <a:noFill/>
        </p:spPr>
        <p:txBody>
          <a:bodyPr wrap="none" lIns="0" tIns="0" rIns="0" bIns="0" rtlCol="0" anchor="t" anchorCtr="0">
            <a:spAutoFit/>
          </a:bodyPr>
          <a:lstStyle/>
          <a:p>
            <a:pPr>
              <a:lnSpc>
                <a:spcPts val="2300"/>
              </a:lnSpc>
              <a:spcBef>
                <a:spcPts val="1150"/>
              </a:spcBef>
            </a:pPr>
            <a:r>
              <a:rPr lang="en-US" sz="800" dirty="0"/>
              <a:t>Beidler, C. D., et al. "The HELIAS reactor." </a:t>
            </a:r>
            <a:r>
              <a:rPr lang="en-US" sz="800" i="1" dirty="0"/>
              <a:t>16th Int. Conf. Fusion Energy</a:t>
            </a:r>
            <a:r>
              <a:rPr lang="en-US" sz="800" dirty="0"/>
              <a:t>. Vol. 3. </a:t>
            </a:r>
            <a:r>
              <a:rPr lang="en-US" sz="800" dirty="0" smtClean="0"/>
              <a:t>1997</a:t>
            </a:r>
          </a:p>
          <a:p>
            <a:pPr>
              <a:lnSpc>
                <a:spcPts val="2300"/>
              </a:lnSpc>
              <a:spcBef>
                <a:spcPts val="1150"/>
              </a:spcBef>
            </a:pPr>
            <a:r>
              <a:rPr lang="en-US" sz="800" dirty="0"/>
              <a:t>Beidler, C. D., et al. "The </a:t>
            </a:r>
            <a:r>
              <a:rPr lang="en-US" sz="800" dirty="0" err="1"/>
              <a:t>helias</a:t>
            </a:r>
            <a:r>
              <a:rPr lang="en-US" sz="800" dirty="0"/>
              <a:t> reactor HSR4/18." </a:t>
            </a:r>
            <a:r>
              <a:rPr lang="en-US" sz="800" i="1" dirty="0"/>
              <a:t>Nuclear Fusion</a:t>
            </a:r>
            <a:r>
              <a:rPr lang="en-US" sz="800" dirty="0"/>
              <a:t> 41.12 (2001): 1759.</a:t>
            </a:r>
            <a:endParaRPr lang="de-DE" sz="800" dirty="0" err="1" smtClean="0"/>
          </a:p>
        </p:txBody>
      </p:sp>
    </p:spTree>
    <p:extLst>
      <p:ext uri="{BB962C8B-B14F-4D97-AF65-F5344CB8AC3E}">
        <p14:creationId xmlns:p14="http://schemas.microsoft.com/office/powerpoint/2010/main" val="185878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el 1"/>
              <p:cNvSpPr>
                <a:spLocks noGrp="1"/>
              </p:cNvSpPr>
              <p:nvPr>
                <p:ph type="title"/>
              </p:nvPr>
            </p:nvSpPr>
            <p:spPr/>
            <p:txBody>
              <a:bodyPr/>
              <a:lstStyle/>
              <a:p>
                <a:r>
                  <a:rPr lang="de-DE" dirty="0" smtClean="0"/>
                  <a:t>Assumption</a:t>
                </a:r>
                <a:r>
                  <a:rPr lang="de-DE" dirty="0" smtClean="0"/>
                  <a:t> 1: Extrapolation </a:t>
                </a:r>
                <a:r>
                  <a:rPr lang="de-DE" dirty="0" err="1" smtClean="0"/>
                  <a:t>of</a:t>
                </a:r>
                <a:r>
                  <a:rPr lang="de-DE" dirty="0" smtClean="0"/>
                  <a:t> </a:t>
                </a:r>
                <a14:m>
                  <m:oMath xmlns:m="http://schemas.openxmlformats.org/officeDocument/2006/math">
                    <m:sSub>
                      <m:sSubPr>
                        <m:ctrlPr>
                          <a:rPr lang="de-DE" sz="2800" i="1">
                            <a:latin typeface="Cambria Math" panose="02040503050406030204" pitchFamily="18" charset="0"/>
                          </a:rPr>
                        </m:ctrlPr>
                      </m:sSubPr>
                      <m:e>
                        <m:r>
                          <m:rPr>
                            <m:sty m:val="p"/>
                          </m:rPr>
                          <a:rPr lang="el-GR" sz="2800" i="1">
                            <a:latin typeface="Cambria Math" panose="02040503050406030204" pitchFamily="18" charset="0"/>
                          </a:rPr>
                          <m:t>Γ</m:t>
                        </m:r>
                      </m:e>
                      <m:sub>
                        <m:r>
                          <a:rPr lang="de-DE" sz="2800" b="0" i="1">
                            <a:latin typeface="Cambria Math" panose="02040503050406030204" pitchFamily="18" charset="0"/>
                          </a:rPr>
                          <m:t>𝐿𝐶𝐹𝑆</m:t>
                        </m:r>
                      </m:sub>
                    </m:sSub>
                  </m:oMath>
                </a14:m>
                <a:r>
                  <a:rPr lang="de-DE" dirty="0" err="1" smtClean="0"/>
                  <a:t>for</a:t>
                </a:r>
                <a:r>
                  <a:rPr lang="de-DE" dirty="0" smtClean="0"/>
                  <a:t> W7-X</a:t>
                </a:r>
                <a:endParaRPr lang="de-DE" baseline="-25000" dirty="0"/>
              </a:p>
            </p:txBody>
          </p:sp>
        </mc:Choice>
        <mc:Fallback>
          <p:sp>
            <p:nvSpPr>
              <p:cNvPr id="2" name="Titel 1"/>
              <p:cNvSpPr>
                <a:spLocks noGrp="1" noRot="1" noChangeAspect="1" noMove="1" noResize="1" noEditPoints="1" noAdjustHandles="1" noChangeArrowheads="1" noChangeShapeType="1" noTextEdit="1"/>
              </p:cNvSpPr>
              <p:nvPr>
                <p:ph type="title"/>
              </p:nvPr>
            </p:nvSpPr>
            <p:spPr>
              <a:blipFill>
                <a:blip r:embed="rId3"/>
                <a:stretch>
                  <a:fillRect l="-1973" t="-16279"/>
                </a:stretch>
              </a:blipFill>
            </p:spPr>
            <p:txBody>
              <a:bodyPr/>
              <a:lstStyle/>
              <a:p>
                <a:r>
                  <a:rPr lang="de-DE">
                    <a:noFill/>
                  </a:rPr>
                  <a:t> </a:t>
                </a:r>
              </a:p>
            </p:txBody>
          </p:sp>
        </mc:Fallback>
      </mc:AlternateContent>
      <p:sp>
        <p:nvSpPr>
          <p:cNvPr id="3" name="Datumsplatzhalter 2"/>
          <p:cNvSpPr>
            <a:spLocks noGrp="1"/>
          </p:cNvSpPr>
          <p:nvPr>
            <p:ph type="dt" sz="half" idx="10"/>
          </p:nvPr>
        </p:nvSpPr>
        <p:spPr/>
        <p:txBody>
          <a:bodyPr/>
          <a:lstStyle/>
          <a:p>
            <a:r>
              <a:rPr lang="de-DE" smtClean="0"/>
              <a:t>10.10.2023</a:t>
            </a:r>
            <a:endParaRPr lang="de-DE" dirty="0"/>
          </a:p>
        </p:txBody>
      </p:sp>
      <p:sp>
        <p:nvSpPr>
          <p:cNvPr id="4" name="Fußzeilenplatzhalter 3"/>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5" name="Foliennummernplatzhalter 4"/>
          <p:cNvSpPr>
            <a:spLocks noGrp="1"/>
          </p:cNvSpPr>
          <p:nvPr>
            <p:ph type="sldNum" sz="quarter" idx="12"/>
          </p:nvPr>
        </p:nvSpPr>
        <p:spPr/>
        <p:txBody>
          <a:bodyPr/>
          <a:lstStyle/>
          <a:p>
            <a:fld id="{3B1A4699-952B-42DA-8DC4-38A59B49610C}" type="slidenum">
              <a:rPr lang="de-DE" smtClean="0"/>
              <a:pPr/>
              <a:t>3</a:t>
            </a:fld>
            <a:endParaRPr lang="de-DE" dirty="0"/>
          </a:p>
        </p:txBody>
      </p:sp>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821" y="1616213"/>
            <a:ext cx="6284625" cy="3638467"/>
          </a:xfrm>
          <a:prstGeom prst="rect">
            <a:avLst/>
          </a:prstGeom>
        </p:spPr>
      </p:pic>
      <p:cxnSp>
        <p:nvCxnSpPr>
          <p:cNvPr id="8" name="Gerader Verbinder 7"/>
          <p:cNvCxnSpPr/>
          <p:nvPr/>
        </p:nvCxnSpPr>
        <p:spPr>
          <a:xfrm flipV="1">
            <a:off x="5071392" y="1470623"/>
            <a:ext cx="0" cy="3700021"/>
          </a:xfrm>
          <a:prstGeom prst="line">
            <a:avLst/>
          </a:prstGeom>
          <a:ln w="19050" cmpd="sng">
            <a:solidFill>
              <a:srgbClr val="006E68"/>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4656214" y="5170644"/>
            <a:ext cx="830356" cy="267894"/>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ln w="0"/>
                <a:solidFill>
                  <a:schemeClr val="accent1"/>
                </a:solidFill>
                <a:effectLst>
                  <a:outerShdw blurRad="38100" dist="25400" dir="5400000" algn="ctr" rotWithShape="0">
                    <a:srgbClr val="6E747A">
                      <a:alpha val="43000"/>
                    </a:srgbClr>
                  </a:outerShdw>
                </a:effectLst>
              </a:rPr>
              <a:t>HSR5/22</a:t>
            </a:r>
          </a:p>
        </p:txBody>
      </p:sp>
      <p:cxnSp>
        <p:nvCxnSpPr>
          <p:cNvPr id="15" name="Gerader Verbinder 14"/>
          <p:cNvCxnSpPr/>
          <p:nvPr/>
        </p:nvCxnSpPr>
        <p:spPr>
          <a:xfrm flipV="1">
            <a:off x="1087619" y="1432355"/>
            <a:ext cx="3983773" cy="3098969"/>
          </a:xfrm>
          <a:prstGeom prst="line">
            <a:avLst/>
          </a:prstGeom>
          <a:ln w="12700" cmpd="sng">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a:xfrm flipV="1">
            <a:off x="1087619" y="4178508"/>
            <a:ext cx="3983773" cy="452351"/>
          </a:xfrm>
          <a:prstGeom prst="line">
            <a:avLst/>
          </a:prstGeom>
          <a:ln w="12700" cmpd="sng">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feld 25"/>
          <p:cNvSpPr txBox="1"/>
          <p:nvPr/>
        </p:nvSpPr>
        <p:spPr>
          <a:xfrm rot="21151744">
            <a:off x="2796265" y="4124966"/>
            <a:ext cx="1158972" cy="256289"/>
          </a:xfrm>
          <a:prstGeom prst="rect">
            <a:avLst/>
          </a:prstGeom>
          <a:noFill/>
        </p:spPr>
        <p:txBody>
          <a:bodyPr wrap="none" lIns="0" tIns="0" rIns="0" bIns="0" rtlCol="0" anchor="t" anchorCtr="0">
            <a:spAutoFit/>
          </a:bodyPr>
          <a:lstStyle/>
          <a:p>
            <a:pPr algn="l">
              <a:lnSpc>
                <a:spcPts val="2300"/>
              </a:lnSpc>
              <a:spcBef>
                <a:spcPts val="1150"/>
              </a:spcBef>
            </a:pPr>
            <a:r>
              <a:rPr lang="de-DE" sz="1200" dirty="0" err="1" smtClean="0"/>
              <a:t>lower</a:t>
            </a:r>
            <a:r>
              <a:rPr lang="de-DE" sz="1200" dirty="0" smtClean="0"/>
              <a:t> </a:t>
            </a:r>
            <a:r>
              <a:rPr lang="de-DE" sz="1200" dirty="0" err="1" smtClean="0"/>
              <a:t>uncertainty</a:t>
            </a:r>
            <a:endParaRPr lang="de-DE" sz="1200" dirty="0" smtClean="0"/>
          </a:p>
        </p:txBody>
      </p:sp>
      <p:sp>
        <p:nvSpPr>
          <p:cNvPr id="27" name="Textfeld 26"/>
          <p:cNvSpPr txBox="1"/>
          <p:nvPr/>
        </p:nvSpPr>
        <p:spPr>
          <a:xfrm rot="19294443">
            <a:off x="2556505" y="2616632"/>
            <a:ext cx="1184620" cy="294953"/>
          </a:xfrm>
          <a:prstGeom prst="rect">
            <a:avLst/>
          </a:prstGeom>
          <a:noFill/>
        </p:spPr>
        <p:txBody>
          <a:bodyPr wrap="none" lIns="0" tIns="0" rIns="0" bIns="0" rtlCol="0" anchor="t" anchorCtr="0">
            <a:spAutoFit/>
          </a:bodyPr>
          <a:lstStyle/>
          <a:p>
            <a:pPr algn="l">
              <a:lnSpc>
                <a:spcPts val="2300"/>
              </a:lnSpc>
              <a:spcBef>
                <a:spcPts val="1150"/>
              </a:spcBef>
            </a:pPr>
            <a:r>
              <a:rPr lang="de-DE" sz="1200" dirty="0" err="1" smtClean="0"/>
              <a:t>upper</a:t>
            </a:r>
            <a:r>
              <a:rPr lang="de-DE" sz="1200" dirty="0" smtClean="0"/>
              <a:t> </a:t>
            </a:r>
            <a:r>
              <a:rPr lang="de-DE" sz="1200" dirty="0" err="1" smtClean="0"/>
              <a:t>uncertainty</a:t>
            </a:r>
            <a:endParaRPr lang="de-DE" sz="1200" dirty="0" smtClean="0"/>
          </a:p>
        </p:txBody>
      </p:sp>
      <p:cxnSp>
        <p:nvCxnSpPr>
          <p:cNvPr id="33" name="Gerade Verbindung mit Pfeil 32"/>
          <p:cNvCxnSpPr/>
          <p:nvPr/>
        </p:nvCxnSpPr>
        <p:spPr>
          <a:xfrm>
            <a:off x="5080917" y="2594405"/>
            <a:ext cx="2285952" cy="394"/>
          </a:xfrm>
          <a:prstGeom prst="straightConnector1">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4" name="Textfeld 33"/>
              <p:cNvSpPr txBox="1"/>
              <p:nvPr/>
            </p:nvSpPr>
            <p:spPr>
              <a:xfrm>
                <a:off x="6169468" y="1172708"/>
                <a:ext cx="3334695" cy="716735"/>
              </a:xfrm>
              <a:prstGeom prst="rect">
                <a:avLst/>
              </a:prstGeom>
              <a:ln w="57150"/>
            </p:spPr>
            <p:style>
              <a:lnRef idx="2">
                <a:schemeClr val="accent5"/>
              </a:lnRef>
              <a:fillRef idx="1">
                <a:schemeClr val="lt1"/>
              </a:fillRef>
              <a:effectRef idx="0">
                <a:schemeClr val="accent5"/>
              </a:effectRef>
              <a:fontRef idx="minor">
                <a:schemeClr val="dk1"/>
              </a:fontRef>
            </p:style>
            <p:txBody>
              <a:bodyPr wrap="none" lIns="0" tIns="0" rIns="0" bIns="0" rtlCol="0" anchor="t" anchorCtr="0">
                <a:spAutoFit/>
              </a:bodyPr>
              <a:lstStyle/>
              <a:p>
                <a:pPr>
                  <a:lnSpc>
                    <a:spcPts val="2300"/>
                  </a:lnSpc>
                  <a:spcBef>
                    <a:spcPts val="1150"/>
                  </a:spcBef>
                </a:pPr>
                <a:r>
                  <a:rPr lang="de-DE" sz="1600" dirty="0" smtClean="0"/>
                  <a:t>Upper </a:t>
                </a:r>
                <a:r>
                  <a:rPr lang="de-DE" sz="1600" dirty="0" err="1" smtClean="0"/>
                  <a:t>limit</a:t>
                </a:r>
                <a:r>
                  <a:rPr lang="de-DE" sz="1600" dirty="0" smtClean="0"/>
                  <a:t>:     	</a:t>
                </a:r>
                <a14:m>
                  <m:oMath xmlns:m="http://schemas.openxmlformats.org/officeDocument/2006/math">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Γ</m:t>
                        </m:r>
                      </m:e>
                      <m:sub>
                        <m:r>
                          <a:rPr lang="de-DE" sz="1600" b="0" i="1" smtClean="0">
                            <a:latin typeface="Cambria Math" panose="02040503050406030204" pitchFamily="18" charset="0"/>
                          </a:rPr>
                          <m:t>𝑖𝑜𝑛</m:t>
                        </m:r>
                        <m:r>
                          <a:rPr lang="de-DE" sz="1600" b="0" i="1" smtClean="0">
                            <a:latin typeface="Cambria Math" panose="02040503050406030204" pitchFamily="18" charset="0"/>
                          </a:rPr>
                          <m:t>,</m:t>
                        </m:r>
                        <m:r>
                          <a:rPr lang="de-DE" sz="1600" b="0" i="1" smtClean="0">
                            <a:latin typeface="Cambria Math" panose="02040503050406030204" pitchFamily="18" charset="0"/>
                          </a:rPr>
                          <m:t>𝑑𝑖𝑣</m:t>
                        </m:r>
                      </m:sub>
                    </m:sSub>
                  </m:oMath>
                </a14:m>
                <a:r>
                  <a:rPr lang="de-DE" sz="1600" dirty="0" smtClean="0"/>
                  <a:t> = 7.5 E+23 s</a:t>
                </a:r>
                <a:r>
                  <a:rPr lang="de-DE" sz="1600" baseline="30000" dirty="0" smtClean="0"/>
                  <a:t>-1</a:t>
                </a:r>
                <a:endParaRPr lang="de-DE" sz="1600" dirty="0" smtClean="0"/>
              </a:p>
              <a:p>
                <a:pPr>
                  <a:lnSpc>
                    <a:spcPts val="2300"/>
                  </a:lnSpc>
                  <a:spcBef>
                    <a:spcPts val="1150"/>
                  </a:spcBef>
                </a:pPr>
                <a:r>
                  <a:rPr lang="de-DE" sz="1600" dirty="0"/>
                  <a:t>	</a:t>
                </a:r>
                <a:r>
                  <a:rPr lang="de-DE" sz="1600" dirty="0" smtClean="0"/>
                  <a:t>		</a:t>
                </a:r>
                <a14:m>
                  <m:oMath xmlns:m="http://schemas.openxmlformats.org/officeDocument/2006/math">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Γ</m:t>
                        </m:r>
                      </m:e>
                      <m:sub>
                        <m:r>
                          <a:rPr lang="de-DE" sz="1600" b="0" i="1" smtClean="0">
                            <a:latin typeface="Cambria Math" panose="02040503050406030204" pitchFamily="18" charset="0"/>
                          </a:rPr>
                          <m:t>𝐿𝐶𝐹𝑆</m:t>
                        </m:r>
                      </m:sub>
                    </m:sSub>
                  </m:oMath>
                </a14:m>
                <a:r>
                  <a:rPr lang="de-DE" sz="1600" dirty="0" smtClean="0"/>
                  <a:t> = 5.3 </a:t>
                </a:r>
                <a:r>
                  <a:rPr lang="de-DE" sz="1600" dirty="0"/>
                  <a:t>E+22 </a:t>
                </a:r>
                <a:r>
                  <a:rPr lang="de-DE" sz="1600" dirty="0" smtClean="0"/>
                  <a:t>s</a:t>
                </a:r>
                <a:r>
                  <a:rPr lang="de-DE" sz="1600" baseline="30000" dirty="0" smtClean="0"/>
                  <a:t>-1</a:t>
                </a:r>
                <a:endParaRPr lang="de-DE" sz="1600" dirty="0" smtClean="0"/>
              </a:p>
            </p:txBody>
          </p:sp>
        </mc:Choice>
        <mc:Fallback xmlns="">
          <p:sp>
            <p:nvSpPr>
              <p:cNvPr id="34" name="Textfeld 33"/>
              <p:cNvSpPr txBox="1">
                <a:spLocks noRot="1" noChangeAspect="1" noMove="1" noResize="1" noEditPoints="1" noAdjustHandles="1" noChangeArrowheads="1" noChangeShapeType="1" noTextEdit="1"/>
              </p:cNvSpPr>
              <p:nvPr/>
            </p:nvSpPr>
            <p:spPr>
              <a:xfrm>
                <a:off x="6169468" y="1172708"/>
                <a:ext cx="3334695" cy="716735"/>
              </a:xfrm>
              <a:prstGeom prst="rect">
                <a:avLst/>
              </a:prstGeom>
              <a:blipFill>
                <a:blip r:embed="rId5"/>
                <a:stretch>
                  <a:fillRect l="-2878" t="-1575" r="-719" b="-11811"/>
                </a:stretch>
              </a:blipFill>
              <a:ln w="57150"/>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5" name="Textfeld 34"/>
              <p:cNvSpPr txBox="1"/>
              <p:nvPr/>
            </p:nvSpPr>
            <p:spPr>
              <a:xfrm>
                <a:off x="6178992" y="3915366"/>
                <a:ext cx="3334695" cy="743793"/>
              </a:xfrm>
              <a:prstGeom prst="rect">
                <a:avLst/>
              </a:prstGeom>
              <a:ln w="57150"/>
            </p:spPr>
            <p:style>
              <a:lnRef idx="2">
                <a:schemeClr val="accent2"/>
              </a:lnRef>
              <a:fillRef idx="1">
                <a:schemeClr val="lt1"/>
              </a:fillRef>
              <a:effectRef idx="0">
                <a:schemeClr val="accent2"/>
              </a:effectRef>
              <a:fontRef idx="minor">
                <a:schemeClr val="dk1"/>
              </a:fontRef>
            </p:style>
            <p:txBody>
              <a:bodyPr wrap="none" lIns="0" tIns="0" rIns="0" bIns="0" rtlCol="0" anchor="t" anchorCtr="0">
                <a:spAutoFit/>
              </a:bodyPr>
              <a:lstStyle/>
              <a:p>
                <a:pPr>
                  <a:lnSpc>
                    <a:spcPts val="2300"/>
                  </a:lnSpc>
                  <a:spcBef>
                    <a:spcPts val="1150"/>
                  </a:spcBef>
                </a:pPr>
                <a:r>
                  <a:rPr lang="de-DE" sz="1600" dirty="0" smtClean="0"/>
                  <a:t>Lower </a:t>
                </a:r>
                <a:r>
                  <a:rPr lang="de-DE" sz="1600" dirty="0" err="1" smtClean="0"/>
                  <a:t>limit</a:t>
                </a:r>
                <a:r>
                  <a:rPr lang="de-DE" sz="1600" dirty="0" smtClean="0"/>
                  <a:t>:     	</a:t>
                </a:r>
                <a14:m>
                  <m:oMath xmlns:m="http://schemas.openxmlformats.org/officeDocument/2006/math">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Γ</m:t>
                        </m:r>
                      </m:e>
                      <m:sub>
                        <m:r>
                          <a:rPr lang="de-DE" sz="1600" i="1">
                            <a:latin typeface="Cambria Math" panose="02040503050406030204" pitchFamily="18" charset="0"/>
                          </a:rPr>
                          <m:t>𝑖𝑜𝑛</m:t>
                        </m:r>
                        <m:r>
                          <a:rPr lang="de-DE" sz="1600" i="1">
                            <a:latin typeface="Cambria Math" panose="02040503050406030204" pitchFamily="18" charset="0"/>
                          </a:rPr>
                          <m:t>,</m:t>
                        </m:r>
                        <m:r>
                          <a:rPr lang="de-DE" sz="1600" i="1">
                            <a:latin typeface="Cambria Math" panose="02040503050406030204" pitchFamily="18" charset="0"/>
                          </a:rPr>
                          <m:t>𝑑𝑖𝑣</m:t>
                        </m:r>
                      </m:sub>
                    </m:sSub>
                  </m:oMath>
                </a14:m>
                <a:r>
                  <a:rPr lang="de-DE" sz="1600" dirty="0"/>
                  <a:t> = 1.0 </a:t>
                </a:r>
                <a:r>
                  <a:rPr lang="de-DE" sz="1600" dirty="0" smtClean="0"/>
                  <a:t>E+23</a:t>
                </a:r>
                <a:r>
                  <a:rPr lang="de-DE" sz="1600" dirty="0"/>
                  <a:t> s</a:t>
                </a:r>
                <a:r>
                  <a:rPr lang="de-DE" sz="1600" baseline="30000" dirty="0"/>
                  <a:t>-1</a:t>
                </a:r>
                <a:endParaRPr lang="de-DE" sz="1600" dirty="0"/>
              </a:p>
              <a:p>
                <a:pPr>
                  <a:lnSpc>
                    <a:spcPts val="2300"/>
                  </a:lnSpc>
                  <a:spcBef>
                    <a:spcPts val="1150"/>
                  </a:spcBef>
                </a:pPr>
                <a:r>
                  <a:rPr lang="de-DE" sz="1600" dirty="0"/>
                  <a:t>			</a:t>
                </a:r>
                <a14:m>
                  <m:oMath xmlns:m="http://schemas.openxmlformats.org/officeDocument/2006/math">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Γ</m:t>
                        </m:r>
                      </m:e>
                      <m:sub>
                        <m:r>
                          <a:rPr lang="de-DE" sz="1600" i="1">
                            <a:latin typeface="Cambria Math" panose="02040503050406030204" pitchFamily="18" charset="0"/>
                          </a:rPr>
                          <m:t>𝐿𝐶𝐹𝑆</m:t>
                        </m:r>
                      </m:sub>
                    </m:sSub>
                  </m:oMath>
                </a14:m>
                <a:r>
                  <a:rPr lang="de-DE" sz="1600" dirty="0"/>
                  <a:t> = </a:t>
                </a:r>
                <a:r>
                  <a:rPr lang="de-DE" sz="1600" dirty="0" smtClean="0"/>
                  <a:t>7.0 E+21</a:t>
                </a:r>
                <a:r>
                  <a:rPr lang="de-DE" sz="1600" dirty="0"/>
                  <a:t> s</a:t>
                </a:r>
                <a:r>
                  <a:rPr lang="de-DE" sz="1600" baseline="30000" dirty="0"/>
                  <a:t>-1</a:t>
                </a:r>
                <a:r>
                  <a:rPr lang="de-DE" sz="1600" dirty="0" smtClean="0"/>
                  <a:t>  </a:t>
                </a:r>
              </a:p>
            </p:txBody>
          </p:sp>
        </mc:Choice>
        <mc:Fallback xmlns="">
          <p:sp>
            <p:nvSpPr>
              <p:cNvPr id="35" name="Textfeld 34"/>
              <p:cNvSpPr txBox="1">
                <a:spLocks noRot="1" noChangeAspect="1" noMove="1" noResize="1" noEditPoints="1" noAdjustHandles="1" noChangeArrowheads="1" noChangeShapeType="1" noTextEdit="1"/>
              </p:cNvSpPr>
              <p:nvPr/>
            </p:nvSpPr>
            <p:spPr>
              <a:xfrm>
                <a:off x="6178992" y="3915366"/>
                <a:ext cx="3334695" cy="743793"/>
              </a:xfrm>
              <a:prstGeom prst="rect">
                <a:avLst/>
              </a:prstGeom>
              <a:blipFill>
                <a:blip r:embed="rId6"/>
                <a:stretch>
                  <a:fillRect l="-3058" t="-1527" r="-540" b="-8397"/>
                </a:stretch>
              </a:blipFill>
              <a:ln w="57150"/>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Textfeld 35"/>
              <p:cNvSpPr txBox="1"/>
              <p:nvPr/>
            </p:nvSpPr>
            <p:spPr>
              <a:xfrm>
                <a:off x="6178992" y="2327629"/>
                <a:ext cx="3334695" cy="743793"/>
              </a:xfrm>
              <a:prstGeom prst="rect">
                <a:avLst/>
              </a:prstGeom>
              <a:noFill/>
              <a:ln w="57150">
                <a:solidFill>
                  <a:srgbClr val="FFCC00"/>
                </a:solidFill>
              </a:ln>
            </p:spPr>
            <p:txBody>
              <a:bodyPr wrap="none" lIns="0" tIns="0" rIns="0" bIns="0" rtlCol="0" anchor="t" anchorCtr="0">
                <a:spAutoFit/>
              </a:bodyPr>
              <a:lstStyle/>
              <a:p>
                <a:pPr>
                  <a:lnSpc>
                    <a:spcPts val="2300"/>
                  </a:lnSpc>
                  <a:spcBef>
                    <a:spcPts val="1150"/>
                  </a:spcBef>
                </a:pPr>
                <a:r>
                  <a:rPr lang="de-DE" sz="1600" dirty="0" smtClean="0"/>
                  <a:t>Extrapolation: 	</a:t>
                </a:r>
                <a14:m>
                  <m:oMath xmlns:m="http://schemas.openxmlformats.org/officeDocument/2006/math">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Γ</m:t>
                        </m:r>
                      </m:e>
                      <m:sub>
                        <m:r>
                          <a:rPr lang="de-DE" sz="1600" i="1">
                            <a:latin typeface="Cambria Math" panose="02040503050406030204" pitchFamily="18" charset="0"/>
                          </a:rPr>
                          <m:t>𝑖𝑜𝑛</m:t>
                        </m:r>
                        <m:r>
                          <a:rPr lang="de-DE" sz="1600" i="1">
                            <a:latin typeface="Cambria Math" panose="02040503050406030204" pitchFamily="18" charset="0"/>
                          </a:rPr>
                          <m:t>,</m:t>
                        </m:r>
                        <m:r>
                          <a:rPr lang="de-DE" sz="1600" i="1">
                            <a:latin typeface="Cambria Math" panose="02040503050406030204" pitchFamily="18" charset="0"/>
                          </a:rPr>
                          <m:t>𝑑𝑖𝑣</m:t>
                        </m:r>
                      </m:sub>
                    </m:sSub>
                  </m:oMath>
                </a14:m>
                <a:r>
                  <a:rPr lang="de-DE" sz="1600" dirty="0" smtClean="0"/>
                  <a:t> = </a:t>
                </a:r>
                <a:r>
                  <a:rPr lang="de-DE" sz="1600" dirty="0"/>
                  <a:t>5.0 E+23 s</a:t>
                </a:r>
                <a:r>
                  <a:rPr lang="de-DE" sz="1600" baseline="30000" dirty="0"/>
                  <a:t>-1</a:t>
                </a:r>
                <a:endParaRPr lang="de-DE" sz="1600" dirty="0" smtClean="0"/>
              </a:p>
              <a:p>
                <a:pPr>
                  <a:lnSpc>
                    <a:spcPts val="2300"/>
                  </a:lnSpc>
                  <a:spcBef>
                    <a:spcPts val="1150"/>
                  </a:spcBef>
                </a:pPr>
                <a:r>
                  <a:rPr lang="de-DE" sz="1600" dirty="0"/>
                  <a:t>	</a:t>
                </a:r>
                <a:r>
                  <a:rPr lang="de-DE" sz="1600" dirty="0" smtClean="0"/>
                  <a:t>		</a:t>
                </a:r>
                <a14:m>
                  <m:oMath xmlns:m="http://schemas.openxmlformats.org/officeDocument/2006/math">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Γ</m:t>
                        </m:r>
                      </m:e>
                      <m:sub>
                        <m:r>
                          <a:rPr lang="de-DE" sz="1600" b="0" i="1" smtClean="0">
                            <a:latin typeface="Cambria Math" panose="02040503050406030204" pitchFamily="18" charset="0"/>
                          </a:rPr>
                          <m:t>𝐿𝐶𝐹𝑆</m:t>
                        </m:r>
                      </m:sub>
                    </m:sSub>
                  </m:oMath>
                </a14:m>
                <a:r>
                  <a:rPr lang="de-DE" sz="1600" dirty="0" smtClean="0"/>
                  <a:t> = </a:t>
                </a:r>
                <a:r>
                  <a:rPr lang="de-DE" sz="1600" dirty="0"/>
                  <a:t>3.5 E+22 s</a:t>
                </a:r>
                <a:r>
                  <a:rPr lang="de-DE" sz="1600" baseline="30000" dirty="0"/>
                  <a:t>-1</a:t>
                </a:r>
                <a:r>
                  <a:rPr lang="de-DE" sz="1600" dirty="0" smtClean="0"/>
                  <a:t> </a:t>
                </a:r>
              </a:p>
            </p:txBody>
          </p:sp>
        </mc:Choice>
        <mc:Fallback xmlns="">
          <p:sp>
            <p:nvSpPr>
              <p:cNvPr id="36" name="Textfeld 35"/>
              <p:cNvSpPr txBox="1">
                <a:spLocks noRot="1" noChangeAspect="1" noMove="1" noResize="1" noEditPoints="1" noAdjustHandles="1" noChangeArrowheads="1" noChangeShapeType="1" noTextEdit="1"/>
              </p:cNvSpPr>
              <p:nvPr/>
            </p:nvSpPr>
            <p:spPr>
              <a:xfrm>
                <a:off x="6178992" y="2327629"/>
                <a:ext cx="3334695" cy="743793"/>
              </a:xfrm>
              <a:prstGeom prst="rect">
                <a:avLst/>
              </a:prstGeom>
              <a:blipFill>
                <a:blip r:embed="rId7"/>
                <a:stretch>
                  <a:fillRect l="-3058" t="-2290" r="-540" b="-7634"/>
                </a:stretch>
              </a:blipFill>
              <a:ln w="57150">
                <a:solidFill>
                  <a:srgbClr val="FFCC00"/>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9" name="Textfeld 38"/>
              <p:cNvSpPr txBox="1"/>
              <p:nvPr/>
            </p:nvSpPr>
            <p:spPr>
              <a:xfrm>
                <a:off x="6827534" y="5337457"/>
                <a:ext cx="1995739" cy="1020792"/>
              </a:xfrm>
              <a:prstGeom prst="rect">
                <a:avLst/>
              </a:prstGeom>
              <a:ln w="38100"/>
            </p:spPr>
            <p:style>
              <a:lnRef idx="2">
                <a:schemeClr val="accent1"/>
              </a:lnRef>
              <a:fillRef idx="1">
                <a:schemeClr val="lt1"/>
              </a:fillRef>
              <a:effectRef idx="0">
                <a:schemeClr val="accent1"/>
              </a:effectRef>
              <a:fontRef idx="minor">
                <a:schemeClr val="dk1"/>
              </a:fontRef>
            </p:style>
            <p:txBody>
              <a:bodyPr wrap="none" lIns="0" tIns="0" rIns="0" bIns="0" rtlCol="0" anchor="t" anchorCtr="0">
                <a:spAutoFit/>
              </a:bodyPr>
              <a:lstStyle/>
              <a:p>
                <a:pPr>
                  <a:lnSpc>
                    <a:spcPts val="2300"/>
                  </a:lnSpc>
                  <a:spcBef>
                    <a:spcPts val="1150"/>
                  </a:spcBef>
                </a:pPr>
                <a14:m>
                  <m:oMathPara xmlns:m="http://schemas.openxmlformats.org/officeDocument/2006/math">
                    <m:oMathParaPr>
                      <m:jc m:val="centerGroup"/>
                    </m:oMathParaPr>
                    <m:oMath xmlns:m="http://schemas.openxmlformats.org/officeDocument/2006/math">
                      <m:sSub>
                        <m:sSubPr>
                          <m:ctrlPr>
                            <a:rPr lang="de-DE" sz="1600" i="1" smtClean="0">
                              <a:latin typeface="Cambria Math" panose="02040503050406030204" pitchFamily="18" charset="0"/>
                            </a:rPr>
                          </m:ctrlPr>
                        </m:sSubPr>
                        <m:e>
                          <m:r>
                            <m:rPr>
                              <m:sty m:val="p"/>
                            </m:rPr>
                            <a:rPr lang="el-GR" sz="1600" i="1">
                              <a:latin typeface="Cambria Math" panose="02040503050406030204" pitchFamily="18" charset="0"/>
                            </a:rPr>
                            <m:t>Γ</m:t>
                          </m:r>
                        </m:e>
                        <m:sub>
                          <m:r>
                            <a:rPr lang="de-DE" sz="1600" b="0" i="1" smtClean="0">
                              <a:latin typeface="Cambria Math" panose="02040503050406030204" pitchFamily="18" charset="0"/>
                            </a:rPr>
                            <m:t>𝐿𝐶𝐹𝑆</m:t>
                          </m:r>
                        </m:sub>
                      </m:sSub>
                      <m:r>
                        <a:rPr lang="de-DE" sz="1600" b="0" i="1" smtClean="0">
                          <a:latin typeface="Cambria Math" panose="02040503050406030204" pitchFamily="18" charset="0"/>
                        </a:rPr>
                        <m:t>=7% </m:t>
                      </m:r>
                      <m:sSub>
                        <m:sSubPr>
                          <m:ctrlPr>
                            <a:rPr lang="de-DE" sz="1600" i="1" smtClean="0">
                              <a:latin typeface="Cambria Math" panose="02040503050406030204" pitchFamily="18" charset="0"/>
                            </a:rPr>
                          </m:ctrlPr>
                        </m:sSubPr>
                        <m:e>
                          <m:r>
                            <m:rPr>
                              <m:sty m:val="p"/>
                            </m:rPr>
                            <a:rPr lang="el-GR" sz="1600" i="1" smtClean="0">
                              <a:latin typeface="Cambria Math" panose="02040503050406030204" pitchFamily="18" charset="0"/>
                            </a:rPr>
                            <m:t>Γ</m:t>
                          </m:r>
                        </m:e>
                        <m:sub>
                          <m:r>
                            <a:rPr lang="de-DE" sz="1600" i="1">
                              <a:latin typeface="Cambria Math" panose="02040503050406030204" pitchFamily="18" charset="0"/>
                            </a:rPr>
                            <m:t>𝑖𝑜𝑛</m:t>
                          </m:r>
                          <m:r>
                            <a:rPr lang="de-DE" sz="1600" i="1">
                              <a:latin typeface="Cambria Math" panose="02040503050406030204" pitchFamily="18" charset="0"/>
                            </a:rPr>
                            <m:t>,</m:t>
                          </m:r>
                          <m:r>
                            <a:rPr lang="de-DE" sz="1600" i="1">
                              <a:latin typeface="Cambria Math" panose="02040503050406030204" pitchFamily="18" charset="0"/>
                            </a:rPr>
                            <m:t>𝑑𝑖𝑣</m:t>
                          </m:r>
                        </m:sub>
                      </m:sSub>
                    </m:oMath>
                  </m:oMathPara>
                </a14:m>
                <a:endParaRPr lang="de-DE" sz="1600" dirty="0" smtClean="0"/>
              </a:p>
              <a:p>
                <a:pPr algn="ctr">
                  <a:lnSpc>
                    <a:spcPts val="2300"/>
                  </a:lnSpc>
                  <a:spcBef>
                    <a:spcPts val="1150"/>
                  </a:spcBef>
                </a:pPr>
                <a:r>
                  <a:rPr lang="de-DE" sz="1600" dirty="0" err="1" smtClean="0"/>
                  <a:t>for</a:t>
                </a:r>
                <a:r>
                  <a:rPr lang="de-DE" sz="1600" dirty="0" smtClean="0"/>
                  <a:t> </a:t>
                </a:r>
                <a:r>
                  <a:rPr lang="de-DE" sz="1600" dirty="0" err="1" smtClean="0"/>
                  <a:t>low</a:t>
                </a:r>
                <a:r>
                  <a:rPr lang="de-DE" sz="1600" dirty="0" smtClean="0"/>
                  <a:t> </a:t>
                </a:r>
                <a:r>
                  <a:rPr lang="de-DE" sz="1600" dirty="0" err="1" smtClean="0"/>
                  <a:t>f</a:t>
                </a:r>
                <a:r>
                  <a:rPr lang="de-DE" sz="1600" baseline="-25000" dirty="0" err="1" smtClean="0"/>
                  <a:t>rad</a:t>
                </a:r>
                <a:endParaRPr lang="de-DE" sz="1600" dirty="0" smtClean="0"/>
              </a:p>
              <a:p>
                <a:pPr>
                  <a:spcBef>
                    <a:spcPts val="1150"/>
                  </a:spcBef>
                </a:pPr>
                <a:r>
                  <a:rPr lang="it-IT" sz="800" dirty="0"/>
                  <a:t>Feng Y. et al 2021 </a:t>
                </a:r>
                <a:r>
                  <a:rPr lang="it-IT" sz="800" dirty="0" err="1"/>
                  <a:t>Nucl</a:t>
                </a:r>
                <a:r>
                  <a:rPr lang="it-IT" sz="800" dirty="0"/>
                  <a:t>. Fusion 61 086012</a:t>
                </a:r>
                <a:r>
                  <a:rPr lang="de-DE" sz="800" dirty="0" smtClean="0"/>
                  <a:t> </a:t>
                </a:r>
              </a:p>
            </p:txBody>
          </p:sp>
        </mc:Choice>
        <mc:Fallback xmlns="">
          <p:sp>
            <p:nvSpPr>
              <p:cNvPr id="39" name="Textfeld 38"/>
              <p:cNvSpPr txBox="1">
                <a:spLocks noRot="1" noChangeAspect="1" noMove="1" noResize="1" noEditPoints="1" noAdjustHandles="1" noChangeArrowheads="1" noChangeShapeType="1" noTextEdit="1"/>
              </p:cNvSpPr>
              <p:nvPr/>
            </p:nvSpPr>
            <p:spPr>
              <a:xfrm>
                <a:off x="6827534" y="5337457"/>
                <a:ext cx="1995739" cy="1020792"/>
              </a:xfrm>
              <a:prstGeom prst="rect">
                <a:avLst/>
              </a:prstGeom>
              <a:blipFill>
                <a:blip r:embed="rId8"/>
                <a:stretch>
                  <a:fillRect l="-2102" b="-3468"/>
                </a:stretch>
              </a:blipFill>
              <a:ln w="38100"/>
            </p:spPr>
            <p:txBody>
              <a:bodyPr/>
              <a:lstStyle/>
              <a:p>
                <a:r>
                  <a:rPr lang="de-DE">
                    <a:noFill/>
                  </a:rPr>
                  <a:t> </a:t>
                </a:r>
              </a:p>
            </p:txBody>
          </p:sp>
        </mc:Fallback>
      </mc:AlternateContent>
      <p:sp>
        <p:nvSpPr>
          <p:cNvPr id="41" name="Textfeld 40"/>
          <p:cNvSpPr txBox="1"/>
          <p:nvPr/>
        </p:nvSpPr>
        <p:spPr>
          <a:xfrm>
            <a:off x="689513" y="5618242"/>
            <a:ext cx="4688656" cy="743793"/>
          </a:xfrm>
          <a:prstGeom prst="rect">
            <a:avLst/>
          </a:prstGeom>
          <a:noFill/>
        </p:spPr>
        <p:txBody>
          <a:bodyPr wrap="none" lIns="0" tIns="0" rIns="0" bIns="0" rtlCol="0" anchor="t" anchorCtr="0">
            <a:spAutoFit/>
          </a:bodyPr>
          <a:lstStyle/>
          <a:p>
            <a:pPr algn="l">
              <a:lnSpc>
                <a:spcPts val="2300"/>
              </a:lnSpc>
              <a:spcBef>
                <a:spcPts val="1150"/>
              </a:spcBef>
            </a:pPr>
            <a:r>
              <a:rPr lang="de-DE" sz="1600" dirty="0" err="1" smtClean="0"/>
              <a:t>No</a:t>
            </a:r>
            <a:r>
              <a:rPr lang="de-DE" sz="1600" dirty="0" smtClean="0"/>
              <a:t> </a:t>
            </a:r>
            <a:r>
              <a:rPr lang="de-DE" sz="1600" dirty="0" err="1" smtClean="0"/>
              <a:t>carbon</a:t>
            </a:r>
            <a:r>
              <a:rPr lang="de-DE" sz="1600" dirty="0" smtClean="0"/>
              <a:t> in </a:t>
            </a:r>
            <a:r>
              <a:rPr lang="de-DE" sz="1600" dirty="0" err="1" smtClean="0"/>
              <a:t>reactor</a:t>
            </a:r>
            <a:r>
              <a:rPr lang="de-DE" sz="1600" dirty="0" smtClean="0"/>
              <a:t>, </a:t>
            </a:r>
            <a:r>
              <a:rPr lang="de-DE" sz="1600" dirty="0" err="1" smtClean="0"/>
              <a:t>assume</a:t>
            </a:r>
            <a:r>
              <a:rPr lang="de-DE" sz="1600" dirty="0" smtClean="0"/>
              <a:t> </a:t>
            </a:r>
            <a:r>
              <a:rPr lang="de-DE" sz="1600" dirty="0" err="1" smtClean="0"/>
              <a:t>no</a:t>
            </a:r>
            <a:r>
              <a:rPr lang="de-DE" sz="1600" dirty="0" smtClean="0"/>
              <a:t> </a:t>
            </a:r>
            <a:r>
              <a:rPr lang="de-DE" sz="1600" dirty="0" err="1" smtClean="0"/>
              <a:t>seeded</a:t>
            </a:r>
            <a:r>
              <a:rPr lang="de-DE" sz="1600" dirty="0" smtClean="0"/>
              <a:t> </a:t>
            </a:r>
            <a:r>
              <a:rPr lang="de-DE" sz="1600" dirty="0" err="1" smtClean="0"/>
              <a:t>impurities</a:t>
            </a:r>
            <a:r>
              <a:rPr lang="de-DE" sz="1600" dirty="0" smtClean="0"/>
              <a:t>:</a:t>
            </a:r>
          </a:p>
          <a:p>
            <a:pPr marL="285750" indent="-285750" algn="l">
              <a:lnSpc>
                <a:spcPts val="2300"/>
              </a:lnSpc>
              <a:spcBef>
                <a:spcPts val="1150"/>
              </a:spcBef>
              <a:buFont typeface="Wingdings" panose="05000000000000000000" pitchFamily="2" charset="2"/>
              <a:buChar char="Ø"/>
            </a:pPr>
            <a:r>
              <a:rPr lang="de-DE" sz="1600" dirty="0" smtClean="0"/>
              <a:t>Extrapolation </a:t>
            </a:r>
            <a:r>
              <a:rPr lang="de-DE" sz="1600" dirty="0" err="1" smtClean="0"/>
              <a:t>of</a:t>
            </a:r>
            <a:r>
              <a:rPr lang="de-DE" sz="1600" dirty="0" smtClean="0"/>
              <a:t> linear fit </a:t>
            </a:r>
            <a:r>
              <a:rPr lang="de-DE" sz="1600" dirty="0" err="1" smtClean="0"/>
              <a:t>for</a:t>
            </a:r>
            <a:r>
              <a:rPr lang="de-DE" sz="1600" dirty="0" smtClean="0"/>
              <a:t> </a:t>
            </a:r>
            <a:r>
              <a:rPr lang="de-DE" sz="1600" dirty="0" err="1" smtClean="0"/>
              <a:t>attached</a:t>
            </a:r>
            <a:r>
              <a:rPr lang="de-DE" sz="1600" dirty="0" smtClean="0"/>
              <a:t> </a:t>
            </a:r>
            <a:r>
              <a:rPr lang="de-DE" sz="1600" dirty="0" err="1" smtClean="0"/>
              <a:t>plasmas</a:t>
            </a:r>
            <a:endParaRPr lang="de-DE" sz="1600" dirty="0" smtClean="0"/>
          </a:p>
        </p:txBody>
      </p:sp>
      <p:sp>
        <p:nvSpPr>
          <p:cNvPr id="43" name="Textfeld 42"/>
          <p:cNvSpPr txBox="1"/>
          <p:nvPr/>
        </p:nvSpPr>
        <p:spPr>
          <a:xfrm>
            <a:off x="6169468" y="836834"/>
            <a:ext cx="3194785"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solidFill>
                  <a:srgbClr val="EF7C00"/>
                </a:solidFill>
              </a:rPr>
              <a:t>Best </a:t>
            </a:r>
            <a:r>
              <a:rPr lang="de-DE" sz="1600" dirty="0" err="1" smtClean="0">
                <a:solidFill>
                  <a:srgbClr val="EF7C00"/>
                </a:solidFill>
              </a:rPr>
              <a:t>case</a:t>
            </a:r>
            <a:r>
              <a:rPr lang="de-DE" sz="1600" dirty="0" smtClean="0">
                <a:solidFill>
                  <a:srgbClr val="EF7C00"/>
                </a:solidFill>
              </a:rPr>
              <a:t> / </a:t>
            </a:r>
            <a:r>
              <a:rPr lang="de-DE" sz="1600" dirty="0" err="1" smtClean="0">
                <a:solidFill>
                  <a:srgbClr val="EF7C00"/>
                </a:solidFill>
              </a:rPr>
              <a:t>Necessary</a:t>
            </a:r>
            <a:r>
              <a:rPr lang="de-DE" sz="1600" dirty="0" smtClean="0">
                <a:solidFill>
                  <a:srgbClr val="EF7C00"/>
                </a:solidFill>
              </a:rPr>
              <a:t> </a:t>
            </a:r>
            <a:r>
              <a:rPr lang="de-DE" sz="1600" dirty="0" err="1" smtClean="0">
                <a:solidFill>
                  <a:srgbClr val="EF7C00"/>
                </a:solidFill>
              </a:rPr>
              <a:t>requirement</a:t>
            </a:r>
            <a:endParaRPr lang="de-DE" sz="1600" dirty="0" smtClean="0">
              <a:solidFill>
                <a:srgbClr val="EF7C00"/>
              </a:solidFill>
            </a:endParaRPr>
          </a:p>
        </p:txBody>
      </p:sp>
      <p:sp>
        <p:nvSpPr>
          <p:cNvPr id="44" name="Textfeld 43"/>
          <p:cNvSpPr txBox="1"/>
          <p:nvPr/>
        </p:nvSpPr>
        <p:spPr>
          <a:xfrm>
            <a:off x="6178992" y="3584425"/>
            <a:ext cx="3188950" cy="267894"/>
          </a:xfrm>
          <a:prstGeom prst="rect">
            <a:avLst/>
          </a:prstGeom>
          <a:noFill/>
        </p:spPr>
        <p:txBody>
          <a:bodyPr wrap="none" lIns="0" tIns="0" rIns="0" bIns="0" rtlCol="0" anchor="t" anchorCtr="0">
            <a:spAutoFit/>
          </a:bodyPr>
          <a:lstStyle/>
          <a:p>
            <a:pPr algn="l">
              <a:lnSpc>
                <a:spcPts val="2300"/>
              </a:lnSpc>
              <a:spcBef>
                <a:spcPts val="1150"/>
              </a:spcBef>
            </a:pPr>
            <a:r>
              <a:rPr lang="de-DE" sz="1600" dirty="0" err="1" smtClean="0">
                <a:solidFill>
                  <a:srgbClr val="C6D325"/>
                </a:solidFill>
              </a:rPr>
              <a:t>Worst</a:t>
            </a:r>
            <a:r>
              <a:rPr lang="de-DE" sz="1600" dirty="0" smtClean="0">
                <a:solidFill>
                  <a:srgbClr val="C6D325"/>
                </a:solidFill>
              </a:rPr>
              <a:t> </a:t>
            </a:r>
            <a:r>
              <a:rPr lang="de-DE" sz="1600" dirty="0" err="1" smtClean="0">
                <a:solidFill>
                  <a:srgbClr val="C6D325"/>
                </a:solidFill>
              </a:rPr>
              <a:t>case</a:t>
            </a:r>
            <a:r>
              <a:rPr lang="de-DE" sz="1600" dirty="0" smtClean="0">
                <a:solidFill>
                  <a:srgbClr val="C6D325"/>
                </a:solidFill>
              </a:rPr>
              <a:t> / </a:t>
            </a:r>
            <a:r>
              <a:rPr lang="de-DE" sz="1600" dirty="0" err="1" smtClean="0">
                <a:solidFill>
                  <a:srgbClr val="C6D325"/>
                </a:solidFill>
              </a:rPr>
              <a:t>Sufficient</a:t>
            </a:r>
            <a:r>
              <a:rPr lang="de-DE" sz="1600" dirty="0" smtClean="0">
                <a:solidFill>
                  <a:srgbClr val="C6D325"/>
                </a:solidFill>
              </a:rPr>
              <a:t> </a:t>
            </a:r>
            <a:r>
              <a:rPr lang="de-DE" sz="1600" dirty="0" err="1" smtClean="0">
                <a:solidFill>
                  <a:srgbClr val="C6D325"/>
                </a:solidFill>
              </a:rPr>
              <a:t>requirement</a:t>
            </a:r>
            <a:endParaRPr lang="de-DE" sz="1600" dirty="0" smtClean="0">
              <a:solidFill>
                <a:srgbClr val="C6D325"/>
              </a:solidFill>
            </a:endParaRPr>
          </a:p>
        </p:txBody>
      </p:sp>
      <p:sp>
        <p:nvSpPr>
          <p:cNvPr id="45" name="Textfeld 44"/>
          <p:cNvSpPr txBox="1"/>
          <p:nvPr/>
        </p:nvSpPr>
        <p:spPr>
          <a:xfrm>
            <a:off x="6178992" y="2040848"/>
            <a:ext cx="1344920" cy="267894"/>
          </a:xfrm>
          <a:prstGeom prst="rect">
            <a:avLst/>
          </a:prstGeom>
          <a:noFill/>
        </p:spPr>
        <p:txBody>
          <a:bodyPr wrap="none" lIns="0" tIns="0" rIns="0" bIns="0" rtlCol="0" anchor="t" anchorCtr="0">
            <a:spAutoFit/>
          </a:bodyPr>
          <a:lstStyle/>
          <a:p>
            <a:pPr algn="l">
              <a:lnSpc>
                <a:spcPts val="2300"/>
              </a:lnSpc>
              <a:spcBef>
                <a:spcPts val="1150"/>
              </a:spcBef>
            </a:pPr>
            <a:r>
              <a:rPr lang="de-DE" sz="1600" dirty="0" err="1" smtClean="0">
                <a:solidFill>
                  <a:srgbClr val="FFCC00"/>
                </a:solidFill>
              </a:rPr>
              <a:t>Expected</a:t>
            </a:r>
            <a:r>
              <a:rPr lang="de-DE" sz="1600" dirty="0" smtClean="0">
                <a:solidFill>
                  <a:srgbClr val="FFCC00"/>
                </a:solidFill>
              </a:rPr>
              <a:t> </a:t>
            </a:r>
            <a:r>
              <a:rPr lang="de-DE" sz="1600" dirty="0" err="1" smtClean="0">
                <a:solidFill>
                  <a:srgbClr val="FFCC00"/>
                </a:solidFill>
              </a:rPr>
              <a:t>case</a:t>
            </a:r>
            <a:endParaRPr lang="de-DE" sz="1600" dirty="0" smtClean="0">
              <a:solidFill>
                <a:srgbClr val="FFCC00"/>
              </a:solidFill>
            </a:endParaRPr>
          </a:p>
        </p:txBody>
      </p:sp>
      <p:cxnSp>
        <p:nvCxnSpPr>
          <p:cNvPr id="32" name="Gerade Verbindung mit Pfeil 31"/>
          <p:cNvCxnSpPr/>
          <p:nvPr/>
        </p:nvCxnSpPr>
        <p:spPr>
          <a:xfrm flipV="1">
            <a:off x="5080917" y="4178508"/>
            <a:ext cx="2102308" cy="4752"/>
          </a:xfrm>
          <a:prstGeom prst="straightConnector1">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1" name="Gerade Verbindung mit Pfeil 30"/>
          <p:cNvCxnSpPr/>
          <p:nvPr/>
        </p:nvCxnSpPr>
        <p:spPr>
          <a:xfrm>
            <a:off x="5071392" y="1432355"/>
            <a:ext cx="2224954" cy="0"/>
          </a:xfrm>
          <a:prstGeom prst="straightConnector1">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7" name="Textfeld 6"/>
              <p:cNvSpPr txBox="1"/>
              <p:nvPr/>
            </p:nvSpPr>
            <p:spPr>
              <a:xfrm>
                <a:off x="928410" y="982059"/>
                <a:ext cx="3537828" cy="743793"/>
              </a:xfrm>
              <a:prstGeom prst="rect">
                <a:avLst/>
              </a:prstGeom>
              <a:noFill/>
            </p:spPr>
            <p:txBody>
              <a:bodyPr wrap="none" lIns="0" tIns="0" rIns="0" bIns="0" rtlCol="0" anchor="t" anchorCtr="0">
                <a:spAutoFit/>
              </a:bodyPr>
              <a:lstStyle/>
              <a:p>
                <a:pPr>
                  <a:lnSpc>
                    <a:spcPts val="2300"/>
                  </a:lnSpc>
                  <a:spcBef>
                    <a:spcPts val="1150"/>
                  </a:spcBef>
                </a:pPr>
                <a:r>
                  <a:rPr lang="de-DE" sz="1600" dirty="0" smtClean="0"/>
                  <a:t>Negligible </a:t>
                </a:r>
                <a:r>
                  <a:rPr lang="de-DE" sz="1600" dirty="0" err="1" smtClean="0"/>
                  <a:t>exhaust</a:t>
                </a:r>
                <a:r>
                  <a:rPr lang="de-DE" sz="1600" dirty="0" smtClean="0"/>
                  <a:t> at W7-X </a:t>
                </a:r>
                <a:r>
                  <a:rPr lang="el-GR" sz="1600" dirty="0" smtClean="0"/>
                  <a:t>η</a:t>
                </a:r>
                <a:r>
                  <a:rPr lang="de-DE" sz="1600" baseline="-25000" dirty="0" err="1" smtClean="0"/>
                  <a:t>exhaust</a:t>
                </a:r>
                <a:r>
                  <a:rPr lang="de-DE" sz="1600" dirty="0" smtClean="0"/>
                  <a:t>&lt;1%</a:t>
                </a:r>
              </a:p>
              <a:p>
                <a:pPr>
                  <a:lnSpc>
                    <a:spcPts val="2300"/>
                  </a:lnSpc>
                  <a:spcBef>
                    <a:spcPts val="1150"/>
                  </a:spcBef>
                </a:pPr>
                <a:r>
                  <a:rPr lang="de-DE" sz="1600" dirty="0" err="1" smtClean="0"/>
                  <a:t>Therefore</a:t>
                </a:r>
                <a:r>
                  <a:rPr lang="de-DE" sz="1600" dirty="0" smtClean="0"/>
                  <a:t>: </a:t>
                </a:r>
                <a14:m>
                  <m:oMath xmlns:m="http://schemas.openxmlformats.org/officeDocument/2006/math">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Γ</m:t>
                        </m:r>
                      </m:e>
                      <m:sub>
                        <m:r>
                          <a:rPr lang="de-DE" sz="1600" i="1">
                            <a:latin typeface="Cambria Math" panose="02040503050406030204" pitchFamily="18" charset="0"/>
                          </a:rPr>
                          <m:t>𝑖𝑜𝑛</m:t>
                        </m:r>
                        <m:r>
                          <a:rPr lang="de-DE" sz="1600" i="1">
                            <a:latin typeface="Cambria Math" panose="02040503050406030204" pitchFamily="18" charset="0"/>
                          </a:rPr>
                          <m:t>,</m:t>
                        </m:r>
                        <m:r>
                          <a:rPr lang="de-DE" sz="1600" i="1">
                            <a:latin typeface="Cambria Math" panose="02040503050406030204" pitchFamily="18" charset="0"/>
                          </a:rPr>
                          <m:t>𝑑𝑖𝑣</m:t>
                        </m:r>
                      </m:sub>
                    </m:sSub>
                  </m:oMath>
                </a14:m>
                <a:r>
                  <a:rPr lang="de-DE" sz="1600" dirty="0" smtClean="0"/>
                  <a:t> = </a:t>
                </a:r>
                <a14:m>
                  <m:oMath xmlns:m="http://schemas.openxmlformats.org/officeDocument/2006/math">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Γ</m:t>
                        </m:r>
                      </m:e>
                      <m:sub>
                        <m:r>
                          <a:rPr lang="de-DE" sz="1600" b="0" i="1" smtClean="0">
                            <a:latin typeface="Cambria Math" panose="02040503050406030204" pitchFamily="18" charset="0"/>
                          </a:rPr>
                          <m:t>0</m:t>
                        </m:r>
                        <m:r>
                          <a:rPr lang="de-DE" sz="1600" i="1">
                            <a:latin typeface="Cambria Math" panose="02040503050406030204" pitchFamily="18" charset="0"/>
                          </a:rPr>
                          <m:t>,</m:t>
                        </m:r>
                        <m:r>
                          <a:rPr lang="de-DE" sz="1600" i="1">
                            <a:latin typeface="Cambria Math" panose="02040503050406030204" pitchFamily="18" charset="0"/>
                          </a:rPr>
                          <m:t>𝑑𝑖𝑣</m:t>
                        </m:r>
                      </m:sub>
                    </m:sSub>
                  </m:oMath>
                </a14:m>
                <a:r>
                  <a:rPr lang="de-DE" sz="1600" dirty="0" smtClean="0"/>
                  <a:t>= </a:t>
                </a:r>
                <a14:m>
                  <m:oMath xmlns:m="http://schemas.openxmlformats.org/officeDocument/2006/math">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Γ</m:t>
                        </m:r>
                      </m:e>
                      <m:sub>
                        <m:r>
                          <a:rPr lang="de-DE" sz="1600" b="0" i="1" smtClean="0">
                            <a:latin typeface="Cambria Math" panose="02040503050406030204" pitchFamily="18" charset="0"/>
                          </a:rPr>
                          <m:t>𝑟𝑒𝑐𝑦</m:t>
                        </m:r>
                      </m:sub>
                    </m:sSub>
                  </m:oMath>
                </a14:m>
                <a:endParaRPr lang="de-DE" sz="1600" dirty="0" smtClean="0"/>
              </a:p>
            </p:txBody>
          </p:sp>
        </mc:Choice>
        <mc:Fallback>
          <p:sp>
            <p:nvSpPr>
              <p:cNvPr id="7" name="Textfeld 6"/>
              <p:cNvSpPr txBox="1">
                <a:spLocks noRot="1" noChangeAspect="1" noMove="1" noResize="1" noEditPoints="1" noAdjustHandles="1" noChangeArrowheads="1" noChangeShapeType="1" noTextEdit="1"/>
              </p:cNvSpPr>
              <p:nvPr/>
            </p:nvSpPr>
            <p:spPr>
              <a:xfrm>
                <a:off x="928410" y="982059"/>
                <a:ext cx="3537828" cy="743793"/>
              </a:xfrm>
              <a:prstGeom prst="rect">
                <a:avLst/>
              </a:prstGeom>
              <a:blipFill>
                <a:blip r:embed="rId9"/>
                <a:stretch>
                  <a:fillRect l="-3442" t="-4918" r="-1721" b="-12295"/>
                </a:stretch>
              </a:blipFill>
            </p:spPr>
            <p:txBody>
              <a:bodyPr/>
              <a:lstStyle/>
              <a:p>
                <a:r>
                  <a:rPr lang="de-DE">
                    <a:noFill/>
                  </a:rPr>
                  <a:t> </a:t>
                </a:r>
              </a:p>
            </p:txBody>
          </p:sp>
        </mc:Fallback>
      </mc:AlternateContent>
    </p:spTree>
    <p:extLst>
      <p:ext uri="{BB962C8B-B14F-4D97-AF65-F5344CB8AC3E}">
        <p14:creationId xmlns:p14="http://schemas.microsoft.com/office/powerpoint/2010/main" val="266512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el 1"/>
              <p:cNvSpPr>
                <a:spLocks noGrp="1"/>
              </p:cNvSpPr>
              <p:nvPr>
                <p:ph type="title"/>
              </p:nvPr>
            </p:nvSpPr>
            <p:spPr/>
            <p:txBody>
              <a:bodyPr/>
              <a:lstStyle/>
              <a:p>
                <a:r>
                  <a:rPr lang="de-DE" dirty="0" smtClean="0"/>
                  <a:t/>
                </a:r>
                <a:br>
                  <a:rPr lang="de-DE" dirty="0" smtClean="0"/>
                </a:br>
                <a:r>
                  <a:rPr lang="de-DE" dirty="0" err="1" smtClean="0"/>
                  <a:t>Assumption</a:t>
                </a:r>
                <a:r>
                  <a:rPr lang="de-DE" dirty="0" smtClean="0"/>
                  <a:t> 2: </a:t>
                </a:r>
                <a14:m>
                  <m:oMath xmlns:m="http://schemas.openxmlformats.org/officeDocument/2006/math">
                    <m:f>
                      <m:fPr>
                        <m:type m:val="skw"/>
                        <m:ctrlPr>
                          <a:rPr lang="de-DE" sz="2800" b="0" i="1" smtClean="0">
                            <a:latin typeface="Cambria Math" panose="02040503050406030204" pitchFamily="18" charset="0"/>
                            <a:ea typeface="Cambria Math" panose="02040503050406030204" pitchFamily="18" charset="0"/>
                          </a:rPr>
                        </m:ctrlPr>
                      </m:fPr>
                      <m:num>
                        <m:sSub>
                          <m:sSubPr>
                            <m:ctrlPr>
                              <a:rPr lang="de-DE" sz="2800" i="1">
                                <a:latin typeface="Cambria Math" panose="02040503050406030204" pitchFamily="18" charset="0"/>
                              </a:rPr>
                            </m:ctrlPr>
                          </m:sSubPr>
                          <m:e>
                            <m:r>
                              <m:rPr>
                                <m:sty m:val="p"/>
                              </m:rPr>
                              <a:rPr lang="el-GR" sz="2800" i="1">
                                <a:latin typeface="Cambria Math" panose="02040503050406030204" pitchFamily="18" charset="0"/>
                              </a:rPr>
                              <m:t>Γ</m:t>
                            </m:r>
                          </m:e>
                          <m:sub>
                            <m:r>
                              <a:rPr lang="de-DE" sz="2800" i="1">
                                <a:latin typeface="Cambria Math" panose="02040503050406030204" pitchFamily="18" charset="0"/>
                              </a:rPr>
                              <m:t>𝐿𝐶𝐹𝑆</m:t>
                            </m:r>
                            <m:r>
                              <a:rPr lang="de-DE" sz="2800" b="1" i="1" smtClean="0">
                                <a:latin typeface="Cambria Math" panose="02040503050406030204" pitchFamily="18" charset="0"/>
                              </a:rPr>
                              <m:t>,</m:t>
                            </m:r>
                            <m:r>
                              <a:rPr lang="de-DE" sz="2800" b="1" i="1" smtClean="0">
                                <a:latin typeface="Cambria Math" panose="02040503050406030204" pitchFamily="18" charset="0"/>
                              </a:rPr>
                              <m:t>𝑾</m:t>
                            </m:r>
                            <m:r>
                              <a:rPr lang="de-DE" sz="2800" b="1" i="1" smtClean="0">
                                <a:latin typeface="Cambria Math" panose="02040503050406030204" pitchFamily="18" charset="0"/>
                              </a:rPr>
                              <m:t>𝟕</m:t>
                            </m:r>
                            <m:r>
                              <a:rPr lang="de-DE" sz="2800" b="1" i="1" smtClean="0">
                                <a:latin typeface="Cambria Math" panose="02040503050406030204" pitchFamily="18" charset="0"/>
                              </a:rPr>
                              <m:t>−</m:t>
                            </m:r>
                            <m:r>
                              <a:rPr lang="de-DE" sz="2800" b="1" i="1" smtClean="0">
                                <a:latin typeface="Cambria Math" panose="02040503050406030204" pitchFamily="18" charset="0"/>
                              </a:rPr>
                              <m:t>𝑿</m:t>
                            </m:r>
                          </m:sub>
                        </m:sSub>
                      </m:num>
                      <m:den>
                        <m:sSub>
                          <m:sSubPr>
                            <m:ctrlPr>
                              <a:rPr lang="de-DE" sz="2800" b="0" i="1">
                                <a:latin typeface="Cambria Math" panose="02040503050406030204" pitchFamily="18" charset="0"/>
                                <a:ea typeface="Cambria Math" panose="02040503050406030204" pitchFamily="18" charset="0"/>
                              </a:rPr>
                            </m:ctrlPr>
                          </m:sSubPr>
                          <m:e>
                            <m:r>
                              <a:rPr lang="de-DE" sz="2800" b="0" i="1">
                                <a:latin typeface="Cambria Math" panose="02040503050406030204" pitchFamily="18" charset="0"/>
                                <a:ea typeface="Cambria Math" panose="02040503050406030204" pitchFamily="18" charset="0"/>
                              </a:rPr>
                              <m:t>𝐴</m:t>
                            </m:r>
                          </m:e>
                          <m:sub>
                            <m:r>
                              <a:rPr lang="de-DE" sz="2800" b="0" i="1">
                                <a:latin typeface="Cambria Math" panose="02040503050406030204" pitchFamily="18" charset="0"/>
                                <a:ea typeface="Cambria Math" panose="02040503050406030204" pitchFamily="18" charset="0"/>
                              </a:rPr>
                              <m:t>𝐿𝐶𝐹𝑆</m:t>
                            </m:r>
                            <m:r>
                              <a:rPr lang="de-DE" sz="2800" b="0" i="1" smtClean="0">
                                <a:latin typeface="Cambria Math" panose="02040503050406030204" pitchFamily="18" charset="0"/>
                                <a:ea typeface="Cambria Math" panose="02040503050406030204" pitchFamily="18" charset="0"/>
                              </a:rPr>
                              <m:t>,</m:t>
                            </m:r>
                            <m:r>
                              <a:rPr lang="de-DE" sz="2800" b="0" i="1" smtClean="0">
                                <a:latin typeface="Cambria Math" panose="02040503050406030204" pitchFamily="18" charset="0"/>
                                <a:ea typeface="Cambria Math" panose="02040503050406030204" pitchFamily="18" charset="0"/>
                              </a:rPr>
                              <m:t>𝑊</m:t>
                            </m:r>
                            <m:r>
                              <a:rPr lang="de-DE" sz="2800" b="0" i="1" smtClean="0">
                                <a:latin typeface="Cambria Math" panose="02040503050406030204" pitchFamily="18" charset="0"/>
                                <a:ea typeface="Cambria Math" panose="02040503050406030204" pitchFamily="18" charset="0"/>
                              </a:rPr>
                              <m:t>7−</m:t>
                            </m:r>
                            <m:r>
                              <a:rPr lang="de-DE" sz="2800" b="0" i="1" smtClean="0">
                                <a:latin typeface="Cambria Math" panose="02040503050406030204" pitchFamily="18" charset="0"/>
                                <a:ea typeface="Cambria Math" panose="02040503050406030204" pitchFamily="18" charset="0"/>
                              </a:rPr>
                              <m:t>𝑋</m:t>
                            </m:r>
                          </m:sub>
                        </m:sSub>
                      </m:den>
                    </m:f>
                    <m:r>
                      <a:rPr lang="de-DE" sz="2800" b="0" i="1" smtClean="0">
                        <a:latin typeface="Cambria Math" panose="02040503050406030204" pitchFamily="18" charset="0"/>
                        <a:ea typeface="Cambria Math" panose="02040503050406030204" pitchFamily="18" charset="0"/>
                      </a:rPr>
                      <m:t>=</m:t>
                    </m:r>
                    <m:f>
                      <m:fPr>
                        <m:type m:val="skw"/>
                        <m:ctrlPr>
                          <a:rPr lang="de-DE" sz="2400" b="0" i="1">
                            <a:latin typeface="Cambria Math" panose="02040503050406030204" pitchFamily="18" charset="0"/>
                            <a:ea typeface="Cambria Math" panose="02040503050406030204" pitchFamily="18" charset="0"/>
                          </a:rPr>
                        </m:ctrlPr>
                      </m:fPr>
                      <m:num>
                        <m:sSub>
                          <m:sSubPr>
                            <m:ctrlPr>
                              <a:rPr lang="de-DE" sz="2400" i="1">
                                <a:latin typeface="Cambria Math" panose="02040503050406030204" pitchFamily="18" charset="0"/>
                              </a:rPr>
                            </m:ctrlPr>
                          </m:sSubPr>
                          <m:e>
                            <m:r>
                              <m:rPr>
                                <m:sty m:val="p"/>
                              </m:rPr>
                              <a:rPr lang="el-GR" sz="2400" i="1">
                                <a:latin typeface="Cambria Math" panose="02040503050406030204" pitchFamily="18" charset="0"/>
                              </a:rPr>
                              <m:t>Γ</m:t>
                            </m:r>
                          </m:e>
                          <m:sub>
                            <m:r>
                              <a:rPr lang="de-DE" sz="2400" i="1">
                                <a:latin typeface="Cambria Math" panose="02040503050406030204" pitchFamily="18" charset="0"/>
                              </a:rPr>
                              <m:t>𝐿𝐶𝐹𝑆</m:t>
                            </m:r>
                            <m:r>
                              <a:rPr lang="de-DE" sz="2400" i="1">
                                <a:latin typeface="Cambria Math" panose="02040503050406030204" pitchFamily="18" charset="0"/>
                              </a:rPr>
                              <m:t>,</m:t>
                            </m:r>
                            <m:r>
                              <a:rPr lang="de-DE" sz="2400" b="1" i="1" smtClean="0">
                                <a:latin typeface="Cambria Math" panose="02040503050406030204" pitchFamily="18" charset="0"/>
                              </a:rPr>
                              <m:t>𝑯𝑬𝑳𝑰𝑨𝑺</m:t>
                            </m:r>
                          </m:sub>
                        </m:sSub>
                      </m:num>
                      <m:den>
                        <m:sSub>
                          <m:sSubPr>
                            <m:ctrlPr>
                              <a:rPr lang="de-DE" sz="2400" b="0" i="1">
                                <a:latin typeface="Cambria Math" panose="02040503050406030204" pitchFamily="18" charset="0"/>
                                <a:ea typeface="Cambria Math" panose="02040503050406030204" pitchFamily="18" charset="0"/>
                              </a:rPr>
                            </m:ctrlPr>
                          </m:sSubPr>
                          <m:e>
                            <m:r>
                              <a:rPr lang="de-DE" sz="2400" b="0" i="1">
                                <a:latin typeface="Cambria Math" panose="02040503050406030204" pitchFamily="18" charset="0"/>
                                <a:ea typeface="Cambria Math" panose="02040503050406030204" pitchFamily="18" charset="0"/>
                              </a:rPr>
                              <m:t>𝐴</m:t>
                            </m:r>
                          </m:e>
                          <m:sub>
                            <m:r>
                              <a:rPr lang="de-DE" sz="2400" b="0" i="1">
                                <a:latin typeface="Cambria Math" panose="02040503050406030204" pitchFamily="18" charset="0"/>
                                <a:ea typeface="Cambria Math" panose="02040503050406030204" pitchFamily="18" charset="0"/>
                              </a:rPr>
                              <m:t>𝐿𝐶𝐹𝑆</m:t>
                            </m:r>
                            <m:r>
                              <a:rPr lang="de-DE" sz="2400" b="0" i="1">
                                <a:latin typeface="Cambria Math" panose="02040503050406030204" pitchFamily="18" charset="0"/>
                                <a:ea typeface="Cambria Math" panose="02040503050406030204" pitchFamily="18" charset="0"/>
                              </a:rPr>
                              <m:t>,</m:t>
                            </m:r>
                            <m:r>
                              <a:rPr lang="de-DE" sz="2400" b="0" i="1" smtClean="0">
                                <a:latin typeface="Cambria Math" panose="02040503050406030204" pitchFamily="18" charset="0"/>
                                <a:ea typeface="Cambria Math" panose="02040503050406030204" pitchFamily="18" charset="0"/>
                              </a:rPr>
                              <m:t>𝐻𝐸𝐿𝐼𝐴𝑆</m:t>
                            </m:r>
                          </m:sub>
                        </m:sSub>
                      </m:den>
                    </m:f>
                  </m:oMath>
                </a14:m>
                <a:endParaRPr lang="de-DE" dirty="0"/>
              </a:p>
            </p:txBody>
          </p:sp>
        </mc:Choice>
        <mc:Fallback>
          <p:sp>
            <p:nvSpPr>
              <p:cNvPr id="2" name="Titel 1"/>
              <p:cNvSpPr>
                <a:spLocks noGrp="1" noRot="1" noChangeAspect="1" noMove="1" noResize="1" noEditPoints="1" noAdjustHandles="1" noChangeArrowheads="1" noChangeShapeType="1" noTextEdit="1"/>
              </p:cNvSpPr>
              <p:nvPr>
                <p:ph type="title"/>
              </p:nvPr>
            </p:nvSpPr>
            <p:spPr>
              <a:blipFill>
                <a:blip r:embed="rId2"/>
                <a:stretch>
                  <a:fillRect l="-1973" b="-11628"/>
                </a:stretch>
              </a:blipFill>
            </p:spPr>
            <p:txBody>
              <a:bodyPr/>
              <a:lstStyle/>
              <a:p>
                <a:r>
                  <a:rPr lang="de-DE">
                    <a:noFill/>
                  </a:rPr>
                  <a:t> </a:t>
                </a:r>
              </a:p>
            </p:txBody>
          </p:sp>
        </mc:Fallback>
      </mc:AlternateContent>
      <p:sp>
        <p:nvSpPr>
          <p:cNvPr id="3" name="Datumsplatzhalter 2"/>
          <p:cNvSpPr>
            <a:spLocks noGrp="1"/>
          </p:cNvSpPr>
          <p:nvPr>
            <p:ph type="dt" sz="half" idx="10"/>
          </p:nvPr>
        </p:nvSpPr>
        <p:spPr/>
        <p:txBody>
          <a:bodyPr/>
          <a:lstStyle/>
          <a:p>
            <a:r>
              <a:rPr lang="de-DE" smtClean="0"/>
              <a:t>10.10.2023</a:t>
            </a:r>
            <a:endParaRPr lang="de-DE" dirty="0"/>
          </a:p>
        </p:txBody>
      </p:sp>
      <p:sp>
        <p:nvSpPr>
          <p:cNvPr id="4" name="Fußzeilenplatzhalter 3"/>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5" name="Foliennummernplatzhalter 4"/>
          <p:cNvSpPr>
            <a:spLocks noGrp="1"/>
          </p:cNvSpPr>
          <p:nvPr>
            <p:ph type="sldNum" sz="quarter" idx="12"/>
          </p:nvPr>
        </p:nvSpPr>
        <p:spPr/>
        <p:txBody>
          <a:bodyPr/>
          <a:lstStyle/>
          <a:p>
            <a:fld id="{3B1A4699-952B-42DA-8DC4-38A59B49610C}" type="slidenum">
              <a:rPr lang="de-DE" smtClean="0"/>
              <a:pPr/>
              <a:t>4</a:t>
            </a:fld>
            <a:endParaRPr lang="de-DE" dirty="0"/>
          </a:p>
        </p:txBody>
      </p:sp>
      <mc:AlternateContent xmlns:mc="http://schemas.openxmlformats.org/markup-compatibility/2006">
        <mc:Choice xmlns:a14="http://schemas.microsoft.com/office/drawing/2010/main" Requires="a14">
          <p:sp>
            <p:nvSpPr>
              <p:cNvPr id="6" name="Rechteck 5"/>
              <p:cNvSpPr/>
              <p:nvPr/>
            </p:nvSpPr>
            <p:spPr>
              <a:xfrm>
                <a:off x="802900" y="3716619"/>
                <a:ext cx="9977799" cy="1997278"/>
              </a:xfrm>
              <a:prstGeom prst="rect">
                <a:avLst/>
              </a:prstGeom>
            </p:spPr>
            <p:txBody>
              <a:bodyPr wrap="square">
                <a:spAutoFit/>
              </a:bodyPr>
              <a:lstStyle/>
              <a:p>
                <a:r>
                  <a:rPr lang="de-DE" dirty="0" smtClean="0"/>
                  <a:t>Transport </a:t>
                </a:r>
                <a:r>
                  <a:rPr lang="de-DE" dirty="0" err="1"/>
                  <a:t>across</a:t>
                </a:r>
                <a:r>
                  <a:rPr lang="de-DE" dirty="0"/>
                  <a:t> LCFS </a:t>
                </a:r>
                <a:r>
                  <a:rPr lang="de-DE" dirty="0" err="1"/>
                  <a:t>is</a:t>
                </a:r>
                <a:r>
                  <a:rPr lang="de-DE" dirty="0"/>
                  <a:t> </a:t>
                </a:r>
                <a:r>
                  <a:rPr lang="de-DE" dirty="0" err="1"/>
                  <a:t>dominated</a:t>
                </a:r>
                <a:r>
                  <a:rPr lang="de-DE" dirty="0"/>
                  <a:t> </a:t>
                </a:r>
                <a:r>
                  <a:rPr lang="de-DE" dirty="0" err="1"/>
                  <a:t>by</a:t>
                </a:r>
                <a:r>
                  <a:rPr lang="de-DE" dirty="0"/>
                  <a:t> </a:t>
                </a:r>
                <a:r>
                  <a:rPr lang="de-DE" dirty="0" err="1"/>
                  <a:t>micro</a:t>
                </a:r>
                <a:r>
                  <a:rPr lang="de-DE" dirty="0"/>
                  <a:t> </a:t>
                </a:r>
                <a:r>
                  <a:rPr lang="de-DE" dirty="0" err="1"/>
                  <a:t>turbulences</a:t>
                </a:r>
                <a:r>
                  <a:rPr lang="de-DE" dirty="0"/>
                  <a:t> &lt;&lt;&lt; </a:t>
                </a:r>
                <a:r>
                  <a:rPr lang="de-DE" dirty="0" smtClean="0"/>
                  <a:t>A</a:t>
                </a:r>
                <a:r>
                  <a:rPr lang="de-DE" baseline="-25000" dirty="0" smtClean="0"/>
                  <a:t>LCFS</a:t>
                </a:r>
              </a:p>
              <a:p>
                <a:endParaRPr lang="de-DE" baseline="-25000" dirty="0" smtClean="0"/>
              </a:p>
              <a:p>
                <a:r>
                  <a:rPr lang="de-DE" dirty="0" err="1" smtClean="0"/>
                  <a:t>Assume</a:t>
                </a:r>
                <a:r>
                  <a:rPr lang="de-DE" dirty="0" smtClean="0"/>
                  <a:t> </a:t>
                </a:r>
                <a:r>
                  <a:rPr lang="de-DE" dirty="0" err="1" smtClean="0"/>
                  <a:t>that</a:t>
                </a:r>
                <a:r>
                  <a:rPr lang="de-DE" dirty="0" smtClean="0"/>
                  <a:t> </a:t>
                </a:r>
                <a:r>
                  <a:rPr lang="de-DE" dirty="0" err="1" smtClean="0"/>
                  <a:t>particle</a:t>
                </a:r>
                <a:r>
                  <a:rPr lang="de-DE" dirty="0" smtClean="0"/>
                  <a:t> </a:t>
                </a:r>
                <a:r>
                  <a:rPr lang="de-DE" dirty="0" err="1" smtClean="0"/>
                  <a:t>flux</a:t>
                </a:r>
                <a:r>
                  <a:rPr lang="de-DE" dirty="0" smtClean="0"/>
                  <a:t> </a:t>
                </a:r>
                <a:r>
                  <a:rPr lang="de-DE" dirty="0" err="1" smtClean="0"/>
                  <a:t>density</a:t>
                </a:r>
                <a:r>
                  <a:rPr lang="de-DE" dirty="0" smtClean="0"/>
                  <a:t> at LCFS </a:t>
                </a:r>
                <a:r>
                  <a:rPr lang="de-DE" dirty="0" err="1" smtClean="0"/>
                  <a:t>is</a:t>
                </a:r>
                <a:r>
                  <a:rPr lang="de-DE" dirty="0" smtClean="0"/>
                  <a:t> </a:t>
                </a:r>
                <a:r>
                  <a:rPr lang="de-DE" dirty="0" err="1" smtClean="0"/>
                  <a:t>the</a:t>
                </a:r>
                <a:r>
                  <a:rPr lang="de-DE" dirty="0" smtClean="0"/>
                  <a:t> same </a:t>
                </a:r>
                <a:r>
                  <a:rPr lang="de-DE" dirty="0" err="1" smtClean="0"/>
                  <a:t>for</a:t>
                </a:r>
                <a:r>
                  <a:rPr lang="de-DE" dirty="0" smtClean="0"/>
                  <a:t> W7-X </a:t>
                </a:r>
                <a:r>
                  <a:rPr lang="de-DE" dirty="0" err="1" smtClean="0"/>
                  <a:t>and</a:t>
                </a:r>
                <a:r>
                  <a:rPr lang="de-DE" dirty="0" smtClean="0"/>
                  <a:t> HELIAS at </a:t>
                </a:r>
                <a:r>
                  <a:rPr lang="de-DE" dirty="0" err="1" smtClean="0"/>
                  <a:t>the</a:t>
                </a:r>
                <a:r>
                  <a:rPr lang="de-DE" dirty="0" smtClean="0"/>
                  <a:t> same </a:t>
                </a:r>
                <a14:m>
                  <m:oMath xmlns:m="http://schemas.openxmlformats.org/officeDocument/2006/math">
                    <m:acc>
                      <m:accPr>
                        <m:chr m:val="̅"/>
                        <m:ctrlPr>
                          <a:rPr lang="de-DE" i="1" dirty="0">
                            <a:latin typeface="Cambria Math" panose="02040503050406030204" pitchFamily="18" charset="0"/>
                            <a:ea typeface="Cambria Math" panose="02040503050406030204" pitchFamily="18" charset="0"/>
                          </a:rPr>
                        </m:ctrlPr>
                      </m:accPr>
                      <m:e>
                        <m:r>
                          <a:rPr lang="de-DE" i="1" dirty="0">
                            <a:latin typeface="Cambria Math" panose="02040503050406030204" pitchFamily="18" charset="0"/>
                            <a:ea typeface="Cambria Math" panose="02040503050406030204" pitchFamily="18" charset="0"/>
                          </a:rPr>
                          <m:t>𝑛</m:t>
                        </m:r>
                        <m:r>
                          <a:rPr lang="de-DE" i="1" baseline="-25000" dirty="0">
                            <a:latin typeface="Cambria Math" panose="02040503050406030204" pitchFamily="18" charset="0"/>
                            <a:ea typeface="Cambria Math" panose="02040503050406030204" pitchFamily="18" charset="0"/>
                          </a:rPr>
                          <m:t>𝑒</m:t>
                        </m:r>
                      </m:e>
                    </m:acc>
                  </m:oMath>
                </a14:m>
                <a:endParaRPr lang="de-DE" dirty="0" smtClean="0"/>
              </a:p>
              <a:p>
                <a:endParaRPr lang="de-DE" dirty="0" smtClean="0"/>
              </a:p>
              <a:p>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m:rPr>
                              <m:sty m:val="p"/>
                            </m:rPr>
                            <a:rPr lang="el-GR" i="1">
                              <a:latin typeface="Cambria Math" panose="02040503050406030204" pitchFamily="18" charset="0"/>
                            </a:rPr>
                            <m:t>Γ</m:t>
                          </m:r>
                        </m:e>
                        <m:sub>
                          <m:r>
                            <a:rPr lang="de-DE" i="1">
                              <a:latin typeface="Cambria Math" panose="02040503050406030204" pitchFamily="18" charset="0"/>
                            </a:rPr>
                            <m:t>𝐿𝐶𝐹𝑆</m:t>
                          </m:r>
                          <m:r>
                            <a:rPr lang="de-DE" i="1">
                              <a:latin typeface="Cambria Math" panose="02040503050406030204" pitchFamily="18" charset="0"/>
                            </a:rPr>
                            <m:t>,</m:t>
                          </m:r>
                          <m:r>
                            <a:rPr lang="de-DE" b="1" i="1">
                              <a:latin typeface="Cambria Math" panose="02040503050406030204" pitchFamily="18" charset="0"/>
                            </a:rPr>
                            <m:t>𝑯𝑬𝑳𝑰𝑨𝑺</m:t>
                          </m:r>
                        </m:sub>
                      </m:sSub>
                      <m:r>
                        <a:rPr lang="de-DE" b="1" i="1" smtClean="0">
                          <a:latin typeface="Cambria Math" panose="02040503050406030204" pitchFamily="18" charset="0"/>
                        </a:rPr>
                        <m:t>=</m:t>
                      </m:r>
                      <m:sSub>
                        <m:sSubPr>
                          <m:ctrlPr>
                            <a:rPr lang="de-DE" i="1">
                              <a:latin typeface="Cambria Math" panose="02040503050406030204" pitchFamily="18" charset="0"/>
                            </a:rPr>
                          </m:ctrlPr>
                        </m:sSubPr>
                        <m:e>
                          <m:r>
                            <m:rPr>
                              <m:sty m:val="p"/>
                            </m:rPr>
                            <a:rPr lang="el-GR" i="1">
                              <a:latin typeface="Cambria Math" panose="02040503050406030204" pitchFamily="18" charset="0"/>
                            </a:rPr>
                            <m:t>Γ</m:t>
                          </m:r>
                        </m:e>
                        <m:sub>
                          <m:r>
                            <a:rPr lang="de-DE" i="1">
                              <a:latin typeface="Cambria Math" panose="02040503050406030204" pitchFamily="18" charset="0"/>
                            </a:rPr>
                            <m:t>𝐿𝐶𝐹𝑆</m:t>
                          </m:r>
                          <m:r>
                            <a:rPr lang="de-DE" i="1">
                              <a:latin typeface="Cambria Math" panose="02040503050406030204" pitchFamily="18" charset="0"/>
                            </a:rPr>
                            <m:t>,</m:t>
                          </m:r>
                          <m:r>
                            <a:rPr lang="de-DE" b="1" i="1" smtClean="0">
                              <a:latin typeface="Cambria Math" panose="02040503050406030204" pitchFamily="18" charset="0"/>
                            </a:rPr>
                            <m:t>𝑾</m:t>
                          </m:r>
                          <m:r>
                            <a:rPr lang="de-DE" b="1" i="1" smtClean="0">
                              <a:latin typeface="Cambria Math" panose="02040503050406030204" pitchFamily="18" charset="0"/>
                            </a:rPr>
                            <m:t>𝟕</m:t>
                          </m:r>
                          <m:r>
                            <a:rPr lang="de-DE" b="1" i="1" smtClean="0">
                              <a:latin typeface="Cambria Math" panose="02040503050406030204" pitchFamily="18" charset="0"/>
                            </a:rPr>
                            <m:t>−</m:t>
                          </m:r>
                          <m:r>
                            <a:rPr lang="de-DE" b="1" i="1" smtClean="0">
                              <a:latin typeface="Cambria Math" panose="02040503050406030204" pitchFamily="18" charset="0"/>
                            </a:rPr>
                            <m:t>𝑿</m:t>
                          </m:r>
                        </m:sub>
                      </m:sSub>
                      <m:f>
                        <m:fPr>
                          <m:ctrlPr>
                            <a:rPr lang="de-DE" b="1" i="1" smtClean="0">
                              <a:latin typeface="Cambria Math" panose="02040503050406030204" pitchFamily="18" charset="0"/>
                            </a:rPr>
                          </m:ctrlPr>
                        </m:fPr>
                        <m:num>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𝐴</m:t>
                              </m:r>
                            </m:e>
                            <m:sub>
                              <m:r>
                                <a:rPr lang="de-DE" i="1">
                                  <a:latin typeface="Cambria Math" panose="02040503050406030204" pitchFamily="18" charset="0"/>
                                  <a:ea typeface="Cambria Math" panose="02040503050406030204" pitchFamily="18" charset="0"/>
                                </a:rPr>
                                <m:t>𝐿𝐶𝐹𝑆</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𝐻𝐸𝐿𝐼𝐴𝑆</m:t>
                              </m:r>
                            </m:sub>
                          </m:sSub>
                        </m:num>
                        <m:den>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𝐴</m:t>
                              </m:r>
                            </m:e>
                            <m:sub>
                              <m:r>
                                <a:rPr lang="de-DE" i="1">
                                  <a:latin typeface="Cambria Math" panose="02040503050406030204" pitchFamily="18" charset="0"/>
                                  <a:ea typeface="Cambria Math" panose="02040503050406030204" pitchFamily="18" charset="0"/>
                                </a:rPr>
                                <m:t>𝐿𝐶𝐹𝑆</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𝑊</m:t>
                              </m:r>
                              <m:r>
                                <a:rPr lang="de-DE" i="1">
                                  <a:latin typeface="Cambria Math" panose="02040503050406030204" pitchFamily="18" charset="0"/>
                                  <a:ea typeface="Cambria Math" panose="02040503050406030204" pitchFamily="18" charset="0"/>
                                </a:rPr>
                                <m:t>7−</m:t>
                              </m:r>
                              <m:r>
                                <a:rPr lang="de-DE" i="1">
                                  <a:latin typeface="Cambria Math" panose="02040503050406030204" pitchFamily="18" charset="0"/>
                                  <a:ea typeface="Cambria Math" panose="02040503050406030204" pitchFamily="18" charset="0"/>
                                </a:rPr>
                                <m:t>𝑋</m:t>
                              </m:r>
                            </m:sub>
                          </m:sSub>
                        </m:den>
                      </m:f>
                      <m:r>
                        <a:rPr lang="de-DE" b="1" i="1" smtClean="0">
                          <a:latin typeface="Cambria Math" panose="02040503050406030204" pitchFamily="18" charset="0"/>
                        </a:rPr>
                        <m:t>=</m:t>
                      </m:r>
                      <m:sSub>
                        <m:sSubPr>
                          <m:ctrlPr>
                            <a:rPr lang="de-DE" i="1">
                              <a:latin typeface="Cambria Math" panose="02040503050406030204" pitchFamily="18" charset="0"/>
                            </a:rPr>
                          </m:ctrlPr>
                        </m:sSubPr>
                        <m:e>
                          <m:r>
                            <m:rPr>
                              <m:sty m:val="p"/>
                            </m:rPr>
                            <a:rPr lang="el-GR" i="1">
                              <a:latin typeface="Cambria Math" panose="02040503050406030204" pitchFamily="18" charset="0"/>
                            </a:rPr>
                            <m:t>Γ</m:t>
                          </m:r>
                        </m:e>
                        <m:sub>
                          <m:r>
                            <a:rPr lang="de-DE" i="1">
                              <a:latin typeface="Cambria Math" panose="02040503050406030204" pitchFamily="18" charset="0"/>
                            </a:rPr>
                            <m:t>𝐿𝐶𝐹𝑆</m:t>
                          </m:r>
                          <m:r>
                            <a:rPr lang="de-DE" i="1">
                              <a:latin typeface="Cambria Math" panose="02040503050406030204" pitchFamily="18" charset="0"/>
                            </a:rPr>
                            <m:t>,</m:t>
                          </m:r>
                          <m:r>
                            <a:rPr lang="de-DE" b="1" i="1">
                              <a:latin typeface="Cambria Math" panose="02040503050406030204" pitchFamily="18" charset="0"/>
                            </a:rPr>
                            <m:t>𝑾</m:t>
                          </m:r>
                          <m:r>
                            <a:rPr lang="de-DE" b="1" i="1">
                              <a:latin typeface="Cambria Math" panose="02040503050406030204" pitchFamily="18" charset="0"/>
                            </a:rPr>
                            <m:t>𝟕</m:t>
                          </m:r>
                          <m:r>
                            <a:rPr lang="de-DE" b="1" i="1">
                              <a:latin typeface="Cambria Math" panose="02040503050406030204" pitchFamily="18" charset="0"/>
                            </a:rPr>
                            <m:t>−</m:t>
                          </m:r>
                          <m:r>
                            <a:rPr lang="de-DE" b="1" i="1">
                              <a:latin typeface="Cambria Math" panose="02040503050406030204" pitchFamily="18" charset="0"/>
                            </a:rPr>
                            <m:t>𝑿</m:t>
                          </m:r>
                        </m:sub>
                      </m:sSub>
                      <m:f>
                        <m:fPr>
                          <m:ctrlPr>
                            <a:rPr lang="de-DE" b="1" i="1" smtClean="0">
                              <a:latin typeface="Cambria Math" panose="02040503050406030204" pitchFamily="18" charset="0"/>
                            </a:rPr>
                          </m:ctrlPr>
                        </m:fPr>
                        <m:num>
                          <m:r>
                            <a:rPr lang="de-DE" b="1" i="1" smtClean="0">
                              <a:latin typeface="Cambria Math" panose="02040503050406030204" pitchFamily="18" charset="0"/>
                            </a:rPr>
                            <m:t>𝟒𝟗𝟕</m:t>
                          </m:r>
                        </m:num>
                        <m:den>
                          <m:r>
                            <a:rPr lang="de-DE" b="1" i="1" smtClean="0">
                              <a:latin typeface="Cambria Math" panose="02040503050406030204" pitchFamily="18" charset="0"/>
                            </a:rPr>
                            <m:t>𝟑𝟒</m:t>
                          </m:r>
                          <m:r>
                            <a:rPr lang="de-DE" b="1" i="1" smtClean="0">
                              <a:latin typeface="Cambria Math" panose="02040503050406030204" pitchFamily="18" charset="0"/>
                            </a:rPr>
                            <m:t>.</m:t>
                          </m:r>
                          <m:r>
                            <a:rPr lang="de-DE" b="1" i="1" smtClean="0">
                              <a:latin typeface="Cambria Math" panose="02040503050406030204" pitchFamily="18" charset="0"/>
                            </a:rPr>
                            <m:t>𝟔</m:t>
                          </m:r>
                        </m:den>
                      </m:f>
                    </m:oMath>
                  </m:oMathPara>
                </a14:m>
                <a:endParaRPr lang="de-DE" dirty="0" smtClean="0"/>
              </a:p>
              <a:p>
                <a:endParaRPr lang="de-DE" dirty="0"/>
              </a:p>
            </p:txBody>
          </p:sp>
        </mc:Choice>
        <mc:Fallback>
          <p:sp>
            <p:nvSpPr>
              <p:cNvPr id="6" name="Rechteck 5"/>
              <p:cNvSpPr>
                <a:spLocks noRot="1" noChangeAspect="1" noMove="1" noResize="1" noEditPoints="1" noAdjustHandles="1" noChangeArrowheads="1" noChangeShapeType="1" noTextEdit="1"/>
              </p:cNvSpPr>
              <p:nvPr/>
            </p:nvSpPr>
            <p:spPr>
              <a:xfrm>
                <a:off x="802900" y="3716619"/>
                <a:ext cx="9977799" cy="1997278"/>
              </a:xfrm>
              <a:prstGeom prst="rect">
                <a:avLst/>
              </a:prstGeom>
              <a:blipFill>
                <a:blip r:embed="rId3"/>
                <a:stretch>
                  <a:fillRect l="-550" t="-1835"/>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8" name="Rechteck 7"/>
              <p:cNvSpPr/>
              <p:nvPr/>
            </p:nvSpPr>
            <p:spPr>
              <a:xfrm>
                <a:off x="3012281" y="5441708"/>
                <a:ext cx="6096000" cy="977191"/>
              </a:xfrm>
              <a:prstGeom prst="rect">
                <a:avLst/>
              </a:prstGeom>
            </p:spPr>
            <p:txBody>
              <a:bodyPr>
                <a:spAutoFit/>
              </a:bodyPr>
              <a:lstStyle/>
              <a:p>
                <a:pPr>
                  <a:lnSpc>
                    <a:spcPts val="2300"/>
                  </a:lnSpc>
                  <a:spcBef>
                    <a:spcPts val="1150"/>
                  </a:spcBef>
                </a:pPr>
                <a14:m>
                  <m:oMathPara xmlns:m="http://schemas.openxmlformats.org/officeDocument/2006/math">
                    <m:oMathParaPr>
                      <m:jc m:val="centerGroup"/>
                    </m:oMathParaPr>
                    <m:oMath xmlns:m="http://schemas.openxmlformats.org/officeDocument/2006/math">
                      <m:sSub>
                        <m:sSubPr>
                          <m:ctrlPr>
                            <a:rPr lang="de-DE" b="1" i="1" smtClean="0">
                              <a:solidFill>
                                <a:srgbClr val="EF7C00"/>
                              </a:solidFill>
                              <a:latin typeface="Cambria Math" panose="02040503050406030204" pitchFamily="18" charset="0"/>
                              <a:ea typeface="Cambria Math" panose="02040503050406030204" pitchFamily="18" charset="0"/>
                            </a:rPr>
                          </m:ctrlPr>
                        </m:sSubPr>
                        <m:e>
                          <m:r>
                            <a:rPr lang="el-GR" b="1">
                              <a:solidFill>
                                <a:srgbClr val="EF7C00"/>
                              </a:solidFill>
                              <a:latin typeface="Cambria Math" panose="02040503050406030204" pitchFamily="18" charset="0"/>
                              <a:ea typeface="Cambria Math" panose="02040503050406030204" pitchFamily="18" charset="0"/>
                            </a:rPr>
                            <m:t>𝚪</m:t>
                          </m:r>
                        </m:e>
                        <m:sub>
                          <m:r>
                            <a:rPr lang="de-DE" b="1">
                              <a:solidFill>
                                <a:srgbClr val="EF7C00"/>
                              </a:solidFill>
                              <a:latin typeface="Cambria Math" panose="02040503050406030204" pitchFamily="18" charset="0"/>
                              <a:ea typeface="Cambria Math" panose="02040503050406030204" pitchFamily="18" charset="0"/>
                            </a:rPr>
                            <m:t>𝐋𝐂𝐅𝐒</m:t>
                          </m:r>
                          <m:r>
                            <a:rPr lang="de-DE" b="1">
                              <a:solidFill>
                                <a:srgbClr val="EF7C00"/>
                              </a:solidFill>
                              <a:latin typeface="Cambria Math" panose="02040503050406030204" pitchFamily="18" charset="0"/>
                              <a:ea typeface="Cambria Math" panose="02040503050406030204" pitchFamily="18" charset="0"/>
                            </a:rPr>
                            <m:t>,</m:t>
                          </m:r>
                          <m:r>
                            <a:rPr lang="de-DE" b="1">
                              <a:solidFill>
                                <a:srgbClr val="EF7C00"/>
                              </a:solidFill>
                              <a:latin typeface="Cambria Math" panose="02040503050406030204" pitchFamily="18" charset="0"/>
                              <a:ea typeface="Cambria Math" panose="02040503050406030204" pitchFamily="18" charset="0"/>
                            </a:rPr>
                            <m:t>𝐇𝐄𝐋𝐈𝐀𝐒</m:t>
                          </m:r>
                        </m:sub>
                      </m:sSub>
                      <m:r>
                        <a:rPr lang="de-DE" b="1">
                          <a:solidFill>
                            <a:srgbClr val="EF7C00"/>
                          </a:solidFill>
                          <a:latin typeface="Cambria Math" panose="02040503050406030204" pitchFamily="18" charset="0"/>
                          <a:ea typeface="Cambria Math" panose="02040503050406030204" pitchFamily="18" charset="0"/>
                        </a:rPr>
                        <m:t>=</m:t>
                      </m:r>
                      <m:r>
                        <m:rPr>
                          <m:nor/>
                        </m:rPr>
                        <a:rPr lang="de-DE" b="1" i="0" smtClean="0">
                          <a:solidFill>
                            <a:srgbClr val="EF7C00"/>
                          </a:solidFill>
                          <a:latin typeface="Cambria Math" panose="02040503050406030204" pitchFamily="18" charset="0"/>
                          <a:ea typeface="Cambria Math" panose="02040503050406030204" pitchFamily="18" charset="0"/>
                        </a:rPr>
                        <m:t>5</m:t>
                      </m:r>
                      <m:r>
                        <m:rPr>
                          <m:nor/>
                        </m:rPr>
                        <a:rPr lang="de-DE" b="1" dirty="0">
                          <a:solidFill>
                            <a:srgbClr val="EF7C00"/>
                          </a:solidFill>
                          <a:latin typeface="Cambria Math" panose="02040503050406030204" pitchFamily="18" charset="0"/>
                          <a:ea typeface="Cambria Math" panose="02040503050406030204" pitchFamily="18" charset="0"/>
                        </a:rPr>
                        <m:t>.</m:t>
                      </m:r>
                      <m:r>
                        <m:rPr>
                          <m:nor/>
                        </m:rPr>
                        <a:rPr lang="de-DE" b="1" i="0" dirty="0" smtClean="0">
                          <a:solidFill>
                            <a:srgbClr val="EF7C00"/>
                          </a:solidFill>
                          <a:latin typeface="Cambria Math" panose="02040503050406030204" pitchFamily="18" charset="0"/>
                          <a:ea typeface="Cambria Math" panose="02040503050406030204" pitchFamily="18" charset="0"/>
                        </a:rPr>
                        <m:t>3</m:t>
                      </m:r>
                      <m:r>
                        <m:rPr>
                          <m:nor/>
                        </m:rPr>
                        <a:rPr lang="de-DE" b="1" dirty="0">
                          <a:solidFill>
                            <a:srgbClr val="EF7C00"/>
                          </a:solidFill>
                          <a:latin typeface="Cambria Math" panose="02040503050406030204" pitchFamily="18" charset="0"/>
                          <a:ea typeface="Cambria Math" panose="02040503050406030204" pitchFamily="18" charset="0"/>
                        </a:rPr>
                        <m:t> </m:t>
                      </m:r>
                      <m:r>
                        <m:rPr>
                          <m:nor/>
                        </m:rPr>
                        <a:rPr lang="de-DE" b="1" dirty="0">
                          <a:solidFill>
                            <a:srgbClr val="EF7C00"/>
                          </a:solidFill>
                          <a:latin typeface="Cambria Math" panose="02040503050406030204" pitchFamily="18" charset="0"/>
                          <a:ea typeface="Cambria Math" panose="02040503050406030204" pitchFamily="18" charset="0"/>
                        </a:rPr>
                        <m:t>E</m:t>
                      </m:r>
                      <m:r>
                        <m:rPr>
                          <m:nor/>
                        </m:rPr>
                        <a:rPr lang="de-DE" b="1" dirty="0">
                          <a:solidFill>
                            <a:srgbClr val="EF7C00"/>
                          </a:solidFill>
                          <a:latin typeface="Cambria Math" panose="02040503050406030204" pitchFamily="18" charset="0"/>
                          <a:ea typeface="Cambria Math" panose="02040503050406030204" pitchFamily="18" charset="0"/>
                        </a:rPr>
                        <m:t>+22 </m:t>
                      </m:r>
                      <m:r>
                        <m:rPr>
                          <m:nor/>
                        </m:rPr>
                        <a:rPr lang="de-DE" b="1" dirty="0">
                          <a:solidFill>
                            <a:srgbClr val="EF7C00"/>
                          </a:solidFill>
                          <a:latin typeface="Cambria Math" panose="02040503050406030204" pitchFamily="18" charset="0"/>
                          <a:ea typeface="Cambria Math" panose="02040503050406030204" pitchFamily="18" charset="0"/>
                        </a:rPr>
                        <m:t>s</m:t>
                      </m:r>
                      <m:r>
                        <m:rPr>
                          <m:nor/>
                        </m:rPr>
                        <a:rPr lang="de-DE" b="1" baseline="30000" dirty="0">
                          <a:solidFill>
                            <a:srgbClr val="EF7C00"/>
                          </a:solidFill>
                          <a:latin typeface="Cambria Math" panose="02040503050406030204" pitchFamily="18" charset="0"/>
                          <a:ea typeface="Cambria Math" panose="02040503050406030204" pitchFamily="18" charset="0"/>
                        </a:rPr>
                        <m:t>−1</m:t>
                      </m:r>
                      <m:r>
                        <a:rPr lang="de-DE" b="1" dirty="0">
                          <a:solidFill>
                            <a:srgbClr val="EF7C00"/>
                          </a:solidFill>
                          <a:latin typeface="Cambria Math" panose="02040503050406030204" pitchFamily="18" charset="0"/>
                          <a:ea typeface="Cambria Math" panose="02040503050406030204" pitchFamily="18" charset="0"/>
                        </a:rPr>
                        <m:t>×</m:t>
                      </m:r>
                      <m:r>
                        <a:rPr lang="de-DE" b="1" dirty="0">
                          <a:solidFill>
                            <a:srgbClr val="EF7C00"/>
                          </a:solidFill>
                          <a:latin typeface="Cambria Math" panose="02040503050406030204" pitchFamily="18" charset="0"/>
                          <a:ea typeface="Cambria Math" panose="02040503050406030204" pitchFamily="18" charset="0"/>
                        </a:rPr>
                        <m:t>𝟏𝟒</m:t>
                      </m:r>
                      <m:r>
                        <a:rPr lang="de-DE" b="1" dirty="0">
                          <a:solidFill>
                            <a:srgbClr val="EF7C00"/>
                          </a:solidFill>
                          <a:latin typeface="Cambria Math" panose="02040503050406030204" pitchFamily="18" charset="0"/>
                          <a:ea typeface="Cambria Math" panose="02040503050406030204" pitchFamily="18" charset="0"/>
                        </a:rPr>
                        <m:t>.</m:t>
                      </m:r>
                      <m:r>
                        <a:rPr lang="de-DE" b="1" dirty="0">
                          <a:solidFill>
                            <a:srgbClr val="EF7C00"/>
                          </a:solidFill>
                          <a:latin typeface="Cambria Math" panose="02040503050406030204" pitchFamily="18" charset="0"/>
                          <a:ea typeface="Cambria Math" panose="02040503050406030204" pitchFamily="18" charset="0"/>
                        </a:rPr>
                        <m:t>𝟑𝟔</m:t>
                      </m:r>
                      <m:r>
                        <a:rPr lang="de-DE" b="1" dirty="0">
                          <a:solidFill>
                            <a:srgbClr val="EF7C00"/>
                          </a:solidFill>
                          <a:latin typeface="Cambria Math" panose="02040503050406030204" pitchFamily="18" charset="0"/>
                          <a:ea typeface="Cambria Math" panose="02040503050406030204" pitchFamily="18" charset="0"/>
                        </a:rPr>
                        <m:t>=</m:t>
                      </m:r>
                      <m:r>
                        <a:rPr lang="de-DE" b="1" i="0" dirty="0" smtClean="0">
                          <a:solidFill>
                            <a:srgbClr val="EF7C00"/>
                          </a:solidFill>
                          <a:latin typeface="Cambria Math" panose="02040503050406030204" pitchFamily="18" charset="0"/>
                          <a:ea typeface="Cambria Math" panose="02040503050406030204" pitchFamily="18" charset="0"/>
                        </a:rPr>
                        <m:t>𝟕</m:t>
                      </m:r>
                      <m:r>
                        <a:rPr lang="de-DE" b="1" dirty="0">
                          <a:solidFill>
                            <a:srgbClr val="EF7C00"/>
                          </a:solidFill>
                          <a:latin typeface="Cambria Math" panose="02040503050406030204" pitchFamily="18" charset="0"/>
                          <a:ea typeface="Cambria Math" panose="02040503050406030204" pitchFamily="18" charset="0"/>
                        </a:rPr>
                        <m:t>.</m:t>
                      </m:r>
                      <m:r>
                        <a:rPr lang="de-DE" b="1" i="0" dirty="0" smtClean="0">
                          <a:solidFill>
                            <a:srgbClr val="EF7C00"/>
                          </a:solidFill>
                          <a:latin typeface="Cambria Math" panose="02040503050406030204" pitchFamily="18" charset="0"/>
                          <a:ea typeface="Cambria Math" panose="02040503050406030204" pitchFamily="18" charset="0"/>
                        </a:rPr>
                        <m:t>𝟔</m:t>
                      </m:r>
                      <m:r>
                        <a:rPr lang="de-DE" b="1" dirty="0">
                          <a:solidFill>
                            <a:srgbClr val="EF7C00"/>
                          </a:solidFill>
                          <a:latin typeface="Cambria Math" panose="02040503050406030204" pitchFamily="18" charset="0"/>
                          <a:ea typeface="Cambria Math" panose="02040503050406030204" pitchFamily="18" charset="0"/>
                        </a:rPr>
                        <m:t> </m:t>
                      </m:r>
                      <m:r>
                        <a:rPr lang="de-DE" b="1" dirty="0">
                          <a:solidFill>
                            <a:srgbClr val="EF7C00"/>
                          </a:solidFill>
                          <a:latin typeface="Cambria Math" panose="02040503050406030204" pitchFamily="18" charset="0"/>
                          <a:ea typeface="Cambria Math" panose="02040503050406030204" pitchFamily="18" charset="0"/>
                        </a:rPr>
                        <m:t>𝐄</m:t>
                      </m:r>
                      <m:r>
                        <a:rPr lang="de-DE" b="1" dirty="0">
                          <a:solidFill>
                            <a:srgbClr val="EF7C00"/>
                          </a:solidFill>
                          <a:latin typeface="Cambria Math" panose="02040503050406030204" pitchFamily="18" charset="0"/>
                          <a:ea typeface="Cambria Math" panose="02040503050406030204" pitchFamily="18" charset="0"/>
                        </a:rPr>
                        <m:t>+</m:t>
                      </m:r>
                      <m:r>
                        <a:rPr lang="de-DE" b="1" dirty="0">
                          <a:solidFill>
                            <a:srgbClr val="EF7C00"/>
                          </a:solidFill>
                          <a:latin typeface="Cambria Math" panose="02040503050406030204" pitchFamily="18" charset="0"/>
                          <a:ea typeface="Cambria Math" panose="02040503050406030204" pitchFamily="18" charset="0"/>
                        </a:rPr>
                        <m:t>𝟐𝟑</m:t>
                      </m:r>
                    </m:oMath>
                  </m:oMathPara>
                </a14:m>
                <a:endParaRPr lang="de-DE" b="1" dirty="0">
                  <a:solidFill>
                    <a:srgbClr val="EF7C00"/>
                  </a:solidFill>
                  <a:latin typeface="Cambria Math" panose="02040503050406030204" pitchFamily="18" charset="0"/>
                  <a:ea typeface="Cambria Math" panose="02040503050406030204" pitchFamily="18" charset="0"/>
                </a:endParaRPr>
              </a:p>
              <a:p>
                <a:pPr>
                  <a:lnSpc>
                    <a:spcPts val="2300"/>
                  </a:lnSpc>
                  <a:spcBef>
                    <a:spcPts val="1150"/>
                  </a:spcBef>
                </a:pPr>
                <a14:m>
                  <m:oMathPara xmlns:m="http://schemas.openxmlformats.org/officeDocument/2006/math">
                    <m:oMathParaPr>
                      <m:jc m:val="centerGroup"/>
                    </m:oMathParaPr>
                    <m:oMath xmlns:m="http://schemas.openxmlformats.org/officeDocument/2006/math">
                      <m:sSub>
                        <m:sSubPr>
                          <m:ctrlPr>
                            <a:rPr lang="de-DE" b="1" smtClean="0">
                              <a:solidFill>
                                <a:srgbClr val="FFCC00"/>
                              </a:solidFill>
                              <a:latin typeface="Cambria Math" panose="02040503050406030204" pitchFamily="18" charset="0"/>
                              <a:ea typeface="Cambria Math" panose="02040503050406030204" pitchFamily="18" charset="0"/>
                            </a:rPr>
                          </m:ctrlPr>
                        </m:sSubPr>
                        <m:e>
                          <m:r>
                            <a:rPr lang="el-GR" b="1" i="0">
                              <a:solidFill>
                                <a:srgbClr val="FFCC00"/>
                              </a:solidFill>
                              <a:latin typeface="Cambria Math" panose="02040503050406030204" pitchFamily="18" charset="0"/>
                              <a:ea typeface="Cambria Math" panose="02040503050406030204" pitchFamily="18" charset="0"/>
                            </a:rPr>
                            <m:t>𝚪</m:t>
                          </m:r>
                        </m:e>
                        <m:sub>
                          <m:r>
                            <a:rPr lang="de-DE" b="1" i="0">
                              <a:solidFill>
                                <a:srgbClr val="FFCC00"/>
                              </a:solidFill>
                              <a:latin typeface="Cambria Math" panose="02040503050406030204" pitchFamily="18" charset="0"/>
                              <a:ea typeface="Cambria Math" panose="02040503050406030204" pitchFamily="18" charset="0"/>
                            </a:rPr>
                            <m:t>𝐋𝐂𝐅𝐒</m:t>
                          </m:r>
                          <m:r>
                            <a:rPr lang="de-DE" b="1" i="0">
                              <a:solidFill>
                                <a:srgbClr val="FFCC00"/>
                              </a:solidFill>
                              <a:latin typeface="Cambria Math" panose="02040503050406030204" pitchFamily="18" charset="0"/>
                              <a:ea typeface="Cambria Math" panose="02040503050406030204" pitchFamily="18" charset="0"/>
                            </a:rPr>
                            <m:t>,</m:t>
                          </m:r>
                          <m:r>
                            <a:rPr lang="de-DE" b="1" i="0">
                              <a:solidFill>
                                <a:srgbClr val="FFCC00"/>
                              </a:solidFill>
                              <a:latin typeface="Cambria Math" panose="02040503050406030204" pitchFamily="18" charset="0"/>
                              <a:ea typeface="Cambria Math" panose="02040503050406030204" pitchFamily="18" charset="0"/>
                            </a:rPr>
                            <m:t>𝐇𝐄𝐋𝐈𝐀𝐒</m:t>
                          </m:r>
                        </m:sub>
                      </m:sSub>
                      <m:r>
                        <a:rPr lang="de-DE" b="1" i="0">
                          <a:solidFill>
                            <a:srgbClr val="FFCC00"/>
                          </a:solidFill>
                          <a:latin typeface="Cambria Math" panose="02040503050406030204" pitchFamily="18" charset="0"/>
                          <a:ea typeface="Cambria Math" panose="02040503050406030204" pitchFamily="18" charset="0"/>
                        </a:rPr>
                        <m:t>=</m:t>
                      </m:r>
                      <m:r>
                        <m:rPr>
                          <m:nor/>
                        </m:rPr>
                        <a:rPr lang="de-DE" b="1" dirty="0">
                          <a:solidFill>
                            <a:srgbClr val="FFCC00"/>
                          </a:solidFill>
                          <a:latin typeface="Cambria Math" panose="02040503050406030204" pitchFamily="18" charset="0"/>
                          <a:ea typeface="Cambria Math" panose="02040503050406030204" pitchFamily="18" charset="0"/>
                        </a:rPr>
                        <m:t>3.5 </m:t>
                      </m:r>
                      <m:r>
                        <m:rPr>
                          <m:nor/>
                        </m:rPr>
                        <a:rPr lang="de-DE" b="1" dirty="0">
                          <a:solidFill>
                            <a:srgbClr val="FFCC00"/>
                          </a:solidFill>
                          <a:latin typeface="Cambria Math" panose="02040503050406030204" pitchFamily="18" charset="0"/>
                          <a:ea typeface="Cambria Math" panose="02040503050406030204" pitchFamily="18" charset="0"/>
                        </a:rPr>
                        <m:t>E</m:t>
                      </m:r>
                      <m:r>
                        <m:rPr>
                          <m:nor/>
                        </m:rPr>
                        <a:rPr lang="de-DE" b="1" dirty="0">
                          <a:solidFill>
                            <a:srgbClr val="FFCC00"/>
                          </a:solidFill>
                          <a:latin typeface="Cambria Math" panose="02040503050406030204" pitchFamily="18" charset="0"/>
                          <a:ea typeface="Cambria Math" panose="02040503050406030204" pitchFamily="18" charset="0"/>
                        </a:rPr>
                        <m:t>+22 </m:t>
                      </m:r>
                      <m:r>
                        <m:rPr>
                          <m:nor/>
                        </m:rPr>
                        <a:rPr lang="de-DE" b="1" dirty="0">
                          <a:solidFill>
                            <a:srgbClr val="FFCC00"/>
                          </a:solidFill>
                          <a:latin typeface="Cambria Math" panose="02040503050406030204" pitchFamily="18" charset="0"/>
                          <a:ea typeface="Cambria Math" panose="02040503050406030204" pitchFamily="18" charset="0"/>
                        </a:rPr>
                        <m:t>s</m:t>
                      </m:r>
                      <m:r>
                        <m:rPr>
                          <m:nor/>
                        </m:rPr>
                        <a:rPr lang="de-DE" b="1" baseline="30000" dirty="0">
                          <a:solidFill>
                            <a:srgbClr val="FFCC00"/>
                          </a:solidFill>
                          <a:latin typeface="Cambria Math" panose="02040503050406030204" pitchFamily="18" charset="0"/>
                          <a:ea typeface="Cambria Math" panose="02040503050406030204" pitchFamily="18" charset="0"/>
                        </a:rPr>
                        <m:t>-1</m:t>
                      </m:r>
                      <m:r>
                        <a:rPr lang="de-DE" b="1" i="0" dirty="0" smtClean="0">
                          <a:solidFill>
                            <a:srgbClr val="FFCC00"/>
                          </a:solidFill>
                          <a:latin typeface="Cambria Math" panose="02040503050406030204" pitchFamily="18" charset="0"/>
                          <a:ea typeface="Cambria Math" panose="02040503050406030204" pitchFamily="18" charset="0"/>
                        </a:rPr>
                        <m:t>×</m:t>
                      </m:r>
                      <m:r>
                        <a:rPr lang="de-DE" b="1" i="0" dirty="0" smtClean="0">
                          <a:solidFill>
                            <a:srgbClr val="FFCC00"/>
                          </a:solidFill>
                          <a:latin typeface="Cambria Math" panose="02040503050406030204" pitchFamily="18" charset="0"/>
                          <a:ea typeface="Cambria Math" panose="02040503050406030204" pitchFamily="18" charset="0"/>
                        </a:rPr>
                        <m:t>𝟏𝟒</m:t>
                      </m:r>
                      <m:r>
                        <a:rPr lang="de-DE" b="1" i="0" dirty="0" smtClean="0">
                          <a:solidFill>
                            <a:srgbClr val="FFCC00"/>
                          </a:solidFill>
                          <a:latin typeface="Cambria Math" panose="02040503050406030204" pitchFamily="18" charset="0"/>
                          <a:ea typeface="Cambria Math" panose="02040503050406030204" pitchFamily="18" charset="0"/>
                        </a:rPr>
                        <m:t>.</m:t>
                      </m:r>
                      <m:r>
                        <a:rPr lang="de-DE" b="1" i="0" dirty="0" smtClean="0">
                          <a:solidFill>
                            <a:srgbClr val="FFCC00"/>
                          </a:solidFill>
                          <a:latin typeface="Cambria Math" panose="02040503050406030204" pitchFamily="18" charset="0"/>
                          <a:ea typeface="Cambria Math" panose="02040503050406030204" pitchFamily="18" charset="0"/>
                        </a:rPr>
                        <m:t>𝟑𝟔</m:t>
                      </m:r>
                      <m:r>
                        <a:rPr lang="de-DE" b="1" i="0" dirty="0" smtClean="0">
                          <a:solidFill>
                            <a:srgbClr val="FFCC00"/>
                          </a:solidFill>
                          <a:latin typeface="Cambria Math" panose="02040503050406030204" pitchFamily="18" charset="0"/>
                          <a:ea typeface="Cambria Math" panose="02040503050406030204" pitchFamily="18" charset="0"/>
                        </a:rPr>
                        <m:t>=</m:t>
                      </m:r>
                      <m:r>
                        <a:rPr lang="de-DE" b="1" i="0" dirty="0" smtClean="0">
                          <a:solidFill>
                            <a:srgbClr val="FFCC00"/>
                          </a:solidFill>
                          <a:latin typeface="Cambria Math" panose="02040503050406030204" pitchFamily="18" charset="0"/>
                          <a:ea typeface="Cambria Math" panose="02040503050406030204" pitchFamily="18" charset="0"/>
                        </a:rPr>
                        <m:t>𝟓</m:t>
                      </m:r>
                      <m:r>
                        <a:rPr lang="de-DE" b="1" i="0" dirty="0" smtClean="0">
                          <a:solidFill>
                            <a:srgbClr val="FFCC00"/>
                          </a:solidFill>
                          <a:latin typeface="Cambria Math" panose="02040503050406030204" pitchFamily="18" charset="0"/>
                          <a:ea typeface="Cambria Math" panose="02040503050406030204" pitchFamily="18" charset="0"/>
                        </a:rPr>
                        <m:t>.</m:t>
                      </m:r>
                      <m:r>
                        <a:rPr lang="de-DE" b="1" i="0" dirty="0" smtClean="0">
                          <a:solidFill>
                            <a:srgbClr val="FFCC00"/>
                          </a:solidFill>
                          <a:latin typeface="Cambria Math" panose="02040503050406030204" pitchFamily="18" charset="0"/>
                          <a:ea typeface="Cambria Math" panose="02040503050406030204" pitchFamily="18" charset="0"/>
                        </a:rPr>
                        <m:t>𝟎</m:t>
                      </m:r>
                      <m:r>
                        <a:rPr lang="de-DE" b="1" i="0" dirty="0" smtClean="0">
                          <a:solidFill>
                            <a:srgbClr val="FFCC00"/>
                          </a:solidFill>
                          <a:latin typeface="Cambria Math" panose="02040503050406030204" pitchFamily="18" charset="0"/>
                          <a:ea typeface="Cambria Math" panose="02040503050406030204" pitchFamily="18" charset="0"/>
                        </a:rPr>
                        <m:t> </m:t>
                      </m:r>
                      <m:r>
                        <a:rPr lang="de-DE" b="1" i="0" dirty="0" smtClean="0">
                          <a:solidFill>
                            <a:srgbClr val="FFCC00"/>
                          </a:solidFill>
                          <a:latin typeface="Cambria Math" panose="02040503050406030204" pitchFamily="18" charset="0"/>
                          <a:ea typeface="Cambria Math" panose="02040503050406030204" pitchFamily="18" charset="0"/>
                        </a:rPr>
                        <m:t>𝐄</m:t>
                      </m:r>
                      <m:r>
                        <a:rPr lang="de-DE" b="1" i="0" dirty="0" smtClean="0">
                          <a:solidFill>
                            <a:srgbClr val="FFCC00"/>
                          </a:solidFill>
                          <a:latin typeface="Cambria Math" panose="02040503050406030204" pitchFamily="18" charset="0"/>
                          <a:ea typeface="Cambria Math" panose="02040503050406030204" pitchFamily="18" charset="0"/>
                        </a:rPr>
                        <m:t>+</m:t>
                      </m:r>
                      <m:r>
                        <a:rPr lang="de-DE" b="1" i="0" dirty="0" smtClean="0">
                          <a:solidFill>
                            <a:srgbClr val="FFCC00"/>
                          </a:solidFill>
                          <a:latin typeface="Cambria Math" panose="02040503050406030204" pitchFamily="18" charset="0"/>
                          <a:ea typeface="Cambria Math" panose="02040503050406030204" pitchFamily="18" charset="0"/>
                        </a:rPr>
                        <m:t>𝟐𝟑</m:t>
                      </m:r>
                    </m:oMath>
                  </m:oMathPara>
                </a14:m>
                <a:endParaRPr lang="de-DE" b="1" dirty="0">
                  <a:solidFill>
                    <a:srgbClr val="FFCC00"/>
                  </a:solidFill>
                  <a:latin typeface="Cambria Math" panose="02040503050406030204" pitchFamily="18" charset="0"/>
                  <a:ea typeface="Cambria Math" panose="02040503050406030204" pitchFamily="18" charset="0"/>
                </a:endParaRPr>
              </a:p>
              <a:p>
                <a:pPr>
                  <a:lnSpc>
                    <a:spcPts val="2300"/>
                  </a:lnSpc>
                  <a:spcBef>
                    <a:spcPts val="1150"/>
                  </a:spcBef>
                </a:pPr>
                <a14:m>
                  <m:oMathPara xmlns:m="http://schemas.openxmlformats.org/officeDocument/2006/math">
                    <m:oMathParaPr>
                      <m:jc m:val="centerGroup"/>
                    </m:oMathParaPr>
                    <m:oMath xmlns:m="http://schemas.openxmlformats.org/officeDocument/2006/math">
                      <m:sSub>
                        <m:sSubPr>
                          <m:ctrlPr>
                            <a:rPr lang="de-DE" b="1" smtClean="0">
                              <a:solidFill>
                                <a:srgbClr val="C6D325"/>
                              </a:solidFill>
                              <a:latin typeface="Cambria Math" panose="02040503050406030204" pitchFamily="18" charset="0"/>
                              <a:ea typeface="Cambria Math" panose="02040503050406030204" pitchFamily="18" charset="0"/>
                            </a:rPr>
                          </m:ctrlPr>
                        </m:sSubPr>
                        <m:e>
                          <m:r>
                            <a:rPr lang="el-GR" b="1" i="0">
                              <a:solidFill>
                                <a:srgbClr val="C6D325"/>
                              </a:solidFill>
                              <a:latin typeface="Cambria Math" panose="02040503050406030204" pitchFamily="18" charset="0"/>
                              <a:ea typeface="Cambria Math" panose="02040503050406030204" pitchFamily="18" charset="0"/>
                            </a:rPr>
                            <m:t>𝚪</m:t>
                          </m:r>
                        </m:e>
                        <m:sub>
                          <m:r>
                            <a:rPr lang="de-DE" b="1" i="0">
                              <a:solidFill>
                                <a:srgbClr val="C6D325"/>
                              </a:solidFill>
                              <a:latin typeface="Cambria Math" panose="02040503050406030204" pitchFamily="18" charset="0"/>
                              <a:ea typeface="Cambria Math" panose="02040503050406030204" pitchFamily="18" charset="0"/>
                            </a:rPr>
                            <m:t>𝐋𝐂𝐅𝐒</m:t>
                          </m:r>
                          <m:r>
                            <a:rPr lang="de-DE" b="1" i="0">
                              <a:solidFill>
                                <a:srgbClr val="C6D325"/>
                              </a:solidFill>
                              <a:latin typeface="Cambria Math" panose="02040503050406030204" pitchFamily="18" charset="0"/>
                              <a:ea typeface="Cambria Math" panose="02040503050406030204" pitchFamily="18" charset="0"/>
                            </a:rPr>
                            <m:t>,</m:t>
                          </m:r>
                          <m:r>
                            <a:rPr lang="de-DE" b="1" i="0">
                              <a:solidFill>
                                <a:srgbClr val="C6D325"/>
                              </a:solidFill>
                              <a:latin typeface="Cambria Math" panose="02040503050406030204" pitchFamily="18" charset="0"/>
                              <a:ea typeface="Cambria Math" panose="02040503050406030204" pitchFamily="18" charset="0"/>
                            </a:rPr>
                            <m:t>𝐇𝐄𝐋𝐈𝐀𝐒</m:t>
                          </m:r>
                        </m:sub>
                      </m:sSub>
                      <m:r>
                        <a:rPr lang="de-DE" b="1" i="0">
                          <a:solidFill>
                            <a:srgbClr val="C6D325"/>
                          </a:solidFill>
                          <a:latin typeface="Cambria Math" panose="02040503050406030204" pitchFamily="18" charset="0"/>
                          <a:ea typeface="Cambria Math" panose="02040503050406030204" pitchFamily="18" charset="0"/>
                        </a:rPr>
                        <m:t>=</m:t>
                      </m:r>
                      <m:r>
                        <m:rPr>
                          <m:nor/>
                        </m:rPr>
                        <a:rPr lang="de-DE" b="1" dirty="0">
                          <a:solidFill>
                            <a:srgbClr val="C6D325"/>
                          </a:solidFill>
                          <a:latin typeface="Cambria Math" panose="02040503050406030204" pitchFamily="18" charset="0"/>
                          <a:ea typeface="Cambria Math" panose="02040503050406030204" pitchFamily="18" charset="0"/>
                        </a:rPr>
                        <m:t>7.0 </m:t>
                      </m:r>
                      <m:r>
                        <m:rPr>
                          <m:nor/>
                        </m:rPr>
                        <a:rPr lang="de-DE" b="1" dirty="0">
                          <a:solidFill>
                            <a:srgbClr val="C6D325"/>
                          </a:solidFill>
                          <a:latin typeface="Cambria Math" panose="02040503050406030204" pitchFamily="18" charset="0"/>
                          <a:ea typeface="Cambria Math" panose="02040503050406030204" pitchFamily="18" charset="0"/>
                        </a:rPr>
                        <m:t>E</m:t>
                      </m:r>
                      <m:r>
                        <m:rPr>
                          <m:nor/>
                        </m:rPr>
                        <a:rPr lang="de-DE" b="1" dirty="0">
                          <a:solidFill>
                            <a:srgbClr val="C6D325"/>
                          </a:solidFill>
                          <a:latin typeface="Cambria Math" panose="02040503050406030204" pitchFamily="18" charset="0"/>
                          <a:ea typeface="Cambria Math" panose="02040503050406030204" pitchFamily="18" charset="0"/>
                        </a:rPr>
                        <m:t>+21 </m:t>
                      </m:r>
                      <m:r>
                        <m:rPr>
                          <m:nor/>
                        </m:rPr>
                        <a:rPr lang="de-DE" b="1" dirty="0">
                          <a:solidFill>
                            <a:srgbClr val="C6D325"/>
                          </a:solidFill>
                          <a:latin typeface="Cambria Math" panose="02040503050406030204" pitchFamily="18" charset="0"/>
                          <a:ea typeface="Cambria Math" panose="02040503050406030204" pitchFamily="18" charset="0"/>
                        </a:rPr>
                        <m:t>s</m:t>
                      </m:r>
                      <m:r>
                        <m:rPr>
                          <m:nor/>
                        </m:rPr>
                        <a:rPr lang="de-DE" b="1" baseline="30000" dirty="0">
                          <a:solidFill>
                            <a:srgbClr val="C6D325"/>
                          </a:solidFill>
                          <a:latin typeface="Cambria Math" panose="02040503050406030204" pitchFamily="18" charset="0"/>
                          <a:ea typeface="Cambria Math" panose="02040503050406030204" pitchFamily="18" charset="0"/>
                        </a:rPr>
                        <m:t>-1</m:t>
                      </m:r>
                      <m:r>
                        <m:rPr>
                          <m:nor/>
                        </m:rPr>
                        <a:rPr lang="de-DE" b="1" baseline="30000" dirty="0" smtClean="0">
                          <a:solidFill>
                            <a:srgbClr val="C6D325"/>
                          </a:solidFill>
                          <a:latin typeface="Cambria Math" panose="02040503050406030204" pitchFamily="18" charset="0"/>
                          <a:ea typeface="Cambria Math" panose="02040503050406030204" pitchFamily="18" charset="0"/>
                        </a:rPr>
                        <m:t> </m:t>
                      </m:r>
                      <m:r>
                        <a:rPr lang="de-DE" b="1" i="0" dirty="0" smtClean="0">
                          <a:solidFill>
                            <a:srgbClr val="C6D325"/>
                          </a:solidFill>
                          <a:latin typeface="Cambria Math" panose="02040503050406030204" pitchFamily="18" charset="0"/>
                          <a:ea typeface="Cambria Math" panose="02040503050406030204" pitchFamily="18" charset="0"/>
                        </a:rPr>
                        <m:t>×</m:t>
                      </m:r>
                      <m:r>
                        <a:rPr lang="de-DE" b="1" i="0" dirty="0" smtClean="0">
                          <a:solidFill>
                            <a:srgbClr val="C6D325"/>
                          </a:solidFill>
                          <a:latin typeface="Cambria Math" panose="02040503050406030204" pitchFamily="18" charset="0"/>
                          <a:ea typeface="Cambria Math" panose="02040503050406030204" pitchFamily="18" charset="0"/>
                        </a:rPr>
                        <m:t>𝟏𝟒</m:t>
                      </m:r>
                      <m:r>
                        <a:rPr lang="de-DE" b="1" i="0" dirty="0" smtClean="0">
                          <a:solidFill>
                            <a:srgbClr val="C6D325"/>
                          </a:solidFill>
                          <a:latin typeface="Cambria Math" panose="02040503050406030204" pitchFamily="18" charset="0"/>
                          <a:ea typeface="Cambria Math" panose="02040503050406030204" pitchFamily="18" charset="0"/>
                        </a:rPr>
                        <m:t>.</m:t>
                      </m:r>
                      <m:r>
                        <a:rPr lang="de-DE" b="1" i="0" dirty="0" smtClean="0">
                          <a:solidFill>
                            <a:srgbClr val="C6D325"/>
                          </a:solidFill>
                          <a:latin typeface="Cambria Math" panose="02040503050406030204" pitchFamily="18" charset="0"/>
                          <a:ea typeface="Cambria Math" panose="02040503050406030204" pitchFamily="18" charset="0"/>
                        </a:rPr>
                        <m:t>𝟑𝟔</m:t>
                      </m:r>
                      <m:r>
                        <a:rPr lang="de-DE" b="1" i="0" dirty="0" smtClean="0">
                          <a:solidFill>
                            <a:srgbClr val="C6D325"/>
                          </a:solidFill>
                          <a:latin typeface="Cambria Math" panose="02040503050406030204" pitchFamily="18" charset="0"/>
                          <a:ea typeface="Cambria Math" panose="02040503050406030204" pitchFamily="18" charset="0"/>
                        </a:rPr>
                        <m:t>=</m:t>
                      </m:r>
                      <m:r>
                        <a:rPr lang="de-DE" b="1" i="0" dirty="0" smtClean="0">
                          <a:solidFill>
                            <a:srgbClr val="C6D325"/>
                          </a:solidFill>
                          <a:latin typeface="Cambria Math" panose="02040503050406030204" pitchFamily="18" charset="0"/>
                          <a:ea typeface="Cambria Math" panose="02040503050406030204" pitchFamily="18" charset="0"/>
                        </a:rPr>
                        <m:t>𝟏</m:t>
                      </m:r>
                      <m:r>
                        <a:rPr lang="de-DE" b="1" i="0" dirty="0" smtClean="0">
                          <a:solidFill>
                            <a:srgbClr val="C6D325"/>
                          </a:solidFill>
                          <a:latin typeface="Cambria Math" panose="02040503050406030204" pitchFamily="18" charset="0"/>
                          <a:ea typeface="Cambria Math" panose="02040503050406030204" pitchFamily="18" charset="0"/>
                        </a:rPr>
                        <m:t>.</m:t>
                      </m:r>
                      <m:r>
                        <a:rPr lang="de-DE" b="1" i="0" dirty="0" smtClean="0">
                          <a:solidFill>
                            <a:srgbClr val="C6D325"/>
                          </a:solidFill>
                          <a:latin typeface="Cambria Math" panose="02040503050406030204" pitchFamily="18" charset="0"/>
                          <a:ea typeface="Cambria Math" panose="02040503050406030204" pitchFamily="18" charset="0"/>
                        </a:rPr>
                        <m:t>𝟎</m:t>
                      </m:r>
                      <m:r>
                        <a:rPr lang="de-DE" b="1" i="0" dirty="0" smtClean="0">
                          <a:solidFill>
                            <a:srgbClr val="C6D325"/>
                          </a:solidFill>
                          <a:latin typeface="Cambria Math" panose="02040503050406030204" pitchFamily="18" charset="0"/>
                          <a:ea typeface="Cambria Math" panose="02040503050406030204" pitchFamily="18" charset="0"/>
                        </a:rPr>
                        <m:t> </m:t>
                      </m:r>
                      <m:r>
                        <a:rPr lang="de-DE" b="1" i="0" dirty="0" smtClean="0">
                          <a:solidFill>
                            <a:srgbClr val="C6D325"/>
                          </a:solidFill>
                          <a:latin typeface="Cambria Math" panose="02040503050406030204" pitchFamily="18" charset="0"/>
                          <a:ea typeface="Cambria Math" panose="02040503050406030204" pitchFamily="18" charset="0"/>
                        </a:rPr>
                        <m:t>𝐄</m:t>
                      </m:r>
                      <m:r>
                        <a:rPr lang="de-DE" b="1" i="0" dirty="0" smtClean="0">
                          <a:solidFill>
                            <a:srgbClr val="C6D325"/>
                          </a:solidFill>
                          <a:latin typeface="Cambria Math" panose="02040503050406030204" pitchFamily="18" charset="0"/>
                          <a:ea typeface="Cambria Math" panose="02040503050406030204" pitchFamily="18" charset="0"/>
                        </a:rPr>
                        <m:t>+</m:t>
                      </m:r>
                      <m:r>
                        <a:rPr lang="de-DE" b="1" i="0" dirty="0" smtClean="0">
                          <a:solidFill>
                            <a:srgbClr val="C6D325"/>
                          </a:solidFill>
                          <a:latin typeface="Cambria Math" panose="02040503050406030204" pitchFamily="18" charset="0"/>
                          <a:ea typeface="Cambria Math" panose="02040503050406030204" pitchFamily="18" charset="0"/>
                        </a:rPr>
                        <m:t>𝟐𝟑</m:t>
                      </m:r>
                    </m:oMath>
                  </m:oMathPara>
                </a14:m>
                <a:endParaRPr lang="de-DE" b="1" dirty="0">
                  <a:solidFill>
                    <a:srgbClr val="C6D325"/>
                  </a:solidFill>
                  <a:latin typeface="Cambria Math" panose="02040503050406030204" pitchFamily="18" charset="0"/>
                  <a:ea typeface="Cambria Math" panose="02040503050406030204" pitchFamily="18" charset="0"/>
                </a:endParaRPr>
              </a:p>
            </p:txBody>
          </p:sp>
        </mc:Choice>
        <mc:Fallback>
          <p:sp>
            <p:nvSpPr>
              <p:cNvPr id="8" name="Rechteck 7"/>
              <p:cNvSpPr>
                <a:spLocks noRot="1" noChangeAspect="1" noMove="1" noResize="1" noEditPoints="1" noAdjustHandles="1" noChangeArrowheads="1" noChangeShapeType="1" noTextEdit="1"/>
              </p:cNvSpPr>
              <p:nvPr/>
            </p:nvSpPr>
            <p:spPr>
              <a:xfrm>
                <a:off x="3012281" y="5441708"/>
                <a:ext cx="6096000" cy="977191"/>
              </a:xfrm>
              <a:prstGeom prst="rect">
                <a:avLst/>
              </a:prstGeom>
              <a:blipFill>
                <a:blip r:embed="rId4"/>
                <a:stretch>
                  <a:fillRect/>
                </a:stretch>
              </a:blipFill>
            </p:spPr>
            <p:txBody>
              <a:bodyPr/>
              <a:lstStyle/>
              <a:p>
                <a:r>
                  <a:rPr lang="de-DE">
                    <a:noFill/>
                  </a:rPr>
                  <a:t> </a:t>
                </a:r>
              </a:p>
            </p:txBody>
          </p:sp>
        </mc:Fallback>
      </mc:AlternateContent>
      <p:pic>
        <p:nvPicPr>
          <p:cNvPr id="9"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5936" b="23137"/>
          <a:stretch>
            <a:fillRect/>
          </a:stretch>
        </p:blipFill>
        <p:spPr bwMode="auto">
          <a:xfrm>
            <a:off x="2494109" y="2116493"/>
            <a:ext cx="1299075" cy="59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5936" b="23137"/>
          <a:stretch>
            <a:fillRect/>
          </a:stretch>
        </p:blipFill>
        <p:spPr bwMode="auto">
          <a:xfrm>
            <a:off x="6389622" y="1223963"/>
            <a:ext cx="5196301" cy="238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 name="Rechteck 10"/>
          <p:cNvSpPr/>
          <p:nvPr/>
        </p:nvSpPr>
        <p:spPr>
          <a:xfrm>
            <a:off x="8301747" y="2037466"/>
            <a:ext cx="1204332" cy="861576"/>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r>
              <a:rPr lang="de-DE" sz="1600" b="1" dirty="0" smtClean="0">
                <a:solidFill>
                  <a:srgbClr val="005555"/>
                </a:solidFill>
              </a:rPr>
              <a:t>HSR5/22</a:t>
            </a:r>
          </a:p>
        </p:txBody>
      </p:sp>
      <p:sp>
        <p:nvSpPr>
          <p:cNvPr id="12" name="Rechteck 11"/>
          <p:cNvSpPr/>
          <p:nvPr/>
        </p:nvSpPr>
        <p:spPr>
          <a:xfrm>
            <a:off x="3262313" y="2193069"/>
            <a:ext cx="72000" cy="72000"/>
          </a:xfrm>
          <a:prstGeom prst="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4" name="Rechteck 13"/>
          <p:cNvSpPr/>
          <p:nvPr/>
        </p:nvSpPr>
        <p:spPr>
          <a:xfrm>
            <a:off x="9667911" y="1673946"/>
            <a:ext cx="72000" cy="72000"/>
          </a:xfrm>
          <a:prstGeom prst="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mc:AlternateContent xmlns:mc="http://schemas.openxmlformats.org/markup-compatibility/2006">
        <mc:Choice xmlns:a14="http://schemas.microsoft.com/office/drawing/2010/main" Requires="a14">
          <p:sp>
            <p:nvSpPr>
              <p:cNvPr id="15" name="Textfeld 14"/>
              <p:cNvSpPr txBox="1"/>
              <p:nvPr/>
            </p:nvSpPr>
            <p:spPr>
              <a:xfrm>
                <a:off x="4207328" y="1821539"/>
                <a:ext cx="2604367" cy="294953"/>
              </a:xfrm>
              <a:prstGeom prst="rect">
                <a:avLst/>
              </a:prstGeom>
              <a:noFill/>
            </p:spPr>
            <p:txBody>
              <a:bodyPr wrap="none" lIns="0" tIns="0" rIns="0" bIns="0" rtlCol="0" anchor="t" anchorCtr="0">
                <a:spAutoFit/>
              </a:bodyPr>
              <a:lstStyle/>
              <a:p>
                <a:pPr>
                  <a:lnSpc>
                    <a:spcPts val="2300"/>
                  </a:lnSpc>
                  <a:spcBef>
                    <a:spcPts val="1150"/>
                  </a:spcBef>
                </a:pPr>
                <a14:m>
                  <m:oMathPara xmlns:m="http://schemas.openxmlformats.org/officeDocument/2006/math">
                    <m:oMathParaPr>
                      <m:jc m:val="centerGroup"/>
                    </m:oMathParaPr>
                    <m:oMath xmlns:m="http://schemas.openxmlformats.org/officeDocument/2006/math">
                      <m:sSub>
                        <m:sSubPr>
                          <m:ctrlPr>
                            <a:rPr lang="de-DE" sz="1600" i="1" smtClean="0">
                              <a:latin typeface="Cambria Math" panose="02040503050406030204" pitchFamily="18" charset="0"/>
                            </a:rPr>
                          </m:ctrlPr>
                        </m:sSubPr>
                        <m:e>
                          <m:d>
                            <m:dPr>
                              <m:ctrlPr>
                                <a:rPr lang="de-DE" sz="1600" i="1">
                                  <a:latin typeface="Cambria Math" panose="02040503050406030204" pitchFamily="18" charset="0"/>
                                </a:rPr>
                              </m:ctrlPr>
                            </m:dPr>
                            <m:e>
                              <m:f>
                                <m:fPr>
                                  <m:ctrlPr>
                                    <a:rPr lang="de-DE" sz="1600" i="1">
                                      <a:latin typeface="Cambria Math" panose="02040503050406030204" pitchFamily="18" charset="0"/>
                                    </a:rPr>
                                  </m:ctrlPr>
                                </m:fPr>
                                <m:num>
                                  <m:r>
                                    <a:rPr lang="de-DE" sz="1600" i="1">
                                      <a:latin typeface="Cambria Math" panose="02040503050406030204" pitchFamily="18" charset="0"/>
                                    </a:rPr>
                                    <m:t>𝐼𝑜𝑛𝑠</m:t>
                                  </m:r>
                                </m:num>
                                <m:den>
                                  <m:sSup>
                                    <m:sSupPr>
                                      <m:ctrlPr>
                                        <a:rPr lang="de-DE" sz="1600" i="1">
                                          <a:latin typeface="Cambria Math" panose="02040503050406030204" pitchFamily="18" charset="0"/>
                                        </a:rPr>
                                      </m:ctrlPr>
                                    </m:sSupPr>
                                    <m:e>
                                      <m:r>
                                        <a:rPr lang="de-DE" sz="1600" i="1">
                                          <a:latin typeface="Cambria Math" panose="02040503050406030204" pitchFamily="18" charset="0"/>
                                        </a:rPr>
                                        <m:t>𝑚</m:t>
                                      </m:r>
                                    </m:e>
                                    <m:sup>
                                      <m:r>
                                        <a:rPr lang="de-DE" sz="1600" i="1">
                                          <a:latin typeface="Cambria Math" panose="02040503050406030204" pitchFamily="18" charset="0"/>
                                        </a:rPr>
                                        <m:t>2</m:t>
                                      </m:r>
                                    </m:sup>
                                  </m:sSup>
                                  <m:r>
                                    <a:rPr lang="de-DE" sz="1600" b="0" i="1" smtClean="0">
                                      <a:latin typeface="Cambria Math" panose="02040503050406030204" pitchFamily="18" charset="0"/>
                                    </a:rPr>
                                    <m:t>𝑠</m:t>
                                  </m:r>
                                </m:den>
                              </m:f>
                            </m:e>
                          </m:d>
                        </m:e>
                        <m:sub>
                          <m:r>
                            <a:rPr lang="de-DE" sz="1600" b="0" i="1" smtClean="0">
                              <a:latin typeface="Cambria Math" panose="02040503050406030204" pitchFamily="18" charset="0"/>
                            </a:rPr>
                            <m:t>𝑊</m:t>
                          </m:r>
                          <m:r>
                            <a:rPr lang="de-DE" sz="1600" b="0" i="1" smtClean="0">
                              <a:latin typeface="Cambria Math" panose="02040503050406030204" pitchFamily="18" charset="0"/>
                            </a:rPr>
                            <m:t>7−</m:t>
                          </m:r>
                          <m:r>
                            <a:rPr lang="de-DE" sz="1600" b="0" i="1" smtClean="0">
                              <a:latin typeface="Cambria Math" panose="02040503050406030204" pitchFamily="18" charset="0"/>
                            </a:rPr>
                            <m:t>𝑋</m:t>
                          </m:r>
                        </m:sub>
                      </m:sSub>
                      <m:r>
                        <a:rPr lang="de-DE" sz="1600" b="0" i="1" smtClean="0">
                          <a:latin typeface="Cambria Math" panose="02040503050406030204" pitchFamily="18" charset="0"/>
                        </a:rPr>
                        <m:t>=</m:t>
                      </m:r>
                      <m:sSub>
                        <m:sSubPr>
                          <m:ctrlPr>
                            <a:rPr lang="de-DE" sz="1600" i="1">
                              <a:latin typeface="Cambria Math" panose="02040503050406030204" pitchFamily="18" charset="0"/>
                            </a:rPr>
                          </m:ctrlPr>
                        </m:sSubPr>
                        <m:e>
                          <m:d>
                            <m:dPr>
                              <m:ctrlPr>
                                <a:rPr lang="de-DE" sz="1600" i="1">
                                  <a:latin typeface="Cambria Math" panose="02040503050406030204" pitchFamily="18" charset="0"/>
                                </a:rPr>
                              </m:ctrlPr>
                            </m:dPr>
                            <m:e>
                              <m:f>
                                <m:fPr>
                                  <m:ctrlPr>
                                    <a:rPr lang="de-DE" sz="1600" i="1">
                                      <a:latin typeface="Cambria Math" panose="02040503050406030204" pitchFamily="18" charset="0"/>
                                    </a:rPr>
                                  </m:ctrlPr>
                                </m:fPr>
                                <m:num>
                                  <m:r>
                                    <a:rPr lang="de-DE" sz="1600" i="1">
                                      <a:latin typeface="Cambria Math" panose="02040503050406030204" pitchFamily="18" charset="0"/>
                                    </a:rPr>
                                    <m:t>𝐼𝑜𝑛𝑠</m:t>
                                  </m:r>
                                </m:num>
                                <m:den>
                                  <m:sSup>
                                    <m:sSupPr>
                                      <m:ctrlPr>
                                        <a:rPr lang="de-DE" sz="1600" i="1">
                                          <a:latin typeface="Cambria Math" panose="02040503050406030204" pitchFamily="18" charset="0"/>
                                        </a:rPr>
                                      </m:ctrlPr>
                                    </m:sSupPr>
                                    <m:e>
                                      <m:r>
                                        <a:rPr lang="de-DE" sz="1600" i="1">
                                          <a:latin typeface="Cambria Math" panose="02040503050406030204" pitchFamily="18" charset="0"/>
                                        </a:rPr>
                                        <m:t>𝑚</m:t>
                                      </m:r>
                                    </m:e>
                                    <m:sup>
                                      <m:r>
                                        <a:rPr lang="de-DE" sz="1600" i="1">
                                          <a:latin typeface="Cambria Math" panose="02040503050406030204" pitchFamily="18" charset="0"/>
                                        </a:rPr>
                                        <m:t>2</m:t>
                                      </m:r>
                                    </m:sup>
                                  </m:sSup>
                                  <m:r>
                                    <a:rPr lang="de-DE" sz="1600" b="0" i="1" smtClean="0">
                                      <a:latin typeface="Cambria Math" panose="02040503050406030204" pitchFamily="18" charset="0"/>
                                    </a:rPr>
                                    <m:t>𝑠</m:t>
                                  </m:r>
                                </m:den>
                              </m:f>
                            </m:e>
                          </m:d>
                        </m:e>
                        <m:sub>
                          <m:r>
                            <a:rPr lang="de-DE" sz="1600" b="0" i="1" smtClean="0">
                              <a:latin typeface="Cambria Math" panose="02040503050406030204" pitchFamily="18" charset="0"/>
                            </a:rPr>
                            <m:t>𝐻𝐸𝐿𝐼𝐴𝑆</m:t>
                          </m:r>
                        </m:sub>
                      </m:sSub>
                    </m:oMath>
                  </m:oMathPara>
                </a14:m>
                <a:endParaRPr lang="de-DE" sz="1600" dirty="0" err="1" smtClean="0"/>
              </a:p>
            </p:txBody>
          </p:sp>
        </mc:Choice>
        <mc:Fallback>
          <p:sp>
            <p:nvSpPr>
              <p:cNvPr id="15" name="Textfeld 14"/>
              <p:cNvSpPr txBox="1">
                <a:spLocks noRot="1" noChangeAspect="1" noMove="1" noResize="1" noEditPoints="1" noAdjustHandles="1" noChangeArrowheads="1" noChangeShapeType="1" noTextEdit="1"/>
              </p:cNvSpPr>
              <p:nvPr/>
            </p:nvSpPr>
            <p:spPr>
              <a:xfrm>
                <a:off x="4207328" y="1821539"/>
                <a:ext cx="2604367" cy="294953"/>
              </a:xfrm>
              <a:prstGeom prst="rect">
                <a:avLst/>
              </a:prstGeom>
              <a:blipFill>
                <a:blip r:embed="rId6"/>
                <a:stretch>
                  <a:fillRect t="-66667" b="-41667"/>
                </a:stretch>
              </a:blipFill>
            </p:spPr>
            <p:txBody>
              <a:bodyPr/>
              <a:lstStyle/>
              <a:p>
                <a:r>
                  <a:rPr lang="de-DE">
                    <a:noFill/>
                  </a:rPr>
                  <a:t> </a:t>
                </a:r>
              </a:p>
            </p:txBody>
          </p:sp>
        </mc:Fallback>
      </mc:AlternateContent>
      <p:cxnSp>
        <p:nvCxnSpPr>
          <p:cNvPr id="17" name="Gerade Verbindung mit Pfeil 16"/>
          <p:cNvCxnSpPr>
            <a:stCxn id="15" idx="1"/>
            <a:endCxn id="12" idx="3"/>
          </p:cNvCxnSpPr>
          <p:nvPr/>
        </p:nvCxnSpPr>
        <p:spPr>
          <a:xfrm flipH="1">
            <a:off x="3334313" y="1969016"/>
            <a:ext cx="873015" cy="260053"/>
          </a:xfrm>
          <a:prstGeom prst="straightConnector1">
            <a:avLst/>
          </a:prstGeom>
          <a:ln w="19050" cmpd="sng">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a:stCxn id="15" idx="3"/>
            <a:endCxn id="14" idx="1"/>
          </p:cNvCxnSpPr>
          <p:nvPr/>
        </p:nvCxnSpPr>
        <p:spPr>
          <a:xfrm flipV="1">
            <a:off x="6811695" y="1709946"/>
            <a:ext cx="2856216" cy="259070"/>
          </a:xfrm>
          <a:prstGeom prst="straightConnector1">
            <a:avLst/>
          </a:prstGeom>
          <a:ln w="19050" cmpd="sng">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934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Assumption</a:t>
            </a:r>
            <a:r>
              <a:rPr lang="de-DE" dirty="0"/>
              <a:t> 3: </a:t>
            </a:r>
            <a:r>
              <a:rPr lang="de-DE" dirty="0" err="1" smtClean="0"/>
              <a:t>Particle</a:t>
            </a:r>
            <a:r>
              <a:rPr lang="de-DE" dirty="0" smtClean="0"/>
              <a:t> </a:t>
            </a:r>
            <a:r>
              <a:rPr lang="de-DE" dirty="0" err="1" smtClean="0"/>
              <a:t>confinement</a:t>
            </a:r>
            <a:r>
              <a:rPr lang="de-DE" dirty="0" smtClean="0"/>
              <a:t> </a:t>
            </a:r>
            <a:r>
              <a:rPr lang="de-DE" dirty="0" err="1" smtClean="0"/>
              <a:t>for</a:t>
            </a:r>
            <a:r>
              <a:rPr lang="de-DE" dirty="0" smtClean="0"/>
              <a:t> H ≈ He</a:t>
            </a:r>
            <a:endParaRPr lang="de-DE" dirty="0"/>
          </a:p>
        </p:txBody>
      </p:sp>
      <p:sp>
        <p:nvSpPr>
          <p:cNvPr id="3" name="Datumsplatzhalter 2"/>
          <p:cNvSpPr>
            <a:spLocks noGrp="1"/>
          </p:cNvSpPr>
          <p:nvPr>
            <p:ph type="dt" sz="half" idx="10"/>
          </p:nvPr>
        </p:nvSpPr>
        <p:spPr/>
        <p:txBody>
          <a:bodyPr/>
          <a:lstStyle/>
          <a:p>
            <a:r>
              <a:rPr lang="de-DE" smtClean="0"/>
              <a:t>10.10.2023</a:t>
            </a:r>
            <a:endParaRPr lang="de-DE" dirty="0"/>
          </a:p>
        </p:txBody>
      </p:sp>
      <p:sp>
        <p:nvSpPr>
          <p:cNvPr id="4" name="Fußzeilenplatzhalter 3"/>
          <p:cNvSpPr>
            <a:spLocks noGrp="1"/>
          </p:cNvSpPr>
          <p:nvPr>
            <p:ph type="ftr" sz="quarter" idx="11"/>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5" name="Foliennummernplatzhalter 4"/>
          <p:cNvSpPr>
            <a:spLocks noGrp="1"/>
          </p:cNvSpPr>
          <p:nvPr>
            <p:ph type="sldNum" sz="quarter" idx="12"/>
          </p:nvPr>
        </p:nvSpPr>
        <p:spPr/>
        <p:txBody>
          <a:bodyPr/>
          <a:lstStyle/>
          <a:p>
            <a:fld id="{3B1A4699-952B-42DA-8DC4-38A59B49610C}" type="slidenum">
              <a:rPr lang="de-DE" smtClean="0"/>
              <a:pPr/>
              <a:t>5</a:t>
            </a:fld>
            <a:endParaRPr lang="de-DE" dirty="0"/>
          </a:p>
        </p:txBody>
      </p:sp>
      <mc:AlternateContent xmlns:mc="http://schemas.openxmlformats.org/markup-compatibility/2006">
        <mc:Choice xmlns:a14="http://schemas.microsoft.com/office/drawing/2010/main" Requires="a14">
          <p:sp>
            <p:nvSpPr>
              <p:cNvPr id="6" name="Rechteck 5"/>
              <p:cNvSpPr/>
              <p:nvPr/>
            </p:nvSpPr>
            <p:spPr>
              <a:xfrm>
                <a:off x="3012281" y="1004955"/>
                <a:ext cx="6096000" cy="1827808"/>
              </a:xfrm>
              <a:prstGeom prst="rect">
                <a:avLst/>
              </a:prstGeom>
            </p:spPr>
            <p:txBody>
              <a:bodyPr>
                <a:spAutoFit/>
              </a:bodyPr>
              <a:lstStyle/>
              <a:p>
                <a:pPr algn="ctr">
                  <a:spcBef>
                    <a:spcPts val="1150"/>
                  </a:spcBef>
                </a:pPr>
                <a:r>
                  <a:rPr lang="de-DE" dirty="0"/>
                  <a:t>HELIAS Helium </a:t>
                </a:r>
                <a:r>
                  <a:rPr lang="de-DE" dirty="0" err="1"/>
                  <a:t>production</a:t>
                </a:r>
                <a:r>
                  <a:rPr lang="de-DE" dirty="0"/>
                  <a:t> rate:</a:t>
                </a:r>
              </a:p>
              <a:p>
                <a:pPr algn="ctr">
                  <a:spcBef>
                    <a:spcPts val="1150"/>
                  </a:spcBef>
                </a:pPr>
                <a:r>
                  <a:rPr lang="de-DE" b="1" dirty="0">
                    <a:solidFill>
                      <a:srgbClr val="EF7C00"/>
                    </a:solidFill>
                    <a:latin typeface="Cambria Math" panose="02040503050406030204" pitchFamily="18" charset="0"/>
                    <a:ea typeface="Cambria Math" panose="02040503050406030204" pitchFamily="18" charset="0"/>
                  </a:rPr>
                  <a:t>Γ</a:t>
                </a:r>
                <a:r>
                  <a:rPr lang="el-GR" b="1" baseline="-25000" dirty="0">
                    <a:solidFill>
                      <a:srgbClr val="EF7C00"/>
                    </a:solidFill>
                    <a:latin typeface="Cambria Math" panose="02040503050406030204" pitchFamily="18" charset="0"/>
                    <a:ea typeface="Cambria Math" panose="02040503050406030204" pitchFamily="18" charset="0"/>
                  </a:rPr>
                  <a:t>α</a:t>
                </a:r>
                <a:r>
                  <a:rPr lang="de-DE" b="1" baseline="-25000" dirty="0">
                    <a:solidFill>
                      <a:srgbClr val="EF7C00"/>
                    </a:solidFill>
                    <a:latin typeface="Cambria Math" panose="02040503050406030204" pitchFamily="18" charset="0"/>
                    <a:ea typeface="Cambria Math" panose="02040503050406030204" pitchFamily="18" charset="0"/>
                  </a:rPr>
                  <a:t>,1 	  </a:t>
                </a:r>
                <a:r>
                  <a:rPr lang="de-DE" b="1" dirty="0">
                    <a:solidFill>
                      <a:srgbClr val="EF7C00"/>
                    </a:solidFill>
                    <a:latin typeface="Cambria Math" panose="02040503050406030204" pitchFamily="18" charset="0"/>
                    <a:ea typeface="Cambria Math" panose="02040503050406030204" pitchFamily="18" charset="0"/>
                  </a:rPr>
                  <a:t>= </a:t>
                </a:r>
                <a:r>
                  <a:rPr lang="de-DE" b="1" dirty="0">
                    <a:solidFill>
                      <a:srgbClr val="EF7C00"/>
                    </a:solidFill>
                    <a:latin typeface="Cambria Math" panose="02040503050406030204" pitchFamily="18" charset="0"/>
                    <a:ea typeface="Cambria Math" panose="02040503050406030204" pitchFamily="18" charset="0"/>
                  </a:rPr>
                  <a:t>1.06 x 10</a:t>
                </a:r>
                <a:r>
                  <a:rPr lang="de-DE" b="1" baseline="30000" dirty="0">
                    <a:solidFill>
                      <a:srgbClr val="EF7C00"/>
                    </a:solidFill>
                    <a:latin typeface="Cambria Math" panose="02040503050406030204" pitchFamily="18" charset="0"/>
                    <a:ea typeface="Cambria Math" panose="02040503050406030204" pitchFamily="18" charset="0"/>
                  </a:rPr>
                  <a:t>21 </a:t>
                </a:r>
                <a:r>
                  <a:rPr lang="de-DE" b="1" dirty="0" smtClean="0">
                    <a:solidFill>
                      <a:srgbClr val="EF7C00"/>
                    </a:solidFill>
                    <a:latin typeface="Cambria Math" panose="02040503050406030204" pitchFamily="18" charset="0"/>
                    <a:ea typeface="Cambria Math" panose="02040503050406030204" pitchFamily="18" charset="0"/>
                  </a:rPr>
                  <a:t>s</a:t>
                </a:r>
                <a:r>
                  <a:rPr lang="de-DE" b="1" baseline="30000" dirty="0" smtClean="0">
                    <a:solidFill>
                      <a:srgbClr val="EF7C00"/>
                    </a:solidFill>
                    <a:latin typeface="Cambria Math" panose="02040503050406030204" pitchFamily="18" charset="0"/>
                    <a:ea typeface="Cambria Math" panose="02040503050406030204" pitchFamily="18" charset="0"/>
                  </a:rPr>
                  <a:t>-1</a:t>
                </a:r>
                <a:endParaRPr lang="de-DE" b="1" dirty="0">
                  <a:solidFill>
                    <a:srgbClr val="EF7C00"/>
                  </a:solidFill>
                  <a:latin typeface="Cambria Math" panose="02040503050406030204" pitchFamily="18" charset="0"/>
                  <a:ea typeface="Cambria Math" panose="02040503050406030204" pitchFamily="18" charset="0"/>
                </a:endParaRPr>
              </a:p>
              <a:p>
                <a:pPr algn="ctr">
                  <a:spcBef>
                    <a:spcPts val="1150"/>
                  </a:spcBef>
                </a:pPr>
                <a:r>
                  <a:rPr lang="de-DE" dirty="0"/>
                  <a:t>Helium </a:t>
                </a:r>
                <a:r>
                  <a:rPr lang="de-DE" dirty="0" err="1"/>
                  <a:t>concentration</a:t>
                </a:r>
                <a:r>
                  <a:rPr lang="de-DE" dirty="0"/>
                  <a:t>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𝐶</m:t>
                        </m:r>
                      </m:e>
                      <m:sub>
                        <m:r>
                          <a:rPr lang="de-DE" i="1">
                            <a:latin typeface="Cambria Math" panose="02040503050406030204" pitchFamily="18" charset="0"/>
                          </a:rPr>
                          <m:t>𝐻𝑒</m:t>
                        </m:r>
                        <m:r>
                          <a:rPr lang="de-DE" i="1">
                            <a:latin typeface="Cambria Math" panose="02040503050406030204" pitchFamily="18" charset="0"/>
                          </a:rPr>
                          <m:t>,</m:t>
                        </m:r>
                        <m:r>
                          <a:rPr lang="de-DE" i="1">
                            <a:latin typeface="Cambria Math" panose="02040503050406030204" pitchFamily="18" charset="0"/>
                          </a:rPr>
                          <m:t>𝑚𝑎𝑖𝑛</m:t>
                        </m:r>
                      </m:sub>
                    </m:sSub>
                    <m:r>
                      <a:rPr lang="de-DE" i="1">
                        <a:latin typeface="Cambria Math" panose="02040503050406030204" pitchFamily="18" charset="0"/>
                      </a:rPr>
                      <m:t>= </m:t>
                    </m:r>
                    <m:f>
                      <m:fPr>
                        <m:ctrlPr>
                          <a:rPr lang="de-DE" i="1">
                            <a:latin typeface="Cambria Math" panose="02040503050406030204" pitchFamily="18" charset="0"/>
                          </a:rPr>
                        </m:ctrlPr>
                      </m:fPr>
                      <m:num>
                        <m:r>
                          <m:rPr>
                            <m:nor/>
                          </m:rPr>
                          <a:rPr lang="de-DE" b="1" dirty="0">
                            <a:latin typeface="Cambria Math" panose="02040503050406030204" pitchFamily="18" charset="0"/>
                            <a:ea typeface="Cambria Math" panose="02040503050406030204" pitchFamily="18" charset="0"/>
                          </a:rPr>
                          <m:t>Γ</m:t>
                        </m:r>
                        <m:r>
                          <m:rPr>
                            <m:nor/>
                          </m:rPr>
                          <a:rPr lang="el-GR" b="1" baseline="-25000" dirty="0">
                            <a:latin typeface="Cambria Math" panose="02040503050406030204" pitchFamily="18" charset="0"/>
                            <a:ea typeface="Cambria Math" panose="02040503050406030204" pitchFamily="18" charset="0"/>
                          </a:rPr>
                          <m:t>α</m:t>
                        </m:r>
                        <m:r>
                          <m:rPr>
                            <m:nor/>
                          </m:rPr>
                          <a:rPr lang="de-DE" b="1" baseline="-25000" dirty="0">
                            <a:latin typeface="Cambria Math" panose="02040503050406030204" pitchFamily="18" charset="0"/>
                            <a:ea typeface="Cambria Math" panose="02040503050406030204" pitchFamily="18" charset="0"/>
                          </a:rPr>
                          <m:t>,1</m:t>
                        </m:r>
                      </m:num>
                      <m:den>
                        <m:r>
                          <m:rPr>
                            <m:nor/>
                          </m:rPr>
                          <a:rPr lang="de-DE" b="1" dirty="0">
                            <a:latin typeface="Cambria Math" panose="02040503050406030204" pitchFamily="18" charset="0"/>
                            <a:ea typeface="Cambria Math" panose="02040503050406030204" pitchFamily="18" charset="0"/>
                          </a:rPr>
                          <m:t>Γ</m:t>
                        </m:r>
                        <m:r>
                          <a:rPr lang="de-DE" i="1" dirty="0">
                            <a:latin typeface="Cambria Math" panose="02040503050406030204" pitchFamily="18" charset="0"/>
                            <a:ea typeface="Cambria Math" panose="02040503050406030204" pitchFamily="18" charset="0"/>
                          </a:rPr>
                          <m:t>𝐿𝐶𝐹𝑆</m:t>
                        </m:r>
                      </m:den>
                    </m:f>
                  </m:oMath>
                </a14:m>
                <a:endParaRPr lang="de-DE" dirty="0"/>
              </a:p>
              <a:p>
                <a:pPr algn="ctr">
                  <a:spcBef>
                    <a:spcPts val="1150"/>
                  </a:spcBef>
                </a:pPr>
                <a:endParaRPr lang="de-DE" i="1" dirty="0">
                  <a:latin typeface="Cambria Math" panose="02040503050406030204" pitchFamily="18" charset="0"/>
                </a:endParaRPr>
              </a:p>
            </p:txBody>
          </p:sp>
        </mc:Choice>
        <mc:Fallback>
          <p:sp>
            <p:nvSpPr>
              <p:cNvPr id="6" name="Rechteck 5"/>
              <p:cNvSpPr>
                <a:spLocks noRot="1" noChangeAspect="1" noMove="1" noResize="1" noEditPoints="1" noAdjustHandles="1" noChangeArrowheads="1" noChangeShapeType="1" noTextEdit="1"/>
              </p:cNvSpPr>
              <p:nvPr/>
            </p:nvSpPr>
            <p:spPr>
              <a:xfrm>
                <a:off x="3012281" y="1004955"/>
                <a:ext cx="6096000" cy="1827808"/>
              </a:xfrm>
              <a:prstGeom prst="rect">
                <a:avLst/>
              </a:prstGeom>
              <a:blipFill>
                <a:blip r:embed="rId2"/>
                <a:stretch>
                  <a:fillRect t="-2000"/>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7" name="Rechteck 6"/>
              <p:cNvSpPr/>
              <p:nvPr/>
            </p:nvSpPr>
            <p:spPr>
              <a:xfrm>
                <a:off x="808831" y="2769765"/>
                <a:ext cx="6096000" cy="1827423"/>
              </a:xfrm>
              <a:prstGeom prst="rect">
                <a:avLst/>
              </a:prstGeom>
            </p:spPr>
            <p:txBody>
              <a:bodyPr>
                <a:spAutoFit/>
              </a:bodyPr>
              <a:lstStyle/>
              <a:p>
                <a:pPr>
                  <a:lnSpc>
                    <a:spcPct val="200000"/>
                  </a:lnSpc>
                  <a:spcBef>
                    <a:spcPts val="1150"/>
                  </a:spcBef>
                </a:pPr>
                <a14:m>
                  <m:oMathPara xmlns:m="http://schemas.openxmlformats.org/officeDocument/2006/math">
                    <m:oMathParaPr>
                      <m:jc m:val="centerGroup"/>
                    </m:oMathParaPr>
                    <m:oMath xmlns:m="http://schemas.openxmlformats.org/officeDocument/2006/math">
                      <m:sSub>
                        <m:sSubPr>
                          <m:ctrlPr>
                            <a:rPr lang="de-DE" b="1" i="1" smtClean="0">
                              <a:solidFill>
                                <a:srgbClr val="EF7C00"/>
                              </a:solidFill>
                              <a:latin typeface="Cambria Math" panose="02040503050406030204" pitchFamily="18" charset="0"/>
                              <a:ea typeface="Cambria Math" panose="02040503050406030204" pitchFamily="18" charset="0"/>
                            </a:rPr>
                          </m:ctrlPr>
                        </m:sSubPr>
                        <m:e>
                          <m:r>
                            <a:rPr lang="el-GR" b="1">
                              <a:solidFill>
                                <a:srgbClr val="EF7C00"/>
                              </a:solidFill>
                              <a:latin typeface="Cambria Math" panose="02040503050406030204" pitchFamily="18" charset="0"/>
                              <a:ea typeface="Cambria Math" panose="02040503050406030204" pitchFamily="18" charset="0"/>
                            </a:rPr>
                            <m:t>𝚪</m:t>
                          </m:r>
                        </m:e>
                        <m:sub>
                          <m:r>
                            <a:rPr lang="de-DE" b="1">
                              <a:solidFill>
                                <a:srgbClr val="EF7C00"/>
                              </a:solidFill>
                              <a:latin typeface="Cambria Math" panose="02040503050406030204" pitchFamily="18" charset="0"/>
                              <a:ea typeface="Cambria Math" panose="02040503050406030204" pitchFamily="18" charset="0"/>
                            </a:rPr>
                            <m:t>𝐋𝐂𝐅𝐒</m:t>
                          </m:r>
                          <m:r>
                            <a:rPr lang="de-DE" b="1">
                              <a:solidFill>
                                <a:srgbClr val="EF7C00"/>
                              </a:solidFill>
                              <a:latin typeface="Cambria Math" panose="02040503050406030204" pitchFamily="18" charset="0"/>
                              <a:ea typeface="Cambria Math" panose="02040503050406030204" pitchFamily="18" charset="0"/>
                            </a:rPr>
                            <m:t>,</m:t>
                          </m:r>
                          <m:r>
                            <a:rPr lang="de-DE" b="1">
                              <a:solidFill>
                                <a:srgbClr val="EF7C00"/>
                              </a:solidFill>
                              <a:latin typeface="Cambria Math" panose="02040503050406030204" pitchFamily="18" charset="0"/>
                              <a:ea typeface="Cambria Math" panose="02040503050406030204" pitchFamily="18" charset="0"/>
                            </a:rPr>
                            <m:t>𝐇𝐄𝐋𝐈𝐀𝐒</m:t>
                          </m:r>
                        </m:sub>
                      </m:sSub>
                      <m:r>
                        <a:rPr lang="de-DE" b="1" dirty="0">
                          <a:solidFill>
                            <a:srgbClr val="EF7C00"/>
                          </a:solidFill>
                          <a:latin typeface="Cambria Math" panose="02040503050406030204" pitchFamily="18" charset="0"/>
                          <a:ea typeface="Cambria Math" panose="02040503050406030204" pitchFamily="18" charset="0"/>
                        </a:rPr>
                        <m:t>=</m:t>
                      </m:r>
                      <m:r>
                        <a:rPr lang="de-DE" b="1" i="0" dirty="0" smtClean="0">
                          <a:solidFill>
                            <a:srgbClr val="EF7C00"/>
                          </a:solidFill>
                          <a:latin typeface="Cambria Math" panose="02040503050406030204" pitchFamily="18" charset="0"/>
                          <a:ea typeface="Cambria Math" panose="02040503050406030204" pitchFamily="18" charset="0"/>
                        </a:rPr>
                        <m:t>𝟕</m:t>
                      </m:r>
                      <m:r>
                        <a:rPr lang="de-DE" b="1" dirty="0">
                          <a:solidFill>
                            <a:srgbClr val="EF7C00"/>
                          </a:solidFill>
                          <a:latin typeface="Cambria Math" panose="02040503050406030204" pitchFamily="18" charset="0"/>
                          <a:ea typeface="Cambria Math" panose="02040503050406030204" pitchFamily="18" charset="0"/>
                        </a:rPr>
                        <m:t>.</m:t>
                      </m:r>
                      <m:r>
                        <a:rPr lang="de-DE" b="1" i="0" dirty="0" smtClean="0">
                          <a:solidFill>
                            <a:srgbClr val="EF7C00"/>
                          </a:solidFill>
                          <a:latin typeface="Cambria Math" panose="02040503050406030204" pitchFamily="18" charset="0"/>
                          <a:ea typeface="Cambria Math" panose="02040503050406030204" pitchFamily="18" charset="0"/>
                        </a:rPr>
                        <m:t>𝟔</m:t>
                      </m:r>
                      <m:r>
                        <a:rPr lang="de-DE" b="1" dirty="0">
                          <a:solidFill>
                            <a:srgbClr val="EF7C00"/>
                          </a:solidFill>
                          <a:latin typeface="Cambria Math" panose="02040503050406030204" pitchFamily="18" charset="0"/>
                          <a:ea typeface="Cambria Math" panose="02040503050406030204" pitchFamily="18" charset="0"/>
                        </a:rPr>
                        <m:t> </m:t>
                      </m:r>
                      <m:r>
                        <a:rPr lang="de-DE" b="1" dirty="0">
                          <a:solidFill>
                            <a:srgbClr val="EF7C00"/>
                          </a:solidFill>
                          <a:latin typeface="Cambria Math" panose="02040503050406030204" pitchFamily="18" charset="0"/>
                          <a:ea typeface="Cambria Math" panose="02040503050406030204" pitchFamily="18" charset="0"/>
                        </a:rPr>
                        <m:t>𝐄</m:t>
                      </m:r>
                      <m:r>
                        <a:rPr lang="de-DE" b="1" dirty="0">
                          <a:solidFill>
                            <a:srgbClr val="EF7C00"/>
                          </a:solidFill>
                          <a:latin typeface="Cambria Math" panose="02040503050406030204" pitchFamily="18" charset="0"/>
                          <a:ea typeface="Cambria Math" panose="02040503050406030204" pitchFamily="18" charset="0"/>
                        </a:rPr>
                        <m:t>+</m:t>
                      </m:r>
                      <m:r>
                        <a:rPr lang="de-DE" b="1" dirty="0">
                          <a:solidFill>
                            <a:srgbClr val="EF7C00"/>
                          </a:solidFill>
                          <a:latin typeface="Cambria Math" panose="02040503050406030204" pitchFamily="18" charset="0"/>
                          <a:ea typeface="Cambria Math" panose="02040503050406030204" pitchFamily="18" charset="0"/>
                        </a:rPr>
                        <m:t>𝟐𝟑</m:t>
                      </m:r>
                    </m:oMath>
                  </m:oMathPara>
                </a14:m>
                <a:endParaRPr lang="de-DE" b="1" dirty="0">
                  <a:solidFill>
                    <a:srgbClr val="EF7C00"/>
                  </a:solidFill>
                  <a:latin typeface="Cambria Math" panose="02040503050406030204" pitchFamily="18" charset="0"/>
                  <a:ea typeface="Cambria Math" panose="02040503050406030204" pitchFamily="18" charset="0"/>
                </a:endParaRPr>
              </a:p>
              <a:p>
                <a:pPr>
                  <a:lnSpc>
                    <a:spcPct val="200000"/>
                  </a:lnSpc>
                  <a:spcBef>
                    <a:spcPts val="1150"/>
                  </a:spcBef>
                </a:pPr>
                <a14:m>
                  <m:oMathPara xmlns:m="http://schemas.openxmlformats.org/officeDocument/2006/math">
                    <m:oMathParaPr>
                      <m:jc m:val="centerGroup"/>
                    </m:oMathParaPr>
                    <m:oMath xmlns:m="http://schemas.openxmlformats.org/officeDocument/2006/math">
                      <m:sSub>
                        <m:sSubPr>
                          <m:ctrlPr>
                            <a:rPr lang="de-DE" b="1" smtClean="0">
                              <a:solidFill>
                                <a:srgbClr val="FFCC00"/>
                              </a:solidFill>
                              <a:latin typeface="Cambria Math" panose="02040503050406030204" pitchFamily="18" charset="0"/>
                              <a:ea typeface="Cambria Math" panose="02040503050406030204" pitchFamily="18" charset="0"/>
                            </a:rPr>
                          </m:ctrlPr>
                        </m:sSubPr>
                        <m:e>
                          <m:r>
                            <a:rPr lang="el-GR" b="1" i="0">
                              <a:solidFill>
                                <a:srgbClr val="FFCC00"/>
                              </a:solidFill>
                              <a:latin typeface="Cambria Math" panose="02040503050406030204" pitchFamily="18" charset="0"/>
                              <a:ea typeface="Cambria Math" panose="02040503050406030204" pitchFamily="18" charset="0"/>
                            </a:rPr>
                            <m:t>𝚪</m:t>
                          </m:r>
                        </m:e>
                        <m:sub>
                          <m:r>
                            <a:rPr lang="de-DE" b="1" i="0">
                              <a:solidFill>
                                <a:srgbClr val="FFCC00"/>
                              </a:solidFill>
                              <a:latin typeface="Cambria Math" panose="02040503050406030204" pitchFamily="18" charset="0"/>
                              <a:ea typeface="Cambria Math" panose="02040503050406030204" pitchFamily="18" charset="0"/>
                            </a:rPr>
                            <m:t>𝐋𝐂𝐅𝐒</m:t>
                          </m:r>
                          <m:r>
                            <a:rPr lang="de-DE" b="1" i="0">
                              <a:solidFill>
                                <a:srgbClr val="FFCC00"/>
                              </a:solidFill>
                              <a:latin typeface="Cambria Math" panose="02040503050406030204" pitchFamily="18" charset="0"/>
                              <a:ea typeface="Cambria Math" panose="02040503050406030204" pitchFamily="18" charset="0"/>
                            </a:rPr>
                            <m:t>,</m:t>
                          </m:r>
                          <m:r>
                            <a:rPr lang="de-DE" b="1" i="0">
                              <a:solidFill>
                                <a:srgbClr val="FFCC00"/>
                              </a:solidFill>
                              <a:latin typeface="Cambria Math" panose="02040503050406030204" pitchFamily="18" charset="0"/>
                              <a:ea typeface="Cambria Math" panose="02040503050406030204" pitchFamily="18" charset="0"/>
                            </a:rPr>
                            <m:t>𝐇𝐄𝐋𝐈𝐀𝐒</m:t>
                          </m:r>
                        </m:sub>
                      </m:sSub>
                      <m:r>
                        <a:rPr lang="de-DE" b="1" i="0" dirty="0" smtClean="0">
                          <a:solidFill>
                            <a:srgbClr val="FFCC00"/>
                          </a:solidFill>
                          <a:latin typeface="Cambria Math" panose="02040503050406030204" pitchFamily="18" charset="0"/>
                          <a:ea typeface="Cambria Math" panose="02040503050406030204" pitchFamily="18" charset="0"/>
                        </a:rPr>
                        <m:t>=</m:t>
                      </m:r>
                      <m:r>
                        <a:rPr lang="de-DE" b="1" i="0" dirty="0" smtClean="0">
                          <a:solidFill>
                            <a:srgbClr val="FFCC00"/>
                          </a:solidFill>
                          <a:latin typeface="Cambria Math" panose="02040503050406030204" pitchFamily="18" charset="0"/>
                          <a:ea typeface="Cambria Math" panose="02040503050406030204" pitchFamily="18" charset="0"/>
                        </a:rPr>
                        <m:t>𝟓</m:t>
                      </m:r>
                      <m:r>
                        <a:rPr lang="de-DE" b="1" i="0" dirty="0" smtClean="0">
                          <a:solidFill>
                            <a:srgbClr val="FFCC00"/>
                          </a:solidFill>
                          <a:latin typeface="Cambria Math" panose="02040503050406030204" pitchFamily="18" charset="0"/>
                          <a:ea typeface="Cambria Math" panose="02040503050406030204" pitchFamily="18" charset="0"/>
                        </a:rPr>
                        <m:t>.</m:t>
                      </m:r>
                      <m:r>
                        <a:rPr lang="de-DE" b="1" i="0" dirty="0" smtClean="0">
                          <a:solidFill>
                            <a:srgbClr val="FFCC00"/>
                          </a:solidFill>
                          <a:latin typeface="Cambria Math" panose="02040503050406030204" pitchFamily="18" charset="0"/>
                          <a:ea typeface="Cambria Math" panose="02040503050406030204" pitchFamily="18" charset="0"/>
                        </a:rPr>
                        <m:t>𝟎</m:t>
                      </m:r>
                      <m:r>
                        <a:rPr lang="de-DE" b="1" i="0" dirty="0" smtClean="0">
                          <a:solidFill>
                            <a:srgbClr val="FFCC00"/>
                          </a:solidFill>
                          <a:latin typeface="Cambria Math" panose="02040503050406030204" pitchFamily="18" charset="0"/>
                          <a:ea typeface="Cambria Math" panose="02040503050406030204" pitchFamily="18" charset="0"/>
                        </a:rPr>
                        <m:t> </m:t>
                      </m:r>
                      <m:r>
                        <a:rPr lang="de-DE" b="1" i="0" dirty="0" smtClean="0">
                          <a:solidFill>
                            <a:srgbClr val="FFCC00"/>
                          </a:solidFill>
                          <a:latin typeface="Cambria Math" panose="02040503050406030204" pitchFamily="18" charset="0"/>
                          <a:ea typeface="Cambria Math" panose="02040503050406030204" pitchFamily="18" charset="0"/>
                        </a:rPr>
                        <m:t>𝐄</m:t>
                      </m:r>
                      <m:r>
                        <a:rPr lang="de-DE" b="1" i="0" dirty="0" smtClean="0">
                          <a:solidFill>
                            <a:srgbClr val="FFCC00"/>
                          </a:solidFill>
                          <a:latin typeface="Cambria Math" panose="02040503050406030204" pitchFamily="18" charset="0"/>
                          <a:ea typeface="Cambria Math" panose="02040503050406030204" pitchFamily="18" charset="0"/>
                        </a:rPr>
                        <m:t>+</m:t>
                      </m:r>
                      <m:r>
                        <a:rPr lang="de-DE" b="1" i="0" dirty="0" smtClean="0">
                          <a:solidFill>
                            <a:srgbClr val="FFCC00"/>
                          </a:solidFill>
                          <a:latin typeface="Cambria Math" panose="02040503050406030204" pitchFamily="18" charset="0"/>
                          <a:ea typeface="Cambria Math" panose="02040503050406030204" pitchFamily="18" charset="0"/>
                        </a:rPr>
                        <m:t>𝟐𝟑</m:t>
                      </m:r>
                    </m:oMath>
                  </m:oMathPara>
                </a14:m>
                <a:endParaRPr lang="de-DE" b="1" dirty="0">
                  <a:solidFill>
                    <a:srgbClr val="FFCC00"/>
                  </a:solidFill>
                  <a:latin typeface="Cambria Math" panose="02040503050406030204" pitchFamily="18" charset="0"/>
                  <a:ea typeface="Cambria Math" panose="02040503050406030204" pitchFamily="18" charset="0"/>
                </a:endParaRPr>
              </a:p>
              <a:p>
                <a:pPr>
                  <a:lnSpc>
                    <a:spcPct val="200000"/>
                  </a:lnSpc>
                  <a:spcBef>
                    <a:spcPts val="1150"/>
                  </a:spcBef>
                </a:pPr>
                <a14:m>
                  <m:oMathPara xmlns:m="http://schemas.openxmlformats.org/officeDocument/2006/math">
                    <m:oMathParaPr>
                      <m:jc m:val="centerGroup"/>
                    </m:oMathParaPr>
                    <m:oMath xmlns:m="http://schemas.openxmlformats.org/officeDocument/2006/math">
                      <m:sSub>
                        <m:sSubPr>
                          <m:ctrlPr>
                            <a:rPr lang="de-DE" b="1" smtClean="0">
                              <a:solidFill>
                                <a:srgbClr val="C6D325"/>
                              </a:solidFill>
                              <a:latin typeface="Cambria Math" panose="02040503050406030204" pitchFamily="18" charset="0"/>
                              <a:ea typeface="Cambria Math" panose="02040503050406030204" pitchFamily="18" charset="0"/>
                            </a:rPr>
                          </m:ctrlPr>
                        </m:sSubPr>
                        <m:e>
                          <m:r>
                            <a:rPr lang="el-GR" b="1" i="0">
                              <a:solidFill>
                                <a:srgbClr val="C6D325"/>
                              </a:solidFill>
                              <a:latin typeface="Cambria Math" panose="02040503050406030204" pitchFamily="18" charset="0"/>
                              <a:ea typeface="Cambria Math" panose="02040503050406030204" pitchFamily="18" charset="0"/>
                            </a:rPr>
                            <m:t>𝚪</m:t>
                          </m:r>
                        </m:e>
                        <m:sub>
                          <m:r>
                            <a:rPr lang="de-DE" b="1" i="0">
                              <a:solidFill>
                                <a:srgbClr val="C6D325"/>
                              </a:solidFill>
                              <a:latin typeface="Cambria Math" panose="02040503050406030204" pitchFamily="18" charset="0"/>
                              <a:ea typeface="Cambria Math" panose="02040503050406030204" pitchFamily="18" charset="0"/>
                            </a:rPr>
                            <m:t>𝐋𝐂𝐅𝐒</m:t>
                          </m:r>
                          <m:r>
                            <a:rPr lang="de-DE" b="1" i="0">
                              <a:solidFill>
                                <a:srgbClr val="C6D325"/>
                              </a:solidFill>
                              <a:latin typeface="Cambria Math" panose="02040503050406030204" pitchFamily="18" charset="0"/>
                              <a:ea typeface="Cambria Math" panose="02040503050406030204" pitchFamily="18" charset="0"/>
                            </a:rPr>
                            <m:t>,</m:t>
                          </m:r>
                          <m:r>
                            <a:rPr lang="de-DE" b="1" i="0">
                              <a:solidFill>
                                <a:srgbClr val="C6D325"/>
                              </a:solidFill>
                              <a:latin typeface="Cambria Math" panose="02040503050406030204" pitchFamily="18" charset="0"/>
                              <a:ea typeface="Cambria Math" panose="02040503050406030204" pitchFamily="18" charset="0"/>
                            </a:rPr>
                            <m:t>𝐇𝐄𝐋𝐈𝐀𝐒</m:t>
                          </m:r>
                        </m:sub>
                      </m:sSub>
                      <m:r>
                        <a:rPr lang="de-DE" b="1" i="0" dirty="0" smtClean="0">
                          <a:solidFill>
                            <a:srgbClr val="C6D325"/>
                          </a:solidFill>
                          <a:latin typeface="Cambria Math" panose="02040503050406030204" pitchFamily="18" charset="0"/>
                          <a:ea typeface="Cambria Math" panose="02040503050406030204" pitchFamily="18" charset="0"/>
                        </a:rPr>
                        <m:t>=</m:t>
                      </m:r>
                      <m:r>
                        <a:rPr lang="de-DE" b="1" i="0" dirty="0" smtClean="0">
                          <a:solidFill>
                            <a:srgbClr val="C6D325"/>
                          </a:solidFill>
                          <a:latin typeface="Cambria Math" panose="02040503050406030204" pitchFamily="18" charset="0"/>
                          <a:ea typeface="Cambria Math" panose="02040503050406030204" pitchFamily="18" charset="0"/>
                        </a:rPr>
                        <m:t>𝟏</m:t>
                      </m:r>
                      <m:r>
                        <a:rPr lang="de-DE" b="1" i="0" dirty="0" smtClean="0">
                          <a:solidFill>
                            <a:srgbClr val="C6D325"/>
                          </a:solidFill>
                          <a:latin typeface="Cambria Math" panose="02040503050406030204" pitchFamily="18" charset="0"/>
                          <a:ea typeface="Cambria Math" panose="02040503050406030204" pitchFamily="18" charset="0"/>
                        </a:rPr>
                        <m:t>.</m:t>
                      </m:r>
                      <m:r>
                        <a:rPr lang="de-DE" b="1" i="0" dirty="0" smtClean="0">
                          <a:solidFill>
                            <a:srgbClr val="C6D325"/>
                          </a:solidFill>
                          <a:latin typeface="Cambria Math" panose="02040503050406030204" pitchFamily="18" charset="0"/>
                          <a:ea typeface="Cambria Math" panose="02040503050406030204" pitchFamily="18" charset="0"/>
                        </a:rPr>
                        <m:t>𝟎</m:t>
                      </m:r>
                      <m:r>
                        <a:rPr lang="de-DE" b="1" i="0" dirty="0" smtClean="0">
                          <a:solidFill>
                            <a:srgbClr val="C6D325"/>
                          </a:solidFill>
                          <a:latin typeface="Cambria Math" panose="02040503050406030204" pitchFamily="18" charset="0"/>
                          <a:ea typeface="Cambria Math" panose="02040503050406030204" pitchFamily="18" charset="0"/>
                        </a:rPr>
                        <m:t> </m:t>
                      </m:r>
                      <m:r>
                        <a:rPr lang="de-DE" b="1" i="0" dirty="0" smtClean="0">
                          <a:solidFill>
                            <a:srgbClr val="C6D325"/>
                          </a:solidFill>
                          <a:latin typeface="Cambria Math" panose="02040503050406030204" pitchFamily="18" charset="0"/>
                          <a:ea typeface="Cambria Math" panose="02040503050406030204" pitchFamily="18" charset="0"/>
                        </a:rPr>
                        <m:t>𝐄</m:t>
                      </m:r>
                      <m:r>
                        <a:rPr lang="de-DE" b="1" i="0" dirty="0" smtClean="0">
                          <a:solidFill>
                            <a:srgbClr val="C6D325"/>
                          </a:solidFill>
                          <a:latin typeface="Cambria Math" panose="02040503050406030204" pitchFamily="18" charset="0"/>
                          <a:ea typeface="Cambria Math" panose="02040503050406030204" pitchFamily="18" charset="0"/>
                        </a:rPr>
                        <m:t>+</m:t>
                      </m:r>
                      <m:r>
                        <a:rPr lang="de-DE" b="1" i="0" dirty="0" smtClean="0">
                          <a:solidFill>
                            <a:srgbClr val="C6D325"/>
                          </a:solidFill>
                          <a:latin typeface="Cambria Math" panose="02040503050406030204" pitchFamily="18" charset="0"/>
                          <a:ea typeface="Cambria Math" panose="02040503050406030204" pitchFamily="18" charset="0"/>
                        </a:rPr>
                        <m:t>𝟐𝟑</m:t>
                      </m:r>
                    </m:oMath>
                  </m:oMathPara>
                </a14:m>
                <a:endParaRPr lang="de-DE" b="1" dirty="0">
                  <a:solidFill>
                    <a:srgbClr val="C6D325"/>
                  </a:solidFill>
                  <a:latin typeface="Cambria Math" panose="02040503050406030204" pitchFamily="18" charset="0"/>
                  <a:ea typeface="Cambria Math" panose="02040503050406030204" pitchFamily="18" charset="0"/>
                </a:endParaRPr>
              </a:p>
            </p:txBody>
          </p:sp>
        </mc:Choice>
        <mc:Fallback>
          <p:sp>
            <p:nvSpPr>
              <p:cNvPr id="7" name="Rechteck 6"/>
              <p:cNvSpPr>
                <a:spLocks noRot="1" noChangeAspect="1" noMove="1" noResize="1" noEditPoints="1" noAdjustHandles="1" noChangeArrowheads="1" noChangeShapeType="1" noTextEdit="1"/>
              </p:cNvSpPr>
              <p:nvPr/>
            </p:nvSpPr>
            <p:spPr>
              <a:xfrm>
                <a:off x="808831" y="2769765"/>
                <a:ext cx="6096000" cy="1827423"/>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8" name="Rechteck 7"/>
              <p:cNvSpPr/>
              <p:nvPr/>
            </p:nvSpPr>
            <p:spPr>
              <a:xfrm>
                <a:off x="7499350" y="2832763"/>
                <a:ext cx="2876550" cy="1701428"/>
              </a:xfrm>
              <a:prstGeom prst="rect">
                <a:avLst/>
              </a:prstGeom>
            </p:spPr>
            <p:txBody>
              <a:bodyPr wrap="square">
                <a:spAutoFit/>
              </a:bodyPr>
              <a:lstStyle/>
              <a:p>
                <a:pPr>
                  <a:lnSpc>
                    <a:spcPct val="150000"/>
                  </a:lnSpc>
                  <a:spcBef>
                    <a:spcPts val="1150"/>
                  </a:spcBef>
                </a:pPr>
                <a:r>
                  <a:rPr lang="de-DE" b="1" dirty="0" smtClean="0">
                    <a:solidFill>
                      <a:srgbClr val="EF7C00"/>
                    </a:solidFill>
                    <a:latin typeface="Cambria Math" panose="02040503050406030204" pitchFamily="18" charset="0"/>
                    <a:ea typeface="Cambria Math" panose="02040503050406030204" pitchFamily="18" charset="0"/>
                  </a:rPr>
                  <a:t> </a:t>
                </a:r>
                <a14:m>
                  <m:oMath xmlns:m="http://schemas.openxmlformats.org/officeDocument/2006/math">
                    <m:sSub>
                      <m:sSubPr>
                        <m:ctrlPr>
                          <a:rPr lang="de-DE" b="1">
                            <a:solidFill>
                              <a:srgbClr val="EF7C00"/>
                            </a:solidFill>
                            <a:latin typeface="Cambria Math" panose="02040503050406030204" pitchFamily="18" charset="0"/>
                            <a:ea typeface="Cambria Math" panose="02040503050406030204" pitchFamily="18" charset="0"/>
                          </a:rPr>
                        </m:ctrlPr>
                      </m:sSubPr>
                      <m:e>
                        <m:r>
                          <a:rPr lang="de-DE" b="1" i="0">
                            <a:solidFill>
                              <a:srgbClr val="EF7C00"/>
                            </a:solidFill>
                            <a:latin typeface="Cambria Math" panose="02040503050406030204" pitchFamily="18" charset="0"/>
                            <a:ea typeface="Cambria Math" panose="02040503050406030204" pitchFamily="18" charset="0"/>
                          </a:rPr>
                          <m:t>𝐂</m:t>
                        </m:r>
                      </m:e>
                      <m:sub>
                        <m:r>
                          <a:rPr lang="de-DE" b="1" i="0">
                            <a:solidFill>
                              <a:srgbClr val="EF7C00"/>
                            </a:solidFill>
                            <a:latin typeface="Cambria Math" panose="02040503050406030204" pitchFamily="18" charset="0"/>
                            <a:ea typeface="Cambria Math" panose="02040503050406030204" pitchFamily="18" charset="0"/>
                          </a:rPr>
                          <m:t>𝐇𝐞</m:t>
                        </m:r>
                        <m:r>
                          <a:rPr lang="de-DE" b="1" i="0">
                            <a:solidFill>
                              <a:srgbClr val="EF7C00"/>
                            </a:solidFill>
                            <a:latin typeface="Cambria Math" panose="02040503050406030204" pitchFamily="18" charset="0"/>
                            <a:ea typeface="Cambria Math" panose="02040503050406030204" pitchFamily="18" charset="0"/>
                          </a:rPr>
                          <m:t>,</m:t>
                        </m:r>
                        <m:r>
                          <a:rPr lang="de-DE" b="1" i="0">
                            <a:solidFill>
                              <a:srgbClr val="EF7C00"/>
                            </a:solidFill>
                            <a:latin typeface="Cambria Math" panose="02040503050406030204" pitchFamily="18" charset="0"/>
                            <a:ea typeface="Cambria Math" panose="02040503050406030204" pitchFamily="18" charset="0"/>
                          </a:rPr>
                          <m:t>𝐦𝐚𝐢𝐧</m:t>
                        </m:r>
                      </m:sub>
                    </m:sSub>
                    <m:r>
                      <a:rPr lang="de-DE" b="1" i="0">
                        <a:solidFill>
                          <a:srgbClr val="EF7C00"/>
                        </a:solidFill>
                        <a:latin typeface="Cambria Math" panose="02040503050406030204" pitchFamily="18" charset="0"/>
                        <a:ea typeface="Cambria Math" panose="02040503050406030204" pitchFamily="18" charset="0"/>
                      </a:rPr>
                      <m:t>=</m:t>
                    </m:r>
                    <m:r>
                      <a:rPr lang="de-DE" b="1" i="0" smtClean="0">
                        <a:solidFill>
                          <a:srgbClr val="EF7C00"/>
                        </a:solidFill>
                        <a:latin typeface="Cambria Math" panose="02040503050406030204" pitchFamily="18" charset="0"/>
                        <a:ea typeface="Cambria Math" panose="02040503050406030204" pitchFamily="18" charset="0"/>
                      </a:rPr>
                      <m:t>𝟎</m:t>
                    </m:r>
                    <m:r>
                      <a:rPr lang="de-DE" b="1" i="0">
                        <a:solidFill>
                          <a:srgbClr val="EF7C00"/>
                        </a:solidFill>
                        <a:latin typeface="Cambria Math" panose="02040503050406030204" pitchFamily="18" charset="0"/>
                        <a:ea typeface="Cambria Math" panose="02040503050406030204" pitchFamily="18" charset="0"/>
                      </a:rPr>
                      <m:t>.</m:t>
                    </m:r>
                    <m:r>
                      <a:rPr lang="de-DE" b="1" i="0" smtClean="0">
                        <a:solidFill>
                          <a:srgbClr val="EF7C00"/>
                        </a:solidFill>
                        <a:latin typeface="Cambria Math" panose="02040503050406030204" pitchFamily="18" charset="0"/>
                        <a:ea typeface="Cambria Math" panose="02040503050406030204" pitchFamily="18" charset="0"/>
                      </a:rPr>
                      <m:t>𝟏𝟒</m:t>
                    </m:r>
                    <m:r>
                      <a:rPr lang="de-DE" b="1" i="0">
                        <a:solidFill>
                          <a:srgbClr val="EF7C00"/>
                        </a:solidFill>
                        <a:latin typeface="Cambria Math" panose="02040503050406030204" pitchFamily="18" charset="0"/>
                        <a:ea typeface="Cambria Math" panose="02040503050406030204" pitchFamily="18" charset="0"/>
                      </a:rPr>
                      <m:t> %</m:t>
                    </m:r>
                  </m:oMath>
                </a14:m>
                <a:endParaRPr lang="de-DE" b="1" dirty="0">
                  <a:solidFill>
                    <a:srgbClr val="EF7C00"/>
                  </a:solidFill>
                  <a:latin typeface="Cambria Math" panose="02040503050406030204" pitchFamily="18" charset="0"/>
                  <a:ea typeface="Cambria Math" panose="02040503050406030204" pitchFamily="18" charset="0"/>
                </a:endParaRPr>
              </a:p>
              <a:p>
                <a:pPr>
                  <a:lnSpc>
                    <a:spcPct val="150000"/>
                  </a:lnSpc>
                  <a:spcBef>
                    <a:spcPts val="1150"/>
                  </a:spcBef>
                </a:pPr>
                <a:r>
                  <a:rPr lang="de-DE" b="1" dirty="0">
                    <a:solidFill>
                      <a:srgbClr val="FFCC00"/>
                    </a:solidFill>
                    <a:latin typeface="Cambria Math" panose="02040503050406030204" pitchFamily="18" charset="0"/>
                    <a:ea typeface="Cambria Math" panose="02040503050406030204" pitchFamily="18" charset="0"/>
                  </a:rPr>
                  <a:t>  </a:t>
                </a:r>
                <a14:m>
                  <m:oMath xmlns:m="http://schemas.openxmlformats.org/officeDocument/2006/math">
                    <m:sSub>
                      <m:sSubPr>
                        <m:ctrlPr>
                          <a:rPr lang="de-DE" b="1">
                            <a:solidFill>
                              <a:srgbClr val="FFCC00"/>
                            </a:solidFill>
                            <a:latin typeface="Cambria Math" panose="02040503050406030204" pitchFamily="18" charset="0"/>
                            <a:ea typeface="Cambria Math" panose="02040503050406030204" pitchFamily="18" charset="0"/>
                          </a:rPr>
                        </m:ctrlPr>
                      </m:sSubPr>
                      <m:e>
                        <m:r>
                          <a:rPr lang="de-DE" b="1" i="0">
                            <a:solidFill>
                              <a:srgbClr val="FFCC00"/>
                            </a:solidFill>
                            <a:latin typeface="Cambria Math" panose="02040503050406030204" pitchFamily="18" charset="0"/>
                            <a:ea typeface="Cambria Math" panose="02040503050406030204" pitchFamily="18" charset="0"/>
                          </a:rPr>
                          <m:t>𝐂</m:t>
                        </m:r>
                      </m:e>
                      <m:sub>
                        <m:r>
                          <a:rPr lang="de-DE" b="1" i="0">
                            <a:solidFill>
                              <a:srgbClr val="FFCC00"/>
                            </a:solidFill>
                            <a:latin typeface="Cambria Math" panose="02040503050406030204" pitchFamily="18" charset="0"/>
                            <a:ea typeface="Cambria Math" panose="02040503050406030204" pitchFamily="18" charset="0"/>
                          </a:rPr>
                          <m:t>𝐇𝐞</m:t>
                        </m:r>
                        <m:r>
                          <a:rPr lang="de-DE" b="1" i="0">
                            <a:solidFill>
                              <a:srgbClr val="FFCC00"/>
                            </a:solidFill>
                            <a:latin typeface="Cambria Math" panose="02040503050406030204" pitchFamily="18" charset="0"/>
                            <a:ea typeface="Cambria Math" panose="02040503050406030204" pitchFamily="18" charset="0"/>
                          </a:rPr>
                          <m:t>,</m:t>
                        </m:r>
                        <m:r>
                          <a:rPr lang="de-DE" b="1" i="0">
                            <a:solidFill>
                              <a:srgbClr val="FFCC00"/>
                            </a:solidFill>
                            <a:latin typeface="Cambria Math" panose="02040503050406030204" pitchFamily="18" charset="0"/>
                            <a:ea typeface="Cambria Math" panose="02040503050406030204" pitchFamily="18" charset="0"/>
                          </a:rPr>
                          <m:t>𝐦𝐚𝐢𝐧</m:t>
                        </m:r>
                      </m:sub>
                    </m:sSub>
                    <m:r>
                      <a:rPr lang="de-DE" b="1" i="0">
                        <a:solidFill>
                          <a:srgbClr val="FFCC00"/>
                        </a:solidFill>
                        <a:latin typeface="Cambria Math" panose="02040503050406030204" pitchFamily="18" charset="0"/>
                        <a:ea typeface="Cambria Math" panose="02040503050406030204" pitchFamily="18" charset="0"/>
                      </a:rPr>
                      <m:t>=</m:t>
                    </m:r>
                    <m:r>
                      <a:rPr lang="de-DE" b="1" i="0" smtClean="0">
                        <a:solidFill>
                          <a:srgbClr val="FFCC00"/>
                        </a:solidFill>
                        <a:latin typeface="Cambria Math" panose="02040503050406030204" pitchFamily="18" charset="0"/>
                        <a:ea typeface="Cambria Math" panose="02040503050406030204" pitchFamily="18" charset="0"/>
                      </a:rPr>
                      <m:t>𝟎</m:t>
                    </m:r>
                    <m:r>
                      <a:rPr lang="de-DE" b="1" i="0" smtClean="0">
                        <a:solidFill>
                          <a:srgbClr val="FFCC00"/>
                        </a:solidFill>
                        <a:latin typeface="Cambria Math" panose="02040503050406030204" pitchFamily="18" charset="0"/>
                        <a:ea typeface="Cambria Math" panose="02040503050406030204" pitchFamily="18" charset="0"/>
                      </a:rPr>
                      <m:t>.</m:t>
                    </m:r>
                    <m:r>
                      <a:rPr lang="de-DE" b="1" i="0" smtClean="0">
                        <a:solidFill>
                          <a:srgbClr val="FFCC00"/>
                        </a:solidFill>
                        <a:latin typeface="Cambria Math" panose="02040503050406030204" pitchFamily="18" charset="0"/>
                        <a:ea typeface="Cambria Math" panose="02040503050406030204" pitchFamily="18" charset="0"/>
                      </a:rPr>
                      <m:t>𝟐𝟏</m:t>
                    </m:r>
                    <m:r>
                      <a:rPr lang="de-DE" b="1" i="0" smtClean="0">
                        <a:solidFill>
                          <a:srgbClr val="FFCC00"/>
                        </a:solidFill>
                        <a:latin typeface="Cambria Math" panose="02040503050406030204" pitchFamily="18" charset="0"/>
                        <a:ea typeface="Cambria Math" panose="02040503050406030204" pitchFamily="18" charset="0"/>
                      </a:rPr>
                      <m:t> %</m:t>
                    </m:r>
                  </m:oMath>
                </a14:m>
                <a:endParaRPr lang="de-DE" b="1" dirty="0">
                  <a:solidFill>
                    <a:srgbClr val="FFCC00"/>
                  </a:solidFill>
                  <a:latin typeface="Cambria Math" panose="02040503050406030204" pitchFamily="18" charset="0"/>
                  <a:ea typeface="Cambria Math" panose="02040503050406030204" pitchFamily="18" charset="0"/>
                </a:endParaRPr>
              </a:p>
              <a:p>
                <a:pPr>
                  <a:lnSpc>
                    <a:spcPct val="150000"/>
                  </a:lnSpc>
                  <a:spcBef>
                    <a:spcPts val="1150"/>
                  </a:spcBef>
                </a:pPr>
                <a:r>
                  <a:rPr lang="de-DE" b="1" dirty="0">
                    <a:solidFill>
                      <a:srgbClr val="C6D325"/>
                    </a:solidFill>
                    <a:latin typeface="Cambria Math" panose="02040503050406030204" pitchFamily="18" charset="0"/>
                    <a:ea typeface="Cambria Math" panose="02040503050406030204" pitchFamily="18" charset="0"/>
                  </a:rPr>
                  <a:t>  </a:t>
                </a:r>
                <a14:m>
                  <m:oMath xmlns:m="http://schemas.openxmlformats.org/officeDocument/2006/math">
                    <m:sSub>
                      <m:sSubPr>
                        <m:ctrlPr>
                          <a:rPr lang="de-DE" b="1">
                            <a:solidFill>
                              <a:srgbClr val="C6D325"/>
                            </a:solidFill>
                            <a:latin typeface="Cambria Math" panose="02040503050406030204" pitchFamily="18" charset="0"/>
                            <a:ea typeface="Cambria Math" panose="02040503050406030204" pitchFamily="18" charset="0"/>
                          </a:rPr>
                        </m:ctrlPr>
                      </m:sSubPr>
                      <m:e>
                        <m:r>
                          <a:rPr lang="de-DE" b="1" i="0">
                            <a:solidFill>
                              <a:srgbClr val="C6D325"/>
                            </a:solidFill>
                            <a:latin typeface="Cambria Math" panose="02040503050406030204" pitchFamily="18" charset="0"/>
                            <a:ea typeface="Cambria Math" panose="02040503050406030204" pitchFamily="18" charset="0"/>
                          </a:rPr>
                          <m:t>𝐂</m:t>
                        </m:r>
                      </m:e>
                      <m:sub>
                        <m:r>
                          <a:rPr lang="de-DE" b="1" i="0">
                            <a:solidFill>
                              <a:srgbClr val="C6D325"/>
                            </a:solidFill>
                            <a:latin typeface="Cambria Math" panose="02040503050406030204" pitchFamily="18" charset="0"/>
                            <a:ea typeface="Cambria Math" panose="02040503050406030204" pitchFamily="18" charset="0"/>
                          </a:rPr>
                          <m:t>𝐇𝐞</m:t>
                        </m:r>
                        <m:r>
                          <a:rPr lang="de-DE" b="1" i="0">
                            <a:solidFill>
                              <a:srgbClr val="C6D325"/>
                            </a:solidFill>
                            <a:latin typeface="Cambria Math" panose="02040503050406030204" pitchFamily="18" charset="0"/>
                            <a:ea typeface="Cambria Math" panose="02040503050406030204" pitchFamily="18" charset="0"/>
                          </a:rPr>
                          <m:t>,</m:t>
                        </m:r>
                        <m:r>
                          <a:rPr lang="de-DE" b="1" i="0">
                            <a:solidFill>
                              <a:srgbClr val="C6D325"/>
                            </a:solidFill>
                            <a:latin typeface="Cambria Math" panose="02040503050406030204" pitchFamily="18" charset="0"/>
                            <a:ea typeface="Cambria Math" panose="02040503050406030204" pitchFamily="18" charset="0"/>
                          </a:rPr>
                          <m:t>𝐦𝐚𝐢𝐧</m:t>
                        </m:r>
                      </m:sub>
                    </m:sSub>
                    <m:r>
                      <a:rPr lang="de-DE" b="1" i="0">
                        <a:solidFill>
                          <a:srgbClr val="C6D325"/>
                        </a:solidFill>
                        <a:latin typeface="Cambria Math" panose="02040503050406030204" pitchFamily="18" charset="0"/>
                        <a:ea typeface="Cambria Math" panose="02040503050406030204" pitchFamily="18" charset="0"/>
                      </a:rPr>
                      <m:t>=</m:t>
                    </m:r>
                    <m:r>
                      <m:rPr>
                        <m:nor/>
                      </m:rPr>
                      <a:rPr lang="de-DE" b="1" i="0" smtClean="0">
                        <a:solidFill>
                          <a:srgbClr val="C6D325"/>
                        </a:solidFill>
                        <a:latin typeface="Cambria Math" panose="02040503050406030204" pitchFamily="18" charset="0"/>
                        <a:ea typeface="Cambria Math" panose="02040503050406030204" pitchFamily="18" charset="0"/>
                      </a:rPr>
                      <m:t>1</m:t>
                    </m:r>
                    <m:r>
                      <m:rPr>
                        <m:nor/>
                      </m:rPr>
                      <a:rPr lang="de-DE" b="1">
                        <a:solidFill>
                          <a:srgbClr val="C6D325"/>
                        </a:solidFill>
                        <a:latin typeface="Cambria Math" panose="02040503050406030204" pitchFamily="18" charset="0"/>
                        <a:ea typeface="Cambria Math" panose="02040503050406030204" pitchFamily="18" charset="0"/>
                      </a:rPr>
                      <m:t>.</m:t>
                    </m:r>
                    <m:r>
                      <m:rPr>
                        <m:nor/>
                      </m:rPr>
                      <a:rPr lang="de-DE" b="1" smtClean="0">
                        <a:solidFill>
                          <a:srgbClr val="C6D325"/>
                        </a:solidFill>
                        <a:latin typeface="Cambria Math" panose="02040503050406030204" pitchFamily="18" charset="0"/>
                        <a:ea typeface="Cambria Math" panose="02040503050406030204" pitchFamily="18" charset="0"/>
                      </a:rPr>
                      <m:t>0</m:t>
                    </m:r>
                    <m:r>
                      <m:rPr>
                        <m:nor/>
                      </m:rPr>
                      <a:rPr lang="de-DE" b="1" i="0" smtClean="0">
                        <a:solidFill>
                          <a:srgbClr val="C6D325"/>
                        </a:solidFill>
                        <a:latin typeface="Cambria Math" panose="02040503050406030204" pitchFamily="18" charset="0"/>
                        <a:ea typeface="Cambria Math" panose="02040503050406030204" pitchFamily="18" charset="0"/>
                      </a:rPr>
                      <m:t>6</m:t>
                    </m:r>
                    <m:r>
                      <m:rPr>
                        <m:nor/>
                      </m:rPr>
                      <a:rPr lang="de-DE" b="1" dirty="0">
                        <a:solidFill>
                          <a:srgbClr val="C6D325"/>
                        </a:solidFill>
                        <a:latin typeface="Cambria Math" panose="02040503050406030204" pitchFamily="18" charset="0"/>
                        <a:ea typeface="Cambria Math" panose="02040503050406030204" pitchFamily="18" charset="0"/>
                      </a:rPr>
                      <m:t> %</m:t>
                    </m:r>
                  </m:oMath>
                </a14:m>
                <a:endParaRPr lang="de-DE" dirty="0">
                  <a:latin typeface="Cambria Math" panose="02040503050406030204" pitchFamily="18" charset="0"/>
                  <a:ea typeface="Cambria Math" panose="02040503050406030204" pitchFamily="18" charset="0"/>
                </a:endParaRPr>
              </a:p>
            </p:txBody>
          </p:sp>
        </mc:Choice>
        <mc:Fallback>
          <p:sp>
            <p:nvSpPr>
              <p:cNvPr id="8" name="Rechteck 7"/>
              <p:cNvSpPr>
                <a:spLocks noRot="1" noChangeAspect="1" noMove="1" noResize="1" noEditPoints="1" noAdjustHandles="1" noChangeArrowheads="1" noChangeShapeType="1" noTextEdit="1"/>
              </p:cNvSpPr>
              <p:nvPr/>
            </p:nvSpPr>
            <p:spPr>
              <a:xfrm>
                <a:off x="7499350" y="2832763"/>
                <a:ext cx="2876550" cy="1701428"/>
              </a:xfrm>
              <a:prstGeom prst="rect">
                <a:avLst/>
              </a:prstGeom>
              <a:blipFill>
                <a:blip r:embed="rId4"/>
                <a:stretch>
                  <a:fillRect/>
                </a:stretch>
              </a:blipFill>
            </p:spPr>
            <p:txBody>
              <a:bodyPr/>
              <a:lstStyle/>
              <a:p>
                <a:r>
                  <a:rPr lang="de-DE">
                    <a:noFill/>
                  </a:rPr>
                  <a:t> </a:t>
                </a:r>
              </a:p>
            </p:txBody>
          </p:sp>
        </mc:Fallback>
      </mc:AlternateContent>
      <p:sp>
        <p:nvSpPr>
          <p:cNvPr id="9" name="Textfeld 8"/>
          <p:cNvSpPr txBox="1"/>
          <p:nvPr/>
        </p:nvSpPr>
        <p:spPr>
          <a:xfrm>
            <a:off x="4542949" y="5113277"/>
            <a:ext cx="4113885" cy="923330"/>
          </a:xfrm>
          <a:prstGeom prst="rect">
            <a:avLst/>
          </a:prstGeom>
          <a:noFill/>
        </p:spPr>
        <p:txBody>
          <a:bodyPr wrap="square" lIns="0" tIns="0" rIns="0" bIns="0" rtlCol="0" anchor="t" anchorCtr="0">
            <a:spAutoFit/>
          </a:bodyPr>
          <a:lstStyle/>
          <a:p>
            <a:pPr>
              <a:spcBef>
                <a:spcPts val="1150"/>
              </a:spcBef>
            </a:pPr>
            <a:r>
              <a:rPr lang="en-US" sz="800" dirty="0"/>
              <a:t>Reiter, </a:t>
            </a:r>
            <a:r>
              <a:rPr lang="en-US" sz="800" dirty="0" smtClean="0"/>
              <a:t>D et al. </a:t>
            </a:r>
            <a:r>
              <a:rPr lang="en-US" sz="800" dirty="0"/>
              <a:t>"Burn condition, helium particle confinement and exhaust efficiency." </a:t>
            </a:r>
            <a:r>
              <a:rPr lang="en-US" sz="800" i="1" dirty="0"/>
              <a:t>Nuclear Fusion</a:t>
            </a:r>
            <a:r>
              <a:rPr lang="en-US" sz="800" dirty="0"/>
              <a:t> 30.10 (1990): 2141</a:t>
            </a:r>
            <a:r>
              <a:rPr lang="en-US" sz="800" dirty="0" smtClean="0"/>
              <a:t>.</a:t>
            </a:r>
          </a:p>
          <a:p>
            <a:pPr>
              <a:spcBef>
                <a:spcPts val="1150"/>
              </a:spcBef>
            </a:pPr>
            <a:r>
              <a:rPr lang="en-US" sz="800" dirty="0" err="1"/>
              <a:t>Pütterich</a:t>
            </a:r>
            <a:r>
              <a:rPr lang="en-US" sz="800" dirty="0"/>
              <a:t>, Thomas, et al. "Determination of the tolerable impurity concentrations in a fusion reactor using a consistent set of cooling factors." </a:t>
            </a:r>
            <a:r>
              <a:rPr lang="en-US" sz="800" i="1" dirty="0"/>
              <a:t>Nuclear Fusion</a:t>
            </a:r>
            <a:r>
              <a:rPr lang="en-US" sz="800" dirty="0"/>
              <a:t> 59.5 (2019): 056013.</a:t>
            </a:r>
          </a:p>
          <a:p>
            <a:pPr>
              <a:spcBef>
                <a:spcPts val="1150"/>
              </a:spcBef>
            </a:pPr>
            <a:endParaRPr lang="de-DE" sz="800" dirty="0" err="1" smtClean="0"/>
          </a:p>
        </p:txBody>
      </p:sp>
    </p:spTree>
    <p:extLst>
      <p:ext uri="{BB962C8B-B14F-4D97-AF65-F5344CB8AC3E}">
        <p14:creationId xmlns:p14="http://schemas.microsoft.com/office/powerpoint/2010/main" val="74809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p:cNvSpPr>
                <a:spLocks noGrp="1"/>
              </p:cNvSpPr>
              <p:nvPr>
                <p:ph sz="quarter" idx="13"/>
              </p:nvPr>
            </p:nvSpPr>
            <p:spPr>
              <a:xfrm>
                <a:off x="659606" y="1217803"/>
                <a:ext cx="10801349" cy="5046009"/>
              </a:xfrm>
            </p:spPr>
            <p:txBody>
              <a:bodyPr/>
              <a:lstStyle/>
              <a:p>
                <a:r>
                  <a:rPr lang="de-DE" dirty="0" smtClean="0"/>
                  <a:t>Atomic </a:t>
                </a:r>
                <a:r>
                  <a:rPr lang="de-DE" dirty="0" err="1" smtClean="0"/>
                  <a:t>processes</a:t>
                </a:r>
                <a:r>
                  <a:rPr lang="de-DE" dirty="0" smtClean="0"/>
                  <a:t> </a:t>
                </a:r>
                <a:r>
                  <a:rPr lang="de-DE" dirty="0" err="1" smtClean="0"/>
                  <a:t>stay</a:t>
                </a:r>
                <a:r>
                  <a:rPr lang="de-DE" dirty="0" smtClean="0"/>
                  <a:t> at </a:t>
                </a:r>
                <a:r>
                  <a:rPr lang="de-DE" dirty="0" err="1" smtClean="0"/>
                  <a:t>the</a:t>
                </a:r>
                <a:r>
                  <a:rPr lang="de-DE" dirty="0" smtClean="0"/>
                  <a:t> same </a:t>
                </a:r>
                <a:r>
                  <a:rPr lang="de-DE" dirty="0" err="1" smtClean="0"/>
                  <a:t>lengths</a:t>
                </a:r>
                <a:r>
                  <a:rPr lang="de-DE" dirty="0" smtClean="0"/>
                  <a:t>, but </a:t>
                </a:r>
                <a:r>
                  <a:rPr lang="de-DE" dirty="0" err="1" smtClean="0"/>
                  <a:t>the</a:t>
                </a:r>
                <a:r>
                  <a:rPr lang="de-DE" dirty="0" smtClean="0"/>
                  <a:t> </a:t>
                </a:r>
                <a:r>
                  <a:rPr lang="de-DE" dirty="0" err="1" smtClean="0"/>
                  <a:t>system</a:t>
                </a:r>
                <a:r>
                  <a:rPr lang="de-DE" dirty="0" smtClean="0"/>
                  <a:t> </a:t>
                </a:r>
                <a:r>
                  <a:rPr lang="de-DE" dirty="0" err="1" smtClean="0"/>
                  <a:t>size</a:t>
                </a:r>
                <a:r>
                  <a:rPr lang="de-DE" dirty="0" smtClean="0"/>
                  <a:t> in </a:t>
                </a:r>
                <a:r>
                  <a:rPr lang="de-DE" dirty="0" err="1" smtClean="0"/>
                  <a:t>increased</a:t>
                </a:r>
                <a:r>
                  <a:rPr lang="de-DE" dirty="0" smtClean="0"/>
                  <a:t> </a:t>
                </a:r>
                <a:r>
                  <a:rPr lang="de-DE" dirty="0" err="1" smtClean="0"/>
                  <a:t>by</a:t>
                </a:r>
                <a:r>
                  <a:rPr lang="de-DE" dirty="0" smtClean="0"/>
                  <a:t> </a:t>
                </a:r>
                <a:r>
                  <a:rPr lang="de-DE" dirty="0" err="1" smtClean="0"/>
                  <a:t>factor</a:t>
                </a:r>
                <a:r>
                  <a:rPr lang="de-DE" dirty="0" smtClean="0"/>
                  <a:t> 4</a:t>
                </a:r>
              </a:p>
              <a:p>
                <a:r>
                  <a:rPr lang="de-DE" dirty="0" err="1" smtClean="0"/>
                  <a:t>Assume</a:t>
                </a:r>
                <a:r>
                  <a:rPr lang="de-DE" dirty="0" smtClean="0"/>
                  <a:t> (</a:t>
                </a:r>
                <a:r>
                  <a:rPr lang="de-DE" dirty="0" err="1" smtClean="0"/>
                  <a:t>for</a:t>
                </a:r>
                <a:r>
                  <a:rPr lang="de-DE" dirty="0" smtClean="0"/>
                  <a:t> </a:t>
                </a:r>
                <a:r>
                  <a:rPr lang="de-DE" dirty="0" err="1" smtClean="0"/>
                  <a:t>now</a:t>
                </a:r>
                <a:r>
                  <a:rPr lang="de-DE" dirty="0" smtClean="0"/>
                  <a:t>) </a:t>
                </a:r>
                <a:r>
                  <a:rPr lang="de-DE" dirty="0" err="1" smtClean="0"/>
                  <a:t>no</a:t>
                </a:r>
                <a:r>
                  <a:rPr lang="de-DE" dirty="0" smtClean="0"/>
                  <a:t> de-</a:t>
                </a:r>
                <a:r>
                  <a:rPr lang="de-DE" dirty="0" err="1" smtClean="0"/>
                  <a:t>enrichment</a:t>
                </a:r>
                <a:r>
                  <a:rPr lang="de-DE" dirty="0" smtClean="0"/>
                  <a:t>: </a:t>
                </a:r>
                <a14:m>
                  <m:oMath xmlns:m="http://schemas.openxmlformats.org/officeDocument/2006/math">
                    <m:sSub>
                      <m:sSubPr>
                        <m:ctrlPr>
                          <a:rPr lang="de-DE" i="1" smtClean="0">
                            <a:latin typeface="Cambria Math" panose="02040503050406030204" pitchFamily="18" charset="0"/>
                          </a:rPr>
                        </m:ctrlPr>
                      </m:sSubPr>
                      <m:e>
                        <m:r>
                          <m:rPr>
                            <m:sty m:val="p"/>
                          </m:rPr>
                          <a:rPr lang="el-GR" i="1" smtClean="0">
                            <a:latin typeface="Cambria Math" panose="02040503050406030204" pitchFamily="18" charset="0"/>
                          </a:rPr>
                          <m:t>η</m:t>
                        </m:r>
                      </m:e>
                      <m:sub>
                        <m:r>
                          <a:rPr lang="de-DE" b="1" i="1" smtClean="0">
                            <a:latin typeface="Cambria Math" panose="02040503050406030204" pitchFamily="18" charset="0"/>
                          </a:rPr>
                          <m:t>𝑯𝒆</m:t>
                        </m:r>
                      </m:sub>
                    </m:sSub>
                    <m:r>
                      <a:rPr lang="de-DE" b="1" i="1" smtClean="0">
                        <a:latin typeface="Cambria Math" panose="02040503050406030204" pitchFamily="18" charset="0"/>
                      </a:rPr>
                      <m:t>=</m:t>
                    </m:r>
                    <m:f>
                      <m:fPr>
                        <m:ctrlPr>
                          <a:rPr lang="de-DE" b="1" i="1" smtClean="0">
                            <a:latin typeface="Cambria Math" panose="02040503050406030204" pitchFamily="18" charset="0"/>
                          </a:rPr>
                        </m:ctrlPr>
                      </m:fPr>
                      <m:num>
                        <m:sSub>
                          <m:sSubPr>
                            <m:ctrlPr>
                              <a:rPr lang="de-DE" b="1" i="1" smtClean="0">
                                <a:latin typeface="Cambria Math" panose="02040503050406030204" pitchFamily="18" charset="0"/>
                              </a:rPr>
                            </m:ctrlPr>
                          </m:sSubPr>
                          <m:e>
                            <m:r>
                              <a:rPr lang="de-DE" b="1" i="1" smtClean="0">
                                <a:latin typeface="Cambria Math" panose="02040503050406030204" pitchFamily="18" charset="0"/>
                              </a:rPr>
                              <m:t>𝑪</m:t>
                            </m:r>
                          </m:e>
                          <m:sub>
                            <m:r>
                              <a:rPr lang="de-DE" b="1" i="1" smtClean="0">
                                <a:latin typeface="Cambria Math" panose="02040503050406030204" pitchFamily="18" charset="0"/>
                              </a:rPr>
                              <m:t>𝑯𝒆</m:t>
                            </m:r>
                            <m:r>
                              <a:rPr lang="de-DE" b="1" i="1" smtClean="0">
                                <a:latin typeface="Cambria Math" panose="02040503050406030204" pitchFamily="18" charset="0"/>
                              </a:rPr>
                              <m:t>,</m:t>
                            </m:r>
                            <m:r>
                              <a:rPr lang="de-DE" b="1" i="1" smtClean="0">
                                <a:latin typeface="Cambria Math" panose="02040503050406030204" pitchFamily="18" charset="0"/>
                              </a:rPr>
                              <m:t>𝒅𝒊𝒗</m:t>
                            </m:r>
                          </m:sub>
                        </m:sSub>
                      </m:num>
                      <m:den>
                        <m:sSub>
                          <m:sSubPr>
                            <m:ctrlPr>
                              <a:rPr lang="de-DE" b="1" i="1" smtClean="0">
                                <a:latin typeface="Cambria Math" panose="02040503050406030204" pitchFamily="18" charset="0"/>
                              </a:rPr>
                            </m:ctrlPr>
                          </m:sSubPr>
                          <m:e>
                            <m:r>
                              <a:rPr lang="de-DE" b="1" i="1" smtClean="0">
                                <a:latin typeface="Cambria Math" panose="02040503050406030204" pitchFamily="18" charset="0"/>
                              </a:rPr>
                              <m:t>𝑪</m:t>
                            </m:r>
                          </m:e>
                          <m:sub>
                            <m:r>
                              <a:rPr lang="de-DE" b="1" i="1" smtClean="0">
                                <a:latin typeface="Cambria Math" panose="02040503050406030204" pitchFamily="18" charset="0"/>
                              </a:rPr>
                              <m:t>𝑯𝒆</m:t>
                            </m:r>
                            <m:r>
                              <a:rPr lang="de-DE" b="1" i="1" smtClean="0">
                                <a:latin typeface="Cambria Math" panose="02040503050406030204" pitchFamily="18" charset="0"/>
                              </a:rPr>
                              <m:t>, </m:t>
                            </m:r>
                            <m:r>
                              <a:rPr lang="de-DE" b="1" i="1" smtClean="0">
                                <a:latin typeface="Cambria Math" panose="02040503050406030204" pitchFamily="18" charset="0"/>
                              </a:rPr>
                              <m:t>𝒎𝒂𝒊𝒏</m:t>
                            </m:r>
                          </m:sub>
                        </m:sSub>
                      </m:den>
                    </m:f>
                    <m:r>
                      <a:rPr lang="de-DE" b="1" i="1" smtClean="0">
                        <a:latin typeface="Cambria Math" panose="02040503050406030204" pitchFamily="18" charset="0"/>
                      </a:rPr>
                      <m:t>=</m:t>
                    </m:r>
                    <m:r>
                      <a:rPr lang="de-DE" b="1" i="1" smtClean="0">
                        <a:latin typeface="Cambria Math" panose="02040503050406030204" pitchFamily="18" charset="0"/>
                      </a:rPr>
                      <m:t>𝟏</m:t>
                    </m:r>
                  </m:oMath>
                </a14:m>
                <a:r>
                  <a:rPr lang="de-DE" dirty="0" smtClean="0"/>
                  <a:t>	</a:t>
                </a:r>
                <a:r>
                  <a:rPr lang="de-DE" dirty="0" err="1" smtClean="0"/>
                  <a:t>Exhaust</a:t>
                </a:r>
                <a:r>
                  <a:rPr lang="de-DE" dirty="0" smtClean="0"/>
                  <a:t> </a:t>
                </a:r>
                <a:r>
                  <a:rPr lang="de-DE" dirty="0" err="1" smtClean="0"/>
                  <a:t>efficiency</a:t>
                </a:r>
                <a:r>
                  <a:rPr lang="de-DE" dirty="0" smtClean="0"/>
                  <a:t> </a:t>
                </a:r>
                <a14:m>
                  <m:oMath xmlns:m="http://schemas.openxmlformats.org/officeDocument/2006/math">
                    <m:sSub>
                      <m:sSubPr>
                        <m:ctrlPr>
                          <a:rPr lang="de-DE" i="1" smtClean="0">
                            <a:latin typeface="Cambria Math" panose="02040503050406030204" pitchFamily="18" charset="0"/>
                          </a:rPr>
                        </m:ctrlPr>
                      </m:sSubPr>
                      <m:e>
                        <m:r>
                          <m:rPr>
                            <m:sty m:val="p"/>
                          </m:rPr>
                          <a:rPr lang="el-GR" i="1" smtClean="0">
                            <a:latin typeface="Cambria Math" panose="02040503050406030204" pitchFamily="18" charset="0"/>
                          </a:rPr>
                          <m:t>η</m:t>
                        </m:r>
                      </m:e>
                      <m:sub>
                        <m:r>
                          <a:rPr lang="de-DE" b="1" i="1" smtClean="0">
                            <a:latin typeface="Cambria Math" panose="02040503050406030204" pitchFamily="18" charset="0"/>
                          </a:rPr>
                          <m:t>𝒆𝒙𝒉𝒂𝒖𝒔𝒕</m:t>
                        </m:r>
                      </m:sub>
                    </m:sSub>
                    <m:r>
                      <a:rPr lang="de-DE" b="1" i="1" smtClean="0">
                        <a:latin typeface="Cambria Math" panose="02040503050406030204" pitchFamily="18" charset="0"/>
                      </a:rPr>
                      <m:t>=</m:t>
                    </m:r>
                    <m:f>
                      <m:fPr>
                        <m:ctrlPr>
                          <a:rPr lang="de-DE" b="1" i="1" smtClean="0">
                            <a:latin typeface="Cambria Math" panose="02040503050406030204" pitchFamily="18" charset="0"/>
                          </a:rPr>
                        </m:ctrlPr>
                      </m:fPr>
                      <m:num>
                        <m:sSub>
                          <m:sSubPr>
                            <m:ctrlPr>
                              <a:rPr lang="de-DE" b="1" i="1" smtClean="0">
                                <a:latin typeface="Cambria Math" panose="02040503050406030204" pitchFamily="18" charset="0"/>
                              </a:rPr>
                            </m:ctrlPr>
                          </m:sSubPr>
                          <m:e>
                            <m:r>
                              <m:rPr>
                                <m:sty m:val="p"/>
                              </m:rPr>
                              <a:rPr lang="el-GR" b="1" i="1" smtClean="0">
                                <a:latin typeface="Cambria Math" panose="02040503050406030204" pitchFamily="18" charset="0"/>
                              </a:rPr>
                              <m:t>Γ</m:t>
                            </m:r>
                          </m:e>
                          <m:sub>
                            <m:r>
                              <a:rPr lang="de-DE" b="1" i="1" smtClean="0">
                                <a:latin typeface="Cambria Math" panose="02040503050406030204" pitchFamily="18" charset="0"/>
                              </a:rPr>
                              <m:t>𝒆𝒙𝒉𝒂𝒖𝒔𝒕</m:t>
                            </m:r>
                          </m:sub>
                        </m:sSub>
                      </m:num>
                      <m:den>
                        <m:sSub>
                          <m:sSubPr>
                            <m:ctrlPr>
                              <a:rPr lang="de-DE" b="1" i="1" smtClean="0">
                                <a:latin typeface="Cambria Math" panose="02040503050406030204" pitchFamily="18" charset="0"/>
                              </a:rPr>
                            </m:ctrlPr>
                          </m:sSubPr>
                          <m:e>
                            <m:r>
                              <m:rPr>
                                <m:sty m:val="p"/>
                              </m:rPr>
                              <a:rPr lang="el-GR" i="1">
                                <a:latin typeface="Cambria Math" panose="02040503050406030204" pitchFamily="18" charset="0"/>
                              </a:rPr>
                              <m:t>Γ</m:t>
                            </m:r>
                          </m:e>
                          <m:sub>
                            <m:r>
                              <a:rPr lang="de-DE" b="1" i="1" smtClean="0">
                                <a:latin typeface="Cambria Math" panose="02040503050406030204" pitchFamily="18" charset="0"/>
                              </a:rPr>
                              <m:t>𝒊𝒐𝒏</m:t>
                            </m:r>
                            <m:r>
                              <a:rPr lang="de-DE" b="1" i="1" smtClean="0">
                                <a:latin typeface="Cambria Math" panose="02040503050406030204" pitchFamily="18" charset="0"/>
                              </a:rPr>
                              <m:t>,</m:t>
                            </m:r>
                            <m:r>
                              <a:rPr lang="de-DE" b="1" i="1" smtClean="0">
                                <a:latin typeface="Cambria Math" panose="02040503050406030204" pitchFamily="18" charset="0"/>
                              </a:rPr>
                              <m:t>𝒅𝒊𝒗</m:t>
                            </m:r>
                          </m:sub>
                        </m:sSub>
                      </m:den>
                    </m:f>
                  </m:oMath>
                </a14:m>
                <a:endParaRPr lang="de-DE" dirty="0" smtClean="0"/>
              </a:p>
              <a:p>
                <a:endParaRPr lang="de-DE" dirty="0"/>
              </a:p>
            </p:txBody>
          </p:sp>
        </mc:Choice>
        <mc:Fallback xmlns="">
          <p:sp>
            <p:nvSpPr>
              <p:cNvPr id="2" name="Inhaltsplatzhalter 1"/>
              <p:cNvSpPr>
                <a:spLocks noGrp="1" noRot="1" noChangeAspect="1" noMove="1" noResize="1" noEditPoints="1" noAdjustHandles="1" noChangeArrowheads="1" noChangeShapeType="1" noTextEdit="1"/>
              </p:cNvSpPr>
              <p:nvPr>
                <p:ph sz="quarter" idx="13"/>
              </p:nvPr>
            </p:nvSpPr>
            <p:spPr>
              <a:xfrm>
                <a:off x="659606" y="1217803"/>
                <a:ext cx="10801349" cy="5046009"/>
              </a:xfrm>
              <a:blipFill>
                <a:blip r:embed="rId2"/>
                <a:stretch>
                  <a:fillRect l="-1298" t="-121"/>
                </a:stretch>
              </a:blipFill>
            </p:spPr>
            <p:txBody>
              <a:bodyPr/>
              <a:lstStyle/>
              <a:p>
                <a:r>
                  <a:rPr lang="de-DE">
                    <a:noFill/>
                  </a:rPr>
                  <a:t> </a:t>
                </a:r>
              </a:p>
            </p:txBody>
          </p:sp>
        </mc:Fallback>
      </mc:AlternateContent>
      <p:sp>
        <p:nvSpPr>
          <p:cNvPr id="3" name="Titel 2"/>
          <p:cNvSpPr>
            <a:spLocks noGrp="1"/>
          </p:cNvSpPr>
          <p:nvPr>
            <p:ph type="title"/>
          </p:nvPr>
        </p:nvSpPr>
        <p:spPr/>
        <p:txBody>
          <a:bodyPr/>
          <a:lstStyle/>
          <a:p>
            <a:r>
              <a:rPr lang="de-DE" dirty="0" err="1" smtClean="0"/>
              <a:t>Assumption</a:t>
            </a:r>
            <a:r>
              <a:rPr lang="de-DE" dirty="0" smtClean="0"/>
              <a:t> 4: Recycling </a:t>
            </a:r>
            <a:r>
              <a:rPr lang="de-DE" dirty="0" err="1" smtClean="0"/>
              <a:t>assumptions</a:t>
            </a:r>
            <a:endParaRPr lang="de-DE" dirty="0"/>
          </a:p>
        </p:txBody>
      </p:sp>
      <p:sp>
        <p:nvSpPr>
          <p:cNvPr id="4" name="Datumsplatzhalter 3"/>
          <p:cNvSpPr>
            <a:spLocks noGrp="1"/>
          </p:cNvSpPr>
          <p:nvPr>
            <p:ph type="dt" sz="half" idx="14"/>
          </p:nvPr>
        </p:nvSpPr>
        <p:spPr/>
        <p:txBody>
          <a:bodyPr/>
          <a:lstStyle/>
          <a:p>
            <a:r>
              <a:rPr lang="de-DE" smtClean="0"/>
              <a:t>10.10.2023</a:t>
            </a:r>
            <a:endParaRPr lang="de-DE" dirty="0"/>
          </a:p>
        </p:txBody>
      </p:sp>
      <p:sp>
        <p:nvSpPr>
          <p:cNvPr id="5" name="Fußzeilenplatzhalter 4"/>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6</a:t>
            </a:fld>
            <a:endParaRPr lang="de-DE" dirty="0"/>
          </a:p>
        </p:txBody>
      </p:sp>
      <mc:AlternateContent xmlns:mc="http://schemas.openxmlformats.org/markup-compatibility/2006" xmlns:a14="http://schemas.microsoft.com/office/drawing/2010/main">
        <mc:Choice Requires="a14">
          <p:sp>
            <p:nvSpPr>
              <p:cNvPr id="8" name="Textfeld 7"/>
              <p:cNvSpPr txBox="1"/>
              <p:nvPr/>
            </p:nvSpPr>
            <p:spPr>
              <a:xfrm>
                <a:off x="695325" y="2585887"/>
                <a:ext cx="1683410" cy="589905"/>
              </a:xfrm>
              <a:prstGeom prst="rect">
                <a:avLst/>
              </a:prstGeom>
              <a:ln w="57150"/>
            </p:spPr>
            <p:style>
              <a:lnRef idx="2">
                <a:schemeClr val="accent5"/>
              </a:lnRef>
              <a:fillRef idx="1">
                <a:schemeClr val="lt1"/>
              </a:fillRef>
              <a:effectRef idx="0">
                <a:schemeClr val="accent5"/>
              </a:effectRef>
              <a:fontRef idx="minor">
                <a:schemeClr val="dk1"/>
              </a:fontRef>
            </p:style>
            <p:txBody>
              <a:bodyPr wrap="none" lIns="0" tIns="0" rIns="0" bIns="0" rtlCol="0" anchor="t" anchorCtr="0">
                <a:spAutoFit/>
              </a:bodyPr>
              <a:lstStyle/>
              <a:p>
                <a:pPr>
                  <a:lnSpc>
                    <a:spcPts val="2300"/>
                  </a:lnSpc>
                  <a:spcBef>
                    <a:spcPts val="1150"/>
                  </a:spcBef>
                </a:pPr>
                <a:r>
                  <a:rPr lang="de-DE" sz="1600" dirty="0" smtClean="0"/>
                  <a:t>Upper </a:t>
                </a:r>
                <a:r>
                  <a:rPr lang="de-DE" sz="1600" dirty="0" err="1" smtClean="0"/>
                  <a:t>limit</a:t>
                </a:r>
                <a:r>
                  <a:rPr lang="de-DE" sz="1600" dirty="0"/>
                  <a:t>?</a:t>
                </a:r>
                <a:r>
                  <a:rPr lang="de-DE" sz="1600" dirty="0" smtClean="0"/>
                  <a:t>     	</a:t>
                </a:r>
              </a:p>
              <a:p>
                <a:pPr>
                  <a:lnSpc>
                    <a:spcPts val="2300"/>
                  </a:lnSpc>
                  <a:spcBef>
                    <a:spcPts val="1150"/>
                  </a:spcBef>
                </a:pPr>
                <a14:m>
                  <m:oMathPara xmlns:m="http://schemas.openxmlformats.org/officeDocument/2006/math">
                    <m:oMathParaPr>
                      <m:jc m:val="centerGroup"/>
                    </m:oMathParaPr>
                    <m:oMath xmlns:m="http://schemas.openxmlformats.org/officeDocument/2006/math">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Γ</m:t>
                          </m:r>
                        </m:e>
                        <m:sub>
                          <m:r>
                            <a:rPr lang="de-DE" sz="1600" i="1">
                              <a:latin typeface="Cambria Math" panose="02040503050406030204" pitchFamily="18" charset="0"/>
                            </a:rPr>
                            <m:t>𝐿𝐶𝐹𝑆</m:t>
                          </m:r>
                        </m:sub>
                      </m:sSub>
                      <m:r>
                        <a:rPr lang="de-DE" sz="1600" i="1">
                          <a:latin typeface="Cambria Math" panose="02040503050406030204" pitchFamily="18" charset="0"/>
                        </a:rPr>
                        <m:t>=</m:t>
                      </m:r>
                      <m:r>
                        <a:rPr lang="de-DE" sz="1600" b="0" i="1" smtClean="0">
                          <a:latin typeface="Cambria Math" panose="02040503050406030204" pitchFamily="18" charset="0"/>
                        </a:rPr>
                        <m:t>? </m:t>
                      </m:r>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Γ</m:t>
                          </m:r>
                        </m:e>
                        <m:sub>
                          <m:r>
                            <a:rPr lang="de-DE" sz="1600" i="1">
                              <a:latin typeface="Cambria Math" panose="02040503050406030204" pitchFamily="18" charset="0"/>
                            </a:rPr>
                            <m:t>𝑖𝑜𝑛</m:t>
                          </m:r>
                          <m:r>
                            <a:rPr lang="de-DE" sz="1600" i="1">
                              <a:latin typeface="Cambria Math" panose="02040503050406030204" pitchFamily="18" charset="0"/>
                            </a:rPr>
                            <m:t>,</m:t>
                          </m:r>
                          <m:r>
                            <a:rPr lang="de-DE" sz="1600" i="1">
                              <a:latin typeface="Cambria Math" panose="02040503050406030204" pitchFamily="18" charset="0"/>
                            </a:rPr>
                            <m:t>𝑑𝑖𝑣</m:t>
                          </m:r>
                        </m:sub>
                      </m:sSub>
                    </m:oMath>
                  </m:oMathPara>
                </a14:m>
                <a:endParaRPr lang="de-DE" sz="1600" dirty="0" smtClean="0"/>
              </a:p>
            </p:txBody>
          </p:sp>
        </mc:Choice>
        <mc:Fallback xmlns="">
          <p:sp>
            <p:nvSpPr>
              <p:cNvPr id="8" name="Textfeld 7"/>
              <p:cNvSpPr txBox="1">
                <a:spLocks noRot="1" noChangeAspect="1" noMove="1" noResize="1" noEditPoints="1" noAdjustHandles="1" noChangeArrowheads="1" noChangeShapeType="1" noTextEdit="1"/>
              </p:cNvSpPr>
              <p:nvPr/>
            </p:nvSpPr>
            <p:spPr>
              <a:xfrm>
                <a:off x="695325" y="2585887"/>
                <a:ext cx="1683410" cy="589905"/>
              </a:xfrm>
              <a:prstGeom prst="rect">
                <a:avLst/>
              </a:prstGeom>
              <a:blipFill>
                <a:blip r:embed="rId3"/>
                <a:stretch>
                  <a:fillRect l="-5614" t="-1887"/>
                </a:stretch>
              </a:blipFill>
              <a:ln w="57150"/>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695325" y="4947278"/>
                <a:ext cx="2475037" cy="589905"/>
              </a:xfrm>
              <a:prstGeom prst="rect">
                <a:avLst/>
              </a:prstGeom>
              <a:ln w="57150"/>
            </p:spPr>
            <p:style>
              <a:lnRef idx="2">
                <a:schemeClr val="accent2"/>
              </a:lnRef>
              <a:fillRef idx="1">
                <a:schemeClr val="lt1"/>
              </a:fillRef>
              <a:effectRef idx="0">
                <a:schemeClr val="accent2"/>
              </a:effectRef>
              <a:fontRef idx="minor">
                <a:schemeClr val="dk1"/>
              </a:fontRef>
            </p:style>
            <p:txBody>
              <a:bodyPr wrap="none" lIns="0" tIns="0" rIns="0" bIns="0" rtlCol="0" anchor="t" anchorCtr="0">
                <a:spAutoFit/>
              </a:bodyPr>
              <a:lstStyle/>
              <a:p>
                <a:pPr>
                  <a:lnSpc>
                    <a:spcPts val="2300"/>
                  </a:lnSpc>
                  <a:spcBef>
                    <a:spcPts val="1150"/>
                  </a:spcBef>
                </a:pPr>
                <a:r>
                  <a:rPr lang="de-DE" sz="1600" dirty="0" smtClean="0"/>
                  <a:t>Lower </a:t>
                </a:r>
                <a:r>
                  <a:rPr lang="de-DE" sz="1600" dirty="0" err="1" smtClean="0"/>
                  <a:t>limit</a:t>
                </a:r>
                <a:r>
                  <a:rPr lang="de-DE" sz="1600" dirty="0" smtClean="0"/>
                  <a:t>: Same </a:t>
                </a:r>
                <a:r>
                  <a:rPr lang="de-DE" sz="1600" dirty="0" err="1" smtClean="0"/>
                  <a:t>as</a:t>
                </a:r>
                <a:r>
                  <a:rPr lang="de-DE" sz="1600" dirty="0" smtClean="0"/>
                  <a:t> W7-X</a:t>
                </a:r>
              </a:p>
              <a:p>
                <a:pPr>
                  <a:lnSpc>
                    <a:spcPts val="2300"/>
                  </a:lnSpc>
                  <a:spcBef>
                    <a:spcPts val="1150"/>
                  </a:spcBef>
                </a:pPr>
                <a14:m>
                  <m:oMathPara xmlns:m="http://schemas.openxmlformats.org/officeDocument/2006/math">
                    <m:oMathParaPr>
                      <m:jc m:val="centerGroup"/>
                    </m:oMathParaPr>
                    <m:oMath xmlns:m="http://schemas.openxmlformats.org/officeDocument/2006/math">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Γ</m:t>
                          </m:r>
                        </m:e>
                        <m:sub>
                          <m:r>
                            <a:rPr lang="de-DE" sz="1600" i="1">
                              <a:latin typeface="Cambria Math" panose="02040503050406030204" pitchFamily="18" charset="0"/>
                            </a:rPr>
                            <m:t>𝐿𝐶𝐹𝑆</m:t>
                          </m:r>
                        </m:sub>
                      </m:sSub>
                      <m:r>
                        <a:rPr lang="de-DE" sz="1600" i="1">
                          <a:latin typeface="Cambria Math" panose="02040503050406030204" pitchFamily="18" charset="0"/>
                        </a:rPr>
                        <m:t>=7% </m:t>
                      </m:r>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Γ</m:t>
                          </m:r>
                        </m:e>
                        <m:sub>
                          <m:r>
                            <a:rPr lang="de-DE" sz="1600" i="1">
                              <a:latin typeface="Cambria Math" panose="02040503050406030204" pitchFamily="18" charset="0"/>
                            </a:rPr>
                            <m:t>𝑖𝑜𝑛</m:t>
                          </m:r>
                          <m:r>
                            <a:rPr lang="de-DE" sz="1600" i="1">
                              <a:latin typeface="Cambria Math" panose="02040503050406030204" pitchFamily="18" charset="0"/>
                            </a:rPr>
                            <m:t>,</m:t>
                          </m:r>
                          <m:r>
                            <a:rPr lang="de-DE" sz="1600" i="1">
                              <a:latin typeface="Cambria Math" panose="02040503050406030204" pitchFamily="18" charset="0"/>
                            </a:rPr>
                            <m:t>𝑑𝑖𝑣</m:t>
                          </m:r>
                        </m:sub>
                      </m:sSub>
                    </m:oMath>
                  </m:oMathPara>
                </a14:m>
                <a:endParaRPr lang="de-DE" sz="1600" dirty="0" smtClean="0"/>
              </a:p>
            </p:txBody>
          </p:sp>
        </mc:Choice>
        <mc:Fallback xmlns="">
          <p:sp>
            <p:nvSpPr>
              <p:cNvPr id="9" name="Textfeld 8"/>
              <p:cNvSpPr txBox="1">
                <a:spLocks noRot="1" noChangeAspect="1" noMove="1" noResize="1" noEditPoints="1" noAdjustHandles="1" noChangeArrowheads="1" noChangeShapeType="1" noTextEdit="1"/>
              </p:cNvSpPr>
              <p:nvPr/>
            </p:nvSpPr>
            <p:spPr>
              <a:xfrm>
                <a:off x="695325" y="4947278"/>
                <a:ext cx="2475037" cy="589905"/>
              </a:xfrm>
              <a:prstGeom prst="rect">
                <a:avLst/>
              </a:prstGeom>
              <a:blipFill>
                <a:blip r:embed="rId4"/>
                <a:stretch>
                  <a:fillRect l="-3855" t="-2857" r="-3133"/>
                </a:stretch>
              </a:blipFill>
              <a:ln w="57150"/>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704849" y="3740808"/>
                <a:ext cx="2184893" cy="589905"/>
              </a:xfrm>
              <a:prstGeom prst="rect">
                <a:avLst/>
              </a:prstGeom>
              <a:noFill/>
              <a:ln w="57150">
                <a:solidFill>
                  <a:srgbClr val="FFCC00"/>
                </a:solidFill>
              </a:ln>
            </p:spPr>
            <p:txBody>
              <a:bodyPr wrap="none" lIns="0" tIns="0" rIns="0" bIns="0" rtlCol="0" anchor="t" anchorCtr="0">
                <a:spAutoFit/>
              </a:bodyPr>
              <a:lstStyle/>
              <a:p>
                <a:pPr>
                  <a:lnSpc>
                    <a:spcPts val="2300"/>
                  </a:lnSpc>
                  <a:spcBef>
                    <a:spcPts val="1150"/>
                  </a:spcBef>
                </a:pPr>
                <a:r>
                  <a:rPr lang="de-DE" sz="1600" dirty="0" smtClean="0"/>
                  <a:t>Extrapolation: 	W7-X / 4</a:t>
                </a:r>
                <a:endParaRPr lang="de-DE" sz="1600" i="1" dirty="0" smtClean="0">
                  <a:latin typeface="Cambria Math" panose="02040503050406030204" pitchFamily="18" charset="0"/>
                </a:endParaRPr>
              </a:p>
              <a:p>
                <a:pPr>
                  <a:lnSpc>
                    <a:spcPts val="2300"/>
                  </a:lnSpc>
                  <a:spcBef>
                    <a:spcPts val="1150"/>
                  </a:spcBef>
                </a:pPr>
                <a14:m>
                  <m:oMathPara xmlns:m="http://schemas.openxmlformats.org/officeDocument/2006/math">
                    <m:oMathParaPr>
                      <m:jc m:val="centerGroup"/>
                    </m:oMathParaPr>
                    <m:oMath xmlns:m="http://schemas.openxmlformats.org/officeDocument/2006/math">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Γ</m:t>
                          </m:r>
                        </m:e>
                        <m:sub>
                          <m:r>
                            <a:rPr lang="de-DE" sz="1600" i="1">
                              <a:latin typeface="Cambria Math" panose="02040503050406030204" pitchFamily="18" charset="0"/>
                            </a:rPr>
                            <m:t>𝐿𝐶𝐹𝑆</m:t>
                          </m:r>
                        </m:sub>
                      </m:sSub>
                      <m:r>
                        <a:rPr lang="de-DE" sz="1600" i="1">
                          <a:latin typeface="Cambria Math" panose="02040503050406030204" pitchFamily="18" charset="0"/>
                        </a:rPr>
                        <m:t>=</m:t>
                      </m:r>
                      <m:r>
                        <a:rPr lang="de-DE" sz="1600" b="0" i="1" smtClean="0">
                          <a:latin typeface="Cambria Math" panose="02040503050406030204" pitchFamily="18" charset="0"/>
                        </a:rPr>
                        <m:t>1.75</m:t>
                      </m:r>
                      <m:r>
                        <a:rPr lang="de-DE" sz="1600" i="1">
                          <a:latin typeface="Cambria Math" panose="02040503050406030204" pitchFamily="18" charset="0"/>
                        </a:rPr>
                        <m:t>% </m:t>
                      </m:r>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Γ</m:t>
                          </m:r>
                        </m:e>
                        <m:sub>
                          <m:r>
                            <a:rPr lang="de-DE" sz="1600" i="1">
                              <a:latin typeface="Cambria Math" panose="02040503050406030204" pitchFamily="18" charset="0"/>
                            </a:rPr>
                            <m:t>𝑖𝑜𝑛</m:t>
                          </m:r>
                          <m:r>
                            <a:rPr lang="de-DE" sz="1600" i="1">
                              <a:latin typeface="Cambria Math" panose="02040503050406030204" pitchFamily="18" charset="0"/>
                            </a:rPr>
                            <m:t>,</m:t>
                          </m:r>
                          <m:r>
                            <a:rPr lang="de-DE" sz="1600" i="1">
                              <a:latin typeface="Cambria Math" panose="02040503050406030204" pitchFamily="18" charset="0"/>
                            </a:rPr>
                            <m:t>𝑑𝑖𝑣</m:t>
                          </m:r>
                        </m:sub>
                      </m:sSub>
                    </m:oMath>
                  </m:oMathPara>
                </a14:m>
                <a:endParaRPr lang="de-DE" sz="1600" dirty="0" smtClean="0"/>
              </a:p>
            </p:txBody>
          </p:sp>
        </mc:Choice>
        <mc:Fallback xmlns="">
          <p:sp>
            <p:nvSpPr>
              <p:cNvPr id="10" name="Textfeld 9"/>
              <p:cNvSpPr txBox="1">
                <a:spLocks noRot="1" noChangeAspect="1" noMove="1" noResize="1" noEditPoints="1" noAdjustHandles="1" noChangeArrowheads="1" noChangeShapeType="1" noTextEdit="1"/>
              </p:cNvSpPr>
              <p:nvPr/>
            </p:nvSpPr>
            <p:spPr>
              <a:xfrm>
                <a:off x="704849" y="3740808"/>
                <a:ext cx="2184893" cy="589905"/>
              </a:xfrm>
              <a:prstGeom prst="rect">
                <a:avLst/>
              </a:prstGeom>
              <a:blipFill>
                <a:blip r:embed="rId5"/>
                <a:stretch>
                  <a:fillRect l="-4632" t="-2857" r="-2997"/>
                </a:stretch>
              </a:blipFill>
              <a:ln w="57150">
                <a:solidFill>
                  <a:srgbClr val="FFCC00"/>
                </a:solidFill>
              </a:ln>
            </p:spPr>
            <p:txBody>
              <a:bodyPr/>
              <a:lstStyle/>
              <a:p>
                <a:r>
                  <a:rPr lang="de-DE">
                    <a:noFill/>
                  </a:rPr>
                  <a:t> </a:t>
                </a:r>
              </a:p>
            </p:txBody>
          </p:sp>
        </mc:Fallback>
      </mc:AlternateContent>
      <p:sp>
        <p:nvSpPr>
          <p:cNvPr id="11" name="Textfeld 10"/>
          <p:cNvSpPr txBox="1"/>
          <p:nvPr/>
        </p:nvSpPr>
        <p:spPr>
          <a:xfrm>
            <a:off x="695325" y="2250013"/>
            <a:ext cx="3194785"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solidFill>
                  <a:srgbClr val="EF7C00"/>
                </a:solidFill>
              </a:rPr>
              <a:t>Best </a:t>
            </a:r>
            <a:r>
              <a:rPr lang="de-DE" sz="1600" dirty="0" err="1" smtClean="0">
                <a:solidFill>
                  <a:srgbClr val="EF7C00"/>
                </a:solidFill>
              </a:rPr>
              <a:t>case</a:t>
            </a:r>
            <a:r>
              <a:rPr lang="de-DE" sz="1600" dirty="0" smtClean="0">
                <a:solidFill>
                  <a:srgbClr val="EF7C00"/>
                </a:solidFill>
              </a:rPr>
              <a:t> / </a:t>
            </a:r>
            <a:r>
              <a:rPr lang="de-DE" sz="1600" dirty="0" err="1" smtClean="0">
                <a:solidFill>
                  <a:srgbClr val="EF7C00"/>
                </a:solidFill>
              </a:rPr>
              <a:t>Necessary</a:t>
            </a:r>
            <a:r>
              <a:rPr lang="de-DE" sz="1600" dirty="0" smtClean="0">
                <a:solidFill>
                  <a:srgbClr val="EF7C00"/>
                </a:solidFill>
              </a:rPr>
              <a:t> </a:t>
            </a:r>
            <a:r>
              <a:rPr lang="de-DE" sz="1600" dirty="0" err="1" smtClean="0">
                <a:solidFill>
                  <a:srgbClr val="EF7C00"/>
                </a:solidFill>
              </a:rPr>
              <a:t>requirement</a:t>
            </a:r>
            <a:endParaRPr lang="de-DE" sz="1600" dirty="0" smtClean="0">
              <a:solidFill>
                <a:srgbClr val="EF7C00"/>
              </a:solidFill>
            </a:endParaRPr>
          </a:p>
        </p:txBody>
      </p:sp>
      <p:sp>
        <p:nvSpPr>
          <p:cNvPr id="12" name="Textfeld 11"/>
          <p:cNvSpPr txBox="1"/>
          <p:nvPr/>
        </p:nvSpPr>
        <p:spPr>
          <a:xfrm>
            <a:off x="695325" y="4616337"/>
            <a:ext cx="3188950" cy="267894"/>
          </a:xfrm>
          <a:prstGeom prst="rect">
            <a:avLst/>
          </a:prstGeom>
          <a:noFill/>
        </p:spPr>
        <p:txBody>
          <a:bodyPr wrap="none" lIns="0" tIns="0" rIns="0" bIns="0" rtlCol="0" anchor="t" anchorCtr="0">
            <a:spAutoFit/>
          </a:bodyPr>
          <a:lstStyle/>
          <a:p>
            <a:pPr algn="l">
              <a:lnSpc>
                <a:spcPts val="2300"/>
              </a:lnSpc>
              <a:spcBef>
                <a:spcPts val="1150"/>
              </a:spcBef>
            </a:pPr>
            <a:r>
              <a:rPr lang="de-DE" sz="1600" dirty="0" err="1" smtClean="0">
                <a:solidFill>
                  <a:srgbClr val="C6D325"/>
                </a:solidFill>
              </a:rPr>
              <a:t>Worst</a:t>
            </a:r>
            <a:r>
              <a:rPr lang="de-DE" sz="1600" dirty="0" smtClean="0">
                <a:solidFill>
                  <a:srgbClr val="C6D325"/>
                </a:solidFill>
              </a:rPr>
              <a:t> </a:t>
            </a:r>
            <a:r>
              <a:rPr lang="de-DE" sz="1600" dirty="0" err="1" smtClean="0">
                <a:solidFill>
                  <a:srgbClr val="C6D325"/>
                </a:solidFill>
              </a:rPr>
              <a:t>case</a:t>
            </a:r>
            <a:r>
              <a:rPr lang="de-DE" sz="1600" dirty="0" smtClean="0">
                <a:solidFill>
                  <a:srgbClr val="C6D325"/>
                </a:solidFill>
              </a:rPr>
              <a:t> / </a:t>
            </a:r>
            <a:r>
              <a:rPr lang="de-DE" sz="1600" dirty="0" err="1" smtClean="0">
                <a:solidFill>
                  <a:srgbClr val="C6D325"/>
                </a:solidFill>
              </a:rPr>
              <a:t>Sufficient</a:t>
            </a:r>
            <a:r>
              <a:rPr lang="de-DE" sz="1600" dirty="0" smtClean="0">
                <a:solidFill>
                  <a:srgbClr val="C6D325"/>
                </a:solidFill>
              </a:rPr>
              <a:t> </a:t>
            </a:r>
            <a:r>
              <a:rPr lang="de-DE" sz="1600" dirty="0" err="1" smtClean="0">
                <a:solidFill>
                  <a:srgbClr val="C6D325"/>
                </a:solidFill>
              </a:rPr>
              <a:t>requirement</a:t>
            </a:r>
            <a:endParaRPr lang="de-DE" sz="1600" dirty="0" smtClean="0">
              <a:solidFill>
                <a:srgbClr val="C6D325"/>
              </a:solidFill>
            </a:endParaRPr>
          </a:p>
        </p:txBody>
      </p:sp>
      <p:sp>
        <p:nvSpPr>
          <p:cNvPr id="13" name="Textfeld 12"/>
          <p:cNvSpPr txBox="1"/>
          <p:nvPr/>
        </p:nvSpPr>
        <p:spPr>
          <a:xfrm>
            <a:off x="704849" y="3454027"/>
            <a:ext cx="1344920" cy="267894"/>
          </a:xfrm>
          <a:prstGeom prst="rect">
            <a:avLst/>
          </a:prstGeom>
          <a:noFill/>
        </p:spPr>
        <p:txBody>
          <a:bodyPr wrap="none" lIns="0" tIns="0" rIns="0" bIns="0" rtlCol="0" anchor="t" anchorCtr="0">
            <a:spAutoFit/>
          </a:bodyPr>
          <a:lstStyle/>
          <a:p>
            <a:pPr algn="l">
              <a:lnSpc>
                <a:spcPts val="2300"/>
              </a:lnSpc>
              <a:spcBef>
                <a:spcPts val="1150"/>
              </a:spcBef>
            </a:pPr>
            <a:r>
              <a:rPr lang="de-DE" sz="1600" dirty="0" err="1" smtClean="0">
                <a:solidFill>
                  <a:srgbClr val="FFCC00"/>
                </a:solidFill>
              </a:rPr>
              <a:t>Expected</a:t>
            </a:r>
            <a:r>
              <a:rPr lang="de-DE" sz="1600" dirty="0" smtClean="0">
                <a:solidFill>
                  <a:srgbClr val="FFCC00"/>
                </a:solidFill>
              </a:rPr>
              <a:t> </a:t>
            </a:r>
            <a:r>
              <a:rPr lang="de-DE" sz="1600" dirty="0" err="1" smtClean="0">
                <a:solidFill>
                  <a:srgbClr val="FFCC00"/>
                </a:solidFill>
              </a:rPr>
              <a:t>case</a:t>
            </a:r>
            <a:endParaRPr lang="de-DE" sz="1600" dirty="0" smtClean="0">
              <a:solidFill>
                <a:srgbClr val="FFCC00"/>
              </a:solidFill>
            </a:endParaRPr>
          </a:p>
        </p:txBody>
      </p:sp>
      <mc:AlternateContent xmlns:mc="http://schemas.openxmlformats.org/markup-compatibility/2006">
        <mc:Choice xmlns:a14="http://schemas.microsoft.com/office/drawing/2010/main" Requires="a14">
          <p:sp>
            <p:nvSpPr>
              <p:cNvPr id="14" name="Rechteck 13"/>
              <p:cNvSpPr/>
              <p:nvPr/>
            </p:nvSpPr>
            <p:spPr>
              <a:xfrm>
                <a:off x="3893798" y="2250013"/>
                <a:ext cx="8307725" cy="4038413"/>
              </a:xfrm>
              <a:prstGeom prst="rect">
                <a:avLst/>
              </a:prstGeom>
            </p:spPr>
            <p:txBody>
              <a:bodyPr wrap="square">
                <a:spAutoFit/>
              </a:bodyPr>
              <a:lstStyle/>
              <a:p>
                <a:pPr>
                  <a:spcBef>
                    <a:spcPts val="1150"/>
                  </a:spcBef>
                </a:pPr>
                <a14:m>
                  <m:oMath xmlns:m="http://schemas.openxmlformats.org/officeDocument/2006/math">
                    <m:sSub>
                      <m:sSubPr>
                        <m:ctrlPr>
                          <a:rPr lang="de-DE" b="1" i="1" smtClean="0">
                            <a:solidFill>
                              <a:srgbClr val="EF7C00"/>
                            </a:solidFill>
                            <a:latin typeface="Cambria Math" panose="02040503050406030204" pitchFamily="18" charset="0"/>
                          </a:rPr>
                        </m:ctrlPr>
                      </m:sSubPr>
                      <m:e>
                        <m:r>
                          <a:rPr lang="el-GR" b="1" i="1">
                            <a:solidFill>
                              <a:srgbClr val="EF7C00"/>
                            </a:solidFill>
                            <a:latin typeface="Cambria Math" panose="02040503050406030204" pitchFamily="18" charset="0"/>
                          </a:rPr>
                          <m:t>𝜞</m:t>
                        </m:r>
                      </m:e>
                      <m:sub>
                        <m:r>
                          <a:rPr lang="de-DE" b="1" i="1">
                            <a:solidFill>
                              <a:srgbClr val="EF7C00"/>
                            </a:solidFill>
                            <a:latin typeface="Cambria Math" panose="02040503050406030204" pitchFamily="18" charset="0"/>
                          </a:rPr>
                          <m:t>𝑳𝑪𝑭𝑺</m:t>
                        </m:r>
                        <m:r>
                          <a:rPr lang="de-DE" b="1" i="1">
                            <a:solidFill>
                              <a:srgbClr val="EF7C00"/>
                            </a:solidFill>
                            <a:latin typeface="Cambria Math" panose="02040503050406030204" pitchFamily="18" charset="0"/>
                          </a:rPr>
                          <m:t>, </m:t>
                        </m:r>
                        <m:r>
                          <a:rPr lang="de-DE" b="1" i="1">
                            <a:solidFill>
                              <a:srgbClr val="EF7C00"/>
                            </a:solidFill>
                            <a:latin typeface="Cambria Math" panose="02040503050406030204" pitchFamily="18" charset="0"/>
                          </a:rPr>
                          <m:t>𝑯𝑬𝑳𝑰𝑨𝑺</m:t>
                        </m:r>
                      </m:sub>
                    </m:sSub>
                    <m:r>
                      <a:rPr lang="de-DE" b="1" i="1">
                        <a:solidFill>
                          <a:srgbClr val="EF7C00"/>
                        </a:solidFill>
                        <a:latin typeface="Cambria Math" panose="02040503050406030204" pitchFamily="18" charset="0"/>
                      </a:rPr>
                      <m:t>=</m:t>
                    </m:r>
                    <m:r>
                      <a:rPr lang="de-DE" b="1" i="1">
                        <a:solidFill>
                          <a:srgbClr val="EF7C00"/>
                        </a:solidFill>
                        <a:latin typeface="Cambria Math" panose="02040503050406030204" pitchFamily="18" charset="0"/>
                      </a:rPr>
                      <m:t>𝟕</m:t>
                    </m:r>
                    <m:r>
                      <a:rPr lang="de-DE" b="1" i="1">
                        <a:solidFill>
                          <a:srgbClr val="EF7C00"/>
                        </a:solidFill>
                        <a:latin typeface="Cambria Math" panose="02040503050406030204" pitchFamily="18" charset="0"/>
                      </a:rPr>
                      <m:t>.</m:t>
                    </m:r>
                    <m:r>
                      <a:rPr lang="de-DE" b="1" i="1" smtClean="0">
                        <a:solidFill>
                          <a:srgbClr val="EF7C00"/>
                        </a:solidFill>
                        <a:latin typeface="Cambria Math" panose="02040503050406030204" pitchFamily="18" charset="0"/>
                      </a:rPr>
                      <m:t>𝟔</m:t>
                    </m:r>
                  </m:oMath>
                </a14:m>
                <a:r>
                  <a:rPr lang="de-DE" b="1" dirty="0" smtClean="0">
                    <a:solidFill>
                      <a:srgbClr val="EF7C00"/>
                    </a:solidFill>
                  </a:rPr>
                  <a:t> E+23 s</a:t>
                </a:r>
                <a:r>
                  <a:rPr lang="de-DE" b="1" baseline="30000" dirty="0" smtClean="0">
                    <a:solidFill>
                      <a:srgbClr val="EF7C00"/>
                    </a:solidFill>
                  </a:rPr>
                  <a:t>-1</a:t>
                </a:r>
                <a:r>
                  <a:rPr lang="de-DE" b="1" baseline="-25000" dirty="0" smtClean="0">
                    <a:solidFill>
                      <a:srgbClr val="EF7C00"/>
                    </a:solidFill>
                  </a:rPr>
                  <a:t> 	</a:t>
                </a:r>
                <a14:m>
                  <m:oMath xmlns:m="http://schemas.openxmlformats.org/officeDocument/2006/math">
                    <m:sSub>
                      <m:sSubPr>
                        <m:ctrlPr>
                          <a:rPr lang="de-DE" b="1" i="1">
                            <a:solidFill>
                              <a:srgbClr val="EF7C00"/>
                            </a:solidFill>
                            <a:latin typeface="Cambria Math" panose="02040503050406030204" pitchFamily="18" charset="0"/>
                          </a:rPr>
                        </m:ctrlPr>
                      </m:sSubPr>
                      <m:e>
                        <m:r>
                          <a:rPr lang="de-DE" b="1" i="1">
                            <a:solidFill>
                              <a:srgbClr val="EF7C00"/>
                            </a:solidFill>
                            <a:latin typeface="Cambria Math" panose="02040503050406030204" pitchFamily="18" charset="0"/>
                          </a:rPr>
                          <m:t>𝑪</m:t>
                        </m:r>
                      </m:e>
                      <m:sub>
                        <m:r>
                          <a:rPr lang="de-DE" b="1" i="1">
                            <a:solidFill>
                              <a:srgbClr val="EF7C00"/>
                            </a:solidFill>
                            <a:latin typeface="Cambria Math" panose="02040503050406030204" pitchFamily="18" charset="0"/>
                          </a:rPr>
                          <m:t>𝑯𝒆</m:t>
                        </m:r>
                        <m:r>
                          <a:rPr lang="de-DE" b="1" i="1" smtClean="0">
                            <a:solidFill>
                              <a:srgbClr val="EF7C00"/>
                            </a:solidFill>
                            <a:latin typeface="Cambria Math" panose="02040503050406030204" pitchFamily="18" charset="0"/>
                          </a:rPr>
                          <m:t>,</m:t>
                        </m:r>
                        <m:r>
                          <a:rPr lang="de-DE" b="1" i="1" smtClean="0">
                            <a:solidFill>
                              <a:srgbClr val="EF7C00"/>
                            </a:solidFill>
                            <a:latin typeface="Cambria Math" panose="02040503050406030204" pitchFamily="18" charset="0"/>
                          </a:rPr>
                          <m:t>𝒎𝒂𝒊𝒏</m:t>
                        </m:r>
                      </m:sub>
                    </m:sSub>
                    <m:r>
                      <a:rPr lang="de-DE" b="1" i="1">
                        <a:solidFill>
                          <a:srgbClr val="EF7C00"/>
                        </a:solidFill>
                        <a:latin typeface="Cambria Math" panose="02040503050406030204" pitchFamily="18" charset="0"/>
                      </a:rPr>
                      <m:t>=</m:t>
                    </m:r>
                    <m:r>
                      <a:rPr lang="de-DE" b="1" i="1" smtClean="0">
                        <a:solidFill>
                          <a:srgbClr val="EF7C00"/>
                        </a:solidFill>
                        <a:latin typeface="Cambria Math" panose="02040503050406030204" pitchFamily="18" charset="0"/>
                      </a:rPr>
                      <m:t>𝟎</m:t>
                    </m:r>
                    <m:r>
                      <a:rPr lang="de-DE" b="1" i="1">
                        <a:solidFill>
                          <a:srgbClr val="EF7C00"/>
                        </a:solidFill>
                        <a:latin typeface="Cambria Math" panose="02040503050406030204" pitchFamily="18" charset="0"/>
                      </a:rPr>
                      <m:t>.</m:t>
                    </m:r>
                    <m:r>
                      <a:rPr lang="de-DE" b="1" i="1" smtClean="0">
                        <a:solidFill>
                          <a:srgbClr val="EF7C00"/>
                        </a:solidFill>
                        <a:latin typeface="Cambria Math" panose="02040503050406030204" pitchFamily="18" charset="0"/>
                      </a:rPr>
                      <m:t>𝟏</m:t>
                    </m:r>
                    <m:r>
                      <a:rPr lang="de-DE" b="1" i="1">
                        <a:solidFill>
                          <a:srgbClr val="EF7C00"/>
                        </a:solidFill>
                        <a:latin typeface="Cambria Math" panose="02040503050406030204" pitchFamily="18" charset="0"/>
                      </a:rPr>
                      <m:t>𝟒</m:t>
                    </m:r>
                    <m:r>
                      <a:rPr lang="de-DE" b="1" i="1">
                        <a:solidFill>
                          <a:srgbClr val="EF7C00"/>
                        </a:solidFill>
                        <a:latin typeface="Cambria Math" panose="02040503050406030204" pitchFamily="18" charset="0"/>
                      </a:rPr>
                      <m:t> %</m:t>
                    </m:r>
                  </m:oMath>
                </a14:m>
                <a:endParaRPr lang="de-DE" b="1" dirty="0" smtClean="0">
                  <a:solidFill>
                    <a:srgbClr val="EF7C00"/>
                  </a:solidFill>
                </a:endParaRPr>
              </a:p>
              <a:p>
                <a:pPr>
                  <a:spcBef>
                    <a:spcPts val="1150"/>
                  </a:spcBef>
                </a:pPr>
                <a:endParaRPr lang="de-DE" sz="100" b="1" dirty="0" smtClean="0">
                  <a:solidFill>
                    <a:srgbClr val="EF7C00"/>
                  </a:solidFill>
                </a:endParaRPr>
              </a:p>
              <a:p>
                <a:pPr>
                  <a:spcBef>
                    <a:spcPts val="1150"/>
                  </a:spcBef>
                </a:pPr>
                <a14:m>
                  <m:oMath xmlns:m="http://schemas.openxmlformats.org/officeDocument/2006/math">
                    <m:sSub>
                      <m:sSubPr>
                        <m:ctrlPr>
                          <a:rPr lang="de-DE" b="1" i="1" smtClean="0">
                            <a:solidFill>
                              <a:srgbClr val="EF7C00"/>
                            </a:solidFill>
                            <a:latin typeface="Cambria Math" panose="02040503050406030204" pitchFamily="18" charset="0"/>
                          </a:rPr>
                        </m:ctrlPr>
                      </m:sSubPr>
                      <m:e>
                        <m:r>
                          <a:rPr lang="el-GR" b="1" i="1">
                            <a:solidFill>
                              <a:srgbClr val="EF7C00"/>
                            </a:solidFill>
                            <a:latin typeface="Cambria Math" panose="02040503050406030204" pitchFamily="18" charset="0"/>
                          </a:rPr>
                          <m:t>𝜞</m:t>
                        </m:r>
                      </m:e>
                      <m:sub>
                        <m:r>
                          <a:rPr lang="de-DE" i="1">
                            <a:solidFill>
                              <a:srgbClr val="EF7C00"/>
                            </a:solidFill>
                            <a:latin typeface="Cambria Math" panose="02040503050406030204" pitchFamily="18" charset="0"/>
                          </a:rPr>
                          <m:t>𝑖𝑜𝑛</m:t>
                        </m:r>
                        <m:r>
                          <a:rPr lang="de-DE" i="1">
                            <a:solidFill>
                              <a:srgbClr val="EF7C00"/>
                            </a:solidFill>
                            <a:latin typeface="Cambria Math" panose="02040503050406030204" pitchFamily="18" charset="0"/>
                          </a:rPr>
                          <m:t>,</m:t>
                        </m:r>
                        <m:r>
                          <a:rPr lang="de-DE" i="1">
                            <a:solidFill>
                              <a:srgbClr val="EF7C00"/>
                            </a:solidFill>
                            <a:latin typeface="Cambria Math" panose="02040503050406030204" pitchFamily="18" charset="0"/>
                          </a:rPr>
                          <m:t>𝑑𝑖𝑣</m:t>
                        </m:r>
                        <m:r>
                          <a:rPr lang="de-DE" b="1" i="1">
                            <a:solidFill>
                              <a:srgbClr val="EF7C00"/>
                            </a:solidFill>
                            <a:latin typeface="Cambria Math" panose="02040503050406030204" pitchFamily="18" charset="0"/>
                          </a:rPr>
                          <m:t>, </m:t>
                        </m:r>
                        <m:r>
                          <a:rPr lang="de-DE" b="1" i="1">
                            <a:solidFill>
                              <a:srgbClr val="EF7C00"/>
                            </a:solidFill>
                            <a:latin typeface="Cambria Math" panose="02040503050406030204" pitchFamily="18" charset="0"/>
                          </a:rPr>
                          <m:t>𝑯𝑬𝑳𝑰𝑨𝑺</m:t>
                        </m:r>
                      </m:sub>
                    </m:sSub>
                    <m:r>
                      <a:rPr lang="de-DE" b="1" i="1">
                        <a:solidFill>
                          <a:srgbClr val="EF7C00"/>
                        </a:solidFill>
                        <a:latin typeface="Cambria Math" panose="02040503050406030204" pitchFamily="18" charset="0"/>
                      </a:rPr>
                      <m:t>=</m:t>
                    </m:r>
                  </m:oMath>
                </a14:m>
                <a:r>
                  <a:rPr lang="de-DE" b="1" dirty="0" smtClean="0">
                    <a:solidFill>
                      <a:srgbClr val="EF7C00"/>
                    </a:solidFill>
                  </a:rPr>
                  <a:t> ? s</a:t>
                </a:r>
                <a:r>
                  <a:rPr lang="de-DE" b="1" baseline="30000" dirty="0" smtClean="0">
                    <a:solidFill>
                      <a:srgbClr val="EF7C00"/>
                    </a:solidFill>
                  </a:rPr>
                  <a:t>-1 </a:t>
                </a:r>
                <a:r>
                  <a:rPr lang="de-DE" b="1" baseline="30000" dirty="0">
                    <a:solidFill>
                      <a:srgbClr val="EF7C00"/>
                    </a:solidFill>
                  </a:rPr>
                  <a:t>		</a:t>
                </a:r>
                <a14:m>
                  <m:oMath xmlns:m="http://schemas.openxmlformats.org/officeDocument/2006/math">
                    <m:sSub>
                      <m:sSubPr>
                        <m:ctrlPr>
                          <a:rPr lang="de-DE" b="1" i="1">
                            <a:solidFill>
                              <a:srgbClr val="EF7C00"/>
                            </a:solidFill>
                            <a:latin typeface="Cambria Math" panose="02040503050406030204" pitchFamily="18" charset="0"/>
                          </a:rPr>
                        </m:ctrlPr>
                      </m:sSubPr>
                      <m:e>
                        <m:r>
                          <a:rPr lang="el-GR" b="1" i="1">
                            <a:solidFill>
                              <a:srgbClr val="EF7C00"/>
                            </a:solidFill>
                            <a:latin typeface="Cambria Math" panose="02040503050406030204" pitchFamily="18" charset="0"/>
                          </a:rPr>
                          <m:t>𝜼</m:t>
                        </m:r>
                      </m:e>
                      <m:sub>
                        <m:r>
                          <a:rPr lang="de-DE" b="1" i="1">
                            <a:solidFill>
                              <a:srgbClr val="EF7C00"/>
                            </a:solidFill>
                            <a:latin typeface="Cambria Math" panose="02040503050406030204" pitchFamily="18" charset="0"/>
                          </a:rPr>
                          <m:t>𝒆𝒙𝒉𝒂𝒖𝒔𝒕</m:t>
                        </m:r>
                      </m:sub>
                    </m:sSub>
                    <m:r>
                      <a:rPr lang="de-DE" b="1" i="1">
                        <a:solidFill>
                          <a:srgbClr val="EF7C00"/>
                        </a:solidFill>
                        <a:latin typeface="Cambria Math" panose="02040503050406030204" pitchFamily="18" charset="0"/>
                      </a:rPr>
                      <m:t>=</m:t>
                    </m:r>
                    <m:f>
                      <m:fPr>
                        <m:ctrlPr>
                          <a:rPr lang="de-DE" b="1" i="1">
                            <a:solidFill>
                              <a:srgbClr val="EF7C00"/>
                            </a:solidFill>
                            <a:latin typeface="Cambria Math" panose="02040503050406030204" pitchFamily="18" charset="0"/>
                          </a:rPr>
                        </m:ctrlPr>
                      </m:fPr>
                      <m:num>
                        <m:sSub>
                          <m:sSubPr>
                            <m:ctrlPr>
                              <a:rPr lang="de-DE" b="1" i="1">
                                <a:solidFill>
                                  <a:srgbClr val="EF7C00"/>
                                </a:solidFill>
                                <a:latin typeface="Cambria Math" panose="02040503050406030204" pitchFamily="18" charset="0"/>
                              </a:rPr>
                            </m:ctrlPr>
                          </m:sSubPr>
                          <m:e>
                            <m:r>
                              <a:rPr lang="el-GR" b="1" i="1">
                                <a:solidFill>
                                  <a:srgbClr val="EF7C00"/>
                                </a:solidFill>
                                <a:latin typeface="Cambria Math" panose="02040503050406030204" pitchFamily="18" charset="0"/>
                              </a:rPr>
                              <m:t>𝜞</m:t>
                            </m:r>
                          </m:e>
                          <m:sub>
                            <m:r>
                              <a:rPr lang="el-GR" b="1" i="1">
                                <a:solidFill>
                                  <a:srgbClr val="EF7C00"/>
                                </a:solidFill>
                                <a:latin typeface="Cambria Math" panose="02040503050406030204" pitchFamily="18" charset="0"/>
                              </a:rPr>
                              <m:t>𝜶</m:t>
                            </m:r>
                            <m:r>
                              <a:rPr lang="el-GR" b="1" i="1">
                                <a:solidFill>
                                  <a:srgbClr val="EF7C00"/>
                                </a:solidFill>
                                <a:latin typeface="Cambria Math" panose="02040503050406030204" pitchFamily="18" charset="0"/>
                              </a:rPr>
                              <m:t>,</m:t>
                            </m:r>
                            <m:r>
                              <a:rPr lang="el-GR" b="1" i="1">
                                <a:solidFill>
                                  <a:srgbClr val="EF7C00"/>
                                </a:solidFill>
                                <a:latin typeface="Cambria Math" panose="02040503050406030204" pitchFamily="18" charset="0"/>
                              </a:rPr>
                              <m:t>𝟏</m:t>
                            </m:r>
                          </m:sub>
                        </m:sSub>
                      </m:num>
                      <m:den>
                        <m:sSub>
                          <m:sSubPr>
                            <m:ctrlPr>
                              <a:rPr lang="de-DE" b="1" i="1">
                                <a:solidFill>
                                  <a:srgbClr val="EF7C00"/>
                                </a:solidFill>
                                <a:latin typeface="Cambria Math" panose="02040503050406030204" pitchFamily="18" charset="0"/>
                              </a:rPr>
                            </m:ctrlPr>
                          </m:sSubPr>
                          <m:e>
                            <m:r>
                              <a:rPr lang="de-DE" b="1" i="1">
                                <a:solidFill>
                                  <a:srgbClr val="EF7C00"/>
                                </a:solidFill>
                                <a:latin typeface="Cambria Math" panose="02040503050406030204" pitchFamily="18" charset="0"/>
                              </a:rPr>
                              <m:t>𝑪</m:t>
                            </m:r>
                          </m:e>
                          <m:sub>
                            <m:r>
                              <a:rPr lang="de-DE" b="1" i="1">
                                <a:solidFill>
                                  <a:srgbClr val="EF7C00"/>
                                </a:solidFill>
                                <a:latin typeface="Cambria Math" panose="02040503050406030204" pitchFamily="18" charset="0"/>
                              </a:rPr>
                              <m:t>𝑯𝒆</m:t>
                            </m:r>
                          </m:sub>
                        </m:sSub>
                        <m:sSub>
                          <m:sSubPr>
                            <m:ctrlPr>
                              <a:rPr lang="de-DE" b="1" i="1">
                                <a:solidFill>
                                  <a:srgbClr val="EF7C00"/>
                                </a:solidFill>
                                <a:latin typeface="Cambria Math" panose="02040503050406030204" pitchFamily="18" charset="0"/>
                              </a:rPr>
                            </m:ctrlPr>
                          </m:sSubPr>
                          <m:e>
                            <m:r>
                              <a:rPr lang="el-GR" b="1" i="1">
                                <a:solidFill>
                                  <a:srgbClr val="EF7C00"/>
                                </a:solidFill>
                                <a:latin typeface="Cambria Math" panose="02040503050406030204" pitchFamily="18" charset="0"/>
                              </a:rPr>
                              <m:t>𝜞</m:t>
                            </m:r>
                          </m:e>
                          <m:sub>
                            <m:r>
                              <a:rPr lang="de-DE" b="1" i="1">
                                <a:solidFill>
                                  <a:srgbClr val="EF7C00"/>
                                </a:solidFill>
                                <a:latin typeface="Cambria Math" panose="02040503050406030204" pitchFamily="18" charset="0"/>
                              </a:rPr>
                              <m:t>𝒊𝒐𝒏</m:t>
                            </m:r>
                            <m:r>
                              <a:rPr lang="de-DE" b="1" i="1">
                                <a:solidFill>
                                  <a:srgbClr val="EF7C00"/>
                                </a:solidFill>
                                <a:latin typeface="Cambria Math" panose="02040503050406030204" pitchFamily="18" charset="0"/>
                              </a:rPr>
                              <m:t>,</m:t>
                            </m:r>
                            <m:r>
                              <a:rPr lang="de-DE" b="1" i="1">
                                <a:solidFill>
                                  <a:srgbClr val="EF7C00"/>
                                </a:solidFill>
                                <a:latin typeface="Cambria Math" panose="02040503050406030204" pitchFamily="18" charset="0"/>
                              </a:rPr>
                              <m:t>𝒅𝒊𝒗</m:t>
                            </m:r>
                            <m:r>
                              <a:rPr lang="de-DE" b="1" i="1">
                                <a:solidFill>
                                  <a:srgbClr val="EF7C00"/>
                                </a:solidFill>
                                <a:latin typeface="Cambria Math" panose="02040503050406030204" pitchFamily="18" charset="0"/>
                              </a:rPr>
                              <m:t>,</m:t>
                            </m:r>
                          </m:sub>
                        </m:sSub>
                      </m:den>
                    </m:f>
                    <m:r>
                      <a:rPr lang="de-DE" b="1" i="1">
                        <a:solidFill>
                          <a:srgbClr val="EF7C00"/>
                        </a:solidFill>
                        <a:latin typeface="Cambria Math" panose="02040503050406030204" pitchFamily="18" charset="0"/>
                      </a:rPr>
                      <m:t>=</m:t>
                    </m:r>
                  </m:oMath>
                </a14:m>
                <a:r>
                  <a:rPr lang="de-DE" b="1" dirty="0">
                    <a:solidFill>
                      <a:srgbClr val="EF7C00"/>
                    </a:solidFill>
                  </a:rPr>
                  <a:t> </a:t>
                </a:r>
                <a:r>
                  <a:rPr lang="de-DE" b="1" dirty="0" smtClean="0">
                    <a:solidFill>
                      <a:srgbClr val="EF7C00"/>
                    </a:solidFill>
                  </a:rPr>
                  <a:t>? %</a:t>
                </a:r>
                <a:endParaRPr lang="de-DE" b="1" dirty="0">
                  <a:solidFill>
                    <a:srgbClr val="EF7C00"/>
                  </a:solidFill>
                </a:endParaRPr>
              </a:p>
              <a:p>
                <a:pPr>
                  <a:spcBef>
                    <a:spcPts val="1150"/>
                  </a:spcBef>
                </a:pPr>
                <a14:m>
                  <m:oMath xmlns:m="http://schemas.openxmlformats.org/officeDocument/2006/math">
                    <m:sSub>
                      <m:sSubPr>
                        <m:ctrlPr>
                          <a:rPr lang="de-DE" b="1" i="1">
                            <a:solidFill>
                              <a:srgbClr val="FFCC00"/>
                            </a:solidFill>
                            <a:latin typeface="Cambria Math" panose="02040503050406030204" pitchFamily="18" charset="0"/>
                          </a:rPr>
                        </m:ctrlPr>
                      </m:sSubPr>
                      <m:e>
                        <m:r>
                          <a:rPr lang="el-GR" b="1" i="1">
                            <a:solidFill>
                              <a:srgbClr val="FFCC00"/>
                            </a:solidFill>
                            <a:latin typeface="Cambria Math" panose="02040503050406030204" pitchFamily="18" charset="0"/>
                          </a:rPr>
                          <m:t>𝜞</m:t>
                        </m:r>
                      </m:e>
                      <m:sub>
                        <m:r>
                          <a:rPr lang="de-DE" b="1" i="1">
                            <a:solidFill>
                              <a:srgbClr val="FFCC00"/>
                            </a:solidFill>
                            <a:latin typeface="Cambria Math" panose="02040503050406030204" pitchFamily="18" charset="0"/>
                          </a:rPr>
                          <m:t>𝑳𝑪𝑭𝑺</m:t>
                        </m:r>
                        <m:r>
                          <a:rPr lang="de-DE" b="1" i="1">
                            <a:solidFill>
                              <a:srgbClr val="FFCC00"/>
                            </a:solidFill>
                            <a:latin typeface="Cambria Math" panose="02040503050406030204" pitchFamily="18" charset="0"/>
                          </a:rPr>
                          <m:t>, </m:t>
                        </m:r>
                        <m:r>
                          <a:rPr lang="de-DE" b="1" i="1">
                            <a:solidFill>
                              <a:srgbClr val="FFCC00"/>
                            </a:solidFill>
                            <a:latin typeface="Cambria Math" panose="02040503050406030204" pitchFamily="18" charset="0"/>
                          </a:rPr>
                          <m:t>𝑯𝑬𝑳𝑰𝑨𝑺</m:t>
                        </m:r>
                      </m:sub>
                    </m:sSub>
                    <m:r>
                      <a:rPr lang="de-DE" b="1" i="1">
                        <a:solidFill>
                          <a:srgbClr val="FFCC00"/>
                        </a:solidFill>
                        <a:latin typeface="Cambria Math" panose="02040503050406030204" pitchFamily="18" charset="0"/>
                      </a:rPr>
                      <m:t>=</m:t>
                    </m:r>
                    <m:r>
                      <a:rPr lang="de-DE" b="1" i="1">
                        <a:solidFill>
                          <a:srgbClr val="FFCC00"/>
                        </a:solidFill>
                        <a:latin typeface="Cambria Math" panose="02040503050406030204" pitchFamily="18" charset="0"/>
                      </a:rPr>
                      <m:t>𝟓</m:t>
                    </m:r>
                    <m:r>
                      <a:rPr lang="de-DE" b="1" i="1">
                        <a:solidFill>
                          <a:srgbClr val="FFCC00"/>
                        </a:solidFill>
                        <a:latin typeface="Cambria Math" panose="02040503050406030204" pitchFamily="18" charset="0"/>
                      </a:rPr>
                      <m:t>.</m:t>
                    </m:r>
                    <m:r>
                      <a:rPr lang="de-DE" b="1" i="1" smtClean="0">
                        <a:solidFill>
                          <a:srgbClr val="FFCC00"/>
                        </a:solidFill>
                        <a:latin typeface="Cambria Math" panose="02040503050406030204" pitchFamily="18" charset="0"/>
                      </a:rPr>
                      <m:t>𝟎</m:t>
                    </m:r>
                  </m:oMath>
                </a14:m>
                <a:r>
                  <a:rPr lang="de-DE" b="1" dirty="0" smtClean="0">
                    <a:solidFill>
                      <a:srgbClr val="FFCC00"/>
                    </a:solidFill>
                  </a:rPr>
                  <a:t> E+23 s</a:t>
                </a:r>
                <a:r>
                  <a:rPr lang="de-DE" b="1" baseline="30000" dirty="0" smtClean="0">
                    <a:solidFill>
                      <a:srgbClr val="FFCC00"/>
                    </a:solidFill>
                  </a:rPr>
                  <a:t>-1 	</a:t>
                </a:r>
                <a14:m>
                  <m:oMath xmlns:m="http://schemas.openxmlformats.org/officeDocument/2006/math">
                    <m:sSub>
                      <m:sSubPr>
                        <m:ctrlPr>
                          <a:rPr lang="de-DE" b="1" i="1">
                            <a:solidFill>
                              <a:srgbClr val="FFCC00"/>
                            </a:solidFill>
                            <a:latin typeface="Cambria Math" panose="02040503050406030204" pitchFamily="18" charset="0"/>
                          </a:rPr>
                        </m:ctrlPr>
                      </m:sSubPr>
                      <m:e>
                        <m:r>
                          <a:rPr lang="de-DE" b="1" i="1">
                            <a:solidFill>
                              <a:srgbClr val="FFCC00"/>
                            </a:solidFill>
                            <a:latin typeface="Cambria Math" panose="02040503050406030204" pitchFamily="18" charset="0"/>
                          </a:rPr>
                          <m:t>𝑪</m:t>
                        </m:r>
                      </m:e>
                      <m:sub>
                        <m:r>
                          <a:rPr lang="de-DE" b="1" i="1">
                            <a:solidFill>
                              <a:srgbClr val="FFCC00"/>
                            </a:solidFill>
                            <a:latin typeface="Cambria Math" panose="02040503050406030204" pitchFamily="18" charset="0"/>
                          </a:rPr>
                          <m:t>𝑯𝒆</m:t>
                        </m:r>
                        <m:r>
                          <a:rPr lang="de-DE" b="1" i="1" smtClean="0">
                            <a:solidFill>
                              <a:srgbClr val="FFCC00"/>
                            </a:solidFill>
                            <a:latin typeface="Cambria Math" panose="02040503050406030204" pitchFamily="18" charset="0"/>
                          </a:rPr>
                          <m:t>,</m:t>
                        </m:r>
                        <m:r>
                          <a:rPr lang="de-DE" b="1" i="1" smtClean="0">
                            <a:solidFill>
                              <a:srgbClr val="FFCC00"/>
                            </a:solidFill>
                            <a:latin typeface="Cambria Math" panose="02040503050406030204" pitchFamily="18" charset="0"/>
                          </a:rPr>
                          <m:t>𝒎𝒂𝒊𝒏</m:t>
                        </m:r>
                      </m:sub>
                    </m:sSub>
                    <m:r>
                      <a:rPr lang="de-DE" b="1" i="1">
                        <a:solidFill>
                          <a:srgbClr val="FFCC00"/>
                        </a:solidFill>
                        <a:latin typeface="Cambria Math" panose="02040503050406030204" pitchFamily="18" charset="0"/>
                      </a:rPr>
                      <m:t>=</m:t>
                    </m:r>
                    <m:r>
                      <a:rPr lang="de-DE" b="1" i="1" smtClean="0">
                        <a:solidFill>
                          <a:srgbClr val="FFCC00"/>
                        </a:solidFill>
                        <a:latin typeface="Cambria Math" panose="02040503050406030204" pitchFamily="18" charset="0"/>
                      </a:rPr>
                      <m:t>𝟎</m:t>
                    </m:r>
                    <m:r>
                      <a:rPr lang="de-DE" b="1" i="1">
                        <a:solidFill>
                          <a:srgbClr val="FFCC00"/>
                        </a:solidFill>
                        <a:latin typeface="Cambria Math" panose="02040503050406030204" pitchFamily="18" charset="0"/>
                      </a:rPr>
                      <m:t>.</m:t>
                    </m:r>
                    <m:r>
                      <a:rPr lang="de-DE" b="1" i="1" smtClean="0">
                        <a:solidFill>
                          <a:srgbClr val="FFCC00"/>
                        </a:solidFill>
                        <a:latin typeface="Cambria Math" panose="02040503050406030204" pitchFamily="18" charset="0"/>
                      </a:rPr>
                      <m:t>𝟐𝟏</m:t>
                    </m:r>
                    <m:r>
                      <a:rPr lang="de-DE" b="1" i="1">
                        <a:solidFill>
                          <a:srgbClr val="FFCC00"/>
                        </a:solidFill>
                        <a:latin typeface="Cambria Math" panose="02040503050406030204" pitchFamily="18" charset="0"/>
                      </a:rPr>
                      <m:t>%</m:t>
                    </m:r>
                  </m:oMath>
                </a14:m>
                <a:endParaRPr lang="de-DE" b="1" dirty="0" smtClean="0">
                  <a:solidFill>
                    <a:srgbClr val="FFCC00"/>
                  </a:solidFill>
                </a:endParaRPr>
              </a:p>
              <a:p>
                <a:pPr>
                  <a:spcBef>
                    <a:spcPts val="1150"/>
                  </a:spcBef>
                </a:pPr>
                <a:endParaRPr lang="de-DE" sz="100" b="1" dirty="0" smtClean="0">
                  <a:solidFill>
                    <a:srgbClr val="FFCC00"/>
                  </a:solidFill>
                </a:endParaRPr>
              </a:p>
              <a:p>
                <a:pPr>
                  <a:spcBef>
                    <a:spcPts val="1150"/>
                  </a:spcBef>
                </a:pPr>
                <a14:m>
                  <m:oMath xmlns:m="http://schemas.openxmlformats.org/officeDocument/2006/math">
                    <m:sSub>
                      <m:sSubPr>
                        <m:ctrlPr>
                          <a:rPr lang="de-DE" b="1" i="1">
                            <a:solidFill>
                              <a:srgbClr val="FFCC00"/>
                            </a:solidFill>
                            <a:latin typeface="Cambria Math" panose="02040503050406030204" pitchFamily="18" charset="0"/>
                          </a:rPr>
                        </m:ctrlPr>
                      </m:sSubPr>
                      <m:e>
                        <m:r>
                          <a:rPr lang="el-GR" b="1" i="1">
                            <a:solidFill>
                              <a:srgbClr val="FFCC00"/>
                            </a:solidFill>
                            <a:latin typeface="Cambria Math" panose="02040503050406030204" pitchFamily="18" charset="0"/>
                          </a:rPr>
                          <m:t>𝜞</m:t>
                        </m:r>
                      </m:e>
                      <m:sub>
                        <m:r>
                          <a:rPr lang="de-DE" i="1" smtClean="0">
                            <a:solidFill>
                              <a:srgbClr val="FFCC00"/>
                            </a:solidFill>
                            <a:latin typeface="Cambria Math" panose="02040503050406030204" pitchFamily="18" charset="0"/>
                          </a:rPr>
                          <m:t>𝑖𝑜𝑛</m:t>
                        </m:r>
                        <m:r>
                          <a:rPr lang="de-DE" i="1" smtClean="0">
                            <a:solidFill>
                              <a:srgbClr val="FFCC00"/>
                            </a:solidFill>
                            <a:latin typeface="Cambria Math" panose="02040503050406030204" pitchFamily="18" charset="0"/>
                          </a:rPr>
                          <m:t>,</m:t>
                        </m:r>
                        <m:r>
                          <a:rPr lang="de-DE" i="1" smtClean="0">
                            <a:solidFill>
                              <a:srgbClr val="FFCC00"/>
                            </a:solidFill>
                            <a:latin typeface="Cambria Math" panose="02040503050406030204" pitchFamily="18" charset="0"/>
                          </a:rPr>
                          <m:t>𝑑𝑖𝑣</m:t>
                        </m:r>
                        <m:r>
                          <a:rPr lang="de-DE" b="1" i="1">
                            <a:solidFill>
                              <a:srgbClr val="FFCC00"/>
                            </a:solidFill>
                            <a:latin typeface="Cambria Math" panose="02040503050406030204" pitchFamily="18" charset="0"/>
                          </a:rPr>
                          <m:t>, </m:t>
                        </m:r>
                        <m:r>
                          <a:rPr lang="de-DE" b="1" i="1">
                            <a:solidFill>
                              <a:srgbClr val="FFCC00"/>
                            </a:solidFill>
                            <a:latin typeface="Cambria Math" panose="02040503050406030204" pitchFamily="18" charset="0"/>
                          </a:rPr>
                          <m:t>𝑯𝑬𝑳𝑰𝑨𝑺</m:t>
                        </m:r>
                      </m:sub>
                    </m:sSub>
                    <m:r>
                      <a:rPr lang="de-DE" b="1" i="1">
                        <a:solidFill>
                          <a:srgbClr val="FFCC00"/>
                        </a:solidFill>
                        <a:latin typeface="Cambria Math" panose="02040503050406030204" pitchFamily="18" charset="0"/>
                      </a:rPr>
                      <m:t>=</m:t>
                    </m:r>
                    <m:r>
                      <a:rPr lang="de-DE" b="1" i="1" smtClean="0">
                        <a:solidFill>
                          <a:srgbClr val="FFCC00"/>
                        </a:solidFill>
                        <a:latin typeface="Cambria Math" panose="02040503050406030204" pitchFamily="18" charset="0"/>
                      </a:rPr>
                      <m:t>𝟐</m:t>
                    </m:r>
                    <m:r>
                      <a:rPr lang="de-DE" b="1" i="1" smtClean="0">
                        <a:solidFill>
                          <a:srgbClr val="FFCC00"/>
                        </a:solidFill>
                        <a:latin typeface="Cambria Math" panose="02040503050406030204" pitchFamily="18" charset="0"/>
                      </a:rPr>
                      <m:t>.</m:t>
                    </m:r>
                    <m:r>
                      <a:rPr lang="de-DE" b="1" i="1" smtClean="0">
                        <a:solidFill>
                          <a:srgbClr val="FFCC00"/>
                        </a:solidFill>
                        <a:latin typeface="Cambria Math" panose="02040503050406030204" pitchFamily="18" charset="0"/>
                      </a:rPr>
                      <m:t>𝟗</m:t>
                    </m:r>
                  </m:oMath>
                </a14:m>
                <a:r>
                  <a:rPr lang="de-DE" b="1" dirty="0" smtClean="0">
                    <a:solidFill>
                      <a:srgbClr val="FFCC00"/>
                    </a:solidFill>
                  </a:rPr>
                  <a:t> E+25 </a:t>
                </a:r>
                <a:r>
                  <a:rPr lang="de-DE" b="1" dirty="0">
                    <a:solidFill>
                      <a:srgbClr val="FFCC00"/>
                    </a:solidFill>
                  </a:rPr>
                  <a:t>s</a:t>
                </a:r>
                <a:r>
                  <a:rPr lang="de-DE" b="1" baseline="30000" dirty="0">
                    <a:solidFill>
                      <a:srgbClr val="FFCC00"/>
                    </a:solidFill>
                  </a:rPr>
                  <a:t>-1 </a:t>
                </a:r>
                <a:r>
                  <a:rPr lang="de-DE" b="1" baseline="30000" dirty="0" smtClean="0">
                    <a:solidFill>
                      <a:srgbClr val="FFCC00"/>
                    </a:solidFill>
                  </a:rPr>
                  <a:t>		</a:t>
                </a:r>
                <a14:m>
                  <m:oMath xmlns:m="http://schemas.openxmlformats.org/officeDocument/2006/math">
                    <m:sSub>
                      <m:sSubPr>
                        <m:ctrlPr>
                          <a:rPr lang="de-DE" b="1" i="1" smtClean="0">
                            <a:solidFill>
                              <a:srgbClr val="FFCC00"/>
                            </a:solidFill>
                            <a:latin typeface="Cambria Math" panose="02040503050406030204" pitchFamily="18" charset="0"/>
                          </a:rPr>
                        </m:ctrlPr>
                      </m:sSubPr>
                      <m:e>
                        <m:r>
                          <a:rPr lang="el-GR" b="1" i="1" smtClean="0">
                            <a:solidFill>
                              <a:srgbClr val="FFCC00"/>
                            </a:solidFill>
                            <a:latin typeface="Cambria Math" panose="02040503050406030204" pitchFamily="18" charset="0"/>
                          </a:rPr>
                          <m:t>𝜼</m:t>
                        </m:r>
                      </m:e>
                      <m:sub>
                        <m:r>
                          <a:rPr lang="de-DE" b="1" i="1" smtClean="0">
                            <a:solidFill>
                              <a:srgbClr val="FFCC00"/>
                            </a:solidFill>
                            <a:latin typeface="Cambria Math" panose="02040503050406030204" pitchFamily="18" charset="0"/>
                          </a:rPr>
                          <m:t>𝒆𝒙𝒉𝒂𝒖𝒔𝒕</m:t>
                        </m:r>
                      </m:sub>
                    </m:sSub>
                    <m:r>
                      <a:rPr lang="de-DE" b="1" i="1" smtClean="0">
                        <a:solidFill>
                          <a:srgbClr val="FFCC00"/>
                        </a:solidFill>
                        <a:latin typeface="Cambria Math" panose="02040503050406030204" pitchFamily="18" charset="0"/>
                      </a:rPr>
                      <m:t>=</m:t>
                    </m:r>
                    <m:f>
                      <m:fPr>
                        <m:ctrlPr>
                          <a:rPr lang="de-DE" b="1" i="1" smtClean="0">
                            <a:solidFill>
                              <a:srgbClr val="FFCC00"/>
                            </a:solidFill>
                            <a:latin typeface="Cambria Math" panose="02040503050406030204" pitchFamily="18" charset="0"/>
                          </a:rPr>
                        </m:ctrlPr>
                      </m:fPr>
                      <m:num>
                        <m:sSub>
                          <m:sSubPr>
                            <m:ctrlPr>
                              <a:rPr lang="de-DE" b="1" i="1" smtClean="0">
                                <a:solidFill>
                                  <a:srgbClr val="FFCC00"/>
                                </a:solidFill>
                                <a:latin typeface="Cambria Math" panose="02040503050406030204" pitchFamily="18" charset="0"/>
                              </a:rPr>
                            </m:ctrlPr>
                          </m:sSubPr>
                          <m:e>
                            <m:r>
                              <a:rPr lang="el-GR" b="1" i="1">
                                <a:solidFill>
                                  <a:srgbClr val="FFCC00"/>
                                </a:solidFill>
                                <a:latin typeface="Cambria Math" panose="02040503050406030204" pitchFamily="18" charset="0"/>
                              </a:rPr>
                              <m:t>𝜞</m:t>
                            </m:r>
                          </m:e>
                          <m:sub>
                            <m:r>
                              <a:rPr lang="el-GR" b="1" i="1">
                                <a:solidFill>
                                  <a:srgbClr val="FFCC00"/>
                                </a:solidFill>
                                <a:latin typeface="Cambria Math" panose="02040503050406030204" pitchFamily="18" charset="0"/>
                              </a:rPr>
                              <m:t>𝜶</m:t>
                            </m:r>
                            <m:r>
                              <a:rPr lang="el-GR" b="1" i="1">
                                <a:solidFill>
                                  <a:srgbClr val="FFCC00"/>
                                </a:solidFill>
                                <a:latin typeface="Cambria Math" panose="02040503050406030204" pitchFamily="18" charset="0"/>
                              </a:rPr>
                              <m:t>,</m:t>
                            </m:r>
                            <m:r>
                              <a:rPr lang="el-GR" b="1" i="1">
                                <a:solidFill>
                                  <a:srgbClr val="FFCC00"/>
                                </a:solidFill>
                                <a:latin typeface="Cambria Math" panose="02040503050406030204" pitchFamily="18" charset="0"/>
                              </a:rPr>
                              <m:t>𝟏</m:t>
                            </m:r>
                          </m:sub>
                        </m:sSub>
                      </m:num>
                      <m:den>
                        <m:sSub>
                          <m:sSubPr>
                            <m:ctrlPr>
                              <a:rPr lang="de-DE" b="1" i="1">
                                <a:solidFill>
                                  <a:srgbClr val="FFCC00"/>
                                </a:solidFill>
                                <a:latin typeface="Cambria Math" panose="02040503050406030204" pitchFamily="18" charset="0"/>
                              </a:rPr>
                            </m:ctrlPr>
                          </m:sSubPr>
                          <m:e>
                            <m:r>
                              <a:rPr lang="de-DE" b="1" i="1">
                                <a:solidFill>
                                  <a:srgbClr val="FFCC00"/>
                                </a:solidFill>
                                <a:latin typeface="Cambria Math" panose="02040503050406030204" pitchFamily="18" charset="0"/>
                              </a:rPr>
                              <m:t>𝑪</m:t>
                            </m:r>
                          </m:e>
                          <m:sub>
                            <m:r>
                              <a:rPr lang="de-DE" b="1" i="1">
                                <a:solidFill>
                                  <a:srgbClr val="FFCC00"/>
                                </a:solidFill>
                                <a:latin typeface="Cambria Math" panose="02040503050406030204" pitchFamily="18" charset="0"/>
                              </a:rPr>
                              <m:t>𝑯𝒆</m:t>
                            </m:r>
                          </m:sub>
                        </m:sSub>
                        <m:sSub>
                          <m:sSubPr>
                            <m:ctrlPr>
                              <a:rPr lang="de-DE" b="1" i="1">
                                <a:solidFill>
                                  <a:srgbClr val="FFCC00"/>
                                </a:solidFill>
                                <a:latin typeface="Cambria Math" panose="02040503050406030204" pitchFamily="18" charset="0"/>
                              </a:rPr>
                            </m:ctrlPr>
                          </m:sSubPr>
                          <m:e>
                            <m:r>
                              <a:rPr lang="el-GR" b="1" i="1">
                                <a:solidFill>
                                  <a:srgbClr val="FFCC00"/>
                                </a:solidFill>
                                <a:latin typeface="Cambria Math" panose="02040503050406030204" pitchFamily="18" charset="0"/>
                              </a:rPr>
                              <m:t>𝜞</m:t>
                            </m:r>
                          </m:e>
                          <m:sub>
                            <m:r>
                              <a:rPr lang="de-DE" b="1" i="1">
                                <a:solidFill>
                                  <a:srgbClr val="FFCC00"/>
                                </a:solidFill>
                                <a:latin typeface="Cambria Math" panose="02040503050406030204" pitchFamily="18" charset="0"/>
                              </a:rPr>
                              <m:t>𝒊𝒐𝒏</m:t>
                            </m:r>
                            <m:r>
                              <a:rPr lang="de-DE" b="1" i="1">
                                <a:solidFill>
                                  <a:srgbClr val="FFCC00"/>
                                </a:solidFill>
                                <a:latin typeface="Cambria Math" panose="02040503050406030204" pitchFamily="18" charset="0"/>
                              </a:rPr>
                              <m:t>,</m:t>
                            </m:r>
                            <m:r>
                              <a:rPr lang="de-DE" b="1" i="1">
                                <a:solidFill>
                                  <a:srgbClr val="FFCC00"/>
                                </a:solidFill>
                                <a:latin typeface="Cambria Math" panose="02040503050406030204" pitchFamily="18" charset="0"/>
                              </a:rPr>
                              <m:t>𝒅𝒊𝒗</m:t>
                            </m:r>
                            <m:r>
                              <a:rPr lang="de-DE" b="1" i="1">
                                <a:solidFill>
                                  <a:srgbClr val="FFCC00"/>
                                </a:solidFill>
                                <a:latin typeface="Cambria Math" panose="02040503050406030204" pitchFamily="18" charset="0"/>
                              </a:rPr>
                              <m:t>,</m:t>
                            </m:r>
                          </m:sub>
                        </m:sSub>
                      </m:den>
                    </m:f>
                    <m:r>
                      <a:rPr lang="de-DE" b="1" i="1" smtClean="0">
                        <a:solidFill>
                          <a:srgbClr val="FFCC00"/>
                        </a:solidFill>
                        <a:latin typeface="Cambria Math" panose="02040503050406030204" pitchFamily="18" charset="0"/>
                      </a:rPr>
                      <m:t>=</m:t>
                    </m:r>
                    <m:r>
                      <a:rPr lang="de-DE" b="1" i="1" smtClean="0">
                        <a:solidFill>
                          <a:srgbClr val="FFCC00"/>
                        </a:solidFill>
                        <a:latin typeface="Cambria Math" panose="02040503050406030204" pitchFamily="18" charset="0"/>
                      </a:rPr>
                      <m:t>𝟏</m:t>
                    </m:r>
                    <m:r>
                      <a:rPr lang="de-DE" b="1" i="1" smtClean="0">
                        <a:solidFill>
                          <a:srgbClr val="FFCC00"/>
                        </a:solidFill>
                        <a:latin typeface="Cambria Math" panose="02040503050406030204" pitchFamily="18" charset="0"/>
                      </a:rPr>
                      <m:t>.</m:t>
                    </m:r>
                    <m:r>
                      <a:rPr lang="de-DE" b="1" i="1" smtClean="0">
                        <a:solidFill>
                          <a:srgbClr val="FFCC00"/>
                        </a:solidFill>
                        <a:latin typeface="Cambria Math" panose="02040503050406030204" pitchFamily="18" charset="0"/>
                      </a:rPr>
                      <m:t>𝟕</m:t>
                    </m:r>
                  </m:oMath>
                </a14:m>
                <a:r>
                  <a:rPr lang="de-DE" b="1" dirty="0" smtClean="0">
                    <a:solidFill>
                      <a:srgbClr val="FFCC00"/>
                    </a:solidFill>
                  </a:rPr>
                  <a:t> </a:t>
                </a:r>
                <a:r>
                  <a:rPr lang="de-DE" b="1" dirty="0" smtClean="0">
                    <a:solidFill>
                      <a:srgbClr val="FFCC00"/>
                    </a:solidFill>
                  </a:rPr>
                  <a:t>%</a:t>
                </a:r>
                <a:endParaRPr lang="de-DE" b="1" dirty="0" smtClean="0">
                  <a:solidFill>
                    <a:srgbClr val="FFCC00"/>
                  </a:solidFill>
                </a:endParaRPr>
              </a:p>
              <a:p>
                <a:pPr>
                  <a:spcBef>
                    <a:spcPts val="1150"/>
                  </a:spcBef>
                </a:pPr>
                <a14:m>
                  <m:oMath xmlns:m="http://schemas.openxmlformats.org/officeDocument/2006/math">
                    <m:sSub>
                      <m:sSubPr>
                        <m:ctrlPr>
                          <a:rPr lang="de-DE" b="1" i="1">
                            <a:solidFill>
                              <a:srgbClr val="C6D325"/>
                            </a:solidFill>
                            <a:latin typeface="Cambria Math" panose="02040503050406030204" pitchFamily="18" charset="0"/>
                          </a:rPr>
                        </m:ctrlPr>
                      </m:sSubPr>
                      <m:e>
                        <m:r>
                          <a:rPr lang="el-GR" b="1" i="1">
                            <a:solidFill>
                              <a:srgbClr val="C6D325"/>
                            </a:solidFill>
                            <a:latin typeface="Cambria Math" panose="02040503050406030204" pitchFamily="18" charset="0"/>
                          </a:rPr>
                          <m:t>𝜞</m:t>
                        </m:r>
                      </m:e>
                      <m:sub>
                        <m:r>
                          <a:rPr lang="de-DE" b="1" i="1">
                            <a:solidFill>
                              <a:srgbClr val="C6D325"/>
                            </a:solidFill>
                            <a:latin typeface="Cambria Math" panose="02040503050406030204" pitchFamily="18" charset="0"/>
                          </a:rPr>
                          <m:t>𝑳𝑪𝑭𝑺</m:t>
                        </m:r>
                        <m:r>
                          <a:rPr lang="de-DE" b="1" i="1">
                            <a:solidFill>
                              <a:srgbClr val="C6D325"/>
                            </a:solidFill>
                            <a:latin typeface="Cambria Math" panose="02040503050406030204" pitchFamily="18" charset="0"/>
                          </a:rPr>
                          <m:t>, </m:t>
                        </m:r>
                        <m:r>
                          <a:rPr lang="de-DE" b="1" i="1">
                            <a:solidFill>
                              <a:srgbClr val="C6D325"/>
                            </a:solidFill>
                            <a:latin typeface="Cambria Math" panose="02040503050406030204" pitchFamily="18" charset="0"/>
                          </a:rPr>
                          <m:t>𝑯𝑬𝑳𝑰𝑨𝑺</m:t>
                        </m:r>
                      </m:sub>
                    </m:sSub>
                    <m:r>
                      <a:rPr lang="de-DE" b="1" i="1">
                        <a:solidFill>
                          <a:srgbClr val="C6D325"/>
                        </a:solidFill>
                        <a:latin typeface="Cambria Math" panose="02040503050406030204" pitchFamily="18" charset="0"/>
                      </a:rPr>
                      <m:t>=</m:t>
                    </m:r>
                    <m:r>
                      <a:rPr lang="de-DE" b="1" i="1" smtClean="0">
                        <a:solidFill>
                          <a:srgbClr val="C6D325"/>
                        </a:solidFill>
                        <a:latin typeface="Cambria Math" panose="02040503050406030204" pitchFamily="18" charset="0"/>
                      </a:rPr>
                      <m:t>𝟏</m:t>
                    </m:r>
                    <m:r>
                      <a:rPr lang="de-DE" b="1" i="1" smtClean="0">
                        <a:solidFill>
                          <a:srgbClr val="C6D325"/>
                        </a:solidFill>
                        <a:latin typeface="Cambria Math" panose="02040503050406030204" pitchFamily="18" charset="0"/>
                      </a:rPr>
                      <m:t>.</m:t>
                    </m:r>
                    <m:r>
                      <a:rPr lang="de-DE" b="1" i="1" smtClean="0">
                        <a:solidFill>
                          <a:srgbClr val="C6D325"/>
                        </a:solidFill>
                        <a:latin typeface="Cambria Math" panose="02040503050406030204" pitchFamily="18" charset="0"/>
                      </a:rPr>
                      <m:t>𝟎</m:t>
                    </m:r>
                  </m:oMath>
                </a14:m>
                <a:r>
                  <a:rPr lang="de-DE" b="1" dirty="0" smtClean="0">
                    <a:solidFill>
                      <a:srgbClr val="C6D325"/>
                    </a:solidFill>
                  </a:rPr>
                  <a:t> E+23 </a:t>
                </a:r>
                <a:r>
                  <a:rPr lang="de-DE" b="1" dirty="0" smtClean="0">
                    <a:solidFill>
                      <a:srgbClr val="C6D325"/>
                    </a:solidFill>
                  </a:rPr>
                  <a:t>s</a:t>
                </a:r>
                <a:r>
                  <a:rPr lang="de-DE" b="1" baseline="30000" dirty="0" smtClean="0">
                    <a:solidFill>
                      <a:srgbClr val="C6D325"/>
                    </a:solidFill>
                  </a:rPr>
                  <a:t>-1 	</a:t>
                </a:r>
                <a14:m>
                  <m:oMath xmlns:m="http://schemas.openxmlformats.org/officeDocument/2006/math">
                    <m:sSub>
                      <m:sSubPr>
                        <m:ctrlPr>
                          <a:rPr lang="de-DE" b="1" i="1">
                            <a:solidFill>
                              <a:srgbClr val="C6D325"/>
                            </a:solidFill>
                            <a:latin typeface="Cambria Math" panose="02040503050406030204" pitchFamily="18" charset="0"/>
                          </a:rPr>
                        </m:ctrlPr>
                      </m:sSubPr>
                      <m:e>
                        <m:r>
                          <a:rPr lang="de-DE" b="1" i="1">
                            <a:solidFill>
                              <a:srgbClr val="C6D325"/>
                            </a:solidFill>
                            <a:latin typeface="Cambria Math" panose="02040503050406030204" pitchFamily="18" charset="0"/>
                          </a:rPr>
                          <m:t>𝑪</m:t>
                        </m:r>
                      </m:e>
                      <m:sub>
                        <m:r>
                          <a:rPr lang="de-DE" b="1" i="1">
                            <a:solidFill>
                              <a:srgbClr val="C6D325"/>
                            </a:solidFill>
                            <a:latin typeface="Cambria Math" panose="02040503050406030204" pitchFamily="18" charset="0"/>
                          </a:rPr>
                          <m:t>𝑯𝒆</m:t>
                        </m:r>
                        <m:r>
                          <a:rPr lang="de-DE" b="1" i="1" smtClean="0">
                            <a:solidFill>
                              <a:srgbClr val="C6D325"/>
                            </a:solidFill>
                            <a:latin typeface="Cambria Math" panose="02040503050406030204" pitchFamily="18" charset="0"/>
                          </a:rPr>
                          <m:t>,</m:t>
                        </m:r>
                        <m:r>
                          <a:rPr lang="de-DE" b="1" i="1" smtClean="0">
                            <a:solidFill>
                              <a:srgbClr val="C6D325"/>
                            </a:solidFill>
                            <a:latin typeface="Cambria Math" panose="02040503050406030204" pitchFamily="18" charset="0"/>
                          </a:rPr>
                          <m:t>𝒎𝒂𝒊𝒏</m:t>
                        </m:r>
                      </m:sub>
                    </m:sSub>
                    <m:r>
                      <a:rPr lang="de-DE" b="1" i="1">
                        <a:solidFill>
                          <a:srgbClr val="C6D325"/>
                        </a:solidFill>
                        <a:latin typeface="Cambria Math" panose="02040503050406030204" pitchFamily="18" charset="0"/>
                      </a:rPr>
                      <m:t>=</m:t>
                    </m:r>
                    <m:r>
                      <m:rPr>
                        <m:nor/>
                      </m:rPr>
                      <a:rPr lang="de-DE" b="1" i="0" smtClean="0">
                        <a:solidFill>
                          <a:srgbClr val="C6D325"/>
                        </a:solidFill>
                        <a:latin typeface="Cambria Math" panose="02040503050406030204" pitchFamily="18" charset="0"/>
                      </a:rPr>
                      <m:t>1</m:t>
                    </m:r>
                    <m:r>
                      <m:rPr>
                        <m:nor/>
                      </m:rPr>
                      <a:rPr lang="de-DE" b="1">
                        <a:solidFill>
                          <a:srgbClr val="C6D325"/>
                        </a:solidFill>
                        <a:latin typeface="Cambria Math" panose="02040503050406030204" pitchFamily="18" charset="0"/>
                      </a:rPr>
                      <m:t>.</m:t>
                    </m:r>
                    <m:r>
                      <m:rPr>
                        <m:nor/>
                      </m:rPr>
                      <a:rPr lang="de-DE" b="1" i="0" smtClean="0">
                        <a:solidFill>
                          <a:srgbClr val="C6D325"/>
                        </a:solidFill>
                        <a:latin typeface="Cambria Math" panose="02040503050406030204" pitchFamily="18" charset="0"/>
                      </a:rPr>
                      <m:t>06</m:t>
                    </m:r>
                    <m:r>
                      <m:rPr>
                        <m:nor/>
                      </m:rPr>
                      <a:rPr lang="de-DE" b="1" dirty="0">
                        <a:solidFill>
                          <a:srgbClr val="C6D325"/>
                        </a:solidFill>
                      </a:rPr>
                      <m:t> %</m:t>
                    </m:r>
                  </m:oMath>
                </a14:m>
                <a:endParaRPr lang="de-DE" b="1" dirty="0" smtClean="0">
                  <a:solidFill>
                    <a:srgbClr val="C6D325"/>
                  </a:solidFill>
                </a:endParaRPr>
              </a:p>
              <a:p>
                <a:pPr>
                  <a:spcBef>
                    <a:spcPts val="1150"/>
                  </a:spcBef>
                </a:pPr>
                <a:endParaRPr lang="de-DE" sz="100" b="1" dirty="0" smtClean="0">
                  <a:solidFill>
                    <a:srgbClr val="C6D325"/>
                  </a:solidFill>
                </a:endParaRPr>
              </a:p>
              <a:p>
                <a:pPr>
                  <a:spcBef>
                    <a:spcPts val="1150"/>
                  </a:spcBef>
                </a:pPr>
                <a14:m>
                  <m:oMath xmlns:m="http://schemas.openxmlformats.org/officeDocument/2006/math">
                    <m:sSub>
                      <m:sSubPr>
                        <m:ctrlPr>
                          <a:rPr lang="de-DE" b="1" i="1">
                            <a:solidFill>
                              <a:srgbClr val="C6D325"/>
                            </a:solidFill>
                            <a:latin typeface="Cambria Math" panose="02040503050406030204" pitchFamily="18" charset="0"/>
                          </a:rPr>
                        </m:ctrlPr>
                      </m:sSubPr>
                      <m:e>
                        <m:r>
                          <a:rPr lang="el-GR" b="1" i="1">
                            <a:solidFill>
                              <a:srgbClr val="C6D325"/>
                            </a:solidFill>
                            <a:latin typeface="Cambria Math" panose="02040503050406030204" pitchFamily="18" charset="0"/>
                          </a:rPr>
                          <m:t>𝜞</m:t>
                        </m:r>
                      </m:e>
                      <m:sub>
                        <m:r>
                          <a:rPr lang="de-DE" b="1" i="1">
                            <a:solidFill>
                              <a:srgbClr val="C6D325"/>
                            </a:solidFill>
                            <a:latin typeface="Cambria Math" panose="02040503050406030204" pitchFamily="18" charset="0"/>
                          </a:rPr>
                          <m:t>𝒊𝒐𝒏</m:t>
                        </m:r>
                        <m:r>
                          <a:rPr lang="de-DE" b="1" i="1">
                            <a:solidFill>
                              <a:srgbClr val="C6D325"/>
                            </a:solidFill>
                            <a:latin typeface="Cambria Math" panose="02040503050406030204" pitchFamily="18" charset="0"/>
                          </a:rPr>
                          <m:t>,</m:t>
                        </m:r>
                        <m:r>
                          <a:rPr lang="de-DE" b="1" i="1">
                            <a:solidFill>
                              <a:srgbClr val="C6D325"/>
                            </a:solidFill>
                            <a:latin typeface="Cambria Math" panose="02040503050406030204" pitchFamily="18" charset="0"/>
                          </a:rPr>
                          <m:t>𝒅𝒊𝒗</m:t>
                        </m:r>
                        <m:r>
                          <a:rPr lang="de-DE" b="1" i="1">
                            <a:solidFill>
                              <a:srgbClr val="C6D325"/>
                            </a:solidFill>
                            <a:latin typeface="Cambria Math" panose="02040503050406030204" pitchFamily="18" charset="0"/>
                          </a:rPr>
                          <m:t>, </m:t>
                        </m:r>
                        <m:r>
                          <a:rPr lang="de-DE" b="1" i="1">
                            <a:solidFill>
                              <a:srgbClr val="C6D325"/>
                            </a:solidFill>
                            <a:latin typeface="Cambria Math" panose="02040503050406030204" pitchFamily="18" charset="0"/>
                          </a:rPr>
                          <m:t>𝑯𝑬𝑳𝑰𝑨𝑺</m:t>
                        </m:r>
                      </m:sub>
                    </m:sSub>
                    <m:r>
                      <a:rPr lang="de-DE" b="1" i="1">
                        <a:solidFill>
                          <a:srgbClr val="C6D325"/>
                        </a:solidFill>
                        <a:latin typeface="Cambria Math" panose="02040503050406030204" pitchFamily="18" charset="0"/>
                      </a:rPr>
                      <m:t>=</m:t>
                    </m:r>
                    <m:r>
                      <a:rPr lang="de-DE" b="1" i="1" smtClean="0">
                        <a:solidFill>
                          <a:srgbClr val="C6D325"/>
                        </a:solidFill>
                        <a:latin typeface="Cambria Math" panose="02040503050406030204" pitchFamily="18" charset="0"/>
                      </a:rPr>
                      <m:t>𝟏</m:t>
                    </m:r>
                    <m:r>
                      <a:rPr lang="de-DE" b="1" i="1">
                        <a:solidFill>
                          <a:srgbClr val="C6D325"/>
                        </a:solidFill>
                        <a:latin typeface="Cambria Math" panose="02040503050406030204" pitchFamily="18" charset="0"/>
                      </a:rPr>
                      <m:t>.</m:t>
                    </m:r>
                    <m:r>
                      <a:rPr lang="de-DE" b="1" i="1" smtClean="0">
                        <a:solidFill>
                          <a:srgbClr val="C6D325"/>
                        </a:solidFill>
                        <a:latin typeface="Cambria Math" panose="02040503050406030204" pitchFamily="18" charset="0"/>
                      </a:rPr>
                      <m:t>𝟒</m:t>
                    </m:r>
                  </m:oMath>
                </a14:m>
                <a:r>
                  <a:rPr lang="de-DE" b="1" dirty="0">
                    <a:solidFill>
                      <a:srgbClr val="C6D325"/>
                    </a:solidFill>
                  </a:rPr>
                  <a:t> </a:t>
                </a:r>
                <a:r>
                  <a:rPr lang="de-DE" b="1" dirty="0" smtClean="0">
                    <a:solidFill>
                      <a:srgbClr val="C6D325"/>
                    </a:solidFill>
                  </a:rPr>
                  <a:t>E+24 </a:t>
                </a:r>
                <a:r>
                  <a:rPr lang="de-DE" b="1" dirty="0">
                    <a:solidFill>
                      <a:srgbClr val="C6D325"/>
                    </a:solidFill>
                  </a:rPr>
                  <a:t>s</a:t>
                </a:r>
                <a:r>
                  <a:rPr lang="de-DE" b="1" baseline="30000" dirty="0">
                    <a:solidFill>
                      <a:srgbClr val="C6D325"/>
                    </a:solidFill>
                  </a:rPr>
                  <a:t>-1 </a:t>
                </a:r>
                <a:r>
                  <a:rPr lang="de-DE" b="1" baseline="30000" dirty="0" smtClean="0">
                    <a:solidFill>
                      <a:srgbClr val="C6D325"/>
                    </a:solidFill>
                  </a:rPr>
                  <a:t>	</a:t>
                </a:r>
                <a:r>
                  <a:rPr lang="de-DE" b="1" dirty="0" smtClean="0">
                    <a:solidFill>
                      <a:srgbClr val="C6D325"/>
                    </a:solidFill>
                  </a:rPr>
                  <a:t> 	</a:t>
                </a:r>
                <a14:m>
                  <m:oMath xmlns:m="http://schemas.openxmlformats.org/officeDocument/2006/math">
                    <m:sSub>
                      <m:sSubPr>
                        <m:ctrlPr>
                          <a:rPr lang="de-DE" b="1" i="1" smtClean="0">
                            <a:solidFill>
                              <a:srgbClr val="C6D325"/>
                            </a:solidFill>
                            <a:latin typeface="Cambria Math" panose="02040503050406030204" pitchFamily="18" charset="0"/>
                          </a:rPr>
                        </m:ctrlPr>
                      </m:sSubPr>
                      <m:e>
                        <m:r>
                          <a:rPr lang="el-GR" b="1" i="1">
                            <a:solidFill>
                              <a:srgbClr val="C6D325"/>
                            </a:solidFill>
                            <a:latin typeface="Cambria Math" panose="02040503050406030204" pitchFamily="18" charset="0"/>
                          </a:rPr>
                          <m:t>𝜼</m:t>
                        </m:r>
                      </m:e>
                      <m:sub>
                        <m:r>
                          <a:rPr lang="de-DE" b="1" i="1">
                            <a:solidFill>
                              <a:srgbClr val="C6D325"/>
                            </a:solidFill>
                            <a:latin typeface="Cambria Math" panose="02040503050406030204" pitchFamily="18" charset="0"/>
                          </a:rPr>
                          <m:t>𝒆𝒙𝒉𝒂𝒖𝒔𝒕</m:t>
                        </m:r>
                      </m:sub>
                    </m:sSub>
                    <m:r>
                      <a:rPr lang="de-DE" b="1" i="1">
                        <a:solidFill>
                          <a:srgbClr val="C6D325"/>
                        </a:solidFill>
                        <a:latin typeface="Cambria Math" panose="02040503050406030204" pitchFamily="18" charset="0"/>
                      </a:rPr>
                      <m:t>=</m:t>
                    </m:r>
                    <m:f>
                      <m:fPr>
                        <m:ctrlPr>
                          <a:rPr lang="de-DE" b="1" i="1">
                            <a:solidFill>
                              <a:srgbClr val="C6D325"/>
                            </a:solidFill>
                            <a:latin typeface="Cambria Math" panose="02040503050406030204" pitchFamily="18" charset="0"/>
                          </a:rPr>
                        </m:ctrlPr>
                      </m:fPr>
                      <m:num>
                        <m:sSub>
                          <m:sSubPr>
                            <m:ctrlPr>
                              <a:rPr lang="de-DE" b="1" i="1">
                                <a:solidFill>
                                  <a:srgbClr val="C6D325"/>
                                </a:solidFill>
                                <a:latin typeface="Cambria Math" panose="02040503050406030204" pitchFamily="18" charset="0"/>
                              </a:rPr>
                            </m:ctrlPr>
                          </m:sSubPr>
                          <m:e>
                            <m:r>
                              <a:rPr lang="el-GR" b="1" i="1">
                                <a:solidFill>
                                  <a:srgbClr val="C6D325"/>
                                </a:solidFill>
                                <a:latin typeface="Cambria Math" panose="02040503050406030204" pitchFamily="18" charset="0"/>
                              </a:rPr>
                              <m:t>𝜞</m:t>
                            </m:r>
                          </m:e>
                          <m:sub>
                            <m:r>
                              <a:rPr lang="el-GR" b="1" i="1">
                                <a:solidFill>
                                  <a:srgbClr val="C6D325"/>
                                </a:solidFill>
                                <a:latin typeface="Cambria Math" panose="02040503050406030204" pitchFamily="18" charset="0"/>
                              </a:rPr>
                              <m:t>𝜶</m:t>
                            </m:r>
                            <m:r>
                              <a:rPr lang="el-GR" b="1" i="1">
                                <a:solidFill>
                                  <a:srgbClr val="C6D325"/>
                                </a:solidFill>
                                <a:latin typeface="Cambria Math" panose="02040503050406030204" pitchFamily="18" charset="0"/>
                              </a:rPr>
                              <m:t>,</m:t>
                            </m:r>
                            <m:r>
                              <a:rPr lang="el-GR" b="1" i="1">
                                <a:solidFill>
                                  <a:srgbClr val="C6D325"/>
                                </a:solidFill>
                                <a:latin typeface="Cambria Math" panose="02040503050406030204" pitchFamily="18" charset="0"/>
                              </a:rPr>
                              <m:t>𝟏</m:t>
                            </m:r>
                          </m:sub>
                        </m:sSub>
                      </m:num>
                      <m:den>
                        <m:sSub>
                          <m:sSubPr>
                            <m:ctrlPr>
                              <a:rPr lang="de-DE" b="1" i="1">
                                <a:solidFill>
                                  <a:srgbClr val="C6D325"/>
                                </a:solidFill>
                                <a:latin typeface="Cambria Math" panose="02040503050406030204" pitchFamily="18" charset="0"/>
                              </a:rPr>
                            </m:ctrlPr>
                          </m:sSubPr>
                          <m:e>
                            <m:r>
                              <a:rPr lang="de-DE" b="1" i="1">
                                <a:solidFill>
                                  <a:srgbClr val="C6D325"/>
                                </a:solidFill>
                                <a:latin typeface="Cambria Math" panose="02040503050406030204" pitchFamily="18" charset="0"/>
                              </a:rPr>
                              <m:t>𝑪</m:t>
                            </m:r>
                          </m:e>
                          <m:sub>
                            <m:r>
                              <a:rPr lang="de-DE" b="1" i="1">
                                <a:solidFill>
                                  <a:srgbClr val="C6D325"/>
                                </a:solidFill>
                                <a:latin typeface="Cambria Math" panose="02040503050406030204" pitchFamily="18" charset="0"/>
                              </a:rPr>
                              <m:t>𝑯𝒆</m:t>
                            </m:r>
                          </m:sub>
                        </m:sSub>
                        <m:sSub>
                          <m:sSubPr>
                            <m:ctrlPr>
                              <a:rPr lang="de-DE" b="1" i="1">
                                <a:solidFill>
                                  <a:srgbClr val="C6D325"/>
                                </a:solidFill>
                                <a:latin typeface="Cambria Math" panose="02040503050406030204" pitchFamily="18" charset="0"/>
                              </a:rPr>
                            </m:ctrlPr>
                          </m:sSubPr>
                          <m:e>
                            <m:r>
                              <a:rPr lang="el-GR" b="1" i="1">
                                <a:solidFill>
                                  <a:srgbClr val="C6D325"/>
                                </a:solidFill>
                                <a:latin typeface="Cambria Math" panose="02040503050406030204" pitchFamily="18" charset="0"/>
                              </a:rPr>
                              <m:t>𝜞</m:t>
                            </m:r>
                          </m:e>
                          <m:sub>
                            <m:r>
                              <a:rPr lang="de-DE" b="1" i="1">
                                <a:solidFill>
                                  <a:srgbClr val="C6D325"/>
                                </a:solidFill>
                                <a:latin typeface="Cambria Math" panose="02040503050406030204" pitchFamily="18" charset="0"/>
                              </a:rPr>
                              <m:t>𝒊𝒐𝒏</m:t>
                            </m:r>
                            <m:r>
                              <a:rPr lang="de-DE" b="1" i="1">
                                <a:solidFill>
                                  <a:srgbClr val="C6D325"/>
                                </a:solidFill>
                                <a:latin typeface="Cambria Math" panose="02040503050406030204" pitchFamily="18" charset="0"/>
                              </a:rPr>
                              <m:t>,</m:t>
                            </m:r>
                            <m:r>
                              <a:rPr lang="de-DE" b="1" i="1">
                                <a:solidFill>
                                  <a:srgbClr val="C6D325"/>
                                </a:solidFill>
                                <a:latin typeface="Cambria Math" panose="02040503050406030204" pitchFamily="18" charset="0"/>
                              </a:rPr>
                              <m:t>𝒅𝒊𝒗</m:t>
                            </m:r>
                            <m:r>
                              <a:rPr lang="de-DE" b="1" i="1">
                                <a:solidFill>
                                  <a:srgbClr val="C6D325"/>
                                </a:solidFill>
                                <a:latin typeface="Cambria Math" panose="02040503050406030204" pitchFamily="18" charset="0"/>
                              </a:rPr>
                              <m:t>,</m:t>
                            </m:r>
                          </m:sub>
                        </m:sSub>
                      </m:den>
                    </m:f>
                    <m:r>
                      <a:rPr lang="de-DE" b="1" i="1">
                        <a:solidFill>
                          <a:srgbClr val="C6D325"/>
                        </a:solidFill>
                        <a:latin typeface="Cambria Math" panose="02040503050406030204" pitchFamily="18" charset="0"/>
                      </a:rPr>
                      <m:t>=</m:t>
                    </m:r>
                    <m:r>
                      <a:rPr lang="de-DE" b="1" i="1" smtClean="0">
                        <a:solidFill>
                          <a:srgbClr val="C6D325"/>
                        </a:solidFill>
                        <a:latin typeface="Cambria Math" panose="02040503050406030204" pitchFamily="18" charset="0"/>
                      </a:rPr>
                      <m:t>𝟕</m:t>
                    </m:r>
                    <m:r>
                      <a:rPr lang="de-DE" b="1" i="1" smtClean="0">
                        <a:solidFill>
                          <a:srgbClr val="C6D325"/>
                        </a:solidFill>
                        <a:latin typeface="Cambria Math" panose="02040503050406030204" pitchFamily="18" charset="0"/>
                      </a:rPr>
                      <m:t>.</m:t>
                    </m:r>
                    <m:r>
                      <a:rPr lang="de-DE" b="1" i="1" smtClean="0">
                        <a:solidFill>
                          <a:srgbClr val="C6D325"/>
                        </a:solidFill>
                        <a:latin typeface="Cambria Math" panose="02040503050406030204" pitchFamily="18" charset="0"/>
                      </a:rPr>
                      <m:t>𝟏</m:t>
                    </m:r>
                  </m:oMath>
                </a14:m>
                <a:r>
                  <a:rPr lang="de-DE" b="1" dirty="0">
                    <a:solidFill>
                      <a:srgbClr val="C6D325"/>
                    </a:solidFill>
                  </a:rPr>
                  <a:t> </a:t>
                </a:r>
                <a:r>
                  <a:rPr lang="de-DE" b="1" dirty="0" smtClean="0">
                    <a:solidFill>
                      <a:srgbClr val="C6D325"/>
                    </a:solidFill>
                  </a:rPr>
                  <a:t>%</a:t>
                </a:r>
                <a:endParaRPr lang="de-DE" b="1" dirty="0">
                  <a:solidFill>
                    <a:srgbClr val="C6D325"/>
                  </a:solidFill>
                </a:endParaRPr>
              </a:p>
              <a:p>
                <a:pPr algn="ctr">
                  <a:spcBef>
                    <a:spcPts val="1150"/>
                  </a:spcBef>
                </a:pPr>
                <a:endParaRPr lang="de-DE" b="1" dirty="0">
                  <a:solidFill>
                    <a:srgbClr val="C6D325"/>
                  </a:solidFill>
                </a:endParaRPr>
              </a:p>
            </p:txBody>
          </p:sp>
        </mc:Choice>
        <mc:Fallback>
          <p:sp>
            <p:nvSpPr>
              <p:cNvPr id="14" name="Rechteck 13"/>
              <p:cNvSpPr>
                <a:spLocks noRot="1" noChangeAspect="1" noMove="1" noResize="1" noEditPoints="1" noAdjustHandles="1" noChangeArrowheads="1" noChangeShapeType="1" noTextEdit="1"/>
              </p:cNvSpPr>
              <p:nvPr/>
            </p:nvSpPr>
            <p:spPr>
              <a:xfrm>
                <a:off x="3893798" y="2250013"/>
                <a:ext cx="8307725" cy="4038413"/>
              </a:xfrm>
              <a:prstGeom prst="rect">
                <a:avLst/>
              </a:prstGeom>
              <a:blipFill>
                <a:blip r:embed="rId6"/>
                <a:stretch>
                  <a:fillRect t="-754"/>
                </a:stretch>
              </a:blipFill>
            </p:spPr>
            <p:txBody>
              <a:bodyPr/>
              <a:lstStyle/>
              <a:p>
                <a:r>
                  <a:rPr lang="de-DE">
                    <a:noFill/>
                  </a:rPr>
                  <a:t> </a:t>
                </a:r>
              </a:p>
            </p:txBody>
          </p:sp>
        </mc:Fallback>
      </mc:AlternateContent>
    </p:spTree>
    <p:extLst>
      <p:ext uri="{BB962C8B-B14F-4D97-AF65-F5344CB8AC3E}">
        <p14:creationId xmlns:p14="http://schemas.microsoft.com/office/powerpoint/2010/main" val="134087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p:cNvSpPr>
                <a:spLocks noGrp="1"/>
              </p:cNvSpPr>
              <p:nvPr>
                <p:ph sz="quarter" idx="13"/>
              </p:nvPr>
            </p:nvSpPr>
            <p:spPr/>
            <p:txBody>
              <a:bodyPr/>
              <a:lstStyle/>
              <a:p>
                <a:r>
                  <a:rPr lang="de-DE" dirty="0" smtClean="0"/>
                  <a:t>Enrichment: </a:t>
                </a:r>
              </a:p>
              <a:p>
                <a:r>
                  <a:rPr lang="de-DE" dirty="0" smtClean="0"/>
                  <a:t>	</a:t>
                </a:r>
                <a14:m>
                  <m:oMath xmlns:m="http://schemas.openxmlformats.org/officeDocument/2006/math">
                    <m:sSub>
                      <m:sSubPr>
                        <m:ctrlPr>
                          <a:rPr lang="de-DE" i="1">
                            <a:latin typeface="Cambria Math" panose="02040503050406030204" pitchFamily="18" charset="0"/>
                          </a:rPr>
                        </m:ctrlPr>
                      </m:sSubPr>
                      <m:e>
                        <m:r>
                          <m:rPr>
                            <m:sty m:val="p"/>
                          </m:rPr>
                          <a:rPr lang="el-GR" i="1">
                            <a:latin typeface="Cambria Math" panose="02040503050406030204" pitchFamily="18" charset="0"/>
                          </a:rPr>
                          <m:t>η</m:t>
                        </m:r>
                      </m:e>
                      <m:sub>
                        <m:r>
                          <a:rPr lang="de-DE" i="1">
                            <a:latin typeface="Cambria Math" panose="02040503050406030204" pitchFamily="18" charset="0"/>
                          </a:rPr>
                          <m:t>𝑯𝒆</m:t>
                        </m:r>
                      </m:sub>
                    </m:sSub>
                    <m:r>
                      <a:rPr lang="de-DE" i="1">
                        <a:latin typeface="Cambria Math" panose="02040503050406030204" pitchFamily="18" charset="0"/>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panose="02040503050406030204" pitchFamily="18" charset="0"/>
                              </a:rPr>
                              <m:t>𝑪</m:t>
                            </m:r>
                          </m:e>
                          <m:sub>
                            <m:r>
                              <a:rPr lang="de-DE" i="1">
                                <a:latin typeface="Cambria Math" panose="02040503050406030204" pitchFamily="18" charset="0"/>
                              </a:rPr>
                              <m:t>𝑯𝒆</m:t>
                            </m:r>
                            <m:r>
                              <a:rPr lang="de-DE" i="1">
                                <a:latin typeface="Cambria Math" panose="02040503050406030204" pitchFamily="18" charset="0"/>
                              </a:rPr>
                              <m:t>,</m:t>
                            </m:r>
                            <m:r>
                              <a:rPr lang="de-DE" i="1">
                                <a:latin typeface="Cambria Math" panose="02040503050406030204" pitchFamily="18" charset="0"/>
                              </a:rPr>
                              <m:t>𝒅𝒊𝒗</m:t>
                            </m:r>
                          </m:sub>
                        </m:sSub>
                      </m:num>
                      <m:den>
                        <m:sSub>
                          <m:sSubPr>
                            <m:ctrlPr>
                              <a:rPr lang="de-DE" i="1">
                                <a:latin typeface="Cambria Math" panose="02040503050406030204" pitchFamily="18" charset="0"/>
                              </a:rPr>
                            </m:ctrlPr>
                          </m:sSubPr>
                          <m:e>
                            <m:r>
                              <a:rPr lang="de-DE" i="1">
                                <a:latin typeface="Cambria Math" panose="02040503050406030204" pitchFamily="18" charset="0"/>
                              </a:rPr>
                              <m:t>𝑪</m:t>
                            </m:r>
                          </m:e>
                          <m:sub>
                            <m:r>
                              <a:rPr lang="de-DE" i="1">
                                <a:latin typeface="Cambria Math" panose="02040503050406030204" pitchFamily="18" charset="0"/>
                              </a:rPr>
                              <m:t>𝑯𝒆</m:t>
                            </m:r>
                            <m:r>
                              <a:rPr lang="de-DE" i="1">
                                <a:latin typeface="Cambria Math" panose="02040503050406030204" pitchFamily="18" charset="0"/>
                              </a:rPr>
                              <m:t>, </m:t>
                            </m:r>
                            <m:r>
                              <a:rPr lang="de-DE" i="1">
                                <a:latin typeface="Cambria Math" panose="02040503050406030204" pitchFamily="18" charset="0"/>
                              </a:rPr>
                              <m:t>𝒎𝒂𝒊𝒏</m:t>
                            </m:r>
                          </m:sub>
                        </m:sSub>
                      </m:den>
                    </m:f>
                  </m:oMath>
                </a14:m>
                <a:r>
                  <a:rPr lang="de-DE" dirty="0" smtClean="0"/>
                  <a:t>	</a:t>
                </a:r>
              </a:p>
              <a:p>
                <a:r>
                  <a:rPr lang="de-DE" dirty="0" smtClean="0">
                    <a:latin typeface="Cambria Math" panose="02040503050406030204" pitchFamily="18" charset="0"/>
                  </a:rPr>
                  <a:t>	</a:t>
                </a:r>
                <a14:m>
                  <m:oMath xmlns:m="http://schemas.openxmlformats.org/officeDocument/2006/math">
                    <m:r>
                      <a:rPr lang="de-DE" b="1" i="0" smtClean="0">
                        <a:latin typeface="Cambria Math" panose="02040503050406030204" pitchFamily="18" charset="0"/>
                      </a:rPr>
                      <m:t>𝟎</m:t>
                    </m:r>
                    <m:r>
                      <a:rPr lang="de-DE" b="1" i="0" smtClean="0">
                        <a:latin typeface="Cambria Math" panose="02040503050406030204" pitchFamily="18" charset="0"/>
                      </a:rPr>
                      <m:t>.</m:t>
                    </m:r>
                    <m:r>
                      <a:rPr lang="de-DE" b="1" i="0" smtClean="0">
                        <a:latin typeface="Cambria Math" panose="02040503050406030204" pitchFamily="18" charset="0"/>
                      </a:rPr>
                      <m:t>𝟐𝟓</m:t>
                    </m:r>
                    <m:r>
                      <a:rPr lang="de-DE" b="1" i="0" smtClean="0">
                        <a:latin typeface="Cambria Math" panose="02040503050406030204" pitchFamily="18" charset="0"/>
                      </a:rPr>
                      <m:t>&lt;</m:t>
                    </m:r>
                    <m:sSub>
                      <m:sSubPr>
                        <m:ctrlPr>
                          <a:rPr lang="de-DE" i="1">
                            <a:latin typeface="Cambria Math" panose="02040503050406030204" pitchFamily="18" charset="0"/>
                          </a:rPr>
                        </m:ctrlPr>
                      </m:sSubPr>
                      <m:e>
                        <m:r>
                          <m:rPr>
                            <m:sty m:val="p"/>
                          </m:rPr>
                          <a:rPr lang="el-GR" i="1">
                            <a:latin typeface="Cambria Math" panose="02040503050406030204" pitchFamily="18" charset="0"/>
                          </a:rPr>
                          <m:t>η</m:t>
                        </m:r>
                      </m:e>
                      <m:sub>
                        <m:r>
                          <a:rPr lang="de-DE" i="1">
                            <a:latin typeface="Cambria Math" panose="02040503050406030204" pitchFamily="18" charset="0"/>
                          </a:rPr>
                          <m:t>𝑯𝒆</m:t>
                        </m:r>
                      </m:sub>
                    </m:sSub>
                    <m:r>
                      <a:rPr lang="de-DE" b="1" i="1" smtClean="0">
                        <a:latin typeface="Cambria Math" panose="02040503050406030204" pitchFamily="18" charset="0"/>
                      </a:rPr>
                      <m:t>&lt;</m:t>
                    </m:r>
                    <m:r>
                      <a:rPr lang="de-DE" b="1" i="1" smtClean="0">
                        <a:latin typeface="Cambria Math" panose="02040503050406030204" pitchFamily="18" charset="0"/>
                      </a:rPr>
                      <m:t>𝟎</m:t>
                    </m:r>
                    <m:r>
                      <a:rPr lang="de-DE" b="1" i="1" smtClean="0">
                        <a:latin typeface="Cambria Math" panose="02040503050406030204" pitchFamily="18" charset="0"/>
                      </a:rPr>
                      <m:t>.</m:t>
                    </m:r>
                    <m:r>
                      <a:rPr lang="de-DE" b="1" i="1" smtClean="0">
                        <a:latin typeface="Cambria Math" panose="02040503050406030204" pitchFamily="18" charset="0"/>
                      </a:rPr>
                      <m:t>𝟖</m:t>
                    </m:r>
                  </m:oMath>
                </a14:m>
                <a:endParaRPr lang="de-DE" dirty="0"/>
              </a:p>
            </p:txBody>
          </p:sp>
        </mc:Choice>
        <mc:Fallback xmlns="">
          <p:sp>
            <p:nvSpPr>
              <p:cNvPr id="2" name="Inhaltsplatzhalter 1"/>
              <p:cNvSpPr>
                <a:spLocks noGrp="1" noRot="1" noChangeAspect="1" noMove="1" noResize="1" noEditPoints="1" noAdjustHandles="1" noChangeArrowheads="1" noChangeShapeType="1" noTextEdit="1"/>
              </p:cNvSpPr>
              <p:nvPr>
                <p:ph sz="quarter" idx="13"/>
              </p:nvPr>
            </p:nvSpPr>
            <p:spPr>
              <a:blipFill>
                <a:blip r:embed="rId2"/>
                <a:stretch>
                  <a:fillRect l="-1298"/>
                </a:stretch>
              </a:blipFill>
            </p:spPr>
            <p:txBody>
              <a:bodyPr/>
              <a:lstStyle/>
              <a:p>
                <a:r>
                  <a:rPr lang="de-DE">
                    <a:noFill/>
                  </a:rPr>
                  <a:t> </a:t>
                </a:r>
              </a:p>
            </p:txBody>
          </p:sp>
        </mc:Fallback>
      </mc:AlternateContent>
      <p:sp>
        <p:nvSpPr>
          <p:cNvPr id="3" name="Titel 2"/>
          <p:cNvSpPr>
            <a:spLocks noGrp="1"/>
          </p:cNvSpPr>
          <p:nvPr>
            <p:ph type="title"/>
          </p:nvPr>
        </p:nvSpPr>
        <p:spPr/>
        <p:txBody>
          <a:bodyPr/>
          <a:lstStyle/>
          <a:p>
            <a:r>
              <a:rPr lang="de-DE" dirty="0" err="1" smtClean="0"/>
              <a:t>Assumption</a:t>
            </a:r>
            <a:r>
              <a:rPr lang="de-DE" dirty="0" smtClean="0"/>
              <a:t> 5: AUG like </a:t>
            </a:r>
            <a:r>
              <a:rPr lang="de-DE" dirty="0" err="1" smtClean="0"/>
              <a:t>enrichment</a:t>
            </a:r>
            <a:endParaRPr lang="de-DE" dirty="0"/>
          </a:p>
        </p:txBody>
      </p:sp>
      <p:sp>
        <p:nvSpPr>
          <p:cNvPr id="4" name="Datumsplatzhalter 3"/>
          <p:cNvSpPr>
            <a:spLocks noGrp="1"/>
          </p:cNvSpPr>
          <p:nvPr>
            <p:ph type="dt" sz="half" idx="14"/>
          </p:nvPr>
        </p:nvSpPr>
        <p:spPr/>
        <p:txBody>
          <a:bodyPr/>
          <a:lstStyle/>
          <a:p>
            <a:r>
              <a:rPr lang="de-DE" smtClean="0"/>
              <a:t>10.10.2023</a:t>
            </a:r>
            <a:endParaRPr lang="de-DE" dirty="0"/>
          </a:p>
        </p:txBody>
      </p:sp>
      <p:sp>
        <p:nvSpPr>
          <p:cNvPr id="5" name="Fußzeilenplatzhalter 4"/>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7</a:t>
            </a:fld>
            <a:endParaRPr lang="de-DE" dirty="0"/>
          </a:p>
        </p:txBody>
      </p:sp>
      <p:pic>
        <p:nvPicPr>
          <p:cNvPr id="8" name="Grafik 7"/>
          <p:cNvPicPr>
            <a:picLocks noChangeAspect="1"/>
          </p:cNvPicPr>
          <p:nvPr/>
        </p:nvPicPr>
        <p:blipFill>
          <a:blip r:embed="rId3"/>
          <a:stretch>
            <a:fillRect/>
          </a:stretch>
        </p:blipFill>
        <p:spPr>
          <a:xfrm>
            <a:off x="695325" y="3104971"/>
            <a:ext cx="3838575" cy="2943225"/>
          </a:xfrm>
          <a:prstGeom prst="rect">
            <a:avLst/>
          </a:prstGeom>
        </p:spPr>
      </p:pic>
      <p:sp>
        <p:nvSpPr>
          <p:cNvPr id="9" name="Textfeld 8"/>
          <p:cNvSpPr txBox="1"/>
          <p:nvPr/>
        </p:nvSpPr>
        <p:spPr>
          <a:xfrm>
            <a:off x="2185988" y="5979894"/>
            <a:ext cx="2252220" cy="244554"/>
          </a:xfrm>
          <a:prstGeom prst="rect">
            <a:avLst/>
          </a:prstGeom>
          <a:noFill/>
        </p:spPr>
        <p:txBody>
          <a:bodyPr wrap="none" lIns="0" tIns="0" rIns="0" bIns="0" rtlCol="0" anchor="t" anchorCtr="0">
            <a:spAutoFit/>
          </a:bodyPr>
          <a:lstStyle/>
          <a:p>
            <a:pPr algn="l">
              <a:lnSpc>
                <a:spcPts val="2300"/>
              </a:lnSpc>
              <a:spcBef>
                <a:spcPts val="1150"/>
              </a:spcBef>
            </a:pPr>
            <a:r>
              <a:rPr lang="de-DE" sz="800" dirty="0" smtClean="0"/>
              <a:t>A. </a:t>
            </a:r>
            <a:r>
              <a:rPr lang="de-DE" sz="800" dirty="0" err="1" smtClean="0"/>
              <a:t>Kallenbach</a:t>
            </a:r>
            <a:r>
              <a:rPr lang="de-DE" sz="800" dirty="0" smtClean="0"/>
              <a:t> et al. IAEA FEC23 Poster ID: 1750</a:t>
            </a:r>
          </a:p>
        </p:txBody>
      </p:sp>
      <mc:AlternateContent xmlns:mc="http://schemas.openxmlformats.org/markup-compatibility/2006">
        <mc:Choice xmlns:a14="http://schemas.microsoft.com/office/drawing/2010/main" Requires="a14">
          <p:sp>
            <p:nvSpPr>
              <p:cNvPr id="11" name="Rechteck 10"/>
              <p:cNvSpPr/>
              <p:nvPr/>
            </p:nvSpPr>
            <p:spPr>
              <a:xfrm>
                <a:off x="4630140" y="1335740"/>
                <a:ext cx="8307725" cy="5027338"/>
              </a:xfrm>
              <a:prstGeom prst="rect">
                <a:avLst/>
              </a:prstGeom>
            </p:spPr>
            <p:txBody>
              <a:bodyPr wrap="square">
                <a:spAutoFit/>
              </a:bodyPr>
              <a:lstStyle/>
              <a:p>
                <a:pPr>
                  <a:lnSpc>
                    <a:spcPct val="150000"/>
                  </a:lnSpc>
                  <a:spcBef>
                    <a:spcPts val="1150"/>
                  </a:spcBef>
                </a:pPr>
                <a14:m>
                  <m:oMath xmlns:m="http://schemas.openxmlformats.org/officeDocument/2006/math">
                    <m:sSub>
                      <m:sSubPr>
                        <m:ctrlPr>
                          <a:rPr lang="de-DE" b="1" i="1" smtClean="0">
                            <a:solidFill>
                              <a:srgbClr val="EF7C00"/>
                            </a:solidFill>
                            <a:latin typeface="Cambria Math" panose="02040503050406030204" pitchFamily="18" charset="0"/>
                          </a:rPr>
                        </m:ctrlPr>
                      </m:sSubPr>
                      <m:e>
                        <m:r>
                          <a:rPr lang="el-GR" b="1" i="1">
                            <a:solidFill>
                              <a:srgbClr val="EF7C00"/>
                            </a:solidFill>
                            <a:latin typeface="Cambria Math" panose="02040503050406030204" pitchFamily="18" charset="0"/>
                          </a:rPr>
                          <m:t>𝜞</m:t>
                        </m:r>
                      </m:e>
                      <m:sub>
                        <m:r>
                          <a:rPr lang="de-DE" b="1" i="1">
                            <a:solidFill>
                              <a:srgbClr val="EF7C00"/>
                            </a:solidFill>
                            <a:latin typeface="Cambria Math" panose="02040503050406030204" pitchFamily="18" charset="0"/>
                          </a:rPr>
                          <m:t>𝑳𝑪𝑭𝑺</m:t>
                        </m:r>
                        <m:r>
                          <a:rPr lang="de-DE" b="1" i="1">
                            <a:solidFill>
                              <a:srgbClr val="EF7C00"/>
                            </a:solidFill>
                            <a:latin typeface="Cambria Math" panose="02040503050406030204" pitchFamily="18" charset="0"/>
                          </a:rPr>
                          <m:t>, </m:t>
                        </m:r>
                        <m:r>
                          <a:rPr lang="de-DE" b="1" i="1">
                            <a:solidFill>
                              <a:srgbClr val="EF7C00"/>
                            </a:solidFill>
                            <a:latin typeface="Cambria Math" panose="02040503050406030204" pitchFamily="18" charset="0"/>
                          </a:rPr>
                          <m:t>𝑯𝑬𝑳𝑰𝑨𝑺</m:t>
                        </m:r>
                      </m:sub>
                    </m:sSub>
                    <m:r>
                      <a:rPr lang="de-DE" b="1" i="1">
                        <a:solidFill>
                          <a:srgbClr val="EF7C00"/>
                        </a:solidFill>
                        <a:latin typeface="Cambria Math" panose="02040503050406030204" pitchFamily="18" charset="0"/>
                      </a:rPr>
                      <m:t>=</m:t>
                    </m:r>
                    <m:r>
                      <a:rPr lang="de-DE" b="1" i="1">
                        <a:solidFill>
                          <a:srgbClr val="EF7C00"/>
                        </a:solidFill>
                        <a:latin typeface="Cambria Math" panose="02040503050406030204" pitchFamily="18" charset="0"/>
                      </a:rPr>
                      <m:t>𝟕</m:t>
                    </m:r>
                    <m:r>
                      <a:rPr lang="de-DE" b="1" i="1">
                        <a:solidFill>
                          <a:srgbClr val="EF7C00"/>
                        </a:solidFill>
                        <a:latin typeface="Cambria Math" panose="02040503050406030204" pitchFamily="18" charset="0"/>
                      </a:rPr>
                      <m:t>.</m:t>
                    </m:r>
                    <m:r>
                      <a:rPr lang="de-DE" b="1" i="1" smtClean="0">
                        <a:solidFill>
                          <a:srgbClr val="EF7C00"/>
                        </a:solidFill>
                        <a:latin typeface="Cambria Math" panose="02040503050406030204" pitchFamily="18" charset="0"/>
                      </a:rPr>
                      <m:t>𝟔</m:t>
                    </m:r>
                  </m:oMath>
                </a14:m>
                <a:r>
                  <a:rPr lang="de-DE" b="1" dirty="0" smtClean="0">
                    <a:solidFill>
                      <a:srgbClr val="EF7C00"/>
                    </a:solidFill>
                  </a:rPr>
                  <a:t> E+23 s</a:t>
                </a:r>
                <a:r>
                  <a:rPr lang="de-DE" b="1" baseline="30000" dirty="0" smtClean="0">
                    <a:solidFill>
                      <a:srgbClr val="EF7C00"/>
                    </a:solidFill>
                  </a:rPr>
                  <a:t>-1</a:t>
                </a:r>
                <a:r>
                  <a:rPr lang="de-DE" b="1" baseline="-25000" dirty="0" smtClean="0">
                    <a:solidFill>
                      <a:srgbClr val="EF7C00"/>
                    </a:solidFill>
                  </a:rPr>
                  <a:t> 	</a:t>
                </a:r>
                <a14:m>
                  <m:oMath xmlns:m="http://schemas.openxmlformats.org/officeDocument/2006/math">
                    <m:sSub>
                      <m:sSubPr>
                        <m:ctrlPr>
                          <a:rPr lang="de-DE" b="1" i="1">
                            <a:solidFill>
                              <a:srgbClr val="EF7C00"/>
                            </a:solidFill>
                            <a:latin typeface="Cambria Math" panose="02040503050406030204" pitchFamily="18" charset="0"/>
                          </a:rPr>
                        </m:ctrlPr>
                      </m:sSubPr>
                      <m:e>
                        <m:r>
                          <a:rPr lang="de-DE" b="1" i="1">
                            <a:solidFill>
                              <a:srgbClr val="EF7C00"/>
                            </a:solidFill>
                            <a:latin typeface="Cambria Math" panose="02040503050406030204" pitchFamily="18" charset="0"/>
                          </a:rPr>
                          <m:t>𝑪</m:t>
                        </m:r>
                      </m:e>
                      <m:sub>
                        <m:r>
                          <a:rPr lang="de-DE" b="1" i="1">
                            <a:solidFill>
                              <a:srgbClr val="EF7C00"/>
                            </a:solidFill>
                            <a:latin typeface="Cambria Math" panose="02040503050406030204" pitchFamily="18" charset="0"/>
                          </a:rPr>
                          <m:t>𝑯𝒆</m:t>
                        </m:r>
                        <m:r>
                          <a:rPr lang="de-DE" b="1" i="1" smtClean="0">
                            <a:solidFill>
                              <a:srgbClr val="EF7C00"/>
                            </a:solidFill>
                            <a:latin typeface="Cambria Math" panose="02040503050406030204" pitchFamily="18" charset="0"/>
                          </a:rPr>
                          <m:t>,</m:t>
                        </m:r>
                        <m:r>
                          <a:rPr lang="de-DE" b="1" i="1" smtClean="0">
                            <a:solidFill>
                              <a:srgbClr val="EF7C00"/>
                            </a:solidFill>
                            <a:latin typeface="Cambria Math" panose="02040503050406030204" pitchFamily="18" charset="0"/>
                          </a:rPr>
                          <m:t>𝒎𝒂𝒊𝒏</m:t>
                        </m:r>
                      </m:sub>
                    </m:sSub>
                    <m:r>
                      <a:rPr lang="de-DE" b="1" i="1">
                        <a:solidFill>
                          <a:srgbClr val="EF7C00"/>
                        </a:solidFill>
                        <a:latin typeface="Cambria Math" panose="02040503050406030204" pitchFamily="18" charset="0"/>
                      </a:rPr>
                      <m:t>=</m:t>
                    </m:r>
                    <m:r>
                      <a:rPr lang="de-DE" b="1" i="1" smtClean="0">
                        <a:solidFill>
                          <a:srgbClr val="EF7C00"/>
                        </a:solidFill>
                        <a:latin typeface="Cambria Math" panose="02040503050406030204" pitchFamily="18" charset="0"/>
                      </a:rPr>
                      <m:t>𝟎</m:t>
                    </m:r>
                    <m:r>
                      <a:rPr lang="de-DE" b="1" i="1" smtClean="0">
                        <a:solidFill>
                          <a:srgbClr val="EF7C00"/>
                        </a:solidFill>
                        <a:latin typeface="Cambria Math" panose="02040503050406030204" pitchFamily="18" charset="0"/>
                      </a:rPr>
                      <m:t>.</m:t>
                    </m:r>
                    <m:r>
                      <a:rPr lang="de-DE" b="1" i="1" smtClean="0">
                        <a:solidFill>
                          <a:srgbClr val="EF7C00"/>
                        </a:solidFill>
                        <a:latin typeface="Cambria Math" panose="02040503050406030204" pitchFamily="18" charset="0"/>
                      </a:rPr>
                      <m:t>𝟏𝟒</m:t>
                    </m:r>
                    <m:r>
                      <a:rPr lang="de-DE" b="1" i="1">
                        <a:solidFill>
                          <a:srgbClr val="EF7C00"/>
                        </a:solidFill>
                        <a:latin typeface="Cambria Math" panose="02040503050406030204" pitchFamily="18" charset="0"/>
                      </a:rPr>
                      <m:t>%</m:t>
                    </m:r>
                  </m:oMath>
                </a14:m>
                <a:endParaRPr lang="de-DE" b="1" dirty="0" smtClean="0">
                  <a:solidFill>
                    <a:srgbClr val="EF7C00"/>
                  </a:solidFill>
                </a:endParaRPr>
              </a:p>
              <a:p>
                <a:pPr>
                  <a:lnSpc>
                    <a:spcPts val="2300"/>
                  </a:lnSpc>
                  <a:spcBef>
                    <a:spcPts val="1150"/>
                  </a:spcBef>
                </a:pPr>
                <a14:m>
                  <m:oMath xmlns:m="http://schemas.openxmlformats.org/officeDocument/2006/math">
                    <m:sSub>
                      <m:sSubPr>
                        <m:ctrlPr>
                          <a:rPr lang="de-DE" b="1" i="1" smtClean="0">
                            <a:solidFill>
                              <a:srgbClr val="EF7C00"/>
                            </a:solidFill>
                            <a:latin typeface="Cambria Math" panose="02040503050406030204" pitchFamily="18" charset="0"/>
                          </a:rPr>
                        </m:ctrlPr>
                      </m:sSubPr>
                      <m:e>
                        <m:r>
                          <a:rPr lang="el-GR" b="1" i="1">
                            <a:solidFill>
                              <a:srgbClr val="EF7C00"/>
                            </a:solidFill>
                            <a:latin typeface="Cambria Math" panose="02040503050406030204" pitchFamily="18" charset="0"/>
                          </a:rPr>
                          <m:t>𝜞</m:t>
                        </m:r>
                      </m:e>
                      <m:sub>
                        <m:r>
                          <a:rPr lang="de-DE" i="1">
                            <a:solidFill>
                              <a:srgbClr val="EF7C00"/>
                            </a:solidFill>
                            <a:latin typeface="Cambria Math" panose="02040503050406030204" pitchFamily="18" charset="0"/>
                          </a:rPr>
                          <m:t>𝑖𝑜𝑛</m:t>
                        </m:r>
                        <m:r>
                          <a:rPr lang="de-DE" i="1">
                            <a:solidFill>
                              <a:srgbClr val="EF7C00"/>
                            </a:solidFill>
                            <a:latin typeface="Cambria Math" panose="02040503050406030204" pitchFamily="18" charset="0"/>
                          </a:rPr>
                          <m:t>,</m:t>
                        </m:r>
                        <m:r>
                          <a:rPr lang="de-DE" i="1">
                            <a:solidFill>
                              <a:srgbClr val="EF7C00"/>
                            </a:solidFill>
                            <a:latin typeface="Cambria Math" panose="02040503050406030204" pitchFamily="18" charset="0"/>
                          </a:rPr>
                          <m:t>𝑑𝑖𝑣</m:t>
                        </m:r>
                        <m:r>
                          <a:rPr lang="de-DE" b="1" i="1">
                            <a:solidFill>
                              <a:srgbClr val="EF7C00"/>
                            </a:solidFill>
                            <a:latin typeface="Cambria Math" panose="02040503050406030204" pitchFamily="18" charset="0"/>
                          </a:rPr>
                          <m:t>, </m:t>
                        </m:r>
                        <m:r>
                          <a:rPr lang="de-DE" b="1" i="1">
                            <a:solidFill>
                              <a:srgbClr val="EF7C00"/>
                            </a:solidFill>
                            <a:latin typeface="Cambria Math" panose="02040503050406030204" pitchFamily="18" charset="0"/>
                          </a:rPr>
                          <m:t>𝑯𝑬𝑳𝑰𝑨𝑺</m:t>
                        </m:r>
                      </m:sub>
                    </m:sSub>
                    <m:r>
                      <a:rPr lang="de-DE" b="1" i="1">
                        <a:solidFill>
                          <a:srgbClr val="EF7C00"/>
                        </a:solidFill>
                        <a:latin typeface="Cambria Math" panose="02040503050406030204" pitchFamily="18" charset="0"/>
                      </a:rPr>
                      <m:t>=</m:t>
                    </m:r>
                  </m:oMath>
                </a14:m>
                <a:r>
                  <a:rPr lang="de-DE" b="1" dirty="0" smtClean="0">
                    <a:solidFill>
                      <a:srgbClr val="EF7C00"/>
                    </a:solidFill>
                  </a:rPr>
                  <a:t> ? s</a:t>
                </a:r>
                <a:r>
                  <a:rPr lang="de-DE" b="1" baseline="30000" dirty="0" smtClean="0">
                    <a:solidFill>
                      <a:srgbClr val="EF7C00"/>
                    </a:solidFill>
                  </a:rPr>
                  <a:t>-1 </a:t>
                </a:r>
                <a:r>
                  <a:rPr lang="de-DE" b="1" baseline="30000" dirty="0">
                    <a:solidFill>
                      <a:srgbClr val="EF7C00"/>
                    </a:solidFill>
                  </a:rPr>
                  <a:t>		</a:t>
                </a:r>
                <a:r>
                  <a:rPr lang="de-DE" b="1" baseline="30000" dirty="0" smtClean="0">
                    <a:solidFill>
                      <a:srgbClr val="EF7C00"/>
                    </a:solidFill>
                  </a:rPr>
                  <a:t>	</a:t>
                </a:r>
                <a14:m>
                  <m:oMath xmlns:m="http://schemas.openxmlformats.org/officeDocument/2006/math">
                    <m:sSub>
                      <m:sSubPr>
                        <m:ctrlPr>
                          <a:rPr lang="de-DE" b="1" i="1" smtClean="0">
                            <a:solidFill>
                              <a:srgbClr val="EF7C00"/>
                            </a:solidFill>
                            <a:latin typeface="Cambria Math" panose="02040503050406030204" pitchFamily="18" charset="0"/>
                          </a:rPr>
                        </m:ctrlPr>
                      </m:sSubPr>
                      <m:e>
                        <m:r>
                          <a:rPr lang="el-GR" b="1" i="1">
                            <a:solidFill>
                              <a:srgbClr val="EF7C00"/>
                            </a:solidFill>
                            <a:latin typeface="Cambria Math" panose="02040503050406030204" pitchFamily="18" charset="0"/>
                          </a:rPr>
                          <m:t>𝜼</m:t>
                        </m:r>
                      </m:e>
                      <m:sub>
                        <m:r>
                          <a:rPr lang="de-DE" b="1" i="1">
                            <a:solidFill>
                              <a:srgbClr val="EF7C00"/>
                            </a:solidFill>
                            <a:latin typeface="Cambria Math" panose="02040503050406030204" pitchFamily="18" charset="0"/>
                          </a:rPr>
                          <m:t>𝑯𝒆</m:t>
                        </m:r>
                      </m:sub>
                    </m:sSub>
                    <m:r>
                      <a:rPr lang="de-DE" b="1" i="1" smtClean="0">
                        <a:solidFill>
                          <a:srgbClr val="EF7C00"/>
                        </a:solidFill>
                        <a:latin typeface="Cambria Math" panose="02040503050406030204" pitchFamily="18" charset="0"/>
                      </a:rPr>
                      <m:t>=</m:t>
                    </m:r>
                    <m:r>
                      <a:rPr lang="de-DE" b="1" i="1" smtClean="0">
                        <a:solidFill>
                          <a:srgbClr val="EF7C00"/>
                        </a:solidFill>
                        <a:latin typeface="Cambria Math" panose="02040503050406030204" pitchFamily="18" charset="0"/>
                      </a:rPr>
                      <m:t>𝟎</m:t>
                    </m:r>
                    <m:r>
                      <a:rPr lang="de-DE" b="1" i="1" smtClean="0">
                        <a:solidFill>
                          <a:srgbClr val="EF7C00"/>
                        </a:solidFill>
                        <a:latin typeface="Cambria Math" panose="02040503050406030204" pitchFamily="18" charset="0"/>
                      </a:rPr>
                      <m:t>.</m:t>
                    </m:r>
                    <m:r>
                      <a:rPr lang="de-DE" b="1" i="1" smtClean="0">
                        <a:solidFill>
                          <a:srgbClr val="EF7C00"/>
                        </a:solidFill>
                        <a:latin typeface="Cambria Math" panose="02040503050406030204" pitchFamily="18" charset="0"/>
                      </a:rPr>
                      <m:t>𝟖</m:t>
                    </m:r>
                  </m:oMath>
                </a14:m>
                <a:endParaRPr lang="de-DE" b="1" i="1" dirty="0" smtClean="0">
                  <a:solidFill>
                    <a:srgbClr val="EF7C00"/>
                  </a:solidFill>
                  <a:latin typeface="Cambria Math" panose="02040503050406030204" pitchFamily="18" charset="0"/>
                </a:endParaRPr>
              </a:p>
              <a:p>
                <a:pPr>
                  <a:lnSpc>
                    <a:spcPts val="2300"/>
                  </a:lnSpc>
                  <a:spcBef>
                    <a:spcPts val="1150"/>
                  </a:spcBef>
                </a:pPr>
                <a14:m>
                  <m:oMath xmlns:m="http://schemas.openxmlformats.org/officeDocument/2006/math">
                    <m:sSub>
                      <m:sSubPr>
                        <m:ctrlPr>
                          <a:rPr lang="de-DE" b="1" i="1">
                            <a:solidFill>
                              <a:srgbClr val="EF7C00"/>
                            </a:solidFill>
                            <a:latin typeface="Cambria Math" panose="02040503050406030204" pitchFamily="18" charset="0"/>
                          </a:rPr>
                        </m:ctrlPr>
                      </m:sSubPr>
                      <m:e>
                        <m:r>
                          <a:rPr lang="el-GR" b="1" i="1">
                            <a:solidFill>
                              <a:srgbClr val="EF7C00"/>
                            </a:solidFill>
                            <a:latin typeface="Cambria Math" panose="02040503050406030204" pitchFamily="18" charset="0"/>
                          </a:rPr>
                          <m:t>𝜼</m:t>
                        </m:r>
                      </m:e>
                      <m:sub>
                        <m:r>
                          <a:rPr lang="de-DE" b="1" i="1">
                            <a:solidFill>
                              <a:srgbClr val="EF7C00"/>
                            </a:solidFill>
                            <a:latin typeface="Cambria Math" panose="02040503050406030204" pitchFamily="18" charset="0"/>
                          </a:rPr>
                          <m:t>𝒆𝒙𝒉𝒂𝒖𝒔𝒕</m:t>
                        </m:r>
                      </m:sub>
                    </m:sSub>
                    <m:r>
                      <a:rPr lang="de-DE" b="1" i="1">
                        <a:solidFill>
                          <a:srgbClr val="EF7C00"/>
                        </a:solidFill>
                        <a:latin typeface="Cambria Math" panose="02040503050406030204" pitchFamily="18" charset="0"/>
                      </a:rPr>
                      <m:t>=</m:t>
                    </m:r>
                    <m:f>
                      <m:fPr>
                        <m:ctrlPr>
                          <a:rPr lang="de-DE" b="1" i="1">
                            <a:solidFill>
                              <a:srgbClr val="EF7C00"/>
                            </a:solidFill>
                            <a:latin typeface="Cambria Math" panose="02040503050406030204" pitchFamily="18" charset="0"/>
                          </a:rPr>
                        </m:ctrlPr>
                      </m:fPr>
                      <m:num>
                        <m:sSub>
                          <m:sSubPr>
                            <m:ctrlPr>
                              <a:rPr lang="de-DE" b="1" i="1">
                                <a:solidFill>
                                  <a:srgbClr val="EF7C00"/>
                                </a:solidFill>
                                <a:latin typeface="Cambria Math" panose="02040503050406030204" pitchFamily="18" charset="0"/>
                              </a:rPr>
                            </m:ctrlPr>
                          </m:sSubPr>
                          <m:e>
                            <m:r>
                              <a:rPr lang="el-GR" b="1" i="1">
                                <a:solidFill>
                                  <a:srgbClr val="EF7C00"/>
                                </a:solidFill>
                                <a:latin typeface="Cambria Math" panose="02040503050406030204" pitchFamily="18" charset="0"/>
                              </a:rPr>
                              <m:t>𝜞</m:t>
                            </m:r>
                          </m:e>
                          <m:sub>
                            <m:r>
                              <a:rPr lang="el-GR" b="1" i="1">
                                <a:solidFill>
                                  <a:srgbClr val="EF7C00"/>
                                </a:solidFill>
                                <a:latin typeface="Cambria Math" panose="02040503050406030204" pitchFamily="18" charset="0"/>
                              </a:rPr>
                              <m:t>𝜶</m:t>
                            </m:r>
                            <m:r>
                              <a:rPr lang="el-GR" b="1" i="1">
                                <a:solidFill>
                                  <a:srgbClr val="EF7C00"/>
                                </a:solidFill>
                                <a:latin typeface="Cambria Math" panose="02040503050406030204" pitchFamily="18" charset="0"/>
                              </a:rPr>
                              <m:t>,</m:t>
                            </m:r>
                            <m:r>
                              <a:rPr lang="el-GR" b="1" i="1">
                                <a:solidFill>
                                  <a:srgbClr val="EF7C00"/>
                                </a:solidFill>
                                <a:latin typeface="Cambria Math" panose="02040503050406030204" pitchFamily="18" charset="0"/>
                              </a:rPr>
                              <m:t>𝟏</m:t>
                            </m:r>
                          </m:sub>
                        </m:sSub>
                      </m:num>
                      <m:den>
                        <m:sSub>
                          <m:sSubPr>
                            <m:ctrlPr>
                              <a:rPr lang="de-DE" b="1" i="1">
                                <a:solidFill>
                                  <a:srgbClr val="EF7C00"/>
                                </a:solidFill>
                                <a:latin typeface="Cambria Math" panose="02040503050406030204" pitchFamily="18" charset="0"/>
                              </a:rPr>
                            </m:ctrlPr>
                          </m:sSubPr>
                          <m:e>
                            <m:sSub>
                              <m:sSubPr>
                                <m:ctrlPr>
                                  <a:rPr lang="de-DE" i="1" smtClean="0">
                                    <a:solidFill>
                                      <a:srgbClr val="EF7C00"/>
                                    </a:solidFill>
                                    <a:latin typeface="Cambria Math" panose="02040503050406030204" pitchFamily="18" charset="0"/>
                                  </a:rPr>
                                </m:ctrlPr>
                              </m:sSubPr>
                              <m:e>
                                <m:r>
                                  <m:rPr>
                                    <m:sty m:val="p"/>
                                  </m:rPr>
                                  <a:rPr lang="el-GR" i="1">
                                    <a:solidFill>
                                      <a:srgbClr val="EF7C00"/>
                                    </a:solidFill>
                                    <a:latin typeface="Cambria Math" panose="02040503050406030204" pitchFamily="18" charset="0"/>
                                  </a:rPr>
                                  <m:t>η</m:t>
                                </m:r>
                              </m:e>
                              <m:sub>
                                <m:r>
                                  <a:rPr lang="de-DE" i="1">
                                    <a:solidFill>
                                      <a:srgbClr val="EF7C00"/>
                                    </a:solidFill>
                                    <a:latin typeface="Cambria Math" panose="02040503050406030204" pitchFamily="18" charset="0"/>
                                  </a:rPr>
                                  <m:t>𝑯𝒆</m:t>
                                </m:r>
                              </m:sub>
                            </m:sSub>
                            <m:r>
                              <a:rPr lang="de-DE" b="1" i="1">
                                <a:solidFill>
                                  <a:srgbClr val="EF7C00"/>
                                </a:solidFill>
                                <a:latin typeface="Cambria Math" panose="02040503050406030204" pitchFamily="18" charset="0"/>
                              </a:rPr>
                              <m:t>𝑪</m:t>
                            </m:r>
                          </m:e>
                          <m:sub>
                            <m:r>
                              <a:rPr lang="de-DE" b="1" i="1">
                                <a:solidFill>
                                  <a:srgbClr val="EF7C00"/>
                                </a:solidFill>
                                <a:latin typeface="Cambria Math" panose="02040503050406030204" pitchFamily="18" charset="0"/>
                              </a:rPr>
                              <m:t>𝑯𝒆</m:t>
                            </m:r>
                            <m:r>
                              <a:rPr lang="de-DE" b="1" i="1" smtClean="0">
                                <a:solidFill>
                                  <a:srgbClr val="EF7C00"/>
                                </a:solidFill>
                                <a:latin typeface="Cambria Math" panose="02040503050406030204" pitchFamily="18" charset="0"/>
                              </a:rPr>
                              <m:t>,</m:t>
                            </m:r>
                            <m:r>
                              <a:rPr lang="de-DE" b="1" i="1" smtClean="0">
                                <a:solidFill>
                                  <a:srgbClr val="EF7C00"/>
                                </a:solidFill>
                                <a:latin typeface="Cambria Math" panose="02040503050406030204" pitchFamily="18" charset="0"/>
                              </a:rPr>
                              <m:t>𝒎𝒂𝒊𝒏</m:t>
                            </m:r>
                          </m:sub>
                        </m:sSub>
                        <m:sSub>
                          <m:sSubPr>
                            <m:ctrlPr>
                              <a:rPr lang="de-DE" b="1" i="1">
                                <a:solidFill>
                                  <a:srgbClr val="EF7C00"/>
                                </a:solidFill>
                                <a:latin typeface="Cambria Math" panose="02040503050406030204" pitchFamily="18" charset="0"/>
                              </a:rPr>
                            </m:ctrlPr>
                          </m:sSubPr>
                          <m:e>
                            <m:r>
                              <a:rPr lang="el-GR" b="1" i="1">
                                <a:solidFill>
                                  <a:srgbClr val="EF7C00"/>
                                </a:solidFill>
                                <a:latin typeface="Cambria Math" panose="02040503050406030204" pitchFamily="18" charset="0"/>
                              </a:rPr>
                              <m:t>𝜞</m:t>
                            </m:r>
                          </m:e>
                          <m:sub>
                            <m:r>
                              <a:rPr lang="de-DE" b="1" i="1">
                                <a:solidFill>
                                  <a:srgbClr val="EF7C00"/>
                                </a:solidFill>
                                <a:latin typeface="Cambria Math" panose="02040503050406030204" pitchFamily="18" charset="0"/>
                              </a:rPr>
                              <m:t>𝒊𝒐𝒏</m:t>
                            </m:r>
                            <m:r>
                              <a:rPr lang="de-DE" b="1" i="1">
                                <a:solidFill>
                                  <a:srgbClr val="EF7C00"/>
                                </a:solidFill>
                                <a:latin typeface="Cambria Math" panose="02040503050406030204" pitchFamily="18" charset="0"/>
                              </a:rPr>
                              <m:t>,</m:t>
                            </m:r>
                            <m:r>
                              <a:rPr lang="de-DE" b="1" i="1">
                                <a:solidFill>
                                  <a:srgbClr val="EF7C00"/>
                                </a:solidFill>
                                <a:latin typeface="Cambria Math" panose="02040503050406030204" pitchFamily="18" charset="0"/>
                              </a:rPr>
                              <m:t>𝒅𝒊𝒗</m:t>
                            </m:r>
                            <m:r>
                              <a:rPr lang="de-DE" b="1" i="1">
                                <a:solidFill>
                                  <a:srgbClr val="EF7C00"/>
                                </a:solidFill>
                                <a:latin typeface="Cambria Math" panose="02040503050406030204" pitchFamily="18" charset="0"/>
                              </a:rPr>
                              <m:t>,</m:t>
                            </m:r>
                          </m:sub>
                        </m:sSub>
                      </m:den>
                    </m:f>
                    <m:r>
                      <a:rPr lang="de-DE" b="1" i="1">
                        <a:solidFill>
                          <a:srgbClr val="EF7C00"/>
                        </a:solidFill>
                        <a:latin typeface="Cambria Math" panose="02040503050406030204" pitchFamily="18" charset="0"/>
                      </a:rPr>
                      <m:t>=</m:t>
                    </m:r>
                  </m:oMath>
                </a14:m>
                <a:r>
                  <a:rPr lang="de-DE" b="1" dirty="0">
                    <a:solidFill>
                      <a:srgbClr val="EF7C00"/>
                    </a:solidFill>
                  </a:rPr>
                  <a:t> </a:t>
                </a:r>
                <a:r>
                  <a:rPr lang="de-DE" b="1" dirty="0" smtClean="0">
                    <a:solidFill>
                      <a:srgbClr val="EF7C00"/>
                    </a:solidFill>
                  </a:rPr>
                  <a:t>? %</a:t>
                </a:r>
                <a:endParaRPr lang="de-DE" b="1" dirty="0">
                  <a:solidFill>
                    <a:srgbClr val="EF7C00"/>
                  </a:solidFill>
                </a:endParaRPr>
              </a:p>
              <a:p>
                <a:pPr>
                  <a:spcBef>
                    <a:spcPts val="1150"/>
                  </a:spcBef>
                </a:pPr>
                <a:endParaRPr lang="de-DE" sz="600" b="1" i="1" dirty="0" smtClean="0">
                  <a:solidFill>
                    <a:srgbClr val="FFCC00"/>
                  </a:solidFill>
                  <a:latin typeface="Cambria Math" panose="02040503050406030204" pitchFamily="18" charset="0"/>
                </a:endParaRPr>
              </a:p>
              <a:p>
                <a:pPr>
                  <a:lnSpc>
                    <a:spcPts val="2300"/>
                  </a:lnSpc>
                  <a:spcBef>
                    <a:spcPts val="1150"/>
                  </a:spcBef>
                </a:pPr>
                <a14:m>
                  <m:oMath xmlns:m="http://schemas.openxmlformats.org/officeDocument/2006/math">
                    <m:sSub>
                      <m:sSubPr>
                        <m:ctrlPr>
                          <a:rPr lang="de-DE" b="1" i="1">
                            <a:solidFill>
                              <a:srgbClr val="FFCC00"/>
                            </a:solidFill>
                            <a:latin typeface="Cambria Math" panose="02040503050406030204" pitchFamily="18" charset="0"/>
                          </a:rPr>
                        </m:ctrlPr>
                      </m:sSubPr>
                      <m:e>
                        <m:r>
                          <a:rPr lang="el-GR" b="1" i="1">
                            <a:solidFill>
                              <a:srgbClr val="FFCC00"/>
                            </a:solidFill>
                            <a:latin typeface="Cambria Math" panose="02040503050406030204" pitchFamily="18" charset="0"/>
                          </a:rPr>
                          <m:t>𝜞</m:t>
                        </m:r>
                      </m:e>
                      <m:sub>
                        <m:r>
                          <a:rPr lang="de-DE" b="1" i="1">
                            <a:solidFill>
                              <a:srgbClr val="FFCC00"/>
                            </a:solidFill>
                            <a:latin typeface="Cambria Math" panose="02040503050406030204" pitchFamily="18" charset="0"/>
                          </a:rPr>
                          <m:t>𝑳𝑪𝑭𝑺</m:t>
                        </m:r>
                        <m:r>
                          <a:rPr lang="de-DE" b="1" i="1">
                            <a:solidFill>
                              <a:srgbClr val="FFCC00"/>
                            </a:solidFill>
                            <a:latin typeface="Cambria Math" panose="02040503050406030204" pitchFamily="18" charset="0"/>
                          </a:rPr>
                          <m:t>, </m:t>
                        </m:r>
                        <m:r>
                          <a:rPr lang="de-DE" b="1" i="1">
                            <a:solidFill>
                              <a:srgbClr val="FFCC00"/>
                            </a:solidFill>
                            <a:latin typeface="Cambria Math" panose="02040503050406030204" pitchFamily="18" charset="0"/>
                          </a:rPr>
                          <m:t>𝑯𝑬𝑳𝑰𝑨𝑺</m:t>
                        </m:r>
                      </m:sub>
                    </m:sSub>
                    <m:r>
                      <a:rPr lang="de-DE" b="1" i="1">
                        <a:solidFill>
                          <a:srgbClr val="FFCC00"/>
                        </a:solidFill>
                        <a:latin typeface="Cambria Math" panose="02040503050406030204" pitchFamily="18" charset="0"/>
                      </a:rPr>
                      <m:t>=</m:t>
                    </m:r>
                    <m:r>
                      <a:rPr lang="de-DE" b="1" i="1">
                        <a:solidFill>
                          <a:srgbClr val="FFCC00"/>
                        </a:solidFill>
                        <a:latin typeface="Cambria Math" panose="02040503050406030204" pitchFamily="18" charset="0"/>
                      </a:rPr>
                      <m:t>𝟓</m:t>
                    </m:r>
                    <m:r>
                      <a:rPr lang="de-DE" b="1" i="1">
                        <a:solidFill>
                          <a:srgbClr val="FFCC00"/>
                        </a:solidFill>
                        <a:latin typeface="Cambria Math" panose="02040503050406030204" pitchFamily="18" charset="0"/>
                      </a:rPr>
                      <m:t>.</m:t>
                    </m:r>
                    <m:r>
                      <a:rPr lang="de-DE" b="1" i="1" smtClean="0">
                        <a:solidFill>
                          <a:srgbClr val="FFCC00"/>
                        </a:solidFill>
                        <a:latin typeface="Cambria Math" panose="02040503050406030204" pitchFamily="18" charset="0"/>
                      </a:rPr>
                      <m:t>𝟎</m:t>
                    </m:r>
                  </m:oMath>
                </a14:m>
                <a:r>
                  <a:rPr lang="de-DE" b="1" dirty="0" smtClean="0">
                    <a:solidFill>
                      <a:srgbClr val="FFCC00"/>
                    </a:solidFill>
                  </a:rPr>
                  <a:t> E+23 s</a:t>
                </a:r>
                <a:r>
                  <a:rPr lang="de-DE" b="1" baseline="30000" dirty="0" smtClean="0">
                    <a:solidFill>
                      <a:srgbClr val="FFCC00"/>
                    </a:solidFill>
                  </a:rPr>
                  <a:t>-1 	</a:t>
                </a:r>
                <a14:m>
                  <m:oMath xmlns:m="http://schemas.openxmlformats.org/officeDocument/2006/math">
                    <m:sSub>
                      <m:sSubPr>
                        <m:ctrlPr>
                          <a:rPr lang="de-DE" b="1" i="1">
                            <a:solidFill>
                              <a:srgbClr val="FFCC00"/>
                            </a:solidFill>
                            <a:latin typeface="Cambria Math" panose="02040503050406030204" pitchFamily="18" charset="0"/>
                          </a:rPr>
                        </m:ctrlPr>
                      </m:sSubPr>
                      <m:e>
                        <m:r>
                          <a:rPr lang="de-DE" b="1" i="1">
                            <a:solidFill>
                              <a:srgbClr val="FFCC00"/>
                            </a:solidFill>
                            <a:latin typeface="Cambria Math" panose="02040503050406030204" pitchFamily="18" charset="0"/>
                          </a:rPr>
                          <m:t>𝑪</m:t>
                        </m:r>
                      </m:e>
                      <m:sub>
                        <m:r>
                          <a:rPr lang="de-DE" b="1" i="1">
                            <a:solidFill>
                              <a:srgbClr val="FFCC00"/>
                            </a:solidFill>
                            <a:latin typeface="Cambria Math" panose="02040503050406030204" pitchFamily="18" charset="0"/>
                          </a:rPr>
                          <m:t>𝑯𝒆</m:t>
                        </m:r>
                        <m:r>
                          <a:rPr lang="de-DE" b="1" i="1" smtClean="0">
                            <a:solidFill>
                              <a:srgbClr val="FFCC00"/>
                            </a:solidFill>
                            <a:latin typeface="Cambria Math" panose="02040503050406030204" pitchFamily="18" charset="0"/>
                          </a:rPr>
                          <m:t>,</m:t>
                        </m:r>
                        <m:r>
                          <a:rPr lang="de-DE" b="1" i="1" smtClean="0">
                            <a:solidFill>
                              <a:srgbClr val="FFCC00"/>
                            </a:solidFill>
                            <a:latin typeface="Cambria Math" panose="02040503050406030204" pitchFamily="18" charset="0"/>
                          </a:rPr>
                          <m:t>𝒎𝒂𝒊𝒏</m:t>
                        </m:r>
                      </m:sub>
                    </m:sSub>
                    <m:r>
                      <a:rPr lang="de-DE" b="1" i="1">
                        <a:solidFill>
                          <a:srgbClr val="FFCC00"/>
                        </a:solidFill>
                        <a:latin typeface="Cambria Math" panose="02040503050406030204" pitchFamily="18" charset="0"/>
                      </a:rPr>
                      <m:t>=</m:t>
                    </m:r>
                    <m:r>
                      <a:rPr lang="de-DE" b="1" i="1" smtClean="0">
                        <a:solidFill>
                          <a:srgbClr val="FFCC00"/>
                        </a:solidFill>
                        <a:latin typeface="Cambria Math" panose="02040503050406030204" pitchFamily="18" charset="0"/>
                      </a:rPr>
                      <m:t>𝟎</m:t>
                    </m:r>
                    <m:r>
                      <a:rPr lang="de-DE" b="1" i="1" smtClean="0">
                        <a:solidFill>
                          <a:srgbClr val="FFCC00"/>
                        </a:solidFill>
                        <a:latin typeface="Cambria Math" panose="02040503050406030204" pitchFamily="18" charset="0"/>
                      </a:rPr>
                      <m:t>.</m:t>
                    </m:r>
                    <m:r>
                      <a:rPr lang="de-DE" b="1" i="1" smtClean="0">
                        <a:solidFill>
                          <a:srgbClr val="FFCC00"/>
                        </a:solidFill>
                        <a:latin typeface="Cambria Math" panose="02040503050406030204" pitchFamily="18" charset="0"/>
                      </a:rPr>
                      <m:t>𝟐𝟏</m:t>
                    </m:r>
                    <m:r>
                      <a:rPr lang="de-DE" b="1" i="1">
                        <a:solidFill>
                          <a:srgbClr val="FFCC00"/>
                        </a:solidFill>
                        <a:latin typeface="Cambria Math" panose="02040503050406030204" pitchFamily="18" charset="0"/>
                      </a:rPr>
                      <m:t>%</m:t>
                    </m:r>
                  </m:oMath>
                </a14:m>
                <a:endParaRPr lang="de-DE" b="1" dirty="0" smtClean="0">
                  <a:solidFill>
                    <a:srgbClr val="FFCC00"/>
                  </a:solidFill>
                </a:endParaRPr>
              </a:p>
              <a:p>
                <a:pPr>
                  <a:lnSpc>
                    <a:spcPts val="2300"/>
                  </a:lnSpc>
                  <a:spcBef>
                    <a:spcPts val="1150"/>
                  </a:spcBef>
                </a:pPr>
                <a14:m>
                  <m:oMath xmlns:m="http://schemas.openxmlformats.org/officeDocument/2006/math">
                    <m:sSub>
                      <m:sSubPr>
                        <m:ctrlPr>
                          <a:rPr lang="de-DE" b="1" i="1">
                            <a:solidFill>
                              <a:srgbClr val="FFCC00"/>
                            </a:solidFill>
                            <a:latin typeface="Cambria Math" panose="02040503050406030204" pitchFamily="18" charset="0"/>
                          </a:rPr>
                        </m:ctrlPr>
                      </m:sSubPr>
                      <m:e>
                        <m:r>
                          <a:rPr lang="el-GR" b="1" i="1">
                            <a:solidFill>
                              <a:srgbClr val="FFCC00"/>
                            </a:solidFill>
                            <a:latin typeface="Cambria Math" panose="02040503050406030204" pitchFamily="18" charset="0"/>
                          </a:rPr>
                          <m:t>𝜞</m:t>
                        </m:r>
                      </m:e>
                      <m:sub>
                        <m:r>
                          <a:rPr lang="de-DE" i="1" smtClean="0">
                            <a:solidFill>
                              <a:srgbClr val="FFCC00"/>
                            </a:solidFill>
                            <a:latin typeface="Cambria Math" panose="02040503050406030204" pitchFamily="18" charset="0"/>
                          </a:rPr>
                          <m:t>𝑖𝑜𝑛</m:t>
                        </m:r>
                        <m:r>
                          <a:rPr lang="de-DE" i="1" smtClean="0">
                            <a:solidFill>
                              <a:srgbClr val="FFCC00"/>
                            </a:solidFill>
                            <a:latin typeface="Cambria Math" panose="02040503050406030204" pitchFamily="18" charset="0"/>
                          </a:rPr>
                          <m:t>,</m:t>
                        </m:r>
                        <m:r>
                          <a:rPr lang="de-DE" i="1" smtClean="0">
                            <a:solidFill>
                              <a:srgbClr val="FFCC00"/>
                            </a:solidFill>
                            <a:latin typeface="Cambria Math" panose="02040503050406030204" pitchFamily="18" charset="0"/>
                          </a:rPr>
                          <m:t>𝑑𝑖𝑣</m:t>
                        </m:r>
                        <m:r>
                          <a:rPr lang="de-DE" b="1" i="1">
                            <a:solidFill>
                              <a:srgbClr val="FFCC00"/>
                            </a:solidFill>
                            <a:latin typeface="Cambria Math" panose="02040503050406030204" pitchFamily="18" charset="0"/>
                          </a:rPr>
                          <m:t>, </m:t>
                        </m:r>
                        <m:r>
                          <a:rPr lang="de-DE" b="1" i="1">
                            <a:solidFill>
                              <a:srgbClr val="FFCC00"/>
                            </a:solidFill>
                            <a:latin typeface="Cambria Math" panose="02040503050406030204" pitchFamily="18" charset="0"/>
                          </a:rPr>
                          <m:t>𝑯𝑬𝑳𝑰𝑨𝑺</m:t>
                        </m:r>
                      </m:sub>
                    </m:sSub>
                    <m:r>
                      <a:rPr lang="de-DE" b="1" i="1">
                        <a:solidFill>
                          <a:srgbClr val="FFCC00"/>
                        </a:solidFill>
                        <a:latin typeface="Cambria Math" panose="02040503050406030204" pitchFamily="18" charset="0"/>
                      </a:rPr>
                      <m:t>=</m:t>
                    </m:r>
                    <m:r>
                      <a:rPr lang="de-DE" b="1" i="1" smtClean="0">
                        <a:solidFill>
                          <a:srgbClr val="FFCC00"/>
                        </a:solidFill>
                        <a:latin typeface="Cambria Math" panose="02040503050406030204" pitchFamily="18" charset="0"/>
                      </a:rPr>
                      <m:t>𝟐</m:t>
                    </m:r>
                    <m:r>
                      <a:rPr lang="de-DE" b="1" i="1" smtClean="0">
                        <a:solidFill>
                          <a:srgbClr val="FFCC00"/>
                        </a:solidFill>
                        <a:latin typeface="Cambria Math" panose="02040503050406030204" pitchFamily="18" charset="0"/>
                      </a:rPr>
                      <m:t>.</m:t>
                    </m:r>
                    <m:r>
                      <a:rPr lang="de-DE" b="1" i="1" smtClean="0">
                        <a:solidFill>
                          <a:srgbClr val="FFCC00"/>
                        </a:solidFill>
                        <a:latin typeface="Cambria Math" panose="02040503050406030204" pitchFamily="18" charset="0"/>
                      </a:rPr>
                      <m:t>𝟗</m:t>
                    </m:r>
                  </m:oMath>
                </a14:m>
                <a:r>
                  <a:rPr lang="de-DE" b="1" dirty="0" smtClean="0">
                    <a:solidFill>
                      <a:srgbClr val="FFCC00"/>
                    </a:solidFill>
                  </a:rPr>
                  <a:t> E+25 </a:t>
                </a:r>
                <a:r>
                  <a:rPr lang="de-DE" b="1" dirty="0">
                    <a:solidFill>
                      <a:srgbClr val="FFCC00"/>
                    </a:solidFill>
                  </a:rPr>
                  <a:t>s</a:t>
                </a:r>
                <a:r>
                  <a:rPr lang="de-DE" b="1" baseline="30000" dirty="0">
                    <a:solidFill>
                      <a:srgbClr val="FFCC00"/>
                    </a:solidFill>
                  </a:rPr>
                  <a:t>-1 </a:t>
                </a:r>
                <a:r>
                  <a:rPr lang="de-DE" b="1" baseline="30000" dirty="0" smtClean="0">
                    <a:solidFill>
                      <a:srgbClr val="FFCC00"/>
                    </a:solidFill>
                  </a:rPr>
                  <a:t>	</a:t>
                </a:r>
                <a14:m>
                  <m:oMath xmlns:m="http://schemas.openxmlformats.org/officeDocument/2006/math">
                    <m:sSub>
                      <m:sSubPr>
                        <m:ctrlPr>
                          <a:rPr lang="de-DE" b="1" i="1" smtClean="0">
                            <a:solidFill>
                              <a:srgbClr val="FFCC00"/>
                            </a:solidFill>
                            <a:latin typeface="Cambria Math" panose="02040503050406030204" pitchFamily="18" charset="0"/>
                          </a:rPr>
                        </m:ctrlPr>
                      </m:sSubPr>
                      <m:e>
                        <m:r>
                          <a:rPr lang="el-GR" b="1" i="1">
                            <a:solidFill>
                              <a:srgbClr val="FFCC00"/>
                            </a:solidFill>
                            <a:latin typeface="Cambria Math" panose="02040503050406030204" pitchFamily="18" charset="0"/>
                          </a:rPr>
                          <m:t>𝜼</m:t>
                        </m:r>
                      </m:e>
                      <m:sub>
                        <m:r>
                          <a:rPr lang="de-DE" b="1" i="1">
                            <a:solidFill>
                              <a:srgbClr val="FFCC00"/>
                            </a:solidFill>
                            <a:latin typeface="Cambria Math" panose="02040503050406030204" pitchFamily="18" charset="0"/>
                          </a:rPr>
                          <m:t>𝑯𝒆</m:t>
                        </m:r>
                      </m:sub>
                    </m:sSub>
                    <m:r>
                      <a:rPr lang="de-DE" b="1" i="1">
                        <a:solidFill>
                          <a:srgbClr val="FFCC00"/>
                        </a:solidFill>
                        <a:latin typeface="Cambria Math" panose="02040503050406030204" pitchFamily="18" charset="0"/>
                      </a:rPr>
                      <m:t>=</m:t>
                    </m:r>
                    <m:r>
                      <a:rPr lang="de-DE" b="1" i="1">
                        <a:solidFill>
                          <a:srgbClr val="FFCC00"/>
                        </a:solidFill>
                        <a:latin typeface="Cambria Math" panose="02040503050406030204" pitchFamily="18" charset="0"/>
                      </a:rPr>
                      <m:t>𝟎</m:t>
                    </m:r>
                    <m:r>
                      <a:rPr lang="de-DE" b="1" i="1">
                        <a:solidFill>
                          <a:srgbClr val="FFCC00"/>
                        </a:solidFill>
                        <a:latin typeface="Cambria Math" panose="02040503050406030204" pitchFamily="18" charset="0"/>
                      </a:rPr>
                      <m:t>.</m:t>
                    </m:r>
                    <m:r>
                      <a:rPr lang="de-DE" b="1" i="1" smtClean="0">
                        <a:solidFill>
                          <a:srgbClr val="FFCC00"/>
                        </a:solidFill>
                        <a:latin typeface="Cambria Math" panose="02040503050406030204" pitchFamily="18" charset="0"/>
                      </a:rPr>
                      <m:t>𝟓</m:t>
                    </m:r>
                  </m:oMath>
                </a14:m>
                <a:endParaRPr lang="de-DE" b="1" i="1" dirty="0">
                  <a:solidFill>
                    <a:srgbClr val="FFCC00"/>
                  </a:solidFill>
                  <a:latin typeface="Cambria Math" panose="02040503050406030204" pitchFamily="18" charset="0"/>
                </a:endParaRPr>
              </a:p>
              <a:p>
                <a:pPr>
                  <a:lnSpc>
                    <a:spcPts val="2300"/>
                  </a:lnSpc>
                  <a:spcBef>
                    <a:spcPts val="1150"/>
                  </a:spcBef>
                </a:pPr>
                <a14:m>
                  <m:oMath xmlns:m="http://schemas.openxmlformats.org/officeDocument/2006/math">
                    <m:sSub>
                      <m:sSubPr>
                        <m:ctrlPr>
                          <a:rPr lang="de-DE" b="1" i="1" smtClean="0">
                            <a:solidFill>
                              <a:srgbClr val="FFCC00"/>
                            </a:solidFill>
                            <a:latin typeface="Cambria Math" panose="02040503050406030204" pitchFamily="18" charset="0"/>
                          </a:rPr>
                        </m:ctrlPr>
                      </m:sSubPr>
                      <m:e>
                        <m:r>
                          <a:rPr lang="el-GR" b="1" i="1" smtClean="0">
                            <a:solidFill>
                              <a:srgbClr val="FFCC00"/>
                            </a:solidFill>
                            <a:latin typeface="Cambria Math" panose="02040503050406030204" pitchFamily="18" charset="0"/>
                          </a:rPr>
                          <m:t>𝜼</m:t>
                        </m:r>
                      </m:e>
                      <m:sub>
                        <m:r>
                          <a:rPr lang="de-DE" b="1" i="1" smtClean="0">
                            <a:solidFill>
                              <a:srgbClr val="FFCC00"/>
                            </a:solidFill>
                            <a:latin typeface="Cambria Math" panose="02040503050406030204" pitchFamily="18" charset="0"/>
                          </a:rPr>
                          <m:t>𝒆𝒙𝒉𝒂𝒖𝒔𝒕</m:t>
                        </m:r>
                      </m:sub>
                    </m:sSub>
                    <m:r>
                      <a:rPr lang="de-DE" b="1" i="1" smtClean="0">
                        <a:solidFill>
                          <a:srgbClr val="FFCC00"/>
                        </a:solidFill>
                        <a:latin typeface="Cambria Math" panose="02040503050406030204" pitchFamily="18" charset="0"/>
                      </a:rPr>
                      <m:t>=</m:t>
                    </m:r>
                    <m:f>
                      <m:fPr>
                        <m:ctrlPr>
                          <a:rPr lang="de-DE" b="1" i="1" smtClean="0">
                            <a:solidFill>
                              <a:srgbClr val="FFCC00"/>
                            </a:solidFill>
                            <a:latin typeface="Cambria Math" panose="02040503050406030204" pitchFamily="18" charset="0"/>
                          </a:rPr>
                        </m:ctrlPr>
                      </m:fPr>
                      <m:num>
                        <m:sSub>
                          <m:sSubPr>
                            <m:ctrlPr>
                              <a:rPr lang="de-DE" b="1" i="1" smtClean="0">
                                <a:solidFill>
                                  <a:srgbClr val="FFCC00"/>
                                </a:solidFill>
                                <a:latin typeface="Cambria Math" panose="02040503050406030204" pitchFamily="18" charset="0"/>
                              </a:rPr>
                            </m:ctrlPr>
                          </m:sSubPr>
                          <m:e>
                            <m:r>
                              <a:rPr lang="el-GR" b="1" i="1">
                                <a:solidFill>
                                  <a:srgbClr val="FFCC00"/>
                                </a:solidFill>
                                <a:latin typeface="Cambria Math" panose="02040503050406030204" pitchFamily="18" charset="0"/>
                              </a:rPr>
                              <m:t>𝜞</m:t>
                            </m:r>
                          </m:e>
                          <m:sub>
                            <m:r>
                              <a:rPr lang="el-GR" b="1" i="1">
                                <a:solidFill>
                                  <a:srgbClr val="FFCC00"/>
                                </a:solidFill>
                                <a:latin typeface="Cambria Math" panose="02040503050406030204" pitchFamily="18" charset="0"/>
                              </a:rPr>
                              <m:t>𝜶</m:t>
                            </m:r>
                            <m:r>
                              <a:rPr lang="el-GR" b="1" i="1">
                                <a:solidFill>
                                  <a:srgbClr val="FFCC00"/>
                                </a:solidFill>
                                <a:latin typeface="Cambria Math" panose="02040503050406030204" pitchFamily="18" charset="0"/>
                              </a:rPr>
                              <m:t>,</m:t>
                            </m:r>
                            <m:r>
                              <a:rPr lang="el-GR" b="1" i="1">
                                <a:solidFill>
                                  <a:srgbClr val="FFCC00"/>
                                </a:solidFill>
                                <a:latin typeface="Cambria Math" panose="02040503050406030204" pitchFamily="18" charset="0"/>
                              </a:rPr>
                              <m:t>𝟏</m:t>
                            </m:r>
                          </m:sub>
                        </m:sSub>
                      </m:num>
                      <m:den>
                        <m:sSub>
                          <m:sSubPr>
                            <m:ctrlPr>
                              <a:rPr lang="de-DE" i="1" smtClean="0">
                                <a:solidFill>
                                  <a:srgbClr val="FFCC00"/>
                                </a:solidFill>
                                <a:latin typeface="Cambria Math" panose="02040503050406030204" pitchFamily="18" charset="0"/>
                              </a:rPr>
                            </m:ctrlPr>
                          </m:sSubPr>
                          <m:e>
                            <m:r>
                              <m:rPr>
                                <m:sty m:val="p"/>
                              </m:rPr>
                              <a:rPr lang="el-GR" i="1">
                                <a:solidFill>
                                  <a:srgbClr val="FFCC00"/>
                                </a:solidFill>
                                <a:latin typeface="Cambria Math" panose="02040503050406030204" pitchFamily="18" charset="0"/>
                              </a:rPr>
                              <m:t>η</m:t>
                            </m:r>
                          </m:e>
                          <m:sub>
                            <m:r>
                              <a:rPr lang="de-DE" i="1">
                                <a:solidFill>
                                  <a:srgbClr val="FFCC00"/>
                                </a:solidFill>
                                <a:latin typeface="Cambria Math" panose="02040503050406030204" pitchFamily="18" charset="0"/>
                              </a:rPr>
                              <m:t>𝑯𝒆</m:t>
                            </m:r>
                          </m:sub>
                        </m:sSub>
                        <m:sSub>
                          <m:sSubPr>
                            <m:ctrlPr>
                              <a:rPr lang="de-DE" b="1" i="1">
                                <a:solidFill>
                                  <a:srgbClr val="FFCC00"/>
                                </a:solidFill>
                                <a:latin typeface="Cambria Math" panose="02040503050406030204" pitchFamily="18" charset="0"/>
                              </a:rPr>
                            </m:ctrlPr>
                          </m:sSubPr>
                          <m:e>
                            <m:r>
                              <a:rPr lang="de-DE" b="1" i="1">
                                <a:solidFill>
                                  <a:srgbClr val="FFCC00"/>
                                </a:solidFill>
                                <a:latin typeface="Cambria Math" panose="02040503050406030204" pitchFamily="18" charset="0"/>
                              </a:rPr>
                              <m:t>𝑪</m:t>
                            </m:r>
                          </m:e>
                          <m:sub>
                            <m:r>
                              <a:rPr lang="de-DE" b="1" i="1">
                                <a:solidFill>
                                  <a:srgbClr val="FFCC00"/>
                                </a:solidFill>
                                <a:latin typeface="Cambria Math" panose="02040503050406030204" pitchFamily="18" charset="0"/>
                              </a:rPr>
                              <m:t>𝑯𝒆</m:t>
                            </m:r>
                            <m:r>
                              <a:rPr lang="de-DE" b="1" i="1" smtClean="0">
                                <a:solidFill>
                                  <a:srgbClr val="FFCC00"/>
                                </a:solidFill>
                                <a:latin typeface="Cambria Math" panose="02040503050406030204" pitchFamily="18" charset="0"/>
                              </a:rPr>
                              <m:t>,</m:t>
                            </m:r>
                            <m:r>
                              <a:rPr lang="de-DE" b="1" i="1" smtClean="0">
                                <a:solidFill>
                                  <a:srgbClr val="FFCC00"/>
                                </a:solidFill>
                                <a:latin typeface="Cambria Math" panose="02040503050406030204" pitchFamily="18" charset="0"/>
                              </a:rPr>
                              <m:t>𝒎𝒂𝒊𝒏</m:t>
                            </m:r>
                          </m:sub>
                        </m:sSub>
                        <m:sSub>
                          <m:sSubPr>
                            <m:ctrlPr>
                              <a:rPr lang="de-DE" b="1" i="1">
                                <a:solidFill>
                                  <a:srgbClr val="FFCC00"/>
                                </a:solidFill>
                                <a:latin typeface="Cambria Math" panose="02040503050406030204" pitchFamily="18" charset="0"/>
                              </a:rPr>
                            </m:ctrlPr>
                          </m:sSubPr>
                          <m:e>
                            <m:r>
                              <a:rPr lang="el-GR" b="1" i="1">
                                <a:solidFill>
                                  <a:srgbClr val="FFCC00"/>
                                </a:solidFill>
                                <a:latin typeface="Cambria Math" panose="02040503050406030204" pitchFamily="18" charset="0"/>
                              </a:rPr>
                              <m:t>𝜞</m:t>
                            </m:r>
                          </m:e>
                          <m:sub>
                            <m:r>
                              <a:rPr lang="de-DE" b="1" i="1">
                                <a:solidFill>
                                  <a:srgbClr val="FFCC00"/>
                                </a:solidFill>
                                <a:latin typeface="Cambria Math" panose="02040503050406030204" pitchFamily="18" charset="0"/>
                              </a:rPr>
                              <m:t>𝒊𝒐𝒏</m:t>
                            </m:r>
                            <m:r>
                              <a:rPr lang="de-DE" b="1" i="1">
                                <a:solidFill>
                                  <a:srgbClr val="FFCC00"/>
                                </a:solidFill>
                                <a:latin typeface="Cambria Math" panose="02040503050406030204" pitchFamily="18" charset="0"/>
                              </a:rPr>
                              <m:t>,</m:t>
                            </m:r>
                            <m:r>
                              <a:rPr lang="de-DE" b="1" i="1">
                                <a:solidFill>
                                  <a:srgbClr val="FFCC00"/>
                                </a:solidFill>
                                <a:latin typeface="Cambria Math" panose="02040503050406030204" pitchFamily="18" charset="0"/>
                              </a:rPr>
                              <m:t>𝒅𝒊𝒗</m:t>
                            </m:r>
                            <m:r>
                              <a:rPr lang="de-DE" b="1" i="1">
                                <a:solidFill>
                                  <a:srgbClr val="FFCC00"/>
                                </a:solidFill>
                                <a:latin typeface="Cambria Math" panose="02040503050406030204" pitchFamily="18" charset="0"/>
                              </a:rPr>
                              <m:t>,</m:t>
                            </m:r>
                          </m:sub>
                        </m:sSub>
                      </m:den>
                    </m:f>
                    <m:r>
                      <a:rPr lang="de-DE" b="1" i="1" smtClean="0">
                        <a:solidFill>
                          <a:srgbClr val="FFCC00"/>
                        </a:solidFill>
                        <a:latin typeface="Cambria Math" panose="02040503050406030204" pitchFamily="18" charset="0"/>
                      </a:rPr>
                      <m:t>=</m:t>
                    </m:r>
                  </m:oMath>
                </a14:m>
                <a:r>
                  <a:rPr lang="de-DE" b="1" dirty="0" smtClean="0">
                    <a:solidFill>
                      <a:srgbClr val="FFCC00"/>
                    </a:solidFill>
                  </a:rPr>
                  <a:t> 3.5%</a:t>
                </a:r>
              </a:p>
              <a:p>
                <a:pPr>
                  <a:spcBef>
                    <a:spcPts val="1150"/>
                  </a:spcBef>
                </a:pPr>
                <a:endParaRPr lang="de-DE" sz="400" b="1" dirty="0">
                  <a:solidFill>
                    <a:srgbClr val="FFCC00"/>
                  </a:solidFill>
                </a:endParaRPr>
              </a:p>
              <a:p>
                <a:pPr>
                  <a:lnSpc>
                    <a:spcPts val="2300"/>
                  </a:lnSpc>
                  <a:spcBef>
                    <a:spcPts val="1150"/>
                  </a:spcBef>
                </a:pPr>
                <a14:m>
                  <m:oMath xmlns:m="http://schemas.openxmlformats.org/officeDocument/2006/math">
                    <m:sSub>
                      <m:sSubPr>
                        <m:ctrlPr>
                          <a:rPr lang="de-DE" b="1" i="1">
                            <a:solidFill>
                              <a:srgbClr val="C6D325"/>
                            </a:solidFill>
                            <a:latin typeface="Cambria Math" panose="02040503050406030204" pitchFamily="18" charset="0"/>
                          </a:rPr>
                        </m:ctrlPr>
                      </m:sSubPr>
                      <m:e>
                        <m:r>
                          <a:rPr lang="el-GR" b="1" i="1">
                            <a:solidFill>
                              <a:srgbClr val="C6D325"/>
                            </a:solidFill>
                            <a:latin typeface="Cambria Math" panose="02040503050406030204" pitchFamily="18" charset="0"/>
                          </a:rPr>
                          <m:t>𝜞</m:t>
                        </m:r>
                      </m:e>
                      <m:sub>
                        <m:r>
                          <a:rPr lang="de-DE" b="1" i="1">
                            <a:solidFill>
                              <a:srgbClr val="C6D325"/>
                            </a:solidFill>
                            <a:latin typeface="Cambria Math" panose="02040503050406030204" pitchFamily="18" charset="0"/>
                          </a:rPr>
                          <m:t>𝑳𝑪𝑭𝑺</m:t>
                        </m:r>
                        <m:r>
                          <a:rPr lang="de-DE" b="1" i="1">
                            <a:solidFill>
                              <a:srgbClr val="C6D325"/>
                            </a:solidFill>
                            <a:latin typeface="Cambria Math" panose="02040503050406030204" pitchFamily="18" charset="0"/>
                          </a:rPr>
                          <m:t>, </m:t>
                        </m:r>
                        <m:r>
                          <a:rPr lang="de-DE" b="1" i="1">
                            <a:solidFill>
                              <a:srgbClr val="C6D325"/>
                            </a:solidFill>
                            <a:latin typeface="Cambria Math" panose="02040503050406030204" pitchFamily="18" charset="0"/>
                          </a:rPr>
                          <m:t>𝑯𝑬𝑳𝑰𝑨𝑺</m:t>
                        </m:r>
                      </m:sub>
                    </m:sSub>
                    <m:r>
                      <a:rPr lang="de-DE" b="1" i="1">
                        <a:solidFill>
                          <a:srgbClr val="C6D325"/>
                        </a:solidFill>
                        <a:latin typeface="Cambria Math" panose="02040503050406030204" pitchFamily="18" charset="0"/>
                      </a:rPr>
                      <m:t>=</m:t>
                    </m:r>
                    <m:r>
                      <a:rPr lang="de-DE" b="1" i="1" smtClean="0">
                        <a:solidFill>
                          <a:srgbClr val="C6D325"/>
                        </a:solidFill>
                        <a:latin typeface="Cambria Math" panose="02040503050406030204" pitchFamily="18" charset="0"/>
                      </a:rPr>
                      <m:t>𝟏</m:t>
                    </m:r>
                    <m:r>
                      <a:rPr lang="de-DE" b="1" i="1" smtClean="0">
                        <a:solidFill>
                          <a:srgbClr val="C6D325"/>
                        </a:solidFill>
                        <a:latin typeface="Cambria Math" panose="02040503050406030204" pitchFamily="18" charset="0"/>
                      </a:rPr>
                      <m:t>.</m:t>
                    </m:r>
                    <m:r>
                      <a:rPr lang="de-DE" b="1" i="1" smtClean="0">
                        <a:solidFill>
                          <a:srgbClr val="C6D325"/>
                        </a:solidFill>
                        <a:latin typeface="Cambria Math" panose="02040503050406030204" pitchFamily="18" charset="0"/>
                      </a:rPr>
                      <m:t>𝟎</m:t>
                    </m:r>
                  </m:oMath>
                </a14:m>
                <a:r>
                  <a:rPr lang="de-DE" b="1" dirty="0" smtClean="0">
                    <a:solidFill>
                      <a:srgbClr val="C6D325"/>
                    </a:solidFill>
                  </a:rPr>
                  <a:t> E+23 </a:t>
                </a:r>
                <a:r>
                  <a:rPr lang="de-DE" b="1" dirty="0" smtClean="0">
                    <a:solidFill>
                      <a:srgbClr val="C6D325"/>
                    </a:solidFill>
                  </a:rPr>
                  <a:t>s</a:t>
                </a:r>
                <a:r>
                  <a:rPr lang="de-DE" b="1" baseline="30000" dirty="0" smtClean="0">
                    <a:solidFill>
                      <a:srgbClr val="C6D325"/>
                    </a:solidFill>
                  </a:rPr>
                  <a:t>-1 	</a:t>
                </a:r>
                <a14:m>
                  <m:oMath xmlns:m="http://schemas.openxmlformats.org/officeDocument/2006/math">
                    <m:sSub>
                      <m:sSubPr>
                        <m:ctrlPr>
                          <a:rPr lang="de-DE" b="1" i="1">
                            <a:solidFill>
                              <a:srgbClr val="C6D325"/>
                            </a:solidFill>
                            <a:latin typeface="Cambria Math" panose="02040503050406030204" pitchFamily="18" charset="0"/>
                          </a:rPr>
                        </m:ctrlPr>
                      </m:sSubPr>
                      <m:e>
                        <m:r>
                          <a:rPr lang="de-DE" b="1" i="1">
                            <a:solidFill>
                              <a:srgbClr val="C6D325"/>
                            </a:solidFill>
                            <a:latin typeface="Cambria Math" panose="02040503050406030204" pitchFamily="18" charset="0"/>
                          </a:rPr>
                          <m:t>𝑪</m:t>
                        </m:r>
                      </m:e>
                      <m:sub>
                        <m:r>
                          <a:rPr lang="de-DE" b="1" i="1">
                            <a:solidFill>
                              <a:srgbClr val="C6D325"/>
                            </a:solidFill>
                            <a:latin typeface="Cambria Math" panose="02040503050406030204" pitchFamily="18" charset="0"/>
                          </a:rPr>
                          <m:t>𝑯𝒆</m:t>
                        </m:r>
                        <m:r>
                          <a:rPr lang="de-DE" b="1" i="1" smtClean="0">
                            <a:solidFill>
                              <a:srgbClr val="C6D325"/>
                            </a:solidFill>
                            <a:latin typeface="Cambria Math" panose="02040503050406030204" pitchFamily="18" charset="0"/>
                          </a:rPr>
                          <m:t>,</m:t>
                        </m:r>
                        <m:r>
                          <a:rPr lang="de-DE" b="1" i="1" smtClean="0">
                            <a:solidFill>
                              <a:srgbClr val="C6D325"/>
                            </a:solidFill>
                            <a:latin typeface="Cambria Math" panose="02040503050406030204" pitchFamily="18" charset="0"/>
                          </a:rPr>
                          <m:t>𝒎𝒂𝒊𝒏</m:t>
                        </m:r>
                      </m:sub>
                    </m:sSub>
                    <m:r>
                      <a:rPr lang="de-DE" b="1" i="1">
                        <a:solidFill>
                          <a:srgbClr val="C6D325"/>
                        </a:solidFill>
                        <a:latin typeface="Cambria Math" panose="02040503050406030204" pitchFamily="18" charset="0"/>
                      </a:rPr>
                      <m:t>=</m:t>
                    </m:r>
                    <m:r>
                      <m:rPr>
                        <m:nor/>
                      </m:rPr>
                      <a:rPr lang="de-DE" b="1">
                        <a:solidFill>
                          <a:srgbClr val="C6D325"/>
                        </a:solidFill>
                        <a:latin typeface="Cambria Math" panose="02040503050406030204" pitchFamily="18" charset="0"/>
                      </a:rPr>
                      <m:t>1.</m:t>
                    </m:r>
                    <m:r>
                      <m:rPr>
                        <m:nor/>
                      </m:rPr>
                      <a:rPr lang="de-DE" b="1" i="0" smtClean="0">
                        <a:solidFill>
                          <a:srgbClr val="C6D325"/>
                        </a:solidFill>
                        <a:latin typeface="Cambria Math" panose="02040503050406030204" pitchFamily="18" charset="0"/>
                      </a:rPr>
                      <m:t>06</m:t>
                    </m:r>
                    <m:r>
                      <m:rPr>
                        <m:nor/>
                      </m:rPr>
                      <a:rPr lang="de-DE" b="1" dirty="0">
                        <a:solidFill>
                          <a:srgbClr val="C6D325"/>
                        </a:solidFill>
                      </a:rPr>
                      <m:t> %</m:t>
                    </m:r>
                  </m:oMath>
                </a14:m>
                <a:endParaRPr lang="de-DE" b="1" dirty="0" smtClean="0">
                  <a:solidFill>
                    <a:srgbClr val="C6D325"/>
                  </a:solidFill>
                </a:endParaRPr>
              </a:p>
              <a:p>
                <a:pPr>
                  <a:lnSpc>
                    <a:spcPts val="2300"/>
                  </a:lnSpc>
                  <a:spcBef>
                    <a:spcPts val="1150"/>
                  </a:spcBef>
                </a:pPr>
                <a14:m>
                  <m:oMath xmlns:m="http://schemas.openxmlformats.org/officeDocument/2006/math">
                    <m:sSub>
                      <m:sSubPr>
                        <m:ctrlPr>
                          <a:rPr lang="de-DE" b="1" i="1">
                            <a:solidFill>
                              <a:srgbClr val="C6D325"/>
                            </a:solidFill>
                            <a:latin typeface="Cambria Math" panose="02040503050406030204" pitchFamily="18" charset="0"/>
                          </a:rPr>
                        </m:ctrlPr>
                      </m:sSubPr>
                      <m:e>
                        <m:r>
                          <a:rPr lang="el-GR" b="1" i="1">
                            <a:solidFill>
                              <a:srgbClr val="C6D325"/>
                            </a:solidFill>
                            <a:latin typeface="Cambria Math" panose="02040503050406030204" pitchFamily="18" charset="0"/>
                          </a:rPr>
                          <m:t>𝜞</m:t>
                        </m:r>
                      </m:e>
                      <m:sub>
                        <m:r>
                          <a:rPr lang="de-DE" b="1" i="1">
                            <a:solidFill>
                              <a:srgbClr val="C6D325"/>
                            </a:solidFill>
                            <a:latin typeface="Cambria Math" panose="02040503050406030204" pitchFamily="18" charset="0"/>
                          </a:rPr>
                          <m:t>𝒊𝒐𝒏</m:t>
                        </m:r>
                        <m:r>
                          <a:rPr lang="de-DE" b="1" i="1">
                            <a:solidFill>
                              <a:srgbClr val="C6D325"/>
                            </a:solidFill>
                            <a:latin typeface="Cambria Math" panose="02040503050406030204" pitchFamily="18" charset="0"/>
                          </a:rPr>
                          <m:t>,</m:t>
                        </m:r>
                        <m:r>
                          <a:rPr lang="de-DE" b="1" i="1">
                            <a:solidFill>
                              <a:srgbClr val="C6D325"/>
                            </a:solidFill>
                            <a:latin typeface="Cambria Math" panose="02040503050406030204" pitchFamily="18" charset="0"/>
                          </a:rPr>
                          <m:t>𝒅𝒊𝒗</m:t>
                        </m:r>
                        <m:r>
                          <a:rPr lang="de-DE" b="1" i="1">
                            <a:solidFill>
                              <a:srgbClr val="C6D325"/>
                            </a:solidFill>
                            <a:latin typeface="Cambria Math" panose="02040503050406030204" pitchFamily="18" charset="0"/>
                          </a:rPr>
                          <m:t>, </m:t>
                        </m:r>
                        <m:r>
                          <a:rPr lang="de-DE" b="1" i="1">
                            <a:solidFill>
                              <a:srgbClr val="C6D325"/>
                            </a:solidFill>
                            <a:latin typeface="Cambria Math" panose="02040503050406030204" pitchFamily="18" charset="0"/>
                          </a:rPr>
                          <m:t>𝑯𝑬𝑳𝑰𝑨𝑺</m:t>
                        </m:r>
                      </m:sub>
                    </m:sSub>
                    <m:r>
                      <a:rPr lang="de-DE" b="1" i="1">
                        <a:solidFill>
                          <a:srgbClr val="C6D325"/>
                        </a:solidFill>
                        <a:latin typeface="Cambria Math" panose="02040503050406030204" pitchFamily="18" charset="0"/>
                      </a:rPr>
                      <m:t>=</m:t>
                    </m:r>
                    <m:r>
                      <a:rPr lang="de-DE" b="1" i="1" smtClean="0">
                        <a:solidFill>
                          <a:srgbClr val="C6D325"/>
                        </a:solidFill>
                        <a:latin typeface="Cambria Math" panose="02040503050406030204" pitchFamily="18" charset="0"/>
                      </a:rPr>
                      <m:t>𝟏</m:t>
                    </m:r>
                    <m:r>
                      <a:rPr lang="de-DE" b="1" i="1">
                        <a:solidFill>
                          <a:srgbClr val="C6D325"/>
                        </a:solidFill>
                        <a:latin typeface="Cambria Math" panose="02040503050406030204" pitchFamily="18" charset="0"/>
                      </a:rPr>
                      <m:t>.</m:t>
                    </m:r>
                    <m:r>
                      <a:rPr lang="de-DE" b="1" i="1" smtClean="0">
                        <a:solidFill>
                          <a:srgbClr val="C6D325"/>
                        </a:solidFill>
                        <a:latin typeface="Cambria Math" panose="02040503050406030204" pitchFamily="18" charset="0"/>
                      </a:rPr>
                      <m:t>𝟒</m:t>
                    </m:r>
                  </m:oMath>
                </a14:m>
                <a:r>
                  <a:rPr lang="de-DE" b="1" dirty="0">
                    <a:solidFill>
                      <a:srgbClr val="C6D325"/>
                    </a:solidFill>
                  </a:rPr>
                  <a:t> </a:t>
                </a:r>
                <a:r>
                  <a:rPr lang="de-DE" b="1" dirty="0" smtClean="0">
                    <a:solidFill>
                      <a:srgbClr val="C6D325"/>
                    </a:solidFill>
                  </a:rPr>
                  <a:t>E+24 </a:t>
                </a:r>
                <a:r>
                  <a:rPr lang="de-DE" b="1" dirty="0">
                    <a:solidFill>
                      <a:srgbClr val="C6D325"/>
                    </a:solidFill>
                  </a:rPr>
                  <a:t>s</a:t>
                </a:r>
                <a:r>
                  <a:rPr lang="de-DE" b="1" baseline="30000" dirty="0">
                    <a:solidFill>
                      <a:srgbClr val="C6D325"/>
                    </a:solidFill>
                  </a:rPr>
                  <a:t>-1 </a:t>
                </a:r>
                <a:r>
                  <a:rPr lang="de-DE" b="1" baseline="30000" dirty="0" smtClean="0">
                    <a:solidFill>
                      <a:srgbClr val="C6D325"/>
                    </a:solidFill>
                  </a:rPr>
                  <a:t>	</a:t>
                </a:r>
                <a14:m>
                  <m:oMath xmlns:m="http://schemas.openxmlformats.org/officeDocument/2006/math">
                    <m:sSub>
                      <m:sSubPr>
                        <m:ctrlPr>
                          <a:rPr lang="de-DE" b="1" i="1" smtClean="0">
                            <a:solidFill>
                              <a:srgbClr val="C6D325"/>
                            </a:solidFill>
                            <a:latin typeface="Cambria Math" panose="02040503050406030204" pitchFamily="18" charset="0"/>
                          </a:rPr>
                        </m:ctrlPr>
                      </m:sSubPr>
                      <m:e>
                        <m:r>
                          <a:rPr lang="el-GR" b="1" i="1">
                            <a:solidFill>
                              <a:srgbClr val="C6D325"/>
                            </a:solidFill>
                            <a:latin typeface="Cambria Math" panose="02040503050406030204" pitchFamily="18" charset="0"/>
                          </a:rPr>
                          <m:t>𝜼</m:t>
                        </m:r>
                      </m:e>
                      <m:sub>
                        <m:r>
                          <a:rPr lang="de-DE" b="1" i="1">
                            <a:solidFill>
                              <a:srgbClr val="C6D325"/>
                            </a:solidFill>
                            <a:latin typeface="Cambria Math" panose="02040503050406030204" pitchFamily="18" charset="0"/>
                          </a:rPr>
                          <m:t>𝑯𝒆</m:t>
                        </m:r>
                      </m:sub>
                    </m:sSub>
                    <m:r>
                      <a:rPr lang="de-DE" b="1" i="1">
                        <a:solidFill>
                          <a:srgbClr val="C6D325"/>
                        </a:solidFill>
                        <a:latin typeface="Cambria Math" panose="02040503050406030204" pitchFamily="18" charset="0"/>
                      </a:rPr>
                      <m:t>=</m:t>
                    </m:r>
                    <m:r>
                      <a:rPr lang="de-DE" b="1" i="1">
                        <a:solidFill>
                          <a:srgbClr val="C6D325"/>
                        </a:solidFill>
                        <a:latin typeface="Cambria Math" panose="02040503050406030204" pitchFamily="18" charset="0"/>
                      </a:rPr>
                      <m:t>𝟎</m:t>
                    </m:r>
                    <m:r>
                      <a:rPr lang="de-DE" b="1" i="1">
                        <a:solidFill>
                          <a:srgbClr val="C6D325"/>
                        </a:solidFill>
                        <a:latin typeface="Cambria Math" panose="02040503050406030204" pitchFamily="18" charset="0"/>
                      </a:rPr>
                      <m:t>.</m:t>
                    </m:r>
                    <m:r>
                      <a:rPr lang="de-DE" b="1" i="1" smtClean="0">
                        <a:solidFill>
                          <a:srgbClr val="C6D325"/>
                        </a:solidFill>
                        <a:latin typeface="Cambria Math" panose="02040503050406030204" pitchFamily="18" charset="0"/>
                      </a:rPr>
                      <m:t>𝟐𝟓</m:t>
                    </m:r>
                  </m:oMath>
                </a14:m>
                <a:endParaRPr lang="de-DE" b="1" dirty="0" smtClean="0">
                  <a:solidFill>
                    <a:srgbClr val="C6D325"/>
                  </a:solidFill>
                </a:endParaRPr>
              </a:p>
              <a:p>
                <a:pPr>
                  <a:lnSpc>
                    <a:spcPts val="2300"/>
                  </a:lnSpc>
                  <a:spcBef>
                    <a:spcPts val="1150"/>
                  </a:spcBef>
                </a:pPr>
                <a14:m>
                  <m:oMath xmlns:m="http://schemas.openxmlformats.org/officeDocument/2006/math">
                    <m:sSub>
                      <m:sSubPr>
                        <m:ctrlPr>
                          <a:rPr lang="de-DE" b="1" i="1" smtClean="0">
                            <a:solidFill>
                              <a:srgbClr val="C6D325"/>
                            </a:solidFill>
                            <a:latin typeface="Cambria Math" panose="02040503050406030204" pitchFamily="18" charset="0"/>
                          </a:rPr>
                        </m:ctrlPr>
                      </m:sSubPr>
                      <m:e>
                        <m:r>
                          <a:rPr lang="el-GR" b="1" i="1">
                            <a:solidFill>
                              <a:srgbClr val="C6D325"/>
                            </a:solidFill>
                            <a:latin typeface="Cambria Math" panose="02040503050406030204" pitchFamily="18" charset="0"/>
                          </a:rPr>
                          <m:t>𝜼</m:t>
                        </m:r>
                      </m:e>
                      <m:sub>
                        <m:r>
                          <a:rPr lang="de-DE" b="1" i="1">
                            <a:solidFill>
                              <a:srgbClr val="C6D325"/>
                            </a:solidFill>
                            <a:latin typeface="Cambria Math" panose="02040503050406030204" pitchFamily="18" charset="0"/>
                          </a:rPr>
                          <m:t>𝒆𝒙𝒉𝒂𝒖𝒔𝒕</m:t>
                        </m:r>
                      </m:sub>
                    </m:sSub>
                    <m:r>
                      <a:rPr lang="de-DE" b="1" i="1">
                        <a:solidFill>
                          <a:srgbClr val="C6D325"/>
                        </a:solidFill>
                        <a:latin typeface="Cambria Math" panose="02040503050406030204" pitchFamily="18" charset="0"/>
                      </a:rPr>
                      <m:t>=</m:t>
                    </m:r>
                    <m:f>
                      <m:fPr>
                        <m:ctrlPr>
                          <a:rPr lang="de-DE" b="1" i="1">
                            <a:solidFill>
                              <a:srgbClr val="C6D325"/>
                            </a:solidFill>
                            <a:latin typeface="Cambria Math" panose="02040503050406030204" pitchFamily="18" charset="0"/>
                          </a:rPr>
                        </m:ctrlPr>
                      </m:fPr>
                      <m:num>
                        <m:sSub>
                          <m:sSubPr>
                            <m:ctrlPr>
                              <a:rPr lang="de-DE" b="1" i="1">
                                <a:solidFill>
                                  <a:srgbClr val="C6D325"/>
                                </a:solidFill>
                                <a:latin typeface="Cambria Math" panose="02040503050406030204" pitchFamily="18" charset="0"/>
                              </a:rPr>
                            </m:ctrlPr>
                          </m:sSubPr>
                          <m:e>
                            <m:r>
                              <a:rPr lang="el-GR" b="1" i="1">
                                <a:solidFill>
                                  <a:srgbClr val="C6D325"/>
                                </a:solidFill>
                                <a:latin typeface="Cambria Math" panose="02040503050406030204" pitchFamily="18" charset="0"/>
                              </a:rPr>
                              <m:t>𝜞</m:t>
                            </m:r>
                          </m:e>
                          <m:sub>
                            <m:r>
                              <a:rPr lang="el-GR" b="1" i="1">
                                <a:solidFill>
                                  <a:srgbClr val="C6D325"/>
                                </a:solidFill>
                                <a:latin typeface="Cambria Math" panose="02040503050406030204" pitchFamily="18" charset="0"/>
                              </a:rPr>
                              <m:t>𝜶</m:t>
                            </m:r>
                            <m:r>
                              <a:rPr lang="el-GR" b="1" i="1">
                                <a:solidFill>
                                  <a:srgbClr val="C6D325"/>
                                </a:solidFill>
                                <a:latin typeface="Cambria Math" panose="02040503050406030204" pitchFamily="18" charset="0"/>
                              </a:rPr>
                              <m:t>,</m:t>
                            </m:r>
                            <m:r>
                              <a:rPr lang="el-GR" b="1" i="1">
                                <a:solidFill>
                                  <a:srgbClr val="C6D325"/>
                                </a:solidFill>
                                <a:latin typeface="Cambria Math" panose="02040503050406030204" pitchFamily="18" charset="0"/>
                              </a:rPr>
                              <m:t>𝟏</m:t>
                            </m:r>
                          </m:sub>
                        </m:sSub>
                      </m:num>
                      <m:den>
                        <m:sSub>
                          <m:sSubPr>
                            <m:ctrlPr>
                              <a:rPr lang="de-DE" b="1" i="1">
                                <a:solidFill>
                                  <a:srgbClr val="C6D325"/>
                                </a:solidFill>
                                <a:latin typeface="Cambria Math" panose="02040503050406030204" pitchFamily="18" charset="0"/>
                              </a:rPr>
                            </m:ctrlPr>
                          </m:sSubPr>
                          <m:e>
                            <m:sSub>
                              <m:sSubPr>
                                <m:ctrlPr>
                                  <a:rPr lang="de-DE" i="1" smtClean="0">
                                    <a:solidFill>
                                      <a:srgbClr val="C6D325"/>
                                    </a:solidFill>
                                    <a:latin typeface="Cambria Math" panose="02040503050406030204" pitchFamily="18" charset="0"/>
                                  </a:rPr>
                                </m:ctrlPr>
                              </m:sSubPr>
                              <m:e>
                                <m:r>
                                  <m:rPr>
                                    <m:sty m:val="p"/>
                                  </m:rPr>
                                  <a:rPr lang="el-GR" i="1">
                                    <a:solidFill>
                                      <a:srgbClr val="C6D325"/>
                                    </a:solidFill>
                                    <a:latin typeface="Cambria Math" panose="02040503050406030204" pitchFamily="18" charset="0"/>
                                  </a:rPr>
                                  <m:t>η</m:t>
                                </m:r>
                              </m:e>
                              <m:sub>
                                <m:r>
                                  <a:rPr lang="de-DE" i="1">
                                    <a:solidFill>
                                      <a:srgbClr val="C6D325"/>
                                    </a:solidFill>
                                    <a:latin typeface="Cambria Math" panose="02040503050406030204" pitchFamily="18" charset="0"/>
                                  </a:rPr>
                                  <m:t>𝑯𝒆</m:t>
                                </m:r>
                              </m:sub>
                            </m:sSub>
                            <m:r>
                              <a:rPr lang="de-DE" b="1" i="1">
                                <a:solidFill>
                                  <a:srgbClr val="C6D325"/>
                                </a:solidFill>
                                <a:latin typeface="Cambria Math" panose="02040503050406030204" pitchFamily="18" charset="0"/>
                              </a:rPr>
                              <m:t>𝑪</m:t>
                            </m:r>
                          </m:e>
                          <m:sub>
                            <m:r>
                              <a:rPr lang="de-DE" b="1" i="1">
                                <a:solidFill>
                                  <a:srgbClr val="C6D325"/>
                                </a:solidFill>
                                <a:latin typeface="Cambria Math" panose="02040503050406030204" pitchFamily="18" charset="0"/>
                              </a:rPr>
                              <m:t>𝑯𝒆</m:t>
                            </m:r>
                            <m:r>
                              <a:rPr lang="de-DE" b="1" i="1" smtClean="0">
                                <a:solidFill>
                                  <a:srgbClr val="C6D325"/>
                                </a:solidFill>
                                <a:latin typeface="Cambria Math" panose="02040503050406030204" pitchFamily="18" charset="0"/>
                              </a:rPr>
                              <m:t>,</m:t>
                            </m:r>
                            <m:r>
                              <a:rPr lang="de-DE" b="1" i="1" smtClean="0">
                                <a:solidFill>
                                  <a:srgbClr val="C6D325"/>
                                </a:solidFill>
                                <a:latin typeface="Cambria Math" panose="02040503050406030204" pitchFamily="18" charset="0"/>
                              </a:rPr>
                              <m:t>𝒎𝒂𝒊𝒏</m:t>
                            </m:r>
                          </m:sub>
                        </m:sSub>
                        <m:sSub>
                          <m:sSubPr>
                            <m:ctrlPr>
                              <a:rPr lang="de-DE" b="1" i="1">
                                <a:solidFill>
                                  <a:srgbClr val="C6D325"/>
                                </a:solidFill>
                                <a:latin typeface="Cambria Math" panose="02040503050406030204" pitchFamily="18" charset="0"/>
                              </a:rPr>
                            </m:ctrlPr>
                          </m:sSubPr>
                          <m:e>
                            <m:r>
                              <a:rPr lang="el-GR" b="1" i="1">
                                <a:solidFill>
                                  <a:srgbClr val="C6D325"/>
                                </a:solidFill>
                                <a:latin typeface="Cambria Math" panose="02040503050406030204" pitchFamily="18" charset="0"/>
                              </a:rPr>
                              <m:t>𝜞</m:t>
                            </m:r>
                          </m:e>
                          <m:sub>
                            <m:r>
                              <a:rPr lang="de-DE" b="1" i="1">
                                <a:solidFill>
                                  <a:srgbClr val="C6D325"/>
                                </a:solidFill>
                                <a:latin typeface="Cambria Math" panose="02040503050406030204" pitchFamily="18" charset="0"/>
                              </a:rPr>
                              <m:t>𝒊𝒐𝒏</m:t>
                            </m:r>
                            <m:r>
                              <a:rPr lang="de-DE" b="1" i="1">
                                <a:solidFill>
                                  <a:srgbClr val="C6D325"/>
                                </a:solidFill>
                                <a:latin typeface="Cambria Math" panose="02040503050406030204" pitchFamily="18" charset="0"/>
                              </a:rPr>
                              <m:t>,</m:t>
                            </m:r>
                            <m:r>
                              <a:rPr lang="de-DE" b="1" i="1">
                                <a:solidFill>
                                  <a:srgbClr val="C6D325"/>
                                </a:solidFill>
                                <a:latin typeface="Cambria Math" panose="02040503050406030204" pitchFamily="18" charset="0"/>
                              </a:rPr>
                              <m:t>𝒅𝒊𝒗</m:t>
                            </m:r>
                            <m:r>
                              <a:rPr lang="de-DE" b="1" i="1">
                                <a:solidFill>
                                  <a:srgbClr val="C6D325"/>
                                </a:solidFill>
                                <a:latin typeface="Cambria Math" panose="02040503050406030204" pitchFamily="18" charset="0"/>
                              </a:rPr>
                              <m:t>,</m:t>
                            </m:r>
                          </m:sub>
                        </m:sSub>
                      </m:den>
                    </m:f>
                    <m:r>
                      <a:rPr lang="de-DE" b="1" i="1">
                        <a:solidFill>
                          <a:srgbClr val="C6D325"/>
                        </a:solidFill>
                        <a:latin typeface="Cambria Math" panose="02040503050406030204" pitchFamily="18" charset="0"/>
                      </a:rPr>
                      <m:t>=</m:t>
                    </m:r>
                  </m:oMath>
                </a14:m>
                <a:r>
                  <a:rPr lang="de-DE" b="1" dirty="0">
                    <a:solidFill>
                      <a:srgbClr val="C6D325"/>
                    </a:solidFill>
                  </a:rPr>
                  <a:t> </a:t>
                </a:r>
                <a:r>
                  <a:rPr lang="de-DE" b="1" dirty="0" smtClean="0">
                    <a:solidFill>
                      <a:srgbClr val="C6D325"/>
                    </a:solidFill>
                  </a:rPr>
                  <a:t>28.6%</a:t>
                </a:r>
                <a:endParaRPr lang="de-DE" b="1" dirty="0">
                  <a:solidFill>
                    <a:srgbClr val="C6D325"/>
                  </a:solidFill>
                </a:endParaRPr>
              </a:p>
              <a:p>
                <a:pPr algn="ctr">
                  <a:lnSpc>
                    <a:spcPts val="2300"/>
                  </a:lnSpc>
                  <a:spcBef>
                    <a:spcPts val="1150"/>
                  </a:spcBef>
                </a:pPr>
                <a:endParaRPr lang="de-DE" b="1" dirty="0">
                  <a:solidFill>
                    <a:srgbClr val="C6D325"/>
                  </a:solidFill>
                </a:endParaRPr>
              </a:p>
            </p:txBody>
          </p:sp>
        </mc:Choice>
        <mc:Fallback>
          <p:sp>
            <p:nvSpPr>
              <p:cNvPr id="11" name="Rechteck 10"/>
              <p:cNvSpPr>
                <a:spLocks noRot="1" noChangeAspect="1" noMove="1" noResize="1" noEditPoints="1" noAdjustHandles="1" noChangeArrowheads="1" noChangeShapeType="1" noTextEdit="1"/>
              </p:cNvSpPr>
              <p:nvPr/>
            </p:nvSpPr>
            <p:spPr>
              <a:xfrm>
                <a:off x="4630140" y="1335740"/>
                <a:ext cx="8307725" cy="5027338"/>
              </a:xfrm>
              <a:prstGeom prst="rect">
                <a:avLst/>
              </a:prstGeom>
              <a:blipFill>
                <a:blip r:embed="rId4"/>
                <a:stretch>
                  <a:fillRect/>
                </a:stretch>
              </a:blipFill>
            </p:spPr>
            <p:txBody>
              <a:bodyPr/>
              <a:lstStyle/>
              <a:p>
                <a:r>
                  <a:rPr lang="de-DE">
                    <a:noFill/>
                  </a:rPr>
                  <a:t> </a:t>
                </a:r>
              </a:p>
            </p:txBody>
          </p:sp>
        </mc:Fallback>
      </mc:AlternateContent>
      <p:sp>
        <p:nvSpPr>
          <p:cNvPr id="12" name="Rechteck 11"/>
          <p:cNvSpPr/>
          <p:nvPr/>
        </p:nvSpPr>
        <p:spPr>
          <a:xfrm>
            <a:off x="6448901" y="589496"/>
            <a:ext cx="6096000" cy="800219"/>
          </a:xfrm>
          <a:prstGeom prst="rect">
            <a:avLst/>
          </a:prstGeom>
        </p:spPr>
        <p:txBody>
          <a:bodyPr>
            <a:spAutoFit/>
          </a:bodyPr>
          <a:lstStyle/>
          <a:p>
            <a:pPr>
              <a:spcBef>
                <a:spcPts val="1150"/>
              </a:spcBef>
            </a:pPr>
            <a:r>
              <a:rPr lang="de-DE" dirty="0"/>
              <a:t>HELIAS Helium </a:t>
            </a:r>
            <a:r>
              <a:rPr lang="de-DE" dirty="0" err="1"/>
              <a:t>production</a:t>
            </a:r>
            <a:r>
              <a:rPr lang="de-DE" dirty="0"/>
              <a:t> rate:</a:t>
            </a:r>
          </a:p>
          <a:p>
            <a:pPr algn="ctr">
              <a:spcBef>
                <a:spcPts val="1150"/>
              </a:spcBef>
            </a:pPr>
            <a:r>
              <a:rPr lang="de-DE" b="1" dirty="0">
                <a:solidFill>
                  <a:srgbClr val="EF7C00"/>
                </a:solidFill>
                <a:latin typeface="Cambria Math" panose="02040503050406030204" pitchFamily="18" charset="0"/>
                <a:ea typeface="Cambria Math" panose="02040503050406030204" pitchFamily="18" charset="0"/>
              </a:rPr>
              <a:t>Γ</a:t>
            </a:r>
            <a:r>
              <a:rPr lang="el-GR" b="1" baseline="-25000" dirty="0">
                <a:solidFill>
                  <a:srgbClr val="EF7C00"/>
                </a:solidFill>
                <a:latin typeface="Cambria Math" panose="02040503050406030204" pitchFamily="18" charset="0"/>
                <a:ea typeface="Cambria Math" panose="02040503050406030204" pitchFamily="18" charset="0"/>
              </a:rPr>
              <a:t>α</a:t>
            </a:r>
            <a:r>
              <a:rPr lang="de-DE" b="1" baseline="-25000" dirty="0">
                <a:solidFill>
                  <a:srgbClr val="EF7C00"/>
                </a:solidFill>
                <a:latin typeface="Cambria Math" panose="02040503050406030204" pitchFamily="18" charset="0"/>
                <a:ea typeface="Cambria Math" panose="02040503050406030204" pitchFamily="18" charset="0"/>
              </a:rPr>
              <a:t>,1 	  </a:t>
            </a:r>
            <a:r>
              <a:rPr lang="de-DE" b="1" dirty="0">
                <a:solidFill>
                  <a:srgbClr val="EF7C00"/>
                </a:solidFill>
                <a:latin typeface="Cambria Math" panose="02040503050406030204" pitchFamily="18" charset="0"/>
                <a:ea typeface="Cambria Math" panose="02040503050406030204" pitchFamily="18" charset="0"/>
              </a:rPr>
              <a:t>= </a:t>
            </a:r>
            <a:r>
              <a:rPr lang="de-DE" b="1" dirty="0" smtClean="0">
                <a:solidFill>
                  <a:srgbClr val="EF7C00"/>
                </a:solidFill>
                <a:latin typeface="Cambria Math" panose="02040503050406030204" pitchFamily="18" charset="0"/>
                <a:ea typeface="Cambria Math" panose="02040503050406030204" pitchFamily="18" charset="0"/>
              </a:rPr>
              <a:t>1.06 </a:t>
            </a:r>
            <a:r>
              <a:rPr lang="de-DE" b="1" dirty="0">
                <a:solidFill>
                  <a:srgbClr val="EF7C00"/>
                </a:solidFill>
                <a:latin typeface="Cambria Math" panose="02040503050406030204" pitchFamily="18" charset="0"/>
                <a:ea typeface="Cambria Math" panose="02040503050406030204" pitchFamily="18" charset="0"/>
              </a:rPr>
              <a:t>x </a:t>
            </a:r>
            <a:r>
              <a:rPr lang="de-DE" b="1" dirty="0" smtClean="0">
                <a:solidFill>
                  <a:srgbClr val="EF7C00"/>
                </a:solidFill>
                <a:latin typeface="Cambria Math" panose="02040503050406030204" pitchFamily="18" charset="0"/>
                <a:ea typeface="Cambria Math" panose="02040503050406030204" pitchFamily="18" charset="0"/>
              </a:rPr>
              <a:t>10</a:t>
            </a:r>
            <a:r>
              <a:rPr lang="de-DE" b="1" baseline="30000" dirty="0" smtClean="0">
                <a:solidFill>
                  <a:srgbClr val="EF7C00"/>
                </a:solidFill>
                <a:latin typeface="Cambria Math" panose="02040503050406030204" pitchFamily="18" charset="0"/>
                <a:ea typeface="Cambria Math" panose="02040503050406030204" pitchFamily="18" charset="0"/>
              </a:rPr>
              <a:t>21  </a:t>
            </a:r>
            <a:r>
              <a:rPr lang="de-DE" b="1" dirty="0">
                <a:solidFill>
                  <a:srgbClr val="EF7C00"/>
                </a:solidFill>
                <a:latin typeface="Cambria Math" panose="02040503050406030204" pitchFamily="18" charset="0"/>
                <a:ea typeface="Cambria Math" panose="02040503050406030204" pitchFamily="18" charset="0"/>
              </a:rPr>
              <a:t>s</a:t>
            </a:r>
            <a:r>
              <a:rPr lang="de-DE" b="1" baseline="30000" dirty="0">
                <a:solidFill>
                  <a:srgbClr val="EF7C00"/>
                </a:solidFill>
                <a:latin typeface="Cambria Math" panose="02040503050406030204" pitchFamily="18" charset="0"/>
                <a:ea typeface="Cambria Math" panose="02040503050406030204" pitchFamily="18" charset="0"/>
              </a:rPr>
              <a:t>-1</a:t>
            </a:r>
            <a:endParaRPr lang="de-DE" b="1" dirty="0">
              <a:solidFill>
                <a:srgbClr val="EF7C0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63165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Inhaltsplatzhalter 1"/>
              <p:cNvSpPr>
                <a:spLocks noGrp="1"/>
              </p:cNvSpPr>
              <p:nvPr>
                <p:ph sz="quarter" idx="13"/>
              </p:nvPr>
            </p:nvSpPr>
            <p:spPr/>
            <p:txBody>
              <a:bodyPr/>
              <a:lstStyle/>
              <a:p>
                <a:pPr>
                  <a:lnSpc>
                    <a:spcPct val="150000"/>
                  </a:lnSpc>
                  <a:spcBef>
                    <a:spcPts val="1150"/>
                  </a:spcBef>
                </a:pPr>
                <a14:m>
                  <m:oMath xmlns:m="http://schemas.openxmlformats.org/officeDocument/2006/math">
                    <m:sSub>
                      <m:sSubPr>
                        <m:ctrlPr>
                          <a:rPr lang="de-DE" i="1" smtClean="0">
                            <a:solidFill>
                              <a:srgbClr val="EF7C00"/>
                            </a:solidFill>
                            <a:latin typeface="Cambria Math" panose="02040503050406030204" pitchFamily="18" charset="0"/>
                          </a:rPr>
                        </m:ctrlPr>
                      </m:sSubPr>
                      <m:e>
                        <m:r>
                          <a:rPr lang="el-GR" i="1">
                            <a:solidFill>
                              <a:srgbClr val="EF7C00"/>
                            </a:solidFill>
                            <a:latin typeface="Cambria Math" panose="02040503050406030204" pitchFamily="18" charset="0"/>
                          </a:rPr>
                          <m:t>𝜞</m:t>
                        </m:r>
                      </m:e>
                      <m:sub>
                        <m:r>
                          <a:rPr lang="de-DE" i="1">
                            <a:solidFill>
                              <a:srgbClr val="EF7C00"/>
                            </a:solidFill>
                            <a:latin typeface="Cambria Math" panose="02040503050406030204" pitchFamily="18" charset="0"/>
                          </a:rPr>
                          <m:t>𝑳𝑪𝑭𝑺</m:t>
                        </m:r>
                        <m:r>
                          <a:rPr lang="de-DE" i="1">
                            <a:solidFill>
                              <a:srgbClr val="EF7C00"/>
                            </a:solidFill>
                            <a:latin typeface="Cambria Math" panose="02040503050406030204" pitchFamily="18" charset="0"/>
                          </a:rPr>
                          <m:t>, </m:t>
                        </m:r>
                        <m:r>
                          <a:rPr lang="de-DE" i="1">
                            <a:solidFill>
                              <a:srgbClr val="EF7C00"/>
                            </a:solidFill>
                            <a:latin typeface="Cambria Math" panose="02040503050406030204" pitchFamily="18" charset="0"/>
                          </a:rPr>
                          <m:t>𝑯𝑬𝑳𝑰𝑨𝑺</m:t>
                        </m:r>
                      </m:sub>
                    </m:sSub>
                    <m:r>
                      <a:rPr lang="de-DE" i="1">
                        <a:solidFill>
                          <a:srgbClr val="EF7C00"/>
                        </a:solidFill>
                        <a:latin typeface="Cambria Math" panose="02040503050406030204" pitchFamily="18" charset="0"/>
                      </a:rPr>
                      <m:t>=</m:t>
                    </m:r>
                    <m:r>
                      <a:rPr lang="de-DE" i="1">
                        <a:solidFill>
                          <a:srgbClr val="EF7C00"/>
                        </a:solidFill>
                        <a:latin typeface="Cambria Math" panose="02040503050406030204" pitchFamily="18" charset="0"/>
                      </a:rPr>
                      <m:t>𝟕</m:t>
                    </m:r>
                    <m:r>
                      <a:rPr lang="de-DE" i="1">
                        <a:solidFill>
                          <a:srgbClr val="EF7C00"/>
                        </a:solidFill>
                        <a:latin typeface="Cambria Math" panose="02040503050406030204" pitchFamily="18" charset="0"/>
                      </a:rPr>
                      <m:t>.</m:t>
                    </m:r>
                    <m:r>
                      <a:rPr lang="de-DE" i="1">
                        <a:solidFill>
                          <a:srgbClr val="EF7C00"/>
                        </a:solidFill>
                        <a:latin typeface="Cambria Math" panose="02040503050406030204" pitchFamily="18" charset="0"/>
                      </a:rPr>
                      <m:t>𝟓</m:t>
                    </m:r>
                  </m:oMath>
                </a14:m>
                <a:r>
                  <a:rPr lang="de-DE" dirty="0">
                    <a:solidFill>
                      <a:srgbClr val="EF7C00"/>
                    </a:solidFill>
                  </a:rPr>
                  <a:t> E+23 s</a:t>
                </a:r>
                <a:r>
                  <a:rPr lang="de-DE" baseline="30000" dirty="0">
                    <a:solidFill>
                      <a:srgbClr val="EF7C00"/>
                    </a:solidFill>
                  </a:rPr>
                  <a:t>-1</a:t>
                </a:r>
                <a:r>
                  <a:rPr lang="de-DE" baseline="-25000" dirty="0">
                    <a:solidFill>
                      <a:srgbClr val="EF7C00"/>
                    </a:solidFill>
                  </a:rPr>
                  <a:t> 	</a:t>
                </a:r>
                <a14:m>
                  <m:oMath xmlns:m="http://schemas.openxmlformats.org/officeDocument/2006/math">
                    <m:sSub>
                      <m:sSubPr>
                        <m:ctrlPr>
                          <a:rPr lang="de-DE" i="1">
                            <a:solidFill>
                              <a:srgbClr val="EF7C00"/>
                            </a:solidFill>
                            <a:latin typeface="Cambria Math" panose="02040503050406030204" pitchFamily="18" charset="0"/>
                          </a:rPr>
                        </m:ctrlPr>
                      </m:sSubPr>
                      <m:e>
                        <m:r>
                          <a:rPr lang="de-DE" i="1">
                            <a:solidFill>
                              <a:srgbClr val="EF7C00"/>
                            </a:solidFill>
                            <a:latin typeface="Cambria Math" panose="02040503050406030204" pitchFamily="18" charset="0"/>
                          </a:rPr>
                          <m:t>𝑪</m:t>
                        </m:r>
                      </m:e>
                      <m:sub>
                        <m:r>
                          <a:rPr lang="de-DE" i="1">
                            <a:solidFill>
                              <a:srgbClr val="EF7C00"/>
                            </a:solidFill>
                            <a:latin typeface="Cambria Math" panose="02040503050406030204" pitchFamily="18" charset="0"/>
                          </a:rPr>
                          <m:t>𝑯𝒆</m:t>
                        </m:r>
                        <m:r>
                          <a:rPr lang="de-DE" i="1">
                            <a:solidFill>
                              <a:srgbClr val="EF7C00"/>
                            </a:solidFill>
                            <a:latin typeface="Cambria Math" panose="02040503050406030204" pitchFamily="18" charset="0"/>
                          </a:rPr>
                          <m:t>,</m:t>
                        </m:r>
                        <m:r>
                          <a:rPr lang="de-DE" i="1">
                            <a:solidFill>
                              <a:srgbClr val="EF7C00"/>
                            </a:solidFill>
                            <a:latin typeface="Cambria Math" panose="02040503050406030204" pitchFamily="18" charset="0"/>
                          </a:rPr>
                          <m:t>𝒎𝒂𝒊𝒏</m:t>
                        </m:r>
                      </m:sub>
                    </m:sSub>
                    <m:r>
                      <a:rPr lang="de-DE" i="1">
                        <a:solidFill>
                          <a:srgbClr val="EF7C00"/>
                        </a:solidFill>
                        <a:latin typeface="Cambria Math" panose="02040503050406030204" pitchFamily="18" charset="0"/>
                      </a:rPr>
                      <m:t>=</m:t>
                    </m:r>
                    <m:r>
                      <a:rPr lang="de-DE" b="1" i="1" smtClean="0">
                        <a:solidFill>
                          <a:srgbClr val="EF7C00"/>
                        </a:solidFill>
                        <a:latin typeface="Cambria Math" panose="02040503050406030204" pitchFamily="18" charset="0"/>
                      </a:rPr>
                      <m:t>𝟎</m:t>
                    </m:r>
                    <m:r>
                      <a:rPr lang="de-DE" i="1">
                        <a:solidFill>
                          <a:srgbClr val="EF7C00"/>
                        </a:solidFill>
                        <a:latin typeface="Cambria Math" panose="02040503050406030204" pitchFamily="18" charset="0"/>
                      </a:rPr>
                      <m:t>.</m:t>
                    </m:r>
                    <m:r>
                      <a:rPr lang="de-DE" b="1" i="1" smtClean="0">
                        <a:solidFill>
                          <a:srgbClr val="EF7C00"/>
                        </a:solidFill>
                        <a:latin typeface="Cambria Math" panose="02040503050406030204" pitchFamily="18" charset="0"/>
                      </a:rPr>
                      <m:t>𝟏</m:t>
                    </m:r>
                    <m:r>
                      <a:rPr lang="de-DE" i="1">
                        <a:solidFill>
                          <a:srgbClr val="EF7C00"/>
                        </a:solidFill>
                        <a:latin typeface="Cambria Math" panose="02040503050406030204" pitchFamily="18" charset="0"/>
                      </a:rPr>
                      <m:t>𝟒</m:t>
                    </m:r>
                    <m:r>
                      <a:rPr lang="de-DE" i="1">
                        <a:solidFill>
                          <a:srgbClr val="EF7C00"/>
                        </a:solidFill>
                        <a:latin typeface="Cambria Math" panose="02040503050406030204" pitchFamily="18" charset="0"/>
                      </a:rPr>
                      <m:t> %</m:t>
                    </m:r>
                  </m:oMath>
                </a14:m>
                <a:endParaRPr lang="de-DE" dirty="0">
                  <a:solidFill>
                    <a:srgbClr val="EF7C00"/>
                  </a:solidFill>
                </a:endParaRPr>
              </a:p>
              <a:p>
                <a:pPr>
                  <a:lnSpc>
                    <a:spcPts val="2300"/>
                  </a:lnSpc>
                  <a:spcBef>
                    <a:spcPts val="1150"/>
                  </a:spcBef>
                </a:pPr>
                <a14:m>
                  <m:oMath xmlns:m="http://schemas.openxmlformats.org/officeDocument/2006/math">
                    <m:sSub>
                      <m:sSubPr>
                        <m:ctrlPr>
                          <a:rPr lang="de-DE" i="1">
                            <a:solidFill>
                              <a:srgbClr val="EF7C00"/>
                            </a:solidFill>
                            <a:latin typeface="Cambria Math" panose="02040503050406030204" pitchFamily="18" charset="0"/>
                          </a:rPr>
                        </m:ctrlPr>
                      </m:sSubPr>
                      <m:e>
                        <m:r>
                          <a:rPr lang="el-GR" i="1">
                            <a:solidFill>
                              <a:srgbClr val="EF7C00"/>
                            </a:solidFill>
                            <a:latin typeface="Cambria Math" panose="02040503050406030204" pitchFamily="18" charset="0"/>
                          </a:rPr>
                          <m:t>𝜞</m:t>
                        </m:r>
                      </m:e>
                      <m:sub>
                        <m:r>
                          <a:rPr lang="de-DE" i="1">
                            <a:solidFill>
                              <a:srgbClr val="EF7C00"/>
                            </a:solidFill>
                            <a:latin typeface="Cambria Math" panose="02040503050406030204" pitchFamily="18" charset="0"/>
                          </a:rPr>
                          <m:t>𝑖𝑜𝑛</m:t>
                        </m:r>
                        <m:r>
                          <a:rPr lang="de-DE" i="1">
                            <a:solidFill>
                              <a:srgbClr val="EF7C00"/>
                            </a:solidFill>
                            <a:latin typeface="Cambria Math" panose="02040503050406030204" pitchFamily="18" charset="0"/>
                          </a:rPr>
                          <m:t>,</m:t>
                        </m:r>
                        <m:r>
                          <a:rPr lang="de-DE" i="1">
                            <a:solidFill>
                              <a:srgbClr val="EF7C00"/>
                            </a:solidFill>
                            <a:latin typeface="Cambria Math" panose="02040503050406030204" pitchFamily="18" charset="0"/>
                          </a:rPr>
                          <m:t>𝑑𝑖𝑣</m:t>
                        </m:r>
                        <m:r>
                          <a:rPr lang="de-DE" i="1">
                            <a:solidFill>
                              <a:srgbClr val="EF7C00"/>
                            </a:solidFill>
                            <a:latin typeface="Cambria Math" panose="02040503050406030204" pitchFamily="18" charset="0"/>
                          </a:rPr>
                          <m:t>, </m:t>
                        </m:r>
                        <m:r>
                          <a:rPr lang="de-DE" i="1">
                            <a:solidFill>
                              <a:srgbClr val="EF7C00"/>
                            </a:solidFill>
                            <a:latin typeface="Cambria Math" panose="02040503050406030204" pitchFamily="18" charset="0"/>
                          </a:rPr>
                          <m:t>𝑯𝑬𝑳𝑰𝑨𝑺</m:t>
                        </m:r>
                      </m:sub>
                    </m:sSub>
                    <m:r>
                      <a:rPr lang="de-DE" i="1">
                        <a:solidFill>
                          <a:srgbClr val="EF7C00"/>
                        </a:solidFill>
                        <a:latin typeface="Cambria Math" panose="02040503050406030204" pitchFamily="18" charset="0"/>
                      </a:rPr>
                      <m:t>=</m:t>
                    </m:r>
                  </m:oMath>
                </a14:m>
                <a:r>
                  <a:rPr lang="de-DE" dirty="0">
                    <a:solidFill>
                      <a:srgbClr val="EF7C00"/>
                    </a:solidFill>
                  </a:rPr>
                  <a:t> ? s</a:t>
                </a:r>
                <a:r>
                  <a:rPr lang="de-DE" baseline="30000" dirty="0">
                    <a:solidFill>
                      <a:srgbClr val="EF7C00"/>
                    </a:solidFill>
                  </a:rPr>
                  <a:t>-1 	</a:t>
                </a:r>
                <a:r>
                  <a:rPr lang="de-DE" baseline="30000" dirty="0" smtClean="0">
                    <a:solidFill>
                      <a:srgbClr val="EF7C00"/>
                    </a:solidFill>
                  </a:rPr>
                  <a:t>	</a:t>
                </a:r>
                <a14:m>
                  <m:oMath xmlns:m="http://schemas.openxmlformats.org/officeDocument/2006/math">
                    <m:sSub>
                      <m:sSubPr>
                        <m:ctrlPr>
                          <a:rPr lang="de-DE" i="1">
                            <a:solidFill>
                              <a:srgbClr val="EF7C00"/>
                            </a:solidFill>
                            <a:latin typeface="Cambria Math" panose="02040503050406030204" pitchFamily="18" charset="0"/>
                          </a:rPr>
                        </m:ctrlPr>
                      </m:sSubPr>
                      <m:e>
                        <m:r>
                          <a:rPr lang="el-GR" i="1">
                            <a:solidFill>
                              <a:srgbClr val="EF7C00"/>
                            </a:solidFill>
                            <a:latin typeface="Cambria Math" panose="02040503050406030204" pitchFamily="18" charset="0"/>
                          </a:rPr>
                          <m:t>𝜼</m:t>
                        </m:r>
                      </m:e>
                      <m:sub>
                        <m:r>
                          <a:rPr lang="de-DE" i="1">
                            <a:solidFill>
                              <a:srgbClr val="EF7C00"/>
                            </a:solidFill>
                            <a:latin typeface="Cambria Math" panose="02040503050406030204" pitchFamily="18" charset="0"/>
                          </a:rPr>
                          <m:t>𝑯𝒆</m:t>
                        </m:r>
                      </m:sub>
                    </m:sSub>
                    <m:r>
                      <a:rPr lang="de-DE" i="1">
                        <a:solidFill>
                          <a:srgbClr val="EF7C00"/>
                        </a:solidFill>
                        <a:latin typeface="Cambria Math" panose="02040503050406030204" pitchFamily="18" charset="0"/>
                      </a:rPr>
                      <m:t>=</m:t>
                    </m:r>
                    <m:r>
                      <a:rPr lang="de-DE" i="1">
                        <a:solidFill>
                          <a:srgbClr val="EF7C00"/>
                        </a:solidFill>
                        <a:latin typeface="Cambria Math" panose="02040503050406030204" pitchFamily="18" charset="0"/>
                      </a:rPr>
                      <m:t>𝟎</m:t>
                    </m:r>
                    <m:r>
                      <a:rPr lang="de-DE" i="1">
                        <a:solidFill>
                          <a:srgbClr val="EF7C00"/>
                        </a:solidFill>
                        <a:latin typeface="Cambria Math" panose="02040503050406030204" pitchFamily="18" charset="0"/>
                      </a:rPr>
                      <m:t>.</m:t>
                    </m:r>
                    <m:r>
                      <a:rPr lang="de-DE" i="1">
                        <a:solidFill>
                          <a:srgbClr val="EF7C00"/>
                        </a:solidFill>
                        <a:latin typeface="Cambria Math" panose="02040503050406030204" pitchFamily="18" charset="0"/>
                      </a:rPr>
                      <m:t>𝟖</m:t>
                    </m:r>
                  </m:oMath>
                </a14:m>
                <a:endParaRPr lang="de-DE" i="1" dirty="0">
                  <a:solidFill>
                    <a:srgbClr val="EF7C00"/>
                  </a:solidFill>
                  <a:latin typeface="Cambria Math" panose="02040503050406030204" pitchFamily="18" charset="0"/>
                </a:endParaRPr>
              </a:p>
              <a:p>
                <a:pPr>
                  <a:lnSpc>
                    <a:spcPts val="2300"/>
                  </a:lnSpc>
                  <a:spcBef>
                    <a:spcPts val="1150"/>
                  </a:spcBef>
                </a:pPr>
                <a:r>
                  <a:rPr lang="de-DE" i="1" dirty="0" err="1" smtClean="0">
                    <a:solidFill>
                      <a:srgbClr val="EF7C00"/>
                    </a:solidFill>
                    <a:latin typeface="Cambria Math" panose="02040503050406030204" pitchFamily="18" charset="0"/>
                  </a:rPr>
                  <a:t>Assume</a:t>
                </a:r>
                <a:r>
                  <a:rPr lang="de-DE" i="1" dirty="0" smtClean="0">
                    <a:solidFill>
                      <a:srgbClr val="EF7C00"/>
                    </a:solidFill>
                    <a:latin typeface="Cambria Math" panose="02040503050406030204" pitchFamily="18" charset="0"/>
                  </a:rPr>
                  <a:t> </a:t>
                </a:r>
                <a:r>
                  <a:rPr lang="de-DE" i="1" dirty="0" smtClean="0">
                    <a:solidFill>
                      <a:srgbClr val="EF7C00"/>
                    </a:solidFill>
                    <a:latin typeface="Cambria Math" panose="02040503050406030204" pitchFamily="18" charset="0"/>
                  </a:rPr>
                  <a:t> </a:t>
                </a:r>
                <a:r>
                  <a:rPr lang="de-DE" i="1" dirty="0" err="1" smtClean="0">
                    <a:solidFill>
                      <a:srgbClr val="EF7C00"/>
                    </a:solidFill>
                    <a:latin typeface="Cambria Math" panose="02040503050406030204" pitchFamily="18" charset="0"/>
                  </a:rPr>
                  <a:t>maximum</a:t>
                </a:r>
                <a:r>
                  <a:rPr lang="de-DE" i="1" dirty="0" smtClean="0">
                    <a:solidFill>
                      <a:srgbClr val="EF7C00"/>
                    </a:solidFill>
                    <a:latin typeface="Cambria Math" panose="02040503050406030204" pitchFamily="18" charset="0"/>
                  </a:rPr>
                  <a:t> W7-X </a:t>
                </a:r>
                <a:r>
                  <a:rPr lang="de-DE" i="1" dirty="0" err="1" smtClean="0">
                    <a:solidFill>
                      <a:srgbClr val="EF7C00"/>
                    </a:solidFill>
                    <a:latin typeface="Cambria Math" panose="02040503050406030204" pitchFamily="18" charset="0"/>
                  </a:rPr>
                  <a:t>exhaust</a:t>
                </a:r>
                <a:r>
                  <a:rPr lang="de-DE" i="1" dirty="0" smtClean="0">
                    <a:solidFill>
                      <a:srgbClr val="EF7C00"/>
                    </a:solidFill>
                    <a:latin typeface="Cambria Math" panose="02040503050406030204" pitchFamily="18" charset="0"/>
                  </a:rPr>
                  <a:t> </a:t>
                </a:r>
                <a:r>
                  <a:rPr lang="de-DE" i="1" dirty="0" err="1" smtClean="0">
                    <a:solidFill>
                      <a:srgbClr val="EF7C00"/>
                    </a:solidFill>
                    <a:latin typeface="Cambria Math" panose="02040503050406030204" pitchFamily="18" charset="0"/>
                  </a:rPr>
                  <a:t>efficiency</a:t>
                </a:r>
                <a:r>
                  <a:rPr lang="de-DE" i="1" dirty="0" smtClean="0">
                    <a:solidFill>
                      <a:srgbClr val="EF7C00"/>
                    </a:solidFill>
                    <a:latin typeface="Cambria Math" panose="02040503050406030204" pitchFamily="18" charset="0"/>
                  </a:rPr>
                  <a:t> 		</a:t>
                </a:r>
                <a14:m>
                  <m:oMath xmlns:m="http://schemas.openxmlformats.org/officeDocument/2006/math">
                    <m:sSub>
                      <m:sSubPr>
                        <m:ctrlPr>
                          <a:rPr lang="de-DE" i="1">
                            <a:solidFill>
                              <a:srgbClr val="EF7C00"/>
                            </a:solidFill>
                            <a:latin typeface="Cambria Math" panose="02040503050406030204" pitchFamily="18" charset="0"/>
                          </a:rPr>
                        </m:ctrlPr>
                      </m:sSubPr>
                      <m:e>
                        <m:r>
                          <a:rPr lang="el-GR" i="1">
                            <a:solidFill>
                              <a:srgbClr val="EF7C00"/>
                            </a:solidFill>
                            <a:latin typeface="Cambria Math" panose="02040503050406030204" pitchFamily="18" charset="0"/>
                          </a:rPr>
                          <m:t>𝜼</m:t>
                        </m:r>
                      </m:e>
                      <m:sub>
                        <m:r>
                          <a:rPr lang="de-DE" i="1">
                            <a:solidFill>
                              <a:srgbClr val="EF7C00"/>
                            </a:solidFill>
                            <a:latin typeface="Cambria Math" panose="02040503050406030204" pitchFamily="18" charset="0"/>
                          </a:rPr>
                          <m:t>𝒆𝒙𝒉𝒂𝒖𝒔𝒕</m:t>
                        </m:r>
                      </m:sub>
                    </m:sSub>
                    <m:r>
                      <a:rPr lang="de-DE" i="1">
                        <a:solidFill>
                          <a:srgbClr val="EF7C00"/>
                        </a:solidFill>
                        <a:latin typeface="Cambria Math" panose="02040503050406030204" pitchFamily="18" charset="0"/>
                      </a:rPr>
                      <m:t>=</m:t>
                    </m:r>
                    <m:r>
                      <a:rPr lang="de-DE" b="1" i="1" smtClean="0">
                        <a:solidFill>
                          <a:srgbClr val="EF7C00"/>
                        </a:solidFill>
                        <a:latin typeface="Cambria Math" panose="02040503050406030204" pitchFamily="18" charset="0"/>
                      </a:rPr>
                      <m:t>𝟎</m:t>
                    </m:r>
                    <m:r>
                      <a:rPr lang="de-DE" b="1" i="1" smtClean="0">
                        <a:solidFill>
                          <a:srgbClr val="EF7C00"/>
                        </a:solidFill>
                        <a:latin typeface="Cambria Math" panose="02040503050406030204" pitchFamily="18" charset="0"/>
                      </a:rPr>
                      <m:t>.</m:t>
                    </m:r>
                    <m:r>
                      <a:rPr lang="de-DE" b="1" i="1" smtClean="0">
                        <a:solidFill>
                          <a:srgbClr val="EF7C00"/>
                        </a:solidFill>
                        <a:latin typeface="Cambria Math" panose="02040503050406030204" pitchFamily="18" charset="0"/>
                      </a:rPr>
                      <m:t>𝟔</m:t>
                    </m:r>
                    <m:r>
                      <a:rPr lang="de-DE" b="1" i="1" smtClean="0">
                        <a:solidFill>
                          <a:srgbClr val="EF7C00"/>
                        </a:solidFill>
                        <a:latin typeface="Cambria Math" panose="02040503050406030204" pitchFamily="18" charset="0"/>
                      </a:rPr>
                      <m:t>%</m:t>
                    </m:r>
                  </m:oMath>
                </a14:m>
                <a:endParaRPr lang="de-DE" i="1" dirty="0" smtClean="0">
                  <a:solidFill>
                    <a:srgbClr val="EF7C00"/>
                  </a:solidFill>
                  <a:latin typeface="Cambria Math" panose="02040503050406030204" pitchFamily="18" charset="0"/>
                </a:endParaRPr>
              </a:p>
              <a:p>
                <a:pPr>
                  <a:lnSpc>
                    <a:spcPts val="2300"/>
                  </a:lnSpc>
                  <a:spcBef>
                    <a:spcPts val="1150"/>
                  </a:spcBef>
                </a:pPr>
                <a:endParaRPr lang="de-DE" i="1" dirty="0" smtClean="0">
                  <a:solidFill>
                    <a:srgbClr val="EF7C00"/>
                  </a:solidFill>
                  <a:latin typeface="Cambria Math" panose="02040503050406030204" pitchFamily="18" charset="0"/>
                </a:endParaRPr>
              </a:p>
              <a:p>
                <a:pPr>
                  <a:lnSpc>
                    <a:spcPts val="2300"/>
                  </a:lnSpc>
                  <a:spcBef>
                    <a:spcPts val="1150"/>
                  </a:spcBef>
                </a:pPr>
                <a14:m>
                  <m:oMath xmlns:m="http://schemas.openxmlformats.org/officeDocument/2006/math">
                    <m:sSub>
                      <m:sSubPr>
                        <m:ctrlPr>
                          <a:rPr lang="de-DE" i="1">
                            <a:solidFill>
                              <a:srgbClr val="EF7C00"/>
                            </a:solidFill>
                            <a:latin typeface="Cambria Math" panose="02040503050406030204" pitchFamily="18" charset="0"/>
                          </a:rPr>
                        </m:ctrlPr>
                      </m:sSubPr>
                      <m:e>
                        <m:r>
                          <a:rPr lang="el-GR" i="1">
                            <a:solidFill>
                              <a:srgbClr val="EF7C00"/>
                            </a:solidFill>
                            <a:latin typeface="Cambria Math" panose="02040503050406030204" pitchFamily="18" charset="0"/>
                          </a:rPr>
                          <m:t>𝜞</m:t>
                        </m:r>
                      </m:e>
                      <m:sub>
                        <m:r>
                          <a:rPr lang="de-DE" i="1">
                            <a:solidFill>
                              <a:srgbClr val="EF7C00"/>
                            </a:solidFill>
                            <a:latin typeface="Cambria Math" panose="02040503050406030204" pitchFamily="18" charset="0"/>
                          </a:rPr>
                          <m:t>𝒊𝒐𝒏</m:t>
                        </m:r>
                        <m:r>
                          <a:rPr lang="de-DE" i="1">
                            <a:solidFill>
                              <a:srgbClr val="EF7C00"/>
                            </a:solidFill>
                            <a:latin typeface="Cambria Math" panose="02040503050406030204" pitchFamily="18" charset="0"/>
                          </a:rPr>
                          <m:t>,</m:t>
                        </m:r>
                        <m:r>
                          <a:rPr lang="de-DE" i="1">
                            <a:solidFill>
                              <a:srgbClr val="EF7C00"/>
                            </a:solidFill>
                            <a:latin typeface="Cambria Math" panose="02040503050406030204" pitchFamily="18" charset="0"/>
                          </a:rPr>
                          <m:t>𝒅𝒊𝒗</m:t>
                        </m:r>
                      </m:sub>
                    </m:sSub>
                    <m:r>
                      <a:rPr lang="de-DE" i="1">
                        <a:solidFill>
                          <a:srgbClr val="EF7C00"/>
                        </a:solidFill>
                        <a:latin typeface="Cambria Math" panose="02040503050406030204" pitchFamily="18" charset="0"/>
                      </a:rPr>
                      <m:t>=</m:t>
                    </m:r>
                    <m:f>
                      <m:fPr>
                        <m:ctrlPr>
                          <a:rPr lang="de-DE" i="1">
                            <a:solidFill>
                              <a:srgbClr val="EF7C00"/>
                            </a:solidFill>
                            <a:latin typeface="Cambria Math" panose="02040503050406030204" pitchFamily="18" charset="0"/>
                          </a:rPr>
                        </m:ctrlPr>
                      </m:fPr>
                      <m:num>
                        <m:sSub>
                          <m:sSubPr>
                            <m:ctrlPr>
                              <a:rPr lang="de-DE" i="1">
                                <a:solidFill>
                                  <a:srgbClr val="EF7C00"/>
                                </a:solidFill>
                                <a:latin typeface="Cambria Math" panose="02040503050406030204" pitchFamily="18" charset="0"/>
                              </a:rPr>
                            </m:ctrlPr>
                          </m:sSubPr>
                          <m:e>
                            <m:r>
                              <a:rPr lang="el-GR" i="1">
                                <a:solidFill>
                                  <a:srgbClr val="EF7C00"/>
                                </a:solidFill>
                                <a:latin typeface="Cambria Math" panose="02040503050406030204" pitchFamily="18" charset="0"/>
                              </a:rPr>
                              <m:t>𝜞</m:t>
                            </m:r>
                          </m:e>
                          <m:sub>
                            <m:r>
                              <a:rPr lang="el-GR" i="1">
                                <a:solidFill>
                                  <a:srgbClr val="EF7C00"/>
                                </a:solidFill>
                                <a:latin typeface="Cambria Math" panose="02040503050406030204" pitchFamily="18" charset="0"/>
                              </a:rPr>
                              <m:t>𝜶</m:t>
                            </m:r>
                            <m:r>
                              <a:rPr lang="el-GR" i="1">
                                <a:solidFill>
                                  <a:srgbClr val="EF7C00"/>
                                </a:solidFill>
                                <a:latin typeface="Cambria Math" panose="02040503050406030204" pitchFamily="18" charset="0"/>
                              </a:rPr>
                              <m:t>,</m:t>
                            </m:r>
                            <m:r>
                              <a:rPr lang="el-GR" i="1">
                                <a:solidFill>
                                  <a:srgbClr val="EF7C00"/>
                                </a:solidFill>
                                <a:latin typeface="Cambria Math" panose="02040503050406030204" pitchFamily="18" charset="0"/>
                              </a:rPr>
                              <m:t>𝟏</m:t>
                            </m:r>
                          </m:sub>
                        </m:sSub>
                      </m:num>
                      <m:den>
                        <m:sSub>
                          <m:sSubPr>
                            <m:ctrlPr>
                              <a:rPr lang="de-DE" i="1">
                                <a:solidFill>
                                  <a:srgbClr val="EF7C00"/>
                                </a:solidFill>
                                <a:latin typeface="Cambria Math" panose="02040503050406030204" pitchFamily="18" charset="0"/>
                              </a:rPr>
                            </m:ctrlPr>
                          </m:sSubPr>
                          <m:e>
                            <m:sSub>
                              <m:sSubPr>
                                <m:ctrlPr>
                                  <a:rPr lang="de-DE" i="1">
                                    <a:solidFill>
                                      <a:srgbClr val="EF7C00"/>
                                    </a:solidFill>
                                    <a:latin typeface="Cambria Math" panose="02040503050406030204" pitchFamily="18" charset="0"/>
                                  </a:rPr>
                                </m:ctrlPr>
                              </m:sSubPr>
                              <m:e>
                                <m:r>
                                  <m:rPr>
                                    <m:sty m:val="p"/>
                                  </m:rPr>
                                  <a:rPr lang="el-GR" i="1">
                                    <a:solidFill>
                                      <a:srgbClr val="EF7C00"/>
                                    </a:solidFill>
                                    <a:latin typeface="Cambria Math" panose="02040503050406030204" pitchFamily="18" charset="0"/>
                                  </a:rPr>
                                  <m:t>η</m:t>
                                </m:r>
                              </m:e>
                              <m:sub>
                                <m:r>
                                  <a:rPr lang="de-DE" i="1">
                                    <a:solidFill>
                                      <a:srgbClr val="EF7C00"/>
                                    </a:solidFill>
                                    <a:latin typeface="Cambria Math" panose="02040503050406030204" pitchFamily="18" charset="0"/>
                                  </a:rPr>
                                  <m:t>𝑯𝒆</m:t>
                                </m:r>
                              </m:sub>
                            </m:sSub>
                            <m:r>
                              <a:rPr lang="de-DE" i="1">
                                <a:solidFill>
                                  <a:srgbClr val="EF7C00"/>
                                </a:solidFill>
                                <a:latin typeface="Cambria Math" panose="02040503050406030204" pitchFamily="18" charset="0"/>
                              </a:rPr>
                              <m:t>𝑪</m:t>
                            </m:r>
                          </m:e>
                          <m:sub>
                            <m:r>
                              <a:rPr lang="de-DE" i="1">
                                <a:solidFill>
                                  <a:srgbClr val="EF7C00"/>
                                </a:solidFill>
                                <a:latin typeface="Cambria Math" panose="02040503050406030204" pitchFamily="18" charset="0"/>
                              </a:rPr>
                              <m:t>𝑯𝒆</m:t>
                            </m:r>
                            <m:r>
                              <a:rPr lang="de-DE" i="1">
                                <a:solidFill>
                                  <a:srgbClr val="EF7C00"/>
                                </a:solidFill>
                                <a:latin typeface="Cambria Math" panose="02040503050406030204" pitchFamily="18" charset="0"/>
                              </a:rPr>
                              <m:t>,</m:t>
                            </m:r>
                            <m:r>
                              <a:rPr lang="de-DE" i="1">
                                <a:solidFill>
                                  <a:srgbClr val="EF7C00"/>
                                </a:solidFill>
                                <a:latin typeface="Cambria Math" panose="02040503050406030204" pitchFamily="18" charset="0"/>
                              </a:rPr>
                              <m:t>𝒎𝒂𝒊𝒏</m:t>
                            </m:r>
                          </m:sub>
                        </m:sSub>
                        <m:sSub>
                          <m:sSubPr>
                            <m:ctrlPr>
                              <a:rPr lang="de-DE" i="1">
                                <a:solidFill>
                                  <a:srgbClr val="EF7C00"/>
                                </a:solidFill>
                                <a:latin typeface="Cambria Math" panose="02040503050406030204" pitchFamily="18" charset="0"/>
                              </a:rPr>
                            </m:ctrlPr>
                          </m:sSubPr>
                          <m:e>
                            <m:r>
                              <a:rPr lang="el-GR" i="1">
                                <a:solidFill>
                                  <a:srgbClr val="EF7C00"/>
                                </a:solidFill>
                                <a:latin typeface="Cambria Math" panose="02040503050406030204" pitchFamily="18" charset="0"/>
                              </a:rPr>
                              <m:t>𝜼</m:t>
                            </m:r>
                          </m:e>
                          <m:sub>
                            <m:r>
                              <a:rPr lang="de-DE" i="1">
                                <a:solidFill>
                                  <a:srgbClr val="EF7C00"/>
                                </a:solidFill>
                                <a:latin typeface="Cambria Math" panose="02040503050406030204" pitchFamily="18" charset="0"/>
                              </a:rPr>
                              <m:t>𝒆𝒙𝒉𝒂𝒖𝒔𝒕</m:t>
                            </m:r>
                          </m:sub>
                        </m:sSub>
                      </m:den>
                    </m:f>
                    <m:r>
                      <a:rPr lang="de-DE" i="1">
                        <a:solidFill>
                          <a:srgbClr val="EF7C00"/>
                        </a:solidFill>
                        <a:latin typeface="Cambria Math" panose="02040503050406030204" pitchFamily="18" charset="0"/>
                      </a:rPr>
                      <m:t>=</m:t>
                    </m:r>
                    <m:r>
                      <a:rPr lang="de-DE" b="1" i="1" smtClean="0">
                        <a:solidFill>
                          <a:srgbClr val="EF7C00"/>
                        </a:solidFill>
                        <a:latin typeface="Cambria Math" panose="02040503050406030204" pitchFamily="18" charset="0"/>
                      </a:rPr>
                      <m:t>𝟏</m:t>
                    </m:r>
                    <m:r>
                      <a:rPr lang="de-DE" b="1" i="1" smtClean="0">
                        <a:solidFill>
                          <a:srgbClr val="EF7C00"/>
                        </a:solidFill>
                        <a:latin typeface="Cambria Math" panose="02040503050406030204" pitchFamily="18" charset="0"/>
                      </a:rPr>
                      <m:t>.</m:t>
                    </m:r>
                    <m:r>
                      <a:rPr lang="de-DE" b="1" i="1" smtClean="0">
                        <a:solidFill>
                          <a:srgbClr val="EF7C00"/>
                        </a:solidFill>
                        <a:latin typeface="Cambria Math" panose="02040503050406030204" pitchFamily="18" charset="0"/>
                      </a:rPr>
                      <m:t>𝟔</m:t>
                    </m:r>
                  </m:oMath>
                </a14:m>
                <a:r>
                  <a:rPr lang="de-DE" dirty="0" smtClean="0">
                    <a:solidFill>
                      <a:srgbClr val="EF7C00"/>
                    </a:solidFill>
                  </a:rPr>
                  <a:t>E+26 s</a:t>
                </a:r>
                <a:r>
                  <a:rPr lang="de-DE" baseline="30000" dirty="0" smtClean="0">
                    <a:solidFill>
                      <a:srgbClr val="EF7C00"/>
                    </a:solidFill>
                  </a:rPr>
                  <a:t>-1</a:t>
                </a:r>
                <a:r>
                  <a:rPr lang="de-DE" dirty="0" smtClean="0">
                    <a:solidFill>
                      <a:srgbClr val="EF7C00"/>
                    </a:solidFill>
                  </a:rPr>
                  <a:t> </a:t>
                </a:r>
                <a:endParaRPr lang="de-DE" dirty="0">
                  <a:solidFill>
                    <a:srgbClr val="EF7C00"/>
                  </a:solidFill>
                </a:endParaRPr>
              </a:p>
            </p:txBody>
          </p:sp>
        </mc:Choice>
        <mc:Fallback>
          <p:sp>
            <p:nvSpPr>
              <p:cNvPr id="2" name="Inhaltsplatzhalter 1"/>
              <p:cNvSpPr>
                <a:spLocks noGrp="1" noRot="1" noChangeAspect="1" noMove="1" noResize="1" noEditPoints="1" noAdjustHandles="1" noChangeArrowheads="1" noChangeShapeType="1" noTextEdit="1"/>
              </p:cNvSpPr>
              <p:nvPr>
                <p:ph sz="quarter" idx="13"/>
              </p:nvPr>
            </p:nvSpPr>
            <p:spPr>
              <a:blipFill>
                <a:blip r:embed="rId2"/>
                <a:stretch>
                  <a:fillRect l="-1298"/>
                </a:stretch>
              </a:blipFill>
            </p:spPr>
            <p:txBody>
              <a:bodyPr/>
              <a:lstStyle/>
              <a:p>
                <a:r>
                  <a:rPr lang="de-DE">
                    <a:noFill/>
                  </a:rPr>
                  <a:t> </a:t>
                </a:r>
              </a:p>
            </p:txBody>
          </p:sp>
        </mc:Fallback>
      </mc:AlternateContent>
      <p:sp>
        <p:nvSpPr>
          <p:cNvPr id="3" name="Titel 2"/>
          <p:cNvSpPr>
            <a:spLocks noGrp="1"/>
          </p:cNvSpPr>
          <p:nvPr>
            <p:ph type="title"/>
          </p:nvPr>
        </p:nvSpPr>
        <p:spPr/>
        <p:txBody>
          <a:bodyPr/>
          <a:lstStyle/>
          <a:p>
            <a:r>
              <a:rPr lang="de-DE" dirty="0" err="1" smtClean="0"/>
              <a:t>What</a:t>
            </a:r>
            <a:r>
              <a:rPr lang="de-DE" dirty="0" smtClean="0"/>
              <a:t> </a:t>
            </a:r>
            <a:r>
              <a:rPr lang="de-DE" dirty="0" err="1" smtClean="0"/>
              <a:t>kind</a:t>
            </a:r>
            <a:r>
              <a:rPr lang="de-DE" dirty="0" smtClean="0"/>
              <a:t> </a:t>
            </a:r>
            <a:r>
              <a:rPr lang="de-DE" dirty="0" err="1" smtClean="0"/>
              <a:t>of</a:t>
            </a:r>
            <a:r>
              <a:rPr lang="de-DE" dirty="0" smtClean="0"/>
              <a:t> </a:t>
            </a:r>
            <a:r>
              <a:rPr lang="de-DE" dirty="0" err="1" smtClean="0"/>
              <a:t>recycling</a:t>
            </a:r>
            <a:r>
              <a:rPr lang="de-DE" dirty="0" smtClean="0"/>
              <a:t> </a:t>
            </a:r>
            <a:r>
              <a:rPr lang="de-DE" dirty="0" err="1" smtClean="0"/>
              <a:t>is</a:t>
            </a:r>
            <a:r>
              <a:rPr lang="de-DE" dirty="0" smtClean="0"/>
              <a:t> </a:t>
            </a:r>
            <a:r>
              <a:rPr lang="de-DE" dirty="0" err="1" smtClean="0"/>
              <a:t>necessary</a:t>
            </a:r>
            <a:r>
              <a:rPr lang="de-DE" dirty="0" smtClean="0"/>
              <a:t> </a:t>
            </a:r>
            <a:r>
              <a:rPr lang="de-DE" dirty="0" err="1" smtClean="0"/>
              <a:t>to</a:t>
            </a:r>
            <a:r>
              <a:rPr lang="de-DE" dirty="0" smtClean="0"/>
              <a:t> </a:t>
            </a:r>
            <a:r>
              <a:rPr lang="de-DE" dirty="0" err="1" smtClean="0"/>
              <a:t>meet</a:t>
            </a:r>
            <a:r>
              <a:rPr lang="de-DE" dirty="0" smtClean="0"/>
              <a:t> </a:t>
            </a:r>
            <a:r>
              <a:rPr lang="de-DE" dirty="0" err="1" smtClean="0"/>
              <a:t>current</a:t>
            </a:r>
            <a:r>
              <a:rPr lang="de-DE" dirty="0" smtClean="0"/>
              <a:t> </a:t>
            </a:r>
            <a:r>
              <a:rPr lang="de-DE" dirty="0" err="1" smtClean="0"/>
              <a:t>exhaust</a:t>
            </a:r>
            <a:r>
              <a:rPr lang="de-DE" dirty="0" smtClean="0"/>
              <a:t> </a:t>
            </a:r>
            <a:r>
              <a:rPr lang="de-DE" dirty="0" err="1" smtClean="0"/>
              <a:t>efficiency</a:t>
            </a:r>
            <a:r>
              <a:rPr lang="de-DE" dirty="0" smtClean="0"/>
              <a:t> </a:t>
            </a:r>
            <a:r>
              <a:rPr lang="de-DE" sz="2800" cap="all" dirty="0">
                <a:solidFill>
                  <a:srgbClr val="006C66"/>
                </a:solidFill>
              </a:rPr>
              <a:t>0.04 % ≤ </a:t>
            </a:r>
            <a:r>
              <a:rPr lang="el-GR" sz="2800" dirty="0">
                <a:solidFill>
                  <a:srgbClr val="006C66"/>
                </a:solidFill>
              </a:rPr>
              <a:t>η</a:t>
            </a:r>
            <a:r>
              <a:rPr lang="de-DE" sz="2800" baseline="-25000" dirty="0" err="1">
                <a:solidFill>
                  <a:srgbClr val="006C66"/>
                </a:solidFill>
              </a:rPr>
              <a:t>exhaust</a:t>
            </a:r>
            <a:r>
              <a:rPr lang="de-DE" sz="2800" dirty="0">
                <a:solidFill>
                  <a:srgbClr val="006C66"/>
                </a:solidFill>
              </a:rPr>
              <a:t> ≤ 0.6 %</a:t>
            </a:r>
            <a:r>
              <a:rPr lang="de-DE" sz="2800" cap="all" dirty="0">
                <a:solidFill>
                  <a:srgbClr val="006C66"/>
                </a:solidFill>
              </a:rPr>
              <a:t/>
            </a:r>
            <a:br>
              <a:rPr lang="de-DE" sz="2800" cap="all" dirty="0">
                <a:solidFill>
                  <a:srgbClr val="006C66"/>
                </a:solidFill>
              </a:rPr>
            </a:br>
            <a:endParaRPr lang="de-DE" dirty="0"/>
          </a:p>
        </p:txBody>
      </p:sp>
      <p:sp>
        <p:nvSpPr>
          <p:cNvPr id="4" name="Datumsplatzhalter 3"/>
          <p:cNvSpPr>
            <a:spLocks noGrp="1"/>
          </p:cNvSpPr>
          <p:nvPr>
            <p:ph type="dt" sz="half" idx="14"/>
          </p:nvPr>
        </p:nvSpPr>
        <p:spPr/>
        <p:txBody>
          <a:bodyPr/>
          <a:lstStyle/>
          <a:p>
            <a:r>
              <a:rPr lang="de-DE" smtClean="0"/>
              <a:t>10.10.2023</a:t>
            </a:r>
            <a:endParaRPr lang="de-DE" dirty="0"/>
          </a:p>
        </p:txBody>
      </p:sp>
      <p:sp>
        <p:nvSpPr>
          <p:cNvPr id="5" name="Fußzeilenplatzhalter 4"/>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8</a:t>
            </a:fld>
            <a:endParaRPr lang="de-DE" dirty="0"/>
          </a:p>
        </p:txBody>
      </p:sp>
      <mc:AlternateContent xmlns:mc="http://schemas.openxmlformats.org/markup-compatibility/2006" xmlns:a14="http://schemas.microsoft.com/office/drawing/2010/main">
        <mc:Choice Requires="a14">
          <p:sp>
            <p:nvSpPr>
              <p:cNvPr id="7" name="Textfeld 6"/>
              <p:cNvSpPr txBox="1"/>
              <p:nvPr/>
            </p:nvSpPr>
            <p:spPr>
              <a:xfrm>
                <a:off x="5934074" y="3142068"/>
                <a:ext cx="1900007" cy="589905"/>
              </a:xfrm>
              <a:prstGeom prst="rect">
                <a:avLst/>
              </a:prstGeom>
              <a:ln w="57150"/>
            </p:spPr>
            <p:style>
              <a:lnRef idx="2">
                <a:schemeClr val="accent5"/>
              </a:lnRef>
              <a:fillRef idx="1">
                <a:schemeClr val="lt1"/>
              </a:fillRef>
              <a:effectRef idx="0">
                <a:schemeClr val="accent5"/>
              </a:effectRef>
              <a:fontRef idx="minor">
                <a:schemeClr val="dk1"/>
              </a:fontRef>
            </p:style>
            <p:txBody>
              <a:bodyPr wrap="none" lIns="0" tIns="0" rIns="0" bIns="0" rtlCol="0" anchor="t" anchorCtr="0">
                <a:spAutoFit/>
              </a:bodyPr>
              <a:lstStyle/>
              <a:p>
                <a:pPr>
                  <a:lnSpc>
                    <a:spcPts val="2300"/>
                  </a:lnSpc>
                  <a:spcBef>
                    <a:spcPts val="1150"/>
                  </a:spcBef>
                </a:pPr>
                <a:r>
                  <a:rPr lang="de-DE" sz="1600" dirty="0" smtClean="0"/>
                  <a:t>Upper </a:t>
                </a:r>
                <a:r>
                  <a:rPr lang="de-DE" sz="1600" dirty="0" err="1" smtClean="0"/>
                  <a:t>limit</a:t>
                </a:r>
                <a:r>
                  <a:rPr lang="de-DE" sz="1600" dirty="0"/>
                  <a:t>?</a:t>
                </a:r>
                <a:r>
                  <a:rPr lang="de-DE" sz="1600" dirty="0" smtClean="0"/>
                  <a:t>     	</a:t>
                </a:r>
              </a:p>
              <a:p>
                <a:pPr>
                  <a:lnSpc>
                    <a:spcPts val="2300"/>
                  </a:lnSpc>
                  <a:spcBef>
                    <a:spcPts val="1150"/>
                  </a:spcBef>
                </a:pPr>
                <a14:m>
                  <m:oMathPara xmlns:m="http://schemas.openxmlformats.org/officeDocument/2006/math">
                    <m:oMathParaPr>
                      <m:jc m:val="centerGroup"/>
                    </m:oMathParaPr>
                    <m:oMath xmlns:m="http://schemas.openxmlformats.org/officeDocument/2006/math">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Γ</m:t>
                          </m:r>
                        </m:e>
                        <m:sub>
                          <m:r>
                            <a:rPr lang="de-DE" sz="1600" i="1">
                              <a:latin typeface="Cambria Math" panose="02040503050406030204" pitchFamily="18" charset="0"/>
                            </a:rPr>
                            <m:t>𝐿𝐶𝐹𝑆</m:t>
                          </m:r>
                        </m:sub>
                      </m:sSub>
                      <m:r>
                        <a:rPr lang="de-DE" sz="1600" i="1">
                          <a:latin typeface="Cambria Math" panose="02040503050406030204" pitchFamily="18" charset="0"/>
                        </a:rPr>
                        <m:t>=</m:t>
                      </m:r>
                      <m:r>
                        <a:rPr lang="de-DE" sz="1600" b="0" i="1" smtClean="0">
                          <a:latin typeface="Cambria Math" panose="02040503050406030204" pitchFamily="18" charset="0"/>
                        </a:rPr>
                        <m:t>0.5% </m:t>
                      </m:r>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Γ</m:t>
                          </m:r>
                        </m:e>
                        <m:sub>
                          <m:r>
                            <a:rPr lang="de-DE" sz="1600" i="1">
                              <a:latin typeface="Cambria Math" panose="02040503050406030204" pitchFamily="18" charset="0"/>
                            </a:rPr>
                            <m:t>𝑖𝑜𝑛</m:t>
                          </m:r>
                          <m:r>
                            <a:rPr lang="de-DE" sz="1600" i="1">
                              <a:latin typeface="Cambria Math" panose="02040503050406030204" pitchFamily="18" charset="0"/>
                            </a:rPr>
                            <m:t>,</m:t>
                          </m:r>
                          <m:r>
                            <a:rPr lang="de-DE" sz="1600" i="1">
                              <a:latin typeface="Cambria Math" panose="02040503050406030204" pitchFamily="18" charset="0"/>
                            </a:rPr>
                            <m:t>𝑑𝑖𝑣</m:t>
                          </m:r>
                        </m:sub>
                      </m:sSub>
                    </m:oMath>
                  </m:oMathPara>
                </a14:m>
                <a:endParaRPr lang="de-DE" sz="1600" dirty="0" smtClean="0"/>
              </a:p>
            </p:txBody>
          </p:sp>
        </mc:Choice>
        <mc:Fallback xmlns="">
          <p:sp>
            <p:nvSpPr>
              <p:cNvPr id="7" name="Textfeld 6"/>
              <p:cNvSpPr txBox="1">
                <a:spLocks noRot="1" noChangeAspect="1" noMove="1" noResize="1" noEditPoints="1" noAdjustHandles="1" noChangeArrowheads="1" noChangeShapeType="1" noTextEdit="1"/>
              </p:cNvSpPr>
              <p:nvPr/>
            </p:nvSpPr>
            <p:spPr>
              <a:xfrm>
                <a:off x="5934074" y="3142068"/>
                <a:ext cx="1900007" cy="589905"/>
              </a:xfrm>
              <a:prstGeom prst="rect">
                <a:avLst/>
              </a:prstGeom>
              <a:blipFill>
                <a:blip r:embed="rId3"/>
                <a:stretch>
                  <a:fillRect l="-4984" t="-1887"/>
                </a:stretch>
              </a:blipFill>
              <a:ln w="57150"/>
            </p:spPr>
            <p:txBody>
              <a:bodyPr/>
              <a:lstStyle/>
              <a:p>
                <a:r>
                  <a:rPr lang="de-DE">
                    <a:noFill/>
                  </a:rPr>
                  <a:t> </a:t>
                </a:r>
              </a:p>
            </p:txBody>
          </p:sp>
        </mc:Fallback>
      </mc:AlternateContent>
    </p:spTree>
    <p:extLst>
      <p:ext uri="{BB962C8B-B14F-4D97-AF65-F5344CB8AC3E}">
        <p14:creationId xmlns:p14="http://schemas.microsoft.com/office/powerpoint/2010/main" val="430694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Inhaltsplatzhalter 1"/>
              <p:cNvSpPr>
                <a:spLocks noGrp="1"/>
              </p:cNvSpPr>
              <p:nvPr>
                <p:ph sz="quarter" idx="13"/>
              </p:nvPr>
            </p:nvSpPr>
            <p:spPr>
              <a:xfrm>
                <a:off x="695325" y="888533"/>
                <a:ext cx="10801349" cy="5046009"/>
              </a:xfrm>
            </p:spPr>
            <p:txBody>
              <a:bodyPr/>
              <a:lstStyle/>
              <a:p>
                <a:r>
                  <a:rPr lang="de-DE" dirty="0"/>
                  <a:t>Assumption 1: Extrapolation </a:t>
                </a:r>
                <a:r>
                  <a:rPr lang="de-DE" dirty="0" err="1"/>
                  <a:t>of</a:t>
                </a:r>
                <a:r>
                  <a:rPr lang="de-DE" dirty="0"/>
                  <a:t> </a:t>
                </a:r>
                <a14:m>
                  <m:oMath xmlns:m="http://schemas.openxmlformats.org/officeDocument/2006/math">
                    <m:sSub>
                      <m:sSubPr>
                        <m:ctrlPr>
                          <a:rPr lang="de-DE" i="1">
                            <a:latin typeface="Cambria Math" panose="02040503050406030204" pitchFamily="18" charset="0"/>
                          </a:rPr>
                        </m:ctrlPr>
                      </m:sSubPr>
                      <m:e>
                        <m:r>
                          <m:rPr>
                            <m:sty m:val="p"/>
                          </m:rPr>
                          <a:rPr lang="el-GR" i="1">
                            <a:latin typeface="Cambria Math" panose="02040503050406030204" pitchFamily="18" charset="0"/>
                          </a:rPr>
                          <m:t>Γ</m:t>
                        </m:r>
                      </m:e>
                      <m:sub>
                        <m:r>
                          <a:rPr lang="de-DE" b="0" i="1">
                            <a:latin typeface="Cambria Math" panose="02040503050406030204" pitchFamily="18" charset="0"/>
                          </a:rPr>
                          <m:t>𝐿𝐶𝐹𝑆</m:t>
                        </m:r>
                      </m:sub>
                    </m:sSub>
                  </m:oMath>
                </a14:m>
                <a:r>
                  <a:rPr lang="de-DE" dirty="0" smtClean="0"/>
                  <a:t> </a:t>
                </a:r>
                <a:r>
                  <a:rPr lang="de-DE" dirty="0" err="1" smtClean="0"/>
                  <a:t>for</a:t>
                </a:r>
                <a:r>
                  <a:rPr lang="de-DE" dirty="0" smtClean="0"/>
                  <a:t> </a:t>
                </a:r>
                <a:r>
                  <a:rPr lang="de-DE" dirty="0" smtClean="0"/>
                  <a:t>W7-X</a:t>
                </a:r>
              </a:p>
              <a:p>
                <a:r>
                  <a:rPr lang="de-DE" dirty="0"/>
                  <a:t>Assumption 2: </a:t>
                </a:r>
                <a14:m>
                  <m:oMath xmlns:m="http://schemas.openxmlformats.org/officeDocument/2006/math">
                    <m:f>
                      <m:fPr>
                        <m:type m:val="skw"/>
                        <m:ctrlPr>
                          <a:rPr lang="de-DE" sz="2000" b="0" i="1">
                            <a:latin typeface="Cambria Math" panose="02040503050406030204" pitchFamily="18" charset="0"/>
                            <a:ea typeface="Cambria Math" panose="02040503050406030204" pitchFamily="18" charset="0"/>
                          </a:rPr>
                        </m:ctrlPr>
                      </m:fPr>
                      <m:num>
                        <m:sSub>
                          <m:sSubPr>
                            <m:ctrlPr>
                              <a:rPr lang="de-DE" sz="2000" i="1">
                                <a:latin typeface="Cambria Math" panose="02040503050406030204" pitchFamily="18" charset="0"/>
                              </a:rPr>
                            </m:ctrlPr>
                          </m:sSubPr>
                          <m:e>
                            <m:r>
                              <m:rPr>
                                <m:sty m:val="p"/>
                              </m:rPr>
                              <a:rPr lang="el-GR" sz="2000" i="1">
                                <a:latin typeface="Cambria Math" panose="02040503050406030204" pitchFamily="18" charset="0"/>
                              </a:rPr>
                              <m:t>Γ</m:t>
                            </m:r>
                          </m:e>
                          <m:sub>
                            <m:r>
                              <a:rPr lang="de-DE" sz="2000" i="1">
                                <a:latin typeface="Cambria Math" panose="02040503050406030204" pitchFamily="18" charset="0"/>
                              </a:rPr>
                              <m:t>𝐿𝐶𝐹𝑆</m:t>
                            </m:r>
                            <m:r>
                              <a:rPr lang="de-DE" sz="2000" i="1">
                                <a:latin typeface="Cambria Math" panose="02040503050406030204" pitchFamily="18" charset="0"/>
                              </a:rPr>
                              <m:t>,</m:t>
                            </m:r>
                            <m:r>
                              <a:rPr lang="de-DE" sz="2000" i="1">
                                <a:latin typeface="Cambria Math" panose="02040503050406030204" pitchFamily="18" charset="0"/>
                              </a:rPr>
                              <m:t>𝑾</m:t>
                            </m:r>
                            <m:r>
                              <a:rPr lang="de-DE" sz="2000" i="1">
                                <a:latin typeface="Cambria Math" panose="02040503050406030204" pitchFamily="18" charset="0"/>
                              </a:rPr>
                              <m:t>𝟕</m:t>
                            </m:r>
                            <m:r>
                              <a:rPr lang="de-DE" sz="2000" i="1">
                                <a:latin typeface="Cambria Math" panose="02040503050406030204" pitchFamily="18" charset="0"/>
                              </a:rPr>
                              <m:t>−</m:t>
                            </m:r>
                            <m:r>
                              <a:rPr lang="de-DE" sz="2000" i="1">
                                <a:latin typeface="Cambria Math" panose="02040503050406030204" pitchFamily="18" charset="0"/>
                              </a:rPr>
                              <m:t>𝑿</m:t>
                            </m:r>
                          </m:sub>
                        </m:sSub>
                      </m:num>
                      <m:den>
                        <m:sSub>
                          <m:sSubPr>
                            <m:ctrlPr>
                              <a:rPr lang="de-DE" sz="2000" b="0" i="1">
                                <a:latin typeface="Cambria Math" panose="02040503050406030204" pitchFamily="18" charset="0"/>
                                <a:ea typeface="Cambria Math" panose="02040503050406030204" pitchFamily="18" charset="0"/>
                              </a:rPr>
                            </m:ctrlPr>
                          </m:sSubPr>
                          <m:e>
                            <m:r>
                              <a:rPr lang="de-DE" sz="2000" b="0" i="1">
                                <a:latin typeface="Cambria Math" panose="02040503050406030204" pitchFamily="18" charset="0"/>
                                <a:ea typeface="Cambria Math" panose="02040503050406030204" pitchFamily="18" charset="0"/>
                              </a:rPr>
                              <m:t>𝐴</m:t>
                            </m:r>
                          </m:e>
                          <m:sub>
                            <m:r>
                              <a:rPr lang="de-DE" sz="2000" b="0" i="1">
                                <a:latin typeface="Cambria Math" panose="02040503050406030204" pitchFamily="18" charset="0"/>
                                <a:ea typeface="Cambria Math" panose="02040503050406030204" pitchFamily="18" charset="0"/>
                              </a:rPr>
                              <m:t>𝐿𝐶𝐹𝑆</m:t>
                            </m:r>
                            <m:r>
                              <a:rPr lang="de-DE" sz="2000" b="0" i="1">
                                <a:latin typeface="Cambria Math" panose="02040503050406030204" pitchFamily="18" charset="0"/>
                                <a:ea typeface="Cambria Math" panose="02040503050406030204" pitchFamily="18" charset="0"/>
                              </a:rPr>
                              <m:t>,</m:t>
                            </m:r>
                            <m:r>
                              <a:rPr lang="de-DE" sz="2000" b="0" i="1">
                                <a:latin typeface="Cambria Math" panose="02040503050406030204" pitchFamily="18" charset="0"/>
                                <a:ea typeface="Cambria Math" panose="02040503050406030204" pitchFamily="18" charset="0"/>
                              </a:rPr>
                              <m:t>𝑊</m:t>
                            </m:r>
                            <m:r>
                              <a:rPr lang="de-DE" sz="2000" b="0" i="1">
                                <a:latin typeface="Cambria Math" panose="02040503050406030204" pitchFamily="18" charset="0"/>
                                <a:ea typeface="Cambria Math" panose="02040503050406030204" pitchFamily="18" charset="0"/>
                              </a:rPr>
                              <m:t>7−</m:t>
                            </m:r>
                            <m:r>
                              <a:rPr lang="de-DE" sz="2000" b="0" i="1">
                                <a:latin typeface="Cambria Math" panose="02040503050406030204" pitchFamily="18" charset="0"/>
                                <a:ea typeface="Cambria Math" panose="02040503050406030204" pitchFamily="18" charset="0"/>
                              </a:rPr>
                              <m:t>𝑋</m:t>
                            </m:r>
                          </m:sub>
                        </m:sSub>
                      </m:den>
                    </m:f>
                    <m:r>
                      <a:rPr lang="de-DE" sz="2000" b="0" i="1">
                        <a:latin typeface="Cambria Math" panose="02040503050406030204" pitchFamily="18" charset="0"/>
                        <a:ea typeface="Cambria Math" panose="02040503050406030204" pitchFamily="18" charset="0"/>
                      </a:rPr>
                      <m:t>=</m:t>
                    </m:r>
                    <m:f>
                      <m:fPr>
                        <m:type m:val="skw"/>
                        <m:ctrlPr>
                          <a:rPr lang="de-DE" b="0" i="1">
                            <a:latin typeface="Cambria Math" panose="02040503050406030204" pitchFamily="18" charset="0"/>
                            <a:ea typeface="Cambria Math" panose="02040503050406030204" pitchFamily="18" charset="0"/>
                          </a:rPr>
                        </m:ctrlPr>
                      </m:fPr>
                      <m:num>
                        <m:sSub>
                          <m:sSubPr>
                            <m:ctrlPr>
                              <a:rPr lang="de-DE" i="1">
                                <a:latin typeface="Cambria Math" panose="02040503050406030204" pitchFamily="18" charset="0"/>
                              </a:rPr>
                            </m:ctrlPr>
                          </m:sSubPr>
                          <m:e>
                            <m:r>
                              <m:rPr>
                                <m:sty m:val="p"/>
                              </m:rPr>
                              <a:rPr lang="el-GR" i="1">
                                <a:latin typeface="Cambria Math" panose="02040503050406030204" pitchFamily="18" charset="0"/>
                              </a:rPr>
                              <m:t>Γ</m:t>
                            </m:r>
                          </m:e>
                          <m:sub>
                            <m:r>
                              <a:rPr lang="de-DE" i="1">
                                <a:latin typeface="Cambria Math" panose="02040503050406030204" pitchFamily="18" charset="0"/>
                              </a:rPr>
                              <m:t>𝐿𝐶𝐹𝑆</m:t>
                            </m:r>
                            <m:r>
                              <a:rPr lang="de-DE" i="1">
                                <a:latin typeface="Cambria Math" panose="02040503050406030204" pitchFamily="18" charset="0"/>
                              </a:rPr>
                              <m:t>,</m:t>
                            </m:r>
                            <m:r>
                              <a:rPr lang="de-DE" i="1">
                                <a:latin typeface="Cambria Math" panose="02040503050406030204" pitchFamily="18" charset="0"/>
                              </a:rPr>
                              <m:t>𝑯𝑬𝑳𝑰𝑨𝑺</m:t>
                            </m:r>
                          </m:sub>
                        </m:sSub>
                      </m:num>
                      <m:den>
                        <m:sSub>
                          <m:sSubPr>
                            <m:ctrlPr>
                              <a:rPr lang="de-DE" b="0" i="1">
                                <a:latin typeface="Cambria Math" panose="02040503050406030204" pitchFamily="18" charset="0"/>
                                <a:ea typeface="Cambria Math" panose="02040503050406030204" pitchFamily="18" charset="0"/>
                              </a:rPr>
                            </m:ctrlPr>
                          </m:sSubPr>
                          <m:e>
                            <m:r>
                              <a:rPr lang="de-DE" b="0" i="1">
                                <a:latin typeface="Cambria Math" panose="02040503050406030204" pitchFamily="18" charset="0"/>
                                <a:ea typeface="Cambria Math" panose="02040503050406030204" pitchFamily="18" charset="0"/>
                              </a:rPr>
                              <m:t>𝐴</m:t>
                            </m:r>
                          </m:e>
                          <m:sub>
                            <m:r>
                              <a:rPr lang="de-DE" b="0" i="1">
                                <a:latin typeface="Cambria Math" panose="02040503050406030204" pitchFamily="18" charset="0"/>
                                <a:ea typeface="Cambria Math" panose="02040503050406030204" pitchFamily="18" charset="0"/>
                              </a:rPr>
                              <m:t>𝐿𝐶𝐹𝑆</m:t>
                            </m:r>
                            <m:r>
                              <a:rPr lang="de-DE" b="0" i="1">
                                <a:latin typeface="Cambria Math" panose="02040503050406030204" pitchFamily="18" charset="0"/>
                                <a:ea typeface="Cambria Math" panose="02040503050406030204" pitchFamily="18" charset="0"/>
                              </a:rPr>
                              <m:t>,</m:t>
                            </m:r>
                            <m:r>
                              <a:rPr lang="de-DE" b="0" i="1">
                                <a:latin typeface="Cambria Math" panose="02040503050406030204" pitchFamily="18" charset="0"/>
                                <a:ea typeface="Cambria Math" panose="02040503050406030204" pitchFamily="18" charset="0"/>
                              </a:rPr>
                              <m:t>𝐻𝐸𝐿𝐼𝐴𝑆</m:t>
                            </m:r>
                          </m:sub>
                        </m:sSub>
                      </m:den>
                    </m:f>
                  </m:oMath>
                </a14:m>
                <a:r>
                  <a:rPr lang="de-DE" dirty="0" smtClean="0"/>
                  <a:t> </a:t>
                </a:r>
                <a:r>
                  <a:rPr lang="de-DE" dirty="0">
                    <a:latin typeface="Cambria Math" panose="02040503050406030204" pitchFamily="18" charset="0"/>
                  </a:rPr>
                  <a:t>at same </a:t>
                </a:r>
                <a14:m>
                  <m:oMath xmlns:m="http://schemas.openxmlformats.org/officeDocument/2006/math">
                    <m:acc>
                      <m:accPr>
                        <m:chr m:val="̅"/>
                        <m:ctrlPr>
                          <a:rPr lang="de-DE" i="1" dirty="0">
                            <a:latin typeface="Cambria Math" panose="02040503050406030204" pitchFamily="18" charset="0"/>
                            <a:ea typeface="Cambria Math" panose="02040503050406030204" pitchFamily="18" charset="0"/>
                          </a:rPr>
                        </m:ctrlPr>
                      </m:accPr>
                      <m:e>
                        <m:r>
                          <m:rPr>
                            <m:sty m:val="p"/>
                          </m:rPr>
                          <a:rPr lang="de-DE" dirty="0">
                            <a:latin typeface="Cambria Math" panose="02040503050406030204" pitchFamily="18" charset="0"/>
                            <a:ea typeface="Cambria Math" panose="02040503050406030204" pitchFamily="18" charset="0"/>
                          </a:rPr>
                          <m:t>n</m:t>
                        </m:r>
                        <m:r>
                          <m:rPr>
                            <m:sty m:val="p"/>
                          </m:rPr>
                          <a:rPr lang="de-DE" baseline="-25000" dirty="0">
                            <a:latin typeface="Cambria Math" panose="02040503050406030204" pitchFamily="18" charset="0"/>
                            <a:ea typeface="Cambria Math" panose="02040503050406030204" pitchFamily="18" charset="0"/>
                          </a:rPr>
                          <m:t>e</m:t>
                        </m:r>
                      </m:e>
                    </m:acc>
                  </m:oMath>
                </a14:m>
                <a:endParaRPr lang="de-DE" dirty="0" smtClean="0"/>
              </a:p>
              <a:p>
                <a:r>
                  <a:rPr lang="de-DE" dirty="0" err="1"/>
                  <a:t>Assumption</a:t>
                </a:r>
                <a:r>
                  <a:rPr lang="de-DE" dirty="0"/>
                  <a:t> 3: </a:t>
                </a:r>
                <a:r>
                  <a:rPr lang="de-DE" dirty="0" err="1" smtClean="0"/>
                  <a:t>Particle</a:t>
                </a:r>
                <a:r>
                  <a:rPr lang="de-DE" dirty="0" smtClean="0"/>
                  <a:t> </a:t>
                </a:r>
                <a:r>
                  <a:rPr lang="de-DE" dirty="0" err="1" smtClean="0"/>
                  <a:t>confinement</a:t>
                </a:r>
                <a:r>
                  <a:rPr lang="de-DE" dirty="0" smtClean="0"/>
                  <a:t> </a:t>
                </a:r>
                <a:r>
                  <a:rPr lang="de-DE" dirty="0" err="1"/>
                  <a:t>for</a:t>
                </a:r>
                <a:r>
                  <a:rPr lang="de-DE" dirty="0"/>
                  <a:t> H </a:t>
                </a:r>
                <a:r>
                  <a:rPr lang="de-DE" dirty="0"/>
                  <a:t>≈ </a:t>
                </a:r>
                <a:r>
                  <a:rPr lang="de-DE" dirty="0" smtClean="0"/>
                  <a:t>He</a:t>
                </a:r>
              </a:p>
              <a:p>
                <a:r>
                  <a:rPr lang="de-DE" dirty="0" err="1"/>
                  <a:t>Assumption</a:t>
                </a:r>
                <a:r>
                  <a:rPr lang="de-DE" dirty="0"/>
                  <a:t> 4: Recycling </a:t>
                </a:r>
                <a:r>
                  <a:rPr lang="de-DE" dirty="0" err="1" smtClean="0"/>
                  <a:t>assumptions</a:t>
                </a:r>
                <a:endParaRPr lang="de-DE" dirty="0" smtClean="0"/>
              </a:p>
              <a:p>
                <a:r>
                  <a:rPr lang="de-DE" dirty="0" err="1" smtClean="0"/>
                  <a:t>Assumption</a:t>
                </a:r>
                <a:r>
                  <a:rPr lang="de-DE" dirty="0" smtClean="0"/>
                  <a:t> </a:t>
                </a:r>
                <a:r>
                  <a:rPr lang="de-DE" dirty="0"/>
                  <a:t>5</a:t>
                </a:r>
                <a:r>
                  <a:rPr lang="de-DE" dirty="0" smtClean="0"/>
                  <a:t>: AUG like </a:t>
                </a:r>
                <a:r>
                  <a:rPr lang="de-DE" dirty="0" err="1" smtClean="0"/>
                  <a:t>enrichment</a:t>
                </a:r>
                <a:endParaRPr lang="de-DE" dirty="0"/>
              </a:p>
              <a:p>
                <a:endParaRPr lang="de-DE" dirty="0" smtClean="0"/>
              </a:p>
              <a:p>
                <a:endParaRPr lang="de-DE" dirty="0"/>
              </a:p>
            </p:txBody>
          </p:sp>
        </mc:Choice>
        <mc:Fallback>
          <p:sp>
            <p:nvSpPr>
              <p:cNvPr id="2" name="Inhaltsplatzhalter 1"/>
              <p:cNvSpPr>
                <a:spLocks noGrp="1" noRot="1" noChangeAspect="1" noMove="1" noResize="1" noEditPoints="1" noAdjustHandles="1" noChangeArrowheads="1" noChangeShapeType="1" noTextEdit="1"/>
              </p:cNvSpPr>
              <p:nvPr>
                <p:ph sz="quarter" idx="13"/>
              </p:nvPr>
            </p:nvSpPr>
            <p:spPr>
              <a:xfrm>
                <a:off x="695325" y="888533"/>
                <a:ext cx="10801349" cy="5046009"/>
              </a:xfrm>
              <a:blipFill>
                <a:blip r:embed="rId2"/>
                <a:stretch>
                  <a:fillRect l="-1298" t="-2778"/>
                </a:stretch>
              </a:blipFill>
            </p:spPr>
            <p:txBody>
              <a:bodyPr/>
              <a:lstStyle/>
              <a:p>
                <a:r>
                  <a:rPr lang="de-DE">
                    <a:noFill/>
                  </a:rPr>
                  <a:t> </a:t>
                </a:r>
              </a:p>
            </p:txBody>
          </p:sp>
        </mc:Fallback>
      </mc:AlternateContent>
      <p:sp>
        <p:nvSpPr>
          <p:cNvPr id="3" name="Titel 2"/>
          <p:cNvSpPr>
            <a:spLocks noGrp="1"/>
          </p:cNvSpPr>
          <p:nvPr>
            <p:ph type="title"/>
          </p:nvPr>
        </p:nvSpPr>
        <p:spPr/>
        <p:txBody>
          <a:bodyPr/>
          <a:lstStyle/>
          <a:p>
            <a:r>
              <a:rPr lang="de-DE" dirty="0" smtClean="0"/>
              <a:t>Summary</a:t>
            </a:r>
            <a:endParaRPr lang="de-DE" dirty="0"/>
          </a:p>
        </p:txBody>
      </p:sp>
      <p:sp>
        <p:nvSpPr>
          <p:cNvPr id="4" name="Datumsplatzhalter 3"/>
          <p:cNvSpPr>
            <a:spLocks noGrp="1"/>
          </p:cNvSpPr>
          <p:nvPr>
            <p:ph type="dt" sz="half" idx="14"/>
          </p:nvPr>
        </p:nvSpPr>
        <p:spPr/>
        <p:txBody>
          <a:bodyPr/>
          <a:lstStyle/>
          <a:p>
            <a:r>
              <a:rPr lang="de-DE" smtClean="0"/>
              <a:t>10.10.2023</a:t>
            </a:r>
            <a:endParaRPr lang="de-DE" dirty="0"/>
          </a:p>
        </p:txBody>
      </p:sp>
      <p:sp>
        <p:nvSpPr>
          <p:cNvPr id="5" name="Fußzeilenplatzhalter 4"/>
          <p:cNvSpPr>
            <a:spLocks noGrp="1"/>
          </p:cNvSpPr>
          <p:nvPr>
            <p:ph type="ftr" sz="quarter" idx="15"/>
          </p:nvPr>
        </p:nvSpPr>
        <p:spPr/>
        <p:txBody>
          <a:bodyPr/>
          <a:lstStyle/>
          <a:p>
            <a:pPr algn="l">
              <a:tabLst>
                <a:tab pos="9775825" algn="r"/>
                <a:tab pos="10226675" algn="r"/>
              </a:tabLst>
            </a:pPr>
            <a:r>
              <a:rPr lang="de-DE" smtClean="0"/>
              <a:t>Max-Planck-Institut für Plasmaphysik | Thierry Kremeyer | Divertor Concept Development</a:t>
            </a:r>
            <a:endParaRPr lang="de-DE" dirty="0"/>
          </a:p>
        </p:txBody>
      </p:sp>
      <p:sp>
        <p:nvSpPr>
          <p:cNvPr id="6" name="Foliennummernplatzhalter 5"/>
          <p:cNvSpPr>
            <a:spLocks noGrp="1"/>
          </p:cNvSpPr>
          <p:nvPr>
            <p:ph type="sldNum" sz="quarter" idx="16"/>
          </p:nvPr>
        </p:nvSpPr>
        <p:spPr/>
        <p:txBody>
          <a:bodyPr/>
          <a:lstStyle/>
          <a:p>
            <a:fld id="{3B1A4699-952B-42DA-8DC4-38A59B49610C}" type="slidenum">
              <a:rPr lang="de-DE" smtClean="0"/>
              <a:pPr/>
              <a:t>9</a:t>
            </a:fld>
            <a:endParaRPr lang="de-DE" dirty="0"/>
          </a:p>
        </p:txBody>
      </p:sp>
      <mc:AlternateContent xmlns:mc="http://schemas.openxmlformats.org/markup-compatibility/2006">
        <mc:Choice xmlns:a14="http://schemas.microsoft.com/office/drawing/2010/main" Requires="a14">
          <p:sp>
            <p:nvSpPr>
              <p:cNvPr id="7" name="Rechteck 6"/>
              <p:cNvSpPr/>
              <p:nvPr/>
            </p:nvSpPr>
            <p:spPr>
              <a:xfrm>
                <a:off x="695325" y="3411537"/>
                <a:ext cx="11074776" cy="3449021"/>
              </a:xfrm>
              <a:prstGeom prst="rect">
                <a:avLst/>
              </a:prstGeom>
            </p:spPr>
            <p:txBody>
              <a:bodyPr wrap="square">
                <a:spAutoFit/>
              </a:bodyPr>
              <a:lstStyle/>
              <a:p>
                <a14:m>
                  <m:oMath xmlns:m="http://schemas.openxmlformats.org/officeDocument/2006/math">
                    <m:sSub>
                      <m:sSubPr>
                        <m:ctrlPr>
                          <a:rPr lang="de-DE" sz="1600" b="1" i="1" smtClean="0">
                            <a:solidFill>
                              <a:srgbClr val="EF7C00"/>
                            </a:solidFill>
                            <a:latin typeface="Cambria Math" panose="02040503050406030204" pitchFamily="18" charset="0"/>
                          </a:rPr>
                        </m:ctrlPr>
                      </m:sSubPr>
                      <m:e>
                        <m:r>
                          <a:rPr lang="el-GR" sz="1600" b="1" i="1">
                            <a:solidFill>
                              <a:srgbClr val="EF7C00"/>
                            </a:solidFill>
                            <a:latin typeface="Cambria Math" panose="02040503050406030204" pitchFamily="18" charset="0"/>
                          </a:rPr>
                          <m:t>𝜞</m:t>
                        </m:r>
                      </m:e>
                      <m:sub>
                        <m:r>
                          <a:rPr lang="de-DE" sz="1600" b="1" i="1">
                            <a:solidFill>
                              <a:srgbClr val="EF7C00"/>
                            </a:solidFill>
                            <a:latin typeface="Cambria Math" panose="02040503050406030204" pitchFamily="18" charset="0"/>
                          </a:rPr>
                          <m:t>𝑳𝑪𝑭𝑺</m:t>
                        </m:r>
                        <m:r>
                          <a:rPr lang="de-DE" sz="1600" b="1" i="1">
                            <a:solidFill>
                              <a:srgbClr val="EF7C00"/>
                            </a:solidFill>
                            <a:latin typeface="Cambria Math" panose="02040503050406030204" pitchFamily="18" charset="0"/>
                          </a:rPr>
                          <m:t>, </m:t>
                        </m:r>
                        <m:r>
                          <a:rPr lang="de-DE" sz="1600" b="1" i="1">
                            <a:solidFill>
                              <a:srgbClr val="EF7C00"/>
                            </a:solidFill>
                            <a:latin typeface="Cambria Math" panose="02040503050406030204" pitchFamily="18" charset="0"/>
                          </a:rPr>
                          <m:t>𝑯𝑬𝑳𝑰𝑨𝑺</m:t>
                        </m:r>
                      </m:sub>
                    </m:sSub>
                    <m:r>
                      <a:rPr lang="de-DE" sz="1600" b="1" i="1">
                        <a:solidFill>
                          <a:srgbClr val="EF7C00"/>
                        </a:solidFill>
                        <a:latin typeface="Cambria Math" panose="02040503050406030204" pitchFamily="18" charset="0"/>
                      </a:rPr>
                      <m:t>=</m:t>
                    </m:r>
                    <m:r>
                      <a:rPr lang="de-DE" sz="1600" b="1" i="1">
                        <a:solidFill>
                          <a:srgbClr val="EF7C00"/>
                        </a:solidFill>
                        <a:latin typeface="Cambria Math" panose="02040503050406030204" pitchFamily="18" charset="0"/>
                      </a:rPr>
                      <m:t>𝟕</m:t>
                    </m:r>
                    <m:r>
                      <a:rPr lang="de-DE" sz="1600" b="1" i="1">
                        <a:solidFill>
                          <a:srgbClr val="EF7C00"/>
                        </a:solidFill>
                        <a:latin typeface="Cambria Math" panose="02040503050406030204" pitchFamily="18" charset="0"/>
                      </a:rPr>
                      <m:t>.</m:t>
                    </m:r>
                    <m:r>
                      <a:rPr lang="de-DE" sz="1600" b="1" i="1" smtClean="0">
                        <a:solidFill>
                          <a:srgbClr val="EF7C00"/>
                        </a:solidFill>
                        <a:latin typeface="Cambria Math" panose="02040503050406030204" pitchFamily="18" charset="0"/>
                      </a:rPr>
                      <m:t>𝟔</m:t>
                    </m:r>
                  </m:oMath>
                </a14:m>
                <a:r>
                  <a:rPr lang="de-DE" sz="1600" b="1" dirty="0" smtClean="0">
                    <a:solidFill>
                      <a:srgbClr val="EF7C00"/>
                    </a:solidFill>
                  </a:rPr>
                  <a:t> E+23 s</a:t>
                </a:r>
                <a:r>
                  <a:rPr lang="de-DE" sz="1600" b="1" baseline="30000" dirty="0" smtClean="0">
                    <a:solidFill>
                      <a:srgbClr val="EF7C00"/>
                    </a:solidFill>
                  </a:rPr>
                  <a:t>-1</a:t>
                </a:r>
                <a:r>
                  <a:rPr lang="de-DE" sz="1600" b="1" baseline="-25000" dirty="0" smtClean="0">
                    <a:solidFill>
                      <a:srgbClr val="EF7C00"/>
                    </a:solidFill>
                  </a:rPr>
                  <a:t> 		</a:t>
                </a:r>
                <a14:m>
                  <m:oMath xmlns:m="http://schemas.openxmlformats.org/officeDocument/2006/math">
                    <m:sSub>
                      <m:sSubPr>
                        <m:ctrlPr>
                          <a:rPr lang="de-DE" sz="1600" b="1" i="1">
                            <a:solidFill>
                              <a:srgbClr val="EF7C00"/>
                            </a:solidFill>
                            <a:latin typeface="Cambria Math" panose="02040503050406030204" pitchFamily="18" charset="0"/>
                          </a:rPr>
                        </m:ctrlPr>
                      </m:sSubPr>
                      <m:e>
                        <m:r>
                          <a:rPr lang="de-DE" sz="1600" b="1" i="1">
                            <a:solidFill>
                              <a:srgbClr val="EF7C00"/>
                            </a:solidFill>
                            <a:latin typeface="Cambria Math" panose="02040503050406030204" pitchFamily="18" charset="0"/>
                          </a:rPr>
                          <m:t>𝑪</m:t>
                        </m:r>
                      </m:e>
                      <m:sub>
                        <m:r>
                          <a:rPr lang="de-DE" sz="1600" b="1" i="1">
                            <a:solidFill>
                              <a:srgbClr val="EF7C00"/>
                            </a:solidFill>
                            <a:latin typeface="Cambria Math" panose="02040503050406030204" pitchFamily="18" charset="0"/>
                          </a:rPr>
                          <m:t>𝑯𝒆</m:t>
                        </m:r>
                        <m:r>
                          <a:rPr lang="de-DE" sz="1600" b="1" i="1" smtClean="0">
                            <a:solidFill>
                              <a:srgbClr val="EF7C00"/>
                            </a:solidFill>
                            <a:latin typeface="Cambria Math" panose="02040503050406030204" pitchFamily="18" charset="0"/>
                          </a:rPr>
                          <m:t>,</m:t>
                        </m:r>
                        <m:r>
                          <a:rPr lang="de-DE" sz="1600" b="1" i="1" smtClean="0">
                            <a:solidFill>
                              <a:srgbClr val="EF7C00"/>
                            </a:solidFill>
                            <a:latin typeface="Cambria Math" panose="02040503050406030204" pitchFamily="18" charset="0"/>
                          </a:rPr>
                          <m:t>𝒎𝒂𝒊𝒏</m:t>
                        </m:r>
                      </m:sub>
                    </m:sSub>
                    <m:r>
                      <a:rPr lang="de-DE" sz="1600" b="1" i="1">
                        <a:solidFill>
                          <a:srgbClr val="EF7C00"/>
                        </a:solidFill>
                        <a:latin typeface="Cambria Math" panose="02040503050406030204" pitchFamily="18" charset="0"/>
                      </a:rPr>
                      <m:t>=</m:t>
                    </m:r>
                    <m:r>
                      <a:rPr lang="de-DE" sz="1600" b="1" i="1" smtClean="0">
                        <a:solidFill>
                          <a:srgbClr val="EF7C00"/>
                        </a:solidFill>
                        <a:latin typeface="Cambria Math" panose="02040503050406030204" pitchFamily="18" charset="0"/>
                      </a:rPr>
                      <m:t>𝟎</m:t>
                    </m:r>
                    <m:r>
                      <a:rPr lang="de-DE" sz="1600" b="1" i="1">
                        <a:solidFill>
                          <a:srgbClr val="EF7C00"/>
                        </a:solidFill>
                        <a:latin typeface="Cambria Math" panose="02040503050406030204" pitchFamily="18" charset="0"/>
                      </a:rPr>
                      <m:t>.</m:t>
                    </m:r>
                    <m:r>
                      <a:rPr lang="de-DE" sz="1600" b="1" i="1" smtClean="0">
                        <a:solidFill>
                          <a:srgbClr val="EF7C00"/>
                        </a:solidFill>
                        <a:latin typeface="Cambria Math" panose="02040503050406030204" pitchFamily="18" charset="0"/>
                      </a:rPr>
                      <m:t>𝟏</m:t>
                    </m:r>
                    <m:r>
                      <a:rPr lang="de-DE" sz="1600" b="1" i="1">
                        <a:solidFill>
                          <a:srgbClr val="EF7C00"/>
                        </a:solidFill>
                        <a:latin typeface="Cambria Math" panose="02040503050406030204" pitchFamily="18" charset="0"/>
                      </a:rPr>
                      <m:t>𝟒</m:t>
                    </m:r>
                    <m:r>
                      <a:rPr lang="de-DE" sz="1600" b="1" i="1">
                        <a:solidFill>
                          <a:srgbClr val="EF7C00"/>
                        </a:solidFill>
                        <a:latin typeface="Cambria Math" panose="02040503050406030204" pitchFamily="18" charset="0"/>
                      </a:rPr>
                      <m:t> %</m:t>
                    </m:r>
                  </m:oMath>
                </a14:m>
                <a:endParaRPr lang="de-DE" sz="1600" b="1" dirty="0" smtClean="0">
                  <a:solidFill>
                    <a:srgbClr val="EF7C00"/>
                  </a:solidFill>
                </a:endParaRPr>
              </a:p>
              <a:p>
                <a14:m>
                  <m:oMath xmlns:m="http://schemas.openxmlformats.org/officeDocument/2006/math">
                    <m:sSub>
                      <m:sSubPr>
                        <m:ctrlPr>
                          <a:rPr lang="de-DE" sz="1600" b="1" i="1" smtClean="0">
                            <a:solidFill>
                              <a:srgbClr val="EF7C00"/>
                            </a:solidFill>
                            <a:latin typeface="Cambria Math" panose="02040503050406030204" pitchFamily="18" charset="0"/>
                          </a:rPr>
                        </m:ctrlPr>
                      </m:sSubPr>
                      <m:e>
                        <m:r>
                          <a:rPr lang="el-GR" sz="1600" b="1" i="1">
                            <a:solidFill>
                              <a:srgbClr val="EF7C00"/>
                            </a:solidFill>
                            <a:latin typeface="Cambria Math" panose="02040503050406030204" pitchFamily="18" charset="0"/>
                          </a:rPr>
                          <m:t>𝜞</m:t>
                        </m:r>
                      </m:e>
                      <m:sub>
                        <m:r>
                          <a:rPr lang="de-DE" sz="1600" i="1">
                            <a:solidFill>
                              <a:srgbClr val="EF7C00"/>
                            </a:solidFill>
                            <a:latin typeface="Cambria Math" panose="02040503050406030204" pitchFamily="18" charset="0"/>
                          </a:rPr>
                          <m:t>𝑖𝑜𝑛</m:t>
                        </m:r>
                        <m:r>
                          <a:rPr lang="de-DE" sz="1600" i="1">
                            <a:solidFill>
                              <a:srgbClr val="EF7C00"/>
                            </a:solidFill>
                            <a:latin typeface="Cambria Math" panose="02040503050406030204" pitchFamily="18" charset="0"/>
                          </a:rPr>
                          <m:t>,</m:t>
                        </m:r>
                        <m:r>
                          <a:rPr lang="de-DE" sz="1600" i="1">
                            <a:solidFill>
                              <a:srgbClr val="EF7C00"/>
                            </a:solidFill>
                            <a:latin typeface="Cambria Math" panose="02040503050406030204" pitchFamily="18" charset="0"/>
                          </a:rPr>
                          <m:t>𝑑𝑖𝑣</m:t>
                        </m:r>
                        <m:r>
                          <a:rPr lang="de-DE" sz="1600" b="1" i="1">
                            <a:solidFill>
                              <a:srgbClr val="EF7C00"/>
                            </a:solidFill>
                            <a:latin typeface="Cambria Math" panose="02040503050406030204" pitchFamily="18" charset="0"/>
                          </a:rPr>
                          <m:t>, </m:t>
                        </m:r>
                        <m:r>
                          <a:rPr lang="de-DE" sz="1600" b="1" i="1">
                            <a:solidFill>
                              <a:srgbClr val="EF7C00"/>
                            </a:solidFill>
                            <a:latin typeface="Cambria Math" panose="02040503050406030204" pitchFamily="18" charset="0"/>
                          </a:rPr>
                          <m:t>𝑯𝑬𝑳𝑰𝑨𝑺</m:t>
                        </m:r>
                      </m:sub>
                    </m:sSub>
                    <m:r>
                      <a:rPr lang="de-DE" sz="1600" b="1" i="1">
                        <a:solidFill>
                          <a:srgbClr val="EF7C00"/>
                        </a:solidFill>
                        <a:latin typeface="Cambria Math" panose="02040503050406030204" pitchFamily="18" charset="0"/>
                      </a:rPr>
                      <m:t>=</m:t>
                    </m:r>
                  </m:oMath>
                </a14:m>
                <a:r>
                  <a:rPr lang="de-DE" sz="1600" b="1" dirty="0" smtClean="0">
                    <a:solidFill>
                      <a:srgbClr val="EF7C00"/>
                    </a:solidFill>
                  </a:rPr>
                  <a:t> ? s</a:t>
                </a:r>
                <a:r>
                  <a:rPr lang="de-DE" sz="1600" b="1" baseline="30000" dirty="0" smtClean="0">
                    <a:solidFill>
                      <a:srgbClr val="EF7C00"/>
                    </a:solidFill>
                  </a:rPr>
                  <a:t>-1 </a:t>
                </a:r>
                <a:r>
                  <a:rPr lang="de-DE" sz="1600" b="1" baseline="30000" dirty="0">
                    <a:solidFill>
                      <a:srgbClr val="EF7C00"/>
                    </a:solidFill>
                  </a:rPr>
                  <a:t>		</a:t>
                </a:r>
                <a:r>
                  <a:rPr lang="de-DE" sz="1600" b="1" baseline="30000" dirty="0" smtClean="0">
                    <a:solidFill>
                      <a:srgbClr val="EF7C00"/>
                    </a:solidFill>
                  </a:rPr>
                  <a:t>	</a:t>
                </a:r>
                <a14:m>
                  <m:oMath xmlns:m="http://schemas.openxmlformats.org/officeDocument/2006/math">
                    <m:sSub>
                      <m:sSubPr>
                        <m:ctrlPr>
                          <a:rPr lang="de-DE" sz="1600" b="1" i="1" smtClean="0">
                            <a:solidFill>
                              <a:srgbClr val="EF7C00"/>
                            </a:solidFill>
                            <a:latin typeface="Cambria Math" panose="02040503050406030204" pitchFamily="18" charset="0"/>
                          </a:rPr>
                        </m:ctrlPr>
                      </m:sSubPr>
                      <m:e>
                        <m:r>
                          <a:rPr lang="el-GR" sz="1600" b="1" i="1">
                            <a:solidFill>
                              <a:srgbClr val="EF7C00"/>
                            </a:solidFill>
                            <a:latin typeface="Cambria Math" panose="02040503050406030204" pitchFamily="18" charset="0"/>
                          </a:rPr>
                          <m:t>𝜼</m:t>
                        </m:r>
                      </m:e>
                      <m:sub>
                        <m:r>
                          <a:rPr lang="de-DE" sz="1600" b="1" i="1">
                            <a:solidFill>
                              <a:srgbClr val="EF7C00"/>
                            </a:solidFill>
                            <a:latin typeface="Cambria Math" panose="02040503050406030204" pitchFamily="18" charset="0"/>
                          </a:rPr>
                          <m:t>𝑯𝒆</m:t>
                        </m:r>
                      </m:sub>
                    </m:sSub>
                    <m:r>
                      <a:rPr lang="de-DE" sz="1600" b="1" i="1" smtClean="0">
                        <a:solidFill>
                          <a:srgbClr val="EF7C00"/>
                        </a:solidFill>
                        <a:latin typeface="Cambria Math" panose="02040503050406030204" pitchFamily="18" charset="0"/>
                      </a:rPr>
                      <m:t>=</m:t>
                    </m:r>
                    <m:r>
                      <a:rPr lang="de-DE" sz="1600" b="1" i="1" smtClean="0">
                        <a:solidFill>
                          <a:srgbClr val="EF7C00"/>
                        </a:solidFill>
                        <a:latin typeface="Cambria Math" panose="02040503050406030204" pitchFamily="18" charset="0"/>
                      </a:rPr>
                      <m:t>𝟎</m:t>
                    </m:r>
                    <m:r>
                      <a:rPr lang="de-DE" sz="1600" b="1" i="1" smtClean="0">
                        <a:solidFill>
                          <a:srgbClr val="EF7C00"/>
                        </a:solidFill>
                        <a:latin typeface="Cambria Math" panose="02040503050406030204" pitchFamily="18" charset="0"/>
                      </a:rPr>
                      <m:t>.</m:t>
                    </m:r>
                    <m:r>
                      <a:rPr lang="de-DE" sz="1600" b="1" i="1" smtClean="0">
                        <a:solidFill>
                          <a:srgbClr val="EF7C00"/>
                        </a:solidFill>
                        <a:latin typeface="Cambria Math" panose="02040503050406030204" pitchFamily="18" charset="0"/>
                      </a:rPr>
                      <m:t>𝟖</m:t>
                    </m:r>
                  </m:oMath>
                </a14:m>
                <a:endParaRPr lang="de-DE" sz="1600" b="1" i="1" dirty="0" smtClean="0">
                  <a:solidFill>
                    <a:srgbClr val="EF7C00"/>
                  </a:solidFill>
                  <a:latin typeface="Cambria Math" panose="02040503050406030204" pitchFamily="18" charset="0"/>
                </a:endParaRPr>
              </a:p>
              <a:p>
                <a:pPr>
                  <a:lnSpc>
                    <a:spcPts val="2300"/>
                  </a:lnSpc>
                  <a:spcBef>
                    <a:spcPts val="1150"/>
                  </a:spcBef>
                </a:pPr>
                <a14:m>
                  <m:oMath xmlns:m="http://schemas.openxmlformats.org/officeDocument/2006/math">
                    <m:sSub>
                      <m:sSubPr>
                        <m:ctrlPr>
                          <a:rPr lang="de-DE" sz="1600" b="1" i="1">
                            <a:solidFill>
                              <a:srgbClr val="EF7C00"/>
                            </a:solidFill>
                            <a:latin typeface="Cambria Math" panose="02040503050406030204" pitchFamily="18" charset="0"/>
                          </a:rPr>
                        </m:ctrlPr>
                      </m:sSubPr>
                      <m:e>
                        <m:r>
                          <a:rPr lang="el-GR" sz="1600" b="1" i="1">
                            <a:solidFill>
                              <a:srgbClr val="EF7C00"/>
                            </a:solidFill>
                            <a:latin typeface="Cambria Math" panose="02040503050406030204" pitchFamily="18" charset="0"/>
                          </a:rPr>
                          <m:t>𝜼</m:t>
                        </m:r>
                      </m:e>
                      <m:sub>
                        <m:r>
                          <a:rPr lang="de-DE" sz="1600" b="1" i="1">
                            <a:solidFill>
                              <a:srgbClr val="EF7C00"/>
                            </a:solidFill>
                            <a:latin typeface="Cambria Math" panose="02040503050406030204" pitchFamily="18" charset="0"/>
                          </a:rPr>
                          <m:t>𝒆𝒙𝒉𝒂𝒖𝒔𝒕</m:t>
                        </m:r>
                      </m:sub>
                    </m:sSub>
                    <m:r>
                      <a:rPr lang="de-DE" sz="1600" b="1" i="1">
                        <a:solidFill>
                          <a:srgbClr val="EF7C00"/>
                        </a:solidFill>
                        <a:latin typeface="Cambria Math" panose="02040503050406030204" pitchFamily="18" charset="0"/>
                      </a:rPr>
                      <m:t>=</m:t>
                    </m:r>
                    <m:f>
                      <m:fPr>
                        <m:ctrlPr>
                          <a:rPr lang="de-DE" sz="1600" b="1" i="1">
                            <a:solidFill>
                              <a:srgbClr val="EF7C00"/>
                            </a:solidFill>
                            <a:latin typeface="Cambria Math" panose="02040503050406030204" pitchFamily="18" charset="0"/>
                          </a:rPr>
                        </m:ctrlPr>
                      </m:fPr>
                      <m:num>
                        <m:sSub>
                          <m:sSubPr>
                            <m:ctrlPr>
                              <a:rPr lang="de-DE" sz="1600" b="1" i="1">
                                <a:solidFill>
                                  <a:srgbClr val="EF7C00"/>
                                </a:solidFill>
                                <a:latin typeface="Cambria Math" panose="02040503050406030204" pitchFamily="18" charset="0"/>
                              </a:rPr>
                            </m:ctrlPr>
                          </m:sSubPr>
                          <m:e>
                            <m:r>
                              <a:rPr lang="el-GR" sz="1600" b="1" i="1">
                                <a:solidFill>
                                  <a:srgbClr val="EF7C00"/>
                                </a:solidFill>
                                <a:latin typeface="Cambria Math" panose="02040503050406030204" pitchFamily="18" charset="0"/>
                              </a:rPr>
                              <m:t>𝜞</m:t>
                            </m:r>
                          </m:e>
                          <m:sub>
                            <m:r>
                              <a:rPr lang="el-GR" sz="1600" b="1" i="1">
                                <a:solidFill>
                                  <a:srgbClr val="EF7C00"/>
                                </a:solidFill>
                                <a:latin typeface="Cambria Math" panose="02040503050406030204" pitchFamily="18" charset="0"/>
                              </a:rPr>
                              <m:t>𝜶</m:t>
                            </m:r>
                            <m:r>
                              <a:rPr lang="el-GR" sz="1600" b="1" i="1">
                                <a:solidFill>
                                  <a:srgbClr val="EF7C00"/>
                                </a:solidFill>
                                <a:latin typeface="Cambria Math" panose="02040503050406030204" pitchFamily="18" charset="0"/>
                              </a:rPr>
                              <m:t>,</m:t>
                            </m:r>
                            <m:r>
                              <a:rPr lang="el-GR" sz="1600" b="1" i="1">
                                <a:solidFill>
                                  <a:srgbClr val="EF7C00"/>
                                </a:solidFill>
                                <a:latin typeface="Cambria Math" panose="02040503050406030204" pitchFamily="18" charset="0"/>
                              </a:rPr>
                              <m:t>𝟏</m:t>
                            </m:r>
                          </m:sub>
                        </m:sSub>
                      </m:num>
                      <m:den>
                        <m:sSub>
                          <m:sSubPr>
                            <m:ctrlPr>
                              <a:rPr lang="de-DE" sz="1600" b="1" i="1">
                                <a:solidFill>
                                  <a:srgbClr val="EF7C00"/>
                                </a:solidFill>
                                <a:latin typeface="Cambria Math" panose="02040503050406030204" pitchFamily="18" charset="0"/>
                              </a:rPr>
                            </m:ctrlPr>
                          </m:sSubPr>
                          <m:e>
                            <m:sSub>
                              <m:sSubPr>
                                <m:ctrlPr>
                                  <a:rPr lang="de-DE" sz="1600" i="1" smtClean="0">
                                    <a:solidFill>
                                      <a:srgbClr val="EF7C00"/>
                                    </a:solidFill>
                                    <a:latin typeface="Cambria Math" panose="02040503050406030204" pitchFamily="18" charset="0"/>
                                  </a:rPr>
                                </m:ctrlPr>
                              </m:sSubPr>
                              <m:e>
                                <m:r>
                                  <m:rPr>
                                    <m:sty m:val="p"/>
                                  </m:rPr>
                                  <a:rPr lang="el-GR" sz="1600" i="1">
                                    <a:solidFill>
                                      <a:srgbClr val="EF7C00"/>
                                    </a:solidFill>
                                    <a:latin typeface="Cambria Math" panose="02040503050406030204" pitchFamily="18" charset="0"/>
                                  </a:rPr>
                                  <m:t>η</m:t>
                                </m:r>
                              </m:e>
                              <m:sub>
                                <m:r>
                                  <a:rPr lang="de-DE" sz="1600" i="1">
                                    <a:solidFill>
                                      <a:srgbClr val="EF7C00"/>
                                    </a:solidFill>
                                    <a:latin typeface="Cambria Math" panose="02040503050406030204" pitchFamily="18" charset="0"/>
                                  </a:rPr>
                                  <m:t>𝑯𝒆</m:t>
                                </m:r>
                              </m:sub>
                            </m:sSub>
                            <m:r>
                              <a:rPr lang="de-DE" sz="1600" b="1" i="1">
                                <a:solidFill>
                                  <a:srgbClr val="EF7C00"/>
                                </a:solidFill>
                                <a:latin typeface="Cambria Math" panose="02040503050406030204" pitchFamily="18" charset="0"/>
                              </a:rPr>
                              <m:t>𝑪</m:t>
                            </m:r>
                          </m:e>
                          <m:sub>
                            <m:r>
                              <a:rPr lang="de-DE" sz="1600" b="1" i="1">
                                <a:solidFill>
                                  <a:srgbClr val="EF7C00"/>
                                </a:solidFill>
                                <a:latin typeface="Cambria Math" panose="02040503050406030204" pitchFamily="18" charset="0"/>
                              </a:rPr>
                              <m:t>𝑯𝒆</m:t>
                            </m:r>
                            <m:r>
                              <a:rPr lang="de-DE" sz="1600" b="1" i="1" smtClean="0">
                                <a:solidFill>
                                  <a:srgbClr val="EF7C00"/>
                                </a:solidFill>
                                <a:latin typeface="Cambria Math" panose="02040503050406030204" pitchFamily="18" charset="0"/>
                              </a:rPr>
                              <m:t>,</m:t>
                            </m:r>
                            <m:r>
                              <a:rPr lang="de-DE" sz="1600" b="1" i="1" smtClean="0">
                                <a:solidFill>
                                  <a:srgbClr val="EF7C00"/>
                                </a:solidFill>
                                <a:latin typeface="Cambria Math" panose="02040503050406030204" pitchFamily="18" charset="0"/>
                              </a:rPr>
                              <m:t>𝒎𝒂𝒊𝒏</m:t>
                            </m:r>
                          </m:sub>
                        </m:sSub>
                        <m:sSub>
                          <m:sSubPr>
                            <m:ctrlPr>
                              <a:rPr lang="de-DE" sz="1600" b="1" i="1">
                                <a:solidFill>
                                  <a:srgbClr val="EF7C00"/>
                                </a:solidFill>
                                <a:latin typeface="Cambria Math" panose="02040503050406030204" pitchFamily="18" charset="0"/>
                              </a:rPr>
                            </m:ctrlPr>
                          </m:sSubPr>
                          <m:e>
                            <m:r>
                              <a:rPr lang="el-GR" sz="1600" b="1" i="1">
                                <a:solidFill>
                                  <a:srgbClr val="EF7C00"/>
                                </a:solidFill>
                                <a:latin typeface="Cambria Math" panose="02040503050406030204" pitchFamily="18" charset="0"/>
                              </a:rPr>
                              <m:t>𝜞</m:t>
                            </m:r>
                          </m:e>
                          <m:sub>
                            <m:r>
                              <a:rPr lang="de-DE" sz="1600" b="1" i="1">
                                <a:solidFill>
                                  <a:srgbClr val="EF7C00"/>
                                </a:solidFill>
                                <a:latin typeface="Cambria Math" panose="02040503050406030204" pitchFamily="18" charset="0"/>
                              </a:rPr>
                              <m:t>𝒊𝒐𝒏</m:t>
                            </m:r>
                            <m:r>
                              <a:rPr lang="de-DE" sz="1600" b="1" i="1">
                                <a:solidFill>
                                  <a:srgbClr val="EF7C00"/>
                                </a:solidFill>
                                <a:latin typeface="Cambria Math" panose="02040503050406030204" pitchFamily="18" charset="0"/>
                              </a:rPr>
                              <m:t>,</m:t>
                            </m:r>
                            <m:r>
                              <a:rPr lang="de-DE" sz="1600" b="1" i="1">
                                <a:solidFill>
                                  <a:srgbClr val="EF7C00"/>
                                </a:solidFill>
                                <a:latin typeface="Cambria Math" panose="02040503050406030204" pitchFamily="18" charset="0"/>
                              </a:rPr>
                              <m:t>𝒅𝒊𝒗</m:t>
                            </m:r>
                            <m:r>
                              <a:rPr lang="de-DE" sz="1600" b="1" i="1">
                                <a:solidFill>
                                  <a:srgbClr val="EF7C00"/>
                                </a:solidFill>
                                <a:latin typeface="Cambria Math" panose="02040503050406030204" pitchFamily="18" charset="0"/>
                              </a:rPr>
                              <m:t>,</m:t>
                            </m:r>
                          </m:sub>
                        </m:sSub>
                      </m:den>
                    </m:f>
                    <m:r>
                      <a:rPr lang="de-DE" sz="1600" b="1" i="1">
                        <a:solidFill>
                          <a:srgbClr val="EF7C00"/>
                        </a:solidFill>
                        <a:latin typeface="Cambria Math" panose="02040503050406030204" pitchFamily="18" charset="0"/>
                      </a:rPr>
                      <m:t>=</m:t>
                    </m:r>
                  </m:oMath>
                </a14:m>
                <a:r>
                  <a:rPr lang="de-DE" sz="1600" b="1" dirty="0">
                    <a:solidFill>
                      <a:srgbClr val="EF7C00"/>
                    </a:solidFill>
                  </a:rPr>
                  <a:t> </a:t>
                </a:r>
                <a:r>
                  <a:rPr lang="de-DE" sz="1600" b="1" dirty="0" smtClean="0">
                    <a:solidFill>
                      <a:srgbClr val="EF7C00"/>
                    </a:solidFill>
                  </a:rPr>
                  <a:t>? %				</a:t>
                </a:r>
                <a:r>
                  <a:rPr lang="de-DE" sz="1600" b="1" dirty="0" err="1" smtClean="0">
                    <a:solidFill>
                      <a:srgbClr val="EF7C00"/>
                    </a:solidFill>
                  </a:rPr>
                  <a:t>Assume</a:t>
                </a:r>
                <a:r>
                  <a:rPr lang="de-DE" sz="1600" b="1" dirty="0" smtClean="0">
                    <a:solidFill>
                      <a:srgbClr val="EF7C00"/>
                    </a:solidFill>
                  </a:rPr>
                  <a:t>		</a:t>
                </a:r>
                <a14:m>
                  <m:oMath xmlns:m="http://schemas.openxmlformats.org/officeDocument/2006/math">
                    <m:sSub>
                      <m:sSubPr>
                        <m:ctrlPr>
                          <a:rPr lang="de-DE" sz="1600" i="1">
                            <a:solidFill>
                              <a:srgbClr val="EF7C00"/>
                            </a:solidFill>
                            <a:latin typeface="Cambria Math" panose="02040503050406030204" pitchFamily="18" charset="0"/>
                          </a:rPr>
                        </m:ctrlPr>
                      </m:sSubPr>
                      <m:e>
                        <m:r>
                          <a:rPr lang="el-GR" sz="1600" i="1">
                            <a:solidFill>
                              <a:srgbClr val="EF7C00"/>
                            </a:solidFill>
                            <a:latin typeface="Cambria Math" panose="02040503050406030204" pitchFamily="18" charset="0"/>
                          </a:rPr>
                          <m:t>𝜼</m:t>
                        </m:r>
                      </m:e>
                      <m:sub>
                        <m:r>
                          <a:rPr lang="de-DE" sz="1600" i="1">
                            <a:solidFill>
                              <a:srgbClr val="EF7C00"/>
                            </a:solidFill>
                            <a:latin typeface="Cambria Math" panose="02040503050406030204" pitchFamily="18" charset="0"/>
                          </a:rPr>
                          <m:t>𝒆𝒙𝒉𝒂𝒖𝒔𝒕</m:t>
                        </m:r>
                      </m:sub>
                    </m:sSub>
                    <m:r>
                      <a:rPr lang="de-DE" sz="1600" i="1">
                        <a:solidFill>
                          <a:srgbClr val="EF7C00"/>
                        </a:solidFill>
                        <a:latin typeface="Cambria Math" panose="02040503050406030204" pitchFamily="18" charset="0"/>
                      </a:rPr>
                      <m:t>=</m:t>
                    </m:r>
                    <m:r>
                      <a:rPr lang="de-DE" sz="1600" b="1" i="1">
                        <a:solidFill>
                          <a:srgbClr val="EF7C00"/>
                        </a:solidFill>
                        <a:latin typeface="Cambria Math" panose="02040503050406030204" pitchFamily="18" charset="0"/>
                      </a:rPr>
                      <m:t>𝟎</m:t>
                    </m:r>
                    <m:r>
                      <a:rPr lang="de-DE" sz="1600" b="1" i="1">
                        <a:solidFill>
                          <a:srgbClr val="EF7C00"/>
                        </a:solidFill>
                        <a:latin typeface="Cambria Math" panose="02040503050406030204" pitchFamily="18" charset="0"/>
                      </a:rPr>
                      <m:t>.</m:t>
                    </m:r>
                    <m:r>
                      <a:rPr lang="de-DE" sz="1600" b="1" i="1">
                        <a:solidFill>
                          <a:srgbClr val="EF7C00"/>
                        </a:solidFill>
                        <a:latin typeface="Cambria Math" panose="02040503050406030204" pitchFamily="18" charset="0"/>
                      </a:rPr>
                      <m:t>𝟔</m:t>
                    </m:r>
                    <m:r>
                      <a:rPr lang="de-DE" sz="1600" b="1" i="1">
                        <a:solidFill>
                          <a:srgbClr val="EF7C00"/>
                        </a:solidFill>
                        <a:latin typeface="Cambria Math" panose="02040503050406030204" pitchFamily="18" charset="0"/>
                      </a:rPr>
                      <m:t>%</m:t>
                    </m:r>
                  </m:oMath>
                </a14:m>
                <a:endParaRPr lang="de-DE" sz="1600" b="1" dirty="0" smtClean="0">
                  <a:solidFill>
                    <a:srgbClr val="EF7C00"/>
                  </a:solidFill>
                </a:endParaRPr>
              </a:p>
              <a:p>
                <a:endParaRPr lang="de-DE" sz="600" b="1" dirty="0">
                  <a:solidFill>
                    <a:srgbClr val="EF7C00"/>
                  </a:solidFill>
                </a:endParaRPr>
              </a:p>
              <a:p>
                <a:endParaRPr lang="de-DE" sz="500" b="1" i="1" dirty="0" smtClean="0">
                  <a:solidFill>
                    <a:srgbClr val="FFCC00"/>
                  </a:solidFill>
                  <a:latin typeface="Cambria Math" panose="02040503050406030204" pitchFamily="18" charset="0"/>
                </a:endParaRPr>
              </a:p>
              <a:p>
                <a14:m>
                  <m:oMath xmlns:m="http://schemas.openxmlformats.org/officeDocument/2006/math">
                    <m:sSub>
                      <m:sSubPr>
                        <m:ctrlPr>
                          <a:rPr lang="de-DE" sz="1600" b="1" i="1">
                            <a:solidFill>
                              <a:srgbClr val="FFCC00"/>
                            </a:solidFill>
                            <a:latin typeface="Cambria Math" panose="02040503050406030204" pitchFamily="18" charset="0"/>
                          </a:rPr>
                        </m:ctrlPr>
                      </m:sSubPr>
                      <m:e>
                        <m:r>
                          <a:rPr lang="el-GR" sz="1600" b="1" i="1">
                            <a:solidFill>
                              <a:srgbClr val="FFCC00"/>
                            </a:solidFill>
                            <a:latin typeface="Cambria Math" panose="02040503050406030204" pitchFamily="18" charset="0"/>
                          </a:rPr>
                          <m:t>𝜞</m:t>
                        </m:r>
                      </m:e>
                      <m:sub>
                        <m:r>
                          <a:rPr lang="de-DE" sz="1600" b="1" i="1">
                            <a:solidFill>
                              <a:srgbClr val="FFCC00"/>
                            </a:solidFill>
                            <a:latin typeface="Cambria Math" panose="02040503050406030204" pitchFamily="18" charset="0"/>
                          </a:rPr>
                          <m:t>𝑳𝑪𝑭𝑺</m:t>
                        </m:r>
                        <m:r>
                          <a:rPr lang="de-DE" sz="1600" b="1" i="1">
                            <a:solidFill>
                              <a:srgbClr val="FFCC00"/>
                            </a:solidFill>
                            <a:latin typeface="Cambria Math" panose="02040503050406030204" pitchFamily="18" charset="0"/>
                          </a:rPr>
                          <m:t>, </m:t>
                        </m:r>
                        <m:r>
                          <a:rPr lang="de-DE" sz="1600" b="1" i="1">
                            <a:solidFill>
                              <a:srgbClr val="FFCC00"/>
                            </a:solidFill>
                            <a:latin typeface="Cambria Math" panose="02040503050406030204" pitchFamily="18" charset="0"/>
                          </a:rPr>
                          <m:t>𝑯𝑬𝑳𝑰𝑨𝑺</m:t>
                        </m:r>
                      </m:sub>
                    </m:sSub>
                    <m:r>
                      <a:rPr lang="de-DE" sz="1600" b="1" i="1">
                        <a:solidFill>
                          <a:srgbClr val="FFCC00"/>
                        </a:solidFill>
                        <a:latin typeface="Cambria Math" panose="02040503050406030204" pitchFamily="18" charset="0"/>
                      </a:rPr>
                      <m:t>=</m:t>
                    </m:r>
                    <m:r>
                      <a:rPr lang="de-DE" sz="1600" b="1" i="1">
                        <a:solidFill>
                          <a:srgbClr val="FFCC00"/>
                        </a:solidFill>
                        <a:latin typeface="Cambria Math" panose="02040503050406030204" pitchFamily="18" charset="0"/>
                      </a:rPr>
                      <m:t>𝟓</m:t>
                    </m:r>
                    <m:r>
                      <a:rPr lang="de-DE" sz="1600" b="1" i="1">
                        <a:solidFill>
                          <a:srgbClr val="FFCC00"/>
                        </a:solidFill>
                        <a:latin typeface="Cambria Math" panose="02040503050406030204" pitchFamily="18" charset="0"/>
                      </a:rPr>
                      <m:t>.</m:t>
                    </m:r>
                    <m:r>
                      <a:rPr lang="de-DE" sz="1600" b="1" i="1" smtClean="0">
                        <a:solidFill>
                          <a:srgbClr val="FFCC00"/>
                        </a:solidFill>
                        <a:latin typeface="Cambria Math" panose="02040503050406030204" pitchFamily="18" charset="0"/>
                      </a:rPr>
                      <m:t>𝟎</m:t>
                    </m:r>
                  </m:oMath>
                </a14:m>
                <a:r>
                  <a:rPr lang="de-DE" sz="1600" b="1" dirty="0" smtClean="0">
                    <a:solidFill>
                      <a:srgbClr val="FFCC00"/>
                    </a:solidFill>
                  </a:rPr>
                  <a:t> E+23 s</a:t>
                </a:r>
                <a:r>
                  <a:rPr lang="de-DE" sz="1600" b="1" baseline="30000" dirty="0" smtClean="0">
                    <a:solidFill>
                      <a:srgbClr val="FFCC00"/>
                    </a:solidFill>
                  </a:rPr>
                  <a:t>-1 		</a:t>
                </a:r>
                <a14:m>
                  <m:oMath xmlns:m="http://schemas.openxmlformats.org/officeDocument/2006/math">
                    <m:sSub>
                      <m:sSubPr>
                        <m:ctrlPr>
                          <a:rPr lang="de-DE" sz="1600" b="1" i="1">
                            <a:solidFill>
                              <a:srgbClr val="FFCC00"/>
                            </a:solidFill>
                            <a:latin typeface="Cambria Math" panose="02040503050406030204" pitchFamily="18" charset="0"/>
                          </a:rPr>
                        </m:ctrlPr>
                      </m:sSubPr>
                      <m:e>
                        <m:r>
                          <a:rPr lang="de-DE" sz="1600" b="1" i="1">
                            <a:solidFill>
                              <a:srgbClr val="FFCC00"/>
                            </a:solidFill>
                            <a:latin typeface="Cambria Math" panose="02040503050406030204" pitchFamily="18" charset="0"/>
                          </a:rPr>
                          <m:t>𝑪</m:t>
                        </m:r>
                      </m:e>
                      <m:sub>
                        <m:r>
                          <a:rPr lang="de-DE" sz="1600" b="1" i="1">
                            <a:solidFill>
                              <a:srgbClr val="FFCC00"/>
                            </a:solidFill>
                            <a:latin typeface="Cambria Math" panose="02040503050406030204" pitchFamily="18" charset="0"/>
                          </a:rPr>
                          <m:t>𝑯𝒆</m:t>
                        </m:r>
                        <m:r>
                          <a:rPr lang="de-DE" sz="1600" b="1" i="1" smtClean="0">
                            <a:solidFill>
                              <a:srgbClr val="FFCC00"/>
                            </a:solidFill>
                            <a:latin typeface="Cambria Math" panose="02040503050406030204" pitchFamily="18" charset="0"/>
                          </a:rPr>
                          <m:t>,</m:t>
                        </m:r>
                        <m:r>
                          <a:rPr lang="de-DE" sz="1600" b="1" i="1" smtClean="0">
                            <a:solidFill>
                              <a:srgbClr val="FFCC00"/>
                            </a:solidFill>
                            <a:latin typeface="Cambria Math" panose="02040503050406030204" pitchFamily="18" charset="0"/>
                          </a:rPr>
                          <m:t>𝒎𝒂𝒊𝒏</m:t>
                        </m:r>
                      </m:sub>
                    </m:sSub>
                    <m:r>
                      <a:rPr lang="de-DE" sz="1600" b="1" i="1">
                        <a:solidFill>
                          <a:srgbClr val="FFCC00"/>
                        </a:solidFill>
                        <a:latin typeface="Cambria Math" panose="02040503050406030204" pitchFamily="18" charset="0"/>
                      </a:rPr>
                      <m:t>=</m:t>
                    </m:r>
                    <m:r>
                      <a:rPr lang="de-DE" sz="1600" b="1" i="1" smtClean="0">
                        <a:solidFill>
                          <a:srgbClr val="FFCC00"/>
                        </a:solidFill>
                        <a:latin typeface="Cambria Math" panose="02040503050406030204" pitchFamily="18" charset="0"/>
                      </a:rPr>
                      <m:t>𝟎</m:t>
                    </m:r>
                    <m:r>
                      <a:rPr lang="de-DE" sz="1600" b="1" i="1">
                        <a:solidFill>
                          <a:srgbClr val="FFCC00"/>
                        </a:solidFill>
                        <a:latin typeface="Cambria Math" panose="02040503050406030204" pitchFamily="18" charset="0"/>
                      </a:rPr>
                      <m:t>.</m:t>
                    </m:r>
                    <m:r>
                      <a:rPr lang="de-DE" sz="1600" b="1" i="1" smtClean="0">
                        <a:solidFill>
                          <a:srgbClr val="FFCC00"/>
                        </a:solidFill>
                        <a:latin typeface="Cambria Math" panose="02040503050406030204" pitchFamily="18" charset="0"/>
                      </a:rPr>
                      <m:t>𝟐𝟏</m:t>
                    </m:r>
                    <m:r>
                      <a:rPr lang="de-DE" sz="1600" b="1" i="1">
                        <a:solidFill>
                          <a:srgbClr val="FFCC00"/>
                        </a:solidFill>
                        <a:latin typeface="Cambria Math" panose="02040503050406030204" pitchFamily="18" charset="0"/>
                      </a:rPr>
                      <m:t>%</m:t>
                    </m:r>
                  </m:oMath>
                </a14:m>
                <a:endParaRPr lang="de-DE" sz="1600" b="1" dirty="0" smtClean="0">
                  <a:solidFill>
                    <a:srgbClr val="FFCC00"/>
                  </a:solidFill>
                </a:endParaRPr>
              </a:p>
              <a:p>
                <a14:m>
                  <m:oMath xmlns:m="http://schemas.openxmlformats.org/officeDocument/2006/math">
                    <m:sSub>
                      <m:sSubPr>
                        <m:ctrlPr>
                          <a:rPr lang="de-DE" sz="1600" b="1" i="1">
                            <a:solidFill>
                              <a:srgbClr val="FFCC00"/>
                            </a:solidFill>
                            <a:latin typeface="Cambria Math" panose="02040503050406030204" pitchFamily="18" charset="0"/>
                          </a:rPr>
                        </m:ctrlPr>
                      </m:sSubPr>
                      <m:e>
                        <m:r>
                          <a:rPr lang="el-GR" sz="1600" b="1" i="1">
                            <a:solidFill>
                              <a:srgbClr val="FFCC00"/>
                            </a:solidFill>
                            <a:latin typeface="Cambria Math" panose="02040503050406030204" pitchFamily="18" charset="0"/>
                          </a:rPr>
                          <m:t>𝜞</m:t>
                        </m:r>
                      </m:e>
                      <m:sub>
                        <m:r>
                          <a:rPr lang="de-DE" sz="1600" i="1" smtClean="0">
                            <a:solidFill>
                              <a:srgbClr val="FFCC00"/>
                            </a:solidFill>
                            <a:latin typeface="Cambria Math" panose="02040503050406030204" pitchFamily="18" charset="0"/>
                          </a:rPr>
                          <m:t>𝑖𝑜𝑛</m:t>
                        </m:r>
                        <m:r>
                          <a:rPr lang="de-DE" sz="1600" i="1" smtClean="0">
                            <a:solidFill>
                              <a:srgbClr val="FFCC00"/>
                            </a:solidFill>
                            <a:latin typeface="Cambria Math" panose="02040503050406030204" pitchFamily="18" charset="0"/>
                          </a:rPr>
                          <m:t>,</m:t>
                        </m:r>
                        <m:r>
                          <a:rPr lang="de-DE" sz="1600" i="1" smtClean="0">
                            <a:solidFill>
                              <a:srgbClr val="FFCC00"/>
                            </a:solidFill>
                            <a:latin typeface="Cambria Math" panose="02040503050406030204" pitchFamily="18" charset="0"/>
                          </a:rPr>
                          <m:t>𝑑𝑖𝑣</m:t>
                        </m:r>
                        <m:r>
                          <a:rPr lang="de-DE" sz="1600" b="1" i="1">
                            <a:solidFill>
                              <a:srgbClr val="FFCC00"/>
                            </a:solidFill>
                            <a:latin typeface="Cambria Math" panose="02040503050406030204" pitchFamily="18" charset="0"/>
                          </a:rPr>
                          <m:t>, </m:t>
                        </m:r>
                        <m:r>
                          <a:rPr lang="de-DE" sz="1600" b="1" i="1">
                            <a:solidFill>
                              <a:srgbClr val="FFCC00"/>
                            </a:solidFill>
                            <a:latin typeface="Cambria Math" panose="02040503050406030204" pitchFamily="18" charset="0"/>
                          </a:rPr>
                          <m:t>𝑯𝑬𝑳𝑰𝑨𝑺</m:t>
                        </m:r>
                      </m:sub>
                    </m:sSub>
                    <m:r>
                      <a:rPr lang="de-DE" sz="1600" b="1" i="1">
                        <a:solidFill>
                          <a:srgbClr val="FFCC00"/>
                        </a:solidFill>
                        <a:latin typeface="Cambria Math" panose="02040503050406030204" pitchFamily="18" charset="0"/>
                      </a:rPr>
                      <m:t>=</m:t>
                    </m:r>
                    <m:r>
                      <a:rPr lang="de-DE" sz="1600" b="1" i="1" smtClean="0">
                        <a:solidFill>
                          <a:srgbClr val="FFCC00"/>
                        </a:solidFill>
                        <a:latin typeface="Cambria Math" panose="02040503050406030204" pitchFamily="18" charset="0"/>
                      </a:rPr>
                      <m:t>𝟐</m:t>
                    </m:r>
                    <m:r>
                      <a:rPr lang="de-DE" sz="1600" b="1" i="1" smtClean="0">
                        <a:solidFill>
                          <a:srgbClr val="FFCC00"/>
                        </a:solidFill>
                        <a:latin typeface="Cambria Math" panose="02040503050406030204" pitchFamily="18" charset="0"/>
                      </a:rPr>
                      <m:t>.</m:t>
                    </m:r>
                    <m:r>
                      <a:rPr lang="de-DE" sz="1600" b="1" i="1" smtClean="0">
                        <a:solidFill>
                          <a:srgbClr val="FFCC00"/>
                        </a:solidFill>
                        <a:latin typeface="Cambria Math" panose="02040503050406030204" pitchFamily="18" charset="0"/>
                      </a:rPr>
                      <m:t>𝟗</m:t>
                    </m:r>
                  </m:oMath>
                </a14:m>
                <a:r>
                  <a:rPr lang="de-DE" sz="1600" b="1" dirty="0" smtClean="0">
                    <a:solidFill>
                      <a:srgbClr val="FFCC00"/>
                    </a:solidFill>
                  </a:rPr>
                  <a:t> E+25 </a:t>
                </a:r>
                <a:r>
                  <a:rPr lang="de-DE" sz="1600" b="1" dirty="0">
                    <a:solidFill>
                      <a:srgbClr val="FFCC00"/>
                    </a:solidFill>
                  </a:rPr>
                  <a:t>s</a:t>
                </a:r>
                <a:r>
                  <a:rPr lang="de-DE" sz="1600" b="1" baseline="30000" dirty="0">
                    <a:solidFill>
                      <a:srgbClr val="FFCC00"/>
                    </a:solidFill>
                  </a:rPr>
                  <a:t>-1 </a:t>
                </a:r>
                <a:r>
                  <a:rPr lang="de-DE" sz="1600" b="1" baseline="30000" dirty="0" smtClean="0">
                    <a:solidFill>
                      <a:srgbClr val="FFCC00"/>
                    </a:solidFill>
                  </a:rPr>
                  <a:t>		</a:t>
                </a:r>
                <a14:m>
                  <m:oMath xmlns:m="http://schemas.openxmlformats.org/officeDocument/2006/math">
                    <m:sSub>
                      <m:sSubPr>
                        <m:ctrlPr>
                          <a:rPr lang="de-DE" sz="1600" b="1" i="1" smtClean="0">
                            <a:solidFill>
                              <a:srgbClr val="FFCC00"/>
                            </a:solidFill>
                            <a:latin typeface="Cambria Math" panose="02040503050406030204" pitchFamily="18" charset="0"/>
                          </a:rPr>
                        </m:ctrlPr>
                      </m:sSubPr>
                      <m:e>
                        <m:r>
                          <a:rPr lang="el-GR" sz="1600" b="1" i="1">
                            <a:solidFill>
                              <a:srgbClr val="FFCC00"/>
                            </a:solidFill>
                            <a:latin typeface="Cambria Math" panose="02040503050406030204" pitchFamily="18" charset="0"/>
                          </a:rPr>
                          <m:t>𝜼</m:t>
                        </m:r>
                      </m:e>
                      <m:sub>
                        <m:r>
                          <a:rPr lang="de-DE" sz="1600" b="1" i="1">
                            <a:solidFill>
                              <a:srgbClr val="FFCC00"/>
                            </a:solidFill>
                            <a:latin typeface="Cambria Math" panose="02040503050406030204" pitchFamily="18" charset="0"/>
                          </a:rPr>
                          <m:t>𝑯𝒆</m:t>
                        </m:r>
                      </m:sub>
                    </m:sSub>
                    <m:r>
                      <a:rPr lang="de-DE" sz="1600" b="1" i="1">
                        <a:solidFill>
                          <a:srgbClr val="FFCC00"/>
                        </a:solidFill>
                        <a:latin typeface="Cambria Math" panose="02040503050406030204" pitchFamily="18" charset="0"/>
                      </a:rPr>
                      <m:t>=</m:t>
                    </m:r>
                    <m:r>
                      <a:rPr lang="de-DE" sz="1600" b="1" i="1">
                        <a:solidFill>
                          <a:srgbClr val="FFCC00"/>
                        </a:solidFill>
                        <a:latin typeface="Cambria Math" panose="02040503050406030204" pitchFamily="18" charset="0"/>
                      </a:rPr>
                      <m:t>𝟎</m:t>
                    </m:r>
                    <m:r>
                      <a:rPr lang="de-DE" sz="1600" b="1" i="1">
                        <a:solidFill>
                          <a:srgbClr val="FFCC00"/>
                        </a:solidFill>
                        <a:latin typeface="Cambria Math" panose="02040503050406030204" pitchFamily="18" charset="0"/>
                      </a:rPr>
                      <m:t>.</m:t>
                    </m:r>
                    <m:r>
                      <a:rPr lang="de-DE" sz="1600" b="1" i="1" smtClean="0">
                        <a:solidFill>
                          <a:srgbClr val="FFCC00"/>
                        </a:solidFill>
                        <a:latin typeface="Cambria Math" panose="02040503050406030204" pitchFamily="18" charset="0"/>
                      </a:rPr>
                      <m:t>𝟓</m:t>
                    </m:r>
                  </m:oMath>
                </a14:m>
                <a:endParaRPr lang="de-DE" sz="1600" b="1" i="1" dirty="0">
                  <a:solidFill>
                    <a:srgbClr val="FFCC00"/>
                  </a:solidFill>
                  <a:latin typeface="Cambria Math" panose="02040503050406030204" pitchFamily="18" charset="0"/>
                </a:endParaRPr>
              </a:p>
              <a:p>
                <a14:m>
                  <m:oMath xmlns:m="http://schemas.openxmlformats.org/officeDocument/2006/math">
                    <m:sSub>
                      <m:sSubPr>
                        <m:ctrlPr>
                          <a:rPr lang="de-DE" sz="1600" b="1" i="1" smtClean="0">
                            <a:solidFill>
                              <a:srgbClr val="FFCC00"/>
                            </a:solidFill>
                            <a:latin typeface="Cambria Math" panose="02040503050406030204" pitchFamily="18" charset="0"/>
                          </a:rPr>
                        </m:ctrlPr>
                      </m:sSubPr>
                      <m:e>
                        <m:r>
                          <a:rPr lang="el-GR" sz="1600" b="1" i="1" smtClean="0">
                            <a:solidFill>
                              <a:srgbClr val="FFCC00"/>
                            </a:solidFill>
                            <a:latin typeface="Cambria Math" panose="02040503050406030204" pitchFamily="18" charset="0"/>
                          </a:rPr>
                          <m:t>𝜼</m:t>
                        </m:r>
                      </m:e>
                      <m:sub>
                        <m:r>
                          <a:rPr lang="de-DE" sz="1600" b="1" i="1" smtClean="0">
                            <a:solidFill>
                              <a:srgbClr val="FFCC00"/>
                            </a:solidFill>
                            <a:latin typeface="Cambria Math" panose="02040503050406030204" pitchFamily="18" charset="0"/>
                          </a:rPr>
                          <m:t>𝒆𝒙𝒉𝒂𝒖𝒔𝒕</m:t>
                        </m:r>
                      </m:sub>
                    </m:sSub>
                    <m:r>
                      <a:rPr lang="de-DE" sz="1600" b="1" i="1" smtClean="0">
                        <a:solidFill>
                          <a:srgbClr val="FFCC00"/>
                        </a:solidFill>
                        <a:latin typeface="Cambria Math" panose="02040503050406030204" pitchFamily="18" charset="0"/>
                      </a:rPr>
                      <m:t>=</m:t>
                    </m:r>
                    <m:f>
                      <m:fPr>
                        <m:ctrlPr>
                          <a:rPr lang="de-DE" sz="1600" b="1" i="1" smtClean="0">
                            <a:solidFill>
                              <a:srgbClr val="FFCC00"/>
                            </a:solidFill>
                            <a:latin typeface="Cambria Math" panose="02040503050406030204" pitchFamily="18" charset="0"/>
                          </a:rPr>
                        </m:ctrlPr>
                      </m:fPr>
                      <m:num>
                        <m:sSub>
                          <m:sSubPr>
                            <m:ctrlPr>
                              <a:rPr lang="de-DE" sz="1600" b="1" i="1" smtClean="0">
                                <a:solidFill>
                                  <a:srgbClr val="FFCC00"/>
                                </a:solidFill>
                                <a:latin typeface="Cambria Math" panose="02040503050406030204" pitchFamily="18" charset="0"/>
                              </a:rPr>
                            </m:ctrlPr>
                          </m:sSubPr>
                          <m:e>
                            <m:r>
                              <a:rPr lang="el-GR" sz="1600" b="1" i="1">
                                <a:solidFill>
                                  <a:srgbClr val="FFCC00"/>
                                </a:solidFill>
                                <a:latin typeface="Cambria Math" panose="02040503050406030204" pitchFamily="18" charset="0"/>
                              </a:rPr>
                              <m:t>𝜞</m:t>
                            </m:r>
                          </m:e>
                          <m:sub>
                            <m:r>
                              <a:rPr lang="el-GR" sz="1600" b="1" i="1">
                                <a:solidFill>
                                  <a:srgbClr val="FFCC00"/>
                                </a:solidFill>
                                <a:latin typeface="Cambria Math" panose="02040503050406030204" pitchFamily="18" charset="0"/>
                              </a:rPr>
                              <m:t>𝜶</m:t>
                            </m:r>
                            <m:r>
                              <a:rPr lang="el-GR" sz="1600" b="1" i="1">
                                <a:solidFill>
                                  <a:srgbClr val="FFCC00"/>
                                </a:solidFill>
                                <a:latin typeface="Cambria Math" panose="02040503050406030204" pitchFamily="18" charset="0"/>
                              </a:rPr>
                              <m:t>,</m:t>
                            </m:r>
                            <m:r>
                              <a:rPr lang="el-GR" sz="1600" b="1" i="1">
                                <a:solidFill>
                                  <a:srgbClr val="FFCC00"/>
                                </a:solidFill>
                                <a:latin typeface="Cambria Math" panose="02040503050406030204" pitchFamily="18" charset="0"/>
                              </a:rPr>
                              <m:t>𝟏</m:t>
                            </m:r>
                          </m:sub>
                        </m:sSub>
                      </m:num>
                      <m:den>
                        <m:sSub>
                          <m:sSubPr>
                            <m:ctrlPr>
                              <a:rPr lang="de-DE" sz="1600" i="1" smtClean="0">
                                <a:solidFill>
                                  <a:srgbClr val="FFCC00"/>
                                </a:solidFill>
                                <a:latin typeface="Cambria Math" panose="02040503050406030204" pitchFamily="18" charset="0"/>
                              </a:rPr>
                            </m:ctrlPr>
                          </m:sSubPr>
                          <m:e>
                            <m:r>
                              <m:rPr>
                                <m:sty m:val="p"/>
                              </m:rPr>
                              <a:rPr lang="el-GR" sz="1600" i="1">
                                <a:solidFill>
                                  <a:srgbClr val="FFCC00"/>
                                </a:solidFill>
                                <a:latin typeface="Cambria Math" panose="02040503050406030204" pitchFamily="18" charset="0"/>
                              </a:rPr>
                              <m:t>η</m:t>
                            </m:r>
                          </m:e>
                          <m:sub>
                            <m:r>
                              <a:rPr lang="de-DE" sz="1600" i="1">
                                <a:solidFill>
                                  <a:srgbClr val="FFCC00"/>
                                </a:solidFill>
                                <a:latin typeface="Cambria Math" panose="02040503050406030204" pitchFamily="18" charset="0"/>
                              </a:rPr>
                              <m:t>𝑯𝒆</m:t>
                            </m:r>
                          </m:sub>
                        </m:sSub>
                        <m:sSub>
                          <m:sSubPr>
                            <m:ctrlPr>
                              <a:rPr lang="de-DE" sz="1600" b="1" i="1">
                                <a:solidFill>
                                  <a:srgbClr val="FFCC00"/>
                                </a:solidFill>
                                <a:latin typeface="Cambria Math" panose="02040503050406030204" pitchFamily="18" charset="0"/>
                              </a:rPr>
                            </m:ctrlPr>
                          </m:sSubPr>
                          <m:e>
                            <m:r>
                              <a:rPr lang="de-DE" sz="1600" b="1" i="1">
                                <a:solidFill>
                                  <a:srgbClr val="FFCC00"/>
                                </a:solidFill>
                                <a:latin typeface="Cambria Math" panose="02040503050406030204" pitchFamily="18" charset="0"/>
                              </a:rPr>
                              <m:t>𝑪</m:t>
                            </m:r>
                          </m:e>
                          <m:sub>
                            <m:r>
                              <a:rPr lang="de-DE" sz="1600" b="1" i="1">
                                <a:solidFill>
                                  <a:srgbClr val="FFCC00"/>
                                </a:solidFill>
                                <a:latin typeface="Cambria Math" panose="02040503050406030204" pitchFamily="18" charset="0"/>
                              </a:rPr>
                              <m:t>𝑯𝒆</m:t>
                            </m:r>
                            <m:r>
                              <a:rPr lang="de-DE" sz="1600" b="1" i="1" smtClean="0">
                                <a:solidFill>
                                  <a:srgbClr val="FFCC00"/>
                                </a:solidFill>
                                <a:latin typeface="Cambria Math" panose="02040503050406030204" pitchFamily="18" charset="0"/>
                              </a:rPr>
                              <m:t>,</m:t>
                            </m:r>
                            <m:r>
                              <a:rPr lang="de-DE" sz="1600" b="1" i="1" smtClean="0">
                                <a:solidFill>
                                  <a:srgbClr val="FFCC00"/>
                                </a:solidFill>
                                <a:latin typeface="Cambria Math" panose="02040503050406030204" pitchFamily="18" charset="0"/>
                              </a:rPr>
                              <m:t>𝒎𝒂𝒊𝒏</m:t>
                            </m:r>
                          </m:sub>
                        </m:sSub>
                        <m:sSub>
                          <m:sSubPr>
                            <m:ctrlPr>
                              <a:rPr lang="de-DE" sz="1600" b="1" i="1">
                                <a:solidFill>
                                  <a:srgbClr val="FFCC00"/>
                                </a:solidFill>
                                <a:latin typeface="Cambria Math" panose="02040503050406030204" pitchFamily="18" charset="0"/>
                              </a:rPr>
                            </m:ctrlPr>
                          </m:sSubPr>
                          <m:e>
                            <m:r>
                              <a:rPr lang="el-GR" sz="1600" b="1" i="1">
                                <a:solidFill>
                                  <a:srgbClr val="FFCC00"/>
                                </a:solidFill>
                                <a:latin typeface="Cambria Math" panose="02040503050406030204" pitchFamily="18" charset="0"/>
                              </a:rPr>
                              <m:t>𝜞</m:t>
                            </m:r>
                          </m:e>
                          <m:sub>
                            <m:r>
                              <a:rPr lang="de-DE" sz="1600" b="1" i="1">
                                <a:solidFill>
                                  <a:srgbClr val="FFCC00"/>
                                </a:solidFill>
                                <a:latin typeface="Cambria Math" panose="02040503050406030204" pitchFamily="18" charset="0"/>
                              </a:rPr>
                              <m:t>𝒊𝒐𝒏</m:t>
                            </m:r>
                            <m:r>
                              <a:rPr lang="de-DE" sz="1600" b="1" i="1">
                                <a:solidFill>
                                  <a:srgbClr val="FFCC00"/>
                                </a:solidFill>
                                <a:latin typeface="Cambria Math" panose="02040503050406030204" pitchFamily="18" charset="0"/>
                              </a:rPr>
                              <m:t>,</m:t>
                            </m:r>
                            <m:r>
                              <a:rPr lang="de-DE" sz="1600" b="1" i="1">
                                <a:solidFill>
                                  <a:srgbClr val="FFCC00"/>
                                </a:solidFill>
                                <a:latin typeface="Cambria Math" panose="02040503050406030204" pitchFamily="18" charset="0"/>
                              </a:rPr>
                              <m:t>𝒅𝒊𝒗</m:t>
                            </m:r>
                            <m:r>
                              <a:rPr lang="de-DE" sz="1600" b="1" i="1">
                                <a:solidFill>
                                  <a:srgbClr val="FFCC00"/>
                                </a:solidFill>
                                <a:latin typeface="Cambria Math" panose="02040503050406030204" pitchFamily="18" charset="0"/>
                              </a:rPr>
                              <m:t>,</m:t>
                            </m:r>
                          </m:sub>
                        </m:sSub>
                      </m:den>
                    </m:f>
                    <m:r>
                      <a:rPr lang="de-DE" sz="1600" b="1" i="1" smtClean="0">
                        <a:solidFill>
                          <a:srgbClr val="FFCC00"/>
                        </a:solidFill>
                        <a:latin typeface="Cambria Math" panose="02040503050406030204" pitchFamily="18" charset="0"/>
                      </a:rPr>
                      <m:t>=</m:t>
                    </m:r>
                  </m:oMath>
                </a14:m>
                <a:r>
                  <a:rPr lang="de-DE" sz="1600" b="1" dirty="0" smtClean="0">
                    <a:solidFill>
                      <a:srgbClr val="FFCC00"/>
                    </a:solidFill>
                  </a:rPr>
                  <a:t> 3.5%</a:t>
                </a:r>
              </a:p>
              <a:p>
                <a:endParaRPr lang="de-DE" sz="600" b="1" dirty="0" smtClean="0">
                  <a:solidFill>
                    <a:srgbClr val="FFCC00"/>
                  </a:solidFill>
                </a:endParaRPr>
              </a:p>
              <a:p>
                <a14:m>
                  <m:oMath xmlns:m="http://schemas.openxmlformats.org/officeDocument/2006/math">
                    <m:sSub>
                      <m:sSubPr>
                        <m:ctrlPr>
                          <a:rPr lang="de-DE" sz="1600" b="1" i="1">
                            <a:solidFill>
                              <a:srgbClr val="C6D325"/>
                            </a:solidFill>
                            <a:latin typeface="Cambria Math" panose="02040503050406030204" pitchFamily="18" charset="0"/>
                          </a:rPr>
                        </m:ctrlPr>
                      </m:sSubPr>
                      <m:e>
                        <m:r>
                          <a:rPr lang="el-GR" sz="1600" b="1" i="1">
                            <a:solidFill>
                              <a:srgbClr val="C6D325"/>
                            </a:solidFill>
                            <a:latin typeface="Cambria Math" panose="02040503050406030204" pitchFamily="18" charset="0"/>
                          </a:rPr>
                          <m:t>𝜞</m:t>
                        </m:r>
                      </m:e>
                      <m:sub>
                        <m:r>
                          <a:rPr lang="de-DE" sz="1600" b="1" i="1">
                            <a:solidFill>
                              <a:srgbClr val="C6D325"/>
                            </a:solidFill>
                            <a:latin typeface="Cambria Math" panose="02040503050406030204" pitchFamily="18" charset="0"/>
                          </a:rPr>
                          <m:t>𝑳𝑪𝑭𝑺</m:t>
                        </m:r>
                        <m:r>
                          <a:rPr lang="de-DE" sz="1600" b="1" i="1">
                            <a:solidFill>
                              <a:srgbClr val="C6D325"/>
                            </a:solidFill>
                            <a:latin typeface="Cambria Math" panose="02040503050406030204" pitchFamily="18" charset="0"/>
                          </a:rPr>
                          <m:t>, </m:t>
                        </m:r>
                        <m:r>
                          <a:rPr lang="de-DE" sz="1600" b="1" i="1">
                            <a:solidFill>
                              <a:srgbClr val="C6D325"/>
                            </a:solidFill>
                            <a:latin typeface="Cambria Math" panose="02040503050406030204" pitchFamily="18" charset="0"/>
                          </a:rPr>
                          <m:t>𝑯𝑬𝑳𝑰𝑨𝑺</m:t>
                        </m:r>
                      </m:sub>
                    </m:sSub>
                    <m:r>
                      <a:rPr lang="de-DE" sz="1600" b="1" i="1">
                        <a:solidFill>
                          <a:srgbClr val="C6D325"/>
                        </a:solidFill>
                        <a:latin typeface="Cambria Math" panose="02040503050406030204" pitchFamily="18" charset="0"/>
                      </a:rPr>
                      <m:t>=</m:t>
                    </m:r>
                    <m:r>
                      <a:rPr lang="de-DE" sz="1600" b="1" i="1" smtClean="0">
                        <a:solidFill>
                          <a:srgbClr val="C6D325"/>
                        </a:solidFill>
                        <a:latin typeface="Cambria Math" panose="02040503050406030204" pitchFamily="18" charset="0"/>
                      </a:rPr>
                      <m:t>𝟏</m:t>
                    </m:r>
                    <m:r>
                      <a:rPr lang="de-DE" sz="1600" b="1" i="1" smtClean="0">
                        <a:solidFill>
                          <a:srgbClr val="C6D325"/>
                        </a:solidFill>
                        <a:latin typeface="Cambria Math" panose="02040503050406030204" pitchFamily="18" charset="0"/>
                      </a:rPr>
                      <m:t>.</m:t>
                    </m:r>
                    <m:r>
                      <a:rPr lang="de-DE" sz="1600" b="1" i="1" smtClean="0">
                        <a:solidFill>
                          <a:srgbClr val="C6D325"/>
                        </a:solidFill>
                        <a:latin typeface="Cambria Math" panose="02040503050406030204" pitchFamily="18" charset="0"/>
                      </a:rPr>
                      <m:t>𝟎</m:t>
                    </m:r>
                  </m:oMath>
                </a14:m>
                <a:r>
                  <a:rPr lang="de-DE" sz="1600" b="1" dirty="0" smtClean="0">
                    <a:solidFill>
                      <a:srgbClr val="C6D325"/>
                    </a:solidFill>
                  </a:rPr>
                  <a:t> E+22 s</a:t>
                </a:r>
                <a:r>
                  <a:rPr lang="de-DE" sz="1600" b="1" baseline="30000" dirty="0" smtClean="0">
                    <a:solidFill>
                      <a:srgbClr val="C6D325"/>
                    </a:solidFill>
                  </a:rPr>
                  <a:t>-1 		</a:t>
                </a:r>
                <a14:m>
                  <m:oMath xmlns:m="http://schemas.openxmlformats.org/officeDocument/2006/math">
                    <m:sSub>
                      <m:sSubPr>
                        <m:ctrlPr>
                          <a:rPr lang="de-DE" sz="1600" b="1" i="1">
                            <a:solidFill>
                              <a:srgbClr val="C6D325"/>
                            </a:solidFill>
                            <a:latin typeface="Cambria Math" panose="02040503050406030204" pitchFamily="18" charset="0"/>
                          </a:rPr>
                        </m:ctrlPr>
                      </m:sSubPr>
                      <m:e>
                        <m:r>
                          <a:rPr lang="de-DE" sz="1600" b="1" i="1">
                            <a:solidFill>
                              <a:srgbClr val="C6D325"/>
                            </a:solidFill>
                            <a:latin typeface="Cambria Math" panose="02040503050406030204" pitchFamily="18" charset="0"/>
                          </a:rPr>
                          <m:t>𝑪</m:t>
                        </m:r>
                      </m:e>
                      <m:sub>
                        <m:r>
                          <a:rPr lang="de-DE" sz="1600" b="1" i="1">
                            <a:solidFill>
                              <a:srgbClr val="C6D325"/>
                            </a:solidFill>
                            <a:latin typeface="Cambria Math" panose="02040503050406030204" pitchFamily="18" charset="0"/>
                          </a:rPr>
                          <m:t>𝑯𝒆</m:t>
                        </m:r>
                        <m:r>
                          <a:rPr lang="de-DE" sz="1600" b="1" i="1" smtClean="0">
                            <a:solidFill>
                              <a:srgbClr val="C6D325"/>
                            </a:solidFill>
                            <a:latin typeface="Cambria Math" panose="02040503050406030204" pitchFamily="18" charset="0"/>
                          </a:rPr>
                          <m:t>,</m:t>
                        </m:r>
                        <m:r>
                          <a:rPr lang="de-DE" sz="1600" b="1" i="1" smtClean="0">
                            <a:solidFill>
                              <a:srgbClr val="C6D325"/>
                            </a:solidFill>
                            <a:latin typeface="Cambria Math" panose="02040503050406030204" pitchFamily="18" charset="0"/>
                          </a:rPr>
                          <m:t>𝒎𝒂𝒊𝒏</m:t>
                        </m:r>
                      </m:sub>
                    </m:sSub>
                    <m:r>
                      <a:rPr lang="de-DE" sz="1600" b="1" i="1">
                        <a:solidFill>
                          <a:srgbClr val="C6D325"/>
                        </a:solidFill>
                        <a:latin typeface="Cambria Math" panose="02040503050406030204" pitchFamily="18" charset="0"/>
                      </a:rPr>
                      <m:t>=</m:t>
                    </m:r>
                    <m:r>
                      <m:rPr>
                        <m:nor/>
                      </m:rPr>
                      <a:rPr lang="de-DE" sz="1600" b="1">
                        <a:solidFill>
                          <a:srgbClr val="C6D325"/>
                        </a:solidFill>
                        <a:latin typeface="Cambria Math" panose="02040503050406030204" pitchFamily="18" charset="0"/>
                      </a:rPr>
                      <m:t>1.</m:t>
                    </m:r>
                    <m:r>
                      <m:rPr>
                        <m:nor/>
                      </m:rPr>
                      <a:rPr lang="de-DE" sz="1600" b="1" i="0" smtClean="0">
                        <a:solidFill>
                          <a:srgbClr val="C6D325"/>
                        </a:solidFill>
                        <a:latin typeface="Cambria Math" panose="02040503050406030204" pitchFamily="18" charset="0"/>
                      </a:rPr>
                      <m:t>06</m:t>
                    </m:r>
                    <m:r>
                      <m:rPr>
                        <m:nor/>
                      </m:rPr>
                      <a:rPr lang="de-DE" sz="1600" b="1" dirty="0">
                        <a:solidFill>
                          <a:srgbClr val="C6D325"/>
                        </a:solidFill>
                      </a:rPr>
                      <m:t> %</m:t>
                    </m:r>
                  </m:oMath>
                </a14:m>
                <a:endParaRPr lang="de-DE" sz="1600" b="1" dirty="0" smtClean="0">
                  <a:solidFill>
                    <a:srgbClr val="C6D325"/>
                  </a:solidFill>
                </a:endParaRPr>
              </a:p>
              <a:p>
                <a14:m>
                  <m:oMath xmlns:m="http://schemas.openxmlformats.org/officeDocument/2006/math">
                    <m:sSub>
                      <m:sSubPr>
                        <m:ctrlPr>
                          <a:rPr lang="de-DE" sz="1600" b="1" i="1">
                            <a:solidFill>
                              <a:srgbClr val="C6D325"/>
                            </a:solidFill>
                            <a:latin typeface="Cambria Math" panose="02040503050406030204" pitchFamily="18" charset="0"/>
                          </a:rPr>
                        </m:ctrlPr>
                      </m:sSubPr>
                      <m:e>
                        <m:r>
                          <a:rPr lang="el-GR" sz="1600" b="1" i="1">
                            <a:solidFill>
                              <a:srgbClr val="C6D325"/>
                            </a:solidFill>
                            <a:latin typeface="Cambria Math" panose="02040503050406030204" pitchFamily="18" charset="0"/>
                          </a:rPr>
                          <m:t>𝜞</m:t>
                        </m:r>
                      </m:e>
                      <m:sub>
                        <m:r>
                          <a:rPr lang="de-DE" sz="1600" b="1" i="1">
                            <a:solidFill>
                              <a:srgbClr val="C6D325"/>
                            </a:solidFill>
                            <a:latin typeface="Cambria Math" panose="02040503050406030204" pitchFamily="18" charset="0"/>
                          </a:rPr>
                          <m:t>𝒊𝒐𝒏</m:t>
                        </m:r>
                        <m:r>
                          <a:rPr lang="de-DE" sz="1600" b="1" i="1">
                            <a:solidFill>
                              <a:srgbClr val="C6D325"/>
                            </a:solidFill>
                            <a:latin typeface="Cambria Math" panose="02040503050406030204" pitchFamily="18" charset="0"/>
                          </a:rPr>
                          <m:t>,</m:t>
                        </m:r>
                        <m:r>
                          <a:rPr lang="de-DE" sz="1600" b="1" i="1">
                            <a:solidFill>
                              <a:srgbClr val="C6D325"/>
                            </a:solidFill>
                            <a:latin typeface="Cambria Math" panose="02040503050406030204" pitchFamily="18" charset="0"/>
                          </a:rPr>
                          <m:t>𝒅𝒊𝒗</m:t>
                        </m:r>
                        <m:r>
                          <a:rPr lang="de-DE" sz="1600" b="1" i="1">
                            <a:solidFill>
                              <a:srgbClr val="C6D325"/>
                            </a:solidFill>
                            <a:latin typeface="Cambria Math" panose="02040503050406030204" pitchFamily="18" charset="0"/>
                          </a:rPr>
                          <m:t>, </m:t>
                        </m:r>
                        <m:r>
                          <a:rPr lang="de-DE" sz="1600" b="1" i="1">
                            <a:solidFill>
                              <a:srgbClr val="C6D325"/>
                            </a:solidFill>
                            <a:latin typeface="Cambria Math" panose="02040503050406030204" pitchFamily="18" charset="0"/>
                          </a:rPr>
                          <m:t>𝑯𝑬𝑳𝑰𝑨𝑺</m:t>
                        </m:r>
                      </m:sub>
                    </m:sSub>
                    <m:r>
                      <a:rPr lang="de-DE" sz="1600" b="1" i="1">
                        <a:solidFill>
                          <a:srgbClr val="C6D325"/>
                        </a:solidFill>
                        <a:latin typeface="Cambria Math" panose="02040503050406030204" pitchFamily="18" charset="0"/>
                      </a:rPr>
                      <m:t>=</m:t>
                    </m:r>
                    <m:r>
                      <a:rPr lang="de-DE" sz="1600" b="1" i="1" smtClean="0">
                        <a:solidFill>
                          <a:srgbClr val="C6D325"/>
                        </a:solidFill>
                        <a:latin typeface="Cambria Math" panose="02040503050406030204" pitchFamily="18" charset="0"/>
                      </a:rPr>
                      <m:t>𝟏</m:t>
                    </m:r>
                    <m:r>
                      <a:rPr lang="de-DE" sz="1600" b="1" i="1">
                        <a:solidFill>
                          <a:srgbClr val="C6D325"/>
                        </a:solidFill>
                        <a:latin typeface="Cambria Math" panose="02040503050406030204" pitchFamily="18" charset="0"/>
                      </a:rPr>
                      <m:t>.</m:t>
                    </m:r>
                    <m:r>
                      <a:rPr lang="de-DE" sz="1600" b="1" i="1" smtClean="0">
                        <a:solidFill>
                          <a:srgbClr val="C6D325"/>
                        </a:solidFill>
                        <a:latin typeface="Cambria Math" panose="02040503050406030204" pitchFamily="18" charset="0"/>
                      </a:rPr>
                      <m:t>𝟒</m:t>
                    </m:r>
                  </m:oMath>
                </a14:m>
                <a:r>
                  <a:rPr lang="de-DE" sz="1600" b="1" dirty="0">
                    <a:solidFill>
                      <a:srgbClr val="C6D325"/>
                    </a:solidFill>
                  </a:rPr>
                  <a:t> </a:t>
                </a:r>
                <a:r>
                  <a:rPr lang="de-DE" sz="1600" b="1" dirty="0" smtClean="0">
                    <a:solidFill>
                      <a:srgbClr val="C6D325"/>
                    </a:solidFill>
                  </a:rPr>
                  <a:t>E+24 </a:t>
                </a:r>
                <a:r>
                  <a:rPr lang="de-DE" sz="1600" b="1" dirty="0">
                    <a:solidFill>
                      <a:srgbClr val="C6D325"/>
                    </a:solidFill>
                  </a:rPr>
                  <a:t>s</a:t>
                </a:r>
                <a:r>
                  <a:rPr lang="de-DE" sz="1600" b="1" baseline="30000" dirty="0">
                    <a:solidFill>
                      <a:srgbClr val="C6D325"/>
                    </a:solidFill>
                  </a:rPr>
                  <a:t>-1 </a:t>
                </a:r>
                <a:r>
                  <a:rPr lang="de-DE" sz="1600" b="1" baseline="30000" dirty="0" smtClean="0">
                    <a:solidFill>
                      <a:srgbClr val="C6D325"/>
                    </a:solidFill>
                  </a:rPr>
                  <a:t>	</a:t>
                </a:r>
                <a:r>
                  <a:rPr lang="de-DE" sz="1600" b="1" dirty="0" smtClean="0">
                    <a:solidFill>
                      <a:srgbClr val="C6D325"/>
                    </a:solidFill>
                  </a:rPr>
                  <a:t> 	</a:t>
                </a:r>
                <a14:m>
                  <m:oMath xmlns:m="http://schemas.openxmlformats.org/officeDocument/2006/math">
                    <m:sSub>
                      <m:sSubPr>
                        <m:ctrlPr>
                          <a:rPr lang="de-DE" sz="1600" b="1" i="1" smtClean="0">
                            <a:solidFill>
                              <a:srgbClr val="C6D325"/>
                            </a:solidFill>
                            <a:latin typeface="Cambria Math" panose="02040503050406030204" pitchFamily="18" charset="0"/>
                          </a:rPr>
                        </m:ctrlPr>
                      </m:sSubPr>
                      <m:e>
                        <m:r>
                          <a:rPr lang="el-GR" sz="1600" b="1" i="1">
                            <a:solidFill>
                              <a:srgbClr val="C6D325"/>
                            </a:solidFill>
                            <a:latin typeface="Cambria Math" panose="02040503050406030204" pitchFamily="18" charset="0"/>
                          </a:rPr>
                          <m:t>𝜼</m:t>
                        </m:r>
                      </m:e>
                      <m:sub>
                        <m:r>
                          <a:rPr lang="de-DE" sz="1600" b="1" i="1">
                            <a:solidFill>
                              <a:srgbClr val="C6D325"/>
                            </a:solidFill>
                            <a:latin typeface="Cambria Math" panose="02040503050406030204" pitchFamily="18" charset="0"/>
                          </a:rPr>
                          <m:t>𝑯𝒆</m:t>
                        </m:r>
                      </m:sub>
                    </m:sSub>
                    <m:r>
                      <a:rPr lang="de-DE" sz="1600" b="1" i="1">
                        <a:solidFill>
                          <a:srgbClr val="C6D325"/>
                        </a:solidFill>
                        <a:latin typeface="Cambria Math" panose="02040503050406030204" pitchFamily="18" charset="0"/>
                      </a:rPr>
                      <m:t>=</m:t>
                    </m:r>
                    <m:r>
                      <a:rPr lang="de-DE" sz="1600" b="1" i="1">
                        <a:solidFill>
                          <a:srgbClr val="C6D325"/>
                        </a:solidFill>
                        <a:latin typeface="Cambria Math" panose="02040503050406030204" pitchFamily="18" charset="0"/>
                      </a:rPr>
                      <m:t>𝟎</m:t>
                    </m:r>
                    <m:r>
                      <a:rPr lang="de-DE" sz="1600" b="1" i="1">
                        <a:solidFill>
                          <a:srgbClr val="C6D325"/>
                        </a:solidFill>
                        <a:latin typeface="Cambria Math" panose="02040503050406030204" pitchFamily="18" charset="0"/>
                      </a:rPr>
                      <m:t>.</m:t>
                    </m:r>
                    <m:r>
                      <a:rPr lang="de-DE" sz="1600" b="1" i="1" smtClean="0">
                        <a:solidFill>
                          <a:srgbClr val="C6D325"/>
                        </a:solidFill>
                        <a:latin typeface="Cambria Math" panose="02040503050406030204" pitchFamily="18" charset="0"/>
                      </a:rPr>
                      <m:t>𝟐𝟓</m:t>
                    </m:r>
                  </m:oMath>
                </a14:m>
                <a:endParaRPr lang="de-DE" sz="1600" b="1" dirty="0" smtClean="0">
                  <a:solidFill>
                    <a:srgbClr val="C6D325"/>
                  </a:solidFill>
                </a:endParaRPr>
              </a:p>
              <a:p>
                <a14:m>
                  <m:oMath xmlns:m="http://schemas.openxmlformats.org/officeDocument/2006/math">
                    <m:sSub>
                      <m:sSubPr>
                        <m:ctrlPr>
                          <a:rPr lang="de-DE" sz="1600" b="1" i="1" smtClean="0">
                            <a:solidFill>
                              <a:srgbClr val="C6D325"/>
                            </a:solidFill>
                            <a:latin typeface="Cambria Math" panose="02040503050406030204" pitchFamily="18" charset="0"/>
                          </a:rPr>
                        </m:ctrlPr>
                      </m:sSubPr>
                      <m:e>
                        <m:r>
                          <a:rPr lang="el-GR" sz="1600" b="1" i="1">
                            <a:solidFill>
                              <a:srgbClr val="C6D325"/>
                            </a:solidFill>
                            <a:latin typeface="Cambria Math" panose="02040503050406030204" pitchFamily="18" charset="0"/>
                          </a:rPr>
                          <m:t>𝜼</m:t>
                        </m:r>
                      </m:e>
                      <m:sub>
                        <m:r>
                          <a:rPr lang="de-DE" sz="1600" b="1" i="1">
                            <a:solidFill>
                              <a:srgbClr val="C6D325"/>
                            </a:solidFill>
                            <a:latin typeface="Cambria Math" panose="02040503050406030204" pitchFamily="18" charset="0"/>
                          </a:rPr>
                          <m:t>𝒆𝒙𝒉𝒂𝒖𝒔𝒕</m:t>
                        </m:r>
                      </m:sub>
                    </m:sSub>
                    <m:r>
                      <a:rPr lang="de-DE" sz="1600" b="1" i="1">
                        <a:solidFill>
                          <a:srgbClr val="C6D325"/>
                        </a:solidFill>
                        <a:latin typeface="Cambria Math" panose="02040503050406030204" pitchFamily="18" charset="0"/>
                      </a:rPr>
                      <m:t>=</m:t>
                    </m:r>
                    <m:f>
                      <m:fPr>
                        <m:ctrlPr>
                          <a:rPr lang="de-DE" sz="1600" b="1" i="1">
                            <a:solidFill>
                              <a:srgbClr val="C6D325"/>
                            </a:solidFill>
                            <a:latin typeface="Cambria Math" panose="02040503050406030204" pitchFamily="18" charset="0"/>
                          </a:rPr>
                        </m:ctrlPr>
                      </m:fPr>
                      <m:num>
                        <m:sSub>
                          <m:sSubPr>
                            <m:ctrlPr>
                              <a:rPr lang="de-DE" sz="1600" b="1" i="1">
                                <a:solidFill>
                                  <a:srgbClr val="C6D325"/>
                                </a:solidFill>
                                <a:latin typeface="Cambria Math" panose="02040503050406030204" pitchFamily="18" charset="0"/>
                              </a:rPr>
                            </m:ctrlPr>
                          </m:sSubPr>
                          <m:e>
                            <m:r>
                              <a:rPr lang="el-GR" sz="1600" b="1" i="1">
                                <a:solidFill>
                                  <a:srgbClr val="C6D325"/>
                                </a:solidFill>
                                <a:latin typeface="Cambria Math" panose="02040503050406030204" pitchFamily="18" charset="0"/>
                              </a:rPr>
                              <m:t>𝜞</m:t>
                            </m:r>
                          </m:e>
                          <m:sub>
                            <m:r>
                              <a:rPr lang="el-GR" sz="1600" b="1" i="1">
                                <a:solidFill>
                                  <a:srgbClr val="C6D325"/>
                                </a:solidFill>
                                <a:latin typeface="Cambria Math" panose="02040503050406030204" pitchFamily="18" charset="0"/>
                              </a:rPr>
                              <m:t>𝜶</m:t>
                            </m:r>
                            <m:r>
                              <a:rPr lang="el-GR" sz="1600" b="1" i="1">
                                <a:solidFill>
                                  <a:srgbClr val="C6D325"/>
                                </a:solidFill>
                                <a:latin typeface="Cambria Math" panose="02040503050406030204" pitchFamily="18" charset="0"/>
                              </a:rPr>
                              <m:t>,</m:t>
                            </m:r>
                            <m:r>
                              <a:rPr lang="el-GR" sz="1600" b="1" i="1">
                                <a:solidFill>
                                  <a:srgbClr val="C6D325"/>
                                </a:solidFill>
                                <a:latin typeface="Cambria Math" panose="02040503050406030204" pitchFamily="18" charset="0"/>
                              </a:rPr>
                              <m:t>𝟏</m:t>
                            </m:r>
                          </m:sub>
                        </m:sSub>
                      </m:num>
                      <m:den>
                        <m:sSub>
                          <m:sSubPr>
                            <m:ctrlPr>
                              <a:rPr lang="de-DE" sz="1600" b="1" i="1">
                                <a:solidFill>
                                  <a:srgbClr val="C6D325"/>
                                </a:solidFill>
                                <a:latin typeface="Cambria Math" panose="02040503050406030204" pitchFamily="18" charset="0"/>
                              </a:rPr>
                            </m:ctrlPr>
                          </m:sSubPr>
                          <m:e>
                            <m:sSub>
                              <m:sSubPr>
                                <m:ctrlPr>
                                  <a:rPr lang="de-DE" sz="1600" i="1" smtClean="0">
                                    <a:solidFill>
                                      <a:srgbClr val="C6D325"/>
                                    </a:solidFill>
                                    <a:latin typeface="Cambria Math" panose="02040503050406030204" pitchFamily="18" charset="0"/>
                                  </a:rPr>
                                </m:ctrlPr>
                              </m:sSubPr>
                              <m:e>
                                <m:r>
                                  <m:rPr>
                                    <m:sty m:val="p"/>
                                  </m:rPr>
                                  <a:rPr lang="el-GR" sz="1600" i="1">
                                    <a:solidFill>
                                      <a:srgbClr val="C6D325"/>
                                    </a:solidFill>
                                    <a:latin typeface="Cambria Math" panose="02040503050406030204" pitchFamily="18" charset="0"/>
                                  </a:rPr>
                                  <m:t>η</m:t>
                                </m:r>
                              </m:e>
                              <m:sub>
                                <m:r>
                                  <a:rPr lang="de-DE" sz="1600" i="1">
                                    <a:solidFill>
                                      <a:srgbClr val="C6D325"/>
                                    </a:solidFill>
                                    <a:latin typeface="Cambria Math" panose="02040503050406030204" pitchFamily="18" charset="0"/>
                                  </a:rPr>
                                  <m:t>𝑯𝒆</m:t>
                                </m:r>
                              </m:sub>
                            </m:sSub>
                            <m:r>
                              <a:rPr lang="de-DE" sz="1600" b="1" i="1">
                                <a:solidFill>
                                  <a:srgbClr val="C6D325"/>
                                </a:solidFill>
                                <a:latin typeface="Cambria Math" panose="02040503050406030204" pitchFamily="18" charset="0"/>
                              </a:rPr>
                              <m:t>𝑪</m:t>
                            </m:r>
                          </m:e>
                          <m:sub>
                            <m:r>
                              <a:rPr lang="de-DE" sz="1600" b="1" i="1">
                                <a:solidFill>
                                  <a:srgbClr val="C6D325"/>
                                </a:solidFill>
                                <a:latin typeface="Cambria Math" panose="02040503050406030204" pitchFamily="18" charset="0"/>
                              </a:rPr>
                              <m:t>𝑯𝒆</m:t>
                            </m:r>
                            <m:r>
                              <a:rPr lang="de-DE" sz="1600" b="1" i="1" smtClean="0">
                                <a:solidFill>
                                  <a:srgbClr val="C6D325"/>
                                </a:solidFill>
                                <a:latin typeface="Cambria Math" panose="02040503050406030204" pitchFamily="18" charset="0"/>
                              </a:rPr>
                              <m:t>,</m:t>
                            </m:r>
                            <m:r>
                              <a:rPr lang="de-DE" sz="1600" b="1" i="1" smtClean="0">
                                <a:solidFill>
                                  <a:srgbClr val="C6D325"/>
                                </a:solidFill>
                                <a:latin typeface="Cambria Math" panose="02040503050406030204" pitchFamily="18" charset="0"/>
                              </a:rPr>
                              <m:t>𝒎𝒂𝒊𝒏</m:t>
                            </m:r>
                          </m:sub>
                        </m:sSub>
                        <m:sSub>
                          <m:sSubPr>
                            <m:ctrlPr>
                              <a:rPr lang="de-DE" sz="1600" b="1" i="1">
                                <a:solidFill>
                                  <a:srgbClr val="C6D325"/>
                                </a:solidFill>
                                <a:latin typeface="Cambria Math" panose="02040503050406030204" pitchFamily="18" charset="0"/>
                              </a:rPr>
                            </m:ctrlPr>
                          </m:sSubPr>
                          <m:e>
                            <m:r>
                              <a:rPr lang="el-GR" sz="1600" b="1" i="1">
                                <a:solidFill>
                                  <a:srgbClr val="C6D325"/>
                                </a:solidFill>
                                <a:latin typeface="Cambria Math" panose="02040503050406030204" pitchFamily="18" charset="0"/>
                              </a:rPr>
                              <m:t>𝜞</m:t>
                            </m:r>
                          </m:e>
                          <m:sub>
                            <m:r>
                              <a:rPr lang="de-DE" sz="1600" b="1" i="1">
                                <a:solidFill>
                                  <a:srgbClr val="C6D325"/>
                                </a:solidFill>
                                <a:latin typeface="Cambria Math" panose="02040503050406030204" pitchFamily="18" charset="0"/>
                              </a:rPr>
                              <m:t>𝒊𝒐𝒏</m:t>
                            </m:r>
                            <m:r>
                              <a:rPr lang="de-DE" sz="1600" b="1" i="1">
                                <a:solidFill>
                                  <a:srgbClr val="C6D325"/>
                                </a:solidFill>
                                <a:latin typeface="Cambria Math" panose="02040503050406030204" pitchFamily="18" charset="0"/>
                              </a:rPr>
                              <m:t>,</m:t>
                            </m:r>
                            <m:r>
                              <a:rPr lang="de-DE" sz="1600" b="1" i="1">
                                <a:solidFill>
                                  <a:srgbClr val="C6D325"/>
                                </a:solidFill>
                                <a:latin typeface="Cambria Math" panose="02040503050406030204" pitchFamily="18" charset="0"/>
                              </a:rPr>
                              <m:t>𝒅𝒊𝒗</m:t>
                            </m:r>
                            <m:r>
                              <a:rPr lang="de-DE" sz="1600" b="1" i="1">
                                <a:solidFill>
                                  <a:srgbClr val="C6D325"/>
                                </a:solidFill>
                                <a:latin typeface="Cambria Math" panose="02040503050406030204" pitchFamily="18" charset="0"/>
                              </a:rPr>
                              <m:t>,</m:t>
                            </m:r>
                          </m:sub>
                        </m:sSub>
                      </m:den>
                    </m:f>
                    <m:r>
                      <a:rPr lang="de-DE" sz="1600" b="1" i="1">
                        <a:solidFill>
                          <a:srgbClr val="C6D325"/>
                        </a:solidFill>
                        <a:latin typeface="Cambria Math" panose="02040503050406030204" pitchFamily="18" charset="0"/>
                      </a:rPr>
                      <m:t>=</m:t>
                    </m:r>
                  </m:oMath>
                </a14:m>
                <a:r>
                  <a:rPr lang="de-DE" sz="1600" b="1" dirty="0">
                    <a:solidFill>
                      <a:srgbClr val="C6D325"/>
                    </a:solidFill>
                  </a:rPr>
                  <a:t> </a:t>
                </a:r>
                <a:r>
                  <a:rPr lang="de-DE" sz="1600" b="1" dirty="0" smtClean="0">
                    <a:solidFill>
                      <a:srgbClr val="C6D325"/>
                    </a:solidFill>
                  </a:rPr>
                  <a:t>28.6%</a:t>
                </a:r>
                <a:endParaRPr lang="de-DE" sz="1600" b="1" dirty="0">
                  <a:solidFill>
                    <a:srgbClr val="C6D325"/>
                  </a:solidFill>
                </a:endParaRPr>
              </a:p>
              <a:p>
                <a:pPr algn="ctr"/>
                <a:endParaRPr lang="de-DE" sz="1600" b="1" dirty="0">
                  <a:solidFill>
                    <a:srgbClr val="C6D325"/>
                  </a:solidFill>
                </a:endParaRPr>
              </a:p>
            </p:txBody>
          </p:sp>
        </mc:Choice>
        <mc:Fallback>
          <p:sp>
            <p:nvSpPr>
              <p:cNvPr id="7" name="Rechteck 6"/>
              <p:cNvSpPr>
                <a:spLocks noRot="1" noChangeAspect="1" noMove="1" noResize="1" noEditPoints="1" noAdjustHandles="1" noChangeArrowheads="1" noChangeShapeType="1" noTextEdit="1"/>
              </p:cNvSpPr>
              <p:nvPr/>
            </p:nvSpPr>
            <p:spPr>
              <a:xfrm>
                <a:off x="695325" y="3411537"/>
                <a:ext cx="11074776" cy="3449021"/>
              </a:xfrm>
              <a:prstGeom prst="rect">
                <a:avLst/>
              </a:prstGeom>
              <a:blipFill>
                <a:blip r:embed="rId3"/>
                <a:stretch>
                  <a:fillRect t="-53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8946936" y="3500745"/>
                <a:ext cx="3246594" cy="743793"/>
              </a:xfrm>
              <a:prstGeom prst="rect">
                <a:avLst/>
              </a:prstGeom>
              <a:ln w="57150"/>
            </p:spPr>
            <p:style>
              <a:lnRef idx="2">
                <a:schemeClr val="accent5"/>
              </a:lnRef>
              <a:fillRef idx="1">
                <a:schemeClr val="lt1"/>
              </a:fillRef>
              <a:effectRef idx="0">
                <a:schemeClr val="accent5"/>
              </a:effectRef>
              <a:fontRef idx="minor">
                <a:schemeClr val="dk1"/>
              </a:fontRef>
            </p:style>
            <p:txBody>
              <a:bodyPr wrap="none" lIns="0" tIns="0" rIns="0" bIns="0" rtlCol="0" anchor="t" anchorCtr="0">
                <a:spAutoFit/>
              </a:bodyPr>
              <a:lstStyle/>
              <a:p>
                <a:pPr>
                  <a:lnSpc>
                    <a:spcPts val="2300"/>
                  </a:lnSpc>
                  <a:spcBef>
                    <a:spcPts val="1150"/>
                  </a:spcBef>
                </a:pPr>
                <a14:m>
                  <m:oMathPara xmlns:m="http://schemas.openxmlformats.org/officeDocument/2006/math">
                    <m:oMathParaPr>
                      <m:jc m:val="centerGroup"/>
                    </m:oMathParaPr>
                    <m:oMath xmlns:m="http://schemas.openxmlformats.org/officeDocument/2006/math">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Γ</m:t>
                          </m:r>
                        </m:e>
                        <m:sub>
                          <m:r>
                            <a:rPr lang="de-DE" sz="1600" i="1">
                              <a:latin typeface="Cambria Math" panose="02040503050406030204" pitchFamily="18" charset="0"/>
                            </a:rPr>
                            <m:t>𝐿𝐶𝐹𝑆</m:t>
                          </m:r>
                        </m:sub>
                      </m:sSub>
                      <m:r>
                        <a:rPr lang="de-DE" sz="1600" i="1">
                          <a:latin typeface="Cambria Math" panose="02040503050406030204" pitchFamily="18" charset="0"/>
                        </a:rPr>
                        <m:t>=</m:t>
                      </m:r>
                      <m:r>
                        <a:rPr lang="de-DE" sz="1600" b="0" i="1" smtClean="0">
                          <a:latin typeface="Cambria Math" panose="02040503050406030204" pitchFamily="18" charset="0"/>
                        </a:rPr>
                        <m:t>0.5% </m:t>
                      </m:r>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Γ</m:t>
                          </m:r>
                        </m:e>
                        <m:sub>
                          <m:r>
                            <a:rPr lang="de-DE" sz="1600" i="1">
                              <a:latin typeface="Cambria Math" panose="02040503050406030204" pitchFamily="18" charset="0"/>
                            </a:rPr>
                            <m:t>𝑖𝑜𝑛</m:t>
                          </m:r>
                          <m:r>
                            <a:rPr lang="de-DE" sz="1600" i="1">
                              <a:latin typeface="Cambria Math" panose="02040503050406030204" pitchFamily="18" charset="0"/>
                            </a:rPr>
                            <m:t>,</m:t>
                          </m:r>
                          <m:r>
                            <a:rPr lang="de-DE" sz="1600" i="1">
                              <a:latin typeface="Cambria Math" panose="02040503050406030204" pitchFamily="18" charset="0"/>
                            </a:rPr>
                            <m:t>𝑑𝑖𝑣</m:t>
                          </m:r>
                        </m:sub>
                      </m:sSub>
                    </m:oMath>
                  </m:oMathPara>
                </a14:m>
                <a:endParaRPr lang="de-DE" sz="1600" dirty="0" smtClean="0"/>
              </a:p>
              <a:p>
                <a:pPr>
                  <a:lnSpc>
                    <a:spcPts val="2300"/>
                  </a:lnSpc>
                  <a:spcBef>
                    <a:spcPts val="1150"/>
                  </a:spcBef>
                </a:pPr>
                <a:r>
                  <a:rPr lang="de-DE" sz="1600" dirty="0" err="1" smtClean="0"/>
                  <a:t>Necessary</a:t>
                </a:r>
                <a:r>
                  <a:rPr lang="de-DE" sz="1600" dirty="0" smtClean="0"/>
                  <a:t> </a:t>
                </a:r>
                <a:r>
                  <a:rPr lang="de-DE" sz="1600" dirty="0" err="1" smtClean="0"/>
                  <a:t>to</a:t>
                </a:r>
                <a:r>
                  <a:rPr lang="de-DE" sz="1600" dirty="0" smtClean="0"/>
                  <a:t> </a:t>
                </a:r>
                <a:r>
                  <a:rPr lang="de-DE" sz="1600" dirty="0" err="1" smtClean="0"/>
                  <a:t>meet</a:t>
                </a:r>
                <a:r>
                  <a:rPr lang="de-DE" sz="1600" dirty="0" smtClean="0"/>
                  <a:t> </a:t>
                </a:r>
                <a:r>
                  <a:rPr lang="de-DE" sz="1600" dirty="0" err="1" smtClean="0"/>
                  <a:t>current</a:t>
                </a:r>
                <a:r>
                  <a:rPr lang="de-DE" sz="1600" dirty="0" smtClean="0"/>
                  <a:t> </a:t>
                </a:r>
                <a14:m>
                  <m:oMath xmlns:m="http://schemas.openxmlformats.org/officeDocument/2006/math">
                    <m:sSub>
                      <m:sSubPr>
                        <m:ctrlPr>
                          <a:rPr lang="de-DE" sz="1600" i="1">
                            <a:solidFill>
                              <a:srgbClr val="EF7C00"/>
                            </a:solidFill>
                            <a:latin typeface="Cambria Math" panose="02040503050406030204" pitchFamily="18" charset="0"/>
                          </a:rPr>
                        </m:ctrlPr>
                      </m:sSubPr>
                      <m:e>
                        <m:r>
                          <a:rPr lang="el-GR" sz="1600" i="1">
                            <a:solidFill>
                              <a:srgbClr val="EF7C00"/>
                            </a:solidFill>
                            <a:latin typeface="Cambria Math" panose="02040503050406030204" pitchFamily="18" charset="0"/>
                          </a:rPr>
                          <m:t>𝜼</m:t>
                        </m:r>
                      </m:e>
                      <m:sub>
                        <m:r>
                          <a:rPr lang="de-DE" sz="1600" i="1">
                            <a:solidFill>
                              <a:srgbClr val="EF7C00"/>
                            </a:solidFill>
                            <a:latin typeface="Cambria Math" panose="02040503050406030204" pitchFamily="18" charset="0"/>
                          </a:rPr>
                          <m:t>𝒆𝒙𝒉𝒂𝒖𝒔𝒕</m:t>
                        </m:r>
                      </m:sub>
                    </m:sSub>
                  </m:oMath>
                </a14:m>
                <a:r>
                  <a:rPr lang="de-DE" sz="1600" dirty="0" smtClean="0"/>
                  <a:t> </a:t>
                </a:r>
              </a:p>
            </p:txBody>
          </p:sp>
        </mc:Choice>
        <mc:Fallback xmlns="">
          <p:sp>
            <p:nvSpPr>
              <p:cNvPr id="8" name="Textfeld 7"/>
              <p:cNvSpPr txBox="1">
                <a:spLocks noRot="1" noChangeAspect="1" noMove="1" noResize="1" noEditPoints="1" noAdjustHandles="1" noChangeArrowheads="1" noChangeShapeType="1" noTextEdit="1"/>
              </p:cNvSpPr>
              <p:nvPr/>
            </p:nvSpPr>
            <p:spPr>
              <a:xfrm>
                <a:off x="8946936" y="3500745"/>
                <a:ext cx="3246594" cy="743793"/>
              </a:xfrm>
              <a:prstGeom prst="rect">
                <a:avLst/>
              </a:prstGeom>
              <a:blipFill>
                <a:blip r:embed="rId4"/>
                <a:stretch>
                  <a:fillRect l="-3142" b="-8397"/>
                </a:stretch>
              </a:blipFill>
              <a:ln w="57150"/>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8973010" y="5773371"/>
                <a:ext cx="2475037" cy="589905"/>
              </a:xfrm>
              <a:prstGeom prst="rect">
                <a:avLst/>
              </a:prstGeom>
              <a:ln w="57150"/>
            </p:spPr>
            <p:style>
              <a:lnRef idx="2">
                <a:schemeClr val="accent2"/>
              </a:lnRef>
              <a:fillRef idx="1">
                <a:schemeClr val="lt1"/>
              </a:fillRef>
              <a:effectRef idx="0">
                <a:schemeClr val="accent2"/>
              </a:effectRef>
              <a:fontRef idx="minor">
                <a:schemeClr val="dk1"/>
              </a:fontRef>
            </p:style>
            <p:txBody>
              <a:bodyPr wrap="none" lIns="0" tIns="0" rIns="0" bIns="0" rtlCol="0" anchor="t" anchorCtr="0">
                <a:spAutoFit/>
              </a:bodyPr>
              <a:lstStyle/>
              <a:p>
                <a:pPr>
                  <a:lnSpc>
                    <a:spcPts val="2300"/>
                  </a:lnSpc>
                  <a:spcBef>
                    <a:spcPts val="1150"/>
                  </a:spcBef>
                </a:pPr>
                <a:r>
                  <a:rPr lang="de-DE" sz="1600" dirty="0" smtClean="0"/>
                  <a:t>Lower </a:t>
                </a:r>
                <a:r>
                  <a:rPr lang="de-DE" sz="1600" dirty="0" err="1" smtClean="0"/>
                  <a:t>limit</a:t>
                </a:r>
                <a:r>
                  <a:rPr lang="de-DE" sz="1600" dirty="0" smtClean="0"/>
                  <a:t>: Same </a:t>
                </a:r>
                <a:r>
                  <a:rPr lang="de-DE" sz="1600" dirty="0" err="1" smtClean="0"/>
                  <a:t>as</a:t>
                </a:r>
                <a:r>
                  <a:rPr lang="de-DE" sz="1600" dirty="0" smtClean="0"/>
                  <a:t> W7-X</a:t>
                </a:r>
              </a:p>
              <a:p>
                <a:pPr>
                  <a:lnSpc>
                    <a:spcPts val="2300"/>
                  </a:lnSpc>
                  <a:spcBef>
                    <a:spcPts val="1150"/>
                  </a:spcBef>
                </a:pPr>
                <a14:m>
                  <m:oMathPara xmlns:m="http://schemas.openxmlformats.org/officeDocument/2006/math">
                    <m:oMathParaPr>
                      <m:jc m:val="centerGroup"/>
                    </m:oMathParaPr>
                    <m:oMath xmlns:m="http://schemas.openxmlformats.org/officeDocument/2006/math">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Γ</m:t>
                          </m:r>
                        </m:e>
                        <m:sub>
                          <m:r>
                            <a:rPr lang="de-DE" sz="1600" i="1">
                              <a:latin typeface="Cambria Math" panose="02040503050406030204" pitchFamily="18" charset="0"/>
                            </a:rPr>
                            <m:t>𝐿𝐶𝐹𝑆</m:t>
                          </m:r>
                        </m:sub>
                      </m:sSub>
                      <m:r>
                        <a:rPr lang="de-DE" sz="1600" i="1">
                          <a:latin typeface="Cambria Math" panose="02040503050406030204" pitchFamily="18" charset="0"/>
                        </a:rPr>
                        <m:t>=7% </m:t>
                      </m:r>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Γ</m:t>
                          </m:r>
                        </m:e>
                        <m:sub>
                          <m:r>
                            <a:rPr lang="de-DE" sz="1600" i="1">
                              <a:latin typeface="Cambria Math" panose="02040503050406030204" pitchFamily="18" charset="0"/>
                            </a:rPr>
                            <m:t>𝑖𝑜𝑛</m:t>
                          </m:r>
                          <m:r>
                            <a:rPr lang="de-DE" sz="1600" i="1">
                              <a:latin typeface="Cambria Math" panose="02040503050406030204" pitchFamily="18" charset="0"/>
                            </a:rPr>
                            <m:t>,</m:t>
                          </m:r>
                          <m:r>
                            <a:rPr lang="de-DE" sz="1600" i="1">
                              <a:latin typeface="Cambria Math" panose="02040503050406030204" pitchFamily="18" charset="0"/>
                            </a:rPr>
                            <m:t>𝑑𝑖𝑣</m:t>
                          </m:r>
                        </m:sub>
                      </m:sSub>
                    </m:oMath>
                  </m:oMathPara>
                </a14:m>
                <a:endParaRPr lang="de-DE" sz="1600" dirty="0" smtClean="0"/>
              </a:p>
            </p:txBody>
          </p:sp>
        </mc:Choice>
        <mc:Fallback xmlns="">
          <p:sp>
            <p:nvSpPr>
              <p:cNvPr id="9" name="Textfeld 8"/>
              <p:cNvSpPr txBox="1">
                <a:spLocks noRot="1" noChangeAspect="1" noMove="1" noResize="1" noEditPoints="1" noAdjustHandles="1" noChangeArrowheads="1" noChangeShapeType="1" noTextEdit="1"/>
              </p:cNvSpPr>
              <p:nvPr/>
            </p:nvSpPr>
            <p:spPr>
              <a:xfrm>
                <a:off x="8973010" y="5773371"/>
                <a:ext cx="2475037" cy="589905"/>
              </a:xfrm>
              <a:prstGeom prst="rect">
                <a:avLst/>
              </a:prstGeom>
              <a:blipFill>
                <a:blip r:embed="rId5"/>
                <a:stretch>
                  <a:fillRect l="-4096" t="-1887" r="-2892"/>
                </a:stretch>
              </a:blipFill>
              <a:ln w="57150"/>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8982534" y="4566901"/>
                <a:ext cx="2184893" cy="589905"/>
              </a:xfrm>
              <a:prstGeom prst="rect">
                <a:avLst/>
              </a:prstGeom>
              <a:noFill/>
              <a:ln w="57150">
                <a:solidFill>
                  <a:srgbClr val="FFCC00"/>
                </a:solidFill>
              </a:ln>
            </p:spPr>
            <p:txBody>
              <a:bodyPr wrap="none" lIns="0" tIns="0" rIns="0" bIns="0" rtlCol="0" anchor="t" anchorCtr="0">
                <a:spAutoFit/>
              </a:bodyPr>
              <a:lstStyle/>
              <a:p>
                <a:pPr>
                  <a:lnSpc>
                    <a:spcPts val="2300"/>
                  </a:lnSpc>
                  <a:spcBef>
                    <a:spcPts val="1150"/>
                  </a:spcBef>
                </a:pPr>
                <a:r>
                  <a:rPr lang="de-DE" sz="1600" dirty="0" smtClean="0"/>
                  <a:t>Extrapolation: 	W7-X / 4</a:t>
                </a:r>
                <a:endParaRPr lang="de-DE" sz="1600" i="1" dirty="0" smtClean="0">
                  <a:latin typeface="Cambria Math" panose="02040503050406030204" pitchFamily="18" charset="0"/>
                </a:endParaRPr>
              </a:p>
              <a:p>
                <a:pPr>
                  <a:lnSpc>
                    <a:spcPts val="2300"/>
                  </a:lnSpc>
                  <a:spcBef>
                    <a:spcPts val="1150"/>
                  </a:spcBef>
                </a:pPr>
                <a14:m>
                  <m:oMathPara xmlns:m="http://schemas.openxmlformats.org/officeDocument/2006/math">
                    <m:oMathParaPr>
                      <m:jc m:val="centerGroup"/>
                    </m:oMathParaPr>
                    <m:oMath xmlns:m="http://schemas.openxmlformats.org/officeDocument/2006/math">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Γ</m:t>
                          </m:r>
                        </m:e>
                        <m:sub>
                          <m:r>
                            <a:rPr lang="de-DE" sz="1600" i="1">
                              <a:latin typeface="Cambria Math" panose="02040503050406030204" pitchFamily="18" charset="0"/>
                            </a:rPr>
                            <m:t>𝐿𝐶𝐹𝑆</m:t>
                          </m:r>
                        </m:sub>
                      </m:sSub>
                      <m:r>
                        <a:rPr lang="de-DE" sz="1600" i="1">
                          <a:latin typeface="Cambria Math" panose="02040503050406030204" pitchFamily="18" charset="0"/>
                        </a:rPr>
                        <m:t>=</m:t>
                      </m:r>
                      <m:r>
                        <a:rPr lang="de-DE" sz="1600" b="0" i="1" smtClean="0">
                          <a:latin typeface="Cambria Math" panose="02040503050406030204" pitchFamily="18" charset="0"/>
                        </a:rPr>
                        <m:t>1.75</m:t>
                      </m:r>
                      <m:r>
                        <a:rPr lang="de-DE" sz="1600" i="1">
                          <a:latin typeface="Cambria Math" panose="02040503050406030204" pitchFamily="18" charset="0"/>
                        </a:rPr>
                        <m:t>% </m:t>
                      </m:r>
                      <m:sSub>
                        <m:sSubPr>
                          <m:ctrlPr>
                            <a:rPr lang="de-DE" sz="1600" i="1">
                              <a:latin typeface="Cambria Math" panose="02040503050406030204" pitchFamily="18" charset="0"/>
                            </a:rPr>
                          </m:ctrlPr>
                        </m:sSubPr>
                        <m:e>
                          <m:r>
                            <m:rPr>
                              <m:sty m:val="p"/>
                            </m:rPr>
                            <a:rPr lang="el-GR" sz="1600" i="1">
                              <a:latin typeface="Cambria Math" panose="02040503050406030204" pitchFamily="18" charset="0"/>
                            </a:rPr>
                            <m:t>Γ</m:t>
                          </m:r>
                        </m:e>
                        <m:sub>
                          <m:r>
                            <a:rPr lang="de-DE" sz="1600" i="1">
                              <a:latin typeface="Cambria Math" panose="02040503050406030204" pitchFamily="18" charset="0"/>
                            </a:rPr>
                            <m:t>𝑖𝑜𝑛</m:t>
                          </m:r>
                          <m:r>
                            <a:rPr lang="de-DE" sz="1600" i="1">
                              <a:latin typeface="Cambria Math" panose="02040503050406030204" pitchFamily="18" charset="0"/>
                            </a:rPr>
                            <m:t>,</m:t>
                          </m:r>
                          <m:r>
                            <a:rPr lang="de-DE" sz="1600" i="1">
                              <a:latin typeface="Cambria Math" panose="02040503050406030204" pitchFamily="18" charset="0"/>
                            </a:rPr>
                            <m:t>𝑑𝑖𝑣</m:t>
                          </m:r>
                        </m:sub>
                      </m:sSub>
                    </m:oMath>
                  </m:oMathPara>
                </a14:m>
                <a:endParaRPr lang="de-DE" sz="1600" dirty="0" smtClean="0"/>
              </a:p>
            </p:txBody>
          </p:sp>
        </mc:Choice>
        <mc:Fallback xmlns="">
          <p:sp>
            <p:nvSpPr>
              <p:cNvPr id="10" name="Textfeld 9"/>
              <p:cNvSpPr txBox="1">
                <a:spLocks noRot="1" noChangeAspect="1" noMove="1" noResize="1" noEditPoints="1" noAdjustHandles="1" noChangeArrowheads="1" noChangeShapeType="1" noTextEdit="1"/>
              </p:cNvSpPr>
              <p:nvPr/>
            </p:nvSpPr>
            <p:spPr>
              <a:xfrm>
                <a:off x="8982534" y="4566901"/>
                <a:ext cx="2184893" cy="589905"/>
              </a:xfrm>
              <a:prstGeom prst="rect">
                <a:avLst/>
              </a:prstGeom>
              <a:blipFill>
                <a:blip r:embed="rId6"/>
                <a:stretch>
                  <a:fillRect l="-4632" t="-1887" r="-2997"/>
                </a:stretch>
              </a:blipFill>
              <a:ln w="57150">
                <a:solidFill>
                  <a:srgbClr val="FFCC00"/>
                </a:solidFill>
              </a:ln>
            </p:spPr>
            <p:txBody>
              <a:bodyPr/>
              <a:lstStyle/>
              <a:p>
                <a:r>
                  <a:rPr lang="de-DE">
                    <a:noFill/>
                  </a:rPr>
                  <a:t> </a:t>
                </a:r>
              </a:p>
            </p:txBody>
          </p:sp>
        </mc:Fallback>
      </mc:AlternateContent>
      <p:sp>
        <p:nvSpPr>
          <p:cNvPr id="11" name="Textfeld 10"/>
          <p:cNvSpPr txBox="1"/>
          <p:nvPr/>
        </p:nvSpPr>
        <p:spPr>
          <a:xfrm>
            <a:off x="8973010" y="5442430"/>
            <a:ext cx="3188950" cy="267894"/>
          </a:xfrm>
          <a:prstGeom prst="rect">
            <a:avLst/>
          </a:prstGeom>
          <a:noFill/>
        </p:spPr>
        <p:txBody>
          <a:bodyPr wrap="none" lIns="0" tIns="0" rIns="0" bIns="0" rtlCol="0" anchor="t" anchorCtr="0">
            <a:spAutoFit/>
          </a:bodyPr>
          <a:lstStyle/>
          <a:p>
            <a:pPr algn="l">
              <a:lnSpc>
                <a:spcPts val="2300"/>
              </a:lnSpc>
              <a:spcBef>
                <a:spcPts val="1150"/>
              </a:spcBef>
            </a:pPr>
            <a:r>
              <a:rPr lang="de-DE" sz="1600" dirty="0" err="1" smtClean="0">
                <a:solidFill>
                  <a:srgbClr val="C6D325"/>
                </a:solidFill>
              </a:rPr>
              <a:t>Worst</a:t>
            </a:r>
            <a:r>
              <a:rPr lang="de-DE" sz="1600" dirty="0" smtClean="0">
                <a:solidFill>
                  <a:srgbClr val="C6D325"/>
                </a:solidFill>
              </a:rPr>
              <a:t> </a:t>
            </a:r>
            <a:r>
              <a:rPr lang="de-DE" sz="1600" dirty="0" err="1" smtClean="0">
                <a:solidFill>
                  <a:srgbClr val="C6D325"/>
                </a:solidFill>
              </a:rPr>
              <a:t>case</a:t>
            </a:r>
            <a:r>
              <a:rPr lang="de-DE" sz="1600" dirty="0" smtClean="0">
                <a:solidFill>
                  <a:srgbClr val="C6D325"/>
                </a:solidFill>
              </a:rPr>
              <a:t> / </a:t>
            </a:r>
            <a:r>
              <a:rPr lang="de-DE" sz="1600" dirty="0" err="1" smtClean="0">
                <a:solidFill>
                  <a:srgbClr val="C6D325"/>
                </a:solidFill>
              </a:rPr>
              <a:t>Sufficient</a:t>
            </a:r>
            <a:r>
              <a:rPr lang="de-DE" sz="1600" dirty="0" smtClean="0">
                <a:solidFill>
                  <a:srgbClr val="C6D325"/>
                </a:solidFill>
              </a:rPr>
              <a:t> </a:t>
            </a:r>
            <a:r>
              <a:rPr lang="de-DE" sz="1600" dirty="0" err="1" smtClean="0">
                <a:solidFill>
                  <a:srgbClr val="C6D325"/>
                </a:solidFill>
              </a:rPr>
              <a:t>requirement</a:t>
            </a:r>
            <a:endParaRPr lang="de-DE" sz="1600" dirty="0" smtClean="0">
              <a:solidFill>
                <a:srgbClr val="C6D325"/>
              </a:solidFill>
            </a:endParaRPr>
          </a:p>
        </p:txBody>
      </p:sp>
      <p:sp>
        <p:nvSpPr>
          <p:cNvPr id="12" name="Textfeld 11"/>
          <p:cNvSpPr txBox="1"/>
          <p:nvPr/>
        </p:nvSpPr>
        <p:spPr>
          <a:xfrm>
            <a:off x="8982534" y="4280120"/>
            <a:ext cx="1344920" cy="267894"/>
          </a:xfrm>
          <a:prstGeom prst="rect">
            <a:avLst/>
          </a:prstGeom>
          <a:noFill/>
        </p:spPr>
        <p:txBody>
          <a:bodyPr wrap="none" lIns="0" tIns="0" rIns="0" bIns="0" rtlCol="0" anchor="t" anchorCtr="0">
            <a:spAutoFit/>
          </a:bodyPr>
          <a:lstStyle/>
          <a:p>
            <a:pPr algn="l">
              <a:lnSpc>
                <a:spcPts val="2300"/>
              </a:lnSpc>
              <a:spcBef>
                <a:spcPts val="1150"/>
              </a:spcBef>
            </a:pPr>
            <a:r>
              <a:rPr lang="de-DE" sz="1600" dirty="0" err="1" smtClean="0">
                <a:solidFill>
                  <a:srgbClr val="FFCC00"/>
                </a:solidFill>
              </a:rPr>
              <a:t>Expected</a:t>
            </a:r>
            <a:r>
              <a:rPr lang="de-DE" sz="1600" dirty="0" smtClean="0">
                <a:solidFill>
                  <a:srgbClr val="FFCC00"/>
                </a:solidFill>
              </a:rPr>
              <a:t> </a:t>
            </a:r>
            <a:r>
              <a:rPr lang="de-DE" sz="1600" dirty="0" err="1" smtClean="0">
                <a:solidFill>
                  <a:srgbClr val="FFCC00"/>
                </a:solidFill>
              </a:rPr>
              <a:t>case</a:t>
            </a:r>
            <a:endParaRPr lang="de-DE" sz="1600" dirty="0" smtClean="0">
              <a:solidFill>
                <a:srgbClr val="FFCC00"/>
              </a:solidFill>
            </a:endParaRPr>
          </a:p>
        </p:txBody>
      </p:sp>
    </p:spTree>
    <p:extLst>
      <p:ext uri="{BB962C8B-B14F-4D97-AF65-F5344CB8AC3E}">
        <p14:creationId xmlns:p14="http://schemas.microsoft.com/office/powerpoint/2010/main" val="332635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Slide Template W7X 2022_Final_v8.potx" id="{D2DA0B10-2BA6-44DB-B950-CA041C561F12}" vid="{43F89877-7080-4C7C-9358-8AA6B1915611}"/>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Slide Template W7X 2022_Final_v8.potx" id="{D2DA0B10-2BA6-44DB-B950-CA041C561F12}" vid="{E15EC6A8-E453-40A4-9111-A5809108EB1C}"/>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2022_Final_v8</Template>
  <TotalTime>0</TotalTime>
  <Words>3333</Words>
  <Application>Microsoft Office PowerPoint</Application>
  <PresentationFormat>Breitbild</PresentationFormat>
  <Paragraphs>333</Paragraphs>
  <Slides>18</Slides>
  <Notes>4</Notes>
  <HiddenSlides>0</HiddenSlides>
  <MMClips>0</MMClips>
  <ScaleCrop>false</ScaleCrop>
  <HeadingPairs>
    <vt:vector size="8" baseType="variant">
      <vt:variant>
        <vt:lpstr>Verwendete Schriftarten</vt:lpstr>
      </vt:variant>
      <vt:variant>
        <vt:i4>8</vt:i4>
      </vt:variant>
      <vt:variant>
        <vt:lpstr>Design</vt:lpstr>
      </vt:variant>
      <vt:variant>
        <vt:i4>2</vt:i4>
      </vt:variant>
      <vt:variant>
        <vt:lpstr>Eingebettete OLE-Server</vt:lpstr>
      </vt:variant>
      <vt:variant>
        <vt:i4>1</vt:i4>
      </vt:variant>
      <vt:variant>
        <vt:lpstr>Folientitel</vt:lpstr>
      </vt:variant>
      <vt:variant>
        <vt:i4>18</vt:i4>
      </vt:variant>
    </vt:vector>
  </HeadingPairs>
  <TitlesOfParts>
    <vt:vector size="29" baseType="lpstr">
      <vt:lpstr>.SF NS Symbols Regular</vt:lpstr>
      <vt:lpstr>Arial</vt:lpstr>
      <vt:lpstr>Arial Narrow</vt:lpstr>
      <vt:lpstr>Calibri</vt:lpstr>
      <vt:lpstr>Cambria Math</vt:lpstr>
      <vt:lpstr>Symbol</vt:lpstr>
      <vt:lpstr>Wingdings</vt:lpstr>
      <vt:lpstr>Wingdings 3</vt:lpstr>
      <vt:lpstr>W7X</vt:lpstr>
      <vt:lpstr>IPP</vt:lpstr>
      <vt:lpstr>think-cell Folie</vt:lpstr>
      <vt:lpstr>From HELIAS He production to a necessary exhaust efficiency</vt:lpstr>
      <vt:lpstr>HELIAS HSR5/22    =   4x  W7-X</vt:lpstr>
      <vt:lpstr>Assumption 1: Extrapolation of Γ_LCFSfor W7-X</vt:lpstr>
      <vt:lpstr> Assumption 2: Γ_(LCFS,W7-X)⁄A_(LCFS,W7-X) =Γ_(LCFS,HELIAS)⁄A_(LCFS,HELIAS) </vt:lpstr>
      <vt:lpstr>Assumption 3: Particle confinement for H ≈ He</vt:lpstr>
      <vt:lpstr>Assumption 4: Recycling assumptions</vt:lpstr>
      <vt:lpstr>Assumption 5: AUG like enrichment</vt:lpstr>
      <vt:lpstr>What kind of recycling is necessary to meet current exhaust efficiency 0.04 % ≤ ηexhaust ≤ 0.6 % </vt:lpstr>
      <vt:lpstr>Summary</vt:lpstr>
      <vt:lpstr>Appendix</vt:lpstr>
      <vt:lpstr>Reactor performance requirements</vt:lpstr>
      <vt:lpstr>Opertational performance requirements</vt:lpstr>
      <vt:lpstr>Guarantee requirements</vt:lpstr>
      <vt:lpstr>Particle exhaust metrics and efficiencies</vt:lpstr>
      <vt:lpstr>A priori first principles</vt:lpstr>
      <vt:lpstr>A priori first principles</vt:lpstr>
      <vt:lpstr>A priori first principles</vt:lpstr>
      <vt:lpstr>2D Target cross section of „standardized“ sections</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fueling and neutral penetration at Wendelstein 7-X</dc:title>
  <dc:creator>Thierry Kremeyer</dc:creator>
  <cp:lastModifiedBy>Thierry Kremeyer</cp:lastModifiedBy>
  <cp:revision>416</cp:revision>
  <dcterms:created xsi:type="dcterms:W3CDTF">2022-05-31T12:51:51Z</dcterms:created>
  <dcterms:modified xsi:type="dcterms:W3CDTF">2023-12-22T14:27:03Z</dcterms:modified>
</cp:coreProperties>
</file>