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44" r:id="rId2"/>
  </p:sldMasterIdLst>
  <p:notesMasterIdLst>
    <p:notesMasterId r:id="rId6"/>
  </p:notesMasterIdLst>
  <p:sldIdLst>
    <p:sldId id="258" r:id="rId3"/>
    <p:sldId id="261" r:id="rId4"/>
    <p:sldId id="26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1" autoAdjust="0"/>
    <p:restoredTop sz="76628" autoAdjust="0"/>
  </p:normalViewPr>
  <p:slideViewPr>
    <p:cSldViewPr snapToGrid="0">
      <p:cViewPr varScale="1">
        <p:scale>
          <a:sx n="88" d="100"/>
          <a:sy n="88" d="100"/>
        </p:scale>
        <p:origin x="654" y="90"/>
      </p:cViewPr>
      <p:guideLst>
        <p:guide orient="horz" pos="2160"/>
        <p:guide pos="3840"/>
      </p:guideLst>
    </p:cSldViewPr>
  </p:slideViewPr>
  <p:notesTextViewPr>
    <p:cViewPr>
      <p:scale>
        <a:sx n="3" d="2"/>
        <a:sy n="3" d="2"/>
      </p:scale>
      <p:origin x="0" y="0"/>
    </p:cViewPr>
  </p:notesTextViewPr>
  <p:notesViewPr>
    <p:cSldViewPr snapToGrid="0">
      <p:cViewPr>
        <p:scale>
          <a:sx n="150" d="100"/>
          <a:sy n="150" d="100"/>
        </p:scale>
        <p:origin x="2472" y="-17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13.12.2023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1</a:t>
            </a:fld>
            <a:endParaRPr lang="de-DE"/>
          </a:p>
        </p:txBody>
      </p:sp>
    </p:spTree>
    <p:extLst>
      <p:ext uri="{BB962C8B-B14F-4D97-AF65-F5344CB8AC3E}">
        <p14:creationId xmlns:p14="http://schemas.microsoft.com/office/powerpoint/2010/main" val="1633876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Erlaubnis</a:t>
            </a:r>
            <a:r>
              <a:rPr lang="de-DE" baseline="0" dirty="0" smtClean="0"/>
              <a:t> muss bei allen Arbeiten, die potentiell Gefährdungen im Strahlenschutzbereich erzeugen, eingeholt werden. Dies umfasst insbesondere alle Arbeiten (auch außerhalb des Strahlenschutzbereiches, sofern sie Auswirkungen auf diesen haben) an in Betrieb befindlichen Anlagenteilen, an Medienversorgungen, IT-Systemen </a:t>
            </a:r>
            <a:r>
              <a:rPr lang="de-DE" baseline="0" dirty="0" smtClean="0"/>
              <a:t>(Data-Center) sowie </a:t>
            </a:r>
            <a:r>
              <a:rPr lang="de-DE" baseline="0" dirty="0" smtClean="0"/>
              <a:t>das grundsätzliche Ändern von Betriebszuständen von </a:t>
            </a:r>
            <a:r>
              <a:rPr lang="de-DE" baseline="0" dirty="0" smtClean="0"/>
              <a:t>Komponenten (bspw. Einschalten oder Ausschalten).</a:t>
            </a:r>
            <a:endParaRPr lang="de-DE" baseline="0" dirty="0" smtClean="0"/>
          </a:p>
          <a:p>
            <a:endParaRPr lang="de-DE" baseline="0" dirty="0" smtClean="0"/>
          </a:p>
          <a:p>
            <a:r>
              <a:rPr lang="de-DE" baseline="0" dirty="0" smtClean="0"/>
              <a:t>Eine </a:t>
            </a:r>
            <a:r>
              <a:rPr lang="de-DE" baseline="0" dirty="0" smtClean="0"/>
              <a:t>Ausnahme bilden Arbeiten nach CAT (</a:t>
            </a:r>
            <a:r>
              <a:rPr lang="de-DE" baseline="0" dirty="0" err="1" smtClean="0"/>
              <a:t>Commissioning</a:t>
            </a:r>
            <a:r>
              <a:rPr lang="de-DE" baseline="0" dirty="0" smtClean="0"/>
              <a:t> Assurance Template), bei denen die entsprechenden Gefährdungsbeurteilungen und Erlaubnisse für die (nächsten) Arbeitsschritte Bestandteil des CAT selbst </a:t>
            </a:r>
            <a:r>
              <a:rPr lang="de-DE" baseline="0" dirty="0" smtClean="0"/>
              <a:t>sind und im </a:t>
            </a:r>
            <a:r>
              <a:rPr lang="de-DE" baseline="0" dirty="0" err="1" smtClean="0"/>
              <a:t>Commissioning</a:t>
            </a:r>
            <a:r>
              <a:rPr lang="de-DE" baseline="0" dirty="0" smtClean="0"/>
              <a:t> Plan enthalten sind. </a:t>
            </a:r>
            <a:endParaRPr lang="de-DE" baseline="0" dirty="0" smtClean="0"/>
          </a:p>
          <a:p>
            <a:endParaRPr lang="de-DE" baseline="0" dirty="0" smtClean="0"/>
          </a:p>
          <a:p>
            <a:r>
              <a:rPr lang="de-DE" baseline="0" dirty="0" smtClean="0"/>
              <a:t>Papierbasiertes </a:t>
            </a:r>
            <a:r>
              <a:rPr lang="de-DE" baseline="0" dirty="0" smtClean="0"/>
              <a:t>Verfahren wird durch elektronisches Verfahren per IDM abgelöst</a:t>
            </a:r>
          </a:p>
          <a:p>
            <a:endParaRPr lang="de-DE" baseline="0" dirty="0" smtClean="0"/>
          </a:p>
          <a:p>
            <a:r>
              <a:rPr lang="de-DE" baseline="0" dirty="0" smtClean="0"/>
              <a:t>Der </a:t>
            </a:r>
            <a:r>
              <a:rPr lang="de-DE" baseline="0" dirty="0" smtClean="0"/>
              <a:t>Antrags- und Prüfablauf ist ähnlich </a:t>
            </a:r>
            <a:r>
              <a:rPr lang="de-DE" baseline="0" dirty="0" smtClean="0"/>
              <a:t>zum bisherigen Verfahren. </a:t>
            </a:r>
            <a:endParaRPr lang="de-DE" baseline="0" dirty="0" smtClean="0"/>
          </a:p>
          <a:p>
            <a:endParaRPr lang="de-DE" baseline="0" dirty="0" smtClean="0"/>
          </a:p>
          <a:p>
            <a:r>
              <a:rPr lang="de-DE" baseline="0" dirty="0" smtClean="0"/>
              <a:t>Wöchentliche </a:t>
            </a:r>
            <a:r>
              <a:rPr lang="de-DE" baseline="0" dirty="0" smtClean="0"/>
              <a:t>Übersichten über genehmigte ES werden nicht mehr per E-Mail verteilt. Das Dashboard im IDM zeigt filterbare </a:t>
            </a:r>
            <a:endParaRPr lang="de-DE" baseline="0" dirty="0" smtClean="0"/>
          </a:p>
          <a:p>
            <a:r>
              <a:rPr lang="de-DE" baseline="0" dirty="0" smtClean="0"/>
              <a:t>Übersichten </a:t>
            </a:r>
            <a:r>
              <a:rPr lang="de-DE" baseline="0" dirty="0" smtClean="0"/>
              <a:t>an (standardmäßig werden die nächsten 14 Tage angezeigt)</a:t>
            </a:r>
          </a:p>
          <a:p>
            <a:endParaRPr lang="de-DE" baseline="0" dirty="0" smtClean="0"/>
          </a:p>
          <a:p>
            <a:r>
              <a:rPr lang="de-DE" baseline="0" dirty="0" smtClean="0"/>
              <a:t>Das </a:t>
            </a:r>
            <a:r>
              <a:rPr lang="de-DE" baseline="0" dirty="0" smtClean="0"/>
              <a:t>Verfahren geht in KW51/2023 produktiv; ab 2024 sollen alle kommenden Arbeiten nur noch per IDM beantragt werden.</a:t>
            </a:r>
          </a:p>
          <a:p>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2</a:t>
            </a:fld>
            <a:endParaRPr lang="de-DE"/>
          </a:p>
        </p:txBody>
      </p:sp>
    </p:spTree>
    <p:extLst>
      <p:ext uri="{BB962C8B-B14F-4D97-AF65-F5344CB8AC3E}">
        <p14:creationId xmlns:p14="http://schemas.microsoft.com/office/powerpoint/2010/main" val="418818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Beantragung via IDM → Ordner “Work </a:t>
            </a:r>
            <a:r>
              <a:rPr lang="de-DE" dirty="0" err="1" smtClean="0"/>
              <a:t>permits</a:t>
            </a:r>
            <a:r>
              <a:rPr lang="de-DE" dirty="0" smtClean="0"/>
              <a:t>” → Button “Add Work Permit”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smtClean="0"/>
              <a:t>Antragsteller</a:t>
            </a:r>
            <a:r>
              <a:rPr lang="en-GB" dirty="0" smtClean="0"/>
              <a:t> </a:t>
            </a:r>
            <a:r>
              <a:rPr lang="en-GB" dirty="0" err="1" smtClean="0"/>
              <a:t>füllt</a:t>
            </a:r>
            <a:r>
              <a:rPr lang="en-GB" dirty="0" smtClean="0"/>
              <a:t> </a:t>
            </a:r>
            <a:r>
              <a:rPr lang="en-GB" dirty="0" err="1" smtClean="0"/>
              <a:t>folgende</a:t>
            </a:r>
            <a:r>
              <a:rPr lang="en-GB" dirty="0" smtClean="0"/>
              <a:t> Felder </a:t>
            </a:r>
            <a:r>
              <a:rPr lang="en-GB" dirty="0" err="1" smtClean="0"/>
              <a:t>im</a:t>
            </a:r>
            <a:r>
              <a:rPr lang="en-GB" dirty="0" smtClean="0"/>
              <a:t> </a:t>
            </a:r>
            <a:r>
              <a:rPr lang="en-GB" dirty="0" err="1" smtClean="0"/>
              <a:t>Formular</a:t>
            </a:r>
            <a:r>
              <a:rPr lang="en-GB" dirty="0" smtClean="0"/>
              <a:t> </a:t>
            </a:r>
            <a:r>
              <a:rPr lang="en-GB" dirty="0" err="1" smtClean="0"/>
              <a:t>aus</a:t>
            </a:r>
            <a:r>
              <a:rPr lang="en-GB" dirty="0" smtClean="0"/>
              <a:t>: </a:t>
            </a:r>
            <a:r>
              <a:rPr lang="en-GB" dirty="0" err="1" smtClean="0"/>
              <a:t>Titel</a:t>
            </a:r>
            <a:r>
              <a:rPr lang="en-GB" dirty="0" smtClean="0"/>
              <a:t>, </a:t>
            </a:r>
            <a:r>
              <a:rPr lang="en-GB" dirty="0" err="1" smtClean="0"/>
              <a:t>Beschreibung</a:t>
            </a:r>
            <a:r>
              <a:rPr lang="en-GB" dirty="0" smtClean="0"/>
              <a:t>, </a:t>
            </a:r>
            <a:r>
              <a:rPr lang="en-GB" dirty="0" err="1" smtClean="0"/>
              <a:t>Betroffene</a:t>
            </a:r>
            <a:r>
              <a:rPr lang="en-GB" dirty="0" smtClean="0"/>
              <a:t> KKS, Anlage, </a:t>
            </a:r>
            <a:r>
              <a:rPr lang="en-GB" dirty="0" err="1" smtClean="0"/>
              <a:t>Arbeitsort</a:t>
            </a:r>
            <a:r>
              <a:rPr lang="en-GB" dirty="0" smtClean="0"/>
              <a:t>, </a:t>
            </a:r>
            <a:r>
              <a:rPr lang="en-GB" dirty="0" err="1" smtClean="0"/>
              <a:t>Beginn</a:t>
            </a:r>
            <a:r>
              <a:rPr lang="en-GB" dirty="0" smtClean="0"/>
              <a:t> und </a:t>
            </a:r>
            <a:r>
              <a:rPr lang="en-GB" dirty="0" err="1" smtClean="0"/>
              <a:t>Ende</a:t>
            </a:r>
            <a:r>
              <a:rPr lang="en-GB" dirty="0" smtClean="0"/>
              <a:t> der </a:t>
            </a:r>
            <a:r>
              <a:rPr lang="en-GB" dirty="0" err="1" smtClean="0"/>
              <a:t>Arbeiten</a:t>
            </a:r>
            <a:r>
              <a:rPr lang="en-GB" dirty="0" smtClean="0"/>
              <a:t>, Art der </a:t>
            </a:r>
            <a:r>
              <a:rPr lang="en-GB" dirty="0" err="1" smtClean="0"/>
              <a:t>Arbeit</a:t>
            </a:r>
            <a:r>
              <a:rPr lang="en-GB" dirty="0" smtClean="0"/>
              <a:t>, </a:t>
            </a:r>
            <a:r>
              <a:rPr lang="en-GB" dirty="0" err="1" smtClean="0"/>
              <a:t>betroffene</a:t>
            </a:r>
            <a:r>
              <a:rPr lang="en-GB" dirty="0" smtClean="0"/>
              <a:t> </a:t>
            </a:r>
            <a:r>
              <a:rPr lang="en-GB" dirty="0" err="1" smtClean="0"/>
              <a:t>Komponententeile</a:t>
            </a:r>
            <a:r>
              <a:rPr lang="en-GB" dirty="0" smtClean="0"/>
              <a:t>, </a:t>
            </a:r>
            <a:r>
              <a:rPr lang="en-GB" dirty="0" err="1" smtClean="0"/>
              <a:t>erwartete</a:t>
            </a:r>
            <a:r>
              <a:rPr lang="en-GB" dirty="0" smtClean="0"/>
              <a:t> </a:t>
            </a:r>
            <a:r>
              <a:rPr lang="en-GB" dirty="0" err="1" smtClean="0"/>
              <a:t>Gefährdungen</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smtClean="0"/>
              <a:t>Antragsteller</a:t>
            </a:r>
            <a:r>
              <a:rPr lang="en-GB" dirty="0" smtClean="0"/>
              <a:t> </a:t>
            </a:r>
            <a:r>
              <a:rPr lang="en-GB" dirty="0" err="1" smtClean="0"/>
              <a:t>schließt</a:t>
            </a:r>
            <a:r>
              <a:rPr lang="en-GB" dirty="0" smtClean="0"/>
              <a:t> </a:t>
            </a:r>
            <a:r>
              <a:rPr lang="en-GB" dirty="0" err="1" smtClean="0"/>
              <a:t>Beantragung</a:t>
            </a:r>
            <a:r>
              <a:rPr lang="en-GB" dirty="0" smtClean="0"/>
              <a:t> </a:t>
            </a:r>
            <a:r>
              <a:rPr lang="en-GB" dirty="0" err="1" smtClean="0"/>
              <a:t>mit</a:t>
            </a:r>
            <a:r>
              <a:rPr lang="en-GB" dirty="0" smtClean="0"/>
              <a:t> “</a:t>
            </a:r>
            <a:r>
              <a:rPr lang="en-GB" dirty="0" err="1" smtClean="0"/>
              <a:t>Signieren</a:t>
            </a:r>
            <a:r>
              <a:rPr lang="en-GB" dirty="0" smtClean="0"/>
              <a:t>” ab</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Schichtleitung </a:t>
            </a:r>
            <a:r>
              <a:rPr lang="de-DE" dirty="0" smtClean="0"/>
              <a:t>(SL) und E5-Dev/DO haben Rechte Antrag zu ändern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Treffen </a:t>
            </a:r>
            <a:r>
              <a:rPr lang="de-DE" dirty="0" smtClean="0"/>
              <a:t>mit SL Do 13 Uhr in Raum 6.2-001 bleibt bestehen; Antragsteller müssen erscheinen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Gebündelter </a:t>
            </a:r>
            <a:r>
              <a:rPr lang="de-DE" dirty="0" smtClean="0"/>
              <a:t>Prüfumlauf aller eingereichter Anträge (Vorlauf von Anträgen min 1 Woche)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Antragsteller </a:t>
            </a:r>
            <a:r>
              <a:rPr lang="de-DE" dirty="0" smtClean="0"/>
              <a:t>bekommt </a:t>
            </a:r>
            <a:r>
              <a:rPr lang="de-DE" dirty="0" err="1" smtClean="0"/>
              <a:t>Benachrichtung</a:t>
            </a:r>
            <a:r>
              <a:rPr lang="de-DE" dirty="0" smtClean="0"/>
              <a:t> per Mail über Genehmigung oder Ablehnung der Arbeiten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Antragsteller </a:t>
            </a:r>
            <a:r>
              <a:rPr lang="de-DE" dirty="0" smtClean="0"/>
              <a:t>muss Beendigung der Arbeiten per IDM bestätigen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3</a:t>
            </a:fld>
            <a:endParaRPr lang="de-DE"/>
          </a:p>
        </p:txBody>
      </p:sp>
    </p:spTree>
    <p:extLst>
      <p:ext uri="{BB962C8B-B14F-4D97-AF65-F5344CB8AC3E}">
        <p14:creationId xmlns:p14="http://schemas.microsoft.com/office/powerpoint/2010/main" val="37124088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1.emf"/><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emf"/><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image" Target="../media/image1.emf"/><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oleObject" Target="../embeddings/oleObject2.bin"/><Relationship Id="rId5" Type="http://schemas.openxmlformats.org/officeDocument/2006/relationships/image" Target="../media/image11.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0.jpg"/><Relationship Id="rId4" Type="http://schemas.openxmlformats.org/officeDocument/2006/relationships/image" Target="../media/image7.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93759007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20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smtClean="0"/>
              <a:t>Titelmasterformat durch Klicken bearbeiten</a:t>
            </a:r>
            <a:endParaRPr lang="de-DE"/>
          </a:p>
        </p:txBody>
      </p:sp>
      <p:sp>
        <p:nvSpPr>
          <p:cNvPr id="11" name="Datumsplatzhalter 10"/>
          <p:cNvSpPr>
            <a:spLocks noGrp="1"/>
          </p:cNvSpPr>
          <p:nvPr>
            <p:ph type="dt" sz="half" idx="10"/>
          </p:nvPr>
        </p:nvSpPr>
        <p:spPr/>
        <p:txBody>
          <a:bodyPr/>
          <a:lstStyle/>
          <a:p>
            <a:r>
              <a:rPr lang="de-DE" smtClean="0"/>
              <a:t>TKT - Work permits procedure via IDM - 14.12.2023 uid: 2KETKX</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27"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smtClean="0"/>
              <a:t>Titelmasterformat durch Klicken bearbeiten</a:t>
            </a:r>
            <a:endParaRPr lang="de-DE" dirty="0"/>
          </a:p>
        </p:txBody>
      </p:sp>
      <p:sp>
        <p:nvSpPr>
          <p:cNvPr id="10" name="Datumsplatzhalter 9"/>
          <p:cNvSpPr>
            <a:spLocks noGrp="1"/>
          </p:cNvSpPr>
          <p:nvPr>
            <p:ph type="dt" sz="half" idx="10"/>
          </p:nvPr>
        </p:nvSpPr>
        <p:spPr/>
        <p:txBody>
          <a:bodyPr/>
          <a:lstStyle/>
          <a:p>
            <a:r>
              <a:rPr lang="de-DE" smtClean="0"/>
              <a:t>TKT - Work permits procedure via IDM - 14.12.2023 uid: 2KETKX</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51"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p:txBody>
          <a:bodyPr/>
          <a:lstStyle/>
          <a:p>
            <a:r>
              <a:rPr lang="de-DE" smtClean="0"/>
              <a:t>Titelmasterformat durch Klicken bearbeiten</a:t>
            </a:r>
            <a:endParaRPr lang="de-DE" dirty="0"/>
          </a:p>
        </p:txBody>
      </p:sp>
      <p:sp>
        <p:nvSpPr>
          <p:cNvPr id="12" name="Datumsplatzhalter 11"/>
          <p:cNvSpPr>
            <a:spLocks noGrp="1"/>
          </p:cNvSpPr>
          <p:nvPr>
            <p:ph type="dt" sz="half" idx="14"/>
          </p:nvPr>
        </p:nvSpPr>
        <p:spPr/>
        <p:txBody>
          <a:bodyPr/>
          <a:lstStyle/>
          <a:p>
            <a:r>
              <a:rPr lang="de-DE" smtClean="0"/>
              <a:t>TKT - Work permits procedure via IDM - 14.12.2023 uid: 2KETKX</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IPP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60045517"/>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IP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39673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IPP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191919550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IPP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smtClean="0"/>
              <a:t>Insert </a:t>
            </a:r>
            <a:r>
              <a:rPr lang="de-DE" dirty="0" err="1" smtClean="0"/>
              <a:t>your</a:t>
            </a:r>
            <a:r>
              <a:rPr lang="de-DE" dirty="0" smtClean="0"/>
              <a:t> </a:t>
            </a:r>
            <a:r>
              <a:rPr lang="de-DE" dirty="0" err="1" smtClean="0"/>
              <a:t>own</a:t>
            </a:r>
            <a:r>
              <a:rPr lang="de-DE" dirty="0" smtClean="0"/>
              <a:t> title </a:t>
            </a:r>
            <a:r>
              <a:rPr lang="de-DE" dirty="0" err="1" smtClean="0"/>
              <a:t>image</a:t>
            </a:r>
            <a:endParaRPr lang="de-DE" dirty="0"/>
          </a:p>
        </p:txBody>
      </p:sp>
    </p:spTree>
    <p:extLst>
      <p:ext uri="{BB962C8B-B14F-4D97-AF65-F5344CB8AC3E}">
        <p14:creationId xmlns:p14="http://schemas.microsoft.com/office/powerpoint/2010/main" val="3668073366"/>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4977669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901"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Datumsplatzhalter 7"/>
          <p:cNvSpPr>
            <a:spLocks noGrp="1"/>
          </p:cNvSpPr>
          <p:nvPr>
            <p:ph type="dt" sz="half" idx="14"/>
          </p:nvPr>
        </p:nvSpPr>
        <p:spPr/>
        <p:txBody>
          <a:bodyPr/>
          <a:lstStyle/>
          <a:p>
            <a:r>
              <a:rPr lang="de-DE" smtClean="0"/>
              <a:t>TKT - Work permits procedure via IDM - 14.12.2023 uid: 2KETKX</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627371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417710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925"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TKT - Work permits procedure via IDM - 14.12.2023 uid: 2KETKX</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176147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4496989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949"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Mastertitelformat bearbeiten</a:t>
            </a:r>
          </a:p>
        </p:txBody>
      </p:sp>
      <p:sp>
        <p:nvSpPr>
          <p:cNvPr id="12" name="Datumsplatzhalter 11"/>
          <p:cNvSpPr>
            <a:spLocks noGrp="1"/>
          </p:cNvSpPr>
          <p:nvPr>
            <p:ph type="dt" sz="half" idx="10"/>
          </p:nvPr>
        </p:nvSpPr>
        <p:spPr/>
        <p:txBody>
          <a:bodyPr/>
          <a:lstStyle/>
          <a:p>
            <a:r>
              <a:rPr lang="de-DE" smtClean="0"/>
              <a:t>TKT - Work permits procedure via IDM - 14.12.2023 uid: 2KETKX</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1267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06780136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579246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TKT - Work permits procedure via IDM - 14.12.2023 uid: 2KETKX</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1265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35874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97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Mastertitelformat bearbeiten</a:t>
            </a:r>
          </a:p>
        </p:txBody>
      </p:sp>
      <p:sp>
        <p:nvSpPr>
          <p:cNvPr id="11" name="Datumsplatzhalter 10"/>
          <p:cNvSpPr>
            <a:spLocks noGrp="1"/>
          </p:cNvSpPr>
          <p:nvPr>
            <p:ph type="dt" sz="half" idx="10"/>
          </p:nvPr>
        </p:nvSpPr>
        <p:spPr/>
        <p:txBody>
          <a:bodyPr/>
          <a:lstStyle/>
          <a:p>
            <a:r>
              <a:rPr lang="de-DE" smtClean="0"/>
              <a:t>TKT - Work permits procedure via IDM - 14.12.2023 uid: 2KETKX</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68678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58235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97"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Mastertitelformat bearbeiten</a:t>
            </a:r>
            <a:endParaRPr lang="de-DE" dirty="0"/>
          </a:p>
        </p:txBody>
      </p:sp>
      <p:sp>
        <p:nvSpPr>
          <p:cNvPr id="10" name="Datumsplatzhalter 9"/>
          <p:cNvSpPr>
            <a:spLocks noGrp="1"/>
          </p:cNvSpPr>
          <p:nvPr>
            <p:ph type="dt" sz="half" idx="10"/>
          </p:nvPr>
        </p:nvSpPr>
        <p:spPr/>
        <p:txBody>
          <a:bodyPr/>
          <a:lstStyle/>
          <a:p>
            <a:r>
              <a:rPr lang="de-DE" smtClean="0"/>
              <a:t>TKT - Work permits procedure via IDM - 14.12.2023 uid: 2KETKX</a:t>
            </a:r>
            <a:endParaRPr lang="de-DE" dirty="0"/>
          </a:p>
        </p:txBody>
      </p:sp>
      <p:sp>
        <p:nvSpPr>
          <p:cNvPr id="12" name="Fußzeilenplatzhalter 11"/>
          <p:cNvSpPr>
            <a:spLocks noGrp="1"/>
          </p:cNvSpPr>
          <p:nvPr>
            <p:ph type="ftr" sz="quarter" idx="11"/>
          </p:nvPr>
        </p:nvSpPr>
        <p:spPr/>
        <p:txBody>
          <a:bodyPr/>
          <a:lstStyle/>
          <a:p>
            <a:r>
              <a:rPr lang="de-DE" smtClean="0"/>
              <a:t>Max-Planck-Institut für Plasmaphysik</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303433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375355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021"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Titel 10"/>
          <p:cNvSpPr>
            <a:spLocks noGrp="1"/>
          </p:cNvSpPr>
          <p:nvPr>
            <p:ph type="title"/>
          </p:nvPr>
        </p:nvSpPr>
        <p:spPr/>
        <p:txBody>
          <a:bodyPr/>
          <a:lstStyle/>
          <a:p>
            <a:r>
              <a:rPr lang="de-DE"/>
              <a:t>Mastertitelformat bearbeiten</a:t>
            </a:r>
            <a:endParaRPr lang="de-DE" dirty="0"/>
          </a:p>
        </p:txBody>
      </p:sp>
      <p:sp>
        <p:nvSpPr>
          <p:cNvPr id="12" name="Datumsplatzhalter 11"/>
          <p:cNvSpPr>
            <a:spLocks noGrp="1"/>
          </p:cNvSpPr>
          <p:nvPr>
            <p:ph type="dt" sz="half" idx="14"/>
          </p:nvPr>
        </p:nvSpPr>
        <p:spPr/>
        <p:txBody>
          <a:bodyPr/>
          <a:lstStyle/>
          <a:p>
            <a:r>
              <a:rPr lang="de-DE" smtClean="0"/>
              <a:t>TKT - Work permits procedure via IDM - 14.12.2023 uid: 2KETKX</a:t>
            </a:r>
            <a:endParaRPr lang="de-DE" dirty="0"/>
          </a:p>
        </p:txBody>
      </p:sp>
      <p:sp>
        <p:nvSpPr>
          <p:cNvPr id="13" name="Fußzeilenplatzhalter 12"/>
          <p:cNvSpPr>
            <a:spLocks noGrp="1"/>
          </p:cNvSpPr>
          <p:nvPr>
            <p:ph type="ftr" sz="quarter" idx="15"/>
          </p:nvPr>
        </p:nvSpPr>
        <p:spPr/>
        <p:txBody>
          <a:bodyPr/>
          <a:lstStyle/>
          <a:p>
            <a:r>
              <a:rPr lang="de-DE" smtClean="0"/>
              <a:t>Max-Planck-Institut für Plasmaphysik</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6389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25107094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7-X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7" name="Grafik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9126" y="1956214"/>
            <a:ext cx="693361" cy="616321"/>
          </a:xfrm>
          <a:prstGeom prst="rect">
            <a:avLst/>
          </a:prstGeom>
        </p:spPr>
      </p:pic>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a:t>
            </a:r>
            <a:r>
              <a:rPr lang="de-DE" dirty="0" smtClean="0"/>
              <a:t>bearbeiten</a:t>
            </a:r>
            <a:endParaRPr lang="de-DE" dirty="0"/>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1"/>
          </p:nvPr>
        </p:nvSpPr>
        <p:spPr/>
        <p:txBody>
          <a:bodyPr/>
          <a:lstStyle/>
          <a:p>
            <a:r>
              <a:rPr lang="de-DE" smtClean="0"/>
              <a:t>Max-Planck-Institut für Plasmaphysik</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pic>
        <p:nvPicPr>
          <p:cNvPr id="4" name="Grafik 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705601" y="3662363"/>
            <a:ext cx="4864608" cy="2128266"/>
          </a:xfrm>
          <a:prstGeom prst="rect">
            <a:avLst/>
          </a:prstGeom>
        </p:spPr>
      </p:pic>
    </p:spTree>
    <p:extLst>
      <p:ext uri="{BB962C8B-B14F-4D97-AF65-F5344CB8AC3E}">
        <p14:creationId xmlns:p14="http://schemas.microsoft.com/office/powerpoint/2010/main" val="16678353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8"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Datumsplatzhalter 7"/>
          <p:cNvSpPr>
            <a:spLocks noGrp="1"/>
          </p:cNvSpPr>
          <p:nvPr>
            <p:ph type="dt" sz="half" idx="14"/>
          </p:nvPr>
        </p:nvSpPr>
        <p:spPr/>
        <p:txBody>
          <a:bodyPr/>
          <a:lstStyle/>
          <a:p>
            <a:r>
              <a:rPr lang="de-DE" smtClean="0"/>
              <a:t>TKT - Work permits procedure via IDM - 14.12.2023 uid: 2KETKX</a:t>
            </a:r>
            <a:endParaRPr lang="de-DE" dirty="0"/>
          </a:p>
        </p:txBody>
      </p:sp>
      <p:sp>
        <p:nvSpPr>
          <p:cNvPr id="9" name="Fußzeilenplatzhalter 8"/>
          <p:cNvSpPr>
            <a:spLocks noGrp="1"/>
          </p:cNvSpPr>
          <p:nvPr>
            <p:ph type="ftr" sz="quarter" idx="15"/>
          </p:nvPr>
        </p:nvSpPr>
        <p:spPr/>
        <p:txBody>
          <a:bodyPr/>
          <a:lstStyle/>
          <a:p>
            <a:r>
              <a:rPr lang="de-DE" smtClean="0"/>
              <a:t>Max-Planck-Institut für Plasmaphysik</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0742970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42501296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406"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de-DE" smtClean="0"/>
              <a:t>TKT - Work permits procedure via IDM - 14.12.2023 uid: 2KETKX</a:t>
            </a:r>
            <a:endParaRPr lang="de-DE" dirty="0"/>
          </a:p>
        </p:txBody>
      </p:sp>
      <p:sp>
        <p:nvSpPr>
          <p:cNvPr id="16" name="Fußzeilenplatzhalter 15"/>
          <p:cNvSpPr>
            <a:spLocks noGrp="1"/>
          </p:cNvSpPr>
          <p:nvPr>
            <p:ph type="ftr" sz="quarter" idx="15"/>
          </p:nvPr>
        </p:nvSpPr>
        <p:spPr/>
        <p:txBody>
          <a:bodyPr/>
          <a:lstStyle/>
          <a:p>
            <a:r>
              <a:rPr lang="de-DE" smtClean="0"/>
              <a:t>Max-Planck-Institut für Plasmaphysik</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958018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9"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4" name="Titel 13"/>
          <p:cNvSpPr>
            <a:spLocks noGrp="1"/>
          </p:cNvSpPr>
          <p:nvPr>
            <p:ph type="title"/>
          </p:nvPr>
        </p:nvSpPr>
        <p:spPr/>
        <p:txBody>
          <a:bodyPr/>
          <a:lstStyle/>
          <a:p>
            <a:r>
              <a:rPr lang="de-DE" smtClean="0"/>
              <a:t>Titelmasterformat durch Klicken bearbeiten</a:t>
            </a:r>
            <a:endParaRPr lang="de-DE"/>
          </a:p>
        </p:txBody>
      </p:sp>
      <p:sp>
        <p:nvSpPr>
          <p:cNvPr id="12" name="Datumsplatzhalter 11"/>
          <p:cNvSpPr>
            <a:spLocks noGrp="1"/>
          </p:cNvSpPr>
          <p:nvPr>
            <p:ph type="dt" sz="half" idx="10"/>
          </p:nvPr>
        </p:nvSpPr>
        <p:spPr/>
        <p:txBody>
          <a:bodyPr/>
          <a:lstStyle/>
          <a:p>
            <a:r>
              <a:rPr lang="de-DE" smtClean="0"/>
              <a:t>TKT - Work permits procedure via IDM - 14.12.2023 uid: 2KETKX</a:t>
            </a:r>
            <a:endParaRPr lang="de-DE" dirty="0"/>
          </a:p>
        </p:txBody>
      </p:sp>
      <p:sp>
        <p:nvSpPr>
          <p:cNvPr id="13" name="Fußzeilenplatzhalter 12"/>
          <p:cNvSpPr>
            <a:spLocks noGrp="1"/>
          </p:cNvSpPr>
          <p:nvPr>
            <p:ph type="ftr" sz="quarter" idx="11"/>
          </p:nvPr>
        </p:nvSpPr>
        <p:spPr/>
        <p:txBody>
          <a:bodyPr/>
          <a:lstStyle/>
          <a:p>
            <a:r>
              <a:rPr lang="de-DE" smtClean="0"/>
              <a:t>Max-Planck-Institut für Plasmaphysik</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de-DE" smtClean="0"/>
              <a:t>TKT - Work permits procedure via IDM - 14.12.2023 uid: 2KETKX</a:t>
            </a:r>
            <a:endParaRPr lang="de-DE" dirty="0"/>
          </a:p>
        </p:txBody>
      </p:sp>
      <p:sp>
        <p:nvSpPr>
          <p:cNvPr id="6" name="Fußzeilenplatzhalter 5"/>
          <p:cNvSpPr>
            <a:spLocks noGrp="1"/>
          </p:cNvSpPr>
          <p:nvPr>
            <p:ph type="ftr" sz="quarter" idx="15"/>
          </p:nvPr>
        </p:nvSpPr>
        <p:spPr/>
        <p:txBody>
          <a:bodyPr/>
          <a:lstStyle/>
          <a:p>
            <a:r>
              <a:rPr lang="de-DE" smtClean="0"/>
              <a:t>Max-Planck-Institut für Plasmaphysik</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TKT - Work permits procedure via IDM - 14.12.2023 uid: 2KETKX</a:t>
            </a:r>
            <a:endParaRPr lang="de-DE" dirty="0"/>
          </a:p>
        </p:txBody>
      </p:sp>
      <p:sp>
        <p:nvSpPr>
          <p:cNvPr id="9" name="Fußzeilenplatzhalter 8"/>
          <p:cNvSpPr>
            <a:spLocks noGrp="1"/>
          </p:cNvSpPr>
          <p:nvPr>
            <p:ph type="ftr" sz="quarter" idx="11"/>
          </p:nvPr>
        </p:nvSpPr>
        <p:spPr/>
        <p:txBody>
          <a:bodyPr/>
          <a:lstStyle/>
          <a:p>
            <a:r>
              <a:rPr lang="de-DE" smtClean="0"/>
              <a:t>Max-Planck-Institut für Plasmaphysik</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oleObject" Target="../embeddings/oleObject1.bin"/><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tags" Target="../tags/tag16.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15.xml"/><Relationship Id="rId10" Type="http://schemas.openxmlformats.org/officeDocument/2006/relationships/slideLayout" Target="../slideLayouts/slideLayout22.xml"/><Relationship Id="rId19" Type="http://schemas.openxmlformats.org/officeDocument/2006/relationships/image" Target="../media/image1.emf"/><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vmlDrawing" Target="../drawings/vmlDrawing8.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40" name="think-cell Folie" r:id="rId18" imgW="384" imgH="385" progId="TCLayout.ActiveDocument.1">
                  <p:embed/>
                </p:oleObj>
              </mc:Choice>
              <mc:Fallback>
                <p:oleObj name="think-cell Folie" r:id="rId18" imgW="384" imgH="385" progId="TCLayout.ActiveDocument.1">
                  <p:embed/>
                  <p:pic>
                    <p:nvPicPr>
                      <p:cNvPr id="0" name=""/>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725151" y="251093"/>
            <a:ext cx="557209" cy="495297"/>
          </a:xfrm>
          <a:prstGeom prst="rect">
            <a:avLst/>
          </a:prstGeom>
        </p:spPr>
      </p:pic>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 Work permits procedure via IDM - 14.12.2023 uid: 2KETKX</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669" r:id="rId5"/>
    <p:sldLayoutId id="2147483726" r:id="rId6"/>
    <p:sldLayoutId id="2147483664" r:id="rId7"/>
    <p:sldLayoutId id="2147483696" r:id="rId8"/>
    <p:sldLayoutId id="2147483667" r:id="rId9"/>
    <p:sldLayoutId id="2147483700" r:id="rId10"/>
    <p:sldLayoutId id="2147483711" r:id="rId11"/>
    <p:sldLayoutId id="2147483701" r:id="rId12"/>
  </p:sldLayoutIdLst>
  <p:timing>
    <p:tnLst>
      <p:par>
        <p:cTn id="1" dur="indefinite" restart="never" nodeType="tmRoot"/>
      </p:par>
    </p:tnLst>
  </p:timing>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p15:clr>
            <a:srgbClr val="F26B43"/>
          </p15:clr>
        </p15:guide>
        <p15:guide id="6" orient="horz" pos="1014">
          <p15:clr>
            <a:srgbClr val="F26B43"/>
          </p15:clr>
        </p15:guide>
        <p15:guide id="7" orient="horz" pos="4133">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ext uri="{D42A27DB-BD31-4B8C-83A1-F6EECF244321}">
                <p14:modId xmlns:p14="http://schemas.microsoft.com/office/powerpoint/2010/main" val="14582368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92" name="think-cell Folie" r:id="rId18" imgW="384" imgH="385" progId="TCLayout.ActiveDocument.1">
                  <p:embed/>
                </p:oleObj>
              </mc:Choice>
              <mc:Fallback>
                <p:oleObj name="think-cell Folie" r:id="rId18"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smtClean="0"/>
              <a:t>Ebene 1: Fließtext</a:t>
            </a:r>
          </a:p>
          <a:p>
            <a:pPr lvl="1"/>
            <a:r>
              <a:rPr lang="de-DE" dirty="0" smtClean="0"/>
              <a:t>Ebene 2: </a:t>
            </a:r>
            <a:r>
              <a:rPr lang="de-DE" dirty="0"/>
              <a:t>Headlines</a:t>
            </a:r>
          </a:p>
          <a:p>
            <a:pPr lvl="2"/>
            <a:r>
              <a:rPr lang="de-DE" dirty="0" smtClean="0"/>
              <a:t>Ebene </a:t>
            </a:r>
            <a:r>
              <a:rPr lang="de-DE" dirty="0"/>
              <a:t>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 Work permits procedure via IDM - 14.12.2023 uid: 2KETKX</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de-DE" smtClean="0"/>
              <a:t>Max-Planck-Institut für Plasmaphysik</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67738997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userDrawn="1">
          <p15:clr>
            <a:srgbClr val="F26B43"/>
          </p15:clr>
        </p15:guide>
        <p15:guide id="6" orient="horz" pos="1014">
          <p15:clr>
            <a:srgbClr val="F26B43"/>
          </p15:clr>
        </p15:guide>
        <p15:guide id="7" orient="horz" pos="4133" userDrawn="1">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idm.ipp-hgw.mpg.de/?uid=2KJ6Q6"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Erik Scharff/ Axel Winter/ Paul van Eeten</a:t>
            </a:r>
            <a:endParaRPr lang="en-GB" dirty="0"/>
          </a:p>
        </p:txBody>
      </p:sp>
      <p:sp>
        <p:nvSpPr>
          <p:cNvPr id="7" name="Titel 6"/>
          <p:cNvSpPr>
            <a:spLocks noGrp="1"/>
          </p:cNvSpPr>
          <p:nvPr>
            <p:ph type="title"/>
          </p:nvPr>
        </p:nvSpPr>
        <p:spPr/>
        <p:txBody>
          <a:bodyPr/>
          <a:lstStyle/>
          <a:p>
            <a:r>
              <a:rPr lang="de-DE" dirty="0" smtClean="0"/>
              <a:t>Erlaubnisscheine/ Work </a:t>
            </a:r>
            <a:r>
              <a:rPr lang="de-DE" dirty="0" err="1" smtClean="0"/>
              <a:t>permits</a:t>
            </a:r>
            <a:r>
              <a:rPr lang="de-DE" dirty="0"/>
              <a:t> (ES)</a:t>
            </a:r>
            <a:r>
              <a:rPr lang="de-DE" dirty="0" smtClean="0"/>
              <a:t/>
            </a:r>
            <a:br>
              <a:rPr lang="de-DE" dirty="0" smtClean="0"/>
            </a:br>
            <a:r>
              <a:rPr lang="en-GB" sz="2400" dirty="0"/>
              <a:t>p</a:t>
            </a:r>
            <a:r>
              <a:rPr lang="en-GB" sz="2400" dirty="0" smtClean="0"/>
              <a:t>rocedure via IDM</a:t>
            </a:r>
            <a:br>
              <a:rPr lang="en-GB" sz="2400" dirty="0" smtClean="0"/>
            </a:br>
            <a:r>
              <a:rPr lang="en-GB" sz="2400" dirty="0"/>
              <a:t/>
            </a:r>
            <a:br>
              <a:rPr lang="en-GB" sz="2400" dirty="0"/>
            </a:br>
            <a:r>
              <a:rPr lang="en-GB" sz="2400" dirty="0" smtClean="0"/>
              <a:t>TKT 14.12.2023</a:t>
            </a:r>
            <a:br>
              <a:rPr lang="en-GB" sz="2400" dirty="0" smtClean="0"/>
            </a:br>
            <a:r>
              <a:rPr lang="en-GB" sz="2400" dirty="0" smtClean="0"/>
              <a:t/>
            </a:r>
            <a:br>
              <a:rPr lang="en-GB" sz="2400" dirty="0" smtClean="0"/>
            </a:br>
            <a:r>
              <a:rPr lang="en-GB" sz="2400" dirty="0" err="1" smtClean="0"/>
              <a:t>uid</a:t>
            </a:r>
            <a:r>
              <a:rPr lang="en-GB" sz="2400" dirty="0"/>
              <a:t>: 2KETKX</a:t>
            </a:r>
            <a:endParaRPr lang="en-GB" dirty="0"/>
          </a:p>
        </p:txBody>
      </p:sp>
      <p:sp>
        <p:nvSpPr>
          <p:cNvPr id="3" name="Datumsplatzhalter 2"/>
          <p:cNvSpPr>
            <a:spLocks noGrp="1"/>
          </p:cNvSpPr>
          <p:nvPr>
            <p:ph type="dt" sz="half" idx="10"/>
          </p:nvPr>
        </p:nvSpPr>
        <p:spPr/>
        <p:txBody>
          <a:bodyPr/>
          <a:lstStyle/>
          <a:p>
            <a:r>
              <a:rPr lang="de-DE" smtClean="0"/>
              <a:t>TKT - Work permits procedure via IDM - 14.12.2023 uid: 2KETKX</a:t>
            </a:r>
            <a:endParaRPr lang="de-DE" dirty="0"/>
          </a:p>
        </p:txBody>
      </p:sp>
      <p:sp>
        <p:nvSpPr>
          <p:cNvPr id="2" name="Fußzeilenplatzhalter 1"/>
          <p:cNvSpPr>
            <a:spLocks noGrp="1"/>
          </p:cNvSpPr>
          <p:nvPr>
            <p:ph type="ftr" sz="quarter" idx="11"/>
          </p:nvPr>
        </p:nvSpPr>
        <p:spPr/>
        <p:txBody>
          <a:bodyPr/>
          <a:lstStyle/>
          <a:p>
            <a:r>
              <a:rPr lang="de-DE" smtClean="0"/>
              <a:t>Max-Planck-Institut für Plasmaphysik</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7"/>
          <p:cNvSpPr>
            <a:spLocks noGrp="1"/>
          </p:cNvSpPr>
          <p:nvPr>
            <p:ph sz="quarter" idx="13"/>
          </p:nvPr>
        </p:nvSpPr>
        <p:spPr/>
        <p:txBody>
          <a:bodyPr>
            <a:normAutofit fontScale="92500" lnSpcReduction="10000"/>
          </a:bodyPr>
          <a:lstStyle/>
          <a:p>
            <a:pPr lvl="1"/>
            <a:r>
              <a:rPr lang="en-GB" dirty="0" smtClean="0"/>
              <a:t>Overview</a:t>
            </a:r>
          </a:p>
          <a:p>
            <a:pPr lvl="4"/>
            <a:r>
              <a:rPr lang="en-US" dirty="0"/>
              <a:t>Permission must be obtained for all work that </a:t>
            </a:r>
            <a:r>
              <a:rPr lang="en-US" dirty="0" smtClean="0"/>
              <a:t>may create </a:t>
            </a:r>
            <a:r>
              <a:rPr lang="en-US" dirty="0"/>
              <a:t>hazards in the radiation protection area. In particular, this includes all work </a:t>
            </a:r>
            <a:r>
              <a:rPr lang="en-US" dirty="0" smtClean="0"/>
              <a:t>(also </a:t>
            </a:r>
            <a:r>
              <a:rPr lang="en-US" dirty="0"/>
              <a:t>work outside the radiation protection area if it has an impact on it) on system components in operation, media supplies, IT systems and the general changing of operating states of </a:t>
            </a:r>
            <a:r>
              <a:rPr lang="en-US" dirty="0" smtClean="0"/>
              <a:t>components</a:t>
            </a:r>
          </a:p>
          <a:p>
            <a:pPr lvl="4"/>
            <a:r>
              <a:rPr lang="en-US" dirty="0" smtClean="0"/>
              <a:t>An </a:t>
            </a:r>
            <a:r>
              <a:rPr lang="en-US" dirty="0"/>
              <a:t>exception is work in accordance with CAT (Commissioning Assurance Template), where the corresponding risk assessments and permits for the (next) work steps are part of the CAT </a:t>
            </a:r>
            <a:r>
              <a:rPr lang="en-US" dirty="0" smtClean="0"/>
              <a:t>itself and the commissioning plan</a:t>
            </a:r>
          </a:p>
          <a:p>
            <a:pPr lvl="4"/>
            <a:r>
              <a:rPr lang="en-US" dirty="0"/>
              <a:t>Paper-based process replaced by electronic process </a:t>
            </a:r>
            <a:r>
              <a:rPr lang="en-US" dirty="0" smtClean="0"/>
              <a:t>via IDM</a:t>
            </a:r>
          </a:p>
          <a:p>
            <a:pPr lvl="4"/>
            <a:r>
              <a:rPr lang="en-US" dirty="0"/>
              <a:t>The application and review process is similar to the established </a:t>
            </a:r>
            <a:endParaRPr lang="en-US" dirty="0" smtClean="0"/>
          </a:p>
          <a:p>
            <a:pPr lvl="4"/>
            <a:r>
              <a:rPr lang="en-US" dirty="0"/>
              <a:t>Weekly overviews of approved </a:t>
            </a:r>
            <a:r>
              <a:rPr lang="en-US" dirty="0" smtClean="0"/>
              <a:t>ES are </a:t>
            </a:r>
            <a:r>
              <a:rPr lang="en-US" dirty="0"/>
              <a:t>no longer distributed by email. The dashboard in the IDM displays filterable </a:t>
            </a:r>
            <a:r>
              <a:rPr lang="en-US" dirty="0" smtClean="0"/>
              <a:t>overviews (</a:t>
            </a:r>
            <a:r>
              <a:rPr lang="en-US" dirty="0"/>
              <a:t>by default, the next 14 days are </a:t>
            </a:r>
            <a:r>
              <a:rPr lang="en-US" dirty="0" smtClean="0"/>
              <a:t>displayed</a:t>
            </a:r>
            <a:r>
              <a:rPr lang="en-US" dirty="0"/>
              <a:t>)</a:t>
            </a:r>
            <a:r>
              <a:rPr lang="en-US" dirty="0" smtClean="0"/>
              <a:t> </a:t>
            </a:r>
          </a:p>
          <a:p>
            <a:pPr lvl="4"/>
            <a:r>
              <a:rPr lang="en-US" dirty="0"/>
              <a:t>Process goes live </a:t>
            </a:r>
            <a:r>
              <a:rPr lang="en-US" dirty="0" smtClean="0"/>
              <a:t>calendar week 51/2023; </a:t>
            </a:r>
            <a:r>
              <a:rPr lang="en-US" dirty="0"/>
              <a:t>Starting in 2024, all </a:t>
            </a:r>
            <a:r>
              <a:rPr lang="en-US" dirty="0" smtClean="0"/>
              <a:t>work </a:t>
            </a:r>
            <a:r>
              <a:rPr lang="en-US" dirty="0"/>
              <a:t>will be requested through IDM </a:t>
            </a:r>
            <a:r>
              <a:rPr lang="en-US" dirty="0" smtClean="0"/>
              <a:t>only</a:t>
            </a:r>
          </a:p>
          <a:p>
            <a:pPr lvl="4"/>
            <a:r>
              <a:rPr lang="en-GB" dirty="0" smtClean="0"/>
              <a:t>VA see: </a:t>
            </a:r>
            <a:r>
              <a:rPr lang="en-GB" dirty="0">
                <a:hlinkClick r:id="rId3"/>
              </a:rPr>
              <a:t>2KJ6Q6</a:t>
            </a:r>
            <a:endParaRPr lang="en-GB" dirty="0"/>
          </a:p>
          <a:p>
            <a:pPr lvl="4"/>
            <a:endParaRPr lang="en-GB" dirty="0" smtClean="0"/>
          </a:p>
          <a:p>
            <a:pPr lvl="4"/>
            <a:endParaRPr lang="en-GB" dirty="0" smtClean="0"/>
          </a:p>
          <a:p>
            <a:pPr lvl="4"/>
            <a:endParaRPr lang="en-GB" dirty="0" smtClean="0"/>
          </a:p>
          <a:p>
            <a:pPr lvl="7"/>
            <a:endParaRPr lang="en-GB" dirty="0" smtClean="0"/>
          </a:p>
        </p:txBody>
      </p:sp>
      <p:sp>
        <p:nvSpPr>
          <p:cNvPr id="4" name="Datumsplatzhalter 3"/>
          <p:cNvSpPr>
            <a:spLocks noGrp="1"/>
          </p:cNvSpPr>
          <p:nvPr>
            <p:ph type="dt" sz="half" idx="14"/>
          </p:nvPr>
        </p:nvSpPr>
        <p:spPr/>
        <p:txBody>
          <a:bodyPr/>
          <a:lstStyle/>
          <a:p>
            <a:r>
              <a:rPr lang="de-DE" smtClean="0"/>
              <a:t>TKT - Work permits procedure via IDM - 14.12.2023 uid: 2KETKX</a:t>
            </a:r>
            <a:endParaRPr lang="de-DE" dirty="0"/>
          </a:p>
        </p:txBody>
      </p:sp>
      <p:sp>
        <p:nvSpPr>
          <p:cNvPr id="5" name="Fußzeilenplatzhalter 4"/>
          <p:cNvSpPr>
            <a:spLocks noGrp="1"/>
          </p:cNvSpPr>
          <p:nvPr>
            <p:ph type="ftr" sz="quarter" idx="15"/>
          </p:nvPr>
        </p:nvSpPr>
        <p:spPr/>
        <p:txBody>
          <a:bodyPr/>
          <a:lstStyle/>
          <a:p>
            <a:r>
              <a:rPr lang="de-DE" smtClean="0"/>
              <a:t>Max-Planck-Institut für Plasmaphysik</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2</a:t>
            </a:fld>
            <a:endParaRPr lang="de-DE" dirty="0"/>
          </a:p>
        </p:txBody>
      </p:sp>
      <p:sp>
        <p:nvSpPr>
          <p:cNvPr id="7" name="Titel 6"/>
          <p:cNvSpPr>
            <a:spLocks noGrp="1"/>
          </p:cNvSpPr>
          <p:nvPr>
            <p:ph type="title"/>
          </p:nvPr>
        </p:nvSpPr>
        <p:spPr/>
        <p:txBody>
          <a:bodyPr/>
          <a:lstStyle/>
          <a:p>
            <a:r>
              <a:rPr lang="de-DE" dirty="0" smtClean="0"/>
              <a:t>Erlaubnisscheine/ Work </a:t>
            </a:r>
            <a:r>
              <a:rPr lang="de-DE" dirty="0" err="1"/>
              <a:t>permits</a:t>
            </a:r>
            <a:r>
              <a:rPr lang="en-GB" dirty="0" smtClean="0"/>
              <a:t> procedure via IDM</a:t>
            </a:r>
            <a:endParaRPr lang="en-GB" dirty="0"/>
          </a:p>
        </p:txBody>
      </p:sp>
    </p:spTree>
    <p:extLst>
      <p:ext uri="{BB962C8B-B14F-4D97-AF65-F5344CB8AC3E}">
        <p14:creationId xmlns:p14="http://schemas.microsoft.com/office/powerpoint/2010/main" val="227648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7"/>
          <p:cNvSpPr>
            <a:spLocks noGrp="1"/>
          </p:cNvSpPr>
          <p:nvPr>
            <p:ph sz="quarter" idx="13"/>
          </p:nvPr>
        </p:nvSpPr>
        <p:spPr/>
        <p:txBody>
          <a:bodyPr>
            <a:normAutofit/>
          </a:bodyPr>
          <a:lstStyle/>
          <a:p>
            <a:pPr lvl="1"/>
            <a:r>
              <a:rPr lang="en-GB" dirty="0" smtClean="0"/>
              <a:t>IDM-procedure</a:t>
            </a:r>
          </a:p>
          <a:p>
            <a:pPr lvl="4"/>
            <a:r>
              <a:rPr lang="en-US" dirty="0"/>
              <a:t>Application via IDM → "Work permits" folder → "Add Work Permit" </a:t>
            </a:r>
            <a:r>
              <a:rPr lang="en-US" dirty="0" smtClean="0"/>
              <a:t>button</a:t>
            </a:r>
          </a:p>
          <a:p>
            <a:pPr lvl="4"/>
            <a:r>
              <a:rPr lang="en-US" dirty="0"/>
              <a:t>The </a:t>
            </a:r>
            <a:r>
              <a:rPr lang="en-US" dirty="0" smtClean="0"/>
              <a:t>submitter </a:t>
            </a:r>
            <a:r>
              <a:rPr lang="en-US" dirty="0"/>
              <a:t>completes the following fields on the form: Title, Description, Affected </a:t>
            </a:r>
            <a:r>
              <a:rPr lang="en-US" dirty="0" smtClean="0"/>
              <a:t>KKS</a:t>
            </a:r>
            <a:r>
              <a:rPr lang="en-US" dirty="0"/>
              <a:t>, </a:t>
            </a:r>
            <a:r>
              <a:rPr lang="en-US" dirty="0" smtClean="0"/>
              <a:t>Plants, </a:t>
            </a:r>
            <a:r>
              <a:rPr lang="en-US" dirty="0" err="1" smtClean="0"/>
              <a:t>Worplace</a:t>
            </a:r>
            <a:r>
              <a:rPr lang="en-US" dirty="0" smtClean="0"/>
              <a:t>, Work begin and end, Types </a:t>
            </a:r>
            <a:r>
              <a:rPr lang="en-US" dirty="0"/>
              <a:t>of Work, Affected </a:t>
            </a:r>
            <a:r>
              <a:rPr lang="en-US" dirty="0" smtClean="0"/>
              <a:t>Component</a:t>
            </a:r>
            <a:r>
              <a:rPr lang="en-US" dirty="0"/>
              <a:t>, Potential dangers for personnel or other </a:t>
            </a:r>
            <a:r>
              <a:rPr lang="en-US" dirty="0" smtClean="0"/>
              <a:t>components</a:t>
            </a:r>
          </a:p>
          <a:p>
            <a:pPr lvl="4"/>
            <a:r>
              <a:rPr lang="en-GB" dirty="0"/>
              <a:t>The submitter completes application with </a:t>
            </a:r>
            <a:r>
              <a:rPr lang="en-GB" dirty="0" smtClean="0"/>
              <a:t>“Sign”</a:t>
            </a:r>
          </a:p>
          <a:p>
            <a:pPr lvl="4"/>
            <a:r>
              <a:rPr lang="en-US" dirty="0"/>
              <a:t>Shift Supervisor (SL) and E5-Dev/DO have </a:t>
            </a:r>
            <a:r>
              <a:rPr lang="en-US" dirty="0" smtClean="0"/>
              <a:t>administrative right </a:t>
            </a:r>
            <a:r>
              <a:rPr lang="en-US" dirty="0"/>
              <a:t>to change </a:t>
            </a:r>
            <a:r>
              <a:rPr lang="en-US" dirty="0" smtClean="0"/>
              <a:t>application</a:t>
            </a:r>
          </a:p>
          <a:p>
            <a:pPr lvl="4"/>
            <a:r>
              <a:rPr lang="en-US" dirty="0" smtClean="0"/>
              <a:t>Meeting </a:t>
            </a:r>
            <a:r>
              <a:rPr lang="en-US" dirty="0"/>
              <a:t>with SL Thu 13:00 in room 6.2-001 remains; </a:t>
            </a:r>
            <a:r>
              <a:rPr lang="en-US" dirty="0" smtClean="0"/>
              <a:t>all submitters of new ES must attend</a:t>
            </a:r>
          </a:p>
          <a:p>
            <a:pPr lvl="4"/>
            <a:r>
              <a:rPr lang="en-US" dirty="0"/>
              <a:t>Bundled review cycle of all submitted applications (application lead time min. </a:t>
            </a:r>
            <a:r>
              <a:rPr lang="en-US" dirty="0" smtClean="0"/>
              <a:t>one week)</a:t>
            </a:r>
          </a:p>
          <a:p>
            <a:pPr lvl="4"/>
            <a:r>
              <a:rPr lang="en-US" dirty="0" smtClean="0"/>
              <a:t>Submitter </a:t>
            </a:r>
            <a:r>
              <a:rPr lang="en-US" dirty="0"/>
              <a:t>receives notification of acceptance or rejection of work via </a:t>
            </a:r>
            <a:r>
              <a:rPr lang="en-US" dirty="0" smtClean="0"/>
              <a:t>mail</a:t>
            </a:r>
          </a:p>
          <a:p>
            <a:pPr lvl="4"/>
            <a:r>
              <a:rPr lang="en-US" dirty="0" smtClean="0"/>
              <a:t>Submitter </a:t>
            </a:r>
            <a:r>
              <a:rPr lang="en-US" dirty="0"/>
              <a:t>must confirm completion of work via IDM</a:t>
            </a:r>
            <a:endParaRPr lang="en-GB" dirty="0" smtClean="0"/>
          </a:p>
          <a:p>
            <a:pPr lvl="7"/>
            <a:endParaRPr lang="en-GB" dirty="0" smtClean="0"/>
          </a:p>
        </p:txBody>
      </p:sp>
      <p:sp>
        <p:nvSpPr>
          <p:cNvPr id="4" name="Datumsplatzhalter 3"/>
          <p:cNvSpPr>
            <a:spLocks noGrp="1"/>
          </p:cNvSpPr>
          <p:nvPr>
            <p:ph type="dt" sz="half" idx="14"/>
          </p:nvPr>
        </p:nvSpPr>
        <p:spPr/>
        <p:txBody>
          <a:bodyPr/>
          <a:lstStyle/>
          <a:p>
            <a:r>
              <a:rPr lang="de-DE" smtClean="0"/>
              <a:t>TKT - Work permits procedure via IDM - 14.12.2023 uid: 2KETKX</a:t>
            </a:r>
            <a:endParaRPr lang="de-DE" dirty="0"/>
          </a:p>
        </p:txBody>
      </p:sp>
      <p:sp>
        <p:nvSpPr>
          <p:cNvPr id="5" name="Fußzeilenplatzhalter 4"/>
          <p:cNvSpPr>
            <a:spLocks noGrp="1"/>
          </p:cNvSpPr>
          <p:nvPr>
            <p:ph type="ftr" sz="quarter" idx="15"/>
          </p:nvPr>
        </p:nvSpPr>
        <p:spPr/>
        <p:txBody>
          <a:bodyPr/>
          <a:lstStyle/>
          <a:p>
            <a:r>
              <a:rPr lang="de-DE" smtClean="0"/>
              <a:t>Max-Planck-Institut für Plasmaphysik</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3</a:t>
            </a:fld>
            <a:endParaRPr lang="de-DE" dirty="0"/>
          </a:p>
        </p:txBody>
      </p:sp>
      <p:sp>
        <p:nvSpPr>
          <p:cNvPr id="7" name="Titel 6"/>
          <p:cNvSpPr>
            <a:spLocks noGrp="1"/>
          </p:cNvSpPr>
          <p:nvPr>
            <p:ph type="title"/>
          </p:nvPr>
        </p:nvSpPr>
        <p:spPr/>
        <p:txBody>
          <a:bodyPr/>
          <a:lstStyle/>
          <a:p>
            <a:r>
              <a:rPr lang="de-DE" dirty="0"/>
              <a:t>Erlaubnisscheine/ </a:t>
            </a:r>
            <a:r>
              <a:rPr lang="de-DE" dirty="0" smtClean="0"/>
              <a:t>Work </a:t>
            </a:r>
            <a:r>
              <a:rPr lang="de-DE" dirty="0" err="1"/>
              <a:t>permits</a:t>
            </a:r>
            <a:r>
              <a:rPr lang="en-GB" dirty="0"/>
              <a:t> procedure </a:t>
            </a:r>
            <a:r>
              <a:rPr lang="en-GB" dirty="0" smtClean="0"/>
              <a:t>via </a:t>
            </a:r>
            <a:r>
              <a:rPr lang="en-GB" dirty="0"/>
              <a:t>IDM</a:t>
            </a:r>
          </a:p>
        </p:txBody>
      </p:sp>
    </p:spTree>
    <p:extLst>
      <p:ext uri="{BB962C8B-B14F-4D97-AF65-F5344CB8AC3E}">
        <p14:creationId xmlns:p14="http://schemas.microsoft.com/office/powerpoint/2010/main" val="336274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D7BB7471-6596-4B2F-9CA7-55C944227715}"/>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20.potx" id="{8352ED11-2F59-4E7F-9C9A-F87B699E302A}" vid="{E7C51378-40C9-469D-874F-3425B4D1918D}"/>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Template>
  <TotalTime>0</TotalTime>
  <Words>677</Words>
  <Application>Microsoft Office PowerPoint</Application>
  <PresentationFormat>Breitbild</PresentationFormat>
  <Paragraphs>63</Paragraphs>
  <Slides>3</Slides>
  <Notes>3</Notes>
  <HiddenSlides>0</HiddenSlides>
  <MMClips>0</MMClips>
  <ScaleCrop>false</ScaleCrop>
  <HeadingPairs>
    <vt:vector size="8" baseType="variant">
      <vt:variant>
        <vt:lpstr>Verwendete Schriftarten</vt:lpstr>
      </vt:variant>
      <vt:variant>
        <vt:i4>6</vt:i4>
      </vt:variant>
      <vt:variant>
        <vt:lpstr>Design</vt:lpstr>
      </vt:variant>
      <vt:variant>
        <vt:i4>2</vt:i4>
      </vt:variant>
      <vt:variant>
        <vt:lpstr>Eingebettete OLE-Server</vt:lpstr>
      </vt:variant>
      <vt:variant>
        <vt:i4>1</vt:i4>
      </vt:variant>
      <vt:variant>
        <vt:lpstr>Folientitel</vt:lpstr>
      </vt:variant>
      <vt:variant>
        <vt:i4>3</vt:i4>
      </vt:variant>
    </vt:vector>
  </HeadingPairs>
  <TitlesOfParts>
    <vt:vector size="12" baseType="lpstr">
      <vt:lpstr>.SF NS Symbols Regular</vt:lpstr>
      <vt:lpstr>Arial</vt:lpstr>
      <vt:lpstr>Arial Narrow</vt:lpstr>
      <vt:lpstr>Calibri</vt:lpstr>
      <vt:lpstr>Symbol</vt:lpstr>
      <vt:lpstr>Wingdings 3</vt:lpstr>
      <vt:lpstr>W7-X</vt:lpstr>
      <vt:lpstr>IPP</vt:lpstr>
      <vt:lpstr>think-cell Folie</vt:lpstr>
      <vt:lpstr>Erlaubnisscheine/ Work permits (ES) procedure via IDM  TKT 14.12.2023  uid: 2KETKX</vt:lpstr>
      <vt:lpstr>Erlaubnisscheine/ Work permits procedure via IDM</vt:lpstr>
      <vt:lpstr>Erlaubnisscheine/ Work permits procedure via IDM</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(1/3)</dc:title>
  <dc:creator>Paul van Eeten</dc:creator>
  <cp:lastModifiedBy>Scharff Erik</cp:lastModifiedBy>
  <cp:revision>73</cp:revision>
  <dcterms:created xsi:type="dcterms:W3CDTF">2023-09-18T07:20:09Z</dcterms:created>
  <dcterms:modified xsi:type="dcterms:W3CDTF">2023-12-14T10:27:09Z</dcterms:modified>
</cp:coreProperties>
</file>