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1"/>
  </p:notesMasterIdLst>
  <p:sldIdLst>
    <p:sldId id="262" r:id="rId2"/>
    <p:sldId id="263" r:id="rId3"/>
    <p:sldId id="264"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1" autoAdjust="0"/>
    <p:restoredTop sz="94660"/>
  </p:normalViewPr>
  <p:slideViewPr>
    <p:cSldViewPr snapToGrid="0">
      <p:cViewPr varScale="1">
        <p:scale>
          <a:sx n="103" d="100"/>
          <a:sy n="103" d="100"/>
        </p:scale>
        <p:origin x="641" y="7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03.07.2024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8.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8.jp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Validation of surroBIER</a:t>
            </a:r>
            <a:endParaRPr lang="de-DE" dirty="0"/>
          </a:p>
        </p:txBody>
      </p:sp>
      <p:sp>
        <p:nvSpPr>
          <p:cNvPr id="6" name="Fußzeilenplatzhalter 5"/>
          <p:cNvSpPr>
            <a:spLocks noGrp="1"/>
          </p:cNvSpPr>
          <p:nvPr>
            <p:ph type="ftr" sz="quarter" idx="11"/>
          </p:nvPr>
        </p:nvSpPr>
        <p:spPr/>
        <p:txBody>
          <a:bodyPr/>
          <a:lstStyle/>
          <a:p>
            <a:r>
              <a:rPr lang="de-DE"/>
              <a:t>Max-Planck-Institut für Plasmaphysik | Köberl, Babin, Albert, Rahbarnia | </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Validation of surroBIER</a:t>
            </a:r>
            <a:endParaRPr lang="de-DE" dirty="0"/>
          </a:p>
        </p:txBody>
      </p:sp>
      <p:sp>
        <p:nvSpPr>
          <p:cNvPr id="12" name="Fußzeilenplatzhalter 11"/>
          <p:cNvSpPr>
            <a:spLocks noGrp="1"/>
          </p:cNvSpPr>
          <p:nvPr>
            <p:ph type="ftr" sz="quarter" idx="11"/>
          </p:nvPr>
        </p:nvSpPr>
        <p:spPr/>
        <p:txBody>
          <a:bodyPr/>
          <a:lstStyle/>
          <a:p>
            <a:r>
              <a:rPr lang="de-DE"/>
              <a:t>Max-Planck-Institut für Plasmaphysik | Köberl, Babin, Albert, Rahbarnia | </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Validation of surroBIER</a:t>
            </a:r>
            <a:endParaRPr lang="de-DE" dirty="0"/>
          </a:p>
        </p:txBody>
      </p:sp>
      <p:sp>
        <p:nvSpPr>
          <p:cNvPr id="12" name="Fußzeilenplatzhalter 11"/>
          <p:cNvSpPr>
            <a:spLocks noGrp="1"/>
          </p:cNvSpPr>
          <p:nvPr>
            <p:ph type="ftr" sz="quarter" idx="11"/>
          </p:nvPr>
        </p:nvSpPr>
        <p:spPr/>
        <p:txBody>
          <a:bodyPr/>
          <a:lstStyle/>
          <a:p>
            <a:r>
              <a:rPr lang="de-DE"/>
              <a:t>Max-Planck-Institut für Plasmaphysik | Köberl, Babin, Albert, Rahbarnia | </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Validation of surroBIER</a:t>
            </a:r>
            <a:endParaRPr lang="de-DE" dirty="0"/>
          </a:p>
        </p:txBody>
      </p:sp>
      <p:sp>
        <p:nvSpPr>
          <p:cNvPr id="13" name="Fußzeilenplatzhalter 12"/>
          <p:cNvSpPr>
            <a:spLocks noGrp="1"/>
          </p:cNvSpPr>
          <p:nvPr>
            <p:ph type="ftr" sz="quarter" idx="15"/>
          </p:nvPr>
        </p:nvSpPr>
        <p:spPr/>
        <p:txBody>
          <a:bodyPr/>
          <a:lstStyle/>
          <a:p>
            <a:r>
              <a:rPr lang="de-DE"/>
              <a:t>Max-Planck-Institut für Plasmaphysik | Köberl, Babin, Albert, Rahbarnia | </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Validation of surroBIER</a:t>
            </a:r>
            <a:endParaRPr lang="de-DE" dirty="0"/>
          </a:p>
        </p:txBody>
      </p:sp>
      <p:sp>
        <p:nvSpPr>
          <p:cNvPr id="6" name="Fußzeilenplatzhalter 5"/>
          <p:cNvSpPr>
            <a:spLocks noGrp="1"/>
          </p:cNvSpPr>
          <p:nvPr>
            <p:ph type="ftr" sz="quarter" idx="11"/>
          </p:nvPr>
        </p:nvSpPr>
        <p:spPr/>
        <p:txBody>
          <a:bodyPr/>
          <a:lstStyle/>
          <a:p>
            <a:r>
              <a:rPr lang="de-DE"/>
              <a:t>Max-Planck-Institut für Plasmaphysik | Köberl, Babin, Albert, Rahbarnia | </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Validation of surroBIER</a:t>
            </a:r>
            <a:endParaRPr lang="de-DE" dirty="0"/>
          </a:p>
        </p:txBody>
      </p:sp>
      <p:sp>
        <p:nvSpPr>
          <p:cNvPr id="6" name="Fußzeilenplatzhalter 5"/>
          <p:cNvSpPr>
            <a:spLocks noGrp="1"/>
          </p:cNvSpPr>
          <p:nvPr>
            <p:ph type="ftr" sz="quarter" idx="11"/>
          </p:nvPr>
        </p:nvSpPr>
        <p:spPr/>
        <p:txBody>
          <a:bodyPr/>
          <a:lstStyle/>
          <a:p>
            <a:r>
              <a:rPr lang="de-DE"/>
              <a:t>Max-Planck-Institut für Plasmaphysik | Köberl, Babin, Albert, Rahbarnia | </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Validation of surroBIER</a:t>
            </a:r>
            <a:endParaRPr lang="de-DE" dirty="0"/>
          </a:p>
        </p:txBody>
      </p:sp>
      <p:sp>
        <p:nvSpPr>
          <p:cNvPr id="6" name="Fußzeilenplatzhalter 5"/>
          <p:cNvSpPr>
            <a:spLocks noGrp="1"/>
          </p:cNvSpPr>
          <p:nvPr>
            <p:ph type="ftr" sz="quarter" idx="11"/>
          </p:nvPr>
        </p:nvSpPr>
        <p:spPr/>
        <p:txBody>
          <a:bodyPr/>
          <a:lstStyle/>
          <a:p>
            <a:r>
              <a:rPr lang="de-DE"/>
              <a:t>Max-Planck-Institut für Plasmaphysik | Köberl, Babin, Albert, Rahbarnia | </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de-DE"/>
              <a:t>Validation of surroBIER</a:t>
            </a:r>
            <a:endParaRPr lang="de-DE" dirty="0"/>
          </a:p>
        </p:txBody>
      </p:sp>
      <p:sp>
        <p:nvSpPr>
          <p:cNvPr id="9" name="Fußzeilenplatzhalter 8"/>
          <p:cNvSpPr>
            <a:spLocks noGrp="1"/>
          </p:cNvSpPr>
          <p:nvPr>
            <p:ph type="ftr" sz="quarter" idx="15"/>
          </p:nvPr>
        </p:nvSpPr>
        <p:spPr/>
        <p:txBody>
          <a:bodyPr/>
          <a:lstStyle/>
          <a:p>
            <a:r>
              <a:rPr lang="de-DE"/>
              <a:t>Max-Planck-Institut für Plasmaphysik | Köberl, Babin, Albert, Rahbarnia | </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62737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Validation of surroBIER</a:t>
            </a:r>
            <a:endParaRPr lang="de-DE" dirty="0"/>
          </a:p>
        </p:txBody>
      </p:sp>
      <p:sp>
        <p:nvSpPr>
          <p:cNvPr id="16" name="Fußzeilenplatzhalter 15"/>
          <p:cNvSpPr>
            <a:spLocks noGrp="1"/>
          </p:cNvSpPr>
          <p:nvPr>
            <p:ph type="ftr" sz="quarter" idx="15"/>
          </p:nvPr>
        </p:nvSpPr>
        <p:spPr/>
        <p:txBody>
          <a:bodyPr/>
          <a:lstStyle/>
          <a:p>
            <a:r>
              <a:rPr lang="de-DE"/>
              <a:t>Max-Planck-Institut für Plasmaphysik | Köberl, Babin, Albert, Rahbarnia | </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1761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Validation of surroBIER</a:t>
            </a:r>
            <a:endParaRPr lang="de-DE" dirty="0"/>
          </a:p>
        </p:txBody>
      </p:sp>
      <p:sp>
        <p:nvSpPr>
          <p:cNvPr id="13" name="Fußzeilenplatzhalter 12"/>
          <p:cNvSpPr>
            <a:spLocks noGrp="1"/>
          </p:cNvSpPr>
          <p:nvPr>
            <p:ph type="ftr" sz="quarter" idx="11"/>
          </p:nvPr>
        </p:nvSpPr>
        <p:spPr/>
        <p:txBody>
          <a:bodyPr/>
          <a:lstStyle/>
          <a:p>
            <a:r>
              <a:rPr lang="de-DE"/>
              <a:t>Max-Planck-Institut für Plasmaphysik | Köberl, Babin, Albert, Rahbarnia | </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Validation of surroBIER</a:t>
            </a:r>
            <a:endParaRPr lang="de-DE" dirty="0"/>
          </a:p>
        </p:txBody>
      </p:sp>
      <p:sp>
        <p:nvSpPr>
          <p:cNvPr id="6" name="Fußzeilenplatzhalter 5"/>
          <p:cNvSpPr>
            <a:spLocks noGrp="1"/>
          </p:cNvSpPr>
          <p:nvPr>
            <p:ph type="ftr" sz="quarter" idx="15"/>
          </p:nvPr>
        </p:nvSpPr>
        <p:spPr/>
        <p:txBody>
          <a:bodyPr/>
          <a:lstStyle/>
          <a:p>
            <a:r>
              <a:rPr lang="de-DE"/>
              <a:t>Max-Planck-Institut für Plasmaphysik | Köberl, Babin, Albert, Rahbarnia | </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Validation of surroBIER</a:t>
            </a:r>
            <a:endParaRPr lang="de-DE" dirty="0"/>
          </a:p>
        </p:txBody>
      </p:sp>
      <p:sp>
        <p:nvSpPr>
          <p:cNvPr id="9" name="Fußzeilenplatzhalter 8"/>
          <p:cNvSpPr>
            <a:spLocks noGrp="1"/>
          </p:cNvSpPr>
          <p:nvPr>
            <p:ph type="ftr" sz="quarter" idx="11"/>
          </p:nvPr>
        </p:nvSpPr>
        <p:spPr/>
        <p:txBody>
          <a:bodyPr/>
          <a:lstStyle/>
          <a:p>
            <a:r>
              <a:rPr lang="de-DE"/>
              <a:t>Max-Planck-Institut für Plasmaphysik | Köberl, Babin, Albert, Rahbarnia | </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a:t>Validation of surroBIER</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Köberl, Babin, Albert, Rahbarnia | </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cikit-learn.org/stable/modules/mixture.html#bgmm" TargetMode="Externa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7447E59-BACA-5BF3-CFDE-AED63BFBB47A}"/>
              </a:ext>
            </a:extLst>
          </p:cNvPr>
          <p:cNvSpPr>
            <a:spLocks noGrp="1"/>
          </p:cNvSpPr>
          <p:nvPr>
            <p:ph type="subTitle" idx="1"/>
          </p:nvPr>
        </p:nvSpPr>
        <p:spPr/>
        <p:txBody>
          <a:bodyPr/>
          <a:lstStyle/>
          <a:p>
            <a:r>
              <a:rPr lang="en-GB" dirty="0"/>
              <a:t>R. </a:t>
            </a:r>
            <a:r>
              <a:rPr lang="en-GB" dirty="0" err="1"/>
              <a:t>Köberl</a:t>
            </a:r>
            <a:r>
              <a:rPr lang="en-GB" dirty="0"/>
              <a:t>, R. </a:t>
            </a:r>
            <a:r>
              <a:rPr lang="en-GB" dirty="0" err="1"/>
              <a:t>Babin</a:t>
            </a:r>
            <a:r>
              <a:rPr lang="en-GB" dirty="0"/>
              <a:t>, C.G. Albert, K. </a:t>
            </a:r>
            <a:r>
              <a:rPr lang="en-GB" dirty="0" err="1"/>
              <a:t>Rahbarnia</a:t>
            </a:r>
            <a:r>
              <a:rPr lang="en-GB" dirty="0"/>
              <a:t> and the W7-X Team</a:t>
            </a:r>
          </a:p>
        </p:txBody>
      </p:sp>
      <p:sp>
        <p:nvSpPr>
          <p:cNvPr id="3" name="Titel 2">
            <a:extLst>
              <a:ext uri="{FF2B5EF4-FFF2-40B4-BE49-F238E27FC236}">
                <a16:creationId xmlns:a16="http://schemas.microsoft.com/office/drawing/2014/main" id="{043795AE-6140-D660-9A75-47E583183BF9}"/>
              </a:ext>
            </a:extLst>
          </p:cNvPr>
          <p:cNvSpPr>
            <a:spLocks noGrp="1"/>
          </p:cNvSpPr>
          <p:nvPr>
            <p:ph type="title"/>
          </p:nvPr>
        </p:nvSpPr>
        <p:spPr>
          <a:xfrm>
            <a:off x="1036638" y="1956206"/>
            <a:ext cx="8926872" cy="2055725"/>
          </a:xfrm>
        </p:spPr>
        <p:txBody>
          <a:bodyPr/>
          <a:lstStyle/>
          <a:p>
            <a:r>
              <a:rPr lang="en-US" dirty="0"/>
              <a:t>Validation of the surrogate assisted Bayesian inference equilibrium reconstruction approach on </a:t>
            </a:r>
            <a:r>
              <a:rPr lang="en-US" dirty="0" err="1"/>
              <a:t>Wendelstein</a:t>
            </a:r>
            <a:r>
              <a:rPr lang="en-US" dirty="0"/>
              <a:t> 7-X</a:t>
            </a:r>
            <a:endParaRPr lang="en-GB" dirty="0"/>
          </a:p>
        </p:txBody>
      </p:sp>
      <p:sp>
        <p:nvSpPr>
          <p:cNvPr id="4" name="Datumsplatzhalter 3">
            <a:extLst>
              <a:ext uri="{FF2B5EF4-FFF2-40B4-BE49-F238E27FC236}">
                <a16:creationId xmlns:a16="http://schemas.microsoft.com/office/drawing/2014/main" id="{FC0610ED-B48F-DD54-BEFB-14988AE8DB30}"/>
              </a:ext>
            </a:extLst>
          </p:cNvPr>
          <p:cNvSpPr>
            <a:spLocks noGrp="1"/>
          </p:cNvSpPr>
          <p:nvPr>
            <p:ph type="dt" sz="half" idx="10"/>
          </p:nvPr>
        </p:nvSpPr>
        <p:spPr/>
        <p:txBody>
          <a:bodyPr/>
          <a:lstStyle/>
          <a:p>
            <a:r>
              <a:rPr lang="de-DE"/>
              <a:t>Validation of surroBIER</a:t>
            </a:r>
            <a:endParaRPr lang="de-DE" dirty="0"/>
          </a:p>
        </p:txBody>
      </p:sp>
      <p:sp>
        <p:nvSpPr>
          <p:cNvPr id="5" name="Fußzeilenplatzhalter 4">
            <a:extLst>
              <a:ext uri="{FF2B5EF4-FFF2-40B4-BE49-F238E27FC236}">
                <a16:creationId xmlns:a16="http://schemas.microsoft.com/office/drawing/2014/main" id="{5D9DB7B3-636E-901F-23AC-CAB216BFDFB7}"/>
              </a:ext>
            </a:extLst>
          </p:cNvPr>
          <p:cNvSpPr>
            <a:spLocks noGrp="1"/>
          </p:cNvSpPr>
          <p:nvPr>
            <p:ph type="ftr" sz="quarter" idx="11"/>
          </p:nvPr>
        </p:nvSpPr>
        <p:spPr/>
        <p:txBody>
          <a:bodyPr/>
          <a:lstStyle/>
          <a:p>
            <a:r>
              <a:rPr lang="de-DE"/>
              <a:t>Max-Planck-Institut für Plasmaphysik | Köberl, Babin, Albert, Rahbarnia | </a:t>
            </a:r>
            <a:endParaRPr lang="de-DE" dirty="0"/>
          </a:p>
        </p:txBody>
      </p:sp>
      <p:sp>
        <p:nvSpPr>
          <p:cNvPr id="6" name="Foliennummernplatzhalter 5">
            <a:extLst>
              <a:ext uri="{FF2B5EF4-FFF2-40B4-BE49-F238E27FC236}">
                <a16:creationId xmlns:a16="http://schemas.microsoft.com/office/drawing/2014/main" id="{DD452C4C-CF7A-AA54-5B6F-9348AC0039EB}"/>
              </a:ext>
            </a:extLst>
          </p:cNvPr>
          <p:cNvSpPr>
            <a:spLocks noGrp="1"/>
          </p:cNvSpPr>
          <p:nvPr>
            <p:ph type="sldNum" sz="quarter" idx="12"/>
          </p:nvPr>
        </p:nvSpPr>
        <p:spPr/>
        <p:txBody>
          <a:bodyPr/>
          <a:lstStyle/>
          <a:p>
            <a:fld id="{ECE691D0-CC49-4FC7-9C4D-6112B0CB3A76}" type="slidenum">
              <a:rPr lang="de-DE" smtClean="0"/>
              <a:pPr/>
              <a:t>1</a:t>
            </a:fld>
            <a:endParaRPr lang="de-DE" dirty="0"/>
          </a:p>
        </p:txBody>
      </p:sp>
    </p:spTree>
    <p:extLst>
      <p:ext uri="{BB962C8B-B14F-4D97-AF65-F5344CB8AC3E}">
        <p14:creationId xmlns:p14="http://schemas.microsoft.com/office/powerpoint/2010/main" val="206590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reenshot, Diagramm, Quadrat enthält.&#10;&#10;Automatisch generierte Beschreibung">
            <a:extLst>
              <a:ext uri="{FF2B5EF4-FFF2-40B4-BE49-F238E27FC236}">
                <a16:creationId xmlns:a16="http://schemas.microsoft.com/office/drawing/2014/main" id="{408E29FE-C7C7-0D09-2728-444515E6A75D}"/>
              </a:ext>
            </a:extLst>
          </p:cNvPr>
          <p:cNvPicPr>
            <a:picLocks noChangeAspect="1"/>
          </p:cNvPicPr>
          <p:nvPr/>
        </p:nvPicPr>
        <p:blipFill>
          <a:blip r:embed="rId2"/>
          <a:stretch>
            <a:fillRect/>
          </a:stretch>
        </p:blipFill>
        <p:spPr>
          <a:xfrm>
            <a:off x="525463" y="821202"/>
            <a:ext cx="8701282" cy="5740397"/>
          </a:xfrm>
          <a:prstGeom prst="rect">
            <a:avLst/>
          </a:prstGeom>
        </p:spPr>
      </p:pic>
      <p:pic>
        <p:nvPicPr>
          <p:cNvPr id="10" name="Grafik 9" descr="Ein Bild, das Entwurf, Zeichnung, Design, Origami enthält.&#10;&#10;Automatisch generierte Beschreibung">
            <a:extLst>
              <a:ext uri="{FF2B5EF4-FFF2-40B4-BE49-F238E27FC236}">
                <a16:creationId xmlns:a16="http://schemas.microsoft.com/office/drawing/2014/main" id="{2A02A6E2-8438-C746-80AA-C6297C4B35DE}"/>
              </a:ext>
            </a:extLst>
          </p:cNvPr>
          <p:cNvPicPr>
            <a:picLocks noChangeAspect="1"/>
          </p:cNvPicPr>
          <p:nvPr/>
        </p:nvPicPr>
        <p:blipFill>
          <a:blip r:embed="rId3"/>
          <a:stretch>
            <a:fillRect/>
          </a:stretch>
        </p:blipFill>
        <p:spPr>
          <a:xfrm>
            <a:off x="7216724" y="983346"/>
            <a:ext cx="4449812" cy="4045283"/>
          </a:xfrm>
          <a:prstGeom prst="rect">
            <a:avLst/>
          </a:prstGeom>
          <a:ln w="31750">
            <a:solidFill>
              <a:schemeClr val="accent5"/>
            </a:solidFill>
          </a:ln>
        </p:spPr>
      </p:pic>
      <p:sp>
        <p:nvSpPr>
          <p:cNvPr id="3" name="Datumsplatzhalter 2">
            <a:extLst>
              <a:ext uri="{FF2B5EF4-FFF2-40B4-BE49-F238E27FC236}">
                <a16:creationId xmlns:a16="http://schemas.microsoft.com/office/drawing/2014/main" id="{AC7BFDAE-F87D-6FFF-79F2-82E9274B6053}"/>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AB1BF31E-19C7-3474-BC55-0C799BCFDFE9}"/>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81604701-374E-8B57-10A5-674E63D69CB3}"/>
              </a:ext>
            </a:extLst>
          </p:cNvPr>
          <p:cNvSpPr>
            <a:spLocks noGrp="1"/>
          </p:cNvSpPr>
          <p:nvPr>
            <p:ph type="sldNum" sz="quarter" idx="16"/>
          </p:nvPr>
        </p:nvSpPr>
        <p:spPr/>
        <p:txBody>
          <a:bodyPr/>
          <a:lstStyle/>
          <a:p>
            <a:fld id="{ECE691D0-CC49-4FC7-9C4D-6112B0CB3A76}" type="slidenum">
              <a:rPr lang="de-DE" smtClean="0"/>
              <a:pPr/>
              <a:t>10</a:t>
            </a:fld>
            <a:endParaRPr lang="de-DE" dirty="0"/>
          </a:p>
        </p:txBody>
      </p:sp>
      <p:sp>
        <p:nvSpPr>
          <p:cNvPr id="6" name="Titel 5">
            <a:extLst>
              <a:ext uri="{FF2B5EF4-FFF2-40B4-BE49-F238E27FC236}">
                <a16:creationId xmlns:a16="http://schemas.microsoft.com/office/drawing/2014/main" id="{22BC0D0D-4EF9-7846-3A9D-1A57BD196D59}"/>
              </a:ext>
            </a:extLst>
          </p:cNvPr>
          <p:cNvSpPr>
            <a:spLocks noGrp="1"/>
          </p:cNvSpPr>
          <p:nvPr>
            <p:ph type="title"/>
          </p:nvPr>
        </p:nvSpPr>
        <p:spPr/>
        <p:txBody>
          <a:bodyPr/>
          <a:lstStyle/>
          <a:p>
            <a:r>
              <a:rPr lang="en-GB" dirty="0"/>
              <a:t>Inference for 20180821.12@5100: latent space</a:t>
            </a:r>
          </a:p>
        </p:txBody>
      </p:sp>
      <p:cxnSp>
        <p:nvCxnSpPr>
          <p:cNvPr id="12" name="Gerader Verbinder 11">
            <a:extLst>
              <a:ext uri="{FF2B5EF4-FFF2-40B4-BE49-F238E27FC236}">
                <a16:creationId xmlns:a16="http://schemas.microsoft.com/office/drawing/2014/main" id="{3B4B269F-BDA7-781E-71A8-8B276E4FD116}"/>
              </a:ext>
            </a:extLst>
          </p:cNvPr>
          <p:cNvCxnSpPr>
            <a:cxnSpLocks/>
          </p:cNvCxnSpPr>
          <p:nvPr/>
        </p:nvCxnSpPr>
        <p:spPr>
          <a:xfrm>
            <a:off x="525463" y="1543050"/>
            <a:ext cx="0" cy="1324537"/>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4" name="Gerader Verbinder 13">
            <a:extLst>
              <a:ext uri="{FF2B5EF4-FFF2-40B4-BE49-F238E27FC236}">
                <a16:creationId xmlns:a16="http://schemas.microsoft.com/office/drawing/2014/main" id="{E28A08B5-68EA-0294-AE1A-CCD233597EB4}"/>
              </a:ext>
            </a:extLst>
          </p:cNvPr>
          <p:cNvCxnSpPr>
            <a:cxnSpLocks/>
          </p:cNvCxnSpPr>
          <p:nvPr/>
        </p:nvCxnSpPr>
        <p:spPr>
          <a:xfrm>
            <a:off x="525463" y="2867587"/>
            <a:ext cx="2284412"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5" name="Gerader Verbinder 24">
            <a:extLst>
              <a:ext uri="{FF2B5EF4-FFF2-40B4-BE49-F238E27FC236}">
                <a16:creationId xmlns:a16="http://schemas.microsoft.com/office/drawing/2014/main" id="{96C224F7-55D7-A615-F839-C5912A220319}"/>
              </a:ext>
            </a:extLst>
          </p:cNvPr>
          <p:cNvCxnSpPr>
            <a:cxnSpLocks/>
          </p:cNvCxnSpPr>
          <p:nvPr/>
        </p:nvCxnSpPr>
        <p:spPr>
          <a:xfrm>
            <a:off x="2809875" y="2424112"/>
            <a:ext cx="0" cy="443475"/>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7" name="Gerader Verbinder 36">
            <a:extLst>
              <a:ext uri="{FF2B5EF4-FFF2-40B4-BE49-F238E27FC236}">
                <a16:creationId xmlns:a16="http://schemas.microsoft.com/office/drawing/2014/main" id="{62630DEE-002D-D25D-A9A9-99FD0FB7F3BE}"/>
              </a:ext>
            </a:extLst>
          </p:cNvPr>
          <p:cNvCxnSpPr>
            <a:cxnSpLocks/>
          </p:cNvCxnSpPr>
          <p:nvPr/>
        </p:nvCxnSpPr>
        <p:spPr>
          <a:xfrm>
            <a:off x="2085975" y="2424112"/>
            <a:ext cx="723900"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40" name="Gerader Verbinder 39">
            <a:extLst>
              <a:ext uri="{FF2B5EF4-FFF2-40B4-BE49-F238E27FC236}">
                <a16:creationId xmlns:a16="http://schemas.microsoft.com/office/drawing/2014/main" id="{4B59DBA9-3D26-A6FC-B778-2C230D4BC1B1}"/>
              </a:ext>
            </a:extLst>
          </p:cNvPr>
          <p:cNvCxnSpPr>
            <a:cxnSpLocks/>
          </p:cNvCxnSpPr>
          <p:nvPr/>
        </p:nvCxnSpPr>
        <p:spPr>
          <a:xfrm>
            <a:off x="1381125" y="1543050"/>
            <a:ext cx="0" cy="428625"/>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44" name="Gerader Verbinder 43">
            <a:extLst>
              <a:ext uri="{FF2B5EF4-FFF2-40B4-BE49-F238E27FC236}">
                <a16:creationId xmlns:a16="http://schemas.microsoft.com/office/drawing/2014/main" id="{26063C0A-EBA6-135B-190E-D5F3C954D36E}"/>
              </a:ext>
            </a:extLst>
          </p:cNvPr>
          <p:cNvCxnSpPr>
            <a:cxnSpLocks/>
          </p:cNvCxnSpPr>
          <p:nvPr/>
        </p:nvCxnSpPr>
        <p:spPr>
          <a:xfrm>
            <a:off x="525463" y="1543050"/>
            <a:ext cx="855662"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51" name="Gerade Verbindung mit Pfeil 50">
            <a:extLst>
              <a:ext uri="{FF2B5EF4-FFF2-40B4-BE49-F238E27FC236}">
                <a16:creationId xmlns:a16="http://schemas.microsoft.com/office/drawing/2014/main" id="{57329DCD-A21A-87EF-7D7D-A7D4E31A97EC}"/>
              </a:ext>
            </a:extLst>
          </p:cNvPr>
          <p:cNvCxnSpPr>
            <a:cxnSpLocks/>
          </p:cNvCxnSpPr>
          <p:nvPr/>
        </p:nvCxnSpPr>
        <p:spPr>
          <a:xfrm>
            <a:off x="2809875" y="2424112"/>
            <a:ext cx="4314825" cy="0"/>
          </a:xfrm>
          <a:prstGeom prst="straightConnector1">
            <a:avLst/>
          </a:prstGeom>
          <a:ln>
            <a:headEnd type="none" w="med" len="med"/>
            <a:tailEnd type="triangle"/>
          </a:ln>
        </p:spPr>
        <p:style>
          <a:lnRef idx="3">
            <a:schemeClr val="accent5"/>
          </a:lnRef>
          <a:fillRef idx="0">
            <a:schemeClr val="accent5"/>
          </a:fillRef>
          <a:effectRef idx="2">
            <a:schemeClr val="accent5"/>
          </a:effectRef>
          <a:fontRef idx="minor">
            <a:schemeClr val="tx1"/>
          </a:fontRef>
        </p:style>
      </p:cxnSp>
      <p:cxnSp>
        <p:nvCxnSpPr>
          <p:cNvPr id="56" name="Gerader Verbinder 55">
            <a:extLst>
              <a:ext uri="{FF2B5EF4-FFF2-40B4-BE49-F238E27FC236}">
                <a16:creationId xmlns:a16="http://schemas.microsoft.com/office/drawing/2014/main" id="{5D9DD458-DB1B-E227-E82F-7712945A251D}"/>
              </a:ext>
            </a:extLst>
          </p:cNvPr>
          <p:cNvCxnSpPr>
            <a:cxnSpLocks/>
          </p:cNvCxnSpPr>
          <p:nvPr/>
        </p:nvCxnSpPr>
        <p:spPr>
          <a:xfrm>
            <a:off x="2085975" y="1971675"/>
            <a:ext cx="0" cy="452437"/>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58" name="Gerader Verbinder 57">
            <a:extLst>
              <a:ext uri="{FF2B5EF4-FFF2-40B4-BE49-F238E27FC236}">
                <a16:creationId xmlns:a16="http://schemas.microsoft.com/office/drawing/2014/main" id="{4EC98D4A-47FD-9EF6-55FE-3DB2F7DE0F5A}"/>
              </a:ext>
            </a:extLst>
          </p:cNvPr>
          <p:cNvCxnSpPr/>
          <p:nvPr/>
        </p:nvCxnSpPr>
        <p:spPr>
          <a:xfrm>
            <a:off x="1381125" y="1971675"/>
            <a:ext cx="704850"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62" name="Textfeld 61">
            <a:extLst>
              <a:ext uri="{FF2B5EF4-FFF2-40B4-BE49-F238E27FC236}">
                <a16:creationId xmlns:a16="http://schemas.microsoft.com/office/drawing/2014/main" id="{FC3C463D-E273-752A-927B-2BBD63C6DE0B}"/>
              </a:ext>
            </a:extLst>
          </p:cNvPr>
          <p:cNvSpPr txBox="1"/>
          <p:nvPr/>
        </p:nvSpPr>
        <p:spPr>
          <a:xfrm>
            <a:off x="7863322" y="5140612"/>
            <a:ext cx="3947678" cy="267894"/>
          </a:xfrm>
          <a:prstGeom prst="rect">
            <a:avLst/>
          </a:prstGeom>
          <a:noFill/>
        </p:spPr>
        <p:txBody>
          <a:bodyPr wrap="square" lIns="0" tIns="0" rIns="0" bIns="0" rtlCol="0" anchor="t" anchorCtr="0">
            <a:spAutoFit/>
          </a:bodyPr>
          <a:lstStyle/>
          <a:p>
            <a:pPr algn="l">
              <a:lnSpc>
                <a:spcPts val="2300"/>
              </a:lnSpc>
              <a:spcBef>
                <a:spcPts val="1150"/>
              </a:spcBef>
            </a:pPr>
            <a:r>
              <a:rPr lang="en-GB" sz="1600" dirty="0"/>
              <a:t>MAP … maximum a posteriori estimation</a:t>
            </a:r>
          </a:p>
        </p:txBody>
      </p:sp>
    </p:spTree>
    <p:extLst>
      <p:ext uri="{BB962C8B-B14F-4D97-AF65-F5344CB8AC3E}">
        <p14:creationId xmlns:p14="http://schemas.microsoft.com/office/powerpoint/2010/main" val="180666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40743EFF-99B2-39A7-6CCE-E51B519B8DF6}"/>
                  </a:ext>
                </a:extLst>
              </p:cNvPr>
              <p:cNvSpPr>
                <a:spLocks noGrp="1"/>
              </p:cNvSpPr>
              <p:nvPr>
                <p:ph sz="quarter" idx="13"/>
              </p:nvPr>
            </p:nvSpPr>
            <p:spPr/>
            <p:txBody>
              <a:bodyPr/>
              <a:lstStyle/>
              <a:p>
                <a:pPr marL="285750" indent="-285750">
                  <a:buFont typeface="Arial" panose="020B0604020202020204" pitchFamily="34" charset="0"/>
                  <a:buChar char="•"/>
                </a:pPr>
                <a:r>
                  <a:rPr lang="en-GB" dirty="0"/>
                  <a:t>Compare result to similar STELLOPT optimization with same signals and </a:t>
                </a:r>
                <a14:m>
                  <m:oMath xmlns:m="http://schemas.openxmlformats.org/officeDocument/2006/math">
                    <m:sSub>
                      <m:sSubPr>
                        <m:ctrlPr>
                          <a:rPr lang="de-AT" b="0" i="1" smtClean="0">
                            <a:latin typeface="Cambria Math" panose="02040503050406030204" pitchFamily="18" charset="0"/>
                          </a:rPr>
                        </m:ctrlPr>
                      </m:sSubPr>
                      <m:e>
                        <m:r>
                          <a:rPr lang="de-AT" b="0" i="1" smtClean="0">
                            <a:latin typeface="Cambria Math" panose="02040503050406030204" pitchFamily="18" charset="0"/>
                          </a:rPr>
                          <m:t>𝜎</m:t>
                        </m:r>
                      </m:e>
                      <m:sub>
                        <m:r>
                          <a:rPr lang="de-AT" b="0" i="1" smtClean="0">
                            <a:latin typeface="Cambria Math" panose="02040503050406030204" pitchFamily="18" charset="0"/>
                          </a:rPr>
                          <m:t>𝑖</m:t>
                        </m:r>
                      </m:sub>
                    </m:sSub>
                    <m:r>
                      <a:rPr lang="de-AT" b="0" i="1" smtClean="0">
                        <a:latin typeface="Cambria Math" panose="02040503050406030204" pitchFamily="18" charset="0"/>
                      </a:rPr>
                      <m:t>=|0.05⋅</m:t>
                    </m:r>
                    <m:sSub>
                      <m:sSubPr>
                        <m:ctrlPr>
                          <a:rPr lang="de-AT" b="0" i="1" smtClean="0">
                            <a:latin typeface="Cambria Math" panose="02040503050406030204" pitchFamily="18" charset="0"/>
                          </a:rPr>
                        </m:ctrlPr>
                      </m:sSubPr>
                      <m:e>
                        <m:r>
                          <a:rPr lang="de-AT" b="0" i="1" smtClean="0">
                            <a:latin typeface="Cambria Math" panose="02040503050406030204" pitchFamily="18" charset="0"/>
                          </a:rPr>
                          <m:t>𝐷</m:t>
                        </m:r>
                      </m:e>
                      <m:sub>
                        <m:r>
                          <a:rPr lang="de-AT" b="0" i="1" smtClean="0">
                            <a:latin typeface="Cambria Math" panose="02040503050406030204" pitchFamily="18" charset="0"/>
                          </a:rPr>
                          <m:t>𝑖</m:t>
                        </m:r>
                      </m:sub>
                    </m:sSub>
                    <m:r>
                      <a:rPr lang="de-AT" b="0" i="1" smtClean="0">
                        <a:latin typeface="Cambria Math" panose="02040503050406030204" pitchFamily="18" charset="0"/>
                      </a:rPr>
                      <m:t>|</m:t>
                    </m:r>
                  </m:oMath>
                </a14:m>
                <a:endParaRPr lang="en-GB" dirty="0"/>
              </a:p>
              <a:p>
                <a:pPr marL="931500" lvl="5"/>
                <a:r>
                  <a:rPr lang="en-GB" dirty="0"/>
                  <a:t>Optimize VMEC free boundary </a:t>
                </a:r>
                <a14:m>
                  <m:oMath xmlns:m="http://schemas.openxmlformats.org/officeDocument/2006/math">
                    <m:r>
                      <a:rPr lang="de-AT" b="0" i="1" smtClean="0">
                        <a:latin typeface="Cambria Math" panose="02040503050406030204" pitchFamily="18" charset="0"/>
                      </a:rPr>
                      <m:t>𝑃</m:t>
                    </m:r>
                    <m:d>
                      <m:dPr>
                        <m:ctrlPr>
                          <a:rPr lang="de-AT" b="0" i="1" smtClean="0">
                            <a:latin typeface="Cambria Math" panose="02040503050406030204" pitchFamily="18" charset="0"/>
                          </a:rPr>
                        </m:ctrlPr>
                      </m:dPr>
                      <m:e>
                        <m:r>
                          <a:rPr lang="de-AT" b="0" i="1" smtClean="0">
                            <a:latin typeface="Cambria Math" panose="02040503050406030204" pitchFamily="18" charset="0"/>
                          </a:rPr>
                          <m:t>𝑠</m:t>
                        </m:r>
                      </m:e>
                    </m:d>
                    <m:r>
                      <a:rPr lang="de-AT" b="0" i="0" smtClean="0">
                        <a:latin typeface="Cambria Math" panose="02040503050406030204" pitchFamily="18" charset="0"/>
                      </a:rPr>
                      <m:t>−</m:t>
                    </m:r>
                  </m:oMath>
                </a14:m>
                <a:r>
                  <a:rPr lang="en-GB" dirty="0"/>
                  <a:t>profile (two power), </a:t>
                </a:r>
                <a14:m>
                  <m:oMath xmlns:m="http://schemas.openxmlformats.org/officeDocument/2006/math">
                    <m:r>
                      <a:rPr lang="de-AT" b="0" i="1" smtClean="0">
                        <a:latin typeface="Cambria Math" panose="02040503050406030204" pitchFamily="18" charset="0"/>
                      </a:rPr>
                      <m:t>𝜄</m:t>
                    </m:r>
                    <m:d>
                      <m:dPr>
                        <m:ctrlPr>
                          <a:rPr lang="de-AT" b="0" i="1" smtClean="0">
                            <a:latin typeface="Cambria Math" panose="02040503050406030204" pitchFamily="18" charset="0"/>
                          </a:rPr>
                        </m:ctrlPr>
                      </m:dPr>
                      <m:e>
                        <m:r>
                          <a:rPr lang="de-AT" b="0" i="1" smtClean="0">
                            <a:latin typeface="Cambria Math" panose="02040503050406030204" pitchFamily="18" charset="0"/>
                          </a:rPr>
                          <m:t>𝑠</m:t>
                        </m:r>
                      </m:e>
                    </m:d>
                    <m:r>
                      <a:rPr lang="de-AT" b="0" i="1" smtClean="0">
                        <a:latin typeface="Cambria Math" panose="02040503050406030204" pitchFamily="18" charset="0"/>
                      </a:rPr>
                      <m:t>−</m:t>
                    </m:r>
                  </m:oMath>
                </a14:m>
                <a:r>
                  <a:rPr lang="en-GB" dirty="0"/>
                  <a:t>profile (polynomial), </a:t>
                </a:r>
                <a14:m>
                  <m:oMath xmlns:m="http://schemas.openxmlformats.org/officeDocument/2006/math">
                    <m:sSub>
                      <m:sSubPr>
                        <m:ctrlPr>
                          <a:rPr lang="de-AT" b="0" i="1" smtClean="0">
                            <a:latin typeface="Cambria Math" panose="02040503050406030204" pitchFamily="18" charset="0"/>
                          </a:rPr>
                        </m:ctrlPr>
                      </m:sSubPr>
                      <m:e>
                        <m:r>
                          <a:rPr lang="de-AT" b="0" i="1" smtClean="0">
                            <a:latin typeface="Cambria Math" panose="02040503050406030204" pitchFamily="18" charset="0"/>
                          </a:rPr>
                          <m:t>𝜓</m:t>
                        </m:r>
                      </m:e>
                      <m:sub>
                        <m:r>
                          <a:rPr lang="de-AT" b="0" i="1" smtClean="0">
                            <a:latin typeface="Cambria Math" panose="02040503050406030204" pitchFamily="18" charset="0"/>
                          </a:rPr>
                          <m:t>0</m:t>
                        </m:r>
                      </m:sub>
                    </m:sSub>
                  </m:oMath>
                </a14:m>
                <a:endParaRPr lang="en-GB" dirty="0"/>
              </a:p>
              <a:p>
                <a:pPr marL="285750" indent="-285750">
                  <a:buFont typeface="Arial" panose="020B0604020202020204" pitchFamily="34" charset="0"/>
                  <a:buChar char="•"/>
                </a:pPr>
                <a:r>
                  <a:rPr lang="en-GB" dirty="0"/>
                  <a:t>Initialization of VMEC close to </a:t>
                </a:r>
                <a:r>
                  <a:rPr lang="en-GB" dirty="0" err="1"/>
                  <a:t>surroBIER</a:t>
                </a:r>
                <a:r>
                  <a:rPr lang="en-GB" dirty="0"/>
                  <a:t> MAP (boundary, axis, </a:t>
                </a:r>
                <a14:m>
                  <m:oMath xmlns:m="http://schemas.openxmlformats.org/officeDocument/2006/math">
                    <m:r>
                      <a:rPr lang="de-AT" b="0" i="1" smtClean="0">
                        <a:latin typeface="Cambria Math" panose="02040503050406030204" pitchFamily="18" charset="0"/>
                      </a:rPr>
                      <m:t>𝜄</m:t>
                    </m:r>
                    <m:d>
                      <m:dPr>
                        <m:ctrlPr>
                          <a:rPr lang="de-AT" b="0" i="1" smtClean="0">
                            <a:latin typeface="Cambria Math" panose="02040503050406030204" pitchFamily="18" charset="0"/>
                          </a:rPr>
                        </m:ctrlPr>
                      </m:dPr>
                      <m:e>
                        <m:r>
                          <a:rPr lang="de-AT" b="0" i="1" smtClean="0">
                            <a:latin typeface="Cambria Math" panose="02040503050406030204" pitchFamily="18" charset="0"/>
                          </a:rPr>
                          <m:t>𝑠</m:t>
                        </m:r>
                      </m:e>
                    </m:d>
                  </m:oMath>
                </a14:m>
                <a:r>
                  <a:rPr lang="en-GB" dirty="0"/>
                  <a:t>, </a:t>
                </a:r>
                <a14:m>
                  <m:oMath xmlns:m="http://schemas.openxmlformats.org/officeDocument/2006/math">
                    <m:r>
                      <a:rPr lang="de-AT" i="1">
                        <a:latin typeface="Cambria Math" panose="02040503050406030204" pitchFamily="18" charset="0"/>
                      </a:rPr>
                      <m:t>𝑃</m:t>
                    </m:r>
                    <m:d>
                      <m:dPr>
                        <m:ctrlPr>
                          <a:rPr lang="de-AT" i="1">
                            <a:latin typeface="Cambria Math" panose="02040503050406030204" pitchFamily="18" charset="0"/>
                          </a:rPr>
                        </m:ctrlPr>
                      </m:dPr>
                      <m:e>
                        <m:r>
                          <a:rPr lang="de-AT" i="1">
                            <a:latin typeface="Cambria Math" panose="02040503050406030204" pitchFamily="18" charset="0"/>
                          </a:rPr>
                          <m:t>𝑠</m:t>
                        </m:r>
                      </m:e>
                    </m:d>
                  </m:oMath>
                </a14:m>
                <a:r>
                  <a:rPr lang="en-GB" dirty="0"/>
                  <a:t>)</a:t>
                </a:r>
              </a:p>
              <a:p>
                <a:pPr marL="285750" indent="-285750">
                  <a:buFont typeface="Arial" panose="020B0604020202020204" pitchFamily="34" charset="0"/>
                  <a:buChar char="•"/>
                </a:pPr>
                <a:r>
                  <a:rPr lang="en-GB" dirty="0"/>
                  <a:t>STELLOPT runtime ca. 6h on 7 COBRA nodes, </a:t>
                </a:r>
                <a:r>
                  <a:rPr lang="en-GB" dirty="0" err="1"/>
                  <a:t>surroBIER</a:t>
                </a:r>
                <a:r>
                  <a:rPr lang="en-GB" dirty="0"/>
                  <a:t> MAP few minutes on single laptop core </a:t>
                </a:r>
              </a:p>
            </p:txBody>
          </p:sp>
        </mc:Choice>
        <mc:Fallback xmlns="">
          <p:sp>
            <p:nvSpPr>
              <p:cNvPr id="2" name="Inhaltsplatzhalter 1">
                <a:extLst>
                  <a:ext uri="{FF2B5EF4-FFF2-40B4-BE49-F238E27FC236}">
                    <a16:creationId xmlns:a16="http://schemas.microsoft.com/office/drawing/2014/main" id="{40743EFF-99B2-39A7-6CCE-E51B519B8DF6}"/>
                  </a:ext>
                </a:extLst>
              </p:cNvPr>
              <p:cNvSpPr>
                <a:spLocks noGrp="1" noRot="1" noChangeAspect="1" noMove="1" noResize="1" noEditPoints="1" noAdjustHandles="1" noChangeArrowheads="1" noChangeShapeType="1" noTextEdit="1"/>
              </p:cNvSpPr>
              <p:nvPr>
                <p:ph sz="quarter" idx="13"/>
              </p:nvPr>
            </p:nvSpPr>
            <p:spPr>
              <a:blipFill>
                <a:blip r:embed="rId2"/>
                <a:stretch>
                  <a:fillRect l="-1181" r="-337"/>
                </a:stretch>
              </a:blipFill>
            </p:spPr>
            <p:txBody>
              <a:bodyPr/>
              <a:lstStyle/>
              <a:p>
                <a:r>
                  <a:rPr lang="en-GB">
                    <a:noFill/>
                  </a:rPr>
                  <a:t> </a:t>
                </a:r>
              </a:p>
            </p:txBody>
          </p:sp>
        </mc:Fallback>
      </mc:AlternateContent>
      <p:sp>
        <p:nvSpPr>
          <p:cNvPr id="3" name="Datumsplatzhalter 2">
            <a:extLst>
              <a:ext uri="{FF2B5EF4-FFF2-40B4-BE49-F238E27FC236}">
                <a16:creationId xmlns:a16="http://schemas.microsoft.com/office/drawing/2014/main" id="{0841658D-8B8B-18F5-2B32-E85A40F1C3C7}"/>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1248B17F-160F-2E4F-EDCA-C150D0966B5D}"/>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78F83445-2416-3D00-D514-0479295E03DC}"/>
              </a:ext>
            </a:extLst>
          </p:cNvPr>
          <p:cNvSpPr>
            <a:spLocks noGrp="1"/>
          </p:cNvSpPr>
          <p:nvPr>
            <p:ph type="sldNum" sz="quarter" idx="16"/>
          </p:nvPr>
        </p:nvSpPr>
        <p:spPr/>
        <p:txBody>
          <a:bodyPr/>
          <a:lstStyle/>
          <a:p>
            <a:fld id="{ECE691D0-CC49-4FC7-9C4D-6112B0CB3A76}" type="slidenum">
              <a:rPr lang="de-DE" smtClean="0"/>
              <a:pPr/>
              <a:t>11</a:t>
            </a:fld>
            <a:endParaRPr lang="de-DE" dirty="0"/>
          </a:p>
        </p:txBody>
      </p:sp>
      <p:sp>
        <p:nvSpPr>
          <p:cNvPr id="6" name="Titel 5">
            <a:extLst>
              <a:ext uri="{FF2B5EF4-FFF2-40B4-BE49-F238E27FC236}">
                <a16:creationId xmlns:a16="http://schemas.microsoft.com/office/drawing/2014/main" id="{8B01A61B-8218-CB74-99BA-20F1468A75DC}"/>
              </a:ext>
            </a:extLst>
          </p:cNvPr>
          <p:cNvSpPr>
            <a:spLocks noGrp="1"/>
          </p:cNvSpPr>
          <p:nvPr>
            <p:ph type="title"/>
          </p:nvPr>
        </p:nvSpPr>
        <p:spPr>
          <a:xfrm>
            <a:off x="658812" y="441325"/>
            <a:ext cx="10256837" cy="782638"/>
          </a:xfrm>
        </p:spPr>
        <p:txBody>
          <a:bodyPr/>
          <a:lstStyle/>
          <a:p>
            <a:r>
              <a:rPr lang="en-GB" dirty="0"/>
              <a:t>Inference for 20180821.12@5100: comparison to high-fidelity model</a:t>
            </a:r>
          </a:p>
        </p:txBody>
      </p:sp>
      <p:pic>
        <p:nvPicPr>
          <p:cNvPr id="8" name="Grafik 7" descr="Ein Bild, das Text, Screenshot, Diagramm, Zahl enthält.&#10;&#10;Automatisch generierte Beschreibung">
            <a:extLst>
              <a:ext uri="{FF2B5EF4-FFF2-40B4-BE49-F238E27FC236}">
                <a16:creationId xmlns:a16="http://schemas.microsoft.com/office/drawing/2014/main" id="{0536E727-6BA1-B471-F3D1-CB0E4EC4492E}"/>
              </a:ext>
            </a:extLst>
          </p:cNvPr>
          <p:cNvPicPr>
            <a:picLocks noChangeAspect="1"/>
          </p:cNvPicPr>
          <p:nvPr/>
        </p:nvPicPr>
        <p:blipFill>
          <a:blip r:embed="rId3"/>
          <a:stretch>
            <a:fillRect/>
          </a:stretch>
        </p:blipFill>
        <p:spPr>
          <a:xfrm>
            <a:off x="1182687" y="3241617"/>
            <a:ext cx="4233411" cy="3175058"/>
          </a:xfrm>
          <a:prstGeom prst="rect">
            <a:avLst/>
          </a:prstGeom>
        </p:spPr>
      </p:pic>
      <p:pic>
        <p:nvPicPr>
          <p:cNvPr id="10" name="Grafik 9" descr="Ein Bild, das Text, Screenshot enthält.&#10;&#10;Automatisch generierte Beschreibung">
            <a:extLst>
              <a:ext uri="{FF2B5EF4-FFF2-40B4-BE49-F238E27FC236}">
                <a16:creationId xmlns:a16="http://schemas.microsoft.com/office/drawing/2014/main" id="{60F93BFB-998A-6DD7-85C0-E65BB1C4B645}"/>
              </a:ext>
            </a:extLst>
          </p:cNvPr>
          <p:cNvPicPr>
            <a:picLocks noChangeAspect="1"/>
          </p:cNvPicPr>
          <p:nvPr/>
        </p:nvPicPr>
        <p:blipFill>
          <a:blip r:embed="rId4"/>
          <a:stretch>
            <a:fillRect/>
          </a:stretch>
        </p:blipFill>
        <p:spPr>
          <a:xfrm>
            <a:off x="6177414" y="3241617"/>
            <a:ext cx="4233411" cy="3175058"/>
          </a:xfrm>
          <a:prstGeom prst="rect">
            <a:avLst/>
          </a:prstGeom>
        </p:spPr>
      </p:pic>
    </p:spTree>
    <p:extLst>
      <p:ext uri="{BB962C8B-B14F-4D97-AF65-F5344CB8AC3E}">
        <p14:creationId xmlns:p14="http://schemas.microsoft.com/office/powerpoint/2010/main" val="659692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6CE598D-4D66-0FF2-F859-57887329B3CC}"/>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79A2F9FD-0D22-3A40-F93B-E0365CC35036}"/>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CB5F5BF6-F8CC-E125-B457-92EE036E6742}"/>
              </a:ext>
            </a:extLst>
          </p:cNvPr>
          <p:cNvSpPr>
            <a:spLocks noGrp="1"/>
          </p:cNvSpPr>
          <p:nvPr>
            <p:ph type="sldNum" sz="quarter" idx="16"/>
          </p:nvPr>
        </p:nvSpPr>
        <p:spPr/>
        <p:txBody>
          <a:bodyPr/>
          <a:lstStyle/>
          <a:p>
            <a:fld id="{ECE691D0-CC49-4FC7-9C4D-6112B0CB3A76}" type="slidenum">
              <a:rPr lang="de-DE" smtClean="0"/>
              <a:pPr/>
              <a:t>12</a:t>
            </a:fld>
            <a:endParaRPr lang="de-DE" dirty="0"/>
          </a:p>
        </p:txBody>
      </p:sp>
      <p:sp>
        <p:nvSpPr>
          <p:cNvPr id="6" name="Titel 5">
            <a:extLst>
              <a:ext uri="{FF2B5EF4-FFF2-40B4-BE49-F238E27FC236}">
                <a16:creationId xmlns:a16="http://schemas.microsoft.com/office/drawing/2014/main" id="{DCC80C5F-5B68-F2DF-AA98-F50DF3E04702}"/>
              </a:ext>
            </a:extLst>
          </p:cNvPr>
          <p:cNvSpPr>
            <a:spLocks noGrp="1"/>
          </p:cNvSpPr>
          <p:nvPr>
            <p:ph type="title"/>
          </p:nvPr>
        </p:nvSpPr>
        <p:spPr/>
        <p:txBody>
          <a:bodyPr/>
          <a:lstStyle/>
          <a:p>
            <a:r>
              <a:rPr lang="en-GB" dirty="0"/>
              <a:t>Inference for 20180821.12@5100: flux surfaces</a:t>
            </a:r>
          </a:p>
        </p:txBody>
      </p:sp>
      <p:pic>
        <p:nvPicPr>
          <p:cNvPr id="8" name="Grafik 7" descr="Ein Bild, das Wirbellose enthält.&#10;&#10;Automatisch generierte Beschreibung">
            <a:extLst>
              <a:ext uri="{FF2B5EF4-FFF2-40B4-BE49-F238E27FC236}">
                <a16:creationId xmlns:a16="http://schemas.microsoft.com/office/drawing/2014/main" id="{CFE0B6A5-F22E-C91F-A089-323075D5F421}"/>
              </a:ext>
            </a:extLst>
          </p:cNvPr>
          <p:cNvPicPr>
            <a:picLocks noChangeAspect="1"/>
          </p:cNvPicPr>
          <p:nvPr/>
        </p:nvPicPr>
        <p:blipFill>
          <a:blip r:embed="rId2"/>
          <a:stretch>
            <a:fillRect/>
          </a:stretch>
        </p:blipFill>
        <p:spPr>
          <a:xfrm>
            <a:off x="102864" y="929634"/>
            <a:ext cx="5852172" cy="4389129"/>
          </a:xfrm>
          <a:prstGeom prst="rect">
            <a:avLst/>
          </a:prstGeom>
        </p:spPr>
      </p:pic>
      <p:pic>
        <p:nvPicPr>
          <p:cNvPr id="10" name="Grafik 9" descr="Ein Bild, das Text, Diagramm, Reihe, Screenshot enthält.&#10;&#10;Automatisch generierte Beschreibung">
            <a:extLst>
              <a:ext uri="{FF2B5EF4-FFF2-40B4-BE49-F238E27FC236}">
                <a16:creationId xmlns:a16="http://schemas.microsoft.com/office/drawing/2014/main" id="{B942DA35-BD24-2FB4-00E0-1E5E4ED506D1}"/>
              </a:ext>
            </a:extLst>
          </p:cNvPr>
          <p:cNvPicPr>
            <a:picLocks noChangeAspect="1"/>
          </p:cNvPicPr>
          <p:nvPr/>
        </p:nvPicPr>
        <p:blipFill>
          <a:blip r:embed="rId3"/>
          <a:stretch>
            <a:fillRect/>
          </a:stretch>
        </p:blipFill>
        <p:spPr>
          <a:xfrm>
            <a:off x="5955036" y="929634"/>
            <a:ext cx="5852172" cy="4389129"/>
          </a:xfrm>
          <a:prstGeom prst="rect">
            <a:avLst/>
          </a:prstGeom>
        </p:spPr>
      </p:pic>
      <p:sp>
        <p:nvSpPr>
          <p:cNvPr id="11" name="Textfeld 10">
            <a:extLst>
              <a:ext uri="{FF2B5EF4-FFF2-40B4-BE49-F238E27FC236}">
                <a16:creationId xmlns:a16="http://schemas.microsoft.com/office/drawing/2014/main" id="{7EC6CB29-0843-95B6-2516-96053FE956B5}"/>
              </a:ext>
            </a:extLst>
          </p:cNvPr>
          <p:cNvSpPr txBox="1"/>
          <p:nvPr/>
        </p:nvSpPr>
        <p:spPr>
          <a:xfrm>
            <a:off x="962025" y="5318763"/>
            <a:ext cx="4810125" cy="716735"/>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GB" sz="1600" dirty="0"/>
              <a:t>low uncertainty on flux surface position</a:t>
            </a:r>
          </a:p>
          <a:p>
            <a:pPr marL="180000" indent="-180000" algn="l">
              <a:lnSpc>
                <a:spcPts val="2300"/>
              </a:lnSpc>
              <a:spcBef>
                <a:spcPts val="1150"/>
              </a:spcBef>
              <a:buFont typeface="Arial" panose="020B0604020202020204" pitchFamily="34" charset="0"/>
              <a:buChar char="•"/>
            </a:pPr>
            <a:r>
              <a:rPr lang="en-GB" sz="1600" dirty="0"/>
              <a:t>good agreement with STELLOPT</a:t>
            </a:r>
          </a:p>
        </p:txBody>
      </p:sp>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B3B5204D-D205-E800-841B-60DA29EFDD6F}"/>
                  </a:ext>
                </a:extLst>
              </p:cNvPr>
              <p:cNvSpPr txBox="1"/>
              <p:nvPr/>
            </p:nvSpPr>
            <p:spPr>
              <a:xfrm>
                <a:off x="6773864" y="5293934"/>
                <a:ext cx="4810125" cy="1090235"/>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GB" sz="1600" dirty="0"/>
                  <a:t>higher uncertainty for the last closed flux surface due to uncertainty in </a:t>
                </a:r>
                <a14:m>
                  <m:oMath xmlns:m="http://schemas.openxmlformats.org/officeDocument/2006/math">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𝜓</m:t>
                        </m:r>
                      </m:e>
                      <m:sub>
                        <m:r>
                          <a:rPr lang="de-AT" sz="1600" b="0" i="1" smtClean="0">
                            <a:latin typeface="Cambria Math" panose="02040503050406030204" pitchFamily="18" charset="0"/>
                          </a:rPr>
                          <m:t>0</m:t>
                        </m:r>
                      </m:sub>
                    </m:sSub>
                  </m:oMath>
                </a14:m>
                <a:endParaRPr lang="en-GB" sz="1600" dirty="0"/>
              </a:p>
              <a:p>
                <a:pPr marL="180000" indent="-180000" algn="l">
                  <a:lnSpc>
                    <a:spcPts val="2300"/>
                  </a:lnSpc>
                  <a:spcBef>
                    <a:spcPts val="1150"/>
                  </a:spcBef>
                  <a:buFont typeface="Arial" panose="020B0604020202020204" pitchFamily="34" charset="0"/>
                  <a:buChar char="•"/>
                </a:pPr>
                <a:r>
                  <a:rPr lang="en-GB" sz="1600" dirty="0"/>
                  <a:t>uncertainty in </a:t>
                </a:r>
                <a14:m>
                  <m:oMath xmlns:m="http://schemas.openxmlformats.org/officeDocument/2006/math">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𝜓</m:t>
                        </m:r>
                      </m:e>
                      <m:sub>
                        <m:r>
                          <a:rPr lang="de-AT" sz="1600" b="0" i="1" smtClean="0">
                            <a:latin typeface="Cambria Math" panose="02040503050406030204" pitchFamily="18" charset="0"/>
                          </a:rPr>
                          <m:t>0</m:t>
                        </m:r>
                      </m:sub>
                    </m:sSub>
                  </m:oMath>
                </a14:m>
                <a:r>
                  <a:rPr lang="en-GB" sz="1600" dirty="0"/>
                  <a:t> introduces uncertainty in </a:t>
                </a:r>
                <a14:m>
                  <m:oMath xmlns:m="http://schemas.openxmlformats.org/officeDocument/2006/math">
                    <m:r>
                      <a:rPr lang="de-AT" sz="1600" b="0" i="1" smtClean="0">
                        <a:latin typeface="Cambria Math" panose="02040503050406030204" pitchFamily="18" charset="0"/>
                      </a:rPr>
                      <m:t>𝜌</m:t>
                    </m:r>
                    <m:r>
                      <a:rPr lang="de-AT" sz="1600" b="0" i="1" smtClean="0">
                        <a:latin typeface="Cambria Math" panose="02040503050406030204" pitchFamily="18" charset="0"/>
                      </a:rPr>
                      <m:t>=</m:t>
                    </m:r>
                    <m:rad>
                      <m:radPr>
                        <m:degHide m:val="on"/>
                        <m:ctrlPr>
                          <a:rPr lang="de-AT" sz="1600" b="0" i="1" smtClean="0">
                            <a:latin typeface="Cambria Math" panose="02040503050406030204" pitchFamily="18" charset="0"/>
                          </a:rPr>
                        </m:ctrlPr>
                      </m:radPr>
                      <m:deg/>
                      <m:e>
                        <m:f>
                          <m:fPr>
                            <m:ctrlPr>
                              <a:rPr lang="de-AT" sz="1600" b="0" i="1" smtClean="0">
                                <a:latin typeface="Cambria Math" panose="02040503050406030204" pitchFamily="18" charset="0"/>
                              </a:rPr>
                            </m:ctrlPr>
                          </m:fPr>
                          <m:num>
                            <m:r>
                              <a:rPr lang="de-AT" sz="1600" b="0" i="1" smtClean="0">
                                <a:latin typeface="Cambria Math" panose="02040503050406030204" pitchFamily="18" charset="0"/>
                              </a:rPr>
                              <m:t>𝜓</m:t>
                            </m:r>
                          </m:num>
                          <m:den>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𝜓</m:t>
                                </m:r>
                              </m:e>
                              <m:sub>
                                <m:r>
                                  <a:rPr lang="de-AT" sz="1600" b="0" i="1" smtClean="0">
                                    <a:latin typeface="Cambria Math" panose="02040503050406030204" pitchFamily="18" charset="0"/>
                                  </a:rPr>
                                  <m:t>0</m:t>
                                </m:r>
                              </m:sub>
                            </m:sSub>
                          </m:den>
                        </m:f>
                      </m:e>
                    </m:rad>
                  </m:oMath>
                </a14:m>
                <a:endParaRPr lang="en-GB" sz="1600" dirty="0"/>
              </a:p>
            </p:txBody>
          </p:sp>
        </mc:Choice>
        <mc:Fallback xmlns="">
          <p:sp>
            <p:nvSpPr>
              <p:cNvPr id="12" name="Textfeld 11">
                <a:extLst>
                  <a:ext uri="{FF2B5EF4-FFF2-40B4-BE49-F238E27FC236}">
                    <a16:creationId xmlns:a16="http://schemas.microsoft.com/office/drawing/2014/main" id="{B3B5204D-D205-E800-841B-60DA29EFDD6F}"/>
                  </a:ext>
                </a:extLst>
              </p:cNvPr>
              <p:cNvSpPr txBox="1">
                <a:spLocks noRot="1" noChangeAspect="1" noMove="1" noResize="1" noEditPoints="1" noAdjustHandles="1" noChangeArrowheads="1" noChangeShapeType="1" noTextEdit="1"/>
              </p:cNvSpPr>
              <p:nvPr/>
            </p:nvSpPr>
            <p:spPr>
              <a:xfrm>
                <a:off x="6773864" y="5293934"/>
                <a:ext cx="4810125" cy="1090235"/>
              </a:xfrm>
              <a:prstGeom prst="rect">
                <a:avLst/>
              </a:prstGeom>
              <a:blipFill>
                <a:blip r:embed="rId5"/>
                <a:stretch>
                  <a:fillRect l="-2408" t="-33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D40482AA-17AE-3FEA-F623-1A7FFE8C691C}"/>
                  </a:ext>
                </a:extLst>
              </p:cNvPr>
              <p:cNvSpPr txBox="1"/>
              <p:nvPr/>
            </p:nvSpPr>
            <p:spPr>
              <a:xfrm>
                <a:off x="2827251" y="1192060"/>
                <a:ext cx="1016497"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AT" sz="1600" i="1">
                          <a:solidFill>
                            <a:srgbClr val="FF0000"/>
                          </a:solidFill>
                          <a:latin typeface="Cambria Math" panose="02040503050406030204" pitchFamily="18" charset="0"/>
                        </a:rPr>
                        <m:t>𝜓</m:t>
                      </m:r>
                      <m:r>
                        <a:rPr lang="de-AT" sz="1600" i="1">
                          <a:solidFill>
                            <a:srgbClr val="FF0000"/>
                          </a:solidFill>
                          <a:latin typeface="Cambria Math" panose="02040503050406030204" pitchFamily="18" charset="0"/>
                        </a:rPr>
                        <m:t>=</m:t>
                      </m:r>
                      <m:r>
                        <a:rPr lang="de-AT" sz="1600" i="1">
                          <a:solidFill>
                            <a:srgbClr val="FF0000"/>
                          </a:solidFill>
                          <a:latin typeface="Cambria Math" panose="02040503050406030204" pitchFamily="18" charset="0"/>
                        </a:rPr>
                        <m:t>𝑐𝑜𝑛𝑠𝑡</m:t>
                      </m:r>
                      <m:r>
                        <a:rPr lang="de-AT" sz="1600" i="1">
                          <a:solidFill>
                            <a:srgbClr val="FF0000"/>
                          </a:solidFill>
                          <a:latin typeface="Cambria Math" panose="02040503050406030204" pitchFamily="18" charset="0"/>
                        </a:rPr>
                        <m:t>.</m:t>
                      </m:r>
                    </m:oMath>
                  </m:oMathPara>
                </a14:m>
                <a:endParaRPr lang="en-GB" sz="1600" dirty="0" err="1">
                  <a:solidFill>
                    <a:srgbClr val="FF0000"/>
                  </a:solidFill>
                </a:endParaRPr>
              </a:p>
            </p:txBody>
          </p:sp>
        </mc:Choice>
        <mc:Fallback xmlns="">
          <p:sp>
            <p:nvSpPr>
              <p:cNvPr id="13" name="Textfeld 12">
                <a:extLst>
                  <a:ext uri="{FF2B5EF4-FFF2-40B4-BE49-F238E27FC236}">
                    <a16:creationId xmlns:a16="http://schemas.microsoft.com/office/drawing/2014/main" id="{D40482AA-17AE-3FEA-F623-1A7FFE8C691C}"/>
                  </a:ext>
                </a:extLst>
              </p:cNvPr>
              <p:cNvSpPr txBox="1">
                <a:spLocks noRot="1" noChangeAspect="1" noMove="1" noResize="1" noEditPoints="1" noAdjustHandles="1" noChangeArrowheads="1" noChangeShapeType="1" noTextEdit="1"/>
              </p:cNvSpPr>
              <p:nvPr/>
            </p:nvSpPr>
            <p:spPr>
              <a:xfrm>
                <a:off x="2827251" y="1192060"/>
                <a:ext cx="1016497" cy="294953"/>
              </a:xfrm>
              <a:prstGeom prst="rect">
                <a:avLst/>
              </a:prstGeom>
              <a:blipFill>
                <a:blip r:embed="rId6"/>
                <a:stretch>
                  <a:fillRect l="-6587" b="-208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CBE88933-1FC3-3A2F-AFAE-6951AE737854}"/>
                  </a:ext>
                </a:extLst>
              </p:cNvPr>
              <p:cNvSpPr txBox="1"/>
              <p:nvPr/>
            </p:nvSpPr>
            <p:spPr>
              <a:xfrm>
                <a:off x="8732751" y="1244284"/>
                <a:ext cx="987129"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AT" sz="1600" b="0" i="1" smtClean="0">
                          <a:solidFill>
                            <a:srgbClr val="FF0000"/>
                          </a:solidFill>
                          <a:latin typeface="Cambria Math" panose="02040503050406030204" pitchFamily="18" charset="0"/>
                        </a:rPr>
                        <m:t>𝜌</m:t>
                      </m:r>
                      <m:r>
                        <a:rPr lang="de-AT" sz="1600" i="1">
                          <a:solidFill>
                            <a:srgbClr val="FF0000"/>
                          </a:solidFill>
                          <a:latin typeface="Cambria Math" panose="02040503050406030204" pitchFamily="18" charset="0"/>
                        </a:rPr>
                        <m:t>=</m:t>
                      </m:r>
                      <m:r>
                        <a:rPr lang="de-AT" sz="1600" i="1">
                          <a:solidFill>
                            <a:srgbClr val="FF0000"/>
                          </a:solidFill>
                          <a:latin typeface="Cambria Math" panose="02040503050406030204" pitchFamily="18" charset="0"/>
                        </a:rPr>
                        <m:t>𝑐𝑜𝑛𝑠𝑡</m:t>
                      </m:r>
                      <m:r>
                        <a:rPr lang="de-AT" sz="1600" i="1">
                          <a:solidFill>
                            <a:srgbClr val="FF0000"/>
                          </a:solidFill>
                          <a:latin typeface="Cambria Math" panose="02040503050406030204" pitchFamily="18" charset="0"/>
                        </a:rPr>
                        <m:t>.</m:t>
                      </m:r>
                    </m:oMath>
                  </m:oMathPara>
                </a14:m>
                <a:endParaRPr lang="en-GB" sz="1600" dirty="0" err="1">
                  <a:solidFill>
                    <a:srgbClr val="FF0000"/>
                  </a:solidFill>
                </a:endParaRPr>
              </a:p>
            </p:txBody>
          </p:sp>
        </mc:Choice>
        <mc:Fallback xmlns="">
          <p:sp>
            <p:nvSpPr>
              <p:cNvPr id="16" name="Textfeld 15">
                <a:extLst>
                  <a:ext uri="{FF2B5EF4-FFF2-40B4-BE49-F238E27FC236}">
                    <a16:creationId xmlns:a16="http://schemas.microsoft.com/office/drawing/2014/main" id="{CBE88933-1FC3-3A2F-AFAE-6951AE737854}"/>
                  </a:ext>
                </a:extLst>
              </p:cNvPr>
              <p:cNvSpPr txBox="1">
                <a:spLocks noRot="1" noChangeAspect="1" noMove="1" noResize="1" noEditPoints="1" noAdjustHandles="1" noChangeArrowheads="1" noChangeShapeType="1" noTextEdit="1"/>
              </p:cNvSpPr>
              <p:nvPr/>
            </p:nvSpPr>
            <p:spPr>
              <a:xfrm>
                <a:off x="8732751" y="1244284"/>
                <a:ext cx="987129" cy="294953"/>
              </a:xfrm>
              <a:prstGeom prst="rect">
                <a:avLst/>
              </a:prstGeom>
              <a:blipFill>
                <a:blip r:embed="rId7"/>
                <a:stretch>
                  <a:fillRect l="-4348" b="-14583"/>
                </a:stretch>
              </a:blipFill>
            </p:spPr>
            <p:txBody>
              <a:bodyPr/>
              <a:lstStyle/>
              <a:p>
                <a:r>
                  <a:rPr lang="en-GB">
                    <a:noFill/>
                  </a:rPr>
                  <a:t> </a:t>
                </a:r>
              </a:p>
            </p:txBody>
          </p:sp>
        </mc:Fallback>
      </mc:AlternateContent>
    </p:spTree>
    <p:extLst>
      <p:ext uri="{BB962C8B-B14F-4D97-AF65-F5344CB8AC3E}">
        <p14:creationId xmlns:p14="http://schemas.microsoft.com/office/powerpoint/2010/main" val="3124898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Screenshot, Diagramm, Reihe enthält.&#10;&#10;Automatisch generierte Beschreibung">
            <a:extLst>
              <a:ext uri="{FF2B5EF4-FFF2-40B4-BE49-F238E27FC236}">
                <a16:creationId xmlns:a16="http://schemas.microsoft.com/office/drawing/2014/main" id="{A604FCFD-078B-23E0-30FD-A11198C980B3}"/>
              </a:ext>
            </a:extLst>
          </p:cNvPr>
          <p:cNvPicPr>
            <a:picLocks noGrp="1" noChangeAspect="1"/>
          </p:cNvPicPr>
          <p:nvPr>
            <p:ph sz="quarter" idx="13"/>
          </p:nvPr>
        </p:nvPicPr>
        <p:blipFill>
          <a:blip r:embed="rId2"/>
          <a:stretch>
            <a:fillRect/>
          </a:stretch>
        </p:blipFill>
        <p:spPr>
          <a:xfrm>
            <a:off x="8592199" y="1148409"/>
            <a:ext cx="3359196" cy="2239463"/>
          </a:xfrm>
        </p:spPr>
      </p:pic>
      <p:sp>
        <p:nvSpPr>
          <p:cNvPr id="3" name="Datumsplatzhalter 2">
            <a:extLst>
              <a:ext uri="{FF2B5EF4-FFF2-40B4-BE49-F238E27FC236}">
                <a16:creationId xmlns:a16="http://schemas.microsoft.com/office/drawing/2014/main" id="{34B68E03-549E-B646-3B1A-3DE4DB709DC0}"/>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1B5627F7-FAC3-0800-9F92-94B3FD1C76A8}"/>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18E3E17C-476D-8D2B-1285-DCFD88848737}"/>
              </a:ext>
            </a:extLst>
          </p:cNvPr>
          <p:cNvSpPr>
            <a:spLocks noGrp="1"/>
          </p:cNvSpPr>
          <p:nvPr>
            <p:ph type="sldNum" sz="quarter" idx="16"/>
          </p:nvPr>
        </p:nvSpPr>
        <p:spPr/>
        <p:txBody>
          <a:bodyPr/>
          <a:lstStyle/>
          <a:p>
            <a:fld id="{ECE691D0-CC49-4FC7-9C4D-6112B0CB3A76}" type="slidenum">
              <a:rPr lang="de-DE" smtClean="0"/>
              <a:pPr/>
              <a:t>13</a:t>
            </a:fld>
            <a:endParaRPr lang="de-DE" dirty="0"/>
          </a:p>
        </p:txBody>
      </p:sp>
      <p:sp>
        <p:nvSpPr>
          <p:cNvPr id="6" name="Titel 5">
            <a:extLst>
              <a:ext uri="{FF2B5EF4-FFF2-40B4-BE49-F238E27FC236}">
                <a16:creationId xmlns:a16="http://schemas.microsoft.com/office/drawing/2014/main" id="{86F53561-20D6-24FC-810E-DED99D2BD500}"/>
              </a:ext>
            </a:extLst>
          </p:cNvPr>
          <p:cNvSpPr>
            <a:spLocks noGrp="1"/>
          </p:cNvSpPr>
          <p:nvPr>
            <p:ph type="title"/>
          </p:nvPr>
        </p:nvSpPr>
        <p:spPr>
          <a:xfrm>
            <a:off x="658813" y="441325"/>
            <a:ext cx="10113962" cy="782638"/>
          </a:xfrm>
        </p:spPr>
        <p:txBody>
          <a:bodyPr/>
          <a:lstStyle/>
          <a:p>
            <a:r>
              <a:rPr lang="en-GB" dirty="0"/>
              <a:t>Inference for 20180821.12@5100: iota and pressure-profile </a:t>
            </a:r>
          </a:p>
        </p:txBody>
      </p:sp>
      <p:pic>
        <p:nvPicPr>
          <p:cNvPr id="10" name="Grafik 9" descr="Ein Bild, das Text, Screenshot, Diagramm, Reihe enthält.&#10;&#10;Automatisch generierte Beschreibung">
            <a:extLst>
              <a:ext uri="{FF2B5EF4-FFF2-40B4-BE49-F238E27FC236}">
                <a16:creationId xmlns:a16="http://schemas.microsoft.com/office/drawing/2014/main" id="{DF3B912B-6AFD-74C9-A649-AC62B48624C6}"/>
              </a:ext>
            </a:extLst>
          </p:cNvPr>
          <p:cNvPicPr>
            <a:picLocks noChangeAspect="1"/>
          </p:cNvPicPr>
          <p:nvPr/>
        </p:nvPicPr>
        <p:blipFill>
          <a:blip r:embed="rId3"/>
          <a:stretch>
            <a:fillRect/>
          </a:stretch>
        </p:blipFill>
        <p:spPr>
          <a:xfrm>
            <a:off x="8592199" y="3580310"/>
            <a:ext cx="3359196" cy="2239463"/>
          </a:xfrm>
          <a:prstGeom prst="rect">
            <a:avLst/>
          </a:prstGeom>
        </p:spPr>
      </p:pic>
      <p:pic>
        <p:nvPicPr>
          <p:cNvPr id="12" name="Grafik 11" descr="Ein Bild, das Text, Screenshot, Diagramm, Reihe enthält.&#10;&#10;Automatisch generierte Beschreibung">
            <a:extLst>
              <a:ext uri="{FF2B5EF4-FFF2-40B4-BE49-F238E27FC236}">
                <a16:creationId xmlns:a16="http://schemas.microsoft.com/office/drawing/2014/main" id="{D66C01B0-0641-B2C1-869A-30103B73BD85}"/>
              </a:ext>
            </a:extLst>
          </p:cNvPr>
          <p:cNvPicPr>
            <a:picLocks noChangeAspect="1"/>
          </p:cNvPicPr>
          <p:nvPr/>
        </p:nvPicPr>
        <p:blipFill>
          <a:blip r:embed="rId4"/>
          <a:stretch>
            <a:fillRect/>
          </a:stretch>
        </p:blipFill>
        <p:spPr>
          <a:xfrm>
            <a:off x="5233004" y="3580310"/>
            <a:ext cx="3359196" cy="2239463"/>
          </a:xfrm>
          <a:prstGeom prst="rect">
            <a:avLst/>
          </a:prstGeom>
        </p:spPr>
      </p:pic>
      <p:pic>
        <p:nvPicPr>
          <p:cNvPr id="14" name="Grafik 13" descr="Ein Bild, das Text, Screenshot, Diagramm, Reihe enthält.&#10;&#10;Automatisch generierte Beschreibung">
            <a:extLst>
              <a:ext uri="{FF2B5EF4-FFF2-40B4-BE49-F238E27FC236}">
                <a16:creationId xmlns:a16="http://schemas.microsoft.com/office/drawing/2014/main" id="{4CDD6181-64E8-DA1D-6808-9AFFF944D9BB}"/>
              </a:ext>
            </a:extLst>
          </p:cNvPr>
          <p:cNvPicPr>
            <a:picLocks noChangeAspect="1"/>
          </p:cNvPicPr>
          <p:nvPr/>
        </p:nvPicPr>
        <p:blipFill>
          <a:blip r:embed="rId5"/>
          <a:stretch>
            <a:fillRect/>
          </a:stretch>
        </p:blipFill>
        <p:spPr>
          <a:xfrm>
            <a:off x="5233004" y="1088918"/>
            <a:ext cx="3359196" cy="2239463"/>
          </a:xfrm>
          <a:prstGeom prst="rect">
            <a:avLst/>
          </a:prstGeom>
        </p:spPr>
      </p:pic>
      <p:sp>
        <p:nvSpPr>
          <p:cNvPr id="17" name="Textfeld 16">
            <a:extLst>
              <a:ext uri="{FF2B5EF4-FFF2-40B4-BE49-F238E27FC236}">
                <a16:creationId xmlns:a16="http://schemas.microsoft.com/office/drawing/2014/main" id="{7FECEF61-AE58-F1FB-1921-B92793720617}"/>
              </a:ext>
            </a:extLst>
          </p:cNvPr>
          <p:cNvSpPr txBox="1"/>
          <p:nvPr/>
        </p:nvSpPr>
        <p:spPr>
          <a:xfrm>
            <a:off x="652939" y="1871556"/>
            <a:ext cx="4739228" cy="3545009"/>
          </a:xfrm>
          <a:prstGeom prst="rect">
            <a:avLst/>
          </a:prstGeom>
          <a:noFill/>
        </p:spPr>
        <p:txBody>
          <a:bodyPr wrap="square" lIns="0" tIns="0" rIns="0" bIns="0" rtlCol="0" anchor="t" anchorCtr="0">
            <a:spAutoFit/>
          </a:bodyPr>
          <a:lstStyle/>
          <a:p>
            <a:pPr marL="180000" marR="0" lvl="0" indent="-18000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iota-profile directly obtained from re-expansion</a:t>
            </a:r>
          </a:p>
          <a:p>
            <a:pPr marL="180000" marR="0" lvl="0" indent="-18000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r>
              <a:rPr lang="en-GB" sz="1600" dirty="0">
                <a:solidFill>
                  <a:srgbClr val="000000"/>
                </a:solidFill>
                <a:latin typeface="Arial" panose="020B0604020202020204"/>
              </a:rPr>
              <a:t>pressure-profile calculated from radial force balance</a:t>
            </a:r>
            <a:endParaRPr lang="de-AT" sz="1400" i="1" dirty="0">
              <a:latin typeface="Cambria Math" panose="02040503050406030204" pitchFamily="18" charset="0"/>
            </a:endParaRPr>
          </a:p>
          <a:p>
            <a:pPr marL="180000" marR="0" lvl="0" indent="-18000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pressure-profile calculated from radial force balance</a:t>
            </a:r>
          </a:p>
          <a:p>
            <a:pPr marL="180000" marR="0" lvl="0" indent="-18000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endParaRPr lang="en-GB" sz="1600" dirty="0">
              <a:solidFill>
                <a:srgbClr val="000000"/>
              </a:solidFill>
              <a:latin typeface="Arial" panose="020B0604020202020204"/>
            </a:endParaRPr>
          </a:p>
          <a:p>
            <a:pPr marL="180000" marR="0" lvl="0" indent="-18000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80000" marR="0" lvl="0" indent="-180000" algn="l" defTabSz="457200" rtl="0" eaLnBrk="1" fontAlgn="auto" latinLnBrk="0" hangingPunct="1">
              <a:lnSpc>
                <a:spcPts val="2300"/>
              </a:lnSpc>
              <a:spcBef>
                <a:spcPts val="11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dim. </a:t>
            </a:r>
            <a:r>
              <a:rPr lang="en-GB" sz="1600" dirty="0">
                <a:solidFill>
                  <a:srgbClr val="000000"/>
                </a:solidFill>
                <a:latin typeface="Arial" panose="020B0604020202020204"/>
              </a:rPr>
              <a:t>r</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ed. </a:t>
            </a:r>
            <a:r>
              <a:rPr lang="en-GB" sz="1600" dirty="0">
                <a:solidFill>
                  <a:srgbClr val="000000"/>
                </a:solidFill>
                <a:latin typeface="Arial" panose="020B0604020202020204"/>
              </a:rPr>
              <a:t>al</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lows for hollow pressure profiles </a:t>
            </a:r>
          </a:p>
          <a:p>
            <a:pPr>
              <a:lnSpc>
                <a:spcPts val="2300"/>
              </a:lnSpc>
              <a:spcBef>
                <a:spcPts val="1150"/>
              </a:spcBef>
            </a:pPr>
            <a:endParaRPr lang="de-AT" sz="1400" dirty="0"/>
          </a:p>
        </p:txBody>
      </p:sp>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0BC36303-A7DF-0747-A798-68BBF69D1EA6}"/>
                  </a:ext>
                </a:extLst>
              </p:cNvPr>
              <p:cNvSpPr txBox="1"/>
              <p:nvPr/>
            </p:nvSpPr>
            <p:spPr>
              <a:xfrm>
                <a:off x="523655" y="3922731"/>
                <a:ext cx="4868512"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AT" sz="1400" i="1">
                          <a:latin typeface="Cambria Math" panose="02040503050406030204" pitchFamily="18" charset="0"/>
                        </a:rPr>
                        <m:t>𝑝</m:t>
                      </m:r>
                      <m:d>
                        <m:dPr>
                          <m:ctrlPr>
                            <a:rPr lang="de-AT" sz="1400" i="1">
                              <a:latin typeface="Cambria Math" panose="02040503050406030204" pitchFamily="18" charset="0"/>
                            </a:rPr>
                          </m:ctrlPr>
                        </m:dPr>
                        <m:e>
                          <m:r>
                            <a:rPr lang="de-AT" sz="1400" i="1">
                              <a:latin typeface="Cambria Math" panose="02040503050406030204" pitchFamily="18" charset="0"/>
                            </a:rPr>
                            <m:t>𝜌</m:t>
                          </m:r>
                        </m:e>
                      </m:d>
                      <m:r>
                        <a:rPr lang="de-AT" sz="1400" i="1">
                          <a:latin typeface="Cambria Math" panose="02040503050406030204" pitchFamily="18" charset="0"/>
                        </a:rPr>
                        <m:t>=</m:t>
                      </m:r>
                      <m:nary>
                        <m:naryPr>
                          <m:ctrlPr>
                            <a:rPr lang="de-AT" sz="1400" i="1">
                              <a:latin typeface="Cambria Math" panose="02040503050406030204" pitchFamily="18" charset="0"/>
                            </a:rPr>
                          </m:ctrlPr>
                        </m:naryPr>
                        <m:sub>
                          <m:r>
                            <a:rPr lang="de-AT" sz="1400" i="1">
                              <a:latin typeface="Cambria Math" panose="02040503050406030204" pitchFamily="18" charset="0"/>
                            </a:rPr>
                            <m:t>𝜌</m:t>
                          </m:r>
                        </m:sub>
                        <m:sup>
                          <m:r>
                            <a:rPr lang="de-AT" sz="1400" i="1">
                              <a:latin typeface="Cambria Math" panose="02040503050406030204" pitchFamily="18" charset="0"/>
                            </a:rPr>
                            <m:t>1</m:t>
                          </m:r>
                        </m:sup>
                        <m:e>
                          <m:r>
                            <a:rPr lang="de-AT" sz="1400" i="1">
                              <a:latin typeface="Cambria Math" panose="02040503050406030204" pitchFamily="18" charset="0"/>
                            </a:rPr>
                            <m:t>𝑑</m:t>
                          </m:r>
                          <m:r>
                            <a:rPr lang="de-AT" sz="1400" i="1">
                              <a:latin typeface="Cambria Math" panose="02040503050406030204" pitchFamily="18" charset="0"/>
                            </a:rPr>
                            <m:t>𝜌</m:t>
                          </m:r>
                          <m:r>
                            <a:rPr lang="de-AT" sz="1400">
                              <a:latin typeface="Cambria Math" panose="02040503050406030204" pitchFamily="18" charset="0"/>
                            </a:rPr>
                            <m:t>∇</m:t>
                          </m:r>
                          <m:r>
                            <a:rPr lang="de-AT" sz="1400" i="1">
                              <a:latin typeface="Cambria Math" panose="02040503050406030204" pitchFamily="18" charset="0"/>
                            </a:rPr>
                            <m:t>𝜌</m:t>
                          </m:r>
                          <m:d>
                            <m:dPr>
                              <m:ctrlPr>
                                <a:rPr lang="de-AT" sz="1400" b="1" i="1">
                                  <a:latin typeface="Cambria Math" panose="02040503050406030204" pitchFamily="18" charset="0"/>
                                </a:rPr>
                              </m:ctrlPr>
                            </m:dPr>
                            <m:e>
                              <m:r>
                                <a:rPr lang="de-AT" sz="1400" b="1" i="1">
                                  <a:latin typeface="Cambria Math" panose="02040503050406030204" pitchFamily="18" charset="0"/>
                                </a:rPr>
                                <m:t>𝑱</m:t>
                              </m:r>
                              <m:r>
                                <a:rPr lang="de-AT" sz="1400" b="1" i="1">
                                  <a:latin typeface="Cambria Math" panose="02040503050406030204" pitchFamily="18" charset="0"/>
                                </a:rPr>
                                <m:t>×</m:t>
                              </m:r>
                              <m:r>
                                <a:rPr lang="de-AT" sz="1400" b="1" i="1">
                                  <a:latin typeface="Cambria Math" panose="02040503050406030204" pitchFamily="18" charset="0"/>
                                </a:rPr>
                                <m:t>𝑩</m:t>
                              </m:r>
                            </m:e>
                          </m:d>
                          <m:r>
                            <a:rPr lang="de-AT" sz="1400" b="1" i="1">
                              <a:latin typeface="Cambria Math" panose="02040503050406030204" pitchFamily="18" charset="0"/>
                            </a:rPr>
                            <m:t> </m:t>
                          </m:r>
                        </m:e>
                      </m:nary>
                      <m:r>
                        <a:rPr lang="de-AT" sz="1400" i="1">
                          <a:latin typeface="Cambria Math" panose="02040503050406030204" pitchFamily="18" charset="0"/>
                        </a:rPr>
                        <m:t>=</m:t>
                      </m:r>
                      <m:nary>
                        <m:naryPr>
                          <m:ctrlPr>
                            <a:rPr lang="de-AT" sz="1400" i="1">
                              <a:latin typeface="Cambria Math" panose="02040503050406030204" pitchFamily="18" charset="0"/>
                            </a:rPr>
                          </m:ctrlPr>
                        </m:naryPr>
                        <m:sub>
                          <m:r>
                            <a:rPr lang="de-AT" sz="1400" i="1">
                              <a:latin typeface="Cambria Math" panose="02040503050406030204" pitchFamily="18" charset="0"/>
                            </a:rPr>
                            <m:t>𝜌</m:t>
                          </m:r>
                        </m:sub>
                        <m:sup>
                          <m:r>
                            <a:rPr lang="de-AT" sz="1400" i="1">
                              <a:latin typeface="Cambria Math" panose="02040503050406030204" pitchFamily="18" charset="0"/>
                            </a:rPr>
                            <m:t>1</m:t>
                          </m:r>
                        </m:sup>
                        <m:e>
                          <m:r>
                            <a:rPr lang="de-AT" sz="1400" i="1">
                              <a:latin typeface="Cambria Math" panose="02040503050406030204" pitchFamily="18" charset="0"/>
                            </a:rPr>
                            <m:t>−</m:t>
                          </m:r>
                          <m:f>
                            <m:fPr>
                              <m:ctrlPr>
                                <a:rPr lang="de-AT" sz="1400" i="1">
                                  <a:latin typeface="Cambria Math" panose="02040503050406030204" pitchFamily="18" charset="0"/>
                                </a:rPr>
                              </m:ctrlPr>
                            </m:fPr>
                            <m:num>
                              <m:r>
                                <a:rPr lang="de-AT" sz="1400" i="1">
                                  <a:latin typeface="Cambria Math" panose="02040503050406030204" pitchFamily="18" charset="0"/>
                                </a:rPr>
                                <m:t>1</m:t>
                              </m:r>
                            </m:num>
                            <m:den>
                              <m:sSub>
                                <m:sSubPr>
                                  <m:ctrlPr>
                                    <a:rPr lang="de-AT" sz="1400" i="1">
                                      <a:latin typeface="Cambria Math" panose="02040503050406030204" pitchFamily="18" charset="0"/>
                                    </a:rPr>
                                  </m:ctrlPr>
                                </m:sSubPr>
                                <m:e>
                                  <m:r>
                                    <a:rPr lang="de-AT" sz="1400" i="1">
                                      <a:latin typeface="Cambria Math" panose="02040503050406030204" pitchFamily="18" charset="0"/>
                                    </a:rPr>
                                    <m:t>𝜇</m:t>
                                  </m:r>
                                </m:e>
                                <m:sub>
                                  <m:r>
                                    <a:rPr lang="de-AT" sz="1400" i="1">
                                      <a:latin typeface="Cambria Math" panose="02040503050406030204" pitchFamily="18" charset="0"/>
                                    </a:rPr>
                                    <m:t>0</m:t>
                                  </m:r>
                                </m:sub>
                              </m:sSub>
                              <m:d>
                                <m:dPr>
                                  <m:begChr m:val="⟨"/>
                                  <m:endChr m:val="⟩"/>
                                  <m:ctrlPr>
                                    <a:rPr lang="de-AT" sz="1400" i="1">
                                      <a:latin typeface="Cambria Math" panose="02040503050406030204" pitchFamily="18" charset="0"/>
                                    </a:rPr>
                                  </m:ctrlPr>
                                </m:dPr>
                                <m:e>
                                  <m:r>
                                    <a:rPr lang="de-AT" sz="1400" i="1">
                                      <a:latin typeface="Cambria Math" panose="02040503050406030204" pitchFamily="18" charset="0"/>
                                    </a:rPr>
                                    <m:t>𝐽</m:t>
                                  </m:r>
                                </m:e>
                              </m:d>
                            </m:den>
                          </m:f>
                          <m:f>
                            <m:fPr>
                              <m:ctrlPr>
                                <a:rPr lang="de-AT" sz="1400" i="1">
                                  <a:latin typeface="Cambria Math" panose="02040503050406030204" pitchFamily="18" charset="0"/>
                                </a:rPr>
                              </m:ctrlPr>
                            </m:fPr>
                            <m:num>
                              <m:r>
                                <a:rPr lang="de-AT" sz="1400" i="1">
                                  <a:latin typeface="Cambria Math" panose="02040503050406030204" pitchFamily="18" charset="0"/>
                                </a:rPr>
                                <m:t>𝑑</m:t>
                              </m:r>
                              <m:r>
                                <a:rPr lang="de-AT" sz="1400" i="1">
                                  <a:latin typeface="Cambria Math" panose="02040503050406030204" pitchFamily="18" charset="0"/>
                                </a:rPr>
                                <m:t>𝜓</m:t>
                              </m:r>
                            </m:num>
                            <m:den>
                              <m:r>
                                <a:rPr lang="de-AT" sz="1400" i="1">
                                  <a:latin typeface="Cambria Math" panose="02040503050406030204" pitchFamily="18" charset="0"/>
                                </a:rPr>
                                <m:t>𝑑</m:t>
                              </m:r>
                              <m:r>
                                <a:rPr lang="de-AT" sz="1400" i="1">
                                  <a:latin typeface="Cambria Math" panose="02040503050406030204" pitchFamily="18" charset="0"/>
                                </a:rPr>
                                <m:t>𝜌</m:t>
                              </m:r>
                            </m:den>
                          </m:f>
                        </m:e>
                      </m:nary>
                      <m:d>
                        <m:dPr>
                          <m:ctrlPr>
                            <a:rPr lang="de-AT" sz="1400" i="1">
                              <a:latin typeface="Cambria Math" panose="02040503050406030204" pitchFamily="18" charset="0"/>
                            </a:rPr>
                          </m:ctrlPr>
                        </m:dPr>
                        <m:e>
                          <m:f>
                            <m:fPr>
                              <m:ctrlPr>
                                <a:rPr lang="de-AT" sz="1400" i="1">
                                  <a:latin typeface="Cambria Math" panose="02040503050406030204" pitchFamily="18" charset="0"/>
                                </a:rPr>
                              </m:ctrlPr>
                            </m:fPr>
                            <m:num>
                              <m:r>
                                <a:rPr lang="de-AT" sz="1400" i="1">
                                  <a:latin typeface="Cambria Math" panose="02040503050406030204" pitchFamily="18" charset="0"/>
                                </a:rPr>
                                <m:t>𝑑</m:t>
                              </m:r>
                            </m:num>
                            <m:den>
                              <m:r>
                                <a:rPr lang="de-AT" sz="1400" i="1">
                                  <a:latin typeface="Cambria Math" panose="02040503050406030204" pitchFamily="18" charset="0"/>
                                </a:rPr>
                                <m:t>𝑑</m:t>
                              </m:r>
                              <m:r>
                                <a:rPr lang="de-AT" sz="1400" i="1">
                                  <a:latin typeface="Cambria Math" panose="02040503050406030204" pitchFamily="18" charset="0"/>
                                </a:rPr>
                                <m:t>𝜌</m:t>
                              </m:r>
                            </m:den>
                          </m:f>
                          <m:d>
                            <m:dPr>
                              <m:begChr m:val="⟨"/>
                              <m:endChr m:val="⟩"/>
                              <m:ctrlPr>
                                <a:rPr lang="de-AT" sz="1400" i="1">
                                  <a:latin typeface="Cambria Math" panose="02040503050406030204" pitchFamily="18" charset="0"/>
                                </a:rPr>
                              </m:ctrlPr>
                            </m:dPr>
                            <m:e>
                              <m:sSub>
                                <m:sSubPr>
                                  <m:ctrlPr>
                                    <a:rPr lang="de-AT" sz="1400" i="1">
                                      <a:latin typeface="Cambria Math" panose="02040503050406030204" pitchFamily="18" charset="0"/>
                                    </a:rPr>
                                  </m:ctrlPr>
                                </m:sSubPr>
                                <m:e>
                                  <m:r>
                                    <a:rPr lang="de-AT" sz="1400" i="1">
                                      <a:latin typeface="Cambria Math" panose="02040503050406030204" pitchFamily="18" charset="0"/>
                                    </a:rPr>
                                    <m:t>𝐵</m:t>
                                  </m:r>
                                </m:e>
                                <m:sub>
                                  <m:r>
                                    <a:rPr lang="de-AT" sz="1400" i="1">
                                      <a:latin typeface="Cambria Math" panose="02040503050406030204" pitchFamily="18" charset="0"/>
                                    </a:rPr>
                                    <m:t>𝜁</m:t>
                                  </m:r>
                                </m:sub>
                              </m:sSub>
                            </m:e>
                          </m:d>
                          <m:r>
                            <a:rPr lang="de-AT" sz="1400" i="1">
                              <a:latin typeface="Cambria Math" panose="02040503050406030204" pitchFamily="18" charset="0"/>
                            </a:rPr>
                            <m:t>+</m:t>
                          </m:r>
                          <m:r>
                            <a:rPr lang="de-AT" sz="1400" i="1">
                              <a:latin typeface="Cambria Math" panose="02040503050406030204" pitchFamily="18" charset="0"/>
                            </a:rPr>
                            <m:t>𝜄</m:t>
                          </m:r>
                          <m:f>
                            <m:fPr>
                              <m:ctrlPr>
                                <a:rPr lang="de-AT" sz="1400" i="1">
                                  <a:latin typeface="Cambria Math" panose="02040503050406030204" pitchFamily="18" charset="0"/>
                                </a:rPr>
                              </m:ctrlPr>
                            </m:fPr>
                            <m:num>
                              <m:r>
                                <a:rPr lang="de-AT" sz="1400" i="1">
                                  <a:latin typeface="Cambria Math" panose="02040503050406030204" pitchFamily="18" charset="0"/>
                                </a:rPr>
                                <m:t>𝑑</m:t>
                              </m:r>
                            </m:num>
                            <m:den>
                              <m:r>
                                <a:rPr lang="de-AT" sz="1400" i="1">
                                  <a:latin typeface="Cambria Math" panose="02040503050406030204" pitchFamily="18" charset="0"/>
                                </a:rPr>
                                <m:t>𝑑</m:t>
                              </m:r>
                              <m:r>
                                <a:rPr lang="de-AT" sz="1400" i="1">
                                  <a:latin typeface="Cambria Math" panose="02040503050406030204" pitchFamily="18" charset="0"/>
                                </a:rPr>
                                <m:t>𝜌</m:t>
                              </m:r>
                            </m:den>
                          </m:f>
                          <m:d>
                            <m:dPr>
                              <m:begChr m:val="⟨"/>
                              <m:endChr m:val="⟩"/>
                              <m:ctrlPr>
                                <a:rPr lang="de-AT" sz="1400" i="1">
                                  <a:latin typeface="Cambria Math" panose="02040503050406030204" pitchFamily="18" charset="0"/>
                                </a:rPr>
                              </m:ctrlPr>
                            </m:dPr>
                            <m:e>
                              <m:sSub>
                                <m:sSubPr>
                                  <m:ctrlPr>
                                    <a:rPr lang="de-AT" sz="1400" i="1">
                                      <a:latin typeface="Cambria Math" panose="02040503050406030204" pitchFamily="18" charset="0"/>
                                    </a:rPr>
                                  </m:ctrlPr>
                                </m:sSubPr>
                                <m:e>
                                  <m:r>
                                    <a:rPr lang="de-AT" sz="1400" i="1">
                                      <a:latin typeface="Cambria Math" panose="02040503050406030204" pitchFamily="18" charset="0"/>
                                    </a:rPr>
                                    <m:t>𝐵</m:t>
                                  </m:r>
                                </m:e>
                                <m:sub>
                                  <m:r>
                                    <a:rPr lang="de-AT" sz="1400" i="1">
                                      <a:latin typeface="Cambria Math" panose="02040503050406030204" pitchFamily="18" charset="0"/>
                                    </a:rPr>
                                    <m:t>𝜃</m:t>
                                  </m:r>
                                </m:sub>
                              </m:sSub>
                            </m:e>
                          </m:d>
                        </m:e>
                      </m:d>
                      <m:r>
                        <a:rPr lang="de-AT" sz="1400" i="1">
                          <a:latin typeface="Cambria Math" panose="02040503050406030204" pitchFamily="18" charset="0"/>
                        </a:rPr>
                        <m:t> </m:t>
                      </m:r>
                    </m:oMath>
                  </m:oMathPara>
                </a14:m>
                <a:endParaRPr lang="de-AT" sz="1400" dirty="0"/>
              </a:p>
            </p:txBody>
          </p:sp>
        </mc:Choice>
        <mc:Fallback xmlns="">
          <p:sp>
            <p:nvSpPr>
              <p:cNvPr id="18" name="Textfeld 17">
                <a:extLst>
                  <a:ext uri="{FF2B5EF4-FFF2-40B4-BE49-F238E27FC236}">
                    <a16:creationId xmlns:a16="http://schemas.microsoft.com/office/drawing/2014/main" id="{0BC36303-A7DF-0747-A798-68BBF69D1EA6}"/>
                  </a:ext>
                </a:extLst>
              </p:cNvPr>
              <p:cNvSpPr txBox="1">
                <a:spLocks noRot="1" noChangeAspect="1" noMove="1" noResize="1" noEditPoints="1" noAdjustHandles="1" noChangeArrowheads="1" noChangeShapeType="1" noTextEdit="1"/>
              </p:cNvSpPr>
              <p:nvPr/>
            </p:nvSpPr>
            <p:spPr>
              <a:xfrm>
                <a:off x="523655" y="3922731"/>
                <a:ext cx="4868512" cy="294953"/>
              </a:xfrm>
              <a:prstGeom prst="rect">
                <a:avLst/>
              </a:prstGeom>
              <a:blipFill>
                <a:blip r:embed="rId6"/>
                <a:stretch>
                  <a:fillRect l="-2753" t="-344898" b="-442857"/>
                </a:stretch>
              </a:blipFill>
            </p:spPr>
            <p:txBody>
              <a:bodyPr/>
              <a:lstStyle/>
              <a:p>
                <a:r>
                  <a:rPr lang="en-GB">
                    <a:noFill/>
                  </a:rPr>
                  <a:t> </a:t>
                </a:r>
              </a:p>
            </p:txBody>
          </p:sp>
        </mc:Fallback>
      </mc:AlternateContent>
    </p:spTree>
    <p:extLst>
      <p:ext uri="{BB962C8B-B14F-4D97-AF65-F5344CB8AC3E}">
        <p14:creationId xmlns:p14="http://schemas.microsoft.com/office/powerpoint/2010/main" val="90287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EF64880A-2879-0B31-315A-ADD5BA37B7E3}"/>
                  </a:ext>
                </a:extLst>
              </p:cNvPr>
              <p:cNvSpPr>
                <a:spLocks noGrp="1"/>
              </p:cNvSpPr>
              <p:nvPr>
                <p:ph sz="quarter" idx="13"/>
              </p:nvPr>
            </p:nvSpPr>
            <p:spPr/>
            <p:txBody>
              <a:bodyPr>
                <a:noAutofit/>
              </a:bodyPr>
              <a:lstStyle/>
              <a:p>
                <a:pPr marL="285750" indent="-285750">
                  <a:buFont typeface="Arial" panose="020B0604020202020204" pitchFamily="34" charset="0"/>
                  <a:buChar char="•"/>
                </a:pPr>
                <a:r>
                  <a:rPr lang="en-GB" dirty="0"/>
                  <a:t>proposed framework for equilibrium reconstruction using dimensionality reduction, surrogate modelling and Bayesian inference: </a:t>
                </a:r>
                <a:r>
                  <a:rPr lang="en-GB" dirty="0" err="1"/>
                  <a:t>surroBIER</a:t>
                </a:r>
                <a:endParaRPr lang="en-GB" dirty="0"/>
              </a:p>
              <a:p>
                <a:pPr marL="285750" indent="-285750">
                  <a:buFont typeface="Arial" panose="020B0604020202020204" pitchFamily="34" charset="0"/>
                  <a:buChar char="•"/>
                </a:pPr>
                <a:r>
                  <a:rPr lang="en-GB" dirty="0"/>
                  <a:t>for fixed coil currents allows fast best fit estimate (MAP) and uncertainty quantification via MCMC for flux surfaces, </a:t>
                </a:r>
                <a14:m>
                  <m:oMath xmlns:m="http://schemas.openxmlformats.org/officeDocument/2006/math">
                    <m:sSub>
                      <m:sSubPr>
                        <m:ctrlPr>
                          <a:rPr lang="de-AT" b="0" i="1" smtClean="0">
                            <a:latin typeface="Cambria Math" panose="02040503050406030204" pitchFamily="18" charset="0"/>
                          </a:rPr>
                        </m:ctrlPr>
                      </m:sSubPr>
                      <m:e>
                        <m:r>
                          <a:rPr lang="de-AT" b="0" i="1" smtClean="0">
                            <a:latin typeface="Cambria Math" panose="02040503050406030204" pitchFamily="18" charset="0"/>
                          </a:rPr>
                          <m:t>𝜓</m:t>
                        </m:r>
                      </m:e>
                      <m:sub>
                        <m:r>
                          <a:rPr lang="de-AT" b="0" i="1" smtClean="0">
                            <a:latin typeface="Cambria Math" panose="02040503050406030204" pitchFamily="18" charset="0"/>
                          </a:rPr>
                          <m:t>0</m:t>
                        </m:r>
                      </m:sub>
                    </m:sSub>
                  </m:oMath>
                </a14:m>
                <a:r>
                  <a:rPr lang="en-GB" dirty="0"/>
                  <a:t>, </a:t>
                </a:r>
                <a14:m>
                  <m:oMath xmlns:m="http://schemas.openxmlformats.org/officeDocument/2006/math">
                    <m:r>
                      <a:rPr lang="de-AT" b="0" i="1" smtClean="0">
                        <a:latin typeface="Cambria Math" panose="02040503050406030204" pitchFamily="18" charset="0"/>
                      </a:rPr>
                      <m:t>𝜄</m:t>
                    </m:r>
                    <m:r>
                      <a:rPr lang="de-AT" b="0" i="1" smtClean="0">
                        <a:latin typeface="Cambria Math" panose="02040503050406030204" pitchFamily="18" charset="0"/>
                      </a:rPr>
                      <m:t>(</m:t>
                    </m:r>
                    <m:r>
                      <a:rPr lang="de-AT" b="0" i="1" smtClean="0">
                        <a:latin typeface="Cambria Math" panose="02040503050406030204" pitchFamily="18" charset="0"/>
                      </a:rPr>
                      <m:t>𝜌</m:t>
                    </m:r>
                    <m:r>
                      <a:rPr lang="de-AT" b="0" i="1" smtClean="0">
                        <a:latin typeface="Cambria Math" panose="02040503050406030204" pitchFamily="18" charset="0"/>
                      </a:rPr>
                      <m:t>)</m:t>
                    </m:r>
                  </m:oMath>
                </a14:m>
                <a:endParaRPr lang="en-GB" dirty="0"/>
              </a:p>
              <a:p>
                <a:pPr marL="285750" indent="-285750">
                  <a:buFont typeface="Arial" panose="020B0604020202020204" pitchFamily="34" charset="0"/>
                  <a:buChar char="•"/>
                </a:pPr>
                <a:r>
                  <a:rPr lang="en-GB" dirty="0"/>
                  <a:t>pressure profile can be calculated from radial force balance directly but can be hollow</a:t>
                </a:r>
              </a:p>
              <a:p>
                <a:pPr marL="285750" indent="-285750">
                  <a:buFont typeface="Arial" panose="020B0604020202020204" pitchFamily="34" charset="0"/>
                  <a:buChar char="•"/>
                </a:pPr>
                <a:r>
                  <a:rPr lang="en-GB" dirty="0"/>
                  <a:t>comparison to high fidelity reconstruction using STELLOPT showed agreement within uncertainty    </a:t>
                </a:r>
              </a:p>
              <a:p>
                <a:r>
                  <a:rPr lang="en-GB" b="1" dirty="0"/>
                  <a:t>Future work</a:t>
                </a:r>
              </a:p>
              <a:p>
                <a:pPr marL="285750" indent="-285750">
                  <a:buFont typeface="Arial" panose="020B0604020202020204" pitchFamily="34" charset="0"/>
                  <a:buChar char="•"/>
                </a:pPr>
                <a:r>
                  <a:rPr lang="en-GB" dirty="0"/>
                  <a:t>improve prior and dimensionality reduction</a:t>
                </a:r>
              </a:p>
              <a:p>
                <a:pPr marL="285750" indent="-285750">
                  <a:buFont typeface="Arial" panose="020B0604020202020204" pitchFamily="34" charset="0"/>
                  <a:buChar char="•"/>
                </a:pPr>
                <a:r>
                  <a:rPr lang="en-GB" dirty="0"/>
                  <a:t>couple to more diagnostics for better inference on profiles</a:t>
                </a:r>
              </a:p>
              <a:p>
                <a:pPr marL="285750" indent="-285750">
                  <a:buFont typeface="Arial" panose="020B0604020202020204" pitchFamily="34" charset="0"/>
                  <a:buChar char="•"/>
                </a:pPr>
                <a:r>
                  <a:rPr lang="en-GB" dirty="0"/>
                  <a:t>include more MHD solvers such as GVEC, DESC etc. </a:t>
                </a:r>
              </a:p>
            </p:txBody>
          </p:sp>
        </mc:Choice>
        <mc:Fallback xmlns="">
          <p:sp>
            <p:nvSpPr>
              <p:cNvPr id="2" name="Inhaltsplatzhalter 1">
                <a:extLst>
                  <a:ext uri="{FF2B5EF4-FFF2-40B4-BE49-F238E27FC236}">
                    <a16:creationId xmlns:a16="http://schemas.microsoft.com/office/drawing/2014/main" id="{EF64880A-2879-0B31-315A-ADD5BA37B7E3}"/>
                  </a:ext>
                </a:extLst>
              </p:cNvPr>
              <p:cNvSpPr>
                <a:spLocks noGrp="1" noRot="1" noChangeAspect="1" noMove="1" noResize="1" noEditPoints="1" noAdjustHandles="1" noChangeArrowheads="1" noChangeShapeType="1" noTextEdit="1"/>
              </p:cNvSpPr>
              <p:nvPr>
                <p:ph sz="quarter" idx="13"/>
              </p:nvPr>
            </p:nvSpPr>
            <p:spPr>
              <a:blipFill>
                <a:blip r:embed="rId2"/>
                <a:stretch>
                  <a:fillRect l="-1294" r="-1462"/>
                </a:stretch>
              </a:blipFill>
            </p:spPr>
            <p:txBody>
              <a:bodyPr/>
              <a:lstStyle/>
              <a:p>
                <a:r>
                  <a:rPr lang="en-GB">
                    <a:noFill/>
                  </a:rPr>
                  <a:t> </a:t>
                </a:r>
              </a:p>
            </p:txBody>
          </p:sp>
        </mc:Fallback>
      </mc:AlternateContent>
      <p:sp>
        <p:nvSpPr>
          <p:cNvPr id="3" name="Datumsplatzhalter 2">
            <a:extLst>
              <a:ext uri="{FF2B5EF4-FFF2-40B4-BE49-F238E27FC236}">
                <a16:creationId xmlns:a16="http://schemas.microsoft.com/office/drawing/2014/main" id="{393824EF-52F7-5081-48C0-BF56A80F994B}"/>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43FC7982-8E6A-AC46-8541-7FDCA32F0FFE}"/>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C3C2AA80-AA00-6774-A3CA-E408A681E648}"/>
              </a:ext>
            </a:extLst>
          </p:cNvPr>
          <p:cNvSpPr>
            <a:spLocks noGrp="1"/>
          </p:cNvSpPr>
          <p:nvPr>
            <p:ph type="sldNum" sz="quarter" idx="16"/>
          </p:nvPr>
        </p:nvSpPr>
        <p:spPr/>
        <p:txBody>
          <a:bodyPr/>
          <a:lstStyle/>
          <a:p>
            <a:fld id="{ECE691D0-CC49-4FC7-9C4D-6112B0CB3A76}" type="slidenum">
              <a:rPr lang="de-DE" smtClean="0"/>
              <a:pPr/>
              <a:t>14</a:t>
            </a:fld>
            <a:endParaRPr lang="de-DE" dirty="0"/>
          </a:p>
        </p:txBody>
      </p:sp>
      <p:sp>
        <p:nvSpPr>
          <p:cNvPr id="6" name="Titel 5">
            <a:extLst>
              <a:ext uri="{FF2B5EF4-FFF2-40B4-BE49-F238E27FC236}">
                <a16:creationId xmlns:a16="http://schemas.microsoft.com/office/drawing/2014/main" id="{E91D59C8-058E-DB87-7946-2CE934B4E7C8}"/>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91816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7A28679-61EB-FF3C-22BD-30BD8FFC148E}"/>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6C9E9329-19A9-4703-8A62-2D57EE8D03BD}"/>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84547D4A-D48D-1B44-7DCE-89DF2B0E0C7D}"/>
              </a:ext>
            </a:extLst>
          </p:cNvPr>
          <p:cNvSpPr>
            <a:spLocks noGrp="1"/>
          </p:cNvSpPr>
          <p:nvPr>
            <p:ph type="sldNum" sz="quarter" idx="16"/>
          </p:nvPr>
        </p:nvSpPr>
        <p:spPr/>
        <p:txBody>
          <a:bodyPr/>
          <a:lstStyle/>
          <a:p>
            <a:fld id="{ECE691D0-CC49-4FC7-9C4D-6112B0CB3A76}" type="slidenum">
              <a:rPr lang="de-DE" smtClean="0"/>
              <a:pPr/>
              <a:t>15</a:t>
            </a:fld>
            <a:endParaRPr lang="de-DE" dirty="0"/>
          </a:p>
        </p:txBody>
      </p:sp>
      <p:sp>
        <p:nvSpPr>
          <p:cNvPr id="6" name="Titel 5">
            <a:extLst>
              <a:ext uri="{FF2B5EF4-FFF2-40B4-BE49-F238E27FC236}">
                <a16:creationId xmlns:a16="http://schemas.microsoft.com/office/drawing/2014/main" id="{BF08552F-DE93-F4C2-7864-2DFA016EADEF}"/>
              </a:ext>
            </a:extLst>
          </p:cNvPr>
          <p:cNvSpPr>
            <a:spLocks noGrp="1"/>
          </p:cNvSpPr>
          <p:nvPr>
            <p:ph type="title"/>
          </p:nvPr>
        </p:nvSpPr>
        <p:spPr>
          <a:xfrm>
            <a:off x="658812" y="441325"/>
            <a:ext cx="10352087" cy="782638"/>
          </a:xfrm>
        </p:spPr>
        <p:txBody>
          <a:bodyPr/>
          <a:lstStyle/>
          <a:p>
            <a:r>
              <a:rPr lang="en-GB" dirty="0"/>
              <a:t>Inference for 20180821.12@5100: rejecting hollow pressure profiles</a:t>
            </a:r>
          </a:p>
        </p:txBody>
      </p:sp>
      <p:pic>
        <p:nvPicPr>
          <p:cNvPr id="8" name="Grafik 7" descr="Ein Bild, das Wirbellose enthält.&#10;&#10;Automatisch generierte Beschreibung">
            <a:extLst>
              <a:ext uri="{FF2B5EF4-FFF2-40B4-BE49-F238E27FC236}">
                <a16:creationId xmlns:a16="http://schemas.microsoft.com/office/drawing/2014/main" id="{3ED179AE-E086-37E5-C3E8-FA7193B15238}"/>
              </a:ext>
            </a:extLst>
          </p:cNvPr>
          <p:cNvPicPr>
            <a:picLocks noChangeAspect="1"/>
          </p:cNvPicPr>
          <p:nvPr/>
        </p:nvPicPr>
        <p:blipFill>
          <a:blip r:embed="rId2"/>
          <a:stretch>
            <a:fillRect/>
          </a:stretch>
        </p:blipFill>
        <p:spPr>
          <a:xfrm>
            <a:off x="0" y="1367785"/>
            <a:ext cx="5852172" cy="4389129"/>
          </a:xfrm>
          <a:prstGeom prst="rect">
            <a:avLst/>
          </a:prstGeom>
        </p:spPr>
      </p:pic>
      <p:pic>
        <p:nvPicPr>
          <p:cNvPr id="10" name="Grafik 9" descr="Ein Bild, das Text, Diagramm, Reihe, Schrift enthält.&#10;&#10;Automatisch generierte Beschreibung">
            <a:extLst>
              <a:ext uri="{FF2B5EF4-FFF2-40B4-BE49-F238E27FC236}">
                <a16:creationId xmlns:a16="http://schemas.microsoft.com/office/drawing/2014/main" id="{0294657F-7F87-4252-4A7D-EBA823CFC4D0}"/>
              </a:ext>
            </a:extLst>
          </p:cNvPr>
          <p:cNvPicPr>
            <a:picLocks noChangeAspect="1"/>
          </p:cNvPicPr>
          <p:nvPr/>
        </p:nvPicPr>
        <p:blipFill>
          <a:blip r:embed="rId3"/>
          <a:stretch>
            <a:fillRect/>
          </a:stretch>
        </p:blipFill>
        <p:spPr>
          <a:xfrm>
            <a:off x="5834855" y="1367784"/>
            <a:ext cx="5852172" cy="4389129"/>
          </a:xfrm>
          <a:prstGeom prst="rect">
            <a:avLst/>
          </a:prstGeom>
        </p:spPr>
      </p:pic>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C7DF651A-904B-5494-2EEA-CBF20AB00F4E}"/>
                  </a:ext>
                </a:extLst>
              </p:cNvPr>
              <p:cNvSpPr txBox="1"/>
              <p:nvPr/>
            </p:nvSpPr>
            <p:spPr>
              <a:xfrm>
                <a:off x="2751051" y="1801660"/>
                <a:ext cx="1016497"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AT" sz="1600" i="1">
                          <a:solidFill>
                            <a:srgbClr val="FF0000"/>
                          </a:solidFill>
                          <a:latin typeface="Cambria Math" panose="02040503050406030204" pitchFamily="18" charset="0"/>
                        </a:rPr>
                        <m:t>𝜓</m:t>
                      </m:r>
                      <m:r>
                        <a:rPr lang="de-AT" sz="1600" i="1">
                          <a:solidFill>
                            <a:srgbClr val="FF0000"/>
                          </a:solidFill>
                          <a:latin typeface="Cambria Math" panose="02040503050406030204" pitchFamily="18" charset="0"/>
                        </a:rPr>
                        <m:t>=</m:t>
                      </m:r>
                      <m:r>
                        <a:rPr lang="de-AT" sz="1600" i="1">
                          <a:solidFill>
                            <a:srgbClr val="FF0000"/>
                          </a:solidFill>
                          <a:latin typeface="Cambria Math" panose="02040503050406030204" pitchFamily="18" charset="0"/>
                        </a:rPr>
                        <m:t>𝑐𝑜𝑛𝑠𝑡</m:t>
                      </m:r>
                      <m:r>
                        <a:rPr lang="de-AT" sz="1600" i="1">
                          <a:solidFill>
                            <a:srgbClr val="FF0000"/>
                          </a:solidFill>
                          <a:latin typeface="Cambria Math" panose="02040503050406030204" pitchFamily="18" charset="0"/>
                        </a:rPr>
                        <m:t>.</m:t>
                      </m:r>
                    </m:oMath>
                  </m:oMathPara>
                </a14:m>
                <a:endParaRPr lang="en-GB" sz="1600" dirty="0" err="1">
                  <a:solidFill>
                    <a:srgbClr val="FF0000"/>
                  </a:solidFill>
                </a:endParaRPr>
              </a:p>
            </p:txBody>
          </p:sp>
        </mc:Choice>
        <mc:Fallback xmlns="">
          <p:sp>
            <p:nvSpPr>
              <p:cNvPr id="11" name="Textfeld 10">
                <a:extLst>
                  <a:ext uri="{FF2B5EF4-FFF2-40B4-BE49-F238E27FC236}">
                    <a16:creationId xmlns:a16="http://schemas.microsoft.com/office/drawing/2014/main" id="{C7DF651A-904B-5494-2EEA-CBF20AB00F4E}"/>
                  </a:ext>
                </a:extLst>
              </p:cNvPr>
              <p:cNvSpPr txBox="1">
                <a:spLocks noRot="1" noChangeAspect="1" noMove="1" noResize="1" noEditPoints="1" noAdjustHandles="1" noChangeArrowheads="1" noChangeShapeType="1" noTextEdit="1"/>
              </p:cNvSpPr>
              <p:nvPr/>
            </p:nvSpPr>
            <p:spPr>
              <a:xfrm>
                <a:off x="2751051" y="1801660"/>
                <a:ext cx="1016497" cy="294953"/>
              </a:xfrm>
              <a:prstGeom prst="rect">
                <a:avLst/>
              </a:prstGeom>
              <a:blipFill>
                <a:blip r:embed="rId4"/>
                <a:stretch>
                  <a:fillRect l="-5988" b="-208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979F94F3-CB26-5E69-9578-8F14660E383B}"/>
                  </a:ext>
                </a:extLst>
              </p:cNvPr>
              <p:cNvSpPr txBox="1"/>
              <p:nvPr/>
            </p:nvSpPr>
            <p:spPr>
              <a:xfrm>
                <a:off x="8656551" y="1853884"/>
                <a:ext cx="987129"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r>
                        <a:rPr lang="de-AT" sz="1600" b="0" i="1" smtClean="0">
                          <a:solidFill>
                            <a:srgbClr val="FF0000"/>
                          </a:solidFill>
                          <a:latin typeface="Cambria Math" panose="02040503050406030204" pitchFamily="18" charset="0"/>
                        </a:rPr>
                        <m:t>𝜌</m:t>
                      </m:r>
                      <m:r>
                        <a:rPr lang="de-AT" sz="1600" i="1">
                          <a:solidFill>
                            <a:srgbClr val="FF0000"/>
                          </a:solidFill>
                          <a:latin typeface="Cambria Math" panose="02040503050406030204" pitchFamily="18" charset="0"/>
                        </a:rPr>
                        <m:t>=</m:t>
                      </m:r>
                      <m:r>
                        <a:rPr lang="de-AT" sz="1600" i="1">
                          <a:solidFill>
                            <a:srgbClr val="FF0000"/>
                          </a:solidFill>
                          <a:latin typeface="Cambria Math" panose="02040503050406030204" pitchFamily="18" charset="0"/>
                        </a:rPr>
                        <m:t>𝑐𝑜𝑛𝑠𝑡</m:t>
                      </m:r>
                      <m:r>
                        <a:rPr lang="de-AT" sz="1600" i="1">
                          <a:solidFill>
                            <a:srgbClr val="FF0000"/>
                          </a:solidFill>
                          <a:latin typeface="Cambria Math" panose="02040503050406030204" pitchFamily="18" charset="0"/>
                        </a:rPr>
                        <m:t>.</m:t>
                      </m:r>
                    </m:oMath>
                  </m:oMathPara>
                </a14:m>
                <a:endParaRPr lang="en-GB" sz="1600" dirty="0" err="1">
                  <a:solidFill>
                    <a:srgbClr val="FF0000"/>
                  </a:solidFill>
                </a:endParaRPr>
              </a:p>
            </p:txBody>
          </p:sp>
        </mc:Choice>
        <mc:Fallback xmlns="">
          <p:sp>
            <p:nvSpPr>
              <p:cNvPr id="12" name="Textfeld 11">
                <a:extLst>
                  <a:ext uri="{FF2B5EF4-FFF2-40B4-BE49-F238E27FC236}">
                    <a16:creationId xmlns:a16="http://schemas.microsoft.com/office/drawing/2014/main" id="{979F94F3-CB26-5E69-9578-8F14660E383B}"/>
                  </a:ext>
                </a:extLst>
              </p:cNvPr>
              <p:cNvSpPr txBox="1">
                <a:spLocks noRot="1" noChangeAspect="1" noMove="1" noResize="1" noEditPoints="1" noAdjustHandles="1" noChangeArrowheads="1" noChangeShapeType="1" noTextEdit="1"/>
              </p:cNvSpPr>
              <p:nvPr/>
            </p:nvSpPr>
            <p:spPr>
              <a:xfrm>
                <a:off x="8656551" y="1853884"/>
                <a:ext cx="987129" cy="294953"/>
              </a:xfrm>
              <a:prstGeom prst="rect">
                <a:avLst/>
              </a:prstGeom>
              <a:blipFill>
                <a:blip r:embed="rId5"/>
                <a:stretch>
                  <a:fillRect l="-4321" b="-14583"/>
                </a:stretch>
              </a:blipFill>
            </p:spPr>
            <p:txBody>
              <a:bodyPr/>
              <a:lstStyle/>
              <a:p>
                <a:r>
                  <a:rPr lang="en-GB">
                    <a:noFill/>
                  </a:rPr>
                  <a:t> </a:t>
                </a:r>
              </a:p>
            </p:txBody>
          </p:sp>
        </mc:Fallback>
      </mc:AlternateContent>
    </p:spTree>
    <p:extLst>
      <p:ext uri="{BB962C8B-B14F-4D97-AF65-F5344CB8AC3E}">
        <p14:creationId xmlns:p14="http://schemas.microsoft.com/office/powerpoint/2010/main" val="428608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105EF54-5604-814B-F14F-4A7858F16942}"/>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00DED0EE-837A-8C56-E258-63D202CAD02E}"/>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76A626C5-7422-A0BE-CAF3-DCD03BC2BD49}"/>
              </a:ext>
            </a:extLst>
          </p:cNvPr>
          <p:cNvSpPr>
            <a:spLocks noGrp="1"/>
          </p:cNvSpPr>
          <p:nvPr>
            <p:ph type="sldNum" sz="quarter" idx="16"/>
          </p:nvPr>
        </p:nvSpPr>
        <p:spPr/>
        <p:txBody>
          <a:bodyPr/>
          <a:lstStyle/>
          <a:p>
            <a:fld id="{ECE691D0-CC49-4FC7-9C4D-6112B0CB3A76}" type="slidenum">
              <a:rPr lang="de-DE" smtClean="0"/>
              <a:pPr/>
              <a:t>16</a:t>
            </a:fld>
            <a:endParaRPr lang="de-DE" dirty="0"/>
          </a:p>
        </p:txBody>
      </p:sp>
      <p:sp>
        <p:nvSpPr>
          <p:cNvPr id="6" name="Titel 5">
            <a:extLst>
              <a:ext uri="{FF2B5EF4-FFF2-40B4-BE49-F238E27FC236}">
                <a16:creationId xmlns:a16="http://schemas.microsoft.com/office/drawing/2014/main" id="{3ECACFA7-FC6C-3138-364D-B1A6F4AE28EE}"/>
              </a:ext>
            </a:extLst>
          </p:cNvPr>
          <p:cNvSpPr>
            <a:spLocks noGrp="1"/>
          </p:cNvSpPr>
          <p:nvPr>
            <p:ph type="title"/>
          </p:nvPr>
        </p:nvSpPr>
        <p:spPr>
          <a:xfrm>
            <a:off x="658812" y="441325"/>
            <a:ext cx="10333037" cy="782638"/>
          </a:xfrm>
        </p:spPr>
        <p:txBody>
          <a:bodyPr/>
          <a:lstStyle/>
          <a:p>
            <a:r>
              <a:rPr lang="en-GB" dirty="0"/>
              <a:t>Inference for 20180821.12@5100: rejecting hollow pressure profiles</a:t>
            </a:r>
          </a:p>
        </p:txBody>
      </p:sp>
      <p:pic>
        <p:nvPicPr>
          <p:cNvPr id="8" name="Grafik 7" descr="Ein Bild, das Text, Screenshot, Diagramm enthält.&#10;&#10;Automatisch generierte Beschreibung">
            <a:extLst>
              <a:ext uri="{FF2B5EF4-FFF2-40B4-BE49-F238E27FC236}">
                <a16:creationId xmlns:a16="http://schemas.microsoft.com/office/drawing/2014/main" id="{7681BE1D-CA3F-0449-D8CD-48E9D2EB309D}"/>
              </a:ext>
            </a:extLst>
          </p:cNvPr>
          <p:cNvPicPr>
            <a:picLocks noChangeAspect="1"/>
          </p:cNvPicPr>
          <p:nvPr/>
        </p:nvPicPr>
        <p:blipFill>
          <a:blip r:embed="rId2"/>
          <a:stretch>
            <a:fillRect/>
          </a:stretch>
        </p:blipFill>
        <p:spPr>
          <a:xfrm>
            <a:off x="7209988" y="832644"/>
            <a:ext cx="3865126" cy="2898845"/>
          </a:xfrm>
          <a:prstGeom prst="rect">
            <a:avLst/>
          </a:prstGeom>
        </p:spPr>
      </p:pic>
      <p:pic>
        <p:nvPicPr>
          <p:cNvPr id="10" name="Grafik 9" descr="Ein Bild, das Text, Screenshot, Reihe enthält.&#10;&#10;Automatisch generierte Beschreibung">
            <a:extLst>
              <a:ext uri="{FF2B5EF4-FFF2-40B4-BE49-F238E27FC236}">
                <a16:creationId xmlns:a16="http://schemas.microsoft.com/office/drawing/2014/main" id="{E89A3F34-5C70-42A0-D76B-6F177941049A}"/>
              </a:ext>
            </a:extLst>
          </p:cNvPr>
          <p:cNvPicPr>
            <a:picLocks noChangeAspect="1"/>
          </p:cNvPicPr>
          <p:nvPr/>
        </p:nvPicPr>
        <p:blipFill>
          <a:blip r:embed="rId3"/>
          <a:stretch>
            <a:fillRect/>
          </a:stretch>
        </p:blipFill>
        <p:spPr>
          <a:xfrm>
            <a:off x="7209988" y="3595547"/>
            <a:ext cx="3865126" cy="2898845"/>
          </a:xfrm>
          <a:prstGeom prst="rect">
            <a:avLst/>
          </a:prstGeom>
        </p:spPr>
      </p:pic>
      <p:pic>
        <p:nvPicPr>
          <p:cNvPr id="12" name="Grafik 11" descr="Ein Bild, das Text, Screenshot enthält.&#10;&#10;Automatisch generierte Beschreibung">
            <a:extLst>
              <a:ext uri="{FF2B5EF4-FFF2-40B4-BE49-F238E27FC236}">
                <a16:creationId xmlns:a16="http://schemas.microsoft.com/office/drawing/2014/main" id="{FCD03E18-B31C-FA21-C3FA-B9F26FFBBE90}"/>
              </a:ext>
            </a:extLst>
          </p:cNvPr>
          <p:cNvPicPr>
            <a:picLocks noChangeAspect="1"/>
          </p:cNvPicPr>
          <p:nvPr/>
        </p:nvPicPr>
        <p:blipFill>
          <a:blip r:embed="rId4"/>
          <a:stretch>
            <a:fillRect/>
          </a:stretch>
        </p:blipFill>
        <p:spPr>
          <a:xfrm>
            <a:off x="1567693" y="832643"/>
            <a:ext cx="3865126" cy="2898845"/>
          </a:xfrm>
          <a:prstGeom prst="rect">
            <a:avLst/>
          </a:prstGeom>
        </p:spPr>
      </p:pic>
      <p:pic>
        <p:nvPicPr>
          <p:cNvPr id="14" name="Grafik 13" descr="Ein Bild, das Screenshot, Diagramm, Design enthält.&#10;&#10;Automatisch generierte Beschreibung">
            <a:extLst>
              <a:ext uri="{FF2B5EF4-FFF2-40B4-BE49-F238E27FC236}">
                <a16:creationId xmlns:a16="http://schemas.microsoft.com/office/drawing/2014/main" id="{8C6CA83B-B359-48CB-2BE2-5FEE0B07FAF7}"/>
              </a:ext>
            </a:extLst>
          </p:cNvPr>
          <p:cNvPicPr>
            <a:picLocks noChangeAspect="1"/>
          </p:cNvPicPr>
          <p:nvPr/>
        </p:nvPicPr>
        <p:blipFill>
          <a:blip r:embed="rId5"/>
          <a:stretch>
            <a:fillRect/>
          </a:stretch>
        </p:blipFill>
        <p:spPr>
          <a:xfrm>
            <a:off x="1567693" y="3595546"/>
            <a:ext cx="3865126" cy="2898845"/>
          </a:xfrm>
          <a:prstGeom prst="rect">
            <a:avLst/>
          </a:prstGeom>
        </p:spPr>
      </p:pic>
    </p:spTree>
    <p:extLst>
      <p:ext uri="{BB962C8B-B14F-4D97-AF65-F5344CB8AC3E}">
        <p14:creationId xmlns:p14="http://schemas.microsoft.com/office/powerpoint/2010/main" val="408382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3C5591A-DC33-965C-58DF-69AF239ACF9E}"/>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A787D7CA-057B-4E73-AB2D-D33145014EC6}"/>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F4926605-1DCE-7AF1-D2F2-5F95A79FEEEF}"/>
              </a:ext>
            </a:extLst>
          </p:cNvPr>
          <p:cNvSpPr>
            <a:spLocks noGrp="1"/>
          </p:cNvSpPr>
          <p:nvPr>
            <p:ph type="sldNum" sz="quarter" idx="16"/>
          </p:nvPr>
        </p:nvSpPr>
        <p:spPr/>
        <p:txBody>
          <a:bodyPr/>
          <a:lstStyle/>
          <a:p>
            <a:fld id="{ECE691D0-CC49-4FC7-9C4D-6112B0CB3A76}" type="slidenum">
              <a:rPr lang="de-DE" smtClean="0"/>
              <a:pPr/>
              <a:t>17</a:t>
            </a:fld>
            <a:endParaRPr lang="de-DE" dirty="0"/>
          </a:p>
        </p:txBody>
      </p:sp>
      <p:sp>
        <p:nvSpPr>
          <p:cNvPr id="6" name="Titel 5">
            <a:extLst>
              <a:ext uri="{FF2B5EF4-FFF2-40B4-BE49-F238E27FC236}">
                <a16:creationId xmlns:a16="http://schemas.microsoft.com/office/drawing/2014/main" id="{00C1E0F3-E2E5-6914-1284-6A33E669B4AE}"/>
              </a:ext>
            </a:extLst>
          </p:cNvPr>
          <p:cNvSpPr>
            <a:spLocks noGrp="1"/>
          </p:cNvSpPr>
          <p:nvPr>
            <p:ph type="title"/>
          </p:nvPr>
        </p:nvSpPr>
        <p:spPr/>
        <p:txBody>
          <a:bodyPr/>
          <a:lstStyle/>
          <a:p>
            <a:r>
              <a:rPr lang="en-GB" dirty="0"/>
              <a:t>Other forms of dimensionality reduction: Autoencoder</a:t>
            </a:r>
          </a:p>
        </p:txBody>
      </p:sp>
      <p:pic>
        <p:nvPicPr>
          <p:cNvPr id="8" name="Grafik 7" descr="Ein Bild, das Text, Diagramm, Reihe, Zahl enthält.&#10;&#10;Automatisch generierte Beschreibung">
            <a:extLst>
              <a:ext uri="{FF2B5EF4-FFF2-40B4-BE49-F238E27FC236}">
                <a16:creationId xmlns:a16="http://schemas.microsoft.com/office/drawing/2014/main" id="{45DE5045-6284-78A7-984F-E0B2B94E3A78}"/>
              </a:ext>
            </a:extLst>
          </p:cNvPr>
          <p:cNvPicPr>
            <a:picLocks noChangeAspect="1"/>
          </p:cNvPicPr>
          <p:nvPr/>
        </p:nvPicPr>
        <p:blipFill>
          <a:blip r:embed="rId2"/>
          <a:stretch>
            <a:fillRect/>
          </a:stretch>
        </p:blipFill>
        <p:spPr>
          <a:xfrm>
            <a:off x="658813" y="1794271"/>
            <a:ext cx="5770254" cy="3606409"/>
          </a:xfrm>
          <a:prstGeom prst="rect">
            <a:avLst/>
          </a:prstGeom>
        </p:spPr>
      </p:pic>
      <p:pic>
        <p:nvPicPr>
          <p:cNvPr id="10" name="Grafik 9" descr="Ein Bild, das Text, Reihe, Diagramm, Screenshot enthält.&#10;&#10;Automatisch generierte Beschreibung">
            <a:extLst>
              <a:ext uri="{FF2B5EF4-FFF2-40B4-BE49-F238E27FC236}">
                <a16:creationId xmlns:a16="http://schemas.microsoft.com/office/drawing/2014/main" id="{6AB60003-ED5B-EC87-6B23-920A09149CB7}"/>
              </a:ext>
            </a:extLst>
          </p:cNvPr>
          <p:cNvPicPr>
            <a:picLocks noChangeAspect="1"/>
          </p:cNvPicPr>
          <p:nvPr/>
        </p:nvPicPr>
        <p:blipFill>
          <a:blip r:embed="rId3"/>
          <a:stretch>
            <a:fillRect/>
          </a:stretch>
        </p:blipFill>
        <p:spPr>
          <a:xfrm>
            <a:off x="6598742" y="3961622"/>
            <a:ext cx="3682580" cy="2455053"/>
          </a:xfrm>
          <a:prstGeom prst="rect">
            <a:avLst/>
          </a:prstGeom>
        </p:spPr>
      </p:pic>
      <p:pic>
        <p:nvPicPr>
          <p:cNvPr id="12" name="Grafik 11" descr="Ein Bild, das Text, Diagramm, Screenshot, Schrift enthält.&#10;&#10;Automatisch generierte Beschreibung">
            <a:extLst>
              <a:ext uri="{FF2B5EF4-FFF2-40B4-BE49-F238E27FC236}">
                <a16:creationId xmlns:a16="http://schemas.microsoft.com/office/drawing/2014/main" id="{F6023354-1B4D-648B-A21E-07B2D0681FA3}"/>
              </a:ext>
            </a:extLst>
          </p:cNvPr>
          <p:cNvPicPr>
            <a:picLocks noChangeAspect="1"/>
          </p:cNvPicPr>
          <p:nvPr/>
        </p:nvPicPr>
        <p:blipFill>
          <a:blip r:embed="rId4"/>
          <a:stretch>
            <a:fillRect/>
          </a:stretch>
        </p:blipFill>
        <p:spPr>
          <a:xfrm>
            <a:off x="6983161" y="1223963"/>
            <a:ext cx="3682580" cy="2455053"/>
          </a:xfrm>
          <a:prstGeom prst="rect">
            <a:avLst/>
          </a:prstGeom>
        </p:spPr>
      </p:pic>
    </p:spTree>
    <p:extLst>
      <p:ext uri="{BB962C8B-B14F-4D97-AF65-F5344CB8AC3E}">
        <p14:creationId xmlns:p14="http://schemas.microsoft.com/office/powerpoint/2010/main" val="3742985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AAB4E1E-EFF7-83FD-5F47-6F533AC7DB91}"/>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148058BC-98DC-28A3-A49E-FCFD17D5275A}"/>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BF0A55E1-09EB-122C-4C32-A951DCF1BF60}"/>
              </a:ext>
            </a:extLst>
          </p:cNvPr>
          <p:cNvSpPr>
            <a:spLocks noGrp="1"/>
          </p:cNvSpPr>
          <p:nvPr>
            <p:ph type="sldNum" sz="quarter" idx="16"/>
          </p:nvPr>
        </p:nvSpPr>
        <p:spPr/>
        <p:txBody>
          <a:bodyPr/>
          <a:lstStyle/>
          <a:p>
            <a:fld id="{ECE691D0-CC49-4FC7-9C4D-6112B0CB3A76}" type="slidenum">
              <a:rPr lang="de-DE" smtClean="0"/>
              <a:pPr/>
              <a:t>18</a:t>
            </a:fld>
            <a:endParaRPr lang="de-DE" dirty="0"/>
          </a:p>
        </p:txBody>
      </p:sp>
      <p:sp>
        <p:nvSpPr>
          <p:cNvPr id="6" name="Titel 5">
            <a:extLst>
              <a:ext uri="{FF2B5EF4-FFF2-40B4-BE49-F238E27FC236}">
                <a16:creationId xmlns:a16="http://schemas.microsoft.com/office/drawing/2014/main" id="{AE1A24DD-54C7-E1F2-7BC1-906A4373EFE3}"/>
              </a:ext>
            </a:extLst>
          </p:cNvPr>
          <p:cNvSpPr>
            <a:spLocks noGrp="1"/>
          </p:cNvSpPr>
          <p:nvPr>
            <p:ph type="title"/>
          </p:nvPr>
        </p:nvSpPr>
        <p:spPr/>
        <p:txBody>
          <a:bodyPr/>
          <a:lstStyle/>
          <a:p>
            <a:r>
              <a:rPr lang="en-GB" dirty="0"/>
              <a:t>Other forms of dimensionality reduction: Autoencoder</a:t>
            </a:r>
          </a:p>
        </p:txBody>
      </p:sp>
      <p:pic>
        <p:nvPicPr>
          <p:cNvPr id="8" name="Grafik 7" descr="Ein Bild, das Text, Screenshot, Farbigkeit, Muster enthält.&#10;&#10;Automatisch generierte Beschreibung">
            <a:extLst>
              <a:ext uri="{FF2B5EF4-FFF2-40B4-BE49-F238E27FC236}">
                <a16:creationId xmlns:a16="http://schemas.microsoft.com/office/drawing/2014/main" id="{2BBE96AA-43C6-AA5C-03BF-C966A3D306BD}"/>
              </a:ext>
            </a:extLst>
          </p:cNvPr>
          <p:cNvPicPr>
            <a:picLocks noChangeAspect="1"/>
          </p:cNvPicPr>
          <p:nvPr/>
        </p:nvPicPr>
        <p:blipFill>
          <a:blip r:embed="rId2"/>
          <a:stretch>
            <a:fillRect/>
          </a:stretch>
        </p:blipFill>
        <p:spPr>
          <a:xfrm>
            <a:off x="6758597" y="4875067"/>
            <a:ext cx="2606487" cy="1737658"/>
          </a:xfrm>
          <a:prstGeom prst="rect">
            <a:avLst/>
          </a:prstGeom>
        </p:spPr>
      </p:pic>
      <p:pic>
        <p:nvPicPr>
          <p:cNvPr id="10" name="Grafik 9" descr="Ein Bild, das Text, Screenshot, Farbigkeit, Reihe enthält.&#10;&#10;Automatisch generierte Beschreibung">
            <a:extLst>
              <a:ext uri="{FF2B5EF4-FFF2-40B4-BE49-F238E27FC236}">
                <a16:creationId xmlns:a16="http://schemas.microsoft.com/office/drawing/2014/main" id="{3013E078-D1D1-F040-438B-DB8F3560F0CF}"/>
              </a:ext>
            </a:extLst>
          </p:cNvPr>
          <p:cNvPicPr>
            <a:picLocks noChangeAspect="1"/>
          </p:cNvPicPr>
          <p:nvPr/>
        </p:nvPicPr>
        <p:blipFill>
          <a:blip r:embed="rId3"/>
          <a:stretch>
            <a:fillRect/>
          </a:stretch>
        </p:blipFill>
        <p:spPr>
          <a:xfrm>
            <a:off x="2540230" y="4880950"/>
            <a:ext cx="2451123" cy="1634082"/>
          </a:xfrm>
          <a:prstGeom prst="rect">
            <a:avLst/>
          </a:prstGeom>
        </p:spPr>
      </p:pic>
      <p:pic>
        <p:nvPicPr>
          <p:cNvPr id="12" name="Grafik 11" descr="Ein Bild, das Text, Screenshot, Farbigkeit enthält.&#10;&#10;Automatisch generierte Beschreibung">
            <a:extLst>
              <a:ext uri="{FF2B5EF4-FFF2-40B4-BE49-F238E27FC236}">
                <a16:creationId xmlns:a16="http://schemas.microsoft.com/office/drawing/2014/main" id="{1952B944-A793-C87D-4C77-2A221725EE94}"/>
              </a:ext>
            </a:extLst>
          </p:cNvPr>
          <p:cNvPicPr>
            <a:picLocks noChangeAspect="1"/>
          </p:cNvPicPr>
          <p:nvPr/>
        </p:nvPicPr>
        <p:blipFill>
          <a:blip r:embed="rId4"/>
          <a:stretch>
            <a:fillRect/>
          </a:stretch>
        </p:blipFill>
        <p:spPr>
          <a:xfrm>
            <a:off x="6758597" y="2947121"/>
            <a:ext cx="2606487" cy="1737658"/>
          </a:xfrm>
          <a:prstGeom prst="rect">
            <a:avLst/>
          </a:prstGeom>
        </p:spPr>
      </p:pic>
      <p:pic>
        <p:nvPicPr>
          <p:cNvPr id="14" name="Grafik 13" descr="Ein Bild, das Text, Screenshot, Farbigkeit enthält.&#10;&#10;Automatisch generierte Beschreibung">
            <a:extLst>
              <a:ext uri="{FF2B5EF4-FFF2-40B4-BE49-F238E27FC236}">
                <a16:creationId xmlns:a16="http://schemas.microsoft.com/office/drawing/2014/main" id="{F8E5C530-CD72-AAC7-903A-3BBD9009FC98}"/>
              </a:ext>
            </a:extLst>
          </p:cNvPr>
          <p:cNvPicPr>
            <a:picLocks noChangeAspect="1"/>
          </p:cNvPicPr>
          <p:nvPr/>
        </p:nvPicPr>
        <p:blipFill>
          <a:blip r:embed="rId5"/>
          <a:stretch>
            <a:fillRect/>
          </a:stretch>
        </p:blipFill>
        <p:spPr>
          <a:xfrm>
            <a:off x="2540229" y="2946961"/>
            <a:ext cx="2451123" cy="1634082"/>
          </a:xfrm>
          <a:prstGeom prst="rect">
            <a:avLst/>
          </a:prstGeom>
        </p:spPr>
      </p:pic>
      <p:pic>
        <p:nvPicPr>
          <p:cNvPr id="16" name="Grafik 15" descr="Ein Bild, das Text, Screenshot, Farbigkeit enthält.&#10;&#10;Automatisch generierte Beschreibung">
            <a:extLst>
              <a:ext uri="{FF2B5EF4-FFF2-40B4-BE49-F238E27FC236}">
                <a16:creationId xmlns:a16="http://schemas.microsoft.com/office/drawing/2014/main" id="{34EF95E7-2F86-BC37-4561-262E8889037F}"/>
              </a:ext>
            </a:extLst>
          </p:cNvPr>
          <p:cNvPicPr>
            <a:picLocks noChangeAspect="1"/>
          </p:cNvPicPr>
          <p:nvPr/>
        </p:nvPicPr>
        <p:blipFill>
          <a:blip r:embed="rId6"/>
          <a:stretch>
            <a:fillRect/>
          </a:stretch>
        </p:blipFill>
        <p:spPr>
          <a:xfrm>
            <a:off x="7897260" y="963425"/>
            <a:ext cx="2606487" cy="1737658"/>
          </a:xfrm>
          <a:prstGeom prst="rect">
            <a:avLst/>
          </a:prstGeom>
        </p:spPr>
      </p:pic>
      <p:pic>
        <p:nvPicPr>
          <p:cNvPr id="18" name="Grafik 17" descr="Ein Bild, das Text, Screenshot, Farbigkeit enthält.&#10;&#10;Automatisch generierte Beschreibung">
            <a:extLst>
              <a:ext uri="{FF2B5EF4-FFF2-40B4-BE49-F238E27FC236}">
                <a16:creationId xmlns:a16="http://schemas.microsoft.com/office/drawing/2014/main" id="{1E5769E9-774C-2A25-CD80-94F138A0A6F9}"/>
              </a:ext>
            </a:extLst>
          </p:cNvPr>
          <p:cNvPicPr>
            <a:picLocks noChangeAspect="1"/>
          </p:cNvPicPr>
          <p:nvPr/>
        </p:nvPicPr>
        <p:blipFill>
          <a:blip r:embed="rId7"/>
          <a:stretch>
            <a:fillRect/>
          </a:stretch>
        </p:blipFill>
        <p:spPr>
          <a:xfrm>
            <a:off x="1525431" y="1018259"/>
            <a:ext cx="2451123" cy="1634082"/>
          </a:xfrm>
          <a:prstGeom prst="rect">
            <a:avLst/>
          </a:prstGeom>
        </p:spPr>
      </p:pic>
      <p:pic>
        <p:nvPicPr>
          <p:cNvPr id="20" name="Grafik 19" descr="Ein Bild, das Text, Screenshot, Farbigkeit, lila enthält.&#10;&#10;Automatisch generierte Beschreibung">
            <a:extLst>
              <a:ext uri="{FF2B5EF4-FFF2-40B4-BE49-F238E27FC236}">
                <a16:creationId xmlns:a16="http://schemas.microsoft.com/office/drawing/2014/main" id="{58189EFF-8624-4F9C-2D03-FBD50FDDA56E}"/>
              </a:ext>
            </a:extLst>
          </p:cNvPr>
          <p:cNvPicPr>
            <a:picLocks noChangeAspect="1"/>
          </p:cNvPicPr>
          <p:nvPr/>
        </p:nvPicPr>
        <p:blipFill>
          <a:blip r:embed="rId8"/>
          <a:stretch>
            <a:fillRect/>
          </a:stretch>
        </p:blipFill>
        <p:spPr>
          <a:xfrm>
            <a:off x="8991086" y="4894329"/>
            <a:ext cx="2606487" cy="1737658"/>
          </a:xfrm>
          <a:prstGeom prst="rect">
            <a:avLst/>
          </a:prstGeom>
        </p:spPr>
      </p:pic>
      <p:pic>
        <p:nvPicPr>
          <p:cNvPr id="22" name="Grafik 21" descr="Ein Bild, das Text, Screenshot, Farbigkeit, Reihe enthält.&#10;&#10;Automatisch generierte Beschreibung">
            <a:extLst>
              <a:ext uri="{FF2B5EF4-FFF2-40B4-BE49-F238E27FC236}">
                <a16:creationId xmlns:a16="http://schemas.microsoft.com/office/drawing/2014/main" id="{03265F8A-F94E-ACAA-7F9C-DCA1C0AFA6D8}"/>
              </a:ext>
            </a:extLst>
          </p:cNvPr>
          <p:cNvPicPr>
            <a:picLocks noChangeAspect="1"/>
          </p:cNvPicPr>
          <p:nvPr/>
        </p:nvPicPr>
        <p:blipFill>
          <a:blip r:embed="rId9"/>
          <a:stretch>
            <a:fillRect/>
          </a:stretch>
        </p:blipFill>
        <p:spPr>
          <a:xfrm>
            <a:off x="531820" y="4848244"/>
            <a:ext cx="2451123" cy="1634082"/>
          </a:xfrm>
          <a:prstGeom prst="rect">
            <a:avLst/>
          </a:prstGeom>
        </p:spPr>
      </p:pic>
      <p:pic>
        <p:nvPicPr>
          <p:cNvPr id="24" name="Grafik 23" descr="Ein Bild, das Text, Screenshot, Farbigkeit enthält.&#10;&#10;Automatisch generierte Beschreibung">
            <a:extLst>
              <a:ext uri="{FF2B5EF4-FFF2-40B4-BE49-F238E27FC236}">
                <a16:creationId xmlns:a16="http://schemas.microsoft.com/office/drawing/2014/main" id="{D80A03D0-32F2-6466-9E25-4AC8A0EEB2D3}"/>
              </a:ext>
            </a:extLst>
          </p:cNvPr>
          <p:cNvPicPr>
            <a:picLocks noChangeAspect="1"/>
          </p:cNvPicPr>
          <p:nvPr/>
        </p:nvPicPr>
        <p:blipFill>
          <a:blip r:embed="rId10"/>
          <a:stretch>
            <a:fillRect/>
          </a:stretch>
        </p:blipFill>
        <p:spPr>
          <a:xfrm>
            <a:off x="8968553" y="2919041"/>
            <a:ext cx="2606487" cy="1737658"/>
          </a:xfrm>
          <a:prstGeom prst="rect">
            <a:avLst/>
          </a:prstGeom>
        </p:spPr>
      </p:pic>
      <p:pic>
        <p:nvPicPr>
          <p:cNvPr id="26" name="Grafik 25" descr="Ein Bild, das Text, Screenshot, Farbigkeit enthält.&#10;&#10;Automatisch generierte Beschreibung">
            <a:extLst>
              <a:ext uri="{FF2B5EF4-FFF2-40B4-BE49-F238E27FC236}">
                <a16:creationId xmlns:a16="http://schemas.microsoft.com/office/drawing/2014/main" id="{FFE55F5E-5A09-9A6F-C24D-1A4507E29B1F}"/>
              </a:ext>
            </a:extLst>
          </p:cNvPr>
          <p:cNvPicPr>
            <a:picLocks noChangeAspect="1"/>
          </p:cNvPicPr>
          <p:nvPr/>
        </p:nvPicPr>
        <p:blipFill>
          <a:blip r:embed="rId11"/>
          <a:stretch>
            <a:fillRect/>
          </a:stretch>
        </p:blipFill>
        <p:spPr>
          <a:xfrm>
            <a:off x="531820" y="2930608"/>
            <a:ext cx="2451123" cy="1634082"/>
          </a:xfrm>
          <a:prstGeom prst="rect">
            <a:avLst/>
          </a:prstGeom>
        </p:spPr>
      </p:pic>
      <p:pic>
        <p:nvPicPr>
          <p:cNvPr id="28" name="Grafik 27" descr="Markee nicht mehr folgen mit einfarbiger Füllung">
            <a:extLst>
              <a:ext uri="{FF2B5EF4-FFF2-40B4-BE49-F238E27FC236}">
                <a16:creationId xmlns:a16="http://schemas.microsoft.com/office/drawing/2014/main" id="{3658DDB6-8C7E-B37C-7634-830253ACD86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05242" y="2715123"/>
            <a:ext cx="390525" cy="390525"/>
          </a:xfrm>
          <a:prstGeom prst="rect">
            <a:avLst/>
          </a:prstGeom>
        </p:spPr>
      </p:pic>
      <p:pic>
        <p:nvPicPr>
          <p:cNvPr id="29" name="Grafik 28" descr="Markee nicht mehr folgen mit einfarbiger Füllung">
            <a:extLst>
              <a:ext uri="{FF2B5EF4-FFF2-40B4-BE49-F238E27FC236}">
                <a16:creationId xmlns:a16="http://schemas.microsoft.com/office/drawing/2014/main" id="{A4E69566-E3E7-61E7-DFC9-7649BDC5C47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540229" y="2673971"/>
            <a:ext cx="390525" cy="390525"/>
          </a:xfrm>
          <a:prstGeom prst="rect">
            <a:avLst/>
          </a:prstGeom>
        </p:spPr>
      </p:pic>
      <p:pic>
        <p:nvPicPr>
          <p:cNvPr id="31" name="Grafik 30" descr="Kreis mit Pfeil nach links mit einfarbiger Füllung">
            <a:extLst>
              <a:ext uri="{FF2B5EF4-FFF2-40B4-BE49-F238E27FC236}">
                <a16:creationId xmlns:a16="http://schemas.microsoft.com/office/drawing/2014/main" id="{6C926BA1-EB6B-B487-BF0F-D2A140B1ED4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6200000">
            <a:off x="9539927" y="4560954"/>
            <a:ext cx="457200" cy="457200"/>
          </a:xfrm>
          <a:prstGeom prst="rect">
            <a:avLst/>
          </a:prstGeom>
        </p:spPr>
      </p:pic>
      <p:pic>
        <p:nvPicPr>
          <p:cNvPr id="32" name="Grafik 31" descr="Kreis mit Pfeil nach links mit einfarbiger Füllung">
            <a:extLst>
              <a:ext uri="{FF2B5EF4-FFF2-40B4-BE49-F238E27FC236}">
                <a16:creationId xmlns:a16="http://schemas.microsoft.com/office/drawing/2014/main" id="{10424540-B94F-EAF0-9DB9-C57C815806A2}"/>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6200000">
            <a:off x="1938983" y="4486044"/>
            <a:ext cx="457200" cy="457200"/>
          </a:xfrm>
          <a:prstGeom prst="rect">
            <a:avLst/>
          </a:prstGeom>
        </p:spPr>
      </p:pic>
      <p:pic>
        <p:nvPicPr>
          <p:cNvPr id="33" name="Grafik 32" descr="Kreis mit Pfeil nach links mit einfarbiger Füllung">
            <a:extLst>
              <a:ext uri="{FF2B5EF4-FFF2-40B4-BE49-F238E27FC236}">
                <a16:creationId xmlns:a16="http://schemas.microsoft.com/office/drawing/2014/main" id="{8AC2FF38-1094-77F3-9814-68B12D364BE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6200000">
            <a:off x="2982943" y="4469691"/>
            <a:ext cx="457200" cy="457200"/>
          </a:xfrm>
          <a:prstGeom prst="rect">
            <a:avLst/>
          </a:prstGeom>
        </p:spPr>
      </p:pic>
      <p:pic>
        <p:nvPicPr>
          <p:cNvPr id="34" name="Grafik 33" descr="Kreis mit Pfeil nach links mit einfarbiger Füllung">
            <a:extLst>
              <a:ext uri="{FF2B5EF4-FFF2-40B4-BE49-F238E27FC236}">
                <a16:creationId xmlns:a16="http://schemas.microsoft.com/office/drawing/2014/main" id="{BBE7A83E-EE29-8A83-9D39-500557F335CB}"/>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16200000">
            <a:off x="8381793" y="4589441"/>
            <a:ext cx="457200" cy="457200"/>
          </a:xfrm>
          <a:prstGeom prst="rect">
            <a:avLst/>
          </a:prstGeom>
        </p:spPr>
      </p:pic>
    </p:spTree>
    <p:extLst>
      <p:ext uri="{BB962C8B-B14F-4D97-AF65-F5344CB8AC3E}">
        <p14:creationId xmlns:p14="http://schemas.microsoft.com/office/powerpoint/2010/main" val="3844052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82078AB-0790-5E5A-3962-7A5348C4EDF9}"/>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44C34099-7432-D1B8-ED33-306865CE2578}"/>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08DDBD04-F14C-0E5D-8395-E12AF89E9499}"/>
              </a:ext>
            </a:extLst>
          </p:cNvPr>
          <p:cNvSpPr>
            <a:spLocks noGrp="1"/>
          </p:cNvSpPr>
          <p:nvPr>
            <p:ph type="sldNum" sz="quarter" idx="16"/>
          </p:nvPr>
        </p:nvSpPr>
        <p:spPr/>
        <p:txBody>
          <a:bodyPr/>
          <a:lstStyle/>
          <a:p>
            <a:fld id="{ECE691D0-CC49-4FC7-9C4D-6112B0CB3A76}" type="slidenum">
              <a:rPr lang="de-DE" smtClean="0"/>
              <a:pPr/>
              <a:t>19</a:t>
            </a:fld>
            <a:endParaRPr lang="de-DE" dirty="0"/>
          </a:p>
        </p:txBody>
      </p:sp>
      <p:sp>
        <p:nvSpPr>
          <p:cNvPr id="6" name="Titel 5">
            <a:extLst>
              <a:ext uri="{FF2B5EF4-FFF2-40B4-BE49-F238E27FC236}">
                <a16:creationId xmlns:a16="http://schemas.microsoft.com/office/drawing/2014/main" id="{903AF08A-F586-076B-5B91-417A633E263D}"/>
              </a:ext>
            </a:extLst>
          </p:cNvPr>
          <p:cNvSpPr>
            <a:spLocks noGrp="1"/>
          </p:cNvSpPr>
          <p:nvPr>
            <p:ph type="title"/>
          </p:nvPr>
        </p:nvSpPr>
        <p:spPr/>
        <p:txBody>
          <a:bodyPr/>
          <a:lstStyle/>
          <a:p>
            <a:r>
              <a:rPr lang="en-GB" dirty="0"/>
              <a:t>Reconstruction on synthetic validation data</a:t>
            </a:r>
          </a:p>
        </p:txBody>
      </p:sp>
      <p:pic>
        <p:nvPicPr>
          <p:cNvPr id="8" name="Grafik 7" descr="Ein Bild, das Text, Screenshot, Diagramm, Reihe enthält.&#10;&#10;Automatisch generierte Beschreibung">
            <a:extLst>
              <a:ext uri="{FF2B5EF4-FFF2-40B4-BE49-F238E27FC236}">
                <a16:creationId xmlns:a16="http://schemas.microsoft.com/office/drawing/2014/main" id="{905F3ADE-DCE0-389D-E17E-CBE6C365117E}"/>
              </a:ext>
            </a:extLst>
          </p:cNvPr>
          <p:cNvPicPr>
            <a:picLocks noChangeAspect="1"/>
          </p:cNvPicPr>
          <p:nvPr/>
        </p:nvPicPr>
        <p:blipFill>
          <a:blip r:embed="rId2"/>
          <a:stretch>
            <a:fillRect/>
          </a:stretch>
        </p:blipFill>
        <p:spPr>
          <a:xfrm>
            <a:off x="769118" y="3429000"/>
            <a:ext cx="4151143" cy="2767428"/>
          </a:xfrm>
          <a:prstGeom prst="rect">
            <a:avLst/>
          </a:prstGeom>
        </p:spPr>
      </p:pic>
      <p:pic>
        <p:nvPicPr>
          <p:cNvPr id="10" name="Grafik 9" descr="Ein Bild, das Text, Reihe, Diagramm, Screenshot enthält.&#10;&#10;Automatisch generierte Beschreibung">
            <a:extLst>
              <a:ext uri="{FF2B5EF4-FFF2-40B4-BE49-F238E27FC236}">
                <a16:creationId xmlns:a16="http://schemas.microsoft.com/office/drawing/2014/main" id="{1BE72369-D2B1-575A-B209-F2AAD5327971}"/>
              </a:ext>
            </a:extLst>
          </p:cNvPr>
          <p:cNvPicPr>
            <a:picLocks noChangeAspect="1"/>
          </p:cNvPicPr>
          <p:nvPr/>
        </p:nvPicPr>
        <p:blipFill>
          <a:blip r:embed="rId3"/>
          <a:stretch>
            <a:fillRect/>
          </a:stretch>
        </p:blipFill>
        <p:spPr>
          <a:xfrm>
            <a:off x="769119" y="809357"/>
            <a:ext cx="4151143" cy="2767428"/>
          </a:xfrm>
          <a:prstGeom prst="rect">
            <a:avLst/>
          </a:prstGeom>
        </p:spPr>
      </p:pic>
      <p:pic>
        <p:nvPicPr>
          <p:cNvPr id="12" name="Grafik 11" descr="Ein Bild, das Text, Diagramm, Reihe, Schrift enthält.&#10;&#10;Automatisch generierte Beschreibung">
            <a:extLst>
              <a:ext uri="{FF2B5EF4-FFF2-40B4-BE49-F238E27FC236}">
                <a16:creationId xmlns:a16="http://schemas.microsoft.com/office/drawing/2014/main" id="{CC4C4315-2E41-DCB2-6AA4-D86474D15DB3}"/>
              </a:ext>
            </a:extLst>
          </p:cNvPr>
          <p:cNvPicPr>
            <a:picLocks noChangeAspect="1"/>
          </p:cNvPicPr>
          <p:nvPr/>
        </p:nvPicPr>
        <p:blipFill>
          <a:blip r:embed="rId4"/>
          <a:stretch>
            <a:fillRect/>
          </a:stretch>
        </p:blipFill>
        <p:spPr>
          <a:xfrm>
            <a:off x="5030567" y="2227871"/>
            <a:ext cx="6641829" cy="4151143"/>
          </a:xfrm>
          <a:prstGeom prst="rect">
            <a:avLst/>
          </a:prstGeom>
        </p:spPr>
      </p:pic>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61C2FB94-38E3-FBFF-85A5-6AB8686765CD}"/>
                  </a:ext>
                </a:extLst>
              </p:cNvPr>
              <p:cNvSpPr txBox="1"/>
              <p:nvPr/>
            </p:nvSpPr>
            <p:spPr>
              <a:xfrm>
                <a:off x="5581650" y="1589135"/>
                <a:ext cx="4189608"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Sup>
                        <m:sSubSupPr>
                          <m:ctrlPr>
                            <a:rPr lang="de-AT" sz="1600" b="0" i="1" smtClean="0">
                              <a:latin typeface="Cambria Math" panose="02040503050406030204" pitchFamily="18" charset="0"/>
                            </a:rPr>
                          </m:ctrlPr>
                        </m:sSubSupPr>
                        <m:e>
                          <m:r>
                            <a:rPr lang="de-AT" sz="1600" b="0" i="1" smtClean="0">
                              <a:latin typeface="Cambria Math" panose="02040503050406030204" pitchFamily="18" charset="0"/>
                            </a:rPr>
                            <m:t>𝐷</m:t>
                          </m:r>
                        </m:e>
                        <m:sub>
                          <m:r>
                            <a:rPr lang="de-AT" sz="1600" b="0" i="1" smtClean="0">
                              <a:latin typeface="Cambria Math" panose="02040503050406030204" pitchFamily="18" charset="0"/>
                            </a:rPr>
                            <m:t>𝑖</m:t>
                          </m:r>
                        </m:sub>
                        <m:sup>
                          <m:r>
                            <a:rPr lang="de-AT" sz="1600" b="0" i="1" smtClean="0">
                              <a:latin typeface="Cambria Math" panose="02040503050406030204" pitchFamily="18" charset="0"/>
                            </a:rPr>
                            <m:t>𝑚𝑒𝑎𝑠</m:t>
                          </m:r>
                        </m:sup>
                      </m:sSubSup>
                      <m:r>
                        <a:rPr lang="de-AT" sz="1600" b="0" i="1" smtClean="0">
                          <a:latin typeface="Cambria Math" panose="02040503050406030204" pitchFamily="18" charset="0"/>
                        </a:rPr>
                        <m:t>=</m:t>
                      </m:r>
                      <m:sSubSup>
                        <m:sSubSupPr>
                          <m:ctrlPr>
                            <a:rPr lang="de-AT" sz="1600" b="0" i="1" smtClean="0">
                              <a:latin typeface="Cambria Math" panose="02040503050406030204" pitchFamily="18" charset="0"/>
                            </a:rPr>
                          </m:ctrlPr>
                        </m:sSubSupPr>
                        <m:e>
                          <m:r>
                            <a:rPr lang="de-AT" sz="1600" b="0" i="1" smtClean="0">
                              <a:latin typeface="Cambria Math" panose="02040503050406030204" pitchFamily="18" charset="0"/>
                            </a:rPr>
                            <m:t>𝐷</m:t>
                          </m:r>
                        </m:e>
                        <m:sub>
                          <m:r>
                            <a:rPr lang="de-AT" sz="1600" b="0" i="1" smtClean="0">
                              <a:latin typeface="Cambria Math" panose="02040503050406030204" pitchFamily="18" charset="0"/>
                            </a:rPr>
                            <m:t>𝐺𝑇</m:t>
                          </m:r>
                        </m:sub>
                        <m:sup>
                          <m:r>
                            <a:rPr lang="de-AT" sz="1600" b="0" i="1" smtClean="0">
                              <a:latin typeface="Cambria Math" panose="02040503050406030204" pitchFamily="18" charset="0"/>
                            </a:rPr>
                            <m:t>𝑖</m:t>
                          </m:r>
                        </m:sup>
                      </m:sSubSup>
                      <m:r>
                        <a:rPr lang="de-AT" sz="1600" b="0" i="1" smtClean="0">
                          <a:latin typeface="Cambria Math" panose="02040503050406030204" pitchFamily="18" charset="0"/>
                        </a:rPr>
                        <m:t>+</m:t>
                      </m:r>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𝜖</m:t>
                          </m:r>
                        </m:e>
                        <m:sub>
                          <m:r>
                            <a:rPr lang="de-AT" sz="1600" b="0" i="1" smtClean="0">
                              <a:latin typeface="Cambria Math" panose="02040503050406030204" pitchFamily="18" charset="0"/>
                            </a:rPr>
                            <m:t>𝑖</m:t>
                          </m:r>
                        </m:sub>
                      </m:sSub>
                      <m:r>
                        <a:rPr lang="de-AT" sz="1600" b="0" i="0" smtClean="0">
                          <a:latin typeface="Cambria Math" panose="02040503050406030204" pitchFamily="18" charset="0"/>
                        </a:rPr>
                        <m:t>,  </m:t>
                      </m:r>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𝜖</m:t>
                          </m:r>
                        </m:e>
                        <m:sub>
                          <m:r>
                            <a:rPr lang="de-AT" sz="1600" b="0" i="1" smtClean="0">
                              <a:latin typeface="Cambria Math" panose="02040503050406030204" pitchFamily="18" charset="0"/>
                            </a:rPr>
                            <m:t>𝑖</m:t>
                          </m:r>
                        </m:sub>
                      </m:sSub>
                      <m:r>
                        <a:rPr lang="de-AT" sz="1600" b="0" i="1" smtClean="0">
                          <a:latin typeface="Cambria Math" panose="02040503050406030204" pitchFamily="18" charset="0"/>
                        </a:rPr>
                        <m:t>∼</m:t>
                      </m:r>
                      <m:r>
                        <a:rPr lang="de-AT" sz="1600" b="0" i="1" smtClean="0">
                          <a:latin typeface="Cambria Math" panose="02040503050406030204" pitchFamily="18" charset="0"/>
                          <a:ea typeface="Cambria Math" panose="02040503050406030204" pitchFamily="18" charset="0"/>
                        </a:rPr>
                        <m:t>𝒩</m:t>
                      </m:r>
                      <m:d>
                        <m:dPr>
                          <m:ctrlPr>
                            <a:rPr lang="de-AT" sz="1600" b="0" i="1" smtClean="0">
                              <a:latin typeface="Cambria Math" panose="02040503050406030204" pitchFamily="18" charset="0"/>
                              <a:ea typeface="Cambria Math" panose="02040503050406030204" pitchFamily="18" charset="0"/>
                            </a:rPr>
                          </m:ctrlPr>
                        </m:dPr>
                        <m:e>
                          <m:r>
                            <a:rPr lang="de-AT" sz="1600" b="0" i="1" smtClean="0">
                              <a:latin typeface="Cambria Math" panose="02040503050406030204" pitchFamily="18" charset="0"/>
                              <a:ea typeface="Cambria Math" panose="02040503050406030204" pitchFamily="18" charset="0"/>
                            </a:rPr>
                            <m:t>0,</m:t>
                          </m:r>
                          <m:d>
                            <m:dPr>
                              <m:begChr m:val="|"/>
                              <m:endChr m:val="|"/>
                              <m:ctrlPr>
                                <a:rPr lang="de-AT" sz="1600" b="0" i="1" smtClean="0">
                                  <a:latin typeface="Cambria Math" panose="02040503050406030204" pitchFamily="18" charset="0"/>
                                  <a:ea typeface="Cambria Math" panose="02040503050406030204" pitchFamily="18" charset="0"/>
                                </a:rPr>
                              </m:ctrlPr>
                            </m:dPr>
                            <m:e>
                              <m:r>
                                <a:rPr lang="de-AT" sz="1600" b="0" i="1" smtClean="0">
                                  <a:latin typeface="Cambria Math" panose="02040503050406030204" pitchFamily="18" charset="0"/>
                                  <a:ea typeface="Cambria Math" panose="02040503050406030204" pitchFamily="18" charset="0"/>
                                </a:rPr>
                                <m:t>𝑒𝑟𝑟𝑜𝑟</m:t>
                              </m:r>
                              <m:r>
                                <a:rPr lang="de-AT" sz="1600" b="0" i="1" smtClean="0">
                                  <a:latin typeface="Cambria Math" panose="02040503050406030204" pitchFamily="18" charset="0"/>
                                  <a:ea typeface="Cambria Math" panose="02040503050406030204" pitchFamily="18" charset="0"/>
                                </a:rPr>
                                <m:t>⋅</m:t>
                              </m:r>
                              <m:sSubSup>
                                <m:sSubSupPr>
                                  <m:ctrlPr>
                                    <a:rPr lang="de-AT" sz="1600" b="0" i="1" smtClean="0">
                                      <a:latin typeface="Cambria Math" panose="02040503050406030204" pitchFamily="18" charset="0"/>
                                      <a:ea typeface="Cambria Math" panose="02040503050406030204" pitchFamily="18" charset="0"/>
                                    </a:rPr>
                                  </m:ctrlPr>
                                </m:sSubSupPr>
                                <m:e>
                                  <m:r>
                                    <a:rPr lang="de-AT" sz="1600" b="0" i="1" smtClean="0">
                                      <a:latin typeface="Cambria Math" panose="02040503050406030204" pitchFamily="18" charset="0"/>
                                      <a:ea typeface="Cambria Math" panose="02040503050406030204" pitchFamily="18" charset="0"/>
                                    </a:rPr>
                                    <m:t>𝐷</m:t>
                                  </m:r>
                                </m:e>
                                <m:sub>
                                  <m:r>
                                    <a:rPr lang="de-AT" sz="1600" b="0" i="1" smtClean="0">
                                      <a:latin typeface="Cambria Math" panose="02040503050406030204" pitchFamily="18" charset="0"/>
                                      <a:ea typeface="Cambria Math" panose="02040503050406030204" pitchFamily="18" charset="0"/>
                                    </a:rPr>
                                    <m:t>𝐺𝑇</m:t>
                                  </m:r>
                                </m:sub>
                                <m:sup>
                                  <m:r>
                                    <a:rPr lang="de-AT" sz="1600" b="0" i="1" smtClean="0">
                                      <a:latin typeface="Cambria Math" panose="02040503050406030204" pitchFamily="18" charset="0"/>
                                      <a:ea typeface="Cambria Math" panose="02040503050406030204" pitchFamily="18" charset="0"/>
                                    </a:rPr>
                                    <m:t>𝑖</m:t>
                                  </m:r>
                                </m:sup>
                              </m:sSubSup>
                            </m:e>
                          </m:d>
                        </m:e>
                      </m:d>
                    </m:oMath>
                  </m:oMathPara>
                </a14:m>
                <a:endParaRPr lang="en-GB" sz="1600" dirty="0"/>
              </a:p>
            </p:txBody>
          </p:sp>
        </mc:Choice>
        <mc:Fallback xmlns="">
          <p:sp>
            <p:nvSpPr>
              <p:cNvPr id="13" name="Textfeld 12">
                <a:extLst>
                  <a:ext uri="{FF2B5EF4-FFF2-40B4-BE49-F238E27FC236}">
                    <a16:creationId xmlns:a16="http://schemas.microsoft.com/office/drawing/2014/main" id="{61C2FB94-38E3-FBFF-85A5-6AB8686765CD}"/>
                  </a:ext>
                </a:extLst>
              </p:cNvPr>
              <p:cNvSpPr txBox="1">
                <a:spLocks noRot="1" noChangeAspect="1" noMove="1" noResize="1" noEditPoints="1" noAdjustHandles="1" noChangeArrowheads="1" noChangeShapeType="1" noTextEdit="1"/>
              </p:cNvSpPr>
              <p:nvPr/>
            </p:nvSpPr>
            <p:spPr>
              <a:xfrm>
                <a:off x="5581650" y="1589135"/>
                <a:ext cx="4189608" cy="294953"/>
              </a:xfrm>
              <a:prstGeom prst="rect">
                <a:avLst/>
              </a:prstGeom>
              <a:blipFill>
                <a:blip r:embed="rId5"/>
                <a:stretch>
                  <a:fillRect l="-582" b="-12500"/>
                </a:stretch>
              </a:blipFill>
            </p:spPr>
            <p:txBody>
              <a:bodyPr/>
              <a:lstStyle/>
              <a:p>
                <a:r>
                  <a:rPr lang="en-GB">
                    <a:noFill/>
                  </a:rPr>
                  <a:t> </a:t>
                </a:r>
              </a:p>
            </p:txBody>
          </p:sp>
        </mc:Fallback>
      </mc:AlternateContent>
    </p:spTree>
    <p:extLst>
      <p:ext uri="{BB962C8B-B14F-4D97-AF65-F5344CB8AC3E}">
        <p14:creationId xmlns:p14="http://schemas.microsoft.com/office/powerpoint/2010/main" val="24608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a:extLst>
              <a:ext uri="{FF2B5EF4-FFF2-40B4-BE49-F238E27FC236}">
                <a16:creationId xmlns:a16="http://schemas.microsoft.com/office/drawing/2014/main" id="{09DD1782-B897-7768-695D-57E49BCF303B}"/>
              </a:ext>
            </a:extLst>
          </p:cNvPr>
          <p:cNvSpPr/>
          <p:nvPr/>
        </p:nvSpPr>
        <p:spPr>
          <a:xfrm>
            <a:off x="8177842" y="2030060"/>
            <a:ext cx="2449902" cy="1991688"/>
          </a:xfrm>
          <a:prstGeom prst="rect">
            <a:avLst/>
          </a:prstGeom>
          <a:ln>
            <a:tailEnd type="triangle" w="lg" len="med"/>
          </a:ln>
        </p:spPr>
        <p:style>
          <a:lnRef idx="2">
            <a:schemeClr val="accent6">
              <a:shade val="15000"/>
            </a:schemeClr>
          </a:lnRef>
          <a:fillRef idx="1">
            <a:schemeClr val="accent6"/>
          </a:fillRef>
          <a:effectRef idx="0">
            <a:schemeClr val="accent6"/>
          </a:effectRef>
          <a:fontRef idx="minor">
            <a:schemeClr val="lt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tx2"/>
                </a:solidFill>
              </a:rPr>
              <a:t>forward model</a:t>
            </a:r>
          </a:p>
        </p:txBody>
      </p:sp>
      <p:sp>
        <p:nvSpPr>
          <p:cNvPr id="2" name="Inhaltsplatzhalter 1">
            <a:extLst>
              <a:ext uri="{FF2B5EF4-FFF2-40B4-BE49-F238E27FC236}">
                <a16:creationId xmlns:a16="http://schemas.microsoft.com/office/drawing/2014/main" id="{1814D475-BA14-ED1B-482D-EB0191511BE1}"/>
              </a:ext>
            </a:extLst>
          </p:cNvPr>
          <p:cNvSpPr>
            <a:spLocks noGrp="1"/>
          </p:cNvSpPr>
          <p:nvPr>
            <p:ph sz="quarter" idx="13"/>
          </p:nvPr>
        </p:nvSpPr>
        <p:spPr>
          <a:xfrm>
            <a:off x="658813" y="1272802"/>
            <a:ext cx="6587377" cy="4843462"/>
          </a:xfrm>
        </p:spPr>
        <p:txBody>
          <a:bodyPr>
            <a:normAutofit lnSpcReduction="10000"/>
          </a:bodyPr>
          <a:lstStyle/>
          <a:p>
            <a:pPr lvl="1"/>
            <a:r>
              <a:rPr lang="en-GB" dirty="0"/>
              <a:t>Equilibrium reconstruction</a:t>
            </a:r>
          </a:p>
          <a:p>
            <a:pPr lvl="4"/>
            <a:r>
              <a:rPr lang="en-GB" dirty="0"/>
              <a:t>Equilibrium reconstruction tries to solve fixed-point problem</a:t>
            </a:r>
          </a:p>
          <a:p>
            <a:pPr lvl="4"/>
            <a:r>
              <a:rPr lang="en-GB" dirty="0"/>
              <a:t>Model and measurements are affected by uncertainty</a:t>
            </a:r>
          </a:p>
          <a:p>
            <a:pPr lvl="4"/>
            <a:r>
              <a:rPr lang="en-GB" dirty="0"/>
              <a:t>Often solved via optimisation</a:t>
            </a:r>
          </a:p>
          <a:p>
            <a:pPr lvl="4"/>
            <a:r>
              <a:rPr lang="en-GB" dirty="0"/>
              <a:t>Evaluation of high-fidelity forward models can be computationally prohibitive</a:t>
            </a:r>
          </a:p>
          <a:p>
            <a:pPr lvl="1"/>
            <a:r>
              <a:rPr lang="en-GB" dirty="0"/>
              <a:t>Goal</a:t>
            </a:r>
          </a:p>
          <a:p>
            <a:pPr marL="465138" lvl="3" indent="-285750"/>
            <a:r>
              <a:rPr lang="en-GB" dirty="0"/>
              <a:t>Propagate uncertainties to reconstructed parameters</a:t>
            </a:r>
          </a:p>
          <a:p>
            <a:pPr marL="465138" lvl="3" indent="-285750"/>
            <a:r>
              <a:rPr lang="en-GB" dirty="0"/>
              <a:t>Utilise Bayesian formalism</a:t>
            </a:r>
          </a:p>
          <a:p>
            <a:pPr marL="465138" lvl="3" indent="-285750"/>
            <a:r>
              <a:rPr lang="en-GB" dirty="0"/>
              <a:t>Data driven methods for faster inference</a:t>
            </a:r>
          </a:p>
          <a:p>
            <a:pPr marL="465138" lvl="3" indent="-285750"/>
            <a:r>
              <a:rPr lang="en-GB" dirty="0"/>
              <a:t>Validate on experimental data and compare to established approaches</a:t>
            </a:r>
          </a:p>
          <a:p>
            <a:pPr marL="0" lvl="3" indent="0">
              <a:buNone/>
            </a:pPr>
            <a:endParaRPr lang="en-GB" dirty="0"/>
          </a:p>
        </p:txBody>
      </p:sp>
      <p:sp>
        <p:nvSpPr>
          <p:cNvPr id="3" name="Datumsplatzhalter 2">
            <a:extLst>
              <a:ext uri="{FF2B5EF4-FFF2-40B4-BE49-F238E27FC236}">
                <a16:creationId xmlns:a16="http://schemas.microsoft.com/office/drawing/2014/main" id="{18F8AE37-992D-1A6F-4525-E22F2CDDAD80}"/>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9E57D23F-78CB-29F4-D775-74056ED56E28}"/>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BA4BE635-4F45-DAFE-56DF-AC08D55EDE76}"/>
              </a:ext>
            </a:extLst>
          </p:cNvPr>
          <p:cNvSpPr>
            <a:spLocks noGrp="1"/>
          </p:cNvSpPr>
          <p:nvPr>
            <p:ph type="sldNum" sz="quarter" idx="16"/>
          </p:nvPr>
        </p:nvSpPr>
        <p:spPr/>
        <p:txBody>
          <a:bodyPr/>
          <a:lstStyle/>
          <a:p>
            <a:fld id="{ECE691D0-CC49-4FC7-9C4D-6112B0CB3A76}" type="slidenum">
              <a:rPr lang="de-DE" smtClean="0"/>
              <a:pPr/>
              <a:t>2</a:t>
            </a:fld>
            <a:endParaRPr lang="de-DE" dirty="0"/>
          </a:p>
        </p:txBody>
      </p:sp>
      <p:sp>
        <p:nvSpPr>
          <p:cNvPr id="6" name="Titel 5">
            <a:extLst>
              <a:ext uri="{FF2B5EF4-FFF2-40B4-BE49-F238E27FC236}">
                <a16:creationId xmlns:a16="http://schemas.microsoft.com/office/drawing/2014/main" id="{C192BB54-BB22-66DD-0969-DB390FB86213}"/>
              </a:ext>
            </a:extLst>
          </p:cNvPr>
          <p:cNvSpPr>
            <a:spLocks noGrp="1"/>
          </p:cNvSpPr>
          <p:nvPr>
            <p:ph type="title"/>
          </p:nvPr>
        </p:nvSpPr>
        <p:spPr/>
        <p:txBody>
          <a:bodyPr/>
          <a:lstStyle/>
          <a:p>
            <a:r>
              <a:rPr lang="en-GB" dirty="0"/>
              <a:t>Motivation</a:t>
            </a:r>
          </a:p>
        </p:txBody>
      </p:sp>
      <p:sp>
        <p:nvSpPr>
          <p:cNvPr id="7" name="Rechteck: abgerundete Ecken 6">
            <a:extLst>
              <a:ext uri="{FF2B5EF4-FFF2-40B4-BE49-F238E27FC236}">
                <a16:creationId xmlns:a16="http://schemas.microsoft.com/office/drawing/2014/main" id="{203BBDFB-2284-F4DC-0939-1F5C0BA35D0D}"/>
              </a:ext>
            </a:extLst>
          </p:cNvPr>
          <p:cNvSpPr/>
          <p:nvPr/>
        </p:nvSpPr>
        <p:spPr>
          <a:xfrm>
            <a:off x="8264106" y="1272802"/>
            <a:ext cx="2260120" cy="673848"/>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equilibrium parameters</a:t>
            </a:r>
          </a:p>
        </p:txBody>
      </p:sp>
      <p:sp>
        <p:nvSpPr>
          <p:cNvPr id="9" name="Rechteck 8">
            <a:extLst>
              <a:ext uri="{FF2B5EF4-FFF2-40B4-BE49-F238E27FC236}">
                <a16:creationId xmlns:a16="http://schemas.microsoft.com/office/drawing/2014/main" id="{CB038328-D359-5EAB-4F73-C0B94B451B67}"/>
              </a:ext>
            </a:extLst>
          </p:cNvPr>
          <p:cNvSpPr/>
          <p:nvPr/>
        </p:nvSpPr>
        <p:spPr>
          <a:xfrm>
            <a:off x="8261841" y="2412212"/>
            <a:ext cx="2260120" cy="673848"/>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equilibrium solver </a:t>
            </a:r>
          </a:p>
        </p:txBody>
      </p:sp>
      <p:sp>
        <p:nvSpPr>
          <p:cNvPr id="10" name="Rechteck 9">
            <a:extLst>
              <a:ext uri="{FF2B5EF4-FFF2-40B4-BE49-F238E27FC236}">
                <a16:creationId xmlns:a16="http://schemas.microsoft.com/office/drawing/2014/main" id="{E79E1ED7-F961-3D92-F839-FB963A1D19B0}"/>
              </a:ext>
            </a:extLst>
          </p:cNvPr>
          <p:cNvSpPr/>
          <p:nvPr/>
        </p:nvSpPr>
        <p:spPr>
          <a:xfrm>
            <a:off x="8261840" y="3257422"/>
            <a:ext cx="2260120" cy="673848"/>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synthetic diagnostics</a:t>
            </a:r>
          </a:p>
        </p:txBody>
      </p:sp>
      <mc:AlternateContent xmlns:mc="http://schemas.openxmlformats.org/markup-compatibility/2006" xmlns:a14="http://schemas.microsoft.com/office/drawing/2010/main">
        <mc:Choice Requires="a14">
          <p:sp>
            <p:nvSpPr>
              <p:cNvPr id="11" name="Rechteck: abgerundete Ecken 10">
                <a:extLst>
                  <a:ext uri="{FF2B5EF4-FFF2-40B4-BE49-F238E27FC236}">
                    <a16:creationId xmlns:a16="http://schemas.microsoft.com/office/drawing/2014/main" id="{5544896B-CB0F-4E69-EFE9-46E32F871800}"/>
                  </a:ext>
                </a:extLst>
              </p:cNvPr>
              <p:cNvSpPr/>
              <p:nvPr/>
            </p:nvSpPr>
            <p:spPr>
              <a:xfrm>
                <a:off x="8261841" y="5271463"/>
                <a:ext cx="2260120" cy="673848"/>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measured data</a:t>
                </a:r>
              </a:p>
              <a:p>
                <a:pPr algn="ctr">
                  <a:spcBef>
                    <a:spcPts val="1150"/>
                  </a:spcBef>
                  <a:buClr>
                    <a:srgbClr val="116656"/>
                  </a:buClr>
                  <a:buSzPct val="120000"/>
                </a:pPr>
                <a14:m>
                  <m:oMathPara xmlns:m="http://schemas.openxmlformats.org/officeDocument/2006/math">
                    <m:oMathParaPr>
                      <m:jc m:val="centerGroup"/>
                    </m:oMathParaPr>
                    <m:oMath xmlns:m="http://schemas.openxmlformats.org/officeDocument/2006/math">
                      <m:r>
                        <a:rPr lang="de-AT" sz="1300" b="1" i="0" smtClean="0">
                          <a:solidFill>
                            <a:schemeClr val="bg1"/>
                          </a:solidFill>
                          <a:latin typeface="Cambria Math" panose="02040503050406030204" pitchFamily="18" charset="0"/>
                        </a:rPr>
                        <m:t> </m:t>
                      </m:r>
                      <m:r>
                        <a:rPr lang="de-AT" sz="1300" b="1" i="1" smtClean="0">
                          <a:solidFill>
                            <a:schemeClr val="bg1"/>
                          </a:solidFill>
                          <a:latin typeface="Cambria Math" panose="02040503050406030204" pitchFamily="18" charset="0"/>
                        </a:rPr>
                        <m:t>𝑫</m:t>
                      </m:r>
                    </m:oMath>
                  </m:oMathPara>
                </a14:m>
                <a:endParaRPr lang="en-GB" sz="1300" b="1" dirty="0">
                  <a:solidFill>
                    <a:schemeClr val="bg1"/>
                  </a:solidFill>
                </a:endParaRPr>
              </a:p>
            </p:txBody>
          </p:sp>
        </mc:Choice>
        <mc:Fallback xmlns="">
          <p:sp>
            <p:nvSpPr>
              <p:cNvPr id="11" name="Rechteck: abgerundete Ecken 10">
                <a:extLst>
                  <a:ext uri="{FF2B5EF4-FFF2-40B4-BE49-F238E27FC236}">
                    <a16:creationId xmlns:a16="http://schemas.microsoft.com/office/drawing/2014/main" id="{5544896B-CB0F-4E69-EFE9-46E32F871800}"/>
                  </a:ext>
                </a:extLst>
              </p:cNvPr>
              <p:cNvSpPr>
                <a:spLocks noRot="1" noChangeAspect="1" noMove="1" noResize="1" noEditPoints="1" noAdjustHandles="1" noChangeArrowheads="1" noChangeShapeType="1" noTextEdit="1"/>
              </p:cNvSpPr>
              <p:nvPr/>
            </p:nvSpPr>
            <p:spPr>
              <a:xfrm>
                <a:off x="8261841" y="5271463"/>
                <a:ext cx="2260120" cy="673848"/>
              </a:xfrm>
              <a:prstGeom prst="roundRect">
                <a:avLst/>
              </a:prstGeom>
              <a:blipFill>
                <a:blip r:embed="rId2"/>
                <a:stretch>
                  <a:fillRect/>
                </a:stretch>
              </a:blipFill>
              <a:ln w="19050" cmpd="sng">
                <a:noFill/>
                <a:prstDash val="dash"/>
                <a:tailEnd type="triangle" w="lg" len="med"/>
              </a:ln>
            </p:spPr>
            <p:txBody>
              <a:bodyPr/>
              <a:lstStyle/>
              <a:p>
                <a:r>
                  <a:rPr lang="en-GB">
                    <a:noFill/>
                  </a:rPr>
                  <a:t> </a:t>
                </a:r>
              </a:p>
            </p:txBody>
          </p:sp>
        </mc:Fallback>
      </mc:AlternateContent>
      <p:sp>
        <p:nvSpPr>
          <p:cNvPr id="12" name="Rechteck 11">
            <a:extLst>
              <a:ext uri="{FF2B5EF4-FFF2-40B4-BE49-F238E27FC236}">
                <a16:creationId xmlns:a16="http://schemas.microsoft.com/office/drawing/2014/main" id="{7F9632DD-AEDD-AC98-8603-B57F453C6F05}"/>
              </a:ext>
            </a:extLst>
          </p:cNvPr>
          <p:cNvSpPr/>
          <p:nvPr/>
        </p:nvSpPr>
        <p:spPr>
          <a:xfrm>
            <a:off x="8261843" y="4132325"/>
            <a:ext cx="2260120" cy="673848"/>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inference criterion,</a:t>
            </a:r>
          </a:p>
          <a:p>
            <a:pPr algn="ctr">
              <a:spcBef>
                <a:spcPts val="1150"/>
              </a:spcBef>
              <a:buClr>
                <a:srgbClr val="116656"/>
              </a:buClr>
              <a:buSzPct val="120000"/>
            </a:pPr>
            <a:r>
              <a:rPr lang="en-GB" sz="1300" b="1" dirty="0">
                <a:solidFill>
                  <a:schemeClr val="bg1"/>
                </a:solidFill>
              </a:rPr>
              <a:t>e.g. best fit</a:t>
            </a:r>
          </a:p>
        </p:txBody>
      </p:sp>
      <p:cxnSp>
        <p:nvCxnSpPr>
          <p:cNvPr id="16" name="Gerade Verbindung mit Pfeil 15">
            <a:extLst>
              <a:ext uri="{FF2B5EF4-FFF2-40B4-BE49-F238E27FC236}">
                <a16:creationId xmlns:a16="http://schemas.microsoft.com/office/drawing/2014/main" id="{305AD3E2-D289-B8E8-001A-198558BDB449}"/>
              </a:ext>
            </a:extLst>
          </p:cNvPr>
          <p:cNvCxnSpPr>
            <a:stCxn id="9" idx="2"/>
            <a:endCxn id="10" idx="0"/>
          </p:cNvCxnSpPr>
          <p:nvPr/>
        </p:nvCxnSpPr>
        <p:spPr>
          <a:xfrm flipH="1">
            <a:off x="9391900" y="3086060"/>
            <a:ext cx="1" cy="171362"/>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8" name="Gerade Verbindung mit Pfeil 17">
            <a:extLst>
              <a:ext uri="{FF2B5EF4-FFF2-40B4-BE49-F238E27FC236}">
                <a16:creationId xmlns:a16="http://schemas.microsoft.com/office/drawing/2014/main" id="{1256D9DC-437A-E2D0-9219-7DE971CDAC4F}"/>
              </a:ext>
            </a:extLst>
          </p:cNvPr>
          <p:cNvCxnSpPr>
            <a:stCxn id="10" idx="2"/>
            <a:endCxn id="12" idx="0"/>
          </p:cNvCxnSpPr>
          <p:nvPr/>
        </p:nvCxnSpPr>
        <p:spPr>
          <a:xfrm>
            <a:off x="9391900" y="3931270"/>
            <a:ext cx="3" cy="201055"/>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20" name="Gerade Verbindung mit Pfeil 19">
            <a:extLst>
              <a:ext uri="{FF2B5EF4-FFF2-40B4-BE49-F238E27FC236}">
                <a16:creationId xmlns:a16="http://schemas.microsoft.com/office/drawing/2014/main" id="{3E81FC40-EC8E-E106-68FE-DC350D58D1A7}"/>
              </a:ext>
            </a:extLst>
          </p:cNvPr>
          <p:cNvCxnSpPr>
            <a:stCxn id="11" idx="0"/>
            <a:endCxn id="12" idx="2"/>
          </p:cNvCxnSpPr>
          <p:nvPr/>
        </p:nvCxnSpPr>
        <p:spPr>
          <a:xfrm flipV="1">
            <a:off x="9391901" y="4806173"/>
            <a:ext cx="2" cy="465290"/>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27" name="Verbinder: gewinkelt 26">
            <a:extLst>
              <a:ext uri="{FF2B5EF4-FFF2-40B4-BE49-F238E27FC236}">
                <a16:creationId xmlns:a16="http://schemas.microsoft.com/office/drawing/2014/main" id="{FBF4FCB2-BB4A-DF56-16B1-EE33429188BA}"/>
              </a:ext>
            </a:extLst>
          </p:cNvPr>
          <p:cNvCxnSpPr>
            <a:cxnSpLocks/>
            <a:stCxn id="12" idx="1"/>
            <a:endCxn id="7" idx="1"/>
          </p:cNvCxnSpPr>
          <p:nvPr/>
        </p:nvCxnSpPr>
        <p:spPr>
          <a:xfrm rot="10800000" flipH="1">
            <a:off x="8261842" y="1609727"/>
            <a:ext cx="2263" cy="2859523"/>
          </a:xfrm>
          <a:prstGeom prst="bentConnector3">
            <a:avLst>
              <a:gd name="adj1" fmla="val -10101635"/>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Verbinder: gewinkelt 35">
            <a:extLst>
              <a:ext uri="{FF2B5EF4-FFF2-40B4-BE49-F238E27FC236}">
                <a16:creationId xmlns:a16="http://schemas.microsoft.com/office/drawing/2014/main" id="{F4B8D952-79DD-82DC-857F-6071D34A7827}"/>
              </a:ext>
            </a:extLst>
          </p:cNvPr>
          <p:cNvCxnSpPr>
            <a:stCxn id="7" idx="3"/>
            <a:endCxn id="9" idx="3"/>
          </p:cNvCxnSpPr>
          <p:nvPr/>
        </p:nvCxnSpPr>
        <p:spPr>
          <a:xfrm flipH="1">
            <a:off x="10521961" y="1609726"/>
            <a:ext cx="2265" cy="1139410"/>
          </a:xfrm>
          <a:prstGeom prst="bentConnector3">
            <a:avLst>
              <a:gd name="adj1" fmla="val -10092715"/>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53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6ABC166-30E6-5717-797F-05528528AE76}"/>
              </a:ext>
            </a:extLst>
          </p:cNvPr>
          <p:cNvSpPr>
            <a:spLocks noGrp="1"/>
          </p:cNvSpPr>
          <p:nvPr>
            <p:ph sz="quarter" idx="13"/>
          </p:nvPr>
        </p:nvSpPr>
        <p:spPr>
          <a:xfrm>
            <a:off x="658812" y="1609726"/>
            <a:ext cx="10837863" cy="1720070"/>
          </a:xfrm>
        </p:spPr>
        <p:txBody>
          <a:bodyPr/>
          <a:lstStyle/>
          <a:p>
            <a:pPr lvl="3"/>
            <a:r>
              <a:rPr lang="en-GB" dirty="0"/>
              <a:t>Create data-base of equilibria and corresponding synthetic diagnostic measurements</a:t>
            </a:r>
          </a:p>
          <a:p>
            <a:pPr lvl="3"/>
            <a:r>
              <a:rPr lang="en-GB" dirty="0"/>
              <a:t>Utilise dimensionality reduction to find low-dimensional representation of equilibria (latent space)</a:t>
            </a:r>
          </a:p>
          <a:p>
            <a:pPr lvl="3"/>
            <a:r>
              <a:rPr lang="en-GB" dirty="0"/>
              <a:t>Approximate the mapping from latent-space to the synthetic diagnostics via surrogate models</a:t>
            </a:r>
          </a:p>
        </p:txBody>
      </p:sp>
      <p:sp>
        <p:nvSpPr>
          <p:cNvPr id="3" name="Datumsplatzhalter 2">
            <a:extLst>
              <a:ext uri="{FF2B5EF4-FFF2-40B4-BE49-F238E27FC236}">
                <a16:creationId xmlns:a16="http://schemas.microsoft.com/office/drawing/2014/main" id="{4897A6A8-9F5A-9D9A-25B4-05030FF86316}"/>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7CE787CD-CFCF-03F4-A07F-7FB05D596D90}"/>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AE664516-26DD-4724-C0FC-FCC4CE6F18BF}"/>
              </a:ext>
            </a:extLst>
          </p:cNvPr>
          <p:cNvSpPr>
            <a:spLocks noGrp="1"/>
          </p:cNvSpPr>
          <p:nvPr>
            <p:ph type="sldNum" sz="quarter" idx="16"/>
          </p:nvPr>
        </p:nvSpPr>
        <p:spPr/>
        <p:txBody>
          <a:bodyPr/>
          <a:lstStyle/>
          <a:p>
            <a:fld id="{ECE691D0-CC49-4FC7-9C4D-6112B0CB3A76}" type="slidenum">
              <a:rPr lang="de-DE" smtClean="0"/>
              <a:pPr/>
              <a:t>3</a:t>
            </a:fld>
            <a:endParaRPr lang="de-DE" dirty="0"/>
          </a:p>
        </p:txBody>
      </p:sp>
      <p:sp>
        <p:nvSpPr>
          <p:cNvPr id="6" name="Titel 5">
            <a:extLst>
              <a:ext uri="{FF2B5EF4-FFF2-40B4-BE49-F238E27FC236}">
                <a16:creationId xmlns:a16="http://schemas.microsoft.com/office/drawing/2014/main" id="{10299014-2A47-AC2F-D17B-AF8D8C59C816}"/>
              </a:ext>
            </a:extLst>
          </p:cNvPr>
          <p:cNvSpPr>
            <a:spLocks noGrp="1"/>
          </p:cNvSpPr>
          <p:nvPr>
            <p:ph type="title"/>
          </p:nvPr>
        </p:nvSpPr>
        <p:spPr/>
        <p:txBody>
          <a:bodyPr/>
          <a:lstStyle/>
          <a:p>
            <a:r>
              <a:rPr lang="en-GB" dirty="0"/>
              <a:t>Surrogate assisted Bayesian inference equilibrium reconstruction (</a:t>
            </a:r>
            <a:r>
              <a:rPr lang="en-GB" dirty="0" err="1"/>
              <a:t>surroBIER</a:t>
            </a:r>
            <a:r>
              <a:rPr lang="en-GB" dirty="0"/>
              <a:t>)</a:t>
            </a:r>
          </a:p>
        </p:txBody>
      </p:sp>
      <mc:AlternateContent xmlns:mc="http://schemas.openxmlformats.org/markup-compatibility/2006" xmlns:a14="http://schemas.microsoft.com/office/drawing/2010/main">
        <mc:Choice Requires="a14">
          <p:sp>
            <p:nvSpPr>
              <p:cNvPr id="7" name="Inhaltsplatzhalter 1">
                <a:extLst>
                  <a:ext uri="{FF2B5EF4-FFF2-40B4-BE49-F238E27FC236}">
                    <a16:creationId xmlns:a16="http://schemas.microsoft.com/office/drawing/2014/main" id="{1B9E6230-D2D2-999E-C881-D9318D3DFAAD}"/>
                  </a:ext>
                </a:extLst>
              </p:cNvPr>
              <p:cNvSpPr txBox="1">
                <a:spLocks/>
              </p:cNvSpPr>
              <p:nvPr/>
            </p:nvSpPr>
            <p:spPr>
              <a:xfrm>
                <a:off x="555238" y="3916826"/>
                <a:ext cx="10837863" cy="242743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3"/>
                <a:r>
                  <a:rPr lang="en-GB" dirty="0"/>
                  <a:t>Use latent-space data distribution as prior in Bayesian inference:</a:t>
                </a:r>
              </a:p>
              <a:p>
                <a:pPr marL="0" lvl="3"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de-AT" i="1" smtClean="0">
                          <a:latin typeface="Cambria Math" panose="02040503050406030204" pitchFamily="18" charset="0"/>
                        </a:rPr>
                        <m:t>𝑝</m:t>
                      </m:r>
                      <m:d>
                        <m:dPr>
                          <m:ctrlPr>
                            <a:rPr lang="de-AT" i="1" smtClean="0">
                              <a:latin typeface="Cambria Math" panose="02040503050406030204" pitchFamily="18" charset="0"/>
                            </a:rPr>
                          </m:ctrlPr>
                        </m:dPr>
                        <m:e>
                          <m:r>
                            <a:rPr lang="de-AT" b="0" i="1" smtClean="0">
                              <a:latin typeface="Cambria Math" panose="02040503050406030204" pitchFamily="18" charset="0"/>
                            </a:rPr>
                            <m:t>𝑐</m:t>
                          </m:r>
                        </m:e>
                        <m:e>
                          <m:r>
                            <a:rPr lang="de-AT" i="1" smtClean="0">
                              <a:latin typeface="Cambria Math" panose="02040503050406030204" pitchFamily="18" charset="0"/>
                            </a:rPr>
                            <m:t>𝐷</m:t>
                          </m:r>
                        </m:e>
                      </m:d>
                      <m:r>
                        <a:rPr lang="de-AT" i="1" smtClean="0">
                          <a:latin typeface="Cambria Math" panose="02040503050406030204" pitchFamily="18" charset="0"/>
                        </a:rPr>
                        <m:t>∝</m:t>
                      </m:r>
                      <m:r>
                        <a:rPr lang="de-AT" i="1" smtClean="0">
                          <a:latin typeface="Cambria Math" panose="02040503050406030204" pitchFamily="18" charset="0"/>
                        </a:rPr>
                        <m:t>𝐿</m:t>
                      </m:r>
                      <m:d>
                        <m:dPr>
                          <m:ctrlPr>
                            <a:rPr lang="de-AT" i="1" smtClean="0">
                              <a:latin typeface="Cambria Math" panose="02040503050406030204" pitchFamily="18" charset="0"/>
                            </a:rPr>
                          </m:ctrlPr>
                        </m:dPr>
                        <m:e>
                          <m:r>
                            <a:rPr lang="de-AT" i="1" smtClean="0">
                              <a:latin typeface="Cambria Math" panose="02040503050406030204" pitchFamily="18" charset="0"/>
                            </a:rPr>
                            <m:t>𝐷</m:t>
                          </m:r>
                        </m:e>
                        <m:e>
                          <m:r>
                            <a:rPr lang="de-AT" b="0" i="1" smtClean="0">
                              <a:latin typeface="Cambria Math" panose="02040503050406030204" pitchFamily="18" charset="0"/>
                            </a:rPr>
                            <m:t>𝑐</m:t>
                          </m:r>
                        </m:e>
                      </m:d>
                      <m:r>
                        <a:rPr lang="de-AT" i="1" smtClean="0">
                          <a:latin typeface="Cambria Math" panose="02040503050406030204" pitchFamily="18" charset="0"/>
                          <a:ea typeface="Cambria Math" panose="02040503050406030204" pitchFamily="18" charset="0"/>
                        </a:rPr>
                        <m:t>𝜋</m:t>
                      </m:r>
                      <m:r>
                        <a:rPr lang="de-AT" i="1" smtClean="0">
                          <a:latin typeface="Cambria Math" panose="02040503050406030204" pitchFamily="18" charset="0"/>
                        </a:rPr>
                        <m:t>(</m:t>
                      </m:r>
                      <m:r>
                        <a:rPr lang="de-AT" b="0" i="1" smtClean="0">
                          <a:latin typeface="Cambria Math" panose="02040503050406030204" pitchFamily="18" charset="0"/>
                        </a:rPr>
                        <m:t>𝑐</m:t>
                      </m:r>
                      <m:r>
                        <a:rPr lang="de-AT" i="1" smtClean="0">
                          <a:latin typeface="Cambria Math" panose="02040503050406030204" pitchFamily="18" charset="0"/>
                        </a:rPr>
                        <m:t>)</m:t>
                      </m:r>
                    </m:oMath>
                  </m:oMathPara>
                </a14:m>
                <a:endParaRPr lang="en-GB" dirty="0"/>
              </a:p>
            </p:txBody>
          </p:sp>
        </mc:Choice>
        <mc:Fallback xmlns="">
          <p:sp>
            <p:nvSpPr>
              <p:cNvPr id="7" name="Inhaltsplatzhalter 1">
                <a:extLst>
                  <a:ext uri="{FF2B5EF4-FFF2-40B4-BE49-F238E27FC236}">
                    <a16:creationId xmlns:a16="http://schemas.microsoft.com/office/drawing/2014/main" id="{1B9E6230-D2D2-999E-C881-D9318D3DFAAD}"/>
                  </a:ext>
                </a:extLst>
              </p:cNvPr>
              <p:cNvSpPr txBox="1">
                <a:spLocks noRot="1" noChangeAspect="1" noMove="1" noResize="1" noEditPoints="1" noAdjustHandles="1" noChangeArrowheads="1" noChangeShapeType="1" noTextEdit="1"/>
              </p:cNvSpPr>
              <p:nvPr/>
            </p:nvSpPr>
            <p:spPr>
              <a:xfrm>
                <a:off x="555238" y="3916826"/>
                <a:ext cx="10837863" cy="2427436"/>
              </a:xfrm>
              <a:prstGeom prst="rect">
                <a:avLst/>
              </a:prstGeom>
              <a:blipFill>
                <a:blip r:embed="rId2"/>
                <a:stretch>
                  <a:fillRect l="-1181" t="-251"/>
                </a:stretch>
              </a:blipFill>
            </p:spPr>
            <p:txBody>
              <a:bodyPr/>
              <a:lstStyle/>
              <a:p>
                <a:r>
                  <a:rPr lang="en-GB">
                    <a:noFill/>
                  </a:rPr>
                  <a:t> </a:t>
                </a:r>
              </a:p>
            </p:txBody>
          </p:sp>
        </mc:Fallback>
      </mc:AlternateContent>
      <p:grpSp>
        <p:nvGrpSpPr>
          <p:cNvPr id="49" name="Gruppieren 48">
            <a:extLst>
              <a:ext uri="{FF2B5EF4-FFF2-40B4-BE49-F238E27FC236}">
                <a16:creationId xmlns:a16="http://schemas.microsoft.com/office/drawing/2014/main" id="{9570D8B9-31FF-AB18-CE08-4F9352032C8B}"/>
              </a:ext>
            </a:extLst>
          </p:cNvPr>
          <p:cNvGrpSpPr/>
          <p:nvPr/>
        </p:nvGrpSpPr>
        <p:grpSpPr>
          <a:xfrm>
            <a:off x="555238" y="2885835"/>
            <a:ext cx="11081523" cy="825710"/>
            <a:chOff x="451665" y="3329796"/>
            <a:chExt cx="11081523" cy="825710"/>
          </a:xfrm>
        </p:grpSpPr>
        <p:sp>
          <p:nvSpPr>
            <p:cNvPr id="48" name="Rechteck 47">
              <a:extLst>
                <a:ext uri="{FF2B5EF4-FFF2-40B4-BE49-F238E27FC236}">
                  <a16:creationId xmlns:a16="http://schemas.microsoft.com/office/drawing/2014/main" id="{6709C1BA-F846-49FF-9DD3-BCAFF7E5FD3B}"/>
                </a:ext>
              </a:extLst>
            </p:cNvPr>
            <p:cNvSpPr/>
            <p:nvPr/>
          </p:nvSpPr>
          <p:spPr>
            <a:xfrm>
              <a:off x="451665" y="3329796"/>
              <a:ext cx="11081523" cy="825710"/>
            </a:xfrm>
            <a:prstGeom prst="rect">
              <a:avLst/>
            </a:prstGeom>
            <a:solidFill>
              <a:schemeClr val="accent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p:sp>
          <p:nvSpPr>
            <p:cNvPr id="8" name="Rechteck 7">
              <a:extLst>
                <a:ext uri="{FF2B5EF4-FFF2-40B4-BE49-F238E27FC236}">
                  <a16:creationId xmlns:a16="http://schemas.microsoft.com/office/drawing/2014/main" id="{E634AE6F-B29C-721E-133E-2F8CF44753F9}"/>
                </a:ext>
              </a:extLst>
            </p:cNvPr>
            <p:cNvSpPr/>
            <p:nvPr/>
          </p:nvSpPr>
          <p:spPr>
            <a:xfrm>
              <a:off x="658812" y="3495585"/>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en-GB" sz="1300" b="1" dirty="0">
                  <a:solidFill>
                    <a:schemeClr val="bg1"/>
                  </a:solidFill>
                </a:rPr>
                <a:t>Equilibrium data-set</a:t>
              </a:r>
            </a:p>
          </p:txBody>
        </p:sp>
        <p:sp>
          <p:nvSpPr>
            <p:cNvPr id="9" name="Rechteck 8">
              <a:extLst>
                <a:ext uri="{FF2B5EF4-FFF2-40B4-BE49-F238E27FC236}">
                  <a16:creationId xmlns:a16="http://schemas.microsoft.com/office/drawing/2014/main" id="{673E73B3-D51F-B50E-E56D-48EA0F1B119D}"/>
                </a:ext>
              </a:extLst>
            </p:cNvPr>
            <p:cNvSpPr/>
            <p:nvPr/>
          </p:nvSpPr>
          <p:spPr>
            <a:xfrm>
              <a:off x="9438827" y="349031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syn. diag. data-set</a:t>
              </a:r>
            </a:p>
          </p:txBody>
        </p:sp>
        <p:sp>
          <p:nvSpPr>
            <p:cNvPr id="10" name="Rechteck: abgerundete Ecken 9">
              <a:extLst>
                <a:ext uri="{FF2B5EF4-FFF2-40B4-BE49-F238E27FC236}">
                  <a16:creationId xmlns:a16="http://schemas.microsoft.com/office/drawing/2014/main" id="{BA81C5B9-C344-79BD-F535-4ACA86F3722E}"/>
                </a:ext>
              </a:extLst>
            </p:cNvPr>
            <p:cNvSpPr/>
            <p:nvPr/>
          </p:nvSpPr>
          <p:spPr>
            <a:xfrm>
              <a:off x="2811825" y="3485039"/>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dim. reduction</a:t>
              </a:r>
            </a:p>
          </p:txBody>
        </p:sp>
        <mc:AlternateContent xmlns:mc="http://schemas.openxmlformats.org/markup-compatibility/2006" xmlns:a14="http://schemas.microsoft.com/office/drawing/2010/main">
          <mc:Choice Requires="a14">
            <p:sp>
              <p:nvSpPr>
                <p:cNvPr id="11" name="Rechteck: abgerundete Ecken 10">
                  <a:extLst>
                    <a:ext uri="{FF2B5EF4-FFF2-40B4-BE49-F238E27FC236}">
                      <a16:creationId xmlns:a16="http://schemas.microsoft.com/office/drawing/2014/main" id="{853BE7B1-D3C8-948C-3541-CC051DD1B952}"/>
                    </a:ext>
                  </a:extLst>
                </p:cNvPr>
                <p:cNvSpPr/>
                <p:nvPr/>
              </p:nvSpPr>
              <p:spPr>
                <a:xfrm>
                  <a:off x="5017297" y="3492948"/>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latent space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11" name="Rechteck: abgerundete Ecken 10">
                  <a:extLst>
                    <a:ext uri="{FF2B5EF4-FFF2-40B4-BE49-F238E27FC236}">
                      <a16:creationId xmlns:a16="http://schemas.microsoft.com/office/drawing/2014/main" id="{853BE7B1-D3C8-948C-3541-CC051DD1B952}"/>
                    </a:ext>
                  </a:extLst>
                </p:cNvPr>
                <p:cNvSpPr>
                  <a:spLocks noRot="1" noChangeAspect="1" noMove="1" noResize="1" noEditPoints="1" noAdjustHandles="1" noChangeArrowheads="1" noChangeShapeType="1" noTextEdit="1"/>
                </p:cNvSpPr>
                <p:nvPr/>
              </p:nvSpPr>
              <p:spPr>
                <a:xfrm>
                  <a:off x="5017297" y="3492948"/>
                  <a:ext cx="1906438" cy="445220"/>
                </a:xfrm>
                <a:prstGeom prst="roundRect">
                  <a:avLst/>
                </a:prstGeom>
                <a:blipFill>
                  <a:blip r:embed="rId3"/>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hteck: abgerundete Ecken 11">
                  <a:extLst>
                    <a:ext uri="{FF2B5EF4-FFF2-40B4-BE49-F238E27FC236}">
                      <a16:creationId xmlns:a16="http://schemas.microsoft.com/office/drawing/2014/main" id="{F08584A2-980A-87D1-CE93-80E4769DDD78}"/>
                    </a:ext>
                  </a:extLst>
                </p:cNvPr>
                <p:cNvSpPr/>
                <p:nvPr/>
              </p:nvSpPr>
              <p:spPr>
                <a:xfrm>
                  <a:off x="7201832" y="3492948"/>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12" name="Rechteck: abgerundete Ecken 11">
                  <a:extLst>
                    <a:ext uri="{FF2B5EF4-FFF2-40B4-BE49-F238E27FC236}">
                      <a16:creationId xmlns:a16="http://schemas.microsoft.com/office/drawing/2014/main" id="{F08584A2-980A-87D1-CE93-80E4769DDD78}"/>
                    </a:ext>
                  </a:extLst>
                </p:cNvPr>
                <p:cNvSpPr>
                  <a:spLocks noRot="1" noChangeAspect="1" noMove="1" noResize="1" noEditPoints="1" noAdjustHandles="1" noChangeArrowheads="1" noChangeShapeType="1" noTextEdit="1"/>
                </p:cNvSpPr>
                <p:nvPr/>
              </p:nvSpPr>
              <p:spPr>
                <a:xfrm>
                  <a:off x="7201832" y="3492948"/>
                  <a:ext cx="1906438" cy="445220"/>
                </a:xfrm>
                <a:prstGeom prst="roundRect">
                  <a:avLst/>
                </a:prstGeom>
                <a:blipFill>
                  <a:blip r:embed="rId4"/>
                  <a:stretch>
                    <a:fillRect/>
                  </a:stretch>
                </a:blipFill>
                <a:ln w="19050" cmpd="sng">
                  <a:noFill/>
                  <a:prstDash val="dash"/>
                  <a:tailEnd type="triangle" w="lg" len="med"/>
                </a:ln>
              </p:spPr>
              <p:txBody>
                <a:bodyPr/>
                <a:lstStyle/>
                <a:p>
                  <a:r>
                    <a:rPr lang="en-GB">
                      <a:noFill/>
                    </a:rPr>
                    <a:t> </a:t>
                  </a:r>
                </a:p>
              </p:txBody>
            </p:sp>
          </mc:Fallback>
        </mc:AlternateContent>
        <p:cxnSp>
          <p:nvCxnSpPr>
            <p:cNvPr id="14" name="Gerade Verbindung mit Pfeil 13">
              <a:extLst>
                <a:ext uri="{FF2B5EF4-FFF2-40B4-BE49-F238E27FC236}">
                  <a16:creationId xmlns:a16="http://schemas.microsoft.com/office/drawing/2014/main" id="{5CE4E7E9-772B-B2B3-2927-54CBBF478F2D}"/>
                </a:ext>
              </a:extLst>
            </p:cNvPr>
            <p:cNvCxnSpPr>
              <a:stCxn id="8" idx="3"/>
              <a:endCxn id="10" idx="1"/>
            </p:cNvCxnSpPr>
            <p:nvPr/>
          </p:nvCxnSpPr>
          <p:spPr>
            <a:xfrm flipV="1">
              <a:off x="2565250" y="3707649"/>
              <a:ext cx="246575" cy="791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9909921B-9D10-0631-76F0-C59952B5EBD9}"/>
                </a:ext>
              </a:extLst>
            </p:cNvPr>
            <p:cNvCxnSpPr>
              <a:cxnSpLocks/>
              <a:stCxn id="10" idx="3"/>
              <a:endCxn id="11" idx="1"/>
            </p:cNvCxnSpPr>
            <p:nvPr/>
          </p:nvCxnSpPr>
          <p:spPr>
            <a:xfrm>
              <a:off x="4718263" y="3707649"/>
              <a:ext cx="299034" cy="7909"/>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9BA270BB-718B-024E-FE22-20D701D5B6CC}"/>
                </a:ext>
              </a:extLst>
            </p:cNvPr>
            <p:cNvCxnSpPr>
              <a:cxnSpLocks/>
              <a:stCxn id="11" idx="3"/>
              <a:endCxn id="12" idx="1"/>
            </p:cNvCxnSpPr>
            <p:nvPr/>
          </p:nvCxnSpPr>
          <p:spPr>
            <a:xfrm>
              <a:off x="6923735" y="3715558"/>
              <a:ext cx="278097" cy="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585132FC-3EB4-4184-33C2-FA634CFBD8C0}"/>
                </a:ext>
              </a:extLst>
            </p:cNvPr>
            <p:cNvCxnSpPr>
              <a:cxnSpLocks/>
              <a:stCxn id="12" idx="3"/>
              <a:endCxn id="9" idx="1"/>
            </p:cNvCxnSpPr>
            <p:nvPr/>
          </p:nvCxnSpPr>
          <p:spPr>
            <a:xfrm flipV="1">
              <a:off x="9108270" y="3710286"/>
              <a:ext cx="330557" cy="5272"/>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grpSp>
      <p:grpSp>
        <p:nvGrpSpPr>
          <p:cNvPr id="50" name="Gruppieren 49">
            <a:extLst>
              <a:ext uri="{FF2B5EF4-FFF2-40B4-BE49-F238E27FC236}">
                <a16:creationId xmlns:a16="http://schemas.microsoft.com/office/drawing/2014/main" id="{BD9F2F15-9DBD-0FD8-2E08-82ED85BABEF7}"/>
              </a:ext>
            </a:extLst>
          </p:cNvPr>
          <p:cNvGrpSpPr/>
          <p:nvPr/>
        </p:nvGrpSpPr>
        <p:grpSpPr>
          <a:xfrm>
            <a:off x="1238267" y="4665214"/>
            <a:ext cx="9471804" cy="1679048"/>
            <a:chOff x="733245" y="4882551"/>
            <a:chExt cx="9471804" cy="1679048"/>
          </a:xfrm>
        </p:grpSpPr>
        <p:sp>
          <p:nvSpPr>
            <p:cNvPr id="47" name="Rechteck 46">
              <a:extLst>
                <a:ext uri="{FF2B5EF4-FFF2-40B4-BE49-F238E27FC236}">
                  <a16:creationId xmlns:a16="http://schemas.microsoft.com/office/drawing/2014/main" id="{908EC30F-4B42-30BA-60EE-D687CE362DBC}"/>
                </a:ext>
              </a:extLst>
            </p:cNvPr>
            <p:cNvSpPr/>
            <p:nvPr/>
          </p:nvSpPr>
          <p:spPr>
            <a:xfrm>
              <a:off x="733245" y="4882551"/>
              <a:ext cx="9471804" cy="1679048"/>
            </a:xfrm>
            <a:prstGeom prst="rect">
              <a:avLst/>
            </a:prstGeom>
            <a:solidFill>
              <a:schemeClr val="accent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mc:AlternateContent xmlns:mc="http://schemas.openxmlformats.org/markup-compatibility/2006" xmlns:a14="http://schemas.microsoft.com/office/drawing/2010/main">
          <mc:Choice Requires="a14">
            <p:sp>
              <p:nvSpPr>
                <p:cNvPr id="24" name="Rechteck: abgerundete Ecken 23">
                  <a:extLst>
                    <a:ext uri="{FF2B5EF4-FFF2-40B4-BE49-F238E27FC236}">
                      <a16:creationId xmlns:a16="http://schemas.microsoft.com/office/drawing/2014/main" id="{F3E41ECE-C149-C425-F4A7-04548C527B03}"/>
                    </a:ext>
                  </a:extLst>
                </p:cNvPr>
                <p:cNvSpPr/>
                <p:nvPr/>
              </p:nvSpPr>
              <p:spPr>
                <a:xfrm>
                  <a:off x="1028220" y="5248274"/>
                  <a:ext cx="2260120" cy="449233"/>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measured data</a:t>
                  </a:r>
                  <a14:m>
                    <m:oMath xmlns:m="http://schemas.openxmlformats.org/officeDocument/2006/math">
                      <m:r>
                        <a:rPr lang="de-AT" sz="1300" b="1" i="0" smtClean="0">
                          <a:solidFill>
                            <a:schemeClr val="bg1"/>
                          </a:solidFill>
                          <a:latin typeface="Cambria Math" panose="02040503050406030204" pitchFamily="18" charset="0"/>
                        </a:rPr>
                        <m:t> </m:t>
                      </m:r>
                      <m:r>
                        <a:rPr lang="de-AT" sz="1300" b="1" i="1" smtClean="0">
                          <a:solidFill>
                            <a:schemeClr val="bg1"/>
                          </a:solidFill>
                          <a:latin typeface="Cambria Math" panose="02040503050406030204" pitchFamily="18" charset="0"/>
                        </a:rPr>
                        <m:t>𝑫</m:t>
                      </m:r>
                    </m:oMath>
                  </a14:m>
                  <a:endParaRPr lang="en-GB" sz="1300" b="1" dirty="0">
                    <a:solidFill>
                      <a:schemeClr val="bg1"/>
                    </a:solidFill>
                  </a:endParaRPr>
                </a:p>
              </p:txBody>
            </p:sp>
          </mc:Choice>
          <mc:Fallback xmlns="">
            <p:sp>
              <p:nvSpPr>
                <p:cNvPr id="24" name="Rechteck: abgerundete Ecken 23">
                  <a:extLst>
                    <a:ext uri="{FF2B5EF4-FFF2-40B4-BE49-F238E27FC236}">
                      <a16:creationId xmlns:a16="http://schemas.microsoft.com/office/drawing/2014/main" id="{F3E41ECE-C149-C425-F4A7-04548C527B03}"/>
                    </a:ext>
                  </a:extLst>
                </p:cNvPr>
                <p:cNvSpPr>
                  <a:spLocks noRot="1" noChangeAspect="1" noMove="1" noResize="1" noEditPoints="1" noAdjustHandles="1" noChangeArrowheads="1" noChangeShapeType="1" noTextEdit="1"/>
                </p:cNvSpPr>
                <p:nvPr/>
              </p:nvSpPr>
              <p:spPr>
                <a:xfrm>
                  <a:off x="1028220" y="5248274"/>
                  <a:ext cx="2260120" cy="449233"/>
                </a:xfrm>
                <a:prstGeom prst="roundRect">
                  <a:avLst/>
                </a:prstGeom>
                <a:blipFill>
                  <a:blip r:embed="rId5"/>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hteck: abgerundete Ecken 24">
                  <a:extLst>
                    <a:ext uri="{FF2B5EF4-FFF2-40B4-BE49-F238E27FC236}">
                      <a16:creationId xmlns:a16="http://schemas.microsoft.com/office/drawing/2014/main" id="{0C4D44A8-D979-2441-6753-41CABD62198B}"/>
                    </a:ext>
                  </a:extLst>
                </p:cNvPr>
                <p:cNvSpPr/>
                <p:nvPr/>
              </p:nvSpPr>
              <p:spPr>
                <a:xfrm>
                  <a:off x="3601273" y="5252287"/>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likelihood </a:t>
                  </a:r>
                  <a14:m>
                    <m:oMath xmlns:m="http://schemas.openxmlformats.org/officeDocument/2006/math">
                      <m:r>
                        <a:rPr lang="de-AT" sz="1300" b="1" i="1" smtClean="0">
                          <a:solidFill>
                            <a:schemeClr val="bg1"/>
                          </a:solidFill>
                          <a:latin typeface="Cambria Math" panose="02040503050406030204" pitchFamily="18" charset="0"/>
                        </a:rPr>
                        <m:t>𝑳</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𝑫</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25" name="Rechteck: abgerundete Ecken 24">
                  <a:extLst>
                    <a:ext uri="{FF2B5EF4-FFF2-40B4-BE49-F238E27FC236}">
                      <a16:creationId xmlns:a16="http://schemas.microsoft.com/office/drawing/2014/main" id="{0C4D44A8-D979-2441-6753-41CABD62198B}"/>
                    </a:ext>
                  </a:extLst>
                </p:cNvPr>
                <p:cNvSpPr>
                  <a:spLocks noRot="1" noChangeAspect="1" noMove="1" noResize="1" noEditPoints="1" noAdjustHandles="1" noChangeArrowheads="1" noChangeShapeType="1" noTextEdit="1"/>
                </p:cNvSpPr>
                <p:nvPr/>
              </p:nvSpPr>
              <p:spPr>
                <a:xfrm>
                  <a:off x="3601273" y="5252287"/>
                  <a:ext cx="1906438" cy="445220"/>
                </a:xfrm>
                <a:prstGeom prst="roundRect">
                  <a:avLst/>
                </a:prstGeom>
                <a:blipFill>
                  <a:blip r:embed="rId6"/>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hteck: abgerundete Ecken 25">
                  <a:extLst>
                    <a:ext uri="{FF2B5EF4-FFF2-40B4-BE49-F238E27FC236}">
                      <a16:creationId xmlns:a16="http://schemas.microsoft.com/office/drawing/2014/main" id="{578195F4-8B17-4ED0-562E-2C7518F98833}"/>
                    </a:ext>
                  </a:extLst>
                </p:cNvPr>
                <p:cNvSpPr/>
                <p:nvPr/>
              </p:nvSpPr>
              <p:spPr>
                <a:xfrm>
                  <a:off x="5820645" y="5252287"/>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26" name="Rechteck: abgerundete Ecken 25">
                  <a:extLst>
                    <a:ext uri="{FF2B5EF4-FFF2-40B4-BE49-F238E27FC236}">
                      <a16:creationId xmlns:a16="http://schemas.microsoft.com/office/drawing/2014/main" id="{578195F4-8B17-4ED0-562E-2C7518F98833}"/>
                    </a:ext>
                  </a:extLst>
                </p:cNvPr>
                <p:cNvSpPr>
                  <a:spLocks noRot="1" noChangeAspect="1" noMove="1" noResize="1" noEditPoints="1" noAdjustHandles="1" noChangeArrowheads="1" noChangeShapeType="1" noTextEdit="1"/>
                </p:cNvSpPr>
                <p:nvPr/>
              </p:nvSpPr>
              <p:spPr>
                <a:xfrm>
                  <a:off x="5820645" y="5252287"/>
                  <a:ext cx="1906438" cy="445220"/>
                </a:xfrm>
                <a:prstGeom prst="roundRect">
                  <a:avLst/>
                </a:prstGeom>
                <a:blipFill>
                  <a:blip r:embed="rId7"/>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hteck: abgerundete Ecken 28">
                  <a:extLst>
                    <a:ext uri="{FF2B5EF4-FFF2-40B4-BE49-F238E27FC236}">
                      <a16:creationId xmlns:a16="http://schemas.microsoft.com/office/drawing/2014/main" id="{6F2184CB-3FBA-5A78-8FF5-7ED41F4886CA}"/>
                    </a:ext>
                  </a:extLst>
                </p:cNvPr>
                <p:cNvSpPr/>
                <p:nvPr/>
              </p:nvSpPr>
              <p:spPr>
                <a:xfrm>
                  <a:off x="8040017" y="5248274"/>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prior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29" name="Rechteck: abgerundete Ecken 28">
                  <a:extLst>
                    <a:ext uri="{FF2B5EF4-FFF2-40B4-BE49-F238E27FC236}">
                      <a16:creationId xmlns:a16="http://schemas.microsoft.com/office/drawing/2014/main" id="{6F2184CB-3FBA-5A78-8FF5-7ED41F4886CA}"/>
                    </a:ext>
                  </a:extLst>
                </p:cNvPr>
                <p:cNvSpPr>
                  <a:spLocks noRot="1" noChangeAspect="1" noMove="1" noResize="1" noEditPoints="1" noAdjustHandles="1" noChangeArrowheads="1" noChangeShapeType="1" noTextEdit="1"/>
                </p:cNvSpPr>
                <p:nvPr/>
              </p:nvSpPr>
              <p:spPr>
                <a:xfrm>
                  <a:off x="8040017" y="5248274"/>
                  <a:ext cx="1906438" cy="445220"/>
                </a:xfrm>
                <a:prstGeom prst="roundRect">
                  <a:avLst/>
                </a:prstGeom>
                <a:blipFill>
                  <a:blip r:embed="rId8"/>
                  <a:stretch>
                    <a:fillRect/>
                  </a:stretch>
                </a:blipFill>
                <a:ln w="19050" cmpd="sng">
                  <a:noFill/>
                  <a:prstDash val="dash"/>
                  <a:tailEnd type="triangle" w="lg" len="med"/>
                </a:ln>
              </p:spPr>
              <p:txBody>
                <a:bodyPr/>
                <a:lstStyle/>
                <a:p>
                  <a:r>
                    <a:rPr lang="en-GB">
                      <a:noFill/>
                    </a:rPr>
                    <a:t> </a:t>
                  </a:r>
                </a:p>
              </p:txBody>
            </p:sp>
          </mc:Fallback>
        </mc:AlternateContent>
        <p:cxnSp>
          <p:nvCxnSpPr>
            <p:cNvPr id="31" name="Gerade Verbindung mit Pfeil 30">
              <a:extLst>
                <a:ext uri="{FF2B5EF4-FFF2-40B4-BE49-F238E27FC236}">
                  <a16:creationId xmlns:a16="http://schemas.microsoft.com/office/drawing/2014/main" id="{443C4ADA-997A-B583-DE1A-D79258165062}"/>
                </a:ext>
              </a:extLst>
            </p:cNvPr>
            <p:cNvCxnSpPr>
              <a:stCxn id="29" idx="1"/>
              <a:endCxn id="26" idx="3"/>
            </p:cNvCxnSpPr>
            <p:nvPr/>
          </p:nvCxnSpPr>
          <p:spPr>
            <a:xfrm flipH="1">
              <a:off x="7727083" y="5470884"/>
              <a:ext cx="312934" cy="4013"/>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32" name="Gerade Verbindung mit Pfeil 31">
              <a:extLst>
                <a:ext uri="{FF2B5EF4-FFF2-40B4-BE49-F238E27FC236}">
                  <a16:creationId xmlns:a16="http://schemas.microsoft.com/office/drawing/2014/main" id="{38FC42FA-0E34-0669-4F2E-939886B90056}"/>
                </a:ext>
              </a:extLst>
            </p:cNvPr>
            <p:cNvCxnSpPr>
              <a:cxnSpLocks/>
              <a:stCxn id="26" idx="1"/>
              <a:endCxn id="25" idx="3"/>
            </p:cNvCxnSpPr>
            <p:nvPr/>
          </p:nvCxnSpPr>
          <p:spPr>
            <a:xfrm flipH="1">
              <a:off x="5507711" y="5474897"/>
              <a:ext cx="312934" cy="0"/>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35" name="Gerade Verbindung mit Pfeil 34">
              <a:extLst>
                <a:ext uri="{FF2B5EF4-FFF2-40B4-BE49-F238E27FC236}">
                  <a16:creationId xmlns:a16="http://schemas.microsoft.com/office/drawing/2014/main" id="{CFFD55F6-802E-185C-4F8F-4C81DBBA791A}"/>
                </a:ext>
              </a:extLst>
            </p:cNvPr>
            <p:cNvCxnSpPr>
              <a:cxnSpLocks/>
              <a:stCxn id="24" idx="3"/>
              <a:endCxn id="25" idx="1"/>
            </p:cNvCxnSpPr>
            <p:nvPr/>
          </p:nvCxnSpPr>
          <p:spPr>
            <a:xfrm>
              <a:off x="3288340" y="5472891"/>
              <a:ext cx="312933" cy="2006"/>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38" name="Rechteck: abgerundete Ecken 37">
                  <a:extLst>
                    <a:ext uri="{FF2B5EF4-FFF2-40B4-BE49-F238E27FC236}">
                      <a16:creationId xmlns:a16="http://schemas.microsoft.com/office/drawing/2014/main" id="{1FB6A996-5A6B-7860-5867-1501C847D54B}"/>
                    </a:ext>
                  </a:extLst>
                </p:cNvPr>
                <p:cNvSpPr/>
                <p:nvPr/>
              </p:nvSpPr>
              <p:spPr>
                <a:xfrm>
                  <a:off x="5820645" y="5914844"/>
                  <a:ext cx="1906438" cy="445220"/>
                </a:xfrm>
                <a:prstGeom prst="round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posterior </a:t>
                  </a:r>
                  <a14:m>
                    <m:oMath xmlns:m="http://schemas.openxmlformats.org/officeDocument/2006/math">
                      <m:r>
                        <a:rPr lang="de-AT" sz="1300" b="1" i="0" smtClean="0">
                          <a:solidFill>
                            <a:schemeClr val="bg1"/>
                          </a:solidFill>
                          <a:latin typeface="Cambria Math" panose="02040503050406030204" pitchFamily="18" charset="0"/>
                          <a:ea typeface="Cambria Math" panose="02040503050406030204" pitchFamily="18" charset="0"/>
                        </a:rPr>
                        <m:t>𝐩</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𝑫</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38" name="Rechteck: abgerundete Ecken 37">
                  <a:extLst>
                    <a:ext uri="{FF2B5EF4-FFF2-40B4-BE49-F238E27FC236}">
                      <a16:creationId xmlns:a16="http://schemas.microsoft.com/office/drawing/2014/main" id="{1FB6A996-5A6B-7860-5867-1501C847D54B}"/>
                    </a:ext>
                  </a:extLst>
                </p:cNvPr>
                <p:cNvSpPr>
                  <a:spLocks noRot="1" noChangeAspect="1" noMove="1" noResize="1" noEditPoints="1" noAdjustHandles="1" noChangeArrowheads="1" noChangeShapeType="1" noTextEdit="1"/>
                </p:cNvSpPr>
                <p:nvPr/>
              </p:nvSpPr>
              <p:spPr>
                <a:xfrm>
                  <a:off x="5820645" y="5914844"/>
                  <a:ext cx="1906438" cy="445220"/>
                </a:xfrm>
                <a:prstGeom prst="roundRect">
                  <a:avLst/>
                </a:prstGeom>
                <a:blipFill>
                  <a:blip r:embed="rId9"/>
                  <a:stretch>
                    <a:fillRect/>
                  </a:stretch>
                </a:blipFill>
                <a:ln w="19050" cmpd="sng">
                  <a:noFill/>
                  <a:prstDash val="dash"/>
                  <a:tailEnd type="triangle" w="lg" len="med"/>
                </a:ln>
              </p:spPr>
              <p:txBody>
                <a:bodyPr/>
                <a:lstStyle/>
                <a:p>
                  <a:r>
                    <a:rPr lang="en-GB">
                      <a:noFill/>
                    </a:rPr>
                    <a:t> </a:t>
                  </a:r>
                </a:p>
              </p:txBody>
            </p:sp>
          </mc:Fallback>
        </mc:AlternateContent>
        <p:cxnSp>
          <p:nvCxnSpPr>
            <p:cNvPr id="40" name="Verbinder: gewinkelt 39">
              <a:extLst>
                <a:ext uri="{FF2B5EF4-FFF2-40B4-BE49-F238E27FC236}">
                  <a16:creationId xmlns:a16="http://schemas.microsoft.com/office/drawing/2014/main" id="{A3CDE62B-7D43-DCCB-7AED-E1A13F579512}"/>
                </a:ext>
              </a:extLst>
            </p:cNvPr>
            <p:cNvCxnSpPr>
              <a:stCxn id="25" idx="2"/>
              <a:endCxn id="38" idx="1"/>
            </p:cNvCxnSpPr>
            <p:nvPr/>
          </p:nvCxnSpPr>
          <p:spPr>
            <a:xfrm rot="16200000" flipH="1">
              <a:off x="4967595" y="5284403"/>
              <a:ext cx="439947" cy="1266153"/>
            </a:xfrm>
            <a:prstGeom prst="bentConnector2">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42" name="Verbinder: gewinkelt 41">
              <a:extLst>
                <a:ext uri="{FF2B5EF4-FFF2-40B4-BE49-F238E27FC236}">
                  <a16:creationId xmlns:a16="http://schemas.microsoft.com/office/drawing/2014/main" id="{B4F79FB0-EFAC-10AC-9849-8AAC594734DF}"/>
                </a:ext>
              </a:extLst>
            </p:cNvPr>
            <p:cNvCxnSpPr>
              <a:stCxn id="29" idx="2"/>
              <a:endCxn id="38" idx="3"/>
            </p:cNvCxnSpPr>
            <p:nvPr/>
          </p:nvCxnSpPr>
          <p:spPr>
            <a:xfrm rot="5400000">
              <a:off x="8138180" y="5282398"/>
              <a:ext cx="443960" cy="1266153"/>
            </a:xfrm>
            <a:prstGeom prst="bentConnector2">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589104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1174FB6-BE31-1ED6-C682-2735FB7EC420}"/>
              </a:ext>
            </a:extLst>
          </p:cNvPr>
          <p:cNvSpPr>
            <a:spLocks noGrp="1"/>
          </p:cNvSpPr>
          <p:nvPr>
            <p:ph type="dt" sz="half" idx="14"/>
          </p:nvPr>
        </p:nvSpPr>
        <p:spPr/>
        <p:txBody>
          <a:bodyPr/>
          <a:lstStyle/>
          <a:p>
            <a:r>
              <a:rPr lang="de-DE"/>
              <a:t>Validation of surroBIER</a:t>
            </a:r>
            <a:endParaRPr lang="de-DE" dirty="0"/>
          </a:p>
        </p:txBody>
      </p:sp>
      <p:sp>
        <p:nvSpPr>
          <p:cNvPr id="3" name="Fußzeilenplatzhalter 2">
            <a:extLst>
              <a:ext uri="{FF2B5EF4-FFF2-40B4-BE49-F238E27FC236}">
                <a16:creationId xmlns:a16="http://schemas.microsoft.com/office/drawing/2014/main" id="{111E8D1B-9E80-E851-E0FC-AE579672A74B}"/>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4" name="Foliennummernplatzhalter 3">
            <a:extLst>
              <a:ext uri="{FF2B5EF4-FFF2-40B4-BE49-F238E27FC236}">
                <a16:creationId xmlns:a16="http://schemas.microsoft.com/office/drawing/2014/main" id="{8E5550CB-FBD6-C009-741A-DE6BDF163CB0}"/>
              </a:ext>
            </a:extLst>
          </p:cNvPr>
          <p:cNvSpPr>
            <a:spLocks noGrp="1"/>
          </p:cNvSpPr>
          <p:nvPr>
            <p:ph type="sldNum" sz="quarter" idx="16"/>
          </p:nvPr>
        </p:nvSpPr>
        <p:spPr/>
        <p:txBody>
          <a:bodyPr/>
          <a:lstStyle/>
          <a:p>
            <a:fld id="{ECE691D0-CC49-4FC7-9C4D-6112B0CB3A76}" type="slidenum">
              <a:rPr lang="de-DE" smtClean="0"/>
              <a:pPr/>
              <a:t>4</a:t>
            </a:fld>
            <a:endParaRPr lang="de-DE" dirty="0"/>
          </a:p>
        </p:txBody>
      </p:sp>
      <mc:AlternateContent xmlns:mc="http://schemas.openxmlformats.org/markup-compatibility/2006" xmlns:a14="http://schemas.microsoft.com/office/drawing/2010/main">
        <mc:Choice Requires="a14">
          <p:sp>
            <p:nvSpPr>
              <p:cNvPr id="5" name="Textplatzhalter 4">
                <a:extLst>
                  <a:ext uri="{FF2B5EF4-FFF2-40B4-BE49-F238E27FC236}">
                    <a16:creationId xmlns:a16="http://schemas.microsoft.com/office/drawing/2014/main" id="{56FFDD7A-94E2-0AF2-F24E-17640D05544E}"/>
                  </a:ext>
                </a:extLst>
              </p:cNvPr>
              <p:cNvSpPr>
                <a:spLocks noGrp="1"/>
              </p:cNvSpPr>
              <p:nvPr>
                <p:ph type="body" sz="quarter" idx="17"/>
              </p:nvPr>
            </p:nvSpPr>
            <p:spPr>
              <a:xfrm>
                <a:off x="658813" y="1790137"/>
                <a:ext cx="7692208" cy="3467663"/>
              </a:xfrm>
            </p:spPr>
            <p:txBody>
              <a:bodyPr/>
              <a:lstStyle/>
              <a:p>
                <a:pPr lvl="1"/>
                <a:r>
                  <a:rPr lang="en-GB" dirty="0"/>
                  <a:t>Sampling equilibrium defining parameters</a:t>
                </a:r>
              </a:p>
              <a:p>
                <a:pPr lvl="3"/>
                <a:r>
                  <a:rPr lang="en-GB" dirty="0"/>
                  <a:t>radial pressure profile (dim.=7):</a:t>
                </a:r>
              </a:p>
              <a:p>
                <a:pPr lvl="1" algn="ctr"/>
                <a:r>
                  <a:rPr lang="en-GB" dirty="0">
                    <a:solidFill>
                      <a:schemeClr val="tx1"/>
                    </a:solidFill>
                  </a:rPr>
                  <a:t> </a:t>
                </a:r>
                <a14:m>
                  <m:oMath xmlns:m="http://schemas.openxmlformats.org/officeDocument/2006/math">
                    <m:r>
                      <a:rPr lang="de-AT" b="0" i="1" smtClean="0">
                        <a:solidFill>
                          <a:schemeClr val="tx1"/>
                        </a:solidFill>
                        <a:latin typeface="Cambria Math" panose="02040503050406030204" pitchFamily="18" charset="0"/>
                      </a:rPr>
                      <m:t>𝑝</m:t>
                    </m:r>
                    <m:d>
                      <m:dPr>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𝑠</m:t>
                        </m:r>
                      </m:e>
                    </m:d>
                    <m:r>
                      <a:rPr lang="de-AT" b="0" i="1" smtClean="0">
                        <a:solidFill>
                          <a:schemeClr val="tx1"/>
                        </a:solidFill>
                        <a:latin typeface="Cambria Math" panose="02040503050406030204" pitchFamily="18" charset="0"/>
                      </a:rPr>
                      <m:t>=</m:t>
                    </m:r>
                    <m:f>
                      <m:fPr>
                        <m:ctrlPr>
                          <a:rPr lang="de-AT" b="0" i="1" smtClean="0">
                            <a:solidFill>
                              <a:schemeClr val="tx1"/>
                            </a:solidFill>
                            <a:latin typeface="Cambria Math" panose="02040503050406030204" pitchFamily="18" charset="0"/>
                          </a:rPr>
                        </m:ctrlPr>
                      </m:fPr>
                      <m:num>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𝑝</m:t>
                            </m:r>
                          </m:e>
                          <m:sub>
                            <m:r>
                              <a:rPr lang="de-AT" b="0" i="1" smtClean="0">
                                <a:solidFill>
                                  <a:schemeClr val="tx1"/>
                                </a:solidFill>
                                <a:latin typeface="Cambria Math" panose="02040503050406030204" pitchFamily="18" charset="0"/>
                              </a:rPr>
                              <m:t>0</m:t>
                            </m:r>
                          </m:sub>
                        </m:sSub>
                      </m:num>
                      <m:den>
                        <m:nary>
                          <m:naryPr>
                            <m:ctrlPr>
                              <a:rPr lang="de-AT" b="0" i="1" smtClean="0">
                                <a:solidFill>
                                  <a:schemeClr val="tx1"/>
                                </a:solidFill>
                                <a:latin typeface="Cambria Math" panose="02040503050406030204" pitchFamily="18" charset="0"/>
                              </a:rPr>
                            </m:ctrlPr>
                          </m:naryPr>
                          <m:sub>
                            <m:r>
                              <a:rPr lang="de-AT" b="0" i="1" smtClean="0">
                                <a:solidFill>
                                  <a:schemeClr val="tx1"/>
                                </a:solidFill>
                                <a:latin typeface="Cambria Math" panose="02040503050406030204" pitchFamily="18" charset="0"/>
                              </a:rPr>
                              <m:t>0</m:t>
                            </m:r>
                          </m:sub>
                          <m:sup>
                            <m:r>
                              <a:rPr lang="de-AT" b="0" i="1" smtClean="0">
                                <a:solidFill>
                                  <a:schemeClr val="tx1"/>
                                </a:solidFill>
                                <a:latin typeface="Cambria Math" panose="02040503050406030204" pitchFamily="18" charset="0"/>
                              </a:rPr>
                              <m:t>1</m:t>
                            </m:r>
                          </m:sup>
                          <m:e>
                            <m:func>
                              <m:funcPr>
                                <m:ctrlPr>
                                  <a:rPr lang="de-AT" b="0" i="1" smtClean="0">
                                    <a:solidFill>
                                      <a:schemeClr val="tx1"/>
                                    </a:solidFill>
                                    <a:latin typeface="Cambria Math" panose="02040503050406030204" pitchFamily="18" charset="0"/>
                                  </a:rPr>
                                </m:ctrlPr>
                              </m:funcPr>
                              <m:fName>
                                <m:r>
                                  <m:rPr>
                                    <m:sty m:val="p"/>
                                  </m:rPr>
                                  <a:rPr lang="de-AT" b="0" i="0" smtClean="0">
                                    <a:solidFill>
                                      <a:schemeClr val="tx1"/>
                                    </a:solidFill>
                                    <a:latin typeface="Cambria Math" panose="02040503050406030204" pitchFamily="18" charset="0"/>
                                  </a:rPr>
                                  <m:t>exp</m:t>
                                </m:r>
                              </m:fName>
                              <m:e>
                                <m:d>
                                  <m:dPr>
                                    <m:ctrlPr>
                                      <a:rPr lang="de-AT" b="0" i="1" smtClean="0">
                                        <a:solidFill>
                                          <a:schemeClr val="tx1"/>
                                        </a:solidFill>
                                        <a:latin typeface="Cambria Math" panose="02040503050406030204" pitchFamily="18" charset="0"/>
                                      </a:rPr>
                                    </m:ctrlPr>
                                  </m:dPr>
                                  <m:e>
                                    <m:acc>
                                      <m:accPr>
                                        <m:chr m:val="̃"/>
                                        <m:ctrlPr>
                                          <a:rPr lang="de-AT" b="0" i="1" smtClean="0">
                                            <a:solidFill>
                                              <a:schemeClr val="tx1"/>
                                            </a:solidFill>
                                            <a:latin typeface="Cambria Math" panose="02040503050406030204" pitchFamily="18" charset="0"/>
                                          </a:rPr>
                                        </m:ctrlPr>
                                      </m:accPr>
                                      <m:e>
                                        <m:r>
                                          <a:rPr lang="de-AT" b="0" i="1" smtClean="0">
                                            <a:solidFill>
                                              <a:schemeClr val="tx1"/>
                                            </a:solidFill>
                                            <a:latin typeface="Cambria Math" panose="02040503050406030204" pitchFamily="18" charset="0"/>
                                          </a:rPr>
                                          <m:t>𝑝</m:t>
                                        </m:r>
                                      </m:e>
                                    </m:acc>
                                  </m:e>
                                </m:d>
                              </m:e>
                            </m:func>
                            <m:r>
                              <a:rPr lang="de-AT" b="0" i="1" smtClean="0">
                                <a:solidFill>
                                  <a:schemeClr val="tx1"/>
                                </a:solidFill>
                                <a:latin typeface="Cambria Math" panose="02040503050406030204" pitchFamily="18" charset="0"/>
                              </a:rPr>
                              <m:t>𝑑</m:t>
                            </m:r>
                            <m:sSup>
                              <m:sSupPr>
                                <m:ctrlPr>
                                  <a:rPr lang="de-AT" b="0" i="1" smtClean="0">
                                    <a:solidFill>
                                      <a:schemeClr val="tx1"/>
                                    </a:solidFill>
                                    <a:latin typeface="Cambria Math" panose="02040503050406030204" pitchFamily="18" charset="0"/>
                                  </a:rPr>
                                </m:ctrlPr>
                              </m:sSupPr>
                              <m:e>
                                <m:r>
                                  <a:rPr lang="de-AT" b="0" i="1" smtClean="0">
                                    <a:solidFill>
                                      <a:schemeClr val="tx1"/>
                                    </a:solidFill>
                                    <a:latin typeface="Cambria Math" panose="02040503050406030204" pitchFamily="18" charset="0"/>
                                  </a:rPr>
                                  <m:t>𝑠</m:t>
                                </m:r>
                              </m:e>
                              <m:sup>
                                <m:r>
                                  <a:rPr lang="de-AT" b="0" i="1" smtClean="0">
                                    <a:solidFill>
                                      <a:schemeClr val="tx1"/>
                                    </a:solidFill>
                                    <a:latin typeface="Cambria Math" panose="02040503050406030204" pitchFamily="18" charset="0"/>
                                  </a:rPr>
                                  <m:t>′</m:t>
                                </m:r>
                              </m:sup>
                            </m:sSup>
                          </m:e>
                        </m:nary>
                      </m:den>
                    </m:f>
                    <m:nary>
                      <m:naryPr>
                        <m:ctrlPr>
                          <a:rPr lang="de-AT" b="0" i="1" smtClean="0">
                            <a:solidFill>
                              <a:schemeClr val="tx1"/>
                            </a:solidFill>
                            <a:latin typeface="Cambria Math" panose="02040503050406030204" pitchFamily="18" charset="0"/>
                          </a:rPr>
                        </m:ctrlPr>
                      </m:naryPr>
                      <m:sub>
                        <m:r>
                          <a:rPr lang="de-AT" b="0" i="1" smtClean="0">
                            <a:solidFill>
                              <a:schemeClr val="tx1"/>
                            </a:solidFill>
                            <a:latin typeface="Cambria Math" panose="02040503050406030204" pitchFamily="18" charset="0"/>
                          </a:rPr>
                          <m:t>𝑠</m:t>
                        </m:r>
                      </m:sub>
                      <m:sup>
                        <m:r>
                          <a:rPr lang="de-AT" b="0" i="1" smtClean="0">
                            <a:solidFill>
                              <a:schemeClr val="tx1"/>
                            </a:solidFill>
                            <a:latin typeface="Cambria Math" panose="02040503050406030204" pitchFamily="18" charset="0"/>
                          </a:rPr>
                          <m:t>1</m:t>
                        </m:r>
                      </m:sup>
                      <m:e>
                        <m:r>
                          <m:rPr>
                            <m:sty m:val="p"/>
                          </m:rPr>
                          <a:rPr lang="de-AT" b="0" i="0" smtClean="0">
                            <a:solidFill>
                              <a:schemeClr val="tx1"/>
                            </a:solidFill>
                            <a:latin typeface="Cambria Math" panose="02040503050406030204" pitchFamily="18" charset="0"/>
                          </a:rPr>
                          <m:t>exp</m:t>
                        </m:r>
                        <m:r>
                          <a:rPr lang="de-AT" b="0" i="1" smtClean="0">
                            <a:solidFill>
                              <a:schemeClr val="tx1"/>
                            </a:solidFill>
                            <a:latin typeface="Cambria Math" panose="02040503050406030204" pitchFamily="18" charset="0"/>
                          </a:rPr>
                          <m:t>⁡(</m:t>
                        </m:r>
                        <m:acc>
                          <m:accPr>
                            <m:chr m:val="̃"/>
                            <m:ctrlPr>
                              <a:rPr lang="de-AT" b="0" i="1" smtClean="0">
                                <a:solidFill>
                                  <a:schemeClr val="tx1"/>
                                </a:solidFill>
                                <a:latin typeface="Cambria Math" panose="02040503050406030204" pitchFamily="18" charset="0"/>
                              </a:rPr>
                            </m:ctrlPr>
                          </m:accPr>
                          <m:e>
                            <m:r>
                              <a:rPr lang="de-AT" b="0" i="1" smtClean="0">
                                <a:solidFill>
                                  <a:schemeClr val="tx1"/>
                                </a:solidFill>
                                <a:latin typeface="Cambria Math" panose="02040503050406030204" pitchFamily="18" charset="0"/>
                              </a:rPr>
                              <m:t>𝑝</m:t>
                            </m:r>
                          </m:e>
                        </m:acc>
                        <m:r>
                          <a:rPr lang="de-AT" b="0" i="1" smtClean="0">
                            <a:solidFill>
                              <a:schemeClr val="tx1"/>
                            </a:solidFill>
                            <a:latin typeface="Cambria Math" panose="02040503050406030204" pitchFamily="18" charset="0"/>
                          </a:rPr>
                          <m:t>)</m:t>
                        </m:r>
                      </m:e>
                    </m:nary>
                    <m:r>
                      <a:rPr lang="de-AT" b="0" i="1" smtClean="0">
                        <a:solidFill>
                          <a:schemeClr val="tx1"/>
                        </a:solidFill>
                        <a:latin typeface="Cambria Math" panose="02040503050406030204" pitchFamily="18" charset="0"/>
                      </a:rPr>
                      <m:t>𝑑</m:t>
                    </m:r>
                    <m:sSup>
                      <m:sSupPr>
                        <m:ctrlPr>
                          <a:rPr lang="de-AT" b="0" i="1" smtClean="0">
                            <a:solidFill>
                              <a:schemeClr val="tx1"/>
                            </a:solidFill>
                            <a:latin typeface="Cambria Math" panose="02040503050406030204" pitchFamily="18" charset="0"/>
                          </a:rPr>
                        </m:ctrlPr>
                      </m:sSupPr>
                      <m:e>
                        <m:r>
                          <a:rPr lang="de-AT" b="0" i="1" smtClean="0">
                            <a:solidFill>
                              <a:schemeClr val="tx1"/>
                            </a:solidFill>
                            <a:latin typeface="Cambria Math" panose="02040503050406030204" pitchFamily="18" charset="0"/>
                          </a:rPr>
                          <m:t>𝑠</m:t>
                        </m:r>
                      </m:e>
                      <m:sup>
                        <m:r>
                          <a:rPr lang="de-AT" b="0" i="1" smtClean="0">
                            <a:solidFill>
                              <a:schemeClr val="tx1"/>
                            </a:solidFill>
                            <a:latin typeface="Cambria Math" panose="02040503050406030204" pitchFamily="18" charset="0"/>
                          </a:rPr>
                          <m:t>′</m:t>
                        </m:r>
                      </m:sup>
                    </m:sSup>
                  </m:oMath>
                </a14:m>
                <a:r>
                  <a:rPr lang="en-GB" dirty="0">
                    <a:solidFill>
                      <a:schemeClr val="tx1"/>
                    </a:solidFill>
                    <a:sym typeface="Wingdings" panose="05000000000000000000" pitchFamily="2" charset="2"/>
                  </a:rPr>
                  <a:t>, </a:t>
                </a:r>
                <a14:m>
                  <m:oMath xmlns:m="http://schemas.openxmlformats.org/officeDocument/2006/math">
                    <m:acc>
                      <m:accPr>
                        <m:chr m:val="̃"/>
                        <m:ctrlPr>
                          <a:rPr lang="de-AT" b="0" i="1" smtClean="0">
                            <a:solidFill>
                              <a:schemeClr val="tx1"/>
                            </a:solidFill>
                            <a:latin typeface="Cambria Math" panose="02040503050406030204" pitchFamily="18" charset="0"/>
                            <a:sym typeface="Wingdings" panose="05000000000000000000" pitchFamily="2" charset="2"/>
                          </a:rPr>
                        </m:ctrlPr>
                      </m:accPr>
                      <m:e>
                        <m:r>
                          <a:rPr lang="de-AT" b="0" i="1" smtClean="0">
                            <a:solidFill>
                              <a:schemeClr val="tx1"/>
                            </a:solidFill>
                            <a:latin typeface="Cambria Math" panose="02040503050406030204" pitchFamily="18" charset="0"/>
                            <a:sym typeface="Wingdings" panose="05000000000000000000" pitchFamily="2" charset="2"/>
                          </a:rPr>
                          <m:t>𝑝</m:t>
                        </m:r>
                      </m:e>
                    </m:acc>
                    <m:r>
                      <a:rPr lang="de-AT" b="0" i="1" dirty="0" smtClean="0">
                        <a:solidFill>
                          <a:schemeClr val="tx1"/>
                        </a:solidFill>
                        <a:latin typeface="Cambria Math" panose="02040503050406030204" pitchFamily="18" charset="0"/>
                      </a:rPr>
                      <m:t>∼</m:t>
                    </m:r>
                    <m:r>
                      <a:rPr lang="de-AT" b="0" i="1" dirty="0" smtClean="0">
                        <a:solidFill>
                          <a:schemeClr val="tx1"/>
                        </a:solidFill>
                        <a:latin typeface="Cambria Math" panose="02040503050406030204" pitchFamily="18" charset="0"/>
                      </a:rPr>
                      <m:t>𝑃𝐶</m:t>
                    </m:r>
                    <m:sSub>
                      <m:sSubPr>
                        <m:ctrlPr>
                          <a:rPr lang="de-AT" b="0" i="1" dirty="0" smtClean="0">
                            <a:solidFill>
                              <a:schemeClr val="tx1"/>
                            </a:solidFill>
                            <a:latin typeface="Cambria Math" panose="02040503050406030204" pitchFamily="18" charset="0"/>
                          </a:rPr>
                        </m:ctrlPr>
                      </m:sSubPr>
                      <m:e>
                        <m:r>
                          <a:rPr lang="de-AT" b="0" i="1" dirty="0" smtClean="0">
                            <a:solidFill>
                              <a:schemeClr val="tx1"/>
                            </a:solidFill>
                            <a:latin typeface="Cambria Math" panose="02040503050406030204" pitchFamily="18" charset="0"/>
                          </a:rPr>
                          <m:t>𝐴</m:t>
                        </m:r>
                      </m:e>
                      <m:sub>
                        <m:r>
                          <a:rPr lang="de-AT" b="0" i="1" dirty="0" smtClean="0">
                            <a:solidFill>
                              <a:schemeClr val="tx1"/>
                            </a:solidFill>
                            <a:latin typeface="Cambria Math" panose="02040503050406030204" pitchFamily="18" charset="0"/>
                          </a:rPr>
                          <m:t>6</m:t>
                        </m:r>
                      </m:sub>
                    </m:sSub>
                    <m:d>
                      <m:dPr>
                        <m:ctrlPr>
                          <a:rPr lang="de-AT" b="0" i="1" dirty="0" smtClean="0">
                            <a:solidFill>
                              <a:schemeClr val="tx1"/>
                            </a:solidFill>
                            <a:latin typeface="Cambria Math" panose="02040503050406030204" pitchFamily="18" charset="0"/>
                          </a:rPr>
                        </m:ctrlPr>
                      </m:dPr>
                      <m:e>
                        <m:r>
                          <a:rPr lang="de-AT" b="0" i="1" dirty="0" smtClean="0">
                            <a:solidFill>
                              <a:schemeClr val="tx1"/>
                            </a:solidFill>
                            <a:latin typeface="Cambria Math" panose="02040503050406030204" pitchFamily="18" charset="0"/>
                          </a:rPr>
                          <m:t>𝐺</m:t>
                        </m:r>
                        <m:sSub>
                          <m:sSubPr>
                            <m:ctrlPr>
                              <a:rPr lang="de-AT" b="0" i="1" dirty="0" smtClean="0">
                                <a:solidFill>
                                  <a:schemeClr val="tx1"/>
                                </a:solidFill>
                                <a:latin typeface="Cambria Math" panose="02040503050406030204" pitchFamily="18" charset="0"/>
                              </a:rPr>
                            </m:ctrlPr>
                          </m:sSubPr>
                          <m:e>
                            <m:r>
                              <a:rPr lang="de-AT" b="0" i="1" dirty="0" smtClean="0">
                                <a:solidFill>
                                  <a:schemeClr val="tx1"/>
                                </a:solidFill>
                                <a:latin typeface="Cambria Math" panose="02040503050406030204" pitchFamily="18" charset="0"/>
                              </a:rPr>
                              <m:t>𝑃</m:t>
                            </m:r>
                          </m:e>
                          <m:sub>
                            <m:r>
                              <a:rPr lang="de-AT" b="0" i="1" dirty="0" smtClean="0">
                                <a:solidFill>
                                  <a:schemeClr val="tx1"/>
                                </a:solidFill>
                                <a:latin typeface="Cambria Math" panose="02040503050406030204" pitchFamily="18" charset="0"/>
                              </a:rPr>
                              <m:t>𝑀𝑖𝑛𝑒𝑟𝑣𝑎</m:t>
                            </m:r>
                          </m:sub>
                        </m:sSub>
                      </m:e>
                    </m:d>
                  </m:oMath>
                </a14:m>
                <a:r>
                  <a:rPr lang="en-GB" dirty="0">
                    <a:solidFill>
                      <a:schemeClr val="tx1"/>
                    </a:solidFill>
                    <a:sym typeface="Wingdings" panose="05000000000000000000" pitchFamily="2" charset="2"/>
                  </a:rPr>
                  <a:t>, </a:t>
                </a:r>
                <a14:m>
                  <m:oMath xmlns:m="http://schemas.openxmlformats.org/officeDocument/2006/math">
                    <m:sSub>
                      <m:sSubPr>
                        <m:ctrlPr>
                          <a:rPr lang="de-AT" b="0" i="1" smtClean="0">
                            <a:solidFill>
                              <a:schemeClr val="tx1"/>
                            </a:solidFill>
                            <a:latin typeface="Cambria Math" panose="02040503050406030204" pitchFamily="18" charset="0"/>
                            <a:sym typeface="Wingdings" panose="05000000000000000000" pitchFamily="2" charset="2"/>
                          </a:rPr>
                        </m:ctrlPr>
                      </m:sSubPr>
                      <m:e>
                        <m:r>
                          <a:rPr lang="de-AT" b="0" i="1" smtClean="0">
                            <a:solidFill>
                              <a:schemeClr val="tx1"/>
                            </a:solidFill>
                            <a:latin typeface="Cambria Math" panose="02040503050406030204" pitchFamily="18" charset="0"/>
                            <a:sym typeface="Wingdings" panose="05000000000000000000" pitchFamily="2" charset="2"/>
                          </a:rPr>
                          <m:t>𝑝</m:t>
                        </m:r>
                      </m:e>
                      <m:sub>
                        <m:r>
                          <a:rPr lang="de-AT" b="0" i="1" smtClean="0">
                            <a:solidFill>
                              <a:schemeClr val="tx1"/>
                            </a:solidFill>
                            <a:latin typeface="Cambria Math" panose="02040503050406030204" pitchFamily="18" charset="0"/>
                            <a:sym typeface="Wingdings" panose="05000000000000000000" pitchFamily="2" charset="2"/>
                          </a:rPr>
                          <m:t>0</m:t>
                        </m:r>
                      </m:sub>
                    </m:sSub>
                    <m:r>
                      <a:rPr lang="de-AT" b="0" i="1" smtClean="0">
                        <a:solidFill>
                          <a:schemeClr val="tx1"/>
                        </a:solidFill>
                        <a:latin typeface="Cambria Math" panose="02040503050406030204" pitchFamily="18" charset="0"/>
                        <a:sym typeface="Wingdings" panose="05000000000000000000" pitchFamily="2" charset="2"/>
                      </a:rPr>
                      <m:t>~</m:t>
                    </m:r>
                    <m: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𝒰</m:t>
                    </m:r>
                    <m:d>
                      <m:dPr>
                        <m:ctrlP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0,200</m:t>
                        </m:r>
                      </m:e>
                    </m:d>
                  </m:oMath>
                </a14:m>
                <a:r>
                  <a:rPr lang="en-GB" dirty="0">
                    <a:solidFill>
                      <a:schemeClr val="tx1"/>
                    </a:solidFill>
                    <a:sym typeface="Wingdings" panose="05000000000000000000" pitchFamily="2" charset="2"/>
                  </a:rPr>
                  <a:t> </a:t>
                </a:r>
                <a:r>
                  <a:rPr lang="en-GB" b="0" dirty="0">
                    <a:solidFill>
                      <a:schemeClr val="tx1"/>
                    </a:solidFill>
                    <a:sym typeface="Wingdings" panose="05000000000000000000" pitchFamily="2" charset="2"/>
                  </a:rPr>
                  <a:t>kPa</a:t>
                </a:r>
              </a:p>
              <a:p>
                <a:pPr lvl="3"/>
                <a:r>
                  <a:rPr lang="en-GB" dirty="0"/>
                  <a:t>toroidal current profile (dim.=4): </a:t>
                </a:r>
              </a:p>
              <a:p>
                <a:pPr lvl="1" algn="ctr"/>
                <a14:m>
                  <m:oMath xmlns:m="http://schemas.openxmlformats.org/officeDocument/2006/math">
                    <m:r>
                      <m:rPr>
                        <m:sty m:val="p"/>
                      </m:rPr>
                      <a:rPr lang="de-AT" b="0" i="0" smtClean="0">
                        <a:solidFill>
                          <a:schemeClr val="tx1"/>
                        </a:solidFill>
                        <a:latin typeface="Cambria Math" panose="02040503050406030204" pitchFamily="18" charset="0"/>
                      </a:rPr>
                      <m:t>I</m:t>
                    </m:r>
                    <m:d>
                      <m:dPr>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𝑠</m:t>
                        </m:r>
                      </m:e>
                    </m:d>
                    <m:r>
                      <a:rPr lang="de-AT" b="0" i="1" smtClean="0">
                        <a:solidFill>
                          <a:schemeClr val="tx1"/>
                        </a:solidFill>
                        <a:latin typeface="Cambria Math" panose="02040503050406030204" pitchFamily="18" charset="0"/>
                      </a:rPr>
                      <m:t>=</m:t>
                    </m:r>
                    <m:f>
                      <m:fPr>
                        <m:ctrlPr>
                          <a:rPr lang="de-AT" b="0" i="1" smtClean="0">
                            <a:solidFill>
                              <a:schemeClr val="tx1"/>
                            </a:solidFill>
                            <a:latin typeface="Cambria Math" panose="02040503050406030204" pitchFamily="18" charset="0"/>
                          </a:rPr>
                        </m:ctrlPr>
                      </m:fPr>
                      <m:num>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𝐼</m:t>
                            </m:r>
                          </m:e>
                          <m:sub>
                            <m:r>
                              <a:rPr lang="de-AT" b="0" i="1" smtClean="0">
                                <a:solidFill>
                                  <a:schemeClr val="tx1"/>
                                </a:solidFill>
                                <a:latin typeface="Cambria Math" panose="02040503050406030204" pitchFamily="18" charset="0"/>
                              </a:rPr>
                              <m:t>0</m:t>
                            </m:r>
                          </m:sub>
                        </m:sSub>
                      </m:num>
                      <m:den>
                        <m:nary>
                          <m:naryPr>
                            <m:ctrlPr>
                              <a:rPr lang="de-AT" b="0" i="1" smtClean="0">
                                <a:solidFill>
                                  <a:schemeClr val="tx1"/>
                                </a:solidFill>
                                <a:latin typeface="Cambria Math" panose="02040503050406030204" pitchFamily="18" charset="0"/>
                              </a:rPr>
                            </m:ctrlPr>
                          </m:naryPr>
                          <m:sub>
                            <m:r>
                              <a:rPr lang="de-AT" b="0" i="1" smtClean="0">
                                <a:solidFill>
                                  <a:schemeClr val="tx1"/>
                                </a:solidFill>
                                <a:latin typeface="Cambria Math" panose="02040503050406030204" pitchFamily="18" charset="0"/>
                              </a:rPr>
                              <m:t>0</m:t>
                            </m:r>
                          </m:sub>
                          <m:sup>
                            <m:r>
                              <a:rPr lang="de-AT" b="0" i="1" smtClean="0">
                                <a:solidFill>
                                  <a:schemeClr val="tx1"/>
                                </a:solidFill>
                                <a:latin typeface="Cambria Math" panose="02040503050406030204" pitchFamily="18" charset="0"/>
                              </a:rPr>
                              <m:t>1</m:t>
                            </m:r>
                          </m:sup>
                          <m:e>
                            <m:func>
                              <m:funcPr>
                                <m:ctrlPr>
                                  <a:rPr lang="de-AT" b="0" i="1" smtClean="0">
                                    <a:solidFill>
                                      <a:schemeClr val="tx1"/>
                                    </a:solidFill>
                                    <a:latin typeface="Cambria Math" panose="02040503050406030204" pitchFamily="18" charset="0"/>
                                  </a:rPr>
                                </m:ctrlPr>
                              </m:funcPr>
                              <m:fName>
                                <m:r>
                                  <m:rPr>
                                    <m:sty m:val="p"/>
                                  </m:rPr>
                                  <a:rPr lang="de-AT" b="0" i="0" smtClean="0">
                                    <a:solidFill>
                                      <a:schemeClr val="tx1"/>
                                    </a:solidFill>
                                    <a:latin typeface="Cambria Math" panose="02040503050406030204" pitchFamily="18" charset="0"/>
                                  </a:rPr>
                                  <m:t>exp</m:t>
                                </m:r>
                              </m:fName>
                              <m:e>
                                <m:acc>
                                  <m:accPr>
                                    <m:chr m:val="̃"/>
                                    <m:ctrlPr>
                                      <a:rPr lang="de-AT" b="0" i="1" smtClean="0">
                                        <a:solidFill>
                                          <a:schemeClr val="tx1"/>
                                        </a:solidFill>
                                        <a:latin typeface="Cambria Math" panose="02040503050406030204" pitchFamily="18" charset="0"/>
                                      </a:rPr>
                                    </m:ctrlPr>
                                  </m:accPr>
                                  <m:e>
                                    <m:r>
                                      <a:rPr lang="de-AT" b="0" i="1" smtClean="0">
                                        <a:solidFill>
                                          <a:schemeClr val="tx1"/>
                                        </a:solidFill>
                                        <a:latin typeface="Cambria Math" panose="02040503050406030204" pitchFamily="18" charset="0"/>
                                      </a:rPr>
                                      <m:t>𝐼</m:t>
                                    </m:r>
                                  </m:e>
                                </m:acc>
                              </m:e>
                            </m:func>
                            <m:r>
                              <a:rPr lang="de-AT" b="0" i="1" smtClean="0">
                                <a:solidFill>
                                  <a:schemeClr val="tx1"/>
                                </a:solidFill>
                                <a:latin typeface="Cambria Math" panose="02040503050406030204" pitchFamily="18" charset="0"/>
                              </a:rPr>
                              <m:t>𝑑</m:t>
                            </m:r>
                            <m:sSup>
                              <m:sSupPr>
                                <m:ctrlPr>
                                  <a:rPr lang="de-AT" b="0" i="1" smtClean="0">
                                    <a:solidFill>
                                      <a:schemeClr val="tx1"/>
                                    </a:solidFill>
                                    <a:latin typeface="Cambria Math" panose="02040503050406030204" pitchFamily="18" charset="0"/>
                                  </a:rPr>
                                </m:ctrlPr>
                              </m:sSupPr>
                              <m:e>
                                <m:r>
                                  <a:rPr lang="de-AT" b="0" i="1" smtClean="0">
                                    <a:solidFill>
                                      <a:schemeClr val="tx1"/>
                                    </a:solidFill>
                                    <a:latin typeface="Cambria Math" panose="02040503050406030204" pitchFamily="18" charset="0"/>
                                  </a:rPr>
                                  <m:t>𝑠</m:t>
                                </m:r>
                              </m:e>
                              <m:sup>
                                <m:r>
                                  <a:rPr lang="de-AT" b="0" i="1" smtClean="0">
                                    <a:solidFill>
                                      <a:schemeClr val="tx1"/>
                                    </a:solidFill>
                                    <a:latin typeface="Cambria Math" panose="02040503050406030204" pitchFamily="18" charset="0"/>
                                  </a:rPr>
                                  <m:t>′</m:t>
                                </m:r>
                              </m:sup>
                            </m:sSup>
                          </m:e>
                        </m:nary>
                      </m:den>
                    </m:f>
                    <m:nary>
                      <m:naryPr>
                        <m:ctrlPr>
                          <a:rPr lang="de-AT" b="0" i="1" smtClean="0">
                            <a:solidFill>
                              <a:schemeClr val="tx1"/>
                            </a:solidFill>
                            <a:latin typeface="Cambria Math" panose="02040503050406030204" pitchFamily="18" charset="0"/>
                          </a:rPr>
                        </m:ctrlPr>
                      </m:naryPr>
                      <m:sub>
                        <m:r>
                          <a:rPr lang="de-AT" b="0" i="1" smtClean="0">
                            <a:solidFill>
                              <a:schemeClr val="tx1"/>
                            </a:solidFill>
                            <a:latin typeface="Cambria Math" panose="02040503050406030204" pitchFamily="18" charset="0"/>
                          </a:rPr>
                          <m:t>𝑠</m:t>
                        </m:r>
                      </m:sub>
                      <m:sup>
                        <m:r>
                          <a:rPr lang="de-AT" b="0" i="1" smtClean="0">
                            <a:solidFill>
                              <a:schemeClr val="tx1"/>
                            </a:solidFill>
                            <a:latin typeface="Cambria Math" panose="02040503050406030204" pitchFamily="18" charset="0"/>
                          </a:rPr>
                          <m:t>1</m:t>
                        </m:r>
                      </m:sup>
                      <m:e>
                        <m:r>
                          <m:rPr>
                            <m:sty m:val="p"/>
                          </m:rPr>
                          <a:rPr lang="de-AT" b="0" i="0" smtClean="0">
                            <a:solidFill>
                              <a:schemeClr val="tx1"/>
                            </a:solidFill>
                            <a:latin typeface="Cambria Math" panose="02040503050406030204" pitchFamily="18" charset="0"/>
                          </a:rPr>
                          <m:t>exp</m:t>
                        </m:r>
                        <m:r>
                          <a:rPr lang="de-AT" b="0" i="1" smtClean="0">
                            <a:solidFill>
                              <a:schemeClr val="tx1"/>
                            </a:solidFill>
                            <a:latin typeface="Cambria Math" panose="02040503050406030204" pitchFamily="18" charset="0"/>
                          </a:rPr>
                          <m:t>⁡(</m:t>
                        </m:r>
                        <m:acc>
                          <m:accPr>
                            <m:chr m:val="̃"/>
                            <m:ctrlPr>
                              <a:rPr lang="de-AT" b="0" i="1" smtClean="0">
                                <a:solidFill>
                                  <a:schemeClr val="tx1"/>
                                </a:solidFill>
                                <a:latin typeface="Cambria Math" panose="02040503050406030204" pitchFamily="18" charset="0"/>
                              </a:rPr>
                            </m:ctrlPr>
                          </m:accPr>
                          <m:e>
                            <m:r>
                              <a:rPr lang="de-AT" b="0" i="1" smtClean="0">
                                <a:solidFill>
                                  <a:schemeClr val="tx1"/>
                                </a:solidFill>
                                <a:latin typeface="Cambria Math" panose="02040503050406030204" pitchFamily="18" charset="0"/>
                              </a:rPr>
                              <m:t>𝐼</m:t>
                            </m:r>
                          </m:e>
                        </m:acc>
                        <m:r>
                          <a:rPr lang="de-AT" b="0" i="1" smtClean="0">
                            <a:solidFill>
                              <a:schemeClr val="tx1"/>
                            </a:solidFill>
                            <a:latin typeface="Cambria Math" panose="02040503050406030204" pitchFamily="18" charset="0"/>
                          </a:rPr>
                          <m:t>)</m:t>
                        </m:r>
                      </m:e>
                    </m:nary>
                    <m:r>
                      <a:rPr lang="de-AT" b="0" i="1" smtClean="0">
                        <a:solidFill>
                          <a:schemeClr val="tx1"/>
                        </a:solidFill>
                        <a:latin typeface="Cambria Math" panose="02040503050406030204" pitchFamily="18" charset="0"/>
                      </a:rPr>
                      <m:t>𝑑</m:t>
                    </m:r>
                    <m:sSup>
                      <m:sSupPr>
                        <m:ctrlPr>
                          <a:rPr lang="de-AT" b="0" i="1" smtClean="0">
                            <a:solidFill>
                              <a:schemeClr val="tx1"/>
                            </a:solidFill>
                            <a:latin typeface="Cambria Math" panose="02040503050406030204" pitchFamily="18" charset="0"/>
                          </a:rPr>
                        </m:ctrlPr>
                      </m:sSupPr>
                      <m:e>
                        <m:r>
                          <a:rPr lang="de-AT" b="0" i="1" smtClean="0">
                            <a:solidFill>
                              <a:schemeClr val="tx1"/>
                            </a:solidFill>
                            <a:latin typeface="Cambria Math" panose="02040503050406030204" pitchFamily="18" charset="0"/>
                          </a:rPr>
                          <m:t>𝑠</m:t>
                        </m:r>
                      </m:e>
                      <m:sup>
                        <m:r>
                          <a:rPr lang="de-AT" b="0" i="1" smtClean="0">
                            <a:solidFill>
                              <a:schemeClr val="tx1"/>
                            </a:solidFill>
                            <a:latin typeface="Cambria Math" panose="02040503050406030204" pitchFamily="18" charset="0"/>
                          </a:rPr>
                          <m:t>′</m:t>
                        </m:r>
                      </m:sup>
                    </m:sSup>
                  </m:oMath>
                </a14:m>
                <a:r>
                  <a:rPr lang="en-GB" dirty="0">
                    <a:solidFill>
                      <a:schemeClr val="tx1"/>
                    </a:solidFill>
                    <a:sym typeface="Wingdings" panose="05000000000000000000" pitchFamily="2" charset="2"/>
                  </a:rPr>
                  <a:t>´, </a:t>
                </a:r>
                <a14:m>
                  <m:oMath xmlns:m="http://schemas.openxmlformats.org/officeDocument/2006/math">
                    <m:acc>
                      <m:accPr>
                        <m:chr m:val="̃"/>
                        <m:ctrlPr>
                          <a:rPr lang="de-AT" i="1">
                            <a:solidFill>
                              <a:schemeClr val="tx1"/>
                            </a:solidFill>
                            <a:latin typeface="Cambria Math" panose="02040503050406030204" pitchFamily="18" charset="0"/>
                            <a:sym typeface="Wingdings" panose="05000000000000000000" pitchFamily="2" charset="2"/>
                          </a:rPr>
                        </m:ctrlPr>
                      </m:accPr>
                      <m:e>
                        <m:r>
                          <a:rPr lang="de-AT" b="0" i="1" smtClean="0">
                            <a:solidFill>
                              <a:schemeClr val="tx1"/>
                            </a:solidFill>
                            <a:latin typeface="Cambria Math" panose="02040503050406030204" pitchFamily="18" charset="0"/>
                            <a:sym typeface="Wingdings" panose="05000000000000000000" pitchFamily="2" charset="2"/>
                          </a:rPr>
                          <m:t>𝐼</m:t>
                        </m:r>
                      </m:e>
                    </m:acc>
                    <m:r>
                      <a:rPr lang="de-AT" b="0" i="1" smtClean="0">
                        <a:solidFill>
                          <a:schemeClr val="tx1"/>
                        </a:solidFill>
                        <a:latin typeface="Cambria Math" panose="02040503050406030204" pitchFamily="18" charset="0"/>
                        <a:sym typeface="Wingdings" panose="05000000000000000000" pitchFamily="2" charset="2"/>
                      </a:rPr>
                      <m:t>∼</m:t>
                    </m:r>
                    <m:r>
                      <a:rPr lang="de-AT" b="0" i="1" smtClean="0">
                        <a:solidFill>
                          <a:schemeClr val="tx1"/>
                        </a:solidFill>
                        <a:latin typeface="Cambria Math" panose="02040503050406030204" pitchFamily="18" charset="0"/>
                        <a:sym typeface="Wingdings" panose="05000000000000000000" pitchFamily="2" charset="2"/>
                      </a:rPr>
                      <m:t>𝑃𝐶</m:t>
                    </m:r>
                    <m:sSub>
                      <m:sSubPr>
                        <m:ctrlPr>
                          <a:rPr lang="de-AT" b="0" i="1" smtClean="0">
                            <a:solidFill>
                              <a:schemeClr val="tx1"/>
                            </a:solidFill>
                            <a:latin typeface="Cambria Math" panose="02040503050406030204" pitchFamily="18" charset="0"/>
                            <a:sym typeface="Wingdings" panose="05000000000000000000" pitchFamily="2" charset="2"/>
                          </a:rPr>
                        </m:ctrlPr>
                      </m:sSubPr>
                      <m:e>
                        <m:r>
                          <a:rPr lang="de-AT" b="0" i="1" smtClean="0">
                            <a:solidFill>
                              <a:schemeClr val="tx1"/>
                            </a:solidFill>
                            <a:latin typeface="Cambria Math" panose="02040503050406030204" pitchFamily="18" charset="0"/>
                            <a:sym typeface="Wingdings" panose="05000000000000000000" pitchFamily="2" charset="2"/>
                          </a:rPr>
                          <m:t>𝐴</m:t>
                        </m:r>
                      </m:e>
                      <m:sub>
                        <m:r>
                          <a:rPr lang="de-AT" b="0" i="1" smtClean="0">
                            <a:solidFill>
                              <a:schemeClr val="tx1"/>
                            </a:solidFill>
                            <a:latin typeface="Cambria Math" panose="02040503050406030204" pitchFamily="18" charset="0"/>
                            <a:sym typeface="Wingdings" panose="05000000000000000000" pitchFamily="2" charset="2"/>
                          </a:rPr>
                          <m:t>3</m:t>
                        </m:r>
                      </m:sub>
                    </m:sSub>
                    <m:d>
                      <m:dPr>
                        <m:ctrlPr>
                          <a:rPr lang="de-AT" b="0" i="1" smtClean="0">
                            <a:solidFill>
                              <a:schemeClr val="tx1"/>
                            </a:solidFill>
                            <a:latin typeface="Cambria Math" panose="02040503050406030204" pitchFamily="18" charset="0"/>
                            <a:sym typeface="Wingdings" panose="05000000000000000000" pitchFamily="2" charset="2"/>
                          </a:rPr>
                        </m:ctrlPr>
                      </m:dPr>
                      <m:e>
                        <m:r>
                          <a:rPr lang="de-AT" i="1" dirty="0">
                            <a:solidFill>
                              <a:schemeClr val="tx1"/>
                            </a:solidFill>
                            <a:latin typeface="Cambria Math" panose="02040503050406030204" pitchFamily="18" charset="0"/>
                          </a:rPr>
                          <m:t>𝐺</m:t>
                        </m:r>
                        <m:sSub>
                          <m:sSubPr>
                            <m:ctrlPr>
                              <a:rPr lang="de-AT" b="0" i="1" dirty="0" smtClean="0">
                                <a:solidFill>
                                  <a:schemeClr val="tx1"/>
                                </a:solidFill>
                                <a:latin typeface="Cambria Math" panose="02040503050406030204" pitchFamily="18" charset="0"/>
                              </a:rPr>
                            </m:ctrlPr>
                          </m:sSubPr>
                          <m:e>
                            <m:r>
                              <a:rPr lang="de-AT" i="1" dirty="0">
                                <a:solidFill>
                                  <a:schemeClr val="tx1"/>
                                </a:solidFill>
                                <a:latin typeface="Cambria Math" panose="02040503050406030204" pitchFamily="18" charset="0"/>
                              </a:rPr>
                              <m:t>𝑃</m:t>
                            </m:r>
                          </m:e>
                          <m:sub>
                            <m:r>
                              <a:rPr lang="de-AT" b="0" i="1" dirty="0" smtClean="0">
                                <a:solidFill>
                                  <a:schemeClr val="tx1"/>
                                </a:solidFill>
                                <a:latin typeface="Cambria Math" panose="02040503050406030204" pitchFamily="18" charset="0"/>
                              </a:rPr>
                              <m:t>𝑅𝑄</m:t>
                            </m:r>
                          </m:sub>
                        </m:sSub>
                      </m:e>
                    </m:d>
                  </m:oMath>
                </a14:m>
                <a:r>
                  <a:rPr lang="en-GB" dirty="0">
                    <a:solidFill>
                      <a:schemeClr val="tx1"/>
                    </a:solidFill>
                    <a:sym typeface="Wingdings" panose="05000000000000000000" pitchFamily="2" charset="2"/>
                  </a:rPr>
                  <a:t>, </a:t>
                </a:r>
                <a14:m>
                  <m:oMath xmlns:m="http://schemas.openxmlformats.org/officeDocument/2006/math">
                    <m:sSub>
                      <m:sSubPr>
                        <m:ctrlPr>
                          <a:rPr lang="de-AT" i="1">
                            <a:solidFill>
                              <a:schemeClr val="tx1"/>
                            </a:solidFill>
                            <a:latin typeface="Cambria Math" panose="02040503050406030204" pitchFamily="18" charset="0"/>
                            <a:sym typeface="Wingdings" panose="05000000000000000000" pitchFamily="2" charset="2"/>
                          </a:rPr>
                        </m:ctrlPr>
                      </m:sSubPr>
                      <m:e>
                        <m:r>
                          <a:rPr lang="de-AT" b="0" i="1" smtClean="0">
                            <a:solidFill>
                              <a:schemeClr val="tx1"/>
                            </a:solidFill>
                            <a:latin typeface="Cambria Math" panose="02040503050406030204" pitchFamily="18" charset="0"/>
                            <a:sym typeface="Wingdings" panose="05000000000000000000" pitchFamily="2" charset="2"/>
                          </a:rPr>
                          <m:t>𝐼</m:t>
                        </m:r>
                      </m:e>
                      <m:sub>
                        <m:r>
                          <a:rPr lang="de-AT" i="1">
                            <a:solidFill>
                              <a:schemeClr val="tx1"/>
                            </a:solidFill>
                            <a:latin typeface="Cambria Math" panose="02040503050406030204" pitchFamily="18" charset="0"/>
                            <a:sym typeface="Wingdings" panose="05000000000000000000" pitchFamily="2" charset="2"/>
                          </a:rPr>
                          <m:t>0</m:t>
                        </m:r>
                      </m:sub>
                    </m:sSub>
                    <m:r>
                      <a:rPr lang="de-AT" i="1">
                        <a:solidFill>
                          <a:schemeClr val="tx1"/>
                        </a:solidFill>
                        <a:latin typeface="Cambria Math" panose="02040503050406030204" pitchFamily="18" charset="0"/>
                        <a:sym typeface="Wingdings" panose="05000000000000000000" pitchFamily="2" charset="2"/>
                      </a:rPr>
                      <m:t>~</m:t>
                    </m:r>
                    <m:r>
                      <a:rPr lang="de-AT" i="1">
                        <a:solidFill>
                          <a:schemeClr val="tx1"/>
                        </a:solidFill>
                        <a:latin typeface="Cambria Math" panose="02040503050406030204" pitchFamily="18" charset="0"/>
                        <a:ea typeface="Cambria Math" panose="02040503050406030204" pitchFamily="18" charset="0"/>
                        <a:sym typeface="Wingdings" panose="05000000000000000000" pitchFamily="2" charset="2"/>
                      </a:rPr>
                      <m:t>𝒰</m:t>
                    </m:r>
                    <m:d>
                      <m:dPr>
                        <m:ctrlPr>
                          <a:rPr lang="de-AT"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−10</m:t>
                        </m:r>
                        <m:r>
                          <a:rPr lang="de-AT" i="1">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10</m:t>
                        </m:r>
                      </m:e>
                    </m:d>
                  </m:oMath>
                </a14:m>
                <a:r>
                  <a:rPr lang="en-GB" dirty="0">
                    <a:solidFill>
                      <a:schemeClr val="tx1"/>
                    </a:solidFill>
                    <a:sym typeface="Wingdings" panose="05000000000000000000" pitchFamily="2" charset="2"/>
                  </a:rPr>
                  <a:t> </a:t>
                </a:r>
                <a:r>
                  <a:rPr lang="en-GB" b="0" dirty="0">
                    <a:solidFill>
                      <a:schemeClr val="tx1"/>
                    </a:solidFill>
                    <a:sym typeface="Wingdings" panose="05000000000000000000" pitchFamily="2" charset="2"/>
                  </a:rPr>
                  <a:t>kA</a:t>
                </a:r>
              </a:p>
              <a:p>
                <a:pPr lvl="3"/>
                <a:r>
                  <a:rPr lang="en-GB" dirty="0">
                    <a:sym typeface="Wingdings" panose="05000000000000000000" pitchFamily="2" charset="2"/>
                  </a:rPr>
                  <a:t>total toroidal flux (dim.=1): </a:t>
                </a:r>
                <a:endParaRPr lang="de-AT" b="0" i="1" dirty="0">
                  <a:latin typeface="Cambria Math" panose="02040503050406030204" pitchFamily="18" charset="0"/>
                  <a:sym typeface="Wingdings" panose="05000000000000000000" pitchFamily="2" charset="2"/>
                </a:endParaRPr>
              </a:p>
              <a:p>
                <a:pPr lvl="1" algn="ctr"/>
                <a14:m>
                  <m:oMath xmlns:m="http://schemas.openxmlformats.org/officeDocument/2006/math">
                    <m:sSub>
                      <m:sSubPr>
                        <m:ctrlPr>
                          <a:rPr lang="de-AT" b="0" i="1" smtClean="0">
                            <a:solidFill>
                              <a:schemeClr val="tx1"/>
                            </a:solidFill>
                            <a:latin typeface="Cambria Math" panose="02040503050406030204" pitchFamily="18" charset="0"/>
                            <a:sym typeface="Wingdings" panose="05000000000000000000" pitchFamily="2" charset="2"/>
                          </a:rPr>
                        </m:ctrlPr>
                      </m:sSubPr>
                      <m:e>
                        <m:r>
                          <a:rPr lang="de-AT" b="0" i="1" smtClean="0">
                            <a:solidFill>
                              <a:schemeClr val="tx1"/>
                            </a:solidFill>
                            <a:latin typeface="Cambria Math" panose="02040503050406030204" pitchFamily="18" charset="0"/>
                            <a:sym typeface="Wingdings" panose="05000000000000000000" pitchFamily="2" charset="2"/>
                          </a:rPr>
                          <m:t>𝜓</m:t>
                        </m:r>
                      </m:e>
                      <m:sub>
                        <m:r>
                          <a:rPr lang="de-AT" b="0" i="1" smtClean="0">
                            <a:solidFill>
                              <a:schemeClr val="tx1"/>
                            </a:solidFill>
                            <a:latin typeface="Cambria Math" panose="02040503050406030204" pitchFamily="18" charset="0"/>
                            <a:sym typeface="Wingdings" panose="05000000000000000000" pitchFamily="2" charset="2"/>
                          </a:rPr>
                          <m:t>0</m:t>
                        </m:r>
                      </m:sub>
                    </m:sSub>
                    <m:r>
                      <a:rPr lang="de-AT" b="0" i="1" smtClean="0">
                        <a:solidFill>
                          <a:schemeClr val="tx1"/>
                        </a:solidFill>
                        <a:latin typeface="Cambria Math" panose="02040503050406030204" pitchFamily="18" charset="0"/>
                        <a:sym typeface="Wingdings" panose="05000000000000000000" pitchFamily="2" charset="2"/>
                      </a:rPr>
                      <m:t>~</m:t>
                    </m:r>
                    <m: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𝒰</m:t>
                    </m:r>
                    <m:d>
                      <m:dPr>
                        <m:ctrlP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dPr>
                      <m:e>
                        <m:r>
                          <a:rPr lang="de-AT"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−2.5,−1.6</m:t>
                        </m:r>
                      </m:e>
                    </m:d>
                  </m:oMath>
                </a14:m>
                <a:r>
                  <a:rPr lang="en-GB" dirty="0">
                    <a:solidFill>
                      <a:schemeClr val="tx1"/>
                    </a:solidFill>
                    <a:sym typeface="Wingdings" panose="05000000000000000000" pitchFamily="2" charset="2"/>
                  </a:rPr>
                  <a:t> </a:t>
                </a:r>
                <a:r>
                  <a:rPr lang="en-GB" b="0" dirty="0">
                    <a:solidFill>
                      <a:schemeClr val="tx1"/>
                    </a:solidFill>
                    <a:sym typeface="Wingdings" panose="05000000000000000000" pitchFamily="2" charset="2"/>
                  </a:rPr>
                  <a:t>Wb</a:t>
                </a:r>
                <a:endParaRPr lang="en-GB" b="0" dirty="0">
                  <a:sym typeface="Wingdings" panose="05000000000000000000" pitchFamily="2" charset="2"/>
                </a:endParaRPr>
              </a:p>
            </p:txBody>
          </p:sp>
        </mc:Choice>
        <mc:Fallback xmlns="">
          <p:sp>
            <p:nvSpPr>
              <p:cNvPr id="5" name="Textplatzhalter 4">
                <a:extLst>
                  <a:ext uri="{FF2B5EF4-FFF2-40B4-BE49-F238E27FC236}">
                    <a16:creationId xmlns:a16="http://schemas.microsoft.com/office/drawing/2014/main" id="{56FFDD7A-94E2-0AF2-F24E-17640D05544E}"/>
                  </a:ext>
                </a:extLst>
              </p:cNvPr>
              <p:cNvSpPr>
                <a:spLocks noGrp="1" noRot="1" noChangeAspect="1" noMove="1" noResize="1" noEditPoints="1" noAdjustHandles="1" noChangeArrowheads="1" noChangeShapeType="1" noTextEdit="1"/>
              </p:cNvSpPr>
              <p:nvPr>
                <p:ph type="body" sz="quarter" idx="17"/>
              </p:nvPr>
            </p:nvSpPr>
            <p:spPr>
              <a:xfrm>
                <a:off x="658813" y="1790137"/>
                <a:ext cx="7692208" cy="3467663"/>
              </a:xfrm>
              <a:blipFill>
                <a:blip r:embed="rId2"/>
                <a:stretch>
                  <a:fillRect l="-1823" t="-176" r="-1030"/>
                </a:stretch>
              </a:blipFill>
            </p:spPr>
            <p:txBody>
              <a:bodyPr/>
              <a:lstStyle/>
              <a:p>
                <a:r>
                  <a:rPr lang="en-GB">
                    <a:noFill/>
                  </a:rPr>
                  <a:t> </a:t>
                </a:r>
              </a:p>
            </p:txBody>
          </p:sp>
        </mc:Fallback>
      </mc:AlternateContent>
      <p:sp>
        <p:nvSpPr>
          <p:cNvPr id="6" name="Titel 5">
            <a:extLst>
              <a:ext uri="{FF2B5EF4-FFF2-40B4-BE49-F238E27FC236}">
                <a16:creationId xmlns:a16="http://schemas.microsoft.com/office/drawing/2014/main" id="{A4A03249-0CC0-25DF-6E9B-0AB3F9F62F8B}"/>
              </a:ext>
            </a:extLst>
          </p:cNvPr>
          <p:cNvSpPr>
            <a:spLocks noGrp="1"/>
          </p:cNvSpPr>
          <p:nvPr>
            <p:ph type="title"/>
          </p:nvPr>
        </p:nvSpPr>
        <p:spPr/>
        <p:txBody>
          <a:bodyPr/>
          <a:lstStyle/>
          <a:p>
            <a:r>
              <a:rPr lang="en-GB" dirty="0"/>
              <a:t>W7-X equilibrium data-set for fixed coil currents</a:t>
            </a:r>
          </a:p>
        </p:txBody>
      </p:sp>
      <p:pic>
        <p:nvPicPr>
          <p:cNvPr id="8" name="Grafik 7" descr="Ein Bild, das Screenshot, Design enthält.&#10;&#10;Automatisch generierte Beschreibung">
            <a:extLst>
              <a:ext uri="{FF2B5EF4-FFF2-40B4-BE49-F238E27FC236}">
                <a16:creationId xmlns:a16="http://schemas.microsoft.com/office/drawing/2014/main" id="{891C6834-7E99-700F-1638-375F7359BE42}"/>
              </a:ext>
            </a:extLst>
          </p:cNvPr>
          <p:cNvPicPr>
            <a:picLocks noChangeAspect="1"/>
          </p:cNvPicPr>
          <p:nvPr/>
        </p:nvPicPr>
        <p:blipFill>
          <a:blip r:embed="rId3"/>
          <a:stretch>
            <a:fillRect/>
          </a:stretch>
        </p:blipFill>
        <p:spPr>
          <a:xfrm>
            <a:off x="8351020" y="3531066"/>
            <a:ext cx="3657607" cy="2743206"/>
          </a:xfrm>
          <a:prstGeom prst="rect">
            <a:avLst/>
          </a:prstGeom>
        </p:spPr>
      </p:pic>
      <p:pic>
        <p:nvPicPr>
          <p:cNvPr id="10" name="Grafik 9" descr="Ein Bild, das Screenshot, Reihe, Design enthält.&#10;&#10;Automatisch generierte Beschreibung">
            <a:extLst>
              <a:ext uri="{FF2B5EF4-FFF2-40B4-BE49-F238E27FC236}">
                <a16:creationId xmlns:a16="http://schemas.microsoft.com/office/drawing/2014/main" id="{D9D1F878-B1E5-94DA-1763-AD9310BD0DBB}"/>
              </a:ext>
            </a:extLst>
          </p:cNvPr>
          <p:cNvPicPr>
            <a:picLocks noChangeAspect="1"/>
          </p:cNvPicPr>
          <p:nvPr/>
        </p:nvPicPr>
        <p:blipFill>
          <a:blip r:embed="rId4"/>
          <a:stretch>
            <a:fillRect/>
          </a:stretch>
        </p:blipFill>
        <p:spPr>
          <a:xfrm>
            <a:off x="8351021" y="902472"/>
            <a:ext cx="3657607" cy="2743206"/>
          </a:xfrm>
          <a:prstGeom prst="rect">
            <a:avLst/>
          </a:prstGeom>
        </p:spPr>
      </p:pic>
      <p:sp>
        <p:nvSpPr>
          <p:cNvPr id="13" name="Rechteck 12">
            <a:extLst>
              <a:ext uri="{FF2B5EF4-FFF2-40B4-BE49-F238E27FC236}">
                <a16:creationId xmlns:a16="http://schemas.microsoft.com/office/drawing/2014/main" id="{6BC9BF0D-06EB-0071-47BD-882513856C8F}"/>
              </a:ext>
            </a:extLst>
          </p:cNvPr>
          <p:cNvSpPr/>
          <p:nvPr/>
        </p:nvSpPr>
        <p:spPr>
          <a:xfrm>
            <a:off x="658813" y="106710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en-GB" sz="1300" b="1" dirty="0">
                <a:solidFill>
                  <a:schemeClr val="bg1"/>
                </a:solidFill>
              </a:rPr>
              <a:t>Equilibrium data-set</a:t>
            </a:r>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9BDF396E-8DD1-7FD8-78C8-FEA45BAF5319}"/>
                  </a:ext>
                </a:extLst>
              </p:cNvPr>
              <p:cNvSpPr txBox="1"/>
              <p:nvPr/>
            </p:nvSpPr>
            <p:spPr>
              <a:xfrm>
                <a:off x="658814" y="5955529"/>
                <a:ext cx="7692208" cy="318742"/>
              </a:xfrm>
              <a:prstGeom prst="rect">
                <a:avLst/>
              </a:prstGeom>
              <a:noFill/>
            </p:spPr>
            <p:txBody>
              <a:bodyPr wrap="square" lIns="0" tIns="0" rIns="0" bIns="0" rtlCol="0" anchor="t" anchorCtr="0">
                <a:spAutoFit/>
              </a:bodyPr>
              <a:lstStyle/>
              <a:p>
                <a:pPr algn="l">
                  <a:lnSpc>
                    <a:spcPts val="2300"/>
                  </a:lnSpc>
                  <a:spcBef>
                    <a:spcPts val="1150"/>
                  </a:spcBef>
                </a:pPr>
                <a14:m>
                  <m:oMath xmlns:m="http://schemas.openxmlformats.org/officeDocument/2006/math">
                    <m:r>
                      <a:rPr lang="de-AT" sz="1600" b="0" i="1" smtClean="0">
                        <a:latin typeface="Cambria Math" panose="02040503050406030204" pitchFamily="18" charset="0"/>
                      </a:rPr>
                      <m:t>𝑠</m:t>
                    </m:r>
                    <m:r>
                      <a:rPr lang="de-AT" sz="1600" b="0" i="1" smtClean="0">
                        <a:latin typeface="Cambria Math" panose="02040503050406030204" pitchFamily="18" charset="0"/>
                      </a:rPr>
                      <m:t>=</m:t>
                    </m:r>
                    <m:f>
                      <m:fPr>
                        <m:ctrlPr>
                          <a:rPr lang="de-AT" sz="1600" b="0" i="1" smtClean="0">
                            <a:latin typeface="Cambria Math" panose="02040503050406030204" pitchFamily="18" charset="0"/>
                          </a:rPr>
                        </m:ctrlPr>
                      </m:fPr>
                      <m:num>
                        <m:r>
                          <a:rPr lang="de-AT" sz="1600" b="0" i="1" smtClean="0">
                            <a:latin typeface="Cambria Math" panose="02040503050406030204" pitchFamily="18" charset="0"/>
                          </a:rPr>
                          <m:t>𝜓</m:t>
                        </m:r>
                      </m:num>
                      <m:den>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𝜓</m:t>
                            </m:r>
                          </m:e>
                          <m:sub>
                            <m:r>
                              <a:rPr lang="de-AT" sz="1600" b="0" i="1" smtClean="0">
                                <a:latin typeface="Cambria Math" panose="02040503050406030204" pitchFamily="18" charset="0"/>
                              </a:rPr>
                              <m:t>0</m:t>
                            </m:r>
                          </m:sub>
                        </m:sSub>
                      </m:den>
                    </m:f>
                    <m:r>
                      <a:rPr lang="de-AT" sz="1600" b="0" i="1" smtClean="0">
                        <a:latin typeface="Cambria Math" panose="02040503050406030204" pitchFamily="18" charset="0"/>
                      </a:rPr>
                      <m:t>, </m:t>
                    </m:r>
                    <m:r>
                      <a:rPr lang="de-AT" sz="1600" b="0" i="1" smtClean="0">
                        <a:latin typeface="Cambria Math" panose="02040503050406030204" pitchFamily="18" charset="0"/>
                      </a:rPr>
                      <m:t>𝜓</m:t>
                    </m:r>
                    <m:r>
                      <a:rPr lang="de-AT" sz="1600" b="0" i="1" smtClean="0">
                        <a:latin typeface="Cambria Math" panose="02040503050406030204" pitchFamily="18" charset="0"/>
                      </a:rPr>
                      <m:t> … </m:t>
                    </m:r>
                  </m:oMath>
                </a14:m>
                <a:r>
                  <a:rPr lang="en-GB" sz="1600" dirty="0"/>
                  <a:t>toroidal flux, </a:t>
                </a:r>
                <a14:m>
                  <m:oMath xmlns:m="http://schemas.openxmlformats.org/officeDocument/2006/math">
                    <m:r>
                      <a:rPr lang="de-AT" sz="1600" b="0" i="1" smtClean="0">
                        <a:latin typeface="Cambria Math" panose="02040503050406030204" pitchFamily="18" charset="0"/>
                      </a:rPr>
                      <m:t>𝑃𝐶</m:t>
                    </m:r>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𝐴</m:t>
                        </m:r>
                      </m:e>
                      <m:sub>
                        <m:r>
                          <a:rPr lang="de-AT" sz="1600" b="0" i="1" smtClean="0">
                            <a:latin typeface="Cambria Math" panose="02040503050406030204" pitchFamily="18" charset="0"/>
                          </a:rPr>
                          <m:t>𝑖</m:t>
                        </m:r>
                      </m:sub>
                    </m:sSub>
                    <m:r>
                      <a:rPr lang="de-AT" sz="1600" b="0" i="1" smtClean="0">
                        <a:latin typeface="Cambria Math" panose="02040503050406030204" pitchFamily="18" charset="0"/>
                      </a:rPr>
                      <m:t> … </m:t>
                    </m:r>
                  </m:oMath>
                </a14:m>
                <a:r>
                  <a:rPr lang="en-GB" sz="1600" dirty="0"/>
                  <a:t>principal component analysis truncated at </a:t>
                </a:r>
                <a14:m>
                  <m:oMath xmlns:m="http://schemas.openxmlformats.org/officeDocument/2006/math">
                    <m:r>
                      <a:rPr lang="en-GB" sz="1600" i="1" dirty="0" smtClean="0">
                        <a:latin typeface="Cambria Math" panose="02040503050406030204" pitchFamily="18" charset="0"/>
                      </a:rPr>
                      <m:t>𝑖</m:t>
                    </m:r>
                  </m:oMath>
                </a14:m>
                <a:r>
                  <a:rPr lang="en-GB" sz="1600" dirty="0"/>
                  <a:t> </a:t>
                </a:r>
              </a:p>
            </p:txBody>
          </p:sp>
        </mc:Choice>
        <mc:Fallback xmlns="">
          <p:sp>
            <p:nvSpPr>
              <p:cNvPr id="9" name="Textfeld 8">
                <a:extLst>
                  <a:ext uri="{FF2B5EF4-FFF2-40B4-BE49-F238E27FC236}">
                    <a16:creationId xmlns:a16="http://schemas.microsoft.com/office/drawing/2014/main" id="{9BDF396E-8DD1-7FD8-78C8-FEA45BAF5319}"/>
                  </a:ext>
                </a:extLst>
              </p:cNvPr>
              <p:cNvSpPr txBox="1">
                <a:spLocks noRot="1" noChangeAspect="1" noMove="1" noResize="1" noEditPoints="1" noAdjustHandles="1" noChangeArrowheads="1" noChangeShapeType="1" noTextEdit="1"/>
              </p:cNvSpPr>
              <p:nvPr/>
            </p:nvSpPr>
            <p:spPr>
              <a:xfrm>
                <a:off x="658814" y="5955529"/>
                <a:ext cx="7692208" cy="318742"/>
              </a:xfrm>
              <a:prstGeom prst="rect">
                <a:avLst/>
              </a:prstGeom>
              <a:blipFill>
                <a:blip r:embed="rId5"/>
                <a:stretch>
                  <a:fillRect l="-634" t="-25000" b="-21154"/>
                </a:stretch>
              </a:blipFill>
            </p:spPr>
            <p:txBody>
              <a:bodyPr/>
              <a:lstStyle/>
              <a:p>
                <a:r>
                  <a:rPr lang="en-GB">
                    <a:noFill/>
                  </a:rPr>
                  <a:t> </a:t>
                </a:r>
              </a:p>
            </p:txBody>
          </p:sp>
        </mc:Fallback>
      </mc:AlternateContent>
    </p:spTree>
    <p:extLst>
      <p:ext uri="{BB962C8B-B14F-4D97-AF65-F5344CB8AC3E}">
        <p14:creationId xmlns:p14="http://schemas.microsoft.com/office/powerpoint/2010/main" val="1652185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1174FB6-BE31-1ED6-C682-2735FB7EC420}"/>
              </a:ext>
            </a:extLst>
          </p:cNvPr>
          <p:cNvSpPr>
            <a:spLocks noGrp="1"/>
          </p:cNvSpPr>
          <p:nvPr>
            <p:ph type="dt" sz="half" idx="14"/>
          </p:nvPr>
        </p:nvSpPr>
        <p:spPr/>
        <p:txBody>
          <a:bodyPr/>
          <a:lstStyle/>
          <a:p>
            <a:r>
              <a:rPr lang="de-DE"/>
              <a:t>Validation of surroBIER</a:t>
            </a:r>
            <a:endParaRPr lang="de-DE" dirty="0"/>
          </a:p>
        </p:txBody>
      </p:sp>
      <p:sp>
        <p:nvSpPr>
          <p:cNvPr id="3" name="Fußzeilenplatzhalter 2">
            <a:extLst>
              <a:ext uri="{FF2B5EF4-FFF2-40B4-BE49-F238E27FC236}">
                <a16:creationId xmlns:a16="http://schemas.microsoft.com/office/drawing/2014/main" id="{111E8D1B-9E80-E851-E0FC-AE579672A74B}"/>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4" name="Foliennummernplatzhalter 3">
            <a:extLst>
              <a:ext uri="{FF2B5EF4-FFF2-40B4-BE49-F238E27FC236}">
                <a16:creationId xmlns:a16="http://schemas.microsoft.com/office/drawing/2014/main" id="{8E5550CB-FBD6-C009-741A-DE6BDF163CB0}"/>
              </a:ext>
            </a:extLst>
          </p:cNvPr>
          <p:cNvSpPr>
            <a:spLocks noGrp="1"/>
          </p:cNvSpPr>
          <p:nvPr>
            <p:ph type="sldNum" sz="quarter" idx="16"/>
          </p:nvPr>
        </p:nvSpPr>
        <p:spPr/>
        <p:txBody>
          <a:bodyPr/>
          <a:lstStyle/>
          <a:p>
            <a:fld id="{ECE691D0-CC49-4FC7-9C4D-6112B0CB3A76}" type="slidenum">
              <a:rPr lang="de-DE" smtClean="0"/>
              <a:pPr/>
              <a:t>5</a:t>
            </a:fld>
            <a:endParaRPr lang="de-DE" dirty="0"/>
          </a:p>
        </p:txBody>
      </p:sp>
      <mc:AlternateContent xmlns:mc="http://schemas.openxmlformats.org/markup-compatibility/2006" xmlns:a14="http://schemas.microsoft.com/office/drawing/2010/main">
        <mc:Choice Requires="a14">
          <p:sp>
            <p:nvSpPr>
              <p:cNvPr id="5" name="Textplatzhalter 4">
                <a:extLst>
                  <a:ext uri="{FF2B5EF4-FFF2-40B4-BE49-F238E27FC236}">
                    <a16:creationId xmlns:a16="http://schemas.microsoft.com/office/drawing/2014/main" id="{56FFDD7A-94E2-0AF2-F24E-17640D05544E}"/>
                  </a:ext>
                </a:extLst>
              </p:cNvPr>
              <p:cNvSpPr>
                <a:spLocks noGrp="1"/>
              </p:cNvSpPr>
              <p:nvPr>
                <p:ph type="body" sz="quarter" idx="17"/>
              </p:nvPr>
            </p:nvSpPr>
            <p:spPr>
              <a:xfrm>
                <a:off x="658813" y="1790137"/>
                <a:ext cx="10839310" cy="4843463"/>
              </a:xfrm>
            </p:spPr>
            <p:txBody>
              <a:bodyPr>
                <a:normAutofit/>
              </a:bodyPr>
              <a:lstStyle/>
              <a:p>
                <a:pPr lvl="1"/>
                <a:r>
                  <a:rPr lang="en-GB" dirty="0"/>
                  <a:t>Evaluate VMEC for sampled parameters</a:t>
                </a:r>
              </a:p>
              <a:p>
                <a:pPr marL="0" lvl="2" indent="0" algn="ctr">
                  <a:buNone/>
                </a:pPr>
                <a14:m>
                  <m:oMathPara xmlns:m="http://schemas.openxmlformats.org/officeDocument/2006/math">
                    <m:oMathParaPr>
                      <m:jc m:val="centerGroup"/>
                    </m:oMathParaPr>
                    <m:oMath xmlns:m="http://schemas.openxmlformats.org/officeDocument/2006/math">
                      <m:r>
                        <a:rPr lang="de-AT" b="1" i="0" smtClean="0">
                          <a:solidFill>
                            <a:schemeClr val="tx1"/>
                          </a:solidFill>
                          <a:latin typeface="Cambria Math" panose="02040503050406030204" pitchFamily="18" charset="0"/>
                        </a:rPr>
                        <m:t>{</m:t>
                      </m:r>
                      <m:r>
                        <m:rPr>
                          <m:sty m:val="p"/>
                        </m:rPr>
                        <a:rPr lang="de-AT" b="0" i="0" smtClean="0">
                          <a:solidFill>
                            <a:schemeClr val="tx1"/>
                          </a:solidFill>
                          <a:latin typeface="Cambria Math" panose="02040503050406030204" pitchFamily="18" charset="0"/>
                        </a:rPr>
                        <m:t>p</m:t>
                      </m:r>
                      <m:r>
                        <a:rPr lang="de-AT" b="0" i="0" smtClean="0">
                          <a:solidFill>
                            <a:schemeClr val="tx1"/>
                          </a:solidFill>
                          <a:latin typeface="Cambria Math" panose="02040503050406030204" pitchFamily="18" charset="0"/>
                        </a:rPr>
                        <m:t>,</m:t>
                      </m:r>
                      <m:r>
                        <m:rPr>
                          <m:sty m:val="p"/>
                        </m:rPr>
                        <a:rPr lang="de-AT" b="0" i="0" smtClean="0">
                          <a:solidFill>
                            <a:schemeClr val="tx1"/>
                          </a:solidFill>
                          <a:latin typeface="Cambria Math" panose="02040503050406030204" pitchFamily="18" charset="0"/>
                        </a:rPr>
                        <m:t>I</m:t>
                      </m:r>
                      <m:r>
                        <a:rPr lang="de-AT" b="0" i="0" smtClean="0">
                          <a:solidFill>
                            <a:schemeClr val="tx1"/>
                          </a:solidFill>
                          <a:latin typeface="Cambria Math" panose="02040503050406030204" pitchFamily="18" charset="0"/>
                        </a:rPr>
                        <m:t>,</m:t>
                      </m:r>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𝜓</m:t>
                          </m:r>
                        </m:e>
                        <m:sub>
                          <m:r>
                            <a:rPr lang="de-AT" b="0" i="1" smtClean="0">
                              <a:solidFill>
                                <a:schemeClr val="tx1"/>
                              </a:solidFill>
                              <a:latin typeface="Cambria Math" panose="02040503050406030204" pitchFamily="18" charset="0"/>
                            </a:rPr>
                            <m:t>0</m:t>
                          </m:r>
                        </m:sub>
                      </m:sSub>
                      <m:r>
                        <a:rPr lang="de-AT" b="0" i="1" smtClean="0">
                          <a:solidFill>
                            <a:schemeClr val="tx1"/>
                          </a:solidFill>
                          <a:latin typeface="Cambria Math" panose="02040503050406030204" pitchFamily="18" charset="0"/>
                        </a:rPr>
                        <m:t>} →{</m:t>
                      </m:r>
                      <m:r>
                        <a:rPr lang="de-AT" b="0" i="1" smtClean="0">
                          <a:solidFill>
                            <a:schemeClr val="tx1"/>
                          </a:solidFill>
                          <a:latin typeface="Cambria Math" panose="02040503050406030204" pitchFamily="18" charset="0"/>
                        </a:rPr>
                        <m:t>𝑅</m:t>
                      </m:r>
                      <m:d>
                        <m:dPr>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𝑠</m:t>
                          </m:r>
                          <m:r>
                            <a:rPr lang="de-AT" b="0" i="1" smtClean="0">
                              <a:solidFill>
                                <a:schemeClr val="tx1"/>
                              </a:solidFill>
                              <a:latin typeface="Cambria Math" panose="02040503050406030204" pitchFamily="18" charset="0"/>
                            </a:rPr>
                            <m:t>,</m:t>
                          </m:r>
                          <m:sSup>
                            <m:sSupPr>
                              <m:ctrlPr>
                                <a:rPr lang="de-AT" b="0" i="1" smtClean="0">
                                  <a:solidFill>
                                    <a:schemeClr val="tx1"/>
                                  </a:solidFill>
                                  <a:latin typeface="Cambria Math" panose="02040503050406030204" pitchFamily="18" charset="0"/>
                                </a:rPr>
                              </m:ctrlPr>
                            </m:sSupPr>
                            <m:e>
                              <m:r>
                                <a:rPr lang="de-AT" b="0" i="1" smtClean="0">
                                  <a:solidFill>
                                    <a:schemeClr val="tx1"/>
                                  </a:solidFill>
                                  <a:latin typeface="Cambria Math" panose="02040503050406030204" pitchFamily="18" charset="0"/>
                                </a:rPr>
                                <m:t>𝜃</m:t>
                              </m:r>
                            </m:e>
                            <m:sup>
                              <m:r>
                                <a:rPr lang="de-AT" b="0" i="1" smtClean="0">
                                  <a:solidFill>
                                    <a:schemeClr val="tx1"/>
                                  </a:solidFill>
                                  <a:latin typeface="Cambria Math" panose="02040503050406030204" pitchFamily="18" charset="0"/>
                                </a:rPr>
                                <m:t>∗</m:t>
                              </m:r>
                            </m:sup>
                          </m:sSup>
                          <m:r>
                            <a:rPr lang="de-AT" b="0" i="1" smtClean="0">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𝜁</m:t>
                          </m:r>
                        </m:e>
                      </m:d>
                      <m:r>
                        <a:rPr lang="de-AT" b="0" i="1">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𝑍</m:t>
                      </m:r>
                      <m:d>
                        <m:dPr>
                          <m:ctrlPr>
                            <a:rPr lang="de-AT" b="0" i="1">
                              <a:solidFill>
                                <a:schemeClr val="tx1"/>
                              </a:solidFill>
                              <a:latin typeface="Cambria Math" panose="02040503050406030204" pitchFamily="18" charset="0"/>
                            </a:rPr>
                          </m:ctrlPr>
                        </m:dPr>
                        <m:e>
                          <m:r>
                            <a:rPr lang="de-AT" b="0" i="1">
                              <a:solidFill>
                                <a:schemeClr val="tx1"/>
                              </a:solidFill>
                              <a:latin typeface="Cambria Math" panose="02040503050406030204" pitchFamily="18" charset="0"/>
                            </a:rPr>
                            <m:t>𝑠</m:t>
                          </m:r>
                          <m:r>
                            <a:rPr lang="de-AT" b="0" i="1">
                              <a:solidFill>
                                <a:schemeClr val="tx1"/>
                              </a:solidFill>
                              <a:latin typeface="Cambria Math" panose="02040503050406030204" pitchFamily="18" charset="0"/>
                            </a:rPr>
                            <m:t>,</m:t>
                          </m:r>
                          <m:sSup>
                            <m:sSupPr>
                              <m:ctrlPr>
                                <a:rPr lang="de-AT" b="0" i="1">
                                  <a:solidFill>
                                    <a:schemeClr val="tx1"/>
                                  </a:solidFill>
                                  <a:latin typeface="Cambria Math" panose="02040503050406030204" pitchFamily="18" charset="0"/>
                                </a:rPr>
                              </m:ctrlPr>
                            </m:sSupPr>
                            <m:e>
                              <m:r>
                                <a:rPr lang="de-AT" b="0" i="1">
                                  <a:solidFill>
                                    <a:schemeClr val="tx1"/>
                                  </a:solidFill>
                                  <a:latin typeface="Cambria Math" panose="02040503050406030204" pitchFamily="18" charset="0"/>
                                </a:rPr>
                                <m:t>𝜃</m:t>
                              </m:r>
                            </m:e>
                            <m:sup>
                              <m:r>
                                <a:rPr lang="de-AT" b="0" i="1">
                                  <a:solidFill>
                                    <a:schemeClr val="tx1"/>
                                  </a:solidFill>
                                  <a:latin typeface="Cambria Math" panose="02040503050406030204" pitchFamily="18" charset="0"/>
                                </a:rPr>
                                <m:t>∗</m:t>
                              </m:r>
                            </m:sup>
                          </m:sSup>
                          <m:r>
                            <a:rPr lang="de-AT" b="0" i="1">
                              <a:solidFill>
                                <a:schemeClr val="tx1"/>
                              </a:solidFill>
                              <a:latin typeface="Cambria Math" panose="02040503050406030204" pitchFamily="18" charset="0"/>
                            </a:rPr>
                            <m:t>,</m:t>
                          </m:r>
                          <m:r>
                            <a:rPr lang="de-AT" b="0" i="1">
                              <a:solidFill>
                                <a:schemeClr val="tx1"/>
                              </a:solidFill>
                              <a:latin typeface="Cambria Math" panose="02040503050406030204" pitchFamily="18" charset="0"/>
                            </a:rPr>
                            <m:t>𝜁</m:t>
                          </m:r>
                        </m:e>
                      </m:d>
                      <m:r>
                        <a:rPr lang="de-AT" b="0" i="1" smtClean="0">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𝜆</m:t>
                      </m:r>
                      <m:d>
                        <m:dPr>
                          <m:ctrlPr>
                            <a:rPr lang="de-AT" b="0" i="1">
                              <a:solidFill>
                                <a:schemeClr val="tx1"/>
                              </a:solidFill>
                              <a:latin typeface="Cambria Math" panose="02040503050406030204" pitchFamily="18" charset="0"/>
                            </a:rPr>
                          </m:ctrlPr>
                        </m:dPr>
                        <m:e>
                          <m:r>
                            <a:rPr lang="de-AT" b="0" i="1">
                              <a:solidFill>
                                <a:schemeClr val="tx1"/>
                              </a:solidFill>
                              <a:latin typeface="Cambria Math" panose="02040503050406030204" pitchFamily="18" charset="0"/>
                            </a:rPr>
                            <m:t>𝑠</m:t>
                          </m:r>
                          <m:r>
                            <a:rPr lang="de-AT" b="0" i="1">
                              <a:solidFill>
                                <a:schemeClr val="tx1"/>
                              </a:solidFill>
                              <a:latin typeface="Cambria Math" panose="02040503050406030204" pitchFamily="18" charset="0"/>
                            </a:rPr>
                            <m:t>,</m:t>
                          </m:r>
                          <m:sSup>
                            <m:sSupPr>
                              <m:ctrlPr>
                                <a:rPr lang="de-AT" b="0" i="1">
                                  <a:solidFill>
                                    <a:schemeClr val="tx1"/>
                                  </a:solidFill>
                                  <a:latin typeface="Cambria Math" panose="02040503050406030204" pitchFamily="18" charset="0"/>
                                </a:rPr>
                              </m:ctrlPr>
                            </m:sSupPr>
                            <m:e>
                              <m:r>
                                <a:rPr lang="de-AT" b="0" i="1">
                                  <a:solidFill>
                                    <a:schemeClr val="tx1"/>
                                  </a:solidFill>
                                  <a:latin typeface="Cambria Math" panose="02040503050406030204" pitchFamily="18" charset="0"/>
                                </a:rPr>
                                <m:t>𝜃</m:t>
                              </m:r>
                            </m:e>
                            <m:sup>
                              <m:r>
                                <a:rPr lang="de-AT" b="0" i="1">
                                  <a:solidFill>
                                    <a:schemeClr val="tx1"/>
                                  </a:solidFill>
                                  <a:latin typeface="Cambria Math" panose="02040503050406030204" pitchFamily="18" charset="0"/>
                                </a:rPr>
                                <m:t>∗</m:t>
                              </m:r>
                            </m:sup>
                          </m:sSup>
                          <m:r>
                            <a:rPr lang="de-AT" b="0" i="1">
                              <a:solidFill>
                                <a:schemeClr val="tx1"/>
                              </a:solidFill>
                              <a:latin typeface="Cambria Math" panose="02040503050406030204" pitchFamily="18" charset="0"/>
                            </a:rPr>
                            <m:t>,</m:t>
                          </m:r>
                          <m:r>
                            <a:rPr lang="de-AT" b="0" i="1">
                              <a:solidFill>
                                <a:schemeClr val="tx1"/>
                              </a:solidFill>
                              <a:latin typeface="Cambria Math" panose="02040503050406030204" pitchFamily="18" charset="0"/>
                            </a:rPr>
                            <m:t>𝜁</m:t>
                          </m:r>
                        </m:e>
                      </m:d>
                      <m:r>
                        <a:rPr lang="de-AT" b="0" i="1" smtClean="0">
                          <a:solidFill>
                            <a:schemeClr val="tx1"/>
                          </a:solidFill>
                          <a:latin typeface="Cambria Math" panose="02040503050406030204" pitchFamily="18" charset="0"/>
                        </a:rPr>
                        <m:t>,</m:t>
                      </m:r>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𝜓</m:t>
                          </m:r>
                        </m:e>
                        <m:sub>
                          <m:r>
                            <a:rPr lang="de-AT" b="0" i="1" smtClean="0">
                              <a:solidFill>
                                <a:schemeClr val="tx1"/>
                              </a:solidFill>
                              <a:latin typeface="Cambria Math" panose="02040503050406030204" pitchFamily="18" charset="0"/>
                            </a:rPr>
                            <m:t>0</m:t>
                          </m:r>
                        </m:sub>
                      </m:sSub>
                      <m:r>
                        <a:rPr lang="de-AT" b="0" i="1" smtClean="0">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𝜄</m:t>
                      </m:r>
                      <m:d>
                        <m:dPr>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𝑠</m:t>
                          </m:r>
                        </m:e>
                      </m:d>
                      <m:r>
                        <a:rPr lang="de-AT" b="0" i="1" smtClean="0">
                          <a:solidFill>
                            <a:schemeClr val="tx1"/>
                          </a:solidFill>
                          <a:latin typeface="Cambria Math" panose="02040503050406030204" pitchFamily="18" charset="0"/>
                        </a:rPr>
                        <m:t>}</m:t>
                      </m:r>
                    </m:oMath>
                  </m:oMathPara>
                </a14:m>
                <a:endParaRPr lang="en-GB" b="0" dirty="0">
                  <a:solidFill>
                    <a:schemeClr val="tx1"/>
                  </a:solidFill>
                  <a:sym typeface="Wingdings" panose="05000000000000000000" pitchFamily="2" charset="2"/>
                </a:endParaRPr>
              </a:p>
              <a:p>
                <a:pPr lvl="3"/>
                <a:r>
                  <a:rPr lang="en-GB" dirty="0">
                    <a:sym typeface="Wingdings" panose="05000000000000000000" pitchFamily="2" charset="2"/>
                  </a:rPr>
                  <a:t>VMEC solution described by more than 80k parameters (Fourier coefficients, iota-points,…)</a:t>
                </a:r>
              </a:p>
              <a:p>
                <a:pPr lvl="1"/>
                <a:r>
                  <a:rPr lang="en-GB" dirty="0">
                    <a:sym typeface="Wingdings" panose="05000000000000000000" pitchFamily="2" charset="2"/>
                  </a:rPr>
                  <a:t>Apply dimensionality reduction on VMEC data</a:t>
                </a:r>
              </a:p>
              <a:p>
                <a:pPr lvl="1"/>
                <a14:m>
                  <m:oMathPara xmlns:m="http://schemas.openxmlformats.org/officeDocument/2006/math">
                    <m:oMathParaPr>
                      <m:jc m:val="centerGroup"/>
                    </m:oMathParaPr>
                    <m:oMath xmlns:m="http://schemas.openxmlformats.org/officeDocument/2006/math">
                      <m:r>
                        <a:rPr lang="de-AT" b="0" i="1" smtClean="0">
                          <a:latin typeface="Cambria Math" panose="02040503050406030204" pitchFamily="18" charset="0"/>
                        </a:rPr>
                        <m:t> </m:t>
                      </m:r>
                      <m:d>
                        <m:dPr>
                          <m:begChr m:val="{"/>
                          <m:endChr m:val="}"/>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𝑅</m:t>
                          </m:r>
                          <m:d>
                            <m:dPr>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𝑠</m:t>
                              </m:r>
                              <m:r>
                                <a:rPr lang="de-AT" b="0" i="1" smtClean="0">
                                  <a:solidFill>
                                    <a:schemeClr val="tx1"/>
                                  </a:solidFill>
                                  <a:latin typeface="Cambria Math" panose="02040503050406030204" pitchFamily="18" charset="0"/>
                                </a:rPr>
                                <m:t>,</m:t>
                              </m:r>
                              <m:sSup>
                                <m:sSupPr>
                                  <m:ctrlPr>
                                    <a:rPr lang="de-AT" b="0" i="1" smtClean="0">
                                      <a:solidFill>
                                        <a:schemeClr val="tx1"/>
                                      </a:solidFill>
                                      <a:latin typeface="Cambria Math" panose="02040503050406030204" pitchFamily="18" charset="0"/>
                                    </a:rPr>
                                  </m:ctrlPr>
                                </m:sSupPr>
                                <m:e>
                                  <m:r>
                                    <a:rPr lang="de-AT" b="0" i="1" smtClean="0">
                                      <a:solidFill>
                                        <a:schemeClr val="tx1"/>
                                      </a:solidFill>
                                      <a:latin typeface="Cambria Math" panose="02040503050406030204" pitchFamily="18" charset="0"/>
                                    </a:rPr>
                                    <m:t>𝜃</m:t>
                                  </m:r>
                                </m:e>
                                <m:sup>
                                  <m:r>
                                    <a:rPr lang="de-AT" b="0" i="1" smtClean="0">
                                      <a:solidFill>
                                        <a:schemeClr val="tx1"/>
                                      </a:solidFill>
                                      <a:latin typeface="Cambria Math" panose="02040503050406030204" pitchFamily="18" charset="0"/>
                                    </a:rPr>
                                    <m:t>∗</m:t>
                                  </m:r>
                                </m:sup>
                              </m:sSup>
                              <m:r>
                                <a:rPr lang="de-AT" b="0" i="1" smtClean="0">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𝜁</m:t>
                              </m:r>
                            </m:e>
                          </m:d>
                          <m:r>
                            <a:rPr lang="de-AT" b="0" i="1">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𝑍</m:t>
                          </m:r>
                          <m:d>
                            <m:dPr>
                              <m:ctrlPr>
                                <a:rPr lang="de-AT" b="0" i="1">
                                  <a:solidFill>
                                    <a:schemeClr val="tx1"/>
                                  </a:solidFill>
                                  <a:latin typeface="Cambria Math" panose="02040503050406030204" pitchFamily="18" charset="0"/>
                                </a:rPr>
                              </m:ctrlPr>
                            </m:dPr>
                            <m:e>
                              <m:r>
                                <a:rPr lang="de-AT" b="0" i="1">
                                  <a:solidFill>
                                    <a:schemeClr val="tx1"/>
                                  </a:solidFill>
                                  <a:latin typeface="Cambria Math" panose="02040503050406030204" pitchFamily="18" charset="0"/>
                                </a:rPr>
                                <m:t>𝑠</m:t>
                              </m:r>
                              <m:r>
                                <a:rPr lang="de-AT" b="0" i="1">
                                  <a:solidFill>
                                    <a:schemeClr val="tx1"/>
                                  </a:solidFill>
                                  <a:latin typeface="Cambria Math" panose="02040503050406030204" pitchFamily="18" charset="0"/>
                                </a:rPr>
                                <m:t>,</m:t>
                              </m:r>
                              <m:sSup>
                                <m:sSupPr>
                                  <m:ctrlPr>
                                    <a:rPr lang="de-AT" b="0" i="1">
                                      <a:solidFill>
                                        <a:schemeClr val="tx1"/>
                                      </a:solidFill>
                                      <a:latin typeface="Cambria Math" panose="02040503050406030204" pitchFamily="18" charset="0"/>
                                    </a:rPr>
                                  </m:ctrlPr>
                                </m:sSupPr>
                                <m:e>
                                  <m:r>
                                    <a:rPr lang="de-AT" b="0" i="1">
                                      <a:solidFill>
                                        <a:schemeClr val="tx1"/>
                                      </a:solidFill>
                                      <a:latin typeface="Cambria Math" panose="02040503050406030204" pitchFamily="18" charset="0"/>
                                    </a:rPr>
                                    <m:t>𝜃</m:t>
                                  </m:r>
                                </m:e>
                                <m:sup>
                                  <m:r>
                                    <a:rPr lang="de-AT" b="0" i="1">
                                      <a:solidFill>
                                        <a:schemeClr val="tx1"/>
                                      </a:solidFill>
                                      <a:latin typeface="Cambria Math" panose="02040503050406030204" pitchFamily="18" charset="0"/>
                                    </a:rPr>
                                    <m:t>∗</m:t>
                                  </m:r>
                                </m:sup>
                              </m:sSup>
                              <m:r>
                                <a:rPr lang="de-AT" b="0" i="1">
                                  <a:solidFill>
                                    <a:schemeClr val="tx1"/>
                                  </a:solidFill>
                                  <a:latin typeface="Cambria Math" panose="02040503050406030204" pitchFamily="18" charset="0"/>
                                </a:rPr>
                                <m:t>,</m:t>
                              </m:r>
                              <m:r>
                                <a:rPr lang="de-AT" b="0" i="1">
                                  <a:solidFill>
                                    <a:schemeClr val="tx1"/>
                                  </a:solidFill>
                                  <a:latin typeface="Cambria Math" panose="02040503050406030204" pitchFamily="18" charset="0"/>
                                </a:rPr>
                                <m:t>𝜁</m:t>
                              </m:r>
                            </m:e>
                          </m:d>
                          <m:r>
                            <a:rPr lang="de-AT" b="0" i="1" smtClean="0">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𝜆</m:t>
                          </m:r>
                          <m:d>
                            <m:dPr>
                              <m:ctrlPr>
                                <a:rPr lang="de-AT" b="0" i="1">
                                  <a:solidFill>
                                    <a:schemeClr val="tx1"/>
                                  </a:solidFill>
                                  <a:latin typeface="Cambria Math" panose="02040503050406030204" pitchFamily="18" charset="0"/>
                                </a:rPr>
                              </m:ctrlPr>
                            </m:dPr>
                            <m:e>
                              <m:r>
                                <a:rPr lang="de-AT" b="0" i="1">
                                  <a:solidFill>
                                    <a:schemeClr val="tx1"/>
                                  </a:solidFill>
                                  <a:latin typeface="Cambria Math" panose="02040503050406030204" pitchFamily="18" charset="0"/>
                                </a:rPr>
                                <m:t>𝑠</m:t>
                              </m:r>
                              <m:r>
                                <a:rPr lang="de-AT" b="0" i="1">
                                  <a:solidFill>
                                    <a:schemeClr val="tx1"/>
                                  </a:solidFill>
                                  <a:latin typeface="Cambria Math" panose="02040503050406030204" pitchFamily="18" charset="0"/>
                                </a:rPr>
                                <m:t>,</m:t>
                              </m:r>
                              <m:sSup>
                                <m:sSupPr>
                                  <m:ctrlPr>
                                    <a:rPr lang="de-AT" b="0" i="1">
                                      <a:solidFill>
                                        <a:schemeClr val="tx1"/>
                                      </a:solidFill>
                                      <a:latin typeface="Cambria Math" panose="02040503050406030204" pitchFamily="18" charset="0"/>
                                    </a:rPr>
                                  </m:ctrlPr>
                                </m:sSupPr>
                                <m:e>
                                  <m:r>
                                    <a:rPr lang="de-AT" b="0" i="1">
                                      <a:solidFill>
                                        <a:schemeClr val="tx1"/>
                                      </a:solidFill>
                                      <a:latin typeface="Cambria Math" panose="02040503050406030204" pitchFamily="18" charset="0"/>
                                    </a:rPr>
                                    <m:t>𝜃</m:t>
                                  </m:r>
                                </m:e>
                                <m:sup>
                                  <m:r>
                                    <a:rPr lang="de-AT" b="0" i="1">
                                      <a:solidFill>
                                        <a:schemeClr val="tx1"/>
                                      </a:solidFill>
                                      <a:latin typeface="Cambria Math" panose="02040503050406030204" pitchFamily="18" charset="0"/>
                                    </a:rPr>
                                    <m:t>∗</m:t>
                                  </m:r>
                                </m:sup>
                              </m:sSup>
                              <m:r>
                                <a:rPr lang="de-AT" b="0" i="1">
                                  <a:solidFill>
                                    <a:schemeClr val="tx1"/>
                                  </a:solidFill>
                                  <a:latin typeface="Cambria Math" panose="02040503050406030204" pitchFamily="18" charset="0"/>
                                </a:rPr>
                                <m:t>,</m:t>
                              </m:r>
                              <m:r>
                                <a:rPr lang="de-AT" b="0" i="1">
                                  <a:solidFill>
                                    <a:schemeClr val="tx1"/>
                                  </a:solidFill>
                                  <a:latin typeface="Cambria Math" panose="02040503050406030204" pitchFamily="18" charset="0"/>
                                </a:rPr>
                                <m:t>𝜁</m:t>
                              </m:r>
                            </m:e>
                          </m:d>
                          <m:r>
                            <a:rPr lang="de-AT" b="0" i="1" smtClean="0">
                              <a:solidFill>
                                <a:schemeClr val="tx1"/>
                              </a:solidFill>
                              <a:latin typeface="Cambria Math" panose="02040503050406030204" pitchFamily="18" charset="0"/>
                            </a:rPr>
                            <m:t>,</m:t>
                          </m:r>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𝜓</m:t>
                              </m:r>
                            </m:e>
                            <m:sub>
                              <m:r>
                                <a:rPr lang="de-AT" b="0" i="1" smtClean="0">
                                  <a:solidFill>
                                    <a:schemeClr val="tx1"/>
                                  </a:solidFill>
                                  <a:latin typeface="Cambria Math" panose="02040503050406030204" pitchFamily="18" charset="0"/>
                                </a:rPr>
                                <m:t>0</m:t>
                              </m:r>
                            </m:sub>
                          </m:sSub>
                          <m:r>
                            <a:rPr lang="de-AT" b="0" i="1" smtClean="0">
                              <a:solidFill>
                                <a:schemeClr val="tx1"/>
                              </a:solidFill>
                              <a:latin typeface="Cambria Math" panose="02040503050406030204" pitchFamily="18" charset="0"/>
                            </a:rPr>
                            <m:t>,</m:t>
                          </m:r>
                          <m:r>
                            <a:rPr lang="de-AT" b="0" i="1" smtClean="0">
                              <a:solidFill>
                                <a:schemeClr val="tx1"/>
                              </a:solidFill>
                              <a:latin typeface="Cambria Math" panose="02040503050406030204" pitchFamily="18" charset="0"/>
                            </a:rPr>
                            <m:t>𝜄</m:t>
                          </m:r>
                          <m:d>
                            <m:dPr>
                              <m:ctrlPr>
                                <a:rPr lang="de-AT" b="0" i="1" smtClean="0">
                                  <a:solidFill>
                                    <a:schemeClr val="tx1"/>
                                  </a:solidFill>
                                  <a:latin typeface="Cambria Math" panose="02040503050406030204" pitchFamily="18" charset="0"/>
                                </a:rPr>
                              </m:ctrlPr>
                            </m:dPr>
                            <m:e>
                              <m:r>
                                <a:rPr lang="de-AT" b="0" i="1" smtClean="0">
                                  <a:solidFill>
                                    <a:schemeClr val="tx1"/>
                                  </a:solidFill>
                                  <a:latin typeface="Cambria Math" panose="02040503050406030204" pitchFamily="18" charset="0"/>
                                </a:rPr>
                                <m:t>𝑠</m:t>
                              </m:r>
                            </m:e>
                          </m:d>
                        </m:e>
                      </m:d>
                      <m:r>
                        <a:rPr lang="de-AT" b="0" i="1" smtClean="0">
                          <a:solidFill>
                            <a:schemeClr val="tx1"/>
                          </a:solidFill>
                          <a:latin typeface="Cambria Math" panose="02040503050406030204" pitchFamily="18" charset="0"/>
                        </a:rPr>
                        <m:t>→</m:t>
                      </m:r>
                      <m:d>
                        <m:dPr>
                          <m:begChr m:val="{"/>
                          <m:endChr m:val="}"/>
                          <m:ctrlPr>
                            <a:rPr lang="de-AT" b="0" i="1" smtClean="0">
                              <a:solidFill>
                                <a:schemeClr val="tx1"/>
                              </a:solidFill>
                              <a:latin typeface="Cambria Math" panose="02040503050406030204" pitchFamily="18" charset="0"/>
                            </a:rPr>
                          </m:ctrlPr>
                        </m:dPr>
                        <m:e>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𝑐</m:t>
                              </m:r>
                            </m:e>
                            <m:sub>
                              <m:r>
                                <a:rPr lang="de-AT" b="0" i="1" smtClean="0">
                                  <a:solidFill>
                                    <a:schemeClr val="tx1"/>
                                  </a:solidFill>
                                  <a:latin typeface="Cambria Math" panose="02040503050406030204" pitchFamily="18" charset="0"/>
                                </a:rPr>
                                <m:t>0</m:t>
                              </m:r>
                            </m:sub>
                          </m:sSub>
                          <m:r>
                            <a:rPr lang="de-AT" b="0" i="1" smtClean="0">
                              <a:solidFill>
                                <a:schemeClr val="tx1"/>
                              </a:solidFill>
                              <a:latin typeface="Cambria Math" panose="02040503050406030204" pitchFamily="18" charset="0"/>
                            </a:rPr>
                            <m:t> …</m:t>
                          </m:r>
                          <m:sSub>
                            <m:sSubPr>
                              <m:ctrlPr>
                                <a:rPr lang="de-AT" b="0" i="1" smtClean="0">
                                  <a:solidFill>
                                    <a:schemeClr val="tx1"/>
                                  </a:solidFill>
                                  <a:latin typeface="Cambria Math" panose="02040503050406030204" pitchFamily="18" charset="0"/>
                                </a:rPr>
                              </m:ctrlPr>
                            </m:sSubPr>
                            <m:e>
                              <m:r>
                                <a:rPr lang="de-AT" b="0" i="1" smtClean="0">
                                  <a:solidFill>
                                    <a:schemeClr val="tx1"/>
                                  </a:solidFill>
                                  <a:latin typeface="Cambria Math" panose="02040503050406030204" pitchFamily="18" charset="0"/>
                                </a:rPr>
                                <m:t>𝑐</m:t>
                              </m:r>
                            </m:e>
                            <m:sub>
                              <m:r>
                                <a:rPr lang="de-AT" b="0" i="1" smtClean="0">
                                  <a:solidFill>
                                    <a:schemeClr val="tx1"/>
                                  </a:solidFill>
                                  <a:latin typeface="Cambria Math" panose="02040503050406030204" pitchFamily="18" charset="0"/>
                                </a:rPr>
                                <m:t>𝑖</m:t>
                              </m:r>
                            </m:sub>
                          </m:sSub>
                        </m:e>
                      </m:d>
                    </m:oMath>
                  </m:oMathPara>
                </a14:m>
                <a:endParaRPr lang="en-GB" b="0" dirty="0">
                  <a:sym typeface="Wingdings" panose="05000000000000000000" pitchFamily="2" charset="2"/>
                </a:endParaRPr>
              </a:p>
              <a:p>
                <a:pPr lvl="3"/>
                <a:r>
                  <a:rPr lang="en-GB" dirty="0">
                    <a:sym typeface="Wingdings" panose="05000000000000000000" pitchFamily="2" charset="2"/>
                  </a:rPr>
                  <a:t>Straight forward and fast method  </a:t>
                </a:r>
                <a14:m>
                  <m:oMath xmlns:m="http://schemas.openxmlformats.org/officeDocument/2006/math">
                    <m:r>
                      <a:rPr lang="de-AT" sz="1800" b="0" i="1" smtClean="0">
                        <a:latin typeface="Cambria Math" panose="02040503050406030204" pitchFamily="18" charset="0"/>
                      </a:rPr>
                      <m:t>𝑃𝐶</m:t>
                    </m:r>
                    <m:sSub>
                      <m:sSubPr>
                        <m:ctrlPr>
                          <a:rPr lang="de-AT" sz="1800" b="0" i="1" smtClean="0">
                            <a:latin typeface="Cambria Math" panose="02040503050406030204" pitchFamily="18" charset="0"/>
                          </a:rPr>
                        </m:ctrlPr>
                      </m:sSubPr>
                      <m:e>
                        <m:r>
                          <a:rPr lang="de-AT" sz="1800" b="0" i="1" smtClean="0">
                            <a:latin typeface="Cambria Math" panose="02040503050406030204" pitchFamily="18" charset="0"/>
                          </a:rPr>
                          <m:t>𝐴</m:t>
                        </m:r>
                      </m:e>
                      <m:sub>
                        <m:r>
                          <a:rPr lang="de-AT" sz="1800" b="0" i="1" smtClean="0">
                            <a:latin typeface="Cambria Math" panose="02040503050406030204" pitchFamily="18" charset="0"/>
                          </a:rPr>
                          <m:t>12</m:t>
                        </m:r>
                      </m:sub>
                    </m:sSub>
                  </m:oMath>
                </a14:m>
                <a:r>
                  <a:rPr lang="en-GB" dirty="0">
                    <a:sym typeface="Wingdings" panose="05000000000000000000" pitchFamily="2" charset="2"/>
                  </a:rPr>
                  <a:t> maintains more than 99% of explained variance</a:t>
                </a:r>
              </a:p>
              <a:p>
                <a:pPr lvl="3"/>
                <a:r>
                  <a:rPr lang="en-GB" dirty="0">
                    <a:sym typeface="Wingdings" panose="05000000000000000000" pitchFamily="2" charset="2"/>
                  </a:rPr>
                  <a:t>Linear projection from high dim. space </a:t>
                </a:r>
                <a14:m>
                  <m:oMath xmlns:m="http://schemas.openxmlformats.org/officeDocument/2006/math">
                    <m:r>
                      <a:rPr lang="de-AT" b="1" i="0" smtClean="0">
                        <a:latin typeface="Cambria Math" panose="02040503050406030204" pitchFamily="18" charset="0"/>
                        <a:sym typeface="Wingdings" panose="05000000000000000000" pitchFamily="2" charset="2"/>
                      </a:rPr>
                      <m:t>𝐡</m:t>
                    </m:r>
                    <m:r>
                      <a:rPr lang="de-AT" b="1" i="0" smtClean="0">
                        <a:latin typeface="Cambria Math" panose="02040503050406030204" pitchFamily="18" charset="0"/>
                        <a:sym typeface="Wingdings" panose="05000000000000000000" pitchFamily="2" charset="2"/>
                      </a:rPr>
                      <m:t>=</m:t>
                    </m:r>
                    <m:d>
                      <m:dPr>
                        <m:begChr m:val="{"/>
                        <m:endChr m:val="}"/>
                        <m:ctrlPr>
                          <a:rPr lang="de-AT" b="0" i="1" smtClean="0">
                            <a:latin typeface="Cambria Math" panose="02040503050406030204" pitchFamily="18" charset="0"/>
                            <a:sym typeface="Wingdings" panose="05000000000000000000" pitchFamily="2" charset="2"/>
                          </a:rPr>
                        </m:ctrlPr>
                      </m:dPr>
                      <m:e>
                        <m:sSub>
                          <m:sSubPr>
                            <m:ctrlPr>
                              <a:rPr lang="de-AT" b="0" i="1" smtClean="0">
                                <a:latin typeface="Cambria Math" panose="02040503050406030204" pitchFamily="18" charset="0"/>
                                <a:sym typeface="Wingdings" panose="05000000000000000000" pitchFamily="2" charset="2"/>
                              </a:rPr>
                            </m:ctrlPr>
                          </m:sSubPr>
                          <m:e>
                            <m:r>
                              <a:rPr lang="de-AT" b="0" i="1" smtClean="0">
                                <a:latin typeface="Cambria Math" panose="02040503050406030204" pitchFamily="18" charset="0"/>
                                <a:sym typeface="Wingdings" panose="05000000000000000000" pitchFamily="2" charset="2"/>
                              </a:rPr>
                              <m:t>𝑅</m:t>
                            </m:r>
                          </m:e>
                          <m:sub>
                            <m:r>
                              <a:rPr lang="de-AT" b="0" i="1" smtClean="0">
                                <a:latin typeface="Cambria Math" panose="02040503050406030204" pitchFamily="18" charset="0"/>
                                <a:sym typeface="Wingdings" panose="05000000000000000000" pitchFamily="2" charset="2"/>
                              </a:rPr>
                              <m:t>𝑠</m:t>
                            </m:r>
                            <m:r>
                              <a:rPr lang="de-AT" b="0" i="1" smtClean="0">
                                <a:latin typeface="Cambria Math" panose="02040503050406030204" pitchFamily="18" charset="0"/>
                                <a:sym typeface="Wingdings" panose="05000000000000000000" pitchFamily="2" charset="2"/>
                              </a:rPr>
                              <m:t>,</m:t>
                            </m:r>
                            <m:r>
                              <a:rPr lang="de-AT" b="0" i="1" smtClean="0">
                                <a:latin typeface="Cambria Math" panose="02040503050406030204" pitchFamily="18" charset="0"/>
                                <a:sym typeface="Wingdings" panose="05000000000000000000" pitchFamily="2" charset="2"/>
                              </a:rPr>
                              <m:t>𝑚</m:t>
                            </m:r>
                            <m:r>
                              <a:rPr lang="de-AT" b="0" i="1" smtClean="0">
                                <a:latin typeface="Cambria Math" panose="02040503050406030204" pitchFamily="18" charset="0"/>
                                <a:sym typeface="Wingdings" panose="05000000000000000000" pitchFamily="2" charset="2"/>
                              </a:rPr>
                              <m:t>,</m:t>
                            </m:r>
                            <m:r>
                              <a:rPr lang="de-AT" b="0" i="1" smtClean="0">
                                <a:latin typeface="Cambria Math" panose="02040503050406030204" pitchFamily="18" charset="0"/>
                                <a:sym typeface="Wingdings" panose="05000000000000000000" pitchFamily="2" charset="2"/>
                              </a:rPr>
                              <m:t>𝑛</m:t>
                            </m:r>
                          </m:sub>
                        </m:sSub>
                        <m:r>
                          <a:rPr lang="de-AT" b="0" i="1" smtClean="0">
                            <a:latin typeface="Cambria Math" panose="02040503050406030204" pitchFamily="18" charset="0"/>
                            <a:sym typeface="Wingdings" panose="05000000000000000000" pitchFamily="2" charset="2"/>
                          </a:rPr>
                          <m:t>,</m:t>
                        </m:r>
                        <m:sSub>
                          <m:sSubPr>
                            <m:ctrlPr>
                              <a:rPr lang="de-AT" b="0" i="1" smtClean="0">
                                <a:latin typeface="Cambria Math" panose="02040503050406030204" pitchFamily="18" charset="0"/>
                                <a:sym typeface="Wingdings" panose="05000000000000000000" pitchFamily="2" charset="2"/>
                              </a:rPr>
                            </m:ctrlPr>
                          </m:sSubPr>
                          <m:e>
                            <m:r>
                              <a:rPr lang="de-AT" b="0" i="1" smtClean="0">
                                <a:latin typeface="Cambria Math" panose="02040503050406030204" pitchFamily="18" charset="0"/>
                                <a:sym typeface="Wingdings" panose="05000000000000000000" pitchFamily="2" charset="2"/>
                              </a:rPr>
                              <m:t>𝑍</m:t>
                            </m:r>
                          </m:e>
                          <m:sub>
                            <m:r>
                              <a:rPr lang="de-AT" b="0" i="1" smtClean="0">
                                <a:latin typeface="Cambria Math" panose="02040503050406030204" pitchFamily="18" charset="0"/>
                                <a:sym typeface="Wingdings" panose="05000000000000000000" pitchFamily="2" charset="2"/>
                              </a:rPr>
                              <m:t>𝑠</m:t>
                            </m:r>
                            <m:r>
                              <a:rPr lang="de-AT" b="0" i="1" smtClean="0">
                                <a:latin typeface="Cambria Math" panose="02040503050406030204" pitchFamily="18" charset="0"/>
                                <a:sym typeface="Wingdings" panose="05000000000000000000" pitchFamily="2" charset="2"/>
                              </a:rPr>
                              <m:t>,</m:t>
                            </m:r>
                            <m:r>
                              <a:rPr lang="de-AT" b="0" i="1" smtClean="0">
                                <a:latin typeface="Cambria Math" panose="02040503050406030204" pitchFamily="18" charset="0"/>
                                <a:sym typeface="Wingdings" panose="05000000000000000000" pitchFamily="2" charset="2"/>
                              </a:rPr>
                              <m:t>𝑚</m:t>
                            </m:r>
                            <m:r>
                              <a:rPr lang="de-AT" b="0" i="1" smtClean="0">
                                <a:latin typeface="Cambria Math" panose="02040503050406030204" pitchFamily="18" charset="0"/>
                                <a:sym typeface="Wingdings" panose="05000000000000000000" pitchFamily="2" charset="2"/>
                              </a:rPr>
                              <m:t>,</m:t>
                            </m:r>
                            <m:r>
                              <a:rPr lang="de-AT" b="0" i="1" smtClean="0">
                                <a:latin typeface="Cambria Math" panose="02040503050406030204" pitchFamily="18" charset="0"/>
                                <a:sym typeface="Wingdings" panose="05000000000000000000" pitchFamily="2" charset="2"/>
                              </a:rPr>
                              <m:t>𝑛</m:t>
                            </m:r>
                          </m:sub>
                        </m:sSub>
                        <m:r>
                          <a:rPr lang="de-AT" b="0" i="1" smtClean="0">
                            <a:latin typeface="Cambria Math" panose="02040503050406030204" pitchFamily="18" charset="0"/>
                            <a:sym typeface="Wingdings" panose="05000000000000000000" pitchFamily="2" charset="2"/>
                          </a:rPr>
                          <m:t>,</m:t>
                        </m:r>
                        <m:sSub>
                          <m:sSubPr>
                            <m:ctrlPr>
                              <a:rPr lang="de-AT" b="0" i="1" smtClean="0">
                                <a:latin typeface="Cambria Math" panose="02040503050406030204" pitchFamily="18" charset="0"/>
                                <a:sym typeface="Wingdings" panose="05000000000000000000" pitchFamily="2" charset="2"/>
                              </a:rPr>
                            </m:ctrlPr>
                          </m:sSubPr>
                          <m:e>
                            <m:r>
                              <a:rPr lang="de-AT" b="0" i="1" smtClean="0">
                                <a:latin typeface="Cambria Math" panose="02040503050406030204" pitchFamily="18" charset="0"/>
                                <a:sym typeface="Wingdings" panose="05000000000000000000" pitchFamily="2" charset="2"/>
                              </a:rPr>
                              <m:t>𝜆</m:t>
                            </m:r>
                          </m:e>
                          <m:sub>
                            <m:r>
                              <a:rPr lang="de-AT" b="0" i="1" smtClean="0">
                                <a:latin typeface="Cambria Math" panose="02040503050406030204" pitchFamily="18" charset="0"/>
                                <a:sym typeface="Wingdings" panose="05000000000000000000" pitchFamily="2" charset="2"/>
                              </a:rPr>
                              <m:t>𝑠</m:t>
                            </m:r>
                            <m:r>
                              <a:rPr lang="de-AT" b="0" i="1" smtClean="0">
                                <a:latin typeface="Cambria Math" panose="02040503050406030204" pitchFamily="18" charset="0"/>
                                <a:sym typeface="Wingdings" panose="05000000000000000000" pitchFamily="2" charset="2"/>
                              </a:rPr>
                              <m:t>,</m:t>
                            </m:r>
                            <m:r>
                              <a:rPr lang="de-AT" b="0" i="1" smtClean="0">
                                <a:latin typeface="Cambria Math" panose="02040503050406030204" pitchFamily="18" charset="0"/>
                                <a:sym typeface="Wingdings" panose="05000000000000000000" pitchFamily="2" charset="2"/>
                              </a:rPr>
                              <m:t>𝑚</m:t>
                            </m:r>
                            <m:r>
                              <a:rPr lang="de-AT" b="0" i="1" smtClean="0">
                                <a:latin typeface="Cambria Math" panose="02040503050406030204" pitchFamily="18" charset="0"/>
                                <a:sym typeface="Wingdings" panose="05000000000000000000" pitchFamily="2" charset="2"/>
                              </a:rPr>
                              <m:t>,</m:t>
                            </m:r>
                            <m:r>
                              <a:rPr lang="de-AT" b="0" i="1" smtClean="0">
                                <a:latin typeface="Cambria Math" panose="02040503050406030204" pitchFamily="18" charset="0"/>
                                <a:sym typeface="Wingdings" panose="05000000000000000000" pitchFamily="2" charset="2"/>
                              </a:rPr>
                              <m:t>𝑛</m:t>
                            </m:r>
                          </m:sub>
                        </m:sSub>
                        <m:r>
                          <a:rPr lang="de-AT" b="0" i="1" smtClean="0">
                            <a:latin typeface="Cambria Math" panose="02040503050406030204" pitchFamily="18" charset="0"/>
                            <a:sym typeface="Wingdings" panose="05000000000000000000" pitchFamily="2" charset="2"/>
                          </a:rPr>
                          <m:t>,</m:t>
                        </m:r>
                        <m:sSub>
                          <m:sSubPr>
                            <m:ctrlPr>
                              <a:rPr lang="de-AT" b="0" i="1" smtClean="0">
                                <a:latin typeface="Cambria Math" panose="02040503050406030204" pitchFamily="18" charset="0"/>
                                <a:sym typeface="Wingdings" panose="05000000000000000000" pitchFamily="2" charset="2"/>
                              </a:rPr>
                            </m:ctrlPr>
                          </m:sSubPr>
                          <m:e>
                            <m:r>
                              <a:rPr lang="de-AT" b="0" i="1" smtClean="0">
                                <a:latin typeface="Cambria Math" panose="02040503050406030204" pitchFamily="18" charset="0"/>
                                <a:sym typeface="Wingdings" panose="05000000000000000000" pitchFamily="2" charset="2"/>
                              </a:rPr>
                              <m:t>𝜄</m:t>
                            </m:r>
                          </m:e>
                          <m:sub>
                            <m:r>
                              <a:rPr lang="de-AT" b="0" i="1" smtClean="0">
                                <a:latin typeface="Cambria Math" panose="02040503050406030204" pitchFamily="18" charset="0"/>
                                <a:sym typeface="Wingdings" panose="05000000000000000000" pitchFamily="2" charset="2"/>
                              </a:rPr>
                              <m:t>𝑠</m:t>
                            </m:r>
                          </m:sub>
                        </m:sSub>
                        <m:r>
                          <a:rPr lang="de-AT" b="0" i="1" smtClean="0">
                            <a:latin typeface="Cambria Math" panose="02040503050406030204" pitchFamily="18" charset="0"/>
                            <a:sym typeface="Wingdings" panose="05000000000000000000" pitchFamily="2" charset="2"/>
                          </a:rPr>
                          <m:t>,</m:t>
                        </m:r>
                        <m:sSub>
                          <m:sSubPr>
                            <m:ctrlPr>
                              <a:rPr lang="de-AT" b="0" i="1" smtClean="0">
                                <a:latin typeface="Cambria Math" panose="02040503050406030204" pitchFamily="18" charset="0"/>
                                <a:sym typeface="Wingdings" panose="05000000000000000000" pitchFamily="2" charset="2"/>
                              </a:rPr>
                            </m:ctrlPr>
                          </m:sSubPr>
                          <m:e>
                            <m:r>
                              <a:rPr lang="de-AT" b="0" i="1" smtClean="0">
                                <a:latin typeface="Cambria Math" panose="02040503050406030204" pitchFamily="18" charset="0"/>
                                <a:sym typeface="Wingdings" panose="05000000000000000000" pitchFamily="2" charset="2"/>
                              </a:rPr>
                              <m:t>𝜓</m:t>
                            </m:r>
                          </m:e>
                          <m:sub>
                            <m:r>
                              <a:rPr lang="de-AT" b="0" i="1" smtClean="0">
                                <a:latin typeface="Cambria Math" panose="02040503050406030204" pitchFamily="18" charset="0"/>
                                <a:sym typeface="Wingdings" panose="05000000000000000000" pitchFamily="2" charset="2"/>
                              </a:rPr>
                              <m:t>0</m:t>
                            </m:r>
                          </m:sub>
                        </m:sSub>
                      </m:e>
                    </m:d>
                  </m:oMath>
                </a14:m>
                <a:r>
                  <a:rPr lang="en-GB" dirty="0">
                    <a:sym typeface="Wingdings" panose="05000000000000000000" pitchFamily="2" charset="2"/>
                  </a:rPr>
                  <a:t> to latent space </a:t>
                </a:r>
                <a14:m>
                  <m:oMath xmlns:m="http://schemas.openxmlformats.org/officeDocument/2006/math">
                    <m:r>
                      <a:rPr lang="de-AT" b="1" i="0" smtClean="0">
                        <a:latin typeface="Cambria Math" panose="02040503050406030204" pitchFamily="18" charset="0"/>
                        <a:sym typeface="Wingdings" panose="05000000000000000000" pitchFamily="2" charset="2"/>
                      </a:rPr>
                      <m:t>𝐥</m:t>
                    </m:r>
                    <m:r>
                      <a:rPr lang="de-AT" b="1" i="0" smtClean="0">
                        <a:latin typeface="Cambria Math" panose="02040503050406030204" pitchFamily="18" charset="0"/>
                        <a:sym typeface="Wingdings" panose="05000000000000000000" pitchFamily="2" charset="2"/>
                      </a:rPr>
                      <m:t>=</m:t>
                    </m:r>
                    <m:r>
                      <a:rPr lang="de-AT" b="0" i="0" smtClean="0">
                        <a:latin typeface="Cambria Math" panose="02040503050406030204" pitchFamily="18" charset="0"/>
                        <a:sym typeface="Wingdings" panose="05000000000000000000" pitchFamily="2" charset="2"/>
                      </a:rPr>
                      <m:t>{</m:t>
                    </m:r>
                    <m:sSub>
                      <m:sSubPr>
                        <m:ctrlPr>
                          <a:rPr lang="de-AT" b="0" i="1" smtClean="0">
                            <a:latin typeface="Cambria Math" panose="02040503050406030204" pitchFamily="18" charset="0"/>
                            <a:sym typeface="Wingdings" panose="05000000000000000000" pitchFamily="2" charset="2"/>
                          </a:rPr>
                        </m:ctrlPr>
                      </m:sSubPr>
                      <m:e>
                        <m:r>
                          <a:rPr lang="de-AT" b="0" i="1" smtClean="0">
                            <a:latin typeface="Cambria Math" panose="02040503050406030204" pitchFamily="18" charset="0"/>
                            <a:sym typeface="Wingdings" panose="05000000000000000000" pitchFamily="2" charset="2"/>
                          </a:rPr>
                          <m:t>𝑐</m:t>
                        </m:r>
                      </m:e>
                      <m:sub>
                        <m:r>
                          <a:rPr lang="de-AT" b="0" i="1" smtClean="0">
                            <a:latin typeface="Cambria Math" panose="02040503050406030204" pitchFamily="18" charset="0"/>
                            <a:sym typeface="Wingdings" panose="05000000000000000000" pitchFamily="2" charset="2"/>
                          </a:rPr>
                          <m:t>𝑖</m:t>
                        </m:r>
                      </m:sub>
                    </m:sSub>
                    <m:r>
                      <a:rPr lang="de-AT" b="0" i="1" smtClean="0">
                        <a:latin typeface="Cambria Math" panose="02040503050406030204" pitchFamily="18" charset="0"/>
                        <a:sym typeface="Wingdings" panose="05000000000000000000" pitchFamily="2" charset="2"/>
                      </a:rPr>
                      <m:t>}</m:t>
                    </m:r>
                  </m:oMath>
                </a14:m>
                <a:endParaRPr lang="en-GB" dirty="0">
                  <a:sym typeface="Wingdings" panose="05000000000000000000" pitchFamily="2" charset="2"/>
                </a:endParaRPr>
              </a:p>
              <a:p>
                <a:pPr lvl="1"/>
                <a14:m>
                  <m:oMathPara xmlns:m="http://schemas.openxmlformats.org/officeDocument/2006/math">
                    <m:oMathParaPr>
                      <m:jc m:val="centerGroup"/>
                    </m:oMathParaPr>
                    <m:oMath xmlns:m="http://schemas.openxmlformats.org/officeDocument/2006/math">
                      <m:r>
                        <a:rPr lang="de-AT" b="1" i="0" smtClean="0">
                          <a:solidFill>
                            <a:schemeClr val="tx1"/>
                          </a:solidFill>
                          <a:latin typeface="Cambria Math" panose="02040503050406030204" pitchFamily="18" charset="0"/>
                        </a:rPr>
                        <m:t>𝐥</m:t>
                      </m:r>
                      <m:r>
                        <a:rPr lang="de-AT" b="1" i="0" smtClean="0">
                          <a:solidFill>
                            <a:schemeClr val="tx1"/>
                          </a:solidFill>
                          <a:latin typeface="Cambria Math" panose="02040503050406030204" pitchFamily="18" charset="0"/>
                        </a:rPr>
                        <m:t>=</m:t>
                      </m:r>
                      <m:d>
                        <m:dPr>
                          <m:ctrlPr>
                            <a:rPr lang="de-AT" b="1" i="1" smtClean="0">
                              <a:solidFill>
                                <a:schemeClr val="tx1"/>
                              </a:solidFill>
                              <a:latin typeface="Cambria Math" panose="02040503050406030204" pitchFamily="18" charset="0"/>
                            </a:rPr>
                          </m:ctrlPr>
                        </m:dPr>
                        <m:e>
                          <m:r>
                            <a:rPr lang="de-AT" b="1" i="0" smtClean="0">
                              <a:solidFill>
                                <a:schemeClr val="tx1"/>
                              </a:solidFill>
                              <a:latin typeface="Cambria Math" panose="02040503050406030204" pitchFamily="18" charset="0"/>
                            </a:rPr>
                            <m:t>𝐡</m:t>
                          </m:r>
                          <m:r>
                            <a:rPr lang="de-AT" b="1" i="0" smtClean="0">
                              <a:solidFill>
                                <a:schemeClr val="tx1"/>
                              </a:solidFill>
                              <a:latin typeface="Cambria Math" panose="02040503050406030204" pitchFamily="18" charset="0"/>
                            </a:rPr>
                            <m:t>−</m:t>
                          </m:r>
                          <m:sSub>
                            <m:sSubPr>
                              <m:ctrlPr>
                                <a:rPr lang="de-AT" b="1" i="1" smtClean="0">
                                  <a:solidFill>
                                    <a:schemeClr val="tx1"/>
                                  </a:solidFill>
                                  <a:latin typeface="Cambria Math" panose="02040503050406030204" pitchFamily="18" charset="0"/>
                                </a:rPr>
                              </m:ctrlPr>
                            </m:sSubPr>
                            <m:e>
                              <m:r>
                                <a:rPr lang="de-AT" b="1" i="1" smtClean="0">
                                  <a:solidFill>
                                    <a:schemeClr val="tx1"/>
                                  </a:solidFill>
                                  <a:latin typeface="Cambria Math" panose="02040503050406030204" pitchFamily="18" charset="0"/>
                                </a:rPr>
                                <m:t>𝝁</m:t>
                              </m:r>
                            </m:e>
                            <m:sub>
                              <m:r>
                                <a:rPr lang="de-AT" b="0" i="1" smtClean="0">
                                  <a:solidFill>
                                    <a:schemeClr val="tx1"/>
                                  </a:solidFill>
                                  <a:latin typeface="Cambria Math" panose="02040503050406030204" pitchFamily="18" charset="0"/>
                                </a:rPr>
                                <m:t>𝑠𝑎𝑚𝑝𝑙𝑒𝑠</m:t>
                              </m:r>
                            </m:sub>
                          </m:sSub>
                        </m:e>
                      </m:d>
                      <m:sSup>
                        <m:sSupPr>
                          <m:ctrlPr>
                            <a:rPr lang="de-AT" b="1" i="1" smtClean="0">
                              <a:solidFill>
                                <a:schemeClr val="tx1"/>
                              </a:solidFill>
                              <a:latin typeface="Cambria Math" panose="02040503050406030204" pitchFamily="18" charset="0"/>
                            </a:rPr>
                          </m:ctrlPr>
                        </m:sSupPr>
                        <m:e>
                          <m:r>
                            <a:rPr lang="de-AT" b="1" i="1" smtClean="0">
                              <a:solidFill>
                                <a:schemeClr val="tx1"/>
                              </a:solidFill>
                              <a:latin typeface="Cambria Math" panose="02040503050406030204" pitchFamily="18" charset="0"/>
                            </a:rPr>
                            <m:t>𝑴</m:t>
                          </m:r>
                        </m:e>
                        <m:sup>
                          <m:r>
                            <a:rPr lang="de-AT" b="1" i="1" smtClean="0">
                              <a:solidFill>
                                <a:schemeClr val="tx1"/>
                              </a:solidFill>
                              <a:latin typeface="Cambria Math" panose="02040503050406030204" pitchFamily="18" charset="0"/>
                            </a:rPr>
                            <m:t>𝑻</m:t>
                          </m:r>
                        </m:sup>
                      </m:sSup>
                      <m:r>
                        <a:rPr lang="de-AT" i="1">
                          <a:solidFill>
                            <a:schemeClr val="tx1"/>
                          </a:solidFill>
                          <a:latin typeface="Cambria Math" panose="02040503050406030204" pitchFamily="18" charset="0"/>
                        </a:rPr>
                        <m:t>,</m:t>
                      </m:r>
                      <m:r>
                        <a:rPr lang="de-AT" b="1" i="1" smtClean="0">
                          <a:solidFill>
                            <a:schemeClr val="tx1"/>
                          </a:solidFill>
                          <a:latin typeface="Cambria Math" panose="02040503050406030204" pitchFamily="18" charset="0"/>
                        </a:rPr>
                        <m:t> </m:t>
                      </m:r>
                      <m:r>
                        <a:rPr lang="de-AT" b="1" i="0" smtClean="0">
                          <a:solidFill>
                            <a:schemeClr val="tx1"/>
                          </a:solidFill>
                          <a:latin typeface="Cambria Math" panose="02040503050406030204" pitchFamily="18" charset="0"/>
                        </a:rPr>
                        <m:t> </m:t>
                      </m:r>
                      <m:acc>
                        <m:accPr>
                          <m:chr m:val="̃"/>
                          <m:ctrlPr>
                            <a:rPr lang="de-AT" b="1" i="1" smtClean="0">
                              <a:solidFill>
                                <a:schemeClr val="tx1"/>
                              </a:solidFill>
                              <a:latin typeface="Cambria Math" panose="02040503050406030204" pitchFamily="18" charset="0"/>
                            </a:rPr>
                          </m:ctrlPr>
                        </m:accPr>
                        <m:e>
                          <m:r>
                            <a:rPr lang="de-AT" b="1" i="1" smtClean="0">
                              <a:solidFill>
                                <a:schemeClr val="tx1"/>
                              </a:solidFill>
                              <a:latin typeface="Cambria Math" panose="02040503050406030204" pitchFamily="18" charset="0"/>
                            </a:rPr>
                            <m:t>𝒉</m:t>
                          </m:r>
                        </m:e>
                      </m:acc>
                      <m:r>
                        <a:rPr lang="de-AT">
                          <a:solidFill>
                            <a:schemeClr val="tx1"/>
                          </a:solidFill>
                          <a:latin typeface="Cambria Math" panose="02040503050406030204" pitchFamily="18" charset="0"/>
                        </a:rPr>
                        <m:t>=</m:t>
                      </m:r>
                      <m:r>
                        <a:rPr lang="de-AT" b="1" i="1" smtClean="0">
                          <a:solidFill>
                            <a:schemeClr val="tx1"/>
                          </a:solidFill>
                          <a:latin typeface="Cambria Math" panose="02040503050406030204" pitchFamily="18" charset="0"/>
                        </a:rPr>
                        <m:t>𝑴𝒍</m:t>
                      </m:r>
                      <m:r>
                        <a:rPr lang="de-AT" b="1" i="1" smtClean="0">
                          <a:solidFill>
                            <a:schemeClr val="tx1"/>
                          </a:solidFill>
                          <a:latin typeface="Cambria Math" panose="02040503050406030204" pitchFamily="18" charset="0"/>
                        </a:rPr>
                        <m:t>+</m:t>
                      </m:r>
                      <m:sSub>
                        <m:sSubPr>
                          <m:ctrlPr>
                            <a:rPr lang="de-AT" b="1" i="1" smtClean="0">
                              <a:solidFill>
                                <a:schemeClr val="tx1"/>
                              </a:solidFill>
                              <a:latin typeface="Cambria Math" panose="02040503050406030204" pitchFamily="18" charset="0"/>
                            </a:rPr>
                          </m:ctrlPr>
                        </m:sSubPr>
                        <m:e>
                          <m:r>
                            <a:rPr lang="de-AT" b="1" i="1" smtClean="0">
                              <a:solidFill>
                                <a:schemeClr val="tx1"/>
                              </a:solidFill>
                              <a:latin typeface="Cambria Math" panose="02040503050406030204" pitchFamily="18" charset="0"/>
                            </a:rPr>
                            <m:t>𝝁</m:t>
                          </m:r>
                        </m:e>
                        <m:sub>
                          <m:r>
                            <a:rPr lang="de-AT" b="0" i="1" smtClean="0">
                              <a:solidFill>
                                <a:schemeClr val="tx1"/>
                              </a:solidFill>
                              <a:latin typeface="Cambria Math" panose="02040503050406030204" pitchFamily="18" charset="0"/>
                            </a:rPr>
                            <m:t>𝑠𝑎𝑚𝑝𝑙𝑒𝑠</m:t>
                          </m:r>
                        </m:sub>
                      </m:sSub>
                    </m:oMath>
                  </m:oMathPara>
                </a14:m>
                <a:endParaRPr lang="en-GB" dirty="0">
                  <a:sym typeface="Wingdings" panose="05000000000000000000" pitchFamily="2" charset="2"/>
                </a:endParaRPr>
              </a:p>
              <a:p>
                <a:pPr lvl="3"/>
                <a:r>
                  <a:rPr lang="en-GB" dirty="0">
                    <a:sym typeface="Wingdings" panose="05000000000000000000" pitchFamily="2" charset="2"/>
                  </a:rPr>
                  <a:t>Dimensionality reduction introduces some error</a:t>
                </a:r>
              </a:p>
              <a:p>
                <a:pPr lvl="1" algn="ctr"/>
                <a:r>
                  <a:rPr lang="en-GB" dirty="0">
                    <a:sym typeface="Wingdings" panose="05000000000000000000" pitchFamily="2" charset="2"/>
                  </a:rPr>
                  <a:t> </a:t>
                </a:r>
                <a14:m>
                  <m:oMath xmlns:m="http://schemas.openxmlformats.org/officeDocument/2006/math">
                    <m:r>
                      <a:rPr lang="de-AT" b="1" i="0" smtClean="0">
                        <a:solidFill>
                          <a:schemeClr val="tx1"/>
                        </a:solidFill>
                        <a:latin typeface="Cambria Math" panose="02040503050406030204" pitchFamily="18" charset="0"/>
                      </a:rPr>
                      <m:t>𝐡</m:t>
                    </m:r>
                    <m:r>
                      <a:rPr lang="de-AT" b="1" i="1" smtClean="0">
                        <a:solidFill>
                          <a:schemeClr val="tx1"/>
                        </a:solidFill>
                        <a:latin typeface="Cambria Math" panose="02040503050406030204" pitchFamily="18" charset="0"/>
                      </a:rPr>
                      <m:t>−</m:t>
                    </m:r>
                    <m:acc>
                      <m:accPr>
                        <m:chr m:val="̃"/>
                        <m:ctrlPr>
                          <a:rPr lang="de-AT" b="1" i="1" smtClean="0">
                            <a:solidFill>
                              <a:schemeClr val="tx1"/>
                            </a:solidFill>
                            <a:latin typeface="Cambria Math" panose="02040503050406030204" pitchFamily="18" charset="0"/>
                          </a:rPr>
                        </m:ctrlPr>
                      </m:accPr>
                      <m:e>
                        <m:r>
                          <a:rPr lang="de-AT" b="1" i="1" smtClean="0">
                            <a:solidFill>
                              <a:schemeClr val="tx1"/>
                            </a:solidFill>
                            <a:latin typeface="Cambria Math" panose="02040503050406030204" pitchFamily="18" charset="0"/>
                          </a:rPr>
                          <m:t>𝒉</m:t>
                        </m:r>
                      </m:e>
                    </m:acc>
                    <m:r>
                      <a:rPr lang="de-AT" b="1" i="1" smtClean="0">
                        <a:solidFill>
                          <a:schemeClr val="tx1"/>
                        </a:solidFill>
                        <a:latin typeface="Cambria Math" panose="02040503050406030204" pitchFamily="18" charset="0"/>
                      </a:rPr>
                      <m:t>≠</m:t>
                    </m:r>
                    <m:r>
                      <a:rPr lang="de-AT" b="1" i="1" smtClean="0">
                        <a:solidFill>
                          <a:schemeClr val="tx1"/>
                        </a:solidFill>
                        <a:latin typeface="Cambria Math" panose="02040503050406030204" pitchFamily="18" charset="0"/>
                      </a:rPr>
                      <m:t>𝟎</m:t>
                    </m:r>
                  </m:oMath>
                </a14:m>
                <a:endParaRPr lang="en-GB" dirty="0">
                  <a:solidFill>
                    <a:schemeClr val="tx1"/>
                  </a:solidFill>
                  <a:sym typeface="Wingdings" panose="05000000000000000000" pitchFamily="2" charset="2"/>
                </a:endParaRPr>
              </a:p>
              <a:p>
                <a:pPr lvl="1"/>
                <a:endParaRPr lang="en-GB" dirty="0">
                  <a:sym typeface="Wingdings" panose="05000000000000000000" pitchFamily="2" charset="2"/>
                </a:endParaRPr>
              </a:p>
            </p:txBody>
          </p:sp>
        </mc:Choice>
        <mc:Fallback xmlns="">
          <p:sp>
            <p:nvSpPr>
              <p:cNvPr id="5" name="Textplatzhalter 4">
                <a:extLst>
                  <a:ext uri="{FF2B5EF4-FFF2-40B4-BE49-F238E27FC236}">
                    <a16:creationId xmlns:a16="http://schemas.microsoft.com/office/drawing/2014/main" id="{56FFDD7A-94E2-0AF2-F24E-17640D05544E}"/>
                  </a:ext>
                </a:extLst>
              </p:cNvPr>
              <p:cNvSpPr>
                <a:spLocks noGrp="1" noRot="1" noChangeAspect="1" noMove="1" noResize="1" noEditPoints="1" noAdjustHandles="1" noChangeArrowheads="1" noChangeShapeType="1" noTextEdit="1"/>
              </p:cNvSpPr>
              <p:nvPr>
                <p:ph type="body" sz="quarter" idx="17"/>
              </p:nvPr>
            </p:nvSpPr>
            <p:spPr>
              <a:xfrm>
                <a:off x="658813" y="1790137"/>
                <a:ext cx="10839310" cy="4843463"/>
              </a:xfrm>
              <a:blipFill>
                <a:blip r:embed="rId2"/>
                <a:stretch>
                  <a:fillRect l="-1294" t="-126"/>
                </a:stretch>
              </a:blipFill>
            </p:spPr>
            <p:txBody>
              <a:bodyPr/>
              <a:lstStyle/>
              <a:p>
                <a:r>
                  <a:rPr lang="en-GB">
                    <a:noFill/>
                  </a:rPr>
                  <a:t> </a:t>
                </a:r>
              </a:p>
            </p:txBody>
          </p:sp>
        </mc:Fallback>
      </mc:AlternateContent>
      <p:sp>
        <p:nvSpPr>
          <p:cNvPr id="6" name="Titel 5">
            <a:extLst>
              <a:ext uri="{FF2B5EF4-FFF2-40B4-BE49-F238E27FC236}">
                <a16:creationId xmlns:a16="http://schemas.microsoft.com/office/drawing/2014/main" id="{A4A03249-0CC0-25DF-6E9B-0AB3F9F62F8B}"/>
              </a:ext>
            </a:extLst>
          </p:cNvPr>
          <p:cNvSpPr>
            <a:spLocks noGrp="1"/>
          </p:cNvSpPr>
          <p:nvPr>
            <p:ph type="title"/>
          </p:nvPr>
        </p:nvSpPr>
        <p:spPr/>
        <p:txBody>
          <a:bodyPr/>
          <a:lstStyle/>
          <a:p>
            <a:r>
              <a:rPr lang="en-GB" dirty="0"/>
              <a:t>W7-X equilibrium data-set for fixed coil currents</a:t>
            </a:r>
          </a:p>
        </p:txBody>
      </p:sp>
      <p:sp>
        <p:nvSpPr>
          <p:cNvPr id="13" name="Rechteck 12">
            <a:extLst>
              <a:ext uri="{FF2B5EF4-FFF2-40B4-BE49-F238E27FC236}">
                <a16:creationId xmlns:a16="http://schemas.microsoft.com/office/drawing/2014/main" id="{6BC9BF0D-06EB-0071-47BD-882513856C8F}"/>
              </a:ext>
            </a:extLst>
          </p:cNvPr>
          <p:cNvSpPr/>
          <p:nvPr/>
        </p:nvSpPr>
        <p:spPr>
          <a:xfrm>
            <a:off x="658813" y="106710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en-GB" sz="1300" b="1" dirty="0">
                <a:solidFill>
                  <a:schemeClr val="bg1"/>
                </a:solidFill>
              </a:rPr>
              <a:t>Equilibrium data-set</a:t>
            </a:r>
          </a:p>
        </p:txBody>
      </p:sp>
      <p:sp>
        <p:nvSpPr>
          <p:cNvPr id="7" name="Rechteck: abgerundete Ecken 6">
            <a:extLst>
              <a:ext uri="{FF2B5EF4-FFF2-40B4-BE49-F238E27FC236}">
                <a16:creationId xmlns:a16="http://schemas.microsoft.com/office/drawing/2014/main" id="{8F8B8D5A-4B6D-33C5-4803-08E10041D642}"/>
              </a:ext>
            </a:extLst>
          </p:cNvPr>
          <p:cNvSpPr/>
          <p:nvPr/>
        </p:nvSpPr>
        <p:spPr>
          <a:xfrm>
            <a:off x="2839198" y="1067102"/>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dim. reduction</a:t>
            </a:r>
          </a:p>
        </p:txBody>
      </p:sp>
      <p:cxnSp>
        <p:nvCxnSpPr>
          <p:cNvPr id="9" name="Gerade Verbindung mit Pfeil 8">
            <a:extLst>
              <a:ext uri="{FF2B5EF4-FFF2-40B4-BE49-F238E27FC236}">
                <a16:creationId xmlns:a16="http://schemas.microsoft.com/office/drawing/2014/main" id="{6BD449A2-B245-8773-41DA-3B86307399C6}"/>
              </a:ext>
            </a:extLst>
          </p:cNvPr>
          <p:cNvCxnSpPr>
            <a:cxnSpLocks/>
            <a:stCxn id="13" idx="3"/>
            <a:endCxn id="7" idx="1"/>
          </p:cNvCxnSpPr>
          <p:nvPr/>
        </p:nvCxnSpPr>
        <p:spPr>
          <a:xfrm>
            <a:off x="2565251" y="1287076"/>
            <a:ext cx="273947" cy="2636"/>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hteck: abgerundete Ecken 7">
                <a:extLst>
                  <a:ext uri="{FF2B5EF4-FFF2-40B4-BE49-F238E27FC236}">
                    <a16:creationId xmlns:a16="http://schemas.microsoft.com/office/drawing/2014/main" id="{9A114998-E7CF-5C0C-2670-F19D0E440A32}"/>
                  </a:ext>
                </a:extLst>
              </p:cNvPr>
              <p:cNvSpPr/>
              <p:nvPr/>
            </p:nvSpPr>
            <p:spPr>
              <a:xfrm>
                <a:off x="5068797" y="1067102"/>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latent space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8" name="Rechteck: abgerundete Ecken 7">
                <a:extLst>
                  <a:ext uri="{FF2B5EF4-FFF2-40B4-BE49-F238E27FC236}">
                    <a16:creationId xmlns:a16="http://schemas.microsoft.com/office/drawing/2014/main" id="{9A114998-E7CF-5C0C-2670-F19D0E440A32}"/>
                  </a:ext>
                </a:extLst>
              </p:cNvPr>
              <p:cNvSpPr>
                <a:spLocks noRot="1" noChangeAspect="1" noMove="1" noResize="1" noEditPoints="1" noAdjustHandles="1" noChangeArrowheads="1" noChangeShapeType="1" noTextEdit="1"/>
              </p:cNvSpPr>
              <p:nvPr/>
            </p:nvSpPr>
            <p:spPr>
              <a:xfrm>
                <a:off x="5068797" y="1067102"/>
                <a:ext cx="1906438" cy="445220"/>
              </a:xfrm>
              <a:prstGeom prst="roundRect">
                <a:avLst/>
              </a:prstGeom>
              <a:blipFill>
                <a:blip r:embed="rId3"/>
                <a:stretch>
                  <a:fillRect/>
                </a:stretch>
              </a:blipFill>
              <a:ln w="19050" cmpd="sng">
                <a:noFill/>
                <a:prstDash val="dash"/>
                <a:tailEnd type="triangle" w="lg" len="med"/>
              </a:ln>
            </p:spPr>
            <p:txBody>
              <a:bodyPr/>
              <a:lstStyle/>
              <a:p>
                <a:r>
                  <a:rPr lang="en-GB">
                    <a:noFill/>
                  </a:rPr>
                  <a:t> </a:t>
                </a:r>
              </a:p>
            </p:txBody>
          </p:sp>
        </mc:Fallback>
      </mc:AlternateContent>
      <p:cxnSp>
        <p:nvCxnSpPr>
          <p:cNvPr id="10" name="Gerade Verbindung mit Pfeil 9">
            <a:extLst>
              <a:ext uri="{FF2B5EF4-FFF2-40B4-BE49-F238E27FC236}">
                <a16:creationId xmlns:a16="http://schemas.microsoft.com/office/drawing/2014/main" id="{61EE9D2D-8300-FDCB-1C54-3A8138F8AF7B}"/>
              </a:ext>
            </a:extLst>
          </p:cNvPr>
          <p:cNvCxnSpPr>
            <a:cxnSpLocks/>
            <a:endCxn id="8" idx="1"/>
          </p:cNvCxnSpPr>
          <p:nvPr/>
        </p:nvCxnSpPr>
        <p:spPr>
          <a:xfrm>
            <a:off x="4745636" y="1289712"/>
            <a:ext cx="323161" cy="0"/>
          </a:xfrm>
          <a:prstGeom prst="straightConnector1">
            <a:avLst/>
          </a:prstGeom>
          <a:ln w="19050" cmpd="sng">
            <a:solidFill>
              <a:schemeClr val="bg1">
                <a:lumMod val="65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0937F875-3F93-0613-3DF4-BAA0111F25E8}"/>
              </a:ext>
            </a:extLst>
          </p:cNvPr>
          <p:cNvSpPr/>
          <p:nvPr/>
        </p:nvSpPr>
        <p:spPr>
          <a:xfrm>
            <a:off x="9439719" y="1067102"/>
            <a:ext cx="1906438" cy="439947"/>
          </a:xfrm>
          <a:prstGeom prst="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syn. diag. data-set</a:t>
            </a:r>
          </a:p>
        </p:txBody>
      </p:sp>
      <mc:AlternateContent xmlns:mc="http://schemas.openxmlformats.org/markup-compatibility/2006" xmlns:a14="http://schemas.microsoft.com/office/drawing/2010/main">
        <mc:Choice Requires="a14">
          <p:sp>
            <p:nvSpPr>
              <p:cNvPr id="12" name="Rechteck: abgerundete Ecken 11">
                <a:extLst>
                  <a:ext uri="{FF2B5EF4-FFF2-40B4-BE49-F238E27FC236}">
                    <a16:creationId xmlns:a16="http://schemas.microsoft.com/office/drawing/2014/main" id="{ED9D1DCB-AE77-5C08-115A-27313F38CFB3}"/>
                  </a:ext>
                </a:extLst>
              </p:cNvPr>
              <p:cNvSpPr/>
              <p:nvPr/>
            </p:nvSpPr>
            <p:spPr>
              <a:xfrm>
                <a:off x="7254258" y="1067102"/>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12" name="Rechteck: abgerundete Ecken 11">
                <a:extLst>
                  <a:ext uri="{FF2B5EF4-FFF2-40B4-BE49-F238E27FC236}">
                    <a16:creationId xmlns:a16="http://schemas.microsoft.com/office/drawing/2014/main" id="{ED9D1DCB-AE77-5C08-115A-27313F38CFB3}"/>
                  </a:ext>
                </a:extLst>
              </p:cNvPr>
              <p:cNvSpPr>
                <a:spLocks noRot="1" noChangeAspect="1" noMove="1" noResize="1" noEditPoints="1" noAdjustHandles="1" noChangeArrowheads="1" noChangeShapeType="1" noTextEdit="1"/>
              </p:cNvSpPr>
              <p:nvPr/>
            </p:nvSpPr>
            <p:spPr>
              <a:xfrm>
                <a:off x="7254258" y="1067102"/>
                <a:ext cx="1906438" cy="445220"/>
              </a:xfrm>
              <a:prstGeom prst="roundRect">
                <a:avLst/>
              </a:prstGeom>
              <a:blipFill>
                <a:blip r:embed="rId4"/>
                <a:stretch>
                  <a:fillRect/>
                </a:stretch>
              </a:blipFill>
              <a:ln w="19050" cmpd="sng">
                <a:noFill/>
                <a:prstDash val="dash"/>
                <a:tailEnd type="triangle" w="lg" len="med"/>
              </a:ln>
            </p:spPr>
            <p:txBody>
              <a:bodyPr/>
              <a:lstStyle/>
              <a:p>
                <a:r>
                  <a:rPr lang="en-GB">
                    <a:noFill/>
                  </a:rPr>
                  <a:t> </a:t>
                </a:r>
              </a:p>
            </p:txBody>
          </p:sp>
        </mc:Fallback>
      </mc:AlternateContent>
      <p:cxnSp>
        <p:nvCxnSpPr>
          <p:cNvPr id="14" name="Gerade Verbindung mit Pfeil 13">
            <a:extLst>
              <a:ext uri="{FF2B5EF4-FFF2-40B4-BE49-F238E27FC236}">
                <a16:creationId xmlns:a16="http://schemas.microsoft.com/office/drawing/2014/main" id="{4634B6A3-7282-8B2F-EFA5-432DC3D3A711}"/>
              </a:ext>
            </a:extLst>
          </p:cNvPr>
          <p:cNvCxnSpPr>
            <a:cxnSpLocks/>
            <a:stCxn id="8" idx="3"/>
            <a:endCxn id="12" idx="1"/>
          </p:cNvCxnSpPr>
          <p:nvPr/>
        </p:nvCxnSpPr>
        <p:spPr>
          <a:xfrm>
            <a:off x="6975235" y="1289712"/>
            <a:ext cx="279023" cy="0"/>
          </a:xfrm>
          <a:prstGeom prst="straightConnector1">
            <a:avLst/>
          </a:prstGeom>
          <a:ln w="19050" cmpd="sng">
            <a:solidFill>
              <a:schemeClr val="bg1">
                <a:lumMod val="65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D89492FD-FB4D-E146-B39F-E82D9A7E82C1}"/>
              </a:ext>
            </a:extLst>
          </p:cNvPr>
          <p:cNvCxnSpPr>
            <a:cxnSpLocks/>
            <a:stCxn id="12" idx="3"/>
            <a:endCxn id="11" idx="1"/>
          </p:cNvCxnSpPr>
          <p:nvPr/>
        </p:nvCxnSpPr>
        <p:spPr>
          <a:xfrm flipV="1">
            <a:off x="9160696" y="1287076"/>
            <a:ext cx="279023" cy="2636"/>
          </a:xfrm>
          <a:prstGeom prst="straightConnector1">
            <a:avLst/>
          </a:prstGeom>
          <a:ln>
            <a:solidFill>
              <a:schemeClr val="bg1">
                <a:lumMod val="65000"/>
              </a:schemeClr>
            </a:solidFill>
            <a:headEnd type="none" w="med" len="med"/>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4812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1174FB6-BE31-1ED6-C682-2735FB7EC420}"/>
              </a:ext>
            </a:extLst>
          </p:cNvPr>
          <p:cNvSpPr>
            <a:spLocks noGrp="1"/>
          </p:cNvSpPr>
          <p:nvPr>
            <p:ph type="dt" sz="half" idx="14"/>
          </p:nvPr>
        </p:nvSpPr>
        <p:spPr/>
        <p:txBody>
          <a:bodyPr/>
          <a:lstStyle/>
          <a:p>
            <a:r>
              <a:rPr lang="de-DE"/>
              <a:t>Validation of surroBIER</a:t>
            </a:r>
            <a:endParaRPr lang="de-DE" dirty="0"/>
          </a:p>
        </p:txBody>
      </p:sp>
      <p:sp>
        <p:nvSpPr>
          <p:cNvPr id="3" name="Fußzeilenplatzhalter 2">
            <a:extLst>
              <a:ext uri="{FF2B5EF4-FFF2-40B4-BE49-F238E27FC236}">
                <a16:creationId xmlns:a16="http://schemas.microsoft.com/office/drawing/2014/main" id="{111E8D1B-9E80-E851-E0FC-AE579672A74B}"/>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4" name="Foliennummernplatzhalter 3">
            <a:extLst>
              <a:ext uri="{FF2B5EF4-FFF2-40B4-BE49-F238E27FC236}">
                <a16:creationId xmlns:a16="http://schemas.microsoft.com/office/drawing/2014/main" id="{8E5550CB-FBD6-C009-741A-DE6BDF163CB0}"/>
              </a:ext>
            </a:extLst>
          </p:cNvPr>
          <p:cNvSpPr>
            <a:spLocks noGrp="1"/>
          </p:cNvSpPr>
          <p:nvPr>
            <p:ph type="sldNum" sz="quarter" idx="16"/>
          </p:nvPr>
        </p:nvSpPr>
        <p:spPr/>
        <p:txBody>
          <a:bodyPr/>
          <a:lstStyle/>
          <a:p>
            <a:fld id="{ECE691D0-CC49-4FC7-9C4D-6112B0CB3A76}" type="slidenum">
              <a:rPr lang="de-DE" smtClean="0"/>
              <a:pPr/>
              <a:t>6</a:t>
            </a:fld>
            <a:endParaRPr lang="de-DE" dirty="0"/>
          </a:p>
        </p:txBody>
      </p:sp>
      <p:sp>
        <p:nvSpPr>
          <p:cNvPr id="5" name="Textplatzhalter 4">
            <a:extLst>
              <a:ext uri="{FF2B5EF4-FFF2-40B4-BE49-F238E27FC236}">
                <a16:creationId xmlns:a16="http://schemas.microsoft.com/office/drawing/2014/main" id="{56FFDD7A-94E2-0AF2-F24E-17640D05544E}"/>
              </a:ext>
            </a:extLst>
          </p:cNvPr>
          <p:cNvSpPr>
            <a:spLocks noGrp="1"/>
          </p:cNvSpPr>
          <p:nvPr>
            <p:ph type="body" sz="quarter" idx="17"/>
          </p:nvPr>
        </p:nvSpPr>
        <p:spPr>
          <a:xfrm>
            <a:off x="658813" y="1790137"/>
            <a:ext cx="10839310" cy="4843463"/>
          </a:xfrm>
        </p:spPr>
        <p:txBody>
          <a:bodyPr>
            <a:normAutofit/>
          </a:bodyPr>
          <a:lstStyle/>
          <a:p>
            <a:pPr lvl="3"/>
            <a:r>
              <a:rPr lang="en-GB" dirty="0">
                <a:sym typeface="Wingdings" panose="05000000000000000000" pitchFamily="2" charset="2"/>
              </a:rPr>
              <a:t>Dimensionality reduction introduces some error</a:t>
            </a:r>
          </a:p>
        </p:txBody>
      </p:sp>
      <p:sp>
        <p:nvSpPr>
          <p:cNvPr id="6" name="Titel 5">
            <a:extLst>
              <a:ext uri="{FF2B5EF4-FFF2-40B4-BE49-F238E27FC236}">
                <a16:creationId xmlns:a16="http://schemas.microsoft.com/office/drawing/2014/main" id="{A4A03249-0CC0-25DF-6E9B-0AB3F9F62F8B}"/>
              </a:ext>
            </a:extLst>
          </p:cNvPr>
          <p:cNvSpPr>
            <a:spLocks noGrp="1"/>
          </p:cNvSpPr>
          <p:nvPr>
            <p:ph type="title"/>
          </p:nvPr>
        </p:nvSpPr>
        <p:spPr/>
        <p:txBody>
          <a:bodyPr/>
          <a:lstStyle/>
          <a:p>
            <a:r>
              <a:rPr lang="en-GB" dirty="0"/>
              <a:t>W7-X equilibrium data-set for fixed coil currents</a:t>
            </a:r>
          </a:p>
        </p:txBody>
      </p:sp>
      <p:sp>
        <p:nvSpPr>
          <p:cNvPr id="13" name="Rechteck 12">
            <a:extLst>
              <a:ext uri="{FF2B5EF4-FFF2-40B4-BE49-F238E27FC236}">
                <a16:creationId xmlns:a16="http://schemas.microsoft.com/office/drawing/2014/main" id="{6BC9BF0D-06EB-0071-47BD-882513856C8F}"/>
              </a:ext>
            </a:extLst>
          </p:cNvPr>
          <p:cNvSpPr/>
          <p:nvPr/>
        </p:nvSpPr>
        <p:spPr>
          <a:xfrm>
            <a:off x="658813" y="106710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en-GB" sz="1300" b="1" dirty="0">
                <a:solidFill>
                  <a:schemeClr val="bg1"/>
                </a:solidFill>
              </a:rPr>
              <a:t>Equilibrium data-set</a:t>
            </a:r>
          </a:p>
        </p:txBody>
      </p:sp>
      <p:sp>
        <p:nvSpPr>
          <p:cNvPr id="7" name="Rechteck: abgerundete Ecken 6">
            <a:extLst>
              <a:ext uri="{FF2B5EF4-FFF2-40B4-BE49-F238E27FC236}">
                <a16:creationId xmlns:a16="http://schemas.microsoft.com/office/drawing/2014/main" id="{8F8B8D5A-4B6D-33C5-4803-08E10041D642}"/>
              </a:ext>
            </a:extLst>
          </p:cNvPr>
          <p:cNvSpPr/>
          <p:nvPr/>
        </p:nvSpPr>
        <p:spPr>
          <a:xfrm>
            <a:off x="3418412" y="1067102"/>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dim. reduction</a:t>
            </a:r>
          </a:p>
        </p:txBody>
      </p:sp>
      <p:pic>
        <p:nvPicPr>
          <p:cNvPr id="10" name="Grafik 9">
            <a:extLst>
              <a:ext uri="{FF2B5EF4-FFF2-40B4-BE49-F238E27FC236}">
                <a16:creationId xmlns:a16="http://schemas.microsoft.com/office/drawing/2014/main" id="{6C84CD68-4B2A-5D6B-70E4-82157AB88FB7}"/>
              </a:ext>
            </a:extLst>
          </p:cNvPr>
          <p:cNvPicPr>
            <a:picLocks noChangeAspect="1"/>
          </p:cNvPicPr>
          <p:nvPr/>
        </p:nvPicPr>
        <p:blipFill>
          <a:blip r:embed="rId2"/>
          <a:srcRect/>
          <a:stretch/>
        </p:blipFill>
        <p:spPr>
          <a:xfrm>
            <a:off x="2051846" y="2189933"/>
            <a:ext cx="6826917" cy="4266823"/>
          </a:xfrm>
          <a:prstGeom prst="rect">
            <a:avLst/>
          </a:prstGeom>
        </p:spPr>
      </p:pic>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60BC31FE-54B5-030C-0238-AF961E44A07B}"/>
                  </a:ext>
                </a:extLst>
              </p:cNvPr>
              <p:cNvSpPr txBox="1"/>
              <p:nvPr/>
            </p:nvSpPr>
            <p:spPr>
              <a:xfrm>
                <a:off x="8274933" y="1790136"/>
                <a:ext cx="3223190" cy="294953"/>
              </a:xfrm>
              <a:prstGeom prst="rect">
                <a:avLst/>
              </a:prstGeom>
              <a:noFill/>
            </p:spPr>
            <p:txBody>
              <a:bodyPr wrap="non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d>
                        <m:dPr>
                          <m:ctrlPr>
                            <a:rPr lang="de-AT" sz="1600" i="1" smtClean="0">
                              <a:latin typeface="Cambria Math" panose="02040503050406030204" pitchFamily="18" charset="0"/>
                              <a:sym typeface="Wingdings" panose="05000000000000000000" pitchFamily="2" charset="2"/>
                            </a:rPr>
                          </m:ctrlPr>
                        </m:dPr>
                        <m:e>
                          <m:r>
                            <a:rPr lang="de-AT" sz="1600" i="1">
                              <a:latin typeface="Cambria Math" panose="02040503050406030204" pitchFamily="18" charset="0"/>
                              <a:sym typeface="Wingdings" panose="05000000000000000000" pitchFamily="2" charset="2"/>
                            </a:rPr>
                            <m:t>𝛿</m:t>
                          </m:r>
                          <m:r>
                            <a:rPr lang="de-AT" sz="1600" b="0" i="1" smtClean="0">
                              <a:latin typeface="Cambria Math" panose="02040503050406030204" pitchFamily="18" charset="0"/>
                              <a:sym typeface="Wingdings" panose="05000000000000000000" pitchFamily="2" charset="2"/>
                            </a:rPr>
                            <m:t>𝑋</m:t>
                          </m:r>
                          <m:r>
                            <a:rPr lang="de-AT" sz="1600" i="1">
                              <a:latin typeface="Cambria Math" panose="02040503050406030204" pitchFamily="18" charset="0"/>
                              <a:sym typeface="Wingdings" panose="05000000000000000000" pitchFamily="2" charset="2"/>
                            </a:rPr>
                            <m:t>=</m:t>
                          </m:r>
                          <m:rad>
                            <m:radPr>
                              <m:degHide m:val="on"/>
                              <m:ctrlPr>
                                <a:rPr lang="de-AT" sz="1600" i="1">
                                  <a:latin typeface="Cambria Math" panose="02040503050406030204" pitchFamily="18" charset="0"/>
                                  <a:sym typeface="Wingdings" panose="05000000000000000000" pitchFamily="2" charset="2"/>
                                </a:rPr>
                              </m:ctrlPr>
                            </m:radPr>
                            <m:deg/>
                            <m:e>
                              <m:nary>
                                <m:naryPr>
                                  <m:chr m:val="∑"/>
                                  <m:ctrlPr>
                                    <a:rPr lang="de-AT" sz="1600" i="1">
                                      <a:latin typeface="Cambria Math" panose="02040503050406030204" pitchFamily="18" charset="0"/>
                                      <a:sym typeface="Wingdings" panose="05000000000000000000" pitchFamily="2" charset="2"/>
                                    </a:rPr>
                                  </m:ctrlPr>
                                </m:naryPr>
                                <m:sub>
                                  <m:r>
                                    <m:rPr>
                                      <m:brk m:alnAt="23"/>
                                    </m:rPr>
                                    <a:rPr lang="de-AT" sz="1600" i="1">
                                      <a:latin typeface="Cambria Math" panose="02040503050406030204" pitchFamily="18" charset="0"/>
                                      <a:sym typeface="Wingdings" panose="05000000000000000000" pitchFamily="2" charset="2"/>
                                    </a:rPr>
                                    <m:t>𝑖</m:t>
                                  </m:r>
                                </m:sub>
                                <m:sup>
                                  <m:r>
                                    <a:rPr lang="de-AT" sz="1600" i="1">
                                      <a:latin typeface="Cambria Math" panose="02040503050406030204" pitchFamily="18" charset="0"/>
                                      <a:sym typeface="Wingdings" panose="05000000000000000000" pitchFamily="2" charset="2"/>
                                    </a:rPr>
                                    <m:t>𝑁</m:t>
                                  </m:r>
                                </m:sup>
                                <m:e>
                                  <m:f>
                                    <m:fPr>
                                      <m:ctrlPr>
                                        <a:rPr lang="de-AT" sz="1600" i="1">
                                          <a:latin typeface="Cambria Math" panose="02040503050406030204" pitchFamily="18" charset="0"/>
                                          <a:sym typeface="Wingdings" panose="05000000000000000000" pitchFamily="2" charset="2"/>
                                        </a:rPr>
                                      </m:ctrlPr>
                                    </m:fPr>
                                    <m:num>
                                      <m:sSup>
                                        <m:sSupPr>
                                          <m:ctrlPr>
                                            <a:rPr lang="de-AT" sz="1600" i="1">
                                              <a:latin typeface="Cambria Math" panose="02040503050406030204" pitchFamily="18" charset="0"/>
                                              <a:sym typeface="Wingdings" panose="05000000000000000000" pitchFamily="2" charset="2"/>
                                            </a:rPr>
                                          </m:ctrlPr>
                                        </m:sSupPr>
                                        <m:e>
                                          <m:d>
                                            <m:dPr>
                                              <m:ctrlPr>
                                                <a:rPr lang="de-AT" sz="1600" i="1">
                                                  <a:latin typeface="Cambria Math" panose="02040503050406030204" pitchFamily="18" charset="0"/>
                                                  <a:sym typeface="Wingdings" panose="05000000000000000000" pitchFamily="2" charset="2"/>
                                                </a:rPr>
                                              </m:ctrlPr>
                                            </m:dPr>
                                            <m:e>
                                              <m:sSubSup>
                                                <m:sSubSupPr>
                                                  <m:ctrlPr>
                                                    <a:rPr lang="de-AT" sz="1600" i="1">
                                                      <a:latin typeface="Cambria Math" panose="02040503050406030204" pitchFamily="18" charset="0"/>
                                                      <a:sym typeface="Wingdings" panose="05000000000000000000" pitchFamily="2" charset="2"/>
                                                    </a:rPr>
                                                  </m:ctrlPr>
                                                </m:sSubSupPr>
                                                <m:e>
                                                  <m:r>
                                                    <a:rPr lang="de-AT" sz="1600" b="0" i="1" smtClean="0">
                                                      <a:latin typeface="Cambria Math" panose="02040503050406030204" pitchFamily="18" charset="0"/>
                                                      <a:sym typeface="Wingdings" panose="05000000000000000000" pitchFamily="2" charset="2"/>
                                                    </a:rPr>
                                                    <m:t>𝑋</m:t>
                                                  </m:r>
                                                </m:e>
                                                <m:sub>
                                                  <m:r>
                                                    <a:rPr lang="de-AT" sz="1600" i="1">
                                                      <a:latin typeface="Cambria Math" panose="02040503050406030204" pitchFamily="18" charset="0"/>
                                                      <a:sym typeface="Wingdings" panose="05000000000000000000" pitchFamily="2" charset="2"/>
                                                    </a:rPr>
                                                    <m:t>  </m:t>
                                                  </m:r>
                                                  <m:r>
                                                    <a:rPr lang="de-AT" sz="1600" i="1">
                                                      <a:latin typeface="Cambria Math" panose="02040503050406030204" pitchFamily="18" charset="0"/>
                                                      <a:sym typeface="Wingdings" panose="05000000000000000000" pitchFamily="2" charset="2"/>
                                                    </a:rPr>
                                                    <m:t>𝑣𝑚𝑒𝑐</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𝑖</m:t>
                                                  </m:r>
                                                </m:sub>
                                                <m:sup>
                                                  <m:r>
                                                    <a:rPr lang="de-AT" sz="1600" i="1">
                                                      <a:latin typeface="Cambria Math" panose="02040503050406030204" pitchFamily="18" charset="0"/>
                                                      <a:sym typeface="Wingdings" panose="05000000000000000000" pitchFamily="2" charset="2"/>
                                                    </a:rPr>
                                                    <m:t>𝑚</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𝑛</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𝜌</m:t>
                                                  </m:r>
                                                </m:sup>
                                              </m:sSubSup>
                                              <m:r>
                                                <a:rPr lang="de-AT" sz="1600" i="1">
                                                  <a:latin typeface="Cambria Math" panose="02040503050406030204" pitchFamily="18" charset="0"/>
                                                  <a:sym typeface="Wingdings" panose="05000000000000000000" pitchFamily="2" charset="2"/>
                                                </a:rPr>
                                                <m:t>−</m:t>
                                              </m:r>
                                              <m:sSubSup>
                                                <m:sSubSupPr>
                                                  <m:ctrlPr>
                                                    <a:rPr lang="de-AT" sz="1600" i="1">
                                                      <a:latin typeface="Cambria Math" panose="02040503050406030204" pitchFamily="18" charset="0"/>
                                                      <a:sym typeface="Wingdings" panose="05000000000000000000" pitchFamily="2" charset="2"/>
                                                    </a:rPr>
                                                  </m:ctrlPr>
                                                </m:sSubSupPr>
                                                <m:e>
                                                  <m:r>
                                                    <a:rPr lang="de-AT" sz="1600" b="0" i="1" smtClean="0">
                                                      <a:latin typeface="Cambria Math" panose="02040503050406030204" pitchFamily="18" charset="0"/>
                                                      <a:sym typeface="Wingdings" panose="05000000000000000000" pitchFamily="2" charset="2"/>
                                                    </a:rPr>
                                                    <m:t>𝑋</m:t>
                                                  </m:r>
                                                </m:e>
                                                <m:sub>
                                                  <m:r>
                                                    <a:rPr lang="de-AT" sz="1600" i="1">
                                                      <a:latin typeface="Cambria Math" panose="02040503050406030204" pitchFamily="18" charset="0"/>
                                                      <a:sym typeface="Wingdings" panose="05000000000000000000" pitchFamily="2" charset="2"/>
                                                    </a:rPr>
                                                    <m:t>𝑝𝑐𝑎</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𝑖</m:t>
                                                  </m:r>
                                                </m:sub>
                                                <m:sup>
                                                  <m:r>
                                                    <a:rPr lang="de-AT" sz="1600" i="1">
                                                      <a:latin typeface="Cambria Math" panose="02040503050406030204" pitchFamily="18" charset="0"/>
                                                      <a:sym typeface="Wingdings" panose="05000000000000000000" pitchFamily="2" charset="2"/>
                                                    </a:rPr>
                                                    <m:t>𝑚</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𝑛</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𝜌</m:t>
                                                  </m:r>
                                                </m:sup>
                                              </m:sSubSup>
                                              <m:r>
                                                <a:rPr lang="de-AT" sz="1600" i="1">
                                                  <a:latin typeface="Cambria Math" panose="02040503050406030204" pitchFamily="18" charset="0"/>
                                                  <a:sym typeface="Wingdings" panose="05000000000000000000" pitchFamily="2" charset="2"/>
                                                </a:rPr>
                                                <m:t> </m:t>
                                              </m:r>
                                            </m:e>
                                          </m:d>
                                        </m:e>
                                        <m:sup>
                                          <m:r>
                                            <a:rPr lang="de-AT" sz="1600" i="1">
                                              <a:latin typeface="Cambria Math" panose="02040503050406030204" pitchFamily="18" charset="0"/>
                                              <a:sym typeface="Wingdings" panose="05000000000000000000" pitchFamily="2" charset="2"/>
                                            </a:rPr>
                                            <m:t>2</m:t>
                                          </m:r>
                                        </m:sup>
                                      </m:sSup>
                                    </m:num>
                                    <m:den>
                                      <m:nary>
                                        <m:naryPr>
                                          <m:chr m:val="∑"/>
                                          <m:supHide m:val="on"/>
                                          <m:ctrlPr>
                                            <a:rPr lang="de-AT" sz="1600" i="1">
                                              <a:latin typeface="Cambria Math" panose="02040503050406030204" pitchFamily="18" charset="0"/>
                                              <a:sym typeface="Wingdings" panose="05000000000000000000" pitchFamily="2" charset="2"/>
                                            </a:rPr>
                                          </m:ctrlPr>
                                        </m:naryPr>
                                        <m:sub>
                                          <m:r>
                                            <a:rPr lang="de-AT" sz="1600" i="1">
                                              <a:latin typeface="Cambria Math" panose="02040503050406030204" pitchFamily="18" charset="0"/>
                                              <a:sym typeface="Wingdings" panose="05000000000000000000" pitchFamily="2" charset="2"/>
                                            </a:rPr>
                                            <m:t>𝑚</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𝑛</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𝜌</m:t>
                                          </m:r>
                                        </m:sub>
                                        <m:sup/>
                                        <m:e>
                                          <m:sSup>
                                            <m:sSupPr>
                                              <m:ctrlPr>
                                                <a:rPr lang="de-AT" sz="1600" i="1">
                                                  <a:latin typeface="Cambria Math" panose="02040503050406030204" pitchFamily="18" charset="0"/>
                                                  <a:sym typeface="Wingdings" panose="05000000000000000000" pitchFamily="2" charset="2"/>
                                                </a:rPr>
                                              </m:ctrlPr>
                                            </m:sSupPr>
                                            <m:e>
                                              <m:d>
                                                <m:dPr>
                                                  <m:ctrlPr>
                                                    <a:rPr lang="de-AT" sz="1600" i="1">
                                                      <a:latin typeface="Cambria Math" panose="02040503050406030204" pitchFamily="18" charset="0"/>
                                                      <a:sym typeface="Wingdings" panose="05000000000000000000" pitchFamily="2" charset="2"/>
                                                    </a:rPr>
                                                  </m:ctrlPr>
                                                </m:dPr>
                                                <m:e>
                                                  <m:sSubSup>
                                                    <m:sSubSupPr>
                                                      <m:ctrlPr>
                                                        <a:rPr lang="de-AT" sz="1600" i="1">
                                                          <a:latin typeface="Cambria Math" panose="02040503050406030204" pitchFamily="18" charset="0"/>
                                                          <a:sym typeface="Wingdings" panose="05000000000000000000" pitchFamily="2" charset="2"/>
                                                        </a:rPr>
                                                      </m:ctrlPr>
                                                    </m:sSubSupPr>
                                                    <m:e>
                                                      <m:r>
                                                        <a:rPr lang="de-AT" sz="1600" b="0" i="1" smtClean="0">
                                                          <a:latin typeface="Cambria Math" panose="02040503050406030204" pitchFamily="18" charset="0"/>
                                                          <a:sym typeface="Wingdings" panose="05000000000000000000" pitchFamily="2" charset="2"/>
                                                        </a:rPr>
                                                        <m:t>𝑋</m:t>
                                                      </m:r>
                                                    </m:e>
                                                    <m:sub>
                                                      <m:r>
                                                        <a:rPr lang="de-AT" sz="1600" i="1">
                                                          <a:latin typeface="Cambria Math" panose="02040503050406030204" pitchFamily="18" charset="0"/>
                                                          <a:sym typeface="Wingdings" panose="05000000000000000000" pitchFamily="2" charset="2"/>
                                                        </a:rPr>
                                                        <m:t>𝑣𝑚𝑒𝑐</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𝑖</m:t>
                                                      </m:r>
                                                    </m:sub>
                                                    <m:sup>
                                                      <m:r>
                                                        <a:rPr lang="de-AT" sz="1600" i="1">
                                                          <a:latin typeface="Cambria Math" panose="02040503050406030204" pitchFamily="18" charset="0"/>
                                                          <a:sym typeface="Wingdings" panose="05000000000000000000" pitchFamily="2" charset="2"/>
                                                        </a:rPr>
                                                        <m:t>𝑚</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𝑛</m:t>
                                                      </m:r>
                                                      <m:r>
                                                        <a:rPr lang="de-AT" sz="1600" i="1">
                                                          <a:latin typeface="Cambria Math" panose="02040503050406030204" pitchFamily="18" charset="0"/>
                                                          <a:sym typeface="Wingdings" panose="05000000000000000000" pitchFamily="2" charset="2"/>
                                                        </a:rPr>
                                                        <m:t>,</m:t>
                                                      </m:r>
                                                      <m:r>
                                                        <a:rPr lang="de-AT" sz="1600" i="1">
                                                          <a:latin typeface="Cambria Math" panose="02040503050406030204" pitchFamily="18" charset="0"/>
                                                          <a:sym typeface="Wingdings" panose="05000000000000000000" pitchFamily="2" charset="2"/>
                                                        </a:rPr>
                                                        <m:t>𝜌</m:t>
                                                      </m:r>
                                                    </m:sup>
                                                  </m:sSubSup>
                                                </m:e>
                                              </m:d>
                                            </m:e>
                                            <m:sup>
                                              <m:r>
                                                <a:rPr lang="de-AT" sz="1600" i="1">
                                                  <a:latin typeface="Cambria Math" panose="02040503050406030204" pitchFamily="18" charset="0"/>
                                                  <a:sym typeface="Wingdings" panose="05000000000000000000" pitchFamily="2" charset="2"/>
                                                </a:rPr>
                                                <m:t>2</m:t>
                                              </m:r>
                                            </m:sup>
                                          </m:sSup>
                                        </m:e>
                                      </m:nary>
                                    </m:den>
                                  </m:f>
                                </m:e>
                              </m:nary>
                            </m:e>
                          </m:rad>
                        </m:e>
                      </m:d>
                    </m:oMath>
                  </m:oMathPara>
                </a14:m>
                <a:endParaRPr lang="en-GB" sz="1600" dirty="0" err="1"/>
              </a:p>
            </p:txBody>
          </p:sp>
        </mc:Choice>
        <mc:Fallback xmlns="">
          <p:sp>
            <p:nvSpPr>
              <p:cNvPr id="12" name="Textfeld 11">
                <a:extLst>
                  <a:ext uri="{FF2B5EF4-FFF2-40B4-BE49-F238E27FC236}">
                    <a16:creationId xmlns:a16="http://schemas.microsoft.com/office/drawing/2014/main" id="{60BC31FE-54B5-030C-0238-AF961E44A07B}"/>
                  </a:ext>
                </a:extLst>
              </p:cNvPr>
              <p:cNvSpPr txBox="1">
                <a:spLocks noRot="1" noChangeAspect="1" noMove="1" noResize="1" noEditPoints="1" noAdjustHandles="1" noChangeArrowheads="1" noChangeShapeType="1" noTextEdit="1"/>
              </p:cNvSpPr>
              <p:nvPr/>
            </p:nvSpPr>
            <p:spPr>
              <a:xfrm>
                <a:off x="8274933" y="1790136"/>
                <a:ext cx="3223190" cy="294953"/>
              </a:xfrm>
              <a:prstGeom prst="rect">
                <a:avLst/>
              </a:prstGeom>
              <a:blipFill>
                <a:blip r:embed="rId3"/>
                <a:stretch>
                  <a:fillRect t="-391667" b="-429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hteck: abgerundete Ecken 13">
                <a:extLst>
                  <a:ext uri="{FF2B5EF4-FFF2-40B4-BE49-F238E27FC236}">
                    <a16:creationId xmlns:a16="http://schemas.microsoft.com/office/drawing/2014/main" id="{ED467F76-152B-AB80-6E01-21BC8B4BF03F}"/>
                  </a:ext>
                </a:extLst>
              </p:cNvPr>
              <p:cNvSpPr/>
              <p:nvPr/>
            </p:nvSpPr>
            <p:spPr>
              <a:xfrm>
                <a:off x="6368495" y="1067102"/>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latent space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14" name="Rechteck: abgerundete Ecken 13">
                <a:extLst>
                  <a:ext uri="{FF2B5EF4-FFF2-40B4-BE49-F238E27FC236}">
                    <a16:creationId xmlns:a16="http://schemas.microsoft.com/office/drawing/2014/main" id="{ED467F76-152B-AB80-6E01-21BC8B4BF03F}"/>
                  </a:ext>
                </a:extLst>
              </p:cNvPr>
              <p:cNvSpPr>
                <a:spLocks noRot="1" noChangeAspect="1" noMove="1" noResize="1" noEditPoints="1" noAdjustHandles="1" noChangeArrowheads="1" noChangeShapeType="1" noTextEdit="1"/>
              </p:cNvSpPr>
              <p:nvPr/>
            </p:nvSpPr>
            <p:spPr>
              <a:xfrm>
                <a:off x="6368495" y="1067102"/>
                <a:ext cx="1906438" cy="445220"/>
              </a:xfrm>
              <a:prstGeom prst="roundRect">
                <a:avLst/>
              </a:prstGeom>
              <a:blipFill>
                <a:blip r:embed="rId4"/>
                <a:stretch>
                  <a:fillRect/>
                </a:stretch>
              </a:blipFill>
              <a:ln w="19050" cmpd="sng">
                <a:noFill/>
                <a:prstDash val="dash"/>
                <a:tailEnd type="triangle" w="lg" len="med"/>
              </a:ln>
            </p:spPr>
            <p:txBody>
              <a:bodyPr/>
              <a:lstStyle/>
              <a:p>
                <a:r>
                  <a:rPr lang="en-GB">
                    <a:noFill/>
                  </a:rPr>
                  <a:t> </a:t>
                </a:r>
              </a:p>
            </p:txBody>
          </p:sp>
        </mc:Fallback>
      </mc:AlternateContent>
      <p:cxnSp>
        <p:nvCxnSpPr>
          <p:cNvPr id="20" name="Gerade Verbindung mit Pfeil 19">
            <a:extLst>
              <a:ext uri="{FF2B5EF4-FFF2-40B4-BE49-F238E27FC236}">
                <a16:creationId xmlns:a16="http://schemas.microsoft.com/office/drawing/2014/main" id="{592E1E64-0ECD-9995-CCE2-FD275AEC2216}"/>
              </a:ext>
            </a:extLst>
          </p:cNvPr>
          <p:cNvCxnSpPr>
            <a:stCxn id="13" idx="3"/>
            <a:endCxn id="7" idx="1"/>
          </p:cNvCxnSpPr>
          <p:nvPr/>
        </p:nvCxnSpPr>
        <p:spPr>
          <a:xfrm>
            <a:off x="2565251" y="1287076"/>
            <a:ext cx="853161" cy="2636"/>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2" name="Gerade Verbindung mit Pfeil 21">
            <a:extLst>
              <a:ext uri="{FF2B5EF4-FFF2-40B4-BE49-F238E27FC236}">
                <a16:creationId xmlns:a16="http://schemas.microsoft.com/office/drawing/2014/main" id="{6FC9491F-4700-9407-DD41-77E80B41510A}"/>
              </a:ext>
            </a:extLst>
          </p:cNvPr>
          <p:cNvCxnSpPr>
            <a:stCxn id="7" idx="3"/>
            <a:endCxn id="14" idx="1"/>
          </p:cNvCxnSpPr>
          <p:nvPr/>
        </p:nvCxnSpPr>
        <p:spPr>
          <a:xfrm>
            <a:off x="5324850" y="1289712"/>
            <a:ext cx="1043645"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23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1174FB6-BE31-1ED6-C682-2735FB7EC420}"/>
              </a:ext>
            </a:extLst>
          </p:cNvPr>
          <p:cNvSpPr>
            <a:spLocks noGrp="1"/>
          </p:cNvSpPr>
          <p:nvPr>
            <p:ph type="dt" sz="half" idx="14"/>
          </p:nvPr>
        </p:nvSpPr>
        <p:spPr/>
        <p:txBody>
          <a:bodyPr/>
          <a:lstStyle/>
          <a:p>
            <a:r>
              <a:rPr lang="de-DE"/>
              <a:t>Validation of surroBIER</a:t>
            </a:r>
            <a:endParaRPr lang="de-DE" dirty="0"/>
          </a:p>
        </p:txBody>
      </p:sp>
      <p:sp>
        <p:nvSpPr>
          <p:cNvPr id="3" name="Fußzeilenplatzhalter 2">
            <a:extLst>
              <a:ext uri="{FF2B5EF4-FFF2-40B4-BE49-F238E27FC236}">
                <a16:creationId xmlns:a16="http://schemas.microsoft.com/office/drawing/2014/main" id="{111E8D1B-9E80-E851-E0FC-AE579672A74B}"/>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4" name="Foliennummernplatzhalter 3">
            <a:extLst>
              <a:ext uri="{FF2B5EF4-FFF2-40B4-BE49-F238E27FC236}">
                <a16:creationId xmlns:a16="http://schemas.microsoft.com/office/drawing/2014/main" id="{8E5550CB-FBD6-C009-741A-DE6BDF163CB0}"/>
              </a:ext>
            </a:extLst>
          </p:cNvPr>
          <p:cNvSpPr>
            <a:spLocks noGrp="1"/>
          </p:cNvSpPr>
          <p:nvPr>
            <p:ph type="sldNum" sz="quarter" idx="16"/>
          </p:nvPr>
        </p:nvSpPr>
        <p:spPr/>
        <p:txBody>
          <a:bodyPr/>
          <a:lstStyle/>
          <a:p>
            <a:fld id="{ECE691D0-CC49-4FC7-9C4D-6112B0CB3A76}" type="slidenum">
              <a:rPr lang="de-DE" smtClean="0"/>
              <a:pPr/>
              <a:t>7</a:t>
            </a:fld>
            <a:endParaRPr lang="de-DE" dirty="0"/>
          </a:p>
        </p:txBody>
      </p:sp>
      <p:sp>
        <p:nvSpPr>
          <p:cNvPr id="5" name="Textplatzhalter 4">
            <a:extLst>
              <a:ext uri="{FF2B5EF4-FFF2-40B4-BE49-F238E27FC236}">
                <a16:creationId xmlns:a16="http://schemas.microsoft.com/office/drawing/2014/main" id="{56FFDD7A-94E2-0AF2-F24E-17640D05544E}"/>
              </a:ext>
            </a:extLst>
          </p:cNvPr>
          <p:cNvSpPr>
            <a:spLocks noGrp="1"/>
          </p:cNvSpPr>
          <p:nvPr>
            <p:ph type="body" sz="quarter" idx="17"/>
          </p:nvPr>
        </p:nvSpPr>
        <p:spPr>
          <a:xfrm>
            <a:off x="656797" y="2857441"/>
            <a:ext cx="3816908" cy="2287055"/>
          </a:xfrm>
        </p:spPr>
        <p:txBody>
          <a:bodyPr>
            <a:normAutofit/>
          </a:bodyPr>
          <a:lstStyle/>
          <a:p>
            <a:pPr lvl="3"/>
            <a:r>
              <a:rPr lang="en-GB" dirty="0">
                <a:sym typeface="Wingdings" panose="05000000000000000000" pitchFamily="2" charset="2"/>
              </a:rPr>
              <a:t>Create a prior distribution over 12 dim. latent-space representation of equilibria</a:t>
            </a:r>
          </a:p>
          <a:p>
            <a:pPr lvl="3"/>
            <a:r>
              <a:rPr lang="en-GB" dirty="0">
                <a:sym typeface="Wingdings" panose="05000000000000000000" pitchFamily="2" charset="2"/>
              </a:rPr>
              <a:t>Use Bayesian Gaussian mixture model for density estimation (see e.g. </a:t>
            </a:r>
            <a:r>
              <a:rPr lang="en-GB" dirty="0">
                <a:sym typeface="Wingdings" panose="05000000000000000000" pitchFamily="2" charset="2"/>
                <a:hlinkClick r:id="rId2"/>
              </a:rPr>
              <a:t>here</a:t>
            </a:r>
            <a:r>
              <a:rPr lang="en-GB" dirty="0">
                <a:sym typeface="Wingdings" panose="05000000000000000000" pitchFamily="2" charset="2"/>
              </a:rPr>
              <a:t>)</a:t>
            </a:r>
          </a:p>
        </p:txBody>
      </p:sp>
      <p:sp>
        <p:nvSpPr>
          <p:cNvPr id="6" name="Titel 5">
            <a:extLst>
              <a:ext uri="{FF2B5EF4-FFF2-40B4-BE49-F238E27FC236}">
                <a16:creationId xmlns:a16="http://schemas.microsoft.com/office/drawing/2014/main" id="{A4A03249-0CC0-25DF-6E9B-0AB3F9F62F8B}"/>
              </a:ext>
            </a:extLst>
          </p:cNvPr>
          <p:cNvSpPr>
            <a:spLocks noGrp="1"/>
          </p:cNvSpPr>
          <p:nvPr>
            <p:ph type="title"/>
          </p:nvPr>
        </p:nvSpPr>
        <p:spPr/>
        <p:txBody>
          <a:bodyPr/>
          <a:lstStyle/>
          <a:p>
            <a:r>
              <a:rPr lang="en-GB" dirty="0"/>
              <a:t>Equilibrium prior</a:t>
            </a:r>
          </a:p>
        </p:txBody>
      </p:sp>
      <p:sp>
        <p:nvSpPr>
          <p:cNvPr id="13" name="Rechteck 12">
            <a:extLst>
              <a:ext uri="{FF2B5EF4-FFF2-40B4-BE49-F238E27FC236}">
                <a16:creationId xmlns:a16="http://schemas.microsoft.com/office/drawing/2014/main" id="{6BC9BF0D-06EB-0071-47BD-882513856C8F}"/>
              </a:ext>
            </a:extLst>
          </p:cNvPr>
          <p:cNvSpPr/>
          <p:nvPr/>
        </p:nvSpPr>
        <p:spPr>
          <a:xfrm>
            <a:off x="658813" y="106710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en-GB" sz="1300" b="1" dirty="0">
                <a:solidFill>
                  <a:schemeClr val="bg1"/>
                </a:solidFill>
              </a:rPr>
              <a:t>Equilibrium data-set</a:t>
            </a:r>
          </a:p>
        </p:txBody>
      </p:sp>
      <p:sp>
        <p:nvSpPr>
          <p:cNvPr id="7" name="Rechteck: abgerundete Ecken 6">
            <a:extLst>
              <a:ext uri="{FF2B5EF4-FFF2-40B4-BE49-F238E27FC236}">
                <a16:creationId xmlns:a16="http://schemas.microsoft.com/office/drawing/2014/main" id="{8F8B8D5A-4B6D-33C5-4803-08E10041D642}"/>
              </a:ext>
            </a:extLst>
          </p:cNvPr>
          <p:cNvSpPr/>
          <p:nvPr/>
        </p:nvSpPr>
        <p:spPr>
          <a:xfrm>
            <a:off x="2839198" y="1067102"/>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dim. reduction</a:t>
            </a:r>
          </a:p>
        </p:txBody>
      </p:sp>
      <p:cxnSp>
        <p:nvCxnSpPr>
          <p:cNvPr id="9" name="Gerade Verbindung mit Pfeil 8">
            <a:extLst>
              <a:ext uri="{FF2B5EF4-FFF2-40B4-BE49-F238E27FC236}">
                <a16:creationId xmlns:a16="http://schemas.microsoft.com/office/drawing/2014/main" id="{6BD449A2-B245-8773-41DA-3B86307399C6}"/>
              </a:ext>
            </a:extLst>
          </p:cNvPr>
          <p:cNvCxnSpPr>
            <a:cxnSpLocks/>
            <a:stCxn id="13" idx="3"/>
            <a:endCxn id="7" idx="1"/>
          </p:cNvCxnSpPr>
          <p:nvPr/>
        </p:nvCxnSpPr>
        <p:spPr>
          <a:xfrm>
            <a:off x="2565251" y="1287076"/>
            <a:ext cx="273947" cy="2636"/>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hteck: abgerundete Ecken 7">
                <a:extLst>
                  <a:ext uri="{FF2B5EF4-FFF2-40B4-BE49-F238E27FC236}">
                    <a16:creationId xmlns:a16="http://schemas.microsoft.com/office/drawing/2014/main" id="{B0575487-7BDC-6D21-3721-A8C8CFE38005}"/>
                  </a:ext>
                </a:extLst>
              </p:cNvPr>
              <p:cNvSpPr/>
              <p:nvPr/>
            </p:nvSpPr>
            <p:spPr>
              <a:xfrm>
                <a:off x="5068797" y="1067102"/>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prior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8" name="Rechteck: abgerundete Ecken 7">
                <a:extLst>
                  <a:ext uri="{FF2B5EF4-FFF2-40B4-BE49-F238E27FC236}">
                    <a16:creationId xmlns:a16="http://schemas.microsoft.com/office/drawing/2014/main" id="{B0575487-7BDC-6D21-3721-A8C8CFE38005}"/>
                  </a:ext>
                </a:extLst>
              </p:cNvPr>
              <p:cNvSpPr>
                <a:spLocks noRot="1" noChangeAspect="1" noMove="1" noResize="1" noEditPoints="1" noAdjustHandles="1" noChangeArrowheads="1" noChangeShapeType="1" noTextEdit="1"/>
              </p:cNvSpPr>
              <p:nvPr/>
            </p:nvSpPr>
            <p:spPr>
              <a:xfrm>
                <a:off x="5068797" y="1067102"/>
                <a:ext cx="1906438" cy="445220"/>
              </a:xfrm>
              <a:prstGeom prst="roundRect">
                <a:avLst/>
              </a:prstGeom>
              <a:blipFill>
                <a:blip r:embed="rId3"/>
                <a:stretch>
                  <a:fillRect/>
                </a:stretch>
              </a:blipFill>
              <a:ln w="19050" cmpd="sng">
                <a:noFill/>
                <a:prstDash val="dash"/>
                <a:tailEnd type="triangle" w="lg" len="med"/>
              </a:ln>
            </p:spPr>
            <p:txBody>
              <a:bodyPr/>
              <a:lstStyle/>
              <a:p>
                <a:r>
                  <a:rPr lang="en-GB">
                    <a:noFill/>
                  </a:rPr>
                  <a:t> </a:t>
                </a:r>
              </a:p>
            </p:txBody>
          </p:sp>
        </mc:Fallback>
      </mc:AlternateContent>
      <p:cxnSp>
        <p:nvCxnSpPr>
          <p:cNvPr id="12" name="Gerade Verbindung mit Pfeil 11">
            <a:extLst>
              <a:ext uri="{FF2B5EF4-FFF2-40B4-BE49-F238E27FC236}">
                <a16:creationId xmlns:a16="http://schemas.microsoft.com/office/drawing/2014/main" id="{2E81A0FC-9F46-4614-4664-F7ABACD5A4E6}"/>
              </a:ext>
            </a:extLst>
          </p:cNvPr>
          <p:cNvCxnSpPr>
            <a:cxnSpLocks/>
            <a:stCxn id="7" idx="3"/>
            <a:endCxn id="8" idx="1"/>
          </p:cNvCxnSpPr>
          <p:nvPr/>
        </p:nvCxnSpPr>
        <p:spPr>
          <a:xfrm>
            <a:off x="4745636" y="1289712"/>
            <a:ext cx="323161" cy="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1" name="Grafik 10" descr="Ein Bild, das Screenshot, Diagramm, Quadrat, Reihe enthält.&#10;&#10;Automatisch generierte Beschreibung">
            <a:extLst>
              <a:ext uri="{FF2B5EF4-FFF2-40B4-BE49-F238E27FC236}">
                <a16:creationId xmlns:a16="http://schemas.microsoft.com/office/drawing/2014/main" id="{9C7E51AE-AE2E-2D4A-A6A1-32528BCCF1B1}"/>
              </a:ext>
            </a:extLst>
          </p:cNvPr>
          <p:cNvPicPr>
            <a:picLocks noChangeAspect="1"/>
          </p:cNvPicPr>
          <p:nvPr/>
        </p:nvPicPr>
        <p:blipFill>
          <a:blip r:embed="rId4"/>
          <a:stretch>
            <a:fillRect/>
          </a:stretch>
        </p:blipFill>
        <p:spPr>
          <a:xfrm>
            <a:off x="4693070" y="1752052"/>
            <a:ext cx="7281703" cy="4521183"/>
          </a:xfrm>
          <a:prstGeom prst="rect">
            <a:avLst/>
          </a:prstGeom>
        </p:spPr>
      </p:pic>
      <p:sp>
        <p:nvSpPr>
          <p:cNvPr id="14" name="Rechteck 13">
            <a:extLst>
              <a:ext uri="{FF2B5EF4-FFF2-40B4-BE49-F238E27FC236}">
                <a16:creationId xmlns:a16="http://schemas.microsoft.com/office/drawing/2014/main" id="{B959C5ED-B9AC-0F56-2D6F-13722F283FA1}"/>
              </a:ext>
            </a:extLst>
          </p:cNvPr>
          <p:cNvSpPr/>
          <p:nvPr/>
        </p:nvSpPr>
        <p:spPr>
          <a:xfrm>
            <a:off x="9439719" y="1067102"/>
            <a:ext cx="1906438" cy="439947"/>
          </a:xfrm>
          <a:prstGeom prst="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syn. diag. data-set</a:t>
            </a:r>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605CC47-746C-2BE6-EE2F-713F980A993C}"/>
                  </a:ext>
                </a:extLst>
              </p:cNvPr>
              <p:cNvSpPr/>
              <p:nvPr/>
            </p:nvSpPr>
            <p:spPr>
              <a:xfrm>
                <a:off x="7254258" y="1067102"/>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15" name="Rechteck: abgerundete Ecken 14">
                <a:extLst>
                  <a:ext uri="{FF2B5EF4-FFF2-40B4-BE49-F238E27FC236}">
                    <a16:creationId xmlns:a16="http://schemas.microsoft.com/office/drawing/2014/main" id="{B605CC47-746C-2BE6-EE2F-713F980A993C}"/>
                  </a:ext>
                </a:extLst>
              </p:cNvPr>
              <p:cNvSpPr>
                <a:spLocks noRot="1" noChangeAspect="1" noMove="1" noResize="1" noEditPoints="1" noAdjustHandles="1" noChangeArrowheads="1" noChangeShapeType="1" noTextEdit="1"/>
              </p:cNvSpPr>
              <p:nvPr/>
            </p:nvSpPr>
            <p:spPr>
              <a:xfrm>
                <a:off x="7254258" y="1067102"/>
                <a:ext cx="1906438" cy="445220"/>
              </a:xfrm>
              <a:prstGeom prst="roundRect">
                <a:avLst/>
              </a:prstGeom>
              <a:blipFill>
                <a:blip r:embed="rId5"/>
                <a:stretch>
                  <a:fillRect/>
                </a:stretch>
              </a:blipFill>
              <a:ln w="19050" cmpd="sng">
                <a:noFill/>
                <a:prstDash val="dash"/>
                <a:tailEnd type="triangle" w="lg" len="med"/>
              </a:ln>
            </p:spPr>
            <p:txBody>
              <a:bodyPr/>
              <a:lstStyle/>
              <a:p>
                <a:r>
                  <a:rPr lang="en-GB">
                    <a:noFill/>
                  </a:rPr>
                  <a:t> </a:t>
                </a:r>
              </a:p>
            </p:txBody>
          </p:sp>
        </mc:Fallback>
      </mc:AlternateContent>
      <p:cxnSp>
        <p:nvCxnSpPr>
          <p:cNvPr id="16" name="Gerade Verbindung mit Pfeil 15">
            <a:extLst>
              <a:ext uri="{FF2B5EF4-FFF2-40B4-BE49-F238E27FC236}">
                <a16:creationId xmlns:a16="http://schemas.microsoft.com/office/drawing/2014/main" id="{0516B7DF-5AEF-A0FF-32D8-F896F368AD62}"/>
              </a:ext>
            </a:extLst>
          </p:cNvPr>
          <p:cNvCxnSpPr>
            <a:cxnSpLocks/>
            <a:stCxn id="8" idx="3"/>
            <a:endCxn id="15" idx="1"/>
          </p:cNvCxnSpPr>
          <p:nvPr/>
        </p:nvCxnSpPr>
        <p:spPr>
          <a:xfrm>
            <a:off x="6975235" y="1289712"/>
            <a:ext cx="279023" cy="0"/>
          </a:xfrm>
          <a:prstGeom prst="straightConnector1">
            <a:avLst/>
          </a:prstGeom>
          <a:ln w="19050" cmpd="sng">
            <a:solidFill>
              <a:schemeClr val="bg1">
                <a:lumMod val="65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348D6ECC-59FE-BA2E-FD84-82F6DA3C460E}"/>
              </a:ext>
            </a:extLst>
          </p:cNvPr>
          <p:cNvCxnSpPr>
            <a:cxnSpLocks/>
            <a:stCxn id="15" idx="3"/>
            <a:endCxn id="14" idx="1"/>
          </p:cNvCxnSpPr>
          <p:nvPr/>
        </p:nvCxnSpPr>
        <p:spPr>
          <a:xfrm flipV="1">
            <a:off x="9160696" y="1287076"/>
            <a:ext cx="279023" cy="2636"/>
          </a:xfrm>
          <a:prstGeom prst="straightConnector1">
            <a:avLst/>
          </a:prstGeom>
          <a:ln>
            <a:solidFill>
              <a:schemeClr val="bg1">
                <a:lumMod val="65000"/>
              </a:schemeClr>
            </a:solidFill>
            <a:headEnd type="none" w="med" len="med"/>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2898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20A5E2BE-4EB9-1F2E-10FA-0D86923561C8}"/>
                  </a:ext>
                </a:extLst>
              </p:cNvPr>
              <p:cNvSpPr>
                <a:spLocks noGrp="1"/>
              </p:cNvSpPr>
              <p:nvPr>
                <p:ph sz="quarter" idx="13"/>
              </p:nvPr>
            </p:nvSpPr>
            <p:spPr>
              <a:xfrm>
                <a:off x="658812" y="1959698"/>
                <a:ext cx="10837863" cy="4493490"/>
              </a:xfrm>
              <a:ln>
                <a:noFill/>
              </a:ln>
            </p:spPr>
            <p:txBody>
              <a:bodyPr/>
              <a:lstStyle/>
              <a:p>
                <a:pPr marL="285750" indent="-285750">
                  <a:buFont typeface="Arial" panose="020B0604020202020204" pitchFamily="34" charset="0"/>
                  <a:buChar char="•"/>
                </a:pPr>
                <a:r>
                  <a:rPr lang="en-GB" dirty="0"/>
                  <a:t>Calculate synthetic diagnostic signal from VMEC dataset via DIAGNO</a:t>
                </a:r>
              </a:p>
              <a:p>
                <a:pPr marL="285750" indent="-285750">
                  <a:buFont typeface="Arial" panose="020B0604020202020204" pitchFamily="34" charset="0"/>
                  <a:buChar char="•"/>
                </a:pPr>
                <a:r>
                  <a:rPr lang="en-GB" dirty="0"/>
                  <a:t>Map latent space representation of VMEC equilibria (principal values </a:t>
                </a:r>
                <a14:m>
                  <m:oMath xmlns:m="http://schemas.openxmlformats.org/officeDocument/2006/math">
                    <m:r>
                      <a:rPr lang="de-AT" b="1" i="1" smtClean="0">
                        <a:latin typeface="Cambria Math" panose="02040503050406030204" pitchFamily="18" charset="0"/>
                      </a:rPr>
                      <m:t>𝒄</m:t>
                    </m:r>
                  </m:oMath>
                </a14:m>
                <a:r>
                  <a:rPr lang="en-GB" dirty="0"/>
                  <a:t>) to synthetic signals</a:t>
                </a:r>
              </a:p>
              <a:p>
                <a:pPr marL="285750" indent="-285750">
                  <a:buFont typeface="Arial" panose="020B0604020202020204" pitchFamily="34" charset="0"/>
                  <a:buChar char="•"/>
                </a:pPr>
                <a:r>
                  <a:rPr lang="en-GB" dirty="0"/>
                  <a:t>Polynomial regression (PCE) or fully connected feed forward neural-networks</a:t>
                </a:r>
              </a:p>
            </p:txBody>
          </p:sp>
        </mc:Choice>
        <mc:Fallback xmlns="">
          <p:sp>
            <p:nvSpPr>
              <p:cNvPr id="2" name="Inhaltsplatzhalter 1">
                <a:extLst>
                  <a:ext uri="{FF2B5EF4-FFF2-40B4-BE49-F238E27FC236}">
                    <a16:creationId xmlns:a16="http://schemas.microsoft.com/office/drawing/2014/main" id="{20A5E2BE-4EB9-1F2E-10FA-0D86923561C8}"/>
                  </a:ext>
                </a:extLst>
              </p:cNvPr>
              <p:cNvSpPr>
                <a:spLocks noGrp="1" noRot="1" noChangeAspect="1" noMove="1" noResize="1" noEditPoints="1" noAdjustHandles="1" noChangeArrowheads="1" noChangeShapeType="1" noTextEdit="1"/>
              </p:cNvSpPr>
              <p:nvPr>
                <p:ph sz="quarter" idx="13"/>
              </p:nvPr>
            </p:nvSpPr>
            <p:spPr>
              <a:xfrm>
                <a:off x="658812" y="1959698"/>
                <a:ext cx="10837863" cy="4493490"/>
              </a:xfrm>
              <a:blipFill>
                <a:blip r:embed="rId2"/>
                <a:stretch>
                  <a:fillRect l="-1181"/>
                </a:stretch>
              </a:blipFill>
              <a:ln>
                <a:noFill/>
              </a:ln>
            </p:spPr>
            <p:txBody>
              <a:bodyPr/>
              <a:lstStyle/>
              <a:p>
                <a:r>
                  <a:rPr lang="en-GB">
                    <a:noFill/>
                  </a:rPr>
                  <a:t> </a:t>
                </a:r>
              </a:p>
            </p:txBody>
          </p:sp>
        </mc:Fallback>
      </mc:AlternateContent>
      <p:sp>
        <p:nvSpPr>
          <p:cNvPr id="3" name="Datumsplatzhalter 2">
            <a:extLst>
              <a:ext uri="{FF2B5EF4-FFF2-40B4-BE49-F238E27FC236}">
                <a16:creationId xmlns:a16="http://schemas.microsoft.com/office/drawing/2014/main" id="{6040DEDF-6536-0861-CD0C-860335064A5F}"/>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EB9EC915-BC87-5011-EE31-26D9C4A04FB1}"/>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BE0A69CD-4CDA-D44C-F861-0A68223E3BAE}"/>
              </a:ext>
            </a:extLst>
          </p:cNvPr>
          <p:cNvSpPr>
            <a:spLocks noGrp="1"/>
          </p:cNvSpPr>
          <p:nvPr>
            <p:ph type="sldNum" sz="quarter" idx="16"/>
          </p:nvPr>
        </p:nvSpPr>
        <p:spPr/>
        <p:txBody>
          <a:bodyPr/>
          <a:lstStyle/>
          <a:p>
            <a:fld id="{ECE691D0-CC49-4FC7-9C4D-6112B0CB3A76}" type="slidenum">
              <a:rPr lang="de-DE" smtClean="0"/>
              <a:pPr/>
              <a:t>8</a:t>
            </a:fld>
            <a:endParaRPr lang="de-DE" dirty="0"/>
          </a:p>
        </p:txBody>
      </p:sp>
      <p:sp>
        <p:nvSpPr>
          <p:cNvPr id="6" name="Titel 5">
            <a:extLst>
              <a:ext uri="{FF2B5EF4-FFF2-40B4-BE49-F238E27FC236}">
                <a16:creationId xmlns:a16="http://schemas.microsoft.com/office/drawing/2014/main" id="{82C36495-9CAD-AF02-3A4E-451E6AF0A96C}"/>
              </a:ext>
            </a:extLst>
          </p:cNvPr>
          <p:cNvSpPr>
            <a:spLocks noGrp="1"/>
          </p:cNvSpPr>
          <p:nvPr>
            <p:ph type="title"/>
          </p:nvPr>
        </p:nvSpPr>
        <p:spPr/>
        <p:txBody>
          <a:bodyPr/>
          <a:lstStyle/>
          <a:p>
            <a:r>
              <a:rPr lang="en-GB" dirty="0"/>
              <a:t>Surrogate models for synthetic magnetic diagnostics</a:t>
            </a:r>
          </a:p>
        </p:txBody>
      </p:sp>
      <p:sp>
        <p:nvSpPr>
          <p:cNvPr id="14" name="Rechteck 13">
            <a:extLst>
              <a:ext uri="{FF2B5EF4-FFF2-40B4-BE49-F238E27FC236}">
                <a16:creationId xmlns:a16="http://schemas.microsoft.com/office/drawing/2014/main" id="{204B716D-4800-6419-6A7D-46E5882C5C1A}"/>
              </a:ext>
            </a:extLst>
          </p:cNvPr>
          <p:cNvSpPr/>
          <p:nvPr/>
        </p:nvSpPr>
        <p:spPr>
          <a:xfrm>
            <a:off x="658813" y="106710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en-GB" sz="1300" b="1" dirty="0">
                <a:solidFill>
                  <a:schemeClr val="bg1"/>
                </a:solidFill>
              </a:rPr>
              <a:t>Equilibrium data-set</a:t>
            </a:r>
          </a:p>
        </p:txBody>
      </p:sp>
      <p:sp>
        <p:nvSpPr>
          <p:cNvPr id="15" name="Rechteck: abgerundete Ecken 14">
            <a:extLst>
              <a:ext uri="{FF2B5EF4-FFF2-40B4-BE49-F238E27FC236}">
                <a16:creationId xmlns:a16="http://schemas.microsoft.com/office/drawing/2014/main" id="{1E3B374D-5BB9-E0C5-B341-53D057790915}"/>
              </a:ext>
            </a:extLst>
          </p:cNvPr>
          <p:cNvSpPr/>
          <p:nvPr/>
        </p:nvSpPr>
        <p:spPr>
          <a:xfrm>
            <a:off x="2839198" y="1067102"/>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dim. reduction</a:t>
            </a:r>
          </a:p>
        </p:txBody>
      </p:sp>
      <p:cxnSp>
        <p:nvCxnSpPr>
          <p:cNvPr id="16" name="Gerade Verbindung mit Pfeil 15">
            <a:extLst>
              <a:ext uri="{FF2B5EF4-FFF2-40B4-BE49-F238E27FC236}">
                <a16:creationId xmlns:a16="http://schemas.microsoft.com/office/drawing/2014/main" id="{A3F6E659-9B01-8361-CED4-03D880ACCA81}"/>
              </a:ext>
            </a:extLst>
          </p:cNvPr>
          <p:cNvCxnSpPr>
            <a:cxnSpLocks/>
            <a:stCxn id="14" idx="3"/>
            <a:endCxn id="15" idx="1"/>
          </p:cNvCxnSpPr>
          <p:nvPr/>
        </p:nvCxnSpPr>
        <p:spPr>
          <a:xfrm>
            <a:off x="2565251" y="1287076"/>
            <a:ext cx="273947" cy="2636"/>
          </a:xfrm>
          <a:prstGeom prst="straightConnector1">
            <a:avLst/>
          </a:prstGeom>
          <a:ln w="19050" cmpd="sng">
            <a:solidFill>
              <a:schemeClr val="bg1">
                <a:lumMod val="65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hteck: abgerundete Ecken 16">
                <a:extLst>
                  <a:ext uri="{FF2B5EF4-FFF2-40B4-BE49-F238E27FC236}">
                    <a16:creationId xmlns:a16="http://schemas.microsoft.com/office/drawing/2014/main" id="{9DACEDA7-3998-6E6D-91AA-CFC15A99A98F}"/>
                  </a:ext>
                </a:extLst>
              </p:cNvPr>
              <p:cNvSpPr/>
              <p:nvPr/>
            </p:nvSpPr>
            <p:spPr>
              <a:xfrm>
                <a:off x="5068797" y="1067102"/>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prior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17" name="Rechteck: abgerundete Ecken 16">
                <a:extLst>
                  <a:ext uri="{FF2B5EF4-FFF2-40B4-BE49-F238E27FC236}">
                    <a16:creationId xmlns:a16="http://schemas.microsoft.com/office/drawing/2014/main" id="{9DACEDA7-3998-6E6D-91AA-CFC15A99A98F}"/>
                  </a:ext>
                </a:extLst>
              </p:cNvPr>
              <p:cNvSpPr>
                <a:spLocks noRot="1" noChangeAspect="1" noMove="1" noResize="1" noEditPoints="1" noAdjustHandles="1" noChangeArrowheads="1" noChangeShapeType="1" noTextEdit="1"/>
              </p:cNvSpPr>
              <p:nvPr/>
            </p:nvSpPr>
            <p:spPr>
              <a:xfrm>
                <a:off x="5068797" y="1067102"/>
                <a:ext cx="1906438" cy="445220"/>
              </a:xfrm>
              <a:prstGeom prst="roundRect">
                <a:avLst/>
              </a:prstGeom>
              <a:blipFill>
                <a:blip r:embed="rId3"/>
                <a:stretch>
                  <a:fillRect/>
                </a:stretch>
              </a:blipFill>
              <a:ln w="19050" cmpd="sng">
                <a:noFill/>
                <a:prstDash val="dash"/>
                <a:tailEnd type="triangle" w="lg" len="med"/>
              </a:ln>
            </p:spPr>
            <p:txBody>
              <a:bodyPr/>
              <a:lstStyle/>
              <a:p>
                <a:r>
                  <a:rPr lang="en-GB">
                    <a:noFill/>
                  </a:rPr>
                  <a:t> </a:t>
                </a:r>
              </a:p>
            </p:txBody>
          </p:sp>
        </mc:Fallback>
      </mc:AlternateContent>
      <p:cxnSp>
        <p:nvCxnSpPr>
          <p:cNvPr id="18" name="Gerade Verbindung mit Pfeil 17">
            <a:extLst>
              <a:ext uri="{FF2B5EF4-FFF2-40B4-BE49-F238E27FC236}">
                <a16:creationId xmlns:a16="http://schemas.microsoft.com/office/drawing/2014/main" id="{30B26960-4ACF-09DC-8D27-0D45E51B2AD4}"/>
              </a:ext>
            </a:extLst>
          </p:cNvPr>
          <p:cNvCxnSpPr>
            <a:cxnSpLocks/>
            <a:stCxn id="15" idx="3"/>
            <a:endCxn id="17" idx="1"/>
          </p:cNvCxnSpPr>
          <p:nvPr/>
        </p:nvCxnSpPr>
        <p:spPr>
          <a:xfrm>
            <a:off x="4745636" y="1289712"/>
            <a:ext cx="323161" cy="0"/>
          </a:xfrm>
          <a:prstGeom prst="straightConnector1">
            <a:avLst/>
          </a:prstGeom>
          <a:ln w="19050" cmpd="sng">
            <a:solidFill>
              <a:schemeClr val="bg1">
                <a:lumMod val="65000"/>
              </a:schemeClr>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2AFAB12C-083A-93A4-366A-FFA5E41C915E}"/>
              </a:ext>
            </a:extLst>
          </p:cNvPr>
          <p:cNvSpPr/>
          <p:nvPr/>
        </p:nvSpPr>
        <p:spPr>
          <a:xfrm>
            <a:off x="9439719" y="1067102"/>
            <a:ext cx="1906438" cy="43994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syn. diag. data-set</a:t>
            </a:r>
          </a:p>
        </p:txBody>
      </p:sp>
      <mc:AlternateContent xmlns:mc="http://schemas.openxmlformats.org/markup-compatibility/2006" xmlns:a14="http://schemas.microsoft.com/office/drawing/2010/main">
        <mc:Choice Requires="a14">
          <p:sp>
            <p:nvSpPr>
              <p:cNvPr id="20" name="Rechteck: abgerundete Ecken 19">
                <a:extLst>
                  <a:ext uri="{FF2B5EF4-FFF2-40B4-BE49-F238E27FC236}">
                    <a16:creationId xmlns:a16="http://schemas.microsoft.com/office/drawing/2014/main" id="{7EB5B4DB-9AAA-A109-D10B-CB73278ACB44}"/>
                  </a:ext>
                </a:extLst>
              </p:cNvPr>
              <p:cNvSpPr/>
              <p:nvPr/>
            </p:nvSpPr>
            <p:spPr>
              <a:xfrm>
                <a:off x="7254258" y="1067102"/>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20" name="Rechteck: abgerundete Ecken 19">
                <a:extLst>
                  <a:ext uri="{FF2B5EF4-FFF2-40B4-BE49-F238E27FC236}">
                    <a16:creationId xmlns:a16="http://schemas.microsoft.com/office/drawing/2014/main" id="{7EB5B4DB-9AAA-A109-D10B-CB73278ACB44}"/>
                  </a:ext>
                </a:extLst>
              </p:cNvPr>
              <p:cNvSpPr>
                <a:spLocks noRot="1" noChangeAspect="1" noMove="1" noResize="1" noEditPoints="1" noAdjustHandles="1" noChangeArrowheads="1" noChangeShapeType="1" noTextEdit="1"/>
              </p:cNvSpPr>
              <p:nvPr/>
            </p:nvSpPr>
            <p:spPr>
              <a:xfrm>
                <a:off x="7254258" y="1067102"/>
                <a:ext cx="1906438" cy="445220"/>
              </a:xfrm>
              <a:prstGeom prst="roundRect">
                <a:avLst/>
              </a:prstGeom>
              <a:blipFill>
                <a:blip r:embed="rId4"/>
                <a:stretch>
                  <a:fillRect/>
                </a:stretch>
              </a:blipFill>
              <a:ln w="19050" cmpd="sng">
                <a:noFill/>
                <a:prstDash val="dash"/>
                <a:tailEnd type="triangle" w="lg" len="med"/>
              </a:ln>
            </p:spPr>
            <p:txBody>
              <a:bodyPr/>
              <a:lstStyle/>
              <a:p>
                <a:r>
                  <a:rPr lang="en-GB">
                    <a:noFill/>
                  </a:rPr>
                  <a:t> </a:t>
                </a:r>
              </a:p>
            </p:txBody>
          </p:sp>
        </mc:Fallback>
      </mc:AlternateContent>
      <p:cxnSp>
        <p:nvCxnSpPr>
          <p:cNvPr id="21" name="Gerade Verbindung mit Pfeil 20">
            <a:extLst>
              <a:ext uri="{FF2B5EF4-FFF2-40B4-BE49-F238E27FC236}">
                <a16:creationId xmlns:a16="http://schemas.microsoft.com/office/drawing/2014/main" id="{CD003174-64D5-5FBB-258C-3D02CFDD5ABA}"/>
              </a:ext>
            </a:extLst>
          </p:cNvPr>
          <p:cNvCxnSpPr>
            <a:cxnSpLocks/>
            <a:stCxn id="17" idx="3"/>
            <a:endCxn id="20" idx="1"/>
          </p:cNvCxnSpPr>
          <p:nvPr/>
        </p:nvCxnSpPr>
        <p:spPr>
          <a:xfrm>
            <a:off x="6975235" y="1289712"/>
            <a:ext cx="279023" cy="0"/>
          </a:xfrm>
          <a:prstGeom prst="straightConnector1">
            <a:avLst/>
          </a:prstGeom>
          <a:ln w="19050" cmpd="sng">
            <a:solidFill>
              <a:schemeClr val="tx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76D771F1-3F73-6017-5B22-A901756ED416}"/>
              </a:ext>
            </a:extLst>
          </p:cNvPr>
          <p:cNvCxnSpPr>
            <a:cxnSpLocks/>
            <a:stCxn id="20" idx="3"/>
            <a:endCxn id="19" idx="1"/>
          </p:cNvCxnSpPr>
          <p:nvPr/>
        </p:nvCxnSpPr>
        <p:spPr>
          <a:xfrm flipV="1">
            <a:off x="9160696" y="1287076"/>
            <a:ext cx="279023" cy="2636"/>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24" name="Verbinder: gewinkelt 23">
            <a:extLst>
              <a:ext uri="{FF2B5EF4-FFF2-40B4-BE49-F238E27FC236}">
                <a16:creationId xmlns:a16="http://schemas.microsoft.com/office/drawing/2014/main" id="{27AE53EC-1061-BD40-1F4C-35B408E93482}"/>
              </a:ext>
            </a:extLst>
          </p:cNvPr>
          <p:cNvCxnSpPr>
            <a:stCxn id="14" idx="2"/>
            <a:endCxn id="19" idx="2"/>
          </p:cNvCxnSpPr>
          <p:nvPr/>
        </p:nvCxnSpPr>
        <p:spPr>
          <a:xfrm rot="16200000" flipH="1">
            <a:off x="6002485" y="-2883404"/>
            <a:ext cx="12700" cy="8780906"/>
          </a:xfrm>
          <a:prstGeom prst="bentConnector3">
            <a:avLst>
              <a:gd name="adj1" fmla="val 1800000"/>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pic>
        <p:nvPicPr>
          <p:cNvPr id="26" name="Grafik 25">
            <a:extLst>
              <a:ext uri="{FF2B5EF4-FFF2-40B4-BE49-F238E27FC236}">
                <a16:creationId xmlns:a16="http://schemas.microsoft.com/office/drawing/2014/main" id="{CCBD2394-6143-4E70-A9CB-DC6E66F3262B}"/>
              </a:ext>
            </a:extLst>
          </p:cNvPr>
          <p:cNvPicPr>
            <a:picLocks noChangeAspect="1"/>
          </p:cNvPicPr>
          <p:nvPr/>
        </p:nvPicPr>
        <p:blipFill>
          <a:blip r:embed="rId5"/>
          <a:srcRect/>
          <a:stretch/>
        </p:blipFill>
        <p:spPr>
          <a:xfrm>
            <a:off x="874513" y="3257552"/>
            <a:ext cx="4614864" cy="3076575"/>
          </a:xfrm>
          <a:prstGeom prst="rect">
            <a:avLst/>
          </a:prstGeom>
        </p:spPr>
      </p:pic>
      <p:pic>
        <p:nvPicPr>
          <p:cNvPr id="28" name="Grafik 27" descr="Ein Bild, das Text, Screenshot, Diagramm, Reihe enthält.&#10;&#10;Automatisch generierte Beschreibung">
            <a:extLst>
              <a:ext uri="{FF2B5EF4-FFF2-40B4-BE49-F238E27FC236}">
                <a16:creationId xmlns:a16="http://schemas.microsoft.com/office/drawing/2014/main" id="{663CB603-4AB6-8715-75DB-4DB04F56103E}"/>
              </a:ext>
            </a:extLst>
          </p:cNvPr>
          <p:cNvPicPr>
            <a:picLocks noChangeAspect="1"/>
          </p:cNvPicPr>
          <p:nvPr/>
        </p:nvPicPr>
        <p:blipFill>
          <a:blip r:embed="rId6"/>
          <a:stretch>
            <a:fillRect/>
          </a:stretch>
        </p:blipFill>
        <p:spPr>
          <a:xfrm>
            <a:off x="6185593" y="3257550"/>
            <a:ext cx="4614866" cy="3076577"/>
          </a:xfrm>
          <a:prstGeom prst="rect">
            <a:avLst/>
          </a:prstGeom>
        </p:spPr>
      </p:pic>
    </p:spTree>
    <p:extLst>
      <p:ext uri="{BB962C8B-B14F-4D97-AF65-F5344CB8AC3E}">
        <p14:creationId xmlns:p14="http://schemas.microsoft.com/office/powerpoint/2010/main" val="4145549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41CFD7C-E154-EC4E-3F8D-FE70736728D7}"/>
              </a:ext>
            </a:extLst>
          </p:cNvPr>
          <p:cNvSpPr>
            <a:spLocks noGrp="1"/>
          </p:cNvSpPr>
          <p:nvPr>
            <p:ph type="dt" sz="half" idx="14"/>
          </p:nvPr>
        </p:nvSpPr>
        <p:spPr/>
        <p:txBody>
          <a:bodyPr/>
          <a:lstStyle/>
          <a:p>
            <a:r>
              <a:rPr lang="de-DE"/>
              <a:t>Validation of surroBIER</a:t>
            </a:r>
            <a:endParaRPr lang="de-DE" dirty="0"/>
          </a:p>
        </p:txBody>
      </p:sp>
      <p:sp>
        <p:nvSpPr>
          <p:cNvPr id="4" name="Fußzeilenplatzhalter 3">
            <a:extLst>
              <a:ext uri="{FF2B5EF4-FFF2-40B4-BE49-F238E27FC236}">
                <a16:creationId xmlns:a16="http://schemas.microsoft.com/office/drawing/2014/main" id="{B8AF5A7E-F678-037C-17FC-BD866F847750}"/>
              </a:ext>
            </a:extLst>
          </p:cNvPr>
          <p:cNvSpPr>
            <a:spLocks noGrp="1"/>
          </p:cNvSpPr>
          <p:nvPr>
            <p:ph type="ftr" sz="quarter" idx="15"/>
          </p:nvPr>
        </p:nvSpPr>
        <p:spPr/>
        <p:txBody>
          <a:bodyPr/>
          <a:lstStyle/>
          <a:p>
            <a:r>
              <a:rPr lang="de-DE"/>
              <a:t>Max-Planck-Institut für Plasmaphysik | Köberl, Babin, Albert, Rahbarnia | </a:t>
            </a:r>
            <a:endParaRPr lang="de-DE" dirty="0"/>
          </a:p>
        </p:txBody>
      </p:sp>
      <p:sp>
        <p:nvSpPr>
          <p:cNvPr id="5" name="Foliennummernplatzhalter 4">
            <a:extLst>
              <a:ext uri="{FF2B5EF4-FFF2-40B4-BE49-F238E27FC236}">
                <a16:creationId xmlns:a16="http://schemas.microsoft.com/office/drawing/2014/main" id="{9923DD46-17F7-11F7-62FA-3214622D58C4}"/>
              </a:ext>
            </a:extLst>
          </p:cNvPr>
          <p:cNvSpPr>
            <a:spLocks noGrp="1"/>
          </p:cNvSpPr>
          <p:nvPr>
            <p:ph type="sldNum" sz="quarter" idx="16"/>
          </p:nvPr>
        </p:nvSpPr>
        <p:spPr/>
        <p:txBody>
          <a:bodyPr/>
          <a:lstStyle/>
          <a:p>
            <a:fld id="{ECE691D0-CC49-4FC7-9C4D-6112B0CB3A76}" type="slidenum">
              <a:rPr lang="de-DE" smtClean="0"/>
              <a:pPr/>
              <a:t>9</a:t>
            </a:fld>
            <a:endParaRPr lang="de-DE" dirty="0"/>
          </a:p>
        </p:txBody>
      </p:sp>
      <p:sp>
        <p:nvSpPr>
          <p:cNvPr id="6" name="Titel 5">
            <a:extLst>
              <a:ext uri="{FF2B5EF4-FFF2-40B4-BE49-F238E27FC236}">
                <a16:creationId xmlns:a16="http://schemas.microsoft.com/office/drawing/2014/main" id="{B242B13A-B41B-893F-9EB9-B3B7F84C01DB}"/>
              </a:ext>
            </a:extLst>
          </p:cNvPr>
          <p:cNvSpPr>
            <a:spLocks noGrp="1"/>
          </p:cNvSpPr>
          <p:nvPr>
            <p:ph type="title"/>
          </p:nvPr>
        </p:nvSpPr>
        <p:spPr/>
        <p:txBody>
          <a:bodyPr/>
          <a:lstStyle/>
          <a:p>
            <a:r>
              <a:rPr lang="en-GB" dirty="0"/>
              <a:t>Inference on latent parameters from measurements</a:t>
            </a:r>
          </a:p>
        </p:txBody>
      </p:sp>
      <mc:AlternateContent xmlns:mc="http://schemas.openxmlformats.org/markup-compatibility/2006" xmlns:a14="http://schemas.microsoft.com/office/drawing/2010/main">
        <mc:Choice Requires="a14">
          <p:sp>
            <p:nvSpPr>
              <p:cNvPr id="7" name="Rechteck: abgerundete Ecken 6">
                <a:extLst>
                  <a:ext uri="{FF2B5EF4-FFF2-40B4-BE49-F238E27FC236}">
                    <a16:creationId xmlns:a16="http://schemas.microsoft.com/office/drawing/2014/main" id="{22DD90F1-1186-0D55-E97C-5E7C496E9BA9}"/>
                  </a:ext>
                </a:extLst>
              </p:cNvPr>
              <p:cNvSpPr/>
              <p:nvPr/>
            </p:nvSpPr>
            <p:spPr>
              <a:xfrm>
                <a:off x="1237967" y="999626"/>
                <a:ext cx="2260120" cy="449233"/>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measured data</a:t>
                </a:r>
                <a14:m>
                  <m:oMath xmlns:m="http://schemas.openxmlformats.org/officeDocument/2006/math">
                    <m:r>
                      <a:rPr lang="de-AT" sz="1300" b="1" i="0" smtClean="0">
                        <a:solidFill>
                          <a:schemeClr val="bg1"/>
                        </a:solidFill>
                        <a:latin typeface="Cambria Math" panose="02040503050406030204" pitchFamily="18" charset="0"/>
                      </a:rPr>
                      <m:t> </m:t>
                    </m:r>
                    <m:r>
                      <a:rPr lang="de-AT" sz="1300" b="1" i="1" smtClean="0">
                        <a:solidFill>
                          <a:schemeClr val="bg1"/>
                        </a:solidFill>
                        <a:latin typeface="Cambria Math" panose="02040503050406030204" pitchFamily="18" charset="0"/>
                      </a:rPr>
                      <m:t>𝑫</m:t>
                    </m:r>
                  </m:oMath>
                </a14:m>
                <a:endParaRPr lang="en-GB" sz="1300" b="1" dirty="0">
                  <a:solidFill>
                    <a:schemeClr val="bg1"/>
                  </a:solidFill>
                </a:endParaRPr>
              </a:p>
            </p:txBody>
          </p:sp>
        </mc:Choice>
        <mc:Fallback xmlns="">
          <p:sp>
            <p:nvSpPr>
              <p:cNvPr id="7" name="Rechteck: abgerundete Ecken 6">
                <a:extLst>
                  <a:ext uri="{FF2B5EF4-FFF2-40B4-BE49-F238E27FC236}">
                    <a16:creationId xmlns:a16="http://schemas.microsoft.com/office/drawing/2014/main" id="{22DD90F1-1186-0D55-E97C-5E7C496E9BA9}"/>
                  </a:ext>
                </a:extLst>
              </p:cNvPr>
              <p:cNvSpPr>
                <a:spLocks noRot="1" noChangeAspect="1" noMove="1" noResize="1" noEditPoints="1" noAdjustHandles="1" noChangeArrowheads="1" noChangeShapeType="1" noTextEdit="1"/>
              </p:cNvSpPr>
              <p:nvPr/>
            </p:nvSpPr>
            <p:spPr>
              <a:xfrm>
                <a:off x="1237967" y="999626"/>
                <a:ext cx="2260120" cy="449233"/>
              </a:xfrm>
              <a:prstGeom prst="roundRect">
                <a:avLst/>
              </a:prstGeom>
              <a:blipFill>
                <a:blip r:embed="rId2"/>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hteck: abgerundete Ecken 7">
                <a:extLst>
                  <a:ext uri="{FF2B5EF4-FFF2-40B4-BE49-F238E27FC236}">
                    <a16:creationId xmlns:a16="http://schemas.microsoft.com/office/drawing/2014/main" id="{D0FA2D05-3188-019B-67BD-BD4F6738846A}"/>
                  </a:ext>
                </a:extLst>
              </p:cNvPr>
              <p:cNvSpPr/>
              <p:nvPr/>
            </p:nvSpPr>
            <p:spPr>
              <a:xfrm>
                <a:off x="3811020" y="1003639"/>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likelihood </a:t>
                </a:r>
                <a14:m>
                  <m:oMath xmlns:m="http://schemas.openxmlformats.org/officeDocument/2006/math">
                    <m:r>
                      <a:rPr lang="de-AT" sz="1300" b="1" i="1" smtClean="0">
                        <a:solidFill>
                          <a:schemeClr val="bg1"/>
                        </a:solidFill>
                        <a:latin typeface="Cambria Math" panose="02040503050406030204" pitchFamily="18" charset="0"/>
                      </a:rPr>
                      <m:t>𝑳</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𝑫</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𝑸</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8" name="Rechteck: abgerundete Ecken 7">
                <a:extLst>
                  <a:ext uri="{FF2B5EF4-FFF2-40B4-BE49-F238E27FC236}">
                    <a16:creationId xmlns:a16="http://schemas.microsoft.com/office/drawing/2014/main" id="{D0FA2D05-3188-019B-67BD-BD4F6738846A}"/>
                  </a:ext>
                </a:extLst>
              </p:cNvPr>
              <p:cNvSpPr>
                <a:spLocks noRot="1" noChangeAspect="1" noMove="1" noResize="1" noEditPoints="1" noAdjustHandles="1" noChangeArrowheads="1" noChangeShapeType="1" noTextEdit="1"/>
              </p:cNvSpPr>
              <p:nvPr/>
            </p:nvSpPr>
            <p:spPr>
              <a:xfrm>
                <a:off x="3811020" y="1003639"/>
                <a:ext cx="1906438" cy="445220"/>
              </a:xfrm>
              <a:prstGeom prst="roundRect">
                <a:avLst/>
              </a:prstGeom>
              <a:blipFill>
                <a:blip r:embed="rId3"/>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hteck: abgerundete Ecken 8">
                <a:extLst>
                  <a:ext uri="{FF2B5EF4-FFF2-40B4-BE49-F238E27FC236}">
                    <a16:creationId xmlns:a16="http://schemas.microsoft.com/office/drawing/2014/main" id="{5B617F29-B61A-4F7C-27B4-3F6C0FC7A57B}"/>
                  </a:ext>
                </a:extLst>
              </p:cNvPr>
              <p:cNvSpPr/>
              <p:nvPr/>
            </p:nvSpPr>
            <p:spPr>
              <a:xfrm>
                <a:off x="6030392" y="1003639"/>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𝑸</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9" name="Rechteck: abgerundete Ecken 8">
                <a:extLst>
                  <a:ext uri="{FF2B5EF4-FFF2-40B4-BE49-F238E27FC236}">
                    <a16:creationId xmlns:a16="http://schemas.microsoft.com/office/drawing/2014/main" id="{5B617F29-B61A-4F7C-27B4-3F6C0FC7A57B}"/>
                  </a:ext>
                </a:extLst>
              </p:cNvPr>
              <p:cNvSpPr>
                <a:spLocks noRot="1" noChangeAspect="1" noMove="1" noResize="1" noEditPoints="1" noAdjustHandles="1" noChangeArrowheads="1" noChangeShapeType="1" noTextEdit="1"/>
              </p:cNvSpPr>
              <p:nvPr/>
            </p:nvSpPr>
            <p:spPr>
              <a:xfrm>
                <a:off x="6030392" y="1003639"/>
                <a:ext cx="1906438" cy="445220"/>
              </a:xfrm>
              <a:prstGeom prst="roundRect">
                <a:avLst/>
              </a:prstGeom>
              <a:blipFill>
                <a:blip r:embed="rId4"/>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hteck: abgerundete Ecken 9">
                <a:extLst>
                  <a:ext uri="{FF2B5EF4-FFF2-40B4-BE49-F238E27FC236}">
                    <a16:creationId xmlns:a16="http://schemas.microsoft.com/office/drawing/2014/main" id="{90E64570-D41A-4022-689E-8DD52584DF3D}"/>
                  </a:ext>
                </a:extLst>
              </p:cNvPr>
              <p:cNvSpPr/>
              <p:nvPr/>
            </p:nvSpPr>
            <p:spPr>
              <a:xfrm>
                <a:off x="8249764" y="999626"/>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prior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10" name="Rechteck: abgerundete Ecken 9">
                <a:extLst>
                  <a:ext uri="{FF2B5EF4-FFF2-40B4-BE49-F238E27FC236}">
                    <a16:creationId xmlns:a16="http://schemas.microsoft.com/office/drawing/2014/main" id="{90E64570-D41A-4022-689E-8DD52584DF3D}"/>
                  </a:ext>
                </a:extLst>
              </p:cNvPr>
              <p:cNvSpPr>
                <a:spLocks noRot="1" noChangeAspect="1" noMove="1" noResize="1" noEditPoints="1" noAdjustHandles="1" noChangeArrowheads="1" noChangeShapeType="1" noTextEdit="1"/>
              </p:cNvSpPr>
              <p:nvPr/>
            </p:nvSpPr>
            <p:spPr>
              <a:xfrm>
                <a:off x="8249764" y="999626"/>
                <a:ext cx="1906438" cy="445220"/>
              </a:xfrm>
              <a:prstGeom prst="roundRect">
                <a:avLst/>
              </a:prstGeom>
              <a:blipFill>
                <a:blip r:embed="rId5"/>
                <a:stretch>
                  <a:fillRect/>
                </a:stretch>
              </a:blipFill>
              <a:ln w="19050" cmpd="sng">
                <a:noFill/>
                <a:prstDash val="dash"/>
                <a:tailEnd type="triangle" w="lg" len="med"/>
              </a:ln>
            </p:spPr>
            <p:txBody>
              <a:bodyPr/>
              <a:lstStyle/>
              <a:p>
                <a:r>
                  <a:rPr lang="en-GB">
                    <a:noFill/>
                  </a:rPr>
                  <a:t> </a:t>
                </a:r>
              </a:p>
            </p:txBody>
          </p:sp>
        </mc:Fallback>
      </mc:AlternateContent>
      <p:cxnSp>
        <p:nvCxnSpPr>
          <p:cNvPr id="11" name="Gerade Verbindung mit Pfeil 10">
            <a:extLst>
              <a:ext uri="{FF2B5EF4-FFF2-40B4-BE49-F238E27FC236}">
                <a16:creationId xmlns:a16="http://schemas.microsoft.com/office/drawing/2014/main" id="{68858C8C-6DA7-7C8D-7E89-D26E277DD11E}"/>
              </a:ext>
            </a:extLst>
          </p:cNvPr>
          <p:cNvCxnSpPr>
            <a:stCxn id="10" idx="1"/>
            <a:endCxn id="9" idx="3"/>
          </p:cNvCxnSpPr>
          <p:nvPr/>
        </p:nvCxnSpPr>
        <p:spPr>
          <a:xfrm flipH="1">
            <a:off x="7936830" y="1222236"/>
            <a:ext cx="312934" cy="4013"/>
          </a:xfrm>
          <a:prstGeom prst="straightConnector1">
            <a:avLst/>
          </a:prstGeom>
          <a:ln>
            <a:solidFill>
              <a:schemeClr val="bg1">
                <a:lumMod val="65000"/>
              </a:schemeClr>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2" name="Gerade Verbindung mit Pfeil 11">
            <a:extLst>
              <a:ext uri="{FF2B5EF4-FFF2-40B4-BE49-F238E27FC236}">
                <a16:creationId xmlns:a16="http://schemas.microsoft.com/office/drawing/2014/main" id="{76A58A53-0904-1072-B206-3F00D9B0CBD2}"/>
              </a:ext>
            </a:extLst>
          </p:cNvPr>
          <p:cNvCxnSpPr>
            <a:cxnSpLocks/>
            <a:stCxn id="9" idx="1"/>
            <a:endCxn id="8" idx="3"/>
          </p:cNvCxnSpPr>
          <p:nvPr/>
        </p:nvCxnSpPr>
        <p:spPr>
          <a:xfrm flipH="1">
            <a:off x="5717458" y="1226249"/>
            <a:ext cx="312934" cy="0"/>
          </a:xfrm>
          <a:prstGeom prst="straightConnector1">
            <a:avLst/>
          </a:prstGeom>
          <a:ln>
            <a:solidFill>
              <a:schemeClr val="bg1">
                <a:lumMod val="65000"/>
              </a:schemeClr>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3" name="Gerade Verbindung mit Pfeil 12">
            <a:extLst>
              <a:ext uri="{FF2B5EF4-FFF2-40B4-BE49-F238E27FC236}">
                <a16:creationId xmlns:a16="http://schemas.microsoft.com/office/drawing/2014/main" id="{B2F12466-1C79-FA94-3949-725377185BF2}"/>
              </a:ext>
            </a:extLst>
          </p:cNvPr>
          <p:cNvCxnSpPr>
            <a:cxnSpLocks/>
            <a:stCxn id="7" idx="3"/>
            <a:endCxn id="8" idx="1"/>
          </p:cNvCxnSpPr>
          <p:nvPr/>
        </p:nvCxnSpPr>
        <p:spPr>
          <a:xfrm>
            <a:off x="3498087" y="1224243"/>
            <a:ext cx="312933" cy="2006"/>
          </a:xfrm>
          <a:prstGeom prst="straightConnector1">
            <a:avLst/>
          </a:prstGeom>
          <a:ln>
            <a:solidFill>
              <a:schemeClr val="bg1">
                <a:lumMod val="65000"/>
              </a:schemeClr>
            </a:solidFill>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4" name="Rechteck: abgerundete Ecken 13">
                <a:extLst>
                  <a:ext uri="{FF2B5EF4-FFF2-40B4-BE49-F238E27FC236}">
                    <a16:creationId xmlns:a16="http://schemas.microsoft.com/office/drawing/2014/main" id="{8E0513B9-51C2-5F23-C96D-2CC74AEECEFB}"/>
                  </a:ext>
                </a:extLst>
              </p:cNvPr>
              <p:cNvSpPr/>
              <p:nvPr/>
            </p:nvSpPr>
            <p:spPr>
              <a:xfrm>
                <a:off x="6030392" y="1666196"/>
                <a:ext cx="1906438" cy="445220"/>
              </a:xfrm>
              <a:prstGeom prst="round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posterior </a:t>
                </a:r>
                <a14:m>
                  <m:oMath xmlns:m="http://schemas.openxmlformats.org/officeDocument/2006/math">
                    <m:r>
                      <a:rPr lang="de-AT" sz="1300" b="1" i="0" smtClean="0">
                        <a:solidFill>
                          <a:schemeClr val="bg1"/>
                        </a:solidFill>
                        <a:latin typeface="Cambria Math" panose="02040503050406030204" pitchFamily="18" charset="0"/>
                        <a:ea typeface="Cambria Math" panose="02040503050406030204" pitchFamily="18" charset="0"/>
                      </a:rPr>
                      <m:t>𝐩</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𝑸</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𝑫</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14" name="Rechteck: abgerundete Ecken 13">
                <a:extLst>
                  <a:ext uri="{FF2B5EF4-FFF2-40B4-BE49-F238E27FC236}">
                    <a16:creationId xmlns:a16="http://schemas.microsoft.com/office/drawing/2014/main" id="{8E0513B9-51C2-5F23-C96D-2CC74AEECEFB}"/>
                  </a:ext>
                </a:extLst>
              </p:cNvPr>
              <p:cNvSpPr>
                <a:spLocks noRot="1" noChangeAspect="1" noMove="1" noResize="1" noEditPoints="1" noAdjustHandles="1" noChangeArrowheads="1" noChangeShapeType="1" noTextEdit="1"/>
              </p:cNvSpPr>
              <p:nvPr/>
            </p:nvSpPr>
            <p:spPr>
              <a:xfrm>
                <a:off x="6030392" y="1666196"/>
                <a:ext cx="1906438" cy="445220"/>
              </a:xfrm>
              <a:prstGeom prst="roundRect">
                <a:avLst/>
              </a:prstGeom>
              <a:blipFill>
                <a:blip r:embed="rId6"/>
                <a:stretch>
                  <a:fillRect/>
                </a:stretch>
              </a:blipFill>
              <a:ln w="19050" cmpd="sng">
                <a:noFill/>
                <a:prstDash val="dash"/>
                <a:tailEnd type="triangle" w="lg" len="med"/>
              </a:ln>
            </p:spPr>
            <p:txBody>
              <a:bodyPr/>
              <a:lstStyle/>
              <a:p>
                <a:r>
                  <a:rPr lang="en-GB">
                    <a:noFill/>
                  </a:rPr>
                  <a:t> </a:t>
                </a:r>
              </a:p>
            </p:txBody>
          </p:sp>
        </mc:Fallback>
      </mc:AlternateContent>
      <p:cxnSp>
        <p:nvCxnSpPr>
          <p:cNvPr id="15" name="Verbinder: gewinkelt 14">
            <a:extLst>
              <a:ext uri="{FF2B5EF4-FFF2-40B4-BE49-F238E27FC236}">
                <a16:creationId xmlns:a16="http://schemas.microsoft.com/office/drawing/2014/main" id="{64CCD6EA-97EF-3DBB-6F4C-B8F3536EBD28}"/>
              </a:ext>
            </a:extLst>
          </p:cNvPr>
          <p:cNvCxnSpPr>
            <a:stCxn id="8" idx="2"/>
            <a:endCxn id="14" idx="1"/>
          </p:cNvCxnSpPr>
          <p:nvPr/>
        </p:nvCxnSpPr>
        <p:spPr>
          <a:xfrm rot="16200000" flipH="1">
            <a:off x="5177342" y="1035755"/>
            <a:ext cx="439947" cy="1266153"/>
          </a:xfrm>
          <a:prstGeom prst="bentConnector2">
            <a:avLst/>
          </a:prstGeom>
          <a:ln>
            <a:solidFill>
              <a:schemeClr val="bg1">
                <a:lumMod val="65000"/>
              </a:schemeClr>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6" name="Verbinder: gewinkelt 15">
            <a:extLst>
              <a:ext uri="{FF2B5EF4-FFF2-40B4-BE49-F238E27FC236}">
                <a16:creationId xmlns:a16="http://schemas.microsoft.com/office/drawing/2014/main" id="{414E8182-A119-2F99-BD45-CA142F7C1165}"/>
              </a:ext>
            </a:extLst>
          </p:cNvPr>
          <p:cNvCxnSpPr>
            <a:stCxn id="10" idx="2"/>
            <a:endCxn id="14" idx="3"/>
          </p:cNvCxnSpPr>
          <p:nvPr/>
        </p:nvCxnSpPr>
        <p:spPr>
          <a:xfrm rot="5400000">
            <a:off x="8347927" y="1033750"/>
            <a:ext cx="443960" cy="1266153"/>
          </a:xfrm>
          <a:prstGeom prst="bentConnector2">
            <a:avLst/>
          </a:prstGeom>
          <a:ln>
            <a:solidFill>
              <a:schemeClr val="bg1">
                <a:lumMod val="65000"/>
              </a:schemeClr>
            </a:solidFill>
            <a:headEnd type="none" w="med" len="med"/>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17" name="Rechteck: abgerundete Ecken 16">
                <a:extLst>
                  <a:ext uri="{FF2B5EF4-FFF2-40B4-BE49-F238E27FC236}">
                    <a16:creationId xmlns:a16="http://schemas.microsoft.com/office/drawing/2014/main" id="{C518F825-CECA-69E4-A2C7-CD118933B634}"/>
                  </a:ext>
                </a:extLst>
              </p:cNvPr>
              <p:cNvSpPr/>
              <p:nvPr/>
            </p:nvSpPr>
            <p:spPr>
              <a:xfrm>
                <a:off x="1237967" y="3320690"/>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likelihood </a:t>
                </a:r>
                <a14:m>
                  <m:oMath xmlns:m="http://schemas.openxmlformats.org/officeDocument/2006/math">
                    <m:r>
                      <a:rPr lang="de-AT" sz="1300" b="1" i="1" smtClean="0">
                        <a:solidFill>
                          <a:schemeClr val="bg1"/>
                        </a:solidFill>
                        <a:latin typeface="Cambria Math" panose="02040503050406030204" pitchFamily="18" charset="0"/>
                      </a:rPr>
                      <m:t>𝑳</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𝑫</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𝑸</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17" name="Rechteck: abgerundete Ecken 16">
                <a:extLst>
                  <a:ext uri="{FF2B5EF4-FFF2-40B4-BE49-F238E27FC236}">
                    <a16:creationId xmlns:a16="http://schemas.microsoft.com/office/drawing/2014/main" id="{C518F825-CECA-69E4-A2C7-CD118933B634}"/>
                  </a:ext>
                </a:extLst>
              </p:cNvPr>
              <p:cNvSpPr>
                <a:spLocks noRot="1" noChangeAspect="1" noMove="1" noResize="1" noEditPoints="1" noAdjustHandles="1" noChangeArrowheads="1" noChangeShapeType="1" noTextEdit="1"/>
              </p:cNvSpPr>
              <p:nvPr/>
            </p:nvSpPr>
            <p:spPr>
              <a:xfrm>
                <a:off x="1237967" y="3320690"/>
                <a:ext cx="1906438" cy="445220"/>
              </a:xfrm>
              <a:prstGeom prst="roundRect">
                <a:avLst/>
              </a:prstGeom>
              <a:blipFill>
                <a:blip r:embed="rId7"/>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feld 17">
                <a:extLst>
                  <a:ext uri="{FF2B5EF4-FFF2-40B4-BE49-F238E27FC236}">
                    <a16:creationId xmlns:a16="http://schemas.microsoft.com/office/drawing/2014/main" id="{CF3D8F24-77F3-1474-DE71-8381E1B66EB2}"/>
                  </a:ext>
                </a:extLst>
              </p:cNvPr>
              <p:cNvSpPr txBox="1"/>
              <p:nvPr/>
            </p:nvSpPr>
            <p:spPr>
              <a:xfrm>
                <a:off x="3654081" y="3373537"/>
                <a:ext cx="1750479"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Sup>
                        <m:sSubSupPr>
                          <m:ctrlPr>
                            <a:rPr lang="de-AT" sz="1600" b="0" i="1" smtClean="0">
                              <a:latin typeface="Cambria Math" panose="02040503050406030204" pitchFamily="18" charset="0"/>
                            </a:rPr>
                          </m:ctrlPr>
                        </m:sSubSupPr>
                        <m:e>
                          <m:r>
                            <m:rPr>
                              <m:sty m:val="p"/>
                            </m:rPr>
                            <a:rPr lang="de-AT" sz="1600" b="0" i="0" smtClean="0">
                              <a:latin typeface="Cambria Math" panose="02040503050406030204" pitchFamily="18" charset="0"/>
                            </a:rPr>
                            <m:t>Π</m:t>
                          </m:r>
                        </m:e>
                        <m:sub>
                          <m:r>
                            <a:rPr lang="de-AT" sz="1600" b="0" i="1" smtClean="0">
                              <a:latin typeface="Cambria Math" panose="02040503050406030204" pitchFamily="18" charset="0"/>
                            </a:rPr>
                            <m:t>𝑖</m:t>
                          </m:r>
                        </m:sub>
                        <m:sup>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𝑁</m:t>
                              </m:r>
                            </m:e>
                            <m:sub>
                              <m:r>
                                <a:rPr lang="de-AT" sz="1600" b="0" i="1" smtClean="0">
                                  <a:latin typeface="Cambria Math" panose="02040503050406030204" pitchFamily="18" charset="0"/>
                                </a:rPr>
                                <m:t>𝐷</m:t>
                              </m:r>
                            </m:sub>
                          </m:sSub>
                        </m:sup>
                      </m:sSubSup>
                      <m:sSub>
                        <m:sSubPr>
                          <m:ctrlPr>
                            <a:rPr lang="de-AT" sz="1600" b="0" i="1" smtClean="0">
                              <a:latin typeface="Cambria Math" panose="02040503050406030204" pitchFamily="18" charset="0"/>
                              <a:ea typeface="Cambria Math" panose="02040503050406030204" pitchFamily="18" charset="0"/>
                            </a:rPr>
                          </m:ctrlPr>
                        </m:sSubPr>
                        <m:e>
                          <m:r>
                            <a:rPr lang="de-AT" sz="1600" b="0" i="1" smtClean="0">
                              <a:latin typeface="Cambria Math" panose="02040503050406030204" pitchFamily="18" charset="0"/>
                              <a:ea typeface="Cambria Math" panose="02040503050406030204" pitchFamily="18" charset="0"/>
                            </a:rPr>
                            <m:t>𝒩</m:t>
                          </m:r>
                        </m:e>
                        <m:sub>
                          <m:r>
                            <a:rPr lang="de-AT" sz="1600" b="0" i="1" smtClean="0">
                              <a:latin typeface="Cambria Math" panose="02040503050406030204" pitchFamily="18" charset="0"/>
                              <a:ea typeface="Cambria Math" panose="02040503050406030204" pitchFamily="18" charset="0"/>
                            </a:rPr>
                            <m:t>𝑖</m:t>
                          </m:r>
                        </m:sub>
                      </m:sSub>
                      <m:r>
                        <a:rPr lang="de-AT" sz="1600" b="0" i="1" smtClean="0">
                          <a:latin typeface="Cambria Math" panose="02040503050406030204" pitchFamily="18" charset="0"/>
                          <a:ea typeface="Cambria Math" panose="02040503050406030204" pitchFamily="18" charset="0"/>
                        </a:rPr>
                        <m:t>(</m:t>
                      </m:r>
                      <m:sSub>
                        <m:sSubPr>
                          <m:ctrlPr>
                            <a:rPr lang="de-AT" sz="1600" b="0" i="1" smtClean="0">
                              <a:latin typeface="Cambria Math" panose="02040503050406030204" pitchFamily="18" charset="0"/>
                              <a:ea typeface="Cambria Math" panose="02040503050406030204" pitchFamily="18" charset="0"/>
                            </a:rPr>
                          </m:ctrlPr>
                        </m:sSubPr>
                        <m:e>
                          <m:r>
                            <a:rPr lang="de-AT" sz="1600" b="0" i="1" smtClean="0">
                              <a:latin typeface="Cambria Math" panose="02040503050406030204" pitchFamily="18" charset="0"/>
                              <a:ea typeface="Cambria Math" panose="02040503050406030204" pitchFamily="18" charset="0"/>
                            </a:rPr>
                            <m:t>𝐷</m:t>
                          </m:r>
                        </m:e>
                        <m:sub>
                          <m:r>
                            <a:rPr lang="de-AT" sz="1600" b="0" i="1" smtClean="0">
                              <a:latin typeface="Cambria Math" panose="02040503050406030204" pitchFamily="18" charset="0"/>
                              <a:ea typeface="Cambria Math" panose="02040503050406030204" pitchFamily="18" charset="0"/>
                            </a:rPr>
                            <m:t>𝑖</m:t>
                          </m:r>
                        </m:sub>
                      </m:sSub>
                      <m:r>
                        <a:rPr lang="de-AT" sz="1600" b="0" i="1" smtClean="0">
                          <a:latin typeface="Cambria Math" panose="02040503050406030204" pitchFamily="18" charset="0"/>
                          <a:ea typeface="Cambria Math" panose="02040503050406030204" pitchFamily="18" charset="0"/>
                        </a:rPr>
                        <m:t>;</m:t>
                      </m:r>
                      <m:r>
                        <a:rPr lang="de-AT" sz="1600" b="0" i="1" smtClean="0">
                          <a:latin typeface="Cambria Math" panose="02040503050406030204" pitchFamily="18" charset="0"/>
                          <a:ea typeface="Cambria Math" panose="02040503050406030204" pitchFamily="18" charset="0"/>
                        </a:rPr>
                        <m:t>𝑓</m:t>
                      </m:r>
                      <m:d>
                        <m:dPr>
                          <m:ctrlPr>
                            <a:rPr lang="de-AT" sz="1600" b="1" i="1" smtClean="0">
                              <a:latin typeface="Cambria Math" panose="02040503050406030204" pitchFamily="18" charset="0"/>
                              <a:ea typeface="Cambria Math" panose="02040503050406030204" pitchFamily="18" charset="0"/>
                            </a:rPr>
                          </m:ctrlPr>
                        </m:dPr>
                        <m:e>
                          <m:r>
                            <a:rPr lang="de-AT" sz="1600" b="1" i="1" smtClean="0">
                              <a:latin typeface="Cambria Math" panose="02040503050406030204" pitchFamily="18" charset="0"/>
                              <a:ea typeface="Cambria Math" panose="02040503050406030204" pitchFamily="18" charset="0"/>
                            </a:rPr>
                            <m:t>𝒄</m:t>
                          </m:r>
                        </m:e>
                      </m:d>
                      <m:r>
                        <a:rPr lang="de-AT" sz="1600" b="0" i="1" smtClean="0">
                          <a:latin typeface="Cambria Math" panose="02040503050406030204" pitchFamily="18" charset="0"/>
                          <a:ea typeface="Cambria Math" panose="02040503050406030204" pitchFamily="18" charset="0"/>
                        </a:rPr>
                        <m:t>,</m:t>
                      </m:r>
                      <m:sSub>
                        <m:sSubPr>
                          <m:ctrlPr>
                            <a:rPr lang="de-AT" sz="1600" b="0" i="1" smtClean="0">
                              <a:latin typeface="Cambria Math" panose="02040503050406030204" pitchFamily="18" charset="0"/>
                              <a:ea typeface="Cambria Math" panose="02040503050406030204" pitchFamily="18" charset="0"/>
                            </a:rPr>
                          </m:ctrlPr>
                        </m:sSubPr>
                        <m:e>
                          <m:r>
                            <a:rPr lang="de-AT" sz="1600" b="0" i="1" smtClean="0">
                              <a:latin typeface="Cambria Math" panose="02040503050406030204" pitchFamily="18" charset="0"/>
                              <a:ea typeface="Cambria Math" panose="02040503050406030204" pitchFamily="18" charset="0"/>
                            </a:rPr>
                            <m:t>𝜎</m:t>
                          </m:r>
                        </m:e>
                        <m:sub>
                          <m:r>
                            <a:rPr lang="de-AT" sz="1600" b="0" i="1" smtClean="0">
                              <a:latin typeface="Cambria Math" panose="02040503050406030204" pitchFamily="18" charset="0"/>
                              <a:ea typeface="Cambria Math" panose="02040503050406030204" pitchFamily="18" charset="0"/>
                            </a:rPr>
                            <m:t>𝑖</m:t>
                          </m:r>
                        </m:sub>
                      </m:sSub>
                      <m:r>
                        <a:rPr lang="de-AT" sz="1600" b="0" i="1" smtClean="0">
                          <a:latin typeface="Cambria Math" panose="02040503050406030204" pitchFamily="18" charset="0"/>
                          <a:ea typeface="Cambria Math" panose="02040503050406030204" pitchFamily="18" charset="0"/>
                        </a:rPr>
                        <m:t>)</m:t>
                      </m:r>
                    </m:oMath>
                  </m:oMathPara>
                </a14:m>
                <a:endParaRPr lang="en-GB" sz="1600" dirty="0" err="1"/>
              </a:p>
            </p:txBody>
          </p:sp>
        </mc:Choice>
        <mc:Fallback xmlns="">
          <p:sp>
            <p:nvSpPr>
              <p:cNvPr id="18" name="Textfeld 17">
                <a:extLst>
                  <a:ext uri="{FF2B5EF4-FFF2-40B4-BE49-F238E27FC236}">
                    <a16:creationId xmlns:a16="http://schemas.microsoft.com/office/drawing/2014/main" id="{CF3D8F24-77F3-1474-DE71-8381E1B66EB2}"/>
                  </a:ext>
                </a:extLst>
              </p:cNvPr>
              <p:cNvSpPr txBox="1">
                <a:spLocks noRot="1" noChangeAspect="1" noMove="1" noResize="1" noEditPoints="1" noAdjustHandles="1" noChangeArrowheads="1" noChangeShapeType="1" noTextEdit="1"/>
              </p:cNvSpPr>
              <p:nvPr/>
            </p:nvSpPr>
            <p:spPr>
              <a:xfrm>
                <a:off x="3654081" y="3373537"/>
                <a:ext cx="1750479" cy="294953"/>
              </a:xfrm>
              <a:prstGeom prst="rect">
                <a:avLst/>
              </a:prstGeom>
              <a:blipFill>
                <a:blip r:embed="rId8"/>
                <a:stretch>
                  <a:fillRect l="-1736" r="-3125" b="-224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hteck: abgerundete Ecken 18">
                <a:extLst>
                  <a:ext uri="{FF2B5EF4-FFF2-40B4-BE49-F238E27FC236}">
                    <a16:creationId xmlns:a16="http://schemas.microsoft.com/office/drawing/2014/main" id="{2BCB624C-9DC1-2416-20E0-A24456323661}"/>
                  </a:ext>
                </a:extLst>
              </p:cNvPr>
              <p:cNvSpPr/>
              <p:nvPr/>
            </p:nvSpPr>
            <p:spPr>
              <a:xfrm>
                <a:off x="1226472" y="4520531"/>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prior </a:t>
                </a:r>
                <a14:m>
                  <m:oMath xmlns:m="http://schemas.openxmlformats.org/officeDocument/2006/math">
                    <m:r>
                      <a:rPr lang="en-GB" sz="1300" b="1" i="1" smtClean="0">
                        <a:solidFill>
                          <a:schemeClr val="bg1"/>
                        </a:solidFill>
                        <a:latin typeface="Cambria Math" panose="02040503050406030204" pitchFamily="18" charset="0"/>
                        <a:ea typeface="Cambria Math" panose="02040503050406030204" pitchFamily="18" charset="0"/>
                      </a:rPr>
                      <m:t>𝝅</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𝒄</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19" name="Rechteck: abgerundete Ecken 18">
                <a:extLst>
                  <a:ext uri="{FF2B5EF4-FFF2-40B4-BE49-F238E27FC236}">
                    <a16:creationId xmlns:a16="http://schemas.microsoft.com/office/drawing/2014/main" id="{2BCB624C-9DC1-2416-20E0-A24456323661}"/>
                  </a:ext>
                </a:extLst>
              </p:cNvPr>
              <p:cNvSpPr>
                <a:spLocks noRot="1" noChangeAspect="1" noMove="1" noResize="1" noEditPoints="1" noAdjustHandles="1" noChangeArrowheads="1" noChangeShapeType="1" noTextEdit="1"/>
              </p:cNvSpPr>
              <p:nvPr/>
            </p:nvSpPr>
            <p:spPr>
              <a:xfrm>
                <a:off x="1226472" y="4520531"/>
                <a:ext cx="1906438" cy="445220"/>
              </a:xfrm>
              <a:prstGeom prst="roundRect">
                <a:avLst/>
              </a:prstGeom>
              <a:blipFill>
                <a:blip r:embed="rId9"/>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hteck: abgerundete Ecken 19">
                <a:extLst>
                  <a:ext uri="{FF2B5EF4-FFF2-40B4-BE49-F238E27FC236}">
                    <a16:creationId xmlns:a16="http://schemas.microsoft.com/office/drawing/2014/main" id="{7A8D09AC-9D23-F439-B9B3-6BC22C62134B}"/>
                  </a:ext>
                </a:extLst>
              </p:cNvPr>
              <p:cNvSpPr/>
              <p:nvPr/>
            </p:nvSpPr>
            <p:spPr>
              <a:xfrm>
                <a:off x="6820978" y="3334219"/>
                <a:ext cx="1906438" cy="445220"/>
              </a:xfrm>
              <a:prstGeom prst="round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prior </a:t>
                </a:r>
                <a14:m>
                  <m:oMath xmlns:m="http://schemas.openxmlformats.org/officeDocument/2006/math">
                    <m:sSub>
                      <m:sSubPr>
                        <m:ctrlPr>
                          <a:rPr lang="de-AT" sz="1300" b="1" i="1" smtClean="0">
                            <a:solidFill>
                              <a:schemeClr val="bg1"/>
                            </a:solidFill>
                            <a:latin typeface="Cambria Math" panose="02040503050406030204" pitchFamily="18" charset="0"/>
                            <a:ea typeface="Cambria Math" panose="02040503050406030204" pitchFamily="18" charset="0"/>
                          </a:rPr>
                        </m:ctrlPr>
                      </m:sSubPr>
                      <m:e>
                        <m:r>
                          <a:rPr lang="en-GB" sz="1300" b="1" i="1" smtClean="0">
                            <a:solidFill>
                              <a:schemeClr val="bg1"/>
                            </a:solidFill>
                            <a:latin typeface="Cambria Math" panose="02040503050406030204" pitchFamily="18" charset="0"/>
                            <a:ea typeface="Cambria Math" panose="02040503050406030204" pitchFamily="18" charset="0"/>
                          </a:rPr>
                          <m:t>𝝅</m:t>
                        </m:r>
                      </m:e>
                      <m:sub>
                        <m:sSub>
                          <m:sSubPr>
                            <m:ctrlPr>
                              <a:rPr lang="de-AT" sz="1300" b="1" i="1" smtClean="0">
                                <a:solidFill>
                                  <a:schemeClr val="bg1"/>
                                </a:solidFill>
                                <a:latin typeface="Cambria Math" panose="02040503050406030204" pitchFamily="18" charset="0"/>
                                <a:ea typeface="Cambria Math" panose="02040503050406030204" pitchFamily="18" charset="0"/>
                              </a:rPr>
                            </m:ctrlPr>
                          </m:sSubPr>
                          <m:e>
                            <m:r>
                              <a:rPr lang="de-AT" sz="1300" b="1" i="1" smtClean="0">
                                <a:solidFill>
                                  <a:schemeClr val="bg1"/>
                                </a:solidFill>
                                <a:latin typeface="Cambria Math" panose="02040503050406030204" pitchFamily="18" charset="0"/>
                                <a:ea typeface="Cambria Math" panose="02040503050406030204" pitchFamily="18" charset="0"/>
                              </a:rPr>
                              <m:t>𝝈</m:t>
                            </m:r>
                          </m:e>
                          <m:sub>
                            <m:r>
                              <a:rPr lang="de-AT" sz="1300" b="1" i="1" smtClean="0">
                                <a:solidFill>
                                  <a:schemeClr val="bg1"/>
                                </a:solidFill>
                                <a:latin typeface="Cambria Math" panose="02040503050406030204" pitchFamily="18" charset="0"/>
                                <a:ea typeface="Cambria Math" panose="02040503050406030204" pitchFamily="18" charset="0"/>
                              </a:rPr>
                              <m:t>𝒊</m:t>
                            </m:r>
                          </m:sub>
                        </m:sSub>
                      </m:sub>
                    </m:sSub>
                  </m:oMath>
                </a14:m>
                <a:endParaRPr lang="en-GB" sz="1300" b="1" dirty="0">
                  <a:solidFill>
                    <a:schemeClr val="bg1"/>
                  </a:solidFill>
                </a:endParaRPr>
              </a:p>
            </p:txBody>
          </p:sp>
        </mc:Choice>
        <mc:Fallback xmlns="">
          <p:sp>
            <p:nvSpPr>
              <p:cNvPr id="20" name="Rechteck: abgerundete Ecken 19">
                <a:extLst>
                  <a:ext uri="{FF2B5EF4-FFF2-40B4-BE49-F238E27FC236}">
                    <a16:creationId xmlns:a16="http://schemas.microsoft.com/office/drawing/2014/main" id="{7A8D09AC-9D23-F439-B9B3-6BC22C62134B}"/>
                  </a:ext>
                </a:extLst>
              </p:cNvPr>
              <p:cNvSpPr>
                <a:spLocks noRot="1" noChangeAspect="1" noMove="1" noResize="1" noEditPoints="1" noAdjustHandles="1" noChangeArrowheads="1" noChangeShapeType="1" noTextEdit="1"/>
              </p:cNvSpPr>
              <p:nvPr/>
            </p:nvSpPr>
            <p:spPr>
              <a:xfrm>
                <a:off x="6820978" y="3334219"/>
                <a:ext cx="1906438" cy="445220"/>
              </a:xfrm>
              <a:prstGeom prst="roundRect">
                <a:avLst/>
              </a:prstGeom>
              <a:blipFill>
                <a:blip r:embed="rId10"/>
                <a:stretch>
                  <a:fillRect/>
                </a:stretch>
              </a:blipFill>
              <a:ln w="19050" cmpd="sng">
                <a:noFill/>
                <a:prstDash val="dash"/>
                <a:tailEnd type="triangle" w="lg" len="med"/>
              </a:ln>
            </p:spPr>
            <p:txBody>
              <a:bodyPr/>
              <a:lstStyle/>
              <a:p>
                <a:r>
                  <a:rPr lang="en-GB">
                    <a:noFill/>
                  </a:rPr>
                  <a:t> </a:t>
                </a:r>
              </a:p>
            </p:txBody>
          </p:sp>
        </mc:Fallback>
      </mc:AlternateContent>
      <p:sp>
        <p:nvSpPr>
          <p:cNvPr id="21" name="Pfeil: nach rechts 20">
            <a:extLst>
              <a:ext uri="{FF2B5EF4-FFF2-40B4-BE49-F238E27FC236}">
                <a16:creationId xmlns:a16="http://schemas.microsoft.com/office/drawing/2014/main" id="{EE120F14-5DAC-C936-7DC3-2E093C2A3A3A}"/>
              </a:ext>
            </a:extLst>
          </p:cNvPr>
          <p:cNvSpPr/>
          <p:nvPr/>
        </p:nvSpPr>
        <p:spPr>
          <a:xfrm>
            <a:off x="3206951" y="3456343"/>
            <a:ext cx="408458" cy="12933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CBC3BB8D-5891-01DB-6DF8-643B26868400}"/>
                  </a:ext>
                </a:extLst>
              </p:cNvPr>
              <p:cNvSpPr txBox="1"/>
              <p:nvPr/>
            </p:nvSpPr>
            <p:spPr>
              <a:xfrm>
                <a:off x="8820150" y="3374006"/>
                <a:ext cx="2919838" cy="267894"/>
              </a:xfrm>
              <a:prstGeom prst="rect">
                <a:avLst/>
              </a:prstGeom>
              <a:noFill/>
            </p:spPr>
            <p:txBody>
              <a:bodyPr wrap="none" lIns="0" tIns="0" rIns="0" bIns="0" rtlCol="0" anchor="t" anchorCtr="0">
                <a:spAutoFit/>
              </a:bodyPr>
              <a:lstStyle/>
              <a:p>
                <a:pPr algn="l">
                  <a:lnSpc>
                    <a:spcPts val="2300"/>
                  </a:lnSpc>
                  <a:spcBef>
                    <a:spcPts val="1150"/>
                  </a:spcBef>
                </a:pPr>
                <a14:m>
                  <m:oMath xmlns:m="http://schemas.openxmlformats.org/officeDocument/2006/math">
                    <m:r>
                      <a:rPr lang="de-AT" sz="1600" b="0" i="1" smtClean="0">
                        <a:latin typeface="Cambria Math" panose="02040503050406030204" pitchFamily="18" charset="0"/>
                      </a:rPr>
                      <m:t>𝐼𝑛𝑣</m:t>
                    </m:r>
                    <m:r>
                      <a:rPr lang="de-AT" sz="1600" b="0" i="1" smtClean="0">
                        <a:latin typeface="Cambria Math" panose="02040503050406030204" pitchFamily="18" charset="0"/>
                      </a:rPr>
                      <m:t>.</m:t>
                    </m:r>
                    <m:r>
                      <a:rPr lang="de-AT" sz="1600" b="0" i="1" smtClean="0">
                        <a:latin typeface="Cambria Math" panose="02040503050406030204" pitchFamily="18" charset="0"/>
                      </a:rPr>
                      <m:t>𝐺𝑎𝑚𝑚𝑎</m:t>
                    </m:r>
                  </m:oMath>
                </a14:m>
                <a:r>
                  <a:rPr lang="en-GB" sz="1600" dirty="0"/>
                  <a:t> with </a:t>
                </a:r>
                <a14:m>
                  <m:oMath xmlns:m="http://schemas.openxmlformats.org/officeDocument/2006/math">
                    <m:r>
                      <a:rPr lang="de-AT" sz="1600" b="0" i="1" smtClean="0">
                        <a:latin typeface="Cambria Math" panose="02040503050406030204" pitchFamily="18" charset="0"/>
                      </a:rPr>
                      <m:t>𝜇</m:t>
                    </m:r>
                    <m:r>
                      <a:rPr lang="de-AT" sz="1600" b="0" i="1" smtClean="0">
                        <a:latin typeface="Cambria Math" panose="02040503050406030204" pitchFamily="18" charset="0"/>
                      </a:rPr>
                      <m:t>=|0.05⋅</m:t>
                    </m:r>
                    <m:sSub>
                      <m:sSubPr>
                        <m:ctrlPr>
                          <a:rPr lang="de-AT" sz="1600" b="0" i="1" smtClean="0">
                            <a:latin typeface="Cambria Math" panose="02040503050406030204" pitchFamily="18" charset="0"/>
                          </a:rPr>
                        </m:ctrlPr>
                      </m:sSubPr>
                      <m:e>
                        <m:r>
                          <a:rPr lang="de-AT" sz="1600" b="0" i="1" smtClean="0">
                            <a:latin typeface="Cambria Math" panose="02040503050406030204" pitchFamily="18" charset="0"/>
                          </a:rPr>
                          <m:t>𝐷</m:t>
                        </m:r>
                      </m:e>
                      <m:sub>
                        <m:r>
                          <a:rPr lang="de-AT" sz="1600" b="0" i="1" smtClean="0">
                            <a:latin typeface="Cambria Math" panose="02040503050406030204" pitchFamily="18" charset="0"/>
                          </a:rPr>
                          <m:t>𝑖</m:t>
                        </m:r>
                      </m:sub>
                    </m:sSub>
                    <m:r>
                      <a:rPr lang="de-AT" sz="1600" b="0" i="1" smtClean="0">
                        <a:latin typeface="Cambria Math" panose="02040503050406030204" pitchFamily="18" charset="0"/>
                      </a:rPr>
                      <m:t>|</m:t>
                    </m:r>
                  </m:oMath>
                </a14:m>
                <a:endParaRPr lang="en-GB" sz="1600" dirty="0" err="1"/>
              </a:p>
            </p:txBody>
          </p:sp>
        </mc:Choice>
        <mc:Fallback xmlns="">
          <p:sp>
            <p:nvSpPr>
              <p:cNvPr id="22" name="Textfeld 21">
                <a:extLst>
                  <a:ext uri="{FF2B5EF4-FFF2-40B4-BE49-F238E27FC236}">
                    <a16:creationId xmlns:a16="http://schemas.microsoft.com/office/drawing/2014/main" id="{CBC3BB8D-5891-01DB-6DF8-643B26868400}"/>
                  </a:ext>
                </a:extLst>
              </p:cNvPr>
              <p:cNvSpPr txBox="1">
                <a:spLocks noRot="1" noChangeAspect="1" noMove="1" noResize="1" noEditPoints="1" noAdjustHandles="1" noChangeArrowheads="1" noChangeShapeType="1" noTextEdit="1"/>
              </p:cNvSpPr>
              <p:nvPr/>
            </p:nvSpPr>
            <p:spPr>
              <a:xfrm>
                <a:off x="8820150" y="3374006"/>
                <a:ext cx="2919838" cy="267894"/>
              </a:xfrm>
              <a:prstGeom prst="rect">
                <a:avLst/>
              </a:prstGeom>
              <a:blipFill>
                <a:blip r:embed="rId11"/>
                <a:stretch>
                  <a:fillRect l="-2505" t="-13636" b="-47727"/>
                </a:stretch>
              </a:blipFill>
            </p:spPr>
            <p:txBody>
              <a:bodyPr/>
              <a:lstStyle/>
              <a:p>
                <a:r>
                  <a:rPr lang="en-GB">
                    <a:noFill/>
                  </a:rPr>
                  <a:t> </a:t>
                </a:r>
              </a:p>
            </p:txBody>
          </p:sp>
        </mc:Fallback>
      </mc:AlternateContent>
      <p:cxnSp>
        <p:nvCxnSpPr>
          <p:cNvPr id="39" name="Gerade Verbindung mit Pfeil 38">
            <a:extLst>
              <a:ext uri="{FF2B5EF4-FFF2-40B4-BE49-F238E27FC236}">
                <a16:creationId xmlns:a16="http://schemas.microsoft.com/office/drawing/2014/main" id="{709F801A-EE8E-10EA-DAEA-122D97D9FA46}"/>
              </a:ext>
            </a:extLst>
          </p:cNvPr>
          <p:cNvCxnSpPr/>
          <p:nvPr/>
        </p:nvCxnSpPr>
        <p:spPr>
          <a:xfrm>
            <a:off x="5162550" y="3048000"/>
            <a:ext cx="0" cy="325537"/>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41" name="Gerader Verbinder 40">
            <a:extLst>
              <a:ext uri="{FF2B5EF4-FFF2-40B4-BE49-F238E27FC236}">
                <a16:creationId xmlns:a16="http://schemas.microsoft.com/office/drawing/2014/main" id="{19B58039-5120-5893-CD15-A711C512A2EC}"/>
              </a:ext>
            </a:extLst>
          </p:cNvPr>
          <p:cNvCxnSpPr>
            <a:cxnSpLocks/>
          </p:cNvCxnSpPr>
          <p:nvPr/>
        </p:nvCxnSpPr>
        <p:spPr>
          <a:xfrm>
            <a:off x="5162550" y="3048000"/>
            <a:ext cx="2611647"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5" name="Gerader Verbinder 44">
            <a:extLst>
              <a:ext uri="{FF2B5EF4-FFF2-40B4-BE49-F238E27FC236}">
                <a16:creationId xmlns:a16="http://schemas.microsoft.com/office/drawing/2014/main" id="{211BC0A2-17BA-3AA7-5F22-514C47567C81}"/>
              </a:ext>
            </a:extLst>
          </p:cNvPr>
          <p:cNvCxnSpPr>
            <a:cxnSpLocks/>
            <a:endCxn id="20" idx="0"/>
          </p:cNvCxnSpPr>
          <p:nvPr/>
        </p:nvCxnSpPr>
        <p:spPr>
          <a:xfrm>
            <a:off x="7774197" y="3047999"/>
            <a:ext cx="0" cy="28622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49" name="Pfeil: nach rechts 48">
            <a:extLst>
              <a:ext uri="{FF2B5EF4-FFF2-40B4-BE49-F238E27FC236}">
                <a16:creationId xmlns:a16="http://schemas.microsoft.com/office/drawing/2014/main" id="{BBE8A656-1AF2-B67A-4311-F9E1031CAD12}"/>
              </a:ext>
            </a:extLst>
          </p:cNvPr>
          <p:cNvSpPr/>
          <p:nvPr/>
        </p:nvSpPr>
        <p:spPr>
          <a:xfrm>
            <a:off x="3206951" y="4699565"/>
            <a:ext cx="408458" cy="129339"/>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GB" sz="1300" b="1" dirty="0">
              <a:solidFill>
                <a:schemeClr val="bg1"/>
              </a:solidFill>
            </a:endParaRPr>
          </a:p>
        </p:txBody>
      </p:sp>
      <mc:AlternateContent xmlns:mc="http://schemas.openxmlformats.org/markup-compatibility/2006" xmlns:a14="http://schemas.microsoft.com/office/drawing/2010/main">
        <mc:Choice Requires="a14">
          <p:sp>
            <p:nvSpPr>
              <p:cNvPr id="50" name="Textfeld 49">
                <a:extLst>
                  <a:ext uri="{FF2B5EF4-FFF2-40B4-BE49-F238E27FC236}">
                    <a16:creationId xmlns:a16="http://schemas.microsoft.com/office/drawing/2014/main" id="{B9EE7945-64AB-A36E-F22C-A8B99C9557FB}"/>
                  </a:ext>
                </a:extLst>
              </p:cNvPr>
              <p:cNvSpPr txBox="1"/>
              <p:nvPr/>
            </p:nvSpPr>
            <p:spPr>
              <a:xfrm>
                <a:off x="3654081" y="4605231"/>
                <a:ext cx="813043"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AT" sz="1600" b="0" i="1" smtClean="0">
                          <a:latin typeface="Cambria Math" panose="02040503050406030204" pitchFamily="18" charset="0"/>
                        </a:rPr>
                        <m:t>𝐺𝑀𝑀</m:t>
                      </m:r>
                      <m:r>
                        <a:rPr lang="de-AT" sz="1600" b="0" i="1" smtClean="0">
                          <a:latin typeface="Cambria Math" panose="02040503050406030204" pitchFamily="18" charset="0"/>
                        </a:rPr>
                        <m:t>(</m:t>
                      </m:r>
                      <m:r>
                        <a:rPr lang="de-AT" sz="1600" b="1" i="1" smtClean="0">
                          <a:latin typeface="Cambria Math" panose="02040503050406030204" pitchFamily="18" charset="0"/>
                        </a:rPr>
                        <m:t>𝒄</m:t>
                      </m:r>
                      <m:r>
                        <a:rPr lang="de-AT" sz="1600" b="0" i="1" smtClean="0">
                          <a:latin typeface="Cambria Math" panose="02040503050406030204" pitchFamily="18" charset="0"/>
                        </a:rPr>
                        <m:t>)</m:t>
                      </m:r>
                    </m:oMath>
                  </m:oMathPara>
                </a14:m>
                <a:endParaRPr lang="en-GB" sz="1600" dirty="0" err="1"/>
              </a:p>
            </p:txBody>
          </p:sp>
        </mc:Choice>
        <mc:Fallback xmlns="">
          <p:sp>
            <p:nvSpPr>
              <p:cNvPr id="50" name="Textfeld 49">
                <a:extLst>
                  <a:ext uri="{FF2B5EF4-FFF2-40B4-BE49-F238E27FC236}">
                    <a16:creationId xmlns:a16="http://schemas.microsoft.com/office/drawing/2014/main" id="{B9EE7945-64AB-A36E-F22C-A8B99C9557FB}"/>
                  </a:ext>
                </a:extLst>
              </p:cNvPr>
              <p:cNvSpPr txBox="1">
                <a:spLocks noRot="1" noChangeAspect="1" noMove="1" noResize="1" noEditPoints="1" noAdjustHandles="1" noChangeArrowheads="1" noChangeShapeType="1" noTextEdit="1"/>
              </p:cNvSpPr>
              <p:nvPr/>
            </p:nvSpPr>
            <p:spPr>
              <a:xfrm>
                <a:off x="3654081" y="4605231"/>
                <a:ext cx="813043" cy="294953"/>
              </a:xfrm>
              <a:prstGeom prst="rect">
                <a:avLst/>
              </a:prstGeom>
              <a:blipFill>
                <a:blip r:embed="rId12"/>
                <a:stretch>
                  <a:fillRect l="-4478" r="-8209" b="-20408"/>
                </a:stretch>
              </a:blipFill>
            </p:spPr>
            <p:txBody>
              <a:bodyPr/>
              <a:lstStyle/>
              <a:p>
                <a:r>
                  <a:rPr lang="en-GB">
                    <a:noFill/>
                  </a:rPr>
                  <a:t> </a:t>
                </a:r>
              </a:p>
            </p:txBody>
          </p:sp>
        </mc:Fallback>
      </mc:AlternateContent>
      <p:cxnSp>
        <p:nvCxnSpPr>
          <p:cNvPr id="53" name="Gerader Verbinder 52">
            <a:extLst>
              <a:ext uri="{FF2B5EF4-FFF2-40B4-BE49-F238E27FC236}">
                <a16:creationId xmlns:a16="http://schemas.microsoft.com/office/drawing/2014/main" id="{888D6E66-C489-8E0E-DA92-36494089B82E}"/>
              </a:ext>
            </a:extLst>
          </p:cNvPr>
          <p:cNvCxnSpPr>
            <a:cxnSpLocks/>
            <a:stCxn id="50" idx="3"/>
          </p:cNvCxnSpPr>
          <p:nvPr/>
        </p:nvCxnSpPr>
        <p:spPr>
          <a:xfrm>
            <a:off x="4467124" y="4752708"/>
            <a:ext cx="297115"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5" name="Gerade Verbindung mit Pfeil 54">
            <a:extLst>
              <a:ext uri="{FF2B5EF4-FFF2-40B4-BE49-F238E27FC236}">
                <a16:creationId xmlns:a16="http://schemas.microsoft.com/office/drawing/2014/main" id="{602E5456-877E-C1E6-850F-34FCF3FFE9FB}"/>
              </a:ext>
            </a:extLst>
          </p:cNvPr>
          <p:cNvCxnSpPr/>
          <p:nvPr/>
        </p:nvCxnSpPr>
        <p:spPr>
          <a:xfrm flipV="1">
            <a:off x="4764239" y="3668490"/>
            <a:ext cx="0" cy="1074651"/>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57" name="Rechteck: abgerundete Ecken 56">
                <a:extLst>
                  <a:ext uri="{FF2B5EF4-FFF2-40B4-BE49-F238E27FC236}">
                    <a16:creationId xmlns:a16="http://schemas.microsoft.com/office/drawing/2014/main" id="{DF15FB33-F082-3367-D427-FB9F9675E8BE}"/>
                  </a:ext>
                </a:extLst>
              </p:cNvPr>
              <p:cNvSpPr/>
              <p:nvPr/>
            </p:nvSpPr>
            <p:spPr>
              <a:xfrm>
                <a:off x="5106105" y="5710478"/>
                <a:ext cx="1906438" cy="445220"/>
              </a:xfrm>
              <a:prstGeom prst="round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posterior </a:t>
                </a:r>
                <a14:m>
                  <m:oMath xmlns:m="http://schemas.openxmlformats.org/officeDocument/2006/math">
                    <m:r>
                      <a:rPr lang="de-AT" sz="1300" b="1" i="0" smtClean="0">
                        <a:solidFill>
                          <a:schemeClr val="bg1"/>
                        </a:solidFill>
                        <a:latin typeface="Cambria Math" panose="02040503050406030204" pitchFamily="18" charset="0"/>
                        <a:ea typeface="Cambria Math" panose="02040503050406030204" pitchFamily="18" charset="0"/>
                      </a:rPr>
                      <m:t>𝐩</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𝑸</m:t>
                    </m:r>
                    <m:r>
                      <a:rPr lang="de-AT" sz="1300" b="1" i="1" smtClean="0">
                        <a:solidFill>
                          <a:schemeClr val="bg1"/>
                        </a:solidFill>
                        <a:latin typeface="Cambria Math" panose="02040503050406030204" pitchFamily="18" charset="0"/>
                        <a:ea typeface="Cambria Math" panose="02040503050406030204" pitchFamily="18" charset="0"/>
                      </a:rPr>
                      <m:t>|</m:t>
                    </m:r>
                    <m:r>
                      <a:rPr lang="de-AT" sz="1300" b="1" i="1" smtClean="0">
                        <a:solidFill>
                          <a:schemeClr val="bg1"/>
                        </a:solidFill>
                        <a:latin typeface="Cambria Math" panose="02040503050406030204" pitchFamily="18" charset="0"/>
                        <a:ea typeface="Cambria Math" panose="02040503050406030204" pitchFamily="18" charset="0"/>
                      </a:rPr>
                      <m:t>𝑫</m:t>
                    </m:r>
                    <m:r>
                      <a:rPr lang="de-AT" sz="1300" b="1" i="1" smtClean="0">
                        <a:solidFill>
                          <a:schemeClr val="bg1"/>
                        </a:solidFill>
                        <a:latin typeface="Cambria Math" panose="02040503050406030204" pitchFamily="18" charset="0"/>
                        <a:ea typeface="Cambria Math" panose="02040503050406030204" pitchFamily="18" charset="0"/>
                      </a:rPr>
                      <m:t>)</m:t>
                    </m:r>
                  </m:oMath>
                </a14:m>
                <a:r>
                  <a:rPr lang="en-GB" sz="1300" b="1" dirty="0">
                    <a:solidFill>
                      <a:schemeClr val="bg1"/>
                    </a:solidFill>
                  </a:rPr>
                  <a:t> </a:t>
                </a:r>
              </a:p>
            </p:txBody>
          </p:sp>
        </mc:Choice>
        <mc:Fallback xmlns="">
          <p:sp>
            <p:nvSpPr>
              <p:cNvPr id="57" name="Rechteck: abgerundete Ecken 56">
                <a:extLst>
                  <a:ext uri="{FF2B5EF4-FFF2-40B4-BE49-F238E27FC236}">
                    <a16:creationId xmlns:a16="http://schemas.microsoft.com/office/drawing/2014/main" id="{DF15FB33-F082-3367-D427-FB9F9675E8BE}"/>
                  </a:ext>
                </a:extLst>
              </p:cNvPr>
              <p:cNvSpPr>
                <a:spLocks noRot="1" noChangeAspect="1" noMove="1" noResize="1" noEditPoints="1" noAdjustHandles="1" noChangeArrowheads="1" noChangeShapeType="1" noTextEdit="1"/>
              </p:cNvSpPr>
              <p:nvPr/>
            </p:nvSpPr>
            <p:spPr>
              <a:xfrm>
                <a:off x="5106105" y="5710478"/>
                <a:ext cx="1906438" cy="445220"/>
              </a:xfrm>
              <a:prstGeom prst="roundRect">
                <a:avLst/>
              </a:prstGeom>
              <a:blipFill>
                <a:blip r:embed="rId13"/>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hteck: abgerundete Ecken 70">
                <a:extLst>
                  <a:ext uri="{FF2B5EF4-FFF2-40B4-BE49-F238E27FC236}">
                    <a16:creationId xmlns:a16="http://schemas.microsoft.com/office/drawing/2014/main" id="{8DBBB53B-E0D9-6996-8304-EFD919CF555A}"/>
                  </a:ext>
                </a:extLst>
              </p:cNvPr>
              <p:cNvSpPr/>
              <p:nvPr/>
            </p:nvSpPr>
            <p:spPr>
              <a:xfrm>
                <a:off x="3811020" y="3957264"/>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models </a:t>
                </a:r>
                <a14:m>
                  <m:oMath xmlns:m="http://schemas.openxmlformats.org/officeDocument/2006/math">
                    <m:r>
                      <a:rPr lang="de-AT" sz="1300" b="1" i="1" smtClean="0">
                        <a:solidFill>
                          <a:schemeClr val="bg1"/>
                        </a:solidFill>
                        <a:latin typeface="Cambria Math" panose="02040503050406030204" pitchFamily="18" charset="0"/>
                      </a:rPr>
                      <m:t>𝒇</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𝒄</m:t>
                    </m:r>
                    <m:r>
                      <a:rPr lang="de-AT" sz="1300" b="1" i="1" smtClean="0">
                        <a:solidFill>
                          <a:schemeClr val="bg1"/>
                        </a:solidFill>
                        <a:latin typeface="Cambria Math" panose="02040503050406030204" pitchFamily="18" charset="0"/>
                      </a:rPr>
                      <m:t>)</m:t>
                    </m:r>
                  </m:oMath>
                </a14:m>
                <a:endParaRPr lang="en-GB" sz="1300" b="1" dirty="0">
                  <a:solidFill>
                    <a:schemeClr val="bg1"/>
                  </a:solidFill>
                </a:endParaRPr>
              </a:p>
            </p:txBody>
          </p:sp>
        </mc:Choice>
        <mc:Fallback xmlns="">
          <p:sp>
            <p:nvSpPr>
              <p:cNvPr id="71" name="Rechteck: abgerundete Ecken 70">
                <a:extLst>
                  <a:ext uri="{FF2B5EF4-FFF2-40B4-BE49-F238E27FC236}">
                    <a16:creationId xmlns:a16="http://schemas.microsoft.com/office/drawing/2014/main" id="{8DBBB53B-E0D9-6996-8304-EFD919CF555A}"/>
                  </a:ext>
                </a:extLst>
              </p:cNvPr>
              <p:cNvSpPr>
                <a:spLocks noRot="1" noChangeAspect="1" noMove="1" noResize="1" noEditPoints="1" noAdjustHandles="1" noChangeArrowheads="1" noChangeShapeType="1" noTextEdit="1"/>
              </p:cNvSpPr>
              <p:nvPr/>
            </p:nvSpPr>
            <p:spPr>
              <a:xfrm>
                <a:off x="3811020" y="3957264"/>
                <a:ext cx="1906438" cy="445220"/>
              </a:xfrm>
              <a:prstGeom prst="roundRect">
                <a:avLst/>
              </a:prstGeom>
              <a:blipFill>
                <a:blip r:embed="rId14"/>
                <a:stretch>
                  <a:fillRect/>
                </a:stretch>
              </a:blipFill>
              <a:ln w="19050" cmpd="sng">
                <a:noFill/>
                <a:prstDash val="dash"/>
                <a:tailEnd type="triangle" w="lg" len="me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Rechteck: abgerundete Ecken 72">
                <a:extLst>
                  <a:ext uri="{FF2B5EF4-FFF2-40B4-BE49-F238E27FC236}">
                    <a16:creationId xmlns:a16="http://schemas.microsoft.com/office/drawing/2014/main" id="{45385BEE-CEB1-ABC7-C2D0-A3480E1A22CB}"/>
                  </a:ext>
                </a:extLst>
              </p:cNvPr>
              <p:cNvSpPr/>
              <p:nvPr/>
            </p:nvSpPr>
            <p:spPr>
              <a:xfrm>
                <a:off x="1226472" y="2405183"/>
                <a:ext cx="2260120" cy="449233"/>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measured data</a:t>
                </a:r>
                <a14:m>
                  <m:oMath xmlns:m="http://schemas.openxmlformats.org/officeDocument/2006/math">
                    <m:r>
                      <a:rPr lang="de-AT" sz="1300" b="1" i="0" smtClean="0">
                        <a:solidFill>
                          <a:schemeClr val="bg1"/>
                        </a:solidFill>
                        <a:latin typeface="Cambria Math" panose="02040503050406030204" pitchFamily="18" charset="0"/>
                      </a:rPr>
                      <m:t> </m:t>
                    </m:r>
                    <m:r>
                      <a:rPr lang="de-AT" sz="1300" b="1" i="1" smtClean="0">
                        <a:solidFill>
                          <a:schemeClr val="bg1"/>
                        </a:solidFill>
                        <a:latin typeface="Cambria Math" panose="02040503050406030204" pitchFamily="18" charset="0"/>
                      </a:rPr>
                      <m:t>𝑫</m:t>
                    </m:r>
                  </m:oMath>
                </a14:m>
                <a:endParaRPr lang="en-GB" sz="1300" b="1" dirty="0">
                  <a:solidFill>
                    <a:schemeClr val="bg1"/>
                  </a:solidFill>
                </a:endParaRPr>
              </a:p>
            </p:txBody>
          </p:sp>
        </mc:Choice>
        <mc:Fallback xmlns="">
          <p:sp>
            <p:nvSpPr>
              <p:cNvPr id="73" name="Rechteck: abgerundete Ecken 72">
                <a:extLst>
                  <a:ext uri="{FF2B5EF4-FFF2-40B4-BE49-F238E27FC236}">
                    <a16:creationId xmlns:a16="http://schemas.microsoft.com/office/drawing/2014/main" id="{45385BEE-CEB1-ABC7-C2D0-A3480E1A22CB}"/>
                  </a:ext>
                </a:extLst>
              </p:cNvPr>
              <p:cNvSpPr>
                <a:spLocks noRot="1" noChangeAspect="1" noMove="1" noResize="1" noEditPoints="1" noAdjustHandles="1" noChangeArrowheads="1" noChangeShapeType="1" noTextEdit="1"/>
              </p:cNvSpPr>
              <p:nvPr/>
            </p:nvSpPr>
            <p:spPr>
              <a:xfrm>
                <a:off x="1226472" y="2405183"/>
                <a:ext cx="2260120" cy="449233"/>
              </a:xfrm>
              <a:prstGeom prst="roundRect">
                <a:avLst/>
              </a:prstGeom>
              <a:blipFill>
                <a:blip r:embed="rId15"/>
                <a:stretch>
                  <a:fillRect/>
                </a:stretch>
              </a:blipFill>
              <a:ln w="19050" cmpd="sng">
                <a:noFill/>
                <a:prstDash val="dash"/>
                <a:tailEnd type="triangle" w="lg" len="med"/>
              </a:ln>
            </p:spPr>
            <p:txBody>
              <a:bodyPr/>
              <a:lstStyle/>
              <a:p>
                <a:r>
                  <a:rPr lang="en-GB">
                    <a:noFill/>
                  </a:rPr>
                  <a:t> </a:t>
                </a:r>
              </a:p>
            </p:txBody>
          </p:sp>
        </mc:Fallback>
      </mc:AlternateContent>
      <p:cxnSp>
        <p:nvCxnSpPr>
          <p:cNvPr id="75" name="Gerader Verbinder 74">
            <a:extLst>
              <a:ext uri="{FF2B5EF4-FFF2-40B4-BE49-F238E27FC236}">
                <a16:creationId xmlns:a16="http://schemas.microsoft.com/office/drawing/2014/main" id="{A15D47CE-C90A-FDA0-81ED-E2157A9ED3D2}"/>
              </a:ext>
            </a:extLst>
          </p:cNvPr>
          <p:cNvCxnSpPr>
            <a:cxnSpLocks/>
            <a:stCxn id="73" idx="3"/>
          </p:cNvCxnSpPr>
          <p:nvPr/>
        </p:nvCxnSpPr>
        <p:spPr>
          <a:xfrm>
            <a:off x="3486592" y="2629800"/>
            <a:ext cx="952058" cy="9857"/>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9" name="Gerade Verbindung mit Pfeil 78">
            <a:extLst>
              <a:ext uri="{FF2B5EF4-FFF2-40B4-BE49-F238E27FC236}">
                <a16:creationId xmlns:a16="http://schemas.microsoft.com/office/drawing/2014/main" id="{FEAE9902-3AF5-EB0D-0D2D-27C3DE5E22A5}"/>
              </a:ext>
            </a:extLst>
          </p:cNvPr>
          <p:cNvCxnSpPr>
            <a:cxnSpLocks/>
          </p:cNvCxnSpPr>
          <p:nvPr/>
        </p:nvCxnSpPr>
        <p:spPr>
          <a:xfrm>
            <a:off x="4438650" y="2629799"/>
            <a:ext cx="0" cy="758409"/>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84" name="Rechteck: abgerundete Ecken 83">
                <a:extLst>
                  <a:ext uri="{FF2B5EF4-FFF2-40B4-BE49-F238E27FC236}">
                    <a16:creationId xmlns:a16="http://schemas.microsoft.com/office/drawing/2014/main" id="{7E6D2CE3-F0D5-75DD-5EBE-ED0F2D5CCED7}"/>
                  </a:ext>
                </a:extLst>
              </p:cNvPr>
              <p:cNvSpPr/>
              <p:nvPr/>
            </p:nvSpPr>
            <p:spPr>
              <a:xfrm>
                <a:off x="5098681" y="4947909"/>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de-AT" sz="1300" b="1" dirty="0">
                    <a:solidFill>
                      <a:schemeClr val="bg1"/>
                    </a:solidFill>
                  </a:rPr>
                  <a:t>M</a:t>
                </a:r>
                <a14:m>
                  <m:oMath xmlns:m="http://schemas.openxmlformats.org/officeDocument/2006/math">
                    <m:r>
                      <a:rPr lang="de-AT" sz="1300" b="1" i="0" smtClean="0">
                        <a:solidFill>
                          <a:schemeClr val="bg1"/>
                        </a:solidFill>
                        <a:latin typeface="Cambria Math" panose="02040503050406030204" pitchFamily="18" charset="0"/>
                      </a:rPr>
                      <m:t>𝐂𝐌𝐂</m:t>
                    </m:r>
                    <m:r>
                      <a:rPr lang="de-AT" sz="1300" b="1" i="1" smtClean="0">
                        <a:solidFill>
                          <a:schemeClr val="bg1"/>
                        </a:solidFill>
                        <a:latin typeface="Cambria Math" panose="02040503050406030204" pitchFamily="18" charset="0"/>
                      </a:rPr>
                      <m:t>:</m:t>
                    </m:r>
                    <m:r>
                      <a:rPr lang="de-AT" sz="1300" b="1" i="1" smtClean="0">
                        <a:solidFill>
                          <a:schemeClr val="bg1"/>
                        </a:solidFill>
                        <a:latin typeface="Cambria Math" panose="02040503050406030204" pitchFamily="18" charset="0"/>
                      </a:rPr>
                      <m:t>𝑵𝑼𝑻𝑺</m:t>
                    </m:r>
                  </m:oMath>
                </a14:m>
                <a:endParaRPr lang="en-GB" sz="1300" b="1" dirty="0">
                  <a:solidFill>
                    <a:schemeClr val="bg1"/>
                  </a:solidFill>
                </a:endParaRPr>
              </a:p>
            </p:txBody>
          </p:sp>
        </mc:Choice>
        <mc:Fallback xmlns="">
          <p:sp>
            <p:nvSpPr>
              <p:cNvPr id="84" name="Rechteck: abgerundete Ecken 83">
                <a:extLst>
                  <a:ext uri="{FF2B5EF4-FFF2-40B4-BE49-F238E27FC236}">
                    <a16:creationId xmlns:a16="http://schemas.microsoft.com/office/drawing/2014/main" id="{7E6D2CE3-F0D5-75DD-5EBE-ED0F2D5CCED7}"/>
                  </a:ext>
                </a:extLst>
              </p:cNvPr>
              <p:cNvSpPr>
                <a:spLocks noRot="1" noChangeAspect="1" noMove="1" noResize="1" noEditPoints="1" noAdjustHandles="1" noChangeArrowheads="1" noChangeShapeType="1" noTextEdit="1"/>
              </p:cNvSpPr>
              <p:nvPr/>
            </p:nvSpPr>
            <p:spPr>
              <a:xfrm>
                <a:off x="5098681" y="4947909"/>
                <a:ext cx="1906438" cy="445220"/>
              </a:xfrm>
              <a:prstGeom prst="roundRect">
                <a:avLst/>
              </a:prstGeom>
              <a:blipFill>
                <a:blip r:embed="rId16"/>
                <a:stretch>
                  <a:fillRect/>
                </a:stretch>
              </a:blipFill>
              <a:ln w="19050" cmpd="sng">
                <a:noFill/>
                <a:prstDash val="dash"/>
                <a:tailEnd type="triangle" w="lg" len="med"/>
              </a:ln>
            </p:spPr>
            <p:txBody>
              <a:bodyPr/>
              <a:lstStyle/>
              <a:p>
                <a:r>
                  <a:rPr lang="en-GB">
                    <a:noFill/>
                  </a:rPr>
                  <a:t> </a:t>
                </a:r>
              </a:p>
            </p:txBody>
          </p:sp>
        </mc:Fallback>
      </mc:AlternateContent>
      <p:cxnSp>
        <p:nvCxnSpPr>
          <p:cNvPr id="86" name="Verbinder: gewinkelt 85">
            <a:extLst>
              <a:ext uri="{FF2B5EF4-FFF2-40B4-BE49-F238E27FC236}">
                <a16:creationId xmlns:a16="http://schemas.microsoft.com/office/drawing/2014/main" id="{AEB77DF4-6CC6-E6F0-76D0-AA95DE035A19}"/>
              </a:ext>
            </a:extLst>
          </p:cNvPr>
          <p:cNvCxnSpPr>
            <a:cxnSpLocks/>
            <a:stCxn id="18" idx="3"/>
            <a:endCxn id="84" idx="0"/>
          </p:cNvCxnSpPr>
          <p:nvPr/>
        </p:nvCxnSpPr>
        <p:spPr>
          <a:xfrm>
            <a:off x="5404560" y="3521014"/>
            <a:ext cx="647340" cy="1426895"/>
          </a:xfrm>
          <a:prstGeom prst="bentConnector2">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2" name="Verbinder: gewinkelt 91">
            <a:extLst>
              <a:ext uri="{FF2B5EF4-FFF2-40B4-BE49-F238E27FC236}">
                <a16:creationId xmlns:a16="http://schemas.microsoft.com/office/drawing/2014/main" id="{085C1F8C-B312-4008-2C5D-2A4D73CBB02F}"/>
              </a:ext>
            </a:extLst>
          </p:cNvPr>
          <p:cNvCxnSpPr>
            <a:stCxn id="50" idx="3"/>
            <a:endCxn id="84" idx="0"/>
          </p:cNvCxnSpPr>
          <p:nvPr/>
        </p:nvCxnSpPr>
        <p:spPr>
          <a:xfrm>
            <a:off x="4467124" y="4752708"/>
            <a:ext cx="1584776" cy="195201"/>
          </a:xfrm>
          <a:prstGeom prst="bentConnector2">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4" name="Verbinder: gewinkelt 93">
            <a:extLst>
              <a:ext uri="{FF2B5EF4-FFF2-40B4-BE49-F238E27FC236}">
                <a16:creationId xmlns:a16="http://schemas.microsoft.com/office/drawing/2014/main" id="{72C23E23-DFB2-15B7-583E-5BBE77CF735F}"/>
              </a:ext>
            </a:extLst>
          </p:cNvPr>
          <p:cNvCxnSpPr>
            <a:stCxn id="20" idx="2"/>
            <a:endCxn id="84" idx="0"/>
          </p:cNvCxnSpPr>
          <p:nvPr/>
        </p:nvCxnSpPr>
        <p:spPr>
          <a:xfrm rot="5400000">
            <a:off x="6328814" y="3502526"/>
            <a:ext cx="1168470" cy="1722297"/>
          </a:xfrm>
          <a:prstGeom prst="bentConnector3">
            <a:avLst>
              <a:gd name="adj1" fmla="val 83422"/>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7" name="Gerade Verbindung mit Pfeil 96">
            <a:extLst>
              <a:ext uri="{FF2B5EF4-FFF2-40B4-BE49-F238E27FC236}">
                <a16:creationId xmlns:a16="http://schemas.microsoft.com/office/drawing/2014/main" id="{45D89B21-279D-AF67-70C1-82E19D89A750}"/>
              </a:ext>
            </a:extLst>
          </p:cNvPr>
          <p:cNvCxnSpPr>
            <a:stCxn id="84" idx="2"/>
            <a:endCxn id="57" idx="0"/>
          </p:cNvCxnSpPr>
          <p:nvPr/>
        </p:nvCxnSpPr>
        <p:spPr>
          <a:xfrm>
            <a:off x="6051900" y="5393129"/>
            <a:ext cx="7424" cy="317349"/>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00" name="Rechteck: abgerundete Ecken 99">
                <a:extLst>
                  <a:ext uri="{FF2B5EF4-FFF2-40B4-BE49-F238E27FC236}">
                    <a16:creationId xmlns:a16="http://schemas.microsoft.com/office/drawing/2014/main" id="{E1246AA0-CF28-C355-A799-DB4C4DD6D2A3}"/>
                  </a:ext>
                </a:extLst>
              </p:cNvPr>
              <p:cNvSpPr/>
              <p:nvPr/>
            </p:nvSpPr>
            <p:spPr>
              <a:xfrm>
                <a:off x="5592195" y="2336809"/>
                <a:ext cx="1906438" cy="445220"/>
              </a:xfrm>
              <a:prstGeom prst="round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GB" sz="1300" b="1" dirty="0">
                    <a:solidFill>
                      <a:schemeClr val="bg1"/>
                    </a:solidFill>
                  </a:rPr>
                  <a:t>s</a:t>
                </a:r>
                <a:r>
                  <a:rPr lang="en-GB" sz="1300" b="1" dirty="0" err="1">
                    <a:solidFill>
                      <a:schemeClr val="bg1"/>
                    </a:solidFill>
                  </a:rPr>
                  <a:t>urro</a:t>
                </a:r>
                <a:r>
                  <a:rPr lang="en-GB" sz="1300" b="1" dirty="0">
                    <a:solidFill>
                      <a:schemeClr val="bg1"/>
                    </a:solidFill>
                  </a:rPr>
                  <a:t>. error </a:t>
                </a:r>
                <a14:m>
                  <m:oMath xmlns:m="http://schemas.openxmlformats.org/officeDocument/2006/math">
                    <m:r>
                      <a:rPr lang="de-AT" sz="1300" b="1" i="1" smtClean="0">
                        <a:solidFill>
                          <a:schemeClr val="bg1"/>
                        </a:solidFill>
                        <a:latin typeface="Cambria Math" panose="02040503050406030204" pitchFamily="18" charset="0"/>
                      </a:rPr>
                      <m:t>𝝐</m:t>
                    </m:r>
                  </m:oMath>
                </a14:m>
                <a:endParaRPr lang="en-GB" sz="1300" b="1" dirty="0">
                  <a:solidFill>
                    <a:schemeClr val="bg1"/>
                  </a:solidFill>
                </a:endParaRPr>
              </a:p>
            </p:txBody>
          </p:sp>
        </mc:Choice>
        <mc:Fallback xmlns="">
          <p:sp>
            <p:nvSpPr>
              <p:cNvPr id="100" name="Rechteck: abgerundete Ecken 99">
                <a:extLst>
                  <a:ext uri="{FF2B5EF4-FFF2-40B4-BE49-F238E27FC236}">
                    <a16:creationId xmlns:a16="http://schemas.microsoft.com/office/drawing/2014/main" id="{E1246AA0-CF28-C355-A799-DB4C4DD6D2A3}"/>
                  </a:ext>
                </a:extLst>
              </p:cNvPr>
              <p:cNvSpPr>
                <a:spLocks noRot="1" noChangeAspect="1" noMove="1" noResize="1" noEditPoints="1" noAdjustHandles="1" noChangeArrowheads="1" noChangeShapeType="1" noTextEdit="1"/>
              </p:cNvSpPr>
              <p:nvPr/>
            </p:nvSpPr>
            <p:spPr>
              <a:xfrm>
                <a:off x="5592195" y="2336809"/>
                <a:ext cx="1906438" cy="445220"/>
              </a:xfrm>
              <a:prstGeom prst="roundRect">
                <a:avLst/>
              </a:prstGeom>
              <a:blipFill>
                <a:blip r:embed="rId17"/>
                <a:stretch>
                  <a:fillRect/>
                </a:stretch>
              </a:blipFill>
              <a:ln w="19050" cmpd="sng">
                <a:noFill/>
                <a:prstDash val="dash"/>
                <a:tailEnd type="triangle" w="lg" len="med"/>
              </a:ln>
            </p:spPr>
            <p:txBody>
              <a:bodyPr/>
              <a:lstStyle/>
              <a:p>
                <a:r>
                  <a:rPr lang="en-GB">
                    <a:noFill/>
                  </a:rPr>
                  <a:t> </a:t>
                </a:r>
              </a:p>
            </p:txBody>
          </p:sp>
        </mc:Fallback>
      </mc:AlternateContent>
      <p:cxnSp>
        <p:nvCxnSpPr>
          <p:cNvPr id="102" name="Gerade Verbindung mit Pfeil 101">
            <a:extLst>
              <a:ext uri="{FF2B5EF4-FFF2-40B4-BE49-F238E27FC236}">
                <a16:creationId xmlns:a16="http://schemas.microsoft.com/office/drawing/2014/main" id="{57487378-EB81-C962-DE33-2E89437C3D3B}"/>
              </a:ext>
            </a:extLst>
          </p:cNvPr>
          <p:cNvCxnSpPr>
            <a:cxnSpLocks/>
            <a:stCxn id="100" idx="2"/>
          </p:cNvCxnSpPr>
          <p:nvPr/>
        </p:nvCxnSpPr>
        <p:spPr>
          <a:xfrm flipH="1">
            <a:off x="6544254" y="2782029"/>
            <a:ext cx="1160" cy="275552"/>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297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2_Final_v20.potx" id="{82F7FB6F-CED7-48D8-B2D7-CE590BD9F0F7}" vid="{EFD4C0C3-9C16-4188-8AA9-EB152123ADE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W7x_Presentation</Template>
  <TotalTime>0</TotalTime>
  <Words>1916</Words>
  <Application>Microsoft Office PowerPoint</Application>
  <PresentationFormat>Breitbild</PresentationFormat>
  <Paragraphs>199</Paragraphs>
  <Slides>19</Slides>
  <Notes>0</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19</vt:i4>
      </vt:variant>
    </vt:vector>
  </HeadingPairs>
  <TitlesOfParts>
    <vt:vector size="29" baseType="lpstr">
      <vt:lpstr>.SF NS Symbols Regular</vt:lpstr>
      <vt:lpstr>Arial</vt:lpstr>
      <vt:lpstr>Arial Narrow</vt:lpstr>
      <vt:lpstr>Calibri</vt:lpstr>
      <vt:lpstr>Cambria Math</vt:lpstr>
      <vt:lpstr>Symbol</vt:lpstr>
      <vt:lpstr>Wingdings</vt:lpstr>
      <vt:lpstr>Wingdings 3</vt:lpstr>
      <vt:lpstr>IPP</vt:lpstr>
      <vt:lpstr>think-cell Folie</vt:lpstr>
      <vt:lpstr>Validation of the surrogate assisted Bayesian inference equilibrium reconstruction approach on Wendelstein 7-X</vt:lpstr>
      <vt:lpstr>Motivation</vt:lpstr>
      <vt:lpstr>Surrogate assisted Bayesian inference equilibrium reconstruction (surroBIER)</vt:lpstr>
      <vt:lpstr>W7-X equilibrium data-set for fixed coil currents</vt:lpstr>
      <vt:lpstr>W7-X equilibrium data-set for fixed coil currents</vt:lpstr>
      <vt:lpstr>W7-X equilibrium data-set for fixed coil currents</vt:lpstr>
      <vt:lpstr>Equilibrium prior</vt:lpstr>
      <vt:lpstr>Surrogate models for synthetic magnetic diagnostics</vt:lpstr>
      <vt:lpstr>Inference on latent parameters from measurements</vt:lpstr>
      <vt:lpstr>Inference for 20180821.12@5100: latent space</vt:lpstr>
      <vt:lpstr>Inference for 20180821.12@5100: comparison to high-fidelity model</vt:lpstr>
      <vt:lpstr>Inference for 20180821.12@5100: flux surfaces</vt:lpstr>
      <vt:lpstr>Inference for 20180821.12@5100: iota and pressure-profile </vt:lpstr>
      <vt:lpstr>Summary</vt:lpstr>
      <vt:lpstr>Inference for 20180821.12@5100: rejecting hollow pressure profiles</vt:lpstr>
      <vt:lpstr>Inference for 20180821.12@5100: rejecting hollow pressure profiles</vt:lpstr>
      <vt:lpstr>Other forms of dimensionality reduction: Autoencoder</vt:lpstr>
      <vt:lpstr>Other forms of dimensionality reduction: Autoencoder</vt:lpstr>
      <vt:lpstr>Reconstruction on synthetic validation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Hörmer Sarah</dc:creator>
  <cp:lastModifiedBy>Henning Thomsen</cp:lastModifiedBy>
  <cp:revision>15</cp:revision>
  <dcterms:created xsi:type="dcterms:W3CDTF">2024-05-21T10:57:51Z</dcterms:created>
  <dcterms:modified xsi:type="dcterms:W3CDTF">2024-07-03T10:04:21Z</dcterms:modified>
</cp:coreProperties>
</file>