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</p:sldMasterIdLst>
  <p:notesMasterIdLst>
    <p:notesMasterId r:id="rId22"/>
  </p:notesMasterIdLst>
  <p:sldIdLst>
    <p:sldId id="257" r:id="rId6"/>
    <p:sldId id="258" r:id="rId7"/>
    <p:sldId id="345" r:id="rId8"/>
    <p:sldId id="346" r:id="rId9"/>
    <p:sldId id="263" r:id="rId10"/>
    <p:sldId id="262" r:id="rId11"/>
    <p:sldId id="344" r:id="rId12"/>
    <p:sldId id="350" r:id="rId13"/>
    <p:sldId id="264" r:id="rId14"/>
    <p:sldId id="265" r:id="rId15"/>
    <p:sldId id="349" r:id="rId16"/>
    <p:sldId id="348" r:id="rId17"/>
    <p:sldId id="266" r:id="rId18"/>
    <p:sldId id="267" r:id="rId19"/>
    <p:sldId id="268" r:id="rId20"/>
    <p:sldId id="33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" id="{75F7FE00-1DA5-4C77-B941-5D30AD65DFB7}">
          <p14:sldIdLst>
            <p14:sldId id="257"/>
            <p14:sldId id="258"/>
            <p14:sldId id="345"/>
            <p14:sldId id="346"/>
            <p14:sldId id="263"/>
            <p14:sldId id="262"/>
            <p14:sldId id="344"/>
            <p14:sldId id="350"/>
            <p14:sldId id="264"/>
            <p14:sldId id="265"/>
            <p14:sldId id="349"/>
            <p14:sldId id="348"/>
            <p14:sldId id="266"/>
            <p14:sldId id="267"/>
            <p14:sldId id="268"/>
          </p14:sldIdLst>
        </p14:section>
        <p14:section name="Diagramme, Tabellen, Prozesse" id="{E1203998-A33A-4BCC-88D8-39503FD49951}">
          <p14:sldIdLst/>
        </p14:section>
        <p14:section name="Weltkarten etc." id="{C313949C-7006-4A5B-8E47-797BF184AC9A}">
          <p14:sldIdLst/>
        </p14:section>
        <p14:section name="Kopiervorlagen, Schaubilder, Elemente" id="{C18D0202-414C-4B00-8CFC-EF37B3B31EC7}">
          <p14:sldIdLst/>
        </p14:section>
        <p14:section name="SmartArt-Designs" id="{2105571F-C3F8-4CAE-96D1-FA6178A61260}">
          <p14:sldIdLst/>
        </p14:section>
        <p14:section name="Icons" id="{DDA032BB-E087-486D-83C2-C8370EE33760}">
          <p14:sldIdLst/>
        </p14:section>
        <p14:section name="Kapiteltrenner mit Zahlen" id="{BE7045AF-4153-4A3E-9673-36A4CCD69910}">
          <p14:sldIdLst/>
        </p14:section>
        <p14:section name="Schlussfolie" id="{492C90F7-601C-4E38-9B50-E857A558AE96}">
          <p14:sldIdLst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900" y="1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5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3C64-71CA-46FA-8103-2238E07E7BD2}" type="datetimeFigureOut">
              <a:rPr lang="de-DE" smtClean="0"/>
              <a:t>06.02.2024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B6F43-DCD4-47E1-9968-E472D5283A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50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465188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2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think-cell Folie" r:id="rId28" imgW="384" imgH="385" progId="TCLayout.ActiveDocument.1">
                  <p:embed/>
                </p:oleObj>
              </mc:Choice>
              <mc:Fallback>
                <p:oleObj name="think-cell Folie" r:id="rId28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E1E710-41F8-4049-9322-9EE147EAD0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358000" y="162000"/>
            <a:ext cx="653847" cy="651600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  <a:prstGeom prst="rect">
            <a:avLst/>
          </a:prstGeom>
          <a:noFill/>
        </p:spPr>
        <p:txBody>
          <a:bodyPr vert="horz" lIns="946800" tIns="0" rIns="0" bIns="0" rtlCol="0" anchor="b" anchorCtr="0"/>
          <a:lstStyle>
            <a:lvl1pPr algn="l">
              <a:tabLst>
                <a:tab pos="9777600" algn="r"/>
                <a:tab pos="10227600" algn="r"/>
              </a:tabLst>
              <a:defRPr sz="600" kern="600" cap="none" spc="9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tabLst>
                <a:tab pos="9772650" algn="r"/>
                <a:tab pos="10226675" algn="r"/>
              </a:tabLst>
            </a:pPr>
            <a:r>
              <a:rPr lang="de-DE" dirty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4" r:id="rId4"/>
    <p:sldLayoutId id="2147483677" r:id="rId5"/>
    <p:sldLayoutId id="2147483678" r:id="rId6"/>
    <p:sldLayoutId id="2147483695" r:id="rId7"/>
    <p:sldLayoutId id="2147483697" r:id="rId8"/>
    <p:sldLayoutId id="2147483662" r:id="rId9"/>
    <p:sldLayoutId id="2147483669" r:id="rId10"/>
    <p:sldLayoutId id="2147483664" r:id="rId11"/>
    <p:sldLayoutId id="2147483668" r:id="rId12"/>
    <p:sldLayoutId id="2147483698" r:id="rId13"/>
    <p:sldLayoutId id="2147483671" r:id="rId14"/>
    <p:sldLayoutId id="2147483699" r:id="rId15"/>
    <p:sldLayoutId id="2147483692" r:id="rId16"/>
    <p:sldLayoutId id="2147483672" r:id="rId17"/>
    <p:sldLayoutId id="2147483673" r:id="rId18"/>
    <p:sldLayoutId id="2147483696" r:id="rId19"/>
    <p:sldLayoutId id="2147483667" r:id="rId20"/>
    <p:sldLayoutId id="2147483700" r:id="rId21"/>
    <p:sldLayoutId id="2147483663" r:id="rId22"/>
    <p:sldLayoutId id="2147483694" r:id="rId23"/>
  </p:sldLayoutIdLst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0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2.png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33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FEBBDA7-6903-4965-940D-9CA4BDB6D9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think-cell Folie" r:id="rId5" imgW="395" imgH="396" progId="TCLayout.ActiveDocument.1">
                  <p:embed/>
                </p:oleObj>
              </mc:Choice>
              <mc:Fallback>
                <p:oleObj name="think-cell Folie" r:id="rId5" imgW="395" imgH="39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FEBBDA7-6903-4965-940D-9CA4BDB6D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19CB890-5F47-40B9-B412-C8E4F9E376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3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Entwicklung eines neuen </a:t>
            </a:r>
            <a:r>
              <a:rPr lang="de-DE" dirty="0" err="1" smtClean="0"/>
              <a:t>Baffle</a:t>
            </a:r>
            <a:r>
              <a:rPr lang="de-DE" dirty="0" smtClean="0"/>
              <a:t>-designs für w7-x beispielgebend am Modul 6H</a:t>
            </a:r>
            <a:r>
              <a:rPr lang="de-DE" b="0" cap="none" dirty="0" smtClean="0"/>
              <a:t> 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3254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E348469-87BB-4611-A742-195AA5DBE55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1"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E348469-87BB-4611-A742-195AA5DBE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6ADEE7AF-861B-4261-95CD-115B44525A6D}" type="slidenum">
              <a:rPr lang="de-DE" smtClean="0"/>
              <a:t>10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846" y="1079249"/>
            <a:ext cx="8606219" cy="4729544"/>
          </a:xfrm>
          <a:prstGeom prst="rect">
            <a:avLst/>
          </a:prstGeom>
        </p:spPr>
      </p:pic>
      <p:sp>
        <p:nvSpPr>
          <p:cNvPr id="6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Plastische Verformung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478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9772650" algn="r"/>
                <a:tab pos="10226675" algn="r"/>
              </a:tabLst>
            </a:pPr>
            <a:r>
              <a:rPr lang="de-DE" smtClean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11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88" y="1246185"/>
            <a:ext cx="8384381" cy="4470559"/>
          </a:xfrm>
          <a:prstGeom prst="rect">
            <a:avLst/>
          </a:prstGeom>
        </p:spPr>
      </p:pic>
      <p:sp>
        <p:nvSpPr>
          <p:cNvPr id="4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Spannung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90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6356" r="43071" b="1481"/>
          <a:stretch/>
        </p:blipFill>
        <p:spPr>
          <a:xfrm>
            <a:off x="7553612" y="2728394"/>
            <a:ext cx="3225648" cy="24192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8660" r="21828" b="7153"/>
          <a:stretch/>
        </p:blipFill>
        <p:spPr>
          <a:xfrm>
            <a:off x="888431" y="2724924"/>
            <a:ext cx="2304000" cy="151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7964" r="21814" b="7846"/>
          <a:stretch/>
        </p:blipFill>
        <p:spPr>
          <a:xfrm>
            <a:off x="9585043" y="998456"/>
            <a:ext cx="2340000" cy="1512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9772650" algn="r"/>
                <a:tab pos="10226675" algn="r"/>
              </a:tabLst>
            </a:pPr>
            <a:r>
              <a:rPr lang="de-DE" smtClean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12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47739" y="1394617"/>
            <a:ext cx="8239597" cy="3844765"/>
          </a:xfrm>
        </p:spPr>
        <p:txBody>
          <a:bodyPr/>
          <a:lstStyle/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smtClean="0"/>
              <a:t>Zusammenführung der 8 Wärmesenken bei Beibehaltung der </a:t>
            </a:r>
            <a:r>
              <a:rPr lang="de-DE" dirty="0" err="1" smtClean="0"/>
              <a:t>Facettierung</a:t>
            </a:r>
            <a:endParaRPr lang="de-DE" dirty="0" smtClean="0"/>
          </a:p>
          <a:p>
            <a:pPr>
              <a:lnSpc>
                <a:spcPts val="1700"/>
              </a:lnSpc>
              <a:spcBef>
                <a:spcPts val="500"/>
              </a:spcBef>
            </a:pPr>
            <a:endParaRPr lang="de-DE" dirty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>
                <a:solidFill>
                  <a:srgbClr val="005555"/>
                </a:solidFill>
              </a:rPr>
              <a:t>- drei integrierte Kanäle 3x7 statt eines halbseitig angebundenen Rohres D</a:t>
            </a:r>
            <a:r>
              <a:rPr lang="de-DE" baseline="-25000" dirty="0" smtClean="0">
                <a:solidFill>
                  <a:srgbClr val="005555"/>
                </a:solidFill>
              </a:rPr>
              <a:t>i</a:t>
            </a:r>
            <a:r>
              <a:rPr lang="de-DE" dirty="0" smtClean="0">
                <a:solidFill>
                  <a:srgbClr val="005555"/>
                </a:solidFill>
              </a:rPr>
              <a:t>10</a:t>
            </a:r>
            <a:br>
              <a:rPr lang="de-DE" dirty="0" smtClean="0">
                <a:solidFill>
                  <a:srgbClr val="005555"/>
                </a:solidFill>
              </a:rPr>
            </a:br>
            <a:r>
              <a:rPr lang="de-DE" dirty="0">
                <a:solidFill>
                  <a:srgbClr val="005555"/>
                </a:solidFill>
              </a:rPr>
              <a:t/>
            </a:r>
            <a:br>
              <a:rPr lang="de-DE" dirty="0">
                <a:solidFill>
                  <a:srgbClr val="005555"/>
                </a:solidFill>
              </a:rPr>
            </a:b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503300"/>
          </a:xfrm>
        </p:spPr>
        <p:txBody>
          <a:bodyPr/>
          <a:lstStyle/>
          <a:p>
            <a:r>
              <a:rPr lang="de-DE" dirty="0" smtClean="0"/>
              <a:t>Praktische Umsetzung beispielhaft </a:t>
            </a:r>
            <a:r>
              <a:rPr lang="de-DE" dirty="0" err="1" smtClean="0"/>
              <a:t>aN</a:t>
            </a:r>
            <a:r>
              <a:rPr lang="de-DE" dirty="0" smtClean="0"/>
              <a:t> 1/3 </a:t>
            </a:r>
            <a:r>
              <a:rPr lang="de-DE" dirty="0" err="1" smtClean="0"/>
              <a:t>Baffle</a:t>
            </a:r>
            <a:r>
              <a:rPr lang="de-DE" dirty="0" smtClean="0"/>
              <a:t> 6h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833" r="5930" b="-1049"/>
          <a:stretch/>
        </p:blipFill>
        <p:spPr>
          <a:xfrm>
            <a:off x="565568" y="4524249"/>
            <a:ext cx="3006000" cy="1728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872178" y="5611868"/>
            <a:ext cx="1686359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Fräsen der Kanäle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398694" y="5377004"/>
            <a:ext cx="2503762" cy="8848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Galvanisches Verschließen</a:t>
            </a:r>
            <a:br>
              <a:rPr lang="de-DE" sz="1600" dirty="0" smtClean="0"/>
            </a:br>
            <a:r>
              <a:rPr lang="de-DE" sz="1600" dirty="0" smtClean="0"/>
              <a:t>der Kanäle und Anbindung</a:t>
            </a:r>
            <a:br>
              <a:rPr lang="de-DE" sz="1600" dirty="0" smtClean="0"/>
            </a:br>
            <a:r>
              <a:rPr lang="de-DE" sz="1600" dirty="0" smtClean="0"/>
              <a:t>der Edelstahl-Anschlüsse</a:t>
            </a:r>
          </a:p>
        </p:txBody>
      </p:sp>
      <p:sp>
        <p:nvSpPr>
          <p:cNvPr id="20" name="Rechteck 19"/>
          <p:cNvSpPr/>
          <p:nvPr/>
        </p:nvSpPr>
        <p:spPr>
          <a:xfrm>
            <a:off x="502448" y="2566794"/>
            <a:ext cx="3121265" cy="38857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953739" y="2566794"/>
            <a:ext cx="8007133" cy="38857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22" name="Pfeil nach rechts 21"/>
          <p:cNvSpPr/>
          <p:nvPr/>
        </p:nvSpPr>
        <p:spPr>
          <a:xfrm>
            <a:off x="3469289" y="4229109"/>
            <a:ext cx="701269" cy="351026"/>
          </a:xfrm>
          <a:prstGeom prst="rightArrow">
            <a:avLst/>
          </a:prstGeom>
          <a:solidFill>
            <a:srgbClr val="00B050"/>
          </a:solidFill>
          <a:ln w="9525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9196" r="21393" b="6614"/>
          <a:stretch/>
        </p:blipFill>
        <p:spPr>
          <a:xfrm>
            <a:off x="4339313" y="2761660"/>
            <a:ext cx="2304000" cy="1512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2864" r="42291" b="-1042"/>
          <a:stretch/>
        </p:blipFill>
        <p:spPr>
          <a:xfrm>
            <a:off x="4608000" y="4752000"/>
            <a:ext cx="17640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E348469-87BB-4611-A742-195AA5DBE55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3"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E348469-87BB-4611-A742-195AA5DBE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1338BFF8-CD37-446C-94BD-3C0361720825}" type="slidenum">
              <a:rPr lang="de-DE" smtClean="0"/>
              <a:t>13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616" y="1172667"/>
            <a:ext cx="6144768" cy="4608576"/>
          </a:xfrm>
          <a:prstGeom prst="rect">
            <a:avLst/>
          </a:prstGeom>
        </p:spPr>
      </p:pic>
      <p:sp>
        <p:nvSpPr>
          <p:cNvPr id="5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Fräsen </a:t>
            </a:r>
            <a:r>
              <a:rPr lang="de-DE" dirty="0" err="1" smtClean="0"/>
              <a:t>CuCrZr</a:t>
            </a:r>
            <a:r>
              <a:rPr lang="de-DE" dirty="0" smtClean="0"/>
              <a:t>-Block bei VPD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438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A46915-28B5-114C-A3CD-F485702A2D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name="think-cell Folie" r:id="rId5" imgW="7772400" imgH="10058400" progId="TCLayout.ActiveDocument.1">
                  <p:embed/>
                </p:oleObj>
              </mc:Choice>
              <mc:Fallback>
                <p:oleObj name="think-cell Foli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A46915-28B5-114C-A3CD-F485702A2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AECEC34-248A-4B43-897A-2D2AD053D9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8105C8DF-934F-4165-B02F-7E43C9175409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/>
          <a:srcRect t="13273" b="14980"/>
          <a:stretch/>
        </p:blipFill>
        <p:spPr>
          <a:xfrm>
            <a:off x="2083993" y="1882375"/>
            <a:ext cx="7020476" cy="3780000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897065" y="393544"/>
            <a:ext cx="10283750" cy="8992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Galvanisieren bei Galvano-T</a:t>
            </a:r>
          </a:p>
          <a:p>
            <a:pPr>
              <a:lnSpc>
                <a:spcPts val="1700"/>
              </a:lnSpc>
              <a:spcBef>
                <a:spcPts val="500"/>
              </a:spcBef>
            </a:pPr>
            <a:endParaRPr lang="de-DE" dirty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/>
              <a:t>b</a:t>
            </a:r>
            <a:r>
              <a:rPr lang="de-DE" dirty="0" smtClean="0"/>
              <a:t>lau: gedruckte Plasteabdeckung zum Schutz der nicht zu galvanisierenden Flächen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15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5D694C4C-CB93-4A7D-B75E-54712C5B8F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5D694C4C-CB93-4A7D-B75E-54712C5B8F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138418FA-F9EB-44C3-9581-DAFCB7E741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E443FEB4-8C33-4D3B-92EB-72805B49DCEF}" type="slidenum">
              <a:rPr lang="de-DE" smtClean="0"/>
              <a:t>15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/>
          <a:srcRect l="9472" t="-1763" r="7159" b="32842"/>
          <a:stretch/>
        </p:blipFill>
        <p:spPr>
          <a:xfrm>
            <a:off x="3026321" y="2102184"/>
            <a:ext cx="5400000" cy="3348000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Vorversuch bei Galvano-T</a:t>
            </a:r>
            <a:br>
              <a:rPr lang="de-DE" dirty="0" smtClean="0"/>
            </a:br>
            <a:endParaRPr lang="de-DE" dirty="0" smtClean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Kupferplatte mit galvanisiertem Kühlkanal und VCR-Anschlüssen</a:t>
            </a:r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Druckdicht 40bar; UHV-dicht 10</a:t>
            </a:r>
            <a:r>
              <a:rPr lang="de-DE" baseline="30000" dirty="0" smtClean="0"/>
              <a:t>-9</a:t>
            </a:r>
            <a:r>
              <a:rPr lang="de-DE" dirty="0" smtClean="0"/>
              <a:t>mbarls</a:t>
            </a:r>
            <a:r>
              <a:rPr lang="de-DE" baseline="30000" dirty="0" smtClean="0"/>
              <a:t>-1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45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F0412B-F929-DD4C-8D99-4244E9D5E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Max-Planck-Gesellschaft</a:t>
            </a:r>
            <a:br>
              <a:rPr lang="de-DE" dirty="0"/>
            </a:br>
            <a:r>
              <a:rPr lang="de-DE" dirty="0"/>
              <a:t>zur Förderung der Wissenschaften e.V.</a:t>
            </a:r>
          </a:p>
          <a:p>
            <a:pPr lvl="1"/>
            <a:r>
              <a:rPr lang="de-DE" dirty="0"/>
              <a:t>Generalverwaltung</a:t>
            </a:r>
            <a:br>
              <a:rPr lang="de-DE" dirty="0"/>
            </a:br>
            <a:r>
              <a:rPr lang="de-DE" dirty="0"/>
              <a:t>Hofgartenstr. 8, 80539 München</a:t>
            </a:r>
          </a:p>
          <a:p>
            <a:pPr lvl="1"/>
            <a:r>
              <a:rPr lang="de-DE" dirty="0"/>
              <a:t>Tel.: +49 (0)89 2108-1276</a:t>
            </a:r>
            <a:br>
              <a:rPr lang="de-DE" dirty="0"/>
            </a:br>
            <a:r>
              <a:rPr lang="de-DE" dirty="0"/>
              <a:t>Fax: +49 (0)89 2108-1207</a:t>
            </a:r>
          </a:p>
          <a:p>
            <a:pPr lvl="1"/>
            <a:r>
              <a:rPr lang="de-DE" dirty="0"/>
              <a:t>E-Mail: presse@gv.mpg.de</a:t>
            </a:r>
            <a:br>
              <a:rPr lang="de-DE" dirty="0"/>
            </a:br>
            <a:r>
              <a:rPr lang="de-DE" dirty="0"/>
              <a:t>Internet: www.mpg.de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12E11-915D-EA4E-A529-30A8B2FA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Herzlichen Dank </a:t>
            </a:r>
            <a:br>
              <a:rPr lang="de-DE" dirty="0"/>
            </a:br>
            <a:r>
              <a:rPr lang="de-DE" dirty="0"/>
              <a:t>für Ihre Aufmerksamkeit</a:t>
            </a:r>
            <a:br>
              <a:rPr lang="de-DE" dirty="0"/>
            </a:br>
            <a:r>
              <a:rPr lang="de-DE" sz="1800" b="0" cap="none" spc="50" dirty="0"/>
              <a:t>Bei Fragen wenden Sie sich gerne an:</a:t>
            </a: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D99F67B4-4204-47FE-A56E-8F459D86F2FE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8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833" r="5930" b="-1049"/>
          <a:stretch/>
        </p:blipFill>
        <p:spPr>
          <a:xfrm>
            <a:off x="8756170" y="1434359"/>
            <a:ext cx="3006000" cy="172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3621" r="5866" b="2166"/>
          <a:stretch/>
        </p:blipFill>
        <p:spPr>
          <a:xfrm>
            <a:off x="8856006" y="5068049"/>
            <a:ext cx="3006000" cy="169200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47738" y="1117939"/>
            <a:ext cx="9181914" cy="4611821"/>
          </a:xfrm>
        </p:spPr>
        <p:txBody>
          <a:bodyPr/>
          <a:lstStyle/>
          <a:p>
            <a:pPr marL="342900" indent="-342900">
              <a:lnSpc>
                <a:spcPts val="1700"/>
              </a:lnSpc>
              <a:spcBef>
                <a:spcPts val="500"/>
              </a:spcBef>
              <a:buAutoNum type="arabicPlain"/>
            </a:pPr>
            <a:r>
              <a:rPr lang="de-DE" dirty="0" smtClean="0"/>
              <a:t>Aktuelles </a:t>
            </a:r>
            <a:r>
              <a:rPr lang="de-DE" dirty="0" err="1" smtClean="0"/>
              <a:t>Baffle</a:t>
            </a:r>
            <a:r>
              <a:rPr lang="de-DE" dirty="0" smtClean="0"/>
              <a:t>-Design </a:t>
            </a:r>
            <a:r>
              <a:rPr lang="de-DE" dirty="0" smtClean="0"/>
              <a:t>problematisch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smtClean="0">
                <a:solidFill>
                  <a:srgbClr val="FF0000"/>
                </a:solidFill>
              </a:rPr>
              <a:t>Schlechter Wärmeübergang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- Edelstahl deutlich schlechterer Wärmeleiter als Kupfer</a:t>
            </a:r>
            <a:br>
              <a:rPr lang="de-DE" sz="1200" dirty="0" smtClean="0"/>
            </a:br>
            <a:r>
              <a:rPr lang="de-DE" sz="1200" dirty="0" smtClean="0"/>
              <a:t>- nur halbseitig eingelötetes Edelstahl-Rohr in </a:t>
            </a:r>
            <a:r>
              <a:rPr lang="de-DE" sz="1200" dirty="0" err="1" smtClean="0"/>
              <a:t>CuCrZr</a:t>
            </a:r>
            <a:r>
              <a:rPr lang="de-DE" sz="1200" dirty="0" smtClean="0"/>
              <a:t>-Wärmesenke</a:t>
            </a:r>
            <a:br>
              <a:rPr lang="de-DE" sz="1200" dirty="0" smtClean="0"/>
            </a:b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>
                <a:solidFill>
                  <a:srgbClr val="FF0000"/>
                </a:solidFill>
              </a:rPr>
              <a:t>Fügetechnik Hartlöten nicht prozesssicher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- Versagen der Lötung aufgrund unterschiedliche </a:t>
            </a:r>
            <a:r>
              <a:rPr lang="de-DE" sz="1200" dirty="0" err="1" smtClean="0"/>
              <a:t>therm</a:t>
            </a:r>
            <a:r>
              <a:rPr lang="de-DE" sz="1200" dirty="0" smtClean="0"/>
              <a:t>. Verformung, </a:t>
            </a:r>
            <a:r>
              <a:rPr lang="de-DE" sz="1200" dirty="0" smtClean="0"/>
              <a:t>Verlust der </a:t>
            </a:r>
            <a:r>
              <a:rPr lang="de-DE" sz="1200" dirty="0" err="1" smtClean="0"/>
              <a:t>therm</a:t>
            </a:r>
            <a:r>
              <a:rPr lang="de-DE" sz="1200" dirty="0" smtClean="0"/>
              <a:t>. Anbindung</a:t>
            </a:r>
            <a:br>
              <a:rPr lang="de-DE" sz="1200" dirty="0" smtClean="0"/>
            </a:br>
            <a:r>
              <a:rPr lang="de-DE" sz="1200" dirty="0" smtClean="0"/>
              <a:t>- einwandernde Risse in den Rohren, Gefahr von Leckagen</a:t>
            </a:r>
            <a:r>
              <a:rPr lang="de-DE" sz="1200" dirty="0" smtClean="0"/>
              <a:t>!</a:t>
            </a:r>
            <a:br>
              <a:rPr lang="de-DE" sz="1200" dirty="0" smtClean="0"/>
            </a:br>
            <a:endParaRPr lang="de-DE" sz="1200" dirty="0" smtClean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sz="1200" dirty="0" smtClean="0">
                <a:solidFill>
                  <a:srgbClr val="FF0000"/>
                </a:solidFill>
              </a:rPr>
              <a:t>		Mechanische Stabilität des Rohrmäanders ungenügend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 smtClean="0"/>
              <a:t>		- deshalb Tragrahmen notwendig bei gleichzeitiger </a:t>
            </a:r>
            <a:r>
              <a:rPr lang="de-DE" sz="1200" dirty="0" err="1" smtClean="0"/>
              <a:t>thermomech</a:t>
            </a:r>
            <a:r>
              <a:rPr lang="de-DE" sz="1200" dirty="0" smtClean="0"/>
              <a:t>. Inkompatibilität</a:t>
            </a:r>
            <a:r>
              <a:rPr lang="de-DE" sz="1200" dirty="0" smtClean="0"/>
              <a:t/>
            </a:r>
            <a:br>
              <a:rPr lang="de-DE" sz="1200" dirty="0" smtClean="0"/>
            </a:br>
            <a:endParaRPr lang="de-DE" sz="800" dirty="0"/>
          </a:p>
          <a:p>
            <a:pPr marL="342900" lvl="0" indent="-3429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AutoNum type="arabicPlain"/>
            </a:pPr>
            <a:r>
              <a:rPr lang="de-DE" dirty="0" smtClean="0">
                <a:solidFill>
                  <a:srgbClr val="005555"/>
                </a:solidFill>
              </a:rPr>
              <a:t>Design- und Fertigungsansatz</a:t>
            </a:r>
            <a:r>
              <a:rPr lang="de-DE" dirty="0" smtClean="0">
                <a:solidFill>
                  <a:srgbClr val="005555"/>
                </a:solidFill>
              </a:rPr>
              <a:t/>
            </a:r>
            <a:br>
              <a:rPr lang="de-DE" dirty="0" smtClean="0">
                <a:solidFill>
                  <a:srgbClr val="005555"/>
                </a:solidFill>
              </a:rPr>
            </a:br>
            <a:r>
              <a:rPr lang="de-DE" dirty="0">
                <a:solidFill>
                  <a:srgbClr val="005555"/>
                </a:solidFill>
              </a:rPr>
              <a:t/>
            </a:r>
            <a:br>
              <a:rPr lang="de-DE" dirty="0">
                <a:solidFill>
                  <a:srgbClr val="005555"/>
                </a:solidFill>
              </a:rPr>
            </a:br>
            <a:r>
              <a:rPr lang="de-DE" sz="1200" dirty="0" smtClean="0">
                <a:solidFill>
                  <a:srgbClr val="00B050"/>
                </a:solidFill>
              </a:rPr>
              <a:t>Verbesserung </a:t>
            </a:r>
            <a:r>
              <a:rPr lang="de-DE" sz="1200" dirty="0">
                <a:solidFill>
                  <a:srgbClr val="00B050"/>
                </a:solidFill>
              </a:rPr>
              <a:t>Wärmeübergang</a:t>
            </a:r>
            <a:r>
              <a:rPr lang="de-DE" sz="1200" dirty="0">
                <a:solidFill>
                  <a:srgbClr val="005555"/>
                </a:solidFill>
              </a:rPr>
              <a:t/>
            </a:r>
            <a:br>
              <a:rPr lang="de-DE" sz="1200" dirty="0">
                <a:solidFill>
                  <a:srgbClr val="005555"/>
                </a:solidFill>
              </a:rPr>
            </a:br>
            <a:r>
              <a:rPr lang="de-DE" sz="1200" dirty="0">
                <a:solidFill>
                  <a:srgbClr val="005555"/>
                </a:solidFill>
              </a:rPr>
              <a:t>- </a:t>
            </a:r>
            <a:r>
              <a:rPr lang="de-DE" sz="1200" dirty="0" smtClean="0">
                <a:solidFill>
                  <a:srgbClr val="005555"/>
                </a:solidFill>
              </a:rPr>
              <a:t>Vermeidung von Stahlrohren durch Integration des wasserführenden </a:t>
            </a:r>
            <a:r>
              <a:rPr lang="de-DE" sz="1200" dirty="0" smtClean="0">
                <a:solidFill>
                  <a:srgbClr val="005555"/>
                </a:solidFill>
              </a:rPr>
              <a:t>Rohres </a:t>
            </a:r>
            <a:r>
              <a:rPr lang="de-DE" sz="1200" dirty="0"/>
              <a:t>in </a:t>
            </a:r>
            <a:r>
              <a:rPr lang="de-DE" sz="1200" dirty="0" err="1" smtClean="0"/>
              <a:t>CuCrZr</a:t>
            </a:r>
            <a:r>
              <a:rPr lang="de-DE" sz="1200" dirty="0" smtClean="0"/>
              <a:t>-Wärmesenke</a:t>
            </a:r>
            <a:br>
              <a:rPr lang="de-DE" sz="1200" dirty="0" smtClean="0"/>
            </a:br>
            <a:r>
              <a:rPr lang="de-DE" sz="1200" dirty="0" smtClean="0"/>
              <a:t>- statt einzelner Wärmesenken monolithischer </a:t>
            </a:r>
            <a:r>
              <a:rPr lang="de-DE" sz="1200" dirty="0" err="1" smtClean="0"/>
              <a:t>CuCrZr</a:t>
            </a:r>
            <a:r>
              <a:rPr lang="de-DE" sz="1200" dirty="0" smtClean="0"/>
              <a:t>-Körper mit identischem </a:t>
            </a:r>
            <a:r>
              <a:rPr lang="de-DE" sz="1200" dirty="0" err="1" smtClean="0"/>
              <a:t>Bohrbild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- Vergrößerung der Oberfläche für Wärmeübergang (drei </a:t>
            </a:r>
            <a:r>
              <a:rPr lang="de-DE" sz="1200" dirty="0" smtClean="0"/>
              <a:t>parallele Rechteck-Kanäle </a:t>
            </a:r>
            <a:r>
              <a:rPr lang="de-DE" sz="1200" dirty="0" smtClean="0"/>
              <a:t>statt eines halben Rohres) </a:t>
            </a:r>
            <a:r>
              <a:rPr lang="de-DE" sz="1200" u="sng" dirty="0" smtClean="0"/>
              <a:t>bei Beibehaltung des </a:t>
            </a:r>
            <a:r>
              <a:rPr lang="de-DE" sz="1200" u="sng" dirty="0" smtClean="0"/>
              <a:t>hydraulischen </a:t>
            </a:r>
            <a:r>
              <a:rPr lang="de-DE" sz="1200" u="sng" dirty="0" smtClean="0"/>
              <a:t>Durchmessers und des Druckabfalles</a:t>
            </a:r>
            <a:br>
              <a:rPr lang="de-DE" sz="1200" u="sng" dirty="0" smtClean="0"/>
            </a:br>
            <a:r>
              <a:rPr lang="de-DE" sz="1200" dirty="0">
                <a:solidFill>
                  <a:srgbClr val="005555"/>
                </a:solidFill>
              </a:rPr>
              <a:t/>
            </a:r>
            <a:br>
              <a:rPr lang="de-DE" sz="1200" dirty="0">
                <a:solidFill>
                  <a:srgbClr val="005555"/>
                </a:solidFill>
              </a:rPr>
            </a:br>
            <a:r>
              <a:rPr lang="de-DE" sz="1200" dirty="0" smtClean="0">
                <a:solidFill>
                  <a:srgbClr val="00B050"/>
                </a:solidFill>
              </a:rPr>
              <a:t>Fügetechnik galvanisch abgeschiedenes Kupfer</a:t>
            </a:r>
            <a:r>
              <a:rPr lang="de-DE" sz="1200" dirty="0">
                <a:solidFill>
                  <a:srgbClr val="005555"/>
                </a:solidFill>
              </a:rPr>
              <a:t/>
            </a:r>
            <a:br>
              <a:rPr lang="de-DE" sz="1200" dirty="0">
                <a:solidFill>
                  <a:srgbClr val="005555"/>
                </a:solidFill>
              </a:rPr>
            </a:br>
            <a:r>
              <a:rPr lang="de-DE" sz="1200" dirty="0">
                <a:solidFill>
                  <a:srgbClr val="005555"/>
                </a:solidFill>
              </a:rPr>
              <a:t>- </a:t>
            </a:r>
            <a:r>
              <a:rPr lang="de-DE" sz="1200" dirty="0" smtClean="0">
                <a:solidFill>
                  <a:srgbClr val="005555"/>
                </a:solidFill>
              </a:rPr>
              <a:t>Vermeidung unterschiedlicher Wärmeausdehnungen (</a:t>
            </a:r>
            <a:r>
              <a:rPr lang="de-DE" sz="1200" dirty="0" err="1" smtClean="0">
                <a:solidFill>
                  <a:srgbClr val="005555"/>
                </a:solidFill>
              </a:rPr>
              <a:t>Cu</a:t>
            </a:r>
            <a:r>
              <a:rPr lang="de-DE" sz="1200" dirty="0" smtClean="0">
                <a:solidFill>
                  <a:srgbClr val="005555"/>
                </a:solidFill>
              </a:rPr>
              <a:t> / </a:t>
            </a:r>
            <a:r>
              <a:rPr lang="de-DE" sz="1200" dirty="0" err="1" smtClean="0">
                <a:solidFill>
                  <a:srgbClr val="005555"/>
                </a:solidFill>
              </a:rPr>
              <a:t>CuCrZr</a:t>
            </a:r>
            <a:r>
              <a:rPr lang="de-DE" sz="1200" dirty="0" smtClean="0">
                <a:solidFill>
                  <a:srgbClr val="005555"/>
                </a:solidFill>
              </a:rPr>
              <a:t>)</a:t>
            </a:r>
            <a:r>
              <a:rPr lang="de-DE" sz="1200" dirty="0">
                <a:solidFill>
                  <a:srgbClr val="005555"/>
                </a:solidFill>
              </a:rPr>
              <a:t/>
            </a:r>
            <a:br>
              <a:rPr lang="de-DE" sz="1200" dirty="0">
                <a:solidFill>
                  <a:srgbClr val="005555"/>
                </a:solidFill>
              </a:rPr>
            </a:br>
            <a:r>
              <a:rPr lang="de-DE" sz="1200" dirty="0">
                <a:solidFill>
                  <a:srgbClr val="005555"/>
                </a:solidFill>
              </a:rPr>
              <a:t>- </a:t>
            </a:r>
            <a:r>
              <a:rPr lang="de-DE" sz="1200" dirty="0" smtClean="0">
                <a:solidFill>
                  <a:srgbClr val="005555"/>
                </a:solidFill>
              </a:rPr>
              <a:t>Anbindung von Edelstahl-Anschlüssen ist prozesssicher und Druck- und UHV-dicht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7739" y="438811"/>
            <a:ext cx="10296524" cy="503300"/>
          </a:xfrm>
        </p:spPr>
        <p:txBody>
          <a:bodyPr/>
          <a:lstStyle/>
          <a:p>
            <a:r>
              <a:rPr lang="de-DE" dirty="0" smtClean="0"/>
              <a:t>Hintergrund und Zielsetzung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 dirty="0"/>
              <a:t>MAX-PLANCK-GESELLSCHAFT | GENERALVERWALTUNG 		</a:t>
            </a:r>
            <a:fld id="{66010EC9-0321-4628-A90F-8E43303C4E7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96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8660" r="21828" b="7153"/>
          <a:stretch/>
        </p:blipFill>
        <p:spPr>
          <a:xfrm>
            <a:off x="888431" y="2724924"/>
            <a:ext cx="2304000" cy="151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7964" r="21814" b="7846"/>
          <a:stretch/>
        </p:blipFill>
        <p:spPr>
          <a:xfrm>
            <a:off x="9424697" y="898781"/>
            <a:ext cx="2340000" cy="1512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9772650" algn="r"/>
                <a:tab pos="10226675" algn="r"/>
              </a:tabLst>
            </a:pPr>
            <a:r>
              <a:rPr lang="de-DE" smtClean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3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47739" y="1394617"/>
            <a:ext cx="8239597" cy="3844765"/>
          </a:xfrm>
        </p:spPr>
        <p:txBody>
          <a:bodyPr/>
          <a:lstStyle/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smtClean="0"/>
              <a:t>Zusammenführung der 24 Wärmesenken bei Beibehaltung der </a:t>
            </a:r>
            <a:r>
              <a:rPr lang="de-DE" dirty="0" err="1" smtClean="0"/>
              <a:t>Facettierung</a:t>
            </a:r>
            <a:r>
              <a:rPr lang="de-DE" dirty="0" smtClean="0"/>
              <a:t> und des </a:t>
            </a:r>
            <a:r>
              <a:rPr lang="de-DE" dirty="0" smtClean="0"/>
              <a:t>Bohrbildes</a:t>
            </a:r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smtClean="0"/>
              <a:t>Schlitze zur Verringerung der </a:t>
            </a:r>
            <a:r>
              <a:rPr lang="de-DE" dirty="0" err="1" smtClean="0"/>
              <a:t>Lorentzkräfte</a:t>
            </a:r>
            <a:endParaRPr lang="de-DE" dirty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>
                <a:solidFill>
                  <a:srgbClr val="005555"/>
                </a:solidFill>
              </a:rPr>
              <a:t>- drei integrierte Kanäle 3x7 statt eines halbseitig angebundenen Rohres D</a:t>
            </a:r>
            <a:r>
              <a:rPr lang="de-DE" baseline="-25000" dirty="0" smtClean="0">
                <a:solidFill>
                  <a:srgbClr val="005555"/>
                </a:solidFill>
              </a:rPr>
              <a:t>i</a:t>
            </a:r>
            <a:r>
              <a:rPr lang="de-DE" dirty="0" smtClean="0">
                <a:solidFill>
                  <a:srgbClr val="005555"/>
                </a:solidFill>
              </a:rPr>
              <a:t>10</a:t>
            </a:r>
            <a:br>
              <a:rPr lang="de-DE" dirty="0" smtClean="0">
                <a:solidFill>
                  <a:srgbClr val="005555"/>
                </a:solidFill>
              </a:rPr>
            </a:br>
            <a:r>
              <a:rPr lang="de-DE" dirty="0">
                <a:solidFill>
                  <a:srgbClr val="005555"/>
                </a:solidFill>
              </a:rPr>
              <a:t/>
            </a:r>
            <a:br>
              <a:rPr lang="de-DE" dirty="0">
                <a:solidFill>
                  <a:srgbClr val="005555"/>
                </a:solidFill>
              </a:rPr>
            </a:b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503300"/>
          </a:xfrm>
        </p:spPr>
        <p:txBody>
          <a:bodyPr/>
          <a:lstStyle/>
          <a:p>
            <a:r>
              <a:rPr lang="de-DE" dirty="0" smtClean="0"/>
              <a:t>Technische Umsetzung beispielhaft am </a:t>
            </a:r>
            <a:r>
              <a:rPr lang="de-DE" dirty="0" err="1" smtClean="0"/>
              <a:t>Baffle</a:t>
            </a:r>
            <a:r>
              <a:rPr lang="de-DE" dirty="0" smtClean="0"/>
              <a:t> 6h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8451" r="21823" b="7359"/>
          <a:stretch/>
        </p:blipFill>
        <p:spPr>
          <a:xfrm>
            <a:off x="4360993" y="2732964"/>
            <a:ext cx="2304000" cy="1512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833" r="5930" b="-1049"/>
          <a:stretch/>
        </p:blipFill>
        <p:spPr>
          <a:xfrm>
            <a:off x="565568" y="4524249"/>
            <a:ext cx="3006000" cy="1728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3621" r="5866" b="2166"/>
          <a:stretch/>
        </p:blipFill>
        <p:spPr>
          <a:xfrm>
            <a:off x="4061997" y="4531893"/>
            <a:ext cx="3006000" cy="169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72237" r="55977" b="2951"/>
          <a:stretch/>
        </p:blipFill>
        <p:spPr>
          <a:xfrm>
            <a:off x="7193926" y="4527675"/>
            <a:ext cx="2016000" cy="1872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20357" r="12385" b="7477"/>
          <a:stretch/>
        </p:blipFill>
        <p:spPr>
          <a:xfrm rot="120000">
            <a:off x="10125142" y="3667893"/>
            <a:ext cx="1476000" cy="1728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t="71481" r="56087" b="1790"/>
          <a:stretch/>
        </p:blipFill>
        <p:spPr>
          <a:xfrm>
            <a:off x="7193926" y="2610814"/>
            <a:ext cx="2016000" cy="2016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9494036" y="2845159"/>
            <a:ext cx="1686359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Fräsen der Kanäle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398694" y="5377004"/>
            <a:ext cx="2503762" cy="8848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Galvanische Verschließen</a:t>
            </a:r>
            <a:br>
              <a:rPr lang="de-DE" sz="1600" dirty="0" smtClean="0"/>
            </a:br>
            <a:r>
              <a:rPr lang="de-DE" sz="1600" dirty="0" smtClean="0"/>
              <a:t>der Kanäle und Anbindung</a:t>
            </a:r>
            <a:br>
              <a:rPr lang="de-DE" sz="1600" dirty="0" smtClean="0"/>
            </a:br>
            <a:r>
              <a:rPr lang="de-DE" sz="1600" dirty="0" smtClean="0"/>
              <a:t>der Edelstahl-Anschlüsse</a:t>
            </a:r>
          </a:p>
        </p:txBody>
      </p:sp>
      <p:sp>
        <p:nvSpPr>
          <p:cNvPr id="20" name="Rechteck 19"/>
          <p:cNvSpPr/>
          <p:nvPr/>
        </p:nvSpPr>
        <p:spPr>
          <a:xfrm>
            <a:off x="502448" y="2566794"/>
            <a:ext cx="3121265" cy="38857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953739" y="2566794"/>
            <a:ext cx="8007133" cy="38857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22" name="Pfeil nach rechts 21"/>
          <p:cNvSpPr/>
          <p:nvPr/>
        </p:nvSpPr>
        <p:spPr>
          <a:xfrm>
            <a:off x="3469289" y="4229109"/>
            <a:ext cx="701269" cy="351026"/>
          </a:xfrm>
          <a:prstGeom prst="rightArrow">
            <a:avLst/>
          </a:prstGeom>
          <a:solidFill>
            <a:srgbClr val="00B050"/>
          </a:solidFill>
          <a:ln w="9525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9772650" algn="r"/>
                <a:tab pos="10226675" algn="r"/>
              </a:tabLst>
            </a:pPr>
            <a:r>
              <a:rPr lang="de-DE" smtClean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4</a:t>
            </a:fld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503300"/>
          </a:xfrm>
        </p:spPr>
        <p:txBody>
          <a:bodyPr/>
          <a:lstStyle/>
          <a:p>
            <a:r>
              <a:rPr lang="de-DE" dirty="0" smtClean="0"/>
              <a:t>Simulation  1 </a:t>
            </a:r>
            <a:r>
              <a:rPr lang="de-DE" cap="none" dirty="0" smtClean="0"/>
              <a:t>MW/m²</a:t>
            </a:r>
            <a:r>
              <a:rPr lang="de-DE" dirty="0" smtClean="0"/>
              <a:t>-Wärmeeintrag </a:t>
            </a:r>
            <a:r>
              <a:rPr lang="de-DE" dirty="0" smtClean="0"/>
              <a:t>am </a:t>
            </a:r>
            <a:r>
              <a:rPr lang="de-DE" dirty="0" err="1" smtClean="0"/>
              <a:t>Baffle</a:t>
            </a:r>
            <a:r>
              <a:rPr lang="de-DE" dirty="0" smtClean="0"/>
              <a:t> 6h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7964" r="21814" b="7846"/>
          <a:stretch/>
        </p:blipFill>
        <p:spPr>
          <a:xfrm>
            <a:off x="9444489" y="1195450"/>
            <a:ext cx="2340000" cy="1512000"/>
          </a:xfrm>
          <a:prstGeom prst="rect">
            <a:avLst/>
          </a:prstGeom>
        </p:spPr>
      </p:pic>
      <p:sp>
        <p:nvSpPr>
          <p:cNvPr id="7" name="Inhaltsplatzhalter 4"/>
          <p:cNvSpPr>
            <a:spLocks noGrp="1"/>
          </p:cNvSpPr>
          <p:nvPr>
            <p:ph idx="1"/>
          </p:nvPr>
        </p:nvSpPr>
        <p:spPr>
          <a:xfrm>
            <a:off x="947739" y="1927656"/>
            <a:ext cx="10296524" cy="4319588"/>
          </a:xfrm>
        </p:spPr>
        <p:txBody>
          <a:bodyPr/>
          <a:lstStyle/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err="1" smtClean="0"/>
              <a:t>Baffle</a:t>
            </a:r>
            <a:r>
              <a:rPr lang="de-DE" dirty="0" smtClean="0"/>
              <a:t>-Fläche: 0,24m</a:t>
            </a:r>
            <a:r>
              <a:rPr lang="de-DE" baseline="30000" dirty="0" smtClean="0"/>
              <a:t>2</a:t>
            </a:r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/>
              <a:t>Eingetragene Wärmemenge: </a:t>
            </a:r>
            <a:r>
              <a:rPr lang="de-DE" dirty="0" smtClean="0"/>
              <a:t>240kW</a:t>
            </a:r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err="1" smtClean="0"/>
              <a:t>Wärmeübergangskoeffizent</a:t>
            </a:r>
            <a:r>
              <a:rPr lang="de-DE" dirty="0" smtClean="0"/>
              <a:t> Wand/Wasser: 15kW/m</a:t>
            </a:r>
            <a:r>
              <a:rPr lang="de-DE" baseline="30000" dirty="0" smtClean="0"/>
              <a:t>2</a:t>
            </a:r>
            <a:r>
              <a:rPr lang="de-DE" dirty="0" smtClean="0"/>
              <a:t>K und alternativ 7kW/m</a:t>
            </a:r>
            <a:r>
              <a:rPr lang="de-DE" baseline="30000" dirty="0" smtClean="0"/>
              <a:t>2</a:t>
            </a:r>
            <a:r>
              <a:rPr lang="de-DE" dirty="0" smtClean="0"/>
              <a:t>K</a:t>
            </a:r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smtClean="0"/>
              <a:t>Wassertemperatur </a:t>
            </a:r>
            <a:r>
              <a:rPr lang="de-DE" dirty="0" smtClean="0"/>
              <a:t>30°C</a:t>
            </a:r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r>
              <a:rPr lang="de-DE" dirty="0" smtClean="0"/>
              <a:t>Abstrahlung Graphit mit </a:t>
            </a:r>
            <a:r>
              <a:rPr lang="de-DE" dirty="0" err="1" smtClean="0"/>
              <a:t>Emissivität</a:t>
            </a:r>
            <a:r>
              <a:rPr lang="de-DE" dirty="0" smtClean="0"/>
              <a:t> 0,85 und Umgebungstemperatur 300°C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lnSpc>
                <a:spcPts val="1700"/>
              </a:lnSpc>
              <a:spcBef>
                <a:spcPts val="500"/>
              </a:spcBef>
              <a:buFontTx/>
              <a:buChar char="-"/>
            </a:pPr>
            <a:endParaRPr lang="de-DE" dirty="0" smtClean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Simulation von:</a:t>
            </a:r>
          </a:p>
          <a:p>
            <a:pPr>
              <a:lnSpc>
                <a:spcPts val="1700"/>
              </a:lnSpc>
              <a:spcBef>
                <a:spcPts val="500"/>
              </a:spcBef>
            </a:pPr>
            <a:endParaRPr lang="de-DE" dirty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- Temperaturverlauf</a:t>
            </a:r>
          </a:p>
          <a:p>
            <a:pPr>
              <a:lnSpc>
                <a:spcPts val="1700"/>
              </a:lnSpc>
              <a:spcBef>
                <a:spcPts val="500"/>
              </a:spcBef>
            </a:pPr>
            <a:endParaRPr lang="de-DE" dirty="0" smtClean="0"/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>
                <a:solidFill>
                  <a:srgbClr val="005555"/>
                </a:solidFill>
              </a:rPr>
              <a:t>- </a:t>
            </a:r>
            <a:r>
              <a:rPr lang="de-DE" dirty="0" smtClean="0">
                <a:solidFill>
                  <a:srgbClr val="005555"/>
                </a:solidFill>
              </a:rPr>
              <a:t>Verschiebung</a:t>
            </a:r>
            <a:endParaRPr lang="de-DE" dirty="0" smtClean="0">
              <a:solidFill>
                <a:srgbClr val="005555"/>
              </a:solidFill>
            </a:endParaRPr>
          </a:p>
          <a:p>
            <a:pPr>
              <a:lnSpc>
                <a:spcPts val="1700"/>
              </a:lnSpc>
              <a:spcBef>
                <a:spcPts val="500"/>
              </a:spcBef>
            </a:pPr>
            <a:endParaRPr lang="de-DE" dirty="0" smtClean="0">
              <a:solidFill>
                <a:srgbClr val="005555"/>
              </a:solidFill>
            </a:endParaRPr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>
                <a:solidFill>
                  <a:srgbClr val="005555"/>
                </a:solidFill>
              </a:rPr>
              <a:t>- Plastische Verformung</a:t>
            </a:r>
            <a:br>
              <a:rPr lang="de-DE" dirty="0" smtClean="0">
                <a:solidFill>
                  <a:srgbClr val="005555"/>
                </a:solidFill>
              </a:rPr>
            </a:br>
            <a:endParaRPr lang="de-DE" dirty="0" smtClean="0">
              <a:solidFill>
                <a:srgbClr val="005555"/>
              </a:solidFill>
            </a:endParaRPr>
          </a:p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>
                <a:solidFill>
                  <a:srgbClr val="005555"/>
                </a:solidFill>
              </a:rPr>
              <a:t>- Spannung</a:t>
            </a:r>
            <a:r>
              <a:rPr lang="de-DE" dirty="0" smtClean="0">
                <a:solidFill>
                  <a:srgbClr val="005555"/>
                </a:solidFill>
              </a:rPr>
              <a:t/>
            </a:r>
            <a:br>
              <a:rPr lang="de-DE" dirty="0" smtClean="0">
                <a:solidFill>
                  <a:srgbClr val="005555"/>
                </a:solidFill>
              </a:rPr>
            </a:br>
            <a:r>
              <a:rPr lang="de-DE" dirty="0">
                <a:solidFill>
                  <a:srgbClr val="005555"/>
                </a:solidFill>
              </a:rPr>
              <a:t/>
            </a:r>
            <a:br>
              <a:rPr lang="de-DE" dirty="0">
                <a:solidFill>
                  <a:srgbClr val="005555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5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CFF52178-BD86-4127-B2B9-3A1669E60907}" type="slidenum">
              <a:rPr lang="de-DE" smtClean="0"/>
              <a:t>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22" y="1097569"/>
            <a:ext cx="9934861" cy="5289899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897065" y="393544"/>
            <a:ext cx="10258350" cy="704025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Temperaturverlauf Wärmesenke und Graphit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15kW/m</a:t>
            </a:r>
            <a:r>
              <a:rPr lang="de-DE" baseline="30000" dirty="0" smtClean="0"/>
              <a:t>2</a:t>
            </a:r>
            <a:r>
              <a:rPr lang="de-DE" dirty="0" smtClean="0"/>
              <a:t>K                                                                 7kW/m</a:t>
            </a:r>
            <a:r>
              <a:rPr lang="de-DE" baseline="30000" dirty="0" smtClean="0"/>
              <a:t>2</a:t>
            </a:r>
            <a:r>
              <a:rPr lang="de-DE" dirty="0" smtClean="0"/>
              <a:t>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3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/>
              <a:t>MAX-PLANCK-GESELLSCHAFT | GENERALVERWALTUNG 		</a:t>
            </a:r>
            <a:fld id="{C94614C8-0F3B-42EC-8613-937016313B33}" type="slidenum">
              <a:rPr lang="de-DE" smtClean="0"/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27" y="1093681"/>
            <a:ext cx="9931337" cy="526875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97065" y="393544"/>
            <a:ext cx="10258350" cy="704025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Temperaturverlauf Wärmesenke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15kW/m</a:t>
            </a:r>
            <a:r>
              <a:rPr lang="de-DE" baseline="30000" dirty="0" smtClean="0"/>
              <a:t>2</a:t>
            </a:r>
            <a:r>
              <a:rPr lang="de-DE" dirty="0" smtClean="0"/>
              <a:t>K                                                                 7kW/m</a:t>
            </a:r>
            <a:r>
              <a:rPr lang="de-DE" baseline="30000" dirty="0" smtClean="0"/>
              <a:t>2</a:t>
            </a:r>
            <a:r>
              <a:rPr lang="de-DE" dirty="0" smtClean="0"/>
              <a:t>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789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64" y="1097569"/>
            <a:ext cx="9973628" cy="5303996"/>
          </a:xfrm>
          <a:prstGeom prst="rect">
            <a:avLst/>
          </a:prstGeom>
        </p:spPr>
      </p:pic>
      <p:sp>
        <p:nvSpPr>
          <p:cNvPr id="3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Temperaturverlauf Kühlkanäle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15kW/m</a:t>
            </a:r>
            <a:r>
              <a:rPr lang="de-DE" baseline="30000" dirty="0" smtClean="0"/>
              <a:t>2</a:t>
            </a:r>
            <a:r>
              <a:rPr lang="de-DE" dirty="0" smtClean="0"/>
              <a:t>K                                                                 7kW/m</a:t>
            </a:r>
            <a:r>
              <a:rPr lang="de-DE" baseline="30000" dirty="0" smtClean="0"/>
              <a:t>2</a:t>
            </a:r>
            <a:r>
              <a:rPr lang="de-DE" dirty="0" smtClean="0"/>
              <a:t>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83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cap="none" spc="40" dirty="0">
                <a:latin typeface="+mn-lt"/>
                <a:ea typeface="+mn-ea"/>
                <a:cs typeface="+mn-cs"/>
              </a:rPr>
              <a:t>Lagerpunkte</a:t>
            </a:r>
            <a:endParaRPr lang="de-DE" sz="1600" cap="none" spc="4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9772650" algn="r"/>
                <a:tab pos="10226675" algn="r"/>
              </a:tabLst>
            </a:pPr>
            <a:r>
              <a:rPr lang="de-DE" smtClean="0"/>
              <a:t>MAX-PLANCK-GESELLSCHAFT | GENERALVERWALTUNG 		</a:t>
            </a:r>
            <a:fld id="{BEF2B570-7D3D-4E32-B755-DE8CB109D0A3}" type="slidenum">
              <a:rPr lang="de-DE" smtClean="0"/>
              <a:pPr>
                <a:tabLst>
                  <a:tab pos="9772650" algn="r"/>
                  <a:tab pos="10226675" algn="r"/>
                </a:tabLst>
              </a:pPr>
              <a:t>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9" y="1443036"/>
            <a:ext cx="9548811" cy="52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454800"/>
            <a:ext cx="12186000" cy="180000"/>
          </a:xfrm>
        </p:spPr>
        <p:txBody>
          <a:bodyPr/>
          <a:lstStyle/>
          <a:p>
            <a:r>
              <a:rPr lang="de-DE" dirty="0"/>
              <a:t>MAX-PLANCK-GESELLSCHAFT | GENERALVERWALTUNG 		</a:t>
            </a:r>
            <a:fld id="{45D61900-6C28-4ED4-BF26-94A5D8255E90}" type="slidenum">
              <a:rPr lang="de-DE" smtClean="0"/>
              <a:t>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90" y="997378"/>
            <a:ext cx="8440579" cy="4743641"/>
          </a:xfrm>
          <a:prstGeom prst="rect">
            <a:avLst/>
          </a:prstGeom>
        </p:spPr>
      </p:pic>
      <p:sp>
        <p:nvSpPr>
          <p:cNvPr id="4" name="Inhaltsplatzhalter 4"/>
          <p:cNvSpPr txBox="1">
            <a:spLocks/>
          </p:cNvSpPr>
          <p:nvPr/>
        </p:nvSpPr>
        <p:spPr>
          <a:xfrm>
            <a:off x="897065" y="393544"/>
            <a:ext cx="10258350" cy="704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Bef>
                <a:spcPts val="500"/>
              </a:spcBef>
            </a:pPr>
            <a:r>
              <a:rPr lang="de-DE" dirty="0" smtClean="0"/>
              <a:t>Verschiebung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66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wBAb9LrG6CZdye_dFF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iXb3pi7BNcgsFVHQkKB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7civIYxrL3eJBclEoQ9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heme/theme1.xml><?xml version="1.0" encoding="utf-8"?>
<a:theme xmlns:a="http://schemas.openxmlformats.org/drawingml/2006/main" name="Blank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F797C520-B085-42CC-8C5E-178598865FC3}" vid="{619266A3-4624-46EF-BD54-361F6BC6B72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PG Dokument" ma:contentTypeID="0x0101004AB6DF3283EA4DF58212D22E9467034C009AE54748E543DB4E897550B5FCF4F56F" ma:contentTypeVersion="122" ma:contentTypeDescription="Dokument Inhaltstyp" ma:contentTypeScope="" ma:versionID="5d50fa3fdd412e03ea1824b6b89e9526">
  <xsd:schema xmlns:xsd="http://www.w3.org/2001/XMLSchema" xmlns:xs="http://www.w3.org/2001/XMLSchema" xmlns:p="http://schemas.microsoft.com/office/2006/metadata/properties" xmlns:ns1="http://schemas.microsoft.com/sharepoint/v3" xmlns:ns2="c6c67821-26bb-42f7-bdf8-5a2625b641ff" targetNamespace="http://schemas.microsoft.com/office/2006/metadata/properties" ma:root="true" ma:fieldsID="c716f81d2c21273f69a714a80fa5c6de" ns1:_="" ns2:_="">
    <xsd:import namespace="http://schemas.microsoft.com/sharepoint/v3"/>
    <xsd:import namespace="c6c67821-26bb-42f7-bdf8-5a2625b641ff"/>
    <xsd:element name="properties">
      <xsd:complexType>
        <xsd:sequence>
          <xsd:element name="documentManagement">
            <xsd:complexType>
              <xsd:all>
                <xsd:element ref="ns1:mpgPLContentResponsible"/>
                <xsd:element ref="ns1:mpgPLPublishingDate" minOccurs="0"/>
                <xsd:element ref="ns1:mpgPLExpiryDate" minOccurs="0"/>
                <xsd:element ref="ns2:TaxKeywordTaxHTField" minOccurs="0"/>
                <xsd:element ref="ns1:mpgDocDocTypeTaxHTField" minOccurs="0"/>
                <xsd:element ref="ns2:TaxCatchAll" minOccurs="0"/>
                <xsd:element ref="ns2:TaxCatchAllLabel" minOccurs="0"/>
                <xsd:element ref="ns1:mpgDocTargetGroupTaxHTField" minOccurs="0"/>
                <xsd:element ref="ns1:mpgPLLanguageTaxHTField" minOccurs="0"/>
                <xsd:element ref="ns2:SharedWithUsers" minOccurs="0"/>
                <xsd:element ref="ns2:mpgDoc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pgPLContentResponsible" ma:index="8" ma:displayName="Inhaltsverantwortliche*r" ma:description="" ma:list="UserInfo" ma:SharePointGroup="0" ma:internalName="mpgPLContentResponsib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pgPLPublishingDate" ma:index="9" nillable="true" ma:displayName="Veröffentlichungsdatum" ma:default="[TODAY]" ma:description="" ma:format="DateOnly" ma:internalName="mpgPLPublishingDate">
      <xsd:simpleType>
        <xsd:restriction base="dms:DateTime"/>
      </xsd:simpleType>
    </xsd:element>
    <xsd:element name="mpgPLExpiryDate" ma:index="10" nillable="true" ma:displayName="Ablaufdatum" ma:description="" ma:format="DateOnly" ma:internalName="mpgPLExpiryDate">
      <xsd:simpleType>
        <xsd:restriction base="dms:DateTime"/>
      </xsd:simpleType>
    </xsd:element>
    <xsd:element name="mpgDocDocTypeTaxHTField" ma:index="13" ma:taxonomy="true" ma:internalName="mpgDocDocTypeTaxHTField" ma:taxonomyFieldName="mpgDocDocType" ma:displayName="Art" ma:fieldId="{601dbd04-b693-439b-b28e-0b23f1dc2428}" ma:sspId="41004379-2ab6-411a-b317-f2f5ec94df92" ma:termSetId="e1711f15-461a-476e-9d7d-f02bebbaddb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pgDocTargetGroupTaxHTField" ma:index="17" ma:taxonomy="true" ma:internalName="mpgDocTargetGroupTaxHTField" ma:taxonomyFieldName="mpgDocTargetGroup" ma:displayName="Zielgruppe" ma:fieldId="{6ba75283-d0e7-4150-bb2c-741bb77c72d2}" ma:sspId="41004379-2ab6-411a-b317-f2f5ec94df92" ma:termSetId="54bc12ce-a5a6-4ae3-8b04-494423616d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pgPLLanguageTaxHTField" ma:index="19" ma:taxonomy="true" ma:internalName="mpgPLLanguageTaxHTField" ma:taxonomyFieldName="mpgPLLanguage" ma:displayName="Sprache" ma:fieldId="{b1679fa1-1b0d-44c5-99e4-91e3fdab4b26}" ma:sspId="41004379-2ab6-411a-b317-f2f5ec94df92" ma:termSetId="e30160ba-dae6-41a6-ae27-2318da01846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67821-26bb-42f7-bdf8-5a2625b641ff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2" nillable="true" ma:taxonomy="true" ma:internalName="TaxKeywordTaxHTField" ma:taxonomyFieldName="TaxKeyword" ma:displayName="Keywords" ma:fieldId="{23f27201-bee3-471e-b2e7-b64fd8b7ca38}" ma:taxonomyMulti="true" ma:sspId="41004379-2ab6-411a-b317-f2f5ec94df9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d7fbe5fd-9a95-431e-af01-f63580c6228b}" ma:internalName="TaxCatchAll" ma:showField="CatchAllData" ma:web="c6c67821-26bb-42f7-bdf8-5a2625b64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d7fbe5fd-9a95-431e-af01-f63580c6228b}" ma:internalName="TaxCatchAllLabel" ma:readOnly="true" ma:showField="CatchAllDataLabel" ma:web="c6c67821-26bb-42f7-bdf8-5a2625b64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pgDocDescription" ma:index="22" nillable="true" ma:displayName="Description" ma:description="" ma:internalName="mpgDoc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DocumentEventReceiverItemAdded</Name>
    <Synchronization>Synchronous</Synchronization>
    <Type>10001</Type>
    <SequenceNumber>16000</SequenceNumber>
    <Url/>
    <Assembly>MPG.Intra20.Publishing, Version=1.0.0.0, Culture=neutral, PublicKeyToken=87bb4b3fa8c36758</Assembly>
    <Class>MPG.Intra20.Publishing.SharePoint.EventReceiver.DocumentEventReceiver.DocumentEventReceiver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pgDocDescription xmlns="c6c67821-26bb-42f7-bdf8-5a2625b641ff">Mustermappe zur Erstellung von PowerPoint-Präsentationen.</mpgDocDescription>
    <mpgPLPublishingDate xmlns="http://schemas.microsoft.com/sharepoint/v3">2020-05-27T22:00:00+00:00</mpgPLPublishingDate>
    <mpgPLContentResponsible xmlns="http://schemas.microsoft.com/sharepoint/v3">
      <UserInfo>
        <DisplayName>i:0e.t|sso-gv|057328</DisplayName>
        <AccountId>493</AccountId>
        <AccountType/>
      </UserInfo>
    </mpgPLContentResponsible>
    <mpgDocTargetGroupTaxHTField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</TermName>
          <TermId xmlns="http://schemas.microsoft.com/office/infopath/2007/PartnerControls">57c45585-e7ac-4fd7-9240-3f1dcd05ca05</TermId>
        </TermInfo>
      </Terms>
    </mpgDocTargetGroupTaxHTField>
    <TaxCatchAll xmlns="c6c67821-26bb-42f7-bdf8-5a2625b641ff">
      <Value>2540</Value>
      <Value>9</Value>
      <Value>2</Value>
    </TaxCatchAll>
    <mpgPLLanguageTaxHTField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deutsch</TermName>
          <TermId xmlns="http://schemas.microsoft.com/office/infopath/2007/PartnerControls">44abdae6-0e73-433a-aa95-162c84ae1ca9</TermId>
        </TermInfo>
      </Terms>
    </mpgPLLanguageTaxHTField>
    <TaxKeywordTaxHTField xmlns="c6c67821-26bb-42f7-bdf8-5a2625b641ff">
      <Terms xmlns="http://schemas.microsoft.com/office/infopath/2007/PartnerControls"/>
    </TaxKeywordTaxHTField>
    <mpgDocDocTypeTaxHTField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</TermName>
          <TermId xmlns="http://schemas.microsoft.com/office/infopath/2007/PartnerControls">09f70767-5cdb-414d-a322-d8016a38f1a6</TermId>
        </TermInfo>
      </Terms>
    </mpgDocDocTypeTaxHTField>
    <mpgPLExpiryDate xmlns="http://schemas.microsoft.com/sharepoint/v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2CAEBB-EFFA-4B99-A134-68D8B99B21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6c67821-26bb-42f7-bdf8-5a2625b641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97DD61-7904-449B-A634-CDAECE14548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6B04CF1-2BB0-4521-84A0-B4B2049AA8D3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c6c67821-26bb-42f7-bdf8-5a2625b641ff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94D114E-A335-4D1F-B2AB-59B85C9B0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516</Words>
  <Application>Microsoft Office PowerPoint</Application>
  <PresentationFormat>Breitbild</PresentationFormat>
  <Paragraphs>65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.SF NS Symbols Regular</vt:lpstr>
      <vt:lpstr>Arial</vt:lpstr>
      <vt:lpstr>Calibri</vt:lpstr>
      <vt:lpstr>Symbol</vt:lpstr>
      <vt:lpstr>Wingdings 3</vt:lpstr>
      <vt:lpstr>Blank</vt:lpstr>
      <vt:lpstr>think-cell Folie</vt:lpstr>
      <vt:lpstr>Entwicklung eines neuen Baffle-designs für w7-x beispielgebend am Modul 6H </vt:lpstr>
      <vt:lpstr>Hintergrund und Zielsetzung</vt:lpstr>
      <vt:lpstr>Technische Umsetzung beispielhaft am Baffle 6h</vt:lpstr>
      <vt:lpstr>Simulation  1 MW/m²-Wärmeeintrag am Baffle 6h</vt:lpstr>
      <vt:lpstr>PowerPoint-Präsentation</vt:lpstr>
      <vt:lpstr>PowerPoint-Präsentation</vt:lpstr>
      <vt:lpstr>PowerPoint-Präsentation</vt:lpstr>
      <vt:lpstr>Lagerpunkte</vt:lpstr>
      <vt:lpstr>PowerPoint-Präsentation</vt:lpstr>
      <vt:lpstr>PowerPoint-Präsentation</vt:lpstr>
      <vt:lpstr>PowerPoint-Präsentation</vt:lpstr>
      <vt:lpstr>Praktische Umsetzung beispielhaft aN 1/3 Baffle 6h</vt:lpstr>
      <vt:lpstr>PowerPoint-Präsentation</vt:lpstr>
      <vt:lpstr>PowerPoint-Präsentation</vt:lpstr>
      <vt:lpstr>PowerPoint-Präsentation</vt:lpstr>
      <vt:lpstr>Herzlichen Dank  für Ihre Aufmerksamkeit Bei Fragen wenden Sie sich gerne an: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Neue Max Planck Master Musterfolien zur Inspiration,  zum editieren &amp;  weiterarbeiten</dc:title>
  <dc:creator>Dalija Budimlic</dc:creator>
  <cp:lastModifiedBy>Falk Kunkel</cp:lastModifiedBy>
  <cp:revision>53</cp:revision>
  <dcterms:created xsi:type="dcterms:W3CDTF">2021-11-17T15:55:04Z</dcterms:created>
  <dcterms:modified xsi:type="dcterms:W3CDTF">2024-02-06T13:55:38Z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pgDocTargetGroup">
    <vt:lpwstr>2;#GV|57c45585-e7ac-4fd7-9240-3f1dcd05ca05</vt:lpwstr>
  </property>
  <property fmtid="{D5CDD505-2E9C-101B-9397-08002B2CF9AE}" pid="4" name="mpgDocDocType">
    <vt:lpwstr>2540;#Vorlage|09f70767-5cdb-414d-a322-d8016a38f1a6</vt:lpwstr>
  </property>
  <property fmtid="{D5CDD505-2E9C-101B-9397-08002B2CF9AE}" pid="5" name="ContentTypeId">
    <vt:lpwstr>0x0101004AB6DF3283EA4DF58212D22E9467034C009AE54748E543DB4E897550B5FCF4F56F</vt:lpwstr>
  </property>
  <property fmtid="{D5CDD505-2E9C-101B-9397-08002B2CF9AE}" pid="6" name="mpgPLLanguage">
    <vt:lpwstr>9;#deutsch|44abdae6-0e73-433a-aa95-162c84ae1ca9</vt:lpwstr>
  </property>
</Properties>
</file>