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0" r:id="rId5"/>
    <p:sldId id="261" r:id="rId6"/>
    <p:sldId id="269" r:id="rId7"/>
    <p:sldId id="259" r:id="rId8"/>
    <p:sldId id="264" r:id="rId9"/>
    <p:sldId id="265" r:id="rId10"/>
    <p:sldId id="266" r:id="rId11"/>
    <p:sldId id="262" r:id="rId12"/>
    <p:sldId id="26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21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61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94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695326" y="1609726"/>
            <a:ext cx="10801349" cy="4772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95326" y="441325"/>
            <a:ext cx="9576471" cy="89441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1A4699-952B-42DA-8DC4-38A59B4961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2"/>
          <p:cNvSpPr>
            <a:spLocks noGrp="1"/>
          </p:cNvSpPr>
          <p:nvPr>
            <p:ph type="dt" sz="half" idx="2"/>
          </p:nvPr>
        </p:nvSpPr>
        <p:spPr>
          <a:xfrm>
            <a:off x="947738" y="6489700"/>
            <a:ext cx="10225087" cy="1428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600" kern="600" cap="all" spc="9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2022-2023 DIVGAS for W7-X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5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14.07.2022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20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30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54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15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39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47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7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3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6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BE35-49DB-4A83-B7E1-A59F0A3E8B0C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EB3C-9763-4E96-B64A-E05F951A2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90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AUG results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15.12.2023     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59" y="1006577"/>
            <a:ext cx="4342339" cy="207116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56" y="865172"/>
            <a:ext cx="6265644" cy="52173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59" y="1488680"/>
            <a:ext cx="2647950" cy="33337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30756" y="625520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 smtClean="0"/>
              <a:t>Source: A </a:t>
            </a:r>
            <a:r>
              <a:rPr lang="fr-FR" sz="1100" dirty="0" err="1"/>
              <a:t>Kallenbach</a:t>
            </a:r>
            <a:r>
              <a:rPr lang="fr-FR" sz="1100" dirty="0"/>
              <a:t> et al 2018 Plasma Phys. Control. Fusion 60 045006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337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LHD results with closed divertor</a:t>
            </a:r>
            <a:br>
              <a:rPr lang="en-GB" sz="3200" b="1" dirty="0" smtClean="0"/>
            </a:br>
            <a:endParaRPr lang="en-GB" sz="3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2024      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95325" y="1088628"/>
            <a:ext cx="5386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highest performance of the LHD plasma is obtained in the inner shifted configuration of </a:t>
            </a:r>
            <a:r>
              <a:rPr lang="en-US" dirty="0" err="1"/>
              <a:t>R</a:t>
            </a:r>
            <a:r>
              <a:rPr lang="en-US" baseline="-25000" dirty="0" err="1"/>
              <a:t>ax</a:t>
            </a:r>
            <a:r>
              <a:rPr lang="en-US" dirty="0"/>
              <a:t> ∼ 3.60 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7" y="1890464"/>
            <a:ext cx="5957089" cy="270104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11437" y="5773999"/>
            <a:ext cx="4711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Source: </a:t>
            </a:r>
            <a:r>
              <a:rPr lang="de-DE" sz="1400" dirty="0" smtClean="0"/>
              <a:t>T. </a:t>
            </a:r>
            <a:r>
              <a:rPr lang="de-DE" sz="1400" dirty="0" err="1" smtClean="0"/>
              <a:t>Morisaki</a:t>
            </a:r>
            <a:r>
              <a:rPr lang="de-DE" sz="1400" dirty="0" smtClean="0"/>
              <a:t> </a:t>
            </a:r>
            <a:r>
              <a:rPr lang="fr-FR" sz="1400" dirty="0" smtClean="0"/>
              <a:t>et al. </a:t>
            </a:r>
            <a:r>
              <a:rPr lang="it-IT" sz="1400" dirty="0" smtClean="0"/>
              <a:t>Nucl. Fusion 53 (2013) 063014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811437" y="5066395"/>
            <a:ext cx="5168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ASDEX-type </a:t>
            </a:r>
            <a:r>
              <a:rPr lang="en-US" dirty="0"/>
              <a:t>fast ion gauges (FIGs) are installed in the dome.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019773" y="1419481"/>
            <a:ext cx="3622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recent results (last LHD campaign)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7045195" y="4515614"/>
            <a:ext cx="4550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Source: </a:t>
            </a:r>
            <a:r>
              <a:rPr lang="de-DE" sz="1400" dirty="0" smtClean="0"/>
              <a:t>U. Wenzel et al., </a:t>
            </a:r>
            <a:r>
              <a:rPr lang="de-DE" sz="1400" dirty="0" err="1" smtClean="0"/>
              <a:t>submitted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Nuclear</a:t>
            </a:r>
            <a:r>
              <a:rPr lang="de-DE" sz="1400" dirty="0" smtClean="0"/>
              <a:t> Fusion (2024)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7019773" y="2136551"/>
            <a:ext cx="45763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pressures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1.4 </a:t>
            </a:r>
            <a:r>
              <a:rPr lang="de-DE" dirty="0" err="1" smtClean="0"/>
              <a:t>Pa</a:t>
            </a:r>
            <a:r>
              <a:rPr lang="de-D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&lt;0.5 eV,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err="1" smtClean="0"/>
              <a:t>recombination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/>
              <a:t>o</a:t>
            </a:r>
            <a:r>
              <a:rPr lang="de-DE" dirty="0" err="1" smtClean="0"/>
              <a:t>bserved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inward</a:t>
            </a:r>
            <a:r>
              <a:rPr lang="de-DE" dirty="0" smtClean="0"/>
              <a:t> </a:t>
            </a:r>
            <a:r>
              <a:rPr lang="de-DE" dirty="0" err="1"/>
              <a:t>shifted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Rax</a:t>
            </a:r>
            <a:r>
              <a:rPr lang="de-DE" dirty="0"/>
              <a:t> = 3.55 m, </a:t>
            </a:r>
            <a:endParaRPr lang="de-DE" dirty="0" smtClean="0"/>
          </a:p>
          <a:p>
            <a:r>
              <a:rPr lang="de-DE" dirty="0" smtClean="0"/>
              <a:t>but not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/>
              <a:t>Rax</a:t>
            </a:r>
            <a:r>
              <a:rPr lang="de-DE" dirty="0"/>
              <a:t> = 3.6 m. </a:t>
            </a:r>
          </a:p>
        </p:txBody>
      </p:sp>
    </p:spTree>
    <p:extLst>
      <p:ext uri="{BB962C8B-B14F-4D97-AF65-F5344CB8AC3E}">
        <p14:creationId xmlns:p14="http://schemas.microsoft.com/office/powerpoint/2010/main" val="5470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LHD closed divertor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2024      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1" y="883058"/>
            <a:ext cx="5057632" cy="340513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084" y="144181"/>
            <a:ext cx="4320213" cy="64552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7" y="4416016"/>
            <a:ext cx="4800600" cy="23050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763294" y="3515733"/>
            <a:ext cx="4423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Source:  </a:t>
            </a:r>
            <a:r>
              <a:rPr lang="en-US" sz="1100" dirty="0"/>
              <a:t>S. </a:t>
            </a:r>
            <a:r>
              <a:rPr lang="en-US" sz="1100" dirty="0" err="1"/>
              <a:t>Masuzaki</a:t>
            </a:r>
            <a:r>
              <a:rPr lang="en-US" sz="1100" dirty="0"/>
              <a:t> et al. Nuclear Materials and Energy 18 (2019) 281–2</a:t>
            </a:r>
            <a:endParaRPr lang="de-DE" sz="1100" dirty="0"/>
          </a:p>
        </p:txBody>
      </p:sp>
      <p:sp>
        <p:nvSpPr>
          <p:cNvPr id="9" name="Rechteck 8"/>
          <p:cNvSpPr/>
          <p:nvPr/>
        </p:nvSpPr>
        <p:spPr>
          <a:xfrm>
            <a:off x="2142773" y="6632575"/>
            <a:ext cx="4423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Source:  </a:t>
            </a:r>
            <a:r>
              <a:rPr lang="de-DE" sz="1100" dirty="0"/>
              <a:t>M. </a:t>
            </a:r>
            <a:r>
              <a:rPr lang="de-DE" sz="1100" dirty="0" err="1"/>
              <a:t>Shoji</a:t>
            </a:r>
            <a:r>
              <a:rPr lang="en-US" sz="1100" dirty="0" smtClean="0"/>
              <a:t>et </a:t>
            </a:r>
            <a:r>
              <a:rPr lang="en-US" sz="1100" dirty="0"/>
              <a:t>al. Nuclear Materials and Energy 33 (2022) 101257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7753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LHD device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2024     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86084" y="61428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/>
              <a:t>Source:  </a:t>
            </a:r>
            <a:r>
              <a:rPr lang="de-DE" sz="1100" dirty="0"/>
              <a:t>K. </a:t>
            </a:r>
            <a:r>
              <a:rPr lang="de-DE" sz="1100" dirty="0" err="1"/>
              <a:t>Mukai</a:t>
            </a:r>
            <a:r>
              <a:rPr lang="de-DE" sz="1100" dirty="0"/>
              <a:t> et al. </a:t>
            </a:r>
            <a:r>
              <a:rPr lang="de-DE" sz="1100" dirty="0" smtClean="0"/>
              <a:t> </a:t>
            </a:r>
            <a:r>
              <a:rPr lang="en-US" sz="1100" dirty="0" smtClean="0"/>
              <a:t>Nuclear </a:t>
            </a:r>
            <a:r>
              <a:rPr lang="en-US" sz="1100" dirty="0"/>
              <a:t>Materials and Energy 33 (2022) 101294</a:t>
            </a:r>
            <a:endParaRPr lang="de-DE" sz="1100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84" y="1031618"/>
            <a:ext cx="5791200" cy="46767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803" y="237818"/>
            <a:ext cx="3843624" cy="617433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529684" y="6358894"/>
            <a:ext cx="47184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Source:  </a:t>
            </a:r>
            <a:r>
              <a:rPr lang="fr-FR" sz="1100" dirty="0" smtClean="0"/>
              <a:t>S</a:t>
            </a:r>
            <a:r>
              <a:rPr lang="de-DE" sz="1100" dirty="0" smtClean="0"/>
              <a:t>. </a:t>
            </a:r>
            <a:r>
              <a:rPr lang="de-DE" sz="1100" dirty="0" err="1"/>
              <a:t>Masuzaki</a:t>
            </a:r>
            <a:r>
              <a:rPr lang="de-DE" sz="1100" dirty="0"/>
              <a:t> et al. et al. </a:t>
            </a:r>
            <a:r>
              <a:rPr lang="en-US" sz="1100" dirty="0"/>
              <a:t>Nuclear Materials and Energy 26 (2021) 100884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737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5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Plasmaphysik | </a:t>
            </a:r>
            <a:r>
              <a:rPr lang="de-DE" dirty="0" smtClean="0"/>
              <a:t>Jan./Feb. 2024      </a:t>
            </a:r>
            <a:endParaRPr lang="de-DE" dirty="0"/>
          </a:p>
        </p:txBody>
      </p:sp>
      <p:sp>
        <p:nvSpPr>
          <p:cNvPr id="10" name="Datumsplatzhalter 12"/>
          <p:cNvSpPr>
            <a:spLocks noGrp="1"/>
          </p:cNvSpPr>
          <p:nvPr>
            <p:ph type="dt" sz="half" idx="2"/>
          </p:nvPr>
        </p:nvSpPr>
        <p:spPr>
          <a:xfrm>
            <a:off x="947738" y="6489700"/>
            <a:ext cx="10225087" cy="1428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600" kern="600" cap="all" spc="9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W7-X TF-II    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10983"/>
            <a:ext cx="11181230" cy="4435013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AUG results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0382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W7-AS results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15.12.2023     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86084" y="61428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/>
              <a:t>Source:  M Hirsch et al 2008 Plasma Phys. Control. Fusion 50 </a:t>
            </a:r>
            <a:r>
              <a:rPr lang="fr-FR" sz="1100" dirty="0" smtClean="0"/>
              <a:t>053001 (p.138)</a:t>
            </a:r>
            <a:endParaRPr lang="de-DE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5" y="966885"/>
            <a:ext cx="3686175" cy="490537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322696" y="112863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SDC, NBI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= 1.4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MW.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neutral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pressures in the sub-divertor regions at top (solid symbols) and bottom (open symbols) divertors as functions of the upstream electron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density. At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partial detachment (rollover 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), 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neutral pressure reﬂects the courses of the Hα signals.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strong increase during detachment from the top divertor is associated with the occurrence of volume recombination in that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32123" y="268383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well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pronounced high-recycling regime (with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strongly exceeding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consequence of pressure constancy along ﬁeld lines) prior to detachment is not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in W7-AS.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119798" y="3579078"/>
            <a:ext cx="43768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considerable loss of parallel momentum in this geometry at </a:t>
            </a: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still well above about 5 eV is indicated, where momentum losses due to charge exchange (CX) are not yet 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effective. EMC3-EIRENE 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simulations support this assumption and relate this effect to friction between counter-streaming particle ﬂows within the island SOL as well as cross-ﬁeld particle and momentum transport into shadowed regions between the discontinuous targets.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422" y="3633124"/>
            <a:ext cx="2266950" cy="216217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162839" y="5798179"/>
            <a:ext cx="4290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0" algn="just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 particle densities near the wall outside the divertor regions are typically at about 10</a:t>
            </a:r>
            <a:r>
              <a:rPr lang="en-US" sz="12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−4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mbar.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W7-AS results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2024     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86084" y="61428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/>
              <a:t>Source:  R König et al 2002 Plasma Phys. Control. Fusion 44 2365</a:t>
            </a:r>
            <a:endParaRPr lang="de-DE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5" y="1028343"/>
            <a:ext cx="6791325" cy="481965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987200" y="1289282"/>
            <a:ext cx="66921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The </a:t>
            </a:r>
            <a:r>
              <a:rPr lang="de-DE" sz="1600" dirty="0" err="1"/>
              <a:t>transition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</a:t>
            </a:r>
            <a:r>
              <a:rPr lang="de-DE" sz="1600" dirty="0" err="1"/>
              <a:t>detachment</a:t>
            </a:r>
            <a:r>
              <a:rPr lang="de-DE" sz="1600" dirty="0"/>
              <a:t> at </a:t>
            </a:r>
            <a:r>
              <a:rPr lang="de-DE" sz="1600" dirty="0" err="1"/>
              <a:t>n</a:t>
            </a:r>
            <a:r>
              <a:rPr lang="de-DE" sz="1600" baseline="-25000" dirty="0" err="1"/>
              <a:t>es</a:t>
            </a:r>
            <a:r>
              <a:rPr lang="de-DE" sz="1600" dirty="0"/>
              <a:t> = 5.4 × 10</a:t>
            </a:r>
            <a:r>
              <a:rPr lang="de-DE" sz="1600" baseline="30000" dirty="0"/>
              <a:t>19</a:t>
            </a:r>
            <a:r>
              <a:rPr lang="de-DE" sz="1600" dirty="0"/>
              <a:t> m</a:t>
            </a:r>
            <a:r>
              <a:rPr lang="de-DE" sz="1600" baseline="30000" dirty="0"/>
              <a:t>−3 </a:t>
            </a:r>
            <a:r>
              <a:rPr lang="de-DE" sz="1600" dirty="0" err="1"/>
              <a:t>results</a:t>
            </a:r>
            <a:r>
              <a:rPr lang="de-DE" sz="1600" dirty="0"/>
              <a:t> in a sharp </a:t>
            </a:r>
            <a:r>
              <a:rPr lang="de-DE" sz="1600" dirty="0" err="1"/>
              <a:t>drop</a:t>
            </a:r>
            <a:r>
              <a:rPr lang="de-DE" sz="1600" dirty="0"/>
              <a:t> in </a:t>
            </a:r>
            <a:r>
              <a:rPr lang="de-DE" sz="1600" dirty="0" err="1"/>
              <a:t>downstream</a:t>
            </a:r>
            <a:r>
              <a:rPr lang="de-DE" sz="1600" dirty="0"/>
              <a:t> </a:t>
            </a:r>
            <a:r>
              <a:rPr lang="de-DE" sz="1600" dirty="0" err="1"/>
              <a:t>density</a:t>
            </a:r>
            <a:r>
              <a:rPr lang="de-DE" sz="1600" dirty="0"/>
              <a:t>, </a:t>
            </a:r>
            <a:r>
              <a:rPr lang="de-DE" sz="1600" dirty="0" err="1"/>
              <a:t>both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code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experiments</a:t>
            </a:r>
            <a:r>
              <a:rPr lang="de-DE" sz="1600" dirty="0"/>
              <a:t>.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important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note</a:t>
            </a:r>
            <a:r>
              <a:rPr lang="de-DE" sz="1600" dirty="0"/>
              <a:t> </a:t>
            </a:r>
            <a:r>
              <a:rPr lang="de-DE" sz="1600" dirty="0" err="1"/>
              <a:t>here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n</a:t>
            </a:r>
            <a:r>
              <a:rPr lang="de-DE" sz="1600" baseline="-25000" dirty="0" err="1"/>
              <a:t>ed</a:t>
            </a:r>
            <a:r>
              <a:rPr lang="de-DE" sz="1600" dirty="0"/>
              <a:t> </a:t>
            </a:r>
            <a:r>
              <a:rPr lang="de-DE" sz="1600" dirty="0" err="1"/>
              <a:t>never</a:t>
            </a:r>
            <a:r>
              <a:rPr lang="de-DE" sz="1600" dirty="0"/>
              <a:t> </a:t>
            </a:r>
            <a:r>
              <a:rPr lang="de-DE" sz="1600" dirty="0" err="1"/>
              <a:t>exceeds</a:t>
            </a:r>
            <a:r>
              <a:rPr lang="de-DE" sz="1600" dirty="0"/>
              <a:t> </a:t>
            </a:r>
            <a:r>
              <a:rPr lang="de-DE" sz="1600" dirty="0" err="1"/>
              <a:t>n</a:t>
            </a:r>
            <a:r>
              <a:rPr lang="de-DE" sz="1600" baseline="-25000" dirty="0" err="1"/>
              <a:t>es</a:t>
            </a:r>
            <a:r>
              <a:rPr lang="de-DE" sz="1600" dirty="0"/>
              <a:t>,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holds</a:t>
            </a:r>
            <a:r>
              <a:rPr lang="de-DE" sz="1600" dirty="0"/>
              <a:t> also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other</a:t>
            </a:r>
            <a:r>
              <a:rPr lang="de-DE" sz="1600" dirty="0" smtClean="0"/>
              <a:t> </a:t>
            </a:r>
            <a:r>
              <a:rPr lang="de-DE" sz="1600" dirty="0"/>
              <a:t>probe </a:t>
            </a:r>
            <a:r>
              <a:rPr lang="de-DE" sz="1600" dirty="0" err="1"/>
              <a:t>array</a:t>
            </a:r>
            <a:r>
              <a:rPr lang="de-DE" sz="1600" dirty="0"/>
              <a:t> </a:t>
            </a:r>
            <a:r>
              <a:rPr lang="de-DE" sz="1600" dirty="0" err="1"/>
              <a:t>positions</a:t>
            </a:r>
            <a:r>
              <a:rPr lang="de-DE" sz="1600" dirty="0"/>
              <a:t>, </a:t>
            </a:r>
            <a:r>
              <a:rPr lang="de-DE" sz="1600" dirty="0" err="1"/>
              <a:t>indicating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b="1" dirty="0" err="1"/>
              <a:t>detachment</a:t>
            </a:r>
            <a:r>
              <a:rPr lang="de-DE" sz="1600" b="1" dirty="0"/>
              <a:t> </a:t>
            </a:r>
            <a:r>
              <a:rPr lang="de-DE" sz="1600" b="1" dirty="0" err="1"/>
              <a:t>is</a:t>
            </a:r>
            <a:r>
              <a:rPr lang="de-DE" sz="1600" b="1" dirty="0"/>
              <a:t> </a:t>
            </a:r>
            <a:r>
              <a:rPr lang="de-DE" sz="1600" b="1" dirty="0" err="1"/>
              <a:t>achieved</a:t>
            </a:r>
            <a:r>
              <a:rPr lang="de-DE" sz="1600" b="1" dirty="0"/>
              <a:t> </a:t>
            </a:r>
            <a:r>
              <a:rPr lang="de-DE" sz="1600" b="1" dirty="0" err="1"/>
              <a:t>without</a:t>
            </a:r>
            <a:r>
              <a:rPr lang="de-DE" sz="1600" b="1" dirty="0"/>
              <a:t> </a:t>
            </a:r>
            <a:r>
              <a:rPr lang="de-DE" sz="1600" b="1" dirty="0" err="1"/>
              <a:t>running</a:t>
            </a:r>
            <a:r>
              <a:rPr lang="de-DE" sz="1600" b="1" dirty="0"/>
              <a:t> </a:t>
            </a:r>
            <a:r>
              <a:rPr lang="de-DE" sz="1600" b="1" dirty="0" err="1" smtClean="0"/>
              <a:t>through</a:t>
            </a:r>
            <a:r>
              <a:rPr lang="de-DE" sz="1600" b="1" dirty="0" smtClean="0"/>
              <a:t> an </a:t>
            </a:r>
            <a:r>
              <a:rPr lang="de-DE" sz="1600" b="1" dirty="0"/>
              <a:t>intermediate high-recycling </a:t>
            </a:r>
            <a:r>
              <a:rPr lang="de-DE" sz="1600" b="1" dirty="0" err="1"/>
              <a:t>regime</a:t>
            </a:r>
            <a:r>
              <a:rPr lang="de-DE" sz="1600" dirty="0"/>
              <a:t>. 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 err="1" smtClean="0"/>
              <a:t>Moreover</a:t>
            </a:r>
            <a:r>
              <a:rPr lang="de-DE" sz="1600" dirty="0" smtClean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maximum</a:t>
            </a:r>
            <a:r>
              <a:rPr lang="de-DE" sz="1600" dirty="0"/>
              <a:t> </a:t>
            </a:r>
            <a:r>
              <a:rPr lang="de-DE" sz="1600" dirty="0" err="1"/>
              <a:t>downstream</a:t>
            </a:r>
            <a:r>
              <a:rPr lang="de-DE" sz="1600" dirty="0"/>
              <a:t> </a:t>
            </a:r>
            <a:r>
              <a:rPr lang="de-DE" sz="1600" dirty="0" err="1" smtClean="0"/>
              <a:t>temperatures</a:t>
            </a:r>
            <a:r>
              <a:rPr lang="de-DE" sz="1600" dirty="0" smtClean="0"/>
              <a:t>, </a:t>
            </a:r>
            <a:r>
              <a:rPr lang="de-DE" sz="1600" dirty="0" err="1" smtClean="0"/>
              <a:t>which</a:t>
            </a:r>
            <a:r>
              <a:rPr lang="de-DE" sz="1600" dirty="0" smtClean="0"/>
              <a:t> </a:t>
            </a:r>
            <a:r>
              <a:rPr lang="de-DE" sz="1600" dirty="0" err="1"/>
              <a:t>were</a:t>
            </a:r>
            <a:r>
              <a:rPr lang="de-DE" sz="1600" dirty="0"/>
              <a:t> </a:t>
            </a:r>
            <a:r>
              <a:rPr lang="de-DE" sz="1600" dirty="0" err="1"/>
              <a:t>found</a:t>
            </a:r>
            <a:r>
              <a:rPr lang="de-DE" sz="1600" dirty="0"/>
              <a:t> at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location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peak</a:t>
            </a:r>
            <a:r>
              <a:rPr lang="de-DE" sz="1600" dirty="0"/>
              <a:t> </a:t>
            </a:r>
            <a:r>
              <a:rPr lang="de-DE" sz="1600" dirty="0" err="1"/>
              <a:t>densities</a:t>
            </a:r>
            <a:r>
              <a:rPr lang="de-DE" sz="1600" dirty="0"/>
              <a:t>, </a:t>
            </a:r>
            <a:r>
              <a:rPr lang="de-DE" sz="1600" dirty="0" err="1"/>
              <a:t>remain</a:t>
            </a:r>
            <a:r>
              <a:rPr lang="de-DE" sz="1600" dirty="0"/>
              <a:t> </a:t>
            </a:r>
            <a:r>
              <a:rPr lang="de-DE" sz="1600" dirty="0" err="1"/>
              <a:t>fairly</a:t>
            </a:r>
            <a:r>
              <a:rPr lang="de-DE" sz="1600" dirty="0"/>
              <a:t> high </a:t>
            </a:r>
            <a:r>
              <a:rPr lang="de-DE" sz="1600" dirty="0" err="1"/>
              <a:t>compared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detachment</a:t>
            </a:r>
            <a:r>
              <a:rPr lang="de-DE" sz="1600" dirty="0" smtClean="0"/>
              <a:t> </a:t>
            </a:r>
            <a:r>
              <a:rPr lang="de-DE" sz="1600" dirty="0" err="1"/>
              <a:t>conditions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observes</a:t>
            </a:r>
            <a:r>
              <a:rPr lang="de-DE" sz="1600" dirty="0"/>
              <a:t> in </a:t>
            </a:r>
            <a:r>
              <a:rPr lang="de-DE" sz="1600" dirty="0" err="1"/>
              <a:t>tokamaks</a:t>
            </a:r>
            <a:r>
              <a:rPr lang="de-DE" sz="1600" dirty="0"/>
              <a:t>.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indication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volume</a:t>
            </a:r>
            <a:r>
              <a:rPr lang="de-DE" sz="1600" dirty="0"/>
              <a:t> </a:t>
            </a:r>
            <a:r>
              <a:rPr lang="de-DE" sz="1600" dirty="0" err="1"/>
              <a:t>recombination</a:t>
            </a:r>
            <a:r>
              <a:rPr lang="de-DE" sz="1600" dirty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been</a:t>
            </a:r>
            <a:r>
              <a:rPr lang="de-DE" sz="1600" dirty="0" smtClean="0"/>
              <a:t> </a:t>
            </a:r>
            <a:r>
              <a:rPr lang="de-DE" sz="1600" dirty="0" err="1"/>
              <a:t>found</a:t>
            </a:r>
            <a:r>
              <a:rPr lang="de-DE" sz="1600" dirty="0"/>
              <a:t>, </a:t>
            </a:r>
            <a:r>
              <a:rPr lang="de-DE" sz="1600" dirty="0" err="1"/>
              <a:t>neither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Hα/</a:t>
            </a:r>
            <a:r>
              <a:rPr lang="de-DE" sz="1600" dirty="0" err="1"/>
              <a:t>Hγ</a:t>
            </a:r>
            <a:r>
              <a:rPr lang="de-DE" sz="1600" dirty="0"/>
              <a:t> </a:t>
            </a:r>
            <a:r>
              <a:rPr lang="de-DE" sz="1600" dirty="0" err="1"/>
              <a:t>images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lower</a:t>
            </a:r>
            <a:r>
              <a:rPr lang="de-DE" sz="1600" dirty="0"/>
              <a:t> divertor </a:t>
            </a:r>
            <a:r>
              <a:rPr lang="de-DE" sz="1600" dirty="0" err="1"/>
              <a:t>nor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Balmer </a:t>
            </a:r>
            <a:r>
              <a:rPr lang="de-DE" sz="1600" dirty="0" err="1"/>
              <a:t>series</a:t>
            </a:r>
            <a:r>
              <a:rPr lang="de-DE" sz="1600" dirty="0"/>
              <a:t> </a:t>
            </a:r>
            <a:r>
              <a:rPr lang="de-DE" sz="1600" dirty="0" err="1" smtClean="0"/>
              <a:t>spectra</a:t>
            </a:r>
            <a:r>
              <a:rPr lang="de-DE" sz="1600" dirty="0" smtClean="0"/>
              <a:t> </a:t>
            </a:r>
            <a:r>
              <a:rPr lang="de-DE" sz="1600" dirty="0" err="1" smtClean="0"/>
              <a:t>observed</a:t>
            </a:r>
            <a:r>
              <a:rPr lang="de-DE" sz="1600" dirty="0" smtClean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target </a:t>
            </a:r>
            <a:r>
              <a:rPr lang="de-DE" sz="1600" dirty="0" err="1"/>
              <a:t>and</a:t>
            </a:r>
            <a:r>
              <a:rPr lang="de-DE" sz="1600" dirty="0"/>
              <a:t> separatrix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spectrometer</a:t>
            </a:r>
            <a:r>
              <a:rPr lang="de-DE" sz="1600" dirty="0"/>
              <a:t> </a:t>
            </a:r>
            <a:r>
              <a:rPr lang="de-DE" sz="1600" dirty="0" err="1"/>
              <a:t>set-up</a:t>
            </a:r>
            <a:r>
              <a:rPr lang="de-DE" sz="1600" dirty="0"/>
              <a:t> </a:t>
            </a:r>
            <a:r>
              <a:rPr lang="de-DE" sz="1600" dirty="0" smtClean="0"/>
              <a:t>at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upper</a:t>
            </a:r>
            <a:r>
              <a:rPr lang="de-DE" sz="1600" dirty="0"/>
              <a:t> divertor. These </a:t>
            </a:r>
            <a:r>
              <a:rPr lang="de-DE" sz="1600" dirty="0" err="1"/>
              <a:t>observations</a:t>
            </a:r>
            <a:r>
              <a:rPr lang="de-DE" sz="1600" dirty="0"/>
              <a:t> </a:t>
            </a:r>
            <a:r>
              <a:rPr lang="de-DE" sz="1600" dirty="0" err="1"/>
              <a:t>clearly</a:t>
            </a:r>
            <a:r>
              <a:rPr lang="de-DE" sz="1600" dirty="0"/>
              <a:t> </a:t>
            </a:r>
            <a:r>
              <a:rPr lang="de-DE" sz="1600" dirty="0" err="1"/>
              <a:t>indicate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temperatures</a:t>
            </a:r>
            <a:r>
              <a:rPr lang="de-DE" sz="1600" dirty="0"/>
              <a:t> at </a:t>
            </a:r>
            <a:r>
              <a:rPr lang="de-DE" sz="1600" dirty="0" err="1" smtClean="0"/>
              <a:t>detachment</a:t>
            </a:r>
            <a:r>
              <a:rPr lang="de-DE" sz="1600" dirty="0" smtClean="0"/>
              <a:t> </a:t>
            </a:r>
            <a:r>
              <a:rPr lang="de-DE" sz="1600" dirty="0" err="1" smtClean="0"/>
              <a:t>remain</a:t>
            </a:r>
            <a:r>
              <a:rPr lang="de-DE" sz="1600" dirty="0" smtClean="0"/>
              <a:t> </a:t>
            </a:r>
            <a:r>
              <a:rPr lang="de-DE" sz="1600" dirty="0" err="1"/>
              <a:t>above</a:t>
            </a:r>
            <a:r>
              <a:rPr lang="de-DE" sz="1600" dirty="0"/>
              <a:t> 2 </a:t>
            </a:r>
            <a:r>
              <a:rPr lang="de-DE" sz="1600" dirty="0" err="1"/>
              <a:t>eV.</a:t>
            </a:r>
            <a:endParaRPr lang="de-DE" sz="160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8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Stellarators vs. tokamaks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2024     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86084" y="614289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/>
              <a:t>Source:  Y Feng et al 2011 Plasma Phys. Control. Fusion 53 024009</a:t>
            </a:r>
            <a:endParaRPr lang="de-DE" sz="1100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1" y="1161616"/>
            <a:ext cx="7235265" cy="43871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502" y="1342747"/>
            <a:ext cx="5112747" cy="332277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753643" y="4512285"/>
            <a:ext cx="2882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Source: </a:t>
            </a:r>
            <a:r>
              <a:rPr lang="it-IT" sz="1100" dirty="0" smtClean="0"/>
              <a:t>Y</a:t>
            </a:r>
            <a:r>
              <a:rPr lang="it-IT" sz="1100" dirty="0"/>
              <a:t>. Feng et al 2006 Nucl. Fusion 46 807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673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5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Plasmaphysik | </a:t>
            </a:r>
            <a:r>
              <a:rPr lang="de-DE" dirty="0" smtClean="0"/>
              <a:t>Jan./Feb. 2024      </a:t>
            </a:r>
            <a:endParaRPr lang="de-DE" dirty="0"/>
          </a:p>
        </p:txBody>
      </p:sp>
      <p:sp>
        <p:nvSpPr>
          <p:cNvPr id="10" name="Datumsplatzhalter 12"/>
          <p:cNvSpPr>
            <a:spLocks noGrp="1"/>
          </p:cNvSpPr>
          <p:nvPr>
            <p:ph type="dt" sz="half" idx="2"/>
          </p:nvPr>
        </p:nvSpPr>
        <p:spPr>
          <a:xfrm>
            <a:off x="947738" y="6489700"/>
            <a:ext cx="10225087" cy="14287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600" kern="600" cap="all" spc="9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W7-X TF-II    </a:t>
            </a:r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9" y="1984968"/>
            <a:ext cx="6505575" cy="40671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27" y="6130026"/>
            <a:ext cx="4238625" cy="2571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416" y="879389"/>
            <a:ext cx="6315075" cy="40005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817" y="4982387"/>
            <a:ext cx="3259632" cy="92234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510957" y="6027934"/>
            <a:ext cx="3695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https://event.ipp-hgw.mpg.de/event/567/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 txBox="1">
            <a:spLocks/>
          </p:cNvSpPr>
          <p:nvPr/>
        </p:nvSpPr>
        <p:spPr>
          <a:xfrm>
            <a:off x="695325" y="432181"/>
            <a:ext cx="9576471" cy="89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Comparison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9697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LHD device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2024     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84663" y="601178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Source:  R König et al 2002 Plasma Phys. Control. Fusion 44 2365</a:t>
            </a: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57" y="1326597"/>
            <a:ext cx="4641705" cy="4435407"/>
          </a:xfrm>
          <a:prstGeom prst="rect">
            <a:avLst/>
          </a:prstGeom>
        </p:spPr>
      </p:pic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2" y="2161600"/>
            <a:ext cx="1838325" cy="349567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80716" y="5649697"/>
            <a:ext cx="1556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Source:  Y Feng et al </a:t>
            </a:r>
            <a:r>
              <a:rPr lang="fr-FR" sz="1400" dirty="0" smtClean="0"/>
              <a:t>2011, Plasma </a:t>
            </a:r>
            <a:r>
              <a:rPr lang="fr-FR" sz="1400" dirty="0"/>
              <a:t>Phys. Control. </a:t>
            </a:r>
            <a:r>
              <a:rPr lang="fr-FR" sz="1400" dirty="0" smtClean="0"/>
              <a:t>Fusion </a:t>
            </a:r>
            <a:r>
              <a:rPr lang="fr-FR" sz="1400" dirty="0"/>
              <a:t>53 024009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>
          <a:xfrm>
            <a:off x="19197" y="1348474"/>
            <a:ext cx="1923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The </a:t>
            </a:r>
            <a:r>
              <a:rPr lang="de-DE" sz="1400" dirty="0" err="1"/>
              <a:t>stochastic</a:t>
            </a:r>
            <a:r>
              <a:rPr lang="de-DE" sz="1400" dirty="0"/>
              <a:t> </a:t>
            </a:r>
            <a:r>
              <a:rPr lang="de-DE" sz="1400" dirty="0" err="1" smtClean="0"/>
              <a:t>layer</a:t>
            </a:r>
            <a:r>
              <a:rPr lang="de-DE" sz="1400" dirty="0" smtClean="0"/>
              <a:t> </a:t>
            </a:r>
            <a:r>
              <a:rPr lang="de-DE" sz="1400" dirty="0"/>
              <a:t>in LHD </a:t>
            </a:r>
            <a:r>
              <a:rPr lang="de-DE" sz="1400" dirty="0" err="1"/>
              <a:t>consists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smtClean="0"/>
              <a:t>multiple </a:t>
            </a:r>
            <a:r>
              <a:rPr lang="de-DE" sz="1400" dirty="0" err="1" smtClean="0"/>
              <a:t>low</a:t>
            </a:r>
            <a:r>
              <a:rPr lang="de-DE" sz="1400" dirty="0" smtClean="0"/>
              <a:t>-order </a:t>
            </a:r>
            <a:r>
              <a:rPr lang="de-DE" sz="1400" dirty="0" err="1"/>
              <a:t>island</a:t>
            </a:r>
            <a:r>
              <a:rPr lang="de-DE" sz="1400" dirty="0"/>
              <a:t> </a:t>
            </a:r>
            <a:r>
              <a:rPr lang="de-DE" sz="1400" dirty="0" err="1"/>
              <a:t>chains</a:t>
            </a:r>
            <a:r>
              <a:rPr lang="de-DE" sz="1400" dirty="0"/>
              <a:t>.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044" y="1284013"/>
            <a:ext cx="5362575" cy="3952875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7655681" y="5471826"/>
            <a:ext cx="4338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Source:  </a:t>
            </a:r>
            <a:r>
              <a:rPr lang="en-US" sz="1400" dirty="0" smtClean="0"/>
              <a:t>O. Kaneko </a:t>
            </a:r>
            <a:r>
              <a:rPr lang="en-US" sz="1400" dirty="0"/>
              <a:t>et al. Plasma and Fusion Research: Regular Articles Volume 4, 027 (2009)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34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LHD results </a:t>
            </a:r>
            <a:r>
              <a:rPr lang="en-GB" sz="3200" b="1" dirty="0" smtClean="0"/>
              <a:t>with open divertor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2024     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86084" y="614289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Source:  </a:t>
            </a:r>
            <a:r>
              <a:rPr lang="fr-FR" sz="1400" dirty="0" smtClean="0"/>
              <a:t>M</a:t>
            </a:r>
            <a:r>
              <a:rPr lang="en-US" sz="1400" dirty="0" smtClean="0"/>
              <a:t>. </a:t>
            </a:r>
            <a:r>
              <a:rPr lang="en-US" sz="1400" dirty="0"/>
              <a:t>Kobayashi et al. / Nuclear Materials and Energy 12 (2017) 1043–1048</a:t>
            </a:r>
            <a:endParaRPr lang="de-DE" sz="1400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4" y="879389"/>
            <a:ext cx="5819775" cy="494347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747164" y="328918"/>
            <a:ext cx="518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A non-linear </a:t>
            </a:r>
            <a:r>
              <a:rPr lang="de-DE" sz="1600" dirty="0" err="1"/>
              <a:t>increase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divertor </a:t>
            </a:r>
            <a:r>
              <a:rPr lang="de-DE" sz="1600" dirty="0" err="1"/>
              <a:t>pressure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increasing</a:t>
            </a:r>
            <a:r>
              <a:rPr lang="de-DE" sz="1600" dirty="0"/>
              <a:t> </a:t>
            </a:r>
            <a:r>
              <a:rPr lang="de-DE" sz="1600" dirty="0" err="1"/>
              <a:t>line-averaged</a:t>
            </a:r>
            <a:r>
              <a:rPr lang="de-DE" sz="1600" dirty="0"/>
              <a:t> </a:t>
            </a:r>
            <a:r>
              <a:rPr lang="de-DE" sz="1600" dirty="0" err="1"/>
              <a:t>density</a:t>
            </a:r>
            <a:r>
              <a:rPr lang="de-DE" sz="1600" dirty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been</a:t>
            </a:r>
            <a:r>
              <a:rPr lang="de-DE" sz="1600" dirty="0" smtClean="0"/>
              <a:t> </a:t>
            </a:r>
            <a:r>
              <a:rPr lang="de-DE" sz="1600" dirty="0" err="1"/>
              <a:t>observed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open </a:t>
            </a:r>
            <a:r>
              <a:rPr lang="de-DE" sz="1600" dirty="0" err="1"/>
              <a:t>helical</a:t>
            </a:r>
            <a:r>
              <a:rPr lang="de-DE" sz="1600" dirty="0"/>
              <a:t> divertor </a:t>
            </a:r>
            <a:r>
              <a:rPr lang="de-DE" sz="1600" dirty="0" err="1"/>
              <a:t>conﬁguration</a:t>
            </a:r>
            <a:r>
              <a:rPr lang="de-DE" sz="1600" dirty="0"/>
              <a:t> (</a:t>
            </a:r>
            <a:r>
              <a:rPr lang="de-DE" sz="1600" dirty="0" err="1"/>
              <a:t>ﬁgure</a:t>
            </a:r>
            <a:r>
              <a:rPr lang="de-DE" sz="1600" dirty="0"/>
              <a:t> 52) [</a:t>
            </a:r>
            <a:r>
              <a:rPr lang="de-DE" sz="1600" dirty="0" err="1"/>
              <a:t>Noda</a:t>
            </a:r>
            <a:r>
              <a:rPr lang="de-DE" sz="1600" dirty="0"/>
              <a:t> 2001]. The </a:t>
            </a:r>
            <a:r>
              <a:rPr lang="de-DE" sz="1600" dirty="0" smtClean="0"/>
              <a:t>absolute neutral </a:t>
            </a:r>
            <a:r>
              <a:rPr lang="de-DE" sz="1600" dirty="0"/>
              <a:t>gas </a:t>
            </a:r>
            <a:r>
              <a:rPr lang="de-DE" sz="1600" dirty="0" err="1"/>
              <a:t>pressure</a:t>
            </a:r>
            <a:r>
              <a:rPr lang="de-DE" sz="1600" dirty="0"/>
              <a:t>, </a:t>
            </a:r>
            <a:r>
              <a:rPr lang="de-DE" sz="1600" dirty="0" err="1"/>
              <a:t>however</a:t>
            </a:r>
            <a:r>
              <a:rPr lang="de-DE" sz="1600" dirty="0"/>
              <a:t>, was </a:t>
            </a:r>
            <a:r>
              <a:rPr lang="de-DE" sz="1600" dirty="0" err="1"/>
              <a:t>even</a:t>
            </a:r>
            <a:r>
              <a:rPr lang="de-DE" sz="1600" dirty="0"/>
              <a:t> at ne = 6 × 10</a:t>
            </a:r>
            <a:r>
              <a:rPr lang="de-DE" sz="1600" baseline="30000" dirty="0"/>
              <a:t>19</a:t>
            </a:r>
            <a:r>
              <a:rPr lang="de-DE" sz="1600" dirty="0"/>
              <a:t> m</a:t>
            </a:r>
            <a:r>
              <a:rPr lang="de-DE" sz="1600" baseline="30000" dirty="0"/>
              <a:t>−3 </a:t>
            </a:r>
            <a:r>
              <a:rPr lang="de-DE" sz="1600" dirty="0"/>
              <a:t>still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low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3 × 10</a:t>
            </a:r>
            <a:r>
              <a:rPr lang="de-DE" sz="1600" baseline="30000" dirty="0"/>
              <a:t>−3 </a:t>
            </a:r>
            <a:r>
              <a:rPr lang="de-DE" sz="1600" dirty="0" err="1" smtClean="0"/>
              <a:t>Pa</a:t>
            </a:r>
            <a:r>
              <a:rPr lang="de-DE" sz="1600" dirty="0" smtClean="0"/>
              <a:t> </a:t>
            </a:r>
            <a:r>
              <a:rPr lang="de-DE" sz="1600" dirty="0" err="1" smtClean="0"/>
              <a:t>underlining</a:t>
            </a:r>
            <a:r>
              <a:rPr lang="de-DE" sz="1600" dirty="0" smtClean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necessity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 </a:t>
            </a:r>
            <a:r>
              <a:rPr lang="de-DE" sz="1600" dirty="0" err="1"/>
              <a:t>carefully</a:t>
            </a:r>
            <a:r>
              <a:rPr lang="de-DE" sz="1600" dirty="0"/>
              <a:t> </a:t>
            </a:r>
            <a:r>
              <a:rPr lang="de-DE" sz="1600" dirty="0" err="1"/>
              <a:t>designed</a:t>
            </a:r>
            <a:r>
              <a:rPr lang="de-DE" sz="1600" dirty="0"/>
              <a:t> </a:t>
            </a:r>
            <a:r>
              <a:rPr lang="de-DE" sz="1600" dirty="0" err="1"/>
              <a:t>closed</a:t>
            </a:r>
            <a:r>
              <a:rPr lang="de-DE" sz="1600" dirty="0"/>
              <a:t> divertor,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build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sufﬁciently</a:t>
            </a:r>
            <a:r>
              <a:rPr lang="de-DE" sz="1600" dirty="0"/>
              <a:t> </a:t>
            </a:r>
            <a:r>
              <a:rPr lang="de-DE" sz="1600" dirty="0" smtClean="0"/>
              <a:t>high </a:t>
            </a:r>
            <a:r>
              <a:rPr lang="de-DE" sz="1600" dirty="0" err="1" smtClean="0"/>
              <a:t>pressures</a:t>
            </a:r>
            <a:r>
              <a:rPr lang="de-DE" sz="1600" dirty="0" smtClean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efﬁcient</a:t>
            </a:r>
            <a:r>
              <a:rPr lang="de-DE" sz="1600" dirty="0"/>
              <a:t> particle removal.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086" y="2319735"/>
            <a:ext cx="4186807" cy="418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8972D2-5651-8BE8-F398-BCAC37AF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32181"/>
            <a:ext cx="9576471" cy="89441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LHD results</a:t>
            </a:r>
            <a:br>
              <a:rPr lang="en-GB" sz="3200" b="1" dirty="0" smtClean="0"/>
            </a:b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9613" y="6489699"/>
            <a:ext cx="10477499" cy="142876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Max-Planck-Institut für Plasmaphysik | D. </a:t>
            </a:r>
            <a:r>
              <a:rPr lang="de-DE" dirty="0" err="1" smtClean="0"/>
              <a:t>NaUJOKS</a:t>
            </a:r>
            <a:r>
              <a:rPr lang="de-DE" dirty="0" smtClean="0"/>
              <a:t> | 2024     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32120" y="60544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Source: </a:t>
            </a:r>
            <a:r>
              <a:rPr lang="de-DE" sz="1400" dirty="0" smtClean="0"/>
              <a:t>T. </a:t>
            </a:r>
            <a:r>
              <a:rPr lang="de-DE" sz="1400" dirty="0" err="1" smtClean="0"/>
              <a:t>Morisaki</a:t>
            </a:r>
            <a:r>
              <a:rPr lang="de-DE" sz="1400" dirty="0" smtClean="0"/>
              <a:t> </a:t>
            </a:r>
            <a:r>
              <a:rPr lang="fr-FR" sz="1400" dirty="0" smtClean="0"/>
              <a:t>et al. </a:t>
            </a:r>
            <a:r>
              <a:rPr lang="it-IT" sz="1400" dirty="0" smtClean="0"/>
              <a:t>Nucl. Fusion 53 (2013) 063014</a:t>
            </a:r>
            <a:endParaRPr lang="de-DE" sz="1400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EF0E3FE-E50C-E620-F596-896EF169B2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67427" y="6489699"/>
            <a:ext cx="329248" cy="142876"/>
          </a:xfrm>
        </p:spPr>
        <p:txBody>
          <a:bodyPr/>
          <a:lstStyle/>
          <a:p>
            <a:fld id="{3B1A4699-952B-42DA-8DC4-38A59B49610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8" y="1008708"/>
            <a:ext cx="4358763" cy="49388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079" y="215842"/>
            <a:ext cx="2189927" cy="26063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279" y="2971194"/>
            <a:ext cx="2802080" cy="21169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278" y="462315"/>
            <a:ext cx="4005914" cy="589055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508666" y="5192014"/>
            <a:ext cx="31548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CHD installed only </a:t>
            </a:r>
            <a:r>
              <a:rPr lang="en-US" sz="1400" dirty="0"/>
              <a:t>on the inboard side of the torus, i.e. ‘partial’ CHD, which consists of ten discrete modules in each helical section. Each CHD module consists of target plates and a ‘dome’ structure.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103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Breitbild</PresentationFormat>
  <Paragraphs>75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</vt:lpstr>
      <vt:lpstr>think-cell Folie</vt:lpstr>
      <vt:lpstr>AUG results  </vt:lpstr>
      <vt:lpstr>AUG results  </vt:lpstr>
      <vt:lpstr>W7-AS results  </vt:lpstr>
      <vt:lpstr>W7-AS results  </vt:lpstr>
      <vt:lpstr>Stellarators vs. tokamaks  </vt:lpstr>
      <vt:lpstr>PowerPoint-Präsentation</vt:lpstr>
      <vt:lpstr>LHD device  </vt:lpstr>
      <vt:lpstr>LHD results with open divertor  </vt:lpstr>
      <vt:lpstr>LHD results  </vt:lpstr>
      <vt:lpstr>LHD results with closed divertor </vt:lpstr>
      <vt:lpstr>LHD closed divertor  </vt:lpstr>
      <vt:lpstr>LHD device  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 results</dc:title>
  <dc:creator>Dirk Naujoks</dc:creator>
  <cp:lastModifiedBy>Dirk Naujoks</cp:lastModifiedBy>
  <cp:revision>41</cp:revision>
  <dcterms:created xsi:type="dcterms:W3CDTF">2023-12-15T09:59:52Z</dcterms:created>
  <dcterms:modified xsi:type="dcterms:W3CDTF">2024-01-30T09:49:56Z</dcterms:modified>
</cp:coreProperties>
</file>