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44" r:id="rId2"/>
  </p:sldMasterIdLst>
  <p:notesMasterIdLst>
    <p:notesMasterId r:id="rId7"/>
  </p:notesMasterIdLst>
  <p:sldIdLst>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lbrandt, Reinhard" initials="rav" lastIdx="4" clrIdx="0">
    <p:extLst>
      <p:ext uri="{19B8F6BF-5375-455C-9EA6-DF929625EA0E}">
        <p15:presenceInfo xmlns:p15="http://schemas.microsoft.com/office/powerpoint/2012/main" userId="Vilbrandt, Reinh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20" autoAdjust="0"/>
    <p:restoredTop sz="94660"/>
  </p:normalViewPr>
  <p:slideViewPr>
    <p:cSldViewPr snapToGrid="0">
      <p:cViewPr varScale="1">
        <p:scale>
          <a:sx n="129" d="100"/>
          <a:sy n="129" d="100"/>
        </p:scale>
        <p:origin x="144" y="174"/>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29.06.2023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1.emf"/><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emf"/><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1.emf"/><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0.jpg"/><Relationship Id="rId4" Type="http://schemas.openxmlformats.org/officeDocument/2006/relationships/image" Target="../media/image7.emf"/></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937590071"/>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41"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smtClean="0"/>
              <a:t>Titelmasterformat durch Klicken bearbeiten</a:t>
            </a:r>
            <a:endParaRPr lang="de-DE"/>
          </a:p>
        </p:txBody>
      </p:sp>
      <p:sp>
        <p:nvSpPr>
          <p:cNvPr id="11" name="Datumsplatzhalter 10"/>
          <p:cNvSpPr>
            <a:spLocks noGrp="1"/>
          </p:cNvSpPr>
          <p:nvPr>
            <p:ph type="dt" sz="half" idx="10"/>
          </p:nvPr>
        </p:nvSpPr>
        <p:spPr/>
        <p:txBody>
          <a:bodyPr/>
          <a:lstStyle/>
          <a:p>
            <a:r>
              <a:rPr lang="en-US" smtClean="0"/>
              <a:t>TKT Key Elements</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Lorenz | 05th June 2023</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65"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smtClean="0"/>
              <a:t>Titelmasterformat durch Klicken bearbeiten</a:t>
            </a:r>
            <a:endParaRPr lang="de-DE" dirty="0"/>
          </a:p>
        </p:txBody>
      </p:sp>
      <p:sp>
        <p:nvSpPr>
          <p:cNvPr id="10" name="Datumsplatzhalter 9"/>
          <p:cNvSpPr>
            <a:spLocks noGrp="1"/>
          </p:cNvSpPr>
          <p:nvPr>
            <p:ph type="dt" sz="half" idx="10"/>
          </p:nvPr>
        </p:nvSpPr>
        <p:spPr/>
        <p:txBody>
          <a:bodyPr/>
          <a:lstStyle/>
          <a:p>
            <a:r>
              <a:rPr lang="en-US" smtClean="0"/>
              <a:t>TKT Key Elements</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Lorenz | 05th June 2023</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89"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Titel 10"/>
          <p:cNvSpPr>
            <a:spLocks noGrp="1"/>
          </p:cNvSpPr>
          <p:nvPr>
            <p:ph type="title"/>
          </p:nvPr>
        </p:nvSpPr>
        <p:spPr/>
        <p:txBody>
          <a:bodyPr/>
          <a:lstStyle/>
          <a:p>
            <a:r>
              <a:rPr lang="de-DE" smtClean="0"/>
              <a:t>Titelmasterformat durch Klicken bearbeiten</a:t>
            </a:r>
            <a:endParaRPr lang="de-DE" dirty="0"/>
          </a:p>
        </p:txBody>
      </p:sp>
      <p:sp>
        <p:nvSpPr>
          <p:cNvPr id="12" name="Datumsplatzhalter 11"/>
          <p:cNvSpPr>
            <a:spLocks noGrp="1"/>
          </p:cNvSpPr>
          <p:nvPr>
            <p:ph type="dt" sz="half" idx="14"/>
          </p:nvPr>
        </p:nvSpPr>
        <p:spPr/>
        <p:txBody>
          <a:bodyPr/>
          <a:lstStyle/>
          <a:p>
            <a:r>
              <a:rPr lang="en-US" smtClean="0"/>
              <a:t>TKT Key Elements</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 | A. Lorenz | 05th June 2023</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IPP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60045517"/>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IP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39673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IPP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9" name="Bildplatzhalter 8"/>
          <p:cNvSpPr>
            <a:spLocks noGrp="1"/>
          </p:cNvSpPr>
          <p:nvPr>
            <p:ph type="pic" sz="quarter" idx="13" hasCustomPrompt="1"/>
          </p:nvPr>
        </p:nvSpPr>
        <p:spPr>
          <a:xfrm>
            <a:off x="6705602" y="3662363"/>
            <a:ext cx="4864608" cy="2128266"/>
          </a:xfrm>
          <a:noFill/>
        </p:spPr>
        <p:txBody>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191919550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IPP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8" name="Bildplatzhalter 7"/>
          <p:cNvSpPr>
            <a:spLocks noGrp="1"/>
          </p:cNvSpPr>
          <p:nvPr>
            <p:ph type="pic" sz="quarter" idx="13" hasCustomPrompt="1"/>
          </p:nvPr>
        </p:nvSpPr>
        <p:spPr>
          <a:xfrm>
            <a:off x="6705600" y="3662363"/>
            <a:ext cx="4864100" cy="2128837"/>
          </a:xfrm>
        </p:spPr>
        <p:txBody>
          <a:bodyPr>
            <a:noAutofit/>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3668073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4977669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39"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Datumsplatzhalter 7"/>
          <p:cNvSpPr>
            <a:spLocks noGrp="1"/>
          </p:cNvSpPr>
          <p:nvPr>
            <p:ph type="dt" sz="half" idx="14"/>
          </p:nvPr>
        </p:nvSpPr>
        <p:spPr/>
        <p:txBody>
          <a:bodyPr/>
          <a:lstStyle/>
          <a:p>
            <a:r>
              <a:rPr lang="en-US" smtClean="0"/>
              <a:t>TKT Key Elements</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 | A. Lorenz | 05th June 2023</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627371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41771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6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en-US" smtClean="0"/>
              <a:t>TKT Key Elements</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 | A. Lorenz | 05th June 2023</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176147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4496989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87"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Mastertitelformat bearbeiten</a:t>
            </a:r>
          </a:p>
        </p:txBody>
      </p:sp>
      <p:sp>
        <p:nvSpPr>
          <p:cNvPr id="12" name="Datumsplatzhalter 11"/>
          <p:cNvSpPr>
            <a:spLocks noGrp="1"/>
          </p:cNvSpPr>
          <p:nvPr>
            <p:ph type="dt" sz="half" idx="10"/>
          </p:nvPr>
        </p:nvSpPr>
        <p:spPr/>
        <p:txBody>
          <a:bodyPr/>
          <a:lstStyle/>
          <a:p>
            <a:r>
              <a:rPr lang="en-US" smtClean="0"/>
              <a:t>TKT Key Elements</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 | A. Lorenz | 05th June 2023</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31267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067801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en-US" smtClean="0"/>
              <a:t>TKT Key Elements</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 | A. Lorenz | 05th June 2023</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579246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en-US" smtClean="0"/>
              <a:t>TKT Key Elements</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 | A. Lorenz | 05th June 2023</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12658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35874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911"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Mastertitelformat bearbeiten</a:t>
            </a:r>
          </a:p>
        </p:txBody>
      </p:sp>
      <p:sp>
        <p:nvSpPr>
          <p:cNvPr id="11" name="Datumsplatzhalter 10"/>
          <p:cNvSpPr>
            <a:spLocks noGrp="1"/>
          </p:cNvSpPr>
          <p:nvPr>
            <p:ph type="dt" sz="half" idx="10"/>
          </p:nvPr>
        </p:nvSpPr>
        <p:spPr/>
        <p:txBody>
          <a:bodyPr/>
          <a:lstStyle/>
          <a:p>
            <a:r>
              <a:rPr lang="en-US" smtClean="0"/>
              <a:t>TKT Key Elements</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Lorenz | 05th June 2023</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8678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58235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35"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a:t>Mastertitelformat bearbeiten</a:t>
            </a:r>
            <a:endParaRPr lang="de-DE" dirty="0"/>
          </a:p>
        </p:txBody>
      </p:sp>
      <p:sp>
        <p:nvSpPr>
          <p:cNvPr id="10" name="Datumsplatzhalter 9"/>
          <p:cNvSpPr>
            <a:spLocks noGrp="1"/>
          </p:cNvSpPr>
          <p:nvPr>
            <p:ph type="dt" sz="half" idx="10"/>
          </p:nvPr>
        </p:nvSpPr>
        <p:spPr/>
        <p:txBody>
          <a:bodyPr/>
          <a:lstStyle/>
          <a:p>
            <a:r>
              <a:rPr lang="en-US" smtClean="0"/>
              <a:t>TKT Key Elements</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A. Lorenz | 05th June 2023</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303433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75355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59"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Titel 10"/>
          <p:cNvSpPr>
            <a:spLocks noGrp="1"/>
          </p:cNvSpPr>
          <p:nvPr>
            <p:ph type="title"/>
          </p:nvPr>
        </p:nvSpPr>
        <p:spPr/>
        <p:txBody>
          <a:bodyPr/>
          <a:lstStyle/>
          <a:p>
            <a:r>
              <a:rPr lang="de-DE"/>
              <a:t>Mastertitelformat bearbeiten</a:t>
            </a:r>
            <a:endParaRPr lang="de-DE" dirty="0"/>
          </a:p>
        </p:txBody>
      </p:sp>
      <p:sp>
        <p:nvSpPr>
          <p:cNvPr id="12" name="Datumsplatzhalter 11"/>
          <p:cNvSpPr>
            <a:spLocks noGrp="1"/>
          </p:cNvSpPr>
          <p:nvPr>
            <p:ph type="dt" sz="half" idx="14"/>
          </p:nvPr>
        </p:nvSpPr>
        <p:spPr/>
        <p:txBody>
          <a:bodyPr/>
          <a:lstStyle/>
          <a:p>
            <a:r>
              <a:rPr lang="en-US" smtClean="0"/>
              <a:t>TKT Key Elements</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 | A. Lorenz | 05th June 2023</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6389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251070942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W7-X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en-US" smtClean="0"/>
              <a:t>TKT Key Elements</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A. Lorenz | 05th June 2023</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1667835349"/>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96"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Datumsplatzhalter 7"/>
          <p:cNvSpPr>
            <a:spLocks noGrp="1"/>
          </p:cNvSpPr>
          <p:nvPr>
            <p:ph type="dt" sz="half" idx="14"/>
          </p:nvPr>
        </p:nvSpPr>
        <p:spPr/>
        <p:txBody>
          <a:bodyPr/>
          <a:lstStyle/>
          <a:p>
            <a:r>
              <a:rPr lang="en-US" smtClean="0"/>
              <a:t>TKT Key Elements</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 | A. Lorenz | 05th June 2023</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7429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42501296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44"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en-US" smtClean="0"/>
              <a:t>TKT Key Elements</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 | A. Lorenz | 05th June 2023</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95801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17"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4" name="Titel 13"/>
          <p:cNvSpPr>
            <a:spLocks noGrp="1"/>
          </p:cNvSpPr>
          <p:nvPr>
            <p:ph type="title"/>
          </p:nvPr>
        </p:nvSpPr>
        <p:spPr/>
        <p:txBody>
          <a:bodyPr/>
          <a:lstStyle/>
          <a:p>
            <a:r>
              <a:rPr lang="de-DE" smtClean="0"/>
              <a:t>Titelmasterformat durch Klicken bearbeiten</a:t>
            </a:r>
            <a:endParaRPr lang="de-DE"/>
          </a:p>
        </p:txBody>
      </p:sp>
      <p:sp>
        <p:nvSpPr>
          <p:cNvPr id="12" name="Datumsplatzhalter 11"/>
          <p:cNvSpPr>
            <a:spLocks noGrp="1"/>
          </p:cNvSpPr>
          <p:nvPr>
            <p:ph type="dt" sz="half" idx="10"/>
          </p:nvPr>
        </p:nvSpPr>
        <p:spPr/>
        <p:txBody>
          <a:bodyPr/>
          <a:lstStyle/>
          <a:p>
            <a:r>
              <a:rPr lang="en-US" smtClean="0"/>
              <a:t>TKT Key Elements</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 | A. Lorenz | 05th June 2023</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en-US" smtClean="0"/>
              <a:t>TKT Key Elements</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 | A. Lorenz | 05th June 2023</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en-US" smtClean="0"/>
              <a:t>TKT Key Elements</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 | A. Lorenz | 05th June 2023</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oleObject" Target="../embeddings/oleObject1.bin"/><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emf"/><Relationship Id="rId2" Type="http://schemas.openxmlformats.org/officeDocument/2006/relationships/slideLayout" Target="../slideLayouts/slideLayout14.xml"/><Relationship Id="rId16" Type="http://schemas.openxmlformats.org/officeDocument/2006/relationships/tags" Target="../tags/tag16.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15.xml"/><Relationship Id="rId10" Type="http://schemas.openxmlformats.org/officeDocument/2006/relationships/slideLayout" Target="../slideLayouts/slideLayout22.xml"/><Relationship Id="rId19" Type="http://schemas.openxmlformats.org/officeDocument/2006/relationships/image" Target="../media/image1.emf"/><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vmlDrawing" Target="../drawings/vmlDrawing8.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8" name="think-cell Folie" r:id="rId18" imgW="384" imgH="385" progId="TCLayout.ActiveDocument.1">
                  <p:embed/>
                </p:oleObj>
              </mc:Choice>
              <mc:Fallback>
                <p:oleObj name="think-cell Folie" r:id="rId18" imgW="384" imgH="385" progId="TCLayout.ActiveDocument.1">
                  <p:embed/>
                  <p:pic>
                    <p:nvPicPr>
                      <p:cNvPr id="0" name=""/>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725151" y="251093"/>
            <a:ext cx="557209" cy="495297"/>
          </a:xfrm>
          <a:prstGeom prst="rect">
            <a:avLst/>
          </a:prstGeom>
        </p:spPr>
      </p:pic>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smtClean="0"/>
              <a:t>TKT Key Elements</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 | A. Lorenz | 05th June 2023</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669" r:id="rId5"/>
    <p:sldLayoutId id="2147483726" r:id="rId6"/>
    <p:sldLayoutId id="2147483664" r:id="rId7"/>
    <p:sldLayoutId id="2147483696" r:id="rId8"/>
    <p:sldLayoutId id="2147483667" r:id="rId9"/>
    <p:sldLayoutId id="2147483700" r:id="rId10"/>
    <p:sldLayoutId id="2147483711" r:id="rId11"/>
    <p:sldLayoutId id="2147483701" r:id="rId1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p15:clr>
            <a:srgbClr val="F26B43"/>
          </p15:clr>
        </p15:guide>
        <p15:guide id="6" orient="horz" pos="1014">
          <p15:clr>
            <a:srgbClr val="F26B43"/>
          </p15:clr>
        </p15:guide>
        <p15:guide id="7" orient="horz" pos="4133">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14582368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30" name="think-cell Folie" r:id="rId18" imgW="384" imgH="385" progId="TCLayout.ActiveDocument.1">
                  <p:embed/>
                </p:oleObj>
              </mc:Choice>
              <mc:Fallback>
                <p:oleObj name="think-cell Folie" r:id="rId18"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smtClean="0"/>
              <a:t>TKT Key Elements</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 | A. Lorenz | 05th June 2023</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67738997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userDrawn="1">
          <p15:clr>
            <a:srgbClr val="F26B43"/>
          </p15:clr>
        </p15:guide>
        <p15:guide id="6" orient="horz" pos="1014">
          <p15:clr>
            <a:srgbClr val="F26B43"/>
          </p15:clr>
        </p15:guide>
        <p15:guide id="7" orient="horz" pos="4133" userDrawn="1">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event.ipp-hgw.mpg.de/category/93/"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lstStyle/>
          <a:p>
            <a:r>
              <a:rPr lang="en-GB" dirty="0" smtClean="0"/>
              <a:t>Organized by E5-W7X-ENG</a:t>
            </a:r>
            <a:endParaRPr lang="en-GB" dirty="0"/>
          </a:p>
        </p:txBody>
      </p:sp>
      <p:sp>
        <p:nvSpPr>
          <p:cNvPr id="7" name="Titel 6"/>
          <p:cNvSpPr>
            <a:spLocks noGrp="1"/>
          </p:cNvSpPr>
          <p:nvPr>
            <p:ph type="title"/>
          </p:nvPr>
        </p:nvSpPr>
        <p:spPr/>
        <p:txBody>
          <a:bodyPr/>
          <a:lstStyle/>
          <a:p>
            <a:r>
              <a:rPr lang="en-GB" dirty="0" smtClean="0"/>
              <a:t>Resumption of TKT - </a:t>
            </a:r>
            <a:br>
              <a:rPr lang="en-GB" dirty="0" smtClean="0"/>
            </a:br>
            <a:r>
              <a:rPr lang="en-GB" dirty="0" smtClean="0"/>
              <a:t>Technical Co-ordination Meetings</a:t>
            </a:r>
            <a:br>
              <a:rPr lang="en-GB" dirty="0" smtClean="0"/>
            </a:br>
            <a:r>
              <a:rPr lang="en-GB" sz="2400" dirty="0" smtClean="0"/>
              <a:t>(</a:t>
            </a:r>
            <a:r>
              <a:rPr lang="en-GB" sz="2400" dirty="0" err="1" smtClean="0"/>
              <a:t>Technische</a:t>
            </a:r>
            <a:r>
              <a:rPr lang="en-GB" sz="2400" dirty="0" smtClean="0"/>
              <a:t> </a:t>
            </a:r>
            <a:r>
              <a:rPr lang="en-GB" sz="2400" dirty="0" err="1" smtClean="0"/>
              <a:t>Koordinationstreffen</a:t>
            </a:r>
            <a:r>
              <a:rPr lang="en-GB" sz="2400" dirty="0"/>
              <a:t>)</a:t>
            </a:r>
            <a:r>
              <a:rPr lang="en-GB" dirty="0" smtClean="0"/>
              <a:t/>
            </a:r>
            <a:br>
              <a:rPr lang="en-GB" dirty="0" smtClean="0"/>
            </a:br>
            <a:endParaRPr lang="en-GB" dirty="0"/>
          </a:p>
        </p:txBody>
      </p:sp>
      <p:sp>
        <p:nvSpPr>
          <p:cNvPr id="3" name="Datumsplatzhalter 2"/>
          <p:cNvSpPr>
            <a:spLocks noGrp="1"/>
          </p:cNvSpPr>
          <p:nvPr>
            <p:ph type="dt" sz="half" idx="10"/>
          </p:nvPr>
        </p:nvSpPr>
        <p:spPr/>
        <p:txBody>
          <a:bodyPr/>
          <a:lstStyle/>
          <a:p>
            <a:r>
              <a:rPr lang="en-US" smtClean="0"/>
              <a:t>TKT Key Elements</a:t>
            </a:r>
            <a:endParaRPr lang="de-DE" dirty="0"/>
          </a:p>
        </p:txBody>
      </p:sp>
      <p:sp>
        <p:nvSpPr>
          <p:cNvPr id="2" name="Fußzeilenplatzhalter 1"/>
          <p:cNvSpPr>
            <a:spLocks noGrp="1"/>
          </p:cNvSpPr>
          <p:nvPr>
            <p:ph type="ftr" sz="quarter" idx="11"/>
          </p:nvPr>
        </p:nvSpPr>
        <p:spPr/>
        <p:txBody>
          <a:bodyPr/>
          <a:lstStyle/>
          <a:p>
            <a:r>
              <a:rPr lang="de-DE" smtClean="0"/>
              <a:t>Max-Planck-Institut für Plasmaphysik | A. Lorenz | 05th June 2023</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8E17D15-6AAC-37C9-ED75-D6646DA02423}"/>
              </a:ext>
            </a:extLst>
          </p:cNvPr>
          <p:cNvSpPr>
            <a:spLocks noGrp="1"/>
          </p:cNvSpPr>
          <p:nvPr>
            <p:ph sz="quarter" idx="13"/>
          </p:nvPr>
        </p:nvSpPr>
        <p:spPr>
          <a:xfrm>
            <a:off x="658813" y="1223963"/>
            <a:ext cx="10837863" cy="4843462"/>
          </a:xfrm>
        </p:spPr>
        <p:txBody>
          <a:bodyPr>
            <a:noAutofit/>
          </a:bodyPr>
          <a:lstStyle/>
          <a:p>
            <a:pPr lvl="1"/>
            <a:r>
              <a:rPr lang="en-GB" dirty="0" smtClean="0"/>
              <a:t>Goals / Character</a:t>
            </a:r>
          </a:p>
          <a:p>
            <a:pPr marL="285750" lvl="1" indent="-285750">
              <a:buFont typeface="Arial" panose="020B0604020202020204" pitchFamily="34" charset="0"/>
              <a:buChar char="•"/>
            </a:pPr>
            <a:r>
              <a:rPr lang="en-GB" b="0" dirty="0" smtClean="0">
                <a:solidFill>
                  <a:schemeClr val="tx1"/>
                </a:solidFill>
              </a:rPr>
              <a:t>Maintaining and improving W7-X wide communication of </a:t>
            </a:r>
            <a:r>
              <a:rPr lang="en-GB" b="0" u="sng" dirty="0" smtClean="0">
                <a:solidFill>
                  <a:schemeClr val="tx1"/>
                </a:solidFill>
              </a:rPr>
              <a:t>technical</a:t>
            </a:r>
            <a:r>
              <a:rPr lang="en-GB" b="0" dirty="0" smtClean="0">
                <a:solidFill>
                  <a:schemeClr val="tx1"/>
                </a:solidFill>
              </a:rPr>
              <a:t> topics and procedures</a:t>
            </a:r>
          </a:p>
          <a:p>
            <a:pPr marL="285750" lvl="1" indent="-285750">
              <a:buFont typeface="Arial" panose="020B0604020202020204" pitchFamily="34" charset="0"/>
              <a:buChar char="•"/>
            </a:pPr>
            <a:r>
              <a:rPr lang="en-GB" b="0" dirty="0" smtClean="0">
                <a:solidFill>
                  <a:schemeClr val="tx1"/>
                </a:solidFill>
              </a:rPr>
              <a:t>Contributing to and preparing technical / strategic decisions</a:t>
            </a:r>
          </a:p>
          <a:p>
            <a:endParaRPr lang="en-GB" dirty="0"/>
          </a:p>
          <a:p>
            <a:pPr lvl="1"/>
            <a:r>
              <a:rPr lang="en-GB" dirty="0" smtClean="0"/>
              <a:t>Topics for presentation</a:t>
            </a:r>
            <a:endParaRPr lang="en-GB" dirty="0"/>
          </a:p>
          <a:p>
            <a:pPr marL="285750" lvl="1" indent="-285750">
              <a:buFont typeface="Arial" panose="020B0604020202020204" pitchFamily="34" charset="0"/>
              <a:buChar char="•"/>
            </a:pPr>
            <a:r>
              <a:rPr lang="en-GB" b="0" dirty="0" smtClean="0">
                <a:solidFill>
                  <a:schemeClr val="tx1"/>
                </a:solidFill>
              </a:rPr>
              <a:t>Focussing on technical changes / enhancements / achievements </a:t>
            </a:r>
            <a:r>
              <a:rPr lang="en-GB" b="0" dirty="0">
                <a:solidFill>
                  <a:schemeClr val="tx1"/>
                </a:solidFill>
              </a:rPr>
              <a:t>/ </a:t>
            </a:r>
            <a:r>
              <a:rPr lang="en-GB" b="0" dirty="0" smtClean="0">
                <a:solidFill>
                  <a:schemeClr val="tx1"/>
                </a:solidFill>
              </a:rPr>
              <a:t>problems… </a:t>
            </a:r>
            <a:endParaRPr lang="en-GB" b="0" dirty="0">
              <a:solidFill>
                <a:schemeClr val="tx1"/>
              </a:solidFill>
            </a:endParaRPr>
          </a:p>
          <a:p>
            <a:pPr marL="285750" lvl="1" indent="-285750">
              <a:buFont typeface="Arial" panose="020B0604020202020204" pitchFamily="34" charset="0"/>
              <a:buChar char="•"/>
            </a:pPr>
            <a:r>
              <a:rPr lang="en-GB" b="0" dirty="0" smtClean="0">
                <a:solidFill>
                  <a:schemeClr val="tx1"/>
                </a:solidFill>
              </a:rPr>
              <a:t>Explaining technical processes and handling instructions</a:t>
            </a:r>
          </a:p>
          <a:p>
            <a:pPr marL="285750" lvl="1" indent="-285750">
              <a:buFont typeface="Arial" panose="020B0604020202020204" pitchFamily="34" charset="0"/>
              <a:buChar char="•"/>
            </a:pPr>
            <a:r>
              <a:rPr lang="de-DE" b="0" dirty="0" err="1" smtClean="0">
                <a:solidFill>
                  <a:schemeClr val="tx1"/>
                </a:solidFill>
              </a:rPr>
              <a:t>Discussing</a:t>
            </a:r>
            <a:r>
              <a:rPr lang="de-DE" b="0" dirty="0" smtClean="0">
                <a:solidFill>
                  <a:schemeClr val="tx1"/>
                </a:solidFill>
              </a:rPr>
              <a:t> </a:t>
            </a:r>
            <a:r>
              <a:rPr lang="de-DE" b="0" dirty="0" err="1" smtClean="0">
                <a:solidFill>
                  <a:schemeClr val="tx1"/>
                </a:solidFill>
              </a:rPr>
              <a:t>technical</a:t>
            </a:r>
            <a:r>
              <a:rPr lang="de-DE" b="0" dirty="0" smtClean="0">
                <a:solidFill>
                  <a:schemeClr val="tx1"/>
                </a:solidFill>
              </a:rPr>
              <a:t> </a:t>
            </a:r>
            <a:r>
              <a:rPr lang="de-DE" b="0" dirty="0" err="1" smtClean="0">
                <a:solidFill>
                  <a:schemeClr val="tx1"/>
                </a:solidFill>
              </a:rPr>
              <a:t>programs</a:t>
            </a:r>
            <a:r>
              <a:rPr lang="de-DE" b="0" dirty="0" smtClean="0">
                <a:solidFill>
                  <a:schemeClr val="tx1"/>
                </a:solidFill>
              </a:rPr>
              <a:t> </a:t>
            </a:r>
            <a:r>
              <a:rPr lang="de-DE" b="0" dirty="0" err="1" smtClean="0">
                <a:solidFill>
                  <a:schemeClr val="tx1"/>
                </a:solidFill>
              </a:rPr>
              <a:t>and</a:t>
            </a:r>
            <a:r>
              <a:rPr lang="de-DE" b="0" dirty="0" smtClean="0">
                <a:solidFill>
                  <a:schemeClr val="tx1"/>
                </a:solidFill>
              </a:rPr>
              <a:t> </a:t>
            </a:r>
            <a:r>
              <a:rPr lang="de-DE" b="0" dirty="0" err="1" smtClean="0">
                <a:solidFill>
                  <a:schemeClr val="tx1"/>
                </a:solidFill>
              </a:rPr>
              <a:t>schedule</a:t>
            </a:r>
            <a:endParaRPr lang="de-DE" b="0" dirty="0" smtClean="0">
              <a:solidFill>
                <a:schemeClr val="tx1"/>
              </a:solidFill>
            </a:endParaRPr>
          </a:p>
          <a:p>
            <a:pPr marL="285750" lvl="1" indent="-285750">
              <a:buFont typeface="Arial" panose="020B0604020202020204" pitchFamily="34" charset="0"/>
              <a:buChar char="•"/>
            </a:pPr>
            <a:r>
              <a:rPr lang="en-GB" b="0" dirty="0" smtClean="0">
                <a:solidFill>
                  <a:schemeClr val="tx1"/>
                </a:solidFill>
              </a:rPr>
              <a:t>Reporting on status of large scale projects</a:t>
            </a:r>
            <a:endParaRPr lang="en-GB" b="0" dirty="0">
              <a:solidFill>
                <a:schemeClr val="tx1"/>
              </a:solidFill>
            </a:endParaRPr>
          </a:p>
          <a:p>
            <a:pPr marL="285750" lvl="1" indent="-285750">
              <a:buFont typeface="Arial" panose="020B0604020202020204" pitchFamily="34" charset="0"/>
              <a:buChar char="•"/>
            </a:pPr>
            <a:endParaRPr lang="en-GB" b="0" dirty="0">
              <a:solidFill>
                <a:schemeClr val="tx1"/>
              </a:solidFill>
            </a:endParaRPr>
          </a:p>
          <a:p>
            <a:pPr marL="465138" lvl="2" indent="-285750">
              <a:buFont typeface="Wingdings" panose="05000000000000000000" pitchFamily="2" charset="2"/>
              <a:buChar char="à"/>
            </a:pPr>
            <a:r>
              <a:rPr lang="en-GB" b="0" dirty="0" smtClean="0"/>
              <a:t>topics </a:t>
            </a:r>
            <a:r>
              <a:rPr lang="en-GB" b="0" dirty="0"/>
              <a:t>can be proposed </a:t>
            </a:r>
            <a:r>
              <a:rPr lang="en-GB" b="0" dirty="0" smtClean="0"/>
              <a:t>by everyone </a:t>
            </a:r>
            <a:r>
              <a:rPr lang="en-GB" b="0" dirty="0"/>
              <a:t>(via </a:t>
            </a:r>
            <a:r>
              <a:rPr lang="en-GB" b="0" dirty="0" smtClean="0"/>
              <a:t>group or division leaders) </a:t>
            </a:r>
            <a:r>
              <a:rPr lang="en-GB" b="0" dirty="0" smtClean="0">
                <a:sym typeface="Wingdings" panose="05000000000000000000" pitchFamily="2" charset="2"/>
              </a:rPr>
              <a:t> to E5-ENG</a:t>
            </a:r>
            <a:endParaRPr lang="en-GB" b="0" dirty="0" smtClean="0"/>
          </a:p>
          <a:p>
            <a:pPr marL="465138" lvl="2" indent="-285750">
              <a:buFont typeface="Wingdings" panose="05000000000000000000" pitchFamily="2" charset="2"/>
              <a:buChar char="à"/>
            </a:pPr>
            <a:r>
              <a:rPr lang="en-GB" b="0" dirty="0" smtClean="0"/>
              <a:t>topics </a:t>
            </a:r>
            <a:r>
              <a:rPr lang="en-GB" b="0" dirty="0"/>
              <a:t>can be </a:t>
            </a:r>
            <a:r>
              <a:rPr lang="en-GB" b="0" dirty="0" smtClean="0"/>
              <a:t>defined </a:t>
            </a:r>
            <a:r>
              <a:rPr lang="en-GB" b="0" dirty="0"/>
              <a:t>by the W7-X board </a:t>
            </a:r>
            <a:r>
              <a:rPr lang="en-GB" b="0" dirty="0" smtClean="0"/>
              <a:t>or auxiliary bodies (DRB, CCB, etc.)</a:t>
            </a:r>
            <a:endParaRPr lang="en-GB" b="0" dirty="0"/>
          </a:p>
        </p:txBody>
      </p:sp>
      <p:sp>
        <p:nvSpPr>
          <p:cNvPr id="4" name="Datumsplatzhalter 3">
            <a:extLst>
              <a:ext uri="{FF2B5EF4-FFF2-40B4-BE49-F238E27FC236}">
                <a16:creationId xmlns:a16="http://schemas.microsoft.com/office/drawing/2014/main" id="{89280B27-558E-4105-1C63-0CA8D489EF7B}"/>
              </a:ext>
            </a:extLst>
          </p:cNvPr>
          <p:cNvSpPr>
            <a:spLocks noGrp="1"/>
          </p:cNvSpPr>
          <p:nvPr>
            <p:ph type="dt" sz="half" idx="14"/>
          </p:nvPr>
        </p:nvSpPr>
        <p:spPr/>
        <p:txBody>
          <a:bodyPr/>
          <a:lstStyle/>
          <a:p>
            <a:r>
              <a:rPr lang="en-US" smtClean="0"/>
              <a:t>TKT Key Elements</a:t>
            </a:r>
            <a:endParaRPr lang="de-DE" dirty="0"/>
          </a:p>
        </p:txBody>
      </p:sp>
      <p:sp>
        <p:nvSpPr>
          <p:cNvPr id="51" name="Fußzeilenplatzhalter 50"/>
          <p:cNvSpPr>
            <a:spLocks noGrp="1"/>
          </p:cNvSpPr>
          <p:nvPr>
            <p:ph type="ftr" sz="quarter" idx="15"/>
          </p:nvPr>
        </p:nvSpPr>
        <p:spPr/>
        <p:txBody>
          <a:bodyPr/>
          <a:lstStyle/>
          <a:p>
            <a:r>
              <a:rPr lang="de-DE" smtClean="0"/>
              <a:t>Max-Planck-Institut für Plasmaphysik | A. Lorenz | 05th June 2023</a:t>
            </a:r>
            <a:endParaRPr lang="de-DE" dirty="0"/>
          </a:p>
        </p:txBody>
      </p:sp>
      <p:sp>
        <p:nvSpPr>
          <p:cNvPr id="6"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p:txBody>
          <a:bodyPr/>
          <a:lstStyle/>
          <a:p>
            <a:fld id="{3B1A4699-952B-42DA-8DC4-38A59B49610C}" type="slidenum">
              <a:rPr lang="de-DE" smtClean="0"/>
              <a:pPr/>
              <a:t>2</a:t>
            </a:fld>
            <a:endParaRPr lang="de-DE" dirty="0"/>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p:txBody>
          <a:bodyPr/>
          <a:lstStyle/>
          <a:p>
            <a:r>
              <a:rPr lang="en-GB" dirty="0" smtClean="0"/>
              <a:t>Resumption </a:t>
            </a:r>
            <a:r>
              <a:rPr lang="en-GB" dirty="0"/>
              <a:t>of TKT - Key elements</a:t>
            </a:r>
          </a:p>
        </p:txBody>
      </p:sp>
    </p:spTree>
    <p:extLst>
      <p:ext uri="{BB962C8B-B14F-4D97-AF65-F5344CB8AC3E}">
        <p14:creationId xmlns:p14="http://schemas.microsoft.com/office/powerpoint/2010/main" val="1831499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8E17D15-6AAC-37C9-ED75-D6646DA02423}"/>
              </a:ext>
            </a:extLst>
          </p:cNvPr>
          <p:cNvSpPr>
            <a:spLocks noGrp="1"/>
          </p:cNvSpPr>
          <p:nvPr>
            <p:ph sz="quarter" idx="13"/>
          </p:nvPr>
        </p:nvSpPr>
        <p:spPr>
          <a:xfrm>
            <a:off x="660260" y="1223963"/>
            <a:ext cx="10837863" cy="4843462"/>
          </a:xfrm>
        </p:spPr>
        <p:txBody>
          <a:bodyPr>
            <a:noAutofit/>
          </a:bodyPr>
          <a:lstStyle/>
          <a:p>
            <a:r>
              <a:rPr lang="en-GB" b="1" dirty="0" smtClean="0">
                <a:solidFill>
                  <a:schemeClr val="tx2"/>
                </a:solidFill>
              </a:rPr>
              <a:t>Organisation</a:t>
            </a:r>
            <a:endParaRPr lang="en-GB" b="1" dirty="0">
              <a:solidFill>
                <a:schemeClr val="tx2"/>
              </a:solidFill>
            </a:endParaRPr>
          </a:p>
          <a:p>
            <a:pPr marL="285750" indent="-285750">
              <a:buFont typeface="Arial" panose="020B0604020202020204" pitchFamily="34" charset="0"/>
              <a:buChar char="•"/>
            </a:pPr>
            <a:r>
              <a:rPr lang="en-GB" dirty="0" smtClean="0">
                <a:solidFill>
                  <a:srgbClr val="FF0000"/>
                </a:solidFill>
              </a:rPr>
              <a:t>Thursdays </a:t>
            </a:r>
            <a:r>
              <a:rPr lang="en-GB" dirty="0" smtClean="0">
                <a:solidFill>
                  <a:srgbClr val="FF0000"/>
                </a:solidFill>
              </a:rPr>
              <a:t>10:30 </a:t>
            </a:r>
            <a:r>
              <a:rPr lang="en-GB" dirty="0">
                <a:solidFill>
                  <a:srgbClr val="FF0000"/>
                </a:solidFill>
              </a:rPr>
              <a:t>h, </a:t>
            </a:r>
            <a:r>
              <a:rPr lang="en-GB" dirty="0" smtClean="0"/>
              <a:t>Zoom conference or in presence</a:t>
            </a:r>
          </a:p>
          <a:p>
            <a:pPr marL="285750" indent="-285750">
              <a:buFont typeface="Arial" panose="020B0604020202020204" pitchFamily="34" charset="0"/>
              <a:buChar char="•"/>
            </a:pPr>
            <a:r>
              <a:rPr lang="en-GB" dirty="0" smtClean="0"/>
              <a:t>duration approx. 90 </a:t>
            </a:r>
            <a:r>
              <a:rPr lang="en-GB" dirty="0"/>
              <a:t>min (2 h max.), max. 30 min/topic including discussion</a:t>
            </a:r>
          </a:p>
          <a:p>
            <a:pPr marL="285750" indent="-285750">
              <a:buFont typeface="Arial" panose="020B0604020202020204" pitchFamily="34" charset="0"/>
              <a:buChar char="•"/>
            </a:pPr>
            <a:r>
              <a:rPr lang="en-GB" dirty="0" smtClean="0"/>
              <a:t>Presentation and documentation platform on </a:t>
            </a:r>
            <a:r>
              <a:rPr lang="en-GB" dirty="0" err="1" smtClean="0"/>
              <a:t>Indico</a:t>
            </a:r>
            <a:r>
              <a:rPr lang="en-GB" dirty="0"/>
              <a:t>: </a:t>
            </a:r>
            <a:r>
              <a:rPr lang="en-GB" dirty="0">
                <a:hlinkClick r:id="rId2"/>
              </a:rPr>
              <a:t>https://event.ipp-hgw.mpg.de/category/93</a:t>
            </a:r>
            <a:r>
              <a:rPr lang="en-GB" dirty="0" smtClean="0">
                <a:hlinkClick r:id="rId2"/>
              </a:rPr>
              <a:t>/</a:t>
            </a:r>
            <a:r>
              <a:rPr lang="en-GB" dirty="0" smtClean="0"/>
              <a:t> </a:t>
            </a:r>
            <a:endParaRPr lang="en-GB" dirty="0"/>
          </a:p>
          <a:p>
            <a:pPr marL="285750" indent="-285750">
              <a:buFont typeface="Arial" panose="020B0604020202020204" pitchFamily="34" charset="0"/>
              <a:buChar char="•"/>
            </a:pPr>
            <a:r>
              <a:rPr lang="en-GB" dirty="0" smtClean="0"/>
              <a:t>announcement </a:t>
            </a:r>
            <a:r>
              <a:rPr lang="en-GB" dirty="0"/>
              <a:t>and agenda to &lt;</a:t>
            </a:r>
            <a:r>
              <a:rPr lang="en-GB" dirty="0" smtClean="0"/>
              <a:t>all-</a:t>
            </a:r>
            <a:r>
              <a:rPr lang="en-GB" dirty="0" err="1" smtClean="0"/>
              <a:t>hgw</a:t>
            </a:r>
            <a:r>
              <a:rPr lang="en-GB" dirty="0" smtClean="0"/>
              <a:t>-intern&gt; </a:t>
            </a:r>
          </a:p>
          <a:p>
            <a:pPr marL="285750" indent="-285750">
              <a:buFont typeface="Arial" panose="020B0604020202020204" pitchFamily="34" charset="0"/>
              <a:buChar char="•"/>
            </a:pPr>
            <a:endParaRPr lang="en-GB" dirty="0" smtClean="0"/>
          </a:p>
          <a:p>
            <a:r>
              <a:rPr lang="de-DE" b="1" dirty="0" err="1">
                <a:solidFill>
                  <a:schemeClr val="tx2"/>
                </a:solidFill>
              </a:rPr>
              <a:t>Documentation</a:t>
            </a:r>
            <a:r>
              <a:rPr lang="de-DE" b="1" dirty="0">
                <a:solidFill>
                  <a:schemeClr val="tx2"/>
                </a:solidFill>
              </a:rPr>
              <a:t> &amp; follow-</a:t>
            </a:r>
            <a:r>
              <a:rPr lang="de-DE" b="1" dirty="0" err="1">
                <a:solidFill>
                  <a:schemeClr val="tx2"/>
                </a:solidFill>
              </a:rPr>
              <a:t>up</a:t>
            </a:r>
            <a:endParaRPr lang="en-GB" b="1" dirty="0">
              <a:solidFill>
                <a:schemeClr val="tx2"/>
              </a:solidFill>
            </a:endParaRPr>
          </a:p>
          <a:p>
            <a:pPr marL="285750" indent="-285750">
              <a:buFont typeface="Arial" panose="020B0604020202020204" pitchFamily="34" charset="0"/>
              <a:buChar char="•"/>
            </a:pPr>
            <a:r>
              <a:rPr lang="en-GB" dirty="0" smtClean="0"/>
              <a:t>documentation</a:t>
            </a:r>
            <a:r>
              <a:rPr lang="en-GB" dirty="0"/>
              <a:t>: 	</a:t>
            </a:r>
            <a:r>
              <a:rPr lang="en-GB" dirty="0" smtClean="0"/>
              <a:t>IDM, </a:t>
            </a:r>
            <a:r>
              <a:rPr lang="en-GB" dirty="0" err="1" smtClean="0"/>
              <a:t>Indico</a:t>
            </a:r>
            <a:r>
              <a:rPr lang="en-GB" dirty="0" smtClean="0"/>
              <a:t> platform</a:t>
            </a:r>
            <a:endParaRPr lang="en-GB" dirty="0"/>
          </a:p>
          <a:p>
            <a:pPr marL="285750" indent="-285750">
              <a:buFont typeface="Arial" panose="020B0604020202020204" pitchFamily="34" charset="0"/>
              <a:buChar char="•"/>
            </a:pPr>
            <a:r>
              <a:rPr lang="en-GB" dirty="0"/>
              <a:t>"follow-up" list to monitor problem solving activities defined in past TKTs</a:t>
            </a:r>
          </a:p>
          <a:p>
            <a:pPr marL="285750" indent="-285750">
              <a:buFont typeface="Arial" panose="020B0604020202020204" pitchFamily="34" charset="0"/>
              <a:buChar char="•"/>
            </a:pPr>
            <a:endParaRPr lang="de-DE" dirty="0" smtClean="0"/>
          </a:p>
        </p:txBody>
      </p:sp>
      <p:sp>
        <p:nvSpPr>
          <p:cNvPr id="4" name="Datumsplatzhalter 3">
            <a:extLst>
              <a:ext uri="{FF2B5EF4-FFF2-40B4-BE49-F238E27FC236}">
                <a16:creationId xmlns:a16="http://schemas.microsoft.com/office/drawing/2014/main" id="{89280B27-558E-4105-1C63-0CA8D489EF7B}"/>
              </a:ext>
            </a:extLst>
          </p:cNvPr>
          <p:cNvSpPr>
            <a:spLocks noGrp="1"/>
          </p:cNvSpPr>
          <p:nvPr>
            <p:ph type="dt" sz="half" idx="14"/>
          </p:nvPr>
        </p:nvSpPr>
        <p:spPr/>
        <p:txBody>
          <a:bodyPr/>
          <a:lstStyle/>
          <a:p>
            <a:r>
              <a:rPr lang="en-US" smtClean="0"/>
              <a:t>TKT Key Elements</a:t>
            </a:r>
            <a:endParaRPr lang="de-DE" dirty="0"/>
          </a:p>
        </p:txBody>
      </p:sp>
      <p:sp>
        <p:nvSpPr>
          <p:cNvPr id="33" name="Fußzeilenplatzhalter 32"/>
          <p:cNvSpPr>
            <a:spLocks noGrp="1"/>
          </p:cNvSpPr>
          <p:nvPr>
            <p:ph type="ftr" sz="quarter" idx="15"/>
          </p:nvPr>
        </p:nvSpPr>
        <p:spPr/>
        <p:txBody>
          <a:bodyPr/>
          <a:lstStyle/>
          <a:p>
            <a:r>
              <a:rPr lang="de-DE" smtClean="0"/>
              <a:t>Max-Planck-Institut für Plasmaphysik | A. Lorenz | 05th June 2023</a:t>
            </a:r>
            <a:endParaRPr lang="de-DE" dirty="0"/>
          </a:p>
        </p:txBody>
      </p:sp>
      <p:sp>
        <p:nvSpPr>
          <p:cNvPr id="6"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p:txBody>
          <a:bodyPr/>
          <a:lstStyle/>
          <a:p>
            <a:fld id="{3B1A4699-952B-42DA-8DC4-38A59B49610C}" type="slidenum">
              <a:rPr lang="de-DE" smtClean="0"/>
              <a:pPr/>
              <a:t>3</a:t>
            </a:fld>
            <a:endParaRPr lang="de-DE" dirty="0"/>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p:txBody>
          <a:bodyPr/>
          <a:lstStyle/>
          <a:p>
            <a:r>
              <a:rPr lang="en-GB" dirty="0"/>
              <a:t>Resumption</a:t>
            </a:r>
            <a:r>
              <a:rPr lang="en-GB" dirty="0" smtClean="0"/>
              <a:t> </a:t>
            </a:r>
            <a:r>
              <a:rPr lang="en-GB" dirty="0"/>
              <a:t>of TKT - Key elements</a:t>
            </a:r>
            <a:r>
              <a:rPr lang="en-GB" dirty="0" smtClean="0"/>
              <a:t/>
            </a:r>
            <a:br>
              <a:rPr lang="en-GB" dirty="0" smtClean="0"/>
            </a:br>
            <a:endParaRPr lang="en-GB" dirty="0"/>
          </a:p>
        </p:txBody>
      </p:sp>
    </p:spTree>
    <p:extLst>
      <p:ext uri="{BB962C8B-B14F-4D97-AF65-F5344CB8AC3E}">
        <p14:creationId xmlns:p14="http://schemas.microsoft.com/office/powerpoint/2010/main" val="776610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7"/>
          <p:cNvSpPr>
            <a:spLocks noGrp="1"/>
          </p:cNvSpPr>
          <p:nvPr>
            <p:ph sz="quarter" idx="13"/>
          </p:nvPr>
        </p:nvSpPr>
        <p:spPr>
          <a:xfrm>
            <a:off x="658813" y="1223963"/>
            <a:ext cx="10837863" cy="5072062"/>
          </a:xfrm>
        </p:spPr>
        <p:txBody>
          <a:bodyPr>
            <a:noAutofit/>
          </a:bodyPr>
          <a:lstStyle/>
          <a:p>
            <a:pPr lvl="1"/>
            <a:r>
              <a:rPr lang="en-GB" dirty="0" smtClean="0"/>
              <a:t>Participants</a:t>
            </a:r>
            <a:endParaRPr lang="en-GB" dirty="0"/>
          </a:p>
          <a:p>
            <a:pPr lvl="4"/>
            <a:r>
              <a:rPr lang="en-GB" dirty="0" smtClean="0"/>
              <a:t>Obligatory for all group and section leaders of E3 </a:t>
            </a:r>
            <a:r>
              <a:rPr lang="en-GB" smtClean="0"/>
              <a:t>and E5.</a:t>
            </a:r>
            <a:endParaRPr lang="en-GB" dirty="0" smtClean="0"/>
          </a:p>
          <a:p>
            <a:pPr lvl="4"/>
            <a:r>
              <a:rPr lang="en-GB" dirty="0" smtClean="0"/>
              <a:t>GL and FGL should nominate deputies and /or experts for obligatory participation depending </a:t>
            </a:r>
            <a:r>
              <a:rPr lang="en-GB" dirty="0"/>
              <a:t>on topics</a:t>
            </a:r>
          </a:p>
          <a:p>
            <a:pPr lvl="4"/>
            <a:r>
              <a:rPr lang="en-GB" dirty="0" smtClean="0"/>
              <a:t>Not obligatory, but welcome is all scientific and technical staff</a:t>
            </a:r>
          </a:p>
          <a:p>
            <a:pPr lvl="4"/>
            <a:r>
              <a:rPr lang="en-GB" dirty="0" smtClean="0"/>
              <a:t>further </a:t>
            </a:r>
            <a:r>
              <a:rPr lang="en-GB" dirty="0"/>
              <a:t>participants </a:t>
            </a:r>
            <a:r>
              <a:rPr lang="en-GB" dirty="0" smtClean="0"/>
              <a:t>according </a:t>
            </a:r>
            <a:r>
              <a:rPr lang="en-GB" dirty="0"/>
              <a:t>to the agenda interested project members can </a:t>
            </a:r>
            <a:r>
              <a:rPr lang="en-GB" dirty="0" smtClean="0"/>
              <a:t>indicate their wish to participate to their sub-division head</a:t>
            </a:r>
          </a:p>
          <a:p>
            <a:endParaRPr lang="en-GB" b="1" dirty="0" smtClean="0">
              <a:solidFill>
                <a:schemeClr val="tx2"/>
              </a:solidFill>
            </a:endParaRPr>
          </a:p>
          <a:p>
            <a:r>
              <a:rPr lang="en-GB" b="1" dirty="0" smtClean="0">
                <a:solidFill>
                  <a:schemeClr val="tx2"/>
                </a:solidFill>
              </a:rPr>
              <a:t>Languages</a:t>
            </a:r>
            <a:endParaRPr lang="en-GB" b="1" dirty="0">
              <a:solidFill>
                <a:schemeClr val="tx2"/>
              </a:solidFill>
            </a:endParaRPr>
          </a:p>
          <a:p>
            <a:pPr marL="285750" indent="-285750">
              <a:buFont typeface="Arial" panose="020B0604020202020204" pitchFamily="34" charset="0"/>
              <a:buChar char="•"/>
            </a:pPr>
            <a:r>
              <a:rPr lang="en-GB" dirty="0"/>
              <a:t>viewgraphs for presentation preferably in English (depending on topic)</a:t>
            </a:r>
          </a:p>
          <a:p>
            <a:pPr marL="285750" indent="-285750">
              <a:buFont typeface="Arial" panose="020B0604020202020204" pitchFamily="34" charset="0"/>
              <a:buChar char="•"/>
            </a:pPr>
            <a:r>
              <a:rPr lang="en-GB" dirty="0"/>
              <a:t>discussions </a:t>
            </a:r>
            <a:r>
              <a:rPr lang="en-GB" dirty="0" smtClean="0"/>
              <a:t>preferably in German</a:t>
            </a:r>
            <a:r>
              <a:rPr lang="en-GB" dirty="0"/>
              <a:t> </a:t>
            </a:r>
            <a:r>
              <a:rPr lang="en-GB" dirty="0" smtClean="0"/>
              <a:t>(depending on topic, speaker and audience)</a:t>
            </a:r>
            <a:endParaRPr lang="en-GB" dirty="0"/>
          </a:p>
          <a:p>
            <a:pPr marL="177800" lvl="4" indent="0">
              <a:buNone/>
            </a:pPr>
            <a:endParaRPr lang="en-GB" dirty="0" smtClean="0">
              <a:solidFill>
                <a:schemeClr val="accent3"/>
              </a:solidFill>
            </a:endParaRPr>
          </a:p>
          <a:p>
            <a:pPr lvl="7"/>
            <a:endParaRPr lang="en-GB" sz="1800" dirty="0" smtClean="0"/>
          </a:p>
        </p:txBody>
      </p:sp>
      <p:sp>
        <p:nvSpPr>
          <p:cNvPr id="4" name="Datumsplatzhalter 3"/>
          <p:cNvSpPr>
            <a:spLocks noGrp="1"/>
          </p:cNvSpPr>
          <p:nvPr>
            <p:ph type="dt" sz="half" idx="14"/>
          </p:nvPr>
        </p:nvSpPr>
        <p:spPr/>
        <p:txBody>
          <a:bodyPr/>
          <a:lstStyle/>
          <a:p>
            <a:r>
              <a:rPr lang="en-US" smtClean="0"/>
              <a:t>TKT Key Elements</a:t>
            </a:r>
            <a:endParaRPr lang="de-DE" dirty="0"/>
          </a:p>
        </p:txBody>
      </p:sp>
      <p:sp>
        <p:nvSpPr>
          <p:cNvPr id="5" name="Fußzeilenplatzhalter 4"/>
          <p:cNvSpPr>
            <a:spLocks noGrp="1"/>
          </p:cNvSpPr>
          <p:nvPr>
            <p:ph type="ftr" sz="quarter" idx="15"/>
          </p:nvPr>
        </p:nvSpPr>
        <p:spPr/>
        <p:txBody>
          <a:bodyPr/>
          <a:lstStyle/>
          <a:p>
            <a:r>
              <a:rPr lang="de-DE" smtClean="0"/>
              <a:t>Max-Planck-Institut für Plasmaphysik | A. Lorenz | 05th June 2023</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4</a:t>
            </a:fld>
            <a:endParaRPr lang="de-DE" dirty="0"/>
          </a:p>
        </p:txBody>
      </p:sp>
      <p:sp>
        <p:nvSpPr>
          <p:cNvPr id="7" name="Titel 6"/>
          <p:cNvSpPr>
            <a:spLocks noGrp="1"/>
          </p:cNvSpPr>
          <p:nvPr>
            <p:ph type="title"/>
          </p:nvPr>
        </p:nvSpPr>
        <p:spPr/>
        <p:txBody>
          <a:bodyPr/>
          <a:lstStyle/>
          <a:p>
            <a:r>
              <a:rPr lang="en-GB" dirty="0"/>
              <a:t>Resumption</a:t>
            </a:r>
            <a:r>
              <a:rPr lang="en-GB" dirty="0" smtClean="0"/>
              <a:t> </a:t>
            </a:r>
            <a:r>
              <a:rPr lang="en-GB" dirty="0"/>
              <a:t>of TKT - Key elements</a:t>
            </a:r>
            <a:br>
              <a:rPr lang="en-GB" dirty="0"/>
            </a:br>
            <a:endParaRPr lang="en-GB" dirty="0"/>
          </a:p>
        </p:txBody>
      </p:sp>
    </p:spTree>
    <p:extLst>
      <p:ext uri="{BB962C8B-B14F-4D97-AF65-F5344CB8AC3E}">
        <p14:creationId xmlns:p14="http://schemas.microsoft.com/office/powerpoint/2010/main" val="22764870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D7BB7471-6596-4B2F-9CA7-55C944227715}"/>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E7C51378-40C9-469D-874F-3425B4D1918D}"/>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2022_Final(3)</Template>
  <TotalTime>0</TotalTime>
  <Words>336</Words>
  <Application>Microsoft Office PowerPoint</Application>
  <PresentationFormat>Breitbild</PresentationFormat>
  <Paragraphs>47</Paragraphs>
  <Slides>4</Slides>
  <Notes>0</Notes>
  <HiddenSlides>0</HiddenSlides>
  <MMClips>0</MMClips>
  <ScaleCrop>false</ScaleCrop>
  <HeadingPairs>
    <vt:vector size="8" baseType="variant">
      <vt:variant>
        <vt:lpstr>Verwendete Schriftarten</vt:lpstr>
      </vt:variant>
      <vt:variant>
        <vt:i4>7</vt:i4>
      </vt:variant>
      <vt:variant>
        <vt:lpstr>Design</vt:lpstr>
      </vt:variant>
      <vt:variant>
        <vt:i4>2</vt:i4>
      </vt:variant>
      <vt:variant>
        <vt:lpstr>Eingebettete OLE-Server</vt:lpstr>
      </vt:variant>
      <vt:variant>
        <vt:i4>1</vt:i4>
      </vt:variant>
      <vt:variant>
        <vt:lpstr>Folientitel</vt:lpstr>
      </vt:variant>
      <vt:variant>
        <vt:i4>4</vt:i4>
      </vt:variant>
    </vt:vector>
  </HeadingPairs>
  <TitlesOfParts>
    <vt:vector size="14" baseType="lpstr">
      <vt:lpstr>.SF NS Symbols Regular</vt:lpstr>
      <vt:lpstr>Arial</vt:lpstr>
      <vt:lpstr>Arial Narrow</vt:lpstr>
      <vt:lpstr>Calibri</vt:lpstr>
      <vt:lpstr>Symbol</vt:lpstr>
      <vt:lpstr>Wingdings</vt:lpstr>
      <vt:lpstr>Wingdings 3</vt:lpstr>
      <vt:lpstr>W7-X</vt:lpstr>
      <vt:lpstr>IPP</vt:lpstr>
      <vt:lpstr>think-cell Folie</vt:lpstr>
      <vt:lpstr>Resumption of TKT -  Technical Co-ordination Meetings (Technische Koordinationstreffen) </vt:lpstr>
      <vt:lpstr>Resumption of TKT - Key elements</vt:lpstr>
      <vt:lpstr>Resumption of TKT - Key elements </vt:lpstr>
      <vt:lpstr>Resumption of TKT - Key elements </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(1/3)</dc:title>
  <dc:creator>Axel Lorenz</dc:creator>
  <cp:lastModifiedBy>Axel Lorenz</cp:lastModifiedBy>
  <cp:revision>24</cp:revision>
  <dcterms:created xsi:type="dcterms:W3CDTF">2023-06-06T07:45:08Z</dcterms:created>
  <dcterms:modified xsi:type="dcterms:W3CDTF">2023-06-29T11:50:23Z</dcterms:modified>
</cp:coreProperties>
</file>