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6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"/>
          <p:cNvSpPr/>
          <p:nvPr/>
        </p:nvSpPr>
        <p:spPr>
          <a:xfrm>
            <a:off x="479160" y="909720"/>
            <a:ext cx="11233080" cy="360"/>
          </a:xfrm>
          <a:prstGeom prst="line">
            <a:avLst/>
          </a:prstGeom>
          <a:ln w="12600">
            <a:solidFill>
              <a:srgbClr val="BFBF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480960" y="540912"/>
            <a:ext cx="10153440" cy="320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90000"/>
              </a:lnSpc>
            </a:pPr>
            <a:r>
              <a:rPr lang="en-US" sz="3200" b="1" strike="noStrike" spc="-1" dirty="0">
                <a:solidFill>
                  <a:srgbClr val="005BAA"/>
                </a:solidFill>
                <a:latin typeface="Arial Narrow"/>
                <a:ea typeface="DejaVu Sans"/>
              </a:rPr>
              <a:t>Objectives, Deliverables and Proposals for OP 2.1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en-US" sz="3200" b="1" strike="noStrike" spc="-1" dirty="0">
                <a:solidFill>
                  <a:srgbClr val="005BAA"/>
                </a:solidFill>
                <a:latin typeface="Arial Narrow"/>
                <a:ea typeface="DejaVu Sans"/>
              </a:rPr>
              <a:t>   </a:t>
            </a:r>
            <a:r>
              <a:rPr lang="en-US" sz="2800" b="1" strike="noStrike" spc="-1" dirty="0">
                <a:solidFill>
                  <a:srgbClr val="005BAA"/>
                </a:solidFill>
                <a:latin typeface="Arial Narrow"/>
                <a:ea typeface="DejaVu Sans"/>
              </a:rPr>
              <a:t>- Relevant for MHD TG </a:t>
            </a:r>
            <a:r>
              <a:rPr lang="en-US" sz="2800" b="1" strike="noStrike" spc="-1" dirty="0" smtClean="0">
                <a:solidFill>
                  <a:srgbClr val="005BAA"/>
                </a:solidFill>
                <a:latin typeface="Arial Narrow"/>
                <a:ea typeface="DejaVu Sans"/>
              </a:rPr>
              <a:t>–</a:t>
            </a:r>
          </a:p>
          <a:p>
            <a:pPr>
              <a:lnSpc>
                <a:spcPct val="90000"/>
              </a:lnSpc>
            </a:pPr>
            <a:endParaRPr lang="en-US" sz="2800" b="1" strike="noStrike" spc="-1" dirty="0" smtClean="0">
              <a:solidFill>
                <a:srgbClr val="005BAA"/>
              </a:solidFill>
              <a:latin typeface="Arial Narrow"/>
              <a:ea typeface="DejaVu Sans"/>
            </a:endParaRPr>
          </a:p>
          <a:p>
            <a:pPr>
              <a:lnSpc>
                <a:spcPct val="90000"/>
              </a:lnSpc>
            </a:pPr>
            <a:r>
              <a:rPr lang="en-US" sz="2800" b="1" spc="-1" dirty="0" smtClean="0">
                <a:solidFill>
                  <a:srgbClr val="005BAA"/>
                </a:solidFill>
                <a:latin typeface="Arial Narrow"/>
              </a:rPr>
              <a:t>           May 10, 2023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10634400" y="6356520"/>
            <a:ext cx="10785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/>
          <a:lstStyle/>
          <a:p>
            <a:pPr algn="r">
              <a:lnSpc>
                <a:spcPct val="100000"/>
              </a:lnSpc>
            </a:pPr>
            <a:fld id="{034F1DFE-14DF-4486-AF7D-DBC71AF00771}" type="slidenum">
              <a:rPr lang="en-US" sz="1000" b="0" strike="noStrike" spc="-1">
                <a:solidFill>
                  <a:srgbClr val="404040"/>
                </a:solidFill>
                <a:latin typeface="Arial Narrow"/>
                <a:ea typeface="DejaVu Sans"/>
              </a:rPr>
              <a:t>1</a:t>
            </a:fld>
            <a:endParaRPr lang="en-US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479520" y="1755000"/>
            <a:ext cx="11230920" cy="510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48640" y="274320"/>
            <a:ext cx="11064240" cy="1005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2800" b="1" strike="noStrike" spc="-1">
                <a:solidFill>
                  <a:srgbClr val="005BAA"/>
                </a:solidFill>
                <a:latin typeface="Arial Narrow"/>
                <a:ea typeface="DejaVu Sans"/>
              </a:rPr>
              <a:t>Summary of OP2.1 for TF-I deliverables (A. Langenberg/ F. Warmer)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TextShape 2"/>
          <p:cNvSpPr txBox="1"/>
          <p:nvPr/>
        </p:nvSpPr>
        <p:spPr>
          <a:xfrm rot="21588600">
            <a:off x="457200" y="1269000"/>
            <a:ext cx="11063880" cy="4023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Only part relevant for MHD TG:</a:t>
            </a:r>
          </a:p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Results O1: High Performance Scenarios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D1: Steady State High Performance           √ 4 Scenarios developed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D2: Density Profile Control                          √ Pellets missing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D3: Impurity Accumulation                          √ No impurity accumulation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Results O2: Heating Scenarios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D4: Effective Ion Heating                            √ Break of Ti clamping w/ 3 NBI + pure ECRH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D5: W7-X Operational Map                         √ Max heating powers not available(4 NBI + 9.5 MW ECRH)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D6: Fast Ion Losses                                    √ No unexpected wall loads, initial FILD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760680" y="1737360"/>
            <a:ext cx="10943640" cy="3853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O1: Core transport and stability</a:t>
            </a:r>
          </a:p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 D5: Reduced equilibrium currents at higher beta and in MC space:  accessible scenarios well covered</a:t>
            </a:r>
          </a:p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 D6: MHD stability and modes in the MC space:                                 accessible scenarios well covered</a:t>
            </a:r>
          </a:p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O3: Low-field high beta scenarios</a:t>
            </a:r>
          </a:p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 D1: Optimization criteria at increased beta</a:t>
            </a:r>
          </a:p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 D2: High-beta plasma profiles, magnetic fluctuations</a:t>
            </a:r>
          </a:p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• D3: Field stochastization and implications for SOL / divertor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7680960" y="3991376"/>
            <a:ext cx="4023360" cy="1114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(some diagnostics missing)</a:t>
            </a:r>
          </a:p>
          <a:p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no low field scenario</a:t>
            </a:r>
          </a:p>
          <a:p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some investigations into intermediate</a:t>
            </a:r>
          </a:p>
          <a:p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beta were done, assessment pending</a:t>
            </a:r>
          </a:p>
        </p:txBody>
      </p:sp>
      <p:sp>
        <p:nvSpPr>
          <p:cNvPr id="46" name="TextShape 3"/>
          <p:cNvSpPr txBox="1"/>
          <p:nvPr/>
        </p:nvSpPr>
        <p:spPr>
          <a:xfrm>
            <a:off x="7066637" y="3993790"/>
            <a:ext cx="516600" cy="1188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6600" b="0" strike="noStrike" spc="-1" dirty="0">
                <a:solidFill>
                  <a:srgbClr val="000000"/>
                </a:solidFill>
                <a:latin typeface="Bahnschrift Light Condensed" panose="020B0502040204020203" pitchFamily="34" charset="0"/>
              </a:rPr>
              <a:t>}</a:t>
            </a:r>
          </a:p>
        </p:txBody>
      </p:sp>
      <p:sp>
        <p:nvSpPr>
          <p:cNvPr id="47" name="TextShape 4"/>
          <p:cNvSpPr txBox="1"/>
          <p:nvPr/>
        </p:nvSpPr>
        <p:spPr>
          <a:xfrm>
            <a:off x="457200" y="274320"/>
            <a:ext cx="11064240" cy="1005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2800" b="1" strike="noStrike" spc="-1">
                <a:solidFill>
                  <a:srgbClr val="005BAA"/>
                </a:solidFill>
                <a:latin typeface="Arial Narrow"/>
                <a:ea typeface="DejaVu Sans"/>
              </a:rPr>
              <a:t>Summary of OP2.1 for TF-III deliverables (D. Carralero/C. Killer)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TextShape 5"/>
          <p:cNvSpPr txBox="1"/>
          <p:nvPr/>
        </p:nvSpPr>
        <p:spPr>
          <a:xfrm>
            <a:off x="968400" y="1097280"/>
            <a:ext cx="31464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only part relevant to MHD TG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479520" y="188640"/>
            <a:ext cx="10153440" cy="65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90000"/>
              </a:lnSpc>
            </a:pPr>
            <a:r>
              <a:rPr lang="en-US" sz="3200" b="1" strike="noStrike" spc="-1">
                <a:solidFill>
                  <a:srgbClr val="005BAA"/>
                </a:solidFill>
                <a:latin typeface="Arial Narrow"/>
                <a:ea typeface="DejaVu Sans"/>
              </a:rPr>
              <a:t>High beta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10634400" y="6356520"/>
            <a:ext cx="10785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/>
          <a:lstStyle/>
          <a:p>
            <a:pPr algn="r">
              <a:lnSpc>
                <a:spcPct val="100000"/>
              </a:lnSpc>
            </a:pPr>
            <a:fld id="{58993835-4607-4934-AFEF-52E0CE8C788F}" type="slidenum">
              <a:rPr lang="en-US" sz="1000" b="0" strike="noStrike" spc="-1">
                <a:solidFill>
                  <a:srgbClr val="404040"/>
                </a:solidFill>
                <a:latin typeface="Arial Narrow"/>
                <a:ea typeface="DejaVu Sans"/>
              </a:rPr>
              <a:t>4</a:t>
            </a:fld>
            <a:endParaRPr lang="en-US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CustomShape 3"/>
          <p:cNvSpPr/>
          <p:nvPr/>
        </p:nvSpPr>
        <p:spPr>
          <a:xfrm>
            <a:off x="479880" y="1096920"/>
            <a:ext cx="11230920" cy="510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2" name="Grafik 51"/>
          <p:cNvPicPr/>
          <p:nvPr/>
        </p:nvPicPr>
        <p:blipFill>
          <a:blip r:embed="rId2"/>
          <a:srcRect t="173" r="17983" b="19954"/>
          <a:stretch/>
        </p:blipFill>
        <p:spPr>
          <a:xfrm>
            <a:off x="284040" y="1096920"/>
            <a:ext cx="11030400" cy="4206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731520" y="182880"/>
            <a:ext cx="3108240" cy="102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200" b="1" strike="noStrike" spc="-1">
                <a:solidFill>
                  <a:srgbClr val="005BAA"/>
                </a:solidFill>
                <a:latin typeface="Arial Narrow"/>
                <a:ea typeface="DejaVu Sans"/>
              </a:rPr>
              <a:t>Mode activity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731520" y="1097280"/>
            <a:ext cx="10697760" cy="853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Proposal 1: Characterize AE activity in a wide range of configurations  OK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Proposal 2: AE activity for reduced-field operation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Proposal 3: AE activity in low-density plasmas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Proposal 4: AE activity under ICRH conditions (minority heating and 3-ion scheme)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Proponent: (Y. Kazakov or C. Slaby)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Proposal 5: AE activity in combined ICRH/NBI scenarios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Proponent: (Y. Kazakov or C. Slaby)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Proposal 6: Impurity seeding to trigger AEs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C. Slaby ? to be disscussed impurity group (René Bussiahn, Birger Buttenschön?)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Proposal 7: Interplay of ECCD crashes and fast-ion confinement / sawtooth stabilization\\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fast particle part: D. Kulla, stability open →  K. Aleynikova?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731520" y="182880"/>
            <a:ext cx="5485680" cy="102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200" b="1" strike="noStrike" spc="-1">
                <a:solidFill>
                  <a:srgbClr val="005BAA"/>
                </a:solidFill>
                <a:latin typeface="Arial Narrow"/>
                <a:ea typeface="DejaVu Sans"/>
              </a:rPr>
              <a:t>Equilibrium/ Stability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6" name="Grafik 55"/>
          <p:cNvPicPr/>
          <p:nvPr/>
        </p:nvPicPr>
        <p:blipFill>
          <a:blip r:embed="rId2"/>
          <a:srcRect l="3030" r="38456" b="29593"/>
          <a:stretch/>
        </p:blipFill>
        <p:spPr>
          <a:xfrm>
            <a:off x="822960" y="1005840"/>
            <a:ext cx="9509760" cy="5303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731520" y="182880"/>
            <a:ext cx="6674400" cy="102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200" b="1" strike="noStrike" spc="-1">
                <a:solidFill>
                  <a:srgbClr val="005BAA"/>
                </a:solidFill>
                <a:latin typeface="Arial Narrow"/>
                <a:ea typeface="DejaVu Sans"/>
              </a:rPr>
              <a:t>Equilibrium/ Stability II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8" name="Grafik 57"/>
          <p:cNvPicPr/>
          <p:nvPr/>
        </p:nvPicPr>
        <p:blipFill>
          <a:blip r:embed="rId2"/>
          <a:srcRect l="2459" r="37678" b="5"/>
          <a:stretch/>
        </p:blipFill>
        <p:spPr>
          <a:xfrm>
            <a:off x="1005840" y="990360"/>
            <a:ext cx="8412480" cy="5501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731520" y="182880"/>
            <a:ext cx="6674400" cy="102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200" b="1" strike="noStrike" spc="-1">
                <a:solidFill>
                  <a:srgbClr val="005BAA"/>
                </a:solidFill>
                <a:latin typeface="Arial Narrow"/>
                <a:ea typeface="DejaVu Sans"/>
              </a:rPr>
              <a:t>Equilibrium/ Stability III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0" name="Grafik 59"/>
          <p:cNvPicPr/>
          <p:nvPr/>
        </p:nvPicPr>
        <p:blipFill>
          <a:blip r:embed="rId2"/>
          <a:srcRect l="2498" r="27000" b="6"/>
          <a:stretch/>
        </p:blipFill>
        <p:spPr>
          <a:xfrm>
            <a:off x="1276920" y="1005840"/>
            <a:ext cx="9055800" cy="5486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slide_template_IPP_2022_02_16_9</Template>
  <TotalTime>0</TotalTime>
  <Words>391</Words>
  <Application>Microsoft Office PowerPoint</Application>
  <PresentationFormat>Breitbild</PresentationFormat>
  <Paragraphs>61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Bahnschrift Light Condensed</vt:lpstr>
      <vt:lpstr>DejaVu Sans</vt:lpstr>
      <vt:lpstr>Symbol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</dc:title>
  <dc:subject/>
  <dc:creator>Per Helander</dc:creator>
  <dc:description/>
  <cp:lastModifiedBy>Axel Koenies</cp:lastModifiedBy>
  <cp:revision>13</cp:revision>
  <dcterms:created xsi:type="dcterms:W3CDTF">2022-03-03T10:27:05Z</dcterms:created>
  <dcterms:modified xsi:type="dcterms:W3CDTF">2023-05-10T07:57:11Z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Max-Planck-Institut f. Plasmaphysik, Greifswald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Breitbild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